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charts/chart2.xml" ContentType="application/vnd.openxmlformats-officedocument.drawingml.chart+xml"/>
  <Override PartName="/ppt/drawings/drawing1.xml" ContentType="application/vnd.openxmlformats-officedocument.drawingml.chartshapes+xml"/>
  <Override PartName="/ppt/charts/chart3.xml" ContentType="application/vnd.openxmlformats-officedocument.drawingml.chart+xml"/>
  <Override PartName="/ppt/drawings/drawing2.xml" ContentType="application/vnd.openxmlformats-officedocument.drawingml.chartshapes+xml"/>
  <Override PartName="/ppt/charts/chart4.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theme/themeOverride1.xml" ContentType="application/vnd.openxmlformats-officedocument.themeOverride+xml"/>
  <Override PartName="/ppt/charts/chart7.xml" ContentType="application/vnd.openxmlformats-officedocument.drawingml.chart+xml"/>
  <Override PartName="/ppt/charts/chart8.xml" ContentType="application/vnd.openxmlformats-officedocument.drawingml.chart+xml"/>
  <Override PartName="/ppt/theme/themeOverride2.xml" ContentType="application/vnd.openxmlformats-officedocument.themeOverride+xml"/>
  <Override PartName="/ppt/drawings/drawing3.xml" ContentType="application/vnd.openxmlformats-officedocument.drawingml.chartshape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9.xml" ContentType="application/vnd.openxmlformats-officedocument.drawingml.chart+xml"/>
  <Override PartName="/ppt/charts/chart10.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96" r:id="rId4"/>
    <p:sldMasterId id="2147484127" r:id="rId5"/>
    <p:sldMasterId id="2147484212" r:id="rId6"/>
    <p:sldMasterId id="2147484224" r:id="rId7"/>
  </p:sldMasterIdLst>
  <p:notesMasterIdLst>
    <p:notesMasterId r:id="rId57"/>
  </p:notesMasterIdLst>
  <p:handoutMasterIdLst>
    <p:handoutMasterId r:id="rId58"/>
  </p:handoutMasterIdLst>
  <p:sldIdLst>
    <p:sldId id="1393" r:id="rId8"/>
    <p:sldId id="1288" r:id="rId9"/>
    <p:sldId id="1289" r:id="rId10"/>
    <p:sldId id="1290" r:id="rId11"/>
    <p:sldId id="1291" r:id="rId12"/>
    <p:sldId id="1292" r:id="rId13"/>
    <p:sldId id="1293" r:id="rId14"/>
    <p:sldId id="1294" r:id="rId15"/>
    <p:sldId id="1295" r:id="rId16"/>
    <p:sldId id="1329" r:id="rId17"/>
    <p:sldId id="1296" r:id="rId18"/>
    <p:sldId id="1297" r:id="rId19"/>
    <p:sldId id="1298" r:id="rId20"/>
    <p:sldId id="1299" r:id="rId21"/>
    <p:sldId id="1300" r:id="rId22"/>
    <p:sldId id="1301" r:id="rId23"/>
    <p:sldId id="1305" r:id="rId24"/>
    <p:sldId id="1306" r:id="rId25"/>
    <p:sldId id="1307" r:id="rId26"/>
    <p:sldId id="1310" r:id="rId27"/>
    <p:sldId id="1312" r:id="rId28"/>
    <p:sldId id="1314" r:id="rId29"/>
    <p:sldId id="1315" r:id="rId30"/>
    <p:sldId id="1316" r:id="rId31"/>
    <p:sldId id="1317" r:id="rId32"/>
    <p:sldId id="1321" r:id="rId33"/>
    <p:sldId id="1322" r:id="rId34"/>
    <p:sldId id="1323" r:id="rId35"/>
    <p:sldId id="1324" r:id="rId36"/>
    <p:sldId id="1325" r:id="rId37"/>
    <p:sldId id="1326" r:id="rId38"/>
    <p:sldId id="1327" r:id="rId39"/>
    <p:sldId id="1328" r:id="rId40"/>
    <p:sldId id="1394" r:id="rId41"/>
    <p:sldId id="1377" r:id="rId42"/>
    <p:sldId id="1378" r:id="rId43"/>
    <p:sldId id="1379" r:id="rId44"/>
    <p:sldId id="1380" r:id="rId45"/>
    <p:sldId id="1381" r:id="rId46"/>
    <p:sldId id="1382" r:id="rId47"/>
    <p:sldId id="1383" r:id="rId48"/>
    <p:sldId id="1384" r:id="rId49"/>
    <p:sldId id="1385" r:id="rId50"/>
    <p:sldId id="1386" r:id="rId51"/>
    <p:sldId id="1387" r:id="rId52"/>
    <p:sldId id="1388" r:id="rId53"/>
    <p:sldId id="1389" r:id="rId54"/>
    <p:sldId id="1390" r:id="rId55"/>
    <p:sldId id="1391" r:id="rId56"/>
  </p:sldIdLst>
  <p:sldSz cx="9906000" cy="6858000" type="A4"/>
  <p:notesSz cx="6807200" cy="9939338"/>
  <p:defaultTextStyle>
    <a:defPPr>
      <a:defRPr lang="ja-JP"/>
    </a:defPPr>
    <a:lvl1pPr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Arial" pitchFamily="34" charset="0"/>
        <a:ea typeface="ＭＳ Ｐゴシック" pitchFamily="50"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FFF00"/>
    <a:srgbClr val="009900"/>
    <a:srgbClr val="CCCCFF"/>
    <a:srgbClr val="9999FF"/>
    <a:srgbClr val="6699FF"/>
    <a:srgbClr val="99CCFF"/>
    <a:srgbClr val="99FF99"/>
    <a:srgbClr val="FF99FF"/>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淡色スタイル 2 - アクセント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2833802-FEF1-4C79-8D5D-14CF1EAF98D9}" styleName="淡色スタイル 2 - アクセント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38" autoAdjust="0"/>
    <p:restoredTop sz="96043" autoAdjust="0"/>
  </p:normalViewPr>
  <p:slideViewPr>
    <p:cSldViewPr>
      <p:cViewPr varScale="1">
        <p:scale>
          <a:sx n="70" d="100"/>
          <a:sy n="70" d="100"/>
        </p:scale>
        <p:origin x="-1260" y="-96"/>
      </p:cViewPr>
      <p:guideLst>
        <p:guide orient="horz" pos="2160"/>
        <p:guide pos="3121"/>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notesMaster" Target="notesMasters/notesMaster1.xml"/><Relationship Id="rId61"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______2.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______10.xlsx"/></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C:\Users\ITBIH\Desktop\&#25351;&#25968;&#20516;.xlsx" TargetMode="External"/><Relationship Id="rId1" Type="http://schemas.openxmlformats.org/officeDocument/2006/relationships/image" Target="../media/image2.jpeg"/></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______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______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______5.xlsx"/></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______6.xlsx"/><Relationship Id="rId1" Type="http://schemas.openxmlformats.org/officeDocument/2006/relationships/themeOverride" Target="../theme/themeOverride1.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______7.xlsx"/></Relationships>
</file>

<file path=ppt/charts/_rels/chart8.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package" Target="../embeddings/Microsoft_Excel_______8.xlsx"/><Relationship Id="rId1" Type="http://schemas.openxmlformats.org/officeDocument/2006/relationships/themeOverride" Target="../theme/themeOverride2.xml"/></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______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5"/>
          <c:order val="0"/>
          <c:tx>
            <c:strRef>
              <c:f>'13'!$D$52</c:f>
              <c:strCache>
                <c:ptCount val="1"/>
                <c:pt idx="0">
                  <c:v>沖縄県</c:v>
                </c:pt>
              </c:strCache>
            </c:strRef>
          </c:tx>
          <c:spPr>
            <a:ln w="44450">
              <a:solidFill>
                <a:srgbClr val="FF0000"/>
              </a:solidFill>
              <a:prstDash val="dash"/>
            </a:ln>
          </c:spPr>
          <c:marker>
            <c:spPr>
              <a:solidFill>
                <a:srgbClr val="FF0000"/>
              </a:solidFill>
              <a:ln w="31750">
                <a:solidFill>
                  <a:srgbClr val="FF0000"/>
                </a:solidFill>
              </a:ln>
            </c:spPr>
          </c:marker>
          <c:cat>
            <c:strRef>
              <c:f>'13'!$Q$3:$V$3</c:f>
              <c:strCache>
                <c:ptCount val="6"/>
                <c:pt idx="0">
                  <c:v>平成27年
（2015）</c:v>
                </c:pt>
                <c:pt idx="1">
                  <c:v>平成32年
（2020）</c:v>
                </c:pt>
                <c:pt idx="2">
                  <c:v>平成37年
（2025）</c:v>
                </c:pt>
                <c:pt idx="3">
                  <c:v>平成42年
（2030）</c:v>
                </c:pt>
                <c:pt idx="4">
                  <c:v>平成47年
（2035）</c:v>
                </c:pt>
                <c:pt idx="5">
                  <c:v>平成52年
（2040）</c:v>
                </c:pt>
              </c:strCache>
            </c:strRef>
          </c:cat>
          <c:val>
            <c:numRef>
              <c:f>'13'!$Q$52:$V$52</c:f>
              <c:numCache>
                <c:formatCode>0.0_ </c:formatCode>
                <c:ptCount val="6"/>
                <c:pt idx="0">
                  <c:v>100</c:v>
                </c:pt>
                <c:pt idx="1">
                  <c:v>108.61702421381042</c:v>
                </c:pt>
                <c:pt idx="2">
                  <c:v>125.19464921726167</c:v>
                </c:pt>
                <c:pt idx="3">
                  <c:v>146.26784284491566</c:v>
                </c:pt>
                <c:pt idx="4">
                  <c:v>159.21891824732876</c:v>
                </c:pt>
                <c:pt idx="5">
                  <c:v>165.86322096137386</c:v>
                </c:pt>
              </c:numCache>
            </c:numRef>
          </c:val>
          <c:smooth val="0"/>
        </c:ser>
        <c:ser>
          <c:idx val="2"/>
          <c:order val="1"/>
          <c:tx>
            <c:strRef>
              <c:f>'13'!$D$16</c:f>
              <c:strCache>
                <c:ptCount val="1"/>
                <c:pt idx="0">
                  <c:v>埼玉県</c:v>
                </c:pt>
              </c:strCache>
            </c:strRef>
          </c:tx>
          <c:spPr>
            <a:ln w="41275">
              <a:solidFill>
                <a:schemeClr val="accent6">
                  <a:lumMod val="75000"/>
                </a:schemeClr>
              </a:solidFill>
            </a:ln>
          </c:spPr>
          <c:marker>
            <c:spPr>
              <a:solidFill>
                <a:schemeClr val="accent6">
                  <a:lumMod val="75000"/>
                </a:schemeClr>
              </a:solidFill>
              <a:ln w="31750">
                <a:solidFill>
                  <a:schemeClr val="accent6">
                    <a:lumMod val="75000"/>
                  </a:schemeClr>
                </a:solidFill>
              </a:ln>
            </c:spPr>
          </c:marker>
          <c:cat>
            <c:strRef>
              <c:f>'13'!$Q$3:$V$3</c:f>
              <c:strCache>
                <c:ptCount val="6"/>
                <c:pt idx="0">
                  <c:v>平成27年
（2015）</c:v>
                </c:pt>
                <c:pt idx="1">
                  <c:v>平成32年
（2020）</c:v>
                </c:pt>
                <c:pt idx="2">
                  <c:v>平成37年
（2025）</c:v>
                </c:pt>
                <c:pt idx="3">
                  <c:v>平成42年
（2030）</c:v>
                </c:pt>
                <c:pt idx="4">
                  <c:v>平成47年
（2035）</c:v>
                </c:pt>
                <c:pt idx="5">
                  <c:v>平成52年
（2040）</c:v>
                </c:pt>
              </c:strCache>
            </c:strRef>
          </c:cat>
          <c:val>
            <c:numRef>
              <c:f>'13'!$Q$16:$V$16</c:f>
              <c:numCache>
                <c:formatCode>0.0_ </c:formatCode>
                <c:ptCount val="6"/>
                <c:pt idx="0">
                  <c:v>100</c:v>
                </c:pt>
                <c:pt idx="1">
                  <c:v>126.71276847504475</c:v>
                </c:pt>
                <c:pt idx="2">
                  <c:v>153.85988240508667</c:v>
                </c:pt>
                <c:pt idx="3">
                  <c:v>161.60252814681454</c:v>
                </c:pt>
                <c:pt idx="4">
                  <c:v>157.55626421069286</c:v>
                </c:pt>
                <c:pt idx="5">
                  <c:v>156.64037320760588</c:v>
                </c:pt>
              </c:numCache>
            </c:numRef>
          </c:val>
          <c:smooth val="0"/>
        </c:ser>
        <c:ser>
          <c:idx val="3"/>
          <c:order val="2"/>
          <c:tx>
            <c:strRef>
              <c:f>'13'!$D$18</c:f>
              <c:strCache>
                <c:ptCount val="1"/>
                <c:pt idx="0">
                  <c:v>東京都</c:v>
                </c:pt>
              </c:strCache>
            </c:strRef>
          </c:tx>
          <c:spPr>
            <a:ln w="57150">
              <a:solidFill>
                <a:srgbClr val="FFC000"/>
              </a:solidFill>
              <a:prstDash val="dash"/>
            </a:ln>
          </c:spPr>
          <c:marker>
            <c:spPr>
              <a:ln w="31750">
                <a:solidFill>
                  <a:srgbClr val="FFC000"/>
                </a:solidFill>
              </a:ln>
            </c:spPr>
          </c:marker>
          <c:cat>
            <c:strRef>
              <c:f>'13'!$Q$3:$V$3</c:f>
              <c:strCache>
                <c:ptCount val="6"/>
                <c:pt idx="0">
                  <c:v>平成27年
（2015）</c:v>
                </c:pt>
                <c:pt idx="1">
                  <c:v>平成32年
（2020）</c:v>
                </c:pt>
                <c:pt idx="2">
                  <c:v>平成37年
（2025）</c:v>
                </c:pt>
                <c:pt idx="3">
                  <c:v>平成42年
（2030）</c:v>
                </c:pt>
                <c:pt idx="4">
                  <c:v>平成47年
（2035）</c:v>
                </c:pt>
                <c:pt idx="5">
                  <c:v>平成52年
（2040）</c:v>
                </c:pt>
              </c:strCache>
            </c:strRef>
          </c:cat>
          <c:val>
            <c:numRef>
              <c:f>'13'!$Q$18:$V$18</c:f>
              <c:numCache>
                <c:formatCode>0.0_ </c:formatCode>
                <c:ptCount val="6"/>
                <c:pt idx="0">
                  <c:v>100</c:v>
                </c:pt>
                <c:pt idx="1">
                  <c:v>116.29496725332696</c:v>
                </c:pt>
                <c:pt idx="2">
                  <c:v>134.28893132570374</c:v>
                </c:pt>
                <c:pt idx="3">
                  <c:v>138.07890712223158</c:v>
                </c:pt>
                <c:pt idx="4">
                  <c:v>137.73711117570201</c:v>
                </c:pt>
                <c:pt idx="5">
                  <c:v>145.26864224225744</c:v>
                </c:pt>
              </c:numCache>
            </c:numRef>
          </c:val>
          <c:smooth val="0"/>
        </c:ser>
        <c:ser>
          <c:idx val="0"/>
          <c:order val="3"/>
          <c:tx>
            <c:strRef>
              <c:f>'13'!$D$4</c:f>
              <c:strCache>
                <c:ptCount val="1"/>
                <c:pt idx="0">
                  <c:v>全国　</c:v>
                </c:pt>
              </c:strCache>
            </c:strRef>
          </c:tx>
          <c:spPr>
            <a:ln w="44450" cmpd="sng">
              <a:solidFill>
                <a:srgbClr val="00B050"/>
              </a:solidFill>
            </a:ln>
          </c:spPr>
          <c:marker>
            <c:spPr>
              <a:solidFill>
                <a:srgbClr val="00B050"/>
              </a:solidFill>
              <a:ln>
                <a:solidFill>
                  <a:srgbClr val="00B050"/>
                </a:solidFill>
              </a:ln>
            </c:spPr>
          </c:marker>
          <c:cat>
            <c:strRef>
              <c:f>'13'!$Q$3:$V$3</c:f>
              <c:strCache>
                <c:ptCount val="6"/>
                <c:pt idx="0">
                  <c:v>平成27年
（2015）</c:v>
                </c:pt>
                <c:pt idx="1">
                  <c:v>平成32年
（2020）</c:v>
                </c:pt>
                <c:pt idx="2">
                  <c:v>平成37年
（2025）</c:v>
                </c:pt>
                <c:pt idx="3">
                  <c:v>平成42年
（2030）</c:v>
                </c:pt>
                <c:pt idx="4">
                  <c:v>平成47年
（2035）</c:v>
                </c:pt>
                <c:pt idx="5">
                  <c:v>平成52年
（2040）</c:v>
                </c:pt>
              </c:strCache>
            </c:strRef>
          </c:cat>
          <c:val>
            <c:numRef>
              <c:f>'13'!$Q$4:$V$4</c:f>
              <c:numCache>
                <c:formatCode>0.0_ </c:formatCode>
                <c:ptCount val="6"/>
                <c:pt idx="0">
                  <c:v>100</c:v>
                </c:pt>
                <c:pt idx="1">
                  <c:v>114.16810460297799</c:v>
                </c:pt>
                <c:pt idx="2">
                  <c:v>132.36956207768372</c:v>
                </c:pt>
                <c:pt idx="3">
                  <c:v>138.43454746216673</c:v>
                </c:pt>
                <c:pt idx="4">
                  <c:v>136.43291824321176</c:v>
                </c:pt>
                <c:pt idx="5">
                  <c:v>135.06910509555939</c:v>
                </c:pt>
              </c:numCache>
            </c:numRef>
          </c:val>
          <c:smooth val="0"/>
        </c:ser>
        <c:ser>
          <c:idx val="1"/>
          <c:order val="4"/>
          <c:tx>
            <c:strRef>
              <c:f>'13'!$D$11</c:f>
              <c:strCache>
                <c:ptCount val="1"/>
                <c:pt idx="0">
                  <c:v>山形県</c:v>
                </c:pt>
              </c:strCache>
            </c:strRef>
          </c:tx>
          <c:spPr>
            <a:ln w="44450">
              <a:solidFill>
                <a:srgbClr val="0070C0"/>
              </a:solidFill>
              <a:prstDash val="dash"/>
            </a:ln>
          </c:spPr>
          <c:marker>
            <c:spPr>
              <a:solidFill>
                <a:srgbClr val="0070C0"/>
              </a:solidFill>
              <a:ln w="31750">
                <a:solidFill>
                  <a:srgbClr val="0070C0"/>
                </a:solidFill>
              </a:ln>
            </c:spPr>
          </c:marker>
          <c:cat>
            <c:strRef>
              <c:f>'13'!$Q$3:$V$3</c:f>
              <c:strCache>
                <c:ptCount val="6"/>
                <c:pt idx="0">
                  <c:v>平成27年
（2015）</c:v>
                </c:pt>
                <c:pt idx="1">
                  <c:v>平成32年
（2020）</c:v>
                </c:pt>
                <c:pt idx="2">
                  <c:v>平成37年
（2025）</c:v>
                </c:pt>
                <c:pt idx="3">
                  <c:v>平成42年
（2030）</c:v>
                </c:pt>
                <c:pt idx="4">
                  <c:v>平成47年
（2035）</c:v>
                </c:pt>
                <c:pt idx="5">
                  <c:v>平成52年
（2040）</c:v>
                </c:pt>
              </c:strCache>
            </c:strRef>
          </c:cat>
          <c:val>
            <c:numRef>
              <c:f>'13'!$Q$11:$V$11</c:f>
              <c:numCache>
                <c:formatCode>0.0_ </c:formatCode>
                <c:ptCount val="6"/>
                <c:pt idx="0">
                  <c:v>100</c:v>
                </c:pt>
                <c:pt idx="1">
                  <c:v>100.72947368421052</c:v>
                </c:pt>
                <c:pt idx="2">
                  <c:v>108.82736842105263</c:v>
                </c:pt>
                <c:pt idx="3">
                  <c:v>114.68789473684211</c:v>
                </c:pt>
                <c:pt idx="4">
                  <c:v>114.63684210526314</c:v>
                </c:pt>
                <c:pt idx="5">
                  <c:v>110.2815789473684</c:v>
                </c:pt>
              </c:numCache>
            </c:numRef>
          </c:val>
          <c:smooth val="0"/>
        </c:ser>
        <c:ser>
          <c:idx val="4"/>
          <c:order val="5"/>
          <c:tx>
            <c:strRef>
              <c:f>'13'!$D$37</c:f>
              <c:strCache>
                <c:ptCount val="1"/>
                <c:pt idx="0">
                  <c:v>島根県</c:v>
                </c:pt>
              </c:strCache>
            </c:strRef>
          </c:tx>
          <c:spPr>
            <a:ln w="44450">
              <a:solidFill>
                <a:srgbClr val="7030A0"/>
              </a:solidFill>
            </a:ln>
          </c:spPr>
          <c:marker>
            <c:spPr>
              <a:noFill/>
              <a:ln w="31750">
                <a:solidFill>
                  <a:srgbClr val="7030A0"/>
                </a:solidFill>
              </a:ln>
            </c:spPr>
          </c:marker>
          <c:cat>
            <c:strRef>
              <c:f>'13'!$Q$3:$V$3</c:f>
              <c:strCache>
                <c:ptCount val="6"/>
                <c:pt idx="0">
                  <c:v>平成27年
（2015）</c:v>
                </c:pt>
                <c:pt idx="1">
                  <c:v>平成32年
（2020）</c:v>
                </c:pt>
                <c:pt idx="2">
                  <c:v>平成37年
（2025）</c:v>
                </c:pt>
                <c:pt idx="3">
                  <c:v>平成42年
（2030）</c:v>
                </c:pt>
                <c:pt idx="4">
                  <c:v>平成47年
（2035）</c:v>
                </c:pt>
                <c:pt idx="5">
                  <c:v>平成52年
（2040）</c:v>
                </c:pt>
              </c:strCache>
            </c:strRef>
          </c:cat>
          <c:val>
            <c:numRef>
              <c:f>'13'!$Q$37:$V$37</c:f>
              <c:numCache>
                <c:formatCode>0.0_ </c:formatCode>
                <c:ptCount val="6"/>
                <c:pt idx="0">
                  <c:v>100</c:v>
                </c:pt>
                <c:pt idx="1">
                  <c:v>101.45110819268123</c:v>
                </c:pt>
                <c:pt idx="2">
                  <c:v>111.19866400765277</c:v>
                </c:pt>
                <c:pt idx="3">
                  <c:v>114.03359437067301</c:v>
                </c:pt>
                <c:pt idx="4">
                  <c:v>110.99032054088234</c:v>
                </c:pt>
                <c:pt idx="5">
                  <c:v>104.41412520064206</c:v>
                </c:pt>
              </c:numCache>
            </c:numRef>
          </c:val>
          <c:smooth val="0"/>
        </c:ser>
        <c:ser>
          <c:idx val="9"/>
          <c:order val="6"/>
          <c:tx>
            <c:strRef>
              <c:f>'13'!$D$6</c:f>
              <c:strCache>
                <c:ptCount val="1"/>
                <c:pt idx="0">
                  <c:v>北海道</c:v>
                </c:pt>
              </c:strCache>
            </c:strRef>
          </c:tx>
          <c:val>
            <c:numRef>
              <c:f>'13'!$Q$6:$V$6</c:f>
            </c:numRef>
          </c:val>
          <c:smooth val="0"/>
        </c:ser>
        <c:ser>
          <c:idx val="10"/>
          <c:order val="7"/>
          <c:tx>
            <c:strRef>
              <c:f>'13'!$D$7</c:f>
              <c:strCache>
                <c:ptCount val="1"/>
                <c:pt idx="0">
                  <c:v>青森県</c:v>
                </c:pt>
              </c:strCache>
            </c:strRef>
          </c:tx>
          <c:val>
            <c:numRef>
              <c:f>'13'!$Q$7:$V$7</c:f>
            </c:numRef>
          </c:val>
          <c:smooth val="0"/>
        </c:ser>
        <c:ser>
          <c:idx val="11"/>
          <c:order val="8"/>
          <c:tx>
            <c:strRef>
              <c:f>'13'!$D$8</c:f>
              <c:strCache>
                <c:ptCount val="1"/>
                <c:pt idx="0">
                  <c:v>岩手県</c:v>
                </c:pt>
              </c:strCache>
            </c:strRef>
          </c:tx>
          <c:val>
            <c:numRef>
              <c:f>'13'!$Q$8:$V$8</c:f>
            </c:numRef>
          </c:val>
          <c:smooth val="0"/>
        </c:ser>
        <c:ser>
          <c:idx val="12"/>
          <c:order val="9"/>
          <c:tx>
            <c:strRef>
              <c:f>'13'!$D$9</c:f>
              <c:strCache>
                <c:ptCount val="1"/>
                <c:pt idx="0">
                  <c:v>宮城県</c:v>
                </c:pt>
              </c:strCache>
            </c:strRef>
          </c:tx>
          <c:val>
            <c:numRef>
              <c:f>'13'!$Q$9:$V$9</c:f>
            </c:numRef>
          </c:val>
          <c:smooth val="0"/>
        </c:ser>
        <c:ser>
          <c:idx val="13"/>
          <c:order val="10"/>
          <c:tx>
            <c:strRef>
              <c:f>'13'!$D$10</c:f>
              <c:strCache>
                <c:ptCount val="1"/>
                <c:pt idx="0">
                  <c:v>秋田県</c:v>
                </c:pt>
              </c:strCache>
            </c:strRef>
          </c:tx>
          <c:val>
            <c:numRef>
              <c:f>'13'!$Q$10:$V$10</c:f>
            </c:numRef>
          </c:val>
          <c:smooth val="0"/>
        </c:ser>
        <c:ser>
          <c:idx val="14"/>
          <c:order val="11"/>
          <c:tx>
            <c:strRef>
              <c:f>'13'!$D$12</c:f>
              <c:strCache>
                <c:ptCount val="1"/>
                <c:pt idx="0">
                  <c:v>福島県</c:v>
                </c:pt>
              </c:strCache>
            </c:strRef>
          </c:tx>
          <c:val>
            <c:numRef>
              <c:f>'13'!$Q$12:$V$12</c:f>
            </c:numRef>
          </c:val>
          <c:smooth val="0"/>
        </c:ser>
        <c:ser>
          <c:idx val="15"/>
          <c:order val="12"/>
          <c:tx>
            <c:strRef>
              <c:f>'13'!$D$13</c:f>
              <c:strCache>
                <c:ptCount val="1"/>
                <c:pt idx="0">
                  <c:v>茨城県</c:v>
                </c:pt>
              </c:strCache>
            </c:strRef>
          </c:tx>
          <c:val>
            <c:numRef>
              <c:f>'13'!$Q$13:$V$13</c:f>
            </c:numRef>
          </c:val>
          <c:smooth val="0"/>
        </c:ser>
        <c:ser>
          <c:idx val="16"/>
          <c:order val="13"/>
          <c:tx>
            <c:strRef>
              <c:f>'13'!$D$14</c:f>
              <c:strCache>
                <c:ptCount val="1"/>
                <c:pt idx="0">
                  <c:v>栃木県</c:v>
                </c:pt>
              </c:strCache>
            </c:strRef>
          </c:tx>
          <c:val>
            <c:numRef>
              <c:f>'13'!$Q$14:$V$14</c:f>
            </c:numRef>
          </c:val>
          <c:smooth val="0"/>
        </c:ser>
        <c:ser>
          <c:idx val="17"/>
          <c:order val="14"/>
          <c:tx>
            <c:strRef>
              <c:f>'13'!$D$15</c:f>
              <c:strCache>
                <c:ptCount val="1"/>
                <c:pt idx="0">
                  <c:v>群馬県</c:v>
                </c:pt>
              </c:strCache>
            </c:strRef>
          </c:tx>
          <c:val>
            <c:numRef>
              <c:f>'13'!$Q$15:$V$15</c:f>
            </c:numRef>
          </c:val>
          <c:smooth val="0"/>
        </c:ser>
        <c:ser>
          <c:idx val="18"/>
          <c:order val="15"/>
          <c:tx>
            <c:strRef>
              <c:f>'13'!$D$17</c:f>
              <c:strCache>
                <c:ptCount val="1"/>
                <c:pt idx="0">
                  <c:v>千葉県</c:v>
                </c:pt>
              </c:strCache>
            </c:strRef>
          </c:tx>
          <c:val>
            <c:numRef>
              <c:f>'13'!$Q$17:$V$17</c:f>
            </c:numRef>
          </c:val>
          <c:smooth val="0"/>
        </c:ser>
        <c:ser>
          <c:idx val="19"/>
          <c:order val="16"/>
          <c:tx>
            <c:strRef>
              <c:f>'13'!$D$19</c:f>
              <c:strCache>
                <c:ptCount val="1"/>
                <c:pt idx="0">
                  <c:v>神奈川県</c:v>
                </c:pt>
              </c:strCache>
            </c:strRef>
          </c:tx>
          <c:val>
            <c:numRef>
              <c:f>'13'!$Q$19:$V$19</c:f>
            </c:numRef>
          </c:val>
          <c:smooth val="0"/>
        </c:ser>
        <c:ser>
          <c:idx val="20"/>
          <c:order val="17"/>
          <c:tx>
            <c:strRef>
              <c:f>'13'!$D$20</c:f>
              <c:strCache>
                <c:ptCount val="1"/>
                <c:pt idx="0">
                  <c:v>新潟県</c:v>
                </c:pt>
              </c:strCache>
            </c:strRef>
          </c:tx>
          <c:val>
            <c:numRef>
              <c:f>'13'!$Q$20:$V$20</c:f>
            </c:numRef>
          </c:val>
          <c:smooth val="0"/>
        </c:ser>
        <c:ser>
          <c:idx val="6"/>
          <c:order val="18"/>
          <c:tx>
            <c:strRef>
              <c:f>'13'!$D$21</c:f>
              <c:strCache>
                <c:ptCount val="1"/>
                <c:pt idx="0">
                  <c:v>富山県</c:v>
                </c:pt>
              </c:strCache>
            </c:strRef>
          </c:tx>
          <c:val>
            <c:numRef>
              <c:f>'13'!$Q$21:$V$21</c:f>
            </c:numRef>
          </c:val>
          <c:smooth val="0"/>
        </c:ser>
        <c:ser>
          <c:idx val="22"/>
          <c:order val="19"/>
          <c:tx>
            <c:strRef>
              <c:f>'13'!$D$22</c:f>
              <c:strCache>
                <c:ptCount val="1"/>
                <c:pt idx="0">
                  <c:v>石川県</c:v>
                </c:pt>
              </c:strCache>
            </c:strRef>
          </c:tx>
          <c:val>
            <c:numRef>
              <c:f>'13'!$Q$22:$V$22</c:f>
            </c:numRef>
          </c:val>
          <c:smooth val="0"/>
        </c:ser>
        <c:ser>
          <c:idx val="23"/>
          <c:order val="20"/>
          <c:tx>
            <c:strRef>
              <c:f>'13'!$D$23</c:f>
              <c:strCache>
                <c:ptCount val="1"/>
                <c:pt idx="0">
                  <c:v>福井県</c:v>
                </c:pt>
              </c:strCache>
            </c:strRef>
          </c:tx>
          <c:val>
            <c:numRef>
              <c:f>'13'!$Q$23:$V$23</c:f>
            </c:numRef>
          </c:val>
          <c:smooth val="0"/>
        </c:ser>
        <c:ser>
          <c:idx val="24"/>
          <c:order val="21"/>
          <c:tx>
            <c:strRef>
              <c:f>'13'!$D$24</c:f>
              <c:strCache>
                <c:ptCount val="1"/>
                <c:pt idx="0">
                  <c:v>山梨県</c:v>
                </c:pt>
              </c:strCache>
            </c:strRef>
          </c:tx>
          <c:val>
            <c:numRef>
              <c:f>'13'!$Q$24:$V$24</c:f>
            </c:numRef>
          </c:val>
          <c:smooth val="0"/>
        </c:ser>
        <c:ser>
          <c:idx val="25"/>
          <c:order val="22"/>
          <c:tx>
            <c:strRef>
              <c:f>'13'!$D$25</c:f>
              <c:strCache>
                <c:ptCount val="1"/>
                <c:pt idx="0">
                  <c:v>長野県</c:v>
                </c:pt>
              </c:strCache>
            </c:strRef>
          </c:tx>
          <c:val>
            <c:numRef>
              <c:f>'13'!$Q$25:$V$25</c:f>
            </c:numRef>
          </c:val>
          <c:smooth val="0"/>
        </c:ser>
        <c:ser>
          <c:idx val="26"/>
          <c:order val="23"/>
          <c:tx>
            <c:strRef>
              <c:f>'13'!$D$26</c:f>
              <c:strCache>
                <c:ptCount val="1"/>
                <c:pt idx="0">
                  <c:v>岐阜県</c:v>
                </c:pt>
              </c:strCache>
            </c:strRef>
          </c:tx>
          <c:val>
            <c:numRef>
              <c:f>'13'!$Q$26:$V$26</c:f>
            </c:numRef>
          </c:val>
          <c:smooth val="0"/>
        </c:ser>
        <c:ser>
          <c:idx val="27"/>
          <c:order val="24"/>
          <c:tx>
            <c:strRef>
              <c:f>'13'!$D$27</c:f>
              <c:strCache>
                <c:ptCount val="1"/>
                <c:pt idx="0">
                  <c:v>静岡県</c:v>
                </c:pt>
              </c:strCache>
            </c:strRef>
          </c:tx>
          <c:val>
            <c:numRef>
              <c:f>'13'!$Q$27:$V$27</c:f>
            </c:numRef>
          </c:val>
          <c:smooth val="0"/>
        </c:ser>
        <c:ser>
          <c:idx val="28"/>
          <c:order val="25"/>
          <c:tx>
            <c:strRef>
              <c:f>'13'!$D$28</c:f>
              <c:strCache>
                <c:ptCount val="1"/>
                <c:pt idx="0">
                  <c:v>愛知県</c:v>
                </c:pt>
              </c:strCache>
            </c:strRef>
          </c:tx>
          <c:val>
            <c:numRef>
              <c:f>'13'!$Q$28:$V$28</c:f>
            </c:numRef>
          </c:val>
          <c:smooth val="0"/>
        </c:ser>
        <c:ser>
          <c:idx val="29"/>
          <c:order val="26"/>
          <c:tx>
            <c:strRef>
              <c:f>'13'!$D$29</c:f>
              <c:strCache>
                <c:ptCount val="1"/>
                <c:pt idx="0">
                  <c:v>三重県</c:v>
                </c:pt>
              </c:strCache>
            </c:strRef>
          </c:tx>
          <c:val>
            <c:numRef>
              <c:f>'13'!$Q$29:$V$29</c:f>
            </c:numRef>
          </c:val>
          <c:smooth val="0"/>
        </c:ser>
        <c:ser>
          <c:idx val="30"/>
          <c:order val="27"/>
          <c:tx>
            <c:strRef>
              <c:f>'13'!$D$30</c:f>
              <c:strCache>
                <c:ptCount val="1"/>
                <c:pt idx="0">
                  <c:v>滋賀県</c:v>
                </c:pt>
              </c:strCache>
            </c:strRef>
          </c:tx>
          <c:val>
            <c:numRef>
              <c:f>'13'!$Q$30:$V$30</c:f>
            </c:numRef>
          </c:val>
          <c:smooth val="0"/>
        </c:ser>
        <c:ser>
          <c:idx val="31"/>
          <c:order val="28"/>
          <c:tx>
            <c:strRef>
              <c:f>'13'!$D$31</c:f>
              <c:strCache>
                <c:ptCount val="1"/>
                <c:pt idx="0">
                  <c:v>京都府</c:v>
                </c:pt>
              </c:strCache>
            </c:strRef>
          </c:tx>
          <c:val>
            <c:numRef>
              <c:f>'13'!$Q$31:$V$31</c:f>
            </c:numRef>
          </c:val>
          <c:smooth val="0"/>
        </c:ser>
        <c:ser>
          <c:idx val="32"/>
          <c:order val="29"/>
          <c:tx>
            <c:strRef>
              <c:f>'13'!$D$32</c:f>
              <c:strCache>
                <c:ptCount val="1"/>
                <c:pt idx="0">
                  <c:v>大阪府</c:v>
                </c:pt>
              </c:strCache>
            </c:strRef>
          </c:tx>
          <c:val>
            <c:numRef>
              <c:f>'13'!$Q$32:$V$32</c:f>
            </c:numRef>
          </c:val>
          <c:smooth val="0"/>
        </c:ser>
        <c:ser>
          <c:idx val="33"/>
          <c:order val="30"/>
          <c:tx>
            <c:strRef>
              <c:f>'13'!$D$33</c:f>
              <c:strCache>
                <c:ptCount val="1"/>
                <c:pt idx="0">
                  <c:v>兵庫県</c:v>
                </c:pt>
              </c:strCache>
            </c:strRef>
          </c:tx>
          <c:val>
            <c:numRef>
              <c:f>'13'!$Q$33:$V$33</c:f>
            </c:numRef>
          </c:val>
          <c:smooth val="0"/>
        </c:ser>
        <c:ser>
          <c:idx val="34"/>
          <c:order val="31"/>
          <c:tx>
            <c:strRef>
              <c:f>'13'!$D$34</c:f>
              <c:strCache>
                <c:ptCount val="1"/>
                <c:pt idx="0">
                  <c:v>奈良県</c:v>
                </c:pt>
              </c:strCache>
            </c:strRef>
          </c:tx>
          <c:val>
            <c:numRef>
              <c:f>'13'!$Q$34:$V$34</c:f>
            </c:numRef>
          </c:val>
          <c:smooth val="0"/>
        </c:ser>
        <c:ser>
          <c:idx val="35"/>
          <c:order val="32"/>
          <c:tx>
            <c:strRef>
              <c:f>'13'!$D$35</c:f>
              <c:strCache>
                <c:ptCount val="1"/>
                <c:pt idx="0">
                  <c:v>和歌山県</c:v>
                </c:pt>
              </c:strCache>
            </c:strRef>
          </c:tx>
          <c:val>
            <c:numRef>
              <c:f>'13'!$Q$35:$V$35</c:f>
            </c:numRef>
          </c:val>
          <c:smooth val="0"/>
        </c:ser>
        <c:ser>
          <c:idx val="7"/>
          <c:order val="33"/>
          <c:tx>
            <c:strRef>
              <c:f>'13'!$D$38</c:f>
              <c:strCache>
                <c:ptCount val="1"/>
                <c:pt idx="0">
                  <c:v>岡山県</c:v>
                </c:pt>
              </c:strCache>
            </c:strRef>
          </c:tx>
          <c:val>
            <c:numRef>
              <c:f>'13'!$Q$38:$V$38</c:f>
            </c:numRef>
          </c:val>
          <c:smooth val="0"/>
        </c:ser>
        <c:ser>
          <c:idx val="21"/>
          <c:order val="34"/>
          <c:tx>
            <c:strRef>
              <c:f>'13'!$D$39</c:f>
              <c:strCache>
                <c:ptCount val="1"/>
                <c:pt idx="0">
                  <c:v>広島県</c:v>
                </c:pt>
              </c:strCache>
            </c:strRef>
          </c:tx>
          <c:val>
            <c:numRef>
              <c:f>'13'!$Q$39:$V$39</c:f>
            </c:numRef>
          </c:val>
          <c:smooth val="0"/>
        </c:ser>
        <c:ser>
          <c:idx val="37"/>
          <c:order val="35"/>
          <c:tx>
            <c:strRef>
              <c:f>'13'!$D$40</c:f>
              <c:strCache>
                <c:ptCount val="1"/>
                <c:pt idx="0">
                  <c:v>山口県</c:v>
                </c:pt>
              </c:strCache>
            </c:strRef>
          </c:tx>
          <c:val>
            <c:numRef>
              <c:f>'13'!$Q$40:$V$40</c:f>
            </c:numRef>
          </c:val>
          <c:smooth val="0"/>
        </c:ser>
        <c:ser>
          <c:idx val="38"/>
          <c:order val="36"/>
          <c:tx>
            <c:strRef>
              <c:f>'13'!$D$41</c:f>
              <c:strCache>
                <c:ptCount val="1"/>
                <c:pt idx="0">
                  <c:v>徳島県</c:v>
                </c:pt>
              </c:strCache>
            </c:strRef>
          </c:tx>
          <c:val>
            <c:numRef>
              <c:f>'13'!$Q$41:$V$41</c:f>
            </c:numRef>
          </c:val>
          <c:smooth val="0"/>
        </c:ser>
        <c:ser>
          <c:idx val="39"/>
          <c:order val="37"/>
          <c:tx>
            <c:strRef>
              <c:f>'13'!$D$42</c:f>
              <c:strCache>
                <c:ptCount val="1"/>
                <c:pt idx="0">
                  <c:v>香川県</c:v>
                </c:pt>
              </c:strCache>
            </c:strRef>
          </c:tx>
          <c:val>
            <c:numRef>
              <c:f>'13'!$Q$42:$V$42</c:f>
            </c:numRef>
          </c:val>
          <c:smooth val="0"/>
        </c:ser>
        <c:ser>
          <c:idx val="40"/>
          <c:order val="38"/>
          <c:tx>
            <c:strRef>
              <c:f>'13'!$D$43</c:f>
              <c:strCache>
                <c:ptCount val="1"/>
                <c:pt idx="0">
                  <c:v>愛媛県</c:v>
                </c:pt>
              </c:strCache>
            </c:strRef>
          </c:tx>
          <c:val>
            <c:numRef>
              <c:f>'13'!$Q$43:$V$43</c:f>
            </c:numRef>
          </c:val>
          <c:smooth val="0"/>
        </c:ser>
        <c:ser>
          <c:idx val="41"/>
          <c:order val="39"/>
          <c:tx>
            <c:strRef>
              <c:f>'13'!$D$44</c:f>
              <c:strCache>
                <c:ptCount val="1"/>
                <c:pt idx="0">
                  <c:v>高知県</c:v>
                </c:pt>
              </c:strCache>
            </c:strRef>
          </c:tx>
          <c:val>
            <c:numRef>
              <c:f>'13'!$Q$44:$V$44</c:f>
            </c:numRef>
          </c:val>
          <c:smooth val="0"/>
        </c:ser>
        <c:ser>
          <c:idx val="42"/>
          <c:order val="40"/>
          <c:tx>
            <c:strRef>
              <c:f>'13'!$D$45</c:f>
              <c:strCache>
                <c:ptCount val="1"/>
                <c:pt idx="0">
                  <c:v>福岡県</c:v>
                </c:pt>
              </c:strCache>
            </c:strRef>
          </c:tx>
          <c:val>
            <c:numRef>
              <c:f>'13'!$Q$45:$V$45</c:f>
            </c:numRef>
          </c:val>
          <c:smooth val="0"/>
        </c:ser>
        <c:ser>
          <c:idx val="8"/>
          <c:order val="41"/>
          <c:tx>
            <c:strRef>
              <c:f>'13'!$D$46</c:f>
              <c:strCache>
                <c:ptCount val="1"/>
                <c:pt idx="0">
                  <c:v>佐賀県</c:v>
                </c:pt>
              </c:strCache>
            </c:strRef>
          </c:tx>
          <c:spPr>
            <a:ln w="38100">
              <a:solidFill>
                <a:schemeClr val="tx1"/>
              </a:solidFill>
            </a:ln>
          </c:spPr>
          <c:marker>
            <c:symbol val="plus"/>
            <c:size val="9"/>
            <c:spPr>
              <a:noFill/>
              <a:ln w="25400">
                <a:solidFill>
                  <a:schemeClr val="tx1"/>
                </a:solidFill>
              </a:ln>
            </c:spPr>
          </c:marker>
          <c:val>
            <c:numRef>
              <c:f>'13'!$Q$46:$V$46</c:f>
            </c:numRef>
          </c:val>
          <c:smooth val="0"/>
        </c:ser>
        <c:ser>
          <c:idx val="43"/>
          <c:order val="42"/>
          <c:tx>
            <c:strRef>
              <c:f>'13'!$D$47</c:f>
              <c:strCache>
                <c:ptCount val="1"/>
                <c:pt idx="0">
                  <c:v>長崎県</c:v>
                </c:pt>
              </c:strCache>
            </c:strRef>
          </c:tx>
          <c:val>
            <c:numRef>
              <c:f>'13'!$Q$47:$V$47</c:f>
            </c:numRef>
          </c:val>
          <c:smooth val="0"/>
        </c:ser>
        <c:ser>
          <c:idx val="44"/>
          <c:order val="43"/>
          <c:tx>
            <c:strRef>
              <c:f>'13'!$D$48</c:f>
              <c:strCache>
                <c:ptCount val="1"/>
                <c:pt idx="0">
                  <c:v>熊本県</c:v>
                </c:pt>
              </c:strCache>
            </c:strRef>
          </c:tx>
          <c:val>
            <c:numRef>
              <c:f>'13'!$Q$48:$V$48</c:f>
            </c:numRef>
          </c:val>
          <c:smooth val="0"/>
        </c:ser>
        <c:ser>
          <c:idx val="45"/>
          <c:order val="44"/>
          <c:tx>
            <c:strRef>
              <c:f>'13'!$D$49</c:f>
              <c:strCache>
                <c:ptCount val="1"/>
                <c:pt idx="0">
                  <c:v>大分県</c:v>
                </c:pt>
              </c:strCache>
            </c:strRef>
          </c:tx>
          <c:val>
            <c:numRef>
              <c:f>'13'!$Q$49:$V$49</c:f>
            </c:numRef>
          </c:val>
          <c:smooth val="0"/>
        </c:ser>
        <c:ser>
          <c:idx val="46"/>
          <c:order val="45"/>
          <c:tx>
            <c:strRef>
              <c:f>'13'!$D$50</c:f>
              <c:strCache>
                <c:ptCount val="1"/>
                <c:pt idx="0">
                  <c:v>宮崎県</c:v>
                </c:pt>
              </c:strCache>
            </c:strRef>
          </c:tx>
          <c:val>
            <c:numRef>
              <c:f>'13'!$Q$50:$V$50</c:f>
            </c:numRef>
          </c:val>
          <c:smooth val="0"/>
        </c:ser>
        <c:ser>
          <c:idx val="47"/>
          <c:order val="46"/>
          <c:tx>
            <c:strRef>
              <c:f>'13'!$D$51</c:f>
              <c:strCache>
                <c:ptCount val="1"/>
                <c:pt idx="0">
                  <c:v>鹿児島県</c:v>
                </c:pt>
              </c:strCache>
            </c:strRef>
          </c:tx>
          <c:val>
            <c:numRef>
              <c:f>'13'!$Q$51:$V$51</c:f>
            </c:numRef>
          </c:val>
          <c:smooth val="0"/>
        </c:ser>
        <c:dLbls>
          <c:showLegendKey val="0"/>
          <c:showVal val="0"/>
          <c:showCatName val="0"/>
          <c:showSerName val="0"/>
          <c:showPercent val="0"/>
          <c:showBubbleSize val="0"/>
        </c:dLbls>
        <c:marker val="1"/>
        <c:smooth val="0"/>
        <c:axId val="160785536"/>
        <c:axId val="160787072"/>
      </c:lineChart>
      <c:catAx>
        <c:axId val="160785536"/>
        <c:scaling>
          <c:orientation val="minMax"/>
        </c:scaling>
        <c:delete val="0"/>
        <c:axPos val="b"/>
        <c:minorGridlines/>
        <c:majorTickMark val="out"/>
        <c:minorTickMark val="none"/>
        <c:tickLblPos val="nextTo"/>
        <c:txPr>
          <a:bodyPr/>
          <a:lstStyle/>
          <a:p>
            <a:pPr>
              <a:defRPr sz="1400" baseline="0"/>
            </a:pPr>
            <a:endParaRPr lang="ja-JP"/>
          </a:p>
        </c:txPr>
        <c:crossAx val="160787072"/>
        <c:crosses val="autoZero"/>
        <c:auto val="1"/>
        <c:lblAlgn val="ctr"/>
        <c:lblOffset val="100"/>
        <c:noMultiLvlLbl val="0"/>
      </c:catAx>
      <c:valAx>
        <c:axId val="160787072"/>
        <c:scaling>
          <c:orientation val="minMax"/>
          <c:max val="170"/>
          <c:min val="100"/>
        </c:scaling>
        <c:delete val="0"/>
        <c:axPos val="l"/>
        <c:majorGridlines/>
        <c:numFmt formatCode="0.0_ " sourceLinked="1"/>
        <c:majorTickMark val="out"/>
        <c:minorTickMark val="none"/>
        <c:tickLblPos val="nextTo"/>
        <c:txPr>
          <a:bodyPr/>
          <a:lstStyle/>
          <a:p>
            <a:pPr>
              <a:defRPr sz="1400" baseline="0"/>
            </a:pPr>
            <a:endParaRPr lang="ja-JP"/>
          </a:p>
        </c:txPr>
        <c:crossAx val="160785536"/>
        <c:crosses val="autoZero"/>
        <c:crossBetween val="between"/>
      </c:valAx>
    </c:plotArea>
    <c:plotVisOnly val="1"/>
    <c:dispBlanksAs val="gap"/>
    <c:showDLblsOverMax val="0"/>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manualLayout>
          <c:layoutTarget val="inner"/>
          <c:xMode val="edge"/>
          <c:yMode val="edge"/>
          <c:x val="0.15133457393622934"/>
          <c:y val="3.5366262722945345E-2"/>
          <c:w val="0.39092461948672397"/>
          <c:h val="0.90213373727705459"/>
        </c:manualLayout>
      </c:layout>
      <c:pieChart>
        <c:varyColors val="1"/>
        <c:ser>
          <c:idx val="0"/>
          <c:order val="0"/>
          <c:tx>
            <c:strRef>
              <c:f>Sheet1!$B$1</c:f>
              <c:strCache>
                <c:ptCount val="1"/>
                <c:pt idx="0">
                  <c:v>売上高</c:v>
                </c:pt>
              </c:strCache>
            </c:strRef>
          </c:tx>
          <c:dPt>
            <c:idx val="0"/>
            <c:bubble3D val="0"/>
          </c:dPt>
          <c:dPt>
            <c:idx val="1"/>
            <c:bubble3D val="0"/>
          </c:dPt>
          <c:dPt>
            <c:idx val="2"/>
            <c:bubble3D val="0"/>
          </c:dPt>
          <c:dPt>
            <c:idx val="3"/>
            <c:bubble3D val="0"/>
          </c:dPt>
          <c:dLbls>
            <c:dLbl>
              <c:idx val="0"/>
              <c:layout>
                <c:manualLayout>
                  <c:x val="-0.14238257335779961"/>
                  <c:y val="-0.42703405803338529"/>
                </c:manualLayout>
              </c:layout>
              <c:numFmt formatCode="0.0%" sourceLinked="0"/>
              <c:spPr/>
              <c:txPr>
                <a:bodyPr/>
                <a:lstStyle/>
                <a:p>
                  <a:pPr>
                    <a:defRPr sz="1200"/>
                  </a:pPr>
                  <a:endParaRPr lang="ja-JP"/>
                </a:p>
              </c:txPr>
              <c:dLblPos val="bestFit"/>
              <c:showLegendKey val="0"/>
              <c:showVal val="0"/>
              <c:showCatName val="0"/>
              <c:showSerName val="0"/>
              <c:showPercent val="1"/>
              <c:showBubbleSize val="0"/>
            </c:dLbl>
            <c:dLbl>
              <c:idx val="1"/>
              <c:layout>
                <c:manualLayout>
                  <c:x val="0.12194888623884444"/>
                  <c:y val="0.1255627594226523"/>
                </c:manualLayout>
              </c:layout>
              <c:numFmt formatCode="0.0%" sourceLinked="0"/>
              <c:spPr/>
              <c:txPr>
                <a:bodyPr/>
                <a:lstStyle/>
                <a:p>
                  <a:pPr>
                    <a:defRPr sz="1200"/>
                  </a:pPr>
                  <a:endParaRPr lang="ja-JP"/>
                </a:p>
              </c:txPr>
              <c:dLblPos val="bestFit"/>
              <c:showLegendKey val="0"/>
              <c:showVal val="0"/>
              <c:showCatName val="0"/>
              <c:showSerName val="0"/>
              <c:showPercent val="1"/>
              <c:showBubbleSize val="0"/>
            </c:dLbl>
            <c:dLbl>
              <c:idx val="2"/>
              <c:delete val="1"/>
            </c:dLbl>
            <c:dLbl>
              <c:idx val="3"/>
              <c:delete val="1"/>
            </c:dLbl>
            <c:numFmt formatCode="0.0%" sourceLinked="0"/>
            <c:txPr>
              <a:bodyPr/>
              <a:lstStyle/>
              <a:p>
                <a:pPr>
                  <a:defRPr sz="1400"/>
                </a:pPr>
                <a:endParaRPr lang="ja-JP"/>
              </a:p>
            </c:txPr>
            <c:dLblPos val="ctr"/>
            <c:showLegendKey val="0"/>
            <c:showVal val="0"/>
            <c:showCatName val="0"/>
            <c:showSerName val="0"/>
            <c:showPercent val="1"/>
            <c:showBubbleSize val="0"/>
            <c:showLeaderLines val="1"/>
          </c:dLbls>
          <c:cat>
            <c:strRef>
              <c:f>Sheet1!$A$2:$A$5</c:f>
              <c:strCache>
                <c:ptCount val="4"/>
                <c:pt idx="0">
                  <c:v>役に立つと思う</c:v>
                </c:pt>
                <c:pt idx="1">
                  <c:v>改善すれば役立つと思う</c:v>
                </c:pt>
                <c:pt idx="2">
                  <c:v>役立つと思わない</c:v>
                </c:pt>
                <c:pt idx="3">
                  <c:v>無回答</c:v>
                </c:pt>
              </c:strCache>
            </c:strRef>
          </c:cat>
          <c:val>
            <c:numRef>
              <c:f>Sheet1!$B$2:$B$5</c:f>
              <c:numCache>
                <c:formatCode>0%</c:formatCode>
                <c:ptCount val="4"/>
                <c:pt idx="0">
                  <c:v>0.71199999999999997</c:v>
                </c:pt>
                <c:pt idx="1">
                  <c:v>0.10299999999999999</c:v>
                </c:pt>
                <c:pt idx="2">
                  <c:v>0.16</c:v>
                </c:pt>
                <c:pt idx="3">
                  <c:v>2.4E-2</c:v>
                </c:pt>
              </c:numCache>
            </c:numRef>
          </c:val>
        </c:ser>
        <c:dLbls>
          <c:showLegendKey val="0"/>
          <c:showVal val="0"/>
          <c:showCatName val="0"/>
          <c:showSerName val="0"/>
          <c:showPercent val="0"/>
          <c:showBubbleSize val="0"/>
          <c:showLeaderLines val="1"/>
        </c:dLbls>
        <c:firstSliceAng val="0"/>
      </c:pieChart>
      <c:spPr>
        <a:noFill/>
        <a:ln w="25395">
          <a:noFill/>
        </a:ln>
      </c:spPr>
    </c:plotArea>
    <c:plotVisOnly val="1"/>
    <c:dispBlanksAs val="zero"/>
    <c:showDLblsOverMax val="0"/>
  </c:chart>
  <c:txPr>
    <a:bodyPr/>
    <a:lstStyle/>
    <a:p>
      <a:pPr>
        <a:defRPr sz="1800"/>
      </a:pPr>
      <a:endParaRPr lang="ja-JP"/>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4907395050195433E-2"/>
          <c:y val="3.7800697513515578E-2"/>
          <c:w val="0.89086006198377754"/>
          <c:h val="0.87611112268613345"/>
        </c:manualLayout>
      </c:layout>
      <c:barChart>
        <c:barDir val="bar"/>
        <c:grouping val="percentStacked"/>
        <c:varyColors val="0"/>
        <c:ser>
          <c:idx val="0"/>
          <c:order val="0"/>
          <c:tx>
            <c:strRef>
              <c:f>Sheet1!$O$3</c:f>
              <c:strCache>
                <c:ptCount val="1"/>
                <c:pt idx="0">
                  <c:v>70以上～100未満</c:v>
                </c:pt>
              </c:strCache>
            </c:strRef>
          </c:tx>
          <c:spPr>
            <a:gradFill flip="none" rotWithShape="1">
              <a:gsLst>
                <a:gs pos="0">
                  <a:srgbClr val="8488C4"/>
                </a:gs>
                <a:gs pos="53000">
                  <a:srgbClr val="D4DEFF"/>
                </a:gs>
                <a:gs pos="83000">
                  <a:srgbClr val="D4DEFF"/>
                </a:gs>
                <a:gs pos="100000">
                  <a:srgbClr val="96AB94"/>
                </a:gs>
              </a:gsLst>
              <a:lin ang="2700000" scaled="1"/>
              <a:tileRect/>
            </a:gradFill>
            <a:ln>
              <a:solidFill>
                <a:schemeClr val="tx1"/>
              </a:solidFill>
            </a:ln>
          </c:spPr>
          <c:invertIfNegative val="0"/>
          <c:dLbls>
            <c:dLbl>
              <c:idx val="0"/>
              <c:layout/>
              <c:tx>
                <c:rich>
                  <a:bodyPr/>
                  <a:lstStyle/>
                  <a:p>
                    <a:r>
                      <a:rPr lang="en-US" altLang="ja-JP" sz="1200"/>
                      <a:t>7</a:t>
                    </a:r>
                    <a:r>
                      <a:rPr lang="en-US" altLang="ja-JP"/>
                      <a:t>0</a:t>
                    </a:r>
                    <a:r>
                      <a:rPr lang="ja-JP" altLang="en-US"/>
                      <a:t>以上～</a:t>
                    </a:r>
                    <a:r>
                      <a:rPr lang="en-US" altLang="ja-JP"/>
                      <a:t>100</a:t>
                    </a:r>
                    <a:r>
                      <a:rPr lang="ja-JP" altLang="en-US"/>
                      <a:t>未満
</a:t>
                    </a:r>
                    <a:r>
                      <a:rPr lang="en-US" altLang="ja-JP"/>
                      <a:t>280</a:t>
                    </a:r>
                  </a:p>
                  <a:p>
                    <a:r>
                      <a:rPr lang="ja-JP" altLang="en-US"/>
                      <a:t>（</a:t>
                    </a:r>
                    <a:r>
                      <a:rPr lang="en-US" altLang="ja-JP"/>
                      <a:t>16.9%</a:t>
                    </a:r>
                    <a:r>
                      <a:rPr lang="ja-JP" altLang="en-US"/>
                      <a:t>）</a:t>
                    </a:r>
                    <a:endParaRPr lang="en-US" altLang="ja-JP"/>
                  </a:p>
                </c:rich>
              </c:tx>
              <c:dLblPos val="ctr"/>
              <c:showLegendKey val="0"/>
              <c:showVal val="1"/>
              <c:showCatName val="0"/>
              <c:showSerName val="1"/>
              <c:showPercent val="0"/>
              <c:showBubbleSize val="0"/>
              <c:separator>
</c:separator>
            </c:dLbl>
            <c:numFmt formatCode="General" sourceLinked="0"/>
            <c:txPr>
              <a:bodyPr/>
              <a:lstStyle/>
              <a:p>
                <a:pPr>
                  <a:defRPr sz="1200" baseline="0"/>
                </a:pPr>
                <a:endParaRPr lang="ja-JP"/>
              </a:p>
            </c:txPr>
            <c:dLblPos val="ctr"/>
            <c:showLegendKey val="0"/>
            <c:showVal val="1"/>
            <c:showCatName val="0"/>
            <c:showSerName val="1"/>
            <c:showPercent val="0"/>
            <c:showBubbleSize val="0"/>
            <c:separator>
</c:separator>
            <c:showLeaderLines val="0"/>
          </c:dLbls>
          <c:cat>
            <c:strRef>
              <c:f>Sheet2!$B$6</c:f>
              <c:strCache>
                <c:ptCount val="1"/>
                <c:pt idx="0">
                  <c:v>指数
市町村数
（割合）</c:v>
                </c:pt>
              </c:strCache>
            </c:strRef>
          </c:cat>
          <c:val>
            <c:numRef>
              <c:f>Sheet1!$P$3</c:f>
              <c:numCache>
                <c:formatCode>General</c:formatCode>
                <c:ptCount val="1"/>
                <c:pt idx="0">
                  <c:v>280</c:v>
                </c:pt>
              </c:numCache>
            </c:numRef>
          </c:val>
        </c:ser>
        <c:ser>
          <c:idx val="1"/>
          <c:order val="1"/>
          <c:tx>
            <c:strRef>
              <c:f>Sheet1!$O$4</c:f>
              <c:strCache>
                <c:ptCount val="1"/>
                <c:pt idx="0">
                  <c:v>100以上～110未満</c:v>
                </c:pt>
              </c:strCache>
            </c:strRef>
          </c:tx>
          <c:spPr>
            <a:solidFill>
              <a:srgbClr val="99FF66"/>
            </a:solidFill>
          </c:spPr>
          <c:invertIfNegative val="0"/>
          <c:dPt>
            <c:idx val="0"/>
            <c:invertIfNegative val="0"/>
            <c:bubble3D val="0"/>
            <c:spPr>
              <a:solidFill>
                <a:schemeClr val="bg1">
                  <a:lumMod val="95000"/>
                </a:schemeClr>
              </a:solidFill>
              <a:ln>
                <a:solidFill>
                  <a:sysClr val="windowText" lastClr="000000"/>
                </a:solidFill>
              </a:ln>
            </c:spPr>
          </c:dPt>
          <c:dLbls>
            <c:dLbl>
              <c:idx val="0"/>
              <c:layout/>
              <c:tx>
                <c:rich>
                  <a:bodyPr/>
                  <a:lstStyle/>
                  <a:p>
                    <a:r>
                      <a:rPr lang="en-US" altLang="ja-JP" sz="1200"/>
                      <a:t>1</a:t>
                    </a:r>
                    <a:r>
                      <a:rPr lang="en-US" altLang="ja-JP"/>
                      <a:t>00</a:t>
                    </a:r>
                    <a:r>
                      <a:rPr lang="ja-JP" altLang="en-US"/>
                      <a:t>以上～</a:t>
                    </a:r>
                    <a:r>
                      <a:rPr lang="en-US" altLang="ja-JP"/>
                      <a:t>110</a:t>
                    </a:r>
                    <a:r>
                      <a:rPr lang="ja-JP" altLang="en-US"/>
                      <a:t>未満
</a:t>
                    </a:r>
                    <a:r>
                      <a:rPr lang="en-US" altLang="ja-JP"/>
                      <a:t>311</a:t>
                    </a:r>
                  </a:p>
                  <a:p>
                    <a:r>
                      <a:rPr lang="ja-JP" altLang="en-US"/>
                      <a:t>（</a:t>
                    </a:r>
                    <a:r>
                      <a:rPr lang="en-US" altLang="ja-JP"/>
                      <a:t>18.7%</a:t>
                    </a:r>
                    <a:r>
                      <a:rPr lang="ja-JP" altLang="en-US"/>
                      <a:t>）</a:t>
                    </a:r>
                    <a:endParaRPr lang="en-US" altLang="ja-JP"/>
                  </a:p>
                </c:rich>
              </c:tx>
              <c:dLblPos val="ctr"/>
              <c:showLegendKey val="0"/>
              <c:showVal val="1"/>
              <c:showCatName val="0"/>
              <c:showSerName val="1"/>
              <c:showPercent val="0"/>
              <c:showBubbleSize val="0"/>
              <c:separator>
</c:separator>
            </c:dLbl>
            <c:txPr>
              <a:bodyPr/>
              <a:lstStyle/>
              <a:p>
                <a:pPr>
                  <a:defRPr sz="1200" baseline="0"/>
                </a:pPr>
                <a:endParaRPr lang="ja-JP"/>
              </a:p>
            </c:txPr>
            <c:dLblPos val="ctr"/>
            <c:showLegendKey val="0"/>
            <c:showVal val="1"/>
            <c:showCatName val="0"/>
            <c:showSerName val="1"/>
            <c:showPercent val="0"/>
            <c:showBubbleSize val="0"/>
            <c:separator>
</c:separator>
            <c:showLeaderLines val="0"/>
          </c:dLbls>
          <c:cat>
            <c:strRef>
              <c:f>Sheet2!$B$6</c:f>
              <c:strCache>
                <c:ptCount val="1"/>
                <c:pt idx="0">
                  <c:v>指数
市町村数
（割合）</c:v>
                </c:pt>
              </c:strCache>
            </c:strRef>
          </c:cat>
          <c:val>
            <c:numRef>
              <c:f>Sheet1!$P$4</c:f>
              <c:numCache>
                <c:formatCode>General</c:formatCode>
                <c:ptCount val="1"/>
                <c:pt idx="0">
                  <c:v>311</c:v>
                </c:pt>
              </c:numCache>
            </c:numRef>
          </c:val>
        </c:ser>
        <c:ser>
          <c:idx val="2"/>
          <c:order val="2"/>
          <c:tx>
            <c:strRef>
              <c:f>Sheet1!$O$5</c:f>
              <c:strCache>
                <c:ptCount val="1"/>
                <c:pt idx="0">
                  <c:v>110以上～120未満</c:v>
                </c:pt>
              </c:strCache>
            </c:strRef>
          </c:tx>
          <c:spPr>
            <a:solidFill>
              <a:srgbClr val="99FF66"/>
            </a:solidFill>
            <a:ln>
              <a:solidFill>
                <a:sysClr val="windowText" lastClr="000000"/>
              </a:solidFill>
            </a:ln>
          </c:spPr>
          <c:invertIfNegative val="0"/>
          <c:dPt>
            <c:idx val="0"/>
            <c:invertIfNegative val="0"/>
            <c:bubble3D val="0"/>
            <c:spPr>
              <a:solidFill>
                <a:prstClr val="white">
                  <a:lumMod val="95000"/>
                </a:prstClr>
              </a:solidFill>
              <a:ln>
                <a:solidFill>
                  <a:sysClr val="windowText" lastClr="000000"/>
                </a:solidFill>
              </a:ln>
            </c:spPr>
          </c:dPt>
          <c:dLbls>
            <c:dLbl>
              <c:idx val="0"/>
              <c:layout/>
              <c:tx>
                <c:rich>
                  <a:bodyPr/>
                  <a:lstStyle/>
                  <a:p>
                    <a:r>
                      <a:rPr lang="en-US" altLang="ja-JP" sz="1200"/>
                      <a:t>1</a:t>
                    </a:r>
                    <a:r>
                      <a:rPr lang="en-US" altLang="ja-JP"/>
                      <a:t>10</a:t>
                    </a:r>
                    <a:r>
                      <a:rPr lang="ja-JP" altLang="en-US"/>
                      <a:t>以上～</a:t>
                    </a:r>
                    <a:r>
                      <a:rPr lang="en-US" altLang="ja-JP"/>
                      <a:t>120</a:t>
                    </a:r>
                    <a:r>
                      <a:rPr lang="ja-JP" altLang="en-US"/>
                      <a:t>未満
</a:t>
                    </a:r>
                    <a:r>
                      <a:rPr lang="en-US" altLang="ja-JP"/>
                      <a:t>300</a:t>
                    </a:r>
                  </a:p>
                  <a:p>
                    <a:r>
                      <a:rPr lang="ja-JP" altLang="en-US"/>
                      <a:t>（</a:t>
                    </a:r>
                    <a:r>
                      <a:rPr lang="en-US" altLang="ja-JP"/>
                      <a:t>18.1%</a:t>
                    </a:r>
                    <a:r>
                      <a:rPr lang="ja-JP" altLang="en-US"/>
                      <a:t>）</a:t>
                    </a:r>
                    <a:endParaRPr lang="en-US" altLang="ja-JP"/>
                  </a:p>
                </c:rich>
              </c:tx>
              <c:showLegendKey val="0"/>
              <c:showVal val="1"/>
              <c:showCatName val="0"/>
              <c:showSerName val="1"/>
              <c:showPercent val="0"/>
              <c:showBubbleSize val="0"/>
              <c:separator>
</c:separator>
            </c:dLbl>
            <c:txPr>
              <a:bodyPr/>
              <a:lstStyle/>
              <a:p>
                <a:pPr>
                  <a:defRPr sz="1200" baseline="0"/>
                </a:pPr>
                <a:endParaRPr lang="ja-JP"/>
              </a:p>
            </c:txPr>
            <c:showLegendKey val="0"/>
            <c:showVal val="1"/>
            <c:showCatName val="0"/>
            <c:showSerName val="1"/>
            <c:showPercent val="0"/>
            <c:showBubbleSize val="0"/>
            <c:separator>
</c:separator>
            <c:showLeaderLines val="0"/>
          </c:dLbls>
          <c:cat>
            <c:strRef>
              <c:f>Sheet2!$B$6</c:f>
              <c:strCache>
                <c:ptCount val="1"/>
                <c:pt idx="0">
                  <c:v>指数
市町村数
（割合）</c:v>
                </c:pt>
              </c:strCache>
            </c:strRef>
          </c:cat>
          <c:val>
            <c:numRef>
              <c:f>Sheet1!$P$5</c:f>
              <c:numCache>
                <c:formatCode>General</c:formatCode>
                <c:ptCount val="1"/>
                <c:pt idx="0">
                  <c:v>300</c:v>
                </c:pt>
              </c:numCache>
            </c:numRef>
          </c:val>
        </c:ser>
        <c:ser>
          <c:idx val="3"/>
          <c:order val="3"/>
          <c:tx>
            <c:strRef>
              <c:f>Sheet1!$O$6</c:f>
              <c:strCache>
                <c:ptCount val="1"/>
                <c:pt idx="0">
                  <c:v>120以上～130未満</c:v>
                </c:pt>
              </c:strCache>
            </c:strRef>
          </c:tx>
          <c:spPr>
            <a:solidFill>
              <a:schemeClr val="bg1">
                <a:lumMod val="85000"/>
              </a:schemeClr>
            </a:solidFill>
            <a:ln>
              <a:solidFill>
                <a:sysClr val="windowText" lastClr="000000"/>
              </a:solidFill>
            </a:ln>
          </c:spPr>
          <c:invertIfNegative val="0"/>
          <c:dLbls>
            <c:dLbl>
              <c:idx val="0"/>
              <c:layout/>
              <c:tx>
                <c:rich>
                  <a:bodyPr/>
                  <a:lstStyle/>
                  <a:p>
                    <a:r>
                      <a:rPr lang="en-US" altLang="ja-JP" sz="1200"/>
                      <a:t>1</a:t>
                    </a:r>
                    <a:r>
                      <a:rPr lang="en-US" altLang="ja-JP"/>
                      <a:t>20</a:t>
                    </a:r>
                    <a:r>
                      <a:rPr lang="ja-JP" altLang="en-US"/>
                      <a:t>以上～</a:t>
                    </a:r>
                    <a:r>
                      <a:rPr lang="en-US" altLang="ja-JP"/>
                      <a:t>130</a:t>
                    </a:r>
                    <a:r>
                      <a:rPr lang="ja-JP" altLang="en-US"/>
                      <a:t>未満
</a:t>
                    </a:r>
                    <a:r>
                      <a:rPr lang="en-US" altLang="ja-JP"/>
                      <a:t>266</a:t>
                    </a:r>
                  </a:p>
                  <a:p>
                    <a:r>
                      <a:rPr lang="ja-JP" altLang="en-US"/>
                      <a:t>（</a:t>
                    </a:r>
                    <a:r>
                      <a:rPr lang="en-US" altLang="ja-JP"/>
                      <a:t>16.0%</a:t>
                    </a:r>
                    <a:r>
                      <a:rPr lang="ja-JP" altLang="en-US"/>
                      <a:t>）</a:t>
                    </a:r>
                    <a:endParaRPr lang="en-US" altLang="ja-JP"/>
                  </a:p>
                </c:rich>
              </c:tx>
              <c:showLegendKey val="0"/>
              <c:showVal val="1"/>
              <c:showCatName val="0"/>
              <c:showSerName val="1"/>
              <c:showPercent val="0"/>
              <c:showBubbleSize val="0"/>
              <c:separator>
</c:separator>
            </c:dLbl>
            <c:txPr>
              <a:bodyPr/>
              <a:lstStyle/>
              <a:p>
                <a:pPr>
                  <a:defRPr sz="1200" baseline="0"/>
                </a:pPr>
                <a:endParaRPr lang="ja-JP"/>
              </a:p>
            </c:txPr>
            <c:showLegendKey val="0"/>
            <c:showVal val="1"/>
            <c:showCatName val="0"/>
            <c:showSerName val="1"/>
            <c:showPercent val="0"/>
            <c:showBubbleSize val="0"/>
            <c:separator>
</c:separator>
            <c:showLeaderLines val="0"/>
          </c:dLbls>
          <c:cat>
            <c:strRef>
              <c:f>Sheet2!$B$6</c:f>
              <c:strCache>
                <c:ptCount val="1"/>
                <c:pt idx="0">
                  <c:v>指数
市町村数
（割合）</c:v>
                </c:pt>
              </c:strCache>
            </c:strRef>
          </c:cat>
          <c:val>
            <c:numRef>
              <c:f>Sheet1!$P$6</c:f>
              <c:numCache>
                <c:formatCode>General</c:formatCode>
                <c:ptCount val="1"/>
                <c:pt idx="0">
                  <c:v>266</c:v>
                </c:pt>
              </c:numCache>
            </c:numRef>
          </c:val>
        </c:ser>
        <c:ser>
          <c:idx val="4"/>
          <c:order val="4"/>
          <c:tx>
            <c:strRef>
              <c:f>Sheet1!$O$7</c:f>
              <c:strCache>
                <c:ptCount val="1"/>
                <c:pt idx="0">
                  <c:v>130以上～140未満</c:v>
                </c:pt>
              </c:strCache>
            </c:strRef>
          </c:tx>
          <c:spPr>
            <a:solidFill>
              <a:schemeClr val="bg1">
                <a:lumMod val="85000"/>
              </a:schemeClr>
            </a:solidFill>
            <a:ln>
              <a:solidFill>
                <a:sysClr val="windowText" lastClr="000000"/>
              </a:solidFill>
            </a:ln>
          </c:spPr>
          <c:invertIfNegative val="0"/>
          <c:cat>
            <c:strRef>
              <c:f>Sheet2!$B$6</c:f>
              <c:strCache>
                <c:ptCount val="1"/>
                <c:pt idx="0">
                  <c:v>指数
市町村数
（割合）</c:v>
                </c:pt>
              </c:strCache>
            </c:strRef>
          </c:cat>
          <c:val>
            <c:numRef>
              <c:f>Sheet1!$P$7</c:f>
              <c:numCache>
                <c:formatCode>General</c:formatCode>
                <c:ptCount val="1"/>
                <c:pt idx="0">
                  <c:v>178</c:v>
                </c:pt>
              </c:numCache>
            </c:numRef>
          </c:val>
        </c:ser>
        <c:ser>
          <c:idx val="5"/>
          <c:order val="5"/>
          <c:tx>
            <c:strRef>
              <c:f>Sheet1!$O$8</c:f>
              <c:strCache>
                <c:ptCount val="1"/>
                <c:pt idx="0">
                  <c:v>140以上～150未満</c:v>
                </c:pt>
              </c:strCache>
            </c:strRef>
          </c:tx>
          <c:spPr>
            <a:blipFill>
              <a:blip xmlns:r="http://schemas.openxmlformats.org/officeDocument/2006/relationships" r:embed="rId1"/>
              <a:tile tx="0" ty="0" sx="100000" sy="100000" flip="none" algn="tl"/>
            </a:blipFill>
            <a:ln>
              <a:solidFill>
                <a:sysClr val="windowText" lastClr="000000"/>
              </a:solidFill>
            </a:ln>
          </c:spPr>
          <c:invertIfNegative val="0"/>
          <c:dPt>
            <c:idx val="0"/>
            <c:invertIfNegative val="0"/>
            <c:bubble3D val="0"/>
            <c:spPr>
              <a:solidFill>
                <a:prstClr val="white">
                  <a:lumMod val="85000"/>
                </a:prstClr>
              </a:solidFill>
              <a:ln>
                <a:solidFill>
                  <a:sysClr val="windowText" lastClr="000000"/>
                </a:solidFill>
              </a:ln>
            </c:spPr>
          </c:dPt>
          <c:dLbls>
            <c:showLegendKey val="0"/>
            <c:showVal val="1"/>
            <c:showCatName val="0"/>
            <c:showSerName val="0"/>
            <c:showPercent val="0"/>
            <c:showBubbleSize val="0"/>
            <c:showLeaderLines val="0"/>
          </c:dLbls>
          <c:cat>
            <c:strRef>
              <c:f>Sheet2!$B$6</c:f>
              <c:strCache>
                <c:ptCount val="1"/>
                <c:pt idx="0">
                  <c:v>指数
市町村数
（割合）</c:v>
                </c:pt>
              </c:strCache>
            </c:strRef>
          </c:cat>
          <c:val>
            <c:numRef>
              <c:f>Sheet1!$P$8</c:f>
              <c:numCache>
                <c:formatCode>General</c:formatCode>
                <c:ptCount val="1"/>
                <c:pt idx="0">
                  <c:v>138</c:v>
                </c:pt>
              </c:numCache>
            </c:numRef>
          </c:val>
        </c:ser>
        <c:ser>
          <c:idx val="6"/>
          <c:order val="6"/>
          <c:tx>
            <c:strRef>
              <c:f>Sheet1!$O$9</c:f>
              <c:strCache>
                <c:ptCount val="1"/>
                <c:pt idx="0">
                  <c:v>150以上～160未満</c:v>
                </c:pt>
              </c:strCache>
            </c:strRef>
          </c:tx>
          <c:spPr>
            <a:solidFill>
              <a:schemeClr val="bg1">
                <a:lumMod val="65000"/>
              </a:schemeClr>
            </a:solidFill>
            <a:ln>
              <a:solidFill>
                <a:sysClr val="windowText" lastClr="000000"/>
              </a:solidFill>
            </a:ln>
          </c:spPr>
          <c:invertIfNegative val="0"/>
          <c:cat>
            <c:strRef>
              <c:f>Sheet2!$B$6</c:f>
              <c:strCache>
                <c:ptCount val="1"/>
                <c:pt idx="0">
                  <c:v>指数
市町村数
（割合）</c:v>
                </c:pt>
              </c:strCache>
            </c:strRef>
          </c:cat>
          <c:val>
            <c:numRef>
              <c:f>Sheet1!$P$9</c:f>
              <c:numCache>
                <c:formatCode>General</c:formatCode>
                <c:ptCount val="1"/>
                <c:pt idx="0">
                  <c:v>102</c:v>
                </c:pt>
              </c:numCache>
            </c:numRef>
          </c:val>
        </c:ser>
        <c:ser>
          <c:idx val="7"/>
          <c:order val="7"/>
          <c:tx>
            <c:strRef>
              <c:f>Sheet1!$O$10</c:f>
              <c:strCache>
                <c:ptCount val="1"/>
                <c:pt idx="0">
                  <c:v>160以上～170未満</c:v>
                </c:pt>
              </c:strCache>
            </c:strRef>
          </c:tx>
          <c:spPr>
            <a:solidFill>
              <a:schemeClr val="bg1">
                <a:lumMod val="65000"/>
              </a:schemeClr>
            </a:solidFill>
            <a:ln>
              <a:solidFill>
                <a:sysClr val="windowText" lastClr="000000"/>
              </a:solidFill>
            </a:ln>
          </c:spPr>
          <c:invertIfNegative val="0"/>
          <c:cat>
            <c:strRef>
              <c:f>Sheet2!$B$6</c:f>
              <c:strCache>
                <c:ptCount val="1"/>
                <c:pt idx="0">
                  <c:v>指数
市町村数
（割合）</c:v>
                </c:pt>
              </c:strCache>
            </c:strRef>
          </c:cat>
          <c:val>
            <c:numRef>
              <c:f>Sheet1!$P$10</c:f>
              <c:numCache>
                <c:formatCode>General</c:formatCode>
                <c:ptCount val="1"/>
                <c:pt idx="0">
                  <c:v>63</c:v>
                </c:pt>
              </c:numCache>
            </c:numRef>
          </c:val>
        </c:ser>
        <c:ser>
          <c:idx val="8"/>
          <c:order val="8"/>
          <c:tx>
            <c:strRef>
              <c:f>Sheet1!$O$11</c:f>
              <c:strCache>
                <c:ptCount val="1"/>
                <c:pt idx="0">
                  <c:v>170以上～</c:v>
                </c:pt>
              </c:strCache>
            </c:strRef>
          </c:tx>
          <c:spPr>
            <a:solidFill>
              <a:schemeClr val="bg1">
                <a:lumMod val="65000"/>
              </a:schemeClr>
            </a:solidFill>
            <a:ln>
              <a:solidFill>
                <a:sysClr val="windowText" lastClr="000000"/>
              </a:solidFill>
            </a:ln>
          </c:spPr>
          <c:invertIfNegative val="0"/>
          <c:cat>
            <c:strRef>
              <c:f>Sheet2!$B$6</c:f>
              <c:strCache>
                <c:ptCount val="1"/>
                <c:pt idx="0">
                  <c:v>指数
市町村数
（割合）</c:v>
                </c:pt>
              </c:strCache>
            </c:strRef>
          </c:cat>
          <c:val>
            <c:numRef>
              <c:f>Sheet1!$P$11</c:f>
              <c:numCache>
                <c:formatCode>General</c:formatCode>
                <c:ptCount val="1"/>
                <c:pt idx="0">
                  <c:v>22</c:v>
                </c:pt>
              </c:numCache>
            </c:numRef>
          </c:val>
        </c:ser>
        <c:dLbls>
          <c:showLegendKey val="0"/>
          <c:showVal val="0"/>
          <c:showCatName val="0"/>
          <c:showSerName val="0"/>
          <c:showPercent val="0"/>
          <c:showBubbleSize val="0"/>
        </c:dLbls>
        <c:gapWidth val="150"/>
        <c:overlap val="100"/>
        <c:axId val="106090496"/>
        <c:axId val="106092032"/>
      </c:barChart>
      <c:catAx>
        <c:axId val="106090496"/>
        <c:scaling>
          <c:orientation val="minMax"/>
        </c:scaling>
        <c:delete val="0"/>
        <c:axPos val="l"/>
        <c:numFmt formatCode="General" sourceLinked="0"/>
        <c:majorTickMark val="out"/>
        <c:minorTickMark val="none"/>
        <c:tickLblPos val="nextTo"/>
        <c:txPr>
          <a:bodyPr/>
          <a:lstStyle/>
          <a:p>
            <a:pPr>
              <a:defRPr sz="1050"/>
            </a:pPr>
            <a:endParaRPr lang="ja-JP"/>
          </a:p>
        </c:txPr>
        <c:crossAx val="106092032"/>
        <c:crosses val="autoZero"/>
        <c:auto val="1"/>
        <c:lblAlgn val="ctr"/>
        <c:lblOffset val="100"/>
        <c:noMultiLvlLbl val="0"/>
      </c:catAx>
      <c:valAx>
        <c:axId val="106092032"/>
        <c:scaling>
          <c:orientation val="minMax"/>
        </c:scaling>
        <c:delete val="0"/>
        <c:axPos val="b"/>
        <c:majorGridlines/>
        <c:numFmt formatCode="0%" sourceLinked="1"/>
        <c:majorTickMark val="out"/>
        <c:minorTickMark val="none"/>
        <c:tickLblPos val="nextTo"/>
        <c:txPr>
          <a:bodyPr/>
          <a:lstStyle/>
          <a:p>
            <a:pPr>
              <a:defRPr sz="1200"/>
            </a:pPr>
            <a:endParaRPr lang="ja-JP"/>
          </a:p>
        </c:txPr>
        <c:crossAx val="106090496"/>
        <c:crosses val="autoZero"/>
        <c:crossBetween val="between"/>
      </c:valAx>
    </c:plotArea>
    <c:plotVisOnly val="1"/>
    <c:dispBlanksAs val="gap"/>
    <c:showDLblsOverMax val="0"/>
  </c:chart>
  <c:externalData r:id="rId2">
    <c:autoUpdate val="0"/>
  </c:externalData>
  <c:userShapes r:id="rId3"/>
</c:chartSpace>
</file>

<file path=ppt/charts/chart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4159358983249458E-3"/>
          <c:y val="6.3642436230698332E-2"/>
          <c:w val="0.98164251085908094"/>
          <c:h val="0.91625021536526419"/>
        </c:manualLayout>
      </c:layout>
      <c:pieChart>
        <c:varyColors val="1"/>
        <c:ser>
          <c:idx val="0"/>
          <c:order val="0"/>
          <c:tx>
            <c:strRef>
              <c:f>Sheet1!$B$1</c:f>
              <c:strCache>
                <c:ptCount val="1"/>
                <c:pt idx="0">
                  <c:v>割合</c:v>
                </c:pt>
              </c:strCache>
            </c:strRef>
          </c:tx>
          <c:spPr>
            <a:ln>
              <a:solidFill>
                <a:schemeClr val="tx1"/>
              </a:solidFill>
            </a:ln>
          </c:spPr>
          <c:dPt>
            <c:idx val="0"/>
            <c:bubble3D val="0"/>
            <c:spPr>
              <a:solidFill>
                <a:srgbClr val="FFCCFF"/>
              </a:solidFill>
              <a:ln w="25400" cmpd="sng">
                <a:solidFill>
                  <a:schemeClr val="tx1"/>
                </a:solidFill>
              </a:ln>
            </c:spPr>
          </c:dPt>
          <c:dPt>
            <c:idx val="1"/>
            <c:bubble3D val="0"/>
            <c:spPr>
              <a:solidFill>
                <a:srgbClr val="FFFFCC"/>
              </a:solidFill>
              <a:ln>
                <a:solidFill>
                  <a:schemeClr val="tx1"/>
                </a:solidFill>
              </a:ln>
            </c:spPr>
          </c:dPt>
          <c:dPt>
            <c:idx val="2"/>
            <c:bubble3D val="0"/>
            <c:spPr>
              <a:solidFill>
                <a:srgbClr val="CCCCFF"/>
              </a:solidFill>
              <a:ln>
                <a:solidFill>
                  <a:schemeClr val="tx1"/>
                </a:solidFill>
              </a:ln>
            </c:spPr>
          </c:dPt>
          <c:dPt>
            <c:idx val="3"/>
            <c:bubble3D val="0"/>
            <c:spPr>
              <a:solidFill>
                <a:schemeClr val="tx1">
                  <a:lumMod val="50000"/>
                  <a:lumOff val="50000"/>
                </a:schemeClr>
              </a:solidFill>
              <a:ln>
                <a:solidFill>
                  <a:schemeClr val="tx1"/>
                </a:solidFill>
              </a:ln>
            </c:spPr>
          </c:dPt>
          <c:dPt>
            <c:idx val="4"/>
            <c:bubble3D val="0"/>
            <c:spPr>
              <a:solidFill>
                <a:srgbClr val="CCCCFF"/>
              </a:solidFill>
              <a:ln>
                <a:solidFill>
                  <a:schemeClr val="tx1"/>
                </a:solidFill>
              </a:ln>
            </c:spPr>
          </c:dPt>
          <c:dPt>
            <c:idx val="5"/>
            <c:bubble3D val="0"/>
            <c:spPr>
              <a:solidFill>
                <a:srgbClr val="CC99FF"/>
              </a:solidFill>
              <a:ln>
                <a:solidFill>
                  <a:schemeClr val="tx1"/>
                </a:solidFill>
              </a:ln>
            </c:spPr>
          </c:dPt>
          <c:dPt>
            <c:idx val="6"/>
            <c:bubble3D val="0"/>
            <c:spPr>
              <a:solidFill>
                <a:schemeClr val="bg1">
                  <a:lumMod val="85000"/>
                </a:schemeClr>
              </a:solidFill>
              <a:ln>
                <a:solidFill>
                  <a:schemeClr val="tx1"/>
                </a:solidFill>
              </a:ln>
            </c:spPr>
          </c:dPt>
          <c:dLbls>
            <c:dLbl>
              <c:idx val="0"/>
              <c:delete val="1"/>
            </c:dLbl>
            <c:dLbl>
              <c:idx val="1"/>
              <c:delete val="1"/>
            </c:dLbl>
            <c:dLbl>
              <c:idx val="2"/>
              <c:delete val="1"/>
            </c:dLbl>
            <c:dLbl>
              <c:idx val="3"/>
              <c:delete val="1"/>
            </c:dLbl>
            <c:dLbl>
              <c:idx val="4"/>
              <c:layout>
                <c:manualLayout>
                  <c:x val="0.11020696872458599"/>
                  <c:y val="8.5192849590783798E-2"/>
                </c:manualLayout>
              </c:layout>
              <c:showLegendKey val="0"/>
              <c:showVal val="0"/>
              <c:showCatName val="1"/>
              <c:showSerName val="0"/>
              <c:showPercent val="1"/>
              <c:showBubbleSize val="0"/>
            </c:dLbl>
            <c:dLbl>
              <c:idx val="5"/>
              <c:layout>
                <c:manualLayout>
                  <c:x val="0.15541831890709695"/>
                  <c:y val="0.15394497382194269"/>
                </c:manualLayout>
              </c:layout>
              <c:showLegendKey val="0"/>
              <c:showVal val="0"/>
              <c:showCatName val="1"/>
              <c:showSerName val="0"/>
              <c:showPercent val="1"/>
              <c:showBubbleSize val="0"/>
            </c:dLbl>
            <c:dLbl>
              <c:idx val="6"/>
              <c:numFmt formatCode="0.0%" sourceLinked="0"/>
              <c:spPr/>
              <c:txPr>
                <a:bodyPr/>
                <a:lstStyle/>
                <a:p>
                  <a:pPr>
                    <a:defRPr sz="1400" baseline="0"/>
                  </a:pPr>
                  <a:endParaRPr lang="ja-JP"/>
                </a:p>
              </c:txPr>
              <c:showLegendKey val="0"/>
              <c:showVal val="0"/>
              <c:showCatName val="1"/>
              <c:showSerName val="0"/>
              <c:showPercent val="1"/>
              <c:showBubbleSize val="0"/>
            </c:dLbl>
            <c:numFmt formatCode="0.0%" sourceLinked="0"/>
            <c:txPr>
              <a:bodyPr/>
              <a:lstStyle/>
              <a:p>
                <a:pPr>
                  <a:defRPr sz="1600" baseline="0"/>
                </a:pPr>
                <a:endParaRPr lang="ja-JP"/>
              </a:p>
            </c:txPr>
            <c:showLegendKey val="0"/>
            <c:showVal val="0"/>
            <c:showCatName val="1"/>
            <c:showSerName val="0"/>
            <c:showPercent val="1"/>
            <c:showBubbleSize val="0"/>
            <c:showLeaderLines val="1"/>
          </c:dLbls>
          <c:cat>
            <c:strRef>
              <c:f>Sheet1!$A$2:$A$5</c:f>
              <c:strCache>
                <c:ptCount val="4"/>
                <c:pt idx="0">
                  <c:v>日常生活圏域ニーズ調査を実施し計画策定に活用</c:v>
                </c:pt>
                <c:pt idx="1">
                  <c:v>基本チェックリストによる調査を活用</c:v>
                </c:pt>
                <c:pt idx="2">
                  <c:v>その他</c:v>
                </c:pt>
                <c:pt idx="3">
                  <c:v>回答なし</c:v>
                </c:pt>
              </c:strCache>
            </c:strRef>
          </c:cat>
          <c:val>
            <c:numRef>
              <c:f>Sheet1!$B$2:$B$5</c:f>
              <c:numCache>
                <c:formatCode>General</c:formatCode>
                <c:ptCount val="4"/>
                <c:pt idx="0">
                  <c:v>1322</c:v>
                </c:pt>
                <c:pt idx="1">
                  <c:v>81</c:v>
                </c:pt>
                <c:pt idx="2">
                  <c:v>161</c:v>
                </c:pt>
                <c:pt idx="3">
                  <c:v>4</c:v>
                </c:pt>
              </c:numCache>
            </c:numRef>
          </c:val>
        </c:ser>
        <c:dLbls>
          <c:showLegendKey val="0"/>
          <c:showVal val="0"/>
          <c:showCatName val="1"/>
          <c:showSerName val="0"/>
          <c:showPercent val="1"/>
          <c:showBubbleSize val="0"/>
          <c:showLeaderLines val="1"/>
        </c:dLbls>
        <c:firstSliceAng val="0"/>
      </c:pieChart>
      <c:spPr>
        <a:noFill/>
        <a:ln w="25405">
          <a:noFill/>
        </a:ln>
      </c:spPr>
    </c:plotArea>
    <c:plotVisOnly val="1"/>
    <c:dispBlanksAs val="zero"/>
    <c:showDLblsOverMax val="0"/>
  </c:chart>
  <c:txPr>
    <a:bodyPr/>
    <a:lstStyle/>
    <a:p>
      <a:pPr>
        <a:defRPr sz="1661"/>
      </a:pPr>
      <a:endParaRPr lang="ja-JP"/>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627804064486489"/>
          <c:y val="8.1276444369558123E-2"/>
          <c:w val="0.59269475663261373"/>
          <c:h val="0.76243065312194525"/>
        </c:manualLayout>
      </c:layout>
      <c:barChart>
        <c:barDir val="bar"/>
        <c:grouping val="clustered"/>
        <c:varyColors val="0"/>
        <c:ser>
          <c:idx val="0"/>
          <c:order val="0"/>
          <c:tx>
            <c:strRef>
              <c:f>Sheet1!$B$1</c:f>
              <c:strCache>
                <c:ptCount val="1"/>
                <c:pt idx="0">
                  <c:v>列1</c:v>
                </c:pt>
              </c:strCache>
            </c:strRef>
          </c:tx>
          <c:spPr>
            <a:solidFill>
              <a:srgbClr val="CCFFCC"/>
            </a:solidFill>
            <a:ln>
              <a:solidFill>
                <a:sysClr val="windowText" lastClr="000000"/>
              </a:solidFill>
            </a:ln>
          </c:spPr>
          <c:invertIfNegative val="0"/>
          <c:dPt>
            <c:idx val="4"/>
            <c:invertIfNegative val="0"/>
            <c:bubble3D val="0"/>
            <c:spPr>
              <a:solidFill>
                <a:schemeClr val="bg1">
                  <a:lumMod val="85000"/>
                </a:schemeClr>
              </a:solidFill>
              <a:ln>
                <a:solidFill>
                  <a:sysClr val="windowText" lastClr="000000"/>
                </a:solidFill>
              </a:ln>
            </c:spPr>
          </c:dPt>
          <c:dLbls>
            <c:numFmt formatCode="0.0%" sourceLinked="0"/>
            <c:txPr>
              <a:bodyPr/>
              <a:lstStyle/>
              <a:p>
                <a:pPr>
                  <a:defRPr sz="1400"/>
                </a:pPr>
                <a:endParaRPr lang="ja-JP"/>
              </a:p>
            </c:txPr>
            <c:showLegendKey val="0"/>
            <c:showVal val="1"/>
            <c:showCatName val="0"/>
            <c:showSerName val="0"/>
            <c:showPercent val="0"/>
            <c:showBubbleSize val="0"/>
            <c:showLeaderLines val="0"/>
          </c:dLbls>
          <c:cat>
            <c:strRef>
              <c:f>Sheet1!$A$2:$A$6</c:f>
              <c:strCache>
                <c:ptCount val="5"/>
                <c:pt idx="0">
                  <c:v>潜在的な要介護予備群の把握</c:v>
                </c:pt>
                <c:pt idx="1">
                  <c:v>サービス基盤のミスマッチの把握</c:v>
                </c:pt>
                <c:pt idx="2">
                  <c:v>管内の圏域ごとの課題の違いや特徴の把握</c:v>
                </c:pt>
                <c:pt idx="3">
                  <c:v>全国データと比較した圏域の課題の把握</c:v>
                </c:pt>
                <c:pt idx="4">
                  <c:v>特に把握できたものはない</c:v>
                </c:pt>
              </c:strCache>
            </c:strRef>
          </c:cat>
          <c:val>
            <c:numRef>
              <c:f>Sheet1!$B$2:$B$6</c:f>
              <c:numCache>
                <c:formatCode>0.0%</c:formatCode>
                <c:ptCount val="5"/>
                <c:pt idx="0">
                  <c:v>0.60287443267776408</c:v>
                </c:pt>
                <c:pt idx="1">
                  <c:v>0.25642965204236007</c:v>
                </c:pt>
                <c:pt idx="2">
                  <c:v>0.37745839636913897</c:v>
                </c:pt>
                <c:pt idx="3">
                  <c:v>0.15809379727685324</c:v>
                </c:pt>
                <c:pt idx="4">
                  <c:v>0.1573373676248109</c:v>
                </c:pt>
              </c:numCache>
            </c:numRef>
          </c:val>
        </c:ser>
        <c:dLbls>
          <c:showLegendKey val="0"/>
          <c:showVal val="0"/>
          <c:showCatName val="0"/>
          <c:showSerName val="0"/>
          <c:showPercent val="0"/>
          <c:showBubbleSize val="0"/>
        </c:dLbls>
        <c:gapWidth val="80"/>
        <c:axId val="154272512"/>
        <c:axId val="154274048"/>
      </c:barChart>
      <c:catAx>
        <c:axId val="154272512"/>
        <c:scaling>
          <c:orientation val="maxMin"/>
        </c:scaling>
        <c:delete val="0"/>
        <c:axPos val="l"/>
        <c:numFmt formatCode="General" sourceLinked="1"/>
        <c:majorTickMark val="out"/>
        <c:minorTickMark val="none"/>
        <c:tickLblPos val="nextTo"/>
        <c:txPr>
          <a:bodyPr/>
          <a:lstStyle/>
          <a:p>
            <a:pPr>
              <a:defRPr sz="1200"/>
            </a:pPr>
            <a:endParaRPr lang="ja-JP"/>
          </a:p>
        </c:txPr>
        <c:crossAx val="154274048"/>
        <c:crossesAt val="0"/>
        <c:auto val="0"/>
        <c:lblAlgn val="ctr"/>
        <c:lblOffset val="100"/>
        <c:noMultiLvlLbl val="0"/>
      </c:catAx>
      <c:valAx>
        <c:axId val="154274048"/>
        <c:scaling>
          <c:orientation val="minMax"/>
        </c:scaling>
        <c:delete val="0"/>
        <c:axPos val="t"/>
        <c:majorGridlines/>
        <c:numFmt formatCode="0%" sourceLinked="0"/>
        <c:majorTickMark val="out"/>
        <c:minorTickMark val="none"/>
        <c:tickLblPos val="nextTo"/>
        <c:txPr>
          <a:bodyPr/>
          <a:lstStyle/>
          <a:p>
            <a:pPr>
              <a:defRPr sz="1400"/>
            </a:pPr>
            <a:endParaRPr lang="ja-JP"/>
          </a:p>
        </c:txPr>
        <c:crossAx val="154272512"/>
        <c:crosses val="autoZero"/>
        <c:crossBetween val="between"/>
        <c:majorUnit val="0.2"/>
      </c:valAx>
      <c:spPr>
        <a:noFill/>
        <a:ln w="9525">
          <a:solidFill>
            <a:sysClr val="windowText" lastClr="000000"/>
          </a:solidFill>
        </a:ln>
      </c:spPr>
    </c:plotArea>
    <c:plotVisOnly val="1"/>
    <c:dispBlanksAs val="gap"/>
    <c:showDLblsOverMax val="0"/>
  </c:chart>
  <c:txPr>
    <a:bodyPr/>
    <a:lstStyle/>
    <a:p>
      <a:pPr>
        <a:defRPr sz="1520"/>
      </a:pPr>
      <a:endParaRPr lang="ja-JP"/>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物件数（左軸）　　　</c:v>
                </c:pt>
              </c:strCache>
            </c:strRef>
          </c:tx>
          <c:spPr>
            <a:solidFill>
              <a:schemeClr val="accent6">
                <a:lumMod val="20000"/>
                <a:lumOff val="80000"/>
              </a:schemeClr>
            </a:solidFill>
            <a:ln>
              <a:solidFill>
                <a:srgbClr val="0070C0"/>
              </a:solidFill>
            </a:ln>
          </c:spPr>
          <c:invertIfNegative val="0"/>
          <c:dLbls>
            <c:dLbl>
              <c:idx val="0"/>
              <c:layout>
                <c:manualLayout>
                  <c:x val="2.4182076813655803E-2"/>
                  <c:y val="2.1212030572101852E-2"/>
                </c:manualLayout>
              </c:layout>
              <c:dLblPos val="outEnd"/>
              <c:showLegendKey val="0"/>
              <c:showVal val="1"/>
              <c:showCatName val="0"/>
              <c:showSerName val="0"/>
              <c:showPercent val="0"/>
              <c:showBubbleSize val="0"/>
            </c:dLbl>
            <c:dLbl>
              <c:idx val="1"/>
              <c:layout>
                <c:manualLayout>
                  <c:x val="1.4224751066856339E-2"/>
                  <c:y val="4.2569700232737734E-2"/>
                </c:manualLayout>
              </c:layout>
              <c:dLblPos val="outEnd"/>
              <c:showLegendKey val="0"/>
              <c:showVal val="1"/>
              <c:showCatName val="0"/>
              <c:showSerName val="0"/>
              <c:showPercent val="0"/>
              <c:showBubbleSize val="0"/>
            </c:dLbl>
            <c:dLbl>
              <c:idx val="21"/>
              <c:spPr/>
              <c:txPr>
                <a:bodyPr/>
                <a:lstStyle/>
                <a:p>
                  <a:pPr>
                    <a:defRPr sz="1000" b="1">
                      <a:solidFill>
                        <a:srgbClr val="FF0000"/>
                      </a:solidFill>
                    </a:defRPr>
                  </a:pPr>
                  <a:endParaRPr lang="ja-JP"/>
                </a:p>
              </c:txPr>
              <c:dLblPos val="ctr"/>
              <c:showLegendKey val="0"/>
              <c:showVal val="1"/>
              <c:showCatName val="0"/>
              <c:showSerName val="0"/>
              <c:showPercent val="0"/>
              <c:showBubbleSize val="0"/>
            </c:dLbl>
            <c:txPr>
              <a:bodyPr/>
              <a:lstStyle/>
              <a:p>
                <a:pPr>
                  <a:defRPr sz="800" b="0">
                    <a:solidFill>
                      <a:schemeClr val="tx1"/>
                    </a:solidFill>
                  </a:defRPr>
                </a:pPr>
                <a:endParaRPr lang="ja-JP"/>
              </a:p>
            </c:txPr>
            <c:dLblPos val="ctr"/>
            <c:showLegendKey val="0"/>
            <c:showVal val="1"/>
            <c:showCatName val="0"/>
            <c:showSerName val="0"/>
            <c:showPercent val="0"/>
            <c:showBubbleSize val="0"/>
            <c:showLeaderLines val="0"/>
          </c:dLbls>
          <c:cat>
            <c:strRef>
              <c:f>Sheet1!$A$2:$A$23</c:f>
              <c:strCache>
                <c:ptCount val="22"/>
                <c:pt idx="0">
                  <c:v>H23.11</c:v>
                </c:pt>
                <c:pt idx="1">
                  <c:v>H23.12</c:v>
                </c:pt>
                <c:pt idx="2">
                  <c:v>H24.1</c:v>
                </c:pt>
                <c:pt idx="3">
                  <c:v>H24.2</c:v>
                </c:pt>
                <c:pt idx="4">
                  <c:v>H24.3</c:v>
                </c:pt>
                <c:pt idx="5">
                  <c:v>H24.4</c:v>
                </c:pt>
                <c:pt idx="6">
                  <c:v>H24.5</c:v>
                </c:pt>
                <c:pt idx="7">
                  <c:v>H24.6</c:v>
                </c:pt>
                <c:pt idx="8">
                  <c:v>H24.7</c:v>
                </c:pt>
                <c:pt idx="9">
                  <c:v>H24.8</c:v>
                </c:pt>
                <c:pt idx="10">
                  <c:v>H24.9</c:v>
                </c:pt>
                <c:pt idx="11">
                  <c:v>H24.10</c:v>
                </c:pt>
                <c:pt idx="12">
                  <c:v>H24.11</c:v>
                </c:pt>
                <c:pt idx="13">
                  <c:v>H24.12</c:v>
                </c:pt>
                <c:pt idx="14">
                  <c:v>H25.1</c:v>
                </c:pt>
                <c:pt idx="15">
                  <c:v>H25.2</c:v>
                </c:pt>
                <c:pt idx="16">
                  <c:v>H25.3</c:v>
                </c:pt>
                <c:pt idx="17">
                  <c:v>H25.4</c:v>
                </c:pt>
                <c:pt idx="18">
                  <c:v>H25.5</c:v>
                </c:pt>
                <c:pt idx="19">
                  <c:v>H25.6</c:v>
                </c:pt>
                <c:pt idx="20">
                  <c:v>H25.7</c:v>
                </c:pt>
                <c:pt idx="21">
                  <c:v>H25.8</c:v>
                </c:pt>
              </c:strCache>
            </c:strRef>
          </c:cat>
          <c:val>
            <c:numRef>
              <c:f>Sheet1!$B$2:$B$23</c:f>
              <c:numCache>
                <c:formatCode>#,##0_);[Red]\(#,##0\)</c:formatCode>
                <c:ptCount val="22"/>
                <c:pt idx="0">
                  <c:v>30</c:v>
                </c:pt>
                <c:pt idx="1">
                  <c:v>112</c:v>
                </c:pt>
                <c:pt idx="2">
                  <c:v>248</c:v>
                </c:pt>
                <c:pt idx="3">
                  <c:v>542</c:v>
                </c:pt>
                <c:pt idx="4">
                  <c:v>889</c:v>
                </c:pt>
                <c:pt idx="5">
                  <c:v>1253</c:v>
                </c:pt>
                <c:pt idx="6">
                  <c:v>1465</c:v>
                </c:pt>
                <c:pt idx="7">
                  <c:v>1749</c:v>
                </c:pt>
                <c:pt idx="8">
                  <c:v>1877</c:v>
                </c:pt>
                <c:pt idx="9">
                  <c:v>2092</c:v>
                </c:pt>
                <c:pt idx="10">
                  <c:v>2245</c:v>
                </c:pt>
                <c:pt idx="11">
                  <c:v>2424</c:v>
                </c:pt>
                <c:pt idx="12">
                  <c:v>2587</c:v>
                </c:pt>
                <c:pt idx="13">
                  <c:v>2772</c:v>
                </c:pt>
                <c:pt idx="14">
                  <c:v>2922</c:v>
                </c:pt>
                <c:pt idx="15">
                  <c:v>3143</c:v>
                </c:pt>
                <c:pt idx="16">
                  <c:v>3391</c:v>
                </c:pt>
                <c:pt idx="17">
                  <c:v>3425</c:v>
                </c:pt>
                <c:pt idx="18">
                  <c:v>3478</c:v>
                </c:pt>
                <c:pt idx="19">
                  <c:v>3543</c:v>
                </c:pt>
                <c:pt idx="20">
                  <c:v>3642</c:v>
                </c:pt>
                <c:pt idx="21">
                  <c:v>3765</c:v>
                </c:pt>
              </c:numCache>
            </c:numRef>
          </c:val>
        </c:ser>
        <c:dLbls>
          <c:showLegendKey val="0"/>
          <c:showVal val="0"/>
          <c:showCatName val="0"/>
          <c:showSerName val="0"/>
          <c:showPercent val="0"/>
          <c:showBubbleSize val="0"/>
        </c:dLbls>
        <c:gapWidth val="150"/>
        <c:axId val="168862464"/>
        <c:axId val="168864000"/>
      </c:barChart>
      <c:lineChart>
        <c:grouping val="standard"/>
        <c:varyColors val="0"/>
        <c:ser>
          <c:idx val="1"/>
          <c:order val="1"/>
          <c:tx>
            <c:strRef>
              <c:f>Sheet1!$C$1</c:f>
              <c:strCache>
                <c:ptCount val="1"/>
                <c:pt idx="0">
                  <c:v>戸数（右軸）</c:v>
                </c:pt>
              </c:strCache>
            </c:strRef>
          </c:tx>
          <c:spPr>
            <a:ln>
              <a:solidFill>
                <a:srgbClr val="FF66CC"/>
              </a:solidFill>
            </a:ln>
          </c:spPr>
          <c:marker>
            <c:symbol val="diamond"/>
            <c:size val="9"/>
            <c:spPr>
              <a:solidFill>
                <a:srgbClr val="FF0000"/>
              </a:solidFill>
              <a:ln>
                <a:solidFill>
                  <a:srgbClr val="FF0000"/>
                </a:solidFill>
              </a:ln>
            </c:spPr>
          </c:marker>
          <c:dLbls>
            <c:dLbl>
              <c:idx val="0"/>
              <c:layout>
                <c:manualLayout>
                  <c:x val="-3.2023498840738795E-2"/>
                  <c:y val="-5.4970743991408402E-2"/>
                </c:manualLayout>
              </c:layout>
              <c:dLblPos val="r"/>
              <c:showLegendKey val="0"/>
              <c:showVal val="1"/>
              <c:showCatName val="0"/>
              <c:showSerName val="0"/>
              <c:showPercent val="0"/>
              <c:showBubbleSize val="0"/>
            </c:dLbl>
            <c:dLbl>
              <c:idx val="1"/>
              <c:layout>
                <c:manualLayout>
                  <c:x val="-3.3453142325915244E-2"/>
                  <c:y val="-5.6101405399400076E-2"/>
                </c:manualLayout>
              </c:layout>
              <c:dLblPos val="r"/>
              <c:showLegendKey val="0"/>
              <c:showVal val="1"/>
              <c:showCatName val="0"/>
              <c:showSerName val="0"/>
              <c:showPercent val="0"/>
              <c:showBubbleSize val="0"/>
            </c:dLbl>
            <c:dLbl>
              <c:idx val="9"/>
              <c:layout>
                <c:manualLayout>
                  <c:x val="-4.1045687212284708E-2"/>
                  <c:y val="-2.4652175399314611E-2"/>
                </c:manualLayout>
              </c:layout>
              <c:dLblPos val="r"/>
              <c:showLegendKey val="0"/>
              <c:showVal val="1"/>
              <c:showCatName val="0"/>
              <c:showSerName val="0"/>
              <c:showPercent val="0"/>
              <c:showBubbleSize val="0"/>
            </c:dLbl>
            <c:dLbl>
              <c:idx val="17"/>
              <c:layout>
                <c:manualLayout>
                  <c:x val="-4.1803183208073386E-2"/>
                  <c:y val="-5.0479968037739395E-2"/>
                </c:manualLayout>
              </c:layout>
              <c:dLblPos val="r"/>
              <c:showLegendKey val="0"/>
              <c:showVal val="1"/>
              <c:showCatName val="0"/>
              <c:showSerName val="0"/>
              <c:showPercent val="0"/>
              <c:showBubbleSize val="0"/>
            </c:dLbl>
            <c:dLbl>
              <c:idx val="18"/>
              <c:layout>
                <c:manualLayout>
                  <c:x val="-4.0640113798008533E-2"/>
                  <c:y val="-4.0135497765205579E-2"/>
                </c:manualLayout>
              </c:layout>
              <c:dLblPos val="r"/>
              <c:showLegendKey val="0"/>
              <c:showVal val="1"/>
              <c:showCatName val="0"/>
              <c:showSerName val="0"/>
              <c:showPercent val="0"/>
              <c:showBubbleSize val="0"/>
            </c:dLbl>
            <c:dLbl>
              <c:idx val="19"/>
              <c:layout>
                <c:manualLayout>
                  <c:x val="-4.2620938385546758E-2"/>
                  <c:y val="-3.752930586060238E-2"/>
                </c:manualLayout>
              </c:layout>
              <c:dLblPos val="r"/>
              <c:showLegendKey val="0"/>
              <c:showVal val="1"/>
              <c:showCatName val="0"/>
              <c:showSerName val="0"/>
              <c:showPercent val="0"/>
              <c:showBubbleSize val="0"/>
            </c:dLbl>
            <c:dLbl>
              <c:idx val="21"/>
              <c:spPr/>
              <c:txPr>
                <a:bodyPr/>
                <a:lstStyle/>
                <a:p>
                  <a:pPr>
                    <a:defRPr sz="1000" b="1">
                      <a:solidFill>
                        <a:srgbClr val="FF0000"/>
                      </a:solidFill>
                    </a:defRPr>
                  </a:pPr>
                  <a:endParaRPr lang="ja-JP"/>
                </a:p>
              </c:txPr>
              <c:dLblPos val="t"/>
              <c:showLegendKey val="0"/>
              <c:showVal val="1"/>
              <c:showCatName val="0"/>
              <c:showSerName val="0"/>
              <c:showPercent val="0"/>
              <c:showBubbleSize val="0"/>
            </c:dLbl>
            <c:txPr>
              <a:bodyPr/>
              <a:lstStyle/>
              <a:p>
                <a:pPr>
                  <a:defRPr sz="800" b="0">
                    <a:solidFill>
                      <a:schemeClr val="tx1"/>
                    </a:solidFill>
                  </a:defRPr>
                </a:pPr>
                <a:endParaRPr lang="ja-JP"/>
              </a:p>
            </c:txPr>
            <c:dLblPos val="t"/>
            <c:showLegendKey val="0"/>
            <c:showVal val="1"/>
            <c:showCatName val="0"/>
            <c:showSerName val="0"/>
            <c:showPercent val="0"/>
            <c:showBubbleSize val="0"/>
            <c:showLeaderLines val="0"/>
          </c:dLbls>
          <c:cat>
            <c:strRef>
              <c:f>Sheet1!$A$2:$A$23</c:f>
              <c:strCache>
                <c:ptCount val="22"/>
                <c:pt idx="0">
                  <c:v>H23.11</c:v>
                </c:pt>
                <c:pt idx="1">
                  <c:v>H23.12</c:v>
                </c:pt>
                <c:pt idx="2">
                  <c:v>H24.1</c:v>
                </c:pt>
                <c:pt idx="3">
                  <c:v>H24.2</c:v>
                </c:pt>
                <c:pt idx="4">
                  <c:v>H24.3</c:v>
                </c:pt>
                <c:pt idx="5">
                  <c:v>H24.4</c:v>
                </c:pt>
                <c:pt idx="6">
                  <c:v>H24.5</c:v>
                </c:pt>
                <c:pt idx="7">
                  <c:v>H24.6</c:v>
                </c:pt>
                <c:pt idx="8">
                  <c:v>H24.7</c:v>
                </c:pt>
                <c:pt idx="9">
                  <c:v>H24.8</c:v>
                </c:pt>
                <c:pt idx="10">
                  <c:v>H24.9</c:v>
                </c:pt>
                <c:pt idx="11">
                  <c:v>H24.10</c:v>
                </c:pt>
                <c:pt idx="12">
                  <c:v>H24.11</c:v>
                </c:pt>
                <c:pt idx="13">
                  <c:v>H24.12</c:v>
                </c:pt>
                <c:pt idx="14">
                  <c:v>H25.1</c:v>
                </c:pt>
                <c:pt idx="15">
                  <c:v>H25.2</c:v>
                </c:pt>
                <c:pt idx="16">
                  <c:v>H25.3</c:v>
                </c:pt>
                <c:pt idx="17">
                  <c:v>H25.4</c:v>
                </c:pt>
                <c:pt idx="18">
                  <c:v>H25.5</c:v>
                </c:pt>
                <c:pt idx="19">
                  <c:v>H25.6</c:v>
                </c:pt>
                <c:pt idx="20">
                  <c:v>H25.7</c:v>
                </c:pt>
                <c:pt idx="21">
                  <c:v>H25.8</c:v>
                </c:pt>
              </c:strCache>
            </c:strRef>
          </c:cat>
          <c:val>
            <c:numRef>
              <c:f>Sheet1!$C$2:$C$23</c:f>
              <c:numCache>
                <c:formatCode>#,##0_);[Red]\(#,##0\)</c:formatCode>
                <c:ptCount val="22"/>
                <c:pt idx="0">
                  <c:v>994</c:v>
                </c:pt>
                <c:pt idx="1">
                  <c:v>3448</c:v>
                </c:pt>
                <c:pt idx="2">
                  <c:v>8200</c:v>
                </c:pt>
                <c:pt idx="3">
                  <c:v>18586</c:v>
                </c:pt>
                <c:pt idx="4">
                  <c:v>31094</c:v>
                </c:pt>
                <c:pt idx="5">
                  <c:v>42080</c:v>
                </c:pt>
                <c:pt idx="6">
                  <c:v>47802</c:v>
                </c:pt>
                <c:pt idx="7">
                  <c:v>56137</c:v>
                </c:pt>
                <c:pt idx="8">
                  <c:v>59764</c:v>
                </c:pt>
                <c:pt idx="9">
                  <c:v>66552</c:v>
                </c:pt>
                <c:pt idx="10">
                  <c:v>70999</c:v>
                </c:pt>
                <c:pt idx="11">
                  <c:v>77599</c:v>
                </c:pt>
                <c:pt idx="12">
                  <c:v>82809</c:v>
                </c:pt>
                <c:pt idx="13">
                  <c:v>89122</c:v>
                </c:pt>
                <c:pt idx="14">
                  <c:v>93911</c:v>
                </c:pt>
                <c:pt idx="15">
                  <c:v>100925</c:v>
                </c:pt>
                <c:pt idx="16">
                  <c:v>109239</c:v>
                </c:pt>
                <c:pt idx="17">
                  <c:v>110134</c:v>
                </c:pt>
                <c:pt idx="18">
                  <c:v>111966</c:v>
                </c:pt>
                <c:pt idx="19">
                  <c:v>114315</c:v>
                </c:pt>
                <c:pt idx="20">
                  <c:v>117601</c:v>
                </c:pt>
                <c:pt idx="21">
                  <c:v>122086</c:v>
                </c:pt>
              </c:numCache>
            </c:numRef>
          </c:val>
          <c:smooth val="0"/>
        </c:ser>
        <c:dLbls>
          <c:showLegendKey val="0"/>
          <c:showVal val="0"/>
          <c:showCatName val="0"/>
          <c:showSerName val="0"/>
          <c:showPercent val="0"/>
          <c:showBubbleSize val="0"/>
        </c:dLbls>
        <c:marker val="1"/>
        <c:smooth val="0"/>
        <c:axId val="168871424"/>
        <c:axId val="168869888"/>
      </c:lineChart>
      <c:catAx>
        <c:axId val="168862464"/>
        <c:scaling>
          <c:orientation val="minMax"/>
        </c:scaling>
        <c:delete val="0"/>
        <c:axPos val="b"/>
        <c:majorTickMark val="out"/>
        <c:minorTickMark val="none"/>
        <c:tickLblPos val="nextTo"/>
        <c:txPr>
          <a:bodyPr/>
          <a:lstStyle/>
          <a:p>
            <a:pPr>
              <a:defRPr sz="1100"/>
            </a:pPr>
            <a:endParaRPr lang="ja-JP"/>
          </a:p>
        </c:txPr>
        <c:crossAx val="168864000"/>
        <c:crosses val="autoZero"/>
        <c:auto val="1"/>
        <c:lblAlgn val="ctr"/>
        <c:lblOffset val="100"/>
        <c:noMultiLvlLbl val="0"/>
      </c:catAx>
      <c:valAx>
        <c:axId val="168864000"/>
        <c:scaling>
          <c:orientation val="minMax"/>
          <c:max val="4200"/>
          <c:min val="0"/>
        </c:scaling>
        <c:delete val="0"/>
        <c:axPos val="l"/>
        <c:majorGridlines/>
        <c:numFmt formatCode="#,##0_);[Red]\(#,##0\)" sourceLinked="1"/>
        <c:majorTickMark val="out"/>
        <c:minorTickMark val="none"/>
        <c:tickLblPos val="nextTo"/>
        <c:txPr>
          <a:bodyPr/>
          <a:lstStyle/>
          <a:p>
            <a:pPr>
              <a:defRPr sz="1200"/>
            </a:pPr>
            <a:endParaRPr lang="ja-JP"/>
          </a:p>
        </c:txPr>
        <c:crossAx val="168862464"/>
        <c:crosses val="autoZero"/>
        <c:crossBetween val="between"/>
        <c:majorUnit val="600"/>
      </c:valAx>
      <c:valAx>
        <c:axId val="168869888"/>
        <c:scaling>
          <c:orientation val="minMax"/>
          <c:max val="150000"/>
          <c:min val="0"/>
        </c:scaling>
        <c:delete val="0"/>
        <c:axPos val="r"/>
        <c:numFmt formatCode="#,##0_);[Red]\(#,##0\)" sourceLinked="1"/>
        <c:majorTickMark val="out"/>
        <c:minorTickMark val="none"/>
        <c:tickLblPos val="nextTo"/>
        <c:txPr>
          <a:bodyPr/>
          <a:lstStyle/>
          <a:p>
            <a:pPr>
              <a:defRPr sz="1200"/>
            </a:pPr>
            <a:endParaRPr lang="ja-JP"/>
          </a:p>
        </c:txPr>
        <c:crossAx val="168871424"/>
        <c:crosses val="max"/>
        <c:crossBetween val="between"/>
        <c:majorUnit val="25000"/>
      </c:valAx>
      <c:catAx>
        <c:axId val="168871424"/>
        <c:scaling>
          <c:orientation val="minMax"/>
        </c:scaling>
        <c:delete val="1"/>
        <c:axPos val="b"/>
        <c:majorTickMark val="out"/>
        <c:minorTickMark val="none"/>
        <c:tickLblPos val="none"/>
        <c:crossAx val="168869888"/>
        <c:crosses val="autoZero"/>
        <c:auto val="1"/>
        <c:lblAlgn val="ctr"/>
        <c:lblOffset val="100"/>
        <c:noMultiLvlLbl val="0"/>
      </c:catAx>
    </c:plotArea>
    <c:legend>
      <c:legendPos val="t"/>
      <c:layout>
        <c:manualLayout>
          <c:xMode val="edge"/>
          <c:yMode val="edge"/>
          <c:x val="0.24263012287048757"/>
          <c:y val="1.3566868638527343E-2"/>
          <c:w val="0.4535733246715426"/>
          <c:h val="4.8577579699121749E-2"/>
        </c:manualLayout>
      </c:layout>
      <c:overlay val="0"/>
      <c:txPr>
        <a:bodyPr/>
        <a:lstStyle/>
        <a:p>
          <a:pPr>
            <a:defRPr sz="1400"/>
          </a:pPr>
          <a:endParaRPr lang="ja-JP"/>
        </a:p>
      </c:txPr>
    </c:legend>
    <c:plotVisOnly val="1"/>
    <c:dispBlanksAs val="gap"/>
    <c:showDLblsOverMax val="0"/>
  </c:chart>
  <c:txPr>
    <a:bodyPr/>
    <a:lstStyle/>
    <a:p>
      <a:pPr>
        <a:defRPr sz="1800"/>
      </a:pPr>
      <a:endParaRPr lang="ja-JP"/>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2404806156299432E-2"/>
          <c:y val="0.14765008198705393"/>
          <c:w val="0.87942501763772041"/>
          <c:h val="0.74991842480020854"/>
        </c:manualLayout>
      </c:layout>
      <c:barChart>
        <c:barDir val="col"/>
        <c:grouping val="clustered"/>
        <c:varyColors val="0"/>
        <c:ser>
          <c:idx val="1"/>
          <c:order val="0"/>
          <c:tx>
            <c:strRef>
              <c:f>都道府県別!$C$2</c:f>
              <c:strCache>
                <c:ptCount val="1"/>
                <c:pt idx="0">
                  <c:v>住宅の登録戸数（左軸）</c:v>
                </c:pt>
              </c:strCache>
            </c:strRef>
          </c:tx>
          <c:spPr>
            <a:solidFill>
              <a:schemeClr val="tx2">
                <a:lumMod val="60000"/>
                <a:lumOff val="40000"/>
              </a:schemeClr>
            </a:solidFill>
            <a:ln w="15875">
              <a:noFill/>
            </a:ln>
          </c:spPr>
          <c:invertIfNegative val="0"/>
          <c:dLbls>
            <c:dLbl>
              <c:idx val="5"/>
              <c:layout>
                <c:manualLayout>
                  <c:x val="0"/>
                  <c:y val="1.1469534050179211E-2"/>
                </c:manualLayout>
              </c:layout>
              <c:dLblPos val="outEnd"/>
              <c:showLegendKey val="0"/>
              <c:showVal val="1"/>
              <c:showCatName val="0"/>
              <c:showSerName val="0"/>
              <c:showPercent val="0"/>
              <c:showBubbleSize val="0"/>
            </c:dLbl>
            <c:dLbl>
              <c:idx val="20"/>
              <c:layout>
                <c:manualLayout>
                  <c:x val="-3.4323874403268005E-3"/>
                  <c:y val="4.8824854637118907E-3"/>
                </c:manualLayout>
              </c:layout>
              <c:dLblPos val="outEnd"/>
              <c:showLegendKey val="0"/>
              <c:showVal val="1"/>
              <c:showCatName val="0"/>
              <c:showSerName val="0"/>
              <c:showPercent val="0"/>
              <c:showBubbleSize val="0"/>
            </c:dLbl>
            <c:dLbl>
              <c:idx val="21"/>
              <c:layout>
                <c:manualLayout>
                  <c:x val="0"/>
                  <c:y val="8.090757488144704E-3"/>
                </c:manualLayout>
              </c:layout>
              <c:dLblPos val="outEnd"/>
              <c:showLegendKey val="0"/>
              <c:showVal val="1"/>
              <c:showCatName val="0"/>
              <c:showSerName val="0"/>
              <c:showPercent val="0"/>
              <c:showBubbleSize val="0"/>
            </c:dLbl>
            <c:dLbl>
              <c:idx val="26"/>
              <c:layout>
                <c:manualLayout>
                  <c:x val="2.2889891623347283E-2"/>
                  <c:y val="3.6408560235430557E-2"/>
                </c:manualLayout>
              </c:layout>
              <c:dLblPos val="outEnd"/>
              <c:showLegendKey val="0"/>
              <c:showVal val="1"/>
              <c:showCatName val="0"/>
              <c:showSerName val="0"/>
              <c:showPercent val="0"/>
              <c:showBubbleSize val="0"/>
            </c:dLbl>
            <c:dLbl>
              <c:idx val="29"/>
              <c:layout>
                <c:manualLayout>
                  <c:x val="0"/>
                  <c:y val="-1.7204301075268821E-2"/>
                </c:manualLayout>
              </c:layout>
              <c:dLblPos val="outEnd"/>
              <c:showLegendKey val="0"/>
              <c:showVal val="1"/>
              <c:showCatName val="0"/>
              <c:showSerName val="0"/>
              <c:showPercent val="0"/>
              <c:showBubbleSize val="0"/>
            </c:dLbl>
            <c:dLbl>
              <c:idx val="33"/>
              <c:layout>
                <c:manualLayout>
                  <c:x val="1.7161937201633982E-2"/>
                  <c:y val="1.6181514976289411E-2"/>
                </c:manualLayout>
              </c:layout>
              <c:dLblPos val="outEnd"/>
              <c:showLegendKey val="0"/>
              <c:showVal val="1"/>
              <c:showCatName val="0"/>
              <c:showSerName val="0"/>
              <c:showPercent val="0"/>
              <c:showBubbleSize val="0"/>
            </c:dLbl>
            <c:dLbl>
              <c:idx val="41"/>
              <c:layout>
                <c:manualLayout>
                  <c:x val="0"/>
                  <c:y val="-2.5806451612903236E-2"/>
                </c:manualLayout>
              </c:layout>
              <c:dLblPos val="outEnd"/>
              <c:showLegendKey val="0"/>
              <c:showVal val="1"/>
              <c:showCatName val="0"/>
              <c:showSerName val="0"/>
              <c:showPercent val="0"/>
              <c:showBubbleSize val="0"/>
            </c:dLbl>
            <c:dLbl>
              <c:idx val="42"/>
              <c:layout>
                <c:manualLayout>
                  <c:x val="0"/>
                  <c:y val="8.6021505376344311E-3"/>
                </c:manualLayout>
              </c:layout>
              <c:dLblPos val="outEnd"/>
              <c:showLegendKey val="0"/>
              <c:showVal val="1"/>
              <c:showCatName val="0"/>
              <c:showSerName val="0"/>
              <c:showPercent val="0"/>
              <c:showBubbleSize val="0"/>
            </c:dLbl>
            <c:dLbl>
              <c:idx val="45"/>
              <c:layout>
                <c:manualLayout>
                  <c:x val="-1.7161937201633981E-3"/>
                  <c:y val="1.1780015489234959E-2"/>
                </c:manualLayout>
              </c:layout>
              <c:dLblPos val="outEnd"/>
              <c:showLegendKey val="0"/>
              <c:showVal val="1"/>
              <c:showCatName val="0"/>
              <c:showSerName val="0"/>
              <c:showPercent val="0"/>
              <c:showBubbleSize val="0"/>
            </c:dLbl>
            <c:dLbl>
              <c:idx val="46"/>
              <c:layout>
                <c:manualLayout>
                  <c:x val="1.5445743481470455E-2"/>
                  <c:y val="3.5059949115293872E-2"/>
                </c:manualLayout>
              </c:layout>
              <c:dLblPos val="outEnd"/>
              <c:showLegendKey val="0"/>
              <c:showVal val="1"/>
              <c:showCatName val="0"/>
              <c:showSerName val="0"/>
              <c:showPercent val="0"/>
              <c:showBubbleSize val="0"/>
            </c:dLbl>
            <c:txPr>
              <a:bodyPr/>
              <a:lstStyle/>
              <a:p>
                <a:pPr>
                  <a:defRPr sz="800">
                    <a:solidFill>
                      <a:srgbClr val="0070C0"/>
                    </a:solidFill>
                  </a:defRPr>
                </a:pPr>
                <a:endParaRPr lang="ja-JP"/>
              </a:p>
            </c:txPr>
            <c:dLblPos val="outEnd"/>
            <c:showLegendKey val="0"/>
            <c:showVal val="1"/>
            <c:showCatName val="0"/>
            <c:showSerName val="0"/>
            <c:showPercent val="0"/>
            <c:showBubbleSize val="0"/>
            <c:showLeaderLines val="0"/>
          </c:dLbls>
          <c:cat>
            <c:strRef>
              <c:f>都道府県別!$A$3:$A$49</c:f>
              <c:strCache>
                <c:ptCount val="47"/>
                <c:pt idx="0">
                  <c:v>北海道</c:v>
                </c:pt>
                <c:pt idx="1">
                  <c:v>青森県</c:v>
                </c:pt>
                <c:pt idx="2">
                  <c:v>岩手県</c:v>
                </c:pt>
                <c:pt idx="3">
                  <c:v>宮城県</c:v>
                </c:pt>
                <c:pt idx="4">
                  <c:v>秋田県</c:v>
                </c:pt>
                <c:pt idx="5">
                  <c:v>山形県</c:v>
                </c:pt>
                <c:pt idx="6">
                  <c:v>福島県</c:v>
                </c:pt>
                <c:pt idx="7">
                  <c:v>茨城県</c:v>
                </c:pt>
                <c:pt idx="8">
                  <c:v>栃木県</c:v>
                </c:pt>
                <c:pt idx="9">
                  <c:v>群馬県</c:v>
                </c:pt>
                <c:pt idx="10">
                  <c:v>埼玉県</c:v>
                </c:pt>
                <c:pt idx="11">
                  <c:v>千葉県</c:v>
                </c:pt>
                <c:pt idx="12">
                  <c:v>東京都</c:v>
                </c:pt>
                <c:pt idx="13">
                  <c:v>神奈川県</c:v>
                </c:pt>
                <c:pt idx="14">
                  <c:v>新潟県</c:v>
                </c:pt>
                <c:pt idx="15">
                  <c:v>富山県</c:v>
                </c:pt>
                <c:pt idx="16">
                  <c:v>石川県</c:v>
                </c:pt>
                <c:pt idx="17">
                  <c:v>福井県</c:v>
                </c:pt>
                <c:pt idx="18">
                  <c:v>山梨県</c:v>
                </c:pt>
                <c:pt idx="19">
                  <c:v>長野県</c:v>
                </c:pt>
                <c:pt idx="20">
                  <c:v>岐阜県</c:v>
                </c:pt>
                <c:pt idx="21">
                  <c:v>静岡県</c:v>
                </c:pt>
                <c:pt idx="22">
                  <c:v>愛知県</c:v>
                </c:pt>
                <c:pt idx="23">
                  <c:v>三重県</c:v>
                </c:pt>
                <c:pt idx="24">
                  <c:v>滋賀県</c:v>
                </c:pt>
                <c:pt idx="25">
                  <c:v>京都府</c:v>
                </c:pt>
                <c:pt idx="26">
                  <c:v>大阪府</c:v>
                </c:pt>
                <c:pt idx="27">
                  <c:v>兵庫県</c:v>
                </c:pt>
                <c:pt idx="28">
                  <c:v>奈良県</c:v>
                </c:pt>
                <c:pt idx="29">
                  <c:v>和歌山県</c:v>
                </c:pt>
                <c:pt idx="30">
                  <c:v>鳥取県</c:v>
                </c:pt>
                <c:pt idx="31">
                  <c:v>島根県</c:v>
                </c:pt>
                <c:pt idx="32">
                  <c:v>岡山県</c:v>
                </c:pt>
                <c:pt idx="33">
                  <c:v>広島県</c:v>
                </c:pt>
                <c:pt idx="34">
                  <c:v>山口県</c:v>
                </c:pt>
                <c:pt idx="35">
                  <c:v>徳島県</c:v>
                </c:pt>
                <c:pt idx="36">
                  <c:v>香川県</c:v>
                </c:pt>
                <c:pt idx="37">
                  <c:v>愛媛県</c:v>
                </c:pt>
                <c:pt idx="38">
                  <c:v>高知県</c:v>
                </c:pt>
                <c:pt idx="39">
                  <c:v>福岡県</c:v>
                </c:pt>
                <c:pt idx="40">
                  <c:v>佐賀県</c:v>
                </c:pt>
                <c:pt idx="41">
                  <c:v>長崎県</c:v>
                </c:pt>
                <c:pt idx="42">
                  <c:v>熊本県</c:v>
                </c:pt>
                <c:pt idx="43">
                  <c:v>大分県</c:v>
                </c:pt>
                <c:pt idx="44">
                  <c:v>宮崎県</c:v>
                </c:pt>
                <c:pt idx="45">
                  <c:v>鹿児島県</c:v>
                </c:pt>
                <c:pt idx="46">
                  <c:v>沖縄県</c:v>
                </c:pt>
              </c:strCache>
            </c:strRef>
          </c:cat>
          <c:val>
            <c:numRef>
              <c:f>都道府県別!$C$3:$C$49</c:f>
              <c:numCache>
                <c:formatCode>#,##0_);[Red]\(#,##0\)</c:formatCode>
                <c:ptCount val="47"/>
                <c:pt idx="0">
                  <c:v>9278</c:v>
                </c:pt>
                <c:pt idx="1">
                  <c:v>1493</c:v>
                </c:pt>
                <c:pt idx="2">
                  <c:v>938</c:v>
                </c:pt>
                <c:pt idx="3">
                  <c:v>2141</c:v>
                </c:pt>
                <c:pt idx="4">
                  <c:v>1126</c:v>
                </c:pt>
                <c:pt idx="5">
                  <c:v>790</c:v>
                </c:pt>
                <c:pt idx="6">
                  <c:v>1762</c:v>
                </c:pt>
                <c:pt idx="7">
                  <c:v>2500</c:v>
                </c:pt>
                <c:pt idx="8">
                  <c:v>1924</c:v>
                </c:pt>
                <c:pt idx="9">
                  <c:v>3296</c:v>
                </c:pt>
                <c:pt idx="10">
                  <c:v>6136</c:v>
                </c:pt>
                <c:pt idx="11">
                  <c:v>4571</c:v>
                </c:pt>
                <c:pt idx="12">
                  <c:v>6762</c:v>
                </c:pt>
                <c:pt idx="13">
                  <c:v>5760</c:v>
                </c:pt>
                <c:pt idx="14">
                  <c:v>1547</c:v>
                </c:pt>
                <c:pt idx="15">
                  <c:v>946</c:v>
                </c:pt>
                <c:pt idx="16">
                  <c:v>1091</c:v>
                </c:pt>
                <c:pt idx="17">
                  <c:v>948</c:v>
                </c:pt>
                <c:pt idx="18">
                  <c:v>814</c:v>
                </c:pt>
                <c:pt idx="19">
                  <c:v>1704</c:v>
                </c:pt>
                <c:pt idx="20">
                  <c:v>1772</c:v>
                </c:pt>
                <c:pt idx="21">
                  <c:v>2552</c:v>
                </c:pt>
                <c:pt idx="22">
                  <c:v>4831</c:v>
                </c:pt>
                <c:pt idx="23">
                  <c:v>3242</c:v>
                </c:pt>
                <c:pt idx="24">
                  <c:v>1067</c:v>
                </c:pt>
                <c:pt idx="25">
                  <c:v>1748</c:v>
                </c:pt>
                <c:pt idx="26">
                  <c:v>11710</c:v>
                </c:pt>
                <c:pt idx="27">
                  <c:v>5464</c:v>
                </c:pt>
                <c:pt idx="28">
                  <c:v>816</c:v>
                </c:pt>
                <c:pt idx="29">
                  <c:v>1528</c:v>
                </c:pt>
                <c:pt idx="30">
                  <c:v>1103</c:v>
                </c:pt>
                <c:pt idx="31">
                  <c:v>907</c:v>
                </c:pt>
                <c:pt idx="32">
                  <c:v>2169</c:v>
                </c:pt>
                <c:pt idx="33">
                  <c:v>4413</c:v>
                </c:pt>
                <c:pt idx="34">
                  <c:v>2182</c:v>
                </c:pt>
                <c:pt idx="35">
                  <c:v>1382</c:v>
                </c:pt>
                <c:pt idx="36">
                  <c:v>1273</c:v>
                </c:pt>
                <c:pt idx="37">
                  <c:v>1893</c:v>
                </c:pt>
                <c:pt idx="38">
                  <c:v>658</c:v>
                </c:pt>
                <c:pt idx="39">
                  <c:v>5660</c:v>
                </c:pt>
                <c:pt idx="40">
                  <c:v>412</c:v>
                </c:pt>
                <c:pt idx="41">
                  <c:v>2084</c:v>
                </c:pt>
                <c:pt idx="42">
                  <c:v>2125</c:v>
                </c:pt>
                <c:pt idx="43">
                  <c:v>1537</c:v>
                </c:pt>
                <c:pt idx="44">
                  <c:v>520</c:v>
                </c:pt>
                <c:pt idx="45">
                  <c:v>1597</c:v>
                </c:pt>
                <c:pt idx="46">
                  <c:v>1914</c:v>
                </c:pt>
              </c:numCache>
            </c:numRef>
          </c:val>
        </c:ser>
        <c:dLbls>
          <c:showLegendKey val="0"/>
          <c:showVal val="1"/>
          <c:showCatName val="0"/>
          <c:showSerName val="0"/>
          <c:showPercent val="0"/>
          <c:showBubbleSize val="0"/>
        </c:dLbls>
        <c:gapWidth val="150"/>
        <c:axId val="167470592"/>
        <c:axId val="167472128"/>
      </c:barChart>
      <c:lineChart>
        <c:grouping val="standard"/>
        <c:varyColors val="0"/>
        <c:ser>
          <c:idx val="0"/>
          <c:order val="1"/>
          <c:tx>
            <c:strRef>
              <c:f>都道府県別!$E$2</c:f>
              <c:strCache>
                <c:ptCount val="1"/>
                <c:pt idx="0">
                  <c:v>65歳以上の高齢者人口に対するサービス付き高齢者向け住宅の登録戸数の割合（右軸）</c:v>
                </c:pt>
              </c:strCache>
            </c:strRef>
          </c:tx>
          <c:spPr>
            <a:ln w="12700">
              <a:solidFill>
                <a:srgbClr val="FF0000"/>
              </a:solidFill>
            </a:ln>
          </c:spPr>
          <c:marker>
            <c:symbol val="circle"/>
            <c:size val="5"/>
            <c:spPr>
              <a:solidFill>
                <a:srgbClr val="FF0000"/>
              </a:solidFill>
              <a:ln>
                <a:noFill/>
              </a:ln>
            </c:spPr>
          </c:marker>
          <c:dLbls>
            <c:dLbl>
              <c:idx val="0"/>
              <c:layout>
                <c:manualLayout>
                  <c:x val="-4.2089988820416917E-3"/>
                  <c:y val="-1.0470841738200561E-2"/>
                </c:manualLayout>
              </c:layout>
              <c:dLblPos val="r"/>
              <c:showLegendKey val="0"/>
              <c:showVal val="1"/>
              <c:showCatName val="0"/>
              <c:showSerName val="0"/>
              <c:showPercent val="0"/>
              <c:showBubbleSize val="0"/>
            </c:dLbl>
            <c:dLbl>
              <c:idx val="1"/>
              <c:layout>
                <c:manualLayout>
                  <c:x val="-1.6222354923185481E-2"/>
                  <c:y val="-2.6652356714489948E-2"/>
                </c:manualLayout>
              </c:layout>
              <c:dLblPos val="r"/>
              <c:showLegendKey val="0"/>
              <c:showVal val="1"/>
              <c:showCatName val="0"/>
              <c:showSerName val="0"/>
              <c:showPercent val="0"/>
              <c:showBubbleSize val="0"/>
            </c:dLbl>
            <c:dLbl>
              <c:idx val="2"/>
              <c:layout>
                <c:manualLayout>
                  <c:x val="-3.166809840465605E-2"/>
                  <c:y val="1.6498349888948514E-2"/>
                </c:manualLayout>
              </c:layout>
              <c:dLblPos val="r"/>
              <c:showLegendKey val="0"/>
              <c:showVal val="1"/>
              <c:showCatName val="0"/>
              <c:showSerName val="0"/>
              <c:showPercent val="0"/>
              <c:showBubbleSize val="0"/>
            </c:dLbl>
            <c:dLbl>
              <c:idx val="3"/>
              <c:layout>
                <c:manualLayout>
                  <c:x val="-3.6816679565146254E-2"/>
                  <c:y val="-2.1258518389060156E-2"/>
                </c:manualLayout>
              </c:layout>
              <c:dLblPos val="r"/>
              <c:showLegendKey val="0"/>
              <c:showVal val="1"/>
              <c:showCatName val="0"/>
              <c:showSerName val="0"/>
              <c:showPercent val="0"/>
              <c:showBubbleSize val="0"/>
            </c:dLbl>
            <c:dLbl>
              <c:idx val="6"/>
              <c:layout>
                <c:manualLayout>
                  <c:x val="-4.0249067005472955E-2"/>
                  <c:y val="1.9195269051663421E-2"/>
                </c:manualLayout>
              </c:layout>
              <c:dLblPos val="r"/>
              <c:showLegendKey val="0"/>
              <c:showVal val="1"/>
              <c:showCatName val="0"/>
              <c:showSerName val="0"/>
              <c:showPercent val="0"/>
              <c:showBubbleSize val="0"/>
            </c:dLbl>
            <c:dLbl>
              <c:idx val="7"/>
              <c:layout>
                <c:manualLayout>
                  <c:x val="-1.6222354923185481E-2"/>
                  <c:y val="1.9195269051663421E-2"/>
                </c:manualLayout>
              </c:layout>
              <c:dLblPos val="r"/>
              <c:showLegendKey val="0"/>
              <c:showVal val="1"/>
              <c:showCatName val="0"/>
              <c:showSerName val="0"/>
              <c:showPercent val="0"/>
              <c:showBubbleSize val="0"/>
            </c:dLbl>
            <c:dLbl>
              <c:idx val="8"/>
              <c:layout>
                <c:manualLayout>
                  <c:x val="-4.3681454445799815E-2"/>
                  <c:y val="-2.1258518389060156E-2"/>
                </c:manualLayout>
              </c:layout>
              <c:dLblPos val="r"/>
              <c:showLegendKey val="0"/>
              <c:showVal val="1"/>
              <c:showCatName val="0"/>
              <c:showSerName val="0"/>
              <c:showPercent val="0"/>
              <c:showBubbleSize val="0"/>
            </c:dLbl>
            <c:dLbl>
              <c:idx val="9"/>
              <c:layout>
                <c:manualLayout>
                  <c:x val="-3.5086193621673123E-3"/>
                  <c:y val="9.9941020043629106E-3"/>
                </c:manualLayout>
              </c:layout>
              <c:dLblPos val="r"/>
              <c:showLegendKey val="0"/>
              <c:showVal val="1"/>
              <c:showCatName val="0"/>
              <c:showSerName val="0"/>
              <c:showPercent val="0"/>
              <c:showBubbleSize val="0"/>
            </c:dLbl>
            <c:dLbl>
              <c:idx val="10"/>
              <c:layout>
                <c:manualLayout>
                  <c:x val="-2.9259747438433008E-2"/>
                  <c:y val="-4.7271120020472894E-2"/>
                </c:manualLayout>
              </c:layout>
              <c:dLblPos val="r"/>
              <c:showLegendKey val="0"/>
              <c:showVal val="1"/>
              <c:showCatName val="0"/>
              <c:showSerName val="0"/>
              <c:showPercent val="0"/>
              <c:showBubbleSize val="0"/>
            </c:dLbl>
            <c:dLbl>
              <c:idx val="12"/>
              <c:layout>
                <c:manualLayout>
                  <c:x val="-3.166809840465605E-2"/>
                  <c:y val="2.1892188214378352E-2"/>
                </c:manualLayout>
              </c:layout>
              <c:dLblPos val="r"/>
              <c:showLegendKey val="0"/>
              <c:showVal val="1"/>
              <c:showCatName val="0"/>
              <c:showSerName val="0"/>
              <c:showPercent val="0"/>
              <c:showBubbleSize val="0"/>
            </c:dLbl>
            <c:dLbl>
              <c:idx val="15"/>
              <c:layout>
                <c:manualLayout>
                  <c:x val="-7.7661144171488599E-4"/>
                  <c:y val="3.0137540753740117E-3"/>
                </c:manualLayout>
              </c:layout>
              <c:dLblPos val="r"/>
              <c:showLegendKey val="0"/>
              <c:showVal val="1"/>
              <c:showCatName val="0"/>
              <c:showSerName val="0"/>
              <c:showPercent val="0"/>
              <c:showBubbleSize val="0"/>
            </c:dLbl>
            <c:dLbl>
              <c:idx val="19"/>
              <c:layout>
                <c:manualLayout>
                  <c:x val="-5.0546229326453432E-2"/>
                  <c:y val="-1.8561599226345243E-2"/>
                </c:manualLayout>
              </c:layout>
              <c:dLblPos val="r"/>
              <c:showLegendKey val="0"/>
              <c:showVal val="1"/>
              <c:showCatName val="0"/>
              <c:showSerName val="0"/>
              <c:showPercent val="0"/>
              <c:showBubbleSize val="0"/>
            </c:dLbl>
            <c:dLbl>
              <c:idx val="25"/>
              <c:layout>
                <c:manualLayout>
                  <c:x val="-2.8235710964329343E-2"/>
                  <c:y val="2.1892188214378352E-2"/>
                </c:manualLayout>
              </c:layout>
              <c:dLblPos val="r"/>
              <c:showLegendKey val="0"/>
              <c:showVal val="1"/>
              <c:showCatName val="0"/>
              <c:showSerName val="0"/>
              <c:showPercent val="0"/>
              <c:showBubbleSize val="0"/>
            </c:dLbl>
            <c:dLbl>
              <c:idx val="26"/>
              <c:layout>
                <c:manualLayout>
                  <c:x val="-4.7113841886126766E-2"/>
                  <c:y val="-1.0470841738200507E-2"/>
                </c:manualLayout>
              </c:layout>
              <c:dLblPos val="r"/>
              <c:showLegendKey val="0"/>
              <c:showVal val="1"/>
              <c:showCatName val="0"/>
              <c:showSerName val="0"/>
              <c:showPercent val="0"/>
              <c:showBubbleSize val="0"/>
            </c:dLbl>
            <c:dLbl>
              <c:idx val="27"/>
              <c:layout>
                <c:manualLayout>
                  <c:x val="-7.6413863223684843E-3"/>
                  <c:y val="3.1683491265910557E-4"/>
                </c:manualLayout>
              </c:layout>
              <c:dLblPos val="r"/>
              <c:showLegendKey val="0"/>
              <c:showVal val="1"/>
              <c:showCatName val="0"/>
              <c:showSerName val="0"/>
              <c:showPercent val="0"/>
              <c:showBubbleSize val="0"/>
            </c:dLbl>
            <c:dLbl>
              <c:idx val="28"/>
              <c:layout>
                <c:manualLayout>
                  <c:x val="-2.4803323524002496E-2"/>
                  <c:y val="1.3801430726233632E-2"/>
                </c:manualLayout>
              </c:layout>
              <c:dLblPos val="r"/>
              <c:showLegendKey val="0"/>
              <c:showVal val="1"/>
              <c:showCatName val="0"/>
              <c:showSerName val="0"/>
              <c:showPercent val="0"/>
              <c:showBubbleSize val="0"/>
            </c:dLbl>
            <c:dLbl>
              <c:idx val="31"/>
              <c:layout>
                <c:manualLayout>
                  <c:x val="-3.166809840465605E-2"/>
                  <c:y val="1.6498349888948514E-2"/>
                </c:manualLayout>
              </c:layout>
              <c:dLblPos val="r"/>
              <c:showLegendKey val="0"/>
              <c:showVal val="1"/>
              <c:showCatName val="0"/>
              <c:showSerName val="0"/>
              <c:showPercent val="0"/>
              <c:showBubbleSize val="0"/>
            </c:dLbl>
            <c:dLbl>
              <c:idx val="32"/>
              <c:layout>
                <c:manualLayout>
                  <c:x val="-5.9251926022050793E-3"/>
                  <c:y val="-3.2046195039919782E-2"/>
                </c:manualLayout>
              </c:layout>
              <c:dLblPos val="r"/>
              <c:showLegendKey val="0"/>
              <c:showVal val="1"/>
              <c:showCatName val="0"/>
              <c:showSerName val="0"/>
              <c:showPercent val="0"/>
              <c:showBubbleSize val="0"/>
            </c:dLbl>
            <c:dLbl>
              <c:idx val="34"/>
              <c:layout>
                <c:manualLayout>
                  <c:x val="-2.8235710964329343E-2"/>
                  <c:y val="1.9195269051663421E-2"/>
                </c:manualLayout>
              </c:layout>
              <c:dLblPos val="r"/>
              <c:showLegendKey val="0"/>
              <c:showVal val="1"/>
              <c:showCatName val="0"/>
              <c:showSerName val="0"/>
              <c:showPercent val="0"/>
              <c:showBubbleSize val="0"/>
            </c:dLbl>
            <c:txPr>
              <a:bodyPr/>
              <a:lstStyle/>
              <a:p>
                <a:pPr>
                  <a:defRPr sz="800">
                    <a:solidFill>
                      <a:srgbClr val="FF0000"/>
                    </a:solidFill>
                  </a:defRPr>
                </a:pPr>
                <a:endParaRPr lang="ja-JP"/>
              </a:p>
            </c:txPr>
            <c:dLblPos val="t"/>
            <c:showLegendKey val="0"/>
            <c:showVal val="1"/>
            <c:showCatName val="0"/>
            <c:showSerName val="0"/>
            <c:showPercent val="0"/>
            <c:showBubbleSize val="0"/>
            <c:showLeaderLines val="0"/>
          </c:dLbls>
          <c:val>
            <c:numRef>
              <c:f>都道府県別!$E$3:$E$49</c:f>
              <c:numCache>
                <c:formatCode>0.00%</c:formatCode>
                <c:ptCount val="47"/>
                <c:pt idx="0">
                  <c:v>6.5200281096275473E-3</c:v>
                </c:pt>
                <c:pt idx="1">
                  <c:v>4.1016483516483513E-3</c:v>
                </c:pt>
                <c:pt idx="2">
                  <c:v>2.584022038567493E-3</c:v>
                </c:pt>
                <c:pt idx="3">
                  <c:v>4.0244360902255642E-3</c:v>
                </c:pt>
                <c:pt idx="4">
                  <c:v>3.4539877300613499E-3</c:v>
                </c:pt>
                <c:pt idx="5">
                  <c:v>2.4233128834355829E-3</c:v>
                </c:pt>
                <c:pt idx="6">
                  <c:v>3.4481409001956946E-3</c:v>
                </c:pt>
                <c:pt idx="7">
                  <c:v>3.566333808844508E-3</c:v>
                </c:pt>
                <c:pt idx="8">
                  <c:v>4.1645021645021641E-3</c:v>
                </c:pt>
                <c:pt idx="9">
                  <c:v>6.6451612903225803E-3</c:v>
                </c:pt>
                <c:pt idx="10">
                  <c:v>3.8712933753943216E-3</c:v>
                </c:pt>
                <c:pt idx="11">
                  <c:v>3.1809324982602642E-3</c:v>
                </c:pt>
                <c:pt idx="12">
                  <c:v>2.4038393174546746E-3</c:v>
                </c:pt>
                <c:pt idx="13">
                  <c:v>2.958397534668721E-3</c:v>
                </c:pt>
                <c:pt idx="14">
                  <c:v>2.4171875000000001E-3</c:v>
                </c:pt>
                <c:pt idx="15">
                  <c:v>3.1638795986622076E-3</c:v>
                </c:pt>
                <c:pt idx="16">
                  <c:v>3.7491408934707902E-3</c:v>
                </c:pt>
                <c:pt idx="17">
                  <c:v>4.5576923076923077E-3</c:v>
                </c:pt>
                <c:pt idx="18">
                  <c:v>3.7168949771689496E-3</c:v>
                </c:pt>
                <c:pt idx="19">
                  <c:v>2.9128205128205126E-3</c:v>
                </c:pt>
                <c:pt idx="20">
                  <c:v>3.4076923076923078E-3</c:v>
                </c:pt>
                <c:pt idx="21">
                  <c:v>2.7381974248927039E-3</c:v>
                </c:pt>
                <c:pt idx="22">
                  <c:v>3.0345477386934674E-3</c:v>
                </c:pt>
                <c:pt idx="23">
                  <c:v>6.9870689655172416E-3</c:v>
                </c:pt>
                <c:pt idx="24">
                  <c:v>3.4869281045751634E-3</c:v>
                </c:pt>
                <c:pt idx="25">
                  <c:v>2.6933744221879813E-3</c:v>
                </c:pt>
                <c:pt idx="26">
                  <c:v>5.5788470700333494E-3</c:v>
                </c:pt>
                <c:pt idx="27">
                  <c:v>4.032472324723247E-3</c:v>
                </c:pt>
                <c:pt idx="28">
                  <c:v>2.3050847457627118E-3</c:v>
                </c:pt>
                <c:pt idx="29">
                  <c:v>5.4571428571428575E-3</c:v>
                </c:pt>
                <c:pt idx="30">
                  <c:v>6.9810126582278481E-3</c:v>
                </c:pt>
                <c:pt idx="31">
                  <c:v>4.2783018867924528E-3</c:v>
                </c:pt>
                <c:pt idx="32">
                  <c:v>4.2696850393700789E-3</c:v>
                </c:pt>
                <c:pt idx="33">
                  <c:v>6.1376912378303195E-3</c:v>
                </c:pt>
                <c:pt idx="34">
                  <c:v>5.2200956937799043E-3</c:v>
                </c:pt>
                <c:pt idx="35">
                  <c:v>6.3105022831050229E-3</c:v>
                </c:pt>
                <c:pt idx="36">
                  <c:v>4.7677902621722848E-3</c:v>
                </c:pt>
                <c:pt idx="37">
                  <c:v>4.804568527918782E-3</c:v>
                </c:pt>
                <c:pt idx="38">
                  <c:v>2.8986784140969165E-3</c:v>
                </c:pt>
                <c:pt idx="39">
                  <c:v>4.7723440134907254E-3</c:v>
                </c:pt>
                <c:pt idx="40">
                  <c:v>1.9342723004694836E-3</c:v>
                </c:pt>
                <c:pt idx="41">
                  <c:v>5.4986807387862793E-3</c:v>
                </c:pt>
                <c:pt idx="42">
                  <c:v>4.4456066945606698E-3</c:v>
                </c:pt>
                <c:pt idx="43">
                  <c:v>4.7003058103975539E-3</c:v>
                </c:pt>
                <c:pt idx="44">
                  <c:v>1.7333333333333333E-3</c:v>
                </c:pt>
                <c:pt idx="45">
                  <c:v>3.4945295404814006E-3</c:v>
                </c:pt>
                <c:pt idx="46">
                  <c:v>7.6559999999999996E-3</c:v>
                </c:pt>
              </c:numCache>
            </c:numRef>
          </c:val>
          <c:smooth val="0"/>
        </c:ser>
        <c:dLbls>
          <c:showLegendKey val="0"/>
          <c:showVal val="0"/>
          <c:showCatName val="0"/>
          <c:showSerName val="0"/>
          <c:showPercent val="0"/>
          <c:showBubbleSize val="0"/>
        </c:dLbls>
        <c:marker val="1"/>
        <c:smooth val="0"/>
        <c:axId val="167500032"/>
        <c:axId val="167498496"/>
      </c:lineChart>
      <c:catAx>
        <c:axId val="167470592"/>
        <c:scaling>
          <c:orientation val="minMax"/>
        </c:scaling>
        <c:delete val="0"/>
        <c:axPos val="b"/>
        <c:majorTickMark val="out"/>
        <c:minorTickMark val="none"/>
        <c:tickLblPos val="nextTo"/>
        <c:txPr>
          <a:bodyPr/>
          <a:lstStyle/>
          <a:p>
            <a:pPr>
              <a:defRPr sz="800">
                <a:latin typeface="HG丸ｺﾞｼｯｸM-PRO" pitchFamily="50" charset="-128"/>
                <a:ea typeface="HG丸ｺﾞｼｯｸM-PRO" pitchFamily="50" charset="-128"/>
              </a:defRPr>
            </a:pPr>
            <a:endParaRPr lang="ja-JP"/>
          </a:p>
        </c:txPr>
        <c:crossAx val="167472128"/>
        <c:crosses val="autoZero"/>
        <c:auto val="1"/>
        <c:lblAlgn val="ctr"/>
        <c:lblOffset val="100"/>
        <c:noMultiLvlLbl val="0"/>
      </c:catAx>
      <c:valAx>
        <c:axId val="167472128"/>
        <c:scaling>
          <c:orientation val="minMax"/>
        </c:scaling>
        <c:delete val="0"/>
        <c:axPos val="l"/>
        <c:majorGridlines/>
        <c:numFmt formatCode="#,##0_);[Red]\(#,##0\)" sourceLinked="1"/>
        <c:majorTickMark val="out"/>
        <c:minorTickMark val="none"/>
        <c:tickLblPos val="nextTo"/>
        <c:crossAx val="167470592"/>
        <c:crosses val="autoZero"/>
        <c:crossBetween val="between"/>
      </c:valAx>
      <c:valAx>
        <c:axId val="167498496"/>
        <c:scaling>
          <c:orientation val="minMax"/>
        </c:scaling>
        <c:delete val="0"/>
        <c:axPos val="r"/>
        <c:numFmt formatCode="0.00%" sourceLinked="1"/>
        <c:majorTickMark val="out"/>
        <c:minorTickMark val="none"/>
        <c:tickLblPos val="nextTo"/>
        <c:crossAx val="167500032"/>
        <c:crosses val="max"/>
        <c:crossBetween val="between"/>
      </c:valAx>
      <c:catAx>
        <c:axId val="167500032"/>
        <c:scaling>
          <c:orientation val="minMax"/>
        </c:scaling>
        <c:delete val="1"/>
        <c:axPos val="b"/>
        <c:majorTickMark val="out"/>
        <c:minorTickMark val="none"/>
        <c:tickLblPos val="none"/>
        <c:crossAx val="167498496"/>
        <c:crosses val="autoZero"/>
        <c:auto val="1"/>
        <c:lblAlgn val="ctr"/>
        <c:lblOffset val="100"/>
        <c:noMultiLvlLbl val="0"/>
      </c:catAx>
    </c:plotArea>
    <c:legend>
      <c:legendPos val="r"/>
      <c:layout>
        <c:manualLayout>
          <c:xMode val="edge"/>
          <c:yMode val="edge"/>
          <c:x val="0.13946883060252346"/>
          <c:y val="3.0544038720279342E-2"/>
          <c:w val="0.59157494282314593"/>
          <c:h val="0.11245791992257304"/>
        </c:manualLayout>
      </c:layout>
      <c:overlay val="1"/>
    </c:legend>
    <c:plotVisOnly val="1"/>
    <c:dispBlanksAs val="gap"/>
    <c:showDLblsOverMax val="0"/>
  </c:chart>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401717549695468"/>
          <c:y val="0.24640003699621565"/>
          <c:w val="0.37256682879391473"/>
          <c:h val="0.63687135336781187"/>
        </c:manualLayout>
      </c:layout>
      <c:pieChart>
        <c:varyColors val="1"/>
        <c:ser>
          <c:idx val="0"/>
          <c:order val="0"/>
          <c:tx>
            <c:strRef>
              <c:f>Sheet1!$B$1</c:f>
              <c:strCache>
                <c:ptCount val="1"/>
                <c:pt idx="0">
                  <c:v>要介護度等</c:v>
                </c:pt>
              </c:strCache>
            </c:strRef>
          </c:tx>
          <c:spPr>
            <a:ln>
              <a:solidFill>
                <a:schemeClr val="bg1">
                  <a:lumMod val="50000"/>
                </a:schemeClr>
              </a:solidFill>
            </a:ln>
          </c:spPr>
          <c:dPt>
            <c:idx val="0"/>
            <c:bubble3D val="0"/>
            <c:spPr>
              <a:solidFill>
                <a:srgbClr val="66FF33"/>
              </a:solidFill>
              <a:ln>
                <a:solidFill>
                  <a:schemeClr val="bg1">
                    <a:lumMod val="50000"/>
                  </a:schemeClr>
                </a:solidFill>
              </a:ln>
            </c:spPr>
          </c:dPt>
          <c:dPt>
            <c:idx val="1"/>
            <c:bubble3D val="0"/>
            <c:spPr>
              <a:solidFill>
                <a:srgbClr val="00FFFF"/>
              </a:solidFill>
              <a:ln>
                <a:solidFill>
                  <a:schemeClr val="bg1">
                    <a:lumMod val="50000"/>
                  </a:schemeClr>
                </a:solidFill>
              </a:ln>
            </c:spPr>
          </c:dPt>
          <c:dPt>
            <c:idx val="2"/>
            <c:bubble3D val="0"/>
            <c:spPr>
              <a:solidFill>
                <a:srgbClr val="3399FF"/>
              </a:solidFill>
              <a:ln>
                <a:solidFill>
                  <a:schemeClr val="bg1">
                    <a:lumMod val="50000"/>
                  </a:schemeClr>
                </a:solidFill>
              </a:ln>
            </c:spPr>
          </c:dPt>
          <c:dPt>
            <c:idx val="3"/>
            <c:bubble3D val="0"/>
            <c:spPr>
              <a:solidFill>
                <a:srgbClr val="FFFF99"/>
              </a:solidFill>
              <a:ln>
                <a:solidFill>
                  <a:schemeClr val="bg1">
                    <a:lumMod val="50000"/>
                  </a:schemeClr>
                </a:solidFill>
              </a:ln>
            </c:spPr>
          </c:dPt>
          <c:dPt>
            <c:idx val="4"/>
            <c:bubble3D val="0"/>
            <c:spPr>
              <a:solidFill>
                <a:srgbClr val="FFFF66"/>
              </a:solidFill>
              <a:ln>
                <a:solidFill>
                  <a:schemeClr val="bg1">
                    <a:lumMod val="50000"/>
                  </a:schemeClr>
                </a:solidFill>
              </a:ln>
            </c:spPr>
          </c:dPt>
          <c:dPt>
            <c:idx val="5"/>
            <c:bubble3D val="0"/>
            <c:spPr>
              <a:solidFill>
                <a:srgbClr val="FFCCCC"/>
              </a:solidFill>
              <a:ln>
                <a:solidFill>
                  <a:schemeClr val="bg1">
                    <a:lumMod val="50000"/>
                  </a:schemeClr>
                </a:solidFill>
              </a:ln>
            </c:spPr>
          </c:dPt>
          <c:dPt>
            <c:idx val="6"/>
            <c:bubble3D val="0"/>
            <c:spPr>
              <a:solidFill>
                <a:srgbClr val="FF99FF"/>
              </a:solidFill>
              <a:ln>
                <a:solidFill>
                  <a:schemeClr val="bg1">
                    <a:lumMod val="50000"/>
                  </a:schemeClr>
                </a:solidFill>
              </a:ln>
            </c:spPr>
          </c:dPt>
          <c:dPt>
            <c:idx val="7"/>
            <c:bubble3D val="0"/>
            <c:spPr>
              <a:solidFill>
                <a:srgbClr val="FF66CC"/>
              </a:solidFill>
              <a:ln>
                <a:solidFill>
                  <a:schemeClr val="bg1">
                    <a:lumMod val="50000"/>
                  </a:schemeClr>
                </a:solidFill>
              </a:ln>
            </c:spPr>
          </c:dPt>
          <c:dPt>
            <c:idx val="8"/>
            <c:bubble3D val="0"/>
            <c:spPr>
              <a:solidFill>
                <a:schemeClr val="bg1">
                  <a:lumMod val="50000"/>
                </a:schemeClr>
              </a:solidFill>
              <a:ln>
                <a:solidFill>
                  <a:schemeClr val="bg1">
                    <a:lumMod val="50000"/>
                  </a:schemeClr>
                </a:solidFill>
              </a:ln>
            </c:spPr>
          </c:dPt>
          <c:dLbls>
            <c:dLbl>
              <c:idx val="0"/>
              <c:layout/>
              <c:spPr/>
              <c:txPr>
                <a:bodyPr/>
                <a:lstStyle/>
                <a:p>
                  <a:pPr>
                    <a:defRPr sz="1050" b="0" baseline="0">
                      <a:solidFill>
                        <a:schemeClr val="tx1"/>
                      </a:solidFill>
                      <a:ea typeface="メイリオ" pitchFamily="50" charset="-128"/>
                    </a:defRPr>
                  </a:pPr>
                  <a:endParaRPr lang="ja-JP"/>
                </a:p>
              </c:txPr>
              <c:showLegendKey val="0"/>
              <c:showVal val="1"/>
              <c:showCatName val="1"/>
              <c:showSerName val="0"/>
              <c:showPercent val="0"/>
              <c:showBubbleSize val="0"/>
            </c:dLbl>
            <c:dLbl>
              <c:idx val="1"/>
              <c:layout/>
              <c:spPr/>
              <c:txPr>
                <a:bodyPr/>
                <a:lstStyle/>
                <a:p>
                  <a:pPr>
                    <a:defRPr sz="1050" b="0" baseline="0">
                      <a:solidFill>
                        <a:sysClr val="windowText" lastClr="000000"/>
                      </a:solidFill>
                      <a:ea typeface="メイリオ" pitchFamily="50" charset="-128"/>
                    </a:defRPr>
                  </a:pPr>
                  <a:endParaRPr lang="ja-JP"/>
                </a:p>
              </c:txPr>
              <c:showLegendKey val="0"/>
              <c:showVal val="1"/>
              <c:showCatName val="1"/>
              <c:showSerName val="0"/>
              <c:showPercent val="0"/>
              <c:showBubbleSize val="0"/>
            </c:dLbl>
            <c:dLbl>
              <c:idx val="2"/>
              <c:layout/>
              <c:spPr/>
              <c:txPr>
                <a:bodyPr/>
                <a:lstStyle/>
                <a:p>
                  <a:pPr>
                    <a:defRPr sz="1050" b="0" baseline="0">
                      <a:solidFill>
                        <a:sysClr val="windowText" lastClr="000000"/>
                      </a:solidFill>
                      <a:ea typeface="メイリオ" pitchFamily="50" charset="-128"/>
                    </a:defRPr>
                  </a:pPr>
                  <a:endParaRPr lang="ja-JP"/>
                </a:p>
              </c:txPr>
              <c:showLegendKey val="0"/>
              <c:showVal val="1"/>
              <c:showCatName val="1"/>
              <c:showSerName val="0"/>
              <c:showPercent val="0"/>
              <c:showBubbleSize val="0"/>
            </c:dLbl>
            <c:dLbl>
              <c:idx val="3"/>
              <c:layout/>
              <c:spPr/>
              <c:txPr>
                <a:bodyPr/>
                <a:lstStyle/>
                <a:p>
                  <a:pPr>
                    <a:defRPr sz="1050" b="0" baseline="0">
                      <a:solidFill>
                        <a:schemeClr val="tx1"/>
                      </a:solidFill>
                      <a:ea typeface="メイリオ" pitchFamily="50" charset="-128"/>
                    </a:defRPr>
                  </a:pPr>
                  <a:endParaRPr lang="ja-JP"/>
                </a:p>
              </c:txPr>
              <c:showLegendKey val="0"/>
              <c:showVal val="1"/>
              <c:showCatName val="1"/>
              <c:showSerName val="0"/>
              <c:showPercent val="0"/>
              <c:showBubbleSize val="0"/>
            </c:dLbl>
            <c:dLbl>
              <c:idx val="4"/>
              <c:layout/>
              <c:spPr/>
              <c:txPr>
                <a:bodyPr/>
                <a:lstStyle/>
                <a:p>
                  <a:pPr>
                    <a:defRPr sz="1050" b="0" baseline="0">
                      <a:solidFill>
                        <a:schemeClr val="tx1"/>
                      </a:solidFill>
                      <a:ea typeface="メイリオ" pitchFamily="50" charset="-128"/>
                    </a:defRPr>
                  </a:pPr>
                  <a:endParaRPr lang="ja-JP"/>
                </a:p>
              </c:txPr>
              <c:showLegendKey val="0"/>
              <c:showVal val="1"/>
              <c:showCatName val="1"/>
              <c:showSerName val="0"/>
              <c:showPercent val="0"/>
              <c:showBubbleSize val="0"/>
            </c:dLbl>
            <c:dLbl>
              <c:idx val="5"/>
              <c:layout>
                <c:manualLayout>
                  <c:x val="6.5433191481928069E-2"/>
                  <c:y val="-3.256815282582378E-2"/>
                </c:manualLayout>
              </c:layout>
              <c:showLegendKey val="0"/>
              <c:showVal val="1"/>
              <c:showCatName val="1"/>
              <c:showSerName val="0"/>
              <c:showPercent val="0"/>
              <c:showBubbleSize val="0"/>
              <c:separator>
</c:separator>
            </c:dLbl>
            <c:dLbl>
              <c:idx val="6"/>
              <c:layout>
                <c:manualLayout>
                  <c:x val="1.7823017049464086E-2"/>
                  <c:y val="1.0851696079099237E-2"/>
                </c:manualLayout>
              </c:layout>
              <c:showLegendKey val="0"/>
              <c:showVal val="1"/>
              <c:showCatName val="1"/>
              <c:showSerName val="0"/>
              <c:showPercent val="0"/>
              <c:showBubbleSize val="0"/>
              <c:separator>
</c:separator>
            </c:dLbl>
            <c:dLbl>
              <c:idx val="7"/>
              <c:layout>
                <c:manualLayout>
                  <c:x val="-5.3668307911567119E-2"/>
                  <c:y val="-7.4777971983923108E-2"/>
                </c:manualLayout>
              </c:layout>
              <c:showLegendKey val="0"/>
              <c:showVal val="1"/>
              <c:showCatName val="1"/>
              <c:showSerName val="0"/>
              <c:showPercent val="0"/>
              <c:showBubbleSize val="0"/>
              <c:separator>
</c:separator>
            </c:dLbl>
            <c:dLbl>
              <c:idx val="8"/>
              <c:layout>
                <c:manualLayout>
                  <c:x val="-1.7923327280575385E-2"/>
                  <c:y val="-8.1971570517585315E-2"/>
                </c:manualLayout>
              </c:layout>
              <c:showLegendKey val="0"/>
              <c:showVal val="1"/>
              <c:showCatName val="1"/>
              <c:showSerName val="0"/>
              <c:showPercent val="0"/>
              <c:showBubbleSize val="0"/>
              <c:separator>
</c:separator>
            </c:dLbl>
            <c:txPr>
              <a:bodyPr/>
              <a:lstStyle/>
              <a:p>
                <a:pPr>
                  <a:defRPr sz="1050" b="0" baseline="0">
                    <a:ea typeface="メイリオ" pitchFamily="50" charset="-128"/>
                  </a:defRPr>
                </a:pPr>
                <a:endParaRPr lang="ja-JP"/>
              </a:p>
            </c:txPr>
            <c:showLegendKey val="0"/>
            <c:showVal val="1"/>
            <c:showCatName val="1"/>
            <c:showSerName val="0"/>
            <c:showPercent val="0"/>
            <c:showBubbleSize val="0"/>
            <c:separator>
</c:separator>
            <c:showLeaderLines val="1"/>
          </c:dLbls>
          <c:cat>
            <c:strRef>
              <c:f>Sheet1!$A$2:$A$10</c:f>
              <c:strCache>
                <c:ptCount val="9"/>
                <c:pt idx="0">
                  <c:v>自立</c:v>
                </c:pt>
                <c:pt idx="1">
                  <c:v>要支援1</c:v>
                </c:pt>
                <c:pt idx="2">
                  <c:v>要支援2</c:v>
                </c:pt>
                <c:pt idx="3">
                  <c:v>要介護1</c:v>
                </c:pt>
                <c:pt idx="4">
                  <c:v>要介護2</c:v>
                </c:pt>
                <c:pt idx="5">
                  <c:v>要介護3</c:v>
                </c:pt>
                <c:pt idx="6">
                  <c:v>要介護4</c:v>
                </c:pt>
                <c:pt idx="7">
                  <c:v>要介護5</c:v>
                </c:pt>
                <c:pt idx="8">
                  <c:v>不明</c:v>
                </c:pt>
              </c:strCache>
            </c:strRef>
          </c:cat>
          <c:val>
            <c:numRef>
              <c:f>Sheet1!$B$2:$B$10</c:f>
              <c:numCache>
                <c:formatCode>0.0%</c:formatCode>
                <c:ptCount val="9"/>
                <c:pt idx="0">
                  <c:v>0.128</c:v>
                </c:pt>
                <c:pt idx="1">
                  <c:v>7.5999999999999998E-2</c:v>
                </c:pt>
                <c:pt idx="2">
                  <c:v>8.6000000000000021E-2</c:v>
                </c:pt>
                <c:pt idx="3">
                  <c:v>0.20100000000000001</c:v>
                </c:pt>
                <c:pt idx="4">
                  <c:v>0.18300000000000025</c:v>
                </c:pt>
                <c:pt idx="5">
                  <c:v>0.126</c:v>
                </c:pt>
                <c:pt idx="6">
                  <c:v>9.6000000000000002E-2</c:v>
                </c:pt>
                <c:pt idx="7">
                  <c:v>6.1000000000000013E-2</c:v>
                </c:pt>
                <c:pt idx="8">
                  <c:v>4.3000000000000003E-2</c:v>
                </c:pt>
              </c:numCache>
            </c:numRef>
          </c:val>
        </c:ser>
        <c:dLbls>
          <c:showLegendKey val="0"/>
          <c:showVal val="1"/>
          <c:showCatName val="0"/>
          <c:showSerName val="0"/>
          <c:showPercent val="0"/>
          <c:showBubbleSize val="0"/>
          <c:showLeaderLines val="1"/>
        </c:dLbls>
        <c:firstSliceAng val="0"/>
      </c:pieChart>
    </c:plotArea>
    <c:plotVisOnly val="1"/>
    <c:dispBlanksAs val="gap"/>
    <c:showDLblsOverMax val="0"/>
  </c:chart>
  <c:spPr>
    <a:noFill/>
    <a:ln>
      <a:noFill/>
    </a:ln>
  </c:sp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5334225112109549"/>
          <c:y val="5.8140036329634097E-2"/>
          <c:w val="0.52137734758836018"/>
          <c:h val="0.89425293280749851"/>
        </c:manualLayout>
      </c:layout>
      <c:doughnutChart>
        <c:varyColors val="1"/>
        <c:ser>
          <c:idx val="0"/>
          <c:order val="0"/>
          <c:tx>
            <c:strRef>
              <c:f>Sheet1!$B$1</c:f>
              <c:strCache>
                <c:ptCount val="1"/>
                <c:pt idx="0">
                  <c:v>列2</c:v>
                </c:pt>
              </c:strCache>
            </c:strRef>
          </c:tx>
          <c:spPr>
            <a:ln>
              <a:solidFill>
                <a:schemeClr val="tx1">
                  <a:lumMod val="75000"/>
                  <a:lumOff val="25000"/>
                </a:schemeClr>
              </a:solidFill>
            </a:ln>
          </c:spPr>
          <c:dPt>
            <c:idx val="1"/>
            <c:bubble3D val="0"/>
            <c:spPr>
              <a:solidFill>
                <a:srgbClr val="1F497D">
                  <a:lumMod val="60000"/>
                  <a:lumOff val="40000"/>
                </a:srgbClr>
              </a:solidFill>
              <a:ln>
                <a:solidFill>
                  <a:srgbClr val="1F497D">
                    <a:lumMod val="60000"/>
                    <a:lumOff val="40000"/>
                  </a:srgbClr>
                </a:solidFill>
              </a:ln>
            </c:spPr>
          </c:dPt>
          <c:dPt>
            <c:idx val="3"/>
            <c:bubble3D val="0"/>
            <c:spPr>
              <a:solidFill>
                <a:srgbClr val="66FF33"/>
              </a:solidFill>
              <a:ln>
                <a:solidFill>
                  <a:schemeClr val="tx1">
                    <a:lumMod val="75000"/>
                    <a:lumOff val="25000"/>
                  </a:schemeClr>
                </a:solidFill>
              </a:ln>
            </c:spPr>
          </c:dPt>
          <c:dPt>
            <c:idx val="4"/>
            <c:bubble3D val="0"/>
            <c:spPr>
              <a:solidFill>
                <a:srgbClr val="00FFFF"/>
              </a:solidFill>
              <a:ln>
                <a:solidFill>
                  <a:schemeClr val="tx1">
                    <a:lumMod val="75000"/>
                    <a:lumOff val="25000"/>
                  </a:schemeClr>
                </a:solidFill>
              </a:ln>
            </c:spPr>
          </c:dPt>
          <c:dPt>
            <c:idx val="5"/>
            <c:bubble3D val="0"/>
            <c:spPr>
              <a:solidFill>
                <a:srgbClr val="FFFF99"/>
              </a:solidFill>
              <a:ln>
                <a:solidFill>
                  <a:schemeClr val="tx1">
                    <a:lumMod val="75000"/>
                    <a:lumOff val="25000"/>
                  </a:schemeClr>
                </a:solidFill>
              </a:ln>
            </c:spPr>
          </c:dPt>
          <c:dPt>
            <c:idx val="6"/>
            <c:bubble3D val="0"/>
            <c:spPr>
              <a:solidFill>
                <a:srgbClr val="FFFF66"/>
              </a:solidFill>
              <a:ln>
                <a:solidFill>
                  <a:schemeClr val="tx1">
                    <a:lumMod val="75000"/>
                    <a:lumOff val="25000"/>
                  </a:schemeClr>
                </a:solidFill>
              </a:ln>
            </c:spPr>
          </c:dPt>
          <c:dPt>
            <c:idx val="7"/>
            <c:bubble3D val="0"/>
            <c:spPr>
              <a:solidFill>
                <a:srgbClr val="FFCCCC"/>
              </a:solidFill>
              <a:ln>
                <a:solidFill>
                  <a:schemeClr val="tx1">
                    <a:lumMod val="75000"/>
                    <a:lumOff val="25000"/>
                  </a:schemeClr>
                </a:solidFill>
              </a:ln>
            </c:spPr>
          </c:dPt>
          <c:dPt>
            <c:idx val="8"/>
            <c:bubble3D val="0"/>
            <c:spPr>
              <a:solidFill>
                <a:srgbClr val="FF66CC"/>
              </a:solidFill>
              <a:ln>
                <a:solidFill>
                  <a:sysClr val="windowText" lastClr="000000">
                    <a:lumMod val="50000"/>
                    <a:lumOff val="50000"/>
                  </a:sysClr>
                </a:solidFill>
              </a:ln>
            </c:spPr>
          </c:dPt>
          <c:dPt>
            <c:idx val="10"/>
            <c:bubble3D val="0"/>
            <c:spPr>
              <a:solidFill>
                <a:srgbClr val="F79646">
                  <a:lumMod val="60000"/>
                  <a:lumOff val="40000"/>
                </a:srgbClr>
              </a:solidFill>
              <a:ln>
                <a:solidFill>
                  <a:sysClr val="window" lastClr="FFFFFF">
                    <a:lumMod val="75000"/>
                  </a:sysClr>
                </a:solidFill>
              </a:ln>
            </c:spPr>
          </c:dPt>
          <c:dLbls>
            <c:delete val="1"/>
          </c:dLbls>
          <c:cat>
            <c:strRef>
              <c:f>Sheet1!$A$2:$A$12</c:f>
              <c:strCache>
                <c:ptCount val="10"/>
                <c:pt idx="0">
                  <c:v>自立度を把握していない</c:v>
                </c:pt>
                <c:pt idx="2">
                  <c:v>自立度を把握している</c:v>
                </c:pt>
                <c:pt idx="3">
                  <c:v>自立</c:v>
                </c:pt>
                <c:pt idx="4">
                  <c:v>Ⅰ</c:v>
                </c:pt>
                <c:pt idx="5">
                  <c:v>Ⅱ</c:v>
                </c:pt>
                <c:pt idx="6">
                  <c:v>Ⅲ</c:v>
                </c:pt>
                <c:pt idx="7">
                  <c:v>Ⅳ</c:v>
                </c:pt>
                <c:pt idx="8">
                  <c:v>M</c:v>
                </c:pt>
                <c:pt idx="9">
                  <c:v>把握状態不明</c:v>
                </c:pt>
              </c:strCache>
            </c:strRef>
          </c:cat>
          <c:val>
            <c:numRef>
              <c:f>Sheet1!$B$2:$B$12</c:f>
              <c:numCache>
                <c:formatCode>0.0%</c:formatCode>
                <c:ptCount val="11"/>
                <c:pt idx="1">
                  <c:v>0.189</c:v>
                </c:pt>
                <c:pt idx="3">
                  <c:v>8.0460000000000004E-2</c:v>
                </c:pt>
                <c:pt idx="4">
                  <c:v>0.17403199999999999</c:v>
                </c:pt>
                <c:pt idx="5">
                  <c:v>0.17164799999999997</c:v>
                </c:pt>
                <c:pt idx="6">
                  <c:v>0.108472</c:v>
                </c:pt>
                <c:pt idx="7">
                  <c:v>5.0660000000000004E-2</c:v>
                </c:pt>
                <c:pt idx="8">
                  <c:v>1.0727999999999998E-2</c:v>
                </c:pt>
                <c:pt idx="10">
                  <c:v>0.215</c:v>
                </c:pt>
              </c:numCache>
            </c:numRef>
          </c:val>
        </c:ser>
        <c:ser>
          <c:idx val="1"/>
          <c:order val="1"/>
          <c:tx>
            <c:strRef>
              <c:f>Sheet1!$C$1</c:f>
              <c:strCache>
                <c:ptCount val="1"/>
                <c:pt idx="0">
                  <c:v>列1</c:v>
                </c:pt>
              </c:strCache>
            </c:strRef>
          </c:tx>
          <c:spPr>
            <a:solidFill>
              <a:schemeClr val="tx1">
                <a:lumMod val="75000"/>
                <a:lumOff val="25000"/>
              </a:schemeClr>
            </a:solidFill>
            <a:ln w="12700">
              <a:solidFill>
                <a:schemeClr val="tx1">
                  <a:lumMod val="75000"/>
                  <a:lumOff val="25000"/>
                </a:schemeClr>
              </a:solidFill>
            </a:ln>
          </c:spPr>
          <c:dPt>
            <c:idx val="0"/>
            <c:bubble3D val="0"/>
            <c:spPr>
              <a:solidFill>
                <a:srgbClr val="1F497D">
                  <a:lumMod val="60000"/>
                  <a:lumOff val="40000"/>
                </a:srgbClr>
              </a:solidFill>
              <a:ln w="12700">
                <a:solidFill>
                  <a:srgbClr val="1F497D">
                    <a:lumMod val="60000"/>
                    <a:lumOff val="40000"/>
                  </a:srgbClr>
                </a:solidFill>
              </a:ln>
            </c:spPr>
          </c:dPt>
          <c:dPt>
            <c:idx val="2"/>
            <c:bubble3D val="0"/>
            <c:spPr>
              <a:solidFill>
                <a:schemeClr val="bg1"/>
              </a:solidFill>
              <a:ln w="12700">
                <a:solidFill>
                  <a:schemeClr val="tx1">
                    <a:lumMod val="75000"/>
                    <a:lumOff val="25000"/>
                  </a:schemeClr>
                </a:solidFill>
              </a:ln>
            </c:spPr>
          </c:dPt>
          <c:dPt>
            <c:idx val="6"/>
            <c:bubble3D val="0"/>
            <c:spPr>
              <a:solidFill>
                <a:schemeClr val="bg1">
                  <a:lumMod val="85000"/>
                </a:schemeClr>
              </a:solidFill>
              <a:ln w="12700">
                <a:solidFill>
                  <a:schemeClr val="tx1">
                    <a:lumMod val="75000"/>
                    <a:lumOff val="25000"/>
                  </a:schemeClr>
                </a:solidFill>
              </a:ln>
            </c:spPr>
          </c:dPt>
          <c:dPt>
            <c:idx val="9"/>
            <c:bubble3D val="0"/>
            <c:spPr>
              <a:solidFill>
                <a:srgbClr val="F79646">
                  <a:lumMod val="60000"/>
                  <a:lumOff val="40000"/>
                </a:srgbClr>
              </a:solidFill>
              <a:ln w="12700">
                <a:solidFill>
                  <a:srgbClr val="F79646">
                    <a:lumMod val="60000"/>
                    <a:lumOff val="40000"/>
                  </a:srgbClr>
                </a:solidFill>
              </a:ln>
            </c:spPr>
          </c:dPt>
          <c:dLbls>
            <c:dLbl>
              <c:idx val="0"/>
              <c:layout>
                <c:manualLayout>
                  <c:x val="-3.2907964599117524E-2"/>
                  <c:y val="6.0200693201190786E-2"/>
                </c:manualLayout>
              </c:layout>
              <c:spPr/>
              <c:txPr>
                <a:bodyPr/>
                <a:lstStyle/>
                <a:p>
                  <a:pPr>
                    <a:defRPr sz="900" baseline="0">
                      <a:solidFill>
                        <a:schemeClr val="bg1"/>
                      </a:solidFill>
                      <a:latin typeface="Century" pitchFamily="18" charset="0"/>
                      <a:ea typeface="メイリオ" pitchFamily="50" charset="-128"/>
                    </a:defRPr>
                  </a:pPr>
                  <a:endParaRPr lang="ja-JP"/>
                </a:p>
              </c:txPr>
              <c:showLegendKey val="0"/>
              <c:showVal val="1"/>
              <c:showCatName val="1"/>
              <c:showSerName val="0"/>
              <c:showPercent val="0"/>
              <c:showBubbleSize val="0"/>
              <c:separator>
</c:separator>
            </c:dLbl>
            <c:dLbl>
              <c:idx val="2"/>
              <c:layout>
                <c:manualLayout>
                  <c:x val="0.13245028433092371"/>
                  <c:y val="-1.4512376270161555E-4"/>
                </c:manualLayout>
              </c:layout>
              <c:showLegendKey val="0"/>
              <c:showVal val="1"/>
              <c:showCatName val="1"/>
              <c:showSerName val="0"/>
              <c:showPercent val="0"/>
              <c:showBubbleSize val="0"/>
              <c:separator>
</c:separator>
            </c:dLbl>
            <c:dLbl>
              <c:idx val="9"/>
              <c:layout>
                <c:manualLayout>
                  <c:x val="2.3391812865497075E-2"/>
                  <c:y val="4.6822742474916385E-2"/>
                </c:manualLayout>
              </c:layout>
              <c:showLegendKey val="0"/>
              <c:showVal val="1"/>
              <c:showCatName val="1"/>
              <c:showSerName val="0"/>
              <c:showPercent val="0"/>
              <c:showBubbleSize val="0"/>
              <c:separator>
</c:separator>
            </c:dLbl>
            <c:txPr>
              <a:bodyPr/>
              <a:lstStyle/>
              <a:p>
                <a:pPr>
                  <a:defRPr sz="900" baseline="0">
                    <a:latin typeface="Century" pitchFamily="18" charset="0"/>
                    <a:ea typeface="メイリオ" pitchFamily="50" charset="-128"/>
                  </a:defRPr>
                </a:pPr>
                <a:endParaRPr lang="ja-JP"/>
              </a:p>
            </c:txPr>
            <c:showLegendKey val="0"/>
            <c:showVal val="1"/>
            <c:showCatName val="1"/>
            <c:showSerName val="0"/>
            <c:showPercent val="0"/>
            <c:showBubbleSize val="0"/>
            <c:separator>
</c:separator>
            <c:showLeaderLines val="1"/>
          </c:dLbls>
          <c:cat>
            <c:strRef>
              <c:f>Sheet1!$A$2:$A$12</c:f>
              <c:strCache>
                <c:ptCount val="10"/>
                <c:pt idx="0">
                  <c:v>自立度を把握していない</c:v>
                </c:pt>
                <c:pt idx="2">
                  <c:v>自立度を把握している</c:v>
                </c:pt>
                <c:pt idx="3">
                  <c:v>自立</c:v>
                </c:pt>
                <c:pt idx="4">
                  <c:v>Ⅰ</c:v>
                </c:pt>
                <c:pt idx="5">
                  <c:v>Ⅱ</c:v>
                </c:pt>
                <c:pt idx="6">
                  <c:v>Ⅲ</c:v>
                </c:pt>
                <c:pt idx="7">
                  <c:v>Ⅳ</c:v>
                </c:pt>
                <c:pt idx="8">
                  <c:v>M</c:v>
                </c:pt>
                <c:pt idx="9">
                  <c:v>把握状態不明</c:v>
                </c:pt>
              </c:strCache>
            </c:strRef>
          </c:cat>
          <c:val>
            <c:numRef>
              <c:f>Sheet1!$C$2:$C$12</c:f>
              <c:numCache>
                <c:formatCode>General</c:formatCode>
                <c:ptCount val="11"/>
                <c:pt idx="0" formatCode="0.0%">
                  <c:v>0.189</c:v>
                </c:pt>
                <c:pt idx="2" formatCode="0.0%">
                  <c:v>0.59599999999999997</c:v>
                </c:pt>
                <c:pt idx="9" formatCode="0.0%">
                  <c:v>0.215</c:v>
                </c:pt>
              </c:numCache>
            </c:numRef>
          </c:val>
        </c:ser>
        <c:dLbls>
          <c:showLegendKey val="0"/>
          <c:showVal val="1"/>
          <c:showCatName val="0"/>
          <c:showSerName val="0"/>
          <c:showPercent val="0"/>
          <c:showBubbleSize val="0"/>
          <c:showLeaderLines val="1"/>
        </c:dLbls>
        <c:firstSliceAng val="0"/>
        <c:holeSize val="30"/>
      </c:doughnutChart>
    </c:plotArea>
    <c:plotVisOnly val="1"/>
    <c:dispBlanksAs val="gap"/>
    <c:showDLblsOverMax val="0"/>
  </c:chart>
  <c:spPr>
    <a:noFill/>
    <a:ln>
      <a:noFill/>
    </a:ln>
  </c:spPr>
  <c:externalData r:id="rId2">
    <c:autoUpdate val="0"/>
  </c:externalData>
  <c:userShapes r:id="rId3"/>
</c:chartSpace>
</file>

<file path=ppt/charts/chart9.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manualLayout>
          <c:layoutTarget val="inner"/>
          <c:xMode val="edge"/>
          <c:yMode val="edge"/>
          <c:x val="0.15133457393622934"/>
          <c:y val="3.5366262722945331E-2"/>
          <c:w val="0.39092461948672386"/>
          <c:h val="0.90213373727705459"/>
        </c:manualLayout>
      </c:layout>
      <c:pieChart>
        <c:varyColors val="1"/>
        <c:ser>
          <c:idx val="0"/>
          <c:order val="0"/>
          <c:tx>
            <c:strRef>
              <c:f>Sheet1!$B$1</c:f>
              <c:strCache>
                <c:ptCount val="1"/>
                <c:pt idx="0">
                  <c:v>列1</c:v>
                </c:pt>
              </c:strCache>
            </c:strRef>
          </c:tx>
          <c:dPt>
            <c:idx val="0"/>
            <c:bubble3D val="0"/>
          </c:dPt>
          <c:dPt>
            <c:idx val="1"/>
            <c:bubble3D val="0"/>
          </c:dPt>
          <c:dLbls>
            <c:dLbl>
              <c:idx val="0"/>
              <c:layout>
                <c:manualLayout>
                  <c:x val="-0.13006679184350672"/>
                  <c:y val="-0.39215868025249795"/>
                </c:manualLayout>
              </c:layout>
              <c:dLblPos val="bestFit"/>
              <c:showLegendKey val="0"/>
              <c:showVal val="0"/>
              <c:showCatName val="0"/>
              <c:showSerName val="0"/>
              <c:showPercent val="1"/>
              <c:showBubbleSize val="0"/>
            </c:dLbl>
            <c:dLbl>
              <c:idx val="1"/>
              <c:delete val="1"/>
            </c:dLbl>
            <c:numFmt formatCode="0.0%" sourceLinked="0"/>
            <c:txPr>
              <a:bodyPr/>
              <a:lstStyle/>
              <a:p>
                <a:pPr>
                  <a:defRPr sz="1200"/>
                </a:pPr>
                <a:endParaRPr lang="ja-JP"/>
              </a:p>
            </c:txPr>
            <c:dLblPos val="ctr"/>
            <c:showLegendKey val="0"/>
            <c:showVal val="0"/>
            <c:showCatName val="0"/>
            <c:showSerName val="0"/>
            <c:showPercent val="1"/>
            <c:showBubbleSize val="0"/>
            <c:showLeaderLines val="1"/>
          </c:dLbls>
          <c:cat>
            <c:strRef>
              <c:f>Sheet1!$A$2:$A$3</c:f>
              <c:strCache>
                <c:ptCount val="2"/>
                <c:pt idx="0">
                  <c:v>活用できると思う</c:v>
                </c:pt>
                <c:pt idx="1">
                  <c:v>活用できないと思う</c:v>
                </c:pt>
              </c:strCache>
            </c:strRef>
          </c:cat>
          <c:val>
            <c:numRef>
              <c:f>Sheet1!$B$2:$B$3</c:f>
              <c:numCache>
                <c:formatCode>0%</c:formatCode>
                <c:ptCount val="2"/>
                <c:pt idx="0">
                  <c:v>0.78600000000000003</c:v>
                </c:pt>
                <c:pt idx="1">
                  <c:v>0.214</c:v>
                </c:pt>
              </c:numCache>
            </c:numRef>
          </c:val>
        </c:ser>
        <c:dLbls>
          <c:showLegendKey val="0"/>
          <c:showVal val="0"/>
          <c:showCatName val="0"/>
          <c:showSerName val="0"/>
          <c:showPercent val="0"/>
          <c:showBubbleSize val="0"/>
          <c:showLeaderLines val="1"/>
        </c:dLbls>
        <c:firstSliceAng val="0"/>
      </c:pieChart>
      <c:spPr>
        <a:noFill/>
        <a:ln w="18321">
          <a:noFill/>
        </a:ln>
      </c:spPr>
    </c:plotArea>
    <c:plotVisOnly val="1"/>
    <c:dispBlanksAs val="zero"/>
    <c:showDLblsOverMax val="0"/>
  </c:chart>
  <c:txPr>
    <a:bodyPr/>
    <a:lstStyle/>
    <a:p>
      <a:pPr>
        <a:defRPr sz="1298"/>
      </a:pPr>
      <a:endParaRPr lang="ja-JP"/>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6235752-9D0E-49B4-9596-36D8CF80844C}" type="doc">
      <dgm:prSet loTypeId="urn:microsoft.com/office/officeart/2005/8/layout/process1" loCatId="process" qsTypeId="urn:microsoft.com/office/officeart/2005/8/quickstyle/3d2" qsCatId="3D" csTypeId="urn:microsoft.com/office/officeart/2005/8/colors/accent5_2" csCatId="accent5" phldr="1"/>
      <dgm:spPr/>
    </dgm:pt>
    <dgm:pt modelId="{D04F2B35-7D38-437D-B9B6-AF20217DC121}">
      <dgm:prSet phldrT="[テキスト]" custT="1"/>
      <dgm:spPr/>
      <dgm:t>
        <a:bodyPr/>
        <a:lstStyle/>
        <a:p>
          <a:pPr algn="ctr"/>
          <a:r>
            <a:rPr kumimoji="1" lang="ja-JP" altLang="en-US" sz="1600" dirty="0" smtClean="0">
              <a:solidFill>
                <a:schemeClr val="tx1"/>
              </a:solidFill>
            </a:rPr>
            <a:t> </a:t>
          </a:r>
          <a:r>
            <a:rPr kumimoji="1" lang="ja-JP" altLang="en-US" sz="1400" dirty="0" smtClean="0">
              <a:solidFill>
                <a:schemeClr val="tx1"/>
              </a:solidFill>
            </a:rPr>
            <a:t>地域の課題の把握と</a:t>
          </a:r>
          <a:endParaRPr kumimoji="1" lang="en-US" altLang="ja-JP" sz="1400" dirty="0" smtClean="0">
            <a:solidFill>
              <a:schemeClr val="tx1"/>
            </a:solidFill>
          </a:endParaRPr>
        </a:p>
        <a:p>
          <a:pPr algn="ctr"/>
          <a:r>
            <a:rPr kumimoji="1" lang="ja-JP" altLang="en-US" sz="1400" dirty="0" smtClean="0">
              <a:solidFill>
                <a:schemeClr val="tx1"/>
              </a:solidFill>
            </a:rPr>
            <a:t>社会資源の発掘</a:t>
          </a:r>
          <a:endParaRPr kumimoji="1" lang="ja-JP" altLang="en-US" sz="1400" dirty="0">
            <a:solidFill>
              <a:schemeClr val="tx1"/>
            </a:solidFill>
          </a:endParaRPr>
        </a:p>
      </dgm:t>
    </dgm:pt>
    <dgm:pt modelId="{CA7CC6AA-A140-44C0-900D-36EBE4FB8277}" type="parTrans" cxnId="{861F66A1-E45F-4956-AB31-C3319CE251A2}">
      <dgm:prSet/>
      <dgm:spPr/>
      <dgm:t>
        <a:bodyPr/>
        <a:lstStyle/>
        <a:p>
          <a:endParaRPr kumimoji="1" lang="ja-JP" altLang="en-US"/>
        </a:p>
      </dgm:t>
    </dgm:pt>
    <dgm:pt modelId="{5CA2BB5E-AC65-4A16-B298-8E19FB842858}" type="sibTrans" cxnId="{861F66A1-E45F-4956-AB31-C3319CE251A2}">
      <dgm:prSet/>
      <dgm:spPr>
        <a:solidFill>
          <a:schemeClr val="tx2">
            <a:lumMod val="60000"/>
            <a:lumOff val="40000"/>
          </a:schemeClr>
        </a:solidFill>
      </dgm:spPr>
      <dgm:t>
        <a:bodyPr/>
        <a:lstStyle/>
        <a:p>
          <a:endParaRPr kumimoji="1" lang="ja-JP" altLang="en-US"/>
        </a:p>
      </dgm:t>
    </dgm:pt>
    <dgm:pt modelId="{10B536FA-AF82-45E2-B8DE-BEEA826D7B8B}">
      <dgm:prSet phldrT="[テキスト]" custT="1"/>
      <dgm:spPr/>
      <dgm:t>
        <a:bodyPr/>
        <a:lstStyle/>
        <a:p>
          <a:r>
            <a:rPr kumimoji="1" lang="ja-JP" altLang="en-US" sz="1400" dirty="0" smtClean="0">
              <a:solidFill>
                <a:schemeClr val="tx1"/>
              </a:solidFill>
            </a:rPr>
            <a:t>地域の関係者による対応策の検討</a:t>
          </a:r>
          <a:endParaRPr kumimoji="1" lang="en-US" altLang="ja-JP" sz="1400" dirty="0" smtClean="0">
            <a:solidFill>
              <a:schemeClr val="tx1"/>
            </a:solidFill>
          </a:endParaRPr>
        </a:p>
      </dgm:t>
    </dgm:pt>
    <dgm:pt modelId="{FA3FE174-07DF-4140-BA95-11E37F1BCD75}" type="parTrans" cxnId="{5E1C767E-FF31-49FA-B5EF-E67DCB379E41}">
      <dgm:prSet/>
      <dgm:spPr/>
      <dgm:t>
        <a:bodyPr/>
        <a:lstStyle/>
        <a:p>
          <a:endParaRPr kumimoji="1" lang="ja-JP" altLang="en-US"/>
        </a:p>
      </dgm:t>
    </dgm:pt>
    <dgm:pt modelId="{8B58CE58-BEEF-4A43-AB47-AD599C01B7B7}" type="sibTrans" cxnId="{5E1C767E-FF31-49FA-B5EF-E67DCB379E41}">
      <dgm:prSet/>
      <dgm:spPr>
        <a:solidFill>
          <a:schemeClr val="tx2">
            <a:lumMod val="60000"/>
            <a:lumOff val="40000"/>
          </a:schemeClr>
        </a:solidFill>
      </dgm:spPr>
      <dgm:t>
        <a:bodyPr/>
        <a:lstStyle/>
        <a:p>
          <a:endParaRPr kumimoji="1" lang="ja-JP" altLang="en-US"/>
        </a:p>
      </dgm:t>
    </dgm:pt>
    <dgm:pt modelId="{17E9ADD0-63B7-4017-A774-33ABDC97E78A}">
      <dgm:prSet phldrT="[テキスト]" custT="1"/>
      <dgm:spPr/>
      <dgm:t>
        <a:bodyPr/>
        <a:lstStyle/>
        <a:p>
          <a:r>
            <a:rPr kumimoji="1" lang="ja-JP" altLang="en-US" sz="1400" dirty="0" smtClean="0">
              <a:solidFill>
                <a:schemeClr val="tx1"/>
              </a:solidFill>
            </a:rPr>
            <a:t>対応策の</a:t>
          </a:r>
          <a:endParaRPr kumimoji="1" lang="en-US" altLang="ja-JP" sz="1400" dirty="0" smtClean="0">
            <a:solidFill>
              <a:schemeClr val="tx1"/>
            </a:solidFill>
          </a:endParaRPr>
        </a:p>
        <a:p>
          <a:r>
            <a:rPr kumimoji="1" lang="ja-JP" altLang="en-US" sz="1400" dirty="0" smtClean="0">
              <a:solidFill>
                <a:schemeClr val="tx1"/>
              </a:solidFill>
            </a:rPr>
            <a:t>決定・実行</a:t>
          </a:r>
          <a:endParaRPr kumimoji="1" lang="ja-JP" altLang="en-US" sz="1400" dirty="0">
            <a:solidFill>
              <a:schemeClr val="tx1"/>
            </a:solidFill>
          </a:endParaRPr>
        </a:p>
      </dgm:t>
    </dgm:pt>
    <dgm:pt modelId="{661A190C-3648-455F-8E38-DAF8A2E8BFD4}" type="parTrans" cxnId="{7B47ECEE-B635-4EF2-935A-93C9138E2C2A}">
      <dgm:prSet/>
      <dgm:spPr/>
      <dgm:t>
        <a:bodyPr/>
        <a:lstStyle/>
        <a:p>
          <a:endParaRPr kumimoji="1" lang="ja-JP" altLang="en-US"/>
        </a:p>
      </dgm:t>
    </dgm:pt>
    <dgm:pt modelId="{8F4D69AC-8A37-4B16-99A5-27C4E076F43D}" type="sibTrans" cxnId="{7B47ECEE-B635-4EF2-935A-93C9138E2C2A}">
      <dgm:prSet/>
      <dgm:spPr/>
      <dgm:t>
        <a:bodyPr/>
        <a:lstStyle/>
        <a:p>
          <a:endParaRPr kumimoji="1" lang="ja-JP" altLang="en-US"/>
        </a:p>
      </dgm:t>
    </dgm:pt>
    <dgm:pt modelId="{D4FFDE4D-F43A-4074-9843-B1AA2EED197E}" type="pres">
      <dgm:prSet presAssocID="{66235752-9D0E-49B4-9596-36D8CF80844C}" presName="Name0" presStyleCnt="0">
        <dgm:presLayoutVars>
          <dgm:dir/>
          <dgm:resizeHandles val="exact"/>
        </dgm:presLayoutVars>
      </dgm:prSet>
      <dgm:spPr/>
    </dgm:pt>
    <dgm:pt modelId="{6DFBA8B8-0264-4440-9DA3-CBCF6772094C}" type="pres">
      <dgm:prSet presAssocID="{D04F2B35-7D38-437D-B9B6-AF20217DC121}" presName="node" presStyleLbl="node1" presStyleIdx="0" presStyleCnt="3" custScaleX="175436" custLinFactNeighborX="28729">
        <dgm:presLayoutVars>
          <dgm:bulletEnabled val="1"/>
        </dgm:presLayoutVars>
      </dgm:prSet>
      <dgm:spPr/>
      <dgm:t>
        <a:bodyPr/>
        <a:lstStyle/>
        <a:p>
          <a:endParaRPr kumimoji="1" lang="ja-JP" altLang="en-US"/>
        </a:p>
      </dgm:t>
    </dgm:pt>
    <dgm:pt modelId="{86C2B89B-5A49-4724-9FEB-2CEB9485D2B4}" type="pres">
      <dgm:prSet presAssocID="{5CA2BB5E-AC65-4A16-B298-8E19FB842858}" presName="sibTrans" presStyleLbl="sibTrans2D1" presStyleIdx="0" presStyleCnt="2"/>
      <dgm:spPr/>
      <dgm:t>
        <a:bodyPr/>
        <a:lstStyle/>
        <a:p>
          <a:endParaRPr kumimoji="1" lang="ja-JP" altLang="en-US"/>
        </a:p>
      </dgm:t>
    </dgm:pt>
    <dgm:pt modelId="{16774244-D3F6-4447-8C47-1C8F9B9DB27C}" type="pres">
      <dgm:prSet presAssocID="{5CA2BB5E-AC65-4A16-B298-8E19FB842858}" presName="connectorText" presStyleLbl="sibTrans2D1" presStyleIdx="0" presStyleCnt="2"/>
      <dgm:spPr/>
      <dgm:t>
        <a:bodyPr/>
        <a:lstStyle/>
        <a:p>
          <a:endParaRPr kumimoji="1" lang="ja-JP" altLang="en-US"/>
        </a:p>
      </dgm:t>
    </dgm:pt>
    <dgm:pt modelId="{39DA7C84-BC3F-4825-83FA-1CDD664AE5A5}" type="pres">
      <dgm:prSet presAssocID="{10B536FA-AF82-45E2-B8DE-BEEA826D7B8B}" presName="node" presStyleLbl="node1" presStyleIdx="1" presStyleCnt="3" custScaleX="75359" custLinFactNeighborX="28071" custLinFactNeighborY="3277">
        <dgm:presLayoutVars>
          <dgm:bulletEnabled val="1"/>
        </dgm:presLayoutVars>
      </dgm:prSet>
      <dgm:spPr/>
      <dgm:t>
        <a:bodyPr/>
        <a:lstStyle/>
        <a:p>
          <a:endParaRPr kumimoji="1" lang="ja-JP" altLang="en-US"/>
        </a:p>
      </dgm:t>
    </dgm:pt>
    <dgm:pt modelId="{2810C46C-3F0F-4DA2-BBBB-D8627099A058}" type="pres">
      <dgm:prSet presAssocID="{8B58CE58-BEEF-4A43-AB47-AD599C01B7B7}" presName="sibTrans" presStyleLbl="sibTrans2D1" presStyleIdx="1" presStyleCnt="2" custScaleX="122665" custLinFactNeighborX="-297"/>
      <dgm:spPr/>
      <dgm:t>
        <a:bodyPr/>
        <a:lstStyle/>
        <a:p>
          <a:endParaRPr kumimoji="1" lang="ja-JP" altLang="en-US"/>
        </a:p>
      </dgm:t>
    </dgm:pt>
    <dgm:pt modelId="{C6488318-78DB-426C-A7A9-DB890E54336E}" type="pres">
      <dgm:prSet presAssocID="{8B58CE58-BEEF-4A43-AB47-AD599C01B7B7}" presName="connectorText" presStyleLbl="sibTrans2D1" presStyleIdx="1" presStyleCnt="2"/>
      <dgm:spPr/>
      <dgm:t>
        <a:bodyPr/>
        <a:lstStyle/>
        <a:p>
          <a:endParaRPr kumimoji="1" lang="ja-JP" altLang="en-US"/>
        </a:p>
      </dgm:t>
    </dgm:pt>
    <dgm:pt modelId="{B7FCC8E8-C0F4-478B-A980-D2FBB931C5CF}" type="pres">
      <dgm:prSet presAssocID="{17E9ADD0-63B7-4017-A774-33ABDC97E78A}" presName="node" presStyleLbl="node1" presStyleIdx="2" presStyleCnt="3" custScaleX="75887">
        <dgm:presLayoutVars>
          <dgm:bulletEnabled val="1"/>
        </dgm:presLayoutVars>
      </dgm:prSet>
      <dgm:spPr/>
      <dgm:t>
        <a:bodyPr/>
        <a:lstStyle/>
        <a:p>
          <a:endParaRPr kumimoji="1" lang="ja-JP" altLang="en-US"/>
        </a:p>
      </dgm:t>
    </dgm:pt>
  </dgm:ptLst>
  <dgm:cxnLst>
    <dgm:cxn modelId="{861F66A1-E45F-4956-AB31-C3319CE251A2}" srcId="{66235752-9D0E-49B4-9596-36D8CF80844C}" destId="{D04F2B35-7D38-437D-B9B6-AF20217DC121}" srcOrd="0" destOrd="0" parTransId="{CA7CC6AA-A140-44C0-900D-36EBE4FB8277}" sibTransId="{5CA2BB5E-AC65-4A16-B298-8E19FB842858}"/>
    <dgm:cxn modelId="{6E30C36A-8AE5-4444-9179-691D43A44F56}" type="presOf" srcId="{8B58CE58-BEEF-4A43-AB47-AD599C01B7B7}" destId="{2810C46C-3F0F-4DA2-BBBB-D8627099A058}" srcOrd="0" destOrd="0" presId="urn:microsoft.com/office/officeart/2005/8/layout/process1"/>
    <dgm:cxn modelId="{002C9EF9-E37D-4035-9869-D20227EBBF8F}" type="presOf" srcId="{D04F2B35-7D38-437D-B9B6-AF20217DC121}" destId="{6DFBA8B8-0264-4440-9DA3-CBCF6772094C}" srcOrd="0" destOrd="0" presId="urn:microsoft.com/office/officeart/2005/8/layout/process1"/>
    <dgm:cxn modelId="{45489853-4686-494F-9DE9-B335C5BF9E3D}" type="presOf" srcId="{8B58CE58-BEEF-4A43-AB47-AD599C01B7B7}" destId="{C6488318-78DB-426C-A7A9-DB890E54336E}" srcOrd="1" destOrd="0" presId="urn:microsoft.com/office/officeart/2005/8/layout/process1"/>
    <dgm:cxn modelId="{A41D3788-8827-43B3-A64E-0E22DBCA5F87}" type="presOf" srcId="{66235752-9D0E-49B4-9596-36D8CF80844C}" destId="{D4FFDE4D-F43A-4074-9843-B1AA2EED197E}" srcOrd="0" destOrd="0" presId="urn:microsoft.com/office/officeart/2005/8/layout/process1"/>
    <dgm:cxn modelId="{3C9916E6-C6CC-419E-A080-B2B9FF1603C9}" type="presOf" srcId="{5CA2BB5E-AC65-4A16-B298-8E19FB842858}" destId="{86C2B89B-5A49-4724-9FEB-2CEB9485D2B4}" srcOrd="0" destOrd="0" presId="urn:microsoft.com/office/officeart/2005/8/layout/process1"/>
    <dgm:cxn modelId="{7B47ECEE-B635-4EF2-935A-93C9138E2C2A}" srcId="{66235752-9D0E-49B4-9596-36D8CF80844C}" destId="{17E9ADD0-63B7-4017-A774-33ABDC97E78A}" srcOrd="2" destOrd="0" parTransId="{661A190C-3648-455F-8E38-DAF8A2E8BFD4}" sibTransId="{8F4D69AC-8A37-4B16-99A5-27C4E076F43D}"/>
    <dgm:cxn modelId="{08D5795F-9E36-4971-9D41-7B86F1246FBB}" type="presOf" srcId="{17E9ADD0-63B7-4017-A774-33ABDC97E78A}" destId="{B7FCC8E8-C0F4-478B-A980-D2FBB931C5CF}" srcOrd="0" destOrd="0" presId="urn:microsoft.com/office/officeart/2005/8/layout/process1"/>
    <dgm:cxn modelId="{DE4CF1FB-779B-437F-96BA-4245BBC6977F}" type="presOf" srcId="{5CA2BB5E-AC65-4A16-B298-8E19FB842858}" destId="{16774244-D3F6-4447-8C47-1C8F9B9DB27C}" srcOrd="1" destOrd="0" presId="urn:microsoft.com/office/officeart/2005/8/layout/process1"/>
    <dgm:cxn modelId="{36C7DEB9-ABD8-4F4C-9EB7-B65F6869669A}" type="presOf" srcId="{10B536FA-AF82-45E2-B8DE-BEEA826D7B8B}" destId="{39DA7C84-BC3F-4825-83FA-1CDD664AE5A5}" srcOrd="0" destOrd="0" presId="urn:microsoft.com/office/officeart/2005/8/layout/process1"/>
    <dgm:cxn modelId="{5E1C767E-FF31-49FA-B5EF-E67DCB379E41}" srcId="{66235752-9D0E-49B4-9596-36D8CF80844C}" destId="{10B536FA-AF82-45E2-B8DE-BEEA826D7B8B}" srcOrd="1" destOrd="0" parTransId="{FA3FE174-07DF-4140-BA95-11E37F1BCD75}" sibTransId="{8B58CE58-BEEF-4A43-AB47-AD599C01B7B7}"/>
    <dgm:cxn modelId="{DC73BA02-4B19-4668-B67F-8105E5E9EF33}" type="presParOf" srcId="{D4FFDE4D-F43A-4074-9843-B1AA2EED197E}" destId="{6DFBA8B8-0264-4440-9DA3-CBCF6772094C}" srcOrd="0" destOrd="0" presId="urn:microsoft.com/office/officeart/2005/8/layout/process1"/>
    <dgm:cxn modelId="{A13B481E-0627-49AF-9199-3B8B93E83C92}" type="presParOf" srcId="{D4FFDE4D-F43A-4074-9843-B1AA2EED197E}" destId="{86C2B89B-5A49-4724-9FEB-2CEB9485D2B4}" srcOrd="1" destOrd="0" presId="urn:microsoft.com/office/officeart/2005/8/layout/process1"/>
    <dgm:cxn modelId="{273B3770-EB4C-47C4-9ADD-6EC148E30AA9}" type="presParOf" srcId="{86C2B89B-5A49-4724-9FEB-2CEB9485D2B4}" destId="{16774244-D3F6-4447-8C47-1C8F9B9DB27C}" srcOrd="0" destOrd="0" presId="urn:microsoft.com/office/officeart/2005/8/layout/process1"/>
    <dgm:cxn modelId="{4CE30DD6-323F-486D-A8E3-23E2E18D61A7}" type="presParOf" srcId="{D4FFDE4D-F43A-4074-9843-B1AA2EED197E}" destId="{39DA7C84-BC3F-4825-83FA-1CDD664AE5A5}" srcOrd="2" destOrd="0" presId="urn:microsoft.com/office/officeart/2005/8/layout/process1"/>
    <dgm:cxn modelId="{3CC7F0AA-3021-4BB5-9F57-9E8C3F65E826}" type="presParOf" srcId="{D4FFDE4D-F43A-4074-9843-B1AA2EED197E}" destId="{2810C46C-3F0F-4DA2-BBBB-D8627099A058}" srcOrd="3" destOrd="0" presId="urn:microsoft.com/office/officeart/2005/8/layout/process1"/>
    <dgm:cxn modelId="{6FB783BC-ECE2-49C6-9491-B406357ED635}" type="presParOf" srcId="{2810C46C-3F0F-4DA2-BBBB-D8627099A058}" destId="{C6488318-78DB-426C-A7A9-DB890E54336E}" srcOrd="0" destOrd="0" presId="urn:microsoft.com/office/officeart/2005/8/layout/process1"/>
    <dgm:cxn modelId="{9B96C29D-7850-4885-A5E7-BE9E9652B0ED}" type="presParOf" srcId="{D4FFDE4D-F43A-4074-9843-B1AA2EED197E}" destId="{B7FCC8E8-C0F4-478B-A980-D2FBB931C5CF}"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FBA8B8-0264-4440-9DA3-CBCF6772094C}">
      <dsp:nvSpPr>
        <dsp:cNvPr id="0" name=""/>
        <dsp:cNvSpPr/>
      </dsp:nvSpPr>
      <dsp:spPr>
        <a:xfrm>
          <a:off x="258990" y="0"/>
          <a:ext cx="3941736" cy="720080"/>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kumimoji="1" lang="ja-JP" altLang="en-US" sz="1600" kern="1200" dirty="0" smtClean="0">
              <a:solidFill>
                <a:schemeClr val="tx1"/>
              </a:solidFill>
            </a:rPr>
            <a:t> </a:t>
          </a:r>
          <a:r>
            <a:rPr kumimoji="1" lang="ja-JP" altLang="en-US" sz="1400" kern="1200" dirty="0" smtClean="0">
              <a:solidFill>
                <a:schemeClr val="tx1"/>
              </a:solidFill>
            </a:rPr>
            <a:t>地域の課題の把握と</a:t>
          </a:r>
          <a:endParaRPr kumimoji="1" lang="en-US" altLang="ja-JP" sz="1400" kern="1200" dirty="0" smtClean="0">
            <a:solidFill>
              <a:schemeClr val="tx1"/>
            </a:solidFill>
          </a:endParaRPr>
        </a:p>
        <a:p>
          <a:pPr lvl="0" algn="ctr" defTabSz="711200">
            <a:lnSpc>
              <a:spcPct val="90000"/>
            </a:lnSpc>
            <a:spcBef>
              <a:spcPct val="0"/>
            </a:spcBef>
            <a:spcAft>
              <a:spcPct val="35000"/>
            </a:spcAft>
          </a:pPr>
          <a:r>
            <a:rPr kumimoji="1" lang="ja-JP" altLang="en-US" sz="1400" kern="1200" dirty="0" smtClean="0">
              <a:solidFill>
                <a:schemeClr val="tx1"/>
              </a:solidFill>
            </a:rPr>
            <a:t>社会資源の発掘</a:t>
          </a:r>
          <a:endParaRPr kumimoji="1" lang="ja-JP" altLang="en-US" sz="1400" kern="1200" dirty="0">
            <a:solidFill>
              <a:schemeClr val="tx1"/>
            </a:solidFill>
          </a:endParaRPr>
        </a:p>
      </dsp:txBody>
      <dsp:txXfrm>
        <a:off x="280080" y="21090"/>
        <a:ext cx="3899556" cy="677900"/>
      </dsp:txXfrm>
    </dsp:sp>
    <dsp:sp modelId="{86C2B89B-5A49-4724-9FEB-2CEB9485D2B4}">
      <dsp:nvSpPr>
        <dsp:cNvPr id="0" name=""/>
        <dsp:cNvSpPr/>
      </dsp:nvSpPr>
      <dsp:spPr>
        <a:xfrm>
          <a:off x="4412277" y="81433"/>
          <a:ext cx="448486" cy="557212"/>
        </a:xfrm>
        <a:prstGeom prst="rightArrow">
          <a:avLst>
            <a:gd name="adj1" fmla="val 60000"/>
            <a:gd name="adj2" fmla="val 50000"/>
          </a:avLst>
        </a:prstGeom>
        <a:solidFill>
          <a:schemeClr val="tx2">
            <a:lumMod val="60000"/>
            <a:lumOff val="4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kumimoji="1" lang="ja-JP" altLang="en-US" sz="2300" kern="1200"/>
        </a:p>
      </dsp:txBody>
      <dsp:txXfrm>
        <a:off x="4412277" y="192875"/>
        <a:ext cx="313940" cy="334328"/>
      </dsp:txXfrm>
    </dsp:sp>
    <dsp:sp modelId="{39DA7C84-BC3F-4825-83FA-1CDD664AE5A5}">
      <dsp:nvSpPr>
        <dsp:cNvPr id="0" name=""/>
        <dsp:cNvSpPr/>
      </dsp:nvSpPr>
      <dsp:spPr>
        <a:xfrm>
          <a:off x="5046928" y="0"/>
          <a:ext cx="1693183" cy="720080"/>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kumimoji="1" lang="ja-JP" altLang="en-US" sz="1400" kern="1200" dirty="0" smtClean="0">
              <a:solidFill>
                <a:schemeClr val="tx1"/>
              </a:solidFill>
            </a:rPr>
            <a:t>地域の関係者による対応策の検討</a:t>
          </a:r>
          <a:endParaRPr kumimoji="1" lang="en-US" altLang="ja-JP" sz="1400" kern="1200" dirty="0" smtClean="0">
            <a:solidFill>
              <a:schemeClr val="tx1"/>
            </a:solidFill>
          </a:endParaRPr>
        </a:p>
      </dsp:txBody>
      <dsp:txXfrm>
        <a:off x="5068018" y="21090"/>
        <a:ext cx="1651003" cy="677900"/>
      </dsp:txXfrm>
    </dsp:sp>
    <dsp:sp modelId="{2810C46C-3F0F-4DA2-BBBB-D8627099A058}">
      <dsp:nvSpPr>
        <dsp:cNvPr id="0" name=""/>
        <dsp:cNvSpPr/>
      </dsp:nvSpPr>
      <dsp:spPr>
        <a:xfrm>
          <a:off x="6870659" y="81433"/>
          <a:ext cx="450576" cy="557212"/>
        </a:xfrm>
        <a:prstGeom prst="rightArrow">
          <a:avLst>
            <a:gd name="adj1" fmla="val 60000"/>
            <a:gd name="adj2" fmla="val 50000"/>
          </a:avLst>
        </a:prstGeom>
        <a:solidFill>
          <a:schemeClr val="tx2">
            <a:lumMod val="60000"/>
            <a:lumOff val="4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kumimoji="1" lang="ja-JP" altLang="en-US" sz="2300" kern="1200"/>
        </a:p>
      </dsp:txBody>
      <dsp:txXfrm>
        <a:off x="6870659" y="192875"/>
        <a:ext cx="315403" cy="334328"/>
      </dsp:txXfrm>
    </dsp:sp>
    <dsp:sp modelId="{B7FCC8E8-C0F4-478B-A980-D2FBB931C5CF}">
      <dsp:nvSpPr>
        <dsp:cNvPr id="0" name=""/>
        <dsp:cNvSpPr/>
      </dsp:nvSpPr>
      <dsp:spPr>
        <a:xfrm>
          <a:off x="7433173" y="0"/>
          <a:ext cx="1705046" cy="720080"/>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kumimoji="1" lang="ja-JP" altLang="en-US" sz="1400" kern="1200" dirty="0" smtClean="0">
              <a:solidFill>
                <a:schemeClr val="tx1"/>
              </a:solidFill>
            </a:rPr>
            <a:t>対応策の</a:t>
          </a:r>
          <a:endParaRPr kumimoji="1" lang="en-US" altLang="ja-JP" sz="1400" kern="1200" dirty="0" smtClean="0">
            <a:solidFill>
              <a:schemeClr val="tx1"/>
            </a:solidFill>
          </a:endParaRPr>
        </a:p>
        <a:p>
          <a:pPr lvl="0" algn="ctr" defTabSz="622300">
            <a:lnSpc>
              <a:spcPct val="90000"/>
            </a:lnSpc>
            <a:spcBef>
              <a:spcPct val="0"/>
            </a:spcBef>
            <a:spcAft>
              <a:spcPct val="35000"/>
            </a:spcAft>
          </a:pPr>
          <a:r>
            <a:rPr kumimoji="1" lang="ja-JP" altLang="en-US" sz="1400" kern="1200" dirty="0" smtClean="0">
              <a:solidFill>
                <a:schemeClr val="tx1"/>
              </a:solidFill>
            </a:rPr>
            <a:t>決定・実行</a:t>
          </a:r>
          <a:endParaRPr kumimoji="1" lang="ja-JP" altLang="en-US" sz="1400" kern="1200" dirty="0">
            <a:solidFill>
              <a:schemeClr val="tx1"/>
            </a:solidFill>
          </a:endParaRPr>
        </a:p>
      </dsp:txBody>
      <dsp:txXfrm>
        <a:off x="7454263" y="21090"/>
        <a:ext cx="1662866" cy="677900"/>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image" Target="../media/image55.png"/></Relationships>
</file>

<file path=ppt/drawings/drawing1.xml><?xml version="1.0" encoding="utf-8"?>
<c:userShapes xmlns:c="http://schemas.openxmlformats.org/drawingml/2006/chart">
  <cdr:relSizeAnchor xmlns:cdr="http://schemas.openxmlformats.org/drawingml/2006/chartDrawing">
    <cdr:from>
      <cdr:x>0.73077</cdr:x>
      <cdr:y>0.09434</cdr:y>
    </cdr:from>
    <cdr:to>
      <cdr:x>0.88521</cdr:x>
      <cdr:y>0.26141</cdr:y>
    </cdr:to>
    <cdr:sp macro="" textlink="">
      <cdr:nvSpPr>
        <cdr:cNvPr id="12" name="角丸四角形吹き出し 11"/>
        <cdr:cNvSpPr/>
      </cdr:nvSpPr>
      <cdr:spPr>
        <a:xfrm xmlns:a="http://schemas.openxmlformats.org/drawingml/2006/main">
          <a:off x="6840760" y="360040"/>
          <a:ext cx="1445719" cy="637610"/>
        </a:xfrm>
        <a:prstGeom xmlns:a="http://schemas.openxmlformats.org/drawingml/2006/main" prst="wedgeRoundRectCallout">
          <a:avLst>
            <a:gd name="adj1" fmla="val 54772"/>
            <a:gd name="adj2" fmla="val 108698"/>
            <a:gd name="adj3" fmla="val 16667"/>
          </a:avLst>
        </a:prstGeom>
        <a:solidFill xmlns:a="http://schemas.openxmlformats.org/drawingml/2006/main">
          <a:schemeClr val="bg1"/>
        </a:solidFill>
        <a:ln xmlns:a="http://schemas.openxmlformats.org/drawingml/2006/main" w="12700" cap="flat" cmpd="sng" algn="ctr">
          <a:solidFill>
            <a:srgbClr val="4F81BD">
              <a:shade val="50000"/>
            </a:srgbClr>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r>
            <a:rPr lang="en-US" altLang="ja-JP" dirty="0" smtClean="0">
              <a:solidFill>
                <a:schemeClr val="tx1"/>
              </a:solidFill>
            </a:rPr>
            <a:t>150</a:t>
          </a:r>
          <a:r>
            <a:rPr lang="ja-JP" altLang="en-US" dirty="0" smtClean="0">
              <a:solidFill>
                <a:schemeClr val="tx1"/>
              </a:solidFill>
            </a:rPr>
            <a:t>以上～</a:t>
          </a:r>
          <a:r>
            <a:rPr lang="en-US" altLang="ja-JP" dirty="0" smtClean="0">
              <a:solidFill>
                <a:schemeClr val="tx1"/>
              </a:solidFill>
            </a:rPr>
            <a:t>160</a:t>
          </a:r>
          <a:r>
            <a:rPr lang="ja-JP" altLang="en-US" dirty="0" smtClean="0">
              <a:solidFill>
                <a:schemeClr val="tx1"/>
              </a:solidFill>
            </a:rPr>
            <a:t>未満</a:t>
          </a:r>
          <a:endParaRPr lang="en-US" altLang="ja-JP" dirty="0" smtClean="0">
            <a:solidFill>
              <a:schemeClr val="tx1"/>
            </a:solidFill>
          </a:endParaRPr>
        </a:p>
        <a:p xmlns:a="http://schemas.openxmlformats.org/drawingml/2006/main">
          <a:r>
            <a:rPr lang="ja-JP" altLang="en-US" dirty="0" smtClean="0">
              <a:solidFill>
                <a:schemeClr val="tx1"/>
              </a:solidFill>
            </a:rPr>
            <a:t>　　　　　</a:t>
          </a:r>
          <a:r>
            <a:rPr lang="en-US" altLang="ja-JP" dirty="0" smtClean="0">
              <a:solidFill>
                <a:schemeClr val="tx1"/>
              </a:solidFill>
            </a:rPr>
            <a:t>102</a:t>
          </a:r>
        </a:p>
        <a:p xmlns:a="http://schemas.openxmlformats.org/drawingml/2006/main">
          <a:r>
            <a:rPr lang="ja-JP" altLang="en-US" dirty="0" smtClean="0">
              <a:solidFill>
                <a:schemeClr val="tx1"/>
              </a:solidFill>
            </a:rPr>
            <a:t>　　　　（</a:t>
          </a:r>
          <a:r>
            <a:rPr lang="en-US" altLang="ja-JP" dirty="0" smtClean="0">
              <a:solidFill>
                <a:schemeClr val="tx1"/>
              </a:solidFill>
            </a:rPr>
            <a:t>6.1%</a:t>
          </a:r>
          <a:r>
            <a:rPr lang="ja-JP" altLang="en-US" dirty="0" smtClean="0">
              <a:solidFill>
                <a:schemeClr val="tx1"/>
              </a:solidFill>
            </a:rPr>
            <a:t>）</a:t>
          </a:r>
          <a:endParaRPr lang="ja-JP" dirty="0">
            <a:solidFill>
              <a:schemeClr val="tx1"/>
            </a:solidFill>
          </a:endParaRPr>
        </a:p>
      </cdr:txBody>
    </cdr:sp>
  </cdr:relSizeAnchor>
  <cdr:relSizeAnchor xmlns:cdr="http://schemas.openxmlformats.org/drawingml/2006/chartDrawing">
    <cdr:from>
      <cdr:x>0.89231</cdr:x>
      <cdr:y>0.07547</cdr:y>
    </cdr:from>
    <cdr:to>
      <cdr:x>0.99167</cdr:x>
      <cdr:y>0.24109</cdr:y>
    </cdr:to>
    <cdr:sp macro="" textlink="">
      <cdr:nvSpPr>
        <cdr:cNvPr id="13" name="角丸四角形吹き出し 12"/>
        <cdr:cNvSpPr/>
      </cdr:nvSpPr>
      <cdr:spPr>
        <a:xfrm xmlns:a="http://schemas.openxmlformats.org/drawingml/2006/main">
          <a:off x="8352928" y="288032"/>
          <a:ext cx="930135" cy="632070"/>
        </a:xfrm>
        <a:prstGeom xmlns:a="http://schemas.openxmlformats.org/drawingml/2006/main" prst="wedgeRoundRectCallout">
          <a:avLst>
            <a:gd name="adj1" fmla="val 18578"/>
            <a:gd name="adj2" fmla="val 78749"/>
            <a:gd name="adj3" fmla="val 16667"/>
          </a:avLst>
        </a:prstGeom>
        <a:solidFill xmlns:a="http://schemas.openxmlformats.org/drawingml/2006/main">
          <a:schemeClr val="bg1"/>
        </a:solidFill>
        <a:ln xmlns:a="http://schemas.openxmlformats.org/drawingml/2006/main" w="12700" cap="flat" cmpd="sng" algn="ctr">
          <a:solidFill>
            <a:srgbClr val="4F81BD">
              <a:shade val="50000"/>
            </a:srgbClr>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r>
            <a:rPr lang="en-US" altLang="ja-JP" dirty="0" smtClean="0">
              <a:solidFill>
                <a:schemeClr val="tx1"/>
              </a:solidFill>
            </a:rPr>
            <a:t>170</a:t>
          </a:r>
          <a:r>
            <a:rPr lang="ja-JP" altLang="en-US" dirty="0" smtClean="0">
              <a:solidFill>
                <a:schemeClr val="tx1"/>
              </a:solidFill>
            </a:rPr>
            <a:t>以上～</a:t>
          </a:r>
          <a:endParaRPr lang="en-US" altLang="ja-JP" dirty="0" smtClean="0">
            <a:solidFill>
              <a:schemeClr val="tx1"/>
            </a:solidFill>
          </a:endParaRPr>
        </a:p>
        <a:p xmlns:a="http://schemas.openxmlformats.org/drawingml/2006/main">
          <a:r>
            <a:rPr lang="ja-JP" altLang="en-US" dirty="0" smtClean="0">
              <a:solidFill>
                <a:schemeClr val="tx1"/>
              </a:solidFill>
            </a:rPr>
            <a:t>　　</a:t>
          </a:r>
          <a:r>
            <a:rPr lang="en-US" altLang="ja-JP" dirty="0" smtClean="0">
              <a:solidFill>
                <a:schemeClr val="tx1"/>
              </a:solidFill>
            </a:rPr>
            <a:t>22</a:t>
          </a:r>
        </a:p>
        <a:p xmlns:a="http://schemas.openxmlformats.org/drawingml/2006/main">
          <a:r>
            <a:rPr lang="ja-JP" altLang="en-US" dirty="0" smtClean="0">
              <a:solidFill>
                <a:schemeClr val="tx1"/>
              </a:solidFill>
            </a:rPr>
            <a:t>　（</a:t>
          </a:r>
          <a:r>
            <a:rPr lang="en-US" altLang="ja-JP" dirty="0" smtClean="0">
              <a:solidFill>
                <a:schemeClr val="tx1"/>
              </a:solidFill>
            </a:rPr>
            <a:t>1.3%</a:t>
          </a:r>
          <a:r>
            <a:rPr lang="ja-JP" altLang="en-US" dirty="0" smtClean="0">
              <a:solidFill>
                <a:schemeClr val="tx1"/>
              </a:solidFill>
            </a:rPr>
            <a:t>）</a:t>
          </a:r>
          <a:endParaRPr lang="en-US" altLang="ja-JP" dirty="0" smtClean="0">
            <a:solidFill>
              <a:schemeClr val="tx1"/>
            </a:solidFill>
          </a:endParaRPr>
        </a:p>
        <a:p xmlns:a="http://schemas.openxmlformats.org/drawingml/2006/main">
          <a:endParaRPr lang="ja-JP" dirty="0">
            <a:solidFill>
              <a:schemeClr val="tx1"/>
            </a:solidFill>
          </a:endParaRPr>
        </a:p>
      </cdr:txBody>
    </cdr:sp>
  </cdr:relSizeAnchor>
  <cdr:relSizeAnchor xmlns:cdr="http://schemas.openxmlformats.org/drawingml/2006/chartDrawing">
    <cdr:from>
      <cdr:x>0.84556</cdr:x>
      <cdr:y>0.69811</cdr:y>
    </cdr:from>
    <cdr:to>
      <cdr:x>1</cdr:x>
      <cdr:y>0.86518</cdr:y>
    </cdr:to>
    <cdr:sp macro="" textlink="">
      <cdr:nvSpPr>
        <cdr:cNvPr id="15" name="角丸四角形吹き出し 14"/>
        <cdr:cNvSpPr/>
      </cdr:nvSpPr>
      <cdr:spPr>
        <a:xfrm xmlns:a="http://schemas.openxmlformats.org/drawingml/2006/main">
          <a:off x="7920880" y="2664296"/>
          <a:ext cx="1445719" cy="637610"/>
        </a:xfrm>
        <a:prstGeom xmlns:a="http://schemas.openxmlformats.org/drawingml/2006/main" prst="wedgeRoundRectCallout">
          <a:avLst>
            <a:gd name="adj1" fmla="val 11082"/>
            <a:gd name="adj2" fmla="val -110201"/>
            <a:gd name="adj3" fmla="val 16667"/>
          </a:avLst>
        </a:prstGeom>
        <a:solidFill xmlns:a="http://schemas.openxmlformats.org/drawingml/2006/main">
          <a:schemeClr val="bg1"/>
        </a:solidFill>
        <a:ln xmlns:a="http://schemas.openxmlformats.org/drawingml/2006/main" w="12700" cap="flat" cmpd="sng" algn="ctr">
          <a:solidFill>
            <a:srgbClr val="4F81BD">
              <a:shade val="50000"/>
            </a:srgbClr>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r>
            <a:rPr lang="en-US" altLang="ja-JP" dirty="0" smtClean="0">
              <a:solidFill>
                <a:schemeClr val="tx1"/>
              </a:solidFill>
            </a:rPr>
            <a:t>160</a:t>
          </a:r>
          <a:r>
            <a:rPr lang="ja-JP" altLang="en-US" dirty="0" smtClean="0">
              <a:solidFill>
                <a:schemeClr val="tx1"/>
              </a:solidFill>
            </a:rPr>
            <a:t>以上～</a:t>
          </a:r>
          <a:r>
            <a:rPr lang="en-US" altLang="ja-JP" dirty="0" smtClean="0">
              <a:solidFill>
                <a:schemeClr val="tx1"/>
              </a:solidFill>
            </a:rPr>
            <a:t>170</a:t>
          </a:r>
          <a:r>
            <a:rPr lang="ja-JP" altLang="en-US" dirty="0" smtClean="0">
              <a:solidFill>
                <a:schemeClr val="tx1"/>
              </a:solidFill>
            </a:rPr>
            <a:t>未満</a:t>
          </a:r>
          <a:endParaRPr lang="en-US" altLang="ja-JP" dirty="0" smtClean="0">
            <a:solidFill>
              <a:schemeClr val="tx1"/>
            </a:solidFill>
          </a:endParaRPr>
        </a:p>
        <a:p xmlns:a="http://schemas.openxmlformats.org/drawingml/2006/main">
          <a:r>
            <a:rPr lang="ja-JP" altLang="en-US" dirty="0" smtClean="0">
              <a:solidFill>
                <a:schemeClr val="tx1"/>
              </a:solidFill>
            </a:rPr>
            <a:t>　　　　　　</a:t>
          </a:r>
          <a:r>
            <a:rPr lang="en-US" altLang="ja-JP" dirty="0" smtClean="0">
              <a:solidFill>
                <a:schemeClr val="tx1"/>
              </a:solidFill>
            </a:rPr>
            <a:t>63</a:t>
          </a:r>
        </a:p>
        <a:p xmlns:a="http://schemas.openxmlformats.org/drawingml/2006/main">
          <a:r>
            <a:rPr lang="ja-JP" altLang="en-US" dirty="0" smtClean="0">
              <a:solidFill>
                <a:schemeClr val="tx1"/>
              </a:solidFill>
            </a:rPr>
            <a:t>　　　　（</a:t>
          </a:r>
          <a:r>
            <a:rPr lang="en-US" altLang="ja-JP" dirty="0" smtClean="0">
              <a:solidFill>
                <a:schemeClr val="tx1"/>
              </a:solidFill>
            </a:rPr>
            <a:t>3.8%</a:t>
          </a:r>
          <a:r>
            <a:rPr lang="ja-JP" altLang="en-US" dirty="0" smtClean="0">
              <a:solidFill>
                <a:schemeClr val="tx1"/>
              </a:solidFill>
            </a:rPr>
            <a:t>）</a:t>
          </a:r>
          <a:endParaRPr lang="ja-JP" dirty="0">
            <a:solidFill>
              <a:schemeClr val="tx1"/>
            </a:solidFill>
          </a:endParaRPr>
        </a:p>
      </cdr:txBody>
    </cdr:sp>
  </cdr:relSizeAnchor>
  <cdr:relSizeAnchor xmlns:cdr="http://schemas.openxmlformats.org/drawingml/2006/chartDrawing">
    <cdr:from>
      <cdr:x>0.7</cdr:x>
      <cdr:y>0.37736</cdr:y>
    </cdr:from>
    <cdr:to>
      <cdr:x>0.78462</cdr:x>
      <cdr:y>0.60377</cdr:y>
    </cdr:to>
    <cdr:sp macro="" textlink="">
      <cdr:nvSpPr>
        <cdr:cNvPr id="7" name="正方形/長方形 6"/>
        <cdr:cNvSpPr/>
      </cdr:nvSpPr>
      <cdr:spPr>
        <a:xfrm xmlns:a="http://schemas.openxmlformats.org/drawingml/2006/main">
          <a:off x="6552728" y="1440160"/>
          <a:ext cx="792088" cy="864096"/>
        </a:xfrm>
        <a:prstGeom xmlns:a="http://schemas.openxmlformats.org/drawingml/2006/main" prst="rect">
          <a:avLst/>
        </a:prstGeom>
        <a:solidFill xmlns:a="http://schemas.openxmlformats.org/drawingml/2006/main">
          <a:schemeClr val="bg1">
            <a:lumMod val="85000"/>
          </a:schemeClr>
        </a:solidFill>
        <a:ln xmlns:a="http://schemas.openxmlformats.org/drawingml/2006/main">
          <a:noFill/>
        </a:ln>
      </cdr:spPr>
      <cdr:style>
        <a:lnRef xmlns:a="http://schemas.openxmlformats.org/drawingml/2006/main" idx="2">
          <a:schemeClr val="accent6"/>
        </a:lnRef>
        <a:fillRef xmlns:a="http://schemas.openxmlformats.org/drawingml/2006/main" idx="1">
          <a:schemeClr val="lt1"/>
        </a:fillRef>
        <a:effectRef xmlns:a="http://schemas.openxmlformats.org/drawingml/2006/main" idx="0">
          <a:schemeClr val="accent6"/>
        </a:effectRef>
        <a:fontRef xmlns:a="http://schemas.openxmlformats.org/drawingml/2006/main" idx="minor">
          <a:schemeClr val="dk1"/>
        </a:fontRef>
      </cdr:style>
      <cdr:txBody>
        <a:bodyPr xmlns:a="http://schemas.openxmlformats.org/drawingml/2006/main" vertOverflow="clip" anchor="t" anchorCtr="1">
          <a:noAutofit/>
        </a:bodyPr>
        <a:lstStyle xmlns:a="http://schemas.openxmlformats.org/drawingml/2006/main"/>
        <a:p xmlns:a="http://schemas.openxmlformats.org/drawingml/2006/main">
          <a:r>
            <a:rPr lang="en-US" altLang="ja-JP" sz="1000" dirty="0" smtClean="0"/>
            <a:t>130</a:t>
          </a:r>
          <a:r>
            <a:rPr lang="ja-JP" altLang="en-US" sz="1000" dirty="0" smtClean="0"/>
            <a:t>以上～</a:t>
          </a:r>
          <a:endParaRPr lang="en-US" altLang="ja-JP" sz="1000" dirty="0" smtClean="0"/>
        </a:p>
        <a:p xmlns:a="http://schemas.openxmlformats.org/drawingml/2006/main">
          <a:r>
            <a:rPr lang="ja-JP" altLang="en-US" sz="1000" dirty="0"/>
            <a:t>　</a:t>
          </a:r>
          <a:r>
            <a:rPr lang="en-US" altLang="ja-JP" sz="1000" dirty="0" smtClean="0"/>
            <a:t>140</a:t>
          </a:r>
          <a:r>
            <a:rPr lang="ja-JP" altLang="en-US" sz="1000" dirty="0" smtClean="0"/>
            <a:t>未満</a:t>
          </a:r>
          <a:endParaRPr lang="en-US" altLang="ja-JP" sz="1000" dirty="0" smtClean="0"/>
        </a:p>
        <a:p xmlns:a="http://schemas.openxmlformats.org/drawingml/2006/main">
          <a:r>
            <a:rPr lang="ja-JP" altLang="en-US" sz="1000" dirty="0" smtClean="0"/>
            <a:t>　　</a:t>
          </a:r>
          <a:r>
            <a:rPr lang="en-US" altLang="ja-JP" sz="1000" dirty="0" smtClean="0"/>
            <a:t>178</a:t>
          </a:r>
        </a:p>
        <a:p xmlns:a="http://schemas.openxmlformats.org/drawingml/2006/main">
          <a:r>
            <a:rPr lang="ja-JP" altLang="en-US" sz="1000" dirty="0" smtClean="0"/>
            <a:t>　</a:t>
          </a:r>
          <a:r>
            <a:rPr lang="en-US" altLang="ja-JP" sz="1000" dirty="0" smtClean="0"/>
            <a:t>(10.7%)</a:t>
          </a:r>
        </a:p>
        <a:p xmlns:a="http://schemas.openxmlformats.org/drawingml/2006/main">
          <a:endParaRPr lang="ja-JP" dirty="0"/>
        </a:p>
      </cdr:txBody>
    </cdr:sp>
  </cdr:relSizeAnchor>
  <cdr:relSizeAnchor xmlns:cdr="http://schemas.openxmlformats.org/drawingml/2006/chartDrawing">
    <cdr:from>
      <cdr:x>0.79231</cdr:x>
      <cdr:y>0.37736</cdr:y>
    </cdr:from>
    <cdr:to>
      <cdr:x>0.86154</cdr:x>
      <cdr:y>0.60377</cdr:y>
    </cdr:to>
    <cdr:sp macro="" textlink="">
      <cdr:nvSpPr>
        <cdr:cNvPr id="8" name="正方形/長方形 7"/>
        <cdr:cNvSpPr/>
      </cdr:nvSpPr>
      <cdr:spPr>
        <a:xfrm xmlns:a="http://schemas.openxmlformats.org/drawingml/2006/main">
          <a:off x="7416824" y="1440160"/>
          <a:ext cx="648072" cy="864096"/>
        </a:xfrm>
        <a:prstGeom xmlns:a="http://schemas.openxmlformats.org/drawingml/2006/main" prst="rect">
          <a:avLst/>
        </a:prstGeom>
        <a:solidFill xmlns:a="http://schemas.openxmlformats.org/drawingml/2006/main">
          <a:prstClr val="white">
            <a:lumMod val="85000"/>
          </a:prstClr>
        </a:solidFill>
        <a:ln xmlns:a="http://schemas.openxmlformats.org/drawingml/2006/main">
          <a:noFill/>
        </a:ln>
      </cdr:spPr>
      <cdr:style>
        <a:lnRef xmlns:a="http://schemas.openxmlformats.org/drawingml/2006/main" idx="2">
          <a:schemeClr val="accent6"/>
        </a:lnRef>
        <a:fillRef xmlns:a="http://schemas.openxmlformats.org/drawingml/2006/main" idx="1">
          <a:schemeClr val="lt1"/>
        </a:fillRef>
        <a:effectRef xmlns:a="http://schemas.openxmlformats.org/drawingml/2006/main" idx="0">
          <a:schemeClr val="accent6"/>
        </a:effectRef>
        <a:fontRef xmlns:a="http://schemas.openxmlformats.org/drawingml/2006/main" idx="minor">
          <a:schemeClr val="dk1"/>
        </a:fontRef>
      </cdr:style>
      <cdr:txBody>
        <a:bodyPr xmlns:a="http://schemas.openxmlformats.org/drawingml/2006/main" vertOverflow="clip"/>
        <a:lstStyle xmlns:a="http://schemas.openxmlformats.org/drawingml/2006/main"/>
        <a:p xmlns:a="http://schemas.openxmlformats.org/drawingml/2006/main">
          <a:r>
            <a:rPr lang="en-US" altLang="ja-JP" sz="950" dirty="0" smtClean="0"/>
            <a:t>140</a:t>
          </a:r>
          <a:r>
            <a:rPr lang="ja-JP" altLang="en-US" sz="950" dirty="0" smtClean="0"/>
            <a:t>以上～</a:t>
          </a:r>
          <a:endParaRPr lang="en-US" altLang="ja-JP" sz="950" dirty="0" smtClean="0"/>
        </a:p>
        <a:p xmlns:a="http://schemas.openxmlformats.org/drawingml/2006/main">
          <a:r>
            <a:rPr lang="en-US" altLang="ja-JP" sz="950" dirty="0" smtClean="0"/>
            <a:t>150</a:t>
          </a:r>
          <a:r>
            <a:rPr lang="ja-JP" altLang="en-US" sz="950" dirty="0" smtClean="0"/>
            <a:t>未満</a:t>
          </a:r>
          <a:endParaRPr lang="en-US" altLang="ja-JP" sz="950" dirty="0" smtClean="0"/>
        </a:p>
        <a:p xmlns:a="http://schemas.openxmlformats.org/drawingml/2006/main">
          <a:r>
            <a:rPr lang="ja-JP" altLang="en-US" sz="950" dirty="0" smtClean="0"/>
            <a:t>　  </a:t>
          </a:r>
          <a:r>
            <a:rPr lang="en-US" altLang="ja-JP" sz="950" dirty="0" smtClean="0"/>
            <a:t>138</a:t>
          </a:r>
        </a:p>
        <a:p xmlns:a="http://schemas.openxmlformats.org/drawingml/2006/main">
          <a:r>
            <a:rPr lang="ja-JP" altLang="en-US" sz="950" dirty="0" smtClean="0"/>
            <a:t>　</a:t>
          </a:r>
          <a:r>
            <a:rPr lang="en-US" altLang="ja-JP" sz="950" dirty="0" smtClean="0"/>
            <a:t>(8.3%)</a:t>
          </a:r>
        </a:p>
        <a:p xmlns:a="http://schemas.openxmlformats.org/drawingml/2006/main">
          <a:endParaRPr lang="ja-JP" sz="900" dirty="0"/>
        </a:p>
      </cdr:txBody>
    </cdr:sp>
  </cdr:relSizeAnchor>
</c:userShapes>
</file>

<file path=ppt/drawings/drawing2.xml><?xml version="1.0" encoding="utf-8"?>
<c:userShapes xmlns:c="http://schemas.openxmlformats.org/drawingml/2006/chart">
  <cdr:relSizeAnchor xmlns:cdr="http://schemas.openxmlformats.org/drawingml/2006/chartDrawing">
    <cdr:from>
      <cdr:x>0.07918</cdr:x>
      <cdr:y>0.66623</cdr:y>
    </cdr:from>
    <cdr:to>
      <cdr:x>1</cdr:x>
      <cdr:y>0.91956</cdr:y>
    </cdr:to>
    <cdr:sp macro="" textlink="">
      <cdr:nvSpPr>
        <cdr:cNvPr id="2" name="テキスト ボックス 1"/>
        <cdr:cNvSpPr txBox="1"/>
      </cdr:nvSpPr>
      <cdr:spPr>
        <a:xfrm xmlns:a="http://schemas.openxmlformats.org/drawingml/2006/main">
          <a:off x="245155" y="2260426"/>
          <a:ext cx="2851177" cy="85954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l">
            <a:spcBef>
              <a:spcPts val="300"/>
            </a:spcBef>
          </a:pPr>
          <a:r>
            <a:rPr lang="ja-JP" altLang="en-US" sz="1400" dirty="0" smtClean="0"/>
            <a:t>日常生活圏域ニーズ調査を実施し計画策定に活用</a:t>
          </a:r>
          <a:r>
            <a:rPr lang="ja-JP" altLang="en-US" sz="1400" dirty="0"/>
            <a:t>　</a:t>
          </a:r>
          <a:r>
            <a:rPr lang="en-US" altLang="ja-JP" sz="1400" dirty="0" smtClean="0"/>
            <a:t>1322</a:t>
          </a:r>
          <a:r>
            <a:rPr lang="ja-JP" altLang="en-US" sz="1400" dirty="0" smtClean="0"/>
            <a:t>保険者　　　　　　　　　　　　　　　　　</a:t>
          </a:r>
          <a:endParaRPr lang="en-US" altLang="ja-JP" sz="1400" dirty="0" smtClean="0"/>
        </a:p>
        <a:p xmlns:a="http://schemas.openxmlformats.org/drawingml/2006/main">
          <a:pPr algn="l">
            <a:spcBef>
              <a:spcPts val="300"/>
            </a:spcBef>
          </a:pPr>
          <a:r>
            <a:rPr lang="ja-JP" altLang="en-US" sz="1400" dirty="0"/>
            <a:t>　</a:t>
          </a:r>
          <a:r>
            <a:rPr lang="ja-JP" altLang="en-US" sz="1400" dirty="0" smtClean="0"/>
            <a:t>　　　　　　　　　　　（</a:t>
          </a:r>
          <a:r>
            <a:rPr lang="en-US" altLang="ja-JP" sz="1400" dirty="0" smtClean="0"/>
            <a:t>84.3%</a:t>
          </a:r>
          <a:r>
            <a:rPr lang="ja-JP" altLang="en-US" sz="1400" dirty="0" smtClean="0"/>
            <a:t>）</a:t>
          </a:r>
          <a:endParaRPr lang="ja-JP" altLang="en-US" sz="1400" dirty="0"/>
        </a:p>
      </cdr:txBody>
    </cdr:sp>
  </cdr:relSizeAnchor>
</c:userShapes>
</file>

<file path=ppt/drawings/drawing3.xml><?xml version="1.0" encoding="utf-8"?>
<c:userShapes xmlns:c="http://schemas.openxmlformats.org/drawingml/2006/chart">
  <cdr:relSizeAnchor xmlns:cdr="http://schemas.openxmlformats.org/drawingml/2006/chartDrawing">
    <cdr:from>
      <cdr:x>0.52171</cdr:x>
      <cdr:y>0.24876</cdr:y>
    </cdr:from>
    <cdr:to>
      <cdr:x>0.87085</cdr:x>
      <cdr:y>0.48705</cdr:y>
    </cdr:to>
    <cdr:cxnSp macro="">
      <cdr:nvCxnSpPr>
        <cdr:cNvPr id="8" name="直線コネクタ 7"/>
        <cdr:cNvCxnSpPr/>
      </cdr:nvCxnSpPr>
      <cdr:spPr>
        <a:xfrm xmlns:a="http://schemas.openxmlformats.org/drawingml/2006/main" flipV="1">
          <a:off x="1698171" y="473103"/>
          <a:ext cx="1136469" cy="453172"/>
        </a:xfrm>
        <a:prstGeom xmlns:a="http://schemas.openxmlformats.org/drawingml/2006/main" prst="line">
          <a:avLst/>
        </a:prstGeom>
        <a:ln xmlns:a="http://schemas.openxmlformats.org/drawingml/2006/main" w="25400">
          <a:solidFill>
            <a:schemeClr val="bg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0.17818</cdr:x>
      <cdr:y>0.37161</cdr:y>
    </cdr:from>
    <cdr:to>
      <cdr:x>0.54951</cdr:x>
      <cdr:y>0.51473</cdr:y>
    </cdr:to>
    <cdr:cxnSp macro="">
      <cdr:nvCxnSpPr>
        <cdr:cNvPr id="11" name="直線コネクタ 10"/>
        <cdr:cNvCxnSpPr/>
      </cdr:nvCxnSpPr>
      <cdr:spPr>
        <a:xfrm xmlns:a="http://schemas.openxmlformats.org/drawingml/2006/main">
          <a:off x="579981" y="706736"/>
          <a:ext cx="1208676" cy="272186"/>
        </a:xfrm>
        <a:prstGeom xmlns:a="http://schemas.openxmlformats.org/drawingml/2006/main" prst="line">
          <a:avLst/>
        </a:prstGeom>
        <a:ln xmlns:a="http://schemas.openxmlformats.org/drawingml/2006/main" w="25400">
          <a:solidFill>
            <a:schemeClr val="bg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0.17923</cdr:x>
      <cdr:y>0.36625</cdr:y>
    </cdr:from>
    <cdr:to>
      <cdr:x>0.55055</cdr:x>
      <cdr:y>0.50937</cdr:y>
    </cdr:to>
    <cdr:cxnSp macro="">
      <cdr:nvCxnSpPr>
        <cdr:cNvPr id="17" name="直線コネクタ 16"/>
        <cdr:cNvCxnSpPr/>
      </cdr:nvCxnSpPr>
      <cdr:spPr>
        <a:xfrm xmlns:a="http://schemas.openxmlformats.org/drawingml/2006/main">
          <a:off x="583380" y="696538"/>
          <a:ext cx="1208676" cy="272186"/>
        </a:xfrm>
        <a:prstGeom xmlns:a="http://schemas.openxmlformats.org/drawingml/2006/main" prst="line">
          <a:avLst/>
        </a:prstGeom>
        <a:ln xmlns:a="http://schemas.openxmlformats.org/drawingml/2006/main" w="25400">
          <a:solidFill>
            <a:schemeClr val="bg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0.26004</cdr:x>
      <cdr:y>0.41038</cdr:y>
    </cdr:from>
    <cdr:to>
      <cdr:x>0.43727</cdr:x>
      <cdr:y>0.47651</cdr:y>
    </cdr:to>
    <cdr:cxnSp macro="">
      <cdr:nvCxnSpPr>
        <cdr:cNvPr id="18" name="直線コネクタ 17"/>
        <cdr:cNvCxnSpPr/>
      </cdr:nvCxnSpPr>
      <cdr:spPr>
        <a:xfrm xmlns:a="http://schemas.openxmlformats.org/drawingml/2006/main">
          <a:off x="846425" y="780464"/>
          <a:ext cx="576882" cy="125772"/>
        </a:xfrm>
        <a:prstGeom xmlns:a="http://schemas.openxmlformats.org/drawingml/2006/main" prst="line">
          <a:avLst/>
        </a:prstGeom>
        <a:ln xmlns:a="http://schemas.openxmlformats.org/drawingml/2006/main" w="9525">
          <a:solidFill>
            <a:schemeClr val="tx1">
              <a:lumMod val="65000"/>
              <a:lumOff val="35000"/>
            </a:schemeClr>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0.16789</cdr:x>
      <cdr:y>0.21477</cdr:y>
    </cdr:from>
    <cdr:to>
      <cdr:x>0.84401</cdr:x>
      <cdr:y>0.86482</cdr:y>
    </cdr:to>
    <cdr:grpSp>
      <cdr:nvGrpSpPr>
        <cdr:cNvPr id="10" name="グループ化 9"/>
        <cdr:cNvGrpSpPr/>
      </cdr:nvGrpSpPr>
      <cdr:grpSpPr>
        <a:xfrm xmlns:a="http://schemas.openxmlformats.org/drawingml/2006/main">
          <a:off x="814386" y="609681"/>
          <a:ext cx="3279663" cy="1845337"/>
          <a:chOff x="546490" y="408456"/>
          <a:chExt cx="2200772" cy="1236281"/>
        </a:xfrm>
      </cdr:grpSpPr>
      <cdr:sp macro="" textlink="">
        <cdr:nvSpPr>
          <cdr:cNvPr id="2" name="テキスト ボックス 1"/>
          <cdr:cNvSpPr txBox="1"/>
        </cdr:nvSpPr>
        <cdr:spPr>
          <a:xfrm xmlns:a="http://schemas.openxmlformats.org/drawingml/2006/main">
            <a:off x="2204657" y="825551"/>
            <a:ext cx="542605" cy="159194"/>
          </a:xfrm>
          <a:prstGeom xmlns:a="http://schemas.openxmlformats.org/drawingml/2006/main" prst="rect">
            <a:avLst/>
          </a:prstGeom>
          <a:solidFill xmlns:a="http://schemas.openxmlformats.org/drawingml/2006/main">
            <a:schemeClr val="bg1"/>
          </a:solidFill>
          <a:ln xmlns:a="http://schemas.openxmlformats.org/drawingml/2006/main">
            <a:solidFill>
              <a:schemeClr val="accent1"/>
            </a:solidFill>
          </a:ln>
        </cdr:spPr>
        <cdr:txBody>
          <a:bodyPr xmlns:a="http://schemas.openxmlformats.org/drawingml/2006/main" vertOverflow="clip" wrap="none" lIns="36000" tIns="36000" rIns="36000" bIns="36000" rtlCol="0" anchor="ctr" anchorCtr="0">
            <a:spAutoFit/>
          </a:bodyPr>
          <a:lstStyle xmlns:a="http://schemas.openxmlformats.org/drawingml/2006/main"/>
          <a:p xmlns:a="http://schemas.openxmlformats.org/drawingml/2006/main">
            <a:r>
              <a:rPr lang="ja-JP" altLang="en-US" sz="800">
                <a:latin typeface="メイリオ" pitchFamily="50" charset="-128"/>
                <a:ea typeface="メイリオ" pitchFamily="50" charset="-128"/>
                <a:cs typeface="メイリオ" pitchFamily="50" charset="-128"/>
              </a:rPr>
              <a:t>自立：</a:t>
            </a:r>
            <a:r>
              <a:rPr lang="en-US" altLang="ja-JP" sz="800"/>
              <a:t>13.5%</a:t>
            </a:r>
            <a:endParaRPr lang="ja-JP" altLang="en-US" sz="800"/>
          </a:p>
        </cdr:txBody>
      </cdr:sp>
      <cdr:sp macro="" textlink="">
        <cdr:nvSpPr>
          <cdr:cNvPr id="3" name="テキスト ボックス 2"/>
          <cdr:cNvSpPr txBox="1"/>
        </cdr:nvSpPr>
        <cdr:spPr>
          <a:xfrm xmlns:a="http://schemas.openxmlformats.org/drawingml/2006/main">
            <a:off x="2053192" y="1210662"/>
            <a:ext cx="459198" cy="159194"/>
          </a:xfrm>
          <a:prstGeom xmlns:a="http://schemas.openxmlformats.org/drawingml/2006/main" prst="rect">
            <a:avLst/>
          </a:prstGeom>
          <a:solidFill xmlns:a="http://schemas.openxmlformats.org/drawingml/2006/main">
            <a:schemeClr val="bg1"/>
          </a:solidFill>
          <a:ln xmlns:a="http://schemas.openxmlformats.org/drawingml/2006/main">
            <a:solidFill>
              <a:schemeClr val="accent1"/>
            </a:solidFill>
          </a:ln>
        </cdr:spPr>
        <cdr:txBody>
          <a:bodyPr xmlns:a="http://schemas.openxmlformats.org/drawingml/2006/main" vertOverflow="clip" wrap="none" lIns="36000" tIns="36000" rIns="36000" bIns="36000" rtlCol="0" anchor="ctr" anchorCtr="0">
            <a:spAutoFit/>
          </a:bodyPr>
          <a:lstStyle xmlns:a="http://schemas.openxmlformats.org/drawingml/2006/main"/>
          <a:p xmlns:a="http://schemas.openxmlformats.org/drawingml/2006/main">
            <a:r>
              <a:rPr lang="en-US" altLang="ja-JP" sz="800" dirty="0">
                <a:latin typeface="メイリオ" pitchFamily="50" charset="-128"/>
                <a:ea typeface="メイリオ" pitchFamily="50" charset="-128"/>
                <a:cs typeface="メイリオ" pitchFamily="50" charset="-128"/>
              </a:rPr>
              <a:t>Ⅰ</a:t>
            </a:r>
            <a:r>
              <a:rPr lang="ja-JP" altLang="en-US" sz="800" dirty="0">
                <a:latin typeface="メイリオ" pitchFamily="50" charset="-128"/>
                <a:ea typeface="メイリオ" pitchFamily="50" charset="-128"/>
                <a:cs typeface="メイリオ" pitchFamily="50" charset="-128"/>
              </a:rPr>
              <a:t>：</a:t>
            </a:r>
            <a:r>
              <a:rPr lang="en-US" altLang="ja-JP" sz="800" dirty="0">
                <a:latin typeface="+mn-lt"/>
                <a:ea typeface="+mn-ea"/>
                <a:cs typeface="+mn-cs"/>
              </a:rPr>
              <a:t>29</a:t>
            </a:r>
            <a:r>
              <a:rPr lang="en-US" altLang="ja-JP" sz="800" dirty="0"/>
              <a:t>.2%</a:t>
            </a:r>
            <a:endParaRPr lang="ja-JP" altLang="en-US" sz="800" dirty="0"/>
          </a:p>
        </cdr:txBody>
      </cdr:sp>
      <cdr:sp macro="" textlink="">
        <cdr:nvSpPr>
          <cdr:cNvPr id="4" name="テキスト ボックス 3"/>
          <cdr:cNvSpPr txBox="1"/>
        </cdr:nvSpPr>
        <cdr:spPr>
          <a:xfrm xmlns:a="http://schemas.openxmlformats.org/drawingml/2006/main">
            <a:off x="1312697" y="1485543"/>
            <a:ext cx="459198" cy="159194"/>
          </a:xfrm>
          <a:prstGeom xmlns:a="http://schemas.openxmlformats.org/drawingml/2006/main" prst="rect">
            <a:avLst/>
          </a:prstGeom>
          <a:solidFill xmlns:a="http://schemas.openxmlformats.org/drawingml/2006/main">
            <a:srgbClr val="0070C0"/>
          </a:solidFill>
          <a:ln xmlns:a="http://schemas.openxmlformats.org/drawingml/2006/main">
            <a:solidFill>
              <a:schemeClr val="accent1"/>
            </a:solidFill>
          </a:ln>
        </cdr:spPr>
        <cdr:txBody>
          <a:bodyPr xmlns:a="http://schemas.openxmlformats.org/drawingml/2006/main" vertOverflow="clip" wrap="none" lIns="36000" tIns="36000" rIns="36000" bIns="36000" rtlCol="0" anchor="ctr" anchorCtr="0">
            <a:spAutoFit/>
          </a:bodyPr>
          <a:lstStyle xmlns:a="http://schemas.openxmlformats.org/drawingml/2006/main"/>
          <a:p xmlns:a="http://schemas.openxmlformats.org/drawingml/2006/main">
            <a:r>
              <a:rPr lang="en-US" altLang="ja-JP" sz="800">
                <a:solidFill>
                  <a:schemeClr val="bg1"/>
                </a:solidFill>
                <a:latin typeface="メイリオ" pitchFamily="50" charset="-128"/>
                <a:ea typeface="メイリオ" pitchFamily="50" charset="-128"/>
                <a:cs typeface="メイリオ" pitchFamily="50" charset="-128"/>
              </a:rPr>
              <a:t>Ⅱ</a:t>
            </a:r>
            <a:r>
              <a:rPr lang="ja-JP" altLang="en-US" sz="800">
                <a:solidFill>
                  <a:schemeClr val="bg1"/>
                </a:solidFill>
                <a:latin typeface="メイリオ" pitchFamily="50" charset="-128"/>
                <a:ea typeface="メイリオ" pitchFamily="50" charset="-128"/>
                <a:cs typeface="メイリオ" pitchFamily="50" charset="-128"/>
              </a:rPr>
              <a:t>：</a:t>
            </a:r>
            <a:r>
              <a:rPr lang="en-US" altLang="ja-JP" sz="800">
                <a:solidFill>
                  <a:schemeClr val="bg1"/>
                </a:solidFill>
                <a:latin typeface="+mn-lt"/>
                <a:ea typeface="+mn-ea"/>
                <a:cs typeface="+mn-cs"/>
              </a:rPr>
              <a:t>28</a:t>
            </a:r>
            <a:r>
              <a:rPr lang="en-US" altLang="ja-JP" sz="800">
                <a:solidFill>
                  <a:schemeClr val="bg1"/>
                </a:solidFill>
              </a:rPr>
              <a:t>.8%</a:t>
            </a:r>
            <a:endParaRPr lang="ja-JP" altLang="en-US" sz="800">
              <a:solidFill>
                <a:schemeClr val="bg1"/>
              </a:solidFill>
            </a:endParaRPr>
          </a:p>
        </cdr:txBody>
      </cdr:sp>
      <cdr:sp macro="" textlink="">
        <cdr:nvSpPr>
          <cdr:cNvPr id="5" name="テキスト ボックス 4"/>
          <cdr:cNvSpPr txBox="1"/>
        </cdr:nvSpPr>
        <cdr:spPr>
          <a:xfrm xmlns:a="http://schemas.openxmlformats.org/drawingml/2006/main">
            <a:off x="723755" y="1222621"/>
            <a:ext cx="459198" cy="159194"/>
          </a:xfrm>
          <a:prstGeom xmlns:a="http://schemas.openxmlformats.org/drawingml/2006/main" prst="rect">
            <a:avLst/>
          </a:prstGeom>
          <a:solidFill xmlns:a="http://schemas.openxmlformats.org/drawingml/2006/main">
            <a:srgbClr val="0070C0"/>
          </a:solidFill>
          <a:ln xmlns:a="http://schemas.openxmlformats.org/drawingml/2006/main">
            <a:solidFill>
              <a:schemeClr val="accent1"/>
            </a:solidFill>
          </a:ln>
        </cdr:spPr>
        <cdr:txBody>
          <a:bodyPr xmlns:a="http://schemas.openxmlformats.org/drawingml/2006/main" vertOverflow="clip" wrap="none" lIns="36000" tIns="36000" rIns="36000" bIns="36000" rtlCol="0" anchor="ctr" anchorCtr="0">
            <a:spAutoFit/>
          </a:bodyPr>
          <a:lstStyle xmlns:a="http://schemas.openxmlformats.org/drawingml/2006/main"/>
          <a:p xmlns:a="http://schemas.openxmlformats.org/drawingml/2006/main">
            <a:r>
              <a:rPr lang="en-US" altLang="ja-JP" sz="800">
                <a:solidFill>
                  <a:schemeClr val="bg1"/>
                </a:solidFill>
                <a:latin typeface="メイリオ" pitchFamily="50" charset="-128"/>
                <a:ea typeface="メイリオ" pitchFamily="50" charset="-128"/>
                <a:cs typeface="メイリオ" pitchFamily="50" charset="-128"/>
              </a:rPr>
              <a:t>Ⅲ</a:t>
            </a:r>
            <a:r>
              <a:rPr lang="ja-JP" altLang="en-US" sz="800">
                <a:solidFill>
                  <a:schemeClr val="bg1"/>
                </a:solidFill>
                <a:latin typeface="メイリオ" pitchFamily="50" charset="-128"/>
                <a:ea typeface="メイリオ" pitchFamily="50" charset="-128"/>
                <a:cs typeface="メイリオ" pitchFamily="50" charset="-128"/>
              </a:rPr>
              <a:t>：</a:t>
            </a:r>
            <a:r>
              <a:rPr lang="en-US" altLang="ja-JP" sz="800">
                <a:solidFill>
                  <a:schemeClr val="bg1"/>
                </a:solidFill>
                <a:latin typeface="+mn-lt"/>
                <a:ea typeface="+mn-ea"/>
                <a:cs typeface="+mn-cs"/>
              </a:rPr>
              <a:t>18</a:t>
            </a:r>
            <a:r>
              <a:rPr lang="en-US" altLang="ja-JP" sz="800">
                <a:solidFill>
                  <a:schemeClr val="bg1"/>
                </a:solidFill>
              </a:rPr>
              <a:t>.2%</a:t>
            </a:r>
            <a:endParaRPr lang="ja-JP" altLang="en-US" sz="800">
              <a:solidFill>
                <a:schemeClr val="bg1"/>
              </a:solidFill>
            </a:endParaRPr>
          </a:p>
        </cdr:txBody>
      </cdr:sp>
      <cdr:sp macro="" textlink="">
        <cdr:nvSpPr>
          <cdr:cNvPr id="6" name="テキスト ボックス 5"/>
          <cdr:cNvSpPr txBox="1"/>
        </cdr:nvSpPr>
        <cdr:spPr>
          <a:xfrm xmlns:a="http://schemas.openxmlformats.org/drawingml/2006/main">
            <a:off x="670023" y="920433"/>
            <a:ext cx="412281" cy="159194"/>
          </a:xfrm>
          <a:prstGeom xmlns:a="http://schemas.openxmlformats.org/drawingml/2006/main" prst="rect">
            <a:avLst/>
          </a:prstGeom>
          <a:solidFill xmlns:a="http://schemas.openxmlformats.org/drawingml/2006/main">
            <a:srgbClr val="0070C0"/>
          </a:solidFill>
          <a:ln xmlns:a="http://schemas.openxmlformats.org/drawingml/2006/main">
            <a:solidFill>
              <a:schemeClr val="accent1"/>
            </a:solidFill>
          </a:ln>
        </cdr:spPr>
        <cdr:txBody>
          <a:bodyPr xmlns:a="http://schemas.openxmlformats.org/drawingml/2006/main" vertOverflow="clip" wrap="none" lIns="36000" tIns="36000" rIns="36000" bIns="36000" rtlCol="0" anchor="ctr" anchorCtr="0">
            <a:spAutoFit/>
          </a:bodyPr>
          <a:lstStyle xmlns:a="http://schemas.openxmlformats.org/drawingml/2006/main"/>
          <a:p xmlns:a="http://schemas.openxmlformats.org/drawingml/2006/main">
            <a:r>
              <a:rPr lang="en-US" altLang="ja-JP" sz="800">
                <a:solidFill>
                  <a:schemeClr val="bg1"/>
                </a:solidFill>
                <a:latin typeface="メイリオ" pitchFamily="50" charset="-128"/>
                <a:ea typeface="メイリオ" pitchFamily="50" charset="-128"/>
                <a:cs typeface="メイリオ" pitchFamily="50" charset="-128"/>
              </a:rPr>
              <a:t>Ⅳ</a:t>
            </a:r>
            <a:r>
              <a:rPr lang="ja-JP" altLang="en-US" sz="800">
                <a:solidFill>
                  <a:schemeClr val="bg1"/>
                </a:solidFill>
                <a:latin typeface="メイリオ" pitchFamily="50" charset="-128"/>
                <a:ea typeface="メイリオ" pitchFamily="50" charset="-128"/>
                <a:cs typeface="メイリオ" pitchFamily="50" charset="-128"/>
              </a:rPr>
              <a:t>：</a:t>
            </a:r>
            <a:r>
              <a:rPr lang="en-US" altLang="ja-JP" sz="800">
                <a:solidFill>
                  <a:schemeClr val="bg1"/>
                </a:solidFill>
                <a:latin typeface="+mn-lt"/>
                <a:ea typeface="+mn-ea"/>
                <a:cs typeface="+mn-cs"/>
              </a:rPr>
              <a:t>8</a:t>
            </a:r>
            <a:r>
              <a:rPr lang="en-US" altLang="ja-JP" sz="800">
                <a:solidFill>
                  <a:schemeClr val="bg1"/>
                </a:solidFill>
              </a:rPr>
              <a:t>.5%</a:t>
            </a:r>
            <a:endParaRPr lang="ja-JP" altLang="en-US" sz="800">
              <a:solidFill>
                <a:schemeClr val="bg1"/>
              </a:solidFill>
            </a:endParaRPr>
          </a:p>
        </cdr:txBody>
      </cdr:sp>
      <cdr:sp macro="" textlink="">
        <cdr:nvSpPr>
          <cdr:cNvPr id="7" name="テキスト ボックス 6"/>
          <cdr:cNvSpPr txBox="1"/>
        </cdr:nvSpPr>
        <cdr:spPr>
          <a:xfrm xmlns:a="http://schemas.openxmlformats.org/drawingml/2006/main">
            <a:off x="546490" y="408456"/>
            <a:ext cx="403159" cy="159194"/>
          </a:xfrm>
          <a:prstGeom xmlns:a="http://schemas.openxmlformats.org/drawingml/2006/main" prst="rect">
            <a:avLst/>
          </a:prstGeom>
          <a:solidFill xmlns:a="http://schemas.openxmlformats.org/drawingml/2006/main">
            <a:srgbClr val="0070C0"/>
          </a:solidFill>
          <a:ln xmlns:a="http://schemas.openxmlformats.org/drawingml/2006/main">
            <a:solidFill>
              <a:schemeClr val="accent1"/>
            </a:solidFill>
          </a:ln>
        </cdr:spPr>
        <cdr:txBody>
          <a:bodyPr xmlns:a="http://schemas.openxmlformats.org/drawingml/2006/main" vertOverflow="clip" wrap="none" lIns="36000" tIns="36000" rIns="36000" bIns="36000" rtlCol="0" anchor="ctr" anchorCtr="0">
            <a:spAutoFit/>
          </a:bodyPr>
          <a:lstStyle xmlns:a="http://schemas.openxmlformats.org/drawingml/2006/main"/>
          <a:p xmlns:a="http://schemas.openxmlformats.org/drawingml/2006/main">
            <a:r>
              <a:rPr lang="en-US" altLang="ja-JP" sz="800" dirty="0">
                <a:solidFill>
                  <a:schemeClr val="bg1"/>
                </a:solidFill>
                <a:latin typeface="メイリオ" pitchFamily="50" charset="-128"/>
                <a:ea typeface="メイリオ" pitchFamily="50" charset="-128"/>
                <a:cs typeface="メイリオ" pitchFamily="50" charset="-128"/>
              </a:rPr>
              <a:t>M</a:t>
            </a:r>
            <a:r>
              <a:rPr lang="ja-JP" altLang="en-US" sz="800" dirty="0">
                <a:solidFill>
                  <a:schemeClr val="bg1"/>
                </a:solidFill>
                <a:latin typeface="メイリオ" pitchFamily="50" charset="-128"/>
                <a:ea typeface="メイリオ" pitchFamily="50" charset="-128"/>
                <a:cs typeface="メイリオ" pitchFamily="50" charset="-128"/>
              </a:rPr>
              <a:t>：</a:t>
            </a:r>
            <a:r>
              <a:rPr lang="en-US" altLang="ja-JP" sz="800" dirty="0">
                <a:solidFill>
                  <a:schemeClr val="bg1"/>
                </a:solidFill>
                <a:latin typeface="メイリオ" pitchFamily="50" charset="-128"/>
                <a:ea typeface="メイリオ" pitchFamily="50" charset="-128"/>
                <a:cs typeface="メイリオ" pitchFamily="50" charset="-128"/>
              </a:rPr>
              <a:t>1</a:t>
            </a:r>
            <a:r>
              <a:rPr lang="en-US" altLang="ja-JP" sz="800" dirty="0">
                <a:solidFill>
                  <a:schemeClr val="bg1"/>
                </a:solidFill>
              </a:rPr>
              <a:t>.8%</a:t>
            </a:r>
            <a:endParaRPr lang="ja-JP" altLang="en-US" sz="800" dirty="0">
              <a:solidFill>
                <a:schemeClr val="bg1"/>
              </a:solidFill>
            </a:endParaRPr>
          </a:p>
        </cdr:txBody>
      </cdr:sp>
      <cdr:cxnSp macro="">
        <cdr:nvCxnSpPr>
          <cdr:cNvPr id="9" name="直線コネクタ 8"/>
          <cdr:cNvCxnSpPr>
            <a:stCxn xmlns:a="http://schemas.openxmlformats.org/drawingml/2006/main" id="7" idx="2"/>
          </cdr:cNvCxnSpPr>
        </cdr:nvCxnSpPr>
        <cdr:spPr>
          <a:xfrm xmlns:a="http://schemas.openxmlformats.org/drawingml/2006/main">
            <a:off x="748069" y="567650"/>
            <a:ext cx="404867" cy="299044"/>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grp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2" y="0"/>
            <a:ext cx="2949575" cy="496888"/>
          </a:xfrm>
          <a:prstGeom prst="rect">
            <a:avLst/>
          </a:prstGeom>
        </p:spPr>
        <p:txBody>
          <a:bodyPr vert="horz" lIns="91416" tIns="45708" rIns="91416" bIns="45708" rtlCol="0"/>
          <a:lstStyle>
            <a:lvl1pPr algn="l" fontAlgn="auto">
              <a:spcBef>
                <a:spcPts val="0"/>
              </a:spcBef>
              <a:spcAft>
                <a:spcPts val="0"/>
              </a:spcAft>
              <a:defRPr sz="1200">
                <a:latin typeface="+mn-lt"/>
                <a:ea typeface="+mn-ea"/>
              </a:defRPr>
            </a:lvl1pPr>
          </a:lstStyle>
          <a:p>
            <a:pPr>
              <a:defRPr/>
            </a:pPr>
            <a:endParaRPr lang="ja-JP" altLang="en-US"/>
          </a:p>
        </p:txBody>
      </p:sp>
      <p:sp>
        <p:nvSpPr>
          <p:cNvPr id="3" name="日付プレースホルダ 2"/>
          <p:cNvSpPr>
            <a:spLocks noGrp="1"/>
          </p:cNvSpPr>
          <p:nvPr>
            <p:ph type="dt" sz="quarter" idx="1"/>
          </p:nvPr>
        </p:nvSpPr>
        <p:spPr>
          <a:xfrm>
            <a:off x="3856040" y="0"/>
            <a:ext cx="2949575" cy="496888"/>
          </a:xfrm>
          <a:prstGeom prst="rect">
            <a:avLst/>
          </a:prstGeom>
        </p:spPr>
        <p:txBody>
          <a:bodyPr vert="horz" lIns="91416" tIns="45708" rIns="91416" bIns="45708" rtlCol="0"/>
          <a:lstStyle>
            <a:lvl1pPr algn="r" fontAlgn="auto">
              <a:spcBef>
                <a:spcPts val="0"/>
              </a:spcBef>
              <a:spcAft>
                <a:spcPts val="0"/>
              </a:spcAft>
              <a:defRPr sz="1200">
                <a:latin typeface="+mn-lt"/>
                <a:ea typeface="+mn-ea"/>
              </a:defRPr>
            </a:lvl1pPr>
          </a:lstStyle>
          <a:p>
            <a:pPr>
              <a:defRPr/>
            </a:pPr>
            <a:fld id="{BB295365-467C-40D5-98E8-C452E216ABE0}" type="datetimeFigureOut">
              <a:rPr lang="ja-JP" altLang="en-US"/>
              <a:pPr>
                <a:defRPr/>
              </a:pPr>
              <a:t>2013/11/21</a:t>
            </a:fld>
            <a:endParaRPr lang="ja-JP" altLang="en-US"/>
          </a:p>
        </p:txBody>
      </p:sp>
      <p:sp>
        <p:nvSpPr>
          <p:cNvPr id="4" name="フッター プレースホルダ 3"/>
          <p:cNvSpPr>
            <a:spLocks noGrp="1"/>
          </p:cNvSpPr>
          <p:nvPr>
            <p:ph type="ftr" sz="quarter" idx="2"/>
          </p:nvPr>
        </p:nvSpPr>
        <p:spPr>
          <a:xfrm>
            <a:off x="2" y="9440865"/>
            <a:ext cx="2949575" cy="496887"/>
          </a:xfrm>
          <a:prstGeom prst="rect">
            <a:avLst/>
          </a:prstGeom>
        </p:spPr>
        <p:txBody>
          <a:bodyPr vert="horz" lIns="91416" tIns="45708" rIns="91416" bIns="45708" rtlCol="0" anchor="b"/>
          <a:lstStyle>
            <a:lvl1pPr algn="l" fontAlgn="auto">
              <a:spcBef>
                <a:spcPts val="0"/>
              </a:spcBef>
              <a:spcAft>
                <a:spcPts val="0"/>
              </a:spcAft>
              <a:defRPr sz="1200">
                <a:latin typeface="+mn-lt"/>
                <a:ea typeface="+mn-ea"/>
              </a:defRPr>
            </a:lvl1pPr>
          </a:lstStyle>
          <a:p>
            <a:pPr>
              <a:defRPr/>
            </a:pPr>
            <a:endParaRPr lang="ja-JP" altLang="en-US"/>
          </a:p>
        </p:txBody>
      </p:sp>
      <p:sp>
        <p:nvSpPr>
          <p:cNvPr id="5" name="スライド番号プレースホルダ 4"/>
          <p:cNvSpPr>
            <a:spLocks noGrp="1"/>
          </p:cNvSpPr>
          <p:nvPr>
            <p:ph type="sldNum" sz="quarter" idx="3"/>
          </p:nvPr>
        </p:nvSpPr>
        <p:spPr>
          <a:xfrm>
            <a:off x="3856040" y="9440865"/>
            <a:ext cx="2949575" cy="496887"/>
          </a:xfrm>
          <a:prstGeom prst="rect">
            <a:avLst/>
          </a:prstGeom>
        </p:spPr>
        <p:txBody>
          <a:bodyPr vert="horz" lIns="91416" tIns="45708" rIns="91416" bIns="45708" rtlCol="0" anchor="b"/>
          <a:lstStyle>
            <a:lvl1pPr algn="r" fontAlgn="auto">
              <a:spcBef>
                <a:spcPts val="0"/>
              </a:spcBef>
              <a:spcAft>
                <a:spcPts val="0"/>
              </a:spcAft>
              <a:defRPr sz="1200">
                <a:latin typeface="+mn-lt"/>
                <a:ea typeface="+mn-ea"/>
              </a:defRPr>
            </a:lvl1pPr>
          </a:lstStyle>
          <a:p>
            <a:pPr>
              <a:defRPr/>
            </a:pPr>
            <a:fld id="{AC05193F-E395-440D-8786-18ED67882B2C}" type="slidenum">
              <a:rPr lang="ja-JP" altLang="en-US"/>
              <a:pPr>
                <a:defRPr/>
              </a:pPr>
              <a:t>‹#›</a:t>
            </a:fld>
            <a:endParaRPr lang="ja-JP" altLang="en-US"/>
          </a:p>
        </p:txBody>
      </p:sp>
    </p:spTree>
    <p:extLst>
      <p:ext uri="{BB962C8B-B14F-4D97-AF65-F5344CB8AC3E}">
        <p14:creationId xmlns:p14="http://schemas.microsoft.com/office/powerpoint/2010/main" val="240564326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2" y="0"/>
            <a:ext cx="2949575" cy="496888"/>
          </a:xfrm>
          <a:prstGeom prst="rect">
            <a:avLst/>
          </a:prstGeom>
        </p:spPr>
        <p:txBody>
          <a:bodyPr vert="horz" lIns="91416" tIns="45708" rIns="91416" bIns="45708" rtlCol="0"/>
          <a:lstStyle>
            <a:lvl1pPr algn="l" fontAlgn="auto">
              <a:spcBef>
                <a:spcPts val="0"/>
              </a:spcBef>
              <a:spcAft>
                <a:spcPts val="0"/>
              </a:spcAft>
              <a:defRPr sz="1200">
                <a:latin typeface="+mn-lt"/>
                <a:ea typeface="+mn-ea"/>
              </a:defRPr>
            </a:lvl1pPr>
          </a:lstStyle>
          <a:p>
            <a:pPr>
              <a:defRPr/>
            </a:pPr>
            <a:endParaRPr lang="ja-JP" altLang="en-US"/>
          </a:p>
        </p:txBody>
      </p:sp>
      <p:sp>
        <p:nvSpPr>
          <p:cNvPr id="3" name="日付プレースホルダ 2"/>
          <p:cNvSpPr>
            <a:spLocks noGrp="1"/>
          </p:cNvSpPr>
          <p:nvPr>
            <p:ph type="dt" idx="1"/>
          </p:nvPr>
        </p:nvSpPr>
        <p:spPr>
          <a:xfrm>
            <a:off x="3856040" y="0"/>
            <a:ext cx="2949575" cy="496888"/>
          </a:xfrm>
          <a:prstGeom prst="rect">
            <a:avLst/>
          </a:prstGeom>
        </p:spPr>
        <p:txBody>
          <a:bodyPr vert="horz" lIns="91416" tIns="45708" rIns="91416" bIns="45708" rtlCol="0"/>
          <a:lstStyle>
            <a:lvl1pPr algn="r" fontAlgn="auto">
              <a:spcBef>
                <a:spcPts val="0"/>
              </a:spcBef>
              <a:spcAft>
                <a:spcPts val="0"/>
              </a:spcAft>
              <a:defRPr sz="1200">
                <a:latin typeface="+mn-lt"/>
                <a:ea typeface="+mn-ea"/>
              </a:defRPr>
            </a:lvl1pPr>
          </a:lstStyle>
          <a:p>
            <a:pPr>
              <a:defRPr/>
            </a:pPr>
            <a:fld id="{8D53F505-041B-4353-BA6B-10D9723080AC}" type="datetimeFigureOut">
              <a:rPr lang="ja-JP" altLang="en-US"/>
              <a:pPr>
                <a:defRPr/>
              </a:pPr>
              <a:t>2013/11/21</a:t>
            </a:fld>
            <a:endParaRPr lang="ja-JP" altLang="en-US"/>
          </a:p>
        </p:txBody>
      </p:sp>
      <p:sp>
        <p:nvSpPr>
          <p:cNvPr id="4" name="スライド イメージ プレースホルダ 3"/>
          <p:cNvSpPr>
            <a:spLocks noGrp="1" noRot="1" noChangeAspect="1"/>
          </p:cNvSpPr>
          <p:nvPr>
            <p:ph type="sldImg" idx="2"/>
          </p:nvPr>
        </p:nvSpPr>
        <p:spPr>
          <a:xfrm>
            <a:off x="712788" y="746125"/>
            <a:ext cx="5381625" cy="3725863"/>
          </a:xfrm>
          <a:prstGeom prst="rect">
            <a:avLst/>
          </a:prstGeom>
          <a:noFill/>
          <a:ln w="12700">
            <a:solidFill>
              <a:prstClr val="black"/>
            </a:solidFill>
          </a:ln>
        </p:spPr>
        <p:txBody>
          <a:bodyPr vert="horz" lIns="91416" tIns="45708" rIns="91416" bIns="45708" rtlCol="0" anchor="ctr"/>
          <a:lstStyle/>
          <a:p>
            <a:pPr lvl="0"/>
            <a:endParaRPr lang="ja-JP" altLang="en-US" noProof="0"/>
          </a:p>
        </p:txBody>
      </p:sp>
      <p:sp>
        <p:nvSpPr>
          <p:cNvPr id="5" name="ノート プレースホルダ 4"/>
          <p:cNvSpPr>
            <a:spLocks noGrp="1"/>
          </p:cNvSpPr>
          <p:nvPr>
            <p:ph type="body" sz="quarter" idx="3"/>
          </p:nvPr>
        </p:nvSpPr>
        <p:spPr>
          <a:xfrm>
            <a:off x="681039" y="4721225"/>
            <a:ext cx="5445125" cy="4471988"/>
          </a:xfrm>
          <a:prstGeom prst="rect">
            <a:avLst/>
          </a:prstGeom>
        </p:spPr>
        <p:txBody>
          <a:bodyPr vert="horz" lIns="91416" tIns="45708" rIns="91416" bIns="45708" rtlCol="0">
            <a:normAutofit/>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endParaRPr lang="ja-JP" altLang="en-US" noProof="0"/>
          </a:p>
        </p:txBody>
      </p:sp>
      <p:sp>
        <p:nvSpPr>
          <p:cNvPr id="6" name="フッター プレースホルダ 5"/>
          <p:cNvSpPr>
            <a:spLocks noGrp="1"/>
          </p:cNvSpPr>
          <p:nvPr>
            <p:ph type="ftr" sz="quarter" idx="4"/>
          </p:nvPr>
        </p:nvSpPr>
        <p:spPr>
          <a:xfrm>
            <a:off x="2" y="9440865"/>
            <a:ext cx="2949575" cy="496887"/>
          </a:xfrm>
          <a:prstGeom prst="rect">
            <a:avLst/>
          </a:prstGeom>
        </p:spPr>
        <p:txBody>
          <a:bodyPr vert="horz" lIns="91416" tIns="45708" rIns="91416" bIns="45708" rtlCol="0" anchor="b"/>
          <a:lstStyle>
            <a:lvl1pPr algn="l" fontAlgn="auto">
              <a:spcBef>
                <a:spcPts val="0"/>
              </a:spcBef>
              <a:spcAft>
                <a:spcPts val="0"/>
              </a:spcAft>
              <a:defRPr sz="1200">
                <a:latin typeface="+mn-lt"/>
                <a:ea typeface="+mn-ea"/>
              </a:defRPr>
            </a:lvl1pPr>
          </a:lstStyle>
          <a:p>
            <a:pPr>
              <a:defRPr/>
            </a:pPr>
            <a:endParaRPr lang="ja-JP" altLang="en-US"/>
          </a:p>
        </p:txBody>
      </p:sp>
      <p:sp>
        <p:nvSpPr>
          <p:cNvPr id="7" name="スライド番号プレースホルダ 6"/>
          <p:cNvSpPr>
            <a:spLocks noGrp="1"/>
          </p:cNvSpPr>
          <p:nvPr>
            <p:ph type="sldNum" sz="quarter" idx="5"/>
          </p:nvPr>
        </p:nvSpPr>
        <p:spPr>
          <a:xfrm>
            <a:off x="3856040" y="9440865"/>
            <a:ext cx="2949575" cy="496887"/>
          </a:xfrm>
          <a:prstGeom prst="rect">
            <a:avLst/>
          </a:prstGeom>
        </p:spPr>
        <p:txBody>
          <a:bodyPr vert="horz" lIns="91416" tIns="45708" rIns="91416" bIns="45708" rtlCol="0" anchor="b"/>
          <a:lstStyle>
            <a:lvl1pPr algn="r" fontAlgn="auto">
              <a:spcBef>
                <a:spcPts val="0"/>
              </a:spcBef>
              <a:spcAft>
                <a:spcPts val="0"/>
              </a:spcAft>
              <a:defRPr sz="1200">
                <a:latin typeface="+mn-lt"/>
                <a:ea typeface="+mn-ea"/>
              </a:defRPr>
            </a:lvl1pPr>
          </a:lstStyle>
          <a:p>
            <a:pPr>
              <a:defRPr/>
            </a:pPr>
            <a:fld id="{B585D994-854A-427C-95D2-4279922834B2}" type="slidenum">
              <a:rPr lang="ja-JP" altLang="en-US"/>
              <a:pPr>
                <a:defRPr/>
              </a:pPr>
              <a:t>‹#›</a:t>
            </a:fld>
            <a:endParaRPr lang="ja-JP" altLang="en-US"/>
          </a:p>
        </p:txBody>
      </p:sp>
    </p:spTree>
    <p:extLst>
      <p:ext uri="{BB962C8B-B14F-4D97-AF65-F5344CB8AC3E}">
        <p14:creationId xmlns:p14="http://schemas.microsoft.com/office/powerpoint/2010/main" val="849046673"/>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14375" y="746125"/>
            <a:ext cx="5380038" cy="372586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04A852FF-B003-4FE9-8560-65829BF0B15E}" type="slidenum">
              <a:rPr lang="en-US" altLang="ja-JP" smtClean="0">
                <a:solidFill>
                  <a:prstClr val="black"/>
                </a:solidFill>
              </a:rPr>
              <a:pPr>
                <a:defRPr/>
              </a:pPr>
              <a:t>2</a:t>
            </a:fld>
            <a:endParaRPr lang="en-US" altLang="ja-JP">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98FF7CE-541E-4641-8FDF-181F1190E95B}" type="slidenum">
              <a:rPr lang="en-US" altLang="ja-JP" smtClean="0">
                <a:solidFill>
                  <a:srgbClr val="000000"/>
                </a:solidFill>
                <a:latin typeface="Arial" charset="0"/>
                <a:ea typeface="HG丸ｺﾞｼｯｸM-PRO" pitchFamily="50" charset="-128"/>
              </a:rPr>
              <a:pPr fontAlgn="base">
                <a:spcBef>
                  <a:spcPct val="0"/>
                </a:spcBef>
                <a:spcAft>
                  <a:spcPct val="0"/>
                </a:spcAft>
              </a:pPr>
              <a:t>37</a:t>
            </a:fld>
            <a:endParaRPr lang="en-US" altLang="ja-JP" smtClean="0">
              <a:solidFill>
                <a:srgbClr val="000000"/>
              </a:solidFill>
              <a:latin typeface="Arial" charset="0"/>
              <a:ea typeface="HG丸ｺﾞｼｯｸM-PRO" pitchFamily="50" charset="-128"/>
            </a:endParaRPr>
          </a:p>
        </p:txBody>
      </p:sp>
      <p:sp>
        <p:nvSpPr>
          <p:cNvPr id="7171" name="Rectangle 2"/>
          <p:cNvSpPr>
            <a:spLocks noGrp="1" noRot="1" noChangeAspect="1" noChangeArrowheads="1" noTextEdit="1"/>
          </p:cNvSpPr>
          <p:nvPr>
            <p:ph type="sldImg"/>
          </p:nvPr>
        </p:nvSpPr>
        <p:spPr bwMode="auto">
          <a:xfrm>
            <a:off x="714375" y="746125"/>
            <a:ext cx="5381625" cy="3725863"/>
          </a:xfrm>
          <a:noFill/>
          <a:ln>
            <a:solidFill>
              <a:srgbClr val="000000"/>
            </a:solidFill>
            <a:miter lim="800000"/>
            <a:headEnd/>
            <a:tailEnd/>
          </a:ln>
        </p:spPr>
      </p:sp>
      <p:sp>
        <p:nvSpPr>
          <p:cNvPr id="7172" name="Rectangle 3"/>
          <p:cNvSpPr>
            <a:spLocks noGrp="1" noChangeArrowheads="1"/>
          </p:cNvSpPr>
          <p:nvPr>
            <p:ph type="body" idx="1"/>
          </p:nvPr>
        </p:nvSpPr>
        <p:spPr bwMode="auto">
          <a:xfrm>
            <a:off x="906676" y="4719640"/>
            <a:ext cx="4993851" cy="4473575"/>
          </a:xfrm>
          <a:noFill/>
        </p:spPr>
        <p:txBody>
          <a:bodyPr wrap="square" numCol="1" anchor="t" anchorCtr="0" compatLnSpc="1">
            <a:prstTxWarp prst="textNoShape">
              <a:avLst/>
            </a:prstTxWarp>
          </a:bodyPr>
          <a:lstStyle/>
          <a:p>
            <a:pPr eaLnBrk="1" hangingPunct="1">
              <a:spcBef>
                <a:spcPct val="0"/>
              </a:spcBef>
            </a:pPr>
            <a:endParaRPr lang="ja-JP" altLang="ja-JP" smtClean="0">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スライド イメージ プレースホルダ 1"/>
          <p:cNvSpPr>
            <a:spLocks noGrp="1" noRot="1" noChangeAspect="1" noTextEdit="1"/>
          </p:cNvSpPr>
          <p:nvPr>
            <p:ph type="sldImg"/>
          </p:nvPr>
        </p:nvSpPr>
        <p:spPr bwMode="auto">
          <a:xfrm>
            <a:off x="712788" y="746125"/>
            <a:ext cx="5381625"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smtClean="0"/>
          </a:p>
        </p:txBody>
      </p:sp>
      <p:sp>
        <p:nvSpPr>
          <p:cNvPr id="4" name="スライド番号プレースホルダ 3"/>
          <p:cNvSpPr>
            <a:spLocks noGrp="1"/>
          </p:cNvSpPr>
          <p:nvPr>
            <p:ph type="sldNum" sz="quarter" idx="5"/>
          </p:nvPr>
        </p:nvSpPr>
        <p:spPr/>
        <p:txBody>
          <a:bodyPr/>
          <a:lstStyle/>
          <a:p>
            <a:pPr>
              <a:defRPr/>
            </a:pPr>
            <a:fld id="{A8C6CBAE-75D0-418F-B410-6B5EF226A114}" type="slidenum">
              <a:rPr lang="ja-JP" altLang="en-US">
                <a:solidFill>
                  <a:prstClr val="black"/>
                </a:solidFill>
              </a:rPr>
              <a:pPr>
                <a:defRPr/>
              </a:pPr>
              <a:t>38</a:t>
            </a:fld>
            <a:endParaRPr lang="ja-JP" alt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14375" y="746125"/>
            <a:ext cx="5380038" cy="3725863"/>
          </a:xfrm>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94B8DB7F-0BC7-4BD4-AEF6-CF048764F086}" type="slidenum">
              <a:rPr lang="ja-JP" altLang="en-US" smtClean="0">
                <a:solidFill>
                  <a:prstClr val="black"/>
                </a:solidFill>
              </a:rPr>
              <a:pPr/>
              <a:t>3</a:t>
            </a:fld>
            <a:endParaRPr lang="ja-JP" alt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スライド イメージ プレースホルダ 1"/>
          <p:cNvSpPr>
            <a:spLocks noGrp="1" noRot="1" noChangeAspect="1" noTextEdit="1"/>
          </p:cNvSpPr>
          <p:nvPr>
            <p:ph type="sldImg"/>
          </p:nvPr>
        </p:nvSpPr>
        <p:spPr bwMode="auto">
          <a:xfrm>
            <a:off x="714375" y="746125"/>
            <a:ext cx="5380038" cy="3725863"/>
          </a:xfrm>
          <a:noFill/>
          <a:ln>
            <a:solidFill>
              <a:srgbClr val="000000"/>
            </a:solidFill>
            <a:miter lim="800000"/>
            <a:headEnd/>
            <a:tailEnd/>
          </a:ln>
        </p:spPr>
      </p:sp>
      <p:sp>
        <p:nvSpPr>
          <p:cNvPr id="13315"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13316"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A37EB26-4BA1-4B72-A611-7C46F55BC728}" type="slidenum">
              <a:rPr lang="ja-JP" altLang="en-US" smtClean="0">
                <a:solidFill>
                  <a:srgbClr val="000000"/>
                </a:solidFill>
              </a:rPr>
              <a:pPr/>
              <a:t>11</a:t>
            </a:fld>
            <a:endParaRPr lang="ja-JP" altLang="en-US" smtClean="0">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14375" y="746125"/>
            <a:ext cx="5380038" cy="372586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03A81DFA-97BF-4B82-B553-3E16EB82CD3D}" type="slidenum">
              <a:rPr lang="ja-JP" altLang="en-US" smtClean="0">
                <a:solidFill>
                  <a:prstClr val="black"/>
                </a:solidFill>
              </a:rPr>
              <a:pPr/>
              <a:t>13</a:t>
            </a:fld>
            <a:endParaRPr lang="ja-JP" altLang="en-US">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4375" y="746125"/>
            <a:ext cx="5380038" cy="3725863"/>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6C8F02F-80EE-4A3E-ABD2-C25C506E1C1F}" type="slidenum">
              <a:rPr lang="ja-JP" altLang="en-US" smtClean="0">
                <a:solidFill>
                  <a:prstClr val="black"/>
                </a:solidFill>
              </a:rPr>
              <a:pPr/>
              <a:t>18</a:t>
            </a:fld>
            <a:endParaRPr lang="ja-JP" altLang="en-US">
              <a:solidFill>
                <a:prstClr val="black"/>
              </a:solidFill>
            </a:endParaRPr>
          </a:p>
        </p:txBody>
      </p:sp>
    </p:spTree>
    <p:extLst>
      <p:ext uri="{BB962C8B-B14F-4D97-AF65-F5344CB8AC3E}">
        <p14:creationId xmlns:p14="http://schemas.microsoft.com/office/powerpoint/2010/main" val="33144960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4375" y="746125"/>
            <a:ext cx="5380038" cy="3725863"/>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6C8F02F-80EE-4A3E-ABD2-C25C506E1C1F}" type="slidenum">
              <a:rPr lang="ja-JP" altLang="en-US" smtClean="0">
                <a:solidFill>
                  <a:prstClr val="black"/>
                </a:solidFill>
              </a:rPr>
              <a:pPr/>
              <a:t>20</a:t>
            </a:fld>
            <a:endParaRPr lang="ja-JP" altLang="en-US">
              <a:solidFill>
                <a:prstClr val="black"/>
              </a:solidFill>
            </a:endParaRPr>
          </a:p>
        </p:txBody>
      </p:sp>
    </p:spTree>
    <p:extLst>
      <p:ext uri="{BB962C8B-B14F-4D97-AF65-F5344CB8AC3E}">
        <p14:creationId xmlns:p14="http://schemas.microsoft.com/office/powerpoint/2010/main" val="33144960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4375" y="746125"/>
            <a:ext cx="5380038" cy="3725863"/>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6C8F02F-80EE-4A3E-ABD2-C25C506E1C1F}" type="slidenum">
              <a:rPr lang="ja-JP" altLang="en-US" smtClean="0">
                <a:solidFill>
                  <a:prstClr val="black"/>
                </a:solidFill>
              </a:rPr>
              <a:pPr/>
              <a:t>21</a:t>
            </a:fld>
            <a:endParaRPr lang="ja-JP" altLang="en-US">
              <a:solidFill>
                <a:prstClr val="black"/>
              </a:solidFill>
            </a:endParaRPr>
          </a:p>
        </p:txBody>
      </p:sp>
    </p:spTree>
    <p:extLst>
      <p:ext uri="{BB962C8B-B14F-4D97-AF65-F5344CB8AC3E}">
        <p14:creationId xmlns:p14="http://schemas.microsoft.com/office/powerpoint/2010/main" val="39970862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4375" y="746125"/>
            <a:ext cx="5380038" cy="3725863"/>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6C8F02F-80EE-4A3E-ABD2-C25C506E1C1F}" type="slidenum">
              <a:rPr lang="ja-JP" altLang="en-US" smtClean="0">
                <a:solidFill>
                  <a:prstClr val="black"/>
                </a:solidFill>
              </a:rPr>
              <a:pPr/>
              <a:t>22</a:t>
            </a:fld>
            <a:endParaRPr lang="ja-JP" altLang="en-US">
              <a:solidFill>
                <a:prstClr val="black"/>
              </a:solidFill>
            </a:endParaRPr>
          </a:p>
        </p:txBody>
      </p:sp>
    </p:spTree>
    <p:extLst>
      <p:ext uri="{BB962C8B-B14F-4D97-AF65-F5344CB8AC3E}">
        <p14:creationId xmlns:p14="http://schemas.microsoft.com/office/powerpoint/2010/main" val="28944748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E5F1A80-A797-488E-8F71-C9928F9BFAE2}" type="slidenum">
              <a:rPr lang="ja-JP" altLang="en-US" smtClean="0">
                <a:solidFill>
                  <a:prstClr val="black"/>
                </a:solidFill>
              </a:rPr>
              <a:pPr/>
              <a:t>35</a:t>
            </a:fld>
            <a:endParaRPr lang="ja-JP" altLang="en-US">
              <a:solidFill>
                <a:prstClr val="black"/>
              </a:solidFill>
            </a:endParaRPr>
          </a:p>
        </p:txBody>
      </p:sp>
    </p:spTree>
    <p:extLst>
      <p:ext uri="{BB962C8B-B14F-4D97-AF65-F5344CB8AC3E}">
        <p14:creationId xmlns:p14="http://schemas.microsoft.com/office/powerpoint/2010/main" val="31318435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568"/>
            <a:ext cx="84201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485912"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71E41BA9-0DE2-4695-8895-13CA3814B339}" type="datetime1">
              <a:rPr lang="ja-JP" altLang="en-US" smtClean="0">
                <a:solidFill>
                  <a:prstClr val="black">
                    <a:tint val="75000"/>
                  </a:prstClr>
                </a:solidFill>
              </a:rPr>
              <a:t>2013/11/21</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6041634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26D658AC-D612-4EC9-A395-8BE2D6EB0240}" type="datetime1">
              <a:rPr lang="ja-JP" altLang="en-US" smtClean="0">
                <a:solidFill>
                  <a:prstClr val="black">
                    <a:tint val="75000"/>
                  </a:prstClr>
                </a:solidFill>
              </a:rPr>
              <a:t>2013/11/21</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26378569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61" y="274643"/>
            <a:ext cx="222885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95349" y="274643"/>
            <a:ext cx="652145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BA13E30D-44F7-4DA3-8C9A-A464E34D2D25}" type="datetime1">
              <a:rPr lang="ja-JP" altLang="en-US" smtClean="0">
                <a:solidFill>
                  <a:prstClr val="black">
                    <a:tint val="75000"/>
                  </a:prstClr>
                </a:solidFill>
              </a:rPr>
              <a:t>2013/11/21</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14720966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3" y="2130450"/>
            <a:ext cx="84201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485903"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E9D21DC3-D0AD-4CA8-8E55-869095141C26}" type="datetime1">
              <a:rPr lang="ja-JP" altLang="en-US" smtClean="0">
                <a:solidFill>
                  <a:prstClr val="black">
                    <a:tint val="75000"/>
                  </a:prstClr>
                </a:solidFill>
              </a:rPr>
              <a:pPr/>
              <a:t>2013/11/21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sz="1800"/>
            </a:lvl1pPr>
          </a:lstStyle>
          <a:p>
            <a:fld id="{D25F90E6-2039-4A4B-9593-EEE9B86DFFEF}"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25444779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6C78B24D-F6BD-4213-A271-053AFE190A52}" type="datetime1">
              <a:rPr lang="ja-JP" altLang="en-US" smtClean="0">
                <a:solidFill>
                  <a:prstClr val="black">
                    <a:tint val="75000"/>
                  </a:prstClr>
                </a:solidFill>
              </a:rPr>
              <a:pPr/>
              <a:t>2013/11/21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D25F90E6-2039-4A4B-9593-EEE9B86DFFEF}"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17365317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9" y="4406925"/>
            <a:ext cx="84201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82509"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B4839B3E-12A4-4F73-B18E-94158381DAFF}" type="datetime1">
              <a:rPr lang="ja-JP" altLang="en-US" smtClean="0">
                <a:solidFill>
                  <a:prstClr val="black">
                    <a:tint val="75000"/>
                  </a:prstClr>
                </a:solidFill>
              </a:rPr>
              <a:pPr/>
              <a:t>2013/11/21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D25F90E6-2039-4A4B-9593-EEE9B86DFFEF}"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16292223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536578" y="1600204"/>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5448303" y="1600204"/>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6FC1B9A1-541E-49EB-B91E-524119B5008D}" type="datetime1">
              <a:rPr lang="ja-JP" altLang="en-US" smtClean="0">
                <a:solidFill>
                  <a:prstClr val="black">
                    <a:tint val="75000"/>
                  </a:prstClr>
                </a:solidFill>
              </a:rPr>
              <a:pPr/>
              <a:t>2013/11/21</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D25F90E6-2039-4A4B-9593-EEE9B86DFFEF}"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9900737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1" y="274638"/>
            <a:ext cx="8915400" cy="1143000"/>
          </a:xfrm>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3"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95303"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0F253633-9632-4D2A-A41E-CC325280A844}" type="datetime1">
              <a:rPr lang="ja-JP" altLang="en-US" smtClean="0">
                <a:solidFill>
                  <a:prstClr val="black">
                    <a:tint val="75000"/>
                  </a:prstClr>
                </a:solidFill>
              </a:rPr>
              <a:pPr/>
              <a:t>2013/11/21</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D25F90E6-2039-4A4B-9593-EEE9B86DFFEF}"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21867075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6F1E3762-0FBD-4461-8F9D-62C52DDA2743}" type="datetime1">
              <a:rPr lang="ja-JP" altLang="en-US" smtClean="0">
                <a:solidFill>
                  <a:prstClr val="black">
                    <a:tint val="75000"/>
                  </a:prstClr>
                </a:solidFill>
              </a:rPr>
              <a:pPr/>
              <a:t>2013/11/21</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D25F90E6-2039-4A4B-9593-EEE9B86DFFEF}"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40108864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019B2BA2-1462-4AAE-8C01-9B87F6AFA29A}" type="datetime1">
              <a:rPr lang="ja-JP" altLang="en-US" smtClean="0">
                <a:solidFill>
                  <a:prstClr val="black">
                    <a:tint val="75000"/>
                  </a:prstClr>
                </a:solidFill>
              </a:rPr>
              <a:pPr/>
              <a:t>2013/11/21</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D25F90E6-2039-4A4B-9593-EEE9B86DFFEF}"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33178615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872974" y="27305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95300" y="1435102"/>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108AE69B-28D9-46FE-8589-461BF94EF285}" type="datetime1">
              <a:rPr lang="ja-JP" altLang="en-US" smtClean="0">
                <a:solidFill>
                  <a:prstClr val="black">
                    <a:tint val="75000"/>
                  </a:prstClr>
                </a:solidFill>
              </a:rPr>
              <a:pPr/>
              <a:t>2013/11/21</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D25F90E6-2039-4A4B-9593-EEE9B86DFFEF}"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1775801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64F0AFA6-8160-46BF-8C3B-D2F97FA76E3E}" type="datetime1">
              <a:rPr lang="ja-JP" altLang="en-US" smtClean="0">
                <a:solidFill>
                  <a:prstClr val="black">
                    <a:tint val="75000"/>
                  </a:prstClr>
                </a:solidFill>
              </a:rPr>
              <a:t>2013/11/21</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5726256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138BEE0D-BE20-4EFB-8AEC-98E21CA7E431}" type="datetime1">
              <a:rPr lang="ja-JP" altLang="en-US" smtClean="0">
                <a:solidFill>
                  <a:prstClr val="black">
                    <a:tint val="75000"/>
                  </a:prstClr>
                </a:solidFill>
              </a:rPr>
              <a:pPr/>
              <a:t>2013/11/21</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D25F90E6-2039-4A4B-9593-EEE9B86DFFEF}"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436479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CD53DC14-069A-4694-B419-76A2F52F8544}" type="datetime1">
              <a:rPr lang="ja-JP" altLang="en-US" smtClean="0">
                <a:solidFill>
                  <a:prstClr val="black">
                    <a:tint val="75000"/>
                  </a:prstClr>
                </a:solidFill>
              </a:rPr>
              <a:pPr/>
              <a:t>2013/11/21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D25F90E6-2039-4A4B-9593-EEE9B86DFFEF}"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14215313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780341" y="274639"/>
            <a:ext cx="2414588"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536578" y="274639"/>
            <a:ext cx="7078663"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2BBB834D-CB7A-48DE-962E-59CE3106419E}" type="datetime1">
              <a:rPr lang="ja-JP" altLang="en-US" smtClean="0">
                <a:solidFill>
                  <a:prstClr val="black">
                    <a:tint val="75000"/>
                  </a:prstClr>
                </a:solidFill>
              </a:rPr>
              <a:pPr/>
              <a:t>2013/11/21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D25F90E6-2039-4A4B-9593-EEE9B86DFFEF}"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19365504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84"/>
            <a:ext cx="84201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485901"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5F2BA709-6443-4AC3-8C1A-4704D3C3F89F}" type="datetime1">
              <a:rPr lang="ja-JP" altLang="en-US" smtClean="0">
                <a:solidFill>
                  <a:prstClr val="black">
                    <a:tint val="75000"/>
                  </a:prstClr>
                </a:solidFill>
              </a:rPr>
              <a:pPr/>
              <a:t>2013/11/21</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a:xfrm>
            <a:off x="9535386" y="6588695"/>
            <a:ext cx="370614" cy="261610"/>
          </a:xfrm>
        </p:spPr>
        <p:txBody>
          <a:bodyPr wrap="none">
            <a:spAutoFit/>
          </a:bodyPr>
          <a:lstStyle>
            <a:lvl1pPr>
              <a:defRPr sz="1100">
                <a:solidFill>
                  <a:schemeClr val="tx1"/>
                </a:solidFill>
                <a:latin typeface="Arial Black" pitchFamily="34" charset="0"/>
              </a:defRPr>
            </a:lvl1pPr>
          </a:lstStyle>
          <a:p>
            <a:fld id="{EEEB7C10-621D-4CCB-B993-54DCE03EBD51}" type="slidenum">
              <a:rPr lang="ja-JP" altLang="en-US" smtClean="0">
                <a:solidFill>
                  <a:prstClr val="black"/>
                </a:solidFill>
              </a:rPr>
              <a:pPr/>
              <a:t>‹#›</a:t>
            </a:fld>
            <a:endParaRPr lang="ja-JP" altLang="en-US" dirty="0">
              <a:solidFill>
                <a:prstClr val="black"/>
              </a:solidFill>
            </a:endParaRPr>
          </a:p>
        </p:txBody>
      </p:sp>
    </p:spTree>
    <p:extLst>
      <p:ext uri="{BB962C8B-B14F-4D97-AF65-F5344CB8AC3E}">
        <p14:creationId xmlns:p14="http://schemas.microsoft.com/office/powerpoint/2010/main" val="41515835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BDCD7356-04AB-4898-A07C-BE2287948B59}" type="datetime1">
              <a:rPr lang="ja-JP" altLang="en-US" smtClean="0">
                <a:solidFill>
                  <a:prstClr val="black">
                    <a:tint val="75000"/>
                  </a:prstClr>
                </a:solidFill>
              </a:rPr>
              <a:pPr/>
              <a:t>2013/11/21</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EEEB7C10-621D-4CCB-B993-54DCE03EBD5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0879847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59"/>
            <a:ext cx="84201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682C6D51-5B8E-4F71-B95D-4D73BC6822F6}" type="datetime1">
              <a:rPr lang="ja-JP" altLang="en-US" smtClean="0">
                <a:solidFill>
                  <a:prstClr val="black">
                    <a:tint val="75000"/>
                  </a:prstClr>
                </a:solidFill>
              </a:rPr>
              <a:pPr/>
              <a:t>2013/11/21</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EEEB7C10-621D-4CCB-B993-54DCE03EBD5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83441963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95305"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503555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8FB47903-214D-422D-88CD-EC5CD1358B97}" type="datetime1">
              <a:rPr lang="ja-JP" altLang="en-US" smtClean="0">
                <a:solidFill>
                  <a:prstClr val="black">
                    <a:tint val="75000"/>
                  </a:prstClr>
                </a:solidFill>
              </a:rPr>
              <a:pPr/>
              <a:t>2013/11/21</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EEEB7C10-621D-4CCB-B993-54DCE03EBD5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08897169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11F53512-4736-405B-9C0F-A8BCC02478F0}" type="datetime1">
              <a:rPr lang="ja-JP" altLang="en-US" smtClean="0">
                <a:solidFill>
                  <a:prstClr val="black">
                    <a:tint val="75000"/>
                  </a:prstClr>
                </a:solidFill>
              </a:rPr>
              <a:pPr/>
              <a:t>2013/11/21</a:t>
            </a:fld>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EEEB7C10-621D-4CCB-B993-54DCE03EBD5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67347060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8E7BA67E-97E4-4ABA-BBEF-515E6E04F11A}" type="datetime1">
              <a:rPr lang="ja-JP" altLang="en-US" smtClean="0">
                <a:solidFill>
                  <a:prstClr val="black">
                    <a:tint val="75000"/>
                  </a:prstClr>
                </a:solidFill>
              </a:rPr>
              <a:pPr/>
              <a:t>2013/11/21</a:t>
            </a:fld>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EEEB7C10-621D-4CCB-B993-54DCE03EBD5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85763716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2550D8E8-DB3B-460C-AC88-9296827986A1}" type="datetime1">
              <a:rPr lang="ja-JP" altLang="en-US" smtClean="0">
                <a:solidFill>
                  <a:prstClr val="black">
                    <a:tint val="75000"/>
                  </a:prstClr>
                </a:solidFill>
              </a:rPr>
              <a:pPr/>
              <a:t>2013/11/21</a:t>
            </a:fld>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EEEB7C10-621D-4CCB-B993-54DCE03EBD5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6536734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7043"/>
            <a:ext cx="84201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B7E44D9F-FF8E-4946-A233-352A990229DD}" type="datetime1">
              <a:rPr lang="ja-JP" altLang="en-US" smtClean="0">
                <a:solidFill>
                  <a:prstClr val="black">
                    <a:tint val="75000"/>
                  </a:prstClr>
                </a:solidFill>
              </a:rPr>
              <a:t>2013/11/21</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30765570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872977" y="273054"/>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95300"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D80A8C11-EF45-49AE-A217-200D6EA411F2}" type="datetime1">
              <a:rPr lang="ja-JP" altLang="en-US" smtClean="0">
                <a:solidFill>
                  <a:prstClr val="black">
                    <a:tint val="75000"/>
                  </a:prstClr>
                </a:solidFill>
              </a:rPr>
              <a:pPr/>
              <a:t>2013/11/21</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EEEB7C10-621D-4CCB-B993-54DCE03EBD5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5147780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50" y="4800600"/>
            <a:ext cx="59436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941650"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941650"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5A796C5F-C27F-4F12-834A-0CF2959914AB}" type="datetime1">
              <a:rPr lang="ja-JP" altLang="en-US" smtClean="0">
                <a:solidFill>
                  <a:prstClr val="black">
                    <a:tint val="75000"/>
                  </a:prstClr>
                </a:solidFill>
              </a:rPr>
              <a:pPr/>
              <a:t>2013/11/21</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EEEB7C10-621D-4CCB-B993-54DCE03EBD5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75508569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022CBF3E-AB26-4215-8D88-5B428E1154AF}" type="datetime1">
              <a:rPr lang="ja-JP" altLang="en-US" smtClean="0">
                <a:solidFill>
                  <a:prstClr val="black">
                    <a:tint val="75000"/>
                  </a:prstClr>
                </a:solidFill>
              </a:rPr>
              <a:pPr/>
              <a:t>2013/11/21</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EEEB7C10-621D-4CCB-B993-54DCE03EBD5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62241334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43"/>
            <a:ext cx="222885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95305" y="274643"/>
            <a:ext cx="652145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990111DB-7BCD-4F04-8162-D44A2146513D}" type="datetime1">
              <a:rPr lang="ja-JP" altLang="en-US" smtClean="0">
                <a:solidFill>
                  <a:prstClr val="black">
                    <a:tint val="75000"/>
                  </a:prstClr>
                </a:solidFill>
              </a:rPr>
              <a:pPr/>
              <a:t>2013/11/21</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EEEB7C10-621D-4CCB-B993-54DCE03EBD5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87176395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84"/>
            <a:ext cx="84201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485901"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5F2BA709-6443-4AC3-8C1A-4704D3C3F89F}" type="datetime1">
              <a:rPr lang="ja-JP" altLang="en-US" smtClean="0">
                <a:solidFill>
                  <a:prstClr val="black">
                    <a:tint val="75000"/>
                  </a:prstClr>
                </a:solidFill>
              </a:rPr>
              <a:pPr/>
              <a:t>2013/11/21</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a:xfrm>
            <a:off x="9535386" y="6588695"/>
            <a:ext cx="370614" cy="261610"/>
          </a:xfrm>
        </p:spPr>
        <p:txBody>
          <a:bodyPr wrap="none">
            <a:spAutoFit/>
          </a:bodyPr>
          <a:lstStyle>
            <a:lvl1pPr>
              <a:defRPr sz="1100">
                <a:solidFill>
                  <a:schemeClr val="tx1"/>
                </a:solidFill>
                <a:latin typeface="Arial Black" pitchFamily="34" charset="0"/>
              </a:defRPr>
            </a:lvl1pPr>
          </a:lstStyle>
          <a:p>
            <a:fld id="{EEEB7C10-621D-4CCB-B993-54DCE03EBD51}" type="slidenum">
              <a:rPr lang="ja-JP" altLang="en-US" smtClean="0">
                <a:solidFill>
                  <a:prstClr val="black"/>
                </a:solidFill>
              </a:rPr>
              <a:pPr/>
              <a:t>‹#›</a:t>
            </a:fld>
            <a:endParaRPr lang="ja-JP" altLang="en-US" dirty="0">
              <a:solidFill>
                <a:prstClr val="black"/>
              </a:solidFill>
            </a:endParaRPr>
          </a:p>
        </p:txBody>
      </p:sp>
    </p:spTree>
    <p:extLst>
      <p:ext uri="{BB962C8B-B14F-4D97-AF65-F5344CB8AC3E}">
        <p14:creationId xmlns:p14="http://schemas.microsoft.com/office/powerpoint/2010/main" val="425693420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BDCD7356-04AB-4898-A07C-BE2287948B59}" type="datetime1">
              <a:rPr lang="ja-JP" altLang="en-US" smtClean="0">
                <a:solidFill>
                  <a:prstClr val="black">
                    <a:tint val="75000"/>
                  </a:prstClr>
                </a:solidFill>
              </a:rPr>
              <a:pPr/>
              <a:t>2013/11/21</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EEEB7C10-621D-4CCB-B993-54DCE03EBD5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1737641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59"/>
            <a:ext cx="84201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682C6D51-5B8E-4F71-B95D-4D73BC6822F6}" type="datetime1">
              <a:rPr lang="ja-JP" altLang="en-US" smtClean="0">
                <a:solidFill>
                  <a:prstClr val="black">
                    <a:tint val="75000"/>
                  </a:prstClr>
                </a:solidFill>
              </a:rPr>
              <a:pPr/>
              <a:t>2013/11/21</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EEEB7C10-621D-4CCB-B993-54DCE03EBD5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21502655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95305"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503555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8FB47903-214D-422D-88CD-EC5CD1358B97}" type="datetime1">
              <a:rPr lang="ja-JP" altLang="en-US" smtClean="0">
                <a:solidFill>
                  <a:prstClr val="black">
                    <a:tint val="75000"/>
                  </a:prstClr>
                </a:solidFill>
              </a:rPr>
              <a:pPr/>
              <a:t>2013/11/21</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EEEB7C10-621D-4CCB-B993-54DCE03EBD5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58355818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11F53512-4736-405B-9C0F-A8BCC02478F0}" type="datetime1">
              <a:rPr lang="ja-JP" altLang="en-US" smtClean="0">
                <a:solidFill>
                  <a:prstClr val="black">
                    <a:tint val="75000"/>
                  </a:prstClr>
                </a:solidFill>
              </a:rPr>
              <a:pPr/>
              <a:t>2013/11/21</a:t>
            </a:fld>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EEEB7C10-621D-4CCB-B993-54DCE03EBD5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13858358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8E7BA67E-97E4-4ABA-BBEF-515E6E04F11A}" type="datetime1">
              <a:rPr lang="ja-JP" altLang="en-US" smtClean="0">
                <a:solidFill>
                  <a:prstClr val="black">
                    <a:tint val="75000"/>
                  </a:prstClr>
                </a:solidFill>
              </a:rPr>
              <a:pPr/>
              <a:t>2013/11/21</a:t>
            </a:fld>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EEEB7C10-621D-4CCB-B993-54DCE03EBD5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2642900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95349" y="1600205"/>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5035550" y="1600205"/>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DCA1253D-F9EB-4479-AEB1-63C952389673}" type="datetime1">
              <a:rPr lang="ja-JP" altLang="en-US" smtClean="0">
                <a:solidFill>
                  <a:prstClr val="black">
                    <a:tint val="75000"/>
                  </a:prstClr>
                </a:solidFill>
              </a:rPr>
              <a:t>2013/11/21</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32927FFD-3D24-4EC2-AEC8-E83A8D96C0AC}"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169522973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2550D8E8-DB3B-460C-AC88-9296827986A1}" type="datetime1">
              <a:rPr lang="ja-JP" altLang="en-US" smtClean="0">
                <a:solidFill>
                  <a:prstClr val="black">
                    <a:tint val="75000"/>
                  </a:prstClr>
                </a:solidFill>
              </a:rPr>
              <a:pPr/>
              <a:t>2013/11/21</a:t>
            </a:fld>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EEEB7C10-621D-4CCB-B993-54DCE03EBD5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00512426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872977" y="273054"/>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95300"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D80A8C11-EF45-49AE-A217-200D6EA411F2}" type="datetime1">
              <a:rPr lang="ja-JP" altLang="en-US" smtClean="0">
                <a:solidFill>
                  <a:prstClr val="black">
                    <a:tint val="75000"/>
                  </a:prstClr>
                </a:solidFill>
              </a:rPr>
              <a:pPr/>
              <a:t>2013/11/21</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EEEB7C10-621D-4CCB-B993-54DCE03EBD5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9751127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50" y="4800600"/>
            <a:ext cx="59436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941650"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941650"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5A796C5F-C27F-4F12-834A-0CF2959914AB}" type="datetime1">
              <a:rPr lang="ja-JP" altLang="en-US" smtClean="0">
                <a:solidFill>
                  <a:prstClr val="black">
                    <a:tint val="75000"/>
                  </a:prstClr>
                </a:solidFill>
              </a:rPr>
              <a:pPr/>
              <a:t>2013/11/21</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EEEB7C10-621D-4CCB-B993-54DCE03EBD5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41953429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022CBF3E-AB26-4215-8D88-5B428E1154AF}" type="datetime1">
              <a:rPr lang="ja-JP" altLang="en-US" smtClean="0">
                <a:solidFill>
                  <a:prstClr val="black">
                    <a:tint val="75000"/>
                  </a:prstClr>
                </a:solidFill>
              </a:rPr>
              <a:pPr/>
              <a:t>2013/11/21</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EEEB7C10-621D-4CCB-B993-54DCE03EBD5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19561244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43"/>
            <a:ext cx="222885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95305" y="274643"/>
            <a:ext cx="652145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990111DB-7BCD-4F04-8162-D44A2146513D}" type="datetime1">
              <a:rPr lang="ja-JP" altLang="en-US" smtClean="0">
                <a:solidFill>
                  <a:prstClr val="black">
                    <a:tint val="75000"/>
                  </a:prstClr>
                </a:solidFill>
              </a:rPr>
              <a:pPr/>
              <a:t>2013/11/21</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EEEB7C10-621D-4CCB-B993-54DCE03EBD5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2208112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5032140"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5032140"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D3272223-9DDC-4171-9CEC-F3E70B743C36}" type="datetime1">
              <a:rPr lang="ja-JP" altLang="en-US" smtClean="0">
                <a:solidFill>
                  <a:prstClr val="black">
                    <a:tint val="75000"/>
                  </a:prstClr>
                </a:solidFill>
              </a:rPr>
              <a:t>2013/11/21</a:t>
            </a:fld>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32927FFD-3D24-4EC2-AEC8-E83A8D96C0AC}"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4595128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EB97869A-386B-48D9-BA36-11DC95766D1F}" type="datetime1">
              <a:rPr lang="ja-JP" altLang="en-US" smtClean="0">
                <a:solidFill>
                  <a:prstClr val="black">
                    <a:tint val="75000"/>
                  </a:prstClr>
                </a:solidFill>
              </a:rPr>
              <a:t>2013/11/21</a:t>
            </a:fld>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32927FFD-3D24-4EC2-AEC8-E83A8D96C0AC}"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29794985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E29DD1EF-D363-458A-B560-75C146D2438B}" type="datetime1">
              <a:rPr lang="ja-JP" altLang="en-US" smtClean="0">
                <a:solidFill>
                  <a:prstClr val="black">
                    <a:tint val="75000"/>
                  </a:prstClr>
                </a:solidFill>
              </a:rPr>
              <a:t>2013/11/21</a:t>
            </a:fld>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32927FFD-3D24-4EC2-AEC8-E83A8D96C0AC}"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2696611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9" y="273050"/>
            <a:ext cx="3259006"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873024" y="273054"/>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95309"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59523D1A-6360-4032-B135-67C686280313}" type="datetime1">
              <a:rPr lang="ja-JP" altLang="en-US" smtClean="0">
                <a:solidFill>
                  <a:prstClr val="black">
                    <a:tint val="75000"/>
                  </a:prstClr>
                </a:solidFill>
              </a:rPr>
              <a:t>2013/11/21</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32927FFD-3D24-4EC2-AEC8-E83A8D96C0AC}"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9037036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87" y="4800600"/>
            <a:ext cx="59436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941687"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ja-JP" altLang="en-US" smtClean="0"/>
              <a:t>アイコンをクリックして図を追加</a:t>
            </a:r>
            <a:endParaRPr kumimoji="1" lang="ja-JP" altLang="en-US"/>
          </a:p>
        </p:txBody>
      </p:sp>
      <p:sp>
        <p:nvSpPr>
          <p:cNvPr id="4" name="テキスト プレースホルダ 3"/>
          <p:cNvSpPr>
            <a:spLocks noGrp="1"/>
          </p:cNvSpPr>
          <p:nvPr>
            <p:ph type="body" sz="half" idx="2"/>
          </p:nvPr>
        </p:nvSpPr>
        <p:spPr>
          <a:xfrm>
            <a:off x="1941687"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3EB188A3-D328-4D9F-9468-430DB3CCE564}" type="datetime1">
              <a:rPr lang="ja-JP" altLang="en-US" smtClean="0">
                <a:solidFill>
                  <a:prstClr val="black">
                    <a:tint val="75000"/>
                  </a:prstClr>
                </a:solidFill>
              </a:rPr>
              <a:t>2013/11/21</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32927FFD-3D24-4EC2-AEC8-E83A8D96C0AC}"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4323386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95308" y="274638"/>
            <a:ext cx="89154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8" y="1600205"/>
            <a:ext cx="89154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95349" y="6356493"/>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C462732D-B858-4FAD-BBD3-2E5A19D025C0}" type="datetime1">
              <a:rPr lang="ja-JP" altLang="en-US" smtClean="0">
                <a:solidFill>
                  <a:prstClr val="black">
                    <a:tint val="75000"/>
                  </a:prstClr>
                </a:solidFill>
                <a:latin typeface="Calibri"/>
                <a:ea typeface="ＭＳ Ｐゴシック"/>
              </a:rPr>
              <a:t>2013/11/21</a:t>
            </a:fld>
            <a:endParaRPr lang="ja-JP" altLang="en-US">
              <a:solidFill>
                <a:prstClr val="black">
                  <a:tint val="75000"/>
                </a:prstClr>
              </a:solidFill>
              <a:latin typeface="Calibri"/>
              <a:ea typeface="ＭＳ Ｐゴシック"/>
            </a:endParaRPr>
          </a:p>
        </p:txBody>
      </p:sp>
      <p:sp>
        <p:nvSpPr>
          <p:cNvPr id="5" name="フッター プレースホルダ 4"/>
          <p:cNvSpPr>
            <a:spLocks noGrp="1"/>
          </p:cNvSpPr>
          <p:nvPr>
            <p:ph type="ftr" sz="quarter" idx="3"/>
          </p:nvPr>
        </p:nvSpPr>
        <p:spPr>
          <a:xfrm>
            <a:off x="3384550" y="6356493"/>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ja-JP" altLang="en-US">
              <a:solidFill>
                <a:prstClr val="black">
                  <a:tint val="75000"/>
                </a:prstClr>
              </a:solidFill>
              <a:latin typeface="Calibri"/>
              <a:ea typeface="ＭＳ Ｐゴシック"/>
            </a:endParaRPr>
          </a:p>
        </p:txBody>
      </p:sp>
      <p:sp>
        <p:nvSpPr>
          <p:cNvPr id="6" name="スライド番号プレースホルダ 5"/>
          <p:cNvSpPr>
            <a:spLocks noGrp="1"/>
          </p:cNvSpPr>
          <p:nvPr>
            <p:ph type="sldNum" sz="quarter" idx="4"/>
          </p:nvPr>
        </p:nvSpPr>
        <p:spPr>
          <a:xfrm>
            <a:off x="7651781" y="6554829"/>
            <a:ext cx="2311400" cy="365125"/>
          </a:xfrm>
          <a:prstGeom prst="rect">
            <a:avLst/>
          </a:prstGeom>
        </p:spPr>
        <p:txBody>
          <a:bodyPr vert="horz" lIns="91440" tIns="45720" rIns="91440" bIns="45720" rtlCol="0" anchor="ctr"/>
          <a:lstStyle>
            <a:lvl1pPr algn="r">
              <a:defRPr sz="2000">
                <a:solidFill>
                  <a:schemeClr val="tx1"/>
                </a:solidFill>
                <a:ea typeface="ＤＨＰ平成ゴシックW5" pitchFamily="2" charset="-128"/>
              </a:defRPr>
            </a:lvl1pPr>
          </a:lstStyle>
          <a:p>
            <a:pPr fontAlgn="auto">
              <a:spcBef>
                <a:spcPts val="0"/>
              </a:spcBef>
              <a:spcAft>
                <a:spcPts val="0"/>
              </a:spcAft>
            </a:pPr>
            <a:fld id="{32927FFD-3D24-4EC2-AEC8-E83A8D96C0AC}" type="slidenum">
              <a:rPr lang="ja-JP" altLang="en-US" smtClean="0">
                <a:solidFill>
                  <a:prstClr val="black"/>
                </a:solidFill>
                <a:latin typeface="Calibri"/>
              </a:rPr>
              <a:pPr fontAlgn="auto">
                <a:spcBef>
                  <a:spcPts val="0"/>
                </a:spcBef>
                <a:spcAft>
                  <a:spcPts val="0"/>
                </a:spcAft>
              </a:pPr>
              <a:t>‹#›</a:t>
            </a:fld>
            <a:endParaRPr lang="ja-JP" altLang="en-US" dirty="0">
              <a:solidFill>
                <a:prstClr val="black"/>
              </a:solidFill>
              <a:latin typeface="Calibri"/>
            </a:endParaRPr>
          </a:p>
        </p:txBody>
      </p:sp>
    </p:spTree>
    <p:extLst>
      <p:ext uri="{BB962C8B-B14F-4D97-AF65-F5344CB8AC3E}">
        <p14:creationId xmlns:p14="http://schemas.microsoft.com/office/powerpoint/2010/main" val="2008339923"/>
      </p:ext>
    </p:extLst>
  </p:cSld>
  <p:clrMap bg1="lt1" tx1="dk1" bg2="lt2" tx2="dk2" accent1="accent1" accent2="accent2" accent3="accent3" accent4="accent4" accent5="accent5" accent6="accent6" hlink="hlink" folHlink="folHlink"/>
  <p:sldLayoutIdLst>
    <p:sldLayoutId id="2147484097" r:id="rId1"/>
    <p:sldLayoutId id="2147484098" r:id="rId2"/>
    <p:sldLayoutId id="2147484099" r:id="rId3"/>
    <p:sldLayoutId id="2147484100" r:id="rId4"/>
    <p:sldLayoutId id="2147484101" r:id="rId5"/>
    <p:sldLayoutId id="2147484102" r:id="rId6"/>
    <p:sldLayoutId id="2147484103" r:id="rId7"/>
    <p:sldLayoutId id="2147484104" r:id="rId8"/>
    <p:sldLayoutId id="2147484105" r:id="rId9"/>
    <p:sldLayoutId id="2147484106" r:id="rId10"/>
    <p:sldLayoutId id="2147484107"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01" y="274638"/>
            <a:ext cx="89154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1" y="1600204"/>
            <a:ext cx="89154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95299" y="6356375"/>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D4B425A8-3E90-4F78-96F9-BA8F33367F1E}" type="datetime1">
              <a:rPr lang="ja-JP" altLang="en-US" smtClean="0">
                <a:solidFill>
                  <a:prstClr val="black">
                    <a:tint val="75000"/>
                  </a:prstClr>
                </a:solidFill>
                <a:latin typeface="Calibri"/>
                <a:ea typeface="ＭＳ Ｐゴシック"/>
              </a:rPr>
              <a:pPr fontAlgn="auto">
                <a:spcBef>
                  <a:spcPts val="0"/>
                </a:spcBef>
                <a:spcAft>
                  <a:spcPts val="0"/>
                </a:spcAft>
              </a:pPr>
              <a:t>2013/11/21</a:t>
            </a:fld>
            <a:endParaRPr lang="ja-JP" altLang="en-US">
              <a:solidFill>
                <a:prstClr val="black">
                  <a:tint val="75000"/>
                </a:prstClr>
              </a:solidFill>
              <a:latin typeface="Calibri"/>
              <a:ea typeface="ＭＳ Ｐゴシック"/>
            </a:endParaRPr>
          </a:p>
        </p:txBody>
      </p:sp>
      <p:sp>
        <p:nvSpPr>
          <p:cNvPr id="5" name="フッター プレースホルダー 4"/>
          <p:cNvSpPr>
            <a:spLocks noGrp="1"/>
          </p:cNvSpPr>
          <p:nvPr>
            <p:ph type="ftr" sz="quarter" idx="3"/>
          </p:nvPr>
        </p:nvSpPr>
        <p:spPr>
          <a:xfrm>
            <a:off x="3384553" y="6356375"/>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ja-JP" altLang="en-US">
              <a:solidFill>
                <a:prstClr val="black">
                  <a:tint val="75000"/>
                </a:prstClr>
              </a:solidFill>
              <a:latin typeface="Calibri"/>
              <a:ea typeface="ＭＳ Ｐゴシック"/>
            </a:endParaRPr>
          </a:p>
        </p:txBody>
      </p:sp>
      <p:sp>
        <p:nvSpPr>
          <p:cNvPr id="6" name="スライド番号プレースホルダー 5"/>
          <p:cNvSpPr>
            <a:spLocks noGrp="1"/>
          </p:cNvSpPr>
          <p:nvPr>
            <p:ph type="sldNum" sz="quarter" idx="4"/>
          </p:nvPr>
        </p:nvSpPr>
        <p:spPr>
          <a:xfrm>
            <a:off x="7099301" y="6356375"/>
            <a:ext cx="2311400" cy="365125"/>
          </a:xfrm>
          <a:prstGeom prst="rect">
            <a:avLst/>
          </a:prstGeom>
        </p:spPr>
        <p:txBody>
          <a:bodyPr vert="horz" lIns="91440" tIns="45720" rIns="91440" bIns="45720" rtlCol="0" anchor="ctr"/>
          <a:lstStyle>
            <a:lvl1pPr algn="r">
              <a:defRPr sz="1800">
                <a:solidFill>
                  <a:schemeClr val="tx1"/>
                </a:solidFill>
              </a:defRPr>
            </a:lvl1pPr>
          </a:lstStyle>
          <a:p>
            <a:pPr fontAlgn="auto">
              <a:spcBef>
                <a:spcPts val="0"/>
              </a:spcBef>
              <a:spcAft>
                <a:spcPts val="0"/>
              </a:spcAft>
            </a:pPr>
            <a:fld id="{D25F90E6-2039-4A4B-9593-EEE9B86DFFEF}" type="slidenum">
              <a:rPr lang="ja-JP" altLang="en-US" smtClean="0">
                <a:solidFill>
                  <a:prstClr val="black"/>
                </a:solidFill>
                <a:latin typeface="Calibri"/>
                <a:ea typeface="ＭＳ Ｐゴシック"/>
              </a:rPr>
              <a:pPr fontAlgn="auto">
                <a:spcBef>
                  <a:spcPts val="0"/>
                </a:spcBef>
                <a:spcAft>
                  <a:spcPts val="0"/>
                </a:spcAft>
              </a:pPr>
              <a:t>‹#›</a:t>
            </a:fld>
            <a:endParaRPr lang="ja-JP" altLang="en-US">
              <a:solidFill>
                <a:prstClr val="black"/>
              </a:solidFill>
              <a:latin typeface="Calibri"/>
              <a:ea typeface="ＭＳ Ｐゴシック"/>
            </a:endParaRPr>
          </a:p>
        </p:txBody>
      </p:sp>
    </p:spTree>
    <p:extLst>
      <p:ext uri="{BB962C8B-B14F-4D97-AF65-F5344CB8AC3E}">
        <p14:creationId xmlns:p14="http://schemas.microsoft.com/office/powerpoint/2010/main" val="3473987333"/>
      </p:ext>
    </p:extLst>
  </p:cSld>
  <p:clrMap bg1="lt1" tx1="dk1" bg2="lt2" tx2="dk2" accent1="accent1" accent2="accent2" accent3="accent3" accent4="accent4" accent5="accent5" accent6="accent6" hlink="hlink" folHlink="folHlink"/>
  <p:sldLayoutIdLst>
    <p:sldLayoutId id="2147484128" r:id="rId1"/>
    <p:sldLayoutId id="2147484129" r:id="rId2"/>
    <p:sldLayoutId id="2147484130" r:id="rId3"/>
    <p:sldLayoutId id="2147484131" r:id="rId4"/>
    <p:sldLayoutId id="2147484132" r:id="rId5"/>
    <p:sldLayoutId id="2147484133" r:id="rId6"/>
    <p:sldLayoutId id="2147484134" r:id="rId7"/>
    <p:sldLayoutId id="2147484135" r:id="rId8"/>
    <p:sldLayoutId id="2147484136" r:id="rId9"/>
    <p:sldLayoutId id="2147484137" r:id="rId10"/>
    <p:sldLayoutId id="2147484138"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0" y="1600206"/>
            <a:ext cx="89154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95305" y="6356409"/>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57574257-D2D5-48BB-8927-949971343247}" type="datetime1">
              <a:rPr lang="ja-JP" altLang="en-US" smtClean="0">
                <a:solidFill>
                  <a:prstClr val="black">
                    <a:tint val="75000"/>
                  </a:prstClr>
                </a:solidFill>
                <a:latin typeface="Calibri"/>
                <a:ea typeface="ＭＳ Ｐゴシック"/>
              </a:rPr>
              <a:pPr fontAlgn="auto">
                <a:spcBef>
                  <a:spcPts val="0"/>
                </a:spcBef>
                <a:spcAft>
                  <a:spcPts val="0"/>
                </a:spcAft>
              </a:pPr>
              <a:t>2013/11/21</a:t>
            </a:fld>
            <a:endParaRPr lang="ja-JP" altLang="en-US">
              <a:solidFill>
                <a:prstClr val="black">
                  <a:tint val="75000"/>
                </a:prstClr>
              </a:solidFill>
              <a:latin typeface="Calibri"/>
              <a:ea typeface="ＭＳ Ｐゴシック"/>
            </a:endParaRPr>
          </a:p>
        </p:txBody>
      </p:sp>
      <p:sp>
        <p:nvSpPr>
          <p:cNvPr id="5" name="フッター プレースホルダ 4"/>
          <p:cNvSpPr>
            <a:spLocks noGrp="1"/>
          </p:cNvSpPr>
          <p:nvPr>
            <p:ph type="ftr" sz="quarter" idx="3"/>
          </p:nvPr>
        </p:nvSpPr>
        <p:spPr>
          <a:xfrm>
            <a:off x="3384550" y="6356409"/>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ja-JP" altLang="en-US">
              <a:solidFill>
                <a:prstClr val="black">
                  <a:tint val="75000"/>
                </a:prstClr>
              </a:solidFill>
              <a:latin typeface="Calibri"/>
              <a:ea typeface="ＭＳ Ｐゴシック"/>
            </a:endParaRPr>
          </a:p>
        </p:txBody>
      </p:sp>
      <p:sp>
        <p:nvSpPr>
          <p:cNvPr id="6" name="スライド番号プレースホルダ 5"/>
          <p:cNvSpPr>
            <a:spLocks noGrp="1"/>
          </p:cNvSpPr>
          <p:nvPr>
            <p:ph type="sldNum" sz="quarter" idx="4"/>
          </p:nvPr>
        </p:nvSpPr>
        <p:spPr>
          <a:xfrm>
            <a:off x="7099300" y="6356409"/>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EEEB7C10-621D-4CCB-B993-54DCE03EBD51}" type="slidenum">
              <a:rPr lang="ja-JP" altLang="en-US" smtClean="0">
                <a:solidFill>
                  <a:prstClr val="black">
                    <a:tint val="75000"/>
                  </a:prstClr>
                </a:solidFill>
                <a:latin typeface="Calibri"/>
                <a:ea typeface="ＭＳ Ｐゴシック"/>
              </a:rPr>
              <a:pPr fontAlgn="auto">
                <a:spcBef>
                  <a:spcPts val="0"/>
                </a:spcBef>
                <a:spcAft>
                  <a:spcPts val="0"/>
                </a:spcAft>
              </a:pPr>
              <a:t>‹#›</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3811926423"/>
      </p:ext>
    </p:extLst>
  </p:cSld>
  <p:clrMap bg1="lt1" tx1="dk1" bg2="lt2" tx2="dk2" accent1="accent1" accent2="accent2" accent3="accent3" accent4="accent4" accent5="accent5" accent6="accent6" hlink="hlink" folHlink="folHlink"/>
  <p:sldLayoutIdLst>
    <p:sldLayoutId id="2147484213" r:id="rId1"/>
    <p:sldLayoutId id="2147484214" r:id="rId2"/>
    <p:sldLayoutId id="2147484215" r:id="rId3"/>
    <p:sldLayoutId id="2147484216" r:id="rId4"/>
    <p:sldLayoutId id="2147484217" r:id="rId5"/>
    <p:sldLayoutId id="2147484218" r:id="rId6"/>
    <p:sldLayoutId id="2147484219" r:id="rId7"/>
    <p:sldLayoutId id="2147484220" r:id="rId8"/>
    <p:sldLayoutId id="2147484221" r:id="rId9"/>
    <p:sldLayoutId id="2147484222" r:id="rId10"/>
    <p:sldLayoutId id="2147484223"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0" y="1600206"/>
            <a:ext cx="89154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95305" y="6356409"/>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57574257-D2D5-48BB-8927-949971343247}" type="datetime1">
              <a:rPr lang="ja-JP" altLang="en-US" smtClean="0">
                <a:solidFill>
                  <a:prstClr val="black">
                    <a:tint val="75000"/>
                  </a:prstClr>
                </a:solidFill>
                <a:latin typeface="Calibri"/>
                <a:ea typeface="ＭＳ Ｐゴシック"/>
              </a:rPr>
              <a:pPr fontAlgn="auto">
                <a:spcBef>
                  <a:spcPts val="0"/>
                </a:spcBef>
                <a:spcAft>
                  <a:spcPts val="0"/>
                </a:spcAft>
              </a:pPr>
              <a:t>2013/11/21</a:t>
            </a:fld>
            <a:endParaRPr lang="ja-JP" altLang="en-US">
              <a:solidFill>
                <a:prstClr val="black">
                  <a:tint val="75000"/>
                </a:prstClr>
              </a:solidFill>
              <a:latin typeface="Calibri"/>
              <a:ea typeface="ＭＳ Ｐゴシック"/>
            </a:endParaRPr>
          </a:p>
        </p:txBody>
      </p:sp>
      <p:sp>
        <p:nvSpPr>
          <p:cNvPr id="5" name="フッター プレースホルダ 4"/>
          <p:cNvSpPr>
            <a:spLocks noGrp="1"/>
          </p:cNvSpPr>
          <p:nvPr>
            <p:ph type="ftr" sz="quarter" idx="3"/>
          </p:nvPr>
        </p:nvSpPr>
        <p:spPr>
          <a:xfrm>
            <a:off x="3384550" y="6356409"/>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ja-JP" altLang="en-US">
              <a:solidFill>
                <a:prstClr val="black">
                  <a:tint val="75000"/>
                </a:prstClr>
              </a:solidFill>
              <a:latin typeface="Calibri"/>
              <a:ea typeface="ＭＳ Ｐゴシック"/>
            </a:endParaRPr>
          </a:p>
        </p:txBody>
      </p:sp>
      <p:sp>
        <p:nvSpPr>
          <p:cNvPr id="6" name="スライド番号プレースホルダ 5"/>
          <p:cNvSpPr>
            <a:spLocks noGrp="1"/>
          </p:cNvSpPr>
          <p:nvPr>
            <p:ph type="sldNum" sz="quarter" idx="4"/>
          </p:nvPr>
        </p:nvSpPr>
        <p:spPr>
          <a:xfrm>
            <a:off x="7099300" y="6356409"/>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EEEB7C10-621D-4CCB-B993-54DCE03EBD51}" type="slidenum">
              <a:rPr lang="ja-JP" altLang="en-US" smtClean="0">
                <a:solidFill>
                  <a:prstClr val="black">
                    <a:tint val="75000"/>
                  </a:prstClr>
                </a:solidFill>
                <a:latin typeface="Calibri"/>
                <a:ea typeface="ＭＳ Ｐゴシック"/>
              </a:rPr>
              <a:pPr fontAlgn="auto">
                <a:spcBef>
                  <a:spcPts val="0"/>
                </a:spcBef>
                <a:spcAft>
                  <a:spcPts val="0"/>
                </a:spcAft>
              </a:pPr>
              <a:t>‹#›</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2281404360"/>
      </p:ext>
    </p:extLst>
  </p:cSld>
  <p:clrMap bg1="lt1" tx1="dk1" bg2="lt2" tx2="dk2" accent1="accent1" accent2="accent2" accent3="accent3" accent4="accent4" accent5="accent5" accent6="accent6" hlink="hlink" folHlink="folHlink"/>
  <p:sldLayoutIdLst>
    <p:sldLayoutId id="2147484225" r:id="rId1"/>
    <p:sldLayoutId id="2147484226" r:id="rId2"/>
    <p:sldLayoutId id="2147484227" r:id="rId3"/>
    <p:sldLayoutId id="2147484228" r:id="rId4"/>
    <p:sldLayoutId id="2147484229" r:id="rId5"/>
    <p:sldLayoutId id="2147484230" r:id="rId6"/>
    <p:sldLayoutId id="2147484231" r:id="rId7"/>
    <p:sldLayoutId id="2147484232" r:id="rId8"/>
    <p:sldLayoutId id="2147484233" r:id="rId9"/>
    <p:sldLayoutId id="2147484234" r:id="rId10"/>
    <p:sldLayoutId id="2147484235"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3" Type="http://schemas.openxmlformats.org/officeDocument/2006/relationships/hyperlink" Target="http://cws.umin.jp/&#65289;052-242-3074" TargetMode="External"/><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wmf"/></Relationships>
</file>

<file path=ppt/slides/_rels/slide2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wmf"/><Relationship Id="rId7" Type="http://schemas.openxmlformats.org/officeDocument/2006/relationships/image" Target="../media/image17.png"/><Relationship Id="rId2" Type="http://schemas.openxmlformats.org/officeDocument/2006/relationships/image" Target="../media/image12.wmf"/><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12" Type="http://schemas.openxmlformats.org/officeDocument/2006/relationships/image" Target="../media/image31.jpe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5.png"/><Relationship Id="rId11" Type="http://schemas.openxmlformats.org/officeDocument/2006/relationships/image" Target="../media/image30.jpeg"/><Relationship Id="rId5" Type="http://schemas.openxmlformats.org/officeDocument/2006/relationships/image" Target="../media/image24.png"/><Relationship Id="rId10" Type="http://schemas.openxmlformats.org/officeDocument/2006/relationships/image" Target="../media/image29.jpeg"/><Relationship Id="rId4" Type="http://schemas.openxmlformats.org/officeDocument/2006/relationships/image" Target="../media/image23.png"/><Relationship Id="rId9" Type="http://schemas.openxmlformats.org/officeDocument/2006/relationships/image" Target="../media/image2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image" Target="../media/image32.wmf"/><Relationship Id="rId1" Type="http://schemas.openxmlformats.org/officeDocument/2006/relationships/slideLayout" Target="../slideLayouts/slideLayout2.xml"/><Relationship Id="rId6" Type="http://schemas.openxmlformats.org/officeDocument/2006/relationships/image" Target="../media/image36.wmf"/><Relationship Id="rId5" Type="http://schemas.openxmlformats.org/officeDocument/2006/relationships/image" Target="../media/image35.wmf"/><Relationship Id="rId4" Type="http://schemas.openxmlformats.org/officeDocument/2006/relationships/image" Target="../media/image34.w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37.png"/><Relationship Id="rId7" Type="http://schemas.openxmlformats.org/officeDocument/2006/relationships/image" Target="../media/image40.png"/><Relationship Id="rId12" Type="http://schemas.openxmlformats.org/officeDocument/2006/relationships/image" Target="../media/image44.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microsoft.com/office/2007/relationships/hdphoto" Target="../media/hdphoto1.wdp"/><Relationship Id="rId11" Type="http://schemas.openxmlformats.org/officeDocument/2006/relationships/image" Target="../media/image43.jpg"/><Relationship Id="rId5" Type="http://schemas.openxmlformats.org/officeDocument/2006/relationships/image" Target="../media/image39.png"/><Relationship Id="rId10" Type="http://schemas.openxmlformats.org/officeDocument/2006/relationships/image" Target="../media/image42.jpeg"/><Relationship Id="rId4" Type="http://schemas.openxmlformats.org/officeDocument/2006/relationships/image" Target="../media/image38.png"/><Relationship Id="rId9" Type="http://schemas.openxmlformats.org/officeDocument/2006/relationships/image" Target="../media/image41.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45.w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49.wmf"/><Relationship Id="rId7" Type="http://schemas.openxmlformats.org/officeDocument/2006/relationships/image" Target="../media/image53.png"/><Relationship Id="rId2" Type="http://schemas.openxmlformats.org/officeDocument/2006/relationships/image" Target="../media/image48.wmf"/><Relationship Id="rId1" Type="http://schemas.openxmlformats.org/officeDocument/2006/relationships/slideLayout" Target="../slideLayouts/slideLayout1.xml"/><Relationship Id="rId6" Type="http://schemas.openxmlformats.org/officeDocument/2006/relationships/image" Target="../media/image52.png"/><Relationship Id="rId5" Type="http://schemas.openxmlformats.org/officeDocument/2006/relationships/image" Target="../media/image51.wmf"/><Relationship Id="rId4" Type="http://schemas.openxmlformats.org/officeDocument/2006/relationships/image" Target="../media/image50.wmf"/></Relationships>
</file>

<file path=ppt/slides/_rels/slide47.xml.rels><?xml version="1.0" encoding="UTF-8" standalone="yes"?>
<Relationships xmlns="http://schemas.openxmlformats.org/package/2006/relationships"><Relationship Id="rId3" Type="http://schemas.openxmlformats.org/officeDocument/2006/relationships/image" Target="../media/image50.wmf"/><Relationship Id="rId2" Type="http://schemas.openxmlformats.org/officeDocument/2006/relationships/image" Target="../media/image48.wmf"/><Relationship Id="rId1" Type="http://schemas.openxmlformats.org/officeDocument/2006/relationships/slideLayout" Target="../slideLayouts/slideLayout1.xml"/><Relationship Id="rId5" Type="http://schemas.openxmlformats.org/officeDocument/2006/relationships/image" Target="../media/image49.wmf"/><Relationship Id="rId4" Type="http://schemas.openxmlformats.org/officeDocument/2006/relationships/image" Target="../media/image51.wmf"/></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56.png"/><Relationship Id="rId5" Type="http://schemas.openxmlformats.org/officeDocument/2006/relationships/oleObject" Target="../embeddings/oleObject2.bin"/><Relationship Id="rId4" Type="http://schemas.openxmlformats.org/officeDocument/2006/relationships/image" Target="../media/image5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package" Target="../embeddings/Microsoft_Excel_______1.xlsx"/><Relationship Id="rId2" Type="http://schemas.openxmlformats.org/officeDocument/2006/relationships/slideLayout" Target="../slideLayouts/slideLayout29.xml"/><Relationship Id="rId1" Type="http://schemas.openxmlformats.org/officeDocument/2006/relationships/vmlDrawing" Target="../drawings/vmlDrawing1.vml"/><Relationship Id="rId4" Type="http://schemas.openxmlformats.org/officeDocument/2006/relationships/image" Target="../media/image1.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71642" y="1340768"/>
            <a:ext cx="9940624" cy="4566370"/>
          </a:xfrm>
        </p:spPr>
        <p:txBody>
          <a:bodyPr>
            <a:normAutofit/>
          </a:bodyPr>
          <a:lstStyle/>
          <a:p>
            <a:pPr marL="538163" indent="0" algn="l">
              <a:spcBef>
                <a:spcPts val="200"/>
              </a:spcBef>
            </a:pPr>
            <a:r>
              <a:rPr lang="ja-JP" altLang="en-US" sz="3200" dirty="0"/>
              <a:t>５</a:t>
            </a:r>
            <a:r>
              <a:rPr lang="ja-JP" altLang="en-US" sz="3200" dirty="0" smtClean="0"/>
              <a:t>．その他</a:t>
            </a:r>
            <a:r>
              <a:rPr lang="en-US" altLang="ja-JP" sz="3200" dirty="0"/>
              <a:t/>
            </a:r>
            <a:br>
              <a:rPr lang="en-US" altLang="ja-JP" sz="3200" dirty="0"/>
            </a:br>
            <a:r>
              <a:rPr lang="en-US" altLang="ja-JP" sz="3200" dirty="0" smtClean="0"/>
              <a:t/>
            </a:r>
            <a:br>
              <a:rPr lang="en-US" altLang="ja-JP" sz="3200" dirty="0" smtClean="0"/>
            </a:br>
            <a:r>
              <a:rPr lang="ja-JP" altLang="en-US" sz="3200" dirty="0" smtClean="0"/>
              <a:t>（</a:t>
            </a:r>
            <a:r>
              <a:rPr lang="ja-JP" altLang="en-US" sz="3200" dirty="0"/>
              <a:t>１）</a:t>
            </a:r>
            <a:r>
              <a:rPr lang="en-US" altLang="ja-JP" sz="3200" dirty="0"/>
              <a:t>2025</a:t>
            </a:r>
            <a:r>
              <a:rPr lang="ja-JP" altLang="en-US" sz="3200" dirty="0"/>
              <a:t>年を見据えた介護保険事業計画の策定</a:t>
            </a:r>
            <a:r>
              <a:rPr lang="en-US" altLang="ja-JP" sz="3200" dirty="0"/>
              <a:t/>
            </a:r>
            <a:br>
              <a:rPr lang="en-US" altLang="ja-JP" sz="3200" dirty="0"/>
            </a:br>
            <a:r>
              <a:rPr lang="ja-JP" altLang="en-US" sz="3200" dirty="0"/>
              <a:t>（２）サービス付き高齢者向け住宅への住所地特例</a:t>
            </a:r>
            <a:r>
              <a:rPr lang="ja-JP" altLang="en-US" sz="3200" dirty="0" smtClean="0"/>
              <a:t>の</a:t>
            </a:r>
            <a:r>
              <a:rPr lang="en-US" altLang="ja-JP" sz="3200" dirty="0" smtClean="0"/>
              <a:t/>
            </a:r>
            <a:br>
              <a:rPr lang="en-US" altLang="ja-JP" sz="3200" dirty="0" smtClean="0"/>
            </a:br>
            <a:r>
              <a:rPr lang="ja-JP" altLang="en-US" sz="3200" dirty="0"/>
              <a:t>　</a:t>
            </a:r>
            <a:r>
              <a:rPr lang="ja-JP" altLang="en-US" sz="3200" dirty="0" smtClean="0"/>
              <a:t>適用</a:t>
            </a:r>
            <a:r>
              <a:rPr lang="en-US" altLang="ja-JP" sz="3200" dirty="0"/>
              <a:t/>
            </a:r>
            <a:br>
              <a:rPr lang="en-US" altLang="ja-JP" sz="3200" dirty="0"/>
            </a:br>
            <a:r>
              <a:rPr lang="ja-JP" altLang="en-US" sz="3200" dirty="0"/>
              <a:t>（３</a:t>
            </a:r>
            <a:r>
              <a:rPr lang="ja-JP" altLang="en-US" sz="3200" dirty="0" smtClean="0"/>
              <a:t>）保険料賦課額の減額等に係る取扱い</a:t>
            </a:r>
            <a:r>
              <a:rPr lang="en-US" altLang="ja-JP" sz="3200" dirty="0" smtClean="0"/>
              <a:t/>
            </a:r>
            <a:br>
              <a:rPr lang="en-US" altLang="ja-JP" sz="3200" dirty="0" smtClean="0"/>
            </a:br>
            <a:r>
              <a:rPr lang="ja-JP" altLang="en-US" sz="3200" dirty="0" smtClean="0"/>
              <a:t>（４）介護</a:t>
            </a:r>
            <a:r>
              <a:rPr lang="ja-JP" altLang="en-US" sz="3200" dirty="0"/>
              <a:t>サービス情報公表制度の見直し</a:t>
            </a:r>
            <a:r>
              <a:rPr lang="en-US" altLang="ja-JP" sz="3200" dirty="0"/>
              <a:t/>
            </a:r>
            <a:br>
              <a:rPr lang="en-US" altLang="ja-JP" sz="3200" dirty="0"/>
            </a:br>
            <a:r>
              <a:rPr lang="ja-JP" altLang="en-US" sz="3200" dirty="0" smtClean="0"/>
              <a:t>（５）</a:t>
            </a:r>
            <a:r>
              <a:rPr lang="ja-JP" altLang="en-US" sz="3200" dirty="0"/>
              <a:t>介護人材の確保</a:t>
            </a:r>
            <a:r>
              <a:rPr lang="en-US" altLang="ja-JP" sz="3600" dirty="0"/>
              <a:t/>
            </a:r>
            <a:br>
              <a:rPr lang="en-US" altLang="ja-JP" sz="3600" dirty="0"/>
            </a:br>
            <a:endParaRPr kumimoji="1" lang="ja-JP" altLang="en-US" sz="3100" dirty="0"/>
          </a:p>
        </p:txBody>
      </p:sp>
      <p:sp>
        <p:nvSpPr>
          <p:cNvPr id="5" name="スライド番号プレースホルダー 4"/>
          <p:cNvSpPr>
            <a:spLocks noGrp="1"/>
          </p:cNvSpPr>
          <p:nvPr>
            <p:ph type="sldNum" sz="quarter" idx="12"/>
          </p:nvPr>
        </p:nvSpPr>
        <p:spPr>
          <a:xfrm>
            <a:off x="9057456" y="6453336"/>
            <a:ext cx="792091" cy="365125"/>
          </a:xfrm>
          <a:prstGeom prst="rect">
            <a:avLst/>
          </a:prstGeo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2400" kern="0" dirty="0" smtClean="0">
                <a:solidFill>
                  <a:sysClr val="windowText" lastClr="000000"/>
                </a:solidFill>
              </a:rPr>
              <a:t>174</a:t>
            </a:r>
            <a:endParaRPr kumimoji="0" lang="ja-JP" altLang="en-US" sz="24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4217585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4"/>
          <p:cNvSpPr txBox="1">
            <a:spLocks/>
          </p:cNvSpPr>
          <p:nvPr/>
        </p:nvSpPr>
        <p:spPr>
          <a:xfrm>
            <a:off x="0" y="1"/>
            <a:ext cx="9906000" cy="495303"/>
          </a:xfrm>
          <a:prstGeom prst="rect">
            <a:avLst/>
          </a:prstGeom>
          <a:noFill/>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fontAlgn="auto">
              <a:spcAft>
                <a:spcPts val="0"/>
              </a:spcAft>
            </a:pPr>
            <a:r>
              <a:rPr lang="ja-JP" altLang="en-US" sz="2400" dirty="0" smtClean="0">
                <a:solidFill>
                  <a:prstClr val="black"/>
                </a:solidFill>
                <a:latin typeface="HGSｺﾞｼｯｸE" panose="020B0900000000000000" pitchFamily="50" charset="-128"/>
                <a:ea typeface="HGSｺﾞｼｯｸE" panose="020B0900000000000000" pitchFamily="50" charset="-128"/>
                <a:cs typeface="ＤＨＰ特太ゴシック体"/>
              </a:rPr>
              <a:t>第６期計画のポイント（都道府県）</a:t>
            </a:r>
          </a:p>
        </p:txBody>
      </p:sp>
      <p:sp>
        <p:nvSpPr>
          <p:cNvPr id="4" name="テキスト ボックス 3"/>
          <p:cNvSpPr txBox="1"/>
          <p:nvPr/>
        </p:nvSpPr>
        <p:spPr>
          <a:xfrm>
            <a:off x="560512" y="548680"/>
            <a:ext cx="9001000" cy="5983689"/>
          </a:xfrm>
          <a:prstGeom prst="rect">
            <a:avLst/>
          </a:prstGeom>
          <a:noFill/>
        </p:spPr>
        <p:txBody>
          <a:bodyPr wrap="square" rtlCol="0">
            <a:spAutoFit/>
          </a:bodyPr>
          <a:lstStyle/>
          <a:p>
            <a:pPr marL="180000" indent="-457200" fontAlgn="auto">
              <a:spcBef>
                <a:spcPts val="0"/>
              </a:spcBef>
              <a:spcAft>
                <a:spcPts val="0"/>
              </a:spcAft>
            </a:pPr>
            <a:r>
              <a:rPr lang="ja-JP" altLang="en-US" dirty="0" smtClean="0">
                <a:solidFill>
                  <a:prstClr val="black"/>
                </a:solidFill>
                <a:latin typeface="ＭＳ Ｐゴシック"/>
                <a:ea typeface="ＭＳ Ｐゴシック"/>
              </a:rPr>
              <a:t>（医療連携）</a:t>
            </a:r>
            <a:endParaRPr lang="en-US" altLang="ja-JP" dirty="0" smtClean="0">
              <a:solidFill>
                <a:prstClr val="black"/>
              </a:solidFill>
              <a:latin typeface="ＭＳ Ｐゴシック"/>
              <a:ea typeface="ＭＳ Ｐゴシック"/>
            </a:endParaRPr>
          </a:p>
          <a:p>
            <a:pPr fontAlgn="auto">
              <a:spcBef>
                <a:spcPts val="0"/>
              </a:spcBef>
              <a:spcAft>
                <a:spcPts val="0"/>
              </a:spcAft>
            </a:pPr>
            <a:r>
              <a:rPr lang="ja-JP" altLang="en-US" dirty="0" smtClean="0">
                <a:solidFill>
                  <a:prstClr val="black"/>
                </a:solidFill>
                <a:latin typeface="ＭＳ Ｐゴシック"/>
                <a:ea typeface="ＭＳ Ｐゴシック"/>
              </a:rPr>
              <a:t>○　都道府県の作成する介護保険事業支援計画は、医療計画との連携の密度を高めていく　　</a:t>
            </a:r>
            <a:endParaRPr lang="en-US" altLang="ja-JP" dirty="0" smtClean="0">
              <a:solidFill>
                <a:prstClr val="black"/>
              </a:solidFill>
              <a:latin typeface="ＭＳ Ｐゴシック"/>
              <a:ea typeface="ＭＳ Ｐゴシック"/>
            </a:endParaRPr>
          </a:p>
          <a:p>
            <a:pPr fontAlgn="auto">
              <a:spcBef>
                <a:spcPts val="0"/>
              </a:spcBef>
              <a:spcAft>
                <a:spcPts val="0"/>
              </a:spcAft>
            </a:pPr>
            <a:r>
              <a:rPr lang="ja-JP" altLang="en-US" dirty="0">
                <a:solidFill>
                  <a:prstClr val="black"/>
                </a:solidFill>
                <a:latin typeface="ＭＳ Ｐゴシック"/>
                <a:ea typeface="ＭＳ Ｐゴシック"/>
              </a:rPr>
              <a:t>　</a:t>
            </a:r>
            <a:r>
              <a:rPr lang="ja-JP" altLang="en-US" dirty="0" err="1" smtClean="0">
                <a:solidFill>
                  <a:prstClr val="black"/>
                </a:solidFill>
                <a:latin typeface="ＭＳ Ｐゴシック"/>
                <a:ea typeface="ＭＳ Ｐゴシック"/>
              </a:rPr>
              <a:t>べき</a:t>
            </a:r>
            <a:r>
              <a:rPr lang="ja-JP" altLang="en-US" dirty="0" smtClean="0">
                <a:solidFill>
                  <a:prstClr val="black"/>
                </a:solidFill>
                <a:latin typeface="ＭＳ Ｐゴシック"/>
                <a:ea typeface="ＭＳ Ｐゴシック"/>
              </a:rPr>
              <a:t>とされており、</a:t>
            </a:r>
            <a:r>
              <a:rPr lang="ja-JP" altLang="ja-JP" dirty="0">
                <a:solidFill>
                  <a:prstClr val="black"/>
                </a:solidFill>
                <a:latin typeface="Calibri"/>
                <a:ea typeface="ＭＳ Ｐゴシック"/>
              </a:rPr>
              <a:t>市町村介護保険事業計画に記載される在宅医療・介護連携拠点の</a:t>
            </a:r>
            <a:r>
              <a:rPr lang="ja-JP" altLang="ja-JP" dirty="0" smtClean="0">
                <a:solidFill>
                  <a:prstClr val="black"/>
                </a:solidFill>
                <a:latin typeface="Calibri"/>
                <a:ea typeface="ＭＳ Ｐゴシック"/>
              </a:rPr>
              <a:t>機能</a:t>
            </a:r>
            <a:r>
              <a:rPr lang="ja-JP" altLang="en-US" dirty="0" smtClean="0">
                <a:solidFill>
                  <a:prstClr val="black"/>
                </a:solidFill>
                <a:latin typeface="Calibri"/>
                <a:ea typeface="ＭＳ Ｐゴシック"/>
              </a:rPr>
              <a:t>　</a:t>
            </a:r>
            <a:endParaRPr lang="en-US" altLang="ja-JP" dirty="0" smtClean="0">
              <a:solidFill>
                <a:prstClr val="black"/>
              </a:solidFill>
              <a:latin typeface="Calibri"/>
              <a:ea typeface="ＭＳ Ｐゴシック"/>
            </a:endParaRPr>
          </a:p>
          <a:p>
            <a:pPr fontAlgn="auto">
              <a:spcBef>
                <a:spcPts val="0"/>
              </a:spcBef>
              <a:spcAft>
                <a:spcPts val="0"/>
              </a:spcAft>
            </a:pPr>
            <a:r>
              <a:rPr lang="ja-JP" altLang="en-US" dirty="0">
                <a:solidFill>
                  <a:prstClr val="black"/>
                </a:solidFill>
                <a:latin typeface="Calibri"/>
                <a:ea typeface="ＭＳ Ｐゴシック"/>
              </a:rPr>
              <a:t>　</a:t>
            </a:r>
            <a:r>
              <a:rPr lang="ja-JP" altLang="ja-JP" dirty="0" smtClean="0">
                <a:solidFill>
                  <a:prstClr val="black"/>
                </a:solidFill>
                <a:latin typeface="Calibri"/>
                <a:ea typeface="ＭＳ Ｐゴシック"/>
              </a:rPr>
              <a:t>が</a:t>
            </a:r>
            <a:r>
              <a:rPr lang="ja-JP" altLang="ja-JP" dirty="0">
                <a:solidFill>
                  <a:prstClr val="black"/>
                </a:solidFill>
                <a:latin typeface="Calibri"/>
                <a:ea typeface="ＭＳ Ｐゴシック"/>
              </a:rPr>
              <a:t>発揮できるよう、医療計画との調和も図りながら、必要な後方支援・広域調整などの</a:t>
            </a:r>
            <a:r>
              <a:rPr lang="ja-JP" altLang="ja-JP" dirty="0" smtClean="0">
                <a:solidFill>
                  <a:prstClr val="black"/>
                </a:solidFill>
                <a:latin typeface="Calibri"/>
                <a:ea typeface="ＭＳ Ｐゴシック"/>
              </a:rPr>
              <a:t>都道</a:t>
            </a:r>
            <a:endParaRPr lang="en-US" altLang="ja-JP" dirty="0" smtClean="0">
              <a:solidFill>
                <a:prstClr val="black"/>
              </a:solidFill>
              <a:latin typeface="Calibri"/>
              <a:ea typeface="ＭＳ Ｐゴシック"/>
            </a:endParaRPr>
          </a:p>
          <a:p>
            <a:pPr fontAlgn="auto">
              <a:spcBef>
                <a:spcPts val="0"/>
              </a:spcBef>
              <a:spcAft>
                <a:spcPts val="0"/>
              </a:spcAft>
            </a:pPr>
            <a:r>
              <a:rPr lang="ja-JP" altLang="en-US" dirty="0">
                <a:solidFill>
                  <a:prstClr val="black"/>
                </a:solidFill>
                <a:latin typeface="Calibri"/>
                <a:ea typeface="ＭＳ Ｐゴシック"/>
              </a:rPr>
              <a:t>　</a:t>
            </a:r>
            <a:r>
              <a:rPr lang="ja-JP" altLang="ja-JP" dirty="0" smtClean="0">
                <a:solidFill>
                  <a:prstClr val="black"/>
                </a:solidFill>
                <a:latin typeface="Calibri"/>
                <a:ea typeface="ＭＳ Ｐゴシック"/>
              </a:rPr>
              <a:t>府県</a:t>
            </a:r>
            <a:r>
              <a:rPr lang="ja-JP" altLang="ja-JP" dirty="0">
                <a:solidFill>
                  <a:prstClr val="black"/>
                </a:solidFill>
                <a:latin typeface="Calibri"/>
                <a:ea typeface="ＭＳ Ｐゴシック"/>
              </a:rPr>
              <a:t>として行う取り組みを～支援計画に記載する方向で検討。</a:t>
            </a:r>
          </a:p>
          <a:p>
            <a:pPr fontAlgn="auto">
              <a:spcBef>
                <a:spcPts val="0"/>
              </a:spcBef>
              <a:spcAft>
                <a:spcPts val="0"/>
              </a:spcAft>
            </a:pPr>
            <a:r>
              <a:rPr lang="ja-JP" altLang="en-US" dirty="0" smtClean="0">
                <a:solidFill>
                  <a:prstClr val="black"/>
                </a:solidFill>
                <a:latin typeface="Calibri"/>
                <a:ea typeface="ＭＳ Ｐゴシック"/>
              </a:rPr>
              <a:t>　　</a:t>
            </a:r>
            <a:r>
              <a:rPr lang="ja-JP" altLang="ja-JP" sz="1400" dirty="0" smtClean="0">
                <a:solidFill>
                  <a:prstClr val="black"/>
                </a:solidFill>
                <a:latin typeface="Calibri"/>
                <a:ea typeface="ＭＳ Ｐゴシック"/>
              </a:rPr>
              <a:t>＊</a:t>
            </a:r>
            <a:r>
              <a:rPr lang="ja-JP" altLang="ja-JP" sz="1400" dirty="0">
                <a:solidFill>
                  <a:prstClr val="black"/>
                </a:solidFill>
                <a:latin typeface="Calibri"/>
                <a:ea typeface="ＭＳ Ｐゴシック"/>
              </a:rPr>
              <a:t>医療計画においては、</a:t>
            </a:r>
          </a:p>
          <a:p>
            <a:pPr fontAlgn="auto">
              <a:spcBef>
                <a:spcPts val="0"/>
              </a:spcBef>
              <a:spcAft>
                <a:spcPts val="0"/>
              </a:spcAft>
            </a:pPr>
            <a:r>
              <a:rPr lang="ja-JP" altLang="en-US" sz="1400" dirty="0" smtClean="0">
                <a:solidFill>
                  <a:prstClr val="black"/>
                </a:solidFill>
                <a:latin typeface="Calibri"/>
                <a:ea typeface="ＭＳ Ｐゴシック"/>
              </a:rPr>
              <a:t>　　　　</a:t>
            </a:r>
            <a:r>
              <a:rPr lang="ja-JP" altLang="ja-JP" sz="1400" dirty="0" smtClean="0">
                <a:solidFill>
                  <a:prstClr val="black"/>
                </a:solidFill>
                <a:latin typeface="Calibri"/>
                <a:ea typeface="ＭＳ Ｐゴシック"/>
              </a:rPr>
              <a:t>・</a:t>
            </a:r>
            <a:r>
              <a:rPr lang="ja-JP" altLang="en-US" sz="1400" dirty="0" smtClean="0">
                <a:solidFill>
                  <a:prstClr val="black"/>
                </a:solidFill>
                <a:latin typeface="Calibri"/>
                <a:ea typeface="ＭＳ Ｐゴシック"/>
              </a:rPr>
              <a:t>　</a:t>
            </a:r>
            <a:r>
              <a:rPr lang="ja-JP" altLang="ja-JP" sz="1400" dirty="0" smtClean="0">
                <a:solidFill>
                  <a:prstClr val="black"/>
                </a:solidFill>
                <a:latin typeface="Calibri"/>
                <a:ea typeface="ＭＳ Ｐゴシック"/>
              </a:rPr>
              <a:t>医療</a:t>
            </a:r>
            <a:r>
              <a:rPr lang="ja-JP" altLang="ja-JP" sz="1400" dirty="0">
                <a:solidFill>
                  <a:prstClr val="black"/>
                </a:solidFill>
                <a:latin typeface="Calibri"/>
                <a:ea typeface="ＭＳ Ｐゴシック"/>
              </a:rPr>
              <a:t>計画の策定サイクルを介護保険事業支援計画と合わせる（Ｈ３０～）</a:t>
            </a:r>
          </a:p>
          <a:p>
            <a:pPr fontAlgn="auto">
              <a:spcBef>
                <a:spcPts val="0"/>
              </a:spcBef>
              <a:spcAft>
                <a:spcPts val="0"/>
              </a:spcAft>
            </a:pPr>
            <a:r>
              <a:rPr lang="ja-JP" altLang="en-US" sz="1400" dirty="0" smtClean="0">
                <a:solidFill>
                  <a:prstClr val="black"/>
                </a:solidFill>
                <a:latin typeface="Calibri"/>
                <a:ea typeface="ＭＳ Ｐゴシック"/>
              </a:rPr>
              <a:t>　　　　</a:t>
            </a:r>
            <a:r>
              <a:rPr lang="ja-JP" altLang="ja-JP" sz="1400" dirty="0" smtClean="0">
                <a:solidFill>
                  <a:prstClr val="black"/>
                </a:solidFill>
                <a:latin typeface="Calibri"/>
                <a:ea typeface="ＭＳ Ｐゴシック"/>
              </a:rPr>
              <a:t>・</a:t>
            </a:r>
            <a:r>
              <a:rPr lang="ja-JP" altLang="en-US" sz="1400" dirty="0" smtClean="0">
                <a:solidFill>
                  <a:prstClr val="black"/>
                </a:solidFill>
                <a:latin typeface="Calibri"/>
                <a:ea typeface="ＭＳ Ｐゴシック"/>
              </a:rPr>
              <a:t>　</a:t>
            </a:r>
            <a:r>
              <a:rPr lang="ja-JP" altLang="ja-JP" sz="1400" dirty="0" smtClean="0">
                <a:solidFill>
                  <a:prstClr val="black"/>
                </a:solidFill>
                <a:latin typeface="Calibri"/>
                <a:ea typeface="ＭＳ Ｐゴシック"/>
              </a:rPr>
              <a:t>訪問</a:t>
            </a:r>
            <a:r>
              <a:rPr lang="ja-JP" altLang="ja-JP" sz="1400" dirty="0">
                <a:solidFill>
                  <a:prstClr val="black"/>
                </a:solidFill>
                <a:latin typeface="Calibri"/>
                <a:ea typeface="ＭＳ Ｐゴシック"/>
              </a:rPr>
              <a:t>看護など市町村介護保険事業計画に盛り込まれる在宅医療サービスを</a:t>
            </a:r>
            <a:r>
              <a:rPr lang="ja-JP" altLang="ja-JP" sz="1400" dirty="0" smtClean="0">
                <a:solidFill>
                  <a:prstClr val="black"/>
                </a:solidFill>
                <a:latin typeface="Calibri"/>
                <a:ea typeface="ＭＳ Ｐゴシック"/>
              </a:rPr>
              <a:t>確保する</a:t>
            </a:r>
            <a:r>
              <a:rPr lang="ja-JP" altLang="ja-JP" sz="1400" dirty="0">
                <a:solidFill>
                  <a:prstClr val="black"/>
                </a:solidFill>
                <a:latin typeface="Calibri"/>
                <a:ea typeface="ＭＳ Ｐゴシック"/>
              </a:rPr>
              <a:t>ための取り組みの記載</a:t>
            </a:r>
          </a:p>
          <a:p>
            <a:pPr fontAlgn="auto">
              <a:spcBef>
                <a:spcPts val="0"/>
              </a:spcBef>
              <a:spcAft>
                <a:spcPts val="0"/>
              </a:spcAft>
            </a:pPr>
            <a:r>
              <a:rPr lang="ja-JP" altLang="en-US" sz="1400" dirty="0">
                <a:solidFill>
                  <a:prstClr val="black"/>
                </a:solidFill>
                <a:latin typeface="Calibri"/>
                <a:ea typeface="ＭＳ Ｐゴシック"/>
              </a:rPr>
              <a:t> </a:t>
            </a:r>
            <a:r>
              <a:rPr lang="ja-JP" altLang="en-US" sz="1400" dirty="0" smtClean="0">
                <a:solidFill>
                  <a:prstClr val="black"/>
                </a:solidFill>
                <a:latin typeface="Calibri"/>
                <a:ea typeface="ＭＳ Ｐゴシック"/>
              </a:rPr>
              <a:t>　　　</a:t>
            </a:r>
            <a:r>
              <a:rPr lang="ja-JP" altLang="ja-JP" sz="1400" dirty="0" smtClean="0">
                <a:solidFill>
                  <a:prstClr val="black"/>
                </a:solidFill>
                <a:latin typeface="Calibri"/>
                <a:ea typeface="ＭＳ Ｐゴシック"/>
              </a:rPr>
              <a:t>と</a:t>
            </a:r>
            <a:r>
              <a:rPr lang="ja-JP" altLang="ja-JP" sz="1400" dirty="0">
                <a:solidFill>
                  <a:prstClr val="black"/>
                </a:solidFill>
                <a:latin typeface="Calibri"/>
                <a:ea typeface="ＭＳ Ｐゴシック"/>
              </a:rPr>
              <a:t>いったことが医療部会において議論されている</a:t>
            </a:r>
            <a:r>
              <a:rPr lang="ja-JP" altLang="ja-JP" sz="1400" dirty="0" smtClean="0">
                <a:solidFill>
                  <a:prstClr val="black"/>
                </a:solidFill>
                <a:latin typeface="Calibri"/>
                <a:ea typeface="ＭＳ Ｐゴシック"/>
              </a:rPr>
              <a:t>。</a:t>
            </a:r>
            <a:endParaRPr lang="en-US" altLang="ja-JP" sz="1400" dirty="0" smtClean="0">
              <a:solidFill>
                <a:prstClr val="black"/>
              </a:solidFill>
              <a:latin typeface="Calibri"/>
              <a:ea typeface="ＭＳ Ｐゴシック"/>
            </a:endParaRPr>
          </a:p>
          <a:p>
            <a:pPr fontAlgn="auto">
              <a:spcBef>
                <a:spcPts val="0"/>
              </a:spcBef>
              <a:spcAft>
                <a:spcPts val="0"/>
              </a:spcAft>
            </a:pPr>
            <a:endParaRPr lang="en-US" altLang="ja-JP" sz="1400" dirty="0" smtClean="0">
              <a:solidFill>
                <a:prstClr val="black"/>
              </a:solidFill>
              <a:latin typeface="Calibri"/>
              <a:ea typeface="ＭＳ Ｐゴシック"/>
            </a:endParaRPr>
          </a:p>
          <a:p>
            <a:pPr marL="180000" indent="-457200" fontAlgn="auto">
              <a:spcBef>
                <a:spcPts val="0"/>
              </a:spcBef>
              <a:spcAft>
                <a:spcPts val="0"/>
              </a:spcAft>
            </a:pPr>
            <a:r>
              <a:rPr lang="ja-JP" altLang="en-US" dirty="0" smtClean="0">
                <a:solidFill>
                  <a:prstClr val="black"/>
                </a:solidFill>
                <a:latin typeface="ＭＳ Ｐゴシック"/>
                <a:ea typeface="ＭＳ Ｐゴシック"/>
              </a:rPr>
              <a:t>（２０２５年の人材推計）</a:t>
            </a:r>
            <a:endParaRPr lang="en-US" altLang="ja-JP" dirty="0" smtClean="0">
              <a:solidFill>
                <a:prstClr val="black"/>
              </a:solidFill>
              <a:latin typeface="ＭＳ Ｐゴシック"/>
              <a:ea typeface="ＭＳ Ｐゴシック"/>
            </a:endParaRPr>
          </a:p>
          <a:p>
            <a:pPr marL="180000" indent="-457200" fontAlgn="auto">
              <a:spcBef>
                <a:spcPts val="0"/>
              </a:spcBef>
              <a:spcAft>
                <a:spcPts val="0"/>
              </a:spcAft>
            </a:pPr>
            <a:r>
              <a:rPr lang="ja-JP" altLang="en-US" dirty="0" smtClean="0">
                <a:solidFill>
                  <a:prstClr val="black"/>
                </a:solidFill>
                <a:latin typeface="ＭＳ Ｐゴシック"/>
                <a:ea typeface="ＭＳ Ｐゴシック"/>
              </a:rPr>
              <a:t>○　団塊の世代が後期高齢者となる </a:t>
            </a:r>
            <a:r>
              <a:rPr lang="ja-JP" altLang="en-US" dirty="0">
                <a:solidFill>
                  <a:prstClr val="black"/>
                </a:solidFill>
                <a:latin typeface="ＭＳ Ｐゴシック"/>
                <a:ea typeface="ＭＳ Ｐゴシック"/>
              </a:rPr>
              <a:t>２０２５年を</a:t>
            </a:r>
            <a:r>
              <a:rPr lang="ja-JP" altLang="en-US" dirty="0" smtClean="0">
                <a:solidFill>
                  <a:prstClr val="black"/>
                </a:solidFill>
                <a:latin typeface="ＭＳ Ｐゴシック"/>
                <a:ea typeface="ＭＳ Ｐゴシック"/>
              </a:rPr>
              <a:t>見据えた介護人材の確保策を進める</a:t>
            </a:r>
            <a:r>
              <a:rPr lang="ja-JP" altLang="en-US" dirty="0">
                <a:solidFill>
                  <a:prstClr val="black"/>
                </a:solidFill>
                <a:latin typeface="ＭＳ Ｐゴシック"/>
                <a:ea typeface="ＭＳ Ｐゴシック"/>
              </a:rPr>
              <a:t>ために、市町村介護保険事業計画で見込むサービス量を考慮して、</a:t>
            </a:r>
            <a:r>
              <a:rPr lang="ja-JP" altLang="en-US" dirty="0" smtClean="0">
                <a:solidFill>
                  <a:prstClr val="black"/>
                </a:solidFill>
                <a:latin typeface="ＭＳ Ｐゴシック"/>
                <a:ea typeface="ＭＳ Ｐゴシック"/>
              </a:rPr>
              <a:t>各都道府県におけて必要となる計画期間中や２０２５年の介護人材等を推計</a:t>
            </a:r>
            <a:r>
              <a:rPr lang="ja-JP" altLang="en-US" dirty="0">
                <a:solidFill>
                  <a:prstClr val="black"/>
                </a:solidFill>
                <a:latin typeface="ＭＳ Ｐゴシック"/>
                <a:ea typeface="ＭＳ Ｐゴシック"/>
              </a:rPr>
              <a:t>して記載すること</a:t>
            </a:r>
            <a:r>
              <a:rPr lang="ja-JP" altLang="en-US" dirty="0" smtClean="0">
                <a:solidFill>
                  <a:prstClr val="black"/>
                </a:solidFill>
                <a:latin typeface="ＭＳ Ｐゴシック"/>
                <a:ea typeface="ＭＳ Ｐゴシック"/>
              </a:rPr>
              <a:t>とする方向で検討。</a:t>
            </a:r>
            <a:endParaRPr lang="en-US" altLang="ja-JP" dirty="0" smtClean="0">
              <a:solidFill>
                <a:prstClr val="black"/>
              </a:solidFill>
              <a:latin typeface="ＭＳ Ｐゴシック"/>
              <a:ea typeface="ＭＳ Ｐゴシック"/>
            </a:endParaRPr>
          </a:p>
          <a:p>
            <a:pPr marL="180000" indent="-457200" fontAlgn="auto">
              <a:spcBef>
                <a:spcPts val="0"/>
              </a:spcBef>
              <a:spcAft>
                <a:spcPts val="0"/>
              </a:spcAft>
            </a:pPr>
            <a:r>
              <a:rPr lang="ja-JP" altLang="en-US" dirty="0">
                <a:solidFill>
                  <a:prstClr val="black"/>
                </a:solidFill>
                <a:latin typeface="ＭＳ Ｐゴシック"/>
                <a:ea typeface="ＭＳ Ｐゴシック"/>
              </a:rPr>
              <a:t>　</a:t>
            </a:r>
            <a:r>
              <a:rPr lang="ja-JP" altLang="en-US" dirty="0" smtClean="0">
                <a:solidFill>
                  <a:prstClr val="black"/>
                </a:solidFill>
                <a:latin typeface="ＭＳ Ｐゴシック"/>
                <a:ea typeface="ＭＳ Ｐゴシック"/>
              </a:rPr>
              <a:t>　 </a:t>
            </a:r>
            <a:r>
              <a:rPr lang="ja-JP" altLang="ja-JP" dirty="0" smtClean="0">
                <a:solidFill>
                  <a:prstClr val="black"/>
                </a:solidFill>
                <a:latin typeface="Calibri"/>
                <a:ea typeface="ＭＳ Ｐゴシック"/>
              </a:rPr>
              <a:t>合わせて</a:t>
            </a:r>
            <a:r>
              <a:rPr lang="ja-JP" altLang="ja-JP" dirty="0">
                <a:solidFill>
                  <a:prstClr val="black"/>
                </a:solidFill>
                <a:latin typeface="Calibri"/>
                <a:ea typeface="ＭＳ Ｐゴシック"/>
              </a:rPr>
              <a:t>、介護人材の確保又は資質の向上に資する事業の記載において、上記推計を踏まえ</a:t>
            </a:r>
            <a:r>
              <a:rPr lang="ja-JP" altLang="ja-JP" dirty="0" smtClean="0">
                <a:solidFill>
                  <a:prstClr val="black"/>
                </a:solidFill>
                <a:latin typeface="Calibri"/>
                <a:ea typeface="ＭＳ Ｐゴシック"/>
              </a:rPr>
              <a:t>、</a:t>
            </a:r>
            <a:r>
              <a:rPr lang="ja-JP" altLang="en-US" dirty="0">
                <a:solidFill>
                  <a:prstClr val="black"/>
                </a:solidFill>
                <a:latin typeface="Calibri"/>
                <a:ea typeface="ＭＳ Ｐゴシック"/>
              </a:rPr>
              <a:t>自治体</a:t>
            </a:r>
            <a:r>
              <a:rPr lang="ja-JP" altLang="ja-JP" dirty="0" smtClean="0">
                <a:solidFill>
                  <a:prstClr val="black"/>
                </a:solidFill>
                <a:latin typeface="Calibri"/>
                <a:ea typeface="ＭＳ Ｐゴシック"/>
              </a:rPr>
              <a:t>に</a:t>
            </a:r>
            <a:r>
              <a:rPr lang="ja-JP" altLang="ja-JP" dirty="0">
                <a:solidFill>
                  <a:prstClr val="black"/>
                </a:solidFill>
                <a:latin typeface="Calibri"/>
                <a:ea typeface="ＭＳ Ｐゴシック"/>
              </a:rPr>
              <a:t>おいて地域包括ケアの体制構築を推進するために必要となる介護人材の確保・育成のための取り組みを記載することとする方向で検討。</a:t>
            </a:r>
            <a:endParaRPr lang="ja-JP" altLang="en-US" dirty="0">
              <a:solidFill>
                <a:prstClr val="black"/>
              </a:solidFill>
              <a:latin typeface="ＭＳ Ｐゴシック"/>
              <a:ea typeface="ＭＳ Ｐゴシック"/>
            </a:endParaRPr>
          </a:p>
          <a:p>
            <a:pPr marL="180000" indent="-457200" fontAlgn="auto">
              <a:lnSpc>
                <a:spcPts val="1500"/>
              </a:lnSpc>
              <a:spcBef>
                <a:spcPts val="0"/>
              </a:spcBef>
              <a:spcAft>
                <a:spcPts val="0"/>
              </a:spcAft>
            </a:pPr>
            <a:endParaRPr lang="en-US" altLang="ja-JP" dirty="0" smtClean="0">
              <a:solidFill>
                <a:prstClr val="black"/>
              </a:solidFill>
              <a:latin typeface="ＭＳ Ｐゴシック"/>
              <a:ea typeface="ＭＳ Ｐゴシック"/>
            </a:endParaRPr>
          </a:p>
          <a:p>
            <a:pPr marL="180000" indent="-457200" fontAlgn="auto">
              <a:spcBef>
                <a:spcPts val="0"/>
              </a:spcBef>
              <a:spcAft>
                <a:spcPts val="0"/>
              </a:spcAft>
            </a:pPr>
            <a:r>
              <a:rPr lang="ja-JP" altLang="en-US" dirty="0" smtClean="0">
                <a:solidFill>
                  <a:prstClr val="black"/>
                </a:solidFill>
                <a:latin typeface="ＭＳ Ｐゴシック"/>
                <a:ea typeface="ＭＳ Ｐゴシック"/>
              </a:rPr>
              <a:t>（広域的な調整等による支援）</a:t>
            </a:r>
            <a:endParaRPr lang="en-US" altLang="ja-JP" dirty="0" smtClean="0">
              <a:solidFill>
                <a:prstClr val="black"/>
              </a:solidFill>
              <a:latin typeface="ＭＳ Ｐゴシック"/>
              <a:ea typeface="ＭＳ Ｐゴシック"/>
            </a:endParaRPr>
          </a:p>
          <a:p>
            <a:pPr marL="180000" indent="-457200" fontAlgn="auto">
              <a:spcBef>
                <a:spcPts val="0"/>
              </a:spcBef>
              <a:spcAft>
                <a:spcPts val="0"/>
              </a:spcAft>
            </a:pPr>
            <a:r>
              <a:rPr lang="ja-JP" altLang="en-US" dirty="0" smtClean="0">
                <a:solidFill>
                  <a:prstClr val="black"/>
                </a:solidFill>
                <a:latin typeface="ＭＳ Ｐゴシック"/>
                <a:ea typeface="ＭＳ Ｐゴシック"/>
              </a:rPr>
              <a:t>○ 特別養護老人ホームへの入所必要者の状況、</a:t>
            </a:r>
            <a:r>
              <a:rPr lang="ja-JP" altLang="en-US" dirty="0">
                <a:solidFill>
                  <a:prstClr val="black"/>
                </a:solidFill>
                <a:latin typeface="ＭＳ Ｐゴシック"/>
                <a:ea typeface="ＭＳ Ｐゴシック"/>
              </a:rPr>
              <a:t>療養病床</a:t>
            </a:r>
            <a:r>
              <a:rPr lang="ja-JP" altLang="en-US" dirty="0" smtClean="0">
                <a:solidFill>
                  <a:prstClr val="black"/>
                </a:solidFill>
                <a:latin typeface="ＭＳ Ｐゴシック"/>
                <a:ea typeface="ＭＳ Ｐゴシック"/>
              </a:rPr>
              <a:t>の介護保険施設への転換予定に係る調査などを踏まえ、介護保険施設等の広域的な調整を市町村と行うこと。</a:t>
            </a:r>
            <a:endParaRPr lang="en-US" altLang="ja-JP" dirty="0" smtClean="0">
              <a:solidFill>
                <a:prstClr val="black"/>
              </a:solidFill>
              <a:latin typeface="ＭＳ Ｐゴシック"/>
              <a:ea typeface="ＭＳ Ｐゴシック"/>
            </a:endParaRPr>
          </a:p>
          <a:p>
            <a:pPr marL="180000" indent="-457200" fontAlgn="auto">
              <a:lnSpc>
                <a:spcPts val="1000"/>
              </a:lnSpc>
              <a:spcBef>
                <a:spcPts val="0"/>
              </a:spcBef>
              <a:spcAft>
                <a:spcPts val="0"/>
              </a:spcAft>
            </a:pPr>
            <a:r>
              <a:rPr lang="ja-JP" altLang="ja-JP" dirty="0" smtClean="0">
                <a:solidFill>
                  <a:prstClr val="black"/>
                </a:solidFill>
                <a:latin typeface="Calibri"/>
                <a:ea typeface="ＭＳ Ｐゴシック"/>
              </a:rPr>
              <a:t> </a:t>
            </a:r>
            <a:endParaRPr lang="en-US" altLang="ja-JP" dirty="0" smtClean="0">
              <a:solidFill>
                <a:prstClr val="black"/>
              </a:solidFill>
              <a:latin typeface="Calibri"/>
              <a:ea typeface="ＭＳ Ｐゴシック"/>
            </a:endParaRPr>
          </a:p>
          <a:p>
            <a:pPr marL="180000" indent="-457200" fontAlgn="auto">
              <a:spcBef>
                <a:spcPts val="0"/>
              </a:spcBef>
              <a:spcAft>
                <a:spcPts val="0"/>
              </a:spcAft>
            </a:pPr>
            <a:r>
              <a:rPr lang="ja-JP" altLang="en-US" dirty="0" smtClean="0">
                <a:solidFill>
                  <a:prstClr val="black"/>
                </a:solidFill>
                <a:latin typeface="ＭＳ Ｐゴシック"/>
                <a:ea typeface="ＭＳ Ｐゴシック"/>
              </a:rPr>
              <a:t>○</a:t>
            </a:r>
            <a:r>
              <a:rPr lang="ja-JP" altLang="en-US" dirty="0">
                <a:solidFill>
                  <a:prstClr val="black"/>
                </a:solidFill>
                <a:latin typeface="ＭＳ Ｐゴシック"/>
                <a:ea typeface="ＭＳ Ｐゴシック"/>
              </a:rPr>
              <a:t>　また、高齢者居住安定確保計画との調和についても配慮すること</a:t>
            </a:r>
            <a:r>
              <a:rPr lang="ja-JP" altLang="en-US" dirty="0" smtClean="0">
                <a:solidFill>
                  <a:prstClr val="black"/>
                </a:solidFill>
                <a:latin typeface="ＭＳ Ｐゴシック"/>
                <a:ea typeface="ＭＳ Ｐゴシック"/>
              </a:rPr>
              <a:t>。</a:t>
            </a:r>
            <a:endParaRPr lang="en-US" altLang="ja-JP" dirty="0" smtClean="0">
              <a:solidFill>
                <a:prstClr val="black"/>
              </a:solidFill>
              <a:latin typeface="ＭＳ Ｐゴシック"/>
              <a:ea typeface="ＭＳ Ｐゴシック"/>
            </a:endParaRPr>
          </a:p>
        </p:txBody>
      </p:sp>
      <p:sp>
        <p:nvSpPr>
          <p:cNvPr id="6" name="スライド番号プレースホルダー 7"/>
          <p:cNvSpPr txBox="1">
            <a:spLocks/>
          </p:cNvSpPr>
          <p:nvPr/>
        </p:nvSpPr>
        <p:spPr>
          <a:xfrm>
            <a:off x="9201471" y="6485170"/>
            <a:ext cx="699871" cy="365125"/>
          </a:xfrm>
          <a:prstGeom prst="rect">
            <a:avLst/>
          </a:prstGeom>
          <a:noFill/>
        </p:spPr>
        <p:txBody>
          <a:bodyPr vert="horz" lIns="91440" tIns="45720" rIns="91440" bIns="45720" rtlCol="0" anchor="ctr"/>
          <a:lstStyle>
            <a:defPPr>
              <a:defRPr lang="ja-JP"/>
            </a:defPPr>
            <a:lvl1pPr algn="r" rtl="0" fontAlgn="base">
              <a:spcBef>
                <a:spcPct val="0"/>
              </a:spcBef>
              <a:spcAft>
                <a:spcPct val="0"/>
              </a:spcAft>
              <a:defRPr kumimoji="1" sz="1200" kern="1200">
                <a:solidFill>
                  <a:schemeClr val="tx1">
                    <a:tint val="75000"/>
                  </a:schemeClr>
                </a:solidFill>
                <a:latin typeface="Arial" pitchFamily="34"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Arial" pitchFamily="34" charset="0"/>
                <a:ea typeface="ＭＳ Ｐゴシック" pitchFamily="50" charset="-128"/>
                <a:cs typeface="+mn-cs"/>
              </a:defRPr>
            </a:lvl9pPr>
          </a:lstStyle>
          <a:p>
            <a:r>
              <a:rPr lang="en-US" altLang="ja-JP" sz="2400" dirty="0" smtClean="0">
                <a:solidFill>
                  <a:prstClr val="black"/>
                </a:solidFill>
              </a:rPr>
              <a:t>183</a:t>
            </a:r>
            <a:endParaRPr lang="ja-JP" altLang="en-US" sz="2400" dirty="0">
              <a:solidFill>
                <a:prstClr val="black"/>
              </a:solidFill>
            </a:endParaRPr>
          </a:p>
        </p:txBody>
      </p:sp>
    </p:spTree>
    <p:extLst>
      <p:ext uri="{BB962C8B-B14F-4D97-AF65-F5344CB8AC3E}">
        <p14:creationId xmlns:p14="http://schemas.microsoft.com/office/powerpoint/2010/main" val="34696744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ホームベース 14"/>
          <p:cNvSpPr/>
          <p:nvPr/>
        </p:nvSpPr>
        <p:spPr bwMode="auto">
          <a:xfrm>
            <a:off x="3099343" y="1986706"/>
            <a:ext cx="4686421" cy="2162377"/>
          </a:xfrm>
          <a:prstGeom prst="homePlate">
            <a:avLst>
              <a:gd name="adj" fmla="val 0"/>
            </a:avLst>
          </a:prstGeom>
          <a:solidFill>
            <a:srgbClr val="FFFF00">
              <a:alpha val="79000"/>
            </a:srgbClr>
          </a:solidFill>
          <a:ln w="6350">
            <a:solidFill>
              <a:schemeClr val="accent1"/>
            </a:solidFill>
          </a:ln>
          <a:scene3d>
            <a:camera prst="orthographicFront"/>
            <a:lightRig rig="threePt" dir="t"/>
          </a:scene3d>
          <a:sp3d>
            <a:bevelT w="0" h="0" prst="coolSlant"/>
          </a:sp3d>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algn="ctr" fontAlgn="auto">
              <a:spcBef>
                <a:spcPts val="600"/>
              </a:spcBef>
              <a:spcAft>
                <a:spcPts val="0"/>
              </a:spcAft>
              <a:defRPr/>
            </a:pPr>
            <a:endParaRPr lang="ja-JP" altLang="en-US" sz="1400" b="1" dirty="0">
              <a:solidFill>
                <a:prstClr val="black"/>
              </a:solidFill>
              <a:latin typeface="メイリオ" pitchFamily="50" charset="-128"/>
              <a:ea typeface="メイリオ" pitchFamily="50" charset="-128"/>
            </a:endParaRPr>
          </a:p>
        </p:txBody>
      </p:sp>
      <p:sp>
        <p:nvSpPr>
          <p:cNvPr id="12" name="ホームベース 11"/>
          <p:cNvSpPr/>
          <p:nvPr/>
        </p:nvSpPr>
        <p:spPr bwMode="auto">
          <a:xfrm>
            <a:off x="1312765" y="2815213"/>
            <a:ext cx="1756913" cy="1333867"/>
          </a:xfrm>
          <a:prstGeom prst="homePlate">
            <a:avLst>
              <a:gd name="adj" fmla="val 20077"/>
            </a:avLst>
          </a:prstGeom>
          <a:solidFill>
            <a:srgbClr val="66CCFF"/>
          </a:solidFill>
          <a:ln w="25400">
            <a:solidFill>
              <a:schemeClr val="tx1"/>
            </a:solidFill>
          </a:ln>
          <a:effectLst/>
          <a:scene3d>
            <a:camera prst="orthographicFront"/>
            <a:lightRig rig="threePt" dir="t"/>
          </a:scene3d>
          <a:sp3d>
            <a:bevelT w="0" h="0" prst="coolSlant"/>
          </a:sp3d>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algn="ctr" fontAlgn="auto">
              <a:spcBef>
                <a:spcPts val="0"/>
              </a:spcBef>
              <a:spcAft>
                <a:spcPts val="0"/>
              </a:spcAft>
            </a:pPr>
            <a:r>
              <a:rPr lang="ja-JP" altLang="en-US" sz="1600" b="1" dirty="0">
                <a:solidFill>
                  <a:prstClr val="black"/>
                </a:solidFill>
                <a:effectLst>
                  <a:outerShdw blurRad="38100" dist="38100" dir="2700000" algn="tl">
                    <a:srgbClr val="000000">
                      <a:alpha val="43137"/>
                    </a:srgbClr>
                  </a:outerShdw>
                </a:effectLst>
                <a:latin typeface="メイリオ" pitchFamily="50" charset="-128"/>
                <a:ea typeface="メイリオ" pitchFamily="50" charset="-128"/>
              </a:rPr>
              <a:t>第</a:t>
            </a:r>
            <a:r>
              <a:rPr lang="en-US" altLang="ja-JP" sz="1600" b="1" dirty="0">
                <a:solidFill>
                  <a:prstClr val="black"/>
                </a:solidFill>
                <a:effectLst>
                  <a:outerShdw blurRad="38100" dist="38100" dir="2700000" algn="tl">
                    <a:srgbClr val="000000">
                      <a:alpha val="43137"/>
                    </a:srgbClr>
                  </a:outerShdw>
                </a:effectLst>
                <a:latin typeface="メイリオ" pitchFamily="50" charset="-128"/>
                <a:ea typeface="メイリオ" pitchFamily="50" charset="-128"/>
              </a:rPr>
              <a:t>5</a:t>
            </a:r>
            <a:r>
              <a:rPr lang="ja-JP" altLang="en-US" sz="1600" b="1" dirty="0">
                <a:solidFill>
                  <a:prstClr val="black"/>
                </a:solidFill>
                <a:effectLst>
                  <a:outerShdw blurRad="38100" dist="38100" dir="2700000" algn="tl">
                    <a:srgbClr val="000000">
                      <a:alpha val="43137"/>
                    </a:srgbClr>
                  </a:outerShdw>
                </a:effectLst>
                <a:latin typeface="メイリオ" pitchFamily="50" charset="-128"/>
                <a:ea typeface="メイリオ" pitchFamily="50" charset="-128"/>
              </a:rPr>
              <a:t>期</a:t>
            </a:r>
            <a:r>
              <a:rPr lang="ja-JP" altLang="en-US" sz="1600" b="1" dirty="0" smtClean="0">
                <a:solidFill>
                  <a:prstClr val="black"/>
                </a:solidFill>
                <a:effectLst>
                  <a:outerShdw blurRad="38100" dist="38100" dir="2700000" algn="tl">
                    <a:srgbClr val="000000">
                      <a:alpha val="43137"/>
                    </a:srgbClr>
                  </a:outerShdw>
                </a:effectLst>
                <a:latin typeface="メイリオ" pitchFamily="50" charset="-128"/>
                <a:ea typeface="メイリオ" pitchFamily="50" charset="-128"/>
              </a:rPr>
              <a:t>計画</a:t>
            </a:r>
            <a:endParaRPr lang="en-US" altLang="ja-JP" sz="1600" b="1" dirty="0" smtClean="0">
              <a:solidFill>
                <a:prstClr val="black"/>
              </a:solidFill>
              <a:effectLst>
                <a:outerShdw blurRad="38100" dist="38100" dir="2700000" algn="tl">
                  <a:srgbClr val="000000">
                    <a:alpha val="43137"/>
                  </a:srgbClr>
                </a:outerShdw>
              </a:effectLst>
              <a:latin typeface="メイリオ" pitchFamily="50" charset="-128"/>
              <a:ea typeface="メイリオ" pitchFamily="50" charset="-128"/>
            </a:endParaRPr>
          </a:p>
          <a:p>
            <a:pPr fontAlgn="auto">
              <a:spcBef>
                <a:spcPts val="0"/>
              </a:spcBef>
              <a:spcAft>
                <a:spcPts val="0"/>
              </a:spcAft>
            </a:pPr>
            <a:r>
              <a:rPr lang="ja-JP" altLang="en-US" sz="1400" dirty="0" smtClean="0">
                <a:solidFill>
                  <a:srgbClr val="000000"/>
                </a:solidFill>
                <a:latin typeface="メイリオ" pitchFamily="50" charset="-128"/>
                <a:ea typeface="メイリオ" pitchFamily="50" charset="-128"/>
              </a:rPr>
              <a:t>　　</a:t>
            </a:r>
            <a:r>
              <a:rPr lang="en-US" altLang="ja-JP" sz="1400" dirty="0" smtClean="0">
                <a:solidFill>
                  <a:srgbClr val="000000"/>
                </a:solidFill>
                <a:latin typeface="メイリオ" pitchFamily="50" charset="-128"/>
                <a:ea typeface="メイリオ" pitchFamily="50" charset="-128"/>
              </a:rPr>
              <a:t>2012</a:t>
            </a:r>
            <a:r>
              <a:rPr lang="ja-JP" altLang="en-US" sz="1400" dirty="0" smtClean="0">
                <a:solidFill>
                  <a:srgbClr val="000000"/>
                </a:solidFill>
                <a:latin typeface="メイリオ" pitchFamily="50" charset="-128"/>
                <a:ea typeface="メイリオ" pitchFamily="50" charset="-128"/>
              </a:rPr>
              <a:t>　</a:t>
            </a:r>
            <a:endParaRPr lang="en-US" altLang="ja-JP" sz="1400" dirty="0">
              <a:solidFill>
                <a:srgbClr val="000000"/>
              </a:solidFill>
              <a:latin typeface="メイリオ" pitchFamily="50" charset="-128"/>
              <a:ea typeface="メイリオ" pitchFamily="50" charset="-128"/>
            </a:endParaRPr>
          </a:p>
          <a:p>
            <a:pPr algn="ctr" fontAlgn="auto">
              <a:spcBef>
                <a:spcPts val="0"/>
              </a:spcBef>
              <a:spcAft>
                <a:spcPts val="0"/>
              </a:spcAft>
            </a:pPr>
            <a:r>
              <a:rPr lang="ja-JP" altLang="en-US" sz="1400" dirty="0" smtClean="0">
                <a:solidFill>
                  <a:srgbClr val="000000"/>
                </a:solidFill>
                <a:latin typeface="メイリオ" pitchFamily="50" charset="-128"/>
                <a:ea typeface="メイリオ" pitchFamily="50" charset="-128"/>
              </a:rPr>
              <a:t>～</a:t>
            </a:r>
            <a:r>
              <a:rPr lang="en-US" altLang="ja-JP" sz="1400" dirty="0" smtClean="0">
                <a:solidFill>
                  <a:srgbClr val="000000"/>
                </a:solidFill>
                <a:latin typeface="メイリオ" pitchFamily="50" charset="-128"/>
                <a:ea typeface="メイリオ" pitchFamily="50" charset="-128"/>
              </a:rPr>
              <a:t>2014</a:t>
            </a:r>
            <a:endParaRPr lang="ja-JP" altLang="en-US" sz="1400" b="1" dirty="0">
              <a:solidFill>
                <a:prstClr val="black"/>
              </a:solidFill>
              <a:effectLst>
                <a:outerShdw blurRad="38100" dist="38100" dir="2700000" algn="tl">
                  <a:srgbClr val="000000">
                    <a:alpha val="43137"/>
                  </a:srgbClr>
                </a:outerShdw>
              </a:effectLst>
              <a:latin typeface="メイリオ" pitchFamily="50" charset="-128"/>
              <a:ea typeface="メイリオ" pitchFamily="50" charset="-128"/>
            </a:endParaRPr>
          </a:p>
        </p:txBody>
      </p:sp>
      <p:cxnSp>
        <p:nvCxnSpPr>
          <p:cNvPr id="29" name="直線矢印コネクタ 28"/>
          <p:cNvCxnSpPr/>
          <p:nvPr/>
        </p:nvCxnSpPr>
        <p:spPr bwMode="auto">
          <a:xfrm>
            <a:off x="1456778" y="4483830"/>
            <a:ext cx="6561533" cy="0"/>
          </a:xfrm>
          <a:prstGeom prst="straightConnector1">
            <a:avLst/>
          </a:prstGeom>
          <a:ln w="38100">
            <a:solidFill>
              <a:schemeClr val="tx1"/>
            </a:solidFill>
            <a:tailEnd type="arrow" w="med" len="lg"/>
          </a:ln>
        </p:spPr>
        <p:style>
          <a:lnRef idx="1">
            <a:schemeClr val="accent1"/>
          </a:lnRef>
          <a:fillRef idx="0">
            <a:schemeClr val="accent1"/>
          </a:fillRef>
          <a:effectRef idx="0">
            <a:schemeClr val="accent1"/>
          </a:effectRef>
          <a:fontRef idx="minor">
            <a:schemeClr val="tx1"/>
          </a:fontRef>
        </p:style>
      </p:cxnSp>
      <p:sp>
        <p:nvSpPr>
          <p:cNvPr id="23" name="テキスト ボックス 8"/>
          <p:cNvSpPr txBox="1">
            <a:spLocks noChangeArrowheads="1"/>
          </p:cNvSpPr>
          <p:nvPr/>
        </p:nvSpPr>
        <p:spPr bwMode="auto">
          <a:xfrm>
            <a:off x="7370322" y="4178757"/>
            <a:ext cx="633507" cy="307777"/>
          </a:xfrm>
          <a:prstGeom prst="rect">
            <a:avLst/>
          </a:prstGeom>
          <a:noFill/>
          <a:ln w="9525">
            <a:noFill/>
            <a:miter lim="800000"/>
            <a:headEnd/>
            <a:tailEnd/>
          </a:ln>
        </p:spPr>
        <p:txBody>
          <a:bodyPr wrap="none">
            <a:spAutoFit/>
          </a:bodyPr>
          <a:lstStyle/>
          <a:p>
            <a:pPr fontAlgn="auto">
              <a:spcBef>
                <a:spcPts val="0"/>
              </a:spcBef>
              <a:spcAft>
                <a:spcPts val="0"/>
              </a:spcAft>
            </a:pPr>
            <a:r>
              <a:rPr lang="en-US" altLang="ja-JP" sz="1400" dirty="0" smtClean="0">
                <a:solidFill>
                  <a:srgbClr val="000000"/>
                </a:solidFill>
                <a:latin typeface="メイリオ" pitchFamily="50" charset="-128"/>
                <a:ea typeface="メイリオ" pitchFamily="50" charset="-128"/>
              </a:rPr>
              <a:t>2025</a:t>
            </a:r>
            <a:endParaRPr lang="ja-JP" altLang="en-US" sz="1400" dirty="0">
              <a:solidFill>
                <a:srgbClr val="000000"/>
              </a:solidFill>
              <a:latin typeface="メイリオ" pitchFamily="50" charset="-128"/>
              <a:ea typeface="メイリオ" pitchFamily="50" charset="-128"/>
            </a:endParaRPr>
          </a:p>
        </p:txBody>
      </p:sp>
      <p:sp>
        <p:nvSpPr>
          <p:cNvPr id="38" name="ホームベース 37"/>
          <p:cNvSpPr/>
          <p:nvPr/>
        </p:nvSpPr>
        <p:spPr bwMode="auto">
          <a:xfrm>
            <a:off x="7370238" y="2815223"/>
            <a:ext cx="1296144" cy="1333865"/>
          </a:xfrm>
          <a:prstGeom prst="homePlate">
            <a:avLst>
              <a:gd name="adj" fmla="val 26727"/>
            </a:avLst>
          </a:prstGeom>
          <a:solidFill>
            <a:srgbClr val="FF9933"/>
          </a:solidFill>
          <a:ln>
            <a:solidFill>
              <a:schemeClr val="tx1"/>
            </a:solidFill>
          </a:ln>
          <a:scene3d>
            <a:camera prst="orthographicFront"/>
            <a:lightRig rig="threePt" dir="t"/>
          </a:scene3d>
          <a:sp3d>
            <a:bevelT w="0" h="0" prst="coolSlant"/>
          </a:sp3d>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algn="ctr" fontAlgn="auto">
              <a:spcBef>
                <a:spcPts val="600"/>
              </a:spcBef>
              <a:spcAft>
                <a:spcPts val="0"/>
              </a:spcAft>
              <a:defRPr/>
            </a:pPr>
            <a:r>
              <a:rPr lang="ja-JP" altLang="en-US" sz="1400" b="1" dirty="0" smtClean="0">
                <a:solidFill>
                  <a:prstClr val="black"/>
                </a:solidFill>
                <a:latin typeface="メイリオ" pitchFamily="50" charset="-128"/>
                <a:ea typeface="メイリオ" pitchFamily="50" charset="-128"/>
              </a:rPr>
              <a:t>第９期計画</a:t>
            </a:r>
            <a:endParaRPr lang="en-US" altLang="ja-JP" sz="1400" b="1" dirty="0" smtClean="0">
              <a:solidFill>
                <a:prstClr val="black"/>
              </a:solidFill>
              <a:latin typeface="メイリオ" pitchFamily="50" charset="-128"/>
              <a:ea typeface="メイリオ" pitchFamily="50" charset="-128"/>
            </a:endParaRPr>
          </a:p>
          <a:p>
            <a:pPr fontAlgn="auto">
              <a:spcBef>
                <a:spcPts val="600"/>
              </a:spcBef>
              <a:spcAft>
                <a:spcPts val="0"/>
              </a:spcAft>
              <a:defRPr/>
            </a:pPr>
            <a:r>
              <a:rPr lang="ja-JP" altLang="en-US" sz="1400" dirty="0" smtClean="0">
                <a:solidFill>
                  <a:srgbClr val="000000"/>
                </a:solidFill>
                <a:latin typeface="メイリオ" pitchFamily="50" charset="-128"/>
                <a:ea typeface="メイリオ" pitchFamily="50" charset="-128"/>
              </a:rPr>
              <a:t>　</a:t>
            </a:r>
            <a:r>
              <a:rPr lang="en-US" altLang="ja-JP" sz="1400" dirty="0" smtClean="0">
                <a:solidFill>
                  <a:srgbClr val="000000"/>
                </a:solidFill>
                <a:latin typeface="メイリオ" pitchFamily="50" charset="-128"/>
                <a:ea typeface="メイリオ" pitchFamily="50" charset="-128"/>
              </a:rPr>
              <a:t>2024</a:t>
            </a:r>
          </a:p>
          <a:p>
            <a:pPr algn="ctr" fontAlgn="auto">
              <a:spcBef>
                <a:spcPts val="0"/>
              </a:spcBef>
              <a:spcAft>
                <a:spcPts val="0"/>
              </a:spcAft>
              <a:defRPr/>
            </a:pPr>
            <a:r>
              <a:rPr lang="ja-JP" altLang="en-US" sz="1400" dirty="0" smtClean="0">
                <a:solidFill>
                  <a:srgbClr val="000000"/>
                </a:solidFill>
                <a:latin typeface="メイリオ" pitchFamily="50" charset="-128"/>
                <a:ea typeface="メイリオ" pitchFamily="50" charset="-128"/>
              </a:rPr>
              <a:t>　～</a:t>
            </a:r>
            <a:r>
              <a:rPr lang="en-US" altLang="ja-JP" sz="1400" dirty="0" smtClean="0">
                <a:solidFill>
                  <a:srgbClr val="000000"/>
                </a:solidFill>
                <a:latin typeface="メイリオ" pitchFamily="50" charset="-128"/>
                <a:ea typeface="メイリオ" pitchFamily="50" charset="-128"/>
              </a:rPr>
              <a:t>2026</a:t>
            </a:r>
            <a:endParaRPr lang="ja-JP" altLang="en-US" sz="1400" b="1" dirty="0">
              <a:solidFill>
                <a:prstClr val="black"/>
              </a:solidFill>
              <a:latin typeface="メイリオ" pitchFamily="50" charset="-128"/>
              <a:ea typeface="メイリオ" pitchFamily="50" charset="-128"/>
            </a:endParaRPr>
          </a:p>
        </p:txBody>
      </p:sp>
      <p:sp>
        <p:nvSpPr>
          <p:cNvPr id="39" name="ホームベース 38"/>
          <p:cNvSpPr/>
          <p:nvPr/>
        </p:nvSpPr>
        <p:spPr bwMode="auto">
          <a:xfrm>
            <a:off x="6074049" y="2815223"/>
            <a:ext cx="1296144" cy="1333865"/>
          </a:xfrm>
          <a:prstGeom prst="homePlate">
            <a:avLst>
              <a:gd name="adj" fmla="val 26727"/>
            </a:avLst>
          </a:prstGeom>
          <a:solidFill>
            <a:srgbClr val="FF9933"/>
          </a:solidFill>
          <a:ln>
            <a:solidFill>
              <a:schemeClr val="tx1"/>
            </a:solidFill>
          </a:ln>
          <a:scene3d>
            <a:camera prst="orthographicFront"/>
            <a:lightRig rig="threePt" dir="t"/>
          </a:scene3d>
          <a:sp3d>
            <a:bevelT w="0" h="0" prst="coolSlant"/>
          </a:sp3d>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algn="ctr" fontAlgn="auto">
              <a:spcBef>
                <a:spcPts val="600"/>
              </a:spcBef>
              <a:spcAft>
                <a:spcPts val="0"/>
              </a:spcAft>
              <a:defRPr/>
            </a:pPr>
            <a:r>
              <a:rPr lang="ja-JP" altLang="en-US" sz="1400" b="1" dirty="0" smtClean="0">
                <a:solidFill>
                  <a:prstClr val="black"/>
                </a:solidFill>
                <a:latin typeface="メイリオ" pitchFamily="50" charset="-128"/>
                <a:ea typeface="メイリオ" pitchFamily="50" charset="-128"/>
              </a:rPr>
              <a:t>第８期計画</a:t>
            </a:r>
            <a:endParaRPr lang="en-US" altLang="ja-JP" sz="1400" b="1" dirty="0" smtClean="0">
              <a:solidFill>
                <a:prstClr val="black"/>
              </a:solidFill>
              <a:latin typeface="メイリオ" pitchFamily="50" charset="-128"/>
              <a:ea typeface="メイリオ" pitchFamily="50" charset="-128"/>
            </a:endParaRPr>
          </a:p>
          <a:p>
            <a:pPr fontAlgn="auto">
              <a:spcBef>
                <a:spcPts val="600"/>
              </a:spcBef>
              <a:spcAft>
                <a:spcPts val="0"/>
              </a:spcAft>
              <a:defRPr/>
            </a:pPr>
            <a:r>
              <a:rPr lang="ja-JP" altLang="en-US" sz="1400" dirty="0" smtClean="0">
                <a:solidFill>
                  <a:srgbClr val="000000"/>
                </a:solidFill>
                <a:latin typeface="メイリオ" pitchFamily="50" charset="-128"/>
                <a:ea typeface="メイリオ" pitchFamily="50" charset="-128"/>
              </a:rPr>
              <a:t>　</a:t>
            </a:r>
            <a:r>
              <a:rPr lang="en-US" altLang="ja-JP" sz="1400" dirty="0" smtClean="0">
                <a:solidFill>
                  <a:srgbClr val="000000"/>
                </a:solidFill>
                <a:latin typeface="メイリオ" pitchFamily="50" charset="-128"/>
                <a:ea typeface="メイリオ" pitchFamily="50" charset="-128"/>
              </a:rPr>
              <a:t>2021</a:t>
            </a:r>
          </a:p>
          <a:p>
            <a:pPr algn="ctr" fontAlgn="auto">
              <a:spcBef>
                <a:spcPts val="0"/>
              </a:spcBef>
              <a:spcAft>
                <a:spcPts val="0"/>
              </a:spcAft>
              <a:defRPr/>
            </a:pPr>
            <a:r>
              <a:rPr lang="ja-JP" altLang="en-US" sz="1400" dirty="0" smtClean="0">
                <a:solidFill>
                  <a:srgbClr val="000000"/>
                </a:solidFill>
                <a:latin typeface="メイリオ" pitchFamily="50" charset="-128"/>
                <a:ea typeface="メイリオ" pitchFamily="50" charset="-128"/>
              </a:rPr>
              <a:t>　～</a:t>
            </a:r>
            <a:r>
              <a:rPr lang="en-US" altLang="ja-JP" sz="1400" dirty="0" smtClean="0">
                <a:solidFill>
                  <a:srgbClr val="000000"/>
                </a:solidFill>
                <a:latin typeface="メイリオ" pitchFamily="50" charset="-128"/>
                <a:ea typeface="メイリオ" pitchFamily="50" charset="-128"/>
              </a:rPr>
              <a:t>2023</a:t>
            </a:r>
            <a:endParaRPr lang="ja-JP" altLang="en-US" sz="1400" b="1" dirty="0">
              <a:solidFill>
                <a:prstClr val="black"/>
              </a:solidFill>
              <a:latin typeface="メイリオ" pitchFamily="50" charset="-128"/>
              <a:ea typeface="メイリオ" pitchFamily="50" charset="-128"/>
            </a:endParaRPr>
          </a:p>
        </p:txBody>
      </p:sp>
      <p:sp>
        <p:nvSpPr>
          <p:cNvPr id="42" name="テキスト ボックス 8"/>
          <p:cNvSpPr txBox="1">
            <a:spLocks noChangeArrowheads="1"/>
          </p:cNvSpPr>
          <p:nvPr/>
        </p:nvSpPr>
        <p:spPr bwMode="auto">
          <a:xfrm>
            <a:off x="2761354" y="4178610"/>
            <a:ext cx="633507" cy="307777"/>
          </a:xfrm>
          <a:prstGeom prst="rect">
            <a:avLst/>
          </a:prstGeom>
          <a:noFill/>
          <a:ln w="9525">
            <a:noFill/>
            <a:miter lim="800000"/>
            <a:headEnd/>
            <a:tailEnd/>
          </a:ln>
        </p:spPr>
        <p:txBody>
          <a:bodyPr wrap="none">
            <a:spAutoFit/>
          </a:bodyPr>
          <a:lstStyle/>
          <a:p>
            <a:pPr fontAlgn="auto">
              <a:spcBef>
                <a:spcPts val="0"/>
              </a:spcBef>
              <a:spcAft>
                <a:spcPts val="0"/>
              </a:spcAft>
            </a:pPr>
            <a:r>
              <a:rPr lang="en-US" altLang="ja-JP" sz="1400" dirty="0" smtClean="0">
                <a:solidFill>
                  <a:srgbClr val="000000"/>
                </a:solidFill>
                <a:latin typeface="メイリオ" pitchFamily="50" charset="-128"/>
                <a:ea typeface="メイリオ" pitchFamily="50" charset="-128"/>
              </a:rPr>
              <a:t>2015</a:t>
            </a:r>
            <a:endParaRPr lang="ja-JP" altLang="en-US" sz="1400" dirty="0">
              <a:solidFill>
                <a:srgbClr val="000000"/>
              </a:solidFill>
              <a:latin typeface="メイリオ" pitchFamily="50" charset="-128"/>
              <a:ea typeface="メイリオ" pitchFamily="50" charset="-128"/>
            </a:endParaRPr>
          </a:p>
        </p:txBody>
      </p:sp>
      <p:sp>
        <p:nvSpPr>
          <p:cNvPr id="40" name="ホームベース 39"/>
          <p:cNvSpPr/>
          <p:nvPr/>
        </p:nvSpPr>
        <p:spPr bwMode="auto">
          <a:xfrm>
            <a:off x="4777908" y="2796304"/>
            <a:ext cx="1296144" cy="1352776"/>
          </a:xfrm>
          <a:prstGeom prst="homePlate">
            <a:avLst>
              <a:gd name="adj" fmla="val 26727"/>
            </a:avLst>
          </a:prstGeom>
          <a:solidFill>
            <a:srgbClr val="FF9933"/>
          </a:solidFill>
          <a:ln>
            <a:solidFill>
              <a:schemeClr val="tx1"/>
            </a:solidFill>
          </a:ln>
          <a:scene3d>
            <a:camera prst="orthographicFront"/>
            <a:lightRig rig="threePt" dir="t"/>
          </a:scene3d>
          <a:sp3d>
            <a:bevelT w="0" h="0" prst="coolSlant"/>
          </a:sp3d>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algn="ctr" fontAlgn="auto">
              <a:spcBef>
                <a:spcPts val="600"/>
              </a:spcBef>
              <a:spcAft>
                <a:spcPts val="0"/>
              </a:spcAft>
              <a:defRPr/>
            </a:pPr>
            <a:r>
              <a:rPr lang="ja-JP" altLang="en-US" sz="1400" b="1" dirty="0" smtClean="0">
                <a:solidFill>
                  <a:prstClr val="black"/>
                </a:solidFill>
                <a:latin typeface="メイリオ" pitchFamily="50" charset="-128"/>
                <a:ea typeface="メイリオ" pitchFamily="50" charset="-128"/>
              </a:rPr>
              <a:t>第７期計画</a:t>
            </a:r>
            <a:endParaRPr lang="en-US" altLang="ja-JP" sz="1400" b="1" dirty="0" smtClean="0">
              <a:solidFill>
                <a:prstClr val="black"/>
              </a:solidFill>
              <a:latin typeface="メイリオ" pitchFamily="50" charset="-128"/>
              <a:ea typeface="メイリオ" pitchFamily="50" charset="-128"/>
            </a:endParaRPr>
          </a:p>
          <a:p>
            <a:pPr fontAlgn="auto">
              <a:spcBef>
                <a:spcPts val="600"/>
              </a:spcBef>
              <a:spcAft>
                <a:spcPts val="0"/>
              </a:spcAft>
              <a:defRPr/>
            </a:pPr>
            <a:r>
              <a:rPr lang="ja-JP" altLang="en-US" sz="1400" dirty="0" smtClean="0">
                <a:solidFill>
                  <a:srgbClr val="000000"/>
                </a:solidFill>
                <a:latin typeface="メイリオ" pitchFamily="50" charset="-128"/>
                <a:ea typeface="メイリオ" pitchFamily="50" charset="-128"/>
              </a:rPr>
              <a:t>　</a:t>
            </a:r>
            <a:r>
              <a:rPr lang="en-US" altLang="ja-JP" sz="1400" dirty="0" smtClean="0">
                <a:solidFill>
                  <a:srgbClr val="000000"/>
                </a:solidFill>
                <a:latin typeface="メイリオ" pitchFamily="50" charset="-128"/>
                <a:ea typeface="メイリオ" pitchFamily="50" charset="-128"/>
              </a:rPr>
              <a:t>2018</a:t>
            </a:r>
          </a:p>
          <a:p>
            <a:pPr algn="ctr" fontAlgn="auto">
              <a:spcBef>
                <a:spcPts val="0"/>
              </a:spcBef>
              <a:spcAft>
                <a:spcPts val="0"/>
              </a:spcAft>
              <a:defRPr/>
            </a:pPr>
            <a:r>
              <a:rPr lang="ja-JP" altLang="en-US" sz="1400" dirty="0" smtClean="0">
                <a:solidFill>
                  <a:srgbClr val="000000"/>
                </a:solidFill>
                <a:latin typeface="メイリオ" pitchFamily="50" charset="-128"/>
                <a:ea typeface="メイリオ" pitchFamily="50" charset="-128"/>
              </a:rPr>
              <a:t>　～</a:t>
            </a:r>
            <a:r>
              <a:rPr lang="en-US" altLang="ja-JP" sz="1400" dirty="0" smtClean="0">
                <a:solidFill>
                  <a:srgbClr val="000000"/>
                </a:solidFill>
                <a:latin typeface="メイリオ" pitchFamily="50" charset="-128"/>
                <a:ea typeface="メイリオ" pitchFamily="50" charset="-128"/>
              </a:rPr>
              <a:t>2020</a:t>
            </a:r>
            <a:endParaRPr lang="ja-JP" altLang="en-US" sz="1400" b="1" dirty="0">
              <a:solidFill>
                <a:prstClr val="black"/>
              </a:solidFill>
              <a:latin typeface="メイリオ" pitchFamily="50" charset="-128"/>
              <a:ea typeface="メイリオ" pitchFamily="50" charset="-128"/>
            </a:endParaRPr>
          </a:p>
        </p:txBody>
      </p:sp>
      <p:sp>
        <p:nvSpPr>
          <p:cNvPr id="6" name="ホームベース 5"/>
          <p:cNvSpPr/>
          <p:nvPr/>
        </p:nvSpPr>
        <p:spPr bwMode="auto">
          <a:xfrm>
            <a:off x="3069629" y="2023125"/>
            <a:ext cx="1708276" cy="2125955"/>
          </a:xfrm>
          <a:prstGeom prst="homePlate">
            <a:avLst>
              <a:gd name="adj" fmla="val 26727"/>
            </a:avLst>
          </a:prstGeom>
          <a:solidFill>
            <a:srgbClr val="FFFF00"/>
          </a:solidFill>
          <a:ln>
            <a:solidFill>
              <a:schemeClr val="tx1"/>
            </a:solidFill>
          </a:ln>
          <a:scene3d>
            <a:camera prst="orthographicFront"/>
            <a:lightRig rig="threePt" dir="t"/>
          </a:scene3d>
          <a:sp3d>
            <a:bevelT w="0" h="0" prst="coolSlant"/>
          </a:sp3d>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algn="ctr" fontAlgn="auto">
              <a:spcBef>
                <a:spcPts val="600"/>
              </a:spcBef>
              <a:spcAft>
                <a:spcPts val="0"/>
              </a:spcAft>
              <a:defRPr/>
            </a:pPr>
            <a:r>
              <a:rPr lang="ja-JP" altLang="en-US" b="1" dirty="0">
                <a:solidFill>
                  <a:prstClr val="black"/>
                </a:solidFill>
                <a:latin typeface="メイリオ" pitchFamily="50" charset="-128"/>
                <a:ea typeface="メイリオ" pitchFamily="50" charset="-128"/>
              </a:rPr>
              <a:t>第６期</a:t>
            </a:r>
            <a:r>
              <a:rPr lang="ja-JP" altLang="en-US" b="1" dirty="0" smtClean="0">
                <a:solidFill>
                  <a:prstClr val="black"/>
                </a:solidFill>
                <a:latin typeface="メイリオ" pitchFamily="50" charset="-128"/>
                <a:ea typeface="メイリオ" pitchFamily="50" charset="-128"/>
              </a:rPr>
              <a:t>計画</a:t>
            </a:r>
            <a:endParaRPr lang="en-US" altLang="ja-JP" b="1" dirty="0" smtClean="0">
              <a:solidFill>
                <a:prstClr val="black"/>
              </a:solidFill>
              <a:latin typeface="メイリオ" pitchFamily="50" charset="-128"/>
              <a:ea typeface="メイリオ" pitchFamily="50" charset="-128"/>
            </a:endParaRPr>
          </a:p>
          <a:p>
            <a:pPr fontAlgn="auto">
              <a:spcBef>
                <a:spcPts val="600"/>
              </a:spcBef>
              <a:spcAft>
                <a:spcPts val="0"/>
              </a:spcAft>
              <a:defRPr/>
            </a:pPr>
            <a:r>
              <a:rPr lang="ja-JP" altLang="en-US" sz="1400" dirty="0" smtClean="0">
                <a:solidFill>
                  <a:srgbClr val="000000"/>
                </a:solidFill>
                <a:latin typeface="メイリオ" pitchFamily="50" charset="-128"/>
                <a:ea typeface="メイリオ" pitchFamily="50" charset="-128"/>
              </a:rPr>
              <a:t>　</a:t>
            </a:r>
            <a:r>
              <a:rPr lang="en-US" altLang="ja-JP" sz="1400" dirty="0" smtClean="0">
                <a:solidFill>
                  <a:srgbClr val="000000"/>
                </a:solidFill>
                <a:latin typeface="メイリオ" pitchFamily="50" charset="-128"/>
                <a:ea typeface="メイリオ" pitchFamily="50" charset="-128"/>
              </a:rPr>
              <a:t>2015</a:t>
            </a:r>
          </a:p>
          <a:p>
            <a:pPr algn="ctr" fontAlgn="auto">
              <a:spcBef>
                <a:spcPts val="0"/>
              </a:spcBef>
              <a:spcAft>
                <a:spcPts val="0"/>
              </a:spcAft>
              <a:defRPr/>
            </a:pPr>
            <a:r>
              <a:rPr lang="ja-JP" altLang="en-US" sz="1400" dirty="0" smtClean="0">
                <a:solidFill>
                  <a:srgbClr val="000000"/>
                </a:solidFill>
                <a:latin typeface="メイリオ" pitchFamily="50" charset="-128"/>
                <a:ea typeface="メイリオ" pitchFamily="50" charset="-128"/>
              </a:rPr>
              <a:t>　～</a:t>
            </a:r>
            <a:r>
              <a:rPr lang="en-US" altLang="ja-JP" sz="1400" dirty="0" smtClean="0">
                <a:solidFill>
                  <a:srgbClr val="000000"/>
                </a:solidFill>
                <a:latin typeface="メイリオ" pitchFamily="50" charset="-128"/>
                <a:ea typeface="メイリオ" pitchFamily="50" charset="-128"/>
              </a:rPr>
              <a:t>2017</a:t>
            </a:r>
            <a:endParaRPr lang="ja-JP" altLang="en-US" sz="1400" b="1" dirty="0">
              <a:solidFill>
                <a:prstClr val="black"/>
              </a:solidFill>
              <a:latin typeface="メイリオ" pitchFamily="50" charset="-128"/>
              <a:ea typeface="メイリオ" pitchFamily="50" charset="-128"/>
            </a:endParaRPr>
          </a:p>
        </p:txBody>
      </p:sp>
      <p:sp>
        <p:nvSpPr>
          <p:cNvPr id="4" name="テキスト ボックス 3"/>
          <p:cNvSpPr txBox="1"/>
          <p:nvPr/>
        </p:nvSpPr>
        <p:spPr>
          <a:xfrm>
            <a:off x="4520402" y="1961304"/>
            <a:ext cx="2849841" cy="369332"/>
          </a:xfrm>
          <a:prstGeom prst="rect">
            <a:avLst/>
          </a:prstGeom>
          <a:noFill/>
        </p:spPr>
        <p:txBody>
          <a:bodyPr wrap="square" rtlCol="0">
            <a:spAutoFit/>
          </a:bodyPr>
          <a:lstStyle/>
          <a:p>
            <a:pPr algn="ctr" fontAlgn="auto">
              <a:spcBef>
                <a:spcPts val="0"/>
              </a:spcBef>
              <a:spcAft>
                <a:spcPts val="0"/>
              </a:spcAft>
            </a:pPr>
            <a:r>
              <a:rPr lang="ja-JP" altLang="en-US" dirty="0" smtClean="0">
                <a:solidFill>
                  <a:srgbClr val="1F497D"/>
                </a:solidFill>
                <a:latin typeface="ＤＦ特太ゴシック体" pitchFamily="49" charset="-128"/>
                <a:ea typeface="ＤＦ特太ゴシック体" pitchFamily="49" charset="-128"/>
              </a:rPr>
              <a:t>＜</a:t>
            </a:r>
            <a:r>
              <a:rPr lang="en-US" altLang="ja-JP" dirty="0" smtClean="0">
                <a:solidFill>
                  <a:srgbClr val="1F497D"/>
                </a:solidFill>
                <a:latin typeface="ＤＦ特太ゴシック体" pitchFamily="49" charset="-128"/>
                <a:ea typeface="ＤＦ特太ゴシック体" pitchFamily="49" charset="-128"/>
              </a:rPr>
              <a:t>2025</a:t>
            </a:r>
            <a:r>
              <a:rPr lang="ja-JP" altLang="en-US" dirty="0" smtClean="0">
                <a:solidFill>
                  <a:srgbClr val="1F497D"/>
                </a:solidFill>
                <a:latin typeface="ＤＦ特太ゴシック体" pitchFamily="49" charset="-128"/>
                <a:ea typeface="ＤＦ特太ゴシック体" pitchFamily="49" charset="-128"/>
              </a:rPr>
              <a:t>年までの見通し＞</a:t>
            </a:r>
            <a:endParaRPr lang="ja-JP" altLang="en-US" dirty="0">
              <a:solidFill>
                <a:srgbClr val="1F497D"/>
              </a:solidFill>
              <a:latin typeface="ＤＦ特太ゴシック体" pitchFamily="49" charset="-128"/>
              <a:ea typeface="ＤＦ特太ゴシック体" pitchFamily="49" charset="-128"/>
            </a:endParaRPr>
          </a:p>
        </p:txBody>
      </p:sp>
      <p:sp>
        <p:nvSpPr>
          <p:cNvPr id="7" name="二等辺三角形 6"/>
          <p:cNvSpPr/>
          <p:nvPr/>
        </p:nvSpPr>
        <p:spPr>
          <a:xfrm>
            <a:off x="2944139" y="4509120"/>
            <a:ext cx="197529" cy="216024"/>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sp>
        <p:nvSpPr>
          <p:cNvPr id="2" name="右矢印 1"/>
          <p:cNvSpPr/>
          <p:nvPr/>
        </p:nvSpPr>
        <p:spPr>
          <a:xfrm>
            <a:off x="3106233" y="2132856"/>
            <a:ext cx="4686422" cy="663448"/>
          </a:xfrm>
          <a:prstGeom prst="rightArrow">
            <a:avLst/>
          </a:prstGeom>
          <a:solidFill>
            <a:schemeClr val="accent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sp>
        <p:nvSpPr>
          <p:cNvPr id="22" name="二等辺三角形 21"/>
          <p:cNvSpPr/>
          <p:nvPr/>
        </p:nvSpPr>
        <p:spPr>
          <a:xfrm>
            <a:off x="7588181" y="4521785"/>
            <a:ext cx="197529" cy="216024"/>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sp>
        <p:nvSpPr>
          <p:cNvPr id="9" name="テキスト ボックス 8"/>
          <p:cNvSpPr txBox="1"/>
          <p:nvPr/>
        </p:nvSpPr>
        <p:spPr>
          <a:xfrm>
            <a:off x="2252318" y="4725396"/>
            <a:ext cx="1635063" cy="307777"/>
          </a:xfrm>
          <a:prstGeom prst="rect">
            <a:avLst/>
          </a:prstGeom>
          <a:noFill/>
        </p:spPr>
        <p:txBody>
          <a:bodyPr wrap="square" rtlCol="0">
            <a:spAutoFit/>
          </a:bodyPr>
          <a:lstStyle/>
          <a:p>
            <a:pPr algn="ctr" fontAlgn="auto">
              <a:spcBef>
                <a:spcPts val="0"/>
              </a:spcBef>
              <a:spcAft>
                <a:spcPts val="0"/>
              </a:spcAft>
            </a:pPr>
            <a:r>
              <a:rPr lang="ja-JP" altLang="en-US" sz="1400" dirty="0" smtClean="0">
                <a:solidFill>
                  <a:prstClr val="black"/>
                </a:solidFill>
                <a:latin typeface="ＤＦ特太ゴシック体" pitchFamily="49" charset="-128"/>
                <a:ea typeface="ＤＦ特太ゴシック体" pitchFamily="49" charset="-128"/>
              </a:rPr>
              <a:t>団塊世代が</a:t>
            </a:r>
            <a:r>
              <a:rPr lang="en-US" altLang="ja-JP" sz="1400" dirty="0" smtClean="0">
                <a:solidFill>
                  <a:prstClr val="black"/>
                </a:solidFill>
                <a:latin typeface="ＤＦ特太ゴシック体" pitchFamily="49" charset="-128"/>
                <a:ea typeface="ＤＦ特太ゴシック体" pitchFamily="49" charset="-128"/>
              </a:rPr>
              <a:t>65</a:t>
            </a:r>
            <a:r>
              <a:rPr lang="ja-JP" altLang="en-US" sz="1400" dirty="0" smtClean="0">
                <a:solidFill>
                  <a:prstClr val="black"/>
                </a:solidFill>
                <a:latin typeface="ＤＦ特太ゴシック体" pitchFamily="49" charset="-128"/>
                <a:ea typeface="ＤＦ特太ゴシック体" pitchFamily="49" charset="-128"/>
              </a:rPr>
              <a:t>歳に</a:t>
            </a:r>
            <a:endParaRPr lang="ja-JP" altLang="en-US" sz="1400" dirty="0">
              <a:solidFill>
                <a:prstClr val="black"/>
              </a:solidFill>
              <a:latin typeface="ＤＦ特太ゴシック体" pitchFamily="49" charset="-128"/>
              <a:ea typeface="ＤＦ特太ゴシック体" pitchFamily="49" charset="-128"/>
            </a:endParaRPr>
          </a:p>
        </p:txBody>
      </p:sp>
      <p:sp>
        <p:nvSpPr>
          <p:cNvPr id="24" name="テキスト ボックス 23"/>
          <p:cNvSpPr txBox="1"/>
          <p:nvPr/>
        </p:nvSpPr>
        <p:spPr>
          <a:xfrm>
            <a:off x="6869635" y="4725396"/>
            <a:ext cx="1635063" cy="307777"/>
          </a:xfrm>
          <a:prstGeom prst="rect">
            <a:avLst/>
          </a:prstGeom>
          <a:noFill/>
        </p:spPr>
        <p:txBody>
          <a:bodyPr wrap="square" rtlCol="0">
            <a:spAutoFit/>
          </a:bodyPr>
          <a:lstStyle/>
          <a:p>
            <a:pPr algn="ctr" fontAlgn="auto">
              <a:spcBef>
                <a:spcPts val="0"/>
              </a:spcBef>
              <a:spcAft>
                <a:spcPts val="0"/>
              </a:spcAft>
            </a:pPr>
            <a:r>
              <a:rPr lang="ja-JP" altLang="en-US" sz="1400" dirty="0" smtClean="0">
                <a:solidFill>
                  <a:prstClr val="black"/>
                </a:solidFill>
                <a:latin typeface="ＤＦ特太ゴシック体" pitchFamily="49" charset="-128"/>
                <a:ea typeface="ＤＦ特太ゴシック体" pitchFamily="49" charset="-128"/>
              </a:rPr>
              <a:t>団塊世代が</a:t>
            </a:r>
            <a:r>
              <a:rPr lang="en-US" altLang="ja-JP" sz="1400" dirty="0">
                <a:solidFill>
                  <a:prstClr val="black"/>
                </a:solidFill>
                <a:latin typeface="ＤＦ特太ゴシック体" pitchFamily="49" charset="-128"/>
                <a:ea typeface="ＤＦ特太ゴシック体" pitchFamily="49" charset="-128"/>
              </a:rPr>
              <a:t>75</a:t>
            </a:r>
            <a:r>
              <a:rPr lang="ja-JP" altLang="en-US" sz="1400" dirty="0" smtClean="0">
                <a:solidFill>
                  <a:prstClr val="black"/>
                </a:solidFill>
                <a:latin typeface="ＤＦ特太ゴシック体" pitchFamily="49" charset="-128"/>
                <a:ea typeface="ＤＦ特太ゴシック体" pitchFamily="49" charset="-128"/>
              </a:rPr>
              <a:t>歳に</a:t>
            </a:r>
            <a:endParaRPr lang="ja-JP" altLang="en-US" sz="1400" dirty="0">
              <a:solidFill>
                <a:prstClr val="black"/>
              </a:solidFill>
              <a:latin typeface="ＤＦ特太ゴシック体" pitchFamily="49" charset="-128"/>
              <a:ea typeface="ＤＦ特太ゴシック体" pitchFamily="49" charset="-128"/>
            </a:endParaRPr>
          </a:p>
        </p:txBody>
      </p:sp>
      <p:sp>
        <p:nvSpPr>
          <p:cNvPr id="25" name="線吹き出し 1 (枠付き) 24"/>
          <p:cNvSpPr/>
          <p:nvPr/>
        </p:nvSpPr>
        <p:spPr>
          <a:xfrm>
            <a:off x="776536" y="5094522"/>
            <a:ext cx="8788527" cy="1591956"/>
          </a:xfrm>
          <a:prstGeom prst="borderCallout1">
            <a:avLst>
              <a:gd name="adj1" fmla="val -2398"/>
              <a:gd name="adj2" fmla="val 37660"/>
              <a:gd name="adj3" fmla="val -77844"/>
              <a:gd name="adj4" fmla="val 32028"/>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72000" rIns="108000" bIns="72000" anchor="ctr">
            <a:spAutoFit/>
          </a:bodyPr>
          <a:lstStyle/>
          <a:p>
            <a:pPr marL="177800" indent="-177800" algn="just" fontAlgn="auto">
              <a:spcBef>
                <a:spcPts val="0"/>
              </a:spcBef>
              <a:spcAft>
                <a:spcPts val="0"/>
              </a:spcAft>
              <a:defRPr/>
            </a:pPr>
            <a:r>
              <a:rPr lang="ja-JP" altLang="en-US" sz="1400" b="1" dirty="0" smtClean="0">
                <a:solidFill>
                  <a:prstClr val="black"/>
                </a:solidFill>
                <a:latin typeface="メイリオ" pitchFamily="50" charset="-128"/>
                <a:ea typeface="メイリオ" pitchFamily="50" charset="-128"/>
              </a:rPr>
              <a:t>○　</a:t>
            </a:r>
            <a:r>
              <a:rPr lang="ja-JP" altLang="en-US" sz="1400" b="1" u="sng" dirty="0" smtClean="0">
                <a:solidFill>
                  <a:prstClr val="black"/>
                </a:solidFill>
                <a:latin typeface="メイリオ" pitchFamily="50" charset="-128"/>
                <a:ea typeface="メイリオ" pitchFamily="50" charset="-128"/>
              </a:rPr>
              <a:t>第６期計画以後の計画は</a:t>
            </a:r>
            <a:r>
              <a:rPr lang="ja-JP" altLang="en-US" sz="1400" dirty="0" smtClean="0">
                <a:solidFill>
                  <a:prstClr val="black"/>
                </a:solidFill>
                <a:latin typeface="メイリオ" pitchFamily="50" charset="-128"/>
                <a:ea typeface="メイリオ" pitchFamily="50" charset="-128"/>
              </a:rPr>
              <a:t>、</a:t>
            </a:r>
            <a:r>
              <a:rPr lang="en-US" altLang="ja-JP" sz="1400" b="1" u="sng" dirty="0" smtClean="0">
                <a:solidFill>
                  <a:prstClr val="black"/>
                </a:solidFill>
                <a:latin typeface="メイリオ" pitchFamily="50" charset="-128"/>
                <a:ea typeface="メイリオ" pitchFamily="50" charset="-128"/>
              </a:rPr>
              <a:t>2025</a:t>
            </a:r>
            <a:r>
              <a:rPr lang="ja-JP" altLang="en-US" sz="1400" b="1" u="sng" dirty="0" smtClean="0">
                <a:solidFill>
                  <a:prstClr val="black"/>
                </a:solidFill>
                <a:latin typeface="メイリオ" pitchFamily="50" charset="-128"/>
                <a:ea typeface="メイリオ" pitchFamily="50" charset="-128"/>
              </a:rPr>
              <a:t>年</a:t>
            </a:r>
            <a:r>
              <a:rPr lang="ja-JP" altLang="en-US" sz="1400" dirty="0" smtClean="0">
                <a:solidFill>
                  <a:prstClr val="black"/>
                </a:solidFill>
                <a:latin typeface="メイリオ" pitchFamily="50" charset="-128"/>
                <a:ea typeface="メイリオ" pitchFamily="50" charset="-128"/>
              </a:rPr>
              <a:t>に向け</a:t>
            </a:r>
            <a:r>
              <a:rPr lang="ja-JP" altLang="en-US" sz="1400" b="1" u="sng" dirty="0" smtClean="0">
                <a:solidFill>
                  <a:prstClr val="black"/>
                </a:solidFill>
                <a:latin typeface="メイリオ" pitchFamily="50" charset="-128"/>
                <a:ea typeface="メイリオ" pitchFamily="50" charset="-128"/>
              </a:rPr>
              <a:t>「地域包括ケア計画」</a:t>
            </a:r>
            <a:r>
              <a:rPr lang="ja-JP" altLang="en-US" sz="1400" dirty="0" smtClean="0">
                <a:solidFill>
                  <a:prstClr val="black"/>
                </a:solidFill>
                <a:latin typeface="メイリオ" pitchFamily="50" charset="-128"/>
                <a:ea typeface="メイリオ" pitchFamily="50" charset="-128"/>
              </a:rPr>
              <a:t>として、第５期で開始した</a:t>
            </a:r>
            <a:r>
              <a:rPr lang="ja-JP" altLang="en-US" sz="1400" b="1" u="sng" dirty="0" smtClean="0">
                <a:solidFill>
                  <a:prstClr val="black"/>
                </a:solidFill>
                <a:latin typeface="メイリオ" pitchFamily="50" charset="-128"/>
                <a:ea typeface="メイリオ" pitchFamily="50" charset="-128"/>
              </a:rPr>
              <a:t>地域包括ケア実現のための方向性を承継</a:t>
            </a:r>
            <a:r>
              <a:rPr lang="ja-JP" altLang="en-US" sz="1400" dirty="0" smtClean="0">
                <a:solidFill>
                  <a:prstClr val="black"/>
                </a:solidFill>
                <a:latin typeface="メイリオ" pitchFamily="50" charset="-128"/>
                <a:ea typeface="メイリオ" pitchFamily="50" charset="-128"/>
              </a:rPr>
              <a:t>しつつ、</a:t>
            </a:r>
            <a:r>
              <a:rPr lang="ja-JP" altLang="en-US" sz="1400" b="1" u="sng" dirty="0">
                <a:solidFill>
                  <a:prstClr val="black"/>
                </a:solidFill>
                <a:latin typeface="メイリオ" pitchFamily="50" charset="-128"/>
                <a:ea typeface="メイリオ" pitchFamily="50" charset="-128"/>
              </a:rPr>
              <a:t>在宅</a:t>
            </a:r>
            <a:r>
              <a:rPr lang="ja-JP" altLang="en-US" sz="1400" b="1" u="sng" dirty="0" smtClean="0">
                <a:solidFill>
                  <a:prstClr val="black"/>
                </a:solidFill>
                <a:latin typeface="メイリオ" pitchFamily="50" charset="-128"/>
                <a:ea typeface="メイリオ" pitchFamily="50" charset="-128"/>
              </a:rPr>
              <a:t>医療介護</a:t>
            </a:r>
            <a:r>
              <a:rPr lang="ja-JP" altLang="en-US" sz="1400" b="1" u="sng" dirty="0">
                <a:solidFill>
                  <a:prstClr val="black"/>
                </a:solidFill>
                <a:latin typeface="メイリオ" pitchFamily="50" charset="-128"/>
                <a:ea typeface="メイリオ" pitchFamily="50" charset="-128"/>
              </a:rPr>
              <a:t>連携等</a:t>
            </a:r>
            <a:r>
              <a:rPr lang="ja-JP" altLang="en-US" sz="1400" b="1" u="sng" dirty="0" smtClean="0">
                <a:solidFill>
                  <a:prstClr val="black"/>
                </a:solidFill>
                <a:latin typeface="メイリオ" pitchFamily="50" charset="-128"/>
                <a:ea typeface="メイリオ" pitchFamily="50" charset="-128"/>
              </a:rPr>
              <a:t>の取組を本格化</a:t>
            </a:r>
            <a:r>
              <a:rPr lang="ja-JP" altLang="en-US" sz="1400" dirty="0">
                <a:solidFill>
                  <a:prstClr val="black"/>
                </a:solidFill>
                <a:latin typeface="メイリオ" pitchFamily="50" charset="-128"/>
                <a:ea typeface="メイリオ" pitchFamily="50" charset="-128"/>
              </a:rPr>
              <a:t>して</a:t>
            </a:r>
            <a:r>
              <a:rPr lang="ja-JP" altLang="en-US" sz="1400" dirty="0" smtClean="0">
                <a:solidFill>
                  <a:prstClr val="black"/>
                </a:solidFill>
                <a:latin typeface="メイリオ" pitchFamily="50" charset="-128"/>
                <a:ea typeface="メイリオ" pitchFamily="50" charset="-128"/>
              </a:rPr>
              <a:t>いくべきではないか。</a:t>
            </a:r>
            <a:endParaRPr lang="en-US" altLang="ja-JP" sz="1400" dirty="0" smtClean="0">
              <a:solidFill>
                <a:prstClr val="black"/>
              </a:solidFill>
              <a:latin typeface="メイリオ" pitchFamily="50" charset="-128"/>
              <a:ea typeface="メイリオ" pitchFamily="50" charset="-128"/>
            </a:endParaRPr>
          </a:p>
          <a:p>
            <a:pPr marL="177800" indent="-177800" algn="just" fontAlgn="auto">
              <a:spcBef>
                <a:spcPts val="600"/>
              </a:spcBef>
              <a:spcAft>
                <a:spcPts val="0"/>
              </a:spcAft>
              <a:defRPr/>
            </a:pPr>
            <a:r>
              <a:rPr lang="ja-JP" altLang="en-US" sz="1400" dirty="0" smtClean="0">
                <a:solidFill>
                  <a:prstClr val="black"/>
                </a:solidFill>
                <a:latin typeface="メイリオ" pitchFamily="50" charset="-128"/>
                <a:ea typeface="メイリオ" pitchFamily="50" charset="-128"/>
              </a:rPr>
              <a:t>○　</a:t>
            </a:r>
            <a:r>
              <a:rPr lang="ja-JP" altLang="en-US" sz="1400" b="1" u="sng" dirty="0" smtClean="0">
                <a:solidFill>
                  <a:prstClr val="black"/>
                </a:solidFill>
                <a:latin typeface="メイリオ" pitchFamily="50" charset="-128"/>
                <a:ea typeface="メイリオ" pitchFamily="50" charset="-128"/>
              </a:rPr>
              <a:t>２０２５年までの中長期的なサービス・給付</a:t>
            </a:r>
            <a:r>
              <a:rPr lang="ja-JP" altLang="en-US" sz="1400" b="1" u="sng" dirty="0">
                <a:solidFill>
                  <a:prstClr val="black"/>
                </a:solidFill>
                <a:latin typeface="メイリオ" pitchFamily="50" charset="-128"/>
                <a:ea typeface="メイリオ" pitchFamily="50" charset="-128"/>
              </a:rPr>
              <a:t>・</a:t>
            </a:r>
            <a:r>
              <a:rPr lang="ja-JP" altLang="en-US" sz="1400" b="1" u="sng" dirty="0" smtClean="0">
                <a:solidFill>
                  <a:prstClr val="black"/>
                </a:solidFill>
                <a:latin typeface="メイリオ" pitchFamily="50" charset="-128"/>
                <a:ea typeface="メイリオ" pitchFamily="50" charset="-128"/>
              </a:rPr>
              <a:t>保険料の水準も推計</a:t>
            </a:r>
            <a:r>
              <a:rPr lang="ja-JP" altLang="en-US" sz="1400" dirty="0" smtClean="0">
                <a:solidFill>
                  <a:prstClr val="black"/>
                </a:solidFill>
                <a:latin typeface="メイリオ" pitchFamily="50" charset="-128"/>
                <a:ea typeface="メイリオ" pitchFamily="50" charset="-128"/>
              </a:rPr>
              <a:t>して記載することとし、</a:t>
            </a:r>
            <a:r>
              <a:rPr lang="ja-JP" altLang="en-US" sz="1400" b="1" u="sng" dirty="0" smtClean="0">
                <a:solidFill>
                  <a:prstClr val="black"/>
                </a:solidFill>
                <a:latin typeface="メイリオ" pitchFamily="50" charset="-128"/>
                <a:ea typeface="メイリオ" pitchFamily="50" charset="-128"/>
              </a:rPr>
              <a:t>中長期的な視野に立った</a:t>
            </a:r>
            <a:r>
              <a:rPr lang="ja-JP" altLang="en-US" sz="1400" b="1" u="sng" dirty="0">
                <a:solidFill>
                  <a:prstClr val="black"/>
                </a:solidFill>
                <a:latin typeface="メイリオ" pitchFamily="50" charset="-128"/>
                <a:ea typeface="メイリオ" pitchFamily="50" charset="-128"/>
              </a:rPr>
              <a:t>施策</a:t>
            </a:r>
            <a:r>
              <a:rPr lang="ja-JP" altLang="en-US" sz="1400" b="1" u="sng" dirty="0" smtClean="0">
                <a:solidFill>
                  <a:prstClr val="black"/>
                </a:solidFill>
                <a:latin typeface="メイリオ" pitchFamily="50" charset="-128"/>
                <a:ea typeface="メイリオ" pitchFamily="50" charset="-128"/>
              </a:rPr>
              <a:t>の</a:t>
            </a:r>
            <a:r>
              <a:rPr lang="ja-JP" altLang="en-US" sz="1400" b="1" u="sng" dirty="0">
                <a:solidFill>
                  <a:prstClr val="black"/>
                </a:solidFill>
                <a:latin typeface="メイリオ" pitchFamily="50" charset="-128"/>
                <a:ea typeface="メイリオ" pitchFamily="50" charset="-128"/>
              </a:rPr>
              <a:t>展開</a:t>
            </a:r>
            <a:r>
              <a:rPr lang="ja-JP" altLang="en-US" sz="1400" b="1" u="sng" dirty="0" smtClean="0">
                <a:solidFill>
                  <a:prstClr val="black"/>
                </a:solidFill>
                <a:latin typeface="メイリオ" pitchFamily="50" charset="-128"/>
                <a:ea typeface="メイリオ" pitchFamily="50" charset="-128"/>
              </a:rPr>
              <a:t>を</a:t>
            </a:r>
            <a:r>
              <a:rPr lang="ja-JP" altLang="en-US" sz="1400" b="1" u="sng" dirty="0">
                <a:solidFill>
                  <a:prstClr val="black"/>
                </a:solidFill>
                <a:latin typeface="メイリオ" pitchFamily="50" charset="-128"/>
                <a:ea typeface="メイリオ" pitchFamily="50" charset="-128"/>
              </a:rPr>
              <a:t>求める</a:t>
            </a:r>
            <a:r>
              <a:rPr lang="ja-JP" altLang="en-US" sz="1400" dirty="0" smtClean="0">
                <a:solidFill>
                  <a:prstClr val="black"/>
                </a:solidFill>
                <a:latin typeface="メイリオ" pitchFamily="50" charset="-128"/>
                <a:ea typeface="メイリオ" pitchFamily="50" charset="-128"/>
              </a:rPr>
              <a:t>こととしてはどうか。</a:t>
            </a:r>
            <a:endParaRPr lang="en-US" altLang="ja-JP" sz="1400" dirty="0" smtClean="0">
              <a:solidFill>
                <a:prstClr val="black"/>
              </a:solidFill>
              <a:latin typeface="メイリオ" pitchFamily="50" charset="-128"/>
              <a:ea typeface="メイリオ" pitchFamily="50" charset="-128"/>
            </a:endParaRPr>
          </a:p>
          <a:p>
            <a:pPr marL="177800" indent="-177800" algn="just" fontAlgn="auto">
              <a:spcBef>
                <a:spcPts val="600"/>
              </a:spcBef>
              <a:spcAft>
                <a:spcPts val="0"/>
              </a:spcAft>
              <a:defRPr/>
            </a:pPr>
            <a:r>
              <a:rPr lang="ja-JP" altLang="en-US" sz="1400" dirty="0" smtClean="0">
                <a:solidFill>
                  <a:prstClr val="black"/>
                </a:solidFill>
                <a:latin typeface="メイリオ" pitchFamily="50" charset="-128"/>
                <a:ea typeface="メイリオ" pitchFamily="50" charset="-128"/>
              </a:rPr>
              <a:t>○　また、</a:t>
            </a:r>
            <a:r>
              <a:rPr lang="ja-JP" altLang="en-US" sz="1400" b="1" u="sng" dirty="0" smtClean="0">
                <a:solidFill>
                  <a:prstClr val="black"/>
                </a:solidFill>
                <a:latin typeface="メイリオ" pitchFamily="50" charset="-128"/>
                <a:ea typeface="メイリオ" pitchFamily="50" charset="-128"/>
              </a:rPr>
              <a:t>地域包括ケア</a:t>
            </a:r>
            <a:r>
              <a:rPr lang="ja-JP" altLang="en-US" sz="1400" b="1" u="sng" spc="-60" dirty="0" smtClean="0">
                <a:solidFill>
                  <a:prstClr val="black"/>
                </a:solidFill>
                <a:latin typeface="メイリオ" pitchFamily="50" charset="-128"/>
                <a:ea typeface="メイリオ" pitchFamily="50" charset="-128"/>
              </a:rPr>
              <a:t>システム</a:t>
            </a:r>
            <a:r>
              <a:rPr lang="ja-JP" altLang="en-US" sz="1400" b="1" u="sng" spc="-60" dirty="0">
                <a:solidFill>
                  <a:prstClr val="black"/>
                </a:solidFill>
                <a:latin typeface="メイリオ" pitchFamily="50" charset="-128"/>
                <a:ea typeface="メイリオ" pitchFamily="50" charset="-128"/>
              </a:rPr>
              <a:t>を構成する各要素</a:t>
            </a:r>
            <a:r>
              <a:rPr lang="ja-JP" altLang="en-US" sz="1400" b="1" u="sng" dirty="0" smtClean="0">
                <a:solidFill>
                  <a:prstClr val="black"/>
                </a:solidFill>
                <a:latin typeface="メイリオ" pitchFamily="50" charset="-128"/>
                <a:ea typeface="メイリオ" pitchFamily="50" charset="-128"/>
              </a:rPr>
              <a:t>に関する取組</a:t>
            </a:r>
            <a:r>
              <a:rPr lang="ja-JP" altLang="en-US" sz="1400" dirty="0" smtClean="0">
                <a:solidFill>
                  <a:prstClr val="black"/>
                </a:solidFill>
                <a:latin typeface="メイリオ" pitchFamily="50" charset="-128"/>
                <a:ea typeface="メイリオ" pitchFamily="50" charset="-128"/>
              </a:rPr>
              <a:t>について、新たに実施する事業</a:t>
            </a:r>
            <a:r>
              <a:rPr lang="ja-JP" altLang="en-US" sz="1400" spc="-60" dirty="0" smtClean="0">
                <a:solidFill>
                  <a:prstClr val="black"/>
                </a:solidFill>
                <a:latin typeface="メイリオ" pitchFamily="50" charset="-128"/>
                <a:ea typeface="メイリオ" pitchFamily="50" charset="-128"/>
              </a:rPr>
              <a:t>も含め、</a:t>
            </a:r>
            <a:r>
              <a:rPr lang="ja-JP" altLang="en-US" sz="1400" b="1" u="sng" spc="-60" dirty="0" smtClean="0">
                <a:solidFill>
                  <a:prstClr val="black"/>
                </a:solidFill>
                <a:latin typeface="メイリオ" pitchFamily="50" charset="-128"/>
                <a:ea typeface="メイリオ" pitchFamily="50" charset="-128"/>
              </a:rPr>
              <a:t>地域の将来を見据えたより具体的な記載</a:t>
            </a:r>
            <a:r>
              <a:rPr lang="ja-JP" altLang="en-US" sz="1400" spc="-60" dirty="0" smtClean="0">
                <a:solidFill>
                  <a:prstClr val="black"/>
                </a:solidFill>
                <a:latin typeface="メイリオ" pitchFamily="50" charset="-128"/>
                <a:ea typeface="メイリオ" pitchFamily="50" charset="-128"/>
              </a:rPr>
              <a:t>を求めることとしてはどうか。</a:t>
            </a:r>
            <a:endParaRPr lang="ja-JP" altLang="en-US" sz="1400" spc="-60" dirty="0">
              <a:solidFill>
                <a:prstClr val="black"/>
              </a:solidFill>
              <a:latin typeface="メイリオ" pitchFamily="50" charset="-128"/>
              <a:ea typeface="メイリオ" pitchFamily="50" charset="-128"/>
            </a:endParaRPr>
          </a:p>
        </p:txBody>
      </p:sp>
      <p:sp>
        <p:nvSpPr>
          <p:cNvPr id="32" name="線吹き出し 1 (枠付き) 31"/>
          <p:cNvSpPr/>
          <p:nvPr/>
        </p:nvSpPr>
        <p:spPr>
          <a:xfrm>
            <a:off x="313437" y="801179"/>
            <a:ext cx="7951958" cy="1007181"/>
          </a:xfrm>
          <a:prstGeom prst="borderCallout1">
            <a:avLst>
              <a:gd name="adj1" fmla="val 98509"/>
              <a:gd name="adj2" fmla="val 21619"/>
              <a:gd name="adj3" fmla="val 237205"/>
              <a:gd name="adj4" fmla="val 17164"/>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lIns="108000" tIns="72000" rIns="108000" bIns="72000" anchor="ctr">
            <a:spAutoFit/>
          </a:bodyPr>
          <a:lstStyle/>
          <a:p>
            <a:pPr algn="just" fontAlgn="auto">
              <a:spcBef>
                <a:spcPts val="0"/>
              </a:spcBef>
              <a:spcAft>
                <a:spcPts val="0"/>
              </a:spcAft>
              <a:defRPr/>
            </a:pPr>
            <a:r>
              <a:rPr lang="ja-JP" altLang="en-US" sz="1400" b="1" u="sng" dirty="0" smtClean="0">
                <a:solidFill>
                  <a:prstClr val="black"/>
                </a:solidFill>
                <a:latin typeface="メイリオ" pitchFamily="50" charset="-128"/>
                <a:ea typeface="メイリオ" pitchFamily="50" charset="-128"/>
              </a:rPr>
              <a:t>第５期計画では</a:t>
            </a:r>
            <a:r>
              <a:rPr lang="ja-JP" altLang="en-US" sz="1400" dirty="0" smtClean="0">
                <a:solidFill>
                  <a:prstClr val="black"/>
                </a:solidFill>
                <a:latin typeface="メイリオ" pitchFamily="50" charset="-128"/>
                <a:ea typeface="メイリオ" pitchFamily="50" charset="-128"/>
              </a:rPr>
              <a:t>、高齢者</a:t>
            </a:r>
            <a:r>
              <a:rPr lang="ja-JP" altLang="en-US" sz="1400" dirty="0">
                <a:solidFill>
                  <a:prstClr val="black"/>
                </a:solidFill>
                <a:latin typeface="メイリオ" pitchFamily="50" charset="-128"/>
                <a:ea typeface="メイリオ" pitchFamily="50" charset="-128"/>
              </a:rPr>
              <a:t>が地域で安心して</a:t>
            </a:r>
            <a:r>
              <a:rPr lang="ja-JP" altLang="en-US" sz="1400" dirty="0" smtClean="0">
                <a:solidFill>
                  <a:prstClr val="black"/>
                </a:solidFill>
                <a:latin typeface="メイリオ" pitchFamily="50" charset="-128"/>
                <a:ea typeface="メイリオ" pitchFamily="50" charset="-128"/>
              </a:rPr>
              <a:t>暮らせる </a:t>
            </a:r>
            <a:r>
              <a:rPr lang="ja-JP" altLang="ja-JP" sz="1400" dirty="0" smtClean="0">
                <a:solidFill>
                  <a:prstClr val="black"/>
                </a:solidFill>
                <a:latin typeface="メイリオ" pitchFamily="50" charset="-128"/>
                <a:ea typeface="メイリオ" pitchFamily="50" charset="-128"/>
              </a:rPr>
              <a:t>地域</a:t>
            </a:r>
            <a:r>
              <a:rPr lang="ja-JP" altLang="ja-JP" sz="1400" dirty="0">
                <a:solidFill>
                  <a:prstClr val="black"/>
                </a:solidFill>
                <a:latin typeface="メイリオ" pitchFamily="50" charset="-128"/>
                <a:ea typeface="メイリオ" pitchFamily="50" charset="-128"/>
              </a:rPr>
              <a:t>包括ケアシステムを構築</a:t>
            </a:r>
            <a:r>
              <a:rPr lang="ja-JP" altLang="en-US" sz="1400" dirty="0">
                <a:solidFill>
                  <a:prstClr val="black"/>
                </a:solidFill>
                <a:latin typeface="メイリオ" pitchFamily="50" charset="-128"/>
                <a:ea typeface="メイリオ" pitchFamily="50" charset="-128"/>
              </a:rPr>
              <a:t>するために必要となる、</a:t>
            </a:r>
            <a:r>
              <a:rPr lang="ja-JP" altLang="ja-JP" sz="1400" b="1" u="sng" spc="-60" dirty="0">
                <a:solidFill>
                  <a:prstClr val="black"/>
                </a:solidFill>
                <a:latin typeface="メイリオ" pitchFamily="50" charset="-128"/>
                <a:ea typeface="メイリオ" pitchFamily="50" charset="-128"/>
              </a:rPr>
              <a:t>①認知症支援策の充実 </a:t>
            </a:r>
            <a:r>
              <a:rPr lang="ja-JP" altLang="en-US" sz="1400" b="1" u="sng" spc="-60" dirty="0">
                <a:solidFill>
                  <a:prstClr val="black"/>
                </a:solidFill>
                <a:latin typeface="メイリオ" pitchFamily="50" charset="-128"/>
                <a:ea typeface="メイリオ" pitchFamily="50" charset="-128"/>
              </a:rPr>
              <a:t>、</a:t>
            </a:r>
            <a:r>
              <a:rPr lang="ja-JP" altLang="ja-JP" sz="1400" b="1" u="sng" spc="-60" dirty="0">
                <a:solidFill>
                  <a:prstClr val="black"/>
                </a:solidFill>
                <a:latin typeface="メイリオ" pitchFamily="50" charset="-128"/>
                <a:ea typeface="メイリオ" pitchFamily="50" charset="-128"/>
              </a:rPr>
              <a:t>②医療</a:t>
            </a:r>
            <a:r>
              <a:rPr lang="ja-JP" altLang="en-US" sz="1400" b="1" u="sng" spc="-60" dirty="0">
                <a:solidFill>
                  <a:prstClr val="black"/>
                </a:solidFill>
                <a:latin typeface="メイリオ" pitchFamily="50" charset="-128"/>
                <a:ea typeface="メイリオ" pitchFamily="50" charset="-128"/>
              </a:rPr>
              <a:t>と</a:t>
            </a:r>
            <a:r>
              <a:rPr lang="ja-JP" altLang="ja-JP" sz="1400" b="1" u="sng" spc="-60" dirty="0">
                <a:solidFill>
                  <a:prstClr val="black"/>
                </a:solidFill>
                <a:latin typeface="メイリオ" pitchFamily="50" charset="-128"/>
                <a:ea typeface="メイリオ" pitchFamily="50" charset="-128"/>
              </a:rPr>
              <a:t>の</a:t>
            </a:r>
            <a:r>
              <a:rPr lang="ja-JP" altLang="en-US" sz="1400" b="1" u="sng" spc="-60" dirty="0">
                <a:solidFill>
                  <a:prstClr val="black"/>
                </a:solidFill>
                <a:latin typeface="メイリオ" pitchFamily="50" charset="-128"/>
                <a:ea typeface="メイリオ" pitchFamily="50" charset="-128"/>
              </a:rPr>
              <a:t>連携、</a:t>
            </a:r>
            <a:r>
              <a:rPr lang="ja-JP" altLang="ja-JP" sz="1400" b="1" u="sng" spc="-60" dirty="0">
                <a:solidFill>
                  <a:prstClr val="black"/>
                </a:solidFill>
                <a:latin typeface="メイリオ" pitchFamily="50" charset="-128"/>
                <a:ea typeface="メイリオ" pitchFamily="50" charset="-128"/>
              </a:rPr>
              <a:t>③高齢者</a:t>
            </a:r>
            <a:r>
              <a:rPr lang="ja-JP" altLang="en-US" sz="1400" b="1" u="sng" spc="-60" dirty="0">
                <a:solidFill>
                  <a:prstClr val="black"/>
                </a:solidFill>
                <a:latin typeface="メイリオ" pitchFamily="50" charset="-128"/>
                <a:ea typeface="メイリオ" pitchFamily="50" charset="-128"/>
              </a:rPr>
              <a:t>の居住に係る施策との連携、</a:t>
            </a:r>
            <a:r>
              <a:rPr lang="ja-JP" altLang="ja-JP" sz="1400" b="1" u="sng" spc="-60" dirty="0">
                <a:solidFill>
                  <a:prstClr val="black"/>
                </a:solidFill>
                <a:latin typeface="メイリオ" pitchFamily="50" charset="-128"/>
                <a:ea typeface="メイリオ" pitchFamily="50" charset="-128"/>
              </a:rPr>
              <a:t>④生活支援サービス</a:t>
            </a:r>
            <a:r>
              <a:rPr lang="ja-JP" altLang="en-US" sz="1400" b="1" u="sng" spc="-60" dirty="0">
                <a:solidFill>
                  <a:prstClr val="black"/>
                </a:solidFill>
                <a:latin typeface="メイリオ" pitchFamily="50" charset="-128"/>
                <a:ea typeface="メイリオ" pitchFamily="50" charset="-128"/>
              </a:rPr>
              <a:t>の充実といった</a:t>
            </a:r>
            <a:r>
              <a:rPr lang="ja-JP" altLang="ja-JP" sz="1400" b="1" u="sng" spc="-60" dirty="0">
                <a:solidFill>
                  <a:prstClr val="black"/>
                </a:solidFill>
                <a:latin typeface="メイリオ" pitchFamily="50" charset="-128"/>
                <a:ea typeface="メイリオ" pitchFamily="50" charset="-128"/>
              </a:rPr>
              <a:t>重点</a:t>
            </a:r>
            <a:r>
              <a:rPr lang="ja-JP" altLang="en-US" sz="1400" b="1" u="sng" spc="-60" dirty="0">
                <a:solidFill>
                  <a:prstClr val="black"/>
                </a:solidFill>
                <a:latin typeface="メイリオ" pitchFamily="50" charset="-128"/>
                <a:ea typeface="メイリオ" pitchFamily="50" charset="-128"/>
              </a:rPr>
              <a:t>的に取り組むべき</a:t>
            </a:r>
            <a:r>
              <a:rPr lang="ja-JP" altLang="ja-JP" sz="1400" b="1" u="sng" spc="-60" dirty="0">
                <a:solidFill>
                  <a:prstClr val="black"/>
                </a:solidFill>
                <a:latin typeface="メイリオ" pitchFamily="50" charset="-128"/>
                <a:ea typeface="メイリオ" pitchFamily="50" charset="-128"/>
              </a:rPr>
              <a:t>事項</a:t>
            </a:r>
            <a:r>
              <a:rPr lang="ja-JP" altLang="ja-JP" sz="1400" spc="-60" dirty="0">
                <a:solidFill>
                  <a:prstClr val="black"/>
                </a:solidFill>
                <a:latin typeface="メイリオ" pitchFamily="50" charset="-128"/>
                <a:ea typeface="メイリオ" pitchFamily="50" charset="-128"/>
              </a:rPr>
              <a:t>を、</a:t>
            </a:r>
            <a:r>
              <a:rPr lang="ja-JP" altLang="en-US" sz="1400" spc="-60" dirty="0">
                <a:solidFill>
                  <a:prstClr val="black"/>
                </a:solidFill>
                <a:latin typeface="メイリオ" pitchFamily="50" charset="-128"/>
                <a:ea typeface="メイリオ" pitchFamily="50" charset="-128"/>
              </a:rPr>
              <a:t>実情に応じて</a:t>
            </a:r>
            <a:r>
              <a:rPr lang="ja-JP" altLang="ja-JP" sz="1400" spc="-60" dirty="0">
                <a:solidFill>
                  <a:prstClr val="black"/>
                </a:solidFill>
                <a:latin typeface="メイリオ" pitchFamily="50" charset="-128"/>
                <a:ea typeface="メイリオ" pitchFamily="50" charset="-128"/>
              </a:rPr>
              <a:t>選択</a:t>
            </a:r>
            <a:r>
              <a:rPr lang="ja-JP" altLang="ja-JP" sz="1400" spc="-60" dirty="0" smtClean="0">
                <a:solidFill>
                  <a:prstClr val="black"/>
                </a:solidFill>
                <a:latin typeface="メイリオ" pitchFamily="50" charset="-128"/>
                <a:ea typeface="メイリオ" pitchFamily="50" charset="-128"/>
              </a:rPr>
              <a:t>して</a:t>
            </a:r>
            <a:r>
              <a:rPr lang="ja-JP" altLang="ja-JP" sz="1400" b="1" u="sng" spc="-60" dirty="0" smtClean="0">
                <a:solidFill>
                  <a:prstClr val="black"/>
                </a:solidFill>
                <a:latin typeface="メイリオ" pitchFamily="50" charset="-128"/>
                <a:ea typeface="メイリオ" pitchFamily="50" charset="-128"/>
              </a:rPr>
              <a:t>位置づける</a:t>
            </a:r>
            <a:r>
              <a:rPr lang="ja-JP" altLang="en-US" sz="1400" b="1" u="sng" spc="-60" dirty="0" smtClean="0">
                <a:solidFill>
                  <a:prstClr val="black"/>
                </a:solidFill>
                <a:latin typeface="メイリオ" pitchFamily="50" charset="-128"/>
                <a:ea typeface="メイリオ" pitchFamily="50" charset="-128"/>
              </a:rPr>
              <a:t>など</a:t>
            </a:r>
            <a:r>
              <a:rPr lang="ja-JP" altLang="ja-JP" sz="1400" b="1" u="sng" spc="-60" dirty="0" smtClean="0">
                <a:solidFill>
                  <a:prstClr val="black"/>
                </a:solidFill>
                <a:latin typeface="メイリオ" pitchFamily="50" charset="-128"/>
                <a:ea typeface="メイリオ" pitchFamily="50" charset="-128"/>
              </a:rPr>
              <a:t>、</a:t>
            </a:r>
            <a:r>
              <a:rPr lang="ja-JP" altLang="ja-JP" sz="1400" b="1" u="sng" spc="-60" dirty="0">
                <a:solidFill>
                  <a:prstClr val="black"/>
                </a:solidFill>
                <a:latin typeface="メイリオ" pitchFamily="50" charset="-128"/>
                <a:ea typeface="メイリオ" pitchFamily="50" charset="-128"/>
              </a:rPr>
              <a:t>段階的に計画の記載内容を充実強化させ</a:t>
            </a:r>
            <a:r>
              <a:rPr lang="ja-JP" altLang="en-US" sz="1400" b="1" u="sng" spc="-60" dirty="0">
                <a:solidFill>
                  <a:prstClr val="black"/>
                </a:solidFill>
                <a:latin typeface="メイリオ" pitchFamily="50" charset="-128"/>
                <a:ea typeface="メイリオ" pitchFamily="50" charset="-128"/>
              </a:rPr>
              <a:t>ていく取組を</a:t>
            </a:r>
            <a:r>
              <a:rPr lang="ja-JP" altLang="en-US" sz="1400" b="1" u="sng" spc="-60" dirty="0" smtClean="0">
                <a:solidFill>
                  <a:prstClr val="black"/>
                </a:solidFill>
                <a:latin typeface="メイリオ" pitchFamily="50" charset="-128"/>
                <a:ea typeface="メイリオ" pitchFamily="50" charset="-128"/>
              </a:rPr>
              <a:t>スタート</a:t>
            </a:r>
            <a:endParaRPr lang="ja-JP" altLang="en-US" sz="1400" spc="-60" dirty="0">
              <a:solidFill>
                <a:prstClr val="black"/>
              </a:solidFill>
              <a:latin typeface="メイリオ" pitchFamily="50" charset="-128"/>
              <a:ea typeface="メイリオ" pitchFamily="50" charset="-128"/>
            </a:endParaRPr>
          </a:p>
        </p:txBody>
      </p:sp>
      <p:sp>
        <p:nvSpPr>
          <p:cNvPr id="27" name="テキスト ボックス 26"/>
          <p:cNvSpPr txBox="1"/>
          <p:nvPr/>
        </p:nvSpPr>
        <p:spPr>
          <a:xfrm>
            <a:off x="899844" y="164389"/>
            <a:ext cx="7992889" cy="461665"/>
          </a:xfrm>
          <a:prstGeom prst="rect">
            <a:avLst/>
          </a:prstGeom>
          <a:noFill/>
          <a:ln>
            <a:noFill/>
          </a:ln>
        </p:spPr>
        <p:txBody>
          <a:bodyPr wrap="square" rtlCol="0">
            <a:spAutoFit/>
          </a:bodyPr>
          <a:lstStyle/>
          <a:p>
            <a:pPr algn="ctr"/>
            <a:r>
              <a:rPr lang="ja-JP" altLang="en-US" sz="2400" dirty="0" smtClean="0">
                <a:solidFill>
                  <a:prstClr val="black"/>
                </a:solidFill>
                <a:latin typeface="HGP創英角ｺﾞｼｯｸUB" pitchFamily="50" charset="-128"/>
                <a:ea typeface="HGP創英角ｺﾞｼｯｸUB" pitchFamily="50" charset="-128"/>
              </a:rPr>
              <a:t>２０２５年</a:t>
            </a:r>
            <a:r>
              <a:rPr lang="ja-JP" altLang="en-US" sz="2400" dirty="0">
                <a:solidFill>
                  <a:prstClr val="black"/>
                </a:solidFill>
                <a:latin typeface="HGP創英角ｺﾞｼｯｸUB" pitchFamily="50" charset="-128"/>
                <a:ea typeface="HGP創英角ｺﾞｼｯｸUB" pitchFamily="50" charset="-128"/>
              </a:rPr>
              <a:t>を</a:t>
            </a:r>
            <a:r>
              <a:rPr lang="ja-JP" altLang="en-US" sz="2400" dirty="0" smtClean="0">
                <a:solidFill>
                  <a:prstClr val="black"/>
                </a:solidFill>
                <a:latin typeface="HGP創英角ｺﾞｼｯｸUB" pitchFamily="50" charset="-128"/>
                <a:ea typeface="HGP創英角ｺﾞｼｯｸUB" pitchFamily="50" charset="-128"/>
              </a:rPr>
              <a:t>見据えた介護</a:t>
            </a:r>
            <a:r>
              <a:rPr lang="ja-JP" altLang="en-US" sz="2400" dirty="0">
                <a:solidFill>
                  <a:prstClr val="black"/>
                </a:solidFill>
                <a:latin typeface="HGP創英角ｺﾞｼｯｸUB" pitchFamily="50" charset="-128"/>
                <a:ea typeface="HGP創英角ｺﾞｼｯｸUB" pitchFamily="50" charset="-128"/>
              </a:rPr>
              <a:t>保険事業計画</a:t>
            </a:r>
            <a:r>
              <a:rPr lang="ja-JP" altLang="en-US" sz="2400" dirty="0" smtClean="0">
                <a:solidFill>
                  <a:prstClr val="black"/>
                </a:solidFill>
                <a:latin typeface="HGP創英角ｺﾞｼｯｸUB" pitchFamily="50" charset="-128"/>
                <a:ea typeface="HGP創英角ｺﾞｼｯｸUB" pitchFamily="50" charset="-128"/>
              </a:rPr>
              <a:t>の策定</a:t>
            </a:r>
            <a:endParaRPr lang="ja-JP" altLang="en-US" sz="2400" dirty="0">
              <a:solidFill>
                <a:prstClr val="black"/>
              </a:solidFill>
              <a:latin typeface="HGP創英角ｺﾞｼｯｸUB" pitchFamily="50" charset="-128"/>
              <a:ea typeface="HGP創英角ｺﾞｼｯｸUB" pitchFamily="50" charset="-128"/>
            </a:endParaRPr>
          </a:p>
        </p:txBody>
      </p:sp>
      <p:sp>
        <p:nvSpPr>
          <p:cNvPr id="21" name="スライド番号プレースホルダー 7"/>
          <p:cNvSpPr txBox="1">
            <a:spLocks/>
          </p:cNvSpPr>
          <p:nvPr/>
        </p:nvSpPr>
        <p:spPr>
          <a:xfrm>
            <a:off x="9201471" y="6485170"/>
            <a:ext cx="699871" cy="365125"/>
          </a:xfrm>
          <a:prstGeom prst="rect">
            <a:avLst/>
          </a:prstGeom>
          <a:solidFill>
            <a:schemeClr val="bg1">
              <a:alpha val="81000"/>
            </a:schemeClr>
          </a:solidFill>
        </p:spPr>
        <p:txBody>
          <a:bodyPr vert="horz" lIns="91440" tIns="45720" rIns="91440" bIns="45720" rtlCol="0" anchor="ctr"/>
          <a:lstStyle>
            <a:defPPr>
              <a:defRPr lang="ja-JP"/>
            </a:defPPr>
            <a:lvl1pPr algn="r" rtl="0" fontAlgn="base">
              <a:spcBef>
                <a:spcPct val="0"/>
              </a:spcBef>
              <a:spcAft>
                <a:spcPct val="0"/>
              </a:spcAft>
              <a:defRPr kumimoji="1" sz="1200" kern="1200">
                <a:solidFill>
                  <a:schemeClr val="tx1">
                    <a:tint val="75000"/>
                  </a:schemeClr>
                </a:solidFill>
                <a:latin typeface="Arial" pitchFamily="34"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Arial" pitchFamily="34" charset="0"/>
                <a:ea typeface="ＭＳ Ｐゴシック" pitchFamily="50" charset="-128"/>
                <a:cs typeface="+mn-cs"/>
              </a:defRPr>
            </a:lvl9pPr>
          </a:lstStyle>
          <a:p>
            <a:r>
              <a:rPr lang="en-US" altLang="ja-JP" sz="2400" dirty="0" smtClean="0">
                <a:solidFill>
                  <a:prstClr val="black"/>
                </a:solidFill>
              </a:rPr>
              <a:t>184</a:t>
            </a:r>
            <a:endParaRPr lang="ja-JP" altLang="en-US" sz="2400" dirty="0">
              <a:solidFill>
                <a:prstClr val="black"/>
              </a:solidFill>
            </a:endParaRPr>
          </a:p>
        </p:txBody>
      </p:sp>
    </p:spTree>
    <p:extLst>
      <p:ext uri="{BB962C8B-B14F-4D97-AF65-F5344CB8AC3E}">
        <p14:creationId xmlns:p14="http://schemas.microsoft.com/office/powerpoint/2010/main" val="749864891"/>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272481" y="459256"/>
            <a:ext cx="9443627" cy="1872208"/>
          </a:xfrm>
          <a:ln>
            <a:solidFill>
              <a:schemeClr val="tx1"/>
            </a:solidFill>
            <a:prstDash val="solid"/>
          </a:ln>
        </p:spPr>
        <p:txBody>
          <a:bodyPr>
            <a:noAutofit/>
          </a:bodyPr>
          <a:lstStyle/>
          <a:p>
            <a:pPr algn="l">
              <a:spcBef>
                <a:spcPts val="1200"/>
              </a:spcBef>
            </a:pPr>
            <a:r>
              <a:rPr kumimoji="1" lang="ja-JP" altLang="en-US" sz="1600" dirty="0" smtClean="0"/>
              <a:t>○</a:t>
            </a:r>
            <a:r>
              <a:rPr lang="en-US" altLang="ja-JP" sz="1600" dirty="0" smtClean="0"/>
              <a:t>75</a:t>
            </a:r>
            <a:r>
              <a:rPr kumimoji="1" lang="ja-JP" altLang="en-US" sz="1600" dirty="0" smtClean="0"/>
              <a:t>歳以上人口は</a:t>
            </a:r>
            <a:r>
              <a:rPr lang="ja-JP" altLang="en-US" sz="1600" dirty="0" smtClean="0"/>
              <a:t>、多くの都道府県で</a:t>
            </a:r>
            <a:r>
              <a:rPr lang="en-US" altLang="ja-JP" sz="1600" dirty="0" smtClean="0"/>
              <a:t>2025 </a:t>
            </a:r>
            <a:r>
              <a:rPr kumimoji="1" lang="ja-JP" altLang="en-US" sz="1600" dirty="0" smtClean="0"/>
              <a:t>年頃までは急速に上昇するが、その後の上昇は緩やかで、　</a:t>
            </a:r>
            <a:r>
              <a:rPr kumimoji="1" lang="en-US" altLang="ja-JP" sz="1600" dirty="0" smtClean="0"/>
              <a:t/>
            </a:r>
            <a:br>
              <a:rPr kumimoji="1" lang="en-US" altLang="ja-JP" sz="1600" dirty="0" smtClean="0"/>
            </a:br>
            <a:r>
              <a:rPr lang="ja-JP" altLang="en-US" sz="1600" dirty="0" smtClean="0"/>
              <a:t> </a:t>
            </a:r>
            <a:r>
              <a:rPr kumimoji="1" lang="ja-JP" altLang="en-US" sz="1600" dirty="0" smtClean="0"/>
              <a:t>　</a:t>
            </a:r>
            <a:r>
              <a:rPr lang="en-US" altLang="ja-JP" sz="1600" dirty="0" smtClean="0"/>
              <a:t>2030 </a:t>
            </a:r>
            <a:r>
              <a:rPr kumimoji="1" lang="ja-JP" altLang="en-US" sz="1600" dirty="0" smtClean="0"/>
              <a:t>年頃をピークに減少する。</a:t>
            </a:r>
            <a:r>
              <a:rPr kumimoji="1" lang="en-US" altLang="ja-JP" sz="1600" dirty="0" smtClean="0"/>
              <a:t/>
            </a:r>
            <a:br>
              <a:rPr kumimoji="1" lang="en-US" altLang="ja-JP" sz="1600" dirty="0" smtClean="0"/>
            </a:br>
            <a:r>
              <a:rPr kumimoji="1" lang="ja-JP" altLang="en-US" sz="1600" dirty="0" smtClean="0"/>
              <a:t>　　　　　</a:t>
            </a:r>
            <a:r>
              <a:rPr lang="en-US" altLang="ja-JP" sz="1400" dirty="0" smtClean="0"/>
              <a:t>※2030</a:t>
            </a:r>
            <a:r>
              <a:rPr lang="ja-JP" altLang="en-US" sz="1400" dirty="0" smtClean="0"/>
              <a:t>年、</a:t>
            </a:r>
            <a:r>
              <a:rPr lang="en-US" altLang="ja-JP" sz="1400" dirty="0" smtClean="0"/>
              <a:t>2035</a:t>
            </a:r>
            <a:r>
              <a:rPr lang="ja-JP" altLang="en-US" sz="1400" dirty="0" smtClean="0"/>
              <a:t>年、</a:t>
            </a:r>
            <a:r>
              <a:rPr lang="en-US" altLang="ja-JP" sz="1400" dirty="0" smtClean="0"/>
              <a:t>2040</a:t>
            </a:r>
            <a:r>
              <a:rPr lang="ja-JP" altLang="en-US" sz="1400" dirty="0" smtClean="0"/>
              <a:t>年でみた場合、</a:t>
            </a:r>
            <a:r>
              <a:rPr lang="en-US" altLang="ja-JP" sz="1400" dirty="0" smtClean="0"/>
              <a:t>2030</a:t>
            </a:r>
            <a:r>
              <a:rPr lang="ja-JP" altLang="en-US" sz="1400" dirty="0" smtClean="0"/>
              <a:t>年にピークを迎えるのが</a:t>
            </a:r>
            <a:r>
              <a:rPr lang="en-US" altLang="ja-JP" sz="1400" dirty="0" smtClean="0"/>
              <a:t>34</a:t>
            </a:r>
            <a:r>
              <a:rPr lang="ja-JP" altLang="en-US" sz="1400" dirty="0" smtClean="0"/>
              <a:t>道府県、</a:t>
            </a:r>
            <a:r>
              <a:rPr lang="en-US" altLang="ja-JP" sz="1400" dirty="0" smtClean="0"/>
              <a:t>2035</a:t>
            </a:r>
            <a:r>
              <a:rPr lang="ja-JP" altLang="en-US" sz="1400" dirty="0" smtClean="0"/>
              <a:t>年にピークを迎えるのが</a:t>
            </a:r>
            <a:r>
              <a:rPr lang="en-US" altLang="ja-JP" sz="1400" dirty="0"/>
              <a:t>9</a:t>
            </a:r>
            <a:r>
              <a:rPr lang="ja-JP" altLang="en-US" sz="1400" dirty="0" smtClean="0"/>
              <a:t>県</a:t>
            </a:r>
            <a:r>
              <a:rPr kumimoji="1" lang="en-US" altLang="ja-JP" sz="1400" dirty="0" smtClean="0"/>
              <a:t/>
            </a:r>
            <a:br>
              <a:rPr kumimoji="1" lang="en-US" altLang="ja-JP" sz="1400" dirty="0" smtClean="0"/>
            </a:br>
            <a:r>
              <a:rPr kumimoji="1" lang="ja-JP" altLang="en-US" sz="1400" dirty="0" smtClean="0"/>
              <a:t>　　　　　　</a:t>
            </a:r>
            <a:r>
              <a:rPr kumimoji="1" lang="en-US" altLang="ja-JP" sz="1400" dirty="0" smtClean="0"/>
              <a:t>※</a:t>
            </a:r>
            <a:r>
              <a:rPr kumimoji="1" lang="ja-JP" altLang="en-US" sz="1400" dirty="0" smtClean="0"/>
              <a:t>沖縄県、東京都、神奈川県、滋賀県では、</a:t>
            </a:r>
            <a:r>
              <a:rPr kumimoji="1" lang="en-US" altLang="ja-JP" sz="1400" dirty="0" smtClean="0"/>
              <a:t>2040</a:t>
            </a:r>
            <a:r>
              <a:rPr kumimoji="1" lang="ja-JP" altLang="en-US" sz="1400" dirty="0" smtClean="0"/>
              <a:t>年に向けてさらに上昇</a:t>
            </a:r>
            <a:r>
              <a:rPr kumimoji="1" lang="en-US" altLang="ja-JP" sz="1400" dirty="0" smtClean="0"/>
              <a:t/>
            </a:r>
            <a:br>
              <a:rPr kumimoji="1" lang="en-US" altLang="ja-JP" sz="1400" dirty="0" smtClean="0"/>
            </a:br>
            <a:r>
              <a:rPr kumimoji="1" lang="en-US" altLang="ja-JP" sz="1600" dirty="0" smtClean="0"/>
              <a:t/>
            </a:r>
            <a:br>
              <a:rPr kumimoji="1" lang="en-US" altLang="ja-JP" sz="1600" dirty="0" smtClean="0"/>
            </a:br>
            <a:r>
              <a:rPr lang="ja-JP" altLang="en-US" sz="1600" dirty="0" smtClean="0"/>
              <a:t>○</a:t>
            </a:r>
            <a:r>
              <a:rPr lang="en-US" altLang="ja-JP" sz="1600" dirty="0" smtClean="0"/>
              <a:t>2015</a:t>
            </a:r>
            <a:r>
              <a:rPr lang="ja-JP" altLang="en-US" sz="1600" dirty="0" smtClean="0"/>
              <a:t>年から</a:t>
            </a:r>
            <a:r>
              <a:rPr lang="en-US" altLang="ja-JP" sz="1600" dirty="0" smtClean="0"/>
              <a:t>10</a:t>
            </a:r>
            <a:r>
              <a:rPr lang="ja-JP" altLang="en-US" sz="1600" dirty="0" smtClean="0"/>
              <a:t>年間の伸びの全国計は、</a:t>
            </a:r>
            <a:r>
              <a:rPr lang="en-US" altLang="ja-JP" sz="1600" dirty="0" smtClean="0"/>
              <a:t>1.32</a:t>
            </a:r>
            <a:r>
              <a:rPr lang="ja-JP" altLang="en-US" sz="1600" dirty="0" smtClean="0"/>
              <a:t>倍であるが、埼玉県、千葉県では、</a:t>
            </a:r>
            <a:r>
              <a:rPr lang="en-US" altLang="ja-JP" sz="1600" dirty="0" smtClean="0"/>
              <a:t>1.5</a:t>
            </a:r>
            <a:r>
              <a:rPr lang="ja-JP" altLang="en-US" sz="1600" dirty="0" smtClean="0"/>
              <a:t>倍を超える一方、</a:t>
            </a:r>
            <a:r>
              <a:rPr lang="en-US" altLang="ja-JP" sz="1600" dirty="0" smtClean="0"/>
              <a:t/>
            </a:r>
            <a:br>
              <a:rPr lang="en-US" altLang="ja-JP" sz="1600" dirty="0" smtClean="0"/>
            </a:br>
            <a:r>
              <a:rPr lang="ja-JP" altLang="en-US" sz="1600" dirty="0" smtClean="0"/>
              <a:t>　山形県、秋田県では、</a:t>
            </a:r>
            <a:r>
              <a:rPr lang="en-US" altLang="ja-JP" sz="1600" dirty="0" smtClean="0"/>
              <a:t>1.1</a:t>
            </a:r>
            <a:r>
              <a:rPr lang="ja-JP" altLang="en-US" sz="1600" dirty="0" smtClean="0"/>
              <a:t>倍を下回るなど、地域間で大きな差がある。</a:t>
            </a:r>
            <a:endParaRPr kumimoji="1" lang="ja-JP" altLang="en-US" sz="1600" dirty="0"/>
          </a:p>
        </p:txBody>
      </p:sp>
      <p:sp>
        <p:nvSpPr>
          <p:cNvPr id="3" name="サブタイトル 2"/>
          <p:cNvSpPr>
            <a:spLocks noGrp="1"/>
          </p:cNvSpPr>
          <p:nvPr>
            <p:ph type="subTitle" idx="1"/>
          </p:nvPr>
        </p:nvSpPr>
        <p:spPr>
          <a:xfrm>
            <a:off x="920552" y="2348880"/>
            <a:ext cx="6264696" cy="360040"/>
          </a:xfrm>
        </p:spPr>
        <p:txBody>
          <a:bodyPr>
            <a:noAutofit/>
          </a:bodyPr>
          <a:lstStyle/>
          <a:p>
            <a:r>
              <a:rPr kumimoji="1" lang="ja-JP" altLang="en-US" sz="1600" dirty="0" smtClean="0">
                <a:solidFill>
                  <a:schemeClr val="tx1"/>
                </a:solidFill>
              </a:rPr>
              <a:t>７５歳以上人口の将来推計（平成２７年の人口を１００としたときの指数）</a:t>
            </a:r>
            <a:endParaRPr kumimoji="1" lang="en-US" altLang="ja-JP" sz="1600" dirty="0" smtClean="0">
              <a:solidFill>
                <a:schemeClr val="tx1"/>
              </a:solidFill>
            </a:endParaRPr>
          </a:p>
        </p:txBody>
      </p:sp>
      <p:sp>
        <p:nvSpPr>
          <p:cNvPr id="18" name="サブタイトル 2"/>
          <p:cNvSpPr txBox="1">
            <a:spLocks/>
          </p:cNvSpPr>
          <p:nvPr/>
        </p:nvSpPr>
        <p:spPr>
          <a:xfrm>
            <a:off x="1520621" y="6453336"/>
            <a:ext cx="7917329" cy="404664"/>
          </a:xfrm>
          <a:prstGeom prst="rect">
            <a:avLst/>
          </a:prstGeom>
        </p:spPr>
        <p:txBody>
          <a:bodyPr vert="horz" lIns="91440" tIns="45720" rIns="91440" bIns="45720" rtlCol="0">
            <a:noAutofit/>
          </a:bodyPr>
          <a:lstStyle/>
          <a:p>
            <a:pPr algn="ctr">
              <a:spcBef>
                <a:spcPct val="20000"/>
              </a:spcBef>
              <a:buFont typeface="Arial" pitchFamily="34" charset="0"/>
              <a:buNone/>
              <a:defRPr/>
            </a:pPr>
            <a:r>
              <a:rPr lang="ja-JP" altLang="en-US" sz="1200" dirty="0" smtClean="0">
                <a:solidFill>
                  <a:prstClr val="black"/>
                </a:solidFill>
              </a:rPr>
              <a:t>国立社会保障・人口問題研究所「日本の地域別将来推計人口</a:t>
            </a:r>
            <a:r>
              <a:rPr lang="en-US" altLang="ja-JP" sz="1200" dirty="0" smtClean="0">
                <a:solidFill>
                  <a:prstClr val="black"/>
                </a:solidFill>
              </a:rPr>
              <a:t>(</a:t>
            </a:r>
            <a:r>
              <a:rPr lang="ja-JP" altLang="en-US" sz="1200" dirty="0" smtClean="0">
                <a:solidFill>
                  <a:prstClr val="black"/>
                </a:solidFill>
              </a:rPr>
              <a:t>平成</a:t>
            </a:r>
            <a:r>
              <a:rPr lang="en-US" altLang="ja-JP" sz="1200" dirty="0" smtClean="0">
                <a:solidFill>
                  <a:prstClr val="black"/>
                </a:solidFill>
              </a:rPr>
              <a:t>25(2013)</a:t>
            </a:r>
            <a:r>
              <a:rPr lang="ja-JP" altLang="en-US" sz="1200" dirty="0" smtClean="0">
                <a:solidFill>
                  <a:prstClr val="black"/>
                </a:solidFill>
              </a:rPr>
              <a:t>年</a:t>
            </a:r>
            <a:r>
              <a:rPr lang="en-US" altLang="ja-JP" sz="1200" dirty="0" smtClean="0">
                <a:solidFill>
                  <a:prstClr val="black"/>
                </a:solidFill>
              </a:rPr>
              <a:t>3</a:t>
            </a:r>
            <a:r>
              <a:rPr lang="ja-JP" altLang="en-US" sz="1200" dirty="0" smtClean="0">
                <a:solidFill>
                  <a:prstClr val="black"/>
                </a:solidFill>
              </a:rPr>
              <a:t>月推計</a:t>
            </a:r>
            <a:r>
              <a:rPr lang="en-US" altLang="ja-JP" sz="1200" dirty="0" smtClean="0">
                <a:solidFill>
                  <a:prstClr val="black"/>
                </a:solidFill>
              </a:rPr>
              <a:t>)</a:t>
            </a:r>
            <a:r>
              <a:rPr lang="ja-JP" altLang="en-US" sz="1200" dirty="0" smtClean="0">
                <a:solidFill>
                  <a:prstClr val="black"/>
                </a:solidFill>
              </a:rPr>
              <a:t>」より作成</a:t>
            </a:r>
            <a:endParaRPr lang="en-US" altLang="ja-JP" sz="1200" dirty="0" smtClean="0">
              <a:solidFill>
                <a:prstClr val="black"/>
              </a:solidFill>
            </a:endParaRPr>
          </a:p>
        </p:txBody>
      </p:sp>
      <p:sp>
        <p:nvSpPr>
          <p:cNvPr id="10" name="サブタイトル 2"/>
          <p:cNvSpPr txBox="1">
            <a:spLocks/>
          </p:cNvSpPr>
          <p:nvPr/>
        </p:nvSpPr>
        <p:spPr>
          <a:xfrm>
            <a:off x="6963223" y="4149080"/>
            <a:ext cx="1014113" cy="360040"/>
          </a:xfrm>
          <a:prstGeom prst="rect">
            <a:avLst/>
          </a:prstGeom>
        </p:spPr>
        <p:txBody>
          <a:bodyPr vert="horz" lIns="91440" tIns="45720" rIns="91440" bIns="45720" rtlCol="0">
            <a:normAutofit/>
          </a:bodyPr>
          <a:lstStyle/>
          <a:p>
            <a:pPr algn="ctr">
              <a:spcBef>
                <a:spcPct val="20000"/>
              </a:spcBef>
              <a:buFont typeface="Arial" pitchFamily="34" charset="0"/>
              <a:buNone/>
              <a:defRPr/>
            </a:pPr>
            <a:r>
              <a:rPr lang="ja-JP" altLang="en-US" sz="1600" b="1" dirty="0" smtClean="0">
                <a:solidFill>
                  <a:prstClr val="black"/>
                </a:solidFill>
              </a:rPr>
              <a:t>全国</a:t>
            </a:r>
            <a:endParaRPr lang="en-US" altLang="ja-JP" sz="1600" b="1" dirty="0" smtClean="0">
              <a:solidFill>
                <a:prstClr val="black"/>
              </a:solidFill>
            </a:endParaRPr>
          </a:p>
        </p:txBody>
      </p:sp>
      <p:sp>
        <p:nvSpPr>
          <p:cNvPr id="20" name="角丸四角形吹き出し 19"/>
          <p:cNvSpPr/>
          <p:nvPr/>
        </p:nvSpPr>
        <p:spPr>
          <a:xfrm>
            <a:off x="7527288" y="2636912"/>
            <a:ext cx="2184243" cy="288032"/>
          </a:xfrm>
          <a:prstGeom prst="wedgeRoundRectCallout">
            <a:avLst>
              <a:gd name="adj1" fmla="val -68048"/>
              <a:gd name="adj2" fmla="val 38546"/>
              <a:gd name="adj3" fmla="val 16667"/>
            </a:avLst>
          </a:prstGeom>
          <a:solidFill>
            <a:schemeClr val="bg1"/>
          </a:soli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20000"/>
              </a:spcBef>
              <a:defRPr/>
            </a:pPr>
            <a:r>
              <a:rPr lang="ja-JP" altLang="en-US" sz="1200" dirty="0" smtClean="0">
                <a:solidFill>
                  <a:prstClr val="black"/>
                </a:solidFill>
              </a:rPr>
              <a:t>沖縄県（</a:t>
            </a:r>
            <a:r>
              <a:rPr lang="en-US" altLang="ja-JP" sz="1200" dirty="0" smtClean="0">
                <a:solidFill>
                  <a:prstClr val="black"/>
                </a:solidFill>
              </a:rPr>
              <a:t>2040</a:t>
            </a:r>
            <a:r>
              <a:rPr lang="ja-JP" altLang="en-US" sz="1200" dirty="0" smtClean="0">
                <a:solidFill>
                  <a:prstClr val="black"/>
                </a:solidFill>
              </a:rPr>
              <a:t>年に向けて上昇）</a:t>
            </a:r>
            <a:endParaRPr lang="en-US" altLang="ja-JP" sz="1200" dirty="0" smtClean="0">
              <a:solidFill>
                <a:prstClr val="black"/>
              </a:solidFill>
            </a:endParaRPr>
          </a:p>
        </p:txBody>
      </p:sp>
      <p:sp>
        <p:nvSpPr>
          <p:cNvPr id="21" name="角丸四角形吹き出し 20"/>
          <p:cNvSpPr/>
          <p:nvPr/>
        </p:nvSpPr>
        <p:spPr>
          <a:xfrm>
            <a:off x="7527288" y="2996952"/>
            <a:ext cx="2184243" cy="432048"/>
          </a:xfrm>
          <a:prstGeom prst="wedgeRoundRectCallout">
            <a:avLst>
              <a:gd name="adj1" fmla="val -68048"/>
              <a:gd name="adj2" fmla="val 30987"/>
              <a:gd name="adj3" fmla="val 16667"/>
            </a:avLst>
          </a:prstGeom>
          <a:solidFill>
            <a:schemeClr val="bg1"/>
          </a:soli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20000"/>
              </a:spcBef>
              <a:defRPr/>
            </a:pPr>
            <a:r>
              <a:rPr lang="ja-JP" altLang="en-US" sz="1200" dirty="0" smtClean="0">
                <a:solidFill>
                  <a:prstClr val="black"/>
                </a:solidFill>
              </a:rPr>
              <a:t>埼玉県（</a:t>
            </a:r>
            <a:r>
              <a:rPr lang="en-US" altLang="ja-JP" sz="1200" dirty="0" smtClean="0">
                <a:solidFill>
                  <a:prstClr val="black"/>
                </a:solidFill>
              </a:rPr>
              <a:t>2025</a:t>
            </a:r>
            <a:r>
              <a:rPr lang="ja-JP" altLang="en-US" sz="1200" dirty="0" smtClean="0">
                <a:solidFill>
                  <a:prstClr val="black"/>
                </a:solidFill>
              </a:rPr>
              <a:t>年の指数が</a:t>
            </a:r>
            <a:endParaRPr lang="en-US" altLang="ja-JP" sz="1200" dirty="0" smtClean="0">
              <a:solidFill>
                <a:prstClr val="black"/>
              </a:solidFill>
            </a:endParaRPr>
          </a:p>
          <a:p>
            <a:pPr>
              <a:spcBef>
                <a:spcPct val="20000"/>
              </a:spcBef>
              <a:defRPr/>
            </a:pPr>
            <a:r>
              <a:rPr lang="ja-JP" altLang="en-US" sz="1200" dirty="0" smtClean="0">
                <a:solidFill>
                  <a:prstClr val="black"/>
                </a:solidFill>
              </a:rPr>
              <a:t>　　　　　　全国で最も高い）</a:t>
            </a:r>
            <a:endParaRPr lang="en-US" altLang="ja-JP" sz="1200" dirty="0" smtClean="0">
              <a:solidFill>
                <a:prstClr val="black"/>
              </a:solidFill>
            </a:endParaRPr>
          </a:p>
        </p:txBody>
      </p:sp>
      <p:sp>
        <p:nvSpPr>
          <p:cNvPr id="22" name="角丸四角形吹き出し 21"/>
          <p:cNvSpPr/>
          <p:nvPr/>
        </p:nvSpPr>
        <p:spPr>
          <a:xfrm>
            <a:off x="7527288" y="3573016"/>
            <a:ext cx="2184243" cy="288032"/>
          </a:xfrm>
          <a:prstGeom prst="wedgeRoundRectCallout">
            <a:avLst>
              <a:gd name="adj1" fmla="val -67450"/>
              <a:gd name="adj2" fmla="val 34010"/>
              <a:gd name="adj3" fmla="val 16667"/>
            </a:avLst>
          </a:prstGeom>
          <a:solidFill>
            <a:schemeClr val="bg1"/>
          </a:soli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20000"/>
              </a:spcBef>
              <a:defRPr/>
            </a:pPr>
            <a:r>
              <a:rPr lang="ja-JP" altLang="en-US" sz="1200" dirty="0" smtClean="0">
                <a:solidFill>
                  <a:prstClr val="black"/>
                </a:solidFill>
              </a:rPr>
              <a:t>東京都（</a:t>
            </a:r>
            <a:r>
              <a:rPr lang="en-US" altLang="ja-JP" sz="1200" dirty="0" smtClean="0">
                <a:solidFill>
                  <a:prstClr val="black"/>
                </a:solidFill>
              </a:rPr>
              <a:t>2040</a:t>
            </a:r>
            <a:r>
              <a:rPr lang="ja-JP" altLang="en-US" sz="1200" dirty="0" smtClean="0">
                <a:solidFill>
                  <a:prstClr val="black"/>
                </a:solidFill>
              </a:rPr>
              <a:t>年に向けて上昇）</a:t>
            </a:r>
            <a:endParaRPr lang="en-US" altLang="ja-JP" sz="1200" dirty="0" smtClean="0">
              <a:solidFill>
                <a:prstClr val="black"/>
              </a:solidFill>
            </a:endParaRPr>
          </a:p>
        </p:txBody>
      </p:sp>
      <p:sp>
        <p:nvSpPr>
          <p:cNvPr id="23" name="角丸四角形吹き出し 22"/>
          <p:cNvSpPr/>
          <p:nvPr/>
        </p:nvSpPr>
        <p:spPr>
          <a:xfrm>
            <a:off x="7527288" y="5085184"/>
            <a:ext cx="2184243" cy="432048"/>
          </a:xfrm>
          <a:prstGeom prst="wedgeRoundRectCallout">
            <a:avLst>
              <a:gd name="adj1" fmla="val -66535"/>
              <a:gd name="adj2" fmla="val 7102"/>
              <a:gd name="adj3" fmla="val 16667"/>
            </a:avLst>
          </a:prstGeom>
          <a:solidFill>
            <a:schemeClr val="bg1"/>
          </a:soli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20000"/>
              </a:spcBef>
              <a:defRPr/>
            </a:pPr>
            <a:r>
              <a:rPr lang="ja-JP" altLang="en-US" sz="1200" dirty="0" smtClean="0">
                <a:solidFill>
                  <a:prstClr val="black"/>
                </a:solidFill>
              </a:rPr>
              <a:t>山形県（</a:t>
            </a:r>
            <a:r>
              <a:rPr lang="en-US" altLang="ja-JP" sz="1200" dirty="0" smtClean="0">
                <a:solidFill>
                  <a:prstClr val="black"/>
                </a:solidFill>
              </a:rPr>
              <a:t>2025</a:t>
            </a:r>
            <a:r>
              <a:rPr lang="ja-JP" altLang="en-US" sz="1200" dirty="0" smtClean="0">
                <a:solidFill>
                  <a:prstClr val="black"/>
                </a:solidFill>
              </a:rPr>
              <a:t>年の指数が</a:t>
            </a:r>
            <a:endParaRPr lang="en-US" altLang="ja-JP" sz="1200" dirty="0" smtClean="0">
              <a:solidFill>
                <a:prstClr val="black"/>
              </a:solidFill>
            </a:endParaRPr>
          </a:p>
          <a:p>
            <a:pPr algn="ctr">
              <a:spcBef>
                <a:spcPct val="20000"/>
              </a:spcBef>
              <a:defRPr/>
            </a:pPr>
            <a:r>
              <a:rPr lang="ja-JP" altLang="en-US" sz="1200" dirty="0" smtClean="0">
                <a:solidFill>
                  <a:prstClr val="black"/>
                </a:solidFill>
              </a:rPr>
              <a:t>　　　　　全国で最も低い）</a:t>
            </a:r>
            <a:endParaRPr lang="en-US" altLang="ja-JP" sz="1200" dirty="0" smtClean="0">
              <a:solidFill>
                <a:prstClr val="black"/>
              </a:solidFill>
            </a:endParaRPr>
          </a:p>
        </p:txBody>
      </p:sp>
      <p:sp>
        <p:nvSpPr>
          <p:cNvPr id="24" name="角丸四角形吹き出し 23"/>
          <p:cNvSpPr/>
          <p:nvPr/>
        </p:nvSpPr>
        <p:spPr>
          <a:xfrm>
            <a:off x="7527288" y="5589240"/>
            <a:ext cx="2184243" cy="432048"/>
          </a:xfrm>
          <a:prstGeom prst="wedgeRoundRectCallout">
            <a:avLst>
              <a:gd name="adj1" fmla="val -65944"/>
              <a:gd name="adj2" fmla="val -39189"/>
              <a:gd name="adj3" fmla="val 16667"/>
            </a:avLst>
          </a:prstGeom>
          <a:solidFill>
            <a:schemeClr val="bg1"/>
          </a:soli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20000"/>
              </a:spcBef>
              <a:defRPr/>
            </a:pPr>
            <a:r>
              <a:rPr lang="ja-JP" altLang="en-US" sz="1200" dirty="0" smtClean="0">
                <a:solidFill>
                  <a:prstClr val="black"/>
                </a:solidFill>
              </a:rPr>
              <a:t>島根県（</a:t>
            </a:r>
            <a:r>
              <a:rPr lang="en-US" altLang="ja-JP" sz="1200" dirty="0" smtClean="0">
                <a:solidFill>
                  <a:prstClr val="black"/>
                </a:solidFill>
              </a:rPr>
              <a:t>2030</a:t>
            </a:r>
            <a:r>
              <a:rPr lang="ja-JP" altLang="en-US" sz="1200" dirty="0" smtClean="0">
                <a:solidFill>
                  <a:prstClr val="black"/>
                </a:solidFill>
              </a:rPr>
              <a:t>年以降の指数</a:t>
            </a:r>
            <a:endParaRPr lang="en-US" altLang="ja-JP" sz="1200" dirty="0" smtClean="0">
              <a:solidFill>
                <a:prstClr val="black"/>
              </a:solidFill>
            </a:endParaRPr>
          </a:p>
          <a:p>
            <a:pPr algn="ctr">
              <a:spcBef>
                <a:spcPct val="20000"/>
              </a:spcBef>
              <a:defRPr/>
            </a:pPr>
            <a:r>
              <a:rPr lang="ja-JP" altLang="en-US" sz="1200" dirty="0" smtClean="0">
                <a:solidFill>
                  <a:prstClr val="black"/>
                </a:solidFill>
              </a:rPr>
              <a:t>　　　　　　が全国で最も低い）</a:t>
            </a:r>
            <a:endParaRPr lang="en-US" altLang="ja-JP" sz="1200" dirty="0" smtClean="0">
              <a:solidFill>
                <a:prstClr val="black"/>
              </a:solidFill>
            </a:endParaRPr>
          </a:p>
        </p:txBody>
      </p:sp>
      <p:sp>
        <p:nvSpPr>
          <p:cNvPr id="16" name="正方形/長方形 15"/>
          <p:cNvSpPr/>
          <p:nvPr/>
        </p:nvSpPr>
        <p:spPr>
          <a:xfrm>
            <a:off x="272480" y="0"/>
            <a:ext cx="9376764" cy="4766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400" b="1" spc="300" dirty="0" smtClean="0">
                <a:solidFill>
                  <a:prstClr val="black"/>
                </a:solidFill>
                <a:latin typeface="ＤＦ特太ゴシック体" pitchFamily="49" charset="-128"/>
                <a:ea typeface="ＤＦ特太ゴシック体" pitchFamily="49" charset="-128"/>
              </a:rPr>
              <a:t>(</a:t>
            </a:r>
            <a:r>
              <a:rPr lang="ja-JP" altLang="en-US" sz="2400" b="1" spc="300" dirty="0" smtClean="0">
                <a:solidFill>
                  <a:prstClr val="black"/>
                </a:solidFill>
                <a:latin typeface="ＤＦ特太ゴシック体" pitchFamily="49" charset="-128"/>
                <a:ea typeface="ＤＦ特太ゴシック体" pitchFamily="49" charset="-128"/>
              </a:rPr>
              <a:t>参考）</a:t>
            </a:r>
            <a:r>
              <a:rPr lang="en-US" altLang="ja-JP" sz="2400" b="1" spc="300" dirty="0" smtClean="0">
                <a:solidFill>
                  <a:prstClr val="black"/>
                </a:solidFill>
                <a:latin typeface="ＤＦ特太ゴシック体" pitchFamily="49" charset="-128"/>
                <a:ea typeface="ＤＦ特太ゴシック体" pitchFamily="49" charset="-128"/>
              </a:rPr>
              <a:t>2025</a:t>
            </a:r>
            <a:r>
              <a:rPr lang="ja-JP" altLang="en-US" sz="2400" b="1" spc="300" dirty="0" smtClean="0">
                <a:solidFill>
                  <a:prstClr val="black"/>
                </a:solidFill>
                <a:latin typeface="ＤＦ特太ゴシック体" pitchFamily="49" charset="-128"/>
                <a:ea typeface="ＤＦ特太ゴシック体" pitchFamily="49" charset="-128"/>
              </a:rPr>
              <a:t>年までの各地域の高齢化の状況</a:t>
            </a:r>
            <a:endParaRPr lang="en-US" altLang="ja-JP" sz="2400" b="1" spc="300" dirty="0" smtClean="0">
              <a:solidFill>
                <a:prstClr val="black"/>
              </a:solidFill>
              <a:latin typeface="ＤＦ特太ゴシック体" pitchFamily="49" charset="-128"/>
              <a:ea typeface="ＤＦ特太ゴシック体" pitchFamily="49" charset="-128"/>
            </a:endParaRPr>
          </a:p>
        </p:txBody>
      </p:sp>
      <p:graphicFrame>
        <p:nvGraphicFramePr>
          <p:cNvPr id="17" name="グラフ 16"/>
          <p:cNvGraphicFramePr>
            <a:graphicFrameLocks/>
          </p:cNvGraphicFramePr>
          <p:nvPr>
            <p:extLst>
              <p:ext uri="{D42A27DB-BD31-4B8C-83A1-F6EECF244321}">
                <p14:modId xmlns:p14="http://schemas.microsoft.com/office/powerpoint/2010/main" val="2087986628"/>
              </p:ext>
            </p:extLst>
          </p:nvPr>
        </p:nvGraphicFramePr>
        <p:xfrm>
          <a:off x="467047" y="2574200"/>
          <a:ext cx="7110792" cy="3869851"/>
        </p:xfrm>
        <a:graphic>
          <a:graphicData uri="http://schemas.openxmlformats.org/drawingml/2006/chart">
            <c:chart xmlns:c="http://schemas.openxmlformats.org/drawingml/2006/chart" xmlns:r="http://schemas.openxmlformats.org/officeDocument/2006/relationships" r:id="rId2"/>
          </a:graphicData>
        </a:graphic>
      </p:graphicFrame>
      <p:sp>
        <p:nvSpPr>
          <p:cNvPr id="14" name="スライド番号プレースホルダー 7"/>
          <p:cNvSpPr txBox="1">
            <a:spLocks/>
          </p:cNvSpPr>
          <p:nvPr/>
        </p:nvSpPr>
        <p:spPr>
          <a:xfrm>
            <a:off x="9201471" y="6485170"/>
            <a:ext cx="699871" cy="365125"/>
          </a:xfrm>
          <a:prstGeom prst="rect">
            <a:avLst/>
          </a:prstGeom>
          <a:noFill/>
        </p:spPr>
        <p:txBody>
          <a:bodyPr vert="horz" lIns="91440" tIns="45720" rIns="91440" bIns="45720" rtlCol="0" anchor="ctr"/>
          <a:lstStyle>
            <a:defPPr>
              <a:defRPr lang="ja-JP"/>
            </a:defPPr>
            <a:lvl1pPr algn="r" rtl="0" fontAlgn="base">
              <a:spcBef>
                <a:spcPct val="0"/>
              </a:spcBef>
              <a:spcAft>
                <a:spcPct val="0"/>
              </a:spcAft>
              <a:defRPr kumimoji="1" sz="1200" kern="1200">
                <a:solidFill>
                  <a:schemeClr val="tx1">
                    <a:tint val="75000"/>
                  </a:schemeClr>
                </a:solidFill>
                <a:latin typeface="Arial" pitchFamily="34"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Arial" pitchFamily="34" charset="0"/>
                <a:ea typeface="ＭＳ Ｐゴシック" pitchFamily="50" charset="-128"/>
                <a:cs typeface="+mn-cs"/>
              </a:defRPr>
            </a:lvl9pPr>
          </a:lstStyle>
          <a:p>
            <a:r>
              <a:rPr lang="en-US" altLang="ja-JP" sz="2400" dirty="0" smtClean="0">
                <a:solidFill>
                  <a:prstClr val="black"/>
                </a:solidFill>
              </a:rPr>
              <a:t>185</a:t>
            </a:r>
            <a:endParaRPr lang="ja-JP" altLang="en-US" sz="2400" dirty="0">
              <a:solidFill>
                <a:prstClr val="black"/>
              </a:solidFill>
            </a:endParaRPr>
          </a:p>
        </p:txBody>
      </p:sp>
    </p:spTree>
    <p:extLst>
      <p:ext uri="{BB962C8B-B14F-4D97-AF65-F5344CB8AC3E}">
        <p14:creationId xmlns:p14="http://schemas.microsoft.com/office/powerpoint/2010/main" val="35813625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a:xfrm>
            <a:off x="662522" y="476673"/>
            <a:ext cx="8826981" cy="637849"/>
          </a:xfrm>
          <a:prstGeom prst="rect">
            <a:avLst/>
          </a:prstGeom>
        </p:spPr>
        <p:style>
          <a:lnRef idx="2">
            <a:schemeClr val="dk1"/>
          </a:lnRef>
          <a:fillRef idx="1">
            <a:schemeClr val="lt1"/>
          </a:fillRef>
          <a:effectRef idx="0">
            <a:schemeClr val="dk1"/>
          </a:effectRef>
          <a:fontRef idx="minor">
            <a:schemeClr val="dk1"/>
          </a:fontRef>
        </p:style>
        <p:txBody>
          <a:bodyPr wrap="square" tIns="72000" bIns="72000">
            <a:spAutoFit/>
          </a:bodyPr>
          <a:lstStyle/>
          <a:p>
            <a:r>
              <a:rPr lang="en-US" altLang="ja-JP" sz="1600" dirty="0" smtClean="0">
                <a:solidFill>
                  <a:prstClr val="black"/>
                </a:solidFill>
                <a:latin typeface="ＭＳ ゴシック" pitchFamily="49" charset="-128"/>
                <a:ea typeface="ＭＳ ゴシック" pitchFamily="49" charset="-128"/>
              </a:rPr>
              <a:t>75</a:t>
            </a:r>
            <a:r>
              <a:rPr lang="ja-JP" altLang="ja-JP" sz="1600" dirty="0" smtClean="0">
                <a:solidFill>
                  <a:prstClr val="black"/>
                </a:solidFill>
                <a:latin typeface="ＭＳ ゴシック" pitchFamily="49" charset="-128"/>
                <a:ea typeface="ＭＳ ゴシック" pitchFamily="49" charset="-128"/>
              </a:rPr>
              <a:t>歳以上人口の</a:t>
            </a:r>
            <a:r>
              <a:rPr lang="en-US" altLang="ja-JP" sz="1600" dirty="0" smtClean="0">
                <a:solidFill>
                  <a:prstClr val="black"/>
                </a:solidFill>
                <a:latin typeface="ＭＳ ゴシック" pitchFamily="49" charset="-128"/>
                <a:ea typeface="ＭＳ ゴシック" pitchFamily="49" charset="-128"/>
              </a:rPr>
              <a:t>2015</a:t>
            </a:r>
            <a:r>
              <a:rPr lang="ja-JP" altLang="ja-JP" sz="1600" dirty="0" smtClean="0">
                <a:solidFill>
                  <a:prstClr val="black"/>
                </a:solidFill>
                <a:latin typeface="ＭＳ ゴシック" pitchFamily="49" charset="-128"/>
                <a:ea typeface="ＭＳ ゴシック" pitchFamily="49" charset="-128"/>
              </a:rPr>
              <a:t>年から</a:t>
            </a:r>
            <a:r>
              <a:rPr lang="en-US" altLang="ja-JP" sz="1600" dirty="0" smtClean="0">
                <a:solidFill>
                  <a:prstClr val="black"/>
                </a:solidFill>
                <a:latin typeface="ＭＳ ゴシック" pitchFamily="49" charset="-128"/>
                <a:ea typeface="ＭＳ ゴシック" pitchFamily="49" charset="-128"/>
              </a:rPr>
              <a:t>2025</a:t>
            </a:r>
            <a:r>
              <a:rPr lang="ja-JP" altLang="ja-JP" sz="1600" dirty="0" smtClean="0">
                <a:solidFill>
                  <a:prstClr val="black"/>
                </a:solidFill>
                <a:latin typeface="ＭＳ ゴシック" pitchFamily="49" charset="-128"/>
                <a:ea typeface="ＭＳ ゴシック" pitchFamily="49" charset="-128"/>
              </a:rPr>
              <a:t>年までの伸びでは、全国計で</a:t>
            </a:r>
            <a:r>
              <a:rPr lang="en-US" altLang="ja-JP" sz="1600" dirty="0" smtClean="0">
                <a:solidFill>
                  <a:prstClr val="black"/>
                </a:solidFill>
                <a:latin typeface="ＭＳ ゴシック" pitchFamily="49" charset="-128"/>
                <a:ea typeface="ＭＳ ゴシック" pitchFamily="49" charset="-128"/>
              </a:rPr>
              <a:t>1.32</a:t>
            </a:r>
            <a:r>
              <a:rPr lang="ja-JP" altLang="ja-JP" sz="1600" dirty="0" smtClean="0">
                <a:solidFill>
                  <a:prstClr val="black"/>
                </a:solidFill>
                <a:latin typeface="ＭＳ ゴシック" pitchFamily="49" charset="-128"/>
                <a:ea typeface="ＭＳ ゴシック" pitchFamily="49" charset="-128"/>
              </a:rPr>
              <a:t>倍であるが、市町村間の差は大きく、</a:t>
            </a:r>
            <a:r>
              <a:rPr lang="en-US" altLang="ja-JP" sz="1600" dirty="0" smtClean="0">
                <a:solidFill>
                  <a:prstClr val="black"/>
                </a:solidFill>
                <a:latin typeface="ＭＳ ゴシック" pitchFamily="49" charset="-128"/>
                <a:ea typeface="ＭＳ ゴシック" pitchFamily="49" charset="-128"/>
              </a:rPr>
              <a:t>1.5</a:t>
            </a:r>
            <a:r>
              <a:rPr lang="ja-JP" altLang="ja-JP" sz="1600" dirty="0" smtClean="0">
                <a:solidFill>
                  <a:prstClr val="black"/>
                </a:solidFill>
                <a:latin typeface="ＭＳ ゴシック" pitchFamily="49" charset="-128"/>
                <a:ea typeface="ＭＳ ゴシック" pitchFamily="49" charset="-128"/>
              </a:rPr>
              <a:t>倍を超える市町村が</a:t>
            </a:r>
            <a:r>
              <a:rPr lang="en-US" altLang="ja-JP" sz="1600" dirty="0" smtClean="0">
                <a:solidFill>
                  <a:prstClr val="black"/>
                </a:solidFill>
                <a:latin typeface="ＭＳ ゴシック" pitchFamily="49" charset="-128"/>
                <a:ea typeface="ＭＳ ゴシック" pitchFamily="49" charset="-128"/>
              </a:rPr>
              <a:t>11.3</a:t>
            </a:r>
            <a:r>
              <a:rPr lang="ja-JP" altLang="ja-JP" sz="1600" dirty="0" smtClean="0">
                <a:solidFill>
                  <a:prstClr val="black"/>
                </a:solidFill>
                <a:latin typeface="ＭＳ ゴシック" pitchFamily="49" charset="-128"/>
                <a:ea typeface="ＭＳ ゴシック" pitchFamily="49" charset="-128"/>
              </a:rPr>
              <a:t>％あ</a:t>
            </a:r>
            <a:r>
              <a:rPr lang="ja-JP" altLang="en-US" sz="1600" dirty="0" smtClean="0">
                <a:solidFill>
                  <a:prstClr val="black"/>
                </a:solidFill>
                <a:latin typeface="ＭＳ ゴシック" pitchFamily="49" charset="-128"/>
                <a:ea typeface="ＭＳ ゴシック" pitchFamily="49" charset="-128"/>
              </a:rPr>
              <a:t>る</a:t>
            </a:r>
            <a:r>
              <a:rPr lang="ja-JP" altLang="ja-JP" sz="1600" dirty="0" smtClean="0">
                <a:solidFill>
                  <a:prstClr val="black"/>
                </a:solidFill>
                <a:latin typeface="ＭＳ ゴシック" pitchFamily="49" charset="-128"/>
                <a:ea typeface="ＭＳ ゴシック" pitchFamily="49" charset="-128"/>
              </a:rPr>
              <a:t>一方、減少する市町村が</a:t>
            </a:r>
            <a:r>
              <a:rPr lang="en-US" altLang="ja-JP" sz="1600" dirty="0" smtClean="0">
                <a:solidFill>
                  <a:prstClr val="black"/>
                </a:solidFill>
                <a:latin typeface="ＭＳ ゴシック" pitchFamily="49" charset="-128"/>
                <a:ea typeface="ＭＳ ゴシック" pitchFamily="49" charset="-128"/>
              </a:rPr>
              <a:t>16.9</a:t>
            </a:r>
            <a:r>
              <a:rPr lang="ja-JP" altLang="ja-JP" sz="1600" dirty="0" smtClean="0">
                <a:solidFill>
                  <a:prstClr val="black"/>
                </a:solidFill>
                <a:latin typeface="ＭＳ ゴシック" pitchFamily="49" charset="-128"/>
                <a:ea typeface="ＭＳ ゴシック" pitchFamily="49" charset="-128"/>
              </a:rPr>
              <a:t>％ある。</a:t>
            </a:r>
            <a:endParaRPr lang="ja-JP" altLang="ja-JP" sz="1600" dirty="0">
              <a:solidFill>
                <a:prstClr val="black"/>
              </a:solidFill>
              <a:latin typeface="ＭＳ ゴシック" pitchFamily="49" charset="-128"/>
              <a:ea typeface="ＭＳ ゴシック" pitchFamily="49" charset="-128"/>
            </a:endParaRPr>
          </a:p>
        </p:txBody>
      </p:sp>
      <p:sp>
        <p:nvSpPr>
          <p:cNvPr id="14" name="正方形/長方形 13"/>
          <p:cNvSpPr/>
          <p:nvPr/>
        </p:nvSpPr>
        <p:spPr>
          <a:xfrm>
            <a:off x="506508" y="1772816"/>
            <a:ext cx="8970997" cy="369332"/>
          </a:xfrm>
          <a:prstGeom prst="rect">
            <a:avLst/>
          </a:prstGeom>
        </p:spPr>
        <p:txBody>
          <a:bodyPr wrap="square">
            <a:spAutoFit/>
          </a:bodyPr>
          <a:lstStyle/>
          <a:p>
            <a:r>
              <a:rPr lang="en-US" altLang="ja-JP" dirty="0" smtClean="0">
                <a:solidFill>
                  <a:prstClr val="black"/>
                </a:solidFill>
                <a:latin typeface="ＭＳ Ｐゴシック"/>
              </a:rPr>
              <a:t>75</a:t>
            </a:r>
            <a:r>
              <a:rPr lang="ja-JP" altLang="en-US" dirty="0" smtClean="0">
                <a:solidFill>
                  <a:prstClr val="black"/>
                </a:solidFill>
                <a:latin typeface="ＭＳ Ｐゴシック"/>
              </a:rPr>
              <a:t>歳以上人口について、平成</a:t>
            </a:r>
            <a:r>
              <a:rPr lang="en-US" altLang="ja-JP" dirty="0" smtClean="0">
                <a:solidFill>
                  <a:prstClr val="black"/>
                </a:solidFill>
                <a:latin typeface="ＭＳ Ｐゴシック"/>
              </a:rPr>
              <a:t>27</a:t>
            </a:r>
            <a:r>
              <a:rPr lang="ja-JP" altLang="en-US" dirty="0" smtClean="0">
                <a:solidFill>
                  <a:prstClr val="black"/>
                </a:solidFill>
                <a:latin typeface="ＭＳ Ｐゴシック"/>
              </a:rPr>
              <a:t>（</a:t>
            </a:r>
            <a:r>
              <a:rPr lang="en-US" altLang="ja-JP" dirty="0" smtClean="0">
                <a:solidFill>
                  <a:prstClr val="black"/>
                </a:solidFill>
                <a:latin typeface="ＭＳ Ｐゴシック"/>
              </a:rPr>
              <a:t>2015</a:t>
            </a:r>
            <a:r>
              <a:rPr lang="ja-JP" altLang="en-US" dirty="0" smtClean="0">
                <a:solidFill>
                  <a:prstClr val="black"/>
                </a:solidFill>
                <a:latin typeface="ＭＳ Ｐゴシック"/>
              </a:rPr>
              <a:t>）年を</a:t>
            </a:r>
            <a:r>
              <a:rPr lang="en-US" altLang="ja-JP" dirty="0" smtClean="0">
                <a:solidFill>
                  <a:prstClr val="black"/>
                </a:solidFill>
                <a:latin typeface="ＭＳ Ｐゴシック"/>
              </a:rPr>
              <a:t>100</a:t>
            </a:r>
            <a:r>
              <a:rPr lang="ja-JP" altLang="en-US" dirty="0" smtClean="0">
                <a:solidFill>
                  <a:prstClr val="black"/>
                </a:solidFill>
                <a:latin typeface="ＭＳ Ｐゴシック"/>
              </a:rPr>
              <a:t>としたときの平成</a:t>
            </a:r>
            <a:r>
              <a:rPr lang="en-US" altLang="ja-JP" dirty="0" smtClean="0">
                <a:solidFill>
                  <a:prstClr val="black"/>
                </a:solidFill>
                <a:latin typeface="ＭＳ Ｐゴシック"/>
              </a:rPr>
              <a:t>37</a:t>
            </a:r>
            <a:r>
              <a:rPr lang="ja-JP" altLang="en-US" dirty="0" smtClean="0">
                <a:solidFill>
                  <a:prstClr val="black"/>
                </a:solidFill>
                <a:latin typeface="ＭＳ Ｐゴシック"/>
              </a:rPr>
              <a:t>（</a:t>
            </a:r>
            <a:r>
              <a:rPr lang="en-US" altLang="ja-JP" dirty="0" smtClean="0">
                <a:solidFill>
                  <a:prstClr val="black"/>
                </a:solidFill>
                <a:latin typeface="ＭＳ Ｐゴシック"/>
              </a:rPr>
              <a:t>2025</a:t>
            </a:r>
            <a:r>
              <a:rPr lang="ja-JP" altLang="en-US" dirty="0" smtClean="0">
                <a:solidFill>
                  <a:prstClr val="black"/>
                </a:solidFill>
                <a:latin typeface="ＭＳ Ｐゴシック"/>
              </a:rPr>
              <a:t>）年の指数</a:t>
            </a:r>
            <a:endParaRPr lang="ja-JP" altLang="en-US" dirty="0">
              <a:solidFill>
                <a:prstClr val="black"/>
              </a:solidFill>
              <a:latin typeface="ＭＳ Ｐゴシック"/>
            </a:endParaRPr>
          </a:p>
        </p:txBody>
      </p:sp>
      <p:graphicFrame>
        <p:nvGraphicFramePr>
          <p:cNvPr id="10" name="グラフ 9"/>
          <p:cNvGraphicFramePr/>
          <p:nvPr/>
        </p:nvGraphicFramePr>
        <p:xfrm>
          <a:off x="272480" y="2204864"/>
          <a:ext cx="9361040" cy="3816424"/>
        </p:xfrm>
        <a:graphic>
          <a:graphicData uri="http://schemas.openxmlformats.org/drawingml/2006/chart">
            <c:chart xmlns:c="http://schemas.openxmlformats.org/drawingml/2006/chart" xmlns:r="http://schemas.openxmlformats.org/officeDocument/2006/relationships" r:id="rId3"/>
          </a:graphicData>
        </a:graphic>
      </p:graphicFrame>
      <p:sp>
        <p:nvSpPr>
          <p:cNvPr id="13" name="正方形/長方形 12"/>
          <p:cNvSpPr/>
          <p:nvPr/>
        </p:nvSpPr>
        <p:spPr>
          <a:xfrm>
            <a:off x="6903223" y="2204891"/>
            <a:ext cx="2145789" cy="307777"/>
          </a:xfrm>
          <a:prstGeom prst="rect">
            <a:avLst/>
          </a:prstGeom>
        </p:spPr>
        <p:txBody>
          <a:bodyPr wrap="square">
            <a:spAutoFit/>
          </a:bodyPr>
          <a:lstStyle/>
          <a:p>
            <a:r>
              <a:rPr lang="ja-JP" altLang="en-US" sz="1400" dirty="0" smtClean="0">
                <a:solidFill>
                  <a:prstClr val="black"/>
                </a:solidFill>
                <a:latin typeface="ＭＳ Ｐゴシック"/>
              </a:rPr>
              <a:t>◆全国計（</a:t>
            </a:r>
            <a:r>
              <a:rPr lang="en-US" altLang="ja-JP" sz="1400" dirty="0" smtClean="0">
                <a:solidFill>
                  <a:prstClr val="black"/>
                </a:solidFill>
                <a:latin typeface="ＭＳ Ｐゴシック"/>
              </a:rPr>
              <a:t>132.4</a:t>
            </a:r>
            <a:r>
              <a:rPr lang="ja-JP" altLang="en-US" sz="1200" dirty="0" smtClean="0">
                <a:solidFill>
                  <a:prstClr val="black"/>
                </a:solidFill>
                <a:latin typeface="ＭＳ Ｐゴシック"/>
              </a:rPr>
              <a:t>）</a:t>
            </a:r>
            <a:endParaRPr lang="ja-JP" altLang="en-US" sz="1200" dirty="0">
              <a:solidFill>
                <a:prstClr val="black"/>
              </a:solidFill>
              <a:latin typeface="ＭＳ Ｐゴシック"/>
            </a:endParaRPr>
          </a:p>
        </p:txBody>
      </p:sp>
      <p:sp>
        <p:nvSpPr>
          <p:cNvPr id="15" name="正方形/長方形 14"/>
          <p:cNvSpPr/>
          <p:nvPr/>
        </p:nvSpPr>
        <p:spPr>
          <a:xfrm>
            <a:off x="560512" y="6093296"/>
            <a:ext cx="4368485" cy="288032"/>
          </a:xfrm>
          <a:prstGeom prst="rect">
            <a:avLst/>
          </a:prstGeom>
        </p:spPr>
        <p:txBody>
          <a:bodyPr wrap="square">
            <a:spAutoFit/>
          </a:bodyPr>
          <a:lstStyle/>
          <a:p>
            <a:r>
              <a:rPr lang="ja-JP" altLang="en-US" sz="1200" dirty="0" smtClean="0">
                <a:solidFill>
                  <a:prstClr val="black"/>
                </a:solidFill>
                <a:latin typeface="ＭＳ Ｐゴシック"/>
              </a:rPr>
              <a:t>注）市町村数には福島県内の市町村は含まれていない。</a:t>
            </a:r>
            <a:endParaRPr lang="ja-JP" altLang="en-US" sz="1200" dirty="0">
              <a:solidFill>
                <a:prstClr val="black"/>
              </a:solidFill>
              <a:latin typeface="ＭＳ Ｐゴシック"/>
            </a:endParaRPr>
          </a:p>
        </p:txBody>
      </p:sp>
      <p:sp>
        <p:nvSpPr>
          <p:cNvPr id="7" name="サブタイトル 2"/>
          <p:cNvSpPr txBox="1">
            <a:spLocks/>
          </p:cNvSpPr>
          <p:nvPr/>
        </p:nvSpPr>
        <p:spPr>
          <a:xfrm>
            <a:off x="1872208" y="6381328"/>
            <a:ext cx="7917329" cy="432048"/>
          </a:xfrm>
          <a:prstGeom prst="rect">
            <a:avLst/>
          </a:prstGeom>
        </p:spPr>
        <p:txBody>
          <a:bodyPr vert="horz" lIns="91440" tIns="45720" rIns="91440" bIns="45720" rtlCol="0">
            <a:normAutofit/>
          </a:bodyPr>
          <a:lstStyle/>
          <a:p>
            <a:pPr algn="ctr">
              <a:spcBef>
                <a:spcPct val="20000"/>
              </a:spcBef>
              <a:buFont typeface="Arial" pitchFamily="34" charset="0"/>
              <a:buNone/>
              <a:defRPr/>
            </a:pPr>
            <a:r>
              <a:rPr lang="ja-JP" altLang="en-US" sz="1200" dirty="0" smtClean="0">
                <a:solidFill>
                  <a:prstClr val="black"/>
                </a:solidFill>
              </a:rPr>
              <a:t>国立社会保障・人口問題研究所「日本の地域別将来推計人口</a:t>
            </a:r>
            <a:r>
              <a:rPr lang="en-US" altLang="ja-JP" sz="1200" dirty="0" smtClean="0">
                <a:solidFill>
                  <a:prstClr val="black"/>
                </a:solidFill>
              </a:rPr>
              <a:t>(</a:t>
            </a:r>
            <a:r>
              <a:rPr lang="ja-JP" altLang="en-US" sz="1200" dirty="0" smtClean="0">
                <a:solidFill>
                  <a:prstClr val="black"/>
                </a:solidFill>
              </a:rPr>
              <a:t>平成</a:t>
            </a:r>
            <a:r>
              <a:rPr lang="en-US" altLang="ja-JP" sz="1200" dirty="0" smtClean="0">
                <a:solidFill>
                  <a:prstClr val="black"/>
                </a:solidFill>
              </a:rPr>
              <a:t>25(2013)</a:t>
            </a:r>
            <a:r>
              <a:rPr lang="ja-JP" altLang="en-US" sz="1200" dirty="0" smtClean="0">
                <a:solidFill>
                  <a:prstClr val="black"/>
                </a:solidFill>
              </a:rPr>
              <a:t>年</a:t>
            </a:r>
            <a:r>
              <a:rPr lang="en-US" altLang="ja-JP" sz="1200" dirty="0" smtClean="0">
                <a:solidFill>
                  <a:prstClr val="black"/>
                </a:solidFill>
              </a:rPr>
              <a:t>3</a:t>
            </a:r>
            <a:r>
              <a:rPr lang="ja-JP" altLang="en-US" sz="1200" dirty="0" smtClean="0">
                <a:solidFill>
                  <a:prstClr val="black"/>
                </a:solidFill>
              </a:rPr>
              <a:t>月推計</a:t>
            </a:r>
            <a:r>
              <a:rPr lang="en-US" altLang="ja-JP" sz="1200" dirty="0" smtClean="0">
                <a:solidFill>
                  <a:prstClr val="black"/>
                </a:solidFill>
              </a:rPr>
              <a:t>)</a:t>
            </a:r>
            <a:r>
              <a:rPr lang="ja-JP" altLang="en-US" sz="1200" dirty="0" smtClean="0">
                <a:solidFill>
                  <a:prstClr val="black"/>
                </a:solidFill>
              </a:rPr>
              <a:t>」より作成</a:t>
            </a:r>
            <a:endParaRPr lang="en-US" altLang="ja-JP" sz="1200" dirty="0" smtClean="0">
              <a:solidFill>
                <a:prstClr val="black"/>
              </a:solidFill>
            </a:endParaRPr>
          </a:p>
        </p:txBody>
      </p:sp>
      <p:sp>
        <p:nvSpPr>
          <p:cNvPr id="9" name="スライド番号プレースホルダー 7"/>
          <p:cNvSpPr txBox="1">
            <a:spLocks/>
          </p:cNvSpPr>
          <p:nvPr/>
        </p:nvSpPr>
        <p:spPr>
          <a:xfrm>
            <a:off x="9201471" y="6485170"/>
            <a:ext cx="699871" cy="365125"/>
          </a:xfrm>
          <a:prstGeom prst="rect">
            <a:avLst/>
          </a:prstGeom>
          <a:noFill/>
        </p:spPr>
        <p:txBody>
          <a:bodyPr vert="horz" lIns="91440" tIns="45720" rIns="91440" bIns="45720" rtlCol="0" anchor="ctr"/>
          <a:lstStyle>
            <a:defPPr>
              <a:defRPr lang="ja-JP"/>
            </a:defPPr>
            <a:lvl1pPr algn="r" rtl="0" fontAlgn="base">
              <a:spcBef>
                <a:spcPct val="0"/>
              </a:spcBef>
              <a:spcAft>
                <a:spcPct val="0"/>
              </a:spcAft>
              <a:defRPr kumimoji="1" sz="1200" kern="1200">
                <a:solidFill>
                  <a:schemeClr val="tx1">
                    <a:tint val="75000"/>
                  </a:schemeClr>
                </a:solidFill>
                <a:latin typeface="Arial" pitchFamily="34"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Arial" pitchFamily="34" charset="0"/>
                <a:ea typeface="ＭＳ Ｐゴシック" pitchFamily="50" charset="-128"/>
                <a:cs typeface="+mn-cs"/>
              </a:defRPr>
            </a:lvl9pPr>
          </a:lstStyle>
          <a:p>
            <a:r>
              <a:rPr lang="en-US" altLang="ja-JP" sz="2400" dirty="0" smtClean="0">
                <a:solidFill>
                  <a:prstClr val="black"/>
                </a:solidFill>
              </a:rPr>
              <a:t>186</a:t>
            </a:r>
            <a:endParaRPr lang="ja-JP" altLang="en-US" sz="2400" dirty="0">
              <a:solidFill>
                <a:prstClr val="black"/>
              </a:solidFill>
            </a:endParaRPr>
          </a:p>
        </p:txBody>
      </p:sp>
    </p:spTree>
    <p:extLst>
      <p:ext uri="{BB962C8B-B14F-4D97-AF65-F5344CB8AC3E}">
        <p14:creationId xmlns:p14="http://schemas.microsoft.com/office/powerpoint/2010/main" val="29383642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272480" y="764704"/>
            <a:ext cx="9361040" cy="5760640"/>
          </a:xfrm>
        </p:spPr>
        <p:txBody>
          <a:bodyPr>
            <a:noAutofit/>
          </a:bodyPr>
          <a:lstStyle/>
          <a:p>
            <a:pPr hangingPunct="0">
              <a:buNone/>
            </a:pPr>
            <a:r>
              <a:rPr lang="en-US" altLang="ja-JP" sz="1500" dirty="0" smtClean="0"/>
              <a:t> </a:t>
            </a:r>
            <a:r>
              <a:rPr lang="ja-JP" altLang="en-US" sz="1500" dirty="0" smtClean="0"/>
              <a:t>○</a:t>
            </a:r>
            <a:r>
              <a:rPr lang="ja-JP" altLang="ja-JP" sz="1500" dirty="0" smtClean="0"/>
              <a:t>概要</a:t>
            </a:r>
            <a:endParaRPr lang="en-US" altLang="ja-JP" sz="1500" dirty="0" smtClean="0"/>
          </a:p>
          <a:p>
            <a:pPr hangingPunct="0">
              <a:buNone/>
            </a:pPr>
            <a:endParaRPr lang="en-US" altLang="ja-JP" sz="1500" dirty="0"/>
          </a:p>
          <a:p>
            <a:pPr hangingPunct="0">
              <a:buNone/>
            </a:pPr>
            <a:r>
              <a:rPr lang="ja-JP" altLang="en-US" sz="1500" dirty="0" smtClean="0"/>
              <a:t>　　　</a:t>
            </a:r>
            <a:endParaRPr lang="en-US" altLang="ja-JP" sz="1500" dirty="0" smtClean="0"/>
          </a:p>
          <a:p>
            <a:pPr hangingPunct="0">
              <a:buNone/>
            </a:pPr>
            <a:endParaRPr lang="en-US" altLang="ja-JP" sz="1500" dirty="0"/>
          </a:p>
          <a:p>
            <a:pPr hangingPunct="0">
              <a:buNone/>
            </a:pPr>
            <a:endParaRPr lang="en-US" altLang="ja-JP" sz="1500" dirty="0" smtClean="0"/>
          </a:p>
          <a:p>
            <a:pPr hangingPunct="0">
              <a:buNone/>
            </a:pPr>
            <a:endParaRPr lang="en-US" altLang="ja-JP" sz="1500" dirty="0"/>
          </a:p>
          <a:p>
            <a:pPr hangingPunct="0">
              <a:buNone/>
            </a:pPr>
            <a:endParaRPr lang="en-US" altLang="ja-JP" sz="1500" dirty="0" smtClean="0"/>
          </a:p>
          <a:p>
            <a:pPr hangingPunct="0">
              <a:buNone/>
            </a:pPr>
            <a:endParaRPr lang="en-US" altLang="ja-JP" sz="1500" dirty="0" smtClean="0"/>
          </a:p>
          <a:p>
            <a:pPr hangingPunct="0">
              <a:buNone/>
            </a:pPr>
            <a:r>
              <a:rPr lang="ja-JP" altLang="en-US" sz="1500" dirty="0" smtClean="0"/>
              <a:t>○配布予定時期</a:t>
            </a:r>
            <a:endParaRPr lang="en-US" altLang="ja-JP" sz="1500" dirty="0" smtClean="0"/>
          </a:p>
          <a:p>
            <a:pPr hangingPunct="0">
              <a:buNone/>
            </a:pPr>
            <a:r>
              <a:rPr lang="ja-JP" altLang="en-US" sz="1500" dirty="0" smtClean="0"/>
              <a:t>　　　</a:t>
            </a:r>
            <a:r>
              <a:rPr lang="ja-JP" altLang="en-US" sz="1600" dirty="0"/>
              <a:t>以下</a:t>
            </a:r>
            <a:r>
              <a:rPr lang="ja-JP" altLang="en-US" sz="1600" dirty="0" smtClean="0"/>
              <a:t>のような視点で検討中であり、</a:t>
            </a:r>
            <a:r>
              <a:rPr lang="ja-JP" altLang="ja-JP" sz="1600" dirty="0" smtClean="0"/>
              <a:t>平成２５年度</a:t>
            </a:r>
            <a:r>
              <a:rPr lang="ja-JP" altLang="en-US" sz="1600" dirty="0" smtClean="0"/>
              <a:t>末まで</a:t>
            </a:r>
            <a:r>
              <a:rPr lang="ja-JP" altLang="ja-JP" sz="1600" dirty="0" smtClean="0"/>
              <a:t>に</a:t>
            </a:r>
            <a:r>
              <a:rPr lang="ja-JP" altLang="ja-JP" sz="1600" dirty="0"/>
              <a:t>暫定版を情報提供し、平成２６年度の早期に制度改正等に基づき確定版のワークシートを情報提供する</a:t>
            </a:r>
            <a:r>
              <a:rPr lang="ja-JP" altLang="ja-JP" sz="1600" dirty="0" smtClean="0"/>
              <a:t>予定。</a:t>
            </a:r>
            <a:endParaRPr lang="en-US" altLang="ja-JP" sz="1600" dirty="0" smtClean="0"/>
          </a:p>
          <a:p>
            <a:pPr hangingPunct="0">
              <a:buNone/>
            </a:pPr>
            <a:endParaRPr lang="en-US" altLang="ja-JP" sz="1500" dirty="0" smtClean="0"/>
          </a:p>
          <a:p>
            <a:pPr hangingPunct="0">
              <a:buNone/>
            </a:pPr>
            <a:r>
              <a:rPr lang="ja-JP" altLang="en-US" sz="1500" dirty="0" smtClean="0"/>
              <a:t>○検討中の内容</a:t>
            </a:r>
            <a:endParaRPr lang="ja-JP" altLang="ja-JP" sz="1500" dirty="0" smtClean="0"/>
          </a:p>
          <a:p>
            <a:pPr lvl="0" hangingPunct="0">
              <a:buNone/>
            </a:pPr>
            <a:r>
              <a:rPr lang="ja-JP" altLang="en-US" sz="1500" dirty="0"/>
              <a:t>　</a:t>
            </a:r>
            <a:r>
              <a:rPr lang="ja-JP" altLang="en-US" sz="1500" dirty="0" smtClean="0"/>
              <a:t>　</a:t>
            </a:r>
            <a:r>
              <a:rPr lang="ja-JP" altLang="en-US" sz="1400" dirty="0" smtClean="0">
                <a:latin typeface="+mn-ea"/>
              </a:rPr>
              <a:t>・</a:t>
            </a:r>
            <a:r>
              <a:rPr lang="en-US" altLang="ja-JP" sz="1400" dirty="0" smtClean="0">
                <a:solidFill>
                  <a:prstClr val="black"/>
                </a:solidFill>
                <a:latin typeface="+mn-ea"/>
              </a:rPr>
              <a:t> </a:t>
            </a:r>
            <a:r>
              <a:rPr lang="en-US" altLang="ja-JP" sz="1400" dirty="0">
                <a:latin typeface="+mn-ea"/>
              </a:rPr>
              <a:t>Excel 2007</a:t>
            </a:r>
            <a:r>
              <a:rPr lang="ja-JP" altLang="en-US" sz="1400" dirty="0" smtClean="0">
                <a:latin typeface="+mn-ea"/>
              </a:rPr>
              <a:t>版に加え、</a:t>
            </a:r>
            <a:r>
              <a:rPr lang="en-US" altLang="ja-JP" sz="1400" dirty="0" smtClean="0">
                <a:solidFill>
                  <a:prstClr val="black"/>
                </a:solidFill>
                <a:latin typeface="+mn-ea"/>
              </a:rPr>
              <a:t>Excel 2003</a:t>
            </a:r>
            <a:r>
              <a:rPr lang="ja-JP" altLang="en-US" sz="1400" dirty="0" smtClean="0">
                <a:solidFill>
                  <a:prstClr val="black"/>
                </a:solidFill>
                <a:latin typeface="+mn-ea"/>
              </a:rPr>
              <a:t>版の作成</a:t>
            </a:r>
            <a:r>
              <a:rPr lang="ja-JP" altLang="ja-JP" sz="1400" dirty="0" smtClean="0">
                <a:latin typeface="+mn-ea"/>
              </a:rPr>
              <a:t>。</a:t>
            </a:r>
            <a:endParaRPr lang="en-US" altLang="ja-JP" sz="1400" dirty="0">
              <a:latin typeface="+mn-ea"/>
            </a:endParaRPr>
          </a:p>
          <a:p>
            <a:pPr hangingPunct="0">
              <a:buNone/>
            </a:pPr>
            <a:r>
              <a:rPr lang="ja-JP" altLang="en-US" sz="1400" dirty="0" smtClean="0">
                <a:latin typeface="+mn-ea"/>
              </a:rPr>
              <a:t>　　・　シートの簡素化</a:t>
            </a:r>
            <a:r>
              <a:rPr lang="ja-JP" altLang="ja-JP" sz="1400" dirty="0" smtClean="0">
                <a:latin typeface="+mn-ea"/>
              </a:rPr>
              <a:t>。</a:t>
            </a:r>
            <a:endParaRPr lang="en-US" altLang="ja-JP" sz="1400" dirty="0" smtClean="0">
              <a:latin typeface="+mn-ea"/>
            </a:endParaRPr>
          </a:p>
          <a:p>
            <a:pPr hangingPunct="0">
              <a:buNone/>
            </a:pPr>
            <a:r>
              <a:rPr lang="ja-JP" altLang="en-US" sz="1400" dirty="0">
                <a:latin typeface="+mn-ea"/>
              </a:rPr>
              <a:t>　</a:t>
            </a:r>
            <a:r>
              <a:rPr lang="ja-JP" altLang="en-US" sz="1400" dirty="0" smtClean="0">
                <a:latin typeface="+mn-ea"/>
              </a:rPr>
              <a:t>　・</a:t>
            </a:r>
            <a:r>
              <a:rPr lang="ja-JP" altLang="en-US" sz="1400" dirty="0">
                <a:latin typeface="+mn-ea"/>
              </a:rPr>
              <a:t>　推計方法のイメージは次ページのとおり。</a:t>
            </a:r>
            <a:endParaRPr lang="ja-JP" altLang="ja-JP" sz="1400" dirty="0">
              <a:latin typeface="+mn-ea"/>
            </a:endParaRPr>
          </a:p>
          <a:p>
            <a:pPr lvl="0" hangingPunct="0">
              <a:buNone/>
            </a:pPr>
            <a:r>
              <a:rPr lang="ja-JP" altLang="en-US" sz="1400" dirty="0" smtClean="0">
                <a:latin typeface="+mn-ea"/>
              </a:rPr>
              <a:t>　　・　</a:t>
            </a:r>
            <a:r>
              <a:rPr lang="ja-JP" altLang="en-US" sz="1400" dirty="0" smtClean="0">
                <a:solidFill>
                  <a:srgbClr val="000000"/>
                </a:solidFill>
                <a:latin typeface="+mn-ea"/>
                <a:cs typeface="メイリオ"/>
              </a:rPr>
              <a:t>高齢化</a:t>
            </a:r>
            <a:r>
              <a:rPr lang="ja-JP" altLang="en-US" sz="1400" dirty="0">
                <a:solidFill>
                  <a:srgbClr val="000000"/>
                </a:solidFill>
                <a:latin typeface="+mn-ea"/>
                <a:cs typeface="メイリオ"/>
              </a:rPr>
              <a:t>が一段と進む平成</a:t>
            </a:r>
            <a:r>
              <a:rPr lang="en-US" altLang="ja-JP" sz="1400" dirty="0">
                <a:solidFill>
                  <a:srgbClr val="000000"/>
                </a:solidFill>
                <a:latin typeface="+mn-ea"/>
                <a:cs typeface="メイリオ"/>
              </a:rPr>
              <a:t>37</a:t>
            </a:r>
            <a:r>
              <a:rPr lang="ja-JP" altLang="en-US" sz="1400" dirty="0">
                <a:solidFill>
                  <a:srgbClr val="000000"/>
                </a:solidFill>
                <a:latin typeface="+mn-ea"/>
                <a:cs typeface="メイリオ"/>
              </a:rPr>
              <a:t>（</a:t>
            </a:r>
            <a:r>
              <a:rPr lang="en-US" altLang="ja-JP" sz="1400" dirty="0">
                <a:solidFill>
                  <a:srgbClr val="000000"/>
                </a:solidFill>
                <a:latin typeface="+mn-ea"/>
                <a:cs typeface="メイリオ"/>
              </a:rPr>
              <a:t>2025</a:t>
            </a:r>
            <a:r>
              <a:rPr lang="ja-JP" altLang="en-US" sz="1400" dirty="0">
                <a:solidFill>
                  <a:srgbClr val="000000"/>
                </a:solidFill>
                <a:latin typeface="+mn-ea"/>
                <a:cs typeface="メイリオ"/>
              </a:rPr>
              <a:t>）年に向けて地域包括</a:t>
            </a:r>
            <a:r>
              <a:rPr lang="ja-JP" altLang="en-US" sz="1400" dirty="0" smtClean="0">
                <a:solidFill>
                  <a:srgbClr val="000000"/>
                </a:solidFill>
                <a:latin typeface="+mn-ea"/>
                <a:cs typeface="メイリオ"/>
              </a:rPr>
              <a:t>ケアシステムの</a:t>
            </a:r>
            <a:r>
              <a:rPr lang="ja-JP" altLang="en-US" sz="1400" dirty="0">
                <a:solidFill>
                  <a:srgbClr val="000000"/>
                </a:solidFill>
                <a:latin typeface="+mn-ea"/>
                <a:cs typeface="メイリオ"/>
              </a:rPr>
              <a:t>構築を</a:t>
            </a:r>
            <a:r>
              <a:rPr lang="ja-JP" altLang="en-US" sz="1400" dirty="0" smtClean="0">
                <a:solidFill>
                  <a:srgbClr val="000000"/>
                </a:solidFill>
                <a:latin typeface="+mn-ea"/>
                <a:cs typeface="メイリオ"/>
              </a:rPr>
              <a:t>見据えた将来推計の支援。</a:t>
            </a:r>
            <a:endParaRPr lang="en-US" altLang="ja-JP" sz="1400" dirty="0" smtClean="0">
              <a:solidFill>
                <a:srgbClr val="000000"/>
              </a:solidFill>
              <a:latin typeface="+mn-ea"/>
              <a:cs typeface="メイリオ"/>
            </a:endParaRPr>
          </a:p>
          <a:p>
            <a:pPr lvl="0" hangingPunct="0">
              <a:buNone/>
            </a:pPr>
            <a:r>
              <a:rPr lang="ja-JP" altLang="en-US" sz="1400" dirty="0">
                <a:solidFill>
                  <a:srgbClr val="000000"/>
                </a:solidFill>
                <a:latin typeface="+mn-ea"/>
                <a:cs typeface="メイリオ"/>
              </a:rPr>
              <a:t>　</a:t>
            </a:r>
            <a:r>
              <a:rPr lang="ja-JP" altLang="en-US" sz="1400" dirty="0" smtClean="0">
                <a:solidFill>
                  <a:srgbClr val="000000"/>
                </a:solidFill>
                <a:latin typeface="+mn-ea"/>
                <a:cs typeface="メイリオ"/>
              </a:rPr>
              <a:t>　</a:t>
            </a:r>
            <a:r>
              <a:rPr lang="ja-JP" altLang="en-US" sz="1400" dirty="0" smtClean="0">
                <a:latin typeface="+mn-ea"/>
              </a:rPr>
              <a:t>・</a:t>
            </a:r>
            <a:r>
              <a:rPr lang="ja-JP" altLang="en-US" sz="1400" dirty="0">
                <a:latin typeface="+mn-ea"/>
              </a:rPr>
              <a:t>　</a:t>
            </a:r>
            <a:r>
              <a:rPr lang="ja-JP" altLang="en-US" sz="1400" dirty="0">
                <a:solidFill>
                  <a:srgbClr val="000000"/>
                </a:solidFill>
                <a:latin typeface="+mn-ea"/>
                <a:cs typeface="メイリオ"/>
              </a:rPr>
              <a:t>必要となる実績情報は、現物給付実績の</a:t>
            </a:r>
            <a:r>
              <a:rPr lang="ja-JP" altLang="en-US" sz="1400" dirty="0" smtClean="0">
                <a:solidFill>
                  <a:srgbClr val="000000"/>
                </a:solidFill>
                <a:latin typeface="+mn-ea"/>
                <a:cs typeface="メイリオ"/>
              </a:rPr>
              <a:t>インポートや</a:t>
            </a:r>
            <a:r>
              <a:rPr lang="ja-JP" altLang="en-US" sz="1400" dirty="0">
                <a:solidFill>
                  <a:srgbClr val="000000"/>
                </a:solidFill>
                <a:latin typeface="+mn-ea"/>
                <a:cs typeface="メイリオ"/>
              </a:rPr>
              <a:t>介護保険事業状況報告の利用を念頭に</a:t>
            </a:r>
            <a:r>
              <a:rPr lang="ja-JP" altLang="en-US" sz="1400" dirty="0" smtClean="0">
                <a:solidFill>
                  <a:srgbClr val="000000"/>
                </a:solidFill>
                <a:latin typeface="+mn-ea"/>
                <a:cs typeface="メイリオ"/>
              </a:rPr>
              <a:t>おいている。</a:t>
            </a:r>
            <a:endParaRPr lang="en-US" altLang="ja-JP" sz="1400" dirty="0" smtClean="0">
              <a:solidFill>
                <a:srgbClr val="000000"/>
              </a:solidFill>
              <a:latin typeface="+mn-ea"/>
              <a:cs typeface="メイリオ"/>
            </a:endParaRPr>
          </a:p>
          <a:p>
            <a:pPr lvl="0" hangingPunct="0">
              <a:buNone/>
            </a:pPr>
            <a:r>
              <a:rPr lang="ja-JP" altLang="en-US" sz="1400" dirty="0">
                <a:solidFill>
                  <a:srgbClr val="000000"/>
                </a:solidFill>
                <a:latin typeface="+mn-ea"/>
                <a:cs typeface="メイリオ"/>
              </a:rPr>
              <a:t>　</a:t>
            </a:r>
            <a:r>
              <a:rPr lang="ja-JP" altLang="en-US" sz="1400" dirty="0" smtClean="0">
                <a:solidFill>
                  <a:srgbClr val="000000"/>
                </a:solidFill>
                <a:latin typeface="+mn-ea"/>
                <a:cs typeface="メイリオ"/>
              </a:rPr>
              <a:t>　</a:t>
            </a:r>
            <a:r>
              <a:rPr lang="ja-JP" altLang="en-US" sz="1400" dirty="0" smtClean="0">
                <a:latin typeface="+mn-ea"/>
              </a:rPr>
              <a:t>・</a:t>
            </a:r>
            <a:r>
              <a:rPr lang="ja-JP" altLang="en-US" sz="1400" dirty="0">
                <a:latin typeface="+mn-ea"/>
              </a:rPr>
              <a:t>　給付の現状から見た保険者の</a:t>
            </a:r>
            <a:r>
              <a:rPr lang="ja-JP" altLang="en-US" sz="1400" dirty="0" smtClean="0">
                <a:latin typeface="+mn-ea"/>
              </a:rPr>
              <a:t>特徴の把握方法や推計に当たって勘案</a:t>
            </a:r>
            <a:r>
              <a:rPr lang="ja-JP" altLang="en-US" sz="1400" dirty="0">
                <a:latin typeface="+mn-ea"/>
              </a:rPr>
              <a:t>すべき内容</a:t>
            </a:r>
            <a:r>
              <a:rPr lang="ja-JP" altLang="en-US" sz="1400" dirty="0" smtClean="0">
                <a:latin typeface="+mn-ea"/>
              </a:rPr>
              <a:t>等、ワークシートを活用する上でのポイントを</a:t>
            </a:r>
            <a:r>
              <a:rPr lang="ja-JP" altLang="en-US" sz="1400" dirty="0">
                <a:latin typeface="+mn-ea"/>
              </a:rPr>
              <a:t>解説したマニュアルの作成</a:t>
            </a:r>
            <a:r>
              <a:rPr lang="ja-JP" altLang="en-US" sz="1400" dirty="0" smtClean="0">
                <a:latin typeface="+mn-ea"/>
              </a:rPr>
              <a:t>。</a:t>
            </a:r>
            <a:endParaRPr lang="ja-JP" altLang="ja-JP" sz="1400" dirty="0">
              <a:latin typeface="+mn-ea"/>
            </a:endParaRPr>
          </a:p>
          <a:p>
            <a:pPr lvl="0" hangingPunct="0">
              <a:buNone/>
            </a:pPr>
            <a:r>
              <a:rPr lang="ja-JP" altLang="en-US" sz="1400" dirty="0">
                <a:latin typeface="+mn-ea"/>
              </a:rPr>
              <a:t>　　・　</a:t>
            </a:r>
            <a:r>
              <a:rPr lang="ja-JP" altLang="en-US" sz="1400" dirty="0" smtClean="0">
                <a:solidFill>
                  <a:srgbClr val="000000"/>
                </a:solidFill>
                <a:latin typeface="+mn-ea"/>
                <a:cs typeface="メイリオ"/>
              </a:rPr>
              <a:t>別途、都道府県による介護</a:t>
            </a:r>
            <a:r>
              <a:rPr lang="ja-JP" altLang="en-US" sz="1400" dirty="0">
                <a:solidFill>
                  <a:srgbClr val="000000"/>
                </a:solidFill>
                <a:latin typeface="+mn-ea"/>
                <a:cs typeface="メイリオ"/>
              </a:rPr>
              <a:t>人材の将来推計を検討しており、このワークシートとの連動も視野に</a:t>
            </a:r>
            <a:r>
              <a:rPr lang="ja-JP" altLang="en-US" sz="1400" dirty="0" smtClean="0">
                <a:solidFill>
                  <a:srgbClr val="000000"/>
                </a:solidFill>
                <a:latin typeface="+mn-ea"/>
                <a:cs typeface="メイリオ"/>
              </a:rPr>
              <a:t>開発中。</a:t>
            </a:r>
            <a:endParaRPr lang="en-US" altLang="ja-JP" sz="1400" dirty="0" smtClean="0">
              <a:solidFill>
                <a:srgbClr val="000000"/>
              </a:solidFill>
              <a:latin typeface="+mn-ea"/>
              <a:cs typeface="メイリオ"/>
            </a:endParaRPr>
          </a:p>
          <a:p>
            <a:pPr lvl="0" hangingPunct="0">
              <a:buNone/>
            </a:pPr>
            <a:r>
              <a:rPr lang="ja-JP" altLang="en-US" sz="1400" dirty="0" smtClean="0">
                <a:solidFill>
                  <a:srgbClr val="000000"/>
                </a:solidFill>
                <a:latin typeface="+mn-ea"/>
                <a:cs typeface="メイリオ"/>
              </a:rPr>
              <a:t>  </a:t>
            </a:r>
            <a:r>
              <a:rPr lang="ja-JP" altLang="en-US" sz="1400" dirty="0">
                <a:latin typeface="+mn-ea"/>
              </a:rPr>
              <a:t>　</a:t>
            </a:r>
            <a:endParaRPr lang="en-US" altLang="ja-JP" sz="1400" dirty="0" smtClean="0">
              <a:latin typeface="+mn-ea"/>
            </a:endParaRPr>
          </a:p>
        </p:txBody>
      </p:sp>
      <p:sp>
        <p:nvSpPr>
          <p:cNvPr id="5" name="タイトル 1"/>
          <p:cNvSpPr txBox="1">
            <a:spLocks/>
          </p:cNvSpPr>
          <p:nvPr/>
        </p:nvSpPr>
        <p:spPr>
          <a:xfrm>
            <a:off x="0" y="-27383"/>
            <a:ext cx="9906000" cy="720080"/>
          </a:xfrm>
          <a:prstGeom prst="rect">
            <a:avLst/>
          </a:prstGeom>
          <a:noFill/>
          <a:ln w="25400" cap="flat" cmpd="sng" algn="ctr">
            <a:noFill/>
            <a:prstDash val="solid"/>
          </a:ln>
        </p:spPr>
        <p:style>
          <a:lnRef idx="2">
            <a:schemeClr val="accent6"/>
          </a:lnRef>
          <a:fillRef idx="1">
            <a:schemeClr val="lt1"/>
          </a:fillRef>
          <a:effectRef idx="0">
            <a:schemeClr val="accent6"/>
          </a:effectRef>
          <a:fontRef idx="minor">
            <a:schemeClr val="dk1"/>
          </a:fontRef>
        </p:style>
        <p:txBody>
          <a:bodyPr vert="horz" lIns="91440" tIns="45720" rIns="91440" bIns="45720" rtlCol="0" anchor="ctr">
            <a:normAutofit/>
          </a:bodyPr>
          <a:lstStyle/>
          <a:p>
            <a:pPr algn="ctr" fontAlgn="auto">
              <a:spcAft>
                <a:spcPts val="0"/>
              </a:spcAft>
              <a:defRPr/>
            </a:pPr>
            <a:r>
              <a:rPr lang="ja-JP" altLang="en-US" sz="2400" dirty="0" smtClean="0">
                <a:ln w="3175">
                  <a:solidFill>
                    <a:prstClr val="black"/>
                  </a:solidFill>
                </a:ln>
                <a:solidFill>
                  <a:prstClr val="black"/>
                </a:solidFill>
                <a:latin typeface="HGSｺﾞｼｯｸE" panose="020B0900000000000000" pitchFamily="50" charset="-128"/>
                <a:ea typeface="HGSｺﾞｼｯｸE" panose="020B0900000000000000" pitchFamily="50" charset="-128"/>
              </a:rPr>
              <a:t>サービス見込量等のワークシートについて</a:t>
            </a:r>
            <a:endParaRPr lang="ja-JP" altLang="en-US" sz="2400" dirty="0">
              <a:ln w="3175">
                <a:solidFill>
                  <a:prstClr val="black"/>
                </a:solidFill>
              </a:ln>
              <a:solidFill>
                <a:prstClr val="black"/>
              </a:solidFill>
              <a:latin typeface="HGSｺﾞｼｯｸE" panose="020B0900000000000000" pitchFamily="50" charset="-128"/>
              <a:ea typeface="HGSｺﾞｼｯｸE" panose="020B0900000000000000" pitchFamily="50" charset="-128"/>
            </a:endParaRPr>
          </a:p>
        </p:txBody>
      </p:sp>
      <p:sp>
        <p:nvSpPr>
          <p:cNvPr id="6" name="タイトル 1"/>
          <p:cNvSpPr txBox="1">
            <a:spLocks/>
          </p:cNvSpPr>
          <p:nvPr/>
        </p:nvSpPr>
        <p:spPr>
          <a:xfrm>
            <a:off x="272480" y="818710"/>
            <a:ext cx="5400600" cy="432048"/>
          </a:xfrm>
          <a:prstGeom prst="rect">
            <a:avLst/>
          </a:prstGeom>
          <a:solidFill>
            <a:srgbClr val="99FF99"/>
          </a:solidFill>
          <a:ln>
            <a:noFill/>
          </a:ln>
        </p:spPr>
        <p:style>
          <a:lnRef idx="1">
            <a:schemeClr val="accent6"/>
          </a:lnRef>
          <a:fillRef idx="2">
            <a:schemeClr val="accent6"/>
          </a:fillRef>
          <a:effectRef idx="1">
            <a:schemeClr val="accent6"/>
          </a:effectRef>
          <a:fontRef idx="minor">
            <a:schemeClr val="dk1"/>
          </a:fontRef>
        </p:style>
        <p:txBody>
          <a:bodyPr anchor="ctr">
            <a:normAutofit lnSpcReduction="10000"/>
          </a:bodyPr>
          <a:lstStyle/>
          <a:p>
            <a:pPr algn="ctr" fontAlgn="auto">
              <a:spcBef>
                <a:spcPts val="0"/>
              </a:spcBef>
              <a:spcAft>
                <a:spcPts val="0"/>
              </a:spcAft>
              <a:defRPr/>
            </a:pPr>
            <a:r>
              <a:rPr lang="ja-JP" altLang="en-US" sz="2400" dirty="0" smtClean="0">
                <a:ln w="3175">
                  <a:solidFill>
                    <a:prstClr val="black"/>
                  </a:solidFill>
                </a:ln>
                <a:solidFill>
                  <a:prstClr val="black"/>
                </a:solidFill>
                <a:effectLst>
                  <a:outerShdw blurRad="38100" dist="38100" dir="2700000" algn="tl">
                    <a:srgbClr val="000000">
                      <a:alpha val="43137"/>
                    </a:srgbClr>
                  </a:outerShdw>
                </a:effectLst>
              </a:rPr>
              <a:t>サービス</a:t>
            </a:r>
            <a:r>
              <a:rPr lang="ja-JP" altLang="en-US" sz="2400" dirty="0">
                <a:ln w="3175">
                  <a:solidFill>
                    <a:prstClr val="black"/>
                  </a:solidFill>
                </a:ln>
                <a:solidFill>
                  <a:prstClr val="black"/>
                </a:solidFill>
                <a:effectLst>
                  <a:outerShdw blurRad="38100" dist="38100" dir="2700000" algn="tl">
                    <a:srgbClr val="000000">
                      <a:alpha val="43137"/>
                    </a:srgbClr>
                  </a:outerShdw>
                </a:effectLst>
              </a:rPr>
              <a:t>見込量等のワークシート</a:t>
            </a:r>
            <a:r>
              <a:rPr lang="ja-JP" altLang="en-US" sz="2400" dirty="0" smtClean="0">
                <a:ln>
                  <a:solidFill>
                    <a:prstClr val="black"/>
                  </a:solidFill>
                </a:ln>
                <a:solidFill>
                  <a:prstClr val="black"/>
                </a:solidFill>
              </a:rPr>
              <a:t>と</a:t>
            </a:r>
            <a:r>
              <a:rPr lang="ja-JP" altLang="en-US" sz="2400" dirty="0">
                <a:ln>
                  <a:solidFill>
                    <a:prstClr val="black"/>
                  </a:solidFill>
                </a:ln>
                <a:solidFill>
                  <a:prstClr val="black"/>
                </a:solidFill>
              </a:rPr>
              <a:t>は　</a:t>
            </a:r>
            <a:endParaRPr lang="en-US" altLang="ja-JP" sz="2400" dirty="0">
              <a:ln>
                <a:solidFill>
                  <a:prstClr val="black"/>
                </a:solidFill>
              </a:ln>
              <a:solidFill>
                <a:prstClr val="black"/>
              </a:solidFill>
            </a:endParaRPr>
          </a:p>
        </p:txBody>
      </p:sp>
      <p:sp>
        <p:nvSpPr>
          <p:cNvPr id="7" name="タイトル 1"/>
          <p:cNvSpPr txBox="1">
            <a:spLocks/>
          </p:cNvSpPr>
          <p:nvPr/>
        </p:nvSpPr>
        <p:spPr>
          <a:xfrm>
            <a:off x="243352" y="1285567"/>
            <a:ext cx="9419298" cy="1495361"/>
          </a:xfrm>
          <a:prstGeom prst="rect">
            <a:avLst/>
          </a:prstGeom>
          <a:noFill/>
        </p:spPr>
        <p:txBody>
          <a:bodyPr anchor="ctr">
            <a:normAutofit/>
          </a:bodyPr>
          <a:lstStyle/>
          <a:p>
            <a:pPr fontAlgn="auto">
              <a:spcBef>
                <a:spcPts val="0"/>
              </a:spcBef>
              <a:spcAft>
                <a:spcPts val="0"/>
              </a:spcAft>
            </a:pPr>
            <a:r>
              <a:rPr lang="ja-JP" altLang="en-US" dirty="0">
                <a:solidFill>
                  <a:prstClr val="black"/>
                </a:solidFill>
                <a:latin typeface="HGSｺﾞｼｯｸM" pitchFamily="50" charset="-128"/>
                <a:ea typeface="HGSｺﾞｼｯｸM" pitchFamily="50" charset="-128"/>
              </a:rPr>
              <a:t>　</a:t>
            </a:r>
            <a:r>
              <a:rPr lang="ja-JP" altLang="en-US" sz="1600" dirty="0">
                <a:solidFill>
                  <a:prstClr val="black"/>
                </a:solidFill>
                <a:latin typeface="Calibri"/>
                <a:ea typeface="ＭＳ Ｐゴシック"/>
              </a:rPr>
              <a:t>保険者が行う計画策定の支援の一環として</a:t>
            </a:r>
            <a:r>
              <a:rPr lang="ja-JP" altLang="ja-JP" sz="1600" dirty="0">
                <a:solidFill>
                  <a:prstClr val="black"/>
                </a:solidFill>
                <a:latin typeface="Calibri"/>
                <a:ea typeface="ＭＳ Ｐゴシック"/>
              </a:rPr>
              <a:t>、</a:t>
            </a:r>
            <a:r>
              <a:rPr lang="ja-JP" altLang="en-US" sz="1600" dirty="0">
                <a:solidFill>
                  <a:prstClr val="black"/>
                </a:solidFill>
                <a:latin typeface="Calibri"/>
                <a:ea typeface="ＭＳ Ｐゴシック"/>
              </a:rPr>
              <a:t>介護保険サービスの見込量やそれに基づく保険料の</a:t>
            </a:r>
            <a:r>
              <a:rPr lang="ja-JP" altLang="en-US" sz="1600" dirty="0" smtClean="0">
                <a:solidFill>
                  <a:prstClr val="black"/>
                </a:solidFill>
                <a:latin typeface="Calibri"/>
                <a:ea typeface="ＭＳ Ｐゴシック"/>
              </a:rPr>
              <a:t>算定を行う</a:t>
            </a:r>
            <a:r>
              <a:rPr lang="ja-JP" altLang="en-US" sz="1600" dirty="0">
                <a:solidFill>
                  <a:prstClr val="black"/>
                </a:solidFill>
                <a:latin typeface="Calibri"/>
                <a:ea typeface="ＭＳ Ｐゴシック"/>
              </a:rPr>
              <a:t>計算シートで、</a:t>
            </a:r>
            <a:r>
              <a:rPr lang="ja-JP" altLang="en-US" sz="1600" dirty="0" smtClean="0">
                <a:solidFill>
                  <a:prstClr val="black"/>
                </a:solidFill>
                <a:latin typeface="Calibri"/>
                <a:ea typeface="ＭＳ Ｐゴシック"/>
              </a:rPr>
              <a:t>第５期</a:t>
            </a:r>
            <a:r>
              <a:rPr lang="ja-JP" altLang="en-US" sz="1600" dirty="0">
                <a:solidFill>
                  <a:prstClr val="black"/>
                </a:solidFill>
                <a:latin typeface="Calibri"/>
                <a:ea typeface="ＭＳ Ｐゴシック"/>
              </a:rPr>
              <a:t>に</a:t>
            </a:r>
            <a:r>
              <a:rPr lang="ja-JP" altLang="en-US" sz="1600" dirty="0" smtClean="0">
                <a:solidFill>
                  <a:prstClr val="black"/>
                </a:solidFill>
                <a:latin typeface="Calibri"/>
                <a:ea typeface="ＭＳ Ｐゴシック"/>
              </a:rPr>
              <a:t>は</a:t>
            </a:r>
            <a:r>
              <a:rPr lang="ja-JP" altLang="en-US" sz="1600" dirty="0">
                <a:solidFill>
                  <a:prstClr val="black"/>
                </a:solidFill>
                <a:latin typeface="Calibri"/>
                <a:ea typeface="ＭＳ Ｐゴシック"/>
              </a:rPr>
              <a:t>、平成２３年８月</a:t>
            </a:r>
            <a:r>
              <a:rPr lang="ja-JP" altLang="en-US" sz="1600" dirty="0" smtClean="0">
                <a:solidFill>
                  <a:prstClr val="black"/>
                </a:solidFill>
                <a:latin typeface="Calibri"/>
                <a:ea typeface="ＭＳ Ｐゴシック"/>
              </a:rPr>
              <a:t>に</a:t>
            </a:r>
            <a:r>
              <a:rPr lang="ja-JP" altLang="en-US" sz="1600" dirty="0" smtClean="0">
                <a:solidFill>
                  <a:prstClr val="black"/>
                </a:solidFill>
                <a:latin typeface="HGSｺﾞｼｯｸM" pitchFamily="50" charset="-128"/>
                <a:ea typeface="HGSｺﾞｼｯｸM" pitchFamily="50" charset="-128"/>
              </a:rPr>
              <a:t>保険者</a:t>
            </a:r>
            <a:r>
              <a:rPr lang="ja-JP" altLang="en-US" sz="1600" dirty="0">
                <a:solidFill>
                  <a:prstClr val="black"/>
                </a:solidFill>
                <a:latin typeface="HGSｺﾞｼｯｸM" pitchFamily="50" charset="-128"/>
                <a:ea typeface="HGSｺﾞｼｯｸM" pitchFamily="50" charset="-128"/>
              </a:rPr>
              <a:t>に</a:t>
            </a:r>
            <a:r>
              <a:rPr lang="ja-JP" altLang="en-US" sz="1600" dirty="0" smtClean="0">
                <a:solidFill>
                  <a:prstClr val="black"/>
                </a:solidFill>
                <a:latin typeface="HGSｺﾞｼｯｸM" pitchFamily="50" charset="-128"/>
                <a:ea typeface="HGSｺﾞｼｯｸM" pitchFamily="50" charset="-128"/>
              </a:rPr>
              <a:t>提供（</a:t>
            </a:r>
            <a:r>
              <a:rPr lang="en-US" altLang="ja-JP" sz="1600" dirty="0" smtClean="0">
                <a:solidFill>
                  <a:prstClr val="black"/>
                </a:solidFill>
                <a:latin typeface="HGSｺﾞｼｯｸM" pitchFamily="50" charset="-128"/>
                <a:ea typeface="HGSｺﾞｼｯｸM" pitchFamily="50" charset="-128"/>
              </a:rPr>
              <a:t>Excel 2007</a:t>
            </a:r>
            <a:r>
              <a:rPr lang="ja-JP" altLang="en-US" sz="1600" dirty="0" smtClean="0">
                <a:solidFill>
                  <a:prstClr val="black"/>
                </a:solidFill>
                <a:latin typeface="HGSｺﾞｼｯｸM" pitchFamily="50" charset="-128"/>
                <a:ea typeface="HGSｺﾞｼｯｸM" pitchFamily="50" charset="-128"/>
              </a:rPr>
              <a:t>版</a:t>
            </a:r>
            <a:r>
              <a:rPr lang="ja-JP" altLang="en-US" sz="1600" dirty="0">
                <a:solidFill>
                  <a:prstClr val="black"/>
                </a:solidFill>
                <a:latin typeface="HGSｺﾞｼｯｸM" pitchFamily="50" charset="-128"/>
                <a:ea typeface="HGSｺﾞｼｯｸM" pitchFamily="50" charset="-128"/>
              </a:rPr>
              <a:t>）。</a:t>
            </a:r>
            <a:endParaRPr lang="en-US" altLang="ja-JP" sz="1600" dirty="0">
              <a:solidFill>
                <a:prstClr val="black"/>
              </a:solidFill>
              <a:latin typeface="HGSｺﾞｼｯｸM" pitchFamily="50" charset="-128"/>
              <a:ea typeface="HGSｺﾞｼｯｸM" pitchFamily="50" charset="-128"/>
            </a:endParaRPr>
          </a:p>
          <a:p>
            <a:pPr fontAlgn="auto">
              <a:spcBef>
                <a:spcPts val="0"/>
              </a:spcBef>
              <a:spcAft>
                <a:spcPts val="0"/>
              </a:spcAft>
            </a:pPr>
            <a:r>
              <a:rPr lang="ja-JP" altLang="en-US" sz="1600" dirty="0">
                <a:solidFill>
                  <a:prstClr val="black"/>
                </a:solidFill>
                <a:latin typeface="HGSｺﾞｼｯｸM" pitchFamily="50" charset="-128"/>
                <a:ea typeface="HGSｺﾞｼｯｸM" pitchFamily="50" charset="-128"/>
              </a:rPr>
              <a:t>（</a:t>
            </a:r>
            <a:r>
              <a:rPr lang="en-US" altLang="ja-JP" sz="1600" dirty="0">
                <a:solidFill>
                  <a:prstClr val="black"/>
                </a:solidFill>
                <a:latin typeface="HGSｺﾞｼｯｸM" pitchFamily="50" charset="-128"/>
                <a:ea typeface="HGSｺﾞｼｯｸM" pitchFamily="50" charset="-128"/>
              </a:rPr>
              <a:t>WISH</a:t>
            </a:r>
            <a:r>
              <a:rPr lang="ja-JP" altLang="en-US" sz="1600" dirty="0">
                <a:solidFill>
                  <a:prstClr val="black"/>
                </a:solidFill>
                <a:latin typeface="HGSｺﾞｼｯｸM" pitchFamily="50" charset="-128"/>
                <a:ea typeface="HGSｺﾞｼｯｸM" pitchFamily="50" charset="-128"/>
              </a:rPr>
              <a:t>専用サイトに</a:t>
            </a:r>
            <a:r>
              <a:rPr lang="ja-JP" altLang="en-US" sz="1600" dirty="0" smtClean="0">
                <a:solidFill>
                  <a:prstClr val="black"/>
                </a:solidFill>
                <a:latin typeface="HGSｺﾞｼｯｸM" pitchFamily="50" charset="-128"/>
                <a:ea typeface="HGSｺﾞｼｯｸM" pitchFamily="50" charset="-128"/>
              </a:rPr>
              <a:t>掲載して、</a:t>
            </a:r>
            <a:r>
              <a:rPr lang="ja-JP" altLang="en-US" sz="1600" dirty="0">
                <a:solidFill>
                  <a:prstClr val="black"/>
                </a:solidFill>
                <a:latin typeface="HGSｺﾞｼｯｸM" pitchFamily="50" charset="-128"/>
                <a:ea typeface="HGSｺﾞｼｯｸM" pitchFamily="50" charset="-128"/>
              </a:rPr>
              <a:t>保険者が</a:t>
            </a:r>
            <a:r>
              <a:rPr lang="en-US" altLang="ja-JP" sz="1600" dirty="0">
                <a:solidFill>
                  <a:prstClr val="black"/>
                </a:solidFill>
                <a:latin typeface="HGSｺﾞｼｯｸM" pitchFamily="50" charset="-128"/>
                <a:ea typeface="HGSｺﾞｼｯｸM" pitchFamily="50" charset="-128"/>
              </a:rPr>
              <a:t>LGWAN</a:t>
            </a:r>
            <a:r>
              <a:rPr lang="ja-JP" altLang="en-US" sz="1600" dirty="0">
                <a:solidFill>
                  <a:prstClr val="black"/>
                </a:solidFill>
                <a:latin typeface="HGSｺﾞｼｯｸM" pitchFamily="50" charset="-128"/>
                <a:ea typeface="HGSｺﾞｼｯｸM" pitchFamily="50" charset="-128"/>
              </a:rPr>
              <a:t>を介して</a:t>
            </a:r>
            <a:r>
              <a:rPr lang="ja-JP" altLang="en-US" sz="1600" dirty="0" smtClean="0">
                <a:solidFill>
                  <a:prstClr val="black"/>
                </a:solidFill>
                <a:latin typeface="HGSｺﾞｼｯｸM" pitchFamily="50" charset="-128"/>
                <a:ea typeface="HGSｺﾞｼｯｸM" pitchFamily="50" charset="-128"/>
              </a:rPr>
              <a:t>ダウンロードする仕組み。</a:t>
            </a:r>
            <a:endParaRPr lang="en-US" altLang="ja-JP" sz="1600" dirty="0" smtClean="0">
              <a:solidFill>
                <a:prstClr val="black"/>
              </a:solidFill>
              <a:latin typeface="HGSｺﾞｼｯｸM" pitchFamily="50" charset="-128"/>
              <a:ea typeface="HGSｺﾞｼｯｸM" pitchFamily="50" charset="-128"/>
            </a:endParaRPr>
          </a:p>
          <a:p>
            <a:pPr fontAlgn="auto">
              <a:spcBef>
                <a:spcPts val="0"/>
              </a:spcBef>
              <a:spcAft>
                <a:spcPts val="0"/>
              </a:spcAft>
            </a:pPr>
            <a:r>
              <a:rPr lang="ja-JP" altLang="en-US" sz="1600" dirty="0" smtClean="0">
                <a:solidFill>
                  <a:prstClr val="black"/>
                </a:solidFill>
                <a:latin typeface="HGSｺﾞｼｯｸM" pitchFamily="50" charset="-128"/>
                <a:ea typeface="HGSｺﾞｼｯｸM" pitchFamily="50" charset="-128"/>
              </a:rPr>
              <a:t>　なお</a:t>
            </a:r>
            <a:r>
              <a:rPr lang="ja-JP" altLang="en-US" sz="1600" dirty="0">
                <a:solidFill>
                  <a:prstClr val="black"/>
                </a:solidFill>
                <a:latin typeface="HGSｺﾞｼｯｸM" pitchFamily="50" charset="-128"/>
                <a:ea typeface="HGSｺﾞｼｯｸM" pitchFamily="50" charset="-128"/>
              </a:rPr>
              <a:t>、広域連合など</a:t>
            </a:r>
            <a:r>
              <a:rPr lang="en-US" altLang="ja-JP" sz="1600" dirty="0">
                <a:solidFill>
                  <a:prstClr val="black"/>
                </a:solidFill>
                <a:latin typeface="HGSｺﾞｼｯｸM" pitchFamily="50" charset="-128"/>
                <a:ea typeface="HGSｺﾞｼｯｸM" pitchFamily="50" charset="-128"/>
              </a:rPr>
              <a:t>LGWAN</a:t>
            </a:r>
            <a:r>
              <a:rPr lang="ja-JP" altLang="en-US" sz="1600" dirty="0">
                <a:solidFill>
                  <a:prstClr val="black"/>
                </a:solidFill>
                <a:latin typeface="HGSｺﾞｼｯｸM" pitchFamily="50" charset="-128"/>
                <a:ea typeface="HGSｺﾞｼｯｸM" pitchFamily="50" charset="-128"/>
              </a:rPr>
              <a:t>が使用できない保険者には、メールにて配布。</a:t>
            </a:r>
            <a:r>
              <a:rPr lang="ja-JP" altLang="en-US" sz="1600" dirty="0" smtClean="0">
                <a:solidFill>
                  <a:prstClr val="black"/>
                </a:solidFill>
                <a:latin typeface="HGSｺﾞｼｯｸM" pitchFamily="50" charset="-128"/>
                <a:ea typeface="HGSｺﾞｼｯｸM" pitchFamily="50" charset="-128"/>
              </a:rPr>
              <a:t>）</a:t>
            </a:r>
            <a:endParaRPr lang="en-US" altLang="ja-JP" sz="1600" dirty="0" smtClean="0">
              <a:solidFill>
                <a:prstClr val="black"/>
              </a:solidFill>
              <a:latin typeface="HGSｺﾞｼｯｸM" pitchFamily="50" charset="-128"/>
              <a:ea typeface="HGSｺﾞｼｯｸM" pitchFamily="50" charset="-128"/>
            </a:endParaRPr>
          </a:p>
          <a:p>
            <a:pPr fontAlgn="auto">
              <a:spcBef>
                <a:spcPts val="0"/>
              </a:spcBef>
              <a:spcAft>
                <a:spcPts val="0"/>
              </a:spcAft>
            </a:pPr>
            <a:r>
              <a:rPr lang="ja-JP" altLang="en-US" sz="1600" dirty="0" smtClean="0">
                <a:solidFill>
                  <a:prstClr val="black"/>
                </a:solidFill>
                <a:latin typeface="HGSｺﾞｼｯｸM" pitchFamily="50" charset="-128"/>
                <a:ea typeface="HGSｺﾞｼｯｸM" pitchFamily="50" charset="-128"/>
              </a:rPr>
              <a:t>　第</a:t>
            </a:r>
            <a:r>
              <a:rPr lang="en-US" altLang="ja-JP" sz="1600" dirty="0" smtClean="0">
                <a:solidFill>
                  <a:prstClr val="black"/>
                </a:solidFill>
                <a:latin typeface="HGSｺﾞｼｯｸM" pitchFamily="50" charset="-128"/>
                <a:ea typeface="HGSｺﾞｼｯｸM" pitchFamily="50" charset="-128"/>
              </a:rPr>
              <a:t>5</a:t>
            </a:r>
            <a:r>
              <a:rPr lang="ja-JP" altLang="en-US" sz="1600" dirty="0" smtClean="0">
                <a:solidFill>
                  <a:prstClr val="black"/>
                </a:solidFill>
                <a:latin typeface="HGSｺﾞｼｯｸM" pitchFamily="50" charset="-128"/>
                <a:ea typeface="HGSｺﾞｼｯｸM" pitchFamily="50" charset="-128"/>
              </a:rPr>
              <a:t>期計画策定にあたり</a:t>
            </a:r>
            <a:r>
              <a:rPr lang="en-US" altLang="ja-JP" sz="1600" dirty="0" smtClean="0">
                <a:solidFill>
                  <a:prstClr val="black"/>
                </a:solidFill>
                <a:latin typeface="HGSｺﾞｼｯｸM" pitchFamily="50" charset="-128"/>
                <a:ea typeface="HGSｺﾞｼｯｸM" pitchFamily="50" charset="-128"/>
              </a:rPr>
              <a:t>90</a:t>
            </a:r>
            <a:r>
              <a:rPr lang="ja-JP" altLang="en-US" sz="1600" dirty="0" smtClean="0">
                <a:solidFill>
                  <a:prstClr val="black"/>
                </a:solidFill>
                <a:latin typeface="HGSｺﾞｼｯｸM" pitchFamily="50" charset="-128"/>
                <a:ea typeface="HGSｺﾞｼｯｸM" pitchFamily="50" charset="-128"/>
              </a:rPr>
              <a:t>％以上の保険者が利用。</a:t>
            </a:r>
            <a:r>
              <a:rPr lang="en-US" altLang="ja-JP" sz="800" dirty="0" smtClean="0">
                <a:solidFill>
                  <a:prstClr val="black"/>
                </a:solidFill>
                <a:latin typeface="HGSｺﾞｼｯｸM" pitchFamily="50" charset="-128"/>
                <a:ea typeface="HGSｺﾞｼｯｸM" pitchFamily="50" charset="-128"/>
              </a:rPr>
              <a:t>(</a:t>
            </a:r>
            <a:r>
              <a:rPr lang="ja-JP" altLang="en-US" sz="800" dirty="0" smtClean="0">
                <a:solidFill>
                  <a:prstClr val="black"/>
                </a:solidFill>
                <a:latin typeface="HGSｺﾞｼｯｸM" pitchFamily="50" charset="-128"/>
                <a:ea typeface="HGSｺﾞｼｯｸM" pitchFamily="50" charset="-128"/>
              </a:rPr>
              <a:t>第</a:t>
            </a:r>
            <a:r>
              <a:rPr lang="en-US" altLang="ja-JP" sz="800" dirty="0" smtClean="0">
                <a:solidFill>
                  <a:prstClr val="black"/>
                </a:solidFill>
                <a:latin typeface="HGSｺﾞｼｯｸM" pitchFamily="50" charset="-128"/>
                <a:ea typeface="HGSｺﾞｼｯｸM" pitchFamily="50" charset="-128"/>
              </a:rPr>
              <a:t>5</a:t>
            </a:r>
            <a:r>
              <a:rPr lang="ja-JP" altLang="en-US" sz="800" dirty="0" smtClean="0">
                <a:solidFill>
                  <a:prstClr val="black"/>
                </a:solidFill>
                <a:latin typeface="HGSｺﾞｼｯｸM" pitchFamily="50" charset="-128"/>
                <a:ea typeface="HGSｺﾞｼｯｸM" pitchFamily="50" charset="-128"/>
              </a:rPr>
              <a:t>期市町村介護保険事業計画の策定過程等に係るアンケート調査より</a:t>
            </a:r>
            <a:r>
              <a:rPr lang="en-US" altLang="ja-JP" sz="800" dirty="0" smtClean="0">
                <a:solidFill>
                  <a:prstClr val="black"/>
                </a:solidFill>
                <a:latin typeface="HGSｺﾞｼｯｸM" pitchFamily="50" charset="-128"/>
                <a:ea typeface="HGSｺﾞｼｯｸM" pitchFamily="50" charset="-128"/>
              </a:rPr>
              <a:t>)</a:t>
            </a:r>
            <a:endParaRPr lang="en-US" altLang="ja-JP" sz="800" dirty="0">
              <a:solidFill>
                <a:prstClr val="black"/>
              </a:solidFill>
              <a:latin typeface="HGSｺﾞｼｯｸM" pitchFamily="50" charset="-128"/>
              <a:ea typeface="HGSｺﾞｼｯｸM" pitchFamily="50" charset="-128"/>
            </a:endParaRPr>
          </a:p>
        </p:txBody>
      </p:sp>
      <p:sp>
        <p:nvSpPr>
          <p:cNvPr id="9" name="スライド番号プレースホルダー 7"/>
          <p:cNvSpPr txBox="1">
            <a:spLocks/>
          </p:cNvSpPr>
          <p:nvPr/>
        </p:nvSpPr>
        <p:spPr>
          <a:xfrm>
            <a:off x="9201471" y="6485170"/>
            <a:ext cx="699871" cy="365125"/>
          </a:xfrm>
          <a:prstGeom prst="rect">
            <a:avLst/>
          </a:prstGeom>
          <a:noFill/>
        </p:spPr>
        <p:txBody>
          <a:bodyPr vert="horz" lIns="91440" tIns="45720" rIns="91440" bIns="45720" rtlCol="0" anchor="ctr"/>
          <a:lstStyle>
            <a:defPPr>
              <a:defRPr lang="ja-JP"/>
            </a:defPPr>
            <a:lvl1pPr algn="r" rtl="0" fontAlgn="base">
              <a:spcBef>
                <a:spcPct val="0"/>
              </a:spcBef>
              <a:spcAft>
                <a:spcPct val="0"/>
              </a:spcAft>
              <a:defRPr kumimoji="1" sz="1200" kern="1200">
                <a:solidFill>
                  <a:schemeClr val="tx1">
                    <a:tint val="75000"/>
                  </a:schemeClr>
                </a:solidFill>
                <a:latin typeface="Arial" pitchFamily="34"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Arial" pitchFamily="34" charset="0"/>
                <a:ea typeface="ＭＳ Ｐゴシック" pitchFamily="50" charset="-128"/>
                <a:cs typeface="+mn-cs"/>
              </a:defRPr>
            </a:lvl9pPr>
          </a:lstStyle>
          <a:p>
            <a:r>
              <a:rPr lang="en-US" altLang="ja-JP" sz="2400" dirty="0" smtClean="0">
                <a:solidFill>
                  <a:prstClr val="black"/>
                </a:solidFill>
              </a:rPr>
              <a:t>187</a:t>
            </a:r>
            <a:endParaRPr lang="ja-JP" altLang="en-US" sz="2400" dirty="0">
              <a:solidFill>
                <a:prstClr val="black"/>
              </a:solidFill>
            </a:endParaRPr>
          </a:p>
        </p:txBody>
      </p:sp>
    </p:spTree>
    <p:extLst>
      <p:ext uri="{BB962C8B-B14F-4D97-AF65-F5344CB8AC3E}">
        <p14:creationId xmlns:p14="http://schemas.microsoft.com/office/powerpoint/2010/main" val="20163598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362253" y="188640"/>
            <a:ext cx="3364124" cy="432048"/>
          </a:xfrm>
          <a:prstGeom prst="rect">
            <a:avLst/>
          </a:prstGeom>
          <a:solidFill>
            <a:srgbClr val="99FF99"/>
          </a:solidFill>
          <a:ln>
            <a:noFill/>
          </a:ln>
        </p:spPr>
        <p:style>
          <a:lnRef idx="1">
            <a:schemeClr val="accent6"/>
          </a:lnRef>
          <a:fillRef idx="2">
            <a:schemeClr val="accent6"/>
          </a:fillRef>
          <a:effectRef idx="1">
            <a:schemeClr val="accent6"/>
          </a:effectRef>
          <a:fontRef idx="minor">
            <a:schemeClr val="dk1"/>
          </a:fontRef>
        </p:style>
        <p:txBody>
          <a:bodyPr anchor="ctr">
            <a:normAutofit lnSpcReduction="10000"/>
          </a:bodyPr>
          <a:lstStyle/>
          <a:p>
            <a:pPr algn="ctr" fontAlgn="auto">
              <a:spcBef>
                <a:spcPts val="0"/>
              </a:spcBef>
              <a:spcAft>
                <a:spcPts val="0"/>
              </a:spcAft>
              <a:defRPr/>
            </a:pPr>
            <a:r>
              <a:rPr lang="ja-JP" altLang="en-US" sz="2400" dirty="0" smtClean="0">
                <a:ln>
                  <a:solidFill>
                    <a:prstClr val="black"/>
                  </a:solidFill>
                </a:ln>
                <a:solidFill>
                  <a:prstClr val="black"/>
                </a:solidFill>
              </a:rPr>
              <a:t>推計方法（イメージ）</a:t>
            </a:r>
            <a:r>
              <a:rPr lang="ja-JP" altLang="en-US" sz="2400" dirty="0">
                <a:ln>
                  <a:solidFill>
                    <a:prstClr val="black"/>
                  </a:solidFill>
                </a:ln>
                <a:solidFill>
                  <a:prstClr val="black"/>
                </a:solidFill>
              </a:rPr>
              <a:t>　</a:t>
            </a:r>
            <a:endParaRPr lang="en-US" altLang="ja-JP" sz="2400" dirty="0">
              <a:ln>
                <a:solidFill>
                  <a:prstClr val="black"/>
                </a:solidFill>
              </a:ln>
              <a:solidFill>
                <a:prstClr val="black"/>
              </a:solidFill>
            </a:endParaRPr>
          </a:p>
        </p:txBody>
      </p:sp>
      <p:sp>
        <p:nvSpPr>
          <p:cNvPr id="13" name="下矢印吹き出し 12"/>
          <p:cNvSpPr/>
          <p:nvPr/>
        </p:nvSpPr>
        <p:spPr>
          <a:xfrm>
            <a:off x="560511" y="764705"/>
            <a:ext cx="9001001" cy="1152128"/>
          </a:xfrm>
          <a:prstGeom prst="downArrowCallout">
            <a:avLst>
              <a:gd name="adj1" fmla="val 22350"/>
              <a:gd name="adj2" fmla="val 20392"/>
              <a:gd name="adj3" fmla="val 13223"/>
              <a:gd name="adj4" fmla="val 82717"/>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pPr>
            <a:r>
              <a:rPr lang="ja-JP" altLang="en-US" sz="1600" dirty="0" smtClean="0">
                <a:ln>
                  <a:solidFill>
                    <a:prstClr val="black"/>
                  </a:solidFill>
                </a:ln>
                <a:solidFill>
                  <a:prstClr val="black"/>
                </a:solidFill>
              </a:rPr>
              <a:t>給付</a:t>
            </a:r>
            <a:r>
              <a:rPr lang="ja-JP" altLang="en-US" sz="1600" dirty="0">
                <a:ln>
                  <a:solidFill>
                    <a:prstClr val="black"/>
                  </a:solidFill>
                </a:ln>
                <a:solidFill>
                  <a:prstClr val="black"/>
                </a:solidFill>
              </a:rPr>
              <a:t>実績の整理（</a:t>
            </a:r>
            <a:r>
              <a:rPr lang="en-US" altLang="ja-JP" sz="1600" dirty="0">
                <a:ln>
                  <a:solidFill>
                    <a:prstClr val="black"/>
                  </a:solidFill>
                </a:ln>
                <a:solidFill>
                  <a:prstClr val="black"/>
                </a:solidFill>
              </a:rPr>
              <a:t>24,25</a:t>
            </a:r>
            <a:r>
              <a:rPr lang="ja-JP" altLang="en-US" sz="1600" dirty="0">
                <a:ln>
                  <a:solidFill>
                    <a:prstClr val="black"/>
                  </a:solidFill>
                </a:ln>
                <a:solidFill>
                  <a:prstClr val="black"/>
                </a:solidFill>
              </a:rPr>
              <a:t>及び</a:t>
            </a:r>
            <a:r>
              <a:rPr lang="en-US" altLang="ja-JP" sz="1600" dirty="0">
                <a:ln>
                  <a:solidFill>
                    <a:prstClr val="black"/>
                  </a:solidFill>
                </a:ln>
                <a:solidFill>
                  <a:prstClr val="black"/>
                </a:solidFill>
              </a:rPr>
              <a:t>26</a:t>
            </a:r>
            <a:r>
              <a:rPr lang="ja-JP" altLang="en-US" sz="1600" dirty="0">
                <a:ln>
                  <a:solidFill>
                    <a:prstClr val="black"/>
                  </a:solidFill>
                </a:ln>
                <a:solidFill>
                  <a:prstClr val="black"/>
                </a:solidFill>
              </a:rPr>
              <a:t>実績見込）</a:t>
            </a:r>
            <a:endParaRPr lang="en-US" altLang="ja-JP" sz="1600" dirty="0">
              <a:ln>
                <a:solidFill>
                  <a:prstClr val="black"/>
                </a:solidFill>
              </a:ln>
              <a:solidFill>
                <a:prstClr val="black"/>
              </a:solidFill>
            </a:endParaRPr>
          </a:p>
          <a:p>
            <a:pPr fontAlgn="auto">
              <a:spcBef>
                <a:spcPts val="0"/>
              </a:spcBef>
              <a:spcAft>
                <a:spcPts val="0"/>
              </a:spcAft>
            </a:pPr>
            <a:r>
              <a:rPr lang="ja-JP" altLang="en-US" sz="1400" dirty="0" smtClean="0">
                <a:solidFill>
                  <a:prstClr val="black"/>
                </a:solidFill>
                <a:latin typeface="HGSｺﾞｼｯｸM" pitchFamily="50" charset="-128"/>
                <a:ea typeface="HGSｺﾞｼｯｸM" pitchFamily="50" charset="-128"/>
              </a:rPr>
              <a:t>○介護保険事業状況報告を活用した給付実績の整理</a:t>
            </a:r>
            <a:r>
              <a:rPr lang="ja-JP" altLang="en-US" sz="1400" dirty="0">
                <a:solidFill>
                  <a:prstClr val="black"/>
                </a:solidFill>
                <a:latin typeface="HGSｺﾞｼｯｸM" pitchFamily="50" charset="-128"/>
                <a:ea typeface="HGSｺﾞｼｯｸM" pitchFamily="50" charset="-128"/>
              </a:rPr>
              <a:t>　</a:t>
            </a:r>
            <a:endParaRPr lang="en-US" altLang="ja-JP" sz="1400" dirty="0">
              <a:solidFill>
                <a:prstClr val="black"/>
              </a:solidFill>
              <a:latin typeface="HGSｺﾞｼｯｸM" pitchFamily="50" charset="-128"/>
              <a:ea typeface="HGSｺﾞｼｯｸM" pitchFamily="50" charset="-128"/>
            </a:endParaRPr>
          </a:p>
          <a:p>
            <a:pPr fontAlgn="auto">
              <a:spcBef>
                <a:spcPts val="0"/>
              </a:spcBef>
              <a:spcAft>
                <a:spcPts val="0"/>
              </a:spcAft>
            </a:pPr>
            <a:r>
              <a:rPr lang="ja-JP" altLang="en-US" sz="1400" dirty="0" smtClean="0">
                <a:solidFill>
                  <a:prstClr val="black"/>
                </a:solidFill>
                <a:latin typeface="HGSｺﾞｼｯｸM" pitchFamily="50" charset="-128"/>
                <a:ea typeface="HGSｺﾞｼｯｸM" pitchFamily="50" charset="-128"/>
              </a:rPr>
              <a:t> </a:t>
            </a:r>
            <a:r>
              <a:rPr lang="ja-JP" altLang="en-US" sz="1200" dirty="0" smtClean="0">
                <a:solidFill>
                  <a:prstClr val="black"/>
                </a:solidFill>
                <a:latin typeface="HGSｺﾞｼｯｸM" pitchFamily="50" charset="-128"/>
                <a:ea typeface="HGSｺﾞｼｯｸM" pitchFamily="50" charset="-128"/>
              </a:rPr>
              <a:t>（注）介護保険事業状況報告を詳細化したデータは、平成</a:t>
            </a:r>
            <a:r>
              <a:rPr lang="en-US" altLang="ja-JP" sz="1200" dirty="0" smtClean="0">
                <a:solidFill>
                  <a:prstClr val="black"/>
                </a:solidFill>
                <a:latin typeface="HGSｺﾞｼｯｸM" pitchFamily="50" charset="-128"/>
                <a:ea typeface="HGSｺﾞｼｯｸM" pitchFamily="50" charset="-128"/>
              </a:rPr>
              <a:t>26</a:t>
            </a:r>
            <a:r>
              <a:rPr lang="ja-JP" altLang="en-US" sz="1200" dirty="0" smtClean="0">
                <a:solidFill>
                  <a:prstClr val="black"/>
                </a:solidFill>
                <a:latin typeface="HGSｺﾞｼｯｸM" pitchFamily="50" charset="-128"/>
                <a:ea typeface="HGSｺﾞｼｯｸM" pitchFamily="50" charset="-128"/>
              </a:rPr>
              <a:t>年</a:t>
            </a:r>
            <a:r>
              <a:rPr lang="en-US" altLang="ja-JP" sz="1200" dirty="0" smtClean="0">
                <a:solidFill>
                  <a:prstClr val="black"/>
                </a:solidFill>
                <a:latin typeface="HGSｺﾞｼｯｸM" pitchFamily="50" charset="-128"/>
                <a:ea typeface="HGSｺﾞｼｯｸM" pitchFamily="50" charset="-128"/>
              </a:rPr>
              <a:t>7</a:t>
            </a:r>
            <a:r>
              <a:rPr lang="ja-JP" altLang="en-US" sz="1200" dirty="0" smtClean="0">
                <a:solidFill>
                  <a:prstClr val="black"/>
                </a:solidFill>
                <a:latin typeface="HGSｺﾞｼｯｸM" pitchFamily="50" charset="-128"/>
                <a:ea typeface="HGSｺﾞｼｯｸM" pitchFamily="50" charset="-128"/>
              </a:rPr>
              <a:t>月下旬以降に情報提供（保守サイトへの掲示）予定のため、</a:t>
            </a:r>
            <a:r>
              <a:rPr lang="ja-JP" altLang="en-US" sz="1200" dirty="0" err="1" smtClean="0">
                <a:solidFill>
                  <a:prstClr val="black"/>
                </a:solidFill>
                <a:latin typeface="HGSｺﾞｼｯｸM" pitchFamily="50" charset="-128"/>
                <a:ea typeface="HGSｺﾞｼｯｸM" pitchFamily="50" charset="-128"/>
              </a:rPr>
              <a:t>そ</a:t>
            </a:r>
            <a:endParaRPr lang="en-US" altLang="ja-JP" sz="1200" dirty="0" smtClean="0">
              <a:solidFill>
                <a:prstClr val="black"/>
              </a:solidFill>
              <a:latin typeface="HGSｺﾞｼｯｸM" pitchFamily="50" charset="-128"/>
              <a:ea typeface="HGSｺﾞｼｯｸM" pitchFamily="50" charset="-128"/>
            </a:endParaRPr>
          </a:p>
          <a:p>
            <a:pPr fontAlgn="auto">
              <a:spcBef>
                <a:spcPts val="0"/>
              </a:spcBef>
              <a:spcAft>
                <a:spcPts val="0"/>
              </a:spcAft>
            </a:pPr>
            <a:r>
              <a:rPr lang="ja-JP" altLang="en-US" sz="1200" dirty="0">
                <a:solidFill>
                  <a:prstClr val="black"/>
                </a:solidFill>
                <a:latin typeface="HGSｺﾞｼｯｸM" pitchFamily="50" charset="-128"/>
                <a:ea typeface="HGSｺﾞｼｯｸM" pitchFamily="50" charset="-128"/>
              </a:rPr>
              <a:t>　</a:t>
            </a:r>
            <a:r>
              <a:rPr lang="ja-JP" altLang="en-US" sz="1200" dirty="0" smtClean="0">
                <a:solidFill>
                  <a:prstClr val="black"/>
                </a:solidFill>
                <a:latin typeface="HGSｺﾞｼｯｸM" pitchFamily="50" charset="-128"/>
                <a:ea typeface="HGSｺﾞｼｯｸM" pitchFamily="50" charset="-128"/>
              </a:rPr>
              <a:t>　　</a:t>
            </a:r>
            <a:r>
              <a:rPr lang="ja-JP" altLang="en-US" sz="1200" dirty="0" err="1" smtClean="0">
                <a:solidFill>
                  <a:prstClr val="black"/>
                </a:solidFill>
                <a:latin typeface="HGSｺﾞｼｯｸM" pitchFamily="50" charset="-128"/>
                <a:ea typeface="HGSｺﾞｼｯｸM" pitchFamily="50" charset="-128"/>
              </a:rPr>
              <a:t>れまでの</a:t>
            </a:r>
            <a:r>
              <a:rPr lang="ja-JP" altLang="en-US" sz="1200" dirty="0" smtClean="0">
                <a:solidFill>
                  <a:prstClr val="black"/>
                </a:solidFill>
                <a:latin typeface="HGSｺﾞｼｯｸM" pitchFamily="50" charset="-128"/>
                <a:ea typeface="HGSｺﾞｼｯｸM" pitchFamily="50" charset="-128"/>
              </a:rPr>
              <a:t>間は、インポート機能を活用。</a:t>
            </a:r>
            <a:endParaRPr lang="en-US" altLang="ja-JP" sz="1200" dirty="0" smtClean="0">
              <a:solidFill>
                <a:prstClr val="black"/>
              </a:solidFill>
              <a:latin typeface="HGSｺﾞｼｯｸM" pitchFamily="50" charset="-128"/>
              <a:ea typeface="HGSｺﾞｼｯｸM" pitchFamily="50" charset="-128"/>
            </a:endParaRPr>
          </a:p>
        </p:txBody>
      </p:sp>
      <p:sp>
        <p:nvSpPr>
          <p:cNvPr id="10" name="下矢印吹き出し 9"/>
          <p:cNvSpPr/>
          <p:nvPr/>
        </p:nvSpPr>
        <p:spPr>
          <a:xfrm>
            <a:off x="560511" y="1933507"/>
            <a:ext cx="9001001" cy="991437"/>
          </a:xfrm>
          <a:prstGeom prst="downArrowCallout">
            <a:avLst>
              <a:gd name="adj1" fmla="val 27187"/>
              <a:gd name="adj2" fmla="val 23589"/>
              <a:gd name="adj3" fmla="val 18297"/>
              <a:gd name="adj4" fmla="val 68229"/>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pPr>
            <a:r>
              <a:rPr lang="ja-JP" altLang="en-US" sz="1600" dirty="0" smtClean="0">
                <a:ln>
                  <a:solidFill>
                    <a:prstClr val="black"/>
                  </a:solidFill>
                </a:ln>
                <a:solidFill>
                  <a:prstClr val="black"/>
                </a:solidFill>
              </a:rPr>
              <a:t>Ａ　人口及び要介護認定者数の推計（</a:t>
            </a:r>
            <a:r>
              <a:rPr lang="en-US" altLang="ja-JP" sz="1600" dirty="0" smtClean="0">
                <a:ln>
                  <a:solidFill>
                    <a:prstClr val="black"/>
                  </a:solidFill>
                </a:ln>
                <a:solidFill>
                  <a:prstClr val="black"/>
                </a:solidFill>
              </a:rPr>
              <a:t>27</a:t>
            </a:r>
            <a:r>
              <a:rPr lang="ja-JP" altLang="en-US" sz="1600" dirty="0" smtClean="0">
                <a:ln>
                  <a:solidFill>
                    <a:prstClr val="black"/>
                  </a:solidFill>
                </a:ln>
                <a:solidFill>
                  <a:prstClr val="black"/>
                </a:solidFill>
              </a:rPr>
              <a:t>～</a:t>
            </a:r>
            <a:r>
              <a:rPr lang="en-US" altLang="ja-JP" sz="1600" dirty="0" smtClean="0">
                <a:ln>
                  <a:solidFill>
                    <a:prstClr val="black"/>
                  </a:solidFill>
                </a:ln>
                <a:solidFill>
                  <a:prstClr val="black"/>
                </a:solidFill>
              </a:rPr>
              <a:t>29</a:t>
            </a:r>
            <a:r>
              <a:rPr lang="ja-JP" altLang="en-US" sz="1600" dirty="0" smtClean="0">
                <a:ln>
                  <a:solidFill>
                    <a:prstClr val="black"/>
                  </a:solidFill>
                </a:ln>
                <a:solidFill>
                  <a:prstClr val="black"/>
                </a:solidFill>
              </a:rPr>
              <a:t>年度、</a:t>
            </a:r>
            <a:r>
              <a:rPr lang="en-US" altLang="ja-JP" sz="1600" dirty="0" smtClean="0">
                <a:ln>
                  <a:solidFill>
                    <a:prstClr val="black"/>
                  </a:solidFill>
                </a:ln>
                <a:solidFill>
                  <a:prstClr val="black"/>
                </a:solidFill>
              </a:rPr>
              <a:t>32</a:t>
            </a:r>
            <a:r>
              <a:rPr lang="ja-JP" altLang="en-US" sz="1600" dirty="0" err="1" smtClean="0">
                <a:ln>
                  <a:solidFill>
                    <a:prstClr val="black"/>
                  </a:solidFill>
                </a:ln>
                <a:solidFill>
                  <a:prstClr val="black"/>
                </a:solidFill>
              </a:rPr>
              <a:t>、</a:t>
            </a:r>
            <a:r>
              <a:rPr lang="en-US" altLang="ja-JP" sz="1600" dirty="0" smtClean="0">
                <a:ln>
                  <a:solidFill>
                    <a:prstClr val="black"/>
                  </a:solidFill>
                </a:ln>
                <a:solidFill>
                  <a:prstClr val="black"/>
                </a:solidFill>
              </a:rPr>
              <a:t>37</a:t>
            </a:r>
            <a:r>
              <a:rPr lang="ja-JP" altLang="en-US" sz="1600" dirty="0" smtClean="0">
                <a:ln>
                  <a:solidFill>
                    <a:prstClr val="black"/>
                  </a:solidFill>
                </a:ln>
                <a:solidFill>
                  <a:prstClr val="black"/>
                </a:solidFill>
              </a:rPr>
              <a:t>年度）</a:t>
            </a:r>
            <a:endParaRPr lang="en-US" altLang="ja-JP" sz="1600" dirty="0">
              <a:ln>
                <a:solidFill>
                  <a:prstClr val="black"/>
                </a:solidFill>
              </a:ln>
              <a:solidFill>
                <a:prstClr val="black"/>
              </a:solidFill>
            </a:endParaRPr>
          </a:p>
          <a:p>
            <a:pPr fontAlgn="auto">
              <a:spcBef>
                <a:spcPts val="0"/>
              </a:spcBef>
              <a:spcAft>
                <a:spcPts val="0"/>
              </a:spcAft>
            </a:pPr>
            <a:r>
              <a:rPr lang="ja-JP" altLang="en-US" sz="1400" dirty="0" smtClean="0">
                <a:solidFill>
                  <a:prstClr val="black"/>
                </a:solidFill>
                <a:latin typeface="HGSｺﾞｼｯｸM" pitchFamily="50" charset="-128"/>
                <a:ea typeface="HGSｺﾞｼｯｸM" pitchFamily="50" charset="-128"/>
              </a:rPr>
              <a:t>○　各市町村のもつ推計人口と現状の認定状況の推移を踏まえた自然体推計。</a:t>
            </a:r>
            <a:endParaRPr lang="en-US" altLang="ja-JP" sz="1400" dirty="0" smtClean="0">
              <a:solidFill>
                <a:prstClr val="black"/>
              </a:solidFill>
              <a:latin typeface="HGSｺﾞｼｯｸM" pitchFamily="50" charset="-128"/>
              <a:ea typeface="HGSｺﾞｼｯｸM" pitchFamily="50" charset="-128"/>
            </a:endParaRPr>
          </a:p>
          <a:p>
            <a:pPr fontAlgn="auto">
              <a:spcBef>
                <a:spcPts val="0"/>
              </a:spcBef>
              <a:spcAft>
                <a:spcPts val="0"/>
              </a:spcAft>
            </a:pPr>
            <a:r>
              <a:rPr lang="ja-JP" altLang="en-US" sz="1400" dirty="0" smtClean="0">
                <a:solidFill>
                  <a:prstClr val="black"/>
                </a:solidFill>
                <a:latin typeface="HGSｺﾞｼｯｸM" pitchFamily="50" charset="-128"/>
                <a:ea typeface="HGSｺﾞｼｯｸM" pitchFamily="50" charset="-128"/>
              </a:rPr>
              <a:t>●　自然体推計した認定者数を各保険者ごとの施策を反映して調整。</a:t>
            </a:r>
            <a:endParaRPr lang="en-US" altLang="ja-JP" sz="1400" dirty="0" smtClean="0">
              <a:solidFill>
                <a:prstClr val="black"/>
              </a:solidFill>
              <a:latin typeface="HGSｺﾞｼｯｸM" pitchFamily="50" charset="-128"/>
              <a:ea typeface="HGSｺﾞｼｯｸM" pitchFamily="50" charset="-128"/>
            </a:endParaRPr>
          </a:p>
        </p:txBody>
      </p:sp>
      <p:sp>
        <p:nvSpPr>
          <p:cNvPr id="12" name="下矢印吹き出し 11"/>
          <p:cNvSpPr/>
          <p:nvPr/>
        </p:nvSpPr>
        <p:spPr>
          <a:xfrm>
            <a:off x="560510" y="2934114"/>
            <a:ext cx="9001002" cy="1430990"/>
          </a:xfrm>
          <a:prstGeom prst="downArrowCallout">
            <a:avLst>
              <a:gd name="adj1" fmla="val 22350"/>
              <a:gd name="adj2" fmla="val 22379"/>
              <a:gd name="adj3" fmla="val 25870"/>
              <a:gd name="adj4" fmla="val 68229"/>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pPr>
            <a:r>
              <a:rPr lang="ja-JP" altLang="en-US" sz="1600" dirty="0" smtClean="0">
                <a:ln>
                  <a:solidFill>
                    <a:prstClr val="black"/>
                  </a:solidFill>
                </a:ln>
                <a:solidFill>
                  <a:prstClr val="black"/>
                </a:solidFill>
              </a:rPr>
              <a:t>Ｂ　施設・居住系サービスの見込量の推計（</a:t>
            </a:r>
            <a:r>
              <a:rPr lang="en-US" altLang="ja-JP" sz="1600" dirty="0" smtClean="0">
                <a:ln>
                  <a:solidFill>
                    <a:prstClr val="black"/>
                  </a:solidFill>
                </a:ln>
                <a:solidFill>
                  <a:prstClr val="black"/>
                </a:solidFill>
              </a:rPr>
              <a:t>27</a:t>
            </a:r>
            <a:r>
              <a:rPr lang="ja-JP" altLang="en-US" sz="1600" dirty="0" smtClean="0">
                <a:ln>
                  <a:solidFill>
                    <a:prstClr val="black"/>
                  </a:solidFill>
                </a:ln>
                <a:solidFill>
                  <a:prstClr val="black"/>
                </a:solidFill>
              </a:rPr>
              <a:t>～</a:t>
            </a:r>
            <a:r>
              <a:rPr lang="en-US" altLang="ja-JP" sz="1600" dirty="0" smtClean="0">
                <a:ln>
                  <a:solidFill>
                    <a:prstClr val="black"/>
                  </a:solidFill>
                </a:ln>
                <a:solidFill>
                  <a:prstClr val="black"/>
                </a:solidFill>
              </a:rPr>
              <a:t>29</a:t>
            </a:r>
            <a:r>
              <a:rPr lang="ja-JP" altLang="en-US" sz="1600" dirty="0" smtClean="0">
                <a:ln>
                  <a:solidFill>
                    <a:prstClr val="black"/>
                  </a:solidFill>
                </a:ln>
                <a:solidFill>
                  <a:prstClr val="black"/>
                </a:solidFill>
              </a:rPr>
              <a:t>年度、</a:t>
            </a:r>
            <a:r>
              <a:rPr lang="en-US" altLang="ja-JP" sz="1600" dirty="0" smtClean="0">
                <a:ln>
                  <a:solidFill>
                    <a:prstClr val="black"/>
                  </a:solidFill>
                </a:ln>
                <a:solidFill>
                  <a:prstClr val="black"/>
                </a:solidFill>
              </a:rPr>
              <a:t>32</a:t>
            </a:r>
            <a:r>
              <a:rPr lang="ja-JP" altLang="en-US" sz="1600" dirty="0" err="1" smtClean="0">
                <a:ln>
                  <a:solidFill>
                    <a:prstClr val="black"/>
                  </a:solidFill>
                </a:ln>
                <a:solidFill>
                  <a:prstClr val="black"/>
                </a:solidFill>
              </a:rPr>
              <a:t>、</a:t>
            </a:r>
            <a:r>
              <a:rPr lang="en-US" altLang="ja-JP" sz="1600" dirty="0" smtClean="0">
                <a:ln>
                  <a:solidFill>
                    <a:prstClr val="black"/>
                  </a:solidFill>
                </a:ln>
                <a:solidFill>
                  <a:prstClr val="black"/>
                </a:solidFill>
              </a:rPr>
              <a:t>37</a:t>
            </a:r>
            <a:r>
              <a:rPr lang="ja-JP" altLang="en-US" sz="1600" dirty="0" smtClean="0">
                <a:ln>
                  <a:solidFill>
                    <a:prstClr val="black"/>
                  </a:solidFill>
                </a:ln>
                <a:solidFill>
                  <a:prstClr val="black"/>
                </a:solidFill>
              </a:rPr>
              <a:t>年度）</a:t>
            </a:r>
            <a:endParaRPr lang="en-US" altLang="ja-JP" sz="1600" dirty="0" smtClean="0">
              <a:ln>
                <a:solidFill>
                  <a:prstClr val="black"/>
                </a:solidFill>
              </a:ln>
              <a:solidFill>
                <a:prstClr val="black"/>
              </a:solidFill>
            </a:endParaRPr>
          </a:p>
          <a:p>
            <a:pPr fontAlgn="auto">
              <a:spcBef>
                <a:spcPts val="0"/>
              </a:spcBef>
              <a:spcAft>
                <a:spcPts val="0"/>
              </a:spcAft>
            </a:pPr>
            <a:r>
              <a:rPr lang="ja-JP" altLang="en-US" sz="1400" dirty="0" smtClean="0">
                <a:solidFill>
                  <a:prstClr val="black"/>
                </a:solidFill>
                <a:latin typeface="HGSｺﾞｼｯｸM" pitchFamily="50" charset="-128"/>
                <a:ea typeface="HGSｺﾞｼｯｸM" pitchFamily="50" charset="-128"/>
              </a:rPr>
              <a:t>○　居住系サービスは、推計した要介護認定者数から、現状の推移を踏まえ、利用者数を自然体推計。</a:t>
            </a:r>
            <a:endParaRPr lang="en-US" altLang="ja-JP" sz="1400" dirty="0" smtClean="0">
              <a:solidFill>
                <a:prstClr val="black"/>
              </a:solidFill>
              <a:latin typeface="HGSｺﾞｼｯｸM" pitchFamily="50" charset="-128"/>
              <a:ea typeface="HGSｺﾞｼｯｸM" pitchFamily="50" charset="-128"/>
            </a:endParaRPr>
          </a:p>
          <a:p>
            <a:pPr fontAlgn="auto">
              <a:spcBef>
                <a:spcPts val="0"/>
              </a:spcBef>
              <a:spcAft>
                <a:spcPts val="0"/>
              </a:spcAft>
            </a:pPr>
            <a:r>
              <a:rPr lang="ja-JP" altLang="en-US" sz="1400" dirty="0" smtClean="0">
                <a:solidFill>
                  <a:prstClr val="black"/>
                </a:solidFill>
                <a:latin typeface="HGSｺﾞｼｯｸM" pitchFamily="50" charset="-128"/>
                <a:ea typeface="HGSｺﾞｼｯｸM" pitchFamily="50" charset="-128"/>
              </a:rPr>
              <a:t>●　施設・居住系サービスの利用者数（居住系サービスは自然体推計した利用者数）については、各市町村に</a:t>
            </a:r>
            <a:endParaRPr lang="en-US" altLang="ja-JP" sz="1400" dirty="0" smtClean="0">
              <a:solidFill>
                <a:prstClr val="black"/>
              </a:solidFill>
              <a:latin typeface="HGSｺﾞｼｯｸM" pitchFamily="50" charset="-128"/>
              <a:ea typeface="HGSｺﾞｼｯｸM" pitchFamily="50" charset="-128"/>
            </a:endParaRPr>
          </a:p>
          <a:p>
            <a:pPr fontAlgn="auto">
              <a:spcBef>
                <a:spcPts val="0"/>
              </a:spcBef>
              <a:spcAft>
                <a:spcPts val="0"/>
              </a:spcAft>
            </a:pPr>
            <a:r>
              <a:rPr lang="ja-JP" altLang="en-US" sz="1400" dirty="0">
                <a:solidFill>
                  <a:prstClr val="black"/>
                </a:solidFill>
                <a:latin typeface="HGSｺﾞｼｯｸM" pitchFamily="50" charset="-128"/>
                <a:ea typeface="HGSｺﾞｼｯｸM" pitchFamily="50" charset="-128"/>
              </a:rPr>
              <a:t>　</a:t>
            </a:r>
            <a:r>
              <a:rPr lang="ja-JP" altLang="en-US" sz="1400" dirty="0" smtClean="0">
                <a:solidFill>
                  <a:prstClr val="black"/>
                </a:solidFill>
                <a:latin typeface="HGSｺﾞｼｯｸM" pitchFamily="50" charset="-128"/>
                <a:ea typeface="HGSｺﾞｼｯｸM" pitchFamily="50" charset="-128"/>
              </a:rPr>
              <a:t>おける、整備計画、介護療養病床からの転換意向等を踏まえ、利用者数等を調整。</a:t>
            </a:r>
            <a:endParaRPr lang="en-US" altLang="ja-JP" sz="1400" dirty="0" smtClean="0">
              <a:solidFill>
                <a:prstClr val="black"/>
              </a:solidFill>
              <a:latin typeface="HGSｺﾞｼｯｸM" pitchFamily="50" charset="-128"/>
              <a:ea typeface="HGSｺﾞｼｯｸM" pitchFamily="50" charset="-128"/>
            </a:endParaRPr>
          </a:p>
        </p:txBody>
      </p:sp>
      <p:sp>
        <p:nvSpPr>
          <p:cNvPr id="14" name="下矢印吹き出し 13"/>
          <p:cNvSpPr/>
          <p:nvPr/>
        </p:nvSpPr>
        <p:spPr>
          <a:xfrm>
            <a:off x="560510" y="4359385"/>
            <a:ext cx="9001002" cy="1301863"/>
          </a:xfrm>
          <a:prstGeom prst="downArrowCallout">
            <a:avLst>
              <a:gd name="adj1" fmla="val 18318"/>
              <a:gd name="adj2" fmla="val 21973"/>
              <a:gd name="adj3" fmla="val 26194"/>
              <a:gd name="adj4" fmla="val 68229"/>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pPr>
            <a:r>
              <a:rPr lang="ja-JP" altLang="en-US" sz="1600" dirty="0" smtClean="0">
                <a:ln>
                  <a:solidFill>
                    <a:prstClr val="black"/>
                  </a:solidFill>
                </a:ln>
                <a:solidFill>
                  <a:prstClr val="black"/>
                </a:solidFill>
              </a:rPr>
              <a:t>Ｃ　在宅サービス等（施設・居住系を除くサービス）の見込量</a:t>
            </a:r>
            <a:r>
              <a:rPr lang="ja-JP" altLang="en-US" sz="1600" dirty="0">
                <a:ln>
                  <a:solidFill>
                    <a:prstClr val="black"/>
                  </a:solidFill>
                </a:ln>
                <a:solidFill>
                  <a:prstClr val="black"/>
                </a:solidFill>
              </a:rPr>
              <a:t>の</a:t>
            </a:r>
            <a:r>
              <a:rPr lang="ja-JP" altLang="en-US" sz="1600" dirty="0" smtClean="0">
                <a:ln>
                  <a:solidFill>
                    <a:prstClr val="black"/>
                  </a:solidFill>
                </a:ln>
                <a:solidFill>
                  <a:prstClr val="black"/>
                </a:solidFill>
              </a:rPr>
              <a:t>推計（</a:t>
            </a:r>
            <a:r>
              <a:rPr lang="en-US" altLang="ja-JP" sz="1600" dirty="0" smtClean="0">
                <a:ln>
                  <a:solidFill>
                    <a:prstClr val="black"/>
                  </a:solidFill>
                </a:ln>
                <a:solidFill>
                  <a:prstClr val="black"/>
                </a:solidFill>
              </a:rPr>
              <a:t>27</a:t>
            </a:r>
            <a:r>
              <a:rPr lang="ja-JP" altLang="en-US" sz="1600" dirty="0" smtClean="0">
                <a:ln>
                  <a:solidFill>
                    <a:prstClr val="black"/>
                  </a:solidFill>
                </a:ln>
                <a:solidFill>
                  <a:prstClr val="black"/>
                </a:solidFill>
              </a:rPr>
              <a:t>～</a:t>
            </a:r>
            <a:r>
              <a:rPr lang="en-US" altLang="ja-JP" sz="1600" dirty="0" smtClean="0">
                <a:ln>
                  <a:solidFill>
                    <a:prstClr val="black"/>
                  </a:solidFill>
                </a:ln>
                <a:solidFill>
                  <a:prstClr val="black"/>
                </a:solidFill>
              </a:rPr>
              <a:t>29</a:t>
            </a:r>
            <a:r>
              <a:rPr lang="ja-JP" altLang="en-US" sz="1600" dirty="0" smtClean="0">
                <a:ln>
                  <a:solidFill>
                    <a:prstClr val="black"/>
                  </a:solidFill>
                </a:ln>
                <a:solidFill>
                  <a:prstClr val="black"/>
                </a:solidFill>
              </a:rPr>
              <a:t>年度、</a:t>
            </a:r>
            <a:r>
              <a:rPr lang="en-US" altLang="ja-JP" sz="1600" dirty="0" smtClean="0">
                <a:ln>
                  <a:solidFill>
                    <a:prstClr val="black"/>
                  </a:solidFill>
                </a:ln>
                <a:solidFill>
                  <a:prstClr val="black"/>
                </a:solidFill>
              </a:rPr>
              <a:t>32</a:t>
            </a:r>
            <a:r>
              <a:rPr lang="ja-JP" altLang="en-US" sz="1600" dirty="0" err="1" smtClean="0">
                <a:ln>
                  <a:solidFill>
                    <a:prstClr val="black"/>
                  </a:solidFill>
                </a:ln>
                <a:solidFill>
                  <a:prstClr val="black"/>
                </a:solidFill>
              </a:rPr>
              <a:t>、</a:t>
            </a:r>
            <a:r>
              <a:rPr lang="en-US" altLang="ja-JP" sz="1600" dirty="0" smtClean="0">
                <a:ln>
                  <a:solidFill>
                    <a:prstClr val="black"/>
                  </a:solidFill>
                </a:ln>
                <a:solidFill>
                  <a:prstClr val="black"/>
                </a:solidFill>
              </a:rPr>
              <a:t>37</a:t>
            </a:r>
            <a:r>
              <a:rPr lang="ja-JP" altLang="en-US" sz="1600" dirty="0" smtClean="0">
                <a:ln>
                  <a:solidFill>
                    <a:prstClr val="black"/>
                  </a:solidFill>
                </a:ln>
                <a:solidFill>
                  <a:prstClr val="black"/>
                </a:solidFill>
              </a:rPr>
              <a:t>年度）</a:t>
            </a:r>
            <a:endParaRPr lang="en-US" altLang="ja-JP" sz="1600" dirty="0">
              <a:ln>
                <a:solidFill>
                  <a:prstClr val="black"/>
                </a:solidFill>
              </a:ln>
              <a:solidFill>
                <a:prstClr val="black"/>
              </a:solidFill>
            </a:endParaRPr>
          </a:p>
          <a:p>
            <a:pPr fontAlgn="auto">
              <a:spcBef>
                <a:spcPts val="0"/>
              </a:spcBef>
              <a:spcAft>
                <a:spcPts val="0"/>
              </a:spcAft>
            </a:pPr>
            <a:r>
              <a:rPr lang="ja-JP" altLang="en-US" sz="1400" dirty="0" smtClean="0">
                <a:solidFill>
                  <a:prstClr val="black"/>
                </a:solidFill>
                <a:latin typeface="HGSｺﾞｼｯｸM" pitchFamily="50" charset="-128"/>
                <a:ea typeface="HGSｺﾞｼｯｸM" pitchFamily="50" charset="-128"/>
              </a:rPr>
              <a:t>○　他のサービスは、要介護認定者数からＢの利用者数を除いた対象者数と現状の推移を踏まえ、利用者数等</a:t>
            </a:r>
            <a:endParaRPr lang="en-US" altLang="ja-JP" sz="1400" dirty="0" smtClean="0">
              <a:solidFill>
                <a:prstClr val="black"/>
              </a:solidFill>
              <a:latin typeface="HGSｺﾞｼｯｸM" pitchFamily="50" charset="-128"/>
              <a:ea typeface="HGSｺﾞｼｯｸM" pitchFamily="50" charset="-128"/>
            </a:endParaRPr>
          </a:p>
          <a:p>
            <a:pPr fontAlgn="auto">
              <a:spcBef>
                <a:spcPts val="0"/>
              </a:spcBef>
              <a:spcAft>
                <a:spcPts val="0"/>
              </a:spcAft>
            </a:pPr>
            <a:r>
              <a:rPr lang="ja-JP" altLang="en-US" sz="1400" dirty="0">
                <a:solidFill>
                  <a:prstClr val="black"/>
                </a:solidFill>
                <a:latin typeface="HGSｺﾞｼｯｸM" pitchFamily="50" charset="-128"/>
                <a:ea typeface="HGSｺﾞｼｯｸM" pitchFamily="50" charset="-128"/>
              </a:rPr>
              <a:t>　</a:t>
            </a:r>
            <a:r>
              <a:rPr lang="ja-JP" altLang="en-US" sz="1400" dirty="0" smtClean="0">
                <a:solidFill>
                  <a:prstClr val="black"/>
                </a:solidFill>
                <a:latin typeface="HGSｺﾞｼｯｸM" pitchFamily="50" charset="-128"/>
                <a:ea typeface="HGSｺﾞｼｯｸM" pitchFamily="50" charset="-128"/>
              </a:rPr>
              <a:t>を自然体推計。</a:t>
            </a:r>
            <a:endParaRPr lang="en-US" altLang="ja-JP" sz="1400" dirty="0" smtClean="0">
              <a:solidFill>
                <a:prstClr val="black"/>
              </a:solidFill>
              <a:latin typeface="HGSｺﾞｼｯｸM" pitchFamily="50" charset="-128"/>
              <a:ea typeface="HGSｺﾞｼｯｸM" pitchFamily="50" charset="-128"/>
            </a:endParaRPr>
          </a:p>
          <a:p>
            <a:pPr fontAlgn="auto">
              <a:spcBef>
                <a:spcPts val="0"/>
              </a:spcBef>
              <a:spcAft>
                <a:spcPts val="0"/>
              </a:spcAft>
            </a:pPr>
            <a:r>
              <a:rPr lang="ja-JP" altLang="en-US" sz="1400" dirty="0" smtClean="0">
                <a:solidFill>
                  <a:prstClr val="black"/>
                </a:solidFill>
                <a:latin typeface="HGSｺﾞｼｯｸM" pitchFamily="50" charset="-128"/>
                <a:ea typeface="HGSｺﾞｼｯｸM" pitchFamily="50" charset="-128"/>
              </a:rPr>
              <a:t>●　自然体推計した利用者数を各保険者ごとの施策を反映して調整。</a:t>
            </a:r>
            <a:endParaRPr lang="en-US" altLang="ja-JP" sz="1400" dirty="0" smtClean="0">
              <a:solidFill>
                <a:prstClr val="black"/>
              </a:solidFill>
              <a:latin typeface="HGSｺﾞｼｯｸM" pitchFamily="50" charset="-128"/>
              <a:ea typeface="HGSｺﾞｼｯｸM" pitchFamily="50" charset="-128"/>
            </a:endParaRPr>
          </a:p>
        </p:txBody>
      </p:sp>
      <p:sp>
        <p:nvSpPr>
          <p:cNvPr id="19" name="Rectangle 17"/>
          <p:cNvSpPr>
            <a:spLocks noChangeArrowheads="1"/>
          </p:cNvSpPr>
          <p:nvPr/>
        </p:nvSpPr>
        <p:spPr bwMode="auto">
          <a:xfrm>
            <a:off x="560509" y="5661248"/>
            <a:ext cx="9001001" cy="720377"/>
          </a:xfrm>
          <a:prstGeom prst="rect">
            <a:avLst/>
          </a:prstGeom>
          <a:noFill/>
          <a:ln w="9525">
            <a:solidFill>
              <a:schemeClr val="tx1"/>
            </a:solidFill>
            <a:miter lim="800000"/>
            <a:headEnd/>
            <a:tailEnd/>
          </a:ln>
          <a:effectLst/>
        </p:spPr>
        <p:txBody>
          <a:bodyPr wrap="none" anchor="ctr"/>
          <a:lstStyle/>
          <a:p>
            <a:pPr fontAlgn="auto">
              <a:spcBef>
                <a:spcPts val="0"/>
              </a:spcBef>
              <a:spcAft>
                <a:spcPts val="0"/>
              </a:spcAft>
            </a:pPr>
            <a:r>
              <a:rPr lang="ja-JP" altLang="en-US" sz="1600" dirty="0" smtClean="0">
                <a:ln>
                  <a:solidFill>
                    <a:prstClr val="black"/>
                  </a:solidFill>
                </a:ln>
                <a:solidFill>
                  <a:prstClr val="black"/>
                </a:solidFill>
                <a:latin typeface="Calibri"/>
                <a:ea typeface="ＭＳ Ｐゴシック"/>
              </a:rPr>
              <a:t>Ｄ</a:t>
            </a:r>
            <a:r>
              <a:rPr lang="ja-JP" altLang="en-US" sz="1600" dirty="0">
                <a:ln>
                  <a:solidFill>
                    <a:prstClr val="black"/>
                  </a:solidFill>
                </a:ln>
                <a:solidFill>
                  <a:prstClr val="black"/>
                </a:solidFill>
                <a:latin typeface="Calibri"/>
                <a:ea typeface="ＭＳ Ｐゴシック"/>
              </a:rPr>
              <a:t>　推計した見込量について</a:t>
            </a:r>
            <a:r>
              <a:rPr lang="ja-JP" altLang="en-US" sz="1600" dirty="0" smtClean="0">
                <a:ln>
                  <a:solidFill>
                    <a:prstClr val="black"/>
                  </a:solidFill>
                </a:ln>
                <a:solidFill>
                  <a:prstClr val="black"/>
                </a:solidFill>
                <a:latin typeface="Calibri"/>
                <a:ea typeface="ＭＳ Ｐゴシック"/>
              </a:rPr>
              <a:t>、報酬改定率</a:t>
            </a:r>
            <a:r>
              <a:rPr lang="ja-JP" altLang="en-US" sz="1600" dirty="0">
                <a:ln>
                  <a:solidFill>
                    <a:prstClr val="black"/>
                  </a:solidFill>
                </a:ln>
                <a:solidFill>
                  <a:prstClr val="black"/>
                </a:solidFill>
                <a:latin typeface="Calibri"/>
                <a:ea typeface="ＭＳ Ｐゴシック"/>
              </a:rPr>
              <a:t>等を調整</a:t>
            </a:r>
            <a:r>
              <a:rPr lang="ja-JP" altLang="en-US" sz="1600" dirty="0" smtClean="0">
                <a:ln>
                  <a:solidFill>
                    <a:prstClr val="black"/>
                  </a:solidFill>
                </a:ln>
                <a:solidFill>
                  <a:prstClr val="black"/>
                </a:solidFill>
                <a:latin typeface="Calibri"/>
                <a:ea typeface="ＭＳ Ｐゴシック"/>
              </a:rPr>
              <a:t>。</a:t>
            </a:r>
            <a:endParaRPr lang="en-US" altLang="ja-JP" sz="1600" dirty="0" smtClean="0">
              <a:ln>
                <a:solidFill>
                  <a:prstClr val="black"/>
                </a:solidFill>
              </a:ln>
              <a:solidFill>
                <a:prstClr val="black"/>
              </a:solidFill>
              <a:latin typeface="Calibri"/>
              <a:ea typeface="ＭＳ Ｐゴシック"/>
            </a:endParaRPr>
          </a:p>
          <a:p>
            <a:pPr fontAlgn="auto">
              <a:spcBef>
                <a:spcPts val="0"/>
              </a:spcBef>
              <a:spcAft>
                <a:spcPts val="0"/>
              </a:spcAft>
            </a:pPr>
            <a:r>
              <a:rPr lang="ja-JP" altLang="en-US" sz="1600" dirty="0" smtClean="0">
                <a:ln>
                  <a:solidFill>
                    <a:prstClr val="black"/>
                  </a:solidFill>
                </a:ln>
                <a:solidFill>
                  <a:prstClr val="black"/>
                </a:solidFill>
                <a:latin typeface="Calibri"/>
                <a:ea typeface="ＭＳ Ｐゴシック"/>
              </a:rPr>
              <a:t>Ｅ</a:t>
            </a:r>
            <a:r>
              <a:rPr lang="ja-JP" altLang="en-US" sz="1600" dirty="0">
                <a:ln>
                  <a:solidFill>
                    <a:prstClr val="black"/>
                  </a:solidFill>
                </a:ln>
                <a:solidFill>
                  <a:prstClr val="black"/>
                </a:solidFill>
                <a:latin typeface="Calibri"/>
                <a:ea typeface="ＭＳ Ｐゴシック"/>
              </a:rPr>
              <a:t>　調整結果後のサービス</a:t>
            </a:r>
            <a:r>
              <a:rPr lang="ja-JP" altLang="en-US" sz="1600" dirty="0" smtClean="0">
                <a:ln>
                  <a:solidFill>
                    <a:prstClr val="black"/>
                  </a:solidFill>
                </a:ln>
                <a:solidFill>
                  <a:prstClr val="black"/>
                </a:solidFill>
                <a:latin typeface="Calibri"/>
                <a:ea typeface="ＭＳ Ｐゴシック"/>
              </a:rPr>
              <a:t>見込量等を</a:t>
            </a:r>
            <a:r>
              <a:rPr lang="ja-JP" altLang="en-US" sz="1600" dirty="0">
                <a:ln>
                  <a:solidFill>
                    <a:prstClr val="black"/>
                  </a:solidFill>
                </a:ln>
                <a:solidFill>
                  <a:prstClr val="black"/>
                </a:solidFill>
                <a:latin typeface="Calibri"/>
                <a:ea typeface="ＭＳ Ｐゴシック"/>
              </a:rPr>
              <a:t>もとに、保険料</a:t>
            </a:r>
            <a:r>
              <a:rPr lang="ja-JP" altLang="en-US" sz="1600" dirty="0" smtClean="0">
                <a:ln>
                  <a:solidFill>
                    <a:prstClr val="black"/>
                  </a:solidFill>
                </a:ln>
                <a:solidFill>
                  <a:prstClr val="black"/>
                </a:solidFill>
                <a:latin typeface="Calibri"/>
                <a:ea typeface="ＭＳ Ｐゴシック"/>
              </a:rPr>
              <a:t>を推計。</a:t>
            </a:r>
            <a:endParaRPr lang="ja-JP" altLang="en-US" sz="1600" dirty="0">
              <a:solidFill>
                <a:prstClr val="black"/>
              </a:solidFill>
              <a:latin typeface="Calibri"/>
              <a:ea typeface="ＭＳ Ｐゴシック"/>
            </a:endParaRPr>
          </a:p>
        </p:txBody>
      </p:sp>
      <p:sp>
        <p:nvSpPr>
          <p:cNvPr id="9" name="スライド番号プレースホルダー 7"/>
          <p:cNvSpPr txBox="1">
            <a:spLocks/>
          </p:cNvSpPr>
          <p:nvPr/>
        </p:nvSpPr>
        <p:spPr>
          <a:xfrm>
            <a:off x="9201471" y="6485170"/>
            <a:ext cx="699871" cy="365125"/>
          </a:xfrm>
          <a:prstGeom prst="rect">
            <a:avLst/>
          </a:prstGeom>
          <a:noFill/>
        </p:spPr>
        <p:txBody>
          <a:bodyPr vert="horz" lIns="91440" tIns="45720" rIns="91440" bIns="45720" rtlCol="0" anchor="ctr"/>
          <a:lstStyle>
            <a:defPPr>
              <a:defRPr lang="ja-JP"/>
            </a:defPPr>
            <a:lvl1pPr algn="r" rtl="0" fontAlgn="base">
              <a:spcBef>
                <a:spcPct val="0"/>
              </a:spcBef>
              <a:spcAft>
                <a:spcPct val="0"/>
              </a:spcAft>
              <a:defRPr kumimoji="1" sz="1200" kern="1200">
                <a:solidFill>
                  <a:schemeClr val="tx1">
                    <a:tint val="75000"/>
                  </a:schemeClr>
                </a:solidFill>
                <a:latin typeface="Arial" pitchFamily="34"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Arial" pitchFamily="34" charset="0"/>
                <a:ea typeface="ＭＳ Ｐゴシック" pitchFamily="50" charset="-128"/>
                <a:cs typeface="+mn-cs"/>
              </a:defRPr>
            </a:lvl9pPr>
          </a:lstStyle>
          <a:p>
            <a:r>
              <a:rPr lang="en-US" altLang="ja-JP" sz="2400" dirty="0" smtClean="0">
                <a:solidFill>
                  <a:prstClr val="black"/>
                </a:solidFill>
              </a:rPr>
              <a:t>188</a:t>
            </a:r>
            <a:endParaRPr lang="ja-JP" altLang="en-US" sz="2400" dirty="0">
              <a:solidFill>
                <a:prstClr val="black"/>
              </a:solidFill>
            </a:endParaRPr>
          </a:p>
        </p:txBody>
      </p:sp>
    </p:spTree>
    <p:extLst>
      <p:ext uri="{BB962C8B-B14F-4D97-AF65-F5344CB8AC3E}">
        <p14:creationId xmlns:p14="http://schemas.microsoft.com/office/powerpoint/2010/main" val="41985838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27384"/>
            <a:ext cx="9906000" cy="562074"/>
          </a:xfrm>
          <a:gradFill>
            <a:gsLst>
              <a:gs pos="0">
                <a:srgbClr val="00B0F0"/>
              </a:gs>
              <a:gs pos="20000">
                <a:schemeClr val="bg1"/>
              </a:gs>
              <a:gs pos="100000">
                <a:schemeClr val="bg1"/>
              </a:gs>
            </a:gsLst>
            <a:lin ang="16200000" scaled="0"/>
          </a:gradFill>
        </p:spPr>
        <p:txBody>
          <a:bodyPr>
            <a:normAutofit/>
          </a:bodyPr>
          <a:lstStyle/>
          <a:p>
            <a:r>
              <a:rPr kumimoji="1" lang="ja-JP" altLang="en-US" sz="2400" dirty="0" smtClean="0">
                <a:latin typeface="HGSｺﾞｼｯｸE" panose="020B0900000000000000" pitchFamily="50" charset="-128"/>
                <a:ea typeface="HGSｺﾞｼｯｸE" panose="020B0900000000000000" pitchFamily="50" charset="-128"/>
              </a:rPr>
              <a:t>日常生活圏域ニーズ調査の目的</a:t>
            </a:r>
            <a:endParaRPr kumimoji="1" lang="ja-JP" altLang="en-US" sz="2400" dirty="0">
              <a:latin typeface="HGSｺﾞｼｯｸE" panose="020B0900000000000000" pitchFamily="50" charset="-128"/>
              <a:ea typeface="HGSｺﾞｼｯｸE" panose="020B0900000000000000" pitchFamily="50" charset="-128"/>
            </a:endParaRPr>
          </a:p>
        </p:txBody>
      </p:sp>
      <p:sp>
        <p:nvSpPr>
          <p:cNvPr id="58" name="角丸四角形 57"/>
          <p:cNvSpPr/>
          <p:nvPr/>
        </p:nvSpPr>
        <p:spPr>
          <a:xfrm>
            <a:off x="391100" y="836712"/>
            <a:ext cx="2193474" cy="4968552"/>
          </a:xfrm>
          <a:prstGeom prst="roundRect">
            <a:avLst>
              <a:gd name="adj" fmla="val 4606"/>
            </a:avLst>
          </a:prstGeom>
          <a:solidFill>
            <a:srgbClr val="CCFFCC"/>
          </a:solidFill>
          <a:ln w="9525" cap="flat" cmpd="sng" algn="ctr">
            <a:solidFill>
              <a:sysClr val="windowText" lastClr="000000"/>
            </a:solidFill>
            <a:prstDash val="solid"/>
          </a:ln>
          <a:effectLst/>
        </p:spPr>
        <p:txBody>
          <a:bodyPr rtlCol="0" anchor="t"/>
          <a:lstStyle/>
          <a:p>
            <a:pPr algn="ctr" fontAlgn="auto">
              <a:spcBef>
                <a:spcPts val="0"/>
              </a:spcBef>
              <a:spcAft>
                <a:spcPts val="0"/>
              </a:spcAft>
              <a:defRPr/>
            </a:pPr>
            <a:r>
              <a:rPr lang="ja-JP" altLang="en-US" kern="0" dirty="0" smtClean="0">
                <a:solidFill>
                  <a:sysClr val="windowText" lastClr="000000"/>
                </a:solidFill>
                <a:latin typeface="Calibri"/>
                <a:ea typeface="ＭＳ Ｐゴシック"/>
              </a:rPr>
              <a:t>日常生活圏域ニーズ調査による高齢者の状況の把握</a:t>
            </a:r>
            <a:endParaRPr lang="ja-JP" altLang="en-US" kern="0" dirty="0">
              <a:solidFill>
                <a:sysClr val="windowText" lastClr="000000"/>
              </a:solidFill>
              <a:latin typeface="Calibri"/>
              <a:ea typeface="ＭＳ Ｐゴシック"/>
            </a:endParaRPr>
          </a:p>
        </p:txBody>
      </p:sp>
      <p:sp>
        <p:nvSpPr>
          <p:cNvPr id="59" name="テキスト ボックス 58"/>
          <p:cNvSpPr txBox="1"/>
          <p:nvPr/>
        </p:nvSpPr>
        <p:spPr>
          <a:xfrm>
            <a:off x="455304" y="2276921"/>
            <a:ext cx="2096034" cy="954107"/>
          </a:xfrm>
          <a:prstGeom prst="rect">
            <a:avLst/>
          </a:prstGeom>
          <a:noFill/>
          <a:ln>
            <a:solidFill>
              <a:sysClr val="windowText" lastClr="000000"/>
            </a:solidFill>
            <a:prstDash val="sysDash"/>
          </a:ln>
        </p:spPr>
        <p:txBody>
          <a:bodyPr wrap="square" lIns="36000" rIns="36000" rtlCol="0">
            <a:spAutoFit/>
          </a:bodyPr>
          <a:lstStyle/>
          <a:p>
            <a:pPr fontAlgn="auto">
              <a:spcBef>
                <a:spcPts val="0"/>
              </a:spcBef>
              <a:spcAft>
                <a:spcPts val="0"/>
              </a:spcAft>
              <a:defRPr/>
            </a:pPr>
            <a:r>
              <a:rPr lang="ja-JP" altLang="en-US" sz="1400" kern="0" dirty="0" smtClean="0">
                <a:solidFill>
                  <a:sysClr val="windowText" lastClr="000000"/>
                </a:solidFill>
                <a:latin typeface="Calibri"/>
                <a:ea typeface="HGPｺﾞｼｯｸM" pitchFamily="50" charset="-128"/>
              </a:rPr>
              <a:t>・ </a:t>
            </a:r>
            <a:r>
              <a:rPr lang="en-US" altLang="ja-JP" sz="1400" kern="0" dirty="0" smtClean="0">
                <a:solidFill>
                  <a:sysClr val="windowText" lastClr="000000"/>
                </a:solidFill>
                <a:latin typeface="Calibri"/>
                <a:ea typeface="HGPｺﾞｼｯｸM" pitchFamily="50" charset="-128"/>
              </a:rPr>
              <a:t>ADL</a:t>
            </a:r>
            <a:r>
              <a:rPr lang="ja-JP" altLang="en-US" sz="1400" kern="0" dirty="0" err="1" smtClean="0">
                <a:solidFill>
                  <a:sysClr val="windowText" lastClr="000000"/>
                </a:solidFill>
                <a:latin typeface="Calibri"/>
                <a:ea typeface="HGPｺﾞｼｯｸM" pitchFamily="50" charset="-128"/>
              </a:rPr>
              <a:t>、</a:t>
            </a:r>
            <a:r>
              <a:rPr lang="en-US" altLang="ja-JP" sz="1400" kern="0" dirty="0" smtClean="0">
                <a:solidFill>
                  <a:sysClr val="windowText" lastClr="000000"/>
                </a:solidFill>
                <a:latin typeface="Calibri"/>
                <a:ea typeface="HGPｺﾞｼｯｸM" pitchFamily="50" charset="-128"/>
              </a:rPr>
              <a:t>IADL</a:t>
            </a:r>
            <a:r>
              <a:rPr lang="ja-JP" altLang="en-US" sz="1400" kern="0" dirty="0" smtClean="0">
                <a:solidFill>
                  <a:sysClr val="windowText" lastClr="000000"/>
                </a:solidFill>
                <a:latin typeface="Calibri"/>
                <a:ea typeface="HGPｺﾞｼｯｸM" pitchFamily="50" charset="-128"/>
              </a:rPr>
              <a:t>の状況</a:t>
            </a:r>
            <a:endParaRPr lang="en-US" altLang="ja-JP" sz="1400" kern="0" dirty="0" smtClean="0">
              <a:solidFill>
                <a:sysClr val="windowText" lastClr="000000"/>
              </a:solidFill>
              <a:latin typeface="Calibri"/>
              <a:ea typeface="HGPｺﾞｼｯｸM" pitchFamily="50" charset="-128"/>
            </a:endParaRPr>
          </a:p>
          <a:p>
            <a:pPr marL="95250" indent="-95250" fontAlgn="auto">
              <a:spcBef>
                <a:spcPts val="0"/>
              </a:spcBef>
              <a:spcAft>
                <a:spcPts val="0"/>
              </a:spcAft>
              <a:defRPr/>
            </a:pPr>
            <a:r>
              <a:rPr kumimoji="0" lang="ja-JP" altLang="en-US" sz="1400" kern="0" dirty="0" smtClean="0">
                <a:solidFill>
                  <a:sysClr val="windowText" lastClr="000000"/>
                </a:solidFill>
                <a:latin typeface="Calibri"/>
                <a:ea typeface="HGPｺﾞｼｯｸM" pitchFamily="50" charset="-128"/>
              </a:rPr>
              <a:t>・ 孤立、転倒、認知症等のリスク要因</a:t>
            </a:r>
            <a:endParaRPr kumimoji="0" lang="en-US" altLang="ja-JP" sz="1400" kern="0" dirty="0" smtClean="0">
              <a:solidFill>
                <a:sysClr val="windowText" lastClr="000000"/>
              </a:solidFill>
              <a:latin typeface="Calibri"/>
              <a:ea typeface="HGPｺﾞｼｯｸM" pitchFamily="50" charset="-128"/>
            </a:endParaRPr>
          </a:p>
          <a:p>
            <a:pPr fontAlgn="auto">
              <a:spcBef>
                <a:spcPts val="0"/>
              </a:spcBef>
              <a:spcAft>
                <a:spcPts val="0"/>
              </a:spcAft>
              <a:defRPr/>
            </a:pPr>
            <a:r>
              <a:rPr lang="ja-JP" altLang="en-US" sz="1400" kern="0" dirty="0" smtClean="0">
                <a:solidFill>
                  <a:sysClr val="windowText" lastClr="000000"/>
                </a:solidFill>
                <a:latin typeface="Calibri"/>
                <a:ea typeface="HGPｺﾞｼｯｸM" pitchFamily="50" charset="-128"/>
              </a:rPr>
              <a:t>・ 世帯状況、経済状況など</a:t>
            </a:r>
            <a:endParaRPr lang="ja-JP" altLang="en-US" sz="1400" kern="0" dirty="0">
              <a:solidFill>
                <a:sysClr val="windowText" lastClr="000000"/>
              </a:solidFill>
              <a:latin typeface="Calibri"/>
              <a:ea typeface="HGPｺﾞｼｯｸM" pitchFamily="50" charset="-128"/>
            </a:endParaRPr>
          </a:p>
        </p:txBody>
      </p:sp>
      <p:sp>
        <p:nvSpPr>
          <p:cNvPr id="60" name="右矢印 59"/>
          <p:cNvSpPr/>
          <p:nvPr/>
        </p:nvSpPr>
        <p:spPr>
          <a:xfrm>
            <a:off x="2651046" y="1412776"/>
            <a:ext cx="997034" cy="1440160"/>
          </a:xfrm>
          <a:prstGeom prst="rightArrow">
            <a:avLst>
              <a:gd name="adj1" fmla="val 55686"/>
              <a:gd name="adj2" fmla="val 43307"/>
            </a:avLst>
          </a:prstGeom>
          <a:gradFill flip="none" rotWithShape="1">
            <a:gsLst>
              <a:gs pos="0">
                <a:srgbClr val="4F81BD">
                  <a:tint val="66000"/>
                  <a:satMod val="160000"/>
                </a:srgbClr>
              </a:gs>
              <a:gs pos="50000">
                <a:srgbClr val="4F81BD">
                  <a:tint val="44500"/>
                  <a:satMod val="160000"/>
                </a:srgbClr>
              </a:gs>
              <a:gs pos="100000">
                <a:srgbClr val="4F81BD">
                  <a:tint val="23500"/>
                  <a:satMod val="160000"/>
                </a:srgbClr>
              </a:gs>
            </a:gsLst>
            <a:lin ang="10800000" scaled="1"/>
            <a:tileRect/>
          </a:gradFill>
          <a:ln w="9525" cap="flat" cmpd="sng" algn="ctr">
            <a:solidFill>
              <a:sysClr val="windowText" lastClr="000000"/>
            </a:solidFill>
            <a:prstDash val="solid"/>
          </a:ln>
          <a:effectLst/>
        </p:spPr>
        <p:txBody>
          <a:bodyPr rtlCol="0" anchor="ctr"/>
          <a:lstStyle/>
          <a:p>
            <a:pPr algn="ctr" fontAlgn="auto">
              <a:spcBef>
                <a:spcPts val="0"/>
              </a:spcBef>
              <a:spcAft>
                <a:spcPts val="0"/>
              </a:spcAft>
              <a:defRPr/>
            </a:pPr>
            <a:endParaRPr lang="ja-JP" altLang="en-US" kern="0">
              <a:solidFill>
                <a:sysClr val="window" lastClr="FFFFFF"/>
              </a:solidFill>
              <a:latin typeface="Calibri"/>
              <a:ea typeface="ＭＳ Ｐゴシック"/>
            </a:endParaRPr>
          </a:p>
        </p:txBody>
      </p:sp>
      <p:sp>
        <p:nvSpPr>
          <p:cNvPr id="61" name="角丸四角形 60"/>
          <p:cNvSpPr/>
          <p:nvPr/>
        </p:nvSpPr>
        <p:spPr>
          <a:xfrm>
            <a:off x="3631467" y="836712"/>
            <a:ext cx="2304257" cy="2592288"/>
          </a:xfrm>
          <a:prstGeom prst="roundRect">
            <a:avLst>
              <a:gd name="adj" fmla="val 4606"/>
            </a:avLst>
          </a:prstGeom>
          <a:solidFill>
            <a:srgbClr val="FFFFCC"/>
          </a:solidFill>
          <a:ln w="9525" cap="flat" cmpd="sng" algn="ctr">
            <a:solidFill>
              <a:sysClr val="windowText" lastClr="000000"/>
            </a:solidFill>
            <a:prstDash val="solid"/>
          </a:ln>
          <a:effectLst/>
        </p:spPr>
        <p:txBody>
          <a:bodyPr rtlCol="0" anchor="t"/>
          <a:lstStyle/>
          <a:p>
            <a:pPr algn="ctr" fontAlgn="auto">
              <a:spcBef>
                <a:spcPts val="0"/>
              </a:spcBef>
              <a:spcAft>
                <a:spcPts val="0"/>
              </a:spcAft>
              <a:defRPr/>
            </a:pPr>
            <a:r>
              <a:rPr lang="ja-JP" altLang="en-US" kern="0" dirty="0" smtClean="0">
                <a:solidFill>
                  <a:sysClr val="windowText" lastClr="000000"/>
                </a:solidFill>
                <a:latin typeface="Calibri"/>
                <a:ea typeface="ＭＳ Ｐゴシック"/>
              </a:rPr>
              <a:t>日常生活圏域ごとの地域診断</a:t>
            </a:r>
            <a:endParaRPr lang="en-US" altLang="ja-JP" kern="0" dirty="0" smtClean="0">
              <a:solidFill>
                <a:sysClr val="windowText" lastClr="000000"/>
              </a:solidFill>
              <a:latin typeface="Calibri"/>
              <a:ea typeface="ＭＳ Ｐゴシック"/>
            </a:endParaRPr>
          </a:p>
        </p:txBody>
      </p:sp>
      <p:sp>
        <p:nvSpPr>
          <p:cNvPr id="62" name="角丸四角形 61"/>
          <p:cNvSpPr/>
          <p:nvPr/>
        </p:nvSpPr>
        <p:spPr>
          <a:xfrm>
            <a:off x="7015832" y="836712"/>
            <a:ext cx="2411760" cy="2664296"/>
          </a:xfrm>
          <a:prstGeom prst="roundRect">
            <a:avLst>
              <a:gd name="adj" fmla="val 4606"/>
            </a:avLst>
          </a:prstGeom>
          <a:solidFill>
            <a:srgbClr val="FFCCCC"/>
          </a:solidFill>
          <a:ln w="9525" cap="flat" cmpd="sng" algn="ctr">
            <a:solidFill>
              <a:sysClr val="windowText" lastClr="000000"/>
            </a:solidFill>
            <a:prstDash val="solid"/>
          </a:ln>
          <a:effectLst/>
        </p:spPr>
        <p:txBody>
          <a:bodyPr rtlCol="0" anchor="t"/>
          <a:lstStyle/>
          <a:p>
            <a:pPr algn="ctr" fontAlgn="auto">
              <a:spcBef>
                <a:spcPts val="0"/>
              </a:spcBef>
              <a:spcAft>
                <a:spcPts val="0"/>
              </a:spcAft>
              <a:defRPr/>
            </a:pPr>
            <a:r>
              <a:rPr lang="ja-JP" altLang="en-US" kern="0" dirty="0" smtClean="0">
                <a:solidFill>
                  <a:sysClr val="windowText" lastClr="000000"/>
                </a:solidFill>
                <a:latin typeface="Calibri"/>
                <a:ea typeface="ＭＳ Ｐゴシック"/>
              </a:rPr>
              <a:t>日常生活圏域ごとの</a:t>
            </a:r>
            <a:endParaRPr kumimoji="0" lang="en-US" altLang="ja-JP" kern="0" dirty="0">
              <a:solidFill>
                <a:sysClr val="windowText" lastClr="000000"/>
              </a:solidFill>
              <a:latin typeface="Calibri"/>
              <a:ea typeface="ＭＳ Ｐゴシック"/>
            </a:endParaRPr>
          </a:p>
          <a:p>
            <a:pPr algn="ctr" fontAlgn="auto">
              <a:spcBef>
                <a:spcPts val="0"/>
              </a:spcBef>
              <a:spcAft>
                <a:spcPts val="0"/>
              </a:spcAft>
              <a:defRPr/>
            </a:pPr>
            <a:r>
              <a:rPr lang="ja-JP" altLang="en-US" kern="0" dirty="0" smtClean="0">
                <a:solidFill>
                  <a:sysClr val="windowText" lastClr="000000"/>
                </a:solidFill>
                <a:latin typeface="Calibri"/>
                <a:ea typeface="ＭＳ Ｐゴシック"/>
              </a:rPr>
              <a:t>サービス目標設定</a:t>
            </a:r>
            <a:endParaRPr lang="en-US" altLang="ja-JP" kern="0" dirty="0" smtClean="0">
              <a:solidFill>
                <a:sysClr val="windowText" lastClr="000000"/>
              </a:solidFill>
              <a:latin typeface="Calibri"/>
              <a:ea typeface="ＭＳ Ｐゴシック"/>
            </a:endParaRPr>
          </a:p>
          <a:p>
            <a:pPr algn="ctr" fontAlgn="auto">
              <a:spcBef>
                <a:spcPts val="0"/>
              </a:spcBef>
              <a:spcAft>
                <a:spcPts val="0"/>
              </a:spcAft>
              <a:defRPr/>
            </a:pPr>
            <a:r>
              <a:rPr kumimoji="0" lang="ja-JP" altLang="en-US" kern="0" dirty="0" smtClean="0">
                <a:solidFill>
                  <a:sysClr val="windowText" lastClr="000000"/>
                </a:solidFill>
                <a:latin typeface="Calibri"/>
                <a:ea typeface="ＭＳ Ｐゴシック"/>
              </a:rPr>
              <a:t>事業</a:t>
            </a:r>
            <a:r>
              <a:rPr kumimoji="0" lang="ja-JP" altLang="en-US" kern="0" dirty="0">
                <a:solidFill>
                  <a:sysClr val="windowText" lastClr="000000"/>
                </a:solidFill>
                <a:latin typeface="Calibri"/>
                <a:ea typeface="ＭＳ Ｐゴシック"/>
              </a:rPr>
              <a:t>目標設定</a:t>
            </a:r>
            <a:endParaRPr lang="en-US" altLang="ja-JP" kern="0" dirty="0" smtClean="0">
              <a:solidFill>
                <a:sysClr val="windowText" lastClr="000000"/>
              </a:solidFill>
              <a:latin typeface="Calibri"/>
              <a:ea typeface="ＭＳ Ｐゴシック"/>
            </a:endParaRPr>
          </a:p>
        </p:txBody>
      </p:sp>
      <p:sp>
        <p:nvSpPr>
          <p:cNvPr id="63" name="右矢印 62"/>
          <p:cNvSpPr/>
          <p:nvPr/>
        </p:nvSpPr>
        <p:spPr>
          <a:xfrm>
            <a:off x="5974496" y="1412776"/>
            <a:ext cx="997034" cy="1440160"/>
          </a:xfrm>
          <a:prstGeom prst="rightArrow">
            <a:avLst>
              <a:gd name="adj1" fmla="val 55686"/>
              <a:gd name="adj2" fmla="val 43307"/>
            </a:avLst>
          </a:prstGeom>
          <a:gradFill flip="none" rotWithShape="1">
            <a:gsLst>
              <a:gs pos="0">
                <a:srgbClr val="4F81BD">
                  <a:tint val="66000"/>
                  <a:satMod val="160000"/>
                </a:srgbClr>
              </a:gs>
              <a:gs pos="50000">
                <a:srgbClr val="4F81BD">
                  <a:tint val="44500"/>
                  <a:satMod val="160000"/>
                </a:srgbClr>
              </a:gs>
              <a:gs pos="100000">
                <a:srgbClr val="4F81BD">
                  <a:tint val="23500"/>
                  <a:satMod val="160000"/>
                </a:srgbClr>
              </a:gs>
            </a:gsLst>
            <a:lin ang="10800000" scaled="1"/>
            <a:tileRect/>
          </a:gradFill>
          <a:ln w="9525" cap="flat" cmpd="sng" algn="ctr">
            <a:solidFill>
              <a:sysClr val="windowText" lastClr="000000"/>
            </a:solidFill>
            <a:prstDash val="solid"/>
          </a:ln>
          <a:effectLst/>
        </p:spPr>
        <p:txBody>
          <a:bodyPr rtlCol="0" anchor="ctr"/>
          <a:lstStyle/>
          <a:p>
            <a:pPr algn="ctr" fontAlgn="auto">
              <a:spcBef>
                <a:spcPts val="0"/>
              </a:spcBef>
              <a:spcAft>
                <a:spcPts val="0"/>
              </a:spcAft>
              <a:defRPr/>
            </a:pPr>
            <a:endParaRPr lang="ja-JP" altLang="en-US" kern="0">
              <a:solidFill>
                <a:sysClr val="window" lastClr="FFFFFF"/>
              </a:solidFill>
              <a:latin typeface="Calibri"/>
              <a:ea typeface="ＭＳ Ｐゴシック"/>
            </a:endParaRPr>
          </a:p>
        </p:txBody>
      </p:sp>
      <p:sp>
        <p:nvSpPr>
          <p:cNvPr id="64" name="テキスト ボックス 63"/>
          <p:cNvSpPr txBox="1"/>
          <p:nvPr/>
        </p:nvSpPr>
        <p:spPr>
          <a:xfrm>
            <a:off x="2717515" y="3204271"/>
            <a:ext cx="864096" cy="584775"/>
          </a:xfrm>
          <a:prstGeom prst="rect">
            <a:avLst/>
          </a:prstGeom>
          <a:noFill/>
          <a:ln w="31750" cmpd="dbl">
            <a:solidFill>
              <a:sysClr val="windowText" lastClr="000000"/>
            </a:solidFill>
            <a:prstDash val="solid"/>
          </a:ln>
        </p:spPr>
        <p:txBody>
          <a:bodyPr wrap="square" lIns="36000" rIns="36000" rtlCol="0">
            <a:spAutoFit/>
          </a:bodyPr>
          <a:lstStyle/>
          <a:p>
            <a:pPr fontAlgn="auto">
              <a:spcBef>
                <a:spcPts val="0"/>
              </a:spcBef>
              <a:spcAft>
                <a:spcPts val="0"/>
              </a:spcAft>
              <a:defRPr/>
            </a:pPr>
            <a:r>
              <a:rPr lang="ja-JP" altLang="en-US" sz="1600" kern="0" dirty="0" smtClean="0">
                <a:solidFill>
                  <a:sysClr val="windowText" lastClr="000000"/>
                </a:solidFill>
                <a:latin typeface="Calibri"/>
                <a:ea typeface="HGPｺﾞｼｯｸM" pitchFamily="50" charset="-128"/>
              </a:rPr>
              <a:t>生活支援ソフト</a:t>
            </a:r>
            <a:endParaRPr lang="ja-JP" altLang="en-US" sz="1600" kern="0" dirty="0">
              <a:solidFill>
                <a:sysClr val="windowText" lastClr="000000"/>
              </a:solidFill>
              <a:latin typeface="Calibri"/>
              <a:ea typeface="HGPｺﾞｼｯｸM" pitchFamily="50" charset="-128"/>
            </a:endParaRPr>
          </a:p>
        </p:txBody>
      </p:sp>
      <p:sp>
        <p:nvSpPr>
          <p:cNvPr id="65" name="テキスト ボックス 64"/>
          <p:cNvSpPr txBox="1"/>
          <p:nvPr/>
        </p:nvSpPr>
        <p:spPr>
          <a:xfrm>
            <a:off x="524044" y="6084634"/>
            <a:ext cx="1927599" cy="584775"/>
          </a:xfrm>
          <a:prstGeom prst="rect">
            <a:avLst/>
          </a:prstGeom>
          <a:noFill/>
          <a:ln w="31750" cmpd="dbl">
            <a:solidFill>
              <a:sysClr val="windowText" lastClr="000000"/>
            </a:solidFill>
            <a:prstDash val="solid"/>
          </a:ln>
        </p:spPr>
        <p:txBody>
          <a:bodyPr wrap="square" lIns="36000" rIns="36000" rtlCol="0">
            <a:spAutoFit/>
          </a:bodyPr>
          <a:lstStyle/>
          <a:p>
            <a:pPr fontAlgn="auto">
              <a:spcBef>
                <a:spcPts val="0"/>
              </a:spcBef>
              <a:spcAft>
                <a:spcPts val="0"/>
              </a:spcAft>
              <a:defRPr/>
            </a:pPr>
            <a:r>
              <a:rPr lang="ja-JP" altLang="en-US" sz="1600" kern="0" dirty="0" smtClean="0">
                <a:solidFill>
                  <a:sysClr val="windowText" lastClr="000000"/>
                </a:solidFill>
                <a:latin typeface="Calibri"/>
                <a:ea typeface="HGPｺﾞｼｯｸM" pitchFamily="50" charset="-128"/>
              </a:rPr>
              <a:t>日常生活圏域ニーズ調査の調査票ひな型</a:t>
            </a:r>
            <a:endParaRPr lang="ja-JP" altLang="en-US" sz="1600" kern="0" dirty="0">
              <a:solidFill>
                <a:sysClr val="windowText" lastClr="000000"/>
              </a:solidFill>
              <a:latin typeface="Calibri"/>
              <a:ea typeface="HGPｺﾞｼｯｸM" pitchFamily="50" charset="-128"/>
            </a:endParaRPr>
          </a:p>
        </p:txBody>
      </p:sp>
      <p:sp>
        <p:nvSpPr>
          <p:cNvPr id="66" name="テキスト ボックス 65"/>
          <p:cNvSpPr txBox="1"/>
          <p:nvPr/>
        </p:nvSpPr>
        <p:spPr>
          <a:xfrm>
            <a:off x="3774474" y="1916832"/>
            <a:ext cx="2089239" cy="523220"/>
          </a:xfrm>
          <a:prstGeom prst="rect">
            <a:avLst/>
          </a:prstGeom>
          <a:noFill/>
          <a:ln>
            <a:solidFill>
              <a:sysClr val="windowText" lastClr="000000"/>
            </a:solidFill>
            <a:prstDash val="sysDash"/>
          </a:ln>
        </p:spPr>
        <p:txBody>
          <a:bodyPr wrap="square" lIns="36000" rIns="36000" rtlCol="0">
            <a:spAutoFit/>
          </a:bodyPr>
          <a:lstStyle/>
          <a:p>
            <a:pPr marL="95250" indent="-95250" fontAlgn="auto">
              <a:spcBef>
                <a:spcPts val="0"/>
              </a:spcBef>
              <a:spcAft>
                <a:spcPts val="0"/>
              </a:spcAft>
              <a:defRPr/>
            </a:pPr>
            <a:r>
              <a:rPr lang="ja-JP" altLang="en-US" sz="1400" kern="0" dirty="0" smtClean="0">
                <a:solidFill>
                  <a:sysClr val="windowText" lastClr="000000"/>
                </a:solidFill>
                <a:latin typeface="Calibri"/>
                <a:ea typeface="HGPｺﾞｼｯｸM" pitchFamily="50" charset="-128"/>
              </a:rPr>
              <a:t>・ 地域の抱える課題、リスクの抽出</a:t>
            </a:r>
            <a:endParaRPr lang="en-US" altLang="ja-JP" sz="1400" kern="0" dirty="0" smtClean="0">
              <a:solidFill>
                <a:sysClr val="windowText" lastClr="000000"/>
              </a:solidFill>
              <a:latin typeface="Calibri"/>
              <a:ea typeface="HGPｺﾞｼｯｸM" pitchFamily="50" charset="-128"/>
            </a:endParaRPr>
          </a:p>
        </p:txBody>
      </p:sp>
      <p:sp>
        <p:nvSpPr>
          <p:cNvPr id="67" name="右矢印 66"/>
          <p:cNvSpPr/>
          <p:nvPr/>
        </p:nvSpPr>
        <p:spPr>
          <a:xfrm>
            <a:off x="2651050" y="4077072"/>
            <a:ext cx="789791" cy="1440160"/>
          </a:xfrm>
          <a:prstGeom prst="rightArrow">
            <a:avLst>
              <a:gd name="adj1" fmla="val 55686"/>
              <a:gd name="adj2" fmla="val 43307"/>
            </a:avLst>
          </a:prstGeom>
          <a:gradFill flip="none" rotWithShape="1">
            <a:gsLst>
              <a:gs pos="0">
                <a:srgbClr val="4F81BD">
                  <a:tint val="66000"/>
                  <a:satMod val="160000"/>
                </a:srgbClr>
              </a:gs>
              <a:gs pos="50000">
                <a:srgbClr val="4F81BD">
                  <a:tint val="44500"/>
                  <a:satMod val="160000"/>
                </a:srgbClr>
              </a:gs>
              <a:gs pos="100000">
                <a:srgbClr val="4F81BD">
                  <a:tint val="23500"/>
                  <a:satMod val="160000"/>
                </a:srgbClr>
              </a:gs>
            </a:gsLst>
            <a:lin ang="10800000" scaled="1"/>
            <a:tileRect/>
          </a:gradFill>
          <a:ln w="9525" cap="flat" cmpd="sng" algn="ctr">
            <a:solidFill>
              <a:sysClr val="windowText" lastClr="000000"/>
            </a:solidFill>
            <a:prstDash val="solid"/>
          </a:ln>
          <a:effectLst/>
        </p:spPr>
        <p:txBody>
          <a:bodyPr rtlCol="0" anchor="ctr"/>
          <a:lstStyle/>
          <a:p>
            <a:pPr algn="ctr" fontAlgn="auto">
              <a:spcBef>
                <a:spcPts val="0"/>
              </a:spcBef>
              <a:spcAft>
                <a:spcPts val="0"/>
              </a:spcAft>
              <a:defRPr/>
            </a:pPr>
            <a:endParaRPr lang="ja-JP" altLang="en-US" kern="0">
              <a:solidFill>
                <a:sysClr val="window" lastClr="FFFFFF"/>
              </a:solidFill>
              <a:latin typeface="Calibri"/>
              <a:ea typeface="ＭＳ Ｐゴシック"/>
            </a:endParaRPr>
          </a:p>
        </p:txBody>
      </p:sp>
      <p:sp>
        <p:nvSpPr>
          <p:cNvPr id="68" name="角丸四角形 67"/>
          <p:cNvSpPr/>
          <p:nvPr/>
        </p:nvSpPr>
        <p:spPr>
          <a:xfrm>
            <a:off x="3440839" y="3573016"/>
            <a:ext cx="2494882" cy="2592288"/>
          </a:xfrm>
          <a:prstGeom prst="roundRect">
            <a:avLst>
              <a:gd name="adj" fmla="val 4606"/>
            </a:avLst>
          </a:prstGeom>
          <a:solidFill>
            <a:srgbClr val="FFFFCC"/>
          </a:solidFill>
          <a:ln w="9525" cap="flat" cmpd="sng" algn="ctr">
            <a:solidFill>
              <a:sysClr val="windowText" lastClr="000000"/>
            </a:solidFill>
            <a:prstDash val="solid"/>
          </a:ln>
          <a:effectLst/>
        </p:spPr>
        <p:txBody>
          <a:bodyPr rtlCol="0" anchor="t"/>
          <a:lstStyle/>
          <a:p>
            <a:pPr algn="ctr" fontAlgn="auto">
              <a:spcBef>
                <a:spcPts val="0"/>
              </a:spcBef>
              <a:spcAft>
                <a:spcPts val="0"/>
              </a:spcAft>
              <a:defRPr/>
            </a:pPr>
            <a:r>
              <a:rPr lang="ja-JP" altLang="en-US" kern="0" dirty="0" smtClean="0">
                <a:solidFill>
                  <a:sysClr val="windowText" lastClr="000000"/>
                </a:solidFill>
                <a:latin typeface="Calibri"/>
                <a:ea typeface="ＭＳ Ｐゴシック"/>
              </a:rPr>
              <a:t>調査対象高齢者</a:t>
            </a:r>
            <a:endParaRPr lang="en-US" altLang="ja-JP" kern="0" dirty="0" smtClean="0">
              <a:solidFill>
                <a:sysClr val="windowText" lastClr="000000"/>
              </a:solidFill>
              <a:latin typeface="Calibri"/>
              <a:ea typeface="ＭＳ Ｐゴシック"/>
            </a:endParaRPr>
          </a:p>
          <a:p>
            <a:pPr algn="ctr" fontAlgn="auto">
              <a:spcBef>
                <a:spcPts val="0"/>
              </a:spcBef>
              <a:spcAft>
                <a:spcPts val="0"/>
              </a:spcAft>
              <a:defRPr/>
            </a:pPr>
            <a:r>
              <a:rPr lang="ja-JP" altLang="en-US" kern="0" dirty="0" smtClean="0">
                <a:solidFill>
                  <a:sysClr val="windowText" lastClr="000000"/>
                </a:solidFill>
                <a:latin typeface="Calibri"/>
                <a:ea typeface="ＭＳ Ｐゴシック"/>
              </a:rPr>
              <a:t>個人の生活上の課題、</a:t>
            </a:r>
            <a:endParaRPr lang="en-US" altLang="ja-JP" kern="0" dirty="0" smtClean="0">
              <a:solidFill>
                <a:sysClr val="windowText" lastClr="000000"/>
              </a:solidFill>
              <a:latin typeface="Calibri"/>
              <a:ea typeface="ＭＳ Ｐゴシック"/>
            </a:endParaRPr>
          </a:p>
          <a:p>
            <a:pPr algn="ctr" fontAlgn="auto">
              <a:spcBef>
                <a:spcPts val="0"/>
              </a:spcBef>
              <a:spcAft>
                <a:spcPts val="0"/>
              </a:spcAft>
              <a:defRPr/>
            </a:pPr>
            <a:r>
              <a:rPr lang="ja-JP" altLang="en-US" kern="0" dirty="0" smtClean="0">
                <a:solidFill>
                  <a:sysClr val="windowText" lastClr="000000"/>
                </a:solidFill>
                <a:latin typeface="Calibri"/>
                <a:ea typeface="ＭＳ Ｐゴシック"/>
              </a:rPr>
              <a:t>リスクの把握</a:t>
            </a:r>
            <a:endParaRPr lang="en-US" altLang="ja-JP" kern="0" dirty="0" smtClean="0">
              <a:solidFill>
                <a:sysClr val="windowText" lastClr="000000"/>
              </a:solidFill>
              <a:latin typeface="Calibri"/>
              <a:ea typeface="ＭＳ Ｐゴシック"/>
            </a:endParaRPr>
          </a:p>
        </p:txBody>
      </p:sp>
      <p:sp>
        <p:nvSpPr>
          <p:cNvPr id="69" name="テキスト ボックス 68"/>
          <p:cNvSpPr txBox="1"/>
          <p:nvPr/>
        </p:nvSpPr>
        <p:spPr>
          <a:xfrm>
            <a:off x="6002186" y="5910420"/>
            <a:ext cx="969339" cy="830997"/>
          </a:xfrm>
          <a:prstGeom prst="rect">
            <a:avLst/>
          </a:prstGeom>
          <a:noFill/>
          <a:ln w="31750" cmpd="dbl">
            <a:solidFill>
              <a:sysClr val="windowText" lastClr="000000"/>
            </a:solidFill>
            <a:prstDash val="solid"/>
          </a:ln>
        </p:spPr>
        <p:txBody>
          <a:bodyPr wrap="square" lIns="36000" rIns="36000" rtlCol="0">
            <a:spAutoFit/>
          </a:bodyPr>
          <a:lstStyle/>
          <a:p>
            <a:pPr fontAlgn="auto">
              <a:spcBef>
                <a:spcPts val="0"/>
              </a:spcBef>
              <a:spcAft>
                <a:spcPts val="0"/>
              </a:spcAft>
              <a:defRPr/>
            </a:pPr>
            <a:r>
              <a:rPr lang="ja-JP" altLang="en-US" sz="1600" kern="0" dirty="0" smtClean="0">
                <a:solidFill>
                  <a:sysClr val="windowText" lastClr="000000"/>
                </a:solidFill>
                <a:latin typeface="Calibri"/>
                <a:ea typeface="HGPｺﾞｼｯｸM" pitchFamily="50" charset="-128"/>
              </a:rPr>
              <a:t>個人結果アドバイス票ひな型</a:t>
            </a:r>
            <a:endParaRPr lang="ja-JP" altLang="en-US" sz="1600" kern="0" dirty="0">
              <a:solidFill>
                <a:sysClr val="windowText" lastClr="000000"/>
              </a:solidFill>
              <a:latin typeface="Calibri"/>
              <a:ea typeface="HGPｺﾞｼｯｸM" pitchFamily="50" charset="-128"/>
            </a:endParaRPr>
          </a:p>
        </p:txBody>
      </p:sp>
      <p:sp>
        <p:nvSpPr>
          <p:cNvPr id="70" name="右矢印 69"/>
          <p:cNvSpPr/>
          <p:nvPr/>
        </p:nvSpPr>
        <p:spPr>
          <a:xfrm>
            <a:off x="5974496" y="4077072"/>
            <a:ext cx="997034" cy="1440160"/>
          </a:xfrm>
          <a:prstGeom prst="rightArrow">
            <a:avLst>
              <a:gd name="adj1" fmla="val 55686"/>
              <a:gd name="adj2" fmla="val 43307"/>
            </a:avLst>
          </a:prstGeom>
          <a:gradFill flip="none" rotWithShape="1">
            <a:gsLst>
              <a:gs pos="0">
                <a:srgbClr val="4F81BD">
                  <a:tint val="66000"/>
                  <a:satMod val="160000"/>
                </a:srgbClr>
              </a:gs>
              <a:gs pos="50000">
                <a:srgbClr val="4F81BD">
                  <a:tint val="44500"/>
                  <a:satMod val="160000"/>
                </a:srgbClr>
              </a:gs>
              <a:gs pos="100000">
                <a:srgbClr val="4F81BD">
                  <a:tint val="23500"/>
                  <a:satMod val="160000"/>
                </a:srgbClr>
              </a:gs>
            </a:gsLst>
            <a:lin ang="10800000" scaled="1"/>
            <a:tileRect/>
          </a:gradFill>
          <a:ln w="9525" cap="flat" cmpd="sng" algn="ctr">
            <a:solidFill>
              <a:sysClr val="windowText" lastClr="000000"/>
            </a:solidFill>
            <a:prstDash val="solid"/>
          </a:ln>
          <a:effectLst/>
        </p:spPr>
        <p:txBody>
          <a:bodyPr rtlCol="0" anchor="ctr"/>
          <a:lstStyle/>
          <a:p>
            <a:pPr algn="ctr" fontAlgn="auto">
              <a:spcBef>
                <a:spcPts val="0"/>
              </a:spcBef>
              <a:spcAft>
                <a:spcPts val="0"/>
              </a:spcAft>
              <a:defRPr/>
            </a:pPr>
            <a:endParaRPr lang="ja-JP" altLang="en-US" kern="0">
              <a:solidFill>
                <a:sysClr val="window" lastClr="FFFFFF"/>
              </a:solidFill>
              <a:latin typeface="Calibri"/>
              <a:ea typeface="ＭＳ Ｐゴシック"/>
            </a:endParaRPr>
          </a:p>
        </p:txBody>
      </p:sp>
      <p:sp>
        <p:nvSpPr>
          <p:cNvPr id="71" name="角丸四角形 70"/>
          <p:cNvSpPr/>
          <p:nvPr/>
        </p:nvSpPr>
        <p:spPr>
          <a:xfrm>
            <a:off x="7015832" y="3573016"/>
            <a:ext cx="2411760" cy="2808312"/>
          </a:xfrm>
          <a:prstGeom prst="roundRect">
            <a:avLst>
              <a:gd name="adj" fmla="val 4606"/>
            </a:avLst>
          </a:prstGeom>
          <a:solidFill>
            <a:srgbClr val="FFCCCC"/>
          </a:solidFill>
          <a:ln w="9525" cap="flat" cmpd="sng" algn="ctr">
            <a:solidFill>
              <a:sysClr val="windowText" lastClr="000000"/>
            </a:solidFill>
            <a:prstDash val="solid"/>
          </a:ln>
          <a:effectLst/>
        </p:spPr>
        <p:txBody>
          <a:bodyPr rtlCol="0" anchor="t"/>
          <a:lstStyle/>
          <a:p>
            <a:pPr algn="ctr" fontAlgn="auto">
              <a:spcBef>
                <a:spcPts val="0"/>
              </a:spcBef>
              <a:spcAft>
                <a:spcPts val="0"/>
              </a:spcAft>
              <a:defRPr/>
            </a:pPr>
            <a:r>
              <a:rPr lang="ja-JP" altLang="en-US" kern="0" dirty="0" smtClean="0">
                <a:solidFill>
                  <a:sysClr val="windowText" lastClr="000000"/>
                </a:solidFill>
                <a:latin typeface="Calibri"/>
                <a:ea typeface="ＭＳ Ｐゴシック"/>
              </a:rPr>
              <a:t>個々の高齢者への</a:t>
            </a:r>
            <a:endParaRPr lang="en-US" altLang="ja-JP" kern="0" dirty="0" smtClean="0">
              <a:solidFill>
                <a:sysClr val="windowText" lastClr="000000"/>
              </a:solidFill>
              <a:latin typeface="Calibri"/>
              <a:ea typeface="ＭＳ Ｐゴシック"/>
            </a:endParaRPr>
          </a:p>
          <a:p>
            <a:pPr algn="ctr" fontAlgn="auto">
              <a:spcBef>
                <a:spcPts val="0"/>
              </a:spcBef>
              <a:spcAft>
                <a:spcPts val="0"/>
              </a:spcAft>
              <a:defRPr/>
            </a:pPr>
            <a:r>
              <a:rPr kumimoji="0" lang="ja-JP" altLang="en-US" kern="0" dirty="0" smtClean="0">
                <a:solidFill>
                  <a:sysClr val="windowText" lastClr="000000"/>
                </a:solidFill>
                <a:latin typeface="Calibri"/>
                <a:ea typeface="ＭＳ Ｐゴシック"/>
              </a:rPr>
              <a:t>アドバイス</a:t>
            </a:r>
            <a:endParaRPr kumimoji="0" lang="en-US" altLang="ja-JP" kern="0" dirty="0" smtClean="0">
              <a:solidFill>
                <a:sysClr val="windowText" lastClr="000000"/>
              </a:solidFill>
              <a:latin typeface="Calibri"/>
              <a:ea typeface="ＭＳ Ｐゴシック"/>
            </a:endParaRPr>
          </a:p>
          <a:p>
            <a:pPr algn="ctr" fontAlgn="auto">
              <a:spcBef>
                <a:spcPts val="0"/>
              </a:spcBef>
              <a:spcAft>
                <a:spcPts val="0"/>
              </a:spcAft>
              <a:defRPr/>
            </a:pPr>
            <a:endParaRPr kumimoji="0" lang="en-US" altLang="ja-JP" kern="0" dirty="0">
              <a:solidFill>
                <a:sysClr val="windowText" lastClr="000000"/>
              </a:solidFill>
              <a:latin typeface="Calibri"/>
              <a:ea typeface="ＭＳ Ｐゴシック"/>
            </a:endParaRPr>
          </a:p>
          <a:p>
            <a:pPr algn="ctr" fontAlgn="auto">
              <a:spcBef>
                <a:spcPts val="0"/>
              </a:spcBef>
              <a:spcAft>
                <a:spcPts val="0"/>
              </a:spcAft>
              <a:defRPr/>
            </a:pPr>
            <a:endParaRPr kumimoji="0" lang="en-US" altLang="ja-JP" kern="0" dirty="0" smtClean="0">
              <a:solidFill>
                <a:sysClr val="windowText" lastClr="000000"/>
              </a:solidFill>
              <a:latin typeface="Calibri"/>
              <a:ea typeface="ＭＳ Ｐゴシック"/>
            </a:endParaRPr>
          </a:p>
          <a:p>
            <a:pPr algn="ctr" fontAlgn="auto">
              <a:spcBef>
                <a:spcPts val="0"/>
              </a:spcBef>
              <a:spcAft>
                <a:spcPts val="0"/>
              </a:spcAft>
              <a:defRPr/>
            </a:pPr>
            <a:endParaRPr kumimoji="0" lang="en-US" altLang="ja-JP" kern="0" dirty="0">
              <a:solidFill>
                <a:sysClr val="windowText" lastClr="000000"/>
              </a:solidFill>
              <a:latin typeface="Calibri"/>
              <a:ea typeface="ＭＳ Ｐゴシック"/>
            </a:endParaRPr>
          </a:p>
          <a:p>
            <a:pPr algn="ctr" fontAlgn="auto">
              <a:spcBef>
                <a:spcPts val="0"/>
              </a:spcBef>
              <a:spcAft>
                <a:spcPts val="0"/>
              </a:spcAft>
              <a:defRPr/>
            </a:pPr>
            <a:r>
              <a:rPr kumimoji="0" lang="ja-JP" altLang="en-US" kern="0" dirty="0" smtClean="0">
                <a:solidFill>
                  <a:sysClr val="windowText" lastClr="000000"/>
                </a:solidFill>
                <a:latin typeface="Calibri"/>
                <a:ea typeface="ＭＳ Ｐゴシック"/>
              </a:rPr>
              <a:t>各種活動による</a:t>
            </a:r>
            <a:endParaRPr kumimoji="0" lang="en-US" altLang="ja-JP" kern="0" dirty="0" smtClean="0">
              <a:solidFill>
                <a:sysClr val="windowText" lastClr="000000"/>
              </a:solidFill>
              <a:latin typeface="Calibri"/>
              <a:ea typeface="ＭＳ Ｐゴシック"/>
            </a:endParaRPr>
          </a:p>
          <a:p>
            <a:pPr algn="ctr" fontAlgn="auto">
              <a:spcBef>
                <a:spcPts val="0"/>
              </a:spcBef>
              <a:spcAft>
                <a:spcPts val="0"/>
              </a:spcAft>
              <a:defRPr/>
            </a:pPr>
            <a:r>
              <a:rPr kumimoji="0" lang="ja-JP" altLang="en-US" kern="0" dirty="0">
                <a:solidFill>
                  <a:sysClr val="windowText" lastClr="000000"/>
                </a:solidFill>
                <a:latin typeface="Calibri"/>
                <a:ea typeface="ＭＳ Ｐゴシック"/>
              </a:rPr>
              <a:t>高齢者</a:t>
            </a:r>
            <a:r>
              <a:rPr kumimoji="0" lang="ja-JP" altLang="en-US" kern="0" dirty="0" smtClean="0">
                <a:solidFill>
                  <a:sysClr val="windowText" lastClr="000000"/>
                </a:solidFill>
                <a:latin typeface="Calibri"/>
                <a:ea typeface="ＭＳ Ｐゴシック"/>
              </a:rPr>
              <a:t>の</a:t>
            </a:r>
            <a:r>
              <a:rPr kumimoji="0" lang="ja-JP" altLang="en-US" kern="0" dirty="0">
                <a:solidFill>
                  <a:sysClr val="windowText" lastClr="000000"/>
                </a:solidFill>
                <a:latin typeface="Calibri"/>
                <a:ea typeface="ＭＳ Ｐゴシック"/>
              </a:rPr>
              <a:t>フォロー</a:t>
            </a:r>
            <a:endParaRPr kumimoji="0" lang="en-US" altLang="ja-JP" kern="0" dirty="0" smtClean="0">
              <a:solidFill>
                <a:sysClr val="windowText" lastClr="000000"/>
              </a:solidFill>
              <a:latin typeface="Calibri"/>
              <a:ea typeface="ＭＳ Ｐゴシック"/>
            </a:endParaRPr>
          </a:p>
          <a:p>
            <a:pPr algn="ctr" fontAlgn="auto">
              <a:spcBef>
                <a:spcPts val="0"/>
              </a:spcBef>
              <a:spcAft>
                <a:spcPts val="0"/>
              </a:spcAft>
              <a:defRPr/>
            </a:pPr>
            <a:endParaRPr kumimoji="0" lang="en-US" altLang="ja-JP" kern="0" dirty="0" smtClean="0">
              <a:solidFill>
                <a:sysClr val="windowText" lastClr="000000"/>
              </a:solidFill>
              <a:latin typeface="Calibri"/>
              <a:ea typeface="ＭＳ Ｐゴシック"/>
            </a:endParaRPr>
          </a:p>
        </p:txBody>
      </p:sp>
      <p:sp>
        <p:nvSpPr>
          <p:cNvPr id="72" name="テキスト ボックス 71"/>
          <p:cNvSpPr txBox="1"/>
          <p:nvPr/>
        </p:nvSpPr>
        <p:spPr>
          <a:xfrm>
            <a:off x="7148787" y="4221088"/>
            <a:ext cx="2119426" cy="738664"/>
          </a:xfrm>
          <a:prstGeom prst="rect">
            <a:avLst/>
          </a:prstGeom>
          <a:noFill/>
          <a:ln>
            <a:solidFill>
              <a:sysClr val="windowText" lastClr="000000"/>
            </a:solidFill>
            <a:prstDash val="sysDash"/>
          </a:ln>
        </p:spPr>
        <p:txBody>
          <a:bodyPr wrap="square" lIns="36000" rIns="36000" rtlCol="0">
            <a:spAutoFit/>
          </a:bodyPr>
          <a:lstStyle/>
          <a:p>
            <a:pPr marL="95250" indent="-95250" fontAlgn="auto">
              <a:spcBef>
                <a:spcPts val="0"/>
              </a:spcBef>
              <a:spcAft>
                <a:spcPts val="0"/>
              </a:spcAft>
              <a:defRPr/>
            </a:pPr>
            <a:r>
              <a:rPr lang="ja-JP" altLang="en-US" sz="1400" kern="0" dirty="0" smtClean="0">
                <a:solidFill>
                  <a:sysClr val="windowText" lastClr="000000"/>
                </a:solidFill>
                <a:latin typeface="Calibri"/>
                <a:ea typeface="HGPｺﾞｼｯｸM" pitchFamily="50" charset="-128"/>
              </a:rPr>
              <a:t>・ 個人結果のフィードバックと生活上の留意点などのアドバイス</a:t>
            </a:r>
            <a:endParaRPr lang="en-US" altLang="ja-JP" sz="1400" kern="0" dirty="0" smtClean="0">
              <a:solidFill>
                <a:sysClr val="windowText" lastClr="000000"/>
              </a:solidFill>
              <a:latin typeface="Calibri"/>
              <a:ea typeface="HGPｺﾞｼｯｸM" pitchFamily="50" charset="-128"/>
            </a:endParaRPr>
          </a:p>
        </p:txBody>
      </p:sp>
      <p:sp>
        <p:nvSpPr>
          <p:cNvPr id="73" name="テキスト ボックス 72"/>
          <p:cNvSpPr txBox="1"/>
          <p:nvPr/>
        </p:nvSpPr>
        <p:spPr>
          <a:xfrm>
            <a:off x="3774474" y="4644425"/>
            <a:ext cx="2089239" cy="738664"/>
          </a:xfrm>
          <a:prstGeom prst="rect">
            <a:avLst/>
          </a:prstGeom>
          <a:noFill/>
          <a:ln>
            <a:solidFill>
              <a:sysClr val="windowText" lastClr="000000"/>
            </a:solidFill>
            <a:prstDash val="sysDash"/>
          </a:ln>
        </p:spPr>
        <p:txBody>
          <a:bodyPr wrap="square" lIns="36000" rIns="36000" rtlCol="0">
            <a:spAutoFit/>
          </a:bodyPr>
          <a:lstStyle/>
          <a:p>
            <a:pPr marL="95250" indent="-95250" fontAlgn="auto">
              <a:spcBef>
                <a:spcPts val="0"/>
              </a:spcBef>
              <a:spcAft>
                <a:spcPts val="0"/>
              </a:spcAft>
              <a:defRPr/>
            </a:pPr>
            <a:r>
              <a:rPr lang="ja-JP" altLang="en-US" sz="1400" kern="0" dirty="0" smtClean="0">
                <a:solidFill>
                  <a:sysClr val="windowText" lastClr="000000"/>
                </a:solidFill>
                <a:latin typeface="Calibri"/>
                <a:ea typeface="HGPｺﾞｼｯｸM" pitchFamily="50" charset="-128"/>
              </a:rPr>
              <a:t>・ 要介護リスクや生活支援ニーズを有する高齢者の台帳の作成</a:t>
            </a:r>
            <a:endParaRPr lang="en-US" altLang="ja-JP" sz="1400" kern="0" dirty="0" smtClean="0">
              <a:solidFill>
                <a:sysClr val="windowText" lastClr="000000"/>
              </a:solidFill>
              <a:latin typeface="Calibri"/>
              <a:ea typeface="HGPｺﾞｼｯｸM" pitchFamily="50" charset="-128"/>
            </a:endParaRPr>
          </a:p>
        </p:txBody>
      </p:sp>
      <p:sp>
        <p:nvSpPr>
          <p:cNvPr id="74" name="テキスト ボックス 73"/>
          <p:cNvSpPr txBox="1"/>
          <p:nvPr/>
        </p:nvSpPr>
        <p:spPr>
          <a:xfrm>
            <a:off x="7148787" y="5580529"/>
            <a:ext cx="2119426" cy="738664"/>
          </a:xfrm>
          <a:prstGeom prst="rect">
            <a:avLst/>
          </a:prstGeom>
          <a:noFill/>
          <a:ln>
            <a:solidFill>
              <a:sysClr val="windowText" lastClr="000000"/>
            </a:solidFill>
            <a:prstDash val="sysDash"/>
          </a:ln>
        </p:spPr>
        <p:txBody>
          <a:bodyPr wrap="square" lIns="36000" rIns="36000" rtlCol="0">
            <a:spAutoFit/>
          </a:bodyPr>
          <a:lstStyle/>
          <a:p>
            <a:pPr marL="95250" indent="-95250" fontAlgn="auto">
              <a:spcBef>
                <a:spcPts val="0"/>
              </a:spcBef>
              <a:spcAft>
                <a:spcPts val="0"/>
              </a:spcAft>
              <a:defRPr/>
            </a:pPr>
            <a:r>
              <a:rPr lang="ja-JP" altLang="en-US" sz="1400" kern="0" dirty="0" smtClean="0">
                <a:solidFill>
                  <a:sysClr val="windowText" lastClr="000000"/>
                </a:solidFill>
                <a:latin typeface="Calibri"/>
                <a:ea typeface="HGPｺﾞｼｯｸM" pitchFamily="50" charset="-128"/>
              </a:rPr>
              <a:t>・ 介護予防事業、地域支援事業への誘導</a:t>
            </a:r>
            <a:endParaRPr lang="en-US" altLang="ja-JP" sz="1400" kern="0" dirty="0" smtClean="0">
              <a:solidFill>
                <a:sysClr val="windowText" lastClr="000000"/>
              </a:solidFill>
              <a:latin typeface="Calibri"/>
              <a:ea typeface="HGPｺﾞｼｯｸM" pitchFamily="50" charset="-128"/>
            </a:endParaRPr>
          </a:p>
          <a:p>
            <a:pPr marL="95250" indent="-95250" fontAlgn="auto">
              <a:spcBef>
                <a:spcPts val="0"/>
              </a:spcBef>
              <a:spcAft>
                <a:spcPts val="0"/>
              </a:spcAft>
              <a:defRPr/>
            </a:pPr>
            <a:r>
              <a:rPr kumimoji="0" lang="ja-JP" altLang="en-US" sz="1400" kern="0" dirty="0" smtClean="0">
                <a:solidFill>
                  <a:sysClr val="windowText" lastClr="000000"/>
                </a:solidFill>
                <a:latin typeface="Calibri"/>
                <a:ea typeface="HGPｺﾞｼｯｸM" pitchFamily="50" charset="-128"/>
              </a:rPr>
              <a:t>・ 見守り・訪問などの実施</a:t>
            </a:r>
            <a:endParaRPr lang="en-US" altLang="ja-JP" sz="1400" kern="0" dirty="0" smtClean="0">
              <a:solidFill>
                <a:sysClr val="windowText" lastClr="000000"/>
              </a:solidFill>
              <a:latin typeface="Calibri"/>
              <a:ea typeface="HGPｺﾞｼｯｸM" pitchFamily="50" charset="-128"/>
            </a:endParaRPr>
          </a:p>
        </p:txBody>
      </p:sp>
      <p:sp>
        <p:nvSpPr>
          <p:cNvPr id="75" name="テキスト ボックス 74"/>
          <p:cNvSpPr txBox="1"/>
          <p:nvPr/>
        </p:nvSpPr>
        <p:spPr>
          <a:xfrm>
            <a:off x="7148787" y="1844827"/>
            <a:ext cx="2119426" cy="1600438"/>
          </a:xfrm>
          <a:prstGeom prst="rect">
            <a:avLst/>
          </a:prstGeom>
          <a:noFill/>
          <a:ln>
            <a:solidFill>
              <a:sysClr val="windowText" lastClr="000000"/>
            </a:solidFill>
            <a:prstDash val="sysDash"/>
          </a:ln>
        </p:spPr>
        <p:txBody>
          <a:bodyPr wrap="square" lIns="36000" rIns="36000" rtlCol="0">
            <a:spAutoFit/>
          </a:bodyPr>
          <a:lstStyle/>
          <a:p>
            <a:pPr marL="95250" indent="-95250" fontAlgn="auto">
              <a:spcBef>
                <a:spcPts val="0"/>
              </a:spcBef>
              <a:spcAft>
                <a:spcPts val="0"/>
              </a:spcAft>
              <a:defRPr/>
            </a:pPr>
            <a:r>
              <a:rPr lang="ja-JP" altLang="en-US" sz="1400" kern="0" dirty="0" smtClean="0">
                <a:solidFill>
                  <a:sysClr val="windowText" lastClr="000000"/>
                </a:solidFill>
                <a:latin typeface="Calibri"/>
                <a:ea typeface="HGPｺﾞｼｯｸM" pitchFamily="50" charset="-128"/>
              </a:rPr>
              <a:t>・ 認知症など顕在化していなかったニーズも含めた介護サービスの目標設定</a:t>
            </a:r>
            <a:endParaRPr lang="en-US" altLang="ja-JP" sz="1400" kern="0" dirty="0" smtClean="0">
              <a:solidFill>
                <a:sysClr val="windowText" lastClr="000000"/>
              </a:solidFill>
              <a:latin typeface="Calibri"/>
              <a:ea typeface="HGPｺﾞｼｯｸM" pitchFamily="50" charset="-128"/>
            </a:endParaRPr>
          </a:p>
          <a:p>
            <a:pPr marL="95250" indent="-95250" fontAlgn="auto">
              <a:spcBef>
                <a:spcPts val="0"/>
              </a:spcBef>
              <a:spcAft>
                <a:spcPts val="0"/>
              </a:spcAft>
              <a:defRPr/>
            </a:pPr>
            <a:r>
              <a:rPr kumimoji="0" lang="ja-JP" altLang="en-US" sz="1400" kern="0" dirty="0" smtClean="0">
                <a:solidFill>
                  <a:sysClr val="windowText" lastClr="000000"/>
                </a:solidFill>
                <a:latin typeface="Calibri"/>
                <a:ea typeface="HGPｺﾞｼｯｸM" pitchFamily="50" charset="-128"/>
              </a:rPr>
              <a:t>・ </a:t>
            </a:r>
            <a:r>
              <a:rPr lang="ja-JP" altLang="en-US" sz="1400" kern="0" dirty="0" smtClean="0">
                <a:solidFill>
                  <a:sysClr val="windowText" lastClr="000000"/>
                </a:solidFill>
                <a:latin typeface="Calibri"/>
                <a:ea typeface="HGPｺﾞｼｯｸM" pitchFamily="50" charset="-128"/>
              </a:rPr>
              <a:t>地域の抱える課題に対応した効果的な介護予防事業、地域支援事業、インフォーマルな支援の立案</a:t>
            </a:r>
            <a:endParaRPr lang="en-US" altLang="ja-JP" sz="1400" kern="0" dirty="0" smtClean="0">
              <a:solidFill>
                <a:sysClr val="windowText" lastClr="000000"/>
              </a:solidFill>
              <a:latin typeface="Calibri"/>
              <a:ea typeface="HGPｺﾞｼｯｸM" pitchFamily="50" charset="-128"/>
            </a:endParaRPr>
          </a:p>
        </p:txBody>
      </p:sp>
      <p:sp>
        <p:nvSpPr>
          <p:cNvPr id="76" name="円/楕円 75"/>
          <p:cNvSpPr/>
          <p:nvPr/>
        </p:nvSpPr>
        <p:spPr>
          <a:xfrm>
            <a:off x="5974496" y="3068960"/>
            <a:ext cx="997034" cy="504056"/>
          </a:xfrm>
          <a:prstGeom prst="ellipse">
            <a:avLst/>
          </a:prstGeom>
          <a:solidFill>
            <a:srgbClr val="FFCC99"/>
          </a:solidFill>
          <a:ln w="9525" cap="flat" cmpd="sng" algn="ctr">
            <a:solidFill>
              <a:sysClr val="windowText" lastClr="000000"/>
            </a:solidFill>
            <a:prstDash val="solid"/>
          </a:ln>
          <a:effectLst/>
        </p:spPr>
        <p:txBody>
          <a:bodyPr lIns="36000" rIns="36000" rtlCol="0" anchor="ctr"/>
          <a:lstStyle/>
          <a:p>
            <a:pPr algn="ctr" fontAlgn="auto">
              <a:spcBef>
                <a:spcPts val="0"/>
              </a:spcBef>
              <a:spcAft>
                <a:spcPts val="0"/>
              </a:spcAft>
              <a:defRPr/>
            </a:pPr>
            <a:r>
              <a:rPr lang="ja-JP" altLang="en-US" sz="1600" kern="0" dirty="0" smtClean="0">
                <a:solidFill>
                  <a:sysClr val="windowText" lastClr="000000"/>
                </a:solidFill>
                <a:latin typeface="Calibri"/>
                <a:ea typeface="ＭＳ Ｐゴシック"/>
              </a:rPr>
              <a:t>地域の実践力</a:t>
            </a:r>
            <a:endParaRPr lang="ja-JP" altLang="en-US" sz="1600" kern="0" dirty="0">
              <a:solidFill>
                <a:sysClr val="windowText" lastClr="000000"/>
              </a:solidFill>
              <a:latin typeface="Calibri"/>
              <a:ea typeface="ＭＳ Ｐゴシック"/>
            </a:endParaRPr>
          </a:p>
        </p:txBody>
      </p:sp>
      <p:cxnSp>
        <p:nvCxnSpPr>
          <p:cNvPr id="77" name="直線矢印コネクタ 76"/>
          <p:cNvCxnSpPr>
            <a:stCxn id="64" idx="0"/>
            <a:endCxn id="60" idx="2"/>
          </p:cNvCxnSpPr>
          <p:nvPr/>
        </p:nvCxnSpPr>
        <p:spPr>
          <a:xfrm flipV="1">
            <a:off x="3149566" y="2852985"/>
            <a:ext cx="66731" cy="351329"/>
          </a:xfrm>
          <a:prstGeom prst="straightConnector1">
            <a:avLst/>
          </a:prstGeom>
          <a:noFill/>
          <a:ln w="25400" cap="flat" cmpd="sng" algn="ctr">
            <a:solidFill>
              <a:srgbClr val="FF0000"/>
            </a:solidFill>
            <a:prstDash val="sysDash"/>
            <a:tailEnd type="arrow"/>
          </a:ln>
          <a:effectLst/>
        </p:spPr>
      </p:cxnSp>
      <p:cxnSp>
        <p:nvCxnSpPr>
          <p:cNvPr id="78" name="直線矢印コネクタ 77"/>
          <p:cNvCxnSpPr>
            <a:stCxn id="64" idx="2"/>
            <a:endCxn id="67" idx="0"/>
          </p:cNvCxnSpPr>
          <p:nvPr/>
        </p:nvCxnSpPr>
        <p:spPr>
          <a:xfrm flipH="1">
            <a:off x="3098804" y="3789053"/>
            <a:ext cx="50761" cy="288027"/>
          </a:xfrm>
          <a:prstGeom prst="straightConnector1">
            <a:avLst/>
          </a:prstGeom>
          <a:noFill/>
          <a:ln w="25400" cap="flat" cmpd="sng" algn="ctr">
            <a:solidFill>
              <a:srgbClr val="FF0000"/>
            </a:solidFill>
            <a:prstDash val="sysDash"/>
            <a:tailEnd type="arrow"/>
          </a:ln>
          <a:effectLst/>
        </p:spPr>
      </p:cxnSp>
      <p:cxnSp>
        <p:nvCxnSpPr>
          <p:cNvPr id="79" name="直線矢印コネクタ 78"/>
          <p:cNvCxnSpPr>
            <a:stCxn id="69" idx="0"/>
            <a:endCxn id="70" idx="2"/>
          </p:cNvCxnSpPr>
          <p:nvPr/>
        </p:nvCxnSpPr>
        <p:spPr>
          <a:xfrm flipV="1">
            <a:off x="6486851" y="5517232"/>
            <a:ext cx="52884" cy="393140"/>
          </a:xfrm>
          <a:prstGeom prst="straightConnector1">
            <a:avLst/>
          </a:prstGeom>
          <a:noFill/>
          <a:ln w="25400" cap="flat" cmpd="sng" algn="ctr">
            <a:solidFill>
              <a:srgbClr val="FF0000"/>
            </a:solidFill>
            <a:prstDash val="sysDash"/>
            <a:tailEnd type="arrow"/>
          </a:ln>
          <a:effectLst/>
        </p:spPr>
      </p:cxnSp>
      <p:cxnSp>
        <p:nvCxnSpPr>
          <p:cNvPr id="80" name="直線矢印コネクタ 79"/>
          <p:cNvCxnSpPr>
            <a:stCxn id="76" idx="0"/>
            <a:endCxn id="63" idx="2"/>
          </p:cNvCxnSpPr>
          <p:nvPr/>
        </p:nvCxnSpPr>
        <p:spPr>
          <a:xfrm flipV="1">
            <a:off x="6473016" y="2852936"/>
            <a:ext cx="66731" cy="216024"/>
          </a:xfrm>
          <a:prstGeom prst="straightConnector1">
            <a:avLst/>
          </a:prstGeom>
          <a:noFill/>
          <a:ln w="25400" cap="flat" cmpd="sng" algn="ctr">
            <a:solidFill>
              <a:srgbClr val="FF0000"/>
            </a:solidFill>
            <a:prstDash val="sysDash"/>
            <a:tailEnd type="arrow"/>
          </a:ln>
          <a:effectLst/>
        </p:spPr>
      </p:cxnSp>
      <p:sp>
        <p:nvSpPr>
          <p:cNvPr id="81" name="大かっこ 80"/>
          <p:cNvSpPr/>
          <p:nvPr/>
        </p:nvSpPr>
        <p:spPr>
          <a:xfrm>
            <a:off x="5974496" y="3645024"/>
            <a:ext cx="997034" cy="432048"/>
          </a:xfrm>
          <a:prstGeom prst="bracketPair">
            <a:avLst/>
          </a:prstGeom>
          <a:noFill/>
          <a:ln w="9525" cap="flat" cmpd="sng" algn="ctr">
            <a:solidFill>
              <a:sysClr val="windowText" lastClr="000000"/>
            </a:solidFill>
            <a:prstDash val="solid"/>
          </a:ln>
          <a:effectLst/>
        </p:spPr>
        <p:txBody>
          <a:bodyPr lIns="36000" rIns="36000" rtlCol="0" anchor="ctr"/>
          <a:lstStyle/>
          <a:p>
            <a:pPr algn="ctr" fontAlgn="auto">
              <a:spcBef>
                <a:spcPts val="0"/>
              </a:spcBef>
              <a:spcAft>
                <a:spcPts val="0"/>
              </a:spcAft>
              <a:defRPr/>
            </a:pPr>
            <a:r>
              <a:rPr lang="ja-JP" altLang="en-US" sz="1000" kern="0" dirty="0" smtClean="0">
                <a:solidFill>
                  <a:sysClr val="windowText" lastClr="000000"/>
                </a:solidFill>
                <a:latin typeface="Calibri"/>
                <a:ea typeface="HGPｺﾞｼｯｸM" pitchFamily="50" charset="-128"/>
              </a:rPr>
              <a:t>地域包括支援</a:t>
            </a:r>
            <a:endParaRPr lang="en-US" altLang="ja-JP" sz="1000" kern="0" dirty="0" smtClean="0">
              <a:solidFill>
                <a:sysClr val="windowText" lastClr="000000"/>
              </a:solidFill>
              <a:latin typeface="Calibri"/>
              <a:ea typeface="HGPｺﾞｼｯｸM" pitchFamily="50" charset="-128"/>
            </a:endParaRPr>
          </a:p>
          <a:p>
            <a:pPr algn="ctr" fontAlgn="auto">
              <a:spcBef>
                <a:spcPts val="0"/>
              </a:spcBef>
              <a:spcAft>
                <a:spcPts val="0"/>
              </a:spcAft>
              <a:defRPr/>
            </a:pPr>
            <a:r>
              <a:rPr lang="ja-JP" altLang="en-US" sz="1000" kern="0" dirty="0" smtClean="0">
                <a:solidFill>
                  <a:sysClr val="windowText" lastClr="000000"/>
                </a:solidFill>
                <a:latin typeface="Calibri"/>
                <a:ea typeface="HGPｺﾞｼｯｸM" pitchFamily="50" charset="-128"/>
              </a:rPr>
              <a:t>センターや</a:t>
            </a:r>
            <a:endParaRPr lang="en-US" altLang="ja-JP" sz="1000" kern="0" dirty="0" smtClean="0">
              <a:solidFill>
                <a:sysClr val="windowText" lastClr="000000"/>
              </a:solidFill>
              <a:latin typeface="Calibri"/>
              <a:ea typeface="HGPｺﾞｼｯｸM" pitchFamily="50" charset="-128"/>
            </a:endParaRPr>
          </a:p>
          <a:p>
            <a:pPr algn="ctr" fontAlgn="auto">
              <a:spcBef>
                <a:spcPts val="0"/>
              </a:spcBef>
              <a:spcAft>
                <a:spcPts val="0"/>
              </a:spcAft>
              <a:defRPr/>
            </a:pPr>
            <a:r>
              <a:rPr lang="ja-JP" altLang="en-US" sz="1000" kern="0" dirty="0" smtClean="0">
                <a:solidFill>
                  <a:sysClr val="windowText" lastClr="000000"/>
                </a:solidFill>
                <a:latin typeface="Calibri"/>
                <a:ea typeface="HGPｺﾞｼｯｸM" pitchFamily="50" charset="-128"/>
              </a:rPr>
              <a:t>地域ケア会議</a:t>
            </a:r>
            <a:endParaRPr lang="ja-JP" altLang="en-US" sz="1000" kern="0" dirty="0">
              <a:solidFill>
                <a:sysClr val="windowText" lastClr="000000"/>
              </a:solidFill>
              <a:latin typeface="Calibri"/>
              <a:ea typeface="HGPｺﾞｼｯｸM" pitchFamily="50" charset="-128"/>
            </a:endParaRPr>
          </a:p>
        </p:txBody>
      </p:sp>
      <p:sp>
        <p:nvSpPr>
          <p:cNvPr id="82" name="テキスト ボックス 81"/>
          <p:cNvSpPr txBox="1"/>
          <p:nvPr/>
        </p:nvSpPr>
        <p:spPr>
          <a:xfrm>
            <a:off x="391118" y="5805312"/>
            <a:ext cx="1074581" cy="276999"/>
          </a:xfrm>
          <a:prstGeom prst="rect">
            <a:avLst/>
          </a:prstGeom>
          <a:noFill/>
        </p:spPr>
        <p:txBody>
          <a:bodyPr wrap="square" rtlCol="0">
            <a:spAutoFit/>
          </a:bodyPr>
          <a:lstStyle/>
          <a:p>
            <a:pPr fontAlgn="auto">
              <a:spcBef>
                <a:spcPts val="0"/>
              </a:spcBef>
              <a:spcAft>
                <a:spcPts val="0"/>
              </a:spcAft>
              <a:defRPr/>
            </a:pPr>
            <a:r>
              <a:rPr lang="en-US" altLang="ja-JP" sz="1200" kern="0" dirty="0" smtClean="0">
                <a:solidFill>
                  <a:sysClr val="windowText" lastClr="000000"/>
                </a:solidFill>
                <a:latin typeface="Calibri"/>
                <a:ea typeface="ＭＳ Ｐゴシック"/>
              </a:rPr>
              <a:t>【</a:t>
            </a:r>
            <a:r>
              <a:rPr lang="ja-JP" altLang="en-US" sz="1200" kern="0" dirty="0" smtClean="0">
                <a:solidFill>
                  <a:sysClr val="windowText" lastClr="000000"/>
                </a:solidFill>
                <a:latin typeface="Calibri"/>
                <a:ea typeface="ＭＳ Ｐゴシック"/>
              </a:rPr>
              <a:t>支援ツール</a:t>
            </a:r>
            <a:r>
              <a:rPr lang="en-US" altLang="ja-JP" sz="1200" kern="0" dirty="0" smtClean="0">
                <a:solidFill>
                  <a:sysClr val="windowText" lastClr="000000"/>
                </a:solidFill>
                <a:latin typeface="Calibri"/>
                <a:ea typeface="ＭＳ Ｐゴシック"/>
              </a:rPr>
              <a:t>】</a:t>
            </a:r>
            <a:endParaRPr lang="ja-JP" altLang="en-US" sz="1200" kern="0" dirty="0">
              <a:solidFill>
                <a:sysClr val="windowText" lastClr="000000"/>
              </a:solidFill>
              <a:latin typeface="Calibri"/>
              <a:ea typeface="ＭＳ Ｐゴシック"/>
            </a:endParaRPr>
          </a:p>
        </p:txBody>
      </p:sp>
      <p:sp>
        <p:nvSpPr>
          <p:cNvPr id="83" name="テキスト ボックス 82"/>
          <p:cNvSpPr txBox="1"/>
          <p:nvPr/>
        </p:nvSpPr>
        <p:spPr>
          <a:xfrm>
            <a:off x="2584570" y="2924992"/>
            <a:ext cx="1185364" cy="276999"/>
          </a:xfrm>
          <a:prstGeom prst="rect">
            <a:avLst/>
          </a:prstGeom>
          <a:noFill/>
        </p:spPr>
        <p:txBody>
          <a:bodyPr wrap="square" rtlCol="0">
            <a:spAutoFit/>
          </a:bodyPr>
          <a:lstStyle/>
          <a:p>
            <a:pPr fontAlgn="auto">
              <a:spcBef>
                <a:spcPts val="0"/>
              </a:spcBef>
              <a:spcAft>
                <a:spcPts val="0"/>
              </a:spcAft>
              <a:defRPr/>
            </a:pPr>
            <a:r>
              <a:rPr lang="en-US" altLang="ja-JP" sz="1200" kern="0" dirty="0" smtClean="0">
                <a:solidFill>
                  <a:sysClr val="windowText" lastClr="000000"/>
                </a:solidFill>
                <a:latin typeface="Calibri"/>
                <a:ea typeface="ＭＳ Ｐゴシック"/>
              </a:rPr>
              <a:t>【</a:t>
            </a:r>
            <a:r>
              <a:rPr lang="ja-JP" altLang="en-US" sz="1200" kern="0" dirty="0" smtClean="0">
                <a:solidFill>
                  <a:sysClr val="windowText" lastClr="000000"/>
                </a:solidFill>
                <a:latin typeface="Calibri"/>
                <a:ea typeface="ＭＳ Ｐゴシック"/>
              </a:rPr>
              <a:t>支援ツール</a:t>
            </a:r>
            <a:r>
              <a:rPr lang="en-US" altLang="ja-JP" sz="1200" kern="0" dirty="0" smtClean="0">
                <a:solidFill>
                  <a:sysClr val="windowText" lastClr="000000"/>
                </a:solidFill>
                <a:latin typeface="Calibri"/>
                <a:ea typeface="ＭＳ Ｐゴシック"/>
              </a:rPr>
              <a:t>】</a:t>
            </a:r>
            <a:endParaRPr lang="ja-JP" altLang="en-US" sz="1200" kern="0" dirty="0">
              <a:solidFill>
                <a:sysClr val="windowText" lastClr="000000"/>
              </a:solidFill>
              <a:latin typeface="Calibri"/>
              <a:ea typeface="ＭＳ Ｐゴシック"/>
            </a:endParaRPr>
          </a:p>
        </p:txBody>
      </p:sp>
      <p:sp>
        <p:nvSpPr>
          <p:cNvPr id="84" name="テキスト ボックス 83"/>
          <p:cNvSpPr txBox="1"/>
          <p:nvPr/>
        </p:nvSpPr>
        <p:spPr>
          <a:xfrm>
            <a:off x="5908027" y="5661296"/>
            <a:ext cx="1102277" cy="276999"/>
          </a:xfrm>
          <a:prstGeom prst="rect">
            <a:avLst/>
          </a:prstGeom>
          <a:noFill/>
        </p:spPr>
        <p:txBody>
          <a:bodyPr wrap="square" rtlCol="0">
            <a:spAutoFit/>
          </a:bodyPr>
          <a:lstStyle/>
          <a:p>
            <a:pPr fontAlgn="auto">
              <a:spcBef>
                <a:spcPts val="0"/>
              </a:spcBef>
              <a:spcAft>
                <a:spcPts val="0"/>
              </a:spcAft>
              <a:defRPr/>
            </a:pPr>
            <a:r>
              <a:rPr lang="en-US" altLang="ja-JP" sz="1200" kern="0" dirty="0" smtClean="0">
                <a:solidFill>
                  <a:sysClr val="windowText" lastClr="000000"/>
                </a:solidFill>
                <a:latin typeface="Calibri"/>
                <a:ea typeface="ＭＳ Ｐゴシック"/>
              </a:rPr>
              <a:t>【</a:t>
            </a:r>
            <a:r>
              <a:rPr lang="ja-JP" altLang="en-US" sz="1200" kern="0" dirty="0" smtClean="0">
                <a:solidFill>
                  <a:sysClr val="windowText" lastClr="000000"/>
                </a:solidFill>
                <a:latin typeface="Calibri"/>
                <a:ea typeface="ＭＳ Ｐゴシック"/>
              </a:rPr>
              <a:t>支援ツール</a:t>
            </a:r>
            <a:r>
              <a:rPr lang="en-US" altLang="ja-JP" sz="1200" kern="0" dirty="0" smtClean="0">
                <a:solidFill>
                  <a:sysClr val="windowText" lastClr="000000"/>
                </a:solidFill>
                <a:latin typeface="Calibri"/>
                <a:ea typeface="ＭＳ Ｐゴシック"/>
              </a:rPr>
              <a:t>】</a:t>
            </a:r>
            <a:endParaRPr lang="ja-JP" altLang="en-US" sz="1200" kern="0" dirty="0">
              <a:solidFill>
                <a:sysClr val="windowText" lastClr="000000"/>
              </a:solidFill>
              <a:latin typeface="Calibri"/>
              <a:ea typeface="ＭＳ Ｐゴシック"/>
            </a:endParaRPr>
          </a:p>
        </p:txBody>
      </p:sp>
      <p:sp>
        <p:nvSpPr>
          <p:cNvPr id="31" name="スライド番号プレースホルダー 7"/>
          <p:cNvSpPr txBox="1">
            <a:spLocks/>
          </p:cNvSpPr>
          <p:nvPr/>
        </p:nvSpPr>
        <p:spPr>
          <a:xfrm>
            <a:off x="9201471" y="6485170"/>
            <a:ext cx="699871" cy="365125"/>
          </a:xfrm>
          <a:prstGeom prst="rect">
            <a:avLst/>
          </a:prstGeom>
          <a:noFill/>
        </p:spPr>
        <p:txBody>
          <a:bodyPr vert="horz" lIns="91440" tIns="45720" rIns="91440" bIns="45720" rtlCol="0" anchor="ctr"/>
          <a:lstStyle>
            <a:defPPr>
              <a:defRPr lang="ja-JP"/>
            </a:defPPr>
            <a:lvl1pPr algn="r" rtl="0" fontAlgn="base">
              <a:spcBef>
                <a:spcPct val="0"/>
              </a:spcBef>
              <a:spcAft>
                <a:spcPct val="0"/>
              </a:spcAft>
              <a:defRPr kumimoji="1" sz="1200" kern="1200">
                <a:solidFill>
                  <a:schemeClr val="tx1">
                    <a:tint val="75000"/>
                  </a:schemeClr>
                </a:solidFill>
                <a:latin typeface="Arial" pitchFamily="34"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Arial" pitchFamily="34" charset="0"/>
                <a:ea typeface="ＭＳ Ｐゴシック" pitchFamily="50" charset="-128"/>
                <a:cs typeface="+mn-cs"/>
              </a:defRPr>
            </a:lvl9pPr>
          </a:lstStyle>
          <a:p>
            <a:r>
              <a:rPr lang="en-US" altLang="ja-JP" sz="2400" dirty="0" smtClean="0">
                <a:solidFill>
                  <a:prstClr val="black"/>
                </a:solidFill>
              </a:rPr>
              <a:t>189</a:t>
            </a:r>
            <a:endParaRPr lang="ja-JP" altLang="en-US" sz="2400" dirty="0">
              <a:solidFill>
                <a:prstClr val="black"/>
              </a:solidFill>
            </a:endParaRPr>
          </a:p>
        </p:txBody>
      </p:sp>
    </p:spTree>
    <p:extLst>
      <p:ext uri="{BB962C8B-B14F-4D97-AF65-F5344CB8AC3E}">
        <p14:creationId xmlns:p14="http://schemas.microsoft.com/office/powerpoint/2010/main" val="2786569356"/>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165454"/>
            <a:ext cx="8915400" cy="418058"/>
          </a:xfrm>
        </p:spPr>
        <p:txBody>
          <a:bodyPr>
            <a:normAutofit fontScale="90000"/>
          </a:bodyPr>
          <a:lstStyle/>
          <a:p>
            <a:r>
              <a:rPr kumimoji="1" lang="ja-JP" altLang="en-US" sz="2800" dirty="0" smtClean="0"/>
              <a:t>（参考）第</a:t>
            </a:r>
            <a:r>
              <a:rPr kumimoji="1" lang="en-US" altLang="ja-JP" sz="2800" dirty="0" smtClean="0"/>
              <a:t>5</a:t>
            </a:r>
            <a:r>
              <a:rPr kumimoji="1" lang="ja-JP" altLang="en-US" sz="2800" dirty="0" smtClean="0"/>
              <a:t>期介護保険事業計画と日常生活圏域ニーズ調査</a:t>
            </a:r>
            <a:endParaRPr kumimoji="1" lang="ja-JP" altLang="en-US" sz="2800" dirty="0"/>
          </a:p>
        </p:txBody>
      </p:sp>
      <p:sp>
        <p:nvSpPr>
          <p:cNvPr id="26" name="角丸四角形 25"/>
          <p:cNvSpPr/>
          <p:nvPr/>
        </p:nvSpPr>
        <p:spPr>
          <a:xfrm>
            <a:off x="341828" y="620688"/>
            <a:ext cx="9197280" cy="2232248"/>
          </a:xfrm>
          <a:prstGeom prst="roundRect">
            <a:avLst>
              <a:gd name="adj" fmla="val 12272"/>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5995" tIns="35995" rIns="35995" bIns="35995" rtlCol="0" anchor="t" anchorCtr="0"/>
          <a:lstStyle/>
          <a:p>
            <a:pPr marL="177800" indent="-177800">
              <a:lnSpc>
                <a:spcPts val="2000"/>
              </a:lnSpc>
            </a:pPr>
            <a:r>
              <a:rPr lang="ja-JP" altLang="en-US" sz="1600" dirty="0" smtClean="0">
                <a:solidFill>
                  <a:prstClr val="black"/>
                </a:solidFill>
              </a:rPr>
              <a:t>○　地域の課題・ニーズを的確に把握するため、第５期計画（平成</a:t>
            </a:r>
            <a:r>
              <a:rPr lang="en-US" altLang="ja-JP" sz="1600" dirty="0" smtClean="0">
                <a:solidFill>
                  <a:prstClr val="black"/>
                </a:solidFill>
              </a:rPr>
              <a:t>24</a:t>
            </a:r>
            <a:r>
              <a:rPr lang="ja-JP" altLang="en-US" sz="1600" dirty="0" smtClean="0">
                <a:solidFill>
                  <a:prstClr val="black"/>
                </a:solidFill>
              </a:rPr>
              <a:t>～</a:t>
            </a:r>
            <a:r>
              <a:rPr lang="en-US" altLang="ja-JP" sz="1600" dirty="0" smtClean="0">
                <a:solidFill>
                  <a:prstClr val="black"/>
                </a:solidFill>
              </a:rPr>
              <a:t>26</a:t>
            </a:r>
            <a:r>
              <a:rPr lang="ja-JP" altLang="en-US" sz="1600" dirty="0" smtClean="0">
                <a:solidFill>
                  <a:prstClr val="black"/>
                </a:solidFill>
              </a:rPr>
              <a:t>年度）からは、計画策定に当たり、各市町村が</a:t>
            </a:r>
            <a:r>
              <a:rPr lang="ja-JP" altLang="en-US" sz="1600" b="1" dirty="0" smtClean="0">
                <a:solidFill>
                  <a:prstClr val="black"/>
                </a:solidFill>
              </a:rPr>
              <a:t>「日常生活圏域ニーズ調査」</a:t>
            </a:r>
            <a:r>
              <a:rPr lang="ja-JP" altLang="en-US" sz="1600" dirty="0" smtClean="0">
                <a:solidFill>
                  <a:prstClr val="black"/>
                </a:solidFill>
              </a:rPr>
              <a:t>を実施し、地域の課題・ニーズを把握することとした。</a:t>
            </a:r>
            <a:endParaRPr lang="en-US" altLang="ja-JP" sz="1600" dirty="0" smtClean="0">
              <a:solidFill>
                <a:prstClr val="black"/>
              </a:solidFill>
            </a:endParaRPr>
          </a:p>
          <a:p>
            <a:pPr marL="177800" indent="-177800">
              <a:lnSpc>
                <a:spcPts val="2000"/>
              </a:lnSpc>
            </a:pPr>
            <a:endParaRPr lang="en-US" altLang="ja-JP" sz="1600" dirty="0" smtClean="0">
              <a:solidFill>
                <a:prstClr val="black"/>
              </a:solidFill>
            </a:endParaRPr>
          </a:p>
        </p:txBody>
      </p:sp>
      <p:graphicFrame>
        <p:nvGraphicFramePr>
          <p:cNvPr id="15" name="コンテンツ プレースホルダ 4"/>
          <p:cNvGraphicFramePr>
            <a:graphicFrameLocks noGrp="1"/>
          </p:cNvGraphicFramePr>
          <p:nvPr>
            <p:extLst>
              <p:ext uri="{D42A27DB-BD31-4B8C-83A1-F6EECF244321}">
                <p14:modId xmlns:p14="http://schemas.microsoft.com/office/powerpoint/2010/main" val="955189581"/>
              </p:ext>
            </p:extLst>
          </p:nvPr>
        </p:nvGraphicFramePr>
        <p:xfrm>
          <a:off x="1125427" y="3199698"/>
          <a:ext cx="3096332" cy="3392884"/>
        </p:xfrm>
        <a:graphic>
          <a:graphicData uri="http://schemas.openxmlformats.org/drawingml/2006/chart">
            <c:chart xmlns:c="http://schemas.openxmlformats.org/drawingml/2006/chart" xmlns:r="http://schemas.openxmlformats.org/officeDocument/2006/relationships" r:id="rId2"/>
          </a:graphicData>
        </a:graphic>
      </p:graphicFrame>
      <p:sp>
        <p:nvSpPr>
          <p:cNvPr id="16" name="テキスト ボックス 1"/>
          <p:cNvSpPr txBox="1"/>
          <p:nvPr/>
        </p:nvSpPr>
        <p:spPr>
          <a:xfrm>
            <a:off x="26620" y="3747988"/>
            <a:ext cx="1600200" cy="92710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ts val="300"/>
              </a:spcBef>
            </a:pPr>
            <a:r>
              <a:rPr lang="ja-JP" altLang="en-US" sz="1400" dirty="0" smtClean="0">
                <a:solidFill>
                  <a:prstClr val="black"/>
                </a:solidFill>
              </a:rPr>
              <a:t>基本チェックリストによる調査を計画策定に活用</a:t>
            </a:r>
            <a:endParaRPr lang="en-US" altLang="ja-JP" sz="1400" dirty="0" smtClean="0">
              <a:solidFill>
                <a:prstClr val="black"/>
              </a:solidFill>
            </a:endParaRPr>
          </a:p>
          <a:p>
            <a:pPr algn="ctr">
              <a:spcBef>
                <a:spcPts val="300"/>
              </a:spcBef>
            </a:pPr>
            <a:r>
              <a:rPr lang="en-US" altLang="ja-JP" sz="1400" dirty="0" smtClean="0">
                <a:solidFill>
                  <a:prstClr val="black"/>
                </a:solidFill>
              </a:rPr>
              <a:t>81</a:t>
            </a:r>
            <a:r>
              <a:rPr lang="ja-JP" altLang="en-US" sz="1400" dirty="0" smtClean="0">
                <a:solidFill>
                  <a:prstClr val="black"/>
                </a:solidFill>
              </a:rPr>
              <a:t>保険者（</a:t>
            </a:r>
            <a:r>
              <a:rPr lang="en-US" altLang="ja-JP" sz="1400" dirty="0" smtClean="0">
                <a:solidFill>
                  <a:prstClr val="black"/>
                </a:solidFill>
              </a:rPr>
              <a:t>5.2%</a:t>
            </a:r>
            <a:r>
              <a:rPr lang="ja-JP" altLang="en-US" sz="1400" dirty="0" smtClean="0">
                <a:solidFill>
                  <a:prstClr val="black"/>
                </a:solidFill>
              </a:rPr>
              <a:t>）</a:t>
            </a:r>
            <a:endParaRPr lang="ja-JP" altLang="en-US" sz="1400" dirty="0">
              <a:solidFill>
                <a:prstClr val="black"/>
              </a:solidFill>
            </a:endParaRPr>
          </a:p>
        </p:txBody>
      </p:sp>
      <p:sp>
        <p:nvSpPr>
          <p:cNvPr id="17" name="テキスト ボックス 1"/>
          <p:cNvSpPr txBox="1"/>
          <p:nvPr/>
        </p:nvSpPr>
        <p:spPr>
          <a:xfrm>
            <a:off x="826725" y="3259708"/>
            <a:ext cx="1797465" cy="29845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1400" dirty="0" smtClean="0">
                <a:solidFill>
                  <a:prstClr val="black"/>
                </a:solidFill>
              </a:rPr>
              <a:t>その他　</a:t>
            </a:r>
            <a:r>
              <a:rPr lang="en-US" altLang="ja-JP" sz="1400" dirty="0" smtClean="0">
                <a:solidFill>
                  <a:prstClr val="black"/>
                </a:solidFill>
              </a:rPr>
              <a:t>161</a:t>
            </a:r>
            <a:r>
              <a:rPr lang="ja-JP" altLang="en-US" sz="1400" dirty="0" smtClean="0">
                <a:solidFill>
                  <a:prstClr val="black"/>
                </a:solidFill>
              </a:rPr>
              <a:t>保険者</a:t>
            </a:r>
            <a:endParaRPr lang="en-US" altLang="ja-JP" sz="1400" dirty="0" smtClean="0">
              <a:solidFill>
                <a:prstClr val="black"/>
              </a:solidFill>
            </a:endParaRPr>
          </a:p>
          <a:p>
            <a:pPr algn="ctr"/>
            <a:r>
              <a:rPr lang="ja-JP" altLang="en-US" sz="1400" dirty="0" smtClean="0">
                <a:solidFill>
                  <a:prstClr val="black"/>
                </a:solidFill>
              </a:rPr>
              <a:t>（</a:t>
            </a:r>
            <a:r>
              <a:rPr lang="en-US" altLang="ja-JP" sz="1400" dirty="0" smtClean="0">
                <a:solidFill>
                  <a:prstClr val="black"/>
                </a:solidFill>
              </a:rPr>
              <a:t>10.3%</a:t>
            </a:r>
            <a:r>
              <a:rPr lang="ja-JP" altLang="en-US" sz="1400" dirty="0" smtClean="0">
                <a:solidFill>
                  <a:prstClr val="black"/>
                </a:solidFill>
              </a:rPr>
              <a:t>）</a:t>
            </a:r>
            <a:endParaRPr lang="en-US" altLang="ja-JP" sz="1400" dirty="0" smtClean="0">
              <a:solidFill>
                <a:prstClr val="black"/>
              </a:solidFill>
            </a:endParaRPr>
          </a:p>
        </p:txBody>
      </p:sp>
      <p:sp>
        <p:nvSpPr>
          <p:cNvPr id="18" name="円/楕円 17"/>
          <p:cNvSpPr/>
          <p:nvPr/>
        </p:nvSpPr>
        <p:spPr>
          <a:xfrm>
            <a:off x="2127302" y="4509244"/>
            <a:ext cx="1028700" cy="990600"/>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9" name="テキスト ボックス 1"/>
          <p:cNvSpPr txBox="1"/>
          <p:nvPr/>
        </p:nvSpPr>
        <p:spPr>
          <a:xfrm>
            <a:off x="2054280" y="4661644"/>
            <a:ext cx="1225550" cy="79208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1400" dirty="0" smtClean="0">
                <a:solidFill>
                  <a:prstClr val="black"/>
                </a:solidFill>
              </a:rPr>
              <a:t>回答</a:t>
            </a:r>
            <a:endParaRPr lang="en-US" altLang="ja-JP" sz="1400" dirty="0" smtClean="0">
              <a:solidFill>
                <a:prstClr val="black"/>
              </a:solidFill>
            </a:endParaRPr>
          </a:p>
          <a:p>
            <a:pPr algn="ctr"/>
            <a:r>
              <a:rPr lang="ja-JP" altLang="en-US" sz="1400" dirty="0" smtClean="0">
                <a:solidFill>
                  <a:prstClr val="black"/>
                </a:solidFill>
              </a:rPr>
              <a:t>保険者</a:t>
            </a:r>
            <a:endParaRPr lang="en-US" altLang="ja-JP" sz="1400" dirty="0" smtClean="0">
              <a:solidFill>
                <a:prstClr val="black"/>
              </a:solidFill>
            </a:endParaRPr>
          </a:p>
          <a:p>
            <a:pPr algn="ctr"/>
            <a:r>
              <a:rPr lang="en-US" altLang="ja-JP" sz="1400" dirty="0" smtClean="0">
                <a:solidFill>
                  <a:prstClr val="black"/>
                </a:solidFill>
              </a:rPr>
              <a:t>1568</a:t>
            </a:r>
            <a:endParaRPr lang="ja-JP" altLang="en-US" sz="1400" dirty="0">
              <a:solidFill>
                <a:prstClr val="black"/>
              </a:solidFill>
            </a:endParaRPr>
          </a:p>
        </p:txBody>
      </p:sp>
      <p:cxnSp>
        <p:nvCxnSpPr>
          <p:cNvPr id="20" name="直線コネクタ 19"/>
          <p:cNvCxnSpPr/>
          <p:nvPr/>
        </p:nvCxnSpPr>
        <p:spPr>
          <a:xfrm flipV="1">
            <a:off x="2673590" y="3248895"/>
            <a:ext cx="335194" cy="30928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直線コネクタ 4"/>
          <p:cNvCxnSpPr/>
          <p:nvPr/>
        </p:nvCxnSpPr>
        <p:spPr>
          <a:xfrm>
            <a:off x="2054275" y="3558158"/>
            <a:ext cx="234429" cy="2310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直線コネクタ 30"/>
          <p:cNvCxnSpPr/>
          <p:nvPr/>
        </p:nvCxnSpPr>
        <p:spPr>
          <a:xfrm>
            <a:off x="1491023" y="4045695"/>
            <a:ext cx="234429" cy="1155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角丸四角形 31"/>
          <p:cNvSpPr/>
          <p:nvPr/>
        </p:nvSpPr>
        <p:spPr>
          <a:xfrm>
            <a:off x="488504" y="1249958"/>
            <a:ext cx="3998540" cy="1238746"/>
          </a:xfrm>
          <a:prstGeom prst="roundRect">
            <a:avLst>
              <a:gd name="adj" fmla="val 10445"/>
            </a:avLst>
          </a:prstGeom>
          <a:solidFill>
            <a:srgbClr val="CCFFCC"/>
          </a:solidFill>
          <a:ln w="12700">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lIns="91425" tIns="45710" rIns="91425" bIns="45710" rtlCol="0" anchor="ctr"/>
          <a:lstStyle/>
          <a:p>
            <a:r>
              <a:rPr lang="en-US" altLang="ja-JP" sz="1400" dirty="0">
                <a:solidFill>
                  <a:prstClr val="black"/>
                </a:solidFill>
              </a:rPr>
              <a:t>【</a:t>
            </a:r>
            <a:r>
              <a:rPr lang="ja-JP" altLang="en-US" sz="1400" dirty="0" smtClean="0">
                <a:solidFill>
                  <a:prstClr val="black"/>
                </a:solidFill>
              </a:rPr>
              <a:t>目的</a:t>
            </a:r>
            <a:r>
              <a:rPr lang="en-US" altLang="ja-JP" sz="1400" dirty="0" smtClean="0">
                <a:solidFill>
                  <a:prstClr val="black"/>
                </a:solidFill>
              </a:rPr>
              <a:t>】</a:t>
            </a:r>
          </a:p>
          <a:p>
            <a:r>
              <a:rPr lang="ja-JP" altLang="en-US" sz="1400" dirty="0" smtClean="0">
                <a:solidFill>
                  <a:prstClr val="black"/>
                </a:solidFill>
              </a:rPr>
              <a:t>　・ どの圏域に</a:t>
            </a:r>
            <a:endParaRPr lang="en-US" altLang="ja-JP" sz="1400" dirty="0" smtClean="0">
              <a:solidFill>
                <a:prstClr val="black"/>
              </a:solidFill>
            </a:endParaRPr>
          </a:p>
          <a:p>
            <a:r>
              <a:rPr lang="ja-JP" altLang="en-US" sz="1400" dirty="0" smtClean="0">
                <a:solidFill>
                  <a:prstClr val="black"/>
                </a:solidFill>
              </a:rPr>
              <a:t>　・ どのようなニーズをもった高齢者が</a:t>
            </a:r>
            <a:endParaRPr lang="en-US" altLang="ja-JP" sz="1400" dirty="0" smtClean="0">
              <a:solidFill>
                <a:prstClr val="black"/>
              </a:solidFill>
            </a:endParaRPr>
          </a:p>
          <a:p>
            <a:r>
              <a:rPr lang="ja-JP" altLang="en-US" sz="1400" dirty="0" smtClean="0">
                <a:solidFill>
                  <a:prstClr val="black"/>
                </a:solidFill>
              </a:rPr>
              <a:t>　・ どの程度生活しているのか</a:t>
            </a:r>
            <a:endParaRPr lang="en-US" altLang="ja-JP" sz="1400" dirty="0" smtClean="0">
              <a:solidFill>
                <a:prstClr val="black"/>
              </a:solidFill>
            </a:endParaRPr>
          </a:p>
          <a:p>
            <a:r>
              <a:rPr lang="ja-JP" altLang="en-US" sz="1400" dirty="0" smtClean="0">
                <a:solidFill>
                  <a:prstClr val="black"/>
                </a:solidFill>
              </a:rPr>
              <a:t>を把握する。</a:t>
            </a:r>
            <a:endParaRPr lang="en-US" altLang="ja-JP" sz="1400" dirty="0" smtClean="0">
              <a:solidFill>
                <a:prstClr val="black"/>
              </a:solidFill>
            </a:endParaRPr>
          </a:p>
        </p:txBody>
      </p:sp>
      <p:sp>
        <p:nvSpPr>
          <p:cNvPr id="33" name="角丸四角形 32"/>
          <p:cNvSpPr/>
          <p:nvPr/>
        </p:nvSpPr>
        <p:spPr>
          <a:xfrm>
            <a:off x="4664968" y="1237258"/>
            <a:ext cx="4680520" cy="983084"/>
          </a:xfrm>
          <a:prstGeom prst="roundRect">
            <a:avLst>
              <a:gd name="adj" fmla="val 10445"/>
            </a:avLst>
          </a:prstGeom>
          <a:solidFill>
            <a:srgbClr val="CCFFCC"/>
          </a:solidFill>
          <a:ln w="12700">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lIns="91425" tIns="45710" rIns="91425" bIns="45710" rtlCol="0" anchor="ctr"/>
          <a:lstStyle/>
          <a:p>
            <a:pPr>
              <a:lnSpc>
                <a:spcPts val="1600"/>
              </a:lnSpc>
            </a:pPr>
            <a:r>
              <a:rPr lang="en-US" altLang="ja-JP" sz="1400" dirty="0" smtClean="0">
                <a:solidFill>
                  <a:prstClr val="black"/>
                </a:solidFill>
                <a:latin typeface="ＭＳ Ｐゴシック"/>
              </a:rPr>
              <a:t>【</a:t>
            </a:r>
            <a:r>
              <a:rPr lang="ja-JP" altLang="en-US" sz="1400" dirty="0" smtClean="0">
                <a:solidFill>
                  <a:prstClr val="black"/>
                </a:solidFill>
                <a:latin typeface="ＭＳ Ｐゴシック"/>
              </a:rPr>
              <a:t>調査</a:t>
            </a:r>
            <a:r>
              <a:rPr lang="ja-JP" altLang="en-US" sz="1400" dirty="0">
                <a:solidFill>
                  <a:prstClr val="black"/>
                </a:solidFill>
                <a:latin typeface="ＭＳ Ｐゴシック"/>
              </a:rPr>
              <a:t>項目（例</a:t>
            </a:r>
            <a:r>
              <a:rPr lang="ja-JP" altLang="en-US" sz="1400" dirty="0" smtClean="0">
                <a:solidFill>
                  <a:prstClr val="black"/>
                </a:solidFill>
                <a:latin typeface="ＭＳ Ｐゴシック"/>
              </a:rPr>
              <a:t>）</a:t>
            </a:r>
            <a:r>
              <a:rPr lang="en-US" altLang="ja-JP" sz="1400" dirty="0" smtClean="0">
                <a:solidFill>
                  <a:prstClr val="black"/>
                </a:solidFill>
                <a:latin typeface="ＭＳ Ｐゴシック"/>
              </a:rPr>
              <a:t>】</a:t>
            </a:r>
            <a:endParaRPr lang="en-US" altLang="ja-JP" sz="1400" dirty="0">
              <a:solidFill>
                <a:prstClr val="black"/>
              </a:solidFill>
              <a:latin typeface="ＭＳ Ｐゴシック"/>
            </a:endParaRPr>
          </a:p>
          <a:p>
            <a:pPr>
              <a:lnSpc>
                <a:spcPts val="1600"/>
              </a:lnSpc>
            </a:pPr>
            <a:r>
              <a:rPr lang="ja-JP" altLang="en-US" sz="1400" dirty="0">
                <a:solidFill>
                  <a:prstClr val="black"/>
                </a:solidFill>
                <a:latin typeface="ＭＳ Ｐゴシック"/>
              </a:rPr>
              <a:t>　○身体機能・日常生活</a:t>
            </a:r>
            <a:r>
              <a:rPr lang="ja-JP" altLang="en-US" sz="1400" dirty="0" smtClean="0">
                <a:solidFill>
                  <a:prstClr val="black"/>
                </a:solidFill>
                <a:latin typeface="ＭＳ Ｐゴシック"/>
              </a:rPr>
              <a:t>機能　（</a:t>
            </a:r>
            <a:r>
              <a:rPr lang="en-US" altLang="ja-JP" sz="1400" dirty="0">
                <a:solidFill>
                  <a:prstClr val="black"/>
                </a:solidFill>
                <a:latin typeface="ＭＳ Ｐゴシック"/>
              </a:rPr>
              <a:t>ADL</a:t>
            </a:r>
            <a:r>
              <a:rPr lang="ja-JP" altLang="en-US" sz="1400" dirty="0">
                <a:solidFill>
                  <a:prstClr val="black"/>
                </a:solidFill>
                <a:latin typeface="ＭＳ Ｐゴシック"/>
              </a:rPr>
              <a:t>・</a:t>
            </a:r>
            <a:r>
              <a:rPr lang="en-US" altLang="ja-JP" sz="1400" dirty="0">
                <a:solidFill>
                  <a:prstClr val="black"/>
                </a:solidFill>
                <a:latin typeface="ＭＳ Ｐゴシック"/>
              </a:rPr>
              <a:t>IADL</a:t>
            </a:r>
            <a:r>
              <a:rPr lang="ja-JP" altLang="en-US" sz="1400" dirty="0">
                <a:solidFill>
                  <a:prstClr val="black"/>
                </a:solidFill>
                <a:latin typeface="ＭＳ Ｐゴシック"/>
              </a:rPr>
              <a:t>）</a:t>
            </a:r>
            <a:endParaRPr lang="en-US" altLang="ja-JP" sz="1400" dirty="0">
              <a:solidFill>
                <a:prstClr val="black"/>
              </a:solidFill>
              <a:latin typeface="ＭＳ Ｐゴシック"/>
            </a:endParaRPr>
          </a:p>
          <a:p>
            <a:pPr>
              <a:lnSpc>
                <a:spcPts val="1600"/>
              </a:lnSpc>
            </a:pPr>
            <a:r>
              <a:rPr lang="ja-JP" altLang="en-US" sz="1400" dirty="0">
                <a:solidFill>
                  <a:prstClr val="black"/>
                </a:solidFill>
                <a:latin typeface="ＭＳ Ｐゴシック"/>
              </a:rPr>
              <a:t>　○住まいの</a:t>
            </a:r>
            <a:r>
              <a:rPr lang="ja-JP" altLang="en-US" sz="1400" dirty="0" smtClean="0">
                <a:solidFill>
                  <a:prstClr val="black"/>
                </a:solidFill>
                <a:latin typeface="ＭＳ Ｐゴシック"/>
              </a:rPr>
              <a:t>状況</a:t>
            </a:r>
            <a:r>
              <a:rPr lang="en-US" altLang="ja-JP" sz="1400" dirty="0">
                <a:solidFill>
                  <a:prstClr val="black"/>
                </a:solidFill>
                <a:latin typeface="ＭＳ Ｐゴシック"/>
              </a:rPr>
              <a:t>	</a:t>
            </a:r>
            <a:r>
              <a:rPr lang="ja-JP" altLang="en-US" sz="1400" dirty="0" smtClean="0">
                <a:solidFill>
                  <a:prstClr val="black"/>
                </a:solidFill>
                <a:latin typeface="ＭＳ Ｐゴシック"/>
              </a:rPr>
              <a:t>○社会参加の状況</a:t>
            </a:r>
            <a:endParaRPr lang="en-US" altLang="ja-JP" sz="1400" dirty="0">
              <a:solidFill>
                <a:prstClr val="black"/>
              </a:solidFill>
              <a:latin typeface="ＭＳ Ｐゴシック"/>
            </a:endParaRPr>
          </a:p>
          <a:p>
            <a:pPr>
              <a:lnSpc>
                <a:spcPts val="1600"/>
              </a:lnSpc>
            </a:pPr>
            <a:r>
              <a:rPr lang="ja-JP" altLang="en-US" sz="1400" dirty="0">
                <a:solidFill>
                  <a:prstClr val="black"/>
                </a:solidFill>
                <a:latin typeface="ＭＳ Ｐゴシック"/>
              </a:rPr>
              <a:t>　○認知</a:t>
            </a:r>
            <a:r>
              <a:rPr lang="ja-JP" altLang="en-US" sz="1400" dirty="0" smtClean="0">
                <a:solidFill>
                  <a:prstClr val="black"/>
                </a:solidFill>
                <a:latin typeface="ＭＳ Ｐゴシック"/>
              </a:rPr>
              <a:t>症状</a:t>
            </a:r>
            <a:r>
              <a:rPr lang="en-US" altLang="ja-JP" sz="1400" dirty="0">
                <a:solidFill>
                  <a:prstClr val="black"/>
                </a:solidFill>
                <a:latin typeface="ＭＳ Ｐゴシック"/>
              </a:rPr>
              <a:t>	</a:t>
            </a:r>
            <a:r>
              <a:rPr lang="ja-JP" altLang="en-US" sz="1400" dirty="0" smtClean="0">
                <a:solidFill>
                  <a:prstClr val="black"/>
                </a:solidFill>
                <a:latin typeface="ＭＳ Ｐゴシック"/>
              </a:rPr>
              <a:t>○</a:t>
            </a:r>
            <a:r>
              <a:rPr lang="ja-JP" altLang="en-US" sz="1400" dirty="0">
                <a:solidFill>
                  <a:prstClr val="black"/>
                </a:solidFill>
                <a:latin typeface="ＭＳ Ｐゴシック"/>
              </a:rPr>
              <a:t>疾病状況</a:t>
            </a:r>
          </a:p>
        </p:txBody>
      </p:sp>
      <p:sp>
        <p:nvSpPr>
          <p:cNvPr id="34" name="角丸四角形 33"/>
          <p:cNvSpPr/>
          <p:nvPr/>
        </p:nvSpPr>
        <p:spPr>
          <a:xfrm>
            <a:off x="4677668" y="2271142"/>
            <a:ext cx="4680520" cy="492894"/>
          </a:xfrm>
          <a:prstGeom prst="roundRect">
            <a:avLst>
              <a:gd name="adj" fmla="val 10445"/>
            </a:avLst>
          </a:prstGeom>
          <a:solidFill>
            <a:srgbClr val="CCFFCC"/>
          </a:solidFill>
          <a:ln w="12700">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lIns="91425" tIns="45710" rIns="91425" bIns="45710" rtlCol="0" anchor="ctr"/>
          <a:lstStyle/>
          <a:p>
            <a:pPr>
              <a:lnSpc>
                <a:spcPts val="1600"/>
              </a:lnSpc>
            </a:pPr>
            <a:r>
              <a:rPr lang="en-US" altLang="ja-JP" sz="1400" dirty="0" smtClean="0">
                <a:solidFill>
                  <a:prstClr val="black"/>
                </a:solidFill>
                <a:latin typeface="ＭＳ Ｐゴシック"/>
              </a:rPr>
              <a:t>【</a:t>
            </a:r>
            <a:r>
              <a:rPr lang="ja-JP" altLang="en-US" sz="1400" dirty="0" smtClean="0">
                <a:solidFill>
                  <a:prstClr val="black"/>
                </a:solidFill>
                <a:latin typeface="ＭＳ Ｐゴシック"/>
              </a:rPr>
              <a:t>調査方法</a:t>
            </a:r>
            <a:r>
              <a:rPr lang="en-US" altLang="ja-JP" sz="1400" dirty="0" smtClean="0">
                <a:solidFill>
                  <a:prstClr val="black"/>
                </a:solidFill>
                <a:latin typeface="ＭＳ Ｐゴシック"/>
              </a:rPr>
              <a:t>】</a:t>
            </a:r>
          </a:p>
          <a:p>
            <a:pPr>
              <a:lnSpc>
                <a:spcPts val="1600"/>
              </a:lnSpc>
            </a:pPr>
            <a:r>
              <a:rPr lang="ja-JP" altLang="en-US" sz="1400" dirty="0" smtClean="0">
                <a:solidFill>
                  <a:prstClr val="black"/>
                </a:solidFill>
              </a:rPr>
              <a:t>・　郵送</a:t>
            </a:r>
            <a:r>
              <a:rPr lang="ja-JP" altLang="en-US" sz="1400" dirty="0">
                <a:solidFill>
                  <a:prstClr val="black"/>
                </a:solidFill>
              </a:rPr>
              <a:t>＋未回収者への訪問による</a:t>
            </a:r>
            <a:r>
              <a:rPr lang="ja-JP" altLang="en-US" sz="1400" dirty="0" smtClean="0">
                <a:solidFill>
                  <a:prstClr val="black"/>
                </a:solidFill>
              </a:rPr>
              <a:t>調査</a:t>
            </a:r>
            <a:endParaRPr lang="en-US" altLang="ja-JP" sz="1400" dirty="0">
              <a:solidFill>
                <a:prstClr val="black"/>
              </a:solidFill>
              <a:latin typeface="ＭＳ Ｐゴシック"/>
            </a:endParaRPr>
          </a:p>
        </p:txBody>
      </p:sp>
      <p:sp>
        <p:nvSpPr>
          <p:cNvPr id="35" name="テキスト ボックス 1"/>
          <p:cNvSpPr txBox="1"/>
          <p:nvPr/>
        </p:nvSpPr>
        <p:spPr>
          <a:xfrm>
            <a:off x="2919636" y="3088838"/>
            <a:ext cx="2105212" cy="320115"/>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400" dirty="0" smtClean="0">
                <a:solidFill>
                  <a:prstClr val="black"/>
                </a:solidFill>
              </a:rPr>
              <a:t>回答なし </a:t>
            </a:r>
            <a:r>
              <a:rPr lang="en-US" altLang="ja-JP" sz="1400" dirty="0" smtClean="0">
                <a:solidFill>
                  <a:prstClr val="black"/>
                </a:solidFill>
              </a:rPr>
              <a:t>4</a:t>
            </a:r>
            <a:r>
              <a:rPr lang="ja-JP" altLang="en-US" sz="1400" dirty="0" smtClean="0">
                <a:solidFill>
                  <a:prstClr val="black"/>
                </a:solidFill>
              </a:rPr>
              <a:t>保険者（</a:t>
            </a:r>
            <a:r>
              <a:rPr lang="en-US" altLang="ja-JP" sz="1400" dirty="0" smtClean="0">
                <a:solidFill>
                  <a:prstClr val="black"/>
                </a:solidFill>
              </a:rPr>
              <a:t>0.3%</a:t>
            </a:r>
            <a:r>
              <a:rPr lang="ja-JP" altLang="en-US" sz="1400" dirty="0" smtClean="0">
                <a:solidFill>
                  <a:prstClr val="black"/>
                </a:solidFill>
              </a:rPr>
              <a:t>）</a:t>
            </a:r>
            <a:endParaRPr lang="en-US" altLang="ja-JP" sz="1400" dirty="0" smtClean="0">
              <a:solidFill>
                <a:prstClr val="black"/>
              </a:solidFill>
            </a:endParaRPr>
          </a:p>
        </p:txBody>
      </p:sp>
      <p:graphicFrame>
        <p:nvGraphicFramePr>
          <p:cNvPr id="36" name="グラフ 9"/>
          <p:cNvGraphicFramePr>
            <a:graphicFrameLocks/>
          </p:cNvGraphicFramePr>
          <p:nvPr>
            <p:extLst>
              <p:ext uri="{D42A27DB-BD31-4B8C-83A1-F6EECF244321}">
                <p14:modId xmlns:p14="http://schemas.microsoft.com/office/powerpoint/2010/main" val="3275811100"/>
              </p:ext>
            </p:extLst>
          </p:nvPr>
        </p:nvGraphicFramePr>
        <p:xfrm>
          <a:off x="4376936" y="3372420"/>
          <a:ext cx="4968552" cy="3482082"/>
        </p:xfrm>
        <a:graphic>
          <a:graphicData uri="http://schemas.openxmlformats.org/drawingml/2006/chart">
            <c:chart xmlns:c="http://schemas.openxmlformats.org/drawingml/2006/chart" xmlns:r="http://schemas.openxmlformats.org/officeDocument/2006/relationships" r:id="rId3"/>
          </a:graphicData>
        </a:graphic>
      </p:graphicFrame>
      <p:sp>
        <p:nvSpPr>
          <p:cNvPr id="37" name="テキスト ボックス 36"/>
          <p:cNvSpPr txBox="1"/>
          <p:nvPr/>
        </p:nvSpPr>
        <p:spPr>
          <a:xfrm>
            <a:off x="5097016" y="6395889"/>
            <a:ext cx="4356100" cy="246221"/>
          </a:xfrm>
          <a:prstGeom prst="rect">
            <a:avLst/>
          </a:prstGeom>
          <a:noFill/>
        </p:spPr>
        <p:txBody>
          <a:bodyPr wrap="square" rtlCol="0">
            <a:spAutoFit/>
          </a:bodyPr>
          <a:lstStyle/>
          <a:p>
            <a:pPr marL="177800" indent="-177800"/>
            <a:r>
              <a:rPr lang="en-US" altLang="ja-JP" sz="1000" dirty="0" smtClean="0">
                <a:solidFill>
                  <a:prstClr val="black"/>
                </a:solidFill>
                <a:latin typeface="ＭＳ Ｐゴシック"/>
              </a:rPr>
              <a:t>※ </a:t>
            </a:r>
            <a:r>
              <a:rPr lang="ja-JP" altLang="en-US" sz="1000" dirty="0" smtClean="0">
                <a:solidFill>
                  <a:prstClr val="black"/>
                </a:solidFill>
                <a:latin typeface="ＭＳ Ｐゴシック"/>
              </a:rPr>
              <a:t>日常生活圏域ニーズ調査を実施した</a:t>
            </a:r>
            <a:r>
              <a:rPr lang="en-US" altLang="ja-JP" sz="1000" dirty="0" smtClean="0">
                <a:solidFill>
                  <a:prstClr val="black"/>
                </a:solidFill>
                <a:latin typeface="ＭＳ Ｐゴシック"/>
              </a:rPr>
              <a:t>1322</a:t>
            </a:r>
            <a:r>
              <a:rPr lang="ja-JP" altLang="en-US" sz="1000" dirty="0" smtClean="0">
                <a:solidFill>
                  <a:prstClr val="black"/>
                </a:solidFill>
                <a:latin typeface="ＭＳ Ｐゴシック"/>
              </a:rPr>
              <a:t>保険者に対する割合（複数回答）</a:t>
            </a:r>
            <a:endParaRPr lang="ja-JP" altLang="en-US" sz="1000" dirty="0">
              <a:solidFill>
                <a:prstClr val="black"/>
              </a:solidFill>
              <a:latin typeface="ＭＳ Ｐゴシック"/>
            </a:endParaRPr>
          </a:p>
        </p:txBody>
      </p:sp>
      <p:sp>
        <p:nvSpPr>
          <p:cNvPr id="38" name="テキスト ボックス 37"/>
          <p:cNvSpPr txBox="1"/>
          <p:nvPr/>
        </p:nvSpPr>
        <p:spPr>
          <a:xfrm>
            <a:off x="144852" y="2909539"/>
            <a:ext cx="2143852" cy="338554"/>
          </a:xfrm>
          <a:prstGeom prst="rect">
            <a:avLst/>
          </a:prstGeom>
          <a:noFill/>
        </p:spPr>
        <p:txBody>
          <a:bodyPr wrap="square" rtlCol="0">
            <a:spAutoFit/>
          </a:bodyPr>
          <a:lstStyle/>
          <a:p>
            <a:r>
              <a:rPr lang="en-US" altLang="ja-JP" sz="1600" dirty="0">
                <a:solidFill>
                  <a:prstClr val="black"/>
                </a:solidFill>
              </a:rPr>
              <a:t>【</a:t>
            </a:r>
            <a:r>
              <a:rPr lang="ja-JP" altLang="en-US" sz="1600" dirty="0" smtClean="0">
                <a:solidFill>
                  <a:prstClr val="black"/>
                </a:solidFill>
              </a:rPr>
              <a:t>保険者の実施状況</a:t>
            </a:r>
            <a:r>
              <a:rPr lang="en-US" altLang="ja-JP" sz="1600" dirty="0" smtClean="0">
                <a:solidFill>
                  <a:prstClr val="black"/>
                </a:solidFill>
              </a:rPr>
              <a:t>】</a:t>
            </a:r>
            <a:endParaRPr lang="ja-JP" altLang="en-US" sz="1600" dirty="0">
              <a:solidFill>
                <a:prstClr val="black"/>
              </a:solidFill>
            </a:endParaRPr>
          </a:p>
        </p:txBody>
      </p:sp>
      <p:sp>
        <p:nvSpPr>
          <p:cNvPr id="39" name="テキスト ボックス 38"/>
          <p:cNvSpPr txBox="1"/>
          <p:nvPr/>
        </p:nvSpPr>
        <p:spPr>
          <a:xfrm>
            <a:off x="5005352" y="2922229"/>
            <a:ext cx="2461154" cy="338554"/>
          </a:xfrm>
          <a:prstGeom prst="rect">
            <a:avLst/>
          </a:prstGeom>
          <a:noFill/>
        </p:spPr>
        <p:txBody>
          <a:bodyPr wrap="square" rtlCol="0">
            <a:spAutoFit/>
          </a:bodyPr>
          <a:lstStyle/>
          <a:p>
            <a:r>
              <a:rPr lang="en-US" altLang="ja-JP" sz="1600" dirty="0" smtClean="0">
                <a:solidFill>
                  <a:prstClr val="black"/>
                </a:solidFill>
              </a:rPr>
              <a:t>【</a:t>
            </a:r>
            <a:r>
              <a:rPr lang="ja-JP" altLang="en-US" sz="1600" dirty="0">
                <a:solidFill>
                  <a:prstClr val="black"/>
                </a:solidFill>
              </a:rPr>
              <a:t>把握</a:t>
            </a:r>
            <a:r>
              <a:rPr lang="ja-JP" altLang="en-US" sz="1600" dirty="0" smtClean="0">
                <a:solidFill>
                  <a:prstClr val="black"/>
                </a:solidFill>
              </a:rPr>
              <a:t>できた課題</a:t>
            </a:r>
            <a:r>
              <a:rPr lang="en-US" altLang="ja-JP" sz="1600" dirty="0" smtClean="0">
                <a:solidFill>
                  <a:prstClr val="black"/>
                </a:solidFill>
              </a:rPr>
              <a:t>】</a:t>
            </a:r>
            <a:endParaRPr lang="ja-JP" altLang="en-US" sz="1600" dirty="0">
              <a:solidFill>
                <a:prstClr val="black"/>
              </a:solidFill>
            </a:endParaRPr>
          </a:p>
        </p:txBody>
      </p:sp>
      <p:sp>
        <p:nvSpPr>
          <p:cNvPr id="40" name="テキスト ボックス 39"/>
          <p:cNvSpPr txBox="1"/>
          <p:nvPr/>
        </p:nvSpPr>
        <p:spPr>
          <a:xfrm>
            <a:off x="2792760" y="6620693"/>
            <a:ext cx="6697249" cy="276999"/>
          </a:xfrm>
          <a:prstGeom prst="rect">
            <a:avLst/>
          </a:prstGeom>
          <a:noFill/>
        </p:spPr>
        <p:txBody>
          <a:bodyPr wrap="square" rtlCol="0">
            <a:spAutoFit/>
          </a:bodyPr>
          <a:lstStyle/>
          <a:p>
            <a:r>
              <a:rPr lang="ja-JP" altLang="en-US" sz="1200" dirty="0" smtClean="0">
                <a:solidFill>
                  <a:prstClr val="black"/>
                </a:solidFill>
              </a:rPr>
              <a:t>出典：第</a:t>
            </a:r>
            <a:r>
              <a:rPr lang="en-US" altLang="ja-JP" sz="1200" dirty="0" smtClean="0">
                <a:solidFill>
                  <a:prstClr val="black"/>
                </a:solidFill>
              </a:rPr>
              <a:t>5</a:t>
            </a:r>
            <a:r>
              <a:rPr lang="ja-JP" altLang="en-US" sz="1200" dirty="0" smtClean="0">
                <a:solidFill>
                  <a:prstClr val="black"/>
                </a:solidFill>
              </a:rPr>
              <a:t>期市町村介護保険事業計画の策定結果等に係るアンケート調査結果（厚生労働省老健局）</a:t>
            </a:r>
            <a:endParaRPr lang="ja-JP" altLang="en-US" sz="1200" dirty="0">
              <a:solidFill>
                <a:prstClr val="black"/>
              </a:solidFill>
            </a:endParaRPr>
          </a:p>
        </p:txBody>
      </p:sp>
      <p:sp>
        <p:nvSpPr>
          <p:cNvPr id="22" name="スライド番号プレースホルダー 7"/>
          <p:cNvSpPr txBox="1">
            <a:spLocks/>
          </p:cNvSpPr>
          <p:nvPr/>
        </p:nvSpPr>
        <p:spPr>
          <a:xfrm>
            <a:off x="9201471" y="6485170"/>
            <a:ext cx="699871" cy="365125"/>
          </a:xfrm>
          <a:prstGeom prst="rect">
            <a:avLst/>
          </a:prstGeom>
          <a:noFill/>
        </p:spPr>
        <p:txBody>
          <a:bodyPr vert="horz" lIns="91440" tIns="45720" rIns="91440" bIns="45720" rtlCol="0" anchor="ctr"/>
          <a:lstStyle>
            <a:defPPr>
              <a:defRPr lang="ja-JP"/>
            </a:defPPr>
            <a:lvl1pPr algn="r" rtl="0" fontAlgn="base">
              <a:spcBef>
                <a:spcPct val="0"/>
              </a:spcBef>
              <a:spcAft>
                <a:spcPct val="0"/>
              </a:spcAft>
              <a:defRPr kumimoji="1" sz="1200" kern="1200">
                <a:solidFill>
                  <a:schemeClr val="tx1">
                    <a:tint val="75000"/>
                  </a:schemeClr>
                </a:solidFill>
                <a:latin typeface="Arial" pitchFamily="34"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Arial" pitchFamily="34" charset="0"/>
                <a:ea typeface="ＭＳ Ｐゴシック" pitchFamily="50" charset="-128"/>
                <a:cs typeface="+mn-cs"/>
              </a:defRPr>
            </a:lvl9pPr>
          </a:lstStyle>
          <a:p>
            <a:r>
              <a:rPr lang="en-US" altLang="ja-JP" sz="2400" dirty="0" smtClean="0">
                <a:solidFill>
                  <a:prstClr val="black"/>
                </a:solidFill>
              </a:rPr>
              <a:t>190</a:t>
            </a:r>
            <a:endParaRPr lang="ja-JP" altLang="en-US" sz="2400" dirty="0">
              <a:solidFill>
                <a:prstClr val="black"/>
              </a:solidFill>
            </a:endParaRPr>
          </a:p>
        </p:txBody>
      </p:sp>
    </p:spTree>
    <p:extLst>
      <p:ext uri="{BB962C8B-B14F-4D97-AF65-F5344CB8AC3E}">
        <p14:creationId xmlns:p14="http://schemas.microsoft.com/office/powerpoint/2010/main" val="1172168815"/>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タイトル 1"/>
          <p:cNvSpPr txBox="1">
            <a:spLocks/>
          </p:cNvSpPr>
          <p:nvPr/>
        </p:nvSpPr>
        <p:spPr>
          <a:xfrm>
            <a:off x="-897648" y="4221088"/>
            <a:ext cx="12481387" cy="4653136"/>
          </a:xfrm>
          <a:prstGeom prst="rect">
            <a:avLst/>
          </a:prstGeom>
          <a:ln w="12700">
            <a:noFill/>
          </a:ln>
        </p:spPr>
        <p:txBody>
          <a:bodyPr vert="horz" lIns="91440" tIns="45720" rIns="91440" bIns="45720" rtlCol="0" anchor="t" anchorCtr="0">
            <a:normAutofit/>
          </a:bodyPr>
          <a:lstStyle/>
          <a:p>
            <a:endParaRPr lang="ja-JP" altLang="en-US" dirty="0">
              <a:solidFill>
                <a:prstClr val="black"/>
              </a:solidFill>
            </a:endParaRPr>
          </a:p>
        </p:txBody>
      </p:sp>
      <p:sp>
        <p:nvSpPr>
          <p:cNvPr id="3" name="テキスト ボックス 2"/>
          <p:cNvSpPr txBox="1"/>
          <p:nvPr/>
        </p:nvSpPr>
        <p:spPr>
          <a:xfrm>
            <a:off x="194478" y="56238"/>
            <a:ext cx="9234276" cy="477054"/>
          </a:xfrm>
          <a:prstGeom prst="rect">
            <a:avLst/>
          </a:prstGeom>
          <a:noFill/>
        </p:spPr>
        <p:txBody>
          <a:bodyPr wrap="square" rtlCol="0">
            <a:spAutoFit/>
          </a:bodyPr>
          <a:lstStyle/>
          <a:p>
            <a:pPr algn="ctr"/>
            <a:r>
              <a:rPr lang="ja-JP" altLang="en-US" sz="2500" b="1" dirty="0" smtClean="0">
                <a:solidFill>
                  <a:prstClr val="black"/>
                </a:solidFill>
              </a:rPr>
              <a:t>（参考）日常生活圏域ニーズ調査及び重点記載事項に係る規定</a:t>
            </a:r>
            <a:endParaRPr lang="en-US" altLang="ja-JP" sz="2500" b="1" dirty="0" smtClean="0">
              <a:solidFill>
                <a:prstClr val="black"/>
              </a:solidFill>
            </a:endParaRPr>
          </a:p>
        </p:txBody>
      </p:sp>
      <p:sp>
        <p:nvSpPr>
          <p:cNvPr id="2" name="角丸四角形 1"/>
          <p:cNvSpPr/>
          <p:nvPr/>
        </p:nvSpPr>
        <p:spPr>
          <a:xfrm>
            <a:off x="344488" y="618241"/>
            <a:ext cx="9289031" cy="6102017"/>
          </a:xfrm>
          <a:prstGeom prst="roundRect">
            <a:avLst>
              <a:gd name="adj" fmla="val 2893"/>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36000" bIns="36000" rtlCol="0" anchor="ctr">
            <a:spAutoFit/>
          </a:bodyPr>
          <a:lstStyle/>
          <a:p>
            <a:r>
              <a:rPr lang="ja-JP" altLang="en-US" sz="1600" b="1" dirty="0">
                <a:solidFill>
                  <a:prstClr val="black"/>
                </a:solidFill>
                <a:latin typeface="ＭＳ ゴシック" pitchFamily="49" charset="-128"/>
                <a:ea typeface="ＭＳ ゴシック" pitchFamily="49" charset="-128"/>
              </a:rPr>
              <a:t>介護保険法（抄</a:t>
            </a:r>
            <a:r>
              <a:rPr lang="ja-JP" altLang="en-US" sz="1600" b="1" dirty="0" smtClean="0">
                <a:solidFill>
                  <a:prstClr val="black"/>
                </a:solidFill>
                <a:latin typeface="ＭＳ ゴシック" pitchFamily="49" charset="-128"/>
                <a:ea typeface="ＭＳ ゴシック" pitchFamily="49" charset="-128"/>
              </a:rPr>
              <a:t>）</a:t>
            </a:r>
            <a:endParaRPr lang="ja-JP" altLang="en-US" sz="1600" dirty="0">
              <a:solidFill>
                <a:prstClr val="black"/>
              </a:solidFill>
              <a:latin typeface="ＭＳ ゴシック" pitchFamily="49" charset="-128"/>
              <a:ea typeface="ＭＳ ゴシック" pitchFamily="49" charset="-128"/>
            </a:endParaRPr>
          </a:p>
          <a:p>
            <a:pPr>
              <a:spcBef>
                <a:spcPts val="600"/>
              </a:spcBef>
            </a:pPr>
            <a:r>
              <a:rPr lang="ja-JP" altLang="en-US" sz="1600" dirty="0" smtClean="0">
                <a:solidFill>
                  <a:prstClr val="black"/>
                </a:solidFill>
                <a:latin typeface="ＭＳ ゴシック" pitchFamily="49" charset="-128"/>
                <a:ea typeface="ＭＳ ゴシック" pitchFamily="49" charset="-128"/>
              </a:rPr>
              <a:t>（</a:t>
            </a:r>
            <a:r>
              <a:rPr lang="ja-JP" altLang="en-US" sz="1600" dirty="0">
                <a:solidFill>
                  <a:prstClr val="black"/>
                </a:solidFill>
                <a:latin typeface="ＭＳ ゴシック" pitchFamily="49" charset="-128"/>
                <a:ea typeface="ＭＳ ゴシック" pitchFamily="49" charset="-128"/>
              </a:rPr>
              <a:t>市町村介護保険事業計画） </a:t>
            </a:r>
          </a:p>
          <a:p>
            <a:pPr marL="180975" indent="-180975" algn="just"/>
            <a:r>
              <a:rPr lang="ja-JP" altLang="en-US" sz="1600" dirty="0" smtClean="0">
                <a:solidFill>
                  <a:prstClr val="black"/>
                </a:solidFill>
                <a:latin typeface="ＭＳ ゴシック" pitchFamily="49" charset="-128"/>
                <a:ea typeface="ＭＳ ゴシック" pitchFamily="49" charset="-128"/>
              </a:rPr>
              <a:t>第１１７条　市町村</a:t>
            </a:r>
            <a:r>
              <a:rPr lang="ja-JP" altLang="en-US" sz="1600" dirty="0">
                <a:solidFill>
                  <a:prstClr val="black"/>
                </a:solidFill>
                <a:latin typeface="ＭＳ ゴシック" pitchFamily="49" charset="-128"/>
                <a:ea typeface="ＭＳ ゴシック" pitchFamily="49" charset="-128"/>
              </a:rPr>
              <a:t>は、基本指針に即して</a:t>
            </a:r>
            <a:r>
              <a:rPr lang="ja-JP" altLang="en-US" sz="1600" dirty="0" smtClean="0">
                <a:solidFill>
                  <a:prstClr val="black"/>
                </a:solidFill>
                <a:latin typeface="ＭＳ ゴシック" pitchFamily="49" charset="-128"/>
                <a:ea typeface="ＭＳ ゴシック" pitchFamily="49" charset="-128"/>
              </a:rPr>
              <a:t>、３年を１期</a:t>
            </a:r>
            <a:r>
              <a:rPr lang="ja-JP" altLang="en-US" sz="1600" dirty="0">
                <a:solidFill>
                  <a:prstClr val="black"/>
                </a:solidFill>
                <a:latin typeface="ＭＳ ゴシック" pitchFamily="49" charset="-128"/>
                <a:ea typeface="ＭＳ ゴシック" pitchFamily="49" charset="-128"/>
              </a:rPr>
              <a:t>とする当該市町村が行う</a:t>
            </a:r>
            <a:r>
              <a:rPr lang="ja-JP" altLang="en-US" sz="1600" dirty="0" smtClean="0">
                <a:solidFill>
                  <a:prstClr val="black"/>
                </a:solidFill>
                <a:latin typeface="ＭＳ ゴシック" pitchFamily="49" charset="-128"/>
                <a:ea typeface="ＭＳ ゴシック" pitchFamily="49" charset="-128"/>
              </a:rPr>
              <a:t>介護保険事業に係る</a:t>
            </a:r>
            <a:r>
              <a:rPr lang="ja-JP" altLang="en-US" sz="1600" dirty="0">
                <a:solidFill>
                  <a:prstClr val="black"/>
                </a:solidFill>
                <a:latin typeface="ＭＳ ゴシック" pitchFamily="49" charset="-128"/>
                <a:ea typeface="ＭＳ ゴシック" pitchFamily="49" charset="-128"/>
              </a:rPr>
              <a:t>保険給付の円滑な実施に関する計画（以下「市町村介護保険事業計画」</a:t>
            </a:r>
            <a:r>
              <a:rPr lang="ja-JP" altLang="en-US" sz="1600" dirty="0" smtClean="0">
                <a:solidFill>
                  <a:prstClr val="black"/>
                </a:solidFill>
                <a:latin typeface="ＭＳ ゴシック" pitchFamily="49" charset="-128"/>
                <a:ea typeface="ＭＳ ゴシック" pitchFamily="49" charset="-128"/>
              </a:rPr>
              <a:t>という</a:t>
            </a:r>
            <a:r>
              <a:rPr lang="ja-JP" altLang="en-US" sz="1600" dirty="0">
                <a:solidFill>
                  <a:prstClr val="black"/>
                </a:solidFill>
                <a:latin typeface="ＭＳ ゴシック" pitchFamily="49" charset="-128"/>
                <a:ea typeface="ＭＳ ゴシック" pitchFamily="49" charset="-128"/>
              </a:rPr>
              <a:t>。）を</a:t>
            </a:r>
            <a:r>
              <a:rPr lang="ja-JP" altLang="en-US" sz="1600" dirty="0" smtClean="0">
                <a:solidFill>
                  <a:prstClr val="black"/>
                </a:solidFill>
                <a:latin typeface="ＭＳ ゴシック" pitchFamily="49" charset="-128"/>
                <a:ea typeface="ＭＳ ゴシック" pitchFamily="49" charset="-128"/>
              </a:rPr>
              <a:t>定めるもの</a:t>
            </a:r>
            <a:r>
              <a:rPr lang="ja-JP" altLang="en-US" sz="1600" dirty="0">
                <a:solidFill>
                  <a:prstClr val="black"/>
                </a:solidFill>
                <a:latin typeface="ＭＳ ゴシック" pitchFamily="49" charset="-128"/>
                <a:ea typeface="ＭＳ ゴシック" pitchFamily="49" charset="-128"/>
              </a:rPr>
              <a:t>とする。 </a:t>
            </a:r>
            <a:endParaRPr lang="en-US" altLang="ja-JP" sz="1600" dirty="0" smtClean="0">
              <a:solidFill>
                <a:prstClr val="black"/>
              </a:solidFill>
              <a:latin typeface="ＭＳ ゴシック" pitchFamily="49" charset="-128"/>
              <a:ea typeface="ＭＳ ゴシック" pitchFamily="49" charset="-128"/>
            </a:endParaRPr>
          </a:p>
          <a:p>
            <a:pPr marL="180975" indent="-180975" algn="just">
              <a:spcBef>
                <a:spcPts val="300"/>
              </a:spcBef>
            </a:pPr>
            <a:r>
              <a:rPr lang="ja-JP" altLang="en-US" sz="1600" dirty="0" smtClean="0">
                <a:solidFill>
                  <a:prstClr val="black"/>
                </a:solidFill>
                <a:latin typeface="ＭＳ ゴシック" pitchFamily="49" charset="-128"/>
                <a:ea typeface="ＭＳ ゴシック" pitchFamily="49" charset="-128"/>
              </a:rPr>
              <a:t>２　</a:t>
            </a:r>
            <a:r>
              <a:rPr lang="ja-JP" altLang="en-US" sz="1600" dirty="0">
                <a:solidFill>
                  <a:prstClr val="black"/>
                </a:solidFill>
                <a:latin typeface="ＭＳ ゴシック" pitchFamily="49" charset="-128"/>
                <a:ea typeface="ＭＳ ゴシック" pitchFamily="49" charset="-128"/>
              </a:rPr>
              <a:t>市町村介護保険事業計画においては、次に掲げる事項を定めるものとする。 </a:t>
            </a:r>
          </a:p>
          <a:p>
            <a:pPr marL="361950" indent="-180975" algn="just">
              <a:spcBef>
                <a:spcPts val="300"/>
              </a:spcBef>
            </a:pPr>
            <a:r>
              <a:rPr lang="ja-JP" altLang="en-US" sz="1600" dirty="0">
                <a:solidFill>
                  <a:prstClr val="black"/>
                </a:solidFill>
                <a:latin typeface="ＭＳ ゴシック" pitchFamily="49" charset="-128"/>
                <a:ea typeface="ＭＳ ゴシック" pitchFamily="49" charset="-128"/>
              </a:rPr>
              <a:t>一 　当該市町村が、その住民が日常生活を営んでいる地域として、地理的条件、人口、交通事情その他の社会的条件、介護給付等対象サービスを提供するための施設の整備の状況その他の条件を総合的に勘案して定める区域ごとの当該区域における各年度の認知症対応型共同生活介護、地域密着型特定施設入居者生活介護及び地域密着型介護老人福祉施設入所者生活介護に係る必要利用定員総数その他の介護給付等対象サービスの種類ごとの量の見込み </a:t>
            </a:r>
          </a:p>
          <a:p>
            <a:pPr marL="361950" indent="-180975" algn="just">
              <a:spcBef>
                <a:spcPts val="300"/>
              </a:spcBef>
            </a:pPr>
            <a:r>
              <a:rPr lang="ja-JP" altLang="en-US" sz="1600" dirty="0">
                <a:solidFill>
                  <a:prstClr val="black"/>
                </a:solidFill>
                <a:latin typeface="ＭＳ ゴシック" pitchFamily="49" charset="-128"/>
                <a:ea typeface="ＭＳ ゴシック" pitchFamily="49" charset="-128"/>
              </a:rPr>
              <a:t>二 　各年度における地域支援事業の量の見込み（</a:t>
            </a:r>
            <a:r>
              <a:rPr lang="ja-JP" altLang="en-US" sz="1600" dirty="0" smtClean="0">
                <a:solidFill>
                  <a:prstClr val="black"/>
                </a:solidFill>
                <a:latin typeface="ＭＳ ゴシック" pitchFamily="49" charset="-128"/>
                <a:ea typeface="ＭＳ ゴシック" pitchFamily="49" charset="-128"/>
              </a:rPr>
              <a:t>略）</a:t>
            </a:r>
            <a:endParaRPr lang="en-US" altLang="ja-JP" sz="1600" dirty="0" smtClean="0">
              <a:solidFill>
                <a:prstClr val="black"/>
              </a:solidFill>
              <a:latin typeface="ＭＳ ゴシック" pitchFamily="49" charset="-128"/>
              <a:ea typeface="ＭＳ ゴシック" pitchFamily="49" charset="-128"/>
            </a:endParaRPr>
          </a:p>
          <a:p>
            <a:pPr marL="180975" indent="-180975" algn="just">
              <a:spcBef>
                <a:spcPts val="300"/>
              </a:spcBef>
            </a:pPr>
            <a:r>
              <a:rPr lang="ja-JP" altLang="en-US" sz="1600" dirty="0" smtClean="0">
                <a:solidFill>
                  <a:prstClr val="black"/>
                </a:solidFill>
                <a:latin typeface="ＭＳ ゴシック" pitchFamily="49" charset="-128"/>
                <a:ea typeface="ＭＳ ゴシック" pitchFamily="49" charset="-128"/>
              </a:rPr>
              <a:t>３　市町村</a:t>
            </a:r>
            <a:r>
              <a:rPr lang="ja-JP" altLang="en-US" sz="1600" dirty="0">
                <a:solidFill>
                  <a:prstClr val="black"/>
                </a:solidFill>
                <a:latin typeface="ＭＳ ゴシック" pitchFamily="49" charset="-128"/>
                <a:ea typeface="ＭＳ ゴシック" pitchFamily="49" charset="-128"/>
              </a:rPr>
              <a:t>介護保険事業計画においては、前項各号に掲げる事項のほか、次に掲げる</a:t>
            </a:r>
            <a:r>
              <a:rPr lang="ja-JP" altLang="en-US" sz="1600" dirty="0" smtClean="0">
                <a:solidFill>
                  <a:prstClr val="black"/>
                </a:solidFill>
                <a:latin typeface="ＭＳ ゴシック" pitchFamily="49" charset="-128"/>
                <a:ea typeface="ＭＳ ゴシック" pitchFamily="49" charset="-128"/>
              </a:rPr>
              <a:t>事項について</a:t>
            </a:r>
            <a:r>
              <a:rPr lang="ja-JP" altLang="en-US" sz="1600" dirty="0">
                <a:solidFill>
                  <a:prstClr val="black"/>
                </a:solidFill>
                <a:latin typeface="ＭＳ ゴシック" pitchFamily="49" charset="-128"/>
                <a:ea typeface="ＭＳ ゴシック" pitchFamily="49" charset="-128"/>
              </a:rPr>
              <a:t>定めるよう努めるものとする。 </a:t>
            </a:r>
            <a:endParaRPr lang="en-US" altLang="ja-JP" sz="1600" dirty="0" smtClean="0">
              <a:solidFill>
                <a:prstClr val="black"/>
              </a:solidFill>
              <a:latin typeface="ＭＳ ゴシック" pitchFamily="49" charset="-128"/>
              <a:ea typeface="ＭＳ ゴシック" pitchFamily="49" charset="-128"/>
            </a:endParaRPr>
          </a:p>
          <a:p>
            <a:pPr marL="180975" indent="-180975" algn="just"/>
            <a:r>
              <a:rPr lang="ja-JP" altLang="en-US" sz="1600" dirty="0" smtClean="0">
                <a:solidFill>
                  <a:prstClr val="black"/>
                </a:solidFill>
                <a:latin typeface="ＭＳ ゴシック" pitchFamily="49" charset="-128"/>
                <a:ea typeface="ＭＳ ゴシック" pitchFamily="49" charset="-128"/>
              </a:rPr>
              <a:t>　一～四　（略）</a:t>
            </a:r>
            <a:endParaRPr lang="en-US" altLang="ja-JP" sz="1600" dirty="0" smtClean="0">
              <a:solidFill>
                <a:prstClr val="black"/>
              </a:solidFill>
              <a:latin typeface="ＭＳ ゴシック" pitchFamily="49" charset="-128"/>
              <a:ea typeface="ＭＳ ゴシック" pitchFamily="49" charset="-128"/>
            </a:endParaRPr>
          </a:p>
          <a:p>
            <a:pPr marL="447675" indent="-447675" algn="just"/>
            <a:r>
              <a:rPr lang="ja-JP" altLang="en-US" sz="1600" dirty="0" smtClean="0">
                <a:solidFill>
                  <a:prstClr val="black"/>
                </a:solidFill>
                <a:latin typeface="ＭＳ ゴシック" pitchFamily="49" charset="-128"/>
                <a:ea typeface="ＭＳ ゴシック" pitchFamily="49" charset="-128"/>
              </a:rPr>
              <a:t>　五　</a:t>
            </a:r>
            <a:r>
              <a:rPr lang="ja-JP" altLang="en-US" sz="1600" u="sng" dirty="0" smtClean="0">
                <a:solidFill>
                  <a:prstClr val="black"/>
                </a:solidFill>
                <a:latin typeface="ＭＳ ゴシック" pitchFamily="49" charset="-128"/>
                <a:ea typeface="ＭＳ ゴシック" pitchFamily="49" charset="-128"/>
              </a:rPr>
              <a:t>認知症</a:t>
            </a:r>
            <a:r>
              <a:rPr lang="ja-JP" altLang="en-US" sz="1600" u="sng" dirty="0">
                <a:solidFill>
                  <a:prstClr val="black"/>
                </a:solidFill>
                <a:latin typeface="ＭＳ ゴシック" pitchFamily="49" charset="-128"/>
                <a:ea typeface="ＭＳ ゴシック" pitchFamily="49" charset="-128"/>
              </a:rPr>
              <a:t>である被保険者の地域における自立した日常生活の支援に関する事項、</a:t>
            </a:r>
            <a:r>
              <a:rPr lang="ja-JP" altLang="en-US" sz="1600" u="sng" dirty="0" smtClean="0">
                <a:solidFill>
                  <a:prstClr val="black"/>
                </a:solidFill>
                <a:latin typeface="ＭＳ ゴシック" pitchFamily="49" charset="-128"/>
                <a:ea typeface="ＭＳ ゴシック" pitchFamily="49" charset="-128"/>
              </a:rPr>
              <a:t>医療との連携</a:t>
            </a:r>
            <a:r>
              <a:rPr lang="ja-JP" altLang="en-US" sz="1600" u="sng" dirty="0">
                <a:solidFill>
                  <a:prstClr val="black"/>
                </a:solidFill>
                <a:latin typeface="ＭＳ ゴシック" pitchFamily="49" charset="-128"/>
                <a:ea typeface="ＭＳ ゴシック" pitchFamily="49" charset="-128"/>
              </a:rPr>
              <a:t>に関する事項、高齢者の居住に係る施策との連携に関する事項その他の</a:t>
            </a:r>
            <a:r>
              <a:rPr lang="ja-JP" altLang="en-US" sz="1600" u="sng" dirty="0" smtClean="0">
                <a:solidFill>
                  <a:prstClr val="black"/>
                </a:solidFill>
                <a:latin typeface="ＭＳ ゴシック" pitchFamily="49" charset="-128"/>
                <a:ea typeface="ＭＳ ゴシック" pitchFamily="49" charset="-128"/>
              </a:rPr>
              <a:t>被保険者の地域</a:t>
            </a:r>
            <a:r>
              <a:rPr lang="ja-JP" altLang="en-US" sz="1600" u="sng" dirty="0">
                <a:solidFill>
                  <a:prstClr val="black"/>
                </a:solidFill>
                <a:latin typeface="ＭＳ ゴシック" pitchFamily="49" charset="-128"/>
                <a:ea typeface="ＭＳ ゴシック" pitchFamily="49" charset="-128"/>
              </a:rPr>
              <a:t>における自立した日常生活の支援のため必要な事項 </a:t>
            </a:r>
            <a:endParaRPr lang="en-US" altLang="ja-JP" sz="1600" u="sng" dirty="0" smtClean="0">
              <a:solidFill>
                <a:prstClr val="black"/>
              </a:solidFill>
              <a:latin typeface="ＭＳ ゴシック" pitchFamily="49" charset="-128"/>
              <a:ea typeface="ＭＳ ゴシック" pitchFamily="49" charset="-128"/>
            </a:endParaRPr>
          </a:p>
          <a:p>
            <a:pPr marL="180975" indent="-180975" algn="just">
              <a:spcBef>
                <a:spcPts val="300"/>
              </a:spcBef>
            </a:pPr>
            <a:r>
              <a:rPr lang="ja-JP" altLang="en-US" sz="1600" dirty="0" smtClean="0">
                <a:solidFill>
                  <a:prstClr val="black"/>
                </a:solidFill>
                <a:latin typeface="ＭＳ ゴシック" pitchFamily="49" charset="-128"/>
                <a:ea typeface="ＭＳ ゴシック" pitchFamily="49" charset="-128"/>
              </a:rPr>
              <a:t>４　（略）</a:t>
            </a:r>
            <a:endParaRPr lang="en-US" altLang="ja-JP" sz="1600" dirty="0" smtClean="0">
              <a:solidFill>
                <a:prstClr val="black"/>
              </a:solidFill>
              <a:latin typeface="ＭＳ ゴシック" pitchFamily="49" charset="-128"/>
              <a:ea typeface="ＭＳ ゴシック" pitchFamily="49" charset="-128"/>
            </a:endParaRPr>
          </a:p>
          <a:p>
            <a:pPr marL="180975" indent="-180975" algn="just">
              <a:spcBef>
                <a:spcPts val="300"/>
              </a:spcBef>
            </a:pPr>
            <a:r>
              <a:rPr lang="ja-JP" altLang="en-US" sz="1600" dirty="0" smtClean="0">
                <a:solidFill>
                  <a:prstClr val="black"/>
                </a:solidFill>
                <a:latin typeface="ＭＳ ゴシック" pitchFamily="49" charset="-128"/>
                <a:ea typeface="ＭＳ ゴシック" pitchFamily="49" charset="-128"/>
              </a:rPr>
              <a:t>５　</a:t>
            </a:r>
            <a:r>
              <a:rPr lang="ja-JP" altLang="en-US" sz="1600" u="sng" dirty="0" smtClean="0">
                <a:solidFill>
                  <a:prstClr val="black"/>
                </a:solidFill>
                <a:latin typeface="ＭＳ ゴシック" pitchFamily="49" charset="-128"/>
                <a:ea typeface="ＭＳ ゴシック" pitchFamily="49" charset="-128"/>
              </a:rPr>
              <a:t>市町村</a:t>
            </a:r>
            <a:r>
              <a:rPr lang="ja-JP" altLang="en-US" sz="1600" u="sng" dirty="0">
                <a:solidFill>
                  <a:prstClr val="black"/>
                </a:solidFill>
                <a:latin typeface="ＭＳ ゴシック" pitchFamily="49" charset="-128"/>
                <a:ea typeface="ＭＳ ゴシック" pitchFamily="49" charset="-128"/>
              </a:rPr>
              <a:t>は、</a:t>
            </a:r>
            <a:r>
              <a:rPr lang="ja-JP" altLang="en-US" sz="1600" u="sng" dirty="0" smtClean="0">
                <a:solidFill>
                  <a:prstClr val="black"/>
                </a:solidFill>
                <a:latin typeface="ＭＳ ゴシック" pitchFamily="49" charset="-128"/>
                <a:ea typeface="ＭＳ ゴシック" pitchFamily="49" charset="-128"/>
              </a:rPr>
              <a:t>第２項第１号</a:t>
            </a:r>
            <a:r>
              <a:rPr lang="ja-JP" altLang="en-US" sz="1600" u="sng" dirty="0">
                <a:solidFill>
                  <a:prstClr val="black"/>
                </a:solidFill>
                <a:latin typeface="ＭＳ ゴシック" pitchFamily="49" charset="-128"/>
                <a:ea typeface="ＭＳ ゴシック" pitchFamily="49" charset="-128"/>
              </a:rPr>
              <a:t>の規定により当該市町村が定める区域ごとにおける被</a:t>
            </a:r>
            <a:r>
              <a:rPr lang="ja-JP" altLang="en-US" sz="1600" u="sng" dirty="0" smtClean="0">
                <a:solidFill>
                  <a:prstClr val="black"/>
                </a:solidFill>
                <a:latin typeface="ＭＳ ゴシック" pitchFamily="49" charset="-128"/>
                <a:ea typeface="ＭＳ ゴシック" pitchFamily="49" charset="-128"/>
              </a:rPr>
              <a:t>保険者の心身</a:t>
            </a:r>
            <a:r>
              <a:rPr lang="ja-JP" altLang="en-US" sz="1600" u="sng" dirty="0">
                <a:solidFill>
                  <a:prstClr val="black"/>
                </a:solidFill>
                <a:latin typeface="ＭＳ ゴシック" pitchFamily="49" charset="-128"/>
                <a:ea typeface="ＭＳ ゴシック" pitchFamily="49" charset="-128"/>
              </a:rPr>
              <a:t>の状況、その置かれている環境その他の事情を正確に把握した上で、これら</a:t>
            </a:r>
            <a:r>
              <a:rPr lang="ja-JP" altLang="en-US" sz="1600" u="sng" dirty="0" smtClean="0">
                <a:solidFill>
                  <a:prstClr val="black"/>
                </a:solidFill>
                <a:latin typeface="ＭＳ ゴシック" pitchFamily="49" charset="-128"/>
                <a:ea typeface="ＭＳ ゴシック" pitchFamily="49" charset="-128"/>
              </a:rPr>
              <a:t>の事情</a:t>
            </a:r>
            <a:r>
              <a:rPr lang="ja-JP" altLang="en-US" sz="1600" u="sng" dirty="0">
                <a:solidFill>
                  <a:prstClr val="black"/>
                </a:solidFill>
                <a:latin typeface="ＭＳ ゴシック" pitchFamily="49" charset="-128"/>
                <a:ea typeface="ＭＳ ゴシック" pitchFamily="49" charset="-128"/>
              </a:rPr>
              <a:t>を</a:t>
            </a:r>
            <a:r>
              <a:rPr lang="ja-JP" altLang="en-US" sz="1600" u="sng" dirty="0" smtClean="0">
                <a:solidFill>
                  <a:prstClr val="black"/>
                </a:solidFill>
                <a:latin typeface="ＭＳ ゴシック" pitchFamily="49" charset="-128"/>
                <a:ea typeface="ＭＳ ゴシック" pitchFamily="49" charset="-128"/>
              </a:rPr>
              <a:t>勘案して</a:t>
            </a:r>
            <a:r>
              <a:rPr lang="ja-JP" altLang="en-US" sz="1600" u="sng" dirty="0">
                <a:solidFill>
                  <a:prstClr val="black"/>
                </a:solidFill>
                <a:latin typeface="ＭＳ ゴシック" pitchFamily="49" charset="-128"/>
                <a:ea typeface="ＭＳ ゴシック" pitchFamily="49" charset="-128"/>
              </a:rPr>
              <a:t>、市町村介護保険事業計画を作成するよう努めるものとする</a:t>
            </a:r>
            <a:r>
              <a:rPr lang="ja-JP" altLang="en-US" sz="1600" u="sng" dirty="0" smtClean="0">
                <a:solidFill>
                  <a:prstClr val="black"/>
                </a:solidFill>
                <a:latin typeface="ＭＳ ゴシック" pitchFamily="49" charset="-128"/>
                <a:ea typeface="ＭＳ ゴシック" pitchFamily="49" charset="-128"/>
              </a:rPr>
              <a:t>。</a:t>
            </a:r>
            <a:endParaRPr lang="ja-JP" altLang="en-US" sz="1600" dirty="0">
              <a:solidFill>
                <a:prstClr val="black"/>
              </a:solidFill>
              <a:latin typeface="ＭＳ ゴシック" pitchFamily="49" charset="-128"/>
              <a:ea typeface="ＭＳ ゴシック" pitchFamily="49" charset="-128"/>
            </a:endParaRPr>
          </a:p>
        </p:txBody>
      </p:sp>
      <p:sp>
        <p:nvSpPr>
          <p:cNvPr id="6" name="スライド番号プレースホルダー 7"/>
          <p:cNvSpPr txBox="1">
            <a:spLocks/>
          </p:cNvSpPr>
          <p:nvPr/>
        </p:nvSpPr>
        <p:spPr>
          <a:xfrm>
            <a:off x="8913440" y="6381328"/>
            <a:ext cx="699871" cy="365125"/>
          </a:xfrm>
          <a:prstGeom prst="rect">
            <a:avLst/>
          </a:prstGeom>
          <a:noFill/>
        </p:spPr>
        <p:txBody>
          <a:bodyPr vert="horz" lIns="91440" tIns="45720" rIns="91440" bIns="45720" rtlCol="0" anchor="ctr"/>
          <a:lstStyle>
            <a:defPPr>
              <a:defRPr lang="ja-JP"/>
            </a:defPPr>
            <a:lvl1pPr algn="r" rtl="0" fontAlgn="base">
              <a:spcBef>
                <a:spcPct val="0"/>
              </a:spcBef>
              <a:spcAft>
                <a:spcPct val="0"/>
              </a:spcAft>
              <a:defRPr kumimoji="1" sz="1200" kern="1200">
                <a:solidFill>
                  <a:schemeClr val="tx1">
                    <a:tint val="75000"/>
                  </a:schemeClr>
                </a:solidFill>
                <a:latin typeface="Arial" pitchFamily="34"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Arial" pitchFamily="34" charset="0"/>
                <a:ea typeface="ＭＳ Ｐゴシック" pitchFamily="50" charset="-128"/>
                <a:cs typeface="+mn-cs"/>
              </a:defRPr>
            </a:lvl9pPr>
          </a:lstStyle>
          <a:p>
            <a:r>
              <a:rPr lang="en-US" altLang="ja-JP" sz="2400" dirty="0" smtClean="0">
                <a:solidFill>
                  <a:prstClr val="black"/>
                </a:solidFill>
              </a:rPr>
              <a:t>191</a:t>
            </a:r>
            <a:endParaRPr lang="ja-JP" altLang="en-US" sz="2400" dirty="0">
              <a:solidFill>
                <a:prstClr val="black"/>
              </a:solidFill>
            </a:endParaRPr>
          </a:p>
        </p:txBody>
      </p:sp>
    </p:spTree>
    <p:extLst>
      <p:ext uri="{BB962C8B-B14F-4D97-AF65-F5344CB8AC3E}">
        <p14:creationId xmlns:p14="http://schemas.microsoft.com/office/powerpoint/2010/main" val="311971132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p:cNvGraphicFramePr>
            <a:graphicFrameLocks noGrp="1"/>
          </p:cNvGraphicFramePr>
          <p:nvPr>
            <p:extLst>
              <p:ext uri="{D42A27DB-BD31-4B8C-83A1-F6EECF244321}">
                <p14:modId xmlns:p14="http://schemas.microsoft.com/office/powerpoint/2010/main" val="3201847307"/>
              </p:ext>
            </p:extLst>
          </p:nvPr>
        </p:nvGraphicFramePr>
        <p:xfrm>
          <a:off x="597208" y="754556"/>
          <a:ext cx="8676272" cy="5554764"/>
        </p:xfrm>
        <a:graphic>
          <a:graphicData uri="http://schemas.openxmlformats.org/drawingml/2006/table">
            <a:tbl>
              <a:tblPr firstRow="1" bandRow="1">
                <a:tableStyleId>{5940675A-B579-460E-94D1-54222C63F5DA}</a:tableStyleId>
              </a:tblPr>
              <a:tblGrid>
                <a:gridCol w="2448272"/>
                <a:gridCol w="6228000"/>
              </a:tblGrid>
              <a:tr h="517415">
                <a:tc>
                  <a:txBody>
                    <a:bodyPr/>
                    <a:lstStyle/>
                    <a:p>
                      <a:pPr algn="ctr" fontAlgn="ctr"/>
                      <a:r>
                        <a:rPr lang="ja-JP" altLang="en-US" sz="1400" u="none" strike="noStrike" dirty="0"/>
                        <a:t>保険者名</a:t>
                      </a:r>
                      <a:endParaRPr lang="ja-JP" altLang="en-US" sz="1400" b="1" i="0" u="none" strike="noStrike" dirty="0">
                        <a:solidFill>
                          <a:srgbClr val="000000"/>
                        </a:solidFill>
                        <a:latin typeface="HG丸ｺﾞｼｯｸM-PRO" pitchFamily="50" charset="-128"/>
                        <a:ea typeface="HG丸ｺﾞｼｯｸM-PRO" pitchFamily="50" charset="-128"/>
                      </a:endParaRPr>
                    </a:p>
                  </a:txBody>
                  <a:tcPr marL="9525" marR="9525" marT="9525" marB="0" anchor="ctr"/>
                </a:tc>
                <a:tc>
                  <a:txBody>
                    <a:bodyPr/>
                    <a:lstStyle/>
                    <a:p>
                      <a:pPr algn="ctr" fontAlgn="ctr"/>
                      <a:r>
                        <a:rPr lang="ja-JP" altLang="en-US" sz="1400" u="none" strike="noStrike" dirty="0" smtClean="0"/>
                        <a:t>取組の</a:t>
                      </a:r>
                      <a:r>
                        <a:rPr lang="ja-JP" altLang="en-US" sz="1400" u="none" strike="noStrike" dirty="0"/>
                        <a:t>概要</a:t>
                      </a:r>
                      <a:endParaRPr lang="ja-JP" altLang="en-US" sz="1400" b="1" i="0" u="none" strike="noStrike" dirty="0">
                        <a:solidFill>
                          <a:srgbClr val="000000"/>
                        </a:solidFill>
                        <a:latin typeface="HG丸ｺﾞｼｯｸM-PRO" pitchFamily="50" charset="-128"/>
                        <a:ea typeface="HG丸ｺﾞｼｯｸM-PRO" pitchFamily="50" charset="-128"/>
                      </a:endParaRPr>
                    </a:p>
                  </a:txBody>
                  <a:tcPr marL="9525" marR="9525" marT="9525" marB="0" anchor="ctr"/>
                </a:tc>
              </a:tr>
              <a:tr h="594471">
                <a:tc>
                  <a:txBody>
                    <a:bodyPr/>
                    <a:lstStyle/>
                    <a:p>
                      <a:pPr algn="ctr"/>
                      <a:r>
                        <a:rPr kumimoji="1" lang="ja-JP" altLang="en-US" sz="1400" dirty="0" smtClean="0">
                          <a:latin typeface="+mn-ea"/>
                          <a:ea typeface="+mn-ea"/>
                        </a:rPr>
                        <a:t>北海道小樽市</a:t>
                      </a:r>
                      <a:endParaRPr kumimoji="1" lang="ja-JP" altLang="en-US" sz="1400" dirty="0">
                        <a:latin typeface="+mn-ea"/>
                        <a:ea typeface="+mn-ea"/>
                      </a:endParaRPr>
                    </a:p>
                  </a:txBody>
                  <a:tcPr anchor="ctr" anchorCtr="1"/>
                </a:tc>
                <a:tc>
                  <a:txBody>
                    <a:bodyPr/>
                    <a:lstStyle/>
                    <a:p>
                      <a:r>
                        <a:rPr kumimoji="1" lang="ja-JP" altLang="en-US" sz="1400" dirty="0" smtClean="0"/>
                        <a:t>要介護認定者数の推計に反映</a:t>
                      </a:r>
                    </a:p>
                    <a:p>
                      <a:r>
                        <a:rPr kumimoji="1" lang="ja-JP" altLang="en-US" sz="1400" dirty="0" smtClean="0"/>
                        <a:t>二次予防事業への参加勧誘などハイリスク高齢者へのアプローチに活用</a:t>
                      </a:r>
                      <a:endParaRPr kumimoji="1" lang="ja-JP" altLang="en-US" sz="1400" dirty="0">
                        <a:latin typeface="ＤＨＰ特太ゴシック体" pitchFamily="50" charset="-128"/>
                        <a:ea typeface="ＤＨＰ特太ゴシック体" pitchFamily="50" charset="-128"/>
                      </a:endParaRPr>
                    </a:p>
                  </a:txBody>
                  <a:tcPr anchor="ctr"/>
                </a:tc>
              </a:tr>
              <a:tr h="344166">
                <a:tc>
                  <a:txBody>
                    <a:bodyPr/>
                    <a:lstStyle/>
                    <a:p>
                      <a:pPr algn="ctr"/>
                      <a:r>
                        <a:rPr kumimoji="1" lang="ja-JP" altLang="en-US" sz="1400" dirty="0" smtClean="0">
                          <a:latin typeface="+mn-ea"/>
                          <a:ea typeface="+mn-ea"/>
                        </a:rPr>
                        <a:t>栃木県日光市</a:t>
                      </a:r>
                      <a:endParaRPr kumimoji="1" lang="ja-JP" altLang="en-US" sz="1400" dirty="0">
                        <a:latin typeface="+mn-ea"/>
                        <a:ea typeface="+mn-ea"/>
                      </a:endParaRPr>
                    </a:p>
                  </a:txBody>
                  <a:tcPr anchor="ctr" anchorCtr="1"/>
                </a:tc>
                <a:tc>
                  <a:txBody>
                    <a:bodyPr/>
                    <a:lstStyle/>
                    <a:p>
                      <a:r>
                        <a:rPr kumimoji="1" lang="ja-JP" altLang="en-US" sz="1400" dirty="0" smtClean="0"/>
                        <a:t>日常生活圏域の見直し、地域密着型サービスの充実に活用</a:t>
                      </a:r>
                      <a:endParaRPr kumimoji="1" lang="ja-JP" altLang="en-US" sz="1400" dirty="0">
                        <a:latin typeface="ＤＨＰ特太ゴシック体" pitchFamily="50" charset="-128"/>
                        <a:ea typeface="ＤＨＰ特太ゴシック体" pitchFamily="50" charset="-128"/>
                      </a:endParaRPr>
                    </a:p>
                  </a:txBody>
                  <a:tcPr anchor="ctr"/>
                </a:tc>
              </a:tr>
              <a:tr h="844774">
                <a:tc>
                  <a:txBody>
                    <a:bodyPr/>
                    <a:lstStyle/>
                    <a:p>
                      <a:pPr algn="ctr"/>
                      <a:r>
                        <a:rPr kumimoji="1" lang="zh-TW" altLang="en-US" sz="1400" dirty="0" smtClean="0">
                          <a:latin typeface="ＭＳ Ｐゴシック" pitchFamily="50" charset="-128"/>
                          <a:ea typeface="ＭＳ Ｐゴシック" pitchFamily="50" charset="-128"/>
                        </a:rPr>
                        <a:t>埼玉県和光市</a:t>
                      </a:r>
                      <a:endParaRPr kumimoji="1" lang="ja-JP" altLang="en-US" sz="1400" dirty="0">
                        <a:latin typeface="ＭＳ Ｐゴシック" pitchFamily="50" charset="-128"/>
                        <a:ea typeface="ＭＳ Ｐゴシック" pitchFamily="50" charset="-128"/>
                      </a:endParaRPr>
                    </a:p>
                  </a:txBody>
                  <a:tcPr anchor="ctr" anchorCtr="1"/>
                </a:tc>
                <a:tc>
                  <a:txBody>
                    <a:bodyPr/>
                    <a:lstStyle/>
                    <a:p>
                      <a:r>
                        <a:rPr kumimoji="1" lang="ja-JP" altLang="en-US" sz="1400" dirty="0" smtClean="0"/>
                        <a:t>高齢者個人の状態像と地域の課題を把握するための材料として活用し、要介護認定者数やサービス見込量の推計に反映</a:t>
                      </a:r>
                    </a:p>
                    <a:p>
                      <a:r>
                        <a:rPr kumimoji="1" lang="ja-JP" altLang="en-US" sz="1400" dirty="0" smtClean="0"/>
                        <a:t>保険者の事業運営方針決定の基礎資料とした</a:t>
                      </a:r>
                      <a:endParaRPr kumimoji="1" lang="ja-JP" altLang="en-US" sz="1400" dirty="0">
                        <a:latin typeface="ＤＨＰ特太ゴシック体" pitchFamily="50" charset="-128"/>
                        <a:ea typeface="ＤＨＰ特太ゴシック体" pitchFamily="50" charset="-128"/>
                      </a:endParaRPr>
                    </a:p>
                  </a:txBody>
                  <a:tcPr anchor="ctr"/>
                </a:tc>
              </a:tr>
              <a:tr h="344166">
                <a:tc>
                  <a:txBody>
                    <a:bodyPr/>
                    <a:lstStyle/>
                    <a:p>
                      <a:pPr algn="ctr"/>
                      <a:r>
                        <a:rPr kumimoji="1" lang="zh-TW" altLang="en-US" sz="1400" dirty="0" smtClean="0">
                          <a:latin typeface="ＭＳ Ｐゴシック" pitchFamily="50" charset="-128"/>
                          <a:ea typeface="ＭＳ Ｐゴシック" pitchFamily="50" charset="-128"/>
                        </a:rPr>
                        <a:t>千葉県松戸市</a:t>
                      </a:r>
                      <a:endParaRPr kumimoji="1" lang="ja-JP" altLang="en-US" sz="1400" dirty="0">
                        <a:latin typeface="ＭＳ Ｐゴシック" pitchFamily="50" charset="-128"/>
                        <a:ea typeface="ＭＳ Ｐゴシック" pitchFamily="50" charset="-128"/>
                      </a:endParaRPr>
                    </a:p>
                  </a:txBody>
                  <a:tcPr anchor="ctr" anchorCtr="1"/>
                </a:tc>
                <a:tc>
                  <a:txBody>
                    <a:bodyPr/>
                    <a:lstStyle/>
                    <a:p>
                      <a:r>
                        <a:rPr kumimoji="1" lang="ja-JP" altLang="en-US" sz="1400" dirty="0" smtClean="0"/>
                        <a:t>要介護認定者数及びサービス見込量の推計に反映</a:t>
                      </a:r>
                      <a:endParaRPr kumimoji="1" lang="ja-JP" altLang="en-US" sz="1400" dirty="0">
                        <a:latin typeface="ＤＨＰ特太ゴシック体" pitchFamily="50" charset="-128"/>
                        <a:ea typeface="ＤＨＰ特太ゴシック体" pitchFamily="50" charset="-128"/>
                      </a:endParaRPr>
                    </a:p>
                  </a:txBody>
                  <a:tcPr anchor="ctr"/>
                </a:tc>
              </a:tr>
              <a:tr h="344166">
                <a:tc>
                  <a:txBody>
                    <a:bodyPr/>
                    <a:lstStyle/>
                    <a:p>
                      <a:pPr algn="ctr"/>
                      <a:r>
                        <a:rPr kumimoji="1" lang="ja-JP" altLang="en-US" sz="1400" dirty="0" smtClean="0">
                          <a:latin typeface="+mn-ea"/>
                          <a:ea typeface="+mn-ea"/>
                        </a:rPr>
                        <a:t>東京都中野区</a:t>
                      </a:r>
                      <a:endParaRPr kumimoji="1" lang="ja-JP" altLang="en-US" sz="1400" dirty="0">
                        <a:latin typeface="+mn-ea"/>
                        <a:ea typeface="+mn-ea"/>
                      </a:endParaRPr>
                    </a:p>
                  </a:txBody>
                  <a:tcPr anchor="ctr" anchorCtr="1"/>
                </a:tc>
                <a:tc>
                  <a:txBody>
                    <a:bodyPr/>
                    <a:lstStyle/>
                    <a:p>
                      <a:r>
                        <a:rPr kumimoji="1" lang="ja-JP" altLang="en-US" sz="1400" dirty="0" smtClean="0"/>
                        <a:t>要介護認定者数の推計に反映</a:t>
                      </a:r>
                      <a:endParaRPr kumimoji="1" lang="ja-JP" altLang="en-US" sz="1400" dirty="0">
                        <a:latin typeface="ＤＨＰ特太ゴシック体" pitchFamily="50" charset="-128"/>
                        <a:ea typeface="ＤＨＰ特太ゴシック体" pitchFamily="50" charset="-128"/>
                      </a:endParaRPr>
                    </a:p>
                  </a:txBody>
                  <a:tcPr anchor="ctr"/>
                </a:tc>
              </a:tr>
              <a:tr h="594471">
                <a:tc>
                  <a:txBody>
                    <a:bodyPr/>
                    <a:lstStyle/>
                    <a:p>
                      <a:pPr algn="ctr"/>
                      <a:r>
                        <a:rPr kumimoji="1" lang="ja-JP" altLang="en-US" sz="1400" dirty="0" smtClean="0">
                          <a:latin typeface="+mn-ea"/>
                          <a:ea typeface="+mn-ea"/>
                        </a:rPr>
                        <a:t>東京都荒川区</a:t>
                      </a:r>
                      <a:endParaRPr kumimoji="1" lang="ja-JP" altLang="en-US" sz="1400" dirty="0">
                        <a:latin typeface="+mn-ea"/>
                        <a:ea typeface="+mn-ea"/>
                      </a:endParaRPr>
                    </a:p>
                  </a:txBody>
                  <a:tcPr anchor="ctr" anchorCtr="1"/>
                </a:tc>
                <a:tc>
                  <a:txBody>
                    <a:bodyPr/>
                    <a:lstStyle/>
                    <a:p>
                      <a:r>
                        <a:rPr kumimoji="1" lang="ja-JP" altLang="en-US" sz="1400" dirty="0" smtClean="0"/>
                        <a:t>地域密着型サービスの充実、相談窓口体制の充実に活用</a:t>
                      </a:r>
                    </a:p>
                    <a:p>
                      <a:r>
                        <a:rPr kumimoji="1" lang="ja-JP" altLang="en-US" sz="1400" dirty="0" smtClean="0"/>
                        <a:t>給付の現状に着目し、地域ケア会議、介護予防、医療との連携体制の強化</a:t>
                      </a:r>
                      <a:endParaRPr kumimoji="1" lang="ja-JP" altLang="en-US" sz="1400" dirty="0">
                        <a:latin typeface="ＤＨＰ特太ゴシック体" pitchFamily="50" charset="-128"/>
                        <a:ea typeface="ＤＨＰ特太ゴシック体" pitchFamily="50" charset="-128"/>
                      </a:endParaRPr>
                    </a:p>
                  </a:txBody>
                  <a:tcPr anchor="ctr"/>
                </a:tc>
              </a:tr>
              <a:tr h="344166">
                <a:tc>
                  <a:txBody>
                    <a:bodyPr/>
                    <a:lstStyle/>
                    <a:p>
                      <a:pPr algn="ctr"/>
                      <a:r>
                        <a:rPr kumimoji="1" lang="zh-TW" altLang="en-US" sz="1400" dirty="0" smtClean="0">
                          <a:latin typeface="ＭＳ Ｐゴシック" pitchFamily="50" charset="-128"/>
                          <a:ea typeface="ＭＳ Ｐゴシック" pitchFamily="50" charset="-128"/>
                        </a:rPr>
                        <a:t>新潟県長岡市</a:t>
                      </a:r>
                      <a:endParaRPr kumimoji="1" lang="ja-JP" altLang="en-US" sz="1400" dirty="0">
                        <a:latin typeface="ＭＳ Ｐゴシック" pitchFamily="50" charset="-128"/>
                        <a:ea typeface="ＭＳ Ｐゴシック" pitchFamily="50" charset="-128"/>
                      </a:endParaRPr>
                    </a:p>
                  </a:txBody>
                  <a:tcPr anchor="ctr" anchorCtr="1"/>
                </a:tc>
                <a:tc>
                  <a:txBody>
                    <a:bodyPr/>
                    <a:lstStyle/>
                    <a:p>
                      <a:r>
                        <a:rPr kumimoji="1" lang="ja-JP" altLang="en-US" sz="1400" dirty="0" smtClean="0"/>
                        <a:t>日常生活圏域ごとの課題分析による介護予防事業の企画への活用</a:t>
                      </a:r>
                      <a:endParaRPr kumimoji="1" lang="en-US" altLang="ja-JP" sz="1400" dirty="0" smtClean="0">
                        <a:latin typeface="ＤＨＰ特太ゴシック体" pitchFamily="50" charset="-128"/>
                        <a:ea typeface="ＤＨＰ特太ゴシック体" pitchFamily="50" charset="-128"/>
                      </a:endParaRPr>
                    </a:p>
                  </a:txBody>
                  <a:tcPr anchor="ctr"/>
                </a:tc>
              </a:tr>
              <a:tr h="344166">
                <a:tc>
                  <a:txBody>
                    <a:bodyPr/>
                    <a:lstStyle/>
                    <a:p>
                      <a:pPr algn="ctr"/>
                      <a:r>
                        <a:rPr kumimoji="1" lang="ja-JP" altLang="en-US" sz="1400" dirty="0" smtClean="0">
                          <a:latin typeface="+mn-ea"/>
                          <a:ea typeface="+mn-ea"/>
                        </a:rPr>
                        <a:t>福井県南越前町</a:t>
                      </a:r>
                      <a:endParaRPr kumimoji="1" lang="ja-JP" altLang="en-US" sz="1400" dirty="0">
                        <a:latin typeface="+mn-ea"/>
                        <a:ea typeface="+mn-ea"/>
                      </a:endParaRPr>
                    </a:p>
                  </a:txBody>
                  <a:tcPr anchor="ctr" anchorCtr="1"/>
                </a:tc>
                <a:tc>
                  <a:txBody>
                    <a:bodyPr/>
                    <a:lstStyle/>
                    <a:p>
                      <a:r>
                        <a:rPr kumimoji="1" lang="ja-JP" altLang="en-US" sz="1400" dirty="0" smtClean="0"/>
                        <a:t>ハイリスク高齢者への個別訪問の充実、介護予防事業の充実に活用</a:t>
                      </a:r>
                      <a:endParaRPr kumimoji="1" lang="en-US" altLang="ja-JP" sz="1400" dirty="0" smtClean="0">
                        <a:latin typeface="ＤＨＰ特太ゴシック体" pitchFamily="50" charset="-128"/>
                        <a:ea typeface="ＤＨＰ特太ゴシック体" pitchFamily="50" charset="-128"/>
                      </a:endParaRPr>
                    </a:p>
                  </a:txBody>
                  <a:tcPr anchor="ctr"/>
                </a:tc>
              </a:tr>
              <a:tr h="344166">
                <a:tc>
                  <a:txBody>
                    <a:bodyPr/>
                    <a:lstStyle/>
                    <a:p>
                      <a:pPr algn="ctr"/>
                      <a:r>
                        <a:rPr kumimoji="1" lang="zh-TW" altLang="en-US" sz="1400" dirty="0" smtClean="0">
                          <a:latin typeface="ＭＳ Ｐゴシック" pitchFamily="50" charset="-128"/>
                          <a:ea typeface="ＭＳ Ｐゴシック" pitchFamily="50" charset="-128"/>
                        </a:rPr>
                        <a:t>福岡県行橋市</a:t>
                      </a:r>
                      <a:endParaRPr kumimoji="1" lang="ja-JP" altLang="en-US" sz="1400" dirty="0">
                        <a:latin typeface="ＭＳ Ｐゴシック" pitchFamily="50" charset="-128"/>
                        <a:ea typeface="ＭＳ Ｐゴシック" pitchFamily="50" charset="-128"/>
                      </a:endParaRPr>
                    </a:p>
                  </a:txBody>
                  <a:tcPr anchor="ctr" anchorCtr="1"/>
                </a:tc>
                <a:tc>
                  <a:txBody>
                    <a:bodyPr/>
                    <a:lstStyle/>
                    <a:p>
                      <a:r>
                        <a:rPr kumimoji="1" lang="ja-JP" altLang="en-US" sz="1400" dirty="0" smtClean="0"/>
                        <a:t>地域包括支援センターを再構築し、介護予防事業などの充実に活用</a:t>
                      </a:r>
                      <a:endParaRPr kumimoji="1" lang="en-US" altLang="ja-JP" sz="1400" dirty="0" smtClean="0">
                        <a:latin typeface="ＤＨＰ特太ゴシック体" pitchFamily="50" charset="-128"/>
                        <a:ea typeface="ＤＨＰ特太ゴシック体" pitchFamily="50" charset="-128"/>
                      </a:endParaRPr>
                    </a:p>
                  </a:txBody>
                  <a:tcPr anchor="ctr"/>
                </a:tc>
              </a:tr>
              <a:tr h="594471">
                <a:tc>
                  <a:txBody>
                    <a:bodyPr/>
                    <a:lstStyle/>
                    <a:p>
                      <a:pPr algn="ctr"/>
                      <a:r>
                        <a:rPr kumimoji="1" lang="zh-TW" altLang="en-US" sz="1400" dirty="0" smtClean="0">
                          <a:latin typeface="ＭＳ Ｐゴシック" pitchFamily="50" charset="-128"/>
                          <a:ea typeface="ＭＳ Ｐゴシック" pitchFamily="50" charset="-128"/>
                        </a:rPr>
                        <a:t>福岡県介護保険広域連合</a:t>
                      </a:r>
                      <a:endParaRPr kumimoji="1" lang="ja-JP" altLang="en-US" sz="1400" dirty="0">
                        <a:latin typeface="ＭＳ Ｐゴシック" pitchFamily="50" charset="-128"/>
                        <a:ea typeface="ＭＳ Ｐゴシック" pitchFamily="50" charset="-128"/>
                      </a:endParaRPr>
                    </a:p>
                  </a:txBody>
                  <a:tcPr anchor="ctr" anchorCtr="1"/>
                </a:tc>
                <a:tc>
                  <a:txBody>
                    <a:bodyPr/>
                    <a:lstStyle/>
                    <a:p>
                      <a:r>
                        <a:rPr kumimoji="1" lang="ja-JP" altLang="en-US" sz="1400" dirty="0" smtClean="0"/>
                        <a:t>要介護認定者数の推計に反映</a:t>
                      </a:r>
                      <a:endParaRPr kumimoji="1" lang="en-US" altLang="ja-JP" sz="1400" dirty="0" smtClean="0">
                        <a:latin typeface="ＤＨＰ特太ゴシック体" pitchFamily="50" charset="-128"/>
                        <a:ea typeface="ＤＨＰ特太ゴシック体" pitchFamily="50" charset="-128"/>
                      </a:endParaRPr>
                    </a:p>
                  </a:txBody>
                  <a:tcPr anchor="ctr"/>
                </a:tc>
              </a:tr>
              <a:tr h="344166">
                <a:tc>
                  <a:txBody>
                    <a:bodyPr/>
                    <a:lstStyle/>
                    <a:p>
                      <a:pPr algn="ctr"/>
                      <a:r>
                        <a:rPr kumimoji="1" lang="zh-TW" altLang="en-US" sz="1400" dirty="0" smtClean="0">
                          <a:latin typeface="ＭＳ Ｐゴシック" pitchFamily="50" charset="-128"/>
                          <a:ea typeface="ＭＳ Ｐゴシック" pitchFamily="50" charset="-128"/>
                        </a:rPr>
                        <a:t>長崎県長崎市</a:t>
                      </a:r>
                      <a:endParaRPr kumimoji="1" lang="ja-JP" altLang="en-US" sz="1400" dirty="0">
                        <a:latin typeface="ＭＳ Ｐゴシック" pitchFamily="50" charset="-128"/>
                        <a:ea typeface="ＭＳ Ｐゴシック" pitchFamily="50" charset="-128"/>
                      </a:endParaRPr>
                    </a:p>
                  </a:txBody>
                  <a:tcPr anchor="ctr" anchorCtr="1"/>
                </a:tc>
                <a:tc>
                  <a:txBody>
                    <a:bodyPr/>
                    <a:lstStyle/>
                    <a:p>
                      <a:r>
                        <a:rPr kumimoji="1" lang="ja-JP" altLang="en-US" sz="1400" dirty="0" smtClean="0"/>
                        <a:t>地域支援事業等に反映</a:t>
                      </a:r>
                      <a:endParaRPr kumimoji="1" lang="en-US" altLang="ja-JP" sz="1400" dirty="0" smtClean="0">
                        <a:latin typeface="ＤＨＰ特太ゴシック体" pitchFamily="50" charset="-128"/>
                        <a:ea typeface="ＤＨＰ特太ゴシック体" pitchFamily="50" charset="-128"/>
                      </a:endParaRPr>
                    </a:p>
                  </a:txBody>
                  <a:tcPr anchor="ctr"/>
                </a:tc>
              </a:tr>
            </a:tbl>
          </a:graphicData>
        </a:graphic>
      </p:graphicFrame>
      <p:sp>
        <p:nvSpPr>
          <p:cNvPr id="6" name="タイトル 1"/>
          <p:cNvSpPr txBox="1">
            <a:spLocks/>
          </p:cNvSpPr>
          <p:nvPr/>
        </p:nvSpPr>
        <p:spPr>
          <a:xfrm>
            <a:off x="344488" y="188640"/>
            <a:ext cx="8915400" cy="418058"/>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800" dirty="0" smtClean="0">
                <a:solidFill>
                  <a:prstClr val="black"/>
                </a:solidFill>
                <a:latin typeface="ＤＨＰ特太ゴシック体" pitchFamily="50" charset="-128"/>
                <a:ea typeface="ＤＨＰ特太ゴシック体" pitchFamily="50" charset="-128"/>
              </a:rPr>
              <a:t>（参考）ニーズ調査の活用方法の例</a:t>
            </a:r>
            <a:endParaRPr lang="ja-JP" altLang="en-US" sz="2800" dirty="0">
              <a:solidFill>
                <a:prstClr val="black"/>
              </a:solidFill>
              <a:latin typeface="ＤＨＰ特太ゴシック体" pitchFamily="50" charset="-128"/>
              <a:ea typeface="ＤＨＰ特太ゴシック体" pitchFamily="50" charset="-128"/>
            </a:endParaRPr>
          </a:p>
        </p:txBody>
      </p:sp>
      <p:sp>
        <p:nvSpPr>
          <p:cNvPr id="8" name="スライド番号プレースホルダー 7"/>
          <p:cNvSpPr txBox="1">
            <a:spLocks/>
          </p:cNvSpPr>
          <p:nvPr/>
        </p:nvSpPr>
        <p:spPr>
          <a:xfrm>
            <a:off x="9129464" y="6448251"/>
            <a:ext cx="699871" cy="365125"/>
          </a:xfrm>
          <a:prstGeom prst="rect">
            <a:avLst/>
          </a:prstGeom>
          <a:noFill/>
        </p:spPr>
        <p:txBody>
          <a:bodyPr vert="horz" lIns="91440" tIns="45720" rIns="91440" bIns="45720" rtlCol="0" anchor="ctr"/>
          <a:lstStyle>
            <a:defPPr>
              <a:defRPr lang="ja-JP"/>
            </a:defPPr>
            <a:lvl1pPr algn="r" rtl="0" fontAlgn="base">
              <a:spcBef>
                <a:spcPct val="0"/>
              </a:spcBef>
              <a:spcAft>
                <a:spcPct val="0"/>
              </a:spcAft>
              <a:defRPr kumimoji="1" sz="1200" kern="1200">
                <a:solidFill>
                  <a:schemeClr val="tx1">
                    <a:tint val="75000"/>
                  </a:schemeClr>
                </a:solidFill>
                <a:latin typeface="Arial" pitchFamily="34"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Arial" pitchFamily="34" charset="0"/>
                <a:ea typeface="ＭＳ Ｐゴシック" pitchFamily="50" charset="-128"/>
                <a:cs typeface="+mn-cs"/>
              </a:defRPr>
            </a:lvl9pPr>
          </a:lstStyle>
          <a:p>
            <a:r>
              <a:rPr lang="en-US" altLang="ja-JP" sz="2400" dirty="0" smtClean="0">
                <a:solidFill>
                  <a:prstClr val="black"/>
                </a:solidFill>
              </a:rPr>
              <a:t>192</a:t>
            </a:r>
            <a:endParaRPr lang="ja-JP" altLang="en-US" sz="2400" dirty="0">
              <a:solidFill>
                <a:prstClr val="black"/>
              </a:solidFill>
            </a:endParaRPr>
          </a:p>
        </p:txBody>
      </p:sp>
    </p:spTree>
    <p:extLst>
      <p:ext uri="{BB962C8B-B14F-4D97-AF65-F5344CB8AC3E}">
        <p14:creationId xmlns:p14="http://schemas.microsoft.com/office/powerpoint/2010/main" val="7814716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AutoShape 22"/>
          <p:cNvSpPr>
            <a:spLocks noChangeArrowheads="1"/>
          </p:cNvSpPr>
          <p:nvPr/>
        </p:nvSpPr>
        <p:spPr bwMode="auto">
          <a:xfrm>
            <a:off x="7725312" y="5212854"/>
            <a:ext cx="1980220" cy="1475984"/>
          </a:xfrm>
          <a:prstGeom prst="roundRect">
            <a:avLst>
              <a:gd name="adj" fmla="val 16667"/>
            </a:avLst>
          </a:prstGeom>
          <a:noFill/>
          <a:ln w="9525">
            <a:solidFill>
              <a:schemeClr val="tx1"/>
            </a:solidFill>
            <a:round/>
            <a:headEnd/>
            <a:tailEnd/>
          </a:ln>
        </p:spPr>
        <p:txBody>
          <a:bodyPr wrap="square" lIns="36000" tIns="144000" rIns="0" bIns="36000" anchor="ctr"/>
          <a:lstStyle/>
          <a:p>
            <a:pPr marL="177800" indent="-177800" algn="just">
              <a:lnSpc>
                <a:spcPts val="1600"/>
              </a:lnSpc>
            </a:pPr>
            <a:r>
              <a:rPr lang="ja-JP" altLang="en-US" sz="1400" dirty="0" smtClean="0">
                <a:solidFill>
                  <a:prstClr val="black"/>
                </a:solidFill>
                <a:latin typeface="ＭＳ ゴシック" pitchFamily="49" charset="-128"/>
                <a:ea typeface="ＭＳ ゴシック" pitchFamily="49" charset="-128"/>
              </a:rPr>
              <a:t>○都道府県知事は、介護保険施設等について、必要定員総数を超える場合に、指定等をしないことができる。</a:t>
            </a:r>
            <a:endParaRPr lang="en-US" altLang="ja-JP" sz="1400" dirty="0">
              <a:solidFill>
                <a:prstClr val="black"/>
              </a:solidFill>
              <a:latin typeface="ＭＳ ゴシック" pitchFamily="49" charset="-128"/>
              <a:ea typeface="ＭＳ ゴシック" pitchFamily="49" charset="-128"/>
            </a:endParaRPr>
          </a:p>
        </p:txBody>
      </p:sp>
      <p:sp>
        <p:nvSpPr>
          <p:cNvPr id="7171" name="AutoShape 18"/>
          <p:cNvSpPr>
            <a:spLocks noChangeArrowheads="1"/>
          </p:cNvSpPr>
          <p:nvPr/>
        </p:nvSpPr>
        <p:spPr bwMode="auto">
          <a:xfrm>
            <a:off x="194475" y="4999224"/>
            <a:ext cx="6774752" cy="1844824"/>
          </a:xfrm>
          <a:prstGeom prst="roundRect">
            <a:avLst>
              <a:gd name="adj" fmla="val 9269"/>
            </a:avLst>
          </a:prstGeom>
          <a:noFill/>
          <a:ln w="9525">
            <a:solidFill>
              <a:schemeClr val="tx1"/>
            </a:solidFill>
            <a:round/>
            <a:headEnd/>
            <a:tailEnd/>
          </a:ln>
        </p:spPr>
        <p:txBody>
          <a:bodyPr wrap="none" lIns="72000" tIns="108000" bIns="36000" anchor="ctr"/>
          <a:lstStyle/>
          <a:p>
            <a:pPr>
              <a:spcBef>
                <a:spcPts val="600"/>
              </a:spcBef>
            </a:pPr>
            <a:r>
              <a:rPr lang="ja-JP" altLang="en-US" sz="1400" dirty="0" smtClean="0">
                <a:solidFill>
                  <a:srgbClr val="000000"/>
                </a:solidFill>
                <a:latin typeface="ＭＳ ゴシック" pitchFamily="49" charset="-128"/>
                <a:ea typeface="ＭＳ ゴシック" pitchFamily="49" charset="-128"/>
              </a:rPr>
              <a:t>○　区域（老人福祉圏域）の設定</a:t>
            </a:r>
            <a:endParaRPr lang="en-US" altLang="ja-JP" sz="1400" dirty="0" smtClean="0">
              <a:solidFill>
                <a:srgbClr val="000000"/>
              </a:solidFill>
              <a:latin typeface="ＭＳ ゴシック" pitchFamily="49" charset="-128"/>
              <a:ea typeface="ＭＳ ゴシック" pitchFamily="49" charset="-128"/>
            </a:endParaRPr>
          </a:p>
          <a:p>
            <a:pPr>
              <a:spcBef>
                <a:spcPts val="600"/>
              </a:spcBef>
            </a:pPr>
            <a:r>
              <a:rPr lang="en-US" altLang="ja-JP" sz="1400" dirty="0" smtClean="0">
                <a:solidFill>
                  <a:prstClr val="black"/>
                </a:solidFill>
                <a:latin typeface="ＭＳ ゴシック" pitchFamily="49" charset="-128"/>
                <a:ea typeface="ＭＳ ゴシック" pitchFamily="49" charset="-128"/>
              </a:rPr>
              <a:t>○</a:t>
            </a:r>
            <a:r>
              <a:rPr lang="ja-JP" altLang="en-US" sz="1400" dirty="0" smtClean="0">
                <a:solidFill>
                  <a:prstClr val="black"/>
                </a:solidFill>
                <a:latin typeface="ＭＳ ゴシック" pitchFamily="49" charset="-128"/>
                <a:ea typeface="ＭＳ ゴシック" pitchFamily="49" charset="-128"/>
              </a:rPr>
              <a:t>　市町村の計画を踏まえて、介護サービス量の見込み（区域毎）</a:t>
            </a:r>
          </a:p>
          <a:p>
            <a:pPr>
              <a:spcBef>
                <a:spcPts val="600"/>
              </a:spcBef>
            </a:pPr>
            <a:r>
              <a:rPr lang="ja-JP" altLang="en-US" sz="1400" dirty="0" smtClean="0">
                <a:solidFill>
                  <a:prstClr val="black"/>
                </a:solidFill>
                <a:latin typeface="ＭＳ ゴシック" pitchFamily="49" charset="-128"/>
                <a:ea typeface="ＭＳ ゴシック" pitchFamily="49" charset="-128"/>
              </a:rPr>
              <a:t>○　各年度における必要定員総数（区域毎）　　</a:t>
            </a:r>
            <a:endParaRPr lang="en-US" altLang="ja-JP" sz="1400" dirty="0" smtClean="0">
              <a:solidFill>
                <a:prstClr val="black"/>
              </a:solidFill>
              <a:latin typeface="ＭＳ ゴシック" pitchFamily="49" charset="-128"/>
              <a:ea typeface="ＭＳ ゴシック" pitchFamily="49" charset="-128"/>
            </a:endParaRPr>
          </a:p>
          <a:p>
            <a:r>
              <a:rPr lang="ja-JP" altLang="en-US" sz="1400" dirty="0" smtClean="0">
                <a:solidFill>
                  <a:prstClr val="black"/>
                </a:solidFill>
                <a:latin typeface="ＭＳ ゴシック" pitchFamily="49" charset="-128"/>
                <a:ea typeface="ＭＳ ゴシック" pitchFamily="49" charset="-128"/>
              </a:rPr>
              <a:t>　　</a:t>
            </a:r>
            <a:r>
              <a:rPr lang="en-US" altLang="ja-JP" sz="1400" dirty="0" smtClean="0">
                <a:solidFill>
                  <a:prstClr val="black"/>
                </a:solidFill>
                <a:latin typeface="ＭＳ ゴシック" pitchFamily="49" charset="-128"/>
                <a:ea typeface="ＭＳ ゴシック" pitchFamily="49" charset="-128"/>
              </a:rPr>
              <a:t>※</a:t>
            </a:r>
            <a:r>
              <a:rPr lang="ja-JP" altLang="en-US" sz="1400" dirty="0" smtClean="0">
                <a:solidFill>
                  <a:prstClr val="black"/>
                </a:solidFill>
                <a:latin typeface="ＭＳ ゴシック" pitchFamily="49" charset="-128"/>
                <a:ea typeface="ＭＳ ゴシック" pitchFamily="49" charset="-128"/>
              </a:rPr>
              <a:t>介護保険施設、介護専用型特定施設入居者生活介護、地域密着型特定施設</a:t>
            </a:r>
            <a:endParaRPr lang="en-US" altLang="ja-JP" sz="1400" dirty="0" smtClean="0">
              <a:solidFill>
                <a:prstClr val="black"/>
              </a:solidFill>
              <a:latin typeface="ＭＳ ゴシック" pitchFamily="49" charset="-128"/>
              <a:ea typeface="ＭＳ ゴシック" pitchFamily="49" charset="-128"/>
            </a:endParaRPr>
          </a:p>
          <a:p>
            <a:r>
              <a:rPr lang="ja-JP" altLang="en-US" sz="1400" dirty="0" smtClean="0">
                <a:solidFill>
                  <a:prstClr val="black"/>
                </a:solidFill>
                <a:latin typeface="ＭＳ ゴシック" pitchFamily="49" charset="-128"/>
                <a:ea typeface="ＭＳ ゴシック" pitchFamily="49" charset="-128"/>
              </a:rPr>
              <a:t>　　　入居者生活介護、地域密着型介護老人福祉施設入所者生活介護</a:t>
            </a:r>
            <a:endParaRPr lang="en-US" altLang="ja-JP" sz="1400" dirty="0" smtClean="0">
              <a:solidFill>
                <a:prstClr val="black"/>
              </a:solidFill>
              <a:latin typeface="ＭＳ ゴシック" pitchFamily="49" charset="-128"/>
              <a:ea typeface="ＭＳ ゴシック" pitchFamily="49" charset="-128"/>
            </a:endParaRPr>
          </a:p>
          <a:p>
            <a:r>
              <a:rPr lang="ja-JP" altLang="en-US" sz="1400" dirty="0" smtClean="0">
                <a:solidFill>
                  <a:prstClr val="black"/>
                </a:solidFill>
                <a:latin typeface="ＭＳ ゴシック" pitchFamily="49" charset="-128"/>
                <a:ea typeface="ＭＳ ゴシック" pitchFamily="49" charset="-128"/>
              </a:rPr>
              <a:t>　　</a:t>
            </a:r>
            <a:r>
              <a:rPr lang="en-US" altLang="ja-JP" sz="1400" dirty="0" smtClean="0">
                <a:solidFill>
                  <a:prstClr val="black"/>
                </a:solidFill>
                <a:latin typeface="ＭＳ ゴシック" pitchFamily="49" charset="-128"/>
                <a:ea typeface="ＭＳ ゴシック" pitchFamily="49" charset="-128"/>
              </a:rPr>
              <a:t>※</a:t>
            </a:r>
            <a:r>
              <a:rPr lang="ja-JP" altLang="en-US" sz="1400" dirty="0" smtClean="0">
                <a:solidFill>
                  <a:prstClr val="black"/>
                </a:solidFill>
                <a:latin typeface="ＭＳ ゴシック" pitchFamily="49" charset="-128"/>
                <a:ea typeface="ＭＳ ゴシック" pitchFamily="49" charset="-128"/>
              </a:rPr>
              <a:t>混合型特定施設に係る必要定員総数を設定することもできる（任意）</a:t>
            </a:r>
            <a:endParaRPr lang="en-US" altLang="ja-JP" sz="1400" dirty="0" smtClean="0">
              <a:solidFill>
                <a:prstClr val="black"/>
              </a:solidFill>
              <a:latin typeface="ＭＳ ゴシック" pitchFamily="49" charset="-128"/>
              <a:ea typeface="ＭＳ ゴシック" pitchFamily="49" charset="-128"/>
            </a:endParaRPr>
          </a:p>
          <a:p>
            <a:pPr>
              <a:spcBef>
                <a:spcPts val="600"/>
              </a:spcBef>
            </a:pPr>
            <a:r>
              <a:rPr lang="ja-JP" altLang="en-US" sz="1400" dirty="0" smtClean="0">
                <a:solidFill>
                  <a:prstClr val="black"/>
                </a:solidFill>
                <a:latin typeface="ＭＳ ゴシック" pitchFamily="49" charset="-128"/>
                <a:ea typeface="ＭＳ ゴシック" pitchFamily="49" charset="-128"/>
              </a:rPr>
              <a:t>○　その他の事項</a:t>
            </a:r>
            <a:endParaRPr lang="en-US" altLang="ja-JP" sz="1400" dirty="0">
              <a:solidFill>
                <a:prstClr val="black"/>
              </a:solidFill>
              <a:latin typeface="ＭＳ ゴシック" pitchFamily="49" charset="-128"/>
              <a:ea typeface="ＭＳ ゴシック" pitchFamily="49" charset="-128"/>
            </a:endParaRPr>
          </a:p>
        </p:txBody>
      </p:sp>
      <p:sp>
        <p:nvSpPr>
          <p:cNvPr id="7172" name="AutoShape 24"/>
          <p:cNvSpPr>
            <a:spLocks noChangeArrowheads="1"/>
          </p:cNvSpPr>
          <p:nvPr/>
        </p:nvSpPr>
        <p:spPr bwMode="auto">
          <a:xfrm>
            <a:off x="7725308" y="2853498"/>
            <a:ext cx="1908212" cy="1728192"/>
          </a:xfrm>
          <a:prstGeom prst="roundRect">
            <a:avLst>
              <a:gd name="adj" fmla="val 16667"/>
            </a:avLst>
          </a:prstGeom>
          <a:noFill/>
          <a:ln w="9525">
            <a:solidFill>
              <a:schemeClr val="tx1"/>
            </a:solidFill>
            <a:round/>
            <a:headEnd/>
            <a:tailEnd/>
          </a:ln>
        </p:spPr>
        <p:txBody>
          <a:bodyPr wrap="square" lIns="36000" tIns="144000" rIns="0" bIns="36000" anchor="ctr"/>
          <a:lstStyle/>
          <a:p>
            <a:pPr marL="177800" indent="-177800"/>
            <a:r>
              <a:rPr lang="ja-JP" altLang="en-US" sz="1400" dirty="0" smtClean="0">
                <a:solidFill>
                  <a:prstClr val="black"/>
                </a:solidFill>
                <a:latin typeface="ＭＳ ゴシック" pitchFamily="49" charset="-128"/>
                <a:ea typeface="ＭＳ ゴシック" pitchFamily="49" charset="-128"/>
              </a:rPr>
              <a:t>○保険料の設定</a:t>
            </a:r>
            <a:endParaRPr lang="en-US" altLang="ja-JP" sz="1400" dirty="0" smtClean="0">
              <a:solidFill>
                <a:prstClr val="black"/>
              </a:solidFill>
              <a:latin typeface="ＭＳ ゴシック" pitchFamily="49" charset="-128"/>
              <a:ea typeface="ＭＳ ゴシック" pitchFamily="49" charset="-128"/>
            </a:endParaRPr>
          </a:p>
          <a:p>
            <a:pPr marL="177800" indent="-177800" algn="just">
              <a:spcBef>
                <a:spcPts val="600"/>
              </a:spcBef>
            </a:pPr>
            <a:r>
              <a:rPr lang="en-US" altLang="ja-JP" sz="1400" dirty="0" smtClean="0">
                <a:solidFill>
                  <a:prstClr val="black"/>
                </a:solidFill>
                <a:latin typeface="ＭＳ ゴシック" pitchFamily="49" charset="-128"/>
                <a:ea typeface="ＭＳ ゴシック" pitchFamily="49" charset="-128"/>
              </a:rPr>
              <a:t>○</a:t>
            </a:r>
            <a:r>
              <a:rPr lang="ja-JP" altLang="en-US" sz="1400" dirty="0" smtClean="0">
                <a:solidFill>
                  <a:prstClr val="black"/>
                </a:solidFill>
                <a:latin typeface="ＭＳ ゴシック" pitchFamily="49" charset="-128"/>
                <a:ea typeface="ＭＳ ゴシック" pitchFamily="49" charset="-128"/>
              </a:rPr>
              <a:t>市町村長は、地域密着型の施設等について、必要定員総数を超える場合に、指定をしないことができる。</a:t>
            </a:r>
            <a:endParaRPr lang="ja-JP" altLang="en-US" sz="1400" dirty="0">
              <a:solidFill>
                <a:prstClr val="black"/>
              </a:solidFill>
              <a:latin typeface="ＭＳ ゴシック" pitchFamily="49" charset="-128"/>
              <a:ea typeface="ＭＳ ゴシック" pitchFamily="49" charset="-128"/>
            </a:endParaRPr>
          </a:p>
        </p:txBody>
      </p:sp>
      <p:sp>
        <p:nvSpPr>
          <p:cNvPr id="7173" name="AutoShape 14"/>
          <p:cNvSpPr>
            <a:spLocks noChangeArrowheads="1"/>
          </p:cNvSpPr>
          <p:nvPr/>
        </p:nvSpPr>
        <p:spPr bwMode="auto">
          <a:xfrm>
            <a:off x="194472" y="2709488"/>
            <a:ext cx="6846760" cy="1944215"/>
          </a:xfrm>
          <a:prstGeom prst="roundRect">
            <a:avLst>
              <a:gd name="adj" fmla="val 9559"/>
            </a:avLst>
          </a:prstGeom>
          <a:noFill/>
          <a:ln w="9525">
            <a:solidFill>
              <a:schemeClr val="tx1"/>
            </a:solidFill>
            <a:round/>
            <a:headEnd/>
            <a:tailEnd/>
          </a:ln>
        </p:spPr>
        <p:txBody>
          <a:bodyPr wrap="none" lIns="72000" tIns="108000" bIns="36000" anchor="ctr"/>
          <a:lstStyle/>
          <a:p>
            <a:pPr algn="just">
              <a:spcBef>
                <a:spcPts val="600"/>
              </a:spcBef>
            </a:pPr>
            <a:r>
              <a:rPr lang="en-US" altLang="ja-JP" sz="1400" dirty="0" smtClean="0">
                <a:solidFill>
                  <a:prstClr val="black"/>
                </a:solidFill>
                <a:latin typeface="ＭＳ ゴシック" pitchFamily="49" charset="-128"/>
                <a:ea typeface="ＭＳ ゴシック" pitchFamily="49" charset="-128"/>
              </a:rPr>
              <a:t>○ </a:t>
            </a:r>
            <a:r>
              <a:rPr lang="ja-JP" altLang="en-US" sz="1400" dirty="0" smtClean="0">
                <a:solidFill>
                  <a:prstClr val="black"/>
                </a:solidFill>
                <a:latin typeface="ＭＳ ゴシック" pitchFamily="49" charset="-128"/>
                <a:ea typeface="ＭＳ ゴシック" pitchFamily="49" charset="-128"/>
              </a:rPr>
              <a:t>区域（日常生活圏域）の設定</a:t>
            </a:r>
          </a:p>
          <a:p>
            <a:pPr algn="just">
              <a:spcBef>
                <a:spcPts val="600"/>
              </a:spcBef>
            </a:pPr>
            <a:r>
              <a:rPr lang="ja-JP" altLang="en-US" sz="1400" dirty="0" smtClean="0">
                <a:solidFill>
                  <a:prstClr val="black"/>
                </a:solidFill>
                <a:latin typeface="ＭＳ ゴシック" pitchFamily="49" charset="-128"/>
                <a:ea typeface="ＭＳ ゴシック" pitchFamily="49" charset="-128"/>
              </a:rPr>
              <a:t>○ 各年度における種類ごとの介護サービス量の見込み（区域毎）</a:t>
            </a:r>
          </a:p>
          <a:p>
            <a:pPr algn="just">
              <a:spcBef>
                <a:spcPts val="600"/>
              </a:spcBef>
            </a:pPr>
            <a:r>
              <a:rPr lang="ja-JP" altLang="en-US" sz="1400" dirty="0" smtClean="0">
                <a:solidFill>
                  <a:prstClr val="black"/>
                </a:solidFill>
                <a:latin typeface="ＭＳ ゴシック" pitchFamily="49" charset="-128"/>
                <a:ea typeface="ＭＳ ゴシック" pitchFamily="49" charset="-128"/>
              </a:rPr>
              <a:t>○ 各年度における必要定員総数（区域毎）　　</a:t>
            </a:r>
          </a:p>
          <a:p>
            <a:pPr marL="534988" indent="-534988" algn="just"/>
            <a:r>
              <a:rPr lang="ja-JP" altLang="en-US" sz="1400" dirty="0" smtClean="0">
                <a:solidFill>
                  <a:prstClr val="black"/>
                </a:solidFill>
                <a:latin typeface="ＭＳ ゴシック" pitchFamily="49" charset="-128"/>
                <a:ea typeface="ＭＳ ゴシック" pitchFamily="49" charset="-128"/>
              </a:rPr>
              <a:t>　　</a:t>
            </a:r>
            <a:r>
              <a:rPr lang="en-US" altLang="ja-JP" sz="1400" dirty="0" smtClean="0">
                <a:solidFill>
                  <a:prstClr val="black"/>
                </a:solidFill>
                <a:latin typeface="ＭＳ ゴシック" pitchFamily="49" charset="-128"/>
                <a:ea typeface="ＭＳ ゴシック" pitchFamily="49" charset="-128"/>
              </a:rPr>
              <a:t>※</a:t>
            </a:r>
            <a:r>
              <a:rPr lang="ja-JP" altLang="en-US" sz="1400" dirty="0" smtClean="0">
                <a:solidFill>
                  <a:prstClr val="black"/>
                </a:solidFill>
                <a:latin typeface="ＭＳ ゴシック" pitchFamily="49" charset="-128"/>
                <a:ea typeface="ＭＳ ゴシック" pitchFamily="49" charset="-128"/>
              </a:rPr>
              <a:t>認知症対応型共同生活介護、地域密着型特定施設入居者生活介護、</a:t>
            </a:r>
            <a:endParaRPr lang="en-US" altLang="ja-JP" sz="1400" dirty="0" smtClean="0">
              <a:solidFill>
                <a:prstClr val="black"/>
              </a:solidFill>
              <a:latin typeface="ＭＳ ゴシック" pitchFamily="49" charset="-128"/>
              <a:ea typeface="ＭＳ ゴシック" pitchFamily="49" charset="-128"/>
            </a:endParaRPr>
          </a:p>
          <a:p>
            <a:pPr marL="534988" indent="-534988" algn="just"/>
            <a:r>
              <a:rPr lang="ja-JP" altLang="en-US" sz="1400" dirty="0" smtClean="0">
                <a:solidFill>
                  <a:prstClr val="black"/>
                </a:solidFill>
                <a:latin typeface="ＭＳ ゴシック" pitchFamily="49" charset="-128"/>
                <a:ea typeface="ＭＳ ゴシック" pitchFamily="49" charset="-128"/>
              </a:rPr>
              <a:t>　　　地域密着型介護老人福祉施設入所者生活介護</a:t>
            </a:r>
            <a:endParaRPr lang="en-US" altLang="ja-JP" sz="1400" dirty="0" smtClean="0">
              <a:solidFill>
                <a:prstClr val="black"/>
              </a:solidFill>
              <a:latin typeface="ＭＳ ゴシック" pitchFamily="49" charset="-128"/>
              <a:ea typeface="ＭＳ ゴシック" pitchFamily="49" charset="-128"/>
            </a:endParaRPr>
          </a:p>
          <a:p>
            <a:pPr marL="534988" indent="-534988" algn="just">
              <a:spcBef>
                <a:spcPts val="600"/>
              </a:spcBef>
            </a:pPr>
            <a:r>
              <a:rPr lang="ja-JP" altLang="en-US" sz="1400" dirty="0" smtClean="0">
                <a:solidFill>
                  <a:prstClr val="black"/>
                </a:solidFill>
                <a:latin typeface="ＭＳ ゴシック" pitchFamily="49" charset="-128"/>
                <a:ea typeface="ＭＳ ゴシック" pitchFamily="49" charset="-128"/>
                <a:cs typeface="Arial" pitchFamily="34" charset="0"/>
              </a:rPr>
              <a:t>○ 各年度における地域支援事業の量の見込み</a:t>
            </a:r>
            <a:endParaRPr lang="en-US" altLang="ja-JP" sz="1400" dirty="0" smtClean="0">
              <a:solidFill>
                <a:prstClr val="black"/>
              </a:solidFill>
              <a:latin typeface="ＭＳ ゴシック" pitchFamily="49" charset="-128"/>
              <a:ea typeface="ＭＳ ゴシック" pitchFamily="49" charset="-128"/>
              <a:cs typeface="Arial" pitchFamily="34" charset="0"/>
            </a:endParaRPr>
          </a:p>
          <a:p>
            <a:pPr marL="534988" indent="-534988" algn="just">
              <a:spcBef>
                <a:spcPts val="600"/>
              </a:spcBef>
            </a:pPr>
            <a:r>
              <a:rPr lang="ja-JP" altLang="en-US" sz="1400" dirty="0" smtClean="0">
                <a:solidFill>
                  <a:prstClr val="black"/>
                </a:solidFill>
                <a:latin typeface="ＭＳ ゴシック" pitchFamily="49" charset="-128"/>
                <a:ea typeface="ＭＳ ゴシック" pitchFamily="49" charset="-128"/>
                <a:cs typeface="Arial" pitchFamily="34" charset="0"/>
              </a:rPr>
              <a:t>○ その他の事項</a:t>
            </a:r>
            <a:endParaRPr lang="ja-JP" altLang="en-US" sz="1400" dirty="0">
              <a:solidFill>
                <a:prstClr val="black"/>
              </a:solidFill>
              <a:latin typeface="ＭＳ ゴシック" pitchFamily="49" charset="-128"/>
              <a:ea typeface="ＭＳ ゴシック" pitchFamily="49" charset="-128"/>
              <a:cs typeface="Arial" pitchFamily="34" charset="0"/>
            </a:endParaRPr>
          </a:p>
        </p:txBody>
      </p:sp>
      <p:sp>
        <p:nvSpPr>
          <p:cNvPr id="7174" name="AutoShape 16"/>
          <p:cNvSpPr>
            <a:spLocks noChangeArrowheads="1"/>
          </p:cNvSpPr>
          <p:nvPr/>
        </p:nvSpPr>
        <p:spPr bwMode="auto">
          <a:xfrm>
            <a:off x="194475" y="1361338"/>
            <a:ext cx="6774752" cy="1002621"/>
          </a:xfrm>
          <a:prstGeom prst="roundRect">
            <a:avLst>
              <a:gd name="adj" fmla="val 9081"/>
            </a:avLst>
          </a:prstGeom>
          <a:noFill/>
          <a:ln w="9525">
            <a:solidFill>
              <a:schemeClr val="tx1"/>
            </a:solidFill>
            <a:round/>
            <a:headEnd/>
            <a:tailEnd/>
          </a:ln>
        </p:spPr>
        <p:txBody>
          <a:bodyPr wrap="square" lIns="72000" tIns="144000" bIns="36000" anchor="ctr"/>
          <a:lstStyle/>
          <a:p>
            <a:pPr marL="177800" indent="-177800" algn="just">
              <a:spcBef>
                <a:spcPts val="600"/>
              </a:spcBef>
            </a:pPr>
            <a:r>
              <a:rPr lang="ja-JP" altLang="en-US" sz="1400" dirty="0" smtClean="0">
                <a:solidFill>
                  <a:prstClr val="black"/>
                </a:solidFill>
                <a:latin typeface="ＭＳ ゴシック" pitchFamily="49" charset="-128"/>
                <a:ea typeface="ＭＳ ゴシック" pitchFamily="49" charset="-128"/>
              </a:rPr>
              <a:t>○ 介護保険法第１１６条第１項に基づき、国が介護保険事業に係る保険給付の　円滑な実施を確保するための基本指針を定める</a:t>
            </a:r>
          </a:p>
          <a:p>
            <a:pPr algn="just">
              <a:spcBef>
                <a:spcPts val="600"/>
              </a:spcBef>
            </a:pPr>
            <a:r>
              <a:rPr lang="ja-JP" altLang="en-US" sz="1400" dirty="0" smtClean="0">
                <a:solidFill>
                  <a:prstClr val="black"/>
                </a:solidFill>
                <a:latin typeface="ＭＳ ゴシック" pitchFamily="49" charset="-128"/>
                <a:ea typeface="ＭＳ ゴシック" pitchFamily="49" charset="-128"/>
              </a:rPr>
              <a:t>　　</a:t>
            </a:r>
            <a:r>
              <a:rPr lang="en-US" altLang="ja-JP" sz="1400" dirty="0" smtClean="0">
                <a:solidFill>
                  <a:prstClr val="black"/>
                </a:solidFill>
                <a:latin typeface="ＭＳ ゴシック" pitchFamily="49" charset="-128"/>
                <a:ea typeface="ＭＳ ゴシック" pitchFamily="49" charset="-128"/>
              </a:rPr>
              <a:t>※</a:t>
            </a:r>
            <a:r>
              <a:rPr lang="ja-JP" altLang="en-US" sz="1400" dirty="0" smtClean="0">
                <a:solidFill>
                  <a:prstClr val="black"/>
                </a:solidFill>
                <a:latin typeface="ＭＳ ゴシック" pitchFamily="49" charset="-128"/>
                <a:ea typeface="ＭＳ ゴシック" pitchFamily="49" charset="-128"/>
              </a:rPr>
              <a:t>市町村等が介護サービス量を見込むに当たり参酌する標準を示す</a:t>
            </a:r>
            <a:endParaRPr lang="ja-JP" altLang="en-US" sz="1400" dirty="0">
              <a:solidFill>
                <a:prstClr val="black"/>
              </a:solidFill>
              <a:latin typeface="ＭＳ ゴシック" pitchFamily="49" charset="-128"/>
              <a:ea typeface="ＭＳ ゴシック" pitchFamily="49" charset="-128"/>
            </a:endParaRPr>
          </a:p>
        </p:txBody>
      </p:sp>
      <p:sp>
        <p:nvSpPr>
          <p:cNvPr id="7181" name="Text Box 17"/>
          <p:cNvSpPr txBox="1">
            <a:spLocks noChangeArrowheads="1"/>
          </p:cNvSpPr>
          <p:nvPr/>
        </p:nvSpPr>
        <p:spPr bwMode="auto">
          <a:xfrm>
            <a:off x="414314" y="1145311"/>
            <a:ext cx="4390946" cy="318924"/>
          </a:xfrm>
          <a:prstGeom prst="rect">
            <a:avLst/>
          </a:prstGeom>
          <a:solidFill>
            <a:srgbClr val="CCECFF"/>
          </a:solidFill>
          <a:ln w="9525">
            <a:solidFill>
              <a:schemeClr val="tx1"/>
            </a:solidFill>
            <a:miter lim="800000"/>
            <a:headEnd/>
            <a:tailEnd/>
          </a:ln>
        </p:spPr>
        <p:txBody>
          <a:bodyPr wrap="none" tIns="36000" bIns="36000" anchor="ctr" anchorCtr="0">
            <a:spAutoFit/>
          </a:bodyPr>
          <a:lstStyle/>
          <a:p>
            <a:pPr>
              <a:spcBef>
                <a:spcPct val="50000"/>
              </a:spcBef>
            </a:pPr>
            <a:r>
              <a:rPr lang="ja-JP" altLang="en-US" sz="1600" dirty="0">
                <a:solidFill>
                  <a:prstClr val="black"/>
                </a:solidFill>
                <a:latin typeface="ＭＳ ゴシック" pitchFamily="49" charset="-128"/>
                <a:ea typeface="ＭＳ ゴシック" pitchFamily="49" charset="-128"/>
                <a:cs typeface="Arial" pitchFamily="34" charset="0"/>
              </a:rPr>
              <a:t>国の基本指針</a:t>
            </a:r>
            <a:r>
              <a:rPr lang="en-US" altLang="ja-JP" sz="1600" dirty="0" smtClean="0">
                <a:solidFill>
                  <a:prstClr val="black"/>
                </a:solidFill>
                <a:latin typeface="ＭＳ ゴシック" pitchFamily="49" charset="-128"/>
                <a:ea typeface="ＭＳ ゴシック" pitchFamily="49" charset="-128"/>
                <a:cs typeface="Arial" pitchFamily="34" charset="0"/>
              </a:rPr>
              <a:t>(</a:t>
            </a:r>
            <a:r>
              <a:rPr lang="ja-JP" altLang="en-US" sz="1600" dirty="0" smtClean="0">
                <a:solidFill>
                  <a:prstClr val="black"/>
                </a:solidFill>
                <a:latin typeface="ＭＳ ゴシック" pitchFamily="49" charset="-128"/>
                <a:ea typeface="ＭＳ ゴシック" pitchFamily="49" charset="-128"/>
                <a:cs typeface="Arial" pitchFamily="34" charset="0"/>
              </a:rPr>
              <a:t>法第</a:t>
            </a:r>
            <a:r>
              <a:rPr lang="en-US" altLang="ja-JP" sz="1600" dirty="0" smtClean="0">
                <a:solidFill>
                  <a:prstClr val="black"/>
                </a:solidFill>
                <a:latin typeface="ＭＳ ゴシック" pitchFamily="49" charset="-128"/>
                <a:ea typeface="ＭＳ ゴシック" pitchFamily="49" charset="-128"/>
                <a:cs typeface="Arial" pitchFamily="34" charset="0"/>
              </a:rPr>
              <a:t>116</a:t>
            </a:r>
            <a:r>
              <a:rPr lang="ja-JP" altLang="en-US" sz="1600" dirty="0" smtClean="0">
                <a:solidFill>
                  <a:prstClr val="black"/>
                </a:solidFill>
                <a:latin typeface="ＭＳ ゴシック" pitchFamily="49" charset="-128"/>
                <a:ea typeface="ＭＳ ゴシック" pitchFamily="49" charset="-128"/>
                <a:cs typeface="Arial" pitchFamily="34" charset="0"/>
              </a:rPr>
              <a:t>条、</a:t>
            </a:r>
            <a:r>
              <a:rPr lang="en-US" altLang="ja-JP" sz="1600" dirty="0" smtClean="0">
                <a:solidFill>
                  <a:prstClr val="black"/>
                </a:solidFill>
                <a:latin typeface="ＭＳ ゴシック" pitchFamily="49" charset="-128"/>
                <a:ea typeface="ＭＳ ゴシック" pitchFamily="49" charset="-128"/>
                <a:cs typeface="Arial" pitchFamily="34" charset="0"/>
              </a:rPr>
              <a:t>18.3.31</a:t>
            </a:r>
            <a:r>
              <a:rPr lang="ja-JP" altLang="en-US" sz="1600" dirty="0">
                <a:solidFill>
                  <a:prstClr val="black"/>
                </a:solidFill>
                <a:latin typeface="ＭＳ ゴシック" pitchFamily="49" charset="-128"/>
                <a:ea typeface="ＭＳ ゴシック" pitchFamily="49" charset="-128"/>
                <a:cs typeface="Arial" pitchFamily="34" charset="0"/>
              </a:rPr>
              <a:t>告示</a:t>
            </a:r>
            <a:r>
              <a:rPr lang="en-US" altLang="ja-JP" sz="1600" dirty="0">
                <a:solidFill>
                  <a:prstClr val="black"/>
                </a:solidFill>
                <a:latin typeface="ＭＳ ゴシック" pitchFamily="49" charset="-128"/>
                <a:ea typeface="ＭＳ ゴシック" pitchFamily="49" charset="-128"/>
                <a:cs typeface="Arial" pitchFamily="34" charset="0"/>
              </a:rPr>
              <a:t>314</a:t>
            </a:r>
            <a:r>
              <a:rPr lang="ja-JP" altLang="en-US" sz="1600" dirty="0">
                <a:solidFill>
                  <a:prstClr val="black"/>
                </a:solidFill>
                <a:latin typeface="ＭＳ ゴシック" pitchFamily="49" charset="-128"/>
                <a:ea typeface="ＭＳ ゴシック" pitchFamily="49" charset="-128"/>
                <a:cs typeface="Arial" pitchFamily="34" charset="0"/>
              </a:rPr>
              <a:t>） </a:t>
            </a:r>
          </a:p>
        </p:txBody>
      </p:sp>
      <p:sp>
        <p:nvSpPr>
          <p:cNvPr id="7182" name="Text Box 23"/>
          <p:cNvSpPr txBox="1">
            <a:spLocks noChangeArrowheads="1"/>
          </p:cNvSpPr>
          <p:nvPr/>
        </p:nvSpPr>
        <p:spPr bwMode="auto">
          <a:xfrm>
            <a:off x="7834510" y="4999224"/>
            <a:ext cx="893441" cy="318924"/>
          </a:xfrm>
          <a:prstGeom prst="rect">
            <a:avLst/>
          </a:prstGeom>
          <a:solidFill>
            <a:srgbClr val="CCECFF"/>
          </a:solidFill>
          <a:ln w="9525">
            <a:solidFill>
              <a:schemeClr val="tx1"/>
            </a:solidFill>
            <a:miter lim="800000"/>
            <a:headEnd/>
            <a:tailEnd/>
          </a:ln>
        </p:spPr>
        <p:txBody>
          <a:bodyPr wrap="none" lIns="36000" tIns="36000" rIns="36000" bIns="36000" anchor="ctr" anchorCtr="0">
            <a:spAutoFit/>
          </a:bodyPr>
          <a:lstStyle/>
          <a:p>
            <a:pPr>
              <a:spcBef>
                <a:spcPct val="50000"/>
              </a:spcBef>
            </a:pPr>
            <a:r>
              <a:rPr lang="ja-JP" altLang="en-US" sz="1600" dirty="0" smtClean="0">
                <a:solidFill>
                  <a:prstClr val="black"/>
                </a:solidFill>
                <a:latin typeface="ＭＳ ゴシック" pitchFamily="49" charset="-128"/>
                <a:ea typeface="ＭＳ ゴシック" pitchFamily="49" charset="-128"/>
                <a:cs typeface="Arial" pitchFamily="34" charset="0"/>
              </a:rPr>
              <a:t>基盤</a:t>
            </a:r>
            <a:r>
              <a:rPr lang="ja-JP" altLang="en-US" sz="1600" dirty="0">
                <a:solidFill>
                  <a:prstClr val="black"/>
                </a:solidFill>
                <a:latin typeface="ＭＳ ゴシック" pitchFamily="49" charset="-128"/>
                <a:ea typeface="ＭＳ ゴシック" pitchFamily="49" charset="-128"/>
                <a:cs typeface="Arial" pitchFamily="34" charset="0"/>
              </a:rPr>
              <a:t>整備</a:t>
            </a:r>
          </a:p>
        </p:txBody>
      </p:sp>
      <p:sp>
        <p:nvSpPr>
          <p:cNvPr id="7185" name="Text Box 15"/>
          <p:cNvSpPr txBox="1">
            <a:spLocks noChangeArrowheads="1"/>
          </p:cNvSpPr>
          <p:nvPr/>
        </p:nvSpPr>
        <p:spPr bwMode="auto">
          <a:xfrm>
            <a:off x="424631" y="2462566"/>
            <a:ext cx="3672800" cy="318924"/>
          </a:xfrm>
          <a:prstGeom prst="rect">
            <a:avLst/>
          </a:prstGeom>
          <a:solidFill>
            <a:srgbClr val="CCECFF"/>
          </a:solidFill>
          <a:ln w="9525">
            <a:solidFill>
              <a:schemeClr val="tx1"/>
            </a:solidFill>
            <a:miter lim="800000"/>
            <a:headEnd/>
            <a:tailEnd/>
          </a:ln>
        </p:spPr>
        <p:txBody>
          <a:bodyPr wrap="none" tIns="36000" bIns="36000" anchor="ctr" anchorCtr="0">
            <a:spAutoFit/>
          </a:bodyPr>
          <a:lstStyle/>
          <a:p>
            <a:pPr>
              <a:spcBef>
                <a:spcPct val="50000"/>
              </a:spcBef>
            </a:pPr>
            <a:r>
              <a:rPr lang="ja-JP" altLang="en-US" sz="1600" dirty="0">
                <a:solidFill>
                  <a:prstClr val="black"/>
                </a:solidFill>
                <a:latin typeface="ＭＳ ゴシック" pitchFamily="49" charset="-128"/>
                <a:ea typeface="ＭＳ ゴシック" pitchFamily="49" charset="-128"/>
                <a:cs typeface="Arial" pitchFamily="34" charset="0"/>
              </a:rPr>
              <a:t>市町村介護保険事業計画</a:t>
            </a:r>
            <a:r>
              <a:rPr lang="en-US" altLang="ja-JP" sz="1600" dirty="0">
                <a:solidFill>
                  <a:prstClr val="black"/>
                </a:solidFill>
                <a:latin typeface="ＭＳ ゴシック" pitchFamily="49" charset="-128"/>
                <a:ea typeface="ＭＳ ゴシック" pitchFamily="49" charset="-128"/>
                <a:cs typeface="Arial" pitchFamily="34" charset="0"/>
              </a:rPr>
              <a:t>(</a:t>
            </a:r>
            <a:r>
              <a:rPr lang="ja-JP" altLang="en-US" sz="1600" dirty="0">
                <a:solidFill>
                  <a:prstClr val="black"/>
                </a:solidFill>
                <a:latin typeface="ＭＳ ゴシック" pitchFamily="49" charset="-128"/>
                <a:ea typeface="ＭＳ ゴシック" pitchFamily="49" charset="-128"/>
                <a:cs typeface="Arial" pitchFamily="34" charset="0"/>
              </a:rPr>
              <a:t>法第</a:t>
            </a:r>
            <a:r>
              <a:rPr lang="en-US" altLang="ja-JP" sz="1600" dirty="0">
                <a:solidFill>
                  <a:prstClr val="black"/>
                </a:solidFill>
                <a:latin typeface="ＭＳ ゴシック" pitchFamily="49" charset="-128"/>
                <a:ea typeface="ＭＳ ゴシック" pitchFamily="49" charset="-128"/>
                <a:cs typeface="Arial" pitchFamily="34" charset="0"/>
              </a:rPr>
              <a:t>117</a:t>
            </a:r>
            <a:r>
              <a:rPr lang="ja-JP" altLang="en-US" sz="1600" dirty="0">
                <a:solidFill>
                  <a:prstClr val="black"/>
                </a:solidFill>
                <a:latin typeface="ＭＳ ゴシック" pitchFamily="49" charset="-128"/>
                <a:ea typeface="ＭＳ ゴシック" pitchFamily="49" charset="-128"/>
                <a:cs typeface="Arial" pitchFamily="34" charset="0"/>
              </a:rPr>
              <a:t>条</a:t>
            </a:r>
            <a:r>
              <a:rPr lang="en-US" altLang="ja-JP" sz="1600" dirty="0">
                <a:solidFill>
                  <a:prstClr val="black"/>
                </a:solidFill>
                <a:latin typeface="ＭＳ ゴシック" pitchFamily="49" charset="-128"/>
                <a:ea typeface="ＭＳ ゴシック" pitchFamily="49" charset="-128"/>
                <a:cs typeface="Arial" pitchFamily="34" charset="0"/>
              </a:rPr>
              <a:t>) </a:t>
            </a:r>
          </a:p>
        </p:txBody>
      </p:sp>
      <p:sp>
        <p:nvSpPr>
          <p:cNvPr id="7188" name="Text Box 19"/>
          <p:cNvSpPr txBox="1">
            <a:spLocks noChangeArrowheads="1"/>
          </p:cNvSpPr>
          <p:nvPr/>
        </p:nvSpPr>
        <p:spPr bwMode="auto">
          <a:xfrm>
            <a:off x="414345" y="4752308"/>
            <a:ext cx="4185761" cy="318924"/>
          </a:xfrm>
          <a:prstGeom prst="rect">
            <a:avLst/>
          </a:prstGeom>
          <a:solidFill>
            <a:srgbClr val="CCECFF"/>
          </a:solidFill>
          <a:ln w="9525">
            <a:solidFill>
              <a:schemeClr val="tx1"/>
            </a:solidFill>
            <a:miter lim="800000"/>
            <a:headEnd/>
            <a:tailEnd/>
          </a:ln>
        </p:spPr>
        <p:txBody>
          <a:bodyPr wrap="none" tIns="36000" bIns="36000" anchor="ctr" anchorCtr="0">
            <a:spAutoFit/>
          </a:bodyPr>
          <a:lstStyle/>
          <a:p>
            <a:pPr>
              <a:spcBef>
                <a:spcPct val="50000"/>
              </a:spcBef>
            </a:pPr>
            <a:r>
              <a:rPr lang="ja-JP" altLang="en-US" sz="1600" dirty="0">
                <a:solidFill>
                  <a:prstClr val="black"/>
                </a:solidFill>
                <a:latin typeface="ＭＳ ゴシック" pitchFamily="49" charset="-128"/>
                <a:ea typeface="ＭＳ ゴシック" pitchFamily="49" charset="-128"/>
                <a:cs typeface="Arial" pitchFamily="34" charset="0"/>
              </a:rPr>
              <a:t>都道府県介護保険事業支援計画</a:t>
            </a:r>
            <a:r>
              <a:rPr lang="en-US" altLang="ja-JP" sz="1600" dirty="0">
                <a:solidFill>
                  <a:prstClr val="black"/>
                </a:solidFill>
                <a:latin typeface="ＭＳ ゴシック" pitchFamily="49" charset="-128"/>
                <a:ea typeface="ＭＳ ゴシック" pitchFamily="49" charset="-128"/>
                <a:cs typeface="Arial" pitchFamily="34" charset="0"/>
              </a:rPr>
              <a:t>(</a:t>
            </a:r>
            <a:r>
              <a:rPr lang="ja-JP" altLang="en-US" sz="1600" dirty="0">
                <a:solidFill>
                  <a:prstClr val="black"/>
                </a:solidFill>
                <a:latin typeface="ＭＳ ゴシック" pitchFamily="49" charset="-128"/>
                <a:ea typeface="ＭＳ ゴシック" pitchFamily="49" charset="-128"/>
                <a:cs typeface="Arial" pitchFamily="34" charset="0"/>
              </a:rPr>
              <a:t>法第</a:t>
            </a:r>
            <a:r>
              <a:rPr lang="en-US" altLang="ja-JP" sz="1600" dirty="0">
                <a:solidFill>
                  <a:prstClr val="black"/>
                </a:solidFill>
                <a:latin typeface="ＭＳ ゴシック" pitchFamily="49" charset="-128"/>
                <a:ea typeface="ＭＳ ゴシック" pitchFamily="49" charset="-128"/>
                <a:cs typeface="Arial" pitchFamily="34" charset="0"/>
              </a:rPr>
              <a:t>118</a:t>
            </a:r>
            <a:r>
              <a:rPr lang="ja-JP" altLang="en-US" sz="1600" dirty="0">
                <a:solidFill>
                  <a:prstClr val="black"/>
                </a:solidFill>
                <a:latin typeface="ＭＳ ゴシック" pitchFamily="49" charset="-128"/>
                <a:ea typeface="ＭＳ ゴシック" pitchFamily="49" charset="-128"/>
                <a:cs typeface="Arial" pitchFamily="34" charset="0"/>
              </a:rPr>
              <a:t>条</a:t>
            </a:r>
            <a:r>
              <a:rPr lang="en-US" altLang="ja-JP" sz="1600" dirty="0">
                <a:solidFill>
                  <a:prstClr val="black"/>
                </a:solidFill>
                <a:latin typeface="ＭＳ ゴシック" pitchFamily="49" charset="-128"/>
                <a:ea typeface="ＭＳ ゴシック" pitchFamily="49" charset="-128"/>
                <a:cs typeface="Arial" pitchFamily="34" charset="0"/>
              </a:rPr>
              <a:t>)</a:t>
            </a:r>
          </a:p>
        </p:txBody>
      </p:sp>
      <p:sp>
        <p:nvSpPr>
          <p:cNvPr id="7189" name="Text Box 31"/>
          <p:cNvSpPr txBox="1">
            <a:spLocks noChangeArrowheads="1"/>
          </p:cNvSpPr>
          <p:nvPr/>
        </p:nvSpPr>
        <p:spPr bwMode="auto">
          <a:xfrm>
            <a:off x="0" y="852912"/>
            <a:ext cx="9100816" cy="338554"/>
          </a:xfrm>
          <a:prstGeom prst="rect">
            <a:avLst/>
          </a:prstGeom>
          <a:noFill/>
          <a:ln w="9525">
            <a:noFill/>
            <a:miter lim="800000"/>
            <a:headEnd/>
            <a:tailEnd/>
          </a:ln>
        </p:spPr>
        <p:txBody>
          <a:bodyPr wrap="none" lIns="36000" rIns="36000">
            <a:spAutoFit/>
          </a:bodyPr>
          <a:lstStyle/>
          <a:p>
            <a:r>
              <a:rPr lang="ja-JP" altLang="en-US" sz="1600" dirty="0" smtClean="0">
                <a:solidFill>
                  <a:prstClr val="black"/>
                </a:solidFill>
                <a:latin typeface="ＭＳ ゴシック" pitchFamily="49" charset="-128"/>
                <a:ea typeface="ＭＳ ゴシック" pitchFamily="49" charset="-128"/>
              </a:rPr>
              <a:t>　保険給付の円滑な実施のため、３年間を１期とする介護保険事業（支援）計画を策定している。</a:t>
            </a:r>
            <a:endParaRPr lang="ja-JP" altLang="en-US" sz="1600" dirty="0">
              <a:solidFill>
                <a:prstClr val="black"/>
              </a:solidFill>
              <a:latin typeface="ＭＳ ゴシック" pitchFamily="49" charset="-128"/>
              <a:ea typeface="ＭＳ ゴシック" pitchFamily="49" charset="-128"/>
            </a:endParaRPr>
          </a:p>
        </p:txBody>
      </p:sp>
      <p:sp>
        <p:nvSpPr>
          <p:cNvPr id="7195" name="Text Box 41"/>
          <p:cNvSpPr txBox="1">
            <a:spLocks noChangeArrowheads="1"/>
          </p:cNvSpPr>
          <p:nvPr/>
        </p:nvSpPr>
        <p:spPr bwMode="auto">
          <a:xfrm>
            <a:off x="7839133" y="2565466"/>
            <a:ext cx="1508994" cy="318924"/>
          </a:xfrm>
          <a:prstGeom prst="rect">
            <a:avLst/>
          </a:prstGeom>
          <a:solidFill>
            <a:srgbClr val="CCECFF"/>
          </a:solidFill>
          <a:ln w="9525">
            <a:solidFill>
              <a:schemeClr val="tx1"/>
            </a:solidFill>
            <a:miter lim="800000"/>
            <a:headEnd/>
            <a:tailEnd/>
          </a:ln>
        </p:spPr>
        <p:txBody>
          <a:bodyPr wrap="none" lIns="36000" tIns="36000" rIns="36000" bIns="36000" anchor="ctr" anchorCtr="0">
            <a:spAutoFit/>
          </a:bodyPr>
          <a:lstStyle/>
          <a:p>
            <a:pPr>
              <a:spcBef>
                <a:spcPct val="50000"/>
              </a:spcBef>
            </a:pPr>
            <a:r>
              <a:rPr lang="ja-JP" altLang="en-US" sz="1600" dirty="0" smtClean="0">
                <a:solidFill>
                  <a:prstClr val="black"/>
                </a:solidFill>
                <a:latin typeface="ＭＳ ゴシック" pitchFamily="49" charset="-128"/>
                <a:ea typeface="ＭＳ ゴシック" pitchFamily="49" charset="-128"/>
                <a:cs typeface="Arial" pitchFamily="34" charset="0"/>
              </a:rPr>
              <a:t>保険料の設定等</a:t>
            </a:r>
            <a:endParaRPr lang="ja-JP" altLang="en-US" sz="1600" dirty="0">
              <a:solidFill>
                <a:prstClr val="black"/>
              </a:solidFill>
              <a:latin typeface="ＭＳ ゴシック" pitchFamily="49" charset="-128"/>
              <a:ea typeface="ＭＳ ゴシック" pitchFamily="49" charset="-128"/>
              <a:cs typeface="Arial" pitchFamily="34" charset="0"/>
            </a:endParaRPr>
          </a:p>
        </p:txBody>
      </p:sp>
      <p:sp>
        <p:nvSpPr>
          <p:cNvPr id="22" name="下矢印 21"/>
          <p:cNvSpPr/>
          <p:nvPr/>
        </p:nvSpPr>
        <p:spPr>
          <a:xfrm>
            <a:off x="4880992" y="2349442"/>
            <a:ext cx="1080120" cy="360040"/>
          </a:xfrm>
          <a:prstGeom prst="downArrow">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ja-JP" altLang="en-US">
              <a:solidFill>
                <a:prstClr val="black"/>
              </a:solidFill>
            </a:endParaRPr>
          </a:p>
        </p:txBody>
      </p:sp>
      <p:sp>
        <p:nvSpPr>
          <p:cNvPr id="23" name="下矢印 22"/>
          <p:cNvSpPr/>
          <p:nvPr/>
        </p:nvSpPr>
        <p:spPr>
          <a:xfrm>
            <a:off x="4808984" y="4644675"/>
            <a:ext cx="1080120" cy="360040"/>
          </a:xfrm>
          <a:prstGeom prst="downArrow">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ja-JP" altLang="en-US">
              <a:solidFill>
                <a:prstClr val="black"/>
              </a:solidFill>
            </a:endParaRPr>
          </a:p>
        </p:txBody>
      </p:sp>
      <p:sp>
        <p:nvSpPr>
          <p:cNvPr id="24" name="下矢印 23"/>
          <p:cNvSpPr/>
          <p:nvPr/>
        </p:nvSpPr>
        <p:spPr>
          <a:xfrm rot="16200000">
            <a:off x="6825208" y="3501576"/>
            <a:ext cx="1080120" cy="360040"/>
          </a:xfrm>
          <a:prstGeom prst="downArrow">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ja-JP" altLang="en-US">
              <a:solidFill>
                <a:prstClr val="black"/>
              </a:solidFill>
            </a:endParaRPr>
          </a:p>
        </p:txBody>
      </p:sp>
      <p:sp>
        <p:nvSpPr>
          <p:cNvPr id="25" name="下矢印 24"/>
          <p:cNvSpPr/>
          <p:nvPr/>
        </p:nvSpPr>
        <p:spPr>
          <a:xfrm rot="16200000">
            <a:off x="6825208" y="5719315"/>
            <a:ext cx="1080120" cy="360040"/>
          </a:xfrm>
          <a:prstGeom prst="downArrow">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ja-JP" altLang="en-US">
              <a:solidFill>
                <a:prstClr val="black"/>
              </a:solidFill>
            </a:endParaRPr>
          </a:p>
        </p:txBody>
      </p:sp>
      <p:sp>
        <p:nvSpPr>
          <p:cNvPr id="19" name="テキスト ボックス 18"/>
          <p:cNvSpPr txBox="1"/>
          <p:nvPr/>
        </p:nvSpPr>
        <p:spPr>
          <a:xfrm>
            <a:off x="1208584" y="37371"/>
            <a:ext cx="7992889" cy="461665"/>
          </a:xfrm>
          <a:prstGeom prst="rect">
            <a:avLst/>
          </a:prstGeom>
          <a:solidFill>
            <a:srgbClr val="FFFF00">
              <a:alpha val="29000"/>
            </a:srgbClr>
          </a:solidFill>
          <a:ln>
            <a:solidFill>
              <a:schemeClr val="tx1"/>
            </a:solidFill>
          </a:ln>
        </p:spPr>
        <p:txBody>
          <a:bodyPr wrap="square" rtlCol="0">
            <a:spAutoFit/>
          </a:bodyPr>
          <a:lstStyle/>
          <a:p>
            <a:pPr algn="ctr"/>
            <a:r>
              <a:rPr lang="ja-JP" altLang="en-US" sz="2400" dirty="0" smtClean="0">
                <a:solidFill>
                  <a:prstClr val="black"/>
                </a:solidFill>
                <a:latin typeface="HGP創英角ｺﾞｼｯｸUB" pitchFamily="50" charset="-128"/>
                <a:ea typeface="HGP創英角ｺﾞｼｯｸUB" pitchFamily="50" charset="-128"/>
              </a:rPr>
              <a:t>（１）　</a:t>
            </a:r>
            <a:r>
              <a:rPr lang="en-US" altLang="ja-JP" sz="2400" dirty="0" smtClean="0">
                <a:solidFill>
                  <a:prstClr val="black"/>
                </a:solidFill>
                <a:latin typeface="HGP創英角ｺﾞｼｯｸUB" pitchFamily="50" charset="-128"/>
                <a:ea typeface="HGP創英角ｺﾞｼｯｸUB" pitchFamily="50" charset="-128"/>
              </a:rPr>
              <a:t>2025</a:t>
            </a:r>
            <a:r>
              <a:rPr lang="ja-JP" altLang="en-US" sz="2400" dirty="0" smtClean="0">
                <a:solidFill>
                  <a:prstClr val="black"/>
                </a:solidFill>
                <a:latin typeface="HGP創英角ｺﾞｼｯｸUB" pitchFamily="50" charset="-128"/>
                <a:ea typeface="HGP創英角ｺﾞｼｯｸUB" pitchFamily="50" charset="-128"/>
              </a:rPr>
              <a:t>年を見据えた介護</a:t>
            </a:r>
            <a:r>
              <a:rPr lang="ja-JP" altLang="en-US" sz="2400" dirty="0">
                <a:solidFill>
                  <a:prstClr val="black"/>
                </a:solidFill>
                <a:latin typeface="HGP創英角ｺﾞｼｯｸUB" pitchFamily="50" charset="-128"/>
                <a:ea typeface="HGP創英角ｺﾞｼｯｸUB" pitchFamily="50" charset="-128"/>
              </a:rPr>
              <a:t>保険事業計画</a:t>
            </a:r>
            <a:r>
              <a:rPr lang="ja-JP" altLang="en-US" sz="2400" dirty="0" smtClean="0">
                <a:solidFill>
                  <a:prstClr val="black"/>
                </a:solidFill>
                <a:latin typeface="HGP創英角ｺﾞｼｯｸUB" pitchFamily="50" charset="-128"/>
                <a:ea typeface="HGP創英角ｺﾞｼｯｸUB" pitchFamily="50" charset="-128"/>
              </a:rPr>
              <a:t>の策定</a:t>
            </a:r>
            <a:endParaRPr lang="ja-JP" altLang="en-US" sz="2400" dirty="0">
              <a:solidFill>
                <a:prstClr val="black"/>
              </a:solidFill>
              <a:latin typeface="HGP創英角ｺﾞｼｯｸUB" pitchFamily="50" charset="-128"/>
              <a:ea typeface="HGP創英角ｺﾞｼｯｸUB" pitchFamily="50" charset="-128"/>
            </a:endParaRPr>
          </a:p>
        </p:txBody>
      </p:sp>
      <p:sp>
        <p:nvSpPr>
          <p:cNvPr id="3" name="テキスト ボックス 2"/>
          <p:cNvSpPr txBox="1"/>
          <p:nvPr/>
        </p:nvSpPr>
        <p:spPr>
          <a:xfrm>
            <a:off x="1208584" y="499036"/>
            <a:ext cx="7992889" cy="369332"/>
          </a:xfrm>
          <a:prstGeom prst="rect">
            <a:avLst/>
          </a:prstGeom>
          <a:noFill/>
        </p:spPr>
        <p:txBody>
          <a:bodyPr wrap="square" rtlCol="0">
            <a:spAutoFit/>
          </a:bodyPr>
          <a:lstStyle/>
          <a:p>
            <a:pPr algn="ctr"/>
            <a:r>
              <a:rPr kumimoji="1" lang="ja-JP" altLang="en-US" dirty="0" smtClean="0"/>
              <a:t>介護保険事業計画の位置付け</a:t>
            </a:r>
            <a:endParaRPr kumimoji="1" lang="ja-JP" altLang="en-US" dirty="0"/>
          </a:p>
        </p:txBody>
      </p:sp>
      <p:sp>
        <p:nvSpPr>
          <p:cNvPr id="20" name="スライド番号プレースホルダー 4"/>
          <p:cNvSpPr txBox="1">
            <a:spLocks/>
          </p:cNvSpPr>
          <p:nvPr/>
        </p:nvSpPr>
        <p:spPr>
          <a:xfrm>
            <a:off x="9057456" y="6453336"/>
            <a:ext cx="792091" cy="365125"/>
          </a:xfrm>
          <a:prstGeom prst="rect">
            <a:avLst/>
          </a:prstGeom>
          <a:solidFill>
            <a:schemeClr val="bg1">
              <a:alpha val="59000"/>
            </a:schemeClr>
          </a:solidFill>
        </p:spPr>
        <p:txBody>
          <a:bodyPr vert="horz" lIns="91440" tIns="45720" rIns="91440" bIns="45720" rtlCol="0" anchor="ctr"/>
          <a:lstStyle>
            <a:defPPr>
              <a:defRPr lang="ja-JP"/>
            </a:defPPr>
            <a:lvl1pPr algn="r" rtl="0" fontAlgn="base">
              <a:spcBef>
                <a:spcPct val="0"/>
              </a:spcBef>
              <a:spcAft>
                <a:spcPct val="0"/>
              </a:spcAft>
              <a:defRPr kumimoji="1" sz="2000" kern="1200">
                <a:solidFill>
                  <a:schemeClr val="tx1"/>
                </a:solidFill>
                <a:latin typeface="Arial" pitchFamily="34" charset="0"/>
                <a:ea typeface="ＤＨＰ平成ゴシックW5" pitchFamily="2" charset="-128"/>
                <a:cs typeface="+mn-cs"/>
              </a:defRPr>
            </a:lvl1pPr>
            <a:lvl2pPr marL="4572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Arial" pitchFamily="34" charset="0"/>
                <a:ea typeface="ＭＳ Ｐゴシック" pitchFamily="50" charset="-128"/>
                <a:cs typeface="+mn-cs"/>
              </a:defRPr>
            </a:lvl9pPr>
          </a:lstStyle>
          <a:p>
            <a:pPr fontAlgn="auto">
              <a:spcBef>
                <a:spcPts val="0"/>
              </a:spcBef>
              <a:spcAft>
                <a:spcPts val="0"/>
              </a:spcAft>
              <a:defRPr/>
            </a:pPr>
            <a:r>
              <a:rPr kumimoji="0" lang="en-US" altLang="ja-JP" sz="2400" kern="0" dirty="0" smtClean="0">
                <a:solidFill>
                  <a:sysClr val="windowText" lastClr="000000"/>
                </a:solidFill>
              </a:rPr>
              <a:t>175</a:t>
            </a:r>
            <a:endParaRPr kumimoji="0" lang="ja-JP" altLang="en-US" sz="2400" kern="0" dirty="0">
              <a:solidFill>
                <a:sysClr val="windowText" lastClr="000000"/>
              </a:solidFill>
            </a:endParaRPr>
          </a:p>
        </p:txBody>
      </p:sp>
    </p:spTree>
    <p:extLst>
      <p:ext uri="{BB962C8B-B14F-4D97-AF65-F5344CB8AC3E}">
        <p14:creationId xmlns:p14="http://schemas.microsoft.com/office/powerpoint/2010/main" val="42767838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タイトル 1"/>
          <p:cNvSpPr txBox="1">
            <a:spLocks/>
          </p:cNvSpPr>
          <p:nvPr/>
        </p:nvSpPr>
        <p:spPr>
          <a:xfrm>
            <a:off x="-897643" y="4221088"/>
            <a:ext cx="12481387" cy="4653136"/>
          </a:xfrm>
          <a:prstGeom prst="rect">
            <a:avLst/>
          </a:prstGeom>
          <a:ln w="12700">
            <a:noFill/>
          </a:ln>
        </p:spPr>
        <p:txBody>
          <a:bodyPr vert="horz" lIns="91440" tIns="45720" rIns="91440" bIns="45720" rtlCol="0" anchor="t" anchorCtr="0">
            <a:normAutofit/>
          </a:bodyPr>
          <a:lstStyle/>
          <a:p>
            <a:pPr fontAlgn="auto">
              <a:spcAft>
                <a:spcPts val="0"/>
              </a:spcAft>
            </a:pPr>
            <a:endParaRPr lang="ja-JP" altLang="en-US" dirty="0">
              <a:solidFill>
                <a:prstClr val="black"/>
              </a:solidFill>
              <a:latin typeface="Calibri"/>
              <a:ea typeface="ＭＳ Ｐゴシック"/>
            </a:endParaRPr>
          </a:p>
        </p:txBody>
      </p:sp>
      <p:sp>
        <p:nvSpPr>
          <p:cNvPr id="3" name="テキスト ボックス 2"/>
          <p:cNvSpPr txBox="1"/>
          <p:nvPr/>
        </p:nvSpPr>
        <p:spPr>
          <a:xfrm>
            <a:off x="0" y="116632"/>
            <a:ext cx="9906000" cy="461665"/>
          </a:xfrm>
          <a:prstGeom prst="rect">
            <a:avLst/>
          </a:prstGeom>
          <a:gradFill>
            <a:gsLst>
              <a:gs pos="0">
                <a:srgbClr val="00B0F0"/>
              </a:gs>
              <a:gs pos="20000">
                <a:schemeClr val="bg1"/>
              </a:gs>
              <a:gs pos="100000">
                <a:schemeClr val="bg1"/>
              </a:gs>
            </a:gsLst>
            <a:lin ang="16200000" scaled="0"/>
          </a:gradFill>
        </p:spPr>
        <p:txBody>
          <a:bodyPr wrap="square" rtlCol="0">
            <a:spAutoFit/>
          </a:bodyPr>
          <a:lstStyle/>
          <a:p>
            <a:pPr algn="ctr" fontAlgn="auto">
              <a:spcBef>
                <a:spcPts val="0"/>
              </a:spcBef>
              <a:spcAft>
                <a:spcPts val="0"/>
              </a:spcAft>
            </a:pPr>
            <a:r>
              <a:rPr lang="ja-JP" altLang="en-US" sz="2400" b="1" dirty="0" smtClean="0">
                <a:solidFill>
                  <a:prstClr val="black"/>
                </a:solidFill>
                <a:latin typeface="HGSｺﾞｼｯｸE" panose="020B0900000000000000" pitchFamily="50" charset="-128"/>
                <a:ea typeface="HGSｺﾞｼｯｸE" panose="020B0900000000000000" pitchFamily="50" charset="-128"/>
              </a:rPr>
              <a:t>介護保険総合データベースを活用した調査結果の分析支援</a:t>
            </a:r>
            <a:endParaRPr lang="en-US" altLang="ja-JP" sz="2400" b="1" dirty="0" smtClean="0">
              <a:solidFill>
                <a:prstClr val="black"/>
              </a:solidFill>
              <a:latin typeface="HGSｺﾞｼｯｸE" panose="020B0900000000000000" pitchFamily="50" charset="-128"/>
              <a:ea typeface="HGSｺﾞｼｯｸE" panose="020B0900000000000000" pitchFamily="50" charset="-128"/>
            </a:endParaRPr>
          </a:p>
        </p:txBody>
      </p:sp>
      <p:sp>
        <p:nvSpPr>
          <p:cNvPr id="2" name="角丸四角形 1"/>
          <p:cNvSpPr/>
          <p:nvPr/>
        </p:nvSpPr>
        <p:spPr>
          <a:xfrm>
            <a:off x="272487" y="764705"/>
            <a:ext cx="9391521" cy="1152128"/>
          </a:xfrm>
          <a:prstGeom prst="roundRect">
            <a:avLst/>
          </a:prstGeom>
          <a:solidFill>
            <a:schemeClr val="tx2">
              <a:lumMod val="20000"/>
              <a:lumOff val="80000"/>
              <a:alpha val="7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lang="ja-JP" altLang="en-US" dirty="0">
                <a:solidFill>
                  <a:prstClr val="black"/>
                </a:solidFill>
              </a:rPr>
              <a:t>１　目的</a:t>
            </a:r>
          </a:p>
          <a:p>
            <a:pPr fontAlgn="auto">
              <a:spcBef>
                <a:spcPts val="0"/>
              </a:spcBef>
              <a:spcAft>
                <a:spcPts val="0"/>
              </a:spcAft>
            </a:pPr>
            <a:r>
              <a:rPr lang="ja-JP" altLang="en-US" sz="1600" dirty="0">
                <a:solidFill>
                  <a:prstClr val="black"/>
                </a:solidFill>
              </a:rPr>
              <a:t>　</a:t>
            </a:r>
            <a:r>
              <a:rPr lang="ja-JP" altLang="en-US" dirty="0">
                <a:solidFill>
                  <a:prstClr val="black"/>
                </a:solidFill>
              </a:rPr>
              <a:t>日常生活圏域ニーズ調査の結果を介護保険総合データベース</a:t>
            </a:r>
            <a:r>
              <a:rPr lang="ja-JP" altLang="en-US" dirty="0" smtClean="0">
                <a:solidFill>
                  <a:prstClr val="black"/>
                </a:solidFill>
              </a:rPr>
              <a:t>に任意で送付</a:t>
            </a:r>
            <a:r>
              <a:rPr lang="ja-JP" altLang="en-US" dirty="0">
                <a:solidFill>
                  <a:prstClr val="black"/>
                </a:solidFill>
              </a:rPr>
              <a:t>することにより、従来、保険者の中の圏域間でしか比較できなかった調査結果について、送付した保険者間での比較を可能とし、保険者が実施するニーズ調査の結果分析を支援することを目的とする。</a:t>
            </a:r>
          </a:p>
        </p:txBody>
      </p:sp>
      <p:sp>
        <p:nvSpPr>
          <p:cNvPr id="6" name="角丸四角形 5"/>
          <p:cNvSpPr/>
          <p:nvPr/>
        </p:nvSpPr>
        <p:spPr>
          <a:xfrm>
            <a:off x="302961" y="2019922"/>
            <a:ext cx="9361040" cy="1152128"/>
          </a:xfrm>
          <a:prstGeom prst="roundRect">
            <a:avLst>
              <a:gd name="adj" fmla="val 13698"/>
            </a:avLst>
          </a:prstGeom>
          <a:solidFill>
            <a:schemeClr val="tx2">
              <a:lumMod val="20000"/>
              <a:lumOff val="80000"/>
              <a:alpha val="7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lang="ja-JP" altLang="en-US" dirty="0">
                <a:solidFill>
                  <a:prstClr val="black"/>
                </a:solidFill>
              </a:rPr>
              <a:t>２　「見える化」できる</a:t>
            </a:r>
            <a:r>
              <a:rPr lang="ja-JP" altLang="en-US" dirty="0" smtClean="0">
                <a:solidFill>
                  <a:prstClr val="black"/>
                </a:solidFill>
              </a:rPr>
              <a:t>条件、調査結果の送付</a:t>
            </a:r>
            <a:r>
              <a:rPr lang="ja-JP" altLang="en-US" dirty="0">
                <a:solidFill>
                  <a:prstClr val="black"/>
                </a:solidFill>
              </a:rPr>
              <a:t>時期と</a:t>
            </a:r>
            <a:r>
              <a:rPr lang="ja-JP" altLang="en-US" dirty="0" smtClean="0">
                <a:solidFill>
                  <a:prstClr val="black"/>
                </a:solidFill>
              </a:rPr>
              <a:t>送付先</a:t>
            </a:r>
            <a:endParaRPr lang="ja-JP" altLang="en-US" dirty="0">
              <a:solidFill>
                <a:prstClr val="black"/>
              </a:solidFill>
            </a:endParaRPr>
          </a:p>
          <a:p>
            <a:pPr fontAlgn="auto">
              <a:spcBef>
                <a:spcPts val="0"/>
              </a:spcBef>
              <a:spcAft>
                <a:spcPts val="0"/>
              </a:spcAft>
            </a:pPr>
            <a:r>
              <a:rPr lang="ja-JP" altLang="en-US" dirty="0">
                <a:solidFill>
                  <a:prstClr val="black"/>
                </a:solidFill>
              </a:rPr>
              <a:t>　</a:t>
            </a:r>
            <a:r>
              <a:rPr lang="ja-JP" altLang="en-US" dirty="0" smtClean="0">
                <a:solidFill>
                  <a:prstClr val="black"/>
                </a:solidFill>
              </a:rPr>
              <a:t>調査対象者は、要介護</a:t>
            </a:r>
            <a:r>
              <a:rPr lang="ja-JP" altLang="en-US" dirty="0">
                <a:solidFill>
                  <a:prstClr val="black"/>
                </a:solidFill>
              </a:rPr>
              <a:t>認定の有無は</a:t>
            </a:r>
            <a:r>
              <a:rPr lang="ja-JP" altLang="en-US" dirty="0" smtClean="0">
                <a:solidFill>
                  <a:prstClr val="black"/>
                </a:solidFill>
              </a:rPr>
              <a:t>問わず、今回</a:t>
            </a:r>
            <a:r>
              <a:rPr lang="ja-JP" altLang="en-US" dirty="0">
                <a:solidFill>
                  <a:prstClr val="black"/>
                </a:solidFill>
              </a:rPr>
              <a:t>、国で示した第６期の調査票例で</a:t>
            </a:r>
            <a:r>
              <a:rPr lang="ja-JP" altLang="en-US" dirty="0" smtClean="0">
                <a:solidFill>
                  <a:prstClr val="black"/>
                </a:solidFill>
              </a:rPr>
              <a:t>あれば、</a:t>
            </a:r>
            <a:r>
              <a:rPr lang="ja-JP" altLang="en-US" dirty="0">
                <a:solidFill>
                  <a:prstClr val="black"/>
                </a:solidFill>
              </a:rPr>
              <a:t>　</a:t>
            </a:r>
            <a:r>
              <a:rPr lang="ja-JP" altLang="en-US" dirty="0" smtClean="0">
                <a:solidFill>
                  <a:prstClr val="black"/>
                </a:solidFill>
              </a:rPr>
              <a:t>一部でも対応</a:t>
            </a:r>
            <a:r>
              <a:rPr lang="ja-JP" altLang="en-US" dirty="0">
                <a:solidFill>
                  <a:prstClr val="black"/>
                </a:solidFill>
              </a:rPr>
              <a:t>可能です</a:t>
            </a:r>
            <a:r>
              <a:rPr lang="ja-JP" altLang="en-US" dirty="0" smtClean="0">
                <a:solidFill>
                  <a:prstClr val="black"/>
                </a:solidFill>
              </a:rPr>
              <a:t>。</a:t>
            </a:r>
            <a:r>
              <a:rPr lang="ja-JP" altLang="en-US" dirty="0">
                <a:solidFill>
                  <a:prstClr val="black"/>
                </a:solidFill>
              </a:rPr>
              <a:t>　</a:t>
            </a:r>
            <a:r>
              <a:rPr lang="ja-JP" altLang="en-US" dirty="0" smtClean="0">
                <a:solidFill>
                  <a:prstClr val="black"/>
                </a:solidFill>
              </a:rPr>
              <a:t>（</a:t>
            </a:r>
            <a:r>
              <a:rPr lang="en-US" altLang="ja-JP" sz="1400" dirty="0" smtClean="0">
                <a:solidFill>
                  <a:prstClr val="black"/>
                </a:solidFill>
              </a:rPr>
              <a:t>※</a:t>
            </a:r>
            <a:r>
              <a:rPr lang="ja-JP" altLang="en-US" sz="1400" dirty="0" smtClean="0">
                <a:solidFill>
                  <a:prstClr val="black"/>
                </a:solidFill>
              </a:rPr>
              <a:t>詳細は、７月</a:t>
            </a:r>
            <a:r>
              <a:rPr lang="ja-JP" altLang="en-US" sz="1400" dirty="0">
                <a:solidFill>
                  <a:prstClr val="black"/>
                </a:solidFill>
              </a:rPr>
              <a:t>２９日</a:t>
            </a:r>
            <a:r>
              <a:rPr lang="ja-JP" altLang="en-US" sz="1400" dirty="0" smtClean="0">
                <a:solidFill>
                  <a:prstClr val="black"/>
                </a:solidFill>
              </a:rPr>
              <a:t>の「第</a:t>
            </a:r>
            <a:r>
              <a:rPr lang="en-US" altLang="ja-JP" sz="1400" dirty="0" smtClean="0">
                <a:solidFill>
                  <a:prstClr val="black"/>
                </a:solidFill>
              </a:rPr>
              <a:t>6</a:t>
            </a:r>
            <a:r>
              <a:rPr lang="ja-JP" altLang="en-US" sz="1400" dirty="0">
                <a:solidFill>
                  <a:prstClr val="black"/>
                </a:solidFill>
              </a:rPr>
              <a:t>期介護保険事業（支援）計画の策定準備等に係る担当</a:t>
            </a:r>
            <a:r>
              <a:rPr lang="ja-JP" altLang="en-US" sz="1400" dirty="0" smtClean="0">
                <a:solidFill>
                  <a:prstClr val="black"/>
                </a:solidFill>
              </a:rPr>
              <a:t>者会議」の老人保健課資料「平成２５年度の試行的「見える化」事業について」を参照してください。）</a:t>
            </a:r>
            <a:endParaRPr lang="ja-JP" altLang="en-US" sz="1400" dirty="0">
              <a:solidFill>
                <a:prstClr val="black"/>
              </a:solidFill>
            </a:endParaRPr>
          </a:p>
        </p:txBody>
      </p:sp>
      <p:sp>
        <p:nvSpPr>
          <p:cNvPr id="9" name="角丸四角形 8"/>
          <p:cNvSpPr/>
          <p:nvPr/>
        </p:nvSpPr>
        <p:spPr>
          <a:xfrm>
            <a:off x="272481" y="3284984"/>
            <a:ext cx="9391520" cy="2232248"/>
          </a:xfrm>
          <a:prstGeom prst="roundRect">
            <a:avLst>
              <a:gd name="adj" fmla="val 7313"/>
            </a:avLst>
          </a:prstGeom>
          <a:solidFill>
            <a:schemeClr val="tx2">
              <a:lumMod val="20000"/>
              <a:lumOff val="80000"/>
              <a:alpha val="7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lang="ja-JP" altLang="en-US" dirty="0" smtClean="0">
                <a:solidFill>
                  <a:prstClr val="black"/>
                </a:solidFill>
              </a:rPr>
              <a:t>３</a:t>
            </a:r>
            <a:r>
              <a:rPr lang="ja-JP" altLang="en-US" dirty="0">
                <a:solidFill>
                  <a:prstClr val="black"/>
                </a:solidFill>
              </a:rPr>
              <a:t>　調査結果の送付に当たり、生活支援</a:t>
            </a:r>
            <a:r>
              <a:rPr lang="ja-JP" altLang="en-US" dirty="0" smtClean="0">
                <a:solidFill>
                  <a:prstClr val="black"/>
                </a:solidFill>
              </a:rPr>
              <a:t>ソフトを利用する保険者に</a:t>
            </a:r>
            <a:r>
              <a:rPr lang="ja-JP" altLang="en-US" dirty="0">
                <a:solidFill>
                  <a:prstClr val="black"/>
                </a:solidFill>
              </a:rPr>
              <a:t>関する留意</a:t>
            </a:r>
            <a:r>
              <a:rPr lang="ja-JP" altLang="en-US" dirty="0" smtClean="0">
                <a:solidFill>
                  <a:prstClr val="black"/>
                </a:solidFill>
              </a:rPr>
              <a:t>事項</a:t>
            </a:r>
            <a:endParaRPr lang="en-US" altLang="ja-JP" dirty="0" smtClean="0">
              <a:solidFill>
                <a:prstClr val="black"/>
              </a:solidFill>
            </a:endParaRPr>
          </a:p>
          <a:p>
            <a:pPr fontAlgn="auto">
              <a:spcBef>
                <a:spcPts val="0"/>
              </a:spcBef>
              <a:spcAft>
                <a:spcPts val="0"/>
              </a:spcAft>
            </a:pPr>
            <a:r>
              <a:rPr lang="ja-JP" altLang="en-US" dirty="0" smtClean="0">
                <a:solidFill>
                  <a:prstClr val="black"/>
                </a:solidFill>
              </a:rPr>
              <a:t>（</a:t>
            </a:r>
            <a:r>
              <a:rPr lang="ja-JP" altLang="en-US" dirty="0">
                <a:solidFill>
                  <a:prstClr val="black"/>
                </a:solidFill>
              </a:rPr>
              <a:t>１）　現在、改修中の「生活支援ソフト」に介護保険総合データベース送付用のＣＳＶファイル</a:t>
            </a:r>
            <a:r>
              <a:rPr lang="ja-JP" altLang="en-US" dirty="0" smtClean="0">
                <a:solidFill>
                  <a:prstClr val="black"/>
                </a:solidFill>
              </a:rPr>
              <a:t>を　</a:t>
            </a:r>
            <a:endParaRPr lang="en-US" altLang="ja-JP" dirty="0" smtClean="0">
              <a:solidFill>
                <a:prstClr val="black"/>
              </a:solidFill>
            </a:endParaRPr>
          </a:p>
          <a:p>
            <a:pPr fontAlgn="auto">
              <a:spcBef>
                <a:spcPts val="0"/>
              </a:spcBef>
              <a:spcAft>
                <a:spcPts val="0"/>
              </a:spcAft>
            </a:pPr>
            <a:r>
              <a:rPr lang="ja-JP" altLang="en-US" dirty="0">
                <a:solidFill>
                  <a:prstClr val="black"/>
                </a:solidFill>
              </a:rPr>
              <a:t>　</a:t>
            </a:r>
            <a:r>
              <a:rPr lang="ja-JP" altLang="en-US" dirty="0" smtClean="0">
                <a:solidFill>
                  <a:prstClr val="black"/>
                </a:solidFill>
              </a:rPr>
              <a:t>　出力できる機能</a:t>
            </a:r>
            <a:r>
              <a:rPr lang="ja-JP" altLang="en-US" dirty="0">
                <a:solidFill>
                  <a:prstClr val="black"/>
                </a:solidFill>
              </a:rPr>
              <a:t>を付加します。</a:t>
            </a:r>
            <a:endParaRPr lang="en-US" altLang="ja-JP" dirty="0">
              <a:solidFill>
                <a:prstClr val="black"/>
              </a:solidFill>
            </a:endParaRPr>
          </a:p>
          <a:p>
            <a:pPr fontAlgn="auto">
              <a:spcBef>
                <a:spcPts val="0"/>
              </a:spcBef>
              <a:spcAft>
                <a:spcPts val="0"/>
              </a:spcAft>
            </a:pPr>
            <a:r>
              <a:rPr lang="ja-JP" altLang="en-US" dirty="0">
                <a:solidFill>
                  <a:prstClr val="black"/>
                </a:solidFill>
              </a:rPr>
              <a:t>　　　 これにより、送付用に出力された２種類のＣＳＶファイル</a:t>
            </a:r>
            <a:r>
              <a:rPr lang="ja-JP" altLang="en-US" dirty="0" smtClean="0">
                <a:solidFill>
                  <a:prstClr val="black"/>
                </a:solidFill>
              </a:rPr>
              <a:t>（介護保険総合データベース送信</a:t>
            </a:r>
            <a:endParaRPr lang="en-US" altLang="ja-JP" dirty="0" smtClean="0">
              <a:solidFill>
                <a:prstClr val="black"/>
              </a:solidFill>
            </a:endParaRPr>
          </a:p>
          <a:p>
            <a:pPr fontAlgn="auto">
              <a:spcBef>
                <a:spcPts val="0"/>
              </a:spcBef>
              <a:spcAft>
                <a:spcPts val="0"/>
              </a:spcAft>
            </a:pPr>
            <a:r>
              <a:rPr lang="ja-JP" altLang="en-US" dirty="0">
                <a:solidFill>
                  <a:prstClr val="black"/>
                </a:solidFill>
              </a:rPr>
              <a:t>　</a:t>
            </a:r>
            <a:r>
              <a:rPr lang="ja-JP" altLang="en-US" dirty="0" smtClean="0">
                <a:solidFill>
                  <a:prstClr val="black"/>
                </a:solidFill>
              </a:rPr>
              <a:t>　用回答ファイル及び同評価結果ファイル</a:t>
            </a:r>
            <a:r>
              <a:rPr lang="ja-JP" altLang="en-US" dirty="0">
                <a:solidFill>
                  <a:prstClr val="black"/>
                </a:solidFill>
              </a:rPr>
              <a:t>）</a:t>
            </a:r>
            <a:r>
              <a:rPr lang="ja-JP" altLang="en-US" dirty="0" smtClean="0">
                <a:solidFill>
                  <a:prstClr val="black"/>
                </a:solidFill>
              </a:rPr>
              <a:t>について</a:t>
            </a:r>
            <a:r>
              <a:rPr lang="ja-JP" altLang="en-US" dirty="0">
                <a:solidFill>
                  <a:prstClr val="black"/>
                </a:solidFill>
              </a:rPr>
              <a:t>、当局</a:t>
            </a:r>
            <a:r>
              <a:rPr lang="ja-JP" altLang="en-US" dirty="0" smtClean="0">
                <a:solidFill>
                  <a:prstClr val="black"/>
                </a:solidFill>
              </a:rPr>
              <a:t>老人保健課</a:t>
            </a:r>
            <a:r>
              <a:rPr lang="ja-JP" altLang="en-US" dirty="0">
                <a:solidFill>
                  <a:prstClr val="black"/>
                </a:solidFill>
              </a:rPr>
              <a:t>から別途配布</a:t>
            </a:r>
            <a:r>
              <a:rPr lang="ja-JP" altLang="en-US" dirty="0" smtClean="0">
                <a:solidFill>
                  <a:prstClr val="black"/>
                </a:solidFill>
              </a:rPr>
              <a:t>される</a:t>
            </a:r>
            <a:endParaRPr lang="en-US" altLang="ja-JP" dirty="0" smtClean="0">
              <a:solidFill>
                <a:prstClr val="black"/>
              </a:solidFill>
            </a:endParaRPr>
          </a:p>
          <a:p>
            <a:pPr fontAlgn="auto">
              <a:spcBef>
                <a:spcPts val="0"/>
              </a:spcBef>
              <a:spcAft>
                <a:spcPts val="0"/>
              </a:spcAft>
            </a:pPr>
            <a:r>
              <a:rPr lang="ja-JP" altLang="en-US" dirty="0">
                <a:solidFill>
                  <a:prstClr val="black"/>
                </a:solidFill>
              </a:rPr>
              <a:t>　</a:t>
            </a:r>
            <a:r>
              <a:rPr lang="ja-JP" altLang="en-US" dirty="0" smtClean="0">
                <a:solidFill>
                  <a:prstClr val="black"/>
                </a:solidFill>
              </a:rPr>
              <a:t>　「</a:t>
            </a:r>
            <a:r>
              <a:rPr lang="ja-JP" altLang="en-US" dirty="0">
                <a:solidFill>
                  <a:prstClr val="black"/>
                </a:solidFill>
              </a:rPr>
              <a:t>予防情報送信ソフト」を必ず利用して</a:t>
            </a:r>
            <a:r>
              <a:rPr lang="ja-JP" altLang="en-US" dirty="0" smtClean="0">
                <a:solidFill>
                  <a:prstClr val="black"/>
                </a:solidFill>
              </a:rPr>
              <a:t>インターネット回線</a:t>
            </a:r>
            <a:r>
              <a:rPr lang="ja-JP" altLang="en-US" dirty="0">
                <a:solidFill>
                  <a:prstClr val="black"/>
                </a:solidFill>
              </a:rPr>
              <a:t>を用いて送信</a:t>
            </a:r>
            <a:r>
              <a:rPr lang="ja-JP" altLang="en-US" dirty="0" smtClean="0">
                <a:solidFill>
                  <a:prstClr val="black"/>
                </a:solidFill>
              </a:rPr>
              <a:t>してください。</a:t>
            </a:r>
            <a:endParaRPr lang="ja-JP" altLang="en-US" dirty="0">
              <a:solidFill>
                <a:prstClr val="black"/>
              </a:solidFill>
            </a:endParaRPr>
          </a:p>
          <a:p>
            <a:pPr fontAlgn="auto">
              <a:spcBef>
                <a:spcPts val="0"/>
              </a:spcBef>
              <a:spcAft>
                <a:spcPts val="0"/>
              </a:spcAft>
            </a:pPr>
            <a:r>
              <a:rPr lang="ja-JP" altLang="en-US" dirty="0" smtClean="0">
                <a:solidFill>
                  <a:prstClr val="black"/>
                </a:solidFill>
              </a:rPr>
              <a:t>（２）調査結果については、</a:t>
            </a:r>
            <a:r>
              <a:rPr lang="ja-JP" altLang="en-US" dirty="0">
                <a:solidFill>
                  <a:prstClr val="black"/>
                </a:solidFill>
              </a:rPr>
              <a:t>「生活支援ソフト」における入力</a:t>
            </a:r>
            <a:r>
              <a:rPr lang="ja-JP" altLang="en-US" dirty="0" smtClean="0">
                <a:solidFill>
                  <a:prstClr val="black"/>
                </a:solidFill>
              </a:rPr>
              <a:t>方法</a:t>
            </a:r>
            <a:r>
              <a:rPr lang="en-US" altLang="ja-JP" baseline="50000" dirty="0" smtClean="0">
                <a:solidFill>
                  <a:prstClr val="black"/>
                </a:solidFill>
              </a:rPr>
              <a:t>※</a:t>
            </a:r>
            <a:r>
              <a:rPr lang="ja-JP" altLang="en-US" dirty="0" smtClean="0">
                <a:solidFill>
                  <a:prstClr val="black"/>
                </a:solidFill>
              </a:rPr>
              <a:t>の</a:t>
            </a:r>
            <a:r>
              <a:rPr lang="ja-JP" altLang="en-US" dirty="0">
                <a:solidFill>
                  <a:prstClr val="black"/>
                </a:solidFill>
              </a:rPr>
              <a:t>通り</a:t>
            </a:r>
            <a:r>
              <a:rPr lang="ja-JP" altLang="en-US" dirty="0" smtClean="0">
                <a:solidFill>
                  <a:prstClr val="black"/>
                </a:solidFill>
              </a:rPr>
              <a:t>入力してください。</a:t>
            </a:r>
            <a:endParaRPr lang="ja-JP" altLang="en-US" dirty="0">
              <a:solidFill>
                <a:prstClr val="black"/>
              </a:solidFill>
            </a:endParaRPr>
          </a:p>
          <a:p>
            <a:pPr fontAlgn="auto">
              <a:spcBef>
                <a:spcPts val="0"/>
              </a:spcBef>
              <a:spcAft>
                <a:spcPts val="0"/>
              </a:spcAft>
            </a:pPr>
            <a:r>
              <a:rPr lang="ja-JP" altLang="en-US" dirty="0" smtClean="0">
                <a:solidFill>
                  <a:prstClr val="black"/>
                </a:solidFill>
              </a:rPr>
              <a:t>　　</a:t>
            </a:r>
            <a:r>
              <a:rPr lang="en-US" altLang="ja-JP" dirty="0" smtClean="0">
                <a:solidFill>
                  <a:prstClr val="black"/>
                </a:solidFill>
              </a:rPr>
              <a:t>※</a:t>
            </a:r>
            <a:r>
              <a:rPr lang="ja-JP" altLang="en-US" dirty="0" smtClean="0">
                <a:solidFill>
                  <a:prstClr val="black"/>
                </a:solidFill>
              </a:rPr>
              <a:t>　に</a:t>
            </a:r>
            <a:r>
              <a:rPr lang="ja-JP" altLang="en-US" dirty="0">
                <a:solidFill>
                  <a:prstClr val="black"/>
                </a:solidFill>
              </a:rPr>
              <a:t>ついては、詳細は「生活支援ソフト」の操作マニュアルを</a:t>
            </a:r>
            <a:r>
              <a:rPr lang="ja-JP" altLang="en-US" dirty="0" smtClean="0">
                <a:solidFill>
                  <a:prstClr val="black"/>
                </a:solidFill>
              </a:rPr>
              <a:t>参照してください。</a:t>
            </a:r>
            <a:endParaRPr lang="ja-JP" altLang="en-US" dirty="0">
              <a:solidFill>
                <a:prstClr val="black"/>
              </a:solidFill>
            </a:endParaRPr>
          </a:p>
        </p:txBody>
      </p:sp>
      <p:sp>
        <p:nvSpPr>
          <p:cNvPr id="11" name="角丸四角形 10"/>
          <p:cNvSpPr/>
          <p:nvPr/>
        </p:nvSpPr>
        <p:spPr>
          <a:xfrm>
            <a:off x="287721" y="5646627"/>
            <a:ext cx="9361040" cy="901073"/>
          </a:xfrm>
          <a:prstGeom prst="roundRect">
            <a:avLst/>
          </a:prstGeom>
          <a:solidFill>
            <a:schemeClr val="tx2">
              <a:lumMod val="20000"/>
              <a:lumOff val="80000"/>
              <a:alpha val="7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lang="ja-JP" altLang="en-US" dirty="0" smtClean="0">
                <a:solidFill>
                  <a:prstClr val="black"/>
                </a:solidFill>
              </a:rPr>
              <a:t>４</a:t>
            </a:r>
            <a:r>
              <a:rPr lang="ja-JP" altLang="en-US" dirty="0">
                <a:solidFill>
                  <a:prstClr val="black"/>
                </a:solidFill>
              </a:rPr>
              <a:t>　連絡先</a:t>
            </a:r>
          </a:p>
          <a:p>
            <a:pPr fontAlgn="auto">
              <a:spcBef>
                <a:spcPts val="0"/>
              </a:spcBef>
              <a:spcAft>
                <a:spcPts val="0"/>
              </a:spcAft>
            </a:pPr>
            <a:r>
              <a:rPr lang="ja-JP" altLang="en-US" dirty="0">
                <a:solidFill>
                  <a:prstClr val="black"/>
                </a:solidFill>
              </a:rPr>
              <a:t>　○　ニーズ調査、生活支援ソフトに関すること　　　　　　　　　</a:t>
            </a:r>
            <a:r>
              <a:rPr lang="ja-JP" altLang="en-US" dirty="0" smtClean="0">
                <a:solidFill>
                  <a:prstClr val="black"/>
                </a:solidFill>
              </a:rPr>
              <a:t>　介護</a:t>
            </a:r>
            <a:r>
              <a:rPr lang="ja-JP" altLang="en-US" dirty="0">
                <a:solidFill>
                  <a:prstClr val="black"/>
                </a:solidFill>
              </a:rPr>
              <a:t>保険計画課　計画係</a:t>
            </a:r>
          </a:p>
          <a:p>
            <a:pPr fontAlgn="auto">
              <a:spcBef>
                <a:spcPts val="0"/>
              </a:spcBef>
              <a:spcAft>
                <a:spcPts val="0"/>
              </a:spcAft>
            </a:pPr>
            <a:r>
              <a:rPr lang="ja-JP" altLang="en-US" dirty="0">
                <a:solidFill>
                  <a:prstClr val="black"/>
                </a:solidFill>
              </a:rPr>
              <a:t>　○　</a:t>
            </a:r>
            <a:r>
              <a:rPr lang="ja-JP" altLang="en-US" dirty="0" smtClean="0">
                <a:solidFill>
                  <a:prstClr val="black"/>
                </a:solidFill>
              </a:rPr>
              <a:t>平成２５年度の試行的「見える化」事業に関すること　</a:t>
            </a:r>
            <a:r>
              <a:rPr lang="ja-JP" altLang="en-US" dirty="0">
                <a:solidFill>
                  <a:prstClr val="black"/>
                </a:solidFill>
              </a:rPr>
              <a:t>　　　　　</a:t>
            </a:r>
            <a:r>
              <a:rPr lang="ja-JP" altLang="en-US" dirty="0" smtClean="0">
                <a:solidFill>
                  <a:prstClr val="black"/>
                </a:solidFill>
              </a:rPr>
              <a:t> 老人保健課　認定係</a:t>
            </a:r>
            <a:endParaRPr lang="ja-JP" altLang="en-US" dirty="0">
              <a:solidFill>
                <a:prstClr val="black"/>
              </a:solidFill>
            </a:endParaRPr>
          </a:p>
        </p:txBody>
      </p:sp>
      <p:sp>
        <p:nvSpPr>
          <p:cNvPr id="13" name="スライド番号プレースホルダー 7"/>
          <p:cNvSpPr txBox="1">
            <a:spLocks/>
          </p:cNvSpPr>
          <p:nvPr/>
        </p:nvSpPr>
        <p:spPr>
          <a:xfrm>
            <a:off x="9149673" y="6520259"/>
            <a:ext cx="699871" cy="365125"/>
          </a:xfrm>
          <a:prstGeom prst="rect">
            <a:avLst/>
          </a:prstGeom>
          <a:noFill/>
        </p:spPr>
        <p:txBody>
          <a:bodyPr vert="horz" lIns="91440" tIns="45720" rIns="91440" bIns="45720" rtlCol="0" anchor="ctr"/>
          <a:lstStyle>
            <a:defPPr>
              <a:defRPr lang="ja-JP"/>
            </a:defPPr>
            <a:lvl1pPr algn="r" rtl="0" fontAlgn="base">
              <a:spcBef>
                <a:spcPct val="0"/>
              </a:spcBef>
              <a:spcAft>
                <a:spcPct val="0"/>
              </a:spcAft>
              <a:defRPr kumimoji="1" sz="1200" kern="1200">
                <a:solidFill>
                  <a:schemeClr val="tx1">
                    <a:tint val="75000"/>
                  </a:schemeClr>
                </a:solidFill>
                <a:latin typeface="Arial" pitchFamily="34"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Arial" pitchFamily="34" charset="0"/>
                <a:ea typeface="ＭＳ Ｐゴシック" pitchFamily="50" charset="-128"/>
                <a:cs typeface="+mn-cs"/>
              </a:defRPr>
            </a:lvl9pPr>
          </a:lstStyle>
          <a:p>
            <a:r>
              <a:rPr lang="en-US" altLang="ja-JP" sz="2400" dirty="0" smtClean="0">
                <a:solidFill>
                  <a:prstClr val="black"/>
                </a:solidFill>
              </a:rPr>
              <a:t>193</a:t>
            </a:r>
            <a:endParaRPr lang="ja-JP" altLang="en-US" sz="2400" dirty="0">
              <a:solidFill>
                <a:prstClr val="black"/>
              </a:solidFill>
            </a:endParaRPr>
          </a:p>
        </p:txBody>
      </p:sp>
    </p:spTree>
    <p:extLst>
      <p:ext uri="{BB962C8B-B14F-4D97-AF65-F5344CB8AC3E}">
        <p14:creationId xmlns:p14="http://schemas.microsoft.com/office/powerpoint/2010/main" val="259665532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3" cstate="print"/>
          <a:srcRect/>
          <a:stretch>
            <a:fillRect/>
          </a:stretch>
        </p:blipFill>
        <p:spPr bwMode="auto">
          <a:xfrm>
            <a:off x="5889104" y="4077072"/>
            <a:ext cx="3978443" cy="2592288"/>
          </a:xfrm>
          <a:prstGeom prst="rect">
            <a:avLst/>
          </a:prstGeom>
          <a:noFill/>
          <a:ln w="9525">
            <a:noFill/>
            <a:miter lim="800000"/>
            <a:headEnd/>
            <a:tailEnd/>
          </a:ln>
        </p:spPr>
      </p:pic>
      <p:sp>
        <p:nvSpPr>
          <p:cNvPr id="5" name="タイトル 1"/>
          <p:cNvSpPr txBox="1">
            <a:spLocks/>
          </p:cNvSpPr>
          <p:nvPr/>
        </p:nvSpPr>
        <p:spPr>
          <a:xfrm>
            <a:off x="344488" y="1988840"/>
            <a:ext cx="2418269" cy="432048"/>
          </a:xfrm>
          <a:prstGeom prst="rect">
            <a:avLst/>
          </a:prstGeom>
        </p:spPr>
        <p:txBody>
          <a:bodyPr vert="horz" lIns="91440" tIns="45720" rIns="91440" bIns="45720" rtlCol="0" anchor="ctr">
            <a:normAutofit/>
          </a:bodyPr>
          <a:lstStyle/>
          <a:p>
            <a:pPr fontAlgn="auto">
              <a:spcAft>
                <a:spcPts val="0"/>
              </a:spcAft>
              <a:defRPr/>
            </a:pPr>
            <a:r>
              <a:rPr lang="ja-JP" altLang="en-US" sz="2000" dirty="0" smtClean="0">
                <a:solidFill>
                  <a:prstClr val="black"/>
                </a:solidFill>
                <a:latin typeface="Calibri"/>
                <a:ea typeface="ＭＳ Ｐゴシック"/>
              </a:rPr>
              <a:t>２　背景とねらい</a:t>
            </a:r>
            <a:endParaRPr lang="ja-JP" altLang="en-US" sz="2000" dirty="0">
              <a:solidFill>
                <a:prstClr val="black"/>
              </a:solidFill>
              <a:latin typeface="Calibri"/>
              <a:ea typeface="ＭＳ Ｐゴシック"/>
            </a:endParaRPr>
          </a:p>
        </p:txBody>
      </p:sp>
      <p:sp>
        <p:nvSpPr>
          <p:cNvPr id="6" name="コンテンツ プレースホルダー 2"/>
          <p:cNvSpPr txBox="1">
            <a:spLocks/>
          </p:cNvSpPr>
          <p:nvPr/>
        </p:nvSpPr>
        <p:spPr>
          <a:xfrm>
            <a:off x="578515" y="2348880"/>
            <a:ext cx="9049005" cy="3672408"/>
          </a:xfrm>
          <a:prstGeom prst="rect">
            <a:avLst/>
          </a:prstGeom>
        </p:spPr>
        <p:txBody>
          <a:bodyPr vert="horz" lIns="91440" tIns="45720" rIns="91440" bIns="45720" rtlCol="0">
            <a:noAutofit/>
          </a:bodyPr>
          <a:lstStyle/>
          <a:p>
            <a:pPr fontAlgn="auto">
              <a:spcBef>
                <a:spcPct val="20000"/>
              </a:spcBef>
              <a:spcAft>
                <a:spcPts val="0"/>
              </a:spcAft>
              <a:buFont typeface="Arial" pitchFamily="34" charset="0"/>
              <a:buNone/>
              <a:defRPr/>
            </a:pPr>
            <a:r>
              <a:rPr lang="ja-JP" altLang="en-US" sz="1600" b="1" dirty="0" smtClean="0">
                <a:solidFill>
                  <a:prstClr val="black">
                    <a:tint val="75000"/>
                  </a:prstClr>
                </a:solidFill>
                <a:latin typeface="Calibri"/>
                <a:ea typeface="ＭＳ Ｐゴシック"/>
              </a:rPr>
              <a:t>　　</a:t>
            </a:r>
            <a:r>
              <a:rPr lang="ja-JP" altLang="en-US" sz="1600" dirty="0" smtClean="0">
                <a:solidFill>
                  <a:prstClr val="black"/>
                </a:solidFill>
                <a:latin typeface="Calibri"/>
                <a:ea typeface="ＭＳ Ｐゴシック"/>
              </a:rPr>
              <a:t>第５期ニーズ調査で、保険者は日常生活圏域別のニーズを把握しましたが、他の保険者との比較はできませんでした。</a:t>
            </a:r>
            <a:endParaRPr lang="en-US" altLang="ja-JP" sz="1600" dirty="0" smtClean="0">
              <a:solidFill>
                <a:prstClr val="black"/>
              </a:solidFill>
              <a:latin typeface="Calibri"/>
              <a:ea typeface="ＭＳ Ｐゴシック"/>
            </a:endParaRPr>
          </a:p>
          <a:p>
            <a:pPr fontAlgn="auto">
              <a:spcBef>
                <a:spcPct val="20000"/>
              </a:spcBef>
              <a:spcAft>
                <a:spcPts val="0"/>
              </a:spcAft>
              <a:defRPr/>
            </a:pPr>
            <a:r>
              <a:rPr lang="ja-JP" altLang="en-US" sz="1600" dirty="0" smtClean="0">
                <a:solidFill>
                  <a:prstClr val="black"/>
                </a:solidFill>
                <a:latin typeface="Calibri"/>
                <a:ea typeface="ＭＳ Ｐゴシック"/>
              </a:rPr>
              <a:t>　当センターは、厚生労働省の指定研究により、多保険者・地域間で地域診断のための</a:t>
            </a:r>
            <a:r>
              <a:rPr lang="ja-JP" altLang="en-US" sz="1600" dirty="0">
                <a:solidFill>
                  <a:prstClr val="black"/>
                </a:solidFill>
                <a:latin typeface="Calibri"/>
                <a:ea typeface="ＭＳ Ｐゴシック"/>
              </a:rPr>
              <a:t>ベンチマーク（数値指標に</a:t>
            </a:r>
            <a:r>
              <a:rPr lang="ja-JP" altLang="en-US" sz="1600" dirty="0" smtClean="0">
                <a:solidFill>
                  <a:prstClr val="black"/>
                </a:solidFill>
                <a:latin typeface="Calibri"/>
                <a:ea typeface="ＭＳ Ｐゴシック"/>
              </a:rPr>
              <a:t>よる比較</a:t>
            </a:r>
            <a:r>
              <a:rPr lang="ja-JP" altLang="en-US" sz="1600" dirty="0">
                <a:solidFill>
                  <a:prstClr val="black"/>
                </a:solidFill>
                <a:latin typeface="Calibri"/>
                <a:ea typeface="ＭＳ Ｐゴシック"/>
              </a:rPr>
              <a:t>）・</a:t>
            </a:r>
            <a:r>
              <a:rPr lang="ja-JP" altLang="en-US" sz="1600" dirty="0" smtClean="0">
                <a:solidFill>
                  <a:prstClr val="black"/>
                </a:solidFill>
                <a:latin typeface="Calibri"/>
                <a:ea typeface="ＭＳ Ｐゴシック"/>
              </a:rPr>
              <a:t>システムを開発し、</a:t>
            </a:r>
            <a:r>
              <a:rPr lang="en-US" altLang="ja-JP" sz="1600" dirty="0" smtClean="0">
                <a:solidFill>
                  <a:prstClr val="black"/>
                </a:solidFill>
                <a:latin typeface="Calibri"/>
                <a:ea typeface="ＭＳ Ｐゴシック"/>
              </a:rPr>
              <a:t>2010,11</a:t>
            </a:r>
            <a:r>
              <a:rPr lang="ja-JP" altLang="en-US" sz="1600" dirty="0">
                <a:solidFill>
                  <a:prstClr val="black"/>
                </a:solidFill>
                <a:latin typeface="Calibri"/>
                <a:ea typeface="ＭＳ Ｐゴシック"/>
              </a:rPr>
              <a:t>年度</a:t>
            </a:r>
            <a:r>
              <a:rPr lang="ja-JP" altLang="en-US" sz="1600" dirty="0" smtClean="0">
                <a:solidFill>
                  <a:prstClr val="black"/>
                </a:solidFill>
                <a:latin typeface="Calibri"/>
                <a:ea typeface="ＭＳ Ｐゴシック"/>
              </a:rPr>
              <a:t>調査データで</a:t>
            </a:r>
            <a:r>
              <a:rPr lang="en-US" altLang="ja-JP" sz="1600" dirty="0" smtClean="0">
                <a:solidFill>
                  <a:prstClr val="black"/>
                </a:solidFill>
                <a:latin typeface="Calibri"/>
                <a:ea typeface="ＭＳ Ｐゴシック"/>
              </a:rPr>
              <a:t>31</a:t>
            </a:r>
            <a:r>
              <a:rPr lang="ja-JP" altLang="en-US" sz="1600" dirty="0">
                <a:solidFill>
                  <a:prstClr val="black"/>
                </a:solidFill>
                <a:latin typeface="Calibri"/>
                <a:ea typeface="ＭＳ Ｐゴシック"/>
              </a:rPr>
              <a:t>自治体を比較</a:t>
            </a:r>
            <a:r>
              <a:rPr lang="ja-JP" altLang="en-US" sz="1600" dirty="0" smtClean="0">
                <a:solidFill>
                  <a:prstClr val="black"/>
                </a:solidFill>
                <a:latin typeface="Calibri"/>
                <a:ea typeface="ＭＳ Ｐゴシック"/>
              </a:rPr>
              <a:t>した結果</a:t>
            </a:r>
            <a:r>
              <a:rPr lang="ja-JP" altLang="en-US" sz="1600" dirty="0" err="1" smtClean="0">
                <a:solidFill>
                  <a:prstClr val="black"/>
                </a:solidFill>
                <a:latin typeface="Calibri"/>
                <a:ea typeface="ＭＳ Ｐゴシック"/>
              </a:rPr>
              <a:t>、</a:t>
            </a:r>
            <a:r>
              <a:rPr lang="ja-JP" altLang="en-US" sz="1600" dirty="0" smtClean="0">
                <a:solidFill>
                  <a:prstClr val="black"/>
                </a:solidFill>
                <a:latin typeface="Calibri"/>
                <a:ea typeface="ＭＳ Ｐゴシック"/>
              </a:rPr>
              <a:t>保険者・地域間で転倒歴など要介護リスクに約３倍の差があることが判明しました。</a:t>
            </a:r>
            <a:endParaRPr lang="en-US" altLang="ja-JP" sz="1600" dirty="0" smtClean="0">
              <a:solidFill>
                <a:prstClr val="black"/>
              </a:solidFill>
              <a:latin typeface="Calibri"/>
              <a:ea typeface="ＭＳ Ｐゴシック"/>
            </a:endParaRPr>
          </a:p>
          <a:p>
            <a:pPr fontAlgn="auto">
              <a:spcBef>
                <a:spcPts val="0"/>
              </a:spcBef>
              <a:spcAft>
                <a:spcPts val="0"/>
              </a:spcAft>
              <a:defRPr/>
            </a:pPr>
            <a:endParaRPr lang="en-US" altLang="ja-JP" sz="1600" dirty="0" smtClean="0">
              <a:solidFill>
                <a:prstClr val="black"/>
              </a:solidFill>
              <a:latin typeface="Calibri"/>
              <a:ea typeface="ＭＳ Ｐゴシック"/>
            </a:endParaRPr>
          </a:p>
          <a:p>
            <a:pPr fontAlgn="auto">
              <a:spcBef>
                <a:spcPct val="20000"/>
              </a:spcBef>
              <a:spcAft>
                <a:spcPts val="0"/>
              </a:spcAft>
              <a:defRPr/>
            </a:pPr>
            <a:r>
              <a:rPr lang="ja-JP" altLang="en-US" sz="1600" b="1" dirty="0" smtClean="0">
                <a:solidFill>
                  <a:prstClr val="black"/>
                </a:solidFill>
                <a:latin typeface="Calibri"/>
                <a:ea typeface="ＭＳ Ｐゴシック"/>
              </a:rPr>
              <a:t>○　</a:t>
            </a:r>
            <a:r>
              <a:rPr lang="ja-JP" altLang="en-US" sz="1600" b="1" dirty="0">
                <a:solidFill>
                  <a:prstClr val="black"/>
                </a:solidFill>
                <a:latin typeface="Calibri"/>
                <a:ea typeface="ＭＳ Ｐゴシック"/>
              </a:rPr>
              <a:t>国が</a:t>
            </a:r>
            <a:r>
              <a:rPr lang="ja-JP" altLang="en-US" sz="1600" b="1" dirty="0" smtClean="0">
                <a:solidFill>
                  <a:prstClr val="black"/>
                </a:solidFill>
                <a:latin typeface="Calibri"/>
                <a:ea typeface="ＭＳ Ｐゴシック"/>
              </a:rPr>
              <a:t>示すニーズ調査票を変更せず、当センターが指定するフォーマットのデータを　　</a:t>
            </a:r>
            <a:endParaRPr lang="en-US" altLang="ja-JP" sz="1600" b="1" dirty="0" smtClean="0">
              <a:solidFill>
                <a:prstClr val="black"/>
              </a:solidFill>
              <a:latin typeface="Calibri"/>
              <a:ea typeface="ＭＳ Ｐゴシック"/>
            </a:endParaRPr>
          </a:p>
          <a:p>
            <a:pPr fontAlgn="auto">
              <a:spcBef>
                <a:spcPct val="20000"/>
              </a:spcBef>
              <a:spcAft>
                <a:spcPts val="0"/>
              </a:spcAft>
              <a:defRPr/>
            </a:pPr>
            <a:r>
              <a:rPr lang="ja-JP" altLang="en-US" sz="1600" b="1" dirty="0">
                <a:solidFill>
                  <a:prstClr val="black"/>
                </a:solidFill>
                <a:latin typeface="Calibri"/>
                <a:ea typeface="ＭＳ Ｐゴシック"/>
              </a:rPr>
              <a:t>　</a:t>
            </a:r>
            <a:r>
              <a:rPr lang="ja-JP" altLang="en-US" sz="1600" b="1" dirty="0" smtClean="0">
                <a:solidFill>
                  <a:prstClr val="black"/>
                </a:solidFill>
                <a:latin typeface="Calibri"/>
                <a:ea typeface="ＭＳ Ｐゴシック"/>
              </a:rPr>
              <a:t>ご提出いただけば主な項目の結果をフィードバックします。　　</a:t>
            </a:r>
            <a:endParaRPr lang="en-US" altLang="ja-JP" sz="1600" b="1" dirty="0" smtClean="0">
              <a:solidFill>
                <a:prstClr val="black"/>
              </a:solidFill>
              <a:latin typeface="Calibri"/>
              <a:ea typeface="ＭＳ Ｐゴシック"/>
            </a:endParaRPr>
          </a:p>
          <a:p>
            <a:pPr fontAlgn="auto">
              <a:spcBef>
                <a:spcPct val="20000"/>
              </a:spcBef>
              <a:spcAft>
                <a:spcPts val="0"/>
              </a:spcAft>
              <a:defRPr/>
            </a:pPr>
            <a:r>
              <a:rPr lang="ja-JP" altLang="en-US" sz="1600" b="1" dirty="0">
                <a:solidFill>
                  <a:prstClr val="black"/>
                </a:solidFill>
                <a:latin typeface="Calibri"/>
                <a:ea typeface="ＭＳ Ｐゴシック"/>
              </a:rPr>
              <a:t>　</a:t>
            </a:r>
            <a:r>
              <a:rPr lang="ja-JP" altLang="en-US" sz="1600" b="1" dirty="0" smtClean="0">
                <a:solidFill>
                  <a:prstClr val="black"/>
                </a:solidFill>
                <a:latin typeface="Calibri"/>
                <a:ea typeface="ＭＳ Ｐゴシック"/>
              </a:rPr>
              <a:t>（本センターが配布するソフトで個人情報を暗号化、　　　　　　　　　　　　　　　　　　　　　　　　　　　　　</a:t>
            </a:r>
            <a:endParaRPr lang="en-US" altLang="ja-JP" sz="1600" b="1" dirty="0" smtClean="0">
              <a:solidFill>
                <a:prstClr val="black"/>
              </a:solidFill>
              <a:latin typeface="Calibri"/>
              <a:ea typeface="ＭＳ Ｐゴシック"/>
            </a:endParaRPr>
          </a:p>
          <a:p>
            <a:pPr fontAlgn="auto">
              <a:spcBef>
                <a:spcPct val="20000"/>
              </a:spcBef>
              <a:spcAft>
                <a:spcPts val="0"/>
              </a:spcAft>
              <a:defRPr/>
            </a:pPr>
            <a:r>
              <a:rPr lang="ja-JP" altLang="en-US" sz="1600" b="1" dirty="0">
                <a:solidFill>
                  <a:prstClr val="black"/>
                </a:solidFill>
                <a:latin typeface="Calibri"/>
                <a:ea typeface="ＭＳ Ｐゴシック"/>
              </a:rPr>
              <a:t>　</a:t>
            </a:r>
            <a:r>
              <a:rPr lang="ja-JP" altLang="en-US" sz="1600" b="1" dirty="0" smtClean="0">
                <a:solidFill>
                  <a:prstClr val="black"/>
                </a:solidFill>
                <a:latin typeface="Calibri"/>
                <a:ea typeface="ＭＳ Ｐゴシック"/>
              </a:rPr>
              <a:t>　または削除後にデータをご提出ください）</a:t>
            </a:r>
            <a:endParaRPr lang="en-US" altLang="ja-JP" sz="1600" b="1" dirty="0" smtClean="0">
              <a:solidFill>
                <a:prstClr val="black"/>
              </a:solidFill>
              <a:latin typeface="Calibri"/>
              <a:ea typeface="ＭＳ Ｐゴシック"/>
            </a:endParaRPr>
          </a:p>
          <a:p>
            <a:pPr fontAlgn="auto">
              <a:spcBef>
                <a:spcPct val="20000"/>
              </a:spcBef>
              <a:spcAft>
                <a:spcPts val="0"/>
              </a:spcAft>
              <a:defRPr/>
            </a:pPr>
            <a:r>
              <a:rPr lang="ja-JP" altLang="en-US" sz="1600" b="1" dirty="0" smtClean="0">
                <a:solidFill>
                  <a:prstClr val="black"/>
                </a:solidFill>
                <a:latin typeface="Calibri"/>
                <a:ea typeface="ＭＳ Ｐゴシック"/>
              </a:rPr>
              <a:t>○　</a:t>
            </a:r>
            <a:r>
              <a:rPr lang="ja-JP" altLang="en-US" sz="1600" b="1" dirty="0">
                <a:solidFill>
                  <a:prstClr val="black"/>
                </a:solidFill>
                <a:latin typeface="Calibri"/>
                <a:ea typeface="ＭＳ Ｐゴシック"/>
              </a:rPr>
              <a:t>高齢者の状態像と</a:t>
            </a:r>
            <a:r>
              <a:rPr lang="ja-JP" altLang="en-US" sz="1600" b="1" dirty="0" smtClean="0">
                <a:solidFill>
                  <a:prstClr val="black"/>
                </a:solidFill>
                <a:latin typeface="Calibri"/>
                <a:ea typeface="ＭＳ Ｐゴシック"/>
              </a:rPr>
              <a:t>住民のつながりの「見える化」で　　　　　　　　　　　　　　　　　　　       </a:t>
            </a:r>
            <a:endParaRPr lang="en-US" altLang="ja-JP" sz="1600" b="1" dirty="0" smtClean="0">
              <a:solidFill>
                <a:prstClr val="black"/>
              </a:solidFill>
              <a:latin typeface="Calibri"/>
              <a:ea typeface="ＭＳ Ｐゴシック"/>
            </a:endParaRPr>
          </a:p>
          <a:p>
            <a:pPr fontAlgn="auto">
              <a:spcBef>
                <a:spcPct val="20000"/>
              </a:spcBef>
              <a:spcAft>
                <a:spcPts val="0"/>
              </a:spcAft>
              <a:defRPr/>
            </a:pPr>
            <a:r>
              <a:rPr lang="en-US" altLang="ja-JP" sz="1600" b="1" dirty="0">
                <a:solidFill>
                  <a:prstClr val="black"/>
                </a:solidFill>
                <a:latin typeface="Calibri"/>
                <a:ea typeface="ＭＳ Ｐゴシック"/>
              </a:rPr>
              <a:t> </a:t>
            </a:r>
            <a:r>
              <a:rPr lang="en-US" altLang="ja-JP" sz="1600" b="1" dirty="0" smtClean="0">
                <a:solidFill>
                  <a:prstClr val="black"/>
                </a:solidFill>
                <a:latin typeface="Calibri"/>
                <a:ea typeface="ＭＳ Ｐゴシック"/>
              </a:rPr>
              <a:t>  </a:t>
            </a:r>
            <a:r>
              <a:rPr lang="ja-JP" altLang="en-US" sz="1600" b="1" dirty="0" smtClean="0">
                <a:solidFill>
                  <a:prstClr val="black"/>
                </a:solidFill>
                <a:latin typeface="Calibri"/>
                <a:ea typeface="ＭＳ Ｐゴシック"/>
              </a:rPr>
              <a:t>根拠に基づく第</a:t>
            </a:r>
            <a:r>
              <a:rPr lang="en-US" altLang="ja-JP" sz="1600" b="1" dirty="0" smtClean="0">
                <a:solidFill>
                  <a:prstClr val="black"/>
                </a:solidFill>
                <a:latin typeface="Calibri"/>
                <a:ea typeface="ＭＳ Ｐゴシック"/>
              </a:rPr>
              <a:t>6</a:t>
            </a:r>
            <a:r>
              <a:rPr lang="ja-JP" altLang="en-US" sz="1600" b="1" dirty="0" smtClean="0">
                <a:solidFill>
                  <a:prstClr val="black"/>
                </a:solidFill>
                <a:latin typeface="Calibri"/>
                <a:ea typeface="ＭＳ Ｐゴシック"/>
              </a:rPr>
              <a:t>期介護事業計画の策定や高齢者が                                                </a:t>
            </a:r>
            <a:endParaRPr lang="en-US" altLang="ja-JP" sz="1600" b="1" dirty="0" smtClean="0">
              <a:solidFill>
                <a:prstClr val="black"/>
              </a:solidFill>
              <a:latin typeface="Calibri"/>
              <a:ea typeface="ＭＳ Ｐゴシック"/>
            </a:endParaRPr>
          </a:p>
          <a:p>
            <a:pPr fontAlgn="auto">
              <a:spcBef>
                <a:spcPct val="20000"/>
              </a:spcBef>
              <a:spcAft>
                <a:spcPts val="0"/>
              </a:spcAft>
              <a:defRPr/>
            </a:pPr>
            <a:r>
              <a:rPr lang="en-US" altLang="ja-JP" sz="1600" b="1" dirty="0">
                <a:solidFill>
                  <a:prstClr val="black"/>
                </a:solidFill>
                <a:latin typeface="Calibri"/>
                <a:ea typeface="ＭＳ Ｐゴシック"/>
              </a:rPr>
              <a:t> </a:t>
            </a:r>
            <a:r>
              <a:rPr lang="en-US" altLang="ja-JP" sz="1600" b="1" dirty="0" smtClean="0">
                <a:solidFill>
                  <a:prstClr val="black"/>
                </a:solidFill>
                <a:latin typeface="Calibri"/>
                <a:ea typeface="ＭＳ Ｐゴシック"/>
              </a:rPr>
              <a:t>  </a:t>
            </a:r>
            <a:r>
              <a:rPr lang="ja-JP" altLang="en-US" sz="1600" b="1" dirty="0" smtClean="0">
                <a:solidFill>
                  <a:prstClr val="black"/>
                </a:solidFill>
                <a:latin typeface="Calibri"/>
                <a:ea typeface="ＭＳ Ｐゴシック"/>
              </a:rPr>
              <a:t>健康に暮らせる街づくりを支援します。</a:t>
            </a:r>
            <a:endParaRPr lang="ja-JP" altLang="en-US" sz="1600" b="1" dirty="0">
              <a:solidFill>
                <a:prstClr val="black"/>
              </a:solidFill>
              <a:latin typeface="Calibri"/>
              <a:ea typeface="ＭＳ Ｐゴシック"/>
            </a:endParaRPr>
          </a:p>
        </p:txBody>
      </p:sp>
      <p:sp>
        <p:nvSpPr>
          <p:cNvPr id="8" name="サブタイトル 2"/>
          <p:cNvSpPr txBox="1">
            <a:spLocks/>
          </p:cNvSpPr>
          <p:nvPr/>
        </p:nvSpPr>
        <p:spPr>
          <a:xfrm>
            <a:off x="344489" y="1196752"/>
            <a:ext cx="9049005" cy="720080"/>
          </a:xfrm>
          <a:prstGeom prst="rect">
            <a:avLst/>
          </a:prstGeom>
        </p:spPr>
        <p:txBody>
          <a:bodyPr vert="horz" lIns="91440" tIns="45720" rIns="91440" bIns="45720" rtlCol="0">
            <a:normAutofit fontScale="92500" lnSpcReduction="10000"/>
          </a:bodyPr>
          <a:lstStyle/>
          <a:p>
            <a:pPr fontAlgn="auto">
              <a:spcBef>
                <a:spcPct val="20000"/>
              </a:spcBef>
              <a:spcAft>
                <a:spcPts val="0"/>
              </a:spcAft>
              <a:buFont typeface="Arial" pitchFamily="34" charset="0"/>
              <a:buNone/>
              <a:defRPr/>
            </a:pPr>
            <a:r>
              <a:rPr lang="ja-JP" altLang="en-US" sz="2200" dirty="0" smtClean="0">
                <a:solidFill>
                  <a:prstClr val="black"/>
                </a:solidFill>
                <a:latin typeface="Calibri"/>
                <a:ea typeface="ＭＳ Ｐゴシック"/>
              </a:rPr>
              <a:t>１　提案及び実施主体</a:t>
            </a:r>
            <a:endParaRPr lang="en-US" altLang="ja-JP" sz="2200" dirty="0" smtClean="0">
              <a:solidFill>
                <a:prstClr val="black"/>
              </a:solidFill>
              <a:latin typeface="Calibri"/>
              <a:ea typeface="ＭＳ Ｐゴシック"/>
            </a:endParaRPr>
          </a:p>
          <a:p>
            <a:pPr fontAlgn="auto">
              <a:spcBef>
                <a:spcPct val="20000"/>
              </a:spcBef>
              <a:spcAft>
                <a:spcPts val="0"/>
              </a:spcAft>
              <a:defRPr/>
            </a:pPr>
            <a:r>
              <a:rPr lang="ja-JP" altLang="en-US" sz="2000" dirty="0" smtClean="0">
                <a:solidFill>
                  <a:prstClr val="black"/>
                </a:solidFill>
                <a:latin typeface="Calibri"/>
                <a:ea typeface="ＭＳ Ｐゴシック"/>
              </a:rPr>
              <a:t>　　　</a:t>
            </a:r>
            <a:r>
              <a:rPr lang="ja-JP" altLang="en-US" sz="1700" dirty="0" smtClean="0">
                <a:solidFill>
                  <a:prstClr val="black"/>
                </a:solidFill>
                <a:latin typeface="Calibri"/>
                <a:ea typeface="ＭＳ Ｐゴシック"/>
              </a:rPr>
              <a:t>日本福祉大学　健康社会研究センター，日本老年学的</a:t>
            </a:r>
            <a:r>
              <a:rPr lang="ja-JP" altLang="en-US" sz="1700" dirty="0">
                <a:solidFill>
                  <a:prstClr val="black"/>
                </a:solidFill>
                <a:latin typeface="Calibri"/>
                <a:ea typeface="ＭＳ Ｐゴシック"/>
              </a:rPr>
              <a:t>評価研究（</a:t>
            </a:r>
            <a:r>
              <a:rPr lang="en-US" altLang="ja-JP" sz="1700" dirty="0">
                <a:solidFill>
                  <a:prstClr val="black"/>
                </a:solidFill>
                <a:latin typeface="Calibri"/>
                <a:ea typeface="ＭＳ Ｐゴシック"/>
              </a:rPr>
              <a:t>JAGES</a:t>
            </a:r>
            <a:r>
              <a:rPr lang="ja-JP" altLang="en-US" sz="1700" dirty="0" smtClean="0">
                <a:solidFill>
                  <a:prstClr val="black"/>
                </a:solidFill>
                <a:latin typeface="Calibri"/>
                <a:ea typeface="ＭＳ Ｐゴシック"/>
              </a:rPr>
              <a:t>）プロジェクト</a:t>
            </a:r>
            <a:endParaRPr lang="ja-JP" altLang="en-US" sz="1700" dirty="0">
              <a:solidFill>
                <a:prstClr val="black"/>
              </a:solidFill>
              <a:latin typeface="Calibri"/>
              <a:ea typeface="ＭＳ Ｐゴシック"/>
            </a:endParaRPr>
          </a:p>
        </p:txBody>
      </p:sp>
      <p:sp>
        <p:nvSpPr>
          <p:cNvPr id="9" name="テキスト ボックス 8"/>
          <p:cNvSpPr txBox="1"/>
          <p:nvPr/>
        </p:nvSpPr>
        <p:spPr>
          <a:xfrm>
            <a:off x="0" y="-27384"/>
            <a:ext cx="9906000" cy="830997"/>
          </a:xfrm>
          <a:prstGeom prst="rect">
            <a:avLst/>
          </a:prstGeom>
          <a:gradFill>
            <a:gsLst>
              <a:gs pos="0">
                <a:srgbClr val="00B0F0"/>
              </a:gs>
              <a:gs pos="20000">
                <a:schemeClr val="bg1"/>
              </a:gs>
              <a:gs pos="100000">
                <a:schemeClr val="bg1"/>
              </a:gs>
            </a:gsLst>
            <a:lin ang="16200000" scaled="0"/>
          </a:gradFill>
        </p:spPr>
        <p:txBody>
          <a:bodyPr wrap="square" rtlCol="0">
            <a:spAutoFit/>
          </a:bodyPr>
          <a:lstStyle/>
          <a:p>
            <a:pPr fontAlgn="auto">
              <a:spcBef>
                <a:spcPts val="0"/>
              </a:spcBef>
              <a:spcAft>
                <a:spcPts val="0"/>
              </a:spcAft>
            </a:pPr>
            <a:r>
              <a:rPr lang="ja-JP" altLang="en-US" sz="2400" b="1" dirty="0" smtClean="0">
                <a:solidFill>
                  <a:prstClr val="black"/>
                </a:solidFill>
                <a:latin typeface="HGSｺﾞｼｯｸE" panose="020B0900000000000000" pitchFamily="50" charset="-128"/>
                <a:ea typeface="HGSｺﾞｼｯｸE" panose="020B0900000000000000" pitchFamily="50" charset="-128"/>
              </a:rPr>
              <a:t>地域</a:t>
            </a:r>
            <a:r>
              <a:rPr lang="ja-JP" altLang="en-US" sz="2400" b="1" dirty="0">
                <a:solidFill>
                  <a:prstClr val="black"/>
                </a:solidFill>
                <a:latin typeface="HGSｺﾞｼｯｸE" panose="020B0900000000000000" pitchFamily="50" charset="-128"/>
                <a:ea typeface="HGSｺﾞｼｯｸE" panose="020B0900000000000000" pitchFamily="50" charset="-128"/>
              </a:rPr>
              <a:t>診断のための日常生活圏域ニーズ調査結果</a:t>
            </a:r>
            <a:r>
              <a:rPr lang="ja-JP" altLang="en-US" sz="2400" b="1" dirty="0" smtClean="0">
                <a:solidFill>
                  <a:prstClr val="black"/>
                </a:solidFill>
                <a:latin typeface="HGSｺﾞｼｯｸE" panose="020B0900000000000000" pitchFamily="50" charset="-128"/>
                <a:ea typeface="HGSｺﾞｼｯｸE" panose="020B0900000000000000" pitchFamily="50" charset="-128"/>
              </a:rPr>
              <a:t>の</a:t>
            </a:r>
            <a:endParaRPr lang="en-US" altLang="ja-JP" sz="2400" b="1" dirty="0" smtClean="0">
              <a:solidFill>
                <a:prstClr val="black"/>
              </a:solidFill>
              <a:latin typeface="HGSｺﾞｼｯｸE" panose="020B0900000000000000" pitchFamily="50" charset="-128"/>
              <a:ea typeface="HGSｺﾞｼｯｸE" panose="020B0900000000000000" pitchFamily="50" charset="-128"/>
            </a:endParaRPr>
          </a:p>
          <a:p>
            <a:pPr fontAlgn="auto">
              <a:spcBef>
                <a:spcPts val="0"/>
              </a:spcBef>
              <a:spcAft>
                <a:spcPts val="0"/>
              </a:spcAft>
            </a:pPr>
            <a:r>
              <a:rPr lang="ja-JP" altLang="en-US" sz="2400" b="1" dirty="0" smtClean="0">
                <a:solidFill>
                  <a:prstClr val="black"/>
                </a:solidFill>
                <a:latin typeface="HGSｺﾞｼｯｸE" panose="020B0900000000000000" pitchFamily="50" charset="-128"/>
                <a:ea typeface="HGSｺﾞｼｯｸE" panose="020B0900000000000000" pitchFamily="50" charset="-128"/>
              </a:rPr>
              <a:t>保険者</a:t>
            </a:r>
            <a:r>
              <a:rPr lang="ja-JP" altLang="en-US" sz="2400" b="1" dirty="0">
                <a:solidFill>
                  <a:prstClr val="black"/>
                </a:solidFill>
                <a:latin typeface="HGSｺﾞｼｯｸE" panose="020B0900000000000000" pitchFamily="50" charset="-128"/>
                <a:ea typeface="HGSｺﾞｼｯｸE" panose="020B0900000000000000" pitchFamily="50" charset="-128"/>
              </a:rPr>
              <a:t>・地域間比較分析に係る支援について</a:t>
            </a:r>
            <a:endParaRPr lang="en-US" altLang="ja-JP" sz="2400" b="1" dirty="0" smtClean="0">
              <a:solidFill>
                <a:prstClr val="black"/>
              </a:solidFill>
              <a:latin typeface="HGSｺﾞｼｯｸE" panose="020B0900000000000000" pitchFamily="50" charset="-128"/>
              <a:ea typeface="HGSｺﾞｼｯｸE" panose="020B0900000000000000" pitchFamily="50" charset="-128"/>
            </a:endParaRPr>
          </a:p>
        </p:txBody>
      </p:sp>
      <p:sp>
        <p:nvSpPr>
          <p:cNvPr id="11" name="スライド番号プレースホルダー 7"/>
          <p:cNvSpPr txBox="1">
            <a:spLocks/>
          </p:cNvSpPr>
          <p:nvPr/>
        </p:nvSpPr>
        <p:spPr>
          <a:xfrm>
            <a:off x="9149673" y="6520259"/>
            <a:ext cx="699871" cy="365125"/>
          </a:xfrm>
          <a:prstGeom prst="rect">
            <a:avLst/>
          </a:prstGeom>
          <a:noFill/>
        </p:spPr>
        <p:txBody>
          <a:bodyPr vert="horz" lIns="91440" tIns="45720" rIns="91440" bIns="45720" rtlCol="0" anchor="ctr"/>
          <a:lstStyle>
            <a:defPPr>
              <a:defRPr lang="ja-JP"/>
            </a:defPPr>
            <a:lvl1pPr algn="r" rtl="0" fontAlgn="base">
              <a:spcBef>
                <a:spcPct val="0"/>
              </a:spcBef>
              <a:spcAft>
                <a:spcPct val="0"/>
              </a:spcAft>
              <a:defRPr kumimoji="1" sz="1200" kern="1200">
                <a:solidFill>
                  <a:schemeClr val="tx1">
                    <a:tint val="75000"/>
                  </a:schemeClr>
                </a:solidFill>
                <a:latin typeface="Arial" pitchFamily="34"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Arial" pitchFamily="34" charset="0"/>
                <a:ea typeface="ＭＳ Ｐゴシック" pitchFamily="50" charset="-128"/>
                <a:cs typeface="+mn-cs"/>
              </a:defRPr>
            </a:lvl9pPr>
          </a:lstStyle>
          <a:p>
            <a:r>
              <a:rPr lang="en-US" altLang="ja-JP" sz="2400" dirty="0" smtClean="0">
                <a:solidFill>
                  <a:prstClr val="black"/>
                </a:solidFill>
              </a:rPr>
              <a:t>194</a:t>
            </a:r>
            <a:endParaRPr lang="ja-JP" altLang="en-US" sz="2400" dirty="0">
              <a:solidFill>
                <a:prstClr val="black"/>
              </a:solidFill>
            </a:endParaRPr>
          </a:p>
        </p:txBody>
      </p:sp>
    </p:spTree>
    <p:extLst>
      <p:ext uri="{BB962C8B-B14F-4D97-AF65-F5344CB8AC3E}">
        <p14:creationId xmlns:p14="http://schemas.microsoft.com/office/powerpoint/2010/main" val="18814390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16470" y="692696"/>
            <a:ext cx="9789537" cy="6120680"/>
          </a:xfrm>
        </p:spPr>
        <p:txBody>
          <a:bodyPr lIns="144000" tIns="108000" rIns="108000">
            <a:noAutofit/>
          </a:bodyPr>
          <a:lstStyle/>
          <a:p>
            <a:pPr>
              <a:lnSpc>
                <a:spcPct val="95000"/>
              </a:lnSpc>
            </a:pPr>
            <a:r>
              <a:rPr lang="ja-JP" altLang="en-US" sz="1600" b="1" dirty="0" smtClean="0"/>
              <a:t>研究協定</a:t>
            </a:r>
            <a:r>
              <a:rPr lang="ja-JP" altLang="en-US" sz="1600" b="1" dirty="0"/>
              <a:t>：データ</a:t>
            </a:r>
            <a:r>
              <a:rPr lang="ja-JP" altLang="en-US" sz="1600" b="1" dirty="0" smtClean="0"/>
              <a:t>提供に先立ち研究協定を締結します。</a:t>
            </a:r>
            <a:endParaRPr lang="en-US" altLang="ja-JP" sz="1600" b="1" dirty="0" smtClean="0"/>
          </a:p>
          <a:p>
            <a:pPr>
              <a:lnSpc>
                <a:spcPct val="95000"/>
              </a:lnSpc>
            </a:pPr>
            <a:r>
              <a:rPr lang="ja-JP" altLang="en-US" sz="1600" b="1" dirty="0" smtClean="0"/>
              <a:t>調査方法：要介護認定を受けていない第</a:t>
            </a:r>
            <a:r>
              <a:rPr lang="en-US" altLang="ja-JP" sz="1600" b="1" dirty="0" smtClean="0"/>
              <a:t>1</a:t>
            </a:r>
            <a:r>
              <a:rPr lang="ja-JP" altLang="en-US" sz="1600" b="1" dirty="0" smtClean="0"/>
              <a:t>号被保険者全数または無作為抽出サンプル。要介護認　</a:t>
            </a:r>
            <a:endParaRPr lang="en-US" altLang="ja-JP" sz="1600" b="1" dirty="0" smtClean="0"/>
          </a:p>
          <a:p>
            <a:pPr>
              <a:lnSpc>
                <a:spcPct val="95000"/>
              </a:lnSpc>
              <a:buNone/>
            </a:pPr>
            <a:r>
              <a:rPr lang="ja-JP" altLang="en-US" sz="1600" b="1" dirty="0" smtClean="0"/>
              <a:t>　　　　　　　　　 定を受けた高齢者も対象とした場合、それを削除したデータを提出。</a:t>
            </a:r>
            <a:endParaRPr lang="en-US" altLang="ja-JP" sz="1600" b="1" dirty="0" smtClean="0"/>
          </a:p>
          <a:p>
            <a:pPr>
              <a:lnSpc>
                <a:spcPct val="95000"/>
              </a:lnSpc>
            </a:pPr>
            <a:r>
              <a:rPr lang="ja-JP" altLang="en-US" sz="1600" b="1" dirty="0" smtClean="0"/>
              <a:t>サンプル数：分析単位（例えば小学校区）すべてで、前・後期高齢者それぞれのサンプル数が</a:t>
            </a:r>
            <a:r>
              <a:rPr lang="en-US" altLang="ja-JP" sz="1600" b="1" dirty="0" smtClean="0"/>
              <a:t>50</a:t>
            </a:r>
            <a:r>
              <a:rPr lang="ja-JP" altLang="en-US" sz="1600" b="1" dirty="0" smtClean="0"/>
              <a:t>人</a:t>
            </a:r>
            <a:endParaRPr lang="en-US" altLang="ja-JP" sz="1600" b="1" dirty="0" smtClean="0"/>
          </a:p>
          <a:p>
            <a:pPr>
              <a:lnSpc>
                <a:spcPct val="95000"/>
              </a:lnSpc>
              <a:buNone/>
            </a:pPr>
            <a:r>
              <a:rPr lang="ja-JP" altLang="en-US" sz="1600" b="1" dirty="0" smtClean="0"/>
              <a:t>　　　　　　　　　　 以上必要（</a:t>
            </a:r>
            <a:r>
              <a:rPr lang="en-US" altLang="ja-JP" sz="1600" b="1" dirty="0" smtClean="0"/>
              <a:t>50</a:t>
            </a:r>
            <a:r>
              <a:rPr lang="ja-JP" altLang="en-US" sz="1600" b="1" dirty="0" smtClean="0"/>
              <a:t>人未満の地区は表示しません）。</a:t>
            </a:r>
            <a:endParaRPr lang="en-US" altLang="ja-JP" sz="1600" b="1" dirty="0" smtClean="0"/>
          </a:p>
          <a:p>
            <a:pPr>
              <a:lnSpc>
                <a:spcPct val="95000"/>
              </a:lnSpc>
              <a:buNone/>
            </a:pPr>
            <a:r>
              <a:rPr lang="ja-JP" altLang="en-US" sz="1600" b="1" dirty="0" smtClean="0"/>
              <a:t>　　　　　　　　－　校区より小さな町内会レベルなどでの小区分析を希望される場合には</a:t>
            </a:r>
            <a:r>
              <a:rPr lang="ja-JP" altLang="en-US" sz="1600" b="1" dirty="0"/>
              <a:t>、前・後期</a:t>
            </a:r>
            <a:r>
              <a:rPr lang="ja-JP" altLang="en-US" sz="1600" b="1" dirty="0" smtClean="0"/>
              <a:t>高齢　　</a:t>
            </a:r>
            <a:endParaRPr lang="en-US" altLang="ja-JP" sz="1600" b="1" dirty="0" smtClean="0"/>
          </a:p>
          <a:p>
            <a:pPr>
              <a:lnSpc>
                <a:spcPct val="95000"/>
              </a:lnSpc>
              <a:buNone/>
            </a:pPr>
            <a:r>
              <a:rPr lang="ja-JP" altLang="en-US" sz="1600" b="1" dirty="0"/>
              <a:t>　</a:t>
            </a:r>
            <a:r>
              <a:rPr lang="ja-JP" altLang="en-US" sz="1600" b="1" dirty="0" smtClean="0"/>
              <a:t>　　　　　　　　　　者</a:t>
            </a:r>
            <a:r>
              <a:rPr lang="ja-JP" altLang="en-US" sz="1600" b="1" dirty="0"/>
              <a:t>それぞれ</a:t>
            </a:r>
            <a:r>
              <a:rPr lang="en-US" altLang="ja-JP" sz="1600" b="1" dirty="0" smtClean="0"/>
              <a:t>50</a:t>
            </a:r>
            <a:r>
              <a:rPr lang="ja-JP" altLang="en-US" sz="1600" b="1" dirty="0" smtClean="0"/>
              <a:t>人以上必要です。回収率</a:t>
            </a:r>
            <a:r>
              <a:rPr lang="en-US" altLang="ja-JP" sz="1600" b="1" dirty="0" smtClean="0"/>
              <a:t>50</a:t>
            </a:r>
            <a:r>
              <a:rPr lang="ja-JP" altLang="en-US" sz="1600" b="1" dirty="0" smtClean="0"/>
              <a:t>％なら</a:t>
            </a:r>
            <a:r>
              <a:rPr lang="en-US" altLang="ja-JP" sz="1600" b="1" dirty="0" smtClean="0"/>
              <a:t>1</a:t>
            </a:r>
            <a:r>
              <a:rPr lang="ja-JP" altLang="en-US" sz="1600" b="1" dirty="0" smtClean="0"/>
              <a:t>区あたり</a:t>
            </a:r>
            <a:r>
              <a:rPr lang="en-US" altLang="ja-JP" sz="1600" b="1" dirty="0"/>
              <a:t>2</a:t>
            </a:r>
            <a:r>
              <a:rPr lang="en-US" altLang="ja-JP" sz="1600" b="1" dirty="0" smtClean="0"/>
              <a:t>00</a:t>
            </a:r>
            <a:r>
              <a:rPr lang="ja-JP" altLang="en-US" sz="1600" b="1" dirty="0" smtClean="0"/>
              <a:t>人程度の調査が必要。</a:t>
            </a:r>
            <a:endParaRPr lang="en-US" altLang="ja-JP" sz="1600" b="1" dirty="0" smtClean="0"/>
          </a:p>
          <a:p>
            <a:pPr>
              <a:lnSpc>
                <a:spcPct val="95000"/>
              </a:lnSpc>
            </a:pPr>
            <a:r>
              <a:rPr lang="ja-JP" altLang="en-US" sz="1600" b="1" dirty="0" smtClean="0"/>
              <a:t>提出方法：</a:t>
            </a:r>
            <a:r>
              <a:rPr lang="en-US" altLang="ja-JP" sz="1600" b="1" dirty="0" smtClean="0"/>
              <a:t>2013</a:t>
            </a:r>
            <a:r>
              <a:rPr lang="ja-JP" altLang="en-US" sz="1600" b="1" dirty="0" smtClean="0"/>
              <a:t>年秋から開設されるデータ提出サイトから</a:t>
            </a:r>
            <a:r>
              <a:rPr lang="en-US" altLang="ja-JP" sz="1600" b="1" dirty="0"/>
              <a:t>CSV</a:t>
            </a:r>
            <a:r>
              <a:rPr lang="ja-JP" altLang="en-US" sz="1600" b="1" dirty="0"/>
              <a:t>形式</a:t>
            </a:r>
            <a:r>
              <a:rPr lang="ja-JP" altLang="en-US" sz="1600" b="1" dirty="0" smtClean="0"/>
              <a:t>で提出。</a:t>
            </a:r>
            <a:endParaRPr lang="en-US" altLang="ja-JP" sz="1600" b="1" dirty="0" smtClean="0"/>
          </a:p>
          <a:p>
            <a:pPr>
              <a:lnSpc>
                <a:spcPct val="95000"/>
              </a:lnSpc>
              <a:buNone/>
            </a:pPr>
            <a:r>
              <a:rPr lang="ja-JP" altLang="en-US" sz="1600" b="1" dirty="0" smtClean="0"/>
              <a:t>　　　　　　　　－　指定されたフォーマットになっていない場合は集計できません</a:t>
            </a:r>
            <a:endParaRPr lang="en-US" altLang="ja-JP" sz="1600" b="1" dirty="0" smtClean="0"/>
          </a:p>
          <a:p>
            <a:pPr>
              <a:lnSpc>
                <a:spcPct val="95000"/>
              </a:lnSpc>
              <a:buNone/>
            </a:pPr>
            <a:r>
              <a:rPr lang="ja-JP" altLang="en-US" sz="1600" b="1" dirty="0" smtClean="0"/>
              <a:t>　　　　　　　　－　保険者の独自項目は削除後に提出して下さい</a:t>
            </a:r>
            <a:endParaRPr lang="en-US" altLang="ja-JP" sz="1600" b="1" dirty="0" smtClean="0"/>
          </a:p>
          <a:p>
            <a:pPr>
              <a:lnSpc>
                <a:spcPct val="95000"/>
              </a:lnSpc>
            </a:pPr>
            <a:r>
              <a:rPr lang="ja-JP" altLang="en-US" sz="1600" b="1" dirty="0" smtClean="0"/>
              <a:t>提出情報（調査項目）</a:t>
            </a:r>
            <a:endParaRPr lang="en-US" altLang="ja-JP" sz="1600" b="1" dirty="0" smtClean="0"/>
          </a:p>
          <a:p>
            <a:pPr>
              <a:lnSpc>
                <a:spcPct val="95000"/>
              </a:lnSpc>
              <a:buNone/>
            </a:pPr>
            <a:r>
              <a:rPr lang="ja-JP" altLang="en-US" sz="1600" b="1" dirty="0" smtClean="0"/>
              <a:t>　　　　　　　　－　当センターが配付するソフトで暗号化された被保険者番号または任意の</a:t>
            </a:r>
            <a:r>
              <a:rPr lang="en-US" altLang="ja-JP" sz="1600" b="1" dirty="0" smtClean="0"/>
              <a:t>ID</a:t>
            </a:r>
            <a:r>
              <a:rPr lang="ja-JP" altLang="en-US" sz="1600" b="1" dirty="0" smtClean="0"/>
              <a:t>・年齢・性別</a:t>
            </a:r>
            <a:endParaRPr lang="en-US" altLang="ja-JP" sz="1600" b="1" dirty="0" smtClean="0"/>
          </a:p>
          <a:p>
            <a:pPr lvl="1">
              <a:lnSpc>
                <a:spcPct val="95000"/>
              </a:lnSpc>
              <a:buNone/>
            </a:pPr>
            <a:r>
              <a:rPr lang="ja-JP" altLang="en-US" sz="1600" b="1" dirty="0" smtClean="0"/>
              <a:t>　　　　  －　地区情報：自治体番号・生活圏域番号（分析単位により小学校区番号・町内会番号）</a:t>
            </a:r>
            <a:endParaRPr lang="en-US" altLang="ja-JP" sz="1600" b="1" dirty="0" smtClean="0"/>
          </a:p>
          <a:p>
            <a:pPr lvl="1">
              <a:lnSpc>
                <a:spcPct val="95000"/>
              </a:lnSpc>
              <a:buNone/>
            </a:pPr>
            <a:r>
              <a:rPr lang="ja-JP" altLang="en-US" sz="1600" b="1" dirty="0" smtClean="0"/>
              <a:t>　　　　　　　　　　　　　　などの地区情報</a:t>
            </a:r>
            <a:endParaRPr lang="en-US" altLang="ja-JP" sz="1600" b="1" dirty="0" smtClean="0"/>
          </a:p>
          <a:p>
            <a:pPr lvl="1">
              <a:lnSpc>
                <a:spcPct val="95000"/>
              </a:lnSpc>
              <a:buNone/>
            </a:pPr>
            <a:r>
              <a:rPr lang="ja-JP" altLang="en-US" sz="1600" b="1" dirty="0" smtClean="0"/>
              <a:t>　　　　  －　国が示すニーズ調査項目（変更していないことが条件になります）　　　　　　　　　　　　　　  　　　　　　　</a:t>
            </a:r>
            <a:endParaRPr lang="en-US" altLang="ja-JP" sz="1600" b="1" dirty="0" smtClean="0"/>
          </a:p>
          <a:p>
            <a:pPr>
              <a:lnSpc>
                <a:spcPct val="95000"/>
              </a:lnSpc>
            </a:pPr>
            <a:r>
              <a:rPr lang="ja-JP" altLang="en-US" sz="1600" b="1" dirty="0" smtClean="0"/>
              <a:t>締切：第</a:t>
            </a:r>
            <a:r>
              <a:rPr lang="en-US" altLang="ja-JP" sz="1600" b="1" dirty="0" smtClean="0"/>
              <a:t>1</a:t>
            </a:r>
            <a:r>
              <a:rPr lang="ja-JP" altLang="en-US" sz="1600" b="1" dirty="0" smtClean="0"/>
              <a:t>回締切：</a:t>
            </a:r>
            <a:r>
              <a:rPr lang="en-US" altLang="ja-JP" sz="1600" b="1" dirty="0" smtClean="0"/>
              <a:t>2014</a:t>
            </a:r>
            <a:r>
              <a:rPr lang="ja-JP" altLang="en-US" sz="1600" b="1" dirty="0" smtClean="0"/>
              <a:t>年</a:t>
            </a:r>
            <a:r>
              <a:rPr lang="en-US" altLang="ja-JP" sz="1600" b="1" dirty="0" smtClean="0"/>
              <a:t>1</a:t>
            </a:r>
            <a:r>
              <a:rPr lang="ja-JP" altLang="en-US" sz="1600" b="1" dirty="0" smtClean="0"/>
              <a:t>月</a:t>
            </a:r>
            <a:r>
              <a:rPr lang="en-US" altLang="ja-JP" sz="1600" b="1" dirty="0" smtClean="0"/>
              <a:t>15</a:t>
            </a:r>
            <a:r>
              <a:rPr lang="ja-JP" altLang="en-US" sz="1600" b="1" dirty="0" smtClean="0"/>
              <a:t>日</a:t>
            </a:r>
            <a:endParaRPr lang="en-US" altLang="ja-JP" sz="1600" b="1" dirty="0" smtClean="0"/>
          </a:p>
          <a:p>
            <a:pPr>
              <a:lnSpc>
                <a:spcPct val="95000"/>
              </a:lnSpc>
              <a:buNone/>
            </a:pPr>
            <a:r>
              <a:rPr lang="ja-JP" altLang="en-US" sz="1600" b="1" dirty="0" smtClean="0"/>
              <a:t>　　　　　　　　⇒</a:t>
            </a:r>
            <a:r>
              <a:rPr lang="en-US" altLang="ja-JP" sz="1600" b="1" dirty="0" smtClean="0"/>
              <a:t>2014</a:t>
            </a:r>
            <a:r>
              <a:rPr lang="ja-JP" altLang="en-US" sz="1600" b="1" dirty="0" smtClean="0"/>
              <a:t>年</a:t>
            </a:r>
            <a:r>
              <a:rPr lang="en-US" altLang="ja-JP" sz="1600" b="1" dirty="0" smtClean="0"/>
              <a:t>4</a:t>
            </a:r>
            <a:r>
              <a:rPr lang="ja-JP" altLang="en-US" sz="1600" b="1" dirty="0" smtClean="0"/>
              <a:t>月中に中間報告書</a:t>
            </a:r>
            <a:endParaRPr lang="en-US" altLang="ja-JP" sz="1600" b="1" dirty="0"/>
          </a:p>
          <a:p>
            <a:pPr>
              <a:lnSpc>
                <a:spcPct val="95000"/>
              </a:lnSpc>
              <a:buNone/>
            </a:pPr>
            <a:r>
              <a:rPr lang="ja-JP" altLang="en-US" sz="1600" b="1" dirty="0" smtClean="0"/>
              <a:t>　　　　　　 第</a:t>
            </a:r>
            <a:r>
              <a:rPr lang="en-US" altLang="ja-JP" sz="1600" b="1" dirty="0" smtClean="0"/>
              <a:t>2</a:t>
            </a:r>
            <a:r>
              <a:rPr lang="ja-JP" altLang="en-US" sz="1600" b="1" dirty="0" smtClean="0"/>
              <a:t>回締切：</a:t>
            </a:r>
            <a:r>
              <a:rPr lang="en-US" altLang="ja-JP" sz="1600" b="1" dirty="0" smtClean="0"/>
              <a:t>2014</a:t>
            </a:r>
            <a:r>
              <a:rPr lang="ja-JP" altLang="en-US" sz="1600" b="1" dirty="0" smtClean="0"/>
              <a:t>年</a:t>
            </a:r>
            <a:r>
              <a:rPr lang="en-US" altLang="ja-JP" sz="1600" b="1" dirty="0" smtClean="0"/>
              <a:t>4</a:t>
            </a:r>
            <a:r>
              <a:rPr lang="ja-JP" altLang="en-US" sz="1600" b="1" dirty="0" smtClean="0"/>
              <a:t>月末日</a:t>
            </a:r>
            <a:endParaRPr lang="en-US" altLang="ja-JP" sz="1600" b="1" dirty="0" smtClean="0"/>
          </a:p>
          <a:p>
            <a:pPr>
              <a:lnSpc>
                <a:spcPct val="95000"/>
              </a:lnSpc>
              <a:buNone/>
            </a:pPr>
            <a:r>
              <a:rPr lang="ja-JP" altLang="en-US" sz="1600" b="1" dirty="0" smtClean="0"/>
              <a:t>　　　　　　　　⇒</a:t>
            </a:r>
            <a:r>
              <a:rPr lang="en-US" altLang="ja-JP" sz="1600" b="1" dirty="0" smtClean="0"/>
              <a:t>2014</a:t>
            </a:r>
            <a:r>
              <a:rPr lang="ja-JP" altLang="en-US" sz="1600" b="1" dirty="0" smtClean="0"/>
              <a:t>年</a:t>
            </a:r>
            <a:r>
              <a:rPr lang="en-US" altLang="ja-JP" sz="1600" b="1" dirty="0" smtClean="0"/>
              <a:t>7</a:t>
            </a:r>
            <a:r>
              <a:rPr lang="ja-JP" altLang="en-US" sz="1600" b="1" dirty="0" smtClean="0"/>
              <a:t>月中に中間報告書をお返しします</a:t>
            </a:r>
            <a:endParaRPr lang="en-US" altLang="ja-JP" sz="1600" b="1" dirty="0" smtClean="0"/>
          </a:p>
          <a:p>
            <a:pPr>
              <a:lnSpc>
                <a:spcPct val="95000"/>
              </a:lnSpc>
              <a:buNone/>
            </a:pPr>
            <a:r>
              <a:rPr lang="ja-JP" altLang="en-US" sz="1600" b="1" dirty="0"/>
              <a:t>　</a:t>
            </a:r>
            <a:r>
              <a:rPr lang="ja-JP" altLang="en-US" sz="1600" b="1" dirty="0" smtClean="0"/>
              <a:t>　　　　　 両者を合わせた最終報告書は秋にお返しする予定です</a:t>
            </a:r>
            <a:endParaRPr lang="en-US" altLang="ja-JP" sz="1600" b="1" dirty="0" smtClean="0"/>
          </a:p>
          <a:p>
            <a:pPr>
              <a:lnSpc>
                <a:spcPct val="95000"/>
              </a:lnSpc>
              <a:buNone/>
            </a:pPr>
            <a:endParaRPr lang="en-US" altLang="ja-JP" sz="900" b="1" dirty="0" smtClean="0"/>
          </a:p>
          <a:p>
            <a:pPr>
              <a:lnSpc>
                <a:spcPct val="95000"/>
              </a:lnSpc>
              <a:buNone/>
            </a:pPr>
            <a:r>
              <a:rPr lang="ja-JP" altLang="en-US" sz="1600" b="1" dirty="0"/>
              <a:t>詳しく</a:t>
            </a:r>
            <a:r>
              <a:rPr lang="ja-JP" altLang="en-US" sz="1600" b="1" dirty="0" smtClean="0"/>
              <a:t>は日本</a:t>
            </a:r>
            <a:r>
              <a:rPr lang="ja-JP" altLang="en-US" sz="1600" b="1" dirty="0"/>
              <a:t>福祉大学 健康社会研究</a:t>
            </a:r>
            <a:r>
              <a:rPr lang="ja-JP" altLang="en-US" sz="1600" b="1" dirty="0" smtClean="0"/>
              <a:t>センター　</a:t>
            </a:r>
            <a:r>
              <a:rPr lang="en-US" altLang="ja-JP" sz="1600" b="1" dirty="0" smtClean="0">
                <a:hlinkClick r:id="rId3"/>
              </a:rPr>
              <a:t>http</a:t>
            </a:r>
            <a:r>
              <a:rPr lang="en-US" altLang="ja-JP" sz="1600" b="1" dirty="0">
                <a:hlinkClick r:id="rId3"/>
              </a:rPr>
              <a:t>://cws.umin.jp</a:t>
            </a:r>
            <a:r>
              <a:rPr lang="en-US" altLang="ja-JP" sz="1600" b="1" dirty="0" smtClean="0">
                <a:hlinkClick r:id="rId3"/>
              </a:rPr>
              <a:t>/</a:t>
            </a:r>
            <a:r>
              <a:rPr lang="ja-JP" altLang="en-US" sz="1600" b="1" dirty="0" smtClean="0"/>
              <a:t>　</a:t>
            </a:r>
            <a:r>
              <a:rPr lang="en-US" altLang="ja-JP" sz="1600" b="1" dirty="0" smtClean="0"/>
              <a:t>052-242-3074 </a:t>
            </a:r>
            <a:r>
              <a:rPr lang="ja-JP" altLang="en-US" sz="1600" b="1" dirty="0" smtClean="0"/>
              <a:t>ベンチマーク係まで</a:t>
            </a:r>
            <a:endParaRPr lang="en-US" altLang="ja-JP" sz="1600" b="1" dirty="0"/>
          </a:p>
        </p:txBody>
      </p:sp>
      <p:sp>
        <p:nvSpPr>
          <p:cNvPr id="2" name="タイトル 1"/>
          <p:cNvSpPr>
            <a:spLocks noGrp="1"/>
          </p:cNvSpPr>
          <p:nvPr>
            <p:ph type="title"/>
          </p:nvPr>
        </p:nvSpPr>
        <p:spPr>
          <a:xfrm>
            <a:off x="428497" y="188640"/>
            <a:ext cx="8915400" cy="504056"/>
          </a:xfrm>
        </p:spPr>
        <p:txBody>
          <a:bodyPr>
            <a:noAutofit/>
          </a:bodyPr>
          <a:lstStyle/>
          <a:p>
            <a:pPr algn="l"/>
            <a:r>
              <a:rPr lang="ja-JP" altLang="en-US" sz="2000" dirty="0"/>
              <a:t>３</a:t>
            </a:r>
            <a:r>
              <a:rPr kumimoji="1" lang="ja-JP" altLang="en-US" sz="2000" dirty="0" smtClean="0"/>
              <a:t>　ベンチマーク（数値指標による比較）分析のためのデータ提出方法</a:t>
            </a:r>
            <a:endParaRPr kumimoji="1" lang="ja-JP" altLang="en-US" sz="2000" dirty="0"/>
          </a:p>
        </p:txBody>
      </p:sp>
      <p:sp>
        <p:nvSpPr>
          <p:cNvPr id="6" name="スライド番号プレースホルダー 7"/>
          <p:cNvSpPr txBox="1">
            <a:spLocks/>
          </p:cNvSpPr>
          <p:nvPr/>
        </p:nvSpPr>
        <p:spPr>
          <a:xfrm>
            <a:off x="9149673" y="6520259"/>
            <a:ext cx="699871" cy="365125"/>
          </a:xfrm>
          <a:prstGeom prst="rect">
            <a:avLst/>
          </a:prstGeom>
          <a:noFill/>
        </p:spPr>
        <p:txBody>
          <a:bodyPr vert="horz" lIns="91440" tIns="45720" rIns="91440" bIns="45720" rtlCol="0" anchor="ctr"/>
          <a:lstStyle>
            <a:defPPr>
              <a:defRPr lang="ja-JP"/>
            </a:defPPr>
            <a:lvl1pPr algn="r" rtl="0" fontAlgn="base">
              <a:spcBef>
                <a:spcPct val="0"/>
              </a:spcBef>
              <a:spcAft>
                <a:spcPct val="0"/>
              </a:spcAft>
              <a:defRPr kumimoji="1" sz="1200" kern="1200">
                <a:solidFill>
                  <a:schemeClr val="tx1">
                    <a:tint val="75000"/>
                  </a:schemeClr>
                </a:solidFill>
                <a:latin typeface="Arial" pitchFamily="34"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Arial" pitchFamily="34" charset="0"/>
                <a:ea typeface="ＭＳ Ｐゴシック" pitchFamily="50" charset="-128"/>
                <a:cs typeface="+mn-cs"/>
              </a:defRPr>
            </a:lvl9pPr>
          </a:lstStyle>
          <a:p>
            <a:r>
              <a:rPr lang="en-US" altLang="ja-JP" sz="2400" dirty="0" smtClean="0">
                <a:solidFill>
                  <a:prstClr val="black"/>
                </a:solidFill>
              </a:rPr>
              <a:t>195</a:t>
            </a:r>
            <a:endParaRPr lang="ja-JP" altLang="en-US" sz="2400" dirty="0">
              <a:solidFill>
                <a:prstClr val="black"/>
              </a:solidFill>
            </a:endParaRPr>
          </a:p>
        </p:txBody>
      </p:sp>
    </p:spTree>
    <p:extLst>
      <p:ext uri="{BB962C8B-B14F-4D97-AF65-F5344CB8AC3E}">
        <p14:creationId xmlns:p14="http://schemas.microsoft.com/office/powerpoint/2010/main" val="18287812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272480" y="764704"/>
            <a:ext cx="9361040" cy="5688632"/>
          </a:xfrm>
        </p:spPr>
        <p:txBody>
          <a:bodyPr>
            <a:noAutofit/>
          </a:bodyPr>
          <a:lstStyle/>
          <a:p>
            <a:pPr hangingPunct="0">
              <a:buNone/>
            </a:pPr>
            <a:r>
              <a:rPr lang="en-US" altLang="ja-JP" sz="1500" dirty="0" smtClean="0"/>
              <a:t> </a:t>
            </a:r>
            <a:r>
              <a:rPr lang="ja-JP" altLang="en-US" sz="1500" dirty="0" smtClean="0"/>
              <a:t>○</a:t>
            </a:r>
            <a:r>
              <a:rPr lang="ja-JP" altLang="ja-JP" sz="1500" dirty="0" smtClean="0"/>
              <a:t>概要</a:t>
            </a:r>
            <a:endParaRPr lang="en-US" altLang="ja-JP" sz="1500" dirty="0" smtClean="0"/>
          </a:p>
          <a:p>
            <a:pPr hangingPunct="0">
              <a:buNone/>
            </a:pPr>
            <a:r>
              <a:rPr lang="ja-JP" altLang="en-US" sz="1500" dirty="0" smtClean="0"/>
              <a:t>　　　</a:t>
            </a:r>
            <a:r>
              <a:rPr lang="ja-JP" altLang="ja-JP" sz="1500" dirty="0" smtClean="0"/>
              <a:t>都道府県及び市町村が介護保険事業の分析を行うことを支援するために厚生労働省が運用しているシステムです。簡単な操作で事業の分析を行うことができるため、原則、全保険者に使用していただきたいものです。</a:t>
            </a:r>
            <a:endParaRPr lang="en-US" altLang="ja-JP" sz="1500" dirty="0" smtClean="0"/>
          </a:p>
          <a:p>
            <a:pPr hangingPunct="0">
              <a:buNone/>
            </a:pPr>
            <a:r>
              <a:rPr lang="ja-JP" altLang="en-US" sz="1500" dirty="0" smtClean="0"/>
              <a:t>○</a:t>
            </a:r>
            <a:r>
              <a:rPr lang="ja-JP" altLang="ja-JP" sz="1500" dirty="0" smtClean="0"/>
              <a:t>本システムできること</a:t>
            </a:r>
            <a:endParaRPr lang="en-US" altLang="ja-JP" sz="1500" dirty="0" smtClean="0"/>
          </a:p>
          <a:p>
            <a:pPr hangingPunct="0">
              <a:buNone/>
            </a:pPr>
            <a:r>
              <a:rPr lang="ja-JP" altLang="en-US" sz="1500" dirty="0" smtClean="0"/>
              <a:t>　　　</a:t>
            </a:r>
            <a:r>
              <a:rPr lang="ja-JP" altLang="ja-JP" sz="1500" dirty="0" smtClean="0"/>
              <a:t>介護保険事業状況報告及び国保連データを基にした全国・都道府県・市町村の「保険給付と保険料」や「認定率のバランス」の比較表などが入手できます。（エクセルのグラフです。）</a:t>
            </a:r>
            <a:endParaRPr lang="en-US" altLang="ja-JP" sz="1500" dirty="0" smtClean="0"/>
          </a:p>
          <a:p>
            <a:pPr hangingPunct="0">
              <a:buNone/>
            </a:pPr>
            <a:r>
              <a:rPr lang="ja-JP" altLang="en-US" sz="1500" dirty="0" smtClean="0"/>
              <a:t>○</a:t>
            </a:r>
            <a:r>
              <a:rPr lang="ja-JP" altLang="ja-JP" sz="1500" dirty="0" smtClean="0"/>
              <a:t>利用料</a:t>
            </a:r>
          </a:p>
          <a:p>
            <a:pPr lvl="0" hangingPunct="0">
              <a:buNone/>
            </a:pPr>
            <a:r>
              <a:rPr lang="ja-JP" altLang="en-US" sz="1500" dirty="0" smtClean="0"/>
              <a:t>　　・</a:t>
            </a:r>
            <a:r>
              <a:rPr lang="ja-JP" altLang="ja-JP" sz="1500" dirty="0" smtClean="0"/>
              <a:t>本システムの利用に料金は掛かりません。</a:t>
            </a:r>
          </a:p>
          <a:p>
            <a:pPr lvl="0" hangingPunct="0">
              <a:buNone/>
            </a:pPr>
            <a:r>
              <a:rPr lang="ja-JP" altLang="en-US" sz="1500" dirty="0" smtClean="0"/>
              <a:t>　　・</a:t>
            </a:r>
            <a:r>
              <a:rPr lang="ja-JP" altLang="ja-JP" sz="1500" dirty="0" smtClean="0"/>
              <a:t>ＬＧＷＡＮから接続できます。</a:t>
            </a:r>
          </a:p>
          <a:p>
            <a:pPr hangingPunct="0">
              <a:buNone/>
            </a:pPr>
            <a:r>
              <a:rPr lang="ja-JP" altLang="en-US" sz="1500" dirty="0" smtClean="0"/>
              <a:t>　　　</a:t>
            </a:r>
            <a:r>
              <a:rPr lang="ja-JP" altLang="ja-JP" sz="1500" dirty="0" smtClean="0"/>
              <a:t>（ＬＧＷＡＮを利用していない場合は、別途、ダイヤルアップ回線を用意して接続できます。）</a:t>
            </a:r>
            <a:endParaRPr lang="en-US" altLang="ja-JP" sz="1500" dirty="0" smtClean="0"/>
          </a:p>
          <a:p>
            <a:pPr hangingPunct="0">
              <a:buNone/>
            </a:pPr>
            <a:r>
              <a:rPr lang="ja-JP" altLang="en-US" sz="1500" dirty="0" smtClean="0"/>
              <a:t>○</a:t>
            </a:r>
            <a:r>
              <a:rPr lang="ja-JP" altLang="ja-JP" sz="1500" dirty="0" smtClean="0"/>
              <a:t>利用時に入力、登録するデータ（市町村のみ）</a:t>
            </a:r>
          </a:p>
          <a:p>
            <a:pPr lvl="0" hangingPunct="0">
              <a:buNone/>
            </a:pPr>
            <a:r>
              <a:rPr lang="ja-JP" altLang="en-US" sz="1500" dirty="0" smtClean="0"/>
              <a:t>　・</a:t>
            </a:r>
            <a:r>
              <a:rPr lang="ja-JP" altLang="ja-JP" sz="1500" dirty="0" smtClean="0"/>
              <a:t>年度ごとの「介護保険料基準月額」と「調整交付金率」を入力</a:t>
            </a:r>
            <a:endParaRPr lang="en-US" altLang="ja-JP" sz="1500" dirty="0" smtClean="0"/>
          </a:p>
          <a:p>
            <a:pPr lvl="0" hangingPunct="0">
              <a:buNone/>
            </a:pPr>
            <a:r>
              <a:rPr lang="ja-JP" altLang="en-US" sz="1500" dirty="0" smtClean="0"/>
              <a:t>　・</a:t>
            </a:r>
            <a:r>
              <a:rPr lang="ja-JP" altLang="ja-JP" sz="1500" dirty="0" smtClean="0"/>
              <a:t>国保連データ（給付実績、給付管理票情報）を本システムのアップ ロード</a:t>
            </a:r>
            <a:r>
              <a:rPr lang="ja-JP" altLang="en-US" sz="1500" dirty="0" smtClean="0"/>
              <a:t>ツール</a:t>
            </a:r>
            <a:r>
              <a:rPr lang="ja-JP" altLang="ja-JP" sz="1500" dirty="0" smtClean="0"/>
              <a:t>を使い登録</a:t>
            </a:r>
          </a:p>
          <a:p>
            <a:pPr hangingPunct="0">
              <a:buNone/>
            </a:pPr>
            <a:r>
              <a:rPr lang="ja-JP" altLang="en-US" sz="1500" dirty="0" smtClean="0"/>
              <a:t>　　</a:t>
            </a:r>
            <a:r>
              <a:rPr lang="en-US" altLang="ja-JP" sz="1500" dirty="0" smtClean="0"/>
              <a:t>※</a:t>
            </a:r>
            <a:r>
              <a:rPr lang="ja-JP" altLang="ja-JP" sz="1500" dirty="0" smtClean="0"/>
              <a:t>上記データを登録しない場合でも国が一括登録している介護保険事業状況報告（月報）に基づく比較表の入手はできます。更に、国保連データ等をアップロードすることで、より詳細な全国値との比較・分析が可能となりますので、積極的な登録をお願いします。</a:t>
            </a:r>
          </a:p>
          <a:p>
            <a:pPr hangingPunct="0">
              <a:buNone/>
            </a:pPr>
            <a:r>
              <a:rPr lang="ja-JP" altLang="en-US" sz="1500" dirty="0" smtClean="0"/>
              <a:t>○</a:t>
            </a:r>
            <a:r>
              <a:rPr lang="ja-JP" altLang="ja-JP" sz="1500" dirty="0" smtClean="0"/>
              <a:t>入手できる指標</a:t>
            </a:r>
          </a:p>
          <a:p>
            <a:pPr hangingPunct="0">
              <a:buNone/>
            </a:pPr>
            <a:r>
              <a:rPr lang="ja-JP" altLang="en-US" sz="1500" dirty="0" smtClean="0"/>
              <a:t>　</a:t>
            </a:r>
            <a:r>
              <a:rPr lang="ja-JP" altLang="ja-JP" sz="1500" dirty="0" smtClean="0"/>
              <a:t>① 保険給付と保険料のバランス分析</a:t>
            </a:r>
            <a:r>
              <a:rPr lang="en-US" altLang="ja-JP" sz="1500" dirty="0" smtClean="0"/>
              <a:t> </a:t>
            </a:r>
            <a:r>
              <a:rPr lang="ja-JP" altLang="en-US" sz="1500" dirty="0" smtClean="0"/>
              <a:t>　　</a:t>
            </a:r>
            <a:r>
              <a:rPr lang="ja-JP" altLang="ja-JP" sz="1500" dirty="0" smtClean="0"/>
              <a:t>② 認定バランスの分析</a:t>
            </a:r>
            <a:r>
              <a:rPr lang="en-US" altLang="ja-JP" sz="1500" dirty="0" smtClean="0"/>
              <a:t> </a:t>
            </a:r>
            <a:r>
              <a:rPr lang="ja-JP" altLang="en-US" sz="1500" dirty="0" smtClean="0"/>
              <a:t>　</a:t>
            </a:r>
            <a:endParaRPr lang="en-US" altLang="ja-JP" sz="1500" dirty="0" smtClean="0"/>
          </a:p>
          <a:p>
            <a:pPr hangingPunct="0">
              <a:buNone/>
            </a:pPr>
            <a:r>
              <a:rPr lang="ja-JP" altLang="en-US" sz="1500" dirty="0" smtClean="0"/>
              <a:t>　</a:t>
            </a:r>
            <a:r>
              <a:rPr lang="ja-JP" altLang="ja-JP" sz="1500" dirty="0" smtClean="0"/>
              <a:t>③ 要介護度別のサービス利用のバランス分析</a:t>
            </a:r>
          </a:p>
          <a:p>
            <a:pPr hangingPunct="0">
              <a:buNone/>
            </a:pPr>
            <a:r>
              <a:rPr lang="ja-JP" altLang="en-US" sz="1500" dirty="0" smtClean="0"/>
              <a:t>　</a:t>
            </a:r>
            <a:r>
              <a:rPr lang="ja-JP" altLang="ja-JP" sz="1500" dirty="0" smtClean="0"/>
              <a:t>④ サービスのトータルバランス分析</a:t>
            </a:r>
            <a:r>
              <a:rPr lang="ja-JP" altLang="en-US" sz="1500" dirty="0" smtClean="0"/>
              <a:t>　</a:t>
            </a:r>
            <a:r>
              <a:rPr lang="ja-JP" altLang="ja-JP" sz="1500" dirty="0" smtClean="0"/>
              <a:t>【上記、介護保険事業状況報告（月報）・市町村の入力項目より作成】</a:t>
            </a:r>
          </a:p>
          <a:p>
            <a:pPr hangingPunct="0">
              <a:buNone/>
            </a:pPr>
            <a:r>
              <a:rPr lang="ja-JP" altLang="en-US" sz="1500" dirty="0" smtClean="0"/>
              <a:t>　</a:t>
            </a:r>
            <a:r>
              <a:rPr lang="ja-JP" altLang="ja-JP" sz="1500" dirty="0" smtClean="0"/>
              <a:t>⑤ 要介護度別の居宅サービス利用者の給付単位数分布の分析</a:t>
            </a:r>
            <a:r>
              <a:rPr lang="ja-JP" altLang="en-US" sz="1500" dirty="0" smtClean="0"/>
              <a:t>　</a:t>
            </a:r>
            <a:r>
              <a:rPr lang="ja-JP" altLang="ja-JP" sz="1500" dirty="0" smtClean="0"/>
              <a:t> 【上記、国保連データ（給付管理票）より作成】</a:t>
            </a:r>
          </a:p>
          <a:p>
            <a:pPr hangingPunct="0">
              <a:buNone/>
            </a:pPr>
            <a:r>
              <a:rPr lang="ja-JP" altLang="en-US" sz="1500" dirty="0" smtClean="0"/>
              <a:t>　</a:t>
            </a:r>
            <a:r>
              <a:rPr lang="ja-JP" altLang="ja-JP" sz="1500" dirty="0" smtClean="0"/>
              <a:t>⑥ ケアプランを考える</a:t>
            </a:r>
            <a:r>
              <a:rPr lang="ja-JP" altLang="en-US" sz="1500" dirty="0" smtClean="0"/>
              <a:t>　　</a:t>
            </a:r>
            <a:r>
              <a:rPr lang="ja-JP" altLang="ja-JP" sz="1500" dirty="0" smtClean="0"/>
              <a:t>⑦ 個別サービスを考える</a:t>
            </a:r>
            <a:r>
              <a:rPr lang="ja-JP" altLang="en-US" sz="1500" dirty="0" smtClean="0"/>
              <a:t>　</a:t>
            </a:r>
            <a:r>
              <a:rPr lang="ja-JP" altLang="ja-JP" sz="1500" dirty="0" smtClean="0"/>
              <a:t>【上記、国保連データ（給付実績）より作成】</a:t>
            </a:r>
            <a:endParaRPr lang="ja-JP" altLang="en-US" sz="1500" dirty="0" smtClean="0"/>
          </a:p>
        </p:txBody>
      </p:sp>
      <p:sp>
        <p:nvSpPr>
          <p:cNvPr id="5" name="タイトル 1"/>
          <p:cNvSpPr txBox="1">
            <a:spLocks/>
          </p:cNvSpPr>
          <p:nvPr/>
        </p:nvSpPr>
        <p:spPr>
          <a:xfrm>
            <a:off x="0" y="-27383"/>
            <a:ext cx="9906000" cy="504055"/>
          </a:xfrm>
          <a:prstGeom prst="rect">
            <a:avLst/>
          </a:prstGeom>
          <a:gradFill>
            <a:gsLst>
              <a:gs pos="0">
                <a:srgbClr val="00B0F0"/>
              </a:gs>
              <a:gs pos="20000">
                <a:schemeClr val="bg1"/>
              </a:gs>
              <a:gs pos="100000">
                <a:schemeClr val="bg1"/>
              </a:gs>
            </a:gsLst>
            <a:lin ang="16200000" scaled="0"/>
          </a:gradFill>
          <a:ln w="25400" cap="flat" cmpd="sng" algn="ctr">
            <a:noFill/>
            <a:prstDash val="solid"/>
          </a:ln>
        </p:spPr>
        <p:style>
          <a:lnRef idx="2">
            <a:schemeClr val="accent6"/>
          </a:lnRef>
          <a:fillRef idx="1">
            <a:schemeClr val="lt1"/>
          </a:fillRef>
          <a:effectRef idx="0">
            <a:schemeClr val="accent6"/>
          </a:effectRef>
          <a:fontRef idx="minor">
            <a:schemeClr val="dk1"/>
          </a:fontRef>
        </p:style>
        <p:txBody>
          <a:bodyPr vert="horz" lIns="91440" tIns="45720" rIns="91440" bIns="45720" rtlCol="0" anchor="ctr">
            <a:normAutofit/>
          </a:bodyPr>
          <a:lstStyle/>
          <a:p>
            <a:pPr algn="ctr" fontAlgn="auto">
              <a:spcAft>
                <a:spcPts val="0"/>
              </a:spcAft>
              <a:defRPr/>
            </a:pPr>
            <a:r>
              <a:rPr lang="ja-JP" altLang="en-US" sz="2400" dirty="0" smtClean="0">
                <a:ln w="3175">
                  <a:solidFill>
                    <a:prstClr val="black"/>
                  </a:solidFill>
                </a:ln>
                <a:solidFill>
                  <a:prstClr val="black"/>
                </a:solidFill>
                <a:latin typeface="HGSｺﾞｼｯｸE" panose="020B0900000000000000" pitchFamily="50" charset="-128"/>
                <a:ea typeface="HGSｺﾞｼｯｸE" panose="020B0900000000000000" pitchFamily="50" charset="-128"/>
              </a:rPr>
              <a:t>介護政策評価支援システムとは</a:t>
            </a:r>
            <a:endParaRPr lang="ja-JP" altLang="en-US" sz="2400" dirty="0">
              <a:ln w="3175">
                <a:solidFill>
                  <a:prstClr val="black"/>
                </a:solidFill>
              </a:ln>
              <a:solidFill>
                <a:prstClr val="black"/>
              </a:solidFill>
              <a:latin typeface="HGSｺﾞｼｯｸE" panose="020B0900000000000000" pitchFamily="50" charset="-128"/>
              <a:ea typeface="HGSｺﾞｼｯｸE" panose="020B0900000000000000" pitchFamily="50" charset="-128"/>
            </a:endParaRPr>
          </a:p>
        </p:txBody>
      </p:sp>
      <p:sp>
        <p:nvSpPr>
          <p:cNvPr id="7" name="スライド番号プレースホルダー 7"/>
          <p:cNvSpPr txBox="1">
            <a:spLocks/>
          </p:cNvSpPr>
          <p:nvPr/>
        </p:nvSpPr>
        <p:spPr>
          <a:xfrm>
            <a:off x="9201472" y="6453336"/>
            <a:ext cx="699871" cy="365125"/>
          </a:xfrm>
          <a:prstGeom prst="rect">
            <a:avLst/>
          </a:prstGeom>
          <a:noFill/>
        </p:spPr>
        <p:txBody>
          <a:bodyPr vert="horz" lIns="91440" tIns="45720" rIns="91440" bIns="45720" rtlCol="0" anchor="ctr"/>
          <a:lstStyle>
            <a:defPPr>
              <a:defRPr lang="ja-JP"/>
            </a:defPPr>
            <a:lvl1pPr algn="r" rtl="0" fontAlgn="base">
              <a:spcBef>
                <a:spcPct val="0"/>
              </a:spcBef>
              <a:spcAft>
                <a:spcPct val="0"/>
              </a:spcAft>
              <a:defRPr kumimoji="1" sz="1200" kern="1200">
                <a:solidFill>
                  <a:schemeClr val="tx1">
                    <a:tint val="75000"/>
                  </a:schemeClr>
                </a:solidFill>
                <a:latin typeface="Arial" pitchFamily="34"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Arial" pitchFamily="34" charset="0"/>
                <a:ea typeface="ＭＳ Ｐゴシック" pitchFamily="50" charset="-128"/>
                <a:cs typeface="+mn-cs"/>
              </a:defRPr>
            </a:lvl9pPr>
          </a:lstStyle>
          <a:p>
            <a:r>
              <a:rPr lang="en-US" altLang="ja-JP" sz="2400" dirty="0" smtClean="0">
                <a:solidFill>
                  <a:prstClr val="black"/>
                </a:solidFill>
              </a:rPr>
              <a:t>196</a:t>
            </a:r>
            <a:endParaRPr lang="ja-JP" altLang="en-US" sz="2400" dirty="0">
              <a:solidFill>
                <a:prstClr val="black"/>
              </a:solidFill>
            </a:endParaRPr>
          </a:p>
        </p:txBody>
      </p:sp>
    </p:spTree>
    <p:extLst>
      <p:ext uri="{BB962C8B-B14F-4D97-AF65-F5344CB8AC3E}">
        <p14:creationId xmlns:p14="http://schemas.microsoft.com/office/powerpoint/2010/main" val="39119901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テキスト ボックス 17"/>
          <p:cNvSpPr txBox="1"/>
          <p:nvPr/>
        </p:nvSpPr>
        <p:spPr>
          <a:xfrm>
            <a:off x="8625432" y="119138"/>
            <a:ext cx="994215" cy="307777"/>
          </a:xfrm>
          <a:prstGeom prst="rect">
            <a:avLst/>
          </a:prstGeom>
          <a:noFill/>
        </p:spPr>
        <p:txBody>
          <a:bodyPr wrap="square" rtlCol="0">
            <a:spAutoFit/>
          </a:bodyPr>
          <a:lstStyle/>
          <a:p>
            <a:pPr fontAlgn="auto">
              <a:spcBef>
                <a:spcPts val="0"/>
              </a:spcBef>
              <a:spcAft>
                <a:spcPts val="0"/>
              </a:spcAft>
            </a:pPr>
            <a:r>
              <a:rPr lang="ja-JP" altLang="en-US" sz="1400" b="1" dirty="0" smtClean="0">
                <a:solidFill>
                  <a:prstClr val="black"/>
                </a:solidFill>
                <a:latin typeface="ＭＳ ゴシック" pitchFamily="49" charset="-128"/>
                <a:ea typeface="ＭＳ ゴシック" pitchFamily="49" charset="-128"/>
              </a:rPr>
              <a:t>（別紙）</a:t>
            </a:r>
            <a:endParaRPr lang="ja-JP" altLang="en-US" sz="1400" b="1" dirty="0">
              <a:solidFill>
                <a:prstClr val="black"/>
              </a:solidFill>
              <a:latin typeface="ＭＳ ゴシック" pitchFamily="49" charset="-128"/>
              <a:ea typeface="ＭＳ ゴシック" pitchFamily="49" charset="-128"/>
            </a:endParaRPr>
          </a:p>
        </p:txBody>
      </p:sp>
      <p:sp>
        <p:nvSpPr>
          <p:cNvPr id="89092" name="Rectangle 4"/>
          <p:cNvSpPr>
            <a:spLocks noChangeArrowheads="1"/>
          </p:cNvSpPr>
          <p:nvPr/>
        </p:nvSpPr>
        <p:spPr bwMode="auto">
          <a:xfrm>
            <a:off x="23"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auto">
              <a:spcBef>
                <a:spcPts val="0"/>
              </a:spcBef>
              <a:spcAft>
                <a:spcPts val="0"/>
              </a:spcAft>
            </a:pPr>
            <a:endParaRPr lang="ja-JP" altLang="en-US">
              <a:solidFill>
                <a:prstClr val="black"/>
              </a:solidFill>
              <a:latin typeface="Calibri"/>
              <a:ea typeface="ＭＳ Ｐゴシック"/>
            </a:endParaRPr>
          </a:p>
        </p:txBody>
      </p:sp>
      <p:pic>
        <p:nvPicPr>
          <p:cNvPr id="89094" name="Picture 6"/>
          <p:cNvPicPr>
            <a:picLocks noChangeAspect="1" noChangeArrowheads="1"/>
          </p:cNvPicPr>
          <p:nvPr/>
        </p:nvPicPr>
        <p:blipFill>
          <a:blip r:embed="rId2" cstate="print"/>
          <a:srcRect/>
          <a:stretch>
            <a:fillRect/>
          </a:stretch>
        </p:blipFill>
        <p:spPr bwMode="auto">
          <a:xfrm>
            <a:off x="348346" y="908720"/>
            <a:ext cx="3704972" cy="2736304"/>
          </a:xfrm>
          <a:prstGeom prst="rect">
            <a:avLst/>
          </a:prstGeom>
          <a:noFill/>
          <a:ln w="9525">
            <a:noFill/>
            <a:miter lim="800000"/>
            <a:headEnd/>
            <a:tailEnd/>
          </a:ln>
          <a:effectLst/>
        </p:spPr>
      </p:pic>
      <p:pic>
        <p:nvPicPr>
          <p:cNvPr id="89095" name="Picture 7"/>
          <p:cNvPicPr>
            <a:picLocks noChangeAspect="1" noChangeArrowheads="1"/>
          </p:cNvPicPr>
          <p:nvPr/>
        </p:nvPicPr>
        <p:blipFill>
          <a:blip r:embed="rId3" cstate="print"/>
          <a:srcRect/>
          <a:stretch>
            <a:fillRect/>
          </a:stretch>
        </p:blipFill>
        <p:spPr bwMode="auto">
          <a:xfrm>
            <a:off x="4164765" y="908720"/>
            <a:ext cx="2658800" cy="1900196"/>
          </a:xfrm>
          <a:prstGeom prst="rect">
            <a:avLst/>
          </a:prstGeom>
          <a:noFill/>
          <a:ln w="9525">
            <a:noFill/>
            <a:miter lim="800000"/>
            <a:headEnd/>
            <a:tailEnd/>
          </a:ln>
          <a:effectLst/>
        </p:spPr>
      </p:pic>
      <p:pic>
        <p:nvPicPr>
          <p:cNvPr id="89096" name="Picture 8"/>
          <p:cNvPicPr>
            <a:picLocks noChangeAspect="1" noChangeArrowheads="1"/>
          </p:cNvPicPr>
          <p:nvPr/>
        </p:nvPicPr>
        <p:blipFill>
          <a:blip r:embed="rId4" cstate="print"/>
          <a:srcRect/>
          <a:stretch>
            <a:fillRect/>
          </a:stretch>
        </p:blipFill>
        <p:spPr bwMode="auto">
          <a:xfrm>
            <a:off x="6973076" y="908720"/>
            <a:ext cx="2636706" cy="1872208"/>
          </a:xfrm>
          <a:prstGeom prst="rect">
            <a:avLst/>
          </a:prstGeom>
          <a:noFill/>
          <a:ln w="9525">
            <a:noFill/>
            <a:miter lim="800000"/>
            <a:headEnd/>
            <a:tailEnd/>
          </a:ln>
          <a:effectLst/>
        </p:spPr>
      </p:pic>
      <p:pic>
        <p:nvPicPr>
          <p:cNvPr id="89097" name="Picture 9"/>
          <p:cNvPicPr>
            <a:picLocks noChangeAspect="1" noChangeArrowheads="1"/>
          </p:cNvPicPr>
          <p:nvPr/>
        </p:nvPicPr>
        <p:blipFill>
          <a:blip r:embed="rId5" cstate="print"/>
          <a:srcRect/>
          <a:stretch>
            <a:fillRect/>
          </a:stretch>
        </p:blipFill>
        <p:spPr bwMode="auto">
          <a:xfrm>
            <a:off x="348346" y="3789040"/>
            <a:ext cx="3704972" cy="2736304"/>
          </a:xfrm>
          <a:prstGeom prst="rect">
            <a:avLst/>
          </a:prstGeom>
          <a:noFill/>
          <a:ln w="9525">
            <a:noFill/>
            <a:miter lim="800000"/>
            <a:headEnd/>
            <a:tailEnd/>
          </a:ln>
          <a:effectLst/>
        </p:spPr>
      </p:pic>
      <p:sp>
        <p:nvSpPr>
          <p:cNvPr id="89099" name="Rectangle 11"/>
          <p:cNvSpPr>
            <a:spLocks noChangeArrowheads="1"/>
          </p:cNvSpPr>
          <p:nvPr/>
        </p:nvSpPr>
        <p:spPr bwMode="auto">
          <a:xfrm>
            <a:off x="23"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auto">
              <a:spcBef>
                <a:spcPts val="0"/>
              </a:spcBef>
              <a:spcAft>
                <a:spcPts val="0"/>
              </a:spcAft>
            </a:pPr>
            <a:endParaRPr lang="ja-JP" altLang="en-US">
              <a:solidFill>
                <a:prstClr val="black"/>
              </a:solidFill>
              <a:latin typeface="Calibri"/>
              <a:ea typeface="ＭＳ Ｐゴシック"/>
            </a:endParaRPr>
          </a:p>
        </p:txBody>
      </p:sp>
      <p:pic>
        <p:nvPicPr>
          <p:cNvPr id="89102" name="Picture 14"/>
          <p:cNvPicPr>
            <a:picLocks noChangeAspect="1" noChangeArrowheads="1"/>
          </p:cNvPicPr>
          <p:nvPr/>
        </p:nvPicPr>
        <p:blipFill>
          <a:blip r:embed="rId6" cstate="print"/>
          <a:srcRect/>
          <a:stretch>
            <a:fillRect/>
          </a:stretch>
        </p:blipFill>
        <p:spPr bwMode="auto">
          <a:xfrm>
            <a:off x="6969235" y="2828056"/>
            <a:ext cx="2736304" cy="1825083"/>
          </a:xfrm>
          <a:prstGeom prst="rect">
            <a:avLst/>
          </a:prstGeom>
          <a:noFill/>
          <a:ln w="9525">
            <a:noFill/>
            <a:miter lim="800000"/>
            <a:headEnd/>
            <a:tailEnd/>
          </a:ln>
          <a:effectLst/>
        </p:spPr>
      </p:pic>
      <p:pic>
        <p:nvPicPr>
          <p:cNvPr id="89103" name="Picture 15"/>
          <p:cNvPicPr>
            <a:picLocks noChangeAspect="1" noChangeArrowheads="1"/>
          </p:cNvPicPr>
          <p:nvPr/>
        </p:nvPicPr>
        <p:blipFill>
          <a:blip r:embed="rId7" cstate="print"/>
          <a:srcRect/>
          <a:stretch>
            <a:fillRect/>
          </a:stretch>
        </p:blipFill>
        <p:spPr bwMode="auto">
          <a:xfrm>
            <a:off x="4164765" y="4653182"/>
            <a:ext cx="2726558" cy="1917871"/>
          </a:xfrm>
          <a:prstGeom prst="rect">
            <a:avLst/>
          </a:prstGeom>
          <a:noFill/>
          <a:ln w="9525">
            <a:noFill/>
            <a:miter lim="800000"/>
            <a:headEnd/>
            <a:tailEnd/>
          </a:ln>
          <a:effectLst/>
        </p:spPr>
      </p:pic>
      <p:pic>
        <p:nvPicPr>
          <p:cNvPr id="89104" name="Picture 16"/>
          <p:cNvPicPr>
            <a:picLocks noChangeAspect="1" noChangeArrowheads="1"/>
          </p:cNvPicPr>
          <p:nvPr/>
        </p:nvPicPr>
        <p:blipFill>
          <a:blip r:embed="rId8" cstate="print"/>
          <a:srcRect/>
          <a:stretch>
            <a:fillRect/>
          </a:stretch>
        </p:blipFill>
        <p:spPr bwMode="auto">
          <a:xfrm>
            <a:off x="6901079" y="4653182"/>
            <a:ext cx="2732451" cy="1906087"/>
          </a:xfrm>
          <a:prstGeom prst="rect">
            <a:avLst/>
          </a:prstGeom>
          <a:noFill/>
          <a:ln w="9525">
            <a:noFill/>
            <a:miter lim="800000"/>
            <a:headEnd/>
            <a:tailEnd/>
          </a:ln>
          <a:effectLst/>
        </p:spPr>
      </p:pic>
      <p:pic>
        <p:nvPicPr>
          <p:cNvPr id="14" name="図 13" descr="C:\Users\MKTQT\Documents\クリップアート\keikan_0049.wmf"/>
          <p:cNvPicPr/>
          <p:nvPr/>
        </p:nvPicPr>
        <p:blipFill>
          <a:blip r:embed="rId9" cstate="print"/>
          <a:srcRect/>
          <a:stretch>
            <a:fillRect/>
          </a:stretch>
        </p:blipFill>
        <p:spPr bwMode="auto">
          <a:xfrm>
            <a:off x="4232927" y="2996952"/>
            <a:ext cx="2448272" cy="1440160"/>
          </a:xfrm>
          <a:prstGeom prst="rect">
            <a:avLst/>
          </a:prstGeom>
          <a:noFill/>
          <a:ln w="9525">
            <a:noFill/>
            <a:miter lim="800000"/>
            <a:headEnd/>
            <a:tailEnd/>
          </a:ln>
        </p:spPr>
      </p:pic>
      <p:sp>
        <p:nvSpPr>
          <p:cNvPr id="15" name="タイトル 1"/>
          <p:cNvSpPr txBox="1">
            <a:spLocks/>
          </p:cNvSpPr>
          <p:nvPr/>
        </p:nvSpPr>
        <p:spPr>
          <a:xfrm>
            <a:off x="0" y="-27383"/>
            <a:ext cx="9906000" cy="576063"/>
          </a:xfrm>
          <a:prstGeom prst="rect">
            <a:avLst/>
          </a:prstGeom>
          <a:gradFill>
            <a:gsLst>
              <a:gs pos="0">
                <a:srgbClr val="00B0F0"/>
              </a:gs>
              <a:gs pos="20000">
                <a:schemeClr val="bg1"/>
              </a:gs>
              <a:gs pos="100000">
                <a:schemeClr val="bg1"/>
              </a:gs>
            </a:gsLst>
            <a:lin ang="16200000" scaled="0"/>
          </a:gradFill>
          <a:ln w="25400" cap="flat" cmpd="sng" algn="ctr">
            <a:noFill/>
            <a:prstDash val="solid"/>
          </a:ln>
        </p:spPr>
        <p:style>
          <a:lnRef idx="2">
            <a:schemeClr val="accent6"/>
          </a:lnRef>
          <a:fillRef idx="1">
            <a:schemeClr val="lt1"/>
          </a:fillRef>
          <a:effectRef idx="0">
            <a:schemeClr val="accent6"/>
          </a:effectRef>
          <a:fontRef idx="minor">
            <a:schemeClr val="dk1"/>
          </a:fontRef>
        </p:style>
        <p:txBody>
          <a:bodyPr vert="horz" lIns="91440" tIns="45720" rIns="91440" bIns="45720" rtlCol="0" anchor="ctr">
            <a:normAutofit/>
          </a:bodyPr>
          <a:lstStyle/>
          <a:p>
            <a:pPr algn="ctr" fontAlgn="auto">
              <a:spcAft>
                <a:spcPts val="0"/>
              </a:spcAft>
              <a:defRPr/>
            </a:pPr>
            <a:r>
              <a:rPr lang="ja-JP" altLang="en-US" sz="2400" dirty="0" smtClean="0">
                <a:ln w="3175">
                  <a:solidFill>
                    <a:prstClr val="black"/>
                  </a:solidFill>
                </a:ln>
                <a:solidFill>
                  <a:prstClr val="black"/>
                </a:solidFill>
                <a:latin typeface="HGSｺﾞｼｯｸE" panose="020B0900000000000000" pitchFamily="50" charset="-128"/>
                <a:ea typeface="HGSｺﾞｼｯｸE" panose="020B0900000000000000" pitchFamily="50" charset="-128"/>
              </a:rPr>
              <a:t>（参考）分析指標の具体例</a:t>
            </a:r>
            <a:endParaRPr lang="ja-JP" altLang="en-US" sz="2400" dirty="0">
              <a:ln w="3175">
                <a:solidFill>
                  <a:prstClr val="black"/>
                </a:solidFill>
              </a:ln>
              <a:solidFill>
                <a:prstClr val="black"/>
              </a:solidFill>
              <a:latin typeface="HGSｺﾞｼｯｸE" panose="020B0900000000000000" pitchFamily="50" charset="-128"/>
              <a:ea typeface="HGSｺﾞｼｯｸE" panose="020B0900000000000000" pitchFamily="50" charset="-128"/>
            </a:endParaRPr>
          </a:p>
        </p:txBody>
      </p:sp>
      <p:sp>
        <p:nvSpPr>
          <p:cNvPr id="17" name="スライド番号プレースホルダー 7"/>
          <p:cNvSpPr txBox="1">
            <a:spLocks/>
          </p:cNvSpPr>
          <p:nvPr/>
        </p:nvSpPr>
        <p:spPr>
          <a:xfrm>
            <a:off x="9201472" y="6453336"/>
            <a:ext cx="699871" cy="365125"/>
          </a:xfrm>
          <a:prstGeom prst="rect">
            <a:avLst/>
          </a:prstGeom>
          <a:noFill/>
        </p:spPr>
        <p:txBody>
          <a:bodyPr vert="horz" lIns="91440" tIns="45720" rIns="91440" bIns="45720" rtlCol="0" anchor="ctr"/>
          <a:lstStyle>
            <a:defPPr>
              <a:defRPr lang="ja-JP"/>
            </a:defPPr>
            <a:lvl1pPr algn="r" rtl="0" fontAlgn="base">
              <a:spcBef>
                <a:spcPct val="0"/>
              </a:spcBef>
              <a:spcAft>
                <a:spcPct val="0"/>
              </a:spcAft>
              <a:defRPr kumimoji="1" sz="1200" kern="1200">
                <a:solidFill>
                  <a:schemeClr val="tx1">
                    <a:tint val="75000"/>
                  </a:schemeClr>
                </a:solidFill>
                <a:latin typeface="Arial" pitchFamily="34"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Arial" pitchFamily="34" charset="0"/>
                <a:ea typeface="ＭＳ Ｐゴシック" pitchFamily="50" charset="-128"/>
                <a:cs typeface="+mn-cs"/>
              </a:defRPr>
            </a:lvl9pPr>
          </a:lstStyle>
          <a:p>
            <a:r>
              <a:rPr lang="en-US" altLang="ja-JP" sz="2400" dirty="0" smtClean="0">
                <a:solidFill>
                  <a:prstClr val="black"/>
                </a:solidFill>
              </a:rPr>
              <a:t>197</a:t>
            </a:r>
            <a:endParaRPr lang="ja-JP" altLang="en-US" sz="2400" dirty="0">
              <a:solidFill>
                <a:prstClr val="black"/>
              </a:solidFill>
            </a:endParaRPr>
          </a:p>
        </p:txBody>
      </p:sp>
    </p:spTree>
    <p:extLst>
      <p:ext uri="{BB962C8B-B14F-4D97-AF65-F5344CB8AC3E}">
        <p14:creationId xmlns:p14="http://schemas.microsoft.com/office/powerpoint/2010/main" val="1985606562"/>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正方形/長方形 152"/>
          <p:cNvSpPr/>
          <p:nvPr/>
        </p:nvSpPr>
        <p:spPr>
          <a:xfrm>
            <a:off x="41896" y="1268761"/>
            <a:ext cx="6431923" cy="5531285"/>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sp>
        <p:nvSpPr>
          <p:cNvPr id="9" name="テキスト ボックス 136"/>
          <p:cNvSpPr txBox="1">
            <a:spLocks noChangeArrowheads="1"/>
          </p:cNvSpPr>
          <p:nvPr/>
        </p:nvSpPr>
        <p:spPr bwMode="auto">
          <a:xfrm>
            <a:off x="84593" y="548682"/>
            <a:ext cx="9711529" cy="646331"/>
          </a:xfrm>
          <a:prstGeom prst="rect">
            <a:avLst/>
          </a:prstGeom>
          <a:solidFill>
            <a:schemeClr val="accent6">
              <a:lumMod val="20000"/>
              <a:lumOff val="80000"/>
            </a:schemeClr>
          </a:solidFill>
          <a:ln w="9525" cmpd="thickThin">
            <a:solidFill>
              <a:srgbClr val="1F497D"/>
            </a:solidFill>
            <a:miter lim="800000"/>
            <a:headEnd/>
            <a:tailEnd/>
          </a:ln>
          <a:effectLst>
            <a:outerShdw blurRad="50800" dist="38100" dir="2700000" algn="tl" rotWithShape="0">
              <a:prstClr val="black">
                <a:alpha val="40000"/>
              </a:prstClr>
            </a:outerShdw>
          </a:effectLst>
          <a:extLst/>
        </p:spPr>
        <p:txBody>
          <a:bodyPr wrap="square">
            <a:spAutoFit/>
          </a:bodyPr>
          <a:lstStyle>
            <a:lvl1pPr marL="179388" indent="-179388"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marL="0" indent="0" fontAlgn="auto">
              <a:spcBef>
                <a:spcPts val="0"/>
              </a:spcBef>
              <a:spcAft>
                <a:spcPts val="0"/>
              </a:spcAft>
              <a:defRPr/>
            </a:pPr>
            <a:r>
              <a:rPr lang="ja-JP" altLang="en-US" kern="0" dirty="0" smtClean="0">
                <a:solidFill>
                  <a:prstClr val="black"/>
                </a:solidFill>
                <a:latin typeface="ＭＳ Ｐゴシック"/>
              </a:rPr>
              <a:t>地域包括ケアシステムの構築に向けて、国民・地方自治体にとって有益な情報を利活用しやすいように、介護・医療関連情報の「見える化」を推進</a:t>
            </a:r>
            <a:endParaRPr lang="ja-JP" altLang="en-US" kern="0" dirty="0">
              <a:solidFill>
                <a:prstClr val="black"/>
              </a:solidFill>
              <a:latin typeface="ＭＳ Ｐゴシック"/>
            </a:endParaRPr>
          </a:p>
        </p:txBody>
      </p:sp>
      <p:sp>
        <p:nvSpPr>
          <p:cNvPr id="387" name="角丸四角形 386"/>
          <p:cNvSpPr/>
          <p:nvPr/>
        </p:nvSpPr>
        <p:spPr bwMode="auto">
          <a:xfrm>
            <a:off x="6538114" y="5653603"/>
            <a:ext cx="3309098" cy="1087923"/>
          </a:xfrm>
          <a:prstGeom prst="roundRect">
            <a:avLst>
              <a:gd name="adj" fmla="val 5943"/>
            </a:avLst>
          </a:prstGeom>
          <a:noFill/>
          <a:ln w="63500" cmpd="thickThin">
            <a:solidFill>
              <a:srgbClr val="FF99CC">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lIns="36000" tIns="108000" rIns="0" anchor="t" anchorCtr="0"/>
          <a:lstStyle/>
          <a:p>
            <a:pPr marL="177800" indent="-177800" fontAlgn="auto">
              <a:spcBef>
                <a:spcPts val="0"/>
              </a:spcBef>
              <a:spcAft>
                <a:spcPts val="0"/>
              </a:spcAft>
              <a:defRPr/>
            </a:pPr>
            <a:r>
              <a:rPr lang="ja-JP" altLang="en-US" sz="1100" dirty="0" smtClean="0">
                <a:solidFill>
                  <a:prstClr val="black">
                    <a:lumMod val="65000"/>
                    <a:lumOff val="35000"/>
                  </a:prstClr>
                </a:solidFill>
                <a:latin typeface="ＭＳ Ｐゴシック"/>
              </a:rPr>
              <a:t>○地方自治体が、それぞれの地域の特性にあった、地域包括ケアシステムを構築する</a:t>
            </a:r>
            <a:endParaRPr lang="en-US" altLang="ja-JP" sz="1100" dirty="0" smtClean="0">
              <a:solidFill>
                <a:prstClr val="black">
                  <a:lumMod val="65000"/>
                  <a:lumOff val="35000"/>
                </a:prstClr>
              </a:solidFill>
              <a:latin typeface="ＭＳ Ｐゴシック"/>
            </a:endParaRPr>
          </a:p>
          <a:p>
            <a:pPr marL="177800" indent="-177800" fontAlgn="auto">
              <a:spcBef>
                <a:spcPts val="0"/>
              </a:spcBef>
              <a:spcAft>
                <a:spcPts val="0"/>
              </a:spcAft>
              <a:defRPr/>
            </a:pPr>
            <a:r>
              <a:rPr lang="ja-JP" altLang="en-US" sz="1100" dirty="0" smtClean="0">
                <a:solidFill>
                  <a:prstClr val="black">
                    <a:lumMod val="65000"/>
                    <a:lumOff val="35000"/>
                  </a:prstClr>
                </a:solidFill>
                <a:latin typeface="ＭＳ Ｐゴシック"/>
              </a:rPr>
              <a:t>○国民が、介護サービスの質の評価に基づいて、適切な介護サービスを選択できるように情報基盤を構築する</a:t>
            </a:r>
            <a:endParaRPr lang="ja-JP" altLang="en-US" sz="1100" dirty="0">
              <a:solidFill>
                <a:prstClr val="black">
                  <a:lumMod val="65000"/>
                  <a:lumOff val="35000"/>
                </a:prstClr>
              </a:solidFill>
              <a:latin typeface="ＭＳ Ｐゴシック"/>
            </a:endParaRPr>
          </a:p>
        </p:txBody>
      </p:sp>
      <p:sp>
        <p:nvSpPr>
          <p:cNvPr id="385" name="角丸四角形 384"/>
          <p:cNvSpPr/>
          <p:nvPr/>
        </p:nvSpPr>
        <p:spPr bwMode="auto">
          <a:xfrm>
            <a:off x="6576995" y="5443972"/>
            <a:ext cx="1808400" cy="289441"/>
          </a:xfrm>
          <a:prstGeom prst="roundRect">
            <a:avLst/>
          </a:prstGeom>
          <a:solidFill>
            <a:srgbClr val="FFC000"/>
          </a:solidFill>
          <a:ln>
            <a:solidFill>
              <a:schemeClr val="tx1"/>
            </a:solidFill>
          </a:ln>
          <a:extLst/>
        </p:spPr>
        <p:txBody>
          <a:bodyPr wrap="square" rtlCol="0">
            <a:spAutoFit/>
          </a:bodyPr>
          <a:lstStyle/>
          <a:p>
            <a:pPr algn="ctr" fontAlgn="auto">
              <a:spcBef>
                <a:spcPts val="0"/>
              </a:spcBef>
              <a:spcAft>
                <a:spcPts val="0"/>
              </a:spcAft>
            </a:pPr>
            <a:r>
              <a:rPr lang="ja-JP" altLang="en-US" sz="1100" b="1" dirty="0">
                <a:solidFill>
                  <a:srgbClr val="000000"/>
                </a:solidFill>
                <a:latin typeface="Calibri"/>
                <a:ea typeface="ＭＳ Ｐゴシック"/>
              </a:rPr>
              <a:t>将来像及び効果</a:t>
            </a:r>
          </a:p>
        </p:txBody>
      </p:sp>
      <p:sp>
        <p:nvSpPr>
          <p:cNvPr id="388" name="角丸四角形 387"/>
          <p:cNvSpPr/>
          <p:nvPr/>
        </p:nvSpPr>
        <p:spPr bwMode="auto">
          <a:xfrm>
            <a:off x="6537219" y="3299841"/>
            <a:ext cx="3309098" cy="1993564"/>
          </a:xfrm>
          <a:prstGeom prst="roundRect">
            <a:avLst>
              <a:gd name="adj" fmla="val 5943"/>
            </a:avLst>
          </a:prstGeom>
          <a:noFill/>
          <a:ln w="63500" cmpd="thickThin">
            <a:solidFill>
              <a:srgbClr val="00B05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lIns="36000" tIns="108000" rIns="0" anchor="t" anchorCtr="0"/>
          <a:lstStyle/>
          <a:p>
            <a:pPr fontAlgn="auto">
              <a:spcBef>
                <a:spcPts val="0"/>
              </a:spcBef>
              <a:spcAft>
                <a:spcPts val="0"/>
              </a:spcAft>
              <a:defRPr/>
            </a:pPr>
            <a:r>
              <a:rPr lang="ja-JP" altLang="en-US" sz="1100" dirty="0" smtClean="0">
                <a:solidFill>
                  <a:prstClr val="black">
                    <a:lumMod val="65000"/>
                    <a:lumOff val="35000"/>
                  </a:prstClr>
                </a:solidFill>
                <a:latin typeface="ＭＳ Ｐゴシック"/>
              </a:rPr>
              <a:t>○国民・地方自治体に有益な情報を提供（＝「見え　</a:t>
            </a:r>
            <a:endParaRPr lang="en-US" altLang="ja-JP" sz="1100" dirty="0" smtClean="0">
              <a:solidFill>
                <a:prstClr val="black">
                  <a:lumMod val="65000"/>
                  <a:lumOff val="35000"/>
                </a:prstClr>
              </a:solidFill>
              <a:latin typeface="ＭＳ Ｐゴシック"/>
            </a:endParaRPr>
          </a:p>
          <a:p>
            <a:pPr fontAlgn="auto">
              <a:spcBef>
                <a:spcPts val="0"/>
              </a:spcBef>
              <a:spcAft>
                <a:spcPts val="0"/>
              </a:spcAft>
              <a:defRPr/>
            </a:pPr>
            <a:r>
              <a:rPr lang="ja-JP" altLang="en-US" sz="1100" dirty="0" smtClean="0">
                <a:solidFill>
                  <a:prstClr val="black">
                    <a:lumMod val="65000"/>
                    <a:lumOff val="35000"/>
                  </a:prstClr>
                </a:solidFill>
                <a:latin typeface="ＭＳ Ｐゴシック"/>
              </a:rPr>
              <a:t>　</a:t>
            </a:r>
            <a:r>
              <a:rPr lang="ja-JP" altLang="en-US" sz="1100" dirty="0" err="1" smtClean="0">
                <a:solidFill>
                  <a:prstClr val="black">
                    <a:lumMod val="65000"/>
                    <a:lumOff val="35000"/>
                  </a:prstClr>
                </a:solidFill>
                <a:latin typeface="ＭＳ Ｐゴシック"/>
              </a:rPr>
              <a:t>る化</a:t>
            </a:r>
            <a:r>
              <a:rPr lang="ja-JP" altLang="en-US" sz="1100" dirty="0" smtClean="0">
                <a:solidFill>
                  <a:prstClr val="black">
                    <a:lumMod val="65000"/>
                    <a:lumOff val="35000"/>
                  </a:prstClr>
                </a:solidFill>
                <a:latin typeface="ＭＳ Ｐゴシック"/>
              </a:rPr>
              <a:t>」）するために、介護保険総合データベース</a:t>
            </a:r>
            <a:endParaRPr lang="en-US" altLang="ja-JP" sz="1100" dirty="0" smtClean="0">
              <a:solidFill>
                <a:prstClr val="black">
                  <a:lumMod val="65000"/>
                  <a:lumOff val="35000"/>
                </a:prstClr>
              </a:solidFill>
              <a:latin typeface="ＭＳ Ｐゴシック"/>
            </a:endParaRPr>
          </a:p>
          <a:p>
            <a:pPr fontAlgn="auto">
              <a:spcBef>
                <a:spcPts val="0"/>
              </a:spcBef>
              <a:spcAft>
                <a:spcPts val="0"/>
              </a:spcAft>
              <a:defRPr/>
            </a:pPr>
            <a:r>
              <a:rPr lang="ja-JP" altLang="en-US" sz="1100" dirty="0" smtClean="0">
                <a:solidFill>
                  <a:prstClr val="black">
                    <a:lumMod val="65000"/>
                    <a:lumOff val="35000"/>
                  </a:prstClr>
                </a:solidFill>
                <a:latin typeface="ＭＳ Ｐゴシック"/>
              </a:rPr>
              <a:t>　を活用し、以下のような取組を行う。</a:t>
            </a:r>
          </a:p>
          <a:p>
            <a:pPr marL="177800" indent="-177800" fontAlgn="auto">
              <a:spcBef>
                <a:spcPts val="0"/>
              </a:spcBef>
              <a:spcAft>
                <a:spcPts val="0"/>
              </a:spcAft>
              <a:defRPr/>
            </a:pPr>
            <a:r>
              <a:rPr lang="ja-JP" altLang="en-US" sz="1100" dirty="0" smtClean="0">
                <a:solidFill>
                  <a:prstClr val="black">
                    <a:lumMod val="65000"/>
                    <a:lumOff val="35000"/>
                  </a:prstClr>
                </a:solidFill>
                <a:latin typeface="ＭＳ Ｐゴシック"/>
              </a:rPr>
              <a:t>　①様々な情報を取り込めるように、介護保険総合データベースの機能強化を含む情報基盤の整備を行う</a:t>
            </a:r>
          </a:p>
          <a:p>
            <a:pPr marL="177800" indent="-177800" fontAlgn="auto">
              <a:spcBef>
                <a:spcPts val="0"/>
              </a:spcBef>
              <a:spcAft>
                <a:spcPts val="0"/>
              </a:spcAft>
              <a:defRPr/>
            </a:pPr>
            <a:r>
              <a:rPr lang="ja-JP" altLang="en-US" sz="1100" dirty="0" smtClean="0">
                <a:solidFill>
                  <a:prstClr val="black">
                    <a:lumMod val="65000"/>
                    <a:lumOff val="35000"/>
                  </a:prstClr>
                </a:solidFill>
                <a:latin typeface="ＭＳ Ｐゴシック"/>
              </a:rPr>
              <a:t>　②調査研究等を通じて、新たな指標の開発等、情報発信する内容の質の向上に取り組む　</a:t>
            </a:r>
            <a:endParaRPr lang="en-US" altLang="ja-JP" sz="1100" dirty="0" smtClean="0">
              <a:solidFill>
                <a:prstClr val="black">
                  <a:lumMod val="65000"/>
                  <a:lumOff val="35000"/>
                </a:prstClr>
              </a:solidFill>
              <a:latin typeface="ＭＳ Ｐゴシック"/>
            </a:endParaRPr>
          </a:p>
          <a:p>
            <a:pPr marL="177800" indent="-177800" fontAlgn="auto">
              <a:spcBef>
                <a:spcPts val="0"/>
              </a:spcBef>
              <a:spcAft>
                <a:spcPts val="0"/>
              </a:spcAft>
              <a:defRPr/>
            </a:pPr>
            <a:r>
              <a:rPr lang="ja-JP" altLang="en-US" sz="1100" dirty="0" smtClean="0">
                <a:solidFill>
                  <a:prstClr val="black">
                    <a:lumMod val="65000"/>
                    <a:lumOff val="35000"/>
                  </a:prstClr>
                </a:solidFill>
                <a:latin typeface="ＭＳ Ｐゴシック"/>
              </a:rPr>
              <a:t>　③国民・地方自治体にとって、安心して、利用しやすい、情報提供手法を構築する</a:t>
            </a:r>
            <a:endParaRPr lang="en-US" altLang="ja-JP" sz="1100" dirty="0">
              <a:solidFill>
                <a:srgbClr val="FF0000"/>
              </a:solidFill>
              <a:latin typeface="ＭＳ Ｐゴシック"/>
            </a:endParaRPr>
          </a:p>
        </p:txBody>
      </p:sp>
      <p:sp>
        <p:nvSpPr>
          <p:cNvPr id="93" name="角丸四角形 92"/>
          <p:cNvSpPr/>
          <p:nvPr/>
        </p:nvSpPr>
        <p:spPr bwMode="auto">
          <a:xfrm>
            <a:off x="6576995" y="3083975"/>
            <a:ext cx="1808400" cy="289441"/>
          </a:xfrm>
          <a:prstGeom prst="roundRect">
            <a:avLst/>
          </a:prstGeom>
          <a:solidFill>
            <a:srgbClr val="FFC000"/>
          </a:solidFill>
          <a:ln>
            <a:solidFill>
              <a:schemeClr val="tx1"/>
            </a:solidFill>
          </a:ln>
          <a:extLst/>
        </p:spPr>
        <p:txBody>
          <a:bodyPr wrap="square" rtlCol="0">
            <a:spAutoFit/>
          </a:bodyPr>
          <a:lstStyle/>
          <a:p>
            <a:pPr algn="ctr" fontAlgn="auto">
              <a:spcBef>
                <a:spcPts val="0"/>
              </a:spcBef>
              <a:spcAft>
                <a:spcPts val="0"/>
              </a:spcAft>
            </a:pPr>
            <a:r>
              <a:rPr lang="ja-JP" altLang="en-US" sz="1100" b="1" dirty="0" smtClean="0">
                <a:solidFill>
                  <a:srgbClr val="000000"/>
                </a:solidFill>
                <a:latin typeface="Calibri"/>
                <a:ea typeface="ＭＳ Ｐゴシック"/>
              </a:rPr>
              <a:t>課題解決</a:t>
            </a:r>
            <a:r>
              <a:rPr lang="ja-JP" altLang="en-US" sz="1100" b="1" dirty="0">
                <a:solidFill>
                  <a:srgbClr val="000000"/>
                </a:solidFill>
                <a:latin typeface="Calibri"/>
                <a:ea typeface="ＭＳ Ｐゴシック"/>
              </a:rPr>
              <a:t>策</a:t>
            </a:r>
          </a:p>
        </p:txBody>
      </p:sp>
      <p:sp>
        <p:nvSpPr>
          <p:cNvPr id="389" name="角丸四角形 388"/>
          <p:cNvSpPr/>
          <p:nvPr/>
        </p:nvSpPr>
        <p:spPr bwMode="auto">
          <a:xfrm>
            <a:off x="6537219" y="1570023"/>
            <a:ext cx="3309098" cy="1419126"/>
          </a:xfrm>
          <a:prstGeom prst="roundRect">
            <a:avLst>
              <a:gd name="adj" fmla="val 5943"/>
            </a:avLst>
          </a:prstGeom>
          <a:noFill/>
          <a:ln w="63500" cmpd="thickThin">
            <a:solidFill>
              <a:schemeClr val="accent2">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72000" rIns="0" anchor="t" anchorCtr="0"/>
          <a:lstStyle/>
          <a:p>
            <a:pPr marL="88900" indent="-88900" fontAlgn="auto">
              <a:spcBef>
                <a:spcPts val="0"/>
              </a:spcBef>
              <a:spcAft>
                <a:spcPts val="0"/>
              </a:spcAft>
              <a:defRPr/>
            </a:pPr>
            <a:r>
              <a:rPr lang="ja-JP" altLang="en-US" sz="1100" dirty="0" smtClean="0">
                <a:solidFill>
                  <a:prstClr val="black">
                    <a:lumMod val="65000"/>
                    <a:lumOff val="35000"/>
                  </a:prstClr>
                </a:solidFill>
                <a:latin typeface="ＭＳ Ｐゴシック"/>
              </a:rPr>
              <a:t>○地域の特性にあった地域包括ケアシステムを構築するためには、各地方自治体が、それぞれの特徴や課題を客観的に把握する必要がある</a:t>
            </a:r>
          </a:p>
          <a:p>
            <a:pPr marL="88900" indent="-88900" fontAlgn="auto">
              <a:spcBef>
                <a:spcPts val="0"/>
              </a:spcBef>
              <a:spcAft>
                <a:spcPts val="0"/>
              </a:spcAft>
              <a:defRPr/>
            </a:pPr>
            <a:r>
              <a:rPr lang="ja-JP" altLang="en-US" sz="1100" dirty="0" smtClean="0">
                <a:solidFill>
                  <a:prstClr val="black">
                    <a:lumMod val="65000"/>
                    <a:lumOff val="35000"/>
                  </a:prstClr>
                </a:solidFill>
                <a:latin typeface="ＭＳ Ｐゴシック"/>
              </a:rPr>
              <a:t>○他方で、地方自治体の職員に十分に認識されていない</a:t>
            </a:r>
            <a:endParaRPr lang="en-US" altLang="ja-JP" sz="1100" dirty="0" smtClean="0">
              <a:solidFill>
                <a:prstClr val="black">
                  <a:lumMod val="65000"/>
                  <a:lumOff val="35000"/>
                </a:prstClr>
              </a:solidFill>
              <a:latin typeface="ＭＳ Ｐゴシック"/>
            </a:endParaRPr>
          </a:p>
          <a:p>
            <a:pPr marL="88900" indent="-88900" fontAlgn="auto">
              <a:spcBef>
                <a:spcPts val="0"/>
              </a:spcBef>
              <a:spcAft>
                <a:spcPts val="0"/>
              </a:spcAft>
              <a:defRPr/>
            </a:pPr>
            <a:r>
              <a:rPr lang="ja-JP" altLang="en-US" sz="1100" dirty="0" smtClean="0">
                <a:solidFill>
                  <a:prstClr val="black">
                    <a:lumMod val="65000"/>
                    <a:lumOff val="35000"/>
                  </a:prstClr>
                </a:solidFill>
                <a:latin typeface="ＭＳ Ｐゴシック"/>
              </a:rPr>
              <a:t>○また、介護サービスの質の向上に向けて具体的な評価手法の確立が求められている</a:t>
            </a:r>
          </a:p>
        </p:txBody>
      </p:sp>
      <p:sp>
        <p:nvSpPr>
          <p:cNvPr id="91" name="角丸四角形 90"/>
          <p:cNvSpPr/>
          <p:nvPr/>
        </p:nvSpPr>
        <p:spPr bwMode="auto">
          <a:xfrm>
            <a:off x="6576994" y="1333123"/>
            <a:ext cx="1800200" cy="289441"/>
          </a:xfrm>
          <a:prstGeom prst="roundRect">
            <a:avLst/>
          </a:prstGeom>
          <a:solidFill>
            <a:srgbClr val="FFC000"/>
          </a:solidFill>
          <a:ln>
            <a:solidFill>
              <a:schemeClr val="tx1"/>
            </a:solidFill>
          </a:ln>
          <a:extLst/>
        </p:spPr>
        <p:txBody>
          <a:bodyPr wrap="square" rtlCol="0">
            <a:spAutoFit/>
          </a:bodyPr>
          <a:lstStyle/>
          <a:p>
            <a:pPr algn="ctr" fontAlgn="auto">
              <a:spcBef>
                <a:spcPts val="0"/>
              </a:spcBef>
              <a:spcAft>
                <a:spcPts val="0"/>
              </a:spcAft>
            </a:pPr>
            <a:r>
              <a:rPr lang="ja-JP" altLang="en-US" sz="1100" b="1" dirty="0" smtClean="0">
                <a:solidFill>
                  <a:srgbClr val="000000"/>
                </a:solidFill>
                <a:latin typeface="Calibri"/>
                <a:ea typeface="ＭＳ Ｐゴシック"/>
              </a:rPr>
              <a:t>現状及び課題</a:t>
            </a:r>
            <a:endParaRPr lang="ja-JP" altLang="en-US" sz="1100" b="1" dirty="0">
              <a:solidFill>
                <a:srgbClr val="000000"/>
              </a:solidFill>
              <a:latin typeface="Calibri"/>
              <a:ea typeface="ＭＳ Ｐゴシック"/>
            </a:endParaRPr>
          </a:p>
        </p:txBody>
      </p:sp>
      <p:sp>
        <p:nvSpPr>
          <p:cNvPr id="390" name="二等辺三角形 389"/>
          <p:cNvSpPr/>
          <p:nvPr/>
        </p:nvSpPr>
        <p:spPr>
          <a:xfrm flipV="1">
            <a:off x="8622808" y="2989307"/>
            <a:ext cx="1154766" cy="288031"/>
          </a:xfrm>
          <a:prstGeom prst="triangle">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rtlCol="0" anchor="ctr"/>
          <a:lstStyle/>
          <a:p>
            <a:pPr algn="ctr" fontAlgn="auto">
              <a:spcBef>
                <a:spcPts val="0"/>
              </a:spcBef>
              <a:spcAft>
                <a:spcPts val="0"/>
              </a:spcAft>
              <a:defRPr/>
            </a:pPr>
            <a:endParaRPr kumimoji="0" lang="ja-JP" altLang="en-US" kern="0">
              <a:solidFill>
                <a:prstClr val="white"/>
              </a:solidFill>
              <a:latin typeface="Calibri"/>
              <a:ea typeface="ＭＳ Ｐゴシック"/>
            </a:endParaRPr>
          </a:p>
        </p:txBody>
      </p:sp>
      <p:sp>
        <p:nvSpPr>
          <p:cNvPr id="386" name="二等辺三角形 385"/>
          <p:cNvSpPr/>
          <p:nvPr/>
        </p:nvSpPr>
        <p:spPr>
          <a:xfrm flipV="1">
            <a:off x="8594541" y="5293405"/>
            <a:ext cx="1154766" cy="360040"/>
          </a:xfrm>
          <a:prstGeom prst="triangle">
            <a:avLst/>
          </a:prstGeom>
          <a:gradFill>
            <a:gsLst>
              <a:gs pos="0">
                <a:srgbClr val="FF99CC"/>
              </a:gs>
              <a:gs pos="35000">
                <a:srgbClr val="FFCCFF"/>
              </a:gs>
              <a:gs pos="100000">
                <a:schemeClr val="bg1"/>
              </a:gs>
            </a:gsLst>
            <a:lin ang="16200000" scaled="1"/>
          </a:gra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rtlCol="0" anchor="ctr"/>
          <a:lstStyle/>
          <a:p>
            <a:pPr algn="ctr" fontAlgn="auto">
              <a:spcBef>
                <a:spcPts val="0"/>
              </a:spcBef>
              <a:spcAft>
                <a:spcPts val="0"/>
              </a:spcAft>
              <a:defRPr/>
            </a:pPr>
            <a:endParaRPr kumimoji="0" lang="ja-JP" altLang="en-US" kern="0">
              <a:solidFill>
                <a:prstClr val="white"/>
              </a:solidFill>
              <a:latin typeface="Calibri"/>
              <a:ea typeface="ＭＳ Ｐゴシック"/>
            </a:endParaRPr>
          </a:p>
        </p:txBody>
      </p:sp>
      <p:sp>
        <p:nvSpPr>
          <p:cNvPr id="167" name="Rectangle 49"/>
          <p:cNvSpPr>
            <a:spLocks noChangeAspect="1" noChangeArrowheads="1"/>
          </p:cNvSpPr>
          <p:nvPr/>
        </p:nvSpPr>
        <p:spPr bwMode="auto">
          <a:xfrm>
            <a:off x="4277963" y="2304121"/>
            <a:ext cx="56965" cy="88778"/>
          </a:xfrm>
          <a:prstGeom prst="rect">
            <a:avLst/>
          </a:prstGeom>
          <a:solidFill>
            <a:srgbClr val="FFFFFF"/>
          </a:solidFill>
          <a:ln w="9525">
            <a:solidFill>
              <a:schemeClr val="hlink"/>
            </a:solidFill>
            <a:miter lim="800000"/>
            <a:headEnd/>
            <a:tailEnd/>
          </a:ln>
        </p:spPr>
        <p:txBody>
          <a:bodyPr wrap="none" anchor="ctr"/>
          <a:lstStyle/>
          <a:p>
            <a:pPr fontAlgn="auto">
              <a:spcBef>
                <a:spcPts val="0"/>
              </a:spcBef>
              <a:spcAft>
                <a:spcPts val="0"/>
              </a:spcAft>
            </a:pPr>
            <a:endParaRPr lang="ja-JP" altLang="en-US" sz="1000">
              <a:solidFill>
                <a:prstClr val="black"/>
              </a:solidFill>
              <a:latin typeface="Calibri"/>
              <a:ea typeface="ＭＳ Ｐゴシック"/>
            </a:endParaRPr>
          </a:p>
        </p:txBody>
      </p:sp>
      <p:sp>
        <p:nvSpPr>
          <p:cNvPr id="168" name="Line 50"/>
          <p:cNvSpPr>
            <a:spLocks noChangeAspect="1" noChangeShapeType="1"/>
          </p:cNvSpPr>
          <p:nvPr/>
        </p:nvSpPr>
        <p:spPr bwMode="auto">
          <a:xfrm>
            <a:off x="4277963" y="2303875"/>
            <a:ext cx="56965" cy="88778"/>
          </a:xfrm>
          <a:prstGeom prst="line">
            <a:avLst/>
          </a:prstGeom>
          <a:noFill/>
          <a:ln w="9525">
            <a:solidFill>
              <a:schemeClr val="hlink"/>
            </a:solidFill>
            <a:round/>
            <a:headEnd/>
            <a:tailEnd/>
          </a:ln>
        </p:spPr>
        <p:txBody>
          <a:bodyPr wrap="none" anchor="ctr"/>
          <a:lstStyle/>
          <a:p>
            <a:pPr fontAlgn="auto">
              <a:spcBef>
                <a:spcPts val="0"/>
              </a:spcBef>
              <a:spcAft>
                <a:spcPts val="0"/>
              </a:spcAft>
            </a:pPr>
            <a:endParaRPr lang="ja-JP" altLang="en-US" sz="1000">
              <a:solidFill>
                <a:prstClr val="black"/>
              </a:solidFill>
              <a:latin typeface="Calibri"/>
              <a:ea typeface="ＭＳ Ｐゴシック"/>
            </a:endParaRPr>
          </a:p>
        </p:txBody>
      </p:sp>
      <p:sp>
        <p:nvSpPr>
          <p:cNvPr id="169" name="Line 51"/>
          <p:cNvSpPr>
            <a:spLocks noChangeAspect="1" noChangeShapeType="1"/>
          </p:cNvSpPr>
          <p:nvPr/>
        </p:nvSpPr>
        <p:spPr bwMode="auto">
          <a:xfrm flipV="1">
            <a:off x="4277963" y="2304121"/>
            <a:ext cx="56965" cy="89764"/>
          </a:xfrm>
          <a:prstGeom prst="line">
            <a:avLst/>
          </a:prstGeom>
          <a:noFill/>
          <a:ln w="9525">
            <a:solidFill>
              <a:schemeClr val="hlink"/>
            </a:solidFill>
            <a:round/>
            <a:headEnd/>
            <a:tailEnd/>
          </a:ln>
        </p:spPr>
        <p:txBody>
          <a:bodyPr wrap="none" anchor="ctr"/>
          <a:lstStyle/>
          <a:p>
            <a:pPr fontAlgn="auto">
              <a:spcBef>
                <a:spcPts val="0"/>
              </a:spcBef>
              <a:spcAft>
                <a:spcPts val="0"/>
              </a:spcAft>
            </a:pPr>
            <a:endParaRPr lang="ja-JP" altLang="en-US" sz="1000">
              <a:solidFill>
                <a:prstClr val="black"/>
              </a:solidFill>
              <a:latin typeface="Calibri"/>
              <a:ea typeface="ＭＳ Ｐゴシック"/>
            </a:endParaRPr>
          </a:p>
        </p:txBody>
      </p:sp>
      <p:grpSp>
        <p:nvGrpSpPr>
          <p:cNvPr id="2" name="グループ化 195"/>
          <p:cNvGrpSpPr/>
          <p:nvPr/>
        </p:nvGrpSpPr>
        <p:grpSpPr>
          <a:xfrm>
            <a:off x="80100" y="1556792"/>
            <a:ext cx="6368444" cy="5184576"/>
            <a:chOff x="80079" y="1323814"/>
            <a:chExt cx="6368445" cy="5417554"/>
          </a:xfrm>
        </p:grpSpPr>
        <p:sp>
          <p:nvSpPr>
            <p:cNvPr id="109" name="直方体 36"/>
            <p:cNvSpPr>
              <a:spLocks noChangeArrowheads="1"/>
            </p:cNvSpPr>
            <p:nvPr/>
          </p:nvSpPr>
          <p:spPr bwMode="auto">
            <a:xfrm>
              <a:off x="3761225" y="3429000"/>
              <a:ext cx="1167239" cy="504056"/>
            </a:xfrm>
            <a:prstGeom prst="rect">
              <a:avLst/>
            </a:prstGeom>
            <a:solidFill>
              <a:srgbClr val="B9B9D5"/>
            </a:solidFill>
            <a:ln w="9525" algn="ctr">
              <a:solidFill>
                <a:schemeClr val="bg1"/>
              </a:solidFill>
              <a:round/>
              <a:headEnd/>
              <a:tailEnd/>
            </a:ln>
          </p:spPr>
          <p:txBody>
            <a:bodyPr wrap="none" tIns="46800" bIns="10800" anchor="ctr"/>
            <a:lstStyle/>
            <a:p>
              <a:pPr algn="ctr" fontAlgn="auto">
                <a:spcBef>
                  <a:spcPts val="0"/>
                </a:spcBef>
                <a:spcAft>
                  <a:spcPts val="0"/>
                </a:spcAft>
              </a:pPr>
              <a:r>
                <a:rPr lang="ja-JP" altLang="en-US" sz="1000" dirty="0" smtClean="0">
                  <a:solidFill>
                    <a:srgbClr val="0000FF"/>
                  </a:solidFill>
                  <a:latin typeface="Calibri"/>
                  <a:ea typeface="ＭＳ Ｐゴシック"/>
                </a:rPr>
                <a:t>国民</a:t>
              </a:r>
              <a:r>
                <a:rPr lang="ja-JP" altLang="en-US" sz="1000" dirty="0" smtClean="0">
                  <a:solidFill>
                    <a:srgbClr val="0000FF"/>
                  </a:solidFill>
                  <a:latin typeface="Arial" charset="0"/>
                  <a:ea typeface="ＭＳ Ｐゴシック"/>
                </a:rPr>
                <a:t>向け</a:t>
              </a:r>
              <a:endParaRPr lang="en-US" altLang="ja-JP" sz="1000" dirty="0" smtClean="0">
                <a:solidFill>
                  <a:srgbClr val="0000FF"/>
                </a:solidFill>
                <a:latin typeface="Arial" charset="0"/>
                <a:ea typeface="ＭＳ Ｐゴシック"/>
              </a:endParaRPr>
            </a:p>
            <a:p>
              <a:pPr algn="ctr" fontAlgn="auto">
                <a:spcBef>
                  <a:spcPts val="0"/>
                </a:spcBef>
                <a:spcAft>
                  <a:spcPts val="0"/>
                </a:spcAft>
              </a:pPr>
              <a:r>
                <a:rPr lang="ja-JP" altLang="en-US" sz="1000" dirty="0" smtClean="0">
                  <a:solidFill>
                    <a:srgbClr val="0000FF"/>
                  </a:solidFill>
                  <a:latin typeface="Calibri"/>
                  <a:ea typeface="ＭＳ Ｐゴシック"/>
                </a:rPr>
                <a:t>情報提供</a:t>
              </a:r>
              <a:r>
                <a:rPr lang="ja-JP" altLang="en-US" sz="1000" dirty="0" smtClean="0">
                  <a:solidFill>
                    <a:srgbClr val="0000FF"/>
                  </a:solidFill>
                  <a:latin typeface="Arial" charset="0"/>
                  <a:ea typeface="ＭＳ Ｐゴシック"/>
                </a:rPr>
                <a:t>機能</a:t>
              </a:r>
              <a:endParaRPr lang="ja-JP" altLang="en-US" sz="1000" dirty="0">
                <a:solidFill>
                  <a:srgbClr val="0000FF"/>
                </a:solidFill>
                <a:latin typeface="Arial" charset="0"/>
                <a:ea typeface="ＭＳ Ｐゴシック"/>
              </a:endParaRPr>
            </a:p>
          </p:txBody>
        </p:sp>
        <p:grpSp>
          <p:nvGrpSpPr>
            <p:cNvPr id="3" name="グループ化 185"/>
            <p:cNvGrpSpPr/>
            <p:nvPr/>
          </p:nvGrpSpPr>
          <p:grpSpPr>
            <a:xfrm>
              <a:off x="80079" y="1323814"/>
              <a:ext cx="6368445" cy="5417554"/>
              <a:chOff x="77895" y="2014111"/>
              <a:chExt cx="5910221" cy="4753043"/>
            </a:xfrm>
          </p:grpSpPr>
          <p:pic>
            <p:nvPicPr>
              <p:cNvPr id="107" name="図 57" descr="build34.wmf"/>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4979013" y="5693169"/>
                <a:ext cx="611407" cy="433815"/>
              </a:xfrm>
              <a:prstGeom prst="rect">
                <a:avLst/>
              </a:prstGeom>
              <a:noFill/>
              <a:ln w="9525">
                <a:noFill/>
                <a:miter lim="800000"/>
                <a:headEnd/>
                <a:tailEnd/>
              </a:ln>
            </p:spPr>
          </p:pic>
          <p:pic>
            <p:nvPicPr>
              <p:cNvPr id="110" name="Picture 19" descr="MC900319484[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281846" y="6028791"/>
                <a:ext cx="588065" cy="295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1" name="テキスト ボックス 110"/>
              <p:cNvSpPr txBox="1"/>
              <p:nvPr/>
            </p:nvSpPr>
            <p:spPr>
              <a:xfrm>
                <a:off x="4889782" y="6324925"/>
                <a:ext cx="1040675" cy="190457"/>
              </a:xfrm>
              <a:prstGeom prst="rect">
                <a:avLst/>
              </a:prstGeom>
              <a:noFill/>
            </p:spPr>
            <p:txBody>
              <a:bodyPr wrap="none" rtlCol="0">
                <a:spAutoFit/>
              </a:bodyPr>
              <a:lstStyle/>
              <a:p>
                <a:pPr fontAlgn="auto">
                  <a:spcBef>
                    <a:spcPts val="0"/>
                  </a:spcBef>
                  <a:spcAft>
                    <a:spcPts val="0"/>
                  </a:spcAft>
                </a:pPr>
                <a:r>
                  <a:rPr lang="ja-JP" altLang="en-US" sz="750" dirty="0" smtClean="0">
                    <a:solidFill>
                      <a:srgbClr val="5B5B98"/>
                    </a:solidFill>
                    <a:latin typeface="Calibri"/>
                    <a:ea typeface="ＭＳ Ｐゴシック"/>
                  </a:rPr>
                  <a:t>介護サービス事業所等</a:t>
                </a:r>
              </a:p>
            </p:txBody>
          </p:sp>
          <p:grpSp>
            <p:nvGrpSpPr>
              <p:cNvPr id="4" name="グループ化 144"/>
              <p:cNvGrpSpPr/>
              <p:nvPr/>
            </p:nvGrpSpPr>
            <p:grpSpPr>
              <a:xfrm>
                <a:off x="77895" y="2014111"/>
                <a:ext cx="5910221" cy="4753043"/>
                <a:chOff x="77895" y="2168860"/>
                <a:chExt cx="5910221" cy="4753043"/>
              </a:xfrm>
            </p:grpSpPr>
            <p:sp>
              <p:nvSpPr>
                <p:cNvPr id="171" name="Line 82"/>
                <p:cNvSpPr>
                  <a:spLocks noChangeShapeType="1"/>
                </p:cNvSpPr>
                <p:nvPr/>
              </p:nvSpPr>
              <p:spPr bwMode="auto">
                <a:xfrm>
                  <a:off x="4818001" y="3430047"/>
                  <a:ext cx="946206" cy="0"/>
                </a:xfrm>
                <a:prstGeom prst="line">
                  <a:avLst/>
                </a:prstGeom>
                <a:noFill/>
                <a:ln w="19050">
                  <a:solidFill>
                    <a:srgbClr val="2D2D87"/>
                  </a:solidFill>
                  <a:round/>
                  <a:headEnd/>
                  <a:tailEnd type="triangle" w="med" len="med"/>
                </a:ln>
              </p:spPr>
              <p:txBody>
                <a:bodyPr wrap="none" anchor="ctr"/>
                <a:lstStyle/>
                <a:p>
                  <a:pPr fontAlgn="auto">
                    <a:spcBef>
                      <a:spcPts val="0"/>
                    </a:spcBef>
                    <a:spcAft>
                      <a:spcPts val="0"/>
                    </a:spcAft>
                  </a:pPr>
                  <a:endParaRPr lang="ja-JP" altLang="en-US" sz="1000">
                    <a:solidFill>
                      <a:prstClr val="black"/>
                    </a:solidFill>
                    <a:latin typeface="Calibri"/>
                    <a:ea typeface="ＭＳ Ｐゴシック"/>
                  </a:endParaRPr>
                </a:p>
              </p:txBody>
            </p:sp>
            <p:grpSp>
              <p:nvGrpSpPr>
                <p:cNvPr id="5" name="グループ化 140"/>
                <p:cNvGrpSpPr/>
                <p:nvPr/>
              </p:nvGrpSpPr>
              <p:grpSpPr>
                <a:xfrm>
                  <a:off x="77895" y="2168860"/>
                  <a:ext cx="5910221" cy="4753043"/>
                  <a:chOff x="77895" y="2168860"/>
                  <a:chExt cx="5910221" cy="4753043"/>
                </a:xfrm>
              </p:grpSpPr>
              <p:grpSp>
                <p:nvGrpSpPr>
                  <p:cNvPr id="6" name="グループ化 74"/>
                  <p:cNvGrpSpPr/>
                  <p:nvPr/>
                </p:nvGrpSpPr>
                <p:grpSpPr>
                  <a:xfrm>
                    <a:off x="77895" y="2168861"/>
                    <a:ext cx="5884672" cy="4753042"/>
                    <a:chOff x="226207" y="1628775"/>
                    <a:chExt cx="8685232" cy="5069052"/>
                  </a:xfrm>
                </p:grpSpPr>
                <p:sp>
                  <p:nvSpPr>
                    <p:cNvPr id="76" name="Rectangle 4"/>
                    <p:cNvSpPr>
                      <a:spLocks noChangeArrowheads="1"/>
                    </p:cNvSpPr>
                    <p:nvPr/>
                  </p:nvSpPr>
                  <p:spPr bwMode="auto">
                    <a:xfrm>
                      <a:off x="2428742" y="3531162"/>
                      <a:ext cx="4669231" cy="3166665"/>
                    </a:xfrm>
                    <a:prstGeom prst="rect">
                      <a:avLst/>
                    </a:prstGeom>
                    <a:noFill/>
                    <a:ln w="38100">
                      <a:solidFill>
                        <a:schemeClr val="hlink"/>
                      </a:solidFill>
                      <a:miter lim="800000"/>
                      <a:headEnd/>
                      <a:tailEnd/>
                    </a:ln>
                  </p:spPr>
                  <p:txBody>
                    <a:bodyPr wrap="none" anchor="ctr"/>
                    <a:lstStyle/>
                    <a:p>
                      <a:pPr fontAlgn="auto">
                        <a:spcBef>
                          <a:spcPts val="0"/>
                        </a:spcBef>
                        <a:spcAft>
                          <a:spcPts val="0"/>
                        </a:spcAft>
                      </a:pPr>
                      <a:endParaRPr lang="ja-JP" altLang="en-US" sz="1000">
                        <a:solidFill>
                          <a:prstClr val="black"/>
                        </a:solidFill>
                        <a:latin typeface="Calibri"/>
                        <a:ea typeface="ＭＳ Ｐゴシック"/>
                      </a:endParaRPr>
                    </a:p>
                  </p:txBody>
                </p:sp>
                <p:sp>
                  <p:nvSpPr>
                    <p:cNvPr id="77" name="円柱 76"/>
                    <p:cNvSpPr>
                      <a:spLocks noChangeArrowheads="1"/>
                    </p:cNvSpPr>
                    <p:nvPr/>
                  </p:nvSpPr>
                  <p:spPr bwMode="auto">
                    <a:xfrm>
                      <a:off x="2626003" y="4811303"/>
                      <a:ext cx="4339734" cy="1819148"/>
                    </a:xfrm>
                    <a:prstGeom prst="can">
                      <a:avLst>
                        <a:gd name="adj" fmla="val 15332"/>
                      </a:avLst>
                    </a:prstGeom>
                    <a:solidFill>
                      <a:srgbClr val="C0C0C0"/>
                    </a:solidFill>
                    <a:ln w="19050" algn="ctr">
                      <a:solidFill>
                        <a:srgbClr val="808080"/>
                      </a:solidFill>
                      <a:round/>
                      <a:headEnd/>
                      <a:tailEnd/>
                    </a:ln>
                  </p:spPr>
                  <p:txBody>
                    <a:bodyPr wrap="none"/>
                    <a:lstStyle/>
                    <a:p>
                      <a:pPr fontAlgn="auto">
                        <a:spcBef>
                          <a:spcPts val="0"/>
                        </a:spcBef>
                        <a:spcAft>
                          <a:spcPts val="0"/>
                        </a:spcAft>
                        <a:defRPr/>
                      </a:pPr>
                      <a:endParaRPr lang="ja-JP" altLang="en-US" sz="1000" dirty="0">
                        <a:solidFill>
                          <a:srgbClr val="F79646">
                            <a:lumMod val="75000"/>
                          </a:srgbClr>
                        </a:solidFill>
                        <a:latin typeface="Arial" charset="0"/>
                        <a:ea typeface="ＭＳ Ｐゴシック"/>
                      </a:endParaRPr>
                    </a:p>
                  </p:txBody>
                </p:sp>
                <p:sp>
                  <p:nvSpPr>
                    <p:cNvPr id="78" name="Rectangle 6"/>
                    <p:cNvSpPr>
                      <a:spLocks noChangeArrowheads="1"/>
                    </p:cNvSpPr>
                    <p:nvPr/>
                  </p:nvSpPr>
                  <p:spPr bwMode="auto">
                    <a:xfrm>
                      <a:off x="7295234" y="3602041"/>
                      <a:ext cx="1578085" cy="1039232"/>
                    </a:xfrm>
                    <a:prstGeom prst="rect">
                      <a:avLst/>
                    </a:prstGeom>
                    <a:noFill/>
                    <a:ln w="38100">
                      <a:solidFill>
                        <a:schemeClr val="hlink"/>
                      </a:solidFill>
                      <a:miter lim="800000"/>
                      <a:headEnd/>
                      <a:tailEnd/>
                    </a:ln>
                  </p:spPr>
                  <p:txBody>
                    <a:bodyPr wrap="none" anchor="ctr"/>
                    <a:lstStyle/>
                    <a:p>
                      <a:pPr fontAlgn="auto">
                        <a:spcBef>
                          <a:spcPts val="0"/>
                        </a:spcBef>
                        <a:spcAft>
                          <a:spcPts val="0"/>
                        </a:spcAft>
                      </a:pPr>
                      <a:endParaRPr lang="ja-JP" altLang="en-US" sz="1000">
                        <a:solidFill>
                          <a:prstClr val="black"/>
                        </a:solidFill>
                        <a:latin typeface="Calibri"/>
                        <a:ea typeface="ＭＳ Ｐゴシック"/>
                      </a:endParaRPr>
                    </a:p>
                  </p:txBody>
                </p:sp>
                <p:sp>
                  <p:nvSpPr>
                    <p:cNvPr id="79" name="Rectangle 7"/>
                    <p:cNvSpPr>
                      <a:spLocks noChangeArrowheads="1"/>
                    </p:cNvSpPr>
                    <p:nvPr/>
                  </p:nvSpPr>
                  <p:spPr bwMode="auto">
                    <a:xfrm>
                      <a:off x="7295233" y="4946055"/>
                      <a:ext cx="1578085" cy="1482268"/>
                    </a:xfrm>
                    <a:prstGeom prst="rect">
                      <a:avLst/>
                    </a:prstGeom>
                    <a:noFill/>
                    <a:ln w="38100">
                      <a:solidFill>
                        <a:schemeClr val="hlink"/>
                      </a:solidFill>
                      <a:miter lim="800000"/>
                      <a:headEnd/>
                      <a:tailEnd/>
                    </a:ln>
                  </p:spPr>
                  <p:txBody>
                    <a:bodyPr wrap="none" anchor="ctr"/>
                    <a:lstStyle/>
                    <a:p>
                      <a:pPr fontAlgn="auto">
                        <a:spcBef>
                          <a:spcPts val="0"/>
                        </a:spcBef>
                        <a:spcAft>
                          <a:spcPts val="0"/>
                        </a:spcAft>
                      </a:pPr>
                      <a:endParaRPr lang="ja-JP" altLang="en-US" sz="1000">
                        <a:solidFill>
                          <a:prstClr val="black"/>
                        </a:solidFill>
                        <a:latin typeface="Calibri"/>
                        <a:ea typeface="ＭＳ Ｐゴシック"/>
                      </a:endParaRPr>
                    </a:p>
                  </p:txBody>
                </p:sp>
                <p:sp>
                  <p:nvSpPr>
                    <p:cNvPr id="80" name="角丸四角形 20"/>
                    <p:cNvSpPr>
                      <a:spLocks noChangeArrowheads="1"/>
                    </p:cNvSpPr>
                    <p:nvPr/>
                  </p:nvSpPr>
                  <p:spPr bwMode="auto">
                    <a:xfrm>
                      <a:off x="7196603" y="4766045"/>
                      <a:ext cx="1714836" cy="241031"/>
                    </a:xfrm>
                    <a:prstGeom prst="roundRect">
                      <a:avLst>
                        <a:gd name="adj" fmla="val 3074"/>
                      </a:avLst>
                    </a:prstGeom>
                    <a:solidFill>
                      <a:srgbClr val="3C3C77"/>
                    </a:solidFill>
                    <a:ln w="25400" algn="ctr">
                      <a:solidFill>
                        <a:schemeClr val="hlink"/>
                      </a:solidFill>
                      <a:round/>
                      <a:headEnd/>
                      <a:tailEnd/>
                    </a:ln>
                  </p:spPr>
                  <p:txBody>
                    <a:bodyPr wrap="none"/>
                    <a:lstStyle/>
                    <a:p>
                      <a:pPr fontAlgn="auto">
                        <a:spcBef>
                          <a:spcPts val="0"/>
                        </a:spcBef>
                        <a:spcAft>
                          <a:spcPts val="0"/>
                        </a:spcAft>
                      </a:pPr>
                      <a:r>
                        <a:rPr lang="ja-JP" altLang="en-US" sz="800" dirty="0" smtClean="0">
                          <a:solidFill>
                            <a:prstClr val="white"/>
                          </a:solidFill>
                          <a:latin typeface="HGPｺﾞｼｯｸE" pitchFamily="50" charset="-128"/>
                          <a:ea typeface="HGPｺﾞｼｯｸE" pitchFamily="50" charset="-128"/>
                        </a:rPr>
                        <a:t>介護・医療関連情報など</a:t>
                      </a:r>
                      <a:endParaRPr lang="ja-JP" altLang="en-US" sz="800" dirty="0">
                        <a:solidFill>
                          <a:prstClr val="white"/>
                        </a:solidFill>
                        <a:latin typeface="HGPｺﾞｼｯｸE" pitchFamily="50" charset="-128"/>
                        <a:ea typeface="HGPｺﾞｼｯｸE" pitchFamily="50" charset="-128"/>
                      </a:endParaRPr>
                    </a:p>
                  </p:txBody>
                </p:sp>
                <p:sp>
                  <p:nvSpPr>
                    <p:cNvPr id="81" name="直方体 44"/>
                    <p:cNvSpPr>
                      <a:spLocks noChangeArrowheads="1"/>
                    </p:cNvSpPr>
                    <p:nvPr/>
                  </p:nvSpPr>
                  <p:spPr bwMode="auto">
                    <a:xfrm>
                      <a:off x="2626004" y="4137544"/>
                      <a:ext cx="2259623" cy="539007"/>
                    </a:xfrm>
                    <a:prstGeom prst="rect">
                      <a:avLst/>
                    </a:prstGeom>
                    <a:solidFill>
                      <a:srgbClr val="B9B9D5"/>
                    </a:solidFill>
                    <a:ln w="9525" algn="ctr">
                      <a:solidFill>
                        <a:schemeClr val="bg1"/>
                      </a:solidFill>
                      <a:round/>
                      <a:headEnd/>
                      <a:tailEnd/>
                    </a:ln>
                  </p:spPr>
                  <p:txBody>
                    <a:bodyPr wrap="none" tIns="46800" bIns="10800"/>
                    <a:lstStyle/>
                    <a:p>
                      <a:pPr algn="ctr" fontAlgn="auto">
                        <a:spcBef>
                          <a:spcPts val="0"/>
                        </a:spcBef>
                        <a:spcAft>
                          <a:spcPts val="0"/>
                        </a:spcAft>
                      </a:pPr>
                      <a:r>
                        <a:rPr lang="ja-JP" altLang="en-US" sz="900" dirty="0" smtClean="0">
                          <a:solidFill>
                            <a:srgbClr val="5B5B98"/>
                          </a:solidFill>
                          <a:latin typeface="Calibri"/>
                          <a:ea typeface="ＭＳ Ｐゴシック"/>
                        </a:rPr>
                        <a:t>市町村向け</a:t>
                      </a:r>
                      <a:r>
                        <a:rPr lang="ja-JP" altLang="en-US" sz="900" dirty="0">
                          <a:solidFill>
                            <a:srgbClr val="5B5B98"/>
                          </a:solidFill>
                          <a:latin typeface="Calibri"/>
                          <a:ea typeface="ＭＳ Ｐゴシック"/>
                        </a:rPr>
                        <a:t>提供情報作成機能</a:t>
                      </a:r>
                      <a:endParaRPr lang="en-US" altLang="ja-JP" sz="900" dirty="0">
                        <a:solidFill>
                          <a:srgbClr val="5B5B98"/>
                        </a:solidFill>
                        <a:latin typeface="Calibri"/>
                        <a:ea typeface="ＭＳ Ｐゴシック"/>
                      </a:endParaRPr>
                    </a:p>
                  </p:txBody>
                </p:sp>
                <p:sp>
                  <p:nvSpPr>
                    <p:cNvPr id="82" name="直方体 37"/>
                    <p:cNvSpPr>
                      <a:spLocks noChangeArrowheads="1"/>
                    </p:cNvSpPr>
                    <p:nvPr/>
                  </p:nvSpPr>
                  <p:spPr bwMode="auto">
                    <a:xfrm>
                      <a:off x="4972431" y="4137544"/>
                      <a:ext cx="1894675" cy="539007"/>
                    </a:xfrm>
                    <a:prstGeom prst="rect">
                      <a:avLst/>
                    </a:prstGeom>
                    <a:solidFill>
                      <a:srgbClr val="B9B9D5"/>
                    </a:solidFill>
                    <a:ln w="9525" algn="ctr">
                      <a:solidFill>
                        <a:schemeClr val="bg1"/>
                      </a:solidFill>
                      <a:round/>
                      <a:headEnd/>
                      <a:tailEnd/>
                    </a:ln>
                  </p:spPr>
                  <p:txBody>
                    <a:bodyPr wrap="none" tIns="46800" bIns="10800"/>
                    <a:lstStyle/>
                    <a:p>
                      <a:pPr fontAlgn="auto">
                        <a:spcBef>
                          <a:spcPts val="0"/>
                        </a:spcBef>
                        <a:spcAft>
                          <a:spcPts val="0"/>
                        </a:spcAft>
                      </a:pPr>
                      <a:r>
                        <a:rPr lang="ja-JP" altLang="en-US" sz="1000" dirty="0">
                          <a:solidFill>
                            <a:srgbClr val="5B5B98"/>
                          </a:solidFill>
                          <a:latin typeface="Calibri"/>
                          <a:ea typeface="ＭＳ Ｐゴシック"/>
                        </a:rPr>
                        <a:t>地図表示機能</a:t>
                      </a:r>
                      <a:endParaRPr lang="ja-JP" altLang="en-US" sz="1000" dirty="0">
                        <a:solidFill>
                          <a:prstClr val="black"/>
                        </a:solidFill>
                        <a:latin typeface="Arial" charset="0"/>
                        <a:ea typeface="ＭＳ Ｐゴシック"/>
                      </a:endParaRPr>
                    </a:p>
                  </p:txBody>
                </p:sp>
                <p:sp>
                  <p:nvSpPr>
                    <p:cNvPr id="83" name="直方体 36"/>
                    <p:cNvSpPr>
                      <a:spLocks noChangeArrowheads="1"/>
                    </p:cNvSpPr>
                    <p:nvPr/>
                  </p:nvSpPr>
                  <p:spPr bwMode="auto">
                    <a:xfrm>
                      <a:off x="2626003" y="3598537"/>
                      <a:ext cx="2526324" cy="471631"/>
                    </a:xfrm>
                    <a:prstGeom prst="rect">
                      <a:avLst/>
                    </a:prstGeom>
                    <a:solidFill>
                      <a:srgbClr val="B9B9D5"/>
                    </a:solidFill>
                    <a:ln w="9525" algn="ctr">
                      <a:solidFill>
                        <a:schemeClr val="bg1"/>
                      </a:solidFill>
                      <a:round/>
                      <a:headEnd/>
                      <a:tailEnd/>
                    </a:ln>
                  </p:spPr>
                  <p:txBody>
                    <a:bodyPr wrap="none" tIns="46800" bIns="10800" anchor="ctr"/>
                    <a:lstStyle/>
                    <a:p>
                      <a:pPr algn="ctr" fontAlgn="auto">
                        <a:spcBef>
                          <a:spcPts val="0"/>
                        </a:spcBef>
                        <a:spcAft>
                          <a:spcPts val="0"/>
                        </a:spcAft>
                      </a:pPr>
                      <a:r>
                        <a:rPr lang="ja-JP" altLang="en-US" sz="1000" dirty="0" smtClean="0">
                          <a:solidFill>
                            <a:srgbClr val="0000FF"/>
                          </a:solidFill>
                          <a:latin typeface="Arial" charset="0"/>
                          <a:ea typeface="ＭＳ Ｐゴシック"/>
                        </a:rPr>
                        <a:t>市町村・都道府県向け</a:t>
                      </a:r>
                      <a:endParaRPr lang="en-US" altLang="ja-JP" sz="1000" dirty="0" smtClean="0">
                        <a:solidFill>
                          <a:srgbClr val="0000FF"/>
                        </a:solidFill>
                        <a:latin typeface="Arial" charset="0"/>
                        <a:ea typeface="ＭＳ Ｐゴシック"/>
                      </a:endParaRPr>
                    </a:p>
                    <a:p>
                      <a:pPr algn="ctr" fontAlgn="auto">
                        <a:spcBef>
                          <a:spcPts val="0"/>
                        </a:spcBef>
                        <a:spcAft>
                          <a:spcPts val="0"/>
                        </a:spcAft>
                      </a:pPr>
                      <a:r>
                        <a:rPr lang="ja-JP" altLang="en-US" sz="1000" dirty="0" smtClean="0">
                          <a:solidFill>
                            <a:srgbClr val="0000FF"/>
                          </a:solidFill>
                          <a:latin typeface="Calibri"/>
                          <a:ea typeface="ＭＳ Ｐゴシック"/>
                        </a:rPr>
                        <a:t>情報提供</a:t>
                      </a:r>
                      <a:r>
                        <a:rPr lang="ja-JP" altLang="en-US" sz="1000" dirty="0" smtClean="0">
                          <a:solidFill>
                            <a:srgbClr val="0000FF"/>
                          </a:solidFill>
                          <a:latin typeface="Arial" charset="0"/>
                          <a:ea typeface="ＭＳ Ｐゴシック"/>
                        </a:rPr>
                        <a:t>機能</a:t>
                      </a:r>
                      <a:endParaRPr lang="ja-JP" altLang="en-US" sz="1000" dirty="0">
                        <a:solidFill>
                          <a:srgbClr val="0000FF"/>
                        </a:solidFill>
                        <a:latin typeface="Arial" charset="0"/>
                        <a:ea typeface="ＭＳ Ｐゴシック"/>
                      </a:endParaRPr>
                    </a:p>
                  </p:txBody>
                </p:sp>
                <p:sp>
                  <p:nvSpPr>
                    <p:cNvPr id="84" name="円柱 12"/>
                    <p:cNvSpPr>
                      <a:spLocks noChangeArrowheads="1"/>
                    </p:cNvSpPr>
                    <p:nvPr/>
                  </p:nvSpPr>
                  <p:spPr bwMode="auto">
                    <a:xfrm>
                      <a:off x="7983579" y="5320792"/>
                      <a:ext cx="768231" cy="258266"/>
                    </a:xfrm>
                    <a:prstGeom prst="can">
                      <a:avLst>
                        <a:gd name="adj" fmla="val 18935"/>
                      </a:avLst>
                    </a:prstGeom>
                    <a:solidFill>
                      <a:srgbClr val="F8F8F8"/>
                    </a:solidFill>
                    <a:ln w="19050" algn="ctr">
                      <a:solidFill>
                        <a:srgbClr val="808080"/>
                      </a:solidFill>
                      <a:round/>
                      <a:headEnd/>
                      <a:tailEnd/>
                    </a:ln>
                  </p:spPr>
                  <p:txBody>
                    <a:bodyPr/>
                    <a:lstStyle/>
                    <a:p>
                      <a:pPr fontAlgn="auto">
                        <a:spcBef>
                          <a:spcPts val="0"/>
                        </a:spcBef>
                        <a:spcAft>
                          <a:spcPts val="0"/>
                        </a:spcAft>
                      </a:pPr>
                      <a:endParaRPr lang="ja-JP" altLang="en-US" sz="1000" dirty="0">
                        <a:solidFill>
                          <a:srgbClr val="5B5B98"/>
                        </a:solidFill>
                        <a:latin typeface="Arial" charset="0"/>
                        <a:ea typeface="ＭＳ Ｐゴシック"/>
                      </a:endParaRPr>
                    </a:p>
                  </p:txBody>
                </p:sp>
                <p:sp>
                  <p:nvSpPr>
                    <p:cNvPr id="85" name="円柱 12"/>
                    <p:cNvSpPr>
                      <a:spLocks noChangeArrowheads="1"/>
                    </p:cNvSpPr>
                    <p:nvPr/>
                  </p:nvSpPr>
                  <p:spPr bwMode="auto">
                    <a:xfrm>
                      <a:off x="7522554" y="5080806"/>
                      <a:ext cx="1008442" cy="328778"/>
                    </a:xfrm>
                    <a:prstGeom prst="can">
                      <a:avLst>
                        <a:gd name="adj" fmla="val 18935"/>
                      </a:avLst>
                    </a:prstGeom>
                    <a:solidFill>
                      <a:srgbClr val="F8F8F8"/>
                    </a:solidFill>
                    <a:ln w="19050" algn="ctr">
                      <a:solidFill>
                        <a:srgbClr val="808080"/>
                      </a:solidFill>
                      <a:round/>
                      <a:headEnd/>
                      <a:tailEnd/>
                    </a:ln>
                  </p:spPr>
                  <p:txBody>
                    <a:bodyPr/>
                    <a:lstStyle/>
                    <a:p>
                      <a:pPr fontAlgn="auto">
                        <a:spcBef>
                          <a:spcPts val="0"/>
                        </a:spcBef>
                        <a:spcAft>
                          <a:spcPts val="0"/>
                        </a:spcAft>
                      </a:pPr>
                      <a:r>
                        <a:rPr lang="ja-JP" altLang="en-US" sz="800" dirty="0" smtClean="0">
                          <a:solidFill>
                            <a:srgbClr val="5B5B98"/>
                          </a:solidFill>
                          <a:latin typeface="Arial" charset="0"/>
                          <a:ea typeface="ＭＳ Ｐゴシック"/>
                        </a:rPr>
                        <a:t>他システム</a:t>
                      </a:r>
                      <a:endParaRPr lang="ja-JP" altLang="en-US" sz="800" dirty="0">
                        <a:solidFill>
                          <a:srgbClr val="5B5B98"/>
                        </a:solidFill>
                        <a:latin typeface="Arial" charset="0"/>
                        <a:ea typeface="ＭＳ Ｐゴシック"/>
                      </a:endParaRPr>
                    </a:p>
                  </p:txBody>
                </p:sp>
                <p:sp>
                  <p:nvSpPr>
                    <p:cNvPr id="86" name="Rectangle 17"/>
                    <p:cNvSpPr>
                      <a:spLocks noChangeArrowheads="1"/>
                    </p:cNvSpPr>
                    <p:nvPr/>
                  </p:nvSpPr>
                  <p:spPr bwMode="auto">
                    <a:xfrm>
                      <a:off x="252048" y="5552437"/>
                      <a:ext cx="1914410" cy="875886"/>
                    </a:xfrm>
                    <a:prstGeom prst="rect">
                      <a:avLst/>
                    </a:prstGeom>
                    <a:noFill/>
                    <a:ln w="38100">
                      <a:solidFill>
                        <a:schemeClr val="hlink"/>
                      </a:solidFill>
                      <a:miter lim="800000"/>
                      <a:headEnd/>
                      <a:tailEnd/>
                    </a:ln>
                  </p:spPr>
                  <p:txBody>
                    <a:bodyPr wrap="none" anchor="ctr"/>
                    <a:lstStyle/>
                    <a:p>
                      <a:pPr fontAlgn="auto">
                        <a:spcBef>
                          <a:spcPts val="0"/>
                        </a:spcBef>
                        <a:spcAft>
                          <a:spcPts val="0"/>
                        </a:spcAft>
                      </a:pPr>
                      <a:endParaRPr lang="ja-JP" altLang="en-US" sz="1000">
                        <a:solidFill>
                          <a:prstClr val="black"/>
                        </a:solidFill>
                        <a:latin typeface="Calibri"/>
                        <a:ea typeface="ＭＳ Ｐゴシック"/>
                      </a:endParaRPr>
                    </a:p>
                  </p:txBody>
                </p:sp>
                <p:sp>
                  <p:nvSpPr>
                    <p:cNvPr id="87" name="AutoShape 18"/>
                    <p:cNvSpPr>
                      <a:spLocks noChangeArrowheads="1"/>
                    </p:cNvSpPr>
                    <p:nvPr/>
                  </p:nvSpPr>
                  <p:spPr bwMode="auto">
                    <a:xfrm>
                      <a:off x="1673305" y="5350310"/>
                      <a:ext cx="887673" cy="546917"/>
                    </a:xfrm>
                    <a:prstGeom prst="rightArrow">
                      <a:avLst>
                        <a:gd name="adj1" fmla="val 58824"/>
                        <a:gd name="adj2" fmla="val 27400"/>
                      </a:avLst>
                    </a:prstGeom>
                    <a:solidFill>
                      <a:srgbClr val="CCFFCC"/>
                    </a:solidFill>
                    <a:ln w="19050" algn="ctr">
                      <a:solidFill>
                        <a:schemeClr val="hlink"/>
                      </a:solidFill>
                      <a:miter lim="800000"/>
                      <a:headEnd/>
                      <a:tailEnd/>
                    </a:ln>
                  </p:spPr>
                  <p:txBody>
                    <a:bodyPr anchor="ctr"/>
                    <a:lstStyle/>
                    <a:p>
                      <a:pPr fontAlgn="auto">
                        <a:spcBef>
                          <a:spcPts val="0"/>
                        </a:spcBef>
                        <a:spcAft>
                          <a:spcPts val="0"/>
                        </a:spcAft>
                      </a:pPr>
                      <a:r>
                        <a:rPr lang="ja-JP" altLang="en-US" sz="900" dirty="0">
                          <a:solidFill>
                            <a:prstClr val="black"/>
                          </a:solidFill>
                          <a:latin typeface="ＭＳ Ｐゴシック" charset="-128"/>
                          <a:ea typeface="ＭＳ Ｐゴシック"/>
                        </a:rPr>
                        <a:t>データ取込</a:t>
                      </a:r>
                      <a:endParaRPr lang="en-US" altLang="ja-JP" sz="900" dirty="0">
                        <a:solidFill>
                          <a:prstClr val="black"/>
                        </a:solidFill>
                        <a:latin typeface="ＭＳ Ｐゴシック" charset="-128"/>
                        <a:ea typeface="ＭＳ Ｐゴシック"/>
                      </a:endParaRPr>
                    </a:p>
                  </p:txBody>
                </p:sp>
                <p:sp>
                  <p:nvSpPr>
                    <p:cNvPr id="88" name="角丸四角形 20"/>
                    <p:cNvSpPr>
                      <a:spLocks noChangeArrowheads="1"/>
                    </p:cNvSpPr>
                    <p:nvPr/>
                  </p:nvSpPr>
                  <p:spPr bwMode="auto">
                    <a:xfrm>
                      <a:off x="252047" y="5564517"/>
                      <a:ext cx="1199314" cy="241112"/>
                    </a:xfrm>
                    <a:prstGeom prst="roundRect">
                      <a:avLst>
                        <a:gd name="adj" fmla="val 3074"/>
                      </a:avLst>
                    </a:prstGeom>
                    <a:solidFill>
                      <a:srgbClr val="3C3C77"/>
                    </a:solidFill>
                    <a:ln w="25400" algn="ctr">
                      <a:solidFill>
                        <a:schemeClr val="hlink"/>
                      </a:solidFill>
                      <a:round/>
                      <a:headEnd/>
                      <a:tailEnd/>
                    </a:ln>
                  </p:spPr>
                  <p:txBody>
                    <a:bodyPr wrap="none"/>
                    <a:lstStyle/>
                    <a:p>
                      <a:pPr fontAlgn="auto">
                        <a:spcBef>
                          <a:spcPts val="0"/>
                        </a:spcBef>
                        <a:spcAft>
                          <a:spcPts val="0"/>
                        </a:spcAft>
                      </a:pPr>
                      <a:r>
                        <a:rPr lang="ja-JP" altLang="en-US" sz="1000" dirty="0">
                          <a:solidFill>
                            <a:prstClr val="white"/>
                          </a:solidFill>
                          <a:latin typeface="HGPｺﾞｼｯｸE" pitchFamily="50" charset="-128"/>
                          <a:ea typeface="HGPｺﾞｼｯｸE" pitchFamily="50" charset="-128"/>
                        </a:rPr>
                        <a:t>厚生労働省</a:t>
                      </a:r>
                    </a:p>
                  </p:txBody>
                </p:sp>
                <p:sp>
                  <p:nvSpPr>
                    <p:cNvPr id="89" name="AutoShape 22"/>
                    <p:cNvSpPr>
                      <a:spLocks noChangeArrowheads="1"/>
                    </p:cNvSpPr>
                    <p:nvPr/>
                  </p:nvSpPr>
                  <p:spPr bwMode="auto">
                    <a:xfrm>
                      <a:off x="4413688" y="4317776"/>
                      <a:ext cx="1421126" cy="358775"/>
                    </a:xfrm>
                    <a:prstGeom prst="rightArrow">
                      <a:avLst>
                        <a:gd name="adj1" fmla="val 58824"/>
                        <a:gd name="adj2" fmla="val 60066"/>
                      </a:avLst>
                    </a:prstGeom>
                    <a:solidFill>
                      <a:srgbClr val="CCFFCC"/>
                    </a:solidFill>
                    <a:ln w="19050" algn="ctr">
                      <a:solidFill>
                        <a:schemeClr val="hlink"/>
                      </a:solidFill>
                      <a:miter lim="800000"/>
                      <a:headEnd/>
                      <a:tailEnd/>
                    </a:ln>
                  </p:spPr>
                  <p:txBody>
                    <a:bodyPr lIns="0" rIns="0" anchor="ctr"/>
                    <a:lstStyle/>
                    <a:p>
                      <a:pPr algn="ctr" fontAlgn="auto">
                        <a:spcBef>
                          <a:spcPts val="0"/>
                        </a:spcBef>
                        <a:spcAft>
                          <a:spcPts val="0"/>
                        </a:spcAft>
                      </a:pPr>
                      <a:r>
                        <a:rPr lang="ja-JP" altLang="en-US" sz="1000" dirty="0">
                          <a:solidFill>
                            <a:prstClr val="black"/>
                          </a:solidFill>
                          <a:latin typeface="ＭＳ Ｐゴシック" charset="-128"/>
                          <a:ea typeface="ＭＳ Ｐゴシック"/>
                        </a:rPr>
                        <a:t>マッピング</a:t>
                      </a:r>
                    </a:p>
                  </p:txBody>
                </p:sp>
                <p:pic>
                  <p:nvPicPr>
                    <p:cNvPr id="92" name="Picture 12" descr="IMG0758_日本地図"/>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902783" y="3733289"/>
                      <a:ext cx="871903" cy="817557"/>
                    </a:xfrm>
                    <a:prstGeom prst="rect">
                      <a:avLst/>
                    </a:prstGeom>
                    <a:noFill/>
                    <a:ln w="9525">
                      <a:noFill/>
                      <a:miter lim="800000"/>
                      <a:headEnd/>
                      <a:tailEnd/>
                    </a:ln>
                  </p:spPr>
                </p:pic>
                <p:pic>
                  <p:nvPicPr>
                    <p:cNvPr id="94" name="Picture 96" descr="CSVfile"/>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492493" y="3812292"/>
                      <a:ext cx="489438" cy="460004"/>
                    </a:xfrm>
                    <a:prstGeom prst="rect">
                      <a:avLst/>
                    </a:prstGeom>
                    <a:noFill/>
                    <a:ln w="9525">
                      <a:noFill/>
                      <a:miter lim="800000"/>
                      <a:headEnd/>
                      <a:tailEnd/>
                    </a:ln>
                  </p:spPr>
                </p:pic>
                <p:sp>
                  <p:nvSpPr>
                    <p:cNvPr id="95" name="Rectangle 26"/>
                    <p:cNvSpPr>
                      <a:spLocks noChangeArrowheads="1"/>
                    </p:cNvSpPr>
                    <p:nvPr/>
                  </p:nvSpPr>
                  <p:spPr bwMode="auto">
                    <a:xfrm>
                      <a:off x="252047" y="1700216"/>
                      <a:ext cx="6389079" cy="1512887"/>
                    </a:xfrm>
                    <a:prstGeom prst="rect">
                      <a:avLst/>
                    </a:prstGeom>
                    <a:noFill/>
                    <a:ln w="38100">
                      <a:solidFill>
                        <a:schemeClr val="hlink"/>
                      </a:solidFill>
                      <a:miter lim="800000"/>
                      <a:headEnd/>
                      <a:tailEnd/>
                    </a:ln>
                  </p:spPr>
                  <p:txBody>
                    <a:bodyPr wrap="none" anchor="ctr"/>
                    <a:lstStyle/>
                    <a:p>
                      <a:pPr fontAlgn="auto">
                        <a:spcBef>
                          <a:spcPts val="0"/>
                        </a:spcBef>
                        <a:spcAft>
                          <a:spcPts val="0"/>
                        </a:spcAft>
                      </a:pPr>
                      <a:endParaRPr lang="ja-JP" altLang="en-US" sz="1000">
                        <a:solidFill>
                          <a:prstClr val="black"/>
                        </a:solidFill>
                        <a:latin typeface="Calibri"/>
                        <a:ea typeface="ＭＳ Ｐゴシック"/>
                      </a:endParaRPr>
                    </a:p>
                  </p:txBody>
                </p:sp>
                <p:sp>
                  <p:nvSpPr>
                    <p:cNvPr id="96" name="角丸四角形 20"/>
                    <p:cNvSpPr>
                      <a:spLocks noChangeArrowheads="1"/>
                    </p:cNvSpPr>
                    <p:nvPr/>
                  </p:nvSpPr>
                  <p:spPr bwMode="auto">
                    <a:xfrm>
                      <a:off x="237820" y="1628775"/>
                      <a:ext cx="1861038" cy="288925"/>
                    </a:xfrm>
                    <a:prstGeom prst="roundRect">
                      <a:avLst>
                        <a:gd name="adj" fmla="val 3074"/>
                      </a:avLst>
                    </a:prstGeom>
                    <a:solidFill>
                      <a:srgbClr val="3C3C77"/>
                    </a:solidFill>
                    <a:ln w="25400" algn="ctr">
                      <a:solidFill>
                        <a:schemeClr val="hlink"/>
                      </a:solidFill>
                      <a:round/>
                      <a:headEnd/>
                      <a:tailEnd/>
                    </a:ln>
                  </p:spPr>
                  <p:txBody>
                    <a:bodyPr wrap="none"/>
                    <a:lstStyle/>
                    <a:p>
                      <a:pPr fontAlgn="auto">
                        <a:spcBef>
                          <a:spcPts val="0"/>
                        </a:spcBef>
                        <a:spcAft>
                          <a:spcPts val="0"/>
                        </a:spcAft>
                      </a:pPr>
                      <a:r>
                        <a:rPr lang="ja-JP" altLang="en-US" sz="1000" dirty="0" smtClean="0">
                          <a:solidFill>
                            <a:prstClr val="white"/>
                          </a:solidFill>
                          <a:latin typeface="HGPｺﾞｼｯｸE" pitchFamily="50" charset="-128"/>
                          <a:ea typeface="HGPｺﾞｼｯｸE" pitchFamily="50" charset="-128"/>
                        </a:rPr>
                        <a:t>市町村・都道府県</a:t>
                      </a:r>
                      <a:endParaRPr lang="ja-JP" altLang="en-US" sz="1000" dirty="0">
                        <a:solidFill>
                          <a:prstClr val="white"/>
                        </a:solidFill>
                        <a:latin typeface="HGPｺﾞｼｯｸE" pitchFamily="50" charset="-128"/>
                        <a:ea typeface="HGPｺﾞｼｯｸE" pitchFamily="50" charset="-128"/>
                      </a:endParaRPr>
                    </a:p>
                  </p:txBody>
                </p:sp>
                <p:sp>
                  <p:nvSpPr>
                    <p:cNvPr id="97" name="AutoShape 28"/>
                    <p:cNvSpPr>
                      <a:spLocks noChangeArrowheads="1"/>
                    </p:cNvSpPr>
                    <p:nvPr/>
                  </p:nvSpPr>
                  <p:spPr bwMode="auto">
                    <a:xfrm rot="19042545" flipH="1">
                      <a:off x="6600437" y="4376320"/>
                      <a:ext cx="1054891" cy="549571"/>
                    </a:xfrm>
                    <a:prstGeom prst="rightArrow">
                      <a:avLst>
                        <a:gd name="adj1" fmla="val 58824"/>
                        <a:gd name="adj2" fmla="val 41565"/>
                      </a:avLst>
                    </a:prstGeom>
                    <a:solidFill>
                      <a:srgbClr val="CCFFCC"/>
                    </a:solidFill>
                    <a:ln w="19050" algn="ctr">
                      <a:solidFill>
                        <a:schemeClr val="hlink"/>
                      </a:solidFill>
                      <a:miter lim="800000"/>
                      <a:headEnd/>
                      <a:tailEnd/>
                    </a:ln>
                  </p:spPr>
                  <p:txBody>
                    <a:bodyPr anchor="ctr"/>
                    <a:lstStyle/>
                    <a:p>
                      <a:pPr fontAlgn="auto">
                        <a:spcBef>
                          <a:spcPts val="0"/>
                        </a:spcBef>
                        <a:spcAft>
                          <a:spcPts val="0"/>
                        </a:spcAft>
                      </a:pPr>
                      <a:r>
                        <a:rPr lang="ja-JP" altLang="en-US" sz="1000" dirty="0" smtClean="0">
                          <a:solidFill>
                            <a:prstClr val="black"/>
                          </a:solidFill>
                          <a:latin typeface="ＭＳ Ｐゴシック" charset="-128"/>
                          <a:ea typeface="ＭＳ Ｐゴシック"/>
                        </a:rPr>
                        <a:t>データ取込</a:t>
                      </a:r>
                      <a:endParaRPr lang="ja-JP" altLang="en-US" sz="1000" dirty="0">
                        <a:solidFill>
                          <a:prstClr val="black"/>
                        </a:solidFill>
                        <a:latin typeface="ＭＳ Ｐゴシック" charset="-128"/>
                        <a:ea typeface="ＭＳ Ｐゴシック"/>
                      </a:endParaRPr>
                    </a:p>
                  </p:txBody>
                </p:sp>
                <p:sp>
                  <p:nvSpPr>
                    <p:cNvPr id="98" name="AutoShape 29"/>
                    <p:cNvSpPr>
                      <a:spLocks noChangeArrowheads="1"/>
                    </p:cNvSpPr>
                    <p:nvPr/>
                  </p:nvSpPr>
                  <p:spPr bwMode="auto">
                    <a:xfrm flipH="1">
                      <a:off x="6802082" y="5282934"/>
                      <a:ext cx="789043" cy="503808"/>
                    </a:xfrm>
                    <a:prstGeom prst="rightArrow">
                      <a:avLst>
                        <a:gd name="adj1" fmla="val 58824"/>
                        <a:gd name="adj2" fmla="val 26843"/>
                      </a:avLst>
                    </a:prstGeom>
                    <a:solidFill>
                      <a:srgbClr val="CCFFCC"/>
                    </a:solidFill>
                    <a:ln w="19050" algn="ctr">
                      <a:solidFill>
                        <a:schemeClr val="hlink"/>
                      </a:solidFill>
                      <a:miter lim="800000"/>
                      <a:headEnd/>
                      <a:tailEnd/>
                    </a:ln>
                  </p:spPr>
                  <p:txBody>
                    <a:bodyPr lIns="0" tIns="0" rIns="0" bIns="0" anchor="ctr"/>
                    <a:lstStyle/>
                    <a:p>
                      <a:pPr algn="ctr" fontAlgn="auto">
                        <a:spcBef>
                          <a:spcPts val="0"/>
                        </a:spcBef>
                        <a:spcAft>
                          <a:spcPts val="0"/>
                        </a:spcAft>
                      </a:pPr>
                      <a:r>
                        <a:rPr lang="ja-JP" altLang="en-US" sz="1000" dirty="0" smtClean="0">
                          <a:solidFill>
                            <a:prstClr val="black"/>
                          </a:solidFill>
                          <a:latin typeface="ＭＳ Ｐゴシック" charset="-128"/>
                          <a:ea typeface="ＭＳ Ｐゴシック"/>
                        </a:rPr>
                        <a:t>データ</a:t>
                      </a:r>
                      <a:endParaRPr lang="en-US" altLang="ja-JP" sz="1000" dirty="0" smtClean="0">
                        <a:solidFill>
                          <a:prstClr val="black"/>
                        </a:solidFill>
                        <a:latin typeface="ＭＳ Ｐゴシック" charset="-128"/>
                        <a:ea typeface="ＭＳ Ｐゴシック"/>
                      </a:endParaRPr>
                    </a:p>
                    <a:p>
                      <a:pPr algn="ctr" fontAlgn="auto">
                        <a:spcBef>
                          <a:spcPts val="0"/>
                        </a:spcBef>
                        <a:spcAft>
                          <a:spcPts val="0"/>
                        </a:spcAft>
                      </a:pPr>
                      <a:r>
                        <a:rPr lang="ja-JP" altLang="en-US" sz="1000" dirty="0" smtClean="0">
                          <a:solidFill>
                            <a:prstClr val="black"/>
                          </a:solidFill>
                          <a:latin typeface="ＭＳ Ｐゴシック" charset="-128"/>
                          <a:ea typeface="ＭＳ Ｐゴシック"/>
                        </a:rPr>
                        <a:t>取込</a:t>
                      </a:r>
                      <a:endParaRPr lang="ja-JP" altLang="en-US" sz="1000" dirty="0">
                        <a:solidFill>
                          <a:prstClr val="black"/>
                        </a:solidFill>
                        <a:latin typeface="ＭＳ Ｐゴシック" charset="-128"/>
                        <a:ea typeface="ＭＳ Ｐゴシック"/>
                      </a:endParaRPr>
                    </a:p>
                  </p:txBody>
                </p:sp>
                <p:sp>
                  <p:nvSpPr>
                    <p:cNvPr id="100" name="Text Box 34"/>
                    <p:cNvSpPr txBox="1">
                      <a:spLocks noChangeArrowheads="1"/>
                    </p:cNvSpPr>
                    <p:nvPr/>
                  </p:nvSpPr>
                  <p:spPr bwMode="auto">
                    <a:xfrm>
                      <a:off x="982893" y="5956693"/>
                      <a:ext cx="1282194" cy="349272"/>
                    </a:xfrm>
                    <a:prstGeom prst="rect">
                      <a:avLst/>
                    </a:prstGeom>
                    <a:noFill/>
                    <a:ln w="19050" algn="ctr">
                      <a:noFill/>
                      <a:miter lim="800000"/>
                      <a:headEnd/>
                      <a:tailEnd/>
                    </a:ln>
                  </p:spPr>
                  <p:txBody>
                    <a:bodyPr/>
                    <a:lstStyle/>
                    <a:p>
                      <a:pPr fontAlgn="auto">
                        <a:spcBef>
                          <a:spcPts val="0"/>
                        </a:spcBef>
                        <a:spcAft>
                          <a:spcPts val="0"/>
                        </a:spcAft>
                      </a:pPr>
                      <a:r>
                        <a:rPr lang="ja-JP" altLang="en-US" sz="1000" u="sng" dirty="0" smtClean="0">
                          <a:solidFill>
                            <a:prstClr val="black"/>
                          </a:solidFill>
                          <a:latin typeface="ＭＳ Ｐゴシック" charset="-128"/>
                          <a:ea typeface="ＭＳ Ｐゴシック"/>
                        </a:rPr>
                        <a:t>介護</a:t>
                      </a:r>
                      <a:r>
                        <a:rPr lang="ja-JP" altLang="en-US" sz="1000" u="sng" dirty="0">
                          <a:solidFill>
                            <a:prstClr val="black"/>
                          </a:solidFill>
                          <a:latin typeface="ＭＳ Ｐゴシック" charset="-128"/>
                          <a:ea typeface="ＭＳ Ｐゴシック"/>
                        </a:rPr>
                        <a:t>保険</a:t>
                      </a:r>
                      <a:r>
                        <a:rPr lang="ja-JP" altLang="en-US" sz="1000" u="sng" dirty="0" smtClean="0">
                          <a:solidFill>
                            <a:prstClr val="black"/>
                          </a:solidFill>
                          <a:latin typeface="ＭＳ Ｐゴシック" charset="-128"/>
                          <a:ea typeface="ＭＳ Ｐゴシック"/>
                        </a:rPr>
                        <a:t>事業関連情報</a:t>
                      </a:r>
                      <a:endParaRPr lang="ja-JP" altLang="en-US" sz="1000" u="sng" dirty="0">
                        <a:solidFill>
                          <a:prstClr val="black"/>
                        </a:solidFill>
                        <a:latin typeface="ＭＳ Ｐゴシック" charset="-128"/>
                        <a:ea typeface="ＭＳ Ｐゴシック"/>
                      </a:endParaRPr>
                    </a:p>
                  </p:txBody>
                </p:sp>
                <p:sp>
                  <p:nvSpPr>
                    <p:cNvPr id="101" name="AutoShape 35"/>
                    <p:cNvSpPr>
                      <a:spLocks noChangeArrowheads="1"/>
                    </p:cNvSpPr>
                    <p:nvPr/>
                  </p:nvSpPr>
                  <p:spPr bwMode="auto">
                    <a:xfrm rot="16200000" flipV="1">
                      <a:off x="5363385" y="2414931"/>
                      <a:ext cx="385435" cy="1981778"/>
                    </a:xfrm>
                    <a:prstGeom prst="homePlate">
                      <a:avLst>
                        <a:gd name="adj" fmla="val 42454"/>
                      </a:avLst>
                    </a:prstGeom>
                    <a:solidFill>
                      <a:srgbClr val="CCFFCC"/>
                    </a:solidFill>
                    <a:ln w="19050">
                      <a:solidFill>
                        <a:schemeClr val="hlink"/>
                      </a:solidFill>
                      <a:miter lim="800000"/>
                      <a:headEnd/>
                      <a:tailEnd/>
                    </a:ln>
                  </p:spPr>
                  <p:txBody>
                    <a:bodyPr rot="10800000" vert="eaVert" anchor="ctr"/>
                    <a:lstStyle/>
                    <a:p>
                      <a:pPr fontAlgn="auto">
                        <a:spcBef>
                          <a:spcPts val="0"/>
                        </a:spcBef>
                        <a:spcAft>
                          <a:spcPts val="0"/>
                        </a:spcAft>
                      </a:pPr>
                      <a:r>
                        <a:rPr lang="ja-JP" altLang="en-US" sz="1000" dirty="0">
                          <a:solidFill>
                            <a:prstClr val="black"/>
                          </a:solidFill>
                          <a:latin typeface="ＭＳ Ｐゴシック" charset="-128"/>
                          <a:ea typeface="ＭＳ Ｐゴシック"/>
                        </a:rPr>
                        <a:t>情報</a:t>
                      </a:r>
                      <a:r>
                        <a:rPr lang="ja-JP" altLang="en-US" sz="1000" dirty="0" smtClean="0">
                          <a:solidFill>
                            <a:prstClr val="black"/>
                          </a:solidFill>
                          <a:latin typeface="ＭＳ Ｐゴシック" charset="-128"/>
                          <a:ea typeface="ＭＳ Ｐゴシック"/>
                        </a:rPr>
                        <a:t>提供（</a:t>
                      </a:r>
                      <a:r>
                        <a:rPr lang="ja-JP" altLang="en-US" sz="1000" b="1" dirty="0" smtClean="0">
                          <a:solidFill>
                            <a:srgbClr val="FF0000"/>
                          </a:solidFill>
                          <a:latin typeface="ＭＳ Ｐゴシック" charset="-128"/>
                          <a:ea typeface="ＭＳ Ｐゴシック"/>
                        </a:rPr>
                        <a:t>見える化</a:t>
                      </a:r>
                      <a:r>
                        <a:rPr lang="ja-JP" altLang="en-US" sz="1000" dirty="0" smtClean="0">
                          <a:solidFill>
                            <a:prstClr val="black"/>
                          </a:solidFill>
                          <a:latin typeface="ＭＳ Ｐゴシック" charset="-128"/>
                          <a:ea typeface="ＭＳ Ｐゴシック"/>
                        </a:rPr>
                        <a:t>）</a:t>
                      </a:r>
                      <a:endParaRPr lang="ja-JP" altLang="en-US" sz="1000" dirty="0">
                        <a:solidFill>
                          <a:prstClr val="black"/>
                        </a:solidFill>
                        <a:latin typeface="ＭＳ Ｐゴシック" charset="-128"/>
                        <a:ea typeface="ＭＳ Ｐゴシック"/>
                      </a:endParaRPr>
                    </a:p>
                  </p:txBody>
                </p:sp>
                <p:sp>
                  <p:nvSpPr>
                    <p:cNvPr id="102" name="AutoShape 36"/>
                    <p:cNvSpPr>
                      <a:spLocks noChangeArrowheads="1"/>
                    </p:cNvSpPr>
                    <p:nvPr/>
                  </p:nvSpPr>
                  <p:spPr bwMode="auto">
                    <a:xfrm rot="5400000">
                      <a:off x="-1007674" y="3852597"/>
                      <a:ext cx="2866347" cy="398585"/>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4923 h 21600"/>
                        <a:gd name="T14" fmla="*/ 20036 w 21600"/>
                        <a:gd name="T15" fmla="*/ 16677 h 21600"/>
                      </a:gdLst>
                      <a:ahLst/>
                      <a:cxnLst>
                        <a:cxn ang="T8">
                          <a:pos x="T0" y="T1"/>
                        </a:cxn>
                        <a:cxn ang="T9">
                          <a:pos x="T2" y="T3"/>
                        </a:cxn>
                        <a:cxn ang="T10">
                          <a:pos x="T4" y="T5"/>
                        </a:cxn>
                        <a:cxn ang="T11">
                          <a:pos x="T6" y="T7"/>
                        </a:cxn>
                      </a:cxnLst>
                      <a:rect l="T12" t="T13" r="T14" b="T15"/>
                      <a:pathLst>
                        <a:path w="21600" h="21600">
                          <a:moveTo>
                            <a:pt x="18725" y="0"/>
                          </a:moveTo>
                          <a:lnTo>
                            <a:pt x="18725" y="4923"/>
                          </a:lnTo>
                          <a:lnTo>
                            <a:pt x="3375" y="4923"/>
                          </a:lnTo>
                          <a:lnTo>
                            <a:pt x="3375" y="16677"/>
                          </a:lnTo>
                          <a:lnTo>
                            <a:pt x="18725" y="16677"/>
                          </a:lnTo>
                          <a:lnTo>
                            <a:pt x="18725" y="21600"/>
                          </a:lnTo>
                          <a:lnTo>
                            <a:pt x="21600" y="10800"/>
                          </a:lnTo>
                          <a:close/>
                        </a:path>
                        <a:path w="21600" h="21600">
                          <a:moveTo>
                            <a:pt x="1350" y="4923"/>
                          </a:moveTo>
                          <a:lnTo>
                            <a:pt x="1350" y="16677"/>
                          </a:lnTo>
                          <a:lnTo>
                            <a:pt x="2700" y="16677"/>
                          </a:lnTo>
                          <a:lnTo>
                            <a:pt x="2700" y="4923"/>
                          </a:lnTo>
                          <a:close/>
                        </a:path>
                        <a:path w="21600" h="21600">
                          <a:moveTo>
                            <a:pt x="0" y="4923"/>
                          </a:moveTo>
                          <a:lnTo>
                            <a:pt x="0" y="16677"/>
                          </a:lnTo>
                          <a:lnTo>
                            <a:pt x="675" y="16677"/>
                          </a:lnTo>
                          <a:lnTo>
                            <a:pt x="675" y="4923"/>
                          </a:lnTo>
                          <a:close/>
                        </a:path>
                      </a:pathLst>
                    </a:custGeom>
                    <a:solidFill>
                      <a:srgbClr val="FFCC99"/>
                    </a:solidFill>
                    <a:ln w="19050" algn="ctr">
                      <a:solidFill>
                        <a:schemeClr val="hlink"/>
                      </a:solidFill>
                      <a:miter lim="800000"/>
                      <a:headEnd/>
                      <a:tailEnd/>
                    </a:ln>
                  </p:spPr>
                  <p:txBody>
                    <a:bodyPr anchor="ctr"/>
                    <a:lstStyle/>
                    <a:p>
                      <a:pPr fontAlgn="auto">
                        <a:spcBef>
                          <a:spcPts val="0"/>
                        </a:spcBef>
                        <a:spcAft>
                          <a:spcPts val="0"/>
                        </a:spcAft>
                      </a:pPr>
                      <a:r>
                        <a:rPr lang="ja-JP" altLang="en-US" sz="1000" dirty="0">
                          <a:solidFill>
                            <a:prstClr val="black"/>
                          </a:solidFill>
                          <a:latin typeface="Calibri"/>
                          <a:ea typeface="ＭＳ Ｐゴシック"/>
                        </a:rPr>
                        <a:t>情報収集</a:t>
                      </a:r>
                    </a:p>
                  </p:txBody>
                </p:sp>
                <p:pic>
                  <p:nvPicPr>
                    <p:cNvPr id="103" name="Picture 98" descr="Excelfile"/>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91111" y="5956693"/>
                      <a:ext cx="493152" cy="441510"/>
                    </a:xfrm>
                    <a:prstGeom prst="rect">
                      <a:avLst/>
                    </a:prstGeom>
                    <a:noFill/>
                    <a:ln w="9525">
                      <a:noFill/>
                      <a:miter lim="800000"/>
                      <a:headEnd/>
                      <a:tailEnd/>
                    </a:ln>
                  </p:spPr>
                </p:pic>
                <p:sp>
                  <p:nvSpPr>
                    <p:cNvPr id="104" name="Text Box 39"/>
                    <p:cNvSpPr txBox="1">
                      <a:spLocks noChangeArrowheads="1"/>
                    </p:cNvSpPr>
                    <p:nvPr/>
                  </p:nvSpPr>
                  <p:spPr bwMode="auto">
                    <a:xfrm>
                      <a:off x="755578" y="2790027"/>
                      <a:ext cx="1843803" cy="288032"/>
                    </a:xfrm>
                    <a:prstGeom prst="rect">
                      <a:avLst/>
                    </a:prstGeom>
                    <a:noFill/>
                    <a:ln w="19050" algn="ctr">
                      <a:noFill/>
                      <a:miter lim="800000"/>
                      <a:headEnd/>
                      <a:tailEnd/>
                    </a:ln>
                  </p:spPr>
                  <p:txBody>
                    <a:bodyPr/>
                    <a:lstStyle/>
                    <a:p>
                      <a:pPr fontAlgn="auto">
                        <a:spcBef>
                          <a:spcPts val="0"/>
                        </a:spcBef>
                        <a:spcAft>
                          <a:spcPts val="0"/>
                        </a:spcAft>
                      </a:pPr>
                      <a:r>
                        <a:rPr lang="ja-JP" altLang="en-US" sz="1000" u="sng" dirty="0" smtClean="0">
                          <a:solidFill>
                            <a:prstClr val="black"/>
                          </a:solidFill>
                          <a:latin typeface="ＭＳ Ｐゴシック" charset="-128"/>
                          <a:ea typeface="ＭＳ Ｐゴシック"/>
                        </a:rPr>
                        <a:t>介護保険事業関連情報</a:t>
                      </a:r>
                      <a:r>
                        <a:rPr lang="ja-JP" altLang="en-US" sz="1000" u="sng" dirty="0">
                          <a:solidFill>
                            <a:prstClr val="black"/>
                          </a:solidFill>
                          <a:latin typeface="ＭＳ Ｐゴシック" charset="-128"/>
                          <a:ea typeface="ＭＳ Ｐゴシック"/>
                        </a:rPr>
                        <a:t>提供</a:t>
                      </a:r>
                    </a:p>
                  </p:txBody>
                </p:sp>
                <p:sp>
                  <p:nvSpPr>
                    <p:cNvPr id="105" name="AutoShape 40"/>
                    <p:cNvSpPr>
                      <a:spLocks noChangeArrowheads="1"/>
                    </p:cNvSpPr>
                    <p:nvPr/>
                  </p:nvSpPr>
                  <p:spPr bwMode="auto">
                    <a:xfrm>
                      <a:off x="2758239" y="6091444"/>
                      <a:ext cx="3452061" cy="378569"/>
                    </a:xfrm>
                    <a:prstGeom prst="roundRect">
                      <a:avLst>
                        <a:gd name="adj" fmla="val 6611"/>
                      </a:avLst>
                    </a:prstGeom>
                    <a:solidFill>
                      <a:schemeClr val="bg1"/>
                    </a:solidFill>
                    <a:ln w="19050">
                      <a:solidFill>
                        <a:srgbClr val="2D2D87"/>
                      </a:solidFill>
                      <a:round/>
                      <a:headEnd/>
                      <a:tailEnd/>
                    </a:ln>
                  </p:spPr>
                  <p:txBody>
                    <a:bodyPr wrap="none" lIns="0" tIns="0" rIns="0" bIns="0" anchor="ctr"/>
                    <a:lstStyle/>
                    <a:p>
                      <a:pPr algn="ctr" fontAlgn="auto">
                        <a:spcBef>
                          <a:spcPts val="0"/>
                        </a:spcBef>
                        <a:spcAft>
                          <a:spcPts val="0"/>
                        </a:spcAft>
                      </a:pPr>
                      <a:r>
                        <a:rPr lang="ja-JP" altLang="en-US" sz="1000" dirty="0" smtClean="0">
                          <a:solidFill>
                            <a:prstClr val="black"/>
                          </a:solidFill>
                          <a:latin typeface="Calibri"/>
                          <a:ea typeface="ＭＳ Ｐゴシック"/>
                        </a:rPr>
                        <a:t>介護保険総合データベース</a:t>
                      </a:r>
                      <a:endParaRPr lang="en-US" altLang="ja-JP" sz="1000" dirty="0" smtClean="0">
                        <a:solidFill>
                          <a:prstClr val="black"/>
                        </a:solidFill>
                        <a:latin typeface="Calibri"/>
                        <a:ea typeface="ＭＳ Ｐゴシック"/>
                      </a:endParaRPr>
                    </a:p>
                    <a:p>
                      <a:pPr algn="ctr" fontAlgn="auto">
                        <a:spcBef>
                          <a:spcPts val="0"/>
                        </a:spcBef>
                        <a:spcAft>
                          <a:spcPts val="0"/>
                        </a:spcAft>
                      </a:pPr>
                      <a:r>
                        <a:rPr lang="ja-JP" altLang="en-US" sz="1000" dirty="0" smtClean="0">
                          <a:solidFill>
                            <a:prstClr val="black"/>
                          </a:solidFill>
                          <a:latin typeface="Calibri"/>
                          <a:ea typeface="ＭＳ Ｐゴシック"/>
                        </a:rPr>
                        <a:t>の機能強化を含む情報基盤の整備</a:t>
                      </a:r>
                      <a:endParaRPr lang="ja-JP" altLang="en-US" sz="1000" dirty="0">
                        <a:solidFill>
                          <a:prstClr val="black"/>
                        </a:solidFill>
                        <a:latin typeface="Calibri"/>
                        <a:ea typeface="ＭＳ Ｐゴシック"/>
                      </a:endParaRPr>
                    </a:p>
                  </p:txBody>
                </p:sp>
                <p:sp>
                  <p:nvSpPr>
                    <p:cNvPr id="106" name="AutoShape 42"/>
                    <p:cNvSpPr>
                      <a:spLocks noChangeArrowheads="1"/>
                    </p:cNvSpPr>
                    <p:nvPr/>
                  </p:nvSpPr>
                  <p:spPr bwMode="auto">
                    <a:xfrm>
                      <a:off x="3176604" y="4390798"/>
                      <a:ext cx="1003177" cy="215900"/>
                    </a:xfrm>
                    <a:prstGeom prst="roundRect">
                      <a:avLst>
                        <a:gd name="adj" fmla="val 6611"/>
                      </a:avLst>
                    </a:prstGeom>
                    <a:solidFill>
                      <a:schemeClr val="bg1"/>
                    </a:solidFill>
                    <a:ln w="19050">
                      <a:solidFill>
                        <a:srgbClr val="2D2D87"/>
                      </a:solidFill>
                      <a:round/>
                      <a:headEnd/>
                      <a:tailEnd/>
                    </a:ln>
                  </p:spPr>
                  <p:txBody>
                    <a:bodyPr wrap="none" lIns="0" tIns="0" rIns="0" bIns="0" anchor="ctr"/>
                    <a:lstStyle/>
                    <a:p>
                      <a:pPr algn="ctr" fontAlgn="auto">
                        <a:spcBef>
                          <a:spcPts val="0"/>
                        </a:spcBef>
                        <a:spcAft>
                          <a:spcPts val="0"/>
                        </a:spcAft>
                      </a:pPr>
                      <a:r>
                        <a:rPr lang="ja-JP" altLang="en-US" sz="1000" dirty="0">
                          <a:solidFill>
                            <a:prstClr val="black"/>
                          </a:solidFill>
                          <a:latin typeface="Calibri"/>
                          <a:ea typeface="ＭＳ Ｐゴシック"/>
                        </a:rPr>
                        <a:t>新たな指標</a:t>
                      </a:r>
                    </a:p>
                  </p:txBody>
                </p:sp>
                <p:grpSp>
                  <p:nvGrpSpPr>
                    <p:cNvPr id="7" name="Group 45"/>
                    <p:cNvGrpSpPr>
                      <a:grpSpLocks/>
                    </p:cNvGrpSpPr>
                    <p:nvPr/>
                  </p:nvGrpSpPr>
                  <p:grpSpPr bwMode="auto">
                    <a:xfrm>
                      <a:off x="2842844" y="1757214"/>
                      <a:ext cx="1891890" cy="1360496"/>
                      <a:chOff x="2892" y="1152"/>
                      <a:chExt cx="1290" cy="858"/>
                    </a:xfrm>
                  </p:grpSpPr>
                  <p:grpSp>
                    <p:nvGrpSpPr>
                      <p:cNvPr id="8" name="Group 46"/>
                      <p:cNvGrpSpPr>
                        <a:grpSpLocks/>
                      </p:cNvGrpSpPr>
                      <p:nvPr/>
                    </p:nvGrpSpPr>
                    <p:grpSpPr bwMode="auto">
                      <a:xfrm>
                        <a:off x="2892" y="1152"/>
                        <a:ext cx="1290" cy="858"/>
                        <a:chOff x="3120" y="1053"/>
                        <a:chExt cx="1148" cy="767"/>
                      </a:xfrm>
                    </p:grpSpPr>
                    <p:sp>
                      <p:nvSpPr>
                        <p:cNvPr id="150" name="Rectangle 47"/>
                        <p:cNvSpPr>
                          <a:spLocks noChangeAspect="1" noChangeArrowheads="1"/>
                        </p:cNvSpPr>
                        <p:nvPr/>
                      </p:nvSpPr>
                      <p:spPr bwMode="auto">
                        <a:xfrm>
                          <a:off x="3120" y="1053"/>
                          <a:ext cx="1089" cy="64"/>
                        </a:xfrm>
                        <a:prstGeom prst="rect">
                          <a:avLst/>
                        </a:prstGeom>
                        <a:solidFill>
                          <a:schemeClr val="hlink"/>
                        </a:solidFill>
                        <a:ln w="9525">
                          <a:solidFill>
                            <a:schemeClr val="hlink"/>
                          </a:solidFill>
                          <a:miter lim="800000"/>
                          <a:headEnd/>
                          <a:tailEnd/>
                        </a:ln>
                      </p:spPr>
                      <p:txBody>
                        <a:bodyPr wrap="none" anchor="ctr"/>
                        <a:lstStyle/>
                        <a:p>
                          <a:pPr fontAlgn="auto">
                            <a:spcBef>
                              <a:spcPts val="0"/>
                            </a:spcBef>
                            <a:spcAft>
                              <a:spcPts val="0"/>
                            </a:spcAft>
                          </a:pPr>
                          <a:endParaRPr lang="ja-JP" altLang="en-US" sz="1000">
                            <a:solidFill>
                              <a:prstClr val="black"/>
                            </a:solidFill>
                            <a:latin typeface="Calibri"/>
                            <a:ea typeface="ＭＳ Ｐゴシック"/>
                          </a:endParaRPr>
                        </a:p>
                      </p:txBody>
                    </p:sp>
                    <p:grpSp>
                      <p:nvGrpSpPr>
                        <p:cNvPr id="10" name="Group 48"/>
                        <p:cNvGrpSpPr>
                          <a:grpSpLocks noChangeAspect="1"/>
                        </p:cNvGrpSpPr>
                        <p:nvPr/>
                      </p:nvGrpSpPr>
                      <p:grpSpPr bwMode="auto">
                        <a:xfrm>
                          <a:off x="4159" y="1058"/>
                          <a:ext cx="56" cy="67"/>
                          <a:chOff x="4133" y="2612"/>
                          <a:chExt cx="102" cy="113"/>
                        </a:xfrm>
                      </p:grpSpPr>
                      <p:sp>
                        <p:nvSpPr>
                          <p:cNvPr id="164" name="Rectangle 49"/>
                          <p:cNvSpPr>
                            <a:spLocks noChangeAspect="1" noChangeArrowheads="1"/>
                          </p:cNvSpPr>
                          <p:nvPr/>
                        </p:nvSpPr>
                        <p:spPr bwMode="auto">
                          <a:xfrm>
                            <a:off x="4133" y="2634"/>
                            <a:ext cx="93" cy="91"/>
                          </a:xfrm>
                          <a:prstGeom prst="rect">
                            <a:avLst/>
                          </a:prstGeom>
                          <a:solidFill>
                            <a:srgbClr val="FFFFFF"/>
                          </a:solidFill>
                          <a:ln w="9525">
                            <a:solidFill>
                              <a:schemeClr val="hlink"/>
                            </a:solidFill>
                            <a:miter lim="800000"/>
                            <a:headEnd/>
                            <a:tailEnd/>
                          </a:ln>
                        </p:spPr>
                        <p:txBody>
                          <a:bodyPr wrap="none" anchor="ctr"/>
                          <a:lstStyle/>
                          <a:p>
                            <a:pPr fontAlgn="auto">
                              <a:spcBef>
                                <a:spcPts val="0"/>
                              </a:spcBef>
                              <a:spcAft>
                                <a:spcPts val="0"/>
                              </a:spcAft>
                            </a:pPr>
                            <a:endParaRPr lang="ja-JP" altLang="en-US" sz="1000">
                              <a:solidFill>
                                <a:prstClr val="black"/>
                              </a:solidFill>
                              <a:latin typeface="Calibri"/>
                              <a:ea typeface="ＭＳ Ｐゴシック"/>
                            </a:endParaRPr>
                          </a:p>
                        </p:txBody>
                      </p:sp>
                      <p:sp>
                        <p:nvSpPr>
                          <p:cNvPr id="165" name="Line 50"/>
                          <p:cNvSpPr>
                            <a:spLocks noChangeAspect="1" noChangeShapeType="1"/>
                          </p:cNvSpPr>
                          <p:nvPr/>
                        </p:nvSpPr>
                        <p:spPr bwMode="auto">
                          <a:xfrm>
                            <a:off x="4133" y="2622"/>
                            <a:ext cx="93" cy="90"/>
                          </a:xfrm>
                          <a:prstGeom prst="line">
                            <a:avLst/>
                          </a:prstGeom>
                          <a:noFill/>
                          <a:ln w="9525">
                            <a:solidFill>
                              <a:schemeClr val="hlink"/>
                            </a:solidFill>
                            <a:round/>
                            <a:headEnd/>
                            <a:tailEnd/>
                          </a:ln>
                        </p:spPr>
                        <p:txBody>
                          <a:bodyPr wrap="none" anchor="ctr"/>
                          <a:lstStyle/>
                          <a:p>
                            <a:pPr fontAlgn="auto">
                              <a:spcBef>
                                <a:spcPts val="0"/>
                              </a:spcBef>
                              <a:spcAft>
                                <a:spcPts val="0"/>
                              </a:spcAft>
                            </a:pPr>
                            <a:endParaRPr lang="ja-JP" altLang="en-US" sz="1000">
                              <a:solidFill>
                                <a:prstClr val="black"/>
                              </a:solidFill>
                              <a:latin typeface="Calibri"/>
                              <a:ea typeface="ＭＳ Ｐゴシック"/>
                            </a:endParaRPr>
                          </a:p>
                        </p:txBody>
                      </p:sp>
                      <p:sp>
                        <p:nvSpPr>
                          <p:cNvPr id="166" name="Line 51"/>
                          <p:cNvSpPr>
                            <a:spLocks noChangeAspect="1" noChangeShapeType="1"/>
                          </p:cNvSpPr>
                          <p:nvPr/>
                        </p:nvSpPr>
                        <p:spPr bwMode="auto">
                          <a:xfrm flipV="1">
                            <a:off x="4142" y="2612"/>
                            <a:ext cx="93" cy="91"/>
                          </a:xfrm>
                          <a:prstGeom prst="line">
                            <a:avLst/>
                          </a:prstGeom>
                          <a:noFill/>
                          <a:ln w="9525">
                            <a:solidFill>
                              <a:schemeClr val="hlink"/>
                            </a:solidFill>
                            <a:round/>
                            <a:headEnd/>
                            <a:tailEnd/>
                          </a:ln>
                        </p:spPr>
                        <p:txBody>
                          <a:bodyPr wrap="none" anchor="ctr"/>
                          <a:lstStyle/>
                          <a:p>
                            <a:pPr fontAlgn="auto">
                              <a:spcBef>
                                <a:spcPts val="0"/>
                              </a:spcBef>
                              <a:spcAft>
                                <a:spcPts val="0"/>
                              </a:spcAft>
                            </a:pPr>
                            <a:endParaRPr lang="ja-JP" altLang="en-US" sz="1000">
                              <a:solidFill>
                                <a:prstClr val="black"/>
                              </a:solidFill>
                              <a:latin typeface="Calibri"/>
                              <a:ea typeface="ＭＳ Ｐゴシック"/>
                            </a:endParaRPr>
                          </a:p>
                        </p:txBody>
                      </p:sp>
                    </p:grpSp>
                    <p:sp>
                      <p:nvSpPr>
                        <p:cNvPr id="152" name="Rectangle 52"/>
                        <p:cNvSpPr>
                          <a:spLocks noChangeAspect="1" noChangeArrowheads="1"/>
                        </p:cNvSpPr>
                        <p:nvPr/>
                      </p:nvSpPr>
                      <p:spPr bwMode="auto">
                        <a:xfrm>
                          <a:off x="3120" y="1113"/>
                          <a:ext cx="1089" cy="707"/>
                        </a:xfrm>
                        <a:prstGeom prst="rect">
                          <a:avLst/>
                        </a:prstGeom>
                        <a:solidFill>
                          <a:srgbClr val="FFFFFF"/>
                        </a:solidFill>
                        <a:ln w="9525">
                          <a:solidFill>
                            <a:schemeClr val="hlink"/>
                          </a:solidFill>
                          <a:miter lim="800000"/>
                          <a:headEnd/>
                          <a:tailEnd/>
                        </a:ln>
                      </p:spPr>
                      <p:txBody>
                        <a:bodyPr wrap="none" anchor="ctr"/>
                        <a:lstStyle/>
                        <a:p>
                          <a:pPr fontAlgn="auto">
                            <a:spcBef>
                              <a:spcPts val="0"/>
                            </a:spcBef>
                            <a:spcAft>
                              <a:spcPts val="0"/>
                            </a:spcAft>
                          </a:pPr>
                          <a:endParaRPr lang="ja-JP" altLang="en-US" sz="1000">
                            <a:solidFill>
                              <a:prstClr val="black"/>
                            </a:solidFill>
                            <a:latin typeface="Calibri"/>
                            <a:ea typeface="ＭＳ Ｐゴシック"/>
                          </a:endParaRPr>
                        </a:p>
                      </p:txBody>
                    </p:sp>
                    <p:pic>
                      <p:nvPicPr>
                        <p:cNvPr id="154" name="Picture 53"/>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211" y="1173"/>
                          <a:ext cx="629" cy="620"/>
                        </a:xfrm>
                        <a:prstGeom prst="rect">
                          <a:avLst/>
                        </a:prstGeom>
                        <a:noFill/>
                        <a:ln w="9525">
                          <a:noFill/>
                          <a:miter lim="800000"/>
                          <a:headEnd/>
                          <a:tailEnd/>
                        </a:ln>
                      </p:spPr>
                    </p:pic>
                    <p:grpSp>
                      <p:nvGrpSpPr>
                        <p:cNvPr id="11" name="Group 54"/>
                        <p:cNvGrpSpPr>
                          <a:grpSpLocks/>
                        </p:cNvGrpSpPr>
                        <p:nvPr/>
                      </p:nvGrpSpPr>
                      <p:grpSpPr bwMode="auto">
                        <a:xfrm>
                          <a:off x="3941" y="1119"/>
                          <a:ext cx="327" cy="420"/>
                          <a:chOff x="3075" y="3845"/>
                          <a:chExt cx="452" cy="359"/>
                        </a:xfrm>
                      </p:grpSpPr>
                      <p:sp>
                        <p:nvSpPr>
                          <p:cNvPr id="156" name="Rectangle 55"/>
                          <p:cNvSpPr>
                            <a:spLocks noChangeArrowheads="1"/>
                          </p:cNvSpPr>
                          <p:nvPr/>
                        </p:nvSpPr>
                        <p:spPr bwMode="auto">
                          <a:xfrm>
                            <a:off x="3075" y="3862"/>
                            <a:ext cx="45" cy="46"/>
                          </a:xfrm>
                          <a:prstGeom prst="rect">
                            <a:avLst/>
                          </a:prstGeom>
                          <a:solidFill>
                            <a:srgbClr val="FF0000"/>
                          </a:solidFill>
                          <a:ln w="9525">
                            <a:solidFill>
                              <a:schemeClr val="tx1"/>
                            </a:solidFill>
                            <a:miter lim="800000"/>
                            <a:headEnd/>
                            <a:tailEnd/>
                          </a:ln>
                        </p:spPr>
                        <p:txBody>
                          <a:bodyPr wrap="none" anchor="ctr"/>
                          <a:lstStyle/>
                          <a:p>
                            <a:pPr fontAlgn="auto">
                              <a:spcBef>
                                <a:spcPts val="0"/>
                              </a:spcBef>
                              <a:spcAft>
                                <a:spcPts val="0"/>
                              </a:spcAft>
                            </a:pPr>
                            <a:endParaRPr lang="ja-JP" altLang="en-US" sz="1000">
                              <a:solidFill>
                                <a:prstClr val="black"/>
                              </a:solidFill>
                              <a:latin typeface="Calibri"/>
                              <a:ea typeface="ＭＳ Ｐゴシック"/>
                            </a:endParaRPr>
                          </a:p>
                        </p:txBody>
                      </p:sp>
                      <p:sp>
                        <p:nvSpPr>
                          <p:cNvPr id="157" name="Rectangle 56"/>
                          <p:cNvSpPr>
                            <a:spLocks noChangeArrowheads="1"/>
                          </p:cNvSpPr>
                          <p:nvPr/>
                        </p:nvSpPr>
                        <p:spPr bwMode="auto">
                          <a:xfrm>
                            <a:off x="3075" y="3929"/>
                            <a:ext cx="45" cy="45"/>
                          </a:xfrm>
                          <a:prstGeom prst="rect">
                            <a:avLst/>
                          </a:prstGeom>
                          <a:solidFill>
                            <a:srgbClr val="FF6600"/>
                          </a:solidFill>
                          <a:ln w="9525">
                            <a:solidFill>
                              <a:schemeClr val="tx1"/>
                            </a:solidFill>
                            <a:miter lim="800000"/>
                            <a:headEnd/>
                            <a:tailEnd/>
                          </a:ln>
                        </p:spPr>
                        <p:txBody>
                          <a:bodyPr wrap="none" anchor="ctr"/>
                          <a:lstStyle/>
                          <a:p>
                            <a:pPr fontAlgn="auto">
                              <a:spcBef>
                                <a:spcPts val="0"/>
                              </a:spcBef>
                              <a:spcAft>
                                <a:spcPts val="0"/>
                              </a:spcAft>
                            </a:pPr>
                            <a:endParaRPr lang="ja-JP" altLang="en-US" sz="1000">
                              <a:solidFill>
                                <a:prstClr val="black"/>
                              </a:solidFill>
                              <a:latin typeface="Calibri"/>
                              <a:ea typeface="ＭＳ Ｐゴシック"/>
                            </a:endParaRPr>
                          </a:p>
                        </p:txBody>
                      </p:sp>
                      <p:sp>
                        <p:nvSpPr>
                          <p:cNvPr id="158" name="Rectangle 57"/>
                          <p:cNvSpPr>
                            <a:spLocks noChangeArrowheads="1"/>
                          </p:cNvSpPr>
                          <p:nvPr/>
                        </p:nvSpPr>
                        <p:spPr bwMode="auto">
                          <a:xfrm>
                            <a:off x="3075" y="3998"/>
                            <a:ext cx="45" cy="45"/>
                          </a:xfrm>
                          <a:prstGeom prst="rect">
                            <a:avLst/>
                          </a:prstGeom>
                          <a:solidFill>
                            <a:srgbClr val="FFFF00"/>
                          </a:solidFill>
                          <a:ln w="9525">
                            <a:solidFill>
                              <a:schemeClr val="tx1"/>
                            </a:solidFill>
                            <a:miter lim="800000"/>
                            <a:headEnd/>
                            <a:tailEnd/>
                          </a:ln>
                        </p:spPr>
                        <p:txBody>
                          <a:bodyPr wrap="none" anchor="ctr"/>
                          <a:lstStyle/>
                          <a:p>
                            <a:pPr fontAlgn="auto">
                              <a:spcBef>
                                <a:spcPts val="0"/>
                              </a:spcBef>
                              <a:spcAft>
                                <a:spcPts val="0"/>
                              </a:spcAft>
                            </a:pPr>
                            <a:endParaRPr lang="ja-JP" altLang="en-US" sz="1000">
                              <a:solidFill>
                                <a:prstClr val="black"/>
                              </a:solidFill>
                              <a:latin typeface="Calibri"/>
                              <a:ea typeface="ＭＳ Ｐゴシック"/>
                            </a:endParaRPr>
                          </a:p>
                        </p:txBody>
                      </p:sp>
                      <p:sp>
                        <p:nvSpPr>
                          <p:cNvPr id="159" name="Rectangle 58"/>
                          <p:cNvSpPr>
                            <a:spLocks noChangeArrowheads="1"/>
                          </p:cNvSpPr>
                          <p:nvPr/>
                        </p:nvSpPr>
                        <p:spPr bwMode="auto">
                          <a:xfrm>
                            <a:off x="3075" y="4065"/>
                            <a:ext cx="45" cy="45"/>
                          </a:xfrm>
                          <a:prstGeom prst="rect">
                            <a:avLst/>
                          </a:prstGeom>
                          <a:solidFill>
                            <a:srgbClr val="00FF00"/>
                          </a:solidFill>
                          <a:ln w="9525">
                            <a:solidFill>
                              <a:schemeClr val="tx1"/>
                            </a:solidFill>
                            <a:miter lim="800000"/>
                            <a:headEnd/>
                            <a:tailEnd/>
                          </a:ln>
                        </p:spPr>
                        <p:txBody>
                          <a:bodyPr wrap="none" anchor="ctr"/>
                          <a:lstStyle/>
                          <a:p>
                            <a:pPr fontAlgn="auto">
                              <a:spcBef>
                                <a:spcPts val="0"/>
                              </a:spcBef>
                              <a:spcAft>
                                <a:spcPts val="0"/>
                              </a:spcAft>
                            </a:pPr>
                            <a:endParaRPr lang="ja-JP" altLang="en-US" sz="1000">
                              <a:solidFill>
                                <a:prstClr val="black"/>
                              </a:solidFill>
                              <a:latin typeface="Calibri"/>
                              <a:ea typeface="ＭＳ Ｐゴシック"/>
                            </a:endParaRPr>
                          </a:p>
                        </p:txBody>
                      </p:sp>
                      <p:sp>
                        <p:nvSpPr>
                          <p:cNvPr id="160" name="Rectangle 59"/>
                          <p:cNvSpPr>
                            <a:spLocks noChangeArrowheads="1"/>
                          </p:cNvSpPr>
                          <p:nvPr/>
                        </p:nvSpPr>
                        <p:spPr bwMode="auto">
                          <a:xfrm>
                            <a:off x="3075" y="4133"/>
                            <a:ext cx="45" cy="46"/>
                          </a:xfrm>
                          <a:prstGeom prst="rect">
                            <a:avLst/>
                          </a:prstGeom>
                          <a:solidFill>
                            <a:srgbClr val="00FFFF"/>
                          </a:solidFill>
                          <a:ln w="9525">
                            <a:solidFill>
                              <a:schemeClr val="tx1"/>
                            </a:solidFill>
                            <a:miter lim="800000"/>
                            <a:headEnd/>
                            <a:tailEnd/>
                          </a:ln>
                        </p:spPr>
                        <p:txBody>
                          <a:bodyPr wrap="none" anchor="ctr"/>
                          <a:lstStyle/>
                          <a:p>
                            <a:pPr fontAlgn="auto">
                              <a:spcBef>
                                <a:spcPts val="0"/>
                              </a:spcBef>
                              <a:spcAft>
                                <a:spcPts val="0"/>
                              </a:spcAft>
                            </a:pPr>
                            <a:endParaRPr lang="ja-JP" altLang="en-US" sz="1000">
                              <a:solidFill>
                                <a:prstClr val="black"/>
                              </a:solidFill>
                              <a:latin typeface="Calibri"/>
                              <a:ea typeface="ＭＳ Ｐゴシック"/>
                            </a:endParaRPr>
                          </a:p>
                        </p:txBody>
                      </p:sp>
                      <p:sp>
                        <p:nvSpPr>
                          <p:cNvPr id="161" name="Line 60"/>
                          <p:cNvSpPr>
                            <a:spLocks noChangeShapeType="1"/>
                          </p:cNvSpPr>
                          <p:nvPr/>
                        </p:nvSpPr>
                        <p:spPr bwMode="auto">
                          <a:xfrm>
                            <a:off x="3165" y="3862"/>
                            <a:ext cx="0" cy="317"/>
                          </a:xfrm>
                          <a:prstGeom prst="line">
                            <a:avLst/>
                          </a:prstGeom>
                          <a:noFill/>
                          <a:ln w="9525">
                            <a:solidFill>
                              <a:schemeClr val="tx1"/>
                            </a:solidFill>
                            <a:round/>
                            <a:headEnd type="triangle" w="med" len="med"/>
                            <a:tailEnd type="triangle" w="med" len="med"/>
                          </a:ln>
                        </p:spPr>
                        <p:txBody>
                          <a:bodyPr wrap="none" anchor="ctr"/>
                          <a:lstStyle/>
                          <a:p>
                            <a:pPr fontAlgn="auto">
                              <a:spcBef>
                                <a:spcPts val="0"/>
                              </a:spcBef>
                              <a:spcAft>
                                <a:spcPts val="0"/>
                              </a:spcAft>
                            </a:pPr>
                            <a:endParaRPr lang="ja-JP" altLang="en-US" sz="1000">
                              <a:solidFill>
                                <a:prstClr val="black"/>
                              </a:solidFill>
                              <a:latin typeface="Calibri"/>
                              <a:ea typeface="ＭＳ Ｐゴシック"/>
                            </a:endParaRPr>
                          </a:p>
                        </p:txBody>
                      </p:sp>
                      <p:sp>
                        <p:nvSpPr>
                          <p:cNvPr id="162" name="Text Box 61"/>
                          <p:cNvSpPr txBox="1">
                            <a:spLocks noChangeArrowheads="1"/>
                          </p:cNvSpPr>
                          <p:nvPr/>
                        </p:nvSpPr>
                        <p:spPr bwMode="auto">
                          <a:xfrm>
                            <a:off x="3168" y="3845"/>
                            <a:ext cx="359" cy="116"/>
                          </a:xfrm>
                          <a:prstGeom prst="rect">
                            <a:avLst/>
                          </a:prstGeom>
                          <a:noFill/>
                          <a:ln w="9525">
                            <a:noFill/>
                            <a:miter lim="800000"/>
                            <a:headEnd/>
                            <a:tailEnd/>
                          </a:ln>
                        </p:spPr>
                        <p:txBody>
                          <a:bodyPr wrap="none">
                            <a:spAutoFit/>
                          </a:bodyPr>
                          <a:lstStyle/>
                          <a:p>
                            <a:pPr fontAlgn="auto">
                              <a:spcBef>
                                <a:spcPts val="0"/>
                              </a:spcBef>
                              <a:spcAft>
                                <a:spcPts val="0"/>
                              </a:spcAft>
                            </a:pPr>
                            <a:r>
                              <a:rPr lang="ja-JP" altLang="en-US" sz="1000">
                                <a:solidFill>
                                  <a:prstClr val="black"/>
                                </a:solidFill>
                                <a:latin typeface="Arial" charset="0"/>
                                <a:ea typeface="ＭＳ Ｐゴシック"/>
                              </a:rPr>
                              <a:t>高</a:t>
                            </a:r>
                          </a:p>
                        </p:txBody>
                      </p:sp>
                      <p:sp>
                        <p:nvSpPr>
                          <p:cNvPr id="163" name="Text Box 62"/>
                          <p:cNvSpPr txBox="1">
                            <a:spLocks noChangeArrowheads="1"/>
                          </p:cNvSpPr>
                          <p:nvPr/>
                        </p:nvSpPr>
                        <p:spPr bwMode="auto">
                          <a:xfrm>
                            <a:off x="3161" y="4088"/>
                            <a:ext cx="206" cy="116"/>
                          </a:xfrm>
                          <a:prstGeom prst="rect">
                            <a:avLst/>
                          </a:prstGeom>
                          <a:noFill/>
                          <a:ln w="9525">
                            <a:noFill/>
                            <a:miter lim="800000"/>
                            <a:headEnd/>
                            <a:tailEnd/>
                          </a:ln>
                        </p:spPr>
                        <p:txBody>
                          <a:bodyPr>
                            <a:spAutoFit/>
                          </a:bodyPr>
                          <a:lstStyle/>
                          <a:p>
                            <a:pPr fontAlgn="auto">
                              <a:spcBef>
                                <a:spcPts val="0"/>
                              </a:spcBef>
                              <a:spcAft>
                                <a:spcPts val="0"/>
                              </a:spcAft>
                            </a:pPr>
                            <a:r>
                              <a:rPr lang="ja-JP" altLang="en-US" sz="1000">
                                <a:solidFill>
                                  <a:prstClr val="black"/>
                                </a:solidFill>
                                <a:latin typeface="Arial" charset="0"/>
                                <a:ea typeface="ＭＳ Ｐゴシック"/>
                              </a:rPr>
                              <a:t>低</a:t>
                            </a:r>
                          </a:p>
                        </p:txBody>
                      </p:sp>
                    </p:grpSp>
                  </p:grpSp>
                  <p:pic>
                    <p:nvPicPr>
                      <p:cNvPr id="146" name="Picture 27" descr="IMG0710_学校"/>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flipH="1">
                        <a:off x="3211" y="1767"/>
                        <a:ext cx="90" cy="49"/>
                      </a:xfrm>
                      <a:prstGeom prst="rect">
                        <a:avLst/>
                      </a:prstGeom>
                      <a:noFill/>
                      <a:ln w="9525">
                        <a:noFill/>
                        <a:miter lim="800000"/>
                        <a:headEnd/>
                        <a:tailEnd/>
                      </a:ln>
                    </p:spPr>
                  </p:pic>
                  <p:pic>
                    <p:nvPicPr>
                      <p:cNvPr id="147" name="Picture 27" descr="IMG0710_学校"/>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flipH="1">
                        <a:off x="3165" y="1253"/>
                        <a:ext cx="90" cy="49"/>
                      </a:xfrm>
                      <a:prstGeom prst="rect">
                        <a:avLst/>
                      </a:prstGeom>
                      <a:noFill/>
                      <a:ln w="9525">
                        <a:noFill/>
                        <a:miter lim="800000"/>
                        <a:headEnd/>
                        <a:tailEnd/>
                      </a:ln>
                    </p:spPr>
                  </p:pic>
                  <p:pic>
                    <p:nvPicPr>
                      <p:cNvPr id="148" name="Picture 27" descr="IMG0710_学校"/>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flipH="1">
                        <a:off x="3392" y="1677"/>
                        <a:ext cx="90" cy="49"/>
                      </a:xfrm>
                      <a:prstGeom prst="rect">
                        <a:avLst/>
                      </a:prstGeom>
                      <a:noFill/>
                      <a:ln w="9525">
                        <a:noFill/>
                        <a:miter lim="800000"/>
                        <a:headEnd/>
                        <a:tailEnd/>
                      </a:ln>
                    </p:spPr>
                  </p:pic>
                  <p:pic>
                    <p:nvPicPr>
                      <p:cNvPr id="149" name="Picture 27" descr="IMG0710_学校"/>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flipH="1">
                        <a:off x="3528" y="1586"/>
                        <a:ext cx="90" cy="49"/>
                      </a:xfrm>
                      <a:prstGeom prst="rect">
                        <a:avLst/>
                      </a:prstGeom>
                      <a:noFill/>
                      <a:ln w="9525">
                        <a:noFill/>
                        <a:miter lim="800000"/>
                        <a:headEnd/>
                        <a:tailEnd/>
                      </a:ln>
                    </p:spPr>
                  </p:pic>
                </p:grpSp>
                <p:sp>
                  <p:nvSpPr>
                    <p:cNvPr id="108" name="AutoShape 67"/>
                    <p:cNvSpPr>
                      <a:spLocks noChangeArrowheads="1"/>
                    </p:cNvSpPr>
                    <p:nvPr/>
                  </p:nvSpPr>
                  <p:spPr bwMode="auto">
                    <a:xfrm flipH="1">
                      <a:off x="2166451" y="1700215"/>
                      <a:ext cx="1282199" cy="602317"/>
                    </a:xfrm>
                    <a:prstGeom prst="wedgeRectCallout">
                      <a:avLst>
                        <a:gd name="adj1" fmla="val -43102"/>
                        <a:gd name="adj2" fmla="val 83348"/>
                      </a:avLst>
                    </a:prstGeom>
                    <a:solidFill>
                      <a:schemeClr val="bg1"/>
                    </a:solidFill>
                    <a:ln w="19050" algn="ctr">
                      <a:solidFill>
                        <a:srgbClr val="2D2D87"/>
                      </a:solidFill>
                      <a:miter lim="800000"/>
                      <a:headEnd/>
                      <a:tailEnd/>
                    </a:ln>
                  </p:spPr>
                  <p:txBody>
                    <a:bodyPr anchor="ctr"/>
                    <a:lstStyle/>
                    <a:p>
                      <a:pPr fontAlgn="auto">
                        <a:spcBef>
                          <a:spcPts val="0"/>
                        </a:spcBef>
                        <a:spcAft>
                          <a:spcPts val="0"/>
                        </a:spcAft>
                      </a:pPr>
                      <a:r>
                        <a:rPr lang="ja-JP" altLang="en-US" sz="1000" dirty="0" smtClean="0">
                          <a:solidFill>
                            <a:prstClr val="black"/>
                          </a:solidFill>
                          <a:latin typeface="Calibri"/>
                          <a:ea typeface="ＭＳ Ｐゴシック"/>
                        </a:rPr>
                        <a:t>利用実人数：○人</a:t>
                      </a:r>
                      <a:endParaRPr lang="en-US" altLang="ja-JP" sz="1000" dirty="0">
                        <a:solidFill>
                          <a:prstClr val="black"/>
                        </a:solidFill>
                        <a:latin typeface="Calibri"/>
                        <a:ea typeface="ＭＳ Ｐゴシック"/>
                      </a:endParaRPr>
                    </a:p>
                    <a:p>
                      <a:pPr fontAlgn="auto">
                        <a:spcBef>
                          <a:spcPts val="0"/>
                        </a:spcBef>
                        <a:spcAft>
                          <a:spcPts val="0"/>
                        </a:spcAft>
                      </a:pPr>
                      <a:r>
                        <a:rPr lang="ja-JP" altLang="en-US" sz="1000" dirty="0" smtClean="0">
                          <a:solidFill>
                            <a:prstClr val="black"/>
                          </a:solidFill>
                          <a:latin typeface="Calibri"/>
                          <a:ea typeface="ＭＳ Ｐゴシック"/>
                        </a:rPr>
                        <a:t>利用延人数：○人</a:t>
                      </a:r>
                      <a:endParaRPr lang="en-US" altLang="ja-JP" sz="1000" dirty="0">
                        <a:solidFill>
                          <a:prstClr val="black"/>
                        </a:solidFill>
                        <a:latin typeface="Calibri"/>
                        <a:ea typeface="ＭＳ Ｐゴシック"/>
                      </a:endParaRPr>
                    </a:p>
                  </p:txBody>
                </p:sp>
                <p:grpSp>
                  <p:nvGrpSpPr>
                    <p:cNvPr id="12" name="Group 71"/>
                    <p:cNvGrpSpPr>
                      <a:grpSpLocks/>
                    </p:cNvGrpSpPr>
                    <p:nvPr/>
                  </p:nvGrpSpPr>
                  <p:grpSpPr bwMode="auto">
                    <a:xfrm>
                      <a:off x="451339" y="1989138"/>
                      <a:ext cx="1663211" cy="863600"/>
                      <a:chOff x="4844" y="1298"/>
                      <a:chExt cx="1135" cy="544"/>
                    </a:xfrm>
                  </p:grpSpPr>
                  <p:sp>
                    <p:nvSpPr>
                      <p:cNvPr id="142" name="AutoShape 72"/>
                      <p:cNvSpPr>
                        <a:spLocks noChangeArrowheads="1"/>
                      </p:cNvSpPr>
                      <p:nvPr/>
                    </p:nvSpPr>
                    <p:spPr bwMode="auto">
                      <a:xfrm>
                        <a:off x="4844" y="1298"/>
                        <a:ext cx="544" cy="317"/>
                      </a:xfrm>
                      <a:prstGeom prst="can">
                        <a:avLst>
                          <a:gd name="adj" fmla="val 25000"/>
                        </a:avLst>
                      </a:prstGeom>
                      <a:solidFill>
                        <a:srgbClr val="5F5F5F"/>
                      </a:solidFill>
                      <a:ln w="9525">
                        <a:solidFill>
                          <a:srgbClr val="FFFFFF"/>
                        </a:solidFill>
                        <a:round/>
                        <a:headEnd/>
                        <a:tailEnd/>
                      </a:ln>
                    </p:spPr>
                    <p:txBody>
                      <a:bodyPr wrap="none" anchor="ctr"/>
                      <a:lstStyle/>
                      <a:p>
                        <a:pPr fontAlgn="auto">
                          <a:spcBef>
                            <a:spcPts val="0"/>
                          </a:spcBef>
                          <a:spcAft>
                            <a:spcPts val="0"/>
                          </a:spcAft>
                        </a:pPr>
                        <a:r>
                          <a:rPr lang="ja-JP" altLang="en-US" sz="800" dirty="0">
                            <a:solidFill>
                              <a:srgbClr val="FFFFFF"/>
                            </a:solidFill>
                            <a:latin typeface="Arial" charset="0"/>
                            <a:ea typeface="ＭＳ Ｐゴシック"/>
                          </a:rPr>
                          <a:t>施策情報</a:t>
                        </a:r>
                      </a:p>
                    </p:txBody>
                  </p:sp>
                  <p:pic>
                    <p:nvPicPr>
                      <p:cNvPr id="143" name="Picture 41" descr="IMG0659_ＰＣ操作する人"/>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5526" y="1344"/>
                        <a:ext cx="453" cy="425"/>
                      </a:xfrm>
                      <a:prstGeom prst="rect">
                        <a:avLst/>
                      </a:prstGeom>
                      <a:noFill/>
                      <a:ln w="9525">
                        <a:noFill/>
                        <a:miter lim="800000"/>
                        <a:headEnd/>
                        <a:tailEnd/>
                      </a:ln>
                    </p:spPr>
                  </p:pic>
                  <p:sp>
                    <p:nvSpPr>
                      <p:cNvPr id="144" name="AutoShape 74"/>
                      <p:cNvSpPr>
                        <a:spLocks noChangeArrowheads="1"/>
                      </p:cNvSpPr>
                      <p:nvPr/>
                    </p:nvSpPr>
                    <p:spPr bwMode="auto">
                      <a:xfrm>
                        <a:off x="4980" y="1525"/>
                        <a:ext cx="562" cy="317"/>
                      </a:xfrm>
                      <a:prstGeom prst="can">
                        <a:avLst>
                          <a:gd name="adj" fmla="val 25000"/>
                        </a:avLst>
                      </a:prstGeom>
                      <a:solidFill>
                        <a:srgbClr val="5F5F5F"/>
                      </a:solidFill>
                      <a:ln w="9525">
                        <a:solidFill>
                          <a:srgbClr val="FFFFFF"/>
                        </a:solidFill>
                        <a:round/>
                        <a:headEnd/>
                        <a:tailEnd/>
                      </a:ln>
                    </p:spPr>
                    <p:txBody>
                      <a:bodyPr wrap="none" anchor="ctr"/>
                      <a:lstStyle/>
                      <a:p>
                        <a:pPr fontAlgn="auto">
                          <a:spcBef>
                            <a:spcPts val="0"/>
                          </a:spcBef>
                          <a:spcAft>
                            <a:spcPts val="0"/>
                          </a:spcAft>
                        </a:pPr>
                        <a:r>
                          <a:rPr lang="ja-JP" altLang="en-US" sz="800" dirty="0">
                            <a:solidFill>
                              <a:srgbClr val="FFFFFF"/>
                            </a:solidFill>
                            <a:latin typeface="Arial" charset="0"/>
                            <a:ea typeface="ＭＳ Ｐゴシック"/>
                          </a:rPr>
                          <a:t>各種実績</a:t>
                        </a:r>
                      </a:p>
                    </p:txBody>
                  </p:sp>
                </p:grpSp>
                <p:grpSp>
                  <p:nvGrpSpPr>
                    <p:cNvPr id="13" name="Group 75"/>
                    <p:cNvGrpSpPr>
                      <a:grpSpLocks/>
                    </p:cNvGrpSpPr>
                    <p:nvPr/>
                  </p:nvGrpSpPr>
                  <p:grpSpPr bwMode="auto">
                    <a:xfrm>
                      <a:off x="4771297" y="1763716"/>
                      <a:ext cx="1821475" cy="1352550"/>
                      <a:chOff x="7656" y="85"/>
                      <a:chExt cx="1243" cy="852"/>
                    </a:xfrm>
                  </p:grpSpPr>
                  <p:sp>
                    <p:nvSpPr>
                      <p:cNvPr id="120" name="Rectangle 76"/>
                      <p:cNvSpPr>
                        <a:spLocks noChangeArrowheads="1"/>
                      </p:cNvSpPr>
                      <p:nvPr/>
                    </p:nvSpPr>
                    <p:spPr bwMode="auto">
                      <a:xfrm>
                        <a:off x="7656" y="85"/>
                        <a:ext cx="1217" cy="95"/>
                      </a:xfrm>
                      <a:prstGeom prst="rect">
                        <a:avLst/>
                      </a:prstGeom>
                      <a:solidFill>
                        <a:schemeClr val="hlink"/>
                      </a:solidFill>
                      <a:ln w="9525">
                        <a:solidFill>
                          <a:schemeClr val="hlink"/>
                        </a:solidFill>
                        <a:miter lim="800000"/>
                        <a:headEnd/>
                        <a:tailEnd/>
                      </a:ln>
                    </p:spPr>
                    <p:txBody>
                      <a:bodyPr wrap="none" anchor="ctr"/>
                      <a:lstStyle/>
                      <a:p>
                        <a:pPr fontAlgn="auto">
                          <a:spcBef>
                            <a:spcPts val="0"/>
                          </a:spcBef>
                          <a:spcAft>
                            <a:spcPts val="0"/>
                          </a:spcAft>
                        </a:pPr>
                        <a:endParaRPr lang="ja-JP" altLang="en-US" sz="1000">
                          <a:solidFill>
                            <a:prstClr val="black"/>
                          </a:solidFill>
                          <a:latin typeface="Calibri"/>
                          <a:ea typeface="ＭＳ Ｐゴシック"/>
                        </a:endParaRPr>
                      </a:p>
                    </p:txBody>
                  </p:sp>
                  <p:sp>
                    <p:nvSpPr>
                      <p:cNvPr id="122" name="Rectangle 81"/>
                      <p:cNvSpPr>
                        <a:spLocks noChangeArrowheads="1"/>
                      </p:cNvSpPr>
                      <p:nvPr/>
                    </p:nvSpPr>
                    <p:spPr bwMode="auto">
                      <a:xfrm>
                        <a:off x="7656" y="155"/>
                        <a:ext cx="1217" cy="782"/>
                      </a:xfrm>
                      <a:prstGeom prst="rect">
                        <a:avLst/>
                      </a:prstGeom>
                      <a:solidFill>
                        <a:srgbClr val="FFFFFF"/>
                      </a:solidFill>
                      <a:ln w="9525">
                        <a:solidFill>
                          <a:schemeClr val="hlink"/>
                        </a:solidFill>
                        <a:miter lim="800000"/>
                        <a:headEnd/>
                        <a:tailEnd/>
                      </a:ln>
                    </p:spPr>
                    <p:txBody>
                      <a:bodyPr wrap="none" anchor="ctr"/>
                      <a:lstStyle/>
                      <a:p>
                        <a:pPr fontAlgn="auto">
                          <a:spcBef>
                            <a:spcPts val="0"/>
                          </a:spcBef>
                          <a:spcAft>
                            <a:spcPts val="0"/>
                          </a:spcAft>
                        </a:pPr>
                        <a:endParaRPr lang="ja-JP" altLang="en-US" sz="1000">
                          <a:solidFill>
                            <a:prstClr val="black"/>
                          </a:solidFill>
                          <a:latin typeface="Calibri"/>
                          <a:ea typeface="ＭＳ Ｐゴシック"/>
                        </a:endParaRPr>
                      </a:p>
                    </p:txBody>
                  </p:sp>
                  <p:sp>
                    <p:nvSpPr>
                      <p:cNvPr id="123" name="Line 82"/>
                      <p:cNvSpPr>
                        <a:spLocks noChangeShapeType="1"/>
                      </p:cNvSpPr>
                      <p:nvPr/>
                    </p:nvSpPr>
                    <p:spPr bwMode="auto">
                      <a:xfrm>
                        <a:off x="7792" y="847"/>
                        <a:ext cx="953" cy="0"/>
                      </a:xfrm>
                      <a:prstGeom prst="line">
                        <a:avLst/>
                      </a:prstGeom>
                      <a:noFill/>
                      <a:ln w="19050">
                        <a:solidFill>
                          <a:srgbClr val="2D2D87"/>
                        </a:solidFill>
                        <a:round/>
                        <a:headEnd/>
                        <a:tailEnd type="triangle" w="med" len="med"/>
                      </a:ln>
                    </p:spPr>
                    <p:txBody>
                      <a:bodyPr wrap="none" anchor="ctr"/>
                      <a:lstStyle/>
                      <a:p>
                        <a:pPr fontAlgn="auto">
                          <a:spcBef>
                            <a:spcPts val="0"/>
                          </a:spcBef>
                          <a:spcAft>
                            <a:spcPts val="0"/>
                          </a:spcAft>
                        </a:pPr>
                        <a:endParaRPr lang="ja-JP" altLang="en-US" sz="1000">
                          <a:solidFill>
                            <a:prstClr val="black"/>
                          </a:solidFill>
                          <a:latin typeface="Calibri"/>
                          <a:ea typeface="ＭＳ Ｐゴシック"/>
                        </a:endParaRPr>
                      </a:p>
                    </p:txBody>
                  </p:sp>
                  <p:sp>
                    <p:nvSpPr>
                      <p:cNvPr id="124" name="Line 83"/>
                      <p:cNvSpPr>
                        <a:spLocks noChangeShapeType="1"/>
                      </p:cNvSpPr>
                      <p:nvPr/>
                    </p:nvSpPr>
                    <p:spPr bwMode="auto">
                      <a:xfrm flipV="1">
                        <a:off x="7792" y="212"/>
                        <a:ext cx="0" cy="635"/>
                      </a:xfrm>
                      <a:prstGeom prst="line">
                        <a:avLst/>
                      </a:prstGeom>
                      <a:noFill/>
                      <a:ln w="19050">
                        <a:solidFill>
                          <a:srgbClr val="2D2D87"/>
                        </a:solidFill>
                        <a:round/>
                        <a:headEnd/>
                        <a:tailEnd type="triangle" w="med" len="med"/>
                      </a:ln>
                    </p:spPr>
                    <p:txBody>
                      <a:bodyPr wrap="none" anchor="ctr"/>
                      <a:lstStyle/>
                      <a:p>
                        <a:pPr fontAlgn="auto">
                          <a:spcBef>
                            <a:spcPts val="0"/>
                          </a:spcBef>
                          <a:spcAft>
                            <a:spcPts val="0"/>
                          </a:spcAft>
                        </a:pPr>
                        <a:endParaRPr lang="ja-JP" altLang="en-US" sz="1000">
                          <a:solidFill>
                            <a:prstClr val="black"/>
                          </a:solidFill>
                          <a:latin typeface="Calibri"/>
                          <a:ea typeface="ＭＳ Ｐゴシック"/>
                        </a:endParaRPr>
                      </a:p>
                    </p:txBody>
                  </p:sp>
                  <p:sp>
                    <p:nvSpPr>
                      <p:cNvPr id="125" name="Line 84"/>
                      <p:cNvSpPr>
                        <a:spLocks noChangeShapeType="1"/>
                      </p:cNvSpPr>
                      <p:nvPr/>
                    </p:nvSpPr>
                    <p:spPr bwMode="auto">
                      <a:xfrm flipV="1">
                        <a:off x="7837" y="393"/>
                        <a:ext cx="635" cy="91"/>
                      </a:xfrm>
                      <a:prstGeom prst="line">
                        <a:avLst/>
                      </a:prstGeom>
                      <a:noFill/>
                      <a:ln w="19050">
                        <a:solidFill>
                          <a:srgbClr val="FF0000"/>
                        </a:solidFill>
                        <a:round/>
                        <a:headEnd/>
                        <a:tailEnd/>
                      </a:ln>
                    </p:spPr>
                    <p:txBody>
                      <a:bodyPr wrap="none" anchor="ctr"/>
                      <a:lstStyle/>
                      <a:p>
                        <a:pPr fontAlgn="auto">
                          <a:spcBef>
                            <a:spcPts val="0"/>
                          </a:spcBef>
                          <a:spcAft>
                            <a:spcPts val="0"/>
                          </a:spcAft>
                        </a:pPr>
                        <a:endParaRPr lang="ja-JP" altLang="en-US" sz="1000">
                          <a:solidFill>
                            <a:prstClr val="black"/>
                          </a:solidFill>
                          <a:latin typeface="Calibri"/>
                          <a:ea typeface="ＭＳ Ｐゴシック"/>
                        </a:endParaRPr>
                      </a:p>
                    </p:txBody>
                  </p:sp>
                  <p:sp>
                    <p:nvSpPr>
                      <p:cNvPr id="126" name="Line 85"/>
                      <p:cNvSpPr>
                        <a:spLocks noChangeShapeType="1"/>
                      </p:cNvSpPr>
                      <p:nvPr/>
                    </p:nvSpPr>
                    <p:spPr bwMode="auto">
                      <a:xfrm>
                        <a:off x="7837" y="575"/>
                        <a:ext cx="318" cy="45"/>
                      </a:xfrm>
                      <a:prstGeom prst="line">
                        <a:avLst/>
                      </a:prstGeom>
                      <a:noFill/>
                      <a:ln w="19050">
                        <a:solidFill>
                          <a:srgbClr val="FF6600"/>
                        </a:solidFill>
                        <a:round/>
                        <a:headEnd/>
                        <a:tailEnd/>
                      </a:ln>
                    </p:spPr>
                    <p:txBody>
                      <a:bodyPr wrap="none" anchor="ctr"/>
                      <a:lstStyle/>
                      <a:p>
                        <a:pPr fontAlgn="auto">
                          <a:spcBef>
                            <a:spcPts val="0"/>
                          </a:spcBef>
                          <a:spcAft>
                            <a:spcPts val="0"/>
                          </a:spcAft>
                        </a:pPr>
                        <a:endParaRPr lang="ja-JP" altLang="en-US" sz="1000">
                          <a:solidFill>
                            <a:prstClr val="black"/>
                          </a:solidFill>
                          <a:latin typeface="Calibri"/>
                          <a:ea typeface="ＭＳ Ｐゴシック"/>
                        </a:endParaRPr>
                      </a:p>
                    </p:txBody>
                  </p:sp>
                  <p:sp>
                    <p:nvSpPr>
                      <p:cNvPr id="127" name="Line 86"/>
                      <p:cNvSpPr>
                        <a:spLocks noChangeShapeType="1"/>
                      </p:cNvSpPr>
                      <p:nvPr/>
                    </p:nvSpPr>
                    <p:spPr bwMode="auto">
                      <a:xfrm>
                        <a:off x="8155" y="619"/>
                        <a:ext cx="317" cy="0"/>
                      </a:xfrm>
                      <a:prstGeom prst="line">
                        <a:avLst/>
                      </a:prstGeom>
                      <a:noFill/>
                      <a:ln w="19050">
                        <a:solidFill>
                          <a:srgbClr val="FF6600"/>
                        </a:solidFill>
                        <a:round/>
                        <a:headEnd/>
                        <a:tailEnd/>
                      </a:ln>
                    </p:spPr>
                    <p:txBody>
                      <a:bodyPr wrap="none" anchor="ctr"/>
                      <a:lstStyle/>
                      <a:p>
                        <a:pPr fontAlgn="auto">
                          <a:spcBef>
                            <a:spcPts val="0"/>
                          </a:spcBef>
                          <a:spcAft>
                            <a:spcPts val="0"/>
                          </a:spcAft>
                        </a:pPr>
                        <a:endParaRPr lang="ja-JP" altLang="en-US" sz="1000">
                          <a:solidFill>
                            <a:prstClr val="black"/>
                          </a:solidFill>
                          <a:latin typeface="Calibri"/>
                          <a:ea typeface="ＭＳ Ｐゴシック"/>
                        </a:endParaRPr>
                      </a:p>
                    </p:txBody>
                  </p:sp>
                  <p:sp>
                    <p:nvSpPr>
                      <p:cNvPr id="128" name="Line 87"/>
                      <p:cNvSpPr>
                        <a:spLocks noChangeShapeType="1"/>
                      </p:cNvSpPr>
                      <p:nvPr/>
                    </p:nvSpPr>
                    <p:spPr bwMode="auto">
                      <a:xfrm>
                        <a:off x="7837" y="713"/>
                        <a:ext cx="273" cy="0"/>
                      </a:xfrm>
                      <a:prstGeom prst="line">
                        <a:avLst/>
                      </a:prstGeom>
                      <a:noFill/>
                      <a:ln w="19050">
                        <a:solidFill>
                          <a:srgbClr val="00FF00"/>
                        </a:solidFill>
                        <a:round/>
                        <a:headEnd/>
                        <a:tailEnd/>
                      </a:ln>
                    </p:spPr>
                    <p:txBody>
                      <a:bodyPr wrap="none" anchor="ctr"/>
                      <a:lstStyle/>
                      <a:p>
                        <a:pPr fontAlgn="auto">
                          <a:spcBef>
                            <a:spcPts val="0"/>
                          </a:spcBef>
                          <a:spcAft>
                            <a:spcPts val="0"/>
                          </a:spcAft>
                        </a:pPr>
                        <a:endParaRPr lang="ja-JP" altLang="en-US" sz="1000">
                          <a:solidFill>
                            <a:prstClr val="black"/>
                          </a:solidFill>
                          <a:latin typeface="Calibri"/>
                          <a:ea typeface="ＭＳ Ｐゴシック"/>
                        </a:endParaRPr>
                      </a:p>
                    </p:txBody>
                  </p:sp>
                  <p:sp>
                    <p:nvSpPr>
                      <p:cNvPr id="129" name="Line 88"/>
                      <p:cNvSpPr>
                        <a:spLocks noChangeShapeType="1"/>
                      </p:cNvSpPr>
                      <p:nvPr/>
                    </p:nvSpPr>
                    <p:spPr bwMode="auto">
                      <a:xfrm>
                        <a:off x="8110" y="711"/>
                        <a:ext cx="362" cy="45"/>
                      </a:xfrm>
                      <a:prstGeom prst="line">
                        <a:avLst/>
                      </a:prstGeom>
                      <a:noFill/>
                      <a:ln w="19050">
                        <a:solidFill>
                          <a:srgbClr val="00FF00"/>
                        </a:solidFill>
                        <a:round/>
                        <a:headEnd/>
                        <a:tailEnd/>
                      </a:ln>
                    </p:spPr>
                    <p:txBody>
                      <a:bodyPr wrap="none" anchor="ctr"/>
                      <a:lstStyle/>
                      <a:p>
                        <a:pPr fontAlgn="auto">
                          <a:spcBef>
                            <a:spcPts val="0"/>
                          </a:spcBef>
                          <a:spcAft>
                            <a:spcPts val="0"/>
                          </a:spcAft>
                        </a:pPr>
                        <a:endParaRPr lang="ja-JP" altLang="en-US" sz="1000">
                          <a:solidFill>
                            <a:prstClr val="black"/>
                          </a:solidFill>
                          <a:latin typeface="Calibri"/>
                          <a:ea typeface="ＭＳ Ｐゴシック"/>
                        </a:endParaRPr>
                      </a:p>
                    </p:txBody>
                  </p:sp>
                  <p:grpSp>
                    <p:nvGrpSpPr>
                      <p:cNvPr id="14" name="Group 89"/>
                      <p:cNvGrpSpPr>
                        <a:grpSpLocks/>
                      </p:cNvGrpSpPr>
                      <p:nvPr/>
                    </p:nvGrpSpPr>
                    <p:grpSpPr bwMode="auto">
                      <a:xfrm>
                        <a:off x="8518" y="257"/>
                        <a:ext cx="381" cy="479"/>
                        <a:chOff x="3075" y="3882"/>
                        <a:chExt cx="385" cy="368"/>
                      </a:xfrm>
                    </p:grpSpPr>
                    <p:sp>
                      <p:nvSpPr>
                        <p:cNvPr id="131" name="Rectangle 90"/>
                        <p:cNvSpPr>
                          <a:spLocks noChangeArrowheads="1"/>
                        </p:cNvSpPr>
                        <p:nvPr/>
                      </p:nvSpPr>
                      <p:spPr bwMode="auto">
                        <a:xfrm>
                          <a:off x="3075" y="3909"/>
                          <a:ext cx="45" cy="46"/>
                        </a:xfrm>
                        <a:prstGeom prst="rect">
                          <a:avLst/>
                        </a:prstGeom>
                        <a:solidFill>
                          <a:srgbClr val="FF0000"/>
                        </a:solidFill>
                        <a:ln w="9525">
                          <a:solidFill>
                            <a:schemeClr val="tx1"/>
                          </a:solidFill>
                          <a:miter lim="800000"/>
                          <a:headEnd/>
                          <a:tailEnd/>
                        </a:ln>
                      </p:spPr>
                      <p:txBody>
                        <a:bodyPr wrap="none" anchor="ctr"/>
                        <a:lstStyle/>
                        <a:p>
                          <a:pPr fontAlgn="auto">
                            <a:spcBef>
                              <a:spcPts val="0"/>
                            </a:spcBef>
                            <a:spcAft>
                              <a:spcPts val="0"/>
                            </a:spcAft>
                          </a:pPr>
                          <a:endParaRPr lang="ja-JP" altLang="en-US" sz="1000">
                            <a:solidFill>
                              <a:prstClr val="black"/>
                            </a:solidFill>
                            <a:latin typeface="Calibri"/>
                            <a:ea typeface="ＭＳ Ｐゴシック"/>
                          </a:endParaRPr>
                        </a:p>
                      </p:txBody>
                    </p:sp>
                    <p:sp>
                      <p:nvSpPr>
                        <p:cNvPr id="132" name="Rectangle 91"/>
                        <p:cNvSpPr>
                          <a:spLocks noChangeArrowheads="1"/>
                        </p:cNvSpPr>
                        <p:nvPr/>
                      </p:nvSpPr>
                      <p:spPr bwMode="auto">
                        <a:xfrm>
                          <a:off x="3075" y="3976"/>
                          <a:ext cx="45" cy="45"/>
                        </a:xfrm>
                        <a:prstGeom prst="rect">
                          <a:avLst/>
                        </a:prstGeom>
                        <a:solidFill>
                          <a:srgbClr val="FF6600"/>
                        </a:solidFill>
                        <a:ln w="9525">
                          <a:solidFill>
                            <a:schemeClr val="tx1"/>
                          </a:solidFill>
                          <a:miter lim="800000"/>
                          <a:headEnd/>
                          <a:tailEnd/>
                        </a:ln>
                      </p:spPr>
                      <p:txBody>
                        <a:bodyPr wrap="none" anchor="ctr"/>
                        <a:lstStyle/>
                        <a:p>
                          <a:pPr fontAlgn="auto">
                            <a:spcBef>
                              <a:spcPts val="0"/>
                            </a:spcBef>
                            <a:spcAft>
                              <a:spcPts val="0"/>
                            </a:spcAft>
                          </a:pPr>
                          <a:endParaRPr lang="ja-JP" altLang="en-US" sz="1000">
                            <a:solidFill>
                              <a:prstClr val="black"/>
                            </a:solidFill>
                            <a:latin typeface="Calibri"/>
                            <a:ea typeface="ＭＳ Ｐゴシック"/>
                          </a:endParaRPr>
                        </a:p>
                      </p:txBody>
                    </p:sp>
                    <p:sp>
                      <p:nvSpPr>
                        <p:cNvPr id="133" name="Rectangle 92"/>
                        <p:cNvSpPr>
                          <a:spLocks noChangeArrowheads="1"/>
                        </p:cNvSpPr>
                        <p:nvPr/>
                      </p:nvSpPr>
                      <p:spPr bwMode="auto">
                        <a:xfrm>
                          <a:off x="3075" y="4045"/>
                          <a:ext cx="45" cy="45"/>
                        </a:xfrm>
                        <a:prstGeom prst="rect">
                          <a:avLst/>
                        </a:prstGeom>
                        <a:solidFill>
                          <a:srgbClr val="FFFF00"/>
                        </a:solidFill>
                        <a:ln w="9525">
                          <a:solidFill>
                            <a:schemeClr val="tx1"/>
                          </a:solidFill>
                          <a:miter lim="800000"/>
                          <a:headEnd/>
                          <a:tailEnd/>
                        </a:ln>
                      </p:spPr>
                      <p:txBody>
                        <a:bodyPr wrap="none" anchor="ctr"/>
                        <a:lstStyle/>
                        <a:p>
                          <a:pPr fontAlgn="auto">
                            <a:spcBef>
                              <a:spcPts val="0"/>
                            </a:spcBef>
                            <a:spcAft>
                              <a:spcPts val="0"/>
                            </a:spcAft>
                          </a:pPr>
                          <a:endParaRPr lang="ja-JP" altLang="en-US" sz="1000">
                            <a:solidFill>
                              <a:prstClr val="black"/>
                            </a:solidFill>
                            <a:latin typeface="Calibri"/>
                            <a:ea typeface="ＭＳ Ｐゴシック"/>
                          </a:endParaRPr>
                        </a:p>
                      </p:txBody>
                    </p:sp>
                    <p:sp>
                      <p:nvSpPr>
                        <p:cNvPr id="134" name="Rectangle 93"/>
                        <p:cNvSpPr>
                          <a:spLocks noChangeArrowheads="1"/>
                        </p:cNvSpPr>
                        <p:nvPr/>
                      </p:nvSpPr>
                      <p:spPr bwMode="auto">
                        <a:xfrm>
                          <a:off x="3075" y="4112"/>
                          <a:ext cx="45" cy="45"/>
                        </a:xfrm>
                        <a:prstGeom prst="rect">
                          <a:avLst/>
                        </a:prstGeom>
                        <a:solidFill>
                          <a:srgbClr val="00FF00"/>
                        </a:solidFill>
                        <a:ln w="9525">
                          <a:solidFill>
                            <a:schemeClr val="tx1"/>
                          </a:solidFill>
                          <a:miter lim="800000"/>
                          <a:headEnd/>
                          <a:tailEnd/>
                        </a:ln>
                      </p:spPr>
                      <p:txBody>
                        <a:bodyPr wrap="none" anchor="ctr"/>
                        <a:lstStyle/>
                        <a:p>
                          <a:pPr fontAlgn="auto">
                            <a:spcBef>
                              <a:spcPts val="0"/>
                            </a:spcBef>
                            <a:spcAft>
                              <a:spcPts val="0"/>
                            </a:spcAft>
                          </a:pPr>
                          <a:endParaRPr lang="ja-JP" altLang="en-US" sz="1000">
                            <a:solidFill>
                              <a:prstClr val="black"/>
                            </a:solidFill>
                            <a:latin typeface="Calibri"/>
                            <a:ea typeface="ＭＳ Ｐゴシック"/>
                          </a:endParaRPr>
                        </a:p>
                      </p:txBody>
                    </p:sp>
                    <p:sp>
                      <p:nvSpPr>
                        <p:cNvPr id="135" name="Rectangle 94"/>
                        <p:cNvSpPr>
                          <a:spLocks noChangeArrowheads="1"/>
                        </p:cNvSpPr>
                        <p:nvPr/>
                      </p:nvSpPr>
                      <p:spPr bwMode="auto">
                        <a:xfrm>
                          <a:off x="3075" y="4181"/>
                          <a:ext cx="45" cy="46"/>
                        </a:xfrm>
                        <a:prstGeom prst="rect">
                          <a:avLst/>
                        </a:prstGeom>
                        <a:solidFill>
                          <a:srgbClr val="00FFFF"/>
                        </a:solidFill>
                        <a:ln w="9525">
                          <a:solidFill>
                            <a:schemeClr val="tx1"/>
                          </a:solidFill>
                          <a:miter lim="800000"/>
                          <a:headEnd/>
                          <a:tailEnd/>
                        </a:ln>
                      </p:spPr>
                      <p:txBody>
                        <a:bodyPr wrap="none" anchor="ctr"/>
                        <a:lstStyle/>
                        <a:p>
                          <a:pPr fontAlgn="auto">
                            <a:spcBef>
                              <a:spcPts val="0"/>
                            </a:spcBef>
                            <a:spcAft>
                              <a:spcPts val="0"/>
                            </a:spcAft>
                          </a:pPr>
                          <a:endParaRPr lang="ja-JP" altLang="en-US" sz="1000">
                            <a:solidFill>
                              <a:prstClr val="black"/>
                            </a:solidFill>
                            <a:latin typeface="Calibri"/>
                            <a:ea typeface="ＭＳ Ｐゴシック"/>
                          </a:endParaRPr>
                        </a:p>
                      </p:txBody>
                    </p:sp>
                    <p:sp>
                      <p:nvSpPr>
                        <p:cNvPr id="136" name="Line 95"/>
                        <p:cNvSpPr>
                          <a:spLocks noChangeShapeType="1"/>
                        </p:cNvSpPr>
                        <p:nvPr/>
                      </p:nvSpPr>
                      <p:spPr bwMode="auto">
                        <a:xfrm>
                          <a:off x="3165" y="3905"/>
                          <a:ext cx="0" cy="318"/>
                        </a:xfrm>
                        <a:prstGeom prst="line">
                          <a:avLst/>
                        </a:prstGeom>
                        <a:noFill/>
                        <a:ln w="9525">
                          <a:solidFill>
                            <a:schemeClr val="tx1"/>
                          </a:solidFill>
                          <a:round/>
                          <a:headEnd type="triangle" w="med" len="med"/>
                          <a:tailEnd type="triangle" w="med" len="med"/>
                        </a:ln>
                      </p:spPr>
                      <p:txBody>
                        <a:bodyPr wrap="none" anchor="ctr"/>
                        <a:lstStyle/>
                        <a:p>
                          <a:pPr fontAlgn="auto">
                            <a:spcBef>
                              <a:spcPts val="0"/>
                            </a:spcBef>
                            <a:spcAft>
                              <a:spcPts val="0"/>
                            </a:spcAft>
                          </a:pPr>
                          <a:endParaRPr lang="ja-JP" altLang="en-US" sz="1000">
                            <a:solidFill>
                              <a:prstClr val="black"/>
                            </a:solidFill>
                            <a:latin typeface="Calibri"/>
                            <a:ea typeface="ＭＳ Ｐゴシック"/>
                          </a:endParaRPr>
                        </a:p>
                      </p:txBody>
                    </p:sp>
                    <p:sp>
                      <p:nvSpPr>
                        <p:cNvPr id="137" name="Text Box 96"/>
                        <p:cNvSpPr txBox="1">
                          <a:spLocks noChangeArrowheads="1"/>
                        </p:cNvSpPr>
                        <p:nvPr/>
                      </p:nvSpPr>
                      <p:spPr bwMode="auto">
                        <a:xfrm>
                          <a:off x="3164" y="3882"/>
                          <a:ext cx="296" cy="117"/>
                        </a:xfrm>
                        <a:prstGeom prst="rect">
                          <a:avLst/>
                        </a:prstGeom>
                        <a:noFill/>
                        <a:ln w="9525">
                          <a:noFill/>
                          <a:miter lim="800000"/>
                          <a:headEnd/>
                          <a:tailEnd/>
                        </a:ln>
                      </p:spPr>
                      <p:txBody>
                        <a:bodyPr wrap="none">
                          <a:spAutoFit/>
                        </a:bodyPr>
                        <a:lstStyle/>
                        <a:p>
                          <a:pPr fontAlgn="auto">
                            <a:spcBef>
                              <a:spcPts val="0"/>
                            </a:spcBef>
                            <a:spcAft>
                              <a:spcPts val="0"/>
                            </a:spcAft>
                          </a:pPr>
                          <a:r>
                            <a:rPr lang="ja-JP" altLang="en-US" sz="1000">
                              <a:solidFill>
                                <a:prstClr val="black"/>
                              </a:solidFill>
                              <a:latin typeface="Arial" charset="0"/>
                              <a:ea typeface="ＭＳ Ｐゴシック"/>
                            </a:rPr>
                            <a:t>高</a:t>
                          </a:r>
                        </a:p>
                      </p:txBody>
                    </p:sp>
                    <p:sp>
                      <p:nvSpPr>
                        <p:cNvPr id="138" name="Text Box 97"/>
                        <p:cNvSpPr txBox="1">
                          <a:spLocks noChangeArrowheads="1"/>
                        </p:cNvSpPr>
                        <p:nvPr/>
                      </p:nvSpPr>
                      <p:spPr bwMode="auto">
                        <a:xfrm>
                          <a:off x="3149" y="4133"/>
                          <a:ext cx="207" cy="117"/>
                        </a:xfrm>
                        <a:prstGeom prst="rect">
                          <a:avLst/>
                        </a:prstGeom>
                        <a:noFill/>
                        <a:ln w="9525">
                          <a:noFill/>
                          <a:miter lim="800000"/>
                          <a:headEnd/>
                          <a:tailEnd/>
                        </a:ln>
                      </p:spPr>
                      <p:txBody>
                        <a:bodyPr>
                          <a:spAutoFit/>
                        </a:bodyPr>
                        <a:lstStyle/>
                        <a:p>
                          <a:pPr fontAlgn="auto">
                            <a:spcBef>
                              <a:spcPts val="0"/>
                            </a:spcBef>
                            <a:spcAft>
                              <a:spcPts val="0"/>
                            </a:spcAft>
                          </a:pPr>
                          <a:r>
                            <a:rPr lang="ja-JP" altLang="en-US" sz="1000">
                              <a:solidFill>
                                <a:prstClr val="black"/>
                              </a:solidFill>
                              <a:latin typeface="Arial" charset="0"/>
                              <a:ea typeface="ＭＳ Ｐゴシック"/>
                            </a:rPr>
                            <a:t>低</a:t>
                          </a:r>
                        </a:p>
                      </p:txBody>
                    </p:sp>
                  </p:grpSp>
                </p:grpSp>
                <p:sp>
                  <p:nvSpPr>
                    <p:cNvPr id="113" name="AutoShape 99"/>
                    <p:cNvSpPr>
                      <a:spLocks noChangeArrowheads="1"/>
                    </p:cNvSpPr>
                    <p:nvPr/>
                  </p:nvSpPr>
                  <p:spPr bwMode="auto">
                    <a:xfrm>
                      <a:off x="3828949" y="2876701"/>
                      <a:ext cx="2064728" cy="260100"/>
                    </a:xfrm>
                    <a:prstGeom prst="roundRect">
                      <a:avLst>
                        <a:gd name="adj" fmla="val 16667"/>
                      </a:avLst>
                    </a:prstGeom>
                    <a:solidFill>
                      <a:srgbClr val="FFFF99"/>
                    </a:solidFill>
                    <a:ln w="25400">
                      <a:solidFill>
                        <a:srgbClr val="FF6600"/>
                      </a:solidFill>
                      <a:round/>
                      <a:headEnd/>
                      <a:tailEnd/>
                    </a:ln>
                  </p:spPr>
                  <p:txBody>
                    <a:bodyPr wrap="none" anchor="ctr"/>
                    <a:lstStyle/>
                    <a:p>
                      <a:pPr fontAlgn="auto">
                        <a:spcBef>
                          <a:spcPts val="0"/>
                        </a:spcBef>
                        <a:spcAft>
                          <a:spcPts val="0"/>
                        </a:spcAft>
                      </a:pPr>
                      <a:r>
                        <a:rPr lang="ja-JP" altLang="en-US" sz="1000" dirty="0" smtClean="0">
                          <a:solidFill>
                            <a:prstClr val="black"/>
                          </a:solidFill>
                          <a:latin typeface="ＭＳ Ｐゴシック" charset="-128"/>
                          <a:ea typeface="ＭＳ Ｐゴシック"/>
                        </a:rPr>
                        <a:t>様々な指標</a:t>
                      </a:r>
                      <a:r>
                        <a:rPr lang="ja-JP" altLang="en-US" sz="1000" dirty="0">
                          <a:solidFill>
                            <a:prstClr val="black"/>
                          </a:solidFill>
                          <a:latin typeface="ＭＳ Ｐゴシック" charset="-128"/>
                          <a:ea typeface="ＭＳ Ｐゴシック"/>
                        </a:rPr>
                        <a:t>による分析</a:t>
                      </a:r>
                      <a:endParaRPr lang="en-US" altLang="ja-JP" sz="1000" dirty="0">
                        <a:solidFill>
                          <a:prstClr val="black"/>
                        </a:solidFill>
                        <a:latin typeface="ＭＳ Ｐゴシック" charset="-128"/>
                        <a:ea typeface="ＭＳ Ｐゴシック"/>
                      </a:endParaRPr>
                    </a:p>
                  </p:txBody>
                </p:sp>
                <p:sp>
                  <p:nvSpPr>
                    <p:cNvPr id="114" name="Text Box 38"/>
                    <p:cNvSpPr txBox="1">
                      <a:spLocks noChangeArrowheads="1"/>
                    </p:cNvSpPr>
                    <p:nvPr/>
                  </p:nvSpPr>
                  <p:spPr bwMode="auto">
                    <a:xfrm>
                      <a:off x="611089" y="4716382"/>
                      <a:ext cx="1873250" cy="431800"/>
                    </a:xfrm>
                    <a:prstGeom prst="rect">
                      <a:avLst/>
                    </a:prstGeom>
                    <a:noFill/>
                    <a:ln w="19050" algn="ctr">
                      <a:noFill/>
                      <a:miter lim="800000"/>
                      <a:headEnd/>
                      <a:tailEnd/>
                    </a:ln>
                  </p:spPr>
                  <p:txBody>
                    <a:bodyPr/>
                    <a:lstStyle/>
                    <a:p>
                      <a:pPr fontAlgn="auto">
                        <a:spcBef>
                          <a:spcPts val="0"/>
                        </a:spcBef>
                        <a:spcAft>
                          <a:spcPts val="0"/>
                        </a:spcAft>
                      </a:pPr>
                      <a:r>
                        <a:rPr lang="ja-JP" altLang="en-US" sz="900" u="sng" dirty="0" smtClean="0">
                          <a:solidFill>
                            <a:prstClr val="black"/>
                          </a:solidFill>
                          <a:latin typeface="ＭＳ Ｐゴシック" charset="-128"/>
                          <a:ea typeface="ＭＳ Ｐゴシック"/>
                        </a:rPr>
                        <a:t>新たな指標の開発とベストプラクティス</a:t>
                      </a:r>
                      <a:endParaRPr lang="en-US" altLang="ja-JP" sz="900" u="sng" dirty="0" smtClean="0">
                        <a:solidFill>
                          <a:prstClr val="black"/>
                        </a:solidFill>
                        <a:latin typeface="ＭＳ Ｐゴシック" charset="-128"/>
                        <a:ea typeface="ＭＳ Ｐゴシック"/>
                      </a:endParaRPr>
                    </a:p>
                    <a:p>
                      <a:pPr fontAlgn="auto">
                        <a:spcBef>
                          <a:spcPts val="0"/>
                        </a:spcBef>
                        <a:spcAft>
                          <a:spcPts val="0"/>
                        </a:spcAft>
                      </a:pPr>
                      <a:r>
                        <a:rPr lang="ja-JP" altLang="en-US" sz="900" u="sng" dirty="0" err="1" smtClean="0">
                          <a:solidFill>
                            <a:prstClr val="black"/>
                          </a:solidFill>
                          <a:latin typeface="ＭＳ Ｐゴシック" charset="-128"/>
                          <a:ea typeface="ＭＳ Ｐゴシック"/>
                        </a:rPr>
                        <a:t>の抽</a:t>
                      </a:r>
                      <a:r>
                        <a:rPr lang="ja-JP" altLang="en-US" sz="900" u="sng" dirty="0" smtClean="0">
                          <a:solidFill>
                            <a:prstClr val="black"/>
                          </a:solidFill>
                          <a:latin typeface="ＭＳ Ｐゴシック" charset="-128"/>
                          <a:ea typeface="ＭＳ Ｐゴシック"/>
                        </a:rPr>
                        <a:t>出</a:t>
                      </a:r>
                      <a:endParaRPr lang="ja-JP" altLang="en-US" sz="900" u="sng" dirty="0">
                        <a:solidFill>
                          <a:prstClr val="black"/>
                        </a:solidFill>
                        <a:latin typeface="ＭＳ Ｐゴシック" charset="-128"/>
                        <a:ea typeface="ＭＳ Ｐゴシック"/>
                      </a:endParaRPr>
                    </a:p>
                  </p:txBody>
                </p:sp>
                <p:pic>
                  <p:nvPicPr>
                    <p:cNvPr id="115" name="Picture 27" descr="IMG0710_学校"/>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754856" y="4215475"/>
                      <a:ext cx="719138" cy="393700"/>
                    </a:xfrm>
                    <a:prstGeom prst="rect">
                      <a:avLst/>
                    </a:prstGeom>
                    <a:noFill/>
                    <a:ln w="9525">
                      <a:noFill/>
                      <a:miter lim="800000"/>
                      <a:headEnd/>
                      <a:tailEnd/>
                    </a:ln>
                  </p:spPr>
                </p:pic>
                <p:sp>
                  <p:nvSpPr>
                    <p:cNvPr id="117" name="Rectangle 25"/>
                    <p:cNvSpPr>
                      <a:spLocks noChangeArrowheads="1"/>
                    </p:cNvSpPr>
                    <p:nvPr/>
                  </p:nvSpPr>
                  <p:spPr bwMode="auto">
                    <a:xfrm>
                      <a:off x="611088" y="3848721"/>
                      <a:ext cx="1654000" cy="1366837"/>
                    </a:xfrm>
                    <a:prstGeom prst="rect">
                      <a:avLst/>
                    </a:prstGeom>
                    <a:noFill/>
                    <a:ln w="38100">
                      <a:solidFill>
                        <a:srgbClr val="75D175"/>
                      </a:solidFill>
                      <a:miter lim="800000"/>
                      <a:headEnd/>
                      <a:tailEnd/>
                    </a:ln>
                  </p:spPr>
                  <p:txBody>
                    <a:bodyPr wrap="none" anchor="ctr"/>
                    <a:lstStyle/>
                    <a:p>
                      <a:pPr fontAlgn="auto">
                        <a:spcBef>
                          <a:spcPts val="0"/>
                        </a:spcBef>
                        <a:spcAft>
                          <a:spcPts val="0"/>
                        </a:spcAft>
                      </a:pPr>
                      <a:endParaRPr lang="ja-JP" altLang="en-US" sz="1000">
                        <a:solidFill>
                          <a:prstClr val="black"/>
                        </a:solidFill>
                        <a:latin typeface="Calibri"/>
                        <a:ea typeface="ＭＳ Ｐゴシック"/>
                      </a:endParaRPr>
                    </a:p>
                  </p:txBody>
                </p:sp>
                <p:sp>
                  <p:nvSpPr>
                    <p:cNvPr id="118" name="角丸四角形 20"/>
                    <p:cNvSpPr>
                      <a:spLocks noChangeArrowheads="1"/>
                    </p:cNvSpPr>
                    <p:nvPr/>
                  </p:nvSpPr>
                  <p:spPr bwMode="auto">
                    <a:xfrm>
                      <a:off x="611090" y="3854247"/>
                      <a:ext cx="1368623" cy="289793"/>
                    </a:xfrm>
                    <a:prstGeom prst="roundRect">
                      <a:avLst>
                        <a:gd name="adj" fmla="val 3074"/>
                      </a:avLst>
                    </a:prstGeom>
                    <a:solidFill>
                      <a:srgbClr val="75D175"/>
                    </a:solidFill>
                    <a:ln w="25400" algn="ctr">
                      <a:solidFill>
                        <a:srgbClr val="99CC00"/>
                      </a:solidFill>
                      <a:round/>
                      <a:headEnd/>
                      <a:tailEnd/>
                    </a:ln>
                  </p:spPr>
                  <p:txBody>
                    <a:bodyPr wrap="none"/>
                    <a:lstStyle/>
                    <a:p>
                      <a:pPr fontAlgn="auto">
                        <a:spcBef>
                          <a:spcPts val="0"/>
                        </a:spcBef>
                        <a:spcAft>
                          <a:spcPts val="0"/>
                        </a:spcAft>
                      </a:pPr>
                      <a:r>
                        <a:rPr lang="ja-JP" altLang="en-US" sz="1000" dirty="0" smtClean="0">
                          <a:solidFill>
                            <a:prstClr val="white"/>
                          </a:solidFill>
                          <a:latin typeface="HGPｺﾞｼｯｸE" pitchFamily="50" charset="-128"/>
                          <a:ea typeface="HGPｺﾞｼｯｸE" pitchFamily="50" charset="-128"/>
                        </a:rPr>
                        <a:t>調査研究等</a:t>
                      </a:r>
                      <a:endParaRPr lang="ja-JP" altLang="en-US" sz="1000" dirty="0">
                        <a:solidFill>
                          <a:prstClr val="white"/>
                        </a:solidFill>
                        <a:latin typeface="HGPｺﾞｼｯｸE" pitchFamily="50" charset="-128"/>
                        <a:ea typeface="HGPｺﾞｼｯｸE" pitchFamily="50" charset="-128"/>
                      </a:endParaRPr>
                    </a:p>
                  </p:txBody>
                </p:sp>
                <p:sp>
                  <p:nvSpPr>
                    <p:cNvPr id="116" name="AutoShape 18"/>
                    <p:cNvSpPr>
                      <a:spLocks noChangeArrowheads="1"/>
                    </p:cNvSpPr>
                    <p:nvPr/>
                  </p:nvSpPr>
                  <p:spPr bwMode="auto">
                    <a:xfrm rot="3778721">
                      <a:off x="1258039" y="3962768"/>
                      <a:ext cx="2155788" cy="348602"/>
                    </a:xfrm>
                    <a:prstGeom prst="rightArrow">
                      <a:avLst>
                        <a:gd name="adj1" fmla="val 58824"/>
                        <a:gd name="adj2" fmla="val 62592"/>
                      </a:avLst>
                    </a:prstGeom>
                    <a:solidFill>
                      <a:srgbClr val="CCFFCC"/>
                    </a:solidFill>
                    <a:ln w="19050" algn="ctr">
                      <a:solidFill>
                        <a:schemeClr val="hlink"/>
                      </a:solidFill>
                      <a:miter lim="800000"/>
                      <a:headEnd/>
                      <a:tailEnd/>
                    </a:ln>
                  </p:spPr>
                  <p:txBody>
                    <a:bodyPr anchor="ctr"/>
                    <a:lstStyle/>
                    <a:p>
                      <a:pPr fontAlgn="auto">
                        <a:spcBef>
                          <a:spcPts val="0"/>
                        </a:spcBef>
                        <a:spcAft>
                          <a:spcPts val="0"/>
                        </a:spcAft>
                      </a:pPr>
                      <a:r>
                        <a:rPr lang="ja-JP" altLang="en-US" sz="1000" dirty="0" smtClean="0">
                          <a:solidFill>
                            <a:prstClr val="black"/>
                          </a:solidFill>
                          <a:latin typeface="ＭＳ Ｐゴシック" charset="-128"/>
                          <a:ea typeface="ＭＳ Ｐゴシック"/>
                        </a:rPr>
                        <a:t>　　　　データ</a:t>
                      </a:r>
                      <a:r>
                        <a:rPr lang="ja-JP" altLang="en-US" sz="1000" dirty="0">
                          <a:solidFill>
                            <a:prstClr val="black"/>
                          </a:solidFill>
                          <a:latin typeface="ＭＳ Ｐゴシック" charset="-128"/>
                          <a:ea typeface="ＭＳ Ｐゴシック"/>
                        </a:rPr>
                        <a:t>取込</a:t>
                      </a:r>
                      <a:endParaRPr lang="en-US" altLang="ja-JP" sz="1000" dirty="0">
                        <a:solidFill>
                          <a:prstClr val="black"/>
                        </a:solidFill>
                        <a:latin typeface="ＭＳ Ｐゴシック" charset="-128"/>
                        <a:ea typeface="ＭＳ Ｐゴシック"/>
                      </a:endParaRPr>
                    </a:p>
                  </p:txBody>
                </p:sp>
                <p:sp>
                  <p:nvSpPr>
                    <p:cNvPr id="119" name="AutoShape 31"/>
                    <p:cNvSpPr>
                      <a:spLocks noChangeArrowheads="1"/>
                    </p:cNvSpPr>
                    <p:nvPr/>
                  </p:nvSpPr>
                  <p:spPr bwMode="auto">
                    <a:xfrm>
                      <a:off x="1574674" y="4331551"/>
                      <a:ext cx="1440160" cy="479752"/>
                    </a:xfrm>
                    <a:prstGeom prst="rightArrow">
                      <a:avLst>
                        <a:gd name="adj1" fmla="val 58824"/>
                        <a:gd name="adj2" fmla="val 41626"/>
                      </a:avLst>
                    </a:prstGeom>
                    <a:solidFill>
                      <a:srgbClr val="CCFFCC"/>
                    </a:solidFill>
                    <a:ln w="19050" algn="ctr">
                      <a:solidFill>
                        <a:schemeClr val="hlink"/>
                      </a:solidFill>
                      <a:miter lim="800000"/>
                      <a:headEnd/>
                      <a:tailEnd/>
                    </a:ln>
                  </p:spPr>
                  <p:txBody>
                    <a:bodyPr anchor="ctr"/>
                    <a:lstStyle/>
                    <a:p>
                      <a:pPr fontAlgn="auto">
                        <a:spcBef>
                          <a:spcPts val="0"/>
                        </a:spcBef>
                        <a:spcAft>
                          <a:spcPts val="0"/>
                        </a:spcAft>
                      </a:pPr>
                      <a:r>
                        <a:rPr lang="ja-JP" altLang="en-US" sz="1000" dirty="0">
                          <a:solidFill>
                            <a:prstClr val="black"/>
                          </a:solidFill>
                          <a:latin typeface="ＭＳ Ｐゴシック" charset="-128"/>
                          <a:ea typeface="ＭＳ Ｐゴシック"/>
                        </a:rPr>
                        <a:t>新たな指標の追加</a:t>
                      </a:r>
                    </a:p>
                  </p:txBody>
                </p:sp>
                <p:sp>
                  <p:nvSpPr>
                    <p:cNvPr id="99" name="角丸四角形 20"/>
                    <p:cNvSpPr>
                      <a:spLocks noChangeArrowheads="1"/>
                    </p:cNvSpPr>
                    <p:nvPr/>
                  </p:nvSpPr>
                  <p:spPr bwMode="auto">
                    <a:xfrm>
                      <a:off x="7196603" y="3386141"/>
                      <a:ext cx="1676716" cy="239133"/>
                    </a:xfrm>
                    <a:prstGeom prst="roundRect">
                      <a:avLst>
                        <a:gd name="adj" fmla="val 3074"/>
                      </a:avLst>
                    </a:prstGeom>
                    <a:solidFill>
                      <a:srgbClr val="3C3C77"/>
                    </a:solidFill>
                    <a:ln w="25400" algn="ctr">
                      <a:solidFill>
                        <a:schemeClr val="hlink"/>
                      </a:solidFill>
                      <a:round/>
                      <a:headEnd/>
                      <a:tailEnd/>
                    </a:ln>
                  </p:spPr>
                  <p:txBody>
                    <a:bodyPr wrap="none"/>
                    <a:lstStyle/>
                    <a:p>
                      <a:pPr fontAlgn="auto">
                        <a:spcBef>
                          <a:spcPts val="0"/>
                        </a:spcBef>
                        <a:spcAft>
                          <a:spcPts val="0"/>
                        </a:spcAft>
                      </a:pPr>
                      <a:r>
                        <a:rPr lang="ja-JP" altLang="en-US" sz="900" dirty="0" smtClean="0">
                          <a:solidFill>
                            <a:prstClr val="white"/>
                          </a:solidFill>
                          <a:latin typeface="HGPｺﾞｼｯｸE" pitchFamily="50" charset="-128"/>
                          <a:ea typeface="HGPｺﾞｼｯｸE" pitchFamily="50" charset="-128"/>
                        </a:rPr>
                        <a:t>各種統計情報など</a:t>
                      </a:r>
                      <a:endParaRPr lang="ja-JP" altLang="en-US" sz="900" dirty="0">
                        <a:solidFill>
                          <a:prstClr val="white"/>
                        </a:solidFill>
                        <a:latin typeface="HGPｺﾞｼｯｸE" pitchFamily="50" charset="-128"/>
                        <a:ea typeface="HGPｺﾞｼｯｸE" pitchFamily="50" charset="-128"/>
                      </a:endParaRPr>
                    </a:p>
                  </p:txBody>
                </p:sp>
              </p:grpSp>
              <p:sp>
                <p:nvSpPr>
                  <p:cNvPr id="121" name="Rectangle 26"/>
                  <p:cNvSpPr>
                    <a:spLocks noChangeArrowheads="1"/>
                  </p:cNvSpPr>
                  <p:nvPr/>
                </p:nvSpPr>
                <p:spPr bwMode="auto">
                  <a:xfrm>
                    <a:off x="4539521" y="2235847"/>
                    <a:ext cx="1436556" cy="1418572"/>
                  </a:xfrm>
                  <a:prstGeom prst="rect">
                    <a:avLst/>
                  </a:prstGeom>
                  <a:noFill/>
                  <a:ln w="38100">
                    <a:solidFill>
                      <a:schemeClr val="hlink"/>
                    </a:solidFill>
                    <a:miter lim="800000"/>
                    <a:headEnd/>
                    <a:tailEnd/>
                  </a:ln>
                </p:spPr>
                <p:txBody>
                  <a:bodyPr wrap="none" anchor="ctr"/>
                  <a:lstStyle/>
                  <a:p>
                    <a:pPr fontAlgn="auto">
                      <a:spcBef>
                        <a:spcPts val="0"/>
                      </a:spcBef>
                      <a:spcAft>
                        <a:spcPts val="0"/>
                      </a:spcAft>
                    </a:pPr>
                    <a:endParaRPr lang="ja-JP" altLang="en-US" sz="1000">
                      <a:solidFill>
                        <a:prstClr val="black"/>
                      </a:solidFill>
                      <a:latin typeface="Calibri"/>
                      <a:ea typeface="ＭＳ Ｐゴシック"/>
                    </a:endParaRPr>
                  </a:p>
                </p:txBody>
              </p:sp>
              <p:sp>
                <p:nvSpPr>
                  <p:cNvPr id="155" name="Rectangle 76"/>
                  <p:cNvSpPr>
                    <a:spLocks noChangeArrowheads="1"/>
                  </p:cNvSpPr>
                  <p:nvPr/>
                </p:nvSpPr>
                <p:spPr bwMode="auto">
                  <a:xfrm>
                    <a:off x="4682971" y="2295786"/>
                    <a:ext cx="1208324" cy="90801"/>
                  </a:xfrm>
                  <a:prstGeom prst="rect">
                    <a:avLst/>
                  </a:prstGeom>
                  <a:solidFill>
                    <a:schemeClr val="hlink"/>
                  </a:solidFill>
                  <a:ln w="9525">
                    <a:solidFill>
                      <a:schemeClr val="hlink"/>
                    </a:solidFill>
                    <a:miter lim="800000"/>
                    <a:headEnd/>
                    <a:tailEnd/>
                  </a:ln>
                </p:spPr>
                <p:txBody>
                  <a:bodyPr wrap="none" anchor="ctr"/>
                  <a:lstStyle/>
                  <a:p>
                    <a:pPr fontAlgn="auto">
                      <a:spcBef>
                        <a:spcPts val="0"/>
                      </a:spcBef>
                      <a:spcAft>
                        <a:spcPts val="0"/>
                      </a:spcAft>
                    </a:pPr>
                    <a:endParaRPr lang="ja-JP" altLang="en-US" sz="1000">
                      <a:solidFill>
                        <a:prstClr val="black"/>
                      </a:solidFill>
                      <a:latin typeface="Calibri"/>
                      <a:ea typeface="ＭＳ Ｐゴシック"/>
                    </a:endParaRPr>
                  </a:p>
                </p:txBody>
              </p:sp>
              <p:sp>
                <p:nvSpPr>
                  <p:cNvPr id="170" name="Rectangle 81"/>
                  <p:cNvSpPr>
                    <a:spLocks noChangeArrowheads="1"/>
                  </p:cNvSpPr>
                  <p:nvPr/>
                </p:nvSpPr>
                <p:spPr bwMode="auto">
                  <a:xfrm>
                    <a:off x="4682971" y="2391384"/>
                    <a:ext cx="1208324" cy="1172633"/>
                  </a:xfrm>
                  <a:prstGeom prst="rect">
                    <a:avLst/>
                  </a:prstGeom>
                  <a:solidFill>
                    <a:srgbClr val="FFFFFF"/>
                  </a:solidFill>
                  <a:ln w="9525">
                    <a:solidFill>
                      <a:schemeClr val="hlink"/>
                    </a:solidFill>
                    <a:miter lim="800000"/>
                    <a:headEnd/>
                    <a:tailEnd/>
                  </a:ln>
                </p:spPr>
                <p:txBody>
                  <a:bodyPr wrap="none" anchor="ctr"/>
                  <a:lstStyle/>
                  <a:p>
                    <a:pPr fontAlgn="auto">
                      <a:spcBef>
                        <a:spcPts val="0"/>
                      </a:spcBef>
                      <a:spcAft>
                        <a:spcPts val="0"/>
                      </a:spcAft>
                    </a:pPr>
                    <a:endParaRPr lang="ja-JP" altLang="en-US" sz="1000">
                      <a:solidFill>
                        <a:prstClr val="black"/>
                      </a:solidFill>
                      <a:latin typeface="Calibri"/>
                      <a:ea typeface="ＭＳ Ｐゴシック"/>
                    </a:endParaRPr>
                  </a:p>
                </p:txBody>
              </p:sp>
              <p:sp>
                <p:nvSpPr>
                  <p:cNvPr id="172" name="Line 83"/>
                  <p:cNvSpPr>
                    <a:spLocks noChangeShapeType="1"/>
                  </p:cNvSpPr>
                  <p:nvPr/>
                </p:nvSpPr>
                <p:spPr bwMode="auto">
                  <a:xfrm flipV="1">
                    <a:off x="4818000" y="2484830"/>
                    <a:ext cx="0" cy="945219"/>
                  </a:xfrm>
                  <a:prstGeom prst="line">
                    <a:avLst/>
                  </a:prstGeom>
                  <a:noFill/>
                  <a:ln w="19050">
                    <a:solidFill>
                      <a:srgbClr val="2D2D87"/>
                    </a:solidFill>
                    <a:round/>
                    <a:headEnd/>
                    <a:tailEnd type="triangle" w="med" len="med"/>
                  </a:ln>
                </p:spPr>
                <p:txBody>
                  <a:bodyPr wrap="none" anchor="ctr"/>
                  <a:lstStyle/>
                  <a:p>
                    <a:pPr fontAlgn="auto">
                      <a:spcBef>
                        <a:spcPts val="0"/>
                      </a:spcBef>
                      <a:spcAft>
                        <a:spcPts val="0"/>
                      </a:spcAft>
                    </a:pPr>
                    <a:endParaRPr lang="ja-JP" altLang="en-US" sz="1000">
                      <a:solidFill>
                        <a:prstClr val="black"/>
                      </a:solidFill>
                      <a:latin typeface="Calibri"/>
                      <a:ea typeface="ＭＳ Ｐゴシック"/>
                    </a:endParaRPr>
                  </a:p>
                </p:txBody>
              </p:sp>
              <p:sp>
                <p:nvSpPr>
                  <p:cNvPr id="140" name="AutoShape 99"/>
                  <p:cNvSpPr>
                    <a:spLocks noChangeArrowheads="1"/>
                  </p:cNvSpPr>
                  <p:nvPr/>
                </p:nvSpPr>
                <p:spPr bwMode="auto">
                  <a:xfrm>
                    <a:off x="4589161" y="3365137"/>
                    <a:ext cx="1398955" cy="243885"/>
                  </a:xfrm>
                  <a:prstGeom prst="roundRect">
                    <a:avLst>
                      <a:gd name="adj" fmla="val 16667"/>
                    </a:avLst>
                  </a:prstGeom>
                  <a:solidFill>
                    <a:srgbClr val="FFFF99"/>
                  </a:solidFill>
                  <a:ln w="25400">
                    <a:solidFill>
                      <a:srgbClr val="FF6600"/>
                    </a:solidFill>
                    <a:round/>
                    <a:headEnd/>
                    <a:tailEnd/>
                  </a:ln>
                </p:spPr>
                <p:txBody>
                  <a:bodyPr wrap="none" anchor="ctr"/>
                  <a:lstStyle/>
                  <a:p>
                    <a:pPr fontAlgn="auto">
                      <a:spcBef>
                        <a:spcPts val="0"/>
                      </a:spcBef>
                      <a:spcAft>
                        <a:spcPts val="0"/>
                      </a:spcAft>
                    </a:pPr>
                    <a:r>
                      <a:rPr lang="ja-JP" altLang="en-US" sz="1000" dirty="0" smtClean="0">
                        <a:solidFill>
                          <a:prstClr val="black"/>
                        </a:solidFill>
                        <a:latin typeface="ＭＳ Ｐゴシック" charset="-128"/>
                        <a:ea typeface="ＭＳ Ｐゴシック"/>
                      </a:rPr>
                      <a:t>様々な指標</a:t>
                    </a:r>
                    <a:r>
                      <a:rPr lang="ja-JP" altLang="en-US" sz="1000" dirty="0">
                        <a:solidFill>
                          <a:prstClr val="black"/>
                        </a:solidFill>
                        <a:latin typeface="ＭＳ Ｐゴシック" charset="-128"/>
                        <a:ea typeface="ＭＳ Ｐゴシック"/>
                      </a:rPr>
                      <a:t>に</a:t>
                    </a:r>
                    <a:r>
                      <a:rPr lang="ja-JP" altLang="en-US" sz="1000" dirty="0" smtClean="0">
                        <a:solidFill>
                          <a:prstClr val="black"/>
                        </a:solidFill>
                        <a:latin typeface="ＭＳ Ｐゴシック" charset="-128"/>
                        <a:ea typeface="ＭＳ Ｐゴシック"/>
                      </a:rPr>
                      <a:t>よる選択</a:t>
                    </a:r>
                    <a:endParaRPr lang="en-US" altLang="ja-JP" sz="1000" dirty="0">
                      <a:solidFill>
                        <a:prstClr val="black"/>
                      </a:solidFill>
                      <a:latin typeface="ＭＳ Ｐゴシック" charset="-128"/>
                      <a:ea typeface="ＭＳ Ｐゴシック"/>
                    </a:endParaRPr>
                  </a:p>
                </p:txBody>
              </p:sp>
              <p:sp>
                <p:nvSpPr>
                  <p:cNvPr id="130" name="角丸四角形 20"/>
                  <p:cNvSpPr>
                    <a:spLocks noChangeArrowheads="1"/>
                  </p:cNvSpPr>
                  <p:nvPr/>
                </p:nvSpPr>
                <p:spPr bwMode="auto">
                  <a:xfrm>
                    <a:off x="4502950" y="2168860"/>
                    <a:ext cx="509312" cy="270914"/>
                  </a:xfrm>
                  <a:prstGeom prst="roundRect">
                    <a:avLst>
                      <a:gd name="adj" fmla="val 3074"/>
                    </a:avLst>
                  </a:prstGeom>
                  <a:solidFill>
                    <a:srgbClr val="3C3C77"/>
                  </a:solidFill>
                  <a:ln w="25400" algn="ctr">
                    <a:solidFill>
                      <a:schemeClr val="hlink"/>
                    </a:solidFill>
                    <a:round/>
                    <a:headEnd/>
                    <a:tailEnd/>
                  </a:ln>
                </p:spPr>
                <p:txBody>
                  <a:bodyPr wrap="none"/>
                  <a:lstStyle/>
                  <a:p>
                    <a:pPr fontAlgn="auto">
                      <a:spcBef>
                        <a:spcPts val="0"/>
                      </a:spcBef>
                      <a:spcAft>
                        <a:spcPts val="0"/>
                      </a:spcAft>
                    </a:pPr>
                    <a:r>
                      <a:rPr lang="ja-JP" altLang="en-US" sz="1000" dirty="0" smtClean="0">
                        <a:solidFill>
                          <a:prstClr val="white"/>
                        </a:solidFill>
                        <a:latin typeface="HGPｺﾞｼｯｸE" pitchFamily="50" charset="-128"/>
                        <a:ea typeface="HGPｺﾞｼｯｸE" pitchFamily="50" charset="-128"/>
                      </a:rPr>
                      <a:t>国民</a:t>
                    </a:r>
                    <a:endParaRPr lang="ja-JP" altLang="en-US" sz="1000" dirty="0">
                      <a:solidFill>
                        <a:prstClr val="white"/>
                      </a:solidFill>
                      <a:latin typeface="HGPｺﾞｼｯｸE" pitchFamily="50" charset="-128"/>
                      <a:ea typeface="HGPｺﾞｼｯｸE" pitchFamily="50" charset="-128"/>
                    </a:endParaRPr>
                  </a:p>
                </p:txBody>
              </p:sp>
            </p:grpSp>
            <p:sp>
              <p:nvSpPr>
                <p:cNvPr id="173" name="Line 84"/>
                <p:cNvSpPr>
                  <a:spLocks noChangeShapeType="1"/>
                </p:cNvSpPr>
                <p:nvPr/>
              </p:nvSpPr>
              <p:spPr bwMode="auto">
                <a:xfrm flipV="1">
                  <a:off x="4862681" y="2754254"/>
                  <a:ext cx="630473" cy="135457"/>
                </a:xfrm>
                <a:prstGeom prst="line">
                  <a:avLst/>
                </a:prstGeom>
                <a:noFill/>
                <a:ln w="19050">
                  <a:solidFill>
                    <a:srgbClr val="FF0000"/>
                  </a:solidFill>
                  <a:round/>
                  <a:headEnd/>
                  <a:tailEnd/>
                </a:ln>
              </p:spPr>
              <p:txBody>
                <a:bodyPr wrap="none" anchor="ctr"/>
                <a:lstStyle/>
                <a:p>
                  <a:pPr fontAlgn="auto">
                    <a:spcBef>
                      <a:spcPts val="0"/>
                    </a:spcBef>
                    <a:spcAft>
                      <a:spcPts val="0"/>
                    </a:spcAft>
                  </a:pPr>
                  <a:endParaRPr lang="ja-JP" altLang="en-US" sz="1000">
                    <a:solidFill>
                      <a:prstClr val="black"/>
                    </a:solidFill>
                    <a:latin typeface="Calibri"/>
                    <a:ea typeface="ＭＳ Ｐゴシック"/>
                  </a:endParaRPr>
                </a:p>
              </p:txBody>
            </p:sp>
            <p:sp>
              <p:nvSpPr>
                <p:cNvPr id="174" name="Line 85"/>
                <p:cNvSpPr>
                  <a:spLocks noChangeShapeType="1"/>
                </p:cNvSpPr>
                <p:nvPr/>
              </p:nvSpPr>
              <p:spPr bwMode="auto">
                <a:xfrm>
                  <a:off x="4862680" y="3025166"/>
                  <a:ext cx="315733" cy="66984"/>
                </a:xfrm>
                <a:prstGeom prst="line">
                  <a:avLst/>
                </a:prstGeom>
                <a:noFill/>
                <a:ln w="19050">
                  <a:solidFill>
                    <a:srgbClr val="FF6600"/>
                  </a:solidFill>
                  <a:round/>
                  <a:headEnd/>
                  <a:tailEnd/>
                </a:ln>
              </p:spPr>
              <p:txBody>
                <a:bodyPr wrap="none" anchor="ctr"/>
                <a:lstStyle/>
                <a:p>
                  <a:pPr fontAlgn="auto">
                    <a:spcBef>
                      <a:spcPts val="0"/>
                    </a:spcBef>
                    <a:spcAft>
                      <a:spcPts val="0"/>
                    </a:spcAft>
                  </a:pPr>
                  <a:endParaRPr lang="ja-JP" altLang="en-US" sz="1000">
                    <a:solidFill>
                      <a:prstClr val="black"/>
                    </a:solidFill>
                    <a:latin typeface="Calibri"/>
                    <a:ea typeface="ＭＳ Ｐゴシック"/>
                  </a:endParaRPr>
                </a:p>
              </p:txBody>
            </p:sp>
            <p:sp>
              <p:nvSpPr>
                <p:cNvPr id="175" name="Line 86"/>
                <p:cNvSpPr>
                  <a:spLocks noChangeShapeType="1"/>
                </p:cNvSpPr>
                <p:nvPr/>
              </p:nvSpPr>
              <p:spPr bwMode="auto">
                <a:xfrm>
                  <a:off x="5178413" y="3091843"/>
                  <a:ext cx="314740" cy="0"/>
                </a:xfrm>
                <a:prstGeom prst="line">
                  <a:avLst/>
                </a:prstGeom>
                <a:noFill/>
                <a:ln w="19050">
                  <a:solidFill>
                    <a:srgbClr val="FF6600"/>
                  </a:solidFill>
                  <a:round/>
                  <a:headEnd/>
                  <a:tailEnd/>
                </a:ln>
              </p:spPr>
              <p:txBody>
                <a:bodyPr wrap="none" anchor="ctr"/>
                <a:lstStyle/>
                <a:p>
                  <a:pPr fontAlgn="auto">
                    <a:spcBef>
                      <a:spcPts val="0"/>
                    </a:spcBef>
                    <a:spcAft>
                      <a:spcPts val="0"/>
                    </a:spcAft>
                  </a:pPr>
                  <a:endParaRPr lang="ja-JP" altLang="en-US" sz="1000">
                    <a:solidFill>
                      <a:prstClr val="black"/>
                    </a:solidFill>
                    <a:latin typeface="Calibri"/>
                    <a:ea typeface="ＭＳ Ｐゴシック"/>
                  </a:endParaRPr>
                </a:p>
              </p:txBody>
            </p:sp>
            <p:sp>
              <p:nvSpPr>
                <p:cNvPr id="176" name="Line 87"/>
                <p:cNvSpPr>
                  <a:spLocks noChangeShapeType="1"/>
                </p:cNvSpPr>
                <p:nvPr/>
              </p:nvSpPr>
              <p:spPr bwMode="auto">
                <a:xfrm>
                  <a:off x="4862681" y="3227300"/>
                  <a:ext cx="271054" cy="0"/>
                </a:xfrm>
                <a:prstGeom prst="line">
                  <a:avLst/>
                </a:prstGeom>
                <a:noFill/>
                <a:ln w="19050">
                  <a:solidFill>
                    <a:srgbClr val="00FF00"/>
                  </a:solidFill>
                  <a:round/>
                  <a:headEnd/>
                  <a:tailEnd/>
                </a:ln>
              </p:spPr>
              <p:txBody>
                <a:bodyPr wrap="none" anchor="ctr"/>
                <a:lstStyle/>
                <a:p>
                  <a:pPr fontAlgn="auto">
                    <a:spcBef>
                      <a:spcPts val="0"/>
                    </a:spcBef>
                    <a:spcAft>
                      <a:spcPts val="0"/>
                    </a:spcAft>
                  </a:pPr>
                  <a:endParaRPr lang="ja-JP" altLang="en-US" sz="1000">
                    <a:solidFill>
                      <a:prstClr val="black"/>
                    </a:solidFill>
                    <a:latin typeface="Calibri"/>
                    <a:ea typeface="ＭＳ Ｐゴシック"/>
                  </a:endParaRPr>
                </a:p>
              </p:txBody>
            </p:sp>
            <p:sp>
              <p:nvSpPr>
                <p:cNvPr id="177" name="Line 88"/>
                <p:cNvSpPr>
                  <a:spLocks noChangeShapeType="1"/>
                </p:cNvSpPr>
                <p:nvPr/>
              </p:nvSpPr>
              <p:spPr bwMode="auto">
                <a:xfrm>
                  <a:off x="5133734" y="3227606"/>
                  <a:ext cx="359419" cy="66984"/>
                </a:xfrm>
                <a:prstGeom prst="line">
                  <a:avLst/>
                </a:prstGeom>
                <a:noFill/>
                <a:ln w="19050">
                  <a:solidFill>
                    <a:srgbClr val="00FF00"/>
                  </a:solidFill>
                  <a:round/>
                  <a:headEnd/>
                  <a:tailEnd/>
                </a:ln>
              </p:spPr>
              <p:txBody>
                <a:bodyPr wrap="none" anchor="ctr"/>
                <a:lstStyle/>
                <a:p>
                  <a:pPr fontAlgn="auto">
                    <a:spcBef>
                      <a:spcPts val="0"/>
                    </a:spcBef>
                    <a:spcAft>
                      <a:spcPts val="0"/>
                    </a:spcAft>
                  </a:pPr>
                  <a:endParaRPr lang="ja-JP" altLang="en-US" sz="1000">
                    <a:solidFill>
                      <a:prstClr val="black"/>
                    </a:solidFill>
                    <a:latin typeface="Calibri"/>
                    <a:ea typeface="ＭＳ Ｐゴシック"/>
                  </a:endParaRPr>
                </a:p>
              </p:txBody>
            </p:sp>
            <p:sp>
              <p:nvSpPr>
                <p:cNvPr id="178" name="Rectangle 90"/>
                <p:cNvSpPr>
                  <a:spLocks noChangeArrowheads="1"/>
                </p:cNvSpPr>
                <p:nvPr/>
              </p:nvSpPr>
              <p:spPr bwMode="auto">
                <a:xfrm>
                  <a:off x="5541804" y="2604125"/>
                  <a:ext cx="44249" cy="89123"/>
                </a:xfrm>
                <a:prstGeom prst="rect">
                  <a:avLst/>
                </a:prstGeom>
                <a:solidFill>
                  <a:srgbClr val="FF0000"/>
                </a:solidFill>
                <a:ln w="9525">
                  <a:solidFill>
                    <a:schemeClr val="tx1"/>
                  </a:solidFill>
                  <a:miter lim="800000"/>
                  <a:headEnd/>
                  <a:tailEnd/>
                </a:ln>
              </p:spPr>
              <p:txBody>
                <a:bodyPr wrap="none" anchor="ctr"/>
                <a:lstStyle/>
                <a:p>
                  <a:pPr fontAlgn="auto">
                    <a:spcBef>
                      <a:spcPts val="0"/>
                    </a:spcBef>
                    <a:spcAft>
                      <a:spcPts val="0"/>
                    </a:spcAft>
                  </a:pPr>
                  <a:endParaRPr lang="ja-JP" altLang="en-US" sz="1000">
                    <a:solidFill>
                      <a:prstClr val="black"/>
                    </a:solidFill>
                    <a:latin typeface="Calibri"/>
                    <a:ea typeface="ＭＳ Ｐゴシック"/>
                  </a:endParaRPr>
                </a:p>
              </p:txBody>
            </p:sp>
            <p:sp>
              <p:nvSpPr>
                <p:cNvPr id="179" name="Rectangle 91"/>
                <p:cNvSpPr>
                  <a:spLocks noChangeArrowheads="1"/>
                </p:cNvSpPr>
                <p:nvPr/>
              </p:nvSpPr>
              <p:spPr bwMode="auto">
                <a:xfrm>
                  <a:off x="5541804" y="2733933"/>
                  <a:ext cx="44249" cy="87186"/>
                </a:xfrm>
                <a:prstGeom prst="rect">
                  <a:avLst/>
                </a:prstGeom>
                <a:solidFill>
                  <a:srgbClr val="FF6600"/>
                </a:solidFill>
                <a:ln w="9525">
                  <a:solidFill>
                    <a:schemeClr val="tx1"/>
                  </a:solidFill>
                  <a:miter lim="800000"/>
                  <a:headEnd/>
                  <a:tailEnd/>
                </a:ln>
              </p:spPr>
              <p:txBody>
                <a:bodyPr wrap="none" anchor="ctr"/>
                <a:lstStyle/>
                <a:p>
                  <a:pPr fontAlgn="auto">
                    <a:spcBef>
                      <a:spcPts val="0"/>
                    </a:spcBef>
                    <a:spcAft>
                      <a:spcPts val="0"/>
                    </a:spcAft>
                  </a:pPr>
                  <a:endParaRPr lang="ja-JP" altLang="en-US" sz="1000">
                    <a:solidFill>
                      <a:prstClr val="black"/>
                    </a:solidFill>
                    <a:latin typeface="Calibri"/>
                    <a:ea typeface="ＭＳ Ｐゴシック"/>
                  </a:endParaRPr>
                </a:p>
              </p:txBody>
            </p:sp>
            <p:sp>
              <p:nvSpPr>
                <p:cNvPr id="180" name="Rectangle 92"/>
                <p:cNvSpPr>
                  <a:spLocks noChangeArrowheads="1"/>
                </p:cNvSpPr>
                <p:nvPr/>
              </p:nvSpPr>
              <p:spPr bwMode="auto">
                <a:xfrm>
                  <a:off x="5541804" y="2867618"/>
                  <a:ext cx="44249" cy="87186"/>
                </a:xfrm>
                <a:prstGeom prst="rect">
                  <a:avLst/>
                </a:prstGeom>
                <a:solidFill>
                  <a:srgbClr val="FFFF00"/>
                </a:solidFill>
                <a:ln w="9525">
                  <a:solidFill>
                    <a:schemeClr val="tx1"/>
                  </a:solidFill>
                  <a:miter lim="800000"/>
                  <a:headEnd/>
                  <a:tailEnd/>
                </a:ln>
              </p:spPr>
              <p:txBody>
                <a:bodyPr wrap="none" anchor="ctr"/>
                <a:lstStyle/>
                <a:p>
                  <a:pPr fontAlgn="auto">
                    <a:spcBef>
                      <a:spcPts val="0"/>
                    </a:spcBef>
                    <a:spcAft>
                      <a:spcPts val="0"/>
                    </a:spcAft>
                  </a:pPr>
                  <a:endParaRPr lang="ja-JP" altLang="en-US" sz="1000">
                    <a:solidFill>
                      <a:prstClr val="black"/>
                    </a:solidFill>
                    <a:latin typeface="Calibri"/>
                    <a:ea typeface="ＭＳ Ｐゴシック"/>
                  </a:endParaRPr>
                </a:p>
              </p:txBody>
            </p:sp>
            <p:sp>
              <p:nvSpPr>
                <p:cNvPr id="181" name="Rectangle 93"/>
                <p:cNvSpPr>
                  <a:spLocks noChangeArrowheads="1"/>
                </p:cNvSpPr>
                <p:nvPr/>
              </p:nvSpPr>
              <p:spPr bwMode="auto">
                <a:xfrm>
                  <a:off x="5541804" y="2997427"/>
                  <a:ext cx="44249" cy="87186"/>
                </a:xfrm>
                <a:prstGeom prst="rect">
                  <a:avLst/>
                </a:prstGeom>
                <a:solidFill>
                  <a:srgbClr val="00FF00"/>
                </a:solidFill>
                <a:ln w="9525">
                  <a:solidFill>
                    <a:schemeClr val="tx1"/>
                  </a:solidFill>
                  <a:miter lim="800000"/>
                  <a:headEnd/>
                  <a:tailEnd/>
                </a:ln>
              </p:spPr>
              <p:txBody>
                <a:bodyPr wrap="none" anchor="ctr"/>
                <a:lstStyle/>
                <a:p>
                  <a:pPr fontAlgn="auto">
                    <a:spcBef>
                      <a:spcPts val="0"/>
                    </a:spcBef>
                    <a:spcAft>
                      <a:spcPts val="0"/>
                    </a:spcAft>
                  </a:pPr>
                  <a:endParaRPr lang="ja-JP" altLang="en-US" sz="1000">
                    <a:solidFill>
                      <a:prstClr val="black"/>
                    </a:solidFill>
                    <a:latin typeface="Calibri"/>
                    <a:ea typeface="ＭＳ Ｐゴシック"/>
                  </a:endParaRPr>
                </a:p>
              </p:txBody>
            </p:sp>
            <p:sp>
              <p:nvSpPr>
                <p:cNvPr id="182" name="Rectangle 94"/>
                <p:cNvSpPr>
                  <a:spLocks noChangeArrowheads="1"/>
                </p:cNvSpPr>
                <p:nvPr/>
              </p:nvSpPr>
              <p:spPr bwMode="auto">
                <a:xfrm>
                  <a:off x="5541804" y="3131114"/>
                  <a:ext cx="44249" cy="89123"/>
                </a:xfrm>
                <a:prstGeom prst="rect">
                  <a:avLst/>
                </a:prstGeom>
                <a:solidFill>
                  <a:srgbClr val="00FFFF"/>
                </a:solidFill>
                <a:ln w="9525">
                  <a:solidFill>
                    <a:schemeClr val="tx1"/>
                  </a:solidFill>
                  <a:miter lim="800000"/>
                  <a:headEnd/>
                  <a:tailEnd/>
                </a:ln>
              </p:spPr>
              <p:txBody>
                <a:bodyPr wrap="none" anchor="ctr"/>
                <a:lstStyle/>
                <a:p>
                  <a:pPr fontAlgn="auto">
                    <a:spcBef>
                      <a:spcPts val="0"/>
                    </a:spcBef>
                    <a:spcAft>
                      <a:spcPts val="0"/>
                    </a:spcAft>
                  </a:pPr>
                  <a:endParaRPr lang="ja-JP" altLang="en-US" sz="1000">
                    <a:solidFill>
                      <a:prstClr val="black"/>
                    </a:solidFill>
                    <a:latin typeface="Calibri"/>
                    <a:ea typeface="ＭＳ Ｐゴシック"/>
                  </a:endParaRPr>
                </a:p>
              </p:txBody>
            </p:sp>
            <p:sp>
              <p:nvSpPr>
                <p:cNvPr id="183" name="Line 95"/>
                <p:cNvSpPr>
                  <a:spLocks noChangeShapeType="1"/>
                </p:cNvSpPr>
                <p:nvPr/>
              </p:nvSpPr>
              <p:spPr bwMode="auto">
                <a:xfrm>
                  <a:off x="5630300" y="2596374"/>
                  <a:ext cx="0" cy="616112"/>
                </a:xfrm>
                <a:prstGeom prst="line">
                  <a:avLst/>
                </a:prstGeom>
                <a:noFill/>
                <a:ln w="9525">
                  <a:solidFill>
                    <a:schemeClr val="tx1"/>
                  </a:solidFill>
                  <a:round/>
                  <a:headEnd type="triangle" w="med" len="med"/>
                  <a:tailEnd type="triangle" w="med" len="med"/>
                </a:ln>
              </p:spPr>
              <p:txBody>
                <a:bodyPr wrap="none" anchor="ctr"/>
                <a:lstStyle/>
                <a:p>
                  <a:pPr fontAlgn="auto">
                    <a:spcBef>
                      <a:spcPts val="0"/>
                    </a:spcBef>
                    <a:spcAft>
                      <a:spcPts val="0"/>
                    </a:spcAft>
                  </a:pPr>
                  <a:endParaRPr lang="ja-JP" altLang="en-US" sz="1000">
                    <a:solidFill>
                      <a:prstClr val="black"/>
                    </a:solidFill>
                    <a:latin typeface="Calibri"/>
                    <a:ea typeface="ＭＳ Ｐゴシック"/>
                  </a:endParaRPr>
                </a:p>
              </p:txBody>
            </p:sp>
            <p:sp>
              <p:nvSpPr>
                <p:cNvPr id="184" name="Text Box 96"/>
                <p:cNvSpPr txBox="1">
                  <a:spLocks noChangeArrowheads="1"/>
                </p:cNvSpPr>
                <p:nvPr/>
              </p:nvSpPr>
              <p:spPr bwMode="auto">
                <a:xfrm>
                  <a:off x="5629317" y="2551814"/>
                  <a:ext cx="290531" cy="225727"/>
                </a:xfrm>
                <a:prstGeom prst="rect">
                  <a:avLst/>
                </a:prstGeom>
                <a:noFill/>
                <a:ln w="9525">
                  <a:noFill/>
                  <a:miter lim="800000"/>
                  <a:headEnd/>
                  <a:tailEnd/>
                </a:ln>
              </p:spPr>
              <p:txBody>
                <a:bodyPr wrap="none">
                  <a:spAutoFit/>
                </a:bodyPr>
                <a:lstStyle/>
                <a:p>
                  <a:pPr fontAlgn="auto">
                    <a:spcBef>
                      <a:spcPts val="0"/>
                    </a:spcBef>
                    <a:spcAft>
                      <a:spcPts val="0"/>
                    </a:spcAft>
                  </a:pPr>
                  <a:r>
                    <a:rPr lang="ja-JP" altLang="en-US" sz="1000" dirty="0">
                      <a:solidFill>
                        <a:prstClr val="black"/>
                      </a:solidFill>
                      <a:latin typeface="Arial" charset="0"/>
                      <a:ea typeface="ＭＳ Ｐゴシック"/>
                    </a:rPr>
                    <a:t>高</a:t>
                  </a:r>
                </a:p>
              </p:txBody>
            </p:sp>
            <p:sp>
              <p:nvSpPr>
                <p:cNvPr id="185" name="Text Box 97"/>
                <p:cNvSpPr txBox="1">
                  <a:spLocks noChangeArrowheads="1"/>
                </p:cNvSpPr>
                <p:nvPr/>
              </p:nvSpPr>
              <p:spPr bwMode="auto">
                <a:xfrm>
                  <a:off x="5614568" y="3038116"/>
                  <a:ext cx="203543" cy="225727"/>
                </a:xfrm>
                <a:prstGeom prst="rect">
                  <a:avLst/>
                </a:prstGeom>
                <a:noFill/>
                <a:ln w="9525">
                  <a:noFill/>
                  <a:miter lim="800000"/>
                  <a:headEnd/>
                  <a:tailEnd/>
                </a:ln>
              </p:spPr>
              <p:txBody>
                <a:bodyPr>
                  <a:spAutoFit/>
                </a:bodyPr>
                <a:lstStyle/>
                <a:p>
                  <a:pPr fontAlgn="auto">
                    <a:spcBef>
                      <a:spcPts val="0"/>
                    </a:spcBef>
                    <a:spcAft>
                      <a:spcPts val="0"/>
                    </a:spcAft>
                  </a:pPr>
                  <a:r>
                    <a:rPr lang="ja-JP" altLang="en-US" sz="1000">
                      <a:solidFill>
                        <a:prstClr val="black"/>
                      </a:solidFill>
                      <a:latin typeface="Arial" charset="0"/>
                      <a:ea typeface="ＭＳ Ｐゴシック"/>
                    </a:rPr>
                    <a:t>低</a:t>
                  </a:r>
                </a:p>
              </p:txBody>
            </p:sp>
          </p:grpSp>
        </p:grpSp>
        <p:grpSp>
          <p:nvGrpSpPr>
            <p:cNvPr id="15" name="グループ化 194"/>
            <p:cNvGrpSpPr/>
            <p:nvPr/>
          </p:nvGrpSpPr>
          <p:grpSpPr>
            <a:xfrm>
              <a:off x="1904129" y="5085184"/>
              <a:ext cx="3096344" cy="905594"/>
              <a:chOff x="2120153" y="3861048"/>
              <a:chExt cx="3096344" cy="905594"/>
            </a:xfrm>
          </p:grpSpPr>
          <p:sp>
            <p:nvSpPr>
              <p:cNvPr id="151" name="等号 150"/>
              <p:cNvSpPr/>
              <p:nvPr/>
            </p:nvSpPr>
            <p:spPr>
              <a:xfrm rot="16200000">
                <a:off x="3352971" y="3852367"/>
                <a:ext cx="315910" cy="621304"/>
              </a:xfrm>
              <a:prstGeom prst="mathEqual">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900">
                  <a:solidFill>
                    <a:prstClr val="black"/>
                  </a:solidFill>
                </a:endParaRPr>
              </a:p>
            </p:txBody>
          </p:sp>
          <p:sp>
            <p:nvSpPr>
              <p:cNvPr id="188" name="角丸四角形 187"/>
              <p:cNvSpPr/>
              <p:nvPr/>
            </p:nvSpPr>
            <p:spPr>
              <a:xfrm>
                <a:off x="2120153" y="3861048"/>
                <a:ext cx="2952327" cy="216025"/>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r>
                  <a:rPr lang="ja-JP" altLang="en-US" sz="900" dirty="0">
                    <a:solidFill>
                      <a:prstClr val="black"/>
                    </a:solidFill>
                    <a:latin typeface="ＭＳ ゴシック" pitchFamily="49" charset="-128"/>
                    <a:ea typeface="ＭＳ ゴシック" pitchFamily="49" charset="-128"/>
                  </a:rPr>
                  <a:t>要介護認定</a:t>
                </a:r>
                <a:r>
                  <a:rPr lang="ja-JP" altLang="en-US" sz="900" dirty="0" smtClean="0">
                    <a:solidFill>
                      <a:prstClr val="black"/>
                    </a:solidFill>
                    <a:latin typeface="ＭＳ ゴシック" pitchFamily="49" charset="-128"/>
                    <a:ea typeface="ＭＳ ゴシック" pitchFamily="49" charset="-128"/>
                  </a:rPr>
                  <a:t>データ（</a:t>
                </a:r>
                <a:r>
                  <a:rPr lang="ja-JP" altLang="en-US" sz="900" dirty="0">
                    <a:solidFill>
                      <a:prstClr val="black"/>
                    </a:solidFill>
                    <a:latin typeface="ＭＳ ゴシック" pitchFamily="49" charset="-128"/>
                    <a:ea typeface="ＭＳ ゴシック" pitchFamily="49" charset="-128"/>
                  </a:rPr>
                  <a:t>心身の状況に関する情報）</a:t>
                </a:r>
              </a:p>
            </p:txBody>
          </p:sp>
          <p:sp>
            <p:nvSpPr>
              <p:cNvPr id="190" name="角丸四角形 189"/>
              <p:cNvSpPr/>
              <p:nvPr/>
            </p:nvSpPr>
            <p:spPr>
              <a:xfrm>
                <a:off x="3121618" y="4437110"/>
                <a:ext cx="2094879" cy="14401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sz="900" dirty="0">
                    <a:solidFill>
                      <a:prstClr val="black"/>
                    </a:solidFill>
                  </a:rPr>
                  <a:t>データの結合</a:t>
                </a:r>
              </a:p>
            </p:txBody>
          </p:sp>
          <p:sp>
            <p:nvSpPr>
              <p:cNvPr id="191" name="等号 190"/>
              <p:cNvSpPr/>
              <p:nvPr/>
            </p:nvSpPr>
            <p:spPr>
              <a:xfrm rot="16200000">
                <a:off x="3346911" y="4250477"/>
                <a:ext cx="328029" cy="621304"/>
              </a:xfrm>
              <a:prstGeom prst="mathEqual">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900">
                  <a:solidFill>
                    <a:prstClr val="black"/>
                  </a:solidFill>
                </a:endParaRPr>
              </a:p>
            </p:txBody>
          </p:sp>
          <p:sp>
            <p:nvSpPr>
              <p:cNvPr id="192" name="角丸四角形 191"/>
              <p:cNvSpPr/>
              <p:nvPr/>
            </p:nvSpPr>
            <p:spPr>
              <a:xfrm>
                <a:off x="2136899" y="4581128"/>
                <a:ext cx="2952327" cy="185514"/>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r>
                  <a:rPr lang="ja-JP" altLang="en-US" sz="900" dirty="0" smtClean="0">
                    <a:solidFill>
                      <a:prstClr val="black"/>
                    </a:solidFill>
                    <a:latin typeface="ＭＳ ゴシック" pitchFamily="49" charset="-128"/>
                    <a:ea typeface="ＭＳ ゴシック" pitchFamily="49" charset="-128"/>
                  </a:rPr>
                  <a:t>介護医療関連情報</a:t>
                </a:r>
                <a:endParaRPr lang="ja-JP" altLang="en-US" sz="900" dirty="0">
                  <a:solidFill>
                    <a:prstClr val="black"/>
                  </a:solidFill>
                  <a:latin typeface="ＭＳ ゴシック" pitchFamily="49" charset="-128"/>
                  <a:ea typeface="ＭＳ ゴシック" pitchFamily="49" charset="-128"/>
                </a:endParaRPr>
              </a:p>
            </p:txBody>
          </p:sp>
          <p:sp>
            <p:nvSpPr>
              <p:cNvPr id="193" name="角丸四角形 192"/>
              <p:cNvSpPr/>
              <p:nvPr/>
            </p:nvSpPr>
            <p:spPr>
              <a:xfrm>
                <a:off x="3121618" y="4077072"/>
                <a:ext cx="2094879" cy="14401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sz="900" dirty="0">
                    <a:solidFill>
                      <a:prstClr val="black"/>
                    </a:solidFill>
                  </a:rPr>
                  <a:t>データの結合</a:t>
                </a:r>
              </a:p>
            </p:txBody>
          </p:sp>
          <p:sp>
            <p:nvSpPr>
              <p:cNvPr id="189" name="角丸四角形 188"/>
              <p:cNvSpPr/>
              <p:nvPr/>
            </p:nvSpPr>
            <p:spPr>
              <a:xfrm>
                <a:off x="2120153" y="4221089"/>
                <a:ext cx="2952327" cy="216023"/>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r>
                  <a:rPr lang="ja-JP" altLang="en-US" sz="800" dirty="0">
                    <a:solidFill>
                      <a:prstClr val="black"/>
                    </a:solidFill>
                    <a:latin typeface="ＭＳ ゴシック" pitchFamily="49" charset="-128"/>
                    <a:ea typeface="ＭＳ ゴシック" pitchFamily="49" charset="-128"/>
                  </a:rPr>
                  <a:t>介護保険</a:t>
                </a:r>
                <a:r>
                  <a:rPr lang="ja-JP" altLang="en-US" sz="800" dirty="0" smtClean="0">
                    <a:solidFill>
                      <a:prstClr val="black"/>
                    </a:solidFill>
                    <a:latin typeface="ＭＳ ゴシック" pitchFamily="49" charset="-128"/>
                    <a:ea typeface="ＭＳ ゴシック" pitchFamily="49" charset="-128"/>
                  </a:rPr>
                  <a:t>レセプトデータ（</a:t>
                </a:r>
                <a:r>
                  <a:rPr lang="ja-JP" altLang="en-US" sz="800" dirty="0">
                    <a:solidFill>
                      <a:prstClr val="black"/>
                    </a:solidFill>
                    <a:latin typeface="ＭＳ ゴシック" pitchFamily="49" charset="-128"/>
                    <a:ea typeface="ＭＳ ゴシック" pitchFamily="49" charset="-128"/>
                  </a:rPr>
                  <a:t>介護サービスに関する情報）</a:t>
                </a:r>
              </a:p>
            </p:txBody>
          </p:sp>
        </p:grpSp>
      </p:grpSp>
      <p:sp>
        <p:nvSpPr>
          <p:cNvPr id="187" name="AutoShape 69"/>
          <p:cNvSpPr>
            <a:spLocks noChangeArrowheads="1"/>
          </p:cNvSpPr>
          <p:nvPr/>
        </p:nvSpPr>
        <p:spPr bwMode="auto">
          <a:xfrm>
            <a:off x="4304928" y="6165304"/>
            <a:ext cx="936104" cy="432048"/>
          </a:xfrm>
          <a:prstGeom prst="wedgeRoundRectCallout">
            <a:avLst>
              <a:gd name="adj1" fmla="val 34069"/>
              <a:gd name="adj2" fmla="val -176542"/>
              <a:gd name="adj3" fmla="val 16667"/>
            </a:avLst>
          </a:prstGeom>
          <a:solidFill>
            <a:srgbClr val="FFFF99"/>
          </a:solidFill>
          <a:ln w="19050" algn="ctr">
            <a:noFill/>
            <a:miter lim="800000"/>
            <a:headEnd/>
            <a:tailEnd/>
          </a:ln>
        </p:spPr>
        <p:txBody>
          <a:bodyPr lIns="0" tIns="0" rIns="0" bIns="0"/>
          <a:lstStyle/>
          <a:p>
            <a:pPr fontAlgn="auto">
              <a:spcBef>
                <a:spcPts val="0"/>
              </a:spcBef>
              <a:spcAft>
                <a:spcPts val="0"/>
              </a:spcAft>
            </a:pPr>
            <a:r>
              <a:rPr lang="ja-JP" altLang="en-US" sz="900" dirty="0">
                <a:solidFill>
                  <a:prstClr val="black"/>
                </a:solidFill>
                <a:latin typeface="ＭＳ Ｐゴシック" charset="-128"/>
                <a:ea typeface="ＭＳ Ｐゴシック"/>
              </a:rPr>
              <a:t>新たな</a:t>
            </a:r>
            <a:r>
              <a:rPr lang="ja-JP" altLang="en-US" sz="900" dirty="0" smtClean="0">
                <a:solidFill>
                  <a:prstClr val="black"/>
                </a:solidFill>
                <a:latin typeface="ＭＳ Ｐゴシック" charset="-128"/>
                <a:ea typeface="ＭＳ Ｐゴシック"/>
              </a:rPr>
              <a:t>指標の作成に</a:t>
            </a:r>
            <a:r>
              <a:rPr lang="ja-JP" altLang="en-US" sz="900" dirty="0">
                <a:solidFill>
                  <a:prstClr val="black"/>
                </a:solidFill>
                <a:latin typeface="ＭＳ Ｐゴシック" charset="-128"/>
                <a:ea typeface="ＭＳ Ｐゴシック"/>
              </a:rPr>
              <a:t>必要</a:t>
            </a:r>
            <a:r>
              <a:rPr lang="ja-JP" altLang="en-US" sz="900" dirty="0" smtClean="0">
                <a:solidFill>
                  <a:prstClr val="black"/>
                </a:solidFill>
                <a:latin typeface="ＭＳ Ｐゴシック" charset="-128"/>
                <a:ea typeface="ＭＳ Ｐゴシック"/>
              </a:rPr>
              <a:t>なデータ</a:t>
            </a:r>
            <a:r>
              <a:rPr lang="ja-JP" altLang="en-US" sz="900" dirty="0">
                <a:solidFill>
                  <a:prstClr val="black"/>
                </a:solidFill>
                <a:latin typeface="ＭＳ Ｐゴシック" charset="-128"/>
                <a:ea typeface="ＭＳ Ｐゴシック"/>
              </a:rPr>
              <a:t>の</a:t>
            </a:r>
            <a:r>
              <a:rPr lang="ja-JP" altLang="en-US" sz="900" dirty="0" smtClean="0">
                <a:solidFill>
                  <a:prstClr val="black"/>
                </a:solidFill>
                <a:latin typeface="ＭＳ Ｐゴシック" charset="-128"/>
                <a:ea typeface="ＭＳ Ｐゴシック"/>
              </a:rPr>
              <a:t>取込み</a:t>
            </a:r>
            <a:endParaRPr lang="ja-JP" altLang="en-US" sz="900" dirty="0">
              <a:solidFill>
                <a:prstClr val="black"/>
              </a:solidFill>
              <a:latin typeface="ＭＳ Ｐゴシック" charset="-128"/>
              <a:ea typeface="ＭＳ Ｐゴシック"/>
            </a:endParaRPr>
          </a:p>
        </p:txBody>
      </p:sp>
      <p:sp>
        <p:nvSpPr>
          <p:cNvPr id="194" name="Rectangle 49"/>
          <p:cNvSpPr>
            <a:spLocks noChangeAspect="1" noChangeArrowheads="1"/>
          </p:cNvSpPr>
          <p:nvPr/>
        </p:nvSpPr>
        <p:spPr bwMode="auto">
          <a:xfrm>
            <a:off x="4636229" y="1704710"/>
            <a:ext cx="61215" cy="101477"/>
          </a:xfrm>
          <a:prstGeom prst="rect">
            <a:avLst/>
          </a:prstGeom>
          <a:solidFill>
            <a:srgbClr val="FFFFFF"/>
          </a:solidFill>
          <a:ln w="9525">
            <a:solidFill>
              <a:schemeClr val="hlink"/>
            </a:solidFill>
            <a:miter lim="800000"/>
            <a:headEnd/>
            <a:tailEnd/>
          </a:ln>
        </p:spPr>
        <p:txBody>
          <a:bodyPr wrap="none" anchor="ctr"/>
          <a:lstStyle/>
          <a:p>
            <a:pPr fontAlgn="auto">
              <a:spcBef>
                <a:spcPts val="0"/>
              </a:spcBef>
              <a:spcAft>
                <a:spcPts val="0"/>
              </a:spcAft>
            </a:pPr>
            <a:endParaRPr lang="ja-JP" altLang="en-US" sz="1000">
              <a:solidFill>
                <a:prstClr val="black"/>
              </a:solidFill>
              <a:latin typeface="Calibri"/>
              <a:ea typeface="ＭＳ Ｐゴシック"/>
            </a:endParaRPr>
          </a:p>
        </p:txBody>
      </p:sp>
      <p:sp>
        <p:nvSpPr>
          <p:cNvPr id="197" name="Line 50"/>
          <p:cNvSpPr>
            <a:spLocks noChangeAspect="1" noChangeShapeType="1"/>
          </p:cNvSpPr>
          <p:nvPr/>
        </p:nvSpPr>
        <p:spPr bwMode="auto">
          <a:xfrm>
            <a:off x="4627671" y="1701364"/>
            <a:ext cx="61215" cy="101477"/>
          </a:xfrm>
          <a:prstGeom prst="line">
            <a:avLst/>
          </a:prstGeom>
          <a:noFill/>
          <a:ln w="9525">
            <a:solidFill>
              <a:schemeClr val="hlink"/>
            </a:solidFill>
            <a:round/>
            <a:headEnd/>
            <a:tailEnd/>
          </a:ln>
        </p:spPr>
        <p:txBody>
          <a:bodyPr wrap="none" anchor="ctr"/>
          <a:lstStyle/>
          <a:p>
            <a:pPr fontAlgn="auto">
              <a:spcBef>
                <a:spcPts val="0"/>
              </a:spcBef>
              <a:spcAft>
                <a:spcPts val="0"/>
              </a:spcAft>
            </a:pPr>
            <a:endParaRPr lang="ja-JP" altLang="en-US" sz="1000">
              <a:solidFill>
                <a:prstClr val="black"/>
              </a:solidFill>
              <a:latin typeface="Calibri"/>
              <a:ea typeface="ＭＳ Ｐゴシック"/>
            </a:endParaRPr>
          </a:p>
        </p:txBody>
      </p:sp>
      <p:sp>
        <p:nvSpPr>
          <p:cNvPr id="198" name="Line 51"/>
          <p:cNvSpPr>
            <a:spLocks noChangeAspect="1" noChangeShapeType="1"/>
          </p:cNvSpPr>
          <p:nvPr/>
        </p:nvSpPr>
        <p:spPr bwMode="auto">
          <a:xfrm flipV="1">
            <a:off x="4630264" y="1692443"/>
            <a:ext cx="61215" cy="102593"/>
          </a:xfrm>
          <a:prstGeom prst="line">
            <a:avLst/>
          </a:prstGeom>
          <a:noFill/>
          <a:ln w="9525">
            <a:solidFill>
              <a:schemeClr val="hlink"/>
            </a:solidFill>
            <a:round/>
            <a:headEnd/>
            <a:tailEnd/>
          </a:ln>
        </p:spPr>
        <p:txBody>
          <a:bodyPr wrap="none" anchor="ctr"/>
          <a:lstStyle/>
          <a:p>
            <a:pPr fontAlgn="auto">
              <a:spcBef>
                <a:spcPts val="0"/>
              </a:spcBef>
              <a:spcAft>
                <a:spcPts val="0"/>
              </a:spcAft>
            </a:pPr>
            <a:endParaRPr lang="ja-JP" altLang="en-US" sz="1000">
              <a:solidFill>
                <a:prstClr val="black"/>
              </a:solidFill>
              <a:latin typeface="Calibri"/>
              <a:ea typeface="ＭＳ Ｐゴシック"/>
            </a:endParaRPr>
          </a:p>
        </p:txBody>
      </p:sp>
      <p:sp>
        <p:nvSpPr>
          <p:cNvPr id="199" name="Rectangle 49"/>
          <p:cNvSpPr>
            <a:spLocks noChangeAspect="1" noChangeArrowheads="1"/>
          </p:cNvSpPr>
          <p:nvPr/>
        </p:nvSpPr>
        <p:spPr bwMode="auto">
          <a:xfrm>
            <a:off x="6267733" y="1694747"/>
            <a:ext cx="61215" cy="101477"/>
          </a:xfrm>
          <a:prstGeom prst="rect">
            <a:avLst/>
          </a:prstGeom>
          <a:solidFill>
            <a:srgbClr val="FFFFFF"/>
          </a:solidFill>
          <a:ln w="9525">
            <a:solidFill>
              <a:schemeClr val="hlink"/>
            </a:solidFill>
            <a:miter lim="800000"/>
            <a:headEnd/>
            <a:tailEnd/>
          </a:ln>
        </p:spPr>
        <p:txBody>
          <a:bodyPr wrap="none" anchor="ctr"/>
          <a:lstStyle/>
          <a:p>
            <a:pPr fontAlgn="auto">
              <a:spcBef>
                <a:spcPts val="0"/>
              </a:spcBef>
              <a:spcAft>
                <a:spcPts val="0"/>
              </a:spcAft>
            </a:pPr>
            <a:endParaRPr lang="ja-JP" altLang="en-US" sz="1000">
              <a:solidFill>
                <a:prstClr val="black"/>
              </a:solidFill>
              <a:latin typeface="Calibri"/>
              <a:ea typeface="ＭＳ Ｐゴシック"/>
            </a:endParaRPr>
          </a:p>
        </p:txBody>
      </p:sp>
      <p:sp>
        <p:nvSpPr>
          <p:cNvPr id="200" name="Line 50"/>
          <p:cNvSpPr>
            <a:spLocks noChangeAspect="1" noChangeShapeType="1"/>
          </p:cNvSpPr>
          <p:nvPr/>
        </p:nvSpPr>
        <p:spPr bwMode="auto">
          <a:xfrm>
            <a:off x="6259178" y="1691402"/>
            <a:ext cx="61215" cy="101477"/>
          </a:xfrm>
          <a:prstGeom prst="line">
            <a:avLst/>
          </a:prstGeom>
          <a:noFill/>
          <a:ln w="9525">
            <a:solidFill>
              <a:schemeClr val="hlink"/>
            </a:solidFill>
            <a:round/>
            <a:headEnd/>
            <a:tailEnd/>
          </a:ln>
        </p:spPr>
        <p:txBody>
          <a:bodyPr wrap="none" anchor="ctr"/>
          <a:lstStyle/>
          <a:p>
            <a:pPr fontAlgn="auto">
              <a:spcBef>
                <a:spcPts val="0"/>
              </a:spcBef>
              <a:spcAft>
                <a:spcPts val="0"/>
              </a:spcAft>
            </a:pPr>
            <a:endParaRPr lang="ja-JP" altLang="en-US" sz="1000">
              <a:solidFill>
                <a:prstClr val="black"/>
              </a:solidFill>
              <a:latin typeface="Calibri"/>
              <a:ea typeface="ＭＳ Ｐゴシック"/>
            </a:endParaRPr>
          </a:p>
        </p:txBody>
      </p:sp>
      <p:sp>
        <p:nvSpPr>
          <p:cNvPr id="201" name="Line 51"/>
          <p:cNvSpPr>
            <a:spLocks noChangeAspect="1" noChangeShapeType="1"/>
          </p:cNvSpPr>
          <p:nvPr/>
        </p:nvSpPr>
        <p:spPr bwMode="auto">
          <a:xfrm flipV="1">
            <a:off x="6261807" y="1682480"/>
            <a:ext cx="61215" cy="102593"/>
          </a:xfrm>
          <a:prstGeom prst="line">
            <a:avLst/>
          </a:prstGeom>
          <a:noFill/>
          <a:ln w="9525">
            <a:solidFill>
              <a:schemeClr val="hlink"/>
            </a:solidFill>
            <a:round/>
            <a:headEnd/>
            <a:tailEnd/>
          </a:ln>
        </p:spPr>
        <p:txBody>
          <a:bodyPr wrap="none" anchor="ctr"/>
          <a:lstStyle/>
          <a:p>
            <a:pPr fontAlgn="auto">
              <a:spcBef>
                <a:spcPts val="0"/>
              </a:spcBef>
              <a:spcAft>
                <a:spcPts val="0"/>
              </a:spcAft>
            </a:pPr>
            <a:endParaRPr lang="ja-JP" altLang="en-US" sz="1000">
              <a:solidFill>
                <a:prstClr val="black"/>
              </a:solidFill>
              <a:latin typeface="Calibri"/>
              <a:ea typeface="ＭＳ Ｐゴシック"/>
            </a:endParaRPr>
          </a:p>
        </p:txBody>
      </p:sp>
      <p:sp>
        <p:nvSpPr>
          <p:cNvPr id="186" name="角丸四角形 185"/>
          <p:cNvSpPr/>
          <p:nvPr/>
        </p:nvSpPr>
        <p:spPr bwMode="auto">
          <a:xfrm>
            <a:off x="1520620" y="1281796"/>
            <a:ext cx="3042338" cy="306467"/>
          </a:xfrm>
          <a:prstGeom prst="roundRect">
            <a:avLst/>
          </a:prstGeom>
          <a:solidFill>
            <a:srgbClr val="FFC000"/>
          </a:solidFill>
          <a:ln>
            <a:solidFill>
              <a:schemeClr val="tx1"/>
            </a:solidFill>
          </a:ln>
          <a:extLst/>
        </p:spPr>
        <p:txBody>
          <a:bodyPr wrap="square" rtlCol="0">
            <a:spAutoFit/>
          </a:bodyPr>
          <a:lstStyle/>
          <a:p>
            <a:pPr algn="ctr" fontAlgn="auto">
              <a:spcBef>
                <a:spcPts val="0"/>
              </a:spcBef>
              <a:spcAft>
                <a:spcPts val="0"/>
              </a:spcAft>
            </a:pPr>
            <a:r>
              <a:rPr lang="ja-JP" altLang="en-US" sz="1200" b="1" dirty="0" smtClean="0">
                <a:solidFill>
                  <a:srgbClr val="000000"/>
                </a:solidFill>
                <a:latin typeface="Calibri"/>
                <a:ea typeface="ＭＳ Ｐゴシック"/>
              </a:rPr>
              <a:t>「見える化」の将来像（イメージ）</a:t>
            </a:r>
            <a:endParaRPr lang="ja-JP" altLang="en-US" sz="1200" b="1" dirty="0">
              <a:solidFill>
                <a:srgbClr val="000000"/>
              </a:solidFill>
              <a:latin typeface="Calibri"/>
              <a:ea typeface="ＭＳ Ｐゴシック"/>
            </a:endParaRPr>
          </a:p>
        </p:txBody>
      </p:sp>
      <p:sp>
        <p:nvSpPr>
          <p:cNvPr id="195" name="正方形/長方形 194"/>
          <p:cNvSpPr/>
          <p:nvPr/>
        </p:nvSpPr>
        <p:spPr>
          <a:xfrm>
            <a:off x="0" y="-27383"/>
            <a:ext cx="9906000" cy="5338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393" tIns="45697" rIns="91393" bIns="45697" anchor="ctr"/>
          <a:lstStyle/>
          <a:p>
            <a:pPr algn="ctr" fontAlgn="auto">
              <a:spcBef>
                <a:spcPts val="0"/>
              </a:spcBef>
              <a:spcAft>
                <a:spcPts val="0"/>
              </a:spcAft>
            </a:pPr>
            <a:r>
              <a:rPr lang="ja-JP" altLang="en-US" sz="2400" dirty="0" smtClean="0">
                <a:solidFill>
                  <a:prstClr val="black"/>
                </a:solidFill>
                <a:latin typeface="HG丸ｺﾞｼｯｸM-PRO" pitchFamily="50" charset="-128"/>
                <a:ea typeface="HG丸ｺﾞｼｯｸM-PRO" pitchFamily="50" charset="-128"/>
              </a:rPr>
              <a:t>介護・医療関連情報の「見える化」の推進</a:t>
            </a:r>
          </a:p>
        </p:txBody>
      </p:sp>
      <p:sp>
        <p:nvSpPr>
          <p:cNvPr id="145" name="スライド番号プレースホルダー 7"/>
          <p:cNvSpPr txBox="1">
            <a:spLocks/>
          </p:cNvSpPr>
          <p:nvPr/>
        </p:nvSpPr>
        <p:spPr>
          <a:xfrm>
            <a:off x="9201472" y="6453336"/>
            <a:ext cx="699871" cy="365125"/>
          </a:xfrm>
          <a:prstGeom prst="rect">
            <a:avLst/>
          </a:prstGeom>
          <a:noFill/>
        </p:spPr>
        <p:txBody>
          <a:bodyPr vert="horz" lIns="91440" tIns="45720" rIns="91440" bIns="45720" rtlCol="0" anchor="ctr"/>
          <a:lstStyle>
            <a:defPPr>
              <a:defRPr lang="ja-JP"/>
            </a:defPPr>
            <a:lvl1pPr algn="r" rtl="0" fontAlgn="base">
              <a:spcBef>
                <a:spcPct val="0"/>
              </a:spcBef>
              <a:spcAft>
                <a:spcPct val="0"/>
              </a:spcAft>
              <a:defRPr kumimoji="1" sz="1200" kern="1200">
                <a:solidFill>
                  <a:schemeClr val="tx1">
                    <a:tint val="75000"/>
                  </a:schemeClr>
                </a:solidFill>
                <a:latin typeface="Arial" pitchFamily="34"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Arial" pitchFamily="34" charset="0"/>
                <a:ea typeface="ＭＳ Ｐゴシック" pitchFamily="50" charset="-128"/>
                <a:cs typeface="+mn-cs"/>
              </a:defRPr>
            </a:lvl9pPr>
          </a:lstStyle>
          <a:p>
            <a:r>
              <a:rPr lang="en-US" altLang="ja-JP" sz="2400" dirty="0" smtClean="0">
                <a:solidFill>
                  <a:prstClr val="black"/>
                </a:solidFill>
              </a:rPr>
              <a:t>198</a:t>
            </a:r>
            <a:endParaRPr lang="ja-JP" altLang="en-US" sz="2400" dirty="0">
              <a:solidFill>
                <a:prstClr val="black"/>
              </a:solidFill>
            </a:endParaRPr>
          </a:p>
        </p:txBody>
      </p:sp>
    </p:spTree>
    <p:extLst>
      <p:ext uri="{BB962C8B-B14F-4D97-AF65-F5344CB8AC3E}">
        <p14:creationId xmlns:p14="http://schemas.microsoft.com/office/powerpoint/2010/main" val="131023180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正方形/長方形 99"/>
          <p:cNvSpPr/>
          <p:nvPr/>
        </p:nvSpPr>
        <p:spPr>
          <a:xfrm>
            <a:off x="1588" y="-3175"/>
            <a:ext cx="9906000" cy="5334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91393" tIns="45697" rIns="91393" bIns="45697" anchor="ctr"/>
          <a:lstStyle/>
          <a:p>
            <a:pPr algn="ctr" fontAlgn="auto">
              <a:spcBef>
                <a:spcPts val="0"/>
              </a:spcBef>
              <a:spcAft>
                <a:spcPts val="0"/>
              </a:spcAft>
              <a:defRPr/>
            </a:pPr>
            <a:r>
              <a:rPr lang="ja-JP" altLang="en-US" sz="2400" b="1" dirty="0">
                <a:solidFill>
                  <a:prstClr val="white"/>
                </a:solidFill>
                <a:latin typeface="HG丸ｺﾞｼｯｸM-PRO" pitchFamily="50" charset="-128"/>
                <a:ea typeface="HG丸ｺﾞｼｯｸM-PRO" pitchFamily="50" charset="-128"/>
              </a:rPr>
              <a:t>平成</a:t>
            </a:r>
            <a:r>
              <a:rPr lang="en-US" altLang="ja-JP" sz="2400" b="1" dirty="0">
                <a:solidFill>
                  <a:prstClr val="white"/>
                </a:solidFill>
                <a:latin typeface="HG丸ｺﾞｼｯｸM-PRO" pitchFamily="50" charset="-128"/>
                <a:ea typeface="HG丸ｺﾞｼｯｸM-PRO" pitchFamily="50" charset="-128"/>
              </a:rPr>
              <a:t>25</a:t>
            </a:r>
            <a:r>
              <a:rPr lang="ja-JP" altLang="en-US" sz="2400" b="1" dirty="0">
                <a:solidFill>
                  <a:prstClr val="white"/>
                </a:solidFill>
                <a:latin typeface="HG丸ｺﾞｼｯｸM-PRO" pitchFamily="50" charset="-128"/>
                <a:ea typeface="HG丸ｺﾞｼｯｸM-PRO" pitchFamily="50" charset="-128"/>
              </a:rPr>
              <a:t>年度の試行的「見える化」事業のスケジュール（案）</a:t>
            </a:r>
          </a:p>
        </p:txBody>
      </p:sp>
      <p:graphicFrame>
        <p:nvGraphicFramePr>
          <p:cNvPr id="5" name="Group 166"/>
          <p:cNvGraphicFramePr>
            <a:graphicFrameLocks noGrp="1"/>
          </p:cNvGraphicFramePr>
          <p:nvPr>
            <p:extLst>
              <p:ext uri="{D42A27DB-BD31-4B8C-83A1-F6EECF244321}">
                <p14:modId xmlns:p14="http://schemas.microsoft.com/office/powerpoint/2010/main" val="2387883114"/>
              </p:ext>
            </p:extLst>
          </p:nvPr>
        </p:nvGraphicFramePr>
        <p:xfrm>
          <a:off x="271465" y="2132013"/>
          <a:ext cx="9412287" cy="3449638"/>
        </p:xfrm>
        <a:graphic>
          <a:graphicData uri="http://schemas.openxmlformats.org/drawingml/2006/table">
            <a:tbl>
              <a:tblPr/>
              <a:tblGrid>
                <a:gridCol w="936625"/>
                <a:gridCol w="1116012"/>
                <a:gridCol w="819150"/>
                <a:gridCol w="815975"/>
                <a:gridCol w="817563"/>
                <a:gridCol w="819150"/>
                <a:gridCol w="815975"/>
                <a:gridCol w="819150"/>
                <a:gridCol w="817562"/>
                <a:gridCol w="819150"/>
                <a:gridCol w="815975"/>
              </a:tblGrid>
              <a:tr h="296863">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1" i="0" u="none" strike="noStrike" cap="none" normalizeH="0" baseline="0" dirty="0" smtClean="0">
                        <a:ln>
                          <a:noFill/>
                        </a:ln>
                        <a:solidFill>
                          <a:srgbClr val="FFFFFF"/>
                        </a:solidFill>
                        <a:effectLst/>
                        <a:latin typeface="ＭＳ Ｐゴシック" charset="-128"/>
                        <a:ea typeface="ＭＳ Ｐゴシック" charset="-128"/>
                      </a:endParaRPr>
                    </a:p>
                  </a:txBody>
                  <a:tcPr marT="45719" marB="45719"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3E5E84"/>
                    </a:solidFill>
                  </a:tcPr>
                </a:tc>
                <a:tc h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rgbClr val="FFFFFF"/>
                          </a:solidFill>
                          <a:effectLst/>
                          <a:latin typeface="ＭＳ Ｐゴシック" charset="-128"/>
                          <a:ea typeface="ＭＳ Ｐゴシック" charset="-128"/>
                        </a:rPr>
                        <a:t>7</a:t>
                      </a:r>
                      <a:r>
                        <a:rPr kumimoji="1" lang="ja-JP" altLang="en-US" sz="1200" b="1" i="0" u="none" strike="noStrike" cap="none" normalizeH="0" baseline="0" smtClean="0">
                          <a:ln>
                            <a:noFill/>
                          </a:ln>
                          <a:solidFill>
                            <a:srgbClr val="FFFFFF"/>
                          </a:solidFill>
                          <a:effectLst/>
                          <a:latin typeface="ＭＳ Ｐゴシック" charset="-128"/>
                          <a:ea typeface="ＭＳ Ｐゴシック" charset="-128"/>
                        </a:rPr>
                        <a:t>月</a:t>
                      </a:r>
                      <a:endParaRPr kumimoji="1" lang="en-US" altLang="ja-JP" sz="1200" b="1" i="0" u="none" strike="noStrike" cap="none" normalizeH="0" baseline="0" smtClean="0">
                        <a:ln>
                          <a:noFill/>
                        </a:ln>
                        <a:solidFill>
                          <a:srgbClr val="FFFFFF"/>
                        </a:solidFill>
                        <a:effectLst/>
                        <a:latin typeface="ＭＳ Ｐゴシック" charset="-128"/>
                        <a:ea typeface="ＭＳ Ｐゴシック" charset="-128"/>
                      </a:endParaRPr>
                    </a:p>
                  </a:txBody>
                  <a:tcPr marT="45719" marB="45719"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3E5E8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rgbClr val="FFFFFF"/>
                          </a:solidFill>
                          <a:effectLst/>
                          <a:latin typeface="ＭＳ Ｐゴシック" charset="-128"/>
                          <a:ea typeface="ＭＳ Ｐゴシック" charset="-128"/>
                        </a:rPr>
                        <a:t>8</a:t>
                      </a:r>
                      <a:r>
                        <a:rPr kumimoji="1" lang="ja-JP" altLang="en-US" sz="1200" b="1" i="0" u="none" strike="noStrike" cap="none" normalizeH="0" baseline="0" smtClean="0">
                          <a:ln>
                            <a:noFill/>
                          </a:ln>
                          <a:solidFill>
                            <a:srgbClr val="FFFFFF"/>
                          </a:solidFill>
                          <a:effectLst/>
                          <a:latin typeface="ＭＳ Ｐゴシック" charset="-128"/>
                          <a:ea typeface="ＭＳ Ｐゴシック" charset="-128"/>
                        </a:rPr>
                        <a:t>月</a:t>
                      </a:r>
                    </a:p>
                  </a:txBody>
                  <a:tcPr marT="45719" marB="45719"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3E5E8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rgbClr val="FFFFFF"/>
                          </a:solidFill>
                          <a:effectLst/>
                          <a:latin typeface="ＭＳ Ｐゴシック" charset="-128"/>
                          <a:ea typeface="ＭＳ Ｐゴシック" charset="-128"/>
                        </a:rPr>
                        <a:t>9</a:t>
                      </a:r>
                      <a:r>
                        <a:rPr kumimoji="1" lang="ja-JP" altLang="en-US" sz="1200" b="1" i="0" u="none" strike="noStrike" cap="none" normalizeH="0" baseline="0" smtClean="0">
                          <a:ln>
                            <a:noFill/>
                          </a:ln>
                          <a:solidFill>
                            <a:srgbClr val="FFFFFF"/>
                          </a:solidFill>
                          <a:effectLst/>
                          <a:latin typeface="ＭＳ Ｐゴシック" charset="-128"/>
                          <a:ea typeface="ＭＳ Ｐゴシック" charset="-128"/>
                        </a:rPr>
                        <a:t>月</a:t>
                      </a:r>
                    </a:p>
                  </a:txBody>
                  <a:tcPr marT="45719" marB="45719"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3E5E8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rgbClr val="FFFFFF"/>
                          </a:solidFill>
                          <a:effectLst/>
                          <a:latin typeface="ＭＳ Ｐゴシック" charset="-128"/>
                          <a:ea typeface="ＭＳ Ｐゴシック" charset="-128"/>
                        </a:rPr>
                        <a:t>10</a:t>
                      </a:r>
                      <a:r>
                        <a:rPr kumimoji="1" lang="ja-JP" altLang="en-US" sz="1200" b="1" i="0" u="none" strike="noStrike" cap="none" normalizeH="0" baseline="0" smtClean="0">
                          <a:ln>
                            <a:noFill/>
                          </a:ln>
                          <a:solidFill>
                            <a:srgbClr val="FFFFFF"/>
                          </a:solidFill>
                          <a:effectLst/>
                          <a:latin typeface="ＭＳ Ｐゴシック" charset="-128"/>
                          <a:ea typeface="ＭＳ Ｐゴシック" charset="-128"/>
                        </a:rPr>
                        <a:t>月</a:t>
                      </a:r>
                    </a:p>
                  </a:txBody>
                  <a:tcPr marT="45719" marB="45719"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3E5E8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rgbClr val="FFFFFF"/>
                          </a:solidFill>
                          <a:effectLst/>
                          <a:latin typeface="ＭＳ Ｐゴシック" charset="-128"/>
                          <a:ea typeface="ＭＳ Ｐゴシック" charset="-128"/>
                        </a:rPr>
                        <a:t>11</a:t>
                      </a:r>
                      <a:r>
                        <a:rPr kumimoji="1" lang="ja-JP" altLang="en-US" sz="1200" b="1" i="0" u="none" strike="noStrike" cap="none" normalizeH="0" baseline="0" smtClean="0">
                          <a:ln>
                            <a:noFill/>
                          </a:ln>
                          <a:solidFill>
                            <a:srgbClr val="FFFFFF"/>
                          </a:solidFill>
                          <a:effectLst/>
                          <a:latin typeface="ＭＳ Ｐゴシック" charset="-128"/>
                          <a:ea typeface="ＭＳ Ｐゴシック" charset="-128"/>
                        </a:rPr>
                        <a:t>月</a:t>
                      </a:r>
                    </a:p>
                  </a:txBody>
                  <a:tcPr marT="45719" marB="45719"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3E5E8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rgbClr val="FFFFFF"/>
                          </a:solidFill>
                          <a:effectLst/>
                          <a:latin typeface="ＭＳ Ｐゴシック" charset="-128"/>
                          <a:ea typeface="ＭＳ Ｐゴシック" charset="-128"/>
                        </a:rPr>
                        <a:t>12</a:t>
                      </a:r>
                      <a:r>
                        <a:rPr kumimoji="1" lang="ja-JP" altLang="en-US" sz="1200" b="1" i="0" u="none" strike="noStrike" cap="none" normalizeH="0" baseline="0" smtClean="0">
                          <a:ln>
                            <a:noFill/>
                          </a:ln>
                          <a:solidFill>
                            <a:srgbClr val="FFFFFF"/>
                          </a:solidFill>
                          <a:effectLst/>
                          <a:latin typeface="ＭＳ Ｐゴシック" charset="-128"/>
                          <a:ea typeface="ＭＳ Ｐゴシック" charset="-128"/>
                        </a:rPr>
                        <a:t>月</a:t>
                      </a:r>
                    </a:p>
                  </a:txBody>
                  <a:tcPr marT="45719" marB="45719"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3E5E8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rgbClr val="FFFFFF"/>
                          </a:solidFill>
                          <a:effectLst/>
                          <a:latin typeface="ＭＳ Ｐゴシック" charset="-128"/>
                          <a:ea typeface="ＭＳ Ｐゴシック" charset="-128"/>
                        </a:rPr>
                        <a:t>1</a:t>
                      </a:r>
                      <a:r>
                        <a:rPr kumimoji="1" lang="ja-JP" altLang="en-US" sz="1200" b="1" i="0" u="none" strike="noStrike" cap="none" normalizeH="0" baseline="0" smtClean="0">
                          <a:ln>
                            <a:noFill/>
                          </a:ln>
                          <a:solidFill>
                            <a:srgbClr val="FFFFFF"/>
                          </a:solidFill>
                          <a:effectLst/>
                          <a:latin typeface="ＭＳ Ｐゴシック" charset="-128"/>
                          <a:ea typeface="ＭＳ Ｐゴシック" charset="-128"/>
                        </a:rPr>
                        <a:t>月</a:t>
                      </a:r>
                    </a:p>
                  </a:txBody>
                  <a:tcPr marT="45719" marB="45719"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3E5E8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rgbClr val="FFFFFF"/>
                          </a:solidFill>
                          <a:effectLst/>
                          <a:latin typeface="ＭＳ Ｐゴシック" charset="-128"/>
                          <a:ea typeface="ＭＳ Ｐゴシック" charset="-128"/>
                        </a:rPr>
                        <a:t>2</a:t>
                      </a:r>
                      <a:r>
                        <a:rPr kumimoji="1" lang="ja-JP" altLang="en-US" sz="1200" b="1" i="0" u="none" strike="noStrike" cap="none" normalizeH="0" baseline="0" smtClean="0">
                          <a:ln>
                            <a:noFill/>
                          </a:ln>
                          <a:solidFill>
                            <a:srgbClr val="FFFFFF"/>
                          </a:solidFill>
                          <a:effectLst/>
                          <a:latin typeface="ＭＳ Ｐゴシック" charset="-128"/>
                          <a:ea typeface="ＭＳ Ｐゴシック" charset="-128"/>
                        </a:rPr>
                        <a:t>月</a:t>
                      </a:r>
                    </a:p>
                  </a:txBody>
                  <a:tcPr marT="45719" marB="45719"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3E5E8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rgbClr val="FFFFFF"/>
                          </a:solidFill>
                          <a:effectLst/>
                          <a:latin typeface="ＭＳ Ｐゴシック" charset="-128"/>
                          <a:ea typeface="ＭＳ Ｐゴシック" charset="-128"/>
                        </a:rPr>
                        <a:t>3</a:t>
                      </a:r>
                      <a:r>
                        <a:rPr kumimoji="1" lang="ja-JP" altLang="en-US" sz="1200" b="1" i="0" u="none" strike="noStrike" cap="none" normalizeH="0" baseline="0" smtClean="0">
                          <a:ln>
                            <a:noFill/>
                          </a:ln>
                          <a:solidFill>
                            <a:srgbClr val="FFFFFF"/>
                          </a:solidFill>
                          <a:effectLst/>
                          <a:latin typeface="ＭＳ Ｐゴシック" charset="-128"/>
                          <a:ea typeface="ＭＳ Ｐゴシック" charset="-128"/>
                        </a:rPr>
                        <a:t>月</a:t>
                      </a:r>
                    </a:p>
                  </a:txBody>
                  <a:tcPr marT="45719" marB="45719"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3E5E84"/>
                    </a:solidFill>
                  </a:tcPr>
                </a:tc>
              </a:tr>
              <a:tr h="568325">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1" i="0" u="none" strike="noStrike" cap="none" normalizeH="0" baseline="0" smtClean="0">
                          <a:ln>
                            <a:noFill/>
                          </a:ln>
                          <a:solidFill>
                            <a:srgbClr val="FFFFFF"/>
                          </a:solidFill>
                          <a:effectLst/>
                          <a:latin typeface="ＭＳ Ｐゴシック" charset="-128"/>
                          <a:ea typeface="ＭＳ Ｐゴシック" charset="-128"/>
                        </a:rPr>
                        <a:t>マイルストーン</a:t>
                      </a:r>
                    </a:p>
                  </a:txBody>
                  <a:tcPr marT="45719" marB="45719"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7E7E7E"/>
                    </a:solidFill>
                  </a:tcPr>
                </a:tc>
                <a:tc h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smtClean="0">
                        <a:ln>
                          <a:noFill/>
                        </a:ln>
                        <a:solidFill>
                          <a:srgbClr val="000000"/>
                        </a:solidFill>
                        <a:effectLst/>
                        <a:latin typeface="ＭＳ Ｐゴシック" charset="-128"/>
                        <a:ea typeface="ＭＳ Ｐゴシック" charset="-128"/>
                      </a:endParaRPr>
                    </a:p>
                  </a:txBody>
                  <a:tcPr marT="45719" marB="45719"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DE1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smtClean="0">
                        <a:ln>
                          <a:noFill/>
                        </a:ln>
                        <a:solidFill>
                          <a:srgbClr val="000000"/>
                        </a:solidFill>
                        <a:effectLst/>
                        <a:latin typeface="ＭＳ Ｐゴシック" charset="-128"/>
                        <a:ea typeface="ＭＳ Ｐゴシック" charset="-128"/>
                      </a:endParaRPr>
                    </a:p>
                  </a:txBody>
                  <a:tcPr marT="45719" marB="45719"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DE1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smtClean="0">
                        <a:ln>
                          <a:noFill/>
                        </a:ln>
                        <a:solidFill>
                          <a:srgbClr val="000000"/>
                        </a:solidFill>
                        <a:effectLst/>
                        <a:latin typeface="ＭＳ Ｐゴシック" charset="-128"/>
                        <a:ea typeface="ＭＳ Ｐゴシック" charset="-128"/>
                      </a:endParaRPr>
                    </a:p>
                  </a:txBody>
                  <a:tcPr marT="45719" marB="45719"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DE1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smtClean="0">
                        <a:ln>
                          <a:noFill/>
                        </a:ln>
                        <a:solidFill>
                          <a:srgbClr val="000000"/>
                        </a:solidFill>
                        <a:effectLst/>
                        <a:latin typeface="ＭＳ Ｐゴシック" charset="-128"/>
                        <a:ea typeface="ＭＳ Ｐゴシック" charset="-128"/>
                      </a:endParaRPr>
                    </a:p>
                  </a:txBody>
                  <a:tcPr marT="45719" marB="45719"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DE1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smtClean="0">
                        <a:ln>
                          <a:noFill/>
                        </a:ln>
                        <a:solidFill>
                          <a:srgbClr val="000000"/>
                        </a:solidFill>
                        <a:effectLst/>
                        <a:latin typeface="ＭＳ Ｐゴシック" charset="-128"/>
                        <a:ea typeface="ＭＳ Ｐゴシック" charset="-128"/>
                      </a:endParaRPr>
                    </a:p>
                  </a:txBody>
                  <a:tcPr marT="45719" marB="45719"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DE1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smtClean="0">
                        <a:ln>
                          <a:noFill/>
                        </a:ln>
                        <a:solidFill>
                          <a:srgbClr val="000000"/>
                        </a:solidFill>
                        <a:effectLst/>
                        <a:latin typeface="ＭＳ Ｐゴシック" charset="-128"/>
                        <a:ea typeface="ＭＳ Ｐゴシック" charset="-128"/>
                      </a:endParaRPr>
                    </a:p>
                  </a:txBody>
                  <a:tcPr marT="45719" marB="45719"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DE1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smtClean="0">
                        <a:ln>
                          <a:noFill/>
                        </a:ln>
                        <a:solidFill>
                          <a:srgbClr val="000000"/>
                        </a:solidFill>
                        <a:effectLst/>
                        <a:latin typeface="ＭＳ Ｐゴシック" charset="-128"/>
                        <a:ea typeface="ＭＳ Ｐゴシック" charset="-128"/>
                      </a:endParaRPr>
                    </a:p>
                  </a:txBody>
                  <a:tcPr marT="45719" marB="45719"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DE1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smtClean="0">
                        <a:ln>
                          <a:noFill/>
                        </a:ln>
                        <a:solidFill>
                          <a:srgbClr val="000000"/>
                        </a:solidFill>
                        <a:effectLst/>
                        <a:latin typeface="ＭＳ Ｐゴシック" charset="-128"/>
                        <a:ea typeface="ＭＳ Ｐゴシック" charset="-128"/>
                      </a:endParaRPr>
                    </a:p>
                  </a:txBody>
                  <a:tcPr marT="45719" marB="45719"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DE1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smtClean="0">
                        <a:ln>
                          <a:noFill/>
                        </a:ln>
                        <a:solidFill>
                          <a:srgbClr val="000000"/>
                        </a:solidFill>
                        <a:effectLst/>
                        <a:latin typeface="ＭＳ Ｐゴシック" charset="-128"/>
                        <a:ea typeface="ＭＳ Ｐゴシック" charset="-128"/>
                      </a:endParaRPr>
                    </a:p>
                  </a:txBody>
                  <a:tcPr marT="45719" marB="45719"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DE1E8"/>
                    </a:solidFill>
                  </a:tcPr>
                </a:tc>
              </a:tr>
              <a:tr h="647700">
                <a:tc row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rgbClr val="000000"/>
                          </a:solidFill>
                          <a:effectLst/>
                          <a:latin typeface="ＭＳ Ｐゴシック" charset="-128"/>
                          <a:ea typeface="ＭＳ Ｐゴシック" charset="-128"/>
                        </a:rPr>
                        <a:t>試行的「見える化」事業</a:t>
                      </a:r>
                    </a:p>
                  </a:txBody>
                  <a:tcPr marT="45719" marB="45719" horzOverflow="overflow">
                    <a:lnL w="12700"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1DB9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smtClean="0">
                          <a:ln>
                            <a:noFill/>
                          </a:ln>
                          <a:solidFill>
                            <a:srgbClr val="000000"/>
                          </a:solidFill>
                          <a:effectLst/>
                          <a:latin typeface="ＭＳ Ｐゴシック" charset="-128"/>
                          <a:ea typeface="ＭＳ Ｐゴシック" charset="-128"/>
                        </a:rPr>
                        <a:t>分析手法・</a:t>
                      </a:r>
                      <a:endParaRPr kumimoji="1" lang="en-US" altLang="ja-JP" sz="1200" b="0" i="0" u="none" strike="noStrike" cap="none" normalizeH="0" baseline="0" smtClean="0">
                        <a:ln>
                          <a:noFill/>
                        </a:ln>
                        <a:solidFill>
                          <a:srgbClr val="000000"/>
                        </a:solidFill>
                        <a:effectLst/>
                        <a:latin typeface="ＭＳ Ｐゴシック" charset="-128"/>
                        <a:ea typeface="ＭＳ Ｐゴシック"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smtClean="0">
                          <a:ln>
                            <a:noFill/>
                          </a:ln>
                          <a:solidFill>
                            <a:srgbClr val="000000"/>
                          </a:solidFill>
                          <a:effectLst/>
                          <a:latin typeface="ＭＳ Ｐゴシック" charset="-128"/>
                          <a:ea typeface="ＭＳ Ｐゴシック" charset="-128"/>
                        </a:rPr>
                        <a:t>見える化方法検討</a:t>
                      </a:r>
                    </a:p>
                  </a:txBody>
                  <a:tcPr marT="45719" marB="45719" horzOverflow="overflow">
                    <a:lnL w="1270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1DB9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smtClean="0">
                        <a:ln>
                          <a:noFill/>
                        </a:ln>
                        <a:solidFill>
                          <a:srgbClr val="000000"/>
                        </a:solidFill>
                        <a:effectLst/>
                        <a:latin typeface="ＭＳ Ｐゴシック" charset="-128"/>
                        <a:ea typeface="ＭＳ Ｐゴシック" charset="-128"/>
                      </a:endParaRPr>
                    </a:p>
                  </a:txBody>
                  <a:tcPr marT="45719" marB="45719"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FF1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smtClean="0">
                        <a:ln>
                          <a:noFill/>
                        </a:ln>
                        <a:solidFill>
                          <a:srgbClr val="000000"/>
                        </a:solidFill>
                        <a:effectLst/>
                        <a:latin typeface="ＭＳ Ｐゴシック" charset="-128"/>
                        <a:ea typeface="ＭＳ Ｐゴシック" charset="-128"/>
                      </a:endParaRPr>
                    </a:p>
                  </a:txBody>
                  <a:tcPr marT="45719" marB="45719"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FF1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smtClean="0">
                        <a:ln>
                          <a:noFill/>
                        </a:ln>
                        <a:solidFill>
                          <a:srgbClr val="000000"/>
                        </a:solidFill>
                        <a:effectLst/>
                        <a:latin typeface="ＭＳ Ｐゴシック" charset="-128"/>
                        <a:ea typeface="ＭＳ Ｐゴシック" charset="-128"/>
                      </a:endParaRPr>
                    </a:p>
                  </a:txBody>
                  <a:tcPr marT="45719" marB="45719"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FF1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smtClean="0">
                        <a:ln>
                          <a:noFill/>
                        </a:ln>
                        <a:solidFill>
                          <a:srgbClr val="000000"/>
                        </a:solidFill>
                        <a:effectLst/>
                        <a:latin typeface="ＭＳ Ｐゴシック" charset="-128"/>
                        <a:ea typeface="ＭＳ Ｐゴシック" charset="-128"/>
                      </a:endParaRPr>
                    </a:p>
                  </a:txBody>
                  <a:tcPr marT="45719" marB="45719"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FF1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smtClean="0">
                        <a:ln>
                          <a:noFill/>
                        </a:ln>
                        <a:solidFill>
                          <a:srgbClr val="000000"/>
                        </a:solidFill>
                        <a:effectLst/>
                        <a:latin typeface="ＭＳ Ｐゴシック" charset="-128"/>
                        <a:ea typeface="ＭＳ Ｐゴシック" charset="-128"/>
                      </a:endParaRPr>
                    </a:p>
                  </a:txBody>
                  <a:tcPr marT="45719" marB="45719"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FF1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smtClean="0">
                        <a:ln>
                          <a:noFill/>
                        </a:ln>
                        <a:solidFill>
                          <a:srgbClr val="000000"/>
                        </a:solidFill>
                        <a:effectLst/>
                        <a:latin typeface="ＭＳ Ｐゴシック" charset="-128"/>
                        <a:ea typeface="ＭＳ Ｐゴシック" charset="-128"/>
                      </a:endParaRPr>
                    </a:p>
                  </a:txBody>
                  <a:tcPr marT="45719" marB="45719"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FF1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smtClean="0">
                        <a:ln>
                          <a:noFill/>
                        </a:ln>
                        <a:solidFill>
                          <a:srgbClr val="000000"/>
                        </a:solidFill>
                        <a:effectLst/>
                        <a:latin typeface="ＭＳ Ｐゴシック" charset="-128"/>
                        <a:ea typeface="ＭＳ Ｐゴシック" charset="-128"/>
                      </a:endParaRPr>
                    </a:p>
                  </a:txBody>
                  <a:tcPr marT="45719" marB="45719"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FF1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smtClean="0">
                        <a:ln>
                          <a:noFill/>
                        </a:ln>
                        <a:solidFill>
                          <a:srgbClr val="000000"/>
                        </a:solidFill>
                        <a:effectLst/>
                        <a:latin typeface="ＭＳ Ｐゴシック" charset="-128"/>
                        <a:ea typeface="ＭＳ Ｐゴシック" charset="-128"/>
                      </a:endParaRPr>
                    </a:p>
                  </a:txBody>
                  <a:tcPr marT="45719" marB="45719"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FF1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smtClean="0">
                        <a:ln>
                          <a:noFill/>
                        </a:ln>
                        <a:solidFill>
                          <a:srgbClr val="000000"/>
                        </a:solidFill>
                        <a:effectLst/>
                        <a:latin typeface="ＭＳ Ｐゴシック" charset="-128"/>
                        <a:ea typeface="ＭＳ Ｐゴシック" charset="-128"/>
                      </a:endParaRPr>
                    </a:p>
                  </a:txBody>
                  <a:tcPr marT="45719" marB="45719"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FF1F4"/>
                    </a:solidFill>
                  </a:tcPr>
                </a:tc>
              </a:tr>
              <a:tr h="647700">
                <a:tc v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smtClean="0">
                          <a:ln>
                            <a:noFill/>
                          </a:ln>
                          <a:solidFill>
                            <a:srgbClr val="000000"/>
                          </a:solidFill>
                          <a:effectLst/>
                          <a:latin typeface="ＭＳ Ｐゴシック" charset="-128"/>
                          <a:ea typeface="ＭＳ Ｐゴシック" charset="-128"/>
                        </a:rPr>
                        <a:t>試行用</a:t>
                      </a:r>
                      <a:endParaRPr kumimoji="1" lang="en-US" altLang="ja-JP" sz="1200" b="0" i="0" u="none" strike="noStrike" cap="none" normalizeH="0" baseline="0" smtClean="0">
                        <a:ln>
                          <a:noFill/>
                        </a:ln>
                        <a:solidFill>
                          <a:srgbClr val="000000"/>
                        </a:solidFill>
                        <a:effectLst/>
                        <a:latin typeface="ＭＳ Ｐゴシック" charset="-128"/>
                        <a:ea typeface="ＭＳ Ｐゴシック"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smtClean="0">
                          <a:ln>
                            <a:noFill/>
                          </a:ln>
                          <a:solidFill>
                            <a:srgbClr val="000000"/>
                          </a:solidFill>
                          <a:effectLst/>
                          <a:latin typeface="ＭＳ Ｐゴシック" charset="-128"/>
                          <a:ea typeface="ＭＳ Ｐゴシック" charset="-128"/>
                        </a:rPr>
                        <a:t>プロトタイプ</a:t>
                      </a:r>
                      <a:endParaRPr kumimoji="1" lang="en-US" altLang="ja-JP" sz="1200" b="0" i="0" u="none" strike="noStrike" cap="none" normalizeH="0" baseline="0" smtClean="0">
                        <a:ln>
                          <a:noFill/>
                        </a:ln>
                        <a:solidFill>
                          <a:srgbClr val="000000"/>
                        </a:solidFill>
                        <a:effectLst/>
                        <a:latin typeface="ＭＳ Ｐゴシック" charset="-128"/>
                        <a:ea typeface="ＭＳ Ｐゴシック"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smtClean="0">
                          <a:ln>
                            <a:noFill/>
                          </a:ln>
                          <a:solidFill>
                            <a:srgbClr val="000000"/>
                          </a:solidFill>
                          <a:effectLst/>
                          <a:latin typeface="ＭＳ Ｐゴシック" charset="-128"/>
                          <a:ea typeface="ＭＳ Ｐゴシック" charset="-128"/>
                        </a:rPr>
                        <a:t>システム開発</a:t>
                      </a:r>
                    </a:p>
                  </a:txBody>
                  <a:tcPr marT="45719" marB="45719" horzOverflow="overflow">
                    <a:lnL w="1270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1DB9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smtClean="0">
                        <a:ln>
                          <a:noFill/>
                        </a:ln>
                        <a:solidFill>
                          <a:srgbClr val="000000"/>
                        </a:solidFill>
                        <a:effectLst/>
                        <a:latin typeface="ＭＳ Ｐゴシック" charset="-128"/>
                        <a:ea typeface="ＭＳ Ｐゴシック" charset="-128"/>
                      </a:endParaRPr>
                    </a:p>
                  </a:txBody>
                  <a:tcPr marT="45719" marB="45719"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DE1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smtClean="0">
                        <a:ln>
                          <a:noFill/>
                        </a:ln>
                        <a:solidFill>
                          <a:srgbClr val="000000"/>
                        </a:solidFill>
                        <a:effectLst/>
                        <a:latin typeface="ＭＳ Ｐゴシック" charset="-128"/>
                        <a:ea typeface="ＭＳ Ｐゴシック" charset="-128"/>
                      </a:endParaRPr>
                    </a:p>
                  </a:txBody>
                  <a:tcPr marT="45719" marB="45719"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DE1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smtClean="0">
                        <a:ln>
                          <a:noFill/>
                        </a:ln>
                        <a:solidFill>
                          <a:srgbClr val="000000"/>
                        </a:solidFill>
                        <a:effectLst/>
                        <a:latin typeface="ＭＳ Ｐゴシック" charset="-128"/>
                        <a:ea typeface="ＭＳ Ｐゴシック" charset="-128"/>
                      </a:endParaRPr>
                    </a:p>
                  </a:txBody>
                  <a:tcPr marT="45719" marB="45719"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DE1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smtClean="0">
                        <a:ln>
                          <a:noFill/>
                        </a:ln>
                        <a:solidFill>
                          <a:srgbClr val="000000"/>
                        </a:solidFill>
                        <a:effectLst/>
                        <a:latin typeface="ＭＳ Ｐゴシック" charset="-128"/>
                        <a:ea typeface="ＭＳ Ｐゴシック" charset="-128"/>
                      </a:endParaRPr>
                    </a:p>
                  </a:txBody>
                  <a:tcPr marT="45719" marB="45719"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DE1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smtClean="0">
                        <a:ln>
                          <a:noFill/>
                        </a:ln>
                        <a:solidFill>
                          <a:srgbClr val="000000"/>
                        </a:solidFill>
                        <a:effectLst/>
                        <a:latin typeface="ＭＳ Ｐゴシック" charset="-128"/>
                        <a:ea typeface="ＭＳ Ｐゴシック" charset="-128"/>
                      </a:endParaRPr>
                    </a:p>
                  </a:txBody>
                  <a:tcPr marT="45719" marB="45719"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DE1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smtClean="0">
                        <a:ln>
                          <a:noFill/>
                        </a:ln>
                        <a:solidFill>
                          <a:srgbClr val="000000"/>
                        </a:solidFill>
                        <a:effectLst/>
                        <a:latin typeface="ＭＳ Ｐゴシック" charset="-128"/>
                        <a:ea typeface="ＭＳ Ｐゴシック" charset="-128"/>
                      </a:endParaRPr>
                    </a:p>
                  </a:txBody>
                  <a:tcPr marT="45719" marB="45719"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DE1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smtClean="0">
                        <a:ln>
                          <a:noFill/>
                        </a:ln>
                        <a:solidFill>
                          <a:srgbClr val="000000"/>
                        </a:solidFill>
                        <a:effectLst/>
                        <a:latin typeface="ＭＳ Ｐゴシック" charset="-128"/>
                        <a:ea typeface="ＭＳ Ｐゴシック" charset="-128"/>
                      </a:endParaRPr>
                    </a:p>
                  </a:txBody>
                  <a:tcPr marT="45719" marB="45719"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DE1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smtClean="0">
                        <a:ln>
                          <a:noFill/>
                        </a:ln>
                        <a:solidFill>
                          <a:srgbClr val="000000"/>
                        </a:solidFill>
                        <a:effectLst/>
                        <a:latin typeface="ＭＳ Ｐゴシック" charset="-128"/>
                        <a:ea typeface="ＭＳ Ｐゴシック" charset="-128"/>
                      </a:endParaRPr>
                    </a:p>
                  </a:txBody>
                  <a:tcPr marT="45719" marB="45719"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DE1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smtClean="0">
                        <a:ln>
                          <a:noFill/>
                        </a:ln>
                        <a:solidFill>
                          <a:srgbClr val="000000"/>
                        </a:solidFill>
                        <a:effectLst/>
                        <a:latin typeface="ＭＳ Ｐゴシック" charset="-128"/>
                        <a:ea typeface="ＭＳ Ｐゴシック" charset="-128"/>
                      </a:endParaRPr>
                    </a:p>
                  </a:txBody>
                  <a:tcPr marT="45719" marB="45719"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DE1E8"/>
                    </a:solidFill>
                  </a:tcPr>
                </a:tc>
              </a:tr>
              <a:tr h="647700">
                <a:tc v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rgbClr val="000000"/>
                          </a:solidFill>
                          <a:effectLst/>
                          <a:latin typeface="ＭＳ Ｐゴシック" charset="-128"/>
                          <a:ea typeface="ＭＳ Ｐゴシック" charset="-128"/>
                        </a:rPr>
                        <a:t>情報提供開始</a:t>
                      </a:r>
                    </a:p>
                  </a:txBody>
                  <a:tcPr marT="45719" marB="45719" horzOverflow="overflow">
                    <a:lnL w="1270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1DB9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smtClean="0">
                        <a:ln>
                          <a:noFill/>
                        </a:ln>
                        <a:solidFill>
                          <a:srgbClr val="000000"/>
                        </a:solidFill>
                        <a:effectLst/>
                        <a:latin typeface="ＭＳ Ｐゴシック" charset="-128"/>
                        <a:ea typeface="ＭＳ Ｐゴシック" charset="-128"/>
                      </a:endParaRPr>
                    </a:p>
                  </a:txBody>
                  <a:tcPr marT="45719" marB="45719"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FF1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smtClean="0">
                        <a:ln>
                          <a:noFill/>
                        </a:ln>
                        <a:solidFill>
                          <a:srgbClr val="000000"/>
                        </a:solidFill>
                        <a:effectLst/>
                        <a:latin typeface="ＭＳ Ｐゴシック" charset="-128"/>
                        <a:ea typeface="ＭＳ Ｐゴシック" charset="-128"/>
                      </a:endParaRPr>
                    </a:p>
                  </a:txBody>
                  <a:tcPr marT="45719" marB="45719"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FF1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smtClean="0">
                        <a:ln>
                          <a:noFill/>
                        </a:ln>
                        <a:solidFill>
                          <a:srgbClr val="000000"/>
                        </a:solidFill>
                        <a:effectLst/>
                        <a:latin typeface="ＭＳ Ｐゴシック" charset="-128"/>
                        <a:ea typeface="ＭＳ Ｐゴシック" charset="-128"/>
                      </a:endParaRPr>
                    </a:p>
                  </a:txBody>
                  <a:tcPr marT="45719" marB="45719"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FF1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smtClean="0">
                        <a:ln>
                          <a:noFill/>
                        </a:ln>
                        <a:solidFill>
                          <a:srgbClr val="000000"/>
                        </a:solidFill>
                        <a:effectLst/>
                        <a:latin typeface="ＭＳ Ｐゴシック" charset="-128"/>
                        <a:ea typeface="ＭＳ Ｐゴシック" charset="-128"/>
                      </a:endParaRPr>
                    </a:p>
                  </a:txBody>
                  <a:tcPr marT="45719" marB="45719"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FF1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smtClean="0">
                        <a:ln>
                          <a:noFill/>
                        </a:ln>
                        <a:solidFill>
                          <a:srgbClr val="000000"/>
                        </a:solidFill>
                        <a:effectLst/>
                        <a:latin typeface="ＭＳ Ｐゴシック" charset="-128"/>
                        <a:ea typeface="ＭＳ Ｐゴシック" charset="-128"/>
                      </a:endParaRPr>
                    </a:p>
                  </a:txBody>
                  <a:tcPr marT="45719" marB="45719"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FF1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smtClean="0">
                        <a:ln>
                          <a:noFill/>
                        </a:ln>
                        <a:solidFill>
                          <a:srgbClr val="000000"/>
                        </a:solidFill>
                        <a:effectLst/>
                        <a:latin typeface="ＭＳ Ｐゴシック" charset="-128"/>
                        <a:ea typeface="ＭＳ Ｐゴシック" charset="-128"/>
                      </a:endParaRPr>
                    </a:p>
                  </a:txBody>
                  <a:tcPr marT="45719" marB="45719"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FF1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smtClean="0">
                        <a:ln>
                          <a:noFill/>
                        </a:ln>
                        <a:solidFill>
                          <a:srgbClr val="000000"/>
                        </a:solidFill>
                        <a:effectLst/>
                        <a:latin typeface="ＭＳ Ｐゴシック" charset="-128"/>
                        <a:ea typeface="ＭＳ Ｐゴシック" charset="-128"/>
                      </a:endParaRPr>
                    </a:p>
                  </a:txBody>
                  <a:tcPr marT="45719" marB="45719"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FF1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smtClean="0">
                        <a:ln>
                          <a:noFill/>
                        </a:ln>
                        <a:solidFill>
                          <a:srgbClr val="000000"/>
                        </a:solidFill>
                        <a:effectLst/>
                        <a:latin typeface="ＭＳ Ｐゴシック" charset="-128"/>
                        <a:ea typeface="ＭＳ Ｐゴシック" charset="-128"/>
                      </a:endParaRPr>
                    </a:p>
                  </a:txBody>
                  <a:tcPr marT="45719" marB="45719"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FF1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smtClean="0">
                        <a:ln>
                          <a:noFill/>
                        </a:ln>
                        <a:solidFill>
                          <a:srgbClr val="000000"/>
                        </a:solidFill>
                        <a:effectLst/>
                        <a:latin typeface="ＭＳ Ｐゴシック" charset="-128"/>
                        <a:ea typeface="ＭＳ Ｐゴシック" charset="-128"/>
                      </a:endParaRPr>
                    </a:p>
                  </a:txBody>
                  <a:tcPr marT="45719" marB="45719"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FF1F4"/>
                    </a:solidFill>
                  </a:tcPr>
                </a:tc>
              </a:tr>
              <a:tr h="6413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smtClean="0">
                          <a:ln>
                            <a:noFill/>
                          </a:ln>
                          <a:solidFill>
                            <a:srgbClr val="FFFFFF"/>
                          </a:solidFill>
                          <a:effectLst/>
                          <a:latin typeface="ＭＳ Ｐゴシック" charset="-128"/>
                          <a:ea typeface="ＭＳ Ｐゴシック" charset="-128"/>
                        </a:rPr>
                        <a:t>介護保険</a:t>
                      </a:r>
                      <a:endParaRPr kumimoji="1" lang="en-US" altLang="ja-JP" sz="1200" b="0" i="0" u="none" strike="noStrike" cap="none" normalizeH="0" baseline="0" smtClean="0">
                        <a:ln>
                          <a:noFill/>
                        </a:ln>
                        <a:solidFill>
                          <a:srgbClr val="FFFFFF"/>
                        </a:solidFill>
                        <a:effectLst/>
                        <a:latin typeface="ＭＳ Ｐゴシック" charset="-128"/>
                        <a:ea typeface="ＭＳ Ｐゴシック"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smtClean="0">
                          <a:ln>
                            <a:noFill/>
                          </a:ln>
                          <a:solidFill>
                            <a:srgbClr val="FFFFFF"/>
                          </a:solidFill>
                          <a:effectLst/>
                          <a:latin typeface="ＭＳ Ｐゴシック" charset="-128"/>
                          <a:ea typeface="ＭＳ Ｐゴシック" charset="-128"/>
                        </a:rPr>
                        <a:t>総合データベース</a:t>
                      </a:r>
                    </a:p>
                  </a:txBody>
                  <a:tcPr marT="45719" marB="45719" horzOverflow="overflow">
                    <a:lnL w="12700"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7E7E7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smtClean="0">
                          <a:ln>
                            <a:noFill/>
                          </a:ln>
                          <a:solidFill>
                            <a:srgbClr val="FFFFFF"/>
                          </a:solidFill>
                          <a:effectLst/>
                          <a:latin typeface="ＭＳ Ｐゴシック" charset="-128"/>
                          <a:ea typeface="ＭＳ Ｐゴシック" charset="-128"/>
                        </a:rPr>
                        <a:t>日常生活圏域ニーズ調査</a:t>
                      </a:r>
                      <a:endParaRPr kumimoji="1" lang="en-US" altLang="ja-JP" sz="1200" b="0" i="0" u="none" strike="noStrike" cap="none" normalizeH="0" baseline="0" smtClean="0">
                        <a:ln>
                          <a:noFill/>
                        </a:ln>
                        <a:solidFill>
                          <a:srgbClr val="FFFFFF"/>
                        </a:solidFill>
                        <a:effectLst/>
                        <a:latin typeface="ＭＳ Ｐゴシック" charset="-128"/>
                        <a:ea typeface="ＭＳ Ｐゴシック"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smtClean="0">
                          <a:ln>
                            <a:noFill/>
                          </a:ln>
                          <a:solidFill>
                            <a:srgbClr val="FFFFFF"/>
                          </a:solidFill>
                          <a:effectLst/>
                          <a:latin typeface="ＭＳ Ｐゴシック" charset="-128"/>
                          <a:ea typeface="ＭＳ Ｐゴシック" charset="-128"/>
                        </a:rPr>
                        <a:t>情報送信</a:t>
                      </a:r>
                      <a:endParaRPr kumimoji="1" lang="en-US" altLang="ja-JP" sz="1200" b="0" i="0" u="none" strike="noStrike" cap="none" normalizeH="0" baseline="0" smtClean="0">
                        <a:ln>
                          <a:noFill/>
                        </a:ln>
                        <a:solidFill>
                          <a:srgbClr val="FFFFFF"/>
                        </a:solidFill>
                        <a:effectLst/>
                        <a:latin typeface="ＭＳ Ｐゴシック" charset="-128"/>
                        <a:ea typeface="ＭＳ Ｐゴシック" charset="-128"/>
                      </a:endParaRPr>
                    </a:p>
                  </a:txBody>
                  <a:tcPr marT="45719" marB="45719" horzOverflow="overflow">
                    <a:lnL w="1270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7E7E7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smtClean="0">
                        <a:ln>
                          <a:noFill/>
                        </a:ln>
                        <a:solidFill>
                          <a:srgbClr val="000000"/>
                        </a:solidFill>
                        <a:effectLst/>
                        <a:latin typeface="ＭＳ Ｐゴシック" charset="-128"/>
                        <a:ea typeface="ＭＳ Ｐゴシック" charset="-128"/>
                      </a:endParaRPr>
                    </a:p>
                  </a:txBody>
                  <a:tcPr marT="45719" marB="45719"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DE1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smtClean="0">
                        <a:ln>
                          <a:noFill/>
                        </a:ln>
                        <a:solidFill>
                          <a:srgbClr val="000000"/>
                        </a:solidFill>
                        <a:effectLst/>
                        <a:latin typeface="ＭＳ Ｐゴシック" charset="-128"/>
                        <a:ea typeface="ＭＳ Ｐゴシック" charset="-128"/>
                      </a:endParaRPr>
                    </a:p>
                  </a:txBody>
                  <a:tcPr marT="45719" marB="45719"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DE1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smtClean="0">
                        <a:ln>
                          <a:noFill/>
                        </a:ln>
                        <a:solidFill>
                          <a:srgbClr val="000000"/>
                        </a:solidFill>
                        <a:effectLst/>
                        <a:latin typeface="ＭＳ Ｐゴシック" charset="-128"/>
                        <a:ea typeface="ＭＳ Ｐゴシック" charset="-128"/>
                      </a:endParaRPr>
                    </a:p>
                  </a:txBody>
                  <a:tcPr marT="45719" marB="45719"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DE1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smtClean="0">
                        <a:ln>
                          <a:noFill/>
                        </a:ln>
                        <a:solidFill>
                          <a:srgbClr val="000000"/>
                        </a:solidFill>
                        <a:effectLst/>
                        <a:latin typeface="ＭＳ Ｐゴシック" charset="-128"/>
                        <a:ea typeface="ＭＳ Ｐゴシック" charset="-128"/>
                      </a:endParaRPr>
                    </a:p>
                  </a:txBody>
                  <a:tcPr marT="45719" marB="45719"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DE1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smtClean="0">
                        <a:ln>
                          <a:noFill/>
                        </a:ln>
                        <a:solidFill>
                          <a:srgbClr val="000000"/>
                        </a:solidFill>
                        <a:effectLst/>
                        <a:latin typeface="ＭＳ Ｐゴシック" charset="-128"/>
                        <a:ea typeface="ＭＳ Ｐゴシック" charset="-128"/>
                      </a:endParaRPr>
                    </a:p>
                  </a:txBody>
                  <a:tcPr marT="45719" marB="45719"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DE1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smtClean="0">
                        <a:ln>
                          <a:noFill/>
                        </a:ln>
                        <a:solidFill>
                          <a:srgbClr val="000000"/>
                        </a:solidFill>
                        <a:effectLst/>
                        <a:latin typeface="ＭＳ Ｐゴシック" charset="-128"/>
                        <a:ea typeface="ＭＳ Ｐゴシック" charset="-128"/>
                      </a:endParaRPr>
                    </a:p>
                  </a:txBody>
                  <a:tcPr marT="45719" marB="45719"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DE1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smtClean="0">
                        <a:ln>
                          <a:noFill/>
                        </a:ln>
                        <a:solidFill>
                          <a:srgbClr val="000000"/>
                        </a:solidFill>
                        <a:effectLst/>
                        <a:latin typeface="ＭＳ Ｐゴシック" charset="-128"/>
                        <a:ea typeface="ＭＳ Ｐゴシック" charset="-128"/>
                      </a:endParaRPr>
                    </a:p>
                  </a:txBody>
                  <a:tcPr marT="45719" marB="45719"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DE1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smtClean="0">
                        <a:ln>
                          <a:noFill/>
                        </a:ln>
                        <a:solidFill>
                          <a:srgbClr val="000000"/>
                        </a:solidFill>
                        <a:effectLst/>
                        <a:latin typeface="ＭＳ Ｐゴシック" charset="-128"/>
                        <a:ea typeface="ＭＳ Ｐゴシック" charset="-128"/>
                      </a:endParaRPr>
                    </a:p>
                  </a:txBody>
                  <a:tcPr marT="45719" marB="45719"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DE1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smtClean="0">
                        <a:ln>
                          <a:noFill/>
                        </a:ln>
                        <a:solidFill>
                          <a:srgbClr val="000000"/>
                        </a:solidFill>
                        <a:effectLst/>
                        <a:latin typeface="ＭＳ Ｐゴシック" charset="-128"/>
                        <a:ea typeface="ＭＳ Ｐゴシック" charset="-128"/>
                      </a:endParaRPr>
                    </a:p>
                  </a:txBody>
                  <a:tcPr marT="45719" marB="45719"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DE1E8"/>
                    </a:solidFill>
                  </a:tcPr>
                </a:tc>
              </a:tr>
            </a:tbl>
          </a:graphicData>
        </a:graphic>
      </p:graphicFrame>
      <p:sp>
        <p:nvSpPr>
          <p:cNvPr id="6" name="テキスト ボックス 46"/>
          <p:cNvSpPr txBox="1">
            <a:spLocks noChangeArrowheads="1"/>
          </p:cNvSpPr>
          <p:nvPr/>
        </p:nvSpPr>
        <p:spPr bwMode="auto">
          <a:xfrm>
            <a:off x="2316163" y="1773238"/>
            <a:ext cx="5564187" cy="368300"/>
          </a:xfrm>
          <a:prstGeom prst="rect">
            <a:avLst/>
          </a:prstGeom>
          <a:noFill/>
          <a:ln w="9525">
            <a:noFill/>
            <a:miter lim="800000"/>
            <a:headEnd/>
            <a:tailEnd/>
          </a:ln>
        </p:spPr>
        <p:txBody>
          <a:bodyPr>
            <a:spAutoFit/>
          </a:bodyPr>
          <a:lstStyle/>
          <a:p>
            <a:pPr algn="ctr" fontAlgn="auto">
              <a:spcBef>
                <a:spcPts val="0"/>
              </a:spcBef>
              <a:spcAft>
                <a:spcPts val="0"/>
              </a:spcAft>
              <a:defRPr/>
            </a:pPr>
            <a:r>
              <a:rPr kumimoji="0" lang="ja-JP" altLang="en-US" b="1" u="sng" kern="0" dirty="0">
                <a:solidFill>
                  <a:srgbClr val="000000"/>
                </a:solidFill>
                <a:latin typeface="Calibri"/>
                <a:ea typeface="ＭＳ Ｐゴシック"/>
              </a:rPr>
              <a:t>平成</a:t>
            </a:r>
            <a:r>
              <a:rPr kumimoji="0" lang="en-US" altLang="ja-JP" b="1" u="sng" kern="0" dirty="0">
                <a:solidFill>
                  <a:srgbClr val="000000"/>
                </a:solidFill>
                <a:latin typeface="Calibri"/>
                <a:ea typeface="ＭＳ Ｐゴシック"/>
              </a:rPr>
              <a:t>25</a:t>
            </a:r>
            <a:r>
              <a:rPr kumimoji="0" lang="ja-JP" altLang="en-US" b="1" u="sng" kern="0" dirty="0">
                <a:solidFill>
                  <a:srgbClr val="000000"/>
                </a:solidFill>
                <a:latin typeface="Calibri"/>
                <a:ea typeface="ＭＳ Ｐゴシック"/>
              </a:rPr>
              <a:t>年度　試行的「見える化」事業スケジュール（案）</a:t>
            </a:r>
          </a:p>
        </p:txBody>
      </p:sp>
      <p:sp>
        <p:nvSpPr>
          <p:cNvPr id="7" name="テキスト ボックス 46"/>
          <p:cNvSpPr txBox="1">
            <a:spLocks noChangeArrowheads="1"/>
          </p:cNvSpPr>
          <p:nvPr/>
        </p:nvSpPr>
        <p:spPr bwMode="auto">
          <a:xfrm>
            <a:off x="2808293" y="2462223"/>
            <a:ext cx="1423987" cy="428625"/>
          </a:xfrm>
          <a:prstGeom prst="rect">
            <a:avLst/>
          </a:prstGeom>
          <a:noFill/>
          <a:ln w="9525">
            <a:noFill/>
            <a:miter lim="800000"/>
            <a:headEnd/>
            <a:tailEnd/>
          </a:ln>
        </p:spPr>
        <p:txBody>
          <a:bodyPr>
            <a:spAutoFit/>
          </a:bodyPr>
          <a:lstStyle/>
          <a:p>
            <a:pPr fontAlgn="auto">
              <a:spcBef>
                <a:spcPts val="0"/>
              </a:spcBef>
              <a:spcAft>
                <a:spcPts val="0"/>
              </a:spcAft>
              <a:defRPr/>
            </a:pPr>
            <a:r>
              <a:rPr kumimoji="0" lang="ja-JP" altLang="en-US" sz="1100" kern="0" dirty="0">
                <a:solidFill>
                  <a:srgbClr val="000000"/>
                </a:solidFill>
                <a:latin typeface="Calibri"/>
                <a:ea typeface="ＭＳ Ｐゴシック"/>
              </a:rPr>
              <a:t>▲都道府県</a:t>
            </a:r>
            <a:endParaRPr kumimoji="0" lang="en-US" altLang="ja-JP" sz="1100" kern="0" dirty="0">
              <a:solidFill>
                <a:srgbClr val="000000"/>
              </a:solidFill>
              <a:latin typeface="Calibri"/>
              <a:ea typeface="ＭＳ Ｐゴシック"/>
            </a:endParaRPr>
          </a:p>
          <a:p>
            <a:pPr fontAlgn="auto">
              <a:spcBef>
                <a:spcPts val="0"/>
              </a:spcBef>
              <a:spcAft>
                <a:spcPts val="0"/>
              </a:spcAft>
              <a:defRPr/>
            </a:pPr>
            <a:r>
              <a:rPr kumimoji="0" lang="ja-JP" altLang="en-US" sz="1100" kern="0" dirty="0">
                <a:solidFill>
                  <a:srgbClr val="000000"/>
                </a:solidFill>
                <a:latin typeface="Calibri"/>
                <a:ea typeface="ＭＳ Ｐゴシック"/>
              </a:rPr>
              <a:t>　担当者会議</a:t>
            </a:r>
          </a:p>
        </p:txBody>
      </p:sp>
      <p:sp>
        <p:nvSpPr>
          <p:cNvPr id="8" name="AutoShape 167"/>
          <p:cNvSpPr>
            <a:spLocks noChangeArrowheads="1"/>
          </p:cNvSpPr>
          <p:nvPr/>
        </p:nvSpPr>
        <p:spPr bwMode="auto">
          <a:xfrm>
            <a:off x="2432050" y="3141673"/>
            <a:ext cx="2303463" cy="395287"/>
          </a:xfrm>
          <a:prstGeom prst="homePlate">
            <a:avLst>
              <a:gd name="adj" fmla="val 58535"/>
            </a:avLst>
          </a:prstGeom>
          <a:solidFill>
            <a:srgbClr val="AA8622"/>
          </a:solidFill>
          <a:ln w="19050">
            <a:solidFill>
              <a:schemeClr val="bg1"/>
            </a:solidFill>
            <a:miter lim="800000"/>
            <a:headEnd/>
            <a:tailEnd/>
          </a:ln>
        </p:spPr>
        <p:txBody>
          <a:bodyPr/>
          <a:lstStyle/>
          <a:p>
            <a:pPr algn="ctr" fontAlgn="auto">
              <a:spcBef>
                <a:spcPts val="0"/>
              </a:spcBef>
              <a:spcAft>
                <a:spcPts val="0"/>
              </a:spcAft>
              <a:defRPr/>
            </a:pPr>
            <a:endParaRPr kumimoji="0" lang="ja-JP" altLang="en-US" sz="800" kern="0" dirty="0">
              <a:solidFill>
                <a:prstClr val="white"/>
              </a:solidFill>
              <a:latin typeface="HGS創英角ｺﾞｼｯｸUB" pitchFamily="50" charset="-128"/>
              <a:ea typeface="HGS創英角ｺﾞｼｯｸUB" pitchFamily="50" charset="-128"/>
            </a:endParaRPr>
          </a:p>
        </p:txBody>
      </p:sp>
      <p:sp>
        <p:nvSpPr>
          <p:cNvPr id="9" name="AutoShape 167"/>
          <p:cNvSpPr>
            <a:spLocks noChangeArrowheads="1"/>
          </p:cNvSpPr>
          <p:nvPr/>
        </p:nvSpPr>
        <p:spPr bwMode="auto">
          <a:xfrm>
            <a:off x="4754568" y="3789363"/>
            <a:ext cx="3798887" cy="395287"/>
          </a:xfrm>
          <a:prstGeom prst="homePlate">
            <a:avLst>
              <a:gd name="adj" fmla="val 58535"/>
            </a:avLst>
          </a:prstGeom>
          <a:solidFill>
            <a:srgbClr val="AA8622"/>
          </a:solidFill>
          <a:ln w="19050">
            <a:solidFill>
              <a:schemeClr val="bg1"/>
            </a:solidFill>
            <a:miter lim="800000"/>
            <a:headEnd/>
            <a:tailEnd/>
          </a:ln>
        </p:spPr>
        <p:txBody>
          <a:bodyPr/>
          <a:lstStyle/>
          <a:p>
            <a:pPr algn="ctr" fontAlgn="auto">
              <a:spcBef>
                <a:spcPts val="0"/>
              </a:spcBef>
              <a:spcAft>
                <a:spcPts val="0"/>
              </a:spcAft>
              <a:defRPr/>
            </a:pPr>
            <a:endParaRPr kumimoji="0" lang="ja-JP" altLang="en-US" sz="800" kern="0" dirty="0">
              <a:solidFill>
                <a:prstClr val="white"/>
              </a:solidFill>
              <a:latin typeface="HGS創英角ｺﾞｼｯｸUB" pitchFamily="50" charset="-128"/>
              <a:ea typeface="HGS創英角ｺﾞｼｯｸUB" pitchFamily="50" charset="-128"/>
            </a:endParaRPr>
          </a:p>
        </p:txBody>
      </p:sp>
      <p:sp>
        <p:nvSpPr>
          <p:cNvPr id="10" name="AutoShape 167"/>
          <p:cNvSpPr>
            <a:spLocks noChangeArrowheads="1"/>
          </p:cNvSpPr>
          <p:nvPr/>
        </p:nvSpPr>
        <p:spPr bwMode="auto">
          <a:xfrm>
            <a:off x="8553450" y="4437073"/>
            <a:ext cx="1079500" cy="395287"/>
          </a:xfrm>
          <a:prstGeom prst="homePlate">
            <a:avLst>
              <a:gd name="adj" fmla="val 58535"/>
            </a:avLst>
          </a:prstGeom>
          <a:solidFill>
            <a:srgbClr val="AA8622"/>
          </a:solidFill>
          <a:ln w="19050">
            <a:solidFill>
              <a:schemeClr val="bg1"/>
            </a:solidFill>
            <a:miter lim="800000"/>
            <a:headEnd/>
            <a:tailEnd/>
          </a:ln>
        </p:spPr>
        <p:txBody>
          <a:bodyPr/>
          <a:lstStyle/>
          <a:p>
            <a:pPr algn="ctr" fontAlgn="auto">
              <a:spcBef>
                <a:spcPts val="0"/>
              </a:spcBef>
              <a:spcAft>
                <a:spcPts val="0"/>
              </a:spcAft>
              <a:defRPr/>
            </a:pPr>
            <a:endParaRPr kumimoji="0" lang="ja-JP" altLang="en-US" sz="800" kern="0" dirty="0">
              <a:solidFill>
                <a:prstClr val="white"/>
              </a:solidFill>
              <a:latin typeface="HGS創英角ｺﾞｼｯｸUB" pitchFamily="50" charset="-128"/>
              <a:ea typeface="HGS創英角ｺﾞｼｯｸUB" pitchFamily="50" charset="-128"/>
            </a:endParaRPr>
          </a:p>
        </p:txBody>
      </p:sp>
      <p:sp>
        <p:nvSpPr>
          <p:cNvPr id="12" name="AutoShape 167"/>
          <p:cNvSpPr>
            <a:spLocks noChangeArrowheads="1"/>
          </p:cNvSpPr>
          <p:nvPr/>
        </p:nvSpPr>
        <p:spPr bwMode="auto">
          <a:xfrm>
            <a:off x="7219950" y="5175260"/>
            <a:ext cx="2413000" cy="252413"/>
          </a:xfrm>
          <a:prstGeom prst="homePlate">
            <a:avLst>
              <a:gd name="adj" fmla="val 58535"/>
            </a:avLst>
          </a:prstGeom>
          <a:solidFill>
            <a:srgbClr val="7E7E7E"/>
          </a:solidFill>
          <a:ln w="19050">
            <a:solidFill>
              <a:schemeClr val="bg1"/>
            </a:solidFill>
            <a:miter lim="800000"/>
            <a:headEnd/>
            <a:tailEnd/>
          </a:ln>
        </p:spPr>
        <p:txBody>
          <a:bodyPr/>
          <a:lstStyle/>
          <a:p>
            <a:pPr algn="ctr" fontAlgn="auto">
              <a:spcBef>
                <a:spcPts val="0"/>
              </a:spcBef>
              <a:spcAft>
                <a:spcPts val="0"/>
              </a:spcAft>
              <a:defRPr/>
            </a:pPr>
            <a:endParaRPr kumimoji="0" lang="ja-JP" altLang="en-US" sz="800" kern="0" dirty="0">
              <a:solidFill>
                <a:prstClr val="white"/>
              </a:solidFill>
              <a:latin typeface="HGS創英角ｺﾞｼｯｸUB" pitchFamily="50" charset="-128"/>
              <a:ea typeface="HGS創英角ｺﾞｼｯｸUB" pitchFamily="50" charset="-128"/>
            </a:endParaRPr>
          </a:p>
        </p:txBody>
      </p:sp>
      <p:sp>
        <p:nvSpPr>
          <p:cNvPr id="153807" name="テキスト ボックス 13"/>
          <p:cNvSpPr txBox="1">
            <a:spLocks noChangeArrowheads="1"/>
          </p:cNvSpPr>
          <p:nvPr/>
        </p:nvSpPr>
        <p:spPr bwMode="auto">
          <a:xfrm>
            <a:off x="200025" y="908050"/>
            <a:ext cx="9577388" cy="641350"/>
          </a:xfrm>
          <a:prstGeom prst="rect">
            <a:avLst/>
          </a:prstGeom>
          <a:noFill/>
          <a:ln w="9525">
            <a:noFill/>
            <a:miter lim="800000"/>
            <a:headEnd/>
            <a:tailEnd/>
          </a:ln>
        </p:spPr>
        <p:txBody>
          <a:bodyPr>
            <a:spAutoFit/>
          </a:bodyPr>
          <a:lstStyle/>
          <a:p>
            <a:pPr marL="285750" indent="-285750">
              <a:spcBef>
                <a:spcPts val="600"/>
              </a:spcBef>
              <a:buFont typeface="Wingdings" pitchFamily="2" charset="2"/>
              <a:buChar char="ü"/>
            </a:pPr>
            <a:r>
              <a:rPr lang="ja-JP" altLang="en-US">
                <a:solidFill>
                  <a:srgbClr val="000000"/>
                </a:solidFill>
                <a:latin typeface="Calibri"/>
                <a:ea typeface="ＭＳ Ｐゴシック"/>
              </a:rPr>
              <a:t>平成</a:t>
            </a:r>
            <a:r>
              <a:rPr lang="en-US" altLang="ja-JP">
                <a:solidFill>
                  <a:srgbClr val="000000"/>
                </a:solidFill>
                <a:latin typeface="Calibri"/>
                <a:ea typeface="ＭＳ Ｐゴシック"/>
              </a:rPr>
              <a:t>25</a:t>
            </a:r>
            <a:r>
              <a:rPr lang="ja-JP" altLang="en-US">
                <a:solidFill>
                  <a:srgbClr val="000000"/>
                </a:solidFill>
                <a:latin typeface="Calibri"/>
                <a:ea typeface="ＭＳ Ｐゴシック"/>
              </a:rPr>
              <a:t>年度「見える化」事業は、試行用のプロトタイプシステムを開発・運用し、年度内を目途に試行的に保険者向けの情報提供を開始する。</a:t>
            </a:r>
            <a:endParaRPr lang="en-US" altLang="ja-JP">
              <a:solidFill>
                <a:srgbClr val="000000"/>
              </a:solidFill>
              <a:latin typeface="Calibri"/>
              <a:ea typeface="ＭＳ Ｐゴシック"/>
            </a:endParaRPr>
          </a:p>
        </p:txBody>
      </p:sp>
      <p:sp>
        <p:nvSpPr>
          <p:cNvPr id="16" name="テキスト ボックス 46"/>
          <p:cNvSpPr txBox="1">
            <a:spLocks noChangeArrowheads="1"/>
          </p:cNvSpPr>
          <p:nvPr/>
        </p:nvSpPr>
        <p:spPr bwMode="auto">
          <a:xfrm>
            <a:off x="8337555" y="2462213"/>
            <a:ext cx="1223963" cy="596900"/>
          </a:xfrm>
          <a:prstGeom prst="rect">
            <a:avLst/>
          </a:prstGeom>
          <a:noFill/>
          <a:ln w="9525">
            <a:noFill/>
            <a:miter lim="800000"/>
            <a:headEnd/>
            <a:tailEnd/>
          </a:ln>
        </p:spPr>
        <p:txBody>
          <a:bodyPr>
            <a:spAutoFit/>
          </a:bodyPr>
          <a:lstStyle/>
          <a:p>
            <a:pPr fontAlgn="auto">
              <a:spcBef>
                <a:spcPts val="0"/>
              </a:spcBef>
              <a:spcAft>
                <a:spcPts val="0"/>
              </a:spcAft>
              <a:defRPr/>
            </a:pPr>
            <a:r>
              <a:rPr kumimoji="0" lang="ja-JP" altLang="en-US" sz="1100" kern="0" dirty="0">
                <a:solidFill>
                  <a:srgbClr val="000000"/>
                </a:solidFill>
                <a:latin typeface="Calibri"/>
                <a:ea typeface="ＭＳ Ｐゴシック"/>
              </a:rPr>
              <a:t>▲見える化</a:t>
            </a:r>
            <a:endParaRPr kumimoji="0" lang="en-US" altLang="ja-JP" sz="1100" kern="0" dirty="0">
              <a:solidFill>
                <a:srgbClr val="000000"/>
              </a:solidFill>
              <a:latin typeface="Calibri"/>
              <a:ea typeface="ＭＳ Ｐゴシック"/>
            </a:endParaRPr>
          </a:p>
          <a:p>
            <a:pPr fontAlgn="auto">
              <a:spcBef>
                <a:spcPts val="0"/>
              </a:spcBef>
              <a:spcAft>
                <a:spcPts val="0"/>
              </a:spcAft>
              <a:defRPr/>
            </a:pPr>
            <a:r>
              <a:rPr kumimoji="0" lang="ja-JP" altLang="en-US" sz="1100" kern="0" dirty="0">
                <a:solidFill>
                  <a:srgbClr val="000000"/>
                </a:solidFill>
                <a:latin typeface="Calibri"/>
                <a:ea typeface="ＭＳ Ｐゴシック"/>
              </a:rPr>
              <a:t>　試行システム</a:t>
            </a:r>
            <a:endParaRPr kumimoji="0" lang="en-US" altLang="ja-JP" sz="1100" kern="0" dirty="0">
              <a:solidFill>
                <a:srgbClr val="000000"/>
              </a:solidFill>
              <a:latin typeface="Calibri"/>
              <a:ea typeface="ＭＳ Ｐゴシック"/>
            </a:endParaRPr>
          </a:p>
          <a:p>
            <a:pPr fontAlgn="auto">
              <a:spcBef>
                <a:spcPts val="0"/>
              </a:spcBef>
              <a:spcAft>
                <a:spcPts val="0"/>
              </a:spcAft>
              <a:defRPr/>
            </a:pPr>
            <a:r>
              <a:rPr kumimoji="0" lang="ja-JP" altLang="en-US" sz="1100" kern="0" dirty="0">
                <a:solidFill>
                  <a:srgbClr val="000000"/>
                </a:solidFill>
                <a:latin typeface="Calibri"/>
                <a:ea typeface="ＭＳ Ｐゴシック"/>
              </a:rPr>
              <a:t>　稼働（予定）</a:t>
            </a:r>
          </a:p>
        </p:txBody>
      </p:sp>
      <p:sp>
        <p:nvSpPr>
          <p:cNvPr id="18" name="テキスト ボックス 46"/>
          <p:cNvSpPr txBox="1">
            <a:spLocks noChangeArrowheads="1"/>
          </p:cNvSpPr>
          <p:nvPr/>
        </p:nvSpPr>
        <p:spPr bwMode="auto">
          <a:xfrm>
            <a:off x="7256463" y="2462213"/>
            <a:ext cx="871537" cy="596900"/>
          </a:xfrm>
          <a:prstGeom prst="rect">
            <a:avLst/>
          </a:prstGeom>
          <a:noFill/>
          <a:ln w="9525">
            <a:noFill/>
            <a:miter lim="800000"/>
            <a:headEnd/>
            <a:tailEnd/>
          </a:ln>
        </p:spPr>
        <p:txBody>
          <a:bodyPr>
            <a:spAutoFit/>
          </a:bodyPr>
          <a:lstStyle/>
          <a:p>
            <a:pPr fontAlgn="auto">
              <a:spcBef>
                <a:spcPts val="0"/>
              </a:spcBef>
              <a:spcAft>
                <a:spcPts val="0"/>
              </a:spcAft>
              <a:defRPr/>
            </a:pPr>
            <a:r>
              <a:rPr kumimoji="0" lang="ja-JP" altLang="en-US" sz="1100" kern="0" dirty="0">
                <a:solidFill>
                  <a:srgbClr val="000000"/>
                </a:solidFill>
                <a:latin typeface="Calibri"/>
                <a:ea typeface="ＭＳ Ｐゴシック"/>
              </a:rPr>
              <a:t>▲</a:t>
            </a:r>
            <a:endParaRPr kumimoji="0" lang="en-US" altLang="ja-JP" sz="1100" kern="0" dirty="0">
              <a:solidFill>
                <a:srgbClr val="000000"/>
              </a:solidFill>
              <a:latin typeface="Calibri"/>
              <a:ea typeface="ＭＳ Ｐゴシック"/>
            </a:endParaRPr>
          </a:p>
          <a:p>
            <a:pPr fontAlgn="auto">
              <a:spcBef>
                <a:spcPts val="0"/>
              </a:spcBef>
              <a:spcAft>
                <a:spcPts val="0"/>
              </a:spcAft>
              <a:defRPr/>
            </a:pPr>
            <a:r>
              <a:rPr kumimoji="0" lang="ja-JP" altLang="en-US" sz="1100" kern="0" dirty="0">
                <a:solidFill>
                  <a:srgbClr val="000000"/>
                </a:solidFill>
                <a:latin typeface="Calibri"/>
                <a:ea typeface="ＭＳ Ｐゴシック"/>
              </a:rPr>
              <a:t>情報送信</a:t>
            </a:r>
            <a:endParaRPr kumimoji="0" lang="en-US" altLang="ja-JP" sz="1100" kern="0" dirty="0">
              <a:solidFill>
                <a:srgbClr val="000000"/>
              </a:solidFill>
              <a:latin typeface="Calibri"/>
              <a:ea typeface="ＭＳ Ｐゴシック"/>
            </a:endParaRPr>
          </a:p>
          <a:p>
            <a:pPr fontAlgn="auto">
              <a:spcBef>
                <a:spcPts val="0"/>
              </a:spcBef>
              <a:spcAft>
                <a:spcPts val="0"/>
              </a:spcAft>
              <a:defRPr/>
            </a:pPr>
            <a:r>
              <a:rPr kumimoji="0" lang="ja-JP" altLang="en-US" sz="1100" kern="0" dirty="0">
                <a:solidFill>
                  <a:srgbClr val="000000"/>
                </a:solidFill>
                <a:latin typeface="Calibri"/>
                <a:ea typeface="ＭＳ Ｐゴシック"/>
              </a:rPr>
              <a:t>開始</a:t>
            </a:r>
          </a:p>
        </p:txBody>
      </p:sp>
      <p:sp>
        <p:nvSpPr>
          <p:cNvPr id="19" name="テキスト ボックス 46"/>
          <p:cNvSpPr txBox="1">
            <a:spLocks noChangeArrowheads="1"/>
          </p:cNvSpPr>
          <p:nvPr/>
        </p:nvSpPr>
        <p:spPr bwMode="auto">
          <a:xfrm>
            <a:off x="6392868" y="2462213"/>
            <a:ext cx="827087" cy="596900"/>
          </a:xfrm>
          <a:prstGeom prst="rect">
            <a:avLst/>
          </a:prstGeom>
          <a:noFill/>
          <a:ln w="9525">
            <a:noFill/>
            <a:miter lim="800000"/>
            <a:headEnd/>
            <a:tailEnd/>
          </a:ln>
        </p:spPr>
        <p:txBody>
          <a:bodyPr>
            <a:spAutoFit/>
          </a:bodyPr>
          <a:lstStyle/>
          <a:p>
            <a:r>
              <a:rPr kumimoji="0" lang="ja-JP" altLang="en-US" sz="1100">
                <a:solidFill>
                  <a:srgbClr val="000000"/>
                </a:solidFill>
                <a:latin typeface="Calibri"/>
                <a:ea typeface="ＭＳ Ｐゴシック"/>
              </a:rPr>
              <a:t>　　　　▲</a:t>
            </a:r>
            <a:endParaRPr kumimoji="0" lang="en-US" altLang="ja-JP" sz="1100">
              <a:solidFill>
                <a:srgbClr val="000000"/>
              </a:solidFill>
              <a:latin typeface="Calibri"/>
              <a:ea typeface="ＭＳ Ｐゴシック"/>
            </a:endParaRPr>
          </a:p>
          <a:p>
            <a:r>
              <a:rPr kumimoji="0" lang="ja-JP" altLang="en-US" sz="1100">
                <a:solidFill>
                  <a:srgbClr val="000000"/>
                </a:solidFill>
                <a:latin typeface="Calibri"/>
                <a:ea typeface="ＭＳ Ｐゴシック"/>
              </a:rPr>
              <a:t>圏域情報</a:t>
            </a:r>
            <a:endParaRPr kumimoji="0" lang="en-US" altLang="ja-JP" sz="1100">
              <a:solidFill>
                <a:srgbClr val="000000"/>
              </a:solidFill>
              <a:latin typeface="Calibri"/>
              <a:ea typeface="ＭＳ Ｐゴシック"/>
            </a:endParaRPr>
          </a:p>
          <a:p>
            <a:r>
              <a:rPr kumimoji="0" lang="ja-JP" altLang="en-US" sz="1100">
                <a:solidFill>
                  <a:srgbClr val="000000"/>
                </a:solidFill>
                <a:latin typeface="Calibri"/>
                <a:ea typeface="ＭＳ Ｐゴシック"/>
              </a:rPr>
              <a:t>登録</a:t>
            </a:r>
          </a:p>
        </p:txBody>
      </p:sp>
      <p:sp>
        <p:nvSpPr>
          <p:cNvPr id="15" name="スライド番号プレースホルダー 7"/>
          <p:cNvSpPr txBox="1">
            <a:spLocks/>
          </p:cNvSpPr>
          <p:nvPr/>
        </p:nvSpPr>
        <p:spPr>
          <a:xfrm>
            <a:off x="9201472" y="6453336"/>
            <a:ext cx="699871" cy="365125"/>
          </a:xfrm>
          <a:prstGeom prst="rect">
            <a:avLst/>
          </a:prstGeom>
          <a:noFill/>
        </p:spPr>
        <p:txBody>
          <a:bodyPr vert="horz" lIns="91440" tIns="45720" rIns="91440" bIns="45720" rtlCol="0" anchor="ctr"/>
          <a:lstStyle>
            <a:defPPr>
              <a:defRPr lang="ja-JP"/>
            </a:defPPr>
            <a:lvl1pPr algn="r" rtl="0" fontAlgn="base">
              <a:spcBef>
                <a:spcPct val="0"/>
              </a:spcBef>
              <a:spcAft>
                <a:spcPct val="0"/>
              </a:spcAft>
              <a:defRPr kumimoji="1" sz="1200" kern="1200">
                <a:solidFill>
                  <a:schemeClr val="tx1">
                    <a:tint val="75000"/>
                  </a:schemeClr>
                </a:solidFill>
                <a:latin typeface="Arial" pitchFamily="34"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Arial" pitchFamily="34" charset="0"/>
                <a:ea typeface="ＭＳ Ｐゴシック" pitchFamily="50" charset="-128"/>
                <a:cs typeface="+mn-cs"/>
              </a:defRPr>
            </a:lvl9pPr>
          </a:lstStyle>
          <a:p>
            <a:r>
              <a:rPr lang="en-US" altLang="ja-JP" sz="2400" dirty="0" smtClean="0">
                <a:solidFill>
                  <a:prstClr val="black"/>
                </a:solidFill>
              </a:rPr>
              <a:t>199</a:t>
            </a:r>
            <a:endParaRPr lang="ja-JP" altLang="en-US" sz="2400" dirty="0">
              <a:solidFill>
                <a:prstClr val="black"/>
              </a:solidFill>
            </a:endParaRPr>
          </a:p>
        </p:txBody>
      </p:sp>
    </p:spTree>
    <p:extLst>
      <p:ext uri="{BB962C8B-B14F-4D97-AF65-F5344CB8AC3E}">
        <p14:creationId xmlns:p14="http://schemas.microsoft.com/office/powerpoint/2010/main" val="210011096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雲 29"/>
          <p:cNvSpPr/>
          <p:nvPr/>
        </p:nvSpPr>
        <p:spPr>
          <a:xfrm>
            <a:off x="6157376" y="5203684"/>
            <a:ext cx="3584848" cy="1490988"/>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6" name="コンテンツ プレースホルダ 2"/>
          <p:cNvSpPr txBox="1">
            <a:spLocks/>
          </p:cNvSpPr>
          <p:nvPr/>
        </p:nvSpPr>
        <p:spPr>
          <a:xfrm>
            <a:off x="68164" y="620688"/>
            <a:ext cx="9711696" cy="1800200"/>
          </a:xfrm>
          <a:prstGeom prst="rect">
            <a:avLst/>
          </a:prstGeom>
        </p:spPr>
        <p:style>
          <a:lnRef idx="2">
            <a:schemeClr val="dk1"/>
          </a:lnRef>
          <a:fillRef idx="1">
            <a:schemeClr val="lt1"/>
          </a:fillRef>
          <a:effectRef idx="0">
            <a:schemeClr val="dk1"/>
          </a:effectRef>
          <a:fontRef idx="minor">
            <a:schemeClr val="dk1"/>
          </a:fontRef>
        </p:style>
        <p:txBody>
          <a:bodyPr lIns="108000" rIns="108000" bIns="108000" anchor="t">
            <a:noAutofit/>
          </a:bodyPr>
          <a:lstStyle>
            <a:lvl1pPr marL="342900" indent="-342900" algn="l" defTabSz="914400" rtl="0" eaLnBrk="1" latinLnBrk="0" hangingPunct="1">
              <a:spcBef>
                <a:spcPct val="20000"/>
              </a:spcBef>
              <a:buFont typeface="Arial" pitchFamily="34" charset="0"/>
              <a:buChar char="•"/>
              <a:defRPr kumimoji="1" sz="32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dk1"/>
                </a:solidFill>
                <a:latin typeface="+mn-lt"/>
                <a:ea typeface="+mn-ea"/>
                <a:cs typeface="+mn-cs"/>
              </a:defRPr>
            </a:lvl9pPr>
          </a:lstStyle>
          <a:p>
            <a:pPr marL="177800" indent="-177800" algn="just">
              <a:spcBef>
                <a:spcPts val="0"/>
              </a:spcBef>
              <a:buFont typeface="Arial" pitchFamily="34" charset="0"/>
              <a:buNone/>
            </a:pPr>
            <a:r>
              <a:rPr lang="ja-JP" altLang="en-US" sz="1400" dirty="0" smtClean="0">
                <a:solidFill>
                  <a:prstClr val="black"/>
                </a:solidFill>
                <a:latin typeface="ＭＳ ゴシック" pitchFamily="49" charset="-128"/>
                <a:ea typeface="ＭＳ ゴシック" pitchFamily="49" charset="-128"/>
              </a:rPr>
              <a:t>○　介護保険においては、住所地の市町村が保険者となるのが原則だが、介護保険施設等の</a:t>
            </a:r>
            <a:r>
              <a:rPr lang="ja-JP" altLang="en-US" sz="1400" dirty="0">
                <a:solidFill>
                  <a:prstClr val="black"/>
                </a:solidFill>
                <a:latin typeface="ＭＳ ゴシック" pitchFamily="49" charset="-128"/>
                <a:ea typeface="ＭＳ ゴシック" pitchFamily="49" charset="-128"/>
              </a:rPr>
              <a:t>所在する市町村の</a:t>
            </a:r>
            <a:r>
              <a:rPr lang="ja-JP" altLang="en-US" sz="1400" dirty="0" smtClean="0">
                <a:solidFill>
                  <a:prstClr val="black"/>
                </a:solidFill>
                <a:latin typeface="ＭＳ ゴシック" pitchFamily="49" charset="-128"/>
                <a:ea typeface="ＭＳ ゴシック" pitchFamily="49" charset="-128"/>
              </a:rPr>
              <a:t>財政</a:t>
            </a:r>
            <a:r>
              <a:rPr lang="ja-JP" altLang="en-US" sz="1400" dirty="0">
                <a:solidFill>
                  <a:prstClr val="black"/>
                </a:solidFill>
                <a:latin typeface="ＭＳ ゴシック" pitchFamily="49" charset="-128"/>
                <a:ea typeface="ＭＳ ゴシック" pitchFamily="49" charset="-128"/>
              </a:rPr>
              <a:t>に</a:t>
            </a:r>
            <a:r>
              <a:rPr lang="ja-JP" altLang="en-US" sz="1400" dirty="0" smtClean="0">
                <a:solidFill>
                  <a:prstClr val="black"/>
                </a:solidFill>
                <a:latin typeface="ＭＳ ゴシック" pitchFamily="49" charset="-128"/>
                <a:ea typeface="ＭＳ ゴシック" pitchFamily="49" charset="-128"/>
              </a:rPr>
              <a:t>配慮するため、</a:t>
            </a:r>
            <a:r>
              <a:rPr lang="ja-JP" altLang="en-US" sz="1400" dirty="0">
                <a:solidFill>
                  <a:prstClr val="black"/>
                </a:solidFill>
                <a:latin typeface="ＭＳ ゴシック" pitchFamily="49" charset="-128"/>
                <a:ea typeface="ＭＳ ゴシック" pitchFamily="49" charset="-128"/>
              </a:rPr>
              <a:t>特例として、入所者は入所前の市町村の被保険者と</a:t>
            </a:r>
            <a:r>
              <a:rPr lang="ja-JP" altLang="en-US" sz="1400" dirty="0" smtClean="0">
                <a:solidFill>
                  <a:prstClr val="black"/>
                </a:solidFill>
                <a:latin typeface="ＭＳ ゴシック" pitchFamily="49" charset="-128"/>
                <a:ea typeface="ＭＳ ゴシック" pitchFamily="49" charset="-128"/>
              </a:rPr>
              <a:t>なる仕組み（住所地特例）を設けている。</a:t>
            </a:r>
            <a:endParaRPr lang="en-US" altLang="ja-JP" sz="1400" dirty="0" smtClean="0">
              <a:solidFill>
                <a:prstClr val="black"/>
              </a:solidFill>
              <a:latin typeface="ＭＳ ゴシック" pitchFamily="49" charset="-128"/>
              <a:ea typeface="ＭＳ ゴシック" pitchFamily="49" charset="-128"/>
              <a:cs typeface="ＭＳ Ｐゴシック" pitchFamily="50" charset="-128"/>
            </a:endParaRPr>
          </a:p>
          <a:p>
            <a:pPr marL="177800" indent="-177800" algn="just">
              <a:spcBef>
                <a:spcPts val="0"/>
              </a:spcBef>
              <a:buFont typeface="Arial" pitchFamily="34" charset="0"/>
              <a:buNone/>
            </a:pPr>
            <a:r>
              <a:rPr lang="ja-JP" altLang="en-US" sz="1400" dirty="0" smtClean="0">
                <a:solidFill>
                  <a:prstClr val="black"/>
                </a:solidFill>
                <a:latin typeface="ＭＳ ゴシック" pitchFamily="49" charset="-128"/>
                <a:ea typeface="ＭＳ ゴシック" pitchFamily="49" charset="-128"/>
                <a:cs typeface="ＭＳ Ｐゴシック" pitchFamily="50" charset="-128"/>
              </a:rPr>
              <a:t>○　現在、サービス付き高齢者向け住宅は有料老人ホームに該当しても特例の対象外</a:t>
            </a:r>
            <a:r>
              <a:rPr lang="ja-JP" altLang="en-US" sz="1400" dirty="0">
                <a:solidFill>
                  <a:prstClr val="black"/>
                </a:solidFill>
                <a:latin typeface="ＭＳ ゴシック" pitchFamily="49" charset="-128"/>
                <a:ea typeface="ＭＳ ゴシック" pitchFamily="49" charset="-128"/>
                <a:cs typeface="ＭＳ Ｐゴシック" pitchFamily="50" charset="-128"/>
              </a:rPr>
              <a:t>だが</a:t>
            </a:r>
            <a:r>
              <a:rPr lang="ja-JP" altLang="en-US" sz="1400" dirty="0" smtClean="0">
                <a:solidFill>
                  <a:prstClr val="black"/>
                </a:solidFill>
                <a:latin typeface="ＭＳ ゴシック" pitchFamily="49" charset="-128"/>
                <a:ea typeface="ＭＳ ゴシック" pitchFamily="49" charset="-128"/>
                <a:cs typeface="ＭＳ Ｐゴシック" pitchFamily="50" charset="-128"/>
              </a:rPr>
              <a:t>、所在市町村の負担を考慮し、その他の有料老人ホームとの均衡を踏まえ、</a:t>
            </a:r>
            <a:r>
              <a:rPr lang="ja-JP" altLang="en-US" sz="1400" b="1" u="sng" dirty="0" smtClean="0">
                <a:solidFill>
                  <a:srgbClr val="FF0000"/>
                </a:solidFill>
                <a:latin typeface="ＭＳ ゴシック" pitchFamily="49" charset="-128"/>
                <a:ea typeface="ＭＳ ゴシック" pitchFamily="49" charset="-128"/>
                <a:cs typeface="ＭＳ Ｐゴシック" pitchFamily="50" charset="-128"/>
              </a:rPr>
              <a:t>有料老人ホームに該当するサービス付き高齢者向け住宅ついても、住所地特例の</a:t>
            </a:r>
            <a:r>
              <a:rPr lang="ja-JP" altLang="en-US" sz="1400" b="1" u="sng" dirty="0">
                <a:solidFill>
                  <a:srgbClr val="FF0000"/>
                </a:solidFill>
                <a:latin typeface="ＭＳ ゴシック" pitchFamily="49" charset="-128"/>
                <a:ea typeface="ＭＳ ゴシック" pitchFamily="49" charset="-128"/>
                <a:cs typeface="ＭＳ Ｐゴシック" pitchFamily="50" charset="-128"/>
              </a:rPr>
              <a:t>対象</a:t>
            </a:r>
            <a:r>
              <a:rPr lang="ja-JP" altLang="en-US" sz="1400" dirty="0">
                <a:solidFill>
                  <a:prstClr val="black"/>
                </a:solidFill>
                <a:latin typeface="ＭＳ ゴシック" pitchFamily="49" charset="-128"/>
                <a:ea typeface="ＭＳ ゴシック" pitchFamily="49" charset="-128"/>
                <a:cs typeface="ＭＳ Ｐゴシック" pitchFamily="50" charset="-128"/>
              </a:rPr>
              <a:t>と</a:t>
            </a:r>
            <a:r>
              <a:rPr lang="ja-JP" altLang="en-US" sz="1400" dirty="0" smtClean="0">
                <a:solidFill>
                  <a:prstClr val="black"/>
                </a:solidFill>
                <a:latin typeface="ＭＳ ゴシック" pitchFamily="49" charset="-128"/>
                <a:ea typeface="ＭＳ ゴシック" pitchFamily="49" charset="-128"/>
                <a:cs typeface="ＭＳ Ｐゴシック" pitchFamily="50" charset="-128"/>
              </a:rPr>
              <a:t>する。</a:t>
            </a:r>
            <a:endParaRPr lang="en-US" altLang="ja-JP" sz="1400" dirty="0" smtClean="0">
              <a:solidFill>
                <a:prstClr val="black"/>
              </a:solidFill>
              <a:latin typeface="ＭＳ ゴシック" pitchFamily="49" charset="-128"/>
              <a:ea typeface="ＭＳ ゴシック" pitchFamily="49" charset="-128"/>
              <a:cs typeface="ＭＳ Ｐゴシック" pitchFamily="50" charset="-128"/>
            </a:endParaRPr>
          </a:p>
          <a:p>
            <a:pPr marL="177800" indent="-177800" algn="just">
              <a:spcBef>
                <a:spcPts val="0"/>
              </a:spcBef>
              <a:buFont typeface="Arial" pitchFamily="34" charset="0"/>
              <a:buNone/>
            </a:pPr>
            <a:r>
              <a:rPr lang="ja-JP" altLang="en-US" sz="1400" dirty="0" smtClean="0">
                <a:solidFill>
                  <a:prstClr val="black"/>
                </a:solidFill>
                <a:latin typeface="ＭＳ ゴシック" pitchFamily="49" charset="-128"/>
                <a:ea typeface="ＭＳ ゴシック" pitchFamily="49" charset="-128"/>
                <a:cs typeface="ＭＳ Ｐゴシック" pitchFamily="50" charset="-128"/>
              </a:rPr>
              <a:t>○　</a:t>
            </a:r>
            <a:r>
              <a:rPr lang="ja-JP" altLang="en-US" sz="1400" dirty="0">
                <a:solidFill>
                  <a:prstClr val="black"/>
                </a:solidFill>
                <a:latin typeface="ＭＳ ゴシック" pitchFamily="49" charset="-128"/>
                <a:ea typeface="ＭＳ ゴシック" pitchFamily="49" charset="-128"/>
                <a:cs typeface="ＭＳ Ｐゴシック" pitchFamily="50" charset="-128"/>
              </a:rPr>
              <a:t>従来の</a:t>
            </a:r>
            <a:r>
              <a:rPr lang="ja-JP" altLang="en-US" sz="1400" dirty="0" smtClean="0">
                <a:solidFill>
                  <a:prstClr val="black"/>
                </a:solidFill>
                <a:latin typeface="ＭＳ ゴシック" pitchFamily="49" charset="-128"/>
                <a:ea typeface="ＭＳ ゴシック" pitchFamily="49" charset="-128"/>
                <a:cs typeface="ＭＳ Ｐゴシック" pitchFamily="50" charset="-128"/>
              </a:rPr>
              <a:t>住所地特例では、対象者が住所地の市町村の指定した地域密着型サービス及び地域支援事業を使えないという課題がある</a:t>
            </a:r>
            <a:r>
              <a:rPr lang="ja-JP" altLang="en-US" sz="1400" dirty="0">
                <a:solidFill>
                  <a:prstClr val="black"/>
                </a:solidFill>
                <a:latin typeface="ＭＳ ゴシック" pitchFamily="49" charset="-128"/>
                <a:ea typeface="ＭＳ ゴシック" pitchFamily="49" charset="-128"/>
                <a:cs typeface="ＭＳ Ｐゴシック" pitchFamily="50" charset="-128"/>
              </a:rPr>
              <a:t>が、</a:t>
            </a:r>
            <a:r>
              <a:rPr lang="ja-JP" altLang="en-US" sz="1400" dirty="0" smtClean="0">
                <a:solidFill>
                  <a:prstClr val="black"/>
                </a:solidFill>
                <a:latin typeface="ＭＳ ゴシック" pitchFamily="49" charset="-128"/>
                <a:ea typeface="ＭＳ ゴシック" pitchFamily="49" charset="-128"/>
                <a:cs typeface="ＭＳ Ｐゴシック" pitchFamily="50" charset="-128"/>
              </a:rPr>
              <a:t>住所地特例対象者に限り、</a:t>
            </a:r>
            <a:r>
              <a:rPr lang="ja-JP" altLang="en-US" sz="1400" dirty="0">
                <a:solidFill>
                  <a:prstClr val="black"/>
                </a:solidFill>
                <a:latin typeface="ＭＳ ゴシック" pitchFamily="49" charset="-128"/>
                <a:ea typeface="ＭＳ ゴシック" pitchFamily="49" charset="-128"/>
                <a:cs typeface="ＭＳ Ｐゴシック" pitchFamily="50" charset="-128"/>
              </a:rPr>
              <a:t>住所地</a:t>
            </a:r>
            <a:r>
              <a:rPr lang="ja-JP" altLang="en-US" sz="1400" dirty="0" smtClean="0">
                <a:solidFill>
                  <a:prstClr val="black"/>
                </a:solidFill>
                <a:latin typeface="ＭＳ ゴシック" pitchFamily="49" charset="-128"/>
                <a:ea typeface="ＭＳ ゴシック" pitchFamily="49" charset="-128"/>
                <a:cs typeface="ＭＳ Ｐゴシック" pitchFamily="50" charset="-128"/>
              </a:rPr>
              <a:t>市町村の指定を受けた地域密着型サービス及び住所地市町村の地域支援事業を使えることとし、</a:t>
            </a:r>
            <a:r>
              <a:rPr lang="ja-JP" altLang="en-US" sz="1400" dirty="0">
                <a:solidFill>
                  <a:prstClr val="black"/>
                </a:solidFill>
                <a:latin typeface="ＭＳ ゴシック" pitchFamily="49" charset="-128"/>
                <a:ea typeface="ＭＳ ゴシック" pitchFamily="49" charset="-128"/>
                <a:cs typeface="ＭＳ Ｐゴシック" pitchFamily="50" charset="-128"/>
              </a:rPr>
              <a:t>地域支援事業の</a:t>
            </a:r>
            <a:r>
              <a:rPr lang="ja-JP" altLang="en-US" sz="1400" dirty="0" smtClean="0">
                <a:solidFill>
                  <a:prstClr val="black"/>
                </a:solidFill>
                <a:latin typeface="ＭＳ ゴシック" pitchFamily="49" charset="-128"/>
                <a:ea typeface="ＭＳ ゴシック" pitchFamily="49" charset="-128"/>
                <a:cs typeface="ＭＳ Ｐゴシック" pitchFamily="50" charset="-128"/>
              </a:rPr>
              <a:t>費用</a:t>
            </a:r>
            <a:r>
              <a:rPr lang="ja-JP" altLang="en-US" sz="1400" dirty="0">
                <a:solidFill>
                  <a:prstClr val="black"/>
                </a:solidFill>
                <a:latin typeface="ＭＳ ゴシック" pitchFamily="49" charset="-128"/>
                <a:ea typeface="ＭＳ ゴシック" pitchFamily="49" charset="-128"/>
                <a:cs typeface="ＭＳ Ｐゴシック" pitchFamily="50" charset="-128"/>
              </a:rPr>
              <a:t>に</a:t>
            </a:r>
            <a:r>
              <a:rPr lang="ja-JP" altLang="en-US" sz="1400" dirty="0" smtClean="0">
                <a:solidFill>
                  <a:prstClr val="black"/>
                </a:solidFill>
                <a:latin typeface="ＭＳ ゴシック" pitchFamily="49" charset="-128"/>
                <a:ea typeface="ＭＳ ゴシック" pitchFamily="49" charset="-128"/>
                <a:cs typeface="ＭＳ Ｐゴシック" pitchFamily="50" charset="-128"/>
              </a:rPr>
              <a:t>ついては市町村間で調整する仕組みを設ける。</a:t>
            </a:r>
            <a:endParaRPr lang="en-US" altLang="ja-JP" sz="1400" dirty="0">
              <a:solidFill>
                <a:prstClr val="black"/>
              </a:solidFill>
              <a:latin typeface="ＭＳ ゴシック" pitchFamily="49" charset="-128"/>
              <a:ea typeface="ＭＳ ゴシック" pitchFamily="49" charset="-128"/>
              <a:cs typeface="ＭＳ Ｐゴシック" pitchFamily="50" charset="-128"/>
            </a:endParaRPr>
          </a:p>
        </p:txBody>
      </p:sp>
      <p:sp>
        <p:nvSpPr>
          <p:cNvPr id="8" name="テキスト ボックス 7"/>
          <p:cNvSpPr txBox="1"/>
          <p:nvPr/>
        </p:nvSpPr>
        <p:spPr>
          <a:xfrm>
            <a:off x="899846" y="29094"/>
            <a:ext cx="8301629" cy="461665"/>
          </a:xfrm>
          <a:prstGeom prst="rect">
            <a:avLst/>
          </a:prstGeom>
          <a:solidFill>
            <a:srgbClr val="FFFF00">
              <a:alpha val="29000"/>
            </a:srgbClr>
          </a:solidFill>
          <a:ln>
            <a:solidFill>
              <a:schemeClr val="tx1"/>
            </a:solidFill>
          </a:ln>
        </p:spPr>
        <p:txBody>
          <a:bodyPr wrap="square" rtlCol="0">
            <a:spAutoFit/>
          </a:bodyPr>
          <a:lstStyle/>
          <a:p>
            <a:pPr algn="ctr"/>
            <a:r>
              <a:rPr lang="ja-JP" altLang="en-US" sz="2400" dirty="0" smtClean="0">
                <a:solidFill>
                  <a:prstClr val="black"/>
                </a:solidFill>
                <a:latin typeface="HGP創英角ｺﾞｼｯｸUB" pitchFamily="50" charset="-128"/>
                <a:ea typeface="HGP創英角ｺﾞｼｯｸUB" pitchFamily="50" charset="-128"/>
              </a:rPr>
              <a:t>（２）サービス付き高齢者向け住宅への住所地特例の適用</a:t>
            </a:r>
            <a:endParaRPr lang="ja-JP" altLang="en-US" sz="2400" dirty="0">
              <a:solidFill>
                <a:prstClr val="black"/>
              </a:solidFill>
              <a:latin typeface="HGP創英角ｺﾞｼｯｸUB" pitchFamily="50" charset="-128"/>
              <a:ea typeface="HGP創英角ｺﾞｼｯｸUB" pitchFamily="50" charset="-128"/>
            </a:endParaRPr>
          </a:p>
        </p:txBody>
      </p:sp>
      <p:sp>
        <p:nvSpPr>
          <p:cNvPr id="10" name="Text Box 6"/>
          <p:cNvSpPr txBox="1">
            <a:spLocks noChangeArrowheads="1"/>
          </p:cNvSpPr>
          <p:nvPr/>
        </p:nvSpPr>
        <p:spPr bwMode="auto">
          <a:xfrm>
            <a:off x="219319" y="5069201"/>
            <a:ext cx="5321183" cy="1815882"/>
          </a:xfrm>
          <a:prstGeom prst="rect">
            <a:avLst/>
          </a:prstGeom>
          <a:noFill/>
          <a:ln w="9525">
            <a:noFill/>
            <a:miter lim="800000"/>
            <a:headEnd/>
            <a:tailEnd/>
          </a:ln>
        </p:spPr>
        <p:txBody>
          <a:bodyPr wrap="square">
            <a:spAutoFit/>
          </a:bodyPr>
          <a:lstStyle/>
          <a:p>
            <a:pPr defTabSz="914353" fontAlgn="auto">
              <a:spcBef>
                <a:spcPts val="0"/>
              </a:spcBef>
              <a:spcAft>
                <a:spcPts val="0"/>
              </a:spcAft>
            </a:pPr>
            <a:r>
              <a:rPr lang="ja-JP" altLang="en-US" sz="1400" dirty="0" smtClean="0">
                <a:solidFill>
                  <a:prstClr val="black"/>
                </a:solidFill>
                <a:latin typeface="ＭＳ ゴシック" pitchFamily="49" charset="-128"/>
                <a:ea typeface="ＭＳ ゴシック" pitchFamily="49" charset="-128"/>
              </a:rPr>
              <a:t>＜現在の対象施設等＞</a:t>
            </a:r>
            <a:endParaRPr lang="en-US" altLang="ja-JP" sz="1400" dirty="0" smtClean="0">
              <a:solidFill>
                <a:prstClr val="black"/>
              </a:solidFill>
              <a:latin typeface="ＭＳ ゴシック" pitchFamily="49" charset="-128"/>
              <a:ea typeface="ＭＳ ゴシック" pitchFamily="49" charset="-128"/>
            </a:endParaRPr>
          </a:p>
          <a:p>
            <a:pPr defTabSz="914353" fontAlgn="auto">
              <a:spcBef>
                <a:spcPts val="0"/>
              </a:spcBef>
              <a:spcAft>
                <a:spcPts val="0"/>
              </a:spcAft>
            </a:pPr>
            <a:r>
              <a:rPr lang="ja-JP" altLang="en-US" sz="1400" dirty="0">
                <a:solidFill>
                  <a:prstClr val="black"/>
                </a:solidFill>
                <a:latin typeface="ＭＳ ゴシック" pitchFamily="49" charset="-128"/>
                <a:ea typeface="ＭＳ ゴシック" pitchFamily="49" charset="-128"/>
              </a:rPr>
              <a:t>　</a:t>
            </a:r>
            <a:r>
              <a:rPr lang="en-US" altLang="ja-JP" sz="1400" dirty="0" smtClean="0">
                <a:solidFill>
                  <a:prstClr val="black"/>
                </a:solidFill>
                <a:latin typeface="ＭＳ ゴシック" pitchFamily="49" charset="-128"/>
                <a:ea typeface="ＭＳ ゴシック" pitchFamily="49" charset="-128"/>
              </a:rPr>
              <a:t>(1)</a:t>
            </a:r>
            <a:r>
              <a:rPr lang="ja-JP" altLang="en-US" sz="1400" dirty="0">
                <a:solidFill>
                  <a:prstClr val="black"/>
                </a:solidFill>
                <a:latin typeface="ＭＳ ゴシック" pitchFamily="49" charset="-128"/>
                <a:ea typeface="ＭＳ ゴシック" pitchFamily="49" charset="-128"/>
              </a:rPr>
              <a:t>　介護</a:t>
            </a:r>
            <a:r>
              <a:rPr lang="ja-JP" altLang="en-US" sz="1400" dirty="0" smtClean="0">
                <a:solidFill>
                  <a:prstClr val="black"/>
                </a:solidFill>
                <a:latin typeface="ＭＳ ゴシック" pitchFamily="49" charset="-128"/>
                <a:ea typeface="ＭＳ ゴシック" pitchFamily="49" charset="-128"/>
              </a:rPr>
              <a:t>保険３施設</a:t>
            </a:r>
            <a:endParaRPr lang="en-US" altLang="ja-JP" sz="1400" dirty="0" smtClean="0">
              <a:solidFill>
                <a:prstClr val="black"/>
              </a:solidFill>
              <a:latin typeface="ＭＳ ゴシック" pitchFamily="49" charset="-128"/>
              <a:ea typeface="ＭＳ ゴシック" pitchFamily="49" charset="-128"/>
            </a:endParaRPr>
          </a:p>
          <a:p>
            <a:pPr defTabSz="914353" fontAlgn="auto">
              <a:spcBef>
                <a:spcPts val="0"/>
              </a:spcBef>
              <a:spcAft>
                <a:spcPts val="0"/>
              </a:spcAft>
            </a:pPr>
            <a:r>
              <a:rPr lang="ja-JP" altLang="en-US" sz="1400" dirty="0">
                <a:solidFill>
                  <a:prstClr val="black"/>
                </a:solidFill>
                <a:latin typeface="ＭＳ ゴシック" pitchFamily="49" charset="-128"/>
                <a:ea typeface="ＭＳ ゴシック" pitchFamily="49" charset="-128"/>
              </a:rPr>
              <a:t>　</a:t>
            </a:r>
            <a:r>
              <a:rPr lang="en-US" altLang="ja-JP" sz="1400" dirty="0" smtClean="0">
                <a:solidFill>
                  <a:prstClr val="black"/>
                </a:solidFill>
                <a:latin typeface="ＭＳ ゴシック" pitchFamily="49" charset="-128"/>
                <a:ea typeface="ＭＳ ゴシック" pitchFamily="49" charset="-128"/>
              </a:rPr>
              <a:t>(2)</a:t>
            </a:r>
            <a:r>
              <a:rPr lang="ja-JP" altLang="en-US" sz="1400" dirty="0">
                <a:solidFill>
                  <a:prstClr val="black"/>
                </a:solidFill>
                <a:latin typeface="ＭＳ ゴシック" pitchFamily="49" charset="-128"/>
                <a:ea typeface="ＭＳ ゴシック" pitchFamily="49" charset="-128"/>
              </a:rPr>
              <a:t>　特定施設（地域密着型特定施設を除く。）</a:t>
            </a:r>
            <a:endParaRPr lang="en-US" altLang="ja-JP" sz="1400" dirty="0">
              <a:solidFill>
                <a:prstClr val="black"/>
              </a:solidFill>
              <a:latin typeface="ＭＳ ゴシック" pitchFamily="49" charset="-128"/>
              <a:ea typeface="ＭＳ ゴシック" pitchFamily="49" charset="-128"/>
            </a:endParaRPr>
          </a:p>
          <a:p>
            <a:pPr defTabSz="914353" fontAlgn="auto">
              <a:spcBef>
                <a:spcPts val="0"/>
              </a:spcBef>
              <a:spcAft>
                <a:spcPts val="0"/>
              </a:spcAft>
            </a:pPr>
            <a:r>
              <a:rPr lang="ja-JP" altLang="en-US" sz="1400" dirty="0">
                <a:solidFill>
                  <a:prstClr val="black"/>
                </a:solidFill>
                <a:latin typeface="ＭＳ ゴシック" pitchFamily="49" charset="-128"/>
                <a:ea typeface="ＭＳ ゴシック" pitchFamily="49" charset="-128"/>
              </a:rPr>
              <a:t>　　　・有料老人ホーム</a:t>
            </a:r>
            <a:endParaRPr lang="en-US" altLang="ja-JP" sz="1400" dirty="0">
              <a:solidFill>
                <a:prstClr val="black"/>
              </a:solidFill>
              <a:latin typeface="ＭＳ ゴシック" pitchFamily="49" charset="-128"/>
              <a:ea typeface="ＭＳ ゴシック" pitchFamily="49" charset="-128"/>
            </a:endParaRPr>
          </a:p>
          <a:p>
            <a:pPr marL="901700" indent="-901700" algn="just" defTabSz="914353" fontAlgn="auto">
              <a:spcBef>
                <a:spcPts val="0"/>
              </a:spcBef>
              <a:spcAft>
                <a:spcPts val="0"/>
              </a:spcAft>
            </a:pPr>
            <a:r>
              <a:rPr lang="ja-JP" altLang="en-US" sz="1400" dirty="0">
                <a:solidFill>
                  <a:prstClr val="black"/>
                </a:solidFill>
                <a:latin typeface="ＭＳ ゴシック" pitchFamily="49" charset="-128"/>
                <a:ea typeface="ＭＳ ゴシック" pitchFamily="49" charset="-128"/>
              </a:rPr>
              <a:t>　　　　</a:t>
            </a:r>
            <a:r>
              <a:rPr lang="en-US" altLang="ja-JP" sz="1400" dirty="0" smtClean="0">
                <a:solidFill>
                  <a:prstClr val="black"/>
                </a:solidFill>
                <a:latin typeface="ＭＳ ゴシック" pitchFamily="49" charset="-128"/>
                <a:ea typeface="ＭＳ ゴシック" pitchFamily="49" charset="-128"/>
              </a:rPr>
              <a:t>※</a:t>
            </a:r>
            <a:r>
              <a:rPr lang="ja-JP" altLang="en-US" sz="1400" u="sng" dirty="0" smtClean="0">
                <a:solidFill>
                  <a:prstClr val="black"/>
                </a:solidFill>
                <a:latin typeface="ＭＳ ゴシック" pitchFamily="49" charset="-128"/>
                <a:ea typeface="ＭＳ ゴシック" pitchFamily="49" charset="-128"/>
              </a:rPr>
              <a:t>特定施設入居者</a:t>
            </a:r>
            <a:r>
              <a:rPr lang="ja-JP" altLang="en-US" sz="1400" u="sng" dirty="0">
                <a:solidFill>
                  <a:prstClr val="black"/>
                </a:solidFill>
                <a:latin typeface="ＭＳ ゴシック" pitchFamily="49" charset="-128"/>
                <a:ea typeface="ＭＳ ゴシック" pitchFamily="49" charset="-128"/>
              </a:rPr>
              <a:t>生活介護の指定を受けて</a:t>
            </a:r>
            <a:r>
              <a:rPr lang="ja-JP" altLang="en-US" sz="1400" u="sng" dirty="0" smtClean="0">
                <a:solidFill>
                  <a:prstClr val="black"/>
                </a:solidFill>
                <a:latin typeface="ＭＳ ゴシック" pitchFamily="49" charset="-128"/>
                <a:ea typeface="ＭＳ ゴシック" pitchFamily="49" charset="-128"/>
              </a:rPr>
              <a:t>いない賃貸借</a:t>
            </a:r>
            <a:r>
              <a:rPr lang="ja-JP" altLang="en-US" sz="1400" u="sng" dirty="0">
                <a:solidFill>
                  <a:prstClr val="black"/>
                </a:solidFill>
                <a:latin typeface="ＭＳ ゴシック" pitchFamily="49" charset="-128"/>
                <a:ea typeface="ＭＳ ゴシック" pitchFamily="49" charset="-128"/>
              </a:rPr>
              <a:t>方式のサービス付き高齢者向け住宅は対象外。</a:t>
            </a:r>
            <a:endParaRPr lang="en-US" altLang="ja-JP" sz="1400" u="sng" dirty="0">
              <a:solidFill>
                <a:prstClr val="black"/>
              </a:solidFill>
              <a:latin typeface="ＭＳ ゴシック" pitchFamily="49" charset="-128"/>
              <a:ea typeface="ＭＳ ゴシック" pitchFamily="49" charset="-128"/>
            </a:endParaRPr>
          </a:p>
          <a:p>
            <a:pPr defTabSz="914353" fontAlgn="auto">
              <a:spcBef>
                <a:spcPts val="0"/>
              </a:spcBef>
              <a:spcAft>
                <a:spcPts val="0"/>
              </a:spcAft>
            </a:pPr>
            <a:r>
              <a:rPr lang="ja-JP" altLang="en-US" sz="1400" dirty="0">
                <a:solidFill>
                  <a:prstClr val="black"/>
                </a:solidFill>
                <a:latin typeface="ＭＳ ゴシック" pitchFamily="49" charset="-128"/>
                <a:ea typeface="ＭＳ ゴシック" pitchFamily="49" charset="-128"/>
              </a:rPr>
              <a:t>　　　・軽費老人ホーム</a:t>
            </a:r>
            <a:endParaRPr lang="en-US" altLang="ja-JP" sz="1400" dirty="0">
              <a:solidFill>
                <a:prstClr val="black"/>
              </a:solidFill>
              <a:latin typeface="ＭＳ ゴシック" pitchFamily="49" charset="-128"/>
              <a:ea typeface="ＭＳ ゴシック" pitchFamily="49" charset="-128"/>
            </a:endParaRPr>
          </a:p>
          <a:p>
            <a:pPr defTabSz="914353" fontAlgn="auto">
              <a:spcBef>
                <a:spcPts val="0"/>
              </a:spcBef>
              <a:spcAft>
                <a:spcPts val="0"/>
              </a:spcAft>
            </a:pPr>
            <a:r>
              <a:rPr lang="ja-JP" altLang="en-US" sz="1400" dirty="0">
                <a:solidFill>
                  <a:prstClr val="black"/>
                </a:solidFill>
                <a:latin typeface="ＭＳ ゴシック" pitchFamily="49" charset="-128"/>
                <a:ea typeface="ＭＳ ゴシック" pitchFamily="49" charset="-128"/>
              </a:rPr>
              <a:t>　</a:t>
            </a:r>
            <a:r>
              <a:rPr lang="en-US" altLang="ja-JP" sz="1400" dirty="0" smtClean="0">
                <a:solidFill>
                  <a:prstClr val="black"/>
                </a:solidFill>
                <a:latin typeface="ＭＳ ゴシック" pitchFamily="49" charset="-128"/>
                <a:ea typeface="ＭＳ ゴシック" pitchFamily="49" charset="-128"/>
              </a:rPr>
              <a:t>(3)</a:t>
            </a:r>
            <a:r>
              <a:rPr lang="ja-JP" altLang="en-US" sz="1400" dirty="0">
                <a:solidFill>
                  <a:prstClr val="black"/>
                </a:solidFill>
                <a:latin typeface="ＭＳ ゴシック" pitchFamily="49" charset="-128"/>
                <a:ea typeface="ＭＳ ゴシック" pitchFamily="49" charset="-128"/>
              </a:rPr>
              <a:t>　養護老人</a:t>
            </a:r>
            <a:r>
              <a:rPr lang="ja-JP" altLang="en-US" sz="1400" dirty="0" smtClean="0">
                <a:solidFill>
                  <a:prstClr val="black"/>
                </a:solidFill>
                <a:latin typeface="ＭＳ ゴシック" pitchFamily="49" charset="-128"/>
                <a:ea typeface="ＭＳ ゴシック" pitchFamily="49" charset="-128"/>
              </a:rPr>
              <a:t>ホーム</a:t>
            </a:r>
            <a:endParaRPr lang="en-US" altLang="ja-JP" sz="1400" dirty="0" smtClean="0">
              <a:solidFill>
                <a:prstClr val="black"/>
              </a:solidFill>
              <a:latin typeface="ＭＳ ゴシック" pitchFamily="49" charset="-128"/>
              <a:ea typeface="ＭＳ ゴシック" pitchFamily="49" charset="-128"/>
            </a:endParaRPr>
          </a:p>
        </p:txBody>
      </p:sp>
      <p:grpSp>
        <p:nvGrpSpPr>
          <p:cNvPr id="4" name="グループ化 3"/>
          <p:cNvGrpSpPr/>
          <p:nvPr/>
        </p:nvGrpSpPr>
        <p:grpSpPr>
          <a:xfrm>
            <a:off x="1063261" y="2395846"/>
            <a:ext cx="7718071" cy="2673352"/>
            <a:chOff x="1182943" y="2356666"/>
            <a:chExt cx="7718071" cy="2673352"/>
          </a:xfrm>
        </p:grpSpPr>
        <p:sp>
          <p:nvSpPr>
            <p:cNvPr id="11" name="Oval 7"/>
            <p:cNvSpPr>
              <a:spLocks noChangeArrowheads="1"/>
            </p:cNvSpPr>
            <p:nvPr/>
          </p:nvSpPr>
          <p:spPr bwMode="auto">
            <a:xfrm>
              <a:off x="1636614" y="2509066"/>
              <a:ext cx="3136900" cy="1003088"/>
            </a:xfrm>
            <a:prstGeom prst="ellipse">
              <a:avLst/>
            </a:prstGeom>
            <a:noFill/>
            <a:ln w="9525">
              <a:solidFill>
                <a:schemeClr val="tx1"/>
              </a:solidFill>
              <a:round/>
              <a:headEnd/>
              <a:tailEnd/>
            </a:ln>
          </p:spPr>
          <p:txBody>
            <a:bodyPr wrap="none" anchor="ctr"/>
            <a:lstStyle/>
            <a:p>
              <a:pPr defTabSz="914353" fontAlgn="auto">
                <a:spcBef>
                  <a:spcPts val="0"/>
                </a:spcBef>
                <a:spcAft>
                  <a:spcPts val="0"/>
                </a:spcAft>
              </a:pPr>
              <a:endParaRPr lang="ja-JP" altLang="en-US">
                <a:solidFill>
                  <a:prstClr val="black"/>
                </a:solidFill>
                <a:latin typeface="Calibri"/>
                <a:ea typeface="ＭＳ Ｐゴシック"/>
              </a:endParaRPr>
            </a:p>
          </p:txBody>
        </p:sp>
        <p:sp>
          <p:nvSpPr>
            <p:cNvPr id="12" name="Oval 8"/>
            <p:cNvSpPr>
              <a:spLocks noChangeArrowheads="1"/>
            </p:cNvSpPr>
            <p:nvPr/>
          </p:nvSpPr>
          <p:spPr bwMode="auto">
            <a:xfrm>
              <a:off x="2709764" y="2356666"/>
              <a:ext cx="990600" cy="457200"/>
            </a:xfrm>
            <a:prstGeom prst="ellipse">
              <a:avLst/>
            </a:prstGeom>
            <a:solidFill>
              <a:schemeClr val="bg1"/>
            </a:solidFill>
            <a:ln w="9525">
              <a:solidFill>
                <a:schemeClr val="tx1"/>
              </a:solidFill>
              <a:round/>
              <a:headEnd/>
              <a:tailEnd/>
            </a:ln>
          </p:spPr>
          <p:txBody>
            <a:bodyPr wrap="none" anchor="ctr"/>
            <a:lstStyle/>
            <a:p>
              <a:pPr algn="ctr" defTabSz="914353" fontAlgn="auto">
                <a:spcBef>
                  <a:spcPts val="0"/>
                </a:spcBef>
                <a:spcAft>
                  <a:spcPts val="0"/>
                </a:spcAft>
              </a:pPr>
              <a:r>
                <a:rPr lang="ja-JP" altLang="en-US">
                  <a:solidFill>
                    <a:prstClr val="black"/>
                  </a:solidFill>
                  <a:latin typeface="Calibri"/>
                  <a:ea typeface="ＭＳ Ｐゴシック"/>
                </a:rPr>
                <a:t>Ａ町</a:t>
              </a:r>
            </a:p>
          </p:txBody>
        </p:sp>
        <p:sp>
          <p:nvSpPr>
            <p:cNvPr id="14" name="Oval 9"/>
            <p:cNvSpPr>
              <a:spLocks noChangeArrowheads="1"/>
            </p:cNvSpPr>
            <p:nvPr/>
          </p:nvSpPr>
          <p:spPr bwMode="auto">
            <a:xfrm>
              <a:off x="5764114" y="2509066"/>
              <a:ext cx="3136900" cy="1003088"/>
            </a:xfrm>
            <a:prstGeom prst="ellipse">
              <a:avLst/>
            </a:prstGeom>
            <a:noFill/>
            <a:ln w="9525">
              <a:solidFill>
                <a:schemeClr val="tx1"/>
              </a:solidFill>
              <a:round/>
              <a:headEnd/>
              <a:tailEnd/>
            </a:ln>
          </p:spPr>
          <p:txBody>
            <a:bodyPr wrap="none" anchor="ctr"/>
            <a:lstStyle/>
            <a:p>
              <a:pPr defTabSz="914353" fontAlgn="auto">
                <a:spcBef>
                  <a:spcPts val="0"/>
                </a:spcBef>
                <a:spcAft>
                  <a:spcPts val="0"/>
                </a:spcAft>
              </a:pPr>
              <a:endParaRPr lang="ja-JP" altLang="en-US">
                <a:solidFill>
                  <a:prstClr val="black"/>
                </a:solidFill>
                <a:latin typeface="Calibri"/>
                <a:ea typeface="ＭＳ Ｐゴシック"/>
              </a:endParaRPr>
            </a:p>
          </p:txBody>
        </p:sp>
        <p:sp>
          <p:nvSpPr>
            <p:cNvPr id="17" name="Oval 10"/>
            <p:cNvSpPr>
              <a:spLocks noChangeArrowheads="1"/>
            </p:cNvSpPr>
            <p:nvPr/>
          </p:nvSpPr>
          <p:spPr bwMode="auto">
            <a:xfrm>
              <a:off x="6837264" y="2356666"/>
              <a:ext cx="990600" cy="457200"/>
            </a:xfrm>
            <a:prstGeom prst="ellipse">
              <a:avLst/>
            </a:prstGeom>
            <a:solidFill>
              <a:schemeClr val="bg1"/>
            </a:solidFill>
            <a:ln w="9525">
              <a:solidFill>
                <a:schemeClr val="tx1"/>
              </a:solidFill>
              <a:round/>
              <a:headEnd/>
              <a:tailEnd/>
            </a:ln>
          </p:spPr>
          <p:txBody>
            <a:bodyPr wrap="none" anchor="ctr"/>
            <a:lstStyle/>
            <a:p>
              <a:pPr algn="ctr" defTabSz="914353" fontAlgn="auto">
                <a:spcBef>
                  <a:spcPts val="0"/>
                </a:spcBef>
                <a:spcAft>
                  <a:spcPts val="0"/>
                </a:spcAft>
              </a:pPr>
              <a:r>
                <a:rPr lang="ja-JP" altLang="en-US" dirty="0">
                  <a:solidFill>
                    <a:prstClr val="black"/>
                  </a:solidFill>
                  <a:latin typeface="Calibri"/>
                  <a:ea typeface="ＭＳ Ｐゴシック"/>
                </a:rPr>
                <a:t>Ｂ市</a:t>
              </a:r>
            </a:p>
          </p:txBody>
        </p:sp>
        <p:grpSp>
          <p:nvGrpSpPr>
            <p:cNvPr id="3" name="グループ化 2"/>
            <p:cNvGrpSpPr/>
            <p:nvPr/>
          </p:nvGrpSpPr>
          <p:grpSpPr>
            <a:xfrm>
              <a:off x="2627214" y="2803194"/>
              <a:ext cx="1073150" cy="643346"/>
              <a:chOff x="2627214" y="2868808"/>
              <a:chExt cx="1073150" cy="643346"/>
            </a:xfrm>
          </p:grpSpPr>
          <p:grpSp>
            <p:nvGrpSpPr>
              <p:cNvPr id="18" name="Group 13"/>
              <p:cNvGrpSpPr>
                <a:grpSpLocks/>
              </p:cNvGrpSpPr>
              <p:nvPr/>
            </p:nvGrpSpPr>
            <p:grpSpPr bwMode="auto">
              <a:xfrm>
                <a:off x="2627214" y="2868808"/>
                <a:ext cx="1073150" cy="633413"/>
                <a:chOff x="2016" y="3360"/>
                <a:chExt cx="666" cy="528"/>
              </a:xfrm>
            </p:grpSpPr>
            <p:sp>
              <p:nvSpPr>
                <p:cNvPr id="19" name="Rectangle 11"/>
                <p:cNvSpPr>
                  <a:spLocks noChangeArrowheads="1"/>
                </p:cNvSpPr>
                <p:nvPr/>
              </p:nvSpPr>
              <p:spPr bwMode="auto">
                <a:xfrm>
                  <a:off x="2112" y="3600"/>
                  <a:ext cx="480" cy="288"/>
                </a:xfrm>
                <a:prstGeom prst="rect">
                  <a:avLst/>
                </a:prstGeom>
                <a:noFill/>
                <a:ln w="9525">
                  <a:solidFill>
                    <a:schemeClr val="tx1"/>
                  </a:solidFill>
                  <a:miter lim="800000"/>
                  <a:headEnd/>
                  <a:tailEnd/>
                </a:ln>
              </p:spPr>
              <p:txBody>
                <a:bodyPr wrap="none" anchor="ctr"/>
                <a:lstStyle/>
                <a:p>
                  <a:pPr defTabSz="914353" fontAlgn="auto">
                    <a:spcBef>
                      <a:spcPts val="0"/>
                    </a:spcBef>
                    <a:spcAft>
                      <a:spcPts val="0"/>
                    </a:spcAft>
                  </a:pPr>
                  <a:endParaRPr lang="ja-JP" altLang="en-US">
                    <a:solidFill>
                      <a:prstClr val="black"/>
                    </a:solidFill>
                    <a:latin typeface="Calibri"/>
                    <a:ea typeface="ＭＳ Ｐゴシック"/>
                  </a:endParaRPr>
                </a:p>
              </p:txBody>
            </p:sp>
            <p:sp>
              <p:nvSpPr>
                <p:cNvPr id="20" name="AutoShape 12"/>
                <p:cNvSpPr>
                  <a:spLocks noChangeArrowheads="1"/>
                </p:cNvSpPr>
                <p:nvPr/>
              </p:nvSpPr>
              <p:spPr bwMode="auto">
                <a:xfrm>
                  <a:off x="2016" y="3360"/>
                  <a:ext cx="666" cy="240"/>
                </a:xfrm>
                <a:prstGeom prst="triangle">
                  <a:avLst>
                    <a:gd name="adj" fmla="val 50000"/>
                  </a:avLst>
                </a:prstGeom>
                <a:noFill/>
                <a:ln w="9525">
                  <a:solidFill>
                    <a:schemeClr val="tx1"/>
                  </a:solidFill>
                  <a:miter lim="800000"/>
                  <a:headEnd/>
                  <a:tailEnd/>
                </a:ln>
              </p:spPr>
              <p:txBody>
                <a:bodyPr wrap="none" anchor="ctr"/>
                <a:lstStyle/>
                <a:p>
                  <a:pPr defTabSz="914353" fontAlgn="auto">
                    <a:spcBef>
                      <a:spcPts val="0"/>
                    </a:spcBef>
                    <a:spcAft>
                      <a:spcPts val="0"/>
                    </a:spcAft>
                  </a:pPr>
                  <a:endParaRPr lang="ja-JP" altLang="en-US">
                    <a:solidFill>
                      <a:prstClr val="black"/>
                    </a:solidFill>
                    <a:latin typeface="Calibri"/>
                    <a:ea typeface="ＭＳ Ｐゴシック"/>
                  </a:endParaRPr>
                </a:p>
              </p:txBody>
            </p:sp>
          </p:grpSp>
          <p:sp>
            <p:nvSpPr>
              <p:cNvPr id="21" name="Text Box 14"/>
              <p:cNvSpPr txBox="1">
                <a:spLocks noChangeArrowheads="1"/>
              </p:cNvSpPr>
              <p:nvPr/>
            </p:nvSpPr>
            <p:spPr bwMode="auto">
              <a:xfrm>
                <a:off x="2874910" y="3173600"/>
                <a:ext cx="595035" cy="338554"/>
              </a:xfrm>
              <a:prstGeom prst="rect">
                <a:avLst/>
              </a:prstGeom>
              <a:noFill/>
              <a:ln w="9525">
                <a:noFill/>
                <a:miter lim="800000"/>
                <a:headEnd/>
                <a:tailEnd/>
              </a:ln>
            </p:spPr>
            <p:txBody>
              <a:bodyPr wrap="none">
                <a:spAutoFit/>
              </a:bodyPr>
              <a:lstStyle/>
              <a:p>
                <a:pPr defTabSz="914353" fontAlgn="auto">
                  <a:spcBef>
                    <a:spcPts val="0"/>
                  </a:spcBef>
                  <a:spcAft>
                    <a:spcPts val="0"/>
                  </a:spcAft>
                </a:pPr>
                <a:r>
                  <a:rPr lang="ja-JP" altLang="en-US" sz="1600" dirty="0">
                    <a:solidFill>
                      <a:prstClr val="black"/>
                    </a:solidFill>
                    <a:latin typeface="Calibri"/>
                    <a:ea typeface="ＭＳ Ｐゴシック"/>
                  </a:rPr>
                  <a:t>自宅</a:t>
                </a:r>
              </a:p>
            </p:txBody>
          </p:sp>
        </p:grpSp>
        <p:sp>
          <p:nvSpPr>
            <p:cNvPr id="22" name="Rectangle 15"/>
            <p:cNvSpPr>
              <a:spLocks noChangeArrowheads="1"/>
            </p:cNvSpPr>
            <p:nvPr/>
          </p:nvSpPr>
          <p:spPr bwMode="auto">
            <a:xfrm>
              <a:off x="6837264" y="2902468"/>
              <a:ext cx="990600" cy="544072"/>
            </a:xfrm>
            <a:prstGeom prst="rect">
              <a:avLst/>
            </a:prstGeom>
            <a:noFill/>
            <a:ln w="9525">
              <a:solidFill>
                <a:schemeClr val="tx1"/>
              </a:solidFill>
              <a:miter lim="800000"/>
              <a:headEnd/>
              <a:tailEnd/>
            </a:ln>
          </p:spPr>
          <p:txBody>
            <a:bodyPr wrap="none" anchor="ctr"/>
            <a:lstStyle/>
            <a:p>
              <a:pPr algn="ctr" defTabSz="914353" fontAlgn="auto">
                <a:spcBef>
                  <a:spcPts val="0"/>
                </a:spcBef>
                <a:spcAft>
                  <a:spcPts val="0"/>
                </a:spcAft>
              </a:pPr>
              <a:r>
                <a:rPr lang="ja-JP" altLang="en-US" sz="1600" dirty="0" smtClean="0">
                  <a:solidFill>
                    <a:prstClr val="black"/>
                  </a:solidFill>
                  <a:latin typeface="Calibri"/>
                  <a:ea typeface="ＭＳ Ｐゴシック"/>
                </a:rPr>
                <a:t>施設等</a:t>
              </a:r>
              <a:endParaRPr lang="ja-JP" altLang="en-US" sz="1600" dirty="0">
                <a:solidFill>
                  <a:prstClr val="black"/>
                </a:solidFill>
                <a:latin typeface="Calibri"/>
                <a:ea typeface="ＭＳ Ｐゴシック"/>
              </a:endParaRPr>
            </a:p>
          </p:txBody>
        </p:sp>
        <p:sp>
          <p:nvSpPr>
            <p:cNvPr id="23" name="Line 16"/>
            <p:cNvSpPr>
              <a:spLocks noChangeShapeType="1"/>
            </p:cNvSpPr>
            <p:nvPr/>
          </p:nvSpPr>
          <p:spPr bwMode="auto">
            <a:xfrm>
              <a:off x="3782957" y="3207268"/>
              <a:ext cx="2971800" cy="0"/>
            </a:xfrm>
            <a:prstGeom prst="line">
              <a:avLst/>
            </a:prstGeom>
            <a:noFill/>
            <a:ln w="38100" cmpd="dbl">
              <a:solidFill>
                <a:schemeClr val="tx1"/>
              </a:solidFill>
              <a:round/>
              <a:headEnd/>
              <a:tailEnd type="triangle" w="lg" len="lg"/>
            </a:ln>
          </p:spPr>
          <p:txBody>
            <a:bodyPr/>
            <a:lstStyle/>
            <a:p>
              <a:pPr defTabSz="914353" fontAlgn="auto">
                <a:spcBef>
                  <a:spcPts val="0"/>
                </a:spcBef>
                <a:spcAft>
                  <a:spcPts val="0"/>
                </a:spcAft>
              </a:pPr>
              <a:endParaRPr lang="ja-JP" altLang="en-US">
                <a:solidFill>
                  <a:prstClr val="black"/>
                </a:solidFill>
                <a:latin typeface="Calibri"/>
                <a:ea typeface="ＭＳ Ｐゴシック"/>
              </a:endParaRPr>
            </a:p>
          </p:txBody>
        </p:sp>
        <p:sp>
          <p:nvSpPr>
            <p:cNvPr id="24" name="Text Box 17"/>
            <p:cNvSpPr txBox="1">
              <a:spLocks noChangeArrowheads="1"/>
            </p:cNvSpPr>
            <p:nvPr/>
          </p:nvSpPr>
          <p:spPr bwMode="auto">
            <a:xfrm>
              <a:off x="1182943" y="3645023"/>
              <a:ext cx="7667857" cy="1384995"/>
            </a:xfrm>
            <a:prstGeom prst="rect">
              <a:avLst/>
            </a:prstGeom>
            <a:noFill/>
            <a:ln w="9525">
              <a:solidFill>
                <a:schemeClr val="tx1"/>
              </a:solidFill>
              <a:prstDash val="dash"/>
              <a:miter lim="800000"/>
              <a:headEnd/>
              <a:tailEnd/>
            </a:ln>
          </p:spPr>
          <p:txBody>
            <a:bodyPr wrap="square">
              <a:spAutoFit/>
            </a:bodyPr>
            <a:lstStyle/>
            <a:p>
              <a:pPr defTabSz="914353" fontAlgn="auto">
                <a:spcBef>
                  <a:spcPts val="0"/>
                </a:spcBef>
                <a:spcAft>
                  <a:spcPts val="0"/>
                </a:spcAft>
              </a:pPr>
              <a:r>
                <a:rPr lang="ja-JP" altLang="en-US" sz="1400" b="1" u="sng" dirty="0">
                  <a:solidFill>
                    <a:prstClr val="black"/>
                  </a:solidFill>
                  <a:latin typeface="ＭＳ ゴシック" pitchFamily="49" charset="-128"/>
                  <a:ea typeface="ＭＳ ゴシック" pitchFamily="49" charset="-128"/>
                </a:rPr>
                <a:t>住所</a:t>
              </a:r>
              <a:r>
                <a:rPr lang="ja-JP" altLang="en-US" sz="1400" dirty="0">
                  <a:solidFill>
                    <a:prstClr val="black"/>
                  </a:solidFill>
                  <a:latin typeface="ＭＳ ゴシック" pitchFamily="49" charset="-128"/>
                  <a:ea typeface="ＭＳ ゴシック" pitchFamily="49" charset="-128"/>
                </a:rPr>
                <a:t>　　　　　　　　　　　　　　　　　　　　　　　　　　　　　　</a:t>
              </a:r>
              <a:r>
                <a:rPr lang="ja-JP" altLang="en-US" sz="1400" b="1" u="sng" dirty="0">
                  <a:solidFill>
                    <a:prstClr val="black"/>
                  </a:solidFill>
                  <a:latin typeface="ＭＳ ゴシック" pitchFamily="49" charset="-128"/>
                  <a:ea typeface="ＭＳ ゴシック" pitchFamily="49" charset="-128"/>
                </a:rPr>
                <a:t>Ｂ市</a:t>
              </a:r>
              <a:endParaRPr lang="ja-JP" altLang="en-US" sz="1400" dirty="0">
                <a:solidFill>
                  <a:prstClr val="black"/>
                </a:solidFill>
                <a:latin typeface="ＭＳ ゴシック" pitchFamily="49" charset="-128"/>
                <a:ea typeface="ＭＳ ゴシック" pitchFamily="49" charset="-128"/>
              </a:endParaRPr>
            </a:p>
            <a:p>
              <a:pPr defTabSz="914353" fontAlgn="auto">
                <a:spcBef>
                  <a:spcPts val="0"/>
                </a:spcBef>
                <a:spcAft>
                  <a:spcPts val="0"/>
                </a:spcAft>
              </a:pPr>
              <a:r>
                <a:rPr lang="ja-JP" altLang="en-US" sz="1400" dirty="0">
                  <a:solidFill>
                    <a:prstClr val="black"/>
                  </a:solidFill>
                  <a:latin typeface="ＭＳ ゴシック" pitchFamily="49" charset="-128"/>
                  <a:ea typeface="ＭＳ ゴシック" pitchFamily="49" charset="-128"/>
                </a:rPr>
                <a:t>住民税　　　　　　　　　　　　　　　　　　　　　　　　　　　　　Ｂ市</a:t>
              </a:r>
            </a:p>
            <a:p>
              <a:pPr defTabSz="914353" fontAlgn="auto">
                <a:spcBef>
                  <a:spcPts val="0"/>
                </a:spcBef>
                <a:spcAft>
                  <a:spcPts val="0"/>
                </a:spcAft>
              </a:pPr>
              <a:r>
                <a:rPr lang="ja-JP" altLang="en-US" sz="1400" dirty="0">
                  <a:solidFill>
                    <a:prstClr val="black"/>
                  </a:solidFill>
                  <a:latin typeface="ＭＳ ゴシック" pitchFamily="49" charset="-128"/>
                  <a:ea typeface="ＭＳ ゴシック" pitchFamily="49" charset="-128"/>
                </a:rPr>
                <a:t>行政サービス　　　　　　　　　　　　　　　　　　　　　　　　　　Ｂ市</a:t>
              </a:r>
            </a:p>
            <a:p>
              <a:pPr defTabSz="914353" fontAlgn="auto">
                <a:spcBef>
                  <a:spcPts val="0"/>
                </a:spcBef>
                <a:spcAft>
                  <a:spcPts val="0"/>
                </a:spcAft>
              </a:pPr>
              <a:r>
                <a:rPr lang="ja-JP" altLang="en-US" sz="1400" b="1" u="sng" dirty="0">
                  <a:solidFill>
                    <a:prstClr val="black"/>
                  </a:solidFill>
                  <a:latin typeface="ＭＳ ゴシック" pitchFamily="49" charset="-128"/>
                  <a:ea typeface="ＭＳ ゴシック" pitchFamily="49" charset="-128"/>
                </a:rPr>
                <a:t>介護保険の保険者</a:t>
              </a:r>
              <a:r>
                <a:rPr lang="ja-JP" altLang="en-US" sz="1400" dirty="0">
                  <a:solidFill>
                    <a:prstClr val="black"/>
                  </a:solidFill>
                  <a:latin typeface="ＭＳ ゴシック" pitchFamily="49" charset="-128"/>
                  <a:ea typeface="ＭＳ ゴシック" pitchFamily="49" charset="-128"/>
                </a:rPr>
                <a:t>　　　　　</a:t>
              </a:r>
              <a:r>
                <a:rPr lang="ja-JP" altLang="en-US" sz="1400" b="1" u="sng" dirty="0">
                  <a:solidFill>
                    <a:prstClr val="black"/>
                  </a:solidFill>
                  <a:latin typeface="ＭＳ ゴシック" pitchFamily="49" charset="-128"/>
                  <a:ea typeface="ＭＳ ゴシック" pitchFamily="49" charset="-128"/>
                </a:rPr>
                <a:t>Ａ</a:t>
              </a:r>
              <a:r>
                <a:rPr lang="ja-JP" altLang="en-US" sz="1400" b="1" u="sng" dirty="0" smtClean="0">
                  <a:solidFill>
                    <a:prstClr val="black"/>
                  </a:solidFill>
                  <a:latin typeface="ＭＳ ゴシック" pitchFamily="49" charset="-128"/>
                  <a:ea typeface="ＭＳ ゴシック" pitchFamily="49" charset="-128"/>
                </a:rPr>
                <a:t>町</a:t>
              </a:r>
              <a:endParaRPr lang="en-US" altLang="ja-JP" sz="1400" b="1" u="sng" dirty="0" smtClean="0">
                <a:solidFill>
                  <a:prstClr val="black"/>
                </a:solidFill>
                <a:latin typeface="ＭＳ ゴシック" pitchFamily="49" charset="-128"/>
                <a:ea typeface="ＭＳ ゴシック" pitchFamily="49" charset="-128"/>
              </a:endParaRPr>
            </a:p>
            <a:p>
              <a:pPr defTabSz="914353" fontAlgn="auto">
                <a:spcBef>
                  <a:spcPts val="0"/>
                </a:spcBef>
                <a:spcAft>
                  <a:spcPts val="0"/>
                </a:spcAft>
              </a:pPr>
              <a:r>
                <a:rPr lang="ja-JP" altLang="en-US" sz="1400" dirty="0">
                  <a:solidFill>
                    <a:prstClr val="black"/>
                  </a:solidFill>
                  <a:latin typeface="ＭＳ ゴシック" pitchFamily="49" charset="-128"/>
                  <a:ea typeface="ＭＳ ゴシック" pitchFamily="49" charset="-128"/>
                </a:rPr>
                <a:t>介護</a:t>
              </a:r>
              <a:r>
                <a:rPr lang="ja-JP" altLang="en-US" sz="1400" dirty="0" smtClean="0">
                  <a:solidFill>
                    <a:prstClr val="black"/>
                  </a:solidFill>
                  <a:latin typeface="ＭＳ ゴシック" pitchFamily="49" charset="-128"/>
                  <a:ea typeface="ＭＳ ゴシック" pitchFamily="49" charset="-128"/>
                </a:rPr>
                <a:t>保険料　　　　　　　　Ａ町</a:t>
              </a:r>
              <a:endParaRPr lang="en-US" altLang="ja-JP" sz="1400" dirty="0" smtClean="0">
                <a:solidFill>
                  <a:prstClr val="black"/>
                </a:solidFill>
                <a:latin typeface="ＭＳ ゴシック" pitchFamily="49" charset="-128"/>
                <a:ea typeface="ＭＳ ゴシック" pitchFamily="49" charset="-128"/>
              </a:endParaRPr>
            </a:p>
            <a:p>
              <a:pPr defTabSz="914353" fontAlgn="auto">
                <a:spcBef>
                  <a:spcPts val="0"/>
                </a:spcBef>
                <a:spcAft>
                  <a:spcPts val="0"/>
                </a:spcAft>
              </a:pPr>
              <a:r>
                <a:rPr lang="ja-JP" altLang="en-US" sz="1400" dirty="0" smtClean="0">
                  <a:solidFill>
                    <a:prstClr val="black"/>
                  </a:solidFill>
                  <a:latin typeface="ＭＳ ゴシック" pitchFamily="49" charset="-128"/>
                  <a:ea typeface="ＭＳ ゴシック" pitchFamily="49" charset="-128"/>
                </a:rPr>
                <a:t>保険給付　　　　　　　　　Ａ町</a:t>
              </a:r>
              <a:endParaRPr lang="ja-JP" altLang="en-US" sz="1400" dirty="0">
                <a:solidFill>
                  <a:prstClr val="black"/>
                </a:solidFill>
                <a:latin typeface="ＭＳ ゴシック" pitchFamily="49" charset="-128"/>
                <a:ea typeface="ＭＳ ゴシック" pitchFamily="49" charset="-128"/>
              </a:endParaRPr>
            </a:p>
          </p:txBody>
        </p:sp>
        <p:sp>
          <p:nvSpPr>
            <p:cNvPr id="25" name="Line 18"/>
            <p:cNvSpPr>
              <a:spLocks noChangeShapeType="1"/>
            </p:cNvSpPr>
            <p:nvPr/>
          </p:nvSpPr>
          <p:spPr bwMode="auto">
            <a:xfrm>
              <a:off x="5268814" y="2649529"/>
              <a:ext cx="0" cy="2266181"/>
            </a:xfrm>
            <a:prstGeom prst="line">
              <a:avLst/>
            </a:prstGeom>
            <a:noFill/>
            <a:ln w="12700">
              <a:solidFill>
                <a:schemeClr val="tx1"/>
              </a:solidFill>
              <a:prstDash val="dash"/>
              <a:round/>
              <a:headEnd/>
              <a:tailEnd/>
            </a:ln>
          </p:spPr>
          <p:txBody>
            <a:bodyPr/>
            <a:lstStyle/>
            <a:p>
              <a:pPr defTabSz="914353" fontAlgn="auto">
                <a:spcBef>
                  <a:spcPts val="0"/>
                </a:spcBef>
                <a:spcAft>
                  <a:spcPts val="0"/>
                </a:spcAft>
              </a:pPr>
              <a:endParaRPr lang="ja-JP" altLang="en-US">
                <a:solidFill>
                  <a:prstClr val="black"/>
                </a:solidFill>
                <a:latin typeface="Calibri"/>
                <a:ea typeface="ＭＳ Ｐゴシック"/>
              </a:endParaRPr>
            </a:p>
          </p:txBody>
        </p:sp>
      </p:grpSp>
      <p:sp>
        <p:nvSpPr>
          <p:cNvPr id="5" name="テキスト ボックス 4"/>
          <p:cNvSpPr txBox="1"/>
          <p:nvPr/>
        </p:nvSpPr>
        <p:spPr>
          <a:xfrm>
            <a:off x="219316" y="2521685"/>
            <a:ext cx="1722741" cy="307777"/>
          </a:xfrm>
          <a:prstGeom prst="rect">
            <a:avLst/>
          </a:prstGeom>
          <a:noFill/>
        </p:spPr>
        <p:txBody>
          <a:bodyPr wrap="square" rtlCol="0">
            <a:spAutoFit/>
          </a:bodyPr>
          <a:lstStyle/>
          <a:p>
            <a:r>
              <a:rPr lang="ja-JP" altLang="en-US" sz="1400" dirty="0" smtClean="0">
                <a:solidFill>
                  <a:prstClr val="black"/>
                </a:solidFill>
              </a:rPr>
              <a:t>＜制度概要＞</a:t>
            </a:r>
            <a:endParaRPr lang="ja-JP" altLang="en-US" sz="1400" dirty="0">
              <a:solidFill>
                <a:prstClr val="black"/>
              </a:solidFill>
            </a:endParaRPr>
          </a:p>
        </p:txBody>
      </p:sp>
      <p:sp>
        <p:nvSpPr>
          <p:cNvPr id="27" name="左矢印 26"/>
          <p:cNvSpPr/>
          <p:nvPr/>
        </p:nvSpPr>
        <p:spPr>
          <a:xfrm>
            <a:off x="5644430" y="5963599"/>
            <a:ext cx="820741" cy="408926"/>
          </a:xfrm>
          <a:prstGeom prst="lef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8" name="円/楕円 27"/>
          <p:cNvSpPr/>
          <p:nvPr/>
        </p:nvSpPr>
        <p:spPr>
          <a:xfrm>
            <a:off x="899844" y="5949184"/>
            <a:ext cx="4744584" cy="576165"/>
          </a:xfrm>
          <a:prstGeom prst="ellipse">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9" name="テキスト ボックス 28"/>
          <p:cNvSpPr txBox="1"/>
          <p:nvPr/>
        </p:nvSpPr>
        <p:spPr>
          <a:xfrm>
            <a:off x="6465169" y="5373219"/>
            <a:ext cx="3144788" cy="1200329"/>
          </a:xfrm>
          <a:prstGeom prst="rect">
            <a:avLst/>
          </a:prstGeom>
          <a:noFill/>
        </p:spPr>
        <p:txBody>
          <a:bodyPr wrap="square" rtlCol="0">
            <a:spAutoFit/>
          </a:bodyPr>
          <a:lstStyle/>
          <a:p>
            <a:r>
              <a:rPr lang="ja-JP" altLang="en-US" b="1" dirty="0" smtClean="0">
                <a:solidFill>
                  <a:prstClr val="black"/>
                </a:solidFill>
              </a:rPr>
              <a:t>この除外規定を見直し、有料老人ホームに該当するサービス付き高齢者向け住宅を住所地特例の対象とする</a:t>
            </a:r>
            <a:endParaRPr lang="ja-JP" altLang="en-US" b="1" dirty="0">
              <a:solidFill>
                <a:prstClr val="black"/>
              </a:solidFill>
            </a:endParaRPr>
          </a:p>
        </p:txBody>
      </p:sp>
      <p:sp>
        <p:nvSpPr>
          <p:cNvPr id="26" name="スライド番号プレースホルダー 7"/>
          <p:cNvSpPr txBox="1">
            <a:spLocks/>
          </p:cNvSpPr>
          <p:nvPr/>
        </p:nvSpPr>
        <p:spPr>
          <a:xfrm>
            <a:off x="9201472" y="6453336"/>
            <a:ext cx="699871" cy="365125"/>
          </a:xfrm>
          <a:prstGeom prst="rect">
            <a:avLst/>
          </a:prstGeom>
          <a:noFill/>
        </p:spPr>
        <p:txBody>
          <a:bodyPr vert="horz" lIns="91440" tIns="45720" rIns="91440" bIns="45720" rtlCol="0" anchor="ctr"/>
          <a:lstStyle>
            <a:defPPr>
              <a:defRPr lang="ja-JP"/>
            </a:defPPr>
            <a:lvl1pPr algn="r" rtl="0" fontAlgn="base">
              <a:spcBef>
                <a:spcPct val="0"/>
              </a:spcBef>
              <a:spcAft>
                <a:spcPct val="0"/>
              </a:spcAft>
              <a:defRPr kumimoji="1" sz="1200" kern="1200">
                <a:solidFill>
                  <a:schemeClr val="tx1">
                    <a:tint val="75000"/>
                  </a:schemeClr>
                </a:solidFill>
                <a:latin typeface="Arial" pitchFamily="34"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Arial" pitchFamily="34" charset="0"/>
                <a:ea typeface="ＭＳ Ｐゴシック" pitchFamily="50" charset="-128"/>
                <a:cs typeface="+mn-cs"/>
              </a:defRPr>
            </a:lvl9pPr>
          </a:lstStyle>
          <a:p>
            <a:r>
              <a:rPr lang="en-US" altLang="ja-JP" sz="2400" dirty="0" smtClean="0">
                <a:solidFill>
                  <a:prstClr val="black"/>
                </a:solidFill>
              </a:rPr>
              <a:t>200</a:t>
            </a:r>
            <a:endParaRPr lang="ja-JP" altLang="en-US" sz="2400" dirty="0">
              <a:solidFill>
                <a:prstClr val="black"/>
              </a:solidFill>
            </a:endParaRPr>
          </a:p>
        </p:txBody>
      </p:sp>
    </p:spTree>
    <p:extLst>
      <p:ext uri="{BB962C8B-B14F-4D97-AF65-F5344CB8AC3E}">
        <p14:creationId xmlns:p14="http://schemas.microsoft.com/office/powerpoint/2010/main" val="340102626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正方形/長方形 26"/>
          <p:cNvSpPr/>
          <p:nvPr/>
        </p:nvSpPr>
        <p:spPr bwMode="auto">
          <a:xfrm>
            <a:off x="960743" y="5743483"/>
            <a:ext cx="6644125" cy="504000"/>
          </a:xfrm>
          <a:prstGeom prst="rect">
            <a:avLst/>
          </a:prstGeom>
          <a:solidFill>
            <a:schemeClr val="bg2">
              <a:lumMod val="60000"/>
              <a:lumOff val="40000"/>
            </a:schemeClr>
          </a:solidFill>
          <a:ln w="38100">
            <a:solidFill>
              <a:schemeClr val="tx1"/>
            </a:solidFill>
            <a:miter lim="800000"/>
            <a:headEnd/>
            <a:tailEnd/>
          </a:ln>
        </p:spPr>
        <p:txBody>
          <a:bodyPr rtlCol="0" anchor="ctr"/>
          <a:lstStyle/>
          <a:p>
            <a:pPr algn="ctr"/>
            <a:endParaRPr lang="ja-JP" altLang="en-US" sz="2400" dirty="0">
              <a:solidFill>
                <a:srgbClr val="000000"/>
              </a:solidFill>
              <a:latin typeface="HG丸ｺﾞｼｯｸM-PRO" pitchFamily="50" charset="-128"/>
              <a:ea typeface="HG丸ｺﾞｼｯｸM-PRO" pitchFamily="50" charset="-128"/>
            </a:endParaRPr>
          </a:p>
        </p:txBody>
      </p:sp>
      <p:sp>
        <p:nvSpPr>
          <p:cNvPr id="25" name="正方形/長方形 24"/>
          <p:cNvSpPr/>
          <p:nvPr/>
        </p:nvSpPr>
        <p:spPr bwMode="auto">
          <a:xfrm>
            <a:off x="997706" y="3371436"/>
            <a:ext cx="2651592" cy="2304000"/>
          </a:xfrm>
          <a:prstGeom prst="rect">
            <a:avLst/>
          </a:prstGeom>
          <a:solidFill>
            <a:schemeClr val="bg2">
              <a:lumMod val="60000"/>
              <a:lumOff val="40000"/>
            </a:schemeClr>
          </a:solidFill>
          <a:ln w="9525">
            <a:solidFill>
              <a:schemeClr val="tx1"/>
            </a:solidFill>
            <a:miter lim="800000"/>
            <a:headEnd/>
            <a:tailEnd/>
          </a:ln>
        </p:spPr>
        <p:txBody>
          <a:bodyPr rtlCol="0" anchor="ctr"/>
          <a:lstStyle/>
          <a:p>
            <a:pPr algn="ctr"/>
            <a:endParaRPr lang="ja-JP" altLang="en-US" sz="2400" dirty="0">
              <a:solidFill>
                <a:srgbClr val="000000"/>
              </a:solidFill>
              <a:latin typeface="HG丸ｺﾞｼｯｸM-PRO" pitchFamily="50" charset="-128"/>
              <a:ea typeface="HG丸ｺﾞｼｯｸM-PRO" pitchFamily="50" charset="-128"/>
            </a:endParaRPr>
          </a:p>
        </p:txBody>
      </p:sp>
      <p:sp>
        <p:nvSpPr>
          <p:cNvPr id="28" name="正方形/長方形 27"/>
          <p:cNvSpPr/>
          <p:nvPr/>
        </p:nvSpPr>
        <p:spPr bwMode="auto">
          <a:xfrm>
            <a:off x="960743" y="6241106"/>
            <a:ext cx="6644125" cy="504000"/>
          </a:xfrm>
          <a:prstGeom prst="rect">
            <a:avLst/>
          </a:prstGeom>
          <a:solidFill>
            <a:schemeClr val="bg2">
              <a:lumMod val="60000"/>
              <a:lumOff val="40000"/>
            </a:schemeClr>
          </a:solidFill>
          <a:ln w="38100">
            <a:solidFill>
              <a:schemeClr val="tx1"/>
            </a:solidFill>
            <a:miter lim="800000"/>
            <a:headEnd/>
            <a:tailEnd/>
          </a:ln>
        </p:spPr>
        <p:txBody>
          <a:bodyPr rtlCol="0" anchor="ctr"/>
          <a:lstStyle/>
          <a:p>
            <a:pPr algn="ctr"/>
            <a:endParaRPr lang="ja-JP" altLang="en-US" sz="2400" dirty="0">
              <a:solidFill>
                <a:srgbClr val="000000"/>
              </a:solidFill>
              <a:latin typeface="HG丸ｺﾞｼｯｸM-PRO" pitchFamily="50" charset="-128"/>
              <a:ea typeface="HG丸ｺﾞｼｯｸM-PRO" pitchFamily="50" charset="-128"/>
            </a:endParaRPr>
          </a:p>
        </p:txBody>
      </p:sp>
      <p:sp>
        <p:nvSpPr>
          <p:cNvPr id="21" name="角丸四角形 20"/>
          <p:cNvSpPr/>
          <p:nvPr/>
        </p:nvSpPr>
        <p:spPr bwMode="auto">
          <a:xfrm>
            <a:off x="5659834" y="3481345"/>
            <a:ext cx="1719177" cy="306467"/>
          </a:xfrm>
          <a:prstGeom prst="roundRect">
            <a:avLst/>
          </a:prstGeom>
          <a:solidFill>
            <a:schemeClr val="bg1"/>
          </a:solidFill>
          <a:ln w="9525">
            <a:solidFill>
              <a:schemeClr val="tx1"/>
            </a:solidFill>
            <a:miter lim="800000"/>
            <a:headEnd/>
            <a:tailEnd/>
          </a:ln>
        </p:spPr>
        <p:txBody>
          <a:bodyPr wrap="none" rtlCol="0" anchor="ctr">
            <a:spAutoFit/>
          </a:bodyPr>
          <a:lstStyle/>
          <a:p>
            <a:pPr algn="ctr"/>
            <a:r>
              <a:rPr lang="ja-JP" altLang="en-US" sz="1200" dirty="0" smtClean="0">
                <a:solidFill>
                  <a:srgbClr val="000000"/>
                </a:solidFill>
                <a:latin typeface="ＭＳ Ｐゴシック"/>
              </a:rPr>
              <a:t>住宅型有料老人ホーム</a:t>
            </a:r>
            <a:endParaRPr lang="ja-JP" altLang="en-US" sz="1200" dirty="0">
              <a:solidFill>
                <a:srgbClr val="000000"/>
              </a:solidFill>
              <a:latin typeface="ＭＳ Ｐゴシック"/>
            </a:endParaRPr>
          </a:p>
        </p:txBody>
      </p:sp>
      <p:sp>
        <p:nvSpPr>
          <p:cNvPr id="35" name="正方形/長方形 34"/>
          <p:cNvSpPr/>
          <p:nvPr/>
        </p:nvSpPr>
        <p:spPr bwMode="auto">
          <a:xfrm>
            <a:off x="3627092" y="3382028"/>
            <a:ext cx="3938316" cy="2304000"/>
          </a:xfrm>
          <a:prstGeom prst="rect">
            <a:avLst/>
          </a:prstGeom>
          <a:solidFill>
            <a:schemeClr val="bg2">
              <a:lumMod val="60000"/>
              <a:lumOff val="40000"/>
            </a:schemeClr>
          </a:solidFill>
          <a:ln w="9525">
            <a:noFill/>
            <a:miter lim="800000"/>
            <a:headEnd/>
            <a:tailEnd/>
          </a:ln>
        </p:spPr>
        <p:txBody>
          <a:bodyPr rtlCol="0" anchor="ctr"/>
          <a:lstStyle/>
          <a:p>
            <a:pPr algn="ctr"/>
            <a:endParaRPr lang="ja-JP" altLang="en-US" sz="2400" dirty="0">
              <a:solidFill>
                <a:srgbClr val="000000"/>
              </a:solidFill>
              <a:latin typeface="HG丸ｺﾞｼｯｸM-PRO" pitchFamily="50" charset="-128"/>
              <a:ea typeface="HG丸ｺﾞｼｯｸM-PRO" pitchFamily="50" charset="-128"/>
            </a:endParaRPr>
          </a:p>
        </p:txBody>
      </p:sp>
      <p:sp>
        <p:nvSpPr>
          <p:cNvPr id="40" name="正方形/長方形 39"/>
          <p:cNvSpPr/>
          <p:nvPr/>
        </p:nvSpPr>
        <p:spPr bwMode="auto">
          <a:xfrm>
            <a:off x="3627083" y="4489444"/>
            <a:ext cx="4726798" cy="792088"/>
          </a:xfrm>
          <a:prstGeom prst="rect">
            <a:avLst/>
          </a:prstGeom>
          <a:solidFill>
            <a:schemeClr val="bg1"/>
          </a:solidFill>
          <a:ln w="9525">
            <a:solidFill>
              <a:schemeClr val="tx1"/>
            </a:solidFill>
            <a:miter lim="800000"/>
            <a:headEnd/>
            <a:tailEnd/>
          </a:ln>
        </p:spPr>
        <p:txBody>
          <a:bodyPr rtlCol="0" anchor="ctr"/>
          <a:lstStyle/>
          <a:p>
            <a:pPr algn="ctr"/>
            <a:endParaRPr lang="ja-JP" altLang="en-US" sz="2400" dirty="0">
              <a:solidFill>
                <a:srgbClr val="000000"/>
              </a:solidFill>
              <a:latin typeface="HG丸ｺﾞｼｯｸM-PRO" pitchFamily="50" charset="-128"/>
              <a:ea typeface="HG丸ｺﾞｼｯｸM-PRO" pitchFamily="50" charset="-128"/>
            </a:endParaRPr>
          </a:p>
        </p:txBody>
      </p:sp>
      <p:sp>
        <p:nvSpPr>
          <p:cNvPr id="44" name="テキスト ボックス 43"/>
          <p:cNvSpPr txBox="1"/>
          <p:nvPr/>
        </p:nvSpPr>
        <p:spPr bwMode="auto">
          <a:xfrm>
            <a:off x="8647384" y="4008959"/>
            <a:ext cx="1102630" cy="1015663"/>
          </a:xfrm>
          <a:prstGeom prst="rect">
            <a:avLst/>
          </a:prstGeom>
          <a:noFill/>
          <a:ln w="38100">
            <a:solidFill>
              <a:srgbClr val="00FF00"/>
            </a:solidFill>
            <a:miter lim="800000"/>
            <a:headEnd/>
            <a:tailEnd/>
          </a:ln>
          <a:effectLst/>
        </p:spPr>
        <p:txBody>
          <a:bodyPr wrap="square" rtlCol="0">
            <a:spAutoFit/>
          </a:bodyPr>
          <a:lstStyle/>
          <a:p>
            <a:pPr>
              <a:spcBef>
                <a:spcPct val="50000"/>
              </a:spcBef>
            </a:pPr>
            <a:r>
              <a:rPr lang="ja-JP" altLang="en-US" sz="1200" b="1" dirty="0" smtClean="0">
                <a:solidFill>
                  <a:srgbClr val="000000"/>
                </a:solidFill>
                <a:latin typeface="HG丸ｺﾞｼｯｸM-PRO" pitchFamily="50" charset="-128"/>
                <a:ea typeface="HG丸ｺﾞｼｯｸM-PRO" pitchFamily="50" charset="-128"/>
              </a:rPr>
              <a:t>サービス付き住宅のうち現在住所地特例の対象外のもの</a:t>
            </a:r>
            <a:endParaRPr lang="ja-JP" altLang="en-US" sz="1200" dirty="0">
              <a:solidFill>
                <a:srgbClr val="000000"/>
              </a:solidFill>
              <a:latin typeface="HG丸ｺﾞｼｯｸM-PRO" pitchFamily="50" charset="-128"/>
              <a:ea typeface="HG丸ｺﾞｼｯｸM-PRO" pitchFamily="50" charset="-128"/>
            </a:endParaRPr>
          </a:p>
        </p:txBody>
      </p:sp>
      <p:sp>
        <p:nvSpPr>
          <p:cNvPr id="36" name="角丸四角形 35"/>
          <p:cNvSpPr/>
          <p:nvPr/>
        </p:nvSpPr>
        <p:spPr bwMode="auto">
          <a:xfrm>
            <a:off x="194102" y="363184"/>
            <a:ext cx="9594637" cy="1269980"/>
          </a:xfrm>
          <a:prstGeom prst="roundRect">
            <a:avLst>
              <a:gd name="adj" fmla="val 10221"/>
            </a:avLst>
          </a:prstGeom>
          <a:solidFill>
            <a:schemeClr val="bg1"/>
          </a:solidFill>
          <a:ln w="9525">
            <a:solidFill>
              <a:schemeClr val="tx1"/>
            </a:solidFill>
            <a:miter lim="800000"/>
            <a:headEnd/>
            <a:tailEnd/>
          </a:ln>
        </p:spPr>
        <p:txBody>
          <a:bodyPr wrap="square" tIns="0" rIns="108000" bIns="0" rtlCol="0" anchor="ctr">
            <a:spAutoFit/>
          </a:bodyPr>
          <a:lstStyle/>
          <a:p>
            <a:pPr marL="177800" indent="-177800"/>
            <a:r>
              <a:rPr lang="ja-JP" altLang="en-US" sz="1300" dirty="0" smtClean="0">
                <a:solidFill>
                  <a:srgbClr val="000000"/>
                </a:solidFill>
                <a:latin typeface="HGｺﾞｼｯｸM" pitchFamily="49" charset="-128"/>
                <a:ea typeface="HGｺﾞｼｯｸM" pitchFamily="49" charset="-128"/>
              </a:rPr>
              <a:t>○有料老人ホームなどの特定施設は、住所地特例の対象となるが、例外として、サービス付き高齢者向け住宅のうち「賃貸借方式のもの」でかつ「特定施設入居者生活介護を提供していないもの」は、特定施設に該当しても、住所地特例の対象外となっている。（</a:t>
            </a:r>
            <a:r>
              <a:rPr lang="en-US" altLang="ja-JP" sz="1300" dirty="0" smtClean="0">
                <a:solidFill>
                  <a:srgbClr val="000000"/>
                </a:solidFill>
                <a:latin typeface="HGｺﾞｼｯｸM" pitchFamily="49" charset="-128"/>
                <a:ea typeface="HGｺﾞｼｯｸM" pitchFamily="49" charset="-128"/>
              </a:rPr>
              <a:t>※</a:t>
            </a:r>
            <a:r>
              <a:rPr lang="ja-JP" altLang="en-US" sz="1300" dirty="0" smtClean="0">
                <a:solidFill>
                  <a:srgbClr val="000000"/>
                </a:solidFill>
                <a:latin typeface="HGｺﾞｼｯｸM" pitchFamily="49" charset="-128"/>
                <a:ea typeface="HGｺﾞｼｯｸM" pitchFamily="49" charset="-128"/>
              </a:rPr>
              <a:t>サ付き住宅のうち特定施設入居者生活介護の指定を受けている施設は５％に留まっており、また、全体の</a:t>
            </a:r>
            <a:r>
              <a:rPr lang="en-US" altLang="ja-JP" sz="1300" dirty="0" smtClean="0">
                <a:solidFill>
                  <a:srgbClr val="000000"/>
                </a:solidFill>
                <a:latin typeface="HGｺﾞｼｯｸM" pitchFamily="49" charset="-128"/>
                <a:ea typeface="HGｺﾞｼｯｸM" pitchFamily="49" charset="-128"/>
              </a:rPr>
              <a:t>88</a:t>
            </a:r>
            <a:r>
              <a:rPr lang="ja-JP" altLang="en-US" sz="1300" dirty="0" smtClean="0">
                <a:solidFill>
                  <a:srgbClr val="000000"/>
                </a:solidFill>
                <a:latin typeface="HGｺﾞｼｯｸM" pitchFamily="49" charset="-128"/>
                <a:ea typeface="HGｺﾞｼｯｸM" pitchFamily="49" charset="-128"/>
              </a:rPr>
              <a:t>％は賃貸借契約のため、その太宗が住所地特例の対象外となっている。）</a:t>
            </a:r>
            <a:endParaRPr lang="en-US" altLang="ja-JP" sz="1300" dirty="0" smtClean="0">
              <a:solidFill>
                <a:srgbClr val="000000"/>
              </a:solidFill>
              <a:latin typeface="HGｺﾞｼｯｸM" pitchFamily="49" charset="-128"/>
              <a:ea typeface="HGｺﾞｼｯｸM" pitchFamily="49" charset="-128"/>
            </a:endParaRPr>
          </a:p>
          <a:p>
            <a:pPr marL="177800" indent="-177800"/>
            <a:r>
              <a:rPr lang="ja-JP" altLang="en-US" sz="1300" dirty="0" smtClean="0">
                <a:solidFill>
                  <a:srgbClr val="000000"/>
                </a:solidFill>
                <a:latin typeface="HGｺﾞｼｯｸM" pitchFamily="49" charset="-128"/>
                <a:ea typeface="HGｺﾞｼｯｸM" pitchFamily="49" charset="-128"/>
              </a:rPr>
              <a:t>○その他の有料老人ホームとの均衡を踏まえると、サービス付き高齢者向け住宅のうち、有料老人ホームに該当するものについては、住所地特例を適用することとしてはどうか。</a:t>
            </a:r>
            <a:endParaRPr lang="en-US" altLang="ja-JP" sz="1300" dirty="0" smtClean="0">
              <a:solidFill>
                <a:srgbClr val="000000"/>
              </a:solidFill>
              <a:latin typeface="HGｺﾞｼｯｸM" pitchFamily="49" charset="-128"/>
              <a:ea typeface="HGｺﾞｼｯｸM" pitchFamily="49" charset="-128"/>
            </a:endParaRPr>
          </a:p>
        </p:txBody>
      </p:sp>
      <p:sp>
        <p:nvSpPr>
          <p:cNvPr id="24" name="正方形/長方形 23"/>
          <p:cNvSpPr/>
          <p:nvPr/>
        </p:nvSpPr>
        <p:spPr bwMode="auto">
          <a:xfrm>
            <a:off x="3627092" y="4129404"/>
            <a:ext cx="3938316" cy="360040"/>
          </a:xfrm>
          <a:prstGeom prst="rect">
            <a:avLst/>
          </a:prstGeom>
          <a:solidFill>
            <a:schemeClr val="accent2">
              <a:lumMod val="60000"/>
              <a:lumOff val="40000"/>
            </a:schemeClr>
          </a:solidFill>
          <a:ln w="9525">
            <a:solidFill>
              <a:schemeClr val="tx1"/>
            </a:solidFill>
            <a:round/>
            <a:headEnd/>
            <a:tailEnd/>
          </a:ln>
        </p:spPr>
        <p:txBody>
          <a:bodyPr rtlCol="0" anchor="ctr"/>
          <a:lstStyle/>
          <a:p>
            <a:pPr algn="ctr"/>
            <a:endParaRPr lang="ja-JP" altLang="en-US" sz="2400" dirty="0">
              <a:solidFill>
                <a:srgbClr val="000000"/>
              </a:solidFill>
              <a:latin typeface="HG丸ｺﾞｼｯｸM-PRO" pitchFamily="50" charset="-128"/>
              <a:ea typeface="HG丸ｺﾞｼｯｸM-PRO" pitchFamily="50" charset="-128"/>
            </a:endParaRPr>
          </a:p>
        </p:txBody>
      </p:sp>
      <p:sp>
        <p:nvSpPr>
          <p:cNvPr id="46" name="角丸四角形 45"/>
          <p:cNvSpPr/>
          <p:nvPr/>
        </p:nvSpPr>
        <p:spPr bwMode="auto">
          <a:xfrm>
            <a:off x="3870634" y="3640071"/>
            <a:ext cx="1621515" cy="368895"/>
          </a:xfrm>
          <a:prstGeom prst="roundRect">
            <a:avLst/>
          </a:prstGeom>
          <a:solidFill>
            <a:schemeClr val="bg1"/>
          </a:solidFill>
          <a:ln w="9525">
            <a:solidFill>
              <a:schemeClr val="tx1"/>
            </a:solidFill>
            <a:miter lim="800000"/>
            <a:headEnd/>
            <a:tailEnd/>
          </a:ln>
        </p:spPr>
        <p:txBody>
          <a:bodyPr wrap="none" lIns="36000" tIns="0" rIns="36000" bIns="0" rtlCol="0" anchor="ctr">
            <a:spAutoFit/>
          </a:bodyPr>
          <a:lstStyle/>
          <a:p>
            <a:pPr algn="ctr">
              <a:lnSpc>
                <a:spcPts val="1300"/>
              </a:lnSpc>
            </a:pPr>
            <a:r>
              <a:rPr lang="ja-JP" altLang="en-US" sz="1200" dirty="0" smtClean="0">
                <a:solidFill>
                  <a:srgbClr val="000000"/>
                </a:solidFill>
                <a:latin typeface="ＭＳ Ｐゴシック"/>
              </a:rPr>
              <a:t>住宅型有料老人ホーム</a:t>
            </a:r>
            <a:endParaRPr lang="en-US" altLang="ja-JP" sz="1200" dirty="0" smtClean="0">
              <a:solidFill>
                <a:srgbClr val="000000"/>
              </a:solidFill>
              <a:latin typeface="ＭＳ Ｐゴシック"/>
            </a:endParaRPr>
          </a:p>
          <a:p>
            <a:pPr algn="ctr">
              <a:lnSpc>
                <a:spcPts val="1300"/>
              </a:lnSpc>
            </a:pPr>
            <a:r>
              <a:rPr lang="ja-JP" altLang="en-US" sz="1200" dirty="0" smtClean="0">
                <a:solidFill>
                  <a:srgbClr val="000000"/>
                </a:solidFill>
                <a:latin typeface="ＭＳ Ｐゴシック"/>
              </a:rPr>
              <a:t>（利用権方式）</a:t>
            </a:r>
            <a:endParaRPr lang="ja-JP" altLang="en-US" sz="1200" dirty="0">
              <a:solidFill>
                <a:srgbClr val="000000"/>
              </a:solidFill>
              <a:latin typeface="ＭＳ Ｐゴシック"/>
            </a:endParaRPr>
          </a:p>
        </p:txBody>
      </p:sp>
      <p:sp>
        <p:nvSpPr>
          <p:cNvPr id="47" name="左中かっこ 46"/>
          <p:cNvSpPr/>
          <p:nvPr/>
        </p:nvSpPr>
        <p:spPr bwMode="auto">
          <a:xfrm>
            <a:off x="728043" y="3394466"/>
            <a:ext cx="155990" cy="1116000"/>
          </a:xfrm>
          <a:prstGeom prst="leftBrace">
            <a:avLst/>
          </a:prstGeom>
          <a:noFill/>
          <a:ln w="12700" cap="rnd" cmpd="sng" algn="ctr">
            <a:solidFill>
              <a:schemeClr val="tx1"/>
            </a:solidFill>
            <a:prstDash val="solid"/>
            <a:round/>
            <a:headEnd type="none" w="med" len="med"/>
            <a:tailEnd type="none" w="med" len="med"/>
          </a:ln>
          <a:effectLst/>
        </p:spPr>
        <p:txBody>
          <a:bodyPr rtlCol="0" anchor="ctr"/>
          <a:lstStyle/>
          <a:p>
            <a:pPr algn="ctr"/>
            <a:endParaRPr lang="ja-JP" altLang="en-US">
              <a:solidFill>
                <a:srgbClr val="000000"/>
              </a:solidFill>
            </a:endParaRPr>
          </a:p>
        </p:txBody>
      </p:sp>
      <p:sp>
        <p:nvSpPr>
          <p:cNvPr id="48" name="テキスト ボックス 47"/>
          <p:cNvSpPr txBox="1"/>
          <p:nvPr/>
        </p:nvSpPr>
        <p:spPr>
          <a:xfrm>
            <a:off x="22997" y="3671956"/>
            <a:ext cx="779865" cy="523220"/>
          </a:xfrm>
          <a:prstGeom prst="rect">
            <a:avLst/>
          </a:prstGeom>
          <a:noFill/>
        </p:spPr>
        <p:txBody>
          <a:bodyPr wrap="square" rtlCol="0">
            <a:spAutoFit/>
          </a:bodyPr>
          <a:lstStyle/>
          <a:p>
            <a:pPr algn="ctr"/>
            <a:r>
              <a:rPr lang="ja-JP" altLang="en-US" sz="1400" dirty="0" smtClean="0">
                <a:solidFill>
                  <a:srgbClr val="000000"/>
                </a:solidFill>
              </a:rPr>
              <a:t>利用権</a:t>
            </a:r>
            <a:endParaRPr lang="en-US" altLang="ja-JP" sz="1400" dirty="0" smtClean="0">
              <a:solidFill>
                <a:srgbClr val="000000"/>
              </a:solidFill>
            </a:endParaRPr>
          </a:p>
          <a:p>
            <a:r>
              <a:rPr lang="ja-JP" altLang="en-US" sz="1400" dirty="0" smtClean="0">
                <a:solidFill>
                  <a:srgbClr val="000000"/>
                </a:solidFill>
              </a:rPr>
              <a:t>方式</a:t>
            </a:r>
            <a:endParaRPr lang="ja-JP" altLang="en-US" sz="1400" dirty="0">
              <a:solidFill>
                <a:srgbClr val="000000"/>
              </a:solidFill>
            </a:endParaRPr>
          </a:p>
        </p:txBody>
      </p:sp>
      <p:sp>
        <p:nvSpPr>
          <p:cNvPr id="49" name="左中かっこ 48"/>
          <p:cNvSpPr/>
          <p:nvPr/>
        </p:nvSpPr>
        <p:spPr bwMode="auto">
          <a:xfrm>
            <a:off x="701820" y="4561452"/>
            <a:ext cx="195475" cy="1080120"/>
          </a:xfrm>
          <a:prstGeom prst="leftBrace">
            <a:avLst>
              <a:gd name="adj1" fmla="val 8333"/>
              <a:gd name="adj2" fmla="val 46472"/>
            </a:avLst>
          </a:prstGeom>
          <a:noFill/>
          <a:ln w="12700" cap="rnd" cmpd="sng" algn="ctr">
            <a:solidFill>
              <a:schemeClr val="tx1"/>
            </a:solidFill>
            <a:prstDash val="solid"/>
            <a:round/>
            <a:headEnd type="none" w="med" len="med"/>
            <a:tailEnd type="none" w="med" len="med"/>
          </a:ln>
          <a:effectLst/>
        </p:spPr>
        <p:txBody>
          <a:bodyPr rtlCol="0" anchor="ctr"/>
          <a:lstStyle/>
          <a:p>
            <a:pPr algn="ctr"/>
            <a:endParaRPr lang="ja-JP" altLang="en-US">
              <a:solidFill>
                <a:srgbClr val="000000"/>
              </a:solidFill>
            </a:endParaRPr>
          </a:p>
        </p:txBody>
      </p:sp>
      <p:sp>
        <p:nvSpPr>
          <p:cNvPr id="50" name="テキスト ボックス 49"/>
          <p:cNvSpPr txBox="1"/>
          <p:nvPr/>
        </p:nvSpPr>
        <p:spPr>
          <a:xfrm>
            <a:off x="39348" y="4779476"/>
            <a:ext cx="779865" cy="523220"/>
          </a:xfrm>
          <a:prstGeom prst="rect">
            <a:avLst/>
          </a:prstGeom>
          <a:noFill/>
        </p:spPr>
        <p:txBody>
          <a:bodyPr wrap="square" lIns="72000" rIns="72000" rtlCol="0">
            <a:spAutoFit/>
          </a:bodyPr>
          <a:lstStyle/>
          <a:p>
            <a:pPr algn="ctr"/>
            <a:r>
              <a:rPr lang="ja-JP" altLang="en-US" sz="1400" dirty="0" smtClean="0">
                <a:solidFill>
                  <a:srgbClr val="000000"/>
                </a:solidFill>
              </a:rPr>
              <a:t>賃貸借</a:t>
            </a:r>
            <a:endParaRPr lang="en-US" altLang="ja-JP" sz="1400" dirty="0" smtClean="0">
              <a:solidFill>
                <a:srgbClr val="000000"/>
              </a:solidFill>
            </a:endParaRPr>
          </a:p>
          <a:p>
            <a:r>
              <a:rPr lang="ja-JP" altLang="en-US" sz="1400" dirty="0" smtClean="0">
                <a:solidFill>
                  <a:srgbClr val="000000"/>
                </a:solidFill>
              </a:rPr>
              <a:t>方式</a:t>
            </a:r>
            <a:endParaRPr lang="ja-JP" altLang="en-US" sz="1400" dirty="0">
              <a:solidFill>
                <a:srgbClr val="000000"/>
              </a:solidFill>
            </a:endParaRPr>
          </a:p>
        </p:txBody>
      </p:sp>
      <p:sp>
        <p:nvSpPr>
          <p:cNvPr id="54" name="線吹き出し 1 53"/>
          <p:cNvSpPr/>
          <p:nvPr/>
        </p:nvSpPr>
        <p:spPr bwMode="auto">
          <a:xfrm>
            <a:off x="-11474" y="2352674"/>
            <a:ext cx="1169927" cy="891368"/>
          </a:xfrm>
          <a:prstGeom prst="callout1">
            <a:avLst>
              <a:gd name="adj1" fmla="val 23699"/>
              <a:gd name="adj2" fmla="val 84052"/>
              <a:gd name="adj3" fmla="val 57183"/>
              <a:gd name="adj4" fmla="val 99102"/>
            </a:avLst>
          </a:prstGeom>
          <a:noFill/>
          <a:ln w="38100" cap="flat" cmpd="sng" algn="ctr">
            <a:solidFill>
              <a:srgbClr val="0070C0"/>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nSpc>
                <a:spcPts val="1300"/>
              </a:lnSpc>
            </a:pPr>
            <a:r>
              <a:rPr lang="ja-JP" altLang="en-US" sz="1400" dirty="0" smtClean="0">
                <a:solidFill>
                  <a:srgbClr val="000000"/>
                </a:solidFill>
              </a:rPr>
              <a:t>地域密着型</a:t>
            </a:r>
            <a:endParaRPr lang="en-US" altLang="ja-JP" sz="1400" dirty="0" smtClean="0">
              <a:solidFill>
                <a:srgbClr val="000000"/>
              </a:solidFill>
            </a:endParaRPr>
          </a:p>
          <a:p>
            <a:pPr>
              <a:lnSpc>
                <a:spcPts val="1300"/>
              </a:lnSpc>
            </a:pPr>
            <a:r>
              <a:rPr lang="ja-JP" altLang="en-US" sz="1400" dirty="0" smtClean="0">
                <a:solidFill>
                  <a:srgbClr val="000000"/>
                </a:solidFill>
              </a:rPr>
              <a:t>特定施設</a:t>
            </a:r>
            <a:endParaRPr lang="en-US" altLang="ja-JP" sz="1400" dirty="0" smtClean="0">
              <a:solidFill>
                <a:srgbClr val="000000"/>
              </a:solidFill>
            </a:endParaRPr>
          </a:p>
          <a:p>
            <a:pPr>
              <a:lnSpc>
                <a:spcPts val="1300"/>
              </a:lnSpc>
            </a:pPr>
            <a:r>
              <a:rPr lang="ja-JP" altLang="en-US" sz="1100" dirty="0" smtClean="0">
                <a:solidFill>
                  <a:srgbClr val="000000"/>
                </a:solidFill>
              </a:rPr>
              <a:t>（地域密着型特定施設入居者生活介護）</a:t>
            </a:r>
          </a:p>
        </p:txBody>
      </p:sp>
      <p:sp>
        <p:nvSpPr>
          <p:cNvPr id="37" name="右中かっこ 36"/>
          <p:cNvSpPr/>
          <p:nvPr/>
        </p:nvSpPr>
        <p:spPr bwMode="auto">
          <a:xfrm rot="16200000">
            <a:off x="2187211" y="945254"/>
            <a:ext cx="188622" cy="2612546"/>
          </a:xfrm>
          <a:prstGeom prst="rightBrace">
            <a:avLst/>
          </a:prstGeom>
          <a:noFill/>
          <a:ln w="22225" cap="rnd" cmpd="sng" algn="ctr">
            <a:solidFill>
              <a:srgbClr val="0000FF"/>
            </a:solidFill>
            <a:prstDash val="solid"/>
            <a:round/>
            <a:headEnd type="none" w="med" len="med"/>
            <a:tailEnd type="none" w="med" len="med"/>
          </a:ln>
          <a:effectLst/>
        </p:spPr>
        <p:txBody>
          <a:bodyPr rtlCol="0" anchor="ctr"/>
          <a:lstStyle/>
          <a:p>
            <a:pPr algn="ctr"/>
            <a:endParaRPr lang="ja-JP" altLang="en-US">
              <a:solidFill>
                <a:srgbClr val="000000"/>
              </a:solidFill>
            </a:endParaRPr>
          </a:p>
        </p:txBody>
      </p:sp>
      <p:sp>
        <p:nvSpPr>
          <p:cNvPr id="45" name="右中かっこ 44"/>
          <p:cNvSpPr/>
          <p:nvPr/>
        </p:nvSpPr>
        <p:spPr bwMode="auto">
          <a:xfrm rot="16200000">
            <a:off x="5577750" y="252389"/>
            <a:ext cx="180011" cy="4006885"/>
          </a:xfrm>
          <a:prstGeom prst="rightBrace">
            <a:avLst/>
          </a:prstGeom>
          <a:noFill/>
          <a:ln w="22225" cap="rnd" cmpd="sng" algn="ctr">
            <a:solidFill>
              <a:srgbClr val="0000FF"/>
            </a:solidFill>
            <a:prstDash val="solid"/>
            <a:round/>
            <a:headEnd type="none" w="med" len="med"/>
            <a:tailEnd type="none" w="med" len="med"/>
          </a:ln>
          <a:effectLst/>
        </p:spPr>
        <p:txBody>
          <a:bodyPr rtlCol="0" anchor="ctr"/>
          <a:lstStyle/>
          <a:p>
            <a:pPr algn="ctr"/>
            <a:endParaRPr lang="ja-JP" altLang="en-US">
              <a:solidFill>
                <a:srgbClr val="000000"/>
              </a:solidFill>
            </a:endParaRPr>
          </a:p>
        </p:txBody>
      </p:sp>
      <p:sp>
        <p:nvSpPr>
          <p:cNvPr id="52" name="右中かっこ 51"/>
          <p:cNvSpPr/>
          <p:nvPr/>
        </p:nvSpPr>
        <p:spPr bwMode="auto">
          <a:xfrm rot="16200000">
            <a:off x="7918190" y="1910145"/>
            <a:ext cx="188654" cy="682725"/>
          </a:xfrm>
          <a:prstGeom prst="rightBrace">
            <a:avLst/>
          </a:prstGeom>
          <a:noFill/>
          <a:ln w="22225" cap="rnd" cmpd="sng" algn="ctr">
            <a:solidFill>
              <a:srgbClr val="0000FF"/>
            </a:solidFill>
            <a:prstDash val="solid"/>
            <a:round/>
            <a:headEnd type="none" w="med" len="med"/>
            <a:tailEnd type="none" w="med" len="med"/>
          </a:ln>
          <a:effectLst/>
        </p:spPr>
        <p:txBody>
          <a:bodyPr rtlCol="0" anchor="ctr"/>
          <a:lstStyle/>
          <a:p>
            <a:pPr algn="ctr"/>
            <a:endParaRPr lang="ja-JP" altLang="en-US">
              <a:solidFill>
                <a:srgbClr val="000000"/>
              </a:solidFill>
            </a:endParaRPr>
          </a:p>
        </p:txBody>
      </p:sp>
      <p:sp>
        <p:nvSpPr>
          <p:cNvPr id="53" name="テキスト ボックス 52"/>
          <p:cNvSpPr txBox="1"/>
          <p:nvPr/>
        </p:nvSpPr>
        <p:spPr>
          <a:xfrm>
            <a:off x="773455" y="1659456"/>
            <a:ext cx="3087618" cy="523220"/>
          </a:xfrm>
          <a:prstGeom prst="rect">
            <a:avLst/>
          </a:prstGeom>
          <a:noFill/>
        </p:spPr>
        <p:txBody>
          <a:bodyPr wrap="square" rtlCol="0">
            <a:spAutoFit/>
          </a:bodyPr>
          <a:lstStyle/>
          <a:p>
            <a:r>
              <a:rPr lang="ja-JP" altLang="en-US" sz="1400" dirty="0" smtClean="0">
                <a:solidFill>
                  <a:prstClr val="black"/>
                </a:solidFill>
                <a:latin typeface="HGｺﾞｼｯｸM" pitchFamily="49" charset="-128"/>
                <a:ea typeface="HGｺﾞｼｯｸM" pitchFamily="49" charset="-128"/>
              </a:rPr>
              <a:t>介護その他の日常生活上の世話、機能訓練、療養上の世話を提供</a:t>
            </a:r>
            <a:endParaRPr lang="ja-JP" altLang="en-US" sz="1400" dirty="0">
              <a:solidFill>
                <a:srgbClr val="000000"/>
              </a:solidFill>
            </a:endParaRPr>
          </a:p>
        </p:txBody>
      </p:sp>
      <p:sp>
        <p:nvSpPr>
          <p:cNvPr id="55" name="テキスト ボックス 54"/>
          <p:cNvSpPr txBox="1"/>
          <p:nvPr/>
        </p:nvSpPr>
        <p:spPr>
          <a:xfrm>
            <a:off x="3939102" y="1667776"/>
            <a:ext cx="3587776" cy="523220"/>
          </a:xfrm>
          <a:prstGeom prst="rect">
            <a:avLst/>
          </a:prstGeom>
          <a:noFill/>
        </p:spPr>
        <p:txBody>
          <a:bodyPr wrap="square" rtlCol="0">
            <a:spAutoFit/>
          </a:bodyPr>
          <a:lstStyle/>
          <a:p>
            <a:r>
              <a:rPr lang="ja-JP" altLang="en-US" sz="1400" dirty="0" smtClean="0">
                <a:solidFill>
                  <a:srgbClr val="000000"/>
                </a:solidFill>
              </a:rPr>
              <a:t>介護、食事の提供、洗濯、掃除等の家事、健康管理の少なくともいずれかを提供</a:t>
            </a:r>
            <a:endParaRPr lang="ja-JP" altLang="en-US" sz="1400" dirty="0">
              <a:solidFill>
                <a:srgbClr val="000000"/>
              </a:solidFill>
            </a:endParaRPr>
          </a:p>
        </p:txBody>
      </p:sp>
      <p:sp>
        <p:nvSpPr>
          <p:cNvPr id="57" name="テキスト ボックス 56"/>
          <p:cNvSpPr txBox="1"/>
          <p:nvPr/>
        </p:nvSpPr>
        <p:spPr>
          <a:xfrm>
            <a:off x="7630049" y="1666064"/>
            <a:ext cx="2120001" cy="523220"/>
          </a:xfrm>
          <a:prstGeom prst="rect">
            <a:avLst/>
          </a:prstGeom>
          <a:noFill/>
        </p:spPr>
        <p:txBody>
          <a:bodyPr wrap="square" rtlCol="0">
            <a:spAutoFit/>
          </a:bodyPr>
          <a:lstStyle/>
          <a:p>
            <a:r>
              <a:rPr lang="ja-JP" altLang="en-US" sz="1400" dirty="0" smtClean="0">
                <a:solidFill>
                  <a:srgbClr val="000000"/>
                </a:solidFill>
              </a:rPr>
              <a:t>安否確認、生活相談サービスのみを提供</a:t>
            </a:r>
            <a:endParaRPr lang="ja-JP" altLang="en-US" sz="1400" dirty="0">
              <a:solidFill>
                <a:srgbClr val="000000"/>
              </a:solidFill>
            </a:endParaRPr>
          </a:p>
        </p:txBody>
      </p:sp>
      <p:sp>
        <p:nvSpPr>
          <p:cNvPr id="63" name="角丸四角形 62"/>
          <p:cNvSpPr/>
          <p:nvPr/>
        </p:nvSpPr>
        <p:spPr bwMode="auto">
          <a:xfrm>
            <a:off x="3861068" y="5353540"/>
            <a:ext cx="1571455" cy="283766"/>
          </a:xfrm>
          <a:prstGeom prst="roundRect">
            <a:avLst/>
          </a:prstGeom>
          <a:solidFill>
            <a:schemeClr val="bg1"/>
          </a:solidFill>
          <a:ln w="9525">
            <a:solidFill>
              <a:schemeClr val="tx1"/>
            </a:solidFill>
            <a:miter lim="800000"/>
            <a:headEnd/>
            <a:tailEnd/>
          </a:ln>
        </p:spPr>
        <p:txBody>
          <a:bodyPr wrap="square" lIns="36000" tIns="0" rIns="36000" bIns="0" rtlCol="0" anchor="ctr">
            <a:spAutoFit/>
          </a:bodyPr>
          <a:lstStyle/>
          <a:p>
            <a:pPr algn="ctr">
              <a:lnSpc>
                <a:spcPts val="1000"/>
              </a:lnSpc>
            </a:pPr>
            <a:r>
              <a:rPr lang="ja-JP" altLang="en-US" sz="1000" dirty="0" smtClean="0">
                <a:solidFill>
                  <a:srgbClr val="000000"/>
                </a:solidFill>
                <a:latin typeface="ＭＳ Ｐゴシック"/>
              </a:rPr>
              <a:t>住宅型有料老人ホーム</a:t>
            </a:r>
            <a:endParaRPr lang="en-US" altLang="ja-JP" sz="1000" dirty="0" smtClean="0">
              <a:solidFill>
                <a:srgbClr val="000000"/>
              </a:solidFill>
              <a:latin typeface="ＭＳ Ｐゴシック"/>
            </a:endParaRPr>
          </a:p>
          <a:p>
            <a:pPr algn="ctr">
              <a:lnSpc>
                <a:spcPts val="1000"/>
              </a:lnSpc>
            </a:pPr>
            <a:r>
              <a:rPr lang="ja-JP" altLang="en-US" sz="1000" dirty="0" smtClean="0">
                <a:solidFill>
                  <a:srgbClr val="000000"/>
                </a:solidFill>
                <a:latin typeface="ＭＳ Ｐゴシック"/>
              </a:rPr>
              <a:t>（賃貸借方式）</a:t>
            </a:r>
            <a:endParaRPr lang="ja-JP" altLang="en-US" sz="1000" dirty="0">
              <a:solidFill>
                <a:srgbClr val="000000"/>
              </a:solidFill>
              <a:latin typeface="ＭＳ Ｐゴシック"/>
            </a:endParaRPr>
          </a:p>
        </p:txBody>
      </p:sp>
      <p:sp>
        <p:nvSpPr>
          <p:cNvPr id="64" name="角丸四角形 63"/>
          <p:cNvSpPr/>
          <p:nvPr/>
        </p:nvSpPr>
        <p:spPr bwMode="auto">
          <a:xfrm>
            <a:off x="5800447" y="3642875"/>
            <a:ext cx="1621515" cy="368895"/>
          </a:xfrm>
          <a:prstGeom prst="roundRect">
            <a:avLst/>
          </a:prstGeom>
          <a:solidFill>
            <a:schemeClr val="bg1"/>
          </a:solidFill>
          <a:ln w="9525">
            <a:solidFill>
              <a:schemeClr val="tx1"/>
            </a:solidFill>
            <a:miter lim="800000"/>
            <a:headEnd/>
            <a:tailEnd/>
          </a:ln>
        </p:spPr>
        <p:txBody>
          <a:bodyPr wrap="none" lIns="36000" tIns="0" rIns="36000" bIns="0" rtlCol="0" anchor="ctr">
            <a:spAutoFit/>
          </a:bodyPr>
          <a:lstStyle/>
          <a:p>
            <a:pPr algn="ctr">
              <a:lnSpc>
                <a:spcPts val="1300"/>
              </a:lnSpc>
            </a:pPr>
            <a:r>
              <a:rPr lang="ja-JP" altLang="en-US" sz="1200" dirty="0" smtClean="0">
                <a:solidFill>
                  <a:srgbClr val="000000"/>
                </a:solidFill>
                <a:latin typeface="ＭＳ Ｐゴシック"/>
              </a:rPr>
              <a:t>健康型有料老人ホーム</a:t>
            </a:r>
            <a:endParaRPr lang="en-US" altLang="ja-JP" sz="1200" dirty="0" smtClean="0">
              <a:solidFill>
                <a:srgbClr val="000000"/>
              </a:solidFill>
              <a:latin typeface="ＭＳ Ｐゴシック"/>
            </a:endParaRPr>
          </a:p>
          <a:p>
            <a:pPr algn="ctr">
              <a:lnSpc>
                <a:spcPts val="1300"/>
              </a:lnSpc>
            </a:pPr>
            <a:r>
              <a:rPr lang="ja-JP" altLang="en-US" sz="1200" dirty="0" smtClean="0">
                <a:solidFill>
                  <a:srgbClr val="000000"/>
                </a:solidFill>
                <a:latin typeface="ＭＳ Ｐゴシック"/>
              </a:rPr>
              <a:t>（利用権方式）</a:t>
            </a:r>
            <a:endParaRPr lang="ja-JP" altLang="en-US" sz="1200" dirty="0">
              <a:solidFill>
                <a:srgbClr val="000000"/>
              </a:solidFill>
              <a:latin typeface="ＭＳ Ｐゴシック"/>
            </a:endParaRPr>
          </a:p>
        </p:txBody>
      </p:sp>
      <p:sp>
        <p:nvSpPr>
          <p:cNvPr id="65" name="角丸四角形 64"/>
          <p:cNvSpPr/>
          <p:nvPr/>
        </p:nvSpPr>
        <p:spPr bwMode="auto">
          <a:xfrm>
            <a:off x="5732951" y="5353540"/>
            <a:ext cx="1571455" cy="283766"/>
          </a:xfrm>
          <a:prstGeom prst="roundRect">
            <a:avLst/>
          </a:prstGeom>
          <a:solidFill>
            <a:schemeClr val="bg1"/>
          </a:solidFill>
          <a:ln w="9525">
            <a:solidFill>
              <a:schemeClr val="tx1"/>
            </a:solidFill>
            <a:miter lim="800000"/>
            <a:headEnd/>
            <a:tailEnd/>
          </a:ln>
        </p:spPr>
        <p:txBody>
          <a:bodyPr wrap="square" lIns="36000" tIns="0" rIns="36000" bIns="0" rtlCol="0" anchor="ctr">
            <a:spAutoFit/>
          </a:bodyPr>
          <a:lstStyle/>
          <a:p>
            <a:pPr algn="ctr">
              <a:lnSpc>
                <a:spcPts val="1000"/>
              </a:lnSpc>
            </a:pPr>
            <a:r>
              <a:rPr lang="ja-JP" altLang="en-US" sz="1000" dirty="0" smtClean="0">
                <a:solidFill>
                  <a:srgbClr val="000000"/>
                </a:solidFill>
                <a:latin typeface="ＭＳ Ｐゴシック"/>
              </a:rPr>
              <a:t>健康型有料老人ホーム</a:t>
            </a:r>
            <a:endParaRPr lang="en-US" altLang="ja-JP" sz="1000" dirty="0" smtClean="0">
              <a:solidFill>
                <a:srgbClr val="000000"/>
              </a:solidFill>
              <a:latin typeface="ＭＳ Ｐゴシック"/>
            </a:endParaRPr>
          </a:p>
          <a:p>
            <a:pPr algn="ctr">
              <a:lnSpc>
                <a:spcPts val="1000"/>
              </a:lnSpc>
            </a:pPr>
            <a:r>
              <a:rPr lang="ja-JP" altLang="en-US" sz="1000" dirty="0" smtClean="0">
                <a:solidFill>
                  <a:srgbClr val="000000"/>
                </a:solidFill>
                <a:latin typeface="ＭＳ Ｐゴシック"/>
              </a:rPr>
              <a:t>（賃貸借方式）</a:t>
            </a:r>
            <a:endParaRPr lang="ja-JP" altLang="en-US" sz="1000" dirty="0">
              <a:solidFill>
                <a:srgbClr val="000000"/>
              </a:solidFill>
              <a:latin typeface="ＭＳ Ｐゴシック"/>
            </a:endParaRPr>
          </a:p>
        </p:txBody>
      </p:sp>
      <p:sp>
        <p:nvSpPr>
          <p:cNvPr id="66" name="正方形/長方形 65"/>
          <p:cNvSpPr/>
          <p:nvPr/>
        </p:nvSpPr>
        <p:spPr bwMode="auto">
          <a:xfrm>
            <a:off x="975254" y="4129404"/>
            <a:ext cx="2651834" cy="360040"/>
          </a:xfrm>
          <a:prstGeom prst="rect">
            <a:avLst/>
          </a:prstGeom>
          <a:solidFill>
            <a:schemeClr val="accent6">
              <a:lumMod val="60000"/>
              <a:lumOff val="40000"/>
            </a:schemeClr>
          </a:solidFill>
          <a:ln w="9525">
            <a:solidFill>
              <a:schemeClr val="tx1"/>
            </a:solidFill>
            <a:round/>
            <a:headEnd/>
            <a:tailEnd/>
          </a:ln>
        </p:spPr>
        <p:txBody>
          <a:bodyPr rtlCol="0" anchor="ctr"/>
          <a:lstStyle/>
          <a:p>
            <a:pPr algn="ctr"/>
            <a:endParaRPr lang="ja-JP" altLang="en-US" sz="2400" dirty="0">
              <a:solidFill>
                <a:srgbClr val="000000"/>
              </a:solidFill>
              <a:latin typeface="HG丸ｺﾞｼｯｸM-PRO" pitchFamily="50" charset="-128"/>
              <a:ea typeface="HG丸ｺﾞｼｯｸM-PRO" pitchFamily="50" charset="-128"/>
            </a:endParaRPr>
          </a:p>
        </p:txBody>
      </p:sp>
      <p:sp>
        <p:nvSpPr>
          <p:cNvPr id="67" name="正方形/長方形 66"/>
          <p:cNvSpPr/>
          <p:nvPr/>
        </p:nvSpPr>
        <p:spPr bwMode="auto">
          <a:xfrm>
            <a:off x="975254" y="4489444"/>
            <a:ext cx="2651834" cy="792088"/>
          </a:xfrm>
          <a:prstGeom prst="rect">
            <a:avLst/>
          </a:prstGeom>
          <a:solidFill>
            <a:schemeClr val="accent6">
              <a:lumMod val="60000"/>
              <a:lumOff val="40000"/>
            </a:schemeClr>
          </a:solidFill>
          <a:ln w="9525">
            <a:solidFill>
              <a:schemeClr val="tx1"/>
            </a:solidFill>
            <a:miter lim="800000"/>
            <a:headEnd/>
            <a:tailEnd/>
          </a:ln>
        </p:spPr>
        <p:txBody>
          <a:bodyPr rtlCol="0" anchor="ctr"/>
          <a:lstStyle/>
          <a:p>
            <a:pPr algn="ctr"/>
            <a:endParaRPr lang="ja-JP" altLang="en-US" sz="2400" dirty="0">
              <a:solidFill>
                <a:srgbClr val="000000"/>
              </a:solidFill>
              <a:latin typeface="HG丸ｺﾞｼｯｸM-PRO" pitchFamily="50" charset="-128"/>
              <a:ea typeface="HG丸ｺﾞｼｯｸM-PRO" pitchFamily="50" charset="-128"/>
            </a:endParaRPr>
          </a:p>
        </p:txBody>
      </p:sp>
      <p:sp>
        <p:nvSpPr>
          <p:cNvPr id="60" name="正方形/長方形 59"/>
          <p:cNvSpPr/>
          <p:nvPr/>
        </p:nvSpPr>
        <p:spPr bwMode="auto">
          <a:xfrm>
            <a:off x="975286" y="3337316"/>
            <a:ext cx="6629585" cy="2376264"/>
          </a:xfrm>
          <a:prstGeom prst="rect">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endParaRPr lang="ja-JP" altLang="en-US" smtClean="0">
              <a:solidFill>
                <a:srgbClr val="000000"/>
              </a:solidFill>
            </a:endParaRPr>
          </a:p>
        </p:txBody>
      </p:sp>
      <p:sp>
        <p:nvSpPr>
          <p:cNvPr id="56" name="正方形/長方形 55"/>
          <p:cNvSpPr/>
          <p:nvPr/>
        </p:nvSpPr>
        <p:spPr bwMode="auto">
          <a:xfrm>
            <a:off x="975286" y="3337316"/>
            <a:ext cx="6629585" cy="2376264"/>
          </a:xfrm>
          <a:prstGeom prst="rect">
            <a:avLst/>
          </a:prstGeom>
          <a:noFill/>
          <a:ln w="76200" cap="flat" cmpd="dbl"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endParaRPr lang="ja-JP" altLang="en-US" smtClean="0">
              <a:solidFill>
                <a:srgbClr val="000000"/>
              </a:solidFill>
            </a:endParaRPr>
          </a:p>
        </p:txBody>
      </p:sp>
      <p:sp>
        <p:nvSpPr>
          <p:cNvPr id="59" name="角丸四角形 58"/>
          <p:cNvSpPr/>
          <p:nvPr/>
        </p:nvSpPr>
        <p:spPr bwMode="auto">
          <a:xfrm>
            <a:off x="1053285" y="2905268"/>
            <a:ext cx="233985" cy="3924000"/>
          </a:xfrm>
          <a:prstGeom prst="roundRect">
            <a:avLst>
              <a:gd name="adj" fmla="val 4144"/>
            </a:avLst>
          </a:prstGeom>
          <a:noFill/>
          <a:ln w="38100" cap="flat" cmpd="sng" algn="ctr">
            <a:solidFill>
              <a:srgbClr val="0070C0"/>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endParaRPr lang="ja-JP" altLang="en-US" smtClean="0">
              <a:solidFill>
                <a:srgbClr val="000000"/>
              </a:solidFill>
            </a:endParaRPr>
          </a:p>
        </p:txBody>
      </p:sp>
      <p:sp>
        <p:nvSpPr>
          <p:cNvPr id="58" name="角丸四角形 57"/>
          <p:cNvSpPr/>
          <p:nvPr/>
        </p:nvSpPr>
        <p:spPr bwMode="auto">
          <a:xfrm>
            <a:off x="1365224" y="2968862"/>
            <a:ext cx="2261859" cy="3860421"/>
          </a:xfrm>
          <a:prstGeom prst="roundRect">
            <a:avLst>
              <a:gd name="adj" fmla="val 4144"/>
            </a:avLst>
          </a:prstGeom>
          <a:noFill/>
          <a:ln w="63500" cap="flat" cmpd="sng" algn="ctr">
            <a:solidFill>
              <a:schemeClr val="accent2"/>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endParaRPr lang="ja-JP" altLang="en-US" smtClean="0">
              <a:solidFill>
                <a:srgbClr val="000000"/>
              </a:solidFill>
            </a:endParaRPr>
          </a:p>
        </p:txBody>
      </p:sp>
      <p:sp>
        <p:nvSpPr>
          <p:cNvPr id="23" name="角丸四角形 22"/>
          <p:cNvSpPr/>
          <p:nvPr/>
        </p:nvSpPr>
        <p:spPr bwMode="auto">
          <a:xfrm>
            <a:off x="2837831" y="3193471"/>
            <a:ext cx="1652310" cy="340519"/>
          </a:xfrm>
          <a:prstGeom prst="roundRect">
            <a:avLst/>
          </a:prstGeom>
          <a:solidFill>
            <a:srgbClr val="CCFFFF"/>
          </a:solidFill>
          <a:ln w="76200" cmpd="dbl">
            <a:solidFill>
              <a:schemeClr val="tx1"/>
            </a:solidFill>
            <a:miter lim="800000"/>
            <a:headEnd/>
            <a:tailEnd/>
          </a:ln>
        </p:spPr>
        <p:txBody>
          <a:bodyPr wrap="none" rtlCol="0" anchor="ctr">
            <a:spAutoFit/>
          </a:bodyPr>
          <a:lstStyle/>
          <a:p>
            <a:pPr algn="ctr"/>
            <a:r>
              <a:rPr lang="ja-JP" altLang="en-US" sz="1400" dirty="0" smtClean="0">
                <a:solidFill>
                  <a:srgbClr val="000000"/>
                </a:solidFill>
                <a:latin typeface="HG丸ｺﾞｼｯｸM-PRO" pitchFamily="50" charset="-128"/>
                <a:ea typeface="HG丸ｺﾞｼｯｸM-PRO" pitchFamily="50" charset="-128"/>
              </a:rPr>
              <a:t>①有料老人ホーム</a:t>
            </a:r>
            <a:endParaRPr lang="ja-JP" altLang="en-US" sz="1400" dirty="0">
              <a:solidFill>
                <a:srgbClr val="000000"/>
              </a:solidFill>
              <a:latin typeface="HG丸ｺﾞｼｯｸM-PRO" pitchFamily="50" charset="-128"/>
              <a:ea typeface="HG丸ｺﾞｼｯｸM-PRO" pitchFamily="50" charset="-128"/>
            </a:endParaRPr>
          </a:p>
        </p:txBody>
      </p:sp>
      <p:sp>
        <p:nvSpPr>
          <p:cNvPr id="61" name="角丸四角形 60"/>
          <p:cNvSpPr/>
          <p:nvPr/>
        </p:nvSpPr>
        <p:spPr bwMode="auto">
          <a:xfrm>
            <a:off x="2774012" y="3193471"/>
            <a:ext cx="1793688" cy="340519"/>
          </a:xfrm>
          <a:prstGeom prst="roundRect">
            <a:avLst/>
          </a:prstGeom>
          <a:noFill/>
          <a:ln w="31750" cmpd="sng">
            <a:solidFill>
              <a:srgbClr val="FF0000"/>
            </a:solidFill>
            <a:miter lim="800000"/>
            <a:headEnd/>
            <a:tailEnd/>
          </a:ln>
        </p:spPr>
        <p:txBody>
          <a:bodyPr wrap="square" rtlCol="0" anchor="ctr">
            <a:spAutoFit/>
          </a:bodyPr>
          <a:lstStyle/>
          <a:p>
            <a:pPr algn="ctr"/>
            <a:r>
              <a:rPr lang="ja-JP" altLang="en-US" sz="1400" dirty="0" smtClean="0">
                <a:solidFill>
                  <a:srgbClr val="000000"/>
                </a:solidFill>
                <a:latin typeface="HG丸ｺﾞｼｯｸM-PRO" pitchFamily="50" charset="-128"/>
                <a:ea typeface="HG丸ｺﾞｼｯｸM-PRO" pitchFamily="50" charset="-128"/>
              </a:rPr>
              <a:t>　　　　　　　</a:t>
            </a:r>
            <a:endParaRPr lang="ja-JP" altLang="en-US" sz="1400" dirty="0">
              <a:solidFill>
                <a:srgbClr val="000000"/>
              </a:solidFill>
              <a:latin typeface="HG丸ｺﾞｼｯｸM-PRO" pitchFamily="50" charset="-128"/>
              <a:ea typeface="HG丸ｺﾞｼｯｸM-PRO" pitchFamily="50" charset="-128"/>
            </a:endParaRPr>
          </a:p>
        </p:txBody>
      </p:sp>
      <p:sp>
        <p:nvSpPr>
          <p:cNvPr id="34" name="角丸四角形 33"/>
          <p:cNvSpPr/>
          <p:nvPr/>
        </p:nvSpPr>
        <p:spPr bwMode="auto">
          <a:xfrm>
            <a:off x="1599294" y="2644566"/>
            <a:ext cx="1637899" cy="476726"/>
          </a:xfrm>
          <a:prstGeom prst="roundRect">
            <a:avLst/>
          </a:prstGeom>
          <a:solidFill>
            <a:schemeClr val="bg1"/>
          </a:solidFill>
          <a:ln w="38100">
            <a:solidFill>
              <a:schemeClr val="accent2"/>
            </a:solidFill>
            <a:miter lim="800000"/>
            <a:headEnd/>
            <a:tailEnd/>
          </a:ln>
        </p:spPr>
        <p:txBody>
          <a:bodyPr wrap="square" tIns="0" bIns="0" rtlCol="0" anchor="ctr">
            <a:spAutoFit/>
          </a:bodyPr>
          <a:lstStyle/>
          <a:p>
            <a:pPr algn="ctr"/>
            <a:r>
              <a:rPr lang="ja-JP" altLang="en-US" sz="1400" b="1" dirty="0" smtClean="0">
                <a:solidFill>
                  <a:srgbClr val="000000"/>
                </a:solidFill>
                <a:latin typeface="HG丸ｺﾞｼｯｸM-PRO" pitchFamily="50" charset="-128"/>
                <a:ea typeface="HG丸ｺﾞｼｯｸM-PRO" pitchFamily="50" charset="-128"/>
              </a:rPr>
              <a:t>特定施設</a:t>
            </a:r>
            <a:endParaRPr lang="en-US" altLang="ja-JP" sz="1400" b="1" dirty="0" smtClean="0">
              <a:solidFill>
                <a:srgbClr val="000000"/>
              </a:solidFill>
              <a:latin typeface="HG丸ｺﾞｼｯｸM-PRO" pitchFamily="50" charset="-128"/>
              <a:ea typeface="HG丸ｺﾞｼｯｸM-PRO" pitchFamily="50" charset="-128"/>
            </a:endParaRPr>
          </a:p>
          <a:p>
            <a:pPr algn="ctr"/>
            <a:r>
              <a:rPr lang="ja-JP" altLang="en-US" sz="1400" b="1" dirty="0" smtClean="0">
                <a:solidFill>
                  <a:srgbClr val="000000"/>
                </a:solidFill>
                <a:latin typeface="HG丸ｺﾞｼｯｸM-PRO" pitchFamily="50" charset="-128"/>
                <a:ea typeface="HG丸ｺﾞｼｯｸM-PRO" pitchFamily="50" charset="-128"/>
              </a:rPr>
              <a:t>入居者生活介護</a:t>
            </a:r>
            <a:endParaRPr lang="ja-JP" altLang="en-US" sz="1400" b="1" dirty="0">
              <a:solidFill>
                <a:srgbClr val="000000"/>
              </a:solidFill>
              <a:latin typeface="HG丸ｺﾞｼｯｸM-PRO" pitchFamily="50" charset="-128"/>
              <a:ea typeface="HG丸ｺﾞｼｯｸM-PRO" pitchFamily="50" charset="-128"/>
            </a:endParaRPr>
          </a:p>
        </p:txBody>
      </p:sp>
      <p:sp>
        <p:nvSpPr>
          <p:cNvPr id="16" name="角丸四角形 15"/>
          <p:cNvSpPr/>
          <p:nvPr/>
        </p:nvSpPr>
        <p:spPr bwMode="auto">
          <a:xfrm>
            <a:off x="2650066" y="4180496"/>
            <a:ext cx="3034805" cy="204311"/>
          </a:xfrm>
          <a:prstGeom prst="roundRect">
            <a:avLst/>
          </a:prstGeom>
          <a:solidFill>
            <a:schemeClr val="bg1"/>
          </a:solidFill>
          <a:ln w="9525">
            <a:solidFill>
              <a:schemeClr val="tx1"/>
            </a:solidFill>
            <a:miter lim="800000"/>
            <a:headEnd/>
            <a:tailEnd/>
          </a:ln>
        </p:spPr>
        <p:txBody>
          <a:bodyPr wrap="none" tIns="0" bIns="0" rtlCol="0" anchor="ctr">
            <a:spAutoFit/>
          </a:bodyPr>
          <a:lstStyle/>
          <a:p>
            <a:pPr algn="ctr"/>
            <a:r>
              <a:rPr lang="ja-JP" altLang="en-US" sz="1200" dirty="0" smtClean="0">
                <a:solidFill>
                  <a:srgbClr val="000000"/>
                </a:solidFill>
                <a:latin typeface="ＭＳ Ｐゴシック"/>
              </a:rPr>
              <a:t>サービス付き高齢者向け住宅（利用権方式）</a:t>
            </a:r>
            <a:endParaRPr lang="ja-JP" altLang="en-US" sz="1200" dirty="0">
              <a:solidFill>
                <a:srgbClr val="000000"/>
              </a:solidFill>
              <a:latin typeface="ＭＳ Ｐゴシック"/>
            </a:endParaRPr>
          </a:p>
        </p:txBody>
      </p:sp>
      <p:sp>
        <p:nvSpPr>
          <p:cNvPr id="30" name="角丸四角形 29"/>
          <p:cNvSpPr/>
          <p:nvPr/>
        </p:nvSpPr>
        <p:spPr bwMode="auto">
          <a:xfrm>
            <a:off x="2837831" y="6300430"/>
            <a:ext cx="1652310" cy="340519"/>
          </a:xfrm>
          <a:prstGeom prst="roundRect">
            <a:avLst/>
          </a:prstGeom>
          <a:solidFill>
            <a:srgbClr val="CCFFFF"/>
          </a:solidFill>
          <a:ln w="25400">
            <a:solidFill>
              <a:schemeClr val="tx1"/>
            </a:solidFill>
            <a:miter lim="800000"/>
            <a:headEnd/>
            <a:tailEnd/>
          </a:ln>
        </p:spPr>
        <p:txBody>
          <a:bodyPr wrap="none" rtlCol="0" anchor="ctr">
            <a:spAutoFit/>
          </a:bodyPr>
          <a:lstStyle/>
          <a:p>
            <a:pPr algn="ctr"/>
            <a:r>
              <a:rPr lang="ja-JP" altLang="en-US" sz="1400" dirty="0" smtClean="0">
                <a:solidFill>
                  <a:srgbClr val="000000"/>
                </a:solidFill>
                <a:latin typeface="HG丸ｺﾞｼｯｸM-PRO" pitchFamily="50" charset="-128"/>
                <a:ea typeface="HG丸ｺﾞｼｯｸM-PRO" pitchFamily="50" charset="-128"/>
              </a:rPr>
              <a:t>③軽費老人ホーム</a:t>
            </a:r>
            <a:endParaRPr lang="ja-JP" altLang="en-US" sz="1400" dirty="0">
              <a:solidFill>
                <a:srgbClr val="000000"/>
              </a:solidFill>
              <a:latin typeface="HG丸ｺﾞｼｯｸM-PRO" pitchFamily="50" charset="-128"/>
              <a:ea typeface="HG丸ｺﾞｼｯｸM-PRO" pitchFamily="50" charset="-128"/>
            </a:endParaRPr>
          </a:p>
        </p:txBody>
      </p:sp>
      <p:sp>
        <p:nvSpPr>
          <p:cNvPr id="29" name="角丸四角形 28"/>
          <p:cNvSpPr/>
          <p:nvPr/>
        </p:nvSpPr>
        <p:spPr bwMode="auto">
          <a:xfrm>
            <a:off x="2769224" y="5807007"/>
            <a:ext cx="1789693" cy="340519"/>
          </a:xfrm>
          <a:prstGeom prst="roundRect">
            <a:avLst/>
          </a:prstGeom>
          <a:solidFill>
            <a:srgbClr val="CCFFFF"/>
          </a:solidFill>
          <a:ln w="25400">
            <a:solidFill>
              <a:schemeClr val="tx1"/>
            </a:solidFill>
            <a:miter lim="800000"/>
            <a:headEnd/>
            <a:tailEnd/>
          </a:ln>
        </p:spPr>
        <p:txBody>
          <a:bodyPr wrap="square" rtlCol="0" anchor="ctr">
            <a:spAutoFit/>
          </a:bodyPr>
          <a:lstStyle/>
          <a:p>
            <a:pPr algn="ctr"/>
            <a:r>
              <a:rPr lang="ja-JP" altLang="en-US" sz="1400" dirty="0" smtClean="0">
                <a:solidFill>
                  <a:srgbClr val="000000"/>
                </a:solidFill>
                <a:latin typeface="HG丸ｺﾞｼｯｸM-PRO" pitchFamily="50" charset="-128"/>
                <a:ea typeface="HG丸ｺﾞｼｯｸM-PRO" pitchFamily="50" charset="-128"/>
              </a:rPr>
              <a:t>②養護老人ホーム</a:t>
            </a:r>
            <a:endParaRPr lang="ja-JP" altLang="en-US" sz="1400" dirty="0">
              <a:solidFill>
                <a:srgbClr val="000000"/>
              </a:solidFill>
              <a:latin typeface="HG丸ｺﾞｼｯｸM-PRO" pitchFamily="50" charset="-128"/>
              <a:ea typeface="HG丸ｺﾞｼｯｸM-PRO" pitchFamily="50" charset="-128"/>
            </a:endParaRPr>
          </a:p>
        </p:txBody>
      </p:sp>
      <p:cxnSp>
        <p:nvCxnSpPr>
          <p:cNvPr id="72" name="直線コネクタ 71"/>
          <p:cNvCxnSpPr>
            <a:stCxn id="40" idx="3"/>
            <a:endCxn id="44" idx="1"/>
          </p:cNvCxnSpPr>
          <p:nvPr/>
        </p:nvCxnSpPr>
        <p:spPr bwMode="auto">
          <a:xfrm flipV="1">
            <a:off x="8353916" y="4516873"/>
            <a:ext cx="293503" cy="368697"/>
          </a:xfrm>
          <a:prstGeom prst="line">
            <a:avLst/>
          </a:prstGeom>
          <a:solidFill>
            <a:schemeClr val="accent1"/>
          </a:solidFill>
          <a:ln w="44450" cap="rnd" cmpd="sng" algn="ctr">
            <a:solidFill>
              <a:srgbClr val="00FF00"/>
            </a:solidFill>
            <a:prstDash val="solid"/>
            <a:round/>
            <a:headEnd type="none" w="med" len="med"/>
            <a:tailEnd type="none" w="med" len="med"/>
          </a:ln>
          <a:effectLst/>
        </p:spPr>
      </p:cxnSp>
      <p:sp>
        <p:nvSpPr>
          <p:cNvPr id="76" name="角丸四角形 75"/>
          <p:cNvSpPr/>
          <p:nvPr/>
        </p:nvSpPr>
        <p:spPr bwMode="auto">
          <a:xfrm>
            <a:off x="1315298" y="2536808"/>
            <a:ext cx="6355896" cy="4363027"/>
          </a:xfrm>
          <a:prstGeom prst="roundRect">
            <a:avLst>
              <a:gd name="adj" fmla="val 3705"/>
            </a:avLst>
          </a:prstGeom>
          <a:noFill/>
          <a:ln w="19050" cap="flat" cmpd="sng" algn="ctr">
            <a:solidFill>
              <a:schemeClr val="tx1"/>
            </a:solidFill>
            <a:prstDash val="lg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endParaRPr lang="ja-JP" altLang="en-US" smtClean="0">
              <a:solidFill>
                <a:srgbClr val="000000"/>
              </a:solidFill>
            </a:endParaRPr>
          </a:p>
        </p:txBody>
      </p:sp>
      <p:sp>
        <p:nvSpPr>
          <p:cNvPr id="31" name="角丸四角形 30"/>
          <p:cNvSpPr/>
          <p:nvPr/>
        </p:nvSpPr>
        <p:spPr bwMode="auto">
          <a:xfrm>
            <a:off x="3471100" y="2348105"/>
            <a:ext cx="3197800" cy="476726"/>
          </a:xfrm>
          <a:prstGeom prst="roundRect">
            <a:avLst/>
          </a:prstGeom>
          <a:solidFill>
            <a:schemeClr val="bg1"/>
          </a:solidFill>
          <a:ln w="9525">
            <a:solidFill>
              <a:schemeClr val="tx1"/>
            </a:solidFill>
            <a:miter lim="800000"/>
            <a:headEnd/>
            <a:tailEnd/>
          </a:ln>
        </p:spPr>
        <p:txBody>
          <a:bodyPr wrap="square" lIns="0" tIns="0" rIns="0" bIns="0" rtlCol="0" anchor="ctr">
            <a:spAutoFit/>
          </a:bodyPr>
          <a:lstStyle/>
          <a:p>
            <a:pPr algn="ctr"/>
            <a:r>
              <a:rPr lang="ja-JP" altLang="en-US" sz="1400" b="1" dirty="0" smtClean="0">
                <a:solidFill>
                  <a:srgbClr val="000000"/>
                </a:solidFill>
                <a:latin typeface="HG丸ｺﾞｼｯｸM-PRO" pitchFamily="50" charset="-128"/>
                <a:ea typeface="HG丸ｺﾞｼｯｸM-PRO" pitchFamily="50" charset="-128"/>
              </a:rPr>
              <a:t>特定施設</a:t>
            </a:r>
            <a:r>
              <a:rPr lang="ja-JP" altLang="en-US" sz="1400" dirty="0" smtClean="0">
                <a:solidFill>
                  <a:srgbClr val="000000"/>
                </a:solidFill>
                <a:latin typeface="HG丸ｺﾞｼｯｸM-PRO" pitchFamily="50" charset="-128"/>
                <a:ea typeface="HG丸ｺﾞｼｯｸM-PRO" pitchFamily="50" charset="-128"/>
              </a:rPr>
              <a:t>（①②③のうち地域密着型</a:t>
            </a:r>
            <a:endParaRPr lang="en-US" altLang="ja-JP" sz="1400" dirty="0" smtClean="0">
              <a:solidFill>
                <a:srgbClr val="000000"/>
              </a:solidFill>
              <a:latin typeface="HG丸ｺﾞｼｯｸM-PRO" pitchFamily="50" charset="-128"/>
              <a:ea typeface="HG丸ｺﾞｼｯｸM-PRO" pitchFamily="50" charset="-128"/>
            </a:endParaRPr>
          </a:p>
          <a:p>
            <a:pPr algn="ctr"/>
            <a:r>
              <a:rPr lang="ja-JP" altLang="en-US" sz="1400" dirty="0" smtClean="0">
                <a:solidFill>
                  <a:srgbClr val="000000"/>
                </a:solidFill>
                <a:latin typeface="HG丸ｺﾞｼｯｸM-PRO" pitchFamily="50" charset="-128"/>
                <a:ea typeface="HG丸ｺﾞｼｯｸM-PRO" pitchFamily="50" charset="-128"/>
              </a:rPr>
              <a:t>　　　　特定施設以外が該当）</a:t>
            </a:r>
            <a:endParaRPr lang="ja-JP" altLang="en-US" sz="1400" dirty="0">
              <a:solidFill>
                <a:srgbClr val="000000"/>
              </a:solidFill>
              <a:latin typeface="HG丸ｺﾞｼｯｸM-PRO" pitchFamily="50" charset="-128"/>
              <a:ea typeface="HG丸ｺﾞｼｯｸM-PRO" pitchFamily="50" charset="-128"/>
            </a:endParaRPr>
          </a:p>
        </p:txBody>
      </p:sp>
      <p:sp>
        <p:nvSpPr>
          <p:cNvPr id="22" name="角丸四角形 21"/>
          <p:cNvSpPr/>
          <p:nvPr/>
        </p:nvSpPr>
        <p:spPr bwMode="auto">
          <a:xfrm>
            <a:off x="1196213" y="3641773"/>
            <a:ext cx="1806914" cy="368895"/>
          </a:xfrm>
          <a:prstGeom prst="roundRect">
            <a:avLst/>
          </a:prstGeom>
          <a:solidFill>
            <a:schemeClr val="bg1"/>
          </a:solidFill>
          <a:ln w="9525">
            <a:solidFill>
              <a:schemeClr val="tx1"/>
            </a:solidFill>
            <a:miter lim="800000"/>
            <a:headEnd/>
            <a:tailEnd/>
          </a:ln>
        </p:spPr>
        <p:txBody>
          <a:bodyPr wrap="square" lIns="36000" tIns="0" rIns="36000" bIns="0" rtlCol="0" anchor="ctr">
            <a:spAutoFit/>
          </a:bodyPr>
          <a:lstStyle/>
          <a:p>
            <a:pPr algn="ctr">
              <a:lnSpc>
                <a:spcPts val="1300"/>
              </a:lnSpc>
            </a:pPr>
            <a:r>
              <a:rPr lang="ja-JP" altLang="en-US" sz="1200" dirty="0" smtClean="0">
                <a:solidFill>
                  <a:srgbClr val="000000"/>
                </a:solidFill>
                <a:latin typeface="ＭＳ Ｐゴシック"/>
              </a:rPr>
              <a:t>介護付有料老人ホーム</a:t>
            </a:r>
            <a:endParaRPr lang="en-US" altLang="ja-JP" sz="1200" dirty="0" smtClean="0">
              <a:solidFill>
                <a:srgbClr val="000000"/>
              </a:solidFill>
              <a:latin typeface="ＭＳ Ｐゴシック"/>
            </a:endParaRPr>
          </a:p>
          <a:p>
            <a:pPr algn="ctr">
              <a:lnSpc>
                <a:spcPts val="1300"/>
              </a:lnSpc>
            </a:pPr>
            <a:r>
              <a:rPr lang="ja-JP" altLang="en-US" sz="1200" dirty="0" smtClean="0">
                <a:solidFill>
                  <a:srgbClr val="000000"/>
                </a:solidFill>
                <a:latin typeface="ＭＳ Ｐゴシック"/>
              </a:rPr>
              <a:t>（利用権方式）</a:t>
            </a:r>
            <a:endParaRPr lang="ja-JP" altLang="en-US" sz="1200" dirty="0">
              <a:solidFill>
                <a:srgbClr val="000000"/>
              </a:solidFill>
              <a:latin typeface="ＭＳ Ｐゴシック"/>
            </a:endParaRPr>
          </a:p>
        </p:txBody>
      </p:sp>
      <p:sp>
        <p:nvSpPr>
          <p:cNvPr id="62" name="角丸四角形 61"/>
          <p:cNvSpPr/>
          <p:nvPr/>
        </p:nvSpPr>
        <p:spPr bwMode="auto">
          <a:xfrm>
            <a:off x="1209270" y="5341556"/>
            <a:ext cx="1571455" cy="283766"/>
          </a:xfrm>
          <a:prstGeom prst="roundRect">
            <a:avLst/>
          </a:prstGeom>
          <a:solidFill>
            <a:schemeClr val="bg1"/>
          </a:solidFill>
          <a:ln w="9525">
            <a:solidFill>
              <a:schemeClr val="tx1"/>
            </a:solidFill>
            <a:miter lim="800000"/>
            <a:headEnd/>
            <a:tailEnd/>
          </a:ln>
        </p:spPr>
        <p:txBody>
          <a:bodyPr wrap="square" lIns="36000" tIns="0" rIns="36000" bIns="0" rtlCol="0" anchor="ctr">
            <a:spAutoFit/>
          </a:bodyPr>
          <a:lstStyle/>
          <a:p>
            <a:pPr algn="ctr">
              <a:lnSpc>
                <a:spcPts val="1000"/>
              </a:lnSpc>
            </a:pPr>
            <a:r>
              <a:rPr lang="ja-JP" altLang="en-US" sz="1000" dirty="0" smtClean="0">
                <a:solidFill>
                  <a:srgbClr val="000000"/>
                </a:solidFill>
                <a:latin typeface="ＭＳ Ｐゴシック"/>
              </a:rPr>
              <a:t>介護付有料老人ホーム</a:t>
            </a:r>
            <a:endParaRPr lang="en-US" altLang="ja-JP" sz="1000" dirty="0" smtClean="0">
              <a:solidFill>
                <a:srgbClr val="000000"/>
              </a:solidFill>
              <a:latin typeface="ＭＳ Ｐゴシック"/>
            </a:endParaRPr>
          </a:p>
          <a:p>
            <a:pPr algn="ctr">
              <a:lnSpc>
                <a:spcPts val="1000"/>
              </a:lnSpc>
            </a:pPr>
            <a:r>
              <a:rPr lang="ja-JP" altLang="en-US" sz="1000" dirty="0" smtClean="0">
                <a:solidFill>
                  <a:srgbClr val="000000"/>
                </a:solidFill>
                <a:latin typeface="ＭＳ Ｐゴシック"/>
              </a:rPr>
              <a:t>（賃貸借方式）</a:t>
            </a:r>
            <a:endParaRPr lang="ja-JP" altLang="en-US" sz="1000" dirty="0">
              <a:solidFill>
                <a:srgbClr val="000000"/>
              </a:solidFill>
              <a:latin typeface="ＭＳ Ｐゴシック"/>
            </a:endParaRPr>
          </a:p>
        </p:txBody>
      </p:sp>
      <p:sp>
        <p:nvSpPr>
          <p:cNvPr id="4" name="テキスト ボックス 3"/>
          <p:cNvSpPr txBox="1"/>
          <p:nvPr/>
        </p:nvSpPr>
        <p:spPr>
          <a:xfrm>
            <a:off x="8602386" y="3337320"/>
            <a:ext cx="1272184" cy="369332"/>
          </a:xfrm>
          <a:prstGeom prst="rect">
            <a:avLst/>
          </a:prstGeom>
          <a:noFill/>
        </p:spPr>
        <p:txBody>
          <a:bodyPr wrap="square" rtlCol="0">
            <a:spAutoFit/>
          </a:bodyPr>
          <a:lstStyle/>
          <a:p>
            <a:pPr marL="85725" indent="-85725" defTabSz="914353"/>
            <a:r>
              <a:rPr lang="en-US" altLang="ja-JP" sz="900" dirty="0" smtClean="0">
                <a:solidFill>
                  <a:srgbClr val="000000"/>
                </a:solidFill>
              </a:rPr>
              <a:t>※</a:t>
            </a:r>
            <a:r>
              <a:rPr lang="ja-JP" altLang="en-US" sz="900" dirty="0" smtClean="0">
                <a:solidFill>
                  <a:srgbClr val="000000"/>
                </a:solidFill>
              </a:rPr>
              <a:t>サ付き住宅の</a:t>
            </a:r>
            <a:r>
              <a:rPr lang="en-US" altLang="ja-JP" sz="900" dirty="0" smtClean="0">
                <a:solidFill>
                  <a:srgbClr val="000000"/>
                </a:solidFill>
              </a:rPr>
              <a:t>94</a:t>
            </a:r>
            <a:r>
              <a:rPr lang="ja-JP" altLang="en-US" sz="900" dirty="0" smtClean="0">
                <a:solidFill>
                  <a:srgbClr val="000000"/>
                </a:solidFill>
              </a:rPr>
              <a:t>％は食事提供あり</a:t>
            </a:r>
            <a:endParaRPr lang="ja-JP" altLang="en-US" sz="900" dirty="0">
              <a:solidFill>
                <a:srgbClr val="000000"/>
              </a:solidFill>
            </a:endParaRPr>
          </a:p>
        </p:txBody>
      </p:sp>
      <p:sp>
        <p:nvSpPr>
          <p:cNvPr id="6" name="正方形/長方形 5"/>
          <p:cNvSpPr/>
          <p:nvPr/>
        </p:nvSpPr>
        <p:spPr bwMode="auto">
          <a:xfrm>
            <a:off x="3686424" y="4561533"/>
            <a:ext cx="3879007" cy="663749"/>
          </a:xfrm>
          <a:prstGeom prst="rect">
            <a:avLst/>
          </a:prstGeom>
          <a:solidFill>
            <a:schemeClr val="accent1">
              <a:lumMod val="9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endParaRPr lang="ja-JP" altLang="en-US" smtClean="0">
              <a:solidFill>
                <a:srgbClr val="000000"/>
              </a:solidFill>
            </a:endParaRPr>
          </a:p>
        </p:txBody>
      </p:sp>
      <p:sp>
        <p:nvSpPr>
          <p:cNvPr id="42" name="正方形/長方形 41"/>
          <p:cNvSpPr/>
          <p:nvPr/>
        </p:nvSpPr>
        <p:spPr bwMode="auto">
          <a:xfrm>
            <a:off x="3686434" y="4523948"/>
            <a:ext cx="4667489" cy="720000"/>
          </a:xfrm>
          <a:prstGeom prst="rect">
            <a:avLst/>
          </a:prstGeom>
          <a:noFill/>
          <a:ln w="63500">
            <a:solidFill>
              <a:srgbClr val="00FF00"/>
            </a:solidFill>
            <a:miter lim="800000"/>
            <a:headEnd/>
            <a:tailEnd/>
          </a:ln>
        </p:spPr>
        <p:txBody>
          <a:bodyPr rtlCol="0" anchor="ctr"/>
          <a:lstStyle/>
          <a:p>
            <a:pPr algn="ctr"/>
            <a:endParaRPr lang="ja-JP" altLang="en-US" sz="2400" dirty="0">
              <a:solidFill>
                <a:srgbClr val="000000"/>
              </a:solidFill>
              <a:latin typeface="HG丸ｺﾞｼｯｸM-PRO" pitchFamily="50" charset="-128"/>
              <a:ea typeface="HG丸ｺﾞｼｯｸM-PRO" pitchFamily="50" charset="-128"/>
            </a:endParaRPr>
          </a:p>
        </p:txBody>
      </p:sp>
      <p:sp>
        <p:nvSpPr>
          <p:cNvPr id="41" name="角丸四角形 40"/>
          <p:cNvSpPr/>
          <p:nvPr/>
        </p:nvSpPr>
        <p:spPr bwMode="auto">
          <a:xfrm>
            <a:off x="2662579" y="4705639"/>
            <a:ext cx="3064155" cy="306467"/>
          </a:xfrm>
          <a:prstGeom prst="roundRect">
            <a:avLst/>
          </a:prstGeom>
          <a:solidFill>
            <a:schemeClr val="bg1"/>
          </a:solidFill>
          <a:ln w="9525">
            <a:solidFill>
              <a:schemeClr val="tx1"/>
            </a:solidFill>
            <a:miter lim="800000"/>
            <a:headEnd/>
            <a:tailEnd/>
          </a:ln>
        </p:spPr>
        <p:txBody>
          <a:bodyPr wrap="none" rtlCol="0" anchor="ctr">
            <a:spAutoFit/>
          </a:bodyPr>
          <a:lstStyle/>
          <a:p>
            <a:pPr algn="ctr"/>
            <a:r>
              <a:rPr lang="ja-JP" altLang="en-US" sz="1200" dirty="0" smtClean="0">
                <a:solidFill>
                  <a:srgbClr val="000000"/>
                </a:solidFill>
                <a:latin typeface="ＭＳ Ｐゴシック"/>
              </a:rPr>
              <a:t>サービス付き高齢者向け住宅（賃貸借方式）</a:t>
            </a:r>
            <a:endParaRPr lang="ja-JP" altLang="en-US" sz="1200" dirty="0">
              <a:solidFill>
                <a:srgbClr val="000000"/>
              </a:solidFill>
              <a:latin typeface="ＭＳ Ｐゴシック"/>
            </a:endParaRPr>
          </a:p>
        </p:txBody>
      </p:sp>
      <p:sp>
        <p:nvSpPr>
          <p:cNvPr id="38" name="角丸四角形吹き出し 37"/>
          <p:cNvSpPr/>
          <p:nvPr/>
        </p:nvSpPr>
        <p:spPr bwMode="auto">
          <a:xfrm>
            <a:off x="7885943" y="2644648"/>
            <a:ext cx="1988656" cy="690113"/>
          </a:xfrm>
          <a:prstGeom prst="wedgeRoundRectCallout">
            <a:avLst>
              <a:gd name="adj1" fmla="val -47535"/>
              <a:gd name="adj2" fmla="val 277663"/>
              <a:gd name="adj3" fmla="val 16667"/>
            </a:avLst>
          </a:prstGeom>
          <a:solidFill>
            <a:schemeClr val="bg1"/>
          </a:solidFill>
          <a:ln w="9525">
            <a:solidFill>
              <a:schemeClr val="tx1"/>
            </a:solidFill>
            <a:miter lim="800000"/>
            <a:headEnd/>
            <a:tailEnd/>
          </a:ln>
        </p:spPr>
        <p:txBody>
          <a:bodyPr lIns="36000" tIns="36000" rIns="36000" bIns="36000" rtlCol="0" anchor="ctr"/>
          <a:lstStyle/>
          <a:p>
            <a:pPr algn="just"/>
            <a:r>
              <a:rPr lang="ja-JP" altLang="en-US" sz="1300" dirty="0" smtClean="0">
                <a:solidFill>
                  <a:srgbClr val="000000"/>
                </a:solidFill>
                <a:latin typeface="HG丸ｺﾞｼｯｸM-PRO" pitchFamily="50" charset="-128"/>
                <a:ea typeface="HG丸ｺﾞｼｯｸM-PRO" pitchFamily="50" charset="-128"/>
              </a:rPr>
              <a:t>有料老人ホームに該当しない（食事提供等のない）サ付き住宅</a:t>
            </a:r>
            <a:endParaRPr lang="ja-JP" altLang="en-US" sz="1300" dirty="0">
              <a:solidFill>
                <a:srgbClr val="000000"/>
              </a:solidFill>
              <a:latin typeface="HG丸ｺﾞｼｯｸM-PRO" pitchFamily="50" charset="-128"/>
              <a:ea typeface="HG丸ｺﾞｼｯｸM-PRO" pitchFamily="50" charset="-128"/>
            </a:endParaRPr>
          </a:p>
        </p:txBody>
      </p:sp>
      <p:sp>
        <p:nvSpPr>
          <p:cNvPr id="69" name="角丸四角形吹き出し 68"/>
          <p:cNvSpPr/>
          <p:nvPr/>
        </p:nvSpPr>
        <p:spPr bwMode="auto">
          <a:xfrm>
            <a:off x="7917345" y="5733696"/>
            <a:ext cx="1613021" cy="566652"/>
          </a:xfrm>
          <a:prstGeom prst="wedgeRoundRectCallout">
            <a:avLst>
              <a:gd name="adj1" fmla="val -117797"/>
              <a:gd name="adj2" fmla="val -201898"/>
              <a:gd name="adj3" fmla="val 16667"/>
            </a:avLst>
          </a:prstGeom>
          <a:solidFill>
            <a:schemeClr val="accent1"/>
          </a:solidFill>
          <a:ln w="9525">
            <a:solidFill>
              <a:schemeClr val="tx1"/>
            </a:solidFill>
            <a:miter lim="800000"/>
            <a:headEnd/>
            <a:tailEnd/>
          </a:ln>
        </p:spPr>
        <p:txBody>
          <a:bodyPr lIns="36000" tIns="36000" rIns="36000" bIns="36000" rtlCol="0" anchor="ctr"/>
          <a:lstStyle/>
          <a:p>
            <a:r>
              <a:rPr lang="ja-JP" altLang="en-US" sz="1300" b="1" dirty="0" smtClean="0">
                <a:solidFill>
                  <a:srgbClr val="000000"/>
                </a:solidFill>
                <a:latin typeface="HG丸ｺﾞｼｯｸM-PRO" pitchFamily="50" charset="-128"/>
                <a:ea typeface="HG丸ｺﾞｼｯｸM-PRO" pitchFamily="50" charset="-128"/>
              </a:rPr>
              <a:t>新たに住所地</a:t>
            </a:r>
            <a:r>
              <a:rPr lang="ja-JP" altLang="en-US" sz="1300" b="1" dirty="0">
                <a:solidFill>
                  <a:srgbClr val="000000"/>
                </a:solidFill>
                <a:latin typeface="HG丸ｺﾞｼｯｸM-PRO" pitchFamily="50" charset="-128"/>
                <a:ea typeface="HG丸ｺﾞｼｯｸM-PRO" pitchFamily="50" charset="-128"/>
              </a:rPr>
              <a:t>特例</a:t>
            </a:r>
            <a:r>
              <a:rPr lang="ja-JP" altLang="en-US" sz="1300" b="1" dirty="0" smtClean="0">
                <a:solidFill>
                  <a:srgbClr val="000000"/>
                </a:solidFill>
                <a:latin typeface="HG丸ｺﾞｼｯｸM-PRO" pitchFamily="50" charset="-128"/>
                <a:ea typeface="HG丸ｺﾞｼｯｸM-PRO" pitchFamily="50" charset="-128"/>
              </a:rPr>
              <a:t>の</a:t>
            </a:r>
            <a:r>
              <a:rPr lang="ja-JP" altLang="en-US" sz="1300" b="1" dirty="0">
                <a:solidFill>
                  <a:srgbClr val="000000"/>
                </a:solidFill>
                <a:latin typeface="HG丸ｺﾞｼｯｸM-PRO" pitchFamily="50" charset="-128"/>
                <a:ea typeface="HG丸ｺﾞｼｯｸM-PRO" pitchFamily="50" charset="-128"/>
              </a:rPr>
              <a:t>対象</a:t>
            </a:r>
            <a:r>
              <a:rPr lang="ja-JP" altLang="en-US" sz="1300" b="1" dirty="0" smtClean="0">
                <a:solidFill>
                  <a:srgbClr val="000000"/>
                </a:solidFill>
                <a:latin typeface="HG丸ｺﾞｼｯｸM-PRO" pitchFamily="50" charset="-128"/>
                <a:ea typeface="HG丸ｺﾞｼｯｸM-PRO" pitchFamily="50" charset="-128"/>
              </a:rPr>
              <a:t>とする範囲</a:t>
            </a:r>
            <a:endParaRPr lang="ja-JP" altLang="en-US" sz="1300" b="1" dirty="0">
              <a:solidFill>
                <a:srgbClr val="000000"/>
              </a:solidFill>
              <a:latin typeface="HG丸ｺﾞｼｯｸM-PRO" pitchFamily="50" charset="-128"/>
              <a:ea typeface="HG丸ｺﾞｼｯｸM-PRO" pitchFamily="50" charset="-128"/>
            </a:endParaRPr>
          </a:p>
        </p:txBody>
      </p:sp>
      <p:sp>
        <p:nvSpPr>
          <p:cNvPr id="68" name="スライド番号プレースホルダー 7"/>
          <p:cNvSpPr txBox="1">
            <a:spLocks/>
          </p:cNvSpPr>
          <p:nvPr/>
        </p:nvSpPr>
        <p:spPr>
          <a:xfrm>
            <a:off x="9201472" y="6453336"/>
            <a:ext cx="699871" cy="365125"/>
          </a:xfrm>
          <a:prstGeom prst="rect">
            <a:avLst/>
          </a:prstGeom>
          <a:noFill/>
        </p:spPr>
        <p:txBody>
          <a:bodyPr vert="horz" lIns="91440" tIns="45720" rIns="91440" bIns="45720" rtlCol="0" anchor="ctr"/>
          <a:lstStyle>
            <a:defPPr>
              <a:defRPr lang="ja-JP"/>
            </a:defPPr>
            <a:lvl1pPr algn="r" rtl="0" fontAlgn="base">
              <a:spcBef>
                <a:spcPct val="0"/>
              </a:spcBef>
              <a:spcAft>
                <a:spcPct val="0"/>
              </a:spcAft>
              <a:defRPr kumimoji="1" sz="1200" kern="1200">
                <a:solidFill>
                  <a:schemeClr val="tx1">
                    <a:tint val="75000"/>
                  </a:schemeClr>
                </a:solidFill>
                <a:latin typeface="Arial" pitchFamily="34"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Arial" pitchFamily="34" charset="0"/>
                <a:ea typeface="ＭＳ Ｐゴシック" pitchFamily="50" charset="-128"/>
                <a:cs typeface="+mn-cs"/>
              </a:defRPr>
            </a:lvl9pPr>
          </a:lstStyle>
          <a:p>
            <a:r>
              <a:rPr lang="en-US" altLang="ja-JP" sz="2400" dirty="0" smtClean="0">
                <a:solidFill>
                  <a:prstClr val="black"/>
                </a:solidFill>
              </a:rPr>
              <a:t>201</a:t>
            </a:r>
            <a:endParaRPr lang="ja-JP" altLang="en-US" sz="2400" dirty="0">
              <a:solidFill>
                <a:prstClr val="black"/>
              </a:solidFill>
            </a:endParaRPr>
          </a:p>
        </p:txBody>
      </p:sp>
    </p:spTree>
    <p:extLst>
      <p:ext uri="{BB962C8B-B14F-4D97-AF65-F5344CB8AC3E}">
        <p14:creationId xmlns:p14="http://schemas.microsoft.com/office/powerpoint/2010/main" val="7088265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 name="円/楕円 345"/>
          <p:cNvSpPr/>
          <p:nvPr/>
        </p:nvSpPr>
        <p:spPr>
          <a:xfrm rot="20796439">
            <a:off x="925416" y="3578659"/>
            <a:ext cx="12246637" cy="5903913"/>
          </a:xfrm>
          <a:prstGeom prst="ellipse">
            <a:avLst/>
          </a:prstGeom>
          <a:solidFill>
            <a:srgbClr val="FFFFCC">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401">
              <a:defRPr/>
            </a:pPr>
            <a:endParaRPr lang="ja-JP" altLang="en-US">
              <a:solidFill>
                <a:prstClr val="white"/>
              </a:solidFill>
              <a:latin typeface="Helvetica"/>
              <a:ea typeface="ヒラギノ丸ゴ ProN W4"/>
            </a:endParaRPr>
          </a:p>
        </p:txBody>
      </p:sp>
      <p:sp>
        <p:nvSpPr>
          <p:cNvPr id="4" name="Text Box 7"/>
          <p:cNvSpPr txBox="1">
            <a:spLocks noChangeArrowheads="1"/>
          </p:cNvSpPr>
          <p:nvPr/>
        </p:nvSpPr>
        <p:spPr bwMode="auto">
          <a:xfrm>
            <a:off x="-116630" y="621436"/>
            <a:ext cx="9710702" cy="2375519"/>
          </a:xfrm>
          <a:prstGeom prst="rect">
            <a:avLst/>
          </a:prstGeom>
          <a:noFill/>
          <a:ln w="12700">
            <a:noFill/>
            <a:prstDash val="dash"/>
            <a:miter lim="800000"/>
            <a:headEnd/>
            <a:tailEnd/>
          </a:ln>
        </p:spPr>
        <p:txBody>
          <a:bodyPr lIns="35995" tIns="45626" rIns="35995" bIns="45626"/>
          <a:lstStyle/>
          <a:p>
            <a:pPr defTabSz="913401">
              <a:defRPr/>
            </a:pPr>
            <a:r>
              <a:rPr lang="ja-JP" altLang="en-US" sz="1600" b="1" dirty="0">
                <a:solidFill>
                  <a:prstClr val="black"/>
                </a:solidFill>
                <a:latin typeface="Helvetica"/>
                <a:ea typeface="ヒラギノ丸ゴ ProN W4"/>
              </a:rPr>
              <a:t>　</a:t>
            </a:r>
            <a:r>
              <a:rPr lang="ja-JP" altLang="en-US" sz="1600" b="1" dirty="0">
                <a:solidFill>
                  <a:srgbClr val="0070C0"/>
                </a:solidFill>
                <a:latin typeface="Helvetica"/>
                <a:ea typeface="ヒラギノ丸ゴ ProN W4"/>
              </a:rPr>
              <a:t>１．登録基準</a:t>
            </a:r>
            <a:endParaRPr lang="en-US" altLang="ja-JP" sz="800" b="1" dirty="0">
              <a:solidFill>
                <a:prstClr val="black"/>
              </a:solidFill>
              <a:latin typeface="Helvetica"/>
              <a:ea typeface="ヒラギノ丸ゴ ProN W4"/>
            </a:endParaRPr>
          </a:p>
          <a:p>
            <a:pPr marL="276775" indent="-276775" defTabSz="913401">
              <a:tabLst>
                <a:tab pos="1257300" algn="l"/>
              </a:tabLst>
              <a:defRPr/>
            </a:pPr>
            <a:endParaRPr lang="en-US" altLang="ja-JP" sz="800" dirty="0">
              <a:solidFill>
                <a:prstClr val="black"/>
              </a:solidFill>
              <a:latin typeface="Helvetica"/>
              <a:ea typeface="ヒラギノ丸ゴ ProN W4"/>
            </a:endParaRPr>
          </a:p>
          <a:p>
            <a:pPr marL="276775" indent="-276775" defTabSz="913401">
              <a:tabLst>
                <a:tab pos="1257300" algn="l"/>
                <a:tab pos="1619250" algn="l"/>
              </a:tabLst>
              <a:defRPr/>
            </a:pPr>
            <a:r>
              <a:rPr lang="ja-JP" altLang="en-US" sz="1400" dirty="0">
                <a:solidFill>
                  <a:prstClr val="black"/>
                </a:solidFill>
                <a:latin typeface="Helvetica"/>
                <a:ea typeface="ヒラギノ丸ゴ ProN W4"/>
              </a:rPr>
              <a:t>　　</a:t>
            </a:r>
            <a:r>
              <a:rPr lang="ja-JP" altLang="en-US" sz="1400" dirty="0">
                <a:solidFill>
                  <a:srgbClr val="669900"/>
                </a:solidFill>
                <a:latin typeface="Helvetica"/>
                <a:ea typeface="ヒラギノ丸ゴ ProN W4"/>
              </a:rPr>
              <a:t> </a:t>
            </a:r>
            <a:r>
              <a:rPr lang="en-US" altLang="ja-JP" sz="1400" dirty="0">
                <a:solidFill>
                  <a:srgbClr val="669900"/>
                </a:solidFill>
                <a:latin typeface="Helvetica"/>
                <a:ea typeface="ヒラギノ丸ゴ ProN W4"/>
              </a:rPr>
              <a:t>《</a:t>
            </a:r>
            <a:r>
              <a:rPr lang="ja-JP" altLang="en-US" sz="1400" dirty="0">
                <a:solidFill>
                  <a:srgbClr val="669900"/>
                </a:solidFill>
                <a:latin typeface="Helvetica"/>
                <a:ea typeface="ヒラギノ丸ゴ ProN W4"/>
              </a:rPr>
              <a:t>ハード</a:t>
            </a:r>
            <a:r>
              <a:rPr lang="en-US" altLang="ja-JP" sz="1400" dirty="0">
                <a:solidFill>
                  <a:srgbClr val="669900"/>
                </a:solidFill>
                <a:latin typeface="Helvetica"/>
                <a:ea typeface="ヒラギノ丸ゴ ProN W4"/>
              </a:rPr>
              <a:t>》</a:t>
            </a:r>
            <a:r>
              <a:rPr lang="ja-JP" altLang="en-US" sz="1400" dirty="0">
                <a:solidFill>
                  <a:prstClr val="black"/>
                </a:solidFill>
                <a:latin typeface="Helvetica"/>
                <a:ea typeface="ヒラギノ丸ゴ ProN W4"/>
              </a:rPr>
              <a:t>　</a:t>
            </a:r>
            <a:r>
              <a:rPr lang="en-US" altLang="ja-JP" sz="1400" dirty="0">
                <a:solidFill>
                  <a:prstClr val="black"/>
                </a:solidFill>
                <a:latin typeface="Helvetica"/>
                <a:ea typeface="ヒラギノ丸ゴ ProN W4"/>
              </a:rPr>
              <a:t>	</a:t>
            </a:r>
            <a:r>
              <a:rPr lang="ja-JP" altLang="en-US" sz="1400" u="sng" dirty="0">
                <a:solidFill>
                  <a:prstClr val="black"/>
                </a:solidFill>
                <a:latin typeface="Helvetica"/>
                <a:ea typeface="ヒラギノ丸ゴ ProN W4"/>
              </a:rPr>
              <a:t>・床面積は原則</a:t>
            </a:r>
            <a:r>
              <a:rPr lang="en-US" altLang="ja-JP" sz="1400" u="sng" dirty="0">
                <a:solidFill>
                  <a:prstClr val="black"/>
                </a:solidFill>
                <a:latin typeface="Helvetica"/>
                <a:ea typeface="ヒラギノ丸ゴ ProN W4"/>
              </a:rPr>
              <a:t>25</a:t>
            </a:r>
            <a:r>
              <a:rPr lang="ja-JP" altLang="en-US" sz="1400" u="sng" dirty="0">
                <a:solidFill>
                  <a:prstClr val="black"/>
                </a:solidFill>
                <a:latin typeface="Helvetica"/>
                <a:ea typeface="ヒラギノ丸ゴ ProN W4"/>
              </a:rPr>
              <a:t>㎡以上</a:t>
            </a:r>
            <a:r>
              <a:rPr lang="ja-JP" altLang="en-US" sz="1400" dirty="0">
                <a:solidFill>
                  <a:prstClr val="black"/>
                </a:solidFill>
                <a:latin typeface="Helvetica"/>
                <a:ea typeface="ヒラギノ丸ゴ ProN W4"/>
              </a:rPr>
              <a:t>　</a:t>
            </a:r>
            <a:r>
              <a:rPr lang="ja-JP" altLang="en-US" sz="1400" u="sng" dirty="0">
                <a:solidFill>
                  <a:prstClr val="black"/>
                </a:solidFill>
                <a:latin typeface="Helvetica"/>
                <a:ea typeface="ヒラギノ丸ゴ ProN W4"/>
              </a:rPr>
              <a:t>・構造・設備が一定の基準を満たすこと</a:t>
            </a:r>
            <a:endParaRPr lang="en-US" altLang="ja-JP" sz="1400" u="sng" dirty="0">
              <a:solidFill>
                <a:prstClr val="black"/>
              </a:solidFill>
              <a:latin typeface="Helvetica"/>
              <a:ea typeface="ヒラギノ丸ゴ ProN W4"/>
            </a:endParaRPr>
          </a:p>
          <a:p>
            <a:pPr marL="276775" indent="-276775" defTabSz="913401">
              <a:tabLst>
                <a:tab pos="1257300" algn="l"/>
                <a:tab pos="1619250" algn="l"/>
              </a:tabLst>
              <a:defRPr/>
            </a:pPr>
            <a:r>
              <a:rPr lang="ja-JP" altLang="en-US" sz="1400" dirty="0">
                <a:solidFill>
                  <a:prstClr val="black"/>
                </a:solidFill>
                <a:latin typeface="Helvetica"/>
                <a:ea typeface="ヒラギノ丸ゴ ProN W4"/>
              </a:rPr>
              <a:t>　　　 　　　　　</a:t>
            </a:r>
            <a:r>
              <a:rPr lang="en-US" altLang="ja-JP" sz="1400" dirty="0">
                <a:solidFill>
                  <a:prstClr val="black"/>
                </a:solidFill>
                <a:latin typeface="Helvetica"/>
                <a:ea typeface="ヒラギノ丸ゴ ProN W4"/>
              </a:rPr>
              <a:t>	</a:t>
            </a:r>
            <a:r>
              <a:rPr lang="ja-JP" altLang="en-US" sz="1400" u="sng" dirty="0">
                <a:solidFill>
                  <a:prstClr val="black"/>
                </a:solidFill>
                <a:latin typeface="Helvetica"/>
                <a:ea typeface="ヒラギノ丸ゴ ProN W4"/>
              </a:rPr>
              <a:t>・バリアフリー（廊下幅、段差解消、手すり設置）</a:t>
            </a:r>
            <a:endParaRPr lang="en-US" altLang="ja-JP" sz="1400" u="sng" dirty="0">
              <a:solidFill>
                <a:prstClr val="black"/>
              </a:solidFill>
              <a:latin typeface="Helvetica"/>
              <a:ea typeface="ヒラギノ丸ゴ ProN W4"/>
            </a:endParaRPr>
          </a:p>
          <a:p>
            <a:pPr marL="276775" indent="-276775" defTabSz="913401">
              <a:tabLst>
                <a:tab pos="1257300" algn="l"/>
                <a:tab pos="1619250" algn="l"/>
              </a:tabLst>
              <a:defRPr/>
            </a:pPr>
            <a:endParaRPr lang="en-US" altLang="ja-JP" sz="800" u="sng" dirty="0">
              <a:solidFill>
                <a:prstClr val="black"/>
              </a:solidFill>
              <a:latin typeface="Helvetica"/>
              <a:ea typeface="ヒラギノ丸ゴ ProN W4"/>
            </a:endParaRPr>
          </a:p>
          <a:p>
            <a:pPr marL="276775" indent="-276775" defTabSz="913401">
              <a:tabLst>
                <a:tab pos="1257300" algn="l"/>
                <a:tab pos="1619250" algn="l"/>
              </a:tabLst>
              <a:defRPr/>
            </a:pPr>
            <a:r>
              <a:rPr lang="ja-JP" altLang="en-US" sz="1400" dirty="0">
                <a:solidFill>
                  <a:prstClr val="black"/>
                </a:solidFill>
                <a:latin typeface="Helvetica"/>
                <a:ea typeface="ヒラギノ丸ゴ ProN W4"/>
              </a:rPr>
              <a:t>　　 </a:t>
            </a:r>
            <a:r>
              <a:rPr lang="en-US" altLang="ja-JP" sz="1400" dirty="0">
                <a:solidFill>
                  <a:srgbClr val="669900"/>
                </a:solidFill>
                <a:latin typeface="Helvetica"/>
                <a:ea typeface="ヒラギノ丸ゴ ProN W4"/>
              </a:rPr>
              <a:t>《</a:t>
            </a:r>
            <a:r>
              <a:rPr lang="ja-JP" altLang="en-US" sz="1400" dirty="0">
                <a:solidFill>
                  <a:srgbClr val="669900"/>
                </a:solidFill>
                <a:latin typeface="Helvetica"/>
                <a:ea typeface="ヒラギノ丸ゴ ProN W4"/>
              </a:rPr>
              <a:t>サービス</a:t>
            </a:r>
            <a:r>
              <a:rPr lang="en-US" altLang="ja-JP" sz="1400" dirty="0">
                <a:solidFill>
                  <a:srgbClr val="669900"/>
                </a:solidFill>
                <a:latin typeface="Helvetica"/>
                <a:ea typeface="ヒラギノ丸ゴ ProN W4"/>
              </a:rPr>
              <a:t>》</a:t>
            </a:r>
            <a:r>
              <a:rPr lang="ja-JP" altLang="en-US" sz="1400" dirty="0">
                <a:solidFill>
                  <a:srgbClr val="669900"/>
                </a:solidFill>
                <a:latin typeface="Helvetica"/>
                <a:ea typeface="ヒラギノ丸ゴ ProN W4"/>
              </a:rPr>
              <a:t>  </a:t>
            </a:r>
            <a:r>
              <a:rPr lang="en-US" altLang="ja-JP" sz="1400" dirty="0">
                <a:solidFill>
                  <a:srgbClr val="669900"/>
                </a:solidFill>
                <a:latin typeface="Helvetica"/>
                <a:ea typeface="ヒラギノ丸ゴ ProN W4"/>
              </a:rPr>
              <a:t>	</a:t>
            </a:r>
            <a:r>
              <a:rPr lang="ja-JP" altLang="en-US" sz="1400" u="sng" dirty="0">
                <a:solidFill>
                  <a:prstClr val="black"/>
                </a:solidFill>
                <a:latin typeface="Helvetica"/>
                <a:ea typeface="ヒラギノ丸ゴ ProN W4"/>
              </a:rPr>
              <a:t>・サービスを提供すること　（少なくとも</a:t>
            </a:r>
            <a:r>
              <a:rPr lang="ja-JP" altLang="en-US" sz="1400" u="sng" dirty="0">
                <a:solidFill>
                  <a:srgbClr val="FF0000"/>
                </a:solidFill>
                <a:latin typeface="Helvetica"/>
                <a:ea typeface="ヒラギノ丸ゴ ProN W4"/>
              </a:rPr>
              <a:t>安否確認・生活相談サービス</a:t>
            </a:r>
            <a:r>
              <a:rPr lang="ja-JP" altLang="en-US" sz="1400" u="sng" dirty="0">
                <a:solidFill>
                  <a:prstClr val="black"/>
                </a:solidFill>
                <a:latin typeface="Helvetica"/>
                <a:ea typeface="ヒラギノ丸ゴ ProN W4"/>
              </a:rPr>
              <a:t>を提供）</a:t>
            </a:r>
            <a:endParaRPr lang="en-US" altLang="ja-JP" sz="1400" u="sng" dirty="0">
              <a:solidFill>
                <a:prstClr val="black"/>
              </a:solidFill>
              <a:latin typeface="Helvetica"/>
              <a:ea typeface="ヒラギノ丸ゴ ProN W4"/>
            </a:endParaRPr>
          </a:p>
          <a:p>
            <a:pPr marL="276775" indent="-276775" defTabSz="913401">
              <a:tabLst>
                <a:tab pos="1257300" algn="l"/>
                <a:tab pos="1619250" algn="l"/>
              </a:tabLst>
              <a:defRPr/>
            </a:pPr>
            <a:r>
              <a:rPr lang="ja-JP" altLang="en-US" sz="1400" dirty="0">
                <a:solidFill>
                  <a:prstClr val="black"/>
                </a:solidFill>
                <a:latin typeface="Helvetica"/>
                <a:ea typeface="ヒラギノ丸ゴ ProN W4"/>
              </a:rPr>
              <a:t>　　　　　　　　　　　　［サービスの例：食事の提供、清掃・洗濯等の家事援助　等］</a:t>
            </a:r>
            <a:endParaRPr lang="en-US" altLang="ja-JP" sz="1400" dirty="0">
              <a:solidFill>
                <a:prstClr val="black"/>
              </a:solidFill>
              <a:latin typeface="Helvetica"/>
              <a:ea typeface="ヒラギノ丸ゴ ProN W4"/>
            </a:endParaRPr>
          </a:p>
          <a:p>
            <a:pPr marL="276775" indent="-276775" defTabSz="913401">
              <a:tabLst>
                <a:tab pos="1257300" algn="l"/>
                <a:tab pos="1619250" algn="l"/>
              </a:tabLst>
              <a:defRPr/>
            </a:pPr>
            <a:endParaRPr lang="en-US" altLang="ja-JP" sz="800" dirty="0">
              <a:solidFill>
                <a:prstClr val="black"/>
              </a:solidFill>
              <a:latin typeface="Helvetica"/>
              <a:ea typeface="ヒラギノ丸ゴ ProN W4"/>
            </a:endParaRPr>
          </a:p>
          <a:p>
            <a:pPr marL="1789113" indent="-1789113" defTabSz="913401">
              <a:tabLst>
                <a:tab pos="1257300" algn="l"/>
                <a:tab pos="1619250" algn="l"/>
              </a:tabLst>
              <a:defRPr/>
            </a:pPr>
            <a:r>
              <a:rPr lang="ja-JP" altLang="en-US" sz="1400" dirty="0">
                <a:solidFill>
                  <a:prstClr val="black"/>
                </a:solidFill>
                <a:latin typeface="Helvetica"/>
                <a:ea typeface="ヒラギノ丸ゴ ProN W4"/>
              </a:rPr>
              <a:t>　 　</a:t>
            </a:r>
            <a:r>
              <a:rPr lang="en-US" altLang="ja-JP" sz="1400" dirty="0">
                <a:solidFill>
                  <a:srgbClr val="669900"/>
                </a:solidFill>
                <a:latin typeface="Helvetica"/>
                <a:ea typeface="ヒラギノ丸ゴ ProN W4"/>
              </a:rPr>
              <a:t>《</a:t>
            </a:r>
            <a:r>
              <a:rPr lang="ja-JP" altLang="en-US" sz="1400" dirty="0">
                <a:solidFill>
                  <a:srgbClr val="669900"/>
                </a:solidFill>
                <a:latin typeface="Helvetica"/>
                <a:ea typeface="ヒラギノ丸ゴ ProN W4"/>
              </a:rPr>
              <a:t>契約内容</a:t>
            </a:r>
            <a:r>
              <a:rPr lang="en-US" altLang="ja-JP" sz="1400" dirty="0">
                <a:solidFill>
                  <a:srgbClr val="669900"/>
                </a:solidFill>
                <a:latin typeface="Helvetica"/>
                <a:ea typeface="ヒラギノ丸ゴ ProN W4"/>
              </a:rPr>
              <a:t>》	</a:t>
            </a:r>
            <a:r>
              <a:rPr lang="ja-JP" altLang="en-US" sz="1400" dirty="0">
                <a:solidFill>
                  <a:prstClr val="black"/>
                </a:solidFill>
                <a:latin typeface="Helvetica"/>
                <a:ea typeface="ヒラギノ丸ゴ ProN W4"/>
              </a:rPr>
              <a:t>・長期入院を理由に事業者から一方的に解約できないなど、居住の安定が図られた契約であること</a:t>
            </a:r>
            <a:endParaRPr lang="en-US" altLang="ja-JP" sz="1400" dirty="0">
              <a:solidFill>
                <a:prstClr val="black"/>
              </a:solidFill>
              <a:latin typeface="Helvetica"/>
              <a:ea typeface="ヒラギノ丸ゴ ProN W4"/>
            </a:endParaRPr>
          </a:p>
          <a:p>
            <a:pPr marL="276775" indent="-276775" defTabSz="913401">
              <a:tabLst>
                <a:tab pos="1257300" algn="l"/>
                <a:tab pos="1619250" algn="l"/>
              </a:tabLst>
              <a:defRPr/>
            </a:pPr>
            <a:r>
              <a:rPr lang="ja-JP" altLang="en-US" sz="1400" dirty="0">
                <a:solidFill>
                  <a:prstClr val="black"/>
                </a:solidFill>
                <a:latin typeface="Helvetica"/>
                <a:ea typeface="ヒラギノ丸ゴ ProN W4"/>
              </a:rPr>
              <a:t>　　  　　　　　　</a:t>
            </a:r>
            <a:r>
              <a:rPr lang="en-US" altLang="ja-JP" sz="1400" dirty="0">
                <a:solidFill>
                  <a:prstClr val="black"/>
                </a:solidFill>
                <a:latin typeface="Helvetica"/>
                <a:ea typeface="ヒラギノ丸ゴ ProN W4"/>
              </a:rPr>
              <a:t>	</a:t>
            </a:r>
            <a:r>
              <a:rPr lang="ja-JP" altLang="en-US" sz="1400" dirty="0">
                <a:solidFill>
                  <a:prstClr val="black"/>
                </a:solidFill>
                <a:latin typeface="Helvetica"/>
                <a:ea typeface="ヒラギノ丸ゴ ProN W4"/>
              </a:rPr>
              <a:t>・敷金、家賃、サービス対価以外の金銭を徴収しないこと</a:t>
            </a:r>
            <a:endParaRPr lang="en-US" altLang="ja-JP" sz="1400" dirty="0">
              <a:solidFill>
                <a:prstClr val="black"/>
              </a:solidFill>
              <a:latin typeface="Helvetica"/>
              <a:ea typeface="ヒラギノ丸ゴ ProN W4"/>
            </a:endParaRPr>
          </a:p>
          <a:p>
            <a:pPr marL="1341438" indent="-1341438" defTabSz="913401">
              <a:tabLst>
                <a:tab pos="1257300" algn="l"/>
                <a:tab pos="1619250" algn="l"/>
              </a:tabLst>
              <a:defRPr/>
            </a:pPr>
            <a:r>
              <a:rPr lang="ja-JP" altLang="en-US" sz="1400" dirty="0">
                <a:solidFill>
                  <a:prstClr val="black"/>
                </a:solidFill>
                <a:latin typeface="Helvetica"/>
                <a:ea typeface="ヒラギノ丸ゴ ProN W4"/>
              </a:rPr>
              <a:t>　　　　　　　　</a:t>
            </a:r>
            <a:r>
              <a:rPr lang="en-US" altLang="ja-JP" sz="1400" dirty="0">
                <a:solidFill>
                  <a:prstClr val="black"/>
                </a:solidFill>
                <a:latin typeface="Helvetica"/>
                <a:ea typeface="ヒラギノ丸ゴ ProN W4"/>
              </a:rPr>
              <a:t>	</a:t>
            </a:r>
            <a:r>
              <a:rPr lang="ja-JP" altLang="en-US" sz="1400" dirty="0">
                <a:solidFill>
                  <a:prstClr val="black"/>
                </a:solidFill>
                <a:latin typeface="Helvetica"/>
                <a:ea typeface="ヒラギノ丸ゴ ProN W4"/>
              </a:rPr>
              <a:t>・前払金に関して入居者保護が図られていること</a:t>
            </a:r>
            <a:endParaRPr lang="en-US" altLang="ja-JP" sz="1400" dirty="0">
              <a:solidFill>
                <a:prstClr val="black"/>
              </a:solidFill>
              <a:latin typeface="Helvetica"/>
              <a:ea typeface="ヒラギノ丸ゴ ProN W4"/>
            </a:endParaRPr>
          </a:p>
          <a:p>
            <a:pPr marL="1341438" indent="-1341438" defTabSz="913401">
              <a:tabLst>
                <a:tab pos="1257300" algn="l"/>
                <a:tab pos="1619250" algn="l"/>
              </a:tabLst>
              <a:defRPr/>
            </a:pPr>
            <a:r>
              <a:rPr lang="en-US" altLang="ja-JP" sz="1400" dirty="0">
                <a:solidFill>
                  <a:prstClr val="black"/>
                </a:solidFill>
                <a:latin typeface="Helvetica"/>
                <a:ea typeface="ヒラギノ丸ゴ ProN W4"/>
              </a:rPr>
              <a:t>			</a:t>
            </a:r>
            <a:r>
              <a:rPr lang="ja-JP" altLang="en-US" sz="1200" dirty="0">
                <a:solidFill>
                  <a:prstClr val="black"/>
                </a:solidFill>
                <a:latin typeface="Helvetica"/>
                <a:ea typeface="ヒラギノ丸ゴ ProN W4"/>
              </a:rPr>
              <a:t>（初期償却の制限、工事完了前の受領禁止、保全措置・返還ルールの明示の義務付け）</a:t>
            </a:r>
            <a:endParaRPr lang="en-US" altLang="ja-JP" sz="1200" dirty="0">
              <a:solidFill>
                <a:prstClr val="black"/>
              </a:solidFill>
              <a:latin typeface="Helvetica"/>
              <a:ea typeface="ヒラギノ丸ゴ ProN W4"/>
            </a:endParaRPr>
          </a:p>
        </p:txBody>
      </p:sp>
      <p:grpSp>
        <p:nvGrpSpPr>
          <p:cNvPr id="2" name="グループ化 339"/>
          <p:cNvGrpSpPr>
            <a:grpSpLocks/>
          </p:cNvGrpSpPr>
          <p:nvPr/>
        </p:nvGrpSpPr>
        <p:grpSpPr bwMode="auto">
          <a:xfrm>
            <a:off x="2769272" y="4797425"/>
            <a:ext cx="6980877" cy="2060582"/>
            <a:chOff x="3022601" y="5013321"/>
            <a:chExt cx="6121400" cy="1844674"/>
          </a:xfrm>
        </p:grpSpPr>
        <p:sp>
          <p:nvSpPr>
            <p:cNvPr id="6" name="フリーフォーム 5"/>
            <p:cNvSpPr/>
            <p:nvPr/>
          </p:nvSpPr>
          <p:spPr bwMode="auto">
            <a:xfrm>
              <a:off x="7556501" y="5662610"/>
              <a:ext cx="1106488" cy="479425"/>
            </a:xfrm>
            <a:custGeom>
              <a:avLst/>
              <a:gdLst>
                <a:gd name="connsiteX0" fmla="*/ 0 w 1338262"/>
                <a:gd name="connsiteY0" fmla="*/ 214312 h 604837"/>
                <a:gd name="connsiteX1" fmla="*/ 1338262 w 1338262"/>
                <a:gd name="connsiteY1" fmla="*/ 0 h 604837"/>
                <a:gd name="connsiteX2" fmla="*/ 1000125 w 1338262"/>
                <a:gd name="connsiteY2" fmla="*/ 247650 h 604837"/>
                <a:gd name="connsiteX3" fmla="*/ 509587 w 1338262"/>
                <a:gd name="connsiteY3" fmla="*/ 328612 h 604837"/>
                <a:gd name="connsiteX4" fmla="*/ 633412 w 1338262"/>
                <a:gd name="connsiteY4" fmla="*/ 509587 h 604837"/>
                <a:gd name="connsiteX5" fmla="*/ 471487 w 1338262"/>
                <a:gd name="connsiteY5" fmla="*/ 604837 h 604837"/>
                <a:gd name="connsiteX6" fmla="*/ 314325 w 1338262"/>
                <a:gd name="connsiteY6" fmla="*/ 376237 h 604837"/>
                <a:gd name="connsiteX7" fmla="*/ 23812 w 1338262"/>
                <a:gd name="connsiteY7" fmla="*/ 423862 h 604837"/>
                <a:gd name="connsiteX8" fmla="*/ 0 w 1338262"/>
                <a:gd name="connsiteY8" fmla="*/ 214312 h 604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8262" h="604837">
                  <a:moveTo>
                    <a:pt x="0" y="214312"/>
                  </a:moveTo>
                  <a:lnTo>
                    <a:pt x="1338262" y="0"/>
                  </a:lnTo>
                  <a:lnTo>
                    <a:pt x="1000125" y="247650"/>
                  </a:lnTo>
                  <a:lnTo>
                    <a:pt x="509587" y="328612"/>
                  </a:lnTo>
                  <a:lnTo>
                    <a:pt x="633412" y="509587"/>
                  </a:lnTo>
                  <a:lnTo>
                    <a:pt x="471487" y="604837"/>
                  </a:lnTo>
                  <a:lnTo>
                    <a:pt x="314325" y="376237"/>
                  </a:lnTo>
                  <a:lnTo>
                    <a:pt x="23812" y="423862"/>
                  </a:lnTo>
                  <a:lnTo>
                    <a:pt x="0" y="21431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401">
                <a:defRPr/>
              </a:pPr>
              <a:endParaRPr lang="ja-JP" altLang="en-US">
                <a:solidFill>
                  <a:prstClr val="white"/>
                </a:solidFill>
                <a:latin typeface="Helvetica"/>
                <a:ea typeface="ヒラギノ丸ゴ ProN W4"/>
              </a:endParaRPr>
            </a:p>
          </p:txBody>
        </p:sp>
        <p:sp>
          <p:nvSpPr>
            <p:cNvPr id="7" name="フリーフォーム 6"/>
            <p:cNvSpPr/>
            <p:nvPr/>
          </p:nvSpPr>
          <p:spPr bwMode="auto">
            <a:xfrm>
              <a:off x="5675314" y="5202234"/>
              <a:ext cx="1876425" cy="1655761"/>
            </a:xfrm>
            <a:custGeom>
              <a:avLst/>
              <a:gdLst>
                <a:gd name="connsiteX0" fmla="*/ 695325 w 2266950"/>
                <a:gd name="connsiteY0" fmla="*/ 471487 h 2090737"/>
                <a:gd name="connsiteX1" fmla="*/ 300038 w 2266950"/>
                <a:gd name="connsiteY1" fmla="*/ 757237 h 2090737"/>
                <a:gd name="connsiteX2" fmla="*/ 0 w 2266950"/>
                <a:gd name="connsiteY2" fmla="*/ 795337 h 2090737"/>
                <a:gd name="connsiteX3" fmla="*/ 452438 w 2266950"/>
                <a:gd name="connsiteY3" fmla="*/ 1100137 h 2090737"/>
                <a:gd name="connsiteX4" fmla="*/ 1276350 w 2266950"/>
                <a:gd name="connsiteY4" fmla="*/ 2076450 h 2090737"/>
                <a:gd name="connsiteX5" fmla="*/ 1443038 w 2266950"/>
                <a:gd name="connsiteY5" fmla="*/ 2090737 h 2090737"/>
                <a:gd name="connsiteX6" fmla="*/ 1533525 w 2266950"/>
                <a:gd name="connsiteY6" fmla="*/ 2028825 h 2090737"/>
                <a:gd name="connsiteX7" fmla="*/ 895350 w 2266950"/>
                <a:gd name="connsiteY7" fmla="*/ 1243012 h 2090737"/>
                <a:gd name="connsiteX8" fmla="*/ 2266950 w 2266950"/>
                <a:gd name="connsiteY8" fmla="*/ 1009650 h 2090737"/>
                <a:gd name="connsiteX9" fmla="*/ 2252663 w 2266950"/>
                <a:gd name="connsiteY9" fmla="*/ 785812 h 2090737"/>
                <a:gd name="connsiteX10" fmla="*/ 738188 w 2266950"/>
                <a:gd name="connsiteY10" fmla="*/ 1062037 h 2090737"/>
                <a:gd name="connsiteX11" fmla="*/ 542925 w 2266950"/>
                <a:gd name="connsiteY11" fmla="*/ 881062 h 2090737"/>
                <a:gd name="connsiteX12" fmla="*/ 1447800 w 2266950"/>
                <a:gd name="connsiteY12" fmla="*/ 219075 h 2090737"/>
                <a:gd name="connsiteX13" fmla="*/ 1347788 w 2266950"/>
                <a:gd name="connsiteY13" fmla="*/ 0 h 2090737"/>
                <a:gd name="connsiteX14" fmla="*/ 652463 w 2266950"/>
                <a:gd name="connsiteY14" fmla="*/ 500062 h 2090737"/>
                <a:gd name="connsiteX15" fmla="*/ 652463 w 2266950"/>
                <a:gd name="connsiteY15" fmla="*/ 500062 h 2090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66950" h="2090737">
                  <a:moveTo>
                    <a:pt x="695325" y="471487"/>
                  </a:moveTo>
                  <a:lnTo>
                    <a:pt x="300038" y="757237"/>
                  </a:lnTo>
                  <a:lnTo>
                    <a:pt x="0" y="795337"/>
                  </a:lnTo>
                  <a:lnTo>
                    <a:pt x="452438" y="1100137"/>
                  </a:lnTo>
                  <a:lnTo>
                    <a:pt x="1276350" y="2076450"/>
                  </a:lnTo>
                  <a:lnTo>
                    <a:pt x="1443038" y="2090737"/>
                  </a:lnTo>
                  <a:lnTo>
                    <a:pt x="1533525" y="2028825"/>
                  </a:lnTo>
                  <a:lnTo>
                    <a:pt x="895350" y="1243012"/>
                  </a:lnTo>
                  <a:lnTo>
                    <a:pt x="2266950" y="1009650"/>
                  </a:lnTo>
                  <a:lnTo>
                    <a:pt x="2252663" y="785812"/>
                  </a:lnTo>
                  <a:lnTo>
                    <a:pt x="738188" y="1062037"/>
                  </a:lnTo>
                  <a:lnTo>
                    <a:pt x="542925" y="881062"/>
                  </a:lnTo>
                  <a:lnTo>
                    <a:pt x="1447800" y="219075"/>
                  </a:lnTo>
                  <a:lnTo>
                    <a:pt x="1347788" y="0"/>
                  </a:lnTo>
                  <a:lnTo>
                    <a:pt x="652463" y="500062"/>
                  </a:lnTo>
                  <a:lnTo>
                    <a:pt x="652463" y="500062"/>
                  </a:lnTo>
                </a:path>
              </a:pathLst>
            </a:custGeom>
            <a:solidFill>
              <a:schemeClr val="bg1">
                <a:lumMod val="85000"/>
              </a:schemeClr>
            </a:solidFill>
            <a:ln>
              <a:noFill/>
            </a:ln>
          </p:spPr>
          <p:style>
            <a:lnRef idx="1">
              <a:schemeClr val="accent1"/>
            </a:lnRef>
            <a:fillRef idx="0">
              <a:schemeClr val="accent1"/>
            </a:fillRef>
            <a:effectRef idx="0">
              <a:schemeClr val="accent1"/>
            </a:effectRef>
            <a:fontRef idx="minor">
              <a:schemeClr val="tx1"/>
            </a:fontRef>
          </p:style>
          <p:txBody>
            <a:bodyPr anchor="ctr"/>
            <a:lstStyle/>
            <a:p>
              <a:pPr algn="ctr" defTabSz="913401">
                <a:defRPr/>
              </a:pPr>
              <a:endParaRPr lang="ja-JP" altLang="en-US">
                <a:solidFill>
                  <a:prstClr val="black"/>
                </a:solidFill>
                <a:latin typeface="Helvetica"/>
                <a:ea typeface="ヒラギノ丸ゴ ProN W4"/>
              </a:endParaRPr>
            </a:p>
          </p:txBody>
        </p:sp>
        <p:sp>
          <p:nvSpPr>
            <p:cNvPr id="8" name="フリーフォーム 7"/>
            <p:cNvSpPr/>
            <p:nvPr/>
          </p:nvSpPr>
          <p:spPr bwMode="auto">
            <a:xfrm>
              <a:off x="3998914" y="6062658"/>
              <a:ext cx="398462" cy="658812"/>
            </a:xfrm>
            <a:custGeom>
              <a:avLst/>
              <a:gdLst>
                <a:gd name="connsiteX0" fmla="*/ 104775 w 481012"/>
                <a:gd name="connsiteY0" fmla="*/ 0 h 833437"/>
                <a:gd name="connsiteX1" fmla="*/ 0 w 481012"/>
                <a:gd name="connsiteY1" fmla="*/ 80962 h 833437"/>
                <a:gd name="connsiteX2" fmla="*/ 342900 w 481012"/>
                <a:gd name="connsiteY2" fmla="*/ 819150 h 833437"/>
                <a:gd name="connsiteX3" fmla="*/ 481012 w 481012"/>
                <a:gd name="connsiteY3" fmla="*/ 833437 h 833437"/>
                <a:gd name="connsiteX4" fmla="*/ 104775 w 481012"/>
                <a:gd name="connsiteY4" fmla="*/ 0 h 8334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1012" h="833437">
                  <a:moveTo>
                    <a:pt x="104775" y="0"/>
                  </a:moveTo>
                  <a:lnTo>
                    <a:pt x="0" y="80962"/>
                  </a:lnTo>
                  <a:lnTo>
                    <a:pt x="342900" y="819150"/>
                  </a:lnTo>
                  <a:lnTo>
                    <a:pt x="481012" y="833437"/>
                  </a:lnTo>
                  <a:lnTo>
                    <a:pt x="104775"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401">
                <a:defRPr/>
              </a:pPr>
              <a:endParaRPr lang="ja-JP" altLang="en-US">
                <a:solidFill>
                  <a:prstClr val="white"/>
                </a:solidFill>
                <a:latin typeface="Helvetica"/>
                <a:ea typeface="ヒラギノ丸ゴ ProN W4"/>
              </a:endParaRPr>
            </a:p>
          </p:txBody>
        </p:sp>
        <p:sp>
          <p:nvSpPr>
            <p:cNvPr id="9" name="フリーフォーム 8"/>
            <p:cNvSpPr/>
            <p:nvPr/>
          </p:nvSpPr>
          <p:spPr bwMode="auto">
            <a:xfrm>
              <a:off x="4219576" y="5124446"/>
              <a:ext cx="1474788" cy="1619248"/>
            </a:xfrm>
            <a:custGeom>
              <a:avLst/>
              <a:gdLst>
                <a:gd name="connsiteX0" fmla="*/ 1543050 w 1781175"/>
                <a:gd name="connsiteY0" fmla="*/ 0 h 2047875"/>
                <a:gd name="connsiteX1" fmla="*/ 1666875 w 1781175"/>
                <a:gd name="connsiteY1" fmla="*/ 19050 h 2047875"/>
                <a:gd name="connsiteX2" fmla="*/ 438150 w 1781175"/>
                <a:gd name="connsiteY2" fmla="*/ 881063 h 2047875"/>
                <a:gd name="connsiteX3" fmla="*/ 452437 w 1781175"/>
                <a:gd name="connsiteY3" fmla="*/ 976313 h 2047875"/>
                <a:gd name="connsiteX4" fmla="*/ 681037 w 1781175"/>
                <a:gd name="connsiteY4" fmla="*/ 1019175 h 2047875"/>
                <a:gd name="connsiteX5" fmla="*/ 719137 w 1781175"/>
                <a:gd name="connsiteY5" fmla="*/ 1004888 h 2047875"/>
                <a:gd name="connsiteX6" fmla="*/ 1700212 w 1781175"/>
                <a:gd name="connsiteY6" fmla="*/ 890588 h 2047875"/>
                <a:gd name="connsiteX7" fmla="*/ 1781175 w 1781175"/>
                <a:gd name="connsiteY7" fmla="*/ 1100138 h 2047875"/>
                <a:gd name="connsiteX8" fmla="*/ 1681162 w 1781175"/>
                <a:gd name="connsiteY8" fmla="*/ 1162050 h 2047875"/>
                <a:gd name="connsiteX9" fmla="*/ 1576387 w 1781175"/>
                <a:gd name="connsiteY9" fmla="*/ 1181100 h 2047875"/>
                <a:gd name="connsiteX10" fmla="*/ 1238250 w 1781175"/>
                <a:gd name="connsiteY10" fmla="*/ 1204913 h 2047875"/>
                <a:gd name="connsiteX11" fmla="*/ 995362 w 1781175"/>
                <a:gd name="connsiteY11" fmla="*/ 1214438 h 2047875"/>
                <a:gd name="connsiteX12" fmla="*/ 781050 w 1781175"/>
                <a:gd name="connsiteY12" fmla="*/ 2047875 h 2047875"/>
                <a:gd name="connsiteX13" fmla="*/ 552450 w 1781175"/>
                <a:gd name="connsiteY13" fmla="*/ 2033588 h 2047875"/>
                <a:gd name="connsiteX14" fmla="*/ 781050 w 1781175"/>
                <a:gd name="connsiteY14" fmla="*/ 1219200 h 2047875"/>
                <a:gd name="connsiteX15" fmla="*/ 742950 w 1781175"/>
                <a:gd name="connsiteY15" fmla="*/ 1247775 h 2047875"/>
                <a:gd name="connsiteX16" fmla="*/ 500062 w 1781175"/>
                <a:gd name="connsiteY16" fmla="*/ 1238250 h 2047875"/>
                <a:gd name="connsiteX17" fmla="*/ 300037 w 1781175"/>
                <a:gd name="connsiteY17" fmla="*/ 1223963 h 2047875"/>
                <a:gd name="connsiteX18" fmla="*/ 185737 w 1781175"/>
                <a:gd name="connsiteY18" fmla="*/ 1195388 h 2047875"/>
                <a:gd name="connsiteX19" fmla="*/ 71437 w 1781175"/>
                <a:gd name="connsiteY19" fmla="*/ 1152525 h 2047875"/>
                <a:gd name="connsiteX20" fmla="*/ 0 w 1781175"/>
                <a:gd name="connsiteY20" fmla="*/ 1081088 h 2047875"/>
                <a:gd name="connsiteX21" fmla="*/ 1543050 w 1781175"/>
                <a:gd name="connsiteY21" fmla="*/ 0 h 2047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81175" h="2047875">
                  <a:moveTo>
                    <a:pt x="1543050" y="0"/>
                  </a:moveTo>
                  <a:lnTo>
                    <a:pt x="1666875" y="19050"/>
                  </a:lnTo>
                  <a:lnTo>
                    <a:pt x="438150" y="881063"/>
                  </a:lnTo>
                  <a:lnTo>
                    <a:pt x="452437" y="976313"/>
                  </a:lnTo>
                  <a:lnTo>
                    <a:pt x="681037" y="1019175"/>
                  </a:lnTo>
                  <a:lnTo>
                    <a:pt x="719137" y="1004888"/>
                  </a:lnTo>
                  <a:lnTo>
                    <a:pt x="1700212" y="890588"/>
                  </a:lnTo>
                  <a:lnTo>
                    <a:pt x="1781175" y="1100138"/>
                  </a:lnTo>
                  <a:lnTo>
                    <a:pt x="1681162" y="1162050"/>
                  </a:lnTo>
                  <a:lnTo>
                    <a:pt x="1576387" y="1181100"/>
                  </a:lnTo>
                  <a:lnTo>
                    <a:pt x="1238250" y="1204913"/>
                  </a:lnTo>
                  <a:lnTo>
                    <a:pt x="995362" y="1214438"/>
                  </a:lnTo>
                  <a:lnTo>
                    <a:pt x="781050" y="2047875"/>
                  </a:lnTo>
                  <a:lnTo>
                    <a:pt x="552450" y="2033588"/>
                  </a:lnTo>
                  <a:lnTo>
                    <a:pt x="781050" y="1219200"/>
                  </a:lnTo>
                  <a:lnTo>
                    <a:pt x="742950" y="1247775"/>
                  </a:lnTo>
                  <a:lnTo>
                    <a:pt x="500062" y="1238250"/>
                  </a:lnTo>
                  <a:lnTo>
                    <a:pt x="300037" y="1223963"/>
                  </a:lnTo>
                  <a:lnTo>
                    <a:pt x="185737" y="1195388"/>
                  </a:lnTo>
                  <a:lnTo>
                    <a:pt x="71437" y="1152525"/>
                  </a:lnTo>
                  <a:lnTo>
                    <a:pt x="0" y="1081088"/>
                  </a:lnTo>
                  <a:lnTo>
                    <a:pt x="154305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401">
                <a:defRPr/>
              </a:pPr>
              <a:endParaRPr lang="ja-JP" altLang="en-US">
                <a:solidFill>
                  <a:prstClr val="white"/>
                </a:solidFill>
                <a:latin typeface="Helvetica"/>
                <a:ea typeface="ヒラギノ丸ゴ ProN W4"/>
              </a:endParaRPr>
            </a:p>
          </p:txBody>
        </p:sp>
        <p:sp>
          <p:nvSpPr>
            <p:cNvPr id="10" name="フリーフォーム 9"/>
            <p:cNvSpPr/>
            <p:nvPr/>
          </p:nvSpPr>
          <p:spPr bwMode="auto">
            <a:xfrm>
              <a:off x="6419851" y="5956295"/>
              <a:ext cx="1528763" cy="849312"/>
            </a:xfrm>
            <a:custGeom>
              <a:avLst/>
              <a:gdLst>
                <a:gd name="connsiteX0" fmla="*/ 1695450 w 1847850"/>
                <a:gd name="connsiteY0" fmla="*/ 0 h 1071562"/>
                <a:gd name="connsiteX1" fmla="*/ 1847850 w 1847850"/>
                <a:gd name="connsiteY1" fmla="*/ 233362 h 1071562"/>
                <a:gd name="connsiteX2" fmla="*/ 638175 w 1847850"/>
                <a:gd name="connsiteY2" fmla="*/ 1071562 h 1071562"/>
                <a:gd name="connsiteX3" fmla="*/ 0 w 1847850"/>
                <a:gd name="connsiteY3" fmla="*/ 285750 h 1071562"/>
                <a:gd name="connsiteX4" fmla="*/ 1695450 w 1847850"/>
                <a:gd name="connsiteY4" fmla="*/ 0 h 10715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7850" h="1071562">
                  <a:moveTo>
                    <a:pt x="1695450" y="0"/>
                  </a:moveTo>
                  <a:lnTo>
                    <a:pt x="1847850" y="233362"/>
                  </a:lnTo>
                  <a:lnTo>
                    <a:pt x="638175" y="1071562"/>
                  </a:lnTo>
                  <a:lnTo>
                    <a:pt x="0" y="285750"/>
                  </a:lnTo>
                  <a:lnTo>
                    <a:pt x="1695450" y="0"/>
                  </a:lnTo>
                  <a:close/>
                </a:path>
              </a:pathLst>
            </a:custGeom>
            <a:solidFill>
              <a:srgbClr val="FFFFCC">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401">
                <a:defRPr/>
              </a:pPr>
              <a:endParaRPr lang="ja-JP" altLang="en-US">
                <a:solidFill>
                  <a:prstClr val="white"/>
                </a:solidFill>
                <a:latin typeface="Helvetica"/>
                <a:ea typeface="ヒラギノ丸ゴ ProN W4"/>
              </a:endParaRPr>
            </a:p>
          </p:txBody>
        </p:sp>
        <p:sp>
          <p:nvSpPr>
            <p:cNvPr id="11" name="フリーフォーム 10"/>
            <p:cNvSpPr/>
            <p:nvPr/>
          </p:nvSpPr>
          <p:spPr bwMode="auto">
            <a:xfrm>
              <a:off x="6119814" y="5245096"/>
              <a:ext cx="3024187" cy="806450"/>
            </a:xfrm>
            <a:custGeom>
              <a:avLst/>
              <a:gdLst>
                <a:gd name="connsiteX0" fmla="*/ 3652837 w 3652837"/>
                <a:gd name="connsiteY0" fmla="*/ 123825 h 1019175"/>
                <a:gd name="connsiteX1" fmla="*/ 1300162 w 3652837"/>
                <a:gd name="connsiteY1" fmla="*/ 0 h 1019175"/>
                <a:gd name="connsiteX2" fmla="*/ 652462 w 3652837"/>
                <a:gd name="connsiteY2" fmla="*/ 357188 h 1019175"/>
                <a:gd name="connsiteX3" fmla="*/ 0 w 3652837"/>
                <a:gd name="connsiteY3" fmla="*/ 838200 h 1019175"/>
                <a:gd name="connsiteX4" fmla="*/ 195262 w 3652837"/>
                <a:gd name="connsiteY4" fmla="*/ 1019175 h 1019175"/>
                <a:gd name="connsiteX5" fmla="*/ 3105150 w 3652837"/>
                <a:gd name="connsiteY5" fmla="*/ 519113 h 1019175"/>
                <a:gd name="connsiteX6" fmla="*/ 3652837 w 3652837"/>
                <a:gd name="connsiteY6" fmla="*/ 123825 h 1019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52837" h="1019175">
                  <a:moveTo>
                    <a:pt x="3652837" y="123825"/>
                  </a:moveTo>
                  <a:lnTo>
                    <a:pt x="1300162" y="0"/>
                  </a:lnTo>
                  <a:lnTo>
                    <a:pt x="652462" y="357188"/>
                  </a:lnTo>
                  <a:lnTo>
                    <a:pt x="0" y="838200"/>
                  </a:lnTo>
                  <a:lnTo>
                    <a:pt x="195262" y="1019175"/>
                  </a:lnTo>
                  <a:lnTo>
                    <a:pt x="3105150" y="519113"/>
                  </a:lnTo>
                  <a:lnTo>
                    <a:pt x="3652837" y="123825"/>
                  </a:lnTo>
                  <a:close/>
                </a:path>
              </a:pathLst>
            </a:custGeom>
            <a:solidFill>
              <a:srgbClr val="CCFF66">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401">
                <a:defRPr/>
              </a:pPr>
              <a:endParaRPr lang="ja-JP" altLang="en-US">
                <a:solidFill>
                  <a:prstClr val="white"/>
                </a:solidFill>
                <a:latin typeface="Helvetica"/>
                <a:ea typeface="ヒラギノ丸ゴ ProN W4"/>
              </a:endParaRPr>
            </a:p>
          </p:txBody>
        </p:sp>
        <p:sp>
          <p:nvSpPr>
            <p:cNvPr id="12" name="フリーフォーム 11"/>
            <p:cNvSpPr/>
            <p:nvPr/>
          </p:nvSpPr>
          <p:spPr bwMode="auto">
            <a:xfrm>
              <a:off x="4883151" y="5975346"/>
              <a:ext cx="1836738" cy="876299"/>
            </a:xfrm>
            <a:custGeom>
              <a:avLst/>
              <a:gdLst>
                <a:gd name="connsiteX0" fmla="*/ 195262 w 2219325"/>
                <a:gd name="connsiteY0" fmla="*/ 138113 h 1104900"/>
                <a:gd name="connsiteX1" fmla="*/ 0 w 2219325"/>
                <a:gd name="connsiteY1" fmla="*/ 971550 h 1104900"/>
                <a:gd name="connsiteX2" fmla="*/ 2185987 w 2219325"/>
                <a:gd name="connsiteY2" fmla="*/ 1104900 h 1104900"/>
                <a:gd name="connsiteX3" fmla="*/ 2219325 w 2219325"/>
                <a:gd name="connsiteY3" fmla="*/ 1071563 h 1104900"/>
                <a:gd name="connsiteX4" fmla="*/ 1290637 w 2219325"/>
                <a:gd name="connsiteY4" fmla="*/ 0 h 1104900"/>
                <a:gd name="connsiteX5" fmla="*/ 904875 w 2219325"/>
                <a:gd name="connsiteY5" fmla="*/ 71438 h 1104900"/>
                <a:gd name="connsiteX6" fmla="*/ 742950 w 2219325"/>
                <a:gd name="connsiteY6" fmla="*/ 119063 h 1104900"/>
                <a:gd name="connsiteX7" fmla="*/ 457200 w 2219325"/>
                <a:gd name="connsiteY7" fmla="*/ 114300 h 1104900"/>
                <a:gd name="connsiteX8" fmla="*/ 195262 w 2219325"/>
                <a:gd name="connsiteY8" fmla="*/ 138113 h 1104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19325" h="1104900">
                  <a:moveTo>
                    <a:pt x="195262" y="138113"/>
                  </a:moveTo>
                  <a:lnTo>
                    <a:pt x="0" y="971550"/>
                  </a:lnTo>
                  <a:lnTo>
                    <a:pt x="2185987" y="1104900"/>
                  </a:lnTo>
                  <a:lnTo>
                    <a:pt x="2219325" y="1071563"/>
                  </a:lnTo>
                  <a:lnTo>
                    <a:pt x="1290637" y="0"/>
                  </a:lnTo>
                  <a:lnTo>
                    <a:pt x="904875" y="71438"/>
                  </a:lnTo>
                  <a:lnTo>
                    <a:pt x="742950" y="119063"/>
                  </a:lnTo>
                  <a:lnTo>
                    <a:pt x="457200" y="114300"/>
                  </a:lnTo>
                  <a:lnTo>
                    <a:pt x="195262" y="138113"/>
                  </a:lnTo>
                  <a:close/>
                </a:path>
              </a:pathLst>
            </a:custGeom>
            <a:solidFill>
              <a:srgbClr val="CCFF66">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401">
                <a:defRPr/>
              </a:pPr>
              <a:endParaRPr lang="ja-JP" altLang="en-US">
                <a:solidFill>
                  <a:prstClr val="white"/>
                </a:solidFill>
                <a:latin typeface="Helvetica"/>
                <a:ea typeface="ヒラギノ丸ゴ ProN W4"/>
              </a:endParaRPr>
            </a:p>
          </p:txBody>
        </p:sp>
        <p:sp>
          <p:nvSpPr>
            <p:cNvPr id="13" name="フリーフォーム 12"/>
            <p:cNvSpPr/>
            <p:nvPr/>
          </p:nvSpPr>
          <p:spPr bwMode="auto">
            <a:xfrm>
              <a:off x="4090989" y="5980108"/>
              <a:ext cx="784225" cy="750886"/>
            </a:xfrm>
            <a:custGeom>
              <a:avLst/>
              <a:gdLst>
                <a:gd name="connsiteX0" fmla="*/ 138113 w 947738"/>
                <a:gd name="connsiteY0" fmla="*/ 0 h 947737"/>
                <a:gd name="connsiteX1" fmla="*/ 0 w 947738"/>
                <a:gd name="connsiteY1" fmla="*/ 109537 h 947737"/>
                <a:gd name="connsiteX2" fmla="*/ 371475 w 947738"/>
                <a:gd name="connsiteY2" fmla="*/ 923925 h 947737"/>
                <a:gd name="connsiteX3" fmla="*/ 723900 w 947738"/>
                <a:gd name="connsiteY3" fmla="*/ 947737 h 947737"/>
                <a:gd name="connsiteX4" fmla="*/ 947738 w 947738"/>
                <a:gd name="connsiteY4" fmla="*/ 138112 h 947737"/>
                <a:gd name="connsiteX5" fmla="*/ 904875 w 947738"/>
                <a:gd name="connsiteY5" fmla="*/ 157162 h 947737"/>
                <a:gd name="connsiteX6" fmla="*/ 785813 w 947738"/>
                <a:gd name="connsiteY6" fmla="*/ 166687 h 947737"/>
                <a:gd name="connsiteX7" fmla="*/ 638175 w 947738"/>
                <a:gd name="connsiteY7" fmla="*/ 157162 h 947737"/>
                <a:gd name="connsiteX8" fmla="*/ 495300 w 947738"/>
                <a:gd name="connsiteY8" fmla="*/ 147637 h 947737"/>
                <a:gd name="connsiteX9" fmla="*/ 376238 w 947738"/>
                <a:gd name="connsiteY9" fmla="*/ 128587 h 947737"/>
                <a:gd name="connsiteX10" fmla="*/ 261938 w 947738"/>
                <a:gd name="connsiteY10" fmla="*/ 90487 h 947737"/>
                <a:gd name="connsiteX11" fmla="*/ 180975 w 947738"/>
                <a:gd name="connsiteY11" fmla="*/ 33337 h 947737"/>
                <a:gd name="connsiteX12" fmla="*/ 138113 w 947738"/>
                <a:gd name="connsiteY12" fmla="*/ 0 h 947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47738" h="947737">
                  <a:moveTo>
                    <a:pt x="138113" y="0"/>
                  </a:moveTo>
                  <a:lnTo>
                    <a:pt x="0" y="109537"/>
                  </a:lnTo>
                  <a:lnTo>
                    <a:pt x="371475" y="923925"/>
                  </a:lnTo>
                  <a:lnTo>
                    <a:pt x="723900" y="947737"/>
                  </a:lnTo>
                  <a:lnTo>
                    <a:pt x="947738" y="138112"/>
                  </a:lnTo>
                  <a:lnTo>
                    <a:pt x="904875" y="157162"/>
                  </a:lnTo>
                  <a:lnTo>
                    <a:pt x="785813" y="166687"/>
                  </a:lnTo>
                  <a:lnTo>
                    <a:pt x="638175" y="157162"/>
                  </a:lnTo>
                  <a:lnTo>
                    <a:pt x="495300" y="147637"/>
                  </a:lnTo>
                  <a:lnTo>
                    <a:pt x="376238" y="128587"/>
                  </a:lnTo>
                  <a:lnTo>
                    <a:pt x="261938" y="90487"/>
                  </a:lnTo>
                  <a:lnTo>
                    <a:pt x="180975" y="33337"/>
                  </a:lnTo>
                  <a:lnTo>
                    <a:pt x="138113" y="0"/>
                  </a:lnTo>
                  <a:close/>
                </a:path>
              </a:pathLst>
            </a:custGeom>
            <a:solidFill>
              <a:srgbClr val="CCFF6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401">
                <a:defRPr/>
              </a:pPr>
              <a:endParaRPr lang="ja-JP" altLang="en-US">
                <a:solidFill>
                  <a:prstClr val="white"/>
                </a:solidFill>
                <a:latin typeface="Helvetica"/>
                <a:ea typeface="ヒラギノ丸ゴ ProN W4"/>
              </a:endParaRPr>
            </a:p>
          </p:txBody>
        </p:sp>
        <p:sp>
          <p:nvSpPr>
            <p:cNvPr id="14" name="フリーフォーム 13"/>
            <p:cNvSpPr/>
            <p:nvPr/>
          </p:nvSpPr>
          <p:spPr bwMode="auto">
            <a:xfrm>
              <a:off x="4589464" y="5146671"/>
              <a:ext cx="2201862" cy="768349"/>
            </a:xfrm>
            <a:custGeom>
              <a:avLst/>
              <a:gdLst>
                <a:gd name="connsiteX0" fmla="*/ 1209675 w 2657475"/>
                <a:gd name="connsiteY0" fmla="*/ 0 h 971550"/>
                <a:gd name="connsiteX1" fmla="*/ 0 w 2657475"/>
                <a:gd name="connsiteY1" fmla="*/ 847725 h 971550"/>
                <a:gd name="connsiteX2" fmla="*/ 0 w 2657475"/>
                <a:gd name="connsiteY2" fmla="*/ 909638 h 971550"/>
                <a:gd name="connsiteX3" fmla="*/ 33337 w 2657475"/>
                <a:gd name="connsiteY3" fmla="*/ 947738 h 971550"/>
                <a:gd name="connsiteX4" fmla="*/ 123825 w 2657475"/>
                <a:gd name="connsiteY4" fmla="*/ 971550 h 971550"/>
                <a:gd name="connsiteX5" fmla="*/ 547687 w 2657475"/>
                <a:gd name="connsiteY5" fmla="*/ 942975 h 971550"/>
                <a:gd name="connsiteX6" fmla="*/ 1624012 w 2657475"/>
                <a:gd name="connsiteY6" fmla="*/ 814388 h 971550"/>
                <a:gd name="connsiteX7" fmla="*/ 2657475 w 2657475"/>
                <a:gd name="connsiteY7" fmla="*/ 80963 h 971550"/>
                <a:gd name="connsiteX8" fmla="*/ 1209675 w 2657475"/>
                <a:gd name="connsiteY8" fmla="*/ 0 h 97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57475" h="971550">
                  <a:moveTo>
                    <a:pt x="1209675" y="0"/>
                  </a:moveTo>
                  <a:lnTo>
                    <a:pt x="0" y="847725"/>
                  </a:lnTo>
                  <a:lnTo>
                    <a:pt x="0" y="909638"/>
                  </a:lnTo>
                  <a:lnTo>
                    <a:pt x="33337" y="947738"/>
                  </a:lnTo>
                  <a:lnTo>
                    <a:pt x="123825" y="971550"/>
                  </a:lnTo>
                  <a:lnTo>
                    <a:pt x="547687" y="942975"/>
                  </a:lnTo>
                  <a:lnTo>
                    <a:pt x="1624012" y="814388"/>
                  </a:lnTo>
                  <a:lnTo>
                    <a:pt x="2657475" y="80963"/>
                  </a:lnTo>
                  <a:lnTo>
                    <a:pt x="1209675" y="0"/>
                  </a:lnTo>
                  <a:close/>
                </a:path>
              </a:pathLst>
            </a:custGeom>
            <a:solidFill>
              <a:srgbClr val="CCFF66">
                <a:alpha val="4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401">
                <a:defRPr/>
              </a:pPr>
              <a:endParaRPr lang="ja-JP" altLang="en-US">
                <a:solidFill>
                  <a:prstClr val="white"/>
                </a:solidFill>
                <a:latin typeface="Helvetica"/>
                <a:ea typeface="ヒラギノ丸ゴ ProN W4"/>
              </a:endParaRPr>
            </a:p>
          </p:txBody>
        </p:sp>
        <p:sp>
          <p:nvSpPr>
            <p:cNvPr id="15" name="フリーフォーム 14"/>
            <p:cNvSpPr/>
            <p:nvPr/>
          </p:nvSpPr>
          <p:spPr bwMode="auto">
            <a:xfrm>
              <a:off x="6721475" y="6049959"/>
              <a:ext cx="1095375" cy="539749"/>
            </a:xfrm>
            <a:custGeom>
              <a:avLst/>
              <a:gdLst>
                <a:gd name="connsiteX0" fmla="*/ 231775 w 1323182"/>
                <a:gd name="connsiteY0" fmla="*/ 115887 h 681831"/>
                <a:gd name="connsiteX1" fmla="*/ 36513 w 1323182"/>
                <a:gd name="connsiteY1" fmla="*/ 153987 h 681831"/>
                <a:gd name="connsiteX2" fmla="*/ 12700 w 1323182"/>
                <a:gd name="connsiteY2" fmla="*/ 277812 h 681831"/>
                <a:gd name="connsiteX3" fmla="*/ 93663 w 1323182"/>
                <a:gd name="connsiteY3" fmla="*/ 354012 h 681831"/>
                <a:gd name="connsiteX4" fmla="*/ 217488 w 1323182"/>
                <a:gd name="connsiteY4" fmla="*/ 406400 h 681831"/>
                <a:gd name="connsiteX5" fmla="*/ 327025 w 1323182"/>
                <a:gd name="connsiteY5" fmla="*/ 496887 h 681831"/>
                <a:gd name="connsiteX6" fmla="*/ 279400 w 1323182"/>
                <a:gd name="connsiteY6" fmla="*/ 587375 h 681831"/>
                <a:gd name="connsiteX7" fmla="*/ 422275 w 1323182"/>
                <a:gd name="connsiteY7" fmla="*/ 668337 h 681831"/>
                <a:gd name="connsiteX8" fmla="*/ 608013 w 1323182"/>
                <a:gd name="connsiteY8" fmla="*/ 668337 h 681831"/>
                <a:gd name="connsiteX9" fmla="*/ 741363 w 1323182"/>
                <a:gd name="connsiteY9" fmla="*/ 592137 h 681831"/>
                <a:gd name="connsiteX10" fmla="*/ 884238 w 1323182"/>
                <a:gd name="connsiteY10" fmla="*/ 492125 h 681831"/>
                <a:gd name="connsiteX11" fmla="*/ 912813 w 1323182"/>
                <a:gd name="connsiteY11" fmla="*/ 392112 h 681831"/>
                <a:gd name="connsiteX12" fmla="*/ 974725 w 1323182"/>
                <a:gd name="connsiteY12" fmla="*/ 368300 h 681831"/>
                <a:gd name="connsiteX13" fmla="*/ 1093788 w 1323182"/>
                <a:gd name="connsiteY13" fmla="*/ 349250 h 681831"/>
                <a:gd name="connsiteX14" fmla="*/ 1236663 w 1323182"/>
                <a:gd name="connsiteY14" fmla="*/ 182562 h 681831"/>
                <a:gd name="connsiteX15" fmla="*/ 1322388 w 1323182"/>
                <a:gd name="connsiteY15" fmla="*/ 44450 h 681831"/>
                <a:gd name="connsiteX16" fmla="*/ 1231900 w 1323182"/>
                <a:gd name="connsiteY16" fmla="*/ 6350 h 681831"/>
                <a:gd name="connsiteX17" fmla="*/ 1012825 w 1323182"/>
                <a:gd name="connsiteY17" fmla="*/ 6350 h 681831"/>
                <a:gd name="connsiteX18" fmla="*/ 679450 w 1323182"/>
                <a:gd name="connsiteY18" fmla="*/ 25400 h 681831"/>
                <a:gd name="connsiteX19" fmla="*/ 398463 w 1323182"/>
                <a:gd name="connsiteY19" fmla="*/ 106362 h 681831"/>
                <a:gd name="connsiteX20" fmla="*/ 231775 w 1323182"/>
                <a:gd name="connsiteY20" fmla="*/ 115887 h 681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23182" h="681831">
                  <a:moveTo>
                    <a:pt x="231775" y="115887"/>
                  </a:moveTo>
                  <a:cubicBezTo>
                    <a:pt x="171450" y="123824"/>
                    <a:pt x="73026" y="126999"/>
                    <a:pt x="36513" y="153987"/>
                  </a:cubicBezTo>
                  <a:cubicBezTo>
                    <a:pt x="0" y="180975"/>
                    <a:pt x="3175" y="244475"/>
                    <a:pt x="12700" y="277812"/>
                  </a:cubicBezTo>
                  <a:cubicBezTo>
                    <a:pt x="22225" y="311150"/>
                    <a:pt x="59532" y="332581"/>
                    <a:pt x="93663" y="354012"/>
                  </a:cubicBezTo>
                  <a:cubicBezTo>
                    <a:pt x="127794" y="375443"/>
                    <a:pt x="178594" y="382588"/>
                    <a:pt x="217488" y="406400"/>
                  </a:cubicBezTo>
                  <a:cubicBezTo>
                    <a:pt x="256382" y="430212"/>
                    <a:pt x="316706" y="466725"/>
                    <a:pt x="327025" y="496887"/>
                  </a:cubicBezTo>
                  <a:cubicBezTo>
                    <a:pt x="337344" y="527049"/>
                    <a:pt x="263525" y="558800"/>
                    <a:pt x="279400" y="587375"/>
                  </a:cubicBezTo>
                  <a:cubicBezTo>
                    <a:pt x="295275" y="615950"/>
                    <a:pt x="367506" y="654843"/>
                    <a:pt x="422275" y="668337"/>
                  </a:cubicBezTo>
                  <a:cubicBezTo>
                    <a:pt x="477044" y="681831"/>
                    <a:pt x="554832" y="681037"/>
                    <a:pt x="608013" y="668337"/>
                  </a:cubicBezTo>
                  <a:cubicBezTo>
                    <a:pt x="661194" y="655637"/>
                    <a:pt x="695326" y="621506"/>
                    <a:pt x="741363" y="592137"/>
                  </a:cubicBezTo>
                  <a:cubicBezTo>
                    <a:pt x="787400" y="562768"/>
                    <a:pt x="855663" y="525463"/>
                    <a:pt x="884238" y="492125"/>
                  </a:cubicBezTo>
                  <a:cubicBezTo>
                    <a:pt x="912813" y="458788"/>
                    <a:pt x="897732" y="412750"/>
                    <a:pt x="912813" y="392112"/>
                  </a:cubicBezTo>
                  <a:cubicBezTo>
                    <a:pt x="927894" y="371475"/>
                    <a:pt x="944563" y="375444"/>
                    <a:pt x="974725" y="368300"/>
                  </a:cubicBezTo>
                  <a:cubicBezTo>
                    <a:pt x="1004887" y="361156"/>
                    <a:pt x="1050132" y="380206"/>
                    <a:pt x="1093788" y="349250"/>
                  </a:cubicBezTo>
                  <a:cubicBezTo>
                    <a:pt x="1137444" y="318294"/>
                    <a:pt x="1198563" y="233362"/>
                    <a:pt x="1236663" y="182562"/>
                  </a:cubicBezTo>
                  <a:cubicBezTo>
                    <a:pt x="1274763" y="131762"/>
                    <a:pt x="1323182" y="73819"/>
                    <a:pt x="1322388" y="44450"/>
                  </a:cubicBezTo>
                  <a:cubicBezTo>
                    <a:pt x="1321594" y="15081"/>
                    <a:pt x="1283494" y="12700"/>
                    <a:pt x="1231900" y="6350"/>
                  </a:cubicBezTo>
                  <a:cubicBezTo>
                    <a:pt x="1180306" y="0"/>
                    <a:pt x="1104900" y="3175"/>
                    <a:pt x="1012825" y="6350"/>
                  </a:cubicBezTo>
                  <a:cubicBezTo>
                    <a:pt x="920750" y="9525"/>
                    <a:pt x="781844" y="8731"/>
                    <a:pt x="679450" y="25400"/>
                  </a:cubicBezTo>
                  <a:cubicBezTo>
                    <a:pt x="577056" y="42069"/>
                    <a:pt x="477044" y="92075"/>
                    <a:pt x="398463" y="106362"/>
                  </a:cubicBezTo>
                  <a:cubicBezTo>
                    <a:pt x="319882" y="120649"/>
                    <a:pt x="292100" y="107950"/>
                    <a:pt x="231775" y="115887"/>
                  </a:cubicBezTo>
                  <a:close/>
                </a:path>
              </a:pathLst>
            </a:custGeom>
            <a:solidFill>
              <a:srgbClr val="CCFF66">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401">
                <a:defRPr/>
              </a:pPr>
              <a:endParaRPr lang="ja-JP" altLang="en-US">
                <a:solidFill>
                  <a:prstClr val="white"/>
                </a:solidFill>
                <a:latin typeface="Helvetica"/>
                <a:ea typeface="ヒラギノ丸ゴ ProN W4"/>
              </a:endParaRPr>
            </a:p>
          </p:txBody>
        </p:sp>
        <p:sp>
          <p:nvSpPr>
            <p:cNvPr id="16" name="フリーフォーム 15"/>
            <p:cNvSpPr/>
            <p:nvPr/>
          </p:nvSpPr>
          <p:spPr bwMode="auto">
            <a:xfrm>
              <a:off x="5621339" y="6124570"/>
              <a:ext cx="496887" cy="220663"/>
            </a:xfrm>
            <a:custGeom>
              <a:avLst/>
              <a:gdLst>
                <a:gd name="connsiteX0" fmla="*/ 7144 w 600076"/>
                <a:gd name="connsiteY0" fmla="*/ 92869 h 278607"/>
                <a:gd name="connsiteX1" fmla="*/ 178594 w 600076"/>
                <a:gd name="connsiteY1" fmla="*/ 7144 h 278607"/>
                <a:gd name="connsiteX2" fmla="*/ 335757 w 600076"/>
                <a:gd name="connsiteY2" fmla="*/ 50006 h 278607"/>
                <a:gd name="connsiteX3" fmla="*/ 564357 w 600076"/>
                <a:gd name="connsiteY3" fmla="*/ 121444 h 278607"/>
                <a:gd name="connsiteX4" fmla="*/ 550069 w 600076"/>
                <a:gd name="connsiteY4" fmla="*/ 250031 h 278607"/>
                <a:gd name="connsiteX5" fmla="*/ 407194 w 600076"/>
                <a:gd name="connsiteY5" fmla="*/ 250031 h 278607"/>
                <a:gd name="connsiteX6" fmla="*/ 207169 w 600076"/>
                <a:gd name="connsiteY6" fmla="*/ 264319 h 278607"/>
                <a:gd name="connsiteX7" fmla="*/ 221457 w 600076"/>
                <a:gd name="connsiteY7" fmla="*/ 164306 h 278607"/>
                <a:gd name="connsiteX8" fmla="*/ 7144 w 600076"/>
                <a:gd name="connsiteY8" fmla="*/ 92869 h 278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0076" h="278607">
                  <a:moveTo>
                    <a:pt x="7144" y="92869"/>
                  </a:moveTo>
                  <a:cubicBezTo>
                    <a:pt x="0" y="66675"/>
                    <a:pt x="123825" y="14288"/>
                    <a:pt x="178594" y="7144"/>
                  </a:cubicBezTo>
                  <a:cubicBezTo>
                    <a:pt x="233363" y="0"/>
                    <a:pt x="271463" y="30956"/>
                    <a:pt x="335757" y="50006"/>
                  </a:cubicBezTo>
                  <a:cubicBezTo>
                    <a:pt x="400051" y="69056"/>
                    <a:pt x="528638" y="88107"/>
                    <a:pt x="564357" y="121444"/>
                  </a:cubicBezTo>
                  <a:cubicBezTo>
                    <a:pt x="600076" y="154781"/>
                    <a:pt x="576263" y="228600"/>
                    <a:pt x="550069" y="250031"/>
                  </a:cubicBezTo>
                  <a:cubicBezTo>
                    <a:pt x="523875" y="271462"/>
                    <a:pt x="464344" y="247650"/>
                    <a:pt x="407194" y="250031"/>
                  </a:cubicBezTo>
                  <a:cubicBezTo>
                    <a:pt x="350044" y="252412"/>
                    <a:pt x="238125" y="278607"/>
                    <a:pt x="207169" y="264319"/>
                  </a:cubicBezTo>
                  <a:cubicBezTo>
                    <a:pt x="176213" y="250032"/>
                    <a:pt x="257176" y="192881"/>
                    <a:pt x="221457" y="164306"/>
                  </a:cubicBezTo>
                  <a:cubicBezTo>
                    <a:pt x="185738" y="135731"/>
                    <a:pt x="14288" y="119063"/>
                    <a:pt x="7144" y="92869"/>
                  </a:cubicBezTo>
                  <a:close/>
                </a:path>
              </a:pathLst>
            </a:custGeom>
            <a:solidFill>
              <a:srgbClr val="CCCC00">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401">
                <a:defRPr/>
              </a:pPr>
              <a:endParaRPr lang="ja-JP" altLang="en-US">
                <a:solidFill>
                  <a:prstClr val="white"/>
                </a:solidFill>
                <a:latin typeface="Helvetica"/>
                <a:ea typeface="ヒラギノ丸ゴ ProN W4"/>
              </a:endParaRPr>
            </a:p>
          </p:txBody>
        </p:sp>
        <p:sp>
          <p:nvSpPr>
            <p:cNvPr id="17" name="フリーフォーム 16"/>
            <p:cNvSpPr/>
            <p:nvPr/>
          </p:nvSpPr>
          <p:spPr bwMode="auto">
            <a:xfrm>
              <a:off x="5343526" y="5199059"/>
              <a:ext cx="803275" cy="346075"/>
            </a:xfrm>
            <a:custGeom>
              <a:avLst/>
              <a:gdLst>
                <a:gd name="connsiteX0" fmla="*/ 342900 w 971550"/>
                <a:gd name="connsiteY0" fmla="*/ 0 h 438150"/>
                <a:gd name="connsiteX1" fmla="*/ 190500 w 971550"/>
                <a:gd name="connsiteY1" fmla="*/ 142875 h 438150"/>
                <a:gd name="connsiteX2" fmla="*/ 0 w 971550"/>
                <a:gd name="connsiteY2" fmla="*/ 285750 h 438150"/>
                <a:gd name="connsiteX3" fmla="*/ 28575 w 971550"/>
                <a:gd name="connsiteY3" fmla="*/ 438150 h 438150"/>
                <a:gd name="connsiteX4" fmla="*/ 228600 w 971550"/>
                <a:gd name="connsiteY4" fmla="*/ 390525 h 438150"/>
                <a:gd name="connsiteX5" fmla="*/ 733425 w 971550"/>
                <a:gd name="connsiteY5" fmla="*/ 304800 h 438150"/>
                <a:gd name="connsiteX6" fmla="*/ 971550 w 971550"/>
                <a:gd name="connsiteY6" fmla="*/ 142875 h 438150"/>
                <a:gd name="connsiteX7" fmla="*/ 781050 w 971550"/>
                <a:gd name="connsiteY7" fmla="*/ 19050 h 438150"/>
                <a:gd name="connsiteX8" fmla="*/ 342900 w 971550"/>
                <a:gd name="connsiteY8" fmla="*/ 0 h 438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1550" h="438150">
                  <a:moveTo>
                    <a:pt x="342900" y="0"/>
                  </a:moveTo>
                  <a:lnTo>
                    <a:pt x="190500" y="142875"/>
                  </a:lnTo>
                  <a:lnTo>
                    <a:pt x="0" y="285750"/>
                  </a:lnTo>
                  <a:lnTo>
                    <a:pt x="28575" y="438150"/>
                  </a:lnTo>
                  <a:lnTo>
                    <a:pt x="228600" y="390525"/>
                  </a:lnTo>
                  <a:lnTo>
                    <a:pt x="733425" y="304800"/>
                  </a:lnTo>
                  <a:lnTo>
                    <a:pt x="971550" y="142875"/>
                  </a:lnTo>
                  <a:lnTo>
                    <a:pt x="781050" y="19050"/>
                  </a:lnTo>
                  <a:lnTo>
                    <a:pt x="342900" y="0"/>
                  </a:lnTo>
                  <a:close/>
                </a:path>
              </a:pathLst>
            </a:custGeom>
            <a:solidFill>
              <a:srgbClr val="CCFF66">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401">
                <a:defRPr/>
              </a:pPr>
              <a:endParaRPr lang="ja-JP" altLang="en-US">
                <a:solidFill>
                  <a:prstClr val="white"/>
                </a:solidFill>
                <a:latin typeface="Helvetica"/>
                <a:ea typeface="ヒラギノ丸ゴ ProN W4"/>
              </a:endParaRPr>
            </a:p>
          </p:txBody>
        </p:sp>
        <p:sp>
          <p:nvSpPr>
            <p:cNvPr id="18" name="フリーフォーム 17"/>
            <p:cNvSpPr/>
            <p:nvPr/>
          </p:nvSpPr>
          <p:spPr bwMode="auto">
            <a:xfrm>
              <a:off x="3022601" y="6142033"/>
              <a:ext cx="1257300" cy="573087"/>
            </a:xfrm>
            <a:custGeom>
              <a:avLst/>
              <a:gdLst>
                <a:gd name="connsiteX0" fmla="*/ 942975 w 1285875"/>
                <a:gd name="connsiteY0" fmla="*/ 0 h 723900"/>
                <a:gd name="connsiteX1" fmla="*/ 1285875 w 1285875"/>
                <a:gd name="connsiteY1" fmla="*/ 723900 h 723900"/>
                <a:gd name="connsiteX2" fmla="*/ 0 w 1285875"/>
                <a:gd name="connsiteY2" fmla="*/ 628650 h 723900"/>
                <a:gd name="connsiteX3" fmla="*/ 942975 w 1285875"/>
                <a:gd name="connsiteY3" fmla="*/ 0 h 723900"/>
              </a:gdLst>
              <a:ahLst/>
              <a:cxnLst>
                <a:cxn ang="0">
                  <a:pos x="connsiteX0" y="connsiteY0"/>
                </a:cxn>
                <a:cxn ang="0">
                  <a:pos x="connsiteX1" y="connsiteY1"/>
                </a:cxn>
                <a:cxn ang="0">
                  <a:pos x="connsiteX2" y="connsiteY2"/>
                </a:cxn>
                <a:cxn ang="0">
                  <a:pos x="connsiteX3" y="connsiteY3"/>
                </a:cxn>
              </a:cxnLst>
              <a:rect l="l" t="t" r="r" b="b"/>
              <a:pathLst>
                <a:path w="1285875" h="723900">
                  <a:moveTo>
                    <a:pt x="942975" y="0"/>
                  </a:moveTo>
                  <a:lnTo>
                    <a:pt x="1285875" y="723900"/>
                  </a:lnTo>
                  <a:lnTo>
                    <a:pt x="0" y="628650"/>
                  </a:lnTo>
                  <a:lnTo>
                    <a:pt x="942975" y="0"/>
                  </a:lnTo>
                  <a:close/>
                </a:path>
              </a:pathLst>
            </a:custGeom>
            <a:solidFill>
              <a:srgbClr val="CCFF6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401">
                <a:defRPr/>
              </a:pPr>
              <a:endParaRPr lang="ja-JP" altLang="en-US">
                <a:solidFill>
                  <a:prstClr val="white"/>
                </a:solidFill>
                <a:latin typeface="Helvetica"/>
                <a:ea typeface="ヒラギノ丸ゴ ProN W4"/>
              </a:endParaRPr>
            </a:p>
          </p:txBody>
        </p:sp>
        <p:sp>
          <p:nvSpPr>
            <p:cNvPr id="90140" name="Oval 411"/>
            <p:cNvSpPr>
              <a:spLocks noChangeArrowheads="1"/>
            </p:cNvSpPr>
            <p:nvPr/>
          </p:nvSpPr>
          <p:spPr bwMode="auto">
            <a:xfrm rot="19290638">
              <a:off x="4309263" y="6137971"/>
              <a:ext cx="395632" cy="486775"/>
            </a:xfrm>
            <a:prstGeom prst="ellipse">
              <a:avLst/>
            </a:prstGeom>
            <a:solidFill>
              <a:srgbClr val="CCFF99"/>
            </a:solidFill>
            <a:ln w="9525">
              <a:noFill/>
              <a:round/>
              <a:headEnd/>
              <a:tailEnd/>
            </a:ln>
          </p:spPr>
          <p:txBody>
            <a:bodyPr/>
            <a:lstStyle/>
            <a:p>
              <a:pPr defTabSz="913401"/>
              <a:endParaRPr lang="ja-JP" altLang="en-US">
                <a:solidFill>
                  <a:prstClr val="black"/>
                </a:solidFill>
                <a:latin typeface="Helvetica"/>
                <a:ea typeface="ヒラギノ丸ゴ ProN W4"/>
              </a:endParaRPr>
            </a:p>
          </p:txBody>
        </p:sp>
        <p:sp>
          <p:nvSpPr>
            <p:cNvPr id="90141" name="Freeform 378"/>
            <p:cNvSpPr>
              <a:spLocks/>
            </p:cNvSpPr>
            <p:nvPr/>
          </p:nvSpPr>
          <p:spPr bwMode="auto">
            <a:xfrm>
              <a:off x="6509897" y="6298202"/>
              <a:ext cx="182336" cy="62875"/>
            </a:xfrm>
            <a:custGeom>
              <a:avLst/>
              <a:gdLst>
                <a:gd name="T0" fmla="*/ 2147483647 w 135"/>
                <a:gd name="T1" fmla="*/ 2147483647 h 46"/>
                <a:gd name="T2" fmla="*/ 2147483647 w 135"/>
                <a:gd name="T3" fmla="*/ 2147483647 h 46"/>
                <a:gd name="T4" fmla="*/ 0 w 135"/>
                <a:gd name="T5" fmla="*/ 0 h 46"/>
                <a:gd name="T6" fmla="*/ 2147483647 w 135"/>
                <a:gd name="T7" fmla="*/ 0 h 46"/>
                <a:gd name="T8" fmla="*/ 2147483647 w 135"/>
                <a:gd name="T9" fmla="*/ 2147483647 h 46"/>
                <a:gd name="T10" fmla="*/ 0 60000 65536"/>
                <a:gd name="T11" fmla="*/ 0 60000 65536"/>
                <a:gd name="T12" fmla="*/ 0 60000 65536"/>
                <a:gd name="T13" fmla="*/ 0 60000 65536"/>
                <a:gd name="T14" fmla="*/ 0 60000 65536"/>
                <a:gd name="T15" fmla="*/ 0 w 135"/>
                <a:gd name="T16" fmla="*/ 0 h 46"/>
                <a:gd name="T17" fmla="*/ 135 w 135"/>
                <a:gd name="T18" fmla="*/ 46 h 46"/>
              </a:gdLst>
              <a:ahLst/>
              <a:cxnLst>
                <a:cxn ang="T10">
                  <a:pos x="T0" y="T1"/>
                </a:cxn>
                <a:cxn ang="T11">
                  <a:pos x="T2" y="T3"/>
                </a:cxn>
                <a:cxn ang="T12">
                  <a:pos x="T4" y="T5"/>
                </a:cxn>
                <a:cxn ang="T13">
                  <a:pos x="T6" y="T7"/>
                </a:cxn>
                <a:cxn ang="T14">
                  <a:pos x="T8" y="T9"/>
                </a:cxn>
              </a:cxnLst>
              <a:rect l="T15" t="T16" r="T17" b="T18"/>
              <a:pathLst>
                <a:path w="135" h="46">
                  <a:moveTo>
                    <a:pt x="135" y="46"/>
                  </a:moveTo>
                  <a:lnTo>
                    <a:pt x="46" y="46"/>
                  </a:lnTo>
                  <a:lnTo>
                    <a:pt x="0" y="0"/>
                  </a:lnTo>
                  <a:lnTo>
                    <a:pt x="88" y="0"/>
                  </a:lnTo>
                  <a:lnTo>
                    <a:pt x="135" y="46"/>
                  </a:lnTo>
                  <a:close/>
                </a:path>
              </a:pathLst>
            </a:custGeom>
            <a:solidFill>
              <a:schemeClr val="folHlink">
                <a:alpha val="50195"/>
              </a:schemeClr>
            </a:solidFill>
            <a:ln w="3175">
              <a:solidFill>
                <a:srgbClr val="339966"/>
              </a:solidFill>
              <a:round/>
              <a:headEnd/>
              <a:tailEnd/>
            </a:ln>
          </p:spPr>
          <p:txBody>
            <a:bodyPr/>
            <a:lstStyle/>
            <a:p>
              <a:pPr defTabSz="913401"/>
              <a:endParaRPr lang="ja-JP" altLang="en-US">
                <a:solidFill>
                  <a:prstClr val="black"/>
                </a:solidFill>
                <a:latin typeface="Helvetica"/>
                <a:ea typeface="ヒラギノ丸ゴ ProN W4"/>
              </a:endParaRPr>
            </a:p>
          </p:txBody>
        </p:sp>
        <p:sp>
          <p:nvSpPr>
            <p:cNvPr id="90142" name="Line 395"/>
            <p:cNvSpPr>
              <a:spLocks noChangeShapeType="1"/>
            </p:cNvSpPr>
            <p:nvPr/>
          </p:nvSpPr>
          <p:spPr bwMode="auto">
            <a:xfrm flipH="1">
              <a:off x="4871174" y="6079154"/>
              <a:ext cx="174307" cy="683514"/>
            </a:xfrm>
            <a:prstGeom prst="line">
              <a:avLst/>
            </a:prstGeom>
            <a:noFill/>
            <a:ln w="9525">
              <a:solidFill>
                <a:srgbClr val="666633"/>
              </a:solidFill>
              <a:round/>
              <a:headEnd/>
              <a:tailEnd/>
            </a:ln>
          </p:spPr>
          <p:txBody>
            <a:bodyPr/>
            <a:lstStyle/>
            <a:p>
              <a:pPr defTabSz="913401"/>
              <a:endParaRPr lang="ja-JP" altLang="en-US">
                <a:solidFill>
                  <a:prstClr val="black"/>
                </a:solidFill>
                <a:latin typeface="Helvetica"/>
                <a:ea typeface="ヒラギノ丸ゴ ProN W4"/>
              </a:endParaRPr>
            </a:p>
          </p:txBody>
        </p:sp>
        <p:sp>
          <p:nvSpPr>
            <p:cNvPr id="22" name="フリーフォーム 21"/>
            <p:cNvSpPr/>
            <p:nvPr/>
          </p:nvSpPr>
          <p:spPr bwMode="auto">
            <a:xfrm>
              <a:off x="5035551" y="5956295"/>
              <a:ext cx="895350" cy="128588"/>
            </a:xfrm>
            <a:custGeom>
              <a:avLst/>
              <a:gdLst>
                <a:gd name="connsiteX0" fmla="*/ 1081088 w 1081088"/>
                <a:gd name="connsiteY0" fmla="*/ 0 h 161925"/>
                <a:gd name="connsiteX1" fmla="*/ 590550 w 1081088"/>
                <a:gd name="connsiteY1" fmla="*/ 133350 h 161925"/>
                <a:gd name="connsiteX2" fmla="*/ 590550 w 1081088"/>
                <a:gd name="connsiteY2" fmla="*/ 133350 h 161925"/>
                <a:gd name="connsiteX3" fmla="*/ 0 w 1081088"/>
                <a:gd name="connsiteY3" fmla="*/ 161925 h 161925"/>
                <a:gd name="connsiteX4" fmla="*/ 0 w 1081088"/>
                <a:gd name="connsiteY4" fmla="*/ 161925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1088" h="161925">
                  <a:moveTo>
                    <a:pt x="1081088" y="0"/>
                  </a:moveTo>
                  <a:lnTo>
                    <a:pt x="590550" y="133350"/>
                  </a:lnTo>
                  <a:lnTo>
                    <a:pt x="590550" y="133350"/>
                  </a:lnTo>
                  <a:lnTo>
                    <a:pt x="0" y="161925"/>
                  </a:lnTo>
                  <a:lnTo>
                    <a:pt x="0" y="161925"/>
                  </a:lnTo>
                </a:path>
              </a:pathLst>
            </a:custGeom>
            <a:ln>
              <a:solidFill>
                <a:srgbClr val="666633"/>
              </a:solidFill>
            </a:ln>
          </p:spPr>
          <p:style>
            <a:lnRef idx="1">
              <a:schemeClr val="accent1"/>
            </a:lnRef>
            <a:fillRef idx="0">
              <a:schemeClr val="accent1"/>
            </a:fillRef>
            <a:effectRef idx="0">
              <a:schemeClr val="accent1"/>
            </a:effectRef>
            <a:fontRef idx="minor">
              <a:schemeClr val="tx1"/>
            </a:fontRef>
          </p:style>
          <p:txBody>
            <a:bodyPr anchor="ctr"/>
            <a:lstStyle/>
            <a:p>
              <a:pPr algn="ctr" defTabSz="913401">
                <a:defRPr/>
              </a:pPr>
              <a:endParaRPr lang="ja-JP" altLang="en-US">
                <a:solidFill>
                  <a:prstClr val="black"/>
                </a:solidFill>
                <a:latin typeface="Helvetica"/>
                <a:ea typeface="ヒラギノ丸ゴ ProN W4"/>
              </a:endParaRPr>
            </a:p>
          </p:txBody>
        </p:sp>
        <p:sp>
          <p:nvSpPr>
            <p:cNvPr id="90144" name="Line 409"/>
            <p:cNvSpPr>
              <a:spLocks noChangeShapeType="1"/>
            </p:cNvSpPr>
            <p:nvPr/>
          </p:nvSpPr>
          <p:spPr bwMode="auto">
            <a:xfrm>
              <a:off x="5943395" y="5964557"/>
              <a:ext cx="775210" cy="876194"/>
            </a:xfrm>
            <a:prstGeom prst="line">
              <a:avLst/>
            </a:prstGeom>
            <a:noFill/>
            <a:ln w="9525">
              <a:solidFill>
                <a:srgbClr val="666633"/>
              </a:solidFill>
              <a:round/>
              <a:headEnd/>
              <a:tailEnd/>
            </a:ln>
          </p:spPr>
          <p:txBody>
            <a:bodyPr/>
            <a:lstStyle/>
            <a:p>
              <a:pPr defTabSz="913401"/>
              <a:endParaRPr lang="ja-JP" altLang="en-US">
                <a:solidFill>
                  <a:prstClr val="black"/>
                </a:solidFill>
                <a:latin typeface="Helvetica"/>
                <a:ea typeface="ヒラギノ丸ゴ ProN W4"/>
              </a:endParaRPr>
            </a:p>
          </p:txBody>
        </p:sp>
        <p:cxnSp>
          <p:nvCxnSpPr>
            <p:cNvPr id="24" name="直線コネクタ 23"/>
            <p:cNvCxnSpPr/>
            <p:nvPr/>
          </p:nvCxnSpPr>
          <p:spPr bwMode="auto">
            <a:xfrm flipV="1">
              <a:off x="6122988" y="5222870"/>
              <a:ext cx="952500" cy="684213"/>
            </a:xfrm>
            <a:prstGeom prst="line">
              <a:avLst/>
            </a:prstGeom>
            <a:ln>
              <a:solidFill>
                <a:srgbClr val="666633"/>
              </a:solidFill>
            </a:ln>
          </p:spPr>
          <p:style>
            <a:lnRef idx="1">
              <a:schemeClr val="accent1"/>
            </a:lnRef>
            <a:fillRef idx="0">
              <a:schemeClr val="accent1"/>
            </a:fillRef>
            <a:effectRef idx="0">
              <a:schemeClr val="accent1"/>
            </a:effectRef>
            <a:fontRef idx="minor">
              <a:schemeClr val="tx1"/>
            </a:fontRef>
          </p:style>
        </p:cxnSp>
        <p:cxnSp>
          <p:nvCxnSpPr>
            <p:cNvPr id="25" name="直線コネクタ 24"/>
            <p:cNvCxnSpPr>
              <a:stCxn id="90152" idx="2"/>
            </p:cNvCxnSpPr>
            <p:nvPr/>
          </p:nvCxnSpPr>
          <p:spPr bwMode="auto">
            <a:xfrm flipV="1">
              <a:off x="5938839" y="5222870"/>
              <a:ext cx="839787" cy="569913"/>
            </a:xfrm>
            <a:prstGeom prst="line">
              <a:avLst/>
            </a:prstGeom>
            <a:ln>
              <a:solidFill>
                <a:srgbClr val="666633"/>
              </a:solidFill>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p:nvPr/>
          </p:nvCxnSpPr>
          <p:spPr bwMode="auto">
            <a:xfrm flipV="1">
              <a:off x="4602164" y="5165720"/>
              <a:ext cx="982662" cy="649288"/>
            </a:xfrm>
            <a:prstGeom prst="line">
              <a:avLst/>
            </a:prstGeom>
            <a:ln>
              <a:solidFill>
                <a:srgbClr val="666633"/>
              </a:solidFill>
            </a:ln>
          </p:spPr>
          <p:style>
            <a:lnRef idx="1">
              <a:schemeClr val="accent1"/>
            </a:lnRef>
            <a:fillRef idx="0">
              <a:schemeClr val="accent1"/>
            </a:fillRef>
            <a:effectRef idx="0">
              <a:schemeClr val="accent1"/>
            </a:effectRef>
            <a:fontRef idx="minor">
              <a:schemeClr val="tx1"/>
            </a:fontRef>
          </p:style>
        </p:cxnSp>
        <p:sp>
          <p:nvSpPr>
            <p:cNvPr id="90148" name="Freeform 381"/>
            <p:cNvSpPr>
              <a:spLocks/>
            </p:cNvSpPr>
            <p:nvPr/>
          </p:nvSpPr>
          <p:spPr bwMode="auto">
            <a:xfrm>
              <a:off x="6726635" y="5617731"/>
              <a:ext cx="589434" cy="283952"/>
            </a:xfrm>
            <a:custGeom>
              <a:avLst/>
              <a:gdLst>
                <a:gd name="T0" fmla="*/ 2147483647 w 450"/>
                <a:gd name="T1" fmla="*/ 2147483647 h 205"/>
                <a:gd name="T2" fmla="*/ 2147483647 w 450"/>
                <a:gd name="T3" fmla="*/ 0 h 205"/>
                <a:gd name="T4" fmla="*/ 2147483647 w 450"/>
                <a:gd name="T5" fmla="*/ 2147483647 h 205"/>
                <a:gd name="T6" fmla="*/ 2147483647 w 450"/>
                <a:gd name="T7" fmla="*/ 2147483647 h 205"/>
                <a:gd name="T8" fmla="*/ 2147483647 w 450"/>
                <a:gd name="T9" fmla="*/ 2147483647 h 205"/>
                <a:gd name="T10" fmla="*/ 2147483647 w 450"/>
                <a:gd name="T11" fmla="*/ 2147483647 h 205"/>
                <a:gd name="T12" fmla="*/ 2147483647 w 450"/>
                <a:gd name="T13" fmla="*/ 2147483647 h 205"/>
                <a:gd name="T14" fmla="*/ 2147483647 w 450"/>
                <a:gd name="T15" fmla="*/ 2147483647 h 205"/>
                <a:gd name="T16" fmla="*/ 2147483647 w 450"/>
                <a:gd name="T17" fmla="*/ 2147483647 h 205"/>
                <a:gd name="T18" fmla="*/ 0 w 450"/>
                <a:gd name="T19" fmla="*/ 2147483647 h 205"/>
                <a:gd name="T20" fmla="*/ 2147483647 w 450"/>
                <a:gd name="T21" fmla="*/ 2147483647 h 205"/>
                <a:gd name="T22" fmla="*/ 2147483647 w 450"/>
                <a:gd name="T23" fmla="*/ 2147483647 h 205"/>
                <a:gd name="T24" fmla="*/ 2147483647 w 450"/>
                <a:gd name="T25" fmla="*/ 2147483647 h 205"/>
                <a:gd name="T26" fmla="*/ 2147483647 w 450"/>
                <a:gd name="T27" fmla="*/ 2147483647 h 20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50"/>
                <a:gd name="T43" fmla="*/ 0 h 205"/>
                <a:gd name="T44" fmla="*/ 450 w 450"/>
                <a:gd name="T45" fmla="*/ 205 h 20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50" h="205">
                  <a:moveTo>
                    <a:pt x="24" y="24"/>
                  </a:moveTo>
                  <a:cubicBezTo>
                    <a:pt x="72" y="8"/>
                    <a:pt x="117" y="5"/>
                    <a:pt x="168" y="0"/>
                  </a:cubicBezTo>
                  <a:cubicBezTo>
                    <a:pt x="187" y="1"/>
                    <a:pt x="279" y="5"/>
                    <a:pt x="312" y="12"/>
                  </a:cubicBezTo>
                  <a:cubicBezTo>
                    <a:pt x="324" y="15"/>
                    <a:pt x="336" y="20"/>
                    <a:pt x="348" y="24"/>
                  </a:cubicBezTo>
                  <a:cubicBezTo>
                    <a:pt x="354" y="26"/>
                    <a:pt x="366" y="30"/>
                    <a:pt x="366" y="30"/>
                  </a:cubicBezTo>
                  <a:cubicBezTo>
                    <a:pt x="399" y="79"/>
                    <a:pt x="356" y="23"/>
                    <a:pt x="396" y="54"/>
                  </a:cubicBezTo>
                  <a:cubicBezTo>
                    <a:pt x="423" y="75"/>
                    <a:pt x="440" y="95"/>
                    <a:pt x="450" y="126"/>
                  </a:cubicBezTo>
                  <a:cubicBezTo>
                    <a:pt x="398" y="205"/>
                    <a:pt x="314" y="171"/>
                    <a:pt x="222" y="174"/>
                  </a:cubicBezTo>
                  <a:cubicBezTo>
                    <a:pt x="176" y="183"/>
                    <a:pt x="129" y="189"/>
                    <a:pt x="84" y="204"/>
                  </a:cubicBezTo>
                  <a:cubicBezTo>
                    <a:pt x="21" y="197"/>
                    <a:pt x="18" y="199"/>
                    <a:pt x="0" y="144"/>
                  </a:cubicBezTo>
                  <a:cubicBezTo>
                    <a:pt x="1" y="133"/>
                    <a:pt x="3" y="80"/>
                    <a:pt x="12" y="60"/>
                  </a:cubicBezTo>
                  <a:cubicBezTo>
                    <a:pt x="15" y="53"/>
                    <a:pt x="19" y="47"/>
                    <a:pt x="24" y="42"/>
                  </a:cubicBezTo>
                  <a:cubicBezTo>
                    <a:pt x="29" y="37"/>
                    <a:pt x="42" y="37"/>
                    <a:pt x="42" y="30"/>
                  </a:cubicBezTo>
                  <a:cubicBezTo>
                    <a:pt x="42" y="24"/>
                    <a:pt x="30" y="26"/>
                    <a:pt x="24" y="24"/>
                  </a:cubicBezTo>
                  <a:close/>
                </a:path>
              </a:pathLst>
            </a:custGeom>
            <a:solidFill>
              <a:srgbClr val="99CC00">
                <a:alpha val="36862"/>
              </a:srgbClr>
            </a:solidFill>
            <a:ln w="9525">
              <a:noFill/>
              <a:round/>
              <a:headEnd/>
              <a:tailEnd/>
            </a:ln>
          </p:spPr>
          <p:txBody>
            <a:bodyPr/>
            <a:lstStyle/>
            <a:p>
              <a:pPr defTabSz="913401"/>
              <a:endParaRPr lang="ja-JP" altLang="en-US">
                <a:solidFill>
                  <a:prstClr val="black"/>
                </a:solidFill>
                <a:latin typeface="Helvetica"/>
                <a:ea typeface="ヒラギノ丸ゴ ProN W4"/>
              </a:endParaRPr>
            </a:p>
          </p:txBody>
        </p:sp>
        <p:sp>
          <p:nvSpPr>
            <p:cNvPr id="90149" name="Arc 383"/>
            <p:cNvSpPr>
              <a:spLocks/>
            </p:cNvSpPr>
            <p:nvPr/>
          </p:nvSpPr>
          <p:spPr bwMode="auto">
            <a:xfrm flipV="1">
              <a:off x="4505362" y="5215128"/>
              <a:ext cx="1909355" cy="482719"/>
            </a:xfrm>
            <a:custGeom>
              <a:avLst/>
              <a:gdLst>
                <a:gd name="T0" fmla="*/ 2147483647 w 21229"/>
                <a:gd name="T1" fmla="*/ 0 h 21477"/>
                <a:gd name="T2" fmla="*/ 2147483647 w 21229"/>
                <a:gd name="T3" fmla="*/ 2147483647 h 21477"/>
                <a:gd name="T4" fmla="*/ 0 w 21229"/>
                <a:gd name="T5" fmla="*/ 2147483647 h 21477"/>
                <a:gd name="T6" fmla="*/ 0 60000 65536"/>
                <a:gd name="T7" fmla="*/ 0 60000 65536"/>
                <a:gd name="T8" fmla="*/ 0 60000 65536"/>
                <a:gd name="T9" fmla="*/ 0 w 21229"/>
                <a:gd name="T10" fmla="*/ 0 h 21477"/>
                <a:gd name="T11" fmla="*/ 21229 w 21229"/>
                <a:gd name="T12" fmla="*/ 21477 h 21477"/>
              </a:gdLst>
              <a:ahLst/>
              <a:cxnLst>
                <a:cxn ang="T6">
                  <a:pos x="T0" y="T1"/>
                </a:cxn>
                <a:cxn ang="T7">
                  <a:pos x="T2" y="T3"/>
                </a:cxn>
                <a:cxn ang="T8">
                  <a:pos x="T4" y="T5"/>
                </a:cxn>
              </a:cxnLst>
              <a:rect l="T9" t="T10" r="T11" b="T12"/>
              <a:pathLst>
                <a:path w="21229" h="21477" fill="none" extrusionOk="0">
                  <a:moveTo>
                    <a:pt x="2301" y="-1"/>
                  </a:moveTo>
                  <a:cubicBezTo>
                    <a:pt x="11777" y="1015"/>
                    <a:pt x="19468" y="8121"/>
                    <a:pt x="21228" y="17489"/>
                  </a:cubicBezTo>
                </a:path>
                <a:path w="21229" h="21477" stroke="0" extrusionOk="0">
                  <a:moveTo>
                    <a:pt x="2301" y="-1"/>
                  </a:moveTo>
                  <a:cubicBezTo>
                    <a:pt x="11777" y="1015"/>
                    <a:pt x="19468" y="8121"/>
                    <a:pt x="21228" y="17489"/>
                  </a:cubicBezTo>
                  <a:lnTo>
                    <a:pt x="0" y="21477"/>
                  </a:lnTo>
                  <a:close/>
                </a:path>
              </a:pathLst>
            </a:custGeom>
            <a:noFill/>
            <a:ln w="57150">
              <a:solidFill>
                <a:srgbClr val="000000"/>
              </a:solidFill>
              <a:prstDash val="sysDot"/>
              <a:round/>
              <a:headEnd/>
              <a:tailEnd/>
            </a:ln>
          </p:spPr>
          <p:txBody>
            <a:bodyPr/>
            <a:lstStyle/>
            <a:p>
              <a:pPr defTabSz="913401"/>
              <a:endParaRPr lang="ja-JP" altLang="en-US">
                <a:solidFill>
                  <a:prstClr val="black"/>
                </a:solidFill>
                <a:latin typeface="Helvetica"/>
                <a:ea typeface="ヒラギノ丸ゴ ProN W4"/>
              </a:endParaRPr>
            </a:p>
          </p:txBody>
        </p:sp>
        <p:sp>
          <p:nvSpPr>
            <p:cNvPr id="90150" name="Line 384"/>
            <p:cNvSpPr>
              <a:spLocks noChangeShapeType="1"/>
            </p:cNvSpPr>
            <p:nvPr/>
          </p:nvSpPr>
          <p:spPr bwMode="auto">
            <a:xfrm flipV="1">
              <a:off x="6285129" y="5675536"/>
              <a:ext cx="2262557" cy="370152"/>
            </a:xfrm>
            <a:prstGeom prst="line">
              <a:avLst/>
            </a:prstGeom>
            <a:noFill/>
            <a:ln w="9525">
              <a:solidFill>
                <a:srgbClr val="666633"/>
              </a:solidFill>
              <a:round/>
              <a:headEnd/>
              <a:tailEnd/>
            </a:ln>
          </p:spPr>
          <p:txBody>
            <a:bodyPr/>
            <a:lstStyle/>
            <a:p>
              <a:pPr defTabSz="913401"/>
              <a:endParaRPr lang="ja-JP" altLang="en-US">
                <a:solidFill>
                  <a:prstClr val="black"/>
                </a:solidFill>
                <a:latin typeface="Helvetica"/>
                <a:ea typeface="ヒラギノ丸ゴ ProN W4"/>
              </a:endParaRPr>
            </a:p>
          </p:txBody>
        </p:sp>
        <p:sp>
          <p:nvSpPr>
            <p:cNvPr id="90151" name="Line 385"/>
            <p:cNvSpPr>
              <a:spLocks noChangeShapeType="1"/>
            </p:cNvSpPr>
            <p:nvPr/>
          </p:nvSpPr>
          <p:spPr bwMode="auto">
            <a:xfrm flipV="1">
              <a:off x="7970869" y="5849961"/>
              <a:ext cx="416273" cy="72002"/>
            </a:xfrm>
            <a:prstGeom prst="line">
              <a:avLst/>
            </a:prstGeom>
            <a:noFill/>
            <a:ln w="9525">
              <a:solidFill>
                <a:srgbClr val="666633"/>
              </a:solidFill>
              <a:round/>
              <a:headEnd/>
              <a:tailEnd/>
            </a:ln>
          </p:spPr>
          <p:txBody>
            <a:bodyPr/>
            <a:lstStyle/>
            <a:p>
              <a:pPr defTabSz="913401"/>
              <a:endParaRPr lang="ja-JP" altLang="en-US">
                <a:solidFill>
                  <a:prstClr val="black"/>
                </a:solidFill>
                <a:latin typeface="Helvetica"/>
                <a:ea typeface="ヒラギノ丸ゴ ProN W4"/>
              </a:endParaRPr>
            </a:p>
          </p:txBody>
        </p:sp>
        <p:sp>
          <p:nvSpPr>
            <p:cNvPr id="90152" name="Freeform 389"/>
            <p:cNvSpPr>
              <a:spLocks/>
            </p:cNvSpPr>
            <p:nvPr/>
          </p:nvSpPr>
          <p:spPr bwMode="auto">
            <a:xfrm>
              <a:off x="4573017" y="5793175"/>
              <a:ext cx="1365791" cy="130821"/>
            </a:xfrm>
            <a:custGeom>
              <a:avLst/>
              <a:gdLst>
                <a:gd name="T0" fmla="*/ 2147483647 w 212"/>
                <a:gd name="T1" fmla="*/ 2147483647 h 14"/>
                <a:gd name="T2" fmla="*/ 2147483647 w 212"/>
                <a:gd name="T3" fmla="*/ 2147483647 h 14"/>
                <a:gd name="T4" fmla="*/ 2147483647 w 212"/>
                <a:gd name="T5" fmla="*/ 0 h 14"/>
                <a:gd name="T6" fmla="*/ 0 60000 65536"/>
                <a:gd name="T7" fmla="*/ 0 60000 65536"/>
                <a:gd name="T8" fmla="*/ 0 60000 65536"/>
                <a:gd name="T9" fmla="*/ 0 w 212"/>
                <a:gd name="T10" fmla="*/ 0 h 14"/>
                <a:gd name="T11" fmla="*/ 212 w 212"/>
                <a:gd name="T12" fmla="*/ 14 h 14"/>
              </a:gdLst>
              <a:ahLst/>
              <a:cxnLst>
                <a:cxn ang="T6">
                  <a:pos x="T0" y="T1"/>
                </a:cxn>
                <a:cxn ang="T7">
                  <a:pos x="T2" y="T3"/>
                </a:cxn>
                <a:cxn ang="T8">
                  <a:pos x="T4" y="T5"/>
                </a:cxn>
              </a:cxnLst>
              <a:rect l="T9" t="T10" r="T11" b="T12"/>
              <a:pathLst>
                <a:path w="212" h="14">
                  <a:moveTo>
                    <a:pt x="4" y="4"/>
                  </a:moveTo>
                  <a:cubicBezTo>
                    <a:pt x="2" y="9"/>
                    <a:pt x="0" y="14"/>
                    <a:pt x="35" y="13"/>
                  </a:cubicBezTo>
                  <a:cubicBezTo>
                    <a:pt x="70" y="12"/>
                    <a:pt x="183" y="2"/>
                    <a:pt x="212" y="0"/>
                  </a:cubicBezTo>
                </a:path>
              </a:pathLst>
            </a:custGeom>
            <a:noFill/>
            <a:ln w="9525">
              <a:solidFill>
                <a:srgbClr val="666633"/>
              </a:solidFill>
              <a:round/>
              <a:headEnd/>
              <a:tailEnd/>
            </a:ln>
          </p:spPr>
          <p:txBody>
            <a:bodyPr/>
            <a:lstStyle/>
            <a:p>
              <a:pPr defTabSz="913401"/>
              <a:endParaRPr lang="ja-JP" altLang="en-US">
                <a:solidFill>
                  <a:prstClr val="black"/>
                </a:solidFill>
                <a:latin typeface="Helvetica"/>
                <a:ea typeface="ヒラギノ丸ゴ ProN W4"/>
              </a:endParaRPr>
            </a:p>
          </p:txBody>
        </p:sp>
        <p:sp>
          <p:nvSpPr>
            <p:cNvPr id="90153" name="Rectangle 390"/>
            <p:cNvSpPr>
              <a:spLocks noChangeArrowheads="1"/>
            </p:cNvSpPr>
            <p:nvPr/>
          </p:nvSpPr>
          <p:spPr bwMode="auto">
            <a:xfrm rot="20933966">
              <a:off x="5623451" y="5483870"/>
              <a:ext cx="440356" cy="124735"/>
            </a:xfrm>
            <a:prstGeom prst="rect">
              <a:avLst/>
            </a:prstGeom>
            <a:solidFill>
              <a:schemeClr val="bg1"/>
            </a:solidFill>
            <a:ln w="9525">
              <a:solidFill>
                <a:srgbClr val="000000"/>
              </a:solidFill>
              <a:miter lim="800000"/>
              <a:headEnd/>
              <a:tailEnd/>
            </a:ln>
          </p:spPr>
          <p:txBody>
            <a:bodyPr/>
            <a:lstStyle/>
            <a:p>
              <a:pPr defTabSz="913401"/>
              <a:endParaRPr lang="ja-JP" altLang="en-US">
                <a:solidFill>
                  <a:prstClr val="black"/>
                </a:solidFill>
                <a:latin typeface="Helvetica"/>
                <a:ea typeface="ヒラギノ丸ゴ ProN W4"/>
              </a:endParaRPr>
            </a:p>
          </p:txBody>
        </p:sp>
        <p:sp>
          <p:nvSpPr>
            <p:cNvPr id="90154" name="Rectangle 391"/>
            <p:cNvSpPr>
              <a:spLocks noChangeArrowheads="1"/>
            </p:cNvSpPr>
            <p:nvPr/>
          </p:nvSpPr>
          <p:spPr bwMode="auto">
            <a:xfrm>
              <a:off x="5884912" y="5297272"/>
              <a:ext cx="214444" cy="94313"/>
            </a:xfrm>
            <a:prstGeom prst="rect">
              <a:avLst/>
            </a:prstGeom>
            <a:solidFill>
              <a:srgbClr val="FFFFFF"/>
            </a:solidFill>
            <a:ln w="9525">
              <a:miter lim="800000"/>
              <a:headEnd/>
              <a:tailEnd/>
            </a:ln>
            <a:scene3d>
              <a:camera prst="legacyObliqueTopLeft"/>
              <a:lightRig rig="legacyFlat3" dir="t"/>
            </a:scene3d>
            <a:sp3d extrusionH="227000" prstMaterial="legacyMatte">
              <a:bevelT w="13500" h="13500" prst="angle"/>
              <a:bevelB w="13500" h="13500" prst="angle"/>
              <a:extrusionClr>
                <a:srgbClr val="FFFFFF"/>
              </a:extrusionClr>
            </a:sp3d>
          </p:spPr>
          <p:txBody>
            <a:bodyPr>
              <a:flatTx/>
            </a:bodyPr>
            <a:lstStyle/>
            <a:p>
              <a:pPr defTabSz="913401"/>
              <a:endParaRPr lang="ja-JP" altLang="en-US">
                <a:solidFill>
                  <a:prstClr val="black"/>
                </a:solidFill>
                <a:latin typeface="Helvetica"/>
                <a:ea typeface="ヒラギノ丸ゴ ProN W4"/>
              </a:endParaRPr>
            </a:p>
          </p:txBody>
        </p:sp>
        <p:sp>
          <p:nvSpPr>
            <p:cNvPr id="90155" name="Rectangle 392"/>
            <p:cNvSpPr>
              <a:spLocks noChangeArrowheads="1"/>
            </p:cNvSpPr>
            <p:nvPr/>
          </p:nvSpPr>
          <p:spPr bwMode="auto">
            <a:xfrm>
              <a:off x="5512216" y="5240478"/>
              <a:ext cx="103209" cy="185583"/>
            </a:xfrm>
            <a:prstGeom prst="rect">
              <a:avLst/>
            </a:prstGeom>
            <a:solidFill>
              <a:srgbClr val="FFFFFF"/>
            </a:solidFill>
            <a:ln w="9525">
              <a:miter lim="800000"/>
              <a:headEnd/>
              <a:tailEnd/>
            </a:ln>
            <a:scene3d>
              <a:camera prst="legacyObliqueTopLeft"/>
              <a:lightRig rig="legacyFlat3" dir="t"/>
            </a:scene3d>
            <a:sp3d extrusionH="100000" prstMaterial="legacyMatte">
              <a:bevelT w="13500" h="13500" prst="angle"/>
              <a:bevelB w="13500" h="13500" prst="angle"/>
              <a:extrusionClr>
                <a:srgbClr val="FFFFFF"/>
              </a:extrusionClr>
            </a:sp3d>
          </p:spPr>
          <p:txBody>
            <a:bodyPr>
              <a:flatTx/>
            </a:bodyPr>
            <a:lstStyle/>
            <a:p>
              <a:pPr defTabSz="913401"/>
              <a:endParaRPr lang="ja-JP" altLang="en-US">
                <a:solidFill>
                  <a:prstClr val="black"/>
                </a:solidFill>
                <a:latin typeface="Helvetica"/>
                <a:ea typeface="ヒラギノ丸ゴ ProN W4"/>
              </a:endParaRPr>
            </a:p>
          </p:txBody>
        </p:sp>
        <p:sp>
          <p:nvSpPr>
            <p:cNvPr id="90156" name="Freeform 393"/>
            <p:cNvSpPr>
              <a:spLocks/>
            </p:cNvSpPr>
            <p:nvPr/>
          </p:nvSpPr>
          <p:spPr bwMode="auto">
            <a:xfrm>
              <a:off x="4215227" y="5964557"/>
              <a:ext cx="659387" cy="164286"/>
            </a:xfrm>
            <a:custGeom>
              <a:avLst/>
              <a:gdLst>
                <a:gd name="T0" fmla="*/ 2147483647 w 573"/>
                <a:gd name="T1" fmla="*/ 2147483647 h 57"/>
                <a:gd name="T2" fmla="*/ 2147483647 w 573"/>
                <a:gd name="T3" fmla="*/ 2147483647 h 57"/>
                <a:gd name="T4" fmla="*/ 2147483647 w 573"/>
                <a:gd name="T5" fmla="*/ 2147483647 h 57"/>
                <a:gd name="T6" fmla="*/ 0 w 573"/>
                <a:gd name="T7" fmla="*/ 0 h 57"/>
                <a:gd name="T8" fmla="*/ 0 60000 65536"/>
                <a:gd name="T9" fmla="*/ 0 60000 65536"/>
                <a:gd name="T10" fmla="*/ 0 60000 65536"/>
                <a:gd name="T11" fmla="*/ 0 60000 65536"/>
                <a:gd name="T12" fmla="*/ 0 w 573"/>
                <a:gd name="T13" fmla="*/ 0 h 57"/>
                <a:gd name="T14" fmla="*/ 573 w 573"/>
                <a:gd name="T15" fmla="*/ 57 h 57"/>
              </a:gdLst>
              <a:ahLst/>
              <a:cxnLst>
                <a:cxn ang="T8">
                  <a:pos x="T0" y="T1"/>
                </a:cxn>
                <a:cxn ang="T9">
                  <a:pos x="T2" y="T3"/>
                </a:cxn>
                <a:cxn ang="T10">
                  <a:pos x="T4" y="T5"/>
                </a:cxn>
                <a:cxn ang="T11">
                  <a:pos x="T6" y="T7"/>
                </a:cxn>
              </a:cxnLst>
              <a:rect l="T12" t="T13" r="T14" b="T15"/>
              <a:pathLst>
                <a:path w="573" h="57">
                  <a:moveTo>
                    <a:pt x="573" y="42"/>
                  </a:moveTo>
                  <a:cubicBezTo>
                    <a:pt x="527" y="57"/>
                    <a:pt x="561" y="48"/>
                    <a:pt x="465" y="51"/>
                  </a:cubicBezTo>
                  <a:cubicBezTo>
                    <a:pt x="357" y="49"/>
                    <a:pt x="258" y="47"/>
                    <a:pt x="153" y="39"/>
                  </a:cubicBezTo>
                  <a:cubicBezTo>
                    <a:pt x="110" y="28"/>
                    <a:pt x="35" y="35"/>
                    <a:pt x="0" y="0"/>
                  </a:cubicBezTo>
                </a:path>
              </a:pathLst>
            </a:custGeom>
            <a:noFill/>
            <a:ln w="9525">
              <a:solidFill>
                <a:srgbClr val="666633"/>
              </a:solidFill>
              <a:round/>
              <a:headEnd/>
              <a:tailEnd/>
            </a:ln>
          </p:spPr>
          <p:txBody>
            <a:bodyPr/>
            <a:lstStyle/>
            <a:p>
              <a:pPr defTabSz="913401"/>
              <a:endParaRPr lang="ja-JP" altLang="en-US">
                <a:solidFill>
                  <a:prstClr val="black"/>
                </a:solidFill>
                <a:latin typeface="Helvetica"/>
                <a:ea typeface="ヒラギノ丸ゴ ProN W4"/>
              </a:endParaRPr>
            </a:p>
          </p:txBody>
        </p:sp>
        <p:sp>
          <p:nvSpPr>
            <p:cNvPr id="90157" name="Line 394"/>
            <p:cNvSpPr>
              <a:spLocks noChangeShapeType="1"/>
            </p:cNvSpPr>
            <p:nvPr/>
          </p:nvSpPr>
          <p:spPr bwMode="auto">
            <a:xfrm>
              <a:off x="3993906" y="6105520"/>
              <a:ext cx="279811" cy="600356"/>
            </a:xfrm>
            <a:prstGeom prst="line">
              <a:avLst/>
            </a:prstGeom>
            <a:noFill/>
            <a:ln w="9525">
              <a:solidFill>
                <a:srgbClr val="666633"/>
              </a:solidFill>
              <a:round/>
              <a:headEnd/>
              <a:tailEnd/>
            </a:ln>
          </p:spPr>
          <p:txBody>
            <a:bodyPr/>
            <a:lstStyle/>
            <a:p>
              <a:pPr defTabSz="913401"/>
              <a:endParaRPr lang="ja-JP" altLang="en-US">
                <a:solidFill>
                  <a:prstClr val="black"/>
                </a:solidFill>
                <a:latin typeface="Helvetica"/>
                <a:ea typeface="ヒラギノ丸ゴ ProN W4"/>
              </a:endParaRPr>
            </a:p>
          </p:txBody>
        </p:sp>
        <p:sp>
          <p:nvSpPr>
            <p:cNvPr id="90158" name="Line 395"/>
            <p:cNvSpPr>
              <a:spLocks noChangeShapeType="1"/>
            </p:cNvSpPr>
            <p:nvPr/>
          </p:nvSpPr>
          <p:spPr bwMode="auto">
            <a:xfrm flipH="1">
              <a:off x="4692280" y="6079152"/>
              <a:ext cx="178893" cy="626723"/>
            </a:xfrm>
            <a:prstGeom prst="line">
              <a:avLst/>
            </a:prstGeom>
            <a:noFill/>
            <a:ln w="9525">
              <a:solidFill>
                <a:srgbClr val="666633"/>
              </a:solidFill>
              <a:round/>
              <a:headEnd/>
              <a:tailEnd/>
            </a:ln>
          </p:spPr>
          <p:txBody>
            <a:bodyPr/>
            <a:lstStyle/>
            <a:p>
              <a:pPr defTabSz="913401"/>
              <a:endParaRPr lang="ja-JP" altLang="en-US">
                <a:solidFill>
                  <a:prstClr val="black"/>
                </a:solidFill>
                <a:latin typeface="Helvetica"/>
                <a:ea typeface="ヒラギノ丸ゴ ProN W4"/>
              </a:endParaRPr>
            </a:p>
          </p:txBody>
        </p:sp>
        <p:sp>
          <p:nvSpPr>
            <p:cNvPr id="90159" name="Rectangle 396"/>
            <p:cNvSpPr>
              <a:spLocks noChangeArrowheads="1"/>
            </p:cNvSpPr>
            <p:nvPr/>
          </p:nvSpPr>
          <p:spPr bwMode="auto">
            <a:xfrm>
              <a:off x="4323023" y="6175495"/>
              <a:ext cx="160545" cy="184569"/>
            </a:xfrm>
            <a:prstGeom prst="rect">
              <a:avLst/>
            </a:prstGeom>
            <a:solidFill>
              <a:srgbClr val="FFFFFF"/>
            </a:solidFill>
            <a:ln w="9525">
              <a:miter lim="800000"/>
              <a:headEnd/>
              <a:tailEnd/>
            </a:ln>
            <a:scene3d>
              <a:camera prst="legacyObliqueTopLeft"/>
              <a:lightRig rig="legacyFlat3" dir="t"/>
            </a:scene3d>
            <a:sp3d extrusionH="227000" prstMaterial="legacyMatte">
              <a:bevelT w="13500" h="13500" prst="angle"/>
              <a:bevelB w="13500" h="13500" prst="angle"/>
              <a:extrusionClr>
                <a:srgbClr val="FFFFFF"/>
              </a:extrusionClr>
            </a:sp3d>
          </p:spPr>
          <p:txBody>
            <a:bodyPr>
              <a:flatTx/>
            </a:bodyPr>
            <a:lstStyle/>
            <a:p>
              <a:pPr defTabSz="913401"/>
              <a:endParaRPr lang="ja-JP" altLang="en-US">
                <a:solidFill>
                  <a:prstClr val="black"/>
                </a:solidFill>
                <a:latin typeface="Helvetica"/>
                <a:ea typeface="ヒラギノ丸ゴ ProN W4"/>
              </a:endParaRPr>
            </a:p>
          </p:txBody>
        </p:sp>
        <p:sp>
          <p:nvSpPr>
            <p:cNvPr id="90160" name="Line 397"/>
            <p:cNvSpPr>
              <a:spLocks noChangeShapeType="1"/>
            </p:cNvSpPr>
            <p:nvPr/>
          </p:nvSpPr>
          <p:spPr bwMode="auto">
            <a:xfrm>
              <a:off x="4083354" y="6053800"/>
              <a:ext cx="310771" cy="652074"/>
            </a:xfrm>
            <a:prstGeom prst="line">
              <a:avLst/>
            </a:prstGeom>
            <a:noFill/>
            <a:ln w="9525">
              <a:solidFill>
                <a:srgbClr val="666633"/>
              </a:solidFill>
              <a:round/>
              <a:headEnd/>
              <a:tailEnd/>
            </a:ln>
          </p:spPr>
          <p:txBody>
            <a:bodyPr/>
            <a:lstStyle/>
            <a:p>
              <a:pPr defTabSz="913401"/>
              <a:endParaRPr lang="ja-JP" altLang="en-US">
                <a:solidFill>
                  <a:prstClr val="black"/>
                </a:solidFill>
                <a:latin typeface="Helvetica"/>
                <a:ea typeface="ヒラギノ丸ゴ ProN W4"/>
              </a:endParaRPr>
            </a:p>
          </p:txBody>
        </p:sp>
        <p:grpSp>
          <p:nvGrpSpPr>
            <p:cNvPr id="3" name="Group 398"/>
            <p:cNvGrpSpPr>
              <a:grpSpLocks/>
            </p:cNvGrpSpPr>
            <p:nvPr/>
          </p:nvGrpSpPr>
          <p:grpSpPr bwMode="auto">
            <a:xfrm>
              <a:off x="3633824" y="6244455"/>
              <a:ext cx="186922" cy="210936"/>
              <a:chOff x="442" y="351"/>
              <a:chExt cx="47" cy="33"/>
            </a:xfrm>
          </p:grpSpPr>
          <p:sp>
            <p:nvSpPr>
              <p:cNvPr id="90407" name="Rectangle 399"/>
              <p:cNvSpPr>
                <a:spLocks noChangeArrowheads="1"/>
              </p:cNvSpPr>
              <p:nvPr/>
            </p:nvSpPr>
            <p:spPr bwMode="auto">
              <a:xfrm>
                <a:off x="452" y="363"/>
                <a:ext cx="25" cy="21"/>
              </a:xfrm>
              <a:prstGeom prst="rect">
                <a:avLst/>
              </a:prstGeom>
              <a:solidFill>
                <a:srgbClr val="FFFFFF"/>
              </a:solidFill>
              <a:ln w="9525">
                <a:miter lim="800000"/>
                <a:headEnd/>
                <a:tailEnd/>
              </a:ln>
              <a:scene3d>
                <a:camera prst="legacyObliqueTopLeft"/>
                <a:lightRig rig="legacyFlat3" dir="t"/>
              </a:scene3d>
              <a:sp3d extrusionH="100000" prstMaterial="legacyMatte">
                <a:bevelT w="13500" h="13500" prst="angle"/>
                <a:bevelB w="13500" h="13500" prst="angle"/>
                <a:extrusionClr>
                  <a:srgbClr val="FFFFFF"/>
                </a:extrusionClr>
              </a:sp3d>
            </p:spPr>
            <p:txBody>
              <a:bodyPr>
                <a:flatTx/>
              </a:bodyPr>
              <a:lstStyle/>
              <a:p>
                <a:pPr defTabSz="913401"/>
                <a:endParaRPr lang="ja-JP" altLang="en-US">
                  <a:solidFill>
                    <a:prstClr val="black"/>
                  </a:solidFill>
                  <a:latin typeface="Helvetica"/>
                  <a:ea typeface="ヒラギノ丸ゴ ProN W4"/>
                </a:endParaRPr>
              </a:p>
            </p:txBody>
          </p:sp>
          <p:sp>
            <p:nvSpPr>
              <p:cNvPr id="90408" name="AutoShape 400"/>
              <p:cNvSpPr>
                <a:spLocks noChangeArrowheads="1"/>
              </p:cNvSpPr>
              <p:nvPr/>
            </p:nvSpPr>
            <p:spPr bwMode="auto">
              <a:xfrm>
                <a:off x="442" y="351"/>
                <a:ext cx="47" cy="12"/>
              </a:xfrm>
              <a:prstGeom prst="triangle">
                <a:avLst>
                  <a:gd name="adj" fmla="val 50000"/>
                </a:avLst>
              </a:prstGeom>
              <a:solidFill>
                <a:srgbClr val="FFFFFF"/>
              </a:solidFill>
              <a:ln w="9525">
                <a:miter lim="800000"/>
                <a:headEnd/>
                <a:tailEnd/>
              </a:ln>
              <a:scene3d>
                <a:camera prst="legacyObliqueTopLeft"/>
                <a:lightRig rig="legacyFlat3" dir="t"/>
              </a:scene3d>
              <a:sp3d extrusionH="100000" prstMaterial="legacyMatte">
                <a:bevelT w="13500" h="13500" prst="angle"/>
                <a:bevelB w="13500" h="13500" prst="angle"/>
                <a:extrusionClr>
                  <a:srgbClr val="FFFFFF"/>
                </a:extrusionClr>
              </a:sp3d>
            </p:spPr>
            <p:txBody>
              <a:bodyPr>
                <a:flatTx/>
              </a:bodyPr>
              <a:lstStyle/>
              <a:p>
                <a:pPr defTabSz="913401"/>
                <a:endParaRPr lang="ja-JP" altLang="en-US">
                  <a:solidFill>
                    <a:prstClr val="black"/>
                  </a:solidFill>
                  <a:latin typeface="Helvetica"/>
                  <a:ea typeface="ヒラギノ丸ゴ ProN W4"/>
                </a:endParaRPr>
              </a:p>
            </p:txBody>
          </p:sp>
        </p:grpSp>
        <p:sp>
          <p:nvSpPr>
            <p:cNvPr id="90162" name="Rectangle 401"/>
            <p:cNvSpPr>
              <a:spLocks noChangeArrowheads="1"/>
            </p:cNvSpPr>
            <p:nvPr/>
          </p:nvSpPr>
          <p:spPr bwMode="auto">
            <a:xfrm>
              <a:off x="4875765" y="5722185"/>
              <a:ext cx="120411" cy="103440"/>
            </a:xfrm>
            <a:prstGeom prst="rect">
              <a:avLst/>
            </a:prstGeom>
            <a:solidFill>
              <a:srgbClr val="FFFFFF"/>
            </a:solidFill>
            <a:ln w="9525">
              <a:miter lim="800000"/>
              <a:headEnd/>
              <a:tailEnd/>
            </a:ln>
            <a:scene3d>
              <a:camera prst="legacyObliqueTopLeft"/>
              <a:lightRig rig="legacyFlat3" dir="t"/>
            </a:scene3d>
            <a:sp3d extrusionH="100000" prstMaterial="legacyMatte">
              <a:bevelT w="13500" h="13500" prst="angle"/>
              <a:bevelB w="13500" h="13500" prst="angle"/>
              <a:extrusionClr>
                <a:srgbClr val="FFFFFF"/>
              </a:extrusionClr>
            </a:sp3d>
          </p:spPr>
          <p:txBody>
            <a:bodyPr>
              <a:flatTx/>
            </a:bodyPr>
            <a:lstStyle/>
            <a:p>
              <a:pPr defTabSz="913401"/>
              <a:endParaRPr lang="ja-JP" altLang="en-US">
                <a:solidFill>
                  <a:prstClr val="black"/>
                </a:solidFill>
                <a:latin typeface="Helvetica"/>
                <a:ea typeface="ヒラギノ丸ゴ ProN W4"/>
              </a:endParaRPr>
            </a:p>
          </p:txBody>
        </p:sp>
        <p:sp>
          <p:nvSpPr>
            <p:cNvPr id="90163" name="Rectangle 402"/>
            <p:cNvSpPr>
              <a:spLocks noChangeArrowheads="1"/>
            </p:cNvSpPr>
            <p:nvPr/>
          </p:nvSpPr>
          <p:spPr bwMode="auto">
            <a:xfrm>
              <a:off x="4715219" y="5748551"/>
              <a:ext cx="116970" cy="106483"/>
            </a:xfrm>
            <a:prstGeom prst="rect">
              <a:avLst/>
            </a:prstGeom>
            <a:solidFill>
              <a:srgbClr val="FFFFFF"/>
            </a:solidFill>
            <a:ln w="9525">
              <a:miter lim="800000"/>
              <a:headEnd/>
              <a:tailEnd/>
            </a:ln>
            <a:scene3d>
              <a:camera prst="legacyObliqueTopLeft"/>
              <a:lightRig rig="legacyFlat3" dir="t"/>
            </a:scene3d>
            <a:sp3d extrusionH="100000" prstMaterial="legacyMatte">
              <a:bevelT w="13500" h="13500" prst="angle"/>
              <a:bevelB w="13500" h="13500" prst="angle"/>
              <a:extrusionClr>
                <a:srgbClr val="FFFFFF"/>
              </a:extrusionClr>
            </a:sp3d>
          </p:spPr>
          <p:txBody>
            <a:bodyPr>
              <a:flatTx/>
            </a:bodyPr>
            <a:lstStyle/>
            <a:p>
              <a:pPr defTabSz="913401"/>
              <a:endParaRPr lang="ja-JP" altLang="en-US">
                <a:solidFill>
                  <a:prstClr val="black"/>
                </a:solidFill>
                <a:latin typeface="Helvetica"/>
                <a:ea typeface="ヒラギノ丸ゴ ProN W4"/>
              </a:endParaRPr>
            </a:p>
          </p:txBody>
        </p:sp>
        <p:sp>
          <p:nvSpPr>
            <p:cNvPr id="90164" name="Rectangle 403"/>
            <p:cNvSpPr>
              <a:spLocks noChangeArrowheads="1"/>
            </p:cNvSpPr>
            <p:nvPr/>
          </p:nvSpPr>
          <p:spPr bwMode="auto">
            <a:xfrm>
              <a:off x="5128048" y="5654239"/>
              <a:ext cx="192655" cy="148061"/>
            </a:xfrm>
            <a:prstGeom prst="rect">
              <a:avLst/>
            </a:prstGeom>
            <a:solidFill>
              <a:srgbClr val="FFFFFF"/>
            </a:solidFill>
            <a:ln w="9525">
              <a:miter lim="800000"/>
              <a:headEnd/>
              <a:tailEnd/>
            </a:ln>
            <a:scene3d>
              <a:camera prst="legacyObliqueTopLeft"/>
              <a:lightRig rig="legacyFlat3" dir="t"/>
            </a:scene3d>
            <a:sp3d extrusionH="100000" prstMaterial="legacyMatte">
              <a:bevelT w="13500" h="13500" prst="angle"/>
              <a:bevelB w="13500" h="13500" prst="angle"/>
              <a:extrusionClr>
                <a:srgbClr val="FFFFFF"/>
              </a:extrusionClr>
            </a:sp3d>
          </p:spPr>
          <p:txBody>
            <a:bodyPr>
              <a:flatTx/>
            </a:bodyPr>
            <a:lstStyle/>
            <a:p>
              <a:pPr defTabSz="913401"/>
              <a:endParaRPr lang="ja-JP" altLang="en-US">
                <a:solidFill>
                  <a:prstClr val="black"/>
                </a:solidFill>
                <a:latin typeface="Helvetica"/>
                <a:ea typeface="ヒラギノ丸ゴ ProN W4"/>
              </a:endParaRPr>
            </a:p>
          </p:txBody>
        </p:sp>
        <p:sp>
          <p:nvSpPr>
            <p:cNvPr id="90165" name="Rectangle 404"/>
            <p:cNvSpPr>
              <a:spLocks noChangeArrowheads="1"/>
            </p:cNvSpPr>
            <p:nvPr/>
          </p:nvSpPr>
          <p:spPr bwMode="auto">
            <a:xfrm>
              <a:off x="4569580" y="6200847"/>
              <a:ext cx="139904" cy="165301"/>
            </a:xfrm>
            <a:prstGeom prst="rect">
              <a:avLst/>
            </a:prstGeom>
            <a:solidFill>
              <a:srgbClr val="FFFFFF"/>
            </a:solidFill>
            <a:ln w="9525">
              <a:miter lim="800000"/>
              <a:headEnd/>
              <a:tailEnd/>
            </a:ln>
            <a:scene3d>
              <a:camera prst="legacyObliqueTopLeft"/>
              <a:lightRig rig="legacyFlat3" dir="t"/>
            </a:scene3d>
            <a:sp3d extrusionH="100000" prstMaterial="legacyMatte">
              <a:bevelT w="13500" h="13500" prst="angle"/>
              <a:bevelB w="13500" h="13500" prst="angle"/>
              <a:extrusionClr>
                <a:srgbClr val="FFFFFF"/>
              </a:extrusionClr>
            </a:sp3d>
          </p:spPr>
          <p:txBody>
            <a:bodyPr lIns="93349" tIns="46674" rIns="93349" bIns="46674">
              <a:flatTx/>
            </a:bodyPr>
            <a:lstStyle/>
            <a:p>
              <a:pPr defTabSz="933450"/>
              <a:endParaRPr lang="ja-JP" altLang="ja-JP" b="1">
                <a:solidFill>
                  <a:prstClr val="black"/>
                </a:solidFill>
                <a:latin typeface="Helvetica"/>
                <a:ea typeface="ヒラギノ丸ゴ ProN W4"/>
              </a:endParaRPr>
            </a:p>
          </p:txBody>
        </p:sp>
        <p:grpSp>
          <p:nvGrpSpPr>
            <p:cNvPr id="5" name="Group 405"/>
            <p:cNvGrpSpPr>
              <a:grpSpLocks/>
            </p:cNvGrpSpPr>
            <p:nvPr/>
          </p:nvGrpSpPr>
          <p:grpSpPr bwMode="auto">
            <a:xfrm>
              <a:off x="4362027" y="6406732"/>
              <a:ext cx="190363" cy="212965"/>
              <a:chOff x="442" y="351"/>
              <a:chExt cx="47" cy="33"/>
            </a:xfrm>
          </p:grpSpPr>
          <p:sp>
            <p:nvSpPr>
              <p:cNvPr id="90405" name="Rectangle 406"/>
              <p:cNvSpPr>
                <a:spLocks noChangeArrowheads="1"/>
              </p:cNvSpPr>
              <p:nvPr/>
            </p:nvSpPr>
            <p:spPr bwMode="auto">
              <a:xfrm>
                <a:off x="452" y="363"/>
                <a:ext cx="25" cy="21"/>
              </a:xfrm>
              <a:prstGeom prst="rect">
                <a:avLst/>
              </a:prstGeom>
              <a:solidFill>
                <a:srgbClr val="FFFFFF"/>
              </a:solidFill>
              <a:ln w="9525">
                <a:miter lim="800000"/>
                <a:headEnd/>
                <a:tailEnd/>
              </a:ln>
              <a:scene3d>
                <a:camera prst="legacyObliqueTopLeft"/>
                <a:lightRig rig="legacyFlat3" dir="t"/>
              </a:scene3d>
              <a:sp3d extrusionH="100000" prstMaterial="legacyMatte">
                <a:bevelT w="13500" h="13500" prst="angle"/>
                <a:bevelB w="13500" h="13500" prst="angle"/>
                <a:extrusionClr>
                  <a:srgbClr val="FFFFFF"/>
                </a:extrusionClr>
              </a:sp3d>
            </p:spPr>
            <p:txBody>
              <a:bodyPr>
                <a:flatTx/>
              </a:bodyPr>
              <a:lstStyle/>
              <a:p>
                <a:pPr defTabSz="913401"/>
                <a:endParaRPr lang="ja-JP" altLang="en-US">
                  <a:solidFill>
                    <a:prstClr val="black"/>
                  </a:solidFill>
                  <a:latin typeface="Helvetica"/>
                  <a:ea typeface="ヒラギノ丸ゴ ProN W4"/>
                </a:endParaRPr>
              </a:p>
            </p:txBody>
          </p:sp>
          <p:sp>
            <p:nvSpPr>
              <p:cNvPr id="90406" name="AutoShape 407"/>
              <p:cNvSpPr>
                <a:spLocks noChangeArrowheads="1"/>
              </p:cNvSpPr>
              <p:nvPr/>
            </p:nvSpPr>
            <p:spPr bwMode="auto">
              <a:xfrm>
                <a:off x="442" y="351"/>
                <a:ext cx="47" cy="12"/>
              </a:xfrm>
              <a:prstGeom prst="triangle">
                <a:avLst>
                  <a:gd name="adj" fmla="val 50000"/>
                </a:avLst>
              </a:prstGeom>
              <a:solidFill>
                <a:srgbClr val="FFFFFF"/>
              </a:solidFill>
              <a:ln w="9525">
                <a:miter lim="800000"/>
                <a:headEnd/>
                <a:tailEnd/>
              </a:ln>
              <a:scene3d>
                <a:camera prst="legacyObliqueTopLeft"/>
                <a:lightRig rig="legacyFlat3" dir="t"/>
              </a:scene3d>
              <a:sp3d extrusionH="100000" prstMaterial="legacyMatte">
                <a:bevelT w="13500" h="13500" prst="angle"/>
                <a:bevelB w="13500" h="13500" prst="angle"/>
                <a:extrusionClr>
                  <a:srgbClr val="FFFFFF"/>
                </a:extrusionClr>
              </a:sp3d>
            </p:spPr>
            <p:txBody>
              <a:bodyPr>
                <a:flatTx/>
              </a:bodyPr>
              <a:lstStyle/>
              <a:p>
                <a:pPr defTabSz="913401"/>
                <a:endParaRPr lang="ja-JP" altLang="en-US">
                  <a:solidFill>
                    <a:prstClr val="black"/>
                  </a:solidFill>
                  <a:latin typeface="Helvetica"/>
                  <a:ea typeface="ヒラギノ丸ゴ ProN W4"/>
                </a:endParaRPr>
              </a:p>
            </p:txBody>
          </p:sp>
        </p:grpSp>
        <p:sp>
          <p:nvSpPr>
            <p:cNvPr id="90167" name="Line 408"/>
            <p:cNvSpPr>
              <a:spLocks noChangeShapeType="1"/>
            </p:cNvSpPr>
            <p:nvPr/>
          </p:nvSpPr>
          <p:spPr bwMode="auto">
            <a:xfrm flipV="1">
              <a:off x="6420450" y="5964559"/>
              <a:ext cx="1397900" cy="227161"/>
            </a:xfrm>
            <a:prstGeom prst="line">
              <a:avLst/>
            </a:prstGeom>
            <a:noFill/>
            <a:ln w="9525">
              <a:solidFill>
                <a:srgbClr val="666633"/>
              </a:solidFill>
              <a:round/>
              <a:headEnd/>
              <a:tailEnd/>
            </a:ln>
          </p:spPr>
          <p:txBody>
            <a:bodyPr/>
            <a:lstStyle/>
            <a:p>
              <a:pPr defTabSz="913401"/>
              <a:endParaRPr lang="ja-JP" altLang="en-US">
                <a:solidFill>
                  <a:prstClr val="black"/>
                </a:solidFill>
                <a:latin typeface="Helvetica"/>
                <a:ea typeface="ヒラギノ丸ゴ ProN W4"/>
              </a:endParaRPr>
            </a:p>
          </p:txBody>
        </p:sp>
        <p:sp>
          <p:nvSpPr>
            <p:cNvPr id="90168" name="Line 409"/>
            <p:cNvSpPr>
              <a:spLocks noChangeShapeType="1"/>
            </p:cNvSpPr>
            <p:nvPr/>
          </p:nvSpPr>
          <p:spPr bwMode="auto">
            <a:xfrm>
              <a:off x="7820640" y="5964557"/>
              <a:ext cx="119263" cy="170372"/>
            </a:xfrm>
            <a:prstGeom prst="line">
              <a:avLst/>
            </a:prstGeom>
            <a:noFill/>
            <a:ln w="9525">
              <a:solidFill>
                <a:srgbClr val="666633"/>
              </a:solidFill>
              <a:round/>
              <a:headEnd/>
              <a:tailEnd/>
            </a:ln>
          </p:spPr>
          <p:txBody>
            <a:bodyPr/>
            <a:lstStyle/>
            <a:p>
              <a:pPr defTabSz="913401"/>
              <a:endParaRPr lang="ja-JP" altLang="en-US">
                <a:solidFill>
                  <a:prstClr val="black"/>
                </a:solidFill>
                <a:latin typeface="Helvetica"/>
                <a:ea typeface="ヒラギノ丸ゴ ProN W4"/>
              </a:endParaRPr>
            </a:p>
          </p:txBody>
        </p:sp>
        <p:sp>
          <p:nvSpPr>
            <p:cNvPr id="90169" name="Line 410"/>
            <p:cNvSpPr>
              <a:spLocks noChangeShapeType="1"/>
            </p:cNvSpPr>
            <p:nvPr/>
          </p:nvSpPr>
          <p:spPr bwMode="auto">
            <a:xfrm>
              <a:off x="7970869" y="5907766"/>
              <a:ext cx="118116" cy="171384"/>
            </a:xfrm>
            <a:prstGeom prst="line">
              <a:avLst/>
            </a:prstGeom>
            <a:noFill/>
            <a:ln w="9525">
              <a:solidFill>
                <a:srgbClr val="666633"/>
              </a:solidFill>
              <a:round/>
              <a:headEnd/>
              <a:tailEnd/>
            </a:ln>
          </p:spPr>
          <p:txBody>
            <a:bodyPr/>
            <a:lstStyle/>
            <a:p>
              <a:pPr defTabSz="913401"/>
              <a:endParaRPr lang="ja-JP" altLang="en-US">
                <a:solidFill>
                  <a:prstClr val="black"/>
                </a:solidFill>
                <a:latin typeface="Helvetica"/>
                <a:ea typeface="ヒラギノ丸ゴ ProN W4"/>
              </a:endParaRPr>
            </a:p>
          </p:txBody>
        </p:sp>
        <p:sp>
          <p:nvSpPr>
            <p:cNvPr id="90170" name="Oval 411"/>
            <p:cNvSpPr>
              <a:spLocks noChangeArrowheads="1"/>
            </p:cNvSpPr>
            <p:nvPr/>
          </p:nvSpPr>
          <p:spPr bwMode="auto">
            <a:xfrm rot="17183704">
              <a:off x="5082993" y="6261555"/>
              <a:ext cx="266714" cy="449530"/>
            </a:xfrm>
            <a:prstGeom prst="ellipse">
              <a:avLst/>
            </a:prstGeom>
            <a:solidFill>
              <a:srgbClr val="808000">
                <a:alpha val="21960"/>
              </a:srgbClr>
            </a:solidFill>
            <a:ln w="9525">
              <a:noFill/>
              <a:round/>
              <a:headEnd/>
              <a:tailEnd/>
            </a:ln>
          </p:spPr>
          <p:txBody>
            <a:bodyPr/>
            <a:lstStyle/>
            <a:p>
              <a:pPr defTabSz="913401"/>
              <a:endParaRPr lang="ja-JP" altLang="en-US">
                <a:solidFill>
                  <a:prstClr val="black"/>
                </a:solidFill>
                <a:latin typeface="Helvetica"/>
                <a:ea typeface="ヒラギノ丸ゴ ProN W4"/>
              </a:endParaRPr>
            </a:p>
          </p:txBody>
        </p:sp>
        <p:sp>
          <p:nvSpPr>
            <p:cNvPr id="90171" name="Rectangle 416"/>
            <p:cNvSpPr>
              <a:spLocks noChangeArrowheads="1"/>
            </p:cNvSpPr>
            <p:nvPr/>
          </p:nvSpPr>
          <p:spPr bwMode="auto">
            <a:xfrm>
              <a:off x="7341298" y="6053800"/>
              <a:ext cx="196096" cy="204852"/>
            </a:xfrm>
            <a:prstGeom prst="rect">
              <a:avLst/>
            </a:prstGeom>
            <a:solidFill>
              <a:srgbClr val="FFFFFF"/>
            </a:solidFill>
            <a:ln w="9525">
              <a:miter lim="800000"/>
              <a:headEnd/>
              <a:tailEnd/>
            </a:ln>
            <a:scene3d>
              <a:camera prst="legacyObliqueTopLeft"/>
              <a:lightRig rig="legacyFlat3" dir="t"/>
            </a:scene3d>
            <a:sp3d extrusionH="227000" prstMaterial="legacyMatte">
              <a:bevelT w="13500" h="13500" prst="angle"/>
              <a:bevelB w="13500" h="13500" prst="angle"/>
              <a:extrusionClr>
                <a:srgbClr val="FFFFFF"/>
              </a:extrusionClr>
            </a:sp3d>
          </p:spPr>
          <p:txBody>
            <a:bodyPr>
              <a:flatTx/>
            </a:bodyPr>
            <a:lstStyle/>
            <a:p>
              <a:pPr defTabSz="913401"/>
              <a:endParaRPr lang="ja-JP" altLang="en-US">
                <a:solidFill>
                  <a:prstClr val="black"/>
                </a:solidFill>
                <a:latin typeface="Helvetica"/>
                <a:ea typeface="ヒラギノ丸ゴ ProN W4"/>
              </a:endParaRPr>
            </a:p>
          </p:txBody>
        </p:sp>
        <p:sp>
          <p:nvSpPr>
            <p:cNvPr id="51" name="Rectangle 417"/>
            <p:cNvSpPr>
              <a:spLocks noChangeArrowheads="1"/>
            </p:cNvSpPr>
            <p:nvPr/>
          </p:nvSpPr>
          <p:spPr bwMode="auto">
            <a:xfrm>
              <a:off x="3830639" y="6175369"/>
              <a:ext cx="241300" cy="363538"/>
            </a:xfrm>
            <a:prstGeom prst="rect">
              <a:avLst/>
            </a:prstGeom>
            <a:solidFill>
              <a:schemeClr val="bg1">
                <a:lumMod val="85000"/>
              </a:schemeClr>
            </a:solidFill>
            <a:ln w="9525">
              <a:miter lim="800000"/>
              <a:headEnd/>
              <a:tailEnd/>
            </a:ln>
            <a:scene3d>
              <a:camera prst="legacyObliqueTopLeft"/>
              <a:lightRig rig="legacyFlat3" dir="t"/>
            </a:scene3d>
            <a:sp3d extrusionH="227000" prstMaterial="legacyMatte">
              <a:bevelT w="13500" h="13500" prst="angle"/>
              <a:bevelB w="13500" h="13500" prst="angle"/>
              <a:extrusionClr>
                <a:schemeClr val="bg2"/>
              </a:extrusionClr>
            </a:sp3d>
          </p:spPr>
          <p:txBody>
            <a:bodyPr>
              <a:flatTx/>
            </a:bodyPr>
            <a:lstStyle/>
            <a:p>
              <a:pPr defTabSz="913401">
                <a:defRPr/>
              </a:pPr>
              <a:endParaRPr lang="ja-JP" altLang="en-US">
                <a:solidFill>
                  <a:prstClr val="black"/>
                </a:solidFill>
                <a:latin typeface="Helvetica"/>
                <a:ea typeface="ヒラギノ丸ゴ ProN W4"/>
              </a:endParaRPr>
            </a:p>
          </p:txBody>
        </p:sp>
        <p:grpSp>
          <p:nvGrpSpPr>
            <p:cNvPr id="19" name="Group 422"/>
            <p:cNvGrpSpPr>
              <a:grpSpLocks/>
            </p:cNvGrpSpPr>
            <p:nvPr/>
          </p:nvGrpSpPr>
          <p:grpSpPr bwMode="auto">
            <a:xfrm>
              <a:off x="5379168" y="6370224"/>
              <a:ext cx="91738" cy="168346"/>
              <a:chOff x="383" y="364"/>
              <a:chExt cx="46" cy="56"/>
            </a:xfrm>
          </p:grpSpPr>
          <p:sp>
            <p:nvSpPr>
              <p:cNvPr id="90403" name="AutoShape 423"/>
              <p:cNvSpPr>
                <a:spLocks noChangeArrowheads="1"/>
              </p:cNvSpPr>
              <p:nvPr/>
            </p:nvSpPr>
            <p:spPr bwMode="auto">
              <a:xfrm>
                <a:off x="399" y="391"/>
                <a:ext cx="13" cy="29"/>
              </a:xfrm>
              <a:prstGeom prst="can">
                <a:avLst>
                  <a:gd name="adj" fmla="val 55769"/>
                </a:avLst>
              </a:prstGeom>
              <a:solidFill>
                <a:srgbClr val="993300"/>
              </a:solidFill>
              <a:ln w="9525">
                <a:noFill/>
                <a:round/>
                <a:headEnd/>
                <a:tailEnd/>
              </a:ln>
            </p:spPr>
            <p:txBody>
              <a:bodyPr/>
              <a:lstStyle/>
              <a:p>
                <a:pPr defTabSz="913401"/>
                <a:endParaRPr lang="ja-JP" altLang="en-US">
                  <a:solidFill>
                    <a:prstClr val="black"/>
                  </a:solidFill>
                  <a:latin typeface="Helvetica"/>
                  <a:ea typeface="ヒラギノ丸ゴ ProN W4"/>
                </a:endParaRPr>
              </a:p>
            </p:txBody>
          </p:sp>
          <p:sp>
            <p:nvSpPr>
              <p:cNvPr id="90404" name="Oval 424"/>
              <p:cNvSpPr>
                <a:spLocks noChangeArrowheads="1"/>
              </p:cNvSpPr>
              <p:nvPr/>
            </p:nvSpPr>
            <p:spPr bwMode="auto">
              <a:xfrm>
                <a:off x="383" y="364"/>
                <a:ext cx="46" cy="45"/>
              </a:xfrm>
              <a:prstGeom prst="ellipse">
                <a:avLst/>
              </a:prstGeom>
              <a:solidFill>
                <a:srgbClr val="99CC00"/>
              </a:solidFill>
              <a:ln w="9525">
                <a:noFill/>
                <a:round/>
                <a:headEnd/>
                <a:tailEnd/>
              </a:ln>
            </p:spPr>
            <p:txBody>
              <a:bodyPr/>
              <a:lstStyle/>
              <a:p>
                <a:pPr defTabSz="913401"/>
                <a:endParaRPr lang="ja-JP" altLang="en-US">
                  <a:solidFill>
                    <a:prstClr val="black"/>
                  </a:solidFill>
                  <a:latin typeface="Helvetica"/>
                  <a:ea typeface="ヒラギノ丸ゴ ProN W4"/>
                </a:endParaRPr>
              </a:p>
            </p:txBody>
          </p:sp>
        </p:grpSp>
        <p:grpSp>
          <p:nvGrpSpPr>
            <p:cNvPr id="20" name="Group 428"/>
            <p:cNvGrpSpPr>
              <a:grpSpLocks/>
            </p:cNvGrpSpPr>
            <p:nvPr/>
          </p:nvGrpSpPr>
          <p:grpSpPr bwMode="auto">
            <a:xfrm>
              <a:off x="5439958" y="6504076"/>
              <a:ext cx="80272" cy="144006"/>
              <a:chOff x="383" y="364"/>
              <a:chExt cx="46" cy="56"/>
            </a:xfrm>
          </p:grpSpPr>
          <p:sp>
            <p:nvSpPr>
              <p:cNvPr id="90401" name="AutoShape 429"/>
              <p:cNvSpPr>
                <a:spLocks noChangeArrowheads="1"/>
              </p:cNvSpPr>
              <p:nvPr/>
            </p:nvSpPr>
            <p:spPr bwMode="auto">
              <a:xfrm>
                <a:off x="399" y="391"/>
                <a:ext cx="13" cy="29"/>
              </a:xfrm>
              <a:prstGeom prst="can">
                <a:avLst>
                  <a:gd name="adj" fmla="val 55769"/>
                </a:avLst>
              </a:prstGeom>
              <a:solidFill>
                <a:srgbClr val="993300"/>
              </a:solidFill>
              <a:ln w="9525">
                <a:noFill/>
                <a:round/>
                <a:headEnd/>
                <a:tailEnd/>
              </a:ln>
            </p:spPr>
            <p:txBody>
              <a:bodyPr/>
              <a:lstStyle/>
              <a:p>
                <a:pPr defTabSz="913401"/>
                <a:endParaRPr lang="ja-JP" altLang="en-US">
                  <a:solidFill>
                    <a:prstClr val="black"/>
                  </a:solidFill>
                  <a:latin typeface="Helvetica"/>
                  <a:ea typeface="ヒラギノ丸ゴ ProN W4"/>
                </a:endParaRPr>
              </a:p>
            </p:txBody>
          </p:sp>
          <p:sp>
            <p:nvSpPr>
              <p:cNvPr id="90402" name="Oval 430"/>
              <p:cNvSpPr>
                <a:spLocks noChangeArrowheads="1"/>
              </p:cNvSpPr>
              <p:nvPr/>
            </p:nvSpPr>
            <p:spPr bwMode="auto">
              <a:xfrm>
                <a:off x="383" y="364"/>
                <a:ext cx="46" cy="45"/>
              </a:xfrm>
              <a:prstGeom prst="ellipse">
                <a:avLst/>
              </a:prstGeom>
              <a:solidFill>
                <a:srgbClr val="99CC00"/>
              </a:solidFill>
              <a:ln w="9525">
                <a:noFill/>
                <a:round/>
                <a:headEnd/>
                <a:tailEnd/>
              </a:ln>
            </p:spPr>
            <p:txBody>
              <a:bodyPr/>
              <a:lstStyle/>
              <a:p>
                <a:pPr defTabSz="913401"/>
                <a:endParaRPr lang="ja-JP" altLang="en-US">
                  <a:solidFill>
                    <a:prstClr val="black"/>
                  </a:solidFill>
                  <a:latin typeface="Helvetica"/>
                  <a:ea typeface="ヒラギノ丸ゴ ProN W4"/>
                </a:endParaRPr>
              </a:p>
            </p:txBody>
          </p:sp>
        </p:grpSp>
        <p:grpSp>
          <p:nvGrpSpPr>
            <p:cNvPr id="21" name="Group 431"/>
            <p:cNvGrpSpPr>
              <a:grpSpLocks/>
            </p:cNvGrpSpPr>
            <p:nvPr/>
          </p:nvGrpSpPr>
          <p:grpSpPr bwMode="auto">
            <a:xfrm>
              <a:off x="5073023" y="6517263"/>
              <a:ext cx="97476" cy="163274"/>
              <a:chOff x="658" y="432"/>
              <a:chExt cx="46" cy="56"/>
            </a:xfrm>
          </p:grpSpPr>
          <p:sp>
            <p:nvSpPr>
              <p:cNvPr id="90399" name="AutoShape 432"/>
              <p:cNvSpPr>
                <a:spLocks noChangeArrowheads="1"/>
              </p:cNvSpPr>
              <p:nvPr/>
            </p:nvSpPr>
            <p:spPr bwMode="auto">
              <a:xfrm>
                <a:off x="674" y="459"/>
                <a:ext cx="13" cy="29"/>
              </a:xfrm>
              <a:prstGeom prst="can">
                <a:avLst>
                  <a:gd name="adj" fmla="val 55769"/>
                </a:avLst>
              </a:prstGeom>
              <a:solidFill>
                <a:srgbClr val="993300"/>
              </a:solidFill>
              <a:ln w="9525">
                <a:noFill/>
                <a:round/>
                <a:headEnd/>
                <a:tailEnd/>
              </a:ln>
            </p:spPr>
            <p:txBody>
              <a:bodyPr/>
              <a:lstStyle/>
              <a:p>
                <a:pPr defTabSz="913401"/>
                <a:endParaRPr lang="ja-JP" altLang="en-US">
                  <a:solidFill>
                    <a:prstClr val="black"/>
                  </a:solidFill>
                  <a:latin typeface="Helvetica"/>
                  <a:ea typeface="ヒラギノ丸ゴ ProN W4"/>
                </a:endParaRPr>
              </a:p>
            </p:txBody>
          </p:sp>
          <p:sp>
            <p:nvSpPr>
              <p:cNvPr id="90400" name="Oval 433"/>
              <p:cNvSpPr>
                <a:spLocks noChangeArrowheads="1"/>
              </p:cNvSpPr>
              <p:nvPr/>
            </p:nvSpPr>
            <p:spPr bwMode="auto">
              <a:xfrm>
                <a:off x="658" y="432"/>
                <a:ext cx="46" cy="45"/>
              </a:xfrm>
              <a:prstGeom prst="ellipse">
                <a:avLst/>
              </a:prstGeom>
              <a:solidFill>
                <a:srgbClr val="808000"/>
              </a:solidFill>
              <a:ln w="9525">
                <a:noFill/>
                <a:round/>
                <a:headEnd/>
                <a:tailEnd/>
              </a:ln>
            </p:spPr>
            <p:txBody>
              <a:bodyPr/>
              <a:lstStyle/>
              <a:p>
                <a:pPr defTabSz="913401"/>
                <a:endParaRPr lang="ja-JP" altLang="en-US">
                  <a:solidFill>
                    <a:prstClr val="black"/>
                  </a:solidFill>
                  <a:latin typeface="Helvetica"/>
                  <a:ea typeface="ヒラギノ丸ゴ ProN W4"/>
                </a:endParaRPr>
              </a:p>
            </p:txBody>
          </p:sp>
        </p:grpSp>
        <p:grpSp>
          <p:nvGrpSpPr>
            <p:cNvPr id="23" name="Group 434"/>
            <p:cNvGrpSpPr>
              <a:grpSpLocks/>
            </p:cNvGrpSpPr>
            <p:nvPr/>
          </p:nvGrpSpPr>
          <p:grpSpPr bwMode="auto">
            <a:xfrm>
              <a:off x="7181907" y="6150140"/>
              <a:ext cx="185776" cy="213979"/>
              <a:chOff x="442" y="351"/>
              <a:chExt cx="47" cy="33"/>
            </a:xfrm>
          </p:grpSpPr>
          <p:sp>
            <p:nvSpPr>
              <p:cNvPr id="90397" name="Rectangle 435"/>
              <p:cNvSpPr>
                <a:spLocks noChangeArrowheads="1"/>
              </p:cNvSpPr>
              <p:nvPr/>
            </p:nvSpPr>
            <p:spPr bwMode="auto">
              <a:xfrm>
                <a:off x="452" y="363"/>
                <a:ext cx="25" cy="21"/>
              </a:xfrm>
              <a:prstGeom prst="rect">
                <a:avLst/>
              </a:prstGeom>
              <a:solidFill>
                <a:srgbClr val="FFFFFF"/>
              </a:solidFill>
              <a:ln w="9525">
                <a:miter lim="800000"/>
                <a:headEnd/>
                <a:tailEnd/>
              </a:ln>
              <a:scene3d>
                <a:camera prst="legacyObliqueTopLeft"/>
                <a:lightRig rig="legacyFlat3" dir="t"/>
              </a:scene3d>
              <a:sp3d extrusionH="100000" prstMaterial="legacyMatte">
                <a:bevelT w="13500" h="13500" prst="angle"/>
                <a:bevelB w="13500" h="13500" prst="angle"/>
                <a:extrusionClr>
                  <a:srgbClr val="FFFFFF"/>
                </a:extrusionClr>
              </a:sp3d>
            </p:spPr>
            <p:txBody>
              <a:bodyPr>
                <a:flatTx/>
              </a:bodyPr>
              <a:lstStyle/>
              <a:p>
                <a:pPr defTabSz="913401"/>
                <a:endParaRPr lang="ja-JP" altLang="en-US">
                  <a:solidFill>
                    <a:prstClr val="black"/>
                  </a:solidFill>
                  <a:latin typeface="Helvetica"/>
                  <a:ea typeface="ヒラギノ丸ゴ ProN W4"/>
                </a:endParaRPr>
              </a:p>
            </p:txBody>
          </p:sp>
          <p:sp>
            <p:nvSpPr>
              <p:cNvPr id="90398" name="AutoShape 436"/>
              <p:cNvSpPr>
                <a:spLocks noChangeArrowheads="1"/>
              </p:cNvSpPr>
              <p:nvPr/>
            </p:nvSpPr>
            <p:spPr bwMode="auto">
              <a:xfrm>
                <a:off x="442" y="351"/>
                <a:ext cx="47" cy="12"/>
              </a:xfrm>
              <a:prstGeom prst="triangle">
                <a:avLst>
                  <a:gd name="adj" fmla="val 50000"/>
                </a:avLst>
              </a:prstGeom>
              <a:solidFill>
                <a:srgbClr val="FFFFFF"/>
              </a:solidFill>
              <a:ln w="9525">
                <a:miter lim="800000"/>
                <a:headEnd/>
                <a:tailEnd/>
              </a:ln>
              <a:scene3d>
                <a:camera prst="legacyObliqueTopLeft"/>
                <a:lightRig rig="legacyFlat3" dir="t"/>
              </a:scene3d>
              <a:sp3d extrusionH="100000" prstMaterial="legacyMatte">
                <a:bevelT w="13500" h="13500" prst="angle"/>
                <a:bevelB w="13500" h="13500" prst="angle"/>
                <a:extrusionClr>
                  <a:srgbClr val="FFFFFF"/>
                </a:extrusionClr>
              </a:sp3d>
            </p:spPr>
            <p:txBody>
              <a:bodyPr>
                <a:flatTx/>
              </a:bodyPr>
              <a:lstStyle/>
              <a:p>
                <a:pPr defTabSz="913401"/>
                <a:endParaRPr lang="ja-JP" altLang="en-US">
                  <a:solidFill>
                    <a:prstClr val="black"/>
                  </a:solidFill>
                  <a:latin typeface="Helvetica"/>
                  <a:ea typeface="ヒラギノ丸ゴ ProN W4"/>
                </a:endParaRPr>
              </a:p>
            </p:txBody>
          </p:sp>
        </p:grpSp>
        <p:grpSp>
          <p:nvGrpSpPr>
            <p:cNvPr id="27" name="Group 437"/>
            <p:cNvGrpSpPr>
              <a:grpSpLocks/>
            </p:cNvGrpSpPr>
            <p:nvPr/>
          </p:nvGrpSpPr>
          <p:grpSpPr bwMode="auto">
            <a:xfrm>
              <a:off x="7254155" y="6249533"/>
              <a:ext cx="190363" cy="216008"/>
              <a:chOff x="442" y="351"/>
              <a:chExt cx="47" cy="33"/>
            </a:xfrm>
          </p:grpSpPr>
          <p:sp>
            <p:nvSpPr>
              <p:cNvPr id="90395" name="Rectangle 438"/>
              <p:cNvSpPr>
                <a:spLocks noChangeArrowheads="1"/>
              </p:cNvSpPr>
              <p:nvPr/>
            </p:nvSpPr>
            <p:spPr bwMode="auto">
              <a:xfrm>
                <a:off x="452" y="363"/>
                <a:ext cx="25" cy="21"/>
              </a:xfrm>
              <a:prstGeom prst="rect">
                <a:avLst/>
              </a:prstGeom>
              <a:solidFill>
                <a:srgbClr val="FFFFFF"/>
              </a:solidFill>
              <a:ln w="9525">
                <a:miter lim="800000"/>
                <a:headEnd/>
                <a:tailEnd/>
              </a:ln>
              <a:scene3d>
                <a:camera prst="legacyObliqueTopLeft"/>
                <a:lightRig rig="legacyFlat3" dir="t"/>
              </a:scene3d>
              <a:sp3d extrusionH="100000" prstMaterial="legacyMatte">
                <a:bevelT w="13500" h="13500" prst="angle"/>
                <a:bevelB w="13500" h="13500" prst="angle"/>
                <a:extrusionClr>
                  <a:srgbClr val="FFFFFF"/>
                </a:extrusionClr>
              </a:sp3d>
            </p:spPr>
            <p:txBody>
              <a:bodyPr>
                <a:flatTx/>
              </a:bodyPr>
              <a:lstStyle/>
              <a:p>
                <a:pPr defTabSz="913401"/>
                <a:endParaRPr lang="ja-JP" altLang="en-US">
                  <a:solidFill>
                    <a:prstClr val="black"/>
                  </a:solidFill>
                  <a:latin typeface="Helvetica"/>
                  <a:ea typeface="ヒラギノ丸ゴ ProN W4"/>
                </a:endParaRPr>
              </a:p>
            </p:txBody>
          </p:sp>
          <p:sp>
            <p:nvSpPr>
              <p:cNvPr id="90396" name="AutoShape 439"/>
              <p:cNvSpPr>
                <a:spLocks noChangeArrowheads="1"/>
              </p:cNvSpPr>
              <p:nvPr/>
            </p:nvSpPr>
            <p:spPr bwMode="auto">
              <a:xfrm>
                <a:off x="442" y="351"/>
                <a:ext cx="47" cy="12"/>
              </a:xfrm>
              <a:prstGeom prst="triangle">
                <a:avLst>
                  <a:gd name="adj" fmla="val 50000"/>
                </a:avLst>
              </a:prstGeom>
              <a:solidFill>
                <a:srgbClr val="FFFFFF"/>
              </a:solidFill>
              <a:ln w="9525">
                <a:miter lim="800000"/>
                <a:headEnd/>
                <a:tailEnd/>
              </a:ln>
              <a:scene3d>
                <a:camera prst="legacyObliqueTopLeft"/>
                <a:lightRig rig="legacyFlat3" dir="t"/>
              </a:scene3d>
              <a:sp3d extrusionH="100000" prstMaterial="legacyMatte">
                <a:bevelT w="13500" h="13500" prst="angle"/>
                <a:bevelB w="13500" h="13500" prst="angle"/>
                <a:extrusionClr>
                  <a:srgbClr val="FFFFFF"/>
                </a:extrusionClr>
              </a:sp3d>
            </p:spPr>
            <p:txBody>
              <a:bodyPr>
                <a:flatTx/>
              </a:bodyPr>
              <a:lstStyle/>
              <a:p>
                <a:pPr defTabSz="913401"/>
                <a:endParaRPr lang="ja-JP" altLang="en-US">
                  <a:solidFill>
                    <a:prstClr val="black"/>
                  </a:solidFill>
                  <a:latin typeface="Helvetica"/>
                  <a:ea typeface="ヒラギノ丸ゴ ProN W4"/>
                </a:endParaRPr>
              </a:p>
            </p:txBody>
          </p:sp>
        </p:grpSp>
        <p:grpSp>
          <p:nvGrpSpPr>
            <p:cNvPr id="28" name="Group 441"/>
            <p:cNvGrpSpPr>
              <a:grpSpLocks/>
            </p:cNvGrpSpPr>
            <p:nvPr/>
          </p:nvGrpSpPr>
          <p:grpSpPr bwMode="auto">
            <a:xfrm>
              <a:off x="4915885" y="6402643"/>
              <a:ext cx="98618" cy="193694"/>
              <a:chOff x="383" y="364"/>
              <a:chExt cx="46" cy="56"/>
            </a:xfrm>
          </p:grpSpPr>
          <p:sp>
            <p:nvSpPr>
              <p:cNvPr id="90393" name="AutoShape 442"/>
              <p:cNvSpPr>
                <a:spLocks noChangeArrowheads="1"/>
              </p:cNvSpPr>
              <p:nvPr/>
            </p:nvSpPr>
            <p:spPr bwMode="auto">
              <a:xfrm>
                <a:off x="399" y="391"/>
                <a:ext cx="13" cy="29"/>
              </a:xfrm>
              <a:prstGeom prst="can">
                <a:avLst>
                  <a:gd name="adj" fmla="val 55769"/>
                </a:avLst>
              </a:prstGeom>
              <a:solidFill>
                <a:srgbClr val="993300"/>
              </a:solidFill>
              <a:ln w="9525">
                <a:noFill/>
                <a:round/>
                <a:headEnd/>
                <a:tailEnd/>
              </a:ln>
            </p:spPr>
            <p:txBody>
              <a:bodyPr/>
              <a:lstStyle/>
              <a:p>
                <a:pPr defTabSz="913401"/>
                <a:endParaRPr lang="ja-JP" altLang="en-US">
                  <a:solidFill>
                    <a:prstClr val="black"/>
                  </a:solidFill>
                  <a:latin typeface="Helvetica"/>
                  <a:ea typeface="ヒラギノ丸ゴ ProN W4"/>
                </a:endParaRPr>
              </a:p>
            </p:txBody>
          </p:sp>
          <p:sp>
            <p:nvSpPr>
              <p:cNvPr id="90394" name="Oval 443"/>
              <p:cNvSpPr>
                <a:spLocks noChangeArrowheads="1"/>
              </p:cNvSpPr>
              <p:nvPr/>
            </p:nvSpPr>
            <p:spPr bwMode="auto">
              <a:xfrm>
                <a:off x="383" y="364"/>
                <a:ext cx="46" cy="45"/>
              </a:xfrm>
              <a:prstGeom prst="ellipse">
                <a:avLst/>
              </a:prstGeom>
              <a:solidFill>
                <a:srgbClr val="99CC00"/>
              </a:solidFill>
              <a:ln w="9525">
                <a:noFill/>
                <a:round/>
                <a:headEnd/>
                <a:tailEnd/>
              </a:ln>
            </p:spPr>
            <p:txBody>
              <a:bodyPr/>
              <a:lstStyle/>
              <a:p>
                <a:pPr defTabSz="913401"/>
                <a:endParaRPr lang="ja-JP" altLang="en-US">
                  <a:solidFill>
                    <a:prstClr val="black"/>
                  </a:solidFill>
                  <a:latin typeface="Helvetica"/>
                  <a:ea typeface="ヒラギノ丸ゴ ProN W4"/>
                </a:endParaRPr>
              </a:p>
            </p:txBody>
          </p:sp>
        </p:grpSp>
        <p:sp>
          <p:nvSpPr>
            <p:cNvPr id="90179" name="Rectangle 444"/>
            <p:cNvSpPr>
              <a:spLocks noChangeArrowheads="1"/>
            </p:cNvSpPr>
            <p:nvPr/>
          </p:nvSpPr>
          <p:spPr bwMode="auto">
            <a:xfrm>
              <a:off x="5395242" y="6053802"/>
              <a:ext cx="105502" cy="184569"/>
            </a:xfrm>
            <a:prstGeom prst="rect">
              <a:avLst/>
            </a:prstGeom>
            <a:solidFill>
              <a:srgbClr val="FFFFFF"/>
            </a:solidFill>
            <a:ln w="9525">
              <a:miter lim="800000"/>
              <a:headEnd/>
              <a:tailEnd/>
            </a:ln>
            <a:scene3d>
              <a:camera prst="legacyObliqueTopLeft"/>
              <a:lightRig rig="legacyFlat3" dir="t"/>
            </a:scene3d>
            <a:sp3d extrusionH="100000" prstMaterial="legacyMatte">
              <a:bevelT w="13500" h="13500" prst="angle"/>
              <a:bevelB w="13500" h="13500" prst="angle"/>
              <a:extrusionClr>
                <a:srgbClr val="FFFFFF"/>
              </a:extrusionClr>
            </a:sp3d>
          </p:spPr>
          <p:txBody>
            <a:bodyPr>
              <a:flatTx/>
            </a:bodyPr>
            <a:lstStyle/>
            <a:p>
              <a:pPr defTabSz="913401"/>
              <a:endParaRPr lang="ja-JP" altLang="en-US">
                <a:solidFill>
                  <a:prstClr val="black"/>
                </a:solidFill>
                <a:latin typeface="Helvetica"/>
                <a:ea typeface="ヒラギノ丸ゴ ProN W4"/>
              </a:endParaRPr>
            </a:p>
          </p:txBody>
        </p:sp>
        <p:sp>
          <p:nvSpPr>
            <p:cNvPr id="90180" name="Rectangle 445"/>
            <p:cNvSpPr>
              <a:spLocks noChangeArrowheads="1"/>
            </p:cNvSpPr>
            <p:nvPr/>
          </p:nvSpPr>
          <p:spPr bwMode="auto">
            <a:xfrm>
              <a:off x="6832137" y="6086253"/>
              <a:ext cx="143345" cy="162258"/>
            </a:xfrm>
            <a:prstGeom prst="rect">
              <a:avLst/>
            </a:prstGeom>
            <a:solidFill>
              <a:srgbClr val="B2B2B2">
                <a:alpha val="74901"/>
              </a:srgbClr>
            </a:solidFill>
            <a:ln w="9525">
              <a:miter lim="800000"/>
              <a:headEnd/>
              <a:tailEnd/>
            </a:ln>
            <a:scene3d>
              <a:camera prst="legacyObliqueTopLeft"/>
              <a:lightRig rig="legacyFlat3" dir="t"/>
            </a:scene3d>
            <a:sp3d extrusionH="290500" prstMaterial="legacyMatte">
              <a:bevelT w="13500" h="13500" prst="angle"/>
              <a:bevelB w="13500" h="13500" prst="angle"/>
              <a:extrusionClr>
                <a:srgbClr val="B2B2B2"/>
              </a:extrusionClr>
            </a:sp3d>
          </p:spPr>
          <p:txBody>
            <a:bodyPr>
              <a:flatTx/>
            </a:bodyPr>
            <a:lstStyle/>
            <a:p>
              <a:pPr defTabSz="913401"/>
              <a:endParaRPr lang="ja-JP" altLang="en-US">
                <a:solidFill>
                  <a:prstClr val="black"/>
                </a:solidFill>
                <a:latin typeface="Helvetica"/>
                <a:ea typeface="ヒラギノ丸ゴ ProN W4"/>
              </a:endParaRPr>
            </a:p>
          </p:txBody>
        </p:sp>
        <p:sp>
          <p:nvSpPr>
            <p:cNvPr id="90181" name="Rectangle 446"/>
            <p:cNvSpPr>
              <a:spLocks noChangeArrowheads="1"/>
            </p:cNvSpPr>
            <p:nvPr/>
          </p:nvSpPr>
          <p:spPr bwMode="auto">
            <a:xfrm>
              <a:off x="7063779" y="6327610"/>
              <a:ext cx="137611" cy="173413"/>
            </a:xfrm>
            <a:prstGeom prst="rect">
              <a:avLst/>
            </a:prstGeom>
            <a:solidFill>
              <a:srgbClr val="FFFFFF"/>
            </a:solidFill>
            <a:ln w="9525">
              <a:miter lim="800000"/>
              <a:headEnd/>
              <a:tailEnd/>
            </a:ln>
            <a:scene3d>
              <a:camera prst="legacyObliqueTopLeft"/>
              <a:lightRig rig="legacyFlat3" dir="t"/>
            </a:scene3d>
            <a:sp3d extrusionH="290500" prstMaterial="legacyMatte">
              <a:bevelT w="13500" h="13500" prst="angle"/>
              <a:bevelB w="13500" h="13500" prst="angle"/>
              <a:extrusionClr>
                <a:srgbClr val="FFFFFF"/>
              </a:extrusionClr>
            </a:sp3d>
          </p:spPr>
          <p:txBody>
            <a:bodyPr>
              <a:flatTx/>
            </a:bodyPr>
            <a:lstStyle/>
            <a:p>
              <a:pPr defTabSz="913401"/>
              <a:endParaRPr lang="ja-JP" altLang="en-US">
                <a:solidFill>
                  <a:prstClr val="black"/>
                </a:solidFill>
                <a:latin typeface="Helvetica"/>
                <a:ea typeface="ヒラギノ丸ゴ ProN W4"/>
              </a:endParaRPr>
            </a:p>
          </p:txBody>
        </p:sp>
        <p:grpSp>
          <p:nvGrpSpPr>
            <p:cNvPr id="29" name="Group 447"/>
            <p:cNvGrpSpPr>
              <a:grpSpLocks/>
            </p:cNvGrpSpPr>
            <p:nvPr/>
          </p:nvGrpSpPr>
          <p:grpSpPr bwMode="auto">
            <a:xfrm>
              <a:off x="5227847" y="5234402"/>
              <a:ext cx="130733" cy="150090"/>
              <a:chOff x="537" y="437"/>
              <a:chExt cx="46" cy="56"/>
            </a:xfrm>
          </p:grpSpPr>
          <p:sp>
            <p:nvSpPr>
              <p:cNvPr id="90391" name="AutoShape 448"/>
              <p:cNvSpPr>
                <a:spLocks noChangeArrowheads="1"/>
              </p:cNvSpPr>
              <p:nvPr/>
            </p:nvSpPr>
            <p:spPr bwMode="auto">
              <a:xfrm>
                <a:off x="553" y="464"/>
                <a:ext cx="13" cy="29"/>
              </a:xfrm>
              <a:prstGeom prst="can">
                <a:avLst>
                  <a:gd name="adj" fmla="val 55769"/>
                </a:avLst>
              </a:prstGeom>
              <a:solidFill>
                <a:srgbClr val="993300"/>
              </a:solidFill>
              <a:ln w="9525">
                <a:noFill/>
                <a:round/>
                <a:headEnd/>
                <a:tailEnd/>
              </a:ln>
            </p:spPr>
            <p:txBody>
              <a:bodyPr/>
              <a:lstStyle/>
              <a:p>
                <a:pPr defTabSz="913401"/>
                <a:endParaRPr lang="ja-JP" altLang="en-US">
                  <a:solidFill>
                    <a:prstClr val="black"/>
                  </a:solidFill>
                  <a:latin typeface="Helvetica"/>
                  <a:ea typeface="ヒラギノ丸ゴ ProN W4"/>
                </a:endParaRPr>
              </a:p>
            </p:txBody>
          </p:sp>
          <p:sp>
            <p:nvSpPr>
              <p:cNvPr id="90392" name="Oval 449"/>
              <p:cNvSpPr>
                <a:spLocks noChangeArrowheads="1"/>
              </p:cNvSpPr>
              <p:nvPr/>
            </p:nvSpPr>
            <p:spPr bwMode="auto">
              <a:xfrm>
                <a:off x="537" y="437"/>
                <a:ext cx="46" cy="45"/>
              </a:xfrm>
              <a:prstGeom prst="ellipse">
                <a:avLst/>
              </a:prstGeom>
              <a:solidFill>
                <a:srgbClr val="808000"/>
              </a:solidFill>
              <a:ln w="9525">
                <a:noFill/>
                <a:round/>
                <a:headEnd/>
                <a:tailEnd/>
              </a:ln>
            </p:spPr>
            <p:txBody>
              <a:bodyPr/>
              <a:lstStyle/>
              <a:p>
                <a:pPr defTabSz="913401"/>
                <a:endParaRPr lang="ja-JP" altLang="en-US">
                  <a:solidFill>
                    <a:prstClr val="black"/>
                  </a:solidFill>
                  <a:latin typeface="Helvetica"/>
                  <a:ea typeface="ヒラギノ丸ゴ ProN W4"/>
                </a:endParaRPr>
              </a:p>
            </p:txBody>
          </p:sp>
        </p:grpSp>
        <p:grpSp>
          <p:nvGrpSpPr>
            <p:cNvPr id="30" name="Group 450"/>
            <p:cNvGrpSpPr>
              <a:grpSpLocks/>
            </p:cNvGrpSpPr>
            <p:nvPr/>
          </p:nvGrpSpPr>
          <p:grpSpPr bwMode="auto">
            <a:xfrm>
              <a:off x="5353916" y="5424050"/>
              <a:ext cx="129579" cy="148063"/>
              <a:chOff x="537" y="437"/>
              <a:chExt cx="46" cy="56"/>
            </a:xfrm>
          </p:grpSpPr>
          <p:sp>
            <p:nvSpPr>
              <p:cNvPr id="90389" name="AutoShape 451"/>
              <p:cNvSpPr>
                <a:spLocks noChangeArrowheads="1"/>
              </p:cNvSpPr>
              <p:nvPr/>
            </p:nvSpPr>
            <p:spPr bwMode="auto">
              <a:xfrm>
                <a:off x="553" y="464"/>
                <a:ext cx="13" cy="29"/>
              </a:xfrm>
              <a:prstGeom prst="can">
                <a:avLst>
                  <a:gd name="adj" fmla="val 55769"/>
                </a:avLst>
              </a:prstGeom>
              <a:solidFill>
                <a:srgbClr val="993300"/>
              </a:solidFill>
              <a:ln w="9525">
                <a:noFill/>
                <a:round/>
                <a:headEnd/>
                <a:tailEnd/>
              </a:ln>
            </p:spPr>
            <p:txBody>
              <a:bodyPr/>
              <a:lstStyle/>
              <a:p>
                <a:pPr defTabSz="913401"/>
                <a:endParaRPr lang="ja-JP" altLang="en-US">
                  <a:solidFill>
                    <a:prstClr val="black"/>
                  </a:solidFill>
                  <a:latin typeface="Helvetica"/>
                  <a:ea typeface="ヒラギノ丸ゴ ProN W4"/>
                </a:endParaRPr>
              </a:p>
            </p:txBody>
          </p:sp>
          <p:sp>
            <p:nvSpPr>
              <p:cNvPr id="90390" name="Oval 452"/>
              <p:cNvSpPr>
                <a:spLocks noChangeArrowheads="1"/>
              </p:cNvSpPr>
              <p:nvPr/>
            </p:nvSpPr>
            <p:spPr bwMode="auto">
              <a:xfrm>
                <a:off x="537" y="437"/>
                <a:ext cx="46" cy="45"/>
              </a:xfrm>
              <a:prstGeom prst="ellipse">
                <a:avLst/>
              </a:prstGeom>
              <a:solidFill>
                <a:srgbClr val="808000"/>
              </a:solidFill>
              <a:ln w="9525">
                <a:noFill/>
                <a:round/>
                <a:headEnd/>
                <a:tailEnd/>
              </a:ln>
            </p:spPr>
            <p:txBody>
              <a:bodyPr/>
              <a:lstStyle/>
              <a:p>
                <a:pPr defTabSz="913401"/>
                <a:endParaRPr lang="ja-JP" altLang="en-US">
                  <a:solidFill>
                    <a:prstClr val="black"/>
                  </a:solidFill>
                  <a:latin typeface="Helvetica"/>
                  <a:ea typeface="ヒラギノ丸ゴ ProN W4"/>
                </a:endParaRPr>
              </a:p>
            </p:txBody>
          </p:sp>
        </p:grpSp>
        <p:grpSp>
          <p:nvGrpSpPr>
            <p:cNvPr id="31" name="Group 453"/>
            <p:cNvGrpSpPr>
              <a:grpSpLocks/>
            </p:cNvGrpSpPr>
            <p:nvPr/>
          </p:nvGrpSpPr>
          <p:grpSpPr bwMode="auto">
            <a:xfrm>
              <a:off x="5227821" y="5424048"/>
              <a:ext cx="113530" cy="148063"/>
              <a:chOff x="383" y="364"/>
              <a:chExt cx="46" cy="56"/>
            </a:xfrm>
          </p:grpSpPr>
          <p:sp>
            <p:nvSpPr>
              <p:cNvPr id="90387" name="AutoShape 454"/>
              <p:cNvSpPr>
                <a:spLocks noChangeArrowheads="1"/>
              </p:cNvSpPr>
              <p:nvPr/>
            </p:nvSpPr>
            <p:spPr bwMode="auto">
              <a:xfrm>
                <a:off x="399" y="391"/>
                <a:ext cx="13" cy="29"/>
              </a:xfrm>
              <a:prstGeom prst="can">
                <a:avLst>
                  <a:gd name="adj" fmla="val 55769"/>
                </a:avLst>
              </a:prstGeom>
              <a:solidFill>
                <a:srgbClr val="993300"/>
              </a:solidFill>
              <a:ln w="9525">
                <a:noFill/>
                <a:round/>
                <a:headEnd/>
                <a:tailEnd/>
              </a:ln>
            </p:spPr>
            <p:txBody>
              <a:bodyPr/>
              <a:lstStyle/>
              <a:p>
                <a:pPr defTabSz="913401"/>
                <a:endParaRPr lang="ja-JP" altLang="en-US">
                  <a:solidFill>
                    <a:prstClr val="black"/>
                  </a:solidFill>
                  <a:latin typeface="Helvetica"/>
                  <a:ea typeface="ヒラギノ丸ゴ ProN W4"/>
                </a:endParaRPr>
              </a:p>
            </p:txBody>
          </p:sp>
          <p:sp>
            <p:nvSpPr>
              <p:cNvPr id="90388" name="Oval 455"/>
              <p:cNvSpPr>
                <a:spLocks noChangeArrowheads="1"/>
              </p:cNvSpPr>
              <p:nvPr/>
            </p:nvSpPr>
            <p:spPr bwMode="auto">
              <a:xfrm>
                <a:off x="383" y="364"/>
                <a:ext cx="46" cy="45"/>
              </a:xfrm>
              <a:prstGeom prst="ellipse">
                <a:avLst/>
              </a:prstGeom>
              <a:solidFill>
                <a:srgbClr val="99CC00"/>
              </a:solidFill>
              <a:ln w="9525">
                <a:noFill/>
                <a:round/>
                <a:headEnd/>
                <a:tailEnd/>
              </a:ln>
            </p:spPr>
            <p:txBody>
              <a:bodyPr/>
              <a:lstStyle/>
              <a:p>
                <a:pPr defTabSz="913401"/>
                <a:endParaRPr lang="ja-JP" altLang="en-US">
                  <a:solidFill>
                    <a:prstClr val="black"/>
                  </a:solidFill>
                  <a:latin typeface="Helvetica"/>
                  <a:ea typeface="ヒラギノ丸ゴ ProN W4"/>
                </a:endParaRPr>
              </a:p>
            </p:txBody>
          </p:sp>
        </p:grpSp>
        <p:grpSp>
          <p:nvGrpSpPr>
            <p:cNvPr id="32" name="Group 456"/>
            <p:cNvGrpSpPr>
              <a:grpSpLocks/>
            </p:cNvGrpSpPr>
            <p:nvPr/>
          </p:nvGrpSpPr>
          <p:grpSpPr bwMode="auto">
            <a:xfrm>
              <a:off x="5109700" y="5358120"/>
              <a:ext cx="128437" cy="213977"/>
              <a:chOff x="537" y="437"/>
              <a:chExt cx="46" cy="56"/>
            </a:xfrm>
          </p:grpSpPr>
          <p:sp>
            <p:nvSpPr>
              <p:cNvPr id="90385" name="AutoShape 457"/>
              <p:cNvSpPr>
                <a:spLocks noChangeArrowheads="1"/>
              </p:cNvSpPr>
              <p:nvPr/>
            </p:nvSpPr>
            <p:spPr bwMode="auto">
              <a:xfrm>
                <a:off x="553" y="464"/>
                <a:ext cx="13" cy="29"/>
              </a:xfrm>
              <a:prstGeom prst="can">
                <a:avLst>
                  <a:gd name="adj" fmla="val 55769"/>
                </a:avLst>
              </a:prstGeom>
              <a:solidFill>
                <a:srgbClr val="993300"/>
              </a:solidFill>
              <a:ln w="9525">
                <a:noFill/>
                <a:round/>
                <a:headEnd/>
                <a:tailEnd/>
              </a:ln>
            </p:spPr>
            <p:txBody>
              <a:bodyPr/>
              <a:lstStyle/>
              <a:p>
                <a:pPr defTabSz="913401"/>
                <a:endParaRPr lang="ja-JP" altLang="en-US">
                  <a:solidFill>
                    <a:prstClr val="black"/>
                  </a:solidFill>
                  <a:latin typeface="Helvetica"/>
                  <a:ea typeface="ヒラギノ丸ゴ ProN W4"/>
                </a:endParaRPr>
              </a:p>
            </p:txBody>
          </p:sp>
          <p:sp>
            <p:nvSpPr>
              <p:cNvPr id="90386" name="Oval 458"/>
              <p:cNvSpPr>
                <a:spLocks noChangeArrowheads="1"/>
              </p:cNvSpPr>
              <p:nvPr/>
            </p:nvSpPr>
            <p:spPr bwMode="auto">
              <a:xfrm>
                <a:off x="537" y="437"/>
                <a:ext cx="46" cy="45"/>
              </a:xfrm>
              <a:prstGeom prst="ellipse">
                <a:avLst/>
              </a:prstGeom>
              <a:solidFill>
                <a:srgbClr val="808000"/>
              </a:solidFill>
              <a:ln w="9525">
                <a:noFill/>
                <a:round/>
                <a:headEnd/>
                <a:tailEnd/>
              </a:ln>
            </p:spPr>
            <p:txBody>
              <a:bodyPr/>
              <a:lstStyle/>
              <a:p>
                <a:pPr defTabSz="913401"/>
                <a:endParaRPr lang="ja-JP" altLang="en-US">
                  <a:solidFill>
                    <a:prstClr val="black"/>
                  </a:solidFill>
                  <a:latin typeface="Helvetica"/>
                  <a:ea typeface="ヒラギノ丸ゴ ProN W4"/>
                </a:endParaRPr>
              </a:p>
            </p:txBody>
          </p:sp>
        </p:grpSp>
        <p:sp>
          <p:nvSpPr>
            <p:cNvPr id="90186" name="Rectangle 459"/>
            <p:cNvSpPr>
              <a:spLocks noChangeArrowheads="1"/>
            </p:cNvSpPr>
            <p:nvPr/>
          </p:nvSpPr>
          <p:spPr bwMode="auto">
            <a:xfrm>
              <a:off x="7435333" y="5358120"/>
              <a:ext cx="238525" cy="385362"/>
            </a:xfrm>
            <a:prstGeom prst="rect">
              <a:avLst/>
            </a:prstGeom>
            <a:solidFill>
              <a:schemeClr val="bg1"/>
            </a:solidFill>
            <a:ln w="9525">
              <a:miter lim="800000"/>
              <a:headEnd/>
              <a:tailEnd/>
            </a:ln>
            <a:scene3d>
              <a:camera prst="legacyObliqueTopLeft"/>
              <a:lightRig rig="legacyFlat3" dir="t"/>
            </a:scene3d>
            <a:sp3d extrusionH="354000" prstMaterial="legacyMatte">
              <a:bevelT w="13500" h="13500" prst="angle"/>
              <a:bevelB w="13500" h="13500" prst="angle"/>
              <a:extrusionClr>
                <a:schemeClr val="bg1"/>
              </a:extrusionClr>
            </a:sp3d>
          </p:spPr>
          <p:txBody>
            <a:bodyPr>
              <a:flatTx/>
            </a:bodyPr>
            <a:lstStyle/>
            <a:p>
              <a:pPr defTabSz="913401"/>
              <a:endParaRPr lang="ja-JP" altLang="en-US">
                <a:solidFill>
                  <a:prstClr val="black"/>
                </a:solidFill>
                <a:latin typeface="Helvetica"/>
                <a:ea typeface="ヒラギノ丸ゴ ProN W4"/>
              </a:endParaRPr>
            </a:p>
          </p:txBody>
        </p:sp>
        <p:grpSp>
          <p:nvGrpSpPr>
            <p:cNvPr id="33" name="Group 470"/>
            <p:cNvGrpSpPr>
              <a:grpSpLocks/>
            </p:cNvGrpSpPr>
            <p:nvPr/>
          </p:nvGrpSpPr>
          <p:grpSpPr bwMode="auto">
            <a:xfrm>
              <a:off x="5169332" y="6420910"/>
              <a:ext cx="110090" cy="96340"/>
              <a:chOff x="154" y="400"/>
              <a:chExt cx="111" cy="107"/>
            </a:xfrm>
          </p:grpSpPr>
          <p:sp>
            <p:nvSpPr>
              <p:cNvPr id="90381" name="Line 471"/>
              <p:cNvSpPr>
                <a:spLocks noChangeShapeType="1"/>
              </p:cNvSpPr>
              <p:nvPr/>
            </p:nvSpPr>
            <p:spPr bwMode="auto">
              <a:xfrm flipH="1">
                <a:off x="197" y="400"/>
                <a:ext cx="17" cy="107"/>
              </a:xfrm>
              <a:prstGeom prst="line">
                <a:avLst/>
              </a:prstGeom>
              <a:noFill/>
              <a:ln w="3175">
                <a:solidFill>
                  <a:srgbClr val="000000"/>
                </a:solidFill>
                <a:round/>
                <a:headEnd/>
                <a:tailEnd/>
              </a:ln>
            </p:spPr>
            <p:txBody>
              <a:bodyPr/>
              <a:lstStyle/>
              <a:p>
                <a:pPr defTabSz="913401"/>
                <a:endParaRPr lang="ja-JP" altLang="en-US">
                  <a:solidFill>
                    <a:prstClr val="black"/>
                  </a:solidFill>
                  <a:latin typeface="Helvetica"/>
                  <a:ea typeface="ヒラギノ丸ゴ ProN W4"/>
                </a:endParaRPr>
              </a:p>
            </p:txBody>
          </p:sp>
          <p:sp>
            <p:nvSpPr>
              <p:cNvPr id="90382" name="AutoShape 472"/>
              <p:cNvSpPr>
                <a:spLocks noChangeArrowheads="1"/>
              </p:cNvSpPr>
              <p:nvPr/>
            </p:nvSpPr>
            <p:spPr bwMode="auto">
              <a:xfrm rot="5905618">
                <a:off x="189" y="373"/>
                <a:ext cx="42" cy="111"/>
              </a:xfrm>
              <a:prstGeom prst="moon">
                <a:avLst>
                  <a:gd name="adj" fmla="val 87500"/>
                </a:avLst>
              </a:prstGeom>
              <a:solidFill>
                <a:srgbClr val="FF99CC"/>
              </a:solidFill>
              <a:ln w="3175">
                <a:solidFill>
                  <a:srgbClr val="000000"/>
                </a:solidFill>
                <a:miter lim="800000"/>
                <a:headEnd/>
                <a:tailEnd/>
              </a:ln>
            </p:spPr>
            <p:txBody>
              <a:bodyPr/>
              <a:lstStyle/>
              <a:p>
                <a:pPr defTabSz="913401"/>
                <a:endParaRPr lang="ja-JP" altLang="en-US">
                  <a:solidFill>
                    <a:prstClr val="black"/>
                  </a:solidFill>
                  <a:latin typeface="Helvetica"/>
                  <a:ea typeface="ヒラギノ丸ゴ ProN W4"/>
                </a:endParaRPr>
              </a:p>
            </p:txBody>
          </p:sp>
          <p:sp>
            <p:nvSpPr>
              <p:cNvPr id="90383" name="Freeform 473"/>
              <p:cNvSpPr>
                <a:spLocks/>
              </p:cNvSpPr>
              <p:nvPr/>
            </p:nvSpPr>
            <p:spPr bwMode="auto">
              <a:xfrm>
                <a:off x="177" y="408"/>
                <a:ext cx="33" cy="33"/>
              </a:xfrm>
              <a:custGeom>
                <a:avLst/>
                <a:gdLst>
                  <a:gd name="T0" fmla="*/ 33 w 33"/>
                  <a:gd name="T1" fmla="*/ 0 h 33"/>
                  <a:gd name="T2" fmla="*/ 15 w 33"/>
                  <a:gd name="T3" fmla="*/ 7 h 33"/>
                  <a:gd name="T4" fmla="*/ 8 w 33"/>
                  <a:gd name="T5" fmla="*/ 17 h 33"/>
                  <a:gd name="T6" fmla="*/ 0 w 33"/>
                  <a:gd name="T7" fmla="*/ 33 h 33"/>
                  <a:gd name="T8" fmla="*/ 0 60000 65536"/>
                  <a:gd name="T9" fmla="*/ 0 60000 65536"/>
                  <a:gd name="T10" fmla="*/ 0 60000 65536"/>
                  <a:gd name="T11" fmla="*/ 0 60000 65536"/>
                  <a:gd name="T12" fmla="*/ 0 w 33"/>
                  <a:gd name="T13" fmla="*/ 0 h 33"/>
                  <a:gd name="T14" fmla="*/ 33 w 33"/>
                  <a:gd name="T15" fmla="*/ 33 h 33"/>
                </a:gdLst>
                <a:ahLst/>
                <a:cxnLst>
                  <a:cxn ang="T8">
                    <a:pos x="T0" y="T1"/>
                  </a:cxn>
                  <a:cxn ang="T9">
                    <a:pos x="T2" y="T3"/>
                  </a:cxn>
                  <a:cxn ang="T10">
                    <a:pos x="T4" y="T5"/>
                  </a:cxn>
                  <a:cxn ang="T11">
                    <a:pos x="T6" y="T7"/>
                  </a:cxn>
                </a:cxnLst>
                <a:rect l="T12" t="T13" r="T14" b="T15"/>
                <a:pathLst>
                  <a:path w="33" h="33">
                    <a:moveTo>
                      <a:pt x="33" y="0"/>
                    </a:moveTo>
                    <a:cubicBezTo>
                      <a:pt x="26" y="2"/>
                      <a:pt x="19" y="4"/>
                      <a:pt x="15" y="7"/>
                    </a:cubicBezTo>
                    <a:cubicBezTo>
                      <a:pt x="11" y="10"/>
                      <a:pt x="11" y="13"/>
                      <a:pt x="8" y="17"/>
                    </a:cubicBezTo>
                    <a:cubicBezTo>
                      <a:pt x="5" y="21"/>
                      <a:pt x="1" y="30"/>
                      <a:pt x="0" y="33"/>
                    </a:cubicBezTo>
                  </a:path>
                </a:pathLst>
              </a:custGeom>
              <a:solidFill>
                <a:srgbClr val="FF99CC"/>
              </a:solidFill>
              <a:ln w="3175" cmpd="sng">
                <a:solidFill>
                  <a:srgbClr val="000000"/>
                </a:solidFill>
                <a:round/>
                <a:headEnd/>
                <a:tailEnd/>
              </a:ln>
            </p:spPr>
            <p:txBody>
              <a:bodyPr/>
              <a:lstStyle/>
              <a:p>
                <a:pPr defTabSz="913401"/>
                <a:endParaRPr lang="ja-JP" altLang="en-US">
                  <a:solidFill>
                    <a:prstClr val="black"/>
                  </a:solidFill>
                  <a:latin typeface="Helvetica"/>
                  <a:ea typeface="ヒラギノ丸ゴ ProN W4"/>
                </a:endParaRPr>
              </a:p>
            </p:txBody>
          </p:sp>
          <p:sp>
            <p:nvSpPr>
              <p:cNvPr id="90384" name="Freeform 474"/>
              <p:cNvSpPr>
                <a:spLocks/>
              </p:cNvSpPr>
              <p:nvPr/>
            </p:nvSpPr>
            <p:spPr bwMode="auto">
              <a:xfrm rot="2616169" flipH="1">
                <a:off x="202" y="416"/>
                <a:ext cx="36" cy="23"/>
              </a:xfrm>
              <a:custGeom>
                <a:avLst/>
                <a:gdLst>
                  <a:gd name="T0" fmla="*/ 3616 w 33"/>
                  <a:gd name="T1" fmla="*/ 0 h 33"/>
                  <a:gd name="T2" fmla="*/ 1594 w 33"/>
                  <a:gd name="T3" fmla="*/ 1 h 33"/>
                  <a:gd name="T4" fmla="*/ 866 w 33"/>
                  <a:gd name="T5" fmla="*/ 1 h 33"/>
                  <a:gd name="T6" fmla="*/ 0 w 33"/>
                  <a:gd name="T7" fmla="*/ 1 h 33"/>
                  <a:gd name="T8" fmla="*/ 0 60000 65536"/>
                  <a:gd name="T9" fmla="*/ 0 60000 65536"/>
                  <a:gd name="T10" fmla="*/ 0 60000 65536"/>
                  <a:gd name="T11" fmla="*/ 0 60000 65536"/>
                  <a:gd name="T12" fmla="*/ 0 w 33"/>
                  <a:gd name="T13" fmla="*/ 0 h 33"/>
                  <a:gd name="T14" fmla="*/ 33 w 33"/>
                  <a:gd name="T15" fmla="*/ 33 h 33"/>
                </a:gdLst>
                <a:ahLst/>
                <a:cxnLst>
                  <a:cxn ang="T8">
                    <a:pos x="T0" y="T1"/>
                  </a:cxn>
                  <a:cxn ang="T9">
                    <a:pos x="T2" y="T3"/>
                  </a:cxn>
                  <a:cxn ang="T10">
                    <a:pos x="T4" y="T5"/>
                  </a:cxn>
                  <a:cxn ang="T11">
                    <a:pos x="T6" y="T7"/>
                  </a:cxn>
                </a:cxnLst>
                <a:rect l="T12" t="T13" r="T14" b="T15"/>
                <a:pathLst>
                  <a:path w="33" h="33">
                    <a:moveTo>
                      <a:pt x="33" y="0"/>
                    </a:moveTo>
                    <a:cubicBezTo>
                      <a:pt x="26" y="2"/>
                      <a:pt x="19" y="4"/>
                      <a:pt x="15" y="7"/>
                    </a:cubicBezTo>
                    <a:cubicBezTo>
                      <a:pt x="11" y="10"/>
                      <a:pt x="11" y="13"/>
                      <a:pt x="8" y="17"/>
                    </a:cubicBezTo>
                    <a:cubicBezTo>
                      <a:pt x="5" y="21"/>
                      <a:pt x="1" y="30"/>
                      <a:pt x="0" y="33"/>
                    </a:cubicBezTo>
                  </a:path>
                </a:pathLst>
              </a:custGeom>
              <a:solidFill>
                <a:srgbClr val="FF99CC"/>
              </a:solidFill>
              <a:ln w="3175" cmpd="sng">
                <a:solidFill>
                  <a:srgbClr val="000000"/>
                </a:solidFill>
                <a:round/>
                <a:headEnd/>
                <a:tailEnd/>
              </a:ln>
            </p:spPr>
            <p:txBody>
              <a:bodyPr/>
              <a:lstStyle/>
              <a:p>
                <a:pPr defTabSz="913401"/>
                <a:endParaRPr lang="ja-JP" altLang="en-US">
                  <a:solidFill>
                    <a:prstClr val="black"/>
                  </a:solidFill>
                  <a:latin typeface="Helvetica"/>
                  <a:ea typeface="ヒラギノ丸ゴ ProN W4"/>
                </a:endParaRPr>
              </a:p>
            </p:txBody>
          </p:sp>
        </p:grpSp>
        <p:grpSp>
          <p:nvGrpSpPr>
            <p:cNvPr id="34" name="Group 485"/>
            <p:cNvGrpSpPr>
              <a:grpSpLocks/>
            </p:cNvGrpSpPr>
            <p:nvPr/>
          </p:nvGrpSpPr>
          <p:grpSpPr bwMode="auto">
            <a:xfrm>
              <a:off x="5146472" y="6504046"/>
              <a:ext cx="81442" cy="43606"/>
              <a:chOff x="135" y="485"/>
              <a:chExt cx="41" cy="24"/>
            </a:xfrm>
          </p:grpSpPr>
          <p:sp>
            <p:nvSpPr>
              <p:cNvPr id="90377" name="Line 486"/>
              <p:cNvSpPr>
                <a:spLocks noChangeShapeType="1"/>
              </p:cNvSpPr>
              <p:nvPr/>
            </p:nvSpPr>
            <p:spPr bwMode="auto">
              <a:xfrm flipH="1">
                <a:off x="137" y="491"/>
                <a:ext cx="3" cy="17"/>
              </a:xfrm>
              <a:prstGeom prst="line">
                <a:avLst/>
              </a:prstGeom>
              <a:noFill/>
              <a:ln w="3175">
                <a:solidFill>
                  <a:srgbClr val="000000"/>
                </a:solidFill>
                <a:round/>
                <a:headEnd/>
                <a:tailEnd/>
              </a:ln>
            </p:spPr>
            <p:txBody>
              <a:bodyPr/>
              <a:lstStyle/>
              <a:p>
                <a:pPr defTabSz="913401"/>
                <a:endParaRPr lang="ja-JP" altLang="en-US">
                  <a:solidFill>
                    <a:prstClr val="black"/>
                  </a:solidFill>
                  <a:latin typeface="Helvetica"/>
                  <a:ea typeface="ヒラギノ丸ゴ ProN W4"/>
                </a:endParaRPr>
              </a:p>
            </p:txBody>
          </p:sp>
          <p:sp>
            <p:nvSpPr>
              <p:cNvPr id="90378" name="Line 487"/>
              <p:cNvSpPr>
                <a:spLocks noChangeShapeType="1"/>
              </p:cNvSpPr>
              <p:nvPr/>
            </p:nvSpPr>
            <p:spPr bwMode="auto">
              <a:xfrm>
                <a:off x="169" y="492"/>
                <a:ext cx="1" cy="17"/>
              </a:xfrm>
              <a:prstGeom prst="line">
                <a:avLst/>
              </a:prstGeom>
              <a:noFill/>
              <a:ln w="3175">
                <a:solidFill>
                  <a:srgbClr val="000000"/>
                </a:solidFill>
                <a:round/>
                <a:headEnd/>
                <a:tailEnd/>
              </a:ln>
            </p:spPr>
            <p:txBody>
              <a:bodyPr/>
              <a:lstStyle/>
              <a:p>
                <a:pPr defTabSz="913401"/>
                <a:endParaRPr lang="ja-JP" altLang="en-US">
                  <a:solidFill>
                    <a:prstClr val="black"/>
                  </a:solidFill>
                  <a:latin typeface="Helvetica"/>
                  <a:ea typeface="ヒラギノ丸ゴ ProN W4"/>
                </a:endParaRPr>
              </a:p>
            </p:txBody>
          </p:sp>
          <p:sp>
            <p:nvSpPr>
              <p:cNvPr id="90379" name="Line 488"/>
              <p:cNvSpPr>
                <a:spLocks noChangeShapeType="1"/>
              </p:cNvSpPr>
              <p:nvPr/>
            </p:nvSpPr>
            <p:spPr bwMode="auto">
              <a:xfrm>
                <a:off x="154" y="488"/>
                <a:ext cx="1" cy="17"/>
              </a:xfrm>
              <a:prstGeom prst="line">
                <a:avLst/>
              </a:prstGeom>
              <a:noFill/>
              <a:ln w="3175">
                <a:solidFill>
                  <a:srgbClr val="000000"/>
                </a:solidFill>
                <a:round/>
                <a:headEnd/>
                <a:tailEnd/>
              </a:ln>
            </p:spPr>
            <p:txBody>
              <a:bodyPr/>
              <a:lstStyle/>
              <a:p>
                <a:pPr defTabSz="913401"/>
                <a:endParaRPr lang="ja-JP" altLang="en-US">
                  <a:solidFill>
                    <a:prstClr val="black"/>
                  </a:solidFill>
                  <a:latin typeface="Helvetica"/>
                  <a:ea typeface="ヒラギノ丸ゴ ProN W4"/>
                </a:endParaRPr>
              </a:p>
            </p:txBody>
          </p:sp>
          <p:sp>
            <p:nvSpPr>
              <p:cNvPr id="90380" name="Oval 489"/>
              <p:cNvSpPr>
                <a:spLocks noChangeArrowheads="1"/>
              </p:cNvSpPr>
              <p:nvPr/>
            </p:nvSpPr>
            <p:spPr bwMode="auto">
              <a:xfrm>
                <a:off x="135" y="485"/>
                <a:ext cx="41" cy="8"/>
              </a:xfrm>
              <a:prstGeom prst="ellipse">
                <a:avLst/>
              </a:prstGeom>
              <a:solidFill>
                <a:srgbClr val="FFFFFF"/>
              </a:solidFill>
              <a:ln w="3175">
                <a:solidFill>
                  <a:srgbClr val="000000"/>
                </a:solidFill>
                <a:round/>
                <a:headEnd/>
                <a:tailEnd/>
              </a:ln>
            </p:spPr>
            <p:txBody>
              <a:bodyPr/>
              <a:lstStyle/>
              <a:p>
                <a:pPr defTabSz="913401"/>
                <a:endParaRPr lang="ja-JP" altLang="en-US">
                  <a:solidFill>
                    <a:prstClr val="black"/>
                  </a:solidFill>
                  <a:latin typeface="Helvetica"/>
                  <a:ea typeface="ヒラギノ丸ゴ ProN W4"/>
                </a:endParaRPr>
              </a:p>
            </p:txBody>
          </p:sp>
        </p:grpSp>
        <p:sp>
          <p:nvSpPr>
            <p:cNvPr id="90189" name="Rectangle 490"/>
            <p:cNvSpPr>
              <a:spLocks noChangeArrowheads="1"/>
            </p:cNvSpPr>
            <p:nvPr/>
          </p:nvSpPr>
          <p:spPr bwMode="auto">
            <a:xfrm>
              <a:off x="7136024" y="5171520"/>
              <a:ext cx="254580" cy="447224"/>
            </a:xfrm>
            <a:prstGeom prst="rect">
              <a:avLst/>
            </a:prstGeom>
            <a:solidFill>
              <a:schemeClr val="bg1"/>
            </a:solidFill>
            <a:ln w="9525">
              <a:miter lim="800000"/>
              <a:headEnd/>
              <a:tailEnd/>
            </a:ln>
            <a:scene3d>
              <a:camera prst="legacyObliqueTopLeft"/>
              <a:lightRig rig="legacyFlat3" dir="t"/>
            </a:scene3d>
            <a:sp3d extrusionH="354000" prstMaterial="legacyMatte">
              <a:bevelT w="13500" h="13500" prst="angle"/>
              <a:bevelB w="13500" h="13500" prst="angle"/>
              <a:extrusionClr>
                <a:schemeClr val="bg1"/>
              </a:extrusionClr>
            </a:sp3d>
          </p:spPr>
          <p:txBody>
            <a:bodyPr>
              <a:flatTx/>
            </a:bodyPr>
            <a:lstStyle/>
            <a:p>
              <a:pPr defTabSz="913401"/>
              <a:endParaRPr lang="ja-JP" altLang="en-US">
                <a:solidFill>
                  <a:prstClr val="black"/>
                </a:solidFill>
                <a:latin typeface="Helvetica"/>
                <a:ea typeface="ヒラギノ丸ゴ ProN W4"/>
              </a:endParaRPr>
            </a:p>
          </p:txBody>
        </p:sp>
        <p:grpSp>
          <p:nvGrpSpPr>
            <p:cNvPr id="35" name="Group 492"/>
            <p:cNvGrpSpPr>
              <a:grpSpLocks/>
            </p:cNvGrpSpPr>
            <p:nvPr/>
          </p:nvGrpSpPr>
          <p:grpSpPr bwMode="auto">
            <a:xfrm>
              <a:off x="7297701" y="5516307"/>
              <a:ext cx="123847" cy="274823"/>
              <a:chOff x="498" y="415"/>
              <a:chExt cx="46" cy="56"/>
            </a:xfrm>
          </p:grpSpPr>
          <p:sp>
            <p:nvSpPr>
              <p:cNvPr id="90375" name="AutoShape 493"/>
              <p:cNvSpPr>
                <a:spLocks noChangeArrowheads="1"/>
              </p:cNvSpPr>
              <p:nvPr/>
            </p:nvSpPr>
            <p:spPr bwMode="auto">
              <a:xfrm>
                <a:off x="514" y="442"/>
                <a:ext cx="13" cy="29"/>
              </a:xfrm>
              <a:prstGeom prst="can">
                <a:avLst>
                  <a:gd name="adj" fmla="val 55769"/>
                </a:avLst>
              </a:prstGeom>
              <a:solidFill>
                <a:srgbClr val="993300"/>
              </a:solidFill>
              <a:ln w="9525">
                <a:noFill/>
                <a:round/>
                <a:headEnd/>
                <a:tailEnd/>
              </a:ln>
            </p:spPr>
            <p:txBody>
              <a:bodyPr/>
              <a:lstStyle/>
              <a:p>
                <a:pPr defTabSz="913401"/>
                <a:endParaRPr lang="ja-JP" altLang="en-US">
                  <a:solidFill>
                    <a:prstClr val="black"/>
                  </a:solidFill>
                  <a:latin typeface="Helvetica"/>
                  <a:ea typeface="ヒラギノ丸ゴ ProN W4"/>
                </a:endParaRPr>
              </a:p>
            </p:txBody>
          </p:sp>
          <p:sp>
            <p:nvSpPr>
              <p:cNvPr id="90376" name="Oval 494"/>
              <p:cNvSpPr>
                <a:spLocks noChangeArrowheads="1"/>
              </p:cNvSpPr>
              <p:nvPr/>
            </p:nvSpPr>
            <p:spPr bwMode="auto">
              <a:xfrm>
                <a:off x="498" y="415"/>
                <a:ext cx="46" cy="45"/>
              </a:xfrm>
              <a:prstGeom prst="ellipse">
                <a:avLst/>
              </a:prstGeom>
              <a:solidFill>
                <a:srgbClr val="99CC00"/>
              </a:solidFill>
              <a:ln w="9525">
                <a:noFill/>
                <a:round/>
                <a:headEnd/>
                <a:tailEnd/>
              </a:ln>
            </p:spPr>
            <p:txBody>
              <a:bodyPr/>
              <a:lstStyle/>
              <a:p>
                <a:pPr defTabSz="913401"/>
                <a:endParaRPr lang="ja-JP" altLang="en-US">
                  <a:solidFill>
                    <a:prstClr val="black"/>
                  </a:solidFill>
                  <a:latin typeface="Helvetica"/>
                  <a:ea typeface="ヒラギノ丸ゴ ProN W4"/>
                </a:endParaRPr>
              </a:p>
            </p:txBody>
          </p:sp>
        </p:grpSp>
        <p:grpSp>
          <p:nvGrpSpPr>
            <p:cNvPr id="36" name="Group 495"/>
            <p:cNvGrpSpPr>
              <a:grpSpLocks/>
            </p:cNvGrpSpPr>
            <p:nvPr/>
          </p:nvGrpSpPr>
          <p:grpSpPr bwMode="auto">
            <a:xfrm>
              <a:off x="7673818" y="5484889"/>
              <a:ext cx="120406" cy="274827"/>
              <a:chOff x="537" y="437"/>
              <a:chExt cx="46" cy="56"/>
            </a:xfrm>
          </p:grpSpPr>
          <p:sp>
            <p:nvSpPr>
              <p:cNvPr id="90373" name="AutoShape 496"/>
              <p:cNvSpPr>
                <a:spLocks noChangeArrowheads="1"/>
              </p:cNvSpPr>
              <p:nvPr/>
            </p:nvSpPr>
            <p:spPr bwMode="auto">
              <a:xfrm>
                <a:off x="553" y="464"/>
                <a:ext cx="13" cy="29"/>
              </a:xfrm>
              <a:prstGeom prst="can">
                <a:avLst>
                  <a:gd name="adj" fmla="val 55769"/>
                </a:avLst>
              </a:prstGeom>
              <a:solidFill>
                <a:srgbClr val="993300"/>
              </a:solidFill>
              <a:ln w="9525">
                <a:noFill/>
                <a:round/>
                <a:headEnd/>
                <a:tailEnd/>
              </a:ln>
            </p:spPr>
            <p:txBody>
              <a:bodyPr/>
              <a:lstStyle/>
              <a:p>
                <a:pPr defTabSz="913401"/>
                <a:endParaRPr lang="ja-JP" altLang="en-US">
                  <a:solidFill>
                    <a:prstClr val="black"/>
                  </a:solidFill>
                  <a:latin typeface="Helvetica"/>
                  <a:ea typeface="ヒラギノ丸ゴ ProN W4"/>
                </a:endParaRPr>
              </a:p>
            </p:txBody>
          </p:sp>
          <p:sp>
            <p:nvSpPr>
              <p:cNvPr id="90374" name="Oval 497"/>
              <p:cNvSpPr>
                <a:spLocks noChangeArrowheads="1"/>
              </p:cNvSpPr>
              <p:nvPr/>
            </p:nvSpPr>
            <p:spPr bwMode="auto">
              <a:xfrm>
                <a:off x="537" y="437"/>
                <a:ext cx="46" cy="45"/>
              </a:xfrm>
              <a:prstGeom prst="ellipse">
                <a:avLst/>
              </a:prstGeom>
              <a:solidFill>
                <a:srgbClr val="808000"/>
              </a:solidFill>
              <a:ln w="9525">
                <a:noFill/>
                <a:round/>
                <a:headEnd/>
                <a:tailEnd/>
              </a:ln>
            </p:spPr>
            <p:txBody>
              <a:bodyPr/>
              <a:lstStyle/>
              <a:p>
                <a:pPr defTabSz="913401"/>
                <a:endParaRPr lang="ja-JP" altLang="en-US">
                  <a:solidFill>
                    <a:prstClr val="black"/>
                  </a:solidFill>
                  <a:latin typeface="Helvetica"/>
                  <a:ea typeface="ヒラギノ丸ゴ ProN W4"/>
                </a:endParaRPr>
              </a:p>
            </p:txBody>
          </p:sp>
        </p:grpSp>
        <p:sp>
          <p:nvSpPr>
            <p:cNvPr id="90192" name="Freeform 498"/>
            <p:cNvSpPr>
              <a:spLocks/>
            </p:cNvSpPr>
            <p:nvPr/>
          </p:nvSpPr>
          <p:spPr bwMode="auto">
            <a:xfrm>
              <a:off x="7907794" y="5578181"/>
              <a:ext cx="540124" cy="173415"/>
            </a:xfrm>
            <a:custGeom>
              <a:avLst/>
              <a:gdLst>
                <a:gd name="T0" fmla="*/ 2147483647 w 410"/>
                <a:gd name="T1" fmla="*/ 2147483647 h 126"/>
                <a:gd name="T2" fmla="*/ 2147483647 w 410"/>
                <a:gd name="T3" fmla="*/ 2147483647 h 126"/>
                <a:gd name="T4" fmla="*/ 2147483647 w 410"/>
                <a:gd name="T5" fmla="*/ 0 h 126"/>
                <a:gd name="T6" fmla="*/ 0 w 410"/>
                <a:gd name="T7" fmla="*/ 2147483647 h 126"/>
                <a:gd name="T8" fmla="*/ 2147483647 w 410"/>
                <a:gd name="T9" fmla="*/ 2147483647 h 126"/>
                <a:gd name="T10" fmla="*/ 0 60000 65536"/>
                <a:gd name="T11" fmla="*/ 0 60000 65536"/>
                <a:gd name="T12" fmla="*/ 0 60000 65536"/>
                <a:gd name="T13" fmla="*/ 0 60000 65536"/>
                <a:gd name="T14" fmla="*/ 0 60000 65536"/>
                <a:gd name="T15" fmla="*/ 0 w 410"/>
                <a:gd name="T16" fmla="*/ 0 h 126"/>
                <a:gd name="T17" fmla="*/ 410 w 410"/>
                <a:gd name="T18" fmla="*/ 126 h 126"/>
              </a:gdLst>
              <a:ahLst/>
              <a:cxnLst>
                <a:cxn ang="T10">
                  <a:pos x="T0" y="T1"/>
                </a:cxn>
                <a:cxn ang="T11">
                  <a:pos x="T2" y="T3"/>
                </a:cxn>
                <a:cxn ang="T12">
                  <a:pos x="T4" y="T5"/>
                </a:cxn>
                <a:cxn ang="T13">
                  <a:pos x="T6" y="T7"/>
                </a:cxn>
                <a:cxn ang="T14">
                  <a:pos x="T8" y="T9"/>
                </a:cxn>
              </a:cxnLst>
              <a:rect l="T15" t="T16" r="T17" b="T18"/>
              <a:pathLst>
                <a:path w="410" h="126">
                  <a:moveTo>
                    <a:pt x="56" y="126"/>
                  </a:moveTo>
                  <a:lnTo>
                    <a:pt x="410" y="74"/>
                  </a:lnTo>
                  <a:lnTo>
                    <a:pt x="346" y="0"/>
                  </a:lnTo>
                  <a:lnTo>
                    <a:pt x="0" y="48"/>
                  </a:lnTo>
                  <a:lnTo>
                    <a:pt x="56" y="126"/>
                  </a:lnTo>
                  <a:close/>
                </a:path>
              </a:pathLst>
            </a:custGeom>
            <a:solidFill>
              <a:srgbClr val="EAEAEA"/>
            </a:solidFill>
            <a:ln w="3175">
              <a:solidFill>
                <a:schemeClr val="tx1"/>
              </a:solidFill>
              <a:round/>
              <a:headEnd/>
              <a:tailEnd/>
            </a:ln>
          </p:spPr>
          <p:txBody>
            <a:bodyPr/>
            <a:lstStyle/>
            <a:p>
              <a:pPr defTabSz="913401"/>
              <a:endParaRPr lang="ja-JP" altLang="en-US">
                <a:solidFill>
                  <a:prstClr val="black"/>
                </a:solidFill>
                <a:latin typeface="Helvetica"/>
                <a:ea typeface="ヒラギノ丸ゴ ProN W4"/>
              </a:endParaRPr>
            </a:p>
          </p:txBody>
        </p:sp>
        <p:grpSp>
          <p:nvGrpSpPr>
            <p:cNvPr id="37" name="Group 515"/>
            <p:cNvGrpSpPr>
              <a:grpSpLocks/>
            </p:cNvGrpSpPr>
            <p:nvPr/>
          </p:nvGrpSpPr>
          <p:grpSpPr bwMode="auto">
            <a:xfrm>
              <a:off x="8209254" y="5604443"/>
              <a:ext cx="106646" cy="66928"/>
              <a:chOff x="4243" y="1485"/>
              <a:chExt cx="82" cy="48"/>
            </a:xfrm>
          </p:grpSpPr>
          <p:sp>
            <p:nvSpPr>
              <p:cNvPr id="90367" name="AutoShape 516"/>
              <p:cNvSpPr>
                <a:spLocks noChangeArrowheads="1"/>
              </p:cNvSpPr>
              <p:nvPr/>
            </p:nvSpPr>
            <p:spPr bwMode="auto">
              <a:xfrm rot="-5400000">
                <a:off x="4246" y="1490"/>
                <a:ext cx="14" cy="19"/>
              </a:xfrm>
              <a:prstGeom prst="can">
                <a:avLst>
                  <a:gd name="adj" fmla="val 33929"/>
                </a:avLst>
              </a:prstGeom>
              <a:solidFill>
                <a:srgbClr val="333333"/>
              </a:solidFill>
              <a:ln w="3175">
                <a:solidFill>
                  <a:srgbClr val="969696"/>
                </a:solidFill>
                <a:round/>
                <a:headEnd/>
                <a:tailEnd/>
              </a:ln>
            </p:spPr>
            <p:txBody>
              <a:bodyPr wrap="none" anchor="ctr"/>
              <a:lstStyle/>
              <a:p>
                <a:pPr defTabSz="913401"/>
                <a:endParaRPr lang="ja-JP" altLang="en-US">
                  <a:solidFill>
                    <a:prstClr val="black"/>
                  </a:solidFill>
                  <a:latin typeface="Helvetica"/>
                  <a:ea typeface="ヒラギノ丸ゴ ProN W4"/>
                </a:endParaRPr>
              </a:p>
            </p:txBody>
          </p:sp>
          <p:sp>
            <p:nvSpPr>
              <p:cNvPr id="90368" name="AutoShape 517"/>
              <p:cNvSpPr>
                <a:spLocks noChangeArrowheads="1"/>
              </p:cNvSpPr>
              <p:nvPr/>
            </p:nvSpPr>
            <p:spPr bwMode="auto">
              <a:xfrm rot="-5400000">
                <a:off x="4278" y="1516"/>
                <a:ext cx="14" cy="19"/>
              </a:xfrm>
              <a:prstGeom prst="can">
                <a:avLst>
                  <a:gd name="adj" fmla="val 33929"/>
                </a:avLst>
              </a:prstGeom>
              <a:solidFill>
                <a:srgbClr val="333333"/>
              </a:solidFill>
              <a:ln w="3175">
                <a:solidFill>
                  <a:srgbClr val="969696"/>
                </a:solidFill>
                <a:round/>
                <a:headEnd/>
                <a:tailEnd/>
              </a:ln>
            </p:spPr>
            <p:txBody>
              <a:bodyPr wrap="none" anchor="ctr"/>
              <a:lstStyle/>
              <a:p>
                <a:pPr defTabSz="913401"/>
                <a:endParaRPr lang="ja-JP" altLang="en-US">
                  <a:solidFill>
                    <a:prstClr val="black"/>
                  </a:solidFill>
                  <a:latin typeface="Helvetica"/>
                  <a:ea typeface="ヒラギノ丸ゴ ProN W4"/>
                </a:endParaRPr>
              </a:p>
            </p:txBody>
          </p:sp>
          <p:sp>
            <p:nvSpPr>
              <p:cNvPr id="90369" name="AutoShape 518"/>
              <p:cNvSpPr>
                <a:spLocks noChangeArrowheads="1"/>
              </p:cNvSpPr>
              <p:nvPr/>
            </p:nvSpPr>
            <p:spPr bwMode="auto">
              <a:xfrm rot="-5400000">
                <a:off x="4309" y="1517"/>
                <a:ext cx="14" cy="18"/>
              </a:xfrm>
              <a:prstGeom prst="can">
                <a:avLst>
                  <a:gd name="adj" fmla="val 32143"/>
                </a:avLst>
              </a:prstGeom>
              <a:solidFill>
                <a:srgbClr val="333333"/>
              </a:solidFill>
              <a:ln w="3175">
                <a:solidFill>
                  <a:srgbClr val="969696"/>
                </a:solidFill>
                <a:round/>
                <a:headEnd/>
                <a:tailEnd/>
              </a:ln>
            </p:spPr>
            <p:txBody>
              <a:bodyPr wrap="none" anchor="ctr"/>
              <a:lstStyle/>
              <a:p>
                <a:pPr defTabSz="913401"/>
                <a:endParaRPr lang="ja-JP" altLang="en-US">
                  <a:solidFill>
                    <a:prstClr val="black"/>
                  </a:solidFill>
                  <a:latin typeface="Helvetica"/>
                  <a:ea typeface="ヒラギノ丸ゴ ProN W4"/>
                </a:endParaRPr>
              </a:p>
            </p:txBody>
          </p:sp>
          <p:sp>
            <p:nvSpPr>
              <p:cNvPr id="90370" name="Rectangle 519"/>
              <p:cNvSpPr>
                <a:spLocks noChangeArrowheads="1"/>
              </p:cNvSpPr>
              <p:nvPr/>
            </p:nvSpPr>
            <p:spPr bwMode="auto">
              <a:xfrm>
                <a:off x="4274" y="1507"/>
                <a:ext cx="50" cy="12"/>
              </a:xfrm>
              <a:prstGeom prst="rect">
                <a:avLst/>
              </a:prstGeom>
              <a:solidFill>
                <a:srgbClr val="FF0000"/>
              </a:solidFill>
              <a:ln w="9525">
                <a:miter lim="800000"/>
                <a:headEnd/>
                <a:tailEnd/>
              </a:ln>
              <a:scene3d>
                <a:camera prst="legacyObliqueTopLeft"/>
                <a:lightRig rig="legacyFlat3" dir="t"/>
              </a:scene3d>
              <a:sp3d extrusionH="100000" prstMaterial="legacyMatte">
                <a:bevelT w="13500" h="13500" prst="angle"/>
                <a:bevelB w="13500" h="13500" prst="angle"/>
                <a:extrusionClr>
                  <a:srgbClr val="FF0000"/>
                </a:extrusionClr>
              </a:sp3d>
            </p:spPr>
            <p:txBody>
              <a:bodyPr wrap="none" anchor="ctr">
                <a:flatTx/>
              </a:bodyPr>
              <a:lstStyle/>
              <a:p>
                <a:pPr defTabSz="913401"/>
                <a:endParaRPr lang="ja-JP" altLang="en-US">
                  <a:solidFill>
                    <a:prstClr val="black"/>
                  </a:solidFill>
                  <a:latin typeface="Helvetica"/>
                  <a:ea typeface="ヒラギノ丸ゴ ProN W4"/>
                </a:endParaRPr>
              </a:p>
            </p:txBody>
          </p:sp>
          <p:sp>
            <p:nvSpPr>
              <p:cNvPr id="90371" name="Rectangle 520"/>
              <p:cNvSpPr>
                <a:spLocks noChangeArrowheads="1"/>
              </p:cNvSpPr>
              <p:nvPr/>
            </p:nvSpPr>
            <p:spPr bwMode="auto">
              <a:xfrm>
                <a:off x="4262" y="1485"/>
                <a:ext cx="50" cy="12"/>
              </a:xfrm>
              <a:prstGeom prst="rect">
                <a:avLst/>
              </a:prstGeom>
              <a:solidFill>
                <a:srgbClr val="FF0000"/>
              </a:solidFill>
              <a:ln w="9525">
                <a:miter lim="800000"/>
                <a:headEnd/>
                <a:tailEnd/>
              </a:ln>
              <a:scene3d>
                <a:camera prst="legacyObliqueTopLeft"/>
                <a:lightRig rig="legacyFlat3" dir="t"/>
              </a:scene3d>
              <a:sp3d extrusionH="49200" prstMaterial="legacyMatte">
                <a:bevelT w="13500" h="13500" prst="angle"/>
                <a:bevelB w="13500" h="13500" prst="angle"/>
                <a:extrusionClr>
                  <a:srgbClr val="FF0000"/>
                </a:extrusionClr>
              </a:sp3d>
            </p:spPr>
            <p:txBody>
              <a:bodyPr wrap="none" anchor="ctr">
                <a:flatTx/>
              </a:bodyPr>
              <a:lstStyle/>
              <a:p>
                <a:pPr defTabSz="913401"/>
                <a:endParaRPr lang="ja-JP" altLang="en-US">
                  <a:solidFill>
                    <a:prstClr val="black"/>
                  </a:solidFill>
                  <a:latin typeface="Helvetica"/>
                  <a:ea typeface="ヒラギノ丸ゴ ProN W4"/>
                </a:endParaRPr>
              </a:p>
            </p:txBody>
          </p:sp>
          <p:sp>
            <p:nvSpPr>
              <p:cNvPr id="90372" name="Rectangle 521"/>
              <p:cNvSpPr>
                <a:spLocks noChangeArrowheads="1"/>
              </p:cNvSpPr>
              <p:nvPr/>
            </p:nvSpPr>
            <p:spPr bwMode="auto">
              <a:xfrm>
                <a:off x="4265" y="1487"/>
                <a:ext cx="50" cy="12"/>
              </a:xfrm>
              <a:prstGeom prst="rect">
                <a:avLst/>
              </a:prstGeom>
              <a:solidFill>
                <a:srgbClr val="CCFFFF"/>
              </a:solidFill>
              <a:ln w="0">
                <a:noFill/>
                <a:miter lim="800000"/>
                <a:headEnd/>
                <a:tailEnd/>
              </a:ln>
            </p:spPr>
            <p:txBody>
              <a:bodyPr wrap="none" lIns="93349" tIns="46674" rIns="93349" bIns="46674" anchor="ctr"/>
              <a:lstStyle/>
              <a:p>
                <a:pPr algn="ctr" defTabSz="933450"/>
                <a:endParaRPr lang="ja-JP" altLang="ja-JP">
                  <a:solidFill>
                    <a:prstClr val="black"/>
                  </a:solidFill>
                  <a:latin typeface="Helvetica"/>
                  <a:ea typeface="ヒラギノ丸ゴ ProN W4"/>
                </a:endParaRPr>
              </a:p>
            </p:txBody>
          </p:sp>
        </p:grpSp>
        <p:grpSp>
          <p:nvGrpSpPr>
            <p:cNvPr id="38" name="Group 523"/>
            <p:cNvGrpSpPr>
              <a:grpSpLocks/>
            </p:cNvGrpSpPr>
            <p:nvPr/>
          </p:nvGrpSpPr>
          <p:grpSpPr bwMode="auto">
            <a:xfrm>
              <a:off x="6149834" y="5657287"/>
              <a:ext cx="118119" cy="270770"/>
              <a:chOff x="383" y="364"/>
              <a:chExt cx="46" cy="56"/>
            </a:xfrm>
          </p:grpSpPr>
          <p:sp>
            <p:nvSpPr>
              <p:cNvPr id="90365" name="AutoShape 524"/>
              <p:cNvSpPr>
                <a:spLocks noChangeArrowheads="1"/>
              </p:cNvSpPr>
              <p:nvPr/>
            </p:nvSpPr>
            <p:spPr bwMode="auto">
              <a:xfrm>
                <a:off x="399" y="391"/>
                <a:ext cx="13" cy="29"/>
              </a:xfrm>
              <a:prstGeom prst="can">
                <a:avLst>
                  <a:gd name="adj" fmla="val 55769"/>
                </a:avLst>
              </a:prstGeom>
              <a:solidFill>
                <a:srgbClr val="993300"/>
              </a:solidFill>
              <a:ln w="9525">
                <a:noFill/>
                <a:round/>
                <a:headEnd/>
                <a:tailEnd/>
              </a:ln>
            </p:spPr>
            <p:txBody>
              <a:bodyPr/>
              <a:lstStyle/>
              <a:p>
                <a:pPr defTabSz="913401"/>
                <a:endParaRPr lang="ja-JP" altLang="en-US">
                  <a:solidFill>
                    <a:prstClr val="black"/>
                  </a:solidFill>
                  <a:latin typeface="Helvetica"/>
                  <a:ea typeface="ヒラギノ丸ゴ ProN W4"/>
                </a:endParaRPr>
              </a:p>
            </p:txBody>
          </p:sp>
          <p:sp>
            <p:nvSpPr>
              <p:cNvPr id="90366" name="Oval 525"/>
              <p:cNvSpPr>
                <a:spLocks noChangeArrowheads="1"/>
              </p:cNvSpPr>
              <p:nvPr/>
            </p:nvSpPr>
            <p:spPr bwMode="auto">
              <a:xfrm>
                <a:off x="383" y="364"/>
                <a:ext cx="46" cy="45"/>
              </a:xfrm>
              <a:prstGeom prst="ellipse">
                <a:avLst/>
              </a:prstGeom>
              <a:solidFill>
                <a:srgbClr val="99CC00"/>
              </a:solidFill>
              <a:ln w="9525">
                <a:noFill/>
                <a:round/>
                <a:headEnd/>
                <a:tailEnd/>
              </a:ln>
            </p:spPr>
            <p:txBody>
              <a:bodyPr/>
              <a:lstStyle/>
              <a:p>
                <a:pPr defTabSz="913401"/>
                <a:endParaRPr lang="ja-JP" altLang="en-US">
                  <a:solidFill>
                    <a:prstClr val="black"/>
                  </a:solidFill>
                  <a:latin typeface="Helvetica"/>
                  <a:ea typeface="ヒラギノ丸ゴ ProN W4"/>
                </a:endParaRPr>
              </a:p>
            </p:txBody>
          </p:sp>
        </p:grpSp>
        <p:sp>
          <p:nvSpPr>
            <p:cNvPr id="74" name="Rectangle 526"/>
            <p:cNvSpPr>
              <a:spLocks noChangeArrowheads="1"/>
            </p:cNvSpPr>
            <p:nvPr/>
          </p:nvSpPr>
          <p:spPr bwMode="auto">
            <a:xfrm>
              <a:off x="5700714" y="5905494"/>
              <a:ext cx="344487" cy="284162"/>
            </a:xfrm>
            <a:prstGeom prst="rect">
              <a:avLst/>
            </a:prstGeom>
            <a:solidFill>
              <a:schemeClr val="bg1">
                <a:lumMod val="85000"/>
              </a:schemeClr>
            </a:solidFill>
            <a:ln w="9525">
              <a:miter lim="800000"/>
              <a:headEnd/>
              <a:tailEnd/>
            </a:ln>
            <a:scene3d>
              <a:camera prst="legacyObliqueTopLeft"/>
              <a:lightRig rig="legacyFlat3" dir="t"/>
            </a:scene3d>
            <a:sp3d extrusionH="227000" contourW="12700" prstMaterial="legacyMatte">
              <a:bevelT w="13500" h="13500" prst="angle"/>
              <a:bevelB w="13500" h="13500" prst="angle"/>
              <a:extrusionClr>
                <a:schemeClr val="bg1">
                  <a:lumMod val="65000"/>
                </a:schemeClr>
              </a:extrusionClr>
              <a:contourClr>
                <a:schemeClr val="bg1">
                  <a:lumMod val="65000"/>
                </a:schemeClr>
              </a:contourClr>
            </a:sp3d>
          </p:spPr>
          <p:txBody>
            <a:bodyPr>
              <a:flatTx/>
            </a:bodyPr>
            <a:lstStyle/>
            <a:p>
              <a:pPr defTabSz="913401">
                <a:defRPr/>
              </a:pPr>
              <a:endParaRPr lang="ja-JP" altLang="en-US">
                <a:solidFill>
                  <a:prstClr val="black"/>
                </a:solidFill>
                <a:latin typeface="Helvetica"/>
                <a:ea typeface="ヒラギノ丸ゴ ProN W4"/>
              </a:endParaRPr>
            </a:p>
          </p:txBody>
        </p:sp>
        <p:sp>
          <p:nvSpPr>
            <p:cNvPr id="90196" name="Rectangle 527"/>
            <p:cNvSpPr>
              <a:spLocks noChangeArrowheads="1"/>
            </p:cNvSpPr>
            <p:nvPr/>
          </p:nvSpPr>
          <p:spPr bwMode="auto">
            <a:xfrm>
              <a:off x="5839039" y="6446264"/>
              <a:ext cx="137611" cy="222091"/>
            </a:xfrm>
            <a:prstGeom prst="rect">
              <a:avLst/>
            </a:prstGeom>
            <a:solidFill>
              <a:srgbClr val="FFFFFF"/>
            </a:solidFill>
            <a:ln w="9525">
              <a:miter lim="800000"/>
              <a:headEnd/>
              <a:tailEnd/>
            </a:ln>
            <a:scene3d>
              <a:camera prst="legacyObliqueTopLeft"/>
              <a:lightRig rig="legacyFlat3" dir="t"/>
            </a:scene3d>
            <a:sp3d extrusionH="290500" prstMaterial="legacyMatte">
              <a:bevelT w="13500" h="13500" prst="angle"/>
              <a:bevelB w="13500" h="13500" prst="angle"/>
              <a:extrusionClr>
                <a:srgbClr val="FFFFFF"/>
              </a:extrusionClr>
            </a:sp3d>
          </p:spPr>
          <p:txBody>
            <a:bodyPr>
              <a:flatTx/>
            </a:bodyPr>
            <a:lstStyle/>
            <a:p>
              <a:pPr defTabSz="913401"/>
              <a:endParaRPr lang="ja-JP" altLang="en-US">
                <a:solidFill>
                  <a:prstClr val="black"/>
                </a:solidFill>
                <a:latin typeface="Helvetica"/>
                <a:ea typeface="ヒラギノ丸ゴ ProN W4"/>
              </a:endParaRPr>
            </a:p>
          </p:txBody>
        </p:sp>
        <p:sp>
          <p:nvSpPr>
            <p:cNvPr id="90197" name="Rectangle 528"/>
            <p:cNvSpPr>
              <a:spLocks noChangeArrowheads="1"/>
            </p:cNvSpPr>
            <p:nvPr/>
          </p:nvSpPr>
          <p:spPr bwMode="auto">
            <a:xfrm>
              <a:off x="5586753" y="6308343"/>
              <a:ext cx="177748" cy="339730"/>
            </a:xfrm>
            <a:prstGeom prst="rect">
              <a:avLst/>
            </a:prstGeom>
            <a:solidFill>
              <a:srgbClr val="FFFFFF"/>
            </a:solidFill>
            <a:ln w="9525">
              <a:miter lim="800000"/>
              <a:headEnd/>
              <a:tailEnd/>
            </a:ln>
            <a:scene3d>
              <a:camera prst="legacyObliqueTopLeft"/>
              <a:lightRig rig="legacyFlat3" dir="t"/>
            </a:scene3d>
            <a:sp3d extrusionH="163500" prstMaterial="legacyMatte">
              <a:bevelT w="13500" h="13500" prst="angle"/>
              <a:bevelB w="13500" h="13500" prst="angle"/>
              <a:extrusionClr>
                <a:srgbClr val="FFFFFF"/>
              </a:extrusionClr>
            </a:sp3d>
          </p:spPr>
          <p:txBody>
            <a:bodyPr>
              <a:flatTx/>
            </a:bodyPr>
            <a:lstStyle/>
            <a:p>
              <a:pPr defTabSz="913401"/>
              <a:endParaRPr lang="ja-JP" altLang="en-US">
                <a:solidFill>
                  <a:prstClr val="black"/>
                </a:solidFill>
                <a:latin typeface="Helvetica"/>
                <a:ea typeface="ヒラギノ丸ゴ ProN W4"/>
              </a:endParaRPr>
            </a:p>
          </p:txBody>
        </p:sp>
        <p:sp>
          <p:nvSpPr>
            <p:cNvPr id="90198" name="Rectangle 529"/>
            <p:cNvSpPr>
              <a:spLocks noChangeArrowheads="1"/>
            </p:cNvSpPr>
            <p:nvPr/>
          </p:nvSpPr>
          <p:spPr bwMode="auto">
            <a:xfrm>
              <a:off x="5114288" y="5941233"/>
              <a:ext cx="177748" cy="339730"/>
            </a:xfrm>
            <a:prstGeom prst="rect">
              <a:avLst/>
            </a:prstGeom>
            <a:solidFill>
              <a:srgbClr val="FFFFFF"/>
            </a:solidFill>
            <a:ln w="9525">
              <a:miter lim="800000"/>
              <a:headEnd/>
              <a:tailEnd/>
            </a:ln>
            <a:scene3d>
              <a:camera prst="legacyObliqueTopLeft"/>
              <a:lightRig rig="legacyFlat3" dir="t"/>
            </a:scene3d>
            <a:sp3d extrusionH="163500" prstMaterial="legacyMatte">
              <a:bevelT w="13500" h="13500" prst="angle"/>
              <a:bevelB w="13500" h="13500" prst="angle"/>
              <a:extrusionClr>
                <a:srgbClr val="FFFFFF"/>
              </a:extrusionClr>
            </a:sp3d>
          </p:spPr>
          <p:txBody>
            <a:bodyPr>
              <a:flatTx/>
            </a:bodyPr>
            <a:lstStyle/>
            <a:p>
              <a:pPr defTabSz="913401"/>
              <a:endParaRPr lang="ja-JP" altLang="en-US">
                <a:solidFill>
                  <a:prstClr val="black"/>
                </a:solidFill>
                <a:latin typeface="Helvetica"/>
                <a:ea typeface="ヒラギノ丸ゴ ProN W4"/>
              </a:endParaRPr>
            </a:p>
          </p:txBody>
        </p:sp>
        <p:sp>
          <p:nvSpPr>
            <p:cNvPr id="90199" name="Rectangle 491"/>
            <p:cNvSpPr>
              <a:spLocks noChangeArrowheads="1"/>
            </p:cNvSpPr>
            <p:nvPr/>
          </p:nvSpPr>
          <p:spPr bwMode="auto">
            <a:xfrm>
              <a:off x="6837867" y="5108645"/>
              <a:ext cx="243113" cy="441140"/>
            </a:xfrm>
            <a:prstGeom prst="rect">
              <a:avLst/>
            </a:prstGeom>
            <a:solidFill>
              <a:srgbClr val="FFFFFF"/>
            </a:solidFill>
            <a:ln w="9525">
              <a:miter lim="800000"/>
              <a:headEnd/>
              <a:tailEnd/>
            </a:ln>
            <a:scene3d>
              <a:camera prst="legacyObliqueTopLeft"/>
              <a:lightRig rig="legacyFlat3" dir="t"/>
            </a:scene3d>
            <a:sp3d extrusionH="227000" prstMaterial="legacyMatte">
              <a:bevelT w="13500" h="13500" prst="angle"/>
              <a:bevelB w="13500" h="13500" prst="angle"/>
              <a:extrusionClr>
                <a:srgbClr val="FFFFFF"/>
              </a:extrusionClr>
            </a:sp3d>
          </p:spPr>
          <p:txBody>
            <a:bodyPr>
              <a:flatTx/>
            </a:bodyPr>
            <a:lstStyle/>
            <a:p>
              <a:pPr defTabSz="913401"/>
              <a:endParaRPr lang="ja-JP" altLang="en-US">
                <a:solidFill>
                  <a:prstClr val="black"/>
                </a:solidFill>
                <a:latin typeface="Helvetica"/>
                <a:ea typeface="ヒラギノ丸ゴ ProN W4"/>
              </a:endParaRPr>
            </a:p>
          </p:txBody>
        </p:sp>
        <p:sp>
          <p:nvSpPr>
            <p:cNvPr id="90200" name="Rectangle 530"/>
            <p:cNvSpPr>
              <a:spLocks noChangeArrowheads="1"/>
            </p:cNvSpPr>
            <p:nvPr/>
          </p:nvSpPr>
          <p:spPr bwMode="auto">
            <a:xfrm>
              <a:off x="5313824" y="6150142"/>
              <a:ext cx="108942" cy="183555"/>
            </a:xfrm>
            <a:prstGeom prst="rect">
              <a:avLst/>
            </a:prstGeom>
            <a:solidFill>
              <a:srgbClr val="FFFFFF"/>
            </a:solidFill>
            <a:ln w="9525">
              <a:miter lim="800000"/>
              <a:headEnd/>
              <a:tailEnd/>
            </a:ln>
            <a:scene3d>
              <a:camera prst="legacyObliqueTopLeft"/>
              <a:lightRig rig="legacyFlat3" dir="t"/>
            </a:scene3d>
            <a:sp3d extrusionH="100000" prstMaterial="legacyMatte">
              <a:bevelT w="13500" h="13500" prst="angle"/>
              <a:bevelB w="13500" h="13500" prst="angle"/>
              <a:extrusionClr>
                <a:srgbClr val="FFFFFF"/>
              </a:extrusionClr>
            </a:sp3d>
          </p:spPr>
          <p:txBody>
            <a:bodyPr>
              <a:flatTx/>
            </a:bodyPr>
            <a:lstStyle/>
            <a:p>
              <a:pPr defTabSz="913401"/>
              <a:endParaRPr lang="ja-JP" altLang="en-US">
                <a:solidFill>
                  <a:prstClr val="black"/>
                </a:solidFill>
                <a:latin typeface="Helvetica"/>
                <a:ea typeface="ヒラギノ丸ゴ ProN W4"/>
              </a:endParaRPr>
            </a:p>
          </p:txBody>
        </p:sp>
        <p:sp>
          <p:nvSpPr>
            <p:cNvPr id="90201" name="Rectangle 531"/>
            <p:cNvSpPr>
              <a:spLocks noChangeArrowheads="1"/>
            </p:cNvSpPr>
            <p:nvPr/>
          </p:nvSpPr>
          <p:spPr bwMode="auto">
            <a:xfrm>
              <a:off x="8258706" y="5311468"/>
              <a:ext cx="204124" cy="187610"/>
            </a:xfrm>
            <a:prstGeom prst="rect">
              <a:avLst/>
            </a:prstGeom>
            <a:solidFill>
              <a:srgbClr val="FFFFFF"/>
            </a:solidFill>
            <a:ln w="9525">
              <a:miter lim="800000"/>
              <a:headEnd/>
              <a:tailEnd/>
            </a:ln>
            <a:scene3d>
              <a:camera prst="legacyObliqueTopLeft"/>
              <a:lightRig rig="legacyFlat3" dir="t"/>
            </a:scene3d>
            <a:sp3d extrusionH="227000" prstMaterial="legacyMatte">
              <a:bevelT w="13500" h="13500" prst="angle"/>
              <a:bevelB w="13500" h="13500" prst="angle"/>
              <a:extrusionClr>
                <a:srgbClr val="FFFFFF"/>
              </a:extrusionClr>
            </a:sp3d>
          </p:spPr>
          <p:txBody>
            <a:bodyPr>
              <a:flatTx/>
            </a:bodyPr>
            <a:lstStyle/>
            <a:p>
              <a:pPr defTabSz="913401"/>
              <a:endParaRPr lang="ja-JP" altLang="en-US">
                <a:solidFill>
                  <a:prstClr val="black"/>
                </a:solidFill>
                <a:latin typeface="Helvetica"/>
                <a:ea typeface="ヒラギノ丸ゴ ProN W4"/>
              </a:endParaRPr>
            </a:p>
          </p:txBody>
        </p:sp>
        <p:sp>
          <p:nvSpPr>
            <p:cNvPr id="90202" name="Rectangle 532"/>
            <p:cNvSpPr>
              <a:spLocks noChangeArrowheads="1"/>
            </p:cNvSpPr>
            <p:nvPr/>
          </p:nvSpPr>
          <p:spPr bwMode="auto">
            <a:xfrm>
              <a:off x="7927289" y="5229327"/>
              <a:ext cx="225912" cy="309306"/>
            </a:xfrm>
            <a:prstGeom prst="rect">
              <a:avLst/>
            </a:prstGeom>
            <a:solidFill>
              <a:srgbClr val="FFFFFF"/>
            </a:solidFill>
            <a:ln w="9525">
              <a:miter lim="800000"/>
              <a:headEnd/>
              <a:tailEnd/>
            </a:ln>
            <a:scene3d>
              <a:camera prst="legacyObliqueTopLeft"/>
              <a:lightRig rig="legacyFlat3" dir="t"/>
            </a:scene3d>
            <a:sp3d extrusionH="227000" prstMaterial="legacyMatte">
              <a:bevelT w="13500" h="13500" prst="angle"/>
              <a:bevelB w="13500" h="13500" prst="angle"/>
              <a:extrusionClr>
                <a:srgbClr val="FFFFFF"/>
              </a:extrusionClr>
            </a:sp3d>
          </p:spPr>
          <p:txBody>
            <a:bodyPr>
              <a:flatTx/>
            </a:bodyPr>
            <a:lstStyle/>
            <a:p>
              <a:pPr defTabSz="913401"/>
              <a:endParaRPr lang="ja-JP" altLang="en-US">
                <a:solidFill>
                  <a:prstClr val="black"/>
                </a:solidFill>
                <a:latin typeface="Helvetica"/>
                <a:ea typeface="ヒラギノ丸ゴ ProN W4"/>
              </a:endParaRPr>
            </a:p>
          </p:txBody>
        </p:sp>
        <p:sp>
          <p:nvSpPr>
            <p:cNvPr id="90203" name="Rectangle 533"/>
            <p:cNvSpPr>
              <a:spLocks noChangeArrowheads="1"/>
            </p:cNvSpPr>
            <p:nvPr/>
          </p:nvSpPr>
          <p:spPr bwMode="auto">
            <a:xfrm>
              <a:off x="7865365" y="5441277"/>
              <a:ext cx="86008" cy="166315"/>
            </a:xfrm>
            <a:prstGeom prst="rect">
              <a:avLst/>
            </a:prstGeom>
            <a:solidFill>
              <a:srgbClr val="FFFFFF"/>
            </a:solidFill>
            <a:ln w="9525">
              <a:miter lim="800000"/>
              <a:headEnd/>
              <a:tailEnd/>
            </a:ln>
            <a:scene3d>
              <a:camera prst="legacyObliqueTopLeft"/>
              <a:lightRig rig="legacyFlat3" dir="t"/>
            </a:scene3d>
            <a:sp3d extrusionH="227000" prstMaterial="legacyMatte">
              <a:bevelT w="13500" h="13500" prst="angle"/>
              <a:bevelB w="13500" h="13500" prst="angle"/>
              <a:extrusionClr>
                <a:srgbClr val="FFFFFF"/>
              </a:extrusionClr>
            </a:sp3d>
          </p:spPr>
          <p:txBody>
            <a:bodyPr>
              <a:flatTx/>
            </a:bodyPr>
            <a:lstStyle/>
            <a:p>
              <a:pPr defTabSz="913401"/>
              <a:endParaRPr lang="ja-JP" altLang="en-US">
                <a:solidFill>
                  <a:prstClr val="black"/>
                </a:solidFill>
                <a:latin typeface="Helvetica"/>
                <a:ea typeface="ヒラギノ丸ゴ ProN W4"/>
              </a:endParaRPr>
            </a:p>
          </p:txBody>
        </p:sp>
        <p:sp>
          <p:nvSpPr>
            <p:cNvPr id="90204" name="AutoShape 539"/>
            <p:cNvSpPr>
              <a:spLocks noChangeArrowheads="1"/>
            </p:cNvSpPr>
            <p:nvPr/>
          </p:nvSpPr>
          <p:spPr bwMode="auto">
            <a:xfrm rot="16200000">
              <a:off x="6450049" y="6116143"/>
              <a:ext cx="163272" cy="158252"/>
            </a:xfrm>
            <a:prstGeom prst="cube">
              <a:avLst>
                <a:gd name="adj" fmla="val 26454"/>
              </a:avLst>
            </a:prstGeom>
            <a:solidFill>
              <a:srgbClr val="969696">
                <a:alpha val="54901"/>
              </a:srgbClr>
            </a:solidFill>
            <a:ln w="6350">
              <a:solidFill>
                <a:srgbClr val="C0C0C0"/>
              </a:solidFill>
              <a:miter lim="800000"/>
              <a:headEnd/>
              <a:tailEnd/>
            </a:ln>
          </p:spPr>
          <p:txBody>
            <a:bodyPr wrap="none" anchor="ctr"/>
            <a:lstStyle/>
            <a:p>
              <a:pPr defTabSz="913401"/>
              <a:endParaRPr lang="ja-JP" altLang="en-US">
                <a:solidFill>
                  <a:prstClr val="black"/>
                </a:solidFill>
                <a:latin typeface="Helvetica"/>
                <a:ea typeface="ヒラギノ丸ゴ ProN W4"/>
              </a:endParaRPr>
            </a:p>
          </p:txBody>
        </p:sp>
        <p:sp>
          <p:nvSpPr>
            <p:cNvPr id="90205" name="AutoShape 540"/>
            <p:cNvSpPr>
              <a:spLocks noChangeArrowheads="1"/>
            </p:cNvSpPr>
            <p:nvPr/>
          </p:nvSpPr>
          <p:spPr bwMode="auto">
            <a:xfrm rot="16200000">
              <a:off x="6142076" y="6198793"/>
              <a:ext cx="162258" cy="158252"/>
            </a:xfrm>
            <a:prstGeom prst="cube">
              <a:avLst>
                <a:gd name="adj" fmla="val 26454"/>
              </a:avLst>
            </a:prstGeom>
            <a:solidFill>
              <a:srgbClr val="969696">
                <a:alpha val="54901"/>
              </a:srgbClr>
            </a:solidFill>
            <a:ln w="6350">
              <a:solidFill>
                <a:srgbClr val="C0C0C0"/>
              </a:solidFill>
              <a:miter lim="800000"/>
              <a:headEnd/>
              <a:tailEnd/>
            </a:ln>
          </p:spPr>
          <p:txBody>
            <a:bodyPr wrap="none" anchor="ctr"/>
            <a:lstStyle/>
            <a:p>
              <a:pPr defTabSz="913401"/>
              <a:endParaRPr lang="ja-JP" altLang="en-US">
                <a:solidFill>
                  <a:prstClr val="black"/>
                </a:solidFill>
                <a:latin typeface="Helvetica"/>
                <a:ea typeface="ヒラギノ丸ゴ ProN W4"/>
              </a:endParaRPr>
            </a:p>
          </p:txBody>
        </p:sp>
        <p:sp>
          <p:nvSpPr>
            <p:cNvPr id="90206" name="AutoShape 542"/>
            <p:cNvSpPr>
              <a:spLocks noChangeArrowheads="1"/>
            </p:cNvSpPr>
            <p:nvPr/>
          </p:nvSpPr>
          <p:spPr bwMode="auto">
            <a:xfrm rot="16200000">
              <a:off x="6268727" y="6353446"/>
              <a:ext cx="161245" cy="158252"/>
            </a:xfrm>
            <a:prstGeom prst="cube">
              <a:avLst>
                <a:gd name="adj" fmla="val 26454"/>
              </a:avLst>
            </a:prstGeom>
            <a:solidFill>
              <a:srgbClr val="969696">
                <a:alpha val="54901"/>
              </a:srgbClr>
            </a:solidFill>
            <a:ln w="6350">
              <a:solidFill>
                <a:srgbClr val="C0C0C0"/>
              </a:solidFill>
              <a:miter lim="800000"/>
              <a:headEnd/>
              <a:tailEnd/>
            </a:ln>
          </p:spPr>
          <p:txBody>
            <a:bodyPr wrap="none" anchor="ctr"/>
            <a:lstStyle/>
            <a:p>
              <a:pPr defTabSz="913401"/>
              <a:endParaRPr lang="ja-JP" altLang="en-US">
                <a:solidFill>
                  <a:prstClr val="black"/>
                </a:solidFill>
                <a:latin typeface="Helvetica"/>
                <a:ea typeface="ヒラギノ丸ゴ ProN W4"/>
              </a:endParaRPr>
            </a:p>
          </p:txBody>
        </p:sp>
        <p:sp>
          <p:nvSpPr>
            <p:cNvPr id="90207" name="AutoShape 543"/>
            <p:cNvSpPr>
              <a:spLocks noChangeArrowheads="1"/>
            </p:cNvSpPr>
            <p:nvPr/>
          </p:nvSpPr>
          <p:spPr bwMode="auto">
            <a:xfrm rot="16200000">
              <a:off x="6326063" y="6425449"/>
              <a:ext cx="161245" cy="158252"/>
            </a:xfrm>
            <a:prstGeom prst="cube">
              <a:avLst>
                <a:gd name="adj" fmla="val 26454"/>
              </a:avLst>
            </a:prstGeom>
            <a:solidFill>
              <a:srgbClr val="969696">
                <a:alpha val="54901"/>
              </a:srgbClr>
            </a:solidFill>
            <a:ln w="6350">
              <a:solidFill>
                <a:srgbClr val="C0C0C0"/>
              </a:solidFill>
              <a:miter lim="800000"/>
              <a:headEnd/>
              <a:tailEnd/>
            </a:ln>
          </p:spPr>
          <p:txBody>
            <a:bodyPr wrap="none" anchor="ctr"/>
            <a:lstStyle/>
            <a:p>
              <a:pPr defTabSz="913401"/>
              <a:endParaRPr lang="ja-JP" altLang="en-US">
                <a:solidFill>
                  <a:prstClr val="black"/>
                </a:solidFill>
                <a:latin typeface="Helvetica"/>
                <a:ea typeface="ヒラギノ丸ゴ ProN W4"/>
              </a:endParaRPr>
            </a:p>
          </p:txBody>
        </p:sp>
        <p:sp>
          <p:nvSpPr>
            <p:cNvPr id="90208" name="AutoShape 544"/>
            <p:cNvSpPr>
              <a:spLocks noChangeArrowheads="1"/>
            </p:cNvSpPr>
            <p:nvPr/>
          </p:nvSpPr>
          <p:spPr bwMode="auto">
            <a:xfrm rot="16200000">
              <a:off x="6398377" y="6498397"/>
              <a:ext cx="162258" cy="159400"/>
            </a:xfrm>
            <a:prstGeom prst="cube">
              <a:avLst>
                <a:gd name="adj" fmla="val 26454"/>
              </a:avLst>
            </a:prstGeom>
            <a:solidFill>
              <a:srgbClr val="969696">
                <a:alpha val="54901"/>
              </a:srgbClr>
            </a:solidFill>
            <a:ln w="6350">
              <a:solidFill>
                <a:srgbClr val="C0C0C0"/>
              </a:solidFill>
              <a:miter lim="800000"/>
              <a:headEnd/>
              <a:tailEnd/>
            </a:ln>
          </p:spPr>
          <p:txBody>
            <a:bodyPr wrap="none" anchor="ctr"/>
            <a:lstStyle/>
            <a:p>
              <a:pPr defTabSz="913401"/>
              <a:endParaRPr lang="ja-JP" altLang="en-US">
                <a:solidFill>
                  <a:prstClr val="black"/>
                </a:solidFill>
                <a:latin typeface="Helvetica"/>
                <a:ea typeface="ヒラギノ丸ゴ ProN W4"/>
              </a:endParaRPr>
            </a:p>
          </p:txBody>
        </p:sp>
        <p:sp>
          <p:nvSpPr>
            <p:cNvPr id="90209" name="AutoShape 545"/>
            <p:cNvSpPr>
              <a:spLocks noChangeArrowheads="1"/>
            </p:cNvSpPr>
            <p:nvPr/>
          </p:nvSpPr>
          <p:spPr bwMode="auto">
            <a:xfrm rot="16200000">
              <a:off x="6458009" y="6562420"/>
              <a:ext cx="162258" cy="157107"/>
            </a:xfrm>
            <a:prstGeom prst="cube">
              <a:avLst>
                <a:gd name="adj" fmla="val 26454"/>
              </a:avLst>
            </a:prstGeom>
            <a:solidFill>
              <a:srgbClr val="969696">
                <a:alpha val="54901"/>
              </a:srgbClr>
            </a:solidFill>
            <a:ln w="6350">
              <a:solidFill>
                <a:srgbClr val="C0C0C0"/>
              </a:solidFill>
              <a:miter lim="800000"/>
              <a:headEnd/>
              <a:tailEnd/>
            </a:ln>
          </p:spPr>
          <p:txBody>
            <a:bodyPr wrap="none" anchor="ctr"/>
            <a:lstStyle/>
            <a:p>
              <a:pPr defTabSz="913401"/>
              <a:endParaRPr lang="ja-JP" altLang="en-US">
                <a:solidFill>
                  <a:prstClr val="black"/>
                </a:solidFill>
                <a:latin typeface="Helvetica"/>
                <a:ea typeface="ヒラギノ丸ゴ ProN W4"/>
              </a:endParaRPr>
            </a:p>
          </p:txBody>
        </p:sp>
        <p:sp>
          <p:nvSpPr>
            <p:cNvPr id="90210" name="Rectangle 546"/>
            <p:cNvSpPr>
              <a:spLocks noChangeArrowheads="1"/>
            </p:cNvSpPr>
            <p:nvPr/>
          </p:nvSpPr>
          <p:spPr bwMode="auto">
            <a:xfrm>
              <a:off x="6052337" y="6308343"/>
              <a:ext cx="134171" cy="376238"/>
            </a:xfrm>
            <a:prstGeom prst="rect">
              <a:avLst/>
            </a:prstGeom>
            <a:solidFill>
              <a:srgbClr val="DDDDDD">
                <a:alpha val="74901"/>
              </a:srgbClr>
            </a:solidFill>
            <a:ln w="9525">
              <a:miter lim="800000"/>
              <a:headEnd/>
              <a:tailEnd/>
            </a:ln>
            <a:scene3d>
              <a:camera prst="legacyObliqueTopLeft"/>
              <a:lightRig rig="legacyFlat3" dir="t"/>
            </a:scene3d>
            <a:sp3d extrusionH="290500" prstMaterial="legacyMatte">
              <a:bevelT w="13500" h="13500" prst="angle"/>
              <a:bevelB w="13500" h="13500" prst="angle"/>
              <a:extrusionClr>
                <a:srgbClr val="DDDDDD"/>
              </a:extrusionClr>
            </a:sp3d>
          </p:spPr>
          <p:txBody>
            <a:bodyPr>
              <a:flatTx/>
            </a:bodyPr>
            <a:lstStyle/>
            <a:p>
              <a:pPr defTabSz="913401"/>
              <a:endParaRPr lang="ja-JP" altLang="en-US">
                <a:solidFill>
                  <a:prstClr val="black"/>
                </a:solidFill>
                <a:latin typeface="Helvetica"/>
                <a:ea typeface="ヒラギノ丸ゴ ProN W4"/>
              </a:endParaRPr>
            </a:p>
          </p:txBody>
        </p:sp>
        <p:grpSp>
          <p:nvGrpSpPr>
            <p:cNvPr id="39" name="Group 547"/>
            <p:cNvGrpSpPr>
              <a:grpSpLocks/>
            </p:cNvGrpSpPr>
            <p:nvPr/>
          </p:nvGrpSpPr>
          <p:grpSpPr bwMode="auto">
            <a:xfrm>
              <a:off x="6554639" y="6165349"/>
              <a:ext cx="79130" cy="145016"/>
              <a:chOff x="383" y="364"/>
              <a:chExt cx="46" cy="56"/>
            </a:xfrm>
          </p:grpSpPr>
          <p:sp>
            <p:nvSpPr>
              <p:cNvPr id="90363" name="AutoShape 548"/>
              <p:cNvSpPr>
                <a:spLocks noChangeArrowheads="1"/>
              </p:cNvSpPr>
              <p:nvPr/>
            </p:nvSpPr>
            <p:spPr bwMode="auto">
              <a:xfrm>
                <a:off x="399" y="391"/>
                <a:ext cx="13" cy="29"/>
              </a:xfrm>
              <a:prstGeom prst="can">
                <a:avLst>
                  <a:gd name="adj" fmla="val 55769"/>
                </a:avLst>
              </a:prstGeom>
              <a:solidFill>
                <a:srgbClr val="993300">
                  <a:alpha val="70195"/>
                </a:srgbClr>
              </a:solidFill>
              <a:ln w="9525">
                <a:noFill/>
                <a:round/>
                <a:headEnd/>
                <a:tailEnd/>
              </a:ln>
            </p:spPr>
            <p:txBody>
              <a:bodyPr/>
              <a:lstStyle/>
              <a:p>
                <a:pPr defTabSz="913401"/>
                <a:endParaRPr lang="ja-JP" altLang="en-US">
                  <a:solidFill>
                    <a:prstClr val="black"/>
                  </a:solidFill>
                  <a:latin typeface="Helvetica"/>
                  <a:ea typeface="ヒラギノ丸ゴ ProN W4"/>
                </a:endParaRPr>
              </a:p>
            </p:txBody>
          </p:sp>
          <p:sp>
            <p:nvSpPr>
              <p:cNvPr id="90364" name="Oval 549"/>
              <p:cNvSpPr>
                <a:spLocks noChangeArrowheads="1"/>
              </p:cNvSpPr>
              <p:nvPr/>
            </p:nvSpPr>
            <p:spPr bwMode="auto">
              <a:xfrm>
                <a:off x="383" y="364"/>
                <a:ext cx="46" cy="45"/>
              </a:xfrm>
              <a:prstGeom prst="ellipse">
                <a:avLst/>
              </a:prstGeom>
              <a:solidFill>
                <a:srgbClr val="99CC00">
                  <a:alpha val="89803"/>
                </a:srgbClr>
              </a:solidFill>
              <a:ln w="3175">
                <a:solidFill>
                  <a:srgbClr val="339966"/>
                </a:solidFill>
                <a:round/>
                <a:headEnd/>
                <a:tailEnd/>
              </a:ln>
            </p:spPr>
            <p:txBody>
              <a:bodyPr/>
              <a:lstStyle/>
              <a:p>
                <a:pPr defTabSz="913401"/>
                <a:endParaRPr lang="ja-JP" altLang="en-US">
                  <a:solidFill>
                    <a:prstClr val="black"/>
                  </a:solidFill>
                  <a:latin typeface="Helvetica"/>
                  <a:ea typeface="ヒラギノ丸ゴ ProN W4"/>
                </a:endParaRPr>
              </a:p>
            </p:txBody>
          </p:sp>
        </p:grpSp>
        <p:sp>
          <p:nvSpPr>
            <p:cNvPr id="90212" name="AutoShape 550"/>
            <p:cNvSpPr>
              <a:spLocks noChangeArrowheads="1"/>
            </p:cNvSpPr>
            <p:nvPr/>
          </p:nvSpPr>
          <p:spPr bwMode="auto">
            <a:xfrm rot="16200000">
              <a:off x="6595619" y="6286447"/>
              <a:ext cx="162258" cy="159400"/>
            </a:xfrm>
            <a:prstGeom prst="cube">
              <a:avLst>
                <a:gd name="adj" fmla="val 26454"/>
              </a:avLst>
            </a:prstGeom>
            <a:solidFill>
              <a:srgbClr val="969696">
                <a:alpha val="54901"/>
              </a:srgbClr>
            </a:solidFill>
            <a:ln w="6350">
              <a:solidFill>
                <a:srgbClr val="C0C0C0"/>
              </a:solidFill>
              <a:miter lim="800000"/>
              <a:headEnd/>
              <a:tailEnd/>
            </a:ln>
          </p:spPr>
          <p:txBody>
            <a:bodyPr wrap="none" anchor="ctr"/>
            <a:lstStyle/>
            <a:p>
              <a:pPr defTabSz="913401"/>
              <a:endParaRPr lang="ja-JP" altLang="en-US">
                <a:solidFill>
                  <a:prstClr val="black"/>
                </a:solidFill>
                <a:latin typeface="Helvetica"/>
                <a:ea typeface="ヒラギノ丸ゴ ProN W4"/>
              </a:endParaRPr>
            </a:p>
          </p:txBody>
        </p:sp>
        <p:sp>
          <p:nvSpPr>
            <p:cNvPr id="90213" name="AutoShape 551"/>
            <p:cNvSpPr>
              <a:spLocks noChangeArrowheads="1"/>
            </p:cNvSpPr>
            <p:nvPr/>
          </p:nvSpPr>
          <p:spPr bwMode="auto">
            <a:xfrm rot="16200000">
              <a:off x="6661558" y="6363210"/>
              <a:ext cx="162258" cy="155959"/>
            </a:xfrm>
            <a:prstGeom prst="cube">
              <a:avLst>
                <a:gd name="adj" fmla="val 26454"/>
              </a:avLst>
            </a:prstGeom>
            <a:solidFill>
              <a:srgbClr val="969696">
                <a:alpha val="54901"/>
              </a:srgbClr>
            </a:solidFill>
            <a:ln w="6350">
              <a:solidFill>
                <a:srgbClr val="C0C0C0"/>
              </a:solidFill>
              <a:miter lim="800000"/>
              <a:headEnd/>
              <a:tailEnd/>
            </a:ln>
          </p:spPr>
          <p:txBody>
            <a:bodyPr wrap="none" anchor="ctr"/>
            <a:lstStyle/>
            <a:p>
              <a:pPr defTabSz="913401"/>
              <a:endParaRPr lang="ja-JP" altLang="en-US">
                <a:solidFill>
                  <a:prstClr val="black"/>
                </a:solidFill>
                <a:latin typeface="Helvetica"/>
                <a:ea typeface="ヒラギノ丸ゴ ProN W4"/>
              </a:endParaRPr>
            </a:p>
          </p:txBody>
        </p:sp>
        <p:sp>
          <p:nvSpPr>
            <p:cNvPr id="90214" name="AutoShape 552"/>
            <p:cNvSpPr>
              <a:spLocks noChangeArrowheads="1"/>
            </p:cNvSpPr>
            <p:nvPr/>
          </p:nvSpPr>
          <p:spPr bwMode="auto">
            <a:xfrm rot="16200000">
              <a:off x="6719975" y="6434135"/>
              <a:ext cx="161245" cy="157107"/>
            </a:xfrm>
            <a:prstGeom prst="cube">
              <a:avLst>
                <a:gd name="adj" fmla="val 26454"/>
              </a:avLst>
            </a:prstGeom>
            <a:solidFill>
              <a:srgbClr val="969696">
                <a:alpha val="54901"/>
              </a:srgbClr>
            </a:solidFill>
            <a:ln w="6350">
              <a:solidFill>
                <a:srgbClr val="C0C0C0"/>
              </a:solidFill>
              <a:miter lim="800000"/>
              <a:headEnd/>
              <a:tailEnd/>
            </a:ln>
          </p:spPr>
          <p:txBody>
            <a:bodyPr wrap="none" anchor="ctr"/>
            <a:lstStyle/>
            <a:p>
              <a:pPr defTabSz="913401"/>
              <a:endParaRPr lang="ja-JP" altLang="en-US">
                <a:solidFill>
                  <a:prstClr val="black"/>
                </a:solidFill>
                <a:latin typeface="Helvetica"/>
                <a:ea typeface="ヒラギノ丸ゴ ProN W4"/>
              </a:endParaRPr>
            </a:p>
          </p:txBody>
        </p:sp>
        <p:sp>
          <p:nvSpPr>
            <p:cNvPr id="90215" name="AutoShape 553"/>
            <p:cNvSpPr>
              <a:spLocks noChangeArrowheads="1"/>
            </p:cNvSpPr>
            <p:nvPr/>
          </p:nvSpPr>
          <p:spPr bwMode="auto">
            <a:xfrm rot="16200000">
              <a:off x="6792862" y="6508672"/>
              <a:ext cx="162258" cy="157107"/>
            </a:xfrm>
            <a:prstGeom prst="cube">
              <a:avLst>
                <a:gd name="adj" fmla="val 26454"/>
              </a:avLst>
            </a:prstGeom>
            <a:solidFill>
              <a:srgbClr val="969696">
                <a:alpha val="54901"/>
              </a:srgbClr>
            </a:solidFill>
            <a:ln w="6350">
              <a:solidFill>
                <a:srgbClr val="C0C0C0"/>
              </a:solidFill>
              <a:miter lim="800000"/>
              <a:headEnd/>
              <a:tailEnd/>
            </a:ln>
          </p:spPr>
          <p:txBody>
            <a:bodyPr wrap="none" anchor="ctr"/>
            <a:lstStyle/>
            <a:p>
              <a:pPr defTabSz="913401"/>
              <a:endParaRPr lang="ja-JP" altLang="en-US">
                <a:solidFill>
                  <a:prstClr val="black"/>
                </a:solidFill>
                <a:latin typeface="Helvetica"/>
                <a:ea typeface="ヒラギノ丸ゴ ProN W4"/>
              </a:endParaRPr>
            </a:p>
          </p:txBody>
        </p:sp>
        <p:sp>
          <p:nvSpPr>
            <p:cNvPr id="90216" name="AutoShape 554"/>
            <p:cNvSpPr>
              <a:spLocks noChangeArrowheads="1"/>
            </p:cNvSpPr>
            <p:nvPr/>
          </p:nvSpPr>
          <p:spPr bwMode="auto">
            <a:xfrm rot="16200000">
              <a:off x="6851855" y="6571040"/>
              <a:ext cx="161245" cy="157105"/>
            </a:xfrm>
            <a:prstGeom prst="cube">
              <a:avLst>
                <a:gd name="adj" fmla="val 26454"/>
              </a:avLst>
            </a:prstGeom>
            <a:solidFill>
              <a:srgbClr val="969696">
                <a:alpha val="54901"/>
              </a:srgbClr>
            </a:solidFill>
            <a:ln w="6350">
              <a:solidFill>
                <a:srgbClr val="C0C0C0"/>
              </a:solidFill>
              <a:miter lim="800000"/>
              <a:headEnd/>
              <a:tailEnd/>
            </a:ln>
          </p:spPr>
          <p:txBody>
            <a:bodyPr wrap="none" anchor="ctr"/>
            <a:lstStyle/>
            <a:p>
              <a:pPr defTabSz="913401"/>
              <a:endParaRPr lang="ja-JP" altLang="en-US">
                <a:solidFill>
                  <a:prstClr val="black"/>
                </a:solidFill>
                <a:latin typeface="Helvetica"/>
                <a:ea typeface="ヒラギノ丸ゴ ProN W4"/>
              </a:endParaRPr>
            </a:p>
          </p:txBody>
        </p:sp>
        <p:grpSp>
          <p:nvGrpSpPr>
            <p:cNvPr id="40" name="Group 556"/>
            <p:cNvGrpSpPr>
              <a:grpSpLocks/>
            </p:cNvGrpSpPr>
            <p:nvPr/>
          </p:nvGrpSpPr>
          <p:grpSpPr bwMode="auto">
            <a:xfrm>
              <a:off x="7699101" y="5813456"/>
              <a:ext cx="100916" cy="230204"/>
              <a:chOff x="537" y="437"/>
              <a:chExt cx="46" cy="56"/>
            </a:xfrm>
          </p:grpSpPr>
          <p:sp>
            <p:nvSpPr>
              <p:cNvPr id="90361" name="AutoShape 557"/>
              <p:cNvSpPr>
                <a:spLocks noChangeArrowheads="1"/>
              </p:cNvSpPr>
              <p:nvPr/>
            </p:nvSpPr>
            <p:spPr bwMode="auto">
              <a:xfrm>
                <a:off x="553" y="464"/>
                <a:ext cx="13" cy="29"/>
              </a:xfrm>
              <a:prstGeom prst="can">
                <a:avLst>
                  <a:gd name="adj" fmla="val 55769"/>
                </a:avLst>
              </a:prstGeom>
              <a:solidFill>
                <a:srgbClr val="993300"/>
              </a:solidFill>
              <a:ln w="9525">
                <a:noFill/>
                <a:round/>
                <a:headEnd/>
                <a:tailEnd/>
              </a:ln>
            </p:spPr>
            <p:txBody>
              <a:bodyPr/>
              <a:lstStyle/>
              <a:p>
                <a:pPr defTabSz="913401"/>
                <a:endParaRPr lang="ja-JP" altLang="en-US">
                  <a:solidFill>
                    <a:prstClr val="black"/>
                  </a:solidFill>
                  <a:latin typeface="Helvetica"/>
                  <a:ea typeface="ヒラギノ丸ゴ ProN W4"/>
                </a:endParaRPr>
              </a:p>
            </p:txBody>
          </p:sp>
          <p:sp>
            <p:nvSpPr>
              <p:cNvPr id="90362" name="Oval 558"/>
              <p:cNvSpPr>
                <a:spLocks noChangeArrowheads="1"/>
              </p:cNvSpPr>
              <p:nvPr/>
            </p:nvSpPr>
            <p:spPr bwMode="auto">
              <a:xfrm>
                <a:off x="537" y="437"/>
                <a:ext cx="46" cy="45"/>
              </a:xfrm>
              <a:prstGeom prst="ellipse">
                <a:avLst/>
              </a:prstGeom>
              <a:solidFill>
                <a:srgbClr val="808000"/>
              </a:solidFill>
              <a:ln w="9525">
                <a:noFill/>
                <a:round/>
                <a:headEnd/>
                <a:tailEnd/>
              </a:ln>
            </p:spPr>
            <p:txBody>
              <a:bodyPr/>
              <a:lstStyle/>
              <a:p>
                <a:pPr defTabSz="913401"/>
                <a:endParaRPr lang="ja-JP" altLang="en-US">
                  <a:solidFill>
                    <a:prstClr val="black"/>
                  </a:solidFill>
                  <a:latin typeface="Helvetica"/>
                  <a:ea typeface="ヒラギノ丸ゴ ProN W4"/>
                </a:endParaRPr>
              </a:p>
            </p:txBody>
          </p:sp>
        </p:grpSp>
        <p:grpSp>
          <p:nvGrpSpPr>
            <p:cNvPr id="41" name="Group 559"/>
            <p:cNvGrpSpPr>
              <a:grpSpLocks/>
            </p:cNvGrpSpPr>
            <p:nvPr/>
          </p:nvGrpSpPr>
          <p:grpSpPr bwMode="auto">
            <a:xfrm>
              <a:off x="7496068" y="5813456"/>
              <a:ext cx="104351" cy="230204"/>
              <a:chOff x="537" y="437"/>
              <a:chExt cx="46" cy="56"/>
            </a:xfrm>
          </p:grpSpPr>
          <p:sp>
            <p:nvSpPr>
              <p:cNvPr id="90359" name="AutoShape 560"/>
              <p:cNvSpPr>
                <a:spLocks noChangeArrowheads="1"/>
              </p:cNvSpPr>
              <p:nvPr/>
            </p:nvSpPr>
            <p:spPr bwMode="auto">
              <a:xfrm>
                <a:off x="553" y="464"/>
                <a:ext cx="13" cy="29"/>
              </a:xfrm>
              <a:prstGeom prst="can">
                <a:avLst>
                  <a:gd name="adj" fmla="val 55769"/>
                </a:avLst>
              </a:prstGeom>
              <a:solidFill>
                <a:srgbClr val="993300"/>
              </a:solidFill>
              <a:ln w="9525">
                <a:noFill/>
                <a:round/>
                <a:headEnd/>
                <a:tailEnd/>
              </a:ln>
            </p:spPr>
            <p:txBody>
              <a:bodyPr/>
              <a:lstStyle/>
              <a:p>
                <a:pPr defTabSz="913401"/>
                <a:endParaRPr lang="ja-JP" altLang="en-US">
                  <a:solidFill>
                    <a:prstClr val="black"/>
                  </a:solidFill>
                  <a:latin typeface="Helvetica"/>
                  <a:ea typeface="ヒラギノ丸ゴ ProN W4"/>
                </a:endParaRPr>
              </a:p>
            </p:txBody>
          </p:sp>
          <p:sp>
            <p:nvSpPr>
              <p:cNvPr id="90360" name="Oval 561"/>
              <p:cNvSpPr>
                <a:spLocks noChangeArrowheads="1"/>
              </p:cNvSpPr>
              <p:nvPr/>
            </p:nvSpPr>
            <p:spPr bwMode="auto">
              <a:xfrm>
                <a:off x="537" y="437"/>
                <a:ext cx="46" cy="45"/>
              </a:xfrm>
              <a:prstGeom prst="ellipse">
                <a:avLst/>
              </a:prstGeom>
              <a:solidFill>
                <a:srgbClr val="808000"/>
              </a:solidFill>
              <a:ln w="9525">
                <a:noFill/>
                <a:round/>
                <a:headEnd/>
                <a:tailEnd/>
              </a:ln>
            </p:spPr>
            <p:txBody>
              <a:bodyPr/>
              <a:lstStyle/>
              <a:p>
                <a:pPr defTabSz="913401"/>
                <a:endParaRPr lang="ja-JP" altLang="en-US">
                  <a:solidFill>
                    <a:prstClr val="black"/>
                  </a:solidFill>
                  <a:latin typeface="Helvetica"/>
                  <a:ea typeface="ヒラギノ丸ゴ ProN W4"/>
                </a:endParaRPr>
              </a:p>
            </p:txBody>
          </p:sp>
        </p:grpSp>
        <p:grpSp>
          <p:nvGrpSpPr>
            <p:cNvPr id="42" name="Group 562"/>
            <p:cNvGrpSpPr>
              <a:grpSpLocks/>
            </p:cNvGrpSpPr>
            <p:nvPr/>
          </p:nvGrpSpPr>
          <p:grpSpPr bwMode="auto">
            <a:xfrm>
              <a:off x="7559194" y="5904727"/>
              <a:ext cx="190363" cy="217020"/>
              <a:chOff x="442" y="351"/>
              <a:chExt cx="47" cy="33"/>
            </a:xfrm>
          </p:grpSpPr>
          <p:sp>
            <p:nvSpPr>
              <p:cNvPr id="90357" name="Rectangle 563"/>
              <p:cNvSpPr>
                <a:spLocks noChangeArrowheads="1"/>
              </p:cNvSpPr>
              <p:nvPr/>
            </p:nvSpPr>
            <p:spPr bwMode="auto">
              <a:xfrm>
                <a:off x="452" y="363"/>
                <a:ext cx="25" cy="21"/>
              </a:xfrm>
              <a:prstGeom prst="rect">
                <a:avLst/>
              </a:prstGeom>
              <a:solidFill>
                <a:srgbClr val="FFFFFF"/>
              </a:solidFill>
              <a:ln w="9525">
                <a:miter lim="800000"/>
                <a:headEnd/>
                <a:tailEnd/>
              </a:ln>
              <a:scene3d>
                <a:camera prst="legacyObliqueTopLeft"/>
                <a:lightRig rig="legacyFlat3" dir="t"/>
              </a:scene3d>
              <a:sp3d extrusionH="100000" prstMaterial="legacyMatte">
                <a:bevelT w="13500" h="13500" prst="angle"/>
                <a:bevelB w="13500" h="13500" prst="angle"/>
                <a:extrusionClr>
                  <a:srgbClr val="FFFFFF"/>
                </a:extrusionClr>
              </a:sp3d>
            </p:spPr>
            <p:txBody>
              <a:bodyPr>
                <a:flatTx/>
              </a:bodyPr>
              <a:lstStyle/>
              <a:p>
                <a:pPr defTabSz="913401"/>
                <a:endParaRPr lang="ja-JP" altLang="en-US">
                  <a:solidFill>
                    <a:prstClr val="black"/>
                  </a:solidFill>
                  <a:latin typeface="Helvetica"/>
                  <a:ea typeface="ヒラギノ丸ゴ ProN W4"/>
                </a:endParaRPr>
              </a:p>
            </p:txBody>
          </p:sp>
          <p:sp>
            <p:nvSpPr>
              <p:cNvPr id="90358" name="AutoShape 564"/>
              <p:cNvSpPr>
                <a:spLocks noChangeArrowheads="1"/>
              </p:cNvSpPr>
              <p:nvPr/>
            </p:nvSpPr>
            <p:spPr bwMode="auto">
              <a:xfrm>
                <a:off x="442" y="351"/>
                <a:ext cx="47" cy="12"/>
              </a:xfrm>
              <a:prstGeom prst="triangle">
                <a:avLst>
                  <a:gd name="adj" fmla="val 50000"/>
                </a:avLst>
              </a:prstGeom>
              <a:solidFill>
                <a:srgbClr val="FFFFFF"/>
              </a:solidFill>
              <a:ln w="9525">
                <a:miter lim="800000"/>
                <a:headEnd/>
                <a:tailEnd/>
              </a:ln>
              <a:scene3d>
                <a:camera prst="legacyObliqueTopLeft"/>
                <a:lightRig rig="legacyFlat3" dir="t"/>
              </a:scene3d>
              <a:sp3d extrusionH="100000" prstMaterial="legacyMatte">
                <a:bevelT w="13500" h="13500" prst="angle"/>
                <a:bevelB w="13500" h="13500" prst="angle"/>
                <a:extrusionClr>
                  <a:srgbClr val="FFFFFF"/>
                </a:extrusionClr>
              </a:sp3d>
            </p:spPr>
            <p:txBody>
              <a:bodyPr>
                <a:flatTx/>
              </a:bodyPr>
              <a:lstStyle/>
              <a:p>
                <a:pPr defTabSz="913401"/>
                <a:endParaRPr lang="ja-JP" altLang="en-US">
                  <a:solidFill>
                    <a:prstClr val="black"/>
                  </a:solidFill>
                  <a:latin typeface="Helvetica"/>
                  <a:ea typeface="ヒラギノ丸ゴ ProN W4"/>
                </a:endParaRPr>
              </a:p>
            </p:txBody>
          </p:sp>
        </p:grpSp>
        <p:grpSp>
          <p:nvGrpSpPr>
            <p:cNvPr id="43" name="Group 565"/>
            <p:cNvGrpSpPr>
              <a:grpSpLocks/>
            </p:cNvGrpSpPr>
            <p:nvPr/>
          </p:nvGrpSpPr>
          <p:grpSpPr bwMode="auto">
            <a:xfrm>
              <a:off x="7533965" y="6105519"/>
              <a:ext cx="190363" cy="214993"/>
              <a:chOff x="442" y="351"/>
              <a:chExt cx="47" cy="33"/>
            </a:xfrm>
          </p:grpSpPr>
          <p:sp>
            <p:nvSpPr>
              <p:cNvPr id="90355" name="Rectangle 566"/>
              <p:cNvSpPr>
                <a:spLocks noChangeArrowheads="1"/>
              </p:cNvSpPr>
              <p:nvPr/>
            </p:nvSpPr>
            <p:spPr bwMode="auto">
              <a:xfrm>
                <a:off x="452" y="363"/>
                <a:ext cx="25" cy="21"/>
              </a:xfrm>
              <a:prstGeom prst="rect">
                <a:avLst/>
              </a:prstGeom>
              <a:solidFill>
                <a:srgbClr val="FFFFFF"/>
              </a:solidFill>
              <a:ln w="9525">
                <a:miter lim="800000"/>
                <a:headEnd/>
                <a:tailEnd/>
              </a:ln>
              <a:scene3d>
                <a:camera prst="legacyObliqueTopLeft"/>
                <a:lightRig rig="legacyFlat3" dir="t"/>
              </a:scene3d>
              <a:sp3d extrusionH="100000" prstMaterial="legacyMatte">
                <a:bevelT w="13500" h="13500" prst="angle"/>
                <a:bevelB w="13500" h="13500" prst="angle"/>
                <a:extrusionClr>
                  <a:srgbClr val="FFFFFF"/>
                </a:extrusionClr>
              </a:sp3d>
            </p:spPr>
            <p:txBody>
              <a:bodyPr>
                <a:flatTx/>
              </a:bodyPr>
              <a:lstStyle/>
              <a:p>
                <a:pPr defTabSz="913401"/>
                <a:endParaRPr lang="ja-JP" altLang="en-US">
                  <a:solidFill>
                    <a:prstClr val="black"/>
                  </a:solidFill>
                  <a:latin typeface="Helvetica"/>
                  <a:ea typeface="ヒラギノ丸ゴ ProN W4"/>
                </a:endParaRPr>
              </a:p>
            </p:txBody>
          </p:sp>
          <p:sp>
            <p:nvSpPr>
              <p:cNvPr id="90356" name="AutoShape 567"/>
              <p:cNvSpPr>
                <a:spLocks noChangeArrowheads="1"/>
              </p:cNvSpPr>
              <p:nvPr/>
            </p:nvSpPr>
            <p:spPr bwMode="auto">
              <a:xfrm>
                <a:off x="442" y="351"/>
                <a:ext cx="47" cy="12"/>
              </a:xfrm>
              <a:prstGeom prst="triangle">
                <a:avLst>
                  <a:gd name="adj" fmla="val 50000"/>
                </a:avLst>
              </a:prstGeom>
              <a:solidFill>
                <a:srgbClr val="FFFFFF"/>
              </a:solidFill>
              <a:ln w="9525">
                <a:miter lim="800000"/>
                <a:headEnd/>
                <a:tailEnd/>
              </a:ln>
              <a:scene3d>
                <a:camera prst="legacyObliqueTopLeft"/>
                <a:lightRig rig="legacyFlat3" dir="t"/>
              </a:scene3d>
              <a:sp3d extrusionH="100000" prstMaterial="legacyMatte">
                <a:bevelT w="13500" h="13500" prst="angle"/>
                <a:bevelB w="13500" h="13500" prst="angle"/>
                <a:extrusionClr>
                  <a:srgbClr val="FFFFFF"/>
                </a:extrusionClr>
              </a:sp3d>
            </p:spPr>
            <p:txBody>
              <a:bodyPr>
                <a:flatTx/>
              </a:bodyPr>
              <a:lstStyle/>
              <a:p>
                <a:pPr defTabSz="913401"/>
                <a:endParaRPr lang="ja-JP" altLang="en-US">
                  <a:solidFill>
                    <a:prstClr val="black"/>
                  </a:solidFill>
                  <a:latin typeface="Helvetica"/>
                  <a:ea typeface="ヒラギノ丸ゴ ProN W4"/>
                </a:endParaRPr>
              </a:p>
            </p:txBody>
          </p:sp>
        </p:grpSp>
        <p:sp>
          <p:nvSpPr>
            <p:cNvPr id="90221" name="Rectangle 571"/>
            <p:cNvSpPr>
              <a:spLocks noChangeArrowheads="1"/>
            </p:cNvSpPr>
            <p:nvPr/>
          </p:nvSpPr>
          <p:spPr bwMode="auto">
            <a:xfrm>
              <a:off x="5645237" y="5171520"/>
              <a:ext cx="112382" cy="186597"/>
            </a:xfrm>
            <a:prstGeom prst="rect">
              <a:avLst/>
            </a:prstGeom>
            <a:solidFill>
              <a:srgbClr val="FFFFFF"/>
            </a:solidFill>
            <a:ln w="9525">
              <a:miter lim="800000"/>
              <a:headEnd/>
              <a:tailEnd/>
            </a:ln>
            <a:scene3d>
              <a:camera prst="legacyObliqueTopLeft"/>
              <a:lightRig rig="legacyFlat3" dir="t"/>
            </a:scene3d>
            <a:sp3d extrusionH="100000" prstMaterial="legacyMatte">
              <a:bevelT w="13500" h="13500" prst="angle"/>
              <a:bevelB w="13500" h="13500" prst="angle"/>
              <a:extrusionClr>
                <a:srgbClr val="FFFFFF"/>
              </a:extrusionClr>
            </a:sp3d>
          </p:spPr>
          <p:txBody>
            <a:bodyPr>
              <a:flatTx/>
            </a:bodyPr>
            <a:lstStyle/>
            <a:p>
              <a:pPr defTabSz="913401"/>
              <a:endParaRPr lang="ja-JP" altLang="en-US">
                <a:solidFill>
                  <a:prstClr val="black"/>
                </a:solidFill>
                <a:latin typeface="Helvetica"/>
                <a:ea typeface="ヒラギノ丸ゴ ProN W4"/>
              </a:endParaRPr>
            </a:p>
          </p:txBody>
        </p:sp>
        <p:sp>
          <p:nvSpPr>
            <p:cNvPr id="90222" name="Line 409"/>
            <p:cNvSpPr>
              <a:spLocks noChangeShapeType="1"/>
            </p:cNvSpPr>
            <p:nvPr/>
          </p:nvSpPr>
          <p:spPr bwMode="auto">
            <a:xfrm>
              <a:off x="6420447" y="6191721"/>
              <a:ext cx="536683" cy="627736"/>
            </a:xfrm>
            <a:prstGeom prst="line">
              <a:avLst/>
            </a:prstGeom>
            <a:noFill/>
            <a:ln w="9525">
              <a:solidFill>
                <a:srgbClr val="666633"/>
              </a:solidFill>
              <a:round/>
              <a:headEnd/>
              <a:tailEnd/>
            </a:ln>
          </p:spPr>
          <p:txBody>
            <a:bodyPr/>
            <a:lstStyle/>
            <a:p>
              <a:pPr defTabSz="913401"/>
              <a:endParaRPr lang="ja-JP" altLang="en-US">
                <a:solidFill>
                  <a:prstClr val="black"/>
                </a:solidFill>
                <a:latin typeface="Helvetica"/>
                <a:ea typeface="ヒラギノ丸ゴ ProN W4"/>
              </a:endParaRPr>
            </a:p>
          </p:txBody>
        </p:sp>
        <p:sp>
          <p:nvSpPr>
            <p:cNvPr id="90223" name="Line 410"/>
            <p:cNvSpPr>
              <a:spLocks noChangeShapeType="1"/>
            </p:cNvSpPr>
            <p:nvPr/>
          </p:nvSpPr>
          <p:spPr bwMode="auto">
            <a:xfrm>
              <a:off x="6152106" y="5928052"/>
              <a:ext cx="119263" cy="114593"/>
            </a:xfrm>
            <a:prstGeom prst="line">
              <a:avLst/>
            </a:prstGeom>
            <a:noFill/>
            <a:ln w="9525">
              <a:solidFill>
                <a:srgbClr val="666633"/>
              </a:solidFill>
              <a:round/>
              <a:headEnd/>
              <a:tailEnd/>
            </a:ln>
          </p:spPr>
          <p:txBody>
            <a:bodyPr/>
            <a:lstStyle/>
            <a:p>
              <a:pPr defTabSz="913401"/>
              <a:endParaRPr lang="ja-JP" altLang="en-US">
                <a:solidFill>
                  <a:prstClr val="black"/>
                </a:solidFill>
                <a:latin typeface="Helvetica"/>
                <a:ea typeface="ヒラギノ丸ゴ ProN W4"/>
              </a:endParaRPr>
            </a:p>
          </p:txBody>
        </p:sp>
        <p:grpSp>
          <p:nvGrpSpPr>
            <p:cNvPr id="44" name="グループ化 205"/>
            <p:cNvGrpSpPr>
              <a:grpSpLocks/>
            </p:cNvGrpSpPr>
            <p:nvPr/>
          </p:nvGrpSpPr>
          <p:grpSpPr bwMode="auto">
            <a:xfrm>
              <a:off x="7970851" y="5621789"/>
              <a:ext cx="118116" cy="113581"/>
              <a:chOff x="8161338" y="5922963"/>
              <a:chExt cx="101600" cy="50800"/>
            </a:xfrm>
          </p:grpSpPr>
          <p:sp>
            <p:nvSpPr>
              <p:cNvPr id="90350" name="AutoShape 503"/>
              <p:cNvSpPr>
                <a:spLocks noChangeArrowheads="1"/>
              </p:cNvSpPr>
              <p:nvPr/>
            </p:nvSpPr>
            <p:spPr bwMode="auto">
              <a:xfrm rot="-5400000">
                <a:off x="8165306" y="5925345"/>
                <a:ext cx="15875" cy="23812"/>
              </a:xfrm>
              <a:prstGeom prst="can">
                <a:avLst>
                  <a:gd name="adj" fmla="val 37499"/>
                </a:avLst>
              </a:prstGeom>
              <a:solidFill>
                <a:srgbClr val="333333"/>
              </a:solidFill>
              <a:ln w="3175">
                <a:solidFill>
                  <a:srgbClr val="969696"/>
                </a:solidFill>
                <a:round/>
                <a:headEnd/>
                <a:tailEnd/>
              </a:ln>
            </p:spPr>
            <p:txBody>
              <a:bodyPr wrap="none" anchor="ctr"/>
              <a:lstStyle/>
              <a:p>
                <a:pPr defTabSz="913401"/>
                <a:endParaRPr lang="ja-JP" altLang="en-US">
                  <a:solidFill>
                    <a:prstClr val="black"/>
                  </a:solidFill>
                  <a:latin typeface="Helvetica"/>
                  <a:ea typeface="ヒラギノ丸ゴ ProN W4"/>
                </a:endParaRPr>
              </a:p>
            </p:txBody>
          </p:sp>
          <p:sp>
            <p:nvSpPr>
              <p:cNvPr id="90351" name="AutoShape 504"/>
              <p:cNvSpPr>
                <a:spLocks noChangeArrowheads="1"/>
              </p:cNvSpPr>
              <p:nvPr/>
            </p:nvSpPr>
            <p:spPr bwMode="auto">
              <a:xfrm rot="-5400000">
                <a:off x="8204994" y="5953919"/>
                <a:ext cx="15875" cy="23813"/>
              </a:xfrm>
              <a:prstGeom prst="can">
                <a:avLst>
                  <a:gd name="adj" fmla="val 37501"/>
                </a:avLst>
              </a:prstGeom>
              <a:solidFill>
                <a:srgbClr val="333333"/>
              </a:solidFill>
              <a:ln w="3175">
                <a:solidFill>
                  <a:srgbClr val="969696"/>
                </a:solidFill>
                <a:round/>
                <a:headEnd/>
                <a:tailEnd/>
              </a:ln>
            </p:spPr>
            <p:txBody>
              <a:bodyPr wrap="none" anchor="ctr"/>
              <a:lstStyle/>
              <a:p>
                <a:pPr defTabSz="913401"/>
                <a:endParaRPr lang="ja-JP" altLang="en-US">
                  <a:solidFill>
                    <a:prstClr val="black"/>
                  </a:solidFill>
                  <a:latin typeface="Helvetica"/>
                  <a:ea typeface="ヒラギノ丸ゴ ProN W4"/>
                </a:endParaRPr>
              </a:p>
            </p:txBody>
          </p:sp>
          <p:sp>
            <p:nvSpPr>
              <p:cNvPr id="90352" name="AutoShape 505"/>
              <p:cNvSpPr>
                <a:spLocks noChangeArrowheads="1"/>
              </p:cNvSpPr>
              <p:nvPr/>
            </p:nvSpPr>
            <p:spPr bwMode="auto">
              <a:xfrm rot="-5400000">
                <a:off x="8243094" y="5953919"/>
                <a:ext cx="15875" cy="23813"/>
              </a:xfrm>
              <a:prstGeom prst="can">
                <a:avLst>
                  <a:gd name="adj" fmla="val 37501"/>
                </a:avLst>
              </a:prstGeom>
              <a:solidFill>
                <a:srgbClr val="333333"/>
              </a:solidFill>
              <a:ln w="3175">
                <a:solidFill>
                  <a:srgbClr val="969696"/>
                </a:solidFill>
                <a:round/>
                <a:headEnd/>
                <a:tailEnd/>
              </a:ln>
            </p:spPr>
            <p:txBody>
              <a:bodyPr wrap="none" anchor="ctr"/>
              <a:lstStyle/>
              <a:p>
                <a:pPr defTabSz="913401"/>
                <a:endParaRPr lang="ja-JP" altLang="en-US">
                  <a:solidFill>
                    <a:prstClr val="black"/>
                  </a:solidFill>
                  <a:latin typeface="Helvetica"/>
                  <a:ea typeface="ヒラギノ丸ゴ ProN W4"/>
                </a:endParaRPr>
              </a:p>
            </p:txBody>
          </p:sp>
          <p:sp>
            <p:nvSpPr>
              <p:cNvPr id="90353" name="Rectangle 506"/>
              <p:cNvSpPr>
                <a:spLocks noChangeArrowheads="1"/>
              </p:cNvSpPr>
              <p:nvPr/>
            </p:nvSpPr>
            <p:spPr bwMode="auto">
              <a:xfrm>
                <a:off x="8199438" y="5945188"/>
                <a:ext cx="61912" cy="12700"/>
              </a:xfrm>
              <a:prstGeom prst="rect">
                <a:avLst/>
              </a:prstGeom>
              <a:solidFill>
                <a:srgbClr val="3366FF"/>
              </a:solidFill>
              <a:ln w="9525">
                <a:miter lim="800000"/>
                <a:headEnd/>
                <a:tailEnd/>
              </a:ln>
              <a:scene3d>
                <a:camera prst="legacyObliqueTopLeft"/>
                <a:lightRig rig="legacyFlat3" dir="t"/>
              </a:scene3d>
              <a:sp3d extrusionH="100000" prstMaterial="legacyMatte">
                <a:bevelT w="13500" h="13500" prst="angle"/>
                <a:bevelB w="13500" h="13500" prst="angle"/>
                <a:extrusionClr>
                  <a:srgbClr val="3366FF"/>
                </a:extrusionClr>
              </a:sp3d>
            </p:spPr>
            <p:txBody>
              <a:bodyPr wrap="none" anchor="ctr">
                <a:flatTx/>
              </a:bodyPr>
              <a:lstStyle/>
              <a:p>
                <a:pPr defTabSz="913401"/>
                <a:endParaRPr lang="ja-JP" altLang="en-US">
                  <a:solidFill>
                    <a:prstClr val="black"/>
                  </a:solidFill>
                  <a:latin typeface="Helvetica"/>
                  <a:ea typeface="ヒラギノ丸ゴ ProN W4"/>
                </a:endParaRPr>
              </a:p>
            </p:txBody>
          </p:sp>
          <p:sp>
            <p:nvSpPr>
              <p:cNvPr id="90354" name="Rectangle 508"/>
              <p:cNvSpPr>
                <a:spLocks noChangeArrowheads="1"/>
              </p:cNvSpPr>
              <p:nvPr/>
            </p:nvSpPr>
            <p:spPr bwMode="auto">
              <a:xfrm>
                <a:off x="8188325" y="5922963"/>
                <a:ext cx="61913" cy="12700"/>
              </a:xfrm>
              <a:prstGeom prst="rect">
                <a:avLst/>
              </a:prstGeom>
              <a:solidFill>
                <a:srgbClr val="CCFFFF"/>
              </a:solidFill>
              <a:ln w="0">
                <a:noFill/>
                <a:miter lim="800000"/>
                <a:headEnd/>
                <a:tailEnd/>
              </a:ln>
            </p:spPr>
            <p:txBody>
              <a:bodyPr wrap="none" lIns="93349" tIns="46674" rIns="93349" bIns="46674" anchor="ctr"/>
              <a:lstStyle/>
              <a:p>
                <a:pPr algn="ctr" defTabSz="933450"/>
                <a:endParaRPr lang="ja-JP" altLang="ja-JP">
                  <a:solidFill>
                    <a:prstClr val="black"/>
                  </a:solidFill>
                  <a:latin typeface="Helvetica"/>
                  <a:ea typeface="ヒラギノ丸ゴ ProN W4"/>
                </a:endParaRPr>
              </a:p>
            </p:txBody>
          </p:sp>
        </p:grpSp>
        <p:cxnSp>
          <p:nvCxnSpPr>
            <p:cNvPr id="104" name="直線コネクタ 103"/>
            <p:cNvCxnSpPr/>
            <p:nvPr/>
          </p:nvCxnSpPr>
          <p:spPr bwMode="auto">
            <a:xfrm>
              <a:off x="8074026" y="5635620"/>
              <a:ext cx="76200" cy="100013"/>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直線コネクタ 104"/>
            <p:cNvCxnSpPr/>
            <p:nvPr/>
          </p:nvCxnSpPr>
          <p:spPr bwMode="auto">
            <a:xfrm>
              <a:off x="8208964" y="5622921"/>
              <a:ext cx="74612" cy="100013"/>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5" name="Group 460"/>
            <p:cNvGrpSpPr>
              <a:grpSpLocks/>
            </p:cNvGrpSpPr>
            <p:nvPr/>
          </p:nvGrpSpPr>
          <p:grpSpPr bwMode="auto">
            <a:xfrm>
              <a:off x="5126912" y="6327612"/>
              <a:ext cx="77985" cy="58819"/>
              <a:chOff x="154" y="400"/>
              <a:chExt cx="111" cy="107"/>
            </a:xfrm>
          </p:grpSpPr>
          <p:sp>
            <p:nvSpPr>
              <p:cNvPr id="90346" name="Line 461"/>
              <p:cNvSpPr>
                <a:spLocks noChangeShapeType="1"/>
              </p:cNvSpPr>
              <p:nvPr/>
            </p:nvSpPr>
            <p:spPr bwMode="auto">
              <a:xfrm flipH="1">
                <a:off x="197" y="400"/>
                <a:ext cx="17" cy="107"/>
              </a:xfrm>
              <a:prstGeom prst="line">
                <a:avLst/>
              </a:prstGeom>
              <a:noFill/>
              <a:ln w="3175">
                <a:solidFill>
                  <a:srgbClr val="000000"/>
                </a:solidFill>
                <a:round/>
                <a:headEnd/>
                <a:tailEnd/>
              </a:ln>
            </p:spPr>
            <p:txBody>
              <a:bodyPr/>
              <a:lstStyle/>
              <a:p>
                <a:pPr defTabSz="913401"/>
                <a:endParaRPr lang="ja-JP" altLang="en-US">
                  <a:solidFill>
                    <a:prstClr val="black"/>
                  </a:solidFill>
                  <a:latin typeface="Helvetica"/>
                  <a:ea typeface="ヒラギノ丸ゴ ProN W4"/>
                </a:endParaRPr>
              </a:p>
            </p:txBody>
          </p:sp>
          <p:sp>
            <p:nvSpPr>
              <p:cNvPr id="90347" name="AutoShape 462"/>
              <p:cNvSpPr>
                <a:spLocks noChangeArrowheads="1"/>
              </p:cNvSpPr>
              <p:nvPr/>
            </p:nvSpPr>
            <p:spPr bwMode="auto">
              <a:xfrm rot="5905618">
                <a:off x="189" y="373"/>
                <a:ext cx="42" cy="111"/>
              </a:xfrm>
              <a:prstGeom prst="moon">
                <a:avLst>
                  <a:gd name="adj" fmla="val 87500"/>
                </a:avLst>
              </a:prstGeom>
              <a:solidFill>
                <a:srgbClr val="FF0000"/>
              </a:solidFill>
              <a:ln w="3175">
                <a:solidFill>
                  <a:srgbClr val="000000"/>
                </a:solidFill>
                <a:miter lim="800000"/>
                <a:headEnd/>
                <a:tailEnd/>
              </a:ln>
            </p:spPr>
            <p:txBody>
              <a:bodyPr/>
              <a:lstStyle/>
              <a:p>
                <a:pPr defTabSz="913401"/>
                <a:endParaRPr lang="ja-JP" altLang="en-US">
                  <a:solidFill>
                    <a:prstClr val="black"/>
                  </a:solidFill>
                  <a:latin typeface="Helvetica"/>
                  <a:ea typeface="ヒラギノ丸ゴ ProN W4"/>
                </a:endParaRPr>
              </a:p>
            </p:txBody>
          </p:sp>
          <p:sp>
            <p:nvSpPr>
              <p:cNvPr id="90348" name="Freeform 463"/>
              <p:cNvSpPr>
                <a:spLocks/>
              </p:cNvSpPr>
              <p:nvPr/>
            </p:nvSpPr>
            <p:spPr bwMode="auto">
              <a:xfrm>
                <a:off x="177" y="408"/>
                <a:ext cx="33" cy="33"/>
              </a:xfrm>
              <a:custGeom>
                <a:avLst/>
                <a:gdLst>
                  <a:gd name="T0" fmla="*/ 33 w 33"/>
                  <a:gd name="T1" fmla="*/ 0 h 33"/>
                  <a:gd name="T2" fmla="*/ 15 w 33"/>
                  <a:gd name="T3" fmla="*/ 7 h 33"/>
                  <a:gd name="T4" fmla="*/ 8 w 33"/>
                  <a:gd name="T5" fmla="*/ 17 h 33"/>
                  <a:gd name="T6" fmla="*/ 0 w 33"/>
                  <a:gd name="T7" fmla="*/ 33 h 33"/>
                  <a:gd name="T8" fmla="*/ 0 60000 65536"/>
                  <a:gd name="T9" fmla="*/ 0 60000 65536"/>
                  <a:gd name="T10" fmla="*/ 0 60000 65536"/>
                  <a:gd name="T11" fmla="*/ 0 60000 65536"/>
                  <a:gd name="T12" fmla="*/ 0 w 33"/>
                  <a:gd name="T13" fmla="*/ 0 h 33"/>
                  <a:gd name="T14" fmla="*/ 33 w 33"/>
                  <a:gd name="T15" fmla="*/ 33 h 33"/>
                </a:gdLst>
                <a:ahLst/>
                <a:cxnLst>
                  <a:cxn ang="T8">
                    <a:pos x="T0" y="T1"/>
                  </a:cxn>
                  <a:cxn ang="T9">
                    <a:pos x="T2" y="T3"/>
                  </a:cxn>
                  <a:cxn ang="T10">
                    <a:pos x="T4" y="T5"/>
                  </a:cxn>
                  <a:cxn ang="T11">
                    <a:pos x="T6" y="T7"/>
                  </a:cxn>
                </a:cxnLst>
                <a:rect l="T12" t="T13" r="T14" b="T15"/>
                <a:pathLst>
                  <a:path w="33" h="33">
                    <a:moveTo>
                      <a:pt x="33" y="0"/>
                    </a:moveTo>
                    <a:cubicBezTo>
                      <a:pt x="26" y="2"/>
                      <a:pt x="19" y="4"/>
                      <a:pt x="15" y="7"/>
                    </a:cubicBezTo>
                    <a:cubicBezTo>
                      <a:pt x="11" y="10"/>
                      <a:pt x="11" y="13"/>
                      <a:pt x="8" y="17"/>
                    </a:cubicBezTo>
                    <a:cubicBezTo>
                      <a:pt x="5" y="21"/>
                      <a:pt x="1" y="30"/>
                      <a:pt x="0" y="33"/>
                    </a:cubicBezTo>
                  </a:path>
                </a:pathLst>
              </a:custGeom>
              <a:solidFill>
                <a:srgbClr val="FF0000"/>
              </a:solidFill>
              <a:ln w="3175" cmpd="sng">
                <a:solidFill>
                  <a:srgbClr val="000000"/>
                </a:solidFill>
                <a:round/>
                <a:headEnd/>
                <a:tailEnd/>
              </a:ln>
            </p:spPr>
            <p:txBody>
              <a:bodyPr/>
              <a:lstStyle/>
              <a:p>
                <a:pPr defTabSz="913401"/>
                <a:endParaRPr lang="ja-JP" altLang="en-US">
                  <a:solidFill>
                    <a:prstClr val="black"/>
                  </a:solidFill>
                  <a:latin typeface="Helvetica"/>
                  <a:ea typeface="ヒラギノ丸ゴ ProN W4"/>
                </a:endParaRPr>
              </a:p>
            </p:txBody>
          </p:sp>
          <p:sp>
            <p:nvSpPr>
              <p:cNvPr id="90349" name="Freeform 464"/>
              <p:cNvSpPr>
                <a:spLocks/>
              </p:cNvSpPr>
              <p:nvPr/>
            </p:nvSpPr>
            <p:spPr bwMode="auto">
              <a:xfrm rot="2616169" flipH="1">
                <a:off x="202" y="416"/>
                <a:ext cx="36" cy="23"/>
              </a:xfrm>
              <a:custGeom>
                <a:avLst/>
                <a:gdLst>
                  <a:gd name="T0" fmla="*/ 3315 w 33"/>
                  <a:gd name="T1" fmla="*/ 0 h 33"/>
                  <a:gd name="T2" fmla="*/ 1461 w 33"/>
                  <a:gd name="T3" fmla="*/ 1 h 33"/>
                  <a:gd name="T4" fmla="*/ 794 w 33"/>
                  <a:gd name="T5" fmla="*/ 1 h 33"/>
                  <a:gd name="T6" fmla="*/ 0 w 33"/>
                  <a:gd name="T7" fmla="*/ 1 h 33"/>
                  <a:gd name="T8" fmla="*/ 0 60000 65536"/>
                  <a:gd name="T9" fmla="*/ 0 60000 65536"/>
                  <a:gd name="T10" fmla="*/ 0 60000 65536"/>
                  <a:gd name="T11" fmla="*/ 0 60000 65536"/>
                  <a:gd name="T12" fmla="*/ 0 w 33"/>
                  <a:gd name="T13" fmla="*/ 0 h 33"/>
                  <a:gd name="T14" fmla="*/ 33 w 33"/>
                  <a:gd name="T15" fmla="*/ 33 h 33"/>
                </a:gdLst>
                <a:ahLst/>
                <a:cxnLst>
                  <a:cxn ang="T8">
                    <a:pos x="T0" y="T1"/>
                  </a:cxn>
                  <a:cxn ang="T9">
                    <a:pos x="T2" y="T3"/>
                  </a:cxn>
                  <a:cxn ang="T10">
                    <a:pos x="T4" y="T5"/>
                  </a:cxn>
                  <a:cxn ang="T11">
                    <a:pos x="T6" y="T7"/>
                  </a:cxn>
                </a:cxnLst>
                <a:rect l="T12" t="T13" r="T14" b="T15"/>
                <a:pathLst>
                  <a:path w="33" h="33">
                    <a:moveTo>
                      <a:pt x="33" y="0"/>
                    </a:moveTo>
                    <a:cubicBezTo>
                      <a:pt x="26" y="2"/>
                      <a:pt x="19" y="4"/>
                      <a:pt x="15" y="7"/>
                    </a:cubicBezTo>
                    <a:cubicBezTo>
                      <a:pt x="11" y="10"/>
                      <a:pt x="11" y="13"/>
                      <a:pt x="8" y="17"/>
                    </a:cubicBezTo>
                    <a:cubicBezTo>
                      <a:pt x="5" y="21"/>
                      <a:pt x="1" y="30"/>
                      <a:pt x="0" y="33"/>
                    </a:cubicBezTo>
                  </a:path>
                </a:pathLst>
              </a:custGeom>
              <a:solidFill>
                <a:srgbClr val="FF0000"/>
              </a:solidFill>
              <a:ln w="3175" cmpd="sng">
                <a:solidFill>
                  <a:srgbClr val="000000"/>
                </a:solidFill>
                <a:round/>
                <a:headEnd/>
                <a:tailEnd/>
              </a:ln>
            </p:spPr>
            <p:txBody>
              <a:bodyPr/>
              <a:lstStyle/>
              <a:p>
                <a:pPr defTabSz="913401"/>
                <a:endParaRPr lang="ja-JP" altLang="en-US">
                  <a:solidFill>
                    <a:prstClr val="black"/>
                  </a:solidFill>
                  <a:latin typeface="Helvetica"/>
                  <a:ea typeface="ヒラギノ丸ゴ ProN W4"/>
                </a:endParaRPr>
              </a:p>
            </p:txBody>
          </p:sp>
        </p:grpSp>
        <p:grpSp>
          <p:nvGrpSpPr>
            <p:cNvPr id="46" name="Group 475"/>
            <p:cNvGrpSpPr>
              <a:grpSpLocks/>
            </p:cNvGrpSpPr>
            <p:nvPr/>
          </p:nvGrpSpPr>
          <p:grpSpPr bwMode="auto">
            <a:xfrm>
              <a:off x="5201490" y="6373304"/>
              <a:ext cx="63087" cy="28398"/>
              <a:chOff x="135" y="485"/>
              <a:chExt cx="41" cy="24"/>
            </a:xfrm>
          </p:grpSpPr>
          <p:sp>
            <p:nvSpPr>
              <p:cNvPr id="90342" name="Line 476"/>
              <p:cNvSpPr>
                <a:spLocks noChangeShapeType="1"/>
              </p:cNvSpPr>
              <p:nvPr/>
            </p:nvSpPr>
            <p:spPr bwMode="auto">
              <a:xfrm flipH="1">
                <a:off x="137" y="491"/>
                <a:ext cx="3" cy="17"/>
              </a:xfrm>
              <a:prstGeom prst="line">
                <a:avLst/>
              </a:prstGeom>
              <a:noFill/>
              <a:ln w="3175">
                <a:solidFill>
                  <a:srgbClr val="000000"/>
                </a:solidFill>
                <a:round/>
                <a:headEnd/>
                <a:tailEnd/>
              </a:ln>
            </p:spPr>
            <p:txBody>
              <a:bodyPr/>
              <a:lstStyle/>
              <a:p>
                <a:pPr defTabSz="913401"/>
                <a:endParaRPr lang="ja-JP" altLang="en-US">
                  <a:solidFill>
                    <a:prstClr val="black"/>
                  </a:solidFill>
                  <a:latin typeface="Helvetica"/>
                  <a:ea typeface="ヒラギノ丸ゴ ProN W4"/>
                </a:endParaRPr>
              </a:p>
            </p:txBody>
          </p:sp>
          <p:sp>
            <p:nvSpPr>
              <p:cNvPr id="90343" name="Line 477"/>
              <p:cNvSpPr>
                <a:spLocks noChangeShapeType="1"/>
              </p:cNvSpPr>
              <p:nvPr/>
            </p:nvSpPr>
            <p:spPr bwMode="auto">
              <a:xfrm>
                <a:off x="169" y="492"/>
                <a:ext cx="1" cy="17"/>
              </a:xfrm>
              <a:prstGeom prst="line">
                <a:avLst/>
              </a:prstGeom>
              <a:noFill/>
              <a:ln w="3175">
                <a:solidFill>
                  <a:srgbClr val="000000"/>
                </a:solidFill>
                <a:round/>
                <a:headEnd/>
                <a:tailEnd/>
              </a:ln>
            </p:spPr>
            <p:txBody>
              <a:bodyPr/>
              <a:lstStyle/>
              <a:p>
                <a:pPr defTabSz="913401"/>
                <a:endParaRPr lang="ja-JP" altLang="en-US">
                  <a:solidFill>
                    <a:prstClr val="black"/>
                  </a:solidFill>
                  <a:latin typeface="Helvetica"/>
                  <a:ea typeface="ヒラギノ丸ゴ ProN W4"/>
                </a:endParaRPr>
              </a:p>
            </p:txBody>
          </p:sp>
          <p:sp>
            <p:nvSpPr>
              <p:cNvPr id="90344" name="Line 478"/>
              <p:cNvSpPr>
                <a:spLocks noChangeShapeType="1"/>
              </p:cNvSpPr>
              <p:nvPr/>
            </p:nvSpPr>
            <p:spPr bwMode="auto">
              <a:xfrm>
                <a:off x="154" y="488"/>
                <a:ext cx="1" cy="17"/>
              </a:xfrm>
              <a:prstGeom prst="line">
                <a:avLst/>
              </a:prstGeom>
              <a:noFill/>
              <a:ln w="3175">
                <a:solidFill>
                  <a:srgbClr val="000000"/>
                </a:solidFill>
                <a:round/>
                <a:headEnd/>
                <a:tailEnd/>
              </a:ln>
            </p:spPr>
            <p:txBody>
              <a:bodyPr/>
              <a:lstStyle/>
              <a:p>
                <a:pPr defTabSz="913401"/>
                <a:endParaRPr lang="ja-JP" altLang="en-US">
                  <a:solidFill>
                    <a:prstClr val="black"/>
                  </a:solidFill>
                  <a:latin typeface="Helvetica"/>
                  <a:ea typeface="ヒラギノ丸ゴ ProN W4"/>
                </a:endParaRPr>
              </a:p>
            </p:txBody>
          </p:sp>
          <p:sp>
            <p:nvSpPr>
              <p:cNvPr id="90345" name="Oval 479"/>
              <p:cNvSpPr>
                <a:spLocks noChangeArrowheads="1"/>
              </p:cNvSpPr>
              <p:nvPr/>
            </p:nvSpPr>
            <p:spPr bwMode="auto">
              <a:xfrm>
                <a:off x="135" y="485"/>
                <a:ext cx="41" cy="8"/>
              </a:xfrm>
              <a:prstGeom prst="ellipse">
                <a:avLst/>
              </a:prstGeom>
              <a:solidFill>
                <a:srgbClr val="FFFFFF"/>
              </a:solidFill>
              <a:ln w="3175">
                <a:solidFill>
                  <a:srgbClr val="000000"/>
                </a:solidFill>
                <a:round/>
                <a:headEnd/>
                <a:tailEnd/>
              </a:ln>
            </p:spPr>
            <p:txBody>
              <a:bodyPr/>
              <a:lstStyle/>
              <a:p>
                <a:pPr defTabSz="913401"/>
                <a:endParaRPr lang="ja-JP" altLang="en-US">
                  <a:solidFill>
                    <a:prstClr val="black"/>
                  </a:solidFill>
                  <a:latin typeface="Helvetica"/>
                  <a:ea typeface="ヒラギノ丸ゴ ProN W4"/>
                </a:endParaRPr>
              </a:p>
            </p:txBody>
          </p:sp>
        </p:grpSp>
        <p:grpSp>
          <p:nvGrpSpPr>
            <p:cNvPr id="47" name="Group 480"/>
            <p:cNvGrpSpPr>
              <a:grpSpLocks/>
            </p:cNvGrpSpPr>
            <p:nvPr/>
          </p:nvGrpSpPr>
          <p:grpSpPr bwMode="auto">
            <a:xfrm>
              <a:off x="5219793" y="6326598"/>
              <a:ext cx="68808" cy="48678"/>
              <a:chOff x="154" y="400"/>
              <a:chExt cx="111" cy="107"/>
            </a:xfrm>
          </p:grpSpPr>
          <p:sp>
            <p:nvSpPr>
              <p:cNvPr id="90338" name="Line 481"/>
              <p:cNvSpPr>
                <a:spLocks noChangeShapeType="1"/>
              </p:cNvSpPr>
              <p:nvPr/>
            </p:nvSpPr>
            <p:spPr bwMode="auto">
              <a:xfrm flipH="1">
                <a:off x="197" y="400"/>
                <a:ext cx="17" cy="107"/>
              </a:xfrm>
              <a:prstGeom prst="line">
                <a:avLst/>
              </a:prstGeom>
              <a:noFill/>
              <a:ln w="3175">
                <a:solidFill>
                  <a:srgbClr val="000000"/>
                </a:solidFill>
                <a:round/>
                <a:headEnd/>
                <a:tailEnd/>
              </a:ln>
            </p:spPr>
            <p:txBody>
              <a:bodyPr/>
              <a:lstStyle/>
              <a:p>
                <a:pPr defTabSz="913401"/>
                <a:endParaRPr lang="ja-JP" altLang="en-US">
                  <a:solidFill>
                    <a:prstClr val="black"/>
                  </a:solidFill>
                  <a:latin typeface="Helvetica"/>
                  <a:ea typeface="ヒラギノ丸ゴ ProN W4"/>
                </a:endParaRPr>
              </a:p>
            </p:txBody>
          </p:sp>
          <p:sp>
            <p:nvSpPr>
              <p:cNvPr id="90339" name="AutoShape 482"/>
              <p:cNvSpPr>
                <a:spLocks noChangeArrowheads="1"/>
              </p:cNvSpPr>
              <p:nvPr/>
            </p:nvSpPr>
            <p:spPr bwMode="auto">
              <a:xfrm rot="5905618">
                <a:off x="189" y="373"/>
                <a:ext cx="42" cy="111"/>
              </a:xfrm>
              <a:prstGeom prst="moon">
                <a:avLst>
                  <a:gd name="adj" fmla="val 87500"/>
                </a:avLst>
              </a:prstGeom>
              <a:solidFill>
                <a:srgbClr val="FFFF00"/>
              </a:solidFill>
              <a:ln w="3175">
                <a:solidFill>
                  <a:srgbClr val="000000"/>
                </a:solidFill>
                <a:miter lim="800000"/>
                <a:headEnd/>
                <a:tailEnd/>
              </a:ln>
            </p:spPr>
            <p:txBody>
              <a:bodyPr/>
              <a:lstStyle/>
              <a:p>
                <a:pPr defTabSz="913401"/>
                <a:endParaRPr lang="ja-JP" altLang="en-US">
                  <a:solidFill>
                    <a:prstClr val="black"/>
                  </a:solidFill>
                  <a:latin typeface="Helvetica"/>
                  <a:ea typeface="ヒラギノ丸ゴ ProN W4"/>
                </a:endParaRPr>
              </a:p>
            </p:txBody>
          </p:sp>
          <p:sp>
            <p:nvSpPr>
              <p:cNvPr id="90340" name="Freeform 483"/>
              <p:cNvSpPr>
                <a:spLocks/>
              </p:cNvSpPr>
              <p:nvPr/>
            </p:nvSpPr>
            <p:spPr bwMode="auto">
              <a:xfrm>
                <a:off x="177" y="408"/>
                <a:ext cx="33" cy="33"/>
              </a:xfrm>
              <a:custGeom>
                <a:avLst/>
                <a:gdLst>
                  <a:gd name="T0" fmla="*/ 33 w 33"/>
                  <a:gd name="T1" fmla="*/ 0 h 33"/>
                  <a:gd name="T2" fmla="*/ 15 w 33"/>
                  <a:gd name="T3" fmla="*/ 7 h 33"/>
                  <a:gd name="T4" fmla="*/ 8 w 33"/>
                  <a:gd name="T5" fmla="*/ 17 h 33"/>
                  <a:gd name="T6" fmla="*/ 0 w 33"/>
                  <a:gd name="T7" fmla="*/ 33 h 33"/>
                  <a:gd name="T8" fmla="*/ 0 60000 65536"/>
                  <a:gd name="T9" fmla="*/ 0 60000 65536"/>
                  <a:gd name="T10" fmla="*/ 0 60000 65536"/>
                  <a:gd name="T11" fmla="*/ 0 60000 65536"/>
                  <a:gd name="T12" fmla="*/ 0 w 33"/>
                  <a:gd name="T13" fmla="*/ 0 h 33"/>
                  <a:gd name="T14" fmla="*/ 33 w 33"/>
                  <a:gd name="T15" fmla="*/ 33 h 33"/>
                </a:gdLst>
                <a:ahLst/>
                <a:cxnLst>
                  <a:cxn ang="T8">
                    <a:pos x="T0" y="T1"/>
                  </a:cxn>
                  <a:cxn ang="T9">
                    <a:pos x="T2" y="T3"/>
                  </a:cxn>
                  <a:cxn ang="T10">
                    <a:pos x="T4" y="T5"/>
                  </a:cxn>
                  <a:cxn ang="T11">
                    <a:pos x="T6" y="T7"/>
                  </a:cxn>
                </a:cxnLst>
                <a:rect l="T12" t="T13" r="T14" b="T15"/>
                <a:pathLst>
                  <a:path w="33" h="33">
                    <a:moveTo>
                      <a:pt x="33" y="0"/>
                    </a:moveTo>
                    <a:cubicBezTo>
                      <a:pt x="26" y="2"/>
                      <a:pt x="19" y="4"/>
                      <a:pt x="15" y="7"/>
                    </a:cubicBezTo>
                    <a:cubicBezTo>
                      <a:pt x="11" y="10"/>
                      <a:pt x="11" y="13"/>
                      <a:pt x="8" y="17"/>
                    </a:cubicBezTo>
                    <a:cubicBezTo>
                      <a:pt x="5" y="21"/>
                      <a:pt x="1" y="30"/>
                      <a:pt x="0" y="33"/>
                    </a:cubicBezTo>
                  </a:path>
                </a:pathLst>
              </a:custGeom>
              <a:solidFill>
                <a:srgbClr val="FFFF00"/>
              </a:solidFill>
              <a:ln w="3175" cmpd="sng">
                <a:solidFill>
                  <a:srgbClr val="000000"/>
                </a:solidFill>
                <a:round/>
                <a:headEnd/>
                <a:tailEnd/>
              </a:ln>
            </p:spPr>
            <p:txBody>
              <a:bodyPr/>
              <a:lstStyle/>
              <a:p>
                <a:pPr defTabSz="913401"/>
                <a:endParaRPr lang="ja-JP" altLang="en-US">
                  <a:solidFill>
                    <a:prstClr val="black"/>
                  </a:solidFill>
                  <a:latin typeface="Helvetica"/>
                  <a:ea typeface="ヒラギノ丸ゴ ProN W4"/>
                </a:endParaRPr>
              </a:p>
            </p:txBody>
          </p:sp>
          <p:sp>
            <p:nvSpPr>
              <p:cNvPr id="90341" name="Freeform 484"/>
              <p:cNvSpPr>
                <a:spLocks/>
              </p:cNvSpPr>
              <p:nvPr/>
            </p:nvSpPr>
            <p:spPr bwMode="auto">
              <a:xfrm rot="2616169" flipH="1">
                <a:off x="202" y="416"/>
                <a:ext cx="36" cy="23"/>
              </a:xfrm>
              <a:custGeom>
                <a:avLst/>
                <a:gdLst>
                  <a:gd name="T0" fmla="*/ 3315 w 33"/>
                  <a:gd name="T1" fmla="*/ 0 h 33"/>
                  <a:gd name="T2" fmla="*/ 1461 w 33"/>
                  <a:gd name="T3" fmla="*/ 1 h 33"/>
                  <a:gd name="T4" fmla="*/ 794 w 33"/>
                  <a:gd name="T5" fmla="*/ 1 h 33"/>
                  <a:gd name="T6" fmla="*/ 0 w 33"/>
                  <a:gd name="T7" fmla="*/ 1 h 33"/>
                  <a:gd name="T8" fmla="*/ 0 60000 65536"/>
                  <a:gd name="T9" fmla="*/ 0 60000 65536"/>
                  <a:gd name="T10" fmla="*/ 0 60000 65536"/>
                  <a:gd name="T11" fmla="*/ 0 60000 65536"/>
                  <a:gd name="T12" fmla="*/ 0 w 33"/>
                  <a:gd name="T13" fmla="*/ 0 h 33"/>
                  <a:gd name="T14" fmla="*/ 33 w 33"/>
                  <a:gd name="T15" fmla="*/ 33 h 33"/>
                </a:gdLst>
                <a:ahLst/>
                <a:cxnLst>
                  <a:cxn ang="T8">
                    <a:pos x="T0" y="T1"/>
                  </a:cxn>
                  <a:cxn ang="T9">
                    <a:pos x="T2" y="T3"/>
                  </a:cxn>
                  <a:cxn ang="T10">
                    <a:pos x="T4" y="T5"/>
                  </a:cxn>
                  <a:cxn ang="T11">
                    <a:pos x="T6" y="T7"/>
                  </a:cxn>
                </a:cxnLst>
                <a:rect l="T12" t="T13" r="T14" b="T15"/>
                <a:pathLst>
                  <a:path w="33" h="33">
                    <a:moveTo>
                      <a:pt x="33" y="0"/>
                    </a:moveTo>
                    <a:cubicBezTo>
                      <a:pt x="26" y="2"/>
                      <a:pt x="19" y="4"/>
                      <a:pt x="15" y="7"/>
                    </a:cubicBezTo>
                    <a:cubicBezTo>
                      <a:pt x="11" y="10"/>
                      <a:pt x="11" y="13"/>
                      <a:pt x="8" y="17"/>
                    </a:cubicBezTo>
                    <a:cubicBezTo>
                      <a:pt x="5" y="21"/>
                      <a:pt x="1" y="30"/>
                      <a:pt x="0" y="33"/>
                    </a:cubicBezTo>
                  </a:path>
                </a:pathLst>
              </a:custGeom>
              <a:solidFill>
                <a:srgbClr val="FFFF00"/>
              </a:solidFill>
              <a:ln w="3175" cmpd="sng">
                <a:solidFill>
                  <a:srgbClr val="000000"/>
                </a:solidFill>
                <a:round/>
                <a:headEnd/>
                <a:tailEnd/>
              </a:ln>
            </p:spPr>
            <p:txBody>
              <a:bodyPr/>
              <a:lstStyle/>
              <a:p>
                <a:pPr defTabSz="913401"/>
                <a:endParaRPr lang="ja-JP" altLang="en-US">
                  <a:solidFill>
                    <a:prstClr val="black"/>
                  </a:solidFill>
                  <a:latin typeface="Helvetica"/>
                  <a:ea typeface="ヒラギノ丸ゴ ProN W4"/>
                </a:endParaRPr>
              </a:p>
            </p:txBody>
          </p:sp>
        </p:grpSp>
        <p:grpSp>
          <p:nvGrpSpPr>
            <p:cNvPr id="48" name="Group 485"/>
            <p:cNvGrpSpPr>
              <a:grpSpLocks/>
            </p:cNvGrpSpPr>
            <p:nvPr/>
          </p:nvGrpSpPr>
          <p:grpSpPr bwMode="auto">
            <a:xfrm>
              <a:off x="5108607" y="6363161"/>
              <a:ext cx="63087" cy="28398"/>
              <a:chOff x="135" y="485"/>
              <a:chExt cx="41" cy="24"/>
            </a:xfrm>
          </p:grpSpPr>
          <p:sp>
            <p:nvSpPr>
              <p:cNvPr id="90334" name="Line 486"/>
              <p:cNvSpPr>
                <a:spLocks noChangeShapeType="1"/>
              </p:cNvSpPr>
              <p:nvPr/>
            </p:nvSpPr>
            <p:spPr bwMode="auto">
              <a:xfrm flipH="1">
                <a:off x="137" y="491"/>
                <a:ext cx="3" cy="17"/>
              </a:xfrm>
              <a:prstGeom prst="line">
                <a:avLst/>
              </a:prstGeom>
              <a:noFill/>
              <a:ln w="3175">
                <a:solidFill>
                  <a:srgbClr val="000000"/>
                </a:solidFill>
                <a:round/>
                <a:headEnd/>
                <a:tailEnd/>
              </a:ln>
            </p:spPr>
            <p:txBody>
              <a:bodyPr/>
              <a:lstStyle/>
              <a:p>
                <a:pPr defTabSz="913401"/>
                <a:endParaRPr lang="ja-JP" altLang="en-US">
                  <a:solidFill>
                    <a:prstClr val="black"/>
                  </a:solidFill>
                  <a:latin typeface="Helvetica"/>
                  <a:ea typeface="ヒラギノ丸ゴ ProN W4"/>
                </a:endParaRPr>
              </a:p>
            </p:txBody>
          </p:sp>
          <p:sp>
            <p:nvSpPr>
              <p:cNvPr id="90335" name="Line 487"/>
              <p:cNvSpPr>
                <a:spLocks noChangeShapeType="1"/>
              </p:cNvSpPr>
              <p:nvPr/>
            </p:nvSpPr>
            <p:spPr bwMode="auto">
              <a:xfrm>
                <a:off x="169" y="492"/>
                <a:ext cx="1" cy="17"/>
              </a:xfrm>
              <a:prstGeom prst="line">
                <a:avLst/>
              </a:prstGeom>
              <a:noFill/>
              <a:ln w="3175">
                <a:solidFill>
                  <a:srgbClr val="000000"/>
                </a:solidFill>
                <a:round/>
                <a:headEnd/>
                <a:tailEnd/>
              </a:ln>
            </p:spPr>
            <p:txBody>
              <a:bodyPr/>
              <a:lstStyle/>
              <a:p>
                <a:pPr defTabSz="913401"/>
                <a:endParaRPr lang="ja-JP" altLang="en-US">
                  <a:solidFill>
                    <a:prstClr val="black"/>
                  </a:solidFill>
                  <a:latin typeface="Helvetica"/>
                  <a:ea typeface="ヒラギノ丸ゴ ProN W4"/>
                </a:endParaRPr>
              </a:p>
            </p:txBody>
          </p:sp>
          <p:sp>
            <p:nvSpPr>
              <p:cNvPr id="90336" name="Line 488"/>
              <p:cNvSpPr>
                <a:spLocks noChangeShapeType="1"/>
              </p:cNvSpPr>
              <p:nvPr/>
            </p:nvSpPr>
            <p:spPr bwMode="auto">
              <a:xfrm>
                <a:off x="154" y="488"/>
                <a:ext cx="1" cy="17"/>
              </a:xfrm>
              <a:prstGeom prst="line">
                <a:avLst/>
              </a:prstGeom>
              <a:noFill/>
              <a:ln w="3175">
                <a:solidFill>
                  <a:srgbClr val="000000"/>
                </a:solidFill>
                <a:round/>
                <a:headEnd/>
                <a:tailEnd/>
              </a:ln>
            </p:spPr>
            <p:txBody>
              <a:bodyPr/>
              <a:lstStyle/>
              <a:p>
                <a:pPr defTabSz="913401"/>
                <a:endParaRPr lang="ja-JP" altLang="en-US">
                  <a:solidFill>
                    <a:prstClr val="black"/>
                  </a:solidFill>
                  <a:latin typeface="Helvetica"/>
                  <a:ea typeface="ヒラギノ丸ゴ ProN W4"/>
                </a:endParaRPr>
              </a:p>
            </p:txBody>
          </p:sp>
          <p:sp>
            <p:nvSpPr>
              <p:cNvPr id="90337" name="Oval 489"/>
              <p:cNvSpPr>
                <a:spLocks noChangeArrowheads="1"/>
              </p:cNvSpPr>
              <p:nvPr/>
            </p:nvSpPr>
            <p:spPr bwMode="auto">
              <a:xfrm>
                <a:off x="135" y="485"/>
                <a:ext cx="41" cy="8"/>
              </a:xfrm>
              <a:prstGeom prst="ellipse">
                <a:avLst/>
              </a:prstGeom>
              <a:solidFill>
                <a:srgbClr val="FFFFFF"/>
              </a:solidFill>
              <a:ln w="3175">
                <a:solidFill>
                  <a:srgbClr val="000000"/>
                </a:solidFill>
                <a:round/>
                <a:headEnd/>
                <a:tailEnd/>
              </a:ln>
            </p:spPr>
            <p:txBody>
              <a:bodyPr/>
              <a:lstStyle/>
              <a:p>
                <a:pPr defTabSz="913401"/>
                <a:endParaRPr lang="ja-JP" altLang="en-US">
                  <a:solidFill>
                    <a:prstClr val="black"/>
                  </a:solidFill>
                  <a:latin typeface="Helvetica"/>
                  <a:ea typeface="ヒラギノ丸ゴ ProN W4"/>
                </a:endParaRPr>
              </a:p>
            </p:txBody>
          </p:sp>
        </p:grpSp>
        <p:pic>
          <p:nvPicPr>
            <p:cNvPr id="90231" name="Picture 223" descr="http://www.printout.jp/clipart/clipart_d/13_sports/03_golf/gif/g_golf_04.gif"/>
            <p:cNvPicPr>
              <a:picLocks noChangeAspect="1" noChangeArrowheads="1"/>
            </p:cNvPicPr>
            <p:nvPr/>
          </p:nvPicPr>
          <p:blipFill>
            <a:blip r:embed="rId2" cstate="print"/>
            <a:srcRect/>
            <a:stretch>
              <a:fillRect/>
            </a:stretch>
          </p:blipFill>
          <p:spPr bwMode="auto">
            <a:xfrm>
              <a:off x="5764502" y="6078140"/>
              <a:ext cx="169719" cy="229190"/>
            </a:xfrm>
            <a:prstGeom prst="rect">
              <a:avLst/>
            </a:prstGeom>
            <a:noFill/>
            <a:ln w="9525">
              <a:noFill/>
              <a:miter lim="800000"/>
              <a:headEnd/>
              <a:tailEnd/>
            </a:ln>
          </p:spPr>
        </p:pic>
        <p:pic>
          <p:nvPicPr>
            <p:cNvPr id="90232" name="Picture 224" descr="http://www.printout.jp/clipart/clipart_d/18_health/04_care/gif/health_0168.gif"/>
            <p:cNvPicPr>
              <a:picLocks noChangeAspect="1" noChangeArrowheads="1"/>
            </p:cNvPicPr>
            <p:nvPr/>
          </p:nvPicPr>
          <p:blipFill>
            <a:blip r:embed="rId3" cstate="print"/>
            <a:srcRect/>
            <a:stretch>
              <a:fillRect/>
            </a:stretch>
          </p:blipFill>
          <p:spPr bwMode="auto">
            <a:xfrm>
              <a:off x="8566034" y="5451416"/>
              <a:ext cx="149078" cy="171384"/>
            </a:xfrm>
            <a:prstGeom prst="rect">
              <a:avLst/>
            </a:prstGeom>
            <a:noFill/>
            <a:ln w="9525">
              <a:noFill/>
              <a:miter lim="800000"/>
              <a:headEnd/>
              <a:tailEnd/>
            </a:ln>
          </p:spPr>
        </p:pic>
        <p:pic>
          <p:nvPicPr>
            <p:cNvPr id="90233" name="Picture 225" descr="http://www.printout.jp/clipart/clipart_d/18_health/04_care/gif/health_0179.gif"/>
            <p:cNvPicPr>
              <a:picLocks noChangeAspect="1" noChangeArrowheads="1"/>
            </p:cNvPicPr>
            <p:nvPr/>
          </p:nvPicPr>
          <p:blipFill>
            <a:blip r:embed="rId4" cstate="print"/>
            <a:srcRect/>
            <a:stretch>
              <a:fillRect/>
            </a:stretch>
          </p:blipFill>
          <p:spPr bwMode="auto">
            <a:xfrm>
              <a:off x="6957131" y="5964558"/>
              <a:ext cx="293571" cy="170372"/>
            </a:xfrm>
            <a:prstGeom prst="rect">
              <a:avLst/>
            </a:prstGeom>
            <a:noFill/>
            <a:ln w="9525">
              <a:noFill/>
              <a:miter lim="800000"/>
              <a:headEnd/>
              <a:tailEnd/>
            </a:ln>
          </p:spPr>
        </p:pic>
        <p:pic>
          <p:nvPicPr>
            <p:cNvPr id="90234" name="Picture 226" descr="http://www.printout.jp/clipart/clipart_d/18_health/04_care/gif/health_0185.gif"/>
            <p:cNvPicPr>
              <a:picLocks noChangeAspect="1" noChangeArrowheads="1"/>
            </p:cNvPicPr>
            <p:nvPr/>
          </p:nvPicPr>
          <p:blipFill>
            <a:blip r:embed="rId5" cstate="print"/>
            <a:srcRect/>
            <a:stretch>
              <a:fillRect/>
            </a:stretch>
          </p:blipFill>
          <p:spPr bwMode="auto">
            <a:xfrm>
              <a:off x="4513385" y="6476687"/>
              <a:ext cx="147933" cy="164286"/>
            </a:xfrm>
            <a:prstGeom prst="rect">
              <a:avLst/>
            </a:prstGeom>
            <a:noFill/>
            <a:ln w="9525">
              <a:noFill/>
              <a:miter lim="800000"/>
              <a:headEnd/>
              <a:tailEnd/>
            </a:ln>
          </p:spPr>
        </p:pic>
        <p:pic>
          <p:nvPicPr>
            <p:cNvPr id="90235" name="Picture 227" descr="http://www.printout.jp/clipart/clipart_d/18_health/04_care/gif/health_0152.gif"/>
            <p:cNvPicPr>
              <a:picLocks noChangeAspect="1" noChangeArrowheads="1"/>
            </p:cNvPicPr>
            <p:nvPr/>
          </p:nvPicPr>
          <p:blipFill>
            <a:blip r:embed="rId6" cstate="print"/>
            <a:srcRect/>
            <a:stretch>
              <a:fillRect/>
            </a:stretch>
          </p:blipFill>
          <p:spPr bwMode="auto">
            <a:xfrm>
              <a:off x="5227820" y="6420911"/>
              <a:ext cx="188067" cy="205866"/>
            </a:xfrm>
            <a:prstGeom prst="rect">
              <a:avLst/>
            </a:prstGeom>
            <a:noFill/>
            <a:ln w="9525">
              <a:noFill/>
              <a:miter lim="800000"/>
              <a:headEnd/>
              <a:tailEnd/>
            </a:ln>
          </p:spPr>
        </p:pic>
        <p:pic>
          <p:nvPicPr>
            <p:cNvPr id="90236" name="Picture 228" descr="http://www.printout.jp/clipart/clipart_d/18_health/04_care/gif/health_0165.gif"/>
            <p:cNvPicPr>
              <a:picLocks noChangeAspect="1" noChangeArrowheads="1"/>
            </p:cNvPicPr>
            <p:nvPr/>
          </p:nvPicPr>
          <p:blipFill>
            <a:blip r:embed="rId7" cstate="print"/>
            <a:srcRect/>
            <a:stretch>
              <a:fillRect/>
            </a:stretch>
          </p:blipFill>
          <p:spPr bwMode="auto">
            <a:xfrm>
              <a:off x="5646386" y="5222226"/>
              <a:ext cx="185776" cy="206880"/>
            </a:xfrm>
            <a:prstGeom prst="rect">
              <a:avLst/>
            </a:prstGeom>
            <a:noFill/>
            <a:ln w="9525">
              <a:noFill/>
              <a:miter lim="800000"/>
              <a:headEnd/>
              <a:tailEnd/>
            </a:ln>
          </p:spPr>
        </p:pic>
        <p:grpSp>
          <p:nvGrpSpPr>
            <p:cNvPr id="49" name="Group 447"/>
            <p:cNvGrpSpPr>
              <a:grpSpLocks/>
            </p:cNvGrpSpPr>
            <p:nvPr/>
          </p:nvGrpSpPr>
          <p:grpSpPr bwMode="auto">
            <a:xfrm>
              <a:off x="4155628" y="5907767"/>
              <a:ext cx="130733" cy="151101"/>
              <a:chOff x="537" y="437"/>
              <a:chExt cx="46" cy="56"/>
            </a:xfrm>
          </p:grpSpPr>
          <p:sp>
            <p:nvSpPr>
              <p:cNvPr id="90332" name="AutoShape 448"/>
              <p:cNvSpPr>
                <a:spLocks noChangeArrowheads="1"/>
              </p:cNvSpPr>
              <p:nvPr/>
            </p:nvSpPr>
            <p:spPr bwMode="auto">
              <a:xfrm>
                <a:off x="553" y="464"/>
                <a:ext cx="13" cy="29"/>
              </a:xfrm>
              <a:prstGeom prst="can">
                <a:avLst>
                  <a:gd name="adj" fmla="val 55769"/>
                </a:avLst>
              </a:prstGeom>
              <a:solidFill>
                <a:srgbClr val="993300"/>
              </a:solidFill>
              <a:ln w="9525">
                <a:noFill/>
                <a:round/>
                <a:headEnd/>
                <a:tailEnd/>
              </a:ln>
            </p:spPr>
            <p:txBody>
              <a:bodyPr/>
              <a:lstStyle/>
              <a:p>
                <a:pPr defTabSz="913401"/>
                <a:endParaRPr lang="ja-JP" altLang="en-US">
                  <a:solidFill>
                    <a:prstClr val="black"/>
                  </a:solidFill>
                  <a:latin typeface="Helvetica"/>
                  <a:ea typeface="ヒラギノ丸ゴ ProN W4"/>
                </a:endParaRPr>
              </a:p>
            </p:txBody>
          </p:sp>
          <p:sp>
            <p:nvSpPr>
              <p:cNvPr id="90333" name="Oval 449"/>
              <p:cNvSpPr>
                <a:spLocks noChangeArrowheads="1"/>
              </p:cNvSpPr>
              <p:nvPr/>
            </p:nvSpPr>
            <p:spPr bwMode="auto">
              <a:xfrm>
                <a:off x="537" y="437"/>
                <a:ext cx="46" cy="45"/>
              </a:xfrm>
              <a:prstGeom prst="ellipse">
                <a:avLst/>
              </a:prstGeom>
              <a:solidFill>
                <a:srgbClr val="808000"/>
              </a:solidFill>
              <a:ln w="9525">
                <a:noFill/>
                <a:round/>
                <a:headEnd/>
                <a:tailEnd/>
              </a:ln>
            </p:spPr>
            <p:txBody>
              <a:bodyPr/>
              <a:lstStyle/>
              <a:p>
                <a:pPr defTabSz="913401"/>
                <a:endParaRPr lang="ja-JP" altLang="en-US">
                  <a:solidFill>
                    <a:prstClr val="black"/>
                  </a:solidFill>
                  <a:latin typeface="Helvetica"/>
                  <a:ea typeface="ヒラギノ丸ゴ ProN W4"/>
                </a:endParaRPr>
              </a:p>
            </p:txBody>
          </p:sp>
        </p:grpSp>
        <p:grpSp>
          <p:nvGrpSpPr>
            <p:cNvPr id="50" name="Group 447"/>
            <p:cNvGrpSpPr>
              <a:grpSpLocks/>
            </p:cNvGrpSpPr>
            <p:nvPr/>
          </p:nvGrpSpPr>
          <p:grpSpPr bwMode="auto">
            <a:xfrm>
              <a:off x="4125791" y="6042650"/>
              <a:ext cx="129585" cy="150090"/>
              <a:chOff x="537" y="437"/>
              <a:chExt cx="46" cy="56"/>
            </a:xfrm>
          </p:grpSpPr>
          <p:sp>
            <p:nvSpPr>
              <p:cNvPr id="90330" name="AutoShape 448"/>
              <p:cNvSpPr>
                <a:spLocks noChangeArrowheads="1"/>
              </p:cNvSpPr>
              <p:nvPr/>
            </p:nvSpPr>
            <p:spPr bwMode="auto">
              <a:xfrm>
                <a:off x="553" y="464"/>
                <a:ext cx="13" cy="29"/>
              </a:xfrm>
              <a:prstGeom prst="can">
                <a:avLst>
                  <a:gd name="adj" fmla="val 55769"/>
                </a:avLst>
              </a:prstGeom>
              <a:solidFill>
                <a:srgbClr val="993300"/>
              </a:solidFill>
              <a:ln w="9525">
                <a:noFill/>
                <a:round/>
                <a:headEnd/>
                <a:tailEnd/>
              </a:ln>
            </p:spPr>
            <p:txBody>
              <a:bodyPr/>
              <a:lstStyle/>
              <a:p>
                <a:pPr defTabSz="913401"/>
                <a:endParaRPr lang="ja-JP" altLang="en-US">
                  <a:solidFill>
                    <a:prstClr val="black"/>
                  </a:solidFill>
                  <a:latin typeface="Helvetica"/>
                  <a:ea typeface="ヒラギノ丸ゴ ProN W4"/>
                </a:endParaRPr>
              </a:p>
            </p:txBody>
          </p:sp>
          <p:sp>
            <p:nvSpPr>
              <p:cNvPr id="90331" name="Oval 449"/>
              <p:cNvSpPr>
                <a:spLocks noChangeArrowheads="1"/>
              </p:cNvSpPr>
              <p:nvPr/>
            </p:nvSpPr>
            <p:spPr bwMode="auto">
              <a:xfrm>
                <a:off x="537" y="437"/>
                <a:ext cx="46" cy="45"/>
              </a:xfrm>
              <a:prstGeom prst="ellipse">
                <a:avLst/>
              </a:prstGeom>
              <a:solidFill>
                <a:srgbClr val="808000"/>
              </a:solidFill>
              <a:ln w="9525">
                <a:noFill/>
                <a:round/>
                <a:headEnd/>
                <a:tailEnd/>
              </a:ln>
            </p:spPr>
            <p:txBody>
              <a:bodyPr/>
              <a:lstStyle/>
              <a:p>
                <a:pPr defTabSz="913401"/>
                <a:endParaRPr lang="ja-JP" altLang="en-US">
                  <a:solidFill>
                    <a:prstClr val="black"/>
                  </a:solidFill>
                  <a:latin typeface="Helvetica"/>
                  <a:ea typeface="ヒラギノ丸ゴ ProN W4"/>
                </a:endParaRPr>
              </a:p>
            </p:txBody>
          </p:sp>
        </p:grpSp>
        <p:grpSp>
          <p:nvGrpSpPr>
            <p:cNvPr id="52" name="Group 418"/>
            <p:cNvGrpSpPr>
              <a:grpSpLocks/>
            </p:cNvGrpSpPr>
            <p:nvPr/>
          </p:nvGrpSpPr>
          <p:grpSpPr bwMode="auto">
            <a:xfrm>
              <a:off x="6718603" y="5622812"/>
              <a:ext cx="124996" cy="209924"/>
              <a:chOff x="383" y="364"/>
              <a:chExt cx="46" cy="56"/>
            </a:xfrm>
          </p:grpSpPr>
          <p:sp>
            <p:nvSpPr>
              <p:cNvPr id="90328" name="AutoShape 419"/>
              <p:cNvSpPr>
                <a:spLocks noChangeArrowheads="1"/>
              </p:cNvSpPr>
              <p:nvPr/>
            </p:nvSpPr>
            <p:spPr bwMode="auto">
              <a:xfrm>
                <a:off x="399" y="391"/>
                <a:ext cx="13" cy="29"/>
              </a:xfrm>
              <a:prstGeom prst="can">
                <a:avLst>
                  <a:gd name="adj" fmla="val 55769"/>
                </a:avLst>
              </a:prstGeom>
              <a:solidFill>
                <a:srgbClr val="993300"/>
              </a:solidFill>
              <a:ln w="9525">
                <a:noFill/>
                <a:round/>
                <a:headEnd/>
                <a:tailEnd/>
              </a:ln>
            </p:spPr>
            <p:txBody>
              <a:bodyPr/>
              <a:lstStyle/>
              <a:p>
                <a:pPr defTabSz="913401"/>
                <a:endParaRPr lang="ja-JP" altLang="en-US">
                  <a:solidFill>
                    <a:prstClr val="black"/>
                  </a:solidFill>
                  <a:latin typeface="Helvetica"/>
                  <a:ea typeface="ヒラギノ丸ゴ ProN W4"/>
                </a:endParaRPr>
              </a:p>
            </p:txBody>
          </p:sp>
          <p:sp>
            <p:nvSpPr>
              <p:cNvPr id="90329" name="Oval 420"/>
              <p:cNvSpPr>
                <a:spLocks noChangeArrowheads="1"/>
              </p:cNvSpPr>
              <p:nvPr/>
            </p:nvSpPr>
            <p:spPr bwMode="auto">
              <a:xfrm>
                <a:off x="383" y="364"/>
                <a:ext cx="46" cy="45"/>
              </a:xfrm>
              <a:prstGeom prst="ellipse">
                <a:avLst/>
              </a:prstGeom>
              <a:solidFill>
                <a:srgbClr val="99CC00"/>
              </a:solidFill>
              <a:ln w="9525">
                <a:noFill/>
                <a:round/>
                <a:headEnd/>
                <a:tailEnd/>
              </a:ln>
            </p:spPr>
            <p:txBody>
              <a:bodyPr/>
              <a:lstStyle/>
              <a:p>
                <a:pPr defTabSz="913401"/>
                <a:endParaRPr lang="ja-JP" altLang="en-US">
                  <a:solidFill>
                    <a:prstClr val="black"/>
                  </a:solidFill>
                  <a:latin typeface="Helvetica"/>
                  <a:ea typeface="ヒラギノ丸ゴ ProN W4"/>
                </a:endParaRPr>
              </a:p>
            </p:txBody>
          </p:sp>
        </p:grpSp>
        <p:grpSp>
          <p:nvGrpSpPr>
            <p:cNvPr id="53" name="Group 418"/>
            <p:cNvGrpSpPr>
              <a:grpSpLocks/>
            </p:cNvGrpSpPr>
            <p:nvPr/>
          </p:nvGrpSpPr>
          <p:grpSpPr bwMode="auto">
            <a:xfrm>
              <a:off x="4692271" y="6021358"/>
              <a:ext cx="124996" cy="209924"/>
              <a:chOff x="383" y="364"/>
              <a:chExt cx="46" cy="56"/>
            </a:xfrm>
          </p:grpSpPr>
          <p:sp>
            <p:nvSpPr>
              <p:cNvPr id="90326" name="AutoShape 419"/>
              <p:cNvSpPr>
                <a:spLocks noChangeArrowheads="1"/>
              </p:cNvSpPr>
              <p:nvPr/>
            </p:nvSpPr>
            <p:spPr bwMode="auto">
              <a:xfrm>
                <a:off x="399" y="391"/>
                <a:ext cx="13" cy="29"/>
              </a:xfrm>
              <a:prstGeom prst="can">
                <a:avLst>
                  <a:gd name="adj" fmla="val 55769"/>
                </a:avLst>
              </a:prstGeom>
              <a:solidFill>
                <a:srgbClr val="993300"/>
              </a:solidFill>
              <a:ln w="9525">
                <a:noFill/>
                <a:round/>
                <a:headEnd/>
                <a:tailEnd/>
              </a:ln>
            </p:spPr>
            <p:txBody>
              <a:bodyPr/>
              <a:lstStyle/>
              <a:p>
                <a:pPr defTabSz="913401"/>
                <a:endParaRPr lang="ja-JP" altLang="en-US">
                  <a:solidFill>
                    <a:prstClr val="black"/>
                  </a:solidFill>
                  <a:latin typeface="Helvetica"/>
                  <a:ea typeface="ヒラギノ丸ゴ ProN W4"/>
                </a:endParaRPr>
              </a:p>
            </p:txBody>
          </p:sp>
          <p:sp>
            <p:nvSpPr>
              <p:cNvPr id="90327" name="Oval 420"/>
              <p:cNvSpPr>
                <a:spLocks noChangeArrowheads="1"/>
              </p:cNvSpPr>
              <p:nvPr/>
            </p:nvSpPr>
            <p:spPr bwMode="auto">
              <a:xfrm>
                <a:off x="383" y="364"/>
                <a:ext cx="46" cy="45"/>
              </a:xfrm>
              <a:prstGeom prst="ellipse">
                <a:avLst/>
              </a:prstGeom>
              <a:solidFill>
                <a:srgbClr val="99CC00"/>
              </a:solidFill>
              <a:ln w="9525">
                <a:noFill/>
                <a:round/>
                <a:headEnd/>
                <a:tailEnd/>
              </a:ln>
            </p:spPr>
            <p:txBody>
              <a:bodyPr/>
              <a:lstStyle/>
              <a:p>
                <a:pPr defTabSz="913401"/>
                <a:endParaRPr lang="ja-JP" altLang="en-US">
                  <a:solidFill>
                    <a:prstClr val="black"/>
                  </a:solidFill>
                  <a:latin typeface="Helvetica"/>
                  <a:ea typeface="ヒラギノ丸ゴ ProN W4"/>
                </a:endParaRPr>
              </a:p>
            </p:txBody>
          </p:sp>
        </p:grpSp>
        <p:sp>
          <p:nvSpPr>
            <p:cNvPr id="90241" name="Oval 455"/>
            <p:cNvSpPr>
              <a:spLocks noChangeArrowheads="1"/>
            </p:cNvSpPr>
            <p:nvPr/>
          </p:nvSpPr>
          <p:spPr bwMode="auto">
            <a:xfrm>
              <a:off x="4007665" y="6554773"/>
              <a:ext cx="112382" cy="119665"/>
            </a:xfrm>
            <a:prstGeom prst="ellipse">
              <a:avLst/>
            </a:prstGeom>
            <a:solidFill>
              <a:srgbClr val="99CC00"/>
            </a:solidFill>
            <a:ln w="9525">
              <a:noFill/>
              <a:round/>
              <a:headEnd/>
              <a:tailEnd/>
            </a:ln>
          </p:spPr>
          <p:txBody>
            <a:bodyPr/>
            <a:lstStyle/>
            <a:p>
              <a:pPr defTabSz="913401"/>
              <a:endParaRPr lang="ja-JP" altLang="en-US">
                <a:solidFill>
                  <a:prstClr val="black"/>
                </a:solidFill>
                <a:latin typeface="Helvetica"/>
                <a:ea typeface="ヒラギノ丸ゴ ProN W4"/>
              </a:endParaRPr>
            </a:p>
          </p:txBody>
        </p:sp>
        <p:sp>
          <p:nvSpPr>
            <p:cNvPr id="90242" name="Oval 455"/>
            <p:cNvSpPr>
              <a:spLocks noChangeArrowheads="1"/>
            </p:cNvSpPr>
            <p:nvPr/>
          </p:nvSpPr>
          <p:spPr bwMode="auto">
            <a:xfrm>
              <a:off x="4095964" y="6533476"/>
              <a:ext cx="112382" cy="119665"/>
            </a:xfrm>
            <a:prstGeom prst="ellipse">
              <a:avLst/>
            </a:prstGeom>
            <a:solidFill>
              <a:srgbClr val="99CC00"/>
            </a:solidFill>
            <a:ln w="9525">
              <a:noFill/>
              <a:round/>
              <a:headEnd/>
              <a:tailEnd/>
            </a:ln>
          </p:spPr>
          <p:txBody>
            <a:bodyPr/>
            <a:lstStyle/>
            <a:p>
              <a:pPr defTabSz="913401"/>
              <a:endParaRPr lang="ja-JP" altLang="en-US">
                <a:solidFill>
                  <a:prstClr val="black"/>
                </a:solidFill>
                <a:latin typeface="Helvetica"/>
                <a:ea typeface="ヒラギノ丸ゴ ProN W4"/>
              </a:endParaRPr>
            </a:p>
          </p:txBody>
        </p:sp>
        <p:grpSp>
          <p:nvGrpSpPr>
            <p:cNvPr id="54" name="Group 453"/>
            <p:cNvGrpSpPr>
              <a:grpSpLocks/>
            </p:cNvGrpSpPr>
            <p:nvPr/>
          </p:nvGrpSpPr>
          <p:grpSpPr bwMode="auto">
            <a:xfrm>
              <a:off x="3678549" y="6306308"/>
              <a:ext cx="113530" cy="262655"/>
              <a:chOff x="383" y="364"/>
              <a:chExt cx="46" cy="56"/>
            </a:xfrm>
          </p:grpSpPr>
          <p:sp>
            <p:nvSpPr>
              <p:cNvPr id="90324" name="AutoShape 454"/>
              <p:cNvSpPr>
                <a:spLocks noChangeArrowheads="1"/>
              </p:cNvSpPr>
              <p:nvPr/>
            </p:nvSpPr>
            <p:spPr bwMode="auto">
              <a:xfrm>
                <a:off x="399" y="391"/>
                <a:ext cx="13" cy="29"/>
              </a:xfrm>
              <a:prstGeom prst="can">
                <a:avLst>
                  <a:gd name="adj" fmla="val 55769"/>
                </a:avLst>
              </a:prstGeom>
              <a:solidFill>
                <a:srgbClr val="993300"/>
              </a:solidFill>
              <a:ln w="9525">
                <a:noFill/>
                <a:round/>
                <a:headEnd/>
                <a:tailEnd/>
              </a:ln>
            </p:spPr>
            <p:txBody>
              <a:bodyPr/>
              <a:lstStyle/>
              <a:p>
                <a:pPr defTabSz="913401"/>
                <a:endParaRPr lang="ja-JP" altLang="en-US">
                  <a:solidFill>
                    <a:prstClr val="black"/>
                  </a:solidFill>
                  <a:latin typeface="Helvetica"/>
                  <a:ea typeface="ヒラギノ丸ゴ ProN W4"/>
                </a:endParaRPr>
              </a:p>
            </p:txBody>
          </p:sp>
          <p:sp>
            <p:nvSpPr>
              <p:cNvPr id="90325" name="Oval 455"/>
              <p:cNvSpPr>
                <a:spLocks noChangeArrowheads="1"/>
              </p:cNvSpPr>
              <p:nvPr/>
            </p:nvSpPr>
            <p:spPr bwMode="auto">
              <a:xfrm>
                <a:off x="383" y="364"/>
                <a:ext cx="46" cy="45"/>
              </a:xfrm>
              <a:prstGeom prst="ellipse">
                <a:avLst/>
              </a:prstGeom>
              <a:solidFill>
                <a:srgbClr val="99CC00"/>
              </a:solidFill>
              <a:ln w="9525">
                <a:noFill/>
                <a:round/>
                <a:headEnd/>
                <a:tailEnd/>
              </a:ln>
            </p:spPr>
            <p:txBody>
              <a:bodyPr/>
              <a:lstStyle/>
              <a:p>
                <a:pPr defTabSz="913401"/>
                <a:endParaRPr lang="ja-JP" altLang="en-US">
                  <a:solidFill>
                    <a:prstClr val="black"/>
                  </a:solidFill>
                  <a:latin typeface="Helvetica"/>
                  <a:ea typeface="ヒラギノ丸ゴ ProN W4"/>
                </a:endParaRPr>
              </a:p>
            </p:txBody>
          </p:sp>
        </p:grpSp>
        <p:grpSp>
          <p:nvGrpSpPr>
            <p:cNvPr id="55" name="Group 453"/>
            <p:cNvGrpSpPr>
              <a:grpSpLocks/>
            </p:cNvGrpSpPr>
            <p:nvPr/>
          </p:nvGrpSpPr>
          <p:grpSpPr bwMode="auto">
            <a:xfrm>
              <a:off x="3559288" y="6363118"/>
              <a:ext cx="113530" cy="148063"/>
              <a:chOff x="383" y="364"/>
              <a:chExt cx="46" cy="56"/>
            </a:xfrm>
          </p:grpSpPr>
          <p:sp>
            <p:nvSpPr>
              <p:cNvPr id="90322" name="AutoShape 454"/>
              <p:cNvSpPr>
                <a:spLocks noChangeArrowheads="1"/>
              </p:cNvSpPr>
              <p:nvPr/>
            </p:nvSpPr>
            <p:spPr bwMode="auto">
              <a:xfrm>
                <a:off x="399" y="391"/>
                <a:ext cx="13" cy="29"/>
              </a:xfrm>
              <a:prstGeom prst="can">
                <a:avLst>
                  <a:gd name="adj" fmla="val 55769"/>
                </a:avLst>
              </a:prstGeom>
              <a:solidFill>
                <a:srgbClr val="993300"/>
              </a:solidFill>
              <a:ln w="9525">
                <a:noFill/>
                <a:round/>
                <a:headEnd/>
                <a:tailEnd/>
              </a:ln>
            </p:spPr>
            <p:txBody>
              <a:bodyPr/>
              <a:lstStyle/>
              <a:p>
                <a:pPr defTabSz="913401"/>
                <a:endParaRPr lang="ja-JP" altLang="en-US">
                  <a:solidFill>
                    <a:prstClr val="black"/>
                  </a:solidFill>
                  <a:latin typeface="Helvetica"/>
                  <a:ea typeface="ヒラギノ丸ゴ ProN W4"/>
                </a:endParaRPr>
              </a:p>
            </p:txBody>
          </p:sp>
          <p:sp>
            <p:nvSpPr>
              <p:cNvPr id="90323" name="Oval 455"/>
              <p:cNvSpPr>
                <a:spLocks noChangeArrowheads="1"/>
              </p:cNvSpPr>
              <p:nvPr/>
            </p:nvSpPr>
            <p:spPr bwMode="auto">
              <a:xfrm>
                <a:off x="383" y="364"/>
                <a:ext cx="46" cy="45"/>
              </a:xfrm>
              <a:prstGeom prst="ellipse">
                <a:avLst/>
              </a:prstGeom>
              <a:solidFill>
                <a:srgbClr val="99CC00"/>
              </a:solidFill>
              <a:ln w="9525">
                <a:noFill/>
                <a:round/>
                <a:headEnd/>
                <a:tailEnd/>
              </a:ln>
            </p:spPr>
            <p:txBody>
              <a:bodyPr/>
              <a:lstStyle/>
              <a:p>
                <a:pPr defTabSz="913401"/>
                <a:endParaRPr lang="ja-JP" altLang="en-US">
                  <a:solidFill>
                    <a:prstClr val="black"/>
                  </a:solidFill>
                  <a:latin typeface="Helvetica"/>
                  <a:ea typeface="ヒラギノ丸ゴ ProN W4"/>
                </a:endParaRPr>
              </a:p>
            </p:txBody>
          </p:sp>
        </p:grpSp>
        <p:grpSp>
          <p:nvGrpSpPr>
            <p:cNvPr id="56" name="Group 431"/>
            <p:cNvGrpSpPr>
              <a:grpSpLocks/>
            </p:cNvGrpSpPr>
            <p:nvPr/>
          </p:nvGrpSpPr>
          <p:grpSpPr bwMode="auto">
            <a:xfrm>
              <a:off x="3618898" y="6476687"/>
              <a:ext cx="96327" cy="164286"/>
              <a:chOff x="658" y="432"/>
              <a:chExt cx="46" cy="56"/>
            </a:xfrm>
          </p:grpSpPr>
          <p:sp>
            <p:nvSpPr>
              <p:cNvPr id="90320" name="AutoShape 432"/>
              <p:cNvSpPr>
                <a:spLocks noChangeArrowheads="1"/>
              </p:cNvSpPr>
              <p:nvPr/>
            </p:nvSpPr>
            <p:spPr bwMode="auto">
              <a:xfrm>
                <a:off x="674" y="459"/>
                <a:ext cx="13" cy="29"/>
              </a:xfrm>
              <a:prstGeom prst="can">
                <a:avLst>
                  <a:gd name="adj" fmla="val 55769"/>
                </a:avLst>
              </a:prstGeom>
              <a:solidFill>
                <a:srgbClr val="993300"/>
              </a:solidFill>
              <a:ln w="9525">
                <a:noFill/>
                <a:round/>
                <a:headEnd/>
                <a:tailEnd/>
              </a:ln>
            </p:spPr>
            <p:txBody>
              <a:bodyPr/>
              <a:lstStyle/>
              <a:p>
                <a:pPr defTabSz="913401"/>
                <a:endParaRPr lang="ja-JP" altLang="en-US">
                  <a:solidFill>
                    <a:prstClr val="black"/>
                  </a:solidFill>
                  <a:latin typeface="Helvetica"/>
                  <a:ea typeface="ヒラギノ丸ゴ ProN W4"/>
                </a:endParaRPr>
              </a:p>
            </p:txBody>
          </p:sp>
          <p:sp>
            <p:nvSpPr>
              <p:cNvPr id="90321" name="Oval 433"/>
              <p:cNvSpPr>
                <a:spLocks noChangeArrowheads="1"/>
              </p:cNvSpPr>
              <p:nvPr/>
            </p:nvSpPr>
            <p:spPr bwMode="auto">
              <a:xfrm>
                <a:off x="658" y="432"/>
                <a:ext cx="46" cy="45"/>
              </a:xfrm>
              <a:prstGeom prst="ellipse">
                <a:avLst/>
              </a:prstGeom>
              <a:solidFill>
                <a:srgbClr val="808000"/>
              </a:solidFill>
              <a:ln w="9525">
                <a:noFill/>
                <a:round/>
                <a:headEnd/>
                <a:tailEnd/>
              </a:ln>
            </p:spPr>
            <p:txBody>
              <a:bodyPr/>
              <a:lstStyle/>
              <a:p>
                <a:pPr defTabSz="913401"/>
                <a:endParaRPr lang="ja-JP" altLang="en-US">
                  <a:solidFill>
                    <a:prstClr val="black"/>
                  </a:solidFill>
                  <a:latin typeface="Helvetica"/>
                  <a:ea typeface="ヒラギノ丸ゴ ProN W4"/>
                </a:endParaRPr>
              </a:p>
            </p:txBody>
          </p:sp>
        </p:grpSp>
        <p:grpSp>
          <p:nvGrpSpPr>
            <p:cNvPr id="57" name="Group 492"/>
            <p:cNvGrpSpPr>
              <a:grpSpLocks/>
            </p:cNvGrpSpPr>
            <p:nvPr/>
          </p:nvGrpSpPr>
          <p:grpSpPr bwMode="auto">
            <a:xfrm>
              <a:off x="7672723" y="5166459"/>
              <a:ext cx="122704" cy="273812"/>
              <a:chOff x="498" y="415"/>
              <a:chExt cx="46" cy="56"/>
            </a:xfrm>
          </p:grpSpPr>
          <p:sp>
            <p:nvSpPr>
              <p:cNvPr id="90318" name="AutoShape 493"/>
              <p:cNvSpPr>
                <a:spLocks noChangeArrowheads="1"/>
              </p:cNvSpPr>
              <p:nvPr/>
            </p:nvSpPr>
            <p:spPr bwMode="auto">
              <a:xfrm>
                <a:off x="514" y="442"/>
                <a:ext cx="13" cy="29"/>
              </a:xfrm>
              <a:prstGeom prst="can">
                <a:avLst>
                  <a:gd name="adj" fmla="val 55769"/>
                </a:avLst>
              </a:prstGeom>
              <a:solidFill>
                <a:srgbClr val="993300"/>
              </a:solidFill>
              <a:ln w="9525">
                <a:noFill/>
                <a:round/>
                <a:headEnd/>
                <a:tailEnd/>
              </a:ln>
            </p:spPr>
            <p:txBody>
              <a:bodyPr/>
              <a:lstStyle/>
              <a:p>
                <a:pPr defTabSz="913401"/>
                <a:endParaRPr lang="ja-JP" altLang="en-US">
                  <a:solidFill>
                    <a:prstClr val="black"/>
                  </a:solidFill>
                  <a:latin typeface="Helvetica"/>
                  <a:ea typeface="ヒラギノ丸ゴ ProN W4"/>
                </a:endParaRPr>
              </a:p>
            </p:txBody>
          </p:sp>
          <p:sp>
            <p:nvSpPr>
              <p:cNvPr id="90319" name="Oval 494"/>
              <p:cNvSpPr>
                <a:spLocks noChangeArrowheads="1"/>
              </p:cNvSpPr>
              <p:nvPr/>
            </p:nvSpPr>
            <p:spPr bwMode="auto">
              <a:xfrm>
                <a:off x="498" y="415"/>
                <a:ext cx="46" cy="45"/>
              </a:xfrm>
              <a:prstGeom prst="ellipse">
                <a:avLst/>
              </a:prstGeom>
              <a:solidFill>
                <a:srgbClr val="99CC00"/>
              </a:solidFill>
              <a:ln w="9525">
                <a:noFill/>
                <a:round/>
                <a:headEnd/>
                <a:tailEnd/>
              </a:ln>
            </p:spPr>
            <p:txBody>
              <a:bodyPr/>
              <a:lstStyle/>
              <a:p>
                <a:pPr defTabSz="913401"/>
                <a:endParaRPr lang="ja-JP" altLang="en-US">
                  <a:solidFill>
                    <a:prstClr val="black"/>
                  </a:solidFill>
                  <a:latin typeface="Helvetica"/>
                  <a:ea typeface="ヒラギノ丸ゴ ProN W4"/>
                </a:endParaRPr>
              </a:p>
            </p:txBody>
          </p:sp>
        </p:grpSp>
        <p:grpSp>
          <p:nvGrpSpPr>
            <p:cNvPr id="58" name="Group 492"/>
            <p:cNvGrpSpPr>
              <a:grpSpLocks/>
            </p:cNvGrpSpPr>
            <p:nvPr/>
          </p:nvGrpSpPr>
          <p:grpSpPr bwMode="auto">
            <a:xfrm>
              <a:off x="8744942" y="5280037"/>
              <a:ext cx="122704" cy="274827"/>
              <a:chOff x="498" y="415"/>
              <a:chExt cx="46" cy="56"/>
            </a:xfrm>
          </p:grpSpPr>
          <p:sp>
            <p:nvSpPr>
              <p:cNvPr id="90316" name="AutoShape 493"/>
              <p:cNvSpPr>
                <a:spLocks noChangeArrowheads="1"/>
              </p:cNvSpPr>
              <p:nvPr/>
            </p:nvSpPr>
            <p:spPr bwMode="auto">
              <a:xfrm>
                <a:off x="514" y="442"/>
                <a:ext cx="13" cy="29"/>
              </a:xfrm>
              <a:prstGeom prst="can">
                <a:avLst>
                  <a:gd name="adj" fmla="val 55769"/>
                </a:avLst>
              </a:prstGeom>
              <a:solidFill>
                <a:srgbClr val="993300"/>
              </a:solidFill>
              <a:ln w="9525">
                <a:noFill/>
                <a:round/>
                <a:headEnd/>
                <a:tailEnd/>
              </a:ln>
            </p:spPr>
            <p:txBody>
              <a:bodyPr/>
              <a:lstStyle/>
              <a:p>
                <a:pPr defTabSz="913401"/>
                <a:endParaRPr lang="ja-JP" altLang="en-US">
                  <a:solidFill>
                    <a:prstClr val="black"/>
                  </a:solidFill>
                  <a:latin typeface="Helvetica"/>
                  <a:ea typeface="ヒラギノ丸ゴ ProN W4"/>
                </a:endParaRPr>
              </a:p>
            </p:txBody>
          </p:sp>
          <p:sp>
            <p:nvSpPr>
              <p:cNvPr id="90317" name="Oval 494"/>
              <p:cNvSpPr>
                <a:spLocks noChangeArrowheads="1"/>
              </p:cNvSpPr>
              <p:nvPr/>
            </p:nvSpPr>
            <p:spPr bwMode="auto">
              <a:xfrm>
                <a:off x="498" y="415"/>
                <a:ext cx="46" cy="45"/>
              </a:xfrm>
              <a:prstGeom prst="ellipse">
                <a:avLst/>
              </a:prstGeom>
              <a:solidFill>
                <a:srgbClr val="99CC00"/>
              </a:solidFill>
              <a:ln w="9525">
                <a:noFill/>
                <a:round/>
                <a:headEnd/>
                <a:tailEnd/>
              </a:ln>
            </p:spPr>
            <p:txBody>
              <a:bodyPr/>
              <a:lstStyle/>
              <a:p>
                <a:pPr defTabSz="913401"/>
                <a:endParaRPr lang="ja-JP" altLang="en-US">
                  <a:solidFill>
                    <a:prstClr val="black"/>
                  </a:solidFill>
                  <a:latin typeface="Helvetica"/>
                  <a:ea typeface="ヒラギノ丸ゴ ProN W4"/>
                </a:endParaRPr>
              </a:p>
            </p:txBody>
          </p:sp>
        </p:grpSp>
        <p:grpSp>
          <p:nvGrpSpPr>
            <p:cNvPr id="59" name="Group 492"/>
            <p:cNvGrpSpPr>
              <a:grpSpLocks/>
            </p:cNvGrpSpPr>
            <p:nvPr/>
          </p:nvGrpSpPr>
          <p:grpSpPr bwMode="auto">
            <a:xfrm>
              <a:off x="6241534" y="6476694"/>
              <a:ext cx="123847" cy="274827"/>
              <a:chOff x="498" y="415"/>
              <a:chExt cx="46" cy="56"/>
            </a:xfrm>
          </p:grpSpPr>
          <p:sp>
            <p:nvSpPr>
              <p:cNvPr id="90314" name="AutoShape 493"/>
              <p:cNvSpPr>
                <a:spLocks noChangeArrowheads="1"/>
              </p:cNvSpPr>
              <p:nvPr/>
            </p:nvSpPr>
            <p:spPr bwMode="auto">
              <a:xfrm>
                <a:off x="514" y="442"/>
                <a:ext cx="13" cy="29"/>
              </a:xfrm>
              <a:prstGeom prst="can">
                <a:avLst>
                  <a:gd name="adj" fmla="val 55769"/>
                </a:avLst>
              </a:prstGeom>
              <a:solidFill>
                <a:srgbClr val="993300"/>
              </a:solidFill>
              <a:ln w="9525">
                <a:noFill/>
                <a:round/>
                <a:headEnd/>
                <a:tailEnd/>
              </a:ln>
            </p:spPr>
            <p:txBody>
              <a:bodyPr/>
              <a:lstStyle/>
              <a:p>
                <a:pPr defTabSz="913401"/>
                <a:endParaRPr lang="ja-JP" altLang="en-US">
                  <a:solidFill>
                    <a:prstClr val="black"/>
                  </a:solidFill>
                  <a:latin typeface="Helvetica"/>
                  <a:ea typeface="ヒラギノ丸ゴ ProN W4"/>
                </a:endParaRPr>
              </a:p>
            </p:txBody>
          </p:sp>
          <p:sp>
            <p:nvSpPr>
              <p:cNvPr id="90315" name="Oval 494"/>
              <p:cNvSpPr>
                <a:spLocks noChangeArrowheads="1"/>
              </p:cNvSpPr>
              <p:nvPr/>
            </p:nvSpPr>
            <p:spPr bwMode="auto">
              <a:xfrm>
                <a:off x="498" y="415"/>
                <a:ext cx="46" cy="45"/>
              </a:xfrm>
              <a:prstGeom prst="ellipse">
                <a:avLst/>
              </a:prstGeom>
              <a:solidFill>
                <a:srgbClr val="99CC00"/>
              </a:solidFill>
              <a:ln w="9525">
                <a:noFill/>
                <a:round/>
                <a:headEnd/>
                <a:tailEnd/>
              </a:ln>
            </p:spPr>
            <p:txBody>
              <a:bodyPr/>
              <a:lstStyle/>
              <a:p>
                <a:pPr defTabSz="913401"/>
                <a:endParaRPr lang="ja-JP" altLang="en-US">
                  <a:solidFill>
                    <a:prstClr val="black"/>
                  </a:solidFill>
                  <a:latin typeface="Helvetica"/>
                  <a:ea typeface="ヒラギノ丸ゴ ProN W4"/>
                </a:endParaRPr>
              </a:p>
            </p:txBody>
          </p:sp>
        </p:grpSp>
        <p:grpSp>
          <p:nvGrpSpPr>
            <p:cNvPr id="60" name="Group 492"/>
            <p:cNvGrpSpPr>
              <a:grpSpLocks/>
            </p:cNvGrpSpPr>
            <p:nvPr/>
          </p:nvGrpSpPr>
          <p:grpSpPr bwMode="auto">
            <a:xfrm>
              <a:off x="6181904" y="6134920"/>
              <a:ext cx="123847" cy="274824"/>
              <a:chOff x="498" y="415"/>
              <a:chExt cx="46" cy="56"/>
            </a:xfrm>
          </p:grpSpPr>
          <p:sp>
            <p:nvSpPr>
              <p:cNvPr id="90312" name="AutoShape 493"/>
              <p:cNvSpPr>
                <a:spLocks noChangeArrowheads="1"/>
              </p:cNvSpPr>
              <p:nvPr/>
            </p:nvSpPr>
            <p:spPr bwMode="auto">
              <a:xfrm>
                <a:off x="514" y="442"/>
                <a:ext cx="13" cy="29"/>
              </a:xfrm>
              <a:prstGeom prst="can">
                <a:avLst>
                  <a:gd name="adj" fmla="val 55769"/>
                </a:avLst>
              </a:prstGeom>
              <a:solidFill>
                <a:srgbClr val="993300"/>
              </a:solidFill>
              <a:ln w="9525">
                <a:noFill/>
                <a:round/>
                <a:headEnd/>
                <a:tailEnd/>
              </a:ln>
            </p:spPr>
            <p:txBody>
              <a:bodyPr/>
              <a:lstStyle/>
              <a:p>
                <a:pPr defTabSz="913401"/>
                <a:endParaRPr lang="ja-JP" altLang="en-US">
                  <a:solidFill>
                    <a:prstClr val="black"/>
                  </a:solidFill>
                  <a:latin typeface="Helvetica"/>
                  <a:ea typeface="ヒラギノ丸ゴ ProN W4"/>
                </a:endParaRPr>
              </a:p>
            </p:txBody>
          </p:sp>
          <p:sp>
            <p:nvSpPr>
              <p:cNvPr id="90313" name="Oval 494"/>
              <p:cNvSpPr>
                <a:spLocks noChangeArrowheads="1"/>
              </p:cNvSpPr>
              <p:nvPr/>
            </p:nvSpPr>
            <p:spPr bwMode="auto">
              <a:xfrm>
                <a:off x="498" y="415"/>
                <a:ext cx="46" cy="45"/>
              </a:xfrm>
              <a:prstGeom prst="ellipse">
                <a:avLst/>
              </a:prstGeom>
              <a:solidFill>
                <a:srgbClr val="99CC00"/>
              </a:solidFill>
              <a:ln w="9525">
                <a:noFill/>
                <a:round/>
                <a:headEnd/>
                <a:tailEnd/>
              </a:ln>
            </p:spPr>
            <p:txBody>
              <a:bodyPr/>
              <a:lstStyle/>
              <a:p>
                <a:pPr defTabSz="913401"/>
                <a:endParaRPr lang="ja-JP" altLang="en-US">
                  <a:solidFill>
                    <a:prstClr val="black"/>
                  </a:solidFill>
                  <a:latin typeface="Helvetica"/>
                  <a:ea typeface="ヒラギノ丸ゴ ProN W4"/>
                </a:endParaRPr>
              </a:p>
            </p:txBody>
          </p:sp>
        </p:grpSp>
        <p:grpSp>
          <p:nvGrpSpPr>
            <p:cNvPr id="61" name="Group 450"/>
            <p:cNvGrpSpPr>
              <a:grpSpLocks/>
            </p:cNvGrpSpPr>
            <p:nvPr/>
          </p:nvGrpSpPr>
          <p:grpSpPr bwMode="auto">
            <a:xfrm>
              <a:off x="7136025" y="6420925"/>
              <a:ext cx="128437" cy="148063"/>
              <a:chOff x="537" y="437"/>
              <a:chExt cx="46" cy="56"/>
            </a:xfrm>
          </p:grpSpPr>
          <p:sp>
            <p:nvSpPr>
              <p:cNvPr id="90310" name="AutoShape 451"/>
              <p:cNvSpPr>
                <a:spLocks noChangeArrowheads="1"/>
              </p:cNvSpPr>
              <p:nvPr/>
            </p:nvSpPr>
            <p:spPr bwMode="auto">
              <a:xfrm>
                <a:off x="553" y="464"/>
                <a:ext cx="13" cy="29"/>
              </a:xfrm>
              <a:prstGeom prst="can">
                <a:avLst>
                  <a:gd name="adj" fmla="val 55769"/>
                </a:avLst>
              </a:prstGeom>
              <a:solidFill>
                <a:srgbClr val="993300"/>
              </a:solidFill>
              <a:ln w="9525">
                <a:noFill/>
                <a:round/>
                <a:headEnd/>
                <a:tailEnd/>
              </a:ln>
            </p:spPr>
            <p:txBody>
              <a:bodyPr/>
              <a:lstStyle/>
              <a:p>
                <a:pPr defTabSz="913401"/>
                <a:endParaRPr lang="ja-JP" altLang="en-US">
                  <a:solidFill>
                    <a:prstClr val="black"/>
                  </a:solidFill>
                  <a:latin typeface="Helvetica"/>
                  <a:ea typeface="ヒラギノ丸ゴ ProN W4"/>
                </a:endParaRPr>
              </a:p>
            </p:txBody>
          </p:sp>
          <p:sp>
            <p:nvSpPr>
              <p:cNvPr id="90311" name="Oval 452"/>
              <p:cNvSpPr>
                <a:spLocks noChangeArrowheads="1"/>
              </p:cNvSpPr>
              <p:nvPr/>
            </p:nvSpPr>
            <p:spPr bwMode="auto">
              <a:xfrm>
                <a:off x="537" y="437"/>
                <a:ext cx="46" cy="45"/>
              </a:xfrm>
              <a:prstGeom prst="ellipse">
                <a:avLst/>
              </a:prstGeom>
              <a:solidFill>
                <a:srgbClr val="808000"/>
              </a:solidFill>
              <a:ln w="9525">
                <a:noFill/>
                <a:round/>
                <a:headEnd/>
                <a:tailEnd/>
              </a:ln>
            </p:spPr>
            <p:txBody>
              <a:bodyPr/>
              <a:lstStyle/>
              <a:p>
                <a:pPr defTabSz="913401"/>
                <a:endParaRPr lang="ja-JP" altLang="en-US">
                  <a:solidFill>
                    <a:prstClr val="black"/>
                  </a:solidFill>
                  <a:latin typeface="Helvetica"/>
                  <a:ea typeface="ヒラギノ丸ゴ ProN W4"/>
                </a:endParaRPr>
              </a:p>
            </p:txBody>
          </p:sp>
        </p:grpSp>
        <p:grpSp>
          <p:nvGrpSpPr>
            <p:cNvPr id="62" name="Group 450"/>
            <p:cNvGrpSpPr>
              <a:grpSpLocks/>
            </p:cNvGrpSpPr>
            <p:nvPr/>
          </p:nvGrpSpPr>
          <p:grpSpPr bwMode="auto">
            <a:xfrm>
              <a:off x="6897500" y="6306331"/>
              <a:ext cx="128437" cy="148063"/>
              <a:chOff x="537" y="437"/>
              <a:chExt cx="46" cy="56"/>
            </a:xfrm>
          </p:grpSpPr>
          <p:sp>
            <p:nvSpPr>
              <p:cNvPr id="90308" name="AutoShape 451"/>
              <p:cNvSpPr>
                <a:spLocks noChangeArrowheads="1"/>
              </p:cNvSpPr>
              <p:nvPr/>
            </p:nvSpPr>
            <p:spPr bwMode="auto">
              <a:xfrm>
                <a:off x="553" y="464"/>
                <a:ext cx="13" cy="29"/>
              </a:xfrm>
              <a:prstGeom prst="can">
                <a:avLst>
                  <a:gd name="adj" fmla="val 55769"/>
                </a:avLst>
              </a:prstGeom>
              <a:solidFill>
                <a:srgbClr val="993300"/>
              </a:solidFill>
              <a:ln w="9525">
                <a:noFill/>
                <a:round/>
                <a:headEnd/>
                <a:tailEnd/>
              </a:ln>
            </p:spPr>
            <p:txBody>
              <a:bodyPr/>
              <a:lstStyle/>
              <a:p>
                <a:pPr defTabSz="913401"/>
                <a:endParaRPr lang="ja-JP" altLang="en-US">
                  <a:solidFill>
                    <a:prstClr val="black"/>
                  </a:solidFill>
                  <a:latin typeface="Helvetica"/>
                  <a:ea typeface="ヒラギノ丸ゴ ProN W4"/>
                </a:endParaRPr>
              </a:p>
            </p:txBody>
          </p:sp>
          <p:sp>
            <p:nvSpPr>
              <p:cNvPr id="90309" name="Oval 452"/>
              <p:cNvSpPr>
                <a:spLocks noChangeArrowheads="1"/>
              </p:cNvSpPr>
              <p:nvPr/>
            </p:nvSpPr>
            <p:spPr bwMode="auto">
              <a:xfrm>
                <a:off x="537" y="437"/>
                <a:ext cx="46" cy="45"/>
              </a:xfrm>
              <a:prstGeom prst="ellipse">
                <a:avLst/>
              </a:prstGeom>
              <a:solidFill>
                <a:srgbClr val="808000"/>
              </a:solidFill>
              <a:ln w="9525">
                <a:noFill/>
                <a:round/>
                <a:headEnd/>
                <a:tailEnd/>
              </a:ln>
            </p:spPr>
            <p:txBody>
              <a:bodyPr/>
              <a:lstStyle/>
              <a:p>
                <a:pPr defTabSz="913401"/>
                <a:endParaRPr lang="ja-JP" altLang="en-US">
                  <a:solidFill>
                    <a:prstClr val="black"/>
                  </a:solidFill>
                  <a:latin typeface="Helvetica"/>
                  <a:ea typeface="ヒラギノ丸ゴ ProN W4"/>
                </a:endParaRPr>
              </a:p>
            </p:txBody>
          </p:sp>
        </p:grpSp>
        <p:grpSp>
          <p:nvGrpSpPr>
            <p:cNvPr id="63" name="Group 450"/>
            <p:cNvGrpSpPr>
              <a:grpSpLocks/>
            </p:cNvGrpSpPr>
            <p:nvPr/>
          </p:nvGrpSpPr>
          <p:grpSpPr bwMode="auto">
            <a:xfrm>
              <a:off x="6360816" y="6648089"/>
              <a:ext cx="128437" cy="148063"/>
              <a:chOff x="537" y="437"/>
              <a:chExt cx="46" cy="56"/>
            </a:xfrm>
          </p:grpSpPr>
          <p:sp>
            <p:nvSpPr>
              <p:cNvPr id="90306" name="AutoShape 451"/>
              <p:cNvSpPr>
                <a:spLocks noChangeArrowheads="1"/>
              </p:cNvSpPr>
              <p:nvPr/>
            </p:nvSpPr>
            <p:spPr bwMode="auto">
              <a:xfrm>
                <a:off x="553" y="464"/>
                <a:ext cx="13" cy="29"/>
              </a:xfrm>
              <a:prstGeom prst="can">
                <a:avLst>
                  <a:gd name="adj" fmla="val 55769"/>
                </a:avLst>
              </a:prstGeom>
              <a:solidFill>
                <a:srgbClr val="993300"/>
              </a:solidFill>
              <a:ln w="9525">
                <a:noFill/>
                <a:round/>
                <a:headEnd/>
                <a:tailEnd/>
              </a:ln>
            </p:spPr>
            <p:txBody>
              <a:bodyPr/>
              <a:lstStyle/>
              <a:p>
                <a:pPr defTabSz="913401"/>
                <a:endParaRPr lang="ja-JP" altLang="en-US">
                  <a:solidFill>
                    <a:prstClr val="black"/>
                  </a:solidFill>
                  <a:latin typeface="Helvetica"/>
                  <a:ea typeface="ヒラギノ丸ゴ ProN W4"/>
                </a:endParaRPr>
              </a:p>
            </p:txBody>
          </p:sp>
          <p:sp>
            <p:nvSpPr>
              <p:cNvPr id="90307" name="Oval 452"/>
              <p:cNvSpPr>
                <a:spLocks noChangeArrowheads="1"/>
              </p:cNvSpPr>
              <p:nvPr/>
            </p:nvSpPr>
            <p:spPr bwMode="auto">
              <a:xfrm>
                <a:off x="537" y="437"/>
                <a:ext cx="46" cy="45"/>
              </a:xfrm>
              <a:prstGeom prst="ellipse">
                <a:avLst/>
              </a:prstGeom>
              <a:solidFill>
                <a:srgbClr val="808000"/>
              </a:solidFill>
              <a:ln w="9525">
                <a:noFill/>
                <a:round/>
                <a:headEnd/>
                <a:tailEnd/>
              </a:ln>
            </p:spPr>
            <p:txBody>
              <a:bodyPr/>
              <a:lstStyle/>
              <a:p>
                <a:pPr defTabSz="913401"/>
                <a:endParaRPr lang="ja-JP" altLang="en-US">
                  <a:solidFill>
                    <a:prstClr val="black"/>
                  </a:solidFill>
                  <a:latin typeface="Helvetica"/>
                  <a:ea typeface="ヒラギノ丸ゴ ProN W4"/>
                </a:endParaRPr>
              </a:p>
            </p:txBody>
          </p:sp>
        </p:grpSp>
        <p:sp>
          <p:nvSpPr>
            <p:cNvPr id="132" name="フリーフォーム 131"/>
            <p:cNvSpPr/>
            <p:nvPr/>
          </p:nvSpPr>
          <p:spPr bwMode="auto">
            <a:xfrm>
              <a:off x="5522914" y="5683246"/>
              <a:ext cx="377825" cy="80963"/>
            </a:xfrm>
            <a:custGeom>
              <a:avLst/>
              <a:gdLst>
                <a:gd name="connsiteX0" fmla="*/ 22225 w 457200"/>
                <a:gd name="connsiteY0" fmla="*/ 36512 h 103187"/>
                <a:gd name="connsiteX1" fmla="*/ 222250 w 457200"/>
                <a:gd name="connsiteY1" fmla="*/ 7937 h 103187"/>
                <a:gd name="connsiteX2" fmla="*/ 393700 w 457200"/>
                <a:gd name="connsiteY2" fmla="*/ 7937 h 103187"/>
                <a:gd name="connsiteX3" fmla="*/ 450850 w 457200"/>
                <a:gd name="connsiteY3" fmla="*/ 55562 h 103187"/>
                <a:gd name="connsiteX4" fmla="*/ 355600 w 457200"/>
                <a:gd name="connsiteY4" fmla="*/ 84137 h 103187"/>
                <a:gd name="connsiteX5" fmla="*/ 231775 w 457200"/>
                <a:gd name="connsiteY5" fmla="*/ 103187 h 103187"/>
                <a:gd name="connsiteX6" fmla="*/ 88900 w 457200"/>
                <a:gd name="connsiteY6" fmla="*/ 84137 h 103187"/>
                <a:gd name="connsiteX7" fmla="*/ 22225 w 457200"/>
                <a:gd name="connsiteY7" fmla="*/ 36512 h 103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7200" h="103187">
                  <a:moveTo>
                    <a:pt x="22225" y="36512"/>
                  </a:moveTo>
                  <a:cubicBezTo>
                    <a:pt x="44450" y="23812"/>
                    <a:pt x="160338" y="12700"/>
                    <a:pt x="222250" y="7937"/>
                  </a:cubicBezTo>
                  <a:cubicBezTo>
                    <a:pt x="284163" y="3175"/>
                    <a:pt x="355600" y="0"/>
                    <a:pt x="393700" y="7937"/>
                  </a:cubicBezTo>
                  <a:cubicBezTo>
                    <a:pt x="431800" y="15874"/>
                    <a:pt x="457200" y="42862"/>
                    <a:pt x="450850" y="55562"/>
                  </a:cubicBezTo>
                  <a:cubicBezTo>
                    <a:pt x="444500" y="68262"/>
                    <a:pt x="392112" y="76200"/>
                    <a:pt x="355600" y="84137"/>
                  </a:cubicBezTo>
                  <a:cubicBezTo>
                    <a:pt x="319088" y="92074"/>
                    <a:pt x="276225" y="103187"/>
                    <a:pt x="231775" y="103187"/>
                  </a:cubicBezTo>
                  <a:cubicBezTo>
                    <a:pt x="187325" y="103187"/>
                    <a:pt x="125412" y="93662"/>
                    <a:pt x="88900" y="84137"/>
                  </a:cubicBezTo>
                  <a:cubicBezTo>
                    <a:pt x="52388" y="74612"/>
                    <a:pt x="0" y="49212"/>
                    <a:pt x="22225" y="36512"/>
                  </a:cubicBezTo>
                  <a:close/>
                </a:path>
              </a:pathLst>
            </a:custGeom>
            <a:solidFill>
              <a:srgbClr val="CCFF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401">
                <a:defRPr/>
              </a:pPr>
              <a:endParaRPr lang="ja-JP" altLang="en-US">
                <a:solidFill>
                  <a:prstClr val="white"/>
                </a:solidFill>
                <a:latin typeface="Helvetica"/>
                <a:ea typeface="ヒラギノ丸ゴ ProN W4"/>
              </a:endParaRPr>
            </a:p>
          </p:txBody>
        </p:sp>
        <p:sp>
          <p:nvSpPr>
            <p:cNvPr id="133" name="フリーフォーム 132"/>
            <p:cNvSpPr/>
            <p:nvPr/>
          </p:nvSpPr>
          <p:spPr bwMode="auto">
            <a:xfrm>
              <a:off x="7985127" y="5854696"/>
              <a:ext cx="385763" cy="211138"/>
            </a:xfrm>
            <a:custGeom>
              <a:avLst/>
              <a:gdLst>
                <a:gd name="connsiteX0" fmla="*/ 466725 w 466725"/>
                <a:gd name="connsiteY0" fmla="*/ 0 h 266700"/>
                <a:gd name="connsiteX1" fmla="*/ 0 w 466725"/>
                <a:gd name="connsiteY1" fmla="*/ 85725 h 266700"/>
                <a:gd name="connsiteX2" fmla="*/ 114300 w 466725"/>
                <a:gd name="connsiteY2" fmla="*/ 266700 h 266700"/>
                <a:gd name="connsiteX3" fmla="*/ 466725 w 466725"/>
                <a:gd name="connsiteY3" fmla="*/ 0 h 266700"/>
              </a:gdLst>
              <a:ahLst/>
              <a:cxnLst>
                <a:cxn ang="0">
                  <a:pos x="connsiteX0" y="connsiteY0"/>
                </a:cxn>
                <a:cxn ang="0">
                  <a:pos x="connsiteX1" y="connsiteY1"/>
                </a:cxn>
                <a:cxn ang="0">
                  <a:pos x="connsiteX2" y="connsiteY2"/>
                </a:cxn>
                <a:cxn ang="0">
                  <a:pos x="connsiteX3" y="connsiteY3"/>
                </a:cxn>
              </a:cxnLst>
              <a:rect l="l" t="t" r="r" b="b"/>
              <a:pathLst>
                <a:path w="466725" h="266700">
                  <a:moveTo>
                    <a:pt x="466725" y="0"/>
                  </a:moveTo>
                  <a:lnTo>
                    <a:pt x="0" y="85725"/>
                  </a:lnTo>
                  <a:lnTo>
                    <a:pt x="114300" y="266700"/>
                  </a:lnTo>
                  <a:lnTo>
                    <a:pt x="466725" y="0"/>
                  </a:lnTo>
                  <a:close/>
                </a:path>
              </a:pathLst>
            </a:custGeom>
            <a:solidFill>
              <a:srgbClr val="CCFF66">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401">
                <a:defRPr/>
              </a:pPr>
              <a:endParaRPr lang="ja-JP" altLang="en-US">
                <a:solidFill>
                  <a:prstClr val="white"/>
                </a:solidFill>
                <a:latin typeface="Helvetica"/>
                <a:ea typeface="ヒラギノ丸ゴ ProN W4"/>
              </a:endParaRPr>
            </a:p>
          </p:txBody>
        </p:sp>
        <p:grpSp>
          <p:nvGrpSpPr>
            <p:cNvPr id="64" name="Group 428"/>
            <p:cNvGrpSpPr>
              <a:grpSpLocks/>
            </p:cNvGrpSpPr>
            <p:nvPr/>
          </p:nvGrpSpPr>
          <p:grpSpPr bwMode="auto">
            <a:xfrm>
              <a:off x="5764490" y="5051868"/>
              <a:ext cx="80272" cy="144006"/>
              <a:chOff x="383" y="364"/>
              <a:chExt cx="46" cy="56"/>
            </a:xfrm>
          </p:grpSpPr>
          <p:sp>
            <p:nvSpPr>
              <p:cNvPr id="90304" name="AutoShape 429"/>
              <p:cNvSpPr>
                <a:spLocks noChangeArrowheads="1"/>
              </p:cNvSpPr>
              <p:nvPr/>
            </p:nvSpPr>
            <p:spPr bwMode="auto">
              <a:xfrm>
                <a:off x="399" y="391"/>
                <a:ext cx="13" cy="29"/>
              </a:xfrm>
              <a:prstGeom prst="can">
                <a:avLst>
                  <a:gd name="adj" fmla="val 55769"/>
                </a:avLst>
              </a:prstGeom>
              <a:solidFill>
                <a:srgbClr val="993300"/>
              </a:solidFill>
              <a:ln w="9525">
                <a:noFill/>
                <a:round/>
                <a:headEnd/>
                <a:tailEnd/>
              </a:ln>
            </p:spPr>
            <p:txBody>
              <a:bodyPr/>
              <a:lstStyle/>
              <a:p>
                <a:pPr defTabSz="913401"/>
                <a:endParaRPr lang="ja-JP" altLang="en-US">
                  <a:solidFill>
                    <a:prstClr val="black"/>
                  </a:solidFill>
                  <a:latin typeface="Helvetica"/>
                  <a:ea typeface="ヒラギノ丸ゴ ProN W4"/>
                </a:endParaRPr>
              </a:p>
            </p:txBody>
          </p:sp>
          <p:sp>
            <p:nvSpPr>
              <p:cNvPr id="90305" name="Oval 430"/>
              <p:cNvSpPr>
                <a:spLocks noChangeArrowheads="1"/>
              </p:cNvSpPr>
              <p:nvPr/>
            </p:nvSpPr>
            <p:spPr bwMode="auto">
              <a:xfrm>
                <a:off x="383" y="364"/>
                <a:ext cx="46" cy="45"/>
              </a:xfrm>
              <a:prstGeom prst="ellipse">
                <a:avLst/>
              </a:prstGeom>
              <a:solidFill>
                <a:srgbClr val="99CC00"/>
              </a:solidFill>
              <a:ln w="9525">
                <a:noFill/>
                <a:round/>
                <a:headEnd/>
                <a:tailEnd/>
              </a:ln>
            </p:spPr>
            <p:txBody>
              <a:bodyPr/>
              <a:lstStyle/>
              <a:p>
                <a:pPr defTabSz="913401"/>
                <a:endParaRPr lang="ja-JP" altLang="en-US">
                  <a:solidFill>
                    <a:prstClr val="black"/>
                  </a:solidFill>
                  <a:latin typeface="Helvetica"/>
                  <a:ea typeface="ヒラギノ丸ゴ ProN W4"/>
                </a:endParaRPr>
              </a:p>
            </p:txBody>
          </p:sp>
        </p:grpSp>
        <p:grpSp>
          <p:nvGrpSpPr>
            <p:cNvPr id="65" name="Group 428"/>
            <p:cNvGrpSpPr>
              <a:grpSpLocks/>
            </p:cNvGrpSpPr>
            <p:nvPr/>
          </p:nvGrpSpPr>
          <p:grpSpPr bwMode="auto">
            <a:xfrm>
              <a:off x="6062647" y="5108657"/>
              <a:ext cx="80272" cy="144006"/>
              <a:chOff x="383" y="364"/>
              <a:chExt cx="46" cy="56"/>
            </a:xfrm>
          </p:grpSpPr>
          <p:sp>
            <p:nvSpPr>
              <p:cNvPr id="90302" name="AutoShape 429"/>
              <p:cNvSpPr>
                <a:spLocks noChangeArrowheads="1"/>
              </p:cNvSpPr>
              <p:nvPr/>
            </p:nvSpPr>
            <p:spPr bwMode="auto">
              <a:xfrm>
                <a:off x="399" y="391"/>
                <a:ext cx="13" cy="29"/>
              </a:xfrm>
              <a:prstGeom prst="can">
                <a:avLst>
                  <a:gd name="adj" fmla="val 55769"/>
                </a:avLst>
              </a:prstGeom>
              <a:solidFill>
                <a:srgbClr val="993300"/>
              </a:solidFill>
              <a:ln w="9525">
                <a:noFill/>
                <a:round/>
                <a:headEnd/>
                <a:tailEnd/>
              </a:ln>
            </p:spPr>
            <p:txBody>
              <a:bodyPr/>
              <a:lstStyle/>
              <a:p>
                <a:pPr defTabSz="913401"/>
                <a:endParaRPr lang="ja-JP" altLang="en-US">
                  <a:solidFill>
                    <a:prstClr val="black"/>
                  </a:solidFill>
                  <a:latin typeface="Helvetica"/>
                  <a:ea typeface="ヒラギノ丸ゴ ProN W4"/>
                </a:endParaRPr>
              </a:p>
            </p:txBody>
          </p:sp>
          <p:sp>
            <p:nvSpPr>
              <p:cNvPr id="90303" name="Oval 430"/>
              <p:cNvSpPr>
                <a:spLocks noChangeArrowheads="1"/>
              </p:cNvSpPr>
              <p:nvPr/>
            </p:nvSpPr>
            <p:spPr bwMode="auto">
              <a:xfrm>
                <a:off x="383" y="364"/>
                <a:ext cx="46" cy="45"/>
              </a:xfrm>
              <a:prstGeom prst="ellipse">
                <a:avLst/>
              </a:prstGeom>
              <a:solidFill>
                <a:srgbClr val="99CC00"/>
              </a:solidFill>
              <a:ln w="9525">
                <a:noFill/>
                <a:round/>
                <a:headEnd/>
                <a:tailEnd/>
              </a:ln>
            </p:spPr>
            <p:txBody>
              <a:bodyPr/>
              <a:lstStyle/>
              <a:p>
                <a:pPr defTabSz="913401"/>
                <a:endParaRPr lang="ja-JP" altLang="en-US">
                  <a:solidFill>
                    <a:prstClr val="black"/>
                  </a:solidFill>
                  <a:latin typeface="Helvetica"/>
                  <a:ea typeface="ヒラギノ丸ゴ ProN W4"/>
                </a:endParaRPr>
              </a:p>
            </p:txBody>
          </p:sp>
        </p:grpSp>
        <p:grpSp>
          <p:nvGrpSpPr>
            <p:cNvPr id="66" name="Group 428"/>
            <p:cNvGrpSpPr>
              <a:grpSpLocks/>
            </p:cNvGrpSpPr>
            <p:nvPr/>
          </p:nvGrpSpPr>
          <p:grpSpPr bwMode="auto">
            <a:xfrm>
              <a:off x="6123427" y="5051868"/>
              <a:ext cx="80272" cy="144006"/>
              <a:chOff x="383" y="364"/>
              <a:chExt cx="46" cy="56"/>
            </a:xfrm>
          </p:grpSpPr>
          <p:sp>
            <p:nvSpPr>
              <p:cNvPr id="90300" name="AutoShape 429"/>
              <p:cNvSpPr>
                <a:spLocks noChangeArrowheads="1"/>
              </p:cNvSpPr>
              <p:nvPr/>
            </p:nvSpPr>
            <p:spPr bwMode="auto">
              <a:xfrm>
                <a:off x="399" y="391"/>
                <a:ext cx="13" cy="29"/>
              </a:xfrm>
              <a:prstGeom prst="can">
                <a:avLst>
                  <a:gd name="adj" fmla="val 55769"/>
                </a:avLst>
              </a:prstGeom>
              <a:solidFill>
                <a:srgbClr val="993300"/>
              </a:solidFill>
              <a:ln w="9525">
                <a:noFill/>
                <a:round/>
                <a:headEnd/>
                <a:tailEnd/>
              </a:ln>
            </p:spPr>
            <p:txBody>
              <a:bodyPr/>
              <a:lstStyle/>
              <a:p>
                <a:pPr defTabSz="913401"/>
                <a:endParaRPr lang="ja-JP" altLang="en-US">
                  <a:solidFill>
                    <a:prstClr val="black"/>
                  </a:solidFill>
                  <a:latin typeface="Helvetica"/>
                  <a:ea typeface="ヒラギノ丸ゴ ProN W4"/>
                </a:endParaRPr>
              </a:p>
            </p:txBody>
          </p:sp>
          <p:sp>
            <p:nvSpPr>
              <p:cNvPr id="90301" name="Oval 430"/>
              <p:cNvSpPr>
                <a:spLocks noChangeArrowheads="1"/>
              </p:cNvSpPr>
              <p:nvPr/>
            </p:nvSpPr>
            <p:spPr bwMode="auto">
              <a:xfrm>
                <a:off x="383" y="364"/>
                <a:ext cx="46" cy="45"/>
              </a:xfrm>
              <a:prstGeom prst="ellipse">
                <a:avLst/>
              </a:prstGeom>
              <a:solidFill>
                <a:srgbClr val="99CC00"/>
              </a:solidFill>
              <a:ln w="9525">
                <a:noFill/>
                <a:round/>
                <a:headEnd/>
                <a:tailEnd/>
              </a:ln>
            </p:spPr>
            <p:txBody>
              <a:bodyPr/>
              <a:lstStyle/>
              <a:p>
                <a:pPr defTabSz="913401"/>
                <a:endParaRPr lang="ja-JP" altLang="en-US">
                  <a:solidFill>
                    <a:prstClr val="black"/>
                  </a:solidFill>
                  <a:latin typeface="Helvetica"/>
                  <a:ea typeface="ヒラギノ丸ゴ ProN W4"/>
                </a:endParaRPr>
              </a:p>
            </p:txBody>
          </p:sp>
        </p:grpSp>
        <p:sp>
          <p:nvSpPr>
            <p:cNvPr id="137" name="円/楕円 136"/>
            <p:cNvSpPr/>
            <p:nvPr/>
          </p:nvSpPr>
          <p:spPr bwMode="auto">
            <a:xfrm>
              <a:off x="4037014" y="6591296"/>
              <a:ext cx="36512" cy="365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401">
                <a:defRPr/>
              </a:pPr>
              <a:endParaRPr lang="ja-JP" altLang="en-US">
                <a:solidFill>
                  <a:prstClr val="white"/>
                </a:solidFill>
                <a:latin typeface="Helvetica"/>
                <a:ea typeface="ヒラギノ丸ゴ ProN W4"/>
              </a:endParaRPr>
            </a:p>
          </p:txBody>
        </p:sp>
        <p:sp>
          <p:nvSpPr>
            <p:cNvPr id="138" name="円/楕円 137"/>
            <p:cNvSpPr/>
            <p:nvPr/>
          </p:nvSpPr>
          <p:spPr bwMode="auto">
            <a:xfrm>
              <a:off x="4065588" y="6584947"/>
              <a:ext cx="38100" cy="36513"/>
            </a:xfrm>
            <a:prstGeom prst="ellipse">
              <a:avLst/>
            </a:prstGeom>
            <a:solidFill>
              <a:srgbClr val="FF66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401">
                <a:defRPr/>
              </a:pPr>
              <a:endParaRPr lang="ja-JP" altLang="en-US">
                <a:solidFill>
                  <a:prstClr val="white"/>
                </a:solidFill>
                <a:latin typeface="Helvetica"/>
                <a:ea typeface="ヒラギノ丸ゴ ProN W4"/>
              </a:endParaRPr>
            </a:p>
          </p:txBody>
        </p:sp>
        <p:grpSp>
          <p:nvGrpSpPr>
            <p:cNvPr id="67" name="Group 418"/>
            <p:cNvGrpSpPr>
              <a:grpSpLocks/>
            </p:cNvGrpSpPr>
            <p:nvPr/>
          </p:nvGrpSpPr>
          <p:grpSpPr bwMode="auto">
            <a:xfrm>
              <a:off x="6658971" y="5424048"/>
              <a:ext cx="124996" cy="209924"/>
              <a:chOff x="383" y="364"/>
              <a:chExt cx="46" cy="56"/>
            </a:xfrm>
          </p:grpSpPr>
          <p:sp>
            <p:nvSpPr>
              <p:cNvPr id="90298" name="AutoShape 419"/>
              <p:cNvSpPr>
                <a:spLocks noChangeArrowheads="1"/>
              </p:cNvSpPr>
              <p:nvPr/>
            </p:nvSpPr>
            <p:spPr bwMode="auto">
              <a:xfrm>
                <a:off x="399" y="391"/>
                <a:ext cx="13" cy="29"/>
              </a:xfrm>
              <a:prstGeom prst="can">
                <a:avLst>
                  <a:gd name="adj" fmla="val 55769"/>
                </a:avLst>
              </a:prstGeom>
              <a:solidFill>
                <a:srgbClr val="993300"/>
              </a:solidFill>
              <a:ln w="9525">
                <a:noFill/>
                <a:round/>
                <a:headEnd/>
                <a:tailEnd/>
              </a:ln>
            </p:spPr>
            <p:txBody>
              <a:bodyPr/>
              <a:lstStyle/>
              <a:p>
                <a:pPr defTabSz="913401"/>
                <a:endParaRPr lang="ja-JP" altLang="en-US">
                  <a:solidFill>
                    <a:prstClr val="black"/>
                  </a:solidFill>
                  <a:latin typeface="Helvetica"/>
                  <a:ea typeface="ヒラギノ丸ゴ ProN W4"/>
                </a:endParaRPr>
              </a:p>
            </p:txBody>
          </p:sp>
          <p:sp>
            <p:nvSpPr>
              <p:cNvPr id="90299" name="Oval 420"/>
              <p:cNvSpPr>
                <a:spLocks noChangeArrowheads="1"/>
              </p:cNvSpPr>
              <p:nvPr/>
            </p:nvSpPr>
            <p:spPr bwMode="auto">
              <a:xfrm>
                <a:off x="383" y="364"/>
                <a:ext cx="46" cy="45"/>
              </a:xfrm>
              <a:prstGeom prst="ellipse">
                <a:avLst/>
              </a:prstGeom>
              <a:solidFill>
                <a:srgbClr val="99CC00"/>
              </a:solidFill>
              <a:ln w="9525">
                <a:noFill/>
                <a:round/>
                <a:headEnd/>
                <a:tailEnd/>
              </a:ln>
            </p:spPr>
            <p:txBody>
              <a:bodyPr/>
              <a:lstStyle/>
              <a:p>
                <a:pPr defTabSz="913401"/>
                <a:endParaRPr lang="ja-JP" altLang="en-US">
                  <a:solidFill>
                    <a:prstClr val="black"/>
                  </a:solidFill>
                  <a:latin typeface="Helvetica"/>
                  <a:ea typeface="ヒラギノ丸ゴ ProN W4"/>
                </a:endParaRPr>
              </a:p>
            </p:txBody>
          </p:sp>
        </p:grpSp>
        <p:grpSp>
          <p:nvGrpSpPr>
            <p:cNvPr id="68" name="グループ化 223"/>
            <p:cNvGrpSpPr>
              <a:grpSpLocks/>
            </p:cNvGrpSpPr>
            <p:nvPr/>
          </p:nvGrpSpPr>
          <p:grpSpPr bwMode="auto">
            <a:xfrm flipH="1">
              <a:off x="6248432" y="5013321"/>
              <a:ext cx="832548" cy="914731"/>
              <a:chOff x="2249043" y="3927943"/>
              <a:chExt cx="1627664" cy="1377047"/>
            </a:xfrm>
          </p:grpSpPr>
          <p:sp>
            <p:nvSpPr>
              <p:cNvPr id="149" name="フリーフォーム 148"/>
              <p:cNvSpPr/>
              <p:nvPr/>
            </p:nvSpPr>
            <p:spPr>
              <a:xfrm>
                <a:off x="2343577" y="4126300"/>
                <a:ext cx="1533191" cy="1092156"/>
              </a:xfrm>
              <a:custGeom>
                <a:avLst/>
                <a:gdLst>
                  <a:gd name="connsiteX0" fmla="*/ 0 w 1071570"/>
                  <a:gd name="connsiteY0" fmla="*/ 178595 h 714380"/>
                  <a:gd name="connsiteX1" fmla="*/ 892975 w 1071570"/>
                  <a:gd name="connsiteY1" fmla="*/ 178595 h 714380"/>
                  <a:gd name="connsiteX2" fmla="*/ 892975 w 1071570"/>
                  <a:gd name="connsiteY2" fmla="*/ 714380 h 714380"/>
                  <a:gd name="connsiteX3" fmla="*/ 0 w 1071570"/>
                  <a:gd name="connsiteY3" fmla="*/ 714380 h 714380"/>
                  <a:gd name="connsiteX4" fmla="*/ 0 w 1071570"/>
                  <a:gd name="connsiteY4" fmla="*/ 178595 h 714380"/>
                  <a:gd name="connsiteX0" fmla="*/ 892975 w 1071570"/>
                  <a:gd name="connsiteY0" fmla="*/ 178595 h 714380"/>
                  <a:gd name="connsiteX1" fmla="*/ 1071570 w 1071570"/>
                  <a:gd name="connsiteY1" fmla="*/ 0 h 714380"/>
                  <a:gd name="connsiteX2" fmla="*/ 1071570 w 1071570"/>
                  <a:gd name="connsiteY2" fmla="*/ 535785 h 714380"/>
                  <a:gd name="connsiteX3" fmla="*/ 892975 w 1071570"/>
                  <a:gd name="connsiteY3" fmla="*/ 714380 h 714380"/>
                  <a:gd name="connsiteX4" fmla="*/ 892975 w 1071570"/>
                  <a:gd name="connsiteY4" fmla="*/ 178595 h 714380"/>
                  <a:gd name="connsiteX0" fmla="*/ 0 w 1071570"/>
                  <a:gd name="connsiteY0" fmla="*/ 178595 h 714380"/>
                  <a:gd name="connsiteX1" fmla="*/ 178595 w 1071570"/>
                  <a:gd name="connsiteY1" fmla="*/ 0 h 714380"/>
                  <a:gd name="connsiteX2" fmla="*/ 1071570 w 1071570"/>
                  <a:gd name="connsiteY2" fmla="*/ 0 h 714380"/>
                  <a:gd name="connsiteX3" fmla="*/ 892975 w 1071570"/>
                  <a:gd name="connsiteY3" fmla="*/ 178595 h 714380"/>
                  <a:gd name="connsiteX4" fmla="*/ 0 w 1071570"/>
                  <a:gd name="connsiteY4" fmla="*/ 178595 h 714380"/>
                  <a:gd name="connsiteX0" fmla="*/ 0 w 1071570"/>
                  <a:gd name="connsiteY0" fmla="*/ 178595 h 714380"/>
                  <a:gd name="connsiteX1" fmla="*/ 178595 w 1071570"/>
                  <a:gd name="connsiteY1" fmla="*/ 0 h 714380"/>
                  <a:gd name="connsiteX2" fmla="*/ 1071570 w 1071570"/>
                  <a:gd name="connsiteY2" fmla="*/ 0 h 714380"/>
                  <a:gd name="connsiteX3" fmla="*/ 1071570 w 1071570"/>
                  <a:gd name="connsiteY3" fmla="*/ 535785 h 714380"/>
                  <a:gd name="connsiteX4" fmla="*/ 892975 w 1071570"/>
                  <a:gd name="connsiteY4" fmla="*/ 714380 h 714380"/>
                  <a:gd name="connsiteX5" fmla="*/ 0 w 1071570"/>
                  <a:gd name="connsiteY5" fmla="*/ 714380 h 714380"/>
                  <a:gd name="connsiteX6" fmla="*/ 0 w 1071570"/>
                  <a:gd name="connsiteY6" fmla="*/ 178595 h 714380"/>
                  <a:gd name="connsiteX7" fmla="*/ 0 w 1071570"/>
                  <a:gd name="connsiteY7" fmla="*/ 178595 h 714380"/>
                  <a:gd name="connsiteX8" fmla="*/ 892975 w 1071570"/>
                  <a:gd name="connsiteY8" fmla="*/ 178595 h 714380"/>
                  <a:gd name="connsiteX9" fmla="*/ 1071570 w 1071570"/>
                  <a:gd name="connsiteY9" fmla="*/ 0 h 714380"/>
                  <a:gd name="connsiteX10" fmla="*/ 892975 w 1071570"/>
                  <a:gd name="connsiteY10" fmla="*/ 178595 h 714380"/>
                  <a:gd name="connsiteX11" fmla="*/ 892975 w 1071570"/>
                  <a:gd name="connsiteY11" fmla="*/ 714380 h 714380"/>
                  <a:gd name="connsiteX0" fmla="*/ 0 w 1071570"/>
                  <a:gd name="connsiteY0" fmla="*/ 178595 h 714380"/>
                  <a:gd name="connsiteX1" fmla="*/ 892975 w 1071570"/>
                  <a:gd name="connsiteY1" fmla="*/ 178595 h 714380"/>
                  <a:gd name="connsiteX2" fmla="*/ 892975 w 1071570"/>
                  <a:gd name="connsiteY2" fmla="*/ 714380 h 714380"/>
                  <a:gd name="connsiteX3" fmla="*/ 0 w 1071570"/>
                  <a:gd name="connsiteY3" fmla="*/ 714380 h 714380"/>
                  <a:gd name="connsiteX4" fmla="*/ 0 w 1071570"/>
                  <a:gd name="connsiteY4" fmla="*/ 178595 h 714380"/>
                  <a:gd name="connsiteX0" fmla="*/ 892975 w 1071570"/>
                  <a:gd name="connsiteY0" fmla="*/ 178595 h 714380"/>
                  <a:gd name="connsiteX1" fmla="*/ 1071570 w 1071570"/>
                  <a:gd name="connsiteY1" fmla="*/ 0 h 714380"/>
                  <a:gd name="connsiteX2" fmla="*/ 1071570 w 1071570"/>
                  <a:gd name="connsiteY2" fmla="*/ 535785 h 714380"/>
                  <a:gd name="connsiteX3" fmla="*/ 892975 w 1071570"/>
                  <a:gd name="connsiteY3" fmla="*/ 714380 h 714380"/>
                  <a:gd name="connsiteX4" fmla="*/ 892975 w 1071570"/>
                  <a:gd name="connsiteY4" fmla="*/ 178595 h 714380"/>
                  <a:gd name="connsiteX0" fmla="*/ 0 w 1071570"/>
                  <a:gd name="connsiteY0" fmla="*/ 178595 h 714380"/>
                  <a:gd name="connsiteX1" fmla="*/ 178595 w 1071570"/>
                  <a:gd name="connsiteY1" fmla="*/ 0 h 714380"/>
                  <a:gd name="connsiteX2" fmla="*/ 1071570 w 1071570"/>
                  <a:gd name="connsiteY2" fmla="*/ 0 h 714380"/>
                  <a:gd name="connsiteX3" fmla="*/ 892975 w 1071570"/>
                  <a:gd name="connsiteY3" fmla="*/ 178595 h 714380"/>
                  <a:gd name="connsiteX4" fmla="*/ 0 w 1071570"/>
                  <a:gd name="connsiteY4" fmla="*/ 178595 h 714380"/>
                  <a:gd name="connsiteX0" fmla="*/ 0 w 1071570"/>
                  <a:gd name="connsiteY0" fmla="*/ 178595 h 714380"/>
                  <a:gd name="connsiteX1" fmla="*/ 88116 w 1071570"/>
                  <a:gd name="connsiteY1" fmla="*/ 90498 h 714380"/>
                  <a:gd name="connsiteX2" fmla="*/ 1071570 w 1071570"/>
                  <a:gd name="connsiteY2" fmla="*/ 0 h 714380"/>
                  <a:gd name="connsiteX3" fmla="*/ 1071570 w 1071570"/>
                  <a:gd name="connsiteY3" fmla="*/ 535785 h 714380"/>
                  <a:gd name="connsiteX4" fmla="*/ 892975 w 1071570"/>
                  <a:gd name="connsiteY4" fmla="*/ 714380 h 714380"/>
                  <a:gd name="connsiteX5" fmla="*/ 0 w 1071570"/>
                  <a:gd name="connsiteY5" fmla="*/ 714380 h 714380"/>
                  <a:gd name="connsiteX6" fmla="*/ 0 w 1071570"/>
                  <a:gd name="connsiteY6" fmla="*/ 178595 h 714380"/>
                  <a:gd name="connsiteX7" fmla="*/ 0 w 1071570"/>
                  <a:gd name="connsiteY7" fmla="*/ 178595 h 714380"/>
                  <a:gd name="connsiteX8" fmla="*/ 892975 w 1071570"/>
                  <a:gd name="connsiteY8" fmla="*/ 178595 h 714380"/>
                  <a:gd name="connsiteX9" fmla="*/ 1071570 w 1071570"/>
                  <a:gd name="connsiteY9" fmla="*/ 0 h 714380"/>
                  <a:gd name="connsiteX10" fmla="*/ 892975 w 1071570"/>
                  <a:gd name="connsiteY10" fmla="*/ 178595 h 714380"/>
                  <a:gd name="connsiteX11" fmla="*/ 892975 w 1071570"/>
                  <a:gd name="connsiteY11" fmla="*/ 714380 h 714380"/>
                  <a:gd name="connsiteX0" fmla="*/ 0 w 1071570"/>
                  <a:gd name="connsiteY0" fmla="*/ 178595 h 714380"/>
                  <a:gd name="connsiteX1" fmla="*/ 892975 w 1071570"/>
                  <a:gd name="connsiteY1" fmla="*/ 178595 h 714380"/>
                  <a:gd name="connsiteX2" fmla="*/ 892975 w 1071570"/>
                  <a:gd name="connsiteY2" fmla="*/ 714380 h 714380"/>
                  <a:gd name="connsiteX3" fmla="*/ 0 w 1071570"/>
                  <a:gd name="connsiteY3" fmla="*/ 714380 h 714380"/>
                  <a:gd name="connsiteX4" fmla="*/ 0 w 1071570"/>
                  <a:gd name="connsiteY4" fmla="*/ 178595 h 714380"/>
                  <a:gd name="connsiteX0" fmla="*/ 892975 w 1071570"/>
                  <a:gd name="connsiteY0" fmla="*/ 178595 h 714380"/>
                  <a:gd name="connsiteX1" fmla="*/ 1071570 w 1071570"/>
                  <a:gd name="connsiteY1" fmla="*/ 0 h 714380"/>
                  <a:gd name="connsiteX2" fmla="*/ 1071570 w 1071570"/>
                  <a:gd name="connsiteY2" fmla="*/ 535785 h 714380"/>
                  <a:gd name="connsiteX3" fmla="*/ 892975 w 1071570"/>
                  <a:gd name="connsiteY3" fmla="*/ 714380 h 714380"/>
                  <a:gd name="connsiteX4" fmla="*/ 892975 w 1071570"/>
                  <a:gd name="connsiteY4" fmla="*/ 178595 h 714380"/>
                  <a:gd name="connsiteX0" fmla="*/ 0 w 1071570"/>
                  <a:gd name="connsiteY0" fmla="*/ 178595 h 714380"/>
                  <a:gd name="connsiteX1" fmla="*/ 178595 w 1071570"/>
                  <a:gd name="connsiteY1" fmla="*/ 0 h 714380"/>
                  <a:gd name="connsiteX2" fmla="*/ 1071570 w 1071570"/>
                  <a:gd name="connsiteY2" fmla="*/ 0 h 714380"/>
                  <a:gd name="connsiteX3" fmla="*/ 892975 w 1071570"/>
                  <a:gd name="connsiteY3" fmla="*/ 178595 h 714380"/>
                  <a:gd name="connsiteX4" fmla="*/ 0 w 1071570"/>
                  <a:gd name="connsiteY4" fmla="*/ 178595 h 714380"/>
                  <a:gd name="connsiteX0" fmla="*/ 0 w 1071570"/>
                  <a:gd name="connsiteY0" fmla="*/ 178595 h 714380"/>
                  <a:gd name="connsiteX1" fmla="*/ 88116 w 1071570"/>
                  <a:gd name="connsiteY1" fmla="*/ 90498 h 714380"/>
                  <a:gd name="connsiteX2" fmla="*/ 1071570 w 1071570"/>
                  <a:gd name="connsiteY2" fmla="*/ 0 h 714380"/>
                  <a:gd name="connsiteX3" fmla="*/ 1071570 w 1071570"/>
                  <a:gd name="connsiteY3" fmla="*/ 535785 h 714380"/>
                  <a:gd name="connsiteX4" fmla="*/ 892975 w 1071570"/>
                  <a:gd name="connsiteY4" fmla="*/ 714380 h 714380"/>
                  <a:gd name="connsiteX5" fmla="*/ 0 w 1071570"/>
                  <a:gd name="connsiteY5" fmla="*/ 714380 h 714380"/>
                  <a:gd name="connsiteX6" fmla="*/ 0 w 1071570"/>
                  <a:gd name="connsiteY6" fmla="*/ 178595 h 714380"/>
                  <a:gd name="connsiteX7" fmla="*/ 0 w 1071570"/>
                  <a:gd name="connsiteY7" fmla="*/ 178595 h 714380"/>
                  <a:gd name="connsiteX8" fmla="*/ 892975 w 1071570"/>
                  <a:gd name="connsiteY8" fmla="*/ 178595 h 714380"/>
                  <a:gd name="connsiteX9" fmla="*/ 959653 w 1071570"/>
                  <a:gd name="connsiteY9" fmla="*/ 111929 h 714380"/>
                  <a:gd name="connsiteX10" fmla="*/ 892975 w 1071570"/>
                  <a:gd name="connsiteY10" fmla="*/ 178595 h 714380"/>
                  <a:gd name="connsiteX11" fmla="*/ 892975 w 1071570"/>
                  <a:gd name="connsiteY11" fmla="*/ 714380 h 714380"/>
                  <a:gd name="connsiteX0" fmla="*/ 0 w 1071570"/>
                  <a:gd name="connsiteY0" fmla="*/ 178595 h 714380"/>
                  <a:gd name="connsiteX1" fmla="*/ 892975 w 1071570"/>
                  <a:gd name="connsiteY1" fmla="*/ 178595 h 714380"/>
                  <a:gd name="connsiteX2" fmla="*/ 892975 w 1071570"/>
                  <a:gd name="connsiteY2" fmla="*/ 714380 h 714380"/>
                  <a:gd name="connsiteX3" fmla="*/ 0 w 1071570"/>
                  <a:gd name="connsiteY3" fmla="*/ 714380 h 714380"/>
                  <a:gd name="connsiteX4" fmla="*/ 0 w 1071570"/>
                  <a:gd name="connsiteY4" fmla="*/ 178595 h 714380"/>
                  <a:gd name="connsiteX0" fmla="*/ 892975 w 1071570"/>
                  <a:gd name="connsiteY0" fmla="*/ 178595 h 714380"/>
                  <a:gd name="connsiteX1" fmla="*/ 1071570 w 1071570"/>
                  <a:gd name="connsiteY1" fmla="*/ 0 h 714380"/>
                  <a:gd name="connsiteX2" fmla="*/ 1071570 w 1071570"/>
                  <a:gd name="connsiteY2" fmla="*/ 535785 h 714380"/>
                  <a:gd name="connsiteX3" fmla="*/ 892975 w 1071570"/>
                  <a:gd name="connsiteY3" fmla="*/ 714380 h 714380"/>
                  <a:gd name="connsiteX4" fmla="*/ 892975 w 1071570"/>
                  <a:gd name="connsiteY4" fmla="*/ 178595 h 714380"/>
                  <a:gd name="connsiteX0" fmla="*/ 0 w 1071570"/>
                  <a:gd name="connsiteY0" fmla="*/ 178595 h 714380"/>
                  <a:gd name="connsiteX1" fmla="*/ 178595 w 1071570"/>
                  <a:gd name="connsiteY1" fmla="*/ 0 h 714380"/>
                  <a:gd name="connsiteX2" fmla="*/ 1071570 w 1071570"/>
                  <a:gd name="connsiteY2" fmla="*/ 0 h 714380"/>
                  <a:gd name="connsiteX3" fmla="*/ 892975 w 1071570"/>
                  <a:gd name="connsiteY3" fmla="*/ 178595 h 714380"/>
                  <a:gd name="connsiteX4" fmla="*/ 0 w 1071570"/>
                  <a:gd name="connsiteY4" fmla="*/ 178595 h 714380"/>
                  <a:gd name="connsiteX0" fmla="*/ 0 w 1071570"/>
                  <a:gd name="connsiteY0" fmla="*/ 178595 h 714380"/>
                  <a:gd name="connsiteX1" fmla="*/ 88116 w 1071570"/>
                  <a:gd name="connsiteY1" fmla="*/ 90498 h 714380"/>
                  <a:gd name="connsiteX2" fmla="*/ 988228 w 1071570"/>
                  <a:gd name="connsiteY2" fmla="*/ 85735 h 714380"/>
                  <a:gd name="connsiteX3" fmla="*/ 1071570 w 1071570"/>
                  <a:gd name="connsiteY3" fmla="*/ 535785 h 714380"/>
                  <a:gd name="connsiteX4" fmla="*/ 892975 w 1071570"/>
                  <a:gd name="connsiteY4" fmla="*/ 714380 h 714380"/>
                  <a:gd name="connsiteX5" fmla="*/ 0 w 1071570"/>
                  <a:gd name="connsiteY5" fmla="*/ 714380 h 714380"/>
                  <a:gd name="connsiteX6" fmla="*/ 0 w 1071570"/>
                  <a:gd name="connsiteY6" fmla="*/ 178595 h 714380"/>
                  <a:gd name="connsiteX7" fmla="*/ 0 w 1071570"/>
                  <a:gd name="connsiteY7" fmla="*/ 178595 h 714380"/>
                  <a:gd name="connsiteX8" fmla="*/ 892975 w 1071570"/>
                  <a:gd name="connsiteY8" fmla="*/ 178595 h 714380"/>
                  <a:gd name="connsiteX9" fmla="*/ 959653 w 1071570"/>
                  <a:gd name="connsiteY9" fmla="*/ 111929 h 714380"/>
                  <a:gd name="connsiteX10" fmla="*/ 892975 w 1071570"/>
                  <a:gd name="connsiteY10" fmla="*/ 178595 h 714380"/>
                  <a:gd name="connsiteX11" fmla="*/ 892975 w 1071570"/>
                  <a:gd name="connsiteY11" fmla="*/ 714380 h 714380"/>
                  <a:gd name="connsiteX0" fmla="*/ 0 w 1071570"/>
                  <a:gd name="connsiteY0" fmla="*/ 178595 h 714380"/>
                  <a:gd name="connsiteX1" fmla="*/ 892975 w 1071570"/>
                  <a:gd name="connsiteY1" fmla="*/ 178595 h 714380"/>
                  <a:gd name="connsiteX2" fmla="*/ 892975 w 1071570"/>
                  <a:gd name="connsiteY2" fmla="*/ 714380 h 714380"/>
                  <a:gd name="connsiteX3" fmla="*/ 0 w 1071570"/>
                  <a:gd name="connsiteY3" fmla="*/ 714380 h 714380"/>
                  <a:gd name="connsiteX4" fmla="*/ 0 w 1071570"/>
                  <a:gd name="connsiteY4" fmla="*/ 178595 h 714380"/>
                  <a:gd name="connsiteX0" fmla="*/ 892975 w 1071570"/>
                  <a:gd name="connsiteY0" fmla="*/ 178595 h 714380"/>
                  <a:gd name="connsiteX1" fmla="*/ 1071570 w 1071570"/>
                  <a:gd name="connsiteY1" fmla="*/ 0 h 714380"/>
                  <a:gd name="connsiteX2" fmla="*/ 1071570 w 1071570"/>
                  <a:gd name="connsiteY2" fmla="*/ 535785 h 714380"/>
                  <a:gd name="connsiteX3" fmla="*/ 892975 w 1071570"/>
                  <a:gd name="connsiteY3" fmla="*/ 714380 h 714380"/>
                  <a:gd name="connsiteX4" fmla="*/ 892975 w 1071570"/>
                  <a:gd name="connsiteY4" fmla="*/ 178595 h 714380"/>
                  <a:gd name="connsiteX0" fmla="*/ 0 w 1071570"/>
                  <a:gd name="connsiteY0" fmla="*/ 178595 h 714380"/>
                  <a:gd name="connsiteX1" fmla="*/ 178595 w 1071570"/>
                  <a:gd name="connsiteY1" fmla="*/ 0 h 714380"/>
                  <a:gd name="connsiteX2" fmla="*/ 1071570 w 1071570"/>
                  <a:gd name="connsiteY2" fmla="*/ 0 h 714380"/>
                  <a:gd name="connsiteX3" fmla="*/ 892975 w 1071570"/>
                  <a:gd name="connsiteY3" fmla="*/ 178595 h 714380"/>
                  <a:gd name="connsiteX4" fmla="*/ 0 w 1071570"/>
                  <a:gd name="connsiteY4" fmla="*/ 178595 h 714380"/>
                  <a:gd name="connsiteX0" fmla="*/ 0 w 1071570"/>
                  <a:gd name="connsiteY0" fmla="*/ 178595 h 714380"/>
                  <a:gd name="connsiteX1" fmla="*/ 88116 w 1071570"/>
                  <a:gd name="connsiteY1" fmla="*/ 90498 h 714380"/>
                  <a:gd name="connsiteX2" fmla="*/ 988228 w 1071570"/>
                  <a:gd name="connsiteY2" fmla="*/ 85735 h 714380"/>
                  <a:gd name="connsiteX3" fmla="*/ 1071570 w 1071570"/>
                  <a:gd name="connsiteY3" fmla="*/ 535785 h 714380"/>
                  <a:gd name="connsiteX4" fmla="*/ 892975 w 1071570"/>
                  <a:gd name="connsiteY4" fmla="*/ 714380 h 714380"/>
                  <a:gd name="connsiteX5" fmla="*/ 0 w 1071570"/>
                  <a:gd name="connsiteY5" fmla="*/ 714380 h 714380"/>
                  <a:gd name="connsiteX6" fmla="*/ 0 w 1071570"/>
                  <a:gd name="connsiteY6" fmla="*/ 178595 h 714380"/>
                  <a:gd name="connsiteX7" fmla="*/ 0 w 1071570"/>
                  <a:gd name="connsiteY7" fmla="*/ 178595 h 714380"/>
                  <a:gd name="connsiteX8" fmla="*/ 892975 w 1071570"/>
                  <a:gd name="connsiteY8" fmla="*/ 178595 h 714380"/>
                  <a:gd name="connsiteX9" fmla="*/ 988231 w 1071570"/>
                  <a:gd name="connsiteY9" fmla="*/ 83363 h 714380"/>
                  <a:gd name="connsiteX10" fmla="*/ 892975 w 1071570"/>
                  <a:gd name="connsiteY10" fmla="*/ 178595 h 714380"/>
                  <a:gd name="connsiteX11" fmla="*/ 892975 w 1071570"/>
                  <a:gd name="connsiteY11" fmla="*/ 714380 h 714380"/>
                  <a:gd name="connsiteX0" fmla="*/ 0 w 1071570"/>
                  <a:gd name="connsiteY0" fmla="*/ 178595 h 714380"/>
                  <a:gd name="connsiteX1" fmla="*/ 892975 w 1071570"/>
                  <a:gd name="connsiteY1" fmla="*/ 178595 h 714380"/>
                  <a:gd name="connsiteX2" fmla="*/ 892975 w 1071570"/>
                  <a:gd name="connsiteY2" fmla="*/ 714380 h 714380"/>
                  <a:gd name="connsiteX3" fmla="*/ 0 w 1071570"/>
                  <a:gd name="connsiteY3" fmla="*/ 714380 h 714380"/>
                  <a:gd name="connsiteX4" fmla="*/ 0 w 1071570"/>
                  <a:gd name="connsiteY4" fmla="*/ 178595 h 714380"/>
                  <a:gd name="connsiteX0" fmla="*/ 892975 w 1071570"/>
                  <a:gd name="connsiteY0" fmla="*/ 178595 h 714380"/>
                  <a:gd name="connsiteX1" fmla="*/ 1071570 w 1071570"/>
                  <a:gd name="connsiteY1" fmla="*/ 0 h 714380"/>
                  <a:gd name="connsiteX2" fmla="*/ 1071570 w 1071570"/>
                  <a:gd name="connsiteY2" fmla="*/ 535785 h 714380"/>
                  <a:gd name="connsiteX3" fmla="*/ 892975 w 1071570"/>
                  <a:gd name="connsiteY3" fmla="*/ 714380 h 714380"/>
                  <a:gd name="connsiteX4" fmla="*/ 892975 w 1071570"/>
                  <a:gd name="connsiteY4" fmla="*/ 178595 h 714380"/>
                  <a:gd name="connsiteX0" fmla="*/ 0 w 1071570"/>
                  <a:gd name="connsiteY0" fmla="*/ 178595 h 714380"/>
                  <a:gd name="connsiteX1" fmla="*/ 178595 w 1071570"/>
                  <a:gd name="connsiteY1" fmla="*/ 0 h 714380"/>
                  <a:gd name="connsiteX2" fmla="*/ 1071570 w 1071570"/>
                  <a:gd name="connsiteY2" fmla="*/ 0 h 714380"/>
                  <a:gd name="connsiteX3" fmla="*/ 892975 w 1071570"/>
                  <a:gd name="connsiteY3" fmla="*/ 178595 h 714380"/>
                  <a:gd name="connsiteX4" fmla="*/ 0 w 1071570"/>
                  <a:gd name="connsiteY4" fmla="*/ 178595 h 714380"/>
                  <a:gd name="connsiteX0" fmla="*/ 0 w 1071570"/>
                  <a:gd name="connsiteY0" fmla="*/ 178595 h 714380"/>
                  <a:gd name="connsiteX1" fmla="*/ 88116 w 1071570"/>
                  <a:gd name="connsiteY1" fmla="*/ 90498 h 714380"/>
                  <a:gd name="connsiteX2" fmla="*/ 988228 w 1071570"/>
                  <a:gd name="connsiteY2" fmla="*/ 85735 h 714380"/>
                  <a:gd name="connsiteX3" fmla="*/ 985847 w 1071570"/>
                  <a:gd name="connsiteY3" fmla="*/ 621516 h 714380"/>
                  <a:gd name="connsiteX4" fmla="*/ 892975 w 1071570"/>
                  <a:gd name="connsiteY4" fmla="*/ 714380 h 714380"/>
                  <a:gd name="connsiteX5" fmla="*/ 0 w 1071570"/>
                  <a:gd name="connsiteY5" fmla="*/ 714380 h 714380"/>
                  <a:gd name="connsiteX6" fmla="*/ 0 w 1071570"/>
                  <a:gd name="connsiteY6" fmla="*/ 178595 h 714380"/>
                  <a:gd name="connsiteX7" fmla="*/ 0 w 1071570"/>
                  <a:gd name="connsiteY7" fmla="*/ 178595 h 714380"/>
                  <a:gd name="connsiteX8" fmla="*/ 892975 w 1071570"/>
                  <a:gd name="connsiteY8" fmla="*/ 178595 h 714380"/>
                  <a:gd name="connsiteX9" fmla="*/ 988231 w 1071570"/>
                  <a:gd name="connsiteY9" fmla="*/ 83363 h 714380"/>
                  <a:gd name="connsiteX10" fmla="*/ 892975 w 1071570"/>
                  <a:gd name="connsiteY10" fmla="*/ 178595 h 714380"/>
                  <a:gd name="connsiteX11" fmla="*/ 892975 w 1071570"/>
                  <a:gd name="connsiteY11" fmla="*/ 714380 h 714380"/>
                  <a:gd name="connsiteX0" fmla="*/ 0 w 1071570"/>
                  <a:gd name="connsiteY0" fmla="*/ 178595 h 714380"/>
                  <a:gd name="connsiteX1" fmla="*/ 892975 w 1071570"/>
                  <a:gd name="connsiteY1" fmla="*/ 178595 h 714380"/>
                  <a:gd name="connsiteX2" fmla="*/ 892975 w 1071570"/>
                  <a:gd name="connsiteY2" fmla="*/ 714380 h 714380"/>
                  <a:gd name="connsiteX3" fmla="*/ 0 w 1071570"/>
                  <a:gd name="connsiteY3" fmla="*/ 714380 h 714380"/>
                  <a:gd name="connsiteX4" fmla="*/ 0 w 1071570"/>
                  <a:gd name="connsiteY4" fmla="*/ 178595 h 714380"/>
                  <a:gd name="connsiteX0" fmla="*/ 892975 w 1071570"/>
                  <a:gd name="connsiteY0" fmla="*/ 178595 h 714380"/>
                  <a:gd name="connsiteX1" fmla="*/ 1071570 w 1071570"/>
                  <a:gd name="connsiteY1" fmla="*/ 0 h 714380"/>
                  <a:gd name="connsiteX2" fmla="*/ 1071570 w 1071570"/>
                  <a:gd name="connsiteY2" fmla="*/ 535785 h 714380"/>
                  <a:gd name="connsiteX3" fmla="*/ 892975 w 1071570"/>
                  <a:gd name="connsiteY3" fmla="*/ 714380 h 714380"/>
                  <a:gd name="connsiteX4" fmla="*/ 892975 w 1071570"/>
                  <a:gd name="connsiteY4" fmla="*/ 178595 h 714380"/>
                  <a:gd name="connsiteX0" fmla="*/ 0 w 1071570"/>
                  <a:gd name="connsiteY0" fmla="*/ 178595 h 714380"/>
                  <a:gd name="connsiteX1" fmla="*/ 178595 w 1071570"/>
                  <a:gd name="connsiteY1" fmla="*/ 0 h 714380"/>
                  <a:gd name="connsiteX2" fmla="*/ 1000132 w 1071570"/>
                  <a:gd name="connsiteY2" fmla="*/ 71438 h 714380"/>
                  <a:gd name="connsiteX3" fmla="*/ 892975 w 1071570"/>
                  <a:gd name="connsiteY3" fmla="*/ 178595 h 714380"/>
                  <a:gd name="connsiteX4" fmla="*/ 0 w 1071570"/>
                  <a:gd name="connsiteY4" fmla="*/ 178595 h 714380"/>
                  <a:gd name="connsiteX0" fmla="*/ 0 w 1071570"/>
                  <a:gd name="connsiteY0" fmla="*/ 178595 h 714380"/>
                  <a:gd name="connsiteX1" fmla="*/ 88116 w 1071570"/>
                  <a:gd name="connsiteY1" fmla="*/ 90498 h 714380"/>
                  <a:gd name="connsiteX2" fmla="*/ 988228 w 1071570"/>
                  <a:gd name="connsiteY2" fmla="*/ 85735 h 714380"/>
                  <a:gd name="connsiteX3" fmla="*/ 985847 w 1071570"/>
                  <a:gd name="connsiteY3" fmla="*/ 621516 h 714380"/>
                  <a:gd name="connsiteX4" fmla="*/ 892975 w 1071570"/>
                  <a:gd name="connsiteY4" fmla="*/ 714380 h 714380"/>
                  <a:gd name="connsiteX5" fmla="*/ 0 w 1071570"/>
                  <a:gd name="connsiteY5" fmla="*/ 714380 h 714380"/>
                  <a:gd name="connsiteX6" fmla="*/ 0 w 1071570"/>
                  <a:gd name="connsiteY6" fmla="*/ 178595 h 714380"/>
                  <a:gd name="connsiteX7" fmla="*/ 0 w 1071570"/>
                  <a:gd name="connsiteY7" fmla="*/ 178595 h 714380"/>
                  <a:gd name="connsiteX8" fmla="*/ 892975 w 1071570"/>
                  <a:gd name="connsiteY8" fmla="*/ 178595 h 714380"/>
                  <a:gd name="connsiteX9" fmla="*/ 988231 w 1071570"/>
                  <a:gd name="connsiteY9" fmla="*/ 83363 h 714380"/>
                  <a:gd name="connsiteX10" fmla="*/ 892975 w 1071570"/>
                  <a:gd name="connsiteY10" fmla="*/ 178595 h 714380"/>
                  <a:gd name="connsiteX11" fmla="*/ 892975 w 1071570"/>
                  <a:gd name="connsiteY11" fmla="*/ 714380 h 714380"/>
                  <a:gd name="connsiteX0" fmla="*/ 0 w 1071570"/>
                  <a:gd name="connsiteY0" fmla="*/ 178595 h 714380"/>
                  <a:gd name="connsiteX1" fmla="*/ 892975 w 1071570"/>
                  <a:gd name="connsiteY1" fmla="*/ 178595 h 714380"/>
                  <a:gd name="connsiteX2" fmla="*/ 892975 w 1071570"/>
                  <a:gd name="connsiteY2" fmla="*/ 714380 h 714380"/>
                  <a:gd name="connsiteX3" fmla="*/ 0 w 1071570"/>
                  <a:gd name="connsiteY3" fmla="*/ 714380 h 714380"/>
                  <a:gd name="connsiteX4" fmla="*/ 0 w 1071570"/>
                  <a:gd name="connsiteY4" fmla="*/ 178595 h 714380"/>
                  <a:gd name="connsiteX0" fmla="*/ 892975 w 1071570"/>
                  <a:gd name="connsiteY0" fmla="*/ 178595 h 714380"/>
                  <a:gd name="connsiteX1" fmla="*/ 1071570 w 1071570"/>
                  <a:gd name="connsiteY1" fmla="*/ 0 h 714380"/>
                  <a:gd name="connsiteX2" fmla="*/ 992991 w 1071570"/>
                  <a:gd name="connsiteY2" fmla="*/ 595322 h 714380"/>
                  <a:gd name="connsiteX3" fmla="*/ 892975 w 1071570"/>
                  <a:gd name="connsiteY3" fmla="*/ 714380 h 714380"/>
                  <a:gd name="connsiteX4" fmla="*/ 892975 w 1071570"/>
                  <a:gd name="connsiteY4" fmla="*/ 178595 h 714380"/>
                  <a:gd name="connsiteX0" fmla="*/ 0 w 1071570"/>
                  <a:gd name="connsiteY0" fmla="*/ 178595 h 714380"/>
                  <a:gd name="connsiteX1" fmla="*/ 178595 w 1071570"/>
                  <a:gd name="connsiteY1" fmla="*/ 0 h 714380"/>
                  <a:gd name="connsiteX2" fmla="*/ 1000132 w 1071570"/>
                  <a:gd name="connsiteY2" fmla="*/ 71438 h 714380"/>
                  <a:gd name="connsiteX3" fmla="*/ 892975 w 1071570"/>
                  <a:gd name="connsiteY3" fmla="*/ 178595 h 714380"/>
                  <a:gd name="connsiteX4" fmla="*/ 0 w 1071570"/>
                  <a:gd name="connsiteY4" fmla="*/ 178595 h 714380"/>
                  <a:gd name="connsiteX0" fmla="*/ 0 w 1071570"/>
                  <a:gd name="connsiteY0" fmla="*/ 178595 h 714380"/>
                  <a:gd name="connsiteX1" fmla="*/ 88116 w 1071570"/>
                  <a:gd name="connsiteY1" fmla="*/ 90498 h 714380"/>
                  <a:gd name="connsiteX2" fmla="*/ 988228 w 1071570"/>
                  <a:gd name="connsiteY2" fmla="*/ 85735 h 714380"/>
                  <a:gd name="connsiteX3" fmla="*/ 985847 w 1071570"/>
                  <a:gd name="connsiteY3" fmla="*/ 621516 h 714380"/>
                  <a:gd name="connsiteX4" fmla="*/ 892975 w 1071570"/>
                  <a:gd name="connsiteY4" fmla="*/ 714380 h 714380"/>
                  <a:gd name="connsiteX5" fmla="*/ 0 w 1071570"/>
                  <a:gd name="connsiteY5" fmla="*/ 714380 h 714380"/>
                  <a:gd name="connsiteX6" fmla="*/ 0 w 1071570"/>
                  <a:gd name="connsiteY6" fmla="*/ 178595 h 714380"/>
                  <a:gd name="connsiteX7" fmla="*/ 0 w 1071570"/>
                  <a:gd name="connsiteY7" fmla="*/ 178595 h 714380"/>
                  <a:gd name="connsiteX8" fmla="*/ 892975 w 1071570"/>
                  <a:gd name="connsiteY8" fmla="*/ 178595 h 714380"/>
                  <a:gd name="connsiteX9" fmla="*/ 988231 w 1071570"/>
                  <a:gd name="connsiteY9" fmla="*/ 83363 h 714380"/>
                  <a:gd name="connsiteX10" fmla="*/ 892975 w 1071570"/>
                  <a:gd name="connsiteY10" fmla="*/ 178595 h 714380"/>
                  <a:gd name="connsiteX11" fmla="*/ 892975 w 1071570"/>
                  <a:gd name="connsiteY11" fmla="*/ 714380 h 714380"/>
                  <a:gd name="connsiteX0" fmla="*/ 0 w 1000132"/>
                  <a:gd name="connsiteY0" fmla="*/ 178595 h 714380"/>
                  <a:gd name="connsiteX1" fmla="*/ 892975 w 1000132"/>
                  <a:gd name="connsiteY1" fmla="*/ 178595 h 714380"/>
                  <a:gd name="connsiteX2" fmla="*/ 892975 w 1000132"/>
                  <a:gd name="connsiteY2" fmla="*/ 714380 h 714380"/>
                  <a:gd name="connsiteX3" fmla="*/ 0 w 1000132"/>
                  <a:gd name="connsiteY3" fmla="*/ 714380 h 714380"/>
                  <a:gd name="connsiteX4" fmla="*/ 0 w 1000132"/>
                  <a:gd name="connsiteY4" fmla="*/ 178595 h 714380"/>
                  <a:gd name="connsiteX0" fmla="*/ 892975 w 1000132"/>
                  <a:gd name="connsiteY0" fmla="*/ 178595 h 714380"/>
                  <a:gd name="connsiteX1" fmla="*/ 983466 w 1000132"/>
                  <a:gd name="connsiteY1" fmla="*/ 92879 h 714380"/>
                  <a:gd name="connsiteX2" fmla="*/ 992991 w 1000132"/>
                  <a:gd name="connsiteY2" fmla="*/ 595322 h 714380"/>
                  <a:gd name="connsiteX3" fmla="*/ 892975 w 1000132"/>
                  <a:gd name="connsiteY3" fmla="*/ 714380 h 714380"/>
                  <a:gd name="connsiteX4" fmla="*/ 892975 w 1000132"/>
                  <a:gd name="connsiteY4" fmla="*/ 178595 h 714380"/>
                  <a:gd name="connsiteX0" fmla="*/ 0 w 1000132"/>
                  <a:gd name="connsiteY0" fmla="*/ 178595 h 714380"/>
                  <a:gd name="connsiteX1" fmla="*/ 178595 w 1000132"/>
                  <a:gd name="connsiteY1" fmla="*/ 0 h 714380"/>
                  <a:gd name="connsiteX2" fmla="*/ 1000132 w 1000132"/>
                  <a:gd name="connsiteY2" fmla="*/ 71438 h 714380"/>
                  <a:gd name="connsiteX3" fmla="*/ 892975 w 1000132"/>
                  <a:gd name="connsiteY3" fmla="*/ 178595 h 714380"/>
                  <a:gd name="connsiteX4" fmla="*/ 0 w 1000132"/>
                  <a:gd name="connsiteY4" fmla="*/ 178595 h 714380"/>
                  <a:gd name="connsiteX0" fmla="*/ 0 w 1000132"/>
                  <a:gd name="connsiteY0" fmla="*/ 178595 h 714380"/>
                  <a:gd name="connsiteX1" fmla="*/ 88116 w 1000132"/>
                  <a:gd name="connsiteY1" fmla="*/ 90498 h 714380"/>
                  <a:gd name="connsiteX2" fmla="*/ 988228 w 1000132"/>
                  <a:gd name="connsiteY2" fmla="*/ 85735 h 714380"/>
                  <a:gd name="connsiteX3" fmla="*/ 985847 w 1000132"/>
                  <a:gd name="connsiteY3" fmla="*/ 621516 h 714380"/>
                  <a:gd name="connsiteX4" fmla="*/ 892975 w 1000132"/>
                  <a:gd name="connsiteY4" fmla="*/ 714380 h 714380"/>
                  <a:gd name="connsiteX5" fmla="*/ 0 w 1000132"/>
                  <a:gd name="connsiteY5" fmla="*/ 714380 h 714380"/>
                  <a:gd name="connsiteX6" fmla="*/ 0 w 1000132"/>
                  <a:gd name="connsiteY6" fmla="*/ 178595 h 714380"/>
                  <a:gd name="connsiteX7" fmla="*/ 0 w 1000132"/>
                  <a:gd name="connsiteY7" fmla="*/ 178595 h 714380"/>
                  <a:gd name="connsiteX8" fmla="*/ 892975 w 1000132"/>
                  <a:gd name="connsiteY8" fmla="*/ 178595 h 714380"/>
                  <a:gd name="connsiteX9" fmla="*/ 988231 w 1000132"/>
                  <a:gd name="connsiteY9" fmla="*/ 83363 h 714380"/>
                  <a:gd name="connsiteX10" fmla="*/ 892975 w 1000132"/>
                  <a:gd name="connsiteY10" fmla="*/ 178595 h 714380"/>
                  <a:gd name="connsiteX11" fmla="*/ 892975 w 1000132"/>
                  <a:gd name="connsiteY11" fmla="*/ 714380 h 714380"/>
                  <a:gd name="connsiteX0" fmla="*/ 0 w 1000132"/>
                  <a:gd name="connsiteY0" fmla="*/ 107157 h 642942"/>
                  <a:gd name="connsiteX1" fmla="*/ 892975 w 1000132"/>
                  <a:gd name="connsiteY1" fmla="*/ 107157 h 642942"/>
                  <a:gd name="connsiteX2" fmla="*/ 892975 w 1000132"/>
                  <a:gd name="connsiteY2" fmla="*/ 642942 h 642942"/>
                  <a:gd name="connsiteX3" fmla="*/ 0 w 1000132"/>
                  <a:gd name="connsiteY3" fmla="*/ 642942 h 642942"/>
                  <a:gd name="connsiteX4" fmla="*/ 0 w 1000132"/>
                  <a:gd name="connsiteY4" fmla="*/ 107157 h 642942"/>
                  <a:gd name="connsiteX0" fmla="*/ 892975 w 1000132"/>
                  <a:gd name="connsiteY0" fmla="*/ 107157 h 642942"/>
                  <a:gd name="connsiteX1" fmla="*/ 983466 w 1000132"/>
                  <a:gd name="connsiteY1" fmla="*/ 21441 h 642942"/>
                  <a:gd name="connsiteX2" fmla="*/ 992991 w 1000132"/>
                  <a:gd name="connsiteY2" fmla="*/ 523884 h 642942"/>
                  <a:gd name="connsiteX3" fmla="*/ 892975 w 1000132"/>
                  <a:gd name="connsiteY3" fmla="*/ 642942 h 642942"/>
                  <a:gd name="connsiteX4" fmla="*/ 892975 w 1000132"/>
                  <a:gd name="connsiteY4" fmla="*/ 107157 h 642942"/>
                  <a:gd name="connsiteX0" fmla="*/ 0 w 1000132"/>
                  <a:gd name="connsiteY0" fmla="*/ 107157 h 642942"/>
                  <a:gd name="connsiteX1" fmla="*/ 85734 w 1000132"/>
                  <a:gd name="connsiteY1" fmla="*/ 28585 h 642942"/>
                  <a:gd name="connsiteX2" fmla="*/ 1000132 w 1000132"/>
                  <a:gd name="connsiteY2" fmla="*/ 0 h 642942"/>
                  <a:gd name="connsiteX3" fmla="*/ 892975 w 1000132"/>
                  <a:gd name="connsiteY3" fmla="*/ 107157 h 642942"/>
                  <a:gd name="connsiteX4" fmla="*/ 0 w 1000132"/>
                  <a:gd name="connsiteY4" fmla="*/ 107157 h 642942"/>
                  <a:gd name="connsiteX0" fmla="*/ 0 w 1000132"/>
                  <a:gd name="connsiteY0" fmla="*/ 107157 h 642942"/>
                  <a:gd name="connsiteX1" fmla="*/ 88116 w 1000132"/>
                  <a:gd name="connsiteY1" fmla="*/ 19060 h 642942"/>
                  <a:gd name="connsiteX2" fmla="*/ 988228 w 1000132"/>
                  <a:gd name="connsiteY2" fmla="*/ 14297 h 642942"/>
                  <a:gd name="connsiteX3" fmla="*/ 985847 w 1000132"/>
                  <a:gd name="connsiteY3" fmla="*/ 550078 h 642942"/>
                  <a:gd name="connsiteX4" fmla="*/ 892975 w 1000132"/>
                  <a:gd name="connsiteY4" fmla="*/ 642942 h 642942"/>
                  <a:gd name="connsiteX5" fmla="*/ 0 w 1000132"/>
                  <a:gd name="connsiteY5" fmla="*/ 642942 h 642942"/>
                  <a:gd name="connsiteX6" fmla="*/ 0 w 1000132"/>
                  <a:gd name="connsiteY6" fmla="*/ 107157 h 642942"/>
                  <a:gd name="connsiteX7" fmla="*/ 0 w 1000132"/>
                  <a:gd name="connsiteY7" fmla="*/ 107157 h 642942"/>
                  <a:gd name="connsiteX8" fmla="*/ 892975 w 1000132"/>
                  <a:gd name="connsiteY8" fmla="*/ 107157 h 642942"/>
                  <a:gd name="connsiteX9" fmla="*/ 988231 w 1000132"/>
                  <a:gd name="connsiteY9" fmla="*/ 11925 h 642942"/>
                  <a:gd name="connsiteX10" fmla="*/ 892975 w 1000132"/>
                  <a:gd name="connsiteY10" fmla="*/ 107157 h 642942"/>
                  <a:gd name="connsiteX11" fmla="*/ 892975 w 1000132"/>
                  <a:gd name="connsiteY11" fmla="*/ 642942 h 642942"/>
                  <a:gd name="connsiteX0" fmla="*/ 0 w 1000132"/>
                  <a:gd name="connsiteY0" fmla="*/ 107157 h 642942"/>
                  <a:gd name="connsiteX1" fmla="*/ 892975 w 1000132"/>
                  <a:gd name="connsiteY1" fmla="*/ 107157 h 642942"/>
                  <a:gd name="connsiteX2" fmla="*/ 892975 w 1000132"/>
                  <a:gd name="connsiteY2" fmla="*/ 642942 h 642942"/>
                  <a:gd name="connsiteX3" fmla="*/ 0 w 1000132"/>
                  <a:gd name="connsiteY3" fmla="*/ 642942 h 642942"/>
                  <a:gd name="connsiteX4" fmla="*/ 0 w 1000132"/>
                  <a:gd name="connsiteY4" fmla="*/ 107157 h 642942"/>
                  <a:gd name="connsiteX0" fmla="*/ 892975 w 1000132"/>
                  <a:gd name="connsiteY0" fmla="*/ 107157 h 642942"/>
                  <a:gd name="connsiteX1" fmla="*/ 983466 w 1000132"/>
                  <a:gd name="connsiteY1" fmla="*/ 21441 h 642942"/>
                  <a:gd name="connsiteX2" fmla="*/ 992991 w 1000132"/>
                  <a:gd name="connsiteY2" fmla="*/ 523884 h 642942"/>
                  <a:gd name="connsiteX3" fmla="*/ 892975 w 1000132"/>
                  <a:gd name="connsiteY3" fmla="*/ 642942 h 642942"/>
                  <a:gd name="connsiteX4" fmla="*/ 892975 w 1000132"/>
                  <a:gd name="connsiteY4" fmla="*/ 107157 h 642942"/>
                  <a:gd name="connsiteX0" fmla="*/ 0 w 1000132"/>
                  <a:gd name="connsiteY0" fmla="*/ 107157 h 642942"/>
                  <a:gd name="connsiteX1" fmla="*/ 85734 w 1000132"/>
                  <a:gd name="connsiteY1" fmla="*/ 28585 h 642942"/>
                  <a:gd name="connsiteX2" fmla="*/ 1000132 w 1000132"/>
                  <a:gd name="connsiteY2" fmla="*/ 0 h 642942"/>
                  <a:gd name="connsiteX3" fmla="*/ 892975 w 1000132"/>
                  <a:gd name="connsiteY3" fmla="*/ 107157 h 642942"/>
                  <a:gd name="connsiteX4" fmla="*/ 0 w 1000132"/>
                  <a:gd name="connsiteY4" fmla="*/ 107157 h 642942"/>
                  <a:gd name="connsiteX0" fmla="*/ 0 w 1000132"/>
                  <a:gd name="connsiteY0" fmla="*/ 107157 h 642942"/>
                  <a:gd name="connsiteX1" fmla="*/ 88116 w 1000132"/>
                  <a:gd name="connsiteY1" fmla="*/ 19060 h 642942"/>
                  <a:gd name="connsiteX2" fmla="*/ 988228 w 1000132"/>
                  <a:gd name="connsiteY2" fmla="*/ 14297 h 642942"/>
                  <a:gd name="connsiteX3" fmla="*/ 985847 w 1000132"/>
                  <a:gd name="connsiteY3" fmla="*/ 550078 h 642942"/>
                  <a:gd name="connsiteX4" fmla="*/ 892975 w 1000132"/>
                  <a:gd name="connsiteY4" fmla="*/ 642942 h 642942"/>
                  <a:gd name="connsiteX5" fmla="*/ 0 w 1000132"/>
                  <a:gd name="connsiteY5" fmla="*/ 642942 h 642942"/>
                  <a:gd name="connsiteX6" fmla="*/ 0 w 1000132"/>
                  <a:gd name="connsiteY6" fmla="*/ 107157 h 642942"/>
                  <a:gd name="connsiteX7" fmla="*/ 0 w 1000132"/>
                  <a:gd name="connsiteY7" fmla="*/ 107157 h 642942"/>
                  <a:gd name="connsiteX8" fmla="*/ 892975 w 1000132"/>
                  <a:gd name="connsiteY8" fmla="*/ 107157 h 642942"/>
                  <a:gd name="connsiteX9" fmla="*/ 973946 w 1000132"/>
                  <a:gd name="connsiteY9" fmla="*/ 21460 h 642942"/>
                  <a:gd name="connsiteX10" fmla="*/ 892975 w 1000132"/>
                  <a:gd name="connsiteY10" fmla="*/ 107157 h 642942"/>
                  <a:gd name="connsiteX11" fmla="*/ 892975 w 1000132"/>
                  <a:gd name="connsiteY11" fmla="*/ 642942 h 642942"/>
                  <a:gd name="connsiteX0" fmla="*/ 0 w 992991"/>
                  <a:gd name="connsiteY0" fmla="*/ 95241 h 631026"/>
                  <a:gd name="connsiteX1" fmla="*/ 892975 w 992991"/>
                  <a:gd name="connsiteY1" fmla="*/ 95241 h 631026"/>
                  <a:gd name="connsiteX2" fmla="*/ 892975 w 992991"/>
                  <a:gd name="connsiteY2" fmla="*/ 631026 h 631026"/>
                  <a:gd name="connsiteX3" fmla="*/ 0 w 992991"/>
                  <a:gd name="connsiteY3" fmla="*/ 631026 h 631026"/>
                  <a:gd name="connsiteX4" fmla="*/ 0 w 992991"/>
                  <a:gd name="connsiteY4" fmla="*/ 95241 h 631026"/>
                  <a:gd name="connsiteX0" fmla="*/ 892975 w 992991"/>
                  <a:gd name="connsiteY0" fmla="*/ 95241 h 631026"/>
                  <a:gd name="connsiteX1" fmla="*/ 983466 w 992991"/>
                  <a:gd name="connsiteY1" fmla="*/ 9525 h 631026"/>
                  <a:gd name="connsiteX2" fmla="*/ 992991 w 992991"/>
                  <a:gd name="connsiteY2" fmla="*/ 511968 h 631026"/>
                  <a:gd name="connsiteX3" fmla="*/ 892975 w 992991"/>
                  <a:gd name="connsiteY3" fmla="*/ 631026 h 631026"/>
                  <a:gd name="connsiteX4" fmla="*/ 892975 w 992991"/>
                  <a:gd name="connsiteY4" fmla="*/ 95241 h 631026"/>
                  <a:gd name="connsiteX0" fmla="*/ 0 w 992991"/>
                  <a:gd name="connsiteY0" fmla="*/ 95241 h 631026"/>
                  <a:gd name="connsiteX1" fmla="*/ 85734 w 992991"/>
                  <a:gd name="connsiteY1" fmla="*/ 16669 h 631026"/>
                  <a:gd name="connsiteX2" fmla="*/ 978703 w 992991"/>
                  <a:gd name="connsiteY2" fmla="*/ 0 h 631026"/>
                  <a:gd name="connsiteX3" fmla="*/ 892975 w 992991"/>
                  <a:gd name="connsiteY3" fmla="*/ 95241 h 631026"/>
                  <a:gd name="connsiteX4" fmla="*/ 0 w 992991"/>
                  <a:gd name="connsiteY4" fmla="*/ 95241 h 631026"/>
                  <a:gd name="connsiteX0" fmla="*/ 0 w 992991"/>
                  <a:gd name="connsiteY0" fmla="*/ 95241 h 631026"/>
                  <a:gd name="connsiteX1" fmla="*/ 88116 w 992991"/>
                  <a:gd name="connsiteY1" fmla="*/ 7144 h 631026"/>
                  <a:gd name="connsiteX2" fmla="*/ 988228 w 992991"/>
                  <a:gd name="connsiteY2" fmla="*/ 2381 h 631026"/>
                  <a:gd name="connsiteX3" fmla="*/ 985847 w 992991"/>
                  <a:gd name="connsiteY3" fmla="*/ 538162 h 631026"/>
                  <a:gd name="connsiteX4" fmla="*/ 892975 w 992991"/>
                  <a:gd name="connsiteY4" fmla="*/ 631026 h 631026"/>
                  <a:gd name="connsiteX5" fmla="*/ 0 w 992991"/>
                  <a:gd name="connsiteY5" fmla="*/ 631026 h 631026"/>
                  <a:gd name="connsiteX6" fmla="*/ 0 w 992991"/>
                  <a:gd name="connsiteY6" fmla="*/ 95241 h 631026"/>
                  <a:gd name="connsiteX7" fmla="*/ 0 w 992991"/>
                  <a:gd name="connsiteY7" fmla="*/ 95241 h 631026"/>
                  <a:gd name="connsiteX8" fmla="*/ 892975 w 992991"/>
                  <a:gd name="connsiteY8" fmla="*/ 95241 h 631026"/>
                  <a:gd name="connsiteX9" fmla="*/ 973946 w 992991"/>
                  <a:gd name="connsiteY9" fmla="*/ 9544 h 631026"/>
                  <a:gd name="connsiteX10" fmla="*/ 892975 w 992991"/>
                  <a:gd name="connsiteY10" fmla="*/ 95241 h 631026"/>
                  <a:gd name="connsiteX11" fmla="*/ 892975 w 992991"/>
                  <a:gd name="connsiteY11" fmla="*/ 631026 h 631026"/>
                  <a:gd name="connsiteX0" fmla="*/ 0 w 992991"/>
                  <a:gd name="connsiteY0" fmla="*/ 95241 h 631026"/>
                  <a:gd name="connsiteX1" fmla="*/ 892975 w 992991"/>
                  <a:gd name="connsiteY1" fmla="*/ 95241 h 631026"/>
                  <a:gd name="connsiteX2" fmla="*/ 892975 w 992991"/>
                  <a:gd name="connsiteY2" fmla="*/ 631026 h 631026"/>
                  <a:gd name="connsiteX3" fmla="*/ 0 w 992991"/>
                  <a:gd name="connsiteY3" fmla="*/ 631026 h 631026"/>
                  <a:gd name="connsiteX4" fmla="*/ 0 w 992991"/>
                  <a:gd name="connsiteY4" fmla="*/ 95241 h 631026"/>
                  <a:gd name="connsiteX0" fmla="*/ 892975 w 992991"/>
                  <a:gd name="connsiteY0" fmla="*/ 95241 h 631026"/>
                  <a:gd name="connsiteX1" fmla="*/ 983466 w 992991"/>
                  <a:gd name="connsiteY1" fmla="*/ 9525 h 631026"/>
                  <a:gd name="connsiteX2" fmla="*/ 992991 w 992991"/>
                  <a:gd name="connsiteY2" fmla="*/ 511968 h 631026"/>
                  <a:gd name="connsiteX3" fmla="*/ 892975 w 992991"/>
                  <a:gd name="connsiteY3" fmla="*/ 631026 h 631026"/>
                  <a:gd name="connsiteX4" fmla="*/ 892975 w 992991"/>
                  <a:gd name="connsiteY4" fmla="*/ 95241 h 631026"/>
                  <a:gd name="connsiteX0" fmla="*/ 0 w 992991"/>
                  <a:gd name="connsiteY0" fmla="*/ 95241 h 631026"/>
                  <a:gd name="connsiteX1" fmla="*/ 85734 w 992991"/>
                  <a:gd name="connsiteY1" fmla="*/ 16669 h 631026"/>
                  <a:gd name="connsiteX2" fmla="*/ 978703 w 992991"/>
                  <a:gd name="connsiteY2" fmla="*/ 0 h 631026"/>
                  <a:gd name="connsiteX3" fmla="*/ 892975 w 992991"/>
                  <a:gd name="connsiteY3" fmla="*/ 95241 h 631026"/>
                  <a:gd name="connsiteX4" fmla="*/ 0 w 992991"/>
                  <a:gd name="connsiteY4" fmla="*/ 95241 h 631026"/>
                  <a:gd name="connsiteX0" fmla="*/ 0 w 992991"/>
                  <a:gd name="connsiteY0" fmla="*/ 95241 h 631026"/>
                  <a:gd name="connsiteX1" fmla="*/ 88116 w 992991"/>
                  <a:gd name="connsiteY1" fmla="*/ 7144 h 631026"/>
                  <a:gd name="connsiteX2" fmla="*/ 990612 w 992991"/>
                  <a:gd name="connsiteY2" fmla="*/ 4772 h 631026"/>
                  <a:gd name="connsiteX3" fmla="*/ 985847 w 992991"/>
                  <a:gd name="connsiteY3" fmla="*/ 538162 h 631026"/>
                  <a:gd name="connsiteX4" fmla="*/ 892975 w 992991"/>
                  <a:gd name="connsiteY4" fmla="*/ 631026 h 631026"/>
                  <a:gd name="connsiteX5" fmla="*/ 0 w 992991"/>
                  <a:gd name="connsiteY5" fmla="*/ 631026 h 631026"/>
                  <a:gd name="connsiteX6" fmla="*/ 0 w 992991"/>
                  <a:gd name="connsiteY6" fmla="*/ 95241 h 631026"/>
                  <a:gd name="connsiteX7" fmla="*/ 0 w 992991"/>
                  <a:gd name="connsiteY7" fmla="*/ 95241 h 631026"/>
                  <a:gd name="connsiteX8" fmla="*/ 892975 w 992991"/>
                  <a:gd name="connsiteY8" fmla="*/ 95241 h 631026"/>
                  <a:gd name="connsiteX9" fmla="*/ 973946 w 992991"/>
                  <a:gd name="connsiteY9" fmla="*/ 9544 h 631026"/>
                  <a:gd name="connsiteX10" fmla="*/ 892975 w 992991"/>
                  <a:gd name="connsiteY10" fmla="*/ 95241 h 631026"/>
                  <a:gd name="connsiteX11" fmla="*/ 892975 w 992991"/>
                  <a:gd name="connsiteY11" fmla="*/ 631026 h 631026"/>
                  <a:gd name="connsiteX0" fmla="*/ 0 w 992991"/>
                  <a:gd name="connsiteY0" fmla="*/ 95241 h 631026"/>
                  <a:gd name="connsiteX1" fmla="*/ 892975 w 992991"/>
                  <a:gd name="connsiteY1" fmla="*/ 95241 h 631026"/>
                  <a:gd name="connsiteX2" fmla="*/ 892975 w 992991"/>
                  <a:gd name="connsiteY2" fmla="*/ 631026 h 631026"/>
                  <a:gd name="connsiteX3" fmla="*/ 0 w 992991"/>
                  <a:gd name="connsiteY3" fmla="*/ 631026 h 631026"/>
                  <a:gd name="connsiteX4" fmla="*/ 0 w 992991"/>
                  <a:gd name="connsiteY4" fmla="*/ 95241 h 631026"/>
                  <a:gd name="connsiteX0" fmla="*/ 892975 w 992991"/>
                  <a:gd name="connsiteY0" fmla="*/ 95241 h 631026"/>
                  <a:gd name="connsiteX1" fmla="*/ 983466 w 992991"/>
                  <a:gd name="connsiteY1" fmla="*/ 9525 h 631026"/>
                  <a:gd name="connsiteX2" fmla="*/ 992991 w 992991"/>
                  <a:gd name="connsiteY2" fmla="*/ 511968 h 631026"/>
                  <a:gd name="connsiteX3" fmla="*/ 892975 w 992991"/>
                  <a:gd name="connsiteY3" fmla="*/ 631026 h 631026"/>
                  <a:gd name="connsiteX4" fmla="*/ 892975 w 992991"/>
                  <a:gd name="connsiteY4" fmla="*/ 95241 h 631026"/>
                  <a:gd name="connsiteX0" fmla="*/ 0 w 992991"/>
                  <a:gd name="connsiteY0" fmla="*/ 95241 h 631026"/>
                  <a:gd name="connsiteX1" fmla="*/ 85734 w 992991"/>
                  <a:gd name="connsiteY1" fmla="*/ 16669 h 631026"/>
                  <a:gd name="connsiteX2" fmla="*/ 978703 w 992991"/>
                  <a:gd name="connsiteY2" fmla="*/ 0 h 631026"/>
                  <a:gd name="connsiteX3" fmla="*/ 892975 w 992991"/>
                  <a:gd name="connsiteY3" fmla="*/ 95241 h 631026"/>
                  <a:gd name="connsiteX4" fmla="*/ 0 w 992991"/>
                  <a:gd name="connsiteY4" fmla="*/ 95241 h 631026"/>
                  <a:gd name="connsiteX0" fmla="*/ 0 w 992991"/>
                  <a:gd name="connsiteY0" fmla="*/ 95241 h 631026"/>
                  <a:gd name="connsiteX1" fmla="*/ 88116 w 992991"/>
                  <a:gd name="connsiteY1" fmla="*/ 7144 h 631026"/>
                  <a:gd name="connsiteX2" fmla="*/ 983471 w 992991"/>
                  <a:gd name="connsiteY2" fmla="*/ 4782 h 631026"/>
                  <a:gd name="connsiteX3" fmla="*/ 985847 w 992991"/>
                  <a:gd name="connsiteY3" fmla="*/ 538162 h 631026"/>
                  <a:gd name="connsiteX4" fmla="*/ 892975 w 992991"/>
                  <a:gd name="connsiteY4" fmla="*/ 631026 h 631026"/>
                  <a:gd name="connsiteX5" fmla="*/ 0 w 992991"/>
                  <a:gd name="connsiteY5" fmla="*/ 631026 h 631026"/>
                  <a:gd name="connsiteX6" fmla="*/ 0 w 992991"/>
                  <a:gd name="connsiteY6" fmla="*/ 95241 h 631026"/>
                  <a:gd name="connsiteX7" fmla="*/ 0 w 992991"/>
                  <a:gd name="connsiteY7" fmla="*/ 95241 h 631026"/>
                  <a:gd name="connsiteX8" fmla="*/ 892975 w 992991"/>
                  <a:gd name="connsiteY8" fmla="*/ 95241 h 631026"/>
                  <a:gd name="connsiteX9" fmla="*/ 973946 w 992991"/>
                  <a:gd name="connsiteY9" fmla="*/ 9544 h 631026"/>
                  <a:gd name="connsiteX10" fmla="*/ 892975 w 992991"/>
                  <a:gd name="connsiteY10" fmla="*/ 95241 h 631026"/>
                  <a:gd name="connsiteX11" fmla="*/ 892975 w 992991"/>
                  <a:gd name="connsiteY11" fmla="*/ 631026 h 631026"/>
                  <a:gd name="connsiteX0" fmla="*/ 0 w 986641"/>
                  <a:gd name="connsiteY0" fmla="*/ 95241 h 631026"/>
                  <a:gd name="connsiteX1" fmla="*/ 892975 w 986641"/>
                  <a:gd name="connsiteY1" fmla="*/ 95241 h 631026"/>
                  <a:gd name="connsiteX2" fmla="*/ 892975 w 986641"/>
                  <a:gd name="connsiteY2" fmla="*/ 631026 h 631026"/>
                  <a:gd name="connsiteX3" fmla="*/ 0 w 986641"/>
                  <a:gd name="connsiteY3" fmla="*/ 631026 h 631026"/>
                  <a:gd name="connsiteX4" fmla="*/ 0 w 986641"/>
                  <a:gd name="connsiteY4" fmla="*/ 95241 h 631026"/>
                  <a:gd name="connsiteX0" fmla="*/ 892975 w 986641"/>
                  <a:gd name="connsiteY0" fmla="*/ 95241 h 631026"/>
                  <a:gd name="connsiteX1" fmla="*/ 983466 w 986641"/>
                  <a:gd name="connsiteY1" fmla="*/ 9525 h 631026"/>
                  <a:gd name="connsiteX2" fmla="*/ 978706 w 986641"/>
                  <a:gd name="connsiteY2" fmla="*/ 559599 h 631026"/>
                  <a:gd name="connsiteX3" fmla="*/ 892975 w 986641"/>
                  <a:gd name="connsiteY3" fmla="*/ 631026 h 631026"/>
                  <a:gd name="connsiteX4" fmla="*/ 892975 w 986641"/>
                  <a:gd name="connsiteY4" fmla="*/ 95241 h 631026"/>
                  <a:gd name="connsiteX0" fmla="*/ 0 w 986641"/>
                  <a:gd name="connsiteY0" fmla="*/ 95241 h 631026"/>
                  <a:gd name="connsiteX1" fmla="*/ 85734 w 986641"/>
                  <a:gd name="connsiteY1" fmla="*/ 16669 h 631026"/>
                  <a:gd name="connsiteX2" fmla="*/ 978703 w 986641"/>
                  <a:gd name="connsiteY2" fmla="*/ 0 h 631026"/>
                  <a:gd name="connsiteX3" fmla="*/ 892975 w 986641"/>
                  <a:gd name="connsiteY3" fmla="*/ 95241 h 631026"/>
                  <a:gd name="connsiteX4" fmla="*/ 0 w 986641"/>
                  <a:gd name="connsiteY4" fmla="*/ 95241 h 631026"/>
                  <a:gd name="connsiteX0" fmla="*/ 0 w 986641"/>
                  <a:gd name="connsiteY0" fmla="*/ 95241 h 631026"/>
                  <a:gd name="connsiteX1" fmla="*/ 88116 w 986641"/>
                  <a:gd name="connsiteY1" fmla="*/ 7144 h 631026"/>
                  <a:gd name="connsiteX2" fmla="*/ 983471 w 986641"/>
                  <a:gd name="connsiteY2" fmla="*/ 4782 h 631026"/>
                  <a:gd name="connsiteX3" fmla="*/ 985847 w 986641"/>
                  <a:gd name="connsiteY3" fmla="*/ 538162 h 631026"/>
                  <a:gd name="connsiteX4" fmla="*/ 892975 w 986641"/>
                  <a:gd name="connsiteY4" fmla="*/ 631026 h 631026"/>
                  <a:gd name="connsiteX5" fmla="*/ 0 w 986641"/>
                  <a:gd name="connsiteY5" fmla="*/ 631026 h 631026"/>
                  <a:gd name="connsiteX6" fmla="*/ 0 w 986641"/>
                  <a:gd name="connsiteY6" fmla="*/ 95241 h 631026"/>
                  <a:gd name="connsiteX7" fmla="*/ 0 w 986641"/>
                  <a:gd name="connsiteY7" fmla="*/ 95241 h 631026"/>
                  <a:gd name="connsiteX8" fmla="*/ 892975 w 986641"/>
                  <a:gd name="connsiteY8" fmla="*/ 95241 h 631026"/>
                  <a:gd name="connsiteX9" fmla="*/ 973946 w 986641"/>
                  <a:gd name="connsiteY9" fmla="*/ 9544 h 631026"/>
                  <a:gd name="connsiteX10" fmla="*/ 892975 w 986641"/>
                  <a:gd name="connsiteY10" fmla="*/ 95241 h 631026"/>
                  <a:gd name="connsiteX11" fmla="*/ 892975 w 986641"/>
                  <a:gd name="connsiteY11" fmla="*/ 631026 h 631026"/>
                  <a:gd name="connsiteX0" fmla="*/ 0 w 987436"/>
                  <a:gd name="connsiteY0" fmla="*/ 95241 h 631026"/>
                  <a:gd name="connsiteX1" fmla="*/ 892975 w 987436"/>
                  <a:gd name="connsiteY1" fmla="*/ 95241 h 631026"/>
                  <a:gd name="connsiteX2" fmla="*/ 892975 w 987436"/>
                  <a:gd name="connsiteY2" fmla="*/ 631026 h 631026"/>
                  <a:gd name="connsiteX3" fmla="*/ 0 w 987436"/>
                  <a:gd name="connsiteY3" fmla="*/ 631026 h 631026"/>
                  <a:gd name="connsiteX4" fmla="*/ 0 w 987436"/>
                  <a:gd name="connsiteY4" fmla="*/ 95241 h 631026"/>
                  <a:gd name="connsiteX0" fmla="*/ 892975 w 987436"/>
                  <a:gd name="connsiteY0" fmla="*/ 95241 h 631026"/>
                  <a:gd name="connsiteX1" fmla="*/ 983466 w 987436"/>
                  <a:gd name="connsiteY1" fmla="*/ 9525 h 631026"/>
                  <a:gd name="connsiteX2" fmla="*/ 985849 w 987436"/>
                  <a:gd name="connsiteY2" fmla="*/ 542930 h 631026"/>
                  <a:gd name="connsiteX3" fmla="*/ 892975 w 987436"/>
                  <a:gd name="connsiteY3" fmla="*/ 631026 h 631026"/>
                  <a:gd name="connsiteX4" fmla="*/ 892975 w 987436"/>
                  <a:gd name="connsiteY4" fmla="*/ 95241 h 631026"/>
                  <a:gd name="connsiteX0" fmla="*/ 0 w 987436"/>
                  <a:gd name="connsiteY0" fmla="*/ 95241 h 631026"/>
                  <a:gd name="connsiteX1" fmla="*/ 85734 w 987436"/>
                  <a:gd name="connsiteY1" fmla="*/ 16669 h 631026"/>
                  <a:gd name="connsiteX2" fmla="*/ 978703 w 987436"/>
                  <a:gd name="connsiteY2" fmla="*/ 0 h 631026"/>
                  <a:gd name="connsiteX3" fmla="*/ 892975 w 987436"/>
                  <a:gd name="connsiteY3" fmla="*/ 95241 h 631026"/>
                  <a:gd name="connsiteX4" fmla="*/ 0 w 987436"/>
                  <a:gd name="connsiteY4" fmla="*/ 95241 h 631026"/>
                  <a:gd name="connsiteX0" fmla="*/ 0 w 987436"/>
                  <a:gd name="connsiteY0" fmla="*/ 95241 h 631026"/>
                  <a:gd name="connsiteX1" fmla="*/ 88116 w 987436"/>
                  <a:gd name="connsiteY1" fmla="*/ 7144 h 631026"/>
                  <a:gd name="connsiteX2" fmla="*/ 983471 w 987436"/>
                  <a:gd name="connsiteY2" fmla="*/ 4782 h 631026"/>
                  <a:gd name="connsiteX3" fmla="*/ 985847 w 987436"/>
                  <a:gd name="connsiteY3" fmla="*/ 538162 h 631026"/>
                  <a:gd name="connsiteX4" fmla="*/ 892975 w 987436"/>
                  <a:gd name="connsiteY4" fmla="*/ 631026 h 631026"/>
                  <a:gd name="connsiteX5" fmla="*/ 0 w 987436"/>
                  <a:gd name="connsiteY5" fmla="*/ 631026 h 631026"/>
                  <a:gd name="connsiteX6" fmla="*/ 0 w 987436"/>
                  <a:gd name="connsiteY6" fmla="*/ 95241 h 631026"/>
                  <a:gd name="connsiteX7" fmla="*/ 0 w 987436"/>
                  <a:gd name="connsiteY7" fmla="*/ 95241 h 631026"/>
                  <a:gd name="connsiteX8" fmla="*/ 892975 w 987436"/>
                  <a:gd name="connsiteY8" fmla="*/ 95241 h 631026"/>
                  <a:gd name="connsiteX9" fmla="*/ 973946 w 987436"/>
                  <a:gd name="connsiteY9" fmla="*/ 9544 h 631026"/>
                  <a:gd name="connsiteX10" fmla="*/ 892975 w 987436"/>
                  <a:gd name="connsiteY10" fmla="*/ 95241 h 631026"/>
                  <a:gd name="connsiteX11" fmla="*/ 892975 w 987436"/>
                  <a:gd name="connsiteY11" fmla="*/ 631026 h 631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7436" h="631026" stroke="0" extrusionOk="0">
                    <a:moveTo>
                      <a:pt x="0" y="95241"/>
                    </a:moveTo>
                    <a:lnTo>
                      <a:pt x="892975" y="95241"/>
                    </a:lnTo>
                    <a:lnTo>
                      <a:pt x="892975" y="631026"/>
                    </a:lnTo>
                    <a:lnTo>
                      <a:pt x="0" y="631026"/>
                    </a:lnTo>
                    <a:lnTo>
                      <a:pt x="0" y="95241"/>
                    </a:lnTo>
                    <a:close/>
                  </a:path>
                  <a:path w="987436" h="631026" fill="darkenLess" stroke="0" extrusionOk="0">
                    <a:moveTo>
                      <a:pt x="892975" y="95241"/>
                    </a:moveTo>
                    <a:lnTo>
                      <a:pt x="983466" y="9525"/>
                    </a:lnTo>
                    <a:cubicBezTo>
                      <a:pt x="981879" y="192883"/>
                      <a:pt x="987436" y="359572"/>
                      <a:pt x="985849" y="542930"/>
                    </a:cubicBezTo>
                    <a:lnTo>
                      <a:pt x="892975" y="631026"/>
                    </a:lnTo>
                    <a:lnTo>
                      <a:pt x="892975" y="95241"/>
                    </a:lnTo>
                    <a:close/>
                  </a:path>
                  <a:path w="987436" h="631026" fill="lightenLess" stroke="0" extrusionOk="0">
                    <a:moveTo>
                      <a:pt x="0" y="95241"/>
                    </a:moveTo>
                    <a:lnTo>
                      <a:pt x="85734" y="16669"/>
                    </a:lnTo>
                    <a:lnTo>
                      <a:pt x="978703" y="0"/>
                    </a:lnTo>
                    <a:lnTo>
                      <a:pt x="892975" y="95241"/>
                    </a:lnTo>
                    <a:lnTo>
                      <a:pt x="0" y="95241"/>
                    </a:lnTo>
                    <a:close/>
                  </a:path>
                  <a:path w="987436" h="631026" fill="none" extrusionOk="0">
                    <a:moveTo>
                      <a:pt x="0" y="95241"/>
                    </a:moveTo>
                    <a:lnTo>
                      <a:pt x="88116" y="7144"/>
                    </a:lnTo>
                    <a:lnTo>
                      <a:pt x="983471" y="4782"/>
                    </a:lnTo>
                    <a:cubicBezTo>
                      <a:pt x="982677" y="183376"/>
                      <a:pt x="986641" y="359568"/>
                      <a:pt x="985847" y="538162"/>
                    </a:cubicBezTo>
                    <a:lnTo>
                      <a:pt x="892975" y="631026"/>
                    </a:lnTo>
                    <a:lnTo>
                      <a:pt x="0" y="631026"/>
                    </a:lnTo>
                    <a:lnTo>
                      <a:pt x="0" y="95241"/>
                    </a:lnTo>
                    <a:close/>
                    <a:moveTo>
                      <a:pt x="0" y="95241"/>
                    </a:moveTo>
                    <a:lnTo>
                      <a:pt x="892975" y="95241"/>
                    </a:lnTo>
                    <a:lnTo>
                      <a:pt x="973946" y="9544"/>
                    </a:lnTo>
                    <a:moveTo>
                      <a:pt x="892975" y="95241"/>
                    </a:moveTo>
                    <a:lnTo>
                      <a:pt x="892975" y="631026"/>
                    </a:lnTo>
                  </a:path>
                </a:pathLst>
              </a:cu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401">
                  <a:defRPr/>
                </a:pPr>
                <a:endParaRPr lang="ja-JP" altLang="en-US">
                  <a:solidFill>
                    <a:prstClr val="white"/>
                  </a:solidFill>
                  <a:latin typeface="Helvetica"/>
                  <a:ea typeface="ヒラギノ丸ゴ ProN W4"/>
                </a:endParaRPr>
              </a:p>
            </p:txBody>
          </p:sp>
          <p:grpSp>
            <p:nvGrpSpPr>
              <p:cNvPr id="69" name="グループ化 91"/>
              <p:cNvGrpSpPr/>
              <p:nvPr/>
            </p:nvGrpSpPr>
            <p:grpSpPr>
              <a:xfrm>
                <a:off x="2450314" y="4369850"/>
                <a:ext cx="222253" cy="111127"/>
                <a:chOff x="3286116" y="2240756"/>
                <a:chExt cx="216694" cy="71438"/>
              </a:xfrm>
              <a:solidFill>
                <a:schemeClr val="accent1">
                  <a:lumMod val="20000"/>
                  <a:lumOff val="80000"/>
                </a:schemeClr>
              </a:solidFill>
            </p:grpSpPr>
            <p:sp>
              <p:nvSpPr>
                <p:cNvPr id="217" name="正方形/長方形 216"/>
                <p:cNvSpPr/>
                <p:nvPr/>
              </p:nvSpPr>
              <p:spPr>
                <a:xfrm>
                  <a:off x="3393281" y="2240756"/>
                  <a:ext cx="109529" cy="71438"/>
                </a:xfrm>
                <a:prstGeom prst="rect">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401">
                    <a:defRPr/>
                  </a:pPr>
                  <a:endParaRPr lang="ja-JP" altLang="en-US">
                    <a:solidFill>
                      <a:prstClr val="white"/>
                    </a:solidFill>
                    <a:latin typeface="Helvetica"/>
                    <a:ea typeface="ヒラギノ丸ゴ ProN W4"/>
                  </a:endParaRPr>
                </a:p>
              </p:txBody>
            </p:sp>
            <p:sp>
              <p:nvSpPr>
                <p:cNvPr id="218" name="正方形/長方形 217"/>
                <p:cNvSpPr/>
                <p:nvPr/>
              </p:nvSpPr>
              <p:spPr>
                <a:xfrm>
                  <a:off x="3286116" y="2240756"/>
                  <a:ext cx="109529" cy="71438"/>
                </a:xfrm>
                <a:prstGeom prst="rect">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401">
                    <a:defRPr/>
                  </a:pPr>
                  <a:endParaRPr lang="ja-JP" altLang="en-US">
                    <a:solidFill>
                      <a:prstClr val="white"/>
                    </a:solidFill>
                    <a:latin typeface="Helvetica"/>
                    <a:ea typeface="ヒラギノ丸ゴ ProN W4"/>
                  </a:endParaRPr>
                </a:p>
              </p:txBody>
            </p:sp>
          </p:grpSp>
          <p:grpSp>
            <p:nvGrpSpPr>
              <p:cNvPr id="70" name="グループ化 94"/>
              <p:cNvGrpSpPr/>
              <p:nvPr/>
            </p:nvGrpSpPr>
            <p:grpSpPr>
              <a:xfrm>
                <a:off x="3119438" y="4369850"/>
                <a:ext cx="222253" cy="111127"/>
                <a:chOff x="3286116" y="2240756"/>
                <a:chExt cx="216694" cy="71438"/>
              </a:xfrm>
              <a:solidFill>
                <a:schemeClr val="accent1">
                  <a:lumMod val="20000"/>
                  <a:lumOff val="80000"/>
                </a:schemeClr>
              </a:solidFill>
            </p:grpSpPr>
            <p:sp>
              <p:nvSpPr>
                <p:cNvPr id="215" name="正方形/長方形 214"/>
                <p:cNvSpPr/>
                <p:nvPr/>
              </p:nvSpPr>
              <p:spPr>
                <a:xfrm>
                  <a:off x="3393281" y="2240756"/>
                  <a:ext cx="109529" cy="71438"/>
                </a:xfrm>
                <a:prstGeom prst="rect">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401">
                    <a:defRPr/>
                  </a:pPr>
                  <a:endParaRPr lang="ja-JP" altLang="en-US">
                    <a:solidFill>
                      <a:prstClr val="white"/>
                    </a:solidFill>
                    <a:latin typeface="Helvetica"/>
                    <a:ea typeface="ヒラギノ丸ゴ ProN W4"/>
                  </a:endParaRPr>
                </a:p>
              </p:txBody>
            </p:sp>
            <p:sp>
              <p:nvSpPr>
                <p:cNvPr id="216" name="正方形/長方形 215"/>
                <p:cNvSpPr/>
                <p:nvPr/>
              </p:nvSpPr>
              <p:spPr>
                <a:xfrm>
                  <a:off x="3286116" y="2240756"/>
                  <a:ext cx="109529" cy="71438"/>
                </a:xfrm>
                <a:prstGeom prst="rect">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401">
                    <a:defRPr/>
                  </a:pPr>
                  <a:endParaRPr lang="ja-JP" altLang="en-US">
                    <a:solidFill>
                      <a:prstClr val="white"/>
                    </a:solidFill>
                    <a:latin typeface="Helvetica"/>
                    <a:ea typeface="ヒラギノ丸ゴ ProN W4"/>
                  </a:endParaRPr>
                </a:p>
              </p:txBody>
            </p:sp>
          </p:grpSp>
          <p:grpSp>
            <p:nvGrpSpPr>
              <p:cNvPr id="71" name="グループ化 97"/>
              <p:cNvGrpSpPr/>
              <p:nvPr/>
            </p:nvGrpSpPr>
            <p:grpSpPr>
              <a:xfrm>
                <a:off x="3452818" y="4369850"/>
                <a:ext cx="222253" cy="111127"/>
                <a:chOff x="3286116" y="2240756"/>
                <a:chExt cx="216694" cy="71438"/>
              </a:xfrm>
              <a:solidFill>
                <a:schemeClr val="accent1">
                  <a:lumMod val="20000"/>
                  <a:lumOff val="80000"/>
                </a:schemeClr>
              </a:solidFill>
            </p:grpSpPr>
            <p:sp>
              <p:nvSpPr>
                <p:cNvPr id="213" name="正方形/長方形 212"/>
                <p:cNvSpPr/>
                <p:nvPr/>
              </p:nvSpPr>
              <p:spPr>
                <a:xfrm>
                  <a:off x="3393281" y="2240756"/>
                  <a:ext cx="109529" cy="71438"/>
                </a:xfrm>
                <a:prstGeom prst="rect">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401">
                    <a:defRPr/>
                  </a:pPr>
                  <a:endParaRPr lang="ja-JP" altLang="en-US">
                    <a:solidFill>
                      <a:prstClr val="white"/>
                    </a:solidFill>
                    <a:latin typeface="Helvetica"/>
                    <a:ea typeface="ヒラギノ丸ゴ ProN W4"/>
                  </a:endParaRPr>
                </a:p>
              </p:txBody>
            </p:sp>
            <p:sp>
              <p:nvSpPr>
                <p:cNvPr id="214" name="正方形/長方形 213"/>
                <p:cNvSpPr/>
                <p:nvPr/>
              </p:nvSpPr>
              <p:spPr>
                <a:xfrm>
                  <a:off x="3286116" y="2240756"/>
                  <a:ext cx="109529" cy="71438"/>
                </a:xfrm>
                <a:prstGeom prst="rect">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401">
                    <a:defRPr/>
                  </a:pPr>
                  <a:endParaRPr lang="ja-JP" altLang="en-US">
                    <a:solidFill>
                      <a:prstClr val="white"/>
                    </a:solidFill>
                    <a:latin typeface="Helvetica"/>
                    <a:ea typeface="ヒラギノ丸ゴ ProN W4"/>
                  </a:endParaRPr>
                </a:p>
              </p:txBody>
            </p:sp>
          </p:grpSp>
          <p:grpSp>
            <p:nvGrpSpPr>
              <p:cNvPr id="72" name="グループ化 100"/>
              <p:cNvGrpSpPr/>
              <p:nvPr/>
            </p:nvGrpSpPr>
            <p:grpSpPr>
              <a:xfrm>
                <a:off x="2452678" y="4551345"/>
                <a:ext cx="222253" cy="111127"/>
                <a:chOff x="3286116" y="2240756"/>
                <a:chExt cx="216694" cy="71438"/>
              </a:xfrm>
              <a:solidFill>
                <a:schemeClr val="accent1">
                  <a:lumMod val="20000"/>
                  <a:lumOff val="80000"/>
                </a:schemeClr>
              </a:solidFill>
            </p:grpSpPr>
            <p:sp>
              <p:nvSpPr>
                <p:cNvPr id="211" name="正方形/長方形 210"/>
                <p:cNvSpPr/>
                <p:nvPr/>
              </p:nvSpPr>
              <p:spPr>
                <a:xfrm>
                  <a:off x="3393281" y="2240756"/>
                  <a:ext cx="109529" cy="71438"/>
                </a:xfrm>
                <a:prstGeom prst="rect">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401">
                    <a:defRPr/>
                  </a:pPr>
                  <a:endParaRPr lang="ja-JP" altLang="en-US">
                    <a:solidFill>
                      <a:prstClr val="white"/>
                    </a:solidFill>
                    <a:latin typeface="Helvetica"/>
                    <a:ea typeface="ヒラギノ丸ゴ ProN W4"/>
                  </a:endParaRPr>
                </a:p>
              </p:txBody>
            </p:sp>
            <p:sp>
              <p:nvSpPr>
                <p:cNvPr id="212" name="正方形/長方形 211"/>
                <p:cNvSpPr/>
                <p:nvPr/>
              </p:nvSpPr>
              <p:spPr>
                <a:xfrm>
                  <a:off x="3286116" y="2240756"/>
                  <a:ext cx="109529" cy="71438"/>
                </a:xfrm>
                <a:prstGeom prst="rect">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401">
                    <a:defRPr/>
                  </a:pPr>
                  <a:endParaRPr lang="ja-JP" altLang="en-US">
                    <a:solidFill>
                      <a:prstClr val="white"/>
                    </a:solidFill>
                    <a:latin typeface="Helvetica"/>
                    <a:ea typeface="ヒラギノ丸ゴ ProN W4"/>
                  </a:endParaRPr>
                </a:p>
              </p:txBody>
            </p:sp>
          </p:grpSp>
          <p:grpSp>
            <p:nvGrpSpPr>
              <p:cNvPr id="73" name="グループ化 103"/>
              <p:cNvGrpSpPr/>
              <p:nvPr/>
            </p:nvGrpSpPr>
            <p:grpSpPr>
              <a:xfrm>
                <a:off x="2786058" y="4551345"/>
                <a:ext cx="222253" cy="111127"/>
                <a:chOff x="3286116" y="2240756"/>
                <a:chExt cx="216694" cy="71438"/>
              </a:xfrm>
              <a:solidFill>
                <a:schemeClr val="accent1">
                  <a:lumMod val="20000"/>
                  <a:lumOff val="80000"/>
                </a:schemeClr>
              </a:solidFill>
            </p:grpSpPr>
            <p:sp>
              <p:nvSpPr>
                <p:cNvPr id="209" name="正方形/長方形 208"/>
                <p:cNvSpPr/>
                <p:nvPr/>
              </p:nvSpPr>
              <p:spPr>
                <a:xfrm>
                  <a:off x="3393281" y="2240756"/>
                  <a:ext cx="109529" cy="71438"/>
                </a:xfrm>
                <a:prstGeom prst="rect">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401">
                    <a:defRPr/>
                  </a:pPr>
                  <a:endParaRPr lang="ja-JP" altLang="en-US">
                    <a:solidFill>
                      <a:prstClr val="white"/>
                    </a:solidFill>
                    <a:latin typeface="Helvetica"/>
                    <a:ea typeface="ヒラギノ丸ゴ ProN W4"/>
                  </a:endParaRPr>
                </a:p>
              </p:txBody>
            </p:sp>
            <p:sp>
              <p:nvSpPr>
                <p:cNvPr id="210" name="正方形/長方形 209"/>
                <p:cNvSpPr/>
                <p:nvPr/>
              </p:nvSpPr>
              <p:spPr>
                <a:xfrm>
                  <a:off x="3286116" y="2240756"/>
                  <a:ext cx="109529" cy="71438"/>
                </a:xfrm>
                <a:prstGeom prst="rect">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401">
                    <a:defRPr/>
                  </a:pPr>
                  <a:endParaRPr lang="ja-JP" altLang="en-US">
                    <a:solidFill>
                      <a:prstClr val="white"/>
                    </a:solidFill>
                    <a:latin typeface="Helvetica"/>
                    <a:ea typeface="ヒラギノ丸ゴ ProN W4"/>
                  </a:endParaRPr>
                </a:p>
              </p:txBody>
            </p:sp>
          </p:grpSp>
          <p:grpSp>
            <p:nvGrpSpPr>
              <p:cNvPr id="75" name="グループ化 106"/>
              <p:cNvGrpSpPr/>
              <p:nvPr/>
            </p:nvGrpSpPr>
            <p:grpSpPr>
              <a:xfrm>
                <a:off x="3119438" y="4551345"/>
                <a:ext cx="222253" cy="111127"/>
                <a:chOff x="3286116" y="2240756"/>
                <a:chExt cx="216694" cy="71438"/>
              </a:xfrm>
              <a:solidFill>
                <a:schemeClr val="accent1">
                  <a:lumMod val="20000"/>
                  <a:lumOff val="80000"/>
                </a:schemeClr>
              </a:solidFill>
            </p:grpSpPr>
            <p:sp>
              <p:nvSpPr>
                <p:cNvPr id="207" name="正方形/長方形 206"/>
                <p:cNvSpPr/>
                <p:nvPr/>
              </p:nvSpPr>
              <p:spPr>
                <a:xfrm>
                  <a:off x="3393281" y="2240756"/>
                  <a:ext cx="109529" cy="71438"/>
                </a:xfrm>
                <a:prstGeom prst="rect">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401">
                    <a:defRPr/>
                  </a:pPr>
                  <a:endParaRPr lang="ja-JP" altLang="en-US">
                    <a:solidFill>
                      <a:prstClr val="white"/>
                    </a:solidFill>
                    <a:latin typeface="Helvetica"/>
                    <a:ea typeface="ヒラギノ丸ゴ ProN W4"/>
                  </a:endParaRPr>
                </a:p>
              </p:txBody>
            </p:sp>
            <p:sp>
              <p:nvSpPr>
                <p:cNvPr id="208" name="正方形/長方形 207"/>
                <p:cNvSpPr/>
                <p:nvPr/>
              </p:nvSpPr>
              <p:spPr>
                <a:xfrm>
                  <a:off x="3286116" y="2240756"/>
                  <a:ext cx="109529" cy="71438"/>
                </a:xfrm>
                <a:prstGeom prst="rect">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401">
                    <a:defRPr/>
                  </a:pPr>
                  <a:endParaRPr lang="ja-JP" altLang="en-US">
                    <a:solidFill>
                      <a:prstClr val="white"/>
                    </a:solidFill>
                    <a:latin typeface="Helvetica"/>
                    <a:ea typeface="ヒラギノ丸ゴ ProN W4"/>
                  </a:endParaRPr>
                </a:p>
              </p:txBody>
            </p:sp>
          </p:grpSp>
          <p:grpSp>
            <p:nvGrpSpPr>
              <p:cNvPr id="76" name="グループ化 109"/>
              <p:cNvGrpSpPr/>
              <p:nvPr/>
            </p:nvGrpSpPr>
            <p:grpSpPr>
              <a:xfrm>
                <a:off x="3452818" y="4551345"/>
                <a:ext cx="222253" cy="111127"/>
                <a:chOff x="3286116" y="2240756"/>
                <a:chExt cx="216694" cy="71438"/>
              </a:xfrm>
              <a:solidFill>
                <a:schemeClr val="accent1">
                  <a:lumMod val="20000"/>
                  <a:lumOff val="80000"/>
                </a:schemeClr>
              </a:solidFill>
            </p:grpSpPr>
            <p:sp>
              <p:nvSpPr>
                <p:cNvPr id="205" name="正方形/長方形 204"/>
                <p:cNvSpPr/>
                <p:nvPr/>
              </p:nvSpPr>
              <p:spPr>
                <a:xfrm>
                  <a:off x="3393281" y="2240756"/>
                  <a:ext cx="109529" cy="71438"/>
                </a:xfrm>
                <a:prstGeom prst="rect">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401">
                    <a:defRPr/>
                  </a:pPr>
                  <a:endParaRPr lang="ja-JP" altLang="en-US">
                    <a:solidFill>
                      <a:prstClr val="white"/>
                    </a:solidFill>
                    <a:latin typeface="Helvetica"/>
                    <a:ea typeface="ヒラギノ丸ゴ ProN W4"/>
                  </a:endParaRPr>
                </a:p>
              </p:txBody>
            </p:sp>
            <p:sp>
              <p:nvSpPr>
                <p:cNvPr id="206" name="正方形/長方形 205"/>
                <p:cNvSpPr/>
                <p:nvPr/>
              </p:nvSpPr>
              <p:spPr>
                <a:xfrm>
                  <a:off x="3286116" y="2240756"/>
                  <a:ext cx="109529" cy="71438"/>
                </a:xfrm>
                <a:prstGeom prst="rect">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401">
                    <a:defRPr/>
                  </a:pPr>
                  <a:endParaRPr lang="ja-JP" altLang="en-US">
                    <a:solidFill>
                      <a:prstClr val="white"/>
                    </a:solidFill>
                    <a:latin typeface="Helvetica"/>
                    <a:ea typeface="ヒラギノ丸ゴ ProN W4"/>
                  </a:endParaRPr>
                </a:p>
              </p:txBody>
            </p:sp>
          </p:grpSp>
          <p:grpSp>
            <p:nvGrpSpPr>
              <p:cNvPr id="77" name="グループ化 112"/>
              <p:cNvGrpSpPr/>
              <p:nvPr/>
            </p:nvGrpSpPr>
            <p:grpSpPr>
              <a:xfrm>
                <a:off x="2452678" y="4725453"/>
                <a:ext cx="222253" cy="111127"/>
                <a:chOff x="3286116" y="2240756"/>
                <a:chExt cx="216694" cy="71438"/>
              </a:xfrm>
              <a:solidFill>
                <a:schemeClr val="accent1">
                  <a:lumMod val="20000"/>
                  <a:lumOff val="80000"/>
                </a:schemeClr>
              </a:solidFill>
            </p:grpSpPr>
            <p:sp>
              <p:nvSpPr>
                <p:cNvPr id="203" name="正方形/長方形 202"/>
                <p:cNvSpPr/>
                <p:nvPr/>
              </p:nvSpPr>
              <p:spPr>
                <a:xfrm>
                  <a:off x="3393281" y="2240756"/>
                  <a:ext cx="109529" cy="71438"/>
                </a:xfrm>
                <a:prstGeom prst="rect">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401">
                    <a:defRPr/>
                  </a:pPr>
                  <a:endParaRPr lang="ja-JP" altLang="en-US">
                    <a:solidFill>
                      <a:prstClr val="white"/>
                    </a:solidFill>
                    <a:latin typeface="Helvetica"/>
                    <a:ea typeface="ヒラギノ丸ゴ ProN W4"/>
                  </a:endParaRPr>
                </a:p>
              </p:txBody>
            </p:sp>
            <p:sp>
              <p:nvSpPr>
                <p:cNvPr id="204" name="正方形/長方形 203"/>
                <p:cNvSpPr/>
                <p:nvPr/>
              </p:nvSpPr>
              <p:spPr>
                <a:xfrm>
                  <a:off x="3286116" y="2240756"/>
                  <a:ext cx="109529" cy="71438"/>
                </a:xfrm>
                <a:prstGeom prst="rect">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401">
                    <a:defRPr/>
                  </a:pPr>
                  <a:endParaRPr lang="ja-JP" altLang="en-US">
                    <a:solidFill>
                      <a:prstClr val="white"/>
                    </a:solidFill>
                    <a:latin typeface="Helvetica"/>
                    <a:ea typeface="ヒラギノ丸ゴ ProN W4"/>
                  </a:endParaRPr>
                </a:p>
              </p:txBody>
            </p:sp>
          </p:grpSp>
          <p:grpSp>
            <p:nvGrpSpPr>
              <p:cNvPr id="78" name="グループ化 115"/>
              <p:cNvGrpSpPr/>
              <p:nvPr/>
            </p:nvGrpSpPr>
            <p:grpSpPr>
              <a:xfrm>
                <a:off x="2786058" y="4725453"/>
                <a:ext cx="222253" cy="111127"/>
                <a:chOff x="3286116" y="2240756"/>
                <a:chExt cx="216694" cy="71438"/>
              </a:xfrm>
              <a:solidFill>
                <a:schemeClr val="accent1">
                  <a:lumMod val="20000"/>
                  <a:lumOff val="80000"/>
                </a:schemeClr>
              </a:solidFill>
            </p:grpSpPr>
            <p:sp>
              <p:nvSpPr>
                <p:cNvPr id="201" name="正方形/長方形 200"/>
                <p:cNvSpPr/>
                <p:nvPr/>
              </p:nvSpPr>
              <p:spPr>
                <a:xfrm>
                  <a:off x="3393281" y="2240756"/>
                  <a:ext cx="109529" cy="71438"/>
                </a:xfrm>
                <a:prstGeom prst="rect">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401">
                    <a:defRPr/>
                  </a:pPr>
                  <a:endParaRPr lang="ja-JP" altLang="en-US">
                    <a:solidFill>
                      <a:prstClr val="white"/>
                    </a:solidFill>
                    <a:latin typeface="Helvetica"/>
                    <a:ea typeface="ヒラギノ丸ゴ ProN W4"/>
                  </a:endParaRPr>
                </a:p>
              </p:txBody>
            </p:sp>
            <p:sp>
              <p:nvSpPr>
                <p:cNvPr id="202" name="正方形/長方形 201"/>
                <p:cNvSpPr/>
                <p:nvPr/>
              </p:nvSpPr>
              <p:spPr>
                <a:xfrm>
                  <a:off x="3286116" y="2240756"/>
                  <a:ext cx="109529" cy="71438"/>
                </a:xfrm>
                <a:prstGeom prst="rect">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401">
                    <a:defRPr/>
                  </a:pPr>
                  <a:endParaRPr lang="ja-JP" altLang="en-US">
                    <a:solidFill>
                      <a:prstClr val="white"/>
                    </a:solidFill>
                    <a:latin typeface="Helvetica"/>
                    <a:ea typeface="ヒラギノ丸ゴ ProN W4"/>
                  </a:endParaRPr>
                </a:p>
              </p:txBody>
            </p:sp>
          </p:grpSp>
          <p:grpSp>
            <p:nvGrpSpPr>
              <p:cNvPr id="79" name="グループ化 118"/>
              <p:cNvGrpSpPr/>
              <p:nvPr/>
            </p:nvGrpSpPr>
            <p:grpSpPr>
              <a:xfrm>
                <a:off x="3119438" y="4725453"/>
                <a:ext cx="222253" cy="111127"/>
                <a:chOff x="3286116" y="2240756"/>
                <a:chExt cx="216694" cy="71438"/>
              </a:xfrm>
              <a:solidFill>
                <a:schemeClr val="accent1">
                  <a:lumMod val="20000"/>
                  <a:lumOff val="80000"/>
                </a:schemeClr>
              </a:solidFill>
            </p:grpSpPr>
            <p:sp>
              <p:nvSpPr>
                <p:cNvPr id="199" name="正方形/長方形 198"/>
                <p:cNvSpPr/>
                <p:nvPr/>
              </p:nvSpPr>
              <p:spPr>
                <a:xfrm>
                  <a:off x="3393281" y="2240756"/>
                  <a:ext cx="109529" cy="71438"/>
                </a:xfrm>
                <a:prstGeom prst="rect">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401">
                    <a:defRPr/>
                  </a:pPr>
                  <a:endParaRPr lang="ja-JP" altLang="en-US">
                    <a:solidFill>
                      <a:prstClr val="white"/>
                    </a:solidFill>
                    <a:latin typeface="Helvetica"/>
                    <a:ea typeface="ヒラギノ丸ゴ ProN W4"/>
                  </a:endParaRPr>
                </a:p>
              </p:txBody>
            </p:sp>
            <p:sp>
              <p:nvSpPr>
                <p:cNvPr id="200" name="正方形/長方形 199"/>
                <p:cNvSpPr/>
                <p:nvPr/>
              </p:nvSpPr>
              <p:spPr>
                <a:xfrm>
                  <a:off x="3286116" y="2240756"/>
                  <a:ext cx="109529" cy="71438"/>
                </a:xfrm>
                <a:prstGeom prst="rect">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401">
                    <a:defRPr/>
                  </a:pPr>
                  <a:endParaRPr lang="ja-JP" altLang="en-US">
                    <a:solidFill>
                      <a:prstClr val="white"/>
                    </a:solidFill>
                    <a:latin typeface="Helvetica"/>
                    <a:ea typeface="ヒラギノ丸ゴ ProN W4"/>
                  </a:endParaRPr>
                </a:p>
              </p:txBody>
            </p:sp>
          </p:grpSp>
          <p:grpSp>
            <p:nvGrpSpPr>
              <p:cNvPr id="80" name="グループ化 121"/>
              <p:cNvGrpSpPr/>
              <p:nvPr/>
            </p:nvGrpSpPr>
            <p:grpSpPr>
              <a:xfrm>
                <a:off x="3452818" y="4725453"/>
                <a:ext cx="222253" cy="111127"/>
                <a:chOff x="3286116" y="2240756"/>
                <a:chExt cx="216694" cy="71438"/>
              </a:xfrm>
              <a:solidFill>
                <a:schemeClr val="accent1">
                  <a:lumMod val="20000"/>
                  <a:lumOff val="80000"/>
                </a:schemeClr>
              </a:solidFill>
            </p:grpSpPr>
            <p:sp>
              <p:nvSpPr>
                <p:cNvPr id="197" name="正方形/長方形 196"/>
                <p:cNvSpPr/>
                <p:nvPr/>
              </p:nvSpPr>
              <p:spPr>
                <a:xfrm>
                  <a:off x="3393281" y="2240756"/>
                  <a:ext cx="109529" cy="71438"/>
                </a:xfrm>
                <a:prstGeom prst="rect">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401">
                    <a:defRPr/>
                  </a:pPr>
                  <a:endParaRPr lang="ja-JP" altLang="en-US">
                    <a:solidFill>
                      <a:prstClr val="white"/>
                    </a:solidFill>
                    <a:latin typeface="Helvetica"/>
                    <a:ea typeface="ヒラギノ丸ゴ ProN W4"/>
                  </a:endParaRPr>
                </a:p>
              </p:txBody>
            </p:sp>
            <p:sp>
              <p:nvSpPr>
                <p:cNvPr id="198" name="正方形/長方形 197"/>
                <p:cNvSpPr/>
                <p:nvPr/>
              </p:nvSpPr>
              <p:spPr>
                <a:xfrm>
                  <a:off x="3286116" y="2240756"/>
                  <a:ext cx="109529" cy="71438"/>
                </a:xfrm>
                <a:prstGeom prst="rect">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401">
                    <a:defRPr/>
                  </a:pPr>
                  <a:endParaRPr lang="ja-JP" altLang="en-US">
                    <a:solidFill>
                      <a:prstClr val="white"/>
                    </a:solidFill>
                    <a:latin typeface="Helvetica"/>
                    <a:ea typeface="ヒラギノ丸ゴ ProN W4"/>
                  </a:endParaRPr>
                </a:p>
              </p:txBody>
            </p:sp>
          </p:grpSp>
          <p:grpSp>
            <p:nvGrpSpPr>
              <p:cNvPr id="81" name="グループ化 124"/>
              <p:cNvGrpSpPr/>
              <p:nvPr/>
            </p:nvGrpSpPr>
            <p:grpSpPr>
              <a:xfrm>
                <a:off x="2452678" y="4914368"/>
                <a:ext cx="222253" cy="111127"/>
                <a:chOff x="3286116" y="2240756"/>
                <a:chExt cx="216694" cy="71438"/>
              </a:xfrm>
              <a:solidFill>
                <a:schemeClr val="accent1">
                  <a:lumMod val="20000"/>
                  <a:lumOff val="80000"/>
                </a:schemeClr>
              </a:solidFill>
            </p:grpSpPr>
            <p:sp>
              <p:nvSpPr>
                <p:cNvPr id="195" name="正方形/長方形 194"/>
                <p:cNvSpPr/>
                <p:nvPr/>
              </p:nvSpPr>
              <p:spPr>
                <a:xfrm>
                  <a:off x="3393281" y="2240756"/>
                  <a:ext cx="109529" cy="71438"/>
                </a:xfrm>
                <a:prstGeom prst="rect">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401">
                    <a:defRPr/>
                  </a:pPr>
                  <a:endParaRPr lang="ja-JP" altLang="en-US">
                    <a:solidFill>
                      <a:prstClr val="white"/>
                    </a:solidFill>
                    <a:latin typeface="Helvetica"/>
                    <a:ea typeface="ヒラギノ丸ゴ ProN W4"/>
                  </a:endParaRPr>
                </a:p>
              </p:txBody>
            </p:sp>
            <p:sp>
              <p:nvSpPr>
                <p:cNvPr id="196" name="正方形/長方形 195"/>
                <p:cNvSpPr/>
                <p:nvPr/>
              </p:nvSpPr>
              <p:spPr>
                <a:xfrm>
                  <a:off x="3286116" y="2240756"/>
                  <a:ext cx="109529" cy="71438"/>
                </a:xfrm>
                <a:prstGeom prst="rect">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401">
                    <a:defRPr/>
                  </a:pPr>
                  <a:endParaRPr lang="ja-JP" altLang="en-US">
                    <a:solidFill>
                      <a:prstClr val="white"/>
                    </a:solidFill>
                    <a:latin typeface="Helvetica"/>
                    <a:ea typeface="ヒラギノ丸ゴ ProN W4"/>
                  </a:endParaRPr>
                </a:p>
              </p:txBody>
            </p:sp>
          </p:grpSp>
          <p:grpSp>
            <p:nvGrpSpPr>
              <p:cNvPr id="82" name="グループ化 127"/>
              <p:cNvGrpSpPr/>
              <p:nvPr/>
            </p:nvGrpSpPr>
            <p:grpSpPr>
              <a:xfrm>
                <a:off x="2786058" y="4914368"/>
                <a:ext cx="222253" cy="111127"/>
                <a:chOff x="3286116" y="2240756"/>
                <a:chExt cx="216694" cy="71438"/>
              </a:xfrm>
              <a:solidFill>
                <a:schemeClr val="accent1">
                  <a:lumMod val="20000"/>
                  <a:lumOff val="80000"/>
                </a:schemeClr>
              </a:solidFill>
            </p:grpSpPr>
            <p:sp>
              <p:nvSpPr>
                <p:cNvPr id="193" name="正方形/長方形 192"/>
                <p:cNvSpPr/>
                <p:nvPr/>
              </p:nvSpPr>
              <p:spPr>
                <a:xfrm>
                  <a:off x="3393281" y="2240756"/>
                  <a:ext cx="109529" cy="71438"/>
                </a:xfrm>
                <a:prstGeom prst="rect">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401">
                    <a:defRPr/>
                  </a:pPr>
                  <a:endParaRPr lang="ja-JP" altLang="en-US">
                    <a:solidFill>
                      <a:prstClr val="white"/>
                    </a:solidFill>
                    <a:latin typeface="Helvetica"/>
                    <a:ea typeface="ヒラギノ丸ゴ ProN W4"/>
                  </a:endParaRPr>
                </a:p>
              </p:txBody>
            </p:sp>
            <p:sp>
              <p:nvSpPr>
                <p:cNvPr id="194" name="正方形/長方形 193"/>
                <p:cNvSpPr/>
                <p:nvPr/>
              </p:nvSpPr>
              <p:spPr>
                <a:xfrm>
                  <a:off x="3286116" y="2240756"/>
                  <a:ext cx="109529" cy="71438"/>
                </a:xfrm>
                <a:prstGeom prst="rect">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401">
                    <a:defRPr/>
                  </a:pPr>
                  <a:endParaRPr lang="ja-JP" altLang="en-US">
                    <a:solidFill>
                      <a:prstClr val="white"/>
                    </a:solidFill>
                    <a:latin typeface="Helvetica"/>
                    <a:ea typeface="ヒラギノ丸ゴ ProN W4"/>
                  </a:endParaRPr>
                </a:p>
              </p:txBody>
            </p:sp>
          </p:grpSp>
          <p:grpSp>
            <p:nvGrpSpPr>
              <p:cNvPr id="83" name="グループ化 130"/>
              <p:cNvGrpSpPr/>
              <p:nvPr/>
            </p:nvGrpSpPr>
            <p:grpSpPr>
              <a:xfrm>
                <a:off x="3119438" y="4914368"/>
                <a:ext cx="222253" cy="111127"/>
                <a:chOff x="3286116" y="2240756"/>
                <a:chExt cx="216694" cy="71438"/>
              </a:xfrm>
              <a:solidFill>
                <a:schemeClr val="accent1">
                  <a:lumMod val="20000"/>
                  <a:lumOff val="80000"/>
                </a:schemeClr>
              </a:solidFill>
            </p:grpSpPr>
            <p:sp>
              <p:nvSpPr>
                <p:cNvPr id="191" name="正方形/長方形 190"/>
                <p:cNvSpPr/>
                <p:nvPr/>
              </p:nvSpPr>
              <p:spPr>
                <a:xfrm>
                  <a:off x="3393281" y="2240756"/>
                  <a:ext cx="109529" cy="71438"/>
                </a:xfrm>
                <a:prstGeom prst="rect">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401">
                    <a:defRPr/>
                  </a:pPr>
                  <a:endParaRPr lang="ja-JP" altLang="en-US">
                    <a:solidFill>
                      <a:prstClr val="white"/>
                    </a:solidFill>
                    <a:latin typeface="Helvetica"/>
                    <a:ea typeface="ヒラギノ丸ゴ ProN W4"/>
                  </a:endParaRPr>
                </a:p>
              </p:txBody>
            </p:sp>
            <p:sp>
              <p:nvSpPr>
                <p:cNvPr id="192" name="正方形/長方形 191"/>
                <p:cNvSpPr/>
                <p:nvPr/>
              </p:nvSpPr>
              <p:spPr>
                <a:xfrm>
                  <a:off x="3286116" y="2240756"/>
                  <a:ext cx="109529" cy="71438"/>
                </a:xfrm>
                <a:prstGeom prst="rect">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401">
                    <a:defRPr/>
                  </a:pPr>
                  <a:endParaRPr lang="ja-JP" altLang="en-US">
                    <a:solidFill>
                      <a:prstClr val="white"/>
                    </a:solidFill>
                    <a:latin typeface="Helvetica"/>
                    <a:ea typeface="ヒラギノ丸ゴ ProN W4"/>
                  </a:endParaRPr>
                </a:p>
              </p:txBody>
            </p:sp>
          </p:grpSp>
          <p:grpSp>
            <p:nvGrpSpPr>
              <p:cNvPr id="84" name="グループ化 133"/>
              <p:cNvGrpSpPr/>
              <p:nvPr/>
            </p:nvGrpSpPr>
            <p:grpSpPr>
              <a:xfrm>
                <a:off x="3452818" y="4914368"/>
                <a:ext cx="222253" cy="111127"/>
                <a:chOff x="3286116" y="2240756"/>
                <a:chExt cx="216694" cy="71438"/>
              </a:xfrm>
              <a:solidFill>
                <a:schemeClr val="accent1">
                  <a:lumMod val="20000"/>
                  <a:lumOff val="80000"/>
                </a:schemeClr>
              </a:solidFill>
            </p:grpSpPr>
            <p:sp>
              <p:nvSpPr>
                <p:cNvPr id="189" name="正方形/長方形 188"/>
                <p:cNvSpPr/>
                <p:nvPr/>
              </p:nvSpPr>
              <p:spPr>
                <a:xfrm>
                  <a:off x="3393281" y="2240756"/>
                  <a:ext cx="109529" cy="71438"/>
                </a:xfrm>
                <a:prstGeom prst="rect">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401">
                    <a:defRPr/>
                  </a:pPr>
                  <a:endParaRPr lang="ja-JP" altLang="en-US">
                    <a:solidFill>
                      <a:prstClr val="white"/>
                    </a:solidFill>
                    <a:latin typeface="Helvetica"/>
                    <a:ea typeface="ヒラギノ丸ゴ ProN W4"/>
                  </a:endParaRPr>
                </a:p>
              </p:txBody>
            </p:sp>
            <p:sp>
              <p:nvSpPr>
                <p:cNvPr id="190" name="正方形/長方形 189"/>
                <p:cNvSpPr/>
                <p:nvPr/>
              </p:nvSpPr>
              <p:spPr>
                <a:xfrm>
                  <a:off x="3286116" y="2240756"/>
                  <a:ext cx="109529" cy="71438"/>
                </a:xfrm>
                <a:prstGeom prst="rect">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401">
                    <a:defRPr/>
                  </a:pPr>
                  <a:endParaRPr lang="ja-JP" altLang="en-US">
                    <a:solidFill>
                      <a:prstClr val="white"/>
                    </a:solidFill>
                    <a:latin typeface="Helvetica"/>
                    <a:ea typeface="ヒラギノ丸ゴ ProN W4"/>
                  </a:endParaRPr>
                </a:p>
              </p:txBody>
            </p:sp>
          </p:grpSp>
          <p:sp>
            <p:nvSpPr>
              <p:cNvPr id="165" name="フリーフォーム 164"/>
              <p:cNvSpPr/>
              <p:nvPr/>
            </p:nvSpPr>
            <p:spPr>
              <a:xfrm>
                <a:off x="2343577" y="4630556"/>
                <a:ext cx="1393527" cy="114712"/>
              </a:xfrm>
              <a:custGeom>
                <a:avLst/>
                <a:gdLst>
                  <a:gd name="connsiteX0" fmla="*/ 0 w 895360"/>
                  <a:gd name="connsiteY0" fmla="*/ 17860 h 71438"/>
                  <a:gd name="connsiteX1" fmla="*/ 877501 w 895360"/>
                  <a:gd name="connsiteY1" fmla="*/ 17860 h 71438"/>
                  <a:gd name="connsiteX2" fmla="*/ 877501 w 895360"/>
                  <a:gd name="connsiteY2" fmla="*/ 71438 h 71438"/>
                  <a:gd name="connsiteX3" fmla="*/ 0 w 895360"/>
                  <a:gd name="connsiteY3" fmla="*/ 71438 h 71438"/>
                  <a:gd name="connsiteX4" fmla="*/ 0 w 895360"/>
                  <a:gd name="connsiteY4" fmla="*/ 17860 h 71438"/>
                  <a:gd name="connsiteX0" fmla="*/ 877501 w 895360"/>
                  <a:gd name="connsiteY0" fmla="*/ 17860 h 71438"/>
                  <a:gd name="connsiteX1" fmla="*/ 895360 w 895360"/>
                  <a:gd name="connsiteY1" fmla="*/ 0 h 71438"/>
                  <a:gd name="connsiteX2" fmla="*/ 895360 w 895360"/>
                  <a:gd name="connsiteY2" fmla="*/ 53579 h 71438"/>
                  <a:gd name="connsiteX3" fmla="*/ 877501 w 895360"/>
                  <a:gd name="connsiteY3" fmla="*/ 71438 h 71438"/>
                  <a:gd name="connsiteX4" fmla="*/ 877501 w 895360"/>
                  <a:gd name="connsiteY4" fmla="*/ 17860 h 71438"/>
                  <a:gd name="connsiteX0" fmla="*/ 0 w 895360"/>
                  <a:gd name="connsiteY0" fmla="*/ 17860 h 71438"/>
                  <a:gd name="connsiteX1" fmla="*/ 17860 w 895360"/>
                  <a:gd name="connsiteY1" fmla="*/ 0 h 71438"/>
                  <a:gd name="connsiteX2" fmla="*/ 895360 w 895360"/>
                  <a:gd name="connsiteY2" fmla="*/ 0 h 71438"/>
                  <a:gd name="connsiteX3" fmla="*/ 877501 w 895360"/>
                  <a:gd name="connsiteY3" fmla="*/ 17860 h 71438"/>
                  <a:gd name="connsiteX4" fmla="*/ 0 w 895360"/>
                  <a:gd name="connsiteY4" fmla="*/ 17860 h 71438"/>
                  <a:gd name="connsiteX0" fmla="*/ 0 w 895360"/>
                  <a:gd name="connsiteY0" fmla="*/ 17860 h 71438"/>
                  <a:gd name="connsiteX1" fmla="*/ 17860 w 895360"/>
                  <a:gd name="connsiteY1" fmla="*/ 0 h 71438"/>
                  <a:gd name="connsiteX2" fmla="*/ 895360 w 895360"/>
                  <a:gd name="connsiteY2" fmla="*/ 0 h 71438"/>
                  <a:gd name="connsiteX3" fmla="*/ 895360 w 895360"/>
                  <a:gd name="connsiteY3" fmla="*/ 53579 h 71438"/>
                  <a:gd name="connsiteX4" fmla="*/ 877501 w 895360"/>
                  <a:gd name="connsiteY4" fmla="*/ 71438 h 71438"/>
                  <a:gd name="connsiteX5" fmla="*/ 0 w 895360"/>
                  <a:gd name="connsiteY5" fmla="*/ 71438 h 71438"/>
                  <a:gd name="connsiteX6" fmla="*/ 0 w 895360"/>
                  <a:gd name="connsiteY6" fmla="*/ 17860 h 71438"/>
                  <a:gd name="connsiteX7" fmla="*/ 0 w 895360"/>
                  <a:gd name="connsiteY7" fmla="*/ 17860 h 71438"/>
                  <a:gd name="connsiteX8" fmla="*/ 877501 w 895360"/>
                  <a:gd name="connsiteY8" fmla="*/ 17860 h 71438"/>
                  <a:gd name="connsiteX9" fmla="*/ 895360 w 895360"/>
                  <a:gd name="connsiteY9" fmla="*/ 0 h 71438"/>
                  <a:gd name="connsiteX10" fmla="*/ 877501 w 895360"/>
                  <a:gd name="connsiteY10" fmla="*/ 17860 h 71438"/>
                  <a:gd name="connsiteX11" fmla="*/ 877501 w 895360"/>
                  <a:gd name="connsiteY11" fmla="*/ 71438 h 71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95360" h="71438" stroke="0" extrusionOk="0">
                    <a:moveTo>
                      <a:pt x="0" y="17860"/>
                    </a:moveTo>
                    <a:lnTo>
                      <a:pt x="877501" y="17860"/>
                    </a:lnTo>
                    <a:lnTo>
                      <a:pt x="877501" y="71438"/>
                    </a:lnTo>
                    <a:lnTo>
                      <a:pt x="0" y="71438"/>
                    </a:lnTo>
                    <a:lnTo>
                      <a:pt x="0" y="17860"/>
                    </a:lnTo>
                    <a:close/>
                  </a:path>
                  <a:path w="895360" h="71438" fill="darkenLess" stroke="0" extrusionOk="0">
                    <a:moveTo>
                      <a:pt x="877501" y="17860"/>
                    </a:moveTo>
                    <a:lnTo>
                      <a:pt x="895360" y="0"/>
                    </a:lnTo>
                    <a:lnTo>
                      <a:pt x="895360" y="53579"/>
                    </a:lnTo>
                    <a:lnTo>
                      <a:pt x="877501" y="71438"/>
                    </a:lnTo>
                    <a:lnTo>
                      <a:pt x="877501" y="17860"/>
                    </a:lnTo>
                    <a:close/>
                  </a:path>
                  <a:path w="895360" h="71438" fill="lightenLess" stroke="0" extrusionOk="0">
                    <a:moveTo>
                      <a:pt x="0" y="17860"/>
                    </a:moveTo>
                    <a:lnTo>
                      <a:pt x="17860" y="0"/>
                    </a:lnTo>
                    <a:lnTo>
                      <a:pt x="895360" y="0"/>
                    </a:lnTo>
                    <a:lnTo>
                      <a:pt x="877501" y="17860"/>
                    </a:lnTo>
                    <a:lnTo>
                      <a:pt x="0" y="17860"/>
                    </a:lnTo>
                    <a:close/>
                  </a:path>
                  <a:path w="895360" h="71438" fill="none" extrusionOk="0">
                    <a:moveTo>
                      <a:pt x="0" y="17860"/>
                    </a:moveTo>
                    <a:lnTo>
                      <a:pt x="17860" y="0"/>
                    </a:lnTo>
                    <a:lnTo>
                      <a:pt x="895360" y="0"/>
                    </a:lnTo>
                    <a:lnTo>
                      <a:pt x="895360" y="53579"/>
                    </a:lnTo>
                    <a:lnTo>
                      <a:pt x="877501" y="71438"/>
                    </a:lnTo>
                    <a:lnTo>
                      <a:pt x="0" y="71438"/>
                    </a:lnTo>
                    <a:lnTo>
                      <a:pt x="0" y="17860"/>
                    </a:lnTo>
                    <a:close/>
                    <a:moveTo>
                      <a:pt x="0" y="17860"/>
                    </a:moveTo>
                    <a:lnTo>
                      <a:pt x="877501" y="17860"/>
                    </a:lnTo>
                    <a:lnTo>
                      <a:pt x="895360" y="0"/>
                    </a:lnTo>
                    <a:moveTo>
                      <a:pt x="877501" y="17860"/>
                    </a:moveTo>
                    <a:lnTo>
                      <a:pt x="877501" y="71438"/>
                    </a:lnTo>
                  </a:path>
                </a:pathLst>
              </a:cu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401">
                  <a:defRPr/>
                </a:pPr>
                <a:endParaRPr lang="ja-JP" altLang="en-US">
                  <a:solidFill>
                    <a:prstClr val="white"/>
                  </a:solidFill>
                  <a:latin typeface="Helvetica"/>
                  <a:ea typeface="ヒラギノ丸ゴ ProN W4"/>
                </a:endParaRPr>
              </a:p>
            </p:txBody>
          </p:sp>
          <p:sp>
            <p:nvSpPr>
              <p:cNvPr id="166" name="フリーフォーム 165"/>
              <p:cNvSpPr/>
              <p:nvPr/>
            </p:nvSpPr>
            <p:spPr>
              <a:xfrm>
                <a:off x="2343577" y="4807404"/>
                <a:ext cx="1393527" cy="112323"/>
              </a:xfrm>
              <a:custGeom>
                <a:avLst/>
                <a:gdLst>
                  <a:gd name="connsiteX0" fmla="*/ 0 w 895360"/>
                  <a:gd name="connsiteY0" fmla="*/ 17860 h 71438"/>
                  <a:gd name="connsiteX1" fmla="*/ 877501 w 895360"/>
                  <a:gd name="connsiteY1" fmla="*/ 17860 h 71438"/>
                  <a:gd name="connsiteX2" fmla="*/ 877501 w 895360"/>
                  <a:gd name="connsiteY2" fmla="*/ 71438 h 71438"/>
                  <a:gd name="connsiteX3" fmla="*/ 0 w 895360"/>
                  <a:gd name="connsiteY3" fmla="*/ 71438 h 71438"/>
                  <a:gd name="connsiteX4" fmla="*/ 0 w 895360"/>
                  <a:gd name="connsiteY4" fmla="*/ 17860 h 71438"/>
                  <a:gd name="connsiteX0" fmla="*/ 877501 w 895360"/>
                  <a:gd name="connsiteY0" fmla="*/ 17860 h 71438"/>
                  <a:gd name="connsiteX1" fmla="*/ 895360 w 895360"/>
                  <a:gd name="connsiteY1" fmla="*/ 0 h 71438"/>
                  <a:gd name="connsiteX2" fmla="*/ 895360 w 895360"/>
                  <a:gd name="connsiteY2" fmla="*/ 53579 h 71438"/>
                  <a:gd name="connsiteX3" fmla="*/ 877501 w 895360"/>
                  <a:gd name="connsiteY3" fmla="*/ 71438 h 71438"/>
                  <a:gd name="connsiteX4" fmla="*/ 877501 w 895360"/>
                  <a:gd name="connsiteY4" fmla="*/ 17860 h 71438"/>
                  <a:gd name="connsiteX0" fmla="*/ 0 w 895360"/>
                  <a:gd name="connsiteY0" fmla="*/ 17860 h 71438"/>
                  <a:gd name="connsiteX1" fmla="*/ 17860 w 895360"/>
                  <a:gd name="connsiteY1" fmla="*/ 0 h 71438"/>
                  <a:gd name="connsiteX2" fmla="*/ 895360 w 895360"/>
                  <a:gd name="connsiteY2" fmla="*/ 0 h 71438"/>
                  <a:gd name="connsiteX3" fmla="*/ 877501 w 895360"/>
                  <a:gd name="connsiteY3" fmla="*/ 17860 h 71438"/>
                  <a:gd name="connsiteX4" fmla="*/ 0 w 895360"/>
                  <a:gd name="connsiteY4" fmla="*/ 17860 h 71438"/>
                  <a:gd name="connsiteX0" fmla="*/ 0 w 895360"/>
                  <a:gd name="connsiteY0" fmla="*/ 17860 h 71438"/>
                  <a:gd name="connsiteX1" fmla="*/ 17860 w 895360"/>
                  <a:gd name="connsiteY1" fmla="*/ 0 h 71438"/>
                  <a:gd name="connsiteX2" fmla="*/ 895360 w 895360"/>
                  <a:gd name="connsiteY2" fmla="*/ 0 h 71438"/>
                  <a:gd name="connsiteX3" fmla="*/ 895360 w 895360"/>
                  <a:gd name="connsiteY3" fmla="*/ 53579 h 71438"/>
                  <a:gd name="connsiteX4" fmla="*/ 877501 w 895360"/>
                  <a:gd name="connsiteY4" fmla="*/ 71438 h 71438"/>
                  <a:gd name="connsiteX5" fmla="*/ 0 w 895360"/>
                  <a:gd name="connsiteY5" fmla="*/ 71438 h 71438"/>
                  <a:gd name="connsiteX6" fmla="*/ 0 w 895360"/>
                  <a:gd name="connsiteY6" fmla="*/ 17860 h 71438"/>
                  <a:gd name="connsiteX7" fmla="*/ 0 w 895360"/>
                  <a:gd name="connsiteY7" fmla="*/ 17860 h 71438"/>
                  <a:gd name="connsiteX8" fmla="*/ 877501 w 895360"/>
                  <a:gd name="connsiteY8" fmla="*/ 17860 h 71438"/>
                  <a:gd name="connsiteX9" fmla="*/ 895360 w 895360"/>
                  <a:gd name="connsiteY9" fmla="*/ 0 h 71438"/>
                  <a:gd name="connsiteX10" fmla="*/ 877501 w 895360"/>
                  <a:gd name="connsiteY10" fmla="*/ 17860 h 71438"/>
                  <a:gd name="connsiteX11" fmla="*/ 877501 w 895360"/>
                  <a:gd name="connsiteY11" fmla="*/ 71438 h 71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95360" h="71438" stroke="0" extrusionOk="0">
                    <a:moveTo>
                      <a:pt x="0" y="17860"/>
                    </a:moveTo>
                    <a:lnTo>
                      <a:pt x="877501" y="17860"/>
                    </a:lnTo>
                    <a:lnTo>
                      <a:pt x="877501" y="71438"/>
                    </a:lnTo>
                    <a:lnTo>
                      <a:pt x="0" y="71438"/>
                    </a:lnTo>
                    <a:lnTo>
                      <a:pt x="0" y="17860"/>
                    </a:lnTo>
                    <a:close/>
                  </a:path>
                  <a:path w="895360" h="71438" fill="darkenLess" stroke="0" extrusionOk="0">
                    <a:moveTo>
                      <a:pt x="877501" y="17860"/>
                    </a:moveTo>
                    <a:lnTo>
                      <a:pt x="895360" y="0"/>
                    </a:lnTo>
                    <a:lnTo>
                      <a:pt x="895360" y="53579"/>
                    </a:lnTo>
                    <a:lnTo>
                      <a:pt x="877501" y="71438"/>
                    </a:lnTo>
                    <a:lnTo>
                      <a:pt x="877501" y="17860"/>
                    </a:lnTo>
                    <a:close/>
                  </a:path>
                  <a:path w="895360" h="71438" fill="lightenLess" stroke="0" extrusionOk="0">
                    <a:moveTo>
                      <a:pt x="0" y="17860"/>
                    </a:moveTo>
                    <a:lnTo>
                      <a:pt x="17860" y="0"/>
                    </a:lnTo>
                    <a:lnTo>
                      <a:pt x="895360" y="0"/>
                    </a:lnTo>
                    <a:lnTo>
                      <a:pt x="877501" y="17860"/>
                    </a:lnTo>
                    <a:lnTo>
                      <a:pt x="0" y="17860"/>
                    </a:lnTo>
                    <a:close/>
                  </a:path>
                  <a:path w="895360" h="71438" fill="none" extrusionOk="0">
                    <a:moveTo>
                      <a:pt x="0" y="17860"/>
                    </a:moveTo>
                    <a:lnTo>
                      <a:pt x="17860" y="0"/>
                    </a:lnTo>
                    <a:lnTo>
                      <a:pt x="895360" y="0"/>
                    </a:lnTo>
                    <a:lnTo>
                      <a:pt x="895360" y="53579"/>
                    </a:lnTo>
                    <a:lnTo>
                      <a:pt x="877501" y="71438"/>
                    </a:lnTo>
                    <a:lnTo>
                      <a:pt x="0" y="71438"/>
                    </a:lnTo>
                    <a:lnTo>
                      <a:pt x="0" y="17860"/>
                    </a:lnTo>
                    <a:close/>
                    <a:moveTo>
                      <a:pt x="0" y="17860"/>
                    </a:moveTo>
                    <a:lnTo>
                      <a:pt x="877501" y="17860"/>
                    </a:lnTo>
                    <a:lnTo>
                      <a:pt x="895360" y="0"/>
                    </a:lnTo>
                    <a:moveTo>
                      <a:pt x="877501" y="17860"/>
                    </a:moveTo>
                    <a:lnTo>
                      <a:pt x="877501" y="71438"/>
                    </a:lnTo>
                  </a:path>
                </a:pathLst>
              </a:cu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401">
                  <a:defRPr/>
                </a:pPr>
                <a:endParaRPr lang="ja-JP" altLang="en-US">
                  <a:solidFill>
                    <a:prstClr val="white"/>
                  </a:solidFill>
                  <a:latin typeface="Helvetica"/>
                  <a:ea typeface="ヒラギノ丸ゴ ProN W4"/>
                </a:endParaRPr>
              </a:p>
            </p:txBody>
          </p:sp>
          <p:sp>
            <p:nvSpPr>
              <p:cNvPr id="167" name="フリーフォーム 166"/>
              <p:cNvSpPr/>
              <p:nvPr/>
            </p:nvSpPr>
            <p:spPr>
              <a:xfrm>
                <a:off x="2253571" y="4998591"/>
                <a:ext cx="1483533" cy="305899"/>
              </a:xfrm>
              <a:custGeom>
                <a:avLst/>
                <a:gdLst>
                  <a:gd name="connsiteX0" fmla="*/ 0 w 895360"/>
                  <a:gd name="connsiteY0" fmla="*/ 17860 h 71438"/>
                  <a:gd name="connsiteX1" fmla="*/ 877501 w 895360"/>
                  <a:gd name="connsiteY1" fmla="*/ 17860 h 71438"/>
                  <a:gd name="connsiteX2" fmla="*/ 877501 w 895360"/>
                  <a:gd name="connsiteY2" fmla="*/ 71438 h 71438"/>
                  <a:gd name="connsiteX3" fmla="*/ 0 w 895360"/>
                  <a:gd name="connsiteY3" fmla="*/ 71438 h 71438"/>
                  <a:gd name="connsiteX4" fmla="*/ 0 w 895360"/>
                  <a:gd name="connsiteY4" fmla="*/ 17860 h 71438"/>
                  <a:gd name="connsiteX0" fmla="*/ 877501 w 895360"/>
                  <a:gd name="connsiteY0" fmla="*/ 17860 h 71438"/>
                  <a:gd name="connsiteX1" fmla="*/ 895360 w 895360"/>
                  <a:gd name="connsiteY1" fmla="*/ 0 h 71438"/>
                  <a:gd name="connsiteX2" fmla="*/ 895360 w 895360"/>
                  <a:gd name="connsiteY2" fmla="*/ 53579 h 71438"/>
                  <a:gd name="connsiteX3" fmla="*/ 877501 w 895360"/>
                  <a:gd name="connsiteY3" fmla="*/ 71438 h 71438"/>
                  <a:gd name="connsiteX4" fmla="*/ 877501 w 895360"/>
                  <a:gd name="connsiteY4" fmla="*/ 17860 h 71438"/>
                  <a:gd name="connsiteX0" fmla="*/ 0 w 895360"/>
                  <a:gd name="connsiteY0" fmla="*/ 17860 h 71438"/>
                  <a:gd name="connsiteX1" fmla="*/ 17860 w 895360"/>
                  <a:gd name="connsiteY1" fmla="*/ 0 h 71438"/>
                  <a:gd name="connsiteX2" fmla="*/ 895360 w 895360"/>
                  <a:gd name="connsiteY2" fmla="*/ 0 h 71438"/>
                  <a:gd name="connsiteX3" fmla="*/ 877501 w 895360"/>
                  <a:gd name="connsiteY3" fmla="*/ 17860 h 71438"/>
                  <a:gd name="connsiteX4" fmla="*/ 0 w 895360"/>
                  <a:gd name="connsiteY4" fmla="*/ 17860 h 71438"/>
                  <a:gd name="connsiteX0" fmla="*/ 0 w 895360"/>
                  <a:gd name="connsiteY0" fmla="*/ 17860 h 71438"/>
                  <a:gd name="connsiteX1" fmla="*/ 17860 w 895360"/>
                  <a:gd name="connsiteY1" fmla="*/ 0 h 71438"/>
                  <a:gd name="connsiteX2" fmla="*/ 895360 w 895360"/>
                  <a:gd name="connsiteY2" fmla="*/ 0 h 71438"/>
                  <a:gd name="connsiteX3" fmla="*/ 895360 w 895360"/>
                  <a:gd name="connsiteY3" fmla="*/ 53579 h 71438"/>
                  <a:gd name="connsiteX4" fmla="*/ 877501 w 895360"/>
                  <a:gd name="connsiteY4" fmla="*/ 71438 h 71438"/>
                  <a:gd name="connsiteX5" fmla="*/ 0 w 895360"/>
                  <a:gd name="connsiteY5" fmla="*/ 71438 h 71438"/>
                  <a:gd name="connsiteX6" fmla="*/ 0 w 895360"/>
                  <a:gd name="connsiteY6" fmla="*/ 17860 h 71438"/>
                  <a:gd name="connsiteX7" fmla="*/ 0 w 895360"/>
                  <a:gd name="connsiteY7" fmla="*/ 17860 h 71438"/>
                  <a:gd name="connsiteX8" fmla="*/ 877501 w 895360"/>
                  <a:gd name="connsiteY8" fmla="*/ 17860 h 71438"/>
                  <a:gd name="connsiteX9" fmla="*/ 895360 w 895360"/>
                  <a:gd name="connsiteY9" fmla="*/ 0 h 71438"/>
                  <a:gd name="connsiteX10" fmla="*/ 877501 w 895360"/>
                  <a:gd name="connsiteY10" fmla="*/ 17860 h 71438"/>
                  <a:gd name="connsiteX11" fmla="*/ 877501 w 895360"/>
                  <a:gd name="connsiteY11" fmla="*/ 71438 h 71438"/>
                  <a:gd name="connsiteX0" fmla="*/ 41835 w 937195"/>
                  <a:gd name="connsiteY0" fmla="*/ 17860 h 71438"/>
                  <a:gd name="connsiteX1" fmla="*/ 919336 w 937195"/>
                  <a:gd name="connsiteY1" fmla="*/ 17860 h 71438"/>
                  <a:gd name="connsiteX2" fmla="*/ 919336 w 937195"/>
                  <a:gd name="connsiteY2" fmla="*/ 71438 h 71438"/>
                  <a:gd name="connsiteX3" fmla="*/ 41835 w 937195"/>
                  <a:gd name="connsiteY3" fmla="*/ 71438 h 71438"/>
                  <a:gd name="connsiteX4" fmla="*/ 41835 w 937195"/>
                  <a:gd name="connsiteY4" fmla="*/ 17860 h 71438"/>
                  <a:gd name="connsiteX0" fmla="*/ 919336 w 937195"/>
                  <a:gd name="connsiteY0" fmla="*/ 17860 h 71438"/>
                  <a:gd name="connsiteX1" fmla="*/ 937195 w 937195"/>
                  <a:gd name="connsiteY1" fmla="*/ 0 h 71438"/>
                  <a:gd name="connsiteX2" fmla="*/ 937195 w 937195"/>
                  <a:gd name="connsiteY2" fmla="*/ 53579 h 71438"/>
                  <a:gd name="connsiteX3" fmla="*/ 919336 w 937195"/>
                  <a:gd name="connsiteY3" fmla="*/ 71438 h 71438"/>
                  <a:gd name="connsiteX4" fmla="*/ 919336 w 937195"/>
                  <a:gd name="connsiteY4" fmla="*/ 17860 h 71438"/>
                  <a:gd name="connsiteX0" fmla="*/ 41835 w 937195"/>
                  <a:gd name="connsiteY0" fmla="*/ 17860 h 71438"/>
                  <a:gd name="connsiteX1" fmla="*/ 59695 w 937195"/>
                  <a:gd name="connsiteY1" fmla="*/ 0 h 71438"/>
                  <a:gd name="connsiteX2" fmla="*/ 937195 w 937195"/>
                  <a:gd name="connsiteY2" fmla="*/ 0 h 71438"/>
                  <a:gd name="connsiteX3" fmla="*/ 919336 w 937195"/>
                  <a:gd name="connsiteY3" fmla="*/ 17860 h 71438"/>
                  <a:gd name="connsiteX4" fmla="*/ 41835 w 937195"/>
                  <a:gd name="connsiteY4" fmla="*/ 17860 h 71438"/>
                  <a:gd name="connsiteX0" fmla="*/ 41835 w 937195"/>
                  <a:gd name="connsiteY0" fmla="*/ 17860 h 71438"/>
                  <a:gd name="connsiteX1" fmla="*/ 59695 w 937195"/>
                  <a:gd name="connsiteY1" fmla="*/ 0 h 71438"/>
                  <a:gd name="connsiteX2" fmla="*/ 937195 w 937195"/>
                  <a:gd name="connsiteY2" fmla="*/ 0 h 71438"/>
                  <a:gd name="connsiteX3" fmla="*/ 937195 w 937195"/>
                  <a:gd name="connsiteY3" fmla="*/ 53579 h 71438"/>
                  <a:gd name="connsiteX4" fmla="*/ 919336 w 937195"/>
                  <a:gd name="connsiteY4" fmla="*/ 71438 h 71438"/>
                  <a:gd name="connsiteX5" fmla="*/ 41835 w 937195"/>
                  <a:gd name="connsiteY5" fmla="*/ 71438 h 71438"/>
                  <a:gd name="connsiteX6" fmla="*/ 41835 w 937195"/>
                  <a:gd name="connsiteY6" fmla="*/ 17860 h 71438"/>
                  <a:gd name="connsiteX7" fmla="*/ 0 w 937195"/>
                  <a:gd name="connsiteY7" fmla="*/ 29690 h 71438"/>
                  <a:gd name="connsiteX8" fmla="*/ 919336 w 937195"/>
                  <a:gd name="connsiteY8" fmla="*/ 17860 h 71438"/>
                  <a:gd name="connsiteX9" fmla="*/ 937195 w 937195"/>
                  <a:gd name="connsiteY9" fmla="*/ 0 h 71438"/>
                  <a:gd name="connsiteX10" fmla="*/ 919336 w 937195"/>
                  <a:gd name="connsiteY10" fmla="*/ 17860 h 71438"/>
                  <a:gd name="connsiteX11" fmla="*/ 919336 w 937195"/>
                  <a:gd name="connsiteY11" fmla="*/ 71438 h 71438"/>
                  <a:gd name="connsiteX0" fmla="*/ 41835 w 937195"/>
                  <a:gd name="connsiteY0" fmla="*/ 17860 h 84144"/>
                  <a:gd name="connsiteX1" fmla="*/ 919336 w 937195"/>
                  <a:gd name="connsiteY1" fmla="*/ 17860 h 84144"/>
                  <a:gd name="connsiteX2" fmla="*/ 919336 w 937195"/>
                  <a:gd name="connsiteY2" fmla="*/ 71438 h 84144"/>
                  <a:gd name="connsiteX3" fmla="*/ 41835 w 937195"/>
                  <a:gd name="connsiteY3" fmla="*/ 71438 h 84144"/>
                  <a:gd name="connsiteX4" fmla="*/ 41835 w 937195"/>
                  <a:gd name="connsiteY4" fmla="*/ 17860 h 84144"/>
                  <a:gd name="connsiteX0" fmla="*/ 919336 w 937195"/>
                  <a:gd name="connsiteY0" fmla="*/ 17860 h 84144"/>
                  <a:gd name="connsiteX1" fmla="*/ 937195 w 937195"/>
                  <a:gd name="connsiteY1" fmla="*/ 0 h 84144"/>
                  <a:gd name="connsiteX2" fmla="*/ 937195 w 937195"/>
                  <a:gd name="connsiteY2" fmla="*/ 53579 h 84144"/>
                  <a:gd name="connsiteX3" fmla="*/ 919336 w 937195"/>
                  <a:gd name="connsiteY3" fmla="*/ 71438 h 84144"/>
                  <a:gd name="connsiteX4" fmla="*/ 919336 w 937195"/>
                  <a:gd name="connsiteY4" fmla="*/ 17860 h 84144"/>
                  <a:gd name="connsiteX0" fmla="*/ 41835 w 937195"/>
                  <a:gd name="connsiteY0" fmla="*/ 17860 h 84144"/>
                  <a:gd name="connsiteX1" fmla="*/ 59695 w 937195"/>
                  <a:gd name="connsiteY1" fmla="*/ 0 h 84144"/>
                  <a:gd name="connsiteX2" fmla="*/ 937195 w 937195"/>
                  <a:gd name="connsiteY2" fmla="*/ 0 h 84144"/>
                  <a:gd name="connsiteX3" fmla="*/ 919336 w 937195"/>
                  <a:gd name="connsiteY3" fmla="*/ 17860 h 84144"/>
                  <a:gd name="connsiteX4" fmla="*/ 41835 w 937195"/>
                  <a:gd name="connsiteY4" fmla="*/ 17860 h 84144"/>
                  <a:gd name="connsiteX0" fmla="*/ 41835 w 937195"/>
                  <a:gd name="connsiteY0" fmla="*/ 17860 h 84144"/>
                  <a:gd name="connsiteX1" fmla="*/ 59695 w 937195"/>
                  <a:gd name="connsiteY1" fmla="*/ 0 h 84144"/>
                  <a:gd name="connsiteX2" fmla="*/ 937195 w 937195"/>
                  <a:gd name="connsiteY2" fmla="*/ 0 h 84144"/>
                  <a:gd name="connsiteX3" fmla="*/ 937195 w 937195"/>
                  <a:gd name="connsiteY3" fmla="*/ 53579 h 84144"/>
                  <a:gd name="connsiteX4" fmla="*/ 919336 w 937195"/>
                  <a:gd name="connsiteY4" fmla="*/ 71438 h 84144"/>
                  <a:gd name="connsiteX5" fmla="*/ 7971 w 937195"/>
                  <a:gd name="connsiteY5" fmla="*/ 84144 h 84144"/>
                  <a:gd name="connsiteX6" fmla="*/ 41835 w 937195"/>
                  <a:gd name="connsiteY6" fmla="*/ 17860 h 84144"/>
                  <a:gd name="connsiteX7" fmla="*/ 0 w 937195"/>
                  <a:gd name="connsiteY7" fmla="*/ 29690 h 84144"/>
                  <a:gd name="connsiteX8" fmla="*/ 919336 w 937195"/>
                  <a:gd name="connsiteY8" fmla="*/ 17860 h 84144"/>
                  <a:gd name="connsiteX9" fmla="*/ 937195 w 937195"/>
                  <a:gd name="connsiteY9" fmla="*/ 0 h 84144"/>
                  <a:gd name="connsiteX10" fmla="*/ 919336 w 937195"/>
                  <a:gd name="connsiteY10" fmla="*/ 17860 h 84144"/>
                  <a:gd name="connsiteX11" fmla="*/ 919336 w 937195"/>
                  <a:gd name="connsiteY11" fmla="*/ 71438 h 84144"/>
                  <a:gd name="connsiteX0" fmla="*/ 41835 w 937195"/>
                  <a:gd name="connsiteY0" fmla="*/ 17860 h 84144"/>
                  <a:gd name="connsiteX1" fmla="*/ 919336 w 937195"/>
                  <a:gd name="connsiteY1" fmla="*/ 17860 h 84144"/>
                  <a:gd name="connsiteX2" fmla="*/ 919336 w 937195"/>
                  <a:gd name="connsiteY2" fmla="*/ 71438 h 84144"/>
                  <a:gd name="connsiteX3" fmla="*/ 41835 w 937195"/>
                  <a:gd name="connsiteY3" fmla="*/ 71438 h 84144"/>
                  <a:gd name="connsiteX4" fmla="*/ 41835 w 937195"/>
                  <a:gd name="connsiteY4" fmla="*/ 17860 h 84144"/>
                  <a:gd name="connsiteX0" fmla="*/ 919336 w 937195"/>
                  <a:gd name="connsiteY0" fmla="*/ 17860 h 84144"/>
                  <a:gd name="connsiteX1" fmla="*/ 937195 w 937195"/>
                  <a:gd name="connsiteY1" fmla="*/ 0 h 84144"/>
                  <a:gd name="connsiteX2" fmla="*/ 937195 w 937195"/>
                  <a:gd name="connsiteY2" fmla="*/ 53579 h 84144"/>
                  <a:gd name="connsiteX3" fmla="*/ 919336 w 937195"/>
                  <a:gd name="connsiteY3" fmla="*/ 71438 h 84144"/>
                  <a:gd name="connsiteX4" fmla="*/ 919336 w 937195"/>
                  <a:gd name="connsiteY4" fmla="*/ 17860 h 84144"/>
                  <a:gd name="connsiteX0" fmla="*/ 41835 w 937195"/>
                  <a:gd name="connsiteY0" fmla="*/ 17860 h 84144"/>
                  <a:gd name="connsiteX1" fmla="*/ 59695 w 937195"/>
                  <a:gd name="connsiteY1" fmla="*/ 0 h 84144"/>
                  <a:gd name="connsiteX2" fmla="*/ 937195 w 937195"/>
                  <a:gd name="connsiteY2" fmla="*/ 0 h 84144"/>
                  <a:gd name="connsiteX3" fmla="*/ 919336 w 937195"/>
                  <a:gd name="connsiteY3" fmla="*/ 17860 h 84144"/>
                  <a:gd name="connsiteX4" fmla="*/ 41835 w 937195"/>
                  <a:gd name="connsiteY4" fmla="*/ 17860 h 84144"/>
                  <a:gd name="connsiteX0" fmla="*/ 41835 w 937195"/>
                  <a:gd name="connsiteY0" fmla="*/ 17860 h 84144"/>
                  <a:gd name="connsiteX1" fmla="*/ 59695 w 937195"/>
                  <a:gd name="connsiteY1" fmla="*/ 0 h 84144"/>
                  <a:gd name="connsiteX2" fmla="*/ 937195 w 937195"/>
                  <a:gd name="connsiteY2" fmla="*/ 0 h 84144"/>
                  <a:gd name="connsiteX3" fmla="*/ 937195 w 937195"/>
                  <a:gd name="connsiteY3" fmla="*/ 53579 h 84144"/>
                  <a:gd name="connsiteX4" fmla="*/ 919336 w 937195"/>
                  <a:gd name="connsiteY4" fmla="*/ 71438 h 84144"/>
                  <a:gd name="connsiteX5" fmla="*/ 7971 w 937195"/>
                  <a:gd name="connsiteY5" fmla="*/ 84144 h 84144"/>
                  <a:gd name="connsiteX6" fmla="*/ 41835 w 937195"/>
                  <a:gd name="connsiteY6" fmla="*/ 17860 h 84144"/>
                  <a:gd name="connsiteX7" fmla="*/ 0 w 937195"/>
                  <a:gd name="connsiteY7" fmla="*/ 29690 h 84144"/>
                  <a:gd name="connsiteX8" fmla="*/ 919336 w 937195"/>
                  <a:gd name="connsiteY8" fmla="*/ 17860 h 84144"/>
                  <a:gd name="connsiteX9" fmla="*/ 937195 w 937195"/>
                  <a:gd name="connsiteY9" fmla="*/ 0 h 84144"/>
                  <a:gd name="connsiteX10" fmla="*/ 919336 w 937195"/>
                  <a:gd name="connsiteY10" fmla="*/ 17860 h 84144"/>
                  <a:gd name="connsiteX11" fmla="*/ 875503 w 937195"/>
                  <a:gd name="connsiteY11" fmla="*/ 81076 h 84144"/>
                  <a:gd name="connsiteX0" fmla="*/ 41835 w 937195"/>
                  <a:gd name="connsiteY0" fmla="*/ 17860 h 84144"/>
                  <a:gd name="connsiteX1" fmla="*/ 919336 w 937195"/>
                  <a:gd name="connsiteY1" fmla="*/ 17860 h 84144"/>
                  <a:gd name="connsiteX2" fmla="*/ 919336 w 937195"/>
                  <a:gd name="connsiteY2" fmla="*/ 71438 h 84144"/>
                  <a:gd name="connsiteX3" fmla="*/ 41835 w 937195"/>
                  <a:gd name="connsiteY3" fmla="*/ 71438 h 84144"/>
                  <a:gd name="connsiteX4" fmla="*/ 41835 w 937195"/>
                  <a:gd name="connsiteY4" fmla="*/ 17860 h 84144"/>
                  <a:gd name="connsiteX0" fmla="*/ 919336 w 937195"/>
                  <a:gd name="connsiteY0" fmla="*/ 17860 h 84144"/>
                  <a:gd name="connsiteX1" fmla="*/ 937195 w 937195"/>
                  <a:gd name="connsiteY1" fmla="*/ 0 h 84144"/>
                  <a:gd name="connsiteX2" fmla="*/ 937195 w 937195"/>
                  <a:gd name="connsiteY2" fmla="*/ 53579 h 84144"/>
                  <a:gd name="connsiteX3" fmla="*/ 919336 w 937195"/>
                  <a:gd name="connsiteY3" fmla="*/ 71438 h 84144"/>
                  <a:gd name="connsiteX4" fmla="*/ 919336 w 937195"/>
                  <a:gd name="connsiteY4" fmla="*/ 17860 h 84144"/>
                  <a:gd name="connsiteX0" fmla="*/ 41835 w 937195"/>
                  <a:gd name="connsiteY0" fmla="*/ 17860 h 84144"/>
                  <a:gd name="connsiteX1" fmla="*/ 59695 w 937195"/>
                  <a:gd name="connsiteY1" fmla="*/ 0 h 84144"/>
                  <a:gd name="connsiteX2" fmla="*/ 937195 w 937195"/>
                  <a:gd name="connsiteY2" fmla="*/ 0 h 84144"/>
                  <a:gd name="connsiteX3" fmla="*/ 919336 w 937195"/>
                  <a:gd name="connsiteY3" fmla="*/ 17860 h 84144"/>
                  <a:gd name="connsiteX4" fmla="*/ 41835 w 937195"/>
                  <a:gd name="connsiteY4" fmla="*/ 17860 h 84144"/>
                  <a:gd name="connsiteX0" fmla="*/ 41835 w 937195"/>
                  <a:gd name="connsiteY0" fmla="*/ 17860 h 84144"/>
                  <a:gd name="connsiteX1" fmla="*/ 59695 w 937195"/>
                  <a:gd name="connsiteY1" fmla="*/ 0 h 84144"/>
                  <a:gd name="connsiteX2" fmla="*/ 937195 w 937195"/>
                  <a:gd name="connsiteY2" fmla="*/ 0 h 84144"/>
                  <a:gd name="connsiteX3" fmla="*/ 937195 w 937195"/>
                  <a:gd name="connsiteY3" fmla="*/ 53579 h 84144"/>
                  <a:gd name="connsiteX4" fmla="*/ 877495 w 937195"/>
                  <a:gd name="connsiteY4" fmla="*/ 82829 h 84144"/>
                  <a:gd name="connsiteX5" fmla="*/ 7971 w 937195"/>
                  <a:gd name="connsiteY5" fmla="*/ 84144 h 84144"/>
                  <a:gd name="connsiteX6" fmla="*/ 41835 w 937195"/>
                  <a:gd name="connsiteY6" fmla="*/ 17860 h 84144"/>
                  <a:gd name="connsiteX7" fmla="*/ 0 w 937195"/>
                  <a:gd name="connsiteY7" fmla="*/ 29690 h 84144"/>
                  <a:gd name="connsiteX8" fmla="*/ 919336 w 937195"/>
                  <a:gd name="connsiteY8" fmla="*/ 17860 h 84144"/>
                  <a:gd name="connsiteX9" fmla="*/ 937195 w 937195"/>
                  <a:gd name="connsiteY9" fmla="*/ 0 h 84144"/>
                  <a:gd name="connsiteX10" fmla="*/ 919336 w 937195"/>
                  <a:gd name="connsiteY10" fmla="*/ 17860 h 84144"/>
                  <a:gd name="connsiteX11" fmla="*/ 875503 w 937195"/>
                  <a:gd name="connsiteY11" fmla="*/ 81076 h 84144"/>
                  <a:gd name="connsiteX0" fmla="*/ 41835 w 937195"/>
                  <a:gd name="connsiteY0" fmla="*/ 17860 h 84144"/>
                  <a:gd name="connsiteX1" fmla="*/ 919336 w 937195"/>
                  <a:gd name="connsiteY1" fmla="*/ 17860 h 84144"/>
                  <a:gd name="connsiteX2" fmla="*/ 919336 w 937195"/>
                  <a:gd name="connsiteY2" fmla="*/ 71438 h 84144"/>
                  <a:gd name="connsiteX3" fmla="*/ 41835 w 937195"/>
                  <a:gd name="connsiteY3" fmla="*/ 71438 h 84144"/>
                  <a:gd name="connsiteX4" fmla="*/ 41835 w 937195"/>
                  <a:gd name="connsiteY4" fmla="*/ 17860 h 84144"/>
                  <a:gd name="connsiteX0" fmla="*/ 919336 w 937195"/>
                  <a:gd name="connsiteY0" fmla="*/ 17860 h 84144"/>
                  <a:gd name="connsiteX1" fmla="*/ 937195 w 937195"/>
                  <a:gd name="connsiteY1" fmla="*/ 0 h 84144"/>
                  <a:gd name="connsiteX2" fmla="*/ 937195 w 937195"/>
                  <a:gd name="connsiteY2" fmla="*/ 53579 h 84144"/>
                  <a:gd name="connsiteX3" fmla="*/ 919336 w 937195"/>
                  <a:gd name="connsiteY3" fmla="*/ 71438 h 84144"/>
                  <a:gd name="connsiteX4" fmla="*/ 919336 w 937195"/>
                  <a:gd name="connsiteY4" fmla="*/ 17860 h 84144"/>
                  <a:gd name="connsiteX0" fmla="*/ 41835 w 937195"/>
                  <a:gd name="connsiteY0" fmla="*/ 17860 h 84144"/>
                  <a:gd name="connsiteX1" fmla="*/ 59695 w 937195"/>
                  <a:gd name="connsiteY1" fmla="*/ 0 h 84144"/>
                  <a:gd name="connsiteX2" fmla="*/ 937195 w 937195"/>
                  <a:gd name="connsiteY2" fmla="*/ 0 h 84144"/>
                  <a:gd name="connsiteX3" fmla="*/ 919336 w 937195"/>
                  <a:gd name="connsiteY3" fmla="*/ 17860 h 84144"/>
                  <a:gd name="connsiteX4" fmla="*/ 41835 w 937195"/>
                  <a:gd name="connsiteY4" fmla="*/ 17860 h 84144"/>
                  <a:gd name="connsiteX0" fmla="*/ 41835 w 937195"/>
                  <a:gd name="connsiteY0" fmla="*/ 17860 h 84144"/>
                  <a:gd name="connsiteX1" fmla="*/ 59695 w 937195"/>
                  <a:gd name="connsiteY1" fmla="*/ 0 h 84144"/>
                  <a:gd name="connsiteX2" fmla="*/ 937195 w 937195"/>
                  <a:gd name="connsiteY2" fmla="*/ 0 h 84144"/>
                  <a:gd name="connsiteX3" fmla="*/ 937195 w 937195"/>
                  <a:gd name="connsiteY3" fmla="*/ 53579 h 84144"/>
                  <a:gd name="connsiteX4" fmla="*/ 877495 w 937195"/>
                  <a:gd name="connsiteY4" fmla="*/ 82829 h 84144"/>
                  <a:gd name="connsiteX5" fmla="*/ 7971 w 937195"/>
                  <a:gd name="connsiteY5" fmla="*/ 84144 h 84144"/>
                  <a:gd name="connsiteX6" fmla="*/ 41835 w 937195"/>
                  <a:gd name="connsiteY6" fmla="*/ 17860 h 84144"/>
                  <a:gd name="connsiteX7" fmla="*/ 0 w 937195"/>
                  <a:gd name="connsiteY7" fmla="*/ 29690 h 84144"/>
                  <a:gd name="connsiteX8" fmla="*/ 919336 w 937195"/>
                  <a:gd name="connsiteY8" fmla="*/ 17860 h 84144"/>
                  <a:gd name="connsiteX9" fmla="*/ 937195 w 937195"/>
                  <a:gd name="connsiteY9" fmla="*/ 0 h 84144"/>
                  <a:gd name="connsiteX10" fmla="*/ 875503 w 937195"/>
                  <a:gd name="connsiteY10" fmla="*/ 27060 h 84144"/>
                  <a:gd name="connsiteX11" fmla="*/ 875503 w 937195"/>
                  <a:gd name="connsiteY11" fmla="*/ 81076 h 84144"/>
                  <a:gd name="connsiteX0" fmla="*/ 41835 w 937195"/>
                  <a:gd name="connsiteY0" fmla="*/ 17860 h 84144"/>
                  <a:gd name="connsiteX1" fmla="*/ 919336 w 937195"/>
                  <a:gd name="connsiteY1" fmla="*/ 17860 h 84144"/>
                  <a:gd name="connsiteX2" fmla="*/ 919336 w 937195"/>
                  <a:gd name="connsiteY2" fmla="*/ 71438 h 84144"/>
                  <a:gd name="connsiteX3" fmla="*/ 41835 w 937195"/>
                  <a:gd name="connsiteY3" fmla="*/ 71438 h 84144"/>
                  <a:gd name="connsiteX4" fmla="*/ 41835 w 937195"/>
                  <a:gd name="connsiteY4" fmla="*/ 17860 h 84144"/>
                  <a:gd name="connsiteX0" fmla="*/ 919336 w 937195"/>
                  <a:gd name="connsiteY0" fmla="*/ 17860 h 84144"/>
                  <a:gd name="connsiteX1" fmla="*/ 937195 w 937195"/>
                  <a:gd name="connsiteY1" fmla="*/ 0 h 84144"/>
                  <a:gd name="connsiteX2" fmla="*/ 937195 w 937195"/>
                  <a:gd name="connsiteY2" fmla="*/ 53579 h 84144"/>
                  <a:gd name="connsiteX3" fmla="*/ 919336 w 937195"/>
                  <a:gd name="connsiteY3" fmla="*/ 71438 h 84144"/>
                  <a:gd name="connsiteX4" fmla="*/ 919336 w 937195"/>
                  <a:gd name="connsiteY4" fmla="*/ 17860 h 84144"/>
                  <a:gd name="connsiteX0" fmla="*/ 41835 w 937195"/>
                  <a:gd name="connsiteY0" fmla="*/ 17860 h 84144"/>
                  <a:gd name="connsiteX1" fmla="*/ 59695 w 937195"/>
                  <a:gd name="connsiteY1" fmla="*/ 0 h 84144"/>
                  <a:gd name="connsiteX2" fmla="*/ 937195 w 937195"/>
                  <a:gd name="connsiteY2" fmla="*/ 0 h 84144"/>
                  <a:gd name="connsiteX3" fmla="*/ 919336 w 937195"/>
                  <a:gd name="connsiteY3" fmla="*/ 17860 h 84144"/>
                  <a:gd name="connsiteX4" fmla="*/ 41835 w 937195"/>
                  <a:gd name="connsiteY4" fmla="*/ 17860 h 84144"/>
                  <a:gd name="connsiteX0" fmla="*/ 41835 w 937195"/>
                  <a:gd name="connsiteY0" fmla="*/ 17860 h 84144"/>
                  <a:gd name="connsiteX1" fmla="*/ 59695 w 937195"/>
                  <a:gd name="connsiteY1" fmla="*/ 0 h 84144"/>
                  <a:gd name="connsiteX2" fmla="*/ 937195 w 937195"/>
                  <a:gd name="connsiteY2" fmla="*/ 0 h 84144"/>
                  <a:gd name="connsiteX3" fmla="*/ 937195 w 937195"/>
                  <a:gd name="connsiteY3" fmla="*/ 53579 h 84144"/>
                  <a:gd name="connsiteX4" fmla="*/ 877495 w 937195"/>
                  <a:gd name="connsiteY4" fmla="*/ 82829 h 84144"/>
                  <a:gd name="connsiteX5" fmla="*/ 7971 w 937195"/>
                  <a:gd name="connsiteY5" fmla="*/ 84144 h 84144"/>
                  <a:gd name="connsiteX6" fmla="*/ 41835 w 937195"/>
                  <a:gd name="connsiteY6" fmla="*/ 17860 h 84144"/>
                  <a:gd name="connsiteX7" fmla="*/ 0 w 937195"/>
                  <a:gd name="connsiteY7" fmla="*/ 29690 h 84144"/>
                  <a:gd name="connsiteX8" fmla="*/ 873510 w 937195"/>
                  <a:gd name="connsiteY8" fmla="*/ 22678 h 84144"/>
                  <a:gd name="connsiteX9" fmla="*/ 937195 w 937195"/>
                  <a:gd name="connsiteY9" fmla="*/ 0 h 84144"/>
                  <a:gd name="connsiteX10" fmla="*/ 875503 w 937195"/>
                  <a:gd name="connsiteY10" fmla="*/ 27060 h 84144"/>
                  <a:gd name="connsiteX11" fmla="*/ 875503 w 937195"/>
                  <a:gd name="connsiteY11" fmla="*/ 81076 h 84144"/>
                  <a:gd name="connsiteX0" fmla="*/ 41835 w 937195"/>
                  <a:gd name="connsiteY0" fmla="*/ 17860 h 84144"/>
                  <a:gd name="connsiteX1" fmla="*/ 919336 w 937195"/>
                  <a:gd name="connsiteY1" fmla="*/ 17860 h 84144"/>
                  <a:gd name="connsiteX2" fmla="*/ 919336 w 937195"/>
                  <a:gd name="connsiteY2" fmla="*/ 71438 h 84144"/>
                  <a:gd name="connsiteX3" fmla="*/ 41835 w 937195"/>
                  <a:gd name="connsiteY3" fmla="*/ 71438 h 84144"/>
                  <a:gd name="connsiteX4" fmla="*/ 41835 w 937195"/>
                  <a:gd name="connsiteY4" fmla="*/ 17860 h 84144"/>
                  <a:gd name="connsiteX0" fmla="*/ 919336 w 937195"/>
                  <a:gd name="connsiteY0" fmla="*/ 17860 h 84144"/>
                  <a:gd name="connsiteX1" fmla="*/ 937195 w 937195"/>
                  <a:gd name="connsiteY1" fmla="*/ 0 h 84144"/>
                  <a:gd name="connsiteX2" fmla="*/ 937195 w 937195"/>
                  <a:gd name="connsiteY2" fmla="*/ 53579 h 84144"/>
                  <a:gd name="connsiteX3" fmla="*/ 919336 w 937195"/>
                  <a:gd name="connsiteY3" fmla="*/ 71438 h 84144"/>
                  <a:gd name="connsiteX4" fmla="*/ 919336 w 937195"/>
                  <a:gd name="connsiteY4" fmla="*/ 17860 h 84144"/>
                  <a:gd name="connsiteX0" fmla="*/ 41835 w 937195"/>
                  <a:gd name="connsiteY0" fmla="*/ 17860 h 84144"/>
                  <a:gd name="connsiteX1" fmla="*/ 59695 w 937195"/>
                  <a:gd name="connsiteY1" fmla="*/ 0 h 84144"/>
                  <a:gd name="connsiteX2" fmla="*/ 937195 w 937195"/>
                  <a:gd name="connsiteY2" fmla="*/ 0 h 84144"/>
                  <a:gd name="connsiteX3" fmla="*/ 877730 w 937195"/>
                  <a:gd name="connsiteY3" fmla="*/ 21042 h 84144"/>
                  <a:gd name="connsiteX4" fmla="*/ 41835 w 937195"/>
                  <a:gd name="connsiteY4" fmla="*/ 17860 h 84144"/>
                  <a:gd name="connsiteX0" fmla="*/ 41835 w 937195"/>
                  <a:gd name="connsiteY0" fmla="*/ 17860 h 84144"/>
                  <a:gd name="connsiteX1" fmla="*/ 59695 w 937195"/>
                  <a:gd name="connsiteY1" fmla="*/ 0 h 84144"/>
                  <a:gd name="connsiteX2" fmla="*/ 937195 w 937195"/>
                  <a:gd name="connsiteY2" fmla="*/ 0 h 84144"/>
                  <a:gd name="connsiteX3" fmla="*/ 937195 w 937195"/>
                  <a:gd name="connsiteY3" fmla="*/ 53579 h 84144"/>
                  <a:gd name="connsiteX4" fmla="*/ 877495 w 937195"/>
                  <a:gd name="connsiteY4" fmla="*/ 82829 h 84144"/>
                  <a:gd name="connsiteX5" fmla="*/ 7971 w 937195"/>
                  <a:gd name="connsiteY5" fmla="*/ 84144 h 84144"/>
                  <a:gd name="connsiteX6" fmla="*/ 41835 w 937195"/>
                  <a:gd name="connsiteY6" fmla="*/ 17860 h 84144"/>
                  <a:gd name="connsiteX7" fmla="*/ 0 w 937195"/>
                  <a:gd name="connsiteY7" fmla="*/ 29690 h 84144"/>
                  <a:gd name="connsiteX8" fmla="*/ 873510 w 937195"/>
                  <a:gd name="connsiteY8" fmla="*/ 22678 h 84144"/>
                  <a:gd name="connsiteX9" fmla="*/ 937195 w 937195"/>
                  <a:gd name="connsiteY9" fmla="*/ 0 h 84144"/>
                  <a:gd name="connsiteX10" fmla="*/ 875503 w 937195"/>
                  <a:gd name="connsiteY10" fmla="*/ 27060 h 84144"/>
                  <a:gd name="connsiteX11" fmla="*/ 875503 w 937195"/>
                  <a:gd name="connsiteY11" fmla="*/ 81076 h 84144"/>
                  <a:gd name="connsiteX0" fmla="*/ 41835 w 937195"/>
                  <a:gd name="connsiteY0" fmla="*/ 17860 h 84144"/>
                  <a:gd name="connsiteX1" fmla="*/ 919336 w 937195"/>
                  <a:gd name="connsiteY1" fmla="*/ 17860 h 84144"/>
                  <a:gd name="connsiteX2" fmla="*/ 919336 w 937195"/>
                  <a:gd name="connsiteY2" fmla="*/ 71438 h 84144"/>
                  <a:gd name="connsiteX3" fmla="*/ 41835 w 937195"/>
                  <a:gd name="connsiteY3" fmla="*/ 71438 h 84144"/>
                  <a:gd name="connsiteX4" fmla="*/ 41835 w 937195"/>
                  <a:gd name="connsiteY4" fmla="*/ 17860 h 84144"/>
                  <a:gd name="connsiteX0" fmla="*/ 919336 w 937195"/>
                  <a:gd name="connsiteY0" fmla="*/ 17860 h 84144"/>
                  <a:gd name="connsiteX1" fmla="*/ 937195 w 937195"/>
                  <a:gd name="connsiteY1" fmla="*/ 0 h 84144"/>
                  <a:gd name="connsiteX2" fmla="*/ 937195 w 937195"/>
                  <a:gd name="connsiteY2" fmla="*/ 53579 h 84144"/>
                  <a:gd name="connsiteX3" fmla="*/ 919336 w 937195"/>
                  <a:gd name="connsiteY3" fmla="*/ 71438 h 84144"/>
                  <a:gd name="connsiteX4" fmla="*/ 919336 w 937195"/>
                  <a:gd name="connsiteY4" fmla="*/ 17860 h 84144"/>
                  <a:gd name="connsiteX0" fmla="*/ 41835 w 937195"/>
                  <a:gd name="connsiteY0" fmla="*/ 17860 h 84144"/>
                  <a:gd name="connsiteX1" fmla="*/ 59695 w 937195"/>
                  <a:gd name="connsiteY1" fmla="*/ 0 h 84144"/>
                  <a:gd name="connsiteX2" fmla="*/ 937195 w 937195"/>
                  <a:gd name="connsiteY2" fmla="*/ 0 h 84144"/>
                  <a:gd name="connsiteX3" fmla="*/ 877730 w 937195"/>
                  <a:gd name="connsiteY3" fmla="*/ 21042 h 84144"/>
                  <a:gd name="connsiteX4" fmla="*/ 41835 w 937195"/>
                  <a:gd name="connsiteY4" fmla="*/ 17860 h 84144"/>
                  <a:gd name="connsiteX0" fmla="*/ 9964 w 937195"/>
                  <a:gd name="connsiteY0" fmla="*/ 20048 h 84144"/>
                  <a:gd name="connsiteX1" fmla="*/ 59695 w 937195"/>
                  <a:gd name="connsiteY1" fmla="*/ 0 h 84144"/>
                  <a:gd name="connsiteX2" fmla="*/ 937195 w 937195"/>
                  <a:gd name="connsiteY2" fmla="*/ 0 h 84144"/>
                  <a:gd name="connsiteX3" fmla="*/ 937195 w 937195"/>
                  <a:gd name="connsiteY3" fmla="*/ 53579 h 84144"/>
                  <a:gd name="connsiteX4" fmla="*/ 877495 w 937195"/>
                  <a:gd name="connsiteY4" fmla="*/ 82829 h 84144"/>
                  <a:gd name="connsiteX5" fmla="*/ 7971 w 937195"/>
                  <a:gd name="connsiteY5" fmla="*/ 84144 h 84144"/>
                  <a:gd name="connsiteX6" fmla="*/ 9964 w 937195"/>
                  <a:gd name="connsiteY6" fmla="*/ 20048 h 84144"/>
                  <a:gd name="connsiteX7" fmla="*/ 0 w 937195"/>
                  <a:gd name="connsiteY7" fmla="*/ 29690 h 84144"/>
                  <a:gd name="connsiteX8" fmla="*/ 873510 w 937195"/>
                  <a:gd name="connsiteY8" fmla="*/ 22678 h 84144"/>
                  <a:gd name="connsiteX9" fmla="*/ 937195 w 937195"/>
                  <a:gd name="connsiteY9" fmla="*/ 0 h 84144"/>
                  <a:gd name="connsiteX10" fmla="*/ 875503 w 937195"/>
                  <a:gd name="connsiteY10" fmla="*/ 27060 h 84144"/>
                  <a:gd name="connsiteX11" fmla="*/ 875503 w 937195"/>
                  <a:gd name="connsiteY11" fmla="*/ 81076 h 84144"/>
                  <a:gd name="connsiteX0" fmla="*/ 33864 w 929224"/>
                  <a:gd name="connsiteY0" fmla="*/ 17860 h 84144"/>
                  <a:gd name="connsiteX1" fmla="*/ 911365 w 929224"/>
                  <a:gd name="connsiteY1" fmla="*/ 17860 h 84144"/>
                  <a:gd name="connsiteX2" fmla="*/ 911365 w 929224"/>
                  <a:gd name="connsiteY2" fmla="*/ 71438 h 84144"/>
                  <a:gd name="connsiteX3" fmla="*/ 33864 w 929224"/>
                  <a:gd name="connsiteY3" fmla="*/ 71438 h 84144"/>
                  <a:gd name="connsiteX4" fmla="*/ 33864 w 929224"/>
                  <a:gd name="connsiteY4" fmla="*/ 17860 h 84144"/>
                  <a:gd name="connsiteX0" fmla="*/ 911365 w 929224"/>
                  <a:gd name="connsiteY0" fmla="*/ 17860 h 84144"/>
                  <a:gd name="connsiteX1" fmla="*/ 929224 w 929224"/>
                  <a:gd name="connsiteY1" fmla="*/ 0 h 84144"/>
                  <a:gd name="connsiteX2" fmla="*/ 929224 w 929224"/>
                  <a:gd name="connsiteY2" fmla="*/ 53579 h 84144"/>
                  <a:gd name="connsiteX3" fmla="*/ 911365 w 929224"/>
                  <a:gd name="connsiteY3" fmla="*/ 71438 h 84144"/>
                  <a:gd name="connsiteX4" fmla="*/ 911365 w 929224"/>
                  <a:gd name="connsiteY4" fmla="*/ 17860 h 84144"/>
                  <a:gd name="connsiteX0" fmla="*/ 33864 w 929224"/>
                  <a:gd name="connsiteY0" fmla="*/ 17860 h 84144"/>
                  <a:gd name="connsiteX1" fmla="*/ 51724 w 929224"/>
                  <a:gd name="connsiteY1" fmla="*/ 0 h 84144"/>
                  <a:gd name="connsiteX2" fmla="*/ 929224 w 929224"/>
                  <a:gd name="connsiteY2" fmla="*/ 0 h 84144"/>
                  <a:gd name="connsiteX3" fmla="*/ 869759 w 929224"/>
                  <a:gd name="connsiteY3" fmla="*/ 21042 h 84144"/>
                  <a:gd name="connsiteX4" fmla="*/ 33864 w 929224"/>
                  <a:gd name="connsiteY4" fmla="*/ 17860 h 84144"/>
                  <a:gd name="connsiteX0" fmla="*/ 1993 w 929224"/>
                  <a:gd name="connsiteY0" fmla="*/ 20048 h 84144"/>
                  <a:gd name="connsiteX1" fmla="*/ 51724 w 929224"/>
                  <a:gd name="connsiteY1" fmla="*/ 0 h 84144"/>
                  <a:gd name="connsiteX2" fmla="*/ 929224 w 929224"/>
                  <a:gd name="connsiteY2" fmla="*/ 0 h 84144"/>
                  <a:gd name="connsiteX3" fmla="*/ 929224 w 929224"/>
                  <a:gd name="connsiteY3" fmla="*/ 53579 h 84144"/>
                  <a:gd name="connsiteX4" fmla="*/ 869524 w 929224"/>
                  <a:gd name="connsiteY4" fmla="*/ 82829 h 84144"/>
                  <a:gd name="connsiteX5" fmla="*/ 0 w 929224"/>
                  <a:gd name="connsiteY5" fmla="*/ 84144 h 84144"/>
                  <a:gd name="connsiteX6" fmla="*/ 1993 w 929224"/>
                  <a:gd name="connsiteY6" fmla="*/ 20048 h 84144"/>
                  <a:gd name="connsiteX7" fmla="*/ 2999 w 929224"/>
                  <a:gd name="connsiteY7" fmla="*/ 19607 h 84144"/>
                  <a:gd name="connsiteX8" fmla="*/ 865539 w 929224"/>
                  <a:gd name="connsiteY8" fmla="*/ 22678 h 84144"/>
                  <a:gd name="connsiteX9" fmla="*/ 929224 w 929224"/>
                  <a:gd name="connsiteY9" fmla="*/ 0 h 84144"/>
                  <a:gd name="connsiteX10" fmla="*/ 867532 w 929224"/>
                  <a:gd name="connsiteY10" fmla="*/ 27060 h 84144"/>
                  <a:gd name="connsiteX11" fmla="*/ 867532 w 929224"/>
                  <a:gd name="connsiteY11" fmla="*/ 81076 h 84144"/>
                  <a:gd name="connsiteX0" fmla="*/ 33864 w 929224"/>
                  <a:gd name="connsiteY0" fmla="*/ 17860 h 84144"/>
                  <a:gd name="connsiteX1" fmla="*/ 911365 w 929224"/>
                  <a:gd name="connsiteY1" fmla="*/ 17860 h 84144"/>
                  <a:gd name="connsiteX2" fmla="*/ 911365 w 929224"/>
                  <a:gd name="connsiteY2" fmla="*/ 71438 h 84144"/>
                  <a:gd name="connsiteX3" fmla="*/ 33864 w 929224"/>
                  <a:gd name="connsiteY3" fmla="*/ 71438 h 84144"/>
                  <a:gd name="connsiteX4" fmla="*/ 33864 w 929224"/>
                  <a:gd name="connsiteY4" fmla="*/ 17860 h 84144"/>
                  <a:gd name="connsiteX0" fmla="*/ 911365 w 929224"/>
                  <a:gd name="connsiteY0" fmla="*/ 17860 h 84144"/>
                  <a:gd name="connsiteX1" fmla="*/ 929224 w 929224"/>
                  <a:gd name="connsiteY1" fmla="*/ 0 h 84144"/>
                  <a:gd name="connsiteX2" fmla="*/ 929224 w 929224"/>
                  <a:gd name="connsiteY2" fmla="*/ 53579 h 84144"/>
                  <a:gd name="connsiteX3" fmla="*/ 911365 w 929224"/>
                  <a:gd name="connsiteY3" fmla="*/ 71438 h 84144"/>
                  <a:gd name="connsiteX4" fmla="*/ 911365 w 929224"/>
                  <a:gd name="connsiteY4" fmla="*/ 17860 h 84144"/>
                  <a:gd name="connsiteX0" fmla="*/ 11946 w 929224"/>
                  <a:gd name="connsiteY0" fmla="*/ 18737 h 84144"/>
                  <a:gd name="connsiteX1" fmla="*/ 51724 w 929224"/>
                  <a:gd name="connsiteY1" fmla="*/ 0 h 84144"/>
                  <a:gd name="connsiteX2" fmla="*/ 929224 w 929224"/>
                  <a:gd name="connsiteY2" fmla="*/ 0 h 84144"/>
                  <a:gd name="connsiteX3" fmla="*/ 869759 w 929224"/>
                  <a:gd name="connsiteY3" fmla="*/ 21042 h 84144"/>
                  <a:gd name="connsiteX4" fmla="*/ 11946 w 929224"/>
                  <a:gd name="connsiteY4" fmla="*/ 18737 h 84144"/>
                  <a:gd name="connsiteX0" fmla="*/ 1993 w 929224"/>
                  <a:gd name="connsiteY0" fmla="*/ 20048 h 84144"/>
                  <a:gd name="connsiteX1" fmla="*/ 51724 w 929224"/>
                  <a:gd name="connsiteY1" fmla="*/ 0 h 84144"/>
                  <a:gd name="connsiteX2" fmla="*/ 929224 w 929224"/>
                  <a:gd name="connsiteY2" fmla="*/ 0 h 84144"/>
                  <a:gd name="connsiteX3" fmla="*/ 929224 w 929224"/>
                  <a:gd name="connsiteY3" fmla="*/ 53579 h 84144"/>
                  <a:gd name="connsiteX4" fmla="*/ 869524 w 929224"/>
                  <a:gd name="connsiteY4" fmla="*/ 82829 h 84144"/>
                  <a:gd name="connsiteX5" fmla="*/ 0 w 929224"/>
                  <a:gd name="connsiteY5" fmla="*/ 84144 h 84144"/>
                  <a:gd name="connsiteX6" fmla="*/ 1993 w 929224"/>
                  <a:gd name="connsiteY6" fmla="*/ 20048 h 84144"/>
                  <a:gd name="connsiteX7" fmla="*/ 2999 w 929224"/>
                  <a:gd name="connsiteY7" fmla="*/ 19607 h 84144"/>
                  <a:gd name="connsiteX8" fmla="*/ 865539 w 929224"/>
                  <a:gd name="connsiteY8" fmla="*/ 22678 h 84144"/>
                  <a:gd name="connsiteX9" fmla="*/ 929224 w 929224"/>
                  <a:gd name="connsiteY9" fmla="*/ 0 h 84144"/>
                  <a:gd name="connsiteX10" fmla="*/ 867532 w 929224"/>
                  <a:gd name="connsiteY10" fmla="*/ 27060 h 84144"/>
                  <a:gd name="connsiteX11" fmla="*/ 867532 w 929224"/>
                  <a:gd name="connsiteY11" fmla="*/ 81076 h 84144"/>
                  <a:gd name="connsiteX0" fmla="*/ 33864 w 929224"/>
                  <a:gd name="connsiteY0" fmla="*/ 17860 h 84144"/>
                  <a:gd name="connsiteX1" fmla="*/ 911365 w 929224"/>
                  <a:gd name="connsiteY1" fmla="*/ 17860 h 84144"/>
                  <a:gd name="connsiteX2" fmla="*/ 911365 w 929224"/>
                  <a:gd name="connsiteY2" fmla="*/ 71438 h 84144"/>
                  <a:gd name="connsiteX3" fmla="*/ 17913 w 929224"/>
                  <a:gd name="connsiteY3" fmla="*/ 80206 h 84144"/>
                  <a:gd name="connsiteX4" fmla="*/ 33864 w 929224"/>
                  <a:gd name="connsiteY4" fmla="*/ 17860 h 84144"/>
                  <a:gd name="connsiteX0" fmla="*/ 911365 w 929224"/>
                  <a:gd name="connsiteY0" fmla="*/ 17860 h 84144"/>
                  <a:gd name="connsiteX1" fmla="*/ 929224 w 929224"/>
                  <a:gd name="connsiteY1" fmla="*/ 0 h 84144"/>
                  <a:gd name="connsiteX2" fmla="*/ 929224 w 929224"/>
                  <a:gd name="connsiteY2" fmla="*/ 53579 h 84144"/>
                  <a:gd name="connsiteX3" fmla="*/ 911365 w 929224"/>
                  <a:gd name="connsiteY3" fmla="*/ 71438 h 84144"/>
                  <a:gd name="connsiteX4" fmla="*/ 911365 w 929224"/>
                  <a:gd name="connsiteY4" fmla="*/ 17860 h 84144"/>
                  <a:gd name="connsiteX0" fmla="*/ 11946 w 929224"/>
                  <a:gd name="connsiteY0" fmla="*/ 18737 h 84144"/>
                  <a:gd name="connsiteX1" fmla="*/ 51724 w 929224"/>
                  <a:gd name="connsiteY1" fmla="*/ 0 h 84144"/>
                  <a:gd name="connsiteX2" fmla="*/ 929224 w 929224"/>
                  <a:gd name="connsiteY2" fmla="*/ 0 h 84144"/>
                  <a:gd name="connsiteX3" fmla="*/ 869759 w 929224"/>
                  <a:gd name="connsiteY3" fmla="*/ 21042 h 84144"/>
                  <a:gd name="connsiteX4" fmla="*/ 11946 w 929224"/>
                  <a:gd name="connsiteY4" fmla="*/ 18737 h 84144"/>
                  <a:gd name="connsiteX0" fmla="*/ 1993 w 929224"/>
                  <a:gd name="connsiteY0" fmla="*/ 20048 h 84144"/>
                  <a:gd name="connsiteX1" fmla="*/ 51724 w 929224"/>
                  <a:gd name="connsiteY1" fmla="*/ 0 h 84144"/>
                  <a:gd name="connsiteX2" fmla="*/ 929224 w 929224"/>
                  <a:gd name="connsiteY2" fmla="*/ 0 h 84144"/>
                  <a:gd name="connsiteX3" fmla="*/ 929224 w 929224"/>
                  <a:gd name="connsiteY3" fmla="*/ 53579 h 84144"/>
                  <a:gd name="connsiteX4" fmla="*/ 869524 w 929224"/>
                  <a:gd name="connsiteY4" fmla="*/ 82829 h 84144"/>
                  <a:gd name="connsiteX5" fmla="*/ 0 w 929224"/>
                  <a:gd name="connsiteY5" fmla="*/ 84144 h 84144"/>
                  <a:gd name="connsiteX6" fmla="*/ 1993 w 929224"/>
                  <a:gd name="connsiteY6" fmla="*/ 20048 h 84144"/>
                  <a:gd name="connsiteX7" fmla="*/ 2999 w 929224"/>
                  <a:gd name="connsiteY7" fmla="*/ 19607 h 84144"/>
                  <a:gd name="connsiteX8" fmla="*/ 865539 w 929224"/>
                  <a:gd name="connsiteY8" fmla="*/ 22678 h 84144"/>
                  <a:gd name="connsiteX9" fmla="*/ 929224 w 929224"/>
                  <a:gd name="connsiteY9" fmla="*/ 0 h 84144"/>
                  <a:gd name="connsiteX10" fmla="*/ 867532 w 929224"/>
                  <a:gd name="connsiteY10" fmla="*/ 27060 h 84144"/>
                  <a:gd name="connsiteX11" fmla="*/ 867532 w 929224"/>
                  <a:gd name="connsiteY11" fmla="*/ 81076 h 84144"/>
                  <a:gd name="connsiteX0" fmla="*/ 33864 w 929224"/>
                  <a:gd name="connsiteY0" fmla="*/ 17860 h 84144"/>
                  <a:gd name="connsiteX1" fmla="*/ 911365 w 929224"/>
                  <a:gd name="connsiteY1" fmla="*/ 17860 h 84144"/>
                  <a:gd name="connsiteX2" fmla="*/ 911365 w 929224"/>
                  <a:gd name="connsiteY2" fmla="*/ 71438 h 84144"/>
                  <a:gd name="connsiteX3" fmla="*/ 17913 w 929224"/>
                  <a:gd name="connsiteY3" fmla="*/ 80206 h 84144"/>
                  <a:gd name="connsiteX4" fmla="*/ 33864 w 929224"/>
                  <a:gd name="connsiteY4" fmla="*/ 17860 h 84144"/>
                  <a:gd name="connsiteX0" fmla="*/ 911365 w 929224"/>
                  <a:gd name="connsiteY0" fmla="*/ 17860 h 84144"/>
                  <a:gd name="connsiteX1" fmla="*/ 929224 w 929224"/>
                  <a:gd name="connsiteY1" fmla="*/ 0 h 84144"/>
                  <a:gd name="connsiteX2" fmla="*/ 929224 w 929224"/>
                  <a:gd name="connsiteY2" fmla="*/ 53579 h 84144"/>
                  <a:gd name="connsiteX3" fmla="*/ 869759 w 929224"/>
                  <a:gd name="connsiteY3" fmla="*/ 80206 h 84144"/>
                  <a:gd name="connsiteX4" fmla="*/ 911365 w 929224"/>
                  <a:gd name="connsiteY4" fmla="*/ 17860 h 84144"/>
                  <a:gd name="connsiteX0" fmla="*/ 11946 w 929224"/>
                  <a:gd name="connsiteY0" fmla="*/ 18737 h 84144"/>
                  <a:gd name="connsiteX1" fmla="*/ 51724 w 929224"/>
                  <a:gd name="connsiteY1" fmla="*/ 0 h 84144"/>
                  <a:gd name="connsiteX2" fmla="*/ 929224 w 929224"/>
                  <a:gd name="connsiteY2" fmla="*/ 0 h 84144"/>
                  <a:gd name="connsiteX3" fmla="*/ 869759 w 929224"/>
                  <a:gd name="connsiteY3" fmla="*/ 21042 h 84144"/>
                  <a:gd name="connsiteX4" fmla="*/ 11946 w 929224"/>
                  <a:gd name="connsiteY4" fmla="*/ 18737 h 84144"/>
                  <a:gd name="connsiteX0" fmla="*/ 1993 w 929224"/>
                  <a:gd name="connsiteY0" fmla="*/ 20048 h 84144"/>
                  <a:gd name="connsiteX1" fmla="*/ 51724 w 929224"/>
                  <a:gd name="connsiteY1" fmla="*/ 0 h 84144"/>
                  <a:gd name="connsiteX2" fmla="*/ 929224 w 929224"/>
                  <a:gd name="connsiteY2" fmla="*/ 0 h 84144"/>
                  <a:gd name="connsiteX3" fmla="*/ 929224 w 929224"/>
                  <a:gd name="connsiteY3" fmla="*/ 53579 h 84144"/>
                  <a:gd name="connsiteX4" fmla="*/ 869524 w 929224"/>
                  <a:gd name="connsiteY4" fmla="*/ 82829 h 84144"/>
                  <a:gd name="connsiteX5" fmla="*/ 0 w 929224"/>
                  <a:gd name="connsiteY5" fmla="*/ 84144 h 84144"/>
                  <a:gd name="connsiteX6" fmla="*/ 1993 w 929224"/>
                  <a:gd name="connsiteY6" fmla="*/ 20048 h 84144"/>
                  <a:gd name="connsiteX7" fmla="*/ 2999 w 929224"/>
                  <a:gd name="connsiteY7" fmla="*/ 19607 h 84144"/>
                  <a:gd name="connsiteX8" fmla="*/ 865539 w 929224"/>
                  <a:gd name="connsiteY8" fmla="*/ 22678 h 84144"/>
                  <a:gd name="connsiteX9" fmla="*/ 929224 w 929224"/>
                  <a:gd name="connsiteY9" fmla="*/ 0 h 84144"/>
                  <a:gd name="connsiteX10" fmla="*/ 867532 w 929224"/>
                  <a:gd name="connsiteY10" fmla="*/ 27060 h 84144"/>
                  <a:gd name="connsiteX11" fmla="*/ 867532 w 929224"/>
                  <a:gd name="connsiteY11" fmla="*/ 81076 h 84144"/>
                  <a:gd name="connsiteX0" fmla="*/ 33864 w 929224"/>
                  <a:gd name="connsiteY0" fmla="*/ 17860 h 84144"/>
                  <a:gd name="connsiteX1" fmla="*/ 911365 w 929224"/>
                  <a:gd name="connsiteY1" fmla="*/ 17860 h 84144"/>
                  <a:gd name="connsiteX2" fmla="*/ 869759 w 929224"/>
                  <a:gd name="connsiteY2" fmla="*/ 80206 h 84144"/>
                  <a:gd name="connsiteX3" fmla="*/ 17913 w 929224"/>
                  <a:gd name="connsiteY3" fmla="*/ 80206 h 84144"/>
                  <a:gd name="connsiteX4" fmla="*/ 33864 w 929224"/>
                  <a:gd name="connsiteY4" fmla="*/ 17860 h 84144"/>
                  <a:gd name="connsiteX0" fmla="*/ 911365 w 929224"/>
                  <a:gd name="connsiteY0" fmla="*/ 17860 h 84144"/>
                  <a:gd name="connsiteX1" fmla="*/ 929224 w 929224"/>
                  <a:gd name="connsiteY1" fmla="*/ 0 h 84144"/>
                  <a:gd name="connsiteX2" fmla="*/ 929224 w 929224"/>
                  <a:gd name="connsiteY2" fmla="*/ 53579 h 84144"/>
                  <a:gd name="connsiteX3" fmla="*/ 869759 w 929224"/>
                  <a:gd name="connsiteY3" fmla="*/ 80206 h 84144"/>
                  <a:gd name="connsiteX4" fmla="*/ 911365 w 929224"/>
                  <a:gd name="connsiteY4" fmla="*/ 17860 h 84144"/>
                  <a:gd name="connsiteX0" fmla="*/ 11946 w 929224"/>
                  <a:gd name="connsiteY0" fmla="*/ 18737 h 84144"/>
                  <a:gd name="connsiteX1" fmla="*/ 51724 w 929224"/>
                  <a:gd name="connsiteY1" fmla="*/ 0 h 84144"/>
                  <a:gd name="connsiteX2" fmla="*/ 929224 w 929224"/>
                  <a:gd name="connsiteY2" fmla="*/ 0 h 84144"/>
                  <a:gd name="connsiteX3" fmla="*/ 869759 w 929224"/>
                  <a:gd name="connsiteY3" fmla="*/ 21042 h 84144"/>
                  <a:gd name="connsiteX4" fmla="*/ 11946 w 929224"/>
                  <a:gd name="connsiteY4" fmla="*/ 18737 h 84144"/>
                  <a:gd name="connsiteX0" fmla="*/ 1993 w 929224"/>
                  <a:gd name="connsiteY0" fmla="*/ 20048 h 84144"/>
                  <a:gd name="connsiteX1" fmla="*/ 51724 w 929224"/>
                  <a:gd name="connsiteY1" fmla="*/ 0 h 84144"/>
                  <a:gd name="connsiteX2" fmla="*/ 929224 w 929224"/>
                  <a:gd name="connsiteY2" fmla="*/ 0 h 84144"/>
                  <a:gd name="connsiteX3" fmla="*/ 929224 w 929224"/>
                  <a:gd name="connsiteY3" fmla="*/ 53579 h 84144"/>
                  <a:gd name="connsiteX4" fmla="*/ 869524 w 929224"/>
                  <a:gd name="connsiteY4" fmla="*/ 82829 h 84144"/>
                  <a:gd name="connsiteX5" fmla="*/ 0 w 929224"/>
                  <a:gd name="connsiteY5" fmla="*/ 84144 h 84144"/>
                  <a:gd name="connsiteX6" fmla="*/ 1993 w 929224"/>
                  <a:gd name="connsiteY6" fmla="*/ 20048 h 84144"/>
                  <a:gd name="connsiteX7" fmla="*/ 2999 w 929224"/>
                  <a:gd name="connsiteY7" fmla="*/ 19607 h 84144"/>
                  <a:gd name="connsiteX8" fmla="*/ 865539 w 929224"/>
                  <a:gd name="connsiteY8" fmla="*/ 22678 h 84144"/>
                  <a:gd name="connsiteX9" fmla="*/ 929224 w 929224"/>
                  <a:gd name="connsiteY9" fmla="*/ 0 h 84144"/>
                  <a:gd name="connsiteX10" fmla="*/ 867532 w 929224"/>
                  <a:gd name="connsiteY10" fmla="*/ 27060 h 84144"/>
                  <a:gd name="connsiteX11" fmla="*/ 867532 w 929224"/>
                  <a:gd name="connsiteY11" fmla="*/ 81076 h 84144"/>
                  <a:gd name="connsiteX0" fmla="*/ 3985 w 929224"/>
                  <a:gd name="connsiteY0" fmla="*/ 20925 h 84144"/>
                  <a:gd name="connsiteX1" fmla="*/ 911365 w 929224"/>
                  <a:gd name="connsiteY1" fmla="*/ 17860 h 84144"/>
                  <a:gd name="connsiteX2" fmla="*/ 869759 w 929224"/>
                  <a:gd name="connsiteY2" fmla="*/ 80206 h 84144"/>
                  <a:gd name="connsiteX3" fmla="*/ 17913 w 929224"/>
                  <a:gd name="connsiteY3" fmla="*/ 80206 h 84144"/>
                  <a:gd name="connsiteX4" fmla="*/ 3985 w 929224"/>
                  <a:gd name="connsiteY4" fmla="*/ 20925 h 84144"/>
                  <a:gd name="connsiteX0" fmla="*/ 911365 w 929224"/>
                  <a:gd name="connsiteY0" fmla="*/ 17860 h 84144"/>
                  <a:gd name="connsiteX1" fmla="*/ 929224 w 929224"/>
                  <a:gd name="connsiteY1" fmla="*/ 0 h 84144"/>
                  <a:gd name="connsiteX2" fmla="*/ 929224 w 929224"/>
                  <a:gd name="connsiteY2" fmla="*/ 53579 h 84144"/>
                  <a:gd name="connsiteX3" fmla="*/ 869759 w 929224"/>
                  <a:gd name="connsiteY3" fmla="*/ 80206 h 84144"/>
                  <a:gd name="connsiteX4" fmla="*/ 911365 w 929224"/>
                  <a:gd name="connsiteY4" fmla="*/ 17860 h 84144"/>
                  <a:gd name="connsiteX0" fmla="*/ 11946 w 929224"/>
                  <a:gd name="connsiteY0" fmla="*/ 18737 h 84144"/>
                  <a:gd name="connsiteX1" fmla="*/ 51724 w 929224"/>
                  <a:gd name="connsiteY1" fmla="*/ 0 h 84144"/>
                  <a:gd name="connsiteX2" fmla="*/ 929224 w 929224"/>
                  <a:gd name="connsiteY2" fmla="*/ 0 h 84144"/>
                  <a:gd name="connsiteX3" fmla="*/ 869759 w 929224"/>
                  <a:gd name="connsiteY3" fmla="*/ 21042 h 84144"/>
                  <a:gd name="connsiteX4" fmla="*/ 11946 w 929224"/>
                  <a:gd name="connsiteY4" fmla="*/ 18737 h 84144"/>
                  <a:gd name="connsiteX0" fmla="*/ 1993 w 929224"/>
                  <a:gd name="connsiteY0" fmla="*/ 20048 h 84144"/>
                  <a:gd name="connsiteX1" fmla="*/ 51724 w 929224"/>
                  <a:gd name="connsiteY1" fmla="*/ 0 h 84144"/>
                  <a:gd name="connsiteX2" fmla="*/ 929224 w 929224"/>
                  <a:gd name="connsiteY2" fmla="*/ 0 h 84144"/>
                  <a:gd name="connsiteX3" fmla="*/ 929224 w 929224"/>
                  <a:gd name="connsiteY3" fmla="*/ 53579 h 84144"/>
                  <a:gd name="connsiteX4" fmla="*/ 869524 w 929224"/>
                  <a:gd name="connsiteY4" fmla="*/ 82829 h 84144"/>
                  <a:gd name="connsiteX5" fmla="*/ 0 w 929224"/>
                  <a:gd name="connsiteY5" fmla="*/ 84144 h 84144"/>
                  <a:gd name="connsiteX6" fmla="*/ 1993 w 929224"/>
                  <a:gd name="connsiteY6" fmla="*/ 20048 h 84144"/>
                  <a:gd name="connsiteX7" fmla="*/ 2999 w 929224"/>
                  <a:gd name="connsiteY7" fmla="*/ 19607 h 84144"/>
                  <a:gd name="connsiteX8" fmla="*/ 865539 w 929224"/>
                  <a:gd name="connsiteY8" fmla="*/ 22678 h 84144"/>
                  <a:gd name="connsiteX9" fmla="*/ 929224 w 929224"/>
                  <a:gd name="connsiteY9" fmla="*/ 0 h 84144"/>
                  <a:gd name="connsiteX10" fmla="*/ 867532 w 929224"/>
                  <a:gd name="connsiteY10" fmla="*/ 27060 h 84144"/>
                  <a:gd name="connsiteX11" fmla="*/ 867532 w 929224"/>
                  <a:gd name="connsiteY11" fmla="*/ 81076 h 84144"/>
                  <a:gd name="connsiteX0" fmla="*/ 3985 w 929224"/>
                  <a:gd name="connsiteY0" fmla="*/ 20925 h 85461"/>
                  <a:gd name="connsiteX1" fmla="*/ 911365 w 929224"/>
                  <a:gd name="connsiteY1" fmla="*/ 17860 h 85461"/>
                  <a:gd name="connsiteX2" fmla="*/ 869759 w 929224"/>
                  <a:gd name="connsiteY2" fmla="*/ 80206 h 85461"/>
                  <a:gd name="connsiteX3" fmla="*/ 7960 w 929224"/>
                  <a:gd name="connsiteY3" fmla="*/ 85461 h 85461"/>
                  <a:gd name="connsiteX4" fmla="*/ 3985 w 929224"/>
                  <a:gd name="connsiteY4" fmla="*/ 20925 h 85461"/>
                  <a:gd name="connsiteX0" fmla="*/ 911365 w 929224"/>
                  <a:gd name="connsiteY0" fmla="*/ 17860 h 85461"/>
                  <a:gd name="connsiteX1" fmla="*/ 929224 w 929224"/>
                  <a:gd name="connsiteY1" fmla="*/ 0 h 85461"/>
                  <a:gd name="connsiteX2" fmla="*/ 929224 w 929224"/>
                  <a:gd name="connsiteY2" fmla="*/ 53579 h 85461"/>
                  <a:gd name="connsiteX3" fmla="*/ 869759 w 929224"/>
                  <a:gd name="connsiteY3" fmla="*/ 80206 h 85461"/>
                  <a:gd name="connsiteX4" fmla="*/ 911365 w 929224"/>
                  <a:gd name="connsiteY4" fmla="*/ 17860 h 85461"/>
                  <a:gd name="connsiteX0" fmla="*/ 11946 w 929224"/>
                  <a:gd name="connsiteY0" fmla="*/ 18737 h 85461"/>
                  <a:gd name="connsiteX1" fmla="*/ 51724 w 929224"/>
                  <a:gd name="connsiteY1" fmla="*/ 0 h 85461"/>
                  <a:gd name="connsiteX2" fmla="*/ 929224 w 929224"/>
                  <a:gd name="connsiteY2" fmla="*/ 0 h 85461"/>
                  <a:gd name="connsiteX3" fmla="*/ 869759 w 929224"/>
                  <a:gd name="connsiteY3" fmla="*/ 21042 h 85461"/>
                  <a:gd name="connsiteX4" fmla="*/ 11946 w 929224"/>
                  <a:gd name="connsiteY4" fmla="*/ 18737 h 85461"/>
                  <a:gd name="connsiteX0" fmla="*/ 1993 w 929224"/>
                  <a:gd name="connsiteY0" fmla="*/ 20048 h 85461"/>
                  <a:gd name="connsiteX1" fmla="*/ 51724 w 929224"/>
                  <a:gd name="connsiteY1" fmla="*/ 0 h 85461"/>
                  <a:gd name="connsiteX2" fmla="*/ 929224 w 929224"/>
                  <a:gd name="connsiteY2" fmla="*/ 0 h 85461"/>
                  <a:gd name="connsiteX3" fmla="*/ 929224 w 929224"/>
                  <a:gd name="connsiteY3" fmla="*/ 53579 h 85461"/>
                  <a:gd name="connsiteX4" fmla="*/ 869524 w 929224"/>
                  <a:gd name="connsiteY4" fmla="*/ 82829 h 85461"/>
                  <a:gd name="connsiteX5" fmla="*/ 0 w 929224"/>
                  <a:gd name="connsiteY5" fmla="*/ 84144 h 85461"/>
                  <a:gd name="connsiteX6" fmla="*/ 1993 w 929224"/>
                  <a:gd name="connsiteY6" fmla="*/ 20048 h 85461"/>
                  <a:gd name="connsiteX7" fmla="*/ 2999 w 929224"/>
                  <a:gd name="connsiteY7" fmla="*/ 19607 h 85461"/>
                  <a:gd name="connsiteX8" fmla="*/ 865539 w 929224"/>
                  <a:gd name="connsiteY8" fmla="*/ 22678 h 85461"/>
                  <a:gd name="connsiteX9" fmla="*/ 929224 w 929224"/>
                  <a:gd name="connsiteY9" fmla="*/ 0 h 85461"/>
                  <a:gd name="connsiteX10" fmla="*/ 867532 w 929224"/>
                  <a:gd name="connsiteY10" fmla="*/ 27060 h 85461"/>
                  <a:gd name="connsiteX11" fmla="*/ 867532 w 929224"/>
                  <a:gd name="connsiteY11" fmla="*/ 81076 h 85461"/>
                  <a:gd name="connsiteX0" fmla="*/ 3985 w 929224"/>
                  <a:gd name="connsiteY0" fmla="*/ 20925 h 85461"/>
                  <a:gd name="connsiteX1" fmla="*/ 911365 w 929224"/>
                  <a:gd name="connsiteY1" fmla="*/ 17860 h 85461"/>
                  <a:gd name="connsiteX2" fmla="*/ 869759 w 929224"/>
                  <a:gd name="connsiteY2" fmla="*/ 80206 h 85461"/>
                  <a:gd name="connsiteX3" fmla="*/ 7960 w 929224"/>
                  <a:gd name="connsiteY3" fmla="*/ 85461 h 85461"/>
                  <a:gd name="connsiteX4" fmla="*/ 3985 w 929224"/>
                  <a:gd name="connsiteY4" fmla="*/ 20925 h 85461"/>
                  <a:gd name="connsiteX0" fmla="*/ 863546 w 929224"/>
                  <a:gd name="connsiteY0" fmla="*/ 19172 h 85461"/>
                  <a:gd name="connsiteX1" fmla="*/ 929224 w 929224"/>
                  <a:gd name="connsiteY1" fmla="*/ 0 h 85461"/>
                  <a:gd name="connsiteX2" fmla="*/ 929224 w 929224"/>
                  <a:gd name="connsiteY2" fmla="*/ 53579 h 85461"/>
                  <a:gd name="connsiteX3" fmla="*/ 869759 w 929224"/>
                  <a:gd name="connsiteY3" fmla="*/ 80206 h 85461"/>
                  <a:gd name="connsiteX4" fmla="*/ 863546 w 929224"/>
                  <a:gd name="connsiteY4" fmla="*/ 19172 h 85461"/>
                  <a:gd name="connsiteX0" fmla="*/ 11946 w 929224"/>
                  <a:gd name="connsiteY0" fmla="*/ 18737 h 85461"/>
                  <a:gd name="connsiteX1" fmla="*/ 51724 w 929224"/>
                  <a:gd name="connsiteY1" fmla="*/ 0 h 85461"/>
                  <a:gd name="connsiteX2" fmla="*/ 929224 w 929224"/>
                  <a:gd name="connsiteY2" fmla="*/ 0 h 85461"/>
                  <a:gd name="connsiteX3" fmla="*/ 869759 w 929224"/>
                  <a:gd name="connsiteY3" fmla="*/ 21042 h 85461"/>
                  <a:gd name="connsiteX4" fmla="*/ 11946 w 929224"/>
                  <a:gd name="connsiteY4" fmla="*/ 18737 h 85461"/>
                  <a:gd name="connsiteX0" fmla="*/ 1993 w 929224"/>
                  <a:gd name="connsiteY0" fmla="*/ 20048 h 85461"/>
                  <a:gd name="connsiteX1" fmla="*/ 51724 w 929224"/>
                  <a:gd name="connsiteY1" fmla="*/ 0 h 85461"/>
                  <a:gd name="connsiteX2" fmla="*/ 929224 w 929224"/>
                  <a:gd name="connsiteY2" fmla="*/ 0 h 85461"/>
                  <a:gd name="connsiteX3" fmla="*/ 929224 w 929224"/>
                  <a:gd name="connsiteY3" fmla="*/ 53579 h 85461"/>
                  <a:gd name="connsiteX4" fmla="*/ 869524 w 929224"/>
                  <a:gd name="connsiteY4" fmla="*/ 82829 h 85461"/>
                  <a:gd name="connsiteX5" fmla="*/ 0 w 929224"/>
                  <a:gd name="connsiteY5" fmla="*/ 84144 h 85461"/>
                  <a:gd name="connsiteX6" fmla="*/ 1993 w 929224"/>
                  <a:gd name="connsiteY6" fmla="*/ 20048 h 85461"/>
                  <a:gd name="connsiteX7" fmla="*/ 2999 w 929224"/>
                  <a:gd name="connsiteY7" fmla="*/ 19607 h 85461"/>
                  <a:gd name="connsiteX8" fmla="*/ 865539 w 929224"/>
                  <a:gd name="connsiteY8" fmla="*/ 22678 h 85461"/>
                  <a:gd name="connsiteX9" fmla="*/ 929224 w 929224"/>
                  <a:gd name="connsiteY9" fmla="*/ 0 h 85461"/>
                  <a:gd name="connsiteX10" fmla="*/ 867532 w 929224"/>
                  <a:gd name="connsiteY10" fmla="*/ 27060 h 85461"/>
                  <a:gd name="connsiteX11" fmla="*/ 867532 w 929224"/>
                  <a:gd name="connsiteY11" fmla="*/ 81076 h 85461"/>
                  <a:gd name="connsiteX0" fmla="*/ 16917 w 942156"/>
                  <a:gd name="connsiteY0" fmla="*/ 20925 h 85461"/>
                  <a:gd name="connsiteX1" fmla="*/ 924297 w 942156"/>
                  <a:gd name="connsiteY1" fmla="*/ 17860 h 85461"/>
                  <a:gd name="connsiteX2" fmla="*/ 882691 w 942156"/>
                  <a:gd name="connsiteY2" fmla="*/ 80206 h 85461"/>
                  <a:gd name="connsiteX3" fmla="*/ 20892 w 942156"/>
                  <a:gd name="connsiteY3" fmla="*/ 85461 h 85461"/>
                  <a:gd name="connsiteX4" fmla="*/ 16917 w 942156"/>
                  <a:gd name="connsiteY4" fmla="*/ 20925 h 85461"/>
                  <a:gd name="connsiteX0" fmla="*/ 876478 w 942156"/>
                  <a:gd name="connsiteY0" fmla="*/ 19172 h 85461"/>
                  <a:gd name="connsiteX1" fmla="*/ 942156 w 942156"/>
                  <a:gd name="connsiteY1" fmla="*/ 0 h 85461"/>
                  <a:gd name="connsiteX2" fmla="*/ 942156 w 942156"/>
                  <a:gd name="connsiteY2" fmla="*/ 53579 h 85461"/>
                  <a:gd name="connsiteX3" fmla="*/ 882691 w 942156"/>
                  <a:gd name="connsiteY3" fmla="*/ 80206 h 85461"/>
                  <a:gd name="connsiteX4" fmla="*/ 876478 w 942156"/>
                  <a:gd name="connsiteY4" fmla="*/ 19172 h 85461"/>
                  <a:gd name="connsiteX0" fmla="*/ 24878 w 942156"/>
                  <a:gd name="connsiteY0" fmla="*/ 18737 h 85461"/>
                  <a:gd name="connsiteX1" fmla="*/ 64656 w 942156"/>
                  <a:gd name="connsiteY1" fmla="*/ 0 h 85461"/>
                  <a:gd name="connsiteX2" fmla="*/ 942156 w 942156"/>
                  <a:gd name="connsiteY2" fmla="*/ 0 h 85461"/>
                  <a:gd name="connsiteX3" fmla="*/ 882691 w 942156"/>
                  <a:gd name="connsiteY3" fmla="*/ 21042 h 85461"/>
                  <a:gd name="connsiteX4" fmla="*/ 24878 w 942156"/>
                  <a:gd name="connsiteY4" fmla="*/ 18737 h 85461"/>
                  <a:gd name="connsiteX0" fmla="*/ 14925 w 942156"/>
                  <a:gd name="connsiteY0" fmla="*/ 20048 h 85461"/>
                  <a:gd name="connsiteX1" fmla="*/ 64656 w 942156"/>
                  <a:gd name="connsiteY1" fmla="*/ 0 h 85461"/>
                  <a:gd name="connsiteX2" fmla="*/ 942156 w 942156"/>
                  <a:gd name="connsiteY2" fmla="*/ 0 h 85461"/>
                  <a:gd name="connsiteX3" fmla="*/ 942156 w 942156"/>
                  <a:gd name="connsiteY3" fmla="*/ 53579 h 85461"/>
                  <a:gd name="connsiteX4" fmla="*/ 882456 w 942156"/>
                  <a:gd name="connsiteY4" fmla="*/ 82829 h 85461"/>
                  <a:gd name="connsiteX5" fmla="*/ 12932 w 942156"/>
                  <a:gd name="connsiteY5" fmla="*/ 84144 h 85461"/>
                  <a:gd name="connsiteX6" fmla="*/ 14925 w 942156"/>
                  <a:gd name="connsiteY6" fmla="*/ 20048 h 85461"/>
                  <a:gd name="connsiteX7" fmla="*/ 0 w 942156"/>
                  <a:gd name="connsiteY7" fmla="*/ 21795 h 85461"/>
                  <a:gd name="connsiteX8" fmla="*/ 878471 w 942156"/>
                  <a:gd name="connsiteY8" fmla="*/ 22678 h 85461"/>
                  <a:gd name="connsiteX9" fmla="*/ 942156 w 942156"/>
                  <a:gd name="connsiteY9" fmla="*/ 0 h 85461"/>
                  <a:gd name="connsiteX10" fmla="*/ 880464 w 942156"/>
                  <a:gd name="connsiteY10" fmla="*/ 27060 h 85461"/>
                  <a:gd name="connsiteX11" fmla="*/ 880464 w 942156"/>
                  <a:gd name="connsiteY11" fmla="*/ 81076 h 85461"/>
                  <a:gd name="connsiteX0" fmla="*/ 3985 w 929224"/>
                  <a:gd name="connsiteY0" fmla="*/ 20925 h 85461"/>
                  <a:gd name="connsiteX1" fmla="*/ 911365 w 929224"/>
                  <a:gd name="connsiteY1" fmla="*/ 17860 h 85461"/>
                  <a:gd name="connsiteX2" fmla="*/ 869759 w 929224"/>
                  <a:gd name="connsiteY2" fmla="*/ 80206 h 85461"/>
                  <a:gd name="connsiteX3" fmla="*/ 7960 w 929224"/>
                  <a:gd name="connsiteY3" fmla="*/ 85461 h 85461"/>
                  <a:gd name="connsiteX4" fmla="*/ 3985 w 929224"/>
                  <a:gd name="connsiteY4" fmla="*/ 20925 h 85461"/>
                  <a:gd name="connsiteX0" fmla="*/ 863546 w 929224"/>
                  <a:gd name="connsiteY0" fmla="*/ 19172 h 85461"/>
                  <a:gd name="connsiteX1" fmla="*/ 929224 w 929224"/>
                  <a:gd name="connsiteY1" fmla="*/ 0 h 85461"/>
                  <a:gd name="connsiteX2" fmla="*/ 929224 w 929224"/>
                  <a:gd name="connsiteY2" fmla="*/ 53579 h 85461"/>
                  <a:gd name="connsiteX3" fmla="*/ 869759 w 929224"/>
                  <a:gd name="connsiteY3" fmla="*/ 80206 h 85461"/>
                  <a:gd name="connsiteX4" fmla="*/ 863546 w 929224"/>
                  <a:gd name="connsiteY4" fmla="*/ 19172 h 85461"/>
                  <a:gd name="connsiteX0" fmla="*/ 11946 w 929224"/>
                  <a:gd name="connsiteY0" fmla="*/ 18737 h 85461"/>
                  <a:gd name="connsiteX1" fmla="*/ 51724 w 929224"/>
                  <a:gd name="connsiteY1" fmla="*/ 0 h 85461"/>
                  <a:gd name="connsiteX2" fmla="*/ 929224 w 929224"/>
                  <a:gd name="connsiteY2" fmla="*/ 0 h 85461"/>
                  <a:gd name="connsiteX3" fmla="*/ 869759 w 929224"/>
                  <a:gd name="connsiteY3" fmla="*/ 21042 h 85461"/>
                  <a:gd name="connsiteX4" fmla="*/ 11946 w 929224"/>
                  <a:gd name="connsiteY4" fmla="*/ 18737 h 85461"/>
                  <a:gd name="connsiteX0" fmla="*/ 1993 w 929224"/>
                  <a:gd name="connsiteY0" fmla="*/ 20048 h 85461"/>
                  <a:gd name="connsiteX1" fmla="*/ 51724 w 929224"/>
                  <a:gd name="connsiteY1" fmla="*/ 0 h 85461"/>
                  <a:gd name="connsiteX2" fmla="*/ 929224 w 929224"/>
                  <a:gd name="connsiteY2" fmla="*/ 0 h 85461"/>
                  <a:gd name="connsiteX3" fmla="*/ 929224 w 929224"/>
                  <a:gd name="connsiteY3" fmla="*/ 53579 h 85461"/>
                  <a:gd name="connsiteX4" fmla="*/ 869524 w 929224"/>
                  <a:gd name="connsiteY4" fmla="*/ 82829 h 85461"/>
                  <a:gd name="connsiteX5" fmla="*/ 0 w 929224"/>
                  <a:gd name="connsiteY5" fmla="*/ 84144 h 85461"/>
                  <a:gd name="connsiteX6" fmla="*/ 1993 w 929224"/>
                  <a:gd name="connsiteY6" fmla="*/ 20048 h 85461"/>
                  <a:gd name="connsiteX7" fmla="*/ 15971 w 929224"/>
                  <a:gd name="connsiteY7" fmla="*/ 23983 h 85461"/>
                  <a:gd name="connsiteX8" fmla="*/ 865539 w 929224"/>
                  <a:gd name="connsiteY8" fmla="*/ 22678 h 85461"/>
                  <a:gd name="connsiteX9" fmla="*/ 929224 w 929224"/>
                  <a:gd name="connsiteY9" fmla="*/ 0 h 85461"/>
                  <a:gd name="connsiteX10" fmla="*/ 867532 w 929224"/>
                  <a:gd name="connsiteY10" fmla="*/ 27060 h 85461"/>
                  <a:gd name="connsiteX11" fmla="*/ 867532 w 929224"/>
                  <a:gd name="connsiteY11" fmla="*/ 81076 h 85461"/>
                  <a:gd name="connsiteX0" fmla="*/ 7930 w 933169"/>
                  <a:gd name="connsiteY0" fmla="*/ 20925 h 85461"/>
                  <a:gd name="connsiteX1" fmla="*/ 915310 w 933169"/>
                  <a:gd name="connsiteY1" fmla="*/ 17860 h 85461"/>
                  <a:gd name="connsiteX2" fmla="*/ 873704 w 933169"/>
                  <a:gd name="connsiteY2" fmla="*/ 80206 h 85461"/>
                  <a:gd name="connsiteX3" fmla="*/ 11905 w 933169"/>
                  <a:gd name="connsiteY3" fmla="*/ 85461 h 85461"/>
                  <a:gd name="connsiteX4" fmla="*/ 7930 w 933169"/>
                  <a:gd name="connsiteY4" fmla="*/ 20925 h 85461"/>
                  <a:gd name="connsiteX0" fmla="*/ 867491 w 933169"/>
                  <a:gd name="connsiteY0" fmla="*/ 19172 h 85461"/>
                  <a:gd name="connsiteX1" fmla="*/ 933169 w 933169"/>
                  <a:gd name="connsiteY1" fmla="*/ 0 h 85461"/>
                  <a:gd name="connsiteX2" fmla="*/ 933169 w 933169"/>
                  <a:gd name="connsiteY2" fmla="*/ 53579 h 85461"/>
                  <a:gd name="connsiteX3" fmla="*/ 873704 w 933169"/>
                  <a:gd name="connsiteY3" fmla="*/ 80206 h 85461"/>
                  <a:gd name="connsiteX4" fmla="*/ 867491 w 933169"/>
                  <a:gd name="connsiteY4" fmla="*/ 19172 h 85461"/>
                  <a:gd name="connsiteX0" fmla="*/ 15891 w 933169"/>
                  <a:gd name="connsiteY0" fmla="*/ 18737 h 85461"/>
                  <a:gd name="connsiteX1" fmla="*/ 55669 w 933169"/>
                  <a:gd name="connsiteY1" fmla="*/ 0 h 85461"/>
                  <a:gd name="connsiteX2" fmla="*/ 933169 w 933169"/>
                  <a:gd name="connsiteY2" fmla="*/ 0 h 85461"/>
                  <a:gd name="connsiteX3" fmla="*/ 873704 w 933169"/>
                  <a:gd name="connsiteY3" fmla="*/ 21042 h 85461"/>
                  <a:gd name="connsiteX4" fmla="*/ 15891 w 933169"/>
                  <a:gd name="connsiteY4" fmla="*/ 18737 h 85461"/>
                  <a:gd name="connsiteX0" fmla="*/ 5938 w 933169"/>
                  <a:gd name="connsiteY0" fmla="*/ 20048 h 85461"/>
                  <a:gd name="connsiteX1" fmla="*/ 55669 w 933169"/>
                  <a:gd name="connsiteY1" fmla="*/ 0 h 85461"/>
                  <a:gd name="connsiteX2" fmla="*/ 933169 w 933169"/>
                  <a:gd name="connsiteY2" fmla="*/ 0 h 85461"/>
                  <a:gd name="connsiteX3" fmla="*/ 933169 w 933169"/>
                  <a:gd name="connsiteY3" fmla="*/ 53579 h 85461"/>
                  <a:gd name="connsiteX4" fmla="*/ 873469 w 933169"/>
                  <a:gd name="connsiteY4" fmla="*/ 82829 h 85461"/>
                  <a:gd name="connsiteX5" fmla="*/ 3945 w 933169"/>
                  <a:gd name="connsiteY5" fmla="*/ 84144 h 85461"/>
                  <a:gd name="connsiteX6" fmla="*/ 5938 w 933169"/>
                  <a:gd name="connsiteY6" fmla="*/ 20048 h 85461"/>
                  <a:gd name="connsiteX7" fmla="*/ 0 w 933169"/>
                  <a:gd name="connsiteY7" fmla="*/ 20912 h 85461"/>
                  <a:gd name="connsiteX8" fmla="*/ 869484 w 933169"/>
                  <a:gd name="connsiteY8" fmla="*/ 22678 h 85461"/>
                  <a:gd name="connsiteX9" fmla="*/ 933169 w 933169"/>
                  <a:gd name="connsiteY9" fmla="*/ 0 h 85461"/>
                  <a:gd name="connsiteX10" fmla="*/ 871477 w 933169"/>
                  <a:gd name="connsiteY10" fmla="*/ 27060 h 85461"/>
                  <a:gd name="connsiteX11" fmla="*/ 871477 w 933169"/>
                  <a:gd name="connsiteY11" fmla="*/ 81076 h 85461"/>
                  <a:gd name="connsiteX0" fmla="*/ 7930 w 933169"/>
                  <a:gd name="connsiteY0" fmla="*/ 20925 h 85461"/>
                  <a:gd name="connsiteX1" fmla="*/ 915310 w 933169"/>
                  <a:gd name="connsiteY1" fmla="*/ 17860 h 85461"/>
                  <a:gd name="connsiteX2" fmla="*/ 873704 w 933169"/>
                  <a:gd name="connsiteY2" fmla="*/ 80206 h 85461"/>
                  <a:gd name="connsiteX3" fmla="*/ 11905 w 933169"/>
                  <a:gd name="connsiteY3" fmla="*/ 85461 h 85461"/>
                  <a:gd name="connsiteX4" fmla="*/ 7930 w 933169"/>
                  <a:gd name="connsiteY4" fmla="*/ 20925 h 85461"/>
                  <a:gd name="connsiteX0" fmla="*/ 864507 w 933169"/>
                  <a:gd name="connsiteY0" fmla="*/ 18731 h 85461"/>
                  <a:gd name="connsiteX1" fmla="*/ 933169 w 933169"/>
                  <a:gd name="connsiteY1" fmla="*/ 0 h 85461"/>
                  <a:gd name="connsiteX2" fmla="*/ 933169 w 933169"/>
                  <a:gd name="connsiteY2" fmla="*/ 53579 h 85461"/>
                  <a:gd name="connsiteX3" fmla="*/ 873704 w 933169"/>
                  <a:gd name="connsiteY3" fmla="*/ 80206 h 85461"/>
                  <a:gd name="connsiteX4" fmla="*/ 864507 w 933169"/>
                  <a:gd name="connsiteY4" fmla="*/ 18731 h 85461"/>
                  <a:gd name="connsiteX0" fmla="*/ 15891 w 933169"/>
                  <a:gd name="connsiteY0" fmla="*/ 18737 h 85461"/>
                  <a:gd name="connsiteX1" fmla="*/ 55669 w 933169"/>
                  <a:gd name="connsiteY1" fmla="*/ 0 h 85461"/>
                  <a:gd name="connsiteX2" fmla="*/ 933169 w 933169"/>
                  <a:gd name="connsiteY2" fmla="*/ 0 h 85461"/>
                  <a:gd name="connsiteX3" fmla="*/ 873704 w 933169"/>
                  <a:gd name="connsiteY3" fmla="*/ 21042 h 85461"/>
                  <a:gd name="connsiteX4" fmla="*/ 15891 w 933169"/>
                  <a:gd name="connsiteY4" fmla="*/ 18737 h 85461"/>
                  <a:gd name="connsiteX0" fmla="*/ 5938 w 933169"/>
                  <a:gd name="connsiteY0" fmla="*/ 20048 h 85461"/>
                  <a:gd name="connsiteX1" fmla="*/ 55669 w 933169"/>
                  <a:gd name="connsiteY1" fmla="*/ 0 h 85461"/>
                  <a:gd name="connsiteX2" fmla="*/ 933169 w 933169"/>
                  <a:gd name="connsiteY2" fmla="*/ 0 h 85461"/>
                  <a:gd name="connsiteX3" fmla="*/ 933169 w 933169"/>
                  <a:gd name="connsiteY3" fmla="*/ 53579 h 85461"/>
                  <a:gd name="connsiteX4" fmla="*/ 873469 w 933169"/>
                  <a:gd name="connsiteY4" fmla="*/ 82829 h 85461"/>
                  <a:gd name="connsiteX5" fmla="*/ 3945 w 933169"/>
                  <a:gd name="connsiteY5" fmla="*/ 84144 h 85461"/>
                  <a:gd name="connsiteX6" fmla="*/ 5938 w 933169"/>
                  <a:gd name="connsiteY6" fmla="*/ 20048 h 85461"/>
                  <a:gd name="connsiteX7" fmla="*/ 0 w 933169"/>
                  <a:gd name="connsiteY7" fmla="*/ 20912 h 85461"/>
                  <a:gd name="connsiteX8" fmla="*/ 869484 w 933169"/>
                  <a:gd name="connsiteY8" fmla="*/ 22678 h 85461"/>
                  <a:gd name="connsiteX9" fmla="*/ 933169 w 933169"/>
                  <a:gd name="connsiteY9" fmla="*/ 0 h 85461"/>
                  <a:gd name="connsiteX10" fmla="*/ 871477 w 933169"/>
                  <a:gd name="connsiteY10" fmla="*/ 27060 h 85461"/>
                  <a:gd name="connsiteX11" fmla="*/ 871477 w 933169"/>
                  <a:gd name="connsiteY11" fmla="*/ 81076 h 85461"/>
                  <a:gd name="connsiteX0" fmla="*/ 7930 w 933169"/>
                  <a:gd name="connsiteY0" fmla="*/ 20925 h 85461"/>
                  <a:gd name="connsiteX1" fmla="*/ 915310 w 933169"/>
                  <a:gd name="connsiteY1" fmla="*/ 17860 h 85461"/>
                  <a:gd name="connsiteX2" fmla="*/ 873704 w 933169"/>
                  <a:gd name="connsiteY2" fmla="*/ 80206 h 85461"/>
                  <a:gd name="connsiteX3" fmla="*/ 11905 w 933169"/>
                  <a:gd name="connsiteY3" fmla="*/ 85461 h 85461"/>
                  <a:gd name="connsiteX4" fmla="*/ 7930 w 933169"/>
                  <a:gd name="connsiteY4" fmla="*/ 20925 h 85461"/>
                  <a:gd name="connsiteX0" fmla="*/ 864507 w 933169"/>
                  <a:gd name="connsiteY0" fmla="*/ 18731 h 85461"/>
                  <a:gd name="connsiteX1" fmla="*/ 933169 w 933169"/>
                  <a:gd name="connsiteY1" fmla="*/ 0 h 85461"/>
                  <a:gd name="connsiteX2" fmla="*/ 933169 w 933169"/>
                  <a:gd name="connsiteY2" fmla="*/ 53579 h 85461"/>
                  <a:gd name="connsiteX3" fmla="*/ 873704 w 933169"/>
                  <a:gd name="connsiteY3" fmla="*/ 80206 h 85461"/>
                  <a:gd name="connsiteX4" fmla="*/ 864507 w 933169"/>
                  <a:gd name="connsiteY4" fmla="*/ 18731 h 85461"/>
                  <a:gd name="connsiteX0" fmla="*/ 15891 w 933169"/>
                  <a:gd name="connsiteY0" fmla="*/ 18737 h 85461"/>
                  <a:gd name="connsiteX1" fmla="*/ 55669 w 933169"/>
                  <a:gd name="connsiteY1" fmla="*/ 0 h 85461"/>
                  <a:gd name="connsiteX2" fmla="*/ 933169 w 933169"/>
                  <a:gd name="connsiteY2" fmla="*/ 0 h 85461"/>
                  <a:gd name="connsiteX3" fmla="*/ 873704 w 933169"/>
                  <a:gd name="connsiteY3" fmla="*/ 21042 h 85461"/>
                  <a:gd name="connsiteX4" fmla="*/ 15891 w 933169"/>
                  <a:gd name="connsiteY4" fmla="*/ 18737 h 85461"/>
                  <a:gd name="connsiteX0" fmla="*/ 5938 w 933169"/>
                  <a:gd name="connsiteY0" fmla="*/ 20048 h 85461"/>
                  <a:gd name="connsiteX1" fmla="*/ 55669 w 933169"/>
                  <a:gd name="connsiteY1" fmla="*/ 0 h 85461"/>
                  <a:gd name="connsiteX2" fmla="*/ 933169 w 933169"/>
                  <a:gd name="connsiteY2" fmla="*/ 0 h 85461"/>
                  <a:gd name="connsiteX3" fmla="*/ 933169 w 933169"/>
                  <a:gd name="connsiteY3" fmla="*/ 53579 h 85461"/>
                  <a:gd name="connsiteX4" fmla="*/ 873469 w 933169"/>
                  <a:gd name="connsiteY4" fmla="*/ 82829 h 85461"/>
                  <a:gd name="connsiteX5" fmla="*/ 3945 w 933169"/>
                  <a:gd name="connsiteY5" fmla="*/ 84144 h 85461"/>
                  <a:gd name="connsiteX6" fmla="*/ 5938 w 933169"/>
                  <a:gd name="connsiteY6" fmla="*/ 20048 h 85461"/>
                  <a:gd name="connsiteX7" fmla="*/ 0 w 933169"/>
                  <a:gd name="connsiteY7" fmla="*/ 20912 h 85461"/>
                  <a:gd name="connsiteX8" fmla="*/ 866499 w 933169"/>
                  <a:gd name="connsiteY8" fmla="*/ 23113 h 85461"/>
                  <a:gd name="connsiteX9" fmla="*/ 933169 w 933169"/>
                  <a:gd name="connsiteY9" fmla="*/ 0 h 85461"/>
                  <a:gd name="connsiteX10" fmla="*/ 871477 w 933169"/>
                  <a:gd name="connsiteY10" fmla="*/ 27060 h 85461"/>
                  <a:gd name="connsiteX11" fmla="*/ 871477 w 933169"/>
                  <a:gd name="connsiteY11" fmla="*/ 81076 h 85461"/>
                  <a:gd name="connsiteX0" fmla="*/ 7930 w 933169"/>
                  <a:gd name="connsiteY0" fmla="*/ 20925 h 85461"/>
                  <a:gd name="connsiteX1" fmla="*/ 915310 w 933169"/>
                  <a:gd name="connsiteY1" fmla="*/ 17860 h 85461"/>
                  <a:gd name="connsiteX2" fmla="*/ 873704 w 933169"/>
                  <a:gd name="connsiteY2" fmla="*/ 80206 h 85461"/>
                  <a:gd name="connsiteX3" fmla="*/ 11905 w 933169"/>
                  <a:gd name="connsiteY3" fmla="*/ 85461 h 85461"/>
                  <a:gd name="connsiteX4" fmla="*/ 7930 w 933169"/>
                  <a:gd name="connsiteY4" fmla="*/ 20925 h 85461"/>
                  <a:gd name="connsiteX0" fmla="*/ 864507 w 933169"/>
                  <a:gd name="connsiteY0" fmla="*/ 18731 h 85461"/>
                  <a:gd name="connsiteX1" fmla="*/ 933169 w 933169"/>
                  <a:gd name="connsiteY1" fmla="*/ 0 h 85461"/>
                  <a:gd name="connsiteX2" fmla="*/ 933169 w 933169"/>
                  <a:gd name="connsiteY2" fmla="*/ 53579 h 85461"/>
                  <a:gd name="connsiteX3" fmla="*/ 873704 w 933169"/>
                  <a:gd name="connsiteY3" fmla="*/ 80206 h 85461"/>
                  <a:gd name="connsiteX4" fmla="*/ 864507 w 933169"/>
                  <a:gd name="connsiteY4" fmla="*/ 18731 h 85461"/>
                  <a:gd name="connsiteX0" fmla="*/ 15891 w 933169"/>
                  <a:gd name="connsiteY0" fmla="*/ 18737 h 85461"/>
                  <a:gd name="connsiteX1" fmla="*/ 55669 w 933169"/>
                  <a:gd name="connsiteY1" fmla="*/ 0 h 85461"/>
                  <a:gd name="connsiteX2" fmla="*/ 933169 w 933169"/>
                  <a:gd name="connsiteY2" fmla="*/ 0 h 85461"/>
                  <a:gd name="connsiteX3" fmla="*/ 885660 w 933169"/>
                  <a:gd name="connsiteY3" fmla="*/ 21919 h 85461"/>
                  <a:gd name="connsiteX4" fmla="*/ 15891 w 933169"/>
                  <a:gd name="connsiteY4" fmla="*/ 18737 h 85461"/>
                  <a:gd name="connsiteX0" fmla="*/ 5938 w 933169"/>
                  <a:gd name="connsiteY0" fmla="*/ 20048 h 85461"/>
                  <a:gd name="connsiteX1" fmla="*/ 55669 w 933169"/>
                  <a:gd name="connsiteY1" fmla="*/ 0 h 85461"/>
                  <a:gd name="connsiteX2" fmla="*/ 933169 w 933169"/>
                  <a:gd name="connsiteY2" fmla="*/ 0 h 85461"/>
                  <a:gd name="connsiteX3" fmla="*/ 933169 w 933169"/>
                  <a:gd name="connsiteY3" fmla="*/ 53579 h 85461"/>
                  <a:gd name="connsiteX4" fmla="*/ 873469 w 933169"/>
                  <a:gd name="connsiteY4" fmla="*/ 82829 h 85461"/>
                  <a:gd name="connsiteX5" fmla="*/ 3945 w 933169"/>
                  <a:gd name="connsiteY5" fmla="*/ 84144 h 85461"/>
                  <a:gd name="connsiteX6" fmla="*/ 5938 w 933169"/>
                  <a:gd name="connsiteY6" fmla="*/ 20048 h 85461"/>
                  <a:gd name="connsiteX7" fmla="*/ 0 w 933169"/>
                  <a:gd name="connsiteY7" fmla="*/ 20912 h 85461"/>
                  <a:gd name="connsiteX8" fmla="*/ 866499 w 933169"/>
                  <a:gd name="connsiteY8" fmla="*/ 23113 h 85461"/>
                  <a:gd name="connsiteX9" fmla="*/ 933169 w 933169"/>
                  <a:gd name="connsiteY9" fmla="*/ 0 h 85461"/>
                  <a:gd name="connsiteX10" fmla="*/ 871477 w 933169"/>
                  <a:gd name="connsiteY10" fmla="*/ 27060 h 85461"/>
                  <a:gd name="connsiteX11" fmla="*/ 871477 w 933169"/>
                  <a:gd name="connsiteY11" fmla="*/ 81076 h 85461"/>
                  <a:gd name="connsiteX0" fmla="*/ 7930 w 933169"/>
                  <a:gd name="connsiteY0" fmla="*/ 20925 h 85461"/>
                  <a:gd name="connsiteX1" fmla="*/ 915310 w 933169"/>
                  <a:gd name="connsiteY1" fmla="*/ 17860 h 85461"/>
                  <a:gd name="connsiteX2" fmla="*/ 873704 w 933169"/>
                  <a:gd name="connsiteY2" fmla="*/ 80206 h 85461"/>
                  <a:gd name="connsiteX3" fmla="*/ 11905 w 933169"/>
                  <a:gd name="connsiteY3" fmla="*/ 85461 h 85461"/>
                  <a:gd name="connsiteX4" fmla="*/ 7930 w 933169"/>
                  <a:gd name="connsiteY4" fmla="*/ 20925 h 85461"/>
                  <a:gd name="connsiteX0" fmla="*/ 864507 w 933169"/>
                  <a:gd name="connsiteY0" fmla="*/ 18731 h 85461"/>
                  <a:gd name="connsiteX1" fmla="*/ 933169 w 933169"/>
                  <a:gd name="connsiteY1" fmla="*/ 0 h 85461"/>
                  <a:gd name="connsiteX2" fmla="*/ 933169 w 933169"/>
                  <a:gd name="connsiteY2" fmla="*/ 53579 h 85461"/>
                  <a:gd name="connsiteX3" fmla="*/ 873704 w 933169"/>
                  <a:gd name="connsiteY3" fmla="*/ 80206 h 85461"/>
                  <a:gd name="connsiteX4" fmla="*/ 864507 w 933169"/>
                  <a:gd name="connsiteY4" fmla="*/ 18731 h 85461"/>
                  <a:gd name="connsiteX0" fmla="*/ 15891 w 933169"/>
                  <a:gd name="connsiteY0" fmla="*/ 18737 h 85461"/>
                  <a:gd name="connsiteX1" fmla="*/ 55669 w 933169"/>
                  <a:gd name="connsiteY1" fmla="*/ 0 h 85461"/>
                  <a:gd name="connsiteX2" fmla="*/ 933169 w 933169"/>
                  <a:gd name="connsiteY2" fmla="*/ 0 h 85461"/>
                  <a:gd name="connsiteX3" fmla="*/ 873709 w 933169"/>
                  <a:gd name="connsiteY3" fmla="*/ 23231 h 85461"/>
                  <a:gd name="connsiteX4" fmla="*/ 15891 w 933169"/>
                  <a:gd name="connsiteY4" fmla="*/ 18737 h 85461"/>
                  <a:gd name="connsiteX0" fmla="*/ 5938 w 933169"/>
                  <a:gd name="connsiteY0" fmla="*/ 20048 h 85461"/>
                  <a:gd name="connsiteX1" fmla="*/ 55669 w 933169"/>
                  <a:gd name="connsiteY1" fmla="*/ 0 h 85461"/>
                  <a:gd name="connsiteX2" fmla="*/ 933169 w 933169"/>
                  <a:gd name="connsiteY2" fmla="*/ 0 h 85461"/>
                  <a:gd name="connsiteX3" fmla="*/ 933169 w 933169"/>
                  <a:gd name="connsiteY3" fmla="*/ 53579 h 85461"/>
                  <a:gd name="connsiteX4" fmla="*/ 873469 w 933169"/>
                  <a:gd name="connsiteY4" fmla="*/ 82829 h 85461"/>
                  <a:gd name="connsiteX5" fmla="*/ 3945 w 933169"/>
                  <a:gd name="connsiteY5" fmla="*/ 84144 h 85461"/>
                  <a:gd name="connsiteX6" fmla="*/ 5938 w 933169"/>
                  <a:gd name="connsiteY6" fmla="*/ 20048 h 85461"/>
                  <a:gd name="connsiteX7" fmla="*/ 0 w 933169"/>
                  <a:gd name="connsiteY7" fmla="*/ 20912 h 85461"/>
                  <a:gd name="connsiteX8" fmla="*/ 866499 w 933169"/>
                  <a:gd name="connsiteY8" fmla="*/ 23113 h 85461"/>
                  <a:gd name="connsiteX9" fmla="*/ 933169 w 933169"/>
                  <a:gd name="connsiteY9" fmla="*/ 0 h 85461"/>
                  <a:gd name="connsiteX10" fmla="*/ 871477 w 933169"/>
                  <a:gd name="connsiteY10" fmla="*/ 27060 h 85461"/>
                  <a:gd name="connsiteX11" fmla="*/ 871477 w 933169"/>
                  <a:gd name="connsiteY11" fmla="*/ 81076 h 85461"/>
                  <a:gd name="connsiteX0" fmla="*/ 7930 w 933169"/>
                  <a:gd name="connsiteY0" fmla="*/ 20925 h 85461"/>
                  <a:gd name="connsiteX1" fmla="*/ 915310 w 933169"/>
                  <a:gd name="connsiteY1" fmla="*/ 17860 h 85461"/>
                  <a:gd name="connsiteX2" fmla="*/ 873704 w 933169"/>
                  <a:gd name="connsiteY2" fmla="*/ 80206 h 85461"/>
                  <a:gd name="connsiteX3" fmla="*/ 11905 w 933169"/>
                  <a:gd name="connsiteY3" fmla="*/ 85461 h 85461"/>
                  <a:gd name="connsiteX4" fmla="*/ 7930 w 933169"/>
                  <a:gd name="connsiteY4" fmla="*/ 20925 h 85461"/>
                  <a:gd name="connsiteX0" fmla="*/ 864507 w 933169"/>
                  <a:gd name="connsiteY0" fmla="*/ 18731 h 85461"/>
                  <a:gd name="connsiteX1" fmla="*/ 933169 w 933169"/>
                  <a:gd name="connsiteY1" fmla="*/ 0 h 85461"/>
                  <a:gd name="connsiteX2" fmla="*/ 933169 w 933169"/>
                  <a:gd name="connsiteY2" fmla="*/ 53579 h 85461"/>
                  <a:gd name="connsiteX3" fmla="*/ 873704 w 933169"/>
                  <a:gd name="connsiteY3" fmla="*/ 80206 h 85461"/>
                  <a:gd name="connsiteX4" fmla="*/ 864507 w 933169"/>
                  <a:gd name="connsiteY4" fmla="*/ 18731 h 85461"/>
                  <a:gd name="connsiteX0" fmla="*/ 15891 w 933169"/>
                  <a:gd name="connsiteY0" fmla="*/ 18737 h 85461"/>
                  <a:gd name="connsiteX1" fmla="*/ 55669 w 933169"/>
                  <a:gd name="connsiteY1" fmla="*/ 0 h 85461"/>
                  <a:gd name="connsiteX2" fmla="*/ 933169 w 933169"/>
                  <a:gd name="connsiteY2" fmla="*/ 0 h 85461"/>
                  <a:gd name="connsiteX3" fmla="*/ 873709 w 933169"/>
                  <a:gd name="connsiteY3" fmla="*/ 23231 h 85461"/>
                  <a:gd name="connsiteX4" fmla="*/ 15891 w 933169"/>
                  <a:gd name="connsiteY4" fmla="*/ 18737 h 85461"/>
                  <a:gd name="connsiteX0" fmla="*/ 5938 w 933169"/>
                  <a:gd name="connsiteY0" fmla="*/ 20048 h 85461"/>
                  <a:gd name="connsiteX1" fmla="*/ 55669 w 933169"/>
                  <a:gd name="connsiteY1" fmla="*/ 0 h 85461"/>
                  <a:gd name="connsiteX2" fmla="*/ 933169 w 933169"/>
                  <a:gd name="connsiteY2" fmla="*/ 0 h 85461"/>
                  <a:gd name="connsiteX3" fmla="*/ 930184 w 933169"/>
                  <a:gd name="connsiteY3" fmla="*/ 60149 h 85461"/>
                  <a:gd name="connsiteX4" fmla="*/ 873469 w 933169"/>
                  <a:gd name="connsiteY4" fmla="*/ 82829 h 85461"/>
                  <a:gd name="connsiteX5" fmla="*/ 3945 w 933169"/>
                  <a:gd name="connsiteY5" fmla="*/ 84144 h 85461"/>
                  <a:gd name="connsiteX6" fmla="*/ 5938 w 933169"/>
                  <a:gd name="connsiteY6" fmla="*/ 20048 h 85461"/>
                  <a:gd name="connsiteX7" fmla="*/ 0 w 933169"/>
                  <a:gd name="connsiteY7" fmla="*/ 20912 h 85461"/>
                  <a:gd name="connsiteX8" fmla="*/ 866499 w 933169"/>
                  <a:gd name="connsiteY8" fmla="*/ 23113 h 85461"/>
                  <a:gd name="connsiteX9" fmla="*/ 933169 w 933169"/>
                  <a:gd name="connsiteY9" fmla="*/ 0 h 85461"/>
                  <a:gd name="connsiteX10" fmla="*/ 871477 w 933169"/>
                  <a:gd name="connsiteY10" fmla="*/ 27060 h 85461"/>
                  <a:gd name="connsiteX11" fmla="*/ 871477 w 933169"/>
                  <a:gd name="connsiteY11" fmla="*/ 81076 h 85461"/>
                  <a:gd name="connsiteX0" fmla="*/ 7930 w 948118"/>
                  <a:gd name="connsiteY0" fmla="*/ 20925 h 85461"/>
                  <a:gd name="connsiteX1" fmla="*/ 915310 w 948118"/>
                  <a:gd name="connsiteY1" fmla="*/ 17860 h 85461"/>
                  <a:gd name="connsiteX2" fmla="*/ 873704 w 948118"/>
                  <a:gd name="connsiteY2" fmla="*/ 80206 h 85461"/>
                  <a:gd name="connsiteX3" fmla="*/ 11905 w 948118"/>
                  <a:gd name="connsiteY3" fmla="*/ 85461 h 85461"/>
                  <a:gd name="connsiteX4" fmla="*/ 7930 w 948118"/>
                  <a:gd name="connsiteY4" fmla="*/ 20925 h 85461"/>
                  <a:gd name="connsiteX0" fmla="*/ 864507 w 948118"/>
                  <a:gd name="connsiteY0" fmla="*/ 18731 h 85461"/>
                  <a:gd name="connsiteX1" fmla="*/ 933169 w 948118"/>
                  <a:gd name="connsiteY1" fmla="*/ 0 h 85461"/>
                  <a:gd name="connsiteX2" fmla="*/ 948118 w 948118"/>
                  <a:gd name="connsiteY2" fmla="*/ 52918 h 85461"/>
                  <a:gd name="connsiteX3" fmla="*/ 873704 w 948118"/>
                  <a:gd name="connsiteY3" fmla="*/ 80206 h 85461"/>
                  <a:gd name="connsiteX4" fmla="*/ 864507 w 948118"/>
                  <a:gd name="connsiteY4" fmla="*/ 18731 h 85461"/>
                  <a:gd name="connsiteX0" fmla="*/ 15891 w 948118"/>
                  <a:gd name="connsiteY0" fmla="*/ 18737 h 85461"/>
                  <a:gd name="connsiteX1" fmla="*/ 55669 w 948118"/>
                  <a:gd name="connsiteY1" fmla="*/ 0 h 85461"/>
                  <a:gd name="connsiteX2" fmla="*/ 933169 w 948118"/>
                  <a:gd name="connsiteY2" fmla="*/ 0 h 85461"/>
                  <a:gd name="connsiteX3" fmla="*/ 873709 w 948118"/>
                  <a:gd name="connsiteY3" fmla="*/ 23231 h 85461"/>
                  <a:gd name="connsiteX4" fmla="*/ 15891 w 948118"/>
                  <a:gd name="connsiteY4" fmla="*/ 18737 h 85461"/>
                  <a:gd name="connsiteX0" fmla="*/ 5938 w 948118"/>
                  <a:gd name="connsiteY0" fmla="*/ 20048 h 85461"/>
                  <a:gd name="connsiteX1" fmla="*/ 55669 w 948118"/>
                  <a:gd name="connsiteY1" fmla="*/ 0 h 85461"/>
                  <a:gd name="connsiteX2" fmla="*/ 933169 w 948118"/>
                  <a:gd name="connsiteY2" fmla="*/ 0 h 85461"/>
                  <a:gd name="connsiteX3" fmla="*/ 930184 w 948118"/>
                  <a:gd name="connsiteY3" fmla="*/ 60149 h 85461"/>
                  <a:gd name="connsiteX4" fmla="*/ 873469 w 948118"/>
                  <a:gd name="connsiteY4" fmla="*/ 82829 h 85461"/>
                  <a:gd name="connsiteX5" fmla="*/ 3945 w 948118"/>
                  <a:gd name="connsiteY5" fmla="*/ 84144 h 85461"/>
                  <a:gd name="connsiteX6" fmla="*/ 5938 w 948118"/>
                  <a:gd name="connsiteY6" fmla="*/ 20048 h 85461"/>
                  <a:gd name="connsiteX7" fmla="*/ 0 w 948118"/>
                  <a:gd name="connsiteY7" fmla="*/ 20912 h 85461"/>
                  <a:gd name="connsiteX8" fmla="*/ 866499 w 948118"/>
                  <a:gd name="connsiteY8" fmla="*/ 23113 h 85461"/>
                  <a:gd name="connsiteX9" fmla="*/ 933169 w 948118"/>
                  <a:gd name="connsiteY9" fmla="*/ 0 h 85461"/>
                  <a:gd name="connsiteX10" fmla="*/ 871477 w 948118"/>
                  <a:gd name="connsiteY10" fmla="*/ 27060 h 85461"/>
                  <a:gd name="connsiteX11" fmla="*/ 871477 w 948118"/>
                  <a:gd name="connsiteY11" fmla="*/ 81076 h 85461"/>
                  <a:gd name="connsiteX0" fmla="*/ 7930 w 933169"/>
                  <a:gd name="connsiteY0" fmla="*/ 20925 h 85461"/>
                  <a:gd name="connsiteX1" fmla="*/ 915310 w 933169"/>
                  <a:gd name="connsiteY1" fmla="*/ 17860 h 85461"/>
                  <a:gd name="connsiteX2" fmla="*/ 873704 w 933169"/>
                  <a:gd name="connsiteY2" fmla="*/ 80206 h 85461"/>
                  <a:gd name="connsiteX3" fmla="*/ 11905 w 933169"/>
                  <a:gd name="connsiteY3" fmla="*/ 85461 h 85461"/>
                  <a:gd name="connsiteX4" fmla="*/ 7930 w 933169"/>
                  <a:gd name="connsiteY4" fmla="*/ 20925 h 85461"/>
                  <a:gd name="connsiteX0" fmla="*/ 864507 w 933169"/>
                  <a:gd name="connsiteY0" fmla="*/ 18731 h 85461"/>
                  <a:gd name="connsiteX1" fmla="*/ 933169 w 933169"/>
                  <a:gd name="connsiteY1" fmla="*/ 0 h 85461"/>
                  <a:gd name="connsiteX2" fmla="*/ 931679 w 933169"/>
                  <a:gd name="connsiteY2" fmla="*/ 60149 h 85461"/>
                  <a:gd name="connsiteX3" fmla="*/ 873704 w 933169"/>
                  <a:gd name="connsiteY3" fmla="*/ 80206 h 85461"/>
                  <a:gd name="connsiteX4" fmla="*/ 864507 w 933169"/>
                  <a:gd name="connsiteY4" fmla="*/ 18731 h 85461"/>
                  <a:gd name="connsiteX0" fmla="*/ 15891 w 933169"/>
                  <a:gd name="connsiteY0" fmla="*/ 18737 h 85461"/>
                  <a:gd name="connsiteX1" fmla="*/ 55669 w 933169"/>
                  <a:gd name="connsiteY1" fmla="*/ 0 h 85461"/>
                  <a:gd name="connsiteX2" fmla="*/ 933169 w 933169"/>
                  <a:gd name="connsiteY2" fmla="*/ 0 h 85461"/>
                  <a:gd name="connsiteX3" fmla="*/ 873709 w 933169"/>
                  <a:gd name="connsiteY3" fmla="*/ 23231 h 85461"/>
                  <a:gd name="connsiteX4" fmla="*/ 15891 w 933169"/>
                  <a:gd name="connsiteY4" fmla="*/ 18737 h 85461"/>
                  <a:gd name="connsiteX0" fmla="*/ 5938 w 933169"/>
                  <a:gd name="connsiteY0" fmla="*/ 20048 h 85461"/>
                  <a:gd name="connsiteX1" fmla="*/ 55669 w 933169"/>
                  <a:gd name="connsiteY1" fmla="*/ 0 h 85461"/>
                  <a:gd name="connsiteX2" fmla="*/ 933169 w 933169"/>
                  <a:gd name="connsiteY2" fmla="*/ 0 h 85461"/>
                  <a:gd name="connsiteX3" fmla="*/ 930184 w 933169"/>
                  <a:gd name="connsiteY3" fmla="*/ 60149 h 85461"/>
                  <a:gd name="connsiteX4" fmla="*/ 873469 w 933169"/>
                  <a:gd name="connsiteY4" fmla="*/ 82829 h 85461"/>
                  <a:gd name="connsiteX5" fmla="*/ 3945 w 933169"/>
                  <a:gd name="connsiteY5" fmla="*/ 84144 h 85461"/>
                  <a:gd name="connsiteX6" fmla="*/ 5938 w 933169"/>
                  <a:gd name="connsiteY6" fmla="*/ 20048 h 85461"/>
                  <a:gd name="connsiteX7" fmla="*/ 0 w 933169"/>
                  <a:gd name="connsiteY7" fmla="*/ 20912 h 85461"/>
                  <a:gd name="connsiteX8" fmla="*/ 866499 w 933169"/>
                  <a:gd name="connsiteY8" fmla="*/ 23113 h 85461"/>
                  <a:gd name="connsiteX9" fmla="*/ 933169 w 933169"/>
                  <a:gd name="connsiteY9" fmla="*/ 0 h 85461"/>
                  <a:gd name="connsiteX10" fmla="*/ 871477 w 933169"/>
                  <a:gd name="connsiteY10" fmla="*/ 27060 h 85461"/>
                  <a:gd name="connsiteX11" fmla="*/ 871477 w 933169"/>
                  <a:gd name="connsiteY11" fmla="*/ 81076 h 85461"/>
                  <a:gd name="connsiteX0" fmla="*/ 7930 w 933169"/>
                  <a:gd name="connsiteY0" fmla="*/ 20925 h 84800"/>
                  <a:gd name="connsiteX1" fmla="*/ 915310 w 933169"/>
                  <a:gd name="connsiteY1" fmla="*/ 17860 h 84800"/>
                  <a:gd name="connsiteX2" fmla="*/ 873704 w 933169"/>
                  <a:gd name="connsiteY2" fmla="*/ 80206 h 84800"/>
                  <a:gd name="connsiteX3" fmla="*/ 4443 w 933169"/>
                  <a:gd name="connsiteY3" fmla="*/ 84800 h 84800"/>
                  <a:gd name="connsiteX4" fmla="*/ 7930 w 933169"/>
                  <a:gd name="connsiteY4" fmla="*/ 20925 h 84800"/>
                  <a:gd name="connsiteX0" fmla="*/ 864507 w 933169"/>
                  <a:gd name="connsiteY0" fmla="*/ 18731 h 84800"/>
                  <a:gd name="connsiteX1" fmla="*/ 933169 w 933169"/>
                  <a:gd name="connsiteY1" fmla="*/ 0 h 84800"/>
                  <a:gd name="connsiteX2" fmla="*/ 931679 w 933169"/>
                  <a:gd name="connsiteY2" fmla="*/ 60149 h 84800"/>
                  <a:gd name="connsiteX3" fmla="*/ 873704 w 933169"/>
                  <a:gd name="connsiteY3" fmla="*/ 80206 h 84800"/>
                  <a:gd name="connsiteX4" fmla="*/ 864507 w 933169"/>
                  <a:gd name="connsiteY4" fmla="*/ 18731 h 84800"/>
                  <a:gd name="connsiteX0" fmla="*/ 15891 w 933169"/>
                  <a:gd name="connsiteY0" fmla="*/ 18737 h 84800"/>
                  <a:gd name="connsiteX1" fmla="*/ 55669 w 933169"/>
                  <a:gd name="connsiteY1" fmla="*/ 0 h 84800"/>
                  <a:gd name="connsiteX2" fmla="*/ 933169 w 933169"/>
                  <a:gd name="connsiteY2" fmla="*/ 0 h 84800"/>
                  <a:gd name="connsiteX3" fmla="*/ 873709 w 933169"/>
                  <a:gd name="connsiteY3" fmla="*/ 23231 h 84800"/>
                  <a:gd name="connsiteX4" fmla="*/ 15891 w 933169"/>
                  <a:gd name="connsiteY4" fmla="*/ 18737 h 84800"/>
                  <a:gd name="connsiteX0" fmla="*/ 5938 w 933169"/>
                  <a:gd name="connsiteY0" fmla="*/ 20048 h 84800"/>
                  <a:gd name="connsiteX1" fmla="*/ 55669 w 933169"/>
                  <a:gd name="connsiteY1" fmla="*/ 0 h 84800"/>
                  <a:gd name="connsiteX2" fmla="*/ 933169 w 933169"/>
                  <a:gd name="connsiteY2" fmla="*/ 0 h 84800"/>
                  <a:gd name="connsiteX3" fmla="*/ 930184 w 933169"/>
                  <a:gd name="connsiteY3" fmla="*/ 60149 h 84800"/>
                  <a:gd name="connsiteX4" fmla="*/ 873469 w 933169"/>
                  <a:gd name="connsiteY4" fmla="*/ 82829 h 84800"/>
                  <a:gd name="connsiteX5" fmla="*/ 3945 w 933169"/>
                  <a:gd name="connsiteY5" fmla="*/ 84144 h 84800"/>
                  <a:gd name="connsiteX6" fmla="*/ 5938 w 933169"/>
                  <a:gd name="connsiteY6" fmla="*/ 20048 h 84800"/>
                  <a:gd name="connsiteX7" fmla="*/ 0 w 933169"/>
                  <a:gd name="connsiteY7" fmla="*/ 20912 h 84800"/>
                  <a:gd name="connsiteX8" fmla="*/ 866499 w 933169"/>
                  <a:gd name="connsiteY8" fmla="*/ 23113 h 84800"/>
                  <a:gd name="connsiteX9" fmla="*/ 933169 w 933169"/>
                  <a:gd name="connsiteY9" fmla="*/ 0 h 84800"/>
                  <a:gd name="connsiteX10" fmla="*/ 871477 w 933169"/>
                  <a:gd name="connsiteY10" fmla="*/ 27060 h 84800"/>
                  <a:gd name="connsiteX11" fmla="*/ 871477 w 933169"/>
                  <a:gd name="connsiteY11" fmla="*/ 81076 h 8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3169" h="84800" stroke="0" extrusionOk="0">
                    <a:moveTo>
                      <a:pt x="7930" y="20925"/>
                    </a:moveTo>
                    <a:lnTo>
                      <a:pt x="915310" y="17860"/>
                    </a:lnTo>
                    <a:lnTo>
                      <a:pt x="873704" y="80206"/>
                    </a:lnTo>
                    <a:lnTo>
                      <a:pt x="4443" y="84800"/>
                    </a:lnTo>
                    <a:lnTo>
                      <a:pt x="7930" y="20925"/>
                    </a:lnTo>
                    <a:close/>
                  </a:path>
                  <a:path w="933169" h="84800" fill="darkenLess" stroke="0" extrusionOk="0">
                    <a:moveTo>
                      <a:pt x="864507" y="18731"/>
                    </a:moveTo>
                    <a:lnTo>
                      <a:pt x="933169" y="0"/>
                    </a:lnTo>
                    <a:cubicBezTo>
                      <a:pt x="932672" y="20050"/>
                      <a:pt x="932176" y="40099"/>
                      <a:pt x="931679" y="60149"/>
                    </a:cubicBezTo>
                    <a:lnTo>
                      <a:pt x="873704" y="80206"/>
                    </a:lnTo>
                    <a:lnTo>
                      <a:pt x="864507" y="18731"/>
                    </a:lnTo>
                    <a:close/>
                  </a:path>
                  <a:path w="933169" h="84800" fill="lightenLess" stroke="0" extrusionOk="0">
                    <a:moveTo>
                      <a:pt x="15891" y="18737"/>
                    </a:moveTo>
                    <a:lnTo>
                      <a:pt x="55669" y="0"/>
                    </a:lnTo>
                    <a:lnTo>
                      <a:pt x="933169" y="0"/>
                    </a:lnTo>
                    <a:lnTo>
                      <a:pt x="873709" y="23231"/>
                    </a:lnTo>
                    <a:lnTo>
                      <a:pt x="15891" y="18737"/>
                    </a:lnTo>
                    <a:close/>
                  </a:path>
                  <a:path w="933169" h="84800" fill="none" extrusionOk="0">
                    <a:moveTo>
                      <a:pt x="5938" y="20048"/>
                    </a:moveTo>
                    <a:lnTo>
                      <a:pt x="55669" y="0"/>
                    </a:lnTo>
                    <a:lnTo>
                      <a:pt x="933169" y="0"/>
                    </a:lnTo>
                    <a:lnTo>
                      <a:pt x="930184" y="60149"/>
                    </a:lnTo>
                    <a:lnTo>
                      <a:pt x="873469" y="82829"/>
                    </a:lnTo>
                    <a:lnTo>
                      <a:pt x="3945" y="84144"/>
                    </a:lnTo>
                    <a:cubicBezTo>
                      <a:pt x="4609" y="62779"/>
                      <a:pt x="5274" y="41413"/>
                      <a:pt x="5938" y="20048"/>
                    </a:cubicBezTo>
                    <a:close/>
                    <a:moveTo>
                      <a:pt x="0" y="20912"/>
                    </a:moveTo>
                    <a:lnTo>
                      <a:pt x="866499" y="23113"/>
                    </a:lnTo>
                    <a:lnTo>
                      <a:pt x="933169" y="0"/>
                    </a:lnTo>
                    <a:moveTo>
                      <a:pt x="871477" y="27060"/>
                    </a:moveTo>
                    <a:lnTo>
                      <a:pt x="871477" y="81076"/>
                    </a:lnTo>
                  </a:path>
                </a:pathLst>
              </a:custGeom>
              <a:solidFill>
                <a:srgbClr val="FF99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401">
                  <a:defRPr/>
                </a:pPr>
                <a:endParaRPr lang="ja-JP" altLang="en-US">
                  <a:solidFill>
                    <a:prstClr val="white"/>
                  </a:solidFill>
                  <a:latin typeface="Helvetica"/>
                  <a:ea typeface="ヒラギノ丸ゴ ProN W4"/>
                </a:endParaRPr>
              </a:p>
            </p:txBody>
          </p:sp>
          <p:sp>
            <p:nvSpPr>
              <p:cNvPr id="168" name="直方体 167"/>
              <p:cNvSpPr/>
              <p:nvPr/>
            </p:nvSpPr>
            <p:spPr>
              <a:xfrm>
                <a:off x="3041892" y="3927943"/>
                <a:ext cx="217254" cy="246154"/>
              </a:xfrm>
              <a:prstGeom prst="cub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401">
                  <a:defRPr/>
                </a:pPr>
                <a:endParaRPr lang="ja-JP" altLang="en-US">
                  <a:solidFill>
                    <a:prstClr val="white"/>
                  </a:solidFill>
                  <a:latin typeface="Helvetica"/>
                  <a:ea typeface="ヒラギノ丸ゴ ProN W4"/>
                </a:endParaRPr>
              </a:p>
            </p:txBody>
          </p:sp>
          <p:sp>
            <p:nvSpPr>
              <p:cNvPr id="169" name="フリーフォーム 168"/>
              <p:cNvSpPr/>
              <p:nvPr/>
            </p:nvSpPr>
            <p:spPr>
              <a:xfrm>
                <a:off x="2250468" y="4998591"/>
                <a:ext cx="1486635" cy="102764"/>
              </a:xfrm>
              <a:custGeom>
                <a:avLst/>
                <a:gdLst>
                  <a:gd name="connsiteX0" fmla="*/ 0 w 1476375"/>
                  <a:gd name="connsiteY0" fmla="*/ 71437 h 80962"/>
                  <a:gd name="connsiteX1" fmla="*/ 80963 w 1476375"/>
                  <a:gd name="connsiteY1" fmla="*/ 2381 h 80962"/>
                  <a:gd name="connsiteX2" fmla="*/ 1476375 w 1476375"/>
                  <a:gd name="connsiteY2" fmla="*/ 0 h 80962"/>
                  <a:gd name="connsiteX3" fmla="*/ 1381125 w 1476375"/>
                  <a:gd name="connsiteY3" fmla="*/ 80962 h 80962"/>
                  <a:gd name="connsiteX4" fmla="*/ 0 w 1476375"/>
                  <a:gd name="connsiteY4" fmla="*/ 71437 h 80962"/>
                  <a:gd name="connsiteX0" fmla="*/ 0 w 1476359"/>
                  <a:gd name="connsiteY0" fmla="*/ 78569 h 80962"/>
                  <a:gd name="connsiteX1" fmla="*/ 80947 w 1476359"/>
                  <a:gd name="connsiteY1" fmla="*/ 2381 h 80962"/>
                  <a:gd name="connsiteX2" fmla="*/ 1476359 w 1476359"/>
                  <a:gd name="connsiteY2" fmla="*/ 0 h 80962"/>
                  <a:gd name="connsiteX3" fmla="*/ 1381109 w 1476359"/>
                  <a:gd name="connsiteY3" fmla="*/ 80962 h 80962"/>
                  <a:gd name="connsiteX4" fmla="*/ 0 w 1476359"/>
                  <a:gd name="connsiteY4" fmla="*/ 78569 h 80962"/>
                  <a:gd name="connsiteX0" fmla="*/ 0 w 1478724"/>
                  <a:gd name="connsiteY0" fmla="*/ 92845 h 92845"/>
                  <a:gd name="connsiteX1" fmla="*/ 83312 w 1478724"/>
                  <a:gd name="connsiteY1" fmla="*/ 2381 h 92845"/>
                  <a:gd name="connsiteX2" fmla="*/ 1478724 w 1478724"/>
                  <a:gd name="connsiteY2" fmla="*/ 0 h 92845"/>
                  <a:gd name="connsiteX3" fmla="*/ 1383474 w 1478724"/>
                  <a:gd name="connsiteY3" fmla="*/ 80962 h 92845"/>
                  <a:gd name="connsiteX4" fmla="*/ 0 w 1478724"/>
                  <a:gd name="connsiteY4" fmla="*/ 92845 h 92845"/>
                  <a:gd name="connsiteX0" fmla="*/ 0 w 1478724"/>
                  <a:gd name="connsiteY0" fmla="*/ 92845 h 95238"/>
                  <a:gd name="connsiteX1" fmla="*/ 83312 w 1478724"/>
                  <a:gd name="connsiteY1" fmla="*/ 2381 h 95238"/>
                  <a:gd name="connsiteX2" fmla="*/ 1478724 w 1478724"/>
                  <a:gd name="connsiteY2" fmla="*/ 0 h 95238"/>
                  <a:gd name="connsiteX3" fmla="*/ 1378718 w 1478724"/>
                  <a:gd name="connsiteY3" fmla="*/ 95238 h 95238"/>
                  <a:gd name="connsiteX4" fmla="*/ 0 w 1478724"/>
                  <a:gd name="connsiteY4" fmla="*/ 92845 h 95238"/>
                  <a:gd name="connsiteX0" fmla="*/ 0 w 1488233"/>
                  <a:gd name="connsiteY0" fmla="*/ 104740 h 104740"/>
                  <a:gd name="connsiteX1" fmla="*/ 92821 w 1488233"/>
                  <a:gd name="connsiteY1" fmla="*/ 2381 h 104740"/>
                  <a:gd name="connsiteX2" fmla="*/ 1488233 w 1488233"/>
                  <a:gd name="connsiteY2" fmla="*/ 0 h 104740"/>
                  <a:gd name="connsiteX3" fmla="*/ 1388227 w 1488233"/>
                  <a:gd name="connsiteY3" fmla="*/ 95238 h 104740"/>
                  <a:gd name="connsiteX4" fmla="*/ 0 w 1488233"/>
                  <a:gd name="connsiteY4" fmla="*/ 104740 h 104740"/>
                  <a:gd name="connsiteX0" fmla="*/ 0 w 1488233"/>
                  <a:gd name="connsiteY0" fmla="*/ 104740 h 111895"/>
                  <a:gd name="connsiteX1" fmla="*/ 92821 w 1488233"/>
                  <a:gd name="connsiteY1" fmla="*/ 2381 h 111895"/>
                  <a:gd name="connsiteX2" fmla="*/ 1488233 w 1488233"/>
                  <a:gd name="connsiteY2" fmla="*/ 0 h 111895"/>
                  <a:gd name="connsiteX3" fmla="*/ 1385852 w 1488233"/>
                  <a:gd name="connsiteY3" fmla="*/ 111895 h 111895"/>
                  <a:gd name="connsiteX4" fmla="*/ 0 w 1488233"/>
                  <a:gd name="connsiteY4" fmla="*/ 104740 h 111895"/>
                  <a:gd name="connsiteX0" fmla="*/ 0 w 1488233"/>
                  <a:gd name="connsiteY0" fmla="*/ 104740 h 104752"/>
                  <a:gd name="connsiteX1" fmla="*/ 92821 w 1488233"/>
                  <a:gd name="connsiteY1" fmla="*/ 2381 h 104752"/>
                  <a:gd name="connsiteX2" fmla="*/ 1488233 w 1488233"/>
                  <a:gd name="connsiteY2" fmla="*/ 0 h 104752"/>
                  <a:gd name="connsiteX3" fmla="*/ 1390614 w 1488233"/>
                  <a:gd name="connsiteY3" fmla="*/ 104752 h 104752"/>
                  <a:gd name="connsiteX4" fmla="*/ 0 w 1488233"/>
                  <a:gd name="connsiteY4" fmla="*/ 104740 h 10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8233" h="104752">
                    <a:moveTo>
                      <a:pt x="0" y="104740"/>
                    </a:moveTo>
                    <a:lnTo>
                      <a:pt x="92821" y="2381"/>
                    </a:lnTo>
                    <a:lnTo>
                      <a:pt x="1488233" y="0"/>
                    </a:lnTo>
                    <a:lnTo>
                      <a:pt x="1390614" y="104752"/>
                    </a:lnTo>
                    <a:lnTo>
                      <a:pt x="0" y="104740"/>
                    </a:lnTo>
                    <a:close/>
                  </a:path>
                </a:pathLst>
              </a:custGeom>
              <a:solidFill>
                <a:srgbClr val="00B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401">
                  <a:defRPr/>
                </a:pPr>
                <a:endParaRPr lang="ja-JP" altLang="en-US">
                  <a:solidFill>
                    <a:prstClr val="white"/>
                  </a:solidFill>
                  <a:latin typeface="Helvetica"/>
                  <a:ea typeface="ヒラギノ丸ゴ ProN W4"/>
                </a:endParaRPr>
              </a:p>
            </p:txBody>
          </p:sp>
          <p:grpSp>
            <p:nvGrpSpPr>
              <p:cNvPr id="85" name="グループ化 90"/>
              <p:cNvGrpSpPr/>
              <p:nvPr/>
            </p:nvGrpSpPr>
            <p:grpSpPr>
              <a:xfrm>
                <a:off x="2343158" y="5136606"/>
                <a:ext cx="222253" cy="137863"/>
                <a:chOff x="3286116" y="2240756"/>
                <a:chExt cx="216694" cy="71438"/>
              </a:xfrm>
              <a:solidFill>
                <a:schemeClr val="accent1">
                  <a:lumMod val="20000"/>
                  <a:lumOff val="80000"/>
                </a:schemeClr>
              </a:solidFill>
            </p:grpSpPr>
            <p:sp>
              <p:nvSpPr>
                <p:cNvPr id="187" name="正方形/長方形 186"/>
                <p:cNvSpPr/>
                <p:nvPr/>
              </p:nvSpPr>
              <p:spPr>
                <a:xfrm>
                  <a:off x="3393281" y="2240756"/>
                  <a:ext cx="109529" cy="71438"/>
                </a:xfrm>
                <a:prstGeom prst="rect">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401">
                    <a:defRPr/>
                  </a:pPr>
                  <a:endParaRPr lang="ja-JP" altLang="en-US">
                    <a:solidFill>
                      <a:prstClr val="white"/>
                    </a:solidFill>
                    <a:latin typeface="Helvetica"/>
                    <a:ea typeface="ヒラギノ丸ゴ ProN W4"/>
                  </a:endParaRPr>
                </a:p>
              </p:txBody>
            </p:sp>
            <p:sp>
              <p:nvSpPr>
                <p:cNvPr id="188" name="正方形/長方形 187"/>
                <p:cNvSpPr/>
                <p:nvPr/>
              </p:nvSpPr>
              <p:spPr>
                <a:xfrm>
                  <a:off x="3286116" y="2240756"/>
                  <a:ext cx="109529" cy="71438"/>
                </a:xfrm>
                <a:prstGeom prst="rect">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401">
                    <a:defRPr/>
                  </a:pPr>
                  <a:endParaRPr lang="ja-JP" altLang="en-US">
                    <a:solidFill>
                      <a:prstClr val="white"/>
                    </a:solidFill>
                    <a:latin typeface="Helvetica"/>
                    <a:ea typeface="ヒラギノ丸ゴ ProN W4"/>
                  </a:endParaRPr>
                </a:p>
              </p:txBody>
            </p:sp>
          </p:grpSp>
          <p:grpSp>
            <p:nvGrpSpPr>
              <p:cNvPr id="86" name="グループ化 325"/>
              <p:cNvGrpSpPr/>
              <p:nvPr/>
            </p:nvGrpSpPr>
            <p:grpSpPr>
              <a:xfrm>
                <a:off x="2595565" y="5136606"/>
                <a:ext cx="222253" cy="137863"/>
                <a:chOff x="3286116" y="2240756"/>
                <a:chExt cx="216694" cy="71438"/>
              </a:xfrm>
              <a:solidFill>
                <a:schemeClr val="accent1">
                  <a:lumMod val="20000"/>
                  <a:lumOff val="80000"/>
                </a:schemeClr>
              </a:solidFill>
            </p:grpSpPr>
            <p:sp>
              <p:nvSpPr>
                <p:cNvPr id="185" name="正方形/長方形 184"/>
                <p:cNvSpPr/>
                <p:nvPr/>
              </p:nvSpPr>
              <p:spPr>
                <a:xfrm>
                  <a:off x="3393281" y="2240756"/>
                  <a:ext cx="109529" cy="71438"/>
                </a:xfrm>
                <a:prstGeom prst="rect">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401">
                    <a:defRPr/>
                  </a:pPr>
                  <a:endParaRPr lang="ja-JP" altLang="en-US">
                    <a:solidFill>
                      <a:prstClr val="white"/>
                    </a:solidFill>
                    <a:latin typeface="Helvetica"/>
                    <a:ea typeface="ヒラギノ丸ゴ ProN W4"/>
                  </a:endParaRPr>
                </a:p>
              </p:txBody>
            </p:sp>
            <p:sp>
              <p:nvSpPr>
                <p:cNvPr id="186" name="正方形/長方形 185"/>
                <p:cNvSpPr/>
                <p:nvPr/>
              </p:nvSpPr>
              <p:spPr>
                <a:xfrm>
                  <a:off x="3286116" y="2240756"/>
                  <a:ext cx="109529" cy="71438"/>
                </a:xfrm>
                <a:prstGeom prst="rect">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401">
                    <a:defRPr/>
                  </a:pPr>
                  <a:endParaRPr lang="ja-JP" altLang="en-US">
                    <a:solidFill>
                      <a:prstClr val="white"/>
                    </a:solidFill>
                    <a:latin typeface="Helvetica"/>
                    <a:ea typeface="ヒラギノ丸ゴ ProN W4"/>
                  </a:endParaRPr>
                </a:p>
              </p:txBody>
            </p:sp>
          </p:grpSp>
          <p:grpSp>
            <p:nvGrpSpPr>
              <p:cNvPr id="87" name="グループ化 328"/>
              <p:cNvGrpSpPr/>
              <p:nvPr/>
            </p:nvGrpSpPr>
            <p:grpSpPr>
              <a:xfrm>
                <a:off x="2857524" y="5136606"/>
                <a:ext cx="222253" cy="137863"/>
                <a:chOff x="3286116" y="2240756"/>
                <a:chExt cx="216694" cy="71438"/>
              </a:xfrm>
              <a:solidFill>
                <a:schemeClr val="accent1">
                  <a:lumMod val="20000"/>
                  <a:lumOff val="80000"/>
                </a:schemeClr>
              </a:solidFill>
            </p:grpSpPr>
            <p:sp>
              <p:nvSpPr>
                <p:cNvPr id="183" name="正方形/長方形 182"/>
                <p:cNvSpPr/>
                <p:nvPr/>
              </p:nvSpPr>
              <p:spPr>
                <a:xfrm>
                  <a:off x="3393281" y="2240756"/>
                  <a:ext cx="109529" cy="71438"/>
                </a:xfrm>
                <a:prstGeom prst="rect">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401">
                    <a:defRPr/>
                  </a:pPr>
                  <a:endParaRPr lang="ja-JP" altLang="en-US">
                    <a:solidFill>
                      <a:prstClr val="white"/>
                    </a:solidFill>
                    <a:latin typeface="Helvetica"/>
                    <a:ea typeface="ヒラギノ丸ゴ ProN W4"/>
                  </a:endParaRPr>
                </a:p>
              </p:txBody>
            </p:sp>
            <p:sp>
              <p:nvSpPr>
                <p:cNvPr id="184" name="正方形/長方形 183"/>
                <p:cNvSpPr/>
                <p:nvPr/>
              </p:nvSpPr>
              <p:spPr>
                <a:xfrm>
                  <a:off x="3286116" y="2240756"/>
                  <a:ext cx="109529" cy="71438"/>
                </a:xfrm>
                <a:prstGeom prst="rect">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401">
                    <a:defRPr/>
                  </a:pPr>
                  <a:endParaRPr lang="ja-JP" altLang="en-US">
                    <a:solidFill>
                      <a:prstClr val="white"/>
                    </a:solidFill>
                    <a:latin typeface="Helvetica"/>
                    <a:ea typeface="ヒラギノ丸ゴ ProN W4"/>
                  </a:endParaRPr>
                </a:p>
              </p:txBody>
            </p:sp>
          </p:grpSp>
          <p:grpSp>
            <p:nvGrpSpPr>
              <p:cNvPr id="88" name="グループ化 331"/>
              <p:cNvGrpSpPr/>
              <p:nvPr/>
            </p:nvGrpSpPr>
            <p:grpSpPr>
              <a:xfrm>
                <a:off x="3112315" y="5136606"/>
                <a:ext cx="222255" cy="137863"/>
                <a:chOff x="3286114" y="2240756"/>
                <a:chExt cx="216696" cy="71438"/>
              </a:xfrm>
              <a:solidFill>
                <a:schemeClr val="accent1">
                  <a:lumMod val="20000"/>
                  <a:lumOff val="80000"/>
                </a:schemeClr>
              </a:solidFill>
            </p:grpSpPr>
            <p:sp>
              <p:nvSpPr>
                <p:cNvPr id="181" name="正方形/長方形 180"/>
                <p:cNvSpPr/>
                <p:nvPr/>
              </p:nvSpPr>
              <p:spPr>
                <a:xfrm>
                  <a:off x="3393281" y="2240756"/>
                  <a:ext cx="109529" cy="71438"/>
                </a:xfrm>
                <a:prstGeom prst="rect">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401">
                    <a:defRPr/>
                  </a:pPr>
                  <a:endParaRPr lang="ja-JP" altLang="en-US">
                    <a:solidFill>
                      <a:prstClr val="white"/>
                    </a:solidFill>
                    <a:latin typeface="Helvetica"/>
                    <a:ea typeface="ヒラギノ丸ゴ ProN W4"/>
                  </a:endParaRPr>
                </a:p>
              </p:txBody>
            </p:sp>
            <p:sp>
              <p:nvSpPr>
                <p:cNvPr id="182" name="正方形/長方形 181"/>
                <p:cNvSpPr/>
                <p:nvPr/>
              </p:nvSpPr>
              <p:spPr>
                <a:xfrm>
                  <a:off x="3286114" y="2240756"/>
                  <a:ext cx="109530" cy="71438"/>
                </a:xfrm>
                <a:prstGeom prst="rect">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401">
                    <a:defRPr/>
                  </a:pPr>
                  <a:endParaRPr lang="ja-JP" altLang="en-US">
                    <a:solidFill>
                      <a:prstClr val="white"/>
                    </a:solidFill>
                    <a:latin typeface="Helvetica"/>
                    <a:ea typeface="ヒラギノ丸ゴ ProN W4"/>
                  </a:endParaRPr>
                </a:p>
              </p:txBody>
            </p:sp>
          </p:grpSp>
          <p:grpSp>
            <p:nvGrpSpPr>
              <p:cNvPr id="89" name="グループ化 334"/>
              <p:cNvGrpSpPr/>
              <p:nvPr/>
            </p:nvGrpSpPr>
            <p:grpSpPr>
              <a:xfrm>
                <a:off x="3362349" y="5136606"/>
                <a:ext cx="222253" cy="137863"/>
                <a:chOff x="3286116" y="2240756"/>
                <a:chExt cx="216694" cy="71438"/>
              </a:xfrm>
              <a:solidFill>
                <a:schemeClr val="accent1">
                  <a:lumMod val="20000"/>
                  <a:lumOff val="80000"/>
                </a:schemeClr>
              </a:solidFill>
            </p:grpSpPr>
            <p:sp>
              <p:nvSpPr>
                <p:cNvPr id="179" name="正方形/長方形 178"/>
                <p:cNvSpPr/>
                <p:nvPr/>
              </p:nvSpPr>
              <p:spPr>
                <a:xfrm>
                  <a:off x="3393281" y="2240756"/>
                  <a:ext cx="109529" cy="71438"/>
                </a:xfrm>
                <a:prstGeom prst="rect">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401">
                    <a:defRPr/>
                  </a:pPr>
                  <a:endParaRPr lang="ja-JP" altLang="en-US">
                    <a:solidFill>
                      <a:prstClr val="white"/>
                    </a:solidFill>
                    <a:latin typeface="Helvetica"/>
                    <a:ea typeface="ヒラギノ丸ゴ ProN W4"/>
                  </a:endParaRPr>
                </a:p>
              </p:txBody>
            </p:sp>
            <p:sp>
              <p:nvSpPr>
                <p:cNvPr id="180" name="正方形/長方形 179"/>
                <p:cNvSpPr/>
                <p:nvPr/>
              </p:nvSpPr>
              <p:spPr>
                <a:xfrm>
                  <a:off x="3286116" y="2240756"/>
                  <a:ext cx="109529" cy="71438"/>
                </a:xfrm>
                <a:prstGeom prst="rect">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401">
                    <a:defRPr/>
                  </a:pPr>
                  <a:endParaRPr lang="ja-JP" altLang="en-US">
                    <a:solidFill>
                      <a:prstClr val="white"/>
                    </a:solidFill>
                    <a:latin typeface="Helvetica"/>
                    <a:ea typeface="ヒラギノ丸ゴ ProN W4"/>
                  </a:endParaRPr>
                </a:p>
              </p:txBody>
            </p:sp>
          </p:grpSp>
          <p:grpSp>
            <p:nvGrpSpPr>
              <p:cNvPr id="90" name="グループ化 337"/>
              <p:cNvGrpSpPr/>
              <p:nvPr/>
            </p:nvGrpSpPr>
            <p:grpSpPr>
              <a:xfrm>
                <a:off x="2786050" y="4369850"/>
                <a:ext cx="222253" cy="111127"/>
                <a:chOff x="3286116" y="2240756"/>
                <a:chExt cx="216694" cy="71438"/>
              </a:xfrm>
              <a:solidFill>
                <a:schemeClr val="accent1">
                  <a:lumMod val="20000"/>
                  <a:lumOff val="80000"/>
                </a:schemeClr>
              </a:solidFill>
            </p:grpSpPr>
            <p:sp>
              <p:nvSpPr>
                <p:cNvPr id="177" name="正方形/長方形 176"/>
                <p:cNvSpPr/>
                <p:nvPr/>
              </p:nvSpPr>
              <p:spPr>
                <a:xfrm>
                  <a:off x="3393281" y="2240756"/>
                  <a:ext cx="109529" cy="71438"/>
                </a:xfrm>
                <a:prstGeom prst="rect">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401">
                    <a:defRPr/>
                  </a:pPr>
                  <a:endParaRPr lang="ja-JP" altLang="en-US">
                    <a:solidFill>
                      <a:prstClr val="white"/>
                    </a:solidFill>
                    <a:latin typeface="Helvetica"/>
                    <a:ea typeface="ヒラギノ丸ゴ ProN W4"/>
                  </a:endParaRPr>
                </a:p>
              </p:txBody>
            </p:sp>
            <p:sp>
              <p:nvSpPr>
                <p:cNvPr id="178" name="正方形/長方形 177"/>
                <p:cNvSpPr/>
                <p:nvPr/>
              </p:nvSpPr>
              <p:spPr>
                <a:xfrm>
                  <a:off x="3286116" y="2240756"/>
                  <a:ext cx="109529" cy="71438"/>
                </a:xfrm>
                <a:prstGeom prst="rect">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401">
                    <a:defRPr/>
                  </a:pPr>
                  <a:endParaRPr lang="ja-JP" altLang="en-US">
                    <a:solidFill>
                      <a:prstClr val="white"/>
                    </a:solidFill>
                    <a:latin typeface="Helvetica"/>
                    <a:ea typeface="ヒラギノ丸ゴ ProN W4"/>
                  </a:endParaRPr>
                </a:p>
              </p:txBody>
            </p:sp>
          </p:grpSp>
          <p:sp>
            <p:nvSpPr>
              <p:cNvPr id="176" name="フリーフォーム 175"/>
              <p:cNvSpPr/>
              <p:nvPr/>
            </p:nvSpPr>
            <p:spPr>
              <a:xfrm>
                <a:off x="2343577" y="4441759"/>
                <a:ext cx="1390424" cy="112322"/>
              </a:xfrm>
              <a:custGeom>
                <a:avLst/>
                <a:gdLst>
                  <a:gd name="connsiteX0" fmla="*/ 0 w 895360"/>
                  <a:gd name="connsiteY0" fmla="*/ 17860 h 71438"/>
                  <a:gd name="connsiteX1" fmla="*/ 877501 w 895360"/>
                  <a:gd name="connsiteY1" fmla="*/ 17860 h 71438"/>
                  <a:gd name="connsiteX2" fmla="*/ 877501 w 895360"/>
                  <a:gd name="connsiteY2" fmla="*/ 71438 h 71438"/>
                  <a:gd name="connsiteX3" fmla="*/ 0 w 895360"/>
                  <a:gd name="connsiteY3" fmla="*/ 71438 h 71438"/>
                  <a:gd name="connsiteX4" fmla="*/ 0 w 895360"/>
                  <a:gd name="connsiteY4" fmla="*/ 17860 h 71438"/>
                  <a:gd name="connsiteX0" fmla="*/ 877501 w 895360"/>
                  <a:gd name="connsiteY0" fmla="*/ 17860 h 71438"/>
                  <a:gd name="connsiteX1" fmla="*/ 895360 w 895360"/>
                  <a:gd name="connsiteY1" fmla="*/ 0 h 71438"/>
                  <a:gd name="connsiteX2" fmla="*/ 895360 w 895360"/>
                  <a:gd name="connsiteY2" fmla="*/ 53579 h 71438"/>
                  <a:gd name="connsiteX3" fmla="*/ 877501 w 895360"/>
                  <a:gd name="connsiteY3" fmla="*/ 71438 h 71438"/>
                  <a:gd name="connsiteX4" fmla="*/ 877501 w 895360"/>
                  <a:gd name="connsiteY4" fmla="*/ 17860 h 71438"/>
                  <a:gd name="connsiteX0" fmla="*/ 0 w 895360"/>
                  <a:gd name="connsiteY0" fmla="*/ 17860 h 71438"/>
                  <a:gd name="connsiteX1" fmla="*/ 17860 w 895360"/>
                  <a:gd name="connsiteY1" fmla="*/ 0 h 71438"/>
                  <a:gd name="connsiteX2" fmla="*/ 895360 w 895360"/>
                  <a:gd name="connsiteY2" fmla="*/ 0 h 71438"/>
                  <a:gd name="connsiteX3" fmla="*/ 877501 w 895360"/>
                  <a:gd name="connsiteY3" fmla="*/ 17860 h 71438"/>
                  <a:gd name="connsiteX4" fmla="*/ 0 w 895360"/>
                  <a:gd name="connsiteY4" fmla="*/ 17860 h 71438"/>
                  <a:gd name="connsiteX0" fmla="*/ 0 w 895360"/>
                  <a:gd name="connsiteY0" fmla="*/ 17860 h 71438"/>
                  <a:gd name="connsiteX1" fmla="*/ 17860 w 895360"/>
                  <a:gd name="connsiteY1" fmla="*/ 0 h 71438"/>
                  <a:gd name="connsiteX2" fmla="*/ 895360 w 895360"/>
                  <a:gd name="connsiteY2" fmla="*/ 0 h 71438"/>
                  <a:gd name="connsiteX3" fmla="*/ 895360 w 895360"/>
                  <a:gd name="connsiteY3" fmla="*/ 53579 h 71438"/>
                  <a:gd name="connsiteX4" fmla="*/ 877501 w 895360"/>
                  <a:gd name="connsiteY4" fmla="*/ 71438 h 71438"/>
                  <a:gd name="connsiteX5" fmla="*/ 0 w 895360"/>
                  <a:gd name="connsiteY5" fmla="*/ 71438 h 71438"/>
                  <a:gd name="connsiteX6" fmla="*/ 0 w 895360"/>
                  <a:gd name="connsiteY6" fmla="*/ 17860 h 71438"/>
                  <a:gd name="connsiteX7" fmla="*/ 0 w 895360"/>
                  <a:gd name="connsiteY7" fmla="*/ 17860 h 71438"/>
                  <a:gd name="connsiteX8" fmla="*/ 877501 w 895360"/>
                  <a:gd name="connsiteY8" fmla="*/ 17860 h 71438"/>
                  <a:gd name="connsiteX9" fmla="*/ 895360 w 895360"/>
                  <a:gd name="connsiteY9" fmla="*/ 0 h 71438"/>
                  <a:gd name="connsiteX10" fmla="*/ 877501 w 895360"/>
                  <a:gd name="connsiteY10" fmla="*/ 17860 h 71438"/>
                  <a:gd name="connsiteX11" fmla="*/ 877501 w 895360"/>
                  <a:gd name="connsiteY11" fmla="*/ 71438 h 71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95360" h="71438" stroke="0" extrusionOk="0">
                    <a:moveTo>
                      <a:pt x="0" y="17860"/>
                    </a:moveTo>
                    <a:lnTo>
                      <a:pt x="877501" y="17860"/>
                    </a:lnTo>
                    <a:lnTo>
                      <a:pt x="877501" y="71438"/>
                    </a:lnTo>
                    <a:lnTo>
                      <a:pt x="0" y="71438"/>
                    </a:lnTo>
                    <a:lnTo>
                      <a:pt x="0" y="17860"/>
                    </a:lnTo>
                    <a:close/>
                  </a:path>
                  <a:path w="895360" h="71438" fill="darkenLess" stroke="0" extrusionOk="0">
                    <a:moveTo>
                      <a:pt x="877501" y="17860"/>
                    </a:moveTo>
                    <a:lnTo>
                      <a:pt x="895360" y="0"/>
                    </a:lnTo>
                    <a:lnTo>
                      <a:pt x="895360" y="53579"/>
                    </a:lnTo>
                    <a:lnTo>
                      <a:pt x="877501" y="71438"/>
                    </a:lnTo>
                    <a:lnTo>
                      <a:pt x="877501" y="17860"/>
                    </a:lnTo>
                    <a:close/>
                  </a:path>
                  <a:path w="895360" h="71438" fill="lightenLess" stroke="0" extrusionOk="0">
                    <a:moveTo>
                      <a:pt x="0" y="17860"/>
                    </a:moveTo>
                    <a:lnTo>
                      <a:pt x="17860" y="0"/>
                    </a:lnTo>
                    <a:lnTo>
                      <a:pt x="895360" y="0"/>
                    </a:lnTo>
                    <a:lnTo>
                      <a:pt x="877501" y="17860"/>
                    </a:lnTo>
                    <a:lnTo>
                      <a:pt x="0" y="17860"/>
                    </a:lnTo>
                    <a:close/>
                  </a:path>
                  <a:path w="895360" h="71438" fill="none" extrusionOk="0">
                    <a:moveTo>
                      <a:pt x="0" y="17860"/>
                    </a:moveTo>
                    <a:lnTo>
                      <a:pt x="17860" y="0"/>
                    </a:lnTo>
                    <a:lnTo>
                      <a:pt x="895360" y="0"/>
                    </a:lnTo>
                    <a:lnTo>
                      <a:pt x="895360" y="53579"/>
                    </a:lnTo>
                    <a:lnTo>
                      <a:pt x="877501" y="71438"/>
                    </a:lnTo>
                    <a:lnTo>
                      <a:pt x="0" y="71438"/>
                    </a:lnTo>
                    <a:lnTo>
                      <a:pt x="0" y="17860"/>
                    </a:lnTo>
                    <a:close/>
                    <a:moveTo>
                      <a:pt x="0" y="17860"/>
                    </a:moveTo>
                    <a:lnTo>
                      <a:pt x="877501" y="17860"/>
                    </a:lnTo>
                    <a:lnTo>
                      <a:pt x="895360" y="0"/>
                    </a:lnTo>
                    <a:moveTo>
                      <a:pt x="877501" y="17860"/>
                    </a:moveTo>
                    <a:lnTo>
                      <a:pt x="877501" y="71438"/>
                    </a:lnTo>
                  </a:path>
                </a:pathLst>
              </a:cu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401">
                  <a:defRPr/>
                </a:pPr>
                <a:endParaRPr lang="ja-JP" altLang="en-US">
                  <a:solidFill>
                    <a:prstClr val="white"/>
                  </a:solidFill>
                  <a:latin typeface="Helvetica"/>
                  <a:ea typeface="ヒラギノ丸ゴ ProN W4"/>
                </a:endParaRPr>
              </a:p>
            </p:txBody>
          </p:sp>
        </p:grpSp>
        <p:grpSp>
          <p:nvGrpSpPr>
            <p:cNvPr id="91" name="Group 536"/>
            <p:cNvGrpSpPr>
              <a:grpSpLocks/>
            </p:cNvGrpSpPr>
            <p:nvPr/>
          </p:nvGrpSpPr>
          <p:grpSpPr bwMode="auto">
            <a:xfrm>
              <a:off x="6242680" y="5740441"/>
              <a:ext cx="123847" cy="272796"/>
              <a:chOff x="537" y="437"/>
              <a:chExt cx="46" cy="56"/>
            </a:xfrm>
          </p:grpSpPr>
          <p:sp>
            <p:nvSpPr>
              <p:cNvPr id="90268" name="AutoShape 537"/>
              <p:cNvSpPr>
                <a:spLocks noChangeArrowheads="1"/>
              </p:cNvSpPr>
              <p:nvPr/>
            </p:nvSpPr>
            <p:spPr bwMode="auto">
              <a:xfrm>
                <a:off x="553" y="464"/>
                <a:ext cx="13" cy="29"/>
              </a:xfrm>
              <a:prstGeom prst="can">
                <a:avLst>
                  <a:gd name="adj" fmla="val 55769"/>
                </a:avLst>
              </a:prstGeom>
              <a:solidFill>
                <a:srgbClr val="993300"/>
              </a:solidFill>
              <a:ln w="9525">
                <a:noFill/>
                <a:round/>
                <a:headEnd/>
                <a:tailEnd/>
              </a:ln>
            </p:spPr>
            <p:txBody>
              <a:bodyPr/>
              <a:lstStyle/>
              <a:p>
                <a:pPr defTabSz="913401"/>
                <a:endParaRPr lang="ja-JP" altLang="en-US">
                  <a:solidFill>
                    <a:prstClr val="black"/>
                  </a:solidFill>
                  <a:latin typeface="Helvetica"/>
                  <a:ea typeface="ヒラギノ丸ゴ ProN W4"/>
                </a:endParaRPr>
              </a:p>
            </p:txBody>
          </p:sp>
          <p:sp>
            <p:nvSpPr>
              <p:cNvPr id="90269" name="Oval 538"/>
              <p:cNvSpPr>
                <a:spLocks noChangeArrowheads="1"/>
              </p:cNvSpPr>
              <p:nvPr/>
            </p:nvSpPr>
            <p:spPr bwMode="auto">
              <a:xfrm>
                <a:off x="537" y="437"/>
                <a:ext cx="46" cy="45"/>
              </a:xfrm>
              <a:prstGeom prst="ellipse">
                <a:avLst/>
              </a:prstGeom>
              <a:solidFill>
                <a:srgbClr val="808000"/>
              </a:solidFill>
              <a:ln w="9525">
                <a:noFill/>
                <a:round/>
                <a:headEnd/>
                <a:tailEnd/>
              </a:ln>
            </p:spPr>
            <p:txBody>
              <a:bodyPr/>
              <a:lstStyle/>
              <a:p>
                <a:pPr defTabSz="913401"/>
                <a:endParaRPr lang="ja-JP" altLang="en-US">
                  <a:solidFill>
                    <a:prstClr val="black"/>
                  </a:solidFill>
                  <a:latin typeface="Helvetica"/>
                  <a:ea typeface="ヒラギノ丸ゴ ProN W4"/>
                </a:endParaRPr>
              </a:p>
            </p:txBody>
          </p:sp>
        </p:grpSp>
        <p:pic>
          <p:nvPicPr>
            <p:cNvPr id="90263" name="Picture 229" descr="http://www.printout.jp/clipart/clipart_d/18_health/04_care/gif/health_0166.gif"/>
            <p:cNvPicPr>
              <a:picLocks noChangeAspect="1" noChangeArrowheads="1"/>
            </p:cNvPicPr>
            <p:nvPr/>
          </p:nvPicPr>
          <p:blipFill>
            <a:blip r:embed="rId8" cstate="print"/>
            <a:srcRect/>
            <a:stretch>
              <a:fillRect/>
            </a:stretch>
          </p:blipFill>
          <p:spPr bwMode="auto">
            <a:xfrm>
              <a:off x="7076397" y="5621792"/>
              <a:ext cx="220177" cy="150089"/>
            </a:xfrm>
            <a:prstGeom prst="rect">
              <a:avLst/>
            </a:prstGeom>
            <a:noFill/>
            <a:ln w="9525">
              <a:noFill/>
              <a:miter lim="800000"/>
              <a:headEnd/>
              <a:tailEnd/>
            </a:ln>
          </p:spPr>
        </p:pic>
        <p:pic>
          <p:nvPicPr>
            <p:cNvPr id="90264" name="Picture 47" descr="http://www.printout.jp/clipart/clipart_d/03_person/04_daily_life/gif/marry43.gif"/>
            <p:cNvPicPr>
              <a:picLocks noChangeAspect="1" noChangeArrowheads="1"/>
            </p:cNvPicPr>
            <p:nvPr/>
          </p:nvPicPr>
          <p:blipFill>
            <a:blip r:embed="rId9" cstate="print"/>
            <a:srcRect/>
            <a:stretch>
              <a:fillRect/>
            </a:stretch>
          </p:blipFill>
          <p:spPr bwMode="auto">
            <a:xfrm>
              <a:off x="8029354" y="5736389"/>
              <a:ext cx="178893" cy="228177"/>
            </a:xfrm>
            <a:prstGeom prst="rect">
              <a:avLst/>
            </a:prstGeom>
            <a:noFill/>
            <a:ln w="9525">
              <a:noFill/>
              <a:miter lim="800000"/>
              <a:headEnd/>
              <a:tailEnd/>
            </a:ln>
          </p:spPr>
        </p:pic>
        <p:grpSp>
          <p:nvGrpSpPr>
            <p:cNvPr id="92" name="Group 386"/>
            <p:cNvGrpSpPr>
              <a:grpSpLocks/>
            </p:cNvGrpSpPr>
            <p:nvPr/>
          </p:nvGrpSpPr>
          <p:grpSpPr bwMode="auto">
            <a:xfrm>
              <a:off x="8549990" y="5114722"/>
              <a:ext cx="181189" cy="341754"/>
              <a:chOff x="383" y="364"/>
              <a:chExt cx="46" cy="56"/>
            </a:xfrm>
          </p:grpSpPr>
          <p:sp>
            <p:nvSpPr>
              <p:cNvPr id="90266" name="AutoShape 387"/>
              <p:cNvSpPr>
                <a:spLocks noChangeArrowheads="1"/>
              </p:cNvSpPr>
              <p:nvPr/>
            </p:nvSpPr>
            <p:spPr bwMode="auto">
              <a:xfrm>
                <a:off x="399" y="391"/>
                <a:ext cx="13" cy="29"/>
              </a:xfrm>
              <a:prstGeom prst="can">
                <a:avLst>
                  <a:gd name="adj" fmla="val 55769"/>
                </a:avLst>
              </a:prstGeom>
              <a:solidFill>
                <a:srgbClr val="993300"/>
              </a:solidFill>
              <a:ln w="9525">
                <a:noFill/>
                <a:round/>
                <a:headEnd/>
                <a:tailEnd/>
              </a:ln>
            </p:spPr>
            <p:txBody>
              <a:bodyPr/>
              <a:lstStyle/>
              <a:p>
                <a:pPr defTabSz="913401"/>
                <a:endParaRPr lang="ja-JP" altLang="en-US">
                  <a:solidFill>
                    <a:prstClr val="black"/>
                  </a:solidFill>
                  <a:latin typeface="Helvetica"/>
                  <a:ea typeface="ヒラギノ丸ゴ ProN W4"/>
                </a:endParaRPr>
              </a:p>
            </p:txBody>
          </p:sp>
          <p:sp>
            <p:nvSpPr>
              <p:cNvPr id="90267" name="Oval 388"/>
              <p:cNvSpPr>
                <a:spLocks noChangeArrowheads="1"/>
              </p:cNvSpPr>
              <p:nvPr/>
            </p:nvSpPr>
            <p:spPr bwMode="auto">
              <a:xfrm>
                <a:off x="383" y="364"/>
                <a:ext cx="46" cy="45"/>
              </a:xfrm>
              <a:prstGeom prst="ellipse">
                <a:avLst/>
              </a:prstGeom>
              <a:solidFill>
                <a:srgbClr val="99CC00"/>
              </a:solidFill>
              <a:ln w="9525">
                <a:noFill/>
                <a:round/>
                <a:headEnd/>
                <a:tailEnd/>
              </a:ln>
            </p:spPr>
            <p:txBody>
              <a:bodyPr/>
              <a:lstStyle/>
              <a:p>
                <a:pPr defTabSz="913401"/>
                <a:endParaRPr lang="ja-JP" altLang="en-US">
                  <a:solidFill>
                    <a:prstClr val="black"/>
                  </a:solidFill>
                  <a:latin typeface="Helvetica"/>
                  <a:ea typeface="ヒラギノ丸ゴ ProN W4"/>
                </a:endParaRPr>
              </a:p>
            </p:txBody>
          </p:sp>
        </p:grpSp>
      </p:grpSp>
      <p:cxnSp>
        <p:nvCxnSpPr>
          <p:cNvPr id="331" name="直線矢印コネクタ 330"/>
          <p:cNvCxnSpPr>
            <a:stCxn id="330" idx="0"/>
            <a:endCxn id="179" idx="3"/>
          </p:cNvCxnSpPr>
          <p:nvPr/>
        </p:nvCxnSpPr>
        <p:spPr>
          <a:xfrm flipV="1">
            <a:off x="5303983" y="5745647"/>
            <a:ext cx="1314350" cy="347871"/>
          </a:xfrm>
          <a:prstGeom prst="straightConnector1">
            <a:avLst/>
          </a:prstGeom>
          <a:ln w="22225">
            <a:solidFill>
              <a:srgbClr val="FF0066"/>
            </a:solidFill>
            <a:tailEnd type="oval" w="lg" len="lg"/>
          </a:ln>
        </p:spPr>
        <p:style>
          <a:lnRef idx="1">
            <a:schemeClr val="accent1"/>
          </a:lnRef>
          <a:fillRef idx="0">
            <a:schemeClr val="accent1"/>
          </a:fillRef>
          <a:effectRef idx="0">
            <a:schemeClr val="accent1"/>
          </a:effectRef>
          <a:fontRef idx="minor">
            <a:schemeClr val="tx1"/>
          </a:fontRef>
        </p:style>
      </p:cxnSp>
      <p:cxnSp>
        <p:nvCxnSpPr>
          <p:cNvPr id="336" name="直線矢印コネクタ 335"/>
          <p:cNvCxnSpPr>
            <a:stCxn id="335" idx="2"/>
            <a:endCxn id="165" idx="2"/>
          </p:cNvCxnSpPr>
          <p:nvPr/>
        </p:nvCxnSpPr>
        <p:spPr>
          <a:xfrm>
            <a:off x="5641443" y="4581274"/>
            <a:ext cx="888017" cy="737503"/>
          </a:xfrm>
          <a:prstGeom prst="straightConnector1">
            <a:avLst/>
          </a:prstGeom>
          <a:ln w="22225">
            <a:solidFill>
              <a:srgbClr val="FF0066"/>
            </a:solidFill>
            <a:tailEnd type="oval" w="lg" len="lg"/>
          </a:ln>
        </p:spPr>
        <p:style>
          <a:lnRef idx="1">
            <a:schemeClr val="accent1"/>
          </a:lnRef>
          <a:fillRef idx="0">
            <a:schemeClr val="accent1"/>
          </a:fillRef>
          <a:effectRef idx="0">
            <a:schemeClr val="accent1"/>
          </a:effectRef>
          <a:fontRef idx="minor">
            <a:schemeClr val="tx1"/>
          </a:fontRef>
        </p:style>
      </p:cxnSp>
      <p:grpSp>
        <p:nvGrpSpPr>
          <p:cNvPr id="93" name="グループ化 364"/>
          <p:cNvGrpSpPr/>
          <p:nvPr/>
        </p:nvGrpSpPr>
        <p:grpSpPr>
          <a:xfrm>
            <a:off x="4485041" y="3284985"/>
            <a:ext cx="5069682" cy="459792"/>
            <a:chOff x="9397330" y="2326853"/>
            <a:chExt cx="2736304" cy="598092"/>
          </a:xfrm>
        </p:grpSpPr>
        <p:sp>
          <p:nvSpPr>
            <p:cNvPr id="344" name="正方形/長方形 343"/>
            <p:cNvSpPr/>
            <p:nvPr/>
          </p:nvSpPr>
          <p:spPr>
            <a:xfrm>
              <a:off x="9397330" y="2326853"/>
              <a:ext cx="2736303" cy="598092"/>
            </a:xfrm>
            <a:prstGeom prst="rect">
              <a:avLst/>
            </a:prstGeom>
            <a:solidFill>
              <a:srgbClr val="FFFF9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401">
                <a:defRPr/>
              </a:pPr>
              <a:endParaRPr lang="ja-JP" altLang="en-US">
                <a:solidFill>
                  <a:prstClr val="white"/>
                </a:solidFill>
                <a:latin typeface="Helvetica"/>
                <a:ea typeface="ヒラギノ丸ゴ ProN W4"/>
              </a:endParaRPr>
            </a:p>
          </p:txBody>
        </p:sp>
        <p:sp>
          <p:nvSpPr>
            <p:cNvPr id="90124" name="テキスト ボックス 39"/>
            <p:cNvSpPr txBox="1">
              <a:spLocks noChangeArrowheads="1"/>
            </p:cNvSpPr>
            <p:nvPr/>
          </p:nvSpPr>
          <p:spPr bwMode="auto">
            <a:xfrm>
              <a:off x="9397330" y="2349498"/>
              <a:ext cx="2736304" cy="560493"/>
            </a:xfrm>
            <a:prstGeom prst="rect">
              <a:avLst/>
            </a:prstGeom>
            <a:noFill/>
            <a:ln w="9525">
              <a:noFill/>
              <a:miter lim="800000"/>
              <a:headEnd/>
              <a:tailEnd/>
            </a:ln>
          </p:spPr>
          <p:txBody>
            <a:bodyPr wrap="square">
              <a:spAutoFit/>
            </a:bodyPr>
            <a:lstStyle/>
            <a:p>
              <a:pPr defTabSz="913401"/>
              <a:r>
                <a:rPr lang="en-US" altLang="ja-JP" sz="1100" dirty="0">
                  <a:solidFill>
                    <a:prstClr val="black"/>
                  </a:solidFill>
                  <a:latin typeface="Helvetica"/>
                  <a:ea typeface="ヒラギノ丸ゴ ProN W4"/>
                </a:rPr>
                <a:t>24</a:t>
              </a:r>
              <a:r>
                <a:rPr lang="ja-JP" altLang="en-US" sz="1100" dirty="0">
                  <a:solidFill>
                    <a:prstClr val="black"/>
                  </a:solidFill>
                  <a:latin typeface="Helvetica"/>
                  <a:ea typeface="ヒラギノ丸ゴ ProN W4"/>
                </a:rPr>
                <a:t>時間対応の訪問看護・介護</a:t>
              </a:r>
              <a:endParaRPr lang="en-US" altLang="ja-JP" sz="1100" dirty="0">
                <a:solidFill>
                  <a:prstClr val="black"/>
                </a:solidFill>
                <a:latin typeface="Helvetica"/>
                <a:ea typeface="ヒラギノ丸ゴ ProN W4"/>
              </a:endParaRPr>
            </a:p>
            <a:p>
              <a:pPr defTabSz="913401"/>
              <a:r>
                <a:rPr lang="ja-JP" altLang="en-US" sz="1100" dirty="0">
                  <a:solidFill>
                    <a:srgbClr val="FF0066"/>
                  </a:solidFill>
                  <a:latin typeface="Helvetica"/>
                  <a:ea typeface="ヒラギノ丸ゴ ProN W4"/>
                </a:rPr>
                <a:t>　「定期巡回随時対応サービス」</a:t>
              </a:r>
              <a:r>
                <a:rPr lang="ja-JP" altLang="en-US" sz="1100" dirty="0">
                  <a:solidFill>
                    <a:srgbClr val="000000"/>
                  </a:solidFill>
                  <a:latin typeface="Helvetica"/>
                  <a:ea typeface="ヒラギノ丸ゴ ProN W4"/>
                </a:rPr>
                <a:t>の活用</a:t>
              </a:r>
              <a:r>
                <a:rPr lang="ja-JP" altLang="en-US" sz="1100" dirty="0">
                  <a:solidFill>
                    <a:srgbClr val="2D2D8A">
                      <a:lumMod val="60000"/>
                      <a:lumOff val="40000"/>
                    </a:srgbClr>
                  </a:solidFill>
                  <a:latin typeface="Helvetica"/>
                  <a:ea typeface="ヒラギノ丸ゴ ProN W4"/>
                </a:rPr>
                <a:t>→介護保険法改正により創設</a:t>
              </a:r>
            </a:p>
          </p:txBody>
        </p:sp>
      </p:grpSp>
      <p:sp>
        <p:nvSpPr>
          <p:cNvPr id="339" name="正方形/長方形 338"/>
          <p:cNvSpPr/>
          <p:nvPr/>
        </p:nvSpPr>
        <p:spPr>
          <a:xfrm>
            <a:off x="0" y="260648"/>
            <a:ext cx="9906000"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401"/>
            <a:endParaRPr lang="ja-JP" altLang="en-US">
              <a:solidFill>
                <a:prstClr val="white"/>
              </a:solidFill>
              <a:latin typeface="Helvetica"/>
              <a:ea typeface="ヒラギノ丸ゴ ProN W4"/>
            </a:endParaRPr>
          </a:p>
        </p:txBody>
      </p:sp>
      <p:sp>
        <p:nvSpPr>
          <p:cNvPr id="340" name="正方形/長方形 339"/>
          <p:cNvSpPr/>
          <p:nvPr/>
        </p:nvSpPr>
        <p:spPr>
          <a:xfrm>
            <a:off x="3" y="0"/>
            <a:ext cx="9907721" cy="404626"/>
          </a:xfrm>
          <a:prstGeom prst="rect">
            <a:avLst/>
          </a:prstGeom>
          <a:gradFill>
            <a:gsLst>
              <a:gs pos="0">
                <a:srgbClr val="2D2D8A">
                  <a:lumMod val="40000"/>
                  <a:lumOff val="60000"/>
                </a:srgbClr>
              </a:gs>
              <a:gs pos="50000">
                <a:srgbClr val="FFFFFF"/>
              </a:gs>
              <a:gs pos="100000">
                <a:srgbClr val="2D2D8A">
                  <a:lumMod val="40000"/>
                  <a:lumOff val="60000"/>
                </a:srgbClr>
              </a:gs>
            </a:gsLst>
            <a:lin ang="5400000" scaled="1"/>
          </a:gradFill>
          <a:ln w="25400" cap="flat" cmpd="sng" algn="ctr">
            <a:noFill/>
            <a:prstDash val="solid"/>
          </a:ln>
          <a:effectLst/>
        </p:spPr>
        <p:txBody>
          <a:bodyPr lIns="82844" tIns="41422" rIns="82844" bIns="41422" rtlCol="0" anchor="ctr"/>
          <a:lstStyle/>
          <a:p>
            <a:pPr algn="ctr" defTabSz="913401"/>
            <a:r>
              <a:rPr kumimoji="0" lang="ja-JP" altLang="en-US" sz="2200" b="1" kern="0" dirty="0" smtClean="0">
                <a:solidFill>
                  <a:prstClr val="black"/>
                </a:solidFill>
                <a:latin typeface="Helvetica"/>
                <a:ea typeface="ヒラギノ丸ゴ ProN W4"/>
              </a:rPr>
              <a:t>（参考）サービス付き</a:t>
            </a:r>
            <a:r>
              <a:rPr kumimoji="0" lang="ja-JP" altLang="en-US" sz="2200" b="1" kern="0" dirty="0">
                <a:solidFill>
                  <a:prstClr val="black"/>
                </a:solidFill>
                <a:latin typeface="Helvetica"/>
                <a:ea typeface="ヒラギノ丸ゴ ProN W4"/>
              </a:rPr>
              <a:t>高齢者向け住宅の登録制度の概要</a:t>
            </a:r>
            <a:endParaRPr kumimoji="0" lang="ja-JP" altLang="en-US" sz="1300" b="1" kern="0" dirty="0">
              <a:solidFill>
                <a:prstClr val="black"/>
              </a:solidFill>
              <a:latin typeface="Helvetica"/>
              <a:ea typeface="ヒラギノ丸ゴ ProN W4"/>
            </a:endParaRPr>
          </a:p>
        </p:txBody>
      </p:sp>
      <p:sp>
        <p:nvSpPr>
          <p:cNvPr id="343" name="テキスト ボックス 342"/>
          <p:cNvSpPr txBox="1"/>
          <p:nvPr/>
        </p:nvSpPr>
        <p:spPr>
          <a:xfrm>
            <a:off x="4675416" y="446479"/>
            <a:ext cx="4740400" cy="246221"/>
          </a:xfrm>
          <a:prstGeom prst="rect">
            <a:avLst/>
          </a:prstGeom>
          <a:solidFill>
            <a:srgbClr val="FFFFCC"/>
          </a:solidFill>
          <a:ln>
            <a:solidFill>
              <a:srgbClr val="0070C0"/>
            </a:solidFill>
          </a:ln>
        </p:spPr>
        <p:txBody>
          <a:bodyPr wrap="none" rtlCol="0">
            <a:spAutoFit/>
          </a:bodyPr>
          <a:lstStyle/>
          <a:p>
            <a:pPr algn="ctr" defTabSz="913401"/>
            <a:r>
              <a:rPr lang="ja-JP" altLang="en-US" sz="1000" dirty="0">
                <a:solidFill>
                  <a:srgbClr val="000000"/>
                </a:solidFill>
                <a:latin typeface="Helvetica"/>
                <a:ea typeface="ヒラギノ丸ゴ ProN W4"/>
              </a:rPr>
              <a:t>高齢者の居住の安定確保に関する法律（改正法：公布　</a:t>
            </a:r>
            <a:r>
              <a:rPr lang="en-US" altLang="ja-JP" sz="1000" dirty="0">
                <a:solidFill>
                  <a:srgbClr val="000000"/>
                </a:solidFill>
                <a:latin typeface="Helvetica"/>
                <a:ea typeface="ヒラギノ丸ゴ ProN W4"/>
              </a:rPr>
              <a:t>H23.4.28</a:t>
            </a:r>
            <a:r>
              <a:rPr lang="ja-JP" altLang="en-US" sz="1000" dirty="0">
                <a:solidFill>
                  <a:srgbClr val="000000"/>
                </a:solidFill>
                <a:latin typeface="Helvetica"/>
                <a:ea typeface="ヒラギノ丸ゴ ProN W4"/>
              </a:rPr>
              <a:t>／施行</a:t>
            </a:r>
            <a:r>
              <a:rPr lang="en-US" altLang="ja-JP" sz="1000" dirty="0">
                <a:solidFill>
                  <a:srgbClr val="000000"/>
                </a:solidFill>
                <a:latin typeface="Helvetica"/>
                <a:ea typeface="ヒラギノ丸ゴ ProN W4"/>
              </a:rPr>
              <a:t>H23.10.20</a:t>
            </a:r>
            <a:r>
              <a:rPr lang="ja-JP" altLang="en-US" sz="1000" dirty="0">
                <a:solidFill>
                  <a:srgbClr val="000000"/>
                </a:solidFill>
                <a:latin typeface="Helvetica"/>
                <a:ea typeface="ヒラギノ丸ゴ ProN W4"/>
              </a:rPr>
              <a:t>）</a:t>
            </a:r>
          </a:p>
        </p:txBody>
      </p:sp>
      <p:sp>
        <p:nvSpPr>
          <p:cNvPr id="345" name="円/楕円 344"/>
          <p:cNvSpPr/>
          <p:nvPr/>
        </p:nvSpPr>
        <p:spPr>
          <a:xfrm>
            <a:off x="7527138" y="692696"/>
            <a:ext cx="2339594" cy="504000"/>
          </a:xfrm>
          <a:prstGeom prst="ellipse">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wrap="none" lIns="0" tIns="32612" rIns="0" bIns="32612" rtlCol="0" anchor="ctr">
            <a:noAutofit/>
          </a:bodyPr>
          <a:lstStyle/>
          <a:p>
            <a:pPr algn="ctr" defTabSz="913401"/>
            <a:r>
              <a:rPr lang="ja-JP" altLang="en-US" sz="1400" dirty="0">
                <a:solidFill>
                  <a:srgbClr val="FFFFFF"/>
                </a:solidFill>
                <a:latin typeface="Helvetica"/>
                <a:ea typeface="ヒラギノ丸ゴ ProN W4"/>
              </a:rPr>
              <a:t>登録戸数：</a:t>
            </a:r>
            <a:r>
              <a:rPr lang="en-US" altLang="ja-JP" sz="1400" dirty="0">
                <a:solidFill>
                  <a:srgbClr val="FFFFFF"/>
                </a:solidFill>
                <a:latin typeface="Helvetica"/>
                <a:ea typeface="ヒラギノ丸ゴ ProN W4"/>
              </a:rPr>
              <a:t>122,086</a:t>
            </a:r>
            <a:r>
              <a:rPr lang="ja-JP" altLang="en-US" sz="1400" dirty="0">
                <a:solidFill>
                  <a:srgbClr val="FFFFFF"/>
                </a:solidFill>
                <a:latin typeface="Helvetica"/>
                <a:ea typeface="ヒラギノ丸ゴ ProN W4"/>
              </a:rPr>
              <a:t>戸</a:t>
            </a:r>
            <a:endParaRPr lang="en-US" altLang="ja-JP" sz="1400" dirty="0">
              <a:solidFill>
                <a:srgbClr val="FFFFFF"/>
              </a:solidFill>
              <a:latin typeface="Helvetica"/>
              <a:ea typeface="ヒラギノ丸ゴ ProN W4"/>
            </a:endParaRPr>
          </a:p>
          <a:p>
            <a:pPr algn="ctr" defTabSz="913401"/>
            <a:r>
              <a:rPr lang="ja-JP" altLang="en-US" sz="1000" dirty="0">
                <a:solidFill>
                  <a:srgbClr val="FFFFFF"/>
                </a:solidFill>
                <a:latin typeface="Helvetica"/>
                <a:ea typeface="ヒラギノ丸ゴ ProN W4"/>
              </a:rPr>
              <a:t>（平成</a:t>
            </a:r>
            <a:r>
              <a:rPr lang="en-US" altLang="ja-JP" sz="1000" dirty="0">
                <a:solidFill>
                  <a:srgbClr val="FFFFFF"/>
                </a:solidFill>
                <a:latin typeface="Helvetica"/>
                <a:ea typeface="ヒラギノ丸ゴ ProN W4"/>
              </a:rPr>
              <a:t>25</a:t>
            </a:r>
            <a:r>
              <a:rPr lang="ja-JP" altLang="en-US" sz="1000" dirty="0">
                <a:solidFill>
                  <a:srgbClr val="FFFFFF"/>
                </a:solidFill>
                <a:latin typeface="Helvetica"/>
                <a:ea typeface="ヒラギノ丸ゴ ProN W4"/>
              </a:rPr>
              <a:t>年</a:t>
            </a:r>
            <a:r>
              <a:rPr lang="en-US" altLang="ja-JP" sz="1000" dirty="0">
                <a:solidFill>
                  <a:srgbClr val="FFFFFF"/>
                </a:solidFill>
                <a:latin typeface="Helvetica"/>
                <a:ea typeface="ヒラギノ丸ゴ ProN W4"/>
              </a:rPr>
              <a:t>8</a:t>
            </a:r>
            <a:r>
              <a:rPr lang="ja-JP" altLang="en-US" sz="1000" dirty="0">
                <a:solidFill>
                  <a:srgbClr val="FFFFFF"/>
                </a:solidFill>
                <a:latin typeface="Helvetica"/>
                <a:ea typeface="ヒラギノ丸ゴ ProN W4"/>
              </a:rPr>
              <a:t>月</a:t>
            </a:r>
            <a:r>
              <a:rPr lang="en-US" altLang="ja-JP" sz="1000" dirty="0">
                <a:solidFill>
                  <a:srgbClr val="FFFFFF"/>
                </a:solidFill>
                <a:latin typeface="Helvetica"/>
                <a:ea typeface="ヒラギノ丸ゴ ProN W4"/>
              </a:rPr>
              <a:t>31</a:t>
            </a:r>
            <a:r>
              <a:rPr lang="ja-JP" altLang="en-US" sz="1000" dirty="0">
                <a:solidFill>
                  <a:srgbClr val="FFFFFF"/>
                </a:solidFill>
                <a:latin typeface="Helvetica"/>
                <a:ea typeface="ヒラギノ丸ゴ ProN W4"/>
              </a:rPr>
              <a:t>日現在）</a:t>
            </a:r>
          </a:p>
        </p:txBody>
      </p:sp>
      <p:sp>
        <p:nvSpPr>
          <p:cNvPr id="330" name="正方形/長方形 329"/>
          <p:cNvSpPr/>
          <p:nvPr/>
        </p:nvSpPr>
        <p:spPr>
          <a:xfrm>
            <a:off x="4173097" y="6093296"/>
            <a:ext cx="2261858" cy="576000"/>
          </a:xfrm>
          <a:prstGeom prst="rect">
            <a:avLst/>
          </a:prstGeom>
          <a:solidFill>
            <a:srgbClr val="FF0066"/>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913401">
              <a:defRPr/>
            </a:pPr>
            <a:r>
              <a:rPr lang="en-US" altLang="ja-JP" sz="900" b="1" dirty="0">
                <a:solidFill>
                  <a:prstClr val="white"/>
                </a:solidFill>
                <a:latin typeface="Helvetica"/>
                <a:ea typeface="ヒラギノ丸ゴ ProN W4"/>
              </a:rPr>
              <a:t>【</a:t>
            </a:r>
            <a:r>
              <a:rPr lang="ja-JP" altLang="en-US" sz="900" b="1" dirty="0">
                <a:solidFill>
                  <a:prstClr val="white"/>
                </a:solidFill>
                <a:latin typeface="Helvetica"/>
                <a:ea typeface="ヒラギノ丸ゴ ProN W4"/>
              </a:rPr>
              <a:t>併設施設</a:t>
            </a:r>
            <a:r>
              <a:rPr lang="en-US" altLang="ja-JP" sz="900" b="1" dirty="0">
                <a:solidFill>
                  <a:prstClr val="white"/>
                </a:solidFill>
                <a:latin typeface="Helvetica"/>
                <a:ea typeface="ヒラギノ丸ゴ ProN W4"/>
              </a:rPr>
              <a:t>】</a:t>
            </a:r>
          </a:p>
          <a:p>
            <a:pPr marL="180975" indent="6350" defTabSz="913401">
              <a:defRPr/>
            </a:pPr>
            <a:r>
              <a:rPr lang="ja-JP" altLang="en-US" sz="900" b="1" dirty="0">
                <a:solidFill>
                  <a:prstClr val="white"/>
                </a:solidFill>
                <a:latin typeface="Helvetica"/>
                <a:ea typeface="ヒラギノ丸ゴ ProN W4"/>
              </a:rPr>
              <a:t>診療所、訪問看護ステーション、</a:t>
            </a:r>
            <a:endParaRPr lang="en-US" altLang="ja-JP" sz="900" b="1" dirty="0">
              <a:solidFill>
                <a:prstClr val="white"/>
              </a:solidFill>
              <a:latin typeface="Helvetica"/>
              <a:ea typeface="ヒラギノ丸ゴ ProN W4"/>
            </a:endParaRPr>
          </a:p>
          <a:p>
            <a:pPr marL="180975" indent="6350" defTabSz="913401">
              <a:defRPr/>
            </a:pPr>
            <a:r>
              <a:rPr lang="ja-JP" altLang="en-US" sz="900" b="1" dirty="0">
                <a:solidFill>
                  <a:prstClr val="white"/>
                </a:solidFill>
                <a:latin typeface="Helvetica"/>
                <a:ea typeface="ヒラギノ丸ゴ ProN W4"/>
              </a:rPr>
              <a:t>ヘルパーステーション、</a:t>
            </a:r>
            <a:endParaRPr lang="en-US" altLang="ja-JP" sz="900" b="1" dirty="0">
              <a:solidFill>
                <a:prstClr val="white"/>
              </a:solidFill>
              <a:latin typeface="Helvetica"/>
              <a:ea typeface="ヒラギノ丸ゴ ProN W4"/>
            </a:endParaRPr>
          </a:p>
          <a:p>
            <a:pPr marL="180975" indent="6350" defTabSz="913401">
              <a:defRPr/>
            </a:pPr>
            <a:r>
              <a:rPr lang="ja-JP" altLang="en-US" sz="900" b="1" dirty="0">
                <a:solidFill>
                  <a:prstClr val="white"/>
                </a:solidFill>
                <a:latin typeface="Helvetica"/>
                <a:ea typeface="ヒラギノ丸ゴ ProN W4"/>
              </a:rPr>
              <a:t>デイサービスセンター　　など</a:t>
            </a:r>
          </a:p>
        </p:txBody>
      </p:sp>
      <p:sp>
        <p:nvSpPr>
          <p:cNvPr id="347" name="Text Box 7"/>
          <p:cNvSpPr txBox="1">
            <a:spLocks noChangeArrowheads="1"/>
          </p:cNvSpPr>
          <p:nvPr/>
        </p:nvSpPr>
        <p:spPr bwMode="auto">
          <a:xfrm>
            <a:off x="-116631" y="3572410"/>
            <a:ext cx="4251044" cy="1296763"/>
          </a:xfrm>
          <a:prstGeom prst="rect">
            <a:avLst/>
          </a:prstGeom>
          <a:noFill/>
          <a:ln w="12700">
            <a:noFill/>
            <a:prstDash val="dash"/>
            <a:miter lim="800000"/>
            <a:headEnd/>
            <a:tailEnd/>
          </a:ln>
        </p:spPr>
        <p:txBody>
          <a:bodyPr lIns="35995" tIns="45626" rIns="35995" bIns="45626"/>
          <a:lstStyle/>
          <a:p>
            <a:pPr marL="276775" indent="-276775" defTabSz="913401">
              <a:defRPr/>
            </a:pPr>
            <a:r>
              <a:rPr lang="ja-JP" altLang="en-US" sz="1600" b="1" dirty="0">
                <a:solidFill>
                  <a:prstClr val="black"/>
                </a:solidFill>
                <a:latin typeface="Helvetica"/>
                <a:ea typeface="ヒラギノ丸ゴ ProN W4"/>
              </a:rPr>
              <a:t>　</a:t>
            </a:r>
            <a:r>
              <a:rPr lang="ja-JP" altLang="en-US" sz="1600" b="1" dirty="0">
                <a:solidFill>
                  <a:srgbClr val="0070C0"/>
                </a:solidFill>
                <a:latin typeface="Helvetica"/>
                <a:ea typeface="ヒラギノ丸ゴ ProN W4"/>
              </a:rPr>
              <a:t>２．登録事業者の義務</a:t>
            </a:r>
            <a:endParaRPr lang="en-US" altLang="ja-JP" sz="800" b="1" dirty="0">
              <a:solidFill>
                <a:srgbClr val="0070C0"/>
              </a:solidFill>
              <a:latin typeface="Helvetica"/>
              <a:ea typeface="ヒラギノ丸ゴ ProN W4"/>
            </a:endParaRPr>
          </a:p>
          <a:p>
            <a:pPr marL="622300" indent="-622300" defTabSz="913401">
              <a:defRPr/>
            </a:pPr>
            <a:r>
              <a:rPr lang="ja-JP" altLang="en-US" sz="1400" dirty="0">
                <a:solidFill>
                  <a:prstClr val="black"/>
                </a:solidFill>
                <a:latin typeface="Helvetica"/>
                <a:ea typeface="ヒラギノ丸ゴ ProN W4"/>
              </a:rPr>
              <a:t>　　　・契約締結前に、サービス内容や費用について書面を交付して説明すること</a:t>
            </a:r>
            <a:endParaRPr lang="en-US" altLang="ja-JP" sz="1400" dirty="0">
              <a:solidFill>
                <a:prstClr val="black"/>
              </a:solidFill>
              <a:latin typeface="Helvetica"/>
              <a:ea typeface="ヒラギノ丸ゴ ProN W4"/>
            </a:endParaRPr>
          </a:p>
          <a:p>
            <a:pPr marL="444500" indent="-444500" defTabSz="913401">
              <a:defRPr/>
            </a:pPr>
            <a:r>
              <a:rPr lang="ja-JP" altLang="en-US" sz="1400" dirty="0">
                <a:solidFill>
                  <a:prstClr val="black"/>
                </a:solidFill>
                <a:latin typeface="Helvetica"/>
                <a:ea typeface="ヒラギノ丸ゴ ProN W4"/>
              </a:rPr>
              <a:t>　　　・登録事項の情報開示</a:t>
            </a:r>
            <a:endParaRPr lang="en-US" altLang="ja-JP" sz="1400" dirty="0">
              <a:solidFill>
                <a:prstClr val="black"/>
              </a:solidFill>
              <a:latin typeface="Helvetica"/>
              <a:ea typeface="ヒラギノ丸ゴ ProN W4"/>
            </a:endParaRPr>
          </a:p>
          <a:p>
            <a:pPr marL="276775" indent="-276775" defTabSz="913401">
              <a:defRPr/>
            </a:pPr>
            <a:r>
              <a:rPr lang="ja-JP" altLang="en-US" sz="1400" dirty="0">
                <a:solidFill>
                  <a:prstClr val="black"/>
                </a:solidFill>
                <a:latin typeface="Helvetica"/>
                <a:ea typeface="ヒラギノ丸ゴ ProN W4"/>
              </a:rPr>
              <a:t>　　　・誤解を招くような広告の禁止</a:t>
            </a:r>
            <a:endParaRPr lang="en-US" altLang="ja-JP" sz="1400" dirty="0">
              <a:solidFill>
                <a:prstClr val="black"/>
              </a:solidFill>
              <a:latin typeface="Helvetica"/>
              <a:ea typeface="ヒラギノ丸ゴ ProN W4"/>
            </a:endParaRPr>
          </a:p>
          <a:p>
            <a:pPr marL="276775" indent="-276775" defTabSz="913401">
              <a:defRPr/>
            </a:pPr>
            <a:r>
              <a:rPr lang="ja-JP" altLang="en-US" sz="1400" dirty="0">
                <a:solidFill>
                  <a:prstClr val="black"/>
                </a:solidFill>
                <a:latin typeface="Helvetica"/>
                <a:ea typeface="ヒラギノ丸ゴ ProN W4"/>
              </a:rPr>
              <a:t>　　　・契約に従ってサービスを提供すること</a:t>
            </a:r>
            <a:endParaRPr lang="en-US" altLang="ja-JP" sz="1400" dirty="0">
              <a:solidFill>
                <a:prstClr val="black"/>
              </a:solidFill>
              <a:latin typeface="Helvetica"/>
              <a:ea typeface="ヒラギノ丸ゴ ProN W4"/>
            </a:endParaRPr>
          </a:p>
        </p:txBody>
      </p:sp>
      <p:sp>
        <p:nvSpPr>
          <p:cNvPr id="348" name="Text Box 7"/>
          <p:cNvSpPr txBox="1">
            <a:spLocks noChangeArrowheads="1"/>
          </p:cNvSpPr>
          <p:nvPr/>
        </p:nvSpPr>
        <p:spPr bwMode="auto">
          <a:xfrm>
            <a:off x="-116639" y="5373216"/>
            <a:ext cx="4563025" cy="1296144"/>
          </a:xfrm>
          <a:prstGeom prst="rect">
            <a:avLst/>
          </a:prstGeom>
          <a:noFill/>
          <a:ln w="12700">
            <a:noFill/>
            <a:prstDash val="dash"/>
            <a:miter lim="800000"/>
            <a:headEnd/>
            <a:tailEnd/>
          </a:ln>
        </p:spPr>
        <p:txBody>
          <a:bodyPr lIns="35995" tIns="45626" rIns="35995" bIns="45626"/>
          <a:lstStyle/>
          <a:p>
            <a:pPr marL="276775" indent="-276775" defTabSz="913401">
              <a:defRPr/>
            </a:pPr>
            <a:r>
              <a:rPr lang="ja-JP" altLang="en-US" sz="1600" b="1" dirty="0">
                <a:solidFill>
                  <a:prstClr val="black"/>
                </a:solidFill>
                <a:latin typeface="Helvetica"/>
                <a:ea typeface="ヒラギノ丸ゴ ProN W4"/>
              </a:rPr>
              <a:t>　</a:t>
            </a:r>
            <a:r>
              <a:rPr lang="ja-JP" altLang="en-US" sz="1600" b="1" dirty="0">
                <a:solidFill>
                  <a:srgbClr val="0070C0"/>
                </a:solidFill>
                <a:latin typeface="Helvetica"/>
                <a:ea typeface="ヒラギノ丸ゴ ProN W4"/>
              </a:rPr>
              <a:t>３．行政による指導監督</a:t>
            </a:r>
            <a:endParaRPr lang="en-US" altLang="ja-JP" sz="800" b="1" dirty="0">
              <a:solidFill>
                <a:srgbClr val="0070C0"/>
              </a:solidFill>
              <a:latin typeface="Helvetica"/>
              <a:ea typeface="ヒラギノ丸ゴ ProN W4"/>
            </a:endParaRPr>
          </a:p>
          <a:p>
            <a:pPr marL="276775" indent="-276775" defTabSz="913401">
              <a:defRPr/>
            </a:pPr>
            <a:r>
              <a:rPr lang="ja-JP" altLang="en-US" sz="1400" dirty="0">
                <a:solidFill>
                  <a:prstClr val="black"/>
                </a:solidFill>
                <a:latin typeface="Helvetica"/>
                <a:ea typeface="ヒラギノ丸ゴ ProN W4"/>
              </a:rPr>
              <a:t>　　　・報告徴収、事務所や登録住宅への立入検査</a:t>
            </a:r>
            <a:endParaRPr lang="en-US" altLang="ja-JP" sz="1400" dirty="0">
              <a:solidFill>
                <a:prstClr val="black"/>
              </a:solidFill>
              <a:latin typeface="Helvetica"/>
              <a:ea typeface="ヒラギノ丸ゴ ProN W4"/>
            </a:endParaRPr>
          </a:p>
          <a:p>
            <a:pPr marL="276775" indent="-276775" defTabSz="913401">
              <a:defRPr/>
            </a:pPr>
            <a:r>
              <a:rPr lang="ja-JP" altLang="en-US" sz="1400" dirty="0">
                <a:solidFill>
                  <a:prstClr val="black"/>
                </a:solidFill>
                <a:latin typeface="Helvetica"/>
                <a:ea typeface="ヒラギノ丸ゴ ProN W4"/>
              </a:rPr>
              <a:t>　　　・業務に関する是正指示</a:t>
            </a:r>
            <a:endParaRPr lang="en-US" altLang="ja-JP" sz="1400" dirty="0">
              <a:solidFill>
                <a:prstClr val="black"/>
              </a:solidFill>
              <a:latin typeface="Helvetica"/>
              <a:ea typeface="ヒラギノ丸ゴ ProN W4"/>
            </a:endParaRPr>
          </a:p>
          <a:p>
            <a:pPr marL="276775" indent="-276775" defTabSz="913401">
              <a:defRPr/>
            </a:pPr>
            <a:r>
              <a:rPr lang="ja-JP" altLang="en-US" sz="1400" dirty="0">
                <a:solidFill>
                  <a:prstClr val="black"/>
                </a:solidFill>
                <a:latin typeface="Helvetica"/>
                <a:ea typeface="ヒラギノ丸ゴ ProN W4"/>
              </a:rPr>
              <a:t>　　　・指示違反、登録基準不適合の</a:t>
            </a:r>
            <a:endParaRPr lang="en-US" altLang="ja-JP" sz="1400" dirty="0">
              <a:solidFill>
                <a:prstClr val="black"/>
              </a:solidFill>
              <a:latin typeface="Helvetica"/>
              <a:ea typeface="ヒラギノ丸ゴ ProN W4"/>
            </a:endParaRPr>
          </a:p>
          <a:p>
            <a:pPr marL="276775" indent="-276775" defTabSz="913401">
              <a:defRPr/>
            </a:pPr>
            <a:r>
              <a:rPr lang="ja-JP" altLang="en-US" sz="1400" dirty="0">
                <a:solidFill>
                  <a:prstClr val="black"/>
                </a:solidFill>
                <a:latin typeface="Helvetica"/>
                <a:ea typeface="ヒラギノ丸ゴ ProN W4"/>
              </a:rPr>
              <a:t>　　　　場合の登録取消し</a:t>
            </a:r>
            <a:endParaRPr lang="en-US" altLang="ja-JP" sz="1400" dirty="0">
              <a:solidFill>
                <a:prstClr val="black"/>
              </a:solidFill>
              <a:latin typeface="Helvetica"/>
              <a:ea typeface="ヒラギノ丸ゴ ProN W4"/>
            </a:endParaRPr>
          </a:p>
        </p:txBody>
      </p:sp>
      <p:sp>
        <p:nvSpPr>
          <p:cNvPr id="358" name="右矢印 357"/>
          <p:cNvSpPr/>
          <p:nvPr/>
        </p:nvSpPr>
        <p:spPr>
          <a:xfrm rot="7200000">
            <a:off x="7163082" y="4511085"/>
            <a:ext cx="558082" cy="355968"/>
          </a:xfrm>
          <a:prstGeom prst="rightArrow">
            <a:avLst>
              <a:gd name="adj1" fmla="val 46107"/>
              <a:gd name="adj2" fmla="val 47220"/>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rgbClr val="F79646">
                <a:shade val="95000"/>
                <a:satMod val="105000"/>
              </a:srgbClr>
            </a:solidFill>
            <a:prstDash val="solid"/>
          </a:ln>
          <a:effectLst>
            <a:outerShdw blurRad="40000" dist="20000" dir="5400000" rotWithShape="0">
              <a:srgbClr val="000000">
                <a:alpha val="38000"/>
              </a:srgbClr>
            </a:outerShdw>
          </a:effectLst>
        </p:spPr>
        <p:txBody>
          <a:bodyPr rtlCol="0" anchor="ctr"/>
          <a:lstStyle/>
          <a:p>
            <a:pPr algn="ctr" defTabSz="913401">
              <a:defRPr/>
            </a:pPr>
            <a:endParaRPr lang="ja-JP" altLang="en-US" kern="0">
              <a:solidFill>
                <a:sysClr val="windowText" lastClr="000000"/>
              </a:solidFill>
              <a:latin typeface="Helvetica"/>
              <a:ea typeface="ヒラギノ丸ゴ ProN W4"/>
            </a:endParaRPr>
          </a:p>
        </p:txBody>
      </p:sp>
      <p:sp>
        <p:nvSpPr>
          <p:cNvPr id="359" name="右矢印 358"/>
          <p:cNvSpPr/>
          <p:nvPr/>
        </p:nvSpPr>
        <p:spPr>
          <a:xfrm rot="9262287">
            <a:off x="7388432" y="4872715"/>
            <a:ext cx="1210793" cy="328643"/>
          </a:xfrm>
          <a:prstGeom prst="rightArrow">
            <a:avLst>
              <a:gd name="adj1" fmla="val 46107"/>
              <a:gd name="adj2" fmla="val 47220"/>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rgbClr val="F79646">
                <a:shade val="95000"/>
                <a:satMod val="105000"/>
              </a:srgbClr>
            </a:solidFill>
            <a:prstDash val="solid"/>
          </a:ln>
          <a:effectLst>
            <a:outerShdw blurRad="40000" dist="20000" dir="5400000" rotWithShape="0">
              <a:srgbClr val="000000">
                <a:alpha val="38000"/>
              </a:srgbClr>
            </a:outerShdw>
          </a:effectLst>
        </p:spPr>
        <p:txBody>
          <a:bodyPr rtlCol="0" anchor="ctr"/>
          <a:lstStyle/>
          <a:p>
            <a:pPr algn="ctr" defTabSz="913401">
              <a:defRPr/>
            </a:pPr>
            <a:endParaRPr lang="ja-JP" altLang="en-US" kern="0">
              <a:solidFill>
                <a:sysClr val="windowText" lastClr="000000"/>
              </a:solidFill>
              <a:latin typeface="Helvetica"/>
              <a:ea typeface="ヒラギノ丸ゴ ProN W4"/>
            </a:endParaRPr>
          </a:p>
        </p:txBody>
      </p:sp>
      <p:sp>
        <p:nvSpPr>
          <p:cNvPr id="360" name="右矢印 359"/>
          <p:cNvSpPr/>
          <p:nvPr/>
        </p:nvSpPr>
        <p:spPr>
          <a:xfrm rot="11308499">
            <a:off x="7467041" y="5543835"/>
            <a:ext cx="1471312" cy="328643"/>
          </a:xfrm>
          <a:prstGeom prst="rightArrow">
            <a:avLst>
              <a:gd name="adj1" fmla="val 46107"/>
              <a:gd name="adj2" fmla="val 47220"/>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rgbClr val="F79646">
                <a:shade val="95000"/>
                <a:satMod val="105000"/>
              </a:srgbClr>
            </a:solidFill>
            <a:prstDash val="solid"/>
          </a:ln>
          <a:effectLst>
            <a:outerShdw blurRad="40000" dist="20000" dir="5400000" rotWithShape="0">
              <a:srgbClr val="000000">
                <a:alpha val="38000"/>
              </a:srgbClr>
            </a:outerShdw>
          </a:effectLst>
        </p:spPr>
        <p:txBody>
          <a:bodyPr rtlCol="0" anchor="ctr"/>
          <a:lstStyle/>
          <a:p>
            <a:pPr algn="ctr" defTabSz="913401">
              <a:defRPr/>
            </a:pPr>
            <a:endParaRPr lang="ja-JP" altLang="en-US" kern="0">
              <a:solidFill>
                <a:sysClr val="windowText" lastClr="000000"/>
              </a:solidFill>
              <a:latin typeface="Helvetica"/>
              <a:ea typeface="ヒラギノ丸ゴ ProN W4"/>
            </a:endParaRPr>
          </a:p>
        </p:txBody>
      </p:sp>
      <p:sp>
        <p:nvSpPr>
          <p:cNvPr id="335" name="正方形/長方形 334"/>
          <p:cNvSpPr/>
          <p:nvPr/>
        </p:nvSpPr>
        <p:spPr>
          <a:xfrm>
            <a:off x="4584904" y="4304275"/>
            <a:ext cx="2113078" cy="276999"/>
          </a:xfrm>
          <a:prstGeom prst="rect">
            <a:avLst/>
          </a:prstGeom>
          <a:solidFill>
            <a:srgbClr val="FF0066"/>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wrap="none" anchor="ctr">
            <a:spAutoFit/>
          </a:bodyPr>
          <a:lstStyle/>
          <a:p>
            <a:pPr algn="ctr" defTabSz="913401">
              <a:defRPr/>
            </a:pPr>
            <a:r>
              <a:rPr lang="ja-JP" altLang="en-US" sz="1200" b="1" dirty="0">
                <a:solidFill>
                  <a:prstClr val="white"/>
                </a:solidFill>
                <a:latin typeface="Helvetica"/>
                <a:ea typeface="ヒラギノ丸ゴ ProN W4"/>
              </a:rPr>
              <a:t>サービス付き高齢者向け住宅</a:t>
            </a:r>
          </a:p>
        </p:txBody>
      </p:sp>
      <p:sp>
        <p:nvSpPr>
          <p:cNvPr id="356" name="円/楕円 355"/>
          <p:cNvSpPr/>
          <p:nvPr/>
        </p:nvSpPr>
        <p:spPr bwMode="auto">
          <a:xfrm flipH="1">
            <a:off x="6902992" y="6093368"/>
            <a:ext cx="2261607" cy="648000"/>
          </a:xfrm>
          <a:prstGeom prst="ellipse">
            <a:avLst/>
          </a:prstGeom>
          <a:solidFill>
            <a:srgbClr val="FFFF66"/>
          </a:solidFill>
          <a:ln w="34925" cap="flat" cmpd="sng" algn="ctr">
            <a:noFill/>
            <a:prstDash val="solid"/>
            <a:round/>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none" lIns="91440" tIns="0" rIns="91440" bIns="36000" numCol="1" rtlCol="0" anchor="t" anchorCtr="0" compatLnSpc="1">
            <a:prstTxWarp prst="textNoShape">
              <a:avLst/>
            </a:prstTxWarp>
          </a:bodyPr>
          <a:lstStyle/>
          <a:p>
            <a:pPr algn="ctr" defTabSz="913401"/>
            <a:r>
              <a:rPr lang="ja-JP" altLang="en-US" sz="1100" b="1" dirty="0">
                <a:solidFill>
                  <a:prstClr val="black"/>
                </a:solidFill>
                <a:latin typeface="Helvetica"/>
                <a:ea typeface="ヒラギノ丸ゴ ProN W4"/>
              </a:rPr>
              <a:t>住み慣れた環境で</a:t>
            </a:r>
            <a:endParaRPr lang="en-US" altLang="ja-JP" sz="1100" b="1" dirty="0">
              <a:solidFill>
                <a:prstClr val="black"/>
              </a:solidFill>
              <a:latin typeface="Helvetica"/>
              <a:ea typeface="ヒラギノ丸ゴ ProN W4"/>
            </a:endParaRPr>
          </a:p>
          <a:p>
            <a:pPr algn="ctr" defTabSz="913401"/>
            <a:r>
              <a:rPr lang="ja-JP" altLang="en-US" sz="1100" b="1" dirty="0">
                <a:solidFill>
                  <a:prstClr val="black"/>
                </a:solidFill>
                <a:latin typeface="Helvetica"/>
                <a:ea typeface="ヒラギノ丸ゴ ProN W4"/>
              </a:rPr>
              <a:t>必要なサービスを受けながら</a:t>
            </a:r>
            <a:endParaRPr lang="en-US" altLang="ja-JP" sz="1100" b="1" dirty="0">
              <a:solidFill>
                <a:prstClr val="black"/>
              </a:solidFill>
              <a:latin typeface="Helvetica"/>
              <a:ea typeface="ヒラギノ丸ゴ ProN W4"/>
            </a:endParaRPr>
          </a:p>
          <a:p>
            <a:pPr algn="ctr" defTabSz="913401"/>
            <a:r>
              <a:rPr lang="ja-JP" altLang="en-US" sz="1100" b="1" dirty="0">
                <a:solidFill>
                  <a:prstClr val="black"/>
                </a:solidFill>
                <a:latin typeface="Helvetica"/>
                <a:ea typeface="ヒラギノ丸ゴ ProN W4"/>
              </a:rPr>
              <a:t>暮らし続ける</a:t>
            </a:r>
          </a:p>
        </p:txBody>
      </p:sp>
      <p:sp>
        <p:nvSpPr>
          <p:cNvPr id="362" name="テキスト ボックス 39"/>
          <p:cNvSpPr txBox="1">
            <a:spLocks noChangeArrowheads="1"/>
          </p:cNvSpPr>
          <p:nvPr/>
        </p:nvSpPr>
        <p:spPr bwMode="auto">
          <a:xfrm>
            <a:off x="1638517" y="631943"/>
            <a:ext cx="2534532" cy="276999"/>
          </a:xfrm>
          <a:prstGeom prst="rect">
            <a:avLst/>
          </a:prstGeom>
          <a:noFill/>
          <a:ln w="9525">
            <a:noFill/>
            <a:miter lim="800000"/>
            <a:headEnd/>
            <a:tailEnd/>
          </a:ln>
        </p:spPr>
        <p:txBody>
          <a:bodyPr wrap="square">
            <a:spAutoFit/>
          </a:bodyPr>
          <a:lstStyle/>
          <a:p>
            <a:pPr defTabSz="913401"/>
            <a:r>
              <a:rPr lang="ja-JP" altLang="en-US" sz="1200" dirty="0">
                <a:solidFill>
                  <a:prstClr val="black"/>
                </a:solidFill>
                <a:latin typeface="Helvetica"/>
                <a:ea typeface="ヒラギノ丸ゴ ProN W4"/>
              </a:rPr>
              <a:t>（</a:t>
            </a:r>
            <a:r>
              <a:rPr lang="en-US" altLang="ja-JP" sz="1200" dirty="0">
                <a:solidFill>
                  <a:prstClr val="black"/>
                </a:solidFill>
                <a:latin typeface="Helvetica"/>
                <a:ea typeface="ヒラギノ丸ゴ ProN W4"/>
              </a:rPr>
              <a:t>※</a:t>
            </a:r>
            <a:r>
              <a:rPr lang="ja-JP" altLang="en-US" sz="1200" dirty="0">
                <a:solidFill>
                  <a:prstClr val="black"/>
                </a:solidFill>
                <a:latin typeface="Helvetica"/>
                <a:ea typeface="ヒラギノ丸ゴ ProN W4"/>
              </a:rPr>
              <a:t>有料老人ホームも登録可）</a:t>
            </a:r>
            <a:endParaRPr lang="ja-JP" altLang="en-US" sz="1200" dirty="0">
              <a:solidFill>
                <a:srgbClr val="1F497D"/>
              </a:solidFill>
              <a:latin typeface="Helvetica"/>
              <a:ea typeface="ヒラギノ丸ゴ ProN W4"/>
            </a:endParaRPr>
          </a:p>
        </p:txBody>
      </p:sp>
      <p:grpSp>
        <p:nvGrpSpPr>
          <p:cNvPr id="98" name="グループ化 97"/>
          <p:cNvGrpSpPr/>
          <p:nvPr/>
        </p:nvGrpSpPr>
        <p:grpSpPr>
          <a:xfrm>
            <a:off x="8173280" y="3813636"/>
            <a:ext cx="1493006" cy="1295911"/>
            <a:chOff x="9147176" y="-1515368"/>
            <a:chExt cx="3024188" cy="2843213"/>
          </a:xfrm>
        </p:grpSpPr>
        <p:sp>
          <p:nvSpPr>
            <p:cNvPr id="94" name="フリーフォーム 93"/>
            <p:cNvSpPr/>
            <p:nvPr/>
          </p:nvSpPr>
          <p:spPr bwMode="auto">
            <a:xfrm>
              <a:off x="11215688" y="-942975"/>
              <a:ext cx="361950" cy="542925"/>
            </a:xfrm>
            <a:custGeom>
              <a:avLst/>
              <a:gdLst>
                <a:gd name="connsiteX0" fmla="*/ 90487 w 361950"/>
                <a:gd name="connsiteY0" fmla="*/ 61912 h 542925"/>
                <a:gd name="connsiteX1" fmla="*/ 0 w 361950"/>
                <a:gd name="connsiteY1" fmla="*/ 190500 h 542925"/>
                <a:gd name="connsiteX2" fmla="*/ 80962 w 361950"/>
                <a:gd name="connsiteY2" fmla="*/ 242887 h 542925"/>
                <a:gd name="connsiteX3" fmla="*/ 66675 w 361950"/>
                <a:gd name="connsiteY3" fmla="*/ 428625 h 542925"/>
                <a:gd name="connsiteX4" fmla="*/ 28575 w 361950"/>
                <a:gd name="connsiteY4" fmla="*/ 490537 h 542925"/>
                <a:gd name="connsiteX5" fmla="*/ 114300 w 361950"/>
                <a:gd name="connsiteY5" fmla="*/ 533400 h 542925"/>
                <a:gd name="connsiteX6" fmla="*/ 271462 w 361950"/>
                <a:gd name="connsiteY6" fmla="*/ 542925 h 542925"/>
                <a:gd name="connsiteX7" fmla="*/ 361950 w 361950"/>
                <a:gd name="connsiteY7" fmla="*/ 495300 h 542925"/>
                <a:gd name="connsiteX8" fmla="*/ 319087 w 361950"/>
                <a:gd name="connsiteY8" fmla="*/ 409575 h 542925"/>
                <a:gd name="connsiteX9" fmla="*/ 309562 w 361950"/>
                <a:gd name="connsiteY9" fmla="*/ 57150 h 542925"/>
                <a:gd name="connsiteX10" fmla="*/ 271462 w 361950"/>
                <a:gd name="connsiteY10" fmla="*/ 0 h 542925"/>
                <a:gd name="connsiteX11" fmla="*/ 90487 w 361950"/>
                <a:gd name="connsiteY11" fmla="*/ 61912 h 542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1950" h="542925">
                  <a:moveTo>
                    <a:pt x="90487" y="61912"/>
                  </a:moveTo>
                  <a:lnTo>
                    <a:pt x="0" y="190500"/>
                  </a:lnTo>
                  <a:lnTo>
                    <a:pt x="80962" y="242887"/>
                  </a:lnTo>
                  <a:lnTo>
                    <a:pt x="66675" y="428625"/>
                  </a:lnTo>
                  <a:lnTo>
                    <a:pt x="28575" y="490537"/>
                  </a:lnTo>
                  <a:lnTo>
                    <a:pt x="114300" y="533400"/>
                  </a:lnTo>
                  <a:lnTo>
                    <a:pt x="271462" y="542925"/>
                  </a:lnTo>
                  <a:lnTo>
                    <a:pt x="361950" y="495300"/>
                  </a:lnTo>
                  <a:lnTo>
                    <a:pt x="319087" y="409575"/>
                  </a:lnTo>
                  <a:lnTo>
                    <a:pt x="309562" y="57150"/>
                  </a:lnTo>
                  <a:lnTo>
                    <a:pt x="271462" y="0"/>
                  </a:lnTo>
                  <a:lnTo>
                    <a:pt x="90487" y="61912"/>
                  </a:lnTo>
                  <a:close/>
                </a:path>
              </a:pathLst>
            </a:cu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913401"/>
              <a:endParaRPr lang="ja-JP" altLang="en-US">
                <a:solidFill>
                  <a:srgbClr val="000000"/>
                </a:solidFill>
              </a:endParaRPr>
            </a:p>
          </p:txBody>
        </p:sp>
        <p:sp>
          <p:nvSpPr>
            <p:cNvPr id="95" name="フリーフォーム 94"/>
            <p:cNvSpPr/>
            <p:nvPr/>
          </p:nvSpPr>
          <p:spPr bwMode="auto">
            <a:xfrm>
              <a:off x="10677525" y="-90488"/>
              <a:ext cx="1023938" cy="285751"/>
            </a:xfrm>
            <a:custGeom>
              <a:avLst/>
              <a:gdLst>
                <a:gd name="connsiteX0" fmla="*/ 0 w 1023938"/>
                <a:gd name="connsiteY0" fmla="*/ 71438 h 285751"/>
                <a:gd name="connsiteX1" fmla="*/ 9525 w 1023938"/>
                <a:gd name="connsiteY1" fmla="*/ 257176 h 285751"/>
                <a:gd name="connsiteX2" fmla="*/ 795338 w 1023938"/>
                <a:gd name="connsiteY2" fmla="*/ 285751 h 285751"/>
                <a:gd name="connsiteX3" fmla="*/ 1023938 w 1023938"/>
                <a:gd name="connsiteY3" fmla="*/ 104776 h 285751"/>
                <a:gd name="connsiteX4" fmla="*/ 919163 w 1023938"/>
                <a:gd name="connsiteY4" fmla="*/ 0 h 285751"/>
                <a:gd name="connsiteX5" fmla="*/ 157163 w 1023938"/>
                <a:gd name="connsiteY5" fmla="*/ 19050 h 285751"/>
                <a:gd name="connsiteX6" fmla="*/ 0 w 1023938"/>
                <a:gd name="connsiteY6" fmla="*/ 71438 h 285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3938" h="285751">
                  <a:moveTo>
                    <a:pt x="0" y="71438"/>
                  </a:moveTo>
                  <a:lnTo>
                    <a:pt x="9525" y="257176"/>
                  </a:lnTo>
                  <a:lnTo>
                    <a:pt x="795338" y="285751"/>
                  </a:lnTo>
                  <a:lnTo>
                    <a:pt x="1023938" y="104776"/>
                  </a:lnTo>
                  <a:lnTo>
                    <a:pt x="919163" y="0"/>
                  </a:lnTo>
                  <a:lnTo>
                    <a:pt x="157163" y="19050"/>
                  </a:lnTo>
                  <a:lnTo>
                    <a:pt x="0" y="71438"/>
                  </a:lnTo>
                  <a:close/>
                </a:path>
              </a:pathLst>
            </a:cu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913401"/>
              <a:endParaRPr lang="ja-JP" altLang="en-US">
                <a:solidFill>
                  <a:srgbClr val="000000"/>
                </a:solidFill>
              </a:endParaRPr>
            </a:p>
          </p:txBody>
        </p:sp>
        <p:sp>
          <p:nvSpPr>
            <p:cNvPr id="96" name="フリーフォーム 95"/>
            <p:cNvSpPr/>
            <p:nvPr/>
          </p:nvSpPr>
          <p:spPr bwMode="auto">
            <a:xfrm>
              <a:off x="9558338" y="4763"/>
              <a:ext cx="1752600" cy="1071562"/>
            </a:xfrm>
            <a:custGeom>
              <a:avLst/>
              <a:gdLst>
                <a:gd name="connsiteX0" fmla="*/ 28575 w 1752600"/>
                <a:gd name="connsiteY0" fmla="*/ 590550 h 1071562"/>
                <a:gd name="connsiteX1" fmla="*/ 314325 w 1752600"/>
                <a:gd name="connsiteY1" fmla="*/ 781050 h 1071562"/>
                <a:gd name="connsiteX2" fmla="*/ 1100137 w 1752600"/>
                <a:gd name="connsiteY2" fmla="*/ 1071562 h 1071562"/>
                <a:gd name="connsiteX3" fmla="*/ 1752600 w 1752600"/>
                <a:gd name="connsiteY3" fmla="*/ 442912 h 1071562"/>
                <a:gd name="connsiteX4" fmla="*/ 1452562 w 1752600"/>
                <a:gd name="connsiteY4" fmla="*/ 280987 h 1071562"/>
                <a:gd name="connsiteX5" fmla="*/ 723900 w 1752600"/>
                <a:gd name="connsiteY5" fmla="*/ 0 h 1071562"/>
                <a:gd name="connsiteX6" fmla="*/ 214312 w 1752600"/>
                <a:gd name="connsiteY6" fmla="*/ 323850 h 1071562"/>
                <a:gd name="connsiteX7" fmla="*/ 0 w 1752600"/>
                <a:gd name="connsiteY7" fmla="*/ 542925 h 1071562"/>
                <a:gd name="connsiteX8" fmla="*/ 28575 w 1752600"/>
                <a:gd name="connsiteY8" fmla="*/ 590550 h 1071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52600" h="1071562">
                  <a:moveTo>
                    <a:pt x="28575" y="590550"/>
                  </a:moveTo>
                  <a:lnTo>
                    <a:pt x="314325" y="781050"/>
                  </a:lnTo>
                  <a:lnTo>
                    <a:pt x="1100137" y="1071562"/>
                  </a:lnTo>
                  <a:lnTo>
                    <a:pt x="1752600" y="442912"/>
                  </a:lnTo>
                  <a:lnTo>
                    <a:pt x="1452562" y="280987"/>
                  </a:lnTo>
                  <a:lnTo>
                    <a:pt x="723900" y="0"/>
                  </a:lnTo>
                  <a:lnTo>
                    <a:pt x="214312" y="323850"/>
                  </a:lnTo>
                  <a:lnTo>
                    <a:pt x="0" y="542925"/>
                  </a:lnTo>
                  <a:lnTo>
                    <a:pt x="28575" y="590550"/>
                  </a:lnTo>
                  <a:close/>
                </a:path>
              </a:pathLst>
            </a:cu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913401"/>
              <a:endParaRPr lang="ja-JP" altLang="en-US">
                <a:solidFill>
                  <a:srgbClr val="000000"/>
                </a:solidFill>
              </a:endParaRPr>
            </a:p>
          </p:txBody>
        </p:sp>
        <p:sp>
          <p:nvSpPr>
            <p:cNvPr id="97" name="フリーフォーム 96"/>
            <p:cNvSpPr/>
            <p:nvPr/>
          </p:nvSpPr>
          <p:spPr bwMode="auto">
            <a:xfrm>
              <a:off x="9367838" y="171450"/>
              <a:ext cx="490537" cy="261938"/>
            </a:xfrm>
            <a:custGeom>
              <a:avLst/>
              <a:gdLst>
                <a:gd name="connsiteX0" fmla="*/ 80962 w 490537"/>
                <a:gd name="connsiteY0" fmla="*/ 0 h 261938"/>
                <a:gd name="connsiteX1" fmla="*/ 0 w 490537"/>
                <a:gd name="connsiteY1" fmla="*/ 128588 h 261938"/>
                <a:gd name="connsiteX2" fmla="*/ 290512 w 490537"/>
                <a:gd name="connsiteY2" fmla="*/ 261938 h 261938"/>
                <a:gd name="connsiteX3" fmla="*/ 490537 w 490537"/>
                <a:gd name="connsiteY3" fmla="*/ 85725 h 261938"/>
                <a:gd name="connsiteX4" fmla="*/ 457200 w 490537"/>
                <a:gd name="connsiteY4" fmla="*/ 28575 h 261938"/>
                <a:gd name="connsiteX5" fmla="*/ 80962 w 490537"/>
                <a:gd name="connsiteY5" fmla="*/ 0 h 261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0537" h="261938">
                  <a:moveTo>
                    <a:pt x="80962" y="0"/>
                  </a:moveTo>
                  <a:lnTo>
                    <a:pt x="0" y="128588"/>
                  </a:lnTo>
                  <a:lnTo>
                    <a:pt x="290512" y="261938"/>
                  </a:lnTo>
                  <a:lnTo>
                    <a:pt x="490537" y="85725"/>
                  </a:lnTo>
                  <a:lnTo>
                    <a:pt x="457200" y="28575"/>
                  </a:lnTo>
                  <a:lnTo>
                    <a:pt x="80962" y="0"/>
                  </a:lnTo>
                  <a:close/>
                </a:path>
              </a:pathLst>
            </a:cu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913401"/>
              <a:endParaRPr lang="ja-JP" altLang="en-US">
                <a:solidFill>
                  <a:srgbClr val="000000"/>
                </a:solidFill>
              </a:endParaRPr>
            </a:p>
          </p:txBody>
        </p:sp>
        <p:pic>
          <p:nvPicPr>
            <p:cNvPr id="471043" name="Picture 3" descr="E:\Desktop\illustration\illustration\09.jpg"/>
            <p:cNvPicPr>
              <a:picLocks noChangeAspect="1" noChangeArrowheads="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147176" y="-1515368"/>
              <a:ext cx="3024188" cy="284321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3" name="グループ化 102"/>
          <p:cNvGrpSpPr/>
          <p:nvPr/>
        </p:nvGrpSpPr>
        <p:grpSpPr>
          <a:xfrm>
            <a:off x="8705998" y="5278064"/>
            <a:ext cx="1179687" cy="1100883"/>
            <a:chOff x="9956800" y="1292225"/>
            <a:chExt cx="2795588" cy="2825750"/>
          </a:xfrm>
        </p:grpSpPr>
        <p:sp>
          <p:nvSpPr>
            <p:cNvPr id="99" name="フリーフォーム 98"/>
            <p:cNvSpPr/>
            <p:nvPr/>
          </p:nvSpPr>
          <p:spPr bwMode="auto">
            <a:xfrm>
              <a:off x="10020300" y="2324100"/>
              <a:ext cx="2692400" cy="1435100"/>
            </a:xfrm>
            <a:custGeom>
              <a:avLst/>
              <a:gdLst>
                <a:gd name="connsiteX0" fmla="*/ 787400 w 2692400"/>
                <a:gd name="connsiteY0" fmla="*/ 1435100 h 1435100"/>
                <a:gd name="connsiteX1" fmla="*/ 939800 w 2692400"/>
                <a:gd name="connsiteY1" fmla="*/ 1422400 h 1435100"/>
                <a:gd name="connsiteX2" fmla="*/ 2692400 w 2692400"/>
                <a:gd name="connsiteY2" fmla="*/ 711200 h 1435100"/>
                <a:gd name="connsiteX3" fmla="*/ 2311400 w 2692400"/>
                <a:gd name="connsiteY3" fmla="*/ 114300 h 1435100"/>
                <a:gd name="connsiteX4" fmla="*/ 1930400 w 2692400"/>
                <a:gd name="connsiteY4" fmla="*/ 0 h 1435100"/>
                <a:gd name="connsiteX5" fmla="*/ 1346200 w 2692400"/>
                <a:gd name="connsiteY5" fmla="*/ 76200 h 1435100"/>
                <a:gd name="connsiteX6" fmla="*/ 558800 w 2692400"/>
                <a:gd name="connsiteY6" fmla="*/ 520700 h 1435100"/>
                <a:gd name="connsiteX7" fmla="*/ 0 w 2692400"/>
                <a:gd name="connsiteY7" fmla="*/ 711200 h 1435100"/>
                <a:gd name="connsiteX8" fmla="*/ 787400 w 2692400"/>
                <a:gd name="connsiteY8" fmla="*/ 1435100 h 1435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2400" h="1435100">
                  <a:moveTo>
                    <a:pt x="787400" y="1435100"/>
                  </a:moveTo>
                  <a:lnTo>
                    <a:pt x="939800" y="1422400"/>
                  </a:lnTo>
                  <a:lnTo>
                    <a:pt x="2692400" y="711200"/>
                  </a:lnTo>
                  <a:lnTo>
                    <a:pt x="2311400" y="114300"/>
                  </a:lnTo>
                  <a:lnTo>
                    <a:pt x="1930400" y="0"/>
                  </a:lnTo>
                  <a:lnTo>
                    <a:pt x="1346200" y="76200"/>
                  </a:lnTo>
                  <a:lnTo>
                    <a:pt x="558800" y="520700"/>
                  </a:lnTo>
                  <a:lnTo>
                    <a:pt x="0" y="711200"/>
                  </a:lnTo>
                  <a:lnTo>
                    <a:pt x="787400" y="1435100"/>
                  </a:lnTo>
                  <a:close/>
                </a:path>
              </a:pathLst>
            </a:cu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913401"/>
              <a:endParaRPr lang="ja-JP" altLang="en-US">
                <a:solidFill>
                  <a:srgbClr val="000000"/>
                </a:solidFill>
              </a:endParaRPr>
            </a:p>
          </p:txBody>
        </p:sp>
        <p:sp>
          <p:nvSpPr>
            <p:cNvPr id="100" name="フリーフォーム 99"/>
            <p:cNvSpPr/>
            <p:nvPr/>
          </p:nvSpPr>
          <p:spPr bwMode="auto">
            <a:xfrm>
              <a:off x="11239500" y="1419225"/>
              <a:ext cx="938213" cy="576263"/>
            </a:xfrm>
            <a:custGeom>
              <a:avLst/>
              <a:gdLst>
                <a:gd name="connsiteX0" fmla="*/ 204788 w 938213"/>
                <a:gd name="connsiteY0" fmla="*/ 9525 h 576263"/>
                <a:gd name="connsiteX1" fmla="*/ 204788 w 938213"/>
                <a:gd name="connsiteY1" fmla="*/ 9525 h 576263"/>
                <a:gd name="connsiteX2" fmla="*/ 276225 w 938213"/>
                <a:gd name="connsiteY2" fmla="*/ 38100 h 576263"/>
                <a:gd name="connsiteX3" fmla="*/ 114300 w 938213"/>
                <a:gd name="connsiteY3" fmla="*/ 85725 h 576263"/>
                <a:gd name="connsiteX4" fmla="*/ 280988 w 938213"/>
                <a:gd name="connsiteY4" fmla="*/ 104775 h 576263"/>
                <a:gd name="connsiteX5" fmla="*/ 0 w 938213"/>
                <a:gd name="connsiteY5" fmla="*/ 223838 h 576263"/>
                <a:gd name="connsiteX6" fmla="*/ 838200 w 938213"/>
                <a:gd name="connsiteY6" fmla="*/ 576263 h 576263"/>
                <a:gd name="connsiteX7" fmla="*/ 938213 w 938213"/>
                <a:gd name="connsiteY7" fmla="*/ 452438 h 576263"/>
                <a:gd name="connsiteX8" fmla="*/ 923925 w 938213"/>
                <a:gd name="connsiteY8" fmla="*/ 319088 h 576263"/>
                <a:gd name="connsiteX9" fmla="*/ 823913 w 938213"/>
                <a:gd name="connsiteY9" fmla="*/ 176213 h 576263"/>
                <a:gd name="connsiteX10" fmla="*/ 900113 w 938213"/>
                <a:gd name="connsiteY10" fmla="*/ 242888 h 576263"/>
                <a:gd name="connsiteX11" fmla="*/ 781050 w 938213"/>
                <a:gd name="connsiteY11" fmla="*/ 119063 h 576263"/>
                <a:gd name="connsiteX12" fmla="*/ 695325 w 938213"/>
                <a:gd name="connsiteY12" fmla="*/ 28575 h 576263"/>
                <a:gd name="connsiteX13" fmla="*/ 747713 w 938213"/>
                <a:gd name="connsiteY13" fmla="*/ 128588 h 576263"/>
                <a:gd name="connsiteX14" fmla="*/ 676275 w 938213"/>
                <a:gd name="connsiteY14" fmla="*/ 52388 h 576263"/>
                <a:gd name="connsiteX15" fmla="*/ 495300 w 938213"/>
                <a:gd name="connsiteY15" fmla="*/ 0 h 576263"/>
                <a:gd name="connsiteX16" fmla="*/ 204788 w 938213"/>
                <a:gd name="connsiteY16" fmla="*/ 9525 h 576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38213" h="576263">
                  <a:moveTo>
                    <a:pt x="204788" y="9525"/>
                  </a:moveTo>
                  <a:lnTo>
                    <a:pt x="204788" y="9525"/>
                  </a:lnTo>
                  <a:lnTo>
                    <a:pt x="276225" y="38100"/>
                  </a:lnTo>
                  <a:lnTo>
                    <a:pt x="114300" y="85725"/>
                  </a:lnTo>
                  <a:lnTo>
                    <a:pt x="280988" y="104775"/>
                  </a:lnTo>
                  <a:lnTo>
                    <a:pt x="0" y="223838"/>
                  </a:lnTo>
                  <a:lnTo>
                    <a:pt x="838200" y="576263"/>
                  </a:lnTo>
                  <a:lnTo>
                    <a:pt x="938213" y="452438"/>
                  </a:lnTo>
                  <a:lnTo>
                    <a:pt x="923925" y="319088"/>
                  </a:lnTo>
                  <a:lnTo>
                    <a:pt x="823913" y="176213"/>
                  </a:lnTo>
                  <a:lnTo>
                    <a:pt x="900113" y="242888"/>
                  </a:lnTo>
                  <a:lnTo>
                    <a:pt x="781050" y="119063"/>
                  </a:lnTo>
                  <a:lnTo>
                    <a:pt x="695325" y="28575"/>
                  </a:lnTo>
                  <a:lnTo>
                    <a:pt x="747713" y="128588"/>
                  </a:lnTo>
                  <a:lnTo>
                    <a:pt x="676275" y="52388"/>
                  </a:lnTo>
                  <a:lnTo>
                    <a:pt x="495300" y="0"/>
                  </a:lnTo>
                  <a:lnTo>
                    <a:pt x="204788" y="9525"/>
                  </a:lnTo>
                  <a:close/>
                </a:path>
              </a:pathLst>
            </a:cu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913401"/>
              <a:endParaRPr lang="ja-JP" altLang="en-US">
                <a:solidFill>
                  <a:srgbClr val="000000"/>
                </a:solidFill>
              </a:endParaRPr>
            </a:p>
          </p:txBody>
        </p:sp>
        <p:sp>
          <p:nvSpPr>
            <p:cNvPr id="101" name="円/楕円 100"/>
            <p:cNvSpPr/>
            <p:nvPr/>
          </p:nvSpPr>
          <p:spPr bwMode="auto">
            <a:xfrm>
              <a:off x="10837490" y="2420888"/>
              <a:ext cx="288032" cy="144016"/>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913401"/>
              <a:endParaRPr lang="ja-JP" altLang="en-US">
                <a:solidFill>
                  <a:srgbClr val="000000"/>
                </a:solidFill>
              </a:endParaRPr>
            </a:p>
          </p:txBody>
        </p:sp>
        <p:sp>
          <p:nvSpPr>
            <p:cNvPr id="363" name="円/楕円 362"/>
            <p:cNvSpPr/>
            <p:nvPr/>
          </p:nvSpPr>
          <p:spPr bwMode="auto">
            <a:xfrm>
              <a:off x="11122223" y="2060848"/>
              <a:ext cx="117277" cy="91802"/>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913401"/>
              <a:endParaRPr lang="ja-JP" altLang="en-US">
                <a:solidFill>
                  <a:srgbClr val="000000"/>
                </a:solidFill>
              </a:endParaRPr>
            </a:p>
          </p:txBody>
        </p:sp>
        <p:sp>
          <p:nvSpPr>
            <p:cNvPr id="365" name="円/楕円 364"/>
            <p:cNvSpPr/>
            <p:nvPr/>
          </p:nvSpPr>
          <p:spPr bwMode="auto">
            <a:xfrm>
              <a:off x="10477002" y="2137457"/>
              <a:ext cx="117277" cy="91802"/>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913401"/>
              <a:endParaRPr lang="ja-JP" altLang="en-US">
                <a:solidFill>
                  <a:srgbClr val="000000"/>
                </a:solidFill>
              </a:endParaRPr>
            </a:p>
          </p:txBody>
        </p:sp>
        <p:sp>
          <p:nvSpPr>
            <p:cNvPr id="102" name="正方形/長方形 101"/>
            <p:cNvSpPr/>
            <p:nvPr/>
          </p:nvSpPr>
          <p:spPr bwMode="auto">
            <a:xfrm rot="600000">
              <a:off x="10130746" y="2754932"/>
              <a:ext cx="50099" cy="32898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913401"/>
              <a:endParaRPr lang="ja-JP" altLang="en-US">
                <a:solidFill>
                  <a:srgbClr val="000000"/>
                </a:solidFill>
              </a:endParaRPr>
            </a:p>
          </p:txBody>
        </p:sp>
        <p:sp>
          <p:nvSpPr>
            <p:cNvPr id="366" name="正方形/長方形 365"/>
            <p:cNvSpPr/>
            <p:nvPr/>
          </p:nvSpPr>
          <p:spPr bwMode="auto">
            <a:xfrm rot="-300000">
              <a:off x="10394318" y="2738264"/>
              <a:ext cx="50099" cy="32898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913401"/>
              <a:endParaRPr lang="ja-JP" altLang="en-US">
                <a:solidFill>
                  <a:srgbClr val="000000"/>
                </a:solidFill>
              </a:endParaRPr>
            </a:p>
          </p:txBody>
        </p:sp>
        <p:sp>
          <p:nvSpPr>
            <p:cNvPr id="367" name="正方形/長方形 366"/>
            <p:cNvSpPr/>
            <p:nvPr/>
          </p:nvSpPr>
          <p:spPr bwMode="auto">
            <a:xfrm rot="-300000">
              <a:off x="10159528" y="2328404"/>
              <a:ext cx="50099" cy="32898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913401"/>
              <a:endParaRPr lang="ja-JP" altLang="en-US">
                <a:solidFill>
                  <a:srgbClr val="000000"/>
                </a:solidFill>
              </a:endParaRPr>
            </a:p>
          </p:txBody>
        </p:sp>
        <p:pic>
          <p:nvPicPr>
            <p:cNvPr id="471042" name="Picture 2" descr="E:\Desktop\illustration\illustration\02.jpg"/>
            <p:cNvPicPr>
              <a:picLocks noChangeAspect="1" noChangeArrowheads="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956800" y="1292225"/>
              <a:ext cx="2795588" cy="282575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69" name="グループ化 368"/>
          <p:cNvGrpSpPr/>
          <p:nvPr/>
        </p:nvGrpSpPr>
        <p:grpSpPr>
          <a:xfrm>
            <a:off x="7013421" y="3666330"/>
            <a:ext cx="1147390" cy="1030374"/>
            <a:chOff x="180306" y="1519541"/>
            <a:chExt cx="1080120" cy="1050612"/>
          </a:xfrm>
        </p:grpSpPr>
        <p:sp>
          <p:nvSpPr>
            <p:cNvPr id="370" name="フリーフォーム 369"/>
            <p:cNvSpPr/>
            <p:nvPr/>
          </p:nvSpPr>
          <p:spPr bwMode="auto">
            <a:xfrm>
              <a:off x="572729" y="1922087"/>
              <a:ext cx="145256" cy="195263"/>
            </a:xfrm>
            <a:custGeom>
              <a:avLst/>
              <a:gdLst>
                <a:gd name="connsiteX0" fmla="*/ 83343 w 145256"/>
                <a:gd name="connsiteY0" fmla="*/ 0 h 195263"/>
                <a:gd name="connsiteX1" fmla="*/ 83343 w 145256"/>
                <a:gd name="connsiteY1" fmla="*/ 0 h 195263"/>
                <a:gd name="connsiteX2" fmla="*/ 14287 w 145256"/>
                <a:gd name="connsiteY2" fmla="*/ 85725 h 195263"/>
                <a:gd name="connsiteX3" fmla="*/ 0 w 145256"/>
                <a:gd name="connsiteY3" fmla="*/ 123825 h 195263"/>
                <a:gd name="connsiteX4" fmla="*/ 73818 w 145256"/>
                <a:gd name="connsiteY4" fmla="*/ 195263 h 195263"/>
                <a:gd name="connsiteX5" fmla="*/ 145256 w 145256"/>
                <a:gd name="connsiteY5" fmla="*/ 130969 h 195263"/>
                <a:gd name="connsiteX6" fmla="*/ 83343 w 145256"/>
                <a:gd name="connsiteY6" fmla="*/ 0 h 195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256" h="195263">
                  <a:moveTo>
                    <a:pt x="83343" y="0"/>
                  </a:moveTo>
                  <a:lnTo>
                    <a:pt x="83343" y="0"/>
                  </a:lnTo>
                  <a:lnTo>
                    <a:pt x="14287" y="85725"/>
                  </a:lnTo>
                  <a:lnTo>
                    <a:pt x="0" y="123825"/>
                  </a:lnTo>
                  <a:lnTo>
                    <a:pt x="73818" y="195263"/>
                  </a:lnTo>
                  <a:lnTo>
                    <a:pt x="145256" y="130969"/>
                  </a:lnTo>
                  <a:lnTo>
                    <a:pt x="83343" y="0"/>
                  </a:lnTo>
                  <a:close/>
                </a:path>
              </a:pathLst>
            </a:custGeom>
            <a:solidFill>
              <a:sysClr val="window" lastClr="FFFFFF"/>
            </a:solidFill>
            <a:ln w="9525">
              <a:noFill/>
              <a:miter lim="800000"/>
              <a:headEnd/>
              <a:tailEnd/>
            </a:ln>
          </p:spPr>
          <p:txBody>
            <a:bodyPr rtlCol="0" anchor="ctr"/>
            <a:lstStyle/>
            <a:p>
              <a:pPr algn="ctr" defTabSz="913401">
                <a:defRPr/>
              </a:pPr>
              <a:endParaRPr lang="ja-JP" altLang="en-US" sz="2400" kern="0" dirty="0">
                <a:solidFill>
                  <a:sysClr val="windowText" lastClr="000000"/>
                </a:solidFill>
                <a:latin typeface="HG丸ｺﾞｼｯｸM-PRO" pitchFamily="50" charset="-128"/>
                <a:ea typeface="HG丸ｺﾞｼｯｸM-PRO" pitchFamily="50" charset="-128"/>
              </a:endParaRPr>
            </a:p>
          </p:txBody>
        </p:sp>
        <p:sp>
          <p:nvSpPr>
            <p:cNvPr id="371" name="円/楕円 370"/>
            <p:cNvSpPr/>
            <p:nvPr/>
          </p:nvSpPr>
          <p:spPr bwMode="auto">
            <a:xfrm>
              <a:off x="1009192" y="2084210"/>
              <a:ext cx="46930" cy="47427"/>
            </a:xfrm>
            <a:prstGeom prst="ellipse">
              <a:avLst/>
            </a:prstGeom>
            <a:solidFill>
              <a:srgbClr val="FFCCCC"/>
            </a:solidFill>
            <a:ln w="9525">
              <a:noFill/>
              <a:miter lim="800000"/>
              <a:headEnd/>
              <a:tailEnd/>
            </a:ln>
          </p:spPr>
          <p:txBody>
            <a:bodyPr rtlCol="0" anchor="ctr"/>
            <a:lstStyle/>
            <a:p>
              <a:pPr algn="ctr" defTabSz="913401">
                <a:defRPr/>
              </a:pPr>
              <a:endParaRPr lang="ja-JP" altLang="en-US" sz="2400" kern="0" dirty="0">
                <a:solidFill>
                  <a:sysClr val="windowText" lastClr="000000"/>
                </a:solidFill>
                <a:latin typeface="HG丸ｺﾞｼｯｸM-PRO" pitchFamily="50" charset="-128"/>
                <a:ea typeface="HG丸ｺﾞｼｯｸM-PRO" pitchFamily="50" charset="-128"/>
              </a:endParaRPr>
            </a:p>
          </p:txBody>
        </p:sp>
        <p:sp>
          <p:nvSpPr>
            <p:cNvPr id="372" name="円/楕円 371"/>
            <p:cNvSpPr/>
            <p:nvPr/>
          </p:nvSpPr>
          <p:spPr bwMode="auto">
            <a:xfrm>
              <a:off x="1153208" y="1820660"/>
              <a:ext cx="46930" cy="47427"/>
            </a:xfrm>
            <a:prstGeom prst="ellipse">
              <a:avLst/>
            </a:prstGeom>
            <a:solidFill>
              <a:srgbClr val="FFCCCC"/>
            </a:solidFill>
            <a:ln w="9525">
              <a:noFill/>
              <a:miter lim="800000"/>
              <a:headEnd/>
              <a:tailEnd/>
            </a:ln>
          </p:spPr>
          <p:txBody>
            <a:bodyPr rtlCol="0" anchor="ctr"/>
            <a:lstStyle/>
            <a:p>
              <a:pPr algn="ctr" defTabSz="913401">
                <a:defRPr/>
              </a:pPr>
              <a:endParaRPr lang="ja-JP" altLang="en-US" sz="2400" kern="0" dirty="0">
                <a:solidFill>
                  <a:sysClr val="windowText" lastClr="000000"/>
                </a:solidFill>
                <a:latin typeface="HG丸ｺﾞｼｯｸM-PRO" pitchFamily="50" charset="-128"/>
                <a:ea typeface="HG丸ｺﾞｼｯｸM-PRO" pitchFamily="50" charset="-128"/>
              </a:endParaRPr>
            </a:p>
          </p:txBody>
        </p:sp>
        <p:sp>
          <p:nvSpPr>
            <p:cNvPr id="373" name="円/楕円 372"/>
            <p:cNvSpPr/>
            <p:nvPr/>
          </p:nvSpPr>
          <p:spPr bwMode="auto">
            <a:xfrm>
              <a:off x="799963" y="1545851"/>
              <a:ext cx="58515" cy="55538"/>
            </a:xfrm>
            <a:prstGeom prst="ellipse">
              <a:avLst/>
            </a:prstGeom>
            <a:solidFill>
              <a:srgbClr val="FFCCCC"/>
            </a:solidFill>
            <a:ln w="9525">
              <a:noFill/>
              <a:miter lim="800000"/>
              <a:headEnd/>
              <a:tailEnd/>
            </a:ln>
          </p:spPr>
          <p:txBody>
            <a:bodyPr rtlCol="0" anchor="ctr"/>
            <a:lstStyle/>
            <a:p>
              <a:pPr algn="ctr" defTabSz="913401">
                <a:defRPr/>
              </a:pPr>
              <a:endParaRPr lang="ja-JP" altLang="en-US" sz="2400" kern="0" dirty="0">
                <a:solidFill>
                  <a:sysClr val="windowText" lastClr="000000"/>
                </a:solidFill>
                <a:latin typeface="HG丸ｺﾞｼｯｸM-PRO" pitchFamily="50" charset="-128"/>
                <a:ea typeface="HG丸ｺﾞｼｯｸM-PRO" pitchFamily="50" charset="-128"/>
              </a:endParaRPr>
            </a:p>
          </p:txBody>
        </p:sp>
        <p:sp>
          <p:nvSpPr>
            <p:cNvPr id="374" name="円/楕円 373"/>
            <p:cNvSpPr/>
            <p:nvPr/>
          </p:nvSpPr>
          <p:spPr bwMode="auto">
            <a:xfrm>
              <a:off x="190911" y="1905244"/>
              <a:ext cx="46930" cy="47427"/>
            </a:xfrm>
            <a:prstGeom prst="ellipse">
              <a:avLst/>
            </a:prstGeom>
            <a:solidFill>
              <a:srgbClr val="FFCCCC"/>
            </a:solidFill>
            <a:ln w="9525">
              <a:noFill/>
              <a:miter lim="800000"/>
              <a:headEnd/>
              <a:tailEnd/>
            </a:ln>
          </p:spPr>
          <p:txBody>
            <a:bodyPr rtlCol="0" anchor="ctr"/>
            <a:lstStyle/>
            <a:p>
              <a:pPr algn="ctr" defTabSz="913401">
                <a:defRPr/>
              </a:pPr>
              <a:endParaRPr lang="ja-JP" altLang="en-US" sz="2400" kern="0" dirty="0">
                <a:solidFill>
                  <a:sysClr val="windowText" lastClr="000000"/>
                </a:solidFill>
                <a:latin typeface="HG丸ｺﾞｼｯｸM-PRO" pitchFamily="50" charset="-128"/>
                <a:ea typeface="HG丸ｺﾞｼｯｸM-PRO" pitchFamily="50" charset="-128"/>
              </a:endParaRPr>
            </a:p>
          </p:txBody>
        </p:sp>
        <p:pic>
          <p:nvPicPr>
            <p:cNvPr id="375" name="Picture 4" descr="C:\Users\YYGPI\Desktop\illustration\illustration\13.jpg"/>
            <p:cNvPicPr>
              <a:picLocks noChangeAspect="1" noChangeArrowheads="1"/>
            </p:cNvPicPr>
            <p:nvPr/>
          </p:nvPicPr>
          <p:blipFill>
            <a:blip r:embed="rId12" cstate="print">
              <a:clrChange>
                <a:clrFrom>
                  <a:srgbClr val="FFFFFF"/>
                </a:clrFrom>
                <a:clrTo>
                  <a:srgbClr val="FFFFFF">
                    <a:alpha val="0"/>
                  </a:srgbClr>
                </a:clrTo>
              </a:clrChange>
            </a:blip>
            <a:srcRect/>
            <a:stretch>
              <a:fillRect/>
            </a:stretch>
          </p:blipFill>
          <p:spPr bwMode="auto">
            <a:xfrm>
              <a:off x="180306" y="1519541"/>
              <a:ext cx="1080120" cy="1050612"/>
            </a:xfrm>
            <a:prstGeom prst="rect">
              <a:avLst/>
            </a:prstGeom>
            <a:noFill/>
          </p:spPr>
        </p:pic>
      </p:grpSp>
      <p:sp>
        <p:nvSpPr>
          <p:cNvPr id="376" name="スライド番号プレースホルダー 7"/>
          <p:cNvSpPr txBox="1">
            <a:spLocks/>
          </p:cNvSpPr>
          <p:nvPr/>
        </p:nvSpPr>
        <p:spPr>
          <a:xfrm>
            <a:off x="9201472" y="6453336"/>
            <a:ext cx="699871" cy="365125"/>
          </a:xfrm>
          <a:prstGeom prst="rect">
            <a:avLst/>
          </a:prstGeom>
          <a:noFill/>
        </p:spPr>
        <p:txBody>
          <a:bodyPr vert="horz" lIns="91440" tIns="45720" rIns="91440" bIns="45720" rtlCol="0" anchor="ctr"/>
          <a:lstStyle>
            <a:defPPr>
              <a:defRPr lang="ja-JP"/>
            </a:defPPr>
            <a:lvl1pPr algn="r" rtl="0" fontAlgn="base">
              <a:spcBef>
                <a:spcPct val="0"/>
              </a:spcBef>
              <a:spcAft>
                <a:spcPct val="0"/>
              </a:spcAft>
              <a:defRPr kumimoji="1" sz="1200" kern="1200">
                <a:solidFill>
                  <a:schemeClr val="tx1">
                    <a:tint val="75000"/>
                  </a:schemeClr>
                </a:solidFill>
                <a:latin typeface="Arial" pitchFamily="34"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Arial" pitchFamily="34" charset="0"/>
                <a:ea typeface="ＭＳ Ｐゴシック" pitchFamily="50" charset="-128"/>
                <a:cs typeface="+mn-cs"/>
              </a:defRPr>
            </a:lvl9pPr>
          </a:lstStyle>
          <a:p>
            <a:r>
              <a:rPr lang="en-US" altLang="ja-JP" sz="2400" dirty="0" smtClean="0">
                <a:solidFill>
                  <a:prstClr val="black"/>
                </a:solidFill>
              </a:rPr>
              <a:t>202</a:t>
            </a:r>
            <a:endParaRPr lang="ja-JP" altLang="en-US" sz="2400" dirty="0">
              <a:solidFill>
                <a:prstClr val="black"/>
              </a:solidFill>
            </a:endParaRPr>
          </a:p>
        </p:txBody>
      </p:sp>
    </p:spTree>
    <p:extLst>
      <p:ext uri="{BB962C8B-B14F-4D97-AF65-F5344CB8AC3E}">
        <p14:creationId xmlns:p14="http://schemas.microsoft.com/office/powerpoint/2010/main" val="23790402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4" name="Rectangle 24"/>
          <p:cNvSpPr>
            <a:spLocks noChangeArrowheads="1"/>
          </p:cNvSpPr>
          <p:nvPr/>
        </p:nvSpPr>
        <p:spPr bwMode="auto">
          <a:xfrm>
            <a:off x="5114483" y="2042584"/>
            <a:ext cx="4447041" cy="664797"/>
          </a:xfrm>
          <a:prstGeom prst="rect">
            <a:avLst/>
          </a:prstGeom>
          <a:noFill/>
          <a:ln w="9525">
            <a:noFill/>
            <a:miter lim="800000"/>
            <a:headEnd/>
            <a:tailEnd/>
          </a:ln>
        </p:spPr>
        <p:txBody>
          <a:bodyPr wrap="square" rIns="0" anchor="ctr" anchorCtr="0">
            <a:spAutoFit/>
          </a:bodyPr>
          <a:lstStyle/>
          <a:p>
            <a:pPr marL="177800" indent="-177800">
              <a:spcBef>
                <a:spcPct val="20000"/>
              </a:spcBef>
            </a:pPr>
            <a:r>
              <a:rPr lang="ja-JP" altLang="en-US" sz="1200" dirty="0" smtClean="0">
                <a:solidFill>
                  <a:prstClr val="black"/>
                </a:solidFill>
                <a:latin typeface="HG丸ｺﾞｼｯｸM-PRO" pitchFamily="50" charset="-128"/>
                <a:ea typeface="HG丸ｺﾞｼｯｸM-PRO" pitchFamily="50" charset="-128"/>
              </a:rPr>
              <a:t>●　各年度</a:t>
            </a:r>
            <a:r>
              <a:rPr lang="ja-JP" altLang="en-US" sz="1200" dirty="0">
                <a:solidFill>
                  <a:prstClr val="black"/>
                </a:solidFill>
                <a:latin typeface="HG丸ｺﾞｼｯｸM-PRO" pitchFamily="50" charset="-128"/>
                <a:ea typeface="HG丸ｺﾞｼｯｸM-PRO" pitchFamily="50" charset="-128"/>
              </a:rPr>
              <a:t>（</a:t>
            </a:r>
            <a:r>
              <a:rPr lang="ja-JP" altLang="en-US" sz="1200" dirty="0" smtClean="0">
                <a:solidFill>
                  <a:prstClr val="black"/>
                </a:solidFill>
                <a:latin typeface="HG丸ｺﾞｼｯｸM-PRO" pitchFamily="50" charset="-128"/>
                <a:ea typeface="HG丸ｺﾞｼｯｸM-PRO" pitchFamily="50" charset="-128"/>
              </a:rPr>
              <a:t>平成</a:t>
            </a:r>
            <a:r>
              <a:rPr lang="en-US" altLang="ja-JP" sz="1200" dirty="0" smtClean="0">
                <a:solidFill>
                  <a:prstClr val="black"/>
                </a:solidFill>
                <a:latin typeface="HG丸ｺﾞｼｯｸM-PRO" pitchFamily="50" charset="-128"/>
                <a:ea typeface="HG丸ｺﾞｼｯｸM-PRO" pitchFamily="50" charset="-128"/>
              </a:rPr>
              <a:t>24</a:t>
            </a:r>
            <a:r>
              <a:rPr lang="ja-JP" altLang="en-US" sz="1200" dirty="0" smtClean="0">
                <a:solidFill>
                  <a:prstClr val="black"/>
                </a:solidFill>
                <a:latin typeface="HG丸ｺﾞｼｯｸM-PRO" pitchFamily="50" charset="-128"/>
                <a:ea typeface="HG丸ｺﾞｼｯｸM-PRO" pitchFamily="50" charset="-128"/>
              </a:rPr>
              <a:t>～</a:t>
            </a:r>
            <a:r>
              <a:rPr lang="en-US" altLang="ja-JP" sz="1200" dirty="0" smtClean="0">
                <a:solidFill>
                  <a:prstClr val="black"/>
                </a:solidFill>
                <a:latin typeface="HG丸ｺﾞｼｯｸM-PRO" pitchFamily="50" charset="-128"/>
                <a:ea typeface="HG丸ｺﾞｼｯｸM-PRO" pitchFamily="50" charset="-128"/>
              </a:rPr>
              <a:t>26</a:t>
            </a:r>
            <a:r>
              <a:rPr lang="ja-JP" altLang="en-US" sz="1200" dirty="0" smtClean="0">
                <a:solidFill>
                  <a:prstClr val="black"/>
                </a:solidFill>
                <a:latin typeface="HG丸ｺﾞｼｯｸM-PRO" pitchFamily="50" charset="-128"/>
                <a:ea typeface="HG丸ｺﾞｼｯｸM-PRO" pitchFamily="50" charset="-128"/>
              </a:rPr>
              <a:t>年度</a:t>
            </a:r>
            <a:r>
              <a:rPr lang="ja-JP" altLang="en-US" sz="1200" dirty="0">
                <a:solidFill>
                  <a:prstClr val="black"/>
                </a:solidFill>
                <a:latin typeface="HG丸ｺﾞｼｯｸM-PRO" pitchFamily="50" charset="-128"/>
                <a:ea typeface="HG丸ｺﾞｼｯｸM-PRO" pitchFamily="50" charset="-128"/>
              </a:rPr>
              <a:t>）の介護給付等</a:t>
            </a:r>
            <a:r>
              <a:rPr lang="ja-JP" altLang="en-US" sz="1200" dirty="0" smtClean="0">
                <a:solidFill>
                  <a:prstClr val="black"/>
                </a:solidFill>
                <a:latin typeface="HG丸ｺﾞｼｯｸM-PRO" pitchFamily="50" charset="-128"/>
                <a:ea typeface="HG丸ｺﾞｼｯｸM-PRO" pitchFamily="50" charset="-128"/>
              </a:rPr>
              <a:t>対象サービスの種類ごとの見込量</a:t>
            </a:r>
            <a:endParaRPr lang="en-US" altLang="ja-JP" sz="1200" dirty="0" smtClean="0">
              <a:solidFill>
                <a:prstClr val="black"/>
              </a:solidFill>
              <a:latin typeface="HG丸ｺﾞｼｯｸM-PRO" pitchFamily="50" charset="-128"/>
              <a:ea typeface="HG丸ｺﾞｼｯｸM-PRO" pitchFamily="50" charset="-128"/>
            </a:endParaRPr>
          </a:p>
          <a:p>
            <a:pPr marL="177800" indent="-177800">
              <a:spcBef>
                <a:spcPct val="20000"/>
              </a:spcBef>
            </a:pPr>
            <a:r>
              <a:rPr lang="ja-JP" altLang="en-US" sz="1100" dirty="0" smtClean="0">
                <a:solidFill>
                  <a:prstClr val="black"/>
                </a:solidFill>
                <a:latin typeface="HG丸ｺﾞｼｯｸM-PRO" pitchFamily="50" charset="-128"/>
                <a:ea typeface="HG丸ｺﾞｼｯｸM-PRO" pitchFamily="50" charset="-128"/>
              </a:rPr>
              <a:t>　（市町村</a:t>
            </a:r>
            <a:r>
              <a:rPr lang="ja-JP" altLang="en-US" sz="1100" dirty="0">
                <a:solidFill>
                  <a:prstClr val="black"/>
                </a:solidFill>
                <a:latin typeface="HG丸ｺﾞｼｯｸM-PRO" pitchFamily="50" charset="-128"/>
                <a:ea typeface="HG丸ｺﾞｼｯｸM-PRO" pitchFamily="50" charset="-128"/>
              </a:rPr>
              <a:t>介護保険事業計画におけるサービス</a:t>
            </a:r>
            <a:r>
              <a:rPr lang="ja-JP" altLang="en-US" sz="1100" dirty="0" smtClean="0">
                <a:solidFill>
                  <a:prstClr val="black"/>
                </a:solidFill>
                <a:latin typeface="HG丸ｺﾞｼｯｸM-PRO" pitchFamily="50" charset="-128"/>
                <a:ea typeface="HG丸ｺﾞｼｯｸM-PRO" pitchFamily="50" charset="-128"/>
              </a:rPr>
              <a:t>見込量を積上げる）</a:t>
            </a:r>
            <a:endParaRPr lang="ja-JP" altLang="en-US" sz="1100" dirty="0">
              <a:solidFill>
                <a:prstClr val="black"/>
              </a:solidFill>
              <a:latin typeface="HG丸ｺﾞｼｯｸM-PRO" pitchFamily="50" charset="-128"/>
              <a:ea typeface="HG丸ｺﾞｼｯｸM-PRO" pitchFamily="50" charset="-128"/>
            </a:endParaRPr>
          </a:p>
        </p:txBody>
      </p:sp>
      <p:cxnSp>
        <p:nvCxnSpPr>
          <p:cNvPr id="127" name="直線コネクタ 126"/>
          <p:cNvCxnSpPr/>
          <p:nvPr/>
        </p:nvCxnSpPr>
        <p:spPr>
          <a:xfrm>
            <a:off x="116463" y="3284984"/>
            <a:ext cx="4680520" cy="1588"/>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0243" name="Rectangle 3"/>
          <p:cNvSpPr>
            <a:spLocks noChangeArrowheads="1"/>
          </p:cNvSpPr>
          <p:nvPr/>
        </p:nvSpPr>
        <p:spPr bwMode="auto">
          <a:xfrm>
            <a:off x="126162" y="1268805"/>
            <a:ext cx="1877437" cy="366424"/>
          </a:xfrm>
          <a:prstGeom prst="rect">
            <a:avLst/>
          </a:prstGeom>
          <a:noFill/>
          <a:ln w="9525">
            <a:noFill/>
            <a:miter lim="800000"/>
            <a:headEnd/>
            <a:tailEnd/>
          </a:ln>
        </p:spPr>
        <p:txBody>
          <a:bodyPr wrap="none" tIns="90000" bIns="90000" anchor="ctr" anchorCtr="0">
            <a:spAutoFit/>
          </a:bodyPr>
          <a:lstStyle/>
          <a:p>
            <a:pPr>
              <a:spcBef>
                <a:spcPct val="20000"/>
              </a:spcBef>
            </a:pPr>
            <a:r>
              <a:rPr lang="ja-JP" altLang="en-US" sz="1200" dirty="0">
                <a:solidFill>
                  <a:prstClr val="black"/>
                </a:solidFill>
                <a:latin typeface="HG丸ｺﾞｼｯｸM-PRO" pitchFamily="50" charset="-128"/>
                <a:ea typeface="HG丸ｺﾞｼｯｸM-PRO" pitchFamily="50" charset="-128"/>
              </a:rPr>
              <a:t>●　日常生活圏域の設定</a:t>
            </a:r>
          </a:p>
        </p:txBody>
      </p:sp>
      <p:sp>
        <p:nvSpPr>
          <p:cNvPr id="10244" name="Rectangle 4"/>
          <p:cNvSpPr>
            <a:spLocks noChangeArrowheads="1"/>
          </p:cNvSpPr>
          <p:nvPr/>
        </p:nvSpPr>
        <p:spPr bwMode="auto">
          <a:xfrm>
            <a:off x="5114459" y="973036"/>
            <a:ext cx="3724096" cy="276999"/>
          </a:xfrm>
          <a:prstGeom prst="rect">
            <a:avLst/>
          </a:prstGeom>
          <a:noFill/>
          <a:ln w="9525">
            <a:noFill/>
            <a:miter lim="800000"/>
            <a:headEnd/>
            <a:tailEnd/>
          </a:ln>
        </p:spPr>
        <p:txBody>
          <a:bodyPr wrap="none" anchor="ctr" anchorCtr="0">
            <a:spAutoFit/>
          </a:bodyPr>
          <a:lstStyle/>
          <a:p>
            <a:pPr marL="266700" indent="-266700">
              <a:spcBef>
                <a:spcPct val="20000"/>
              </a:spcBef>
            </a:pPr>
            <a:r>
              <a:rPr lang="en-US" altLang="ja-JP" sz="1200" dirty="0">
                <a:solidFill>
                  <a:prstClr val="black"/>
                </a:solidFill>
                <a:latin typeface="HG丸ｺﾞｼｯｸM-PRO" pitchFamily="50" charset="-128"/>
                <a:ea typeface="HG丸ｺﾞｼｯｸM-PRO" pitchFamily="50" charset="-128"/>
              </a:rPr>
              <a:t>○</a:t>
            </a:r>
            <a:r>
              <a:rPr lang="ja-JP" altLang="en-US" sz="1200" dirty="0">
                <a:solidFill>
                  <a:prstClr val="black"/>
                </a:solidFill>
                <a:latin typeface="HG丸ｺﾞｼｯｸM-PRO" pitchFamily="50" charset="-128"/>
                <a:ea typeface="HG丸ｺﾞｼｯｸM-PRO" pitchFamily="50" charset="-128"/>
              </a:rPr>
              <a:t>　都道府県介護保険事業支援計画の基本的理念等</a:t>
            </a:r>
          </a:p>
        </p:txBody>
      </p:sp>
      <p:sp>
        <p:nvSpPr>
          <p:cNvPr id="10245" name="Rectangle 5"/>
          <p:cNvSpPr>
            <a:spLocks noChangeArrowheads="1"/>
          </p:cNvSpPr>
          <p:nvPr/>
        </p:nvSpPr>
        <p:spPr bwMode="auto">
          <a:xfrm>
            <a:off x="126165" y="908734"/>
            <a:ext cx="3262432" cy="366424"/>
          </a:xfrm>
          <a:prstGeom prst="rect">
            <a:avLst/>
          </a:prstGeom>
          <a:noFill/>
          <a:ln w="9525">
            <a:noFill/>
            <a:miter lim="800000"/>
            <a:headEnd/>
            <a:tailEnd/>
          </a:ln>
        </p:spPr>
        <p:txBody>
          <a:bodyPr wrap="none" tIns="90000" bIns="90000" anchor="ctr" anchorCtr="0">
            <a:spAutoFit/>
          </a:bodyPr>
          <a:lstStyle/>
          <a:p>
            <a:pPr>
              <a:spcBef>
                <a:spcPct val="20000"/>
              </a:spcBef>
            </a:pPr>
            <a:r>
              <a:rPr lang="en-US" altLang="ja-JP" sz="1200" dirty="0">
                <a:solidFill>
                  <a:prstClr val="black"/>
                </a:solidFill>
                <a:latin typeface="HG丸ｺﾞｼｯｸM-PRO" pitchFamily="50" charset="-128"/>
                <a:ea typeface="HG丸ｺﾞｼｯｸM-PRO" pitchFamily="50" charset="-128"/>
              </a:rPr>
              <a:t>○</a:t>
            </a:r>
            <a:r>
              <a:rPr lang="ja-JP" altLang="en-US" sz="1200" dirty="0">
                <a:solidFill>
                  <a:prstClr val="black"/>
                </a:solidFill>
                <a:latin typeface="HG丸ｺﾞｼｯｸM-PRO" pitchFamily="50" charset="-128"/>
                <a:ea typeface="HG丸ｺﾞｼｯｸM-PRO" pitchFamily="50" charset="-128"/>
              </a:rPr>
              <a:t>　市町村介護保険事業計画の基本的理念等</a:t>
            </a:r>
          </a:p>
        </p:txBody>
      </p:sp>
      <p:sp>
        <p:nvSpPr>
          <p:cNvPr id="10246" name="Rectangle 6"/>
          <p:cNvSpPr>
            <a:spLocks noChangeArrowheads="1"/>
          </p:cNvSpPr>
          <p:nvPr/>
        </p:nvSpPr>
        <p:spPr bwMode="auto">
          <a:xfrm>
            <a:off x="5114474" y="1693116"/>
            <a:ext cx="2800767" cy="276999"/>
          </a:xfrm>
          <a:prstGeom prst="rect">
            <a:avLst/>
          </a:prstGeom>
          <a:noFill/>
          <a:ln w="9525">
            <a:noFill/>
            <a:miter lim="800000"/>
            <a:headEnd/>
            <a:tailEnd/>
          </a:ln>
        </p:spPr>
        <p:txBody>
          <a:bodyPr wrap="none" anchor="ctr" anchorCtr="0">
            <a:spAutoFit/>
          </a:bodyPr>
          <a:lstStyle/>
          <a:p>
            <a:pPr>
              <a:spcBef>
                <a:spcPct val="20000"/>
              </a:spcBef>
            </a:pPr>
            <a:r>
              <a:rPr lang="ja-JP" altLang="en-US" sz="1200" dirty="0" smtClean="0">
                <a:solidFill>
                  <a:prstClr val="black"/>
                </a:solidFill>
                <a:latin typeface="HG丸ｺﾞｼｯｸM-PRO" pitchFamily="50" charset="-128"/>
                <a:ea typeface="HG丸ｺﾞｼｯｸM-PRO" pitchFamily="50" charset="-128"/>
              </a:rPr>
              <a:t>○</a:t>
            </a:r>
            <a:r>
              <a:rPr lang="ja-JP" altLang="en-US" sz="1200" dirty="0">
                <a:solidFill>
                  <a:prstClr val="black"/>
                </a:solidFill>
                <a:latin typeface="HG丸ｺﾞｼｯｸM-PRO" pitchFamily="50" charset="-128"/>
                <a:ea typeface="HG丸ｺﾞｼｯｸM-PRO" pitchFamily="50" charset="-128"/>
              </a:rPr>
              <a:t>　介護給付等対象サービスの現状等</a:t>
            </a:r>
          </a:p>
        </p:txBody>
      </p:sp>
      <p:sp>
        <p:nvSpPr>
          <p:cNvPr id="10248" name="Rectangle 8"/>
          <p:cNvSpPr>
            <a:spLocks noChangeArrowheads="1"/>
          </p:cNvSpPr>
          <p:nvPr/>
        </p:nvSpPr>
        <p:spPr bwMode="auto">
          <a:xfrm>
            <a:off x="5109017" y="548704"/>
            <a:ext cx="4673158" cy="360000"/>
          </a:xfrm>
          <a:prstGeom prst="rect">
            <a:avLst/>
          </a:prstGeom>
          <a:solidFill>
            <a:srgbClr val="CCFFCC"/>
          </a:solidFill>
          <a:ln w="25400">
            <a:solidFill>
              <a:schemeClr val="tx1"/>
            </a:solidFill>
            <a:miter lim="800000"/>
            <a:headEnd/>
            <a:tailEnd/>
          </a:ln>
        </p:spPr>
        <p:txBody>
          <a:bodyPr anchor="ctr" anchorCtr="0"/>
          <a:lstStyle/>
          <a:p>
            <a:pPr algn="ctr">
              <a:spcBef>
                <a:spcPct val="20000"/>
              </a:spcBef>
            </a:pPr>
            <a:r>
              <a:rPr lang="ja-JP" altLang="en-US" sz="1500" dirty="0">
                <a:solidFill>
                  <a:prstClr val="black"/>
                </a:solidFill>
                <a:latin typeface="HG丸ｺﾞｼｯｸM-PRO" pitchFamily="50" charset="-128"/>
                <a:ea typeface="HG丸ｺﾞｼｯｸM-PRO" pitchFamily="50" charset="-128"/>
              </a:rPr>
              <a:t>介護保険事業</a:t>
            </a:r>
            <a:r>
              <a:rPr lang="ja-JP" altLang="en-US" sz="1500" dirty="0">
                <a:solidFill>
                  <a:srgbClr val="003366"/>
                </a:solidFill>
                <a:latin typeface="HG丸ｺﾞｼｯｸM-PRO" pitchFamily="50" charset="-128"/>
                <a:ea typeface="HG丸ｺﾞｼｯｸM-PRO" pitchFamily="50" charset="-128"/>
              </a:rPr>
              <a:t>支援</a:t>
            </a:r>
            <a:r>
              <a:rPr lang="ja-JP" altLang="en-US" sz="1500" dirty="0">
                <a:solidFill>
                  <a:prstClr val="black"/>
                </a:solidFill>
                <a:latin typeface="HG丸ｺﾞｼｯｸM-PRO" pitchFamily="50" charset="-128"/>
                <a:ea typeface="HG丸ｺﾞｼｯｸM-PRO" pitchFamily="50" charset="-128"/>
              </a:rPr>
              <a:t>計画</a:t>
            </a:r>
            <a:r>
              <a:rPr lang="ja-JP" altLang="en-US" sz="1500" dirty="0">
                <a:solidFill>
                  <a:srgbClr val="003366"/>
                </a:solidFill>
                <a:latin typeface="HG丸ｺﾞｼｯｸM-PRO" pitchFamily="50" charset="-128"/>
                <a:ea typeface="HG丸ｺﾞｼｯｸM-PRO" pitchFamily="50" charset="-128"/>
              </a:rPr>
              <a:t>（都道府県）</a:t>
            </a:r>
          </a:p>
        </p:txBody>
      </p:sp>
      <p:sp>
        <p:nvSpPr>
          <p:cNvPr id="10249" name="Rectangle 9"/>
          <p:cNvSpPr>
            <a:spLocks noChangeArrowheads="1"/>
          </p:cNvSpPr>
          <p:nvPr/>
        </p:nvSpPr>
        <p:spPr bwMode="auto">
          <a:xfrm>
            <a:off x="116463" y="548679"/>
            <a:ext cx="4680520" cy="360000"/>
          </a:xfrm>
          <a:prstGeom prst="rect">
            <a:avLst/>
          </a:prstGeom>
          <a:solidFill>
            <a:srgbClr val="CCFFCC"/>
          </a:solidFill>
          <a:ln w="25400">
            <a:solidFill>
              <a:schemeClr val="tx1"/>
            </a:solidFill>
            <a:miter lim="800000"/>
            <a:headEnd/>
            <a:tailEnd/>
          </a:ln>
        </p:spPr>
        <p:txBody>
          <a:bodyPr anchor="ctr" anchorCtr="0"/>
          <a:lstStyle/>
          <a:p>
            <a:pPr algn="ctr">
              <a:spcBef>
                <a:spcPct val="20000"/>
              </a:spcBef>
            </a:pPr>
            <a:r>
              <a:rPr lang="ja-JP" altLang="en-US" sz="1500" dirty="0">
                <a:solidFill>
                  <a:prstClr val="black"/>
                </a:solidFill>
                <a:latin typeface="HG丸ｺﾞｼｯｸM-PRO" pitchFamily="50" charset="-128"/>
                <a:ea typeface="HG丸ｺﾞｼｯｸM-PRO" pitchFamily="50" charset="-128"/>
              </a:rPr>
              <a:t>介護保険事業計画</a:t>
            </a:r>
            <a:r>
              <a:rPr lang="ja-JP" altLang="en-US" sz="1500" dirty="0">
                <a:solidFill>
                  <a:srgbClr val="003366"/>
                </a:solidFill>
                <a:latin typeface="HG丸ｺﾞｼｯｸM-PRO" pitchFamily="50" charset="-128"/>
                <a:ea typeface="HG丸ｺﾞｼｯｸM-PRO" pitchFamily="50" charset="-128"/>
              </a:rPr>
              <a:t>（市町村）</a:t>
            </a:r>
          </a:p>
        </p:txBody>
      </p:sp>
      <p:sp>
        <p:nvSpPr>
          <p:cNvPr id="10263" name="Rectangle 23"/>
          <p:cNvSpPr>
            <a:spLocks noChangeArrowheads="1"/>
          </p:cNvSpPr>
          <p:nvPr/>
        </p:nvSpPr>
        <p:spPr bwMode="auto">
          <a:xfrm>
            <a:off x="126177" y="2007323"/>
            <a:ext cx="4538795" cy="442035"/>
          </a:xfrm>
          <a:prstGeom prst="rect">
            <a:avLst/>
          </a:prstGeom>
          <a:noFill/>
          <a:ln w="9525">
            <a:noFill/>
            <a:miter lim="800000"/>
            <a:headEnd/>
            <a:tailEnd/>
          </a:ln>
        </p:spPr>
        <p:txBody>
          <a:bodyPr wrap="square" tIns="36000" bIns="36000" anchor="ctr" anchorCtr="0">
            <a:spAutoFit/>
          </a:bodyPr>
          <a:lstStyle/>
          <a:p>
            <a:pPr marL="274638" indent="-274638">
              <a:spcBef>
                <a:spcPct val="20000"/>
              </a:spcBef>
            </a:pPr>
            <a:r>
              <a:rPr lang="ja-JP" altLang="en-US" sz="1200" dirty="0">
                <a:solidFill>
                  <a:prstClr val="black"/>
                </a:solidFill>
                <a:latin typeface="HG丸ｺﾞｼｯｸM-PRO" pitchFamily="50" charset="-128"/>
                <a:ea typeface="HG丸ｺﾞｼｯｸM-PRO" pitchFamily="50" charset="-128"/>
              </a:rPr>
              <a:t>●　各年度（</a:t>
            </a:r>
            <a:r>
              <a:rPr lang="ja-JP" altLang="en-US" sz="1200" dirty="0" smtClean="0">
                <a:solidFill>
                  <a:prstClr val="black"/>
                </a:solidFill>
                <a:latin typeface="HG丸ｺﾞｼｯｸM-PRO" pitchFamily="50" charset="-128"/>
                <a:ea typeface="HG丸ｺﾞｼｯｸM-PRO" pitchFamily="50" charset="-128"/>
              </a:rPr>
              <a:t>平成</a:t>
            </a:r>
            <a:r>
              <a:rPr lang="en-US" altLang="ja-JP" sz="1200" dirty="0" smtClean="0">
                <a:solidFill>
                  <a:prstClr val="black"/>
                </a:solidFill>
                <a:latin typeface="HG丸ｺﾞｼｯｸM-PRO" pitchFamily="50" charset="-128"/>
                <a:ea typeface="HG丸ｺﾞｼｯｸM-PRO" pitchFamily="50" charset="-128"/>
              </a:rPr>
              <a:t>24</a:t>
            </a:r>
            <a:r>
              <a:rPr lang="ja-JP" altLang="en-US" sz="1200" dirty="0" smtClean="0">
                <a:solidFill>
                  <a:prstClr val="black"/>
                </a:solidFill>
                <a:latin typeface="HG丸ｺﾞｼｯｸM-PRO" pitchFamily="50" charset="-128"/>
                <a:ea typeface="HG丸ｺﾞｼｯｸM-PRO" pitchFamily="50" charset="-128"/>
              </a:rPr>
              <a:t>～</a:t>
            </a:r>
            <a:r>
              <a:rPr lang="en-US" altLang="ja-JP" sz="1200" dirty="0" smtClean="0">
                <a:solidFill>
                  <a:prstClr val="black"/>
                </a:solidFill>
                <a:latin typeface="HG丸ｺﾞｼｯｸM-PRO" pitchFamily="50" charset="-128"/>
                <a:ea typeface="HG丸ｺﾞｼｯｸM-PRO" pitchFamily="50" charset="-128"/>
              </a:rPr>
              <a:t>26</a:t>
            </a:r>
            <a:r>
              <a:rPr lang="ja-JP" altLang="en-US" sz="1200" dirty="0" smtClean="0">
                <a:solidFill>
                  <a:prstClr val="black"/>
                </a:solidFill>
                <a:latin typeface="HG丸ｺﾞｼｯｸM-PRO" pitchFamily="50" charset="-128"/>
                <a:ea typeface="HG丸ｺﾞｼｯｸM-PRO" pitchFamily="50" charset="-128"/>
              </a:rPr>
              <a:t>年度</a:t>
            </a:r>
            <a:r>
              <a:rPr lang="ja-JP" altLang="en-US" sz="1200" dirty="0">
                <a:solidFill>
                  <a:prstClr val="black"/>
                </a:solidFill>
                <a:latin typeface="HG丸ｺﾞｼｯｸM-PRO" pitchFamily="50" charset="-128"/>
                <a:ea typeface="HG丸ｺﾞｼｯｸM-PRO" pitchFamily="50" charset="-128"/>
              </a:rPr>
              <a:t>）の介護給付等</a:t>
            </a:r>
            <a:r>
              <a:rPr lang="ja-JP" altLang="en-US" sz="1200" dirty="0" smtClean="0">
                <a:solidFill>
                  <a:prstClr val="black"/>
                </a:solidFill>
                <a:latin typeface="HG丸ｺﾞｼｯｸM-PRO" pitchFamily="50" charset="-128"/>
                <a:ea typeface="HG丸ｺﾞｼｯｸM-PRO" pitchFamily="50" charset="-128"/>
              </a:rPr>
              <a:t>対象サービスの種類ごとの見込量</a:t>
            </a:r>
            <a:endParaRPr lang="ja-JP" altLang="en-US" sz="1200" dirty="0">
              <a:solidFill>
                <a:prstClr val="black"/>
              </a:solidFill>
              <a:latin typeface="HG丸ｺﾞｼｯｸM-PRO" pitchFamily="50" charset="-128"/>
              <a:ea typeface="HG丸ｺﾞｼｯｸM-PRO" pitchFamily="50" charset="-128"/>
            </a:endParaRPr>
          </a:p>
        </p:txBody>
      </p:sp>
      <p:sp>
        <p:nvSpPr>
          <p:cNvPr id="10272" name="Rectangle 32"/>
          <p:cNvSpPr>
            <a:spLocks noChangeArrowheads="1"/>
          </p:cNvSpPr>
          <p:nvPr/>
        </p:nvSpPr>
        <p:spPr bwMode="auto">
          <a:xfrm>
            <a:off x="5114475" y="5797592"/>
            <a:ext cx="3877985" cy="276999"/>
          </a:xfrm>
          <a:prstGeom prst="rect">
            <a:avLst/>
          </a:prstGeom>
          <a:noFill/>
          <a:ln w="9525">
            <a:noFill/>
            <a:miter lim="800000"/>
            <a:headEnd/>
            <a:tailEnd/>
          </a:ln>
        </p:spPr>
        <p:txBody>
          <a:bodyPr wrap="none" anchor="ctr" anchorCtr="0">
            <a:spAutoFit/>
          </a:bodyPr>
          <a:lstStyle/>
          <a:p>
            <a:pPr marL="274638" indent="-274638">
              <a:spcBef>
                <a:spcPct val="20000"/>
              </a:spcBef>
            </a:pPr>
            <a:r>
              <a:rPr lang="en-US" altLang="ja-JP" sz="1200" dirty="0">
                <a:solidFill>
                  <a:prstClr val="black"/>
                </a:solidFill>
                <a:latin typeface="HG丸ｺﾞｼｯｸM-PRO" pitchFamily="50" charset="-128"/>
                <a:ea typeface="HG丸ｺﾞｼｯｸM-PRO" pitchFamily="50" charset="-128"/>
              </a:rPr>
              <a:t>○</a:t>
            </a:r>
            <a:r>
              <a:rPr lang="ja-JP" altLang="en-US" sz="1200" dirty="0">
                <a:solidFill>
                  <a:prstClr val="black"/>
                </a:solidFill>
                <a:latin typeface="HG丸ｺﾞｼｯｸM-PRO" pitchFamily="50" charset="-128"/>
                <a:ea typeface="HG丸ｺﾞｼｯｸM-PRO" pitchFamily="50" charset="-128"/>
              </a:rPr>
              <a:t>　介護給付</a:t>
            </a:r>
            <a:r>
              <a:rPr lang="ja-JP" altLang="en-US" sz="1200" dirty="0" smtClean="0">
                <a:solidFill>
                  <a:prstClr val="black"/>
                </a:solidFill>
                <a:latin typeface="HG丸ｺﾞｼｯｸM-PRO" pitchFamily="50" charset="-128"/>
                <a:ea typeface="HG丸ｺﾞｼｯｸM-PRO" pitchFamily="50" charset="-128"/>
              </a:rPr>
              <a:t>等に</a:t>
            </a:r>
            <a:r>
              <a:rPr lang="ja-JP" altLang="en-US" sz="1200" dirty="0">
                <a:solidFill>
                  <a:prstClr val="black"/>
                </a:solidFill>
                <a:latin typeface="HG丸ｺﾞｼｯｸM-PRO" pitchFamily="50" charset="-128"/>
                <a:ea typeface="HG丸ｺﾞｼｯｸM-PRO" pitchFamily="50" charset="-128"/>
              </a:rPr>
              <a:t>要する費用の適正化に関する</a:t>
            </a:r>
            <a:r>
              <a:rPr lang="ja-JP" altLang="en-US" sz="1200" dirty="0" smtClean="0">
                <a:solidFill>
                  <a:prstClr val="black"/>
                </a:solidFill>
                <a:latin typeface="HG丸ｺﾞｼｯｸM-PRO" pitchFamily="50" charset="-128"/>
                <a:ea typeface="HG丸ｺﾞｼｯｸM-PRO" pitchFamily="50" charset="-128"/>
              </a:rPr>
              <a:t>事項</a:t>
            </a:r>
            <a:r>
              <a:rPr lang="ja-JP" altLang="en-US" sz="1200" dirty="0">
                <a:solidFill>
                  <a:prstClr val="black"/>
                </a:solidFill>
                <a:latin typeface="HG丸ｺﾞｼｯｸM-PRO" pitchFamily="50" charset="-128"/>
                <a:ea typeface="HG丸ｺﾞｼｯｸM-PRO" pitchFamily="50" charset="-128"/>
              </a:rPr>
              <a:t>　</a:t>
            </a:r>
          </a:p>
        </p:txBody>
      </p:sp>
      <p:sp>
        <p:nvSpPr>
          <p:cNvPr id="10275" name="Rectangle 35"/>
          <p:cNvSpPr>
            <a:spLocks noChangeArrowheads="1"/>
          </p:cNvSpPr>
          <p:nvPr/>
        </p:nvSpPr>
        <p:spPr bwMode="auto">
          <a:xfrm>
            <a:off x="5114459" y="6112046"/>
            <a:ext cx="2646878" cy="276999"/>
          </a:xfrm>
          <a:prstGeom prst="rect">
            <a:avLst/>
          </a:prstGeom>
          <a:noFill/>
          <a:ln w="9525">
            <a:noFill/>
            <a:miter lim="800000"/>
            <a:headEnd/>
            <a:tailEnd/>
          </a:ln>
        </p:spPr>
        <p:txBody>
          <a:bodyPr wrap="none" anchor="ctr" anchorCtr="0">
            <a:spAutoFit/>
          </a:bodyPr>
          <a:lstStyle/>
          <a:p>
            <a:pPr marL="274638" indent="-274638">
              <a:spcBef>
                <a:spcPct val="20000"/>
              </a:spcBef>
            </a:pPr>
            <a:r>
              <a:rPr lang="en-US" altLang="ja-JP" sz="1200" dirty="0">
                <a:solidFill>
                  <a:prstClr val="black"/>
                </a:solidFill>
                <a:latin typeface="HG丸ｺﾞｼｯｸM-PRO" pitchFamily="50" charset="-128"/>
                <a:ea typeface="HG丸ｺﾞｼｯｸM-PRO" pitchFamily="50" charset="-128"/>
              </a:rPr>
              <a:t>○</a:t>
            </a:r>
            <a:r>
              <a:rPr lang="ja-JP" altLang="en-US" sz="1200" dirty="0">
                <a:solidFill>
                  <a:prstClr val="black"/>
                </a:solidFill>
                <a:latin typeface="HG丸ｺﾞｼｯｸM-PRO" pitchFamily="50" charset="-128"/>
                <a:ea typeface="HG丸ｺﾞｼｯｸM-PRO" pitchFamily="50" charset="-128"/>
              </a:rPr>
              <a:t>　計画の達成状況の点検・</a:t>
            </a:r>
            <a:r>
              <a:rPr lang="ja-JP" altLang="en-US" sz="1200" dirty="0" smtClean="0">
                <a:solidFill>
                  <a:prstClr val="black"/>
                </a:solidFill>
                <a:latin typeface="HG丸ｺﾞｼｯｸM-PRO" pitchFamily="50" charset="-128"/>
                <a:ea typeface="HG丸ｺﾞｼｯｸM-PRO" pitchFamily="50" charset="-128"/>
              </a:rPr>
              <a:t>評価</a:t>
            </a:r>
            <a:r>
              <a:rPr lang="ja-JP" altLang="en-US" sz="1200" dirty="0">
                <a:solidFill>
                  <a:prstClr val="black"/>
                </a:solidFill>
                <a:latin typeface="HG丸ｺﾞｼｯｸM-PRO" pitchFamily="50" charset="-128"/>
                <a:ea typeface="HG丸ｺﾞｼｯｸM-PRO" pitchFamily="50" charset="-128"/>
              </a:rPr>
              <a:t>　</a:t>
            </a:r>
          </a:p>
        </p:txBody>
      </p:sp>
      <p:sp>
        <p:nvSpPr>
          <p:cNvPr id="10278" name="Rectangle 38"/>
          <p:cNvSpPr>
            <a:spLocks noChangeArrowheads="1"/>
          </p:cNvSpPr>
          <p:nvPr/>
        </p:nvSpPr>
        <p:spPr bwMode="auto">
          <a:xfrm>
            <a:off x="5114479" y="3589131"/>
            <a:ext cx="4791521" cy="1169551"/>
          </a:xfrm>
          <a:prstGeom prst="rect">
            <a:avLst/>
          </a:prstGeom>
          <a:noFill/>
          <a:ln w="9525">
            <a:noFill/>
            <a:miter lim="800000"/>
            <a:headEnd/>
            <a:tailEnd/>
          </a:ln>
        </p:spPr>
        <p:txBody>
          <a:bodyPr wrap="square" anchor="ctr" anchorCtr="0">
            <a:spAutoFit/>
          </a:bodyPr>
          <a:lstStyle/>
          <a:p>
            <a:pPr marL="274638" indent="-274638">
              <a:lnSpc>
                <a:spcPts val="1800"/>
              </a:lnSpc>
              <a:spcBef>
                <a:spcPts val="0"/>
              </a:spcBef>
            </a:pPr>
            <a:r>
              <a:rPr lang="ja-JP" altLang="en-US" sz="1200" dirty="0" smtClean="0">
                <a:solidFill>
                  <a:prstClr val="black"/>
                </a:solidFill>
                <a:latin typeface="HG丸ｺﾞｼｯｸM-PRO" pitchFamily="50" charset="-128"/>
                <a:ea typeface="HG丸ｺﾞｼｯｸM-PRO" pitchFamily="50" charset="-128"/>
              </a:rPr>
              <a:t>●</a:t>
            </a:r>
            <a:r>
              <a:rPr lang="en-US" altLang="ja-JP" sz="1200" dirty="0" smtClean="0">
                <a:solidFill>
                  <a:prstClr val="black"/>
                </a:solidFill>
                <a:latin typeface="HG丸ｺﾞｼｯｸM-PRO" pitchFamily="50" charset="-128"/>
                <a:ea typeface="HG丸ｺﾞｼｯｸM-PRO" pitchFamily="50" charset="-128"/>
              </a:rPr>
              <a:t>  </a:t>
            </a:r>
            <a:r>
              <a:rPr lang="ja-JP" altLang="en-US" sz="1200" dirty="0">
                <a:solidFill>
                  <a:prstClr val="black"/>
                </a:solidFill>
                <a:latin typeface="HG丸ｺﾞｼｯｸM-PRO" pitchFamily="50" charset="-128"/>
                <a:ea typeface="HG丸ｺﾞｼｯｸM-PRO" pitchFamily="50" charset="-128"/>
              </a:rPr>
              <a:t>各年度の</a:t>
            </a:r>
            <a:r>
              <a:rPr lang="ja-JP" altLang="en-US" sz="1200" dirty="0" smtClean="0">
                <a:solidFill>
                  <a:prstClr val="black"/>
                </a:solidFill>
                <a:latin typeface="HG丸ｺﾞｼｯｸM-PRO" pitchFamily="50" charset="-128"/>
                <a:ea typeface="HG丸ｺﾞｼｯｸM-PRO" pitchFamily="50" charset="-128"/>
              </a:rPr>
              <a:t>老人福祉圏域ごとの必要</a:t>
            </a:r>
            <a:r>
              <a:rPr lang="ja-JP" altLang="en-US" sz="1200" dirty="0">
                <a:solidFill>
                  <a:prstClr val="black"/>
                </a:solidFill>
                <a:latin typeface="HG丸ｺﾞｼｯｸM-PRO" pitchFamily="50" charset="-128"/>
                <a:ea typeface="HG丸ｺﾞｼｯｸM-PRO" pitchFamily="50" charset="-128"/>
              </a:rPr>
              <a:t>入所（利用）</a:t>
            </a:r>
            <a:r>
              <a:rPr lang="ja-JP" altLang="en-US" sz="1200" dirty="0" smtClean="0">
                <a:solidFill>
                  <a:prstClr val="black"/>
                </a:solidFill>
                <a:latin typeface="HG丸ｺﾞｼｯｸM-PRO" pitchFamily="50" charset="-128"/>
                <a:ea typeface="HG丸ｺﾞｼｯｸM-PRO" pitchFamily="50" charset="-128"/>
              </a:rPr>
              <a:t>定員総数の設定</a:t>
            </a:r>
            <a:endParaRPr lang="en-US" altLang="ja-JP" sz="1200" dirty="0" smtClean="0">
              <a:solidFill>
                <a:prstClr val="black"/>
              </a:solidFill>
              <a:latin typeface="HG丸ｺﾞｼｯｸM-PRO" pitchFamily="50" charset="-128"/>
              <a:ea typeface="HG丸ｺﾞｼｯｸM-PRO" pitchFamily="50" charset="-128"/>
            </a:endParaRPr>
          </a:p>
          <a:p>
            <a:pPr marL="177800" indent="-177800">
              <a:lnSpc>
                <a:spcPts val="1500"/>
              </a:lnSpc>
              <a:spcBef>
                <a:spcPts val="600"/>
              </a:spcBef>
            </a:pPr>
            <a:r>
              <a:rPr lang="ja-JP" altLang="en-US" sz="1100" dirty="0" smtClean="0">
                <a:solidFill>
                  <a:prstClr val="black"/>
                </a:solidFill>
                <a:latin typeface="HG丸ｺﾞｼｯｸM-PRO" pitchFamily="50" charset="-128"/>
                <a:ea typeface="HG丸ｺﾞｼｯｸM-PRO" pitchFamily="50" charset="-128"/>
              </a:rPr>
              <a:t>・介護老人福祉施設、介護老人保健施設、介護療養型医療施設、介護専用型特定施設、地域密着型特定施設、地域密着型介護老人福祉施設</a:t>
            </a:r>
            <a:endParaRPr lang="en-US" altLang="ja-JP" sz="1100" dirty="0" smtClean="0">
              <a:solidFill>
                <a:prstClr val="black"/>
              </a:solidFill>
              <a:latin typeface="HG丸ｺﾞｼｯｸM-PRO" pitchFamily="50" charset="-128"/>
              <a:ea typeface="HG丸ｺﾞｼｯｸM-PRO" pitchFamily="50" charset="-128"/>
            </a:endParaRPr>
          </a:p>
          <a:p>
            <a:pPr marL="274638" indent="-274638">
              <a:lnSpc>
                <a:spcPts val="1500"/>
              </a:lnSpc>
            </a:pPr>
            <a:r>
              <a:rPr lang="ja-JP" altLang="en-US" sz="1100" dirty="0" smtClean="0">
                <a:solidFill>
                  <a:prstClr val="black"/>
                </a:solidFill>
                <a:latin typeface="HG丸ｺﾞｼｯｸM-PRO" pitchFamily="50" charset="-128"/>
                <a:ea typeface="HG丸ｺﾞｼｯｸM-PRO" pitchFamily="50" charset="-128"/>
              </a:rPr>
              <a:t>　（介護専用型以外の特定施設（混合型特定施設）についても、必要利用定員総数の設定は可）</a:t>
            </a:r>
            <a:endParaRPr lang="ja-JP" altLang="en-US" sz="1100" dirty="0">
              <a:solidFill>
                <a:prstClr val="black"/>
              </a:solidFill>
              <a:latin typeface="HG丸ｺﾞｼｯｸM-PRO" pitchFamily="50" charset="-128"/>
              <a:ea typeface="HG丸ｺﾞｼｯｸM-PRO" pitchFamily="50" charset="-128"/>
            </a:endParaRPr>
          </a:p>
        </p:txBody>
      </p:sp>
      <p:sp>
        <p:nvSpPr>
          <p:cNvPr id="10242" name="Rectangle 2"/>
          <p:cNvSpPr>
            <a:spLocks noChangeArrowheads="1"/>
          </p:cNvSpPr>
          <p:nvPr/>
        </p:nvSpPr>
        <p:spPr bwMode="auto">
          <a:xfrm>
            <a:off x="5114470" y="1333096"/>
            <a:ext cx="1877437" cy="276999"/>
          </a:xfrm>
          <a:prstGeom prst="rect">
            <a:avLst/>
          </a:prstGeom>
          <a:noFill/>
          <a:ln w="9525">
            <a:noFill/>
            <a:miter lim="800000"/>
            <a:headEnd/>
            <a:tailEnd/>
          </a:ln>
        </p:spPr>
        <p:txBody>
          <a:bodyPr wrap="none" anchor="ctr" anchorCtr="0">
            <a:spAutoFit/>
          </a:bodyPr>
          <a:lstStyle/>
          <a:p>
            <a:pPr>
              <a:spcBef>
                <a:spcPct val="20000"/>
              </a:spcBef>
            </a:pPr>
            <a:r>
              <a:rPr lang="ja-JP" altLang="en-US" sz="1200" dirty="0">
                <a:solidFill>
                  <a:prstClr val="black"/>
                </a:solidFill>
                <a:latin typeface="HG丸ｺﾞｼｯｸM-PRO" pitchFamily="50" charset="-128"/>
                <a:ea typeface="HG丸ｺﾞｼｯｸM-PRO" pitchFamily="50" charset="-128"/>
              </a:rPr>
              <a:t>●　老人福祉圏域の設定</a:t>
            </a:r>
          </a:p>
        </p:txBody>
      </p:sp>
      <p:sp>
        <p:nvSpPr>
          <p:cNvPr id="10267" name="Rectangle 27"/>
          <p:cNvSpPr>
            <a:spLocks noChangeArrowheads="1"/>
          </p:cNvSpPr>
          <p:nvPr/>
        </p:nvSpPr>
        <p:spPr bwMode="auto">
          <a:xfrm>
            <a:off x="5114498" y="4933496"/>
            <a:ext cx="2954655" cy="276999"/>
          </a:xfrm>
          <a:prstGeom prst="rect">
            <a:avLst/>
          </a:prstGeom>
          <a:noFill/>
          <a:ln w="9525">
            <a:noFill/>
            <a:miter lim="800000"/>
            <a:headEnd/>
            <a:tailEnd/>
          </a:ln>
        </p:spPr>
        <p:txBody>
          <a:bodyPr wrap="none" anchor="ctr" anchorCtr="0">
            <a:spAutoFit/>
          </a:bodyPr>
          <a:lstStyle/>
          <a:p>
            <a:pPr>
              <a:spcBef>
                <a:spcPct val="20000"/>
              </a:spcBef>
            </a:pPr>
            <a:r>
              <a:rPr lang="en-US" altLang="ja-JP" sz="1200" dirty="0">
                <a:solidFill>
                  <a:prstClr val="black"/>
                </a:solidFill>
                <a:latin typeface="HG丸ｺﾞｼｯｸM-PRO" pitchFamily="50" charset="-128"/>
                <a:ea typeface="HG丸ｺﾞｼｯｸM-PRO" pitchFamily="50" charset="-128"/>
              </a:rPr>
              <a:t>○</a:t>
            </a:r>
            <a:r>
              <a:rPr lang="ja-JP" altLang="en-US" sz="1200" dirty="0">
                <a:solidFill>
                  <a:prstClr val="black"/>
                </a:solidFill>
                <a:latin typeface="HG丸ｺﾞｼｯｸM-PRO" pitchFamily="50" charset="-128"/>
                <a:ea typeface="HG丸ｺﾞｼｯｸM-PRO" pitchFamily="50" charset="-128"/>
              </a:rPr>
              <a:t>　施設の生活環境の改善に</a:t>
            </a:r>
            <a:r>
              <a:rPr lang="ja-JP" altLang="en-US" sz="1200" dirty="0" smtClean="0">
                <a:solidFill>
                  <a:prstClr val="black"/>
                </a:solidFill>
                <a:latin typeface="HG丸ｺﾞｼｯｸM-PRO" pitchFamily="50" charset="-128"/>
                <a:ea typeface="HG丸ｺﾞｼｯｸM-PRO" pitchFamily="50" charset="-128"/>
              </a:rPr>
              <a:t>関する事項</a:t>
            </a:r>
            <a:endParaRPr lang="ja-JP" altLang="en-US" sz="1200" dirty="0">
              <a:solidFill>
                <a:prstClr val="black"/>
              </a:solidFill>
              <a:latin typeface="HG丸ｺﾞｼｯｸM-PRO" pitchFamily="50" charset="-128"/>
              <a:ea typeface="HG丸ｺﾞｼｯｸM-PRO" pitchFamily="50" charset="-128"/>
            </a:endParaRPr>
          </a:p>
        </p:txBody>
      </p:sp>
      <p:sp>
        <p:nvSpPr>
          <p:cNvPr id="10265" name="Rectangle 25"/>
          <p:cNvSpPr>
            <a:spLocks noChangeArrowheads="1"/>
          </p:cNvSpPr>
          <p:nvPr/>
        </p:nvSpPr>
        <p:spPr bwMode="auto">
          <a:xfrm>
            <a:off x="126168" y="3284992"/>
            <a:ext cx="3108543" cy="366424"/>
          </a:xfrm>
          <a:prstGeom prst="rect">
            <a:avLst/>
          </a:prstGeom>
          <a:noFill/>
          <a:ln w="9525">
            <a:noFill/>
            <a:miter lim="800000"/>
            <a:headEnd/>
            <a:tailEnd/>
          </a:ln>
        </p:spPr>
        <p:txBody>
          <a:bodyPr wrap="none" tIns="90000" bIns="90000" anchor="ctr" anchorCtr="0">
            <a:spAutoFit/>
          </a:bodyPr>
          <a:lstStyle/>
          <a:p>
            <a:pPr>
              <a:spcBef>
                <a:spcPct val="20000"/>
              </a:spcBef>
            </a:pPr>
            <a:r>
              <a:rPr lang="ja-JP" altLang="en-US" sz="1200" dirty="0" smtClean="0">
                <a:solidFill>
                  <a:prstClr val="black"/>
                </a:solidFill>
                <a:latin typeface="HG丸ｺﾞｼｯｸM-PRO" pitchFamily="50" charset="-128"/>
                <a:ea typeface="HG丸ｺﾞｼｯｸM-PRO" pitchFamily="50" charset="-128"/>
              </a:rPr>
              <a:t>●</a:t>
            </a:r>
            <a:r>
              <a:rPr lang="ja-JP" altLang="en-US" sz="1200" dirty="0">
                <a:solidFill>
                  <a:prstClr val="black"/>
                </a:solidFill>
                <a:latin typeface="HG丸ｺﾞｼｯｸM-PRO" pitchFamily="50" charset="-128"/>
                <a:ea typeface="HG丸ｺﾞｼｯｸM-PRO" pitchFamily="50" charset="-128"/>
              </a:rPr>
              <a:t>　各年度の地域支援事業に</a:t>
            </a:r>
            <a:r>
              <a:rPr lang="ja-JP" altLang="en-US" sz="1200" dirty="0" smtClean="0">
                <a:solidFill>
                  <a:prstClr val="black"/>
                </a:solidFill>
                <a:latin typeface="HG丸ｺﾞｼｯｸM-PRO" pitchFamily="50" charset="-128"/>
                <a:ea typeface="HG丸ｺﾞｼｯｸM-PRO" pitchFamily="50" charset="-128"/>
              </a:rPr>
              <a:t>要する見込量</a:t>
            </a:r>
            <a:endParaRPr lang="ja-JP" altLang="en-US" sz="1200" dirty="0">
              <a:solidFill>
                <a:prstClr val="black"/>
              </a:solidFill>
              <a:latin typeface="HG丸ｺﾞｼｯｸM-PRO" pitchFamily="50" charset="-128"/>
              <a:ea typeface="HG丸ｺﾞｼｯｸM-PRO" pitchFamily="50" charset="-128"/>
            </a:endParaRPr>
          </a:p>
        </p:txBody>
      </p:sp>
      <p:sp>
        <p:nvSpPr>
          <p:cNvPr id="10277" name="Rectangle 37"/>
          <p:cNvSpPr>
            <a:spLocks noChangeArrowheads="1"/>
          </p:cNvSpPr>
          <p:nvPr/>
        </p:nvSpPr>
        <p:spPr bwMode="auto">
          <a:xfrm>
            <a:off x="126143" y="2834515"/>
            <a:ext cx="4365298" cy="460502"/>
          </a:xfrm>
          <a:prstGeom prst="rect">
            <a:avLst/>
          </a:prstGeom>
          <a:noFill/>
          <a:ln w="9525">
            <a:noFill/>
            <a:miter lim="800000"/>
            <a:headEnd/>
            <a:tailEnd/>
          </a:ln>
        </p:spPr>
        <p:txBody>
          <a:bodyPr wrap="none" tIns="36000" bIns="36000" anchor="ctr" anchorCtr="0">
            <a:spAutoFit/>
          </a:bodyPr>
          <a:lstStyle/>
          <a:p>
            <a:pPr marL="274638" indent="-274638">
              <a:spcBef>
                <a:spcPct val="20000"/>
              </a:spcBef>
            </a:pPr>
            <a:r>
              <a:rPr lang="ja-JP" altLang="en-US" sz="1200" dirty="0" smtClean="0">
                <a:solidFill>
                  <a:prstClr val="black"/>
                </a:solidFill>
                <a:latin typeface="HG丸ｺﾞｼｯｸM-PRO" pitchFamily="50" charset="-128"/>
                <a:ea typeface="HG丸ｺﾞｼｯｸM-PRO" pitchFamily="50" charset="-128"/>
              </a:rPr>
              <a:t>●　各年度の</a:t>
            </a:r>
            <a:r>
              <a:rPr lang="ja-JP" altLang="en-US" sz="1200" dirty="0">
                <a:solidFill>
                  <a:prstClr val="black"/>
                </a:solidFill>
                <a:latin typeface="HG丸ｺﾞｼｯｸM-PRO" pitchFamily="50" charset="-128"/>
                <a:ea typeface="HG丸ｺﾞｼｯｸM-PRO" pitchFamily="50" charset="-128"/>
              </a:rPr>
              <a:t>日常生活圏域</a:t>
            </a:r>
            <a:r>
              <a:rPr lang="ja-JP" altLang="en-US" sz="1200" dirty="0" smtClean="0">
                <a:solidFill>
                  <a:prstClr val="black"/>
                </a:solidFill>
                <a:latin typeface="HG丸ｺﾞｼｯｸM-PRO" pitchFamily="50" charset="-128"/>
                <a:ea typeface="HG丸ｺﾞｼｯｸM-PRO" pitchFamily="50" charset="-128"/>
              </a:rPr>
              <a:t>ごとの必要</a:t>
            </a:r>
            <a:r>
              <a:rPr lang="ja-JP" altLang="en-US" sz="1200" dirty="0">
                <a:solidFill>
                  <a:prstClr val="black"/>
                </a:solidFill>
                <a:latin typeface="HG丸ｺﾞｼｯｸM-PRO" pitchFamily="50" charset="-128"/>
                <a:ea typeface="HG丸ｺﾞｼｯｸM-PRO" pitchFamily="50" charset="-128"/>
              </a:rPr>
              <a:t>利用定員</a:t>
            </a:r>
            <a:r>
              <a:rPr lang="ja-JP" altLang="en-US" sz="1200" dirty="0" smtClean="0">
                <a:solidFill>
                  <a:prstClr val="black"/>
                </a:solidFill>
                <a:latin typeface="HG丸ｺﾞｼｯｸM-PRO" pitchFamily="50" charset="-128"/>
                <a:ea typeface="HG丸ｺﾞｼｯｸM-PRO" pitchFamily="50" charset="-128"/>
              </a:rPr>
              <a:t>総数の設定</a:t>
            </a:r>
            <a:endParaRPr lang="en-US" altLang="ja-JP" sz="1200" dirty="0" smtClean="0">
              <a:solidFill>
                <a:prstClr val="black"/>
              </a:solidFill>
              <a:latin typeface="HG丸ｺﾞｼｯｸM-PRO" pitchFamily="50" charset="-128"/>
              <a:ea typeface="HG丸ｺﾞｼｯｸM-PRO" pitchFamily="50" charset="-128"/>
            </a:endParaRPr>
          </a:p>
          <a:p>
            <a:pPr marL="274638" indent="-274638">
              <a:spcBef>
                <a:spcPct val="20000"/>
              </a:spcBef>
            </a:pPr>
            <a:r>
              <a:rPr lang="ja-JP" altLang="en-US" sz="1100" dirty="0" smtClean="0">
                <a:solidFill>
                  <a:prstClr val="black"/>
                </a:solidFill>
                <a:latin typeface="HG丸ｺﾞｼｯｸM-PRO" pitchFamily="50" charset="-128"/>
                <a:ea typeface="HG丸ｺﾞｼｯｸM-PRO" pitchFamily="50" charset="-128"/>
              </a:rPr>
              <a:t>　</a:t>
            </a:r>
            <a:r>
              <a:rPr lang="ja-JP" altLang="en-US" sz="900" dirty="0" smtClean="0">
                <a:solidFill>
                  <a:prstClr val="black"/>
                </a:solidFill>
                <a:latin typeface="HG丸ｺﾞｼｯｸM-PRO" pitchFamily="50" charset="-128"/>
                <a:ea typeface="HG丸ｺﾞｼｯｸM-PRO" pitchFamily="50" charset="-128"/>
              </a:rPr>
              <a:t>・認知症</a:t>
            </a:r>
            <a:r>
              <a:rPr lang="ja-JP" altLang="en-US" sz="900" dirty="0">
                <a:solidFill>
                  <a:prstClr val="black"/>
                </a:solidFill>
                <a:latin typeface="HG丸ｺﾞｼｯｸM-PRO" pitchFamily="50" charset="-128"/>
                <a:ea typeface="HG丸ｺﾞｼｯｸM-PRO" pitchFamily="50" charset="-128"/>
              </a:rPr>
              <a:t>グループホーム、地域密着型特定施設</a:t>
            </a:r>
            <a:r>
              <a:rPr lang="ja-JP" altLang="en-US" sz="900" dirty="0" smtClean="0">
                <a:solidFill>
                  <a:prstClr val="black"/>
                </a:solidFill>
                <a:latin typeface="HG丸ｺﾞｼｯｸM-PRO" pitchFamily="50" charset="-128"/>
                <a:ea typeface="HG丸ｺﾞｼｯｸM-PRO" pitchFamily="50" charset="-128"/>
              </a:rPr>
              <a:t>、地域密着型介護老人福祉施設</a:t>
            </a:r>
            <a:endParaRPr lang="ja-JP" altLang="en-US" sz="900" dirty="0">
              <a:solidFill>
                <a:prstClr val="black"/>
              </a:solidFill>
              <a:latin typeface="HG丸ｺﾞｼｯｸM-PRO" pitchFamily="50" charset="-128"/>
              <a:ea typeface="HG丸ｺﾞｼｯｸM-PRO" pitchFamily="50" charset="-128"/>
            </a:endParaRPr>
          </a:p>
        </p:txBody>
      </p:sp>
      <p:sp>
        <p:nvSpPr>
          <p:cNvPr id="10247" name="Rectangle 7"/>
          <p:cNvSpPr>
            <a:spLocks noChangeArrowheads="1"/>
          </p:cNvSpPr>
          <p:nvPr/>
        </p:nvSpPr>
        <p:spPr bwMode="auto">
          <a:xfrm>
            <a:off x="126157" y="1628804"/>
            <a:ext cx="2800767" cy="366424"/>
          </a:xfrm>
          <a:prstGeom prst="rect">
            <a:avLst/>
          </a:prstGeom>
          <a:noFill/>
          <a:ln w="9525">
            <a:noFill/>
            <a:miter lim="800000"/>
            <a:headEnd/>
            <a:tailEnd/>
          </a:ln>
        </p:spPr>
        <p:txBody>
          <a:bodyPr wrap="none" tIns="90000" bIns="90000" anchor="ctr" anchorCtr="0">
            <a:spAutoFit/>
          </a:bodyPr>
          <a:lstStyle/>
          <a:p>
            <a:pPr>
              <a:spcBef>
                <a:spcPct val="20000"/>
              </a:spcBef>
            </a:pPr>
            <a:r>
              <a:rPr lang="en-US" altLang="ja-JP" sz="1200" dirty="0">
                <a:solidFill>
                  <a:prstClr val="black"/>
                </a:solidFill>
                <a:latin typeface="HG丸ｺﾞｼｯｸM-PRO" pitchFamily="50" charset="-128"/>
                <a:ea typeface="HG丸ｺﾞｼｯｸM-PRO" pitchFamily="50" charset="-128"/>
              </a:rPr>
              <a:t>○</a:t>
            </a:r>
            <a:r>
              <a:rPr lang="ja-JP" altLang="en-US" sz="1200" dirty="0">
                <a:solidFill>
                  <a:prstClr val="black"/>
                </a:solidFill>
                <a:latin typeface="HG丸ｺﾞｼｯｸM-PRO" pitchFamily="50" charset="-128"/>
                <a:ea typeface="HG丸ｺﾞｼｯｸM-PRO" pitchFamily="50" charset="-128"/>
              </a:rPr>
              <a:t>　介護給付等対象サービスの現状等</a:t>
            </a:r>
          </a:p>
        </p:txBody>
      </p:sp>
      <p:sp>
        <p:nvSpPr>
          <p:cNvPr id="94" name="Rectangle 32"/>
          <p:cNvSpPr>
            <a:spLocks noChangeArrowheads="1"/>
          </p:cNvSpPr>
          <p:nvPr/>
        </p:nvSpPr>
        <p:spPr bwMode="auto">
          <a:xfrm>
            <a:off x="126172" y="5763269"/>
            <a:ext cx="4801314" cy="330072"/>
          </a:xfrm>
          <a:prstGeom prst="rect">
            <a:avLst/>
          </a:prstGeom>
          <a:noFill/>
          <a:ln w="9525">
            <a:noFill/>
            <a:miter lim="800000"/>
            <a:headEnd/>
            <a:tailEnd/>
          </a:ln>
        </p:spPr>
        <p:txBody>
          <a:bodyPr wrap="none" tIns="72000" bIns="72000" anchor="ctr" anchorCtr="0">
            <a:spAutoFit/>
          </a:bodyPr>
          <a:lstStyle/>
          <a:p>
            <a:pPr marL="274638" indent="-274638">
              <a:spcBef>
                <a:spcPct val="20000"/>
              </a:spcBef>
            </a:pPr>
            <a:r>
              <a:rPr lang="en-US" altLang="ja-JP" sz="1200" dirty="0" smtClean="0">
                <a:solidFill>
                  <a:prstClr val="black"/>
                </a:solidFill>
                <a:latin typeface="HG丸ｺﾞｼｯｸM-PRO" pitchFamily="50" charset="-128"/>
                <a:ea typeface="HG丸ｺﾞｼｯｸM-PRO" pitchFamily="50" charset="-128"/>
              </a:rPr>
              <a:t>○</a:t>
            </a:r>
            <a:r>
              <a:rPr lang="ja-JP" altLang="en-US" sz="1200" dirty="0">
                <a:solidFill>
                  <a:prstClr val="black"/>
                </a:solidFill>
                <a:latin typeface="HG丸ｺﾞｼｯｸM-PRO" pitchFamily="50" charset="-128"/>
                <a:ea typeface="HG丸ｺﾞｼｯｸM-PRO" pitchFamily="50" charset="-128"/>
              </a:rPr>
              <a:t>　介護給付等に要する費用の適正化に関する</a:t>
            </a:r>
            <a:r>
              <a:rPr lang="ja-JP" altLang="en-US" sz="1200" dirty="0" smtClean="0">
                <a:solidFill>
                  <a:prstClr val="black"/>
                </a:solidFill>
                <a:latin typeface="HG丸ｺﾞｼｯｸM-PRO" pitchFamily="50" charset="-128"/>
                <a:ea typeface="HG丸ｺﾞｼｯｸM-PRO" pitchFamily="50" charset="-128"/>
              </a:rPr>
              <a:t>事項                     </a:t>
            </a:r>
            <a:endParaRPr lang="ja-JP" altLang="en-US" sz="1200" dirty="0">
              <a:solidFill>
                <a:prstClr val="black"/>
              </a:solidFill>
              <a:latin typeface="HG丸ｺﾞｼｯｸM-PRO" pitchFamily="50" charset="-128"/>
              <a:ea typeface="HG丸ｺﾞｼｯｸM-PRO" pitchFamily="50" charset="-128"/>
            </a:endParaRPr>
          </a:p>
        </p:txBody>
      </p:sp>
      <p:sp>
        <p:nvSpPr>
          <p:cNvPr id="106" name="テキスト ボックス 105"/>
          <p:cNvSpPr txBox="1"/>
          <p:nvPr/>
        </p:nvSpPr>
        <p:spPr>
          <a:xfrm>
            <a:off x="126143" y="6469046"/>
            <a:ext cx="8930650" cy="344330"/>
          </a:xfrm>
          <a:prstGeom prst="rect">
            <a:avLst/>
          </a:prstGeom>
          <a:noFill/>
        </p:spPr>
        <p:txBody>
          <a:bodyPr wrap="none" tIns="0" bIns="10800" rtlCol="0" anchor="ctr" anchorCtr="0">
            <a:spAutoFit/>
          </a:bodyPr>
          <a:lstStyle/>
          <a:p>
            <a:pPr>
              <a:lnSpc>
                <a:spcPts val="1300"/>
              </a:lnSpc>
            </a:pPr>
            <a:r>
              <a:rPr lang="en-US" altLang="ja-JP" sz="1100" dirty="0" smtClean="0">
                <a:solidFill>
                  <a:prstClr val="black"/>
                </a:solidFill>
                <a:latin typeface="HG丸ｺﾞｼｯｸM-PRO" pitchFamily="50" charset="-128"/>
                <a:ea typeface="HG丸ｺﾞｼｯｸM-PRO" pitchFamily="50" charset="-128"/>
              </a:rPr>
              <a:t>※</a:t>
            </a:r>
            <a:r>
              <a:rPr lang="ja-JP" altLang="en-US" sz="1100" dirty="0" smtClean="0">
                <a:solidFill>
                  <a:prstClr val="black"/>
                </a:solidFill>
                <a:latin typeface="HG丸ｺﾞｼｯｸM-PRO" pitchFamily="50" charset="-128"/>
                <a:ea typeface="HG丸ｺﾞｼｯｸM-PRO" pitchFamily="50" charset="-128"/>
              </a:rPr>
              <a:t>　●は必須記載事項（基本的記載事項）である。　　</a:t>
            </a:r>
            <a:r>
              <a:rPr lang="en-US" altLang="ja-JP" sz="1100" dirty="0" smtClean="0">
                <a:solidFill>
                  <a:prstClr val="black"/>
                </a:solidFill>
                <a:latin typeface="HG丸ｺﾞｼｯｸM-PRO" pitchFamily="50" charset="-128"/>
                <a:ea typeface="HG丸ｺﾞｼｯｸM-PRO" pitchFamily="50" charset="-128"/>
              </a:rPr>
              <a:t>※</a:t>
            </a:r>
            <a:r>
              <a:rPr lang="ja-JP" altLang="en-US" sz="1100" dirty="0" smtClean="0">
                <a:solidFill>
                  <a:prstClr val="black"/>
                </a:solidFill>
                <a:latin typeface="HG丸ｺﾞｼｯｸM-PRO" pitchFamily="50" charset="-128"/>
                <a:ea typeface="HG丸ｺﾞｼｯｸM-PRO" pitchFamily="50" charset="-128"/>
              </a:rPr>
              <a:t>アンダーラインは、平成２４年度法律改正で追加</a:t>
            </a:r>
            <a:endParaRPr lang="en-US" altLang="ja-JP" sz="1100" dirty="0" smtClean="0">
              <a:solidFill>
                <a:prstClr val="black"/>
              </a:solidFill>
              <a:latin typeface="HG丸ｺﾞｼｯｸM-PRO" pitchFamily="50" charset="-128"/>
              <a:ea typeface="HG丸ｺﾞｼｯｸM-PRO" pitchFamily="50" charset="-128"/>
            </a:endParaRPr>
          </a:p>
          <a:p>
            <a:pPr>
              <a:lnSpc>
                <a:spcPts val="1300"/>
              </a:lnSpc>
            </a:pPr>
            <a:r>
              <a:rPr lang="en-US" altLang="ja-JP" sz="1100" dirty="0" smtClean="0">
                <a:solidFill>
                  <a:prstClr val="black"/>
                </a:solidFill>
                <a:latin typeface="HG丸ｺﾞｼｯｸM-PRO" pitchFamily="50" charset="-128"/>
                <a:ea typeface="HG丸ｺﾞｼｯｸM-PRO" pitchFamily="50" charset="-128"/>
              </a:rPr>
              <a:t>※</a:t>
            </a:r>
            <a:r>
              <a:rPr lang="ja-JP" altLang="en-US" sz="1100" dirty="0" smtClean="0">
                <a:solidFill>
                  <a:prstClr val="black"/>
                </a:solidFill>
                <a:latin typeface="HG丸ｺﾞｼｯｸM-PRO" pitchFamily="50" charset="-128"/>
                <a:ea typeface="HG丸ｺﾞｼｯｸM-PRO" pitchFamily="50" charset="-128"/>
              </a:rPr>
              <a:t>　保健、医療、福祉又は</a:t>
            </a:r>
            <a:r>
              <a:rPr lang="ja-JP" altLang="en-US" sz="1100" u="sng" dirty="0" smtClean="0">
                <a:solidFill>
                  <a:prstClr val="black"/>
                </a:solidFill>
                <a:latin typeface="HG丸ｺﾞｼｯｸM-PRO" pitchFamily="50" charset="-128"/>
                <a:ea typeface="HG丸ｺﾞｼｯｸM-PRO" pitchFamily="50" charset="-128"/>
              </a:rPr>
              <a:t>居住</a:t>
            </a:r>
            <a:r>
              <a:rPr lang="ja-JP" altLang="en-US" sz="1100" dirty="0" smtClean="0">
                <a:solidFill>
                  <a:prstClr val="black"/>
                </a:solidFill>
                <a:latin typeface="HG丸ｺﾞｼｯｸM-PRO" pitchFamily="50" charset="-128"/>
                <a:ea typeface="HG丸ｺﾞｼｯｸM-PRO" pitchFamily="50" charset="-128"/>
              </a:rPr>
              <a:t>に関する事項を定める計画（医療計画、地域福祉計画、</a:t>
            </a:r>
            <a:r>
              <a:rPr lang="ja-JP" altLang="en-US" sz="1100" u="sng" dirty="0" smtClean="0">
                <a:solidFill>
                  <a:prstClr val="black"/>
                </a:solidFill>
                <a:latin typeface="HG丸ｺﾞｼｯｸM-PRO" pitchFamily="50" charset="-128"/>
                <a:ea typeface="HG丸ｺﾞｼｯｸM-PRO" pitchFamily="50" charset="-128"/>
              </a:rPr>
              <a:t>高齢者居住安定確保計画等</a:t>
            </a:r>
            <a:r>
              <a:rPr lang="ja-JP" altLang="en-US" sz="1100" dirty="0" smtClean="0">
                <a:solidFill>
                  <a:prstClr val="black"/>
                </a:solidFill>
                <a:latin typeface="HG丸ｺﾞｼｯｸM-PRO" pitchFamily="50" charset="-128"/>
                <a:ea typeface="HG丸ｺﾞｼｯｸM-PRO" pitchFamily="50" charset="-128"/>
              </a:rPr>
              <a:t>）との調和規定がある。</a:t>
            </a:r>
            <a:endParaRPr lang="ja-JP" altLang="en-US" sz="1100" dirty="0">
              <a:solidFill>
                <a:prstClr val="black"/>
              </a:solidFill>
              <a:latin typeface="HG丸ｺﾞｼｯｸM-PRO" pitchFamily="50" charset="-128"/>
              <a:ea typeface="HG丸ｺﾞｼｯｸM-PRO" pitchFamily="50" charset="-128"/>
            </a:endParaRPr>
          </a:p>
        </p:txBody>
      </p:sp>
      <p:sp>
        <p:nvSpPr>
          <p:cNvPr id="110" name="大かっこ 109"/>
          <p:cNvSpPr/>
          <p:nvPr/>
        </p:nvSpPr>
        <p:spPr>
          <a:xfrm>
            <a:off x="272523" y="2465689"/>
            <a:ext cx="4087301" cy="352425"/>
          </a:xfrm>
          <a:prstGeom prst="bracketPair">
            <a:avLst>
              <a:gd name="adj" fmla="val 22966"/>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wrap="none" lIns="36000" tIns="0" rIns="36000" bIns="0" rtlCol="0" anchor="ctr" anchorCtr="0">
            <a:spAutoFit/>
          </a:bodyPr>
          <a:lstStyle/>
          <a:p>
            <a:r>
              <a:rPr lang="ja-JP" altLang="en-US" sz="1000" dirty="0" smtClean="0">
                <a:solidFill>
                  <a:prstClr val="black"/>
                </a:solidFill>
                <a:latin typeface="HG丸ｺﾞｼｯｸM-PRO" pitchFamily="50" charset="-128"/>
                <a:ea typeface="HG丸ｺﾞｼｯｸM-PRO" pitchFamily="50" charset="-128"/>
              </a:rPr>
              <a:t>○</a:t>
            </a:r>
            <a:r>
              <a:rPr lang="en-US" altLang="ja-JP" sz="1000" dirty="0" smtClean="0">
                <a:solidFill>
                  <a:prstClr val="black"/>
                </a:solidFill>
                <a:latin typeface="HG丸ｺﾞｼｯｸM-PRO" pitchFamily="50" charset="-128"/>
                <a:ea typeface="HG丸ｺﾞｼｯｸM-PRO" pitchFamily="50" charset="-128"/>
              </a:rPr>
              <a:t>【</a:t>
            </a:r>
            <a:r>
              <a:rPr lang="ja-JP" altLang="en-US" sz="1000" dirty="0" smtClean="0">
                <a:solidFill>
                  <a:prstClr val="black"/>
                </a:solidFill>
                <a:latin typeface="HG丸ｺﾞｼｯｸM-PRO" pitchFamily="50" charset="-128"/>
                <a:ea typeface="HG丸ｺﾞｼｯｸM-PRO" pitchFamily="50" charset="-128"/>
              </a:rPr>
              <a:t>参酌標準</a:t>
            </a:r>
            <a:r>
              <a:rPr lang="en-US" altLang="ja-JP" sz="1000" dirty="0" smtClean="0">
                <a:solidFill>
                  <a:prstClr val="black"/>
                </a:solidFill>
                <a:latin typeface="HG丸ｺﾞｼｯｸM-PRO" pitchFamily="50" charset="-128"/>
                <a:ea typeface="HG丸ｺﾞｼｯｸM-PRO" pitchFamily="50" charset="-128"/>
              </a:rPr>
              <a:t>】</a:t>
            </a:r>
            <a:r>
              <a:rPr lang="ja-JP" altLang="en-US" sz="1000" dirty="0" smtClean="0">
                <a:solidFill>
                  <a:prstClr val="black"/>
                </a:solidFill>
                <a:latin typeface="HG丸ｺﾞｼｯｸM-PRO" pitchFamily="50" charset="-128"/>
                <a:ea typeface="HG丸ｺﾞｼｯｸM-PRO" pitchFamily="50" charset="-128"/>
              </a:rPr>
              <a:t>平成２６年度目標値の設定（任意記載事項）</a:t>
            </a:r>
            <a:endParaRPr lang="en-US" altLang="ja-JP" sz="1000" dirty="0" smtClean="0">
              <a:solidFill>
                <a:prstClr val="black"/>
              </a:solidFill>
              <a:latin typeface="HG丸ｺﾞｼｯｸM-PRO" pitchFamily="50" charset="-128"/>
              <a:ea typeface="HG丸ｺﾞｼｯｸM-PRO" pitchFamily="50" charset="-128"/>
            </a:endParaRPr>
          </a:p>
          <a:p>
            <a:r>
              <a:rPr lang="ja-JP" altLang="en-US" sz="1000" dirty="0" smtClean="0">
                <a:solidFill>
                  <a:prstClr val="black"/>
                </a:solidFill>
                <a:latin typeface="HG丸ｺﾞｼｯｸM-PRO" pitchFamily="50" charset="-128"/>
                <a:ea typeface="HG丸ｺﾞｼｯｸM-PRO" pitchFamily="50" charset="-128"/>
              </a:rPr>
              <a:t>　・入所施設利用者全体に対する要介護４、５の割合は、７０％以上</a:t>
            </a:r>
            <a:endParaRPr lang="ja-JP" altLang="en-US" sz="1000" dirty="0">
              <a:solidFill>
                <a:prstClr val="black"/>
              </a:solidFill>
              <a:latin typeface="HG丸ｺﾞｼｯｸM-PRO" pitchFamily="50" charset="-128"/>
              <a:ea typeface="HG丸ｺﾞｼｯｸM-PRO" pitchFamily="50" charset="-128"/>
            </a:endParaRPr>
          </a:p>
        </p:txBody>
      </p:sp>
      <p:sp>
        <p:nvSpPr>
          <p:cNvPr id="111" name="大かっこ 110"/>
          <p:cNvSpPr/>
          <p:nvPr/>
        </p:nvSpPr>
        <p:spPr>
          <a:xfrm>
            <a:off x="5505436" y="2774206"/>
            <a:ext cx="3569379" cy="510778"/>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wrap="none" lIns="36000" tIns="0" rIns="36000" bIns="0" rtlCol="0" anchor="ctr" anchorCtr="0">
            <a:spAutoFit/>
          </a:bodyPr>
          <a:lstStyle/>
          <a:p>
            <a:r>
              <a:rPr lang="ja-JP" altLang="en-US" sz="1000" dirty="0" smtClean="0">
                <a:solidFill>
                  <a:prstClr val="black"/>
                </a:solidFill>
                <a:latin typeface="HG丸ｺﾞｼｯｸM-PRO" pitchFamily="50" charset="-128"/>
                <a:ea typeface="HG丸ｺﾞｼｯｸM-PRO" pitchFamily="50" charset="-128"/>
              </a:rPr>
              <a:t>○</a:t>
            </a:r>
            <a:r>
              <a:rPr lang="en-US" altLang="ja-JP" sz="1000" dirty="0" smtClean="0">
                <a:solidFill>
                  <a:prstClr val="black"/>
                </a:solidFill>
                <a:latin typeface="HG丸ｺﾞｼｯｸM-PRO" pitchFamily="50" charset="-128"/>
                <a:ea typeface="HG丸ｺﾞｼｯｸM-PRO" pitchFamily="50" charset="-128"/>
              </a:rPr>
              <a:t>【</a:t>
            </a:r>
            <a:r>
              <a:rPr lang="ja-JP" altLang="en-US" sz="1000" dirty="0" smtClean="0">
                <a:solidFill>
                  <a:prstClr val="black"/>
                </a:solidFill>
                <a:latin typeface="HG丸ｺﾞｼｯｸM-PRO" pitchFamily="50" charset="-128"/>
                <a:ea typeface="HG丸ｺﾞｼｯｸM-PRO" pitchFamily="50" charset="-128"/>
              </a:rPr>
              <a:t>参酌標準</a:t>
            </a:r>
            <a:r>
              <a:rPr lang="en-US" altLang="ja-JP" sz="1000" dirty="0" smtClean="0">
                <a:solidFill>
                  <a:prstClr val="black"/>
                </a:solidFill>
                <a:latin typeface="HG丸ｺﾞｼｯｸM-PRO" pitchFamily="50" charset="-128"/>
                <a:ea typeface="HG丸ｺﾞｼｯｸM-PRO" pitchFamily="50" charset="-128"/>
              </a:rPr>
              <a:t>】</a:t>
            </a:r>
            <a:r>
              <a:rPr lang="ja-JP" altLang="en-US" sz="1000" dirty="0" smtClean="0">
                <a:solidFill>
                  <a:prstClr val="black"/>
                </a:solidFill>
                <a:latin typeface="HG丸ｺﾞｼｯｸM-PRO" pitchFamily="50" charset="-128"/>
                <a:ea typeface="HG丸ｺﾞｼｯｸM-PRO" pitchFamily="50" charset="-128"/>
              </a:rPr>
              <a:t>平成２６年度目標値の設定（任意記載事項）</a:t>
            </a:r>
            <a:endParaRPr lang="en-US" altLang="ja-JP" sz="1000" dirty="0" smtClean="0">
              <a:solidFill>
                <a:prstClr val="black"/>
              </a:solidFill>
              <a:latin typeface="HG丸ｺﾞｼｯｸM-PRO" pitchFamily="50" charset="-128"/>
              <a:ea typeface="HG丸ｺﾞｼｯｸM-PRO" pitchFamily="50" charset="-128"/>
            </a:endParaRPr>
          </a:p>
          <a:p>
            <a:r>
              <a:rPr lang="ja-JP" altLang="en-US" sz="1000" dirty="0" smtClean="0">
                <a:solidFill>
                  <a:prstClr val="black"/>
                </a:solidFill>
                <a:latin typeface="HG丸ｺﾞｼｯｸM-PRO" pitchFamily="50" charset="-128"/>
                <a:ea typeface="HG丸ｺﾞｼｯｸM-PRO" pitchFamily="50" charset="-128"/>
              </a:rPr>
              <a:t>　・３施設の個室・ユニット化割合　　５０％以上</a:t>
            </a:r>
            <a:endParaRPr lang="en-US" altLang="ja-JP" sz="1000" dirty="0" smtClean="0">
              <a:solidFill>
                <a:prstClr val="black"/>
              </a:solidFill>
              <a:latin typeface="HG丸ｺﾞｼｯｸM-PRO" pitchFamily="50" charset="-128"/>
              <a:ea typeface="HG丸ｺﾞｼｯｸM-PRO" pitchFamily="50" charset="-128"/>
            </a:endParaRPr>
          </a:p>
          <a:p>
            <a:r>
              <a:rPr lang="ja-JP" altLang="en-US" sz="1000" dirty="0" smtClean="0">
                <a:solidFill>
                  <a:prstClr val="black"/>
                </a:solidFill>
                <a:latin typeface="HG丸ｺﾞｼｯｸM-PRO" pitchFamily="50" charset="-128"/>
                <a:ea typeface="HG丸ｺﾞｼｯｸM-PRO" pitchFamily="50" charset="-128"/>
              </a:rPr>
              <a:t>　・特養の個室・ユニット化割合　　　７０％以上</a:t>
            </a:r>
            <a:endParaRPr lang="ja-JP" altLang="en-US" sz="1000" dirty="0">
              <a:solidFill>
                <a:prstClr val="black"/>
              </a:solidFill>
              <a:latin typeface="HG丸ｺﾞｼｯｸM-PRO" pitchFamily="50" charset="-128"/>
              <a:ea typeface="HG丸ｺﾞｼｯｸM-PRO" pitchFamily="50" charset="-128"/>
            </a:endParaRPr>
          </a:p>
        </p:txBody>
      </p:sp>
      <p:cxnSp>
        <p:nvCxnSpPr>
          <p:cNvPr id="117" name="直線コネクタ 116"/>
          <p:cNvCxnSpPr/>
          <p:nvPr/>
        </p:nvCxnSpPr>
        <p:spPr>
          <a:xfrm>
            <a:off x="116463" y="1628800"/>
            <a:ext cx="4680520" cy="1588"/>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19" name="直線コネクタ 118"/>
          <p:cNvCxnSpPr/>
          <p:nvPr/>
        </p:nvCxnSpPr>
        <p:spPr>
          <a:xfrm>
            <a:off x="5109017" y="1267172"/>
            <a:ext cx="4680520" cy="1588"/>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20" name="直線コネクタ 119"/>
          <p:cNvCxnSpPr/>
          <p:nvPr/>
        </p:nvCxnSpPr>
        <p:spPr>
          <a:xfrm>
            <a:off x="116463" y="1268760"/>
            <a:ext cx="4680520" cy="1588"/>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21" name="直線コネクタ 120"/>
          <p:cNvCxnSpPr/>
          <p:nvPr/>
        </p:nvCxnSpPr>
        <p:spPr>
          <a:xfrm>
            <a:off x="5109017" y="1628800"/>
            <a:ext cx="4680520" cy="1588"/>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22" name="直線コネクタ 121"/>
          <p:cNvCxnSpPr/>
          <p:nvPr/>
        </p:nvCxnSpPr>
        <p:spPr>
          <a:xfrm>
            <a:off x="116463" y="1988840"/>
            <a:ext cx="4680520" cy="1588"/>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23" name="直線コネクタ 122"/>
          <p:cNvCxnSpPr/>
          <p:nvPr/>
        </p:nvCxnSpPr>
        <p:spPr>
          <a:xfrm>
            <a:off x="5100795" y="1988840"/>
            <a:ext cx="4680520" cy="1588"/>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24" name="直線コネクタ 123"/>
          <p:cNvCxnSpPr/>
          <p:nvPr/>
        </p:nvCxnSpPr>
        <p:spPr>
          <a:xfrm>
            <a:off x="5109017" y="3429000"/>
            <a:ext cx="4680520" cy="1588"/>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25" name="直線コネクタ 124"/>
          <p:cNvCxnSpPr/>
          <p:nvPr/>
        </p:nvCxnSpPr>
        <p:spPr>
          <a:xfrm>
            <a:off x="116463" y="2860476"/>
            <a:ext cx="4680520" cy="1588"/>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28" name="直線コネクタ 127"/>
          <p:cNvCxnSpPr/>
          <p:nvPr/>
        </p:nvCxnSpPr>
        <p:spPr>
          <a:xfrm>
            <a:off x="128464" y="5227612"/>
            <a:ext cx="4680520" cy="1588"/>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33" name="直線コネクタ 132"/>
          <p:cNvCxnSpPr/>
          <p:nvPr/>
        </p:nvCxnSpPr>
        <p:spPr>
          <a:xfrm>
            <a:off x="116463" y="4507532"/>
            <a:ext cx="4680520" cy="1588"/>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36" name="直線コネクタ 135"/>
          <p:cNvCxnSpPr/>
          <p:nvPr/>
        </p:nvCxnSpPr>
        <p:spPr>
          <a:xfrm>
            <a:off x="5097016" y="4867572"/>
            <a:ext cx="4680520" cy="1588"/>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38" name="直線コネクタ 137"/>
          <p:cNvCxnSpPr/>
          <p:nvPr/>
        </p:nvCxnSpPr>
        <p:spPr>
          <a:xfrm>
            <a:off x="116463" y="3645024"/>
            <a:ext cx="4680520" cy="1588"/>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60" name="Text Box 22"/>
          <p:cNvSpPr txBox="1">
            <a:spLocks noGrp="1" noChangeArrowheads="1"/>
          </p:cNvSpPr>
          <p:nvPr>
            <p:ph type="ctrTitle"/>
          </p:nvPr>
        </p:nvSpPr>
        <p:spPr bwMode="auto">
          <a:xfrm>
            <a:off x="1" y="75869"/>
            <a:ext cx="9906004" cy="442035"/>
          </a:xfrm>
          <a:prstGeom prst="rect">
            <a:avLst/>
          </a:prstGeom>
          <a:noFill/>
          <a:ln w="12700">
            <a:noFill/>
            <a:miter lim="800000"/>
            <a:headEnd/>
            <a:tailEnd/>
          </a:ln>
        </p:spPr>
        <p:txBody>
          <a:bodyPr wrap="square" tIns="36000" bIns="36000" anchor="ctr" anchorCtr="0">
            <a:spAutoFit/>
          </a:bodyPr>
          <a:lstStyle/>
          <a:p>
            <a:r>
              <a:rPr lang="ja-JP" altLang="en-US" sz="2400" dirty="0" smtClean="0">
                <a:latin typeface="ＤＨＰ特太ゴシック体" pitchFamily="50" charset="-128"/>
                <a:ea typeface="ＤＨＰ特太ゴシック体" pitchFamily="50" charset="-128"/>
              </a:rPr>
              <a:t>（参考）第５期</a:t>
            </a:r>
            <a:r>
              <a:rPr lang="ja-JP" altLang="en-US" sz="2400" dirty="0">
                <a:latin typeface="ＤＨＰ特太ゴシック体" pitchFamily="50" charset="-128"/>
                <a:ea typeface="ＤＨＰ特太ゴシック体" pitchFamily="50" charset="-128"/>
              </a:rPr>
              <a:t>介護保険</a:t>
            </a:r>
            <a:r>
              <a:rPr lang="ja-JP" altLang="en-US" sz="2400" dirty="0" smtClean="0">
                <a:latin typeface="ＤＨＰ特太ゴシック体" pitchFamily="50" charset="-128"/>
                <a:ea typeface="ＤＨＰ特太ゴシック体" pitchFamily="50" charset="-128"/>
              </a:rPr>
              <a:t>事業</a:t>
            </a:r>
            <a:r>
              <a:rPr lang="en-US" altLang="ja-JP" sz="2400" dirty="0" smtClean="0">
                <a:latin typeface="ＤＨＰ特太ゴシック体" pitchFamily="50" charset="-128"/>
                <a:ea typeface="ＤＨＰ特太ゴシック体" pitchFamily="50" charset="-128"/>
              </a:rPr>
              <a:t>(</a:t>
            </a:r>
            <a:r>
              <a:rPr lang="ja-JP" altLang="en-US" sz="2400" dirty="0" smtClean="0">
                <a:latin typeface="ＤＨＰ特太ゴシック体" pitchFamily="50" charset="-128"/>
                <a:ea typeface="ＤＨＰ特太ゴシック体" pitchFamily="50" charset="-128"/>
              </a:rPr>
              <a:t>支援</a:t>
            </a:r>
            <a:r>
              <a:rPr lang="en-US" altLang="ja-JP" sz="2400" dirty="0">
                <a:latin typeface="ＤＨＰ特太ゴシック体" pitchFamily="50" charset="-128"/>
                <a:ea typeface="ＤＨＰ特太ゴシック体" pitchFamily="50" charset="-128"/>
              </a:rPr>
              <a:t>)</a:t>
            </a:r>
            <a:r>
              <a:rPr lang="ja-JP" altLang="en-US" sz="2400" dirty="0" smtClean="0">
                <a:latin typeface="ＤＨＰ特太ゴシック体" pitchFamily="50" charset="-128"/>
                <a:ea typeface="ＤＨＰ特太ゴシック体" pitchFamily="50" charset="-128"/>
              </a:rPr>
              <a:t>計画</a:t>
            </a:r>
            <a:r>
              <a:rPr lang="ja-JP" altLang="en-US" sz="2400" dirty="0">
                <a:latin typeface="ＤＨＰ特太ゴシック体" pitchFamily="50" charset="-128"/>
                <a:ea typeface="ＤＨＰ特太ゴシック体" pitchFamily="50" charset="-128"/>
              </a:rPr>
              <a:t>の主な内容</a:t>
            </a:r>
          </a:p>
        </p:txBody>
      </p:sp>
      <p:cxnSp>
        <p:nvCxnSpPr>
          <p:cNvPr id="63" name="直線コネクタ 62"/>
          <p:cNvCxnSpPr/>
          <p:nvPr/>
        </p:nvCxnSpPr>
        <p:spPr>
          <a:xfrm>
            <a:off x="116463" y="4012604"/>
            <a:ext cx="4680520" cy="1588"/>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64" name="Rectangle 25"/>
          <p:cNvSpPr>
            <a:spLocks noChangeArrowheads="1"/>
          </p:cNvSpPr>
          <p:nvPr/>
        </p:nvSpPr>
        <p:spPr bwMode="auto">
          <a:xfrm>
            <a:off x="126165" y="3645026"/>
            <a:ext cx="3262432" cy="366424"/>
          </a:xfrm>
          <a:prstGeom prst="rect">
            <a:avLst/>
          </a:prstGeom>
          <a:noFill/>
          <a:ln w="9525">
            <a:noFill/>
            <a:miter lim="800000"/>
            <a:headEnd/>
            <a:tailEnd/>
          </a:ln>
        </p:spPr>
        <p:txBody>
          <a:bodyPr wrap="none" tIns="90000" bIns="90000" anchor="ctr" anchorCtr="0">
            <a:spAutoFit/>
          </a:bodyPr>
          <a:lstStyle/>
          <a:p>
            <a:pPr>
              <a:spcBef>
                <a:spcPct val="20000"/>
              </a:spcBef>
            </a:pPr>
            <a:r>
              <a:rPr lang="en-US" altLang="ja-JP" sz="1200" dirty="0">
                <a:solidFill>
                  <a:prstClr val="black"/>
                </a:solidFill>
                <a:latin typeface="HG丸ｺﾞｼｯｸM-PRO" pitchFamily="50" charset="-128"/>
                <a:ea typeface="HG丸ｺﾞｼｯｸM-PRO" pitchFamily="50" charset="-128"/>
              </a:rPr>
              <a:t>○</a:t>
            </a:r>
            <a:r>
              <a:rPr lang="ja-JP" altLang="en-US" sz="1200" dirty="0">
                <a:solidFill>
                  <a:prstClr val="black"/>
                </a:solidFill>
                <a:latin typeface="HG丸ｺﾞｼｯｸM-PRO" pitchFamily="50" charset="-128"/>
                <a:ea typeface="HG丸ｺﾞｼｯｸM-PRO" pitchFamily="50" charset="-128"/>
              </a:rPr>
              <a:t>　</a:t>
            </a:r>
            <a:r>
              <a:rPr lang="ja-JP" altLang="en-US" sz="1200" dirty="0" smtClean="0">
                <a:solidFill>
                  <a:prstClr val="black"/>
                </a:solidFill>
                <a:latin typeface="HG丸ｺﾞｼｯｸM-PRO" pitchFamily="50" charset="-128"/>
                <a:ea typeface="HG丸ｺﾞｼｯｸM-PRO" pitchFamily="50" charset="-128"/>
              </a:rPr>
              <a:t>各年度の地域支援事業に要する費用の額</a:t>
            </a:r>
            <a:endParaRPr lang="ja-JP" altLang="en-US" sz="1200" dirty="0">
              <a:solidFill>
                <a:prstClr val="black"/>
              </a:solidFill>
              <a:latin typeface="HG丸ｺﾞｼｯｸM-PRO" pitchFamily="50" charset="-128"/>
              <a:ea typeface="HG丸ｺﾞｼｯｸM-PRO" pitchFamily="50" charset="-128"/>
            </a:endParaRPr>
          </a:p>
        </p:txBody>
      </p:sp>
      <p:sp>
        <p:nvSpPr>
          <p:cNvPr id="66" name="Rectangle 25"/>
          <p:cNvSpPr>
            <a:spLocks noChangeArrowheads="1"/>
          </p:cNvSpPr>
          <p:nvPr/>
        </p:nvSpPr>
        <p:spPr bwMode="auto">
          <a:xfrm>
            <a:off x="126166" y="4005079"/>
            <a:ext cx="4493538" cy="478968"/>
          </a:xfrm>
          <a:prstGeom prst="rect">
            <a:avLst/>
          </a:prstGeom>
          <a:noFill/>
          <a:ln w="9525">
            <a:noFill/>
            <a:miter lim="800000"/>
            <a:headEnd/>
            <a:tailEnd/>
          </a:ln>
        </p:spPr>
        <p:txBody>
          <a:bodyPr wrap="none" tIns="36000" bIns="36000" anchor="ctr" anchorCtr="0">
            <a:spAutoFit/>
          </a:bodyPr>
          <a:lstStyle/>
          <a:p>
            <a:pPr>
              <a:spcBef>
                <a:spcPct val="20000"/>
              </a:spcBef>
            </a:pPr>
            <a:r>
              <a:rPr lang="ja-JP" altLang="en-US" sz="1200" dirty="0" smtClean="0">
                <a:solidFill>
                  <a:prstClr val="black"/>
                </a:solidFill>
                <a:latin typeface="HG丸ｺﾞｼｯｸM-PRO" pitchFamily="50" charset="-128"/>
                <a:ea typeface="HG丸ｺﾞｼｯｸM-PRO" pitchFamily="50" charset="-128"/>
              </a:rPr>
              <a:t>○　</a:t>
            </a:r>
            <a:r>
              <a:rPr lang="ja-JP" altLang="en-US" sz="1200" u="sng" dirty="0" smtClean="0">
                <a:solidFill>
                  <a:prstClr val="black"/>
                </a:solidFill>
                <a:latin typeface="HG丸ｺﾞｼｯｸM-PRO" pitchFamily="50" charset="-128"/>
                <a:ea typeface="HG丸ｺﾞｼｯｸM-PRO" pitchFamily="50" charset="-128"/>
              </a:rPr>
              <a:t>認知症被保険者の地域における自立した日常生活の支援に</a:t>
            </a:r>
            <a:endParaRPr lang="en-US" altLang="ja-JP" sz="1200" u="sng" dirty="0" smtClean="0">
              <a:solidFill>
                <a:prstClr val="black"/>
              </a:solidFill>
              <a:latin typeface="HG丸ｺﾞｼｯｸM-PRO" pitchFamily="50" charset="-128"/>
              <a:ea typeface="HG丸ｺﾞｼｯｸM-PRO" pitchFamily="50" charset="-128"/>
            </a:endParaRPr>
          </a:p>
          <a:p>
            <a:pPr>
              <a:spcBef>
                <a:spcPct val="20000"/>
              </a:spcBef>
            </a:pPr>
            <a:r>
              <a:rPr lang="ja-JP" altLang="en-US" sz="1200" dirty="0" smtClean="0">
                <a:solidFill>
                  <a:prstClr val="black"/>
                </a:solidFill>
                <a:latin typeface="HG丸ｺﾞｼｯｸM-PRO" pitchFamily="50" charset="-128"/>
                <a:ea typeface="HG丸ｺﾞｼｯｸM-PRO" pitchFamily="50" charset="-128"/>
              </a:rPr>
              <a:t>　</a:t>
            </a:r>
            <a:r>
              <a:rPr lang="ja-JP" altLang="en-US" sz="1200" u="sng" dirty="0" smtClean="0">
                <a:solidFill>
                  <a:prstClr val="black"/>
                </a:solidFill>
                <a:latin typeface="HG丸ｺﾞｼｯｸM-PRO" pitchFamily="50" charset="-128"/>
                <a:ea typeface="HG丸ｺﾞｼｯｸM-PRO" pitchFamily="50" charset="-128"/>
              </a:rPr>
              <a:t>関する事項</a:t>
            </a:r>
            <a:endParaRPr lang="ja-JP" altLang="en-US" sz="1200" u="sng" dirty="0">
              <a:solidFill>
                <a:prstClr val="black"/>
              </a:solidFill>
              <a:latin typeface="HG丸ｺﾞｼｯｸM-PRO" pitchFamily="50" charset="-128"/>
              <a:ea typeface="HG丸ｺﾞｼｯｸM-PRO" pitchFamily="50" charset="-128"/>
            </a:endParaRPr>
          </a:p>
        </p:txBody>
      </p:sp>
      <p:sp>
        <p:nvSpPr>
          <p:cNvPr id="72" name="Rectangle 25"/>
          <p:cNvSpPr>
            <a:spLocks noChangeArrowheads="1"/>
          </p:cNvSpPr>
          <p:nvPr/>
        </p:nvSpPr>
        <p:spPr bwMode="auto">
          <a:xfrm>
            <a:off x="126142" y="4509165"/>
            <a:ext cx="2339102" cy="330072"/>
          </a:xfrm>
          <a:prstGeom prst="rect">
            <a:avLst/>
          </a:prstGeom>
          <a:noFill/>
          <a:ln w="9525">
            <a:noFill/>
            <a:miter lim="800000"/>
            <a:headEnd/>
            <a:tailEnd/>
          </a:ln>
        </p:spPr>
        <p:txBody>
          <a:bodyPr wrap="none" tIns="72000" bIns="72000" anchor="ctr" anchorCtr="0">
            <a:spAutoFit/>
          </a:bodyPr>
          <a:lstStyle/>
          <a:p>
            <a:pPr>
              <a:spcBef>
                <a:spcPct val="20000"/>
              </a:spcBef>
            </a:pPr>
            <a:r>
              <a:rPr lang="ja-JP" altLang="en-US" sz="1200" dirty="0" smtClean="0">
                <a:solidFill>
                  <a:prstClr val="black"/>
                </a:solidFill>
                <a:latin typeface="HG丸ｺﾞｼｯｸM-PRO" pitchFamily="50" charset="-128"/>
                <a:ea typeface="HG丸ｺﾞｼｯｸM-PRO" pitchFamily="50" charset="-128"/>
              </a:rPr>
              <a:t>○　</a:t>
            </a:r>
            <a:r>
              <a:rPr lang="ja-JP" altLang="en-US" sz="1200" u="sng" dirty="0" smtClean="0">
                <a:solidFill>
                  <a:prstClr val="black"/>
                </a:solidFill>
                <a:latin typeface="HG丸ｺﾞｼｯｸM-PRO" pitchFamily="50" charset="-128"/>
                <a:ea typeface="HG丸ｺﾞｼｯｸM-PRO" pitchFamily="50" charset="-128"/>
              </a:rPr>
              <a:t>医療との連携に関する事項</a:t>
            </a:r>
            <a:endParaRPr lang="ja-JP" altLang="en-US" sz="1200" u="sng" dirty="0">
              <a:solidFill>
                <a:prstClr val="black"/>
              </a:solidFill>
              <a:latin typeface="HG丸ｺﾞｼｯｸM-PRO" pitchFamily="50" charset="-128"/>
              <a:ea typeface="HG丸ｺﾞｼｯｸM-PRO" pitchFamily="50" charset="-128"/>
            </a:endParaRPr>
          </a:p>
        </p:txBody>
      </p:sp>
      <p:cxnSp>
        <p:nvCxnSpPr>
          <p:cNvPr id="73" name="直線コネクタ 72"/>
          <p:cNvCxnSpPr/>
          <p:nvPr/>
        </p:nvCxnSpPr>
        <p:spPr>
          <a:xfrm>
            <a:off x="116463" y="4869160"/>
            <a:ext cx="4680520" cy="1588"/>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76" name="直線コネクタ 75"/>
          <p:cNvCxnSpPr/>
          <p:nvPr/>
        </p:nvCxnSpPr>
        <p:spPr>
          <a:xfrm>
            <a:off x="116463" y="6093296"/>
            <a:ext cx="4680520" cy="1588"/>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81" name="直線コネクタ 80"/>
          <p:cNvCxnSpPr/>
          <p:nvPr/>
        </p:nvCxnSpPr>
        <p:spPr>
          <a:xfrm>
            <a:off x="116463" y="5760008"/>
            <a:ext cx="4680520" cy="1588"/>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82" name="Rectangle 25"/>
          <p:cNvSpPr>
            <a:spLocks noChangeArrowheads="1"/>
          </p:cNvSpPr>
          <p:nvPr/>
        </p:nvSpPr>
        <p:spPr bwMode="auto">
          <a:xfrm>
            <a:off x="126147" y="4869205"/>
            <a:ext cx="3724096" cy="330072"/>
          </a:xfrm>
          <a:prstGeom prst="rect">
            <a:avLst/>
          </a:prstGeom>
          <a:noFill/>
          <a:ln w="9525">
            <a:noFill/>
            <a:miter lim="800000"/>
            <a:headEnd/>
            <a:tailEnd/>
          </a:ln>
        </p:spPr>
        <p:txBody>
          <a:bodyPr wrap="none" tIns="72000" bIns="72000" anchor="ctr" anchorCtr="0">
            <a:spAutoFit/>
          </a:bodyPr>
          <a:lstStyle/>
          <a:p>
            <a:pPr>
              <a:spcBef>
                <a:spcPct val="20000"/>
              </a:spcBef>
            </a:pPr>
            <a:r>
              <a:rPr lang="ja-JP" altLang="en-US" sz="1200" dirty="0" smtClean="0">
                <a:solidFill>
                  <a:prstClr val="black"/>
                </a:solidFill>
                <a:latin typeface="HG丸ｺﾞｼｯｸM-PRO" pitchFamily="50" charset="-128"/>
                <a:ea typeface="HG丸ｺﾞｼｯｸM-PRO" pitchFamily="50" charset="-128"/>
              </a:rPr>
              <a:t>○　</a:t>
            </a:r>
            <a:r>
              <a:rPr lang="ja-JP" altLang="en-US" sz="1200" u="sng" dirty="0" smtClean="0">
                <a:solidFill>
                  <a:prstClr val="black"/>
                </a:solidFill>
                <a:latin typeface="HG丸ｺﾞｼｯｸM-PRO" pitchFamily="50" charset="-128"/>
                <a:ea typeface="HG丸ｺﾞｼｯｸM-PRO" pitchFamily="50" charset="-128"/>
              </a:rPr>
              <a:t>高齢者の居住に係る施策との連携に関する事項</a:t>
            </a:r>
            <a:endParaRPr lang="ja-JP" altLang="en-US" sz="1200" u="sng" dirty="0">
              <a:solidFill>
                <a:prstClr val="black"/>
              </a:solidFill>
              <a:latin typeface="HG丸ｺﾞｼｯｸM-PRO" pitchFamily="50" charset="-128"/>
              <a:ea typeface="HG丸ｺﾞｼｯｸM-PRO" pitchFamily="50" charset="-128"/>
            </a:endParaRPr>
          </a:p>
        </p:txBody>
      </p:sp>
      <p:sp>
        <p:nvSpPr>
          <p:cNvPr id="10274" name="Rectangle 34"/>
          <p:cNvSpPr>
            <a:spLocks noChangeArrowheads="1"/>
          </p:cNvSpPr>
          <p:nvPr/>
        </p:nvSpPr>
        <p:spPr bwMode="auto">
          <a:xfrm>
            <a:off x="126142" y="6093341"/>
            <a:ext cx="2492990" cy="330072"/>
          </a:xfrm>
          <a:prstGeom prst="rect">
            <a:avLst/>
          </a:prstGeom>
          <a:noFill/>
          <a:ln w="9525">
            <a:noFill/>
            <a:miter lim="800000"/>
            <a:headEnd/>
            <a:tailEnd/>
          </a:ln>
        </p:spPr>
        <p:txBody>
          <a:bodyPr wrap="none" tIns="72000" bIns="72000" anchor="ctr" anchorCtr="0">
            <a:spAutoFit/>
          </a:bodyPr>
          <a:lstStyle/>
          <a:p>
            <a:pPr marL="274638" indent="-274638">
              <a:spcBef>
                <a:spcPct val="20000"/>
              </a:spcBef>
            </a:pPr>
            <a:r>
              <a:rPr lang="en-US" altLang="ja-JP" sz="1200" dirty="0">
                <a:solidFill>
                  <a:prstClr val="black"/>
                </a:solidFill>
                <a:latin typeface="HG丸ｺﾞｼｯｸM-PRO" pitchFamily="50" charset="-128"/>
                <a:ea typeface="HG丸ｺﾞｼｯｸM-PRO" pitchFamily="50" charset="-128"/>
              </a:rPr>
              <a:t>○</a:t>
            </a:r>
            <a:r>
              <a:rPr lang="ja-JP" altLang="en-US" sz="1200" dirty="0">
                <a:solidFill>
                  <a:prstClr val="black"/>
                </a:solidFill>
                <a:latin typeface="HG丸ｺﾞｼｯｸM-PRO" pitchFamily="50" charset="-128"/>
                <a:ea typeface="HG丸ｺﾞｼｯｸM-PRO" pitchFamily="50" charset="-128"/>
              </a:rPr>
              <a:t>　計画の達成状況の点検・</a:t>
            </a:r>
            <a:r>
              <a:rPr lang="ja-JP" altLang="en-US" sz="1200" dirty="0" smtClean="0">
                <a:solidFill>
                  <a:prstClr val="black"/>
                </a:solidFill>
                <a:latin typeface="HG丸ｺﾞｼｯｸM-PRO" pitchFamily="50" charset="-128"/>
                <a:ea typeface="HG丸ｺﾞｼｯｸM-PRO" pitchFamily="50" charset="-128"/>
              </a:rPr>
              <a:t>評価</a:t>
            </a:r>
            <a:endParaRPr lang="ja-JP" altLang="en-US" sz="1200" dirty="0">
              <a:solidFill>
                <a:prstClr val="black"/>
              </a:solidFill>
              <a:latin typeface="HG丸ｺﾞｼｯｸM-PRO" pitchFamily="50" charset="-128"/>
              <a:ea typeface="HG丸ｺﾞｼｯｸM-PRO" pitchFamily="50" charset="-128"/>
            </a:endParaRPr>
          </a:p>
        </p:txBody>
      </p:sp>
      <p:sp>
        <p:nvSpPr>
          <p:cNvPr id="84" name="Rectangle 25"/>
          <p:cNvSpPr>
            <a:spLocks noChangeArrowheads="1"/>
          </p:cNvSpPr>
          <p:nvPr/>
        </p:nvSpPr>
        <p:spPr bwMode="auto">
          <a:xfrm>
            <a:off x="126169" y="5229245"/>
            <a:ext cx="4647426" cy="478968"/>
          </a:xfrm>
          <a:prstGeom prst="rect">
            <a:avLst/>
          </a:prstGeom>
          <a:noFill/>
          <a:ln w="9525">
            <a:noFill/>
            <a:miter lim="800000"/>
            <a:headEnd/>
            <a:tailEnd/>
          </a:ln>
        </p:spPr>
        <p:txBody>
          <a:bodyPr wrap="none" tIns="36000" bIns="36000" anchor="ctr" anchorCtr="0">
            <a:spAutoFit/>
          </a:bodyPr>
          <a:lstStyle/>
          <a:p>
            <a:pPr>
              <a:spcBef>
                <a:spcPct val="20000"/>
              </a:spcBef>
            </a:pPr>
            <a:r>
              <a:rPr lang="ja-JP" altLang="en-US" sz="1200" dirty="0" smtClean="0">
                <a:solidFill>
                  <a:prstClr val="black"/>
                </a:solidFill>
                <a:latin typeface="HG丸ｺﾞｼｯｸM-PRO" pitchFamily="50" charset="-128"/>
                <a:ea typeface="HG丸ｺﾞｼｯｸM-PRO" pitchFamily="50" charset="-128"/>
              </a:rPr>
              <a:t>○　</a:t>
            </a:r>
            <a:r>
              <a:rPr lang="ja-JP" altLang="en-US" sz="1200" u="sng" dirty="0" smtClean="0">
                <a:solidFill>
                  <a:prstClr val="black"/>
                </a:solidFill>
                <a:latin typeface="HG丸ｺﾞｼｯｸM-PRO" pitchFamily="50" charset="-128"/>
                <a:ea typeface="HG丸ｺﾞｼｯｸM-PRO" pitchFamily="50" charset="-128"/>
              </a:rPr>
              <a:t>被保険者の地域における自立した日常生活の支援のため必要</a:t>
            </a:r>
            <a:endParaRPr lang="en-US" altLang="ja-JP" sz="1200" u="sng" dirty="0" smtClean="0">
              <a:solidFill>
                <a:prstClr val="black"/>
              </a:solidFill>
              <a:latin typeface="HG丸ｺﾞｼｯｸM-PRO" pitchFamily="50" charset="-128"/>
              <a:ea typeface="HG丸ｺﾞｼｯｸM-PRO" pitchFamily="50" charset="-128"/>
            </a:endParaRPr>
          </a:p>
          <a:p>
            <a:pPr>
              <a:spcBef>
                <a:spcPct val="20000"/>
              </a:spcBef>
            </a:pPr>
            <a:r>
              <a:rPr lang="ja-JP" altLang="en-US" sz="1200" dirty="0" smtClean="0">
                <a:solidFill>
                  <a:prstClr val="black"/>
                </a:solidFill>
                <a:latin typeface="HG丸ｺﾞｼｯｸM-PRO" pitchFamily="50" charset="-128"/>
                <a:ea typeface="HG丸ｺﾞｼｯｸM-PRO" pitchFamily="50" charset="-128"/>
              </a:rPr>
              <a:t>　</a:t>
            </a:r>
            <a:r>
              <a:rPr lang="ja-JP" altLang="en-US" sz="1200" u="sng" dirty="0" smtClean="0">
                <a:solidFill>
                  <a:prstClr val="black"/>
                </a:solidFill>
                <a:latin typeface="HG丸ｺﾞｼｯｸM-PRO" pitchFamily="50" charset="-128"/>
                <a:ea typeface="HG丸ｺﾞｼｯｸM-PRO" pitchFamily="50" charset="-128"/>
              </a:rPr>
              <a:t>な事項</a:t>
            </a:r>
            <a:endParaRPr lang="ja-JP" altLang="en-US" sz="1200" u="sng" dirty="0">
              <a:solidFill>
                <a:prstClr val="black"/>
              </a:solidFill>
              <a:latin typeface="HG丸ｺﾞｼｯｸM-PRO" pitchFamily="50" charset="-128"/>
              <a:ea typeface="HG丸ｺﾞｼｯｸM-PRO" pitchFamily="50" charset="-128"/>
            </a:endParaRPr>
          </a:p>
        </p:txBody>
      </p:sp>
      <p:cxnSp>
        <p:nvCxnSpPr>
          <p:cNvPr id="89" name="直線コネクタ 88"/>
          <p:cNvCxnSpPr/>
          <p:nvPr/>
        </p:nvCxnSpPr>
        <p:spPr>
          <a:xfrm>
            <a:off x="5097016" y="6093296"/>
            <a:ext cx="4680520" cy="1588"/>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91" name="直線コネクタ 90"/>
          <p:cNvCxnSpPr/>
          <p:nvPr/>
        </p:nvCxnSpPr>
        <p:spPr>
          <a:xfrm>
            <a:off x="5109017" y="5229200"/>
            <a:ext cx="4680520" cy="1588"/>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97" name="正方形/長方形 96"/>
          <p:cNvSpPr/>
          <p:nvPr/>
        </p:nvSpPr>
        <p:spPr>
          <a:xfrm>
            <a:off x="5109017" y="548680"/>
            <a:ext cx="4680520" cy="590465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ja-JP" altLang="en-US" dirty="0">
              <a:solidFill>
                <a:prstClr val="white"/>
              </a:solidFill>
              <a:latin typeface="HG丸ｺﾞｼｯｸM-PRO" pitchFamily="50" charset="-128"/>
              <a:ea typeface="HG丸ｺﾞｼｯｸM-PRO" pitchFamily="50" charset="-128"/>
            </a:endParaRPr>
          </a:p>
        </p:txBody>
      </p:sp>
      <p:sp>
        <p:nvSpPr>
          <p:cNvPr id="93" name="正方形/長方形 92"/>
          <p:cNvSpPr/>
          <p:nvPr/>
        </p:nvSpPr>
        <p:spPr>
          <a:xfrm>
            <a:off x="116463" y="548680"/>
            <a:ext cx="4680520" cy="590465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endParaRPr lang="ja-JP" altLang="en-US">
              <a:solidFill>
                <a:prstClr val="white"/>
              </a:solidFill>
              <a:latin typeface="HG丸ｺﾞｼｯｸM-PRO" pitchFamily="50" charset="-128"/>
              <a:ea typeface="HG丸ｺﾞｼｯｸM-PRO" pitchFamily="50" charset="-128"/>
            </a:endParaRPr>
          </a:p>
        </p:txBody>
      </p:sp>
      <p:cxnSp>
        <p:nvCxnSpPr>
          <p:cNvPr id="52" name="直線コネクタ 51"/>
          <p:cNvCxnSpPr/>
          <p:nvPr/>
        </p:nvCxnSpPr>
        <p:spPr>
          <a:xfrm>
            <a:off x="5097016" y="5733256"/>
            <a:ext cx="4680520" cy="1588"/>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53" name="Rectangle 27"/>
          <p:cNvSpPr>
            <a:spLocks noChangeArrowheads="1"/>
          </p:cNvSpPr>
          <p:nvPr/>
        </p:nvSpPr>
        <p:spPr bwMode="auto">
          <a:xfrm>
            <a:off x="5098435" y="5270080"/>
            <a:ext cx="4535085" cy="461665"/>
          </a:xfrm>
          <a:prstGeom prst="rect">
            <a:avLst/>
          </a:prstGeom>
          <a:noFill/>
          <a:ln w="9525">
            <a:noFill/>
            <a:miter lim="800000"/>
            <a:headEnd/>
            <a:tailEnd/>
          </a:ln>
        </p:spPr>
        <p:txBody>
          <a:bodyPr wrap="square" anchor="ctr" anchorCtr="0">
            <a:spAutoFit/>
          </a:bodyPr>
          <a:lstStyle/>
          <a:p>
            <a:pPr marL="177800" indent="-177800">
              <a:spcBef>
                <a:spcPct val="20000"/>
              </a:spcBef>
            </a:pPr>
            <a:r>
              <a:rPr lang="en-US" altLang="ja-JP" sz="1200" dirty="0" smtClean="0">
                <a:solidFill>
                  <a:prstClr val="black"/>
                </a:solidFill>
                <a:latin typeface="HG丸ｺﾞｼｯｸM-PRO" pitchFamily="50" charset="-128"/>
                <a:ea typeface="HG丸ｺﾞｼｯｸM-PRO" pitchFamily="50" charset="-128"/>
              </a:rPr>
              <a:t> ○</a:t>
            </a:r>
            <a:r>
              <a:rPr lang="ja-JP" altLang="en-US" sz="1200" dirty="0">
                <a:solidFill>
                  <a:prstClr val="black"/>
                </a:solidFill>
                <a:latin typeface="HG丸ｺﾞｼｯｸM-PRO" pitchFamily="50" charset="-128"/>
                <a:ea typeface="HG丸ｺﾞｼｯｸM-PRO" pitchFamily="50" charset="-128"/>
              </a:rPr>
              <a:t>　</a:t>
            </a:r>
            <a:r>
              <a:rPr lang="ja-JP" altLang="en-US" sz="1200" dirty="0" smtClean="0">
                <a:solidFill>
                  <a:prstClr val="black"/>
                </a:solidFill>
                <a:latin typeface="HG丸ｺﾞｼｯｸM-PRO" pitchFamily="50" charset="-128"/>
                <a:ea typeface="HG丸ｺﾞｼｯｸM-PRO" pitchFamily="50" charset="-128"/>
              </a:rPr>
              <a:t>介護給付等対象サービス及び地域支援事業に従事する者の確保又は資質の向上に関する事項</a:t>
            </a:r>
            <a:endParaRPr lang="ja-JP" altLang="en-US" sz="1200" dirty="0">
              <a:solidFill>
                <a:prstClr val="black"/>
              </a:solidFill>
              <a:latin typeface="HG丸ｺﾞｼｯｸM-PRO" pitchFamily="50" charset="-128"/>
              <a:ea typeface="HG丸ｺﾞｼｯｸM-PRO" pitchFamily="50" charset="-128"/>
            </a:endParaRPr>
          </a:p>
        </p:txBody>
      </p:sp>
      <p:sp>
        <p:nvSpPr>
          <p:cNvPr id="54" name="スライド番号プレースホルダー 4"/>
          <p:cNvSpPr txBox="1">
            <a:spLocks/>
          </p:cNvSpPr>
          <p:nvPr/>
        </p:nvSpPr>
        <p:spPr>
          <a:xfrm>
            <a:off x="9057456" y="6453336"/>
            <a:ext cx="792091" cy="365125"/>
          </a:xfrm>
          <a:prstGeom prst="rect">
            <a:avLst/>
          </a:prstGeom>
          <a:noFill/>
        </p:spPr>
        <p:txBody>
          <a:bodyPr vert="horz" lIns="91440" tIns="45720" rIns="91440" bIns="45720" rtlCol="0" anchor="ctr"/>
          <a:lstStyle>
            <a:defPPr>
              <a:defRPr lang="ja-JP"/>
            </a:defPPr>
            <a:lvl1pPr algn="r" rtl="0" fontAlgn="base">
              <a:spcBef>
                <a:spcPct val="0"/>
              </a:spcBef>
              <a:spcAft>
                <a:spcPct val="0"/>
              </a:spcAft>
              <a:defRPr kumimoji="1" sz="2000" kern="1200">
                <a:solidFill>
                  <a:schemeClr val="tx1"/>
                </a:solidFill>
                <a:latin typeface="Arial" pitchFamily="34" charset="0"/>
                <a:ea typeface="ＤＨＰ平成ゴシックW5" pitchFamily="2" charset="-128"/>
                <a:cs typeface="+mn-cs"/>
              </a:defRPr>
            </a:lvl1pPr>
            <a:lvl2pPr marL="4572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Arial" pitchFamily="34" charset="0"/>
                <a:ea typeface="ＭＳ Ｐゴシック" pitchFamily="50" charset="-128"/>
                <a:cs typeface="+mn-cs"/>
              </a:defRPr>
            </a:lvl9pPr>
          </a:lstStyle>
          <a:p>
            <a:pPr fontAlgn="auto">
              <a:spcBef>
                <a:spcPts val="0"/>
              </a:spcBef>
              <a:spcAft>
                <a:spcPts val="0"/>
              </a:spcAft>
              <a:defRPr/>
            </a:pPr>
            <a:r>
              <a:rPr kumimoji="0" lang="en-US" altLang="ja-JP" sz="2400" kern="0" dirty="0" smtClean="0">
                <a:solidFill>
                  <a:sysClr val="windowText" lastClr="000000"/>
                </a:solidFill>
              </a:rPr>
              <a:t>176</a:t>
            </a:r>
            <a:endParaRPr kumimoji="0" lang="ja-JP" altLang="en-US" sz="2400" kern="0" dirty="0">
              <a:solidFill>
                <a:sysClr val="windowText" lastClr="000000"/>
              </a:solidFill>
            </a:endParaRPr>
          </a:p>
        </p:txBody>
      </p:sp>
    </p:spTree>
    <p:extLst>
      <p:ext uri="{BB962C8B-B14F-4D97-AF65-F5344CB8AC3E}">
        <p14:creationId xmlns:p14="http://schemas.microsoft.com/office/powerpoint/2010/main" val="2505587755"/>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3" y="0"/>
            <a:ext cx="9907721" cy="404626"/>
          </a:xfrm>
          <a:prstGeom prst="rect">
            <a:avLst/>
          </a:prstGeom>
          <a:gradFill>
            <a:gsLst>
              <a:gs pos="0">
                <a:srgbClr val="2D2D8A">
                  <a:lumMod val="40000"/>
                  <a:lumOff val="60000"/>
                </a:srgbClr>
              </a:gs>
              <a:gs pos="50000">
                <a:srgbClr val="FFFFFF"/>
              </a:gs>
              <a:gs pos="100000">
                <a:srgbClr val="2D2D8A">
                  <a:lumMod val="40000"/>
                  <a:lumOff val="60000"/>
                </a:srgbClr>
              </a:gs>
            </a:gsLst>
            <a:lin ang="5400000" scaled="1"/>
          </a:gradFill>
          <a:ln w="25400" cap="flat" cmpd="sng" algn="ctr">
            <a:noFill/>
            <a:prstDash val="solid"/>
          </a:ln>
          <a:effectLst/>
        </p:spPr>
        <p:txBody>
          <a:bodyPr lIns="82844" tIns="41422" rIns="82844" bIns="41422" rtlCol="0" anchor="ctr"/>
          <a:lstStyle/>
          <a:p>
            <a:pPr algn="ctr" defTabSz="913401"/>
            <a:r>
              <a:rPr kumimoji="0" lang="ja-JP" altLang="en-US" sz="2200" b="1" kern="0" dirty="0" smtClean="0">
                <a:solidFill>
                  <a:prstClr val="black"/>
                </a:solidFill>
                <a:latin typeface="Helvetica"/>
                <a:ea typeface="ヒラギノ丸ゴ ProN W4"/>
              </a:rPr>
              <a:t>（参考）サービス付き</a:t>
            </a:r>
            <a:r>
              <a:rPr kumimoji="0" lang="ja-JP" altLang="en-US" sz="2200" b="1" kern="0" dirty="0">
                <a:solidFill>
                  <a:prstClr val="black"/>
                </a:solidFill>
                <a:latin typeface="Helvetica"/>
                <a:ea typeface="ヒラギノ丸ゴ ProN W4"/>
              </a:rPr>
              <a:t>高齢者向け住宅の登録状況の推移</a:t>
            </a:r>
            <a:endParaRPr kumimoji="0" lang="ja-JP" altLang="en-US" sz="1300" b="1" kern="0" dirty="0">
              <a:solidFill>
                <a:prstClr val="black"/>
              </a:solidFill>
              <a:latin typeface="Helvetica"/>
              <a:ea typeface="ヒラギノ丸ゴ ProN W4"/>
            </a:endParaRPr>
          </a:p>
        </p:txBody>
      </p:sp>
      <p:graphicFrame>
        <p:nvGraphicFramePr>
          <p:cNvPr id="8" name="グラフ 7"/>
          <p:cNvGraphicFramePr/>
          <p:nvPr>
            <p:extLst>
              <p:ext uri="{D42A27DB-BD31-4B8C-83A1-F6EECF244321}">
                <p14:modId xmlns:p14="http://schemas.microsoft.com/office/powerpoint/2010/main" val="816931708"/>
              </p:ext>
            </p:extLst>
          </p:nvPr>
        </p:nvGraphicFramePr>
        <p:xfrm>
          <a:off x="116925" y="980728"/>
          <a:ext cx="9670429" cy="5616624"/>
        </p:xfrm>
        <a:graphic>
          <a:graphicData uri="http://schemas.openxmlformats.org/drawingml/2006/chart">
            <c:chart xmlns:c="http://schemas.openxmlformats.org/drawingml/2006/chart" xmlns:r="http://schemas.openxmlformats.org/officeDocument/2006/relationships" r:id="rId2"/>
          </a:graphicData>
        </a:graphic>
      </p:graphicFrame>
      <p:sp>
        <p:nvSpPr>
          <p:cNvPr id="10" name="円/楕円 9"/>
          <p:cNvSpPr/>
          <p:nvPr/>
        </p:nvSpPr>
        <p:spPr>
          <a:xfrm>
            <a:off x="6886858" y="634494"/>
            <a:ext cx="2819912" cy="346234"/>
          </a:xfrm>
          <a:prstGeom prst="ellipse">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wrap="none" lIns="0" tIns="0" rIns="0" bIns="0" rtlCol="0" anchor="ctr">
            <a:spAutoFit/>
          </a:bodyPr>
          <a:lstStyle/>
          <a:p>
            <a:pPr algn="ctr" defTabSz="913401">
              <a:defRPr/>
            </a:pPr>
            <a:r>
              <a:rPr kumimoji="0" lang="ja-JP" altLang="en-US" sz="1600" kern="0" dirty="0">
                <a:solidFill>
                  <a:prstClr val="white"/>
                </a:solidFill>
                <a:latin typeface="Helvetica"/>
                <a:ea typeface="ヒラギノ丸ゴ ProN W4"/>
              </a:rPr>
              <a:t>平成</a:t>
            </a:r>
            <a:r>
              <a:rPr kumimoji="0" lang="en-US" altLang="ja-JP" sz="1600" kern="0" dirty="0">
                <a:solidFill>
                  <a:prstClr val="white"/>
                </a:solidFill>
                <a:latin typeface="Helvetica"/>
                <a:ea typeface="ヒラギノ丸ゴ ProN W4"/>
              </a:rPr>
              <a:t>25</a:t>
            </a:r>
            <a:r>
              <a:rPr kumimoji="0" lang="ja-JP" altLang="en-US" sz="1600" kern="0" dirty="0">
                <a:solidFill>
                  <a:prstClr val="white"/>
                </a:solidFill>
                <a:latin typeface="Helvetica"/>
                <a:ea typeface="ヒラギノ丸ゴ ProN W4"/>
              </a:rPr>
              <a:t>年</a:t>
            </a:r>
            <a:r>
              <a:rPr kumimoji="0" lang="en-US" altLang="ja-JP" sz="1600" kern="0" dirty="0">
                <a:solidFill>
                  <a:prstClr val="white"/>
                </a:solidFill>
                <a:latin typeface="Helvetica"/>
                <a:ea typeface="ヒラギノ丸ゴ ProN W4"/>
              </a:rPr>
              <a:t>8</a:t>
            </a:r>
            <a:r>
              <a:rPr kumimoji="0" lang="ja-JP" altLang="en-US" sz="1600" kern="0" dirty="0">
                <a:solidFill>
                  <a:prstClr val="white"/>
                </a:solidFill>
                <a:latin typeface="Helvetica"/>
                <a:ea typeface="ヒラギノ丸ゴ ProN W4"/>
              </a:rPr>
              <a:t>月</a:t>
            </a:r>
            <a:r>
              <a:rPr kumimoji="0" lang="en-US" altLang="ja-JP" sz="1600" kern="0" dirty="0">
                <a:solidFill>
                  <a:prstClr val="white"/>
                </a:solidFill>
                <a:latin typeface="Helvetica"/>
                <a:ea typeface="ヒラギノ丸ゴ ProN W4"/>
              </a:rPr>
              <a:t>31</a:t>
            </a:r>
            <a:r>
              <a:rPr kumimoji="0" lang="ja-JP" altLang="en-US" sz="1600" kern="0" dirty="0">
                <a:solidFill>
                  <a:prstClr val="white"/>
                </a:solidFill>
                <a:latin typeface="Helvetica"/>
                <a:ea typeface="ヒラギノ丸ゴ ProN W4"/>
              </a:rPr>
              <a:t>日時点</a:t>
            </a:r>
            <a:endParaRPr kumimoji="0" lang="zh-TW" altLang="en-US" sz="1600" kern="0" dirty="0">
              <a:solidFill>
                <a:prstClr val="white"/>
              </a:solidFill>
              <a:latin typeface="Helvetica"/>
              <a:ea typeface="ヒラギノ丸ゴ ProN W4"/>
            </a:endParaRPr>
          </a:p>
        </p:txBody>
      </p:sp>
      <p:sp>
        <p:nvSpPr>
          <p:cNvPr id="7" name="スライド番号プレースホルダー 7"/>
          <p:cNvSpPr txBox="1">
            <a:spLocks/>
          </p:cNvSpPr>
          <p:nvPr/>
        </p:nvSpPr>
        <p:spPr>
          <a:xfrm>
            <a:off x="9201472" y="6453336"/>
            <a:ext cx="699871" cy="365125"/>
          </a:xfrm>
          <a:prstGeom prst="rect">
            <a:avLst/>
          </a:prstGeom>
          <a:noFill/>
        </p:spPr>
        <p:txBody>
          <a:bodyPr vert="horz" lIns="91440" tIns="45720" rIns="91440" bIns="45720" rtlCol="0" anchor="ctr"/>
          <a:lstStyle>
            <a:defPPr>
              <a:defRPr lang="ja-JP"/>
            </a:defPPr>
            <a:lvl1pPr algn="r" rtl="0" fontAlgn="base">
              <a:spcBef>
                <a:spcPct val="0"/>
              </a:spcBef>
              <a:spcAft>
                <a:spcPct val="0"/>
              </a:spcAft>
              <a:defRPr kumimoji="1" sz="1200" kern="1200">
                <a:solidFill>
                  <a:schemeClr val="tx1">
                    <a:tint val="75000"/>
                  </a:schemeClr>
                </a:solidFill>
                <a:latin typeface="Arial" pitchFamily="34"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Arial" pitchFamily="34" charset="0"/>
                <a:ea typeface="ＭＳ Ｐゴシック" pitchFamily="50" charset="-128"/>
                <a:cs typeface="+mn-cs"/>
              </a:defRPr>
            </a:lvl9pPr>
          </a:lstStyle>
          <a:p>
            <a:r>
              <a:rPr lang="en-US" altLang="ja-JP" sz="2400" dirty="0" smtClean="0">
                <a:solidFill>
                  <a:prstClr val="black"/>
                </a:solidFill>
              </a:rPr>
              <a:t>203</a:t>
            </a:r>
            <a:endParaRPr lang="ja-JP" altLang="en-US" sz="2400" dirty="0">
              <a:solidFill>
                <a:prstClr val="black"/>
              </a:solidFill>
            </a:endParaRPr>
          </a:p>
        </p:txBody>
      </p:sp>
    </p:spTree>
    <p:extLst>
      <p:ext uri="{BB962C8B-B14F-4D97-AF65-F5344CB8AC3E}">
        <p14:creationId xmlns:p14="http://schemas.microsoft.com/office/powerpoint/2010/main" val="16340840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a:xfrm>
            <a:off x="3" y="0"/>
            <a:ext cx="9907721" cy="404626"/>
          </a:xfrm>
          <a:prstGeom prst="rect">
            <a:avLst/>
          </a:prstGeom>
          <a:gradFill>
            <a:gsLst>
              <a:gs pos="0">
                <a:srgbClr val="2D2D8A">
                  <a:lumMod val="40000"/>
                  <a:lumOff val="60000"/>
                </a:srgbClr>
              </a:gs>
              <a:gs pos="50000">
                <a:srgbClr val="FFFFFF"/>
              </a:gs>
              <a:gs pos="100000">
                <a:srgbClr val="2D2D8A">
                  <a:lumMod val="40000"/>
                  <a:lumOff val="60000"/>
                </a:srgbClr>
              </a:gs>
            </a:gsLst>
            <a:lin ang="5400000" scaled="1"/>
          </a:gradFill>
          <a:ln w="25400" cap="flat" cmpd="sng" algn="ctr">
            <a:noFill/>
            <a:prstDash val="solid"/>
          </a:ln>
          <a:effectLst/>
        </p:spPr>
        <p:txBody>
          <a:bodyPr lIns="82844" tIns="41422" rIns="82844" bIns="41422" rtlCol="0" anchor="ctr"/>
          <a:lstStyle/>
          <a:p>
            <a:pPr algn="ctr" defTabSz="913401"/>
            <a:r>
              <a:rPr kumimoji="0" lang="ja-JP" altLang="en-US" sz="2200" b="1" kern="0" dirty="0" smtClean="0">
                <a:solidFill>
                  <a:prstClr val="black"/>
                </a:solidFill>
                <a:latin typeface="Helvetica"/>
                <a:ea typeface="ヒラギノ丸ゴ ProN W4"/>
              </a:rPr>
              <a:t>（参考）サービス付き</a:t>
            </a:r>
            <a:r>
              <a:rPr kumimoji="0" lang="ja-JP" altLang="en-US" sz="2200" b="1" kern="0" dirty="0">
                <a:solidFill>
                  <a:prstClr val="black"/>
                </a:solidFill>
                <a:latin typeface="Helvetica"/>
                <a:ea typeface="ヒラギノ丸ゴ ProN W4"/>
              </a:rPr>
              <a:t>高齢者向け住宅の登録状況（都道府県別）</a:t>
            </a:r>
            <a:endParaRPr kumimoji="0" lang="ja-JP" altLang="en-US" sz="1300" b="1" kern="0" dirty="0">
              <a:solidFill>
                <a:prstClr val="black"/>
              </a:solidFill>
              <a:latin typeface="Helvetica"/>
              <a:ea typeface="ヒラギノ丸ゴ ProN W4"/>
            </a:endParaRPr>
          </a:p>
        </p:txBody>
      </p:sp>
      <p:sp>
        <p:nvSpPr>
          <p:cNvPr id="16" name="テキスト ボックス 15"/>
          <p:cNvSpPr txBox="1"/>
          <p:nvPr/>
        </p:nvSpPr>
        <p:spPr>
          <a:xfrm>
            <a:off x="360465" y="1816989"/>
            <a:ext cx="761747" cy="246221"/>
          </a:xfrm>
          <a:prstGeom prst="rect">
            <a:avLst/>
          </a:prstGeom>
          <a:noFill/>
        </p:spPr>
        <p:txBody>
          <a:bodyPr wrap="none" rtlCol="0">
            <a:spAutoFit/>
          </a:bodyPr>
          <a:lstStyle/>
          <a:p>
            <a:pPr algn="ctr" defTabSz="913401"/>
            <a:r>
              <a:rPr lang="ja-JP" altLang="en-US" sz="1000" dirty="0">
                <a:solidFill>
                  <a:srgbClr val="000000"/>
                </a:solidFill>
                <a:latin typeface="Helvetica"/>
                <a:ea typeface="ヒラギノ丸ゴ ProN W4"/>
              </a:rPr>
              <a:t>（単位：戸）</a:t>
            </a:r>
          </a:p>
        </p:txBody>
      </p:sp>
      <p:sp>
        <p:nvSpPr>
          <p:cNvPr id="17" name="角丸四角形 16"/>
          <p:cNvSpPr/>
          <p:nvPr/>
        </p:nvSpPr>
        <p:spPr>
          <a:xfrm>
            <a:off x="96553" y="476672"/>
            <a:ext cx="9711515" cy="864096"/>
          </a:xfrm>
          <a:prstGeom prst="roundRect">
            <a:avLst>
              <a:gd name="adj" fmla="val 4308"/>
            </a:avLst>
          </a:prstGeom>
          <a:solidFill>
            <a:srgbClr val="FFFF99"/>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80975" indent="-180975" defTabSz="913401">
              <a:defRPr/>
            </a:pPr>
            <a:r>
              <a:rPr lang="ja-JP" altLang="en-US" sz="1400" dirty="0">
                <a:solidFill>
                  <a:prstClr val="black"/>
                </a:solidFill>
                <a:latin typeface="Helvetica"/>
                <a:ea typeface="ヒラギノ丸ゴ ProN W4"/>
              </a:rPr>
              <a:t>○ 登録戸数が多いのは三大都市圏。それ以外の地域では、北海道・広島県・福岡県において突出している。</a:t>
            </a:r>
            <a:endParaRPr lang="en-US" altLang="ja-JP" sz="1400" dirty="0">
              <a:solidFill>
                <a:prstClr val="black"/>
              </a:solidFill>
              <a:latin typeface="Helvetica"/>
              <a:ea typeface="ヒラギノ丸ゴ ProN W4"/>
            </a:endParaRPr>
          </a:p>
          <a:p>
            <a:pPr marL="180975" indent="-180975" defTabSz="913401">
              <a:defRPr/>
            </a:pPr>
            <a:r>
              <a:rPr lang="ja-JP" altLang="en-US" sz="1400" dirty="0">
                <a:solidFill>
                  <a:prstClr val="black"/>
                </a:solidFill>
                <a:latin typeface="Helvetica"/>
                <a:ea typeface="ヒラギノ丸ゴ ProN W4"/>
              </a:rPr>
              <a:t>○ </a:t>
            </a:r>
            <a:r>
              <a:rPr lang="en-US" altLang="ja-JP" sz="1400" dirty="0">
                <a:solidFill>
                  <a:prstClr val="black"/>
                </a:solidFill>
                <a:latin typeface="Helvetica"/>
                <a:ea typeface="ヒラギノ丸ゴ ProN W4"/>
              </a:rPr>
              <a:t>65</a:t>
            </a:r>
            <a:r>
              <a:rPr lang="ja-JP" altLang="en-US" sz="1400" dirty="0">
                <a:solidFill>
                  <a:prstClr val="black"/>
                </a:solidFill>
                <a:latin typeface="Helvetica"/>
                <a:ea typeface="ヒラギノ丸ゴ ProN W4"/>
              </a:rPr>
              <a:t>歳以上の高齢者人口に対する住宅の供給割合は、東北地方・首都圏において全国平均を下回る傾向が見られる。</a:t>
            </a:r>
            <a:endParaRPr lang="en-US" altLang="ja-JP" sz="1400" dirty="0">
              <a:solidFill>
                <a:prstClr val="black"/>
              </a:solidFill>
              <a:latin typeface="Helvetica"/>
              <a:ea typeface="ヒラギノ丸ゴ ProN W4"/>
            </a:endParaRPr>
          </a:p>
        </p:txBody>
      </p:sp>
      <p:sp>
        <p:nvSpPr>
          <p:cNvPr id="18" name="テキスト ボックス 17"/>
          <p:cNvSpPr txBox="1"/>
          <p:nvPr/>
        </p:nvSpPr>
        <p:spPr>
          <a:xfrm>
            <a:off x="9056033" y="4109010"/>
            <a:ext cx="697627" cy="400110"/>
          </a:xfrm>
          <a:prstGeom prst="rect">
            <a:avLst/>
          </a:prstGeom>
          <a:noFill/>
        </p:spPr>
        <p:txBody>
          <a:bodyPr wrap="none" rtlCol="0">
            <a:spAutoFit/>
          </a:bodyPr>
          <a:lstStyle/>
          <a:p>
            <a:pPr algn="ctr" defTabSz="913401"/>
            <a:r>
              <a:rPr lang="ja-JP" altLang="en-US" sz="1000" dirty="0">
                <a:solidFill>
                  <a:srgbClr val="FF0000"/>
                </a:solidFill>
                <a:latin typeface="Helvetica"/>
                <a:ea typeface="ヒラギノ丸ゴ ProN W4"/>
              </a:rPr>
              <a:t>全国平均</a:t>
            </a:r>
            <a:endParaRPr lang="en-US" altLang="ja-JP" sz="1000" dirty="0">
              <a:solidFill>
                <a:srgbClr val="FF0000"/>
              </a:solidFill>
              <a:latin typeface="Helvetica"/>
              <a:ea typeface="ヒラギノ丸ゴ ProN W4"/>
            </a:endParaRPr>
          </a:p>
          <a:p>
            <a:pPr algn="ctr" defTabSz="913401"/>
            <a:r>
              <a:rPr lang="ja-JP" altLang="en-US" sz="1000" dirty="0">
                <a:solidFill>
                  <a:srgbClr val="FF0000"/>
                </a:solidFill>
                <a:latin typeface="Helvetica"/>
                <a:ea typeface="ヒラギノ丸ゴ ProN W4"/>
              </a:rPr>
              <a:t>：</a:t>
            </a:r>
            <a:r>
              <a:rPr lang="en-US" altLang="ja-JP" sz="1000" dirty="0">
                <a:solidFill>
                  <a:srgbClr val="FF0000"/>
                </a:solidFill>
                <a:latin typeface="Helvetica"/>
                <a:ea typeface="ヒラギノ丸ゴ ProN W4"/>
              </a:rPr>
              <a:t>0.40%</a:t>
            </a:r>
            <a:endParaRPr lang="ja-JP" altLang="en-US" sz="1000" dirty="0">
              <a:solidFill>
                <a:srgbClr val="FF0000"/>
              </a:solidFill>
              <a:latin typeface="Helvetica"/>
              <a:ea typeface="ヒラギノ丸ゴ ProN W4"/>
            </a:endParaRPr>
          </a:p>
        </p:txBody>
      </p:sp>
      <p:graphicFrame>
        <p:nvGraphicFramePr>
          <p:cNvPr id="10" name="グラフ 9"/>
          <p:cNvGraphicFramePr>
            <a:graphicFrameLocks/>
          </p:cNvGraphicFramePr>
          <p:nvPr>
            <p:extLst>
              <p:ext uri="{D42A27DB-BD31-4B8C-83A1-F6EECF244321}">
                <p14:modId xmlns:p14="http://schemas.microsoft.com/office/powerpoint/2010/main" val="4043383194"/>
              </p:ext>
            </p:extLst>
          </p:nvPr>
        </p:nvGraphicFramePr>
        <p:xfrm>
          <a:off x="96588" y="1484903"/>
          <a:ext cx="9615385" cy="5341697"/>
        </p:xfrm>
        <a:graphic>
          <a:graphicData uri="http://schemas.openxmlformats.org/drawingml/2006/chart">
            <c:chart xmlns:c="http://schemas.openxmlformats.org/drawingml/2006/chart" xmlns:r="http://schemas.openxmlformats.org/officeDocument/2006/relationships" r:id="rId2"/>
          </a:graphicData>
        </a:graphic>
      </p:graphicFrame>
      <p:sp>
        <p:nvSpPr>
          <p:cNvPr id="13" name="円/楕円 12"/>
          <p:cNvSpPr/>
          <p:nvPr/>
        </p:nvSpPr>
        <p:spPr bwMode="auto">
          <a:xfrm flipH="1">
            <a:off x="7215187" y="1484784"/>
            <a:ext cx="2261607" cy="576064"/>
          </a:xfrm>
          <a:prstGeom prst="ellipse">
            <a:avLst/>
          </a:prstGeom>
          <a:solidFill>
            <a:srgbClr val="FFFF66"/>
          </a:solidFill>
          <a:ln w="34925" cap="flat" cmpd="sng" algn="ctr">
            <a:noFill/>
            <a:prstDash val="solid"/>
            <a:round/>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none" lIns="91440" tIns="0" rIns="91440" bIns="36000" numCol="1" rtlCol="0" anchor="t" anchorCtr="0" compatLnSpc="1">
            <a:prstTxWarp prst="textNoShape">
              <a:avLst/>
            </a:prstTxWarp>
          </a:bodyPr>
          <a:lstStyle/>
          <a:p>
            <a:pPr algn="ctr" defTabSz="913401"/>
            <a:r>
              <a:rPr lang="en-US" altLang="ja-JP" sz="1200" dirty="0">
                <a:solidFill>
                  <a:prstClr val="black"/>
                </a:solidFill>
                <a:latin typeface="Helvetica"/>
                <a:ea typeface="ヒラギノ丸ゴ ProN W4"/>
              </a:rPr>
              <a:t>H25</a:t>
            </a:r>
            <a:r>
              <a:rPr lang="ja-JP" altLang="en-US" sz="1200" dirty="0">
                <a:solidFill>
                  <a:prstClr val="black"/>
                </a:solidFill>
                <a:latin typeface="Helvetica"/>
                <a:ea typeface="ヒラギノ丸ゴ ProN W4"/>
              </a:rPr>
              <a:t>年</a:t>
            </a:r>
            <a:r>
              <a:rPr lang="en-US" altLang="ja-JP" sz="1200" dirty="0">
                <a:solidFill>
                  <a:prstClr val="black"/>
                </a:solidFill>
                <a:latin typeface="Helvetica"/>
                <a:ea typeface="ヒラギノ丸ゴ ProN W4"/>
              </a:rPr>
              <a:t>8</a:t>
            </a:r>
            <a:r>
              <a:rPr lang="ja-JP" altLang="en-US" sz="1200" dirty="0">
                <a:solidFill>
                  <a:prstClr val="black"/>
                </a:solidFill>
                <a:latin typeface="Helvetica"/>
                <a:ea typeface="ヒラギノ丸ゴ ProN W4"/>
              </a:rPr>
              <a:t>月</a:t>
            </a:r>
            <a:r>
              <a:rPr lang="en-US" altLang="ja-JP" sz="1200" dirty="0">
                <a:solidFill>
                  <a:prstClr val="black"/>
                </a:solidFill>
                <a:latin typeface="Helvetica"/>
                <a:ea typeface="ヒラギノ丸ゴ ProN W4"/>
              </a:rPr>
              <a:t>31</a:t>
            </a:r>
            <a:r>
              <a:rPr lang="ja-JP" altLang="en-US" sz="1200" dirty="0">
                <a:solidFill>
                  <a:prstClr val="black"/>
                </a:solidFill>
                <a:latin typeface="Helvetica"/>
                <a:ea typeface="ヒラギノ丸ゴ ProN W4"/>
              </a:rPr>
              <a:t>日時点</a:t>
            </a:r>
            <a:endParaRPr lang="en-US" altLang="ja-JP" sz="1200" dirty="0">
              <a:solidFill>
                <a:prstClr val="black"/>
              </a:solidFill>
              <a:latin typeface="Helvetica"/>
              <a:ea typeface="ヒラギノ丸ゴ ProN W4"/>
            </a:endParaRPr>
          </a:p>
          <a:p>
            <a:pPr algn="ctr" defTabSz="913401"/>
            <a:r>
              <a:rPr lang="ja-JP" altLang="en-US" sz="1200" dirty="0">
                <a:solidFill>
                  <a:prstClr val="black"/>
                </a:solidFill>
                <a:latin typeface="Helvetica"/>
                <a:ea typeface="ヒラギノ丸ゴ ProN W4"/>
              </a:rPr>
              <a:t>（全国合計：</a:t>
            </a:r>
            <a:r>
              <a:rPr lang="en-US" altLang="ja-JP" sz="1200" dirty="0">
                <a:solidFill>
                  <a:prstClr val="black"/>
                </a:solidFill>
                <a:latin typeface="Helvetica"/>
                <a:ea typeface="ヒラギノ丸ゴ ProN W4"/>
              </a:rPr>
              <a:t>122,086</a:t>
            </a:r>
            <a:r>
              <a:rPr lang="ja-JP" altLang="en-US" sz="1200" dirty="0">
                <a:solidFill>
                  <a:prstClr val="black"/>
                </a:solidFill>
                <a:latin typeface="Helvetica"/>
                <a:ea typeface="ヒラギノ丸ゴ ProN W4"/>
              </a:rPr>
              <a:t>戸）</a:t>
            </a:r>
          </a:p>
        </p:txBody>
      </p:sp>
      <p:cxnSp>
        <p:nvCxnSpPr>
          <p:cNvPr id="14" name="直線コネクタ 13"/>
          <p:cNvCxnSpPr/>
          <p:nvPr/>
        </p:nvCxnSpPr>
        <p:spPr bwMode="auto">
          <a:xfrm>
            <a:off x="741263" y="4475212"/>
            <a:ext cx="8383544" cy="0"/>
          </a:xfrm>
          <a:prstGeom prst="line">
            <a:avLst/>
          </a:prstGeom>
          <a:solidFill>
            <a:schemeClr val="accent1"/>
          </a:solidFill>
          <a:ln w="22225" cap="rnd" cmpd="sng" algn="ctr">
            <a:solidFill>
              <a:srgbClr val="FF0000"/>
            </a:solidFill>
            <a:prstDash val="dash"/>
            <a:round/>
            <a:headEnd type="none" w="med" len="med"/>
            <a:tailEnd type="none" w="med" len="med"/>
          </a:ln>
          <a:effectLst/>
        </p:spPr>
      </p:cxnSp>
      <p:sp>
        <p:nvSpPr>
          <p:cNvPr id="12" name="スライド番号プレースホルダー 7"/>
          <p:cNvSpPr txBox="1">
            <a:spLocks/>
          </p:cNvSpPr>
          <p:nvPr/>
        </p:nvSpPr>
        <p:spPr>
          <a:xfrm>
            <a:off x="9221681" y="6453336"/>
            <a:ext cx="699871" cy="365125"/>
          </a:xfrm>
          <a:prstGeom prst="rect">
            <a:avLst/>
          </a:prstGeom>
          <a:noFill/>
        </p:spPr>
        <p:txBody>
          <a:bodyPr vert="horz" lIns="91440" tIns="45720" rIns="91440" bIns="45720" rtlCol="0" anchor="ctr"/>
          <a:lstStyle>
            <a:defPPr>
              <a:defRPr lang="ja-JP"/>
            </a:defPPr>
            <a:lvl1pPr algn="r" rtl="0" fontAlgn="base">
              <a:spcBef>
                <a:spcPct val="0"/>
              </a:spcBef>
              <a:spcAft>
                <a:spcPct val="0"/>
              </a:spcAft>
              <a:defRPr kumimoji="1" sz="1200" kern="1200">
                <a:solidFill>
                  <a:schemeClr val="tx1">
                    <a:tint val="75000"/>
                  </a:schemeClr>
                </a:solidFill>
                <a:latin typeface="Arial" pitchFamily="34"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Arial" pitchFamily="34" charset="0"/>
                <a:ea typeface="ＭＳ Ｐゴシック" pitchFamily="50" charset="-128"/>
                <a:cs typeface="+mn-cs"/>
              </a:defRPr>
            </a:lvl9pPr>
          </a:lstStyle>
          <a:p>
            <a:r>
              <a:rPr lang="en-US" altLang="ja-JP" sz="2400" dirty="0" smtClean="0">
                <a:solidFill>
                  <a:prstClr val="black"/>
                </a:solidFill>
              </a:rPr>
              <a:t>204</a:t>
            </a:r>
            <a:endParaRPr lang="ja-JP" altLang="en-US" sz="2400" dirty="0">
              <a:solidFill>
                <a:prstClr val="black"/>
              </a:solidFill>
            </a:endParaRPr>
          </a:p>
        </p:txBody>
      </p:sp>
    </p:spTree>
    <p:extLst>
      <p:ext uri="{BB962C8B-B14F-4D97-AF65-F5344CB8AC3E}">
        <p14:creationId xmlns:p14="http://schemas.microsoft.com/office/powerpoint/2010/main" val="11319385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円/楕円 23"/>
          <p:cNvSpPr/>
          <p:nvPr/>
        </p:nvSpPr>
        <p:spPr>
          <a:xfrm>
            <a:off x="974592" y="2781019"/>
            <a:ext cx="3080554" cy="475699"/>
          </a:xfrm>
          <a:prstGeom prst="ellipse">
            <a:avLst/>
          </a:prstGeom>
          <a:ln/>
        </p:spPr>
        <p:style>
          <a:lnRef idx="1">
            <a:schemeClr val="accent3"/>
          </a:lnRef>
          <a:fillRef idx="3">
            <a:schemeClr val="accent3"/>
          </a:fillRef>
          <a:effectRef idx="2">
            <a:schemeClr val="accent3"/>
          </a:effectRef>
          <a:fontRef idx="minor">
            <a:schemeClr val="lt1"/>
          </a:fontRef>
        </p:style>
        <p:txBody>
          <a:bodyPr wrap="none" lIns="0" tIns="0" rIns="0" bIns="0" rtlCol="0" anchor="ctr">
            <a:noAutofit/>
          </a:bodyPr>
          <a:lstStyle/>
          <a:p>
            <a:pPr algn="ctr">
              <a:defRPr/>
            </a:pPr>
            <a:r>
              <a:rPr kumimoji="0" lang="en-US" altLang="zh-TW" sz="1400" kern="0" dirty="0" smtClean="0">
                <a:solidFill>
                  <a:prstClr val="white"/>
                </a:solidFill>
                <a:latin typeface="Helvetica"/>
                <a:ea typeface="ヒラギノ丸ゴ ProN W4"/>
              </a:rPr>
              <a:t>【</a:t>
            </a:r>
            <a:r>
              <a:rPr kumimoji="0" lang="zh-TW" altLang="en-US" sz="1400" kern="0" dirty="0" smtClean="0">
                <a:solidFill>
                  <a:prstClr val="white"/>
                </a:solidFill>
                <a:latin typeface="Helvetica"/>
                <a:ea typeface="ヒラギノ丸ゴ ProN W4"/>
              </a:rPr>
              <a:t>要介護度等</a:t>
            </a:r>
            <a:r>
              <a:rPr kumimoji="0" lang="en-US" altLang="zh-TW" sz="1400" kern="0" dirty="0" smtClean="0">
                <a:solidFill>
                  <a:prstClr val="white"/>
                </a:solidFill>
                <a:latin typeface="Helvetica"/>
                <a:ea typeface="ヒラギノ丸ゴ ProN W4"/>
              </a:rPr>
              <a:t>】</a:t>
            </a:r>
            <a:r>
              <a:rPr kumimoji="0" lang="zh-TW" altLang="en-US" sz="1000" kern="0" dirty="0" smtClean="0">
                <a:solidFill>
                  <a:prstClr val="white"/>
                </a:solidFill>
                <a:latin typeface="Helvetica"/>
                <a:ea typeface="ヒラギノ丸ゴ ProN W4"/>
              </a:rPr>
              <a:t>（平均要介護度：</a:t>
            </a:r>
            <a:r>
              <a:rPr kumimoji="0" lang="en-US" altLang="zh-TW" sz="1000" kern="0" dirty="0" smtClean="0">
                <a:solidFill>
                  <a:prstClr val="white"/>
                </a:solidFill>
                <a:latin typeface="Helvetica"/>
                <a:ea typeface="ヒラギノ丸ゴ ProN W4"/>
              </a:rPr>
              <a:t>1.8</a:t>
            </a:r>
            <a:r>
              <a:rPr kumimoji="0" lang="zh-TW" altLang="en-US" sz="1000" kern="0" dirty="0" smtClean="0">
                <a:solidFill>
                  <a:prstClr val="white"/>
                </a:solidFill>
                <a:latin typeface="Helvetica"/>
                <a:ea typeface="ヒラギノ丸ゴ ProN W4"/>
              </a:rPr>
              <a:t>）　</a:t>
            </a:r>
            <a:endParaRPr kumimoji="0" lang="en-US" altLang="ja-JP" sz="1000" kern="0" dirty="0" smtClean="0">
              <a:solidFill>
                <a:prstClr val="white"/>
              </a:solidFill>
              <a:latin typeface="Helvetica"/>
              <a:ea typeface="ヒラギノ丸ゴ ProN W4"/>
            </a:endParaRPr>
          </a:p>
        </p:txBody>
      </p:sp>
      <p:sp>
        <p:nvSpPr>
          <p:cNvPr id="11" name="テキスト ボックス 13"/>
          <p:cNvSpPr txBox="1">
            <a:spLocks noChangeArrowheads="1"/>
          </p:cNvSpPr>
          <p:nvPr/>
        </p:nvSpPr>
        <p:spPr bwMode="auto">
          <a:xfrm>
            <a:off x="194475" y="6358940"/>
            <a:ext cx="1750800" cy="276999"/>
          </a:xfrm>
          <a:prstGeom prst="rect">
            <a:avLst/>
          </a:prstGeom>
          <a:noFill/>
          <a:ln w="9525">
            <a:noFill/>
            <a:miter lim="800000"/>
            <a:headEnd/>
            <a:tailEnd/>
          </a:ln>
        </p:spPr>
        <p:txBody>
          <a:bodyPr wrap="none">
            <a:spAutoFit/>
          </a:bodyPr>
          <a:lstStyle/>
          <a:p>
            <a:pPr marL="88900" indent="-88900"/>
            <a:r>
              <a:rPr lang="en-US" altLang="ja-JP" sz="1200" dirty="0" smtClean="0">
                <a:solidFill>
                  <a:srgbClr val="000000"/>
                </a:solidFill>
                <a:latin typeface="Helvetica"/>
                <a:ea typeface="ヒラギノ丸ゴ ProN W4"/>
              </a:rPr>
              <a:t>※</a:t>
            </a:r>
            <a:r>
              <a:rPr lang="zh-CN" altLang="en-US" sz="1200" dirty="0" smtClean="0">
                <a:solidFill>
                  <a:srgbClr val="000000"/>
                </a:solidFill>
                <a:latin typeface="Helvetica"/>
                <a:ea typeface="ヒラギノ丸ゴ ProN W4"/>
              </a:rPr>
              <a:t>入居者数（</a:t>
            </a:r>
            <a:r>
              <a:rPr lang="en-US" altLang="zh-CN" sz="1200" dirty="0" smtClean="0">
                <a:solidFill>
                  <a:srgbClr val="000000"/>
                </a:solidFill>
                <a:latin typeface="Helvetica"/>
                <a:ea typeface="ヒラギノ丸ゴ ProN W4"/>
              </a:rPr>
              <a:t>n=16,467</a:t>
            </a:r>
            <a:r>
              <a:rPr lang="zh-CN" altLang="en-US" sz="1200" dirty="0" smtClean="0">
                <a:solidFill>
                  <a:srgbClr val="000000"/>
                </a:solidFill>
                <a:latin typeface="Helvetica"/>
                <a:ea typeface="ヒラギノ丸ゴ ProN W4"/>
              </a:rPr>
              <a:t>）</a:t>
            </a:r>
            <a:endParaRPr lang="ja-JP" altLang="en-US" sz="1200" dirty="0">
              <a:solidFill>
                <a:srgbClr val="000000"/>
              </a:solidFill>
              <a:latin typeface="Helvetica"/>
              <a:ea typeface="ヒラギノ丸ゴ ProN W4"/>
            </a:endParaRPr>
          </a:p>
        </p:txBody>
      </p:sp>
      <p:sp>
        <p:nvSpPr>
          <p:cNvPr id="14" name="角丸四角形 13"/>
          <p:cNvSpPr/>
          <p:nvPr/>
        </p:nvSpPr>
        <p:spPr>
          <a:xfrm>
            <a:off x="38490" y="548681"/>
            <a:ext cx="9789537" cy="2036954"/>
          </a:xfrm>
          <a:prstGeom prst="roundRect">
            <a:avLst>
              <a:gd name="adj" fmla="val 6744"/>
            </a:avLst>
          </a:prstGeom>
          <a:solidFill>
            <a:srgbClr val="FFFFCC"/>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wrap="square" lIns="82844" tIns="41422" rIns="82844" bIns="41422">
            <a:spAutoFit/>
          </a:bodyPr>
          <a:lstStyle/>
          <a:p>
            <a:pPr marL="174625" indent="-174625">
              <a:defRPr/>
            </a:pPr>
            <a:r>
              <a:rPr lang="ja-JP" altLang="en-US" sz="1600" dirty="0" smtClean="0">
                <a:solidFill>
                  <a:srgbClr val="000000"/>
                </a:solidFill>
                <a:latin typeface="Helvetica"/>
                <a:ea typeface="ヒラギノ丸ゴ ProN W4"/>
              </a:rPr>
              <a:t>○ 入居者の要介護度等の範囲は</a:t>
            </a:r>
            <a:r>
              <a:rPr lang="en-US" altLang="ja-JP" sz="1600" dirty="0" smtClean="0">
                <a:solidFill>
                  <a:srgbClr val="000000"/>
                </a:solidFill>
                <a:latin typeface="Helvetica"/>
                <a:ea typeface="ヒラギノ丸ゴ ProN W4"/>
              </a:rPr>
              <a:t>『</a:t>
            </a:r>
            <a:r>
              <a:rPr lang="ja-JP" altLang="en-US" sz="1600" dirty="0" smtClean="0">
                <a:solidFill>
                  <a:srgbClr val="000000"/>
                </a:solidFill>
                <a:latin typeface="Helvetica"/>
                <a:ea typeface="ヒラギノ丸ゴ ProN W4"/>
              </a:rPr>
              <a:t>自立</a:t>
            </a:r>
            <a:r>
              <a:rPr lang="en-US" altLang="ja-JP" sz="1600" dirty="0" smtClean="0">
                <a:solidFill>
                  <a:srgbClr val="000000"/>
                </a:solidFill>
                <a:latin typeface="Helvetica"/>
                <a:ea typeface="ヒラギノ丸ゴ ProN W4"/>
              </a:rPr>
              <a:t>』</a:t>
            </a:r>
            <a:r>
              <a:rPr lang="ja-JP" altLang="en-US" sz="1600" dirty="0" smtClean="0">
                <a:solidFill>
                  <a:srgbClr val="000000"/>
                </a:solidFill>
                <a:latin typeface="Helvetica"/>
                <a:ea typeface="ヒラギノ丸ゴ ProN W4"/>
              </a:rPr>
              <a:t>も含めて幅広いが、比較的、</a:t>
            </a:r>
            <a:r>
              <a:rPr lang="en-US" altLang="ja-JP" sz="1600" dirty="0" smtClean="0">
                <a:solidFill>
                  <a:srgbClr val="000000"/>
                </a:solidFill>
                <a:latin typeface="Helvetica"/>
                <a:ea typeface="ヒラギノ丸ゴ ProN W4"/>
              </a:rPr>
              <a:t>『</a:t>
            </a:r>
            <a:r>
              <a:rPr lang="ja-JP" altLang="en-US" sz="1600" dirty="0" smtClean="0">
                <a:solidFill>
                  <a:srgbClr val="000000"/>
                </a:solidFill>
                <a:latin typeface="Helvetica"/>
                <a:ea typeface="ヒラギノ丸ゴ ProN W4"/>
              </a:rPr>
              <a:t>要支援</a:t>
            </a:r>
            <a:r>
              <a:rPr lang="en-US" altLang="ja-JP" sz="1600" dirty="0" smtClean="0">
                <a:solidFill>
                  <a:srgbClr val="000000"/>
                </a:solidFill>
                <a:latin typeface="Helvetica"/>
                <a:ea typeface="ヒラギノ丸ゴ ProN W4"/>
              </a:rPr>
              <a:t>』『</a:t>
            </a:r>
            <a:r>
              <a:rPr lang="ja-JP" altLang="en-US" sz="1600" dirty="0" smtClean="0">
                <a:solidFill>
                  <a:srgbClr val="000000"/>
                </a:solidFill>
                <a:latin typeface="Helvetica"/>
                <a:ea typeface="ヒラギノ丸ゴ ProN W4"/>
              </a:rPr>
              <a:t>要介護１・２</a:t>
            </a:r>
            <a:r>
              <a:rPr lang="en-US" altLang="ja-JP" sz="1600" dirty="0" smtClean="0">
                <a:solidFill>
                  <a:srgbClr val="000000"/>
                </a:solidFill>
                <a:latin typeface="Helvetica"/>
                <a:ea typeface="ヒラギノ丸ゴ ProN W4"/>
              </a:rPr>
              <a:t>』</a:t>
            </a:r>
            <a:r>
              <a:rPr lang="ja-JP" altLang="en-US" sz="1600" dirty="0" err="1" smtClean="0">
                <a:solidFill>
                  <a:srgbClr val="000000"/>
                </a:solidFill>
                <a:latin typeface="Helvetica"/>
                <a:ea typeface="ヒラギノ丸ゴ ProN W4"/>
              </a:rPr>
              <a:t>の入</a:t>
            </a:r>
            <a:r>
              <a:rPr lang="ja-JP" altLang="en-US" sz="1600" dirty="0" smtClean="0">
                <a:solidFill>
                  <a:srgbClr val="000000"/>
                </a:solidFill>
                <a:latin typeface="Helvetica"/>
                <a:ea typeface="ヒラギノ丸ゴ ProN W4"/>
              </a:rPr>
              <a:t>居者が多く、全体としての</a:t>
            </a:r>
            <a:r>
              <a:rPr lang="ja-JP" altLang="en-US" sz="1600" b="1" u="sng" dirty="0" smtClean="0">
                <a:solidFill>
                  <a:srgbClr val="FF0000"/>
                </a:solidFill>
                <a:latin typeface="Helvetica"/>
                <a:ea typeface="ヒラギノ丸ゴ ProN W4"/>
              </a:rPr>
              <a:t>平均要介護度は</a:t>
            </a:r>
            <a:r>
              <a:rPr lang="en-US" altLang="ja-JP" sz="1600" b="1" u="sng" dirty="0" smtClean="0">
                <a:solidFill>
                  <a:srgbClr val="FF0000"/>
                </a:solidFill>
                <a:latin typeface="Helvetica"/>
                <a:ea typeface="ヒラギノ丸ゴ ProN W4"/>
              </a:rPr>
              <a:t>1.8</a:t>
            </a:r>
            <a:r>
              <a:rPr lang="ja-JP" altLang="en-US" sz="1600" dirty="0" smtClean="0">
                <a:solidFill>
                  <a:srgbClr val="000000"/>
                </a:solidFill>
                <a:latin typeface="Helvetica"/>
                <a:ea typeface="ヒラギノ丸ゴ ProN W4"/>
              </a:rPr>
              <a:t>となっている。</a:t>
            </a:r>
            <a:endParaRPr lang="en-US" altLang="ja-JP" sz="1600" dirty="0" smtClean="0">
              <a:solidFill>
                <a:srgbClr val="000000"/>
              </a:solidFill>
              <a:latin typeface="Helvetica"/>
              <a:ea typeface="ヒラギノ丸ゴ ProN W4"/>
            </a:endParaRPr>
          </a:p>
          <a:p>
            <a:pPr marL="174625" indent="-174625">
              <a:defRPr/>
            </a:pPr>
            <a:endParaRPr lang="en-US" altLang="ja-JP" sz="500" dirty="0" smtClean="0">
              <a:solidFill>
                <a:srgbClr val="000000"/>
              </a:solidFill>
              <a:latin typeface="Helvetica"/>
              <a:ea typeface="ヒラギノ丸ゴ ProN W4"/>
            </a:endParaRPr>
          </a:p>
          <a:p>
            <a:pPr marL="174625" indent="-174625">
              <a:defRPr/>
            </a:pPr>
            <a:r>
              <a:rPr lang="ja-JP" altLang="en-US" sz="1600" dirty="0" smtClean="0">
                <a:solidFill>
                  <a:srgbClr val="000000"/>
                </a:solidFill>
                <a:latin typeface="Helvetica"/>
                <a:ea typeface="ヒラギノ丸ゴ ProN W4"/>
              </a:rPr>
              <a:t>○ 一方で、開設からの期間が比較的短い住宅も多い中、</a:t>
            </a:r>
            <a:r>
              <a:rPr lang="en-US" altLang="ja-JP" sz="1600" dirty="0" smtClean="0">
                <a:solidFill>
                  <a:srgbClr val="000000"/>
                </a:solidFill>
                <a:latin typeface="Helvetica"/>
                <a:ea typeface="ヒラギノ丸ゴ ProN W4"/>
              </a:rPr>
              <a:t>『</a:t>
            </a:r>
            <a:r>
              <a:rPr lang="ja-JP" altLang="en-US" sz="1600" dirty="0" smtClean="0">
                <a:solidFill>
                  <a:srgbClr val="000000"/>
                </a:solidFill>
                <a:latin typeface="Helvetica"/>
                <a:ea typeface="ヒラギノ丸ゴ ProN W4"/>
              </a:rPr>
              <a:t>要介護４・５</a:t>
            </a:r>
            <a:r>
              <a:rPr lang="en-US" altLang="ja-JP" sz="1600" dirty="0" smtClean="0">
                <a:solidFill>
                  <a:srgbClr val="000000"/>
                </a:solidFill>
                <a:latin typeface="Helvetica"/>
                <a:ea typeface="ヒラギノ丸ゴ ProN W4"/>
              </a:rPr>
              <a:t>』</a:t>
            </a:r>
            <a:r>
              <a:rPr lang="ja-JP" altLang="en-US" sz="1600" dirty="0" err="1" smtClean="0">
                <a:solidFill>
                  <a:srgbClr val="000000"/>
                </a:solidFill>
                <a:latin typeface="Helvetica"/>
                <a:ea typeface="ヒラギノ丸ゴ ProN W4"/>
              </a:rPr>
              <a:t>の入</a:t>
            </a:r>
            <a:r>
              <a:rPr lang="ja-JP" altLang="en-US" sz="1600" dirty="0" smtClean="0">
                <a:solidFill>
                  <a:srgbClr val="000000"/>
                </a:solidFill>
                <a:latin typeface="Helvetica"/>
                <a:ea typeface="ヒラギノ丸ゴ ProN W4"/>
              </a:rPr>
              <a:t>居者も相当数認められることから、制度上は同じ「サービス付き高齢者向け住宅」であっても、</a:t>
            </a:r>
            <a:r>
              <a:rPr lang="ja-JP" altLang="en-US" sz="1600" b="1" u="sng" dirty="0" smtClean="0">
                <a:solidFill>
                  <a:srgbClr val="FF0000"/>
                </a:solidFill>
                <a:latin typeface="Helvetica"/>
                <a:ea typeface="ヒラギノ丸ゴ ProN W4"/>
              </a:rPr>
              <a:t>個別の住宅によって機能が多様化</a:t>
            </a:r>
            <a:r>
              <a:rPr lang="ja-JP" altLang="en-US" sz="1600" dirty="0" smtClean="0">
                <a:solidFill>
                  <a:srgbClr val="000000"/>
                </a:solidFill>
                <a:latin typeface="Helvetica"/>
                <a:ea typeface="ヒラギノ丸ゴ ProN W4"/>
              </a:rPr>
              <a:t>しているものと考えられる。</a:t>
            </a:r>
            <a:endParaRPr lang="en-US" altLang="ja-JP" sz="1600" dirty="0" smtClean="0">
              <a:solidFill>
                <a:srgbClr val="000000"/>
              </a:solidFill>
              <a:latin typeface="Helvetica"/>
              <a:ea typeface="ヒラギノ丸ゴ ProN W4"/>
            </a:endParaRPr>
          </a:p>
          <a:p>
            <a:pPr marL="174625" indent="-174625">
              <a:defRPr/>
            </a:pPr>
            <a:endParaRPr lang="ja-JP" altLang="en-US" sz="500" dirty="0" smtClean="0">
              <a:solidFill>
                <a:srgbClr val="000000"/>
              </a:solidFill>
              <a:latin typeface="Helvetica"/>
              <a:ea typeface="ヒラギノ丸ゴ ProN W4"/>
            </a:endParaRPr>
          </a:p>
          <a:p>
            <a:pPr marL="174625" indent="-174625">
              <a:defRPr/>
            </a:pPr>
            <a:r>
              <a:rPr lang="ja-JP" altLang="en-US" sz="1600" dirty="0" smtClean="0">
                <a:solidFill>
                  <a:srgbClr val="000000"/>
                </a:solidFill>
                <a:latin typeface="Helvetica"/>
                <a:ea typeface="ヒラギノ丸ゴ ProN W4"/>
              </a:rPr>
              <a:t>○ 認知症高齢者の日常生活自立度については、</a:t>
            </a:r>
            <a:r>
              <a:rPr lang="en-US" altLang="ja-JP" sz="1600" b="1" u="sng" dirty="0" smtClean="0">
                <a:solidFill>
                  <a:srgbClr val="FF0000"/>
                </a:solidFill>
                <a:latin typeface="Helvetica"/>
                <a:ea typeface="ヒラギノ丸ゴ ProN W4"/>
              </a:rPr>
              <a:t>『</a:t>
            </a:r>
            <a:r>
              <a:rPr lang="ja-JP" altLang="en-US" sz="1600" b="1" u="sng" dirty="0" smtClean="0">
                <a:solidFill>
                  <a:srgbClr val="FF0000"/>
                </a:solidFill>
                <a:latin typeface="Helvetica"/>
                <a:ea typeface="ヒラギノ丸ゴ ProN W4"/>
              </a:rPr>
              <a:t>自立</a:t>
            </a:r>
            <a:r>
              <a:rPr lang="en-US" altLang="ja-JP" sz="1600" b="1" u="sng" dirty="0" smtClean="0">
                <a:solidFill>
                  <a:srgbClr val="FF0000"/>
                </a:solidFill>
                <a:latin typeface="Helvetica"/>
                <a:ea typeface="ヒラギノ丸ゴ ProN W4"/>
              </a:rPr>
              <a:t>』『Ⅰ』</a:t>
            </a:r>
            <a:r>
              <a:rPr lang="ja-JP" altLang="en-US" sz="1600" b="1" u="sng" dirty="0" smtClean="0">
                <a:solidFill>
                  <a:srgbClr val="FF0000"/>
                </a:solidFill>
                <a:latin typeface="Helvetica"/>
                <a:ea typeface="ヒラギノ丸ゴ ProN W4"/>
              </a:rPr>
              <a:t>で約４割</a:t>
            </a:r>
            <a:r>
              <a:rPr lang="ja-JP" altLang="en-US" sz="1600" dirty="0" smtClean="0">
                <a:solidFill>
                  <a:srgbClr val="000000"/>
                </a:solidFill>
                <a:latin typeface="Helvetica"/>
                <a:ea typeface="ヒラギノ丸ゴ ProN W4"/>
              </a:rPr>
              <a:t>を占めている</a:t>
            </a:r>
            <a:r>
              <a:rPr lang="ja-JP" altLang="en-US" sz="1600" dirty="0">
                <a:solidFill>
                  <a:srgbClr val="000000"/>
                </a:solidFill>
                <a:latin typeface="Helvetica"/>
                <a:ea typeface="ヒラギノ丸ゴ ProN W4"/>
              </a:rPr>
              <a:t>。ただし、アンケート上、入居者の日常生活自立度を把握して</a:t>
            </a:r>
            <a:r>
              <a:rPr lang="ja-JP" altLang="en-US" sz="1600" dirty="0" smtClean="0">
                <a:solidFill>
                  <a:srgbClr val="000000"/>
                </a:solidFill>
                <a:latin typeface="Helvetica"/>
                <a:ea typeface="ヒラギノ丸ゴ ProN W4"/>
              </a:rPr>
              <a:t>いない事業者等が約４割ある。</a:t>
            </a:r>
            <a:endParaRPr lang="en-US" altLang="ja-JP" sz="1600" dirty="0" smtClean="0">
              <a:solidFill>
                <a:srgbClr val="000000"/>
              </a:solidFill>
              <a:latin typeface="Helvetica"/>
              <a:ea typeface="ヒラギノ丸ゴ ProN W4"/>
            </a:endParaRPr>
          </a:p>
        </p:txBody>
      </p:sp>
      <p:sp>
        <p:nvSpPr>
          <p:cNvPr id="13" name="正方形/長方形 12"/>
          <p:cNvSpPr/>
          <p:nvPr/>
        </p:nvSpPr>
        <p:spPr>
          <a:xfrm>
            <a:off x="6668989" y="6635848"/>
            <a:ext cx="3237107" cy="222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82844" tIns="41422" rIns="82844" bIns="41422" anchor="t">
            <a:spAutoFit/>
          </a:bodyPr>
          <a:lstStyle/>
          <a:p>
            <a:pPr marL="207109" indent="-207109">
              <a:defRPr/>
            </a:pPr>
            <a:r>
              <a:rPr lang="en-US" altLang="ja-JP" sz="900" dirty="0" smtClean="0">
                <a:solidFill>
                  <a:prstClr val="black"/>
                </a:solidFill>
                <a:latin typeface="Helvetica"/>
                <a:ea typeface="ヒラギノ丸ゴ ProN W4"/>
              </a:rPr>
              <a:t>※ </a:t>
            </a:r>
            <a:r>
              <a:rPr lang="ja-JP" altLang="en-US" sz="900" dirty="0" smtClean="0">
                <a:solidFill>
                  <a:prstClr val="black"/>
                </a:solidFill>
                <a:latin typeface="Helvetica"/>
                <a:ea typeface="ヒラギノ丸ゴ ProN W4"/>
              </a:rPr>
              <a:t>平成</a:t>
            </a:r>
            <a:r>
              <a:rPr lang="en-US" altLang="ja-JP" sz="900" dirty="0" smtClean="0">
                <a:solidFill>
                  <a:prstClr val="black"/>
                </a:solidFill>
                <a:latin typeface="Helvetica"/>
                <a:ea typeface="ヒラギノ丸ゴ ProN W4"/>
              </a:rPr>
              <a:t>24</a:t>
            </a:r>
            <a:r>
              <a:rPr lang="ja-JP" altLang="en-US" sz="900" dirty="0" smtClean="0">
                <a:solidFill>
                  <a:prstClr val="black"/>
                </a:solidFill>
                <a:latin typeface="Helvetica"/>
                <a:ea typeface="ヒラギノ丸ゴ ProN W4"/>
              </a:rPr>
              <a:t>年</a:t>
            </a:r>
            <a:r>
              <a:rPr lang="en-US" altLang="ja-JP" sz="900" dirty="0" smtClean="0">
                <a:solidFill>
                  <a:prstClr val="black"/>
                </a:solidFill>
                <a:latin typeface="Helvetica"/>
                <a:ea typeface="ヒラギノ丸ゴ ProN W4"/>
              </a:rPr>
              <a:t>8</a:t>
            </a:r>
            <a:r>
              <a:rPr lang="ja-JP" altLang="en-US" sz="900" dirty="0" smtClean="0">
                <a:solidFill>
                  <a:prstClr val="black"/>
                </a:solidFill>
                <a:latin typeface="Helvetica"/>
                <a:ea typeface="ヒラギノ丸ゴ ProN W4"/>
              </a:rPr>
              <a:t>月</a:t>
            </a:r>
            <a:r>
              <a:rPr lang="en-US" altLang="ja-JP" sz="900" dirty="0" smtClean="0">
                <a:solidFill>
                  <a:prstClr val="black"/>
                </a:solidFill>
                <a:latin typeface="Helvetica"/>
                <a:ea typeface="ヒラギノ丸ゴ ProN W4"/>
              </a:rPr>
              <a:t>31</a:t>
            </a:r>
            <a:r>
              <a:rPr lang="ja-JP" altLang="en-US" sz="900" dirty="0" smtClean="0">
                <a:solidFill>
                  <a:prstClr val="black"/>
                </a:solidFill>
                <a:latin typeface="Helvetica"/>
                <a:ea typeface="ヒラギノ丸ゴ ProN W4"/>
              </a:rPr>
              <a:t>日時点（厚生労働省調べ）</a:t>
            </a:r>
            <a:endParaRPr lang="ja-JP" altLang="en-US" sz="900" dirty="0">
              <a:solidFill>
                <a:prstClr val="black"/>
              </a:solidFill>
              <a:latin typeface="Helvetica"/>
              <a:ea typeface="ヒラギノ丸ゴ ProN W4"/>
            </a:endParaRPr>
          </a:p>
        </p:txBody>
      </p:sp>
      <p:graphicFrame>
        <p:nvGraphicFramePr>
          <p:cNvPr id="12" name="グラフ 11"/>
          <p:cNvGraphicFramePr/>
          <p:nvPr>
            <p:extLst>
              <p:ext uri="{D42A27DB-BD31-4B8C-83A1-F6EECF244321}">
                <p14:modId xmlns:p14="http://schemas.microsoft.com/office/powerpoint/2010/main" val="2103041837"/>
              </p:ext>
            </p:extLst>
          </p:nvPr>
        </p:nvGraphicFramePr>
        <p:xfrm>
          <a:off x="-273581" y="3130743"/>
          <a:ext cx="6474719" cy="3672408"/>
        </p:xfrm>
        <a:graphic>
          <a:graphicData uri="http://schemas.openxmlformats.org/drawingml/2006/chart">
            <c:chart xmlns:c="http://schemas.openxmlformats.org/drawingml/2006/chart" xmlns:r="http://schemas.openxmlformats.org/officeDocument/2006/relationships" r:id="rId2"/>
          </a:graphicData>
        </a:graphic>
      </p:graphicFrame>
      <p:sp>
        <p:nvSpPr>
          <p:cNvPr id="22" name="テキスト ボックス 13"/>
          <p:cNvSpPr txBox="1">
            <a:spLocks noChangeArrowheads="1"/>
          </p:cNvSpPr>
          <p:nvPr/>
        </p:nvSpPr>
        <p:spPr bwMode="auto">
          <a:xfrm>
            <a:off x="4640965" y="6392452"/>
            <a:ext cx="1750800" cy="276999"/>
          </a:xfrm>
          <a:prstGeom prst="rect">
            <a:avLst/>
          </a:prstGeom>
          <a:noFill/>
          <a:ln w="9525">
            <a:noFill/>
            <a:miter lim="800000"/>
            <a:headEnd/>
            <a:tailEnd/>
          </a:ln>
        </p:spPr>
        <p:txBody>
          <a:bodyPr wrap="none">
            <a:spAutoFit/>
          </a:bodyPr>
          <a:lstStyle/>
          <a:p>
            <a:pPr marL="88900" indent="-88900"/>
            <a:r>
              <a:rPr lang="en-US" altLang="ja-JP" sz="1200" dirty="0" smtClean="0">
                <a:solidFill>
                  <a:srgbClr val="000000"/>
                </a:solidFill>
                <a:latin typeface="Helvetica"/>
                <a:ea typeface="ヒラギノ丸ゴ ProN W4"/>
              </a:rPr>
              <a:t>※</a:t>
            </a:r>
            <a:r>
              <a:rPr lang="zh-CN" altLang="en-US" sz="1200" dirty="0" smtClean="0">
                <a:solidFill>
                  <a:srgbClr val="000000"/>
                </a:solidFill>
                <a:latin typeface="Helvetica"/>
                <a:ea typeface="ヒラギノ丸ゴ ProN W4"/>
              </a:rPr>
              <a:t>入居者数（</a:t>
            </a:r>
            <a:r>
              <a:rPr lang="en-US" altLang="zh-CN" sz="1200" dirty="0" smtClean="0">
                <a:solidFill>
                  <a:srgbClr val="000000"/>
                </a:solidFill>
                <a:latin typeface="Helvetica"/>
                <a:ea typeface="ヒラギノ丸ゴ ProN W4"/>
              </a:rPr>
              <a:t>n=</a:t>
            </a:r>
            <a:r>
              <a:rPr lang="en-US" altLang="ja-JP" sz="1200" dirty="0" smtClean="0">
                <a:solidFill>
                  <a:srgbClr val="000000"/>
                </a:solidFill>
                <a:latin typeface="Helvetica"/>
                <a:ea typeface="ヒラギノ丸ゴ ProN W4"/>
              </a:rPr>
              <a:t>14</a:t>
            </a:r>
            <a:r>
              <a:rPr lang="en-US" altLang="zh-CN" sz="1200" dirty="0" smtClean="0">
                <a:solidFill>
                  <a:srgbClr val="000000"/>
                </a:solidFill>
                <a:latin typeface="Helvetica"/>
                <a:ea typeface="ヒラギノ丸ゴ ProN W4"/>
              </a:rPr>
              <a:t>,964</a:t>
            </a:r>
            <a:r>
              <a:rPr lang="zh-CN" altLang="en-US" sz="1200" dirty="0" smtClean="0">
                <a:solidFill>
                  <a:srgbClr val="000000"/>
                </a:solidFill>
                <a:latin typeface="Helvetica"/>
                <a:ea typeface="ヒラギノ丸ゴ ProN W4"/>
              </a:rPr>
              <a:t>）</a:t>
            </a:r>
            <a:endParaRPr lang="ja-JP" altLang="en-US" sz="1200" dirty="0">
              <a:solidFill>
                <a:srgbClr val="000000"/>
              </a:solidFill>
              <a:latin typeface="Helvetica"/>
              <a:ea typeface="ヒラギノ丸ゴ ProN W4"/>
            </a:endParaRPr>
          </a:p>
        </p:txBody>
      </p:sp>
      <p:graphicFrame>
        <p:nvGraphicFramePr>
          <p:cNvPr id="17" name="グラフ 16"/>
          <p:cNvGraphicFramePr/>
          <p:nvPr>
            <p:extLst>
              <p:ext uri="{D42A27DB-BD31-4B8C-83A1-F6EECF244321}">
                <p14:modId xmlns:p14="http://schemas.microsoft.com/office/powerpoint/2010/main" val="3885765033"/>
              </p:ext>
            </p:extLst>
          </p:nvPr>
        </p:nvGraphicFramePr>
        <p:xfrm>
          <a:off x="4704800" y="3692098"/>
          <a:ext cx="4850712" cy="2838762"/>
        </p:xfrm>
        <a:graphic>
          <a:graphicData uri="http://schemas.openxmlformats.org/drawingml/2006/chart">
            <c:chart xmlns:c="http://schemas.openxmlformats.org/drawingml/2006/chart" xmlns:r="http://schemas.openxmlformats.org/officeDocument/2006/relationships" r:id="rId3"/>
          </a:graphicData>
        </a:graphic>
      </p:graphicFrame>
      <p:sp>
        <p:nvSpPr>
          <p:cNvPr id="23" name="Text Box 93"/>
          <p:cNvSpPr txBox="1">
            <a:spLocks noChangeArrowheads="1"/>
          </p:cNvSpPr>
          <p:nvPr/>
        </p:nvSpPr>
        <p:spPr bwMode="auto">
          <a:xfrm>
            <a:off x="5733088" y="3522494"/>
            <a:ext cx="3042338" cy="274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74295" tIns="8890" rIns="74295" bIns="8890" anchor="ctr" anchorCtr="0" upright="1">
            <a:spAutoFit/>
          </a:bodyPr>
          <a:lstStyle/>
          <a:p>
            <a:pPr marL="90170" indent="-90170" algn="just">
              <a:lnSpc>
                <a:spcPts val="1000"/>
              </a:lnSpc>
            </a:pPr>
            <a:r>
              <a:rPr lang="en-US" altLang="ja-JP" sz="800" kern="100" dirty="0">
                <a:solidFill>
                  <a:prstClr val="black"/>
                </a:solidFill>
                <a:latin typeface="Century"/>
                <a:ea typeface="メイリオ"/>
                <a:cs typeface="Times New Roman"/>
              </a:rPr>
              <a:t>※ </a:t>
            </a:r>
            <a:r>
              <a:rPr lang="ja-JP" altLang="en-US" sz="800" kern="100" dirty="0">
                <a:solidFill>
                  <a:prstClr val="black"/>
                </a:solidFill>
                <a:latin typeface="Century"/>
                <a:ea typeface="メイリオ"/>
                <a:cs typeface="Times New Roman"/>
              </a:rPr>
              <a:t>囲み枠内の割合は、「自立度を把握している入居者数（</a:t>
            </a:r>
            <a:r>
              <a:rPr lang="en-US" sz="800" kern="100" dirty="0">
                <a:solidFill>
                  <a:prstClr val="black"/>
                </a:solidFill>
                <a:latin typeface="Century"/>
                <a:ea typeface="メイリオ"/>
                <a:cs typeface="Times New Roman"/>
              </a:rPr>
              <a:t>n=8,918</a:t>
            </a:r>
            <a:r>
              <a:rPr lang="ja-JP" altLang="en-US" sz="800" kern="100" dirty="0">
                <a:solidFill>
                  <a:prstClr val="black"/>
                </a:solidFill>
                <a:latin typeface="Century"/>
                <a:ea typeface="メイリオ"/>
                <a:cs typeface="Times New Roman"/>
              </a:rPr>
              <a:t>）を</a:t>
            </a:r>
            <a:r>
              <a:rPr lang="en-US" sz="800" kern="100" dirty="0">
                <a:solidFill>
                  <a:prstClr val="black"/>
                </a:solidFill>
                <a:latin typeface="Century"/>
                <a:ea typeface="メイリオ"/>
                <a:cs typeface="Times New Roman"/>
              </a:rPr>
              <a:t>100</a:t>
            </a:r>
            <a:r>
              <a:rPr lang="ja-JP" altLang="en-US" sz="800" kern="100" dirty="0">
                <a:solidFill>
                  <a:prstClr val="black"/>
                </a:solidFill>
                <a:latin typeface="Century"/>
                <a:ea typeface="メイリオ"/>
                <a:cs typeface="Times New Roman"/>
              </a:rPr>
              <a:t>として算出したもの</a:t>
            </a:r>
            <a:endParaRPr lang="ja-JP" altLang="en-US" sz="800" kern="100" dirty="0">
              <a:solidFill>
                <a:prstClr val="black"/>
              </a:solidFill>
              <a:latin typeface="Century"/>
              <a:ea typeface="ＭＳ 明朝"/>
              <a:cs typeface="Times New Roman"/>
            </a:endParaRPr>
          </a:p>
        </p:txBody>
      </p:sp>
      <p:sp>
        <p:nvSpPr>
          <p:cNvPr id="18" name="正方形/長方形 17"/>
          <p:cNvSpPr/>
          <p:nvPr/>
        </p:nvSpPr>
        <p:spPr>
          <a:xfrm>
            <a:off x="3" y="0"/>
            <a:ext cx="9907721" cy="404626"/>
          </a:xfrm>
          <a:prstGeom prst="rect">
            <a:avLst/>
          </a:prstGeom>
          <a:gradFill>
            <a:gsLst>
              <a:gs pos="0">
                <a:srgbClr val="2D2D8A">
                  <a:lumMod val="40000"/>
                  <a:lumOff val="60000"/>
                </a:srgbClr>
              </a:gs>
              <a:gs pos="50000">
                <a:srgbClr val="FFFFFF"/>
              </a:gs>
              <a:gs pos="100000">
                <a:srgbClr val="2D2D8A">
                  <a:lumMod val="40000"/>
                  <a:lumOff val="60000"/>
                </a:srgbClr>
              </a:gs>
            </a:gsLst>
            <a:lin ang="5400000" scaled="1"/>
          </a:gradFill>
          <a:ln w="25400" cap="flat" cmpd="sng" algn="ctr">
            <a:noFill/>
            <a:prstDash val="solid"/>
          </a:ln>
          <a:effectLst/>
        </p:spPr>
        <p:txBody>
          <a:bodyPr lIns="82844" tIns="41422" rIns="82844" bIns="41422" rtlCol="0" anchor="ctr"/>
          <a:lstStyle/>
          <a:p>
            <a:pPr algn="ctr"/>
            <a:r>
              <a:rPr lang="ja-JP" altLang="en-US" sz="2200" b="1" dirty="0" smtClean="0">
                <a:solidFill>
                  <a:prstClr val="black"/>
                </a:solidFill>
                <a:latin typeface="Helvetica"/>
                <a:ea typeface="ヒラギノ丸ゴ ProN W4"/>
              </a:rPr>
              <a:t>（参考）サービス付き高齢者向け住宅の入居者</a:t>
            </a:r>
            <a:r>
              <a:rPr lang="ja-JP" altLang="en-US" sz="1600" b="1" dirty="0" smtClean="0">
                <a:solidFill>
                  <a:prstClr val="black"/>
                </a:solidFill>
                <a:latin typeface="Helvetica"/>
                <a:ea typeface="ヒラギノ丸ゴ ProN W4"/>
              </a:rPr>
              <a:t>（平成</a:t>
            </a:r>
            <a:r>
              <a:rPr lang="en-US" altLang="ja-JP" sz="1600" b="1" dirty="0" smtClean="0">
                <a:solidFill>
                  <a:prstClr val="black"/>
                </a:solidFill>
                <a:latin typeface="Helvetica"/>
                <a:ea typeface="ヒラギノ丸ゴ ProN W4"/>
              </a:rPr>
              <a:t>24</a:t>
            </a:r>
            <a:r>
              <a:rPr lang="ja-JP" altLang="en-US" sz="1600" b="1" dirty="0" smtClean="0">
                <a:solidFill>
                  <a:prstClr val="black"/>
                </a:solidFill>
                <a:latin typeface="Helvetica"/>
                <a:ea typeface="ヒラギノ丸ゴ ProN W4"/>
              </a:rPr>
              <a:t>年</a:t>
            </a:r>
            <a:r>
              <a:rPr lang="en-US" altLang="ja-JP" sz="1600" b="1" dirty="0" smtClean="0">
                <a:solidFill>
                  <a:prstClr val="black"/>
                </a:solidFill>
                <a:latin typeface="Helvetica"/>
                <a:ea typeface="ヒラギノ丸ゴ ProN W4"/>
              </a:rPr>
              <a:t>8</a:t>
            </a:r>
            <a:r>
              <a:rPr lang="ja-JP" altLang="en-US" sz="1600" b="1" dirty="0" smtClean="0">
                <a:solidFill>
                  <a:prstClr val="black"/>
                </a:solidFill>
                <a:latin typeface="Helvetica"/>
                <a:ea typeface="ヒラギノ丸ゴ ProN W4"/>
              </a:rPr>
              <a:t>月）</a:t>
            </a:r>
            <a:endParaRPr lang="ja-JP" altLang="en-US" sz="1600" b="1" dirty="0">
              <a:solidFill>
                <a:prstClr val="black"/>
              </a:solidFill>
              <a:latin typeface="Helvetica"/>
              <a:ea typeface="ヒラギノ丸ゴ ProN W4"/>
            </a:endParaRPr>
          </a:p>
        </p:txBody>
      </p:sp>
      <p:sp>
        <p:nvSpPr>
          <p:cNvPr id="26" name="円/楕円 25"/>
          <p:cNvSpPr/>
          <p:nvPr/>
        </p:nvSpPr>
        <p:spPr>
          <a:xfrm>
            <a:off x="5577069" y="2809376"/>
            <a:ext cx="3080554" cy="475699"/>
          </a:xfrm>
          <a:prstGeom prst="ellipse">
            <a:avLst/>
          </a:prstGeom>
          <a:ln/>
        </p:spPr>
        <p:style>
          <a:lnRef idx="1">
            <a:schemeClr val="accent3"/>
          </a:lnRef>
          <a:fillRef idx="3">
            <a:schemeClr val="accent3"/>
          </a:fillRef>
          <a:effectRef idx="2">
            <a:schemeClr val="accent3"/>
          </a:effectRef>
          <a:fontRef idx="minor">
            <a:schemeClr val="lt1"/>
          </a:fontRef>
        </p:style>
        <p:txBody>
          <a:bodyPr wrap="none" lIns="0" tIns="0" rIns="0" bIns="0" rtlCol="0" anchor="ctr">
            <a:noAutofit/>
          </a:bodyPr>
          <a:lstStyle/>
          <a:p>
            <a:pPr algn="ctr">
              <a:defRPr/>
            </a:pPr>
            <a:r>
              <a:rPr kumimoji="0" lang="en-US" altLang="ja-JP" sz="1400" kern="0" dirty="0">
                <a:solidFill>
                  <a:prstClr val="white"/>
                </a:solidFill>
                <a:latin typeface="Helvetica"/>
                <a:ea typeface="ヒラギノ丸ゴ ProN W4"/>
              </a:rPr>
              <a:t>【</a:t>
            </a:r>
            <a:r>
              <a:rPr kumimoji="0" lang="ja-JP" altLang="en-US" sz="1400" kern="0" dirty="0">
                <a:solidFill>
                  <a:prstClr val="white"/>
                </a:solidFill>
                <a:latin typeface="Helvetica"/>
                <a:ea typeface="ヒラギノ丸ゴ ProN W4"/>
              </a:rPr>
              <a:t>日常生活自立度</a:t>
            </a:r>
            <a:r>
              <a:rPr kumimoji="0" lang="en-US" altLang="ja-JP" sz="1400" kern="0" dirty="0" smtClean="0">
                <a:solidFill>
                  <a:prstClr val="white"/>
                </a:solidFill>
                <a:latin typeface="Helvetica"/>
                <a:ea typeface="ヒラギノ丸ゴ ProN W4"/>
              </a:rPr>
              <a:t>】</a:t>
            </a:r>
          </a:p>
        </p:txBody>
      </p:sp>
      <p:sp>
        <p:nvSpPr>
          <p:cNvPr id="15" name="スライド番号プレースホルダー 7"/>
          <p:cNvSpPr txBox="1">
            <a:spLocks/>
          </p:cNvSpPr>
          <p:nvPr/>
        </p:nvSpPr>
        <p:spPr>
          <a:xfrm>
            <a:off x="9221681" y="6453336"/>
            <a:ext cx="699871" cy="365125"/>
          </a:xfrm>
          <a:prstGeom prst="rect">
            <a:avLst/>
          </a:prstGeom>
          <a:noFill/>
        </p:spPr>
        <p:txBody>
          <a:bodyPr vert="horz" lIns="91440" tIns="45720" rIns="91440" bIns="45720" rtlCol="0" anchor="ctr"/>
          <a:lstStyle>
            <a:defPPr>
              <a:defRPr lang="ja-JP"/>
            </a:defPPr>
            <a:lvl1pPr algn="r" rtl="0" fontAlgn="base">
              <a:spcBef>
                <a:spcPct val="0"/>
              </a:spcBef>
              <a:spcAft>
                <a:spcPct val="0"/>
              </a:spcAft>
              <a:defRPr kumimoji="1" sz="1200" kern="1200">
                <a:solidFill>
                  <a:schemeClr val="tx1">
                    <a:tint val="75000"/>
                  </a:schemeClr>
                </a:solidFill>
                <a:latin typeface="Arial" pitchFamily="34"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Arial" pitchFamily="34" charset="0"/>
                <a:ea typeface="ＭＳ Ｐゴシック" pitchFamily="50" charset="-128"/>
                <a:cs typeface="+mn-cs"/>
              </a:defRPr>
            </a:lvl9pPr>
          </a:lstStyle>
          <a:p>
            <a:r>
              <a:rPr lang="en-US" altLang="ja-JP" sz="2400" dirty="0" smtClean="0">
                <a:solidFill>
                  <a:prstClr val="black"/>
                </a:solidFill>
              </a:rPr>
              <a:t>205</a:t>
            </a:r>
            <a:endParaRPr lang="ja-JP" altLang="en-US" sz="2400" dirty="0">
              <a:solidFill>
                <a:prstClr val="black"/>
              </a:solidFill>
            </a:endParaRPr>
          </a:p>
        </p:txBody>
      </p:sp>
    </p:spTree>
    <p:extLst>
      <p:ext uri="{BB962C8B-B14F-4D97-AF65-F5344CB8AC3E}">
        <p14:creationId xmlns:p14="http://schemas.microsoft.com/office/powerpoint/2010/main" val="180365442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テキスト ボックス 62"/>
          <p:cNvSpPr txBox="1"/>
          <p:nvPr/>
        </p:nvSpPr>
        <p:spPr>
          <a:xfrm>
            <a:off x="5820761" y="4718012"/>
            <a:ext cx="1297852" cy="276999"/>
          </a:xfrm>
          <a:prstGeom prst="rect">
            <a:avLst/>
          </a:prstGeom>
          <a:noFill/>
        </p:spPr>
        <p:txBody>
          <a:bodyPr wrap="square" rtlCol="0">
            <a:spAutoFit/>
          </a:bodyPr>
          <a:lstStyle/>
          <a:p>
            <a:pPr algn="ctr" defTabSz="914353"/>
            <a:r>
              <a:rPr lang="ja-JP" altLang="en-US" sz="1200" dirty="0" smtClean="0">
                <a:solidFill>
                  <a:prstClr val="black"/>
                </a:solidFill>
              </a:rPr>
              <a:t>利用困難</a:t>
            </a:r>
            <a:endParaRPr lang="ja-JP" altLang="en-US" sz="1200" dirty="0">
              <a:solidFill>
                <a:prstClr val="black"/>
              </a:solidFill>
            </a:endParaRPr>
          </a:p>
        </p:txBody>
      </p:sp>
      <p:grpSp>
        <p:nvGrpSpPr>
          <p:cNvPr id="68" name="グループ化 67"/>
          <p:cNvGrpSpPr/>
          <p:nvPr/>
        </p:nvGrpSpPr>
        <p:grpSpPr>
          <a:xfrm>
            <a:off x="1001520" y="2114482"/>
            <a:ext cx="8667098" cy="3992413"/>
            <a:chOff x="1001486" y="1132899"/>
            <a:chExt cx="8667099" cy="4299073"/>
          </a:xfrm>
        </p:grpSpPr>
        <p:pic>
          <p:nvPicPr>
            <p:cNvPr id="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68900" y="2238110"/>
              <a:ext cx="1091909" cy="6637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テキスト ボックス 5"/>
            <p:cNvSpPr txBox="1"/>
            <p:nvPr/>
          </p:nvSpPr>
          <p:spPr>
            <a:xfrm>
              <a:off x="1140074" y="2431466"/>
              <a:ext cx="1159098" cy="298275"/>
            </a:xfrm>
            <a:prstGeom prst="rect">
              <a:avLst/>
            </a:prstGeom>
            <a:noFill/>
          </p:spPr>
          <p:txBody>
            <a:bodyPr wrap="square" rtlCol="0">
              <a:spAutoFit/>
            </a:bodyPr>
            <a:lstStyle/>
            <a:p>
              <a:pPr defTabSz="914353"/>
              <a:r>
                <a:rPr lang="ja-JP" altLang="en-US" sz="1200" dirty="0">
                  <a:solidFill>
                    <a:prstClr val="black"/>
                  </a:solidFill>
                </a:rPr>
                <a:t>居宅</a:t>
              </a:r>
              <a:r>
                <a:rPr lang="ja-JP" altLang="en-US" sz="1200" dirty="0" smtClean="0">
                  <a:solidFill>
                    <a:prstClr val="black"/>
                  </a:solidFill>
                </a:rPr>
                <a:t>サービス</a:t>
              </a:r>
              <a:endParaRPr lang="ja-JP" altLang="en-US" sz="1200" dirty="0">
                <a:solidFill>
                  <a:prstClr val="black"/>
                </a:solidFill>
              </a:endParaRPr>
            </a:p>
          </p:txBody>
        </p:sp>
        <p:sp>
          <p:nvSpPr>
            <p:cNvPr id="7" name="テキスト ボックス 6"/>
            <p:cNvSpPr txBox="1"/>
            <p:nvPr/>
          </p:nvSpPr>
          <p:spPr>
            <a:xfrm>
              <a:off x="1150955" y="3087543"/>
              <a:ext cx="1699862" cy="281704"/>
            </a:xfrm>
            <a:prstGeom prst="rect">
              <a:avLst/>
            </a:prstGeom>
            <a:noFill/>
          </p:spPr>
          <p:txBody>
            <a:bodyPr wrap="square" rtlCol="0">
              <a:spAutoFit/>
            </a:bodyPr>
            <a:lstStyle/>
            <a:p>
              <a:pPr defTabSz="914353"/>
              <a:r>
                <a:rPr lang="ja-JP" altLang="en-US" sz="1100" b="1" dirty="0" smtClean="0">
                  <a:solidFill>
                    <a:prstClr val="black"/>
                  </a:solidFill>
                </a:rPr>
                <a:t>地域密着型サービス</a:t>
              </a:r>
              <a:endParaRPr lang="ja-JP" altLang="en-US" sz="1100" b="1" dirty="0">
                <a:solidFill>
                  <a:prstClr val="black"/>
                </a:solidFill>
              </a:endParaRPr>
            </a:p>
          </p:txBody>
        </p:sp>
        <p:pic>
          <p:nvPicPr>
            <p:cNvPr id="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91744" y="3087543"/>
              <a:ext cx="375548" cy="800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テキスト ボックス 8"/>
            <p:cNvSpPr txBox="1"/>
            <p:nvPr/>
          </p:nvSpPr>
          <p:spPr>
            <a:xfrm>
              <a:off x="1140074" y="4386134"/>
              <a:ext cx="1159097" cy="298275"/>
            </a:xfrm>
            <a:prstGeom prst="rect">
              <a:avLst/>
            </a:prstGeom>
            <a:noFill/>
          </p:spPr>
          <p:txBody>
            <a:bodyPr wrap="square" rtlCol="0">
              <a:spAutoFit/>
            </a:bodyPr>
            <a:lstStyle/>
            <a:p>
              <a:pPr defTabSz="914353"/>
              <a:r>
                <a:rPr lang="ja-JP" altLang="en-US" sz="1200" b="1" dirty="0">
                  <a:solidFill>
                    <a:prstClr val="black"/>
                  </a:solidFill>
                </a:rPr>
                <a:t>地域</a:t>
              </a:r>
              <a:r>
                <a:rPr lang="ja-JP" altLang="en-US" sz="1200" b="1" dirty="0" smtClean="0">
                  <a:solidFill>
                    <a:prstClr val="black"/>
                  </a:solidFill>
                </a:rPr>
                <a:t>支援</a:t>
              </a:r>
              <a:r>
                <a:rPr lang="ja-JP" altLang="en-US" sz="1200" b="1" dirty="0">
                  <a:solidFill>
                    <a:prstClr val="black"/>
                  </a:solidFill>
                </a:rPr>
                <a:t>事業</a:t>
              </a:r>
            </a:p>
          </p:txBody>
        </p:sp>
        <p:pic>
          <p:nvPicPr>
            <p:cNvPr id="10" name="図 9" descr="health_0153.wmf"/>
            <p:cNvPicPr>
              <a:picLocks noChangeAspect="1"/>
            </p:cNvPicPr>
            <p:nvPr/>
          </p:nvPicPr>
          <p:blipFill>
            <a:blip r:embed="rId4" cstate="print"/>
            <a:stretch>
              <a:fillRect/>
            </a:stretch>
          </p:blipFill>
          <p:spPr>
            <a:xfrm>
              <a:off x="2850818" y="4198691"/>
              <a:ext cx="500615" cy="732538"/>
            </a:xfrm>
            <a:prstGeom prst="rect">
              <a:avLst/>
            </a:prstGeom>
          </p:spPr>
        </p:pic>
        <p:sp>
          <p:nvSpPr>
            <p:cNvPr id="11" name="正方形/長方形 10"/>
            <p:cNvSpPr/>
            <p:nvPr/>
          </p:nvSpPr>
          <p:spPr>
            <a:xfrm>
              <a:off x="4327616" y="1674296"/>
              <a:ext cx="1631950" cy="426857"/>
            </a:xfrm>
            <a:prstGeom prst="rect">
              <a:avLst/>
            </a:prstGeom>
            <a:noFill/>
            <a:ln w="12700">
              <a:noFill/>
              <a:prstDash val="sysDot"/>
            </a:ln>
          </p:spPr>
          <p:style>
            <a:lnRef idx="2">
              <a:schemeClr val="accent6"/>
            </a:lnRef>
            <a:fillRef idx="1">
              <a:schemeClr val="lt1"/>
            </a:fillRef>
            <a:effectRef idx="0">
              <a:schemeClr val="accent6"/>
            </a:effectRef>
            <a:fontRef idx="minor">
              <a:schemeClr val="dk1"/>
            </a:fontRef>
          </p:style>
          <p:txBody>
            <a:bodyPr anchor="ctr"/>
            <a:lstStyle/>
            <a:p>
              <a:pPr algn="ctr">
                <a:defRPr/>
              </a:pPr>
              <a:r>
                <a:rPr lang="ja-JP" altLang="en-US" sz="1200" dirty="0" smtClean="0">
                  <a:solidFill>
                    <a:prstClr val="black"/>
                  </a:solidFill>
                </a:rPr>
                <a:t>有料老人ホーム</a:t>
              </a:r>
              <a:endParaRPr lang="en-US" altLang="ja-JP" sz="1200" dirty="0" smtClean="0">
                <a:solidFill>
                  <a:prstClr val="black"/>
                </a:solidFill>
              </a:endParaRPr>
            </a:p>
            <a:p>
              <a:pPr algn="ctr">
                <a:defRPr/>
              </a:pPr>
              <a:r>
                <a:rPr lang="ja-JP" altLang="en-US" sz="1200" dirty="0" smtClean="0">
                  <a:solidFill>
                    <a:prstClr val="black"/>
                  </a:solidFill>
                </a:rPr>
                <a:t>サ付き住宅</a:t>
              </a:r>
              <a:endParaRPr lang="en-US" altLang="ja-JP" sz="1200" dirty="0">
                <a:solidFill>
                  <a:prstClr val="black"/>
                </a:solidFill>
              </a:endParaRPr>
            </a:p>
          </p:txBody>
        </p:sp>
        <p:sp>
          <p:nvSpPr>
            <p:cNvPr id="12" name="角丸四角形 11"/>
            <p:cNvSpPr/>
            <p:nvPr/>
          </p:nvSpPr>
          <p:spPr>
            <a:xfrm>
              <a:off x="4593771" y="2238110"/>
              <a:ext cx="1143000" cy="2693119"/>
            </a:xfrm>
            <a:prstGeom prst="roundRec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3"/>
              <a:endParaRPr lang="ja-JP" altLang="en-US">
                <a:solidFill>
                  <a:prstClr val="white"/>
                </a:solidFill>
              </a:endParaRPr>
            </a:p>
          </p:txBody>
        </p:sp>
        <p:sp>
          <p:nvSpPr>
            <p:cNvPr id="13" name="大かっこ 12"/>
            <p:cNvSpPr/>
            <p:nvPr/>
          </p:nvSpPr>
          <p:spPr>
            <a:xfrm>
              <a:off x="4539035" y="1671601"/>
              <a:ext cx="1197736" cy="427475"/>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353"/>
              <a:endParaRPr lang="ja-JP" altLang="en-US">
                <a:solidFill>
                  <a:prstClr val="black"/>
                </a:solidFill>
              </a:endParaRPr>
            </a:p>
          </p:txBody>
        </p:sp>
        <p:pic>
          <p:nvPicPr>
            <p:cNvPr id="14" name="Picture 2" descr="C:\Users\NHXJX\AppData\Local\Microsoft\Windows\Temporary Internet Files\Content.IE5\CTBVOFOZ\MC900240161[1].wmf"/>
            <p:cNvPicPr>
              <a:picLocks noChangeAspect="1" noChangeArrowheads="1"/>
            </p:cNvPicPr>
            <p:nvPr/>
          </p:nvPicPr>
          <p:blipFill>
            <a:blip r:embed="rId5" cstate="print"/>
            <a:srcRect/>
            <a:stretch>
              <a:fillRect/>
            </a:stretch>
          </p:blipFill>
          <p:spPr bwMode="auto">
            <a:xfrm>
              <a:off x="4612327" y="4002562"/>
              <a:ext cx="1086405" cy="774592"/>
            </a:xfrm>
            <a:prstGeom prst="rect">
              <a:avLst/>
            </a:prstGeom>
            <a:noFill/>
          </p:spPr>
        </p:pic>
        <p:pic>
          <p:nvPicPr>
            <p:cNvPr id="15"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19402" y="2768821"/>
              <a:ext cx="691737" cy="932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左矢印 15"/>
            <p:cNvSpPr/>
            <p:nvPr/>
          </p:nvSpPr>
          <p:spPr>
            <a:xfrm>
              <a:off x="3461657" y="2431466"/>
              <a:ext cx="1077378" cy="27699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3"/>
              <a:endParaRPr lang="ja-JP" altLang="en-US">
                <a:solidFill>
                  <a:prstClr val="white"/>
                </a:solidFill>
              </a:endParaRPr>
            </a:p>
          </p:txBody>
        </p:sp>
        <p:grpSp>
          <p:nvGrpSpPr>
            <p:cNvPr id="24" name="グループ化 23"/>
            <p:cNvGrpSpPr/>
            <p:nvPr/>
          </p:nvGrpSpPr>
          <p:grpSpPr>
            <a:xfrm>
              <a:off x="3461657" y="3361133"/>
              <a:ext cx="1058001" cy="277428"/>
              <a:chOff x="3461657" y="3275399"/>
              <a:chExt cx="1058001" cy="277428"/>
            </a:xfrm>
          </p:grpSpPr>
          <p:sp>
            <p:nvSpPr>
              <p:cNvPr id="19" name="左矢印 18"/>
              <p:cNvSpPr/>
              <p:nvPr/>
            </p:nvSpPr>
            <p:spPr>
              <a:xfrm>
                <a:off x="3461657" y="3275399"/>
                <a:ext cx="315686" cy="277428"/>
              </a:xfrm>
              <a:prstGeom prst="leftArrow">
                <a:avLst>
                  <a:gd name="adj1" fmla="val 58963"/>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3"/>
                <a:endParaRPr lang="ja-JP" altLang="en-US">
                  <a:solidFill>
                    <a:prstClr val="white"/>
                  </a:solidFill>
                </a:endParaRPr>
              </a:p>
            </p:txBody>
          </p:sp>
          <p:sp>
            <p:nvSpPr>
              <p:cNvPr id="20" name="正方形/長方形 19"/>
              <p:cNvSpPr/>
              <p:nvPr/>
            </p:nvSpPr>
            <p:spPr>
              <a:xfrm>
                <a:off x="3857627" y="3328988"/>
                <a:ext cx="90487" cy="1677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3"/>
                <a:endParaRPr lang="ja-JP" altLang="en-US">
                  <a:solidFill>
                    <a:prstClr val="white"/>
                  </a:solidFill>
                </a:endParaRPr>
              </a:p>
            </p:txBody>
          </p:sp>
          <p:sp>
            <p:nvSpPr>
              <p:cNvPr id="21" name="正方形/長方形 20"/>
              <p:cNvSpPr/>
              <p:nvPr/>
            </p:nvSpPr>
            <p:spPr>
              <a:xfrm>
                <a:off x="4048131" y="3333735"/>
                <a:ext cx="90487" cy="1677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3"/>
                <a:endParaRPr lang="ja-JP" altLang="en-US">
                  <a:solidFill>
                    <a:prstClr val="white"/>
                  </a:solidFill>
                </a:endParaRPr>
              </a:p>
            </p:txBody>
          </p:sp>
          <p:sp>
            <p:nvSpPr>
              <p:cNvPr id="22" name="正方形/長方形 21"/>
              <p:cNvSpPr/>
              <p:nvPr/>
            </p:nvSpPr>
            <p:spPr>
              <a:xfrm>
                <a:off x="4224362" y="3333735"/>
                <a:ext cx="90487" cy="1677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3"/>
                <a:endParaRPr lang="ja-JP" altLang="en-US">
                  <a:solidFill>
                    <a:prstClr val="white"/>
                  </a:solidFill>
                </a:endParaRPr>
              </a:p>
            </p:txBody>
          </p:sp>
          <p:sp>
            <p:nvSpPr>
              <p:cNvPr id="23" name="正方形/長方形 22"/>
              <p:cNvSpPr/>
              <p:nvPr/>
            </p:nvSpPr>
            <p:spPr>
              <a:xfrm>
                <a:off x="4429171" y="3338498"/>
                <a:ext cx="90487" cy="1677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3"/>
                <a:endParaRPr lang="ja-JP" altLang="en-US">
                  <a:solidFill>
                    <a:prstClr val="white"/>
                  </a:solidFill>
                </a:endParaRPr>
              </a:p>
            </p:txBody>
          </p:sp>
        </p:grpSp>
        <p:grpSp>
          <p:nvGrpSpPr>
            <p:cNvPr id="25" name="グループ化 24"/>
            <p:cNvGrpSpPr/>
            <p:nvPr/>
          </p:nvGrpSpPr>
          <p:grpSpPr>
            <a:xfrm>
              <a:off x="3461641" y="4356584"/>
              <a:ext cx="1058001" cy="277428"/>
              <a:chOff x="3461657" y="3275399"/>
              <a:chExt cx="1058001" cy="277428"/>
            </a:xfrm>
          </p:grpSpPr>
          <p:sp>
            <p:nvSpPr>
              <p:cNvPr id="26" name="左矢印 25"/>
              <p:cNvSpPr/>
              <p:nvPr/>
            </p:nvSpPr>
            <p:spPr>
              <a:xfrm>
                <a:off x="3461657" y="3275399"/>
                <a:ext cx="315686" cy="277428"/>
              </a:xfrm>
              <a:prstGeom prst="leftArrow">
                <a:avLst>
                  <a:gd name="adj1" fmla="val 58963"/>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3"/>
                <a:endParaRPr lang="ja-JP" altLang="en-US">
                  <a:solidFill>
                    <a:prstClr val="white"/>
                  </a:solidFill>
                </a:endParaRPr>
              </a:p>
            </p:txBody>
          </p:sp>
          <p:sp>
            <p:nvSpPr>
              <p:cNvPr id="27" name="正方形/長方形 26"/>
              <p:cNvSpPr/>
              <p:nvPr/>
            </p:nvSpPr>
            <p:spPr>
              <a:xfrm>
                <a:off x="3857627" y="3328988"/>
                <a:ext cx="90487" cy="1677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3"/>
                <a:endParaRPr lang="ja-JP" altLang="en-US">
                  <a:solidFill>
                    <a:prstClr val="white"/>
                  </a:solidFill>
                </a:endParaRPr>
              </a:p>
            </p:txBody>
          </p:sp>
          <p:sp>
            <p:nvSpPr>
              <p:cNvPr id="28" name="正方形/長方形 27"/>
              <p:cNvSpPr/>
              <p:nvPr/>
            </p:nvSpPr>
            <p:spPr>
              <a:xfrm>
                <a:off x="4048131" y="3333735"/>
                <a:ext cx="90487" cy="1677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3"/>
                <a:endParaRPr lang="ja-JP" altLang="en-US">
                  <a:solidFill>
                    <a:prstClr val="white"/>
                  </a:solidFill>
                </a:endParaRPr>
              </a:p>
            </p:txBody>
          </p:sp>
          <p:sp>
            <p:nvSpPr>
              <p:cNvPr id="29" name="正方形/長方形 28"/>
              <p:cNvSpPr/>
              <p:nvPr/>
            </p:nvSpPr>
            <p:spPr>
              <a:xfrm>
                <a:off x="4224362" y="3333735"/>
                <a:ext cx="90487" cy="1677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3"/>
                <a:endParaRPr lang="ja-JP" altLang="en-US">
                  <a:solidFill>
                    <a:prstClr val="white"/>
                  </a:solidFill>
                </a:endParaRPr>
              </a:p>
            </p:txBody>
          </p:sp>
          <p:sp>
            <p:nvSpPr>
              <p:cNvPr id="30" name="正方形/長方形 29"/>
              <p:cNvSpPr/>
              <p:nvPr/>
            </p:nvSpPr>
            <p:spPr>
              <a:xfrm>
                <a:off x="4429171" y="3338498"/>
                <a:ext cx="90487" cy="1677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3"/>
                <a:endParaRPr lang="ja-JP" altLang="en-US">
                  <a:solidFill>
                    <a:prstClr val="white"/>
                  </a:solidFill>
                </a:endParaRPr>
              </a:p>
            </p:txBody>
          </p:sp>
        </p:grpSp>
        <p:sp>
          <p:nvSpPr>
            <p:cNvPr id="31" name="ドーナツ 30"/>
            <p:cNvSpPr/>
            <p:nvPr/>
          </p:nvSpPr>
          <p:spPr bwMode="auto">
            <a:xfrm>
              <a:off x="3848164" y="2370571"/>
              <a:ext cx="399902" cy="398788"/>
            </a:xfrm>
            <a:prstGeom prst="donut">
              <a:avLst/>
            </a:prstGeom>
            <a:solidFill>
              <a:schemeClr val="accent6"/>
            </a:solid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endParaRPr lang="ja-JP" altLang="en-US" smtClean="0">
                <a:solidFill>
                  <a:srgbClr val="000000"/>
                </a:solidFill>
              </a:endParaRPr>
            </a:p>
          </p:txBody>
        </p:sp>
        <p:sp>
          <p:nvSpPr>
            <p:cNvPr id="32" name="乗算記号 31"/>
            <p:cNvSpPr/>
            <p:nvPr/>
          </p:nvSpPr>
          <p:spPr bwMode="auto">
            <a:xfrm>
              <a:off x="3784656" y="3250407"/>
              <a:ext cx="617435" cy="492593"/>
            </a:xfrm>
            <a:prstGeom prst="mathMultiply">
              <a:avLst/>
            </a:prstGeom>
            <a:solidFill>
              <a:schemeClr val="accent6"/>
            </a:solid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endParaRPr lang="ja-JP" altLang="en-US" smtClean="0">
                <a:solidFill>
                  <a:srgbClr val="000000"/>
                </a:solidFill>
              </a:endParaRPr>
            </a:p>
          </p:txBody>
        </p:sp>
        <p:sp>
          <p:nvSpPr>
            <p:cNvPr id="33" name="右矢印 32"/>
            <p:cNvSpPr/>
            <p:nvPr/>
          </p:nvSpPr>
          <p:spPr bwMode="auto">
            <a:xfrm rot="5400000">
              <a:off x="4015823" y="3676644"/>
              <a:ext cx="174653" cy="199394"/>
            </a:xfrm>
            <a:prstGeom prst="rightArrow">
              <a:avLst/>
            </a:prstGeom>
            <a:solidFill>
              <a:schemeClr val="accent6"/>
            </a:solid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endParaRPr lang="ja-JP" altLang="en-US" smtClean="0">
                <a:solidFill>
                  <a:srgbClr val="000000"/>
                </a:solidFill>
              </a:endParaRPr>
            </a:p>
          </p:txBody>
        </p:sp>
        <p:sp>
          <p:nvSpPr>
            <p:cNvPr id="34" name="ドーナツ 33"/>
            <p:cNvSpPr/>
            <p:nvPr/>
          </p:nvSpPr>
          <p:spPr bwMode="auto">
            <a:xfrm>
              <a:off x="3903199" y="3899426"/>
              <a:ext cx="399902" cy="398788"/>
            </a:xfrm>
            <a:prstGeom prst="donut">
              <a:avLst/>
            </a:prstGeom>
            <a:solidFill>
              <a:srgbClr val="FF0000"/>
            </a:solid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endParaRPr lang="ja-JP" altLang="en-US" smtClean="0">
                <a:solidFill>
                  <a:srgbClr val="000000"/>
                </a:solidFill>
              </a:endParaRPr>
            </a:p>
          </p:txBody>
        </p:sp>
        <p:sp>
          <p:nvSpPr>
            <p:cNvPr id="35" name="乗算記号 34"/>
            <p:cNvSpPr/>
            <p:nvPr/>
          </p:nvSpPr>
          <p:spPr bwMode="auto">
            <a:xfrm>
              <a:off x="3794431" y="4251220"/>
              <a:ext cx="617435" cy="492593"/>
            </a:xfrm>
            <a:prstGeom prst="mathMultiply">
              <a:avLst/>
            </a:prstGeom>
            <a:solidFill>
              <a:schemeClr val="accent6"/>
            </a:solid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endParaRPr lang="ja-JP" altLang="en-US" smtClean="0">
                <a:solidFill>
                  <a:srgbClr val="000000"/>
                </a:solidFill>
              </a:endParaRPr>
            </a:p>
          </p:txBody>
        </p:sp>
        <p:sp>
          <p:nvSpPr>
            <p:cNvPr id="36" name="右矢印 35"/>
            <p:cNvSpPr/>
            <p:nvPr/>
          </p:nvSpPr>
          <p:spPr bwMode="auto">
            <a:xfrm rot="5400000">
              <a:off x="4025598" y="4677457"/>
              <a:ext cx="174653" cy="199394"/>
            </a:xfrm>
            <a:prstGeom prst="rightArrow">
              <a:avLst/>
            </a:prstGeom>
            <a:solidFill>
              <a:schemeClr val="accent6"/>
            </a:solid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endParaRPr lang="ja-JP" altLang="en-US" smtClean="0">
                <a:solidFill>
                  <a:srgbClr val="000000"/>
                </a:solidFill>
              </a:endParaRPr>
            </a:p>
          </p:txBody>
        </p:sp>
        <p:sp>
          <p:nvSpPr>
            <p:cNvPr id="37" name="ドーナツ 36"/>
            <p:cNvSpPr/>
            <p:nvPr/>
          </p:nvSpPr>
          <p:spPr bwMode="auto">
            <a:xfrm>
              <a:off x="3912974" y="4900239"/>
              <a:ext cx="399902" cy="398788"/>
            </a:xfrm>
            <a:prstGeom prst="donut">
              <a:avLst/>
            </a:prstGeom>
            <a:solidFill>
              <a:srgbClr val="FF0000"/>
            </a:solid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endParaRPr lang="ja-JP" altLang="en-US" smtClean="0">
                <a:solidFill>
                  <a:srgbClr val="000000"/>
                </a:solidFill>
              </a:endParaRPr>
            </a:p>
          </p:txBody>
        </p:sp>
        <p:sp>
          <p:nvSpPr>
            <p:cNvPr id="38" name="角丸四角形 37"/>
            <p:cNvSpPr/>
            <p:nvPr/>
          </p:nvSpPr>
          <p:spPr>
            <a:xfrm>
              <a:off x="1001486" y="1338944"/>
              <a:ext cx="5148943" cy="4093028"/>
            </a:xfrm>
            <a:prstGeom prst="roundRect">
              <a:avLst>
                <a:gd name="adj" fmla="val 7624"/>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3"/>
              <a:endParaRPr lang="ja-JP" altLang="en-US">
                <a:solidFill>
                  <a:prstClr val="white"/>
                </a:solidFill>
              </a:endParaRPr>
            </a:p>
          </p:txBody>
        </p:sp>
        <p:sp>
          <p:nvSpPr>
            <p:cNvPr id="39" name="テキスト ボックス 38"/>
            <p:cNvSpPr txBox="1"/>
            <p:nvPr/>
          </p:nvSpPr>
          <p:spPr>
            <a:xfrm>
              <a:off x="3698371" y="1132899"/>
              <a:ext cx="746975" cy="397701"/>
            </a:xfrm>
            <a:prstGeom prst="rect">
              <a:avLst/>
            </a:prstGeom>
            <a:solidFill>
              <a:schemeClr val="bg1"/>
            </a:solidFill>
            <a:ln>
              <a:solidFill>
                <a:schemeClr val="tx1"/>
              </a:solidFill>
            </a:ln>
          </p:spPr>
          <p:txBody>
            <a:bodyPr wrap="square" rtlCol="0">
              <a:spAutoFit/>
            </a:bodyPr>
            <a:lstStyle/>
            <a:p>
              <a:pPr algn="ctr" defTabSz="914353"/>
              <a:r>
                <a:rPr lang="en-US" altLang="ja-JP" dirty="0" smtClean="0">
                  <a:solidFill>
                    <a:prstClr val="black"/>
                  </a:solidFill>
                </a:rPr>
                <a:t>B</a:t>
              </a:r>
              <a:r>
                <a:rPr lang="ja-JP" altLang="en-US" dirty="0" smtClean="0">
                  <a:solidFill>
                    <a:prstClr val="black"/>
                  </a:solidFill>
                </a:rPr>
                <a:t>市</a:t>
              </a:r>
              <a:endParaRPr lang="en-US" altLang="ja-JP" dirty="0" smtClean="0">
                <a:solidFill>
                  <a:prstClr val="black"/>
                </a:solidFill>
              </a:endParaRPr>
            </a:p>
          </p:txBody>
        </p:sp>
        <p:sp>
          <p:nvSpPr>
            <p:cNvPr id="40" name="正方形/長方形 39"/>
            <p:cNvSpPr/>
            <p:nvPr/>
          </p:nvSpPr>
          <p:spPr>
            <a:xfrm>
              <a:off x="1140074" y="2144697"/>
              <a:ext cx="2321567" cy="800666"/>
            </a:xfrm>
            <a:prstGeom prst="rect">
              <a:avLst/>
            </a:pr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3"/>
              <a:endParaRPr lang="ja-JP" altLang="en-US">
                <a:solidFill>
                  <a:prstClr val="white"/>
                </a:solidFill>
              </a:endParaRPr>
            </a:p>
          </p:txBody>
        </p:sp>
        <p:sp>
          <p:nvSpPr>
            <p:cNvPr id="41" name="正方形/長方形 40"/>
            <p:cNvSpPr/>
            <p:nvPr/>
          </p:nvSpPr>
          <p:spPr>
            <a:xfrm>
              <a:off x="1150956" y="3102661"/>
              <a:ext cx="2321567" cy="800666"/>
            </a:xfrm>
            <a:prstGeom prst="rect">
              <a:avLst/>
            </a:pr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3"/>
              <a:endParaRPr lang="ja-JP" altLang="en-US">
                <a:solidFill>
                  <a:prstClr val="white"/>
                </a:solidFill>
              </a:endParaRPr>
            </a:p>
          </p:txBody>
        </p:sp>
        <p:sp>
          <p:nvSpPr>
            <p:cNvPr id="42" name="正方形/長方形 41"/>
            <p:cNvSpPr/>
            <p:nvPr/>
          </p:nvSpPr>
          <p:spPr>
            <a:xfrm>
              <a:off x="1140070" y="4115059"/>
              <a:ext cx="2321567" cy="800666"/>
            </a:xfrm>
            <a:prstGeom prst="rect">
              <a:avLst/>
            </a:pr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3"/>
              <a:endParaRPr lang="ja-JP" altLang="en-US">
                <a:solidFill>
                  <a:prstClr val="white"/>
                </a:solidFill>
              </a:endParaRPr>
            </a:p>
          </p:txBody>
        </p:sp>
        <p:cxnSp>
          <p:nvCxnSpPr>
            <p:cNvPr id="43" name="直線矢印コネクタ 42"/>
            <p:cNvCxnSpPr>
              <a:stCxn id="39" idx="2"/>
            </p:cNvCxnSpPr>
            <p:nvPr/>
          </p:nvCxnSpPr>
          <p:spPr>
            <a:xfrm flipH="1">
              <a:off x="3472523" y="1530600"/>
              <a:ext cx="599336" cy="157206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6" name="直線矢印コネクタ 45"/>
            <p:cNvCxnSpPr>
              <a:stCxn id="39" idx="2"/>
            </p:cNvCxnSpPr>
            <p:nvPr/>
          </p:nvCxnSpPr>
          <p:spPr>
            <a:xfrm flipH="1">
              <a:off x="3472523" y="1530600"/>
              <a:ext cx="599336" cy="258446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9" name="テキスト ボックス 48"/>
            <p:cNvSpPr txBox="1"/>
            <p:nvPr/>
          </p:nvSpPr>
          <p:spPr>
            <a:xfrm>
              <a:off x="3421083" y="1749225"/>
              <a:ext cx="491098" cy="298275"/>
            </a:xfrm>
            <a:prstGeom prst="rect">
              <a:avLst/>
            </a:prstGeom>
            <a:noFill/>
          </p:spPr>
          <p:txBody>
            <a:bodyPr wrap="square" rtlCol="0">
              <a:spAutoFit/>
            </a:bodyPr>
            <a:lstStyle/>
            <a:p>
              <a:pPr defTabSz="914353"/>
              <a:r>
                <a:rPr lang="ja-JP" altLang="en-US" sz="1200" dirty="0" smtClean="0">
                  <a:solidFill>
                    <a:prstClr val="black"/>
                  </a:solidFill>
                </a:rPr>
                <a:t>指定</a:t>
              </a:r>
              <a:endParaRPr lang="ja-JP" altLang="en-US" sz="1200" dirty="0">
                <a:solidFill>
                  <a:prstClr val="black"/>
                </a:solidFill>
              </a:endParaRPr>
            </a:p>
          </p:txBody>
        </p:sp>
        <p:sp>
          <p:nvSpPr>
            <p:cNvPr id="50" name="角丸四角形 49"/>
            <p:cNvSpPr/>
            <p:nvPr/>
          </p:nvSpPr>
          <p:spPr>
            <a:xfrm>
              <a:off x="6868886" y="1338944"/>
              <a:ext cx="2799699" cy="4093028"/>
            </a:xfrm>
            <a:prstGeom prst="roundRect">
              <a:avLst>
                <a:gd name="adj" fmla="val 7624"/>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3"/>
              <a:endParaRPr lang="ja-JP" altLang="en-US">
                <a:solidFill>
                  <a:prstClr val="white"/>
                </a:solidFill>
              </a:endParaRPr>
            </a:p>
          </p:txBody>
        </p:sp>
        <p:sp>
          <p:nvSpPr>
            <p:cNvPr id="51" name="テキスト ボックス 50"/>
            <p:cNvSpPr txBox="1"/>
            <p:nvPr/>
          </p:nvSpPr>
          <p:spPr>
            <a:xfrm>
              <a:off x="7895247" y="1154278"/>
              <a:ext cx="746975" cy="397701"/>
            </a:xfrm>
            <a:prstGeom prst="rect">
              <a:avLst/>
            </a:prstGeom>
            <a:solidFill>
              <a:schemeClr val="bg1"/>
            </a:solidFill>
            <a:ln>
              <a:solidFill>
                <a:schemeClr val="tx1"/>
              </a:solidFill>
            </a:ln>
          </p:spPr>
          <p:txBody>
            <a:bodyPr wrap="square" rtlCol="0">
              <a:spAutoFit/>
            </a:bodyPr>
            <a:lstStyle/>
            <a:p>
              <a:pPr algn="ctr" defTabSz="914353"/>
              <a:r>
                <a:rPr lang="en-US" altLang="ja-JP" dirty="0" smtClean="0">
                  <a:solidFill>
                    <a:prstClr val="black"/>
                  </a:solidFill>
                </a:rPr>
                <a:t>A</a:t>
              </a:r>
              <a:r>
                <a:rPr lang="ja-JP" altLang="en-US" dirty="0" smtClean="0">
                  <a:solidFill>
                    <a:prstClr val="black"/>
                  </a:solidFill>
                </a:rPr>
                <a:t>町</a:t>
              </a:r>
              <a:endParaRPr lang="en-US" altLang="ja-JP" dirty="0" smtClean="0">
                <a:solidFill>
                  <a:prstClr val="black"/>
                </a:solidFill>
              </a:endParaRPr>
            </a:p>
          </p:txBody>
        </p:sp>
        <p:sp>
          <p:nvSpPr>
            <p:cNvPr id="52" name="右矢印 51"/>
            <p:cNvSpPr/>
            <p:nvPr/>
          </p:nvSpPr>
          <p:spPr>
            <a:xfrm rot="10800000">
              <a:off x="5785820" y="2537175"/>
              <a:ext cx="1773801" cy="402708"/>
            </a:xfrm>
            <a:prstGeom prst="rightArrow">
              <a:avLst/>
            </a:prstGeom>
            <a:solidFill>
              <a:srgbClr val="99FF33"/>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3"/>
              <a:endParaRPr lang="ja-JP" altLang="en-US">
                <a:solidFill>
                  <a:prstClr val="white"/>
                </a:solidFill>
              </a:endParaRPr>
            </a:p>
          </p:txBody>
        </p:sp>
        <p:sp>
          <p:nvSpPr>
            <p:cNvPr id="53" name="テキスト ボックス 52"/>
            <p:cNvSpPr txBox="1"/>
            <p:nvPr/>
          </p:nvSpPr>
          <p:spPr>
            <a:xfrm>
              <a:off x="5785820" y="2268031"/>
              <a:ext cx="1687415" cy="298275"/>
            </a:xfrm>
            <a:prstGeom prst="rect">
              <a:avLst/>
            </a:prstGeom>
            <a:solidFill>
              <a:schemeClr val="bg1"/>
            </a:solidFill>
          </p:spPr>
          <p:txBody>
            <a:bodyPr wrap="square" rtlCol="0">
              <a:spAutoFit/>
            </a:bodyPr>
            <a:lstStyle/>
            <a:p>
              <a:pPr algn="ctr"/>
              <a:r>
                <a:rPr lang="ja-JP" altLang="en-US" sz="1200" dirty="0" smtClean="0">
                  <a:solidFill>
                    <a:srgbClr val="000000"/>
                  </a:solidFill>
                </a:rPr>
                <a:t>＜転居・住所地特例＞</a:t>
              </a:r>
              <a:endParaRPr lang="ja-JP" altLang="en-US" sz="1200" dirty="0">
                <a:solidFill>
                  <a:srgbClr val="000000"/>
                </a:solidFill>
              </a:endParaRPr>
            </a:p>
          </p:txBody>
        </p:sp>
        <p:pic>
          <p:nvPicPr>
            <p:cNvPr id="54" name="図 53" descr="health_0153.wmf"/>
            <p:cNvPicPr>
              <a:picLocks noChangeAspect="1"/>
            </p:cNvPicPr>
            <p:nvPr/>
          </p:nvPicPr>
          <p:blipFill>
            <a:blip r:embed="rId4" cstate="print"/>
            <a:stretch>
              <a:fillRect/>
            </a:stretch>
          </p:blipFill>
          <p:spPr>
            <a:xfrm>
              <a:off x="8435209" y="4115244"/>
              <a:ext cx="500615" cy="732538"/>
            </a:xfrm>
            <a:prstGeom prst="rect">
              <a:avLst/>
            </a:prstGeom>
          </p:spPr>
        </p:pic>
        <p:sp>
          <p:nvSpPr>
            <p:cNvPr id="55" name="正方形/長方形 54"/>
            <p:cNvSpPr/>
            <p:nvPr/>
          </p:nvSpPr>
          <p:spPr>
            <a:xfrm>
              <a:off x="7107950" y="4055056"/>
              <a:ext cx="2321567" cy="800666"/>
            </a:xfrm>
            <a:prstGeom prst="rect">
              <a:avLst/>
            </a:pr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3"/>
              <a:endParaRPr lang="ja-JP" altLang="en-US">
                <a:solidFill>
                  <a:prstClr val="white"/>
                </a:solidFill>
              </a:endParaRPr>
            </a:p>
          </p:txBody>
        </p:sp>
        <p:sp>
          <p:nvSpPr>
            <p:cNvPr id="56" name="テキスト ボックス 55"/>
            <p:cNvSpPr txBox="1"/>
            <p:nvPr/>
          </p:nvSpPr>
          <p:spPr>
            <a:xfrm>
              <a:off x="7247421" y="4298214"/>
              <a:ext cx="1159097" cy="298275"/>
            </a:xfrm>
            <a:prstGeom prst="rect">
              <a:avLst/>
            </a:prstGeom>
            <a:noFill/>
          </p:spPr>
          <p:txBody>
            <a:bodyPr wrap="square" rtlCol="0">
              <a:spAutoFit/>
            </a:bodyPr>
            <a:lstStyle/>
            <a:p>
              <a:pPr defTabSz="914353"/>
              <a:r>
                <a:rPr lang="ja-JP" altLang="en-US" sz="1200" b="1" dirty="0">
                  <a:solidFill>
                    <a:prstClr val="black"/>
                  </a:solidFill>
                </a:rPr>
                <a:t>地域</a:t>
              </a:r>
              <a:r>
                <a:rPr lang="ja-JP" altLang="en-US" sz="1200" b="1" dirty="0" smtClean="0">
                  <a:solidFill>
                    <a:prstClr val="black"/>
                  </a:solidFill>
                </a:rPr>
                <a:t>支援</a:t>
              </a:r>
              <a:r>
                <a:rPr lang="ja-JP" altLang="en-US" sz="1200" b="1" dirty="0">
                  <a:solidFill>
                    <a:prstClr val="black"/>
                  </a:solidFill>
                </a:rPr>
                <a:t>事業</a:t>
              </a:r>
            </a:p>
          </p:txBody>
        </p:sp>
        <p:grpSp>
          <p:nvGrpSpPr>
            <p:cNvPr id="57" name="グループ化 56"/>
            <p:cNvGrpSpPr/>
            <p:nvPr/>
          </p:nvGrpSpPr>
          <p:grpSpPr>
            <a:xfrm rot="10800000">
              <a:off x="5935023" y="4342799"/>
              <a:ext cx="1058001" cy="277428"/>
              <a:chOff x="3461657" y="3275399"/>
              <a:chExt cx="1058001" cy="277428"/>
            </a:xfrm>
          </p:grpSpPr>
          <p:sp>
            <p:nvSpPr>
              <p:cNvPr id="58" name="左矢印 57"/>
              <p:cNvSpPr/>
              <p:nvPr/>
            </p:nvSpPr>
            <p:spPr>
              <a:xfrm>
                <a:off x="3461657" y="3275399"/>
                <a:ext cx="315686" cy="277428"/>
              </a:xfrm>
              <a:prstGeom prst="leftArrow">
                <a:avLst>
                  <a:gd name="adj1" fmla="val 58963"/>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3"/>
                <a:endParaRPr lang="ja-JP" altLang="en-US">
                  <a:solidFill>
                    <a:prstClr val="white"/>
                  </a:solidFill>
                </a:endParaRPr>
              </a:p>
            </p:txBody>
          </p:sp>
          <p:sp>
            <p:nvSpPr>
              <p:cNvPr id="59" name="正方形/長方形 58"/>
              <p:cNvSpPr/>
              <p:nvPr/>
            </p:nvSpPr>
            <p:spPr>
              <a:xfrm>
                <a:off x="3857627" y="3328988"/>
                <a:ext cx="90487" cy="1677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3"/>
                <a:endParaRPr lang="ja-JP" altLang="en-US">
                  <a:solidFill>
                    <a:prstClr val="white"/>
                  </a:solidFill>
                </a:endParaRPr>
              </a:p>
            </p:txBody>
          </p:sp>
          <p:sp>
            <p:nvSpPr>
              <p:cNvPr id="60" name="正方形/長方形 59"/>
              <p:cNvSpPr/>
              <p:nvPr/>
            </p:nvSpPr>
            <p:spPr>
              <a:xfrm>
                <a:off x="4048131" y="3333735"/>
                <a:ext cx="90487" cy="1677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3"/>
                <a:endParaRPr lang="ja-JP" altLang="en-US">
                  <a:solidFill>
                    <a:prstClr val="white"/>
                  </a:solidFill>
                </a:endParaRPr>
              </a:p>
            </p:txBody>
          </p:sp>
          <p:sp>
            <p:nvSpPr>
              <p:cNvPr id="61" name="正方形/長方形 60"/>
              <p:cNvSpPr/>
              <p:nvPr/>
            </p:nvSpPr>
            <p:spPr>
              <a:xfrm>
                <a:off x="4224362" y="3333735"/>
                <a:ext cx="90487" cy="1677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3"/>
                <a:endParaRPr lang="ja-JP" altLang="en-US">
                  <a:solidFill>
                    <a:prstClr val="white"/>
                  </a:solidFill>
                </a:endParaRPr>
              </a:p>
            </p:txBody>
          </p:sp>
          <p:sp>
            <p:nvSpPr>
              <p:cNvPr id="62" name="正方形/長方形 61"/>
              <p:cNvSpPr/>
              <p:nvPr/>
            </p:nvSpPr>
            <p:spPr>
              <a:xfrm>
                <a:off x="4429171" y="3338498"/>
                <a:ext cx="90487" cy="1677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3"/>
                <a:endParaRPr lang="ja-JP" altLang="en-US">
                  <a:solidFill>
                    <a:prstClr val="white"/>
                  </a:solidFill>
                </a:endParaRPr>
              </a:p>
            </p:txBody>
          </p:sp>
        </p:grpSp>
        <p:sp>
          <p:nvSpPr>
            <p:cNvPr id="64" name="フローチャート : 抜出し 63"/>
            <p:cNvSpPr/>
            <p:nvPr/>
          </p:nvSpPr>
          <p:spPr>
            <a:xfrm>
              <a:off x="6315354" y="4266336"/>
              <a:ext cx="306696" cy="331855"/>
            </a:xfrm>
            <a:prstGeom prst="flowChartExtra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3"/>
              <a:endParaRPr lang="ja-JP" altLang="en-US">
                <a:solidFill>
                  <a:prstClr val="white"/>
                </a:solidFill>
              </a:endParaRPr>
            </a:p>
          </p:txBody>
        </p:sp>
      </p:grpSp>
      <p:sp>
        <p:nvSpPr>
          <p:cNvPr id="66" name="角丸四角形 65"/>
          <p:cNvSpPr/>
          <p:nvPr/>
        </p:nvSpPr>
        <p:spPr>
          <a:xfrm>
            <a:off x="4661001" y="6183619"/>
            <a:ext cx="1742096" cy="594389"/>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3"/>
            <a:endParaRPr lang="ja-JP" altLang="en-US">
              <a:solidFill>
                <a:prstClr val="white"/>
              </a:solidFill>
            </a:endParaRPr>
          </a:p>
        </p:txBody>
      </p:sp>
      <p:sp>
        <p:nvSpPr>
          <p:cNvPr id="67" name="テキスト ボックス 66"/>
          <p:cNvSpPr txBox="1"/>
          <p:nvPr/>
        </p:nvSpPr>
        <p:spPr>
          <a:xfrm>
            <a:off x="4646127" y="6303284"/>
            <a:ext cx="1788173" cy="369332"/>
          </a:xfrm>
          <a:prstGeom prst="rect">
            <a:avLst/>
          </a:prstGeom>
          <a:noFill/>
          <a:ln>
            <a:noFill/>
          </a:ln>
        </p:spPr>
        <p:txBody>
          <a:bodyPr wrap="square" rtlCol="0">
            <a:spAutoFit/>
          </a:bodyPr>
          <a:lstStyle/>
          <a:p>
            <a:pPr algn="ctr" defTabSz="914353"/>
            <a:r>
              <a:rPr lang="ja-JP" altLang="en-US" dirty="0" smtClean="0">
                <a:solidFill>
                  <a:prstClr val="black"/>
                </a:solidFill>
              </a:rPr>
              <a:t>国保連</a:t>
            </a:r>
            <a:endParaRPr lang="ja-JP" altLang="en-US" dirty="0">
              <a:solidFill>
                <a:prstClr val="black"/>
              </a:solidFill>
            </a:endParaRPr>
          </a:p>
        </p:txBody>
      </p:sp>
      <p:sp>
        <p:nvSpPr>
          <p:cNvPr id="69" name="タイトル 1"/>
          <p:cNvSpPr>
            <a:spLocks noGrp="1"/>
          </p:cNvSpPr>
          <p:nvPr>
            <p:ph type="title"/>
          </p:nvPr>
        </p:nvSpPr>
        <p:spPr>
          <a:xfrm>
            <a:off x="514909" y="-8266"/>
            <a:ext cx="8915400" cy="459458"/>
          </a:xfrm>
        </p:spPr>
        <p:txBody>
          <a:bodyPr>
            <a:noAutofit/>
          </a:bodyPr>
          <a:lstStyle/>
          <a:p>
            <a:r>
              <a:rPr kumimoji="1" lang="ja-JP" altLang="en-US" sz="2400" dirty="0" smtClean="0">
                <a:latin typeface="ＤＦ特太ゴシック体" pitchFamily="49" charset="-128"/>
                <a:ea typeface="ＤＦ特太ゴシック体" pitchFamily="49" charset="-128"/>
              </a:rPr>
              <a:t>地域密着型サービスと地域支援事業利用の見直し（案）</a:t>
            </a:r>
            <a:endParaRPr kumimoji="1" lang="ja-JP" altLang="en-US" sz="2400" dirty="0">
              <a:latin typeface="ＤＦ特太ゴシック体" pitchFamily="49" charset="-128"/>
              <a:ea typeface="ＤＦ特太ゴシック体" pitchFamily="49" charset="-128"/>
            </a:endParaRPr>
          </a:p>
        </p:txBody>
      </p:sp>
      <p:sp>
        <p:nvSpPr>
          <p:cNvPr id="70" name="正方形/長方形 69"/>
          <p:cNvSpPr/>
          <p:nvPr/>
        </p:nvSpPr>
        <p:spPr>
          <a:xfrm>
            <a:off x="144395" y="471435"/>
            <a:ext cx="9656428" cy="1631216"/>
          </a:xfrm>
          <a:prstGeom prst="rect">
            <a:avLst/>
          </a:prstGeom>
          <a:ln>
            <a:solidFill>
              <a:schemeClr val="tx1"/>
            </a:solidFill>
          </a:ln>
        </p:spPr>
        <p:txBody>
          <a:bodyPr wrap="square">
            <a:spAutoFit/>
          </a:bodyPr>
          <a:lstStyle/>
          <a:p>
            <a:pPr marL="180975" indent="-180975" defTabSz="914353"/>
            <a:r>
              <a:rPr lang="ja-JP" altLang="en-US" sz="1400" dirty="0" smtClean="0">
                <a:solidFill>
                  <a:srgbClr val="000000"/>
                </a:solidFill>
              </a:rPr>
              <a:t>○　住所地特例の対象者は、保険者が転居前の市町村であることから、これまで転居後の市町村が提供する地域密着サービスや地域支援事業を利用することができなかった。</a:t>
            </a:r>
            <a:endParaRPr lang="en-US" altLang="ja-JP" sz="1400" dirty="0" smtClean="0">
              <a:solidFill>
                <a:srgbClr val="000000"/>
              </a:solidFill>
            </a:endParaRPr>
          </a:p>
          <a:p>
            <a:pPr marL="180975" indent="-180975" defTabSz="914353"/>
            <a:r>
              <a:rPr lang="ja-JP" altLang="en-US" sz="1400" dirty="0" smtClean="0">
                <a:solidFill>
                  <a:srgbClr val="000000"/>
                </a:solidFill>
              </a:rPr>
              <a:t>○　しかし、地域包括ケアの考え方からすれば、現在住んでいる市町村において各種サービス</a:t>
            </a:r>
            <a:r>
              <a:rPr lang="ja-JP" altLang="en-US" sz="1400" dirty="0">
                <a:solidFill>
                  <a:srgbClr val="000000"/>
                </a:solidFill>
              </a:rPr>
              <a:t>の提供を保障</a:t>
            </a:r>
            <a:r>
              <a:rPr lang="ja-JP" altLang="en-US" sz="1400" dirty="0" smtClean="0">
                <a:solidFill>
                  <a:srgbClr val="000000"/>
                </a:solidFill>
              </a:rPr>
              <a:t>することが望ましいことから、住所地特例の対象者について、</a:t>
            </a:r>
            <a:endParaRPr lang="en-US" altLang="ja-JP" sz="1400" dirty="0" smtClean="0">
              <a:solidFill>
                <a:srgbClr val="000000"/>
              </a:solidFill>
            </a:endParaRPr>
          </a:p>
          <a:p>
            <a:pPr marL="180975" indent="-180975" defTabSz="914353"/>
            <a:r>
              <a:rPr lang="ja-JP" altLang="en-US" sz="1400" dirty="0" smtClean="0">
                <a:solidFill>
                  <a:srgbClr val="000000"/>
                </a:solidFill>
              </a:rPr>
              <a:t>　　①住所地の市町村</a:t>
            </a:r>
            <a:r>
              <a:rPr lang="ja-JP" altLang="en-US" sz="1400" dirty="0">
                <a:solidFill>
                  <a:srgbClr val="000000"/>
                </a:solidFill>
              </a:rPr>
              <a:t>の指定を受けた地域密着型サービスを使えるように</a:t>
            </a:r>
            <a:r>
              <a:rPr lang="ja-JP" altLang="en-US" sz="1400" dirty="0" smtClean="0">
                <a:solidFill>
                  <a:srgbClr val="000000"/>
                </a:solidFill>
              </a:rPr>
              <a:t>する。</a:t>
            </a:r>
            <a:endParaRPr lang="en-US" altLang="ja-JP" sz="1400" dirty="0" smtClean="0">
              <a:solidFill>
                <a:srgbClr val="000000"/>
              </a:solidFill>
            </a:endParaRPr>
          </a:p>
          <a:p>
            <a:pPr marL="180975" indent="-180975">
              <a:lnSpc>
                <a:spcPts val="1800"/>
              </a:lnSpc>
              <a:defRPr/>
            </a:pPr>
            <a:r>
              <a:rPr lang="ja-JP" altLang="en-US" sz="1400" dirty="0" smtClean="0">
                <a:solidFill>
                  <a:prstClr val="black"/>
                </a:solidFill>
              </a:rPr>
              <a:t>　　②住所地の市町村が実施する地域支援事業を利用できるようにする（</a:t>
            </a:r>
            <a:r>
              <a:rPr lang="en-US" altLang="ja-JP" sz="1400" dirty="0" smtClean="0">
                <a:solidFill>
                  <a:prstClr val="black"/>
                </a:solidFill>
              </a:rPr>
              <a:t>※</a:t>
            </a:r>
            <a:r>
              <a:rPr lang="ja-JP" altLang="en-US" sz="1400" dirty="0" smtClean="0">
                <a:solidFill>
                  <a:prstClr val="black"/>
                </a:solidFill>
              </a:rPr>
              <a:t>実施の方法等は、予防給付の見直しの内容等を踏まえ検討）</a:t>
            </a:r>
            <a:endParaRPr lang="ja-JP" altLang="en-US" sz="1200" dirty="0">
              <a:solidFill>
                <a:prstClr val="black"/>
              </a:solidFill>
            </a:endParaRPr>
          </a:p>
        </p:txBody>
      </p:sp>
      <p:cxnSp>
        <p:nvCxnSpPr>
          <p:cNvPr id="71" name="直線矢印コネクタ 70"/>
          <p:cNvCxnSpPr/>
          <p:nvPr/>
        </p:nvCxnSpPr>
        <p:spPr>
          <a:xfrm flipH="1">
            <a:off x="414124" y="3424305"/>
            <a:ext cx="725984" cy="0"/>
          </a:xfrm>
          <a:prstGeom prst="straightConnector1">
            <a:avLst/>
          </a:prstGeom>
          <a:ln w="31750">
            <a:solidFill>
              <a:srgbClr val="002060"/>
            </a:solidFill>
            <a:tailEnd type="none"/>
          </a:ln>
        </p:spPr>
        <p:style>
          <a:lnRef idx="1">
            <a:schemeClr val="accent1"/>
          </a:lnRef>
          <a:fillRef idx="0">
            <a:schemeClr val="accent1"/>
          </a:fillRef>
          <a:effectRef idx="0">
            <a:schemeClr val="accent1"/>
          </a:effectRef>
          <a:fontRef idx="minor">
            <a:schemeClr val="tx1"/>
          </a:fontRef>
        </p:style>
      </p:cxnSp>
      <p:cxnSp>
        <p:nvCxnSpPr>
          <p:cNvPr id="73" name="直線矢印コネクタ 72"/>
          <p:cNvCxnSpPr/>
          <p:nvPr/>
        </p:nvCxnSpPr>
        <p:spPr>
          <a:xfrm>
            <a:off x="424972" y="3424305"/>
            <a:ext cx="0" cy="3230602"/>
          </a:xfrm>
          <a:prstGeom prst="straightConnector1">
            <a:avLst/>
          </a:prstGeom>
          <a:ln w="31750">
            <a:solidFill>
              <a:srgbClr val="002060"/>
            </a:solidFill>
            <a:tailEnd type="none"/>
          </a:ln>
        </p:spPr>
        <p:style>
          <a:lnRef idx="1">
            <a:schemeClr val="accent1"/>
          </a:lnRef>
          <a:fillRef idx="0">
            <a:schemeClr val="accent1"/>
          </a:fillRef>
          <a:effectRef idx="0">
            <a:schemeClr val="accent1"/>
          </a:effectRef>
          <a:fontRef idx="minor">
            <a:schemeClr val="tx1"/>
          </a:fontRef>
        </p:style>
      </p:cxnSp>
      <p:cxnSp>
        <p:nvCxnSpPr>
          <p:cNvPr id="76" name="直線矢印コネクタ 75"/>
          <p:cNvCxnSpPr/>
          <p:nvPr/>
        </p:nvCxnSpPr>
        <p:spPr>
          <a:xfrm>
            <a:off x="425013" y="6654989"/>
            <a:ext cx="4221114" cy="7219"/>
          </a:xfrm>
          <a:prstGeom prst="straightConnector1">
            <a:avLst/>
          </a:prstGeom>
          <a:ln w="317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79" name="直線矢印コネクタ 78"/>
          <p:cNvCxnSpPr/>
          <p:nvPr/>
        </p:nvCxnSpPr>
        <p:spPr>
          <a:xfrm flipH="1">
            <a:off x="6403094" y="6633217"/>
            <a:ext cx="1865643" cy="7219"/>
          </a:xfrm>
          <a:prstGeom prst="straightConnector1">
            <a:avLst/>
          </a:prstGeom>
          <a:ln w="31750">
            <a:solidFill>
              <a:srgbClr val="002060"/>
            </a:solidFill>
            <a:tailEnd type="none"/>
          </a:ln>
        </p:spPr>
        <p:style>
          <a:lnRef idx="1">
            <a:schemeClr val="accent1"/>
          </a:lnRef>
          <a:fillRef idx="0">
            <a:schemeClr val="accent1"/>
          </a:fillRef>
          <a:effectRef idx="0">
            <a:schemeClr val="accent1"/>
          </a:effectRef>
          <a:fontRef idx="minor">
            <a:schemeClr val="tx1"/>
          </a:fontRef>
        </p:style>
      </p:cxnSp>
      <p:cxnSp>
        <p:nvCxnSpPr>
          <p:cNvPr id="81" name="直線矢印コネクタ 80"/>
          <p:cNvCxnSpPr>
            <a:endCxn id="50" idx="2"/>
          </p:cNvCxnSpPr>
          <p:nvPr/>
        </p:nvCxnSpPr>
        <p:spPr>
          <a:xfrm flipV="1">
            <a:off x="8268736" y="6106973"/>
            <a:ext cx="0" cy="533463"/>
          </a:xfrm>
          <a:prstGeom prst="straightConnector1">
            <a:avLst/>
          </a:prstGeom>
          <a:ln w="317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85" name="直線矢印コネクタ 84"/>
          <p:cNvCxnSpPr/>
          <p:nvPr/>
        </p:nvCxnSpPr>
        <p:spPr>
          <a:xfrm flipH="1">
            <a:off x="610066" y="4306067"/>
            <a:ext cx="551807" cy="10886"/>
          </a:xfrm>
          <a:prstGeom prst="straightConnector1">
            <a:avLst/>
          </a:prstGeom>
          <a:ln w="31750">
            <a:solidFill>
              <a:srgbClr val="002060"/>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86" name="直線矢印コネクタ 85"/>
          <p:cNvCxnSpPr/>
          <p:nvPr/>
        </p:nvCxnSpPr>
        <p:spPr>
          <a:xfrm>
            <a:off x="610067" y="4327921"/>
            <a:ext cx="14645" cy="2160111"/>
          </a:xfrm>
          <a:prstGeom prst="straightConnector1">
            <a:avLst/>
          </a:prstGeom>
          <a:ln w="31750">
            <a:solidFill>
              <a:srgbClr val="002060"/>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90" name="直線矢印コネクタ 89"/>
          <p:cNvCxnSpPr/>
          <p:nvPr/>
        </p:nvCxnSpPr>
        <p:spPr>
          <a:xfrm>
            <a:off x="624712" y="6477060"/>
            <a:ext cx="4021408" cy="0"/>
          </a:xfrm>
          <a:prstGeom prst="straightConnector1">
            <a:avLst/>
          </a:prstGeom>
          <a:ln w="31750">
            <a:solidFill>
              <a:srgbClr val="00206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92" name="直線矢印コネクタ 91"/>
          <p:cNvCxnSpPr>
            <a:endCxn id="67" idx="3"/>
          </p:cNvCxnSpPr>
          <p:nvPr/>
        </p:nvCxnSpPr>
        <p:spPr>
          <a:xfrm flipH="1">
            <a:off x="6434265" y="6477060"/>
            <a:ext cx="1664711" cy="10890"/>
          </a:xfrm>
          <a:prstGeom prst="straightConnector1">
            <a:avLst/>
          </a:prstGeom>
          <a:ln w="31750">
            <a:solidFill>
              <a:srgbClr val="002060"/>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94" name="直線矢印コネクタ 93"/>
          <p:cNvCxnSpPr/>
          <p:nvPr/>
        </p:nvCxnSpPr>
        <p:spPr>
          <a:xfrm flipV="1">
            <a:off x="8098971" y="6106894"/>
            <a:ext cx="2" cy="381052"/>
          </a:xfrm>
          <a:prstGeom prst="straightConnector1">
            <a:avLst/>
          </a:prstGeom>
          <a:ln w="31750">
            <a:solidFill>
              <a:srgbClr val="002060"/>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84" name="テキスト ボックス 83"/>
          <p:cNvSpPr txBox="1"/>
          <p:nvPr/>
        </p:nvSpPr>
        <p:spPr>
          <a:xfrm>
            <a:off x="1643604" y="6423156"/>
            <a:ext cx="1506146" cy="276999"/>
          </a:xfrm>
          <a:prstGeom prst="rect">
            <a:avLst/>
          </a:prstGeom>
          <a:solidFill>
            <a:schemeClr val="bg1">
              <a:alpha val="85000"/>
            </a:schemeClr>
          </a:solidFill>
        </p:spPr>
        <p:txBody>
          <a:bodyPr wrap="square" rtlCol="0">
            <a:spAutoFit/>
          </a:bodyPr>
          <a:lstStyle/>
          <a:p>
            <a:pPr defTabSz="914353"/>
            <a:r>
              <a:rPr lang="ja-JP" altLang="en-US" sz="1200" dirty="0" smtClean="0">
                <a:solidFill>
                  <a:prstClr val="black"/>
                </a:solidFill>
              </a:rPr>
              <a:t>介護給付費の請求</a:t>
            </a:r>
            <a:endParaRPr lang="ja-JP" altLang="en-US" sz="1200" dirty="0">
              <a:solidFill>
                <a:prstClr val="black"/>
              </a:solidFill>
            </a:endParaRPr>
          </a:p>
        </p:txBody>
      </p:sp>
      <p:cxnSp>
        <p:nvCxnSpPr>
          <p:cNvPr id="96" name="直線矢印コネクタ 95"/>
          <p:cNvCxnSpPr/>
          <p:nvPr/>
        </p:nvCxnSpPr>
        <p:spPr>
          <a:xfrm flipH="1" flipV="1">
            <a:off x="845958" y="5236047"/>
            <a:ext cx="294116" cy="5674"/>
          </a:xfrm>
          <a:prstGeom prst="straightConnector1">
            <a:avLst/>
          </a:prstGeom>
          <a:ln w="31750">
            <a:solidFill>
              <a:srgbClr val="00B050"/>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98" name="直線矢印コネクタ 97"/>
          <p:cNvCxnSpPr/>
          <p:nvPr/>
        </p:nvCxnSpPr>
        <p:spPr>
          <a:xfrm>
            <a:off x="838635" y="5231455"/>
            <a:ext cx="7322" cy="1071507"/>
          </a:xfrm>
          <a:prstGeom prst="straightConnector1">
            <a:avLst/>
          </a:prstGeom>
          <a:ln w="31750">
            <a:solidFill>
              <a:srgbClr val="00B050"/>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102" name="直線矢印コネクタ 101"/>
          <p:cNvCxnSpPr/>
          <p:nvPr/>
        </p:nvCxnSpPr>
        <p:spPr>
          <a:xfrm>
            <a:off x="845963" y="6302880"/>
            <a:ext cx="3800124" cy="0"/>
          </a:xfrm>
          <a:prstGeom prst="straightConnector1">
            <a:avLst/>
          </a:prstGeom>
          <a:ln w="31750">
            <a:solidFill>
              <a:srgbClr val="00B050"/>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104" name="テキスト ボックス 103"/>
          <p:cNvSpPr txBox="1"/>
          <p:nvPr/>
        </p:nvSpPr>
        <p:spPr>
          <a:xfrm>
            <a:off x="1352600" y="6146157"/>
            <a:ext cx="2505061" cy="276999"/>
          </a:xfrm>
          <a:prstGeom prst="rect">
            <a:avLst/>
          </a:prstGeom>
          <a:solidFill>
            <a:schemeClr val="bg1">
              <a:alpha val="84000"/>
            </a:schemeClr>
          </a:solidFill>
        </p:spPr>
        <p:txBody>
          <a:bodyPr wrap="square" rtlCol="0">
            <a:spAutoFit/>
          </a:bodyPr>
          <a:lstStyle/>
          <a:p>
            <a:pPr algn="ctr" defTabSz="914353"/>
            <a:r>
              <a:rPr lang="ja-JP" altLang="en-US" sz="1200" dirty="0">
                <a:solidFill>
                  <a:prstClr val="black"/>
                </a:solidFill>
              </a:rPr>
              <a:t>費用負担</a:t>
            </a:r>
            <a:r>
              <a:rPr lang="ja-JP" altLang="en-US" sz="1200" dirty="0" smtClean="0">
                <a:solidFill>
                  <a:prstClr val="black"/>
                </a:solidFill>
              </a:rPr>
              <a:t>の調整方法等は今後検討</a:t>
            </a:r>
            <a:endParaRPr lang="ja-JP" altLang="en-US" sz="1200" dirty="0">
              <a:solidFill>
                <a:prstClr val="black"/>
              </a:solidFill>
            </a:endParaRPr>
          </a:p>
        </p:txBody>
      </p:sp>
      <p:cxnSp>
        <p:nvCxnSpPr>
          <p:cNvPr id="113" name="直線コネクタ 112"/>
          <p:cNvCxnSpPr/>
          <p:nvPr/>
        </p:nvCxnSpPr>
        <p:spPr>
          <a:xfrm>
            <a:off x="6403095" y="6303284"/>
            <a:ext cx="1492155" cy="0"/>
          </a:xfrm>
          <a:prstGeom prst="line">
            <a:avLst/>
          </a:prstGeom>
          <a:ln w="31750">
            <a:solidFill>
              <a:srgbClr val="00B050"/>
            </a:solidFill>
            <a:prstDash val="dash"/>
          </a:ln>
        </p:spPr>
        <p:style>
          <a:lnRef idx="1">
            <a:schemeClr val="accent1"/>
          </a:lnRef>
          <a:fillRef idx="0">
            <a:schemeClr val="accent1"/>
          </a:fillRef>
          <a:effectRef idx="0">
            <a:schemeClr val="accent1"/>
          </a:effectRef>
          <a:fontRef idx="minor">
            <a:schemeClr val="tx1"/>
          </a:fontRef>
        </p:style>
      </p:cxnSp>
      <p:cxnSp>
        <p:nvCxnSpPr>
          <p:cNvPr id="116" name="直線矢印コネクタ 115"/>
          <p:cNvCxnSpPr/>
          <p:nvPr/>
        </p:nvCxnSpPr>
        <p:spPr>
          <a:xfrm flipV="1">
            <a:off x="7895247" y="6106892"/>
            <a:ext cx="0" cy="190528"/>
          </a:xfrm>
          <a:prstGeom prst="straightConnector1">
            <a:avLst/>
          </a:prstGeom>
          <a:ln w="3175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17" name="テキスト ボックス 116"/>
          <p:cNvSpPr txBox="1"/>
          <p:nvPr/>
        </p:nvSpPr>
        <p:spPr>
          <a:xfrm>
            <a:off x="3413497" y="2956014"/>
            <a:ext cx="1297852" cy="276999"/>
          </a:xfrm>
          <a:prstGeom prst="rect">
            <a:avLst/>
          </a:prstGeom>
          <a:noFill/>
        </p:spPr>
        <p:txBody>
          <a:bodyPr wrap="square" rtlCol="0">
            <a:spAutoFit/>
          </a:bodyPr>
          <a:lstStyle/>
          <a:p>
            <a:pPr algn="ctr" defTabSz="914353"/>
            <a:r>
              <a:rPr lang="ja-JP" altLang="en-US" sz="1200" dirty="0" smtClean="0">
                <a:solidFill>
                  <a:prstClr val="black"/>
                </a:solidFill>
              </a:rPr>
              <a:t>サービス利用</a:t>
            </a:r>
            <a:endParaRPr lang="ja-JP" altLang="en-US" sz="1200" dirty="0">
              <a:solidFill>
                <a:prstClr val="black"/>
              </a:solidFill>
            </a:endParaRPr>
          </a:p>
        </p:txBody>
      </p:sp>
      <p:sp>
        <p:nvSpPr>
          <p:cNvPr id="82" name="テキスト ボックス 81"/>
          <p:cNvSpPr txBox="1"/>
          <p:nvPr/>
        </p:nvSpPr>
        <p:spPr>
          <a:xfrm>
            <a:off x="1212777" y="4117841"/>
            <a:ext cx="1663487" cy="600164"/>
          </a:xfrm>
          <a:prstGeom prst="rect">
            <a:avLst/>
          </a:prstGeom>
          <a:noFill/>
        </p:spPr>
        <p:txBody>
          <a:bodyPr wrap="square" rtlCol="0">
            <a:spAutoFit/>
          </a:bodyPr>
          <a:lstStyle/>
          <a:p>
            <a:r>
              <a:rPr lang="ja-JP" altLang="en-US" sz="1100" dirty="0" smtClean="0">
                <a:solidFill>
                  <a:srgbClr val="000000"/>
                </a:solidFill>
              </a:rPr>
              <a:t>＜定期巡回、夜間訪問</a:t>
            </a:r>
            <a:r>
              <a:rPr lang="ja-JP" altLang="en-US" sz="1100" dirty="0">
                <a:solidFill>
                  <a:srgbClr val="000000"/>
                </a:solidFill>
              </a:rPr>
              <a:t>、</a:t>
            </a:r>
            <a:r>
              <a:rPr lang="ja-JP" altLang="en-US" sz="1100" dirty="0" smtClean="0">
                <a:solidFill>
                  <a:srgbClr val="000000"/>
                </a:solidFill>
              </a:rPr>
              <a:t>認知症デイ、小規模多機能</a:t>
            </a:r>
            <a:r>
              <a:rPr lang="ja-JP" altLang="en-US" sz="1100" dirty="0">
                <a:solidFill>
                  <a:srgbClr val="000000"/>
                </a:solidFill>
              </a:rPr>
              <a:t>、</a:t>
            </a:r>
            <a:r>
              <a:rPr lang="ja-JP" altLang="en-US" sz="1100" dirty="0" smtClean="0">
                <a:solidFill>
                  <a:srgbClr val="000000"/>
                </a:solidFill>
              </a:rPr>
              <a:t>複合型＞</a:t>
            </a:r>
            <a:endParaRPr lang="ja-JP" altLang="en-US" sz="1100" dirty="0">
              <a:solidFill>
                <a:srgbClr val="000000"/>
              </a:solidFill>
            </a:endParaRPr>
          </a:p>
        </p:txBody>
      </p:sp>
      <p:sp>
        <p:nvSpPr>
          <p:cNvPr id="83" name="スライド番号プレースホルダー 7"/>
          <p:cNvSpPr txBox="1">
            <a:spLocks/>
          </p:cNvSpPr>
          <p:nvPr/>
        </p:nvSpPr>
        <p:spPr>
          <a:xfrm>
            <a:off x="9221681" y="6453336"/>
            <a:ext cx="699871" cy="365125"/>
          </a:xfrm>
          <a:prstGeom prst="rect">
            <a:avLst/>
          </a:prstGeom>
          <a:noFill/>
        </p:spPr>
        <p:txBody>
          <a:bodyPr vert="horz" lIns="91440" tIns="45720" rIns="91440" bIns="45720" rtlCol="0" anchor="ctr"/>
          <a:lstStyle>
            <a:defPPr>
              <a:defRPr lang="ja-JP"/>
            </a:defPPr>
            <a:lvl1pPr algn="r" rtl="0" fontAlgn="base">
              <a:spcBef>
                <a:spcPct val="0"/>
              </a:spcBef>
              <a:spcAft>
                <a:spcPct val="0"/>
              </a:spcAft>
              <a:defRPr kumimoji="1" sz="1200" kern="1200">
                <a:solidFill>
                  <a:schemeClr val="tx1">
                    <a:tint val="75000"/>
                  </a:schemeClr>
                </a:solidFill>
                <a:latin typeface="Arial" pitchFamily="34"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Arial" pitchFamily="34" charset="0"/>
                <a:ea typeface="ＭＳ Ｐゴシック" pitchFamily="50" charset="-128"/>
                <a:cs typeface="+mn-cs"/>
              </a:defRPr>
            </a:lvl9pPr>
          </a:lstStyle>
          <a:p>
            <a:r>
              <a:rPr lang="en-US" altLang="ja-JP" sz="2400" dirty="0" smtClean="0">
                <a:solidFill>
                  <a:prstClr val="black"/>
                </a:solidFill>
              </a:rPr>
              <a:t>206</a:t>
            </a:r>
            <a:endParaRPr lang="ja-JP" altLang="en-US" sz="2400" dirty="0">
              <a:solidFill>
                <a:prstClr val="black"/>
              </a:solidFill>
            </a:endParaRPr>
          </a:p>
        </p:txBody>
      </p:sp>
    </p:spTree>
    <p:extLst>
      <p:ext uri="{BB962C8B-B14F-4D97-AF65-F5344CB8AC3E}">
        <p14:creationId xmlns:p14="http://schemas.microsoft.com/office/powerpoint/2010/main" val="11118022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449944" y="332656"/>
            <a:ext cx="9039560" cy="461665"/>
          </a:xfrm>
          <a:prstGeom prst="rect">
            <a:avLst/>
          </a:prstGeom>
          <a:solidFill>
            <a:srgbClr val="FFFF00">
              <a:alpha val="29000"/>
            </a:srgbClr>
          </a:solidFill>
          <a:ln>
            <a:solidFill>
              <a:schemeClr val="tx1"/>
            </a:solidFill>
          </a:ln>
        </p:spPr>
        <p:txBody>
          <a:bodyPr wrap="square" rtlCol="0">
            <a:spAutoFit/>
          </a:bodyPr>
          <a:lstStyle/>
          <a:p>
            <a:pPr algn="ctr"/>
            <a:r>
              <a:rPr lang="ja-JP" altLang="en-US" sz="2400" dirty="0" smtClean="0">
                <a:solidFill>
                  <a:prstClr val="black"/>
                </a:solidFill>
                <a:latin typeface="HGP創英角ｺﾞｼｯｸUB" pitchFamily="50" charset="-128"/>
                <a:ea typeface="HGP創英角ｺﾞｼｯｸUB" pitchFamily="50" charset="-128"/>
              </a:rPr>
              <a:t>（</a:t>
            </a:r>
            <a:r>
              <a:rPr lang="ja-JP" altLang="en-US" sz="2400" dirty="0">
                <a:solidFill>
                  <a:prstClr val="black"/>
                </a:solidFill>
                <a:latin typeface="HGP創英角ｺﾞｼｯｸUB" pitchFamily="50" charset="-128"/>
                <a:ea typeface="HGP創英角ｺﾞｼｯｸUB" pitchFamily="50" charset="-128"/>
              </a:rPr>
              <a:t>３</a:t>
            </a:r>
            <a:r>
              <a:rPr lang="ja-JP" altLang="en-US" sz="2400" dirty="0" smtClean="0">
                <a:solidFill>
                  <a:prstClr val="black"/>
                </a:solidFill>
                <a:latin typeface="HGP創英角ｺﾞｼｯｸUB" pitchFamily="50" charset="-128"/>
                <a:ea typeface="HGP創英角ｺﾞｼｯｸUB" pitchFamily="50" charset="-128"/>
              </a:rPr>
              <a:t>）保険料賦課額の減額等に係る取扱い</a:t>
            </a:r>
            <a:endParaRPr lang="ja-JP" altLang="en-US" sz="2400" dirty="0">
              <a:solidFill>
                <a:prstClr val="black"/>
              </a:solidFill>
              <a:latin typeface="HGP創英角ｺﾞｼｯｸUB" pitchFamily="50" charset="-128"/>
              <a:ea typeface="HGP創英角ｺﾞｼｯｸUB" pitchFamily="50" charset="-128"/>
            </a:endParaRPr>
          </a:p>
        </p:txBody>
      </p:sp>
      <p:sp>
        <p:nvSpPr>
          <p:cNvPr id="6" name="テキスト ボックス 5"/>
          <p:cNvSpPr txBox="1"/>
          <p:nvPr/>
        </p:nvSpPr>
        <p:spPr>
          <a:xfrm>
            <a:off x="344488" y="1556792"/>
            <a:ext cx="9289032" cy="2031325"/>
          </a:xfrm>
          <a:prstGeom prst="rect">
            <a:avLst/>
          </a:prstGeom>
          <a:noFill/>
          <a:ln>
            <a:solidFill>
              <a:schemeClr val="tx1"/>
            </a:solidFill>
          </a:ln>
        </p:spPr>
        <p:txBody>
          <a:bodyPr wrap="square" rtlCol="0">
            <a:spAutoFit/>
          </a:bodyPr>
          <a:lstStyle/>
          <a:p>
            <a:pPr marL="261938" indent="-261938" algn="just"/>
            <a:r>
              <a:rPr kumimoji="1" lang="ja-JP" altLang="en-US" dirty="0" smtClean="0"/>
              <a:t>○　介護保険料の賦課権に係る期間制限の扱いについて、減額賦課の期間制限については、大阪高等裁判所での介護保険料減額更正請求事件判決（平成２３年（行コ）第３０号）が確定したことを踏まえ、老介発０６１４第２号により、介護保険法第２００条第１項に規定する保険料を徴収する権利の消滅時効２年を超えて、遡って保険料賦課額を減額できる旨をお示ししたところ。</a:t>
            </a:r>
            <a:endParaRPr kumimoji="1" lang="en-US" altLang="ja-JP" dirty="0" smtClean="0"/>
          </a:p>
          <a:p>
            <a:pPr marL="261938" indent="-261938" algn="just"/>
            <a:endParaRPr lang="en-US" altLang="ja-JP" dirty="0"/>
          </a:p>
          <a:p>
            <a:pPr marL="261938" indent="-261938" algn="just"/>
            <a:r>
              <a:rPr kumimoji="1" lang="ja-JP" altLang="en-US" dirty="0" smtClean="0"/>
              <a:t>○　この点については、今般の介護保険法改正での措置を含めた対応を現在検討中。</a:t>
            </a:r>
            <a:endParaRPr kumimoji="1" lang="ja-JP" altLang="en-US" dirty="0"/>
          </a:p>
        </p:txBody>
      </p:sp>
      <p:sp>
        <p:nvSpPr>
          <p:cNvPr id="7" name="スライド番号プレースホルダー 7"/>
          <p:cNvSpPr txBox="1">
            <a:spLocks/>
          </p:cNvSpPr>
          <p:nvPr/>
        </p:nvSpPr>
        <p:spPr>
          <a:xfrm>
            <a:off x="9221681" y="6453336"/>
            <a:ext cx="699871" cy="365125"/>
          </a:xfrm>
          <a:prstGeom prst="rect">
            <a:avLst/>
          </a:prstGeom>
          <a:noFill/>
        </p:spPr>
        <p:txBody>
          <a:bodyPr vert="horz" lIns="91440" tIns="45720" rIns="91440" bIns="45720" rtlCol="0" anchor="ctr"/>
          <a:lstStyle>
            <a:defPPr>
              <a:defRPr lang="ja-JP"/>
            </a:defPPr>
            <a:lvl1pPr algn="r" rtl="0" fontAlgn="base">
              <a:spcBef>
                <a:spcPct val="0"/>
              </a:spcBef>
              <a:spcAft>
                <a:spcPct val="0"/>
              </a:spcAft>
              <a:defRPr kumimoji="1" sz="1200" kern="1200">
                <a:solidFill>
                  <a:schemeClr val="tx1">
                    <a:tint val="75000"/>
                  </a:schemeClr>
                </a:solidFill>
                <a:latin typeface="Arial" pitchFamily="34"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Arial" pitchFamily="34" charset="0"/>
                <a:ea typeface="ＭＳ Ｐゴシック" pitchFamily="50" charset="-128"/>
                <a:cs typeface="+mn-cs"/>
              </a:defRPr>
            </a:lvl9pPr>
          </a:lstStyle>
          <a:p>
            <a:r>
              <a:rPr lang="en-US" altLang="ja-JP" sz="2400" dirty="0" smtClean="0">
                <a:solidFill>
                  <a:prstClr val="black"/>
                </a:solidFill>
              </a:rPr>
              <a:t>207</a:t>
            </a:r>
            <a:endParaRPr lang="ja-JP" altLang="en-US" sz="2400" dirty="0">
              <a:solidFill>
                <a:prstClr val="black"/>
              </a:solidFill>
            </a:endParaRPr>
          </a:p>
        </p:txBody>
      </p:sp>
    </p:spTree>
    <p:extLst>
      <p:ext uri="{BB962C8B-B14F-4D97-AF65-F5344CB8AC3E}">
        <p14:creationId xmlns:p14="http://schemas.microsoft.com/office/powerpoint/2010/main" val="25186923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 4"/>
          <p:cNvSpPr>
            <a:spLocks noGrp="1"/>
          </p:cNvSpPr>
          <p:nvPr>
            <p:ph type="sldNum" sz="quarter" idx="12"/>
          </p:nvPr>
        </p:nvSpPr>
        <p:spPr>
          <a:xfrm>
            <a:off x="7099300" y="6212436"/>
            <a:ext cx="2311400" cy="365125"/>
          </a:xfrm>
        </p:spPr>
        <p:txBody>
          <a:bodyPr/>
          <a:lstStyle/>
          <a:p>
            <a:fld id="{32927FFD-3D24-4EC2-AEC8-E83A8D96C0AC}" type="slidenum">
              <a:rPr lang="ja-JP" altLang="en-US" smtClean="0">
                <a:solidFill>
                  <a:prstClr val="black">
                    <a:tint val="75000"/>
                  </a:prstClr>
                </a:solidFill>
              </a:rPr>
              <a:pPr/>
              <a:t>35</a:t>
            </a:fld>
            <a:endParaRPr lang="ja-JP" altLang="en-US" dirty="0">
              <a:solidFill>
                <a:prstClr val="black">
                  <a:tint val="75000"/>
                </a:prstClr>
              </a:solidFill>
            </a:endParaRPr>
          </a:p>
        </p:txBody>
      </p:sp>
      <p:sp>
        <p:nvSpPr>
          <p:cNvPr id="6" name="テキスト ボックス 5"/>
          <p:cNvSpPr txBox="1"/>
          <p:nvPr/>
        </p:nvSpPr>
        <p:spPr>
          <a:xfrm>
            <a:off x="484588" y="692704"/>
            <a:ext cx="9167776" cy="584775"/>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marL="180000" indent="-457200"/>
            <a:r>
              <a:rPr lang="ja-JP" altLang="en-US" sz="1600" dirty="0" smtClean="0">
                <a:solidFill>
                  <a:prstClr val="black"/>
                </a:solidFill>
                <a:latin typeface="HGSｺﾞｼｯｸM" pitchFamily="50" charset="-128"/>
                <a:ea typeface="HGSｺﾞｼｯｸM" pitchFamily="50" charset="-128"/>
              </a:rPr>
              <a:t>○　地域包括支援センター・生活支援サービスの公表が新たに加わることで、</a:t>
            </a:r>
            <a:r>
              <a:rPr lang="ja-JP" altLang="en-US" sz="1600" dirty="0">
                <a:solidFill>
                  <a:prstClr val="black"/>
                </a:solidFill>
                <a:latin typeface="HGSｺﾞｼｯｸM" pitchFamily="50" charset="-128"/>
                <a:ea typeface="HGSｺﾞｼｯｸM" pitchFamily="50" charset="-128"/>
              </a:rPr>
              <a:t>自宅</a:t>
            </a:r>
            <a:r>
              <a:rPr lang="ja-JP" altLang="en-US" sz="1600" dirty="0" smtClean="0">
                <a:solidFill>
                  <a:prstClr val="black"/>
                </a:solidFill>
                <a:latin typeface="HGSｺﾞｼｯｸM" pitchFamily="50" charset="-128"/>
                <a:ea typeface="HGSｺﾞｼｯｸM" pitchFamily="50" charset="-128"/>
              </a:rPr>
              <a:t>を中心に、地域で自立した暮らしをするため</a:t>
            </a:r>
            <a:r>
              <a:rPr lang="ja-JP" altLang="en-US" sz="1600" dirty="0">
                <a:solidFill>
                  <a:prstClr val="black"/>
                </a:solidFill>
                <a:latin typeface="HGSｺﾞｼｯｸM" pitchFamily="50" charset="-128"/>
                <a:ea typeface="HGSｺﾞｼｯｸM" pitchFamily="50" charset="-128"/>
              </a:rPr>
              <a:t>の介護サービス以外の地域</a:t>
            </a:r>
            <a:r>
              <a:rPr lang="ja-JP" altLang="en-US" sz="1600" dirty="0" smtClean="0">
                <a:solidFill>
                  <a:prstClr val="black"/>
                </a:solidFill>
                <a:latin typeface="HGSｺﾞｼｯｸM" pitchFamily="50" charset="-128"/>
                <a:ea typeface="HGSｺﾞｼｯｸM" pitchFamily="50" charset="-128"/>
              </a:rPr>
              <a:t>資源が一体的に把握できる。</a:t>
            </a:r>
            <a:endParaRPr lang="en-US" altLang="ja-JP" sz="1600" dirty="0" smtClean="0">
              <a:solidFill>
                <a:prstClr val="black"/>
              </a:solidFill>
              <a:latin typeface="HGSｺﾞｼｯｸM" pitchFamily="50" charset="-128"/>
              <a:ea typeface="HGSｺﾞｼｯｸM" pitchFamily="50" charset="-128"/>
            </a:endParaRPr>
          </a:p>
        </p:txBody>
      </p:sp>
      <p:sp>
        <p:nvSpPr>
          <p:cNvPr id="3" name="正方形/長方形 2"/>
          <p:cNvSpPr/>
          <p:nvPr/>
        </p:nvSpPr>
        <p:spPr>
          <a:xfrm>
            <a:off x="484556" y="1602307"/>
            <a:ext cx="5160097" cy="38653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smtClean="0">
                <a:solidFill>
                  <a:prstClr val="black"/>
                </a:solidFill>
                <a:latin typeface="HG丸ｺﾞｼｯｸM-PRO" pitchFamily="50" charset="-128"/>
                <a:ea typeface="HG丸ｺﾞｼｯｸM-PRO" pitchFamily="50" charset="-128"/>
              </a:rPr>
              <a:t>国民（高齢者やその家族等）</a:t>
            </a:r>
            <a:endParaRPr lang="ja-JP" altLang="en-US" dirty="0">
              <a:solidFill>
                <a:prstClr val="black"/>
              </a:solidFill>
              <a:latin typeface="HG丸ｺﾞｼｯｸM-PRO" pitchFamily="50" charset="-128"/>
              <a:ea typeface="HG丸ｺﾞｼｯｸM-PRO" pitchFamily="50" charset="-128"/>
            </a:endParaRPr>
          </a:p>
        </p:txBody>
      </p:sp>
      <p:grpSp>
        <p:nvGrpSpPr>
          <p:cNvPr id="9" name="グループ化 8"/>
          <p:cNvGrpSpPr/>
          <p:nvPr/>
        </p:nvGrpSpPr>
        <p:grpSpPr>
          <a:xfrm>
            <a:off x="1495763" y="2212029"/>
            <a:ext cx="390044" cy="576064"/>
            <a:chOff x="6012160" y="2708920"/>
            <a:chExt cx="360040" cy="576064"/>
          </a:xfrm>
        </p:grpSpPr>
        <p:sp>
          <p:nvSpPr>
            <p:cNvPr id="4" name="円/楕円 3"/>
            <p:cNvSpPr/>
            <p:nvPr/>
          </p:nvSpPr>
          <p:spPr>
            <a:xfrm>
              <a:off x="6066180" y="2708920"/>
              <a:ext cx="252000" cy="25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8" name="片側の 2 つの角を丸めた四角形 7"/>
            <p:cNvSpPr/>
            <p:nvPr/>
          </p:nvSpPr>
          <p:spPr>
            <a:xfrm>
              <a:off x="6012160" y="2924944"/>
              <a:ext cx="360040" cy="360040"/>
            </a:xfrm>
            <a:prstGeom prst="round2Same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grpSp>
        <p:nvGrpSpPr>
          <p:cNvPr id="18" name="グループ化 17"/>
          <p:cNvGrpSpPr/>
          <p:nvPr/>
        </p:nvGrpSpPr>
        <p:grpSpPr>
          <a:xfrm>
            <a:off x="2061335" y="2212029"/>
            <a:ext cx="390044" cy="576064"/>
            <a:chOff x="6012160" y="2708920"/>
            <a:chExt cx="360040" cy="576064"/>
          </a:xfrm>
        </p:grpSpPr>
        <p:sp>
          <p:nvSpPr>
            <p:cNvPr id="19" name="円/楕円 18"/>
            <p:cNvSpPr/>
            <p:nvPr/>
          </p:nvSpPr>
          <p:spPr>
            <a:xfrm>
              <a:off x="6066180" y="2708920"/>
              <a:ext cx="252000" cy="25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0" name="片側の 2 つの角を丸めた四角形 19"/>
            <p:cNvSpPr/>
            <p:nvPr/>
          </p:nvSpPr>
          <p:spPr>
            <a:xfrm>
              <a:off x="6012160" y="2924944"/>
              <a:ext cx="360040" cy="360040"/>
            </a:xfrm>
            <a:prstGeom prst="round2Same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grpSp>
        <p:nvGrpSpPr>
          <p:cNvPr id="21" name="グループ化 20"/>
          <p:cNvGrpSpPr/>
          <p:nvPr/>
        </p:nvGrpSpPr>
        <p:grpSpPr>
          <a:xfrm>
            <a:off x="2620168" y="2212029"/>
            <a:ext cx="390044" cy="576064"/>
            <a:chOff x="6012160" y="2708920"/>
            <a:chExt cx="360040" cy="576064"/>
          </a:xfrm>
        </p:grpSpPr>
        <p:sp>
          <p:nvSpPr>
            <p:cNvPr id="22" name="円/楕円 21"/>
            <p:cNvSpPr/>
            <p:nvPr/>
          </p:nvSpPr>
          <p:spPr>
            <a:xfrm>
              <a:off x="6066180" y="2708920"/>
              <a:ext cx="252000" cy="25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3" name="片側の 2 つの角を丸めた四角形 22"/>
            <p:cNvSpPr/>
            <p:nvPr/>
          </p:nvSpPr>
          <p:spPr>
            <a:xfrm>
              <a:off x="6012160" y="2924944"/>
              <a:ext cx="360040" cy="360040"/>
            </a:xfrm>
            <a:prstGeom prst="round2Same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sp>
        <p:nvSpPr>
          <p:cNvPr id="27" name="正方形/長方形 26"/>
          <p:cNvSpPr/>
          <p:nvPr/>
        </p:nvSpPr>
        <p:spPr bwMode="gray">
          <a:xfrm>
            <a:off x="3159704" y="2337024"/>
            <a:ext cx="916587" cy="432048"/>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smtClean="0">
                <a:solidFill>
                  <a:sysClr val="windowText" lastClr="000000"/>
                </a:solidFill>
              </a:rPr>
              <a:t>・・・・・・・</a:t>
            </a:r>
            <a:endParaRPr lang="ja-JP" altLang="en-US" sz="1400" dirty="0">
              <a:solidFill>
                <a:sysClr val="windowText" lastClr="000000"/>
              </a:solidFill>
            </a:endParaRPr>
          </a:p>
        </p:txBody>
      </p:sp>
      <p:sp>
        <p:nvSpPr>
          <p:cNvPr id="28" name="雲形吹き出し 27"/>
          <p:cNvSpPr/>
          <p:nvPr/>
        </p:nvSpPr>
        <p:spPr>
          <a:xfrm>
            <a:off x="4900919" y="1535936"/>
            <a:ext cx="4840372" cy="1224274"/>
          </a:xfrm>
          <a:prstGeom prst="cloudCallout">
            <a:avLst>
              <a:gd name="adj1" fmla="val -67490"/>
              <a:gd name="adj2" fmla="val 23696"/>
            </a:avLst>
          </a:prstGeom>
        </p:spPr>
        <p:style>
          <a:lnRef idx="2">
            <a:schemeClr val="accent1"/>
          </a:lnRef>
          <a:fillRef idx="1">
            <a:schemeClr val="lt1"/>
          </a:fillRef>
          <a:effectRef idx="0">
            <a:schemeClr val="accent1"/>
          </a:effectRef>
          <a:fontRef idx="minor">
            <a:schemeClr val="dk1"/>
          </a:fontRef>
        </p:style>
        <p:txBody>
          <a:bodyPr lIns="0" tIns="0" rIns="0" bIns="0" rtlCol="0" anchor="ctr"/>
          <a:lstStyle/>
          <a:p>
            <a:r>
              <a:rPr lang="ja-JP" altLang="en-US" sz="1200" dirty="0" smtClean="0">
                <a:solidFill>
                  <a:prstClr val="black"/>
                </a:solidFill>
                <a:latin typeface="HG丸ｺﾞｼｯｸM-PRO" pitchFamily="50" charset="-128"/>
                <a:ea typeface="HG丸ｺﾞｼｯｸM-PRO" pitchFamily="50" charset="-128"/>
              </a:rPr>
              <a:t>○自分の家の周りにはどんなサービスが</a:t>
            </a:r>
            <a:endParaRPr lang="en-US" altLang="ja-JP" sz="1200" dirty="0" smtClean="0">
              <a:solidFill>
                <a:prstClr val="black"/>
              </a:solidFill>
              <a:latin typeface="HG丸ｺﾞｼｯｸM-PRO" pitchFamily="50" charset="-128"/>
              <a:ea typeface="HG丸ｺﾞｼｯｸM-PRO" pitchFamily="50" charset="-128"/>
            </a:endParaRPr>
          </a:p>
          <a:p>
            <a:r>
              <a:rPr lang="ja-JP" altLang="en-US" sz="1200" dirty="0">
                <a:solidFill>
                  <a:prstClr val="black"/>
                </a:solidFill>
                <a:latin typeface="HG丸ｺﾞｼｯｸM-PRO" pitchFamily="50" charset="-128"/>
                <a:ea typeface="HG丸ｺﾞｼｯｸM-PRO" pitchFamily="50" charset="-128"/>
              </a:rPr>
              <a:t>　</a:t>
            </a:r>
            <a:r>
              <a:rPr lang="ja-JP" altLang="en-US" sz="1200" dirty="0" smtClean="0">
                <a:solidFill>
                  <a:prstClr val="black"/>
                </a:solidFill>
                <a:latin typeface="HG丸ｺﾞｼｯｸM-PRO" pitchFamily="50" charset="-128"/>
                <a:ea typeface="HG丸ｺﾞｼｯｸM-PRO" pitchFamily="50" charset="-128"/>
              </a:rPr>
              <a:t>あるのだろう？</a:t>
            </a:r>
            <a:endParaRPr lang="en-US" altLang="ja-JP" sz="1200" dirty="0" smtClean="0">
              <a:solidFill>
                <a:prstClr val="black"/>
              </a:solidFill>
              <a:latin typeface="HG丸ｺﾞｼｯｸM-PRO" pitchFamily="50" charset="-128"/>
              <a:ea typeface="HG丸ｺﾞｼｯｸM-PRO" pitchFamily="50" charset="-128"/>
            </a:endParaRPr>
          </a:p>
          <a:p>
            <a:r>
              <a:rPr lang="ja-JP" altLang="en-US" sz="1200" dirty="0" smtClean="0">
                <a:solidFill>
                  <a:prstClr val="black"/>
                </a:solidFill>
                <a:latin typeface="HG丸ｺﾞｼｯｸM-PRO" pitchFamily="50" charset="-128"/>
                <a:ea typeface="HG丸ｺﾞｼｯｸM-PRO" pitchFamily="50" charset="-128"/>
              </a:rPr>
              <a:t>○介護について誰かに相談したい。</a:t>
            </a:r>
            <a:endParaRPr lang="ja-JP" altLang="en-US" sz="1200" dirty="0">
              <a:solidFill>
                <a:prstClr val="black"/>
              </a:solidFill>
              <a:latin typeface="HG丸ｺﾞｼｯｸM-PRO" pitchFamily="50" charset="-128"/>
              <a:ea typeface="HG丸ｺﾞｼｯｸM-PRO" pitchFamily="50" charset="-128"/>
            </a:endParaRPr>
          </a:p>
        </p:txBody>
      </p:sp>
      <p:sp>
        <p:nvSpPr>
          <p:cNvPr id="29" name="正方形/長方形 28"/>
          <p:cNvSpPr/>
          <p:nvPr/>
        </p:nvSpPr>
        <p:spPr>
          <a:xfrm>
            <a:off x="484546" y="2994800"/>
            <a:ext cx="6982040" cy="38653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smtClean="0">
                <a:solidFill>
                  <a:prstClr val="black"/>
                </a:solidFill>
                <a:latin typeface="HG丸ｺﾞｼｯｸM-PRO" pitchFamily="50" charset="-128"/>
                <a:ea typeface="HG丸ｺﾞｼｯｸM-PRO" pitchFamily="50" charset="-128"/>
              </a:rPr>
              <a:t>情報公表システムで検索</a:t>
            </a:r>
            <a:endParaRPr lang="en-US" altLang="ja-JP" dirty="0" smtClean="0">
              <a:solidFill>
                <a:prstClr val="black"/>
              </a:solidFill>
              <a:latin typeface="HG丸ｺﾞｼｯｸM-PRO" pitchFamily="50" charset="-128"/>
              <a:ea typeface="HG丸ｺﾞｼｯｸM-PRO" pitchFamily="50" charset="-128"/>
            </a:endParaRPr>
          </a:p>
        </p:txBody>
      </p:sp>
      <p:sp>
        <p:nvSpPr>
          <p:cNvPr id="30" name="角丸四角形 29"/>
          <p:cNvSpPr/>
          <p:nvPr/>
        </p:nvSpPr>
        <p:spPr>
          <a:xfrm>
            <a:off x="4766673" y="3977731"/>
            <a:ext cx="1521189" cy="432048"/>
          </a:xfrm>
          <a:prstGeom prst="roundRect">
            <a:avLst/>
          </a:prstGeom>
          <a:ln w="19050"/>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1400" dirty="0">
                <a:solidFill>
                  <a:prstClr val="black"/>
                </a:solidFill>
              </a:rPr>
              <a:t>介護</a:t>
            </a:r>
            <a:r>
              <a:rPr lang="ja-JP" altLang="en-US" sz="1400" dirty="0" smtClean="0">
                <a:solidFill>
                  <a:prstClr val="black"/>
                </a:solidFill>
              </a:rPr>
              <a:t>サービス</a:t>
            </a:r>
            <a:endParaRPr lang="en-US" altLang="ja-JP" sz="1400" dirty="0" smtClean="0">
              <a:solidFill>
                <a:prstClr val="black"/>
              </a:solidFill>
            </a:endParaRPr>
          </a:p>
          <a:p>
            <a:pPr algn="ctr"/>
            <a:r>
              <a:rPr lang="ja-JP" altLang="en-US" sz="1400" dirty="0" smtClean="0">
                <a:solidFill>
                  <a:prstClr val="black"/>
                </a:solidFill>
              </a:rPr>
              <a:t>施設・事業所</a:t>
            </a:r>
            <a:endParaRPr lang="ja-JP" altLang="en-US" sz="1400" dirty="0">
              <a:solidFill>
                <a:prstClr val="black"/>
              </a:solidFill>
            </a:endParaRPr>
          </a:p>
        </p:txBody>
      </p:sp>
      <p:sp>
        <p:nvSpPr>
          <p:cNvPr id="31" name="角丸四角形 30"/>
          <p:cNvSpPr/>
          <p:nvPr/>
        </p:nvSpPr>
        <p:spPr>
          <a:xfrm>
            <a:off x="2464049" y="3969036"/>
            <a:ext cx="1904620" cy="432048"/>
          </a:xfrm>
          <a:prstGeom prst="roundRect">
            <a:avLst/>
          </a:prstGeom>
          <a:ln w="19050"/>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1400" dirty="0" smtClean="0">
                <a:solidFill>
                  <a:prstClr val="black"/>
                </a:solidFill>
              </a:rPr>
              <a:t>居宅介護支援</a:t>
            </a:r>
            <a:endParaRPr lang="en-US" altLang="ja-JP" sz="1400" dirty="0" smtClean="0">
              <a:solidFill>
                <a:prstClr val="black"/>
              </a:solidFill>
            </a:endParaRPr>
          </a:p>
          <a:p>
            <a:pPr algn="ctr"/>
            <a:r>
              <a:rPr lang="ja-JP" altLang="en-US" sz="1400" dirty="0" smtClean="0">
                <a:solidFill>
                  <a:prstClr val="black"/>
                </a:solidFill>
              </a:rPr>
              <a:t>事業所</a:t>
            </a:r>
            <a:endParaRPr lang="ja-JP" altLang="en-US" sz="1400" dirty="0">
              <a:solidFill>
                <a:prstClr val="black"/>
              </a:solidFill>
            </a:endParaRPr>
          </a:p>
        </p:txBody>
      </p:sp>
      <p:sp>
        <p:nvSpPr>
          <p:cNvPr id="11" name="下矢印 10"/>
          <p:cNvSpPr/>
          <p:nvPr/>
        </p:nvSpPr>
        <p:spPr>
          <a:xfrm>
            <a:off x="584519" y="1962347"/>
            <a:ext cx="468052" cy="103460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3" name="角丸四角形 32"/>
          <p:cNvSpPr/>
          <p:nvPr/>
        </p:nvSpPr>
        <p:spPr>
          <a:xfrm>
            <a:off x="6803259" y="3969036"/>
            <a:ext cx="2302346" cy="432048"/>
          </a:xfrm>
          <a:prstGeom prst="roundRect">
            <a:avLst/>
          </a:prstGeom>
          <a:ln w="19050">
            <a:prstDash val="dash"/>
          </a:ln>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400" dirty="0" smtClean="0">
                <a:solidFill>
                  <a:prstClr val="black"/>
                </a:solidFill>
              </a:rPr>
              <a:t>（新）生活支援サービス</a:t>
            </a:r>
            <a:endParaRPr lang="ja-JP" altLang="en-US" sz="1400" dirty="0">
              <a:solidFill>
                <a:prstClr val="black"/>
              </a:solidFill>
            </a:endParaRPr>
          </a:p>
        </p:txBody>
      </p:sp>
      <p:sp>
        <p:nvSpPr>
          <p:cNvPr id="34" name="下矢印 33"/>
          <p:cNvSpPr/>
          <p:nvPr/>
        </p:nvSpPr>
        <p:spPr>
          <a:xfrm>
            <a:off x="4766676" y="3401667"/>
            <a:ext cx="468000" cy="540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2" name="テキスト ボックス 11"/>
          <p:cNvSpPr txBox="1"/>
          <p:nvPr/>
        </p:nvSpPr>
        <p:spPr>
          <a:xfrm>
            <a:off x="5275661" y="3437701"/>
            <a:ext cx="1437813" cy="461665"/>
          </a:xfrm>
          <a:prstGeom prst="rect">
            <a:avLst/>
          </a:prstGeom>
          <a:noFill/>
        </p:spPr>
        <p:txBody>
          <a:bodyPr wrap="square" rtlCol="0">
            <a:spAutoFit/>
          </a:bodyPr>
          <a:lstStyle/>
          <a:p>
            <a:r>
              <a:rPr lang="ja-JP" altLang="en-US" sz="1200" dirty="0" smtClean="0">
                <a:solidFill>
                  <a:prstClr val="black"/>
                </a:solidFill>
                <a:latin typeface="HG丸ｺﾞｼｯｸM-PRO" pitchFamily="50" charset="-128"/>
                <a:ea typeface="HG丸ｺﾞｼｯｸM-PRO" pitchFamily="50" charset="-128"/>
              </a:rPr>
              <a:t>介護サービスを</a:t>
            </a:r>
            <a:endParaRPr lang="en-US" altLang="ja-JP" sz="1200" dirty="0" smtClean="0">
              <a:solidFill>
                <a:prstClr val="black"/>
              </a:solidFill>
              <a:latin typeface="HG丸ｺﾞｼｯｸM-PRO" pitchFamily="50" charset="-128"/>
              <a:ea typeface="HG丸ｺﾞｼｯｸM-PRO" pitchFamily="50" charset="-128"/>
            </a:endParaRPr>
          </a:p>
          <a:p>
            <a:r>
              <a:rPr lang="ja-JP" altLang="en-US" sz="1200" dirty="0" smtClean="0">
                <a:solidFill>
                  <a:prstClr val="black"/>
                </a:solidFill>
                <a:latin typeface="HG丸ｺﾞｼｯｸM-PRO" pitchFamily="50" charset="-128"/>
                <a:ea typeface="HG丸ｺﾞｼｯｸM-PRO" pitchFamily="50" charset="-128"/>
              </a:rPr>
              <a:t>受けたい</a:t>
            </a:r>
            <a:endParaRPr lang="ja-JP" altLang="en-US" sz="1200" dirty="0">
              <a:solidFill>
                <a:prstClr val="black"/>
              </a:solidFill>
              <a:latin typeface="HG丸ｺﾞｼｯｸM-PRO" pitchFamily="50" charset="-128"/>
              <a:ea typeface="HG丸ｺﾞｼｯｸM-PRO" pitchFamily="50" charset="-128"/>
            </a:endParaRPr>
          </a:p>
        </p:txBody>
      </p:sp>
      <p:sp>
        <p:nvSpPr>
          <p:cNvPr id="35" name="下矢印 34"/>
          <p:cNvSpPr/>
          <p:nvPr/>
        </p:nvSpPr>
        <p:spPr>
          <a:xfrm>
            <a:off x="2646560" y="3392972"/>
            <a:ext cx="468000" cy="540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6" name="テキスト ボックス 35"/>
          <p:cNvSpPr txBox="1"/>
          <p:nvPr/>
        </p:nvSpPr>
        <p:spPr>
          <a:xfrm>
            <a:off x="3140657" y="3429003"/>
            <a:ext cx="1437813" cy="461665"/>
          </a:xfrm>
          <a:prstGeom prst="rect">
            <a:avLst/>
          </a:prstGeom>
          <a:noFill/>
        </p:spPr>
        <p:txBody>
          <a:bodyPr wrap="square" rtlCol="0">
            <a:spAutoFit/>
          </a:bodyPr>
          <a:lstStyle/>
          <a:p>
            <a:r>
              <a:rPr lang="ja-JP" altLang="en-US" sz="1200" dirty="0" smtClean="0">
                <a:solidFill>
                  <a:prstClr val="black"/>
                </a:solidFill>
                <a:latin typeface="HG丸ｺﾞｼｯｸM-PRO" pitchFamily="50" charset="-128"/>
                <a:ea typeface="HG丸ｺﾞｼｯｸM-PRO" pitchFamily="50" charset="-128"/>
              </a:rPr>
              <a:t>ケアプランを</a:t>
            </a:r>
            <a:endParaRPr lang="en-US" altLang="ja-JP" sz="1200" dirty="0" smtClean="0">
              <a:solidFill>
                <a:prstClr val="black"/>
              </a:solidFill>
              <a:latin typeface="HG丸ｺﾞｼｯｸM-PRO" pitchFamily="50" charset="-128"/>
              <a:ea typeface="HG丸ｺﾞｼｯｸM-PRO" pitchFamily="50" charset="-128"/>
            </a:endParaRPr>
          </a:p>
          <a:p>
            <a:r>
              <a:rPr lang="ja-JP" altLang="en-US" sz="1200" dirty="0" smtClean="0">
                <a:solidFill>
                  <a:prstClr val="black"/>
                </a:solidFill>
                <a:latin typeface="HG丸ｺﾞｼｯｸM-PRO" pitchFamily="50" charset="-128"/>
                <a:ea typeface="HG丸ｺﾞｼｯｸM-PRO" pitchFamily="50" charset="-128"/>
              </a:rPr>
              <a:t>作成してほしい</a:t>
            </a:r>
            <a:endParaRPr lang="ja-JP" altLang="en-US" sz="1200" dirty="0">
              <a:solidFill>
                <a:prstClr val="black"/>
              </a:solidFill>
              <a:latin typeface="HG丸ｺﾞｼｯｸM-PRO" pitchFamily="50" charset="-128"/>
              <a:ea typeface="HG丸ｺﾞｼｯｸM-PRO" pitchFamily="50" charset="-128"/>
            </a:endParaRPr>
          </a:p>
        </p:txBody>
      </p:sp>
      <p:sp>
        <p:nvSpPr>
          <p:cNvPr id="39" name="下矢印 38"/>
          <p:cNvSpPr/>
          <p:nvPr/>
        </p:nvSpPr>
        <p:spPr>
          <a:xfrm>
            <a:off x="6803259" y="3401667"/>
            <a:ext cx="468000" cy="540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0" name="テキスト ボックス 39"/>
          <p:cNvSpPr txBox="1"/>
          <p:nvPr/>
        </p:nvSpPr>
        <p:spPr>
          <a:xfrm>
            <a:off x="7348499" y="3437701"/>
            <a:ext cx="2635484" cy="461665"/>
          </a:xfrm>
          <a:prstGeom prst="rect">
            <a:avLst/>
          </a:prstGeom>
          <a:noFill/>
        </p:spPr>
        <p:txBody>
          <a:bodyPr wrap="square" rtlCol="0">
            <a:spAutoFit/>
          </a:bodyPr>
          <a:lstStyle/>
          <a:p>
            <a:r>
              <a:rPr lang="ja-JP" altLang="en-US" sz="1200" dirty="0" smtClean="0">
                <a:solidFill>
                  <a:prstClr val="black"/>
                </a:solidFill>
                <a:latin typeface="HG丸ｺﾞｼｯｸM-PRO" pitchFamily="50" charset="-128"/>
                <a:ea typeface="HG丸ｺﾞｼｯｸM-PRO" pitchFamily="50" charset="-128"/>
              </a:rPr>
              <a:t>地域で行われている</a:t>
            </a:r>
            <a:endParaRPr lang="en-US" altLang="ja-JP" sz="1200" dirty="0" smtClean="0">
              <a:solidFill>
                <a:prstClr val="black"/>
              </a:solidFill>
              <a:latin typeface="HG丸ｺﾞｼｯｸM-PRO" pitchFamily="50" charset="-128"/>
              <a:ea typeface="HG丸ｺﾞｼｯｸM-PRO" pitchFamily="50" charset="-128"/>
            </a:endParaRPr>
          </a:p>
          <a:p>
            <a:r>
              <a:rPr lang="ja-JP" altLang="en-US" sz="1200" dirty="0" smtClean="0">
                <a:solidFill>
                  <a:prstClr val="black"/>
                </a:solidFill>
                <a:latin typeface="HG丸ｺﾞｼｯｸM-PRO" pitchFamily="50" charset="-128"/>
                <a:ea typeface="HG丸ｺﾞｼｯｸM-PRO" pitchFamily="50" charset="-128"/>
              </a:rPr>
              <a:t>生活支援サービスを利用したい</a:t>
            </a:r>
            <a:endParaRPr lang="ja-JP" altLang="en-US" sz="1200" dirty="0">
              <a:solidFill>
                <a:prstClr val="black"/>
              </a:solidFill>
              <a:latin typeface="HG丸ｺﾞｼｯｸM-PRO" pitchFamily="50" charset="-128"/>
              <a:ea typeface="HG丸ｺﾞｼｯｸM-PRO" pitchFamily="50" charset="-128"/>
            </a:endParaRPr>
          </a:p>
        </p:txBody>
      </p:sp>
      <p:sp>
        <p:nvSpPr>
          <p:cNvPr id="41" name="正方形/長方形 40"/>
          <p:cNvSpPr/>
          <p:nvPr/>
        </p:nvSpPr>
        <p:spPr>
          <a:xfrm>
            <a:off x="165094" y="4581128"/>
            <a:ext cx="4134000" cy="2276872"/>
          </a:xfrm>
          <a:prstGeom prst="rect">
            <a:avLst/>
          </a:prstGeom>
        </p:spPr>
        <p:style>
          <a:lnRef idx="2">
            <a:schemeClr val="dk1"/>
          </a:lnRef>
          <a:fillRef idx="1">
            <a:schemeClr val="lt1"/>
          </a:fillRef>
          <a:effectRef idx="0">
            <a:schemeClr val="dk1"/>
          </a:effectRef>
          <a:fontRef idx="minor">
            <a:schemeClr val="dk1"/>
          </a:fontRef>
        </p:style>
        <p:txBody>
          <a:bodyPr rtlCol="0" anchor="t"/>
          <a:lstStyle/>
          <a:p>
            <a:r>
              <a:rPr lang="ja-JP" altLang="en-US" sz="1400" dirty="0" smtClean="0">
                <a:solidFill>
                  <a:prstClr val="black"/>
                </a:solidFill>
                <a:latin typeface="HG丸ｺﾞｼｯｸM-PRO" pitchFamily="50" charset="-128"/>
                <a:ea typeface="HG丸ｺﾞｼｯｸM-PRO" pitchFamily="50" charset="-128"/>
              </a:rPr>
              <a:t>＜掲載イメージ＞</a:t>
            </a:r>
            <a:endParaRPr lang="ja-JP" altLang="en-US" sz="1400" dirty="0">
              <a:solidFill>
                <a:prstClr val="black"/>
              </a:solidFill>
              <a:latin typeface="HG丸ｺﾞｼｯｸM-PRO" pitchFamily="50" charset="-128"/>
              <a:ea typeface="HG丸ｺﾞｼｯｸM-PRO" pitchFamily="50" charset="-128"/>
            </a:endParaRPr>
          </a:p>
        </p:txBody>
      </p:sp>
      <p:graphicFrame>
        <p:nvGraphicFramePr>
          <p:cNvPr id="49" name="表 48"/>
          <p:cNvGraphicFramePr>
            <a:graphicFrameLocks noGrp="1"/>
          </p:cNvGraphicFramePr>
          <p:nvPr>
            <p:extLst>
              <p:ext uri="{D42A27DB-BD31-4B8C-83A1-F6EECF244321}">
                <p14:modId xmlns:p14="http://schemas.microsoft.com/office/powerpoint/2010/main" val="96712578"/>
              </p:ext>
            </p:extLst>
          </p:nvPr>
        </p:nvGraphicFramePr>
        <p:xfrm>
          <a:off x="4406983" y="4751832"/>
          <a:ext cx="5226582" cy="1841670"/>
        </p:xfrm>
        <a:graphic>
          <a:graphicData uri="http://schemas.openxmlformats.org/drawingml/2006/table">
            <a:tbl>
              <a:tblPr firstRow="1" bandRow="1">
                <a:tableStyleId>{5C22544A-7EE6-4342-B048-85BDC9FD1C3A}</a:tableStyleId>
              </a:tblPr>
              <a:tblGrid>
                <a:gridCol w="2538983"/>
                <a:gridCol w="913012"/>
                <a:gridCol w="1774587"/>
              </a:tblGrid>
              <a:tr h="268688">
                <a:tc>
                  <a:txBody>
                    <a:bodyPr/>
                    <a:lstStyle/>
                    <a:p>
                      <a:pPr algn="ctr"/>
                      <a:r>
                        <a:rPr kumimoji="1" lang="ja-JP" altLang="en-US" sz="1200" dirty="0" smtClean="0"/>
                        <a:t>名称</a:t>
                      </a:r>
                      <a:endParaRPr kumimoji="1" lang="ja-JP" altLang="en-US" sz="1200" dirty="0"/>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200" dirty="0" smtClean="0"/>
                        <a:t>連絡先</a:t>
                      </a:r>
                      <a:endParaRPr kumimoji="1" lang="ja-JP" altLang="en-US" sz="1200" dirty="0"/>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200" dirty="0" smtClean="0"/>
                        <a:t>自宅からの距離</a:t>
                      </a:r>
                      <a:endParaRPr kumimoji="1" lang="ja-JP" altLang="en-US" sz="1200" dirty="0"/>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347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t>Ａ　地域包括支援センター</a:t>
                      </a:r>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200" dirty="0" smtClean="0"/>
                        <a:t>○○</a:t>
                      </a:r>
                      <a:endParaRPr kumimoji="1" lang="ja-JP" altLang="en-US" sz="1200" dirty="0"/>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1200" dirty="0" smtClean="0"/>
                        <a:t>0.2Km</a:t>
                      </a:r>
                      <a:endParaRPr kumimoji="1" lang="ja-JP" altLang="en-US" sz="1200" dirty="0"/>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3470">
                <a:tc>
                  <a:txBody>
                    <a:bodyPr/>
                    <a:lstStyle/>
                    <a:p>
                      <a:r>
                        <a:rPr kumimoji="1" lang="ja-JP" altLang="en-US" sz="1200" dirty="0" smtClean="0"/>
                        <a:t>Ｂ　居宅介護支援事業所</a:t>
                      </a:r>
                      <a:endParaRPr kumimoji="1" lang="ja-JP" altLang="en-US" sz="1200" dirty="0"/>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200" dirty="0" smtClean="0"/>
                        <a:t>△△</a:t>
                      </a:r>
                      <a:endParaRPr kumimoji="1" lang="ja-JP" altLang="en-US" sz="1200" dirty="0"/>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1200" dirty="0" smtClean="0"/>
                        <a:t>0.4Km</a:t>
                      </a:r>
                      <a:endParaRPr kumimoji="1" lang="ja-JP" altLang="en-US" sz="1200" dirty="0"/>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3470">
                <a:tc>
                  <a:txBody>
                    <a:bodyPr/>
                    <a:lstStyle/>
                    <a:p>
                      <a:r>
                        <a:rPr kumimoji="1" lang="ja-JP" altLang="en-US" sz="1200" dirty="0" smtClean="0"/>
                        <a:t>Ｃ　訪問介護事業所</a:t>
                      </a:r>
                      <a:endParaRPr kumimoji="1" lang="ja-JP" altLang="en-US" sz="1200" dirty="0"/>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1200" dirty="0" smtClean="0"/>
                        <a:t>××</a:t>
                      </a:r>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1200" dirty="0" smtClean="0"/>
                        <a:t>0.6Km</a:t>
                      </a:r>
                      <a:endParaRPr kumimoji="1" lang="ja-JP" altLang="en-US" sz="1200" dirty="0"/>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3470">
                <a:tc>
                  <a:txBody>
                    <a:bodyPr/>
                    <a:lstStyle/>
                    <a:p>
                      <a:r>
                        <a:rPr kumimoji="1" lang="ja-JP" altLang="en-US" sz="1200" dirty="0" smtClean="0"/>
                        <a:t>Ｄ　特別養護老人ホーム</a:t>
                      </a:r>
                      <a:endParaRPr kumimoji="1" lang="ja-JP" altLang="en-US" sz="1200" dirty="0"/>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200" dirty="0" smtClean="0"/>
                        <a:t>－－</a:t>
                      </a:r>
                      <a:endParaRPr kumimoji="1" lang="en-US" altLang="ja-JP" sz="1200" dirty="0" smtClean="0"/>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1200" dirty="0" smtClean="0"/>
                        <a:t>0.7Km</a:t>
                      </a:r>
                      <a:endParaRPr kumimoji="1" lang="ja-JP" altLang="en-US" sz="1200" dirty="0"/>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3470">
                <a:tc>
                  <a:txBody>
                    <a:bodyPr/>
                    <a:lstStyle/>
                    <a:p>
                      <a:r>
                        <a:rPr kumimoji="1" lang="ja-JP" altLang="en-US" sz="1200" dirty="0" smtClean="0"/>
                        <a:t>Ｅ　見守り・配食</a:t>
                      </a:r>
                      <a:endParaRPr kumimoji="1" lang="ja-JP" altLang="en-US" sz="1200" dirty="0"/>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200" dirty="0" smtClean="0"/>
                        <a:t>□□</a:t>
                      </a:r>
                      <a:endParaRPr kumimoji="1" lang="ja-JP" altLang="en-US" sz="1200" dirty="0"/>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1200" dirty="0" smtClean="0"/>
                        <a:t>1.0Km</a:t>
                      </a:r>
                      <a:endParaRPr kumimoji="1" lang="ja-JP" altLang="en-US" sz="1200" dirty="0"/>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43" name="角丸四角形 42"/>
          <p:cNvSpPr/>
          <p:nvPr/>
        </p:nvSpPr>
        <p:spPr>
          <a:xfrm>
            <a:off x="350913" y="3969036"/>
            <a:ext cx="1873916" cy="432048"/>
          </a:xfrm>
          <a:prstGeom prst="roundRect">
            <a:avLst/>
          </a:prstGeom>
          <a:ln w="19050">
            <a:prstDash val="dash"/>
          </a:ln>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400" dirty="0" smtClean="0">
                <a:solidFill>
                  <a:prstClr val="black"/>
                </a:solidFill>
              </a:rPr>
              <a:t>（新）地域包括支援</a:t>
            </a:r>
            <a:endParaRPr lang="en-US" altLang="ja-JP" sz="1400" dirty="0" smtClean="0">
              <a:solidFill>
                <a:prstClr val="black"/>
              </a:solidFill>
            </a:endParaRPr>
          </a:p>
          <a:p>
            <a:pPr algn="ctr"/>
            <a:r>
              <a:rPr lang="ja-JP" altLang="en-US" sz="1400" dirty="0" smtClean="0">
                <a:solidFill>
                  <a:prstClr val="black"/>
                </a:solidFill>
              </a:rPr>
              <a:t>センター</a:t>
            </a:r>
            <a:endParaRPr lang="ja-JP" altLang="en-US" sz="1400" dirty="0">
              <a:solidFill>
                <a:prstClr val="black"/>
              </a:solidFill>
            </a:endParaRPr>
          </a:p>
        </p:txBody>
      </p:sp>
      <p:sp>
        <p:nvSpPr>
          <p:cNvPr id="48" name="下矢印 47"/>
          <p:cNvSpPr/>
          <p:nvPr/>
        </p:nvSpPr>
        <p:spPr>
          <a:xfrm>
            <a:off x="350911" y="3401667"/>
            <a:ext cx="468000" cy="540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50" name="テキスト ボックス 49"/>
          <p:cNvSpPr txBox="1"/>
          <p:nvPr/>
        </p:nvSpPr>
        <p:spPr>
          <a:xfrm>
            <a:off x="896239" y="3437701"/>
            <a:ext cx="1643487" cy="461665"/>
          </a:xfrm>
          <a:prstGeom prst="rect">
            <a:avLst/>
          </a:prstGeom>
          <a:noFill/>
        </p:spPr>
        <p:txBody>
          <a:bodyPr wrap="square" rtlCol="0">
            <a:spAutoFit/>
          </a:bodyPr>
          <a:lstStyle/>
          <a:p>
            <a:r>
              <a:rPr lang="ja-JP" altLang="en-US" sz="1200" dirty="0">
                <a:solidFill>
                  <a:prstClr val="black"/>
                </a:solidFill>
                <a:latin typeface="HG丸ｺﾞｼｯｸM-PRO" pitchFamily="50" charset="-128"/>
                <a:ea typeface="HG丸ｺﾞｼｯｸM-PRO" pitchFamily="50" charset="-128"/>
              </a:rPr>
              <a:t>介護</a:t>
            </a:r>
            <a:r>
              <a:rPr lang="ja-JP" altLang="en-US" sz="1200" dirty="0" smtClean="0">
                <a:solidFill>
                  <a:prstClr val="black"/>
                </a:solidFill>
                <a:latin typeface="HG丸ｺﾞｼｯｸM-PRO" pitchFamily="50" charset="-128"/>
                <a:ea typeface="HG丸ｺﾞｼｯｸM-PRO" pitchFamily="50" charset="-128"/>
              </a:rPr>
              <a:t>のことに</a:t>
            </a:r>
            <a:endParaRPr lang="en-US" altLang="ja-JP" sz="1200" dirty="0" smtClean="0">
              <a:solidFill>
                <a:prstClr val="black"/>
              </a:solidFill>
              <a:latin typeface="HG丸ｺﾞｼｯｸM-PRO" pitchFamily="50" charset="-128"/>
              <a:ea typeface="HG丸ｺﾞｼｯｸM-PRO" pitchFamily="50" charset="-128"/>
            </a:endParaRPr>
          </a:p>
          <a:p>
            <a:r>
              <a:rPr lang="ja-JP" altLang="en-US" sz="1200" dirty="0" smtClean="0">
                <a:solidFill>
                  <a:prstClr val="black"/>
                </a:solidFill>
                <a:latin typeface="HG丸ｺﾞｼｯｸM-PRO" pitchFamily="50" charset="-128"/>
                <a:ea typeface="HG丸ｺﾞｼｯｸM-PRO" pitchFamily="50" charset="-128"/>
              </a:rPr>
              <a:t>ついて相談したい</a:t>
            </a:r>
            <a:endParaRPr lang="ja-JP" altLang="en-US" sz="1200" dirty="0">
              <a:solidFill>
                <a:prstClr val="black"/>
              </a:solidFill>
              <a:latin typeface="HG丸ｺﾞｼｯｸM-PRO" pitchFamily="50" charset="-128"/>
              <a:ea typeface="HG丸ｺﾞｼｯｸM-PRO" pitchFamily="50" charset="-128"/>
            </a:endParaRPr>
          </a:p>
        </p:txBody>
      </p:sp>
      <p:sp>
        <p:nvSpPr>
          <p:cNvPr id="7" name="円/楕円 6"/>
          <p:cNvSpPr/>
          <p:nvPr/>
        </p:nvSpPr>
        <p:spPr>
          <a:xfrm>
            <a:off x="818541" y="5218976"/>
            <a:ext cx="2737932" cy="159440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nvGrpSpPr>
          <p:cNvPr id="56" name="グループ化 55"/>
          <p:cNvGrpSpPr/>
          <p:nvPr/>
        </p:nvGrpSpPr>
        <p:grpSpPr>
          <a:xfrm>
            <a:off x="639973" y="5187889"/>
            <a:ext cx="780000" cy="540000"/>
            <a:chOff x="590742" y="5325365"/>
            <a:chExt cx="720000" cy="540000"/>
          </a:xfrm>
        </p:grpSpPr>
        <p:pic>
          <p:nvPicPr>
            <p:cNvPr id="14" name="図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0742" y="5325365"/>
              <a:ext cx="720000" cy="540000"/>
            </a:xfrm>
            <a:prstGeom prst="rect">
              <a:avLst/>
            </a:prstGeom>
          </p:spPr>
        </p:pic>
        <p:sp>
          <p:nvSpPr>
            <p:cNvPr id="17" name="正方形/長方形 16"/>
            <p:cNvSpPr/>
            <p:nvPr/>
          </p:nvSpPr>
          <p:spPr>
            <a:xfrm>
              <a:off x="692250" y="5539990"/>
              <a:ext cx="270000" cy="1932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a:solidFill>
                    <a:sysClr val="windowText" lastClr="000000"/>
                  </a:solidFill>
                  <a:latin typeface="HG丸ｺﾞｼｯｸM-PRO" pitchFamily="50" charset="-128"/>
                  <a:ea typeface="HG丸ｺﾞｼｯｸM-PRO" pitchFamily="50" charset="-128"/>
                </a:rPr>
                <a:t>Ａ</a:t>
              </a:r>
            </a:p>
          </p:txBody>
        </p:sp>
      </p:grpSp>
      <p:grpSp>
        <p:nvGrpSpPr>
          <p:cNvPr id="45" name="グループ化 44"/>
          <p:cNvGrpSpPr/>
          <p:nvPr/>
        </p:nvGrpSpPr>
        <p:grpSpPr>
          <a:xfrm>
            <a:off x="1143922" y="6138058"/>
            <a:ext cx="780000" cy="540000"/>
            <a:chOff x="1175534" y="6273376"/>
            <a:chExt cx="720000" cy="540000"/>
          </a:xfrm>
        </p:grpSpPr>
        <p:grpSp>
          <p:nvGrpSpPr>
            <p:cNvPr id="60" name="グループ化 59"/>
            <p:cNvGrpSpPr/>
            <p:nvPr/>
          </p:nvGrpSpPr>
          <p:grpSpPr>
            <a:xfrm>
              <a:off x="1175534" y="6273376"/>
              <a:ext cx="720000" cy="540000"/>
              <a:chOff x="1187624" y="6021288"/>
              <a:chExt cx="720000" cy="540000"/>
            </a:xfrm>
          </p:grpSpPr>
          <p:pic>
            <p:nvPicPr>
              <p:cNvPr id="61" name="図 6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87624" y="6021288"/>
                <a:ext cx="720000" cy="540000"/>
              </a:xfrm>
              <a:prstGeom prst="rect">
                <a:avLst/>
              </a:prstGeom>
            </p:spPr>
          </p:pic>
          <p:sp>
            <p:nvSpPr>
              <p:cNvPr id="62" name="正方形/長方形 61"/>
              <p:cNvSpPr/>
              <p:nvPr/>
            </p:nvSpPr>
            <p:spPr>
              <a:xfrm>
                <a:off x="1290720" y="6241485"/>
                <a:ext cx="270000" cy="1932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smtClean="0">
                    <a:solidFill>
                      <a:sysClr val="windowText" lastClr="000000"/>
                    </a:solidFill>
                    <a:latin typeface="HG丸ｺﾞｼｯｸM-PRO" pitchFamily="50" charset="-128"/>
                    <a:ea typeface="HG丸ｺﾞｼｯｸM-PRO" pitchFamily="50" charset="-128"/>
                  </a:rPr>
                  <a:t>Ｅ</a:t>
                </a:r>
                <a:endParaRPr lang="ja-JP" altLang="en-US" sz="1050" dirty="0">
                  <a:solidFill>
                    <a:sysClr val="windowText" lastClr="000000"/>
                  </a:solidFill>
                  <a:latin typeface="HG丸ｺﾞｼｯｸM-PRO" pitchFamily="50" charset="-128"/>
                  <a:ea typeface="HG丸ｺﾞｼｯｸM-PRO" pitchFamily="50" charset="-128"/>
                </a:endParaRPr>
              </a:p>
            </p:txBody>
          </p:sp>
        </p:grpSp>
        <p:pic>
          <p:nvPicPr>
            <p:cNvPr id="13" name="図 12"/>
            <p:cNvPicPr>
              <a:picLocks noChangeAspect="1"/>
            </p:cNvPicPr>
            <p:nvPr/>
          </p:nvPicPr>
          <p:blipFill>
            <a:blip r:embed="rId5" cstate="print">
              <a:biLevel thresh="75000"/>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1232302" y="6327773"/>
              <a:ext cx="362656" cy="215603"/>
            </a:xfrm>
            <a:prstGeom prst="rect">
              <a:avLst/>
            </a:prstGeom>
            <a:solidFill>
              <a:schemeClr val="accent6">
                <a:lumMod val="60000"/>
                <a:lumOff val="40000"/>
              </a:schemeClr>
            </a:solidFill>
          </p:spPr>
        </p:pic>
      </p:grpSp>
      <p:grpSp>
        <p:nvGrpSpPr>
          <p:cNvPr id="63" name="グループ化 62"/>
          <p:cNvGrpSpPr/>
          <p:nvPr/>
        </p:nvGrpSpPr>
        <p:grpSpPr>
          <a:xfrm>
            <a:off x="3195610" y="5229147"/>
            <a:ext cx="780000" cy="540000"/>
            <a:chOff x="1187624" y="6021288"/>
            <a:chExt cx="720000" cy="540000"/>
          </a:xfrm>
        </p:grpSpPr>
        <p:pic>
          <p:nvPicPr>
            <p:cNvPr id="64" name="図 6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87624" y="6021288"/>
              <a:ext cx="720000" cy="540000"/>
            </a:xfrm>
            <a:prstGeom prst="rect">
              <a:avLst/>
            </a:prstGeom>
          </p:spPr>
        </p:pic>
        <p:sp>
          <p:nvSpPr>
            <p:cNvPr id="65" name="正方形/長方形 64"/>
            <p:cNvSpPr/>
            <p:nvPr/>
          </p:nvSpPr>
          <p:spPr>
            <a:xfrm>
              <a:off x="1290720" y="6241485"/>
              <a:ext cx="270000" cy="1932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smtClean="0">
                  <a:solidFill>
                    <a:sysClr val="windowText" lastClr="000000"/>
                  </a:solidFill>
                  <a:latin typeface="HG丸ｺﾞｼｯｸM-PRO" pitchFamily="50" charset="-128"/>
                  <a:ea typeface="HG丸ｺﾞｼｯｸM-PRO" pitchFamily="50" charset="-128"/>
                </a:rPr>
                <a:t>Ｃ</a:t>
              </a:r>
              <a:endParaRPr lang="ja-JP" altLang="en-US" sz="1050" dirty="0">
                <a:solidFill>
                  <a:sysClr val="windowText" lastClr="000000"/>
                </a:solidFill>
                <a:latin typeface="HG丸ｺﾞｼｯｸM-PRO" pitchFamily="50" charset="-128"/>
                <a:ea typeface="HG丸ｺﾞｼｯｸM-PRO" pitchFamily="50" charset="-128"/>
              </a:endParaRPr>
            </a:p>
          </p:txBody>
        </p:sp>
      </p:grpSp>
      <p:grpSp>
        <p:nvGrpSpPr>
          <p:cNvPr id="32" name="グループ化 31"/>
          <p:cNvGrpSpPr/>
          <p:nvPr/>
        </p:nvGrpSpPr>
        <p:grpSpPr>
          <a:xfrm>
            <a:off x="1974848" y="4805513"/>
            <a:ext cx="780000" cy="540000"/>
            <a:chOff x="1822898" y="5049240"/>
            <a:chExt cx="720000" cy="540000"/>
          </a:xfrm>
        </p:grpSpPr>
        <p:grpSp>
          <p:nvGrpSpPr>
            <p:cNvPr id="38" name="グループ化 37"/>
            <p:cNvGrpSpPr/>
            <p:nvPr/>
          </p:nvGrpSpPr>
          <p:grpSpPr>
            <a:xfrm>
              <a:off x="1822898" y="5049240"/>
              <a:ext cx="720000" cy="540000"/>
              <a:chOff x="1187624" y="6021288"/>
              <a:chExt cx="720000" cy="540000"/>
            </a:xfrm>
          </p:grpSpPr>
          <p:pic>
            <p:nvPicPr>
              <p:cNvPr id="51" name="図 5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87624" y="6021288"/>
                <a:ext cx="720000" cy="540000"/>
              </a:xfrm>
              <a:prstGeom prst="rect">
                <a:avLst/>
              </a:prstGeom>
            </p:spPr>
          </p:pic>
          <p:sp>
            <p:nvSpPr>
              <p:cNvPr id="55" name="正方形/長方形 54"/>
              <p:cNvSpPr/>
              <p:nvPr/>
            </p:nvSpPr>
            <p:spPr>
              <a:xfrm>
                <a:off x="1290720" y="6241485"/>
                <a:ext cx="270000" cy="1932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a:solidFill>
                      <a:sysClr val="windowText" lastClr="000000"/>
                    </a:solidFill>
                    <a:latin typeface="HG丸ｺﾞｼｯｸM-PRO" pitchFamily="50" charset="-128"/>
                    <a:ea typeface="HG丸ｺﾞｼｯｸM-PRO" pitchFamily="50" charset="-128"/>
                  </a:rPr>
                  <a:t>Ｂ</a:t>
                </a:r>
              </a:p>
            </p:txBody>
          </p:sp>
        </p:grpSp>
        <p:pic>
          <p:nvPicPr>
            <p:cNvPr id="24" name="図 23"/>
            <p:cNvPicPr>
              <a:picLocks/>
            </p:cNvPicPr>
            <p:nvPr/>
          </p:nvPicPr>
          <p:blipFill>
            <a:blip r:embed="rId7" cstate="print">
              <a:extLst>
                <a:ext uri="{BEBA8EAE-BF5A-486C-A8C5-ECC9F3942E4B}">
                  <a14:imgProps xmlns:a14="http://schemas.microsoft.com/office/drawing/2010/main">
                    <a14:imgLayer r:embed="rId8">
                      <a14:imgEffect>
                        <a14:artisticGlowEdges/>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1873686" y="5103240"/>
              <a:ext cx="360000" cy="216000"/>
            </a:xfrm>
            <a:prstGeom prst="rect">
              <a:avLst/>
            </a:prstGeom>
            <a:solidFill>
              <a:srgbClr val="FFFF66"/>
            </a:solidFill>
          </p:spPr>
        </p:pic>
      </p:grpSp>
      <p:grpSp>
        <p:nvGrpSpPr>
          <p:cNvPr id="44" name="グループ化 43"/>
          <p:cNvGrpSpPr/>
          <p:nvPr/>
        </p:nvGrpSpPr>
        <p:grpSpPr>
          <a:xfrm>
            <a:off x="2691897" y="6165316"/>
            <a:ext cx="780000" cy="540000"/>
            <a:chOff x="2472634" y="6273376"/>
            <a:chExt cx="720000" cy="540000"/>
          </a:xfrm>
        </p:grpSpPr>
        <p:grpSp>
          <p:nvGrpSpPr>
            <p:cNvPr id="37" name="グループ化 36"/>
            <p:cNvGrpSpPr/>
            <p:nvPr/>
          </p:nvGrpSpPr>
          <p:grpSpPr>
            <a:xfrm>
              <a:off x="2472634" y="6273376"/>
              <a:ext cx="720000" cy="540000"/>
              <a:chOff x="2472634" y="6033433"/>
              <a:chExt cx="720000" cy="540000"/>
            </a:xfrm>
          </p:grpSpPr>
          <p:pic>
            <p:nvPicPr>
              <p:cNvPr id="15" name="図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472634" y="6033433"/>
                <a:ext cx="720000" cy="540000"/>
              </a:xfrm>
              <a:prstGeom prst="rect">
                <a:avLst/>
              </a:prstGeom>
            </p:spPr>
          </p:pic>
          <p:sp>
            <p:nvSpPr>
              <p:cNvPr id="54" name="正方形/長方形 53"/>
              <p:cNvSpPr/>
              <p:nvPr/>
            </p:nvSpPr>
            <p:spPr>
              <a:xfrm>
                <a:off x="2573808" y="6253630"/>
                <a:ext cx="270000" cy="1769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smtClean="0">
                    <a:solidFill>
                      <a:sysClr val="windowText" lastClr="000000"/>
                    </a:solidFill>
                    <a:latin typeface="HG丸ｺﾞｼｯｸM-PRO" pitchFamily="50" charset="-128"/>
                    <a:ea typeface="HG丸ｺﾞｼｯｸM-PRO" pitchFamily="50" charset="-128"/>
                  </a:rPr>
                  <a:t>Ｄ</a:t>
                </a:r>
                <a:endParaRPr lang="ja-JP" altLang="en-US" sz="1050" dirty="0">
                  <a:solidFill>
                    <a:sysClr val="windowText" lastClr="000000"/>
                  </a:solidFill>
                  <a:latin typeface="HG丸ｺﾞｼｯｸM-PRO" pitchFamily="50" charset="-128"/>
                  <a:ea typeface="HG丸ｺﾞｼｯｸM-PRO" pitchFamily="50" charset="-128"/>
                </a:endParaRPr>
              </a:p>
            </p:txBody>
          </p:sp>
        </p:grpSp>
        <p:pic>
          <p:nvPicPr>
            <p:cNvPr id="16" name="図 15"/>
            <p:cNvPicPr>
              <a:picLocks/>
            </p:cNvPicPr>
            <p:nvPr/>
          </p:nvPicPr>
          <p:blipFill>
            <a:blip r:embed="rId10" cstate="print">
              <a:biLevel thresh="75000"/>
              <a:extLst>
                <a:ext uri="{28A0092B-C50C-407E-A947-70E740481C1C}">
                  <a14:useLocalDpi xmlns:a14="http://schemas.microsoft.com/office/drawing/2010/main" val="0"/>
                </a:ext>
              </a:extLst>
            </a:blip>
            <a:stretch>
              <a:fillRect/>
            </a:stretch>
          </p:blipFill>
          <p:spPr>
            <a:xfrm>
              <a:off x="2555808" y="6342979"/>
              <a:ext cx="288000" cy="198000"/>
            </a:xfrm>
            <a:prstGeom prst="rect">
              <a:avLst/>
            </a:prstGeom>
          </p:spPr>
        </p:pic>
      </p:grpSp>
      <p:sp>
        <p:nvSpPr>
          <p:cNvPr id="57" name="テキスト ボックス 56"/>
          <p:cNvSpPr txBox="1"/>
          <p:nvPr/>
        </p:nvSpPr>
        <p:spPr>
          <a:xfrm>
            <a:off x="218799" y="4984556"/>
            <a:ext cx="1458930" cy="153795"/>
          </a:xfrm>
          <a:prstGeom prst="roundRect">
            <a:avLst/>
          </a:prstGeom>
          <a:solidFill>
            <a:srgbClr val="FFFF99"/>
          </a:solidFill>
          <a:ln>
            <a:solidFill>
              <a:schemeClr val="tx1"/>
            </a:solidFill>
          </a:ln>
        </p:spPr>
        <p:style>
          <a:lnRef idx="1">
            <a:schemeClr val="accent6"/>
          </a:lnRef>
          <a:fillRef idx="2">
            <a:schemeClr val="accent6"/>
          </a:fillRef>
          <a:effectRef idx="1">
            <a:schemeClr val="accent6"/>
          </a:effectRef>
          <a:fontRef idx="minor">
            <a:schemeClr val="dk1"/>
          </a:fontRef>
        </p:style>
        <p:txBody>
          <a:bodyPr wrap="square" lIns="0" tIns="0" rIns="0" bIns="0" rtlCol="0" anchor="ctr" anchorCtr="0">
            <a:noAutofit/>
          </a:bodyPr>
          <a:lstStyle/>
          <a:p>
            <a:pPr algn="ctr"/>
            <a:r>
              <a:rPr lang="ja-JP" altLang="en-US" sz="900" dirty="0" smtClean="0">
                <a:solidFill>
                  <a:prstClr val="black"/>
                </a:solidFill>
                <a:latin typeface="HG丸ｺﾞｼｯｸM-PRO" pitchFamily="50" charset="-128"/>
                <a:ea typeface="HG丸ｺﾞｼｯｸM-PRO" pitchFamily="50" charset="-128"/>
              </a:rPr>
              <a:t>地域包括支援センター</a:t>
            </a:r>
            <a:endParaRPr lang="ja-JP" altLang="en-US" sz="900" dirty="0">
              <a:solidFill>
                <a:prstClr val="black"/>
              </a:solidFill>
              <a:latin typeface="HG丸ｺﾞｼｯｸM-PRO" pitchFamily="50" charset="-128"/>
              <a:ea typeface="HG丸ｺﾞｼｯｸM-PRO" pitchFamily="50" charset="-128"/>
            </a:endParaRPr>
          </a:p>
        </p:txBody>
      </p:sp>
      <p:sp>
        <p:nvSpPr>
          <p:cNvPr id="58" name="テキスト ボックス 57"/>
          <p:cNvSpPr txBox="1"/>
          <p:nvPr/>
        </p:nvSpPr>
        <p:spPr>
          <a:xfrm>
            <a:off x="1906720" y="4648325"/>
            <a:ext cx="1266006" cy="153795"/>
          </a:xfrm>
          <a:prstGeom prst="roundRect">
            <a:avLst/>
          </a:prstGeom>
          <a:solidFill>
            <a:schemeClr val="accent6">
              <a:lumMod val="40000"/>
              <a:lumOff val="60000"/>
            </a:schemeClr>
          </a:solidFill>
          <a:ln>
            <a:solidFill>
              <a:schemeClr val="tx1"/>
            </a:solidFill>
          </a:ln>
        </p:spPr>
        <p:style>
          <a:lnRef idx="1">
            <a:schemeClr val="accent6"/>
          </a:lnRef>
          <a:fillRef idx="2">
            <a:schemeClr val="accent6"/>
          </a:fillRef>
          <a:effectRef idx="1">
            <a:schemeClr val="accent6"/>
          </a:effectRef>
          <a:fontRef idx="minor">
            <a:schemeClr val="dk1"/>
          </a:fontRef>
        </p:style>
        <p:txBody>
          <a:bodyPr wrap="square" lIns="0" tIns="0" rIns="0" bIns="0" rtlCol="0" anchor="ctr" anchorCtr="0">
            <a:noAutofit/>
          </a:bodyPr>
          <a:lstStyle/>
          <a:p>
            <a:pPr algn="ctr"/>
            <a:r>
              <a:rPr lang="ja-JP" altLang="en-US" sz="900" dirty="0" smtClean="0">
                <a:solidFill>
                  <a:prstClr val="black"/>
                </a:solidFill>
                <a:latin typeface="HG丸ｺﾞｼｯｸM-PRO" pitchFamily="50" charset="-128"/>
                <a:ea typeface="HG丸ｺﾞｼｯｸM-PRO" pitchFamily="50" charset="-128"/>
              </a:rPr>
              <a:t>居宅介護支援事業所</a:t>
            </a:r>
            <a:endParaRPr lang="ja-JP" altLang="en-US" sz="900" dirty="0">
              <a:solidFill>
                <a:prstClr val="black"/>
              </a:solidFill>
              <a:latin typeface="HG丸ｺﾞｼｯｸM-PRO" pitchFamily="50" charset="-128"/>
              <a:ea typeface="HG丸ｺﾞｼｯｸM-PRO" pitchFamily="50" charset="-128"/>
            </a:endParaRPr>
          </a:p>
        </p:txBody>
      </p:sp>
      <p:sp>
        <p:nvSpPr>
          <p:cNvPr id="59" name="テキスト ボックス 58"/>
          <p:cNvSpPr txBox="1"/>
          <p:nvPr/>
        </p:nvSpPr>
        <p:spPr>
          <a:xfrm>
            <a:off x="3062025" y="5075454"/>
            <a:ext cx="1014265" cy="153795"/>
          </a:xfrm>
          <a:prstGeom prst="roundRect">
            <a:avLst/>
          </a:prstGeom>
          <a:solidFill>
            <a:schemeClr val="accent6">
              <a:lumMod val="40000"/>
              <a:lumOff val="60000"/>
            </a:schemeClr>
          </a:solidFill>
          <a:ln>
            <a:solidFill>
              <a:schemeClr val="tx1"/>
            </a:solidFill>
          </a:ln>
        </p:spPr>
        <p:style>
          <a:lnRef idx="1">
            <a:schemeClr val="accent6"/>
          </a:lnRef>
          <a:fillRef idx="2">
            <a:schemeClr val="accent6"/>
          </a:fillRef>
          <a:effectRef idx="1">
            <a:schemeClr val="accent6"/>
          </a:effectRef>
          <a:fontRef idx="minor">
            <a:schemeClr val="dk1"/>
          </a:fontRef>
        </p:style>
        <p:txBody>
          <a:bodyPr wrap="square" lIns="0" tIns="0" rIns="0" bIns="0" rtlCol="0" anchor="ctr" anchorCtr="0">
            <a:noAutofit/>
          </a:bodyPr>
          <a:lstStyle/>
          <a:p>
            <a:pPr algn="ctr"/>
            <a:r>
              <a:rPr lang="ja-JP" altLang="en-US" sz="900" dirty="0">
                <a:solidFill>
                  <a:prstClr val="black"/>
                </a:solidFill>
                <a:latin typeface="HG丸ｺﾞｼｯｸM-PRO" pitchFamily="50" charset="-128"/>
                <a:ea typeface="HG丸ｺﾞｼｯｸM-PRO" pitchFamily="50" charset="-128"/>
              </a:rPr>
              <a:t>訪問</a:t>
            </a:r>
            <a:r>
              <a:rPr lang="ja-JP" altLang="en-US" sz="900" dirty="0" smtClean="0">
                <a:solidFill>
                  <a:prstClr val="black"/>
                </a:solidFill>
                <a:latin typeface="HG丸ｺﾞｼｯｸM-PRO" pitchFamily="50" charset="-128"/>
                <a:ea typeface="HG丸ｺﾞｼｯｸM-PRO" pitchFamily="50" charset="-128"/>
              </a:rPr>
              <a:t>介護事業所</a:t>
            </a:r>
            <a:endParaRPr lang="ja-JP" altLang="en-US" sz="900" dirty="0">
              <a:solidFill>
                <a:prstClr val="black"/>
              </a:solidFill>
              <a:latin typeface="HG丸ｺﾞｼｯｸM-PRO" pitchFamily="50" charset="-128"/>
              <a:ea typeface="HG丸ｺﾞｼｯｸM-PRO" pitchFamily="50" charset="-128"/>
            </a:endParaRPr>
          </a:p>
        </p:txBody>
      </p:sp>
      <p:sp>
        <p:nvSpPr>
          <p:cNvPr id="66" name="テキスト ボックス 65"/>
          <p:cNvSpPr txBox="1"/>
          <p:nvPr/>
        </p:nvSpPr>
        <p:spPr>
          <a:xfrm>
            <a:off x="3093995" y="6551623"/>
            <a:ext cx="1170282" cy="153795"/>
          </a:xfrm>
          <a:prstGeom prst="roundRect">
            <a:avLst/>
          </a:prstGeom>
          <a:solidFill>
            <a:schemeClr val="accent5">
              <a:lumMod val="20000"/>
              <a:lumOff val="80000"/>
            </a:schemeClr>
          </a:solidFill>
          <a:ln>
            <a:solidFill>
              <a:schemeClr val="tx1"/>
            </a:solidFill>
          </a:ln>
        </p:spPr>
        <p:style>
          <a:lnRef idx="1">
            <a:schemeClr val="accent6"/>
          </a:lnRef>
          <a:fillRef idx="2">
            <a:schemeClr val="accent6"/>
          </a:fillRef>
          <a:effectRef idx="1">
            <a:schemeClr val="accent6"/>
          </a:effectRef>
          <a:fontRef idx="minor">
            <a:schemeClr val="dk1"/>
          </a:fontRef>
        </p:style>
        <p:txBody>
          <a:bodyPr wrap="square" lIns="0" tIns="0" rIns="0" bIns="0" rtlCol="0" anchor="ctr" anchorCtr="0">
            <a:noAutofit/>
          </a:bodyPr>
          <a:lstStyle/>
          <a:p>
            <a:pPr algn="ctr"/>
            <a:r>
              <a:rPr lang="ja-JP" altLang="en-US" sz="900" dirty="0" smtClean="0">
                <a:solidFill>
                  <a:prstClr val="black"/>
                </a:solidFill>
                <a:latin typeface="HG丸ｺﾞｼｯｸM-PRO" pitchFamily="50" charset="-128"/>
                <a:ea typeface="HG丸ｺﾞｼｯｸM-PRO" pitchFamily="50" charset="-128"/>
              </a:rPr>
              <a:t>特別養護老人ホーム</a:t>
            </a:r>
            <a:endParaRPr lang="ja-JP" altLang="en-US" sz="900" dirty="0">
              <a:solidFill>
                <a:prstClr val="black"/>
              </a:solidFill>
              <a:latin typeface="HG丸ｺﾞｼｯｸM-PRO" pitchFamily="50" charset="-128"/>
              <a:ea typeface="HG丸ｺﾞｼｯｸM-PRO" pitchFamily="50" charset="-128"/>
            </a:endParaRPr>
          </a:p>
        </p:txBody>
      </p:sp>
      <p:sp>
        <p:nvSpPr>
          <p:cNvPr id="67" name="テキスト ボックス 66"/>
          <p:cNvSpPr txBox="1"/>
          <p:nvPr/>
        </p:nvSpPr>
        <p:spPr>
          <a:xfrm>
            <a:off x="258715" y="6526144"/>
            <a:ext cx="984083" cy="153795"/>
          </a:xfrm>
          <a:prstGeom prst="roundRect">
            <a:avLst/>
          </a:prstGeom>
          <a:solidFill>
            <a:schemeClr val="accent6">
              <a:lumMod val="20000"/>
              <a:lumOff val="80000"/>
            </a:schemeClr>
          </a:solidFill>
          <a:ln>
            <a:solidFill>
              <a:schemeClr val="tx1"/>
            </a:solidFill>
          </a:ln>
        </p:spPr>
        <p:style>
          <a:lnRef idx="1">
            <a:schemeClr val="accent6"/>
          </a:lnRef>
          <a:fillRef idx="2">
            <a:schemeClr val="accent6"/>
          </a:fillRef>
          <a:effectRef idx="1">
            <a:schemeClr val="accent6"/>
          </a:effectRef>
          <a:fontRef idx="minor">
            <a:schemeClr val="dk1"/>
          </a:fontRef>
        </p:style>
        <p:txBody>
          <a:bodyPr wrap="square" lIns="0" tIns="0" rIns="0" bIns="0" rtlCol="0" anchor="ctr" anchorCtr="0">
            <a:noAutofit/>
          </a:bodyPr>
          <a:lstStyle/>
          <a:p>
            <a:pPr algn="ctr"/>
            <a:r>
              <a:rPr lang="ja-JP" altLang="en-US" sz="900" dirty="0" smtClean="0">
                <a:solidFill>
                  <a:prstClr val="black"/>
                </a:solidFill>
                <a:latin typeface="HG丸ｺﾞｼｯｸM-PRO" pitchFamily="50" charset="-128"/>
                <a:ea typeface="HG丸ｺﾞｼｯｸM-PRO" pitchFamily="50" charset="-128"/>
              </a:rPr>
              <a:t>配食サービス</a:t>
            </a:r>
            <a:endParaRPr lang="ja-JP" altLang="en-US" sz="900" dirty="0">
              <a:solidFill>
                <a:prstClr val="black"/>
              </a:solidFill>
              <a:latin typeface="HG丸ｺﾞｼｯｸM-PRO" pitchFamily="50" charset="-128"/>
              <a:ea typeface="HG丸ｺﾞｼｯｸM-PRO" pitchFamily="50" charset="-128"/>
            </a:endParaRPr>
          </a:p>
        </p:txBody>
      </p:sp>
      <p:pic>
        <p:nvPicPr>
          <p:cNvPr id="52" name="図 5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520999" y="5465951"/>
            <a:ext cx="643673" cy="606595"/>
          </a:xfrm>
          <a:prstGeom prst="rect">
            <a:avLst/>
          </a:prstGeom>
        </p:spPr>
      </p:pic>
      <p:pic>
        <p:nvPicPr>
          <p:cNvPr id="42" name="図 4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098384" y="5482016"/>
            <a:ext cx="673319" cy="621525"/>
          </a:xfrm>
          <a:prstGeom prst="rect">
            <a:avLst/>
          </a:prstGeom>
        </p:spPr>
      </p:pic>
      <p:sp>
        <p:nvSpPr>
          <p:cNvPr id="69" name="タイトル 1"/>
          <p:cNvSpPr txBox="1">
            <a:spLocks/>
          </p:cNvSpPr>
          <p:nvPr/>
        </p:nvSpPr>
        <p:spPr bwMode="auto">
          <a:xfrm>
            <a:off x="138543" y="116632"/>
            <a:ext cx="9711001" cy="404664"/>
          </a:xfrm>
          <a:prstGeom prst="rect">
            <a:avLst/>
          </a:prstGeom>
          <a:solidFill>
            <a:srgbClr val="FFFFCC"/>
          </a:solidFill>
          <a:ln w="9525">
            <a:solidFill>
              <a:srgbClr val="2D2D8A">
                <a:lumMod val="75000"/>
              </a:srgbClr>
            </a:solidFill>
            <a:miter lim="800000"/>
            <a:headEnd/>
            <a:tailEnd/>
          </a:ln>
          <a:effectLst>
            <a:outerShdw blurRad="50800" dist="38100" dir="2700000" algn="tl" rotWithShape="0">
              <a:prstClr val="black">
                <a:alpha val="40000"/>
              </a:prstClr>
            </a:outerShdw>
          </a:effec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a:defRPr/>
            </a:pPr>
            <a:r>
              <a:rPr lang="ja-JP" altLang="en-US" sz="2000" b="1" dirty="0" smtClean="0">
                <a:solidFill>
                  <a:schemeClr val="tx1"/>
                </a:solidFill>
              </a:rPr>
              <a:t>（４）介護サービス情報公表制度の見直し</a:t>
            </a:r>
            <a:endParaRPr lang="ja-JP" altLang="en-US" sz="2000" b="1" kern="0" dirty="0">
              <a:solidFill>
                <a:schemeClr val="tx1"/>
              </a:solidFill>
              <a:latin typeface="Arial"/>
            </a:endParaRPr>
          </a:p>
        </p:txBody>
      </p:sp>
      <p:sp>
        <p:nvSpPr>
          <p:cNvPr id="68" name="スライド番号プレースホルダー 7"/>
          <p:cNvSpPr txBox="1">
            <a:spLocks/>
          </p:cNvSpPr>
          <p:nvPr/>
        </p:nvSpPr>
        <p:spPr>
          <a:xfrm>
            <a:off x="9221681" y="6453336"/>
            <a:ext cx="699871" cy="365125"/>
          </a:xfrm>
          <a:prstGeom prst="rect">
            <a:avLst/>
          </a:prstGeom>
          <a:solidFill>
            <a:schemeClr val="bg1">
              <a:alpha val="78000"/>
            </a:schemeClr>
          </a:solidFill>
        </p:spPr>
        <p:txBody>
          <a:bodyPr vert="horz" lIns="91440" tIns="45720" rIns="91440" bIns="45720" rtlCol="0" anchor="ctr"/>
          <a:lstStyle>
            <a:defPPr>
              <a:defRPr lang="ja-JP"/>
            </a:defPPr>
            <a:lvl1pPr algn="r" rtl="0" fontAlgn="base">
              <a:spcBef>
                <a:spcPct val="0"/>
              </a:spcBef>
              <a:spcAft>
                <a:spcPct val="0"/>
              </a:spcAft>
              <a:defRPr kumimoji="1" sz="1200" kern="1200">
                <a:solidFill>
                  <a:schemeClr val="tx1">
                    <a:tint val="75000"/>
                  </a:schemeClr>
                </a:solidFill>
                <a:latin typeface="Arial" pitchFamily="34"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Arial" pitchFamily="34" charset="0"/>
                <a:ea typeface="ＭＳ Ｐゴシック" pitchFamily="50" charset="-128"/>
                <a:cs typeface="+mn-cs"/>
              </a:defRPr>
            </a:lvl9pPr>
          </a:lstStyle>
          <a:p>
            <a:r>
              <a:rPr lang="en-US" altLang="ja-JP" sz="2400" dirty="0" smtClean="0">
                <a:solidFill>
                  <a:prstClr val="black"/>
                </a:solidFill>
              </a:rPr>
              <a:t>208</a:t>
            </a:r>
            <a:endParaRPr lang="ja-JP" altLang="en-US" sz="2400" dirty="0">
              <a:solidFill>
                <a:prstClr val="black"/>
              </a:solidFill>
            </a:endParaRPr>
          </a:p>
        </p:txBody>
      </p:sp>
    </p:spTree>
    <p:extLst>
      <p:ext uri="{BB962C8B-B14F-4D97-AF65-F5344CB8AC3E}">
        <p14:creationId xmlns:p14="http://schemas.microsoft.com/office/powerpoint/2010/main" val="12005144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角丸四角形 32"/>
          <p:cNvSpPr/>
          <p:nvPr/>
        </p:nvSpPr>
        <p:spPr>
          <a:xfrm>
            <a:off x="83343" y="966656"/>
            <a:ext cx="7677969" cy="3780932"/>
          </a:xfrm>
          <a:prstGeom prst="roundRect">
            <a:avLst>
              <a:gd name="adj" fmla="val 8298"/>
            </a:avLst>
          </a:prstGeom>
          <a:ln w="38100"/>
        </p:spPr>
        <p:style>
          <a:lnRef idx="2">
            <a:schemeClr val="accent3"/>
          </a:lnRef>
          <a:fillRef idx="1">
            <a:schemeClr val="lt1"/>
          </a:fillRef>
          <a:effectRef idx="0">
            <a:schemeClr val="accent3"/>
          </a:effectRef>
          <a:fontRef idx="minor">
            <a:schemeClr val="dk1"/>
          </a:fontRef>
        </p:style>
        <p:txBody>
          <a:bodyPr rtlCol="0" anchor="ctr"/>
          <a:lstStyle/>
          <a:p>
            <a:pPr algn="ctr"/>
            <a:endParaRPr lang="ja-JP" altLang="en-US" sz="1400" dirty="0">
              <a:solidFill>
                <a:prstClr val="black"/>
              </a:solidFill>
            </a:endParaRPr>
          </a:p>
        </p:txBody>
      </p:sp>
      <p:sp>
        <p:nvSpPr>
          <p:cNvPr id="4" name="タイトル 1"/>
          <p:cNvSpPr>
            <a:spLocks noGrp="1"/>
          </p:cNvSpPr>
          <p:nvPr>
            <p:ph type="title"/>
          </p:nvPr>
        </p:nvSpPr>
        <p:spPr>
          <a:xfrm>
            <a:off x="116509" y="0"/>
            <a:ext cx="9673075" cy="620688"/>
          </a:xfrm>
          <a:noFill/>
          <a:ln>
            <a:noFill/>
          </a:ln>
        </p:spPr>
        <p:style>
          <a:lnRef idx="3">
            <a:schemeClr val="lt1"/>
          </a:lnRef>
          <a:fillRef idx="1">
            <a:schemeClr val="accent5"/>
          </a:fillRef>
          <a:effectRef idx="1">
            <a:schemeClr val="accent5"/>
          </a:effectRef>
          <a:fontRef idx="minor">
            <a:schemeClr val="lt1"/>
          </a:fontRef>
        </p:style>
        <p:txBody>
          <a:bodyPr>
            <a:normAutofit/>
          </a:bodyPr>
          <a:lstStyle/>
          <a:p>
            <a:r>
              <a:rPr kumimoji="1" lang="ja-JP" altLang="en-US" sz="3200" dirty="0" smtClean="0">
                <a:solidFill>
                  <a:schemeClr val="tx1"/>
                </a:solidFill>
              </a:rPr>
              <a:t>公表される内容の全体像</a:t>
            </a:r>
            <a:r>
              <a:rPr kumimoji="1" lang="ja-JP" altLang="en-US" sz="2800" dirty="0" smtClean="0">
                <a:solidFill>
                  <a:schemeClr val="tx1"/>
                </a:solidFill>
              </a:rPr>
              <a:t>（現行と検討の方向性）</a:t>
            </a:r>
            <a:endParaRPr kumimoji="1" lang="ja-JP" altLang="en-US" sz="2800" dirty="0">
              <a:solidFill>
                <a:schemeClr val="tx1"/>
              </a:solidFill>
            </a:endParaRPr>
          </a:p>
        </p:txBody>
      </p:sp>
      <p:sp>
        <p:nvSpPr>
          <p:cNvPr id="31" name="角丸四角形 30"/>
          <p:cNvSpPr/>
          <p:nvPr/>
        </p:nvSpPr>
        <p:spPr>
          <a:xfrm>
            <a:off x="6927724" y="3855115"/>
            <a:ext cx="2783808" cy="1139552"/>
          </a:xfrm>
          <a:prstGeom prst="roundRect">
            <a:avLst>
              <a:gd name="adj" fmla="val 8298"/>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ja-JP" altLang="en-US" sz="1400" dirty="0">
              <a:solidFill>
                <a:prstClr val="white"/>
              </a:solidFill>
            </a:endParaRPr>
          </a:p>
        </p:txBody>
      </p:sp>
      <p:sp>
        <p:nvSpPr>
          <p:cNvPr id="5" name="テキスト ボックス 4"/>
          <p:cNvSpPr txBox="1"/>
          <p:nvPr/>
        </p:nvSpPr>
        <p:spPr>
          <a:xfrm>
            <a:off x="97183" y="1697121"/>
            <a:ext cx="655509" cy="584775"/>
          </a:xfrm>
          <a:prstGeom prst="rect">
            <a:avLst/>
          </a:prstGeom>
          <a:noFill/>
        </p:spPr>
        <p:txBody>
          <a:bodyPr wrap="square" rtlCol="0">
            <a:spAutoFit/>
          </a:bodyPr>
          <a:lstStyle/>
          <a:p>
            <a:r>
              <a:rPr lang="ja-JP" altLang="en-US" sz="1600" dirty="0" smtClean="0">
                <a:solidFill>
                  <a:prstClr val="black"/>
                </a:solidFill>
              </a:rPr>
              <a:t>基本情報</a:t>
            </a:r>
            <a:endParaRPr lang="ja-JP" altLang="en-US" sz="1600" dirty="0">
              <a:solidFill>
                <a:prstClr val="black"/>
              </a:solidFill>
            </a:endParaRPr>
          </a:p>
        </p:txBody>
      </p:sp>
      <p:sp>
        <p:nvSpPr>
          <p:cNvPr id="9" name="テキスト ボックス 8"/>
          <p:cNvSpPr txBox="1"/>
          <p:nvPr/>
        </p:nvSpPr>
        <p:spPr>
          <a:xfrm>
            <a:off x="685496" y="2636912"/>
            <a:ext cx="6685780" cy="107721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ja-JP" altLang="en-US" sz="1600" dirty="0" smtClean="0">
                <a:solidFill>
                  <a:prstClr val="black"/>
                </a:solidFill>
                <a:latin typeface="HG丸ｺﾞｼｯｸM-PRO" pitchFamily="50" charset="-128"/>
                <a:ea typeface="HG丸ｺﾞｼｯｸM-PRO" pitchFamily="50" charset="-128"/>
              </a:rPr>
              <a:t>○　利用者の権利擁護の取組　○　サービスの質の確保への取組</a:t>
            </a:r>
          </a:p>
          <a:p>
            <a:r>
              <a:rPr lang="ja-JP" altLang="en-US" sz="1600" dirty="0" smtClean="0">
                <a:solidFill>
                  <a:prstClr val="black"/>
                </a:solidFill>
                <a:latin typeface="HG丸ｺﾞｼｯｸM-PRO" pitchFamily="50" charset="-128"/>
                <a:ea typeface="HG丸ｺﾞｼｯｸM-PRO" pitchFamily="50" charset="-128"/>
              </a:rPr>
              <a:t>○　相談・苦情等への対応　　○　外部機関等との連携 </a:t>
            </a:r>
          </a:p>
          <a:p>
            <a:r>
              <a:rPr lang="ja-JP" altLang="en-US" sz="1600" dirty="0" smtClean="0">
                <a:solidFill>
                  <a:prstClr val="black"/>
                </a:solidFill>
                <a:latin typeface="HG丸ｺﾞｼｯｸM-PRO" pitchFamily="50" charset="-128"/>
                <a:ea typeface="HG丸ｺﾞｼｯｸM-PRO" pitchFamily="50" charset="-128"/>
              </a:rPr>
              <a:t>○　事業運営・管理の体制　　○　安全・衛生管理等の体制 </a:t>
            </a:r>
          </a:p>
          <a:p>
            <a:r>
              <a:rPr lang="ja-JP" altLang="en-US" sz="1600" dirty="0" smtClean="0">
                <a:solidFill>
                  <a:prstClr val="black"/>
                </a:solidFill>
                <a:latin typeface="HG丸ｺﾞｼｯｸM-PRO" pitchFamily="50" charset="-128"/>
                <a:ea typeface="HG丸ｺﾞｼｯｸM-PRO" pitchFamily="50" charset="-128"/>
              </a:rPr>
              <a:t>○　その他（従業者の研修の状況等）</a:t>
            </a:r>
            <a:endParaRPr lang="ja-JP" altLang="en-US" sz="1600" dirty="0">
              <a:solidFill>
                <a:prstClr val="black"/>
              </a:solidFill>
              <a:latin typeface="HG丸ｺﾞｼｯｸM-PRO" pitchFamily="50" charset="-128"/>
              <a:ea typeface="HG丸ｺﾞｼｯｸM-PRO" pitchFamily="50" charset="-128"/>
            </a:endParaRPr>
          </a:p>
        </p:txBody>
      </p:sp>
      <p:sp>
        <p:nvSpPr>
          <p:cNvPr id="12" name="テキスト ボックス 11"/>
          <p:cNvSpPr txBox="1"/>
          <p:nvPr/>
        </p:nvSpPr>
        <p:spPr>
          <a:xfrm>
            <a:off x="685496" y="1604143"/>
            <a:ext cx="6685780" cy="83099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ja-JP" altLang="en-US" sz="1600" dirty="0" smtClean="0">
                <a:solidFill>
                  <a:prstClr val="black"/>
                </a:solidFill>
                <a:latin typeface="HG丸ｺﾞｼｯｸM-PRO" pitchFamily="50" charset="-128"/>
                <a:ea typeface="HG丸ｺﾞｼｯｸM-PRO" pitchFamily="50" charset="-128"/>
              </a:rPr>
              <a:t>○　事業所の名称、所在地等　○　従業者に関するもの </a:t>
            </a:r>
          </a:p>
          <a:p>
            <a:r>
              <a:rPr lang="ja-JP" altLang="en-US" sz="1600" dirty="0" smtClean="0">
                <a:solidFill>
                  <a:prstClr val="black"/>
                </a:solidFill>
                <a:latin typeface="HG丸ｺﾞｼｯｸM-PRO" pitchFamily="50" charset="-128"/>
                <a:ea typeface="HG丸ｺﾞｼｯｸM-PRO" pitchFamily="50" charset="-128"/>
              </a:rPr>
              <a:t>○　提供サービスの内容　　　○　利用料等 </a:t>
            </a:r>
          </a:p>
          <a:p>
            <a:r>
              <a:rPr lang="ja-JP" altLang="en-US" sz="1600" dirty="0" smtClean="0">
                <a:solidFill>
                  <a:prstClr val="black"/>
                </a:solidFill>
                <a:latin typeface="HG丸ｺﾞｼｯｸM-PRO" pitchFamily="50" charset="-128"/>
                <a:ea typeface="HG丸ｺﾞｼｯｸM-PRO" pitchFamily="50" charset="-128"/>
              </a:rPr>
              <a:t>○　法人情報 </a:t>
            </a:r>
            <a:endParaRPr lang="ja-JP" altLang="en-US" sz="1600" dirty="0">
              <a:solidFill>
                <a:prstClr val="black"/>
              </a:solidFill>
              <a:latin typeface="HG丸ｺﾞｼｯｸM-PRO" pitchFamily="50" charset="-128"/>
              <a:ea typeface="HG丸ｺﾞｼｯｸM-PRO" pitchFamily="50" charset="-128"/>
            </a:endParaRPr>
          </a:p>
        </p:txBody>
      </p:sp>
      <p:sp>
        <p:nvSpPr>
          <p:cNvPr id="15" name="テキスト ボックス 14"/>
          <p:cNvSpPr txBox="1"/>
          <p:nvPr/>
        </p:nvSpPr>
        <p:spPr>
          <a:xfrm>
            <a:off x="685532" y="3971333"/>
            <a:ext cx="5922313" cy="603764"/>
          </a:xfrm>
          <a:prstGeom prst="rect">
            <a:avLst/>
          </a:prstGeom>
        </p:spPr>
        <p:style>
          <a:lnRef idx="1">
            <a:schemeClr val="accent3"/>
          </a:lnRef>
          <a:fillRef idx="2">
            <a:schemeClr val="accent3"/>
          </a:fillRef>
          <a:effectRef idx="1">
            <a:schemeClr val="accent3"/>
          </a:effectRef>
          <a:fontRef idx="minor">
            <a:schemeClr val="dk1"/>
          </a:fontRef>
        </p:style>
        <p:txBody>
          <a:bodyPr wrap="square" rtlCol="0" anchor="ctr">
            <a:noAutofit/>
          </a:bodyPr>
          <a:lstStyle/>
          <a:p>
            <a:r>
              <a:rPr lang="ja-JP" altLang="en-US" sz="1600" dirty="0" smtClean="0">
                <a:solidFill>
                  <a:prstClr val="black"/>
                </a:solidFill>
                <a:latin typeface="HG丸ｺﾞｼｯｸM-PRO" pitchFamily="50" charset="-128"/>
                <a:ea typeface="HG丸ｺﾞｼｯｸM-PRO" pitchFamily="50" charset="-128"/>
              </a:rPr>
              <a:t>○　介護サービスの質に関する情報</a:t>
            </a:r>
            <a:endParaRPr lang="en-US" altLang="ja-JP" sz="1600" dirty="0" smtClean="0">
              <a:solidFill>
                <a:prstClr val="black"/>
              </a:solidFill>
              <a:latin typeface="HG丸ｺﾞｼｯｸM-PRO" pitchFamily="50" charset="-128"/>
              <a:ea typeface="HG丸ｺﾞｼｯｸM-PRO" pitchFamily="50" charset="-128"/>
            </a:endParaRPr>
          </a:p>
          <a:p>
            <a:r>
              <a:rPr lang="ja-JP" altLang="en-US" sz="1600" dirty="0" smtClean="0">
                <a:solidFill>
                  <a:prstClr val="black"/>
                </a:solidFill>
                <a:latin typeface="HG丸ｺﾞｼｯｸM-PRO" pitchFamily="50" charset="-128"/>
                <a:ea typeface="HG丸ｺﾞｼｯｸM-PRO" pitchFamily="50" charset="-128"/>
              </a:rPr>
              <a:t>○　</a:t>
            </a:r>
            <a:r>
              <a:rPr lang="ja-JP" altLang="en-US" sz="1600" u="sng" dirty="0" smtClean="0">
                <a:solidFill>
                  <a:prstClr val="black"/>
                </a:solidFill>
                <a:latin typeface="HG丸ｺﾞｼｯｸM-PRO" pitchFamily="50" charset="-128"/>
                <a:ea typeface="HG丸ｺﾞｼｯｸM-PRO" pitchFamily="50" charset="-128"/>
              </a:rPr>
              <a:t>介護サービスに従事する従業者に関する情報</a:t>
            </a:r>
            <a:endParaRPr lang="ja-JP" altLang="en-US" sz="1600" u="sng" dirty="0">
              <a:solidFill>
                <a:prstClr val="black"/>
              </a:solidFill>
              <a:latin typeface="HG丸ｺﾞｼｯｸM-PRO" pitchFamily="50" charset="-128"/>
              <a:ea typeface="HG丸ｺﾞｼｯｸM-PRO" pitchFamily="50" charset="-128"/>
            </a:endParaRPr>
          </a:p>
        </p:txBody>
      </p:sp>
      <p:sp>
        <p:nvSpPr>
          <p:cNvPr id="16" name="角丸四角形 15"/>
          <p:cNvSpPr/>
          <p:nvPr/>
        </p:nvSpPr>
        <p:spPr>
          <a:xfrm>
            <a:off x="1676985" y="1115094"/>
            <a:ext cx="2729608" cy="392491"/>
          </a:xfrm>
          <a:prstGeom prst="roundRect">
            <a:avLst/>
          </a:prstGeom>
          <a:ln w="38100"/>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1400" dirty="0">
                <a:solidFill>
                  <a:prstClr val="black"/>
                </a:solidFill>
              </a:rPr>
              <a:t>介護</a:t>
            </a:r>
            <a:r>
              <a:rPr lang="ja-JP" altLang="en-US" sz="1400" dirty="0" smtClean="0">
                <a:solidFill>
                  <a:prstClr val="black"/>
                </a:solidFill>
              </a:rPr>
              <a:t>サービス施設・事業所</a:t>
            </a:r>
            <a:endParaRPr lang="ja-JP" altLang="en-US" sz="1400" dirty="0">
              <a:solidFill>
                <a:prstClr val="black"/>
              </a:solidFill>
            </a:endParaRPr>
          </a:p>
        </p:txBody>
      </p:sp>
      <p:sp>
        <p:nvSpPr>
          <p:cNvPr id="42" name="1 つの角を切り取った四角形 41"/>
          <p:cNvSpPr/>
          <p:nvPr/>
        </p:nvSpPr>
        <p:spPr>
          <a:xfrm>
            <a:off x="113418" y="722504"/>
            <a:ext cx="1161402" cy="392491"/>
          </a:xfrm>
          <a:prstGeom prst="snip1Rect">
            <a:avLst/>
          </a:prstGeom>
          <a:ln>
            <a:solidFill>
              <a:schemeClr val="tx1"/>
            </a:solidFill>
          </a:ln>
        </p:spPr>
        <p:style>
          <a:lnRef idx="2">
            <a:schemeClr val="accent3"/>
          </a:lnRef>
          <a:fillRef idx="1">
            <a:schemeClr val="lt1"/>
          </a:fillRef>
          <a:effectRef idx="0">
            <a:schemeClr val="accent3"/>
          </a:effectRef>
          <a:fontRef idx="minor">
            <a:schemeClr val="dk1"/>
          </a:fontRef>
        </p:style>
        <p:txBody>
          <a:bodyPr tIns="0" bIns="0" rtlCol="0" anchor="ctr"/>
          <a:lstStyle/>
          <a:p>
            <a:pPr algn="ctr"/>
            <a:r>
              <a:rPr lang="ja-JP" altLang="en-US" sz="1600" b="1" dirty="0" smtClean="0">
                <a:solidFill>
                  <a:prstClr val="black"/>
                </a:solidFill>
                <a:latin typeface="HG丸ｺﾞｼｯｸM-PRO" pitchFamily="50" charset="-128"/>
                <a:ea typeface="HG丸ｺﾞｼｯｸM-PRO" pitchFamily="50" charset="-128"/>
              </a:rPr>
              <a:t>現行</a:t>
            </a:r>
            <a:endParaRPr lang="ja-JP" altLang="en-US" sz="1600" b="1" dirty="0">
              <a:solidFill>
                <a:prstClr val="black"/>
              </a:solidFill>
              <a:latin typeface="HG丸ｺﾞｼｯｸM-PRO" pitchFamily="50" charset="-128"/>
              <a:ea typeface="HG丸ｺﾞｼｯｸM-PRO" pitchFamily="50" charset="-128"/>
            </a:endParaRPr>
          </a:p>
        </p:txBody>
      </p:sp>
      <p:sp>
        <p:nvSpPr>
          <p:cNvPr id="43" name="1 つの角を切り取った四角形 42"/>
          <p:cNvSpPr/>
          <p:nvPr/>
        </p:nvSpPr>
        <p:spPr>
          <a:xfrm>
            <a:off x="7885057" y="3517884"/>
            <a:ext cx="1699478" cy="392491"/>
          </a:xfrm>
          <a:prstGeom prst="snip1Rect">
            <a:avLst/>
          </a:prstGeom>
          <a:ln>
            <a:solidFill>
              <a:schemeClr val="tx1"/>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1600" b="1" dirty="0" smtClean="0">
                <a:solidFill>
                  <a:prstClr val="black"/>
                </a:solidFill>
                <a:latin typeface="HG丸ｺﾞｼｯｸM-PRO" pitchFamily="50" charset="-128"/>
                <a:ea typeface="HG丸ｺﾞｼｯｸM-PRO" pitchFamily="50" charset="-128"/>
              </a:rPr>
              <a:t>検討の方向性</a:t>
            </a:r>
            <a:endParaRPr lang="ja-JP" altLang="en-US" sz="1600" b="1" dirty="0">
              <a:solidFill>
                <a:prstClr val="black"/>
              </a:solidFill>
              <a:latin typeface="HG丸ｺﾞｼｯｸM-PRO" pitchFamily="50" charset="-128"/>
              <a:ea typeface="HG丸ｺﾞｼｯｸM-PRO" pitchFamily="50" charset="-128"/>
            </a:endParaRPr>
          </a:p>
        </p:txBody>
      </p:sp>
      <p:sp>
        <p:nvSpPr>
          <p:cNvPr id="26" name="角丸四角形 25"/>
          <p:cNvSpPr/>
          <p:nvPr/>
        </p:nvSpPr>
        <p:spPr>
          <a:xfrm>
            <a:off x="6967288" y="5103346"/>
            <a:ext cx="2744281" cy="1377688"/>
          </a:xfrm>
          <a:prstGeom prst="roundRect">
            <a:avLst>
              <a:gd name="adj" fmla="val 8298"/>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ja-JP" altLang="en-US" sz="1400" dirty="0">
              <a:solidFill>
                <a:prstClr val="white"/>
              </a:solidFill>
            </a:endParaRPr>
          </a:p>
        </p:txBody>
      </p:sp>
      <p:sp>
        <p:nvSpPr>
          <p:cNvPr id="27" name="角丸四角形 26"/>
          <p:cNvSpPr/>
          <p:nvPr/>
        </p:nvSpPr>
        <p:spPr>
          <a:xfrm>
            <a:off x="7149624" y="5380873"/>
            <a:ext cx="2340000" cy="342000"/>
          </a:xfrm>
          <a:prstGeom prst="roundRect">
            <a:avLst/>
          </a:prstGeom>
          <a:ln w="38100">
            <a:prstDash val="solid"/>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400" dirty="0" smtClean="0">
                <a:solidFill>
                  <a:prstClr val="black"/>
                </a:solidFill>
              </a:rPr>
              <a:t>地域包括支援センター</a:t>
            </a:r>
            <a:endParaRPr lang="ja-JP" altLang="en-US" sz="1400" dirty="0">
              <a:solidFill>
                <a:prstClr val="black"/>
              </a:solidFill>
            </a:endParaRPr>
          </a:p>
        </p:txBody>
      </p:sp>
      <p:sp>
        <p:nvSpPr>
          <p:cNvPr id="28" name="テキスト ボックス 27"/>
          <p:cNvSpPr txBox="1"/>
          <p:nvPr/>
        </p:nvSpPr>
        <p:spPr>
          <a:xfrm>
            <a:off x="2846806" y="5422814"/>
            <a:ext cx="3534347" cy="738752"/>
          </a:xfrm>
          <a:prstGeom prst="ellipse">
            <a:avLst/>
          </a:prstGeom>
        </p:spPr>
        <p:style>
          <a:lnRef idx="2">
            <a:schemeClr val="accent6"/>
          </a:lnRef>
          <a:fillRef idx="1">
            <a:schemeClr val="lt1"/>
          </a:fillRef>
          <a:effectRef idx="0">
            <a:schemeClr val="accent6"/>
          </a:effectRef>
          <a:fontRef idx="minor">
            <a:schemeClr val="dk1"/>
          </a:fontRef>
        </p:style>
        <p:txBody>
          <a:bodyPr wrap="square" rtlCol="0" anchor="ctr">
            <a:noAutofit/>
          </a:bodyPr>
          <a:lstStyle/>
          <a:p>
            <a:pPr algn="ctr"/>
            <a:r>
              <a:rPr lang="ja-JP" altLang="en-US" sz="1600" u="sng" dirty="0" smtClean="0">
                <a:solidFill>
                  <a:prstClr val="black"/>
                </a:solidFill>
                <a:latin typeface="HG丸ｺﾞｼｯｸM-PRO" pitchFamily="50" charset="-128"/>
                <a:ea typeface="HG丸ｺﾞｼｯｸM-PRO" pitchFamily="50" charset="-128"/>
              </a:rPr>
              <a:t>新たに</a:t>
            </a:r>
            <a:r>
              <a:rPr lang="ja-JP" altLang="en-US" sz="1600" u="sng" dirty="0">
                <a:solidFill>
                  <a:prstClr val="black"/>
                </a:solidFill>
                <a:latin typeface="HG丸ｺﾞｼｯｸM-PRO" pitchFamily="50" charset="-128"/>
                <a:ea typeface="HG丸ｺﾞｼｯｸM-PRO" pitchFamily="50" charset="-128"/>
              </a:rPr>
              <a:t>国民</a:t>
            </a:r>
            <a:r>
              <a:rPr lang="ja-JP" altLang="en-US" sz="1600" u="sng" dirty="0" smtClean="0">
                <a:solidFill>
                  <a:prstClr val="black"/>
                </a:solidFill>
                <a:latin typeface="HG丸ｺﾞｼｯｸM-PRO" pitchFamily="50" charset="-128"/>
                <a:ea typeface="HG丸ｺﾞｼｯｸM-PRO" pitchFamily="50" charset="-128"/>
              </a:rPr>
              <a:t>に情報発信</a:t>
            </a:r>
            <a:endParaRPr lang="ja-JP" altLang="en-US" sz="1600" u="sng" dirty="0">
              <a:solidFill>
                <a:prstClr val="black"/>
              </a:solidFill>
              <a:latin typeface="HG丸ｺﾞｼｯｸM-PRO" pitchFamily="50" charset="-128"/>
              <a:ea typeface="HG丸ｺﾞｼｯｸM-PRO" pitchFamily="50" charset="-128"/>
            </a:endParaRPr>
          </a:p>
        </p:txBody>
      </p:sp>
      <p:sp>
        <p:nvSpPr>
          <p:cNvPr id="37" name="角丸四角形 36"/>
          <p:cNvSpPr/>
          <p:nvPr/>
        </p:nvSpPr>
        <p:spPr>
          <a:xfrm>
            <a:off x="15170741" y="4550563"/>
            <a:ext cx="3393502" cy="935791"/>
          </a:xfrm>
          <a:prstGeom prst="roundRect">
            <a:avLst>
              <a:gd name="adj" fmla="val 8298"/>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ja-JP" altLang="en-US" sz="1400" dirty="0">
              <a:solidFill>
                <a:prstClr val="white"/>
              </a:solidFill>
            </a:endParaRPr>
          </a:p>
        </p:txBody>
      </p:sp>
      <p:sp>
        <p:nvSpPr>
          <p:cNvPr id="38" name="角丸四角形 37"/>
          <p:cNvSpPr/>
          <p:nvPr/>
        </p:nvSpPr>
        <p:spPr>
          <a:xfrm>
            <a:off x="15502651" y="4208462"/>
            <a:ext cx="2729608" cy="684000"/>
          </a:xfrm>
          <a:prstGeom prst="roundRect">
            <a:avLst/>
          </a:prstGeom>
          <a:ln w="38100">
            <a:prstDash val="solid"/>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400" dirty="0" smtClean="0">
                <a:solidFill>
                  <a:prstClr val="black"/>
                </a:solidFill>
              </a:rPr>
              <a:t>都道府県・</a:t>
            </a:r>
            <a:endParaRPr lang="en-US" altLang="ja-JP" sz="1400" dirty="0" smtClean="0">
              <a:solidFill>
                <a:prstClr val="black"/>
              </a:solidFill>
            </a:endParaRPr>
          </a:p>
          <a:p>
            <a:pPr algn="ctr"/>
            <a:r>
              <a:rPr lang="ja-JP" altLang="en-US" sz="1400" dirty="0" smtClean="0">
                <a:solidFill>
                  <a:prstClr val="black"/>
                </a:solidFill>
              </a:rPr>
              <a:t>介護サービス施設・事業所</a:t>
            </a:r>
            <a:endParaRPr lang="ja-JP" altLang="en-US" sz="1400" dirty="0">
              <a:solidFill>
                <a:prstClr val="black"/>
              </a:solidFill>
            </a:endParaRPr>
          </a:p>
        </p:txBody>
      </p:sp>
      <p:sp>
        <p:nvSpPr>
          <p:cNvPr id="25" name="テキスト ボックス 24"/>
          <p:cNvSpPr txBox="1"/>
          <p:nvPr/>
        </p:nvSpPr>
        <p:spPr>
          <a:xfrm>
            <a:off x="97183" y="2821679"/>
            <a:ext cx="655509" cy="584775"/>
          </a:xfrm>
          <a:prstGeom prst="rect">
            <a:avLst/>
          </a:prstGeom>
          <a:noFill/>
        </p:spPr>
        <p:txBody>
          <a:bodyPr wrap="square" rtlCol="0">
            <a:spAutoFit/>
          </a:bodyPr>
          <a:lstStyle/>
          <a:p>
            <a:r>
              <a:rPr lang="ja-JP" altLang="en-US" sz="1600" dirty="0">
                <a:solidFill>
                  <a:prstClr val="black"/>
                </a:solidFill>
              </a:rPr>
              <a:t>運営</a:t>
            </a:r>
            <a:r>
              <a:rPr lang="ja-JP" altLang="en-US" sz="1600" dirty="0" smtClean="0">
                <a:solidFill>
                  <a:prstClr val="black"/>
                </a:solidFill>
              </a:rPr>
              <a:t>情報</a:t>
            </a:r>
            <a:endParaRPr lang="ja-JP" altLang="en-US" sz="1600" dirty="0">
              <a:solidFill>
                <a:prstClr val="black"/>
              </a:solidFill>
            </a:endParaRPr>
          </a:p>
        </p:txBody>
      </p:sp>
      <p:sp>
        <p:nvSpPr>
          <p:cNvPr id="30" name="テキスト ボックス 29"/>
          <p:cNvSpPr txBox="1"/>
          <p:nvPr/>
        </p:nvSpPr>
        <p:spPr>
          <a:xfrm>
            <a:off x="83356" y="3983839"/>
            <a:ext cx="655509" cy="584775"/>
          </a:xfrm>
          <a:prstGeom prst="rect">
            <a:avLst/>
          </a:prstGeom>
          <a:noFill/>
        </p:spPr>
        <p:txBody>
          <a:bodyPr wrap="square" rtlCol="0">
            <a:spAutoFit/>
          </a:bodyPr>
          <a:lstStyle/>
          <a:p>
            <a:r>
              <a:rPr lang="ja-JP" altLang="en-US" sz="1600" dirty="0" smtClean="0">
                <a:solidFill>
                  <a:prstClr val="black"/>
                </a:solidFill>
              </a:rPr>
              <a:t>任意項目</a:t>
            </a:r>
            <a:endParaRPr lang="ja-JP" altLang="en-US" sz="1600" dirty="0">
              <a:solidFill>
                <a:prstClr val="black"/>
              </a:solidFill>
            </a:endParaRPr>
          </a:p>
        </p:txBody>
      </p:sp>
      <p:sp>
        <p:nvSpPr>
          <p:cNvPr id="34" name="角丸四角形 33"/>
          <p:cNvSpPr/>
          <p:nvPr/>
        </p:nvSpPr>
        <p:spPr>
          <a:xfrm>
            <a:off x="7149624" y="5943220"/>
            <a:ext cx="2340000" cy="342000"/>
          </a:xfrm>
          <a:prstGeom prst="roundRect">
            <a:avLst/>
          </a:prstGeom>
          <a:ln w="38100">
            <a:prstDash val="solid"/>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400" dirty="0" smtClean="0">
                <a:solidFill>
                  <a:prstClr val="black"/>
                </a:solidFill>
              </a:rPr>
              <a:t>生活支援サービス</a:t>
            </a:r>
            <a:endParaRPr lang="ja-JP" altLang="en-US" sz="1400" dirty="0">
              <a:solidFill>
                <a:prstClr val="black"/>
              </a:solidFill>
            </a:endParaRPr>
          </a:p>
        </p:txBody>
      </p:sp>
      <p:sp>
        <p:nvSpPr>
          <p:cNvPr id="40" name="テキスト ボックス 39"/>
          <p:cNvSpPr txBox="1"/>
          <p:nvPr/>
        </p:nvSpPr>
        <p:spPr>
          <a:xfrm>
            <a:off x="7054763" y="4005847"/>
            <a:ext cx="2529722" cy="822305"/>
          </a:xfrm>
          <a:prstGeom prst="ellipse">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ja-JP" altLang="en-US" sz="1600" u="sng" dirty="0" smtClean="0">
                <a:solidFill>
                  <a:prstClr val="black"/>
                </a:solidFill>
                <a:latin typeface="HG丸ｺﾞｼｯｸM-PRO" pitchFamily="50" charset="-128"/>
                <a:ea typeface="HG丸ｺﾞｼｯｸM-PRO" pitchFamily="50" charset="-128"/>
              </a:rPr>
              <a:t>人材確保の観点から活用を促進</a:t>
            </a:r>
            <a:endParaRPr lang="ja-JP" altLang="en-US" sz="1600" u="sng" dirty="0">
              <a:solidFill>
                <a:prstClr val="black"/>
              </a:solidFill>
              <a:latin typeface="HG丸ｺﾞｼｯｸM-PRO" pitchFamily="50" charset="-128"/>
              <a:ea typeface="HG丸ｺﾞｼｯｸM-PRO" pitchFamily="50" charset="-128"/>
            </a:endParaRPr>
          </a:p>
        </p:txBody>
      </p:sp>
      <p:cxnSp>
        <p:nvCxnSpPr>
          <p:cNvPr id="47" name="直線矢印コネクタ 46"/>
          <p:cNvCxnSpPr/>
          <p:nvPr/>
        </p:nvCxnSpPr>
        <p:spPr>
          <a:xfrm>
            <a:off x="5737655" y="4424891"/>
            <a:ext cx="1287000"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35" name="テキスト ボックス 34"/>
          <p:cNvSpPr txBox="1"/>
          <p:nvPr/>
        </p:nvSpPr>
        <p:spPr>
          <a:xfrm>
            <a:off x="139918" y="4797152"/>
            <a:ext cx="6607288" cy="738664"/>
          </a:xfrm>
          <a:prstGeom prst="rect">
            <a:avLst/>
          </a:prstGeom>
          <a:noFill/>
        </p:spPr>
        <p:txBody>
          <a:bodyPr wrap="square" rtlCol="0">
            <a:spAutoFit/>
          </a:bodyPr>
          <a:lstStyle/>
          <a:p>
            <a:r>
              <a:rPr lang="en-US" altLang="ja-JP" sz="1400" dirty="0" smtClean="0">
                <a:solidFill>
                  <a:prstClr val="black"/>
                </a:solidFill>
                <a:latin typeface="HG丸ｺﾞｼｯｸM-PRO" pitchFamily="50" charset="-128"/>
                <a:ea typeface="HG丸ｺﾞｼｯｸM-PRO" pitchFamily="50" charset="-128"/>
              </a:rPr>
              <a:t>※</a:t>
            </a:r>
            <a:r>
              <a:rPr lang="ja-JP" altLang="en-US" sz="1400" dirty="0" smtClean="0">
                <a:solidFill>
                  <a:prstClr val="black"/>
                </a:solidFill>
                <a:latin typeface="HG丸ｺﾞｼｯｸM-PRO" pitchFamily="50" charset="-128"/>
                <a:ea typeface="HG丸ｺﾞｼｯｸM-PRO" pitchFamily="50" charset="-128"/>
              </a:rPr>
              <a:t>　その他、法令上には規定がないが、事業所の積極的な取組を公表でき</a:t>
            </a:r>
            <a:endParaRPr lang="en-US" altLang="ja-JP" sz="1400" dirty="0" smtClean="0">
              <a:solidFill>
                <a:prstClr val="black"/>
              </a:solidFill>
              <a:latin typeface="HG丸ｺﾞｼｯｸM-PRO" pitchFamily="50" charset="-128"/>
              <a:ea typeface="HG丸ｺﾞｼｯｸM-PRO" pitchFamily="50" charset="-128"/>
            </a:endParaRPr>
          </a:p>
          <a:p>
            <a:r>
              <a:rPr lang="ja-JP" altLang="en-US" sz="1400" dirty="0">
                <a:solidFill>
                  <a:prstClr val="black"/>
                </a:solidFill>
                <a:latin typeface="HG丸ｺﾞｼｯｸM-PRO" pitchFamily="50" charset="-128"/>
                <a:ea typeface="HG丸ｺﾞｼｯｸM-PRO" pitchFamily="50" charset="-128"/>
              </a:rPr>
              <a:t>　</a:t>
            </a:r>
            <a:r>
              <a:rPr lang="ja-JP" altLang="en-US" sz="1400" dirty="0" smtClean="0">
                <a:solidFill>
                  <a:prstClr val="black"/>
                </a:solidFill>
                <a:latin typeface="HG丸ｺﾞｼｯｸM-PRO" pitchFamily="50" charset="-128"/>
                <a:ea typeface="HG丸ｺﾞｼｯｸM-PRO" pitchFamily="50" charset="-128"/>
              </a:rPr>
              <a:t>るよう「事業所の特色」についても、情報公表システムにおいて、任意</a:t>
            </a:r>
            <a:endParaRPr lang="en-US" altLang="ja-JP" sz="1400" dirty="0" smtClean="0">
              <a:solidFill>
                <a:prstClr val="black"/>
              </a:solidFill>
              <a:latin typeface="HG丸ｺﾞｼｯｸM-PRO" pitchFamily="50" charset="-128"/>
              <a:ea typeface="HG丸ｺﾞｼｯｸM-PRO" pitchFamily="50" charset="-128"/>
            </a:endParaRPr>
          </a:p>
          <a:p>
            <a:r>
              <a:rPr lang="ja-JP" altLang="en-US" sz="1400" dirty="0">
                <a:solidFill>
                  <a:prstClr val="black"/>
                </a:solidFill>
                <a:latin typeface="HG丸ｺﾞｼｯｸM-PRO" pitchFamily="50" charset="-128"/>
                <a:ea typeface="HG丸ｺﾞｼｯｸM-PRO" pitchFamily="50" charset="-128"/>
              </a:rPr>
              <a:t>　</a:t>
            </a:r>
            <a:r>
              <a:rPr lang="ja-JP" altLang="en-US" sz="1400" dirty="0" smtClean="0">
                <a:solidFill>
                  <a:prstClr val="black"/>
                </a:solidFill>
                <a:latin typeface="HG丸ｺﾞｼｯｸM-PRO" pitchFamily="50" charset="-128"/>
                <a:ea typeface="HG丸ｺﾞｼｯｸM-PRO" pitchFamily="50" charset="-128"/>
              </a:rPr>
              <a:t>の公表が可能</a:t>
            </a:r>
            <a:endParaRPr lang="ja-JP" altLang="en-US" sz="1400" dirty="0">
              <a:solidFill>
                <a:prstClr val="black"/>
              </a:solidFill>
              <a:latin typeface="HG丸ｺﾞｼｯｸM-PRO" pitchFamily="50" charset="-128"/>
              <a:ea typeface="HG丸ｺﾞｼｯｸM-PRO" pitchFamily="50" charset="-128"/>
            </a:endParaRPr>
          </a:p>
        </p:txBody>
      </p:sp>
      <p:cxnSp>
        <p:nvCxnSpPr>
          <p:cNvPr id="29" name="直線矢印コネクタ 28"/>
          <p:cNvCxnSpPr/>
          <p:nvPr/>
        </p:nvCxnSpPr>
        <p:spPr>
          <a:xfrm flipH="1">
            <a:off x="6177765" y="5792190"/>
            <a:ext cx="900433"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36" name="スライド番号プレースホルダー 7"/>
          <p:cNvSpPr txBox="1">
            <a:spLocks/>
          </p:cNvSpPr>
          <p:nvPr/>
        </p:nvSpPr>
        <p:spPr>
          <a:xfrm>
            <a:off x="9221681" y="6453336"/>
            <a:ext cx="699871" cy="365125"/>
          </a:xfrm>
          <a:prstGeom prst="rect">
            <a:avLst/>
          </a:prstGeom>
          <a:solidFill>
            <a:schemeClr val="bg1">
              <a:alpha val="48000"/>
            </a:schemeClr>
          </a:solidFill>
        </p:spPr>
        <p:txBody>
          <a:bodyPr vert="horz" lIns="91440" tIns="45720" rIns="91440" bIns="45720" rtlCol="0" anchor="ctr"/>
          <a:lstStyle>
            <a:defPPr>
              <a:defRPr lang="ja-JP"/>
            </a:defPPr>
            <a:lvl1pPr algn="r" rtl="0" fontAlgn="base">
              <a:spcBef>
                <a:spcPct val="0"/>
              </a:spcBef>
              <a:spcAft>
                <a:spcPct val="0"/>
              </a:spcAft>
              <a:defRPr kumimoji="1" sz="1200" kern="1200">
                <a:solidFill>
                  <a:schemeClr val="tx1">
                    <a:tint val="75000"/>
                  </a:schemeClr>
                </a:solidFill>
                <a:latin typeface="Arial" pitchFamily="34"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Arial" pitchFamily="34" charset="0"/>
                <a:ea typeface="ＭＳ Ｐゴシック" pitchFamily="50" charset="-128"/>
                <a:cs typeface="+mn-cs"/>
              </a:defRPr>
            </a:lvl9pPr>
          </a:lstStyle>
          <a:p>
            <a:r>
              <a:rPr lang="en-US" altLang="ja-JP" sz="2400" dirty="0" smtClean="0">
                <a:solidFill>
                  <a:prstClr val="black"/>
                </a:solidFill>
              </a:rPr>
              <a:t>209</a:t>
            </a:r>
            <a:endParaRPr lang="ja-JP" altLang="en-US" sz="2400" dirty="0">
              <a:solidFill>
                <a:prstClr val="black"/>
              </a:solidFill>
            </a:endParaRPr>
          </a:p>
        </p:txBody>
      </p:sp>
    </p:spTree>
    <p:extLst>
      <p:ext uri="{BB962C8B-B14F-4D97-AF65-F5344CB8AC3E}">
        <p14:creationId xmlns:p14="http://schemas.microsoft.com/office/powerpoint/2010/main" val="292548397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タイトル 1"/>
          <p:cNvSpPr txBox="1">
            <a:spLocks/>
          </p:cNvSpPr>
          <p:nvPr/>
        </p:nvSpPr>
        <p:spPr>
          <a:xfrm>
            <a:off x="0" y="-27384"/>
            <a:ext cx="9906000" cy="576064"/>
          </a:xfrm>
          <a:prstGeom prst="rect">
            <a:avLst/>
          </a:prstGeom>
          <a:noFill/>
          <a:ln>
            <a:noFill/>
          </a:ln>
        </p:spPr>
        <p:style>
          <a:lnRef idx="3">
            <a:schemeClr val="lt1"/>
          </a:lnRef>
          <a:fillRef idx="1">
            <a:schemeClr val="accent1"/>
          </a:fillRef>
          <a:effectRef idx="1">
            <a:schemeClr val="accent1"/>
          </a:effectRef>
          <a:fontRef idx="minor">
            <a:schemeClr val="lt1"/>
          </a:fontRef>
        </p:style>
        <p:txBody>
          <a:bodyPr anchor="ctr">
            <a:normAutofit/>
          </a:bodyPr>
          <a:lstStyle/>
          <a:p>
            <a:pPr algn="ctr" eaLnBrk="0" fontAlgn="base" hangingPunct="0">
              <a:spcBef>
                <a:spcPct val="0"/>
              </a:spcBef>
              <a:spcAft>
                <a:spcPct val="0"/>
              </a:spcAft>
              <a:defRPr/>
            </a:pPr>
            <a:r>
              <a:rPr lang="ja-JP" altLang="en-US" sz="2800" kern="0" dirty="0" smtClean="0">
                <a:solidFill>
                  <a:prstClr val="black"/>
                </a:solidFill>
              </a:rPr>
              <a:t>新たな公表事項について（案）</a:t>
            </a:r>
            <a:endParaRPr lang="ja-JP" altLang="en-US" sz="2800" kern="0" dirty="0">
              <a:solidFill>
                <a:prstClr val="black"/>
              </a:solidFill>
            </a:endParaRPr>
          </a:p>
        </p:txBody>
      </p:sp>
      <p:graphicFrame>
        <p:nvGraphicFramePr>
          <p:cNvPr id="3" name="表 2"/>
          <p:cNvGraphicFramePr>
            <a:graphicFrameLocks noGrp="1"/>
          </p:cNvGraphicFramePr>
          <p:nvPr>
            <p:extLst>
              <p:ext uri="{D42A27DB-BD31-4B8C-83A1-F6EECF244321}">
                <p14:modId xmlns:p14="http://schemas.microsoft.com/office/powerpoint/2010/main" val="2345311966"/>
              </p:ext>
            </p:extLst>
          </p:nvPr>
        </p:nvGraphicFramePr>
        <p:xfrm>
          <a:off x="198186" y="692696"/>
          <a:ext cx="9544588" cy="5670192"/>
        </p:xfrm>
        <a:graphic>
          <a:graphicData uri="http://schemas.openxmlformats.org/drawingml/2006/table">
            <a:tbl>
              <a:tblPr firstRow="1" bandRow="1">
                <a:tableStyleId>{5940675A-B579-460E-94D1-54222C63F5DA}</a:tableStyleId>
              </a:tblPr>
              <a:tblGrid>
                <a:gridCol w="1224589"/>
                <a:gridCol w="2773333"/>
                <a:gridCol w="2773333"/>
                <a:gridCol w="2773333"/>
              </a:tblGrid>
              <a:tr h="504056">
                <a:tc>
                  <a:txBody>
                    <a:bodyPr/>
                    <a:lstStyle/>
                    <a:p>
                      <a:endParaRPr kumimoji="1" lang="ja-JP" altLang="en-US" sz="1400" dirty="0"/>
                    </a:p>
                  </a:txBody>
                  <a:tcPr marL="91484" marR="91484"/>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400" b="1" kern="0" dirty="0" smtClean="0">
                          <a:solidFill>
                            <a:prstClr val="black"/>
                          </a:solidFill>
                        </a:rPr>
                        <a:t>地域包括支援センターの公表</a:t>
                      </a:r>
                      <a:endParaRPr kumimoji="1" lang="ja-JP" altLang="en-US" sz="1400" b="1" dirty="0"/>
                    </a:p>
                  </a:txBody>
                  <a:tcPr marL="91484" marR="91484" anchor="ctr">
                    <a:solidFill>
                      <a:srgbClr val="FFFFCC"/>
                    </a:solidFill>
                  </a:tcPr>
                </a:tc>
                <a:tc>
                  <a:txBody>
                    <a:bodyPr/>
                    <a:lstStyle/>
                    <a:p>
                      <a:pPr algn="ctr"/>
                      <a:r>
                        <a:rPr kumimoji="1" lang="ja-JP" altLang="en-US" sz="1400" b="1" dirty="0" smtClean="0"/>
                        <a:t>生活支援サービスの公表</a:t>
                      </a:r>
                      <a:endParaRPr kumimoji="1" lang="ja-JP" altLang="en-US" sz="1400" b="1" dirty="0"/>
                    </a:p>
                  </a:txBody>
                  <a:tcPr marL="91484" marR="91484" anchor="ctr">
                    <a:solidFill>
                      <a:srgbClr val="FFFFCC"/>
                    </a:solidFill>
                  </a:tcPr>
                </a:tc>
                <a:tc>
                  <a:txBody>
                    <a:bodyPr/>
                    <a:lstStyle/>
                    <a:p>
                      <a:pPr algn="ctr"/>
                      <a:r>
                        <a:rPr kumimoji="1" lang="ja-JP" altLang="en-US" sz="1400" b="1" dirty="0" smtClean="0"/>
                        <a:t>介護従業者に関する情報の公表</a:t>
                      </a:r>
                      <a:endParaRPr kumimoji="1" lang="ja-JP" altLang="en-US" sz="1400" b="1" dirty="0"/>
                    </a:p>
                  </a:txBody>
                  <a:tcPr marL="91484" marR="91484" anchor="ctr">
                    <a:solidFill>
                      <a:srgbClr val="FFFFCC"/>
                    </a:solidFill>
                  </a:tcPr>
                </a:tc>
              </a:tr>
              <a:tr h="370840">
                <a:tc>
                  <a:txBody>
                    <a:bodyPr/>
                    <a:lstStyle/>
                    <a:p>
                      <a:pPr algn="ctr"/>
                      <a:r>
                        <a:rPr kumimoji="1" lang="ja-JP" altLang="en-US" sz="1400" dirty="0" smtClean="0">
                          <a:solidFill>
                            <a:schemeClr val="tx1"/>
                          </a:solidFill>
                        </a:rPr>
                        <a:t>概　要</a:t>
                      </a:r>
                      <a:endParaRPr kumimoji="1" lang="ja-JP" altLang="en-US" sz="1400" dirty="0">
                        <a:solidFill>
                          <a:schemeClr val="tx1"/>
                        </a:solidFill>
                      </a:endParaRPr>
                    </a:p>
                  </a:txBody>
                  <a:tcPr marL="91484" marR="91484" anchor="ctr"/>
                </a:tc>
                <a:tc>
                  <a:txBody>
                    <a:bodyPr/>
                    <a:lstStyle/>
                    <a:p>
                      <a:r>
                        <a:rPr kumimoji="1" lang="ja-JP" altLang="en-US" sz="1400" dirty="0" smtClean="0">
                          <a:solidFill>
                            <a:schemeClr val="tx1"/>
                          </a:solidFill>
                        </a:rPr>
                        <a:t>地域包括支援センターが入力した情報を、市町村が公表する仕組みとしてはどうか。</a:t>
                      </a:r>
                      <a:endParaRPr kumimoji="1" lang="ja-JP" altLang="en-US" sz="1400" dirty="0">
                        <a:solidFill>
                          <a:schemeClr val="tx1"/>
                        </a:solidFill>
                      </a:endParaRPr>
                    </a:p>
                  </a:txBody>
                  <a:tcPr marL="91484" marR="91484"/>
                </a:tc>
                <a:tc>
                  <a:txBody>
                    <a:bodyPr/>
                    <a:lstStyle/>
                    <a:p>
                      <a:r>
                        <a:rPr kumimoji="1" lang="ja-JP" altLang="en-US" sz="1400" dirty="0" smtClean="0">
                          <a:solidFill>
                            <a:schemeClr val="tx1"/>
                          </a:solidFill>
                        </a:rPr>
                        <a:t>把握している生活支援サービスの情報を市町村が公表する仕組みとしてはどうか。</a:t>
                      </a:r>
                      <a:endParaRPr kumimoji="1" lang="ja-JP" altLang="en-US" sz="1400" dirty="0">
                        <a:solidFill>
                          <a:schemeClr val="tx1"/>
                        </a:solidFill>
                      </a:endParaRPr>
                    </a:p>
                  </a:txBody>
                  <a:tcPr marL="91484" marR="91484"/>
                </a:tc>
                <a:tc>
                  <a:txBody>
                    <a:bodyPr/>
                    <a:lstStyle/>
                    <a:p>
                      <a:r>
                        <a:rPr kumimoji="1" lang="ja-JP" altLang="en-US" sz="1400" dirty="0" smtClean="0">
                          <a:solidFill>
                            <a:schemeClr val="tx1"/>
                          </a:solidFill>
                        </a:rPr>
                        <a:t>全国統一の公表内容について介護サービス事業者に報告の努力義務をかけてはどうか。</a:t>
                      </a:r>
                      <a:endParaRPr kumimoji="1" lang="ja-JP" altLang="en-US" sz="1400" dirty="0">
                        <a:solidFill>
                          <a:schemeClr val="tx1"/>
                        </a:solidFill>
                      </a:endParaRPr>
                    </a:p>
                  </a:txBody>
                  <a:tcPr marL="91484" marR="91484"/>
                </a:tc>
              </a:tr>
              <a:tr h="370840">
                <a:tc>
                  <a:txBody>
                    <a:bodyPr/>
                    <a:lstStyle/>
                    <a:p>
                      <a:pPr algn="ctr"/>
                      <a:r>
                        <a:rPr kumimoji="1" lang="ja-JP" altLang="en-US" sz="1400" dirty="0" smtClean="0">
                          <a:solidFill>
                            <a:schemeClr val="tx1"/>
                          </a:solidFill>
                        </a:rPr>
                        <a:t>公表する項目</a:t>
                      </a:r>
                    </a:p>
                    <a:p>
                      <a:pPr algn="ctr"/>
                      <a:endParaRPr kumimoji="1" lang="ja-JP" altLang="en-US" sz="1400" dirty="0">
                        <a:solidFill>
                          <a:schemeClr val="tx1"/>
                        </a:solidFill>
                      </a:endParaRPr>
                    </a:p>
                  </a:txBody>
                  <a:tcPr marL="91484" marR="91484" anchor="ctr"/>
                </a:tc>
                <a:tc>
                  <a:txBody>
                    <a:bodyPr/>
                    <a:lstStyle/>
                    <a:p>
                      <a:pPr marL="182563" indent="-182563"/>
                      <a:r>
                        <a:rPr kumimoji="1" lang="ja-JP" altLang="en-US" sz="1400" dirty="0" smtClean="0">
                          <a:solidFill>
                            <a:schemeClr val="tx1"/>
                          </a:solidFill>
                        </a:rPr>
                        <a:t>■　相談する地域住民が最低限必要と考えられる情報</a:t>
                      </a:r>
                    </a:p>
                    <a:p>
                      <a:pPr marL="447675" indent="-447675">
                        <a:spcBef>
                          <a:spcPts val="600"/>
                        </a:spcBef>
                      </a:pPr>
                      <a:r>
                        <a:rPr kumimoji="1" lang="ja-JP" altLang="en-US" sz="1400" dirty="0" smtClean="0">
                          <a:solidFill>
                            <a:schemeClr val="tx1"/>
                          </a:solidFill>
                        </a:rPr>
                        <a:t>　（例）センター名、運営主体、住所、業務内容　等</a:t>
                      </a:r>
                      <a:endParaRPr kumimoji="1" lang="en-US" altLang="ja-JP" sz="1400" dirty="0" smtClean="0">
                        <a:solidFill>
                          <a:schemeClr val="tx1"/>
                        </a:solidFill>
                      </a:endParaRPr>
                    </a:p>
                    <a:p>
                      <a:pPr marL="182563" indent="-182563">
                        <a:spcBef>
                          <a:spcPts val="600"/>
                        </a:spcBef>
                      </a:pPr>
                      <a:r>
                        <a:rPr kumimoji="1" lang="en-US" altLang="ja-JP" sz="1400" dirty="0" smtClean="0">
                          <a:solidFill>
                            <a:schemeClr val="tx1"/>
                          </a:solidFill>
                        </a:rPr>
                        <a:t>※</a:t>
                      </a:r>
                      <a:r>
                        <a:rPr kumimoji="1" lang="ja-JP" altLang="en-US" sz="1400" dirty="0" smtClean="0">
                          <a:solidFill>
                            <a:schemeClr val="tx1"/>
                          </a:solidFill>
                        </a:rPr>
                        <a:t>　業務内容については、地域包括支援センターが機能しているかどうかがわかる項目について、今後検討を行う予定。</a:t>
                      </a:r>
                      <a:endParaRPr kumimoji="1" lang="ja-JP" altLang="en-US" sz="1400" dirty="0">
                        <a:solidFill>
                          <a:schemeClr val="tx1"/>
                        </a:solidFill>
                      </a:endParaRPr>
                    </a:p>
                  </a:txBody>
                  <a:tcPr marL="91484" marR="91484"/>
                </a:tc>
                <a:tc>
                  <a:txBody>
                    <a:bodyPr/>
                    <a:lstStyle/>
                    <a:p>
                      <a:r>
                        <a:rPr kumimoji="1" lang="ja-JP" altLang="en-US" sz="1400" dirty="0" smtClean="0">
                          <a:solidFill>
                            <a:schemeClr val="tx1"/>
                          </a:solidFill>
                        </a:rPr>
                        <a:t>■　市町村が把握している情報</a:t>
                      </a:r>
                    </a:p>
                    <a:p>
                      <a:pPr marL="447675" indent="-447675">
                        <a:spcBef>
                          <a:spcPts val="600"/>
                        </a:spcBef>
                      </a:pPr>
                      <a:r>
                        <a:rPr kumimoji="1" lang="ja-JP" altLang="en-US" sz="1400" dirty="0" smtClean="0">
                          <a:solidFill>
                            <a:schemeClr val="tx1"/>
                          </a:solidFill>
                        </a:rPr>
                        <a:t>　（例）事業所名、運営主体、住所、サービス分類、サービス提供地域　等</a:t>
                      </a:r>
                      <a:endParaRPr kumimoji="1" lang="ja-JP" altLang="en-US" sz="1400" dirty="0">
                        <a:solidFill>
                          <a:schemeClr val="tx1"/>
                        </a:solidFill>
                      </a:endParaRPr>
                    </a:p>
                  </a:txBody>
                  <a:tcPr marL="91484" marR="91484"/>
                </a:tc>
                <a:tc>
                  <a:txBody>
                    <a:bodyPr/>
                    <a:lstStyle/>
                    <a:p>
                      <a:pPr marL="182563" indent="-182563"/>
                      <a:r>
                        <a:rPr kumimoji="1" lang="ja-JP" altLang="en-US" sz="1400" dirty="0" smtClean="0">
                          <a:solidFill>
                            <a:schemeClr val="tx1"/>
                          </a:solidFill>
                        </a:rPr>
                        <a:t>■　介護サービスに従事する従業者に関する情報</a:t>
                      </a:r>
                    </a:p>
                    <a:p>
                      <a:pPr marL="447675" indent="-447675">
                        <a:spcBef>
                          <a:spcPts val="600"/>
                        </a:spcBef>
                      </a:pPr>
                      <a:r>
                        <a:rPr kumimoji="1" lang="ja-JP" altLang="en-US" sz="1400" dirty="0" smtClean="0">
                          <a:solidFill>
                            <a:schemeClr val="tx1"/>
                          </a:solidFill>
                        </a:rPr>
                        <a:t>　（例）離職率、賃金表、定昇制度　等</a:t>
                      </a:r>
                    </a:p>
                    <a:p>
                      <a:endParaRPr kumimoji="1" lang="ja-JP" altLang="en-US" sz="1400" dirty="0">
                        <a:solidFill>
                          <a:schemeClr val="tx1"/>
                        </a:solidFill>
                      </a:endParaRPr>
                    </a:p>
                  </a:txBody>
                  <a:tcPr marL="91484" marR="91484"/>
                </a:tc>
              </a:tr>
              <a:tr h="558120">
                <a:tc>
                  <a:txBody>
                    <a:bodyPr/>
                    <a:lstStyle/>
                    <a:p>
                      <a:pPr algn="ctr"/>
                      <a:r>
                        <a:rPr kumimoji="1" lang="ja-JP" altLang="en-US" sz="1400" dirty="0" smtClean="0">
                          <a:solidFill>
                            <a:schemeClr val="tx1"/>
                          </a:solidFill>
                        </a:rPr>
                        <a:t>報告する者</a:t>
                      </a:r>
                      <a:endParaRPr kumimoji="1" lang="ja-JP" altLang="en-US" sz="1400" dirty="0">
                        <a:solidFill>
                          <a:schemeClr val="tx1"/>
                        </a:solidFill>
                      </a:endParaRPr>
                    </a:p>
                  </a:txBody>
                  <a:tcPr marL="91484" marR="91484" anchor="ctr"/>
                </a:tc>
                <a:tc>
                  <a:txBody>
                    <a:bodyPr/>
                    <a:lstStyle/>
                    <a:p>
                      <a:endParaRPr kumimoji="1" lang="ja-JP" altLang="en-US" sz="1400" dirty="0">
                        <a:solidFill>
                          <a:schemeClr val="tx1"/>
                        </a:solidFill>
                      </a:endParaRPr>
                    </a:p>
                  </a:txBody>
                  <a:tcPr marL="91484" marR="91484"/>
                </a:tc>
                <a:tc>
                  <a:txBody>
                    <a:bodyPr/>
                    <a:lstStyle/>
                    <a:p>
                      <a:endParaRPr kumimoji="1" lang="ja-JP" altLang="en-US" sz="1400" dirty="0">
                        <a:solidFill>
                          <a:schemeClr val="tx1"/>
                        </a:solidFill>
                      </a:endParaRPr>
                    </a:p>
                  </a:txBody>
                  <a:tcPr marL="91484" marR="9148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solidFill>
                            <a:schemeClr val="tx1"/>
                          </a:solidFill>
                        </a:rPr>
                        <a:t>■　介護サービス事業者</a:t>
                      </a:r>
                      <a:endParaRPr kumimoji="1" lang="ja-JP" altLang="en-US" sz="1400" dirty="0">
                        <a:solidFill>
                          <a:schemeClr val="tx1"/>
                        </a:solidFill>
                      </a:endParaRPr>
                    </a:p>
                  </a:txBody>
                  <a:tcPr marL="91484" marR="91484"/>
                </a:tc>
              </a:tr>
              <a:tr h="691336">
                <a:tc>
                  <a:txBody>
                    <a:bodyPr/>
                    <a:lstStyle/>
                    <a:p>
                      <a:pPr algn="ctr"/>
                      <a:r>
                        <a:rPr kumimoji="1" lang="ja-JP" altLang="en-US" sz="1400" dirty="0" smtClean="0">
                          <a:solidFill>
                            <a:schemeClr val="tx1"/>
                          </a:solidFill>
                        </a:rPr>
                        <a:t>公表する者</a:t>
                      </a:r>
                      <a:endParaRPr kumimoji="1" lang="ja-JP" altLang="en-US" sz="1400" dirty="0">
                        <a:solidFill>
                          <a:schemeClr val="tx1"/>
                        </a:solidFill>
                      </a:endParaRPr>
                    </a:p>
                  </a:txBody>
                  <a:tcPr marL="91484" marR="91484" anchor="ctr"/>
                </a:tc>
                <a:tc>
                  <a:txBody>
                    <a:bodyPr/>
                    <a:lstStyle/>
                    <a:p>
                      <a:pPr marL="182563" indent="-182563"/>
                      <a:r>
                        <a:rPr kumimoji="1" lang="ja-JP" altLang="en-US" sz="1400" dirty="0" smtClean="0">
                          <a:solidFill>
                            <a:schemeClr val="tx1"/>
                          </a:solidFill>
                        </a:rPr>
                        <a:t>■　市町村（都道府県が公表することも可能）</a:t>
                      </a:r>
                      <a:endParaRPr kumimoji="1" lang="ja-JP" altLang="en-US" sz="1400" dirty="0">
                        <a:solidFill>
                          <a:schemeClr val="tx1"/>
                        </a:solidFill>
                      </a:endParaRPr>
                    </a:p>
                  </a:txBody>
                  <a:tcPr marL="91484" marR="91484"/>
                </a:tc>
                <a:tc>
                  <a:txBody>
                    <a:bodyPr/>
                    <a:lstStyle/>
                    <a:p>
                      <a:pPr marL="182563" indent="-182563"/>
                      <a:r>
                        <a:rPr kumimoji="1" lang="ja-JP" altLang="en-US" sz="1400" dirty="0" smtClean="0">
                          <a:solidFill>
                            <a:schemeClr val="tx1"/>
                          </a:solidFill>
                        </a:rPr>
                        <a:t>■　市町村（都道府県が公表することも可能）</a:t>
                      </a:r>
                      <a:endParaRPr kumimoji="1" lang="ja-JP" altLang="en-US" sz="1400" dirty="0">
                        <a:solidFill>
                          <a:schemeClr val="tx1"/>
                        </a:solidFill>
                      </a:endParaRPr>
                    </a:p>
                  </a:txBody>
                  <a:tcPr marL="91484" marR="91484"/>
                </a:tc>
                <a:tc>
                  <a:txBody>
                    <a:bodyPr/>
                    <a:lstStyle/>
                    <a:p>
                      <a:r>
                        <a:rPr kumimoji="1" lang="ja-JP" altLang="en-US" sz="1400" dirty="0" smtClean="0">
                          <a:solidFill>
                            <a:schemeClr val="tx1"/>
                          </a:solidFill>
                        </a:rPr>
                        <a:t>■　都道府県</a:t>
                      </a:r>
                    </a:p>
                    <a:p>
                      <a:r>
                        <a:rPr kumimoji="1" lang="ja-JP" altLang="en-US" sz="1400" dirty="0" smtClean="0">
                          <a:solidFill>
                            <a:schemeClr val="tx1"/>
                          </a:solidFill>
                        </a:rPr>
                        <a:t>　</a:t>
                      </a:r>
                      <a:r>
                        <a:rPr kumimoji="1" lang="en-US" altLang="ja-JP" sz="1400" dirty="0" smtClean="0">
                          <a:solidFill>
                            <a:schemeClr val="tx1"/>
                          </a:solidFill>
                        </a:rPr>
                        <a:t>※</a:t>
                      </a:r>
                      <a:r>
                        <a:rPr kumimoji="1" lang="ja-JP" altLang="en-US" sz="1400" dirty="0" smtClean="0">
                          <a:solidFill>
                            <a:schemeClr val="tx1"/>
                          </a:solidFill>
                        </a:rPr>
                        <a:t>　通常の報告とあわせて公表</a:t>
                      </a:r>
                      <a:endParaRPr kumimoji="1" lang="ja-JP" altLang="en-US" sz="1400" dirty="0">
                        <a:solidFill>
                          <a:schemeClr val="tx1"/>
                        </a:solidFill>
                      </a:endParaRPr>
                    </a:p>
                  </a:txBody>
                  <a:tcPr marL="91484" marR="91484"/>
                </a:tc>
              </a:tr>
              <a:tr h="370840">
                <a:tc>
                  <a:txBody>
                    <a:bodyPr/>
                    <a:lstStyle/>
                    <a:p>
                      <a:pPr algn="ctr"/>
                      <a:r>
                        <a:rPr kumimoji="1" lang="ja-JP" altLang="en-US" sz="1400" dirty="0" smtClean="0">
                          <a:solidFill>
                            <a:schemeClr val="tx1"/>
                          </a:solidFill>
                        </a:rPr>
                        <a:t>公表義務</a:t>
                      </a:r>
                      <a:endParaRPr kumimoji="1" lang="ja-JP" altLang="en-US" sz="1400" dirty="0">
                        <a:solidFill>
                          <a:schemeClr val="tx1"/>
                        </a:solidFill>
                      </a:endParaRPr>
                    </a:p>
                  </a:txBody>
                  <a:tcPr marL="91484" marR="91484" anchor="ctr"/>
                </a:tc>
                <a:tc>
                  <a:txBody>
                    <a:bodyPr/>
                    <a:lstStyle/>
                    <a:p>
                      <a:pPr marL="182563" indent="-182563"/>
                      <a:r>
                        <a:rPr kumimoji="1" lang="ja-JP" altLang="en-US" sz="1400" dirty="0" smtClean="0">
                          <a:solidFill>
                            <a:schemeClr val="tx1"/>
                          </a:solidFill>
                        </a:rPr>
                        <a:t>■　設置時及び年１回（公表内容に変更がない場合は不要）</a:t>
                      </a:r>
                      <a:endParaRPr kumimoji="1" lang="en-US" altLang="ja-JP" sz="1400" dirty="0" smtClean="0">
                        <a:solidFill>
                          <a:schemeClr val="tx1"/>
                        </a:solidFill>
                      </a:endParaRPr>
                    </a:p>
                    <a:p>
                      <a:pPr marL="182563" indent="-182563">
                        <a:spcBef>
                          <a:spcPts val="600"/>
                        </a:spcBef>
                      </a:pPr>
                      <a:r>
                        <a:rPr kumimoji="1" lang="en-US" altLang="ja-JP" sz="1400" dirty="0" smtClean="0">
                          <a:solidFill>
                            <a:schemeClr val="tx1"/>
                          </a:solidFill>
                        </a:rPr>
                        <a:t>※</a:t>
                      </a:r>
                      <a:r>
                        <a:rPr kumimoji="1" lang="ja-JP" altLang="en-US" sz="1400" dirty="0" smtClean="0">
                          <a:solidFill>
                            <a:schemeClr val="tx1"/>
                          </a:solidFill>
                        </a:rPr>
                        <a:t>　定期的な内容更新時以外にも、内容の変更が必要な場合には随時変更が可能</a:t>
                      </a:r>
                      <a:endParaRPr kumimoji="1" lang="ja-JP" altLang="en-US" sz="1400" dirty="0">
                        <a:solidFill>
                          <a:schemeClr val="tx1"/>
                        </a:solidFill>
                      </a:endParaRPr>
                    </a:p>
                  </a:txBody>
                  <a:tcPr marL="91484" marR="91484"/>
                </a:tc>
                <a:tc>
                  <a:txBody>
                    <a:bodyPr/>
                    <a:lstStyle/>
                    <a:p>
                      <a:r>
                        <a:rPr kumimoji="1" lang="ja-JP" altLang="en-US" sz="1400" dirty="0" smtClean="0">
                          <a:solidFill>
                            <a:schemeClr val="tx1"/>
                          </a:solidFill>
                        </a:rPr>
                        <a:t>■　努力義務（随時の更新）</a:t>
                      </a:r>
                      <a:endParaRPr kumimoji="1" lang="en-US" altLang="ja-JP" sz="1400" dirty="0" smtClean="0">
                        <a:solidFill>
                          <a:schemeClr val="tx1"/>
                        </a:solidFill>
                      </a:endParaRPr>
                    </a:p>
                    <a:p>
                      <a:pPr marL="182563" indent="-182563">
                        <a:spcBef>
                          <a:spcPts val="600"/>
                        </a:spcBef>
                      </a:pPr>
                      <a:r>
                        <a:rPr kumimoji="1" lang="en-US" altLang="ja-JP" sz="1400" dirty="0" smtClean="0">
                          <a:solidFill>
                            <a:schemeClr val="tx1"/>
                          </a:solidFill>
                        </a:rPr>
                        <a:t>※</a:t>
                      </a:r>
                      <a:r>
                        <a:rPr kumimoji="1" lang="ja-JP" altLang="en-US" sz="1400" dirty="0" smtClean="0">
                          <a:solidFill>
                            <a:schemeClr val="tx1"/>
                          </a:solidFill>
                        </a:rPr>
                        <a:t>　新しい地域資源を把握できた段階で更新</a:t>
                      </a:r>
                    </a:p>
                    <a:p>
                      <a:endParaRPr kumimoji="1" lang="ja-JP" altLang="en-US" sz="1400" dirty="0">
                        <a:solidFill>
                          <a:schemeClr val="tx1"/>
                        </a:solidFill>
                      </a:endParaRPr>
                    </a:p>
                  </a:txBody>
                  <a:tcPr marL="91484" marR="91484"/>
                </a:tc>
                <a:tc>
                  <a:txBody>
                    <a:bodyPr/>
                    <a:lstStyle/>
                    <a:p>
                      <a:r>
                        <a:rPr kumimoji="1" lang="ja-JP" altLang="en-US" sz="1400" dirty="0" smtClean="0">
                          <a:solidFill>
                            <a:schemeClr val="tx1"/>
                          </a:solidFill>
                        </a:rPr>
                        <a:t>■　努力義務</a:t>
                      </a:r>
                      <a:endParaRPr kumimoji="1" lang="ja-JP" altLang="en-US" sz="1400" dirty="0">
                        <a:solidFill>
                          <a:schemeClr val="tx1"/>
                        </a:solidFill>
                      </a:endParaRPr>
                    </a:p>
                  </a:txBody>
                  <a:tcPr marL="91484" marR="91484"/>
                </a:tc>
              </a:tr>
            </a:tbl>
          </a:graphicData>
        </a:graphic>
      </p:graphicFrame>
      <p:cxnSp>
        <p:nvCxnSpPr>
          <p:cNvPr id="11" name="直線コネクタ 10"/>
          <p:cNvCxnSpPr/>
          <p:nvPr/>
        </p:nvCxnSpPr>
        <p:spPr>
          <a:xfrm flipV="1">
            <a:off x="1422911" y="3861048"/>
            <a:ext cx="2737620" cy="57606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flipV="1">
            <a:off x="4160531" y="3861048"/>
            <a:ext cx="2809663" cy="57606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スライド番号プレースホルダー 7"/>
          <p:cNvSpPr txBox="1">
            <a:spLocks/>
          </p:cNvSpPr>
          <p:nvPr/>
        </p:nvSpPr>
        <p:spPr>
          <a:xfrm>
            <a:off x="9149673" y="6448251"/>
            <a:ext cx="699871" cy="365125"/>
          </a:xfrm>
          <a:prstGeom prst="rect">
            <a:avLst/>
          </a:prstGeom>
          <a:noFill/>
        </p:spPr>
        <p:txBody>
          <a:bodyPr vert="horz" lIns="91440" tIns="45720" rIns="91440" bIns="45720" rtlCol="0" anchor="ctr"/>
          <a:lstStyle>
            <a:defPPr>
              <a:defRPr lang="ja-JP"/>
            </a:defPPr>
            <a:lvl1pPr algn="r" rtl="0" fontAlgn="base">
              <a:spcBef>
                <a:spcPct val="0"/>
              </a:spcBef>
              <a:spcAft>
                <a:spcPct val="0"/>
              </a:spcAft>
              <a:defRPr kumimoji="1" sz="1200" kern="1200">
                <a:solidFill>
                  <a:schemeClr val="tx1">
                    <a:tint val="75000"/>
                  </a:schemeClr>
                </a:solidFill>
                <a:latin typeface="Arial" pitchFamily="34"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Arial" pitchFamily="34" charset="0"/>
                <a:ea typeface="ＭＳ Ｐゴシック" pitchFamily="50" charset="-128"/>
                <a:cs typeface="+mn-cs"/>
              </a:defRPr>
            </a:lvl9pPr>
          </a:lstStyle>
          <a:p>
            <a:r>
              <a:rPr lang="en-US" altLang="ja-JP" sz="2400" dirty="0" smtClean="0">
                <a:solidFill>
                  <a:prstClr val="black"/>
                </a:solidFill>
              </a:rPr>
              <a:t>210</a:t>
            </a:r>
            <a:endParaRPr lang="ja-JP" altLang="en-US" sz="2400" dirty="0">
              <a:solidFill>
                <a:prstClr val="black"/>
              </a:solidFill>
            </a:endParaRPr>
          </a:p>
        </p:txBody>
      </p:sp>
    </p:spTree>
    <p:extLst>
      <p:ext uri="{BB962C8B-B14F-4D97-AF65-F5344CB8AC3E}">
        <p14:creationId xmlns:p14="http://schemas.microsoft.com/office/powerpoint/2010/main" val="389200993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95299" name="Group 3"/>
          <p:cNvGraphicFramePr>
            <a:graphicFrameLocks noGrp="1"/>
          </p:cNvGraphicFramePr>
          <p:nvPr>
            <p:extLst>
              <p:ext uri="{D42A27DB-BD31-4B8C-83A1-F6EECF244321}">
                <p14:modId xmlns:p14="http://schemas.microsoft.com/office/powerpoint/2010/main" val="1064730733"/>
              </p:ext>
            </p:extLst>
          </p:nvPr>
        </p:nvGraphicFramePr>
        <p:xfrm>
          <a:off x="270229" y="2535060"/>
          <a:ext cx="9358510" cy="1491113"/>
        </p:xfrm>
        <a:graphic>
          <a:graphicData uri="http://schemas.openxmlformats.org/drawingml/2006/table">
            <a:tbl>
              <a:tblPr/>
              <a:tblGrid>
                <a:gridCol w="1260606"/>
                <a:gridCol w="1687715"/>
                <a:gridCol w="220137"/>
                <a:gridCol w="1761096"/>
                <a:gridCol w="220137"/>
                <a:gridCol w="1988306"/>
                <a:gridCol w="207537"/>
                <a:gridCol w="2012976"/>
              </a:tblGrid>
              <a:tr h="714874">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endParaRPr kumimoji="1" lang="ja-JP" altLang="ja-JP" sz="1200" b="0" i="0" u="none" strike="noStrike" cap="none" normalizeH="0" baseline="0" dirty="0" smtClean="0">
                        <a:ln>
                          <a:noFill/>
                        </a:ln>
                        <a:solidFill>
                          <a:schemeClr val="tx1"/>
                        </a:solidFill>
                        <a:effectLst/>
                        <a:latin typeface="HG丸ｺﾞｼｯｸM-PRO" pitchFamily="50" charset="-128"/>
                        <a:ea typeface="HG丸ｺﾞｼｯｸM-PRO" pitchFamily="50" charset="-128"/>
                      </a:endParaRPr>
                    </a:p>
                  </a:txBody>
                  <a:tcPr marL="90008" marR="90008" marT="46766" marB="467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1" lang="ja-JP" altLang="en-US" sz="1200" b="0" i="0" u="none" strike="noStrike" cap="none" normalizeH="0" baseline="0" dirty="0" smtClean="0">
                          <a:ln>
                            <a:noFill/>
                          </a:ln>
                          <a:solidFill>
                            <a:schemeClr val="tx1"/>
                          </a:solidFill>
                          <a:effectLst/>
                          <a:latin typeface="HG丸ｺﾞｼｯｸM-PRO" pitchFamily="50" charset="-128"/>
                          <a:ea typeface="HG丸ｺﾞｼｯｸM-PRO" pitchFamily="50" charset="-128"/>
                        </a:rPr>
                        <a:t>平成</a:t>
                      </a:r>
                      <a:r>
                        <a:rPr kumimoji="1" lang="en-US" altLang="ja-JP" sz="1200" b="0" i="0" u="none" strike="noStrike" cap="none" normalizeH="0" baseline="0" dirty="0" smtClean="0">
                          <a:ln>
                            <a:noFill/>
                          </a:ln>
                          <a:solidFill>
                            <a:schemeClr val="tx1"/>
                          </a:solidFill>
                          <a:effectLst/>
                          <a:latin typeface="HG丸ｺﾞｼｯｸM-PRO" pitchFamily="50" charset="-128"/>
                          <a:ea typeface="HG丸ｺﾞｼｯｸM-PRO" pitchFamily="50" charset="-128"/>
                        </a:rPr>
                        <a:t>12</a:t>
                      </a:r>
                      <a:r>
                        <a:rPr kumimoji="1" lang="ja-JP" altLang="en-US" sz="1200" b="0" i="0" u="none" strike="noStrike" cap="none" normalizeH="0" baseline="0" dirty="0" smtClean="0">
                          <a:ln>
                            <a:noFill/>
                          </a:ln>
                          <a:solidFill>
                            <a:schemeClr val="tx1"/>
                          </a:solidFill>
                          <a:effectLst/>
                          <a:latin typeface="HG丸ｺﾞｼｯｸM-PRO" pitchFamily="50" charset="-128"/>
                          <a:ea typeface="HG丸ｺﾞｼｯｸM-PRO" pitchFamily="50" charset="-128"/>
                        </a:rPr>
                        <a:t>年度</a:t>
                      </a:r>
                      <a:endParaRPr kumimoji="1" lang="en-US" altLang="ja-JP" sz="1200" b="0" i="0" u="none" strike="noStrike" cap="none" normalizeH="0" baseline="0" dirty="0" smtClean="0">
                        <a:ln>
                          <a:noFill/>
                        </a:ln>
                        <a:solidFill>
                          <a:schemeClr val="tx1"/>
                        </a:solidFill>
                        <a:effectLst/>
                        <a:latin typeface="HG丸ｺﾞｼｯｸM-PRO" pitchFamily="50" charset="-128"/>
                        <a:ea typeface="HG丸ｺﾞｼｯｸM-PRO" pitchFamily="50" charset="-128"/>
                      </a:endParaRPr>
                    </a:p>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1" lang="en-US" altLang="ja-JP" sz="1200" b="0" i="0" u="none" strike="noStrike" cap="none" normalizeH="0" baseline="0" dirty="0" smtClean="0">
                          <a:ln>
                            <a:noFill/>
                          </a:ln>
                          <a:solidFill>
                            <a:schemeClr val="tx1"/>
                          </a:solidFill>
                          <a:effectLst/>
                          <a:latin typeface="HG丸ｺﾞｼｯｸM-PRO" pitchFamily="50" charset="-128"/>
                          <a:ea typeface="HG丸ｺﾞｼｯｸM-PRO" pitchFamily="50" charset="-128"/>
                        </a:rPr>
                        <a:t>(2000</a:t>
                      </a:r>
                      <a:r>
                        <a:rPr kumimoji="1" lang="ja-JP" altLang="en-US" sz="1200" b="0" i="0" u="none" strike="noStrike" cap="none" normalizeH="0" baseline="0" dirty="0" smtClean="0">
                          <a:ln>
                            <a:noFill/>
                          </a:ln>
                          <a:solidFill>
                            <a:schemeClr val="tx1"/>
                          </a:solidFill>
                          <a:effectLst/>
                          <a:latin typeface="HG丸ｺﾞｼｯｸM-PRO" pitchFamily="50" charset="-128"/>
                          <a:ea typeface="HG丸ｺﾞｼｯｸM-PRO" pitchFamily="50" charset="-128"/>
                        </a:rPr>
                        <a:t>年度</a:t>
                      </a:r>
                      <a:r>
                        <a:rPr kumimoji="1" lang="en-US" altLang="ja-JP" sz="1200" b="0" i="0" u="none" strike="noStrike" cap="none" normalizeH="0" baseline="0" dirty="0" smtClean="0">
                          <a:ln>
                            <a:noFill/>
                          </a:ln>
                          <a:solidFill>
                            <a:schemeClr val="tx1"/>
                          </a:solidFill>
                          <a:effectLst/>
                          <a:latin typeface="HG丸ｺﾞｼｯｸM-PRO" pitchFamily="50" charset="-128"/>
                          <a:ea typeface="HG丸ｺﾞｼｯｸM-PRO" pitchFamily="50" charset="-128"/>
                        </a:rPr>
                        <a:t>)</a:t>
                      </a:r>
                    </a:p>
                  </a:txBody>
                  <a:tcPr marL="90008" marR="90008" marT="46766" marB="467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endParaRPr kumimoji="1" lang="en-US" altLang="ja-JP" sz="1200" b="0" i="0" u="none" strike="noStrike" cap="none" normalizeH="0" baseline="0" dirty="0" smtClean="0">
                        <a:ln>
                          <a:noFill/>
                        </a:ln>
                        <a:solidFill>
                          <a:schemeClr val="tx1"/>
                        </a:solidFill>
                        <a:effectLst/>
                        <a:latin typeface="HG丸ｺﾞｼｯｸM-PRO" pitchFamily="50" charset="-128"/>
                        <a:ea typeface="HG丸ｺﾞｼｯｸM-PRO" pitchFamily="50" charset="-128"/>
                      </a:endParaRPr>
                    </a:p>
                  </a:txBody>
                  <a:tcPr marL="90008" marR="90008" marT="46766" marB="467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1" lang="ja-JP" altLang="en-US" sz="1200" b="0" i="0" u="none" strike="noStrike" cap="none" normalizeH="0" baseline="0" dirty="0" smtClean="0">
                          <a:ln>
                            <a:noFill/>
                          </a:ln>
                          <a:solidFill>
                            <a:schemeClr val="tx1"/>
                          </a:solidFill>
                          <a:effectLst/>
                          <a:latin typeface="HG丸ｺﾞｼｯｸM-PRO" pitchFamily="50" charset="-128"/>
                          <a:ea typeface="HG丸ｺﾞｼｯｸM-PRO" pitchFamily="50" charset="-128"/>
                        </a:rPr>
                        <a:t>平成</a:t>
                      </a:r>
                      <a:r>
                        <a:rPr kumimoji="1" lang="en-US" altLang="ja-JP" sz="1200" b="0" i="0" u="none" strike="noStrike" cap="none" normalizeH="0" baseline="0" dirty="0" smtClean="0">
                          <a:ln>
                            <a:noFill/>
                          </a:ln>
                          <a:solidFill>
                            <a:schemeClr val="tx1"/>
                          </a:solidFill>
                          <a:effectLst/>
                          <a:latin typeface="HG丸ｺﾞｼｯｸM-PRO" pitchFamily="50" charset="-128"/>
                          <a:ea typeface="HG丸ｺﾞｼｯｸM-PRO" pitchFamily="50" charset="-128"/>
                        </a:rPr>
                        <a:t>24</a:t>
                      </a:r>
                      <a:r>
                        <a:rPr kumimoji="1" lang="ja-JP" altLang="en-US" sz="1200" b="0" i="0" u="none" strike="noStrike" cap="none" normalizeH="0" baseline="0" dirty="0" smtClean="0">
                          <a:ln>
                            <a:noFill/>
                          </a:ln>
                          <a:solidFill>
                            <a:schemeClr val="tx1"/>
                          </a:solidFill>
                          <a:effectLst/>
                          <a:latin typeface="HG丸ｺﾞｼｯｸM-PRO" pitchFamily="50" charset="-128"/>
                          <a:ea typeface="HG丸ｺﾞｼｯｸM-PRO" pitchFamily="50" charset="-128"/>
                        </a:rPr>
                        <a:t>年度</a:t>
                      </a:r>
                    </a:p>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defRPr/>
                      </a:pPr>
                      <a:r>
                        <a:rPr kumimoji="1" lang="en-US" altLang="ja-JP" sz="1200" b="0" i="0" u="none" strike="noStrike" cap="none" normalizeH="0" baseline="0" dirty="0" smtClean="0">
                          <a:ln>
                            <a:noFill/>
                          </a:ln>
                          <a:solidFill>
                            <a:schemeClr val="tx1"/>
                          </a:solidFill>
                          <a:effectLst/>
                          <a:latin typeface="HG丸ｺﾞｼｯｸM-PRO" pitchFamily="50" charset="-128"/>
                          <a:ea typeface="HG丸ｺﾞｼｯｸM-PRO" pitchFamily="50" charset="-128"/>
                        </a:rPr>
                        <a:t>(201</a:t>
                      </a:r>
                      <a:r>
                        <a:rPr kumimoji="1" lang="ja-JP" altLang="en-US" sz="1200" b="0" i="0" u="none" strike="noStrike" cap="none" normalizeH="0" baseline="0" dirty="0" smtClean="0">
                          <a:ln>
                            <a:noFill/>
                          </a:ln>
                          <a:solidFill>
                            <a:schemeClr val="tx1"/>
                          </a:solidFill>
                          <a:effectLst/>
                          <a:latin typeface="HG丸ｺﾞｼｯｸM-PRO" pitchFamily="50" charset="-128"/>
                          <a:ea typeface="HG丸ｺﾞｼｯｸM-PRO" pitchFamily="50" charset="-128"/>
                        </a:rPr>
                        <a:t>２年度</a:t>
                      </a:r>
                      <a:r>
                        <a:rPr kumimoji="1" lang="en-US" altLang="ja-JP" sz="1200" b="0" i="0" u="none" strike="noStrike" cap="none" normalizeH="0" baseline="0" dirty="0" smtClean="0">
                          <a:ln>
                            <a:noFill/>
                          </a:ln>
                          <a:solidFill>
                            <a:schemeClr val="tx1"/>
                          </a:solidFill>
                          <a:effectLst/>
                          <a:latin typeface="HG丸ｺﾞｼｯｸM-PRO" pitchFamily="50" charset="-128"/>
                          <a:ea typeface="HG丸ｺﾞｼｯｸM-PRO" pitchFamily="50" charset="-128"/>
                        </a:rPr>
                        <a:t>)</a:t>
                      </a:r>
                    </a:p>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defRPr/>
                      </a:pPr>
                      <a:r>
                        <a:rPr kumimoji="1" lang="ja-JP" altLang="en-US" sz="1200" b="1" i="0" u="sng" strike="noStrike" cap="none" normalizeH="0" baseline="0" dirty="0" smtClean="0">
                          <a:ln>
                            <a:noFill/>
                          </a:ln>
                          <a:solidFill>
                            <a:schemeClr val="tx1"/>
                          </a:solidFill>
                          <a:effectLst/>
                          <a:latin typeface="HG丸ｺﾞｼｯｸM-PRO" pitchFamily="50" charset="-128"/>
                          <a:ea typeface="HG丸ｺﾞｼｯｸM-PRO" pitchFamily="50" charset="-128"/>
                        </a:rPr>
                        <a:t>（推計値）</a:t>
                      </a:r>
                    </a:p>
                  </a:txBody>
                  <a:tcPr marL="90008" marR="90008" marT="46766" marB="467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endParaRPr kumimoji="1" lang="ja-JP" altLang="en-US" sz="1200" b="0" i="0" u="none" strike="noStrike" cap="none" normalizeH="0" baseline="0" dirty="0" smtClean="0">
                        <a:ln>
                          <a:noFill/>
                        </a:ln>
                        <a:solidFill>
                          <a:schemeClr val="tx1"/>
                        </a:solidFill>
                        <a:effectLst/>
                        <a:latin typeface="HG丸ｺﾞｼｯｸM-PRO" pitchFamily="50" charset="-128"/>
                        <a:ea typeface="HG丸ｺﾞｼｯｸM-PRO" pitchFamily="50" charset="-128"/>
                      </a:endParaRPr>
                    </a:p>
                  </a:txBody>
                  <a:tcPr marL="90008" marR="90008" marT="46766" marB="467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1" lang="ja-JP" altLang="en-US" sz="1200" b="0" i="0" u="none" strike="noStrike" cap="none" normalizeH="0" baseline="0" dirty="0" smtClean="0">
                          <a:ln>
                            <a:noFill/>
                          </a:ln>
                          <a:solidFill>
                            <a:schemeClr val="tx1"/>
                          </a:solidFill>
                          <a:effectLst/>
                          <a:latin typeface="HG丸ｺﾞｼｯｸM-PRO" pitchFamily="50" charset="-128"/>
                          <a:ea typeface="HG丸ｺﾞｼｯｸM-PRO" pitchFamily="50" charset="-128"/>
                        </a:rPr>
                        <a:t>平成</a:t>
                      </a:r>
                      <a:r>
                        <a:rPr kumimoji="1" lang="en-US" altLang="ja-JP" sz="1200" b="0" i="0" u="none" strike="noStrike" cap="none" normalizeH="0" baseline="0" dirty="0" smtClean="0">
                          <a:ln>
                            <a:noFill/>
                          </a:ln>
                          <a:solidFill>
                            <a:schemeClr val="tx1"/>
                          </a:solidFill>
                          <a:effectLst/>
                          <a:latin typeface="HG丸ｺﾞｼｯｸM-PRO" pitchFamily="50" charset="-128"/>
                          <a:ea typeface="HG丸ｺﾞｼｯｸM-PRO" pitchFamily="50" charset="-128"/>
                        </a:rPr>
                        <a:t>27</a:t>
                      </a:r>
                      <a:r>
                        <a:rPr kumimoji="1" lang="ja-JP" altLang="en-US" sz="1200" b="0" i="0" u="none" strike="noStrike" cap="none" normalizeH="0" baseline="0" dirty="0" smtClean="0">
                          <a:ln>
                            <a:noFill/>
                          </a:ln>
                          <a:solidFill>
                            <a:schemeClr val="tx1"/>
                          </a:solidFill>
                          <a:effectLst/>
                          <a:latin typeface="HG丸ｺﾞｼｯｸM-PRO" pitchFamily="50" charset="-128"/>
                          <a:ea typeface="HG丸ｺﾞｼｯｸM-PRO" pitchFamily="50" charset="-128"/>
                        </a:rPr>
                        <a:t>年度</a:t>
                      </a:r>
                    </a:p>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1" lang="en-US" altLang="ja-JP" sz="1200" b="0" i="0" u="none" strike="noStrike" cap="none" normalizeH="0" baseline="0" dirty="0" smtClean="0">
                          <a:ln>
                            <a:noFill/>
                          </a:ln>
                          <a:solidFill>
                            <a:schemeClr val="tx1"/>
                          </a:solidFill>
                          <a:effectLst/>
                          <a:latin typeface="HG丸ｺﾞｼｯｸM-PRO" pitchFamily="50" charset="-128"/>
                          <a:ea typeface="HG丸ｺﾞｼｯｸM-PRO" pitchFamily="50" charset="-128"/>
                        </a:rPr>
                        <a:t>(2015</a:t>
                      </a:r>
                      <a:r>
                        <a:rPr kumimoji="1" lang="ja-JP" altLang="en-US" sz="1200" b="0" i="0" u="none" strike="noStrike" cap="none" normalizeH="0" baseline="0" dirty="0" smtClean="0">
                          <a:ln>
                            <a:noFill/>
                          </a:ln>
                          <a:solidFill>
                            <a:schemeClr val="tx1"/>
                          </a:solidFill>
                          <a:effectLst/>
                          <a:latin typeface="HG丸ｺﾞｼｯｸM-PRO" pitchFamily="50" charset="-128"/>
                          <a:ea typeface="HG丸ｺﾞｼｯｸM-PRO" pitchFamily="50" charset="-128"/>
                        </a:rPr>
                        <a:t>年度</a:t>
                      </a:r>
                      <a:r>
                        <a:rPr kumimoji="1" lang="en-US" altLang="ja-JP" sz="1200" b="0" i="0" u="none" strike="noStrike" cap="none" normalizeH="0" baseline="0" dirty="0" smtClean="0">
                          <a:ln>
                            <a:noFill/>
                          </a:ln>
                          <a:solidFill>
                            <a:schemeClr val="tx1"/>
                          </a:solidFill>
                          <a:effectLst/>
                          <a:latin typeface="HG丸ｺﾞｼｯｸM-PRO" pitchFamily="50" charset="-128"/>
                          <a:ea typeface="HG丸ｺﾞｼｯｸM-PRO" pitchFamily="50" charset="-128"/>
                        </a:rPr>
                        <a:t>)</a:t>
                      </a:r>
                    </a:p>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1" lang="ja-JP" altLang="en-US" sz="1200" b="1" i="0" u="sng" strike="noStrike" cap="none" normalizeH="0" baseline="0" dirty="0" smtClean="0">
                          <a:ln>
                            <a:noFill/>
                          </a:ln>
                          <a:solidFill>
                            <a:schemeClr val="tx1"/>
                          </a:solidFill>
                          <a:effectLst/>
                          <a:latin typeface="HG丸ｺﾞｼｯｸM-PRO" pitchFamily="50" charset="-128"/>
                          <a:ea typeface="HG丸ｺﾞｼｯｸM-PRO" pitchFamily="50" charset="-128"/>
                        </a:rPr>
                        <a:t>（推計値）</a:t>
                      </a:r>
                    </a:p>
                  </a:txBody>
                  <a:tcPr marL="90008" marR="90008" marT="46766" marB="467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endParaRPr kumimoji="1" lang="ja-JP" altLang="en-US" sz="1200" b="0" i="0" u="none" strike="noStrike" cap="none" normalizeH="0" baseline="0" dirty="0" smtClean="0">
                        <a:ln>
                          <a:noFill/>
                        </a:ln>
                        <a:solidFill>
                          <a:schemeClr val="tx1"/>
                        </a:solidFill>
                        <a:effectLst/>
                        <a:latin typeface="HG丸ｺﾞｼｯｸM-PRO" pitchFamily="50" charset="-128"/>
                        <a:ea typeface="HG丸ｺﾞｼｯｸM-PRO" pitchFamily="50" charset="-128"/>
                      </a:endParaRPr>
                    </a:p>
                  </a:txBody>
                  <a:tcPr marL="90008" marR="90008" marT="46766" marB="467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1" lang="ja-JP" altLang="en-US" sz="1200" b="0" i="0" u="none" strike="noStrike" cap="none" normalizeH="0" baseline="0" dirty="0" smtClean="0">
                          <a:ln>
                            <a:noFill/>
                          </a:ln>
                          <a:solidFill>
                            <a:schemeClr val="tx1"/>
                          </a:solidFill>
                          <a:effectLst/>
                          <a:latin typeface="HG丸ｺﾞｼｯｸM-PRO" pitchFamily="50" charset="-128"/>
                          <a:ea typeface="HG丸ｺﾞｼｯｸM-PRO" pitchFamily="50" charset="-128"/>
                        </a:rPr>
                        <a:t>平成</a:t>
                      </a:r>
                      <a:r>
                        <a:rPr kumimoji="1" lang="en-US" altLang="ja-JP" sz="1200" b="0" i="0" u="none" strike="noStrike" cap="none" normalizeH="0" baseline="0" dirty="0" smtClean="0">
                          <a:ln>
                            <a:noFill/>
                          </a:ln>
                          <a:solidFill>
                            <a:schemeClr val="tx1"/>
                          </a:solidFill>
                          <a:effectLst/>
                          <a:latin typeface="HG丸ｺﾞｼｯｸM-PRO" pitchFamily="50" charset="-128"/>
                          <a:ea typeface="HG丸ｺﾞｼｯｸM-PRO" pitchFamily="50" charset="-128"/>
                        </a:rPr>
                        <a:t>37</a:t>
                      </a:r>
                      <a:r>
                        <a:rPr kumimoji="1" lang="ja-JP" altLang="en-US" sz="1200" b="0" i="0" u="none" strike="noStrike" cap="none" normalizeH="0" baseline="0" dirty="0" smtClean="0">
                          <a:ln>
                            <a:noFill/>
                          </a:ln>
                          <a:solidFill>
                            <a:schemeClr val="tx1"/>
                          </a:solidFill>
                          <a:effectLst/>
                          <a:latin typeface="HG丸ｺﾞｼｯｸM-PRO" pitchFamily="50" charset="-128"/>
                          <a:ea typeface="HG丸ｺﾞｼｯｸM-PRO" pitchFamily="50" charset="-128"/>
                        </a:rPr>
                        <a:t>年度</a:t>
                      </a:r>
                    </a:p>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1" lang="en-US" altLang="ja-JP" sz="1200" b="0" i="0" u="none" strike="noStrike" cap="none" normalizeH="0" baseline="0" dirty="0" smtClean="0">
                          <a:ln>
                            <a:noFill/>
                          </a:ln>
                          <a:solidFill>
                            <a:schemeClr val="tx1"/>
                          </a:solidFill>
                          <a:effectLst/>
                          <a:latin typeface="HG丸ｺﾞｼｯｸM-PRO" pitchFamily="50" charset="-128"/>
                          <a:ea typeface="HG丸ｺﾞｼｯｸM-PRO" pitchFamily="50" charset="-128"/>
                        </a:rPr>
                        <a:t>(2025</a:t>
                      </a:r>
                      <a:r>
                        <a:rPr kumimoji="1" lang="ja-JP" altLang="en-US" sz="1200" b="0" i="0" u="none" strike="noStrike" cap="none" normalizeH="0" baseline="0" dirty="0" smtClean="0">
                          <a:ln>
                            <a:noFill/>
                          </a:ln>
                          <a:solidFill>
                            <a:schemeClr val="tx1"/>
                          </a:solidFill>
                          <a:effectLst/>
                          <a:latin typeface="HG丸ｺﾞｼｯｸM-PRO" pitchFamily="50" charset="-128"/>
                          <a:ea typeface="HG丸ｺﾞｼｯｸM-PRO" pitchFamily="50" charset="-128"/>
                        </a:rPr>
                        <a:t>年度</a:t>
                      </a:r>
                      <a:r>
                        <a:rPr kumimoji="1" lang="en-US" altLang="ja-JP" sz="1200" b="0" i="0" u="none" strike="noStrike" cap="none" normalizeH="0" baseline="0" dirty="0" smtClean="0">
                          <a:ln>
                            <a:noFill/>
                          </a:ln>
                          <a:solidFill>
                            <a:schemeClr val="tx1"/>
                          </a:solidFill>
                          <a:effectLst/>
                          <a:latin typeface="HG丸ｺﾞｼｯｸM-PRO" pitchFamily="50" charset="-128"/>
                          <a:ea typeface="HG丸ｺﾞｼｯｸM-PRO" pitchFamily="50" charset="-128"/>
                        </a:rPr>
                        <a:t>)</a:t>
                      </a:r>
                    </a:p>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1" lang="ja-JP" altLang="en-US" sz="1200" b="1" i="0" u="sng" strike="noStrike" cap="none" normalizeH="0" baseline="0" dirty="0" smtClean="0">
                          <a:ln>
                            <a:noFill/>
                          </a:ln>
                          <a:solidFill>
                            <a:schemeClr val="tx1"/>
                          </a:solidFill>
                          <a:effectLst/>
                          <a:latin typeface="HG丸ｺﾞｼｯｸM-PRO" pitchFamily="50" charset="-128"/>
                          <a:ea typeface="HG丸ｺﾞｼｯｸM-PRO" pitchFamily="50" charset="-128"/>
                        </a:rPr>
                        <a:t>（推計値）</a:t>
                      </a:r>
                    </a:p>
                  </a:txBody>
                  <a:tcPr marL="90008" marR="90008" marT="46766" marB="467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r>
              <a:tr h="775789">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1" lang="ja-JP" altLang="en-US" sz="1400" b="0" i="0" u="none" strike="noStrike" cap="none" normalizeH="0" baseline="0" dirty="0" smtClean="0">
                          <a:ln>
                            <a:noFill/>
                          </a:ln>
                          <a:solidFill>
                            <a:schemeClr val="tx1"/>
                          </a:solidFill>
                          <a:effectLst/>
                          <a:latin typeface="HG丸ｺﾞｼｯｸM-PRO" pitchFamily="50" charset="-128"/>
                          <a:ea typeface="HG丸ｺﾞｼｯｸM-PRO" pitchFamily="50" charset="-128"/>
                        </a:rPr>
                        <a:t>介護職員</a:t>
                      </a:r>
                    </a:p>
                  </a:txBody>
                  <a:tcPr marL="90008" marR="90008" marT="46766" marB="467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1" lang="en-US" altLang="ja-JP" sz="1400" b="0" i="0" u="none" strike="noStrike" cap="none" normalizeH="0" baseline="0" dirty="0" smtClean="0">
                          <a:ln>
                            <a:noFill/>
                          </a:ln>
                          <a:solidFill>
                            <a:schemeClr val="tx1"/>
                          </a:solidFill>
                          <a:effectLst/>
                          <a:latin typeface="HG丸ｺﾞｼｯｸM-PRO" pitchFamily="50" charset="-128"/>
                          <a:ea typeface="HG丸ｺﾞｼｯｸM-PRO" pitchFamily="50" charset="-128"/>
                        </a:rPr>
                        <a:t>55</a:t>
                      </a:r>
                      <a:r>
                        <a:rPr kumimoji="1" lang="ja-JP" altLang="en-US" sz="1400" b="0" i="0" u="none" strike="noStrike" cap="none" normalizeH="0" baseline="0" dirty="0" smtClean="0">
                          <a:ln>
                            <a:noFill/>
                          </a:ln>
                          <a:solidFill>
                            <a:schemeClr val="tx1"/>
                          </a:solidFill>
                          <a:effectLst/>
                          <a:latin typeface="HG丸ｺﾞｼｯｸM-PRO" pitchFamily="50" charset="-128"/>
                          <a:ea typeface="HG丸ｺﾞｼｯｸM-PRO" pitchFamily="50" charset="-128"/>
                        </a:rPr>
                        <a:t>万人</a:t>
                      </a:r>
                    </a:p>
                  </a:txBody>
                  <a:tcPr marL="90008" marR="90008" marT="46766" marB="467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endParaRPr kumimoji="1" lang="ja-JP" altLang="en-US" sz="1400" b="0" i="0" u="none" strike="noStrike" cap="none" normalizeH="0" baseline="0" dirty="0" smtClean="0">
                        <a:ln>
                          <a:noFill/>
                        </a:ln>
                        <a:solidFill>
                          <a:schemeClr val="tx1"/>
                        </a:solidFill>
                        <a:effectLst/>
                        <a:latin typeface="HG丸ｺﾞｼｯｸM-PRO" pitchFamily="50" charset="-128"/>
                        <a:ea typeface="HG丸ｺﾞｼｯｸM-PRO" pitchFamily="50" charset="-128"/>
                      </a:endParaRPr>
                    </a:p>
                  </a:txBody>
                  <a:tcPr marL="90008" marR="90008" marT="46766" marB="467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1" lang="en-US" altLang="ja-JP" sz="1400" b="0" i="0" u="none" strike="noStrike" cap="none" normalizeH="0" baseline="0" dirty="0" smtClean="0">
                          <a:ln>
                            <a:noFill/>
                          </a:ln>
                          <a:solidFill>
                            <a:schemeClr val="tx1"/>
                          </a:solidFill>
                          <a:effectLst/>
                          <a:latin typeface="HG丸ｺﾞｼｯｸM-PRO" pitchFamily="50" charset="-128"/>
                          <a:ea typeface="HG丸ｺﾞｼｯｸM-PRO" pitchFamily="50" charset="-128"/>
                        </a:rPr>
                        <a:t>149</a:t>
                      </a:r>
                      <a:r>
                        <a:rPr kumimoji="1" lang="ja-JP" altLang="en-US" sz="1400" b="0" i="0" u="none" strike="noStrike" cap="none" normalizeH="0" baseline="0" dirty="0" smtClean="0">
                          <a:ln>
                            <a:noFill/>
                          </a:ln>
                          <a:solidFill>
                            <a:schemeClr val="tx1"/>
                          </a:solidFill>
                          <a:effectLst/>
                          <a:latin typeface="HG丸ｺﾞｼｯｸM-PRO" pitchFamily="50" charset="-128"/>
                          <a:ea typeface="HG丸ｺﾞｼｯｸM-PRO" pitchFamily="50" charset="-128"/>
                        </a:rPr>
                        <a:t>万人</a:t>
                      </a:r>
                    </a:p>
                  </a:txBody>
                  <a:tcPr marL="90008" marR="90008" marT="46766" marB="467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endParaRPr kumimoji="1" lang="ja-JP" altLang="en-US" sz="1400" b="0" i="0" u="none" strike="noStrike" cap="none" normalizeH="0" baseline="0" dirty="0" smtClean="0">
                        <a:ln>
                          <a:noFill/>
                        </a:ln>
                        <a:solidFill>
                          <a:schemeClr val="tx1"/>
                        </a:solidFill>
                        <a:effectLst/>
                        <a:latin typeface="HG丸ｺﾞｼｯｸM-PRO" pitchFamily="50" charset="-128"/>
                        <a:ea typeface="HG丸ｺﾞｼｯｸM-PRO" pitchFamily="50" charset="-128"/>
                      </a:endParaRPr>
                    </a:p>
                  </a:txBody>
                  <a:tcPr marL="90008" marR="90008" marT="46766" marB="467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1" lang="en-US" altLang="ja-JP" sz="1400" b="0" i="0" u="none" strike="noStrike" cap="none" normalizeH="0" baseline="0" dirty="0" smtClean="0">
                          <a:ln>
                            <a:noFill/>
                          </a:ln>
                          <a:solidFill>
                            <a:schemeClr val="tx1"/>
                          </a:solidFill>
                          <a:effectLst/>
                          <a:latin typeface="HG丸ｺﾞｼｯｸM-PRO" pitchFamily="50" charset="-128"/>
                          <a:ea typeface="HG丸ｺﾞｼｯｸM-PRO" pitchFamily="50" charset="-128"/>
                        </a:rPr>
                        <a:t>167</a:t>
                      </a:r>
                      <a:r>
                        <a:rPr kumimoji="1" lang="ja-JP" altLang="en-US" sz="1400" b="0" i="0" u="none" strike="noStrike" cap="none" normalizeH="0" baseline="0" dirty="0" smtClean="0">
                          <a:ln>
                            <a:noFill/>
                          </a:ln>
                          <a:solidFill>
                            <a:schemeClr val="tx1"/>
                          </a:solidFill>
                          <a:effectLst/>
                          <a:latin typeface="HG丸ｺﾞｼｯｸM-PRO" pitchFamily="50" charset="-128"/>
                          <a:ea typeface="HG丸ｺﾞｼｯｸM-PRO" pitchFamily="50" charset="-128"/>
                        </a:rPr>
                        <a:t>～</a:t>
                      </a:r>
                      <a:r>
                        <a:rPr kumimoji="1" lang="en-US" altLang="ja-JP" sz="1400" b="0" i="0" u="none" strike="noStrike" cap="none" normalizeH="0" baseline="0" dirty="0" smtClean="0">
                          <a:ln>
                            <a:noFill/>
                          </a:ln>
                          <a:solidFill>
                            <a:schemeClr val="tx1"/>
                          </a:solidFill>
                          <a:effectLst/>
                          <a:latin typeface="HG丸ｺﾞｼｯｸM-PRO" pitchFamily="50" charset="-128"/>
                          <a:ea typeface="HG丸ｺﾞｼｯｸM-PRO" pitchFamily="50" charset="-128"/>
                        </a:rPr>
                        <a:t>176</a:t>
                      </a:r>
                      <a:r>
                        <a:rPr kumimoji="1" lang="ja-JP" altLang="en-US" sz="1400" b="0" i="0" u="none" strike="noStrike" cap="none" normalizeH="0" baseline="0" dirty="0" smtClean="0">
                          <a:ln>
                            <a:noFill/>
                          </a:ln>
                          <a:solidFill>
                            <a:schemeClr val="tx1"/>
                          </a:solidFill>
                          <a:effectLst/>
                          <a:latin typeface="HG丸ｺﾞｼｯｸM-PRO" pitchFamily="50" charset="-128"/>
                          <a:ea typeface="HG丸ｺﾞｼｯｸM-PRO" pitchFamily="50" charset="-128"/>
                        </a:rPr>
                        <a:t>万人</a:t>
                      </a:r>
                      <a:endParaRPr kumimoji="1" lang="en-US" altLang="ja-JP" sz="1400" b="0" i="0" u="none" strike="noStrike" cap="none" normalizeH="0" baseline="0" dirty="0" smtClean="0">
                        <a:ln>
                          <a:noFill/>
                        </a:ln>
                        <a:solidFill>
                          <a:schemeClr val="tx1"/>
                        </a:solidFill>
                        <a:effectLst/>
                        <a:latin typeface="HG丸ｺﾞｼｯｸM-PRO" pitchFamily="50" charset="-128"/>
                        <a:ea typeface="HG丸ｺﾞｼｯｸM-PRO" pitchFamily="50" charset="-128"/>
                      </a:endParaRPr>
                    </a:p>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1" lang="ja-JP" altLang="en-US" sz="1400" b="0" i="0" u="none" strike="noStrike" cap="none" normalizeH="0" baseline="0" dirty="0" smtClean="0">
                          <a:ln>
                            <a:noFill/>
                          </a:ln>
                          <a:solidFill>
                            <a:schemeClr val="tx1"/>
                          </a:solidFill>
                          <a:effectLst/>
                          <a:latin typeface="HG丸ｺﾞｼｯｸM-PRO" pitchFamily="50" charset="-128"/>
                          <a:ea typeface="HG丸ｺﾞｼｯｸM-PRO" pitchFamily="50" charset="-128"/>
                        </a:rPr>
                        <a:t>（</a:t>
                      </a:r>
                      <a:r>
                        <a:rPr kumimoji="1" lang="en-US" altLang="ja-JP" sz="1400" b="0" i="0" u="none" strike="noStrike" cap="none" normalizeH="0" baseline="0" dirty="0" smtClean="0">
                          <a:ln>
                            <a:noFill/>
                          </a:ln>
                          <a:solidFill>
                            <a:schemeClr val="tx1"/>
                          </a:solidFill>
                          <a:effectLst/>
                          <a:latin typeface="HG丸ｺﾞｼｯｸM-PRO" pitchFamily="50" charset="-128"/>
                          <a:ea typeface="HG丸ｺﾞｼｯｸM-PRO" pitchFamily="50" charset="-128"/>
                        </a:rPr>
                        <a:t>164</a:t>
                      </a:r>
                      <a:r>
                        <a:rPr kumimoji="1" lang="ja-JP" altLang="en-US" sz="1400" b="0" i="0" u="none" strike="noStrike" cap="none" normalizeH="0" baseline="0" dirty="0" smtClean="0">
                          <a:ln>
                            <a:noFill/>
                          </a:ln>
                          <a:solidFill>
                            <a:schemeClr val="tx1"/>
                          </a:solidFill>
                          <a:effectLst/>
                          <a:latin typeface="HG丸ｺﾞｼｯｸM-PRO" pitchFamily="50" charset="-128"/>
                          <a:ea typeface="HG丸ｺﾞｼｯｸM-PRO" pitchFamily="50" charset="-128"/>
                        </a:rPr>
                        <a:t>～</a:t>
                      </a:r>
                      <a:r>
                        <a:rPr kumimoji="1" lang="en-US" altLang="ja-JP" sz="1400" b="0" i="0" u="none" strike="noStrike" cap="none" normalizeH="0" baseline="0" dirty="0" smtClean="0">
                          <a:ln>
                            <a:noFill/>
                          </a:ln>
                          <a:solidFill>
                            <a:schemeClr val="tx1"/>
                          </a:solidFill>
                          <a:effectLst/>
                          <a:latin typeface="HG丸ｺﾞｼｯｸM-PRO" pitchFamily="50" charset="-128"/>
                          <a:ea typeface="HG丸ｺﾞｼｯｸM-PRO" pitchFamily="50" charset="-128"/>
                        </a:rPr>
                        <a:t>172</a:t>
                      </a:r>
                      <a:r>
                        <a:rPr kumimoji="1" lang="ja-JP" altLang="en-US" sz="1400" b="0" i="0" u="none" strike="noStrike" cap="none" normalizeH="0" baseline="0" dirty="0" smtClean="0">
                          <a:ln>
                            <a:noFill/>
                          </a:ln>
                          <a:solidFill>
                            <a:schemeClr val="tx1"/>
                          </a:solidFill>
                          <a:effectLst/>
                          <a:latin typeface="HG丸ｺﾞｼｯｸM-PRO" pitchFamily="50" charset="-128"/>
                          <a:ea typeface="HG丸ｺﾞｼｯｸM-PRO" pitchFamily="50" charset="-128"/>
                        </a:rPr>
                        <a:t>万人）</a:t>
                      </a:r>
                    </a:p>
                  </a:txBody>
                  <a:tcPr marL="90008" marR="90008" marT="46766" marB="467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endParaRPr kumimoji="1" lang="ja-JP" altLang="en-US" sz="1400" b="1" i="0" u="none" strike="noStrike" cap="none" normalizeH="0" baseline="0" dirty="0" smtClean="0">
                        <a:ln>
                          <a:noFill/>
                        </a:ln>
                        <a:solidFill>
                          <a:srgbClr val="FF3300"/>
                        </a:solidFill>
                        <a:effectLst/>
                        <a:latin typeface="HG丸ｺﾞｼｯｸM-PRO" pitchFamily="50" charset="-128"/>
                        <a:ea typeface="HG丸ｺﾞｼｯｸM-PRO" pitchFamily="50" charset="-128"/>
                      </a:endParaRPr>
                    </a:p>
                  </a:txBody>
                  <a:tcPr marL="90008" marR="90008" marT="46766" marB="467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1" lang="en-US" altLang="ja-JP" sz="1400" b="0" i="0" u="none" strike="noStrike" cap="none" normalizeH="0" baseline="0" dirty="0" smtClean="0">
                          <a:ln>
                            <a:noFill/>
                          </a:ln>
                          <a:solidFill>
                            <a:schemeClr val="tx1"/>
                          </a:solidFill>
                          <a:effectLst/>
                          <a:latin typeface="HG丸ｺﾞｼｯｸM-PRO" pitchFamily="50" charset="-128"/>
                          <a:ea typeface="HG丸ｺﾞｼｯｸM-PRO" pitchFamily="50" charset="-128"/>
                        </a:rPr>
                        <a:t>237</a:t>
                      </a:r>
                      <a:r>
                        <a:rPr kumimoji="1" lang="ja-JP" altLang="en-US" sz="1400" b="0" i="0" u="none" strike="noStrike" cap="none" normalizeH="0" baseline="0" dirty="0" smtClean="0">
                          <a:ln>
                            <a:noFill/>
                          </a:ln>
                          <a:solidFill>
                            <a:schemeClr val="tx1"/>
                          </a:solidFill>
                          <a:effectLst/>
                          <a:latin typeface="HG丸ｺﾞｼｯｸM-PRO" pitchFamily="50" charset="-128"/>
                          <a:ea typeface="HG丸ｺﾞｼｯｸM-PRO" pitchFamily="50" charset="-128"/>
                        </a:rPr>
                        <a:t>～</a:t>
                      </a:r>
                      <a:r>
                        <a:rPr kumimoji="1" lang="en-US" altLang="ja-JP" sz="1400" b="0" i="0" u="none" strike="noStrike" cap="none" normalizeH="0" baseline="0" dirty="0" smtClean="0">
                          <a:ln>
                            <a:noFill/>
                          </a:ln>
                          <a:solidFill>
                            <a:schemeClr val="tx1"/>
                          </a:solidFill>
                          <a:effectLst/>
                          <a:latin typeface="HG丸ｺﾞｼｯｸM-PRO" pitchFamily="50" charset="-128"/>
                          <a:ea typeface="HG丸ｺﾞｼｯｸM-PRO" pitchFamily="50" charset="-128"/>
                        </a:rPr>
                        <a:t>249</a:t>
                      </a:r>
                      <a:r>
                        <a:rPr kumimoji="1" lang="ja-JP" altLang="en-US" sz="1400" b="0" i="0" u="none" strike="noStrike" cap="none" normalizeH="0" baseline="0" dirty="0" smtClean="0">
                          <a:ln>
                            <a:noFill/>
                          </a:ln>
                          <a:solidFill>
                            <a:schemeClr val="tx1"/>
                          </a:solidFill>
                          <a:effectLst/>
                          <a:latin typeface="HG丸ｺﾞｼｯｸM-PRO" pitchFamily="50" charset="-128"/>
                          <a:ea typeface="HG丸ｺﾞｼｯｸM-PRO" pitchFamily="50" charset="-128"/>
                        </a:rPr>
                        <a:t>万人</a:t>
                      </a:r>
                      <a:endParaRPr kumimoji="1" lang="en-US" altLang="ja-JP" sz="1400" b="0" i="0" u="none" strike="noStrike" cap="none" normalizeH="0" baseline="0" dirty="0" smtClean="0">
                        <a:ln>
                          <a:noFill/>
                        </a:ln>
                        <a:solidFill>
                          <a:schemeClr val="tx1"/>
                        </a:solidFill>
                        <a:effectLst/>
                        <a:latin typeface="HG丸ｺﾞｼｯｸM-PRO" pitchFamily="50" charset="-128"/>
                        <a:ea typeface="HG丸ｺﾞｼｯｸM-PRO" pitchFamily="50" charset="-128"/>
                      </a:endParaRPr>
                    </a:p>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1" lang="ja-JP" altLang="en-US" sz="1400" b="0" i="0" u="none" strike="noStrike" cap="none" normalizeH="0" baseline="0" dirty="0" smtClean="0">
                          <a:ln>
                            <a:noFill/>
                          </a:ln>
                          <a:solidFill>
                            <a:schemeClr val="tx1"/>
                          </a:solidFill>
                          <a:effectLst/>
                          <a:latin typeface="HG丸ｺﾞｼｯｸM-PRO" pitchFamily="50" charset="-128"/>
                          <a:ea typeface="HG丸ｺﾞｼｯｸM-PRO" pitchFamily="50" charset="-128"/>
                        </a:rPr>
                        <a:t>（</a:t>
                      </a:r>
                      <a:r>
                        <a:rPr kumimoji="1" lang="en-US" altLang="ja-JP" sz="1400" b="0" i="0" u="none" strike="noStrike" cap="none" normalizeH="0" baseline="0" dirty="0" smtClean="0">
                          <a:ln>
                            <a:noFill/>
                          </a:ln>
                          <a:solidFill>
                            <a:schemeClr val="tx1"/>
                          </a:solidFill>
                          <a:effectLst/>
                          <a:latin typeface="HG丸ｺﾞｼｯｸM-PRO" pitchFamily="50" charset="-128"/>
                          <a:ea typeface="HG丸ｺﾞｼｯｸM-PRO" pitchFamily="50" charset="-128"/>
                        </a:rPr>
                        <a:t>218</a:t>
                      </a:r>
                      <a:r>
                        <a:rPr kumimoji="1" lang="ja-JP" altLang="en-US" sz="1400" b="0" i="0" u="none" strike="noStrike" cap="none" normalizeH="0" baseline="0" dirty="0" smtClean="0">
                          <a:ln>
                            <a:noFill/>
                          </a:ln>
                          <a:solidFill>
                            <a:schemeClr val="tx1"/>
                          </a:solidFill>
                          <a:effectLst/>
                          <a:latin typeface="HG丸ｺﾞｼｯｸM-PRO" pitchFamily="50" charset="-128"/>
                          <a:ea typeface="HG丸ｺﾞｼｯｸM-PRO" pitchFamily="50" charset="-128"/>
                        </a:rPr>
                        <a:t>～</a:t>
                      </a:r>
                      <a:r>
                        <a:rPr kumimoji="1" lang="en-US" altLang="ja-JP" sz="1400" b="0" i="0" u="none" strike="noStrike" cap="none" normalizeH="0" baseline="0" dirty="0" smtClean="0">
                          <a:ln>
                            <a:noFill/>
                          </a:ln>
                          <a:solidFill>
                            <a:schemeClr val="tx1"/>
                          </a:solidFill>
                          <a:effectLst/>
                          <a:latin typeface="HG丸ｺﾞｼｯｸM-PRO" pitchFamily="50" charset="-128"/>
                          <a:ea typeface="HG丸ｺﾞｼｯｸM-PRO" pitchFamily="50" charset="-128"/>
                        </a:rPr>
                        <a:t>229</a:t>
                      </a:r>
                      <a:r>
                        <a:rPr kumimoji="1" lang="ja-JP" altLang="en-US" sz="1400" b="0" i="0" u="none" strike="noStrike" cap="none" normalizeH="0" baseline="0" dirty="0" smtClean="0">
                          <a:ln>
                            <a:noFill/>
                          </a:ln>
                          <a:solidFill>
                            <a:schemeClr val="tx1"/>
                          </a:solidFill>
                          <a:effectLst/>
                          <a:latin typeface="HG丸ｺﾞｼｯｸM-PRO" pitchFamily="50" charset="-128"/>
                          <a:ea typeface="HG丸ｺﾞｼｯｸM-PRO" pitchFamily="50" charset="-128"/>
                        </a:rPr>
                        <a:t>万人）</a:t>
                      </a:r>
                    </a:p>
                  </a:txBody>
                  <a:tcPr marL="90008" marR="90008" marT="46766" marB="467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r>
            </a:tbl>
          </a:graphicData>
        </a:graphic>
      </p:graphicFrame>
      <p:sp>
        <p:nvSpPr>
          <p:cNvPr id="95274" name="Text Box 52"/>
          <p:cNvSpPr txBox="1">
            <a:spLocks noChangeArrowheads="1"/>
          </p:cNvSpPr>
          <p:nvPr/>
        </p:nvSpPr>
        <p:spPr bwMode="auto">
          <a:xfrm>
            <a:off x="255085" y="4071735"/>
            <a:ext cx="9363710" cy="811213"/>
          </a:xfrm>
          <a:prstGeom prst="rect">
            <a:avLst/>
          </a:prstGeom>
          <a:noFill/>
          <a:ln w="9525">
            <a:noFill/>
            <a:miter lim="800000"/>
            <a:headEnd/>
            <a:tailEnd/>
          </a:ln>
        </p:spPr>
        <p:txBody>
          <a:bodyPr wrap="square">
            <a:spAutoFit/>
          </a:bodyPr>
          <a:lstStyle/>
          <a:p>
            <a:pPr marL="452438" indent="-452438">
              <a:spcBef>
                <a:spcPts val="400"/>
              </a:spcBef>
              <a:defRPr/>
            </a:pPr>
            <a:r>
              <a:rPr lang="en-US" altLang="ja-JP" sz="1000" dirty="0">
                <a:solidFill>
                  <a:prstClr val="black"/>
                </a:solidFill>
                <a:latin typeface="ＭＳ Ｐゴシック"/>
                <a:ea typeface="ＭＳ Ｐゴシック" charset="-128"/>
              </a:rPr>
              <a:t>【</a:t>
            </a:r>
            <a:r>
              <a:rPr lang="ja-JP" altLang="en-US" sz="1000" dirty="0">
                <a:solidFill>
                  <a:prstClr val="black"/>
                </a:solidFill>
                <a:latin typeface="ＭＳ Ｐゴシック"/>
                <a:ea typeface="ＭＳ Ｐゴシック" charset="-128"/>
              </a:rPr>
              <a:t>出典</a:t>
            </a:r>
            <a:r>
              <a:rPr lang="en-US" altLang="ja-JP" sz="1000" dirty="0">
                <a:solidFill>
                  <a:prstClr val="black"/>
                </a:solidFill>
                <a:latin typeface="ＭＳ Ｐゴシック"/>
                <a:ea typeface="ＭＳ Ｐゴシック" charset="-128"/>
              </a:rPr>
              <a:t>】</a:t>
            </a:r>
            <a:r>
              <a:rPr lang="ja-JP" altLang="en-US" sz="1000" dirty="0">
                <a:solidFill>
                  <a:prstClr val="black"/>
                </a:solidFill>
                <a:latin typeface="ＭＳ Ｐゴシック"/>
                <a:ea typeface="ＭＳ Ｐゴシック" charset="-128"/>
              </a:rPr>
              <a:t>厚生労働省「介護サービス施設・事業所調査」、「医療・介護に係る長期推計」</a:t>
            </a:r>
            <a:endParaRPr lang="en-US" altLang="ja-JP" sz="1000" dirty="0">
              <a:solidFill>
                <a:prstClr val="black"/>
              </a:solidFill>
              <a:latin typeface="ＭＳ Ｐゴシック"/>
              <a:ea typeface="ＭＳ Ｐゴシック" charset="-128"/>
            </a:endParaRPr>
          </a:p>
          <a:p>
            <a:pPr marL="355600" indent="-355600">
              <a:spcBef>
                <a:spcPts val="400"/>
              </a:spcBef>
              <a:defRPr/>
            </a:pPr>
            <a:r>
              <a:rPr lang="ja-JP" altLang="en-US" sz="1000" dirty="0">
                <a:solidFill>
                  <a:prstClr val="black"/>
                </a:solidFill>
                <a:latin typeface="ＭＳ Ｐゴシック"/>
                <a:ea typeface="ＭＳ Ｐゴシック" charset="-128"/>
              </a:rPr>
              <a:t>（注１）　平成</a:t>
            </a:r>
            <a:r>
              <a:rPr lang="en-US" altLang="ja-JP" sz="1000" dirty="0">
                <a:solidFill>
                  <a:prstClr val="black"/>
                </a:solidFill>
                <a:latin typeface="ＭＳ Ｐゴシック"/>
                <a:ea typeface="ＭＳ Ｐゴシック" charset="-128"/>
              </a:rPr>
              <a:t>27</a:t>
            </a:r>
            <a:r>
              <a:rPr lang="ja-JP" altLang="en-US" sz="1000" dirty="0">
                <a:solidFill>
                  <a:prstClr val="black"/>
                </a:solidFill>
                <a:latin typeface="ＭＳ Ｐゴシック"/>
                <a:ea typeface="ＭＳ Ｐゴシック" charset="-128"/>
              </a:rPr>
              <a:t>年度・平成</a:t>
            </a:r>
            <a:r>
              <a:rPr lang="en-US" altLang="ja-JP" sz="1000" dirty="0">
                <a:solidFill>
                  <a:prstClr val="black"/>
                </a:solidFill>
                <a:latin typeface="ＭＳ Ｐゴシック"/>
                <a:ea typeface="ＭＳ Ｐゴシック" charset="-128"/>
              </a:rPr>
              <a:t>37</a:t>
            </a:r>
            <a:r>
              <a:rPr lang="ja-JP" altLang="en-US" sz="1000" dirty="0">
                <a:solidFill>
                  <a:prstClr val="black"/>
                </a:solidFill>
                <a:latin typeface="ＭＳ Ｐゴシック"/>
                <a:ea typeface="ＭＳ Ｐゴシック" charset="-128"/>
              </a:rPr>
              <a:t>年度の数値は社会保障・税一体改革におけるサービス提供体制改革を前提とした改革シナリオによる。（）内は現状をそのまま将来に当てはめた現状投影シナリオによる数値。</a:t>
            </a:r>
            <a:endParaRPr lang="en-US" altLang="ja-JP" sz="1000" dirty="0">
              <a:solidFill>
                <a:prstClr val="black"/>
              </a:solidFill>
              <a:latin typeface="ＭＳ Ｐゴシック"/>
              <a:ea typeface="ＭＳ Ｐゴシック" charset="-128"/>
            </a:endParaRPr>
          </a:p>
          <a:p>
            <a:pPr marL="452438" indent="-452438">
              <a:spcBef>
                <a:spcPts val="400"/>
              </a:spcBef>
              <a:defRPr/>
            </a:pPr>
            <a:r>
              <a:rPr lang="ja-JP" altLang="en-US" sz="1000" dirty="0">
                <a:solidFill>
                  <a:prstClr val="black"/>
                </a:solidFill>
                <a:latin typeface="ＭＳ Ｐゴシック"/>
                <a:ea typeface="ＭＳ Ｐゴシック" charset="-128"/>
              </a:rPr>
              <a:t>（注２）　２０１５年、２０２５年の推計値に幅があるのは、非常勤比率の変動を見込んでいることによるもの。</a:t>
            </a:r>
          </a:p>
        </p:txBody>
      </p:sp>
      <p:sp>
        <p:nvSpPr>
          <p:cNvPr id="5152" name="Rectangle 53"/>
          <p:cNvSpPr>
            <a:spLocks noChangeArrowheads="1"/>
          </p:cNvSpPr>
          <p:nvPr/>
        </p:nvSpPr>
        <p:spPr bwMode="auto">
          <a:xfrm>
            <a:off x="270008" y="1309485"/>
            <a:ext cx="9348787" cy="985838"/>
          </a:xfrm>
          <a:prstGeom prst="rect">
            <a:avLst/>
          </a:prstGeom>
          <a:noFill/>
          <a:ln w="25400" algn="ctr">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lIns="72000" tIns="72000" rIns="72000" bIns="72000" anchor="ctr"/>
          <a:lstStyle/>
          <a:p>
            <a:pPr>
              <a:spcBef>
                <a:spcPct val="15000"/>
              </a:spcBef>
            </a:pPr>
            <a:r>
              <a:rPr lang="ja-JP" altLang="en-US" sz="1600" dirty="0" smtClean="0">
                <a:solidFill>
                  <a:prstClr val="black"/>
                </a:solidFill>
                <a:latin typeface="HG丸ｺﾞｼｯｸM-PRO" pitchFamily="50" charset="-128"/>
                <a:ea typeface="ＭＳ Ｐゴシック" charset="-128"/>
              </a:rPr>
              <a:t>　</a:t>
            </a:r>
            <a:r>
              <a:rPr lang="en-US" altLang="ja-JP" sz="1600" dirty="0" smtClean="0">
                <a:solidFill>
                  <a:prstClr val="black"/>
                </a:solidFill>
                <a:latin typeface="HG丸ｺﾞｼｯｸM-PRO" pitchFamily="50" charset="-128"/>
                <a:ea typeface="ＭＳ Ｐゴシック" charset="-128"/>
              </a:rPr>
              <a:t>○</a:t>
            </a:r>
            <a:r>
              <a:rPr lang="ja-JP" altLang="en-US" sz="1600" dirty="0" smtClean="0">
                <a:solidFill>
                  <a:prstClr val="black"/>
                </a:solidFill>
                <a:latin typeface="HG丸ｺﾞｼｯｸM-PRO" pitchFamily="50" charset="-128"/>
                <a:ea typeface="ＭＳ Ｐゴシック" charset="-128"/>
              </a:rPr>
              <a:t>　介護保険制度の施行後、介護職員数は増加し、</a:t>
            </a:r>
            <a:r>
              <a:rPr lang="en-US" altLang="ja-JP" sz="1600" dirty="0" smtClean="0">
                <a:solidFill>
                  <a:prstClr val="black"/>
                </a:solidFill>
                <a:latin typeface="HG丸ｺﾞｼｯｸM-PRO" pitchFamily="50" charset="-128"/>
                <a:ea typeface="ＭＳ Ｐゴシック" charset="-128"/>
              </a:rPr>
              <a:t>10</a:t>
            </a:r>
            <a:r>
              <a:rPr lang="ja-JP" altLang="en-US" sz="1600" dirty="0" smtClean="0">
                <a:solidFill>
                  <a:prstClr val="black"/>
                </a:solidFill>
                <a:latin typeface="HG丸ｺﾞｼｯｸM-PRO" pitchFamily="50" charset="-128"/>
                <a:ea typeface="ＭＳ Ｐゴシック" charset="-128"/>
              </a:rPr>
              <a:t>年間で倍以上となっている。また、</a:t>
            </a:r>
            <a:r>
              <a:rPr lang="en-US" altLang="ja-JP" sz="1600" dirty="0" smtClean="0">
                <a:solidFill>
                  <a:prstClr val="black"/>
                </a:solidFill>
                <a:latin typeface="HG丸ｺﾞｼｯｸM-PRO" pitchFamily="50" charset="-128"/>
                <a:ea typeface="ＭＳ Ｐゴシック" charset="-128"/>
              </a:rPr>
              <a:t>2025</a:t>
            </a:r>
            <a:r>
              <a:rPr lang="ja-JP" altLang="en-US" sz="1600" dirty="0" smtClean="0">
                <a:solidFill>
                  <a:prstClr val="black"/>
                </a:solidFill>
                <a:latin typeface="HG丸ｺﾞｼｯｸM-PRO" pitchFamily="50" charset="-128"/>
                <a:ea typeface="ＭＳ Ｐゴシック" charset="-128"/>
              </a:rPr>
              <a:t>年には、</a:t>
            </a:r>
            <a:endParaRPr lang="en-US" altLang="ja-JP" sz="1600" dirty="0" smtClean="0">
              <a:solidFill>
                <a:prstClr val="black"/>
              </a:solidFill>
              <a:latin typeface="HG丸ｺﾞｼｯｸM-PRO" pitchFamily="50" charset="-128"/>
              <a:ea typeface="ＭＳ Ｐゴシック" charset="-128"/>
            </a:endParaRPr>
          </a:p>
          <a:p>
            <a:pPr>
              <a:spcBef>
                <a:spcPct val="15000"/>
              </a:spcBef>
            </a:pPr>
            <a:r>
              <a:rPr lang="ja-JP" altLang="en-US" sz="1600" dirty="0" smtClean="0">
                <a:solidFill>
                  <a:prstClr val="black"/>
                </a:solidFill>
                <a:latin typeface="HG丸ｺﾞｼｯｸM-PRO" pitchFamily="50" charset="-128"/>
                <a:ea typeface="ＭＳ Ｐゴシック" charset="-128"/>
              </a:rPr>
              <a:t>　　介護職員は更に</a:t>
            </a:r>
            <a:r>
              <a:rPr lang="en-US" altLang="ja-JP" sz="1600" dirty="0" smtClean="0">
                <a:solidFill>
                  <a:prstClr val="black"/>
                </a:solidFill>
                <a:latin typeface="HG丸ｺﾞｼｯｸM-PRO" pitchFamily="50" charset="-128"/>
                <a:ea typeface="ＭＳ Ｐゴシック" charset="-128"/>
              </a:rPr>
              <a:t>1.5</a:t>
            </a:r>
            <a:r>
              <a:rPr lang="ja-JP" altLang="en-US" sz="1600" dirty="0" smtClean="0">
                <a:solidFill>
                  <a:prstClr val="black"/>
                </a:solidFill>
                <a:latin typeface="HG丸ｺﾞｼｯｸM-PRO" pitchFamily="50" charset="-128"/>
                <a:ea typeface="ＭＳ Ｐゴシック" charset="-128"/>
              </a:rPr>
              <a:t>倍以上必要と推計されている。</a:t>
            </a:r>
            <a:endParaRPr lang="en-US" altLang="ja-JP" sz="1600" dirty="0" smtClean="0">
              <a:solidFill>
                <a:prstClr val="black"/>
              </a:solidFill>
              <a:latin typeface="HG丸ｺﾞｼｯｸM-PRO" pitchFamily="50" charset="-128"/>
              <a:ea typeface="ＭＳ Ｐゴシック" charset="-128"/>
            </a:endParaRPr>
          </a:p>
        </p:txBody>
      </p:sp>
      <p:graphicFrame>
        <p:nvGraphicFramePr>
          <p:cNvPr id="9" name="表 8"/>
          <p:cNvGraphicFramePr>
            <a:graphicFrameLocks noGrp="1"/>
          </p:cNvGraphicFramePr>
          <p:nvPr>
            <p:extLst>
              <p:ext uri="{D42A27DB-BD31-4B8C-83A1-F6EECF244321}">
                <p14:modId xmlns:p14="http://schemas.microsoft.com/office/powerpoint/2010/main" val="154452846"/>
              </p:ext>
            </p:extLst>
          </p:nvPr>
        </p:nvGraphicFramePr>
        <p:xfrm>
          <a:off x="270008" y="5125863"/>
          <a:ext cx="9342473" cy="1462089"/>
        </p:xfrm>
        <a:graphic>
          <a:graphicData uri="http://schemas.openxmlformats.org/drawingml/2006/table">
            <a:tbl>
              <a:tblPr firstRow="1" bandRow="1">
                <a:tableStyleId>{5C22544A-7EE6-4342-B048-85BDC9FD1C3A}</a:tableStyleId>
              </a:tblPr>
              <a:tblGrid>
                <a:gridCol w="1044502"/>
                <a:gridCol w="1027255"/>
                <a:gridCol w="880503"/>
                <a:gridCol w="953880"/>
                <a:gridCol w="880503"/>
                <a:gridCol w="953880"/>
                <a:gridCol w="880503"/>
                <a:gridCol w="880503"/>
                <a:gridCol w="880503"/>
                <a:gridCol w="960441"/>
              </a:tblGrid>
              <a:tr h="314531">
                <a:tc gridSpan="4">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400" b="0" kern="1200" dirty="0" smtClean="0">
                          <a:solidFill>
                            <a:schemeClr val="tx1"/>
                          </a:solidFill>
                          <a:latin typeface="+mj-ea"/>
                          <a:ea typeface="+mn-ea"/>
                          <a:cs typeface="+mn-cs"/>
                        </a:rPr>
                        <a:t>(</a:t>
                      </a:r>
                      <a:r>
                        <a:rPr kumimoji="1" lang="ja-JP" altLang="en-US" sz="1400" b="0" kern="1200" dirty="0" smtClean="0">
                          <a:solidFill>
                            <a:schemeClr val="tx1"/>
                          </a:solidFill>
                          <a:latin typeface="+mj-ea"/>
                          <a:ea typeface="+mn-ea"/>
                          <a:cs typeface="+mn-cs"/>
                        </a:rPr>
                        <a:t>平成</a:t>
                      </a:r>
                      <a:r>
                        <a:rPr kumimoji="1" lang="en-US" altLang="ja-JP" sz="1400" b="0" kern="1200" dirty="0" smtClean="0">
                          <a:solidFill>
                            <a:schemeClr val="tx1"/>
                          </a:solidFill>
                          <a:latin typeface="+mj-ea"/>
                          <a:ea typeface="+mn-ea"/>
                          <a:cs typeface="+mn-cs"/>
                        </a:rPr>
                        <a:t>23</a:t>
                      </a:r>
                      <a:r>
                        <a:rPr kumimoji="1" lang="ja-JP" altLang="en-US" sz="1400" b="0" kern="1200" dirty="0" smtClean="0">
                          <a:solidFill>
                            <a:schemeClr val="tx1"/>
                          </a:solidFill>
                          <a:latin typeface="+mj-ea"/>
                          <a:ea typeface="+mn-ea"/>
                          <a:cs typeface="+mn-cs"/>
                        </a:rPr>
                        <a:t>年</a:t>
                      </a:r>
                      <a:r>
                        <a:rPr kumimoji="1" lang="en-US" altLang="ja-JP" sz="1400" b="0" kern="1200" dirty="0" smtClean="0">
                          <a:solidFill>
                            <a:schemeClr val="tx1"/>
                          </a:solidFill>
                          <a:latin typeface="+mj-ea"/>
                          <a:ea typeface="+mn-ea"/>
                          <a:cs typeface="+mn-cs"/>
                        </a:rPr>
                        <a:t>10</a:t>
                      </a:r>
                      <a:r>
                        <a:rPr kumimoji="1" lang="ja-JP" altLang="en-US" sz="1400" b="0" kern="1200" dirty="0" smtClean="0">
                          <a:solidFill>
                            <a:schemeClr val="tx1"/>
                          </a:solidFill>
                          <a:latin typeface="+mj-ea"/>
                          <a:ea typeface="+mn-ea"/>
                          <a:cs typeface="+mn-cs"/>
                        </a:rPr>
                        <a:t>月１日現在</a:t>
                      </a:r>
                      <a:r>
                        <a:rPr kumimoji="1" lang="en-US" altLang="ja-JP" sz="1400" b="0" kern="1200" dirty="0" smtClean="0">
                          <a:solidFill>
                            <a:schemeClr val="tx1"/>
                          </a:solidFill>
                          <a:latin typeface="+mj-ea"/>
                          <a:ea typeface="+mn-ea"/>
                          <a:cs typeface="+mn-cs"/>
                        </a:rPr>
                        <a:t>)</a:t>
                      </a:r>
                      <a:endParaRPr kumimoji="1" lang="ja-JP" altLang="en-US" sz="1400" b="0" dirty="0">
                        <a:solidFill>
                          <a:schemeClr val="tx1"/>
                        </a:solidFill>
                        <a:latin typeface="+mj-ea"/>
                        <a:ea typeface="+mj-ea"/>
                      </a:endParaRPr>
                    </a:p>
                  </a:txBody>
                  <a:tcPr marL="84492" marR="84492" marT="45692" marB="456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sz="1400" b="0" dirty="0">
                        <a:solidFill>
                          <a:schemeClr val="tx1"/>
                        </a:solidFill>
                        <a:latin typeface="+mj-ea"/>
                        <a:ea typeface="+mj-ea"/>
                      </a:endParaRPr>
                    </a:p>
                  </a:txBody>
                  <a:tcPr marL="89783" marR="89783">
                    <a:lnL w="285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hMerge="1">
                  <a:txBody>
                    <a:bodyPr/>
                    <a:lstStyle/>
                    <a:p>
                      <a:endParaRPr kumimoji="1" lang="ja-JP" alt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ctr"/>
                      <a:r>
                        <a:rPr kumimoji="1" lang="ja-JP" altLang="en-US" sz="1400" b="0" dirty="0" smtClean="0">
                          <a:solidFill>
                            <a:schemeClr val="tx1"/>
                          </a:solidFill>
                          <a:latin typeface="+mj-ea"/>
                          <a:ea typeface="+mj-ea"/>
                        </a:rPr>
                        <a:t>介護保険施設</a:t>
                      </a:r>
                      <a:endParaRPr kumimoji="1" lang="ja-JP" altLang="en-US" sz="1400" b="0" dirty="0">
                        <a:solidFill>
                          <a:schemeClr val="tx1"/>
                        </a:solidFill>
                        <a:latin typeface="+mj-ea"/>
                        <a:ea typeface="+mj-ea"/>
                      </a:endParaRPr>
                    </a:p>
                  </a:txBody>
                  <a:tcPr marL="84492" marR="84492" marT="45692" marB="456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sz="1400" dirty="0">
                        <a:solidFill>
                          <a:schemeClr val="tx1"/>
                        </a:solidFill>
                      </a:endParaRPr>
                    </a:p>
                  </a:txBody>
                  <a:tcPr/>
                </a:tc>
                <a:tc hMerge="1">
                  <a:txBody>
                    <a:bodyPr/>
                    <a:lstStyle/>
                    <a:p>
                      <a:endParaRPr kumimoji="1" lang="ja-JP" altLang="en-US" sz="1400" dirty="0">
                        <a:solidFill>
                          <a:schemeClr val="tx1"/>
                        </a:solidFill>
                      </a:endParaRPr>
                    </a:p>
                  </a:txBody>
                  <a:tcPr/>
                </a:tc>
                <a:tc gridSpan="3">
                  <a:txBody>
                    <a:bodyPr/>
                    <a:lstStyle/>
                    <a:p>
                      <a:pPr algn="ctr"/>
                      <a:r>
                        <a:rPr kumimoji="1" lang="ja-JP" altLang="en-US" sz="1400" b="0" dirty="0" smtClean="0">
                          <a:solidFill>
                            <a:schemeClr val="tx1"/>
                          </a:solidFill>
                          <a:latin typeface="+mj-ea"/>
                          <a:ea typeface="+mj-ea"/>
                        </a:rPr>
                        <a:t>居宅サービス等</a:t>
                      </a:r>
                      <a:endParaRPr kumimoji="1" lang="ja-JP" altLang="en-US" sz="1400" b="0" dirty="0">
                        <a:solidFill>
                          <a:schemeClr val="tx1"/>
                        </a:solidFill>
                        <a:latin typeface="+mj-ea"/>
                        <a:ea typeface="+mj-ea"/>
                      </a:endParaRPr>
                    </a:p>
                  </a:txBody>
                  <a:tcPr marL="84492" marR="84492" marT="45692" marB="456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sz="1400" dirty="0">
                        <a:solidFill>
                          <a:schemeClr val="tx1"/>
                        </a:solidFill>
                      </a:endParaRPr>
                    </a:p>
                  </a:txBody>
                  <a:tcPr/>
                </a:tc>
                <a:tc hMerge="1">
                  <a:txBody>
                    <a:bodyPr/>
                    <a:lstStyle/>
                    <a:p>
                      <a:endParaRPr kumimoji="1" lang="ja-JP" altLang="en-US" sz="1400" dirty="0">
                        <a:solidFill>
                          <a:schemeClr val="tx1"/>
                        </a:solidFill>
                      </a:endParaRPr>
                    </a:p>
                  </a:txBody>
                  <a:tcPr/>
                </a:tc>
              </a:tr>
              <a:tr h="314531">
                <a:tc>
                  <a:txBody>
                    <a:bodyPr/>
                    <a:lstStyle/>
                    <a:p>
                      <a:pPr algn="ctr"/>
                      <a:endParaRPr kumimoji="1" lang="ja-JP" altLang="en-US" sz="1400" dirty="0">
                        <a:solidFill>
                          <a:schemeClr val="tx1"/>
                        </a:solidFill>
                        <a:latin typeface="+mj-ea"/>
                        <a:ea typeface="+mj-ea"/>
                      </a:endParaRPr>
                    </a:p>
                  </a:txBody>
                  <a:tcPr marL="84492" marR="84492" marT="45692" marB="456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400" dirty="0" smtClean="0">
                          <a:solidFill>
                            <a:schemeClr val="tx1"/>
                          </a:solidFill>
                          <a:latin typeface="+mj-ea"/>
                          <a:ea typeface="+mj-ea"/>
                        </a:rPr>
                        <a:t>合計</a:t>
                      </a:r>
                      <a:endParaRPr kumimoji="1" lang="en-US" altLang="ja-JP" sz="1400" dirty="0" smtClean="0">
                        <a:solidFill>
                          <a:schemeClr val="tx1"/>
                        </a:solidFill>
                        <a:latin typeface="+mj-ea"/>
                        <a:ea typeface="+mj-ea"/>
                      </a:endParaRPr>
                    </a:p>
                  </a:txBody>
                  <a:tcPr marL="84492" marR="84492" marT="45692" marB="456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400" dirty="0" smtClean="0">
                          <a:solidFill>
                            <a:schemeClr val="tx1"/>
                          </a:solidFill>
                          <a:latin typeface="+mj-ea"/>
                          <a:ea typeface="+mj-ea"/>
                        </a:rPr>
                        <a:t>常勤</a:t>
                      </a:r>
                      <a:endParaRPr kumimoji="1" lang="ja-JP" altLang="en-US" sz="1400" dirty="0">
                        <a:solidFill>
                          <a:schemeClr val="tx1"/>
                        </a:solidFill>
                        <a:latin typeface="+mj-ea"/>
                        <a:ea typeface="+mj-ea"/>
                      </a:endParaRPr>
                    </a:p>
                  </a:txBody>
                  <a:tcPr marL="84492" marR="84492" marT="45692" marB="456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400" dirty="0" smtClean="0">
                          <a:solidFill>
                            <a:schemeClr val="tx1"/>
                          </a:solidFill>
                          <a:latin typeface="+mj-ea"/>
                          <a:ea typeface="+mj-ea"/>
                        </a:rPr>
                        <a:t>非常勤</a:t>
                      </a:r>
                      <a:endParaRPr kumimoji="1" lang="ja-JP" altLang="en-US" sz="1400" dirty="0">
                        <a:solidFill>
                          <a:schemeClr val="tx1"/>
                        </a:solidFill>
                        <a:latin typeface="+mj-ea"/>
                        <a:ea typeface="+mj-ea"/>
                      </a:endParaRPr>
                    </a:p>
                  </a:txBody>
                  <a:tcPr marL="84492" marR="84492" marT="45692" marB="456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400" dirty="0" smtClean="0">
                          <a:solidFill>
                            <a:schemeClr val="tx1"/>
                          </a:solidFill>
                          <a:latin typeface="+mj-ea"/>
                          <a:ea typeface="+mj-ea"/>
                        </a:rPr>
                        <a:t>合計</a:t>
                      </a:r>
                      <a:endParaRPr kumimoji="1" lang="en-US" altLang="ja-JP" sz="1400" dirty="0" smtClean="0">
                        <a:solidFill>
                          <a:schemeClr val="tx1"/>
                        </a:solidFill>
                        <a:latin typeface="+mj-ea"/>
                        <a:ea typeface="+mj-ea"/>
                      </a:endParaRPr>
                    </a:p>
                  </a:txBody>
                  <a:tcPr marL="84492" marR="84492" marT="45692" marB="456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400" dirty="0" smtClean="0">
                          <a:solidFill>
                            <a:schemeClr val="tx1"/>
                          </a:solidFill>
                          <a:latin typeface="+mj-ea"/>
                          <a:ea typeface="+mj-ea"/>
                        </a:rPr>
                        <a:t>常勤</a:t>
                      </a:r>
                      <a:endParaRPr kumimoji="1" lang="ja-JP" altLang="en-US" sz="1400" dirty="0">
                        <a:solidFill>
                          <a:schemeClr val="tx1"/>
                        </a:solidFill>
                        <a:latin typeface="+mj-ea"/>
                        <a:ea typeface="+mj-ea"/>
                      </a:endParaRPr>
                    </a:p>
                  </a:txBody>
                  <a:tcPr marL="84492" marR="84492" marT="45692" marB="456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400" dirty="0" smtClean="0">
                          <a:solidFill>
                            <a:schemeClr val="tx1"/>
                          </a:solidFill>
                          <a:latin typeface="+mj-ea"/>
                          <a:ea typeface="+mj-ea"/>
                        </a:rPr>
                        <a:t>非常勤</a:t>
                      </a:r>
                      <a:endParaRPr kumimoji="1" lang="ja-JP" altLang="en-US" sz="1400" dirty="0">
                        <a:solidFill>
                          <a:schemeClr val="tx1"/>
                        </a:solidFill>
                        <a:latin typeface="+mj-ea"/>
                        <a:ea typeface="+mj-ea"/>
                      </a:endParaRPr>
                    </a:p>
                  </a:txBody>
                  <a:tcPr marL="84492" marR="84492" marT="45692" marB="456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400" dirty="0" smtClean="0">
                          <a:solidFill>
                            <a:schemeClr val="tx1"/>
                          </a:solidFill>
                          <a:latin typeface="+mj-ea"/>
                          <a:ea typeface="+mj-ea"/>
                        </a:rPr>
                        <a:t>合計</a:t>
                      </a:r>
                      <a:endParaRPr kumimoji="1" lang="en-US" altLang="ja-JP" sz="1400" dirty="0" smtClean="0">
                        <a:solidFill>
                          <a:schemeClr val="tx1"/>
                        </a:solidFill>
                        <a:latin typeface="+mj-ea"/>
                        <a:ea typeface="+mj-ea"/>
                      </a:endParaRPr>
                    </a:p>
                  </a:txBody>
                  <a:tcPr marL="84492" marR="84492" marT="45692" marB="456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400" dirty="0" smtClean="0">
                          <a:solidFill>
                            <a:schemeClr val="tx1"/>
                          </a:solidFill>
                          <a:latin typeface="+mj-ea"/>
                          <a:ea typeface="+mj-ea"/>
                        </a:rPr>
                        <a:t>常勤</a:t>
                      </a:r>
                      <a:endParaRPr kumimoji="1" lang="ja-JP" altLang="en-US" sz="1400" dirty="0">
                        <a:solidFill>
                          <a:schemeClr val="tx1"/>
                        </a:solidFill>
                        <a:latin typeface="+mj-ea"/>
                        <a:ea typeface="+mj-ea"/>
                      </a:endParaRPr>
                    </a:p>
                  </a:txBody>
                  <a:tcPr marL="84492" marR="84492" marT="45692" marB="456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400" dirty="0" smtClean="0">
                          <a:solidFill>
                            <a:schemeClr val="tx1"/>
                          </a:solidFill>
                          <a:latin typeface="+mj-ea"/>
                          <a:ea typeface="+mj-ea"/>
                        </a:rPr>
                        <a:t>非常勤</a:t>
                      </a:r>
                      <a:endParaRPr kumimoji="1" lang="ja-JP" altLang="en-US" sz="1400" dirty="0">
                        <a:solidFill>
                          <a:schemeClr val="tx1"/>
                        </a:solidFill>
                        <a:latin typeface="+mj-ea"/>
                        <a:ea typeface="+mj-ea"/>
                      </a:endParaRPr>
                    </a:p>
                  </a:txBody>
                  <a:tcPr marL="84492" marR="84492" marT="45692" marB="456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18496">
                <a:tc rowSpan="2">
                  <a:txBody>
                    <a:bodyPr/>
                    <a:lstStyle/>
                    <a:p>
                      <a:pPr algn="ctr"/>
                      <a:r>
                        <a:rPr kumimoji="1" lang="ja-JP" altLang="en-US" sz="1400" b="0" dirty="0" smtClean="0">
                          <a:solidFill>
                            <a:schemeClr val="tx1"/>
                          </a:solidFill>
                          <a:latin typeface="+mj-ea"/>
                          <a:ea typeface="+mj-ea"/>
                        </a:rPr>
                        <a:t>介護職員</a:t>
                      </a:r>
                      <a:endParaRPr kumimoji="1" lang="ja-JP" altLang="en-US" sz="1400" dirty="0">
                        <a:solidFill>
                          <a:schemeClr val="tx1"/>
                        </a:solidFill>
                        <a:latin typeface="+mj-ea"/>
                        <a:ea typeface="+mj-ea"/>
                      </a:endParaRPr>
                    </a:p>
                  </a:txBody>
                  <a:tcPr marL="84492" marR="84492" marT="45692" marB="4569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400" dirty="0" smtClean="0">
                          <a:solidFill>
                            <a:schemeClr val="tx1"/>
                          </a:solidFill>
                          <a:latin typeface="+mj-ea"/>
                          <a:ea typeface="+mj-ea"/>
                        </a:rPr>
                        <a:t>139.9</a:t>
                      </a:r>
                      <a:r>
                        <a:rPr kumimoji="1" lang="ja-JP" altLang="en-US" sz="1400" dirty="0" smtClean="0">
                          <a:solidFill>
                            <a:schemeClr val="tx1"/>
                          </a:solidFill>
                          <a:latin typeface="+mj-ea"/>
                          <a:ea typeface="+mj-ea"/>
                        </a:rPr>
                        <a:t>万人</a:t>
                      </a:r>
                      <a:endParaRPr kumimoji="1" lang="ja-JP" altLang="en-US" sz="1400" dirty="0">
                        <a:solidFill>
                          <a:schemeClr val="tx1"/>
                        </a:solidFill>
                        <a:latin typeface="+mj-ea"/>
                        <a:ea typeface="+mj-ea"/>
                      </a:endParaRPr>
                    </a:p>
                  </a:txBody>
                  <a:tcPr marL="84492" marR="84492" marT="45692" marB="456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kumimoji="1" lang="en-US" altLang="ja-JP" sz="1400" dirty="0" smtClean="0">
                          <a:solidFill>
                            <a:schemeClr val="tx1"/>
                          </a:solidFill>
                          <a:latin typeface="+mj-ea"/>
                          <a:ea typeface="+mj-ea"/>
                        </a:rPr>
                        <a:t>85.1</a:t>
                      </a:r>
                      <a:r>
                        <a:rPr kumimoji="1" lang="ja-JP" altLang="en-US" sz="1400" dirty="0" smtClean="0">
                          <a:solidFill>
                            <a:schemeClr val="tx1"/>
                          </a:solidFill>
                          <a:latin typeface="+mj-ea"/>
                          <a:ea typeface="+mj-ea"/>
                        </a:rPr>
                        <a:t>万人</a:t>
                      </a:r>
                      <a:endParaRPr kumimoji="1" lang="ja-JP" altLang="en-US" sz="1400" dirty="0">
                        <a:solidFill>
                          <a:schemeClr val="tx1"/>
                        </a:solidFill>
                        <a:latin typeface="+mj-ea"/>
                        <a:ea typeface="+mj-ea"/>
                      </a:endParaRPr>
                    </a:p>
                  </a:txBody>
                  <a:tcPr marL="84492" marR="84492" marT="45692" marB="456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kumimoji="1" lang="en-US" altLang="ja-JP" sz="1400" dirty="0" smtClean="0">
                          <a:solidFill>
                            <a:schemeClr val="tx1"/>
                          </a:solidFill>
                          <a:latin typeface="+mj-ea"/>
                          <a:ea typeface="+mj-ea"/>
                        </a:rPr>
                        <a:t>54.8</a:t>
                      </a:r>
                      <a:r>
                        <a:rPr kumimoji="1" lang="ja-JP" altLang="en-US" sz="1400" dirty="0" smtClean="0">
                          <a:solidFill>
                            <a:schemeClr val="tx1"/>
                          </a:solidFill>
                          <a:latin typeface="+mj-ea"/>
                          <a:ea typeface="+mj-ea"/>
                        </a:rPr>
                        <a:t>万人</a:t>
                      </a:r>
                      <a:endParaRPr kumimoji="1" lang="ja-JP" altLang="en-US" sz="1400" dirty="0">
                        <a:solidFill>
                          <a:schemeClr val="tx1"/>
                        </a:solidFill>
                        <a:latin typeface="+mj-ea"/>
                        <a:ea typeface="+mj-ea"/>
                      </a:endParaRPr>
                    </a:p>
                  </a:txBody>
                  <a:tcPr marL="84492" marR="84492" marT="45692" marB="456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kumimoji="1" lang="en-US" altLang="ja-JP" sz="1400" dirty="0" smtClean="0">
                          <a:solidFill>
                            <a:schemeClr val="tx1"/>
                          </a:solidFill>
                          <a:latin typeface="+mj-ea"/>
                          <a:ea typeface="+mj-ea"/>
                        </a:rPr>
                        <a:t>35.4</a:t>
                      </a:r>
                      <a:r>
                        <a:rPr kumimoji="1" lang="ja-JP" altLang="en-US" sz="1400" dirty="0" smtClean="0">
                          <a:solidFill>
                            <a:schemeClr val="tx1"/>
                          </a:solidFill>
                          <a:latin typeface="+mj-ea"/>
                          <a:ea typeface="+mj-ea"/>
                        </a:rPr>
                        <a:t>万人</a:t>
                      </a:r>
                      <a:endParaRPr kumimoji="1" lang="ja-JP" altLang="en-US" sz="1400" dirty="0">
                        <a:solidFill>
                          <a:schemeClr val="tx1"/>
                        </a:solidFill>
                        <a:latin typeface="+mj-ea"/>
                        <a:ea typeface="+mj-ea"/>
                      </a:endParaRPr>
                    </a:p>
                  </a:txBody>
                  <a:tcPr marL="84492" marR="84492" marT="45692" marB="456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kumimoji="1" lang="en-US" altLang="ja-JP" sz="1400" dirty="0" smtClean="0">
                          <a:solidFill>
                            <a:schemeClr val="tx1"/>
                          </a:solidFill>
                          <a:latin typeface="+mj-ea"/>
                          <a:ea typeface="+mj-ea"/>
                        </a:rPr>
                        <a:t>29.5</a:t>
                      </a:r>
                      <a:r>
                        <a:rPr kumimoji="1" lang="ja-JP" altLang="en-US" sz="1400" dirty="0" smtClean="0">
                          <a:solidFill>
                            <a:schemeClr val="tx1"/>
                          </a:solidFill>
                          <a:latin typeface="+mj-ea"/>
                          <a:ea typeface="+mj-ea"/>
                        </a:rPr>
                        <a:t>万人</a:t>
                      </a:r>
                      <a:endParaRPr kumimoji="1" lang="ja-JP" altLang="en-US" sz="1400" dirty="0">
                        <a:solidFill>
                          <a:schemeClr val="tx1"/>
                        </a:solidFill>
                        <a:latin typeface="+mj-ea"/>
                        <a:ea typeface="+mj-ea"/>
                      </a:endParaRPr>
                    </a:p>
                  </a:txBody>
                  <a:tcPr marL="84492" marR="84492" marT="45692" marB="456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kumimoji="1" lang="en-US" altLang="ja-JP" sz="1400" dirty="0" smtClean="0">
                          <a:solidFill>
                            <a:schemeClr val="tx1"/>
                          </a:solidFill>
                          <a:latin typeface="+mj-ea"/>
                          <a:ea typeface="+mj-ea"/>
                        </a:rPr>
                        <a:t>5.9</a:t>
                      </a:r>
                      <a:r>
                        <a:rPr kumimoji="1" lang="ja-JP" altLang="en-US" sz="1400" dirty="0" smtClean="0">
                          <a:solidFill>
                            <a:schemeClr val="tx1"/>
                          </a:solidFill>
                          <a:latin typeface="+mj-ea"/>
                          <a:ea typeface="+mj-ea"/>
                        </a:rPr>
                        <a:t>万人</a:t>
                      </a:r>
                      <a:endParaRPr kumimoji="1" lang="ja-JP" altLang="en-US" sz="1400" dirty="0">
                        <a:solidFill>
                          <a:schemeClr val="tx1"/>
                        </a:solidFill>
                        <a:latin typeface="+mj-ea"/>
                        <a:ea typeface="+mj-ea"/>
                      </a:endParaRPr>
                    </a:p>
                  </a:txBody>
                  <a:tcPr marL="84492" marR="84492" marT="45692" marB="456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kumimoji="1" lang="en-US" altLang="ja-JP" sz="1400" b="0" dirty="0" smtClean="0">
                          <a:solidFill>
                            <a:schemeClr val="tx1"/>
                          </a:solidFill>
                          <a:latin typeface="+mj-ea"/>
                          <a:ea typeface="+mj-ea"/>
                        </a:rPr>
                        <a:t>104.5</a:t>
                      </a:r>
                      <a:r>
                        <a:rPr kumimoji="1" lang="ja-JP" altLang="en-US" sz="1400" b="0" dirty="0" smtClean="0">
                          <a:solidFill>
                            <a:schemeClr val="tx1"/>
                          </a:solidFill>
                          <a:latin typeface="+mj-ea"/>
                          <a:ea typeface="+mj-ea"/>
                        </a:rPr>
                        <a:t>万人</a:t>
                      </a:r>
                      <a:endParaRPr kumimoji="1" lang="ja-JP" altLang="en-US" sz="1400" b="0" dirty="0">
                        <a:solidFill>
                          <a:schemeClr val="tx1"/>
                        </a:solidFill>
                        <a:latin typeface="+mj-ea"/>
                        <a:ea typeface="+mj-ea"/>
                      </a:endParaRPr>
                    </a:p>
                  </a:txBody>
                  <a:tcPr marL="84492" marR="84492" marT="45692" marB="456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kumimoji="1" lang="en-US" altLang="ja-JP" sz="1400" dirty="0" smtClean="0">
                          <a:solidFill>
                            <a:schemeClr val="tx1"/>
                          </a:solidFill>
                          <a:latin typeface="+mj-ea"/>
                          <a:ea typeface="+mj-ea"/>
                        </a:rPr>
                        <a:t>55.6</a:t>
                      </a:r>
                      <a:r>
                        <a:rPr kumimoji="1" lang="ja-JP" altLang="en-US" sz="1400" dirty="0" smtClean="0">
                          <a:solidFill>
                            <a:schemeClr val="tx1"/>
                          </a:solidFill>
                          <a:latin typeface="+mj-ea"/>
                          <a:ea typeface="+mj-ea"/>
                        </a:rPr>
                        <a:t>万人</a:t>
                      </a:r>
                      <a:endParaRPr kumimoji="1" lang="ja-JP" altLang="en-US" sz="1400" dirty="0">
                        <a:solidFill>
                          <a:schemeClr val="tx1"/>
                        </a:solidFill>
                        <a:latin typeface="+mj-ea"/>
                        <a:ea typeface="+mj-ea"/>
                      </a:endParaRPr>
                    </a:p>
                  </a:txBody>
                  <a:tcPr marL="84492" marR="84492" marT="45692" marB="456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kumimoji="1" lang="en-US" altLang="ja-JP" sz="1400" dirty="0" smtClean="0">
                          <a:solidFill>
                            <a:schemeClr val="tx1"/>
                          </a:solidFill>
                          <a:latin typeface="+mj-ea"/>
                          <a:ea typeface="+mj-ea"/>
                        </a:rPr>
                        <a:t>48.9</a:t>
                      </a:r>
                      <a:r>
                        <a:rPr kumimoji="1" lang="ja-JP" altLang="en-US" sz="1400" dirty="0" smtClean="0">
                          <a:solidFill>
                            <a:schemeClr val="tx1"/>
                          </a:solidFill>
                          <a:latin typeface="+mj-ea"/>
                          <a:ea typeface="+mj-ea"/>
                        </a:rPr>
                        <a:t>万人</a:t>
                      </a:r>
                      <a:endParaRPr kumimoji="1" lang="ja-JP" altLang="en-US" sz="1400" dirty="0">
                        <a:solidFill>
                          <a:schemeClr val="tx1"/>
                        </a:solidFill>
                        <a:latin typeface="+mj-ea"/>
                        <a:ea typeface="+mj-ea"/>
                      </a:endParaRPr>
                    </a:p>
                  </a:txBody>
                  <a:tcPr marL="84492" marR="84492" marT="45692" marB="456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r>
              <a:tr h="314531">
                <a:tc vMerge="1">
                  <a:txBody>
                    <a:bodyPr/>
                    <a:lstStyle/>
                    <a:p>
                      <a:pPr algn="ctr"/>
                      <a:endParaRPr kumimoji="1" lang="ja-JP" altLang="en-US" sz="1400" dirty="0">
                        <a:solidFill>
                          <a:schemeClr val="tx1"/>
                        </a:solidFill>
                        <a:latin typeface="+mj-ea"/>
                        <a:ea typeface="+mj-ea"/>
                      </a:endParaRPr>
                    </a:p>
                  </a:txBody>
                  <a:tcPr marL="89783" marR="89783">
                    <a:lnL w="28575" cap="flat" cmpd="sng" algn="ctr">
                      <a:solidFill>
                        <a:schemeClr val="tx1"/>
                      </a:solidFill>
                      <a:prstDash val="solid"/>
                      <a:round/>
                      <a:headEnd type="none" w="med" len="med"/>
                      <a:tailEnd type="none" w="med" len="med"/>
                    </a:lnL>
                    <a:lnR w="9525" cap="flat" cmpd="sng" algn="ctr">
                      <a:solidFill>
                        <a:schemeClr val="tx1"/>
                      </a:solidFill>
                      <a:prstDash val="sysDot"/>
                      <a:round/>
                      <a:headEnd type="none" w="med" len="med"/>
                      <a:tailEnd type="none" w="med" len="med"/>
                    </a:lnR>
                    <a:lnT w="9525" cap="flat" cmpd="sng" algn="ctr">
                      <a:noFill/>
                      <a:prstDash val="sysDot"/>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endParaRPr kumimoji="1" lang="ja-JP" altLang="en-US" sz="1400" dirty="0">
                        <a:solidFill>
                          <a:schemeClr val="tx1"/>
                        </a:solidFill>
                        <a:latin typeface="+mj-ea"/>
                        <a:ea typeface="+mj-ea"/>
                      </a:endParaRPr>
                    </a:p>
                  </a:txBody>
                  <a:tcPr marL="84492" marR="84492" marT="45692" marB="456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400" dirty="0" smtClean="0">
                          <a:solidFill>
                            <a:schemeClr val="tx1"/>
                          </a:solidFill>
                          <a:latin typeface="+mj-ea"/>
                          <a:ea typeface="+mj-ea"/>
                        </a:rPr>
                        <a:t>60.8</a:t>
                      </a:r>
                      <a:r>
                        <a:rPr kumimoji="1" lang="ja-JP" altLang="en-US" sz="1400" dirty="0" smtClean="0">
                          <a:solidFill>
                            <a:schemeClr val="tx1"/>
                          </a:solidFill>
                          <a:latin typeface="+mj-ea"/>
                          <a:ea typeface="+mj-ea"/>
                        </a:rPr>
                        <a:t>％</a:t>
                      </a:r>
                      <a:endParaRPr kumimoji="1" lang="ja-JP" altLang="en-US" sz="1400" dirty="0">
                        <a:solidFill>
                          <a:schemeClr val="tx1"/>
                        </a:solidFill>
                        <a:latin typeface="+mj-ea"/>
                        <a:ea typeface="+mj-ea"/>
                      </a:endParaRPr>
                    </a:p>
                  </a:txBody>
                  <a:tcPr marL="84492" marR="84492" marT="45692" marB="456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400" dirty="0" smtClean="0">
                          <a:solidFill>
                            <a:schemeClr val="tx1"/>
                          </a:solidFill>
                          <a:latin typeface="+mj-ea"/>
                          <a:ea typeface="+mj-ea"/>
                        </a:rPr>
                        <a:t>39.2</a:t>
                      </a:r>
                      <a:r>
                        <a:rPr kumimoji="1" lang="ja-JP" altLang="en-US" sz="1400" dirty="0" smtClean="0">
                          <a:solidFill>
                            <a:schemeClr val="tx1"/>
                          </a:solidFill>
                          <a:latin typeface="+mj-ea"/>
                          <a:ea typeface="+mj-ea"/>
                        </a:rPr>
                        <a:t>％</a:t>
                      </a:r>
                      <a:endParaRPr kumimoji="1" lang="ja-JP" altLang="en-US" sz="1400" dirty="0">
                        <a:solidFill>
                          <a:schemeClr val="tx1"/>
                        </a:solidFill>
                        <a:latin typeface="+mj-ea"/>
                        <a:ea typeface="+mj-ea"/>
                      </a:endParaRPr>
                    </a:p>
                  </a:txBody>
                  <a:tcPr marL="84492" marR="84492" marT="45692" marB="456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sz="1400" dirty="0">
                        <a:solidFill>
                          <a:schemeClr val="tx1"/>
                        </a:solidFill>
                        <a:latin typeface="+mj-ea"/>
                        <a:ea typeface="+mj-ea"/>
                      </a:endParaRPr>
                    </a:p>
                  </a:txBody>
                  <a:tcPr marL="84492" marR="84492" marT="45692" marB="456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400" dirty="0" smtClean="0">
                          <a:solidFill>
                            <a:schemeClr val="tx1"/>
                          </a:solidFill>
                          <a:latin typeface="+mj-ea"/>
                          <a:ea typeface="+mj-ea"/>
                        </a:rPr>
                        <a:t>83.3</a:t>
                      </a:r>
                      <a:r>
                        <a:rPr kumimoji="1" lang="ja-JP" altLang="en-US" sz="1400" dirty="0" smtClean="0">
                          <a:solidFill>
                            <a:schemeClr val="tx1"/>
                          </a:solidFill>
                          <a:latin typeface="+mj-ea"/>
                          <a:ea typeface="+mj-ea"/>
                        </a:rPr>
                        <a:t>％</a:t>
                      </a:r>
                      <a:endParaRPr kumimoji="1" lang="ja-JP" altLang="en-US" sz="1400" dirty="0">
                        <a:solidFill>
                          <a:schemeClr val="tx1"/>
                        </a:solidFill>
                        <a:latin typeface="+mj-ea"/>
                        <a:ea typeface="+mj-ea"/>
                      </a:endParaRPr>
                    </a:p>
                  </a:txBody>
                  <a:tcPr marL="84492" marR="84492" marT="45692" marB="456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400" dirty="0" smtClean="0">
                          <a:solidFill>
                            <a:schemeClr val="tx1"/>
                          </a:solidFill>
                          <a:latin typeface="+mj-ea"/>
                          <a:ea typeface="+mj-ea"/>
                        </a:rPr>
                        <a:t>16.7</a:t>
                      </a:r>
                      <a:r>
                        <a:rPr kumimoji="1" lang="ja-JP" altLang="en-US" sz="1400" dirty="0" smtClean="0">
                          <a:solidFill>
                            <a:schemeClr val="tx1"/>
                          </a:solidFill>
                          <a:latin typeface="+mj-ea"/>
                          <a:ea typeface="+mj-ea"/>
                        </a:rPr>
                        <a:t>％</a:t>
                      </a:r>
                      <a:endParaRPr kumimoji="1" lang="ja-JP" altLang="en-US" sz="1400" dirty="0">
                        <a:solidFill>
                          <a:schemeClr val="tx1"/>
                        </a:solidFill>
                        <a:latin typeface="+mj-ea"/>
                        <a:ea typeface="+mj-ea"/>
                      </a:endParaRPr>
                    </a:p>
                  </a:txBody>
                  <a:tcPr marL="84492" marR="84492" marT="45692" marB="456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sz="1400" dirty="0">
                        <a:solidFill>
                          <a:schemeClr val="tx1"/>
                        </a:solidFill>
                        <a:latin typeface="+mj-ea"/>
                        <a:ea typeface="+mj-ea"/>
                      </a:endParaRPr>
                    </a:p>
                  </a:txBody>
                  <a:tcPr marL="84492" marR="84492" marT="45692" marB="456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400" dirty="0" smtClean="0">
                          <a:solidFill>
                            <a:schemeClr val="tx1"/>
                          </a:solidFill>
                          <a:latin typeface="+mj-ea"/>
                          <a:ea typeface="+mj-ea"/>
                        </a:rPr>
                        <a:t>53.2</a:t>
                      </a:r>
                      <a:r>
                        <a:rPr kumimoji="1" lang="ja-JP" altLang="en-US" sz="1400" dirty="0" smtClean="0">
                          <a:solidFill>
                            <a:schemeClr val="tx1"/>
                          </a:solidFill>
                          <a:latin typeface="+mj-ea"/>
                          <a:ea typeface="+mj-ea"/>
                        </a:rPr>
                        <a:t>％</a:t>
                      </a:r>
                      <a:endParaRPr kumimoji="1" lang="ja-JP" altLang="en-US" sz="1400" dirty="0">
                        <a:solidFill>
                          <a:schemeClr val="tx1"/>
                        </a:solidFill>
                        <a:latin typeface="+mj-ea"/>
                        <a:ea typeface="+mj-ea"/>
                      </a:endParaRPr>
                    </a:p>
                  </a:txBody>
                  <a:tcPr marL="84492" marR="84492" marT="45692" marB="456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400" dirty="0" smtClean="0">
                          <a:solidFill>
                            <a:schemeClr val="tx1"/>
                          </a:solidFill>
                          <a:latin typeface="+mj-ea"/>
                          <a:ea typeface="+mj-ea"/>
                        </a:rPr>
                        <a:t>46.8</a:t>
                      </a:r>
                      <a:r>
                        <a:rPr kumimoji="1" lang="ja-JP" altLang="en-US" sz="1400" dirty="0" smtClean="0">
                          <a:solidFill>
                            <a:schemeClr val="tx1"/>
                          </a:solidFill>
                          <a:latin typeface="+mj-ea"/>
                          <a:ea typeface="+mj-ea"/>
                        </a:rPr>
                        <a:t>％</a:t>
                      </a:r>
                      <a:endParaRPr kumimoji="1" lang="ja-JP" altLang="en-US" sz="1400" dirty="0">
                        <a:solidFill>
                          <a:schemeClr val="tx1"/>
                        </a:solidFill>
                        <a:latin typeface="+mj-ea"/>
                        <a:ea typeface="+mj-ea"/>
                      </a:endParaRPr>
                    </a:p>
                  </a:txBody>
                  <a:tcPr marL="84492" marR="84492" marT="45692" marB="456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5201" name="Text Box 52"/>
          <p:cNvSpPr txBox="1">
            <a:spLocks noChangeArrowheads="1"/>
          </p:cNvSpPr>
          <p:nvPr/>
        </p:nvSpPr>
        <p:spPr bwMode="auto">
          <a:xfrm>
            <a:off x="3512840" y="6567313"/>
            <a:ext cx="5616624"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2438" indent="-452438"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r" eaLnBrk="1" hangingPunct="1">
              <a:spcBef>
                <a:spcPct val="50000"/>
              </a:spcBef>
            </a:pPr>
            <a:r>
              <a:rPr lang="en-US" altLang="ja-JP" sz="1000" dirty="0" smtClean="0">
                <a:solidFill>
                  <a:prstClr val="black"/>
                </a:solidFill>
                <a:latin typeface="HG丸ｺﾞｼｯｸM-PRO" pitchFamily="50" charset="-128"/>
              </a:rPr>
              <a:t>【</a:t>
            </a:r>
            <a:r>
              <a:rPr lang="ja-JP" altLang="en-US" sz="1000" dirty="0" smtClean="0">
                <a:solidFill>
                  <a:prstClr val="black"/>
                </a:solidFill>
                <a:latin typeface="HG丸ｺﾞｼｯｸM-PRO" pitchFamily="50" charset="-128"/>
              </a:rPr>
              <a:t>出典</a:t>
            </a:r>
            <a:r>
              <a:rPr lang="en-US" altLang="ja-JP" sz="1000" dirty="0" smtClean="0">
                <a:solidFill>
                  <a:prstClr val="black"/>
                </a:solidFill>
                <a:latin typeface="HG丸ｺﾞｼｯｸM-PRO" pitchFamily="50" charset="-128"/>
              </a:rPr>
              <a:t>】 </a:t>
            </a:r>
            <a:r>
              <a:rPr lang="ja-JP" altLang="en-US" sz="1000" dirty="0" smtClean="0">
                <a:solidFill>
                  <a:prstClr val="black"/>
                </a:solidFill>
                <a:latin typeface="HG丸ｺﾞｼｯｸM-PRO" pitchFamily="50" charset="-128"/>
              </a:rPr>
              <a:t>厚生労働省「介護サービス施設・事業所調査」</a:t>
            </a:r>
            <a:endParaRPr lang="en-US" altLang="ja-JP" sz="1000" dirty="0" smtClean="0">
              <a:solidFill>
                <a:prstClr val="black"/>
              </a:solidFill>
              <a:latin typeface="HG丸ｺﾞｼｯｸM-PRO" pitchFamily="50" charset="-128"/>
            </a:endParaRPr>
          </a:p>
        </p:txBody>
      </p:sp>
      <p:sp>
        <p:nvSpPr>
          <p:cNvPr id="5202" name="Rectangle 180"/>
          <p:cNvSpPr>
            <a:spLocks noChangeArrowheads="1"/>
          </p:cNvSpPr>
          <p:nvPr/>
        </p:nvSpPr>
        <p:spPr bwMode="auto">
          <a:xfrm>
            <a:off x="5" y="885295"/>
            <a:ext cx="9888802"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51" tIns="45678" rIns="91351" bIns="45678" anchor="ctr"/>
          <a:lstStyle/>
          <a:p>
            <a:pPr algn="ctr">
              <a:tabLst>
                <a:tab pos="1700213" algn="l"/>
              </a:tabLst>
            </a:pPr>
            <a:r>
              <a:rPr lang="ja-JP" altLang="en-US" sz="2800" dirty="0" smtClean="0">
                <a:latin typeface="HG丸ｺﾞｼｯｸM-PRO" pitchFamily="50" charset="-128"/>
                <a:ea typeface="HG丸ｺﾞｼｯｸM-PRO" pitchFamily="50" charset="-128"/>
              </a:rPr>
              <a:t>介護職員の推移と見通し</a:t>
            </a:r>
          </a:p>
        </p:txBody>
      </p:sp>
      <p:sp>
        <p:nvSpPr>
          <p:cNvPr id="13" name="テキスト ボックス 12"/>
          <p:cNvSpPr txBox="1"/>
          <p:nvPr/>
        </p:nvSpPr>
        <p:spPr>
          <a:xfrm>
            <a:off x="72231" y="692696"/>
            <a:ext cx="2575405" cy="408623"/>
          </a:xfrm>
          <a:prstGeom prst="roundRect">
            <a:avLst/>
          </a:prstGeom>
          <a:solidFill>
            <a:schemeClr val="accent1">
              <a:lumMod val="20000"/>
              <a:lumOff val="80000"/>
            </a:schemeClr>
          </a:solidFill>
          <a:ln w="31750" cmpd="dbl">
            <a:solidFill>
              <a:schemeClr val="tx1"/>
            </a:solidFill>
          </a:ln>
        </p:spPr>
        <p:txBody>
          <a:bodyPr wrap="square" rtlCol="0">
            <a:spAutoFit/>
          </a:bodyPr>
          <a:lstStyle/>
          <a:p>
            <a:r>
              <a:rPr kumimoji="1" lang="ja-JP" altLang="en-US" b="1" dirty="0" smtClean="0"/>
              <a:t>（１）　</a:t>
            </a:r>
            <a:r>
              <a:rPr lang="ja-JP" altLang="en-US" b="1" dirty="0" smtClean="0"/>
              <a:t>介護職員</a:t>
            </a:r>
            <a:r>
              <a:rPr kumimoji="1" lang="ja-JP" altLang="en-US" b="1" dirty="0" smtClean="0"/>
              <a:t>の</a:t>
            </a:r>
            <a:r>
              <a:rPr lang="ja-JP" altLang="en-US" b="1" dirty="0" smtClean="0"/>
              <a:t>状況</a:t>
            </a:r>
            <a:endParaRPr kumimoji="1" lang="ja-JP" altLang="en-US" b="1" dirty="0"/>
          </a:p>
        </p:txBody>
      </p:sp>
      <p:sp>
        <p:nvSpPr>
          <p:cNvPr id="10" name="タイトル 1"/>
          <p:cNvSpPr txBox="1">
            <a:spLocks/>
          </p:cNvSpPr>
          <p:nvPr/>
        </p:nvSpPr>
        <p:spPr bwMode="auto">
          <a:xfrm>
            <a:off x="138543" y="116632"/>
            <a:ext cx="9711001" cy="404664"/>
          </a:xfrm>
          <a:prstGeom prst="rect">
            <a:avLst/>
          </a:prstGeom>
          <a:solidFill>
            <a:srgbClr val="FFFFCC"/>
          </a:solidFill>
          <a:ln w="9525">
            <a:solidFill>
              <a:srgbClr val="2D2D8A">
                <a:lumMod val="75000"/>
              </a:srgbClr>
            </a:solidFill>
            <a:miter lim="800000"/>
            <a:headEnd/>
            <a:tailEnd/>
          </a:ln>
          <a:effectLst>
            <a:outerShdw blurRad="50800" dist="38100" dir="2700000" algn="tl" rotWithShape="0">
              <a:prstClr val="black">
                <a:alpha val="40000"/>
              </a:prstClr>
            </a:outerShdw>
          </a:effec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a:defRPr/>
            </a:pPr>
            <a:r>
              <a:rPr lang="ja-JP" altLang="en-US" sz="2000" b="1" dirty="0" smtClean="0">
                <a:solidFill>
                  <a:schemeClr val="tx1"/>
                </a:solidFill>
              </a:rPr>
              <a:t>（５）介護人材の確保</a:t>
            </a:r>
            <a:endParaRPr lang="ja-JP" altLang="en-US" sz="2000" b="1" kern="0" dirty="0">
              <a:solidFill>
                <a:schemeClr val="tx1"/>
              </a:solidFill>
              <a:latin typeface="Arial"/>
            </a:endParaRPr>
          </a:p>
        </p:txBody>
      </p:sp>
      <p:sp>
        <p:nvSpPr>
          <p:cNvPr id="12" name="スライド番号プレースホルダー 7"/>
          <p:cNvSpPr txBox="1">
            <a:spLocks/>
          </p:cNvSpPr>
          <p:nvPr/>
        </p:nvSpPr>
        <p:spPr>
          <a:xfrm>
            <a:off x="9293689" y="6520259"/>
            <a:ext cx="699871" cy="365125"/>
          </a:xfrm>
          <a:prstGeom prst="rect">
            <a:avLst/>
          </a:prstGeom>
          <a:noFill/>
        </p:spPr>
        <p:txBody>
          <a:bodyPr vert="horz" lIns="91440" tIns="45720" rIns="91440" bIns="45720" rtlCol="0" anchor="ctr"/>
          <a:lstStyle>
            <a:defPPr>
              <a:defRPr lang="ja-JP"/>
            </a:defPPr>
            <a:lvl1pPr algn="r" rtl="0" fontAlgn="base">
              <a:spcBef>
                <a:spcPct val="0"/>
              </a:spcBef>
              <a:spcAft>
                <a:spcPct val="0"/>
              </a:spcAft>
              <a:defRPr kumimoji="1" sz="1200" kern="1200">
                <a:solidFill>
                  <a:schemeClr val="tx1">
                    <a:tint val="75000"/>
                  </a:schemeClr>
                </a:solidFill>
                <a:latin typeface="Arial" pitchFamily="34"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Arial" pitchFamily="34" charset="0"/>
                <a:ea typeface="ＭＳ Ｐゴシック" pitchFamily="50" charset="-128"/>
                <a:cs typeface="+mn-cs"/>
              </a:defRPr>
            </a:lvl9pPr>
          </a:lstStyle>
          <a:p>
            <a:r>
              <a:rPr lang="en-US" altLang="ja-JP" sz="2400" dirty="0" smtClean="0">
                <a:solidFill>
                  <a:prstClr val="black"/>
                </a:solidFill>
              </a:rPr>
              <a:t>211</a:t>
            </a:r>
            <a:endParaRPr lang="ja-JP" altLang="en-US" sz="2400" dirty="0">
              <a:solidFill>
                <a:prstClr val="black"/>
              </a:solidFill>
            </a:endParaRPr>
          </a:p>
        </p:txBody>
      </p:sp>
    </p:spTree>
    <p:extLst>
      <p:ext uri="{BB962C8B-B14F-4D97-AF65-F5344CB8AC3E}">
        <p14:creationId xmlns:p14="http://schemas.microsoft.com/office/powerpoint/2010/main" val="369968491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80"/>
          <p:cNvSpPr>
            <a:spLocks noChangeArrowheads="1"/>
          </p:cNvSpPr>
          <p:nvPr/>
        </p:nvSpPr>
        <p:spPr bwMode="auto">
          <a:xfrm>
            <a:off x="5" y="260696"/>
            <a:ext cx="9888802" cy="4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51" tIns="45678" rIns="91351" bIns="45678" anchor="ctr"/>
          <a:lstStyle/>
          <a:p>
            <a:pPr algn="ctr">
              <a:tabLst>
                <a:tab pos="1700213" algn="l"/>
              </a:tabLst>
            </a:pPr>
            <a:r>
              <a:rPr lang="ja-JP" altLang="en-US" sz="2800" b="1" dirty="0" smtClean="0">
                <a:solidFill>
                  <a:prstClr val="black"/>
                </a:solidFill>
                <a:latin typeface="HG丸ｺﾞｼｯｸM-PRO" pitchFamily="50" charset="-128"/>
                <a:ea typeface="HG丸ｺﾞｼｯｸM-PRO" pitchFamily="50" charset="-128"/>
              </a:rPr>
              <a:t>　　　視点①：参入の促進（その</a:t>
            </a:r>
            <a:r>
              <a:rPr lang="ja-JP" altLang="en-US" sz="2800" b="1" dirty="0">
                <a:solidFill>
                  <a:prstClr val="black"/>
                </a:solidFill>
                <a:latin typeface="HG丸ｺﾞｼｯｸM-PRO" pitchFamily="50" charset="-128"/>
                <a:ea typeface="HG丸ｺﾞｼｯｸM-PRO" pitchFamily="50" charset="-128"/>
              </a:rPr>
              <a:t>１</a:t>
            </a:r>
            <a:r>
              <a:rPr lang="ja-JP" altLang="en-US" sz="2800" b="1" dirty="0" smtClean="0">
                <a:solidFill>
                  <a:prstClr val="black"/>
                </a:solidFill>
                <a:latin typeface="HG丸ｺﾞｼｯｸM-PRO" pitchFamily="50" charset="-128"/>
                <a:ea typeface="HG丸ｺﾞｼｯｸM-PRO" pitchFamily="50" charset="-128"/>
              </a:rPr>
              <a:t>）</a:t>
            </a:r>
          </a:p>
        </p:txBody>
      </p:sp>
      <p:sp>
        <p:nvSpPr>
          <p:cNvPr id="6" name="正方形/長方形 5"/>
          <p:cNvSpPr/>
          <p:nvPr/>
        </p:nvSpPr>
        <p:spPr>
          <a:xfrm>
            <a:off x="414318" y="4869160"/>
            <a:ext cx="9257474" cy="1872208"/>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7" name="正方形/長方形 6"/>
          <p:cNvSpPr/>
          <p:nvPr/>
        </p:nvSpPr>
        <p:spPr>
          <a:xfrm>
            <a:off x="451381" y="4869160"/>
            <a:ext cx="9256450" cy="180020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smtClean="0">
                <a:solidFill>
                  <a:prstClr val="black"/>
                </a:solidFill>
              </a:rPr>
              <a:t>①学校、学生、保護者等に対する介護職の魅力の広報、入職を促進するためのイメージアップを図る取組</a:t>
            </a:r>
            <a:endParaRPr lang="en-US" altLang="ja-JP" sz="1600" dirty="0" smtClean="0">
              <a:solidFill>
                <a:prstClr val="black"/>
              </a:solidFill>
            </a:endParaRPr>
          </a:p>
          <a:p>
            <a:r>
              <a:rPr lang="ja-JP" altLang="en-US" sz="1600" dirty="0">
                <a:solidFill>
                  <a:prstClr val="black"/>
                </a:solidFill>
              </a:rPr>
              <a:t>　</a:t>
            </a:r>
            <a:r>
              <a:rPr lang="ja-JP" altLang="en-US" sz="1600" dirty="0" smtClean="0">
                <a:solidFill>
                  <a:prstClr val="black"/>
                </a:solidFill>
              </a:rPr>
              <a:t>の推進</a:t>
            </a:r>
            <a:endParaRPr lang="en-US" altLang="ja-JP" sz="1600" dirty="0" smtClean="0">
              <a:solidFill>
                <a:prstClr val="black"/>
              </a:solidFill>
            </a:endParaRPr>
          </a:p>
          <a:p>
            <a:r>
              <a:rPr lang="ja-JP" altLang="en-US" sz="1600" dirty="0" smtClean="0">
                <a:solidFill>
                  <a:prstClr val="black"/>
                </a:solidFill>
              </a:rPr>
              <a:t>②地域</a:t>
            </a:r>
            <a:r>
              <a:rPr lang="ja-JP" altLang="en-US" sz="1600" dirty="0">
                <a:solidFill>
                  <a:prstClr val="black"/>
                </a:solidFill>
              </a:rPr>
              <a:t>の生活支援（高齢者の見守り・配食等）の担い手を</a:t>
            </a:r>
            <a:r>
              <a:rPr lang="ja-JP" altLang="en-US" sz="1600" dirty="0" smtClean="0">
                <a:solidFill>
                  <a:prstClr val="black"/>
                </a:solidFill>
              </a:rPr>
              <a:t>増やすなどすそ野を広げる</a:t>
            </a:r>
            <a:endParaRPr lang="en-US" altLang="ja-JP" sz="1600" dirty="0" smtClean="0">
              <a:solidFill>
                <a:prstClr val="black"/>
              </a:solidFill>
            </a:endParaRPr>
          </a:p>
          <a:p>
            <a:r>
              <a:rPr lang="ja-JP" altLang="en-US" sz="1600" dirty="0" smtClean="0">
                <a:solidFill>
                  <a:prstClr val="black"/>
                </a:solidFill>
              </a:rPr>
              <a:t>③介護</a:t>
            </a:r>
            <a:r>
              <a:rPr lang="ja-JP" altLang="en-US" sz="1600" dirty="0">
                <a:solidFill>
                  <a:prstClr val="black"/>
                </a:solidFill>
              </a:rPr>
              <a:t>分野で働こうとしている方が、事前に事業所の状況を知ることができるよう、情報公表制度を活用</a:t>
            </a:r>
            <a:r>
              <a:rPr lang="ja-JP" altLang="en-US" sz="1600" dirty="0" smtClean="0">
                <a:solidFill>
                  <a:prstClr val="black"/>
                </a:solidFill>
              </a:rPr>
              <a:t>し</a:t>
            </a:r>
            <a:endParaRPr lang="en-US" altLang="ja-JP" sz="1600" dirty="0" smtClean="0">
              <a:solidFill>
                <a:prstClr val="black"/>
              </a:solidFill>
            </a:endParaRPr>
          </a:p>
          <a:p>
            <a:r>
              <a:rPr lang="ja-JP" altLang="en-US" sz="1600" dirty="0">
                <a:solidFill>
                  <a:prstClr val="black"/>
                </a:solidFill>
              </a:rPr>
              <a:t>　</a:t>
            </a:r>
            <a:r>
              <a:rPr lang="ja-JP" altLang="en-US" sz="1600" dirty="0" err="1" smtClean="0">
                <a:solidFill>
                  <a:prstClr val="black"/>
                </a:solidFill>
              </a:rPr>
              <a:t>た</a:t>
            </a:r>
            <a:r>
              <a:rPr lang="ja-JP" altLang="en-US" sz="1600" dirty="0" smtClean="0">
                <a:solidFill>
                  <a:prstClr val="black"/>
                </a:solidFill>
              </a:rPr>
              <a:t>介護</a:t>
            </a:r>
            <a:r>
              <a:rPr lang="ja-JP" altLang="en-US" sz="1600" dirty="0">
                <a:solidFill>
                  <a:prstClr val="black"/>
                </a:solidFill>
              </a:rPr>
              <a:t>職員の労働条件などの公表を</a:t>
            </a:r>
            <a:r>
              <a:rPr lang="ja-JP" altLang="en-US" sz="1600" dirty="0" smtClean="0">
                <a:solidFill>
                  <a:prstClr val="black"/>
                </a:solidFill>
              </a:rPr>
              <a:t>推奨</a:t>
            </a:r>
            <a:endParaRPr lang="en-US" altLang="ja-JP" sz="1600" dirty="0" smtClean="0">
              <a:solidFill>
                <a:prstClr val="black"/>
              </a:solidFill>
            </a:endParaRPr>
          </a:p>
          <a:p>
            <a:r>
              <a:rPr lang="ja-JP" altLang="en-US" sz="1600" dirty="0">
                <a:solidFill>
                  <a:prstClr val="black"/>
                </a:solidFill>
              </a:rPr>
              <a:t>④ハローワークや都道府県福祉人材センターでの介護分野への就職支援の</a:t>
            </a:r>
            <a:r>
              <a:rPr lang="ja-JP" altLang="en-US" sz="1600" dirty="0" smtClean="0">
                <a:solidFill>
                  <a:prstClr val="black"/>
                </a:solidFill>
              </a:rPr>
              <a:t>取組</a:t>
            </a:r>
            <a:endParaRPr lang="en-US" altLang="ja-JP" sz="1600" dirty="0" smtClean="0">
              <a:solidFill>
                <a:prstClr val="black"/>
              </a:solidFill>
            </a:endParaRPr>
          </a:p>
          <a:p>
            <a:r>
              <a:rPr lang="ja-JP" altLang="en-US" sz="1600" dirty="0" smtClean="0">
                <a:solidFill>
                  <a:prstClr val="black"/>
                </a:solidFill>
              </a:rPr>
              <a:t>⑤潜在的有資格者等の再就業を促進するための研修等実施</a:t>
            </a:r>
            <a:endParaRPr lang="en-US" altLang="ja-JP" sz="1600" dirty="0">
              <a:solidFill>
                <a:prstClr val="black"/>
              </a:solidFill>
            </a:endParaRPr>
          </a:p>
        </p:txBody>
      </p:sp>
      <p:sp>
        <p:nvSpPr>
          <p:cNvPr id="9" name="正方形/長方形 8"/>
          <p:cNvSpPr/>
          <p:nvPr/>
        </p:nvSpPr>
        <p:spPr>
          <a:xfrm>
            <a:off x="990655" y="4437160"/>
            <a:ext cx="5690952" cy="432000"/>
          </a:xfrm>
          <a:prstGeom prst="rect">
            <a:avLst/>
          </a:prstGeom>
          <a:solidFill>
            <a:srgbClr val="92D050"/>
          </a:solidFill>
          <a:ln w="6350">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prstClr val="black"/>
                </a:solidFill>
              </a:rPr>
              <a:t>参入</a:t>
            </a:r>
            <a:r>
              <a:rPr lang="ja-JP" altLang="en-US" dirty="0" smtClean="0">
                <a:solidFill>
                  <a:prstClr val="black"/>
                </a:solidFill>
              </a:rPr>
              <a:t>を促進していくための取組を強化していく方向性</a:t>
            </a:r>
            <a:endParaRPr lang="en-US" altLang="ja-JP" dirty="0" smtClean="0">
              <a:solidFill>
                <a:prstClr val="black"/>
              </a:solidFill>
            </a:endParaRPr>
          </a:p>
        </p:txBody>
      </p:sp>
      <p:grpSp>
        <p:nvGrpSpPr>
          <p:cNvPr id="3" name="グループ化 2"/>
          <p:cNvGrpSpPr/>
          <p:nvPr/>
        </p:nvGrpSpPr>
        <p:grpSpPr>
          <a:xfrm>
            <a:off x="3512507" y="764744"/>
            <a:ext cx="3169525" cy="3600200"/>
            <a:chOff x="198434" y="764744"/>
            <a:chExt cx="3168001" cy="3600200"/>
          </a:xfrm>
        </p:grpSpPr>
        <p:sp>
          <p:nvSpPr>
            <p:cNvPr id="11" name="角丸四角形 10"/>
            <p:cNvSpPr/>
            <p:nvPr/>
          </p:nvSpPr>
          <p:spPr>
            <a:xfrm>
              <a:off x="198434" y="764744"/>
              <a:ext cx="3168000" cy="360000"/>
            </a:xfrm>
            <a:prstGeom prst="roundRect">
              <a:avLst/>
            </a:prstGeom>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smtClean="0">
                  <a:solidFill>
                    <a:prstClr val="black"/>
                  </a:solidFill>
                </a:rPr>
                <a:t>介護福祉士等修学資金貸付事業</a:t>
              </a:r>
              <a:endParaRPr lang="ja-JP" altLang="en-US" sz="1600" b="1" dirty="0">
                <a:solidFill>
                  <a:prstClr val="black"/>
                </a:solidFill>
              </a:endParaRPr>
            </a:p>
          </p:txBody>
        </p:sp>
        <p:sp>
          <p:nvSpPr>
            <p:cNvPr id="12" name="正方形/長方形 11"/>
            <p:cNvSpPr/>
            <p:nvPr/>
          </p:nvSpPr>
          <p:spPr>
            <a:xfrm>
              <a:off x="198435" y="1124744"/>
              <a:ext cx="3168000" cy="324020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3" name="AutoShape 29" descr="30%"/>
            <p:cNvSpPr>
              <a:spLocks noChangeArrowheads="1"/>
            </p:cNvSpPr>
            <p:nvPr/>
          </p:nvSpPr>
          <p:spPr bwMode="auto">
            <a:xfrm>
              <a:off x="198435" y="1268760"/>
              <a:ext cx="3060000" cy="2880320"/>
            </a:xfrm>
            <a:prstGeom prst="foldedCorner">
              <a:avLst>
                <a:gd name="adj" fmla="val 0"/>
              </a:avLst>
            </a:prstGeom>
            <a:noFill/>
            <a:ln w="25400">
              <a:noFill/>
              <a:round/>
              <a:headEnd/>
              <a:tailEnd/>
            </a:ln>
            <a:effectLst>
              <a:outerShdw dist="107763" dir="2700000" algn="ctr" rotWithShape="0">
                <a:schemeClr val="bg2">
                  <a:alpha val="50000"/>
                </a:schemeClr>
              </a:outerShdw>
            </a:effectLst>
          </p:spPr>
          <p:txBody>
            <a:bodyPr wrap="none" lIns="91426" tIns="45713" rIns="91426" bIns="45713" anchor="ctr"/>
            <a:lstStyle/>
            <a:p>
              <a:pPr defTabSz="914304">
                <a:defRPr/>
              </a:pPr>
              <a:r>
                <a:rPr lang="en-US" altLang="ja-JP" sz="1400" dirty="0" smtClean="0">
                  <a:solidFill>
                    <a:prstClr val="black"/>
                  </a:solidFill>
                  <a:latin typeface="ＭＳ Ｐゴシック" pitchFamily="50" charset="-128"/>
                </a:rPr>
                <a:t>【</a:t>
              </a:r>
              <a:r>
                <a:rPr lang="ja-JP" altLang="en-US" sz="1400" dirty="0" smtClean="0">
                  <a:solidFill>
                    <a:prstClr val="black"/>
                  </a:solidFill>
                  <a:latin typeface="ＭＳ Ｐゴシック" pitchFamily="50" charset="-128"/>
                </a:rPr>
                <a:t>貸付内容</a:t>
              </a:r>
              <a:r>
                <a:rPr lang="en-US" altLang="ja-JP" sz="1400" dirty="0" smtClean="0">
                  <a:solidFill>
                    <a:prstClr val="black"/>
                  </a:solidFill>
                  <a:latin typeface="ＭＳ Ｐゴシック" pitchFamily="50" charset="-128"/>
                </a:rPr>
                <a:t>】</a:t>
              </a:r>
              <a:endParaRPr lang="ja-JP" altLang="en-US" sz="1400" dirty="0">
                <a:solidFill>
                  <a:prstClr val="black"/>
                </a:solidFill>
                <a:latin typeface="ＭＳ Ｐゴシック" pitchFamily="50" charset="-128"/>
              </a:endParaRPr>
            </a:p>
            <a:p>
              <a:pPr defTabSz="914304">
                <a:defRPr/>
              </a:pPr>
              <a:r>
                <a:rPr lang="ja-JP" altLang="en-US" sz="1400" dirty="0" smtClean="0">
                  <a:solidFill>
                    <a:prstClr val="black"/>
                  </a:solidFill>
                  <a:latin typeface="ＭＳ Ｐゴシック" pitchFamily="50" charset="-128"/>
                </a:rPr>
                <a:t>○貸付額（上限）</a:t>
              </a:r>
              <a:endParaRPr lang="ja-JP" altLang="en-US" sz="1400" dirty="0">
                <a:solidFill>
                  <a:prstClr val="black"/>
                </a:solidFill>
                <a:latin typeface="ＭＳ Ｐゴシック" pitchFamily="50" charset="-128"/>
              </a:endParaRPr>
            </a:p>
            <a:p>
              <a:pPr defTabSz="914304">
                <a:defRPr/>
              </a:pPr>
              <a:r>
                <a:rPr lang="ja-JP" altLang="en-US" sz="1400" dirty="0">
                  <a:solidFill>
                    <a:prstClr val="black"/>
                  </a:solidFill>
                  <a:latin typeface="ＭＳ Ｐゴシック" pitchFamily="50" charset="-128"/>
                </a:rPr>
                <a:t>　</a:t>
              </a:r>
              <a:r>
                <a:rPr lang="ja-JP" altLang="en-US" sz="1400" dirty="0" smtClean="0">
                  <a:solidFill>
                    <a:prstClr val="black"/>
                  </a:solidFill>
                  <a:latin typeface="ＭＳ Ｐゴシック" pitchFamily="50" charset="-128"/>
                </a:rPr>
                <a:t>　・学費　　　　　 　５万円</a:t>
              </a:r>
              <a:r>
                <a:rPr lang="en-US" altLang="ja-JP" sz="1400" dirty="0" smtClean="0">
                  <a:solidFill>
                    <a:prstClr val="black"/>
                  </a:solidFill>
                  <a:latin typeface="ＭＳ Ｐゴシック" pitchFamily="50" charset="-128"/>
                </a:rPr>
                <a:t>(</a:t>
              </a:r>
              <a:r>
                <a:rPr lang="ja-JP" altLang="en-US" sz="1400" dirty="0" smtClean="0">
                  <a:solidFill>
                    <a:prstClr val="black"/>
                  </a:solidFill>
                  <a:latin typeface="ＭＳ Ｐゴシック" pitchFamily="50" charset="-128"/>
                </a:rPr>
                <a:t>月額</a:t>
              </a:r>
              <a:r>
                <a:rPr lang="en-US" altLang="ja-JP" sz="1400" dirty="0" smtClean="0">
                  <a:solidFill>
                    <a:prstClr val="black"/>
                  </a:solidFill>
                  <a:latin typeface="ＭＳ Ｐゴシック" pitchFamily="50" charset="-128"/>
                </a:rPr>
                <a:t>)</a:t>
              </a:r>
            </a:p>
            <a:p>
              <a:pPr defTabSz="914304">
                <a:defRPr/>
              </a:pPr>
              <a:r>
                <a:rPr lang="ja-JP" altLang="en-US" sz="1400" dirty="0" smtClean="0">
                  <a:solidFill>
                    <a:prstClr val="black"/>
                  </a:solidFill>
                  <a:latin typeface="ＭＳ Ｐゴシック" pitchFamily="50" charset="-128"/>
                </a:rPr>
                <a:t>　　・入学準備金　２０万円</a:t>
              </a:r>
              <a:endParaRPr lang="en-US" altLang="ja-JP" sz="1400" dirty="0" smtClean="0">
                <a:solidFill>
                  <a:prstClr val="black"/>
                </a:solidFill>
                <a:latin typeface="ＭＳ Ｐゴシック" pitchFamily="50" charset="-128"/>
              </a:endParaRPr>
            </a:p>
            <a:p>
              <a:pPr defTabSz="914304">
                <a:defRPr/>
              </a:pPr>
              <a:r>
                <a:rPr lang="ja-JP" altLang="en-US" sz="1400" dirty="0" smtClean="0">
                  <a:solidFill>
                    <a:prstClr val="black"/>
                  </a:solidFill>
                  <a:latin typeface="ＭＳ Ｐゴシック" pitchFamily="50" charset="-128"/>
                </a:rPr>
                <a:t>　　・就職準備金　２０万円　　</a:t>
              </a:r>
              <a:endParaRPr lang="en-US" altLang="ja-JP" sz="1400" dirty="0" smtClean="0">
                <a:solidFill>
                  <a:prstClr val="black"/>
                </a:solidFill>
                <a:latin typeface="ＭＳ Ｐゴシック" pitchFamily="50" charset="-128"/>
              </a:endParaRPr>
            </a:p>
            <a:p>
              <a:pPr defTabSz="914304"/>
              <a:r>
                <a:rPr lang="ja-JP" altLang="en-US" sz="1400" dirty="0" smtClean="0">
                  <a:solidFill>
                    <a:prstClr val="black"/>
                  </a:solidFill>
                  <a:latin typeface="ＭＳ Ｐゴシック" pitchFamily="50" charset="-128"/>
                </a:rPr>
                <a:t>　　・</a:t>
              </a:r>
              <a:r>
                <a:rPr lang="ja-JP" altLang="en-US" sz="1400" dirty="0">
                  <a:solidFill>
                    <a:prstClr val="black"/>
                  </a:solidFill>
                  <a:latin typeface="ＭＳ Ｐゴシック" pitchFamily="50" charset="-128"/>
                </a:rPr>
                <a:t>生活費　　</a:t>
              </a:r>
              <a:r>
                <a:rPr lang="ja-JP" altLang="en-US" sz="1400" dirty="0" smtClean="0">
                  <a:solidFill>
                    <a:prstClr val="black"/>
                  </a:solidFill>
                  <a:latin typeface="ＭＳ Ｐゴシック" pitchFamily="50" charset="-128"/>
                </a:rPr>
                <a:t>　　　４万２千円</a:t>
              </a:r>
              <a:r>
                <a:rPr lang="ja-JP" altLang="en-US" sz="1400" dirty="0">
                  <a:solidFill>
                    <a:prstClr val="black"/>
                  </a:solidFill>
                  <a:latin typeface="ＭＳ Ｐゴシック" pitchFamily="50" charset="-128"/>
                </a:rPr>
                <a:t>（月額）</a:t>
              </a:r>
              <a:endParaRPr lang="en-US" altLang="ja-JP" sz="1400" dirty="0">
                <a:solidFill>
                  <a:prstClr val="black"/>
                </a:solidFill>
                <a:latin typeface="ＭＳ Ｐゴシック" pitchFamily="50" charset="-128"/>
              </a:endParaRPr>
            </a:p>
            <a:p>
              <a:pPr marL="265113" indent="-265113" defTabSz="914304"/>
              <a:r>
                <a:rPr lang="ja-JP" altLang="en-US" sz="1400" dirty="0">
                  <a:solidFill>
                    <a:prstClr val="black"/>
                  </a:solidFill>
                  <a:latin typeface="HGPｺﾞｼｯｸM" pitchFamily="50" charset="-128"/>
                  <a:ea typeface="HGPｺﾞｼｯｸM" pitchFamily="50" charset="-128"/>
                </a:rPr>
                <a:t>　</a:t>
              </a:r>
              <a:r>
                <a:rPr lang="ja-JP" altLang="en-US" sz="1400" dirty="0" smtClean="0">
                  <a:solidFill>
                    <a:prstClr val="black"/>
                  </a:solidFill>
                  <a:latin typeface="HGPｺﾞｼｯｸM" pitchFamily="50" charset="-128"/>
                  <a:ea typeface="HGPｺﾞｼｯｸM" pitchFamily="50" charset="-128"/>
                </a:rPr>
                <a:t>　　</a:t>
              </a:r>
              <a:r>
                <a:rPr lang="ja-JP" altLang="en-US" sz="1400" dirty="0" smtClean="0">
                  <a:solidFill>
                    <a:prstClr val="black"/>
                  </a:solidFill>
                  <a:latin typeface="ＭＳ Ｐゴシック" pitchFamily="50" charset="-128"/>
                </a:rPr>
                <a:t>→</a:t>
              </a:r>
              <a:r>
                <a:rPr lang="ja-JP" altLang="en-US" sz="1400" dirty="0">
                  <a:solidFill>
                    <a:prstClr val="black"/>
                  </a:solidFill>
                  <a:latin typeface="ＭＳ Ｐゴシック" pitchFamily="50" charset="-128"/>
                </a:rPr>
                <a:t>生保</a:t>
              </a:r>
              <a:r>
                <a:rPr lang="ja-JP" altLang="en-US" sz="1400" dirty="0" smtClean="0">
                  <a:solidFill>
                    <a:prstClr val="black"/>
                  </a:solidFill>
                  <a:latin typeface="ＭＳ Ｐゴシック" pitchFamily="50" charset="-128"/>
                </a:rPr>
                <a:t>世帯等の子どもに</a:t>
              </a:r>
              <a:r>
                <a:rPr lang="ja-JP" altLang="en-US" sz="1400" dirty="0">
                  <a:solidFill>
                    <a:prstClr val="black"/>
                  </a:solidFill>
                  <a:latin typeface="ＭＳ Ｐゴシック" pitchFamily="50" charset="-128"/>
                </a:rPr>
                <a:t>貸与</a:t>
              </a:r>
              <a:r>
                <a:rPr lang="ja-JP" altLang="en-US" sz="1400" dirty="0" smtClean="0">
                  <a:solidFill>
                    <a:prstClr val="black"/>
                  </a:solidFill>
                  <a:latin typeface="ＭＳ Ｐゴシック" pitchFamily="50" charset="-128"/>
                </a:rPr>
                <a:t>する</a:t>
              </a:r>
              <a:endParaRPr lang="en-US" altLang="ja-JP" sz="1400" dirty="0" smtClean="0">
                <a:solidFill>
                  <a:prstClr val="black"/>
                </a:solidFill>
                <a:latin typeface="ＭＳ Ｐゴシック" pitchFamily="50" charset="-128"/>
              </a:endParaRPr>
            </a:p>
            <a:p>
              <a:pPr marL="265113" indent="-265113" defTabSz="914304"/>
              <a:r>
                <a:rPr lang="ja-JP" altLang="en-US" sz="1400" dirty="0" smtClean="0">
                  <a:solidFill>
                    <a:prstClr val="black"/>
                  </a:solidFill>
                  <a:latin typeface="ＭＳ Ｐゴシック" pitchFamily="50" charset="-128"/>
                </a:rPr>
                <a:t>　　　　 場合</a:t>
              </a:r>
              <a:r>
                <a:rPr lang="ja-JP" altLang="en-US" sz="1400" dirty="0">
                  <a:solidFill>
                    <a:prstClr val="black"/>
                  </a:solidFill>
                  <a:latin typeface="ＭＳ Ｐゴシック" pitchFamily="50" charset="-128"/>
                </a:rPr>
                <a:t>に上乗せ</a:t>
              </a:r>
            </a:p>
            <a:p>
              <a:pPr defTabSz="914304">
                <a:defRPr/>
              </a:pPr>
              <a:r>
                <a:rPr lang="ja-JP" altLang="en-US" sz="1400" dirty="0" smtClean="0">
                  <a:solidFill>
                    <a:prstClr val="black"/>
                  </a:solidFill>
                  <a:latin typeface="ＭＳ Ｐゴシック" pitchFamily="50" charset="-128"/>
                </a:rPr>
                <a:t>　</a:t>
              </a:r>
              <a:endParaRPr lang="en-US" altLang="ja-JP" sz="1400" dirty="0" smtClean="0">
                <a:solidFill>
                  <a:prstClr val="black"/>
                </a:solidFill>
                <a:latin typeface="ＭＳ Ｐゴシック" pitchFamily="50" charset="-128"/>
              </a:endParaRPr>
            </a:p>
            <a:p>
              <a:pPr defTabSz="914304">
                <a:defRPr/>
              </a:pPr>
              <a:r>
                <a:rPr lang="ja-JP" altLang="en-US" sz="1400" dirty="0" smtClean="0">
                  <a:solidFill>
                    <a:prstClr val="black"/>
                  </a:solidFill>
                  <a:latin typeface="ＭＳ Ｐゴシック" pitchFamily="50" charset="-128"/>
                </a:rPr>
                <a:t>○貸付</a:t>
              </a:r>
              <a:r>
                <a:rPr lang="ja-JP" altLang="en-US" sz="1400" dirty="0">
                  <a:solidFill>
                    <a:prstClr val="black"/>
                  </a:solidFill>
                  <a:latin typeface="ＭＳ Ｐゴシック" pitchFamily="50" charset="-128"/>
                </a:rPr>
                <a:t>利子：</a:t>
              </a:r>
              <a:r>
                <a:rPr lang="ja-JP" altLang="en-US" sz="1400" dirty="0" smtClean="0">
                  <a:solidFill>
                    <a:prstClr val="black"/>
                  </a:solidFill>
                  <a:latin typeface="ＭＳ Ｐゴシック" pitchFamily="50" charset="-128"/>
                </a:rPr>
                <a:t>無利子</a:t>
              </a:r>
              <a:endParaRPr lang="en-US" altLang="ja-JP" sz="1400" dirty="0" smtClean="0">
                <a:solidFill>
                  <a:prstClr val="black"/>
                </a:solidFill>
                <a:latin typeface="ＭＳ Ｐゴシック" pitchFamily="50" charset="-128"/>
              </a:endParaRPr>
            </a:p>
            <a:p>
              <a:pPr defTabSz="914304">
                <a:defRPr/>
              </a:pPr>
              <a:endParaRPr lang="en-US" altLang="ja-JP" sz="1400" dirty="0" smtClean="0">
                <a:solidFill>
                  <a:prstClr val="black"/>
                </a:solidFill>
                <a:latin typeface="ＭＳ Ｐゴシック" pitchFamily="50" charset="-128"/>
              </a:endParaRPr>
            </a:p>
            <a:p>
              <a:pPr defTabSz="914304">
                <a:defRPr/>
              </a:pPr>
              <a:r>
                <a:rPr lang="ja-JP" altLang="en-US" sz="1400" dirty="0" smtClean="0">
                  <a:solidFill>
                    <a:prstClr val="black"/>
                  </a:solidFill>
                  <a:latin typeface="ＭＳ Ｐゴシック" pitchFamily="50" charset="-128"/>
                </a:rPr>
                <a:t>５年間継続して福祉・介護分野の事業</a:t>
              </a:r>
              <a:endParaRPr lang="en-US" altLang="ja-JP" sz="1400" dirty="0" smtClean="0">
                <a:solidFill>
                  <a:prstClr val="black"/>
                </a:solidFill>
                <a:latin typeface="ＭＳ Ｐゴシック" pitchFamily="50" charset="-128"/>
              </a:endParaRPr>
            </a:p>
            <a:p>
              <a:pPr defTabSz="914304">
                <a:defRPr/>
              </a:pPr>
              <a:r>
                <a:rPr lang="ja-JP" altLang="en-US" sz="1400" dirty="0" smtClean="0">
                  <a:solidFill>
                    <a:prstClr val="black"/>
                  </a:solidFill>
                  <a:latin typeface="ＭＳ Ｐゴシック" pitchFamily="50" charset="-128"/>
                </a:rPr>
                <a:t>所で就労した場合に、返済を全額免除</a:t>
              </a:r>
              <a:endParaRPr lang="ja-JP" altLang="en-US" sz="1400" dirty="0">
                <a:solidFill>
                  <a:prstClr val="black"/>
                </a:solidFill>
                <a:latin typeface="ＭＳ Ｐゴシック" pitchFamily="50" charset="-128"/>
              </a:endParaRPr>
            </a:p>
          </p:txBody>
        </p:sp>
      </p:grpSp>
      <p:sp>
        <p:nvSpPr>
          <p:cNvPr id="16" name="角丸四角形 15"/>
          <p:cNvSpPr/>
          <p:nvPr/>
        </p:nvSpPr>
        <p:spPr>
          <a:xfrm>
            <a:off x="6682025" y="764704"/>
            <a:ext cx="3025791" cy="360000"/>
          </a:xfrm>
          <a:prstGeom prst="roundRect">
            <a:avLst/>
          </a:prstGeom>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smtClean="0">
                <a:solidFill>
                  <a:prstClr val="black"/>
                </a:solidFill>
              </a:rPr>
              <a:t>イメージアップへの取組</a:t>
            </a:r>
            <a:endParaRPr lang="ja-JP" altLang="en-US" sz="1600" b="1" dirty="0">
              <a:solidFill>
                <a:prstClr val="black"/>
              </a:solidFill>
            </a:endParaRPr>
          </a:p>
        </p:txBody>
      </p:sp>
      <p:grpSp>
        <p:nvGrpSpPr>
          <p:cNvPr id="2" name="グループ化 1"/>
          <p:cNvGrpSpPr/>
          <p:nvPr/>
        </p:nvGrpSpPr>
        <p:grpSpPr>
          <a:xfrm>
            <a:off x="450323" y="764704"/>
            <a:ext cx="3061824" cy="3600240"/>
            <a:chOff x="3510459" y="764704"/>
            <a:chExt cx="3060352" cy="3600240"/>
          </a:xfrm>
        </p:grpSpPr>
        <p:sp>
          <p:nvSpPr>
            <p:cNvPr id="15" name="角丸四角形 14"/>
            <p:cNvSpPr/>
            <p:nvPr/>
          </p:nvSpPr>
          <p:spPr>
            <a:xfrm>
              <a:off x="3510811" y="764704"/>
              <a:ext cx="3060000" cy="360000"/>
            </a:xfrm>
            <a:prstGeom prst="roundRect">
              <a:avLst/>
            </a:prstGeom>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smtClean="0">
                  <a:solidFill>
                    <a:prstClr val="black"/>
                  </a:solidFill>
                </a:rPr>
                <a:t>ハローワークでの取組</a:t>
              </a:r>
              <a:endParaRPr lang="ja-JP" altLang="en-US" sz="1600" b="1" dirty="0">
                <a:solidFill>
                  <a:prstClr val="black"/>
                </a:solidFill>
              </a:endParaRPr>
            </a:p>
          </p:txBody>
        </p:sp>
        <p:sp>
          <p:nvSpPr>
            <p:cNvPr id="17" name="正方形/長方形 16"/>
            <p:cNvSpPr/>
            <p:nvPr/>
          </p:nvSpPr>
          <p:spPr>
            <a:xfrm>
              <a:off x="3510459" y="1124744"/>
              <a:ext cx="3060000" cy="136800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8" name="正方形/長方形 17"/>
            <p:cNvSpPr/>
            <p:nvPr/>
          </p:nvSpPr>
          <p:spPr>
            <a:xfrm>
              <a:off x="3510811" y="1196752"/>
              <a:ext cx="2159903" cy="122413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smtClean="0">
                  <a:solidFill>
                    <a:prstClr val="black"/>
                  </a:solidFill>
                </a:rPr>
                <a:t>　ハローワークに「福祉人材コーナー」を設置、介護職員として介護分野で働こうとする者について、マッチングを実施</a:t>
              </a:r>
              <a:endParaRPr lang="en-US" altLang="ja-JP" sz="1400" dirty="0" smtClean="0">
                <a:solidFill>
                  <a:prstClr val="black"/>
                </a:solidFill>
              </a:endParaRPr>
            </a:p>
          </p:txBody>
        </p:sp>
        <p:pic>
          <p:nvPicPr>
            <p:cNvPr id="4100" name="Picture 4" descr="C:\Users\STLGW\AppData\Local\Microsoft\Windows\Temporary Internet Files\Content.IE5\YO97QDGR\MC9003972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26684" y="1196752"/>
              <a:ext cx="1008128" cy="1159405"/>
            </a:xfrm>
            <a:prstGeom prst="rect">
              <a:avLst/>
            </a:prstGeom>
            <a:noFill/>
            <a:extLst>
              <a:ext uri="{909E8E84-426E-40DD-AFC4-6F175D3DCCD1}">
                <a14:hiddenFill xmlns:a14="http://schemas.microsoft.com/office/drawing/2010/main">
                  <a:solidFill>
                    <a:srgbClr val="FFFFFF"/>
                  </a:solidFill>
                </a14:hiddenFill>
              </a:ext>
            </a:extLst>
          </p:spPr>
        </p:pic>
        <p:sp>
          <p:nvSpPr>
            <p:cNvPr id="22" name="角丸四角形 21"/>
            <p:cNvSpPr/>
            <p:nvPr/>
          </p:nvSpPr>
          <p:spPr>
            <a:xfrm>
              <a:off x="3510459" y="2780968"/>
              <a:ext cx="3060000" cy="360000"/>
            </a:xfrm>
            <a:prstGeom prst="roundRect">
              <a:avLst/>
            </a:prstGeom>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smtClean="0">
                  <a:solidFill>
                    <a:prstClr val="black"/>
                  </a:solidFill>
                </a:rPr>
                <a:t>福祉人材センターでの取組</a:t>
              </a:r>
              <a:endParaRPr lang="ja-JP" altLang="en-US" sz="1600" b="1" dirty="0">
                <a:solidFill>
                  <a:prstClr val="black"/>
                </a:solidFill>
              </a:endParaRPr>
            </a:p>
          </p:txBody>
        </p:sp>
        <p:sp>
          <p:nvSpPr>
            <p:cNvPr id="23" name="正方形/長方形 22"/>
            <p:cNvSpPr/>
            <p:nvPr/>
          </p:nvSpPr>
          <p:spPr>
            <a:xfrm>
              <a:off x="3510459" y="3140968"/>
              <a:ext cx="3060000" cy="1223976"/>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4" name="正方形/長方形 23"/>
            <p:cNvSpPr/>
            <p:nvPr/>
          </p:nvSpPr>
          <p:spPr>
            <a:xfrm>
              <a:off x="3582804" y="3140968"/>
              <a:ext cx="2952008" cy="1152128"/>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smtClean="0">
                  <a:solidFill>
                    <a:prstClr val="black"/>
                  </a:solidFill>
                </a:rPr>
                <a:t>　都道府県福祉人材センターにおいて、福祉の仕事の紹介あっせん・マッチング、合同面接会、職場体験、セミナー、中高生へのイメージアップなどを実施</a:t>
              </a:r>
              <a:endParaRPr lang="en-US" altLang="ja-JP" sz="1400" dirty="0" smtClean="0">
                <a:solidFill>
                  <a:prstClr val="black"/>
                </a:solidFill>
              </a:endParaRPr>
            </a:p>
          </p:txBody>
        </p:sp>
      </p:grpSp>
      <p:sp>
        <p:nvSpPr>
          <p:cNvPr id="26" name="正方形/長方形 25"/>
          <p:cNvSpPr/>
          <p:nvPr/>
        </p:nvSpPr>
        <p:spPr>
          <a:xfrm>
            <a:off x="6682025" y="1124744"/>
            <a:ext cx="3025791" cy="324020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7" name="正方形/長方形 26"/>
          <p:cNvSpPr/>
          <p:nvPr/>
        </p:nvSpPr>
        <p:spPr>
          <a:xfrm>
            <a:off x="6754390" y="1268760"/>
            <a:ext cx="2917402" cy="2808312"/>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smtClean="0">
                <a:solidFill>
                  <a:prstClr val="black"/>
                </a:solidFill>
              </a:rPr>
              <a:t>○　介護職員合同入職式を開催し、</a:t>
            </a:r>
            <a:endParaRPr lang="en-US" altLang="ja-JP" sz="1400" dirty="0" smtClean="0">
              <a:solidFill>
                <a:prstClr val="black"/>
              </a:solidFill>
            </a:endParaRPr>
          </a:p>
          <a:p>
            <a:r>
              <a:rPr lang="ja-JP" altLang="en-US" sz="1400" dirty="0">
                <a:solidFill>
                  <a:prstClr val="black"/>
                </a:solidFill>
              </a:rPr>
              <a:t>　</a:t>
            </a:r>
            <a:r>
              <a:rPr lang="ja-JP" altLang="en-US" sz="1400" dirty="0" smtClean="0">
                <a:solidFill>
                  <a:prstClr val="black"/>
                </a:solidFill>
              </a:rPr>
              <a:t>介護職員に対し知事が激励（埼玉</a:t>
            </a:r>
            <a:endParaRPr lang="en-US" altLang="ja-JP" sz="1400" dirty="0" smtClean="0">
              <a:solidFill>
                <a:prstClr val="black"/>
              </a:solidFill>
            </a:endParaRPr>
          </a:p>
          <a:p>
            <a:r>
              <a:rPr lang="ja-JP" altLang="en-US" sz="1400" dirty="0">
                <a:solidFill>
                  <a:prstClr val="black"/>
                </a:solidFill>
              </a:rPr>
              <a:t>　</a:t>
            </a:r>
            <a:r>
              <a:rPr lang="ja-JP" altLang="en-US" sz="1400" dirty="0" smtClean="0">
                <a:solidFill>
                  <a:prstClr val="black"/>
                </a:solidFill>
              </a:rPr>
              <a:t>県における取組）</a:t>
            </a:r>
            <a:endParaRPr lang="en-US" altLang="ja-JP" sz="1400" dirty="0" smtClean="0">
              <a:solidFill>
                <a:prstClr val="black"/>
              </a:solidFill>
            </a:endParaRPr>
          </a:p>
          <a:p>
            <a:endParaRPr lang="en-US" altLang="ja-JP" sz="1400" dirty="0">
              <a:solidFill>
                <a:prstClr val="black"/>
              </a:solidFill>
            </a:endParaRPr>
          </a:p>
          <a:p>
            <a:r>
              <a:rPr lang="ja-JP" altLang="en-US" sz="1400" dirty="0" smtClean="0">
                <a:solidFill>
                  <a:prstClr val="black"/>
                </a:solidFill>
              </a:rPr>
              <a:t>○　小学校・中学校・高校へ介護職</a:t>
            </a:r>
            <a:endParaRPr lang="en-US" altLang="ja-JP" sz="1400" dirty="0" smtClean="0">
              <a:solidFill>
                <a:prstClr val="black"/>
              </a:solidFill>
            </a:endParaRPr>
          </a:p>
          <a:p>
            <a:r>
              <a:rPr lang="ja-JP" altLang="en-US" sz="1400" dirty="0">
                <a:solidFill>
                  <a:prstClr val="black"/>
                </a:solidFill>
              </a:rPr>
              <a:t>　</a:t>
            </a:r>
            <a:r>
              <a:rPr lang="ja-JP" altLang="en-US" sz="1400" dirty="0" smtClean="0">
                <a:solidFill>
                  <a:prstClr val="black"/>
                </a:solidFill>
              </a:rPr>
              <a:t>の実態を描写した図書を寄贈（広</a:t>
            </a:r>
            <a:endParaRPr lang="en-US" altLang="ja-JP" sz="1400" dirty="0" smtClean="0">
              <a:solidFill>
                <a:prstClr val="black"/>
              </a:solidFill>
            </a:endParaRPr>
          </a:p>
          <a:p>
            <a:r>
              <a:rPr lang="ja-JP" altLang="en-US" sz="1400" dirty="0">
                <a:solidFill>
                  <a:prstClr val="black"/>
                </a:solidFill>
              </a:rPr>
              <a:t>　</a:t>
            </a:r>
            <a:r>
              <a:rPr lang="ja-JP" altLang="en-US" sz="1400" dirty="0" smtClean="0">
                <a:solidFill>
                  <a:prstClr val="black"/>
                </a:solidFill>
              </a:rPr>
              <a:t>島県における取組）</a:t>
            </a:r>
            <a:endParaRPr lang="en-US" altLang="ja-JP" sz="1400" dirty="0" smtClean="0">
              <a:solidFill>
                <a:prstClr val="black"/>
              </a:solidFill>
            </a:endParaRPr>
          </a:p>
          <a:p>
            <a:endParaRPr lang="en-US" altLang="ja-JP" sz="1400" dirty="0" smtClean="0">
              <a:solidFill>
                <a:prstClr val="black"/>
              </a:solidFill>
            </a:endParaRPr>
          </a:p>
          <a:p>
            <a:r>
              <a:rPr lang="ja-JP" altLang="en-US" sz="1400" dirty="0" smtClean="0">
                <a:solidFill>
                  <a:prstClr val="black"/>
                </a:solidFill>
              </a:rPr>
              <a:t>○　介護に関する漫画のイラストを</a:t>
            </a:r>
            <a:endParaRPr lang="en-US" altLang="ja-JP" sz="1400" dirty="0" smtClean="0">
              <a:solidFill>
                <a:prstClr val="black"/>
              </a:solidFill>
            </a:endParaRPr>
          </a:p>
          <a:p>
            <a:r>
              <a:rPr lang="ja-JP" altLang="en-US" sz="1400" dirty="0">
                <a:solidFill>
                  <a:prstClr val="black"/>
                </a:solidFill>
              </a:rPr>
              <a:t>　</a:t>
            </a:r>
            <a:r>
              <a:rPr lang="ja-JP" altLang="en-US" sz="1400" dirty="0" smtClean="0">
                <a:solidFill>
                  <a:prstClr val="black"/>
                </a:solidFill>
              </a:rPr>
              <a:t>活用したパンフレットの中学校、高</a:t>
            </a:r>
            <a:endParaRPr lang="en-US" altLang="ja-JP" sz="1400" dirty="0" smtClean="0">
              <a:solidFill>
                <a:prstClr val="black"/>
              </a:solidFill>
            </a:endParaRPr>
          </a:p>
          <a:p>
            <a:r>
              <a:rPr lang="ja-JP" altLang="en-US" sz="1400" dirty="0">
                <a:solidFill>
                  <a:prstClr val="black"/>
                </a:solidFill>
              </a:rPr>
              <a:t>　</a:t>
            </a:r>
            <a:r>
              <a:rPr lang="ja-JP" altLang="en-US" sz="1400" dirty="0" smtClean="0">
                <a:solidFill>
                  <a:prstClr val="black"/>
                </a:solidFill>
              </a:rPr>
              <a:t>校等への配布や、ローカル放送を</a:t>
            </a:r>
            <a:endParaRPr lang="en-US" altLang="ja-JP" sz="1400" dirty="0" smtClean="0">
              <a:solidFill>
                <a:prstClr val="black"/>
              </a:solidFill>
            </a:endParaRPr>
          </a:p>
          <a:p>
            <a:r>
              <a:rPr lang="ja-JP" altLang="en-US" sz="1400" dirty="0">
                <a:solidFill>
                  <a:prstClr val="black"/>
                </a:solidFill>
              </a:rPr>
              <a:t>　</a:t>
            </a:r>
            <a:r>
              <a:rPr lang="ja-JP" altLang="en-US" sz="1400" dirty="0" smtClean="0">
                <a:solidFill>
                  <a:prstClr val="black"/>
                </a:solidFill>
              </a:rPr>
              <a:t>活用したテレビによる広報</a:t>
            </a:r>
            <a:r>
              <a:rPr lang="ja-JP" altLang="en-US" sz="1400" dirty="0">
                <a:solidFill>
                  <a:prstClr val="black"/>
                </a:solidFill>
              </a:rPr>
              <a:t>（</a:t>
            </a:r>
            <a:r>
              <a:rPr lang="ja-JP" altLang="en-US" sz="1400" dirty="0" smtClean="0">
                <a:solidFill>
                  <a:prstClr val="black"/>
                </a:solidFill>
              </a:rPr>
              <a:t>高知県</a:t>
            </a:r>
            <a:endParaRPr lang="en-US" altLang="ja-JP" sz="1400" dirty="0" smtClean="0">
              <a:solidFill>
                <a:prstClr val="black"/>
              </a:solidFill>
            </a:endParaRPr>
          </a:p>
          <a:p>
            <a:r>
              <a:rPr lang="ja-JP" altLang="en-US" sz="1400" dirty="0">
                <a:solidFill>
                  <a:prstClr val="black"/>
                </a:solidFill>
              </a:rPr>
              <a:t>　</a:t>
            </a:r>
            <a:r>
              <a:rPr lang="ja-JP" altLang="en-US" sz="1400" dirty="0" smtClean="0">
                <a:solidFill>
                  <a:prstClr val="black"/>
                </a:solidFill>
              </a:rPr>
              <a:t>における取組）</a:t>
            </a:r>
            <a:endParaRPr lang="en-US" altLang="ja-JP" sz="1400" dirty="0" smtClean="0">
              <a:solidFill>
                <a:prstClr val="black"/>
              </a:solidFill>
            </a:endParaRPr>
          </a:p>
        </p:txBody>
      </p:sp>
      <p:sp>
        <p:nvSpPr>
          <p:cNvPr id="28" name="右矢印 27"/>
          <p:cNvSpPr/>
          <p:nvPr/>
        </p:nvSpPr>
        <p:spPr>
          <a:xfrm>
            <a:off x="450388" y="4437112"/>
            <a:ext cx="468225" cy="396000"/>
          </a:xfrm>
          <a:prstGeom prst="rightArrow">
            <a:avLst>
              <a:gd name="adj1" fmla="val 50000"/>
              <a:gd name="adj2" fmla="val 45588"/>
            </a:avLst>
          </a:prstGeom>
          <a:solidFill>
            <a:schemeClr val="accent6">
              <a:lumMod val="75000"/>
            </a:schemeClr>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5" name="テキスト ボックス 24"/>
          <p:cNvSpPr txBox="1"/>
          <p:nvPr/>
        </p:nvSpPr>
        <p:spPr>
          <a:xfrm>
            <a:off x="90120" y="68049"/>
            <a:ext cx="2629559" cy="408623"/>
          </a:xfrm>
          <a:prstGeom prst="roundRect">
            <a:avLst/>
          </a:prstGeom>
          <a:solidFill>
            <a:schemeClr val="accent1">
              <a:lumMod val="20000"/>
              <a:lumOff val="80000"/>
            </a:schemeClr>
          </a:solidFill>
          <a:ln w="31750" cmpd="dbl">
            <a:solidFill>
              <a:schemeClr val="tx1"/>
            </a:solidFill>
          </a:ln>
        </p:spPr>
        <p:txBody>
          <a:bodyPr wrap="square" rtlCol="0">
            <a:spAutoFit/>
          </a:bodyPr>
          <a:lstStyle/>
          <a:p>
            <a:r>
              <a:rPr kumimoji="1" lang="ja-JP" altLang="en-US" b="1" dirty="0" smtClean="0"/>
              <a:t>（２）　</a:t>
            </a:r>
            <a:r>
              <a:rPr lang="ja-JP" altLang="en-US" b="1" dirty="0" smtClean="0"/>
              <a:t>４つの取組</a:t>
            </a:r>
            <a:r>
              <a:rPr kumimoji="1" lang="ja-JP" altLang="en-US" b="1" dirty="0" smtClean="0"/>
              <a:t>の</a:t>
            </a:r>
            <a:r>
              <a:rPr lang="ja-JP" altLang="en-US" b="1" dirty="0" smtClean="0"/>
              <a:t>視点</a:t>
            </a:r>
            <a:endParaRPr kumimoji="1" lang="ja-JP" altLang="en-US" b="1" dirty="0"/>
          </a:p>
        </p:txBody>
      </p:sp>
      <p:sp>
        <p:nvSpPr>
          <p:cNvPr id="29" name="スライド番号プレースホルダー 7"/>
          <p:cNvSpPr txBox="1">
            <a:spLocks/>
          </p:cNvSpPr>
          <p:nvPr/>
        </p:nvSpPr>
        <p:spPr>
          <a:xfrm>
            <a:off x="9057456" y="6376243"/>
            <a:ext cx="699871" cy="365125"/>
          </a:xfrm>
          <a:prstGeom prst="rect">
            <a:avLst/>
          </a:prstGeom>
          <a:noFill/>
        </p:spPr>
        <p:txBody>
          <a:bodyPr vert="horz" lIns="91440" tIns="45720" rIns="91440" bIns="45720" rtlCol="0" anchor="ctr"/>
          <a:lstStyle>
            <a:defPPr>
              <a:defRPr lang="ja-JP"/>
            </a:defPPr>
            <a:lvl1pPr algn="r" rtl="0" fontAlgn="base">
              <a:spcBef>
                <a:spcPct val="0"/>
              </a:spcBef>
              <a:spcAft>
                <a:spcPct val="0"/>
              </a:spcAft>
              <a:defRPr kumimoji="1" sz="1200" kern="1200">
                <a:solidFill>
                  <a:schemeClr val="tx1">
                    <a:tint val="75000"/>
                  </a:schemeClr>
                </a:solidFill>
                <a:latin typeface="Arial" pitchFamily="34"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Arial" pitchFamily="34" charset="0"/>
                <a:ea typeface="ＭＳ Ｐゴシック" pitchFamily="50" charset="-128"/>
                <a:cs typeface="+mn-cs"/>
              </a:defRPr>
            </a:lvl9pPr>
          </a:lstStyle>
          <a:p>
            <a:r>
              <a:rPr lang="en-US" altLang="ja-JP" sz="2400" dirty="0" smtClean="0">
                <a:solidFill>
                  <a:prstClr val="black"/>
                </a:solidFill>
              </a:rPr>
              <a:t>212</a:t>
            </a:r>
            <a:endParaRPr lang="ja-JP" altLang="en-US" sz="2400" dirty="0">
              <a:solidFill>
                <a:prstClr val="black"/>
              </a:solidFill>
            </a:endParaRPr>
          </a:p>
        </p:txBody>
      </p:sp>
    </p:spTree>
    <p:extLst>
      <p:ext uri="{BB962C8B-B14F-4D97-AF65-F5344CB8AC3E}">
        <p14:creationId xmlns:p14="http://schemas.microsoft.com/office/powerpoint/2010/main" val="41530230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0" y="116633"/>
            <a:ext cx="9906000" cy="576063"/>
          </a:xfrm>
        </p:spPr>
        <p:txBody>
          <a:bodyPr>
            <a:noAutofit/>
          </a:bodyPr>
          <a:lstStyle/>
          <a:p>
            <a:r>
              <a:rPr kumimoji="1" lang="ja-JP" altLang="en-US" sz="2800" dirty="0" smtClean="0">
                <a:latin typeface="HGP創英角ｺﾞｼｯｸUB" pitchFamily="50" charset="-128"/>
                <a:ea typeface="HGP創英角ｺﾞｼｯｸUB" pitchFamily="50" charset="-128"/>
              </a:rPr>
              <a:t>（参考）介護保険事業（支援）計画と保険者機能</a:t>
            </a:r>
            <a:endParaRPr kumimoji="1" lang="ja-JP" altLang="en-US" sz="2800" dirty="0">
              <a:latin typeface="HGP創英角ｺﾞｼｯｸUB" pitchFamily="50" charset="-128"/>
              <a:ea typeface="HGP創英角ｺﾞｼｯｸUB" pitchFamily="50" charset="-128"/>
            </a:endParaRPr>
          </a:p>
        </p:txBody>
      </p:sp>
      <p:sp>
        <p:nvSpPr>
          <p:cNvPr id="7" name="テキスト ボックス 6"/>
          <p:cNvSpPr txBox="1"/>
          <p:nvPr/>
        </p:nvSpPr>
        <p:spPr>
          <a:xfrm>
            <a:off x="3224818" y="4797158"/>
            <a:ext cx="2167581" cy="615553"/>
          </a:xfrm>
          <a:prstGeom prst="rect">
            <a:avLst/>
          </a:prstGeom>
          <a:noFill/>
        </p:spPr>
        <p:txBody>
          <a:bodyPr wrap="none" rtlCol="0">
            <a:spAutoFit/>
          </a:bodyPr>
          <a:lstStyle/>
          <a:p>
            <a:r>
              <a:rPr lang="ja-JP" altLang="en-US" sz="1600" dirty="0" smtClean="0">
                <a:solidFill>
                  <a:prstClr val="black"/>
                </a:solidFill>
              </a:rPr>
              <a:t>　</a:t>
            </a:r>
            <a:r>
              <a:rPr lang="ja-JP" altLang="en-US" i="1" dirty="0" smtClean="0">
                <a:solidFill>
                  <a:prstClr val="black"/>
                </a:solidFill>
                <a:latin typeface="HG創英角ｺﾞｼｯｸUB" pitchFamily="49" charset="-128"/>
                <a:ea typeface="HG創英角ｺﾞｼｯｸUB" pitchFamily="49" charset="-128"/>
              </a:rPr>
              <a:t>保険者機能の発揮</a:t>
            </a:r>
            <a:endParaRPr lang="en-US" altLang="ja-JP" i="1" dirty="0" smtClean="0">
              <a:solidFill>
                <a:prstClr val="black"/>
              </a:solidFill>
              <a:latin typeface="HG創英角ｺﾞｼｯｸUB" pitchFamily="49" charset="-128"/>
              <a:ea typeface="HG創英角ｺﾞｼｯｸUB" pitchFamily="49" charset="-128"/>
            </a:endParaRPr>
          </a:p>
          <a:p>
            <a:pPr algn="ctr"/>
            <a:r>
              <a:rPr lang="ja-JP" altLang="en-US" sz="1600" i="1" dirty="0" smtClean="0">
                <a:solidFill>
                  <a:prstClr val="black"/>
                </a:solidFill>
                <a:latin typeface="HG創英角ｺﾞｼｯｸUB" pitchFamily="49" charset="-128"/>
                <a:ea typeface="HG創英角ｺﾞｼｯｸUB" pitchFamily="49" charset="-128"/>
              </a:rPr>
              <a:t>（市町村）</a:t>
            </a:r>
            <a:endParaRPr lang="en-US" altLang="ja-JP" sz="1600" i="1" dirty="0" smtClean="0">
              <a:solidFill>
                <a:prstClr val="black"/>
              </a:solidFill>
              <a:latin typeface="HG創英角ｺﾞｼｯｸUB" pitchFamily="49" charset="-128"/>
              <a:ea typeface="HG創英角ｺﾞｼｯｸUB" pitchFamily="49" charset="-128"/>
            </a:endParaRPr>
          </a:p>
        </p:txBody>
      </p:sp>
      <p:sp>
        <p:nvSpPr>
          <p:cNvPr id="10" name="円/楕円 9"/>
          <p:cNvSpPr/>
          <p:nvPr/>
        </p:nvSpPr>
        <p:spPr>
          <a:xfrm>
            <a:off x="8049349" y="4581128"/>
            <a:ext cx="1656184" cy="936104"/>
          </a:xfrm>
          <a:prstGeom prst="ellipse">
            <a:avLst/>
          </a:prstGeom>
          <a:solidFill>
            <a:schemeClr val="bg1"/>
          </a:solidFill>
          <a:effectLst>
            <a:outerShdw blurRad="50800" dist="38100" dir="2700000" algn="tl"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r>
              <a:rPr lang="ja-JP" altLang="en-US" sz="1600" dirty="0" smtClean="0">
                <a:solidFill>
                  <a:prstClr val="black"/>
                </a:solidFill>
                <a:latin typeface="HG創英角ｺﾞｼｯｸUB" pitchFamily="49" charset="-128"/>
                <a:ea typeface="HG創英角ｺﾞｼｯｸUB" pitchFamily="49" charset="-128"/>
              </a:rPr>
              <a:t>介護保険以外の</a:t>
            </a:r>
            <a:endParaRPr lang="en-US" altLang="ja-JP" sz="1600" dirty="0" smtClean="0">
              <a:solidFill>
                <a:prstClr val="black"/>
              </a:solidFill>
              <a:latin typeface="HG創英角ｺﾞｼｯｸUB" pitchFamily="49" charset="-128"/>
              <a:ea typeface="HG創英角ｺﾞｼｯｸUB" pitchFamily="49" charset="-128"/>
            </a:endParaRPr>
          </a:p>
          <a:p>
            <a:pPr algn="ctr"/>
            <a:r>
              <a:rPr lang="ja-JP" altLang="en-US" sz="1600" dirty="0" smtClean="0">
                <a:solidFill>
                  <a:prstClr val="black"/>
                </a:solidFill>
                <a:latin typeface="HG創英角ｺﾞｼｯｸUB" pitchFamily="49" charset="-128"/>
                <a:ea typeface="HG創英角ｺﾞｼｯｸUB" pitchFamily="49" charset="-128"/>
              </a:rPr>
              <a:t>施策との連動</a:t>
            </a:r>
            <a:endParaRPr lang="ja-JP" altLang="en-US" dirty="0">
              <a:solidFill>
                <a:prstClr val="white"/>
              </a:solidFill>
              <a:latin typeface="HG創英角ｺﾞｼｯｸUB" pitchFamily="49" charset="-128"/>
              <a:ea typeface="HG創英角ｺﾞｼｯｸUB" pitchFamily="49" charset="-128"/>
            </a:endParaRPr>
          </a:p>
        </p:txBody>
      </p:sp>
      <p:sp>
        <p:nvSpPr>
          <p:cNvPr id="8" name="円/楕円 7"/>
          <p:cNvSpPr/>
          <p:nvPr/>
        </p:nvSpPr>
        <p:spPr>
          <a:xfrm>
            <a:off x="3080792" y="3573016"/>
            <a:ext cx="2592288" cy="1008112"/>
          </a:xfrm>
          <a:prstGeom prst="ellipse">
            <a:avLst/>
          </a:prstGeom>
          <a:solidFill>
            <a:srgbClr val="FFFF66"/>
          </a:solidFill>
          <a:effectLst>
            <a:outerShdw blurRad="50800" dist="38100" dir="2700000" algn="tl"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rtlCol="0" anchor="ctr"/>
          <a:lstStyle/>
          <a:p>
            <a:pPr algn="ctr"/>
            <a:r>
              <a:rPr lang="ja-JP" altLang="en-US" sz="1600" dirty="0" smtClean="0">
                <a:solidFill>
                  <a:prstClr val="black"/>
                </a:solidFill>
                <a:latin typeface="HG創英角ｺﾞｼｯｸUB" pitchFamily="49" charset="-128"/>
                <a:ea typeface="HG創英角ｺﾞｼｯｸUB" pitchFamily="49" charset="-128"/>
              </a:rPr>
              <a:t>介護保険事業計画の</a:t>
            </a:r>
            <a:endParaRPr lang="en-US" altLang="ja-JP" sz="1600" dirty="0" smtClean="0">
              <a:solidFill>
                <a:prstClr val="black"/>
              </a:solidFill>
              <a:latin typeface="HG創英角ｺﾞｼｯｸUB" pitchFamily="49" charset="-128"/>
              <a:ea typeface="HG創英角ｺﾞｼｯｸUB" pitchFamily="49" charset="-128"/>
            </a:endParaRPr>
          </a:p>
          <a:p>
            <a:pPr algn="ctr"/>
            <a:r>
              <a:rPr lang="ja-JP" altLang="en-US" sz="1600" dirty="0" smtClean="0">
                <a:solidFill>
                  <a:prstClr val="black"/>
                </a:solidFill>
                <a:latin typeface="HG創英角ｺﾞｼｯｸUB" pitchFamily="49" charset="-128"/>
                <a:ea typeface="HG創英角ｺﾞｼｯｸUB" pitchFamily="49" charset="-128"/>
              </a:rPr>
              <a:t>策定・実施・評価</a:t>
            </a:r>
            <a:endParaRPr lang="ja-JP" altLang="en-US" sz="1600" dirty="0">
              <a:solidFill>
                <a:prstClr val="black"/>
              </a:solidFill>
              <a:latin typeface="HG創英角ｺﾞｼｯｸUB" pitchFamily="49" charset="-128"/>
              <a:ea typeface="HG創英角ｺﾞｼｯｸUB" pitchFamily="49" charset="-128"/>
            </a:endParaRPr>
          </a:p>
        </p:txBody>
      </p:sp>
      <p:sp>
        <p:nvSpPr>
          <p:cNvPr id="26" name="テキスト ボックス 25"/>
          <p:cNvSpPr txBox="1"/>
          <p:nvPr/>
        </p:nvSpPr>
        <p:spPr>
          <a:xfrm>
            <a:off x="406972" y="2780931"/>
            <a:ext cx="2385788" cy="1723549"/>
          </a:xfrm>
          <a:prstGeom prst="rect">
            <a:avLst/>
          </a:prstGeom>
          <a:solidFill>
            <a:schemeClr val="bg1"/>
          </a:solidFill>
          <a:ln>
            <a:solidFill>
              <a:schemeClr val="tx1"/>
            </a:solidFill>
            <a:prstDash val="dash"/>
          </a:ln>
        </p:spPr>
        <p:txBody>
          <a:bodyPr wrap="square" rIns="36000" rtlCol="0">
            <a:spAutoFit/>
          </a:bodyPr>
          <a:lstStyle/>
          <a:p>
            <a:pPr marL="85725" indent="-85725"/>
            <a:r>
              <a:rPr lang="ja-JP" altLang="en-US" sz="1200" dirty="0" smtClean="0">
                <a:solidFill>
                  <a:prstClr val="black"/>
                </a:solidFill>
              </a:rPr>
              <a:t>・給付分析（全国、県内との比較）、日常生活圏域ニーズ調査等による課題の把握</a:t>
            </a:r>
            <a:endParaRPr lang="en-US" altLang="ja-JP" sz="1200" dirty="0" smtClean="0">
              <a:solidFill>
                <a:prstClr val="black"/>
              </a:solidFill>
            </a:endParaRPr>
          </a:p>
          <a:p>
            <a:pPr marL="85725" indent="-85725">
              <a:spcBef>
                <a:spcPts val="600"/>
              </a:spcBef>
            </a:pPr>
            <a:r>
              <a:rPr lang="ja-JP" altLang="en-US" sz="1200" dirty="0" smtClean="0">
                <a:solidFill>
                  <a:prstClr val="black"/>
                </a:solidFill>
              </a:rPr>
              <a:t>・サービス量と費用の将来推計、</a:t>
            </a:r>
            <a:endParaRPr lang="en-US" altLang="ja-JP" sz="1200" dirty="0" smtClean="0">
              <a:solidFill>
                <a:prstClr val="black"/>
              </a:solidFill>
            </a:endParaRPr>
          </a:p>
          <a:p>
            <a:pPr marL="85725" indent="-85725"/>
            <a:r>
              <a:rPr lang="ja-JP" altLang="en-US" sz="1200" dirty="0" smtClean="0">
                <a:solidFill>
                  <a:prstClr val="black"/>
                </a:solidFill>
              </a:rPr>
              <a:t>　保険給付や事業の方針策定、</a:t>
            </a:r>
            <a:endParaRPr lang="en-US" altLang="ja-JP" sz="1200" dirty="0" smtClean="0">
              <a:solidFill>
                <a:prstClr val="black"/>
              </a:solidFill>
            </a:endParaRPr>
          </a:p>
          <a:p>
            <a:pPr marL="85725" indent="-85725"/>
            <a:r>
              <a:rPr lang="ja-JP" altLang="en-US" sz="1200" dirty="0">
                <a:solidFill>
                  <a:prstClr val="black"/>
                </a:solidFill>
              </a:rPr>
              <a:t>　</a:t>
            </a:r>
            <a:r>
              <a:rPr lang="ja-JP" altLang="en-US" sz="1200" dirty="0" smtClean="0">
                <a:solidFill>
                  <a:prstClr val="black"/>
                </a:solidFill>
              </a:rPr>
              <a:t>３年間の保険料水準の設定</a:t>
            </a:r>
            <a:endParaRPr lang="en-US" altLang="ja-JP" sz="1200" dirty="0" smtClean="0">
              <a:solidFill>
                <a:prstClr val="black"/>
              </a:solidFill>
            </a:endParaRPr>
          </a:p>
          <a:p>
            <a:pPr marL="85725" indent="-85725">
              <a:spcBef>
                <a:spcPts val="600"/>
              </a:spcBef>
            </a:pPr>
            <a:r>
              <a:rPr lang="ja-JP" altLang="en-US" sz="1200" dirty="0" smtClean="0">
                <a:solidFill>
                  <a:prstClr val="black"/>
                </a:solidFill>
              </a:rPr>
              <a:t>・計画策定委員会等による議論</a:t>
            </a:r>
            <a:endParaRPr lang="en-US" altLang="ja-JP" sz="1200" dirty="0" smtClean="0">
              <a:solidFill>
                <a:prstClr val="black"/>
              </a:solidFill>
            </a:endParaRPr>
          </a:p>
          <a:p>
            <a:pPr marL="85725" indent="-85725"/>
            <a:r>
              <a:rPr lang="ja-JP" altLang="en-US" sz="1200" dirty="0" smtClean="0">
                <a:solidFill>
                  <a:prstClr val="black"/>
                </a:solidFill>
              </a:rPr>
              <a:t>　住民、議会への説明</a:t>
            </a:r>
            <a:endParaRPr lang="ja-JP" altLang="en-US" sz="1200" dirty="0">
              <a:solidFill>
                <a:prstClr val="black"/>
              </a:solidFill>
            </a:endParaRPr>
          </a:p>
        </p:txBody>
      </p:sp>
      <p:sp>
        <p:nvSpPr>
          <p:cNvPr id="9" name="円/楕円 8"/>
          <p:cNvSpPr/>
          <p:nvPr/>
        </p:nvSpPr>
        <p:spPr>
          <a:xfrm>
            <a:off x="5169024" y="5013176"/>
            <a:ext cx="2520280" cy="1080120"/>
          </a:xfrm>
          <a:prstGeom prst="ellipse">
            <a:avLst/>
          </a:prstGeom>
          <a:solidFill>
            <a:srgbClr val="FFFF66"/>
          </a:solidFill>
          <a:effectLst>
            <a:outerShdw blurRad="50800" dist="38100" dir="2700000" algn="tl" rotWithShape="0">
              <a:prstClr val="black">
                <a:alpha val="79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r>
              <a:rPr lang="ja-JP" altLang="en-US" sz="1600" dirty="0" smtClean="0">
                <a:solidFill>
                  <a:prstClr val="black"/>
                </a:solidFill>
                <a:latin typeface="HG創英角ｺﾞｼｯｸUB" pitchFamily="49" charset="-128"/>
                <a:ea typeface="HG創英角ｺﾞｼｯｸUB" pitchFamily="49" charset="-128"/>
              </a:rPr>
              <a:t>被保険者の尊厳と自立</a:t>
            </a:r>
            <a:endParaRPr lang="en-US" altLang="ja-JP" sz="1600" dirty="0" smtClean="0">
              <a:solidFill>
                <a:prstClr val="black"/>
              </a:solidFill>
              <a:latin typeface="HG創英角ｺﾞｼｯｸUB" pitchFamily="49" charset="-128"/>
              <a:ea typeface="HG創英角ｺﾞｼｯｸUB" pitchFamily="49" charset="-128"/>
            </a:endParaRPr>
          </a:p>
          <a:p>
            <a:pPr algn="ctr"/>
            <a:r>
              <a:rPr lang="ja-JP" altLang="en-US" sz="1600" dirty="0" smtClean="0">
                <a:solidFill>
                  <a:prstClr val="black"/>
                </a:solidFill>
                <a:latin typeface="HG創英角ｺﾞｼｯｸUB" pitchFamily="49" charset="-128"/>
                <a:ea typeface="HG創英角ｺﾞｼｯｸUB" pitchFamily="49" charset="-128"/>
              </a:rPr>
              <a:t>を支援する保険給付と</a:t>
            </a:r>
            <a:endParaRPr lang="en-US" altLang="ja-JP" sz="1600" dirty="0" smtClean="0">
              <a:solidFill>
                <a:prstClr val="black"/>
              </a:solidFill>
              <a:latin typeface="HG創英角ｺﾞｼｯｸUB" pitchFamily="49" charset="-128"/>
              <a:ea typeface="HG創英角ｺﾞｼｯｸUB" pitchFamily="49" charset="-128"/>
            </a:endParaRPr>
          </a:p>
          <a:p>
            <a:pPr algn="ctr"/>
            <a:r>
              <a:rPr lang="ja-JP" altLang="en-US" sz="1600" dirty="0" smtClean="0">
                <a:solidFill>
                  <a:prstClr val="black"/>
                </a:solidFill>
                <a:latin typeface="HG創英角ｺﾞｼｯｸUB" pitchFamily="49" charset="-128"/>
                <a:ea typeface="HG創英角ｺﾞｼｯｸUB" pitchFamily="49" charset="-128"/>
              </a:rPr>
              <a:t>地域支援事業の実施</a:t>
            </a:r>
            <a:endParaRPr lang="ja-JP" altLang="en-US" sz="1600" dirty="0">
              <a:solidFill>
                <a:prstClr val="white"/>
              </a:solidFill>
              <a:latin typeface="HG創英角ｺﾞｼｯｸUB" pitchFamily="49" charset="-128"/>
              <a:ea typeface="HG創英角ｺﾞｼｯｸUB" pitchFamily="49" charset="-128"/>
            </a:endParaRPr>
          </a:p>
        </p:txBody>
      </p:sp>
      <p:sp>
        <p:nvSpPr>
          <p:cNvPr id="31" name="円/楕円 30"/>
          <p:cNvSpPr/>
          <p:nvPr/>
        </p:nvSpPr>
        <p:spPr>
          <a:xfrm>
            <a:off x="1208584" y="5013176"/>
            <a:ext cx="2160240" cy="1080120"/>
          </a:xfrm>
          <a:prstGeom prst="ellipse">
            <a:avLst/>
          </a:prstGeom>
          <a:solidFill>
            <a:srgbClr val="FFFF66"/>
          </a:solidFill>
          <a:effectLst>
            <a:outerShdw blurRad="50800" dist="38100" dir="2700000" algn="tl"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ja-JP" altLang="en-US" sz="1600" dirty="0" smtClean="0">
                <a:solidFill>
                  <a:prstClr val="black"/>
                </a:solidFill>
                <a:latin typeface="HG創英角ｺﾞｼｯｸUB" pitchFamily="49" charset="-128"/>
                <a:ea typeface="HG創英角ｺﾞｼｯｸUB" pitchFamily="49" charset="-128"/>
              </a:rPr>
              <a:t>保険料の徴収、</a:t>
            </a:r>
            <a:endParaRPr lang="en-US" altLang="ja-JP" sz="1600" dirty="0" smtClean="0">
              <a:solidFill>
                <a:prstClr val="black"/>
              </a:solidFill>
              <a:latin typeface="HG創英角ｺﾞｼｯｸUB" pitchFamily="49" charset="-128"/>
              <a:ea typeface="HG創英角ｺﾞｼｯｸUB" pitchFamily="49" charset="-128"/>
            </a:endParaRPr>
          </a:p>
          <a:p>
            <a:pPr algn="ctr"/>
            <a:r>
              <a:rPr lang="ja-JP" altLang="en-US" sz="1600" dirty="0" smtClean="0">
                <a:solidFill>
                  <a:prstClr val="black"/>
                </a:solidFill>
                <a:latin typeface="HG創英角ｺﾞｼｯｸUB" pitchFamily="49" charset="-128"/>
                <a:ea typeface="HG創英角ｺﾞｼｯｸUB" pitchFamily="49" charset="-128"/>
              </a:rPr>
              <a:t>保険財政の運営</a:t>
            </a:r>
            <a:endParaRPr lang="ja-JP" altLang="en-US" sz="1600" dirty="0">
              <a:solidFill>
                <a:prstClr val="white"/>
              </a:solidFill>
              <a:latin typeface="HG創英角ｺﾞｼｯｸUB" pitchFamily="49" charset="-128"/>
              <a:ea typeface="HG創英角ｺﾞｼｯｸUB" pitchFamily="49" charset="-128"/>
            </a:endParaRPr>
          </a:p>
        </p:txBody>
      </p:sp>
      <p:sp>
        <p:nvSpPr>
          <p:cNvPr id="40" name="左右矢印 39"/>
          <p:cNvSpPr/>
          <p:nvPr/>
        </p:nvSpPr>
        <p:spPr>
          <a:xfrm>
            <a:off x="7401273" y="4797152"/>
            <a:ext cx="648072" cy="504056"/>
          </a:xfrm>
          <a:prstGeom prst="leftRightArrow">
            <a:avLst>
              <a:gd name="adj1" fmla="val 50000"/>
              <a:gd name="adj2" fmla="val 38662"/>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5" name="角丸四角形 34"/>
          <p:cNvSpPr/>
          <p:nvPr/>
        </p:nvSpPr>
        <p:spPr>
          <a:xfrm>
            <a:off x="200479" y="836712"/>
            <a:ext cx="9577064" cy="1584176"/>
          </a:xfrm>
          <a:prstGeom prst="roundRect">
            <a:avLst>
              <a:gd name="adj" fmla="val 10053"/>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600"/>
              </a:spcBef>
            </a:pPr>
            <a:r>
              <a:rPr lang="ja-JP" altLang="en-US" sz="1400" dirty="0" smtClean="0">
                <a:solidFill>
                  <a:prstClr val="black"/>
                </a:solidFill>
                <a:latin typeface="ＭＳ ゴシック" pitchFamily="49" charset="-128"/>
                <a:ea typeface="ＭＳ ゴシック" pitchFamily="49" charset="-128"/>
              </a:rPr>
              <a:t>○介護保険は、各保険者の給付する</a:t>
            </a:r>
            <a:r>
              <a:rPr lang="ja-JP" altLang="en-US" sz="1400" u="sng" dirty="0" smtClean="0">
                <a:solidFill>
                  <a:prstClr val="black"/>
                </a:solidFill>
                <a:latin typeface="ＭＳ ゴシック" pitchFamily="49" charset="-128"/>
                <a:ea typeface="ＭＳ ゴシック" pitchFamily="49" charset="-128"/>
              </a:rPr>
              <a:t>介護サービスの量や種類等</a:t>
            </a:r>
            <a:r>
              <a:rPr lang="ja-JP" altLang="en-US" sz="1400" dirty="0" smtClean="0">
                <a:solidFill>
                  <a:prstClr val="black"/>
                </a:solidFill>
                <a:latin typeface="ＭＳ ゴシック" pitchFamily="49" charset="-128"/>
                <a:ea typeface="ＭＳ ゴシック" pitchFamily="49" charset="-128"/>
              </a:rPr>
              <a:t>が、</a:t>
            </a:r>
            <a:r>
              <a:rPr lang="ja-JP" altLang="en-US" sz="1400" dirty="0" smtClean="0">
                <a:solidFill>
                  <a:prstClr val="black"/>
                </a:solidFill>
                <a:latin typeface="ＭＳ Ｐゴシック" pitchFamily="50" charset="-128"/>
              </a:rPr>
              <a:t>それぞれの保険者</a:t>
            </a:r>
            <a:r>
              <a:rPr lang="ja-JP" altLang="en-US" sz="1400" dirty="0" smtClean="0">
                <a:solidFill>
                  <a:prstClr val="black"/>
                </a:solidFill>
                <a:latin typeface="ＭＳ ゴシック" pitchFamily="49" charset="-128"/>
                <a:ea typeface="ＭＳ ゴシック" pitchFamily="49" charset="-128"/>
              </a:rPr>
              <a:t>の</a:t>
            </a:r>
            <a:r>
              <a:rPr lang="ja-JP" altLang="en-US" sz="1400" u="sng" dirty="0" smtClean="0">
                <a:solidFill>
                  <a:prstClr val="black"/>
                </a:solidFill>
                <a:latin typeface="ＭＳ ゴシック" pitchFamily="49" charset="-128"/>
                <a:ea typeface="ＭＳ ゴシック" pitchFamily="49" charset="-128"/>
              </a:rPr>
              <a:t>保険料水準に反映</a:t>
            </a:r>
            <a:r>
              <a:rPr lang="ja-JP" altLang="en-US" sz="1400" dirty="0" smtClean="0">
                <a:solidFill>
                  <a:prstClr val="black"/>
                </a:solidFill>
                <a:latin typeface="ＭＳ Ｐゴシック" pitchFamily="50" charset="-128"/>
              </a:rPr>
              <a:t>される制度。</a:t>
            </a:r>
            <a:endParaRPr lang="en-US" altLang="ja-JP" sz="1400" dirty="0" smtClean="0">
              <a:solidFill>
                <a:prstClr val="black"/>
              </a:solidFill>
              <a:latin typeface="ＭＳ Ｐゴシック" pitchFamily="50" charset="-128"/>
            </a:endParaRPr>
          </a:p>
          <a:p>
            <a:pPr>
              <a:spcBef>
                <a:spcPts val="600"/>
              </a:spcBef>
            </a:pPr>
            <a:r>
              <a:rPr lang="ja-JP" altLang="en-US" sz="1400" dirty="0" smtClean="0">
                <a:solidFill>
                  <a:prstClr val="black"/>
                </a:solidFill>
                <a:latin typeface="ＭＳ ゴシック" pitchFamily="49" charset="-128"/>
                <a:ea typeface="ＭＳ ゴシック" pitchFamily="49" charset="-128"/>
              </a:rPr>
              <a:t>○保険者の役割は、介護保険法の目的に沿って、</a:t>
            </a:r>
            <a:r>
              <a:rPr lang="ja-JP" altLang="en-US" sz="1400" u="sng" dirty="0" smtClean="0">
                <a:solidFill>
                  <a:prstClr val="black"/>
                </a:solidFill>
                <a:latin typeface="ＭＳ ゴシック" pitchFamily="49" charset="-128"/>
                <a:ea typeface="ＭＳ ゴシック" pitchFamily="49" charset="-128"/>
              </a:rPr>
              <a:t>共同連帯の仕組みである介護保険を運営</a:t>
            </a:r>
            <a:r>
              <a:rPr lang="ja-JP" altLang="en-US" sz="1400" dirty="0" smtClean="0">
                <a:solidFill>
                  <a:prstClr val="black"/>
                </a:solidFill>
                <a:latin typeface="ＭＳ ゴシック" pitchFamily="49" charset="-128"/>
                <a:ea typeface="ＭＳ ゴシック" pitchFamily="49" charset="-128"/>
              </a:rPr>
              <a:t>すること。　</a:t>
            </a:r>
            <a:endParaRPr lang="en-US" altLang="ja-JP" sz="1400" dirty="0" smtClean="0">
              <a:solidFill>
                <a:prstClr val="black"/>
              </a:solidFill>
              <a:latin typeface="ＭＳ ゴシック" pitchFamily="49" charset="-128"/>
              <a:ea typeface="ＭＳ ゴシック" pitchFamily="49" charset="-128"/>
            </a:endParaRPr>
          </a:p>
          <a:p>
            <a:pPr indent="180975">
              <a:spcBef>
                <a:spcPts val="600"/>
              </a:spcBef>
            </a:pPr>
            <a:r>
              <a:rPr lang="ja-JP" altLang="en-US" sz="1400" u="sng" dirty="0" smtClean="0">
                <a:solidFill>
                  <a:prstClr val="black"/>
                </a:solidFill>
                <a:latin typeface="ＭＳ ゴシック" pitchFamily="49" charset="-128"/>
                <a:ea typeface="ＭＳ ゴシック" pitchFamily="49" charset="-128"/>
              </a:rPr>
              <a:t>どのような保険料水準でどのようなサービス水準を目指していくのか</a:t>
            </a:r>
            <a:r>
              <a:rPr lang="ja-JP" altLang="en-US" sz="1400" dirty="0" smtClean="0">
                <a:solidFill>
                  <a:prstClr val="black"/>
                </a:solidFill>
                <a:latin typeface="ＭＳ ゴシック" pitchFamily="49" charset="-128"/>
                <a:ea typeface="ＭＳ ゴシック" pitchFamily="49" charset="-128"/>
              </a:rPr>
              <a:t>、保険者機能の発揮が求められている。</a:t>
            </a:r>
            <a:endParaRPr lang="en-US" altLang="ja-JP" sz="1400" dirty="0" smtClean="0">
              <a:solidFill>
                <a:prstClr val="black"/>
              </a:solidFill>
              <a:latin typeface="ＭＳ ゴシック" pitchFamily="49" charset="-128"/>
              <a:ea typeface="ＭＳ ゴシック" pitchFamily="49" charset="-128"/>
            </a:endParaRPr>
          </a:p>
          <a:p>
            <a:pPr marL="180975" indent="-180975">
              <a:spcBef>
                <a:spcPts val="600"/>
              </a:spcBef>
            </a:pPr>
            <a:r>
              <a:rPr lang="ja-JP" altLang="en-US" sz="1400" dirty="0" smtClean="0">
                <a:solidFill>
                  <a:prstClr val="black"/>
                </a:solidFill>
                <a:latin typeface="ＭＳ ゴシック" pitchFamily="49" charset="-128"/>
                <a:ea typeface="ＭＳ ゴシック" pitchFamily="49" charset="-128"/>
              </a:rPr>
              <a:t>○このため、保険者は、</a:t>
            </a:r>
            <a:r>
              <a:rPr lang="ja-JP" altLang="en-US" sz="1400" u="sng" dirty="0" smtClean="0">
                <a:solidFill>
                  <a:prstClr val="black"/>
                </a:solidFill>
                <a:latin typeface="ＭＳ ゴシック" pitchFamily="49" charset="-128"/>
                <a:ea typeface="ＭＳ ゴシック" pitchFamily="49" charset="-128"/>
              </a:rPr>
              <a:t>給付分析やニーズ調査などにより課題を把握</a:t>
            </a:r>
            <a:r>
              <a:rPr lang="ja-JP" altLang="en-US" sz="1400" dirty="0" smtClean="0">
                <a:solidFill>
                  <a:prstClr val="black"/>
                </a:solidFill>
                <a:latin typeface="ＭＳ ゴシック" pitchFamily="49" charset="-128"/>
                <a:ea typeface="ＭＳ ゴシック" pitchFamily="49" charset="-128"/>
              </a:rPr>
              <a:t>し、住民や関係者の意見を踏まえて、３年ごとの「</a:t>
            </a:r>
            <a:r>
              <a:rPr lang="ja-JP" altLang="en-US" sz="1400" u="sng" dirty="0" smtClean="0">
                <a:solidFill>
                  <a:prstClr val="black"/>
                </a:solidFill>
                <a:latin typeface="ＭＳ ゴシック" pitchFamily="49" charset="-128"/>
                <a:ea typeface="ＭＳ ゴシック" pitchFamily="49" charset="-128"/>
              </a:rPr>
              <a:t>介護保険事業計画」を策定・実施</a:t>
            </a:r>
            <a:r>
              <a:rPr lang="ja-JP" altLang="en-US" sz="1400" dirty="0" smtClean="0">
                <a:solidFill>
                  <a:prstClr val="black"/>
                </a:solidFill>
                <a:latin typeface="ＭＳ ゴシック" pitchFamily="49" charset="-128"/>
                <a:ea typeface="ＭＳ ゴシック" pitchFamily="49" charset="-128"/>
              </a:rPr>
              <a:t>する。</a:t>
            </a:r>
            <a:endParaRPr lang="ja-JP" altLang="en-US" sz="1400" dirty="0">
              <a:solidFill>
                <a:prstClr val="black"/>
              </a:solidFill>
              <a:latin typeface="ＭＳ ゴシック" pitchFamily="49" charset="-128"/>
              <a:ea typeface="ＭＳ ゴシック" pitchFamily="49" charset="-128"/>
            </a:endParaRPr>
          </a:p>
        </p:txBody>
      </p:sp>
      <p:sp>
        <p:nvSpPr>
          <p:cNvPr id="51" name="左右矢印 50"/>
          <p:cNvSpPr/>
          <p:nvPr/>
        </p:nvSpPr>
        <p:spPr>
          <a:xfrm>
            <a:off x="3584848" y="5517232"/>
            <a:ext cx="1467456" cy="504056"/>
          </a:xfrm>
          <a:prstGeom prst="leftRightArrow">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53" name="左右矢印 52"/>
          <p:cNvSpPr/>
          <p:nvPr/>
        </p:nvSpPr>
        <p:spPr>
          <a:xfrm rot="2888454">
            <a:off x="5245184" y="4515471"/>
            <a:ext cx="720000" cy="504056"/>
          </a:xfrm>
          <a:prstGeom prst="leftRightArrow">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55" name="左右矢印 54"/>
          <p:cNvSpPr/>
          <p:nvPr/>
        </p:nvSpPr>
        <p:spPr>
          <a:xfrm rot="18882655">
            <a:off x="2726459" y="4490000"/>
            <a:ext cx="684000" cy="504056"/>
          </a:xfrm>
          <a:prstGeom prst="leftRightArrow">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cxnSp>
        <p:nvCxnSpPr>
          <p:cNvPr id="57" name="直線コネクタ 56"/>
          <p:cNvCxnSpPr/>
          <p:nvPr/>
        </p:nvCxnSpPr>
        <p:spPr>
          <a:xfrm flipH="1" flipV="1">
            <a:off x="2792763" y="3573016"/>
            <a:ext cx="432055" cy="252028"/>
          </a:xfrm>
          <a:prstGeom prst="line">
            <a:avLst/>
          </a:prstGeom>
        </p:spPr>
        <p:style>
          <a:lnRef idx="1">
            <a:schemeClr val="accent1"/>
          </a:lnRef>
          <a:fillRef idx="0">
            <a:schemeClr val="accent1"/>
          </a:fillRef>
          <a:effectRef idx="0">
            <a:schemeClr val="accent1"/>
          </a:effectRef>
          <a:fontRef idx="minor">
            <a:schemeClr val="tx1"/>
          </a:fontRef>
        </p:style>
      </p:cxnSp>
      <p:sp>
        <p:nvSpPr>
          <p:cNvPr id="58" name="テキスト ボックス 57"/>
          <p:cNvSpPr txBox="1"/>
          <p:nvPr/>
        </p:nvSpPr>
        <p:spPr>
          <a:xfrm>
            <a:off x="2072686" y="6165312"/>
            <a:ext cx="2232248" cy="590349"/>
          </a:xfrm>
          <a:prstGeom prst="rect">
            <a:avLst/>
          </a:prstGeom>
          <a:noFill/>
          <a:ln>
            <a:solidFill>
              <a:schemeClr val="accent1">
                <a:shade val="95000"/>
                <a:satMod val="105000"/>
              </a:schemeClr>
            </a:solidFill>
            <a:prstDash val="dash"/>
          </a:ln>
        </p:spPr>
        <p:txBody>
          <a:bodyPr wrap="square" tIns="36000" bIns="0" rtlCol="0">
            <a:spAutoFit/>
          </a:bodyPr>
          <a:lstStyle/>
          <a:p>
            <a:r>
              <a:rPr lang="ja-JP" altLang="en-US" sz="1400" dirty="0" smtClean="0">
                <a:solidFill>
                  <a:prstClr val="black"/>
                </a:solidFill>
              </a:rPr>
              <a:t>・介護給付適正化事業</a:t>
            </a:r>
            <a:endParaRPr lang="en-US" altLang="ja-JP" sz="1400" dirty="0" smtClean="0">
              <a:solidFill>
                <a:prstClr val="black"/>
              </a:solidFill>
            </a:endParaRPr>
          </a:p>
          <a:p>
            <a:pPr marL="92075" indent="-92075"/>
            <a:r>
              <a:rPr lang="ja-JP" altLang="en-US" sz="1100" dirty="0">
                <a:solidFill>
                  <a:prstClr val="black"/>
                </a:solidFill>
              </a:rPr>
              <a:t>　</a:t>
            </a:r>
            <a:r>
              <a:rPr lang="ja-JP" altLang="en-US" sz="1100" dirty="0" smtClean="0">
                <a:solidFill>
                  <a:prstClr val="black"/>
                </a:solidFill>
              </a:rPr>
              <a:t>（認定調査点検、ケアプラン点検、縦覧点検等の主要５事業）</a:t>
            </a:r>
            <a:endParaRPr lang="en-US" altLang="ja-JP" sz="1100" dirty="0" smtClean="0">
              <a:solidFill>
                <a:prstClr val="black"/>
              </a:solidFill>
            </a:endParaRPr>
          </a:p>
        </p:txBody>
      </p:sp>
      <p:sp>
        <p:nvSpPr>
          <p:cNvPr id="60" name="雲形吹き出し 59"/>
          <p:cNvSpPr/>
          <p:nvPr/>
        </p:nvSpPr>
        <p:spPr>
          <a:xfrm>
            <a:off x="3662958" y="2636912"/>
            <a:ext cx="2376264" cy="792088"/>
          </a:xfrm>
          <a:prstGeom prst="cloudCallout">
            <a:avLst>
              <a:gd name="adj1" fmla="val -14381"/>
              <a:gd name="adj2" fmla="val 77294"/>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ja-JP" altLang="en-US" sz="1200" i="1" dirty="0" smtClean="0">
                <a:solidFill>
                  <a:prstClr val="black"/>
                </a:solidFill>
              </a:rPr>
              <a:t>どのような保険料水準で</a:t>
            </a:r>
            <a:endParaRPr lang="en-US" altLang="ja-JP" sz="1200" i="1" dirty="0" smtClean="0">
              <a:solidFill>
                <a:prstClr val="black"/>
              </a:solidFill>
            </a:endParaRPr>
          </a:p>
          <a:p>
            <a:pPr algn="ctr"/>
            <a:r>
              <a:rPr lang="ja-JP" altLang="en-US" sz="1200" i="1" dirty="0" smtClean="0">
                <a:solidFill>
                  <a:prstClr val="black"/>
                </a:solidFill>
              </a:rPr>
              <a:t>どのようなサービス水準を</a:t>
            </a:r>
            <a:endParaRPr lang="en-US" altLang="ja-JP" sz="1200" i="1" dirty="0" smtClean="0">
              <a:solidFill>
                <a:prstClr val="black"/>
              </a:solidFill>
            </a:endParaRPr>
          </a:p>
          <a:p>
            <a:pPr algn="ctr"/>
            <a:r>
              <a:rPr lang="ja-JP" altLang="en-US" sz="1200" i="1" dirty="0" smtClean="0">
                <a:solidFill>
                  <a:prstClr val="black"/>
                </a:solidFill>
              </a:rPr>
              <a:t>目指していくのか</a:t>
            </a:r>
            <a:endParaRPr lang="ja-JP" altLang="en-US" sz="1200" dirty="0">
              <a:solidFill>
                <a:prstClr val="black"/>
              </a:solidFill>
            </a:endParaRPr>
          </a:p>
        </p:txBody>
      </p:sp>
      <p:sp>
        <p:nvSpPr>
          <p:cNvPr id="64" name="テキスト ボックス 63"/>
          <p:cNvSpPr txBox="1"/>
          <p:nvPr/>
        </p:nvSpPr>
        <p:spPr>
          <a:xfrm>
            <a:off x="8121352" y="5589250"/>
            <a:ext cx="1599728" cy="738664"/>
          </a:xfrm>
          <a:prstGeom prst="rect">
            <a:avLst/>
          </a:prstGeom>
          <a:noFill/>
          <a:ln>
            <a:solidFill>
              <a:schemeClr val="accent1">
                <a:shade val="95000"/>
                <a:satMod val="105000"/>
              </a:schemeClr>
            </a:solidFill>
            <a:prstDash val="dash"/>
          </a:ln>
        </p:spPr>
        <p:txBody>
          <a:bodyPr wrap="square" rtlCol="0">
            <a:spAutoFit/>
          </a:bodyPr>
          <a:lstStyle/>
          <a:p>
            <a:r>
              <a:rPr lang="ja-JP" altLang="en-US" sz="1400" dirty="0" smtClean="0">
                <a:solidFill>
                  <a:prstClr val="black"/>
                </a:solidFill>
              </a:rPr>
              <a:t>・医療、住宅施策、</a:t>
            </a:r>
            <a:endParaRPr lang="en-US" altLang="ja-JP" sz="1400" dirty="0" smtClean="0">
              <a:solidFill>
                <a:prstClr val="black"/>
              </a:solidFill>
            </a:endParaRPr>
          </a:p>
          <a:p>
            <a:pPr marL="85725" indent="-85725"/>
            <a:r>
              <a:rPr lang="ja-JP" altLang="en-US" sz="1400" dirty="0" smtClean="0">
                <a:solidFill>
                  <a:prstClr val="black"/>
                </a:solidFill>
              </a:rPr>
              <a:t>　各種の地域施策</a:t>
            </a:r>
            <a:endParaRPr lang="en-US" altLang="ja-JP" sz="1400" dirty="0" smtClean="0">
              <a:solidFill>
                <a:prstClr val="black"/>
              </a:solidFill>
            </a:endParaRPr>
          </a:p>
          <a:p>
            <a:pPr marL="85725" indent="-85725"/>
            <a:r>
              <a:rPr lang="ja-JP" altLang="en-US" sz="1400" dirty="0" smtClean="0">
                <a:solidFill>
                  <a:prstClr val="black"/>
                </a:solidFill>
              </a:rPr>
              <a:t>　まちづくり</a:t>
            </a:r>
            <a:endParaRPr lang="en-US" altLang="ja-JP" sz="1400" dirty="0" smtClean="0">
              <a:solidFill>
                <a:prstClr val="black"/>
              </a:solidFill>
            </a:endParaRPr>
          </a:p>
        </p:txBody>
      </p:sp>
      <p:sp>
        <p:nvSpPr>
          <p:cNvPr id="67" name="テキスト ボックス 66"/>
          <p:cNvSpPr txBox="1"/>
          <p:nvPr/>
        </p:nvSpPr>
        <p:spPr>
          <a:xfrm>
            <a:off x="5748664" y="4149080"/>
            <a:ext cx="3236784" cy="523220"/>
          </a:xfrm>
          <a:prstGeom prst="rect">
            <a:avLst/>
          </a:prstGeom>
          <a:noFill/>
        </p:spPr>
        <p:txBody>
          <a:bodyPr wrap="none" rtlCol="0">
            <a:spAutoFit/>
          </a:bodyPr>
          <a:lstStyle/>
          <a:p>
            <a:r>
              <a:rPr lang="ja-JP" altLang="en-US" sz="1400" i="1" dirty="0" smtClean="0">
                <a:solidFill>
                  <a:prstClr val="black"/>
                </a:solidFill>
                <a:latin typeface="HG創英角ｺﾞｼｯｸUB" pitchFamily="49" charset="-128"/>
                <a:ea typeface="HG創英角ｺﾞｼｯｸUB" pitchFamily="49" charset="-128"/>
              </a:rPr>
              <a:t>都道府県による保険者支援・事業指導</a:t>
            </a:r>
            <a:endParaRPr lang="en-US" altLang="ja-JP" sz="1400" i="1" dirty="0" smtClean="0">
              <a:solidFill>
                <a:prstClr val="black"/>
              </a:solidFill>
              <a:latin typeface="HG創英角ｺﾞｼｯｸUB" pitchFamily="49" charset="-128"/>
              <a:ea typeface="HG創英角ｺﾞｼｯｸUB" pitchFamily="49" charset="-128"/>
            </a:endParaRPr>
          </a:p>
          <a:p>
            <a:r>
              <a:rPr lang="ja-JP" altLang="en-US" sz="1400" i="1" dirty="0" smtClean="0">
                <a:solidFill>
                  <a:prstClr val="black"/>
                </a:solidFill>
                <a:latin typeface="HG創英角ｺﾞｼｯｸUB" pitchFamily="49" charset="-128"/>
                <a:ea typeface="HG創英角ｺﾞｼｯｸUB" pitchFamily="49" charset="-128"/>
              </a:rPr>
              <a:t>（介護保険事業支援計画）</a:t>
            </a:r>
            <a:endParaRPr lang="en-US" altLang="ja-JP" sz="1400" i="1" dirty="0" smtClean="0">
              <a:solidFill>
                <a:prstClr val="black"/>
              </a:solidFill>
              <a:latin typeface="HG創英角ｺﾞｼｯｸUB" pitchFamily="49" charset="-128"/>
              <a:ea typeface="HG創英角ｺﾞｼｯｸUB" pitchFamily="49" charset="-128"/>
            </a:endParaRPr>
          </a:p>
        </p:txBody>
      </p:sp>
      <p:sp>
        <p:nvSpPr>
          <p:cNvPr id="68" name="テキスト ボックス 67"/>
          <p:cNvSpPr txBox="1"/>
          <p:nvPr/>
        </p:nvSpPr>
        <p:spPr>
          <a:xfrm>
            <a:off x="4448944" y="6165304"/>
            <a:ext cx="2088232" cy="600164"/>
          </a:xfrm>
          <a:prstGeom prst="rect">
            <a:avLst/>
          </a:prstGeom>
          <a:noFill/>
          <a:ln>
            <a:solidFill>
              <a:schemeClr val="accent1">
                <a:shade val="95000"/>
                <a:satMod val="105000"/>
              </a:schemeClr>
            </a:solidFill>
            <a:prstDash val="dash"/>
          </a:ln>
        </p:spPr>
        <p:txBody>
          <a:bodyPr wrap="square" rtlCol="0">
            <a:spAutoFit/>
          </a:bodyPr>
          <a:lstStyle/>
          <a:p>
            <a:r>
              <a:rPr lang="ja-JP" altLang="en-US" sz="1400" dirty="0" smtClean="0">
                <a:solidFill>
                  <a:prstClr val="black"/>
                </a:solidFill>
              </a:rPr>
              <a:t>・地域ケア会議</a:t>
            </a:r>
            <a:endParaRPr lang="en-US" altLang="ja-JP" sz="1400" dirty="0" smtClean="0">
              <a:solidFill>
                <a:prstClr val="black"/>
              </a:solidFill>
            </a:endParaRPr>
          </a:p>
          <a:p>
            <a:pPr>
              <a:spcBef>
                <a:spcPts val="600"/>
              </a:spcBef>
            </a:pPr>
            <a:r>
              <a:rPr lang="ja-JP" altLang="en-US" sz="1400" dirty="0" smtClean="0">
                <a:solidFill>
                  <a:prstClr val="black"/>
                </a:solidFill>
              </a:rPr>
              <a:t>・地域包括支援センター</a:t>
            </a:r>
            <a:endParaRPr lang="en-US" altLang="ja-JP" sz="1400" dirty="0" smtClean="0">
              <a:solidFill>
                <a:prstClr val="black"/>
              </a:solidFill>
            </a:endParaRPr>
          </a:p>
        </p:txBody>
      </p:sp>
      <p:sp>
        <p:nvSpPr>
          <p:cNvPr id="73" name="テキスト ボックス 72"/>
          <p:cNvSpPr txBox="1"/>
          <p:nvPr/>
        </p:nvSpPr>
        <p:spPr>
          <a:xfrm>
            <a:off x="6105128" y="2636915"/>
            <a:ext cx="3600400" cy="1384995"/>
          </a:xfrm>
          <a:prstGeom prst="rect">
            <a:avLst/>
          </a:prstGeom>
          <a:noFill/>
          <a:ln>
            <a:solidFill>
              <a:schemeClr val="accent1">
                <a:shade val="50000"/>
              </a:schemeClr>
            </a:solidFill>
            <a:prstDash val="dash"/>
          </a:ln>
        </p:spPr>
        <p:txBody>
          <a:bodyPr wrap="square" rtlCol="0">
            <a:spAutoFit/>
          </a:bodyPr>
          <a:lstStyle/>
          <a:p>
            <a:pPr marL="85725" indent="-85725"/>
            <a:r>
              <a:rPr lang="ja-JP" altLang="en-US" sz="1200" dirty="0" smtClean="0">
                <a:solidFill>
                  <a:prstClr val="black"/>
                </a:solidFill>
              </a:rPr>
              <a:t>第５期計画（平成２４～２６年度）</a:t>
            </a:r>
            <a:endParaRPr lang="en-US" altLang="ja-JP" sz="1200" dirty="0" smtClean="0">
              <a:solidFill>
                <a:prstClr val="black"/>
              </a:solidFill>
            </a:endParaRPr>
          </a:p>
          <a:p>
            <a:pPr marL="85725" indent="-85725"/>
            <a:r>
              <a:rPr lang="ja-JP" altLang="en-US" sz="1200" dirty="0" smtClean="0">
                <a:solidFill>
                  <a:prstClr val="black"/>
                </a:solidFill>
              </a:rPr>
              <a:t>　地域包括ケアシステムの構築に向けて、</a:t>
            </a:r>
            <a:endParaRPr lang="en-US" altLang="ja-JP" sz="1200" dirty="0" smtClean="0">
              <a:solidFill>
                <a:prstClr val="black"/>
              </a:solidFill>
            </a:endParaRPr>
          </a:p>
          <a:p>
            <a:pPr marL="85725" indent="-85725"/>
            <a:r>
              <a:rPr lang="ja-JP" altLang="en-US" sz="1200" dirty="0" smtClean="0">
                <a:solidFill>
                  <a:prstClr val="black"/>
                </a:solidFill>
              </a:rPr>
              <a:t>　　　①認知症支援策の充実</a:t>
            </a:r>
            <a:endParaRPr lang="en-US" altLang="ja-JP" sz="1200" dirty="0" smtClean="0">
              <a:solidFill>
                <a:prstClr val="black"/>
              </a:solidFill>
            </a:endParaRPr>
          </a:p>
          <a:p>
            <a:pPr marL="85725" indent="-85725"/>
            <a:r>
              <a:rPr lang="ja-JP" altLang="en-US" sz="1200" dirty="0" smtClean="0">
                <a:solidFill>
                  <a:prstClr val="black"/>
                </a:solidFill>
              </a:rPr>
              <a:t>　　　②医療との連携</a:t>
            </a:r>
            <a:endParaRPr lang="en-US" altLang="ja-JP" sz="1200" dirty="0" smtClean="0">
              <a:solidFill>
                <a:prstClr val="black"/>
              </a:solidFill>
            </a:endParaRPr>
          </a:p>
          <a:p>
            <a:pPr marL="85725" indent="-85725"/>
            <a:r>
              <a:rPr lang="ja-JP" altLang="en-US" sz="1200" dirty="0" smtClean="0">
                <a:solidFill>
                  <a:prstClr val="black"/>
                </a:solidFill>
              </a:rPr>
              <a:t>　　　③高齢者の居住に係る施策との連携</a:t>
            </a:r>
            <a:endParaRPr lang="en-US" altLang="ja-JP" sz="1200" dirty="0" smtClean="0">
              <a:solidFill>
                <a:prstClr val="black"/>
              </a:solidFill>
            </a:endParaRPr>
          </a:p>
          <a:p>
            <a:pPr marL="85725" indent="-85725"/>
            <a:r>
              <a:rPr lang="ja-JP" altLang="en-US" sz="1200" dirty="0" smtClean="0">
                <a:solidFill>
                  <a:prstClr val="black"/>
                </a:solidFill>
              </a:rPr>
              <a:t>　　　④生活支援サービスの充実</a:t>
            </a:r>
            <a:endParaRPr lang="en-US" altLang="ja-JP" sz="1200" dirty="0" smtClean="0">
              <a:solidFill>
                <a:prstClr val="black"/>
              </a:solidFill>
            </a:endParaRPr>
          </a:p>
          <a:p>
            <a:pPr marL="85725" indent="-85725"/>
            <a:r>
              <a:rPr lang="ja-JP" altLang="en-US" sz="1200" dirty="0" smtClean="0">
                <a:solidFill>
                  <a:prstClr val="black"/>
                </a:solidFill>
              </a:rPr>
              <a:t>　といった重点的に取り組むべき事項を位置づける等</a:t>
            </a:r>
            <a:endParaRPr lang="ja-JP" altLang="en-US" sz="1200" dirty="0">
              <a:solidFill>
                <a:prstClr val="black"/>
              </a:solidFill>
            </a:endParaRPr>
          </a:p>
        </p:txBody>
      </p:sp>
      <p:sp>
        <p:nvSpPr>
          <p:cNvPr id="23" name="スライド番号プレースホルダー 4"/>
          <p:cNvSpPr txBox="1">
            <a:spLocks/>
          </p:cNvSpPr>
          <p:nvPr/>
        </p:nvSpPr>
        <p:spPr>
          <a:xfrm>
            <a:off x="9057456" y="6453336"/>
            <a:ext cx="792091" cy="365125"/>
          </a:xfrm>
          <a:prstGeom prst="rect">
            <a:avLst/>
          </a:prstGeom>
          <a:noFill/>
        </p:spPr>
        <p:txBody>
          <a:bodyPr vert="horz" lIns="91440" tIns="45720" rIns="91440" bIns="45720" rtlCol="0" anchor="ctr"/>
          <a:lstStyle>
            <a:defPPr>
              <a:defRPr lang="ja-JP"/>
            </a:defPPr>
            <a:lvl1pPr algn="r" rtl="0" fontAlgn="base">
              <a:spcBef>
                <a:spcPct val="0"/>
              </a:spcBef>
              <a:spcAft>
                <a:spcPct val="0"/>
              </a:spcAft>
              <a:defRPr kumimoji="1" sz="2000" kern="1200">
                <a:solidFill>
                  <a:schemeClr val="tx1"/>
                </a:solidFill>
                <a:latin typeface="Arial" pitchFamily="34" charset="0"/>
                <a:ea typeface="ＤＨＰ平成ゴシックW5" pitchFamily="2" charset="-128"/>
                <a:cs typeface="+mn-cs"/>
              </a:defRPr>
            </a:lvl1pPr>
            <a:lvl2pPr marL="4572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Arial" pitchFamily="34" charset="0"/>
                <a:ea typeface="ＭＳ Ｐゴシック" pitchFamily="50" charset="-128"/>
                <a:cs typeface="+mn-cs"/>
              </a:defRPr>
            </a:lvl9pPr>
          </a:lstStyle>
          <a:p>
            <a:pPr fontAlgn="auto">
              <a:spcBef>
                <a:spcPts val="0"/>
              </a:spcBef>
              <a:spcAft>
                <a:spcPts val="0"/>
              </a:spcAft>
              <a:defRPr/>
            </a:pPr>
            <a:r>
              <a:rPr kumimoji="0" lang="en-US" altLang="ja-JP" sz="2400" kern="0" dirty="0" smtClean="0">
                <a:solidFill>
                  <a:sysClr val="windowText" lastClr="000000"/>
                </a:solidFill>
              </a:rPr>
              <a:t>177</a:t>
            </a:r>
            <a:endParaRPr kumimoji="0" lang="ja-JP" altLang="en-US" sz="2400" kern="0" dirty="0">
              <a:solidFill>
                <a:sysClr val="windowText" lastClr="000000"/>
              </a:solidFill>
            </a:endParaRPr>
          </a:p>
        </p:txBody>
      </p:sp>
    </p:spTree>
    <p:extLst>
      <p:ext uri="{BB962C8B-B14F-4D97-AF65-F5344CB8AC3E}">
        <p14:creationId xmlns:p14="http://schemas.microsoft.com/office/powerpoint/2010/main" val="18512457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80"/>
          <p:cNvSpPr>
            <a:spLocks noChangeArrowheads="1"/>
          </p:cNvSpPr>
          <p:nvPr/>
        </p:nvSpPr>
        <p:spPr bwMode="auto">
          <a:xfrm>
            <a:off x="5" y="44672"/>
            <a:ext cx="9888802" cy="4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51" tIns="45678" rIns="91351" bIns="45678" anchor="ctr"/>
          <a:lstStyle/>
          <a:p>
            <a:pPr algn="ctr">
              <a:tabLst>
                <a:tab pos="1700213" algn="l"/>
              </a:tabLst>
            </a:pPr>
            <a:r>
              <a:rPr lang="ja-JP" altLang="en-US" sz="2800" b="1" dirty="0" smtClean="0">
                <a:latin typeface="HG丸ｺﾞｼｯｸM-PRO" pitchFamily="50" charset="-128"/>
                <a:ea typeface="HG丸ｺﾞｼｯｸM-PRO" pitchFamily="50" charset="-128"/>
              </a:rPr>
              <a:t>　　視点①：参入の促進（その２）</a:t>
            </a:r>
          </a:p>
        </p:txBody>
      </p:sp>
      <p:sp>
        <p:nvSpPr>
          <p:cNvPr id="50" name="角丸四角形 49"/>
          <p:cNvSpPr/>
          <p:nvPr/>
        </p:nvSpPr>
        <p:spPr>
          <a:xfrm>
            <a:off x="523855" y="721511"/>
            <a:ext cx="2988293" cy="1555362"/>
          </a:xfrm>
          <a:prstGeom prst="roundRect">
            <a:avLst/>
          </a:prstGeom>
          <a:solidFill>
            <a:schemeClr val="accent5">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ja-JP" altLang="en-US" sz="1600" dirty="0" smtClean="0">
                <a:ln>
                  <a:solidFill>
                    <a:prstClr val="black"/>
                  </a:solidFill>
                </a:ln>
                <a:solidFill>
                  <a:schemeClr val="tx1"/>
                </a:solidFill>
                <a:latin typeface="ＭＳ ゴシック" pitchFamily="49" charset="-128"/>
                <a:ea typeface="ＭＳ ゴシック" pitchFamily="49" charset="-128"/>
              </a:rPr>
              <a:t>学校や保護者も介護業界への就職に消極的</a:t>
            </a:r>
            <a:endParaRPr lang="ja-JP" altLang="en-US" sz="1600" dirty="0">
              <a:ln>
                <a:solidFill>
                  <a:prstClr val="black"/>
                </a:solidFill>
              </a:ln>
              <a:solidFill>
                <a:schemeClr val="tx1"/>
              </a:solidFill>
              <a:latin typeface="ＭＳ ゴシック" pitchFamily="49" charset="-128"/>
              <a:ea typeface="ＭＳ ゴシック" pitchFamily="49" charset="-128"/>
            </a:endParaRPr>
          </a:p>
        </p:txBody>
      </p:sp>
      <p:sp>
        <p:nvSpPr>
          <p:cNvPr id="51" name="角丸四角形 50"/>
          <p:cNvSpPr/>
          <p:nvPr/>
        </p:nvSpPr>
        <p:spPr>
          <a:xfrm>
            <a:off x="558399" y="2665726"/>
            <a:ext cx="2988293" cy="1555362"/>
          </a:xfrm>
          <a:prstGeom prst="roundRect">
            <a:avLst/>
          </a:prstGeom>
          <a:solidFill>
            <a:schemeClr val="accent5">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ja-JP" altLang="en-US" sz="1600" dirty="0" smtClean="0">
                <a:ln>
                  <a:solidFill>
                    <a:prstClr val="black"/>
                  </a:solidFill>
                </a:ln>
                <a:solidFill>
                  <a:schemeClr val="tx1"/>
                </a:solidFill>
                <a:latin typeface="ＭＳ ゴシック" pitchFamily="49" charset="-128"/>
                <a:ea typeface="ＭＳ ゴシック" pitchFamily="49" charset="-128"/>
              </a:rPr>
              <a:t>介護サービスは成長産業</a:t>
            </a:r>
            <a:endParaRPr lang="ja-JP" altLang="en-US" sz="1600" dirty="0">
              <a:ln>
                <a:solidFill>
                  <a:prstClr val="black"/>
                </a:solidFill>
              </a:ln>
              <a:solidFill>
                <a:schemeClr val="tx1"/>
              </a:solidFill>
              <a:latin typeface="ＭＳ ゴシック" pitchFamily="49" charset="-128"/>
              <a:ea typeface="ＭＳ ゴシック" pitchFamily="49" charset="-128"/>
            </a:endParaRPr>
          </a:p>
        </p:txBody>
      </p:sp>
      <p:sp>
        <p:nvSpPr>
          <p:cNvPr id="52" name="角丸四角形 51"/>
          <p:cNvSpPr/>
          <p:nvPr/>
        </p:nvSpPr>
        <p:spPr>
          <a:xfrm>
            <a:off x="558399" y="4725144"/>
            <a:ext cx="2988293" cy="1555362"/>
          </a:xfrm>
          <a:prstGeom prst="roundRect">
            <a:avLst/>
          </a:prstGeom>
          <a:solidFill>
            <a:schemeClr val="accent5">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ja-JP" altLang="en-US" sz="1600" dirty="0" smtClean="0">
                <a:ln>
                  <a:solidFill>
                    <a:prstClr val="black"/>
                  </a:solidFill>
                </a:ln>
                <a:solidFill>
                  <a:schemeClr val="tx1"/>
                </a:solidFill>
                <a:latin typeface="ＭＳ ゴシック" pitchFamily="49" charset="-128"/>
                <a:ea typeface="ＭＳ ゴシック" pitchFamily="49" charset="-128"/>
              </a:rPr>
              <a:t>介護従事者のすそ野を広げる</a:t>
            </a:r>
            <a:endParaRPr lang="ja-JP" altLang="en-US" sz="1600" dirty="0">
              <a:ln>
                <a:solidFill>
                  <a:prstClr val="black"/>
                </a:solidFill>
              </a:ln>
              <a:solidFill>
                <a:schemeClr val="tx1"/>
              </a:solidFill>
              <a:latin typeface="ＭＳ ゴシック" pitchFamily="49" charset="-128"/>
              <a:ea typeface="ＭＳ ゴシック" pitchFamily="49" charset="-128"/>
            </a:endParaRPr>
          </a:p>
        </p:txBody>
      </p:sp>
      <p:sp>
        <p:nvSpPr>
          <p:cNvPr id="53" name="角丸四角形 52"/>
          <p:cNvSpPr/>
          <p:nvPr/>
        </p:nvSpPr>
        <p:spPr>
          <a:xfrm>
            <a:off x="5745469" y="836712"/>
            <a:ext cx="3746217" cy="1555362"/>
          </a:xfrm>
          <a:prstGeom prst="roundRect">
            <a:avLst/>
          </a:prstGeom>
          <a:solidFill>
            <a:schemeClr val="accent6">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lang="ja-JP" altLang="en-US" sz="1600" dirty="0" smtClean="0">
                <a:ln>
                  <a:solidFill>
                    <a:prstClr val="black"/>
                  </a:solidFill>
                </a:ln>
                <a:solidFill>
                  <a:schemeClr val="tx1"/>
                </a:solidFill>
                <a:latin typeface="ＭＳ ゴシック" pitchFamily="49" charset="-128"/>
                <a:ea typeface="ＭＳ ゴシック" pitchFamily="49" charset="-128"/>
              </a:rPr>
              <a:t>・介護職として働くことの魅力、メ</a:t>
            </a:r>
            <a:endParaRPr lang="en-US" altLang="ja-JP" sz="1600" dirty="0" smtClean="0">
              <a:ln>
                <a:solidFill>
                  <a:prstClr val="black"/>
                </a:solidFill>
              </a:ln>
              <a:solidFill>
                <a:schemeClr val="tx1"/>
              </a:solidFill>
              <a:latin typeface="ＭＳ ゴシック" pitchFamily="49" charset="-128"/>
              <a:ea typeface="ＭＳ ゴシック" pitchFamily="49" charset="-128"/>
            </a:endParaRPr>
          </a:p>
          <a:p>
            <a:pPr fontAlgn="auto">
              <a:spcBef>
                <a:spcPts val="0"/>
              </a:spcBef>
              <a:spcAft>
                <a:spcPts val="0"/>
              </a:spcAft>
            </a:pPr>
            <a:r>
              <a:rPr lang="ja-JP" altLang="en-US" sz="1600" dirty="0">
                <a:ln>
                  <a:solidFill>
                    <a:prstClr val="black"/>
                  </a:solidFill>
                </a:ln>
                <a:solidFill>
                  <a:schemeClr val="tx1"/>
                </a:solidFill>
                <a:latin typeface="ＭＳ ゴシック" pitchFamily="49" charset="-128"/>
                <a:ea typeface="ＭＳ ゴシック" pitchFamily="49" charset="-128"/>
              </a:rPr>
              <a:t>　</a:t>
            </a:r>
            <a:r>
              <a:rPr lang="ja-JP" altLang="en-US" sz="1600" dirty="0" smtClean="0">
                <a:ln>
                  <a:solidFill>
                    <a:prstClr val="black"/>
                  </a:solidFill>
                </a:ln>
                <a:solidFill>
                  <a:schemeClr val="tx1"/>
                </a:solidFill>
                <a:latin typeface="ＭＳ ゴシック" pitchFamily="49" charset="-128"/>
                <a:ea typeface="ＭＳ ゴシック" pitchFamily="49" charset="-128"/>
              </a:rPr>
              <a:t>リットを丁寧に周知</a:t>
            </a:r>
            <a:endParaRPr lang="en-US" altLang="ja-JP" sz="1600" dirty="0" smtClean="0">
              <a:ln>
                <a:solidFill>
                  <a:prstClr val="black"/>
                </a:solidFill>
              </a:ln>
              <a:solidFill>
                <a:schemeClr val="tx1"/>
              </a:solidFill>
              <a:latin typeface="ＭＳ ゴシック" pitchFamily="49" charset="-128"/>
              <a:ea typeface="ＭＳ ゴシック" pitchFamily="49" charset="-128"/>
            </a:endParaRPr>
          </a:p>
          <a:p>
            <a:pPr fontAlgn="auto">
              <a:spcBef>
                <a:spcPts val="0"/>
              </a:spcBef>
              <a:spcAft>
                <a:spcPts val="0"/>
              </a:spcAft>
            </a:pPr>
            <a:endParaRPr lang="en-US" altLang="ja-JP" sz="1600" dirty="0" smtClean="0">
              <a:ln>
                <a:solidFill>
                  <a:prstClr val="black"/>
                </a:solidFill>
              </a:ln>
              <a:solidFill>
                <a:schemeClr val="tx1"/>
              </a:solidFill>
              <a:latin typeface="ＭＳ ゴシック" pitchFamily="49" charset="-128"/>
              <a:ea typeface="ＭＳ ゴシック" pitchFamily="49" charset="-128"/>
            </a:endParaRPr>
          </a:p>
          <a:p>
            <a:pPr fontAlgn="auto">
              <a:spcBef>
                <a:spcPts val="0"/>
              </a:spcBef>
              <a:spcAft>
                <a:spcPts val="0"/>
              </a:spcAft>
            </a:pPr>
            <a:r>
              <a:rPr lang="ja-JP" altLang="en-US" sz="1600" dirty="0" smtClean="0">
                <a:ln>
                  <a:solidFill>
                    <a:prstClr val="black"/>
                  </a:solidFill>
                </a:ln>
                <a:solidFill>
                  <a:schemeClr val="tx1"/>
                </a:solidFill>
                <a:latin typeface="ＭＳ ゴシック" pitchFamily="49" charset="-128"/>
                <a:ea typeface="ＭＳ ゴシック" pitchFamily="49" charset="-128"/>
              </a:rPr>
              <a:t>・事業主等関係者も含めたイメージ</a:t>
            </a:r>
            <a:endParaRPr lang="en-US" altLang="ja-JP" sz="1600" dirty="0" smtClean="0">
              <a:ln>
                <a:solidFill>
                  <a:prstClr val="black"/>
                </a:solidFill>
              </a:ln>
              <a:solidFill>
                <a:schemeClr val="tx1"/>
              </a:solidFill>
              <a:latin typeface="ＭＳ ゴシック" pitchFamily="49" charset="-128"/>
              <a:ea typeface="ＭＳ ゴシック" pitchFamily="49" charset="-128"/>
            </a:endParaRPr>
          </a:p>
          <a:p>
            <a:pPr fontAlgn="auto">
              <a:spcBef>
                <a:spcPts val="0"/>
              </a:spcBef>
              <a:spcAft>
                <a:spcPts val="0"/>
              </a:spcAft>
            </a:pPr>
            <a:r>
              <a:rPr lang="ja-JP" altLang="en-US" sz="1600" dirty="0" smtClean="0">
                <a:ln>
                  <a:solidFill>
                    <a:prstClr val="black"/>
                  </a:solidFill>
                </a:ln>
                <a:solidFill>
                  <a:schemeClr val="tx1"/>
                </a:solidFill>
                <a:latin typeface="ＭＳ ゴシック" pitchFamily="49" charset="-128"/>
                <a:ea typeface="ＭＳ ゴシック" pitchFamily="49" charset="-128"/>
              </a:rPr>
              <a:t>　向上の取組</a:t>
            </a:r>
            <a:endParaRPr lang="ja-JP" altLang="en-US" sz="1600" dirty="0">
              <a:ln>
                <a:solidFill>
                  <a:prstClr val="black"/>
                </a:solidFill>
              </a:ln>
              <a:solidFill>
                <a:schemeClr val="tx1"/>
              </a:solidFill>
              <a:latin typeface="ＭＳ ゴシック" pitchFamily="49" charset="-128"/>
              <a:ea typeface="ＭＳ ゴシック" pitchFamily="49" charset="-128"/>
            </a:endParaRPr>
          </a:p>
        </p:txBody>
      </p:sp>
      <p:sp>
        <p:nvSpPr>
          <p:cNvPr id="16" name="右矢印 15"/>
          <p:cNvSpPr/>
          <p:nvPr/>
        </p:nvSpPr>
        <p:spPr>
          <a:xfrm>
            <a:off x="4376659" y="1340768"/>
            <a:ext cx="720426" cy="504056"/>
          </a:xfrm>
          <a:prstGeom prst="rightArrow">
            <a:avLst/>
          </a:prstGeom>
          <a:solidFill>
            <a:schemeClr val="accent4">
              <a:lumMod val="60000"/>
              <a:lumOff val="4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角丸四角形 53"/>
          <p:cNvSpPr/>
          <p:nvPr/>
        </p:nvSpPr>
        <p:spPr>
          <a:xfrm>
            <a:off x="5745469" y="2780928"/>
            <a:ext cx="3746217" cy="1555362"/>
          </a:xfrm>
          <a:prstGeom prst="roundRect">
            <a:avLst/>
          </a:prstGeom>
          <a:solidFill>
            <a:schemeClr val="accent6">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lang="ja-JP" altLang="en-US" sz="1600" dirty="0" smtClean="0">
                <a:ln>
                  <a:solidFill>
                    <a:prstClr val="black"/>
                  </a:solidFill>
                </a:ln>
                <a:solidFill>
                  <a:schemeClr val="tx1"/>
                </a:solidFill>
                <a:latin typeface="ＭＳ ゴシック" pitchFamily="49" charset="-128"/>
                <a:ea typeface="ＭＳ ゴシック" pitchFamily="49" charset="-128"/>
              </a:rPr>
              <a:t>・福祉系学校以外の一般学生も視野</a:t>
            </a:r>
            <a:endParaRPr lang="en-US" altLang="ja-JP" sz="1600" dirty="0" smtClean="0">
              <a:ln>
                <a:solidFill>
                  <a:prstClr val="black"/>
                </a:solidFill>
              </a:ln>
              <a:solidFill>
                <a:schemeClr val="tx1"/>
              </a:solidFill>
              <a:latin typeface="ＭＳ ゴシック" pitchFamily="49" charset="-128"/>
              <a:ea typeface="ＭＳ ゴシック" pitchFamily="49" charset="-128"/>
            </a:endParaRPr>
          </a:p>
          <a:p>
            <a:pPr fontAlgn="auto">
              <a:spcBef>
                <a:spcPts val="0"/>
              </a:spcBef>
              <a:spcAft>
                <a:spcPts val="0"/>
              </a:spcAft>
            </a:pPr>
            <a:r>
              <a:rPr lang="ja-JP" altLang="en-US" sz="1600" dirty="0">
                <a:ln>
                  <a:solidFill>
                    <a:prstClr val="black"/>
                  </a:solidFill>
                </a:ln>
                <a:solidFill>
                  <a:schemeClr val="tx1"/>
                </a:solidFill>
                <a:latin typeface="ＭＳ ゴシック" pitchFamily="49" charset="-128"/>
                <a:ea typeface="ＭＳ ゴシック" pitchFamily="49" charset="-128"/>
              </a:rPr>
              <a:t>　</a:t>
            </a:r>
            <a:r>
              <a:rPr lang="ja-JP" altLang="en-US" sz="1600" dirty="0" smtClean="0">
                <a:ln>
                  <a:solidFill>
                    <a:prstClr val="black"/>
                  </a:solidFill>
                </a:ln>
                <a:solidFill>
                  <a:schemeClr val="tx1"/>
                </a:solidFill>
                <a:latin typeface="ＭＳ ゴシック" pitchFamily="49" charset="-128"/>
                <a:ea typeface="ＭＳ ゴシック" pitchFamily="49" charset="-128"/>
              </a:rPr>
              <a:t>に入れた参入促進</a:t>
            </a:r>
            <a:endParaRPr lang="en-US" altLang="ja-JP" sz="1600" dirty="0" smtClean="0">
              <a:ln>
                <a:solidFill>
                  <a:prstClr val="black"/>
                </a:solidFill>
              </a:ln>
              <a:solidFill>
                <a:schemeClr val="tx1"/>
              </a:solidFill>
              <a:latin typeface="ＭＳ ゴシック" pitchFamily="49" charset="-128"/>
              <a:ea typeface="ＭＳ ゴシック" pitchFamily="49" charset="-128"/>
            </a:endParaRPr>
          </a:p>
          <a:p>
            <a:pPr fontAlgn="auto">
              <a:spcBef>
                <a:spcPts val="0"/>
              </a:spcBef>
              <a:spcAft>
                <a:spcPts val="0"/>
              </a:spcAft>
            </a:pPr>
            <a:endParaRPr lang="en-US" altLang="ja-JP" sz="1600" dirty="0" smtClean="0">
              <a:ln>
                <a:solidFill>
                  <a:prstClr val="black"/>
                </a:solidFill>
              </a:ln>
              <a:solidFill>
                <a:schemeClr val="tx1"/>
              </a:solidFill>
              <a:latin typeface="ＭＳ ゴシック" pitchFamily="49" charset="-128"/>
              <a:ea typeface="ＭＳ ゴシック" pitchFamily="49" charset="-128"/>
            </a:endParaRPr>
          </a:p>
          <a:p>
            <a:pPr fontAlgn="auto">
              <a:spcBef>
                <a:spcPts val="0"/>
              </a:spcBef>
              <a:spcAft>
                <a:spcPts val="0"/>
              </a:spcAft>
            </a:pPr>
            <a:r>
              <a:rPr lang="ja-JP" altLang="en-US" sz="1600" dirty="0" smtClean="0">
                <a:ln>
                  <a:solidFill>
                    <a:prstClr val="black"/>
                  </a:solidFill>
                </a:ln>
                <a:solidFill>
                  <a:schemeClr val="tx1"/>
                </a:solidFill>
                <a:latin typeface="ＭＳ ゴシック" pitchFamily="49" charset="-128"/>
                <a:ea typeface="ＭＳ ゴシック" pitchFamily="49" charset="-128"/>
              </a:rPr>
              <a:t>・ターゲット（学生、潜在的有資格</a:t>
            </a:r>
            <a:endParaRPr lang="en-US" altLang="ja-JP" sz="1600" dirty="0" smtClean="0">
              <a:ln>
                <a:solidFill>
                  <a:prstClr val="black"/>
                </a:solidFill>
              </a:ln>
              <a:solidFill>
                <a:schemeClr val="tx1"/>
              </a:solidFill>
              <a:latin typeface="ＭＳ ゴシック" pitchFamily="49" charset="-128"/>
              <a:ea typeface="ＭＳ ゴシック" pitchFamily="49" charset="-128"/>
            </a:endParaRPr>
          </a:p>
          <a:p>
            <a:pPr fontAlgn="auto">
              <a:spcBef>
                <a:spcPts val="0"/>
              </a:spcBef>
              <a:spcAft>
                <a:spcPts val="0"/>
              </a:spcAft>
            </a:pPr>
            <a:r>
              <a:rPr lang="ja-JP" altLang="en-US" sz="1600" dirty="0">
                <a:ln>
                  <a:solidFill>
                    <a:prstClr val="black"/>
                  </a:solidFill>
                </a:ln>
                <a:solidFill>
                  <a:schemeClr val="tx1"/>
                </a:solidFill>
                <a:latin typeface="ＭＳ ゴシック" pitchFamily="49" charset="-128"/>
                <a:ea typeface="ＭＳ ゴシック" pitchFamily="49" charset="-128"/>
              </a:rPr>
              <a:t>　</a:t>
            </a:r>
            <a:r>
              <a:rPr lang="ja-JP" altLang="en-US" sz="1600" dirty="0" smtClean="0">
                <a:ln>
                  <a:solidFill>
                    <a:prstClr val="black"/>
                  </a:solidFill>
                </a:ln>
                <a:solidFill>
                  <a:schemeClr val="tx1"/>
                </a:solidFill>
                <a:latin typeface="ＭＳ ゴシック" pitchFamily="49" charset="-128"/>
                <a:ea typeface="ＭＳ ゴシック" pitchFamily="49" charset="-128"/>
              </a:rPr>
              <a:t>者、他産業）別の参入促進</a:t>
            </a:r>
            <a:endParaRPr lang="en-US" altLang="ja-JP" sz="1600" dirty="0" smtClean="0">
              <a:ln>
                <a:solidFill>
                  <a:prstClr val="black"/>
                </a:solidFill>
              </a:ln>
              <a:solidFill>
                <a:schemeClr val="tx1"/>
              </a:solidFill>
              <a:latin typeface="ＭＳ ゴシック" pitchFamily="49" charset="-128"/>
              <a:ea typeface="ＭＳ ゴシック" pitchFamily="49" charset="-128"/>
            </a:endParaRPr>
          </a:p>
        </p:txBody>
      </p:sp>
      <p:sp>
        <p:nvSpPr>
          <p:cNvPr id="55" name="右矢印 54"/>
          <p:cNvSpPr/>
          <p:nvPr/>
        </p:nvSpPr>
        <p:spPr>
          <a:xfrm>
            <a:off x="4376659" y="3284984"/>
            <a:ext cx="720426" cy="504056"/>
          </a:xfrm>
          <a:prstGeom prst="rightArrow">
            <a:avLst/>
          </a:prstGeom>
          <a:solidFill>
            <a:schemeClr val="accent4">
              <a:lumMod val="60000"/>
              <a:lumOff val="4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右矢印 55"/>
          <p:cNvSpPr/>
          <p:nvPr/>
        </p:nvSpPr>
        <p:spPr>
          <a:xfrm>
            <a:off x="4376659" y="5373216"/>
            <a:ext cx="720426" cy="504056"/>
          </a:xfrm>
          <a:prstGeom prst="rightArrow">
            <a:avLst/>
          </a:prstGeom>
          <a:solidFill>
            <a:schemeClr val="accent4">
              <a:lumMod val="60000"/>
              <a:lumOff val="4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角丸四角形 56"/>
          <p:cNvSpPr/>
          <p:nvPr/>
        </p:nvSpPr>
        <p:spPr>
          <a:xfrm>
            <a:off x="5745469" y="4847563"/>
            <a:ext cx="3746217" cy="1555362"/>
          </a:xfrm>
          <a:prstGeom prst="roundRect">
            <a:avLst/>
          </a:prstGeom>
          <a:solidFill>
            <a:schemeClr val="accent6">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lang="ja-JP" altLang="en-US" sz="1600" dirty="0" smtClean="0">
                <a:ln>
                  <a:solidFill>
                    <a:prstClr val="black"/>
                  </a:solidFill>
                </a:ln>
                <a:solidFill>
                  <a:schemeClr val="tx1"/>
                </a:solidFill>
                <a:latin typeface="ＭＳ ゴシック" pitchFamily="49" charset="-128"/>
                <a:ea typeface="ＭＳ ゴシック" pitchFamily="49" charset="-128"/>
              </a:rPr>
              <a:t>・サービスの質の確保のために充実</a:t>
            </a:r>
            <a:endParaRPr lang="en-US" altLang="ja-JP" sz="1600" dirty="0" smtClean="0">
              <a:ln>
                <a:solidFill>
                  <a:prstClr val="black"/>
                </a:solidFill>
              </a:ln>
              <a:solidFill>
                <a:schemeClr val="tx1"/>
              </a:solidFill>
              <a:latin typeface="ＭＳ ゴシック" pitchFamily="49" charset="-128"/>
              <a:ea typeface="ＭＳ ゴシック" pitchFamily="49" charset="-128"/>
            </a:endParaRPr>
          </a:p>
          <a:p>
            <a:pPr fontAlgn="auto">
              <a:spcBef>
                <a:spcPts val="0"/>
              </a:spcBef>
              <a:spcAft>
                <a:spcPts val="0"/>
              </a:spcAft>
            </a:pPr>
            <a:r>
              <a:rPr lang="ja-JP" altLang="en-US" sz="1600" dirty="0">
                <a:ln>
                  <a:solidFill>
                    <a:prstClr val="black"/>
                  </a:solidFill>
                </a:ln>
                <a:solidFill>
                  <a:schemeClr val="tx1"/>
                </a:solidFill>
                <a:latin typeface="ＭＳ ゴシック" pitchFamily="49" charset="-128"/>
                <a:ea typeface="ＭＳ ゴシック" pitchFamily="49" charset="-128"/>
              </a:rPr>
              <a:t>　</a:t>
            </a:r>
            <a:r>
              <a:rPr lang="ja-JP" altLang="en-US" sz="1600" dirty="0" smtClean="0">
                <a:ln>
                  <a:solidFill>
                    <a:prstClr val="black"/>
                  </a:solidFill>
                </a:ln>
                <a:solidFill>
                  <a:schemeClr val="tx1"/>
                </a:solidFill>
                <a:latin typeface="ＭＳ ゴシック" pitchFamily="49" charset="-128"/>
                <a:ea typeface="ＭＳ ゴシック" pitchFamily="49" charset="-128"/>
              </a:rPr>
              <a:t>した資格制度</a:t>
            </a:r>
            <a:endParaRPr lang="en-US" altLang="ja-JP" sz="1600" dirty="0" smtClean="0">
              <a:ln>
                <a:solidFill>
                  <a:prstClr val="black"/>
                </a:solidFill>
              </a:ln>
              <a:solidFill>
                <a:schemeClr val="tx1"/>
              </a:solidFill>
              <a:latin typeface="ＭＳ ゴシック" pitchFamily="49" charset="-128"/>
              <a:ea typeface="ＭＳ ゴシック" pitchFamily="49" charset="-128"/>
            </a:endParaRPr>
          </a:p>
          <a:p>
            <a:pPr fontAlgn="auto">
              <a:spcBef>
                <a:spcPts val="0"/>
              </a:spcBef>
              <a:spcAft>
                <a:spcPts val="0"/>
              </a:spcAft>
            </a:pPr>
            <a:endParaRPr lang="en-US" altLang="ja-JP" sz="1600" dirty="0" smtClean="0">
              <a:ln>
                <a:solidFill>
                  <a:prstClr val="black"/>
                </a:solidFill>
              </a:ln>
              <a:solidFill>
                <a:schemeClr val="tx1"/>
              </a:solidFill>
              <a:latin typeface="ＭＳ ゴシック" pitchFamily="49" charset="-128"/>
              <a:ea typeface="ＭＳ ゴシック" pitchFamily="49" charset="-128"/>
            </a:endParaRPr>
          </a:p>
          <a:p>
            <a:pPr fontAlgn="auto">
              <a:spcBef>
                <a:spcPts val="0"/>
              </a:spcBef>
              <a:spcAft>
                <a:spcPts val="0"/>
              </a:spcAft>
            </a:pPr>
            <a:r>
              <a:rPr lang="ja-JP" altLang="en-US" sz="1600" dirty="0" smtClean="0">
                <a:ln>
                  <a:solidFill>
                    <a:prstClr val="black"/>
                  </a:solidFill>
                </a:ln>
                <a:solidFill>
                  <a:schemeClr val="tx1"/>
                </a:solidFill>
                <a:latin typeface="ＭＳ ゴシック" pitchFamily="49" charset="-128"/>
                <a:ea typeface="ＭＳ ゴシック" pitchFamily="49" charset="-128"/>
              </a:rPr>
              <a:t>・生活支援の担い手や補助的な業務</a:t>
            </a:r>
            <a:endParaRPr lang="en-US" altLang="ja-JP" sz="1600" dirty="0" smtClean="0">
              <a:ln>
                <a:solidFill>
                  <a:prstClr val="black"/>
                </a:solidFill>
              </a:ln>
              <a:solidFill>
                <a:schemeClr val="tx1"/>
              </a:solidFill>
              <a:latin typeface="ＭＳ ゴシック" pitchFamily="49" charset="-128"/>
              <a:ea typeface="ＭＳ ゴシック" pitchFamily="49" charset="-128"/>
            </a:endParaRPr>
          </a:p>
          <a:p>
            <a:pPr fontAlgn="auto">
              <a:spcBef>
                <a:spcPts val="0"/>
              </a:spcBef>
              <a:spcAft>
                <a:spcPts val="0"/>
              </a:spcAft>
            </a:pPr>
            <a:r>
              <a:rPr lang="ja-JP" altLang="en-US" sz="1600" dirty="0" smtClean="0">
                <a:ln>
                  <a:solidFill>
                    <a:prstClr val="black"/>
                  </a:solidFill>
                </a:ln>
                <a:solidFill>
                  <a:schemeClr val="tx1"/>
                </a:solidFill>
                <a:latin typeface="ＭＳ ゴシック" pitchFamily="49" charset="-128"/>
                <a:ea typeface="ＭＳ ゴシック" pitchFamily="49" charset="-128"/>
              </a:rPr>
              <a:t>　で幅広い人材確保</a:t>
            </a:r>
            <a:endParaRPr lang="en-US" altLang="ja-JP" sz="1600" dirty="0" smtClean="0">
              <a:ln>
                <a:solidFill>
                  <a:prstClr val="black"/>
                </a:solidFill>
              </a:ln>
              <a:solidFill>
                <a:schemeClr val="tx1"/>
              </a:solidFill>
              <a:latin typeface="ＭＳ ゴシック" pitchFamily="49" charset="-128"/>
              <a:ea typeface="ＭＳ ゴシック" pitchFamily="49" charset="-128"/>
            </a:endParaRPr>
          </a:p>
        </p:txBody>
      </p:sp>
      <p:sp>
        <p:nvSpPr>
          <p:cNvPr id="13" name="スライド番号プレースホルダー 7"/>
          <p:cNvSpPr txBox="1">
            <a:spLocks/>
          </p:cNvSpPr>
          <p:nvPr/>
        </p:nvSpPr>
        <p:spPr>
          <a:xfrm>
            <a:off x="9129464" y="6453336"/>
            <a:ext cx="699871" cy="365125"/>
          </a:xfrm>
          <a:prstGeom prst="rect">
            <a:avLst/>
          </a:prstGeom>
          <a:noFill/>
        </p:spPr>
        <p:txBody>
          <a:bodyPr vert="horz" lIns="91440" tIns="45720" rIns="91440" bIns="45720" rtlCol="0" anchor="ctr"/>
          <a:lstStyle>
            <a:defPPr>
              <a:defRPr lang="ja-JP"/>
            </a:defPPr>
            <a:lvl1pPr algn="r" rtl="0" fontAlgn="base">
              <a:spcBef>
                <a:spcPct val="0"/>
              </a:spcBef>
              <a:spcAft>
                <a:spcPct val="0"/>
              </a:spcAft>
              <a:defRPr kumimoji="1" sz="1200" kern="1200">
                <a:solidFill>
                  <a:schemeClr val="tx1">
                    <a:tint val="75000"/>
                  </a:schemeClr>
                </a:solidFill>
                <a:latin typeface="Arial" pitchFamily="34"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Arial" pitchFamily="34" charset="0"/>
                <a:ea typeface="ＭＳ Ｐゴシック" pitchFamily="50" charset="-128"/>
                <a:cs typeface="+mn-cs"/>
              </a:defRPr>
            </a:lvl9pPr>
          </a:lstStyle>
          <a:p>
            <a:r>
              <a:rPr lang="en-US" altLang="ja-JP" sz="2400" dirty="0" smtClean="0">
                <a:solidFill>
                  <a:prstClr val="black"/>
                </a:solidFill>
              </a:rPr>
              <a:t>213</a:t>
            </a:r>
            <a:endParaRPr lang="ja-JP" altLang="en-US" sz="2400" dirty="0">
              <a:solidFill>
                <a:prstClr val="black"/>
              </a:solidFill>
            </a:endParaRPr>
          </a:p>
        </p:txBody>
      </p:sp>
    </p:spTree>
    <p:extLst>
      <p:ext uri="{BB962C8B-B14F-4D97-AF65-F5344CB8AC3E}">
        <p14:creationId xmlns:p14="http://schemas.microsoft.com/office/powerpoint/2010/main" val="7334625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80"/>
          <p:cNvSpPr>
            <a:spLocks noChangeArrowheads="1"/>
          </p:cNvSpPr>
          <p:nvPr/>
        </p:nvSpPr>
        <p:spPr bwMode="auto">
          <a:xfrm>
            <a:off x="5" y="44672"/>
            <a:ext cx="9888802" cy="4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51" tIns="45678" rIns="91351" bIns="45678" anchor="ctr"/>
          <a:lstStyle/>
          <a:p>
            <a:pPr algn="ctr">
              <a:tabLst>
                <a:tab pos="1700213" algn="l"/>
              </a:tabLst>
            </a:pPr>
            <a:r>
              <a:rPr lang="ja-JP" altLang="en-US" sz="2800" b="1" dirty="0" smtClean="0">
                <a:solidFill>
                  <a:prstClr val="black"/>
                </a:solidFill>
                <a:latin typeface="HG丸ｺﾞｼｯｸM-PRO" pitchFamily="50" charset="-128"/>
                <a:ea typeface="HG丸ｺﾞｼｯｸM-PRO" pitchFamily="50" charset="-128"/>
              </a:rPr>
              <a:t>視点②：キャリアパスの確立</a:t>
            </a:r>
          </a:p>
        </p:txBody>
      </p:sp>
      <p:sp>
        <p:nvSpPr>
          <p:cNvPr id="7" name="二等辺三角形 6"/>
          <p:cNvSpPr/>
          <p:nvPr/>
        </p:nvSpPr>
        <p:spPr>
          <a:xfrm>
            <a:off x="666835" y="1307135"/>
            <a:ext cx="2485195" cy="3096000"/>
          </a:xfrm>
          <a:prstGeom prst="triangle">
            <a:avLst>
              <a:gd name="adj" fmla="val 49687"/>
            </a:avLst>
          </a:prstGeom>
          <a:gradFill flip="none" rotWithShape="1">
            <a:gsLst>
              <a:gs pos="0">
                <a:schemeClr val="tx2">
                  <a:lumMod val="50000"/>
                </a:schemeClr>
              </a:gs>
              <a:gs pos="53000">
                <a:srgbClr val="D4DEFF"/>
              </a:gs>
              <a:gs pos="83000">
                <a:srgbClr val="D4DEFF"/>
              </a:gs>
              <a:gs pos="100000">
                <a:srgbClr val="96AB94"/>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84523" tIns="42262" rIns="84523" bIns="42262" anchor="ctr"/>
          <a:lstStyle/>
          <a:p>
            <a:pPr algn="ctr">
              <a:defRPr/>
            </a:pPr>
            <a:endParaRPr lang="ja-JP" altLang="en-US">
              <a:solidFill>
                <a:prstClr val="white"/>
              </a:solidFill>
              <a:latin typeface="HGPｺﾞｼｯｸM" pitchFamily="50" charset="-128"/>
              <a:ea typeface="HGPｺﾞｼｯｸM" pitchFamily="50" charset="-128"/>
            </a:endParaRPr>
          </a:p>
        </p:txBody>
      </p:sp>
      <p:sp>
        <p:nvSpPr>
          <p:cNvPr id="8" name="角丸四角形 7"/>
          <p:cNvSpPr/>
          <p:nvPr/>
        </p:nvSpPr>
        <p:spPr>
          <a:xfrm>
            <a:off x="810645" y="3828085"/>
            <a:ext cx="2161039" cy="432000"/>
          </a:xfrm>
          <a:prstGeom prst="roundRect">
            <a:avLst/>
          </a:prstGeom>
          <a:solidFill>
            <a:srgbClr val="CCFF99"/>
          </a:solidFill>
        </p:spPr>
        <p:style>
          <a:lnRef idx="1">
            <a:schemeClr val="dk1"/>
          </a:lnRef>
          <a:fillRef idx="2">
            <a:schemeClr val="dk1"/>
          </a:fillRef>
          <a:effectRef idx="1">
            <a:schemeClr val="dk1"/>
          </a:effectRef>
          <a:fontRef idx="minor">
            <a:schemeClr val="dk1"/>
          </a:fontRef>
        </p:style>
        <p:txBody>
          <a:bodyPr lIns="84523" tIns="42262" rIns="84523" bIns="42262" anchor="ctr"/>
          <a:lstStyle/>
          <a:p>
            <a:pPr algn="ctr">
              <a:defRPr/>
            </a:pPr>
            <a:r>
              <a:rPr lang="ja-JP" altLang="en-US" sz="1200" b="1" dirty="0">
                <a:solidFill>
                  <a:prstClr val="black"/>
                </a:solidFill>
                <a:latin typeface="HGPｺﾞｼｯｸM" pitchFamily="50" charset="-128"/>
                <a:ea typeface="HGPｺﾞｼｯｸM" pitchFamily="50" charset="-128"/>
              </a:rPr>
              <a:t>初任者研修修了者</a:t>
            </a:r>
          </a:p>
          <a:p>
            <a:pPr algn="ctr">
              <a:defRPr/>
            </a:pPr>
            <a:r>
              <a:rPr lang="ja-JP" altLang="en-US" sz="1050" b="1" dirty="0" smtClean="0">
                <a:solidFill>
                  <a:prstClr val="black"/>
                </a:solidFill>
                <a:latin typeface="HGPｺﾞｼｯｸM" pitchFamily="50" charset="-128"/>
                <a:ea typeface="HGPｺﾞｼｯｸM" pitchFamily="50" charset="-128"/>
              </a:rPr>
              <a:t>（旧ホームヘルパー</a:t>
            </a:r>
            <a:r>
              <a:rPr lang="ja-JP" altLang="en-US" sz="1050" b="1" dirty="0">
                <a:solidFill>
                  <a:prstClr val="black"/>
                </a:solidFill>
                <a:latin typeface="HGPｺﾞｼｯｸM" pitchFamily="50" charset="-128"/>
                <a:ea typeface="HGPｺﾞｼｯｸM" pitchFamily="50" charset="-128"/>
              </a:rPr>
              <a:t>２級研修相当）</a:t>
            </a:r>
          </a:p>
        </p:txBody>
      </p:sp>
      <p:sp>
        <p:nvSpPr>
          <p:cNvPr id="9" name="角丸四角形 8"/>
          <p:cNvSpPr/>
          <p:nvPr/>
        </p:nvSpPr>
        <p:spPr>
          <a:xfrm>
            <a:off x="810648" y="1665240"/>
            <a:ext cx="2161626" cy="288000"/>
          </a:xfrm>
          <a:prstGeom prst="roundRect">
            <a:avLst/>
          </a:prstGeom>
          <a:solidFill>
            <a:srgbClr val="FF99FF"/>
          </a:solidFill>
          <a:ln w="19050">
            <a:solidFill>
              <a:srgbClr val="FF0066"/>
            </a:solidFill>
          </a:ln>
        </p:spPr>
        <p:style>
          <a:lnRef idx="1">
            <a:schemeClr val="accent3"/>
          </a:lnRef>
          <a:fillRef idx="2">
            <a:schemeClr val="accent3"/>
          </a:fillRef>
          <a:effectRef idx="1">
            <a:schemeClr val="accent3"/>
          </a:effectRef>
          <a:fontRef idx="minor">
            <a:schemeClr val="dk1"/>
          </a:fontRef>
        </p:style>
        <p:txBody>
          <a:bodyPr lIns="84523" tIns="42262" rIns="84523" bIns="42262" anchor="ctr"/>
          <a:lstStyle/>
          <a:p>
            <a:pPr algn="ctr">
              <a:defRPr/>
            </a:pPr>
            <a:r>
              <a:rPr lang="ja-JP" altLang="en-US" sz="1200" b="1" dirty="0">
                <a:solidFill>
                  <a:prstClr val="black"/>
                </a:solidFill>
                <a:latin typeface="HGPｺﾞｼｯｸM" pitchFamily="50" charset="-128"/>
                <a:ea typeface="HGPｺﾞｼｯｸM" pitchFamily="50" charset="-128"/>
              </a:rPr>
              <a:t>認定介護</a:t>
            </a:r>
            <a:r>
              <a:rPr lang="ja-JP" altLang="en-US" sz="1200" b="1" dirty="0" smtClean="0">
                <a:solidFill>
                  <a:prstClr val="black"/>
                </a:solidFill>
                <a:latin typeface="HGPｺﾞｼｯｸM" pitchFamily="50" charset="-128"/>
                <a:ea typeface="HGPｺﾞｼｯｸM" pitchFamily="50" charset="-128"/>
              </a:rPr>
              <a:t>福祉士（</a:t>
            </a:r>
            <a:r>
              <a:rPr lang="ja-JP" altLang="en-US" sz="1200" b="1" dirty="0">
                <a:solidFill>
                  <a:prstClr val="black"/>
                </a:solidFill>
                <a:latin typeface="HGPｺﾞｼｯｸM" pitchFamily="50" charset="-128"/>
                <a:ea typeface="HGPｺﾞｼｯｸM" pitchFamily="50" charset="-128"/>
              </a:rPr>
              <a:t>仮称）</a:t>
            </a:r>
            <a:endParaRPr lang="en-US" altLang="ja-JP" sz="1200" b="1" dirty="0">
              <a:solidFill>
                <a:prstClr val="black"/>
              </a:solidFill>
              <a:latin typeface="HGPｺﾞｼｯｸM" pitchFamily="50" charset="-128"/>
              <a:ea typeface="HGPｺﾞｼｯｸM" pitchFamily="50" charset="-128"/>
            </a:endParaRPr>
          </a:p>
        </p:txBody>
      </p:sp>
      <p:sp>
        <p:nvSpPr>
          <p:cNvPr id="10" name="角丸四角形 9"/>
          <p:cNvSpPr/>
          <p:nvPr/>
        </p:nvSpPr>
        <p:spPr>
          <a:xfrm>
            <a:off x="810645" y="2632698"/>
            <a:ext cx="2161039" cy="288000"/>
          </a:xfrm>
          <a:prstGeom prst="roundRect">
            <a:avLst/>
          </a:prstGeom>
          <a:solidFill>
            <a:srgbClr val="FFCC99"/>
          </a:solidFill>
        </p:spPr>
        <p:style>
          <a:lnRef idx="1">
            <a:schemeClr val="accent2"/>
          </a:lnRef>
          <a:fillRef idx="2">
            <a:schemeClr val="accent2"/>
          </a:fillRef>
          <a:effectRef idx="1">
            <a:schemeClr val="accent2"/>
          </a:effectRef>
          <a:fontRef idx="minor">
            <a:schemeClr val="dk1"/>
          </a:fontRef>
        </p:style>
        <p:txBody>
          <a:bodyPr lIns="84523" tIns="42262" rIns="84523" bIns="42262" anchor="ctr"/>
          <a:lstStyle/>
          <a:p>
            <a:pPr algn="ctr">
              <a:defRPr/>
            </a:pPr>
            <a:r>
              <a:rPr lang="ja-JP" altLang="en-US" sz="1200" b="1" dirty="0">
                <a:solidFill>
                  <a:prstClr val="black"/>
                </a:solidFill>
                <a:latin typeface="HGPｺﾞｼｯｸM" pitchFamily="50" charset="-128"/>
                <a:ea typeface="HGPｺﾞｼｯｸM" pitchFamily="50" charset="-128"/>
              </a:rPr>
              <a:t>介護福祉士</a:t>
            </a:r>
          </a:p>
        </p:txBody>
      </p:sp>
      <p:sp>
        <p:nvSpPr>
          <p:cNvPr id="11" name="上矢印 10"/>
          <p:cNvSpPr/>
          <p:nvPr/>
        </p:nvSpPr>
        <p:spPr>
          <a:xfrm>
            <a:off x="1531069" y="2097287"/>
            <a:ext cx="720346" cy="432000"/>
          </a:xfrm>
          <a:prstGeom prst="upArrow">
            <a:avLst>
              <a:gd name="adj1" fmla="val 50000"/>
              <a:gd name="adj2" fmla="val 25469"/>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84523" tIns="42262" rIns="84523" bIns="42262" anchor="ctr"/>
          <a:lstStyle/>
          <a:p>
            <a:pPr algn="ctr">
              <a:defRPr/>
            </a:pPr>
            <a:endParaRPr lang="ja-JP" altLang="en-US">
              <a:solidFill>
                <a:prstClr val="white"/>
              </a:solidFill>
              <a:latin typeface="HGPｺﾞｼｯｸM" pitchFamily="50" charset="-128"/>
              <a:ea typeface="HGPｺﾞｼｯｸM" pitchFamily="50" charset="-128"/>
            </a:endParaRPr>
          </a:p>
        </p:txBody>
      </p:sp>
      <p:sp>
        <p:nvSpPr>
          <p:cNvPr id="12" name="上矢印 11"/>
          <p:cNvSpPr/>
          <p:nvPr/>
        </p:nvSpPr>
        <p:spPr>
          <a:xfrm>
            <a:off x="1531148" y="2997472"/>
            <a:ext cx="720346" cy="756000"/>
          </a:xfrm>
          <a:prstGeom prst="upArrow">
            <a:avLst>
              <a:gd name="adj1" fmla="val 50000"/>
              <a:gd name="adj2" fmla="val 25469"/>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84523" tIns="42262" rIns="84523" bIns="42262" anchor="ctr"/>
          <a:lstStyle/>
          <a:p>
            <a:pPr algn="ctr">
              <a:defRPr/>
            </a:pPr>
            <a:endParaRPr lang="ja-JP" altLang="en-US">
              <a:solidFill>
                <a:prstClr val="white"/>
              </a:solidFill>
              <a:latin typeface="HGPｺﾞｼｯｸM" pitchFamily="50" charset="-128"/>
              <a:ea typeface="HGPｺﾞｼｯｸM" pitchFamily="50" charset="-128"/>
            </a:endParaRPr>
          </a:p>
        </p:txBody>
      </p:sp>
      <p:sp>
        <p:nvSpPr>
          <p:cNvPr id="13" name="テキスト ボックス 21"/>
          <p:cNvSpPr txBox="1">
            <a:spLocks noChangeArrowheads="1"/>
          </p:cNvSpPr>
          <p:nvPr/>
        </p:nvSpPr>
        <p:spPr bwMode="auto">
          <a:xfrm>
            <a:off x="1242897" y="3267434"/>
            <a:ext cx="1512727" cy="270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523" tIns="42262" rIns="84523" bIns="42262">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200" b="1" dirty="0">
                <a:solidFill>
                  <a:srgbClr val="000000"/>
                </a:solidFill>
                <a:latin typeface="HGPｺﾞｼｯｸM" pitchFamily="50" charset="-128"/>
                <a:ea typeface="HGPｺﾞｼｯｸM" pitchFamily="50" charset="-128"/>
              </a:rPr>
              <a:t>＜実務者研修＞</a:t>
            </a:r>
          </a:p>
        </p:txBody>
      </p:sp>
      <p:sp>
        <p:nvSpPr>
          <p:cNvPr id="14" name="上矢印 13"/>
          <p:cNvSpPr/>
          <p:nvPr/>
        </p:nvSpPr>
        <p:spPr>
          <a:xfrm rot="5400000">
            <a:off x="270689" y="2552782"/>
            <a:ext cx="432000" cy="504218"/>
          </a:xfrm>
          <a:prstGeom prst="upArrow">
            <a:avLst>
              <a:gd name="adj1" fmla="val 50000"/>
              <a:gd name="adj2" fmla="val 25469"/>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84523" tIns="42262" rIns="84523" bIns="42262" anchor="ctr"/>
          <a:lstStyle/>
          <a:p>
            <a:pPr algn="ctr">
              <a:defRPr/>
            </a:pPr>
            <a:endParaRPr lang="ja-JP" altLang="en-US">
              <a:solidFill>
                <a:prstClr val="white"/>
              </a:solidFill>
              <a:latin typeface="HGPｺﾞｼｯｸM" pitchFamily="50" charset="-128"/>
              <a:ea typeface="HGPｺﾞｼｯｸM" pitchFamily="50" charset="-128"/>
            </a:endParaRPr>
          </a:p>
        </p:txBody>
      </p:sp>
      <p:sp>
        <p:nvSpPr>
          <p:cNvPr id="15" name="テキスト ボックス 21"/>
          <p:cNvSpPr txBox="1">
            <a:spLocks noChangeArrowheads="1"/>
          </p:cNvSpPr>
          <p:nvPr/>
        </p:nvSpPr>
        <p:spPr bwMode="auto">
          <a:xfrm>
            <a:off x="90639" y="3066805"/>
            <a:ext cx="1296623" cy="254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523" tIns="42262" rIns="84523" bIns="42262">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100" dirty="0">
                <a:solidFill>
                  <a:srgbClr val="000000"/>
                </a:solidFill>
                <a:latin typeface="HGPｺﾞｼｯｸM" pitchFamily="50" charset="-128"/>
                <a:ea typeface="HGPｺﾞｼｯｸM" pitchFamily="50" charset="-128"/>
              </a:rPr>
              <a:t>（養成施設ルート）</a:t>
            </a:r>
          </a:p>
        </p:txBody>
      </p:sp>
      <p:sp>
        <p:nvSpPr>
          <p:cNvPr id="17" name="正方形/長方形 16"/>
          <p:cNvSpPr/>
          <p:nvPr/>
        </p:nvSpPr>
        <p:spPr>
          <a:xfrm>
            <a:off x="162537" y="1233192"/>
            <a:ext cx="3097489" cy="334800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8" name="正方形/長方形 17"/>
          <p:cNvSpPr/>
          <p:nvPr/>
        </p:nvSpPr>
        <p:spPr>
          <a:xfrm>
            <a:off x="3332414" y="1233192"/>
            <a:ext cx="3313593" cy="334800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4" name="角丸四角形 33"/>
          <p:cNvSpPr/>
          <p:nvPr/>
        </p:nvSpPr>
        <p:spPr>
          <a:xfrm>
            <a:off x="162537" y="945192"/>
            <a:ext cx="3097489" cy="288000"/>
          </a:xfrm>
          <a:prstGeom prst="roundRect">
            <a:avLst/>
          </a:prstGeom>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smtClean="0">
                <a:solidFill>
                  <a:prstClr val="black"/>
                </a:solidFill>
              </a:rPr>
              <a:t>今後の介護人材のキャリアパス</a:t>
            </a:r>
            <a:endParaRPr lang="ja-JP" altLang="en-US" sz="1400" b="1" dirty="0">
              <a:solidFill>
                <a:prstClr val="black"/>
              </a:solidFill>
            </a:endParaRPr>
          </a:p>
        </p:txBody>
      </p:sp>
      <p:sp>
        <p:nvSpPr>
          <p:cNvPr id="35" name="角丸四角形 34"/>
          <p:cNvSpPr/>
          <p:nvPr/>
        </p:nvSpPr>
        <p:spPr>
          <a:xfrm>
            <a:off x="3332414" y="945192"/>
            <a:ext cx="3313593" cy="288000"/>
          </a:xfrm>
          <a:prstGeom prst="roundRect">
            <a:avLst/>
          </a:prstGeom>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smtClean="0">
                <a:solidFill>
                  <a:prstClr val="black"/>
                </a:solidFill>
              </a:rPr>
              <a:t>介護キャリア段位制度（内閣府）</a:t>
            </a:r>
            <a:endParaRPr lang="ja-JP" altLang="en-US" sz="1400" b="1" dirty="0">
              <a:solidFill>
                <a:prstClr val="black"/>
              </a:solidFill>
            </a:endParaRPr>
          </a:p>
        </p:txBody>
      </p:sp>
      <p:sp>
        <p:nvSpPr>
          <p:cNvPr id="36" name="正方形/長方形 35"/>
          <p:cNvSpPr/>
          <p:nvPr/>
        </p:nvSpPr>
        <p:spPr>
          <a:xfrm>
            <a:off x="163226" y="5265200"/>
            <a:ext cx="9652640" cy="154800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7" name="正方形/長方形 36"/>
          <p:cNvSpPr/>
          <p:nvPr/>
        </p:nvSpPr>
        <p:spPr>
          <a:xfrm>
            <a:off x="19180" y="5301208"/>
            <a:ext cx="9904761" cy="154800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a:solidFill>
                  <a:prstClr val="black"/>
                </a:solidFill>
              </a:rPr>
              <a:t>　①</a:t>
            </a:r>
            <a:r>
              <a:rPr lang="ja-JP" altLang="en-US" sz="1400" dirty="0" smtClean="0">
                <a:solidFill>
                  <a:prstClr val="black"/>
                </a:solidFill>
              </a:rPr>
              <a:t>専門的</a:t>
            </a:r>
            <a:r>
              <a:rPr lang="ja-JP" altLang="en-US" sz="1400" dirty="0">
                <a:solidFill>
                  <a:prstClr val="black"/>
                </a:solidFill>
              </a:rPr>
              <a:t>な知識を習得しキャリアアップが図られるよう職員に対する研修の受講</a:t>
            </a:r>
            <a:r>
              <a:rPr lang="ja-JP" altLang="en-US" sz="1400" dirty="0" smtClean="0">
                <a:solidFill>
                  <a:prstClr val="black"/>
                </a:solidFill>
              </a:rPr>
              <a:t>支援</a:t>
            </a:r>
            <a:endParaRPr lang="en-US" altLang="ja-JP" sz="1400" dirty="0" smtClean="0">
              <a:solidFill>
                <a:prstClr val="black"/>
              </a:solidFill>
            </a:endParaRPr>
          </a:p>
          <a:p>
            <a:r>
              <a:rPr lang="ja-JP" altLang="en-US" sz="1400" dirty="0" smtClean="0">
                <a:solidFill>
                  <a:prstClr val="black"/>
                </a:solidFill>
              </a:rPr>
              <a:t>　②事業</a:t>
            </a:r>
            <a:r>
              <a:rPr lang="ja-JP" altLang="en-US" sz="1400" dirty="0">
                <a:solidFill>
                  <a:prstClr val="black"/>
                </a:solidFill>
              </a:rPr>
              <a:t>運営規模の拡大や経営の高度化を促進することによる法人の枠を超えた人事交流や研修等の</a:t>
            </a:r>
            <a:r>
              <a:rPr lang="ja-JP" altLang="en-US" sz="1400" dirty="0" smtClean="0">
                <a:solidFill>
                  <a:prstClr val="black"/>
                </a:solidFill>
              </a:rPr>
              <a:t>実施の推進</a:t>
            </a:r>
            <a:endParaRPr lang="en-US" altLang="ja-JP" sz="1400" dirty="0" smtClean="0">
              <a:solidFill>
                <a:prstClr val="black"/>
              </a:solidFill>
            </a:endParaRPr>
          </a:p>
          <a:p>
            <a:r>
              <a:rPr lang="ja-JP" altLang="en-US" sz="1400" dirty="0" smtClean="0">
                <a:solidFill>
                  <a:prstClr val="black"/>
                </a:solidFill>
              </a:rPr>
              <a:t>　③改正後の介護福祉士制度の円滑な施行等</a:t>
            </a:r>
            <a:r>
              <a:rPr lang="ja-JP" altLang="en-US" sz="1000" dirty="0" smtClean="0">
                <a:solidFill>
                  <a:prstClr val="black"/>
                </a:solidFill>
              </a:rPr>
              <a:t>（実務者研修の導入、養成施設卒業者に対する国家試験義務付け、準介護福祉士の廃止・介護福祉士への統一化）</a:t>
            </a:r>
            <a:endParaRPr lang="en-US" altLang="ja-JP" sz="1000" dirty="0" smtClean="0">
              <a:solidFill>
                <a:prstClr val="black"/>
              </a:solidFill>
            </a:endParaRPr>
          </a:p>
          <a:p>
            <a:r>
              <a:rPr lang="ja-JP" altLang="en-US" sz="1400" dirty="0" smtClean="0">
                <a:solidFill>
                  <a:prstClr val="black"/>
                </a:solidFill>
              </a:rPr>
              <a:t>　④認定介護福祉士の具体化に向けた取組など、介護福祉士</a:t>
            </a:r>
            <a:r>
              <a:rPr lang="ja-JP" altLang="en-US" sz="1400" dirty="0">
                <a:solidFill>
                  <a:prstClr val="black"/>
                </a:solidFill>
              </a:rPr>
              <a:t>の資格取得後の</a:t>
            </a:r>
            <a:r>
              <a:rPr lang="ja-JP" altLang="en-US" sz="1400" dirty="0" smtClean="0">
                <a:solidFill>
                  <a:prstClr val="black"/>
                </a:solidFill>
              </a:rPr>
              <a:t>キャリアパスの確立</a:t>
            </a:r>
            <a:endParaRPr lang="en-US" altLang="ja-JP" sz="1400" dirty="0" smtClean="0">
              <a:solidFill>
                <a:prstClr val="black"/>
              </a:solidFill>
            </a:endParaRPr>
          </a:p>
          <a:p>
            <a:r>
              <a:rPr lang="ja-JP" altLang="en-US" sz="1400" dirty="0" smtClean="0">
                <a:solidFill>
                  <a:prstClr val="black"/>
                </a:solidFill>
              </a:rPr>
              <a:t>　⑤介護キャリア段位制度などを活用した事業者による</a:t>
            </a:r>
            <a:r>
              <a:rPr lang="en-US" altLang="ja-JP" sz="1400" dirty="0" smtClean="0">
                <a:solidFill>
                  <a:prstClr val="black"/>
                </a:solidFill>
              </a:rPr>
              <a:t>OJT</a:t>
            </a:r>
            <a:r>
              <a:rPr lang="ja-JP" altLang="en-US" sz="1400" dirty="0" smtClean="0">
                <a:solidFill>
                  <a:prstClr val="black"/>
                </a:solidFill>
              </a:rPr>
              <a:t>研修の促進</a:t>
            </a:r>
            <a:endParaRPr lang="en-US" altLang="ja-JP" sz="1400" dirty="0" smtClean="0">
              <a:solidFill>
                <a:prstClr val="black"/>
              </a:solidFill>
            </a:endParaRPr>
          </a:p>
          <a:p>
            <a:r>
              <a:rPr lang="ja-JP" altLang="en-US" sz="1400" dirty="0" smtClean="0">
                <a:solidFill>
                  <a:prstClr val="black"/>
                </a:solidFill>
              </a:rPr>
              <a:t>　</a:t>
            </a:r>
            <a:r>
              <a:rPr lang="ja-JP" altLang="en-US" sz="1400" dirty="0">
                <a:solidFill>
                  <a:prstClr val="black"/>
                </a:solidFill>
              </a:rPr>
              <a:t>⑥</a:t>
            </a:r>
            <a:r>
              <a:rPr lang="ja-JP" altLang="en-US" sz="1400" dirty="0" smtClean="0">
                <a:solidFill>
                  <a:prstClr val="black"/>
                </a:solidFill>
              </a:rPr>
              <a:t>事業者（管理者）の人材マネジメント能力の強化のための取組の推進</a:t>
            </a:r>
            <a:endParaRPr lang="en-US" altLang="ja-JP" sz="1400" dirty="0" smtClean="0">
              <a:solidFill>
                <a:prstClr val="black"/>
              </a:solidFill>
            </a:endParaRPr>
          </a:p>
          <a:p>
            <a:r>
              <a:rPr lang="ja-JP" altLang="en-US" sz="1400" dirty="0">
                <a:solidFill>
                  <a:prstClr val="black"/>
                </a:solidFill>
              </a:rPr>
              <a:t>　⑦</a:t>
            </a:r>
            <a:r>
              <a:rPr lang="ja-JP" altLang="en-US" sz="1400" dirty="0" smtClean="0">
                <a:solidFill>
                  <a:prstClr val="black"/>
                </a:solidFill>
              </a:rPr>
              <a:t>常勤職員を増加していく上で有効な在宅サービスの普及　　　等</a:t>
            </a:r>
            <a:endParaRPr lang="en-US" altLang="ja-JP" sz="1400" dirty="0" smtClean="0">
              <a:solidFill>
                <a:prstClr val="black"/>
              </a:solidFill>
            </a:endParaRPr>
          </a:p>
        </p:txBody>
      </p:sp>
      <p:sp>
        <p:nvSpPr>
          <p:cNvPr id="38" name="右矢印 37"/>
          <p:cNvSpPr/>
          <p:nvPr/>
        </p:nvSpPr>
        <p:spPr>
          <a:xfrm>
            <a:off x="198186" y="4797152"/>
            <a:ext cx="468225" cy="396000"/>
          </a:xfrm>
          <a:prstGeom prst="rightArrow">
            <a:avLst>
              <a:gd name="adj1" fmla="val 50000"/>
              <a:gd name="adj2" fmla="val 45588"/>
            </a:avLst>
          </a:prstGeom>
          <a:solidFill>
            <a:schemeClr val="accent6">
              <a:lumMod val="75000"/>
            </a:schemeClr>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9" name="正方形/長方形 38"/>
          <p:cNvSpPr/>
          <p:nvPr/>
        </p:nvSpPr>
        <p:spPr>
          <a:xfrm>
            <a:off x="6862454" y="944772"/>
            <a:ext cx="2953420" cy="2122032"/>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1" name="正方形/長方形 40"/>
          <p:cNvSpPr/>
          <p:nvPr/>
        </p:nvSpPr>
        <p:spPr>
          <a:xfrm>
            <a:off x="6898463" y="944768"/>
            <a:ext cx="2917402" cy="2050201"/>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smtClean="0">
                <a:solidFill>
                  <a:prstClr val="black"/>
                </a:solidFill>
              </a:rPr>
              <a:t>（期待される取組の例）</a:t>
            </a:r>
            <a:endParaRPr lang="en-US" altLang="ja-JP" sz="1600" dirty="0" smtClean="0">
              <a:solidFill>
                <a:prstClr val="black"/>
              </a:solidFill>
            </a:endParaRPr>
          </a:p>
          <a:p>
            <a:r>
              <a:rPr lang="ja-JP" altLang="en-US" sz="1400" dirty="0" smtClean="0">
                <a:solidFill>
                  <a:prstClr val="black"/>
                </a:solidFill>
              </a:rPr>
              <a:t>・介護職員の技術を向上させる取組</a:t>
            </a:r>
            <a:endParaRPr lang="en-US" altLang="ja-JP" sz="1400" dirty="0" smtClean="0">
              <a:solidFill>
                <a:prstClr val="black"/>
              </a:solidFill>
            </a:endParaRPr>
          </a:p>
          <a:p>
            <a:r>
              <a:rPr lang="ja-JP" altLang="en-US" sz="1400" dirty="0" smtClean="0">
                <a:solidFill>
                  <a:prstClr val="black"/>
                </a:solidFill>
              </a:rPr>
              <a:t>・職位に応じた賃金体系の</a:t>
            </a:r>
            <a:r>
              <a:rPr lang="en-US" altLang="ja-JP" sz="1400" dirty="0" smtClean="0">
                <a:solidFill>
                  <a:prstClr val="black"/>
                </a:solidFill>
              </a:rPr>
              <a:t> </a:t>
            </a:r>
            <a:r>
              <a:rPr lang="ja-JP" altLang="en-US" sz="1400" dirty="0" smtClean="0">
                <a:solidFill>
                  <a:prstClr val="black"/>
                </a:solidFill>
              </a:rPr>
              <a:t>整備</a:t>
            </a:r>
            <a:endParaRPr lang="en-US" altLang="ja-JP" sz="1400" dirty="0" smtClean="0">
              <a:solidFill>
                <a:prstClr val="black"/>
              </a:solidFill>
            </a:endParaRPr>
          </a:p>
          <a:p>
            <a:r>
              <a:rPr lang="ja-JP" altLang="en-US" sz="1400" dirty="0" smtClean="0">
                <a:solidFill>
                  <a:prstClr val="black"/>
                </a:solidFill>
              </a:rPr>
              <a:t>・経験年数等に応じた業務</a:t>
            </a:r>
            <a:r>
              <a:rPr lang="en-US" altLang="ja-JP" sz="1400" dirty="0" smtClean="0">
                <a:solidFill>
                  <a:prstClr val="black"/>
                </a:solidFill>
              </a:rPr>
              <a:t> </a:t>
            </a:r>
            <a:r>
              <a:rPr lang="ja-JP" altLang="en-US" sz="1400" dirty="0" smtClean="0">
                <a:solidFill>
                  <a:prstClr val="black"/>
                </a:solidFill>
              </a:rPr>
              <a:t>内容の高</a:t>
            </a:r>
            <a:endParaRPr lang="en-US" altLang="ja-JP" sz="1400" dirty="0" smtClean="0">
              <a:solidFill>
                <a:prstClr val="black"/>
              </a:solidFill>
            </a:endParaRPr>
          </a:p>
          <a:p>
            <a:r>
              <a:rPr lang="ja-JP" altLang="en-US" sz="1400" dirty="0">
                <a:solidFill>
                  <a:prstClr val="black"/>
                </a:solidFill>
              </a:rPr>
              <a:t>　</a:t>
            </a:r>
            <a:r>
              <a:rPr lang="ja-JP" altLang="en-US" sz="1400" dirty="0" smtClean="0">
                <a:solidFill>
                  <a:prstClr val="black"/>
                </a:solidFill>
              </a:rPr>
              <a:t>度化等魅力ある職場づくり</a:t>
            </a:r>
            <a:endParaRPr lang="en-US" altLang="ja-JP" sz="1400" dirty="0">
              <a:solidFill>
                <a:prstClr val="black"/>
              </a:solidFill>
            </a:endParaRPr>
          </a:p>
          <a:p>
            <a:r>
              <a:rPr lang="ja-JP" altLang="en-US" sz="1400" dirty="0" smtClean="0">
                <a:solidFill>
                  <a:prstClr val="black"/>
                </a:solidFill>
              </a:rPr>
              <a:t>・介護職員に他分野など様々な経験</a:t>
            </a:r>
            <a:endParaRPr lang="en-US" altLang="ja-JP" sz="1400" dirty="0" smtClean="0">
              <a:solidFill>
                <a:prstClr val="black"/>
              </a:solidFill>
            </a:endParaRPr>
          </a:p>
          <a:p>
            <a:r>
              <a:rPr lang="ja-JP" altLang="en-US" sz="1400" dirty="0">
                <a:solidFill>
                  <a:prstClr val="black"/>
                </a:solidFill>
              </a:rPr>
              <a:t>　</a:t>
            </a:r>
            <a:r>
              <a:rPr lang="ja-JP" altLang="en-US" sz="1400" dirty="0" smtClean="0">
                <a:solidFill>
                  <a:prstClr val="black"/>
                </a:solidFill>
              </a:rPr>
              <a:t>の機会を付与  </a:t>
            </a:r>
            <a:endParaRPr lang="en-US" altLang="ja-JP" sz="1400" dirty="0" smtClean="0">
              <a:solidFill>
                <a:prstClr val="black"/>
              </a:solidFill>
            </a:endParaRPr>
          </a:p>
          <a:p>
            <a:r>
              <a:rPr lang="ja-JP" altLang="en-US" sz="1400" dirty="0" smtClean="0">
                <a:solidFill>
                  <a:prstClr val="black"/>
                </a:solidFill>
              </a:rPr>
              <a:t>・新人職員に対し先輩職員を教育係</a:t>
            </a:r>
            <a:endParaRPr lang="en-US" altLang="ja-JP" sz="1400" dirty="0" smtClean="0">
              <a:solidFill>
                <a:prstClr val="black"/>
              </a:solidFill>
            </a:endParaRPr>
          </a:p>
          <a:p>
            <a:r>
              <a:rPr lang="ja-JP" altLang="en-US" sz="1400" dirty="0">
                <a:solidFill>
                  <a:prstClr val="black"/>
                </a:solidFill>
              </a:rPr>
              <a:t>　</a:t>
            </a:r>
            <a:r>
              <a:rPr lang="ja-JP" altLang="en-US" sz="1400" dirty="0" smtClean="0">
                <a:solidFill>
                  <a:prstClr val="black"/>
                </a:solidFill>
              </a:rPr>
              <a:t>とするなど社内教育の充実等</a:t>
            </a:r>
            <a:endParaRPr lang="en-US" altLang="ja-JP" sz="1400" dirty="0" smtClean="0">
              <a:solidFill>
                <a:prstClr val="black"/>
              </a:solidFill>
            </a:endParaRPr>
          </a:p>
        </p:txBody>
      </p:sp>
      <p:sp>
        <p:nvSpPr>
          <p:cNvPr id="42" name="正方形/長方形 41"/>
          <p:cNvSpPr/>
          <p:nvPr/>
        </p:nvSpPr>
        <p:spPr>
          <a:xfrm>
            <a:off x="774528" y="4797200"/>
            <a:ext cx="6195666" cy="432000"/>
          </a:xfrm>
          <a:prstGeom prst="rect">
            <a:avLst/>
          </a:prstGeom>
          <a:solidFill>
            <a:srgbClr val="92D050"/>
          </a:solidFill>
          <a:ln w="6350">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smtClean="0">
                <a:solidFill>
                  <a:prstClr val="black"/>
                </a:solidFill>
              </a:rPr>
              <a:t>キャリアパスの確立を実現していくための取組を強化していく方向性</a:t>
            </a:r>
            <a:endParaRPr lang="en-US" altLang="ja-JP" sz="1600" dirty="0" smtClean="0">
              <a:solidFill>
                <a:prstClr val="black"/>
              </a:solidFill>
            </a:endParaRPr>
          </a:p>
        </p:txBody>
      </p:sp>
      <p:sp>
        <p:nvSpPr>
          <p:cNvPr id="2" name="正方形/長方形 1"/>
          <p:cNvSpPr/>
          <p:nvPr/>
        </p:nvSpPr>
        <p:spPr>
          <a:xfrm>
            <a:off x="54837" y="729136"/>
            <a:ext cx="6663203" cy="3924000"/>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 name="正方形/長方形 2"/>
          <p:cNvSpPr/>
          <p:nvPr/>
        </p:nvSpPr>
        <p:spPr>
          <a:xfrm>
            <a:off x="54101" y="585072"/>
            <a:ext cx="2521212" cy="252000"/>
          </a:xfrm>
          <a:prstGeom prst="rect">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smtClean="0">
                <a:solidFill>
                  <a:prstClr val="black"/>
                </a:solidFill>
              </a:rPr>
              <a:t>＜国における取組例＞</a:t>
            </a:r>
            <a:endParaRPr lang="ja-JP" altLang="en-US" sz="1600" dirty="0">
              <a:solidFill>
                <a:prstClr val="black"/>
              </a:solidFill>
            </a:endParaRPr>
          </a:p>
        </p:txBody>
      </p:sp>
      <p:sp>
        <p:nvSpPr>
          <p:cNvPr id="43" name="正方形/長方形 42"/>
          <p:cNvSpPr/>
          <p:nvPr/>
        </p:nvSpPr>
        <p:spPr>
          <a:xfrm>
            <a:off x="6862454" y="656768"/>
            <a:ext cx="2953420" cy="288000"/>
          </a:xfrm>
          <a:prstGeom prst="rect">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smtClean="0">
                <a:solidFill>
                  <a:prstClr val="black"/>
                </a:solidFill>
              </a:rPr>
              <a:t>＜事業者における取組例＞</a:t>
            </a:r>
            <a:endParaRPr lang="ja-JP" altLang="en-US" sz="1600" dirty="0">
              <a:solidFill>
                <a:prstClr val="black"/>
              </a:solidFill>
            </a:endParaRPr>
          </a:p>
        </p:txBody>
      </p:sp>
      <p:sp>
        <p:nvSpPr>
          <p:cNvPr id="6" name="正方形/長方形 5"/>
          <p:cNvSpPr/>
          <p:nvPr/>
        </p:nvSpPr>
        <p:spPr>
          <a:xfrm>
            <a:off x="6856721" y="3302449"/>
            <a:ext cx="2959160" cy="1384995"/>
          </a:xfrm>
          <a:prstGeom prst="rect">
            <a:avLst/>
          </a:prstGeom>
          <a:ln>
            <a:solidFill>
              <a:schemeClr val="tx1"/>
            </a:solidFill>
          </a:ln>
        </p:spPr>
        <p:txBody>
          <a:bodyPr wrap="square">
            <a:spAutoFit/>
          </a:bodyPr>
          <a:lstStyle/>
          <a:p>
            <a:r>
              <a:rPr lang="ja-JP" altLang="en-US" sz="1400" dirty="0" smtClean="0">
                <a:solidFill>
                  <a:prstClr val="black"/>
                </a:solidFill>
              </a:rPr>
              <a:t>・セミナー等の開催を通じ事業所に対</a:t>
            </a:r>
            <a:endParaRPr lang="en-US" altLang="ja-JP" sz="1400" dirty="0" smtClean="0">
              <a:solidFill>
                <a:prstClr val="black"/>
              </a:solidFill>
            </a:endParaRPr>
          </a:p>
          <a:p>
            <a:r>
              <a:rPr lang="ja-JP" altLang="en-US" sz="1400" dirty="0">
                <a:solidFill>
                  <a:prstClr val="black"/>
                </a:solidFill>
              </a:rPr>
              <a:t>　</a:t>
            </a:r>
            <a:r>
              <a:rPr lang="ja-JP" altLang="en-US" sz="1400" dirty="0" smtClean="0">
                <a:solidFill>
                  <a:prstClr val="black"/>
                </a:solidFill>
              </a:rPr>
              <a:t>するキャリアパス制度導入を支援</a:t>
            </a:r>
            <a:endParaRPr lang="en-US" altLang="ja-JP" sz="1400" dirty="0" smtClean="0">
              <a:solidFill>
                <a:prstClr val="black"/>
              </a:solidFill>
            </a:endParaRPr>
          </a:p>
          <a:p>
            <a:r>
              <a:rPr lang="ja-JP" altLang="en-US" sz="1400" dirty="0">
                <a:solidFill>
                  <a:prstClr val="black"/>
                </a:solidFill>
              </a:rPr>
              <a:t>　</a:t>
            </a:r>
            <a:r>
              <a:rPr lang="ja-JP" altLang="en-US" sz="1400" dirty="0" smtClean="0">
                <a:solidFill>
                  <a:prstClr val="black"/>
                </a:solidFill>
              </a:rPr>
              <a:t>（静岡県の取組）</a:t>
            </a:r>
            <a:endParaRPr lang="en-US" altLang="ja-JP" sz="1400" dirty="0" smtClean="0">
              <a:solidFill>
                <a:prstClr val="black"/>
              </a:solidFill>
            </a:endParaRPr>
          </a:p>
          <a:p>
            <a:r>
              <a:rPr lang="ja-JP" altLang="en-US" sz="1400" dirty="0" smtClean="0">
                <a:solidFill>
                  <a:prstClr val="black"/>
                </a:solidFill>
              </a:rPr>
              <a:t>・経験や資格に応じたモデル給与表</a:t>
            </a:r>
            <a:endParaRPr lang="en-US" altLang="ja-JP" sz="1400" dirty="0" smtClean="0">
              <a:solidFill>
                <a:prstClr val="black"/>
              </a:solidFill>
            </a:endParaRPr>
          </a:p>
          <a:p>
            <a:r>
              <a:rPr lang="ja-JP" altLang="en-US" sz="1400" dirty="0">
                <a:solidFill>
                  <a:prstClr val="black"/>
                </a:solidFill>
              </a:rPr>
              <a:t>　</a:t>
            </a:r>
            <a:r>
              <a:rPr lang="ja-JP" altLang="en-US" sz="1400" dirty="0" smtClean="0">
                <a:solidFill>
                  <a:prstClr val="black"/>
                </a:solidFill>
              </a:rPr>
              <a:t>を提示し、事業所での処遇改善を</a:t>
            </a:r>
            <a:endParaRPr lang="en-US" altLang="ja-JP" sz="1400" dirty="0" smtClean="0">
              <a:solidFill>
                <a:prstClr val="black"/>
              </a:solidFill>
            </a:endParaRPr>
          </a:p>
          <a:p>
            <a:r>
              <a:rPr lang="ja-JP" altLang="en-US" sz="1400" dirty="0">
                <a:solidFill>
                  <a:prstClr val="black"/>
                </a:solidFill>
              </a:rPr>
              <a:t>　</a:t>
            </a:r>
            <a:r>
              <a:rPr lang="ja-JP" altLang="en-US" sz="1400" dirty="0" smtClean="0">
                <a:solidFill>
                  <a:prstClr val="black"/>
                </a:solidFill>
              </a:rPr>
              <a:t>促進（埼玉県の取組）</a:t>
            </a:r>
            <a:endParaRPr lang="en-US" altLang="ja-JP" sz="1400" dirty="0">
              <a:solidFill>
                <a:prstClr val="black"/>
              </a:solidFill>
            </a:endParaRPr>
          </a:p>
        </p:txBody>
      </p:sp>
      <p:sp>
        <p:nvSpPr>
          <p:cNvPr id="40" name="正方形/長方形 39"/>
          <p:cNvSpPr/>
          <p:nvPr/>
        </p:nvSpPr>
        <p:spPr>
          <a:xfrm>
            <a:off x="6864227" y="3033032"/>
            <a:ext cx="2953420" cy="288000"/>
          </a:xfrm>
          <a:prstGeom prst="rect">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smtClean="0">
                <a:solidFill>
                  <a:prstClr val="black"/>
                </a:solidFill>
              </a:rPr>
              <a:t>＜</a:t>
            </a:r>
            <a:r>
              <a:rPr lang="ja-JP" altLang="en-US" sz="1600" dirty="0">
                <a:solidFill>
                  <a:prstClr val="black"/>
                </a:solidFill>
              </a:rPr>
              <a:t>県</a:t>
            </a:r>
            <a:r>
              <a:rPr lang="ja-JP" altLang="en-US" sz="1600" dirty="0" smtClean="0">
                <a:solidFill>
                  <a:prstClr val="black"/>
                </a:solidFill>
              </a:rPr>
              <a:t>における取組例＞</a:t>
            </a:r>
            <a:endParaRPr lang="ja-JP" altLang="en-US" sz="1600" dirty="0">
              <a:solidFill>
                <a:prstClr val="black"/>
              </a:solidFill>
            </a:endParaRPr>
          </a:p>
        </p:txBody>
      </p:sp>
      <p:graphicFrame>
        <p:nvGraphicFramePr>
          <p:cNvPr id="32" name="表 31"/>
          <p:cNvGraphicFramePr>
            <a:graphicFrameLocks noGrp="1"/>
          </p:cNvGraphicFramePr>
          <p:nvPr>
            <p:extLst>
              <p:ext uri="{D42A27DB-BD31-4B8C-83A1-F6EECF244321}">
                <p14:modId xmlns:p14="http://schemas.microsoft.com/office/powerpoint/2010/main" val="3774720077"/>
              </p:ext>
            </p:extLst>
          </p:nvPr>
        </p:nvGraphicFramePr>
        <p:xfrm>
          <a:off x="3452379" y="1345312"/>
          <a:ext cx="3085561" cy="2011680"/>
        </p:xfrm>
        <a:graphic>
          <a:graphicData uri="http://schemas.openxmlformats.org/drawingml/2006/table">
            <a:tbl>
              <a:tblPr firstRow="1" bandRow="1">
                <a:tableStyleId>{912C8C85-51F0-491E-9774-3900AFEF0FD7}</a:tableStyleId>
              </a:tblPr>
              <a:tblGrid>
                <a:gridCol w="275897"/>
                <a:gridCol w="288171"/>
                <a:gridCol w="2521493"/>
              </a:tblGrid>
              <a:tr h="171102">
                <a:tc gridSpan="2">
                  <a:txBody>
                    <a:bodyPr/>
                    <a:lstStyle/>
                    <a:p>
                      <a:pPr algn="ctr"/>
                      <a:r>
                        <a:rPr kumimoji="1" lang="ja-JP" altLang="en-US" sz="1050" dirty="0" smtClean="0"/>
                        <a:t>レベル</a:t>
                      </a:r>
                      <a:endParaRPr kumimoji="1" lang="ja-JP" altLang="en-US" sz="1050" dirty="0"/>
                    </a:p>
                  </a:txBody>
                  <a:tcPr marL="91484" marR="914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050" dirty="0" smtClean="0"/>
                        <a:t>レベルの特徴</a:t>
                      </a:r>
                      <a:endParaRPr kumimoji="1" lang="ja-JP" altLang="en-US" sz="1050" dirty="0"/>
                    </a:p>
                  </a:txBody>
                  <a:tcPr marL="91484" marR="914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1102">
                <a:tc rowSpan="4">
                  <a:txBody>
                    <a:bodyPr/>
                    <a:lstStyle/>
                    <a:p>
                      <a:pPr algn="ctr"/>
                      <a:r>
                        <a:rPr kumimoji="1" lang="ja-JP" altLang="en-US" sz="1050" dirty="0" smtClean="0"/>
                        <a:t>プ</a:t>
                      </a:r>
                      <a:endParaRPr kumimoji="1" lang="en-US" altLang="ja-JP" sz="1050" dirty="0" smtClean="0"/>
                    </a:p>
                    <a:p>
                      <a:pPr algn="ctr"/>
                      <a:r>
                        <a:rPr kumimoji="1" lang="ja-JP" altLang="en-US" sz="1050" dirty="0" smtClean="0"/>
                        <a:t>ロ</a:t>
                      </a:r>
                      <a:endParaRPr kumimoji="1" lang="en-US" altLang="ja-JP" sz="1050" dirty="0" smtClean="0"/>
                    </a:p>
                    <a:p>
                      <a:pPr algn="ctr"/>
                      <a:r>
                        <a:rPr kumimoji="1" lang="ja-JP" altLang="en-US" sz="1050" dirty="0" smtClean="0"/>
                        <a:t>レ</a:t>
                      </a:r>
                      <a:endParaRPr kumimoji="1" lang="en-US" altLang="ja-JP" sz="1050" dirty="0" smtClean="0"/>
                    </a:p>
                    <a:p>
                      <a:pPr algn="ctr"/>
                      <a:r>
                        <a:rPr kumimoji="1" lang="ja-JP" altLang="en-US" sz="1050" dirty="0" err="1" smtClean="0"/>
                        <a:t>ベ</a:t>
                      </a:r>
                      <a:endParaRPr kumimoji="1" lang="en-US" altLang="ja-JP" sz="1050" dirty="0" smtClean="0"/>
                    </a:p>
                    <a:p>
                      <a:pPr algn="ctr"/>
                      <a:r>
                        <a:rPr kumimoji="1" lang="ja-JP" altLang="en-US" sz="1050" dirty="0" smtClean="0"/>
                        <a:t>ル</a:t>
                      </a:r>
                      <a:endParaRPr kumimoji="1" lang="ja-JP" altLang="en-US" sz="1050" dirty="0"/>
                    </a:p>
                  </a:txBody>
                  <a:tcPr marL="91484" marR="914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050" dirty="0" smtClean="0"/>
                        <a:t>７</a:t>
                      </a:r>
                      <a:endParaRPr kumimoji="1" lang="ja-JP" altLang="en-US" sz="1050" dirty="0"/>
                    </a:p>
                  </a:txBody>
                  <a:tcPr marL="91484" marR="914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050" dirty="0" smtClean="0"/>
                        <a:t>分野を代表するトッププロフェッショナル</a:t>
                      </a:r>
                      <a:endParaRPr kumimoji="1" lang="ja-JP" altLang="en-US" sz="1050" dirty="0"/>
                    </a:p>
                  </a:txBody>
                  <a:tcPr marL="91484" marR="914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1102">
                <a:tc vMerge="1">
                  <a:txBody>
                    <a:bodyPr/>
                    <a:lstStyle/>
                    <a:p>
                      <a:endParaRPr kumimoji="1" lang="ja-JP" altLang="en-US"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050" dirty="0" smtClean="0"/>
                        <a:t>６</a:t>
                      </a:r>
                      <a:endParaRPr kumimoji="1" lang="ja-JP" altLang="en-US" sz="1050" dirty="0"/>
                    </a:p>
                  </a:txBody>
                  <a:tcPr marL="91484" marR="914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r>
                        <a:rPr kumimoji="1" lang="ja-JP" altLang="en-US" sz="1050" dirty="0" smtClean="0"/>
                        <a:t>・プロレベルのスキル</a:t>
                      </a:r>
                      <a:endParaRPr kumimoji="1" lang="en-US" altLang="ja-JP" sz="1050" dirty="0" smtClean="0"/>
                    </a:p>
                    <a:p>
                      <a:r>
                        <a:rPr kumimoji="1" lang="ja-JP" altLang="en-US" sz="1050" dirty="0" smtClean="0"/>
                        <a:t>・高度な専門性、オリジナリティ</a:t>
                      </a:r>
                      <a:endParaRPr kumimoji="1" lang="ja-JP" altLang="en-US" sz="1050" dirty="0"/>
                    </a:p>
                  </a:txBody>
                  <a:tcPr marL="91484" marR="914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1102">
                <a:tc vMerge="1">
                  <a:txBody>
                    <a:bodyPr/>
                    <a:lstStyle/>
                    <a:p>
                      <a:endParaRPr kumimoji="1" lang="ja-JP" altLang="en-US"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050" dirty="0" smtClean="0"/>
                        <a:t>５</a:t>
                      </a:r>
                      <a:endParaRPr kumimoji="1" lang="ja-JP" altLang="en-US" sz="1050" dirty="0"/>
                    </a:p>
                  </a:txBody>
                  <a:tcPr marL="91484" marR="914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kumimoji="1" lang="ja-JP" altLang="en-US"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1102">
                <a:tc vMerge="1">
                  <a:txBody>
                    <a:bodyPr/>
                    <a:lstStyle/>
                    <a:p>
                      <a:endParaRPr kumimoji="1" lang="ja-JP" altLang="en-US"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050" dirty="0" smtClean="0"/>
                        <a:t>４</a:t>
                      </a:r>
                      <a:endParaRPr kumimoji="1" lang="ja-JP" altLang="en-US" sz="1050" dirty="0"/>
                    </a:p>
                  </a:txBody>
                  <a:tcPr marL="91484" marR="914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050" dirty="0" smtClean="0"/>
                        <a:t>チーム内でリーダーシップ</a:t>
                      </a:r>
                      <a:endParaRPr kumimoji="1" lang="ja-JP" altLang="en-US" sz="1050" dirty="0"/>
                    </a:p>
                  </a:txBody>
                  <a:tcPr marL="91484" marR="914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1102">
                <a:tc gridSpan="2">
                  <a:txBody>
                    <a:bodyPr/>
                    <a:lstStyle/>
                    <a:p>
                      <a:pPr algn="ctr"/>
                      <a:r>
                        <a:rPr kumimoji="1" lang="ja-JP" altLang="en-US" sz="1050" dirty="0" smtClean="0"/>
                        <a:t>３</a:t>
                      </a:r>
                      <a:endParaRPr kumimoji="1" lang="ja-JP" altLang="en-US" sz="1050" dirty="0"/>
                    </a:p>
                  </a:txBody>
                  <a:tcPr marL="91484" marR="914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050" dirty="0" smtClean="0"/>
                        <a:t>指示がなくとも、一人前の仕事ができる</a:t>
                      </a:r>
                      <a:endParaRPr kumimoji="1" lang="ja-JP" altLang="en-US" sz="1050" dirty="0"/>
                    </a:p>
                  </a:txBody>
                  <a:tcPr marL="91484" marR="914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1102">
                <a:tc gridSpan="2">
                  <a:txBody>
                    <a:bodyPr/>
                    <a:lstStyle/>
                    <a:p>
                      <a:pPr algn="ctr"/>
                      <a:r>
                        <a:rPr kumimoji="1" lang="ja-JP" altLang="en-US" sz="1050" dirty="0" smtClean="0"/>
                        <a:t>２</a:t>
                      </a:r>
                      <a:endParaRPr kumimoji="1" lang="ja-JP" altLang="en-US" sz="1050" dirty="0"/>
                    </a:p>
                  </a:txBody>
                  <a:tcPr marL="91484" marR="914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050" dirty="0" smtClean="0"/>
                        <a:t>指示のもと、ある程度の仕事ができる</a:t>
                      </a:r>
                      <a:endParaRPr kumimoji="1" lang="ja-JP" altLang="en-US" sz="1050" dirty="0"/>
                    </a:p>
                  </a:txBody>
                  <a:tcPr marL="91484" marR="914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1102">
                <a:tc gridSpan="2">
                  <a:txBody>
                    <a:bodyPr/>
                    <a:lstStyle/>
                    <a:p>
                      <a:pPr algn="ctr"/>
                      <a:r>
                        <a:rPr kumimoji="1" lang="ja-JP" altLang="en-US" sz="1050" dirty="0" smtClean="0"/>
                        <a:t>１</a:t>
                      </a:r>
                      <a:endParaRPr kumimoji="1" lang="ja-JP" altLang="en-US" sz="1050" dirty="0"/>
                    </a:p>
                  </a:txBody>
                  <a:tcPr marL="91484" marR="914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050" dirty="0" smtClean="0"/>
                        <a:t>職業準備教育を受けた段階</a:t>
                      </a:r>
                      <a:endParaRPr kumimoji="1" lang="ja-JP" altLang="en-US" sz="1050" dirty="0"/>
                    </a:p>
                  </a:txBody>
                  <a:tcPr marL="91484" marR="914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45" name="オブジェクト 32"/>
          <p:cNvGraphicFramePr>
            <a:graphicFrameLocks/>
          </p:cNvGraphicFramePr>
          <p:nvPr>
            <p:extLst>
              <p:ext uri="{D42A27DB-BD31-4B8C-83A1-F6EECF244321}">
                <p14:modId xmlns:p14="http://schemas.microsoft.com/office/powerpoint/2010/main" val="542858674"/>
              </p:ext>
            </p:extLst>
          </p:nvPr>
        </p:nvGraphicFramePr>
        <p:xfrm>
          <a:off x="3260026" y="3321432"/>
          <a:ext cx="2161183" cy="1607459"/>
        </p:xfrm>
        <a:graphic>
          <a:graphicData uri="http://schemas.openxmlformats.org/drawingml/2006/chart">
            <c:chart xmlns:c="http://schemas.openxmlformats.org/drawingml/2006/chart" xmlns:r="http://schemas.openxmlformats.org/officeDocument/2006/relationships" r:id="rId2"/>
          </a:graphicData>
        </a:graphic>
      </p:graphicFrame>
      <p:sp>
        <p:nvSpPr>
          <p:cNvPr id="46" name="正方形/長方形 18"/>
          <p:cNvSpPr>
            <a:spLocks noChangeArrowheads="1"/>
          </p:cNvSpPr>
          <p:nvPr/>
        </p:nvSpPr>
        <p:spPr bwMode="auto">
          <a:xfrm>
            <a:off x="3368063" y="3356992"/>
            <a:ext cx="136880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ja-JP" altLang="en-US" sz="900" dirty="0">
                <a:solidFill>
                  <a:srgbClr val="000000"/>
                </a:solidFill>
              </a:rPr>
              <a:t>人事評価や処遇決定への活用可能性</a:t>
            </a:r>
          </a:p>
        </p:txBody>
      </p:sp>
      <p:graphicFrame>
        <p:nvGraphicFramePr>
          <p:cNvPr id="48" name="オブジェクト 46"/>
          <p:cNvGraphicFramePr>
            <a:graphicFrameLocks/>
          </p:cNvGraphicFramePr>
          <p:nvPr>
            <p:extLst>
              <p:ext uri="{D42A27DB-BD31-4B8C-83A1-F6EECF244321}">
                <p14:modId xmlns:p14="http://schemas.microsoft.com/office/powerpoint/2010/main" val="1308446613"/>
              </p:ext>
            </p:extLst>
          </p:nvPr>
        </p:nvGraphicFramePr>
        <p:xfrm>
          <a:off x="4880956" y="3548857"/>
          <a:ext cx="2133485" cy="1138586"/>
        </p:xfrm>
        <a:graphic>
          <a:graphicData uri="http://schemas.openxmlformats.org/drawingml/2006/chart">
            <c:chart xmlns:c="http://schemas.openxmlformats.org/drawingml/2006/chart" xmlns:r="http://schemas.openxmlformats.org/officeDocument/2006/relationships" r:id="rId3"/>
          </a:graphicData>
        </a:graphic>
      </p:graphicFrame>
      <p:sp>
        <p:nvSpPr>
          <p:cNvPr id="49" name="正方形/長方形 26"/>
          <p:cNvSpPr>
            <a:spLocks noChangeArrowheads="1"/>
          </p:cNvSpPr>
          <p:nvPr/>
        </p:nvSpPr>
        <p:spPr bwMode="auto">
          <a:xfrm>
            <a:off x="4826219" y="3356992"/>
            <a:ext cx="1855804" cy="383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ja-JP" altLang="en-US" sz="900" dirty="0">
                <a:solidFill>
                  <a:srgbClr val="000000"/>
                </a:solidFill>
              </a:rPr>
              <a:t>能力開発やスキル向上に役立つか（介護職員へのアンケート）</a:t>
            </a:r>
          </a:p>
        </p:txBody>
      </p:sp>
      <p:sp>
        <p:nvSpPr>
          <p:cNvPr id="33" name="正方形/長方形 18"/>
          <p:cNvSpPr>
            <a:spLocks noChangeArrowheads="1"/>
          </p:cNvSpPr>
          <p:nvPr/>
        </p:nvSpPr>
        <p:spPr bwMode="auto">
          <a:xfrm>
            <a:off x="3872361" y="4183196"/>
            <a:ext cx="1278750"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ja-JP" altLang="en-US" sz="1050" dirty="0" smtClean="0">
                <a:solidFill>
                  <a:srgbClr val="000000"/>
                </a:solidFill>
              </a:rPr>
              <a:t>活用できると思う</a:t>
            </a:r>
            <a:endParaRPr lang="ja-JP" altLang="en-US" sz="1050" dirty="0">
              <a:solidFill>
                <a:srgbClr val="000000"/>
              </a:solidFill>
            </a:endParaRPr>
          </a:p>
        </p:txBody>
      </p:sp>
      <p:sp>
        <p:nvSpPr>
          <p:cNvPr id="44" name="正方形/長方形 18"/>
          <p:cNvSpPr>
            <a:spLocks noChangeArrowheads="1"/>
          </p:cNvSpPr>
          <p:nvPr/>
        </p:nvSpPr>
        <p:spPr bwMode="auto">
          <a:xfrm>
            <a:off x="5673427" y="4111188"/>
            <a:ext cx="1126276"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ja-JP" altLang="en-US" sz="1050" dirty="0">
                <a:solidFill>
                  <a:srgbClr val="000000"/>
                </a:solidFill>
              </a:rPr>
              <a:t>役</a:t>
            </a:r>
            <a:r>
              <a:rPr lang="ja-JP" altLang="en-US" sz="1050" dirty="0" smtClean="0">
                <a:solidFill>
                  <a:srgbClr val="000000"/>
                </a:solidFill>
              </a:rPr>
              <a:t>に立つと思う</a:t>
            </a:r>
            <a:endParaRPr lang="ja-JP" altLang="en-US" sz="1050" dirty="0">
              <a:solidFill>
                <a:srgbClr val="000000"/>
              </a:solidFill>
            </a:endParaRPr>
          </a:p>
        </p:txBody>
      </p:sp>
      <p:sp>
        <p:nvSpPr>
          <p:cNvPr id="47" name="正方形/長方形 18"/>
          <p:cNvSpPr>
            <a:spLocks noChangeArrowheads="1"/>
          </p:cNvSpPr>
          <p:nvPr/>
        </p:nvSpPr>
        <p:spPr bwMode="auto">
          <a:xfrm>
            <a:off x="4953000" y="4327212"/>
            <a:ext cx="1693007"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ja-JP" altLang="en-US" sz="1050" dirty="0" smtClean="0">
                <a:solidFill>
                  <a:srgbClr val="000000"/>
                </a:solidFill>
              </a:rPr>
              <a:t>改善すれば役立つと思う</a:t>
            </a:r>
            <a:endParaRPr lang="ja-JP" altLang="en-US" sz="1050" dirty="0">
              <a:solidFill>
                <a:srgbClr val="000000"/>
              </a:solidFill>
            </a:endParaRPr>
          </a:p>
        </p:txBody>
      </p:sp>
      <p:sp>
        <p:nvSpPr>
          <p:cNvPr id="50" name="スライド番号プレースホルダー 7"/>
          <p:cNvSpPr txBox="1">
            <a:spLocks/>
          </p:cNvSpPr>
          <p:nvPr/>
        </p:nvSpPr>
        <p:spPr>
          <a:xfrm>
            <a:off x="9129464" y="6453336"/>
            <a:ext cx="699871" cy="365125"/>
          </a:xfrm>
          <a:prstGeom prst="rect">
            <a:avLst/>
          </a:prstGeom>
          <a:noFill/>
        </p:spPr>
        <p:txBody>
          <a:bodyPr vert="horz" lIns="91440" tIns="45720" rIns="91440" bIns="45720" rtlCol="0" anchor="ctr"/>
          <a:lstStyle>
            <a:defPPr>
              <a:defRPr lang="ja-JP"/>
            </a:defPPr>
            <a:lvl1pPr algn="r" rtl="0" fontAlgn="base">
              <a:spcBef>
                <a:spcPct val="0"/>
              </a:spcBef>
              <a:spcAft>
                <a:spcPct val="0"/>
              </a:spcAft>
              <a:defRPr kumimoji="1" sz="1200" kern="1200">
                <a:solidFill>
                  <a:schemeClr val="tx1">
                    <a:tint val="75000"/>
                  </a:schemeClr>
                </a:solidFill>
                <a:latin typeface="Arial" pitchFamily="34"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Arial" pitchFamily="34" charset="0"/>
                <a:ea typeface="ＭＳ Ｐゴシック" pitchFamily="50" charset="-128"/>
                <a:cs typeface="+mn-cs"/>
              </a:defRPr>
            </a:lvl9pPr>
          </a:lstStyle>
          <a:p>
            <a:r>
              <a:rPr lang="en-US" altLang="ja-JP" sz="2400" dirty="0" smtClean="0">
                <a:solidFill>
                  <a:prstClr val="black"/>
                </a:solidFill>
              </a:rPr>
              <a:t>214</a:t>
            </a:r>
            <a:endParaRPr lang="ja-JP" altLang="en-US" sz="2400" dirty="0">
              <a:solidFill>
                <a:prstClr val="black"/>
              </a:solidFill>
            </a:endParaRPr>
          </a:p>
        </p:txBody>
      </p:sp>
    </p:spTree>
    <p:extLst>
      <p:ext uri="{BB962C8B-B14F-4D97-AF65-F5344CB8AC3E}">
        <p14:creationId xmlns:p14="http://schemas.microsoft.com/office/powerpoint/2010/main" val="170544020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80"/>
          <p:cNvSpPr>
            <a:spLocks noChangeArrowheads="1"/>
          </p:cNvSpPr>
          <p:nvPr/>
        </p:nvSpPr>
        <p:spPr bwMode="auto">
          <a:xfrm>
            <a:off x="5" y="44624"/>
            <a:ext cx="9888802" cy="4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51" tIns="45678" rIns="91351" bIns="45678" anchor="ctr"/>
          <a:lstStyle/>
          <a:p>
            <a:pPr algn="ctr">
              <a:tabLst>
                <a:tab pos="1700213" algn="l"/>
              </a:tabLst>
            </a:pPr>
            <a:r>
              <a:rPr lang="ja-JP" altLang="en-US" sz="2800" b="1" dirty="0" smtClean="0">
                <a:latin typeface="HG丸ｺﾞｼｯｸM-PRO" pitchFamily="50" charset="-128"/>
                <a:ea typeface="HG丸ｺﾞｼｯｸM-PRO" pitchFamily="50" charset="-128"/>
              </a:rPr>
              <a:t>視点③：職場環境の整備・改善</a:t>
            </a:r>
          </a:p>
        </p:txBody>
      </p:sp>
      <p:sp>
        <p:nvSpPr>
          <p:cNvPr id="7" name="テキスト ボックス 6"/>
          <p:cNvSpPr txBox="1"/>
          <p:nvPr/>
        </p:nvSpPr>
        <p:spPr>
          <a:xfrm>
            <a:off x="4972039" y="1322145"/>
            <a:ext cx="4178474" cy="830997"/>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defRPr/>
            </a:pPr>
            <a:r>
              <a:rPr lang="ja-JP" altLang="en-US" sz="1200" dirty="0">
                <a:solidFill>
                  <a:prstClr val="black"/>
                </a:solidFill>
                <a:latin typeface="ＭＳ ゴシック" pitchFamily="49" charset="-128"/>
                <a:ea typeface="ＭＳ ゴシック" pitchFamily="49" charset="-128"/>
              </a:rPr>
              <a:t>＜基本情報＞</a:t>
            </a:r>
            <a:endParaRPr lang="en-US" altLang="ja-JP" sz="1200" dirty="0">
              <a:solidFill>
                <a:prstClr val="black"/>
              </a:solidFill>
              <a:latin typeface="ＭＳ ゴシック" pitchFamily="49" charset="-128"/>
              <a:ea typeface="ＭＳ ゴシック" pitchFamily="49" charset="-128"/>
            </a:endParaRPr>
          </a:p>
          <a:p>
            <a:pPr>
              <a:defRPr/>
            </a:pPr>
            <a:r>
              <a:rPr lang="ja-JP" altLang="en-US" sz="1200" dirty="0">
                <a:solidFill>
                  <a:prstClr val="black"/>
                </a:solidFill>
                <a:latin typeface="ＭＳ ゴシック" pitchFamily="49" charset="-128"/>
                <a:ea typeface="ＭＳ ゴシック" pitchFamily="49" charset="-128"/>
              </a:rPr>
              <a:t>１　事業所の名称、所在地等　</a:t>
            </a:r>
            <a:r>
              <a:rPr lang="ja-JP" altLang="en-US" sz="1200" dirty="0" smtClean="0">
                <a:solidFill>
                  <a:prstClr val="black"/>
                </a:solidFill>
                <a:latin typeface="ＭＳ ゴシック" pitchFamily="49" charset="-128"/>
                <a:ea typeface="ＭＳ ゴシック" pitchFamily="49" charset="-128"/>
              </a:rPr>
              <a:t>　　４</a:t>
            </a:r>
            <a:r>
              <a:rPr lang="ja-JP" altLang="en-US" sz="1200" dirty="0">
                <a:solidFill>
                  <a:prstClr val="black"/>
                </a:solidFill>
                <a:latin typeface="ＭＳ ゴシック" pitchFamily="49" charset="-128"/>
                <a:ea typeface="ＭＳ ゴシック" pitchFamily="49" charset="-128"/>
              </a:rPr>
              <a:t>　利用料等 </a:t>
            </a:r>
          </a:p>
          <a:p>
            <a:pPr>
              <a:defRPr/>
            </a:pPr>
            <a:r>
              <a:rPr lang="ja-JP" altLang="en-US" sz="1200" b="1" u="sng" dirty="0">
                <a:solidFill>
                  <a:srgbClr val="FF0000"/>
                </a:solidFill>
                <a:latin typeface="ＭＳ ゴシック" pitchFamily="49" charset="-128"/>
                <a:ea typeface="ＭＳ ゴシック" pitchFamily="49" charset="-128"/>
              </a:rPr>
              <a:t>２　従業者に関する情報</a:t>
            </a:r>
            <a:r>
              <a:rPr lang="ja-JP" altLang="en-US" sz="1200" dirty="0">
                <a:solidFill>
                  <a:srgbClr val="FF0000"/>
                </a:solidFill>
                <a:latin typeface="ＭＳ ゴシック" pitchFamily="49" charset="-128"/>
                <a:ea typeface="ＭＳ ゴシック" pitchFamily="49" charset="-128"/>
              </a:rPr>
              <a:t>　　　</a:t>
            </a:r>
            <a:r>
              <a:rPr lang="ja-JP" altLang="en-US" sz="1200" dirty="0" smtClean="0">
                <a:solidFill>
                  <a:srgbClr val="FF0000"/>
                </a:solidFill>
                <a:latin typeface="ＭＳ ゴシック" pitchFamily="49" charset="-128"/>
                <a:ea typeface="ＭＳ ゴシック" pitchFamily="49" charset="-128"/>
              </a:rPr>
              <a:t>　　</a:t>
            </a:r>
            <a:r>
              <a:rPr lang="ja-JP" altLang="en-US" sz="1200" dirty="0" smtClean="0">
                <a:solidFill>
                  <a:prstClr val="black"/>
                </a:solidFill>
                <a:latin typeface="ＭＳ ゴシック" pitchFamily="49" charset="-128"/>
                <a:ea typeface="ＭＳ ゴシック" pitchFamily="49" charset="-128"/>
              </a:rPr>
              <a:t>５</a:t>
            </a:r>
            <a:r>
              <a:rPr lang="ja-JP" altLang="en-US" sz="1200" dirty="0">
                <a:solidFill>
                  <a:prstClr val="black"/>
                </a:solidFill>
                <a:latin typeface="ＭＳ ゴシック" pitchFamily="49" charset="-128"/>
                <a:ea typeface="ＭＳ ゴシック" pitchFamily="49" charset="-128"/>
              </a:rPr>
              <a:t>　法人情報 </a:t>
            </a:r>
          </a:p>
          <a:p>
            <a:pPr>
              <a:defRPr/>
            </a:pPr>
            <a:r>
              <a:rPr lang="ja-JP" altLang="en-US" sz="1200" dirty="0">
                <a:solidFill>
                  <a:prstClr val="black"/>
                </a:solidFill>
                <a:latin typeface="ＭＳ ゴシック" pitchFamily="49" charset="-128"/>
                <a:ea typeface="ＭＳ ゴシック" pitchFamily="49" charset="-128"/>
              </a:rPr>
              <a:t>３　提供サービスの内容 </a:t>
            </a:r>
          </a:p>
        </p:txBody>
      </p:sp>
      <p:sp>
        <p:nvSpPr>
          <p:cNvPr id="8" name="テキスト ボックス 7"/>
          <p:cNvSpPr txBox="1"/>
          <p:nvPr/>
        </p:nvSpPr>
        <p:spPr>
          <a:xfrm>
            <a:off x="4972057" y="2197321"/>
            <a:ext cx="4718268" cy="1015663"/>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defRPr/>
            </a:pPr>
            <a:r>
              <a:rPr lang="ja-JP" altLang="en-US" sz="1200" dirty="0">
                <a:solidFill>
                  <a:prstClr val="black"/>
                </a:solidFill>
                <a:latin typeface="ＭＳ ゴシック" pitchFamily="49" charset="-128"/>
                <a:ea typeface="ＭＳ ゴシック" pitchFamily="49" charset="-128"/>
              </a:rPr>
              <a:t>＜運営情報＞</a:t>
            </a:r>
            <a:endParaRPr lang="en-US" altLang="ja-JP" sz="1200" dirty="0">
              <a:solidFill>
                <a:prstClr val="black"/>
              </a:solidFill>
              <a:latin typeface="ＭＳ ゴシック" pitchFamily="49" charset="-128"/>
              <a:ea typeface="ＭＳ ゴシック" pitchFamily="49" charset="-128"/>
            </a:endParaRPr>
          </a:p>
          <a:p>
            <a:pPr>
              <a:defRPr/>
            </a:pPr>
            <a:r>
              <a:rPr lang="ja-JP" altLang="en-US" sz="1200" dirty="0">
                <a:solidFill>
                  <a:prstClr val="black"/>
                </a:solidFill>
                <a:latin typeface="ＭＳ ゴシック" pitchFamily="49" charset="-128"/>
                <a:ea typeface="ＭＳ ゴシック" pitchFamily="49" charset="-128"/>
              </a:rPr>
              <a:t>１　利用者の権利擁護の取組　　</a:t>
            </a:r>
            <a:r>
              <a:rPr lang="ja-JP" altLang="en-US" sz="1200" dirty="0" smtClean="0">
                <a:solidFill>
                  <a:prstClr val="black"/>
                </a:solidFill>
                <a:latin typeface="ＭＳ ゴシック" pitchFamily="49" charset="-128"/>
                <a:ea typeface="ＭＳ ゴシック" pitchFamily="49" charset="-128"/>
              </a:rPr>
              <a:t>５ 適切</a:t>
            </a:r>
            <a:r>
              <a:rPr lang="ja-JP" altLang="en-US" sz="1200" dirty="0">
                <a:solidFill>
                  <a:prstClr val="black"/>
                </a:solidFill>
                <a:latin typeface="ＭＳ ゴシック" pitchFamily="49" charset="-128"/>
                <a:ea typeface="ＭＳ ゴシック" pitchFamily="49" charset="-128"/>
              </a:rPr>
              <a:t>な事業運営・管理の体制 　</a:t>
            </a:r>
          </a:p>
          <a:p>
            <a:pPr>
              <a:defRPr/>
            </a:pPr>
            <a:r>
              <a:rPr lang="ja-JP" altLang="en-US" sz="1200" dirty="0">
                <a:solidFill>
                  <a:prstClr val="black"/>
                </a:solidFill>
                <a:latin typeface="ＭＳ ゴシック" pitchFamily="49" charset="-128"/>
                <a:ea typeface="ＭＳ ゴシック" pitchFamily="49" charset="-128"/>
              </a:rPr>
              <a:t>２　サービスの質の確保の取組　</a:t>
            </a:r>
            <a:r>
              <a:rPr lang="ja-JP" altLang="en-US" sz="1200" dirty="0" smtClean="0">
                <a:solidFill>
                  <a:prstClr val="black"/>
                </a:solidFill>
                <a:latin typeface="ＭＳ ゴシック" pitchFamily="49" charset="-128"/>
                <a:ea typeface="ＭＳ ゴシック" pitchFamily="49" charset="-128"/>
              </a:rPr>
              <a:t>６ 安全</a:t>
            </a:r>
            <a:r>
              <a:rPr lang="ja-JP" altLang="en-US" sz="1200" dirty="0">
                <a:solidFill>
                  <a:prstClr val="black"/>
                </a:solidFill>
                <a:latin typeface="ＭＳ ゴシック" pitchFamily="49" charset="-128"/>
                <a:ea typeface="ＭＳ ゴシック" pitchFamily="49" charset="-128"/>
              </a:rPr>
              <a:t>・衛生管理等の体制 　</a:t>
            </a:r>
            <a:endParaRPr lang="en-US" altLang="ja-JP" sz="1200" dirty="0">
              <a:solidFill>
                <a:prstClr val="black"/>
              </a:solidFill>
              <a:latin typeface="ＭＳ ゴシック" pitchFamily="49" charset="-128"/>
              <a:ea typeface="ＭＳ ゴシック" pitchFamily="49" charset="-128"/>
            </a:endParaRPr>
          </a:p>
          <a:p>
            <a:pPr>
              <a:defRPr/>
            </a:pPr>
            <a:r>
              <a:rPr lang="ja-JP" altLang="en-US" sz="1200" dirty="0">
                <a:solidFill>
                  <a:prstClr val="black"/>
                </a:solidFill>
                <a:latin typeface="ＭＳ ゴシック" pitchFamily="49" charset="-128"/>
                <a:ea typeface="ＭＳ ゴシック" pitchFamily="49" charset="-128"/>
              </a:rPr>
              <a:t>３　相談・苦情等への対応　　　</a:t>
            </a:r>
            <a:r>
              <a:rPr lang="ja-JP" altLang="en-US" sz="1200" dirty="0" smtClean="0">
                <a:solidFill>
                  <a:prstClr val="black"/>
                </a:solidFill>
                <a:latin typeface="ＭＳ ゴシック" pitchFamily="49" charset="-128"/>
                <a:ea typeface="ＭＳ ゴシック" pitchFamily="49" charset="-128"/>
              </a:rPr>
              <a:t>７ その他</a:t>
            </a:r>
            <a:r>
              <a:rPr lang="en-US" altLang="ja-JP" sz="1200" dirty="0" smtClean="0">
                <a:solidFill>
                  <a:prstClr val="black"/>
                </a:solidFill>
                <a:latin typeface="ＭＳ ゴシック" pitchFamily="49" charset="-128"/>
                <a:ea typeface="ＭＳ ゴシック" pitchFamily="49" charset="-128"/>
              </a:rPr>
              <a:t>(</a:t>
            </a:r>
            <a:r>
              <a:rPr lang="ja-JP" altLang="en-US" sz="1200" dirty="0" smtClean="0">
                <a:solidFill>
                  <a:prstClr val="black"/>
                </a:solidFill>
                <a:latin typeface="ＭＳ ゴシック" pitchFamily="49" charset="-128"/>
                <a:ea typeface="ＭＳ ゴシック" pitchFamily="49" charset="-128"/>
              </a:rPr>
              <a:t>従</a:t>
            </a:r>
            <a:r>
              <a:rPr lang="ja-JP" altLang="en-US" sz="1200" dirty="0">
                <a:solidFill>
                  <a:prstClr val="black"/>
                </a:solidFill>
                <a:latin typeface="ＭＳ ゴシック" pitchFamily="49" charset="-128"/>
                <a:ea typeface="ＭＳ ゴシック" pitchFamily="49" charset="-128"/>
              </a:rPr>
              <a:t>業者研修の状況</a:t>
            </a:r>
            <a:r>
              <a:rPr lang="ja-JP" altLang="en-US" sz="1200" dirty="0" smtClean="0">
                <a:solidFill>
                  <a:prstClr val="black"/>
                </a:solidFill>
                <a:latin typeface="ＭＳ ゴシック" pitchFamily="49" charset="-128"/>
                <a:ea typeface="ＭＳ ゴシック" pitchFamily="49" charset="-128"/>
              </a:rPr>
              <a:t>等</a:t>
            </a:r>
            <a:r>
              <a:rPr lang="en-US" altLang="ja-JP" sz="1200" dirty="0" smtClean="0">
                <a:solidFill>
                  <a:prstClr val="black"/>
                </a:solidFill>
                <a:latin typeface="ＭＳ ゴシック" pitchFamily="49" charset="-128"/>
                <a:ea typeface="ＭＳ ゴシック" pitchFamily="49" charset="-128"/>
              </a:rPr>
              <a:t>)</a:t>
            </a:r>
            <a:r>
              <a:rPr lang="ja-JP" altLang="en-US" sz="1200" dirty="0" smtClean="0">
                <a:solidFill>
                  <a:prstClr val="black"/>
                </a:solidFill>
                <a:latin typeface="ＭＳ ゴシック" pitchFamily="49" charset="-128"/>
                <a:ea typeface="ＭＳ ゴシック" pitchFamily="49" charset="-128"/>
              </a:rPr>
              <a:t> </a:t>
            </a:r>
            <a:r>
              <a:rPr lang="ja-JP" altLang="en-US" sz="1200" dirty="0">
                <a:solidFill>
                  <a:prstClr val="black"/>
                </a:solidFill>
                <a:latin typeface="ＭＳ ゴシック" pitchFamily="49" charset="-128"/>
                <a:ea typeface="ＭＳ ゴシック" pitchFamily="49" charset="-128"/>
              </a:rPr>
              <a:t>　　　</a:t>
            </a:r>
          </a:p>
          <a:p>
            <a:pPr>
              <a:defRPr/>
            </a:pPr>
            <a:r>
              <a:rPr lang="ja-JP" altLang="en-US" sz="1200" dirty="0">
                <a:solidFill>
                  <a:prstClr val="black"/>
                </a:solidFill>
                <a:latin typeface="ＭＳ ゴシック" pitchFamily="49" charset="-128"/>
                <a:ea typeface="ＭＳ ゴシック" pitchFamily="49" charset="-128"/>
              </a:rPr>
              <a:t>４　外部機関等との連携　　　　</a:t>
            </a:r>
          </a:p>
        </p:txBody>
      </p:sp>
      <p:sp>
        <p:nvSpPr>
          <p:cNvPr id="11" name="テキスト ボックス 10"/>
          <p:cNvSpPr txBox="1"/>
          <p:nvPr/>
        </p:nvSpPr>
        <p:spPr>
          <a:xfrm>
            <a:off x="4720144" y="3296023"/>
            <a:ext cx="4033939" cy="276999"/>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a:spAutoFit/>
          </a:bodyPr>
          <a:lstStyle/>
          <a:p>
            <a:pPr>
              <a:defRPr/>
            </a:pPr>
            <a:r>
              <a:rPr lang="ja-JP" altLang="en-US" sz="1200" dirty="0">
                <a:solidFill>
                  <a:prstClr val="black"/>
                </a:solidFill>
                <a:latin typeface="ＭＳ ゴシック" pitchFamily="49" charset="-128"/>
                <a:ea typeface="ＭＳ ゴシック" pitchFamily="49" charset="-128"/>
              </a:rPr>
              <a:t>○介護従事者に関する情報の具体的な公表</a:t>
            </a:r>
            <a:r>
              <a:rPr lang="ja-JP" altLang="en-US" sz="1200" dirty="0" smtClean="0">
                <a:solidFill>
                  <a:prstClr val="black"/>
                </a:solidFill>
                <a:latin typeface="ＭＳ ゴシック" pitchFamily="49" charset="-128"/>
                <a:ea typeface="ＭＳ ゴシック" pitchFamily="49" charset="-128"/>
              </a:rPr>
              <a:t>内容例</a:t>
            </a:r>
            <a:endParaRPr lang="en-US" altLang="ja-JP" sz="1200" dirty="0">
              <a:solidFill>
                <a:prstClr val="black"/>
              </a:solidFill>
              <a:latin typeface="ＭＳ ゴシック" pitchFamily="49" charset="-128"/>
              <a:ea typeface="ＭＳ ゴシック" pitchFamily="49" charset="-128"/>
            </a:endParaRPr>
          </a:p>
        </p:txBody>
      </p:sp>
      <p:sp>
        <p:nvSpPr>
          <p:cNvPr id="12" name="テキスト ボックス 11"/>
          <p:cNvSpPr txBox="1"/>
          <p:nvPr/>
        </p:nvSpPr>
        <p:spPr>
          <a:xfrm>
            <a:off x="5116119" y="3511231"/>
            <a:ext cx="3025641" cy="276999"/>
          </a:xfrm>
          <a:prstGeom prst="rect">
            <a:avLst/>
          </a:prstGeom>
          <a:noFill/>
          <a:ln>
            <a:noFill/>
          </a:ln>
        </p:spPr>
        <p:style>
          <a:lnRef idx="2">
            <a:schemeClr val="accent2"/>
          </a:lnRef>
          <a:fillRef idx="1">
            <a:schemeClr val="lt1"/>
          </a:fillRef>
          <a:effectRef idx="0">
            <a:schemeClr val="accent2"/>
          </a:effectRef>
          <a:fontRef idx="minor">
            <a:schemeClr val="dk1"/>
          </a:fontRef>
        </p:style>
        <p:txBody>
          <a:bodyPr>
            <a:spAutoFit/>
          </a:bodyPr>
          <a:lstStyle/>
          <a:p>
            <a:pPr>
              <a:defRPr/>
            </a:pPr>
            <a:r>
              <a:rPr lang="ja-JP" altLang="en-US" sz="1200" dirty="0">
                <a:solidFill>
                  <a:prstClr val="black"/>
                </a:solidFill>
                <a:latin typeface="ＭＳ ゴシック" pitchFamily="49" charset="-128"/>
                <a:ea typeface="ＭＳ ゴシック" pitchFamily="49" charset="-128"/>
              </a:rPr>
              <a:t>＜職種・勤務形態別の採用・退職者数＞</a:t>
            </a:r>
            <a:endParaRPr lang="en-US" altLang="ja-JP" sz="1200" dirty="0">
              <a:solidFill>
                <a:prstClr val="black"/>
              </a:solidFill>
              <a:latin typeface="ＭＳ ゴシック" pitchFamily="49" charset="-128"/>
              <a:ea typeface="ＭＳ ゴシック" pitchFamily="49" charset="-128"/>
            </a:endParaRPr>
          </a:p>
        </p:txBody>
      </p:sp>
      <p:graphicFrame>
        <p:nvGraphicFramePr>
          <p:cNvPr id="13" name="表 12"/>
          <p:cNvGraphicFramePr>
            <a:graphicFrameLocks noGrp="1"/>
          </p:cNvGraphicFramePr>
          <p:nvPr>
            <p:extLst>
              <p:ext uri="{D42A27DB-BD31-4B8C-83A1-F6EECF244321}">
                <p14:modId xmlns:p14="http://schemas.microsoft.com/office/powerpoint/2010/main" val="1961482074"/>
              </p:ext>
            </p:extLst>
          </p:nvPr>
        </p:nvGraphicFramePr>
        <p:xfrm>
          <a:off x="5007555" y="3785284"/>
          <a:ext cx="4566404" cy="1011868"/>
        </p:xfrm>
        <a:graphic>
          <a:graphicData uri="http://schemas.openxmlformats.org/drawingml/2006/table">
            <a:tbl>
              <a:tblPr firstRow="1" bandRow="1">
                <a:tableStyleId>{5C22544A-7EE6-4342-B048-85BDC9FD1C3A}</a:tableStyleId>
              </a:tblPr>
              <a:tblGrid>
                <a:gridCol w="1553332"/>
                <a:gridCol w="753268"/>
                <a:gridCol w="753268"/>
                <a:gridCol w="753268"/>
                <a:gridCol w="753268"/>
              </a:tblGrid>
              <a:tr h="257440">
                <a:tc rowSpan="2">
                  <a:txBody>
                    <a:bodyPr/>
                    <a:lstStyle/>
                    <a:p>
                      <a:pPr algn="ctr"/>
                      <a:r>
                        <a:rPr kumimoji="1" lang="ja-JP" altLang="en-US" sz="1050" b="0" dirty="0" smtClean="0">
                          <a:solidFill>
                            <a:schemeClr val="tx1"/>
                          </a:solidFill>
                          <a:latin typeface="HG丸ｺﾞｼｯｸM-PRO" pitchFamily="50" charset="-128"/>
                          <a:ea typeface="HG丸ｺﾞｼｯｸM-PRO" pitchFamily="50" charset="-128"/>
                        </a:rPr>
                        <a:t>採用・</a:t>
                      </a:r>
                      <a:endParaRPr kumimoji="1" lang="en-US" altLang="ja-JP" sz="1050" b="0" dirty="0" smtClean="0">
                        <a:solidFill>
                          <a:schemeClr val="tx1"/>
                        </a:solidFill>
                        <a:latin typeface="HG丸ｺﾞｼｯｸM-PRO" pitchFamily="50" charset="-128"/>
                        <a:ea typeface="HG丸ｺﾞｼｯｸM-PRO" pitchFamily="50" charset="-128"/>
                      </a:endParaRPr>
                    </a:p>
                    <a:p>
                      <a:pPr algn="ctr"/>
                      <a:r>
                        <a:rPr kumimoji="1" lang="ja-JP" altLang="en-US" sz="1050" b="0" dirty="0" smtClean="0">
                          <a:solidFill>
                            <a:schemeClr val="tx1"/>
                          </a:solidFill>
                          <a:latin typeface="HG丸ｺﾞｼｯｸM-PRO" pitchFamily="50" charset="-128"/>
                          <a:ea typeface="HG丸ｺﾞｼｯｸM-PRO" pitchFamily="50" charset="-128"/>
                        </a:rPr>
                        <a:t>離職者数</a:t>
                      </a:r>
                      <a:endParaRPr kumimoji="1" lang="ja-JP" altLang="en-US" sz="1050" b="0" dirty="0">
                        <a:solidFill>
                          <a:schemeClr val="tx1"/>
                        </a:solidFill>
                        <a:latin typeface="HG丸ｺﾞｼｯｸM-PRO" pitchFamily="50" charset="-128"/>
                        <a:ea typeface="HG丸ｺﾞｼｯｸM-PRO" pitchFamily="50" charset="-128"/>
                      </a:endParaRPr>
                    </a:p>
                  </a:txBody>
                  <a:tcPr marL="91515" marR="91515" marT="45728" marB="45728"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gridSpan="2">
                  <a:txBody>
                    <a:bodyPr/>
                    <a:lstStyle/>
                    <a:p>
                      <a:pPr algn="ctr"/>
                      <a:r>
                        <a:rPr kumimoji="1" lang="ja-JP" altLang="en-US" sz="1050" b="0" dirty="0" smtClean="0">
                          <a:solidFill>
                            <a:schemeClr val="tx1"/>
                          </a:solidFill>
                          <a:latin typeface="HG丸ｺﾞｼｯｸM-PRO" pitchFamily="50" charset="-128"/>
                          <a:ea typeface="HG丸ｺﾞｼｯｸM-PRO" pitchFamily="50" charset="-128"/>
                        </a:rPr>
                        <a:t>介護職員</a:t>
                      </a:r>
                      <a:endParaRPr kumimoji="1" lang="ja-JP" altLang="en-US" sz="1050" b="0" dirty="0">
                        <a:solidFill>
                          <a:schemeClr val="tx1"/>
                        </a:solidFill>
                        <a:latin typeface="HG丸ｺﾞｼｯｸM-PRO" pitchFamily="50" charset="-128"/>
                        <a:ea typeface="HG丸ｺﾞｼｯｸM-PRO" pitchFamily="50" charset="-128"/>
                      </a:endParaRPr>
                    </a:p>
                  </a:txBody>
                  <a:tcPr marL="91515" marR="91515" marT="45728" marB="457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hMerge="1">
                  <a:txBody>
                    <a:bodyPr/>
                    <a:lstStyle/>
                    <a:p>
                      <a:endParaRPr kumimoji="1" lang="ja-JP" altLang="en-US" dirty="0"/>
                    </a:p>
                  </a:txBody>
                  <a:tcPr/>
                </a:tc>
                <a:tc gridSpan="2">
                  <a:txBody>
                    <a:bodyPr/>
                    <a:lstStyle/>
                    <a:p>
                      <a:pPr algn="ctr"/>
                      <a:r>
                        <a:rPr kumimoji="1" lang="ja-JP" altLang="en-US" sz="1050" b="0" dirty="0" smtClean="0">
                          <a:solidFill>
                            <a:schemeClr val="tx1"/>
                          </a:solidFill>
                          <a:latin typeface="HG丸ｺﾞｼｯｸM-PRO" pitchFamily="50" charset="-128"/>
                          <a:ea typeface="HG丸ｺﾞｼｯｸM-PRO" pitchFamily="50" charset="-128"/>
                        </a:rPr>
                        <a:t>介護支援専門員</a:t>
                      </a:r>
                      <a:endParaRPr kumimoji="1" lang="ja-JP" altLang="en-US" sz="1050" b="0" dirty="0">
                        <a:solidFill>
                          <a:schemeClr val="tx1"/>
                        </a:solidFill>
                        <a:latin typeface="HG丸ｺﾞｼｯｸM-PRO" pitchFamily="50" charset="-128"/>
                        <a:ea typeface="HG丸ｺﾞｼｯｸM-PRO" pitchFamily="50" charset="-128"/>
                      </a:endParaRPr>
                    </a:p>
                  </a:txBody>
                  <a:tcPr marL="91515" marR="91515" marT="45728" marB="45728"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hMerge="1">
                  <a:txBody>
                    <a:bodyPr/>
                    <a:lstStyle/>
                    <a:p>
                      <a:endParaRPr kumimoji="1" lang="ja-JP" altLang="en-US" dirty="0"/>
                    </a:p>
                  </a:txBody>
                  <a:tcPr/>
                </a:tc>
              </a:tr>
              <a:tr h="144016">
                <a:tc vMerge="1">
                  <a:txBody>
                    <a:bodyPr/>
                    <a:lstStyle/>
                    <a:p>
                      <a:endParaRPr kumimoji="1" lang="ja-JP" altLang="en-US" dirty="0"/>
                    </a:p>
                  </a:txBody>
                  <a:tcPr/>
                </a:tc>
                <a:tc>
                  <a:txBody>
                    <a:bodyPr/>
                    <a:lstStyle/>
                    <a:p>
                      <a:pPr algn="ctr"/>
                      <a:r>
                        <a:rPr kumimoji="1" lang="ja-JP" altLang="en-US" sz="1050" b="0" dirty="0" smtClean="0">
                          <a:solidFill>
                            <a:schemeClr val="tx1"/>
                          </a:solidFill>
                          <a:latin typeface="HG丸ｺﾞｼｯｸM-PRO" pitchFamily="50" charset="-128"/>
                          <a:ea typeface="HG丸ｺﾞｼｯｸM-PRO" pitchFamily="50" charset="-128"/>
                        </a:rPr>
                        <a:t>常勤</a:t>
                      </a:r>
                      <a:endParaRPr kumimoji="1" lang="ja-JP" altLang="en-US" sz="1050" b="0" dirty="0">
                        <a:solidFill>
                          <a:schemeClr val="tx1"/>
                        </a:solidFill>
                        <a:latin typeface="HG丸ｺﾞｼｯｸM-PRO" pitchFamily="50" charset="-128"/>
                        <a:ea typeface="HG丸ｺﾞｼｯｸM-PRO" pitchFamily="50" charset="-128"/>
                      </a:endParaRPr>
                    </a:p>
                  </a:txBody>
                  <a:tcPr marL="91515" marR="91515" marT="45728" marB="457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a:r>
                        <a:rPr kumimoji="1" lang="ja-JP" altLang="en-US" sz="1050" b="0" dirty="0" smtClean="0">
                          <a:solidFill>
                            <a:schemeClr val="tx1"/>
                          </a:solidFill>
                          <a:latin typeface="HG丸ｺﾞｼｯｸM-PRO" pitchFamily="50" charset="-128"/>
                          <a:ea typeface="HG丸ｺﾞｼｯｸM-PRO" pitchFamily="50" charset="-128"/>
                        </a:rPr>
                        <a:t>非常勤</a:t>
                      </a:r>
                      <a:endParaRPr kumimoji="1" lang="ja-JP" altLang="en-US" sz="1050" b="0" dirty="0">
                        <a:solidFill>
                          <a:schemeClr val="tx1"/>
                        </a:solidFill>
                        <a:latin typeface="HG丸ｺﾞｼｯｸM-PRO" pitchFamily="50" charset="-128"/>
                        <a:ea typeface="HG丸ｺﾞｼｯｸM-PRO" pitchFamily="50" charset="-128"/>
                      </a:endParaRPr>
                    </a:p>
                  </a:txBody>
                  <a:tcPr marL="91515" marR="91515" marT="45728" marB="457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a:r>
                        <a:rPr kumimoji="1" lang="ja-JP" altLang="en-US" sz="1050" b="0" dirty="0" smtClean="0">
                          <a:solidFill>
                            <a:schemeClr val="tx1"/>
                          </a:solidFill>
                          <a:latin typeface="HG丸ｺﾞｼｯｸM-PRO" pitchFamily="50" charset="-128"/>
                          <a:ea typeface="HG丸ｺﾞｼｯｸM-PRO" pitchFamily="50" charset="-128"/>
                        </a:rPr>
                        <a:t>常勤</a:t>
                      </a:r>
                      <a:endParaRPr kumimoji="1" lang="ja-JP" altLang="en-US" sz="1050" b="0" dirty="0">
                        <a:solidFill>
                          <a:schemeClr val="tx1"/>
                        </a:solidFill>
                        <a:latin typeface="HG丸ｺﾞｼｯｸM-PRO" pitchFamily="50" charset="-128"/>
                        <a:ea typeface="HG丸ｺﾞｼｯｸM-PRO" pitchFamily="50" charset="-128"/>
                      </a:endParaRPr>
                    </a:p>
                  </a:txBody>
                  <a:tcPr marL="91515" marR="91515" marT="45728" marB="457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a:r>
                        <a:rPr kumimoji="1" lang="ja-JP" altLang="en-US" sz="1050" b="0" dirty="0" smtClean="0">
                          <a:solidFill>
                            <a:schemeClr val="tx1"/>
                          </a:solidFill>
                          <a:latin typeface="HG丸ｺﾞｼｯｸM-PRO" pitchFamily="50" charset="-128"/>
                          <a:ea typeface="HG丸ｺﾞｼｯｸM-PRO" pitchFamily="50" charset="-128"/>
                        </a:rPr>
                        <a:t>非常勤</a:t>
                      </a:r>
                      <a:endParaRPr kumimoji="1" lang="ja-JP" altLang="en-US" sz="1050" b="0" dirty="0">
                        <a:solidFill>
                          <a:schemeClr val="tx1"/>
                        </a:solidFill>
                        <a:latin typeface="HG丸ｺﾞｼｯｸM-PRO" pitchFamily="50" charset="-128"/>
                        <a:ea typeface="HG丸ｺﾞｼｯｸM-PRO" pitchFamily="50" charset="-128"/>
                      </a:endParaRPr>
                    </a:p>
                  </a:txBody>
                  <a:tcPr marL="91515" marR="91515" marT="45728" marB="45728"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r>
              <a:tr h="131424">
                <a:tc>
                  <a:txBody>
                    <a:bodyPr/>
                    <a:lstStyle/>
                    <a:p>
                      <a:pPr algn="ctr"/>
                      <a:r>
                        <a:rPr kumimoji="1" lang="ja-JP" altLang="en-US" sz="1050" dirty="0" smtClean="0">
                          <a:solidFill>
                            <a:schemeClr val="tx1"/>
                          </a:solidFill>
                          <a:latin typeface="HG丸ｺﾞｼｯｸM-PRO" pitchFamily="50" charset="-128"/>
                          <a:ea typeface="HG丸ｺﾞｼｯｸM-PRO" pitchFamily="50" charset="-128"/>
                        </a:rPr>
                        <a:t>前年度の採用者数</a:t>
                      </a:r>
                      <a:endParaRPr kumimoji="1" lang="ja-JP" altLang="en-US" sz="1050" dirty="0">
                        <a:solidFill>
                          <a:schemeClr val="tx1"/>
                        </a:solidFill>
                        <a:latin typeface="HG丸ｺﾞｼｯｸM-PRO" pitchFamily="50" charset="-128"/>
                        <a:ea typeface="HG丸ｺﾞｼｯｸM-PRO" pitchFamily="50" charset="-128"/>
                      </a:endParaRPr>
                    </a:p>
                  </a:txBody>
                  <a:tcPr marL="91515" marR="91515" marT="45728" marB="45728"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a:r>
                        <a:rPr kumimoji="1" lang="ja-JP" altLang="en-US" sz="1050" dirty="0" smtClean="0">
                          <a:solidFill>
                            <a:schemeClr val="tx1"/>
                          </a:solidFill>
                          <a:latin typeface="HG丸ｺﾞｼｯｸM-PRO" pitchFamily="50" charset="-128"/>
                          <a:ea typeface="HG丸ｺﾞｼｯｸM-PRO" pitchFamily="50" charset="-128"/>
                        </a:rPr>
                        <a:t>４</a:t>
                      </a:r>
                      <a:endParaRPr kumimoji="1" lang="ja-JP" altLang="en-US" sz="1050" dirty="0">
                        <a:solidFill>
                          <a:schemeClr val="tx1"/>
                        </a:solidFill>
                        <a:latin typeface="HG丸ｺﾞｼｯｸM-PRO" pitchFamily="50" charset="-128"/>
                        <a:ea typeface="HG丸ｺﾞｼｯｸM-PRO" pitchFamily="50" charset="-128"/>
                      </a:endParaRPr>
                    </a:p>
                  </a:txBody>
                  <a:tcPr marL="91515" marR="91515" marT="45728" marB="457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ja-JP" altLang="en-US" sz="1050" dirty="0" smtClean="0">
                          <a:solidFill>
                            <a:schemeClr val="tx1"/>
                          </a:solidFill>
                          <a:latin typeface="HG丸ｺﾞｼｯｸM-PRO" pitchFamily="50" charset="-128"/>
                          <a:ea typeface="HG丸ｺﾞｼｯｸM-PRO" pitchFamily="50" charset="-128"/>
                        </a:rPr>
                        <a:t>１</a:t>
                      </a:r>
                      <a:endParaRPr kumimoji="1" lang="en-US" altLang="ja-JP" sz="1050" dirty="0" smtClean="0">
                        <a:solidFill>
                          <a:schemeClr val="tx1"/>
                        </a:solidFill>
                        <a:latin typeface="HG丸ｺﾞｼｯｸM-PRO" pitchFamily="50" charset="-128"/>
                        <a:ea typeface="HG丸ｺﾞｼｯｸM-PRO" pitchFamily="50" charset="-128"/>
                      </a:endParaRPr>
                    </a:p>
                  </a:txBody>
                  <a:tcPr marL="91515" marR="91515" marT="45728" marB="457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ja-JP" altLang="en-US" sz="1050" dirty="0" smtClean="0">
                          <a:solidFill>
                            <a:schemeClr val="tx1"/>
                          </a:solidFill>
                          <a:latin typeface="HG丸ｺﾞｼｯｸM-PRO" pitchFamily="50" charset="-128"/>
                          <a:ea typeface="HG丸ｺﾞｼｯｸM-PRO" pitchFamily="50" charset="-128"/>
                        </a:rPr>
                        <a:t>２</a:t>
                      </a:r>
                      <a:endParaRPr kumimoji="1" lang="ja-JP" altLang="en-US" sz="1050" dirty="0">
                        <a:solidFill>
                          <a:schemeClr val="tx1"/>
                        </a:solidFill>
                        <a:latin typeface="HG丸ｺﾞｼｯｸM-PRO" pitchFamily="50" charset="-128"/>
                        <a:ea typeface="HG丸ｺﾞｼｯｸM-PRO" pitchFamily="50" charset="-128"/>
                      </a:endParaRPr>
                    </a:p>
                  </a:txBody>
                  <a:tcPr marL="91515" marR="91515" marT="45728" marB="457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ja-JP" altLang="en-US" sz="1050" dirty="0" smtClean="0">
                          <a:solidFill>
                            <a:schemeClr val="tx1"/>
                          </a:solidFill>
                          <a:latin typeface="HG丸ｺﾞｼｯｸM-PRO" pitchFamily="50" charset="-128"/>
                          <a:ea typeface="HG丸ｺﾞｼｯｸM-PRO" pitchFamily="50" charset="-128"/>
                        </a:rPr>
                        <a:t>１</a:t>
                      </a:r>
                      <a:endParaRPr kumimoji="1" lang="ja-JP" altLang="en-US" sz="1050" dirty="0">
                        <a:solidFill>
                          <a:schemeClr val="tx1"/>
                        </a:solidFill>
                        <a:latin typeface="HG丸ｺﾞｼｯｸM-PRO" pitchFamily="50" charset="-128"/>
                        <a:ea typeface="HG丸ｺﾞｼｯｸM-PRO" pitchFamily="50" charset="-128"/>
                      </a:endParaRPr>
                    </a:p>
                  </a:txBody>
                  <a:tcPr marL="91515" marR="91515" marT="45728" marB="45728"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18832">
                <a:tc>
                  <a:txBody>
                    <a:bodyPr/>
                    <a:lstStyle/>
                    <a:p>
                      <a:pPr algn="ctr"/>
                      <a:r>
                        <a:rPr kumimoji="1" lang="ja-JP" altLang="en-US" sz="1050" dirty="0" smtClean="0">
                          <a:solidFill>
                            <a:schemeClr val="tx1"/>
                          </a:solidFill>
                          <a:latin typeface="HG丸ｺﾞｼｯｸM-PRO" pitchFamily="50" charset="-128"/>
                          <a:ea typeface="HG丸ｺﾞｼｯｸM-PRO" pitchFamily="50" charset="-128"/>
                        </a:rPr>
                        <a:t>前年度の退職者数</a:t>
                      </a:r>
                      <a:endParaRPr kumimoji="1" lang="ja-JP" altLang="en-US" sz="1050" dirty="0">
                        <a:solidFill>
                          <a:schemeClr val="tx1"/>
                        </a:solidFill>
                        <a:latin typeface="HG丸ｺﾞｼｯｸM-PRO" pitchFamily="50" charset="-128"/>
                        <a:ea typeface="HG丸ｺﾞｼｯｸM-PRO" pitchFamily="50" charset="-128"/>
                      </a:endParaRPr>
                    </a:p>
                  </a:txBody>
                  <a:tcPr marL="91515" marR="91515" marT="45728" marB="45728"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a:r>
                        <a:rPr kumimoji="1" lang="ja-JP" altLang="en-US" sz="1050" dirty="0" smtClean="0">
                          <a:solidFill>
                            <a:schemeClr val="tx1"/>
                          </a:solidFill>
                          <a:latin typeface="HG丸ｺﾞｼｯｸM-PRO" pitchFamily="50" charset="-128"/>
                          <a:ea typeface="HG丸ｺﾞｼｯｸM-PRO" pitchFamily="50" charset="-128"/>
                        </a:rPr>
                        <a:t>３</a:t>
                      </a:r>
                      <a:endParaRPr kumimoji="1" lang="ja-JP" altLang="en-US" sz="1050" dirty="0">
                        <a:solidFill>
                          <a:schemeClr val="tx1"/>
                        </a:solidFill>
                        <a:latin typeface="HG丸ｺﾞｼｯｸM-PRO" pitchFamily="50" charset="-128"/>
                        <a:ea typeface="HG丸ｺﾞｼｯｸM-PRO" pitchFamily="50" charset="-128"/>
                      </a:endParaRPr>
                    </a:p>
                  </a:txBody>
                  <a:tcPr marL="91515" marR="91515" marT="45728" marB="457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ja-JP" altLang="en-US" sz="1050" dirty="0" smtClean="0">
                          <a:solidFill>
                            <a:schemeClr val="tx1"/>
                          </a:solidFill>
                          <a:latin typeface="HG丸ｺﾞｼｯｸM-PRO" pitchFamily="50" charset="-128"/>
                          <a:ea typeface="HG丸ｺﾞｼｯｸM-PRO" pitchFamily="50" charset="-128"/>
                        </a:rPr>
                        <a:t>０</a:t>
                      </a:r>
                      <a:endParaRPr kumimoji="1" lang="en-US" altLang="ja-JP" sz="1050" dirty="0" smtClean="0">
                        <a:solidFill>
                          <a:schemeClr val="tx1"/>
                        </a:solidFill>
                        <a:latin typeface="HG丸ｺﾞｼｯｸM-PRO" pitchFamily="50" charset="-128"/>
                        <a:ea typeface="HG丸ｺﾞｼｯｸM-PRO" pitchFamily="50" charset="-128"/>
                      </a:endParaRPr>
                    </a:p>
                  </a:txBody>
                  <a:tcPr marL="91515" marR="91515" marT="45728" marB="457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ja-JP" altLang="en-US" sz="1050" dirty="0" smtClean="0">
                          <a:solidFill>
                            <a:schemeClr val="tx1"/>
                          </a:solidFill>
                          <a:latin typeface="HG丸ｺﾞｼｯｸM-PRO" pitchFamily="50" charset="-128"/>
                          <a:ea typeface="HG丸ｺﾞｼｯｸM-PRO" pitchFamily="50" charset="-128"/>
                        </a:rPr>
                        <a:t>１</a:t>
                      </a:r>
                      <a:endParaRPr kumimoji="1" lang="ja-JP" altLang="en-US" sz="1050" dirty="0">
                        <a:solidFill>
                          <a:schemeClr val="tx1"/>
                        </a:solidFill>
                        <a:latin typeface="HG丸ｺﾞｼｯｸM-PRO" pitchFamily="50" charset="-128"/>
                        <a:ea typeface="HG丸ｺﾞｼｯｸM-PRO" pitchFamily="50" charset="-128"/>
                      </a:endParaRPr>
                    </a:p>
                  </a:txBody>
                  <a:tcPr marL="91515" marR="91515" marT="45728" marB="457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ja-JP" altLang="en-US" sz="1050" dirty="0" smtClean="0">
                          <a:solidFill>
                            <a:schemeClr val="tx1"/>
                          </a:solidFill>
                          <a:latin typeface="HG丸ｺﾞｼｯｸM-PRO" pitchFamily="50" charset="-128"/>
                          <a:ea typeface="HG丸ｺﾞｼｯｸM-PRO" pitchFamily="50" charset="-128"/>
                        </a:rPr>
                        <a:t>０</a:t>
                      </a:r>
                      <a:endParaRPr kumimoji="1" lang="ja-JP" altLang="en-US" sz="1050" dirty="0">
                        <a:solidFill>
                          <a:schemeClr val="tx1"/>
                        </a:solidFill>
                        <a:latin typeface="HG丸ｺﾞｼｯｸM-PRO" pitchFamily="50" charset="-128"/>
                        <a:ea typeface="HG丸ｺﾞｼｯｸM-PRO" pitchFamily="50" charset="-128"/>
                      </a:endParaRPr>
                    </a:p>
                  </a:txBody>
                  <a:tcPr marL="91515" marR="91515" marT="45728" marB="45728"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14" name="角丸四角形 13"/>
          <p:cNvSpPr/>
          <p:nvPr/>
        </p:nvSpPr>
        <p:spPr>
          <a:xfrm>
            <a:off x="4755906" y="620688"/>
            <a:ext cx="5023951" cy="360000"/>
          </a:xfrm>
          <a:prstGeom prst="roundRect">
            <a:avLst/>
          </a:prstGeom>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a:solidFill>
                  <a:schemeClr val="tx1"/>
                </a:solidFill>
              </a:rPr>
              <a:t>介護</a:t>
            </a:r>
            <a:r>
              <a:rPr kumimoji="1" lang="ja-JP" altLang="en-US" sz="1600" b="1" dirty="0" smtClean="0">
                <a:solidFill>
                  <a:schemeClr val="tx1"/>
                </a:solidFill>
              </a:rPr>
              <a:t>サービス情報の公表制度</a:t>
            </a:r>
            <a:endParaRPr kumimoji="1" lang="ja-JP" altLang="en-US" sz="1600" b="1" dirty="0">
              <a:solidFill>
                <a:schemeClr val="tx1"/>
              </a:solidFill>
            </a:endParaRPr>
          </a:p>
        </p:txBody>
      </p:sp>
      <p:sp>
        <p:nvSpPr>
          <p:cNvPr id="15" name="テキスト ボックス 14"/>
          <p:cNvSpPr txBox="1"/>
          <p:nvPr/>
        </p:nvSpPr>
        <p:spPr>
          <a:xfrm>
            <a:off x="4793114" y="1063744"/>
            <a:ext cx="2052035" cy="276999"/>
          </a:xfrm>
          <a:prstGeom prst="rect">
            <a:avLst/>
          </a:prstGeom>
          <a:noFill/>
          <a:ln>
            <a:noFill/>
          </a:ln>
        </p:spPr>
        <p:style>
          <a:lnRef idx="2">
            <a:schemeClr val="accent2"/>
          </a:lnRef>
          <a:fillRef idx="1">
            <a:schemeClr val="lt1"/>
          </a:fillRef>
          <a:effectRef idx="0">
            <a:schemeClr val="accent2"/>
          </a:effectRef>
          <a:fontRef idx="minor">
            <a:schemeClr val="dk1"/>
          </a:fontRef>
        </p:style>
        <p:txBody>
          <a:bodyPr>
            <a:spAutoFit/>
          </a:bodyPr>
          <a:lstStyle/>
          <a:p>
            <a:pPr>
              <a:defRPr/>
            </a:pPr>
            <a:r>
              <a:rPr lang="ja-JP" altLang="en-US" sz="1200" dirty="0">
                <a:solidFill>
                  <a:prstClr val="black"/>
                </a:solidFill>
                <a:latin typeface="ＭＳ ゴシック" pitchFamily="49" charset="-128"/>
                <a:ea typeface="ＭＳ ゴシック" pitchFamily="49" charset="-128"/>
              </a:rPr>
              <a:t>○介護サービス情報</a:t>
            </a:r>
            <a:endParaRPr lang="en-US" altLang="ja-JP" sz="1200" dirty="0">
              <a:solidFill>
                <a:prstClr val="black"/>
              </a:solidFill>
              <a:latin typeface="ＭＳ ゴシック" pitchFamily="49" charset="-128"/>
              <a:ea typeface="ＭＳ ゴシック" pitchFamily="49" charset="-128"/>
            </a:endParaRPr>
          </a:p>
        </p:txBody>
      </p:sp>
      <p:cxnSp>
        <p:nvCxnSpPr>
          <p:cNvPr id="16" name="直線矢印コネクタ 23"/>
          <p:cNvCxnSpPr/>
          <p:nvPr/>
        </p:nvCxnSpPr>
        <p:spPr>
          <a:xfrm rot="10800000" flipV="1">
            <a:off x="4863988" y="1844824"/>
            <a:ext cx="180087" cy="1476000"/>
          </a:xfrm>
          <a:prstGeom prst="bentConnector2">
            <a:avLst/>
          </a:prstGeom>
          <a:ln w="9525">
            <a:tailEnd type="arrow"/>
          </a:ln>
        </p:spPr>
        <p:style>
          <a:lnRef idx="2">
            <a:schemeClr val="dk1"/>
          </a:lnRef>
          <a:fillRef idx="0">
            <a:schemeClr val="dk1"/>
          </a:fillRef>
          <a:effectRef idx="1">
            <a:schemeClr val="dk1"/>
          </a:effectRef>
          <a:fontRef idx="minor">
            <a:schemeClr val="tx1"/>
          </a:fontRef>
        </p:style>
      </p:cxnSp>
      <p:sp>
        <p:nvSpPr>
          <p:cNvPr id="17" name="正方形/長方形 16"/>
          <p:cNvSpPr/>
          <p:nvPr/>
        </p:nvSpPr>
        <p:spPr>
          <a:xfrm>
            <a:off x="4755906" y="980688"/>
            <a:ext cx="5023951" cy="3888472"/>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p:cNvSpPr/>
          <p:nvPr/>
        </p:nvSpPr>
        <p:spPr>
          <a:xfrm>
            <a:off x="414314" y="5445224"/>
            <a:ext cx="9292467" cy="133200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p:cNvSpPr/>
          <p:nvPr/>
        </p:nvSpPr>
        <p:spPr>
          <a:xfrm>
            <a:off x="414314" y="5517232"/>
            <a:ext cx="9400519" cy="122400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a:solidFill>
                  <a:schemeClr val="tx1"/>
                </a:solidFill>
              </a:rPr>
              <a:t>①</a:t>
            </a:r>
            <a:r>
              <a:rPr lang="ja-JP" altLang="en-US" sz="1600" dirty="0" smtClean="0">
                <a:solidFill>
                  <a:schemeClr val="tx1"/>
                </a:solidFill>
              </a:rPr>
              <a:t>介護職員の負担軽減（介護職員の腰痛予防等）を図るために介護ロボットの開発促進</a:t>
            </a:r>
            <a:endParaRPr lang="en-US" altLang="ja-JP" sz="1600" dirty="0" smtClean="0">
              <a:solidFill>
                <a:schemeClr val="tx1"/>
              </a:solidFill>
            </a:endParaRPr>
          </a:p>
          <a:p>
            <a:r>
              <a:rPr lang="ja-JP" altLang="en-US" sz="1600" dirty="0">
                <a:solidFill>
                  <a:schemeClr val="tx1"/>
                </a:solidFill>
              </a:rPr>
              <a:t>②</a:t>
            </a:r>
            <a:r>
              <a:rPr kumimoji="1" lang="ja-JP" altLang="en-US" sz="1600" dirty="0" smtClean="0">
                <a:solidFill>
                  <a:schemeClr val="tx1"/>
                </a:solidFill>
              </a:rPr>
              <a:t>介護福祉機器の導入など職場環境の整備を図るために助成金の活用</a:t>
            </a:r>
            <a:endParaRPr kumimoji="1" lang="en-US" altLang="ja-JP" sz="1600" dirty="0" smtClean="0">
              <a:solidFill>
                <a:schemeClr val="tx1"/>
              </a:solidFill>
            </a:endParaRPr>
          </a:p>
          <a:p>
            <a:r>
              <a:rPr lang="ja-JP" altLang="en-US" sz="1600" dirty="0">
                <a:solidFill>
                  <a:schemeClr val="tx1"/>
                </a:solidFill>
              </a:rPr>
              <a:t>③</a:t>
            </a:r>
            <a:r>
              <a:rPr lang="ja-JP" altLang="en-US" sz="1600" dirty="0" smtClean="0">
                <a:solidFill>
                  <a:schemeClr val="tx1"/>
                </a:solidFill>
              </a:rPr>
              <a:t>介護</a:t>
            </a:r>
            <a:r>
              <a:rPr lang="ja-JP" altLang="en-US" sz="1600" dirty="0">
                <a:solidFill>
                  <a:schemeClr val="tx1"/>
                </a:solidFill>
              </a:rPr>
              <a:t>分野で働こうとしている方が、事前に事業所の状況を知ることができるよう、情報公表制度を活用した</a:t>
            </a:r>
            <a:endParaRPr lang="en-US" altLang="ja-JP" sz="1600" dirty="0">
              <a:solidFill>
                <a:schemeClr val="tx1"/>
              </a:solidFill>
            </a:endParaRPr>
          </a:p>
          <a:p>
            <a:r>
              <a:rPr lang="en-US" altLang="ja-JP" sz="1600" dirty="0">
                <a:solidFill>
                  <a:schemeClr val="tx1"/>
                </a:solidFill>
              </a:rPr>
              <a:t>  </a:t>
            </a:r>
            <a:r>
              <a:rPr lang="ja-JP" altLang="en-US" sz="1600" dirty="0">
                <a:solidFill>
                  <a:schemeClr val="tx1"/>
                </a:solidFill>
              </a:rPr>
              <a:t>介護職員の労働条件などの</a:t>
            </a:r>
            <a:r>
              <a:rPr lang="ja-JP" altLang="en-US" sz="1600" dirty="0" smtClean="0">
                <a:solidFill>
                  <a:schemeClr val="tx1"/>
                </a:solidFill>
              </a:rPr>
              <a:t>公表（再掲）</a:t>
            </a:r>
            <a:endParaRPr lang="en-US" altLang="ja-JP" sz="1600" dirty="0" smtClean="0">
              <a:solidFill>
                <a:schemeClr val="tx1"/>
              </a:solidFill>
            </a:endParaRPr>
          </a:p>
          <a:p>
            <a:r>
              <a:rPr lang="ja-JP" altLang="en-US" sz="1600" dirty="0" smtClean="0">
                <a:solidFill>
                  <a:schemeClr val="tx1"/>
                </a:solidFill>
              </a:rPr>
              <a:t>④ＩＣＴを活用した情報連携の推進・業務の効率化　　　</a:t>
            </a:r>
            <a:r>
              <a:rPr kumimoji="1" lang="ja-JP" altLang="en-US" sz="1600" dirty="0" smtClean="0">
                <a:solidFill>
                  <a:schemeClr val="tx1"/>
                </a:solidFill>
              </a:rPr>
              <a:t>等</a:t>
            </a:r>
            <a:endParaRPr kumimoji="1" lang="en-US" altLang="ja-JP" sz="1600" dirty="0" smtClean="0">
              <a:solidFill>
                <a:schemeClr val="tx1"/>
              </a:solidFill>
            </a:endParaRPr>
          </a:p>
        </p:txBody>
      </p:sp>
      <p:sp>
        <p:nvSpPr>
          <p:cNvPr id="22" name="正方形/長方形 21"/>
          <p:cNvSpPr/>
          <p:nvPr/>
        </p:nvSpPr>
        <p:spPr>
          <a:xfrm>
            <a:off x="990655" y="4941216"/>
            <a:ext cx="6339015" cy="432000"/>
          </a:xfrm>
          <a:prstGeom prst="rect">
            <a:avLst/>
          </a:prstGeom>
          <a:solidFill>
            <a:srgbClr val="92D050"/>
          </a:solidFill>
          <a:ln w="6350">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rPr>
              <a:t>職場</a:t>
            </a:r>
            <a:r>
              <a:rPr lang="ja-JP" altLang="en-US" dirty="0" smtClean="0">
                <a:solidFill>
                  <a:schemeClr val="tx1"/>
                </a:solidFill>
              </a:rPr>
              <a:t>環境の整備・改善のための取組を強化していく方向性</a:t>
            </a:r>
            <a:endParaRPr kumimoji="1" lang="en-US" altLang="ja-JP" dirty="0" smtClean="0">
              <a:solidFill>
                <a:schemeClr val="tx1"/>
              </a:solidFill>
            </a:endParaRPr>
          </a:p>
        </p:txBody>
      </p:sp>
      <p:sp>
        <p:nvSpPr>
          <p:cNvPr id="32" name="右矢印 31"/>
          <p:cNvSpPr/>
          <p:nvPr/>
        </p:nvSpPr>
        <p:spPr>
          <a:xfrm>
            <a:off x="486357" y="4941216"/>
            <a:ext cx="468225" cy="396000"/>
          </a:xfrm>
          <a:prstGeom prst="rightArrow">
            <a:avLst>
              <a:gd name="adj1" fmla="val 50000"/>
              <a:gd name="adj2" fmla="val 45588"/>
            </a:avLst>
          </a:prstGeom>
          <a:solidFill>
            <a:schemeClr val="accent6">
              <a:lumMod val="75000"/>
            </a:schemeClr>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 name="グループ化 1"/>
          <p:cNvGrpSpPr/>
          <p:nvPr/>
        </p:nvGrpSpPr>
        <p:grpSpPr>
          <a:xfrm>
            <a:off x="126144" y="620728"/>
            <a:ext cx="4610728" cy="4248256"/>
            <a:chOff x="5310659" y="620728"/>
            <a:chExt cx="4608512" cy="4248256"/>
          </a:xfrm>
        </p:grpSpPr>
        <p:sp>
          <p:nvSpPr>
            <p:cNvPr id="18" name="角丸四角形 17"/>
            <p:cNvSpPr/>
            <p:nvPr/>
          </p:nvSpPr>
          <p:spPr>
            <a:xfrm>
              <a:off x="5310659" y="620728"/>
              <a:ext cx="4500000" cy="360000"/>
            </a:xfrm>
            <a:prstGeom prst="roundRect">
              <a:avLst/>
            </a:prstGeom>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smtClean="0">
                  <a:solidFill>
                    <a:schemeClr val="tx1"/>
                  </a:solidFill>
                </a:rPr>
                <a:t>介護ロボットの開発支援</a:t>
              </a:r>
              <a:endParaRPr kumimoji="1" lang="ja-JP" altLang="en-US" sz="1600" b="1" dirty="0">
                <a:solidFill>
                  <a:schemeClr val="tx1"/>
                </a:solidFill>
              </a:endParaRPr>
            </a:p>
          </p:txBody>
        </p:sp>
        <p:pic>
          <p:nvPicPr>
            <p:cNvPr id="2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02547" y="1244717"/>
              <a:ext cx="930620" cy="6721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01173" y="1988840"/>
              <a:ext cx="861360" cy="716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テキスト ボックス 24"/>
            <p:cNvSpPr txBox="1"/>
            <p:nvPr/>
          </p:nvSpPr>
          <p:spPr>
            <a:xfrm>
              <a:off x="5346163" y="1342509"/>
              <a:ext cx="3455010" cy="646331"/>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a:spAutoFit/>
            </a:bodyPr>
            <a:lstStyle/>
            <a:p>
              <a:pPr>
                <a:defRPr/>
              </a:pPr>
              <a:r>
                <a:rPr lang="ja-JP" altLang="en-US" sz="1200" dirty="0" smtClean="0">
                  <a:solidFill>
                    <a:prstClr val="black"/>
                  </a:solidFill>
                  <a:latin typeface="ＭＳ ゴシック" pitchFamily="49" charset="-128"/>
                  <a:ea typeface="ＭＳ ゴシック" pitchFamily="49" charset="-128"/>
                </a:rPr>
                <a:t>○移乗介助①</a:t>
              </a:r>
              <a:endParaRPr lang="en-US" altLang="ja-JP" sz="1200" dirty="0" smtClean="0">
                <a:solidFill>
                  <a:prstClr val="black"/>
                </a:solidFill>
                <a:latin typeface="ＭＳ ゴシック" pitchFamily="49" charset="-128"/>
                <a:ea typeface="ＭＳ ゴシック" pitchFamily="49" charset="-128"/>
              </a:endParaRPr>
            </a:p>
            <a:p>
              <a:pPr>
                <a:defRPr/>
              </a:pPr>
              <a:r>
                <a:rPr lang="ja-JP" altLang="en-US" sz="1200" dirty="0">
                  <a:solidFill>
                    <a:prstClr val="black"/>
                  </a:solidFill>
                  <a:latin typeface="ＭＳ ゴシック" pitchFamily="49" charset="-128"/>
                  <a:ea typeface="ＭＳ ゴシック" pitchFamily="49" charset="-128"/>
                </a:rPr>
                <a:t>　</a:t>
              </a:r>
              <a:r>
                <a:rPr lang="ja-JP" altLang="en-US" sz="1200" dirty="0" smtClean="0">
                  <a:solidFill>
                    <a:prstClr val="black"/>
                  </a:solidFill>
                  <a:latin typeface="ＭＳ ゴシック" pitchFamily="49" charset="-128"/>
                  <a:ea typeface="ＭＳ ゴシック" pitchFamily="49" charset="-128"/>
                </a:rPr>
                <a:t>　ロボット技術を用いて介助者のパワーアシ</a:t>
              </a:r>
              <a:endParaRPr lang="en-US" altLang="ja-JP" sz="1200" dirty="0" smtClean="0">
                <a:solidFill>
                  <a:prstClr val="black"/>
                </a:solidFill>
                <a:latin typeface="ＭＳ ゴシック" pitchFamily="49" charset="-128"/>
                <a:ea typeface="ＭＳ ゴシック" pitchFamily="49" charset="-128"/>
              </a:endParaRPr>
            </a:p>
            <a:p>
              <a:pPr>
                <a:defRPr/>
              </a:pPr>
              <a:r>
                <a:rPr lang="ja-JP" altLang="en-US" sz="1200" dirty="0">
                  <a:solidFill>
                    <a:prstClr val="black"/>
                  </a:solidFill>
                  <a:latin typeface="ＭＳ ゴシック" pitchFamily="49" charset="-128"/>
                  <a:ea typeface="ＭＳ ゴシック" pitchFamily="49" charset="-128"/>
                </a:rPr>
                <a:t>　</a:t>
              </a:r>
              <a:r>
                <a:rPr lang="ja-JP" altLang="en-US" sz="1200" dirty="0" smtClean="0">
                  <a:solidFill>
                    <a:prstClr val="black"/>
                  </a:solidFill>
                  <a:latin typeface="ＭＳ ゴシック" pitchFamily="49" charset="-128"/>
                  <a:ea typeface="ＭＳ ゴシック" pitchFamily="49" charset="-128"/>
                </a:rPr>
                <a:t>ストを行う装着型の機器</a:t>
              </a:r>
              <a:endParaRPr lang="en-US" altLang="ja-JP" sz="1200" dirty="0">
                <a:solidFill>
                  <a:prstClr val="black"/>
                </a:solidFill>
                <a:latin typeface="ＭＳ ゴシック" pitchFamily="49" charset="-128"/>
                <a:ea typeface="ＭＳ ゴシック" pitchFamily="49" charset="-128"/>
              </a:endParaRPr>
            </a:p>
          </p:txBody>
        </p:sp>
        <p:sp>
          <p:nvSpPr>
            <p:cNvPr id="26" name="正方形/長方形 25"/>
            <p:cNvSpPr/>
            <p:nvPr/>
          </p:nvSpPr>
          <p:spPr>
            <a:xfrm>
              <a:off x="5310659" y="980728"/>
              <a:ext cx="4500000" cy="180020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ボックス 26"/>
            <p:cNvSpPr txBox="1"/>
            <p:nvPr/>
          </p:nvSpPr>
          <p:spPr>
            <a:xfrm>
              <a:off x="5346163" y="2062589"/>
              <a:ext cx="3600000" cy="646331"/>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a:spAutoFit/>
            </a:bodyPr>
            <a:lstStyle/>
            <a:p>
              <a:pPr>
                <a:defRPr/>
              </a:pPr>
              <a:r>
                <a:rPr lang="ja-JP" altLang="en-US" sz="1200" dirty="0" smtClean="0">
                  <a:solidFill>
                    <a:prstClr val="black"/>
                  </a:solidFill>
                  <a:latin typeface="ＭＳ ゴシック" pitchFamily="49" charset="-128"/>
                  <a:ea typeface="ＭＳ ゴシック" pitchFamily="49" charset="-128"/>
                </a:rPr>
                <a:t>○移乗介助②</a:t>
              </a:r>
              <a:endParaRPr lang="en-US" altLang="ja-JP" sz="1200" dirty="0" smtClean="0">
                <a:solidFill>
                  <a:prstClr val="black"/>
                </a:solidFill>
                <a:latin typeface="ＭＳ ゴシック" pitchFamily="49" charset="-128"/>
                <a:ea typeface="ＭＳ ゴシック" pitchFamily="49" charset="-128"/>
              </a:endParaRPr>
            </a:p>
            <a:p>
              <a:pPr>
                <a:defRPr/>
              </a:pPr>
              <a:r>
                <a:rPr lang="ja-JP" altLang="en-US" sz="1200" dirty="0">
                  <a:solidFill>
                    <a:prstClr val="black"/>
                  </a:solidFill>
                  <a:latin typeface="ＭＳ ゴシック" pitchFamily="49" charset="-128"/>
                  <a:ea typeface="ＭＳ ゴシック" pitchFamily="49" charset="-128"/>
                </a:rPr>
                <a:t>　</a:t>
              </a:r>
              <a:r>
                <a:rPr lang="ja-JP" altLang="en-US" sz="1200" dirty="0" smtClean="0">
                  <a:solidFill>
                    <a:prstClr val="black"/>
                  </a:solidFill>
                  <a:latin typeface="ＭＳ ゴシック" pitchFamily="49" charset="-128"/>
                  <a:ea typeface="ＭＳ ゴシック" pitchFamily="49" charset="-128"/>
                </a:rPr>
                <a:t>　ロボット技術を用いて介助者による抱え上</a:t>
              </a:r>
              <a:endParaRPr lang="en-US" altLang="ja-JP" sz="1200" dirty="0" smtClean="0">
                <a:solidFill>
                  <a:prstClr val="black"/>
                </a:solidFill>
                <a:latin typeface="ＭＳ ゴシック" pitchFamily="49" charset="-128"/>
                <a:ea typeface="ＭＳ ゴシック" pitchFamily="49" charset="-128"/>
              </a:endParaRPr>
            </a:p>
            <a:p>
              <a:pPr>
                <a:defRPr/>
              </a:pPr>
              <a:r>
                <a:rPr lang="ja-JP" altLang="en-US" sz="1200" dirty="0">
                  <a:solidFill>
                    <a:prstClr val="black"/>
                  </a:solidFill>
                  <a:latin typeface="ＭＳ ゴシック" pitchFamily="49" charset="-128"/>
                  <a:ea typeface="ＭＳ ゴシック" pitchFamily="49" charset="-128"/>
                </a:rPr>
                <a:t>　</a:t>
              </a:r>
              <a:r>
                <a:rPr lang="ja-JP" altLang="en-US" sz="1200" dirty="0" err="1" smtClean="0">
                  <a:solidFill>
                    <a:prstClr val="black"/>
                  </a:solidFill>
                  <a:latin typeface="ＭＳ ゴシック" pitchFamily="49" charset="-128"/>
                  <a:ea typeface="ＭＳ ゴシック" pitchFamily="49" charset="-128"/>
                </a:rPr>
                <a:t>げ</a:t>
              </a:r>
              <a:r>
                <a:rPr lang="ja-JP" altLang="en-US" sz="1200" dirty="0" smtClean="0">
                  <a:solidFill>
                    <a:prstClr val="black"/>
                  </a:solidFill>
                  <a:latin typeface="ＭＳ ゴシック" pitchFamily="49" charset="-128"/>
                  <a:ea typeface="ＭＳ ゴシック" pitchFamily="49" charset="-128"/>
                </a:rPr>
                <a:t>動作のパワーアシストを行う非装着型の機器</a:t>
              </a:r>
              <a:endParaRPr lang="en-US" altLang="ja-JP" sz="1200" dirty="0">
                <a:solidFill>
                  <a:prstClr val="black"/>
                </a:solidFill>
                <a:latin typeface="ＭＳ ゴシック" pitchFamily="49" charset="-128"/>
                <a:ea typeface="ＭＳ ゴシック" pitchFamily="49" charset="-128"/>
              </a:endParaRPr>
            </a:p>
          </p:txBody>
        </p:sp>
        <p:sp>
          <p:nvSpPr>
            <p:cNvPr id="28" name="角丸四角形 27"/>
            <p:cNvSpPr/>
            <p:nvPr/>
          </p:nvSpPr>
          <p:spPr>
            <a:xfrm>
              <a:off x="5310659" y="2924944"/>
              <a:ext cx="4500000" cy="360000"/>
            </a:xfrm>
            <a:prstGeom prst="roundRect">
              <a:avLst/>
            </a:prstGeom>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smtClean="0">
                  <a:solidFill>
                    <a:schemeClr val="tx1"/>
                  </a:solidFill>
                </a:rPr>
                <a:t>中小企業労働環境向上助成金</a:t>
              </a:r>
              <a:endParaRPr kumimoji="1" lang="ja-JP" altLang="en-US" sz="1600" b="1" dirty="0">
                <a:solidFill>
                  <a:schemeClr val="tx1"/>
                </a:solidFill>
              </a:endParaRPr>
            </a:p>
          </p:txBody>
        </p:sp>
        <p:sp>
          <p:nvSpPr>
            <p:cNvPr id="29" name="正方形/長方形 28"/>
            <p:cNvSpPr/>
            <p:nvPr/>
          </p:nvSpPr>
          <p:spPr>
            <a:xfrm>
              <a:off x="5310659" y="3284984"/>
              <a:ext cx="4500000" cy="158400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テキスト ボックス 29"/>
            <p:cNvSpPr txBox="1"/>
            <p:nvPr/>
          </p:nvSpPr>
          <p:spPr>
            <a:xfrm>
              <a:off x="5310659" y="3356992"/>
              <a:ext cx="4464000" cy="830997"/>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a:spAutoFit/>
            </a:bodyPr>
            <a:lstStyle/>
            <a:p>
              <a:pPr>
                <a:defRPr/>
              </a:pPr>
              <a:r>
                <a:rPr lang="ja-JP" altLang="en-US" sz="1200">
                  <a:solidFill>
                    <a:prstClr val="black"/>
                  </a:solidFill>
                  <a:latin typeface="ＭＳ ゴシック" pitchFamily="49" charset="-128"/>
                  <a:ea typeface="ＭＳ ゴシック" pitchFamily="49" charset="-128"/>
                </a:rPr>
                <a:t>　重点</a:t>
              </a:r>
              <a:r>
                <a:rPr lang="ja-JP" altLang="en-US" sz="1200" smtClean="0">
                  <a:solidFill>
                    <a:prstClr val="black"/>
                  </a:solidFill>
                  <a:latin typeface="ＭＳ ゴシック" pitchFamily="49" charset="-128"/>
                  <a:ea typeface="ＭＳ ゴシック" pitchFamily="49" charset="-128"/>
                </a:rPr>
                <a:t>分野</a:t>
              </a:r>
              <a:r>
                <a:rPr lang="ja-JP" altLang="en-US" sz="1200" dirty="0" smtClean="0">
                  <a:solidFill>
                    <a:prstClr val="black"/>
                  </a:solidFill>
                  <a:latin typeface="ＭＳ ゴシック" pitchFamily="49" charset="-128"/>
                  <a:ea typeface="ＭＳ ゴシック" pitchFamily="49" charset="-128"/>
                </a:rPr>
                <a:t>等の中小企業が、雇用管理責任者を選任し、雇用管理改善につながる例えば以下の事項について、就業規則・労働協約を変更することにより制度を新たに導入、又は介護福祉機器の導入を行った場合に、助成金を支給する。</a:t>
              </a:r>
              <a:endParaRPr lang="en-US" altLang="ja-JP" sz="1200" dirty="0">
                <a:solidFill>
                  <a:prstClr val="black"/>
                </a:solidFill>
                <a:latin typeface="ＭＳ ゴシック" pitchFamily="49" charset="-128"/>
                <a:ea typeface="ＭＳ ゴシック" pitchFamily="49" charset="-128"/>
              </a:endParaRPr>
            </a:p>
          </p:txBody>
        </p:sp>
        <p:sp>
          <p:nvSpPr>
            <p:cNvPr id="31" name="テキスト ボックス 30"/>
            <p:cNvSpPr txBox="1"/>
            <p:nvPr/>
          </p:nvSpPr>
          <p:spPr>
            <a:xfrm>
              <a:off x="5347171" y="4113152"/>
              <a:ext cx="4572000" cy="738664"/>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a:spAutoFit/>
            </a:bodyPr>
            <a:lstStyle/>
            <a:p>
              <a:pPr>
                <a:defRPr/>
              </a:pPr>
              <a:r>
                <a:rPr lang="ja-JP" altLang="en-US" sz="1050" dirty="0">
                  <a:solidFill>
                    <a:prstClr val="black"/>
                  </a:solidFill>
                  <a:latin typeface="ＭＳ ゴシック" pitchFamily="49" charset="-128"/>
                  <a:ea typeface="ＭＳ ゴシック" pitchFamily="49" charset="-128"/>
                </a:rPr>
                <a:t>○</a:t>
              </a:r>
              <a:r>
                <a:rPr lang="ja-JP" altLang="en-US" sz="1050" dirty="0" smtClean="0">
                  <a:solidFill>
                    <a:prstClr val="black"/>
                  </a:solidFill>
                  <a:latin typeface="ＭＳ ゴシック" pitchFamily="49" charset="-128"/>
                  <a:ea typeface="ＭＳ ゴシック" pitchFamily="49" charset="-128"/>
                </a:rPr>
                <a:t>評価・処遇制度</a:t>
              </a:r>
              <a:endParaRPr lang="en-US" altLang="ja-JP" sz="1050" dirty="0" smtClean="0">
                <a:solidFill>
                  <a:prstClr val="black"/>
                </a:solidFill>
                <a:latin typeface="ＭＳ ゴシック" pitchFamily="49" charset="-128"/>
                <a:ea typeface="ＭＳ ゴシック" pitchFamily="49" charset="-128"/>
              </a:endParaRPr>
            </a:p>
            <a:p>
              <a:pPr>
                <a:defRPr/>
              </a:pPr>
              <a:r>
                <a:rPr lang="ja-JP" altLang="en-US" sz="1050" dirty="0">
                  <a:solidFill>
                    <a:prstClr val="black"/>
                  </a:solidFill>
                  <a:latin typeface="ＭＳ ゴシック" pitchFamily="49" charset="-128"/>
                  <a:ea typeface="ＭＳ ゴシック" pitchFamily="49" charset="-128"/>
                </a:rPr>
                <a:t>　</a:t>
              </a:r>
              <a:r>
                <a:rPr lang="ja-JP" altLang="en-US" sz="1050" dirty="0" smtClean="0">
                  <a:solidFill>
                    <a:prstClr val="black"/>
                  </a:solidFill>
                  <a:latin typeface="ＭＳ ゴシック" pitchFamily="49" charset="-128"/>
                  <a:ea typeface="ＭＳ ゴシック" pitchFamily="49" charset="-128"/>
                </a:rPr>
                <a:t>評価・処遇制度、昇進・昇格基準等を導入し実施　⇒　</a:t>
              </a:r>
              <a:r>
                <a:rPr lang="ja-JP" altLang="en-US" sz="1050" dirty="0">
                  <a:solidFill>
                    <a:prstClr val="black"/>
                  </a:solidFill>
                  <a:latin typeface="ＭＳ ゴシック" pitchFamily="49" charset="-128"/>
                  <a:ea typeface="ＭＳ ゴシック" pitchFamily="49" charset="-128"/>
                </a:rPr>
                <a:t>４０</a:t>
              </a:r>
              <a:r>
                <a:rPr lang="ja-JP" altLang="en-US" sz="1050" dirty="0" smtClean="0">
                  <a:solidFill>
                    <a:prstClr val="black"/>
                  </a:solidFill>
                  <a:latin typeface="ＭＳ ゴシック" pitchFamily="49" charset="-128"/>
                  <a:ea typeface="ＭＳ ゴシック" pitchFamily="49" charset="-128"/>
                </a:rPr>
                <a:t>万円助成</a:t>
              </a:r>
              <a:endParaRPr lang="en-US" altLang="ja-JP" sz="1050" dirty="0" smtClean="0">
                <a:solidFill>
                  <a:prstClr val="black"/>
                </a:solidFill>
                <a:latin typeface="ＭＳ ゴシック" pitchFamily="49" charset="-128"/>
                <a:ea typeface="ＭＳ ゴシック" pitchFamily="49" charset="-128"/>
              </a:endParaRPr>
            </a:p>
            <a:p>
              <a:pPr>
                <a:defRPr/>
              </a:pPr>
              <a:r>
                <a:rPr lang="ja-JP" altLang="en-US" sz="1050" dirty="0" smtClean="0">
                  <a:solidFill>
                    <a:prstClr val="black"/>
                  </a:solidFill>
                  <a:latin typeface="ＭＳ ゴシック" pitchFamily="49" charset="-128"/>
                  <a:ea typeface="ＭＳ ゴシック" pitchFamily="49" charset="-128"/>
                </a:rPr>
                <a:t>○介護福祉機器（介護事業所のみ）</a:t>
              </a:r>
              <a:endParaRPr lang="en-US" altLang="ja-JP" sz="1050" dirty="0" smtClean="0">
                <a:solidFill>
                  <a:prstClr val="black"/>
                </a:solidFill>
                <a:latin typeface="ＭＳ ゴシック" pitchFamily="49" charset="-128"/>
                <a:ea typeface="ＭＳ ゴシック" pitchFamily="49" charset="-128"/>
              </a:endParaRPr>
            </a:p>
            <a:p>
              <a:pPr>
                <a:defRPr/>
              </a:pPr>
              <a:r>
                <a:rPr lang="ja-JP" altLang="en-US" sz="1050" dirty="0" smtClean="0">
                  <a:solidFill>
                    <a:prstClr val="black"/>
                  </a:solidFill>
                  <a:latin typeface="ＭＳ ゴシック" pitchFamily="49" charset="-128"/>
                  <a:ea typeface="ＭＳ ゴシック" pitchFamily="49" charset="-128"/>
                </a:rPr>
                <a:t>　介護福祉機器等を導入　⇒　導入費用の１／２助成（上限</a:t>
              </a:r>
              <a:r>
                <a:rPr lang="en-US" altLang="ja-JP" sz="1050" dirty="0" smtClean="0">
                  <a:solidFill>
                    <a:prstClr val="black"/>
                  </a:solidFill>
                  <a:latin typeface="ＭＳ ゴシック" pitchFamily="49" charset="-128"/>
                  <a:ea typeface="ＭＳ ゴシック" pitchFamily="49" charset="-128"/>
                </a:rPr>
                <a:t>300</a:t>
              </a:r>
              <a:r>
                <a:rPr lang="ja-JP" altLang="en-US" sz="1050" dirty="0" smtClean="0">
                  <a:solidFill>
                    <a:prstClr val="black"/>
                  </a:solidFill>
                  <a:latin typeface="ＭＳ ゴシック" pitchFamily="49" charset="-128"/>
                  <a:ea typeface="ＭＳ ゴシック" pitchFamily="49" charset="-128"/>
                </a:rPr>
                <a:t>万円）</a:t>
              </a:r>
              <a:endParaRPr lang="en-US" altLang="ja-JP" sz="1050" dirty="0">
                <a:solidFill>
                  <a:prstClr val="black"/>
                </a:solidFill>
                <a:latin typeface="ＭＳ ゴシック" pitchFamily="49" charset="-128"/>
                <a:ea typeface="ＭＳ ゴシック" pitchFamily="49" charset="-128"/>
              </a:endParaRPr>
            </a:p>
          </p:txBody>
        </p:sp>
        <p:sp>
          <p:nvSpPr>
            <p:cNvPr id="33" name="テキスト ボックス 32"/>
            <p:cNvSpPr txBox="1"/>
            <p:nvPr/>
          </p:nvSpPr>
          <p:spPr>
            <a:xfrm>
              <a:off x="5310659" y="1063769"/>
              <a:ext cx="3957198" cy="276999"/>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a:spAutoFit/>
            </a:bodyPr>
            <a:lstStyle/>
            <a:p>
              <a:pPr>
                <a:defRPr/>
              </a:pPr>
              <a:r>
                <a:rPr lang="ja-JP" altLang="en-US" sz="1200" dirty="0" smtClean="0">
                  <a:solidFill>
                    <a:prstClr val="black"/>
                  </a:solidFill>
                  <a:latin typeface="ＭＳ ゴシック" pitchFamily="49" charset="-128"/>
                  <a:ea typeface="ＭＳ ゴシック" pitchFamily="49" charset="-128"/>
                </a:rPr>
                <a:t>＜今後の開発等の重点分野の例＞</a:t>
              </a:r>
              <a:endParaRPr lang="en-US" altLang="ja-JP" sz="1200" dirty="0">
                <a:solidFill>
                  <a:prstClr val="black"/>
                </a:solidFill>
                <a:latin typeface="ＭＳ ゴシック" pitchFamily="49" charset="-128"/>
                <a:ea typeface="ＭＳ ゴシック" pitchFamily="49" charset="-128"/>
              </a:endParaRPr>
            </a:p>
          </p:txBody>
        </p:sp>
      </p:grpSp>
      <p:sp>
        <p:nvSpPr>
          <p:cNvPr id="34" name="スライド番号プレースホルダー 7"/>
          <p:cNvSpPr txBox="1">
            <a:spLocks/>
          </p:cNvSpPr>
          <p:nvPr/>
        </p:nvSpPr>
        <p:spPr>
          <a:xfrm>
            <a:off x="9005657" y="6381328"/>
            <a:ext cx="699871" cy="365125"/>
          </a:xfrm>
          <a:prstGeom prst="rect">
            <a:avLst/>
          </a:prstGeom>
          <a:noFill/>
        </p:spPr>
        <p:txBody>
          <a:bodyPr vert="horz" lIns="91440" tIns="45720" rIns="91440" bIns="45720" rtlCol="0" anchor="ctr"/>
          <a:lstStyle>
            <a:defPPr>
              <a:defRPr lang="ja-JP"/>
            </a:defPPr>
            <a:lvl1pPr algn="r" rtl="0" fontAlgn="base">
              <a:spcBef>
                <a:spcPct val="0"/>
              </a:spcBef>
              <a:spcAft>
                <a:spcPct val="0"/>
              </a:spcAft>
              <a:defRPr kumimoji="1" sz="1200" kern="1200">
                <a:solidFill>
                  <a:schemeClr val="tx1">
                    <a:tint val="75000"/>
                  </a:schemeClr>
                </a:solidFill>
                <a:latin typeface="Arial" pitchFamily="34"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Arial" pitchFamily="34" charset="0"/>
                <a:ea typeface="ＭＳ Ｐゴシック" pitchFamily="50" charset="-128"/>
                <a:cs typeface="+mn-cs"/>
              </a:defRPr>
            </a:lvl9pPr>
          </a:lstStyle>
          <a:p>
            <a:r>
              <a:rPr lang="en-US" altLang="ja-JP" sz="2400" dirty="0" smtClean="0">
                <a:solidFill>
                  <a:prstClr val="black"/>
                </a:solidFill>
              </a:rPr>
              <a:t>215</a:t>
            </a:r>
            <a:endParaRPr lang="ja-JP" altLang="en-US" sz="2400" dirty="0">
              <a:solidFill>
                <a:prstClr val="black"/>
              </a:solidFill>
            </a:endParaRPr>
          </a:p>
        </p:txBody>
      </p:sp>
    </p:spTree>
    <p:extLst>
      <p:ext uri="{BB962C8B-B14F-4D97-AF65-F5344CB8AC3E}">
        <p14:creationId xmlns:p14="http://schemas.microsoft.com/office/powerpoint/2010/main" val="73117840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80"/>
          <p:cNvSpPr>
            <a:spLocks noChangeArrowheads="1"/>
          </p:cNvSpPr>
          <p:nvPr/>
        </p:nvSpPr>
        <p:spPr bwMode="auto">
          <a:xfrm>
            <a:off x="5" y="44624"/>
            <a:ext cx="9888802" cy="4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51" tIns="45678" rIns="91351" bIns="45678" anchor="ctr"/>
          <a:lstStyle/>
          <a:p>
            <a:pPr algn="ctr">
              <a:tabLst>
                <a:tab pos="1700213" algn="l"/>
              </a:tabLst>
            </a:pPr>
            <a:r>
              <a:rPr lang="ja-JP" altLang="en-US" sz="2800" b="1" dirty="0" smtClean="0">
                <a:latin typeface="HG丸ｺﾞｼｯｸM-PRO" pitchFamily="50" charset="-128"/>
                <a:ea typeface="HG丸ｺﾞｼｯｸM-PRO" pitchFamily="50" charset="-128"/>
              </a:rPr>
              <a:t>視点④：処遇改善</a:t>
            </a:r>
          </a:p>
        </p:txBody>
      </p:sp>
      <p:sp>
        <p:nvSpPr>
          <p:cNvPr id="6" name="正方形/長方形 5"/>
          <p:cNvSpPr/>
          <p:nvPr/>
        </p:nvSpPr>
        <p:spPr>
          <a:xfrm>
            <a:off x="342277" y="630436"/>
            <a:ext cx="9293500" cy="388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smtClean="0">
                <a:solidFill>
                  <a:schemeClr val="tx1"/>
                </a:solidFill>
              </a:rPr>
              <a:t>○　介護職員の処遇改善について、これまで介護報酬改定等により取り組んできている。</a:t>
            </a:r>
            <a:endParaRPr lang="en-US" altLang="ja-JP" dirty="0" smtClean="0">
              <a:solidFill>
                <a:schemeClr val="tx1"/>
              </a:solidFill>
            </a:endParaRPr>
          </a:p>
          <a:p>
            <a:r>
              <a:rPr lang="ja-JP" altLang="en-US" sz="1600" dirty="0">
                <a:solidFill>
                  <a:schemeClr val="tx1"/>
                </a:solidFill>
                <a:latin typeface="ＭＳ 明朝" pitchFamily="17" charset="-128"/>
                <a:ea typeface="ＭＳ 明朝" pitchFamily="17" charset="-128"/>
              </a:rPr>
              <a:t>　</a:t>
            </a:r>
            <a:r>
              <a:rPr lang="ja-JP" altLang="en-US" sz="1600" dirty="0" smtClean="0">
                <a:solidFill>
                  <a:schemeClr val="tx1"/>
                </a:solidFill>
                <a:latin typeface="ＭＳ 明朝" pitchFamily="17" charset="-128"/>
                <a:ea typeface="ＭＳ 明朝" pitchFamily="17" charset="-128"/>
              </a:rPr>
              <a:t>　＜平成</a:t>
            </a:r>
            <a:r>
              <a:rPr lang="en-US" altLang="ja-JP" sz="1600" dirty="0">
                <a:solidFill>
                  <a:schemeClr val="tx1"/>
                </a:solidFill>
                <a:latin typeface="ＭＳ 明朝" pitchFamily="17" charset="-128"/>
                <a:ea typeface="ＭＳ 明朝" pitchFamily="17" charset="-128"/>
              </a:rPr>
              <a:t>21</a:t>
            </a:r>
            <a:r>
              <a:rPr lang="ja-JP" altLang="en-US" sz="1600" dirty="0" smtClean="0">
                <a:solidFill>
                  <a:schemeClr val="tx1"/>
                </a:solidFill>
                <a:latin typeface="ＭＳ 明朝" pitchFamily="17" charset="-128"/>
                <a:ea typeface="ＭＳ 明朝" pitchFamily="17" charset="-128"/>
              </a:rPr>
              <a:t>年４月＞</a:t>
            </a:r>
            <a:endParaRPr lang="en-US" altLang="ja-JP" sz="1600" dirty="0" smtClean="0">
              <a:solidFill>
                <a:schemeClr val="tx1"/>
              </a:solidFill>
              <a:latin typeface="ＭＳ 明朝" pitchFamily="17" charset="-128"/>
              <a:ea typeface="ＭＳ 明朝" pitchFamily="17" charset="-128"/>
            </a:endParaRPr>
          </a:p>
          <a:p>
            <a:r>
              <a:rPr lang="ja-JP" altLang="en-US" sz="1600" dirty="0" smtClean="0">
                <a:solidFill>
                  <a:schemeClr val="tx1"/>
                </a:solidFill>
                <a:latin typeface="ＭＳ 明朝" pitchFamily="17" charset="-128"/>
                <a:ea typeface="ＭＳ 明朝" pitchFamily="17" charset="-128"/>
              </a:rPr>
              <a:t>　　　　平成</a:t>
            </a:r>
            <a:r>
              <a:rPr lang="en-US" altLang="ja-JP" sz="1600" dirty="0">
                <a:solidFill>
                  <a:schemeClr val="tx1"/>
                </a:solidFill>
                <a:latin typeface="ＭＳ 明朝" pitchFamily="17" charset="-128"/>
                <a:ea typeface="ＭＳ 明朝" pitchFamily="17" charset="-128"/>
              </a:rPr>
              <a:t>21</a:t>
            </a:r>
            <a:r>
              <a:rPr lang="ja-JP" altLang="en-US" sz="1600" dirty="0" smtClean="0">
                <a:solidFill>
                  <a:schemeClr val="tx1"/>
                </a:solidFill>
                <a:latin typeface="ＭＳ 明朝" pitchFamily="17" charset="-128"/>
                <a:ea typeface="ＭＳ 明朝" pitchFamily="17" charset="-128"/>
              </a:rPr>
              <a:t>年度介護報酬改定でのプラス３％改定</a:t>
            </a:r>
            <a:endParaRPr lang="en-US" altLang="ja-JP" sz="1600" dirty="0" smtClean="0">
              <a:solidFill>
                <a:schemeClr val="tx1"/>
              </a:solidFill>
              <a:latin typeface="ＭＳ 明朝" pitchFamily="17" charset="-128"/>
              <a:ea typeface="ＭＳ 明朝" pitchFamily="17" charset="-128"/>
            </a:endParaRPr>
          </a:p>
          <a:p>
            <a:r>
              <a:rPr lang="ja-JP" altLang="en-US" sz="1600" dirty="0">
                <a:solidFill>
                  <a:schemeClr val="tx1"/>
                </a:solidFill>
                <a:latin typeface="ＭＳ 明朝" pitchFamily="17" charset="-128"/>
                <a:ea typeface="ＭＳ 明朝" pitchFamily="17" charset="-128"/>
              </a:rPr>
              <a:t>　</a:t>
            </a:r>
            <a:r>
              <a:rPr lang="ja-JP" altLang="en-US" sz="1600" dirty="0" smtClean="0">
                <a:solidFill>
                  <a:schemeClr val="tx1"/>
                </a:solidFill>
                <a:latin typeface="ＭＳ 明朝" pitchFamily="17" charset="-128"/>
                <a:ea typeface="ＭＳ 明朝" pitchFamily="17" charset="-128"/>
              </a:rPr>
              <a:t>　＜平成</a:t>
            </a:r>
            <a:r>
              <a:rPr lang="en-US" altLang="ja-JP" sz="1600" dirty="0">
                <a:solidFill>
                  <a:schemeClr val="tx1"/>
                </a:solidFill>
                <a:latin typeface="ＭＳ 明朝" pitchFamily="17" charset="-128"/>
                <a:ea typeface="ＭＳ 明朝" pitchFamily="17" charset="-128"/>
              </a:rPr>
              <a:t>21</a:t>
            </a:r>
            <a:r>
              <a:rPr lang="ja-JP" altLang="en-US" sz="1600" dirty="0" smtClean="0">
                <a:solidFill>
                  <a:schemeClr val="tx1"/>
                </a:solidFill>
                <a:latin typeface="ＭＳ 明朝" pitchFamily="17" charset="-128"/>
                <a:ea typeface="ＭＳ 明朝" pitchFamily="17" charset="-128"/>
              </a:rPr>
              <a:t>年</a:t>
            </a:r>
            <a:r>
              <a:rPr lang="en-US" altLang="ja-JP" sz="1600" dirty="0" smtClean="0">
                <a:solidFill>
                  <a:schemeClr val="tx1"/>
                </a:solidFill>
                <a:latin typeface="ＭＳ 明朝" pitchFamily="17" charset="-128"/>
                <a:ea typeface="ＭＳ 明朝" pitchFamily="17" charset="-128"/>
              </a:rPr>
              <a:t>10</a:t>
            </a:r>
            <a:r>
              <a:rPr lang="ja-JP" altLang="en-US" sz="1600" dirty="0" smtClean="0">
                <a:solidFill>
                  <a:schemeClr val="tx1"/>
                </a:solidFill>
                <a:latin typeface="ＭＳ 明朝" pitchFamily="17" charset="-128"/>
                <a:ea typeface="ＭＳ 明朝" pitchFamily="17" charset="-128"/>
              </a:rPr>
              <a:t>月～平成</a:t>
            </a:r>
            <a:r>
              <a:rPr lang="en-US" altLang="ja-JP" sz="1600" dirty="0">
                <a:solidFill>
                  <a:schemeClr val="tx1"/>
                </a:solidFill>
                <a:latin typeface="ＭＳ 明朝" pitchFamily="17" charset="-128"/>
                <a:ea typeface="ＭＳ 明朝" pitchFamily="17" charset="-128"/>
              </a:rPr>
              <a:t>24</a:t>
            </a:r>
            <a:r>
              <a:rPr lang="ja-JP" altLang="en-US" sz="1600" dirty="0" smtClean="0">
                <a:solidFill>
                  <a:schemeClr val="tx1"/>
                </a:solidFill>
                <a:latin typeface="ＭＳ 明朝" pitchFamily="17" charset="-128"/>
                <a:ea typeface="ＭＳ 明朝" pitchFamily="17" charset="-128"/>
              </a:rPr>
              <a:t>年３月＞</a:t>
            </a:r>
            <a:endParaRPr lang="en-US" altLang="ja-JP" sz="1600" dirty="0" smtClean="0">
              <a:solidFill>
                <a:schemeClr val="tx1"/>
              </a:solidFill>
              <a:latin typeface="ＭＳ 明朝" pitchFamily="17" charset="-128"/>
              <a:ea typeface="ＭＳ 明朝" pitchFamily="17" charset="-128"/>
            </a:endParaRPr>
          </a:p>
          <a:p>
            <a:r>
              <a:rPr lang="ja-JP" altLang="en-US" sz="1600" dirty="0">
                <a:solidFill>
                  <a:schemeClr val="tx1"/>
                </a:solidFill>
                <a:latin typeface="ＭＳ 明朝" pitchFamily="17" charset="-128"/>
                <a:ea typeface="ＭＳ 明朝" pitchFamily="17" charset="-128"/>
              </a:rPr>
              <a:t>　</a:t>
            </a:r>
            <a:r>
              <a:rPr lang="ja-JP" altLang="en-US" sz="1600" dirty="0" smtClean="0">
                <a:solidFill>
                  <a:schemeClr val="tx1"/>
                </a:solidFill>
                <a:latin typeface="ＭＳ 明朝" pitchFamily="17" charset="-128"/>
                <a:ea typeface="ＭＳ 明朝" pitchFamily="17" charset="-128"/>
              </a:rPr>
              <a:t>　　　介護職員処遇改善交付金（補正予算）</a:t>
            </a:r>
            <a:endParaRPr lang="en-US" altLang="ja-JP" sz="1600" dirty="0" smtClean="0">
              <a:solidFill>
                <a:schemeClr val="tx1"/>
              </a:solidFill>
              <a:latin typeface="ＭＳ 明朝" pitchFamily="17" charset="-128"/>
              <a:ea typeface="ＭＳ 明朝" pitchFamily="17" charset="-128"/>
            </a:endParaRPr>
          </a:p>
          <a:p>
            <a:r>
              <a:rPr lang="ja-JP" altLang="en-US" sz="1600" dirty="0">
                <a:solidFill>
                  <a:schemeClr val="tx1"/>
                </a:solidFill>
                <a:latin typeface="ＭＳ 明朝" pitchFamily="17" charset="-128"/>
                <a:ea typeface="ＭＳ 明朝" pitchFamily="17" charset="-128"/>
              </a:rPr>
              <a:t>　</a:t>
            </a:r>
            <a:r>
              <a:rPr lang="ja-JP" altLang="en-US" sz="1600" dirty="0" smtClean="0">
                <a:solidFill>
                  <a:schemeClr val="tx1"/>
                </a:solidFill>
                <a:latin typeface="ＭＳ 明朝" pitchFamily="17" charset="-128"/>
                <a:ea typeface="ＭＳ 明朝" pitchFamily="17" charset="-128"/>
              </a:rPr>
              <a:t>　＜平成</a:t>
            </a:r>
            <a:r>
              <a:rPr lang="en-US" altLang="ja-JP" sz="1600" dirty="0">
                <a:solidFill>
                  <a:schemeClr val="tx1"/>
                </a:solidFill>
                <a:latin typeface="ＭＳ 明朝" pitchFamily="17" charset="-128"/>
                <a:ea typeface="ＭＳ 明朝" pitchFamily="17" charset="-128"/>
              </a:rPr>
              <a:t>24</a:t>
            </a:r>
            <a:r>
              <a:rPr lang="ja-JP" altLang="en-US" sz="1600" dirty="0" smtClean="0">
                <a:solidFill>
                  <a:schemeClr val="tx1"/>
                </a:solidFill>
                <a:latin typeface="ＭＳ 明朝" pitchFamily="17" charset="-128"/>
                <a:ea typeface="ＭＳ 明朝" pitchFamily="17" charset="-128"/>
              </a:rPr>
              <a:t>年４月＞</a:t>
            </a:r>
            <a:endParaRPr lang="en-US" altLang="ja-JP" sz="1600" dirty="0" smtClean="0">
              <a:solidFill>
                <a:schemeClr val="tx1"/>
              </a:solidFill>
              <a:latin typeface="ＭＳ 明朝" pitchFamily="17" charset="-128"/>
              <a:ea typeface="ＭＳ 明朝" pitchFamily="17" charset="-128"/>
            </a:endParaRPr>
          </a:p>
          <a:p>
            <a:r>
              <a:rPr lang="ja-JP" altLang="en-US" sz="1600" dirty="0">
                <a:solidFill>
                  <a:schemeClr val="tx1"/>
                </a:solidFill>
                <a:latin typeface="ＭＳ 明朝" pitchFamily="17" charset="-128"/>
                <a:ea typeface="ＭＳ 明朝" pitchFamily="17" charset="-128"/>
              </a:rPr>
              <a:t>　</a:t>
            </a:r>
            <a:r>
              <a:rPr lang="ja-JP" altLang="en-US" sz="1600" dirty="0" smtClean="0">
                <a:solidFill>
                  <a:schemeClr val="tx1"/>
                </a:solidFill>
                <a:latin typeface="ＭＳ 明朝" pitchFamily="17" charset="-128"/>
                <a:ea typeface="ＭＳ 明朝" pitchFamily="17" charset="-128"/>
              </a:rPr>
              <a:t>　　　平成</a:t>
            </a:r>
            <a:r>
              <a:rPr lang="en-US" altLang="ja-JP" sz="1600" dirty="0">
                <a:solidFill>
                  <a:schemeClr val="tx1"/>
                </a:solidFill>
                <a:latin typeface="ＭＳ 明朝" pitchFamily="17" charset="-128"/>
                <a:ea typeface="ＭＳ 明朝" pitchFamily="17" charset="-128"/>
              </a:rPr>
              <a:t>24</a:t>
            </a:r>
            <a:r>
              <a:rPr lang="ja-JP" altLang="en-US" sz="1600" dirty="0" smtClean="0">
                <a:solidFill>
                  <a:schemeClr val="tx1"/>
                </a:solidFill>
                <a:latin typeface="ＭＳ 明朝" pitchFamily="17" charset="-128"/>
                <a:ea typeface="ＭＳ 明朝" pitchFamily="17" charset="-128"/>
              </a:rPr>
              <a:t>年度介護報酬改定でのプラス１．２％改定</a:t>
            </a:r>
            <a:endParaRPr lang="en-US" altLang="ja-JP" sz="1600" dirty="0" smtClean="0">
              <a:solidFill>
                <a:schemeClr val="tx1"/>
              </a:solidFill>
              <a:latin typeface="ＭＳ 明朝" pitchFamily="17" charset="-128"/>
              <a:ea typeface="ＭＳ 明朝" pitchFamily="17" charset="-128"/>
            </a:endParaRPr>
          </a:p>
          <a:p>
            <a:r>
              <a:rPr lang="ja-JP" altLang="en-US" sz="1600" dirty="0">
                <a:solidFill>
                  <a:schemeClr val="tx1"/>
                </a:solidFill>
                <a:latin typeface="ＭＳ 明朝" pitchFamily="17" charset="-128"/>
                <a:ea typeface="ＭＳ 明朝" pitchFamily="17" charset="-128"/>
              </a:rPr>
              <a:t>　</a:t>
            </a:r>
            <a:r>
              <a:rPr lang="ja-JP" altLang="en-US" sz="1600" dirty="0" smtClean="0">
                <a:solidFill>
                  <a:schemeClr val="tx1"/>
                </a:solidFill>
                <a:latin typeface="ＭＳ 明朝" pitchFamily="17" charset="-128"/>
                <a:ea typeface="ＭＳ 明朝" pitchFamily="17" charset="-128"/>
              </a:rPr>
              <a:t>　　　介護職員処遇改善加算の創設（介護職員処遇改善交付金による処遇改善の継続）</a:t>
            </a:r>
            <a:endParaRPr lang="en-US" altLang="ja-JP" sz="1600" dirty="0" smtClean="0">
              <a:solidFill>
                <a:schemeClr val="tx1"/>
              </a:solidFill>
              <a:latin typeface="ＭＳ 明朝" pitchFamily="17" charset="-128"/>
              <a:ea typeface="ＭＳ 明朝" pitchFamily="17" charset="-128"/>
            </a:endParaRPr>
          </a:p>
          <a:p>
            <a:endParaRPr lang="en-US" altLang="ja-JP" sz="1050" dirty="0">
              <a:solidFill>
                <a:schemeClr val="tx1"/>
              </a:solidFill>
            </a:endParaRPr>
          </a:p>
          <a:p>
            <a:r>
              <a:rPr lang="ja-JP" altLang="en-US" dirty="0" smtClean="0">
                <a:solidFill>
                  <a:schemeClr val="tx1"/>
                </a:solidFill>
              </a:rPr>
              <a:t>○　介護</a:t>
            </a:r>
            <a:r>
              <a:rPr lang="ja-JP" altLang="en-US" dirty="0">
                <a:solidFill>
                  <a:schemeClr val="tx1"/>
                </a:solidFill>
              </a:rPr>
              <a:t>職員</a:t>
            </a:r>
            <a:r>
              <a:rPr lang="ja-JP" altLang="en-US" dirty="0" smtClean="0">
                <a:solidFill>
                  <a:schemeClr val="tx1"/>
                </a:solidFill>
              </a:rPr>
              <a:t>の賃金水準の改善のためには、介護報酬の改定を通じた取組が中心となるが、</a:t>
            </a:r>
            <a:r>
              <a:rPr lang="ja-JP" altLang="en-US" dirty="0">
                <a:solidFill>
                  <a:schemeClr val="tx1"/>
                </a:solidFill>
              </a:rPr>
              <a:t>　</a:t>
            </a:r>
            <a:endParaRPr lang="en-US" altLang="ja-JP" dirty="0" smtClean="0">
              <a:solidFill>
                <a:schemeClr val="tx1"/>
              </a:solidFill>
            </a:endParaRPr>
          </a:p>
          <a:p>
            <a:r>
              <a:rPr lang="ja-JP" altLang="en-US" dirty="0">
                <a:solidFill>
                  <a:schemeClr val="tx1"/>
                </a:solidFill>
              </a:rPr>
              <a:t>　</a:t>
            </a:r>
            <a:r>
              <a:rPr lang="ja-JP" altLang="en-US" dirty="0" smtClean="0">
                <a:solidFill>
                  <a:schemeClr val="tx1"/>
                </a:solidFill>
              </a:rPr>
              <a:t>職員のキャリアパスにあわせた賃金制度を事業所で整備するなど事業者による取り組みも非</a:t>
            </a:r>
            <a:endParaRPr lang="en-US" altLang="ja-JP" dirty="0" smtClean="0">
              <a:solidFill>
                <a:schemeClr val="tx1"/>
              </a:solidFill>
            </a:endParaRPr>
          </a:p>
          <a:p>
            <a:r>
              <a:rPr lang="ja-JP" altLang="en-US" dirty="0">
                <a:solidFill>
                  <a:schemeClr val="tx1"/>
                </a:solidFill>
              </a:rPr>
              <a:t>　</a:t>
            </a:r>
            <a:r>
              <a:rPr lang="ja-JP" altLang="en-US" dirty="0" smtClean="0">
                <a:solidFill>
                  <a:schemeClr val="tx1"/>
                </a:solidFill>
              </a:rPr>
              <a:t>常に重要であり、そのためには施設長等の管理者が高い意識を持つことが求められる。</a:t>
            </a:r>
            <a:endParaRPr lang="en-US" altLang="ja-JP" dirty="0" smtClean="0">
              <a:solidFill>
                <a:schemeClr val="tx1"/>
              </a:solidFill>
            </a:endParaRPr>
          </a:p>
          <a:p>
            <a:endParaRPr lang="en-US" altLang="ja-JP" sz="1050" dirty="0">
              <a:solidFill>
                <a:schemeClr val="tx1"/>
              </a:solidFill>
            </a:endParaRPr>
          </a:p>
          <a:p>
            <a:r>
              <a:rPr lang="ja-JP" altLang="en-US" dirty="0" smtClean="0">
                <a:solidFill>
                  <a:schemeClr val="tx1"/>
                </a:solidFill>
              </a:rPr>
              <a:t>○　また、事業者の介護職員の処遇改善に対する取組について、介護分野で働くことを希望し</a:t>
            </a:r>
            <a:endParaRPr lang="en-US" altLang="ja-JP" dirty="0" smtClean="0">
              <a:solidFill>
                <a:schemeClr val="tx1"/>
              </a:solidFill>
            </a:endParaRPr>
          </a:p>
          <a:p>
            <a:r>
              <a:rPr lang="ja-JP" altLang="en-US" dirty="0">
                <a:solidFill>
                  <a:schemeClr val="tx1"/>
                </a:solidFill>
              </a:rPr>
              <a:t>　</a:t>
            </a:r>
            <a:r>
              <a:rPr lang="ja-JP" altLang="en-US" dirty="0" err="1" smtClean="0">
                <a:solidFill>
                  <a:schemeClr val="tx1"/>
                </a:solidFill>
              </a:rPr>
              <a:t>て</a:t>
            </a:r>
            <a:r>
              <a:rPr lang="ja-JP" altLang="en-US" dirty="0" smtClean="0">
                <a:solidFill>
                  <a:schemeClr val="tx1"/>
                </a:solidFill>
              </a:rPr>
              <a:t>いる</a:t>
            </a:r>
            <a:r>
              <a:rPr lang="ja-JP" altLang="en-US" dirty="0">
                <a:solidFill>
                  <a:schemeClr val="tx1"/>
                </a:solidFill>
              </a:rPr>
              <a:t>者</a:t>
            </a:r>
            <a:r>
              <a:rPr lang="ja-JP" altLang="en-US" dirty="0" smtClean="0">
                <a:solidFill>
                  <a:schemeClr val="tx1"/>
                </a:solidFill>
              </a:rPr>
              <a:t>にホームページなども活用して積極的に周知していくことも重要である。</a:t>
            </a:r>
            <a:endParaRPr lang="en-US" altLang="ja-JP" dirty="0" smtClean="0">
              <a:solidFill>
                <a:schemeClr val="tx1"/>
              </a:solidFill>
            </a:endParaRPr>
          </a:p>
        </p:txBody>
      </p:sp>
      <p:sp>
        <p:nvSpPr>
          <p:cNvPr id="9" name="正方形/長方形 8"/>
          <p:cNvSpPr/>
          <p:nvPr/>
        </p:nvSpPr>
        <p:spPr>
          <a:xfrm>
            <a:off x="414314" y="5445224"/>
            <a:ext cx="9292467" cy="108012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414314" y="5517232"/>
            <a:ext cx="9364502" cy="90000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smtClean="0">
                <a:solidFill>
                  <a:schemeClr val="tx1"/>
                </a:solidFill>
              </a:rPr>
              <a:t>・介護報酬の改定を通じて、介護職員の更なる処遇改善を図るとともに、事業者による取組の促進策を検討</a:t>
            </a:r>
            <a:endParaRPr kumimoji="1" lang="en-US" altLang="ja-JP" sz="1600" dirty="0" smtClean="0">
              <a:solidFill>
                <a:schemeClr val="tx1"/>
              </a:solidFill>
            </a:endParaRPr>
          </a:p>
          <a:p>
            <a:r>
              <a:rPr lang="ja-JP" altLang="en-US" sz="1600" dirty="0" smtClean="0">
                <a:solidFill>
                  <a:schemeClr val="tx1"/>
                </a:solidFill>
              </a:rPr>
              <a:t>・施設長や人事労務管理者などに対する研修の実施　　　等</a:t>
            </a:r>
            <a:endParaRPr kumimoji="1" lang="en-US" altLang="ja-JP" sz="1600" dirty="0" smtClean="0">
              <a:solidFill>
                <a:schemeClr val="tx1"/>
              </a:solidFill>
            </a:endParaRPr>
          </a:p>
        </p:txBody>
      </p:sp>
      <p:sp>
        <p:nvSpPr>
          <p:cNvPr id="12" name="正方形/長方形 11"/>
          <p:cNvSpPr/>
          <p:nvPr/>
        </p:nvSpPr>
        <p:spPr>
          <a:xfrm>
            <a:off x="1063440" y="4941168"/>
            <a:ext cx="5186332" cy="432000"/>
          </a:xfrm>
          <a:prstGeom prst="rect">
            <a:avLst/>
          </a:prstGeom>
          <a:solidFill>
            <a:srgbClr val="92D050"/>
          </a:solidFill>
          <a:ln w="6350">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処遇改善に向けた</a:t>
            </a:r>
            <a:r>
              <a:rPr lang="ja-JP" altLang="en-US" dirty="0" smtClean="0">
                <a:solidFill>
                  <a:schemeClr val="tx1"/>
                </a:solidFill>
              </a:rPr>
              <a:t>取組を強化していく方向性</a:t>
            </a:r>
            <a:endParaRPr kumimoji="1" lang="en-US" altLang="ja-JP" dirty="0" smtClean="0">
              <a:solidFill>
                <a:schemeClr val="tx1"/>
              </a:solidFill>
            </a:endParaRPr>
          </a:p>
        </p:txBody>
      </p:sp>
      <p:sp>
        <p:nvSpPr>
          <p:cNvPr id="13" name="右矢印 12"/>
          <p:cNvSpPr/>
          <p:nvPr/>
        </p:nvSpPr>
        <p:spPr>
          <a:xfrm>
            <a:off x="522430" y="4941168"/>
            <a:ext cx="468225" cy="396000"/>
          </a:xfrm>
          <a:prstGeom prst="rightArrow">
            <a:avLst>
              <a:gd name="adj1" fmla="val 50000"/>
              <a:gd name="adj2" fmla="val 45588"/>
            </a:avLst>
          </a:prstGeom>
          <a:solidFill>
            <a:schemeClr val="accent6">
              <a:lumMod val="75000"/>
            </a:schemeClr>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スライド番号プレースホルダー 7"/>
          <p:cNvSpPr txBox="1">
            <a:spLocks/>
          </p:cNvSpPr>
          <p:nvPr/>
        </p:nvSpPr>
        <p:spPr>
          <a:xfrm>
            <a:off x="9221681" y="6520259"/>
            <a:ext cx="699871" cy="365125"/>
          </a:xfrm>
          <a:prstGeom prst="rect">
            <a:avLst/>
          </a:prstGeom>
          <a:noFill/>
        </p:spPr>
        <p:txBody>
          <a:bodyPr vert="horz" lIns="91440" tIns="45720" rIns="91440" bIns="45720" rtlCol="0" anchor="ctr"/>
          <a:lstStyle>
            <a:defPPr>
              <a:defRPr lang="ja-JP"/>
            </a:defPPr>
            <a:lvl1pPr algn="r" rtl="0" fontAlgn="base">
              <a:spcBef>
                <a:spcPct val="0"/>
              </a:spcBef>
              <a:spcAft>
                <a:spcPct val="0"/>
              </a:spcAft>
              <a:defRPr kumimoji="1" sz="1200" kern="1200">
                <a:solidFill>
                  <a:schemeClr val="tx1">
                    <a:tint val="75000"/>
                  </a:schemeClr>
                </a:solidFill>
                <a:latin typeface="Arial" pitchFamily="34"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Arial" pitchFamily="34" charset="0"/>
                <a:ea typeface="ＭＳ Ｐゴシック" pitchFamily="50" charset="-128"/>
                <a:cs typeface="+mn-cs"/>
              </a:defRPr>
            </a:lvl9pPr>
          </a:lstStyle>
          <a:p>
            <a:r>
              <a:rPr lang="en-US" altLang="ja-JP" sz="2400" dirty="0" smtClean="0">
                <a:solidFill>
                  <a:prstClr val="black"/>
                </a:solidFill>
              </a:rPr>
              <a:t>216</a:t>
            </a:r>
            <a:endParaRPr lang="ja-JP" altLang="en-US" sz="2400" dirty="0">
              <a:solidFill>
                <a:prstClr val="black"/>
              </a:solidFill>
            </a:endParaRPr>
          </a:p>
        </p:txBody>
      </p:sp>
    </p:spTree>
    <p:extLst>
      <p:ext uri="{BB962C8B-B14F-4D97-AF65-F5344CB8AC3E}">
        <p14:creationId xmlns:p14="http://schemas.microsoft.com/office/powerpoint/2010/main" val="420959363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正方形/長方形 35"/>
          <p:cNvSpPr/>
          <p:nvPr/>
        </p:nvSpPr>
        <p:spPr>
          <a:xfrm>
            <a:off x="818621" y="2779713"/>
            <a:ext cx="194337" cy="576262"/>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35" name="正方形/長方形 34"/>
          <p:cNvSpPr/>
          <p:nvPr/>
        </p:nvSpPr>
        <p:spPr>
          <a:xfrm>
            <a:off x="6239405" y="2852738"/>
            <a:ext cx="273447" cy="576262"/>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8" name="正方形/長方形 7"/>
          <p:cNvSpPr/>
          <p:nvPr/>
        </p:nvSpPr>
        <p:spPr>
          <a:xfrm>
            <a:off x="2768864" y="3140075"/>
            <a:ext cx="7059746" cy="284480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16" name="正方形/長方形 15"/>
          <p:cNvSpPr/>
          <p:nvPr/>
        </p:nvSpPr>
        <p:spPr>
          <a:xfrm>
            <a:off x="2873774" y="3213104"/>
            <a:ext cx="2029355" cy="266382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18438" name="タイトル 1"/>
          <p:cNvSpPr>
            <a:spLocks noGrp="1"/>
          </p:cNvSpPr>
          <p:nvPr>
            <p:ph type="title"/>
          </p:nvPr>
        </p:nvSpPr>
        <p:spPr>
          <a:xfrm>
            <a:off x="0" y="332656"/>
            <a:ext cx="9906000" cy="468312"/>
          </a:xfrm>
        </p:spPr>
        <p:txBody>
          <a:bodyPr/>
          <a:lstStyle/>
          <a:p>
            <a:pPr eaLnBrk="1" hangingPunct="1"/>
            <a:r>
              <a:rPr lang="ja-JP" altLang="en-US" sz="2400" dirty="0" smtClean="0">
                <a:latin typeface="HG丸ｺﾞｼｯｸM-PRO" pitchFamily="50" charset="-128"/>
                <a:ea typeface="HG丸ｺﾞｼｯｸM-PRO" pitchFamily="50" charset="-128"/>
              </a:rPr>
              <a:t>① 京都府における介護人材確保・定着に向けた取組</a:t>
            </a:r>
          </a:p>
        </p:txBody>
      </p:sp>
      <p:sp>
        <p:nvSpPr>
          <p:cNvPr id="4" name="角丸四角形 3"/>
          <p:cNvSpPr/>
          <p:nvPr/>
        </p:nvSpPr>
        <p:spPr>
          <a:xfrm>
            <a:off x="77391" y="851124"/>
            <a:ext cx="2067190" cy="252413"/>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sz="1600" b="1" dirty="0">
                <a:solidFill>
                  <a:prstClr val="white"/>
                </a:solidFill>
              </a:rPr>
              <a:t>京都府の取組</a:t>
            </a:r>
          </a:p>
        </p:txBody>
      </p:sp>
      <p:sp>
        <p:nvSpPr>
          <p:cNvPr id="5" name="正方形/長方形 4"/>
          <p:cNvSpPr/>
          <p:nvPr/>
        </p:nvSpPr>
        <p:spPr>
          <a:xfrm>
            <a:off x="77394" y="1107118"/>
            <a:ext cx="9751219" cy="13319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dirty="0">
              <a:solidFill>
                <a:prstClr val="black"/>
              </a:solidFill>
            </a:endParaRPr>
          </a:p>
        </p:txBody>
      </p:sp>
      <p:sp>
        <p:nvSpPr>
          <p:cNvPr id="6" name="正方形/長方形 5"/>
          <p:cNvSpPr/>
          <p:nvPr/>
        </p:nvSpPr>
        <p:spPr>
          <a:xfrm>
            <a:off x="63634" y="1094526"/>
            <a:ext cx="9749499" cy="13668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ja-JP" sz="1400" dirty="0">
                <a:solidFill>
                  <a:prstClr val="black"/>
                </a:solidFill>
                <a:latin typeface="+mn-ea"/>
              </a:rPr>
              <a:t>Ⅰ　福祉人材育成認証制度の普及・推進</a:t>
            </a:r>
          </a:p>
          <a:p>
            <a:pPr>
              <a:defRPr/>
            </a:pPr>
            <a:r>
              <a:rPr lang="ja-JP" altLang="ja-JP" sz="1400" dirty="0">
                <a:solidFill>
                  <a:prstClr val="black"/>
                </a:solidFill>
                <a:latin typeface="+mn-ea"/>
              </a:rPr>
              <a:t>Ⅱ　３年間（</a:t>
            </a:r>
            <a:r>
              <a:rPr lang="ja-JP" altLang="en-US" sz="1400" dirty="0" smtClean="0">
                <a:solidFill>
                  <a:prstClr val="black"/>
                </a:solidFill>
                <a:latin typeface="+mn-ea"/>
              </a:rPr>
              <a:t>平成</a:t>
            </a:r>
            <a:r>
              <a:rPr lang="en-US" altLang="ja-JP" sz="1400" dirty="0">
                <a:solidFill>
                  <a:prstClr val="black"/>
                </a:solidFill>
                <a:latin typeface="+mn-ea"/>
              </a:rPr>
              <a:t>24</a:t>
            </a:r>
            <a:r>
              <a:rPr lang="ja-JP" altLang="en-US" sz="1400" dirty="0" smtClean="0">
                <a:solidFill>
                  <a:prstClr val="black"/>
                </a:solidFill>
                <a:latin typeface="+mn-ea"/>
              </a:rPr>
              <a:t>年度</a:t>
            </a:r>
            <a:r>
              <a:rPr lang="ja-JP" altLang="ja-JP" sz="1400" dirty="0">
                <a:solidFill>
                  <a:prstClr val="black"/>
                </a:solidFill>
                <a:latin typeface="+mn-ea"/>
              </a:rPr>
              <a:t>～</a:t>
            </a:r>
            <a:r>
              <a:rPr lang="ja-JP" altLang="en-US" sz="1400" dirty="0" smtClean="0">
                <a:solidFill>
                  <a:prstClr val="black"/>
                </a:solidFill>
                <a:latin typeface="+mn-ea"/>
              </a:rPr>
              <a:t>平成</a:t>
            </a:r>
            <a:r>
              <a:rPr lang="en-US" altLang="ja-JP" sz="1400" dirty="0">
                <a:solidFill>
                  <a:prstClr val="black"/>
                </a:solidFill>
                <a:latin typeface="+mn-ea"/>
              </a:rPr>
              <a:t>26</a:t>
            </a:r>
            <a:r>
              <a:rPr lang="ja-JP" altLang="en-US" sz="1400" dirty="0" smtClean="0">
                <a:solidFill>
                  <a:prstClr val="black"/>
                </a:solidFill>
                <a:latin typeface="+mn-ea"/>
              </a:rPr>
              <a:t>年度</a:t>
            </a:r>
            <a:r>
              <a:rPr lang="ja-JP" altLang="ja-JP" sz="1400" dirty="0">
                <a:solidFill>
                  <a:prstClr val="black"/>
                </a:solidFill>
                <a:latin typeface="+mn-ea"/>
              </a:rPr>
              <a:t>）で新たに福祉</a:t>
            </a:r>
            <a:r>
              <a:rPr lang="ja-JP" altLang="ja-JP" sz="1400" dirty="0" smtClean="0">
                <a:solidFill>
                  <a:prstClr val="black"/>
                </a:solidFill>
                <a:latin typeface="+mn-ea"/>
              </a:rPr>
              <a:t>人材</a:t>
            </a:r>
            <a:r>
              <a:rPr lang="en-US" altLang="ja-JP" sz="1400" dirty="0">
                <a:solidFill>
                  <a:prstClr val="black"/>
                </a:solidFill>
                <a:latin typeface="+mn-ea"/>
              </a:rPr>
              <a:t>6,000</a:t>
            </a:r>
            <a:r>
              <a:rPr lang="ja-JP" altLang="ja-JP" sz="1400" dirty="0" smtClean="0">
                <a:solidFill>
                  <a:prstClr val="black"/>
                </a:solidFill>
                <a:latin typeface="+mn-ea"/>
              </a:rPr>
              <a:t>人</a:t>
            </a:r>
            <a:r>
              <a:rPr lang="ja-JP" altLang="ja-JP" sz="1400" dirty="0">
                <a:solidFill>
                  <a:prstClr val="black"/>
                </a:solidFill>
                <a:latin typeface="+mn-ea"/>
              </a:rPr>
              <a:t>の確保及び定着を推進</a:t>
            </a:r>
          </a:p>
          <a:p>
            <a:pPr>
              <a:defRPr/>
            </a:pPr>
            <a:r>
              <a:rPr lang="ja-JP" altLang="ja-JP" sz="1400" dirty="0">
                <a:solidFill>
                  <a:prstClr val="black"/>
                </a:solidFill>
                <a:latin typeface="+mn-ea"/>
              </a:rPr>
              <a:t>Ⅲ　府北部地域での福祉人材確保（３年間</a:t>
            </a:r>
            <a:r>
              <a:rPr lang="ja-JP" altLang="ja-JP" sz="1400" dirty="0" smtClean="0">
                <a:solidFill>
                  <a:prstClr val="black"/>
                </a:solidFill>
                <a:latin typeface="+mn-ea"/>
              </a:rPr>
              <a:t>で</a:t>
            </a:r>
            <a:r>
              <a:rPr lang="en-US" altLang="ja-JP" sz="1400" dirty="0">
                <a:solidFill>
                  <a:prstClr val="black"/>
                </a:solidFill>
                <a:latin typeface="+mn-ea"/>
              </a:rPr>
              <a:t>900</a:t>
            </a:r>
            <a:r>
              <a:rPr lang="ja-JP" altLang="ja-JP" sz="1400" dirty="0" smtClean="0">
                <a:solidFill>
                  <a:prstClr val="black"/>
                </a:solidFill>
                <a:latin typeface="+mn-ea"/>
              </a:rPr>
              <a:t>人</a:t>
            </a:r>
            <a:r>
              <a:rPr lang="ja-JP" altLang="ja-JP" sz="1400" dirty="0">
                <a:solidFill>
                  <a:prstClr val="black"/>
                </a:solidFill>
                <a:latin typeface="+mn-ea"/>
              </a:rPr>
              <a:t>）</a:t>
            </a:r>
            <a:endParaRPr lang="en-US" altLang="ja-JP" sz="1400" dirty="0">
              <a:solidFill>
                <a:prstClr val="black"/>
              </a:solidFill>
              <a:latin typeface="+mn-ea"/>
            </a:endParaRPr>
          </a:p>
          <a:p>
            <a:pPr>
              <a:defRPr/>
            </a:pPr>
            <a:r>
              <a:rPr lang="ja-JP" altLang="en-US" sz="1400" dirty="0">
                <a:solidFill>
                  <a:prstClr val="black"/>
                </a:solidFill>
                <a:latin typeface="+mn-ea"/>
              </a:rPr>
              <a:t>○　「きょうと介護・福祉ジョブネット」の構築。</a:t>
            </a:r>
            <a:endParaRPr lang="en-US" altLang="ja-JP" sz="1400" dirty="0">
              <a:solidFill>
                <a:prstClr val="black"/>
              </a:solidFill>
              <a:latin typeface="+mn-ea"/>
            </a:endParaRPr>
          </a:p>
          <a:p>
            <a:pPr fontAlgn="auto">
              <a:spcBef>
                <a:spcPts val="0"/>
              </a:spcBef>
              <a:spcAft>
                <a:spcPts val="0"/>
              </a:spcAft>
              <a:defRPr/>
            </a:pPr>
            <a:r>
              <a:rPr lang="ja-JP" altLang="en-US" sz="1400" dirty="0">
                <a:solidFill>
                  <a:prstClr val="black"/>
                </a:solidFill>
                <a:latin typeface="+mn-ea"/>
              </a:rPr>
              <a:t>　　　・介護現場の職員、関係団体、職能団体が参集し意見を交わす人材のプラットフォームにおいて、プロジェクトチー　　</a:t>
            </a:r>
            <a:endParaRPr lang="en-US" altLang="ja-JP" sz="1400" dirty="0">
              <a:solidFill>
                <a:prstClr val="black"/>
              </a:solidFill>
              <a:latin typeface="+mn-ea"/>
            </a:endParaRPr>
          </a:p>
          <a:p>
            <a:pPr fontAlgn="auto">
              <a:spcBef>
                <a:spcPts val="0"/>
              </a:spcBef>
              <a:spcAft>
                <a:spcPts val="0"/>
              </a:spcAft>
              <a:defRPr/>
            </a:pPr>
            <a:r>
              <a:rPr lang="ja-JP" altLang="en-US" sz="1400" dirty="0">
                <a:solidFill>
                  <a:prstClr val="black"/>
                </a:solidFill>
                <a:latin typeface="+mn-ea"/>
              </a:rPr>
              <a:t>　　　　ムやワーキンググループを設置し、人材確保・定着に向けた事業や大学等と連携した取組を実施。</a:t>
            </a:r>
          </a:p>
        </p:txBody>
      </p:sp>
      <p:sp>
        <p:nvSpPr>
          <p:cNvPr id="7" name="正方形/長方形 6"/>
          <p:cNvSpPr/>
          <p:nvPr/>
        </p:nvSpPr>
        <p:spPr>
          <a:xfrm>
            <a:off x="2" y="2418978"/>
            <a:ext cx="3704431" cy="3238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600" dirty="0">
                <a:solidFill>
                  <a:prstClr val="black"/>
                </a:solidFill>
              </a:rPr>
              <a:t>きょうと介護・福祉ジョブネットの構成</a:t>
            </a:r>
          </a:p>
        </p:txBody>
      </p:sp>
      <p:sp>
        <p:nvSpPr>
          <p:cNvPr id="9" name="正方形/長方形 8"/>
          <p:cNvSpPr/>
          <p:nvPr/>
        </p:nvSpPr>
        <p:spPr>
          <a:xfrm>
            <a:off x="37837" y="3140075"/>
            <a:ext cx="1950244" cy="237648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200" b="1" dirty="0">
                <a:solidFill>
                  <a:prstClr val="black"/>
                </a:solidFill>
              </a:rPr>
              <a:t>参画団体連絡会</a:t>
            </a:r>
            <a:endParaRPr lang="en-US" altLang="ja-JP" sz="1200" b="1" dirty="0">
              <a:solidFill>
                <a:prstClr val="black"/>
              </a:solidFill>
            </a:endParaRPr>
          </a:p>
          <a:p>
            <a:pPr algn="ctr">
              <a:defRPr/>
            </a:pPr>
            <a:r>
              <a:rPr lang="ja-JP" altLang="en-US" sz="1050" dirty="0">
                <a:solidFill>
                  <a:prstClr val="black"/>
                </a:solidFill>
              </a:rPr>
              <a:t>「福祉人材確保に関することの連絡・情報共有」</a:t>
            </a:r>
            <a:endParaRPr lang="en-US" altLang="ja-JP" sz="1050" dirty="0">
              <a:solidFill>
                <a:prstClr val="black"/>
              </a:solidFill>
            </a:endParaRPr>
          </a:p>
          <a:p>
            <a:pPr>
              <a:defRPr/>
            </a:pPr>
            <a:r>
              <a:rPr lang="ja-JP" altLang="en-US" sz="1050" dirty="0">
                <a:solidFill>
                  <a:prstClr val="black"/>
                </a:solidFill>
              </a:rPr>
              <a:t>●メンバー</a:t>
            </a:r>
            <a:endParaRPr lang="en-US" altLang="ja-JP" sz="1050" dirty="0">
              <a:solidFill>
                <a:prstClr val="black"/>
              </a:solidFill>
            </a:endParaRPr>
          </a:p>
          <a:p>
            <a:pPr>
              <a:defRPr/>
            </a:pPr>
            <a:r>
              <a:rPr lang="ja-JP" altLang="en-US" sz="1050" dirty="0">
                <a:solidFill>
                  <a:prstClr val="black"/>
                </a:solidFill>
              </a:rPr>
              <a:t>　　参画団体（広く呼びかけ）</a:t>
            </a:r>
            <a:endParaRPr lang="en-US" altLang="ja-JP" sz="1050" dirty="0">
              <a:solidFill>
                <a:prstClr val="black"/>
              </a:solidFill>
            </a:endParaRPr>
          </a:p>
          <a:p>
            <a:pPr>
              <a:defRPr/>
            </a:pPr>
            <a:r>
              <a:rPr lang="ja-JP" altLang="en-US" sz="1050" dirty="0">
                <a:solidFill>
                  <a:prstClr val="black"/>
                </a:solidFill>
              </a:rPr>
              <a:t>●会議</a:t>
            </a:r>
            <a:endParaRPr lang="en-US" altLang="ja-JP" sz="1050" dirty="0">
              <a:solidFill>
                <a:prstClr val="black"/>
              </a:solidFill>
            </a:endParaRPr>
          </a:p>
          <a:p>
            <a:pPr>
              <a:defRPr/>
            </a:pPr>
            <a:r>
              <a:rPr lang="ja-JP" altLang="en-US" sz="1050" dirty="0">
                <a:solidFill>
                  <a:prstClr val="black"/>
                </a:solidFill>
              </a:rPr>
              <a:t>　　隔月開催</a:t>
            </a:r>
            <a:endParaRPr lang="en-US" altLang="ja-JP" sz="1050" dirty="0">
              <a:solidFill>
                <a:prstClr val="black"/>
              </a:solidFill>
            </a:endParaRPr>
          </a:p>
          <a:p>
            <a:pPr>
              <a:defRPr/>
            </a:pPr>
            <a:r>
              <a:rPr lang="ja-JP" altLang="en-US" sz="1050" dirty="0">
                <a:solidFill>
                  <a:prstClr val="black"/>
                </a:solidFill>
              </a:rPr>
              <a:t>●内容</a:t>
            </a:r>
            <a:endParaRPr lang="en-US" altLang="ja-JP" sz="1050" dirty="0">
              <a:solidFill>
                <a:prstClr val="black"/>
              </a:solidFill>
            </a:endParaRPr>
          </a:p>
          <a:p>
            <a:pPr>
              <a:defRPr/>
            </a:pPr>
            <a:r>
              <a:rPr lang="ja-JP" altLang="en-US" sz="1050" dirty="0">
                <a:solidFill>
                  <a:prstClr val="black"/>
                </a:solidFill>
              </a:rPr>
              <a:t>　　・ＷＧ等活動報告</a:t>
            </a:r>
            <a:endParaRPr lang="en-US" altLang="ja-JP" sz="1050" dirty="0">
              <a:solidFill>
                <a:prstClr val="black"/>
              </a:solidFill>
            </a:endParaRPr>
          </a:p>
          <a:p>
            <a:pPr>
              <a:defRPr/>
            </a:pPr>
            <a:r>
              <a:rPr lang="ja-JP" altLang="en-US" sz="1050" dirty="0">
                <a:solidFill>
                  <a:prstClr val="black"/>
                </a:solidFill>
              </a:rPr>
              <a:t>　　・参画団体活動報告</a:t>
            </a:r>
            <a:endParaRPr lang="en-US" altLang="ja-JP" sz="1050" dirty="0">
              <a:solidFill>
                <a:prstClr val="black"/>
              </a:solidFill>
            </a:endParaRPr>
          </a:p>
          <a:p>
            <a:pPr>
              <a:defRPr/>
            </a:pPr>
            <a:r>
              <a:rPr lang="ja-JP" altLang="en-US" sz="1050" dirty="0">
                <a:solidFill>
                  <a:prstClr val="black"/>
                </a:solidFill>
              </a:rPr>
              <a:t>　　・事業協力依頼</a:t>
            </a:r>
            <a:endParaRPr lang="en-US" altLang="ja-JP" sz="1050" dirty="0">
              <a:solidFill>
                <a:prstClr val="black"/>
              </a:solidFill>
            </a:endParaRPr>
          </a:p>
          <a:p>
            <a:pPr>
              <a:defRPr/>
            </a:pPr>
            <a:r>
              <a:rPr lang="ja-JP" altLang="en-US" sz="1050" dirty="0">
                <a:solidFill>
                  <a:prstClr val="black"/>
                </a:solidFill>
              </a:rPr>
              <a:t>　　　（ジョブネット企画事業、</a:t>
            </a:r>
            <a:endParaRPr lang="en-US" altLang="ja-JP" sz="1050" dirty="0">
              <a:solidFill>
                <a:prstClr val="black"/>
              </a:solidFill>
            </a:endParaRPr>
          </a:p>
          <a:p>
            <a:pPr>
              <a:defRPr/>
            </a:pPr>
            <a:r>
              <a:rPr lang="ja-JP" altLang="en-US" sz="1050" dirty="0">
                <a:solidFill>
                  <a:prstClr val="black"/>
                </a:solidFill>
              </a:rPr>
              <a:t>　　　　参画団体主催事業）</a:t>
            </a:r>
            <a:endParaRPr lang="en-US" altLang="ja-JP" sz="1050" dirty="0">
              <a:solidFill>
                <a:prstClr val="black"/>
              </a:solidFill>
            </a:endParaRPr>
          </a:p>
          <a:p>
            <a:pPr>
              <a:defRPr/>
            </a:pPr>
            <a:r>
              <a:rPr lang="ja-JP" altLang="en-US" sz="1050" dirty="0">
                <a:solidFill>
                  <a:prstClr val="black"/>
                </a:solidFill>
              </a:rPr>
              <a:t>　　・団体からの提案</a:t>
            </a:r>
            <a:endParaRPr lang="en-US" altLang="ja-JP" sz="1050" dirty="0">
              <a:solidFill>
                <a:prstClr val="black"/>
              </a:solidFill>
            </a:endParaRPr>
          </a:p>
        </p:txBody>
      </p:sp>
      <p:sp>
        <p:nvSpPr>
          <p:cNvPr id="10" name="正方形/長方形 9"/>
          <p:cNvSpPr/>
          <p:nvPr/>
        </p:nvSpPr>
        <p:spPr>
          <a:xfrm>
            <a:off x="2846256" y="3248027"/>
            <a:ext cx="2029355" cy="8286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200" b="1" dirty="0">
                <a:solidFill>
                  <a:prstClr val="black"/>
                </a:solidFill>
              </a:rPr>
              <a:t>人材確保ＷＧ</a:t>
            </a:r>
            <a:endParaRPr lang="en-US" altLang="ja-JP" sz="1200" b="1" dirty="0">
              <a:solidFill>
                <a:prstClr val="black"/>
              </a:solidFill>
            </a:endParaRPr>
          </a:p>
          <a:p>
            <a:pPr>
              <a:defRPr/>
            </a:pPr>
            <a:r>
              <a:rPr lang="ja-JP" altLang="en-US" sz="1050" dirty="0">
                <a:solidFill>
                  <a:prstClr val="black"/>
                </a:solidFill>
              </a:rPr>
              <a:t>●メンバー　　２０名程度</a:t>
            </a:r>
            <a:endParaRPr lang="en-US" altLang="ja-JP" sz="1050" dirty="0">
              <a:solidFill>
                <a:prstClr val="black"/>
              </a:solidFill>
            </a:endParaRPr>
          </a:p>
          <a:p>
            <a:pPr>
              <a:defRPr/>
            </a:pPr>
            <a:r>
              <a:rPr lang="ja-JP" altLang="en-US" sz="1050" dirty="0">
                <a:solidFill>
                  <a:prstClr val="black"/>
                </a:solidFill>
              </a:rPr>
              <a:t>●会議　　</a:t>
            </a:r>
            <a:endParaRPr lang="en-US" altLang="ja-JP" sz="1050" dirty="0">
              <a:solidFill>
                <a:prstClr val="black"/>
              </a:solidFill>
            </a:endParaRPr>
          </a:p>
          <a:p>
            <a:pPr>
              <a:defRPr/>
            </a:pPr>
            <a:r>
              <a:rPr lang="ja-JP" altLang="en-US" sz="1050" dirty="0">
                <a:solidFill>
                  <a:prstClr val="black"/>
                </a:solidFill>
              </a:rPr>
              <a:t>　　                   月１回程度</a:t>
            </a:r>
            <a:endParaRPr lang="en-US" altLang="ja-JP" sz="1050" dirty="0">
              <a:solidFill>
                <a:prstClr val="black"/>
              </a:solidFill>
            </a:endParaRPr>
          </a:p>
          <a:p>
            <a:pPr>
              <a:defRPr/>
            </a:pPr>
            <a:r>
              <a:rPr lang="ja-JP" altLang="en-US" sz="1050" dirty="0">
                <a:solidFill>
                  <a:prstClr val="black"/>
                </a:solidFill>
              </a:rPr>
              <a:t>　　</a:t>
            </a:r>
          </a:p>
        </p:txBody>
      </p:sp>
      <p:sp>
        <p:nvSpPr>
          <p:cNvPr id="11" name="正方形/長方形 10"/>
          <p:cNvSpPr/>
          <p:nvPr/>
        </p:nvSpPr>
        <p:spPr>
          <a:xfrm>
            <a:off x="5499895" y="6056317"/>
            <a:ext cx="4366552" cy="612775"/>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200" b="1" dirty="0">
                <a:solidFill>
                  <a:prstClr val="black"/>
                </a:solidFill>
              </a:rPr>
              <a:t>北部連絡会</a:t>
            </a:r>
            <a:endParaRPr lang="en-US" altLang="ja-JP" sz="1200" b="1" dirty="0">
              <a:solidFill>
                <a:prstClr val="black"/>
              </a:solidFill>
            </a:endParaRPr>
          </a:p>
          <a:p>
            <a:pPr algn="ctr">
              <a:defRPr/>
            </a:pPr>
            <a:r>
              <a:rPr lang="ja-JP" altLang="en-US" sz="1050" dirty="0">
                <a:solidFill>
                  <a:prstClr val="black"/>
                </a:solidFill>
              </a:rPr>
              <a:t>地域での情報共有</a:t>
            </a:r>
            <a:endParaRPr lang="en-US" altLang="ja-JP" sz="1050" dirty="0">
              <a:solidFill>
                <a:prstClr val="black"/>
              </a:solidFill>
            </a:endParaRPr>
          </a:p>
          <a:p>
            <a:pPr algn="ctr">
              <a:defRPr/>
            </a:pPr>
            <a:r>
              <a:rPr lang="ja-JP" altLang="en-US" sz="1050" dirty="0">
                <a:solidFill>
                  <a:prstClr val="black"/>
                </a:solidFill>
              </a:rPr>
              <a:t>（市町、ハローワーク、北部サテライト、北部看護職支援センター等）</a:t>
            </a:r>
          </a:p>
        </p:txBody>
      </p:sp>
      <p:sp>
        <p:nvSpPr>
          <p:cNvPr id="12" name="正方形/長方形 11"/>
          <p:cNvSpPr/>
          <p:nvPr/>
        </p:nvSpPr>
        <p:spPr>
          <a:xfrm>
            <a:off x="116946" y="6380167"/>
            <a:ext cx="5303838" cy="288925"/>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200" b="1" dirty="0">
                <a:solidFill>
                  <a:prstClr val="black"/>
                </a:solidFill>
              </a:rPr>
              <a:t>府内介護・福祉事業所</a:t>
            </a:r>
          </a:p>
        </p:txBody>
      </p:sp>
      <p:sp>
        <p:nvSpPr>
          <p:cNvPr id="13" name="正方形/長方形 12"/>
          <p:cNvSpPr/>
          <p:nvPr/>
        </p:nvSpPr>
        <p:spPr>
          <a:xfrm>
            <a:off x="4017434" y="2563813"/>
            <a:ext cx="4836054" cy="3603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200" b="1" dirty="0">
                <a:solidFill>
                  <a:prstClr val="black"/>
                </a:solidFill>
              </a:rPr>
              <a:t>幹事会</a:t>
            </a:r>
            <a:r>
              <a:rPr lang="ja-JP" altLang="en-US" sz="1050" dirty="0">
                <a:solidFill>
                  <a:prstClr val="black"/>
                </a:solidFill>
              </a:rPr>
              <a:t>（年２回程度）</a:t>
            </a:r>
            <a:endParaRPr lang="en-US" altLang="ja-JP" sz="1050" dirty="0">
              <a:solidFill>
                <a:prstClr val="black"/>
              </a:solidFill>
            </a:endParaRPr>
          </a:p>
          <a:p>
            <a:pPr algn="ctr">
              <a:defRPr/>
            </a:pPr>
            <a:r>
              <a:rPr lang="ja-JP" altLang="en-US" sz="1050" dirty="0">
                <a:solidFill>
                  <a:prstClr val="black"/>
                </a:solidFill>
              </a:rPr>
              <a:t>「福祉人材確保に係る方向性確認・方針決定」</a:t>
            </a:r>
            <a:endParaRPr lang="en-US" altLang="ja-JP" sz="1050" dirty="0">
              <a:solidFill>
                <a:prstClr val="black"/>
              </a:solidFill>
            </a:endParaRPr>
          </a:p>
        </p:txBody>
      </p:sp>
      <p:sp>
        <p:nvSpPr>
          <p:cNvPr id="14" name="テキスト ボックス 13"/>
          <p:cNvSpPr txBox="1"/>
          <p:nvPr/>
        </p:nvSpPr>
        <p:spPr>
          <a:xfrm>
            <a:off x="3934544" y="4113213"/>
            <a:ext cx="946413" cy="1763712"/>
          </a:xfrm>
          <a:prstGeom prst="rect">
            <a:avLst/>
          </a:prstGeom>
          <a:noFill/>
          <a:ln w="28575">
            <a:solidFill>
              <a:schemeClr val="accent1">
                <a:lumMod val="75000"/>
              </a:schemeClr>
            </a:solidFill>
            <a:prstDash val="dash"/>
          </a:ln>
        </p:spPr>
        <p:txBody>
          <a:bodyPr vert="eaVert">
            <a:spAutoFit/>
          </a:bodyPr>
          <a:lstStyle/>
          <a:p>
            <a:pPr>
              <a:lnSpc>
                <a:spcPct val="150000"/>
              </a:lnSpc>
              <a:defRPr/>
            </a:pPr>
            <a:r>
              <a:rPr lang="ja-JP" altLang="en-US" sz="1200" b="1" dirty="0">
                <a:solidFill>
                  <a:prstClr val="black"/>
                </a:solidFill>
                <a:latin typeface="Arial" charset="0"/>
                <a:ea typeface="ＭＳ Ｐゴシック" charset="-128"/>
              </a:rPr>
              <a:t>人材確保・定着チーム</a:t>
            </a:r>
            <a:endParaRPr lang="en-US" altLang="ja-JP" sz="1200" b="1" dirty="0">
              <a:solidFill>
                <a:prstClr val="black"/>
              </a:solidFill>
              <a:latin typeface="Arial" charset="0"/>
              <a:ea typeface="ＭＳ Ｐゴシック" charset="-128"/>
            </a:endParaRPr>
          </a:p>
          <a:p>
            <a:pPr>
              <a:lnSpc>
                <a:spcPct val="150000"/>
              </a:lnSpc>
              <a:defRPr/>
            </a:pPr>
            <a:r>
              <a:rPr lang="ja-JP" altLang="en-US" sz="1050" dirty="0">
                <a:solidFill>
                  <a:prstClr val="black"/>
                </a:solidFill>
                <a:latin typeface="Arial" charset="0"/>
                <a:ea typeface="ＭＳ Ｐゴシック" charset="-128"/>
              </a:rPr>
              <a:t>「中途人材の確保・定着」</a:t>
            </a:r>
            <a:endParaRPr lang="en-US" altLang="ja-JP" sz="1050" dirty="0">
              <a:solidFill>
                <a:prstClr val="black"/>
              </a:solidFill>
              <a:latin typeface="Arial" charset="0"/>
              <a:ea typeface="ＭＳ Ｐゴシック" charset="-128"/>
            </a:endParaRPr>
          </a:p>
          <a:p>
            <a:pPr>
              <a:lnSpc>
                <a:spcPct val="150000"/>
              </a:lnSpc>
              <a:defRPr/>
            </a:pPr>
            <a:endParaRPr lang="en-US" altLang="ja-JP" sz="1050" dirty="0">
              <a:solidFill>
                <a:prstClr val="black"/>
              </a:solidFill>
              <a:latin typeface="Arial" charset="0"/>
              <a:ea typeface="ＭＳ Ｐゴシック" charset="-128"/>
            </a:endParaRPr>
          </a:p>
        </p:txBody>
      </p:sp>
      <p:sp>
        <p:nvSpPr>
          <p:cNvPr id="15" name="テキスト ボックス 14"/>
          <p:cNvSpPr txBox="1"/>
          <p:nvPr/>
        </p:nvSpPr>
        <p:spPr>
          <a:xfrm>
            <a:off x="2961853" y="4113213"/>
            <a:ext cx="946413" cy="1763712"/>
          </a:xfrm>
          <a:prstGeom prst="rect">
            <a:avLst/>
          </a:prstGeom>
          <a:noFill/>
          <a:ln w="28575">
            <a:solidFill>
              <a:schemeClr val="accent1">
                <a:lumMod val="75000"/>
              </a:schemeClr>
            </a:solidFill>
            <a:prstDash val="dash"/>
          </a:ln>
        </p:spPr>
        <p:txBody>
          <a:bodyPr vert="eaVert">
            <a:spAutoFit/>
          </a:bodyPr>
          <a:lstStyle/>
          <a:p>
            <a:pPr>
              <a:lnSpc>
                <a:spcPct val="150000"/>
              </a:lnSpc>
              <a:defRPr/>
            </a:pPr>
            <a:r>
              <a:rPr lang="ja-JP" altLang="en-US" sz="1200" b="1" dirty="0">
                <a:solidFill>
                  <a:prstClr val="black"/>
                </a:solidFill>
                <a:latin typeface="Arial" charset="0"/>
                <a:ea typeface="ＭＳ Ｐゴシック" charset="-128"/>
              </a:rPr>
              <a:t>仕事理解促進チーム</a:t>
            </a:r>
            <a:endParaRPr lang="en-US" altLang="ja-JP" sz="1200" b="1" dirty="0">
              <a:solidFill>
                <a:prstClr val="black"/>
              </a:solidFill>
              <a:latin typeface="Arial" charset="0"/>
              <a:ea typeface="ＭＳ Ｐゴシック" charset="-128"/>
            </a:endParaRPr>
          </a:p>
          <a:p>
            <a:pPr>
              <a:lnSpc>
                <a:spcPct val="150000"/>
              </a:lnSpc>
              <a:defRPr/>
            </a:pPr>
            <a:r>
              <a:rPr lang="ja-JP" altLang="en-US" sz="1050" dirty="0">
                <a:solidFill>
                  <a:prstClr val="black"/>
                </a:solidFill>
                <a:latin typeface="ＭＳ Ｐゴシック"/>
                <a:ea typeface="ＭＳ Ｐゴシック"/>
              </a:rPr>
              <a:t>「業界による魅力発信システムの構築」</a:t>
            </a:r>
            <a:endParaRPr lang="en-US" altLang="ja-JP" sz="1050" dirty="0">
              <a:solidFill>
                <a:prstClr val="black"/>
              </a:solidFill>
              <a:latin typeface="ＭＳ Ｐゴシック"/>
              <a:ea typeface="ＭＳ Ｐゴシック"/>
            </a:endParaRPr>
          </a:p>
        </p:txBody>
      </p:sp>
      <p:sp>
        <p:nvSpPr>
          <p:cNvPr id="17" name="正方形/長方形 16"/>
          <p:cNvSpPr/>
          <p:nvPr/>
        </p:nvSpPr>
        <p:spPr>
          <a:xfrm>
            <a:off x="4980516" y="4113213"/>
            <a:ext cx="1286404" cy="176371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200" b="1" dirty="0">
                <a:solidFill>
                  <a:prstClr val="black"/>
                </a:solidFill>
              </a:rPr>
              <a:t>大学等連携ＰＴ</a:t>
            </a:r>
            <a:endParaRPr lang="en-US" altLang="ja-JP" sz="1200" b="1" dirty="0">
              <a:solidFill>
                <a:prstClr val="black"/>
              </a:solidFill>
            </a:endParaRPr>
          </a:p>
          <a:p>
            <a:pPr>
              <a:defRPr/>
            </a:pPr>
            <a:r>
              <a:rPr lang="ja-JP" altLang="en-US" sz="1050" dirty="0">
                <a:solidFill>
                  <a:prstClr val="black"/>
                </a:solidFill>
              </a:rPr>
              <a:t>●メンバー　　</a:t>
            </a:r>
            <a:endParaRPr lang="en-US" altLang="ja-JP" sz="1050" dirty="0">
              <a:solidFill>
                <a:prstClr val="black"/>
              </a:solidFill>
            </a:endParaRPr>
          </a:p>
          <a:p>
            <a:pPr>
              <a:defRPr/>
            </a:pPr>
            <a:r>
              <a:rPr lang="ja-JP" altLang="en-US" sz="1050" dirty="0">
                <a:solidFill>
                  <a:prstClr val="black"/>
                </a:solidFill>
              </a:rPr>
              <a:t>　　１０名程度</a:t>
            </a:r>
            <a:endParaRPr lang="en-US" altLang="ja-JP" sz="1050" dirty="0">
              <a:solidFill>
                <a:prstClr val="black"/>
              </a:solidFill>
            </a:endParaRPr>
          </a:p>
          <a:p>
            <a:pPr>
              <a:defRPr/>
            </a:pPr>
            <a:r>
              <a:rPr lang="ja-JP" altLang="en-US" sz="1050" dirty="0">
                <a:solidFill>
                  <a:prstClr val="black"/>
                </a:solidFill>
              </a:rPr>
              <a:t>●会議　</a:t>
            </a:r>
            <a:endParaRPr lang="en-US" altLang="ja-JP" sz="1050" dirty="0">
              <a:solidFill>
                <a:prstClr val="black"/>
              </a:solidFill>
            </a:endParaRPr>
          </a:p>
          <a:p>
            <a:pPr>
              <a:defRPr/>
            </a:pPr>
            <a:r>
              <a:rPr lang="ja-JP" altLang="en-US" sz="1050" dirty="0">
                <a:solidFill>
                  <a:prstClr val="black"/>
                </a:solidFill>
              </a:rPr>
              <a:t>　　月１回程度</a:t>
            </a:r>
            <a:endParaRPr lang="en-US" altLang="ja-JP" sz="1050" dirty="0">
              <a:solidFill>
                <a:prstClr val="black"/>
              </a:solidFill>
            </a:endParaRPr>
          </a:p>
          <a:p>
            <a:pPr>
              <a:defRPr/>
            </a:pPr>
            <a:endParaRPr lang="en-US" altLang="ja-JP" sz="1050" dirty="0">
              <a:solidFill>
                <a:prstClr val="black"/>
              </a:solidFill>
            </a:endParaRPr>
          </a:p>
          <a:p>
            <a:pPr>
              <a:defRPr/>
            </a:pPr>
            <a:r>
              <a:rPr lang="ja-JP" altLang="en-US" sz="1050" dirty="0">
                <a:solidFill>
                  <a:prstClr val="black"/>
                </a:solidFill>
              </a:rPr>
              <a:t>「養成校・現場一体型人材養成」</a:t>
            </a:r>
            <a:endParaRPr lang="en-US" altLang="ja-JP" sz="1050" dirty="0">
              <a:solidFill>
                <a:prstClr val="black"/>
              </a:solidFill>
            </a:endParaRPr>
          </a:p>
          <a:p>
            <a:pPr>
              <a:defRPr/>
            </a:pPr>
            <a:r>
              <a:rPr lang="ja-JP" altLang="en-US" sz="1050" dirty="0">
                <a:solidFill>
                  <a:prstClr val="black"/>
                </a:solidFill>
              </a:rPr>
              <a:t>「人材育成認証制度の構築」</a:t>
            </a:r>
            <a:endParaRPr lang="en-US" altLang="ja-JP" sz="1050" dirty="0">
              <a:solidFill>
                <a:prstClr val="black"/>
              </a:solidFill>
            </a:endParaRPr>
          </a:p>
        </p:txBody>
      </p:sp>
      <p:sp>
        <p:nvSpPr>
          <p:cNvPr id="19" name="正方形/長方形 18"/>
          <p:cNvSpPr/>
          <p:nvPr/>
        </p:nvSpPr>
        <p:spPr>
          <a:xfrm>
            <a:off x="6346031" y="4113213"/>
            <a:ext cx="1286404" cy="176371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200" b="1" dirty="0">
                <a:solidFill>
                  <a:prstClr val="black"/>
                </a:solidFill>
              </a:rPr>
              <a:t>看護職確保ＰＴ</a:t>
            </a:r>
            <a:endParaRPr lang="en-US" altLang="ja-JP" sz="1200" b="1" dirty="0">
              <a:solidFill>
                <a:prstClr val="black"/>
              </a:solidFill>
            </a:endParaRPr>
          </a:p>
          <a:p>
            <a:pPr>
              <a:defRPr/>
            </a:pPr>
            <a:r>
              <a:rPr lang="ja-JP" altLang="en-US" sz="1050" dirty="0">
                <a:solidFill>
                  <a:prstClr val="black"/>
                </a:solidFill>
              </a:rPr>
              <a:t>●メンバー　　</a:t>
            </a:r>
            <a:endParaRPr lang="en-US" altLang="ja-JP" sz="1050" dirty="0">
              <a:solidFill>
                <a:prstClr val="black"/>
              </a:solidFill>
            </a:endParaRPr>
          </a:p>
          <a:p>
            <a:pPr>
              <a:defRPr/>
            </a:pPr>
            <a:r>
              <a:rPr lang="ja-JP" altLang="en-US" sz="1050" dirty="0">
                <a:solidFill>
                  <a:prstClr val="black"/>
                </a:solidFill>
              </a:rPr>
              <a:t>　　１０名程度</a:t>
            </a:r>
            <a:endParaRPr lang="en-US" altLang="ja-JP" sz="1050" dirty="0">
              <a:solidFill>
                <a:prstClr val="black"/>
              </a:solidFill>
            </a:endParaRPr>
          </a:p>
          <a:p>
            <a:pPr>
              <a:defRPr/>
            </a:pPr>
            <a:r>
              <a:rPr lang="ja-JP" altLang="en-US" sz="1050" dirty="0">
                <a:solidFill>
                  <a:prstClr val="black"/>
                </a:solidFill>
              </a:rPr>
              <a:t>●会議　</a:t>
            </a:r>
            <a:endParaRPr lang="en-US" altLang="ja-JP" sz="1050" dirty="0">
              <a:solidFill>
                <a:prstClr val="black"/>
              </a:solidFill>
            </a:endParaRPr>
          </a:p>
          <a:p>
            <a:pPr>
              <a:defRPr/>
            </a:pPr>
            <a:r>
              <a:rPr lang="ja-JP" altLang="en-US" sz="1050" dirty="0">
                <a:solidFill>
                  <a:prstClr val="black"/>
                </a:solidFill>
              </a:rPr>
              <a:t>　　月１回程度</a:t>
            </a:r>
            <a:endParaRPr lang="en-US" altLang="ja-JP" sz="1050" dirty="0">
              <a:solidFill>
                <a:prstClr val="black"/>
              </a:solidFill>
            </a:endParaRPr>
          </a:p>
          <a:p>
            <a:pPr>
              <a:defRPr/>
            </a:pPr>
            <a:endParaRPr lang="en-US" altLang="ja-JP" sz="1050" dirty="0">
              <a:solidFill>
                <a:prstClr val="black"/>
              </a:solidFill>
            </a:endParaRPr>
          </a:p>
          <a:p>
            <a:pPr>
              <a:defRPr/>
            </a:pPr>
            <a:r>
              <a:rPr lang="ja-JP" altLang="en-US" sz="1050" dirty="0">
                <a:solidFill>
                  <a:prstClr val="black"/>
                </a:solidFill>
              </a:rPr>
              <a:t>「潜在看護職の早期復帰システム」</a:t>
            </a:r>
            <a:endParaRPr lang="en-US" altLang="ja-JP" sz="1050" dirty="0">
              <a:solidFill>
                <a:prstClr val="black"/>
              </a:solidFill>
            </a:endParaRPr>
          </a:p>
          <a:p>
            <a:pPr>
              <a:defRPr/>
            </a:pPr>
            <a:r>
              <a:rPr lang="ja-JP" altLang="en-US" sz="1050" dirty="0">
                <a:solidFill>
                  <a:prstClr val="black"/>
                </a:solidFill>
              </a:rPr>
              <a:t>「福祉現場看護の理解促進」</a:t>
            </a:r>
            <a:endParaRPr lang="en-US" altLang="ja-JP" sz="1050" dirty="0">
              <a:solidFill>
                <a:prstClr val="black"/>
              </a:solidFill>
            </a:endParaRPr>
          </a:p>
        </p:txBody>
      </p:sp>
      <p:sp>
        <p:nvSpPr>
          <p:cNvPr id="20" name="正方形/長方形 19"/>
          <p:cNvSpPr/>
          <p:nvPr/>
        </p:nvSpPr>
        <p:spPr>
          <a:xfrm>
            <a:off x="7711546" y="3213100"/>
            <a:ext cx="1988079" cy="205105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21" name="正方形/長方形 20"/>
          <p:cNvSpPr/>
          <p:nvPr/>
        </p:nvSpPr>
        <p:spPr>
          <a:xfrm>
            <a:off x="7733905" y="3355977"/>
            <a:ext cx="2027634" cy="19081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200" b="1" dirty="0">
                <a:solidFill>
                  <a:prstClr val="black"/>
                </a:solidFill>
              </a:rPr>
              <a:t>北部人材確保ＷＧ</a:t>
            </a:r>
            <a:endParaRPr lang="en-US" altLang="ja-JP" sz="1200" b="1" dirty="0">
              <a:solidFill>
                <a:prstClr val="black"/>
              </a:solidFill>
            </a:endParaRPr>
          </a:p>
          <a:p>
            <a:pPr>
              <a:defRPr/>
            </a:pPr>
            <a:r>
              <a:rPr lang="ja-JP" altLang="en-US" sz="1050" dirty="0">
                <a:solidFill>
                  <a:prstClr val="black"/>
                </a:solidFill>
              </a:rPr>
              <a:t>●メンバー　　１１名</a:t>
            </a:r>
            <a:endParaRPr lang="en-US" altLang="ja-JP" sz="1050" dirty="0">
              <a:solidFill>
                <a:prstClr val="black"/>
              </a:solidFill>
            </a:endParaRPr>
          </a:p>
          <a:p>
            <a:pPr>
              <a:defRPr/>
            </a:pPr>
            <a:endParaRPr lang="en-US" altLang="ja-JP" sz="1050" dirty="0">
              <a:solidFill>
                <a:prstClr val="black"/>
              </a:solidFill>
            </a:endParaRPr>
          </a:p>
          <a:p>
            <a:pPr>
              <a:defRPr/>
            </a:pPr>
            <a:r>
              <a:rPr lang="ja-JP" altLang="en-US" sz="1050" dirty="0">
                <a:solidFill>
                  <a:prstClr val="black"/>
                </a:solidFill>
              </a:rPr>
              <a:t>●</a:t>
            </a:r>
            <a:r>
              <a:rPr lang="ja-JP" altLang="en-US" sz="1050" dirty="0">
                <a:solidFill>
                  <a:prstClr val="black"/>
                </a:solidFill>
                <a:latin typeface="HG丸ｺﾞｼｯｸM-PRO" pitchFamily="50" charset="-128"/>
                <a:ea typeface="HG丸ｺﾞｼｯｸM-PRO" pitchFamily="50" charset="-128"/>
              </a:rPr>
              <a:t>会議　　</a:t>
            </a:r>
            <a:endParaRPr lang="en-US" altLang="ja-JP" sz="1050" dirty="0">
              <a:solidFill>
                <a:prstClr val="black"/>
              </a:solidFill>
              <a:latin typeface="HG丸ｺﾞｼｯｸM-PRO" pitchFamily="50" charset="-128"/>
              <a:ea typeface="HG丸ｺﾞｼｯｸM-PRO" pitchFamily="50" charset="-128"/>
            </a:endParaRPr>
          </a:p>
          <a:p>
            <a:pPr>
              <a:defRPr/>
            </a:pPr>
            <a:r>
              <a:rPr lang="ja-JP" altLang="en-US" sz="1050" dirty="0">
                <a:solidFill>
                  <a:prstClr val="black"/>
                </a:solidFill>
                <a:latin typeface="HG丸ｺﾞｼｯｸM-PRO" pitchFamily="50" charset="-128"/>
                <a:ea typeface="HG丸ｺﾞｼｯｸM-PRO" pitchFamily="50" charset="-128"/>
              </a:rPr>
              <a:t>　月１回程度</a:t>
            </a:r>
            <a:endParaRPr lang="en-US" altLang="ja-JP" sz="1050" dirty="0">
              <a:solidFill>
                <a:prstClr val="black"/>
              </a:solidFill>
              <a:latin typeface="HG丸ｺﾞｼｯｸM-PRO" pitchFamily="50" charset="-128"/>
              <a:ea typeface="HG丸ｺﾞｼｯｸM-PRO" pitchFamily="50" charset="-128"/>
            </a:endParaRPr>
          </a:p>
          <a:p>
            <a:pPr>
              <a:defRPr/>
            </a:pPr>
            <a:endParaRPr lang="en-US" altLang="ja-JP" sz="1050" dirty="0">
              <a:solidFill>
                <a:prstClr val="black"/>
              </a:solidFill>
              <a:latin typeface="ＭＳ ゴシック" pitchFamily="49" charset="-128"/>
              <a:ea typeface="ＭＳ ゴシック" pitchFamily="49" charset="-128"/>
              <a:cs typeface="HGP明朝E"/>
            </a:endParaRPr>
          </a:p>
          <a:p>
            <a:pPr>
              <a:defRPr/>
            </a:pPr>
            <a:r>
              <a:rPr lang="ja-JP" altLang="en-US" sz="1050" dirty="0">
                <a:solidFill>
                  <a:prstClr val="black"/>
                </a:solidFill>
                <a:latin typeface="ＭＳ ゴシック" pitchFamily="49" charset="-128"/>
                <a:ea typeface="ＭＳ ゴシック" pitchFamily="49" charset="-128"/>
                <a:cs typeface="HGP明朝E"/>
              </a:rPr>
              <a:t>「現任職員及び若者誘致に係る基盤整備」</a:t>
            </a:r>
            <a:endParaRPr lang="en-US" altLang="ja-JP" sz="1050" dirty="0">
              <a:solidFill>
                <a:prstClr val="black"/>
              </a:solidFill>
              <a:latin typeface="ＭＳ ゴシック" pitchFamily="49" charset="-128"/>
              <a:ea typeface="ＭＳ ゴシック" pitchFamily="49" charset="-128"/>
              <a:cs typeface="HGP明朝E"/>
            </a:endParaRPr>
          </a:p>
          <a:p>
            <a:pPr>
              <a:defRPr/>
            </a:pPr>
            <a:r>
              <a:rPr lang="ja-JP" altLang="en-US" sz="1050" dirty="0">
                <a:solidFill>
                  <a:prstClr val="black"/>
                </a:solidFill>
                <a:latin typeface="ＭＳ ゴシック" pitchFamily="49" charset="-128"/>
                <a:ea typeface="ＭＳ ゴシック" pitchFamily="49" charset="-128"/>
                <a:cs typeface="HGP明朝E"/>
              </a:rPr>
              <a:t>　</a:t>
            </a:r>
            <a:endParaRPr lang="en-US" altLang="ja-JP" sz="1050" dirty="0">
              <a:solidFill>
                <a:prstClr val="black"/>
              </a:solidFill>
              <a:latin typeface="ＭＳ ゴシック" pitchFamily="49" charset="-128"/>
              <a:ea typeface="ＭＳ ゴシック" pitchFamily="49" charset="-128"/>
              <a:cs typeface="HGP明朝E"/>
            </a:endParaRPr>
          </a:p>
          <a:p>
            <a:pPr>
              <a:defRPr/>
            </a:pPr>
            <a:r>
              <a:rPr lang="ja-JP" altLang="en-US" sz="1050" dirty="0">
                <a:solidFill>
                  <a:prstClr val="black"/>
                </a:solidFill>
                <a:latin typeface="ＭＳ ゴシック" pitchFamily="49" charset="-128"/>
                <a:ea typeface="ＭＳ ゴシック" pitchFamily="49" charset="-128"/>
                <a:cs typeface="HGP明朝E"/>
              </a:rPr>
              <a:t>「魅力発信・理解促進事業の実施」</a:t>
            </a:r>
          </a:p>
          <a:p>
            <a:pPr>
              <a:defRPr/>
            </a:pPr>
            <a:endParaRPr lang="en-US" altLang="ja-JP" sz="1050" dirty="0">
              <a:solidFill>
                <a:prstClr val="black"/>
              </a:solidFill>
            </a:endParaRPr>
          </a:p>
        </p:txBody>
      </p:sp>
      <p:sp>
        <p:nvSpPr>
          <p:cNvPr id="24" name="下矢印 23"/>
          <p:cNvSpPr/>
          <p:nvPr/>
        </p:nvSpPr>
        <p:spPr>
          <a:xfrm>
            <a:off x="5420784" y="2924175"/>
            <a:ext cx="156501" cy="118903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25" name="上矢印 24"/>
          <p:cNvSpPr/>
          <p:nvPr/>
        </p:nvSpPr>
        <p:spPr>
          <a:xfrm>
            <a:off x="6980635" y="2924175"/>
            <a:ext cx="156500" cy="118903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26" name="正方形/長方形 25"/>
          <p:cNvSpPr/>
          <p:nvPr/>
        </p:nvSpPr>
        <p:spPr>
          <a:xfrm>
            <a:off x="4953002" y="3429001"/>
            <a:ext cx="546894" cy="360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200" dirty="0">
                <a:solidFill>
                  <a:prstClr val="black"/>
                </a:solidFill>
              </a:rPr>
              <a:t>方針</a:t>
            </a:r>
          </a:p>
        </p:txBody>
      </p:sp>
      <p:sp>
        <p:nvSpPr>
          <p:cNvPr id="27" name="正方形/長方形 26"/>
          <p:cNvSpPr/>
          <p:nvPr/>
        </p:nvSpPr>
        <p:spPr>
          <a:xfrm>
            <a:off x="7137137" y="3429001"/>
            <a:ext cx="546894" cy="360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200" dirty="0">
                <a:solidFill>
                  <a:prstClr val="black"/>
                </a:solidFill>
              </a:rPr>
              <a:t>報告</a:t>
            </a:r>
          </a:p>
        </p:txBody>
      </p:sp>
      <p:sp>
        <p:nvSpPr>
          <p:cNvPr id="29" name="下矢印 28"/>
          <p:cNvSpPr/>
          <p:nvPr/>
        </p:nvSpPr>
        <p:spPr>
          <a:xfrm>
            <a:off x="8542206" y="5264150"/>
            <a:ext cx="350838" cy="757238"/>
          </a:xfrm>
          <a:prstGeom prst="downArrow">
            <a:avLst/>
          </a:prstGeom>
          <a:solidFill>
            <a:schemeClr val="tx2">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30" name="正方形/長方形 29"/>
          <p:cNvSpPr/>
          <p:nvPr/>
        </p:nvSpPr>
        <p:spPr>
          <a:xfrm>
            <a:off x="7761422" y="5445129"/>
            <a:ext cx="1872852" cy="360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200" dirty="0">
                <a:solidFill>
                  <a:prstClr val="black"/>
                </a:solidFill>
              </a:rPr>
              <a:t>情報提供・協力依頼</a:t>
            </a:r>
          </a:p>
        </p:txBody>
      </p:sp>
      <p:sp>
        <p:nvSpPr>
          <p:cNvPr id="37" name="正方形/長方形 36"/>
          <p:cNvSpPr/>
          <p:nvPr/>
        </p:nvSpPr>
        <p:spPr>
          <a:xfrm rot="5400000">
            <a:off x="2328335" y="1163835"/>
            <a:ext cx="179387" cy="3198813"/>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38" name="右矢印 37"/>
          <p:cNvSpPr/>
          <p:nvPr/>
        </p:nvSpPr>
        <p:spPr>
          <a:xfrm>
            <a:off x="1988080" y="4148138"/>
            <a:ext cx="780785" cy="21590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39" name="右矢印 38"/>
          <p:cNvSpPr/>
          <p:nvPr/>
        </p:nvSpPr>
        <p:spPr>
          <a:xfrm rot="10800000">
            <a:off x="1988080" y="4364038"/>
            <a:ext cx="780785" cy="21590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40" name="正方形/長方形 39"/>
          <p:cNvSpPr/>
          <p:nvPr/>
        </p:nvSpPr>
        <p:spPr>
          <a:xfrm>
            <a:off x="1950245" y="3789363"/>
            <a:ext cx="975123" cy="431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050" dirty="0">
                <a:solidFill>
                  <a:prstClr val="black"/>
                </a:solidFill>
              </a:rPr>
              <a:t>連絡・調整・協力依頼</a:t>
            </a:r>
          </a:p>
        </p:txBody>
      </p:sp>
      <p:sp>
        <p:nvSpPr>
          <p:cNvPr id="41" name="下矢印 40"/>
          <p:cNvSpPr/>
          <p:nvPr/>
        </p:nvSpPr>
        <p:spPr>
          <a:xfrm>
            <a:off x="858177" y="5516563"/>
            <a:ext cx="350838" cy="863600"/>
          </a:xfrm>
          <a:prstGeom prst="downArrow">
            <a:avLst>
              <a:gd name="adj1" fmla="val 50000"/>
              <a:gd name="adj2" fmla="val 38075"/>
            </a:avLst>
          </a:prstGeom>
          <a:solidFill>
            <a:schemeClr val="tx2">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42" name="円/楕円 41"/>
          <p:cNvSpPr/>
          <p:nvPr/>
        </p:nvSpPr>
        <p:spPr>
          <a:xfrm>
            <a:off x="37836" y="5661029"/>
            <a:ext cx="2106746" cy="468313"/>
          </a:xfrm>
          <a:prstGeom prst="ellipse">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43" name="正方形/長方形 42"/>
          <p:cNvSpPr/>
          <p:nvPr/>
        </p:nvSpPr>
        <p:spPr>
          <a:xfrm>
            <a:off x="233892" y="5695954"/>
            <a:ext cx="1754187" cy="3968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050" dirty="0">
                <a:solidFill>
                  <a:prstClr val="black"/>
                </a:solidFill>
              </a:rPr>
              <a:t>団体会議・ＨＰ・メルマガ等で情報共有、協力依頼</a:t>
            </a:r>
          </a:p>
        </p:txBody>
      </p:sp>
      <p:sp>
        <p:nvSpPr>
          <p:cNvPr id="45" name="テキスト ボックス 44"/>
          <p:cNvSpPr txBox="1"/>
          <p:nvPr/>
        </p:nvSpPr>
        <p:spPr>
          <a:xfrm>
            <a:off x="70494" y="0"/>
            <a:ext cx="3009398" cy="408623"/>
          </a:xfrm>
          <a:prstGeom prst="roundRect">
            <a:avLst/>
          </a:prstGeom>
          <a:solidFill>
            <a:schemeClr val="accent1">
              <a:lumMod val="20000"/>
              <a:lumOff val="80000"/>
            </a:schemeClr>
          </a:solidFill>
          <a:ln w="31750" cmpd="dbl">
            <a:solidFill>
              <a:schemeClr val="tx1"/>
            </a:solidFill>
          </a:ln>
        </p:spPr>
        <p:txBody>
          <a:bodyPr wrap="square" rtlCol="0">
            <a:spAutoFit/>
          </a:bodyPr>
          <a:lstStyle/>
          <a:p>
            <a:r>
              <a:rPr kumimoji="1" lang="ja-JP" altLang="en-US" b="1" dirty="0" smtClean="0"/>
              <a:t>（３）　</a:t>
            </a:r>
            <a:r>
              <a:rPr lang="ja-JP" altLang="en-US" b="1" dirty="0" smtClean="0"/>
              <a:t>都道府県による取組</a:t>
            </a:r>
            <a:endParaRPr kumimoji="1" lang="ja-JP" altLang="en-US" b="1" dirty="0"/>
          </a:p>
        </p:txBody>
      </p:sp>
      <p:sp>
        <p:nvSpPr>
          <p:cNvPr id="46" name="スライド番号プレースホルダー 7"/>
          <p:cNvSpPr txBox="1">
            <a:spLocks/>
          </p:cNvSpPr>
          <p:nvPr/>
        </p:nvSpPr>
        <p:spPr>
          <a:xfrm>
            <a:off x="9221681" y="6520259"/>
            <a:ext cx="699871" cy="365125"/>
          </a:xfrm>
          <a:prstGeom prst="rect">
            <a:avLst/>
          </a:prstGeom>
          <a:solidFill>
            <a:schemeClr val="bg1">
              <a:alpha val="63000"/>
            </a:schemeClr>
          </a:solidFill>
        </p:spPr>
        <p:txBody>
          <a:bodyPr vert="horz" lIns="91440" tIns="45720" rIns="91440" bIns="45720" rtlCol="0" anchor="ctr"/>
          <a:lstStyle>
            <a:defPPr>
              <a:defRPr lang="ja-JP"/>
            </a:defPPr>
            <a:lvl1pPr algn="r" rtl="0" fontAlgn="base">
              <a:spcBef>
                <a:spcPct val="0"/>
              </a:spcBef>
              <a:spcAft>
                <a:spcPct val="0"/>
              </a:spcAft>
              <a:defRPr kumimoji="1" sz="1200" kern="1200">
                <a:solidFill>
                  <a:schemeClr val="tx1">
                    <a:tint val="75000"/>
                  </a:schemeClr>
                </a:solidFill>
                <a:latin typeface="Arial" pitchFamily="34"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Arial" pitchFamily="34" charset="0"/>
                <a:ea typeface="ＭＳ Ｐゴシック" pitchFamily="50" charset="-128"/>
                <a:cs typeface="+mn-cs"/>
              </a:defRPr>
            </a:lvl9pPr>
          </a:lstStyle>
          <a:p>
            <a:r>
              <a:rPr lang="en-US" altLang="ja-JP" sz="2400" dirty="0" smtClean="0">
                <a:solidFill>
                  <a:prstClr val="black"/>
                </a:solidFill>
              </a:rPr>
              <a:t>217</a:t>
            </a:r>
            <a:endParaRPr lang="ja-JP" altLang="en-US" sz="2400" dirty="0">
              <a:solidFill>
                <a:prstClr val="black"/>
              </a:solidFill>
            </a:endParaRPr>
          </a:p>
        </p:txBody>
      </p:sp>
    </p:spTree>
    <p:extLst>
      <p:ext uri="{BB962C8B-B14F-4D97-AF65-F5344CB8AC3E}">
        <p14:creationId xmlns:p14="http://schemas.microsoft.com/office/powerpoint/2010/main" val="427918810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4562608" y="4149725"/>
            <a:ext cx="584729" cy="6111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19459" name="タイトル 1"/>
          <p:cNvSpPr txBox="1">
            <a:spLocks/>
          </p:cNvSpPr>
          <p:nvPr/>
        </p:nvSpPr>
        <p:spPr bwMode="auto">
          <a:xfrm>
            <a:off x="0" y="44450"/>
            <a:ext cx="99060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sz="2400" dirty="0" smtClean="0">
                <a:solidFill>
                  <a:srgbClr val="000000"/>
                </a:solidFill>
                <a:latin typeface="HG丸ｺﾞｼｯｸM-PRO" pitchFamily="50" charset="-128"/>
                <a:ea typeface="HG丸ｺﾞｼｯｸM-PRO" pitchFamily="50" charset="-128"/>
              </a:rPr>
              <a:t>② 広島県における介護人材確保・定着に向けた取組</a:t>
            </a:r>
          </a:p>
        </p:txBody>
      </p:sp>
      <p:sp>
        <p:nvSpPr>
          <p:cNvPr id="20" name="正方形/長方形 19"/>
          <p:cNvSpPr/>
          <p:nvPr/>
        </p:nvSpPr>
        <p:spPr>
          <a:xfrm>
            <a:off x="1363796" y="763592"/>
            <a:ext cx="7178411" cy="504825"/>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19" name="角丸四角形 18"/>
          <p:cNvSpPr/>
          <p:nvPr/>
        </p:nvSpPr>
        <p:spPr>
          <a:xfrm>
            <a:off x="2768865" y="620717"/>
            <a:ext cx="4290881" cy="250825"/>
          </a:xfrm>
          <a:prstGeom prst="roundRect">
            <a:avLst>
              <a:gd name="adj" fmla="val 30125"/>
            </a:avLst>
          </a:prstGeom>
          <a:solidFill>
            <a:srgbClr val="CCFF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200" b="1" dirty="0">
                <a:solidFill>
                  <a:prstClr val="black"/>
                </a:solidFill>
              </a:rPr>
              <a:t>第５期ひろしま高齢者プラン</a:t>
            </a:r>
          </a:p>
        </p:txBody>
      </p:sp>
      <p:sp>
        <p:nvSpPr>
          <p:cNvPr id="21" name="正方形/長方形 20"/>
          <p:cNvSpPr/>
          <p:nvPr/>
        </p:nvSpPr>
        <p:spPr>
          <a:xfrm>
            <a:off x="1520298" y="908054"/>
            <a:ext cx="6903244" cy="2889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200" dirty="0">
                <a:solidFill>
                  <a:prstClr val="black"/>
                </a:solidFill>
              </a:rPr>
              <a:t>・質の高い人材育成・確保に向けた事業者、関係団体等の主体的な取組を促し、総合的に支援</a:t>
            </a:r>
          </a:p>
        </p:txBody>
      </p:sp>
      <p:sp>
        <p:nvSpPr>
          <p:cNvPr id="22" name="下矢印 21"/>
          <p:cNvSpPr/>
          <p:nvPr/>
        </p:nvSpPr>
        <p:spPr>
          <a:xfrm>
            <a:off x="3860933" y="1285875"/>
            <a:ext cx="1950244" cy="431800"/>
          </a:xfrm>
          <a:prstGeom prst="downArrow">
            <a:avLst>
              <a:gd name="adj1" fmla="val 50000"/>
              <a:gd name="adj2" fmla="val 44041"/>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23" name="正方形/長方形 22"/>
          <p:cNvSpPr/>
          <p:nvPr/>
        </p:nvSpPr>
        <p:spPr>
          <a:xfrm>
            <a:off x="5343395" y="1292225"/>
            <a:ext cx="4562606" cy="215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100" dirty="0">
                <a:solidFill>
                  <a:prstClr val="black"/>
                </a:solidFill>
              </a:rPr>
              <a:t>保険者や事業者等の主体的な取組を促進するため協議会を設置</a:t>
            </a:r>
          </a:p>
        </p:txBody>
      </p:sp>
      <p:sp>
        <p:nvSpPr>
          <p:cNvPr id="25" name="正方形/長方形 24"/>
          <p:cNvSpPr/>
          <p:nvPr/>
        </p:nvSpPr>
        <p:spPr>
          <a:xfrm>
            <a:off x="116948" y="1912938"/>
            <a:ext cx="9672109" cy="2236787"/>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24" name="角丸四角形 23"/>
          <p:cNvSpPr/>
          <p:nvPr/>
        </p:nvSpPr>
        <p:spPr>
          <a:xfrm>
            <a:off x="1286404" y="1733554"/>
            <a:ext cx="7567084" cy="360363"/>
          </a:xfrm>
          <a:prstGeom prst="roundRect">
            <a:avLst>
              <a:gd name="adj" fmla="val 15815"/>
            </a:avLst>
          </a:prstGeom>
          <a:solidFill>
            <a:schemeClr val="accent5">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400" b="1" dirty="0">
                <a:solidFill>
                  <a:prstClr val="black"/>
                </a:solidFill>
              </a:rPr>
              <a:t>広島県福祉・介護人材確保等総合支援協議会</a:t>
            </a:r>
            <a:r>
              <a:rPr lang="ja-JP" altLang="en-US" sz="1200" dirty="0">
                <a:solidFill>
                  <a:prstClr val="black"/>
                </a:solidFill>
              </a:rPr>
              <a:t>　</a:t>
            </a:r>
            <a:r>
              <a:rPr lang="en-US" altLang="ja-JP" sz="1200" dirty="0">
                <a:solidFill>
                  <a:prstClr val="black"/>
                </a:solidFill>
              </a:rPr>
              <a:t>※</a:t>
            </a:r>
            <a:r>
              <a:rPr lang="ja-JP" altLang="en-US" sz="1200" dirty="0">
                <a:solidFill>
                  <a:prstClr val="black"/>
                </a:solidFill>
              </a:rPr>
              <a:t>運営は広島県社協、運営経費は広島県の負担</a:t>
            </a:r>
            <a:endParaRPr lang="ja-JP" altLang="en-US" sz="1400" b="1" dirty="0">
              <a:solidFill>
                <a:prstClr val="black"/>
              </a:solidFill>
            </a:endParaRPr>
          </a:p>
        </p:txBody>
      </p:sp>
      <p:sp>
        <p:nvSpPr>
          <p:cNvPr id="27" name="角丸四角形 26"/>
          <p:cNvSpPr/>
          <p:nvPr/>
        </p:nvSpPr>
        <p:spPr>
          <a:xfrm>
            <a:off x="271729" y="2133600"/>
            <a:ext cx="9517327" cy="935038"/>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altLang="ja-JP" sz="1100" dirty="0">
                <a:solidFill>
                  <a:prstClr val="black"/>
                </a:solidFill>
              </a:rPr>
              <a:t>【</a:t>
            </a:r>
            <a:r>
              <a:rPr lang="ja-JP" altLang="en-US" sz="1100" dirty="0">
                <a:solidFill>
                  <a:prstClr val="black"/>
                </a:solidFill>
              </a:rPr>
              <a:t>構成員</a:t>
            </a:r>
            <a:r>
              <a:rPr lang="en-US" altLang="ja-JP" sz="1050" dirty="0">
                <a:solidFill>
                  <a:prstClr val="black"/>
                </a:solidFill>
              </a:rPr>
              <a:t>】※</a:t>
            </a:r>
            <a:r>
              <a:rPr lang="ja-JP" altLang="en-US" sz="1050" dirty="0">
                <a:solidFill>
                  <a:prstClr val="black"/>
                </a:solidFill>
              </a:rPr>
              <a:t>以下のように行政や職能団体、事業者団体などで構成</a:t>
            </a:r>
            <a:endParaRPr lang="en-US" altLang="ja-JP" sz="1050" dirty="0">
              <a:solidFill>
                <a:prstClr val="black"/>
              </a:solidFill>
            </a:endParaRPr>
          </a:p>
          <a:p>
            <a:pPr>
              <a:defRPr/>
            </a:pPr>
            <a:r>
              <a:rPr lang="ja-JP" altLang="en-US" sz="1100" dirty="0">
                <a:solidFill>
                  <a:prstClr val="black"/>
                </a:solidFill>
              </a:rPr>
              <a:t>　</a:t>
            </a:r>
            <a:r>
              <a:rPr lang="ja-JP" altLang="ja-JP" sz="1100" dirty="0">
                <a:solidFill>
                  <a:prstClr val="black"/>
                </a:solidFill>
                <a:latin typeface="Arial" charset="0"/>
              </a:rPr>
              <a:t>広島県、広島労働局、広島県社会福祉協議会、広島県看護協会、広島県介護福祉士会、広島県社会福祉士会、日本介護福祉士養成施設協会、日本社会福祉教育学校連盟、日本社会福祉士養成校協会、介護労働安定センター、広島県社会福祉施設経営者協議会、広島県老人福祉施設連盟、広島県老人保健施設協議会、広島県身体障害者施設協議会、広島県知的障害者福祉協会、広島県訪問介護事業連絡協議会、広島県生活協同組合連合会、広島県教育委員会、（広島県市長会、広島県町村会：平成２５年度参画予定）</a:t>
            </a:r>
            <a:endParaRPr lang="en-US" altLang="ja-JP" sz="1100" dirty="0">
              <a:solidFill>
                <a:prstClr val="black"/>
              </a:solidFill>
              <a:latin typeface="Arial" charset="0"/>
            </a:endParaRPr>
          </a:p>
        </p:txBody>
      </p:sp>
      <p:sp>
        <p:nvSpPr>
          <p:cNvPr id="30" name="正方形/長方形 29"/>
          <p:cNvSpPr/>
          <p:nvPr/>
        </p:nvSpPr>
        <p:spPr>
          <a:xfrm>
            <a:off x="545174" y="3068638"/>
            <a:ext cx="2847975" cy="1008062"/>
          </a:xfrm>
          <a:prstGeom prst="rect">
            <a:avLst/>
          </a:prstGeom>
          <a:solidFill>
            <a:srgbClr val="FFCC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1400" b="1" dirty="0">
                <a:solidFill>
                  <a:prstClr val="black"/>
                </a:solidFill>
              </a:rPr>
              <a:t>【</a:t>
            </a:r>
            <a:r>
              <a:rPr lang="ja-JP" altLang="en-US" sz="1400" b="1" dirty="0">
                <a:solidFill>
                  <a:prstClr val="black"/>
                </a:solidFill>
              </a:rPr>
              <a:t>情報提供・啓発部会</a:t>
            </a:r>
            <a:r>
              <a:rPr lang="en-US" altLang="ja-JP" sz="1400" b="1" dirty="0">
                <a:solidFill>
                  <a:prstClr val="black"/>
                </a:solidFill>
              </a:rPr>
              <a:t>】</a:t>
            </a:r>
          </a:p>
          <a:p>
            <a:pPr>
              <a:defRPr/>
            </a:pPr>
            <a:r>
              <a:rPr lang="ja-JP" altLang="en-US" sz="1200" dirty="0">
                <a:solidFill>
                  <a:prstClr val="black"/>
                </a:solidFill>
              </a:rPr>
              <a:t>○　社会的認知の確立や中・高校生</a:t>
            </a:r>
            <a:endParaRPr lang="en-US" altLang="ja-JP" sz="1200" dirty="0">
              <a:solidFill>
                <a:prstClr val="black"/>
              </a:solidFill>
            </a:endParaRPr>
          </a:p>
          <a:p>
            <a:pPr>
              <a:defRPr/>
            </a:pPr>
            <a:r>
              <a:rPr lang="ja-JP" altLang="en-US" sz="1200" dirty="0">
                <a:solidFill>
                  <a:prstClr val="black"/>
                </a:solidFill>
              </a:rPr>
              <a:t>　の理解促進に向けた情報提供や啓</a:t>
            </a:r>
            <a:endParaRPr lang="en-US" altLang="ja-JP" sz="1200" dirty="0">
              <a:solidFill>
                <a:prstClr val="black"/>
              </a:solidFill>
            </a:endParaRPr>
          </a:p>
          <a:p>
            <a:pPr>
              <a:defRPr/>
            </a:pPr>
            <a:r>
              <a:rPr lang="ja-JP" altLang="en-US" sz="1200" dirty="0">
                <a:solidFill>
                  <a:prstClr val="black"/>
                </a:solidFill>
              </a:rPr>
              <a:t>　発</a:t>
            </a:r>
            <a:endParaRPr lang="en-US" altLang="ja-JP" sz="1200" dirty="0">
              <a:solidFill>
                <a:prstClr val="black"/>
              </a:solidFill>
            </a:endParaRPr>
          </a:p>
          <a:p>
            <a:pPr>
              <a:defRPr/>
            </a:pPr>
            <a:endParaRPr lang="en-US" altLang="ja-JP" sz="1200" dirty="0">
              <a:solidFill>
                <a:prstClr val="black"/>
              </a:solidFill>
            </a:endParaRPr>
          </a:p>
        </p:txBody>
      </p:sp>
      <p:sp>
        <p:nvSpPr>
          <p:cNvPr id="31" name="正方形/長方形 30"/>
          <p:cNvSpPr/>
          <p:nvPr/>
        </p:nvSpPr>
        <p:spPr>
          <a:xfrm>
            <a:off x="3627042" y="3068638"/>
            <a:ext cx="2846254" cy="1008062"/>
          </a:xfrm>
          <a:prstGeom prst="rect">
            <a:avLst/>
          </a:prstGeom>
          <a:solidFill>
            <a:srgbClr val="FFCC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1400" b="1" dirty="0">
                <a:solidFill>
                  <a:prstClr val="black"/>
                </a:solidFill>
              </a:rPr>
              <a:t>【</a:t>
            </a:r>
            <a:r>
              <a:rPr lang="ja-JP" altLang="en-US" sz="1400" b="1" dirty="0">
                <a:solidFill>
                  <a:prstClr val="black"/>
                </a:solidFill>
              </a:rPr>
              <a:t>人材確保・育成部会</a:t>
            </a:r>
            <a:r>
              <a:rPr lang="en-US" altLang="ja-JP" sz="1400" b="1" dirty="0">
                <a:solidFill>
                  <a:prstClr val="black"/>
                </a:solidFill>
              </a:rPr>
              <a:t>】</a:t>
            </a:r>
          </a:p>
          <a:p>
            <a:pPr>
              <a:defRPr/>
            </a:pPr>
            <a:r>
              <a:rPr lang="ja-JP" altLang="en-US" sz="1200" dirty="0">
                <a:solidFill>
                  <a:prstClr val="black"/>
                </a:solidFill>
              </a:rPr>
              <a:t>○　福祉介護人材の安定的確保に向</a:t>
            </a:r>
            <a:endParaRPr lang="en-US" altLang="ja-JP" sz="1200" dirty="0">
              <a:solidFill>
                <a:prstClr val="black"/>
              </a:solidFill>
            </a:endParaRPr>
          </a:p>
          <a:p>
            <a:pPr>
              <a:defRPr/>
            </a:pPr>
            <a:r>
              <a:rPr lang="ja-JP" altLang="en-US" sz="1200" dirty="0">
                <a:solidFill>
                  <a:prstClr val="black"/>
                </a:solidFill>
              </a:rPr>
              <a:t>　けた体制の整備</a:t>
            </a:r>
            <a:endParaRPr lang="en-US" altLang="ja-JP" sz="1200" dirty="0">
              <a:solidFill>
                <a:prstClr val="black"/>
              </a:solidFill>
            </a:endParaRPr>
          </a:p>
          <a:p>
            <a:pPr>
              <a:defRPr/>
            </a:pPr>
            <a:r>
              <a:rPr lang="ja-JP" altLang="en-US" sz="1200" dirty="0">
                <a:solidFill>
                  <a:prstClr val="black"/>
                </a:solidFill>
              </a:rPr>
              <a:t>○　従事者全体の知識・技術の底上</a:t>
            </a:r>
            <a:endParaRPr lang="en-US" altLang="ja-JP" sz="1200" dirty="0">
              <a:solidFill>
                <a:prstClr val="black"/>
              </a:solidFill>
            </a:endParaRPr>
          </a:p>
          <a:p>
            <a:pPr>
              <a:defRPr/>
            </a:pPr>
            <a:r>
              <a:rPr lang="ja-JP" altLang="en-US" sz="1200" dirty="0">
                <a:solidFill>
                  <a:prstClr val="black"/>
                </a:solidFill>
              </a:rPr>
              <a:t>　</a:t>
            </a:r>
            <a:r>
              <a:rPr lang="ja-JP" altLang="en-US" sz="1200" dirty="0" err="1">
                <a:solidFill>
                  <a:prstClr val="black"/>
                </a:solidFill>
              </a:rPr>
              <a:t>げと</a:t>
            </a:r>
            <a:r>
              <a:rPr lang="ja-JP" altLang="en-US" sz="1200" dirty="0">
                <a:solidFill>
                  <a:prstClr val="black"/>
                </a:solidFill>
              </a:rPr>
              <a:t>高度な資質を有する人材の育成</a:t>
            </a:r>
            <a:endParaRPr lang="en-US" altLang="ja-JP" sz="1200" dirty="0">
              <a:solidFill>
                <a:prstClr val="black"/>
              </a:solidFill>
            </a:endParaRPr>
          </a:p>
        </p:txBody>
      </p:sp>
      <p:sp>
        <p:nvSpPr>
          <p:cNvPr id="32" name="正方形/長方形 31"/>
          <p:cNvSpPr/>
          <p:nvPr/>
        </p:nvSpPr>
        <p:spPr>
          <a:xfrm>
            <a:off x="6669352" y="3068638"/>
            <a:ext cx="2846256" cy="1008062"/>
          </a:xfrm>
          <a:prstGeom prst="rect">
            <a:avLst/>
          </a:prstGeom>
          <a:solidFill>
            <a:srgbClr val="FFCC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1400" b="1" dirty="0">
                <a:solidFill>
                  <a:prstClr val="black"/>
                </a:solidFill>
              </a:rPr>
              <a:t>【</a:t>
            </a:r>
            <a:r>
              <a:rPr lang="ja-JP" altLang="en-US" sz="1400" b="1" dirty="0">
                <a:solidFill>
                  <a:prstClr val="black"/>
                </a:solidFill>
              </a:rPr>
              <a:t>就業環境改善部会</a:t>
            </a:r>
            <a:r>
              <a:rPr lang="en-US" altLang="ja-JP" sz="1400" b="1" dirty="0">
                <a:solidFill>
                  <a:prstClr val="black"/>
                </a:solidFill>
              </a:rPr>
              <a:t>】</a:t>
            </a:r>
          </a:p>
          <a:p>
            <a:pPr>
              <a:defRPr/>
            </a:pPr>
            <a:r>
              <a:rPr lang="ja-JP" altLang="en-US" sz="1200" dirty="0">
                <a:solidFill>
                  <a:prstClr val="black"/>
                </a:solidFill>
              </a:rPr>
              <a:t>○　福祉・介護事業所における就業</a:t>
            </a:r>
            <a:endParaRPr lang="en-US" altLang="ja-JP" sz="1200" dirty="0">
              <a:solidFill>
                <a:prstClr val="black"/>
              </a:solidFill>
            </a:endParaRPr>
          </a:p>
          <a:p>
            <a:pPr>
              <a:defRPr/>
            </a:pPr>
            <a:r>
              <a:rPr lang="ja-JP" altLang="en-US" sz="1200" dirty="0">
                <a:solidFill>
                  <a:prstClr val="black"/>
                </a:solidFill>
              </a:rPr>
              <a:t>　環境改善の推進</a:t>
            </a:r>
            <a:endParaRPr lang="en-US" altLang="ja-JP" sz="1200" dirty="0">
              <a:solidFill>
                <a:prstClr val="black"/>
              </a:solidFill>
            </a:endParaRPr>
          </a:p>
          <a:p>
            <a:pPr>
              <a:defRPr/>
            </a:pPr>
            <a:endParaRPr lang="en-US" altLang="ja-JP" sz="1200" dirty="0">
              <a:solidFill>
                <a:prstClr val="black"/>
              </a:solidFill>
            </a:endParaRPr>
          </a:p>
          <a:p>
            <a:pPr>
              <a:defRPr/>
            </a:pPr>
            <a:endParaRPr lang="en-US" altLang="ja-JP" sz="1200" dirty="0">
              <a:solidFill>
                <a:prstClr val="black"/>
              </a:solidFill>
            </a:endParaRPr>
          </a:p>
        </p:txBody>
      </p:sp>
      <p:sp>
        <p:nvSpPr>
          <p:cNvPr id="33" name="円/楕円 32"/>
          <p:cNvSpPr/>
          <p:nvPr/>
        </p:nvSpPr>
        <p:spPr>
          <a:xfrm>
            <a:off x="975124" y="4256092"/>
            <a:ext cx="7993592" cy="396875"/>
          </a:xfrm>
          <a:prstGeom prst="ellipse">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34" name="正方形/長方形 33"/>
          <p:cNvSpPr/>
          <p:nvPr/>
        </p:nvSpPr>
        <p:spPr>
          <a:xfrm>
            <a:off x="1638964" y="4329113"/>
            <a:ext cx="6903244" cy="2524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400" dirty="0">
                <a:solidFill>
                  <a:prstClr val="black"/>
                </a:solidFill>
              </a:rPr>
              <a:t>広島県におけるビジョンの共有⇒利用者・従事者にとっての「魅力ある環境づくり」</a:t>
            </a:r>
          </a:p>
        </p:txBody>
      </p:sp>
      <p:sp>
        <p:nvSpPr>
          <p:cNvPr id="38" name="正方形/長方形 37"/>
          <p:cNvSpPr/>
          <p:nvPr/>
        </p:nvSpPr>
        <p:spPr>
          <a:xfrm>
            <a:off x="116947" y="5229229"/>
            <a:ext cx="3353594" cy="1584325"/>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altLang="ja-JP" sz="1200">
                <a:solidFill>
                  <a:prstClr val="black"/>
                </a:solidFill>
              </a:rPr>
              <a:t>【</a:t>
            </a:r>
            <a:r>
              <a:rPr lang="ja-JP" altLang="en-US" sz="1200">
                <a:solidFill>
                  <a:prstClr val="black"/>
                </a:solidFill>
              </a:rPr>
              <a:t>情報提供・啓発に関する取組</a:t>
            </a:r>
            <a:r>
              <a:rPr lang="en-US" altLang="ja-JP" sz="1200">
                <a:solidFill>
                  <a:prstClr val="black"/>
                </a:solidFill>
              </a:rPr>
              <a:t>】</a:t>
            </a:r>
          </a:p>
          <a:p>
            <a:pPr>
              <a:defRPr/>
            </a:pPr>
            <a:r>
              <a:rPr lang="ja-JP" altLang="en-US" sz="1200">
                <a:solidFill>
                  <a:prstClr val="black"/>
                </a:solidFill>
              </a:rPr>
              <a:t>○　小学校、中学校、高等学校への介護職の　　　　　　</a:t>
            </a:r>
            <a:endParaRPr lang="en-US" altLang="ja-JP">
              <a:solidFill>
                <a:prstClr val="black"/>
              </a:solidFill>
              <a:latin typeface="Arial" charset="0"/>
            </a:endParaRPr>
          </a:p>
          <a:p>
            <a:pPr>
              <a:defRPr/>
            </a:pPr>
            <a:r>
              <a:rPr lang="ja-JP" altLang="en-US" sz="1200">
                <a:solidFill>
                  <a:prstClr val="black"/>
                </a:solidFill>
              </a:rPr>
              <a:t>　実態を描写した図書（コミック）の寄贈</a:t>
            </a:r>
            <a:endParaRPr lang="en-US" altLang="ja-JP" sz="1200">
              <a:solidFill>
                <a:prstClr val="black"/>
              </a:solidFill>
            </a:endParaRPr>
          </a:p>
          <a:p>
            <a:pPr>
              <a:defRPr/>
            </a:pPr>
            <a:r>
              <a:rPr lang="ja-JP" altLang="en-US" sz="1200">
                <a:solidFill>
                  <a:prstClr val="black"/>
                </a:solidFill>
              </a:rPr>
              <a:t>○　「介護の日フェスタ</a:t>
            </a:r>
            <a:r>
              <a:rPr lang="en-US" altLang="ja-JP" sz="1200">
                <a:solidFill>
                  <a:prstClr val="black"/>
                </a:solidFill>
              </a:rPr>
              <a:t>in</a:t>
            </a:r>
            <a:r>
              <a:rPr lang="ja-JP" altLang="en-US" sz="1200">
                <a:solidFill>
                  <a:prstClr val="black"/>
                </a:solidFill>
              </a:rPr>
              <a:t>広島」の実施，「介護</a:t>
            </a:r>
          </a:p>
          <a:p>
            <a:pPr>
              <a:defRPr/>
            </a:pPr>
            <a:r>
              <a:rPr lang="ja-JP" altLang="en-US" sz="1200">
                <a:solidFill>
                  <a:prstClr val="black"/>
                </a:solidFill>
              </a:rPr>
              <a:t>　の日」ポスター募集</a:t>
            </a:r>
            <a:endParaRPr lang="en-US" altLang="ja-JP" sz="1200">
              <a:solidFill>
                <a:prstClr val="black"/>
              </a:solidFill>
            </a:endParaRPr>
          </a:p>
          <a:p>
            <a:pPr>
              <a:defRPr/>
            </a:pPr>
            <a:r>
              <a:rPr lang="ja-JP" altLang="en-US" sz="1200">
                <a:solidFill>
                  <a:prstClr val="black"/>
                </a:solidFill>
              </a:rPr>
              <a:t>○　職業の選択肢としての動機付けのため、</a:t>
            </a:r>
            <a:endParaRPr lang="en-US" altLang="ja-JP" sz="1200">
              <a:solidFill>
                <a:prstClr val="black"/>
              </a:solidFill>
            </a:endParaRPr>
          </a:p>
          <a:p>
            <a:pPr>
              <a:defRPr/>
            </a:pPr>
            <a:r>
              <a:rPr lang="ja-JP" altLang="en-US" sz="1200">
                <a:solidFill>
                  <a:prstClr val="black"/>
                </a:solidFill>
              </a:rPr>
              <a:t>　学生等への施設見学＆体験バスツアーの</a:t>
            </a:r>
            <a:endParaRPr lang="en-US" altLang="ja-JP" sz="1200">
              <a:solidFill>
                <a:prstClr val="black"/>
              </a:solidFill>
            </a:endParaRPr>
          </a:p>
          <a:p>
            <a:pPr>
              <a:defRPr/>
            </a:pPr>
            <a:r>
              <a:rPr lang="ja-JP" altLang="en-US" sz="1200">
                <a:solidFill>
                  <a:prstClr val="black"/>
                </a:solidFill>
              </a:rPr>
              <a:t>　実施　　等</a:t>
            </a:r>
            <a:endParaRPr lang="en-US" altLang="ja-JP" sz="1200">
              <a:solidFill>
                <a:prstClr val="black"/>
              </a:solidFill>
            </a:endParaRPr>
          </a:p>
        </p:txBody>
      </p:sp>
      <p:sp>
        <p:nvSpPr>
          <p:cNvPr id="28" name="正方形/長方形 27"/>
          <p:cNvSpPr/>
          <p:nvPr/>
        </p:nvSpPr>
        <p:spPr>
          <a:xfrm>
            <a:off x="3549652" y="5229229"/>
            <a:ext cx="3080148" cy="1584325"/>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altLang="ja-JP" sz="1200">
                <a:solidFill>
                  <a:prstClr val="black"/>
                </a:solidFill>
              </a:rPr>
              <a:t>【</a:t>
            </a:r>
            <a:r>
              <a:rPr lang="ja-JP" altLang="en-US" sz="1200">
                <a:solidFill>
                  <a:prstClr val="black"/>
                </a:solidFill>
              </a:rPr>
              <a:t>人材確保・育成に関する取組</a:t>
            </a:r>
            <a:r>
              <a:rPr lang="en-US" altLang="ja-JP" sz="1200">
                <a:solidFill>
                  <a:prstClr val="black"/>
                </a:solidFill>
              </a:rPr>
              <a:t>】</a:t>
            </a:r>
          </a:p>
          <a:p>
            <a:pPr>
              <a:defRPr/>
            </a:pPr>
            <a:r>
              <a:rPr lang="ja-JP" altLang="en-US" sz="1200">
                <a:solidFill>
                  <a:prstClr val="black"/>
                </a:solidFill>
              </a:rPr>
              <a:t>○　マッチング機会を提供するため、合同</a:t>
            </a:r>
            <a:endParaRPr lang="en-US" altLang="ja-JP" sz="1200">
              <a:solidFill>
                <a:prstClr val="black"/>
              </a:solidFill>
            </a:endParaRPr>
          </a:p>
          <a:p>
            <a:pPr>
              <a:defRPr/>
            </a:pPr>
            <a:r>
              <a:rPr lang="ja-JP" altLang="en-US" sz="1200">
                <a:solidFill>
                  <a:prstClr val="black"/>
                </a:solidFill>
              </a:rPr>
              <a:t>　求人説明会や合同就職相談会を開催</a:t>
            </a:r>
            <a:endParaRPr lang="en-US" altLang="ja-JP" sz="1200">
              <a:solidFill>
                <a:prstClr val="black"/>
              </a:solidFill>
            </a:endParaRPr>
          </a:p>
          <a:p>
            <a:pPr>
              <a:defRPr/>
            </a:pPr>
            <a:r>
              <a:rPr lang="ja-JP" altLang="en-US" sz="1200">
                <a:solidFill>
                  <a:prstClr val="black"/>
                </a:solidFill>
              </a:rPr>
              <a:t>○　介護職の就業体験の実施</a:t>
            </a:r>
            <a:endParaRPr lang="en-US" altLang="ja-JP" sz="1200">
              <a:solidFill>
                <a:prstClr val="black"/>
              </a:solidFill>
            </a:endParaRPr>
          </a:p>
          <a:p>
            <a:pPr>
              <a:defRPr/>
            </a:pPr>
            <a:r>
              <a:rPr lang="ja-JP" altLang="en-US" sz="1200">
                <a:solidFill>
                  <a:prstClr val="black"/>
                </a:solidFill>
              </a:rPr>
              <a:t>○　新人教育を充実させるための新任職</a:t>
            </a:r>
            <a:endParaRPr lang="en-US" altLang="ja-JP" sz="1200">
              <a:solidFill>
                <a:prstClr val="black"/>
              </a:solidFill>
            </a:endParaRPr>
          </a:p>
          <a:p>
            <a:pPr>
              <a:defRPr/>
            </a:pPr>
            <a:r>
              <a:rPr lang="ja-JP" altLang="en-US" sz="1200">
                <a:solidFill>
                  <a:prstClr val="black"/>
                </a:solidFill>
              </a:rPr>
              <a:t>　員教育担当者研修の実施　　</a:t>
            </a:r>
          </a:p>
          <a:p>
            <a:pPr>
              <a:defRPr/>
            </a:pPr>
            <a:r>
              <a:rPr lang="ja-JP" altLang="en-US" sz="1200">
                <a:solidFill>
                  <a:prstClr val="black"/>
                </a:solidFill>
              </a:rPr>
              <a:t>○　事業所選択眼養成講座や人材確保</a:t>
            </a:r>
          </a:p>
          <a:p>
            <a:pPr>
              <a:defRPr/>
            </a:pPr>
            <a:r>
              <a:rPr lang="ja-JP" altLang="en-US" sz="1200">
                <a:solidFill>
                  <a:prstClr val="black"/>
                </a:solidFill>
              </a:rPr>
              <a:t>　能力向上研修の開催　　等</a:t>
            </a:r>
            <a:endParaRPr lang="en-US" altLang="ja-JP" sz="1200">
              <a:solidFill>
                <a:prstClr val="black"/>
              </a:solidFill>
            </a:endParaRPr>
          </a:p>
        </p:txBody>
      </p:sp>
      <p:sp>
        <p:nvSpPr>
          <p:cNvPr id="29" name="正方形/長方形 28"/>
          <p:cNvSpPr/>
          <p:nvPr/>
        </p:nvSpPr>
        <p:spPr>
          <a:xfrm>
            <a:off x="6708908" y="5229229"/>
            <a:ext cx="3080147" cy="1584325"/>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altLang="ja-JP" sz="1200">
                <a:solidFill>
                  <a:prstClr val="black"/>
                </a:solidFill>
              </a:rPr>
              <a:t>【</a:t>
            </a:r>
            <a:r>
              <a:rPr lang="ja-JP" altLang="en-US" sz="1200">
                <a:solidFill>
                  <a:prstClr val="black"/>
                </a:solidFill>
              </a:rPr>
              <a:t>就業環境の改善に関する取組</a:t>
            </a:r>
            <a:r>
              <a:rPr lang="en-US" altLang="ja-JP" sz="1200">
                <a:solidFill>
                  <a:prstClr val="black"/>
                </a:solidFill>
              </a:rPr>
              <a:t>】</a:t>
            </a:r>
          </a:p>
          <a:p>
            <a:pPr>
              <a:defRPr/>
            </a:pPr>
            <a:r>
              <a:rPr lang="ja-JP" altLang="en-US" sz="1200">
                <a:solidFill>
                  <a:prstClr val="black"/>
                </a:solidFill>
              </a:rPr>
              <a:t>○　自己点検ツールの提供による人材の</a:t>
            </a:r>
            <a:endParaRPr lang="en-US" altLang="ja-JP" sz="1200">
              <a:solidFill>
                <a:prstClr val="black"/>
              </a:solidFill>
            </a:endParaRPr>
          </a:p>
          <a:p>
            <a:pPr>
              <a:defRPr/>
            </a:pPr>
            <a:r>
              <a:rPr lang="ja-JP" altLang="en-US" sz="1200">
                <a:solidFill>
                  <a:prstClr val="black"/>
                </a:solidFill>
              </a:rPr>
              <a:t>　確保・定着に向けた就業環境改善等の</a:t>
            </a:r>
            <a:endParaRPr lang="en-US" altLang="ja-JP" sz="1200">
              <a:solidFill>
                <a:prstClr val="black"/>
              </a:solidFill>
            </a:endParaRPr>
          </a:p>
          <a:p>
            <a:pPr>
              <a:defRPr/>
            </a:pPr>
            <a:r>
              <a:rPr lang="ja-JP" altLang="en-US" sz="1200">
                <a:solidFill>
                  <a:prstClr val="black"/>
                </a:solidFill>
              </a:rPr>
              <a:t>　取組の促進</a:t>
            </a:r>
            <a:endParaRPr lang="en-US" altLang="ja-JP" sz="1200">
              <a:solidFill>
                <a:prstClr val="black"/>
              </a:solidFill>
            </a:endParaRPr>
          </a:p>
          <a:p>
            <a:pPr>
              <a:defRPr/>
            </a:pPr>
            <a:r>
              <a:rPr lang="ja-JP" altLang="en-US" sz="1200">
                <a:solidFill>
                  <a:prstClr val="black"/>
                </a:solidFill>
              </a:rPr>
              <a:t>○　就業環境改善シンポジウムの開催に　</a:t>
            </a:r>
          </a:p>
          <a:p>
            <a:pPr>
              <a:defRPr/>
            </a:pPr>
            <a:r>
              <a:rPr lang="ja-JP" altLang="en-US" sz="1200">
                <a:solidFill>
                  <a:prstClr val="black"/>
                </a:solidFill>
              </a:rPr>
              <a:t>　よる改革・発展に向けた機運醸成と意</a:t>
            </a:r>
          </a:p>
          <a:p>
            <a:pPr>
              <a:defRPr/>
            </a:pPr>
            <a:r>
              <a:rPr lang="ja-JP" altLang="en-US" sz="1200">
                <a:solidFill>
                  <a:prstClr val="black"/>
                </a:solidFill>
              </a:rPr>
              <a:t>　識改革の促進　等</a:t>
            </a:r>
            <a:endParaRPr lang="en-US" altLang="ja-JP" sz="1200">
              <a:solidFill>
                <a:prstClr val="black"/>
              </a:solidFill>
            </a:endParaRPr>
          </a:p>
        </p:txBody>
      </p:sp>
      <p:sp>
        <p:nvSpPr>
          <p:cNvPr id="3" name="正方形/長方形 2"/>
          <p:cNvSpPr/>
          <p:nvPr/>
        </p:nvSpPr>
        <p:spPr>
          <a:xfrm>
            <a:off x="1363797" y="4760917"/>
            <a:ext cx="7214525" cy="180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36" name="下矢印 35"/>
          <p:cNvSpPr/>
          <p:nvPr/>
        </p:nvSpPr>
        <p:spPr>
          <a:xfrm>
            <a:off x="4251327" y="4832354"/>
            <a:ext cx="1209014" cy="396875"/>
          </a:xfrm>
          <a:prstGeom prst="downArrow">
            <a:avLst>
              <a:gd name="adj1" fmla="val 50000"/>
              <a:gd name="adj2" fmla="val 44041"/>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41" name="下矢印 40"/>
          <p:cNvSpPr/>
          <p:nvPr/>
        </p:nvSpPr>
        <p:spPr>
          <a:xfrm>
            <a:off x="7684031" y="4832354"/>
            <a:ext cx="1209014" cy="396875"/>
          </a:xfrm>
          <a:prstGeom prst="downArrow">
            <a:avLst>
              <a:gd name="adj1" fmla="val 50000"/>
              <a:gd name="adj2" fmla="val 44041"/>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42" name="下矢印 41"/>
          <p:cNvSpPr/>
          <p:nvPr/>
        </p:nvSpPr>
        <p:spPr>
          <a:xfrm>
            <a:off x="1052515" y="4832354"/>
            <a:ext cx="1209014" cy="396875"/>
          </a:xfrm>
          <a:prstGeom prst="downArrow">
            <a:avLst>
              <a:gd name="adj1" fmla="val 50000"/>
              <a:gd name="adj2" fmla="val 44041"/>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35" name="スライド番号プレースホルダー 7"/>
          <p:cNvSpPr txBox="1">
            <a:spLocks/>
          </p:cNvSpPr>
          <p:nvPr/>
        </p:nvSpPr>
        <p:spPr>
          <a:xfrm>
            <a:off x="9221681" y="6520259"/>
            <a:ext cx="699871" cy="365125"/>
          </a:xfrm>
          <a:prstGeom prst="rect">
            <a:avLst/>
          </a:prstGeom>
          <a:solidFill>
            <a:schemeClr val="bg1">
              <a:alpha val="63000"/>
            </a:schemeClr>
          </a:solidFill>
        </p:spPr>
        <p:txBody>
          <a:bodyPr vert="horz" lIns="91440" tIns="45720" rIns="91440" bIns="45720" rtlCol="0" anchor="ctr"/>
          <a:lstStyle>
            <a:defPPr>
              <a:defRPr lang="ja-JP"/>
            </a:defPPr>
            <a:lvl1pPr algn="r" rtl="0" fontAlgn="base">
              <a:spcBef>
                <a:spcPct val="0"/>
              </a:spcBef>
              <a:spcAft>
                <a:spcPct val="0"/>
              </a:spcAft>
              <a:defRPr kumimoji="1" sz="1200" kern="1200">
                <a:solidFill>
                  <a:schemeClr val="tx1">
                    <a:tint val="75000"/>
                  </a:schemeClr>
                </a:solidFill>
                <a:latin typeface="Arial" pitchFamily="34"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Arial" pitchFamily="34" charset="0"/>
                <a:ea typeface="ＭＳ Ｐゴシック" pitchFamily="50" charset="-128"/>
                <a:cs typeface="+mn-cs"/>
              </a:defRPr>
            </a:lvl9pPr>
          </a:lstStyle>
          <a:p>
            <a:r>
              <a:rPr lang="en-US" altLang="ja-JP" sz="2400" dirty="0" smtClean="0">
                <a:solidFill>
                  <a:prstClr val="black"/>
                </a:solidFill>
              </a:rPr>
              <a:t>218</a:t>
            </a:r>
            <a:endParaRPr lang="ja-JP" altLang="en-US" sz="2400" dirty="0">
              <a:solidFill>
                <a:prstClr val="black"/>
              </a:solidFill>
            </a:endParaRPr>
          </a:p>
        </p:txBody>
      </p:sp>
    </p:spTree>
    <p:extLst>
      <p:ext uri="{BB962C8B-B14F-4D97-AF65-F5344CB8AC3E}">
        <p14:creationId xmlns:p14="http://schemas.microsoft.com/office/powerpoint/2010/main" val="88479995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角丸四角形 28"/>
          <p:cNvSpPr/>
          <p:nvPr/>
        </p:nvSpPr>
        <p:spPr>
          <a:xfrm>
            <a:off x="73060" y="836613"/>
            <a:ext cx="9778939" cy="6011862"/>
          </a:xfrm>
          <a:prstGeom prst="roundRect">
            <a:avLst>
              <a:gd name="adj" fmla="val 4568"/>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14339" name="タイトル 1"/>
          <p:cNvSpPr>
            <a:spLocks noGrp="1"/>
          </p:cNvSpPr>
          <p:nvPr>
            <p:ph type="ctrTitle"/>
          </p:nvPr>
        </p:nvSpPr>
        <p:spPr>
          <a:xfrm>
            <a:off x="0" y="7939"/>
            <a:ext cx="9906000" cy="504825"/>
          </a:xfrm>
        </p:spPr>
        <p:txBody>
          <a:bodyPr/>
          <a:lstStyle/>
          <a:p>
            <a:pPr eaLnBrk="1" hangingPunct="1"/>
            <a:r>
              <a:rPr lang="ja-JP" altLang="en-US" sz="2400" dirty="0" smtClean="0">
                <a:latin typeface="HG丸ｺﾞｼｯｸM-PRO" pitchFamily="50" charset="-128"/>
                <a:ea typeface="HG丸ｺﾞｼｯｸM-PRO" pitchFamily="50" charset="-128"/>
              </a:rPr>
              <a:t>③ 埼玉県における介護人材の確保・定着に向けた取組</a:t>
            </a:r>
            <a:r>
              <a:rPr lang="ja-JP" altLang="en-US" sz="1800" dirty="0" smtClean="0">
                <a:latin typeface="HG丸ｺﾞｼｯｸM-PRO" pitchFamily="50" charset="-128"/>
                <a:ea typeface="HG丸ｺﾞｼｯｸM-PRO" pitchFamily="50" charset="-128"/>
              </a:rPr>
              <a:t>（平成</a:t>
            </a:r>
            <a:r>
              <a:rPr lang="en-US" altLang="ja-JP" sz="1800" dirty="0" smtClean="0">
                <a:latin typeface="HG丸ｺﾞｼｯｸM-PRO" pitchFamily="50" charset="-128"/>
                <a:ea typeface="HG丸ｺﾞｼｯｸM-PRO" pitchFamily="50" charset="-128"/>
              </a:rPr>
              <a:t>25</a:t>
            </a:r>
            <a:r>
              <a:rPr lang="ja-JP" altLang="en-US" sz="1800" dirty="0" smtClean="0">
                <a:latin typeface="HG丸ｺﾞｼｯｸM-PRO" pitchFamily="50" charset="-128"/>
                <a:ea typeface="HG丸ｺﾞｼｯｸM-PRO" pitchFamily="50" charset="-128"/>
              </a:rPr>
              <a:t>年度から）</a:t>
            </a:r>
          </a:p>
        </p:txBody>
      </p:sp>
      <p:sp>
        <p:nvSpPr>
          <p:cNvPr id="14340" name="スライド番号プレースホルダー 1"/>
          <p:cNvSpPr txBox="1">
            <a:spLocks noGrp="1"/>
          </p:cNvSpPr>
          <p:nvPr/>
        </p:nvSpPr>
        <p:spPr bwMode="auto">
          <a:xfrm>
            <a:off x="8625408" y="6453336"/>
            <a:ext cx="1010712"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3" tIns="45707" rIns="91413" bIns="45707"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r" eaLnBrk="1" hangingPunct="1"/>
            <a:r>
              <a:rPr lang="en-US" altLang="ja-JP" sz="2400" dirty="0" smtClean="0">
                <a:solidFill>
                  <a:srgbClr val="000000"/>
                </a:solidFill>
                <a:latin typeface="Arial" panose="020B0604020202020204" pitchFamily="34" charset="0"/>
                <a:cs typeface="Arial" panose="020B0604020202020204" pitchFamily="34" charset="0"/>
              </a:rPr>
              <a:t>219</a:t>
            </a:r>
            <a:endParaRPr lang="en-US" altLang="ja-JP" sz="2400" dirty="0" smtClean="0">
              <a:solidFill>
                <a:srgbClr val="000000"/>
              </a:solidFill>
              <a:latin typeface="Arial" panose="020B0604020202020204" pitchFamily="34" charset="0"/>
              <a:cs typeface="Arial" panose="020B0604020202020204" pitchFamily="34" charset="0"/>
            </a:endParaRPr>
          </a:p>
        </p:txBody>
      </p:sp>
      <p:sp>
        <p:nvSpPr>
          <p:cNvPr id="10" name="角丸四角形 9"/>
          <p:cNvSpPr/>
          <p:nvPr/>
        </p:nvSpPr>
        <p:spPr>
          <a:xfrm>
            <a:off x="559069" y="1268413"/>
            <a:ext cx="8840275" cy="1871662"/>
          </a:xfrm>
          <a:prstGeom prst="roundRect">
            <a:avLst>
              <a:gd name="adj" fmla="val 11707"/>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11" name="正方形/長方形 10"/>
          <p:cNvSpPr/>
          <p:nvPr/>
        </p:nvSpPr>
        <p:spPr>
          <a:xfrm>
            <a:off x="2431632" y="1125539"/>
            <a:ext cx="4971265" cy="3587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600" b="1" dirty="0">
                <a:solidFill>
                  <a:prstClr val="white"/>
                </a:solidFill>
              </a:rPr>
              <a:t>介護職員しっかり応援プロジェクトチームの設置</a:t>
            </a:r>
          </a:p>
        </p:txBody>
      </p:sp>
      <p:sp>
        <p:nvSpPr>
          <p:cNvPr id="33" name="曲折矢印 32"/>
          <p:cNvSpPr/>
          <p:nvPr/>
        </p:nvSpPr>
        <p:spPr>
          <a:xfrm rot="16200000" flipH="1">
            <a:off x="2342016" y="3157856"/>
            <a:ext cx="503237" cy="1982153"/>
          </a:xfrm>
          <a:prstGeom prst="bentArrow">
            <a:avLst>
              <a:gd name="adj1" fmla="val 32315"/>
              <a:gd name="adj2" fmla="val 43467"/>
              <a:gd name="adj3" fmla="val 26020"/>
              <a:gd name="adj4" fmla="val 43750"/>
            </a:avLst>
          </a:prstGeom>
          <a:solidFill>
            <a:schemeClr val="accent6">
              <a:lumMod val="40000"/>
              <a:lumOff val="60000"/>
            </a:schemeClr>
          </a:solidFill>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ja-JP" altLang="en-US" dirty="0">
              <a:solidFill>
                <a:prstClr val="black"/>
              </a:solidFill>
            </a:endParaRPr>
          </a:p>
        </p:txBody>
      </p:sp>
      <p:sp>
        <p:nvSpPr>
          <p:cNvPr id="14" name="円/楕円 13"/>
          <p:cNvSpPr/>
          <p:nvPr/>
        </p:nvSpPr>
        <p:spPr>
          <a:xfrm>
            <a:off x="2071096" y="1700213"/>
            <a:ext cx="5908340" cy="976312"/>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pic>
        <p:nvPicPr>
          <p:cNvPr id="14345" name="Picture 2" descr="C:\Users\ARNAS\Desktop\MC900236694.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23436" y="1557339"/>
            <a:ext cx="617834"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正方形/長方形 37"/>
          <p:cNvSpPr/>
          <p:nvPr/>
        </p:nvSpPr>
        <p:spPr>
          <a:xfrm>
            <a:off x="4377254" y="1844675"/>
            <a:ext cx="1080019" cy="360363"/>
          </a:xfrm>
          <a:prstGeom prst="rect">
            <a:avLst/>
          </a:prstGeom>
          <a:noFill/>
          <a:ln>
            <a:noFill/>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r>
              <a:rPr lang="ja-JP" altLang="en-US" sz="1400" dirty="0">
                <a:solidFill>
                  <a:prstClr val="black"/>
                </a:solidFill>
                <a:latin typeface="HG丸ｺﾞｼｯｸM-PRO" pitchFamily="50" charset="-128"/>
                <a:ea typeface="HG丸ｺﾞｼｯｸM-PRO" pitchFamily="50" charset="-128"/>
              </a:rPr>
              <a:t>埼玉県庁</a:t>
            </a:r>
          </a:p>
        </p:txBody>
      </p:sp>
      <p:pic>
        <p:nvPicPr>
          <p:cNvPr id="1434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6236" y="2393950"/>
            <a:ext cx="776661"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8" name="Picture 10" descr="C:\Users\KNUIP\AppData\Local\Microsoft\Windows\Temporary Internet Files\Content.IE5\50HXI09L\MC900079128[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92167" y="1628775"/>
            <a:ext cx="719484"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9" name="Picture 11" descr="C:\Users\KNUIP\AppData\Local\Microsoft\Windows\Temporary Internet Files\Content.IE5\50HXI09L\MC900079126[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76164" y="2349500"/>
            <a:ext cx="763955"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0" name="Picture 2" descr="C:\Users\STLGW\AppData\Local\Microsoft\Windows\Temporary Internet Files\Content.IE5\XKGTVJGM\MC900433918[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00824" y="1547814"/>
            <a:ext cx="657541"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正方形/長方形 46"/>
          <p:cNvSpPr/>
          <p:nvPr/>
        </p:nvSpPr>
        <p:spPr>
          <a:xfrm>
            <a:off x="6610353" y="2708276"/>
            <a:ext cx="2593635" cy="360363"/>
          </a:xfrm>
          <a:prstGeom prst="rect">
            <a:avLst/>
          </a:prstGeom>
          <a:noFill/>
          <a:ln>
            <a:noFill/>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r>
              <a:rPr lang="ja-JP" altLang="en-US" sz="1400" dirty="0">
                <a:solidFill>
                  <a:prstClr val="black"/>
                </a:solidFill>
                <a:latin typeface="HG丸ｺﾞｼｯｸM-PRO" pitchFamily="50" charset="-128"/>
                <a:ea typeface="HG丸ｺﾞｼｯｸM-PRO" pitchFamily="50" charset="-128"/>
              </a:rPr>
              <a:t>埼玉県老人福祉施設協議会</a:t>
            </a:r>
          </a:p>
        </p:txBody>
      </p:sp>
      <p:sp>
        <p:nvSpPr>
          <p:cNvPr id="48" name="正方形/長方形 47"/>
          <p:cNvSpPr/>
          <p:nvPr/>
        </p:nvSpPr>
        <p:spPr>
          <a:xfrm>
            <a:off x="630541" y="1916113"/>
            <a:ext cx="2522162" cy="360362"/>
          </a:xfrm>
          <a:prstGeom prst="rect">
            <a:avLst/>
          </a:prstGeom>
          <a:noFill/>
          <a:ln>
            <a:noFill/>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r>
              <a:rPr lang="ja-JP" altLang="en-US" sz="1400" dirty="0">
                <a:solidFill>
                  <a:prstClr val="black"/>
                </a:solidFill>
                <a:latin typeface="HG丸ｺﾞｼｯｸM-PRO" pitchFamily="50" charset="-128"/>
                <a:ea typeface="HG丸ｺﾞｼｯｸM-PRO" pitchFamily="50" charset="-128"/>
              </a:rPr>
              <a:t>埼玉県介護老人保健施設協会</a:t>
            </a:r>
          </a:p>
        </p:txBody>
      </p:sp>
      <p:sp>
        <p:nvSpPr>
          <p:cNvPr id="49" name="正方形/長方形 48"/>
          <p:cNvSpPr/>
          <p:nvPr/>
        </p:nvSpPr>
        <p:spPr>
          <a:xfrm>
            <a:off x="702013" y="2708276"/>
            <a:ext cx="2954170" cy="360363"/>
          </a:xfrm>
          <a:prstGeom prst="rect">
            <a:avLst/>
          </a:prstGeom>
          <a:noFill/>
          <a:ln>
            <a:noFill/>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r>
              <a:rPr lang="ja-JP" altLang="en-US" sz="1400" dirty="0">
                <a:solidFill>
                  <a:prstClr val="black"/>
                </a:solidFill>
                <a:latin typeface="HG丸ｺﾞｼｯｸM-PRO" pitchFamily="50" charset="-128"/>
                <a:ea typeface="HG丸ｺﾞｼｯｸM-PRO" pitchFamily="50" charset="-128"/>
              </a:rPr>
              <a:t>埼玉県在宅福祉事業者連絡協議会</a:t>
            </a:r>
          </a:p>
        </p:txBody>
      </p:sp>
      <p:sp>
        <p:nvSpPr>
          <p:cNvPr id="50" name="正方形/長方形 49"/>
          <p:cNvSpPr/>
          <p:nvPr/>
        </p:nvSpPr>
        <p:spPr>
          <a:xfrm>
            <a:off x="5457274" y="1989138"/>
            <a:ext cx="3942070" cy="360362"/>
          </a:xfrm>
          <a:prstGeom prst="rect">
            <a:avLst/>
          </a:prstGeom>
          <a:noFill/>
          <a:ln>
            <a:noFill/>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r>
              <a:rPr lang="ja-JP" altLang="en-US" sz="1200" dirty="0">
                <a:solidFill>
                  <a:prstClr val="black"/>
                </a:solidFill>
                <a:latin typeface="HG丸ｺﾞｼｯｸM-PRO" pitchFamily="50" charset="-128"/>
                <a:ea typeface="HG丸ｺﾞｼｯｸM-PRO" pitchFamily="50" charset="-128"/>
              </a:rPr>
              <a:t>埼玉県認知症グループホーム・小規模多機能協議会</a:t>
            </a:r>
          </a:p>
        </p:txBody>
      </p:sp>
      <p:pic>
        <p:nvPicPr>
          <p:cNvPr id="14355" name="Picture 3" descr="C:\Users\STLGW\AppData\Local\Microsoft\Windows\Temporary Internet Files\Content.IE5\XKGTVJGM\MC900431627[1].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55201" y="2339975"/>
            <a:ext cx="586069"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 name="正方形/長方形 50"/>
          <p:cNvSpPr/>
          <p:nvPr/>
        </p:nvSpPr>
        <p:spPr>
          <a:xfrm>
            <a:off x="4016719" y="2781301"/>
            <a:ext cx="2304570" cy="360363"/>
          </a:xfrm>
          <a:prstGeom prst="rect">
            <a:avLst/>
          </a:prstGeom>
          <a:noFill/>
          <a:ln>
            <a:noFill/>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r>
              <a:rPr lang="ja-JP" altLang="en-US" sz="1400" dirty="0">
                <a:solidFill>
                  <a:prstClr val="black"/>
                </a:solidFill>
                <a:latin typeface="HG丸ｺﾞｼｯｸM-PRO" pitchFamily="50" charset="-128"/>
                <a:ea typeface="HG丸ｺﾞｼｯｸM-PRO" pitchFamily="50" charset="-128"/>
              </a:rPr>
              <a:t>埼玉県社会福祉協議会</a:t>
            </a:r>
          </a:p>
        </p:txBody>
      </p:sp>
      <p:sp>
        <p:nvSpPr>
          <p:cNvPr id="15" name="下矢印 14"/>
          <p:cNvSpPr/>
          <p:nvPr/>
        </p:nvSpPr>
        <p:spPr>
          <a:xfrm>
            <a:off x="3584712" y="3213100"/>
            <a:ext cx="2881110" cy="431800"/>
          </a:xfrm>
          <a:prstGeom prst="downArrow">
            <a:avLst>
              <a:gd name="adj1" fmla="val 52939"/>
              <a:gd name="adj2" fmla="val 3882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52" name="正方形/長方形 51"/>
          <p:cNvSpPr/>
          <p:nvPr/>
        </p:nvSpPr>
        <p:spPr>
          <a:xfrm>
            <a:off x="2395101" y="3213100"/>
            <a:ext cx="5368331" cy="25558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r>
              <a:rPr lang="ja-JP" altLang="en-US" sz="1400" dirty="0">
                <a:solidFill>
                  <a:prstClr val="black"/>
                </a:solidFill>
                <a:latin typeface="ＭＳ Ｐゴシック" pitchFamily="50" charset="-128"/>
              </a:rPr>
              <a:t>介護人材の確保・定着に向けた取組方針</a:t>
            </a:r>
          </a:p>
        </p:txBody>
      </p:sp>
      <p:sp>
        <p:nvSpPr>
          <p:cNvPr id="19" name="正方形/長方形 18"/>
          <p:cNvSpPr/>
          <p:nvPr/>
        </p:nvSpPr>
        <p:spPr>
          <a:xfrm>
            <a:off x="3656551" y="3681192"/>
            <a:ext cx="2809351" cy="720000"/>
          </a:xfrm>
          <a:prstGeom prst="rect">
            <a:avLst/>
          </a:prstGeom>
          <a:solidFill>
            <a:srgbClr val="FFC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400" dirty="0">
                <a:solidFill>
                  <a:prstClr val="black"/>
                </a:solidFill>
              </a:rPr>
              <a:t>○介護職のイメージアップ</a:t>
            </a:r>
            <a:endParaRPr lang="en-US" altLang="ja-JP" sz="1400" dirty="0">
              <a:solidFill>
                <a:prstClr val="black"/>
              </a:solidFill>
            </a:endParaRPr>
          </a:p>
          <a:p>
            <a:pPr>
              <a:defRPr/>
            </a:pPr>
            <a:r>
              <a:rPr lang="ja-JP" altLang="en-US" sz="1400" dirty="0">
                <a:solidFill>
                  <a:prstClr val="black"/>
                </a:solidFill>
              </a:rPr>
              <a:t>○魅力ある職場づくりの促進</a:t>
            </a:r>
            <a:endParaRPr lang="en-US" altLang="ja-JP" sz="1400" dirty="0">
              <a:solidFill>
                <a:prstClr val="black"/>
              </a:solidFill>
            </a:endParaRPr>
          </a:p>
          <a:p>
            <a:pPr>
              <a:defRPr/>
            </a:pPr>
            <a:r>
              <a:rPr lang="ja-JP" altLang="en-US" sz="1400" dirty="0">
                <a:solidFill>
                  <a:prstClr val="black"/>
                </a:solidFill>
              </a:rPr>
              <a:t>○介護職員の給与アップ</a:t>
            </a:r>
          </a:p>
        </p:txBody>
      </p:sp>
      <p:sp>
        <p:nvSpPr>
          <p:cNvPr id="23" name="正方形/長方形 22"/>
          <p:cNvSpPr/>
          <p:nvPr/>
        </p:nvSpPr>
        <p:spPr>
          <a:xfrm>
            <a:off x="235063" y="4437063"/>
            <a:ext cx="3205116" cy="165576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53" name="正方形/長方形 52"/>
          <p:cNvSpPr/>
          <p:nvPr/>
        </p:nvSpPr>
        <p:spPr>
          <a:xfrm>
            <a:off x="198534" y="4941888"/>
            <a:ext cx="3349647" cy="118745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anchor="ctr"/>
          <a:lstStyle/>
          <a:p>
            <a:pPr fontAlgn="auto">
              <a:spcBef>
                <a:spcPts val="0"/>
              </a:spcBef>
              <a:spcAft>
                <a:spcPts val="0"/>
              </a:spcAft>
              <a:defRPr/>
            </a:pPr>
            <a:r>
              <a:rPr lang="ja-JP" altLang="en-US" sz="1400" dirty="0">
                <a:solidFill>
                  <a:prstClr val="black"/>
                </a:solidFill>
                <a:latin typeface="ＭＳ Ｐゴシック" pitchFamily="50" charset="-128"/>
              </a:rPr>
              <a:t>・新たに介護職員となった方を知事が激励</a:t>
            </a:r>
            <a:endParaRPr lang="en-US" altLang="ja-JP" sz="1400" dirty="0">
              <a:solidFill>
                <a:prstClr val="black"/>
              </a:solidFill>
              <a:latin typeface="ＭＳ Ｐゴシック" pitchFamily="50" charset="-128"/>
            </a:endParaRPr>
          </a:p>
          <a:p>
            <a:pPr fontAlgn="auto">
              <a:spcBef>
                <a:spcPts val="0"/>
              </a:spcBef>
              <a:spcAft>
                <a:spcPts val="0"/>
              </a:spcAft>
              <a:defRPr/>
            </a:pPr>
            <a:r>
              <a:rPr lang="ja-JP" altLang="en-US" sz="1400" dirty="0">
                <a:solidFill>
                  <a:prstClr val="black"/>
                </a:solidFill>
                <a:latin typeface="ＭＳ Ｐゴシック" pitchFamily="50" charset="-128"/>
              </a:rPr>
              <a:t>・知事メッセージの交付や</a:t>
            </a:r>
            <a:endParaRPr lang="en-US" altLang="ja-JP" sz="1400" dirty="0">
              <a:solidFill>
                <a:prstClr val="black"/>
              </a:solidFill>
              <a:latin typeface="ＭＳ Ｐゴシック" pitchFamily="50" charset="-128"/>
            </a:endParaRPr>
          </a:p>
          <a:p>
            <a:pPr fontAlgn="auto">
              <a:spcBef>
                <a:spcPts val="0"/>
              </a:spcBef>
              <a:spcAft>
                <a:spcPts val="0"/>
              </a:spcAft>
              <a:defRPr/>
            </a:pPr>
            <a:r>
              <a:rPr lang="ja-JP" altLang="en-US" sz="1400" dirty="0">
                <a:solidFill>
                  <a:prstClr val="black"/>
                </a:solidFill>
                <a:latin typeface="ＭＳ Ｐゴシック" pitchFamily="50" charset="-128"/>
              </a:rPr>
              <a:t>　記念講演を実施</a:t>
            </a:r>
            <a:endParaRPr lang="en-US" altLang="ja-JP" sz="1400" dirty="0">
              <a:solidFill>
                <a:prstClr val="black"/>
              </a:solidFill>
              <a:latin typeface="ＭＳ Ｐゴシック" pitchFamily="50" charset="-128"/>
            </a:endParaRPr>
          </a:p>
          <a:p>
            <a:pPr fontAlgn="auto">
              <a:spcBef>
                <a:spcPts val="0"/>
              </a:spcBef>
              <a:spcAft>
                <a:spcPts val="0"/>
              </a:spcAft>
              <a:defRPr/>
            </a:pPr>
            <a:r>
              <a:rPr lang="ja-JP" altLang="en-US" sz="1400" dirty="0">
                <a:solidFill>
                  <a:prstClr val="black"/>
                </a:solidFill>
                <a:latin typeface="ＭＳ Ｐゴシック" pitchFamily="50" charset="-128"/>
              </a:rPr>
              <a:t>・平成２５年度は２６２事業所から</a:t>
            </a:r>
            <a:endParaRPr lang="en-US" altLang="ja-JP" sz="1400" dirty="0">
              <a:solidFill>
                <a:prstClr val="black"/>
              </a:solidFill>
              <a:latin typeface="ＭＳ Ｐゴシック" pitchFamily="50" charset="-128"/>
            </a:endParaRPr>
          </a:p>
          <a:p>
            <a:pPr fontAlgn="auto">
              <a:spcBef>
                <a:spcPts val="0"/>
              </a:spcBef>
              <a:spcAft>
                <a:spcPts val="0"/>
              </a:spcAft>
              <a:defRPr/>
            </a:pPr>
            <a:r>
              <a:rPr lang="ja-JP" altLang="en-US" sz="1400" dirty="0">
                <a:solidFill>
                  <a:prstClr val="black"/>
                </a:solidFill>
                <a:latin typeface="ＭＳ Ｐゴシック" pitchFamily="50" charset="-128"/>
              </a:rPr>
              <a:t>　約８００人が参加</a:t>
            </a:r>
          </a:p>
        </p:txBody>
      </p:sp>
      <p:pic>
        <p:nvPicPr>
          <p:cNvPr id="14364"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39755" y="5303839"/>
            <a:ext cx="628952" cy="78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角丸四角形 23"/>
          <p:cNvSpPr/>
          <p:nvPr/>
        </p:nvSpPr>
        <p:spPr>
          <a:xfrm>
            <a:off x="414634" y="4581128"/>
            <a:ext cx="2881385" cy="360040"/>
          </a:xfrm>
          <a:prstGeom prst="roundRect">
            <a:avLst/>
          </a:prstGeom>
          <a:solidFill>
            <a:srgbClr val="FF99CC"/>
          </a:solidFill>
          <a:ln>
            <a:solidFill>
              <a:schemeClr val="tx1"/>
            </a:solid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400" b="1" dirty="0">
                <a:solidFill>
                  <a:prstClr val="black"/>
                </a:solidFill>
              </a:rPr>
              <a:t>介護職員合同入職式の実施</a:t>
            </a:r>
          </a:p>
        </p:txBody>
      </p:sp>
      <p:sp>
        <p:nvSpPr>
          <p:cNvPr id="56" name="曲折矢印 55"/>
          <p:cNvSpPr/>
          <p:nvPr/>
        </p:nvSpPr>
        <p:spPr>
          <a:xfrm rot="5400000">
            <a:off x="7327575" y="3173738"/>
            <a:ext cx="503237" cy="1950388"/>
          </a:xfrm>
          <a:prstGeom prst="bentArrow">
            <a:avLst>
              <a:gd name="adj1" fmla="val 30984"/>
              <a:gd name="adj2" fmla="val 42814"/>
              <a:gd name="adj3" fmla="val 25000"/>
              <a:gd name="adj4" fmla="val 43750"/>
            </a:avLst>
          </a:prstGeom>
          <a:solidFill>
            <a:schemeClr val="accent6">
              <a:lumMod val="40000"/>
              <a:lumOff val="60000"/>
            </a:schemeClr>
          </a:solidFill>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ja-JP" altLang="en-US">
              <a:solidFill>
                <a:prstClr val="black"/>
              </a:solidFill>
            </a:endParaRPr>
          </a:p>
        </p:txBody>
      </p:sp>
      <p:sp>
        <p:nvSpPr>
          <p:cNvPr id="57" name="正方形/長方形 56"/>
          <p:cNvSpPr/>
          <p:nvPr/>
        </p:nvSpPr>
        <p:spPr>
          <a:xfrm>
            <a:off x="6718355" y="4437063"/>
            <a:ext cx="2989112" cy="165576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58" name="角丸四角形 57"/>
          <p:cNvSpPr/>
          <p:nvPr/>
        </p:nvSpPr>
        <p:spPr>
          <a:xfrm>
            <a:off x="6898151" y="4581128"/>
            <a:ext cx="2701299" cy="360040"/>
          </a:xfrm>
          <a:prstGeom prst="roundRect">
            <a:avLst/>
          </a:prstGeom>
          <a:solidFill>
            <a:srgbClr val="FF99CC"/>
          </a:solidFill>
          <a:ln>
            <a:solidFill>
              <a:schemeClr val="tx1"/>
            </a:solid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400" b="1" dirty="0">
                <a:solidFill>
                  <a:prstClr val="black"/>
                </a:solidFill>
              </a:rPr>
              <a:t>介護職員給与改善の取組</a:t>
            </a:r>
          </a:p>
        </p:txBody>
      </p:sp>
      <p:sp>
        <p:nvSpPr>
          <p:cNvPr id="59" name="正方形/長方形 58"/>
          <p:cNvSpPr/>
          <p:nvPr/>
        </p:nvSpPr>
        <p:spPr>
          <a:xfrm>
            <a:off x="3656183" y="4760913"/>
            <a:ext cx="2881110" cy="133191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60" name="正方形/長方形 59"/>
          <p:cNvSpPr/>
          <p:nvPr/>
        </p:nvSpPr>
        <p:spPr>
          <a:xfrm>
            <a:off x="6718355" y="5013325"/>
            <a:ext cx="3062172" cy="95408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anchor="ctr"/>
          <a:lstStyle/>
          <a:p>
            <a:pPr fontAlgn="auto">
              <a:spcBef>
                <a:spcPts val="0"/>
              </a:spcBef>
              <a:spcAft>
                <a:spcPts val="0"/>
              </a:spcAft>
              <a:defRPr/>
            </a:pPr>
            <a:r>
              <a:rPr lang="ja-JP" altLang="en-US" sz="1400" dirty="0">
                <a:solidFill>
                  <a:prstClr val="black"/>
                </a:solidFill>
                <a:latin typeface="ＭＳ Ｐゴシック" pitchFamily="50" charset="-128"/>
              </a:rPr>
              <a:t>・経験や資格に応じたモデル給与表を</a:t>
            </a:r>
            <a:endParaRPr lang="en-US" altLang="ja-JP" sz="1400" dirty="0">
              <a:solidFill>
                <a:prstClr val="black"/>
              </a:solidFill>
              <a:latin typeface="ＭＳ Ｐゴシック" pitchFamily="50" charset="-128"/>
            </a:endParaRPr>
          </a:p>
          <a:p>
            <a:pPr fontAlgn="auto">
              <a:spcBef>
                <a:spcPts val="0"/>
              </a:spcBef>
              <a:spcAft>
                <a:spcPts val="0"/>
              </a:spcAft>
              <a:defRPr/>
            </a:pPr>
            <a:r>
              <a:rPr lang="ja-JP" altLang="en-US" sz="1400" dirty="0">
                <a:solidFill>
                  <a:prstClr val="black"/>
                </a:solidFill>
                <a:latin typeface="ＭＳ Ｐゴシック" pitchFamily="50" charset="-128"/>
              </a:rPr>
              <a:t>　作成し事業所に給与改善の働きかけ</a:t>
            </a:r>
            <a:endParaRPr lang="en-US" altLang="ja-JP" sz="1400" dirty="0">
              <a:solidFill>
                <a:prstClr val="black"/>
              </a:solidFill>
              <a:latin typeface="ＭＳ Ｐゴシック" pitchFamily="50" charset="-128"/>
            </a:endParaRPr>
          </a:p>
          <a:p>
            <a:pPr fontAlgn="auto">
              <a:spcBef>
                <a:spcPts val="0"/>
              </a:spcBef>
              <a:spcAft>
                <a:spcPts val="0"/>
              </a:spcAft>
              <a:defRPr/>
            </a:pPr>
            <a:r>
              <a:rPr lang="ja-JP" altLang="en-US" sz="1400" dirty="0">
                <a:solidFill>
                  <a:prstClr val="black"/>
                </a:solidFill>
                <a:latin typeface="ＭＳ Ｐゴシック" pitchFamily="50" charset="-128"/>
              </a:rPr>
              <a:t>・給与水準が低い事業所に公認会計</a:t>
            </a:r>
            <a:endParaRPr lang="en-US" altLang="ja-JP" sz="1400" dirty="0">
              <a:solidFill>
                <a:prstClr val="black"/>
              </a:solidFill>
              <a:latin typeface="ＭＳ Ｐゴシック" pitchFamily="50" charset="-128"/>
            </a:endParaRPr>
          </a:p>
          <a:p>
            <a:pPr fontAlgn="auto">
              <a:spcBef>
                <a:spcPts val="0"/>
              </a:spcBef>
              <a:spcAft>
                <a:spcPts val="0"/>
              </a:spcAft>
              <a:defRPr/>
            </a:pPr>
            <a:r>
              <a:rPr lang="ja-JP" altLang="en-US" sz="1400" dirty="0">
                <a:solidFill>
                  <a:prstClr val="black"/>
                </a:solidFill>
                <a:latin typeface="ＭＳ Ｐゴシック" pitchFamily="50" charset="-128"/>
              </a:rPr>
              <a:t>　士を派遣し、個別指導を実施</a:t>
            </a:r>
          </a:p>
        </p:txBody>
      </p:sp>
      <p:sp>
        <p:nvSpPr>
          <p:cNvPr id="5" name="正方形/長方形 4"/>
          <p:cNvSpPr/>
          <p:nvPr/>
        </p:nvSpPr>
        <p:spPr>
          <a:xfrm>
            <a:off x="2071296" y="620688"/>
            <a:ext cx="5763411" cy="432048"/>
          </a:xfrm>
          <a:prstGeom prst="rect">
            <a:avLst/>
          </a:prstGeom>
          <a:solidFill>
            <a:schemeClr val="accent3">
              <a:lumMod val="60000"/>
              <a:lumOff val="4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000" b="1" dirty="0">
                <a:solidFill>
                  <a:prstClr val="black"/>
                </a:solidFill>
              </a:rPr>
              <a:t>介護職員しっかり応援プロジェクト</a:t>
            </a:r>
          </a:p>
        </p:txBody>
      </p:sp>
      <p:sp>
        <p:nvSpPr>
          <p:cNvPr id="62" name="角丸四角形 61"/>
          <p:cNvSpPr/>
          <p:nvPr/>
        </p:nvSpPr>
        <p:spPr>
          <a:xfrm>
            <a:off x="3836625" y="4833192"/>
            <a:ext cx="2557229" cy="324000"/>
          </a:xfrm>
          <a:prstGeom prst="roundRect">
            <a:avLst/>
          </a:prstGeom>
          <a:solidFill>
            <a:srgbClr val="FF99CC"/>
          </a:solidFill>
          <a:ln>
            <a:solidFill>
              <a:schemeClr val="tx1"/>
            </a:solid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400" b="1" dirty="0">
                <a:solidFill>
                  <a:prstClr val="black"/>
                </a:solidFill>
              </a:rPr>
              <a:t>表彰の実施</a:t>
            </a:r>
          </a:p>
        </p:txBody>
      </p:sp>
      <p:sp>
        <p:nvSpPr>
          <p:cNvPr id="63" name="正方形/長方形 62"/>
          <p:cNvSpPr/>
          <p:nvPr/>
        </p:nvSpPr>
        <p:spPr>
          <a:xfrm>
            <a:off x="3727655" y="5157788"/>
            <a:ext cx="2774696" cy="881062"/>
          </a:xfrm>
          <a:prstGeom prst="rect">
            <a:avLst/>
          </a:prstGeom>
          <a:noFill/>
          <a:ln>
            <a:noFill/>
          </a:ln>
        </p:spPr>
        <p:style>
          <a:lnRef idx="2">
            <a:schemeClr val="accent6"/>
          </a:lnRef>
          <a:fillRef idx="1">
            <a:schemeClr val="lt1"/>
          </a:fillRef>
          <a:effectRef idx="0">
            <a:schemeClr val="accent6"/>
          </a:effectRef>
          <a:fontRef idx="minor">
            <a:schemeClr val="dk1"/>
          </a:fontRef>
        </p:style>
        <p:txBody>
          <a:bodyPr anchor="ctr"/>
          <a:lstStyle/>
          <a:p>
            <a:pPr fontAlgn="auto">
              <a:spcBef>
                <a:spcPts val="0"/>
              </a:spcBef>
              <a:spcAft>
                <a:spcPts val="0"/>
              </a:spcAft>
              <a:defRPr/>
            </a:pPr>
            <a:r>
              <a:rPr lang="ja-JP" altLang="en-US" sz="1400" dirty="0">
                <a:solidFill>
                  <a:prstClr val="black"/>
                </a:solidFill>
                <a:latin typeface="ＭＳ Ｐゴシック" pitchFamily="50" charset="-128"/>
              </a:rPr>
              <a:t>・離職率が低い事業所や資格取得</a:t>
            </a:r>
            <a:endParaRPr lang="en-US" altLang="ja-JP" sz="1400" dirty="0">
              <a:solidFill>
                <a:prstClr val="black"/>
              </a:solidFill>
              <a:latin typeface="ＭＳ Ｐゴシック" pitchFamily="50" charset="-128"/>
            </a:endParaRPr>
          </a:p>
          <a:p>
            <a:pPr fontAlgn="auto">
              <a:spcBef>
                <a:spcPts val="0"/>
              </a:spcBef>
              <a:spcAft>
                <a:spcPts val="0"/>
              </a:spcAft>
              <a:defRPr/>
            </a:pPr>
            <a:r>
              <a:rPr lang="ja-JP" altLang="en-US" sz="1400" dirty="0">
                <a:solidFill>
                  <a:prstClr val="black"/>
                </a:solidFill>
                <a:latin typeface="ＭＳ Ｐゴシック" pitchFamily="50" charset="-128"/>
              </a:rPr>
              <a:t>　に積極的な事業所等を表彰</a:t>
            </a:r>
            <a:endParaRPr lang="en-US" altLang="ja-JP" sz="1400" dirty="0">
              <a:solidFill>
                <a:prstClr val="black"/>
              </a:solidFill>
              <a:latin typeface="ＭＳ Ｐゴシック" pitchFamily="50" charset="-128"/>
            </a:endParaRPr>
          </a:p>
          <a:p>
            <a:pPr fontAlgn="auto">
              <a:spcBef>
                <a:spcPts val="0"/>
              </a:spcBef>
              <a:spcAft>
                <a:spcPts val="0"/>
              </a:spcAft>
              <a:defRPr/>
            </a:pPr>
            <a:r>
              <a:rPr lang="ja-JP" altLang="en-US" sz="1400" dirty="0">
                <a:solidFill>
                  <a:prstClr val="black"/>
                </a:solidFill>
                <a:latin typeface="ＭＳ Ｐゴシック" pitchFamily="50" charset="-128"/>
              </a:rPr>
              <a:t>・優れた処遇を行った介護職員や</a:t>
            </a:r>
            <a:endParaRPr lang="en-US" altLang="ja-JP" sz="1400" dirty="0">
              <a:solidFill>
                <a:prstClr val="black"/>
              </a:solidFill>
              <a:latin typeface="ＭＳ Ｐゴシック" pitchFamily="50" charset="-128"/>
            </a:endParaRPr>
          </a:p>
          <a:p>
            <a:pPr fontAlgn="auto">
              <a:spcBef>
                <a:spcPts val="0"/>
              </a:spcBef>
              <a:spcAft>
                <a:spcPts val="0"/>
              </a:spcAft>
              <a:defRPr/>
            </a:pPr>
            <a:r>
              <a:rPr lang="ja-JP" altLang="en-US" sz="1400" dirty="0">
                <a:solidFill>
                  <a:prstClr val="black"/>
                </a:solidFill>
                <a:latin typeface="ＭＳ Ｐゴシック" pitchFamily="50" charset="-128"/>
              </a:rPr>
              <a:t>　事業所を表彰</a:t>
            </a:r>
          </a:p>
        </p:txBody>
      </p:sp>
      <p:sp>
        <p:nvSpPr>
          <p:cNvPr id="64" name="下矢印 63"/>
          <p:cNvSpPr/>
          <p:nvPr/>
        </p:nvSpPr>
        <p:spPr>
          <a:xfrm>
            <a:off x="4016719" y="4473576"/>
            <a:ext cx="2052036" cy="250825"/>
          </a:xfrm>
          <a:prstGeom prst="downArrow">
            <a:avLst>
              <a:gd name="adj1" fmla="val 50000"/>
              <a:gd name="adj2" fmla="val 55576"/>
            </a:avLst>
          </a:prstGeom>
          <a:solidFill>
            <a:schemeClr val="accent6">
              <a:lumMod val="40000"/>
              <a:lumOff val="60000"/>
            </a:schemeClr>
          </a:solidFill>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ja-JP" altLang="en-US" sz="1600" dirty="0">
              <a:solidFill>
                <a:prstClr val="black"/>
              </a:solidFill>
              <a:latin typeface="HG丸ｺﾞｼｯｸM-PRO" pitchFamily="50" charset="-128"/>
              <a:ea typeface="HG丸ｺﾞｼｯｸM-PRO" pitchFamily="50" charset="-128"/>
            </a:endParaRPr>
          </a:p>
        </p:txBody>
      </p:sp>
      <p:sp>
        <p:nvSpPr>
          <p:cNvPr id="66" name="正方形/長方形 65"/>
          <p:cNvSpPr/>
          <p:nvPr/>
        </p:nvSpPr>
        <p:spPr>
          <a:xfrm>
            <a:off x="271593" y="6165850"/>
            <a:ext cx="9364402" cy="61118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67" name="角丸四角形 66"/>
          <p:cNvSpPr/>
          <p:nvPr/>
        </p:nvSpPr>
        <p:spPr>
          <a:xfrm>
            <a:off x="414321" y="6201336"/>
            <a:ext cx="2557229" cy="252000"/>
          </a:xfrm>
          <a:prstGeom prst="roundRect">
            <a:avLst/>
          </a:prstGeom>
          <a:solidFill>
            <a:srgbClr val="FF99CC"/>
          </a:solidFill>
          <a:ln>
            <a:solidFill>
              <a:schemeClr val="tx1"/>
            </a:solid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400" b="1" dirty="0">
                <a:solidFill>
                  <a:prstClr val="black"/>
                </a:solidFill>
              </a:rPr>
              <a:t>魅力ある取組の情報発信</a:t>
            </a:r>
          </a:p>
        </p:txBody>
      </p:sp>
      <p:sp>
        <p:nvSpPr>
          <p:cNvPr id="68" name="正方形/長方形 67"/>
          <p:cNvSpPr/>
          <p:nvPr/>
        </p:nvSpPr>
        <p:spPr>
          <a:xfrm>
            <a:off x="414537" y="6453189"/>
            <a:ext cx="9184927" cy="28892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anchor="ctr"/>
          <a:lstStyle/>
          <a:p>
            <a:pPr fontAlgn="auto">
              <a:spcBef>
                <a:spcPts val="0"/>
              </a:spcBef>
              <a:spcAft>
                <a:spcPts val="0"/>
              </a:spcAft>
              <a:defRPr/>
            </a:pPr>
            <a:r>
              <a:rPr lang="ja-JP" altLang="en-US" sz="1400" dirty="0">
                <a:solidFill>
                  <a:prstClr val="black"/>
                </a:solidFill>
                <a:latin typeface="ＭＳ Ｐゴシック" pitchFamily="50" charset="-128"/>
              </a:rPr>
              <a:t>・県や各団体の</a:t>
            </a:r>
            <a:r>
              <a:rPr lang="en-US" altLang="ja-JP" sz="1400" dirty="0">
                <a:solidFill>
                  <a:prstClr val="black"/>
                </a:solidFill>
                <a:latin typeface="ＭＳ Ｐゴシック" pitchFamily="50" charset="-128"/>
              </a:rPr>
              <a:t>HP</a:t>
            </a:r>
            <a:r>
              <a:rPr lang="ja-JP" altLang="en-US" sz="1400" dirty="0">
                <a:solidFill>
                  <a:prstClr val="black"/>
                </a:solidFill>
                <a:latin typeface="ＭＳ Ｐゴシック" pitchFamily="50" charset="-128"/>
              </a:rPr>
              <a:t>等　⇒　プロジェクトの</a:t>
            </a:r>
            <a:r>
              <a:rPr lang="en-US" altLang="ja-JP" sz="1400" dirty="0">
                <a:solidFill>
                  <a:prstClr val="black"/>
                </a:solidFill>
                <a:latin typeface="ＭＳ Ｐゴシック" pitchFamily="50" charset="-128"/>
              </a:rPr>
              <a:t>PR</a:t>
            </a:r>
            <a:r>
              <a:rPr lang="ja-JP" altLang="en-US" sz="1400" dirty="0" err="1">
                <a:solidFill>
                  <a:prstClr val="black"/>
                </a:solidFill>
                <a:latin typeface="ＭＳ Ｐゴシック" pitchFamily="50" charset="-128"/>
              </a:rPr>
              <a:t>、</a:t>
            </a:r>
            <a:r>
              <a:rPr lang="ja-JP" altLang="en-US" sz="1400" dirty="0">
                <a:solidFill>
                  <a:prstClr val="black"/>
                </a:solidFill>
                <a:latin typeface="ＭＳ Ｐゴシック" pitchFamily="50" charset="-128"/>
              </a:rPr>
              <a:t>表彰対象事業所の取組紹介、介護職員からのビデオメッセージなど</a:t>
            </a:r>
          </a:p>
        </p:txBody>
      </p:sp>
    </p:spTree>
    <p:extLst>
      <p:ext uri="{BB962C8B-B14F-4D97-AF65-F5344CB8AC3E}">
        <p14:creationId xmlns:p14="http://schemas.microsoft.com/office/powerpoint/2010/main" val="18995841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角丸四角形 40"/>
          <p:cNvSpPr/>
          <p:nvPr/>
        </p:nvSpPr>
        <p:spPr>
          <a:xfrm>
            <a:off x="3197409" y="5833550"/>
            <a:ext cx="3315765" cy="943826"/>
          </a:xfrm>
          <a:prstGeom prst="roundRect">
            <a:avLst/>
          </a:prstGeom>
          <a:gradFill flip="none" rotWithShape="1">
            <a:gsLst>
              <a:gs pos="0">
                <a:schemeClr val="accent3">
                  <a:tint val="66000"/>
                  <a:satMod val="160000"/>
                </a:schemeClr>
              </a:gs>
              <a:gs pos="50000">
                <a:schemeClr val="accent3">
                  <a:tint val="44500"/>
                  <a:satMod val="160000"/>
                </a:schemeClr>
              </a:gs>
              <a:gs pos="100000">
                <a:schemeClr val="accent3">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sp>
        <p:nvSpPr>
          <p:cNvPr id="32" name="角丸四角形 31"/>
          <p:cNvSpPr/>
          <p:nvPr/>
        </p:nvSpPr>
        <p:spPr>
          <a:xfrm>
            <a:off x="7385471" y="3825044"/>
            <a:ext cx="2267299" cy="1404156"/>
          </a:xfrm>
          <a:prstGeom prst="roundRect">
            <a:avLst/>
          </a:prstGeom>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sp>
        <p:nvSpPr>
          <p:cNvPr id="31" name="角丸四角形 30"/>
          <p:cNvSpPr/>
          <p:nvPr/>
        </p:nvSpPr>
        <p:spPr>
          <a:xfrm>
            <a:off x="184970" y="3802508"/>
            <a:ext cx="2037727" cy="1426692"/>
          </a:xfrm>
          <a:prstGeom prst="roundRect">
            <a:avLst/>
          </a:prstGeom>
          <a:gradFill flip="none" rotWithShape="1">
            <a:gsLst>
              <a:gs pos="0">
                <a:schemeClr val="accent6">
                  <a:tint val="66000"/>
                  <a:satMod val="160000"/>
                </a:schemeClr>
              </a:gs>
              <a:gs pos="50000">
                <a:schemeClr val="accent6">
                  <a:tint val="44500"/>
                  <a:satMod val="160000"/>
                </a:schemeClr>
              </a:gs>
              <a:gs pos="100000">
                <a:schemeClr val="accent6">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sp>
        <p:nvSpPr>
          <p:cNvPr id="6" name="角丸四角形 5"/>
          <p:cNvSpPr/>
          <p:nvPr/>
        </p:nvSpPr>
        <p:spPr>
          <a:xfrm>
            <a:off x="3728276" y="3356992"/>
            <a:ext cx="2106234" cy="1728192"/>
          </a:xfrm>
          <a:prstGeom prst="roundRect">
            <a:avLst>
              <a:gd name="adj" fmla="val 9880"/>
            </a:avLst>
          </a:prstGeom>
          <a:gradFill flip="none" rotWithShape="1">
            <a:gsLst>
              <a:gs pos="0">
                <a:schemeClr val="tx2">
                  <a:lumMod val="40000"/>
                  <a:lumOff val="60000"/>
                  <a:tint val="66000"/>
                  <a:satMod val="160000"/>
                </a:schemeClr>
              </a:gs>
              <a:gs pos="50000">
                <a:schemeClr val="tx2">
                  <a:lumMod val="40000"/>
                  <a:lumOff val="60000"/>
                  <a:tint val="44500"/>
                  <a:satMod val="160000"/>
                </a:schemeClr>
              </a:gs>
              <a:gs pos="100000">
                <a:schemeClr val="tx2">
                  <a:lumMod val="40000"/>
                  <a:lumOff val="60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sp>
        <p:nvSpPr>
          <p:cNvPr id="2" name="タイトル 1"/>
          <p:cNvSpPr>
            <a:spLocks noGrp="1"/>
          </p:cNvSpPr>
          <p:nvPr>
            <p:ph type="ctrTitle"/>
          </p:nvPr>
        </p:nvSpPr>
        <p:spPr>
          <a:xfrm>
            <a:off x="-17942" y="40657"/>
            <a:ext cx="9906006" cy="508025"/>
          </a:xfrm>
        </p:spPr>
        <p:txBody>
          <a:bodyPr>
            <a:noAutofit/>
          </a:bodyPr>
          <a:lstStyle/>
          <a:p>
            <a:r>
              <a:rPr lang="ja-JP" altLang="en-US" sz="2400" dirty="0" smtClean="0">
                <a:latin typeface="HG丸ｺﾞｼｯｸM-PRO" pitchFamily="50" charset="-128"/>
                <a:ea typeface="HG丸ｺﾞｼｯｸM-PRO" pitchFamily="50" charset="-128"/>
              </a:rPr>
              <a:t>④ </a:t>
            </a:r>
            <a:r>
              <a:rPr kumimoji="1" lang="ja-JP" altLang="en-US" sz="2400" dirty="0" smtClean="0">
                <a:latin typeface="HG丸ｺﾞｼｯｸM-PRO" pitchFamily="50" charset="-128"/>
                <a:ea typeface="HG丸ｺﾞｼｯｸM-PRO" pitchFamily="50" charset="-128"/>
              </a:rPr>
              <a:t>静岡県における介護人材の確保・定着に向けた取組</a:t>
            </a:r>
            <a:r>
              <a:rPr kumimoji="1" lang="ja-JP" altLang="en-US" sz="1800" dirty="0" smtClean="0">
                <a:latin typeface="HG丸ｺﾞｼｯｸM-PRO" pitchFamily="50" charset="-128"/>
                <a:ea typeface="HG丸ｺﾞｼｯｸM-PRO" pitchFamily="50" charset="-128"/>
              </a:rPr>
              <a:t>（平成</a:t>
            </a:r>
            <a:r>
              <a:rPr kumimoji="1" lang="en-US" altLang="ja-JP" sz="1800" dirty="0" smtClean="0">
                <a:latin typeface="HG丸ｺﾞｼｯｸM-PRO" pitchFamily="50" charset="-128"/>
                <a:ea typeface="HG丸ｺﾞｼｯｸM-PRO" pitchFamily="50" charset="-128"/>
              </a:rPr>
              <a:t>25</a:t>
            </a:r>
            <a:r>
              <a:rPr kumimoji="1" lang="ja-JP" altLang="en-US" sz="1800" dirty="0" smtClean="0">
                <a:latin typeface="HG丸ｺﾞｼｯｸM-PRO" pitchFamily="50" charset="-128"/>
                <a:ea typeface="HG丸ｺﾞｼｯｸM-PRO" pitchFamily="50" charset="-128"/>
              </a:rPr>
              <a:t>年度から）</a:t>
            </a:r>
            <a:endParaRPr kumimoji="1" lang="ja-JP" altLang="en-US" sz="1800" dirty="0">
              <a:latin typeface="HG丸ｺﾞｼｯｸM-PRO" pitchFamily="50" charset="-128"/>
              <a:ea typeface="HG丸ｺﾞｼｯｸM-PRO" pitchFamily="50" charset="-128"/>
            </a:endParaRPr>
          </a:p>
        </p:txBody>
      </p:sp>
      <p:sp>
        <p:nvSpPr>
          <p:cNvPr id="4" name="正方形/長方形 3"/>
          <p:cNvSpPr/>
          <p:nvPr/>
        </p:nvSpPr>
        <p:spPr>
          <a:xfrm>
            <a:off x="54101" y="620688"/>
            <a:ext cx="9796709" cy="2448000"/>
          </a:xfrm>
          <a:prstGeom prst="rect">
            <a:avLst/>
          </a:prstGeom>
          <a:noFill/>
          <a:ln w="19050">
            <a:solidFill>
              <a:schemeClr val="tx1"/>
            </a:solidFill>
          </a:ln>
        </p:spPr>
        <p:style>
          <a:lnRef idx="2">
            <a:schemeClr val="accent6"/>
          </a:lnRef>
          <a:fillRef idx="1">
            <a:schemeClr val="lt1"/>
          </a:fillRef>
          <a:effectRef idx="0">
            <a:schemeClr val="accent6"/>
          </a:effectRef>
          <a:fontRef idx="minor">
            <a:schemeClr val="dk1"/>
          </a:fontRef>
        </p:style>
        <p:txBody>
          <a:bodyPr lIns="93168" tIns="46584" rIns="93168" bIns="46584" rtlCol="0" anchor="ctr"/>
          <a:lstStyle/>
          <a:p>
            <a:pPr marL="177800" indent="-177800" fontAlgn="auto">
              <a:spcBef>
                <a:spcPts val="0"/>
              </a:spcBef>
              <a:spcAft>
                <a:spcPts val="0"/>
              </a:spcAft>
            </a:pPr>
            <a:endParaRPr lang="en-US" altLang="ja-JP" sz="1200" dirty="0" smtClean="0">
              <a:solidFill>
                <a:prstClr val="black"/>
              </a:solidFill>
              <a:latin typeface="ＭＳ Ｐゴシック"/>
            </a:endParaRPr>
          </a:p>
        </p:txBody>
      </p:sp>
      <p:pic>
        <p:nvPicPr>
          <p:cNvPr id="16" name="Picture 2" descr="C:\Users\ARNAS\Desktop\MC900236694.WMF"/>
          <p:cNvPicPr>
            <a:picLocks noChangeAspect="1" noChangeArrowheads="1"/>
          </p:cNvPicPr>
          <p:nvPr/>
        </p:nvPicPr>
        <p:blipFill>
          <a:blip r:embed="rId2" cstate="print"/>
          <a:srcRect/>
          <a:stretch>
            <a:fillRect/>
          </a:stretch>
        </p:blipFill>
        <p:spPr bwMode="auto">
          <a:xfrm>
            <a:off x="8154501" y="4018532"/>
            <a:ext cx="832886" cy="490588"/>
          </a:xfrm>
          <a:prstGeom prst="rect">
            <a:avLst/>
          </a:prstGeom>
          <a:noFill/>
          <a:ln w="9525">
            <a:noFill/>
            <a:miter lim="800000"/>
            <a:headEnd/>
            <a:tailEnd/>
          </a:ln>
        </p:spPr>
      </p:pic>
      <p:pic>
        <p:nvPicPr>
          <p:cNvPr id="17" name="Picture 10" descr="C:\Users\KNUIP\AppData\Local\Microsoft\Windows\Temporary Internet Files\Content.IE5\50HXI09L\MC900079128[1].wmf"/>
          <p:cNvPicPr>
            <a:picLocks noChangeAspect="1" noChangeArrowheads="1"/>
          </p:cNvPicPr>
          <p:nvPr/>
        </p:nvPicPr>
        <p:blipFill>
          <a:blip r:embed="rId3" cstate="print"/>
          <a:srcRect/>
          <a:stretch>
            <a:fillRect/>
          </a:stretch>
        </p:blipFill>
        <p:spPr bwMode="auto">
          <a:xfrm>
            <a:off x="760441" y="4005064"/>
            <a:ext cx="806559" cy="515656"/>
          </a:xfrm>
          <a:prstGeom prst="rect">
            <a:avLst/>
          </a:prstGeom>
          <a:noFill/>
        </p:spPr>
      </p:pic>
      <p:pic>
        <p:nvPicPr>
          <p:cNvPr id="18" name="Picture 11" descr="C:\Users\KNUIP\AppData\Local\Microsoft\Windows\Temporary Internet Files\Content.IE5\50HXI09L\MC900079126[1].wmf"/>
          <p:cNvPicPr>
            <a:picLocks noChangeAspect="1" noChangeArrowheads="1"/>
          </p:cNvPicPr>
          <p:nvPr/>
        </p:nvPicPr>
        <p:blipFill>
          <a:blip r:embed="rId4" cstate="print"/>
          <a:srcRect/>
          <a:stretch>
            <a:fillRect/>
          </a:stretch>
        </p:blipFill>
        <p:spPr bwMode="auto">
          <a:xfrm>
            <a:off x="4317007" y="6021323"/>
            <a:ext cx="1068249" cy="367583"/>
          </a:xfrm>
          <a:prstGeom prst="rect">
            <a:avLst/>
          </a:prstGeom>
          <a:noFill/>
        </p:spPr>
      </p:pic>
      <p:pic>
        <p:nvPicPr>
          <p:cNvPr id="10242"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44965" y="3501000"/>
            <a:ext cx="1068249" cy="432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正方形/長方形 2"/>
          <p:cNvSpPr/>
          <p:nvPr/>
        </p:nvSpPr>
        <p:spPr>
          <a:xfrm>
            <a:off x="4448720" y="3140968"/>
            <a:ext cx="622484" cy="36004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fontAlgn="auto">
              <a:spcBef>
                <a:spcPts val="0"/>
              </a:spcBef>
              <a:spcAft>
                <a:spcPts val="0"/>
              </a:spcAft>
            </a:pPr>
            <a:r>
              <a:rPr lang="ja-JP" altLang="en-US" sz="2000" dirty="0" smtClean="0">
                <a:solidFill>
                  <a:prstClr val="black"/>
                </a:solidFill>
                <a:latin typeface="HG丸ｺﾞｼｯｸM-PRO" pitchFamily="50" charset="-128"/>
                <a:ea typeface="HG丸ｺﾞｼｯｸM-PRO" pitchFamily="50" charset="-128"/>
              </a:rPr>
              <a:t>県</a:t>
            </a:r>
            <a:endParaRPr lang="ja-JP" altLang="en-US" sz="2000" dirty="0">
              <a:solidFill>
                <a:prstClr val="black"/>
              </a:solidFill>
              <a:latin typeface="HG丸ｺﾞｼｯｸM-PRO" pitchFamily="50" charset="-128"/>
              <a:ea typeface="HG丸ｺﾞｼｯｸM-PRO" pitchFamily="50" charset="-128"/>
            </a:endParaRPr>
          </a:p>
        </p:txBody>
      </p:sp>
      <p:sp>
        <p:nvSpPr>
          <p:cNvPr id="26" name="正方形/長方形 25"/>
          <p:cNvSpPr/>
          <p:nvPr/>
        </p:nvSpPr>
        <p:spPr>
          <a:xfrm>
            <a:off x="271129" y="3645024"/>
            <a:ext cx="1872208" cy="36004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fontAlgn="auto">
              <a:spcBef>
                <a:spcPts val="0"/>
              </a:spcBef>
              <a:spcAft>
                <a:spcPts val="0"/>
              </a:spcAft>
            </a:pPr>
            <a:r>
              <a:rPr lang="ja-JP" altLang="en-US" dirty="0">
                <a:solidFill>
                  <a:prstClr val="black"/>
                </a:solidFill>
                <a:latin typeface="HG丸ｺﾞｼｯｸM-PRO" pitchFamily="50" charset="-128"/>
                <a:ea typeface="HG丸ｺﾞｼｯｸM-PRO" pitchFamily="50" charset="-128"/>
              </a:rPr>
              <a:t>政令</a:t>
            </a:r>
            <a:r>
              <a:rPr lang="ja-JP" altLang="en-US" dirty="0" smtClean="0">
                <a:solidFill>
                  <a:prstClr val="black"/>
                </a:solidFill>
                <a:latin typeface="HG丸ｺﾞｼｯｸM-PRO" pitchFamily="50" charset="-128"/>
                <a:ea typeface="HG丸ｺﾞｼｯｸM-PRO" pitchFamily="50" charset="-128"/>
              </a:rPr>
              <a:t>市・市町</a:t>
            </a:r>
            <a:endParaRPr lang="ja-JP" altLang="en-US" dirty="0">
              <a:solidFill>
                <a:prstClr val="black"/>
              </a:solidFill>
              <a:latin typeface="HG丸ｺﾞｼｯｸM-PRO" pitchFamily="50" charset="-128"/>
              <a:ea typeface="HG丸ｺﾞｼｯｸM-PRO" pitchFamily="50" charset="-128"/>
            </a:endParaRPr>
          </a:p>
        </p:txBody>
      </p:sp>
      <p:sp>
        <p:nvSpPr>
          <p:cNvPr id="27" name="正方形/長方形 26"/>
          <p:cNvSpPr/>
          <p:nvPr/>
        </p:nvSpPr>
        <p:spPr>
          <a:xfrm>
            <a:off x="7762665" y="3645024"/>
            <a:ext cx="1729633" cy="36004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fontAlgn="auto">
              <a:spcBef>
                <a:spcPts val="0"/>
              </a:spcBef>
              <a:spcAft>
                <a:spcPts val="0"/>
              </a:spcAft>
            </a:pPr>
            <a:r>
              <a:rPr lang="ja-JP" altLang="en-US" sz="2000" dirty="0" smtClean="0">
                <a:solidFill>
                  <a:prstClr val="black"/>
                </a:solidFill>
                <a:latin typeface="HG丸ｺﾞｼｯｸM-PRO" pitchFamily="50" charset="-128"/>
                <a:ea typeface="HG丸ｺﾞｼｯｸM-PRO" pitchFamily="50" charset="-128"/>
              </a:rPr>
              <a:t>団体</a:t>
            </a:r>
            <a:endParaRPr lang="ja-JP" altLang="en-US" sz="2000" dirty="0">
              <a:solidFill>
                <a:prstClr val="black"/>
              </a:solidFill>
              <a:latin typeface="HG丸ｺﾞｼｯｸM-PRO" pitchFamily="50" charset="-128"/>
              <a:ea typeface="HG丸ｺﾞｼｯｸM-PRO" pitchFamily="50" charset="-128"/>
            </a:endParaRPr>
          </a:p>
        </p:txBody>
      </p:sp>
      <p:sp>
        <p:nvSpPr>
          <p:cNvPr id="28" name="正方形/長方形 27"/>
          <p:cNvSpPr/>
          <p:nvPr/>
        </p:nvSpPr>
        <p:spPr>
          <a:xfrm>
            <a:off x="3296025" y="5661248"/>
            <a:ext cx="3121139" cy="36004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fontAlgn="auto">
              <a:spcBef>
                <a:spcPts val="0"/>
              </a:spcBef>
              <a:spcAft>
                <a:spcPts val="0"/>
              </a:spcAft>
            </a:pPr>
            <a:r>
              <a:rPr lang="ja-JP" altLang="en-US" sz="1400" dirty="0">
                <a:solidFill>
                  <a:prstClr val="black"/>
                </a:solidFill>
                <a:latin typeface="HG丸ｺﾞｼｯｸM-PRO" pitchFamily="50" charset="-128"/>
                <a:ea typeface="HG丸ｺﾞｼｯｸM-PRO" pitchFamily="50" charset="-128"/>
              </a:rPr>
              <a:t>介護</a:t>
            </a:r>
            <a:r>
              <a:rPr lang="ja-JP" altLang="en-US" sz="1400" dirty="0" smtClean="0">
                <a:solidFill>
                  <a:prstClr val="black"/>
                </a:solidFill>
                <a:latin typeface="HG丸ｺﾞｼｯｸM-PRO" pitchFamily="50" charset="-128"/>
                <a:ea typeface="HG丸ｺﾞｼｯｸM-PRO" pitchFamily="50" charset="-128"/>
              </a:rPr>
              <a:t>事業所（</a:t>
            </a:r>
            <a:r>
              <a:rPr lang="en-US" altLang="ja-JP" sz="1400" dirty="0" smtClean="0">
                <a:solidFill>
                  <a:prstClr val="black"/>
                </a:solidFill>
                <a:latin typeface="HG丸ｺﾞｼｯｸM-PRO" pitchFamily="50" charset="-128"/>
                <a:ea typeface="HG丸ｺﾞｼｯｸM-PRO" pitchFamily="50" charset="-128"/>
              </a:rPr>
              <a:t>3,600</a:t>
            </a:r>
            <a:r>
              <a:rPr lang="ja-JP" altLang="en-US" sz="1400" dirty="0" smtClean="0">
                <a:solidFill>
                  <a:prstClr val="black"/>
                </a:solidFill>
                <a:latin typeface="HG丸ｺﾞｼｯｸM-PRO" pitchFamily="50" charset="-128"/>
                <a:ea typeface="HG丸ｺﾞｼｯｸM-PRO" pitchFamily="50" charset="-128"/>
              </a:rPr>
              <a:t>箇所）</a:t>
            </a:r>
            <a:endParaRPr lang="ja-JP" altLang="en-US" sz="1400" dirty="0">
              <a:solidFill>
                <a:prstClr val="black"/>
              </a:solidFill>
              <a:latin typeface="HG丸ｺﾞｼｯｸM-PRO" pitchFamily="50" charset="-128"/>
              <a:ea typeface="HG丸ｺﾞｼｯｸM-PRO" pitchFamily="50" charset="-128"/>
            </a:endParaRPr>
          </a:p>
        </p:txBody>
      </p:sp>
      <p:sp>
        <p:nvSpPr>
          <p:cNvPr id="7" name="正方形/長方形 6"/>
          <p:cNvSpPr/>
          <p:nvPr/>
        </p:nvSpPr>
        <p:spPr>
          <a:xfrm>
            <a:off x="3782873" y="3969184"/>
            <a:ext cx="2052987" cy="111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lang="ja-JP" altLang="en-US" sz="1200" dirty="0" smtClean="0">
                <a:solidFill>
                  <a:prstClr val="black"/>
                </a:solidFill>
              </a:rPr>
              <a:t>・実地指導（２年に１回）</a:t>
            </a:r>
            <a:endParaRPr lang="en-US" altLang="ja-JP" sz="1200" dirty="0" smtClean="0">
              <a:solidFill>
                <a:prstClr val="black"/>
              </a:solidFill>
            </a:endParaRPr>
          </a:p>
          <a:p>
            <a:pPr fontAlgn="auto">
              <a:spcBef>
                <a:spcPts val="0"/>
              </a:spcBef>
              <a:spcAft>
                <a:spcPts val="0"/>
              </a:spcAft>
            </a:pPr>
            <a:r>
              <a:rPr lang="ja-JP" altLang="en-US" sz="1200" dirty="0" smtClean="0">
                <a:solidFill>
                  <a:prstClr val="black"/>
                </a:solidFill>
              </a:rPr>
              <a:t>・集団指導（毎年実施）</a:t>
            </a:r>
            <a:endParaRPr lang="en-US" altLang="ja-JP" sz="1200" dirty="0" smtClean="0">
              <a:solidFill>
                <a:prstClr val="black"/>
              </a:solidFill>
            </a:endParaRPr>
          </a:p>
          <a:p>
            <a:pPr fontAlgn="auto">
              <a:spcBef>
                <a:spcPts val="0"/>
              </a:spcBef>
              <a:spcAft>
                <a:spcPts val="0"/>
              </a:spcAft>
            </a:pPr>
            <a:r>
              <a:rPr lang="ja-JP" altLang="en-US" sz="1200" dirty="0" smtClean="0">
                <a:solidFill>
                  <a:prstClr val="black"/>
                </a:solidFill>
              </a:rPr>
              <a:t>・事業所の指定申請時</a:t>
            </a:r>
            <a:endParaRPr lang="en-US" altLang="ja-JP" sz="1200" dirty="0" smtClean="0">
              <a:solidFill>
                <a:prstClr val="black"/>
              </a:solidFill>
            </a:endParaRPr>
          </a:p>
          <a:p>
            <a:pPr fontAlgn="auto">
              <a:spcBef>
                <a:spcPts val="0"/>
              </a:spcBef>
              <a:spcAft>
                <a:spcPts val="0"/>
              </a:spcAft>
            </a:pPr>
            <a:r>
              <a:rPr lang="ja-JP" altLang="en-US" sz="1200" dirty="0" smtClean="0">
                <a:solidFill>
                  <a:prstClr val="black"/>
                </a:solidFill>
              </a:rPr>
              <a:t>・ホームページに掲載</a:t>
            </a:r>
            <a:endParaRPr lang="en-US" altLang="ja-JP" sz="1200" dirty="0" smtClean="0">
              <a:solidFill>
                <a:prstClr val="black"/>
              </a:solidFill>
            </a:endParaRPr>
          </a:p>
          <a:p>
            <a:pPr fontAlgn="auto">
              <a:spcBef>
                <a:spcPts val="0"/>
              </a:spcBef>
              <a:spcAft>
                <a:spcPts val="0"/>
              </a:spcAft>
            </a:pPr>
            <a:r>
              <a:rPr lang="ja-JP" altLang="en-US" sz="1200" dirty="0" smtClean="0">
                <a:solidFill>
                  <a:prstClr val="black"/>
                </a:solidFill>
              </a:rPr>
              <a:t>・キャリアパス制度導入セミナーの開催</a:t>
            </a:r>
            <a:endParaRPr lang="ja-JP" altLang="en-US" sz="1200" dirty="0">
              <a:solidFill>
                <a:prstClr val="black"/>
              </a:solidFill>
            </a:endParaRPr>
          </a:p>
        </p:txBody>
      </p:sp>
      <p:sp>
        <p:nvSpPr>
          <p:cNvPr id="34" name="正方形/長方形 33"/>
          <p:cNvSpPr/>
          <p:nvPr/>
        </p:nvSpPr>
        <p:spPr>
          <a:xfrm>
            <a:off x="286111" y="4581128"/>
            <a:ext cx="1857230" cy="5750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lang="ja-JP" altLang="en-US" sz="1200" dirty="0" smtClean="0">
                <a:solidFill>
                  <a:prstClr val="black"/>
                </a:solidFill>
              </a:rPr>
              <a:t>①実地指導</a:t>
            </a:r>
            <a:endParaRPr lang="en-US" altLang="ja-JP" sz="1200" dirty="0" smtClean="0">
              <a:solidFill>
                <a:prstClr val="black"/>
              </a:solidFill>
            </a:endParaRPr>
          </a:p>
          <a:p>
            <a:pPr fontAlgn="auto">
              <a:spcBef>
                <a:spcPts val="0"/>
              </a:spcBef>
              <a:spcAft>
                <a:spcPts val="0"/>
              </a:spcAft>
            </a:pPr>
            <a:r>
              <a:rPr lang="ja-JP" altLang="en-US" sz="1200" dirty="0" smtClean="0">
                <a:solidFill>
                  <a:prstClr val="black"/>
                </a:solidFill>
              </a:rPr>
              <a:t>②集団指導（毎年実施）</a:t>
            </a:r>
            <a:endParaRPr lang="en-US" altLang="ja-JP" sz="1200" dirty="0" smtClean="0">
              <a:solidFill>
                <a:prstClr val="black"/>
              </a:solidFill>
            </a:endParaRPr>
          </a:p>
          <a:p>
            <a:pPr fontAlgn="auto">
              <a:spcBef>
                <a:spcPts val="0"/>
              </a:spcBef>
              <a:spcAft>
                <a:spcPts val="0"/>
              </a:spcAft>
            </a:pPr>
            <a:r>
              <a:rPr lang="ja-JP" altLang="en-US" sz="1200" dirty="0" smtClean="0">
                <a:solidFill>
                  <a:prstClr val="black"/>
                </a:solidFill>
              </a:rPr>
              <a:t>③施設の指定申請時</a:t>
            </a:r>
            <a:endParaRPr lang="ja-JP" altLang="en-US" sz="1200" dirty="0">
              <a:solidFill>
                <a:prstClr val="black"/>
              </a:solidFill>
            </a:endParaRPr>
          </a:p>
        </p:txBody>
      </p:sp>
      <p:sp>
        <p:nvSpPr>
          <p:cNvPr id="35" name="正方形/長方形 34"/>
          <p:cNvSpPr/>
          <p:nvPr/>
        </p:nvSpPr>
        <p:spPr>
          <a:xfrm>
            <a:off x="7438699" y="4507160"/>
            <a:ext cx="2052987" cy="722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lang="ja-JP" altLang="en-US" sz="1200" dirty="0" smtClean="0">
                <a:solidFill>
                  <a:prstClr val="black"/>
                </a:solidFill>
              </a:rPr>
              <a:t>①会員へ県の取組を周知</a:t>
            </a:r>
            <a:endParaRPr lang="en-US" altLang="ja-JP" sz="1200" dirty="0" smtClean="0">
              <a:solidFill>
                <a:prstClr val="black"/>
              </a:solidFill>
            </a:endParaRPr>
          </a:p>
          <a:p>
            <a:pPr fontAlgn="auto">
              <a:spcBef>
                <a:spcPts val="0"/>
              </a:spcBef>
              <a:spcAft>
                <a:spcPts val="0"/>
              </a:spcAft>
            </a:pPr>
            <a:r>
              <a:rPr lang="ja-JP" altLang="en-US" sz="1200" dirty="0" smtClean="0">
                <a:solidFill>
                  <a:prstClr val="black"/>
                </a:solidFill>
              </a:rPr>
              <a:t>②会員へキャリアパス制度導入の取組を依頼</a:t>
            </a:r>
            <a:endParaRPr lang="ja-JP" altLang="en-US" sz="1200" dirty="0">
              <a:solidFill>
                <a:prstClr val="black"/>
              </a:solidFill>
            </a:endParaRPr>
          </a:p>
        </p:txBody>
      </p:sp>
      <p:sp>
        <p:nvSpPr>
          <p:cNvPr id="8" name="四角形吹き出し 7"/>
          <p:cNvSpPr/>
          <p:nvPr/>
        </p:nvSpPr>
        <p:spPr>
          <a:xfrm>
            <a:off x="6943598" y="3212976"/>
            <a:ext cx="2764216" cy="468000"/>
          </a:xfrm>
          <a:prstGeom prst="wedgeRectCallout">
            <a:avLst>
              <a:gd name="adj1" fmla="val -565"/>
              <a:gd name="adj2" fmla="val 76022"/>
            </a:avLst>
          </a:prstGeom>
          <a:ln w="19050">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fontAlgn="auto">
              <a:spcBef>
                <a:spcPts val="0"/>
              </a:spcBef>
              <a:spcAft>
                <a:spcPts val="0"/>
              </a:spcAft>
            </a:pPr>
            <a:r>
              <a:rPr lang="ja-JP" altLang="en-US" sz="1200" dirty="0" smtClean="0">
                <a:solidFill>
                  <a:prstClr val="black"/>
                </a:solidFill>
              </a:rPr>
              <a:t>静岡県老人福祉施設協議会</a:t>
            </a:r>
            <a:endParaRPr lang="en-US" altLang="ja-JP" sz="1200" dirty="0" smtClean="0">
              <a:solidFill>
                <a:prstClr val="black"/>
              </a:solidFill>
            </a:endParaRPr>
          </a:p>
          <a:p>
            <a:pPr fontAlgn="auto">
              <a:spcBef>
                <a:spcPts val="0"/>
              </a:spcBef>
              <a:spcAft>
                <a:spcPts val="0"/>
              </a:spcAft>
            </a:pPr>
            <a:r>
              <a:rPr lang="ja-JP" altLang="en-US" sz="1200" dirty="0" smtClean="0">
                <a:solidFill>
                  <a:prstClr val="black"/>
                </a:solidFill>
              </a:rPr>
              <a:t>静岡県社会福祉法人経営者協議会</a:t>
            </a:r>
            <a:endParaRPr lang="ja-JP" altLang="en-US" sz="1200" dirty="0">
              <a:solidFill>
                <a:prstClr val="black"/>
              </a:solidFill>
            </a:endParaRPr>
          </a:p>
        </p:txBody>
      </p:sp>
      <p:sp>
        <p:nvSpPr>
          <p:cNvPr id="9" name="右矢印 8"/>
          <p:cNvSpPr/>
          <p:nvPr/>
        </p:nvSpPr>
        <p:spPr>
          <a:xfrm>
            <a:off x="6000751" y="3785185"/>
            <a:ext cx="1257632" cy="1083981"/>
          </a:xfrm>
          <a:prstGeom prst="rightArrow">
            <a:avLst/>
          </a:prstGeom>
          <a:solidFill>
            <a:schemeClr val="accent6">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fontAlgn="auto">
              <a:spcBef>
                <a:spcPts val="0"/>
              </a:spcBef>
              <a:spcAft>
                <a:spcPts val="0"/>
              </a:spcAft>
            </a:pPr>
            <a:r>
              <a:rPr lang="ja-JP" altLang="en-US" sz="1400" dirty="0">
                <a:solidFill>
                  <a:prstClr val="black"/>
                </a:solidFill>
                <a:latin typeface="HG丸ｺﾞｼｯｸM-PRO" pitchFamily="50" charset="-128"/>
                <a:ea typeface="HG丸ｺﾞｼｯｸM-PRO" pitchFamily="50" charset="-128"/>
              </a:rPr>
              <a:t>要請</a:t>
            </a:r>
          </a:p>
        </p:txBody>
      </p:sp>
      <p:sp>
        <p:nvSpPr>
          <p:cNvPr id="20" name="左矢印 19"/>
          <p:cNvSpPr/>
          <p:nvPr/>
        </p:nvSpPr>
        <p:spPr>
          <a:xfrm>
            <a:off x="2287429" y="3767713"/>
            <a:ext cx="1325355" cy="1101449"/>
          </a:xfrm>
          <a:prstGeom prst="leftArrow">
            <a:avLst/>
          </a:prstGeom>
          <a:solidFill>
            <a:schemeClr val="accent6">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fontAlgn="auto">
              <a:spcBef>
                <a:spcPts val="0"/>
              </a:spcBef>
              <a:spcAft>
                <a:spcPts val="0"/>
              </a:spcAft>
            </a:pPr>
            <a:r>
              <a:rPr lang="ja-JP" altLang="en-US" sz="1400" dirty="0" smtClean="0">
                <a:solidFill>
                  <a:prstClr val="black"/>
                </a:solidFill>
                <a:latin typeface="HG丸ｺﾞｼｯｸM-PRO" pitchFamily="50" charset="-128"/>
                <a:ea typeface="HG丸ｺﾞｼｯｸM-PRO" pitchFamily="50" charset="-128"/>
              </a:rPr>
              <a:t>連携</a:t>
            </a:r>
            <a:endParaRPr lang="en-US" altLang="ja-JP" sz="1400" dirty="0" smtClean="0">
              <a:solidFill>
                <a:prstClr val="black"/>
              </a:solidFill>
              <a:latin typeface="HG丸ｺﾞｼｯｸM-PRO" pitchFamily="50" charset="-128"/>
              <a:ea typeface="HG丸ｺﾞｼｯｸM-PRO" pitchFamily="50" charset="-128"/>
            </a:endParaRPr>
          </a:p>
          <a:p>
            <a:pPr algn="ctr" fontAlgn="auto">
              <a:spcBef>
                <a:spcPts val="0"/>
              </a:spcBef>
              <a:spcAft>
                <a:spcPts val="0"/>
              </a:spcAft>
            </a:pPr>
            <a:r>
              <a:rPr lang="ja-JP" altLang="en-US" sz="1400" dirty="0" smtClean="0">
                <a:solidFill>
                  <a:prstClr val="black"/>
                </a:solidFill>
                <a:latin typeface="HG丸ｺﾞｼｯｸM-PRO" pitchFamily="50" charset="-128"/>
                <a:ea typeface="HG丸ｺﾞｼｯｸM-PRO" pitchFamily="50" charset="-128"/>
              </a:rPr>
              <a:t>協働</a:t>
            </a:r>
            <a:endParaRPr lang="ja-JP" altLang="en-US" sz="1400" dirty="0">
              <a:solidFill>
                <a:prstClr val="black"/>
              </a:solidFill>
              <a:latin typeface="HG丸ｺﾞｼｯｸM-PRO" pitchFamily="50" charset="-128"/>
              <a:ea typeface="HG丸ｺﾞｼｯｸM-PRO" pitchFamily="50" charset="-128"/>
            </a:endParaRPr>
          </a:p>
        </p:txBody>
      </p:sp>
      <p:sp>
        <p:nvSpPr>
          <p:cNvPr id="21" name="下矢印 20"/>
          <p:cNvSpPr/>
          <p:nvPr/>
        </p:nvSpPr>
        <p:spPr>
          <a:xfrm>
            <a:off x="3236809" y="5157256"/>
            <a:ext cx="3120347" cy="504000"/>
          </a:xfrm>
          <a:prstGeom prst="downArrow">
            <a:avLst>
              <a:gd name="adj1" fmla="val 50000"/>
              <a:gd name="adj2" fmla="val 42895"/>
            </a:avLst>
          </a:prstGeom>
          <a:solidFill>
            <a:schemeClr val="accent6">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fontAlgn="auto">
              <a:spcBef>
                <a:spcPts val="0"/>
              </a:spcBef>
              <a:spcAft>
                <a:spcPts val="0"/>
              </a:spcAft>
            </a:pPr>
            <a:r>
              <a:rPr lang="ja-JP" altLang="en-US" sz="1400" dirty="0" smtClean="0">
                <a:solidFill>
                  <a:prstClr val="black"/>
                </a:solidFill>
                <a:latin typeface="HG丸ｺﾞｼｯｸM-PRO" pitchFamily="50" charset="-128"/>
                <a:ea typeface="HG丸ｺﾞｼｯｸM-PRO" pitchFamily="50" charset="-128"/>
              </a:rPr>
              <a:t>キャリアパス</a:t>
            </a:r>
            <a:endParaRPr lang="en-US" altLang="ja-JP" sz="1400" dirty="0" smtClean="0">
              <a:solidFill>
                <a:prstClr val="black"/>
              </a:solidFill>
              <a:latin typeface="HG丸ｺﾞｼｯｸM-PRO" pitchFamily="50" charset="-128"/>
              <a:ea typeface="HG丸ｺﾞｼｯｸM-PRO" pitchFamily="50" charset="-128"/>
            </a:endParaRPr>
          </a:p>
          <a:p>
            <a:pPr algn="ctr" fontAlgn="auto">
              <a:spcBef>
                <a:spcPts val="0"/>
              </a:spcBef>
              <a:spcAft>
                <a:spcPts val="0"/>
              </a:spcAft>
            </a:pPr>
            <a:r>
              <a:rPr lang="ja-JP" altLang="en-US" sz="1400" dirty="0" smtClean="0">
                <a:solidFill>
                  <a:prstClr val="black"/>
                </a:solidFill>
                <a:latin typeface="HG丸ｺﾞｼｯｸM-PRO" pitchFamily="50" charset="-128"/>
                <a:ea typeface="HG丸ｺﾞｼｯｸM-PRO" pitchFamily="50" charset="-128"/>
              </a:rPr>
              <a:t>制度導入支援</a:t>
            </a:r>
            <a:endParaRPr lang="ja-JP" altLang="en-US" sz="1400" dirty="0">
              <a:solidFill>
                <a:prstClr val="black"/>
              </a:solidFill>
              <a:latin typeface="HG丸ｺﾞｼｯｸM-PRO" pitchFamily="50" charset="-128"/>
              <a:ea typeface="HG丸ｺﾞｼｯｸM-PRO" pitchFamily="50" charset="-128"/>
            </a:endParaRPr>
          </a:p>
        </p:txBody>
      </p:sp>
      <p:sp>
        <p:nvSpPr>
          <p:cNvPr id="42" name="正方形/長方形 41"/>
          <p:cNvSpPr/>
          <p:nvPr/>
        </p:nvSpPr>
        <p:spPr>
          <a:xfrm>
            <a:off x="3119400" y="6453371"/>
            <a:ext cx="3471782" cy="2936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ja-JP" altLang="en-US" sz="1600" b="1" u="sng" dirty="0" smtClean="0">
                <a:solidFill>
                  <a:srgbClr val="FF0000"/>
                </a:solidFill>
              </a:rPr>
              <a:t>キャリアパス制度導入→賃金向上</a:t>
            </a:r>
            <a:endParaRPr lang="ja-JP" altLang="en-US" sz="1600" b="1" u="sng" dirty="0">
              <a:solidFill>
                <a:srgbClr val="FF0000"/>
              </a:solidFill>
            </a:endParaRPr>
          </a:p>
        </p:txBody>
      </p:sp>
      <p:sp>
        <p:nvSpPr>
          <p:cNvPr id="22" name="曲折矢印 21"/>
          <p:cNvSpPr/>
          <p:nvPr/>
        </p:nvSpPr>
        <p:spPr>
          <a:xfrm rot="10800000">
            <a:off x="6694950" y="5289964"/>
            <a:ext cx="2261853" cy="1307421"/>
          </a:xfrm>
          <a:prstGeom prst="bentArrow">
            <a:avLst>
              <a:gd name="adj1" fmla="val 45323"/>
              <a:gd name="adj2" fmla="val 34588"/>
              <a:gd name="adj3" fmla="val 25000"/>
              <a:gd name="adj4" fmla="val 41564"/>
            </a:avLst>
          </a:prstGeom>
          <a:solidFill>
            <a:schemeClr val="accent6">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fontAlgn="auto">
              <a:spcBef>
                <a:spcPts val="0"/>
              </a:spcBef>
              <a:spcAft>
                <a:spcPts val="0"/>
              </a:spcAft>
            </a:pPr>
            <a:endParaRPr lang="ja-JP" altLang="en-US">
              <a:solidFill>
                <a:prstClr val="black"/>
              </a:solidFill>
            </a:endParaRPr>
          </a:p>
        </p:txBody>
      </p:sp>
      <p:sp>
        <p:nvSpPr>
          <p:cNvPr id="44" name="曲折矢印 43"/>
          <p:cNvSpPr/>
          <p:nvPr/>
        </p:nvSpPr>
        <p:spPr>
          <a:xfrm rot="10800000" flipH="1">
            <a:off x="760438" y="5301243"/>
            <a:ext cx="2280954" cy="1245349"/>
          </a:xfrm>
          <a:prstGeom prst="bentArrow">
            <a:avLst>
              <a:gd name="adj1" fmla="val 45064"/>
              <a:gd name="adj2" fmla="val 31332"/>
              <a:gd name="adj3" fmla="val 26020"/>
              <a:gd name="adj4" fmla="val 43750"/>
            </a:avLst>
          </a:prstGeom>
          <a:solidFill>
            <a:schemeClr val="accent6">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fontAlgn="auto">
              <a:spcBef>
                <a:spcPts val="0"/>
              </a:spcBef>
              <a:spcAft>
                <a:spcPts val="0"/>
              </a:spcAft>
            </a:pPr>
            <a:endParaRPr lang="ja-JP" altLang="en-US" dirty="0">
              <a:solidFill>
                <a:prstClr val="black"/>
              </a:solidFill>
            </a:endParaRPr>
          </a:p>
        </p:txBody>
      </p:sp>
      <p:sp>
        <p:nvSpPr>
          <p:cNvPr id="45" name="正方形/長方形 44"/>
          <p:cNvSpPr/>
          <p:nvPr/>
        </p:nvSpPr>
        <p:spPr>
          <a:xfrm>
            <a:off x="760440" y="5833550"/>
            <a:ext cx="2106234" cy="6197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ja-JP" altLang="en-US" sz="1400" dirty="0">
                <a:solidFill>
                  <a:prstClr val="black"/>
                </a:solidFill>
                <a:latin typeface="HG丸ｺﾞｼｯｸM-PRO" pitchFamily="50" charset="-128"/>
                <a:ea typeface="HG丸ｺﾞｼｯｸM-PRO" pitchFamily="50" charset="-128"/>
              </a:rPr>
              <a:t>キャリアパス制度導入支援</a:t>
            </a:r>
          </a:p>
        </p:txBody>
      </p:sp>
      <p:sp>
        <p:nvSpPr>
          <p:cNvPr id="46" name="正方形/長方形 45"/>
          <p:cNvSpPr/>
          <p:nvPr/>
        </p:nvSpPr>
        <p:spPr>
          <a:xfrm>
            <a:off x="6876747" y="5877272"/>
            <a:ext cx="2106234"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ja-JP" altLang="en-US" sz="1400" dirty="0">
                <a:solidFill>
                  <a:prstClr val="black"/>
                </a:solidFill>
                <a:latin typeface="HG丸ｺﾞｼｯｸM-PRO" pitchFamily="50" charset="-128"/>
                <a:ea typeface="HG丸ｺﾞｼｯｸM-PRO" pitchFamily="50" charset="-128"/>
              </a:rPr>
              <a:t>キャリアパス制度導入支援</a:t>
            </a:r>
          </a:p>
        </p:txBody>
      </p:sp>
      <p:sp>
        <p:nvSpPr>
          <p:cNvPr id="29" name="正方形/長方形 28"/>
          <p:cNvSpPr/>
          <p:nvPr/>
        </p:nvSpPr>
        <p:spPr>
          <a:xfrm>
            <a:off x="55214" y="656960"/>
            <a:ext cx="10012813" cy="2412000"/>
          </a:xfrm>
          <a:prstGeom prst="rect">
            <a:avLst/>
          </a:prstGeom>
          <a:noFill/>
          <a:ln w="19050">
            <a:noFill/>
          </a:ln>
        </p:spPr>
        <p:style>
          <a:lnRef idx="2">
            <a:schemeClr val="accent6"/>
          </a:lnRef>
          <a:fillRef idx="1">
            <a:schemeClr val="lt1"/>
          </a:fillRef>
          <a:effectRef idx="0">
            <a:schemeClr val="accent6"/>
          </a:effectRef>
          <a:fontRef idx="minor">
            <a:schemeClr val="dk1"/>
          </a:fontRef>
        </p:style>
        <p:txBody>
          <a:bodyPr lIns="93168" tIns="46584" rIns="93168" bIns="46584" rtlCol="0" anchor="ctr"/>
          <a:lstStyle/>
          <a:p>
            <a:pPr marL="177800" indent="-177800" fontAlgn="auto">
              <a:spcBef>
                <a:spcPts val="0"/>
              </a:spcBef>
              <a:spcAft>
                <a:spcPts val="0"/>
              </a:spcAft>
            </a:pPr>
            <a:r>
              <a:rPr lang="ja-JP" altLang="en-US" sz="1600" dirty="0" smtClean="0">
                <a:solidFill>
                  <a:schemeClr val="tx1"/>
                </a:solidFill>
                <a:latin typeface="ＭＳ Ｐゴシック"/>
              </a:rPr>
              <a:t>○　介護人材の確保対策の一環として、介護職員の賃金水準の向上を図り、介護職員が長く働きやすい環境を</a:t>
            </a:r>
            <a:endParaRPr lang="en-US" altLang="ja-JP" sz="1600" dirty="0" smtClean="0">
              <a:solidFill>
                <a:schemeClr val="tx1"/>
              </a:solidFill>
              <a:latin typeface="ＭＳ Ｐゴシック"/>
            </a:endParaRPr>
          </a:p>
          <a:p>
            <a:pPr marL="177800" indent="-177800" fontAlgn="auto">
              <a:spcBef>
                <a:spcPts val="0"/>
              </a:spcBef>
              <a:spcAft>
                <a:spcPts val="0"/>
              </a:spcAft>
            </a:pPr>
            <a:r>
              <a:rPr lang="ja-JP" altLang="en-US" sz="1600" dirty="0">
                <a:solidFill>
                  <a:schemeClr val="tx1"/>
                </a:solidFill>
                <a:latin typeface="ＭＳ Ｐゴシック"/>
              </a:rPr>
              <a:t>　</a:t>
            </a:r>
            <a:r>
              <a:rPr lang="ja-JP" altLang="en-US" sz="1600" dirty="0" smtClean="0">
                <a:solidFill>
                  <a:schemeClr val="tx1"/>
                </a:solidFill>
                <a:latin typeface="ＭＳ Ｐゴシック"/>
              </a:rPr>
              <a:t>つくるため、各事業所にキャリアパス制度の導入を支援する取組を実施。</a:t>
            </a:r>
            <a:endParaRPr lang="en-US" altLang="ja-JP" sz="1600" dirty="0" smtClean="0">
              <a:solidFill>
                <a:schemeClr val="tx1"/>
              </a:solidFill>
              <a:latin typeface="ＭＳ Ｐゴシック"/>
            </a:endParaRPr>
          </a:p>
          <a:p>
            <a:pPr marL="177800" indent="-177800" fontAlgn="auto">
              <a:spcBef>
                <a:spcPts val="0"/>
              </a:spcBef>
              <a:spcAft>
                <a:spcPts val="0"/>
              </a:spcAft>
            </a:pPr>
            <a:r>
              <a:rPr lang="ja-JP" altLang="en-US" sz="1400" dirty="0" smtClean="0">
                <a:solidFill>
                  <a:schemeClr val="tx1"/>
                </a:solidFill>
                <a:latin typeface="ＭＳ 明朝" pitchFamily="17" charset="-128"/>
                <a:ea typeface="ＭＳ 明朝" pitchFamily="17" charset="-128"/>
              </a:rPr>
              <a:t>　＜背景＞</a:t>
            </a:r>
            <a:endParaRPr lang="en-US" altLang="ja-JP" sz="1400" dirty="0" smtClean="0">
              <a:solidFill>
                <a:schemeClr val="tx1"/>
              </a:solidFill>
              <a:latin typeface="ＭＳ 明朝" pitchFamily="17" charset="-128"/>
              <a:ea typeface="ＭＳ 明朝" pitchFamily="17" charset="-128"/>
            </a:endParaRPr>
          </a:p>
          <a:p>
            <a:pPr marL="177800" indent="-177800" fontAlgn="auto">
              <a:spcBef>
                <a:spcPts val="0"/>
              </a:spcBef>
              <a:spcAft>
                <a:spcPts val="0"/>
              </a:spcAft>
            </a:pPr>
            <a:r>
              <a:rPr lang="ja-JP" altLang="en-US" sz="1400" dirty="0">
                <a:solidFill>
                  <a:schemeClr val="tx1"/>
                </a:solidFill>
                <a:latin typeface="ＭＳ 明朝" pitchFamily="17" charset="-128"/>
                <a:ea typeface="ＭＳ 明朝" pitchFamily="17" charset="-128"/>
              </a:rPr>
              <a:t>　</a:t>
            </a:r>
            <a:r>
              <a:rPr lang="ja-JP" altLang="en-US" sz="1400" dirty="0" smtClean="0">
                <a:solidFill>
                  <a:schemeClr val="tx1"/>
                </a:solidFill>
                <a:latin typeface="ＭＳ 明朝" pitchFamily="17" charset="-128"/>
                <a:ea typeface="ＭＳ 明朝" pitchFamily="17" charset="-128"/>
              </a:rPr>
              <a:t>　・県内の有効求人倍率は、平成</a:t>
            </a:r>
            <a:r>
              <a:rPr lang="en-US" altLang="ja-JP" sz="1400" dirty="0" smtClean="0">
                <a:solidFill>
                  <a:schemeClr val="tx1"/>
                </a:solidFill>
                <a:latin typeface="ＭＳ 明朝" pitchFamily="17" charset="-128"/>
                <a:ea typeface="ＭＳ 明朝" pitchFamily="17" charset="-128"/>
              </a:rPr>
              <a:t>25</a:t>
            </a:r>
            <a:r>
              <a:rPr lang="ja-JP" altLang="en-US" sz="1400" dirty="0" smtClean="0">
                <a:solidFill>
                  <a:schemeClr val="tx1"/>
                </a:solidFill>
                <a:latin typeface="ＭＳ 明朝" pitchFamily="17" charset="-128"/>
                <a:ea typeface="ＭＳ 明朝" pitchFamily="17" charset="-128"/>
              </a:rPr>
              <a:t>年</a:t>
            </a:r>
            <a:r>
              <a:rPr lang="ja-JP" altLang="en-US" sz="1400" dirty="0">
                <a:solidFill>
                  <a:schemeClr val="tx1"/>
                </a:solidFill>
                <a:latin typeface="ＭＳ 明朝" pitchFamily="17" charset="-128"/>
                <a:ea typeface="ＭＳ 明朝" pitchFamily="17" charset="-128"/>
              </a:rPr>
              <a:t>３</a:t>
            </a:r>
            <a:r>
              <a:rPr lang="ja-JP" altLang="en-US" sz="1400" dirty="0" smtClean="0">
                <a:solidFill>
                  <a:schemeClr val="tx1"/>
                </a:solidFill>
                <a:latin typeface="ＭＳ 明朝" pitchFamily="17" charset="-128"/>
                <a:ea typeface="ＭＳ 明朝" pitchFamily="17" charset="-128"/>
              </a:rPr>
              <a:t>月現在、全産業では</a:t>
            </a:r>
            <a:r>
              <a:rPr lang="en-US" altLang="ja-JP" sz="1400" dirty="0" smtClean="0">
                <a:solidFill>
                  <a:schemeClr val="tx1"/>
                </a:solidFill>
                <a:latin typeface="ＭＳ 明朝" pitchFamily="17" charset="-128"/>
                <a:ea typeface="ＭＳ 明朝" pitchFamily="17" charset="-128"/>
              </a:rPr>
              <a:t>0.78</a:t>
            </a:r>
            <a:r>
              <a:rPr lang="ja-JP" altLang="en-US" sz="1400" dirty="0" smtClean="0">
                <a:solidFill>
                  <a:schemeClr val="tx1"/>
                </a:solidFill>
                <a:latin typeface="ＭＳ 明朝" pitchFamily="17" charset="-128"/>
                <a:ea typeface="ＭＳ 明朝" pitchFamily="17" charset="-128"/>
              </a:rPr>
              <a:t>倍だが、介護分野は</a:t>
            </a:r>
            <a:r>
              <a:rPr lang="en-US" altLang="ja-JP" sz="1400" dirty="0" smtClean="0">
                <a:solidFill>
                  <a:schemeClr val="tx1"/>
                </a:solidFill>
                <a:latin typeface="ＭＳ 明朝" pitchFamily="17" charset="-128"/>
                <a:ea typeface="ＭＳ 明朝" pitchFamily="17" charset="-128"/>
              </a:rPr>
              <a:t>2.02</a:t>
            </a:r>
            <a:r>
              <a:rPr lang="ja-JP" altLang="en-US" sz="1400" dirty="0" smtClean="0">
                <a:solidFill>
                  <a:schemeClr val="tx1"/>
                </a:solidFill>
                <a:latin typeface="ＭＳ 明朝" pitchFamily="17" charset="-128"/>
                <a:ea typeface="ＭＳ 明朝" pitchFamily="17" charset="-128"/>
              </a:rPr>
              <a:t>倍と慢性的な人材不足の状況。</a:t>
            </a:r>
            <a:endParaRPr lang="en-US" altLang="ja-JP" sz="1400" dirty="0" smtClean="0">
              <a:solidFill>
                <a:schemeClr val="tx1"/>
              </a:solidFill>
              <a:latin typeface="ＭＳ 明朝" pitchFamily="17" charset="-128"/>
              <a:ea typeface="ＭＳ 明朝" pitchFamily="17" charset="-128"/>
            </a:endParaRPr>
          </a:p>
          <a:p>
            <a:pPr marL="177800" indent="-177800" fontAlgn="auto">
              <a:spcBef>
                <a:spcPts val="0"/>
              </a:spcBef>
              <a:spcAft>
                <a:spcPts val="0"/>
              </a:spcAft>
            </a:pPr>
            <a:r>
              <a:rPr lang="ja-JP" altLang="en-US" sz="1400" dirty="0">
                <a:solidFill>
                  <a:schemeClr val="tx1"/>
                </a:solidFill>
                <a:latin typeface="ＭＳ 明朝" pitchFamily="17" charset="-128"/>
                <a:ea typeface="ＭＳ 明朝" pitchFamily="17" charset="-128"/>
              </a:rPr>
              <a:t>　</a:t>
            </a:r>
            <a:r>
              <a:rPr lang="ja-JP" altLang="en-US" sz="1400" dirty="0" smtClean="0">
                <a:solidFill>
                  <a:schemeClr val="tx1"/>
                </a:solidFill>
                <a:latin typeface="ＭＳ 明朝" pitchFamily="17" charset="-128"/>
                <a:ea typeface="ＭＳ 明朝" pitchFamily="17" charset="-128"/>
              </a:rPr>
              <a:t>　・人材不足の要因としては、賃金水準の低さがあり、賃金水準が低いのは勤続年数が短い</a:t>
            </a:r>
            <a:r>
              <a:rPr lang="ja-JP" altLang="en-US" sz="1400" dirty="0">
                <a:solidFill>
                  <a:schemeClr val="tx1"/>
                </a:solidFill>
                <a:latin typeface="ＭＳ 明朝" pitchFamily="17" charset="-128"/>
                <a:ea typeface="ＭＳ 明朝" pitchFamily="17" charset="-128"/>
              </a:rPr>
              <a:t>こと</a:t>
            </a:r>
            <a:r>
              <a:rPr lang="ja-JP" altLang="en-US" sz="1400" dirty="0" smtClean="0">
                <a:solidFill>
                  <a:schemeClr val="tx1"/>
                </a:solidFill>
                <a:latin typeface="ＭＳ 明朝" pitchFamily="17" charset="-128"/>
                <a:ea typeface="ＭＳ 明朝" pitchFamily="17" charset="-128"/>
              </a:rPr>
              <a:t>が原因との認識。</a:t>
            </a:r>
            <a:endParaRPr lang="en-US" altLang="ja-JP" sz="1400" dirty="0" smtClean="0">
              <a:solidFill>
                <a:schemeClr val="tx1"/>
              </a:solidFill>
              <a:latin typeface="ＭＳ 明朝" pitchFamily="17" charset="-128"/>
              <a:ea typeface="ＭＳ 明朝" pitchFamily="17" charset="-128"/>
            </a:endParaRPr>
          </a:p>
          <a:p>
            <a:pPr marL="177800" indent="-177800" fontAlgn="auto">
              <a:spcBef>
                <a:spcPts val="0"/>
              </a:spcBef>
              <a:spcAft>
                <a:spcPts val="0"/>
              </a:spcAft>
            </a:pPr>
            <a:r>
              <a:rPr lang="ja-JP" altLang="en-US" sz="1400" dirty="0">
                <a:solidFill>
                  <a:schemeClr val="tx1"/>
                </a:solidFill>
                <a:latin typeface="ＭＳ 明朝" pitchFamily="17" charset="-128"/>
                <a:ea typeface="ＭＳ 明朝" pitchFamily="17" charset="-128"/>
              </a:rPr>
              <a:t>　</a:t>
            </a:r>
            <a:r>
              <a:rPr lang="ja-JP" altLang="en-US" sz="1400" dirty="0" smtClean="0">
                <a:solidFill>
                  <a:schemeClr val="tx1"/>
                </a:solidFill>
                <a:latin typeface="ＭＳ 明朝" pitchFamily="17" charset="-128"/>
                <a:ea typeface="ＭＳ 明朝" pitchFamily="17" charset="-128"/>
              </a:rPr>
              <a:t>　</a:t>
            </a:r>
            <a:r>
              <a:rPr lang="ja-JP" altLang="en-US" sz="1400" dirty="0">
                <a:solidFill>
                  <a:schemeClr val="tx1"/>
                </a:solidFill>
                <a:latin typeface="ＭＳ 明朝" pitchFamily="17" charset="-128"/>
                <a:ea typeface="ＭＳ 明朝" pitchFamily="17" charset="-128"/>
              </a:rPr>
              <a:t>・</a:t>
            </a:r>
            <a:r>
              <a:rPr lang="ja-JP" altLang="en-US" sz="1400" dirty="0" smtClean="0">
                <a:solidFill>
                  <a:schemeClr val="tx1"/>
                </a:solidFill>
                <a:latin typeface="ＭＳ 明朝" pitchFamily="17" charset="-128"/>
                <a:ea typeface="ＭＳ 明朝" pitchFamily="17" charset="-128"/>
              </a:rPr>
              <a:t>処遇改善加算は、全事業所の</a:t>
            </a:r>
            <a:r>
              <a:rPr lang="en-US" altLang="ja-JP" sz="1400" dirty="0" smtClean="0">
                <a:solidFill>
                  <a:schemeClr val="tx1"/>
                </a:solidFill>
                <a:latin typeface="ＭＳ 明朝" pitchFamily="17" charset="-128"/>
                <a:ea typeface="ＭＳ 明朝" pitchFamily="17" charset="-128"/>
              </a:rPr>
              <a:t>81.7</a:t>
            </a:r>
            <a:r>
              <a:rPr lang="ja-JP" altLang="en-US" sz="1400" dirty="0" smtClean="0">
                <a:solidFill>
                  <a:schemeClr val="tx1"/>
                </a:solidFill>
                <a:latin typeface="ＭＳ 明朝" pitchFamily="17" charset="-128"/>
                <a:ea typeface="ＭＳ 明朝" pitchFamily="17" charset="-128"/>
              </a:rPr>
              <a:t>％が算定。ただし、キャリアパス要件の「要件</a:t>
            </a:r>
            <a:r>
              <a:rPr lang="en-US" altLang="ja-JP" sz="1400" dirty="0" smtClean="0">
                <a:solidFill>
                  <a:schemeClr val="tx1"/>
                </a:solidFill>
                <a:latin typeface="ＭＳ 明朝" pitchFamily="17" charset="-128"/>
                <a:ea typeface="ＭＳ 明朝" pitchFamily="17" charset="-128"/>
              </a:rPr>
              <a:t>Ⅰ</a:t>
            </a:r>
            <a:r>
              <a:rPr lang="ja-JP" altLang="en-US" sz="1400" dirty="0" smtClean="0">
                <a:solidFill>
                  <a:schemeClr val="tx1"/>
                </a:solidFill>
                <a:latin typeface="ＭＳ 明朝" pitchFamily="17" charset="-128"/>
                <a:ea typeface="ＭＳ 明朝" pitchFamily="17" charset="-128"/>
              </a:rPr>
              <a:t>」を算定している事業所は、</a:t>
            </a:r>
            <a:endParaRPr lang="en-US" altLang="ja-JP" sz="1400" dirty="0" smtClean="0">
              <a:solidFill>
                <a:schemeClr val="tx1"/>
              </a:solidFill>
              <a:latin typeface="ＭＳ 明朝" pitchFamily="17" charset="-128"/>
              <a:ea typeface="ＭＳ 明朝" pitchFamily="17" charset="-128"/>
            </a:endParaRPr>
          </a:p>
          <a:p>
            <a:pPr marL="177800" indent="-177800" fontAlgn="auto">
              <a:spcBef>
                <a:spcPts val="0"/>
              </a:spcBef>
              <a:spcAft>
                <a:spcPts val="0"/>
              </a:spcAft>
            </a:pPr>
            <a:r>
              <a:rPr lang="ja-JP" altLang="en-US" sz="1400" dirty="0">
                <a:solidFill>
                  <a:schemeClr val="tx1"/>
                </a:solidFill>
                <a:latin typeface="ＭＳ 明朝" pitchFamily="17" charset="-128"/>
                <a:ea typeface="ＭＳ 明朝" pitchFamily="17" charset="-128"/>
              </a:rPr>
              <a:t>　</a:t>
            </a:r>
            <a:r>
              <a:rPr lang="ja-JP" altLang="en-US" sz="1400" dirty="0" smtClean="0">
                <a:solidFill>
                  <a:schemeClr val="tx1"/>
                </a:solidFill>
                <a:latin typeface="ＭＳ 明朝" pitchFamily="17" charset="-128"/>
                <a:ea typeface="ＭＳ 明朝" pitchFamily="17" charset="-128"/>
              </a:rPr>
              <a:t>　　特別養護老人ホームでは</a:t>
            </a:r>
            <a:r>
              <a:rPr lang="en-US" altLang="ja-JP" sz="1400" dirty="0" smtClean="0">
                <a:solidFill>
                  <a:schemeClr val="tx1"/>
                </a:solidFill>
                <a:latin typeface="ＭＳ 明朝" pitchFamily="17" charset="-128"/>
                <a:ea typeface="ＭＳ 明朝" pitchFamily="17" charset="-128"/>
              </a:rPr>
              <a:t>81.7</a:t>
            </a:r>
            <a:r>
              <a:rPr lang="ja-JP" altLang="en-US" sz="1400" dirty="0" smtClean="0">
                <a:solidFill>
                  <a:schemeClr val="tx1"/>
                </a:solidFill>
                <a:latin typeface="ＭＳ 明朝" pitchFamily="17" charset="-128"/>
                <a:ea typeface="ＭＳ 明朝" pitchFamily="17" charset="-128"/>
              </a:rPr>
              <a:t>％であるが、居宅系サービス事業所では</a:t>
            </a:r>
            <a:r>
              <a:rPr lang="en-US" altLang="ja-JP" sz="1400" dirty="0" smtClean="0">
                <a:solidFill>
                  <a:schemeClr val="tx1"/>
                </a:solidFill>
                <a:latin typeface="ＭＳ 明朝" pitchFamily="17" charset="-128"/>
                <a:ea typeface="ＭＳ 明朝" pitchFamily="17" charset="-128"/>
              </a:rPr>
              <a:t>57.9</a:t>
            </a:r>
            <a:r>
              <a:rPr lang="ja-JP" altLang="en-US" sz="1400" dirty="0" smtClean="0">
                <a:solidFill>
                  <a:schemeClr val="tx1"/>
                </a:solidFill>
                <a:latin typeface="ＭＳ 明朝" pitchFamily="17" charset="-128"/>
                <a:ea typeface="ＭＳ 明朝" pitchFamily="17" charset="-128"/>
              </a:rPr>
              <a:t>％と低くなっている。</a:t>
            </a:r>
            <a:endParaRPr lang="en-US" altLang="ja-JP" sz="1400" dirty="0" smtClean="0">
              <a:solidFill>
                <a:schemeClr val="tx1"/>
              </a:solidFill>
              <a:latin typeface="ＭＳ 明朝" pitchFamily="17" charset="-128"/>
              <a:ea typeface="ＭＳ 明朝" pitchFamily="17" charset="-128"/>
            </a:endParaRPr>
          </a:p>
          <a:p>
            <a:pPr marL="177800" indent="-177800" fontAlgn="auto">
              <a:spcBef>
                <a:spcPts val="0"/>
              </a:spcBef>
              <a:spcAft>
                <a:spcPts val="0"/>
              </a:spcAft>
            </a:pPr>
            <a:endParaRPr lang="en-US" altLang="ja-JP" sz="1050" dirty="0" smtClean="0">
              <a:solidFill>
                <a:schemeClr val="tx1"/>
              </a:solidFill>
              <a:latin typeface="ＭＳ Ｐゴシック" pitchFamily="50" charset="-128"/>
              <a:ea typeface="ＭＳ Ｐゴシック" pitchFamily="50" charset="-128"/>
            </a:endParaRPr>
          </a:p>
          <a:p>
            <a:pPr marL="177800" indent="-177800" fontAlgn="auto">
              <a:spcBef>
                <a:spcPts val="0"/>
              </a:spcBef>
              <a:spcAft>
                <a:spcPts val="0"/>
              </a:spcAft>
            </a:pPr>
            <a:r>
              <a:rPr lang="ja-JP" altLang="en-US" sz="1600" dirty="0" smtClean="0">
                <a:solidFill>
                  <a:schemeClr val="tx1"/>
                </a:solidFill>
                <a:latin typeface="ＭＳ Ｐゴシック" pitchFamily="50" charset="-128"/>
                <a:ea typeface="ＭＳ Ｐゴシック" pitchFamily="50" charset="-128"/>
              </a:rPr>
              <a:t>○　具体的な取組としては、キャリアパス制度導入セミナーの開催や、実地指導等の際にキャリアパスの参考例</a:t>
            </a:r>
            <a:endParaRPr lang="en-US" altLang="ja-JP" sz="1600" dirty="0" smtClean="0">
              <a:solidFill>
                <a:schemeClr val="tx1"/>
              </a:solidFill>
              <a:latin typeface="ＭＳ Ｐゴシック" pitchFamily="50" charset="-128"/>
              <a:ea typeface="ＭＳ Ｐゴシック" pitchFamily="50" charset="-128"/>
            </a:endParaRPr>
          </a:p>
          <a:p>
            <a:pPr marL="177800" indent="-177800" fontAlgn="auto">
              <a:spcBef>
                <a:spcPts val="0"/>
              </a:spcBef>
              <a:spcAft>
                <a:spcPts val="0"/>
              </a:spcAft>
            </a:pPr>
            <a:r>
              <a:rPr lang="ja-JP" altLang="en-US" sz="1600" dirty="0" smtClean="0">
                <a:solidFill>
                  <a:schemeClr val="tx1"/>
                </a:solidFill>
                <a:latin typeface="ＭＳ Ｐゴシック" pitchFamily="50" charset="-128"/>
                <a:ea typeface="ＭＳ Ｐゴシック" pitchFamily="50" charset="-128"/>
              </a:rPr>
              <a:t>　（平成２４年度作成）を提示することなどにより、キャリアパス制度導入を促す。</a:t>
            </a:r>
            <a:endParaRPr lang="en-US" altLang="ja-JP" sz="1600" dirty="0">
              <a:solidFill>
                <a:schemeClr val="tx1"/>
              </a:solidFill>
              <a:latin typeface="ＭＳ Ｐゴシック" pitchFamily="50" charset="-128"/>
              <a:ea typeface="ＭＳ Ｐゴシック" pitchFamily="50" charset="-128"/>
            </a:endParaRPr>
          </a:p>
        </p:txBody>
      </p:sp>
      <p:sp>
        <p:nvSpPr>
          <p:cNvPr id="30" name="スライド番号プレースホルダー 1"/>
          <p:cNvSpPr txBox="1">
            <a:spLocks noGrp="1"/>
          </p:cNvSpPr>
          <p:nvPr/>
        </p:nvSpPr>
        <p:spPr bwMode="auto">
          <a:xfrm>
            <a:off x="8841432" y="6525344"/>
            <a:ext cx="1010712"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3" tIns="45707" rIns="91413" bIns="45707"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r" eaLnBrk="1" hangingPunct="1"/>
            <a:r>
              <a:rPr lang="en-US" altLang="ja-JP" sz="2400" dirty="0" smtClean="0">
                <a:solidFill>
                  <a:srgbClr val="000000"/>
                </a:solidFill>
                <a:latin typeface="Arial" panose="020B0604020202020204" pitchFamily="34" charset="0"/>
                <a:cs typeface="Arial" panose="020B0604020202020204" pitchFamily="34" charset="0"/>
              </a:rPr>
              <a:t>220</a:t>
            </a:r>
            <a:endParaRPr lang="en-US" altLang="ja-JP" sz="2400" dirty="0" smtClean="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8557312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0" y="44624"/>
            <a:ext cx="9906000" cy="540000"/>
          </a:xfrm>
          <a:noFill/>
          <a:ln>
            <a:noFill/>
          </a:ln>
        </p:spPr>
        <p:txBody>
          <a:bodyPr>
            <a:normAutofit/>
          </a:bodyPr>
          <a:lstStyle/>
          <a:p>
            <a:r>
              <a:rPr kumimoji="1" lang="ja-JP" altLang="en-US" sz="2400" dirty="0" smtClean="0">
                <a:latin typeface="HG丸ｺﾞｼｯｸM-PRO" pitchFamily="50" charset="-128"/>
                <a:ea typeface="HG丸ｺﾞｼｯｸM-PRO" pitchFamily="50" charset="-128"/>
              </a:rPr>
              <a:t>⑤ 高知県における介護人材の確保・定着に向けた</a:t>
            </a:r>
            <a:r>
              <a:rPr lang="ja-JP" altLang="en-US" sz="2400" dirty="0">
                <a:latin typeface="HG丸ｺﾞｼｯｸM-PRO" pitchFamily="50" charset="-128"/>
                <a:ea typeface="HG丸ｺﾞｼｯｸM-PRO" pitchFamily="50" charset="-128"/>
              </a:rPr>
              <a:t>取組</a:t>
            </a:r>
            <a:endParaRPr kumimoji="1" lang="ja-JP" altLang="en-US" sz="2400" dirty="0">
              <a:latin typeface="HG丸ｺﾞｼｯｸM-PRO" pitchFamily="50" charset="-128"/>
              <a:ea typeface="HG丸ｺﾞｼｯｸM-PRO" pitchFamily="50" charset="-128"/>
            </a:endParaRPr>
          </a:p>
        </p:txBody>
      </p:sp>
      <p:sp>
        <p:nvSpPr>
          <p:cNvPr id="6" name="角丸四角形 5"/>
          <p:cNvSpPr/>
          <p:nvPr/>
        </p:nvSpPr>
        <p:spPr>
          <a:xfrm>
            <a:off x="126144" y="2421056"/>
            <a:ext cx="2089004" cy="1512000"/>
          </a:xfrm>
          <a:prstGeom prst="roundRect">
            <a:avLst/>
          </a:prstGeom>
          <a:solidFill>
            <a:srgbClr val="FF669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sz="1600" dirty="0">
              <a:ln>
                <a:solidFill>
                  <a:prstClr val="black"/>
                </a:solidFill>
              </a:ln>
              <a:solidFill>
                <a:prstClr val="black"/>
              </a:solidFill>
              <a:latin typeface="ＭＳ ゴシック" pitchFamily="49" charset="-128"/>
              <a:ea typeface="ＭＳ ゴシック" pitchFamily="49" charset="-128"/>
            </a:endParaRPr>
          </a:p>
        </p:txBody>
      </p:sp>
      <p:sp>
        <p:nvSpPr>
          <p:cNvPr id="14" name="右矢印 13"/>
          <p:cNvSpPr/>
          <p:nvPr/>
        </p:nvSpPr>
        <p:spPr>
          <a:xfrm>
            <a:off x="2392258" y="5661248"/>
            <a:ext cx="687652" cy="988688"/>
          </a:xfrm>
          <a:prstGeom prst="rightArrow">
            <a:avLst>
              <a:gd name="adj1" fmla="val 58670"/>
              <a:gd name="adj2" fmla="val 3960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sp>
        <p:nvSpPr>
          <p:cNvPr id="3" name="正方形/長方形 2"/>
          <p:cNvSpPr/>
          <p:nvPr/>
        </p:nvSpPr>
        <p:spPr>
          <a:xfrm>
            <a:off x="162167" y="2636908"/>
            <a:ext cx="2052987" cy="10801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smtClean="0">
                <a:solidFill>
                  <a:prstClr val="white"/>
                </a:solidFill>
              </a:rPr>
              <a:t>広報</a:t>
            </a:r>
            <a:endParaRPr lang="en-US" altLang="ja-JP" b="1" dirty="0" smtClean="0">
              <a:solidFill>
                <a:prstClr val="white"/>
              </a:solidFill>
            </a:endParaRPr>
          </a:p>
          <a:p>
            <a:pPr algn="ctr"/>
            <a:r>
              <a:rPr lang="ja-JP" altLang="en-US" b="1" dirty="0" smtClean="0">
                <a:solidFill>
                  <a:prstClr val="white"/>
                </a:solidFill>
              </a:rPr>
              <a:t>（パンフレット・</a:t>
            </a:r>
            <a:r>
              <a:rPr lang="en-US" altLang="ja-JP" b="1" dirty="0" smtClean="0">
                <a:solidFill>
                  <a:prstClr val="white"/>
                </a:solidFill>
              </a:rPr>
              <a:t>TV</a:t>
            </a:r>
            <a:r>
              <a:rPr lang="ja-JP" altLang="en-US" b="1" dirty="0" smtClean="0">
                <a:solidFill>
                  <a:prstClr val="white"/>
                </a:solidFill>
              </a:rPr>
              <a:t>）</a:t>
            </a:r>
            <a:endParaRPr lang="ja-JP" altLang="en-US" b="1" dirty="0">
              <a:solidFill>
                <a:prstClr val="white"/>
              </a:solidFill>
            </a:endParaRPr>
          </a:p>
        </p:txBody>
      </p:sp>
      <p:sp>
        <p:nvSpPr>
          <p:cNvPr id="11" name="正方形/長方形 10"/>
          <p:cNvSpPr/>
          <p:nvPr/>
        </p:nvSpPr>
        <p:spPr>
          <a:xfrm>
            <a:off x="144087" y="656848"/>
            <a:ext cx="9616623" cy="1404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smtClean="0">
                <a:solidFill>
                  <a:prstClr val="black"/>
                </a:solidFill>
              </a:rPr>
              <a:t>○　高知県では、少子高齢化が進む中、介護の担い手となる介護職員の不足が懸念されるという問題意識のも</a:t>
            </a:r>
            <a:endParaRPr lang="en-US" altLang="ja-JP" sz="1600" dirty="0" smtClean="0">
              <a:solidFill>
                <a:prstClr val="black"/>
              </a:solidFill>
            </a:endParaRPr>
          </a:p>
          <a:p>
            <a:r>
              <a:rPr lang="ja-JP" altLang="en-US" sz="1600" dirty="0">
                <a:solidFill>
                  <a:prstClr val="black"/>
                </a:solidFill>
              </a:rPr>
              <a:t>　</a:t>
            </a:r>
            <a:r>
              <a:rPr lang="ja-JP" altLang="en-US" sz="1600" dirty="0" smtClean="0">
                <a:solidFill>
                  <a:prstClr val="black"/>
                </a:solidFill>
              </a:rPr>
              <a:t>とで、介護人材の確保・定着に向けた取組として、積極的な広報活動を展開している。</a:t>
            </a:r>
            <a:endParaRPr lang="en-US" altLang="ja-JP" sz="1600" dirty="0" smtClean="0">
              <a:solidFill>
                <a:prstClr val="black"/>
              </a:solidFill>
            </a:endParaRPr>
          </a:p>
          <a:p>
            <a:r>
              <a:rPr lang="ja-JP" altLang="en-US" sz="1600" dirty="0" smtClean="0">
                <a:solidFill>
                  <a:prstClr val="black"/>
                </a:solidFill>
              </a:rPr>
              <a:t>○　具体的には、福祉・介護の仕事について、正しい認識を広めるとともに、より多くの若い世代に福祉・介護分</a:t>
            </a:r>
            <a:endParaRPr lang="en-US" altLang="ja-JP" sz="1600" dirty="0" smtClean="0">
              <a:solidFill>
                <a:prstClr val="black"/>
              </a:solidFill>
            </a:endParaRPr>
          </a:p>
          <a:p>
            <a:r>
              <a:rPr lang="ja-JP" altLang="en-US" sz="1600" dirty="0">
                <a:solidFill>
                  <a:prstClr val="black"/>
                </a:solidFill>
              </a:rPr>
              <a:t>　</a:t>
            </a:r>
            <a:r>
              <a:rPr lang="ja-JP" altLang="en-US" sz="1600" dirty="0" smtClean="0">
                <a:solidFill>
                  <a:prstClr val="black"/>
                </a:solidFill>
              </a:rPr>
              <a:t>野への就業を選択してもらえるよう、福祉・介護の仕事の魅力を伝えるため、パンフレットを作成し、県内の中学校、高校、専門学校等に配布するなどの取組を行っている。</a:t>
            </a:r>
            <a:endParaRPr lang="en-US" altLang="ja-JP" sz="1600" dirty="0" smtClean="0">
              <a:solidFill>
                <a:prstClr val="black"/>
              </a:solidFill>
            </a:endParaRPr>
          </a:p>
        </p:txBody>
      </p:sp>
      <p:sp>
        <p:nvSpPr>
          <p:cNvPr id="17" name="角丸四角形 16"/>
          <p:cNvSpPr/>
          <p:nvPr/>
        </p:nvSpPr>
        <p:spPr>
          <a:xfrm>
            <a:off x="3188694" y="5517232"/>
            <a:ext cx="6591169" cy="12960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smtClean="0">
                <a:solidFill>
                  <a:prstClr val="black"/>
                </a:solidFill>
              </a:rPr>
              <a:t>○　</a:t>
            </a:r>
            <a:r>
              <a:rPr lang="ja-JP" altLang="en-US" sz="1600" dirty="0" smtClean="0">
                <a:solidFill>
                  <a:schemeClr val="tx1"/>
                </a:solidFill>
              </a:rPr>
              <a:t>高知県庁（福祉部局・労働部局・教育委員会）、高知労働局、ハローワーク、介護労働安定センター、福祉人材センター、看護協会、介護福祉士会、老人福祉施設協議会ほか事業主団体、専門学校などが参加。</a:t>
            </a:r>
            <a:endParaRPr lang="en-US" altLang="ja-JP" sz="1600" dirty="0" smtClean="0">
              <a:solidFill>
                <a:schemeClr val="tx1"/>
              </a:solidFill>
            </a:endParaRPr>
          </a:p>
          <a:p>
            <a:r>
              <a:rPr lang="ja-JP" altLang="en-US" sz="1600" dirty="0" smtClean="0">
                <a:solidFill>
                  <a:schemeClr val="tx1"/>
                </a:solidFill>
              </a:rPr>
              <a:t>○　人材確保に関する取組の情報共有の場として、協議会を設置。</a:t>
            </a:r>
            <a:endParaRPr lang="en-US" altLang="ja-JP" sz="1600" dirty="0" smtClean="0">
              <a:solidFill>
                <a:schemeClr val="tx1"/>
              </a:solidFill>
            </a:endParaRPr>
          </a:p>
          <a:p>
            <a:r>
              <a:rPr lang="ja-JP" altLang="en-US" sz="1600" dirty="0">
                <a:solidFill>
                  <a:schemeClr val="tx1"/>
                </a:solidFill>
              </a:rPr>
              <a:t>　</a:t>
            </a:r>
            <a:r>
              <a:rPr lang="ja-JP" altLang="en-US" sz="1600" dirty="0" smtClean="0">
                <a:solidFill>
                  <a:schemeClr val="tx1"/>
                </a:solidFill>
              </a:rPr>
              <a:t>　</a:t>
            </a:r>
            <a:r>
              <a:rPr lang="en-US" altLang="ja-JP" sz="1600" dirty="0" smtClean="0">
                <a:solidFill>
                  <a:schemeClr val="tx1"/>
                </a:solidFill>
              </a:rPr>
              <a:t>※</a:t>
            </a:r>
            <a:r>
              <a:rPr lang="ja-JP" altLang="en-US" sz="1600" dirty="0" smtClean="0">
                <a:solidFill>
                  <a:schemeClr val="tx1"/>
                </a:solidFill>
              </a:rPr>
              <a:t>年２回開催（県庁と労働局が事務局となり、各１回ずつ主催）</a:t>
            </a:r>
            <a:endParaRPr lang="en-US" altLang="ja-JP" sz="1600" dirty="0" smtClean="0">
              <a:solidFill>
                <a:schemeClr val="tx1"/>
              </a:solidFill>
            </a:endParaRPr>
          </a:p>
        </p:txBody>
      </p:sp>
      <p:sp>
        <p:nvSpPr>
          <p:cNvPr id="18" name="角丸四角形 17"/>
          <p:cNvSpPr/>
          <p:nvPr/>
        </p:nvSpPr>
        <p:spPr>
          <a:xfrm>
            <a:off x="126144" y="5517376"/>
            <a:ext cx="2089004" cy="1296000"/>
          </a:xfrm>
          <a:prstGeom prst="roundRect">
            <a:avLst/>
          </a:prstGeom>
          <a:solidFill>
            <a:srgbClr val="FF669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sz="1600" dirty="0">
              <a:ln>
                <a:solidFill>
                  <a:prstClr val="black"/>
                </a:solidFill>
              </a:ln>
              <a:solidFill>
                <a:prstClr val="black"/>
              </a:solidFill>
              <a:latin typeface="ＭＳ ゴシック" pitchFamily="49" charset="-128"/>
              <a:ea typeface="ＭＳ ゴシック" pitchFamily="49" charset="-128"/>
            </a:endParaRPr>
          </a:p>
        </p:txBody>
      </p:sp>
      <p:sp>
        <p:nvSpPr>
          <p:cNvPr id="19" name="正方形/長方形 18"/>
          <p:cNvSpPr/>
          <p:nvPr/>
        </p:nvSpPr>
        <p:spPr>
          <a:xfrm>
            <a:off x="162393" y="5661244"/>
            <a:ext cx="2052987" cy="10801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smtClean="0">
                <a:solidFill>
                  <a:schemeClr val="bg1"/>
                </a:solidFill>
              </a:rPr>
              <a:t>協議会の設置</a:t>
            </a:r>
            <a:endParaRPr lang="en-US" altLang="ja-JP" b="1" dirty="0" smtClean="0">
              <a:solidFill>
                <a:schemeClr val="bg1"/>
              </a:solidFill>
            </a:endParaRPr>
          </a:p>
          <a:p>
            <a:pPr algn="ctr"/>
            <a:r>
              <a:rPr lang="ja-JP" altLang="en-US" sz="1600" b="1" dirty="0" smtClean="0">
                <a:solidFill>
                  <a:schemeClr val="bg1"/>
                </a:solidFill>
              </a:rPr>
              <a:t>（高知県福祉・介護人材確保推進協議会）</a:t>
            </a:r>
            <a:endParaRPr lang="ja-JP" altLang="en-US" sz="1600" b="1" dirty="0">
              <a:solidFill>
                <a:schemeClr val="bg1"/>
              </a:solidFill>
            </a:endParaRPr>
          </a:p>
        </p:txBody>
      </p:sp>
      <p:sp>
        <p:nvSpPr>
          <p:cNvPr id="20" name="右矢印 19"/>
          <p:cNvSpPr/>
          <p:nvPr/>
        </p:nvSpPr>
        <p:spPr>
          <a:xfrm>
            <a:off x="2392258" y="4312376"/>
            <a:ext cx="687652" cy="988688"/>
          </a:xfrm>
          <a:prstGeom prst="rightArrow">
            <a:avLst>
              <a:gd name="adj1" fmla="val 58670"/>
              <a:gd name="adj2" fmla="val 3960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sp>
        <p:nvSpPr>
          <p:cNvPr id="21" name="右矢印 20"/>
          <p:cNvSpPr/>
          <p:nvPr/>
        </p:nvSpPr>
        <p:spPr>
          <a:xfrm>
            <a:off x="2392026" y="2728344"/>
            <a:ext cx="687652" cy="988688"/>
          </a:xfrm>
          <a:prstGeom prst="rightArrow">
            <a:avLst>
              <a:gd name="adj1" fmla="val 58670"/>
              <a:gd name="adj2" fmla="val 3960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sp>
        <p:nvSpPr>
          <p:cNvPr id="23" name="角丸四角形 22"/>
          <p:cNvSpPr/>
          <p:nvPr/>
        </p:nvSpPr>
        <p:spPr>
          <a:xfrm>
            <a:off x="126144" y="4077072"/>
            <a:ext cx="2089004" cy="1296000"/>
          </a:xfrm>
          <a:prstGeom prst="roundRect">
            <a:avLst/>
          </a:prstGeom>
          <a:solidFill>
            <a:srgbClr val="FF669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sz="1600" dirty="0">
              <a:ln>
                <a:solidFill>
                  <a:prstClr val="black"/>
                </a:solidFill>
              </a:ln>
              <a:solidFill>
                <a:prstClr val="black"/>
              </a:solidFill>
              <a:latin typeface="ＭＳ ゴシック" pitchFamily="49" charset="-128"/>
              <a:ea typeface="ＭＳ ゴシック" pitchFamily="49" charset="-128"/>
            </a:endParaRPr>
          </a:p>
        </p:txBody>
      </p:sp>
      <p:sp>
        <p:nvSpPr>
          <p:cNvPr id="22" name="正方形/長方形 21"/>
          <p:cNvSpPr/>
          <p:nvPr/>
        </p:nvSpPr>
        <p:spPr>
          <a:xfrm>
            <a:off x="162393" y="4515724"/>
            <a:ext cx="2052987" cy="6413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smtClean="0">
                <a:solidFill>
                  <a:prstClr val="white"/>
                </a:solidFill>
              </a:rPr>
              <a:t>セミナーの開催</a:t>
            </a:r>
            <a:endParaRPr lang="ja-JP" altLang="en-US" b="1" dirty="0">
              <a:solidFill>
                <a:prstClr val="white"/>
              </a:solidFill>
            </a:endParaRPr>
          </a:p>
        </p:txBody>
      </p:sp>
      <p:sp>
        <p:nvSpPr>
          <p:cNvPr id="24" name="角丸四角形 23"/>
          <p:cNvSpPr/>
          <p:nvPr/>
        </p:nvSpPr>
        <p:spPr>
          <a:xfrm>
            <a:off x="3188694" y="4077072"/>
            <a:ext cx="6591169" cy="12960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1600" dirty="0" smtClean="0">
              <a:solidFill>
                <a:prstClr val="black"/>
              </a:solidFill>
            </a:endParaRPr>
          </a:p>
        </p:txBody>
      </p:sp>
      <p:sp>
        <p:nvSpPr>
          <p:cNvPr id="25" name="正方形/長方形 24"/>
          <p:cNvSpPr/>
          <p:nvPr/>
        </p:nvSpPr>
        <p:spPr>
          <a:xfrm>
            <a:off x="3260735" y="4148936"/>
            <a:ext cx="6591169" cy="118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smtClean="0">
                <a:solidFill>
                  <a:prstClr val="black"/>
                </a:solidFill>
              </a:rPr>
              <a:t>○　中山間地域の介護人材の確保に向けた取組として、中高生や保護者、</a:t>
            </a:r>
            <a:endParaRPr lang="en-US" altLang="ja-JP" sz="1600" dirty="0" smtClean="0">
              <a:solidFill>
                <a:prstClr val="black"/>
              </a:solidFill>
            </a:endParaRPr>
          </a:p>
          <a:p>
            <a:r>
              <a:rPr lang="ja-JP" altLang="en-US" sz="1600" dirty="0">
                <a:solidFill>
                  <a:prstClr val="black"/>
                </a:solidFill>
              </a:rPr>
              <a:t>　</a:t>
            </a:r>
            <a:r>
              <a:rPr lang="ja-JP" altLang="en-US" sz="1600" dirty="0" smtClean="0">
                <a:solidFill>
                  <a:prstClr val="black"/>
                </a:solidFill>
              </a:rPr>
              <a:t>　福祉の仕事に興味の</a:t>
            </a:r>
            <a:r>
              <a:rPr lang="ja-JP" altLang="en-US" sz="1600" dirty="0" smtClean="0">
                <a:solidFill>
                  <a:schemeClr val="tx1"/>
                </a:solidFill>
              </a:rPr>
              <a:t>ある一般の</a:t>
            </a:r>
            <a:r>
              <a:rPr lang="ja-JP" altLang="en-US" sz="1600" dirty="0" smtClean="0">
                <a:solidFill>
                  <a:prstClr val="black"/>
                </a:solidFill>
              </a:rPr>
              <a:t>方を対象にセミナーを開催。</a:t>
            </a:r>
            <a:endParaRPr lang="en-US" altLang="ja-JP" sz="1600" dirty="0" smtClean="0">
              <a:solidFill>
                <a:prstClr val="black"/>
              </a:solidFill>
            </a:endParaRPr>
          </a:p>
          <a:p>
            <a:r>
              <a:rPr lang="ja-JP" altLang="en-US" sz="1600" dirty="0" smtClean="0">
                <a:solidFill>
                  <a:prstClr val="black"/>
                </a:solidFill>
              </a:rPr>
              <a:t>　　</a:t>
            </a:r>
            <a:r>
              <a:rPr lang="en-US" altLang="ja-JP" sz="1600" dirty="0" smtClean="0">
                <a:solidFill>
                  <a:prstClr val="black"/>
                </a:solidFill>
              </a:rPr>
              <a:t>※</a:t>
            </a:r>
            <a:r>
              <a:rPr lang="ja-JP" altLang="en-US" sz="1600" dirty="0" smtClean="0">
                <a:solidFill>
                  <a:prstClr val="black"/>
                </a:solidFill>
              </a:rPr>
              <a:t>平成２５年度からの新規事業として実施</a:t>
            </a:r>
            <a:endParaRPr lang="en-US" altLang="ja-JP" sz="1600" dirty="0" smtClean="0">
              <a:solidFill>
                <a:prstClr val="black"/>
              </a:solidFill>
            </a:endParaRPr>
          </a:p>
          <a:p>
            <a:endParaRPr lang="en-US" altLang="ja-JP" sz="1050" dirty="0">
              <a:solidFill>
                <a:schemeClr val="tx1"/>
              </a:solidFill>
            </a:endParaRPr>
          </a:p>
          <a:p>
            <a:r>
              <a:rPr lang="ja-JP" altLang="en-US" sz="1600" dirty="0" smtClean="0">
                <a:solidFill>
                  <a:schemeClr val="tx1"/>
                </a:solidFill>
              </a:rPr>
              <a:t>○　セミナーでは、希望者に対して</a:t>
            </a:r>
            <a:r>
              <a:rPr lang="ja-JP" altLang="en-US" sz="1600" dirty="0" smtClean="0">
                <a:solidFill>
                  <a:prstClr val="black"/>
                </a:solidFill>
              </a:rPr>
              <a:t>施設見学や介護体験などを実施</a:t>
            </a:r>
            <a:endParaRPr lang="en-US" altLang="ja-JP" sz="1600" dirty="0" smtClean="0">
              <a:solidFill>
                <a:prstClr val="black"/>
              </a:solidFill>
            </a:endParaRPr>
          </a:p>
        </p:txBody>
      </p:sp>
      <p:sp>
        <p:nvSpPr>
          <p:cNvPr id="26" name="角丸四角形 25"/>
          <p:cNvSpPr/>
          <p:nvPr/>
        </p:nvSpPr>
        <p:spPr>
          <a:xfrm>
            <a:off x="3188694" y="2204864"/>
            <a:ext cx="6591169" cy="17640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1600" dirty="0" smtClean="0">
              <a:solidFill>
                <a:prstClr val="black"/>
              </a:solidFill>
            </a:endParaRPr>
          </a:p>
        </p:txBody>
      </p:sp>
      <p:sp>
        <p:nvSpPr>
          <p:cNvPr id="27" name="正方形/長方形 26"/>
          <p:cNvSpPr/>
          <p:nvPr/>
        </p:nvSpPr>
        <p:spPr>
          <a:xfrm>
            <a:off x="3260722" y="2277056"/>
            <a:ext cx="6519134" cy="165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600" b="1" dirty="0" smtClean="0">
                <a:solidFill>
                  <a:prstClr val="black"/>
                </a:solidFill>
              </a:rPr>
              <a:t>【</a:t>
            </a:r>
            <a:r>
              <a:rPr lang="ja-JP" altLang="en-US" sz="1600" b="1" dirty="0" smtClean="0">
                <a:solidFill>
                  <a:prstClr val="black"/>
                </a:solidFill>
              </a:rPr>
              <a:t>漫画を活用した</a:t>
            </a:r>
            <a:r>
              <a:rPr lang="en-US" altLang="ja-JP" sz="1600" b="1" dirty="0" smtClean="0">
                <a:solidFill>
                  <a:prstClr val="black"/>
                </a:solidFill>
              </a:rPr>
              <a:t>PR</a:t>
            </a:r>
            <a:r>
              <a:rPr lang="ja-JP" altLang="en-US" sz="1600" b="1" dirty="0" smtClean="0">
                <a:solidFill>
                  <a:prstClr val="black"/>
                </a:solidFill>
              </a:rPr>
              <a:t>広報</a:t>
            </a:r>
            <a:r>
              <a:rPr lang="en-US" altLang="ja-JP" sz="1600" b="1" dirty="0" smtClean="0">
                <a:solidFill>
                  <a:prstClr val="black"/>
                </a:solidFill>
              </a:rPr>
              <a:t>】</a:t>
            </a:r>
          </a:p>
          <a:p>
            <a:r>
              <a:rPr lang="ja-JP" altLang="en-US" sz="1600" dirty="0" smtClean="0">
                <a:solidFill>
                  <a:prstClr val="black"/>
                </a:solidFill>
              </a:rPr>
              <a:t>○　くさか里樹さん（高知県出身）の漫画「ヘルプマン」のイラストを使用した</a:t>
            </a:r>
            <a:endParaRPr lang="en-US" altLang="ja-JP" sz="1600" dirty="0" smtClean="0">
              <a:solidFill>
                <a:prstClr val="black"/>
              </a:solidFill>
            </a:endParaRPr>
          </a:p>
          <a:p>
            <a:r>
              <a:rPr lang="ja-JP" altLang="en-US" sz="1600" dirty="0">
                <a:solidFill>
                  <a:prstClr val="black"/>
                </a:solidFill>
              </a:rPr>
              <a:t>　</a:t>
            </a:r>
            <a:r>
              <a:rPr lang="ja-JP" altLang="en-US" sz="1600" dirty="0" smtClean="0">
                <a:solidFill>
                  <a:prstClr val="black"/>
                </a:solidFill>
              </a:rPr>
              <a:t>　</a:t>
            </a:r>
            <a:r>
              <a:rPr lang="ja-JP" altLang="en-US" sz="1600" smtClean="0">
                <a:solidFill>
                  <a:prstClr val="black"/>
                </a:solidFill>
              </a:rPr>
              <a:t>パンフレットを７万部</a:t>
            </a:r>
            <a:r>
              <a:rPr lang="ja-JP" altLang="en-US" sz="1600" dirty="0" smtClean="0">
                <a:solidFill>
                  <a:prstClr val="black"/>
                </a:solidFill>
              </a:rPr>
              <a:t>作成し、県内の中学校・高校・専門学校に配布。</a:t>
            </a:r>
            <a:endParaRPr lang="en-US" altLang="ja-JP" sz="1600" dirty="0" smtClean="0">
              <a:solidFill>
                <a:prstClr val="black"/>
              </a:solidFill>
            </a:endParaRPr>
          </a:p>
          <a:p>
            <a:endParaRPr lang="en-US" altLang="ja-JP" sz="1050" dirty="0">
              <a:solidFill>
                <a:prstClr val="black"/>
              </a:solidFill>
            </a:endParaRPr>
          </a:p>
          <a:p>
            <a:r>
              <a:rPr lang="en-US" altLang="ja-JP" sz="1600" b="1" dirty="0" smtClean="0">
                <a:solidFill>
                  <a:prstClr val="black"/>
                </a:solidFill>
              </a:rPr>
              <a:t>【</a:t>
            </a:r>
            <a:r>
              <a:rPr lang="ja-JP" altLang="en-US" sz="1600" b="1" dirty="0" smtClean="0">
                <a:solidFill>
                  <a:prstClr val="black"/>
                </a:solidFill>
              </a:rPr>
              <a:t>テレビを活用した</a:t>
            </a:r>
            <a:r>
              <a:rPr lang="en-US" altLang="ja-JP" sz="1600" b="1" dirty="0" smtClean="0">
                <a:solidFill>
                  <a:prstClr val="black"/>
                </a:solidFill>
              </a:rPr>
              <a:t>PR</a:t>
            </a:r>
            <a:r>
              <a:rPr lang="ja-JP" altLang="en-US" sz="1600" b="1" dirty="0" smtClean="0">
                <a:solidFill>
                  <a:prstClr val="black"/>
                </a:solidFill>
              </a:rPr>
              <a:t>広報</a:t>
            </a:r>
            <a:r>
              <a:rPr lang="en-US" altLang="ja-JP" sz="1600" b="1" dirty="0" smtClean="0">
                <a:solidFill>
                  <a:prstClr val="black"/>
                </a:solidFill>
              </a:rPr>
              <a:t>】</a:t>
            </a:r>
          </a:p>
          <a:p>
            <a:r>
              <a:rPr lang="ja-JP" altLang="en-US" sz="1600" dirty="0" smtClean="0">
                <a:solidFill>
                  <a:prstClr val="black"/>
                </a:solidFill>
              </a:rPr>
              <a:t>○　毎週月曜日に３分間程度の番組枠の中で、県内で介護の仕事に従事</a:t>
            </a:r>
            <a:endParaRPr lang="en-US" altLang="ja-JP" sz="1600" dirty="0" smtClean="0">
              <a:solidFill>
                <a:prstClr val="black"/>
              </a:solidFill>
            </a:endParaRPr>
          </a:p>
          <a:p>
            <a:r>
              <a:rPr lang="ja-JP" altLang="en-US" sz="1600" dirty="0">
                <a:solidFill>
                  <a:prstClr val="black"/>
                </a:solidFill>
              </a:rPr>
              <a:t>　</a:t>
            </a:r>
            <a:r>
              <a:rPr lang="ja-JP" altLang="en-US" sz="1600" dirty="0" smtClean="0">
                <a:solidFill>
                  <a:prstClr val="black"/>
                </a:solidFill>
              </a:rPr>
              <a:t>している若者をクローズアップし、介護の仕事の魅力を</a:t>
            </a:r>
            <a:r>
              <a:rPr lang="en-US" altLang="ja-JP" sz="1600" dirty="0" smtClean="0">
                <a:solidFill>
                  <a:prstClr val="black"/>
                </a:solidFill>
              </a:rPr>
              <a:t>PR</a:t>
            </a:r>
            <a:r>
              <a:rPr lang="ja-JP" altLang="en-US" sz="1600" dirty="0" smtClean="0">
                <a:solidFill>
                  <a:prstClr val="black"/>
                </a:solidFill>
              </a:rPr>
              <a:t>している。</a:t>
            </a:r>
            <a:endParaRPr lang="en-US" altLang="ja-JP" sz="1600" dirty="0" smtClean="0">
              <a:solidFill>
                <a:prstClr val="black"/>
              </a:solidFill>
            </a:endParaRPr>
          </a:p>
        </p:txBody>
      </p:sp>
      <p:sp>
        <p:nvSpPr>
          <p:cNvPr id="28" name="スライド番号プレースホルダー 1"/>
          <p:cNvSpPr txBox="1">
            <a:spLocks noGrp="1"/>
          </p:cNvSpPr>
          <p:nvPr/>
        </p:nvSpPr>
        <p:spPr bwMode="auto">
          <a:xfrm>
            <a:off x="8769424" y="6453336"/>
            <a:ext cx="1010712"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3" tIns="45707" rIns="91413" bIns="45707"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r" eaLnBrk="1" hangingPunct="1"/>
            <a:r>
              <a:rPr lang="en-US" altLang="ja-JP" sz="2400" dirty="0" smtClean="0">
                <a:solidFill>
                  <a:srgbClr val="000000"/>
                </a:solidFill>
                <a:latin typeface="Arial" panose="020B0604020202020204" pitchFamily="34" charset="0"/>
                <a:cs typeface="Arial" panose="020B0604020202020204" pitchFamily="34" charset="0"/>
              </a:rPr>
              <a:t>221</a:t>
            </a:r>
            <a:endParaRPr lang="en-US" altLang="ja-JP" sz="2400" dirty="0" smtClean="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3879839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タイトル 1"/>
          <p:cNvSpPr>
            <a:spLocks noGrp="1"/>
          </p:cNvSpPr>
          <p:nvPr>
            <p:ph type="title"/>
          </p:nvPr>
        </p:nvSpPr>
        <p:spPr>
          <a:xfrm>
            <a:off x="0" y="58738"/>
            <a:ext cx="9906000" cy="561975"/>
          </a:xfrm>
        </p:spPr>
        <p:txBody>
          <a:bodyPr/>
          <a:lstStyle/>
          <a:p>
            <a:r>
              <a:rPr lang="ja-JP" altLang="en-US" sz="2400" dirty="0" smtClean="0">
                <a:latin typeface="HG丸ｺﾞｼｯｸM-PRO" pitchFamily="50" charset="-128"/>
                <a:ea typeface="HG丸ｺﾞｼｯｸM-PRO" pitchFamily="50" charset="-128"/>
              </a:rPr>
              <a:t>（参考）介護人材の需給推計について</a:t>
            </a:r>
          </a:p>
        </p:txBody>
      </p:sp>
      <p:graphicFrame>
        <p:nvGraphicFramePr>
          <p:cNvPr id="21507" name="コンテンツ プレースホルダ 4"/>
          <p:cNvGraphicFramePr>
            <a:graphicFrameLocks noGrp="1"/>
          </p:cNvGraphicFramePr>
          <p:nvPr>
            <p:ph idx="1"/>
          </p:nvPr>
        </p:nvGraphicFramePr>
        <p:xfrm>
          <a:off x="139306" y="2657475"/>
          <a:ext cx="4244445" cy="3917950"/>
        </p:xfrm>
        <a:graphic>
          <a:graphicData uri="http://schemas.openxmlformats.org/presentationml/2006/ole">
            <mc:AlternateContent xmlns:mc="http://schemas.openxmlformats.org/markup-compatibility/2006">
              <mc:Choice xmlns:v="urn:schemas-microsoft-com:vml" Requires="v">
                <p:oleObj spid="_x0000_s18482" r:id="rId3" imgW="3920068" imgH="3920068" progId="Excel.Chart.8">
                  <p:embed/>
                </p:oleObj>
              </mc:Choice>
              <mc:Fallback>
                <p:oleObj r:id="rId3" imgW="3920068" imgH="3920068" progId="Excel.Chart.8">
                  <p:embed/>
                  <p:pic>
                    <p:nvPicPr>
                      <p:cNvPr id="0" name=""/>
                      <p:cNvPicPr>
                        <a:picLocks noGrp="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9306" y="2657475"/>
                        <a:ext cx="4244445" cy="391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 name="正方形/長方形 3"/>
          <p:cNvSpPr/>
          <p:nvPr/>
        </p:nvSpPr>
        <p:spPr>
          <a:xfrm>
            <a:off x="194338" y="6597650"/>
            <a:ext cx="9126933" cy="215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altLang="ja-JP" sz="1100" dirty="0">
                <a:solidFill>
                  <a:prstClr val="black"/>
                </a:solidFill>
              </a:rPr>
              <a:t>【</a:t>
            </a:r>
            <a:r>
              <a:rPr lang="ja-JP" altLang="en-US" sz="1100" dirty="0">
                <a:solidFill>
                  <a:prstClr val="black"/>
                </a:solidFill>
              </a:rPr>
              <a:t>出典</a:t>
            </a:r>
            <a:r>
              <a:rPr lang="en-US" altLang="ja-JP" sz="1100" dirty="0">
                <a:solidFill>
                  <a:prstClr val="black"/>
                </a:solidFill>
              </a:rPr>
              <a:t>】</a:t>
            </a:r>
            <a:r>
              <a:rPr lang="ja-JP" altLang="en-US" sz="1100" dirty="0">
                <a:solidFill>
                  <a:prstClr val="black"/>
                </a:solidFill>
              </a:rPr>
              <a:t>株式会社三菱総合研究所「介護人材の見通し策定に関する調査・研究事業報告書」（平成</a:t>
            </a:r>
            <a:r>
              <a:rPr lang="ja-JP" altLang="en-US" sz="1100" dirty="0" smtClean="0">
                <a:solidFill>
                  <a:prstClr val="black"/>
                </a:solidFill>
              </a:rPr>
              <a:t>２４年度社会福祉推進事業</a:t>
            </a:r>
            <a:r>
              <a:rPr lang="ja-JP" altLang="en-US" sz="1100" dirty="0">
                <a:solidFill>
                  <a:prstClr val="black"/>
                </a:solidFill>
              </a:rPr>
              <a:t>）</a:t>
            </a:r>
          </a:p>
        </p:txBody>
      </p:sp>
      <p:graphicFrame>
        <p:nvGraphicFramePr>
          <p:cNvPr id="21509" name="コンテンツ プレースホルダ 3"/>
          <p:cNvGraphicFramePr>
            <a:graphicFrameLocks/>
          </p:cNvGraphicFramePr>
          <p:nvPr/>
        </p:nvGraphicFramePr>
        <p:xfrm>
          <a:off x="4586685" y="2586044"/>
          <a:ext cx="5804296" cy="3946525"/>
        </p:xfrm>
        <a:graphic>
          <a:graphicData uri="http://schemas.openxmlformats.org/presentationml/2006/ole">
            <mc:AlternateContent xmlns:mc="http://schemas.openxmlformats.org/markup-compatibility/2006">
              <mc:Choice xmlns:v="urn:schemas-microsoft-com:vml" Requires="v">
                <p:oleObj spid="_x0000_s18483" r:id="rId5" imgW="5358848" imgH="3950550" progId="Excel.Chart.8">
                  <p:embed/>
                </p:oleObj>
              </mc:Choice>
              <mc:Fallback>
                <p:oleObj r:id="rId5" imgW="5358848" imgH="3950550" progId="Excel.Chart.8">
                  <p:embed/>
                  <p:pic>
                    <p:nvPicPr>
                      <p:cNvPr id="0" nam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86685" y="2586044"/>
                        <a:ext cx="5804296" cy="394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1510" name="正方形/長方形 6"/>
          <p:cNvSpPr>
            <a:spLocks noChangeArrowheads="1"/>
          </p:cNvSpPr>
          <p:nvPr/>
        </p:nvSpPr>
        <p:spPr bwMode="auto">
          <a:xfrm>
            <a:off x="584729" y="2432068"/>
            <a:ext cx="39004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ja-JP" altLang="en-US" sz="1200" smtClean="0">
                <a:solidFill>
                  <a:srgbClr val="000000"/>
                </a:solidFill>
                <a:latin typeface="Arial" charset="0"/>
                <a:ea typeface="ＭＳ Ｐゴシック" charset="-128"/>
              </a:rPr>
              <a:t>介護人材の需給推計を行う場合の方法（複数回答）</a:t>
            </a:r>
            <a:endParaRPr lang="en-US" altLang="ja-JP" sz="1200" smtClean="0">
              <a:solidFill>
                <a:srgbClr val="000000"/>
              </a:solidFill>
              <a:latin typeface="Arial" charset="0"/>
              <a:ea typeface="ＭＳ Ｐゴシック" charset="-128"/>
            </a:endParaRPr>
          </a:p>
        </p:txBody>
      </p:sp>
      <p:sp>
        <p:nvSpPr>
          <p:cNvPr id="21511" name="正方形/長方形 7"/>
          <p:cNvSpPr>
            <a:spLocks noChangeArrowheads="1"/>
          </p:cNvSpPr>
          <p:nvPr/>
        </p:nvSpPr>
        <p:spPr bwMode="auto">
          <a:xfrm>
            <a:off x="5109505" y="2420956"/>
            <a:ext cx="452305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ja-JP" altLang="en-US" sz="1200" smtClean="0">
                <a:solidFill>
                  <a:srgbClr val="000000"/>
                </a:solidFill>
                <a:latin typeface="Arial" charset="0"/>
                <a:ea typeface="ＭＳ Ｐゴシック" charset="-128"/>
              </a:rPr>
              <a:t>介護人材の過不足状況の把握方法（複数回答）</a:t>
            </a:r>
            <a:endParaRPr lang="en-US" altLang="ja-JP" sz="1200" smtClean="0">
              <a:solidFill>
                <a:srgbClr val="000000"/>
              </a:solidFill>
              <a:latin typeface="Arial" charset="0"/>
              <a:ea typeface="ＭＳ Ｐゴシック" charset="-128"/>
            </a:endParaRPr>
          </a:p>
        </p:txBody>
      </p:sp>
      <p:sp>
        <p:nvSpPr>
          <p:cNvPr id="21512" name="Rectangle 3"/>
          <p:cNvSpPr>
            <a:spLocks noChangeArrowheads="1"/>
          </p:cNvSpPr>
          <p:nvPr/>
        </p:nvSpPr>
        <p:spPr bwMode="auto">
          <a:xfrm>
            <a:off x="68801" y="845454"/>
            <a:ext cx="9751219" cy="106182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p>
            <a:pPr marL="177800" indent="-177800">
              <a:lnSpc>
                <a:spcPct val="110000"/>
              </a:lnSpc>
              <a:spcBef>
                <a:spcPct val="10000"/>
              </a:spcBef>
            </a:pPr>
            <a:r>
              <a:rPr lang="ja-JP" altLang="en-US" sz="1400" smtClean="0">
                <a:solidFill>
                  <a:srgbClr val="000000"/>
                </a:solidFill>
                <a:latin typeface="ＭＳ Ｐゴシック" charset="-128"/>
                <a:ea typeface="HG丸ｺﾞｼｯｸM-PRO" pitchFamily="50" charset="-128"/>
              </a:rPr>
              <a:t>○　都道府県・指定都市において、介護人材の需給推計を行う場合の方法については、「国から具体的な需給推計手法を示してほしい」が最も多く、次に「他の都道府県・政令指定都市等で需給推計方法を知りたい」となっている。</a:t>
            </a:r>
            <a:endParaRPr lang="en-US" altLang="ja-JP" sz="1400" smtClean="0">
              <a:solidFill>
                <a:srgbClr val="000000"/>
              </a:solidFill>
              <a:latin typeface="ＭＳ Ｐゴシック" charset="-128"/>
              <a:ea typeface="HG丸ｺﾞｼｯｸM-PRO" pitchFamily="50" charset="-128"/>
            </a:endParaRPr>
          </a:p>
          <a:p>
            <a:pPr marL="177800" indent="-177800">
              <a:lnSpc>
                <a:spcPct val="110000"/>
              </a:lnSpc>
              <a:spcBef>
                <a:spcPct val="10000"/>
              </a:spcBef>
            </a:pPr>
            <a:r>
              <a:rPr lang="ja-JP" altLang="en-US" sz="1400" smtClean="0">
                <a:solidFill>
                  <a:srgbClr val="000000"/>
                </a:solidFill>
                <a:latin typeface="ＭＳ Ｐゴシック" charset="-128"/>
                <a:ea typeface="HG丸ｺﾞｼｯｸM-PRO" pitchFamily="50" charset="-128"/>
              </a:rPr>
              <a:t>○　また、介護人材の過不足状況の把握方法としては、「ハローワーク等の求人情報から」、「福祉人材センターの求人情報から」把握しているのが多く、「特に把握していない」都道府県・指定都市も約２割ある。</a:t>
            </a:r>
            <a:endParaRPr lang="en-US" altLang="ja-JP" sz="1400" smtClean="0">
              <a:solidFill>
                <a:srgbClr val="000000"/>
              </a:solidFill>
              <a:latin typeface="ＭＳ Ｐゴシック" charset="-128"/>
              <a:ea typeface="HG丸ｺﾞｼｯｸM-PRO" pitchFamily="50" charset="-128"/>
            </a:endParaRPr>
          </a:p>
        </p:txBody>
      </p:sp>
      <p:sp>
        <p:nvSpPr>
          <p:cNvPr id="10" name="正方形/長方形 9"/>
          <p:cNvSpPr/>
          <p:nvPr/>
        </p:nvSpPr>
        <p:spPr>
          <a:xfrm>
            <a:off x="741241" y="2852738"/>
            <a:ext cx="622564" cy="25241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11" name="正方形/長方形 10"/>
          <p:cNvSpPr/>
          <p:nvPr/>
        </p:nvSpPr>
        <p:spPr>
          <a:xfrm>
            <a:off x="5811177" y="2924193"/>
            <a:ext cx="624284" cy="25241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12" name="正方形/長方形 11"/>
          <p:cNvSpPr/>
          <p:nvPr/>
        </p:nvSpPr>
        <p:spPr>
          <a:xfrm>
            <a:off x="6512852" y="2924193"/>
            <a:ext cx="624284" cy="25241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13" name="正方形/長方形 12"/>
          <p:cNvSpPr/>
          <p:nvPr/>
        </p:nvSpPr>
        <p:spPr>
          <a:xfrm>
            <a:off x="8696987" y="3500438"/>
            <a:ext cx="624284" cy="25241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15" name="スライド番号プレースホルダー 1"/>
          <p:cNvSpPr txBox="1">
            <a:spLocks noGrp="1"/>
          </p:cNvSpPr>
          <p:nvPr/>
        </p:nvSpPr>
        <p:spPr bwMode="auto">
          <a:xfrm>
            <a:off x="8910840" y="6526038"/>
            <a:ext cx="1010712"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3" tIns="45707" rIns="91413" bIns="45707"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r" eaLnBrk="1" hangingPunct="1"/>
            <a:r>
              <a:rPr lang="en-US" altLang="ja-JP" sz="2400" dirty="0" smtClean="0">
                <a:solidFill>
                  <a:srgbClr val="000000"/>
                </a:solidFill>
                <a:latin typeface="Arial" panose="020B0604020202020204" pitchFamily="34" charset="0"/>
                <a:cs typeface="Arial" panose="020B0604020202020204" pitchFamily="34" charset="0"/>
              </a:rPr>
              <a:t>222</a:t>
            </a:r>
            <a:endParaRPr lang="en-US" altLang="ja-JP" sz="2400" dirty="0" smtClean="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709422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1"/>
            <a:ext cx="9906000" cy="548680"/>
          </a:xfrm>
          <a:noFill/>
        </p:spPr>
        <p:txBody>
          <a:bodyPr>
            <a:normAutofit/>
          </a:bodyPr>
          <a:lstStyle/>
          <a:p>
            <a:r>
              <a:rPr kumimoji="1" lang="ja-JP" altLang="en-US" sz="2400" dirty="0" smtClean="0">
                <a:latin typeface="HGSｺﾞｼｯｸE" panose="020B0900000000000000" pitchFamily="50" charset="-128"/>
                <a:ea typeface="HGSｺﾞｼｯｸE" panose="020B0900000000000000" pitchFamily="50" charset="-128"/>
              </a:rPr>
              <a:t>介護保険事業計画の策定プロセスと支援ツール</a:t>
            </a:r>
            <a:endParaRPr kumimoji="1" lang="ja-JP" altLang="en-US" sz="2400" dirty="0">
              <a:latin typeface="HGSｺﾞｼｯｸE" panose="020B0900000000000000" pitchFamily="50" charset="-128"/>
              <a:ea typeface="HGSｺﾞｼｯｸE" panose="020B0900000000000000" pitchFamily="50" charset="-128"/>
            </a:endParaRPr>
          </a:p>
        </p:txBody>
      </p:sp>
      <p:sp>
        <p:nvSpPr>
          <p:cNvPr id="4" name="角丸四角形 3"/>
          <p:cNvSpPr/>
          <p:nvPr/>
        </p:nvSpPr>
        <p:spPr>
          <a:xfrm>
            <a:off x="1504959" y="977808"/>
            <a:ext cx="2824807" cy="919401"/>
          </a:xfrm>
          <a:prstGeom prst="round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rIns="72000" rtlCol="0" anchor="ctr">
            <a:spAutoFit/>
          </a:bodyPr>
          <a:lstStyle/>
          <a:p>
            <a:pPr fontAlgn="auto">
              <a:spcBef>
                <a:spcPts val="0"/>
              </a:spcBef>
              <a:spcAft>
                <a:spcPts val="0"/>
              </a:spcAft>
            </a:pPr>
            <a:r>
              <a:rPr lang="ja-JP" altLang="en-US" sz="1600" dirty="0" smtClean="0">
                <a:solidFill>
                  <a:prstClr val="black"/>
                </a:solidFill>
              </a:rPr>
              <a:t>介護サービスの給付状況の分析（全国や他自治体との比較等）</a:t>
            </a:r>
            <a:endParaRPr lang="ja-JP" altLang="en-US" sz="1600" dirty="0">
              <a:solidFill>
                <a:prstClr val="black"/>
              </a:solidFill>
            </a:endParaRPr>
          </a:p>
        </p:txBody>
      </p:sp>
      <p:sp>
        <p:nvSpPr>
          <p:cNvPr id="5" name="正方形/長方形 4"/>
          <p:cNvSpPr/>
          <p:nvPr/>
        </p:nvSpPr>
        <p:spPr>
          <a:xfrm>
            <a:off x="1701800" y="3331716"/>
            <a:ext cx="2531120" cy="2413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fontAlgn="auto">
              <a:spcBef>
                <a:spcPts val="0"/>
              </a:spcBef>
              <a:spcAft>
                <a:spcPts val="0"/>
              </a:spcAft>
            </a:pPr>
            <a:r>
              <a:rPr lang="ja-JP" altLang="en-US" sz="1400" dirty="0" smtClean="0">
                <a:solidFill>
                  <a:prstClr val="black"/>
                </a:solidFill>
              </a:rPr>
              <a:t>事業者参入意向調査</a:t>
            </a:r>
          </a:p>
        </p:txBody>
      </p:sp>
      <p:sp>
        <p:nvSpPr>
          <p:cNvPr id="6" name="正方形/長方形 5"/>
          <p:cNvSpPr/>
          <p:nvPr/>
        </p:nvSpPr>
        <p:spPr>
          <a:xfrm>
            <a:off x="5352113" y="1310492"/>
            <a:ext cx="3060000" cy="252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fontAlgn="auto">
              <a:spcBef>
                <a:spcPts val="0"/>
              </a:spcBef>
              <a:spcAft>
                <a:spcPts val="0"/>
              </a:spcAft>
            </a:pPr>
            <a:r>
              <a:rPr lang="ja-JP" altLang="en-US" sz="1400" dirty="0" smtClean="0">
                <a:solidFill>
                  <a:prstClr val="black"/>
                </a:solidFill>
              </a:rPr>
              <a:t>要介護者数</a:t>
            </a:r>
          </a:p>
        </p:txBody>
      </p:sp>
      <p:sp>
        <p:nvSpPr>
          <p:cNvPr id="7" name="正方形/長方形 6"/>
          <p:cNvSpPr/>
          <p:nvPr/>
        </p:nvSpPr>
        <p:spPr>
          <a:xfrm>
            <a:off x="5352113" y="1627292"/>
            <a:ext cx="3060000" cy="252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fontAlgn="auto">
              <a:spcBef>
                <a:spcPts val="0"/>
              </a:spcBef>
              <a:spcAft>
                <a:spcPts val="0"/>
              </a:spcAft>
            </a:pPr>
            <a:r>
              <a:rPr lang="ja-JP" altLang="en-US" sz="1400" dirty="0" smtClean="0">
                <a:solidFill>
                  <a:prstClr val="black"/>
                </a:solidFill>
              </a:rPr>
              <a:t>要介護度別のサービス状況</a:t>
            </a:r>
          </a:p>
        </p:txBody>
      </p:sp>
      <p:sp>
        <p:nvSpPr>
          <p:cNvPr id="11" name="角丸四角形 10"/>
          <p:cNvSpPr/>
          <p:nvPr/>
        </p:nvSpPr>
        <p:spPr>
          <a:xfrm>
            <a:off x="3504464" y="6222781"/>
            <a:ext cx="3005424" cy="374571"/>
          </a:xfrm>
          <a:prstGeom prst="round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fontAlgn="auto">
              <a:spcBef>
                <a:spcPts val="0"/>
              </a:spcBef>
              <a:spcAft>
                <a:spcPts val="0"/>
              </a:spcAft>
            </a:pPr>
            <a:r>
              <a:rPr lang="ja-JP" altLang="en-US" sz="1600" dirty="0" smtClean="0">
                <a:solidFill>
                  <a:prstClr val="black"/>
                </a:solidFill>
              </a:rPr>
              <a:t>市町村計画策定委員会</a:t>
            </a:r>
            <a:endParaRPr lang="en-US" altLang="ja-JP" sz="1600" dirty="0" smtClean="0">
              <a:solidFill>
                <a:prstClr val="black"/>
              </a:solidFill>
            </a:endParaRPr>
          </a:p>
        </p:txBody>
      </p:sp>
      <p:sp>
        <p:nvSpPr>
          <p:cNvPr id="13" name="正方形/長方形 12"/>
          <p:cNvSpPr/>
          <p:nvPr/>
        </p:nvSpPr>
        <p:spPr>
          <a:xfrm>
            <a:off x="5352113" y="1006044"/>
            <a:ext cx="3060000" cy="252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fontAlgn="auto">
              <a:spcBef>
                <a:spcPts val="0"/>
              </a:spcBef>
              <a:spcAft>
                <a:spcPts val="0"/>
              </a:spcAft>
            </a:pPr>
            <a:r>
              <a:rPr lang="ja-JP" altLang="en-US" sz="1400" dirty="0" smtClean="0">
                <a:solidFill>
                  <a:prstClr val="black"/>
                </a:solidFill>
              </a:rPr>
              <a:t>利用率</a:t>
            </a:r>
          </a:p>
        </p:txBody>
      </p:sp>
      <p:sp>
        <p:nvSpPr>
          <p:cNvPr id="15" name="正方形/長方形 14"/>
          <p:cNvSpPr/>
          <p:nvPr/>
        </p:nvSpPr>
        <p:spPr>
          <a:xfrm>
            <a:off x="1701800" y="2997076"/>
            <a:ext cx="2531120" cy="2413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fontAlgn="auto">
              <a:spcBef>
                <a:spcPts val="0"/>
              </a:spcBef>
              <a:spcAft>
                <a:spcPts val="0"/>
              </a:spcAft>
            </a:pPr>
            <a:r>
              <a:rPr lang="ja-JP" altLang="en-US" sz="1400" dirty="0" smtClean="0">
                <a:solidFill>
                  <a:prstClr val="black"/>
                </a:solidFill>
              </a:rPr>
              <a:t>介護サービス提供能力調査</a:t>
            </a:r>
          </a:p>
        </p:txBody>
      </p:sp>
      <p:sp>
        <p:nvSpPr>
          <p:cNvPr id="16" name="正方形/長方形 15"/>
          <p:cNvSpPr/>
          <p:nvPr/>
        </p:nvSpPr>
        <p:spPr>
          <a:xfrm>
            <a:off x="1701800" y="2637036"/>
            <a:ext cx="2531120" cy="2413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auto">
              <a:spcBef>
                <a:spcPts val="0"/>
              </a:spcBef>
              <a:spcAft>
                <a:spcPts val="0"/>
              </a:spcAft>
            </a:pPr>
            <a:r>
              <a:rPr lang="ja-JP" altLang="en-US" sz="1400" dirty="0" smtClean="0">
                <a:solidFill>
                  <a:prstClr val="black"/>
                </a:solidFill>
              </a:rPr>
              <a:t>介護サービス利用意向調査</a:t>
            </a:r>
          </a:p>
        </p:txBody>
      </p:sp>
      <p:cxnSp>
        <p:nvCxnSpPr>
          <p:cNvPr id="17" name="直線矢印コネクタ 16"/>
          <p:cNvCxnSpPr/>
          <p:nvPr/>
        </p:nvCxnSpPr>
        <p:spPr>
          <a:xfrm flipH="1">
            <a:off x="5006206" y="1981200"/>
            <a:ext cx="18802" cy="3215048"/>
          </a:xfrm>
          <a:prstGeom prst="straightConnector1">
            <a:avLst/>
          </a:prstGeom>
          <a:ln w="381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8" name="直線コネクタ 27"/>
          <p:cNvCxnSpPr/>
          <p:nvPr/>
        </p:nvCxnSpPr>
        <p:spPr>
          <a:xfrm>
            <a:off x="4612438" y="1134092"/>
            <a:ext cx="0" cy="6336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フローチャート : 代替処理 37"/>
          <p:cNvSpPr/>
          <p:nvPr/>
        </p:nvSpPr>
        <p:spPr>
          <a:xfrm>
            <a:off x="8801110" y="992733"/>
            <a:ext cx="1057275" cy="897683"/>
          </a:xfrm>
          <a:prstGeom prst="flowChartAlternateProcess">
            <a:avLst/>
          </a:prstGeom>
          <a:solidFill>
            <a:srgbClr val="FFCC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wrap="square" lIns="36000" tIns="36000" rIns="36000" bIns="36000" rtlCol="0" anchor="ctr">
            <a:spAutoFit/>
          </a:bodyPr>
          <a:lstStyle/>
          <a:p>
            <a:pPr algn="ctr" fontAlgn="auto">
              <a:spcBef>
                <a:spcPts val="0"/>
              </a:spcBef>
              <a:spcAft>
                <a:spcPts val="0"/>
              </a:spcAft>
            </a:pPr>
            <a:r>
              <a:rPr lang="ja-JP" altLang="en-US" sz="1600" dirty="0" smtClean="0">
                <a:solidFill>
                  <a:prstClr val="black"/>
                </a:solidFill>
                <a:latin typeface="Arial Black"/>
                <a:ea typeface="HGP創英角ｺﾞｼｯｸUB"/>
              </a:rPr>
              <a:t>介護政策</a:t>
            </a:r>
            <a:endParaRPr lang="en-US" altLang="ja-JP" sz="1600" dirty="0" smtClean="0">
              <a:solidFill>
                <a:prstClr val="black"/>
              </a:solidFill>
              <a:latin typeface="Arial Black"/>
              <a:ea typeface="HGP創英角ｺﾞｼｯｸUB"/>
            </a:endParaRPr>
          </a:p>
          <a:p>
            <a:pPr algn="ctr" fontAlgn="auto">
              <a:spcBef>
                <a:spcPts val="0"/>
              </a:spcBef>
              <a:spcAft>
                <a:spcPts val="0"/>
              </a:spcAft>
            </a:pPr>
            <a:r>
              <a:rPr lang="ja-JP" altLang="en-US" sz="1600" dirty="0" smtClean="0">
                <a:solidFill>
                  <a:prstClr val="black"/>
                </a:solidFill>
                <a:latin typeface="Arial Black"/>
                <a:ea typeface="HGP創英角ｺﾞｼｯｸUB"/>
              </a:rPr>
              <a:t>評価支援</a:t>
            </a:r>
            <a:endParaRPr lang="en-US" altLang="ja-JP" sz="1600" dirty="0" smtClean="0">
              <a:solidFill>
                <a:prstClr val="black"/>
              </a:solidFill>
              <a:latin typeface="Arial Black"/>
              <a:ea typeface="HGP創英角ｺﾞｼｯｸUB"/>
            </a:endParaRPr>
          </a:p>
          <a:p>
            <a:pPr algn="ctr" fontAlgn="auto">
              <a:spcBef>
                <a:spcPts val="0"/>
              </a:spcBef>
              <a:spcAft>
                <a:spcPts val="0"/>
              </a:spcAft>
            </a:pPr>
            <a:r>
              <a:rPr lang="ja-JP" altLang="en-US" sz="1600" dirty="0" smtClean="0">
                <a:solidFill>
                  <a:prstClr val="black"/>
                </a:solidFill>
                <a:latin typeface="Arial Black"/>
                <a:ea typeface="HGP創英角ｺﾞｼｯｸUB"/>
              </a:rPr>
              <a:t>システム</a:t>
            </a:r>
          </a:p>
        </p:txBody>
      </p:sp>
      <p:cxnSp>
        <p:nvCxnSpPr>
          <p:cNvPr id="42" name="直線矢印コネクタ 41"/>
          <p:cNvCxnSpPr>
            <a:stCxn id="38" idx="1"/>
            <a:endCxn id="44" idx="3"/>
          </p:cNvCxnSpPr>
          <p:nvPr/>
        </p:nvCxnSpPr>
        <p:spPr>
          <a:xfrm flipH="1">
            <a:off x="8505825" y="1441574"/>
            <a:ext cx="295276" cy="6226"/>
          </a:xfrm>
          <a:prstGeom prst="straightConnector1">
            <a:avLst/>
          </a:prstGeom>
          <a:ln w="381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44" name="角丸四角形 43"/>
          <p:cNvSpPr/>
          <p:nvPr/>
        </p:nvSpPr>
        <p:spPr>
          <a:xfrm>
            <a:off x="1460532" y="914400"/>
            <a:ext cx="7045325" cy="1066800"/>
          </a:xfrm>
          <a:prstGeom prst="round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dirty="0">
              <a:solidFill>
                <a:prstClr val="white"/>
              </a:solidFill>
            </a:endParaRPr>
          </a:p>
        </p:txBody>
      </p:sp>
      <p:sp>
        <p:nvSpPr>
          <p:cNvPr id="45" name="角丸四角形 44"/>
          <p:cNvSpPr/>
          <p:nvPr/>
        </p:nvSpPr>
        <p:spPr>
          <a:xfrm>
            <a:off x="76200" y="927100"/>
            <a:ext cx="1308100" cy="1054100"/>
          </a:xfrm>
          <a:prstGeom prst="roundRect">
            <a:avLst/>
          </a:prstGeom>
          <a:solidFill>
            <a:srgbClr val="FFFFCC"/>
          </a:solidFill>
          <a:ln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ja-JP" altLang="en-US" sz="1600" dirty="0" smtClean="0">
                <a:solidFill>
                  <a:prstClr val="black"/>
                </a:solidFill>
              </a:rPr>
              <a:t>給付実績の把握・分析</a:t>
            </a:r>
            <a:endParaRPr lang="ja-JP" altLang="en-US" sz="1600" dirty="0">
              <a:solidFill>
                <a:prstClr val="black"/>
              </a:solidFill>
            </a:endParaRPr>
          </a:p>
        </p:txBody>
      </p:sp>
      <p:sp>
        <p:nvSpPr>
          <p:cNvPr id="61" name="角丸四角形 60"/>
          <p:cNvSpPr/>
          <p:nvPr/>
        </p:nvSpPr>
        <p:spPr>
          <a:xfrm>
            <a:off x="1587500" y="2120900"/>
            <a:ext cx="3086100" cy="1739900"/>
          </a:xfrm>
          <a:prstGeom prst="roundRect">
            <a:avLst>
              <a:gd name="adj" fmla="val 11241"/>
            </a:avLst>
          </a:prstGeom>
          <a:noFill/>
          <a:ln w="952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fontAlgn="auto">
              <a:spcBef>
                <a:spcPts val="0"/>
              </a:spcBef>
              <a:spcAft>
                <a:spcPts val="0"/>
              </a:spcAft>
            </a:pPr>
            <a:r>
              <a:rPr lang="ja-JP" altLang="en-US" sz="1600" dirty="0" smtClean="0">
                <a:solidFill>
                  <a:prstClr val="black"/>
                </a:solidFill>
              </a:rPr>
              <a:t>計画策定のための調査手法</a:t>
            </a:r>
            <a:endParaRPr lang="ja-JP" altLang="en-US" sz="1600" dirty="0">
              <a:solidFill>
                <a:prstClr val="black"/>
              </a:solidFill>
            </a:endParaRPr>
          </a:p>
        </p:txBody>
      </p:sp>
      <p:sp>
        <p:nvSpPr>
          <p:cNvPr id="10" name="正方形/長方形 9"/>
          <p:cNvSpPr/>
          <p:nvPr/>
        </p:nvSpPr>
        <p:spPr>
          <a:xfrm>
            <a:off x="3477176" y="5708262"/>
            <a:ext cx="3060000" cy="360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fontAlgn="auto">
              <a:spcBef>
                <a:spcPts val="0"/>
              </a:spcBef>
              <a:spcAft>
                <a:spcPts val="0"/>
              </a:spcAft>
            </a:pPr>
            <a:r>
              <a:rPr lang="ja-JP" altLang="en-US" sz="1600" dirty="0" smtClean="0">
                <a:solidFill>
                  <a:prstClr val="black"/>
                </a:solidFill>
              </a:rPr>
              <a:t>将来推計（素案）</a:t>
            </a:r>
          </a:p>
        </p:txBody>
      </p:sp>
      <p:cxnSp>
        <p:nvCxnSpPr>
          <p:cNvPr id="18" name="直線矢印コネクタ 17"/>
          <p:cNvCxnSpPr>
            <a:stCxn id="10" idx="2"/>
            <a:endCxn id="11" idx="0"/>
          </p:cNvCxnSpPr>
          <p:nvPr/>
        </p:nvCxnSpPr>
        <p:spPr>
          <a:xfrm>
            <a:off x="5007176" y="6068262"/>
            <a:ext cx="0" cy="154519"/>
          </a:xfrm>
          <a:prstGeom prst="straightConnector1">
            <a:avLst/>
          </a:prstGeom>
          <a:ln w="381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73" name="フローチャート : 代替処理 72"/>
          <p:cNvSpPr/>
          <p:nvPr/>
        </p:nvSpPr>
        <p:spPr>
          <a:xfrm>
            <a:off x="8801110" y="5301208"/>
            <a:ext cx="1057275" cy="1159869"/>
          </a:xfrm>
          <a:prstGeom prst="flowChartAlternateProcess">
            <a:avLst/>
          </a:prstGeom>
          <a:solidFill>
            <a:srgbClr val="FFCC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wrap="square" lIns="36000" tIns="36000" rIns="36000" bIns="36000" rtlCol="0" anchor="ctr">
            <a:spAutoFit/>
          </a:bodyPr>
          <a:lstStyle/>
          <a:p>
            <a:pPr algn="ctr" fontAlgn="auto">
              <a:spcBef>
                <a:spcPts val="0"/>
              </a:spcBef>
              <a:spcAft>
                <a:spcPts val="0"/>
              </a:spcAft>
            </a:pPr>
            <a:r>
              <a:rPr lang="ja-JP" altLang="en-US" sz="1600" dirty="0" smtClean="0">
                <a:solidFill>
                  <a:prstClr val="black"/>
                </a:solidFill>
                <a:latin typeface="Arial Black"/>
                <a:ea typeface="HGP創英角ｺﾞｼｯｸUB"/>
              </a:rPr>
              <a:t>サービス見込み量ワーク</a:t>
            </a:r>
            <a:endParaRPr lang="en-US" altLang="ja-JP" sz="1600" dirty="0" smtClean="0">
              <a:solidFill>
                <a:prstClr val="black"/>
              </a:solidFill>
              <a:latin typeface="Arial Black"/>
              <a:ea typeface="HGP創英角ｺﾞｼｯｸUB"/>
            </a:endParaRPr>
          </a:p>
          <a:p>
            <a:pPr algn="ctr" fontAlgn="auto">
              <a:spcBef>
                <a:spcPts val="0"/>
              </a:spcBef>
              <a:spcAft>
                <a:spcPts val="0"/>
              </a:spcAft>
            </a:pPr>
            <a:r>
              <a:rPr lang="ja-JP" altLang="en-US" sz="1600" dirty="0" smtClean="0">
                <a:solidFill>
                  <a:prstClr val="black"/>
                </a:solidFill>
                <a:latin typeface="Arial Black"/>
                <a:ea typeface="HGP創英角ｺﾞｼｯｸUB"/>
              </a:rPr>
              <a:t>シート</a:t>
            </a:r>
          </a:p>
        </p:txBody>
      </p:sp>
      <p:cxnSp>
        <p:nvCxnSpPr>
          <p:cNvPr id="75" name="直線矢印コネクタ 74"/>
          <p:cNvCxnSpPr>
            <a:stCxn id="73" idx="1"/>
            <a:endCxn id="10" idx="3"/>
          </p:cNvCxnSpPr>
          <p:nvPr/>
        </p:nvCxnSpPr>
        <p:spPr>
          <a:xfrm flipH="1">
            <a:off x="6537176" y="5881143"/>
            <a:ext cx="2263934" cy="7119"/>
          </a:xfrm>
          <a:prstGeom prst="straightConnector1">
            <a:avLst/>
          </a:prstGeom>
          <a:ln w="381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80" name="テキスト ボックス 79"/>
          <p:cNvSpPr txBox="1"/>
          <p:nvPr/>
        </p:nvSpPr>
        <p:spPr>
          <a:xfrm>
            <a:off x="8623416" y="638735"/>
            <a:ext cx="1400162" cy="307777"/>
          </a:xfrm>
          <a:prstGeom prst="rect">
            <a:avLst/>
          </a:prstGeom>
          <a:noFill/>
        </p:spPr>
        <p:txBody>
          <a:bodyPr wrap="square" rtlCol="0">
            <a:spAutoFit/>
          </a:bodyPr>
          <a:lstStyle/>
          <a:p>
            <a:pPr algn="ctr" fontAlgn="auto">
              <a:spcBef>
                <a:spcPts val="0"/>
              </a:spcBef>
              <a:spcAft>
                <a:spcPts val="0"/>
              </a:spcAft>
            </a:pPr>
            <a:r>
              <a:rPr lang="en-US" altLang="ja-JP" sz="1400" dirty="0" smtClean="0">
                <a:solidFill>
                  <a:prstClr val="black"/>
                </a:solidFill>
                <a:latin typeface="Arial Black"/>
                <a:ea typeface="HGP創英角ｺﾞｼｯｸUB"/>
              </a:rPr>
              <a:t>《</a:t>
            </a:r>
            <a:r>
              <a:rPr lang="ja-JP" altLang="en-US" sz="1400" dirty="0" smtClean="0">
                <a:solidFill>
                  <a:prstClr val="black"/>
                </a:solidFill>
                <a:latin typeface="Arial Black"/>
                <a:ea typeface="HGP創英角ｺﾞｼｯｸUB"/>
              </a:rPr>
              <a:t>支援ツール</a:t>
            </a:r>
            <a:r>
              <a:rPr lang="en-US" altLang="ja-JP" sz="1400" dirty="0" smtClean="0">
                <a:solidFill>
                  <a:prstClr val="black"/>
                </a:solidFill>
                <a:latin typeface="Arial Black"/>
                <a:ea typeface="HGP創英角ｺﾞｼｯｸUB"/>
              </a:rPr>
              <a:t>》</a:t>
            </a:r>
            <a:endParaRPr lang="ja-JP" altLang="en-US" sz="1400" dirty="0">
              <a:solidFill>
                <a:prstClr val="black"/>
              </a:solidFill>
              <a:latin typeface="Arial Black"/>
              <a:ea typeface="HGP創英角ｺﾞｼｯｸUB"/>
            </a:endParaRPr>
          </a:p>
        </p:txBody>
      </p:sp>
      <p:sp>
        <p:nvSpPr>
          <p:cNvPr id="81" name="角丸四角形 80"/>
          <p:cNvSpPr/>
          <p:nvPr/>
        </p:nvSpPr>
        <p:spPr>
          <a:xfrm>
            <a:off x="63511" y="2095500"/>
            <a:ext cx="1308100" cy="1765300"/>
          </a:xfrm>
          <a:prstGeom prst="roundRect">
            <a:avLst>
              <a:gd name="adj" fmla="val 12784"/>
            </a:avLst>
          </a:prstGeom>
          <a:solidFill>
            <a:srgbClr val="FFFFCC"/>
          </a:solidFill>
          <a:ln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ja-JP" altLang="en-US" sz="1600" dirty="0" smtClean="0">
                <a:solidFill>
                  <a:prstClr val="black"/>
                </a:solidFill>
              </a:rPr>
              <a:t>計画策定のための</a:t>
            </a:r>
            <a:endParaRPr lang="en-US" altLang="ja-JP" sz="1600" dirty="0" smtClean="0">
              <a:solidFill>
                <a:prstClr val="black"/>
              </a:solidFill>
            </a:endParaRPr>
          </a:p>
          <a:p>
            <a:pPr algn="ctr" fontAlgn="auto">
              <a:spcBef>
                <a:spcPts val="0"/>
              </a:spcBef>
              <a:spcAft>
                <a:spcPts val="0"/>
              </a:spcAft>
            </a:pPr>
            <a:r>
              <a:rPr lang="ja-JP" altLang="en-US" sz="1600" dirty="0" smtClean="0">
                <a:solidFill>
                  <a:prstClr val="black"/>
                </a:solidFill>
              </a:rPr>
              <a:t>基礎調査</a:t>
            </a:r>
            <a:endParaRPr lang="ja-JP" altLang="en-US" sz="1600" dirty="0">
              <a:solidFill>
                <a:prstClr val="black"/>
              </a:solidFill>
            </a:endParaRPr>
          </a:p>
        </p:txBody>
      </p:sp>
      <p:sp>
        <p:nvSpPr>
          <p:cNvPr id="86" name="角丸四角形 85"/>
          <p:cNvSpPr/>
          <p:nvPr/>
        </p:nvSpPr>
        <p:spPr>
          <a:xfrm>
            <a:off x="1460532" y="2070100"/>
            <a:ext cx="7045325" cy="2921000"/>
          </a:xfrm>
          <a:prstGeom prst="roundRect">
            <a:avLst>
              <a:gd name="adj" fmla="val 6232"/>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dirty="0">
              <a:solidFill>
                <a:prstClr val="white"/>
              </a:solidFill>
            </a:endParaRPr>
          </a:p>
        </p:txBody>
      </p:sp>
      <p:sp>
        <p:nvSpPr>
          <p:cNvPr id="99" name="角丸四角形 98"/>
          <p:cNvSpPr/>
          <p:nvPr/>
        </p:nvSpPr>
        <p:spPr>
          <a:xfrm>
            <a:off x="63511" y="5067300"/>
            <a:ext cx="1308100" cy="1638300"/>
          </a:xfrm>
          <a:prstGeom prst="roundRect">
            <a:avLst>
              <a:gd name="adj" fmla="val 12784"/>
            </a:avLst>
          </a:prstGeom>
          <a:solidFill>
            <a:srgbClr val="FFFFCC"/>
          </a:solidFill>
          <a:ln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ja-JP" altLang="en-US" sz="1600" dirty="0" smtClean="0">
                <a:solidFill>
                  <a:prstClr val="black"/>
                </a:solidFill>
              </a:rPr>
              <a:t>サービス見込み量の算出と関係者への説明</a:t>
            </a:r>
            <a:endParaRPr lang="ja-JP" altLang="en-US" sz="1600" dirty="0">
              <a:solidFill>
                <a:prstClr val="black"/>
              </a:solidFill>
            </a:endParaRPr>
          </a:p>
        </p:txBody>
      </p:sp>
      <p:sp>
        <p:nvSpPr>
          <p:cNvPr id="100" name="角丸四角形 99"/>
          <p:cNvSpPr/>
          <p:nvPr/>
        </p:nvSpPr>
        <p:spPr>
          <a:xfrm>
            <a:off x="1460532" y="5080000"/>
            <a:ext cx="7045325" cy="1600200"/>
          </a:xfrm>
          <a:prstGeom prst="roundRect">
            <a:avLst>
              <a:gd name="adj" fmla="val 6232"/>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dirty="0">
              <a:solidFill>
                <a:prstClr val="white"/>
              </a:solidFill>
            </a:endParaRPr>
          </a:p>
        </p:txBody>
      </p:sp>
      <p:cxnSp>
        <p:nvCxnSpPr>
          <p:cNvPr id="43" name="直線矢印コネクタ 42"/>
          <p:cNvCxnSpPr/>
          <p:nvPr/>
        </p:nvCxnSpPr>
        <p:spPr>
          <a:xfrm>
            <a:off x="4592961" y="1131094"/>
            <a:ext cx="720080" cy="0"/>
          </a:xfrm>
          <a:prstGeom prst="straightConnector1">
            <a:avLst/>
          </a:prstGeom>
          <a:ln w="381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49" name="直線矢印コネクタ 48"/>
          <p:cNvCxnSpPr/>
          <p:nvPr/>
        </p:nvCxnSpPr>
        <p:spPr>
          <a:xfrm>
            <a:off x="4592961" y="1760116"/>
            <a:ext cx="720080" cy="0"/>
          </a:xfrm>
          <a:prstGeom prst="straightConnector1">
            <a:avLst/>
          </a:prstGeom>
          <a:ln w="381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grpSp>
        <p:nvGrpSpPr>
          <p:cNvPr id="3" name="グループ化 67"/>
          <p:cNvGrpSpPr/>
          <p:nvPr/>
        </p:nvGrpSpPr>
        <p:grpSpPr>
          <a:xfrm>
            <a:off x="4332490" y="1439987"/>
            <a:ext cx="980554" cy="1364"/>
            <a:chOff x="4332486" y="1439987"/>
            <a:chExt cx="980554" cy="1364"/>
          </a:xfrm>
        </p:grpSpPr>
        <p:cxnSp>
          <p:nvCxnSpPr>
            <p:cNvPr id="50" name="直線矢印コネクタ 49"/>
            <p:cNvCxnSpPr/>
            <p:nvPr/>
          </p:nvCxnSpPr>
          <p:spPr>
            <a:xfrm>
              <a:off x="4376936" y="1441351"/>
              <a:ext cx="936104" cy="0"/>
            </a:xfrm>
            <a:prstGeom prst="straightConnector1">
              <a:avLst/>
            </a:prstGeom>
            <a:ln w="381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57" name="直線矢印コネクタ 56"/>
            <p:cNvCxnSpPr/>
            <p:nvPr/>
          </p:nvCxnSpPr>
          <p:spPr>
            <a:xfrm>
              <a:off x="4332486" y="1439987"/>
              <a:ext cx="144016" cy="0"/>
            </a:xfrm>
            <a:prstGeom prst="straightConnector1">
              <a:avLst/>
            </a:prstGeom>
            <a:ln w="38100">
              <a:solidFill>
                <a:schemeClr val="tx1"/>
              </a:solidFill>
              <a:tailEnd type="none" w="lg" len="med"/>
            </a:ln>
          </p:spPr>
          <p:style>
            <a:lnRef idx="1">
              <a:schemeClr val="accent1"/>
            </a:lnRef>
            <a:fillRef idx="0">
              <a:schemeClr val="accent1"/>
            </a:fillRef>
            <a:effectRef idx="0">
              <a:schemeClr val="accent1"/>
            </a:effectRef>
            <a:fontRef idx="minor">
              <a:schemeClr val="tx1"/>
            </a:fontRef>
          </p:style>
        </p:cxnSp>
      </p:grpSp>
      <p:grpSp>
        <p:nvGrpSpPr>
          <p:cNvPr id="9" name="グループ化 8"/>
          <p:cNvGrpSpPr/>
          <p:nvPr/>
        </p:nvGrpSpPr>
        <p:grpSpPr>
          <a:xfrm>
            <a:off x="5025008" y="2132856"/>
            <a:ext cx="4816485" cy="1800200"/>
            <a:chOff x="5041900" y="2717800"/>
            <a:chExt cx="4816485" cy="1800200"/>
          </a:xfrm>
        </p:grpSpPr>
        <p:sp>
          <p:nvSpPr>
            <p:cNvPr id="62" name="角丸四角形 61"/>
            <p:cNvSpPr/>
            <p:nvPr/>
          </p:nvSpPr>
          <p:spPr>
            <a:xfrm>
              <a:off x="5562600" y="2717800"/>
              <a:ext cx="2882900" cy="1800200"/>
            </a:xfrm>
            <a:prstGeom prst="roundRect">
              <a:avLst>
                <a:gd name="adj" fmla="val 8836"/>
              </a:avLst>
            </a:prstGeom>
            <a:solidFill>
              <a:srgbClr val="CCFFCC"/>
            </a:solidFill>
            <a:ln w="38100" cmpd="thickThi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fontAlgn="auto">
                <a:spcBef>
                  <a:spcPts val="0"/>
                </a:spcBef>
                <a:spcAft>
                  <a:spcPts val="0"/>
                </a:spcAft>
              </a:pPr>
              <a:r>
                <a:rPr lang="ja-JP" altLang="en-US" sz="1600" dirty="0" smtClean="0">
                  <a:solidFill>
                    <a:prstClr val="black"/>
                  </a:solidFill>
                </a:rPr>
                <a:t>第５期から導入した調査手法</a:t>
              </a:r>
              <a:endParaRPr lang="en-US" altLang="ja-JP" sz="1600" dirty="0" smtClean="0">
                <a:solidFill>
                  <a:prstClr val="black"/>
                </a:solidFill>
              </a:endParaRPr>
            </a:p>
          </p:txBody>
        </p:sp>
        <p:sp>
          <p:nvSpPr>
            <p:cNvPr id="14" name="正方形/長方形 13"/>
            <p:cNvSpPr/>
            <p:nvPr/>
          </p:nvSpPr>
          <p:spPr>
            <a:xfrm>
              <a:off x="5969000" y="3101377"/>
              <a:ext cx="2108200" cy="609600"/>
            </a:xfrm>
            <a:prstGeom prst="rect">
              <a:avLst/>
            </a:prstGeom>
            <a:solidFill>
              <a:srgbClr val="FFCC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fontAlgn="auto">
                <a:spcBef>
                  <a:spcPts val="0"/>
                </a:spcBef>
                <a:spcAft>
                  <a:spcPts val="0"/>
                </a:spcAft>
              </a:pPr>
              <a:r>
                <a:rPr lang="ja-JP" altLang="en-US" dirty="0" smtClean="0">
                  <a:solidFill>
                    <a:prstClr val="black"/>
                  </a:solidFill>
                  <a:latin typeface="Arial Black"/>
                  <a:ea typeface="HGP創英角ｺﾞｼｯｸUB"/>
                </a:rPr>
                <a:t>日常生活圏域</a:t>
              </a:r>
              <a:endParaRPr lang="en-US" altLang="ja-JP" dirty="0" smtClean="0">
                <a:solidFill>
                  <a:prstClr val="black"/>
                </a:solidFill>
                <a:latin typeface="Arial Black"/>
                <a:ea typeface="HGP創英角ｺﾞｼｯｸUB"/>
              </a:endParaRPr>
            </a:p>
            <a:p>
              <a:pPr algn="ctr" fontAlgn="auto">
                <a:spcBef>
                  <a:spcPts val="0"/>
                </a:spcBef>
                <a:spcAft>
                  <a:spcPts val="0"/>
                </a:spcAft>
              </a:pPr>
              <a:r>
                <a:rPr lang="ja-JP" altLang="en-US" dirty="0" smtClean="0">
                  <a:solidFill>
                    <a:prstClr val="black"/>
                  </a:solidFill>
                  <a:latin typeface="Arial Black"/>
                  <a:ea typeface="HGP創英角ｺﾞｼｯｸUB"/>
                </a:rPr>
                <a:t>ニーズ調査</a:t>
              </a:r>
            </a:p>
          </p:txBody>
        </p:sp>
        <p:sp>
          <p:nvSpPr>
            <p:cNvPr id="20" name="テキスト ボックス 19"/>
            <p:cNvSpPr txBox="1"/>
            <p:nvPr/>
          </p:nvSpPr>
          <p:spPr>
            <a:xfrm>
              <a:off x="5651538" y="3725912"/>
              <a:ext cx="2806699" cy="738664"/>
            </a:xfrm>
            <a:prstGeom prst="rect">
              <a:avLst/>
            </a:prstGeom>
            <a:noFill/>
          </p:spPr>
          <p:txBody>
            <a:bodyPr wrap="square" rtlCol="0" anchor="ctr" anchorCtr="0">
              <a:spAutoFit/>
            </a:bodyPr>
            <a:lstStyle/>
            <a:p>
              <a:pPr fontAlgn="auto">
                <a:spcBef>
                  <a:spcPts val="0"/>
                </a:spcBef>
                <a:spcAft>
                  <a:spcPts val="0"/>
                </a:spcAft>
              </a:pPr>
              <a:r>
                <a:rPr lang="ja-JP" altLang="en-US" sz="1400" dirty="0" smtClean="0">
                  <a:solidFill>
                    <a:prstClr val="black"/>
                  </a:solidFill>
                  <a:latin typeface="Arial"/>
                  <a:ea typeface="ＭＳ Ｐゴシック"/>
                </a:rPr>
                <a:t>その地域に住む高齢者の状態像を基礎に、地域の課題・ニーズや必要となるサービス等を把握・分析</a:t>
              </a:r>
              <a:endParaRPr lang="ja-JP" altLang="en-US" sz="1400" dirty="0">
                <a:solidFill>
                  <a:prstClr val="black"/>
                </a:solidFill>
                <a:latin typeface="Arial"/>
                <a:ea typeface="ＭＳ Ｐゴシック"/>
              </a:endParaRPr>
            </a:p>
          </p:txBody>
        </p:sp>
        <p:sp>
          <p:nvSpPr>
            <p:cNvPr id="30" name="右矢印 29"/>
            <p:cNvSpPr/>
            <p:nvPr/>
          </p:nvSpPr>
          <p:spPr>
            <a:xfrm flipH="1">
              <a:off x="5041900" y="3077840"/>
              <a:ext cx="901700" cy="672525"/>
            </a:xfrm>
            <a:prstGeom prst="rightArrow">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fontAlgn="auto">
                <a:spcBef>
                  <a:spcPts val="0"/>
                </a:spcBef>
                <a:spcAft>
                  <a:spcPts val="0"/>
                </a:spcAft>
              </a:pPr>
              <a:r>
                <a:rPr lang="ja-JP" altLang="en-US" sz="1600" dirty="0" smtClean="0">
                  <a:solidFill>
                    <a:srgbClr val="FFFF00"/>
                  </a:solidFill>
                </a:rPr>
                <a:t>反 映</a:t>
              </a:r>
            </a:p>
          </p:txBody>
        </p:sp>
        <p:sp>
          <p:nvSpPr>
            <p:cNvPr id="71" name="フローチャート : 代替処理 70"/>
            <p:cNvSpPr/>
            <p:nvPr/>
          </p:nvSpPr>
          <p:spPr>
            <a:xfrm>
              <a:off x="8801110" y="3704580"/>
              <a:ext cx="1057275" cy="625268"/>
            </a:xfrm>
            <a:prstGeom prst="flowChartAlternateProcess">
              <a:avLst/>
            </a:prstGeom>
            <a:solidFill>
              <a:srgbClr val="FFCC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wrap="square" lIns="36000" tIns="36000" rIns="36000" bIns="36000" rtlCol="0" anchor="ctr">
              <a:spAutoFit/>
            </a:bodyPr>
            <a:lstStyle/>
            <a:p>
              <a:pPr algn="ctr" fontAlgn="auto">
                <a:spcBef>
                  <a:spcPts val="0"/>
                </a:spcBef>
                <a:spcAft>
                  <a:spcPts val="0"/>
                </a:spcAft>
              </a:pPr>
              <a:r>
                <a:rPr lang="ja-JP" altLang="en-US" sz="1600" dirty="0" smtClean="0">
                  <a:solidFill>
                    <a:prstClr val="black"/>
                  </a:solidFill>
                  <a:latin typeface="Arial Black"/>
                  <a:ea typeface="HGP創英角ｺﾞｼｯｸUB"/>
                </a:rPr>
                <a:t>生活支援ソフト</a:t>
              </a:r>
            </a:p>
          </p:txBody>
        </p:sp>
        <p:cxnSp>
          <p:nvCxnSpPr>
            <p:cNvPr id="72" name="直線矢印コネクタ 71"/>
            <p:cNvCxnSpPr>
              <a:stCxn id="71" idx="1"/>
            </p:cNvCxnSpPr>
            <p:nvPr/>
          </p:nvCxnSpPr>
          <p:spPr>
            <a:xfrm flipH="1">
              <a:off x="8412137" y="4017214"/>
              <a:ext cx="388987" cy="0"/>
            </a:xfrm>
            <a:prstGeom prst="straightConnector1">
              <a:avLst/>
            </a:prstGeom>
            <a:ln w="381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41" name="フローチャート : 代替処理 40"/>
            <p:cNvSpPr/>
            <p:nvPr/>
          </p:nvSpPr>
          <p:spPr>
            <a:xfrm>
              <a:off x="8801110" y="2963623"/>
              <a:ext cx="1057275" cy="625268"/>
            </a:xfrm>
            <a:prstGeom prst="flowChartAlternateProcess">
              <a:avLst/>
            </a:prstGeom>
            <a:solidFill>
              <a:schemeClr val="accent2">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wrap="square" lIns="36000" tIns="36000" rIns="36000" bIns="36000" rtlCol="0" anchor="ctr">
              <a:spAutoFit/>
            </a:bodyPr>
            <a:lstStyle/>
            <a:p>
              <a:pPr algn="ctr" fontAlgn="auto">
                <a:spcBef>
                  <a:spcPts val="0"/>
                </a:spcBef>
                <a:spcAft>
                  <a:spcPts val="0"/>
                </a:spcAft>
              </a:pPr>
              <a:r>
                <a:rPr lang="ja-JP" altLang="en-US" sz="1600" dirty="0" smtClean="0">
                  <a:solidFill>
                    <a:prstClr val="black"/>
                  </a:solidFill>
                  <a:latin typeface="Arial Black"/>
                  <a:ea typeface="HGP創英角ｺﾞｼｯｸUB"/>
                </a:rPr>
                <a:t>調査票（ひな型）</a:t>
              </a:r>
              <a:endParaRPr lang="en-US" altLang="ja-JP" sz="1600" dirty="0" smtClean="0">
                <a:solidFill>
                  <a:prstClr val="black"/>
                </a:solidFill>
                <a:latin typeface="Arial Black"/>
                <a:ea typeface="HGP創英角ｺﾞｼｯｸUB"/>
              </a:endParaRPr>
            </a:p>
          </p:txBody>
        </p:sp>
        <p:cxnSp>
          <p:nvCxnSpPr>
            <p:cNvPr id="48" name="直線矢印コネクタ 47"/>
            <p:cNvCxnSpPr/>
            <p:nvPr/>
          </p:nvCxnSpPr>
          <p:spPr>
            <a:xfrm flipH="1">
              <a:off x="8428932" y="3247901"/>
              <a:ext cx="388987" cy="0"/>
            </a:xfrm>
            <a:prstGeom prst="straightConnector1">
              <a:avLst/>
            </a:prstGeom>
            <a:ln w="381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grpSp>
      <p:sp>
        <p:nvSpPr>
          <p:cNvPr id="46" name="テキスト ボックス 45"/>
          <p:cNvSpPr txBox="1"/>
          <p:nvPr/>
        </p:nvSpPr>
        <p:spPr>
          <a:xfrm>
            <a:off x="1587524" y="5196248"/>
            <a:ext cx="1889652" cy="1169551"/>
          </a:xfrm>
          <a:prstGeom prst="rect">
            <a:avLst/>
          </a:prstGeom>
          <a:noFill/>
        </p:spPr>
        <p:txBody>
          <a:bodyPr wrap="square" rtlCol="0">
            <a:spAutoFit/>
          </a:bodyPr>
          <a:lstStyle/>
          <a:p>
            <a:pPr fontAlgn="auto">
              <a:spcBef>
                <a:spcPts val="0"/>
              </a:spcBef>
              <a:spcAft>
                <a:spcPts val="0"/>
              </a:spcAft>
            </a:pPr>
            <a:r>
              <a:rPr lang="ja-JP" altLang="en-US" sz="1400" dirty="0" smtClean="0">
                <a:solidFill>
                  <a:prstClr val="black"/>
                </a:solidFill>
                <a:latin typeface="Calibri"/>
                <a:ea typeface="ＭＳ Ｐゴシック"/>
              </a:rPr>
              <a:t>どのような保険料水準でどのようなサービス水準を目指すのかの判断と合意形成、認識の共有</a:t>
            </a:r>
            <a:endParaRPr lang="ja-JP" altLang="en-US" sz="1400" dirty="0">
              <a:solidFill>
                <a:prstClr val="black"/>
              </a:solidFill>
              <a:latin typeface="Calibri"/>
              <a:ea typeface="ＭＳ Ｐゴシック"/>
            </a:endParaRPr>
          </a:p>
        </p:txBody>
      </p:sp>
      <p:sp>
        <p:nvSpPr>
          <p:cNvPr id="8" name="スライド番号プレースホルダー 7"/>
          <p:cNvSpPr>
            <a:spLocks noGrp="1"/>
          </p:cNvSpPr>
          <p:nvPr>
            <p:ph type="sldNum" sz="quarter" idx="12"/>
          </p:nvPr>
        </p:nvSpPr>
        <p:spPr>
          <a:xfrm>
            <a:off x="7589943" y="6485170"/>
            <a:ext cx="2311400" cy="365125"/>
          </a:xfrm>
        </p:spPr>
        <p:txBody>
          <a:bodyPr/>
          <a:lstStyle/>
          <a:p>
            <a:r>
              <a:rPr lang="en-US" altLang="ja-JP" sz="2400" dirty="0">
                <a:solidFill>
                  <a:prstClr val="black"/>
                </a:solidFill>
              </a:rPr>
              <a:t>178</a:t>
            </a:r>
            <a:endParaRPr lang="ja-JP" altLang="en-US" sz="2400" dirty="0">
              <a:solidFill>
                <a:prstClr val="black"/>
              </a:solidFill>
            </a:endParaRPr>
          </a:p>
        </p:txBody>
      </p:sp>
      <p:sp>
        <p:nvSpPr>
          <p:cNvPr id="51" name="正方形/長方形 50"/>
          <p:cNvSpPr/>
          <p:nvPr/>
        </p:nvSpPr>
        <p:spPr>
          <a:xfrm>
            <a:off x="3477176" y="5196248"/>
            <a:ext cx="3060000" cy="360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fontAlgn="auto">
              <a:spcBef>
                <a:spcPts val="0"/>
              </a:spcBef>
              <a:spcAft>
                <a:spcPts val="0"/>
              </a:spcAft>
            </a:pPr>
            <a:r>
              <a:rPr lang="ja-JP" altLang="en-US" sz="1600" dirty="0" smtClean="0">
                <a:solidFill>
                  <a:prstClr val="black"/>
                </a:solidFill>
              </a:rPr>
              <a:t>対応策の検討（素案）</a:t>
            </a:r>
          </a:p>
        </p:txBody>
      </p:sp>
      <p:cxnSp>
        <p:nvCxnSpPr>
          <p:cNvPr id="59" name="直線矢印コネクタ 58"/>
          <p:cNvCxnSpPr>
            <a:stCxn id="51" idx="2"/>
            <a:endCxn id="10" idx="0"/>
          </p:cNvCxnSpPr>
          <p:nvPr/>
        </p:nvCxnSpPr>
        <p:spPr>
          <a:xfrm>
            <a:off x="5007176" y="5556248"/>
            <a:ext cx="0" cy="152014"/>
          </a:xfrm>
          <a:prstGeom prst="straightConnector1">
            <a:avLst/>
          </a:prstGeom>
          <a:ln w="381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64" name="角丸四角形 63"/>
          <p:cNvSpPr/>
          <p:nvPr/>
        </p:nvSpPr>
        <p:spPr>
          <a:xfrm>
            <a:off x="1568624" y="4043288"/>
            <a:ext cx="2907882" cy="753864"/>
          </a:xfrm>
          <a:prstGeom prst="roundRect">
            <a:avLst>
              <a:gd name="adj" fmla="val 11241"/>
            </a:avLst>
          </a:prstGeom>
          <a:noFill/>
          <a:ln w="952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fontAlgn="auto">
              <a:spcBef>
                <a:spcPts val="0"/>
              </a:spcBef>
              <a:spcAft>
                <a:spcPts val="0"/>
              </a:spcAft>
            </a:pPr>
            <a:endParaRPr lang="en-US" altLang="ja-JP" sz="1400" dirty="0" smtClean="0">
              <a:solidFill>
                <a:prstClr val="black"/>
              </a:solidFill>
            </a:endParaRPr>
          </a:p>
          <a:p>
            <a:pPr algn="ctr" fontAlgn="auto">
              <a:spcBef>
                <a:spcPts val="0"/>
              </a:spcBef>
              <a:spcAft>
                <a:spcPts val="0"/>
              </a:spcAft>
            </a:pPr>
            <a:r>
              <a:rPr lang="ja-JP" altLang="en-US" sz="1400" dirty="0" smtClean="0">
                <a:solidFill>
                  <a:prstClr val="black"/>
                </a:solidFill>
              </a:rPr>
              <a:t>地域ケア会議を活用した地域課題</a:t>
            </a:r>
            <a:endParaRPr lang="en-US" altLang="ja-JP" sz="1400" dirty="0" smtClean="0">
              <a:solidFill>
                <a:prstClr val="black"/>
              </a:solidFill>
            </a:endParaRPr>
          </a:p>
          <a:p>
            <a:pPr algn="ctr" fontAlgn="auto">
              <a:spcBef>
                <a:spcPts val="0"/>
              </a:spcBef>
              <a:spcAft>
                <a:spcPts val="0"/>
              </a:spcAft>
            </a:pPr>
            <a:r>
              <a:rPr lang="ja-JP" altLang="en-US" sz="1400" dirty="0" smtClean="0">
                <a:solidFill>
                  <a:prstClr val="black"/>
                </a:solidFill>
              </a:rPr>
              <a:t>の把握、発見した社会資源の活用</a:t>
            </a:r>
            <a:endParaRPr lang="ja-JP" altLang="en-US" sz="1400" dirty="0">
              <a:solidFill>
                <a:prstClr val="black"/>
              </a:solidFill>
            </a:endParaRPr>
          </a:p>
        </p:txBody>
      </p:sp>
      <p:sp>
        <p:nvSpPr>
          <p:cNvPr id="68" name="角丸四角形 67"/>
          <p:cNvSpPr/>
          <p:nvPr/>
        </p:nvSpPr>
        <p:spPr>
          <a:xfrm>
            <a:off x="63511" y="3933165"/>
            <a:ext cx="1308100" cy="1057936"/>
          </a:xfrm>
          <a:prstGeom prst="roundRect">
            <a:avLst>
              <a:gd name="adj" fmla="val 12784"/>
            </a:avLst>
          </a:prstGeom>
          <a:solidFill>
            <a:srgbClr val="FFFFCC"/>
          </a:solidFill>
          <a:ln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ja-JP" altLang="en-US" sz="1600" dirty="0" smtClean="0">
                <a:solidFill>
                  <a:prstClr val="black"/>
                </a:solidFill>
              </a:rPr>
              <a:t>地域ケア</a:t>
            </a:r>
            <a:endParaRPr lang="en-US" altLang="ja-JP" sz="1600" dirty="0" smtClean="0">
              <a:solidFill>
                <a:prstClr val="black"/>
              </a:solidFill>
            </a:endParaRPr>
          </a:p>
          <a:p>
            <a:pPr algn="ctr" fontAlgn="auto">
              <a:spcBef>
                <a:spcPts val="0"/>
              </a:spcBef>
              <a:spcAft>
                <a:spcPts val="0"/>
              </a:spcAft>
            </a:pPr>
            <a:r>
              <a:rPr lang="ja-JP" altLang="en-US" sz="1600" dirty="0" smtClean="0">
                <a:solidFill>
                  <a:prstClr val="black"/>
                </a:solidFill>
              </a:rPr>
              <a:t>会議</a:t>
            </a:r>
            <a:endParaRPr lang="ja-JP" altLang="en-US" sz="1600" dirty="0">
              <a:solidFill>
                <a:prstClr val="black"/>
              </a:solidFill>
            </a:endParaRPr>
          </a:p>
        </p:txBody>
      </p:sp>
      <p:sp>
        <p:nvSpPr>
          <p:cNvPr id="69" name="正方形/長方形 68"/>
          <p:cNvSpPr/>
          <p:nvPr/>
        </p:nvSpPr>
        <p:spPr>
          <a:xfrm>
            <a:off x="2277606" y="3933056"/>
            <a:ext cx="1489918" cy="327644"/>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auto">
              <a:spcBef>
                <a:spcPts val="0"/>
              </a:spcBef>
              <a:spcAft>
                <a:spcPts val="0"/>
              </a:spcAft>
            </a:pPr>
            <a:r>
              <a:rPr lang="ja-JP" altLang="en-US" sz="1600" b="1" dirty="0" smtClean="0">
                <a:solidFill>
                  <a:prstClr val="black"/>
                </a:solidFill>
              </a:rPr>
              <a:t>地域ケア会議</a:t>
            </a:r>
          </a:p>
        </p:txBody>
      </p:sp>
      <p:sp>
        <p:nvSpPr>
          <p:cNvPr id="35" name="右矢印 34"/>
          <p:cNvSpPr/>
          <p:nvPr/>
        </p:nvSpPr>
        <p:spPr>
          <a:xfrm>
            <a:off x="3767524" y="3816912"/>
            <a:ext cx="1215670" cy="548192"/>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spcBef>
                <a:spcPts val="0"/>
              </a:spcBef>
              <a:spcAft>
                <a:spcPts val="0"/>
              </a:spcAft>
            </a:pPr>
            <a:r>
              <a:rPr lang="ja-JP" altLang="en-US" sz="1600" dirty="0" smtClean="0">
                <a:solidFill>
                  <a:srgbClr val="FFFF00"/>
                </a:solidFill>
              </a:rPr>
              <a:t>反映</a:t>
            </a:r>
            <a:endParaRPr lang="ja-JP" altLang="en-US" sz="1600" dirty="0">
              <a:solidFill>
                <a:srgbClr val="FFFF00"/>
              </a:solidFill>
            </a:endParaRPr>
          </a:p>
        </p:txBody>
      </p:sp>
      <p:sp>
        <p:nvSpPr>
          <p:cNvPr id="74" name="右矢印 73"/>
          <p:cNvSpPr/>
          <p:nvPr/>
        </p:nvSpPr>
        <p:spPr>
          <a:xfrm>
            <a:off x="4184704" y="2549553"/>
            <a:ext cx="816514" cy="1152960"/>
          </a:xfrm>
          <a:prstGeom prst="rightArrow">
            <a:avLst>
              <a:gd name="adj1" fmla="val 63377"/>
              <a:gd name="adj2"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spcBef>
                <a:spcPts val="0"/>
              </a:spcBef>
              <a:spcAft>
                <a:spcPts val="0"/>
              </a:spcAft>
            </a:pPr>
            <a:r>
              <a:rPr lang="ja-JP" altLang="en-US" sz="1600" dirty="0" smtClean="0">
                <a:solidFill>
                  <a:srgbClr val="FFFF00"/>
                </a:solidFill>
              </a:rPr>
              <a:t>　反映</a:t>
            </a:r>
            <a:endParaRPr lang="ja-JP" altLang="en-US" sz="1600" dirty="0">
              <a:solidFill>
                <a:srgbClr val="FFFF00"/>
              </a:solidFill>
            </a:endParaRPr>
          </a:p>
        </p:txBody>
      </p:sp>
    </p:spTree>
    <p:extLst>
      <p:ext uri="{BB962C8B-B14F-4D97-AF65-F5344CB8AC3E}">
        <p14:creationId xmlns:p14="http://schemas.microsoft.com/office/powerpoint/2010/main" val="1252842950"/>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4"/>
          <p:cNvSpPr txBox="1">
            <a:spLocks/>
          </p:cNvSpPr>
          <p:nvPr/>
        </p:nvSpPr>
        <p:spPr>
          <a:xfrm>
            <a:off x="0" y="1"/>
            <a:ext cx="9906000" cy="495303"/>
          </a:xfrm>
          <a:prstGeom prst="rect">
            <a:avLst/>
          </a:prstGeom>
          <a:noFill/>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fontAlgn="auto">
              <a:spcAft>
                <a:spcPts val="0"/>
              </a:spcAft>
            </a:pPr>
            <a:r>
              <a:rPr lang="ja-JP" altLang="en-US" sz="2400" dirty="0" smtClean="0">
                <a:solidFill>
                  <a:prstClr val="black"/>
                </a:solidFill>
                <a:latin typeface="HGSｺﾞｼｯｸE" panose="020B0900000000000000" pitchFamily="50" charset="-128"/>
                <a:ea typeface="HGSｺﾞｼｯｸE" panose="020B0900000000000000" pitchFamily="50" charset="-128"/>
                <a:cs typeface="ＤＨＰ特太ゴシック体"/>
              </a:rPr>
              <a:t>策定プロセスでの留意点</a:t>
            </a:r>
          </a:p>
        </p:txBody>
      </p:sp>
      <p:sp>
        <p:nvSpPr>
          <p:cNvPr id="5" name="サブタイトル 2"/>
          <p:cNvSpPr txBox="1">
            <a:spLocks/>
          </p:cNvSpPr>
          <p:nvPr/>
        </p:nvSpPr>
        <p:spPr>
          <a:xfrm>
            <a:off x="200472" y="2852936"/>
            <a:ext cx="9577064" cy="3496013"/>
          </a:xfrm>
          <a:prstGeom prst="rect">
            <a:avLst/>
          </a:prstGeom>
        </p:spPr>
        <p:txBody>
          <a:bodyPr>
            <a:normAutofit fontScale="92500"/>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85725" indent="0" fontAlgn="auto">
              <a:spcAft>
                <a:spcPts val="0"/>
              </a:spcAft>
              <a:buFont typeface="Arial" pitchFamily="34" charset="0"/>
              <a:buNone/>
            </a:pPr>
            <a:r>
              <a:rPr lang="ja-JP" altLang="en-US" sz="2400" dirty="0" smtClean="0">
                <a:solidFill>
                  <a:prstClr val="black"/>
                </a:solidFill>
                <a:latin typeface="ＭＳ Ｐゴシック"/>
              </a:rPr>
              <a:t>○　「計画」を作るには、「課題」の把握が必要。</a:t>
            </a:r>
            <a:endParaRPr lang="en-US" altLang="ja-JP" sz="2400" dirty="0">
              <a:solidFill>
                <a:prstClr val="black"/>
              </a:solidFill>
              <a:latin typeface="ＭＳ Ｐゴシック"/>
            </a:endParaRPr>
          </a:p>
          <a:p>
            <a:pPr marL="85725" indent="0" fontAlgn="auto">
              <a:spcAft>
                <a:spcPts val="0"/>
              </a:spcAft>
              <a:buFont typeface="Arial" pitchFamily="34" charset="0"/>
              <a:buNone/>
            </a:pPr>
            <a:r>
              <a:rPr lang="ja-JP" altLang="en-US" sz="2400" dirty="0" smtClean="0">
                <a:solidFill>
                  <a:prstClr val="black"/>
                </a:solidFill>
                <a:latin typeface="ＭＳ Ｐゴシック"/>
              </a:rPr>
              <a:t>○　「課題」は、①給付分析や②地域ケア会議</a:t>
            </a:r>
            <a:r>
              <a:rPr lang="ja-JP" altLang="en-US" sz="2400" dirty="0">
                <a:solidFill>
                  <a:prstClr val="black"/>
                </a:solidFill>
                <a:latin typeface="ＭＳ Ｐゴシック"/>
              </a:rPr>
              <a:t>、</a:t>
            </a:r>
            <a:r>
              <a:rPr lang="ja-JP" altLang="en-US" sz="2400" dirty="0" smtClean="0">
                <a:solidFill>
                  <a:prstClr val="black"/>
                </a:solidFill>
                <a:latin typeface="ＭＳ Ｐゴシック"/>
              </a:rPr>
              <a:t>③ニーズ調査など様々な保険　</a:t>
            </a:r>
            <a:r>
              <a:rPr lang="ja-JP" altLang="en-US" sz="2400" dirty="0">
                <a:solidFill>
                  <a:prstClr val="black"/>
                </a:solidFill>
                <a:latin typeface="ＭＳ Ｐゴシック"/>
              </a:rPr>
              <a:t>　</a:t>
            </a:r>
            <a:r>
              <a:rPr lang="ja-JP" altLang="en-US" sz="2400" dirty="0" smtClean="0">
                <a:solidFill>
                  <a:prstClr val="black"/>
                </a:solidFill>
                <a:latin typeface="ＭＳ Ｐゴシック"/>
              </a:rPr>
              <a:t>　　　</a:t>
            </a:r>
            <a:endParaRPr lang="en-US" altLang="ja-JP" sz="2400" dirty="0" smtClean="0">
              <a:solidFill>
                <a:prstClr val="black"/>
              </a:solidFill>
              <a:latin typeface="ＭＳ Ｐゴシック"/>
            </a:endParaRPr>
          </a:p>
          <a:p>
            <a:pPr marL="85725" indent="0" fontAlgn="auto">
              <a:spcAft>
                <a:spcPts val="0"/>
              </a:spcAft>
              <a:buFont typeface="Arial" pitchFamily="34" charset="0"/>
              <a:buNone/>
            </a:pPr>
            <a:r>
              <a:rPr lang="ja-JP" altLang="en-US" sz="2400" dirty="0">
                <a:solidFill>
                  <a:prstClr val="black"/>
                </a:solidFill>
                <a:latin typeface="ＭＳ Ｐゴシック"/>
              </a:rPr>
              <a:t>　</a:t>
            </a:r>
            <a:r>
              <a:rPr lang="ja-JP" altLang="en-US" sz="2400" dirty="0" smtClean="0">
                <a:solidFill>
                  <a:prstClr val="black"/>
                </a:solidFill>
                <a:latin typeface="ＭＳ Ｐゴシック"/>
              </a:rPr>
              <a:t> 者としての取組を通じて見えてくる。</a:t>
            </a:r>
            <a:endParaRPr lang="en-US" altLang="ja-JP" sz="2400" dirty="0" smtClean="0">
              <a:solidFill>
                <a:prstClr val="black"/>
              </a:solidFill>
              <a:latin typeface="ＭＳ Ｐゴシック"/>
            </a:endParaRPr>
          </a:p>
          <a:p>
            <a:pPr marL="85725" indent="0" fontAlgn="auto">
              <a:spcAft>
                <a:spcPts val="0"/>
              </a:spcAft>
              <a:buFont typeface="Arial" pitchFamily="34" charset="0"/>
              <a:buNone/>
            </a:pPr>
            <a:r>
              <a:rPr lang="ja-JP" altLang="en-US" sz="2400" dirty="0" smtClean="0">
                <a:solidFill>
                  <a:prstClr val="black"/>
                </a:solidFill>
                <a:latin typeface="ＭＳ Ｐゴシック"/>
              </a:rPr>
              <a:t>○　担当者間（計画、地域包括、保険給付、福祉・・</a:t>
            </a:r>
            <a:r>
              <a:rPr lang="en-US" altLang="ja-JP" sz="2400" dirty="0" err="1" smtClean="0">
                <a:solidFill>
                  <a:prstClr val="black"/>
                </a:solidFill>
                <a:latin typeface="ＭＳ Ｐゴシック"/>
              </a:rPr>
              <a:t>etc</a:t>
            </a:r>
            <a:r>
              <a:rPr lang="ja-JP" altLang="en-US" sz="2400" dirty="0" smtClean="0">
                <a:solidFill>
                  <a:prstClr val="black"/>
                </a:solidFill>
                <a:latin typeface="ＭＳ Ｐゴシック"/>
              </a:rPr>
              <a:t>）の日頃の連携を確保し　</a:t>
            </a:r>
            <a:endParaRPr lang="en-US" altLang="ja-JP" sz="2400" dirty="0" smtClean="0">
              <a:solidFill>
                <a:prstClr val="black"/>
              </a:solidFill>
              <a:latin typeface="ＭＳ Ｐゴシック"/>
            </a:endParaRPr>
          </a:p>
          <a:p>
            <a:pPr marL="85725" indent="0" fontAlgn="auto">
              <a:spcAft>
                <a:spcPts val="0"/>
              </a:spcAft>
              <a:buFont typeface="Arial" pitchFamily="34" charset="0"/>
              <a:buNone/>
            </a:pPr>
            <a:r>
              <a:rPr lang="ja-JP" altLang="en-US" sz="2400" dirty="0">
                <a:solidFill>
                  <a:prstClr val="black"/>
                </a:solidFill>
                <a:latin typeface="ＭＳ Ｐゴシック"/>
              </a:rPr>
              <a:t>　</a:t>
            </a:r>
            <a:r>
              <a:rPr lang="ja-JP" altLang="en-US" sz="2400" dirty="0" smtClean="0">
                <a:solidFill>
                  <a:prstClr val="black"/>
                </a:solidFill>
                <a:latin typeface="ＭＳ Ｐゴシック"/>
              </a:rPr>
              <a:t> </a:t>
            </a:r>
            <a:r>
              <a:rPr lang="ja-JP" altLang="en-US" sz="2400" dirty="0" err="1" smtClean="0">
                <a:solidFill>
                  <a:prstClr val="black"/>
                </a:solidFill>
                <a:latin typeface="ＭＳ Ｐゴシック"/>
              </a:rPr>
              <a:t>つつ</a:t>
            </a:r>
            <a:r>
              <a:rPr lang="ja-JP" altLang="en-US" sz="2400" dirty="0" smtClean="0">
                <a:solidFill>
                  <a:prstClr val="black"/>
                </a:solidFill>
                <a:latin typeface="ＭＳ Ｐゴシック"/>
              </a:rPr>
              <a:t>内容を検討する。計画について住民等への説明も重要。</a:t>
            </a:r>
            <a:endParaRPr lang="en-US" altLang="ja-JP" sz="2400" dirty="0" smtClean="0">
              <a:solidFill>
                <a:prstClr val="black"/>
              </a:solidFill>
              <a:latin typeface="ＭＳ Ｐゴシック"/>
            </a:endParaRPr>
          </a:p>
          <a:p>
            <a:pPr marL="85725" indent="0" fontAlgn="auto">
              <a:spcAft>
                <a:spcPts val="0"/>
              </a:spcAft>
              <a:buFont typeface="Arial" pitchFamily="34" charset="0"/>
              <a:buNone/>
            </a:pPr>
            <a:r>
              <a:rPr lang="ja-JP" altLang="en-US" sz="2400" dirty="0" smtClean="0">
                <a:solidFill>
                  <a:prstClr val="black"/>
                </a:solidFill>
                <a:latin typeface="ＭＳ Ｐゴシック"/>
              </a:rPr>
              <a:t>○　第６期計画からは、団塊の世代が後期高齢者となる２０２５年を視野に入れ</a:t>
            </a:r>
            <a:endParaRPr lang="en-US" altLang="ja-JP" sz="2400" dirty="0" smtClean="0">
              <a:solidFill>
                <a:prstClr val="black"/>
              </a:solidFill>
              <a:latin typeface="ＭＳ Ｐゴシック"/>
            </a:endParaRPr>
          </a:p>
          <a:p>
            <a:pPr marL="85725" indent="0" fontAlgn="auto">
              <a:spcAft>
                <a:spcPts val="0"/>
              </a:spcAft>
              <a:buFont typeface="Arial" pitchFamily="34" charset="0"/>
              <a:buNone/>
            </a:pPr>
            <a:r>
              <a:rPr lang="en-US" altLang="ja-JP" sz="2400" dirty="0">
                <a:solidFill>
                  <a:prstClr val="black"/>
                </a:solidFill>
                <a:latin typeface="ＭＳ Ｐゴシック"/>
              </a:rPr>
              <a:t> </a:t>
            </a:r>
            <a:r>
              <a:rPr lang="en-US" altLang="ja-JP" sz="2400" dirty="0" smtClean="0">
                <a:solidFill>
                  <a:prstClr val="black"/>
                </a:solidFill>
                <a:latin typeface="ＭＳ Ｐゴシック"/>
              </a:rPr>
              <a:t> </a:t>
            </a:r>
            <a:r>
              <a:rPr lang="ja-JP" altLang="en-US" sz="2400" dirty="0" smtClean="0">
                <a:solidFill>
                  <a:prstClr val="black"/>
                </a:solidFill>
                <a:latin typeface="ＭＳ Ｐゴシック"/>
              </a:rPr>
              <a:t>段階的な基盤整備を進める観点で計画を作成することが必要。</a:t>
            </a:r>
            <a:endParaRPr lang="en-US" altLang="ja-JP" sz="2400" dirty="0" smtClean="0">
              <a:solidFill>
                <a:prstClr val="black"/>
              </a:solidFill>
              <a:latin typeface="ＭＳ Ｐゴシック"/>
            </a:endParaRPr>
          </a:p>
          <a:p>
            <a:pPr marL="85725" indent="0" fontAlgn="auto">
              <a:spcAft>
                <a:spcPts val="0"/>
              </a:spcAft>
              <a:buFont typeface="Arial" pitchFamily="34" charset="0"/>
              <a:buNone/>
            </a:pPr>
            <a:r>
              <a:rPr lang="ja-JP" altLang="en-US" sz="2400" dirty="0" smtClean="0">
                <a:solidFill>
                  <a:prstClr val="black"/>
                </a:solidFill>
                <a:latin typeface="ＭＳ Ｐゴシック"/>
              </a:rPr>
              <a:t>○　地域の課題に対応し、より納得度の高い計画を作成することが重要。</a:t>
            </a:r>
            <a:endParaRPr lang="en-US" altLang="ja-JP" sz="2400" dirty="0" smtClean="0">
              <a:solidFill>
                <a:prstClr val="black"/>
              </a:solidFill>
              <a:latin typeface="ＭＳ Ｐゴシック"/>
            </a:endParaRPr>
          </a:p>
        </p:txBody>
      </p:sp>
      <p:sp>
        <p:nvSpPr>
          <p:cNvPr id="8" name="角丸四角形 7"/>
          <p:cNvSpPr/>
          <p:nvPr/>
        </p:nvSpPr>
        <p:spPr>
          <a:xfrm>
            <a:off x="452800" y="1152434"/>
            <a:ext cx="432048" cy="1296144"/>
          </a:xfrm>
          <a:prstGeom prst="round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wrap="square" lIns="72000" tIns="72000" rIns="72000" bIns="72000" rtlCol="0" anchor="ctr"/>
          <a:lstStyle/>
          <a:p>
            <a:pPr algn="dist" fontAlgn="auto">
              <a:spcBef>
                <a:spcPts val="0"/>
              </a:spcBef>
              <a:spcAft>
                <a:spcPts val="0"/>
              </a:spcAft>
            </a:pPr>
            <a:r>
              <a:rPr lang="ja-JP" altLang="en-US" dirty="0" smtClean="0">
                <a:solidFill>
                  <a:prstClr val="black"/>
                </a:solidFill>
                <a:latin typeface="HGSｺﾞｼｯｸM" pitchFamily="50" charset="-128"/>
                <a:ea typeface="HGSｺﾞｼｯｸM" pitchFamily="50" charset="-128"/>
              </a:rPr>
              <a:t>政策決定</a:t>
            </a:r>
            <a:endParaRPr lang="ja-JP" altLang="en-US" dirty="0">
              <a:solidFill>
                <a:prstClr val="black"/>
              </a:solidFill>
              <a:latin typeface="HGSｺﾞｼｯｸM" pitchFamily="50" charset="-128"/>
              <a:ea typeface="HGSｺﾞｼｯｸM" pitchFamily="50" charset="-128"/>
            </a:endParaRPr>
          </a:p>
        </p:txBody>
      </p:sp>
      <p:sp>
        <p:nvSpPr>
          <p:cNvPr id="9" name="角丸四角形 8"/>
          <p:cNvSpPr/>
          <p:nvPr/>
        </p:nvSpPr>
        <p:spPr>
          <a:xfrm>
            <a:off x="1208584" y="1152434"/>
            <a:ext cx="2476932" cy="701988"/>
          </a:xfrm>
          <a:prstGeom prst="round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noAutofit/>
          </a:bodyPr>
          <a:lstStyle/>
          <a:p>
            <a:pPr algn="ctr" fontAlgn="auto">
              <a:lnSpc>
                <a:spcPts val="2300"/>
              </a:lnSpc>
              <a:spcBef>
                <a:spcPts val="0"/>
              </a:spcBef>
              <a:spcAft>
                <a:spcPts val="0"/>
              </a:spcAft>
            </a:pPr>
            <a:r>
              <a:rPr lang="ja-JP" altLang="en-US" sz="1600" dirty="0" smtClean="0">
                <a:solidFill>
                  <a:prstClr val="black"/>
                </a:solidFill>
                <a:latin typeface="HGSｺﾞｼｯｸM" pitchFamily="50" charset="-128"/>
                <a:ea typeface="HGSｺﾞｼｯｸM" pitchFamily="50" charset="-128"/>
              </a:rPr>
              <a:t>資源投入（</a:t>
            </a:r>
            <a:r>
              <a:rPr lang="en-US" altLang="ja-JP" sz="1600" dirty="0" smtClean="0">
                <a:solidFill>
                  <a:prstClr val="black"/>
                </a:solidFill>
                <a:latin typeface="HGSｺﾞｼｯｸM" pitchFamily="50" charset="-128"/>
                <a:ea typeface="HGSｺﾞｼｯｸM" pitchFamily="50" charset="-128"/>
              </a:rPr>
              <a:t>INPUT</a:t>
            </a:r>
            <a:r>
              <a:rPr lang="ja-JP" altLang="en-US" sz="1600" dirty="0" smtClean="0">
                <a:solidFill>
                  <a:prstClr val="black"/>
                </a:solidFill>
                <a:latin typeface="HGSｺﾞｼｯｸM" pitchFamily="50" charset="-128"/>
                <a:ea typeface="HGSｺﾞｼｯｸM" pitchFamily="50" charset="-128"/>
              </a:rPr>
              <a:t>）</a:t>
            </a:r>
            <a:endParaRPr lang="en-US" altLang="ja-JP" sz="1600" dirty="0" smtClean="0">
              <a:solidFill>
                <a:prstClr val="black"/>
              </a:solidFill>
              <a:latin typeface="HGSｺﾞｼｯｸM" pitchFamily="50" charset="-128"/>
              <a:ea typeface="HGSｺﾞｼｯｸM" pitchFamily="50" charset="-128"/>
            </a:endParaRPr>
          </a:p>
          <a:p>
            <a:pPr algn="ctr" fontAlgn="auto">
              <a:lnSpc>
                <a:spcPts val="2300"/>
              </a:lnSpc>
              <a:spcBef>
                <a:spcPts val="0"/>
              </a:spcBef>
              <a:spcAft>
                <a:spcPts val="0"/>
              </a:spcAft>
            </a:pPr>
            <a:r>
              <a:rPr lang="ja-JP" altLang="en-US" sz="1400" b="1" u="sng" dirty="0" smtClean="0">
                <a:solidFill>
                  <a:prstClr val="black"/>
                </a:solidFill>
                <a:latin typeface="メイリオ" pitchFamily="50" charset="-128"/>
                <a:ea typeface="メイリオ" pitchFamily="50" charset="-128"/>
              </a:rPr>
              <a:t>地域の介護サービスの整備</a:t>
            </a:r>
            <a:endParaRPr lang="ja-JP" altLang="en-US" sz="1400" b="1" dirty="0">
              <a:solidFill>
                <a:prstClr val="black"/>
              </a:solidFill>
              <a:latin typeface="メイリオ" pitchFamily="50" charset="-128"/>
              <a:ea typeface="メイリオ" pitchFamily="50" charset="-128"/>
            </a:endParaRPr>
          </a:p>
        </p:txBody>
      </p:sp>
      <p:sp>
        <p:nvSpPr>
          <p:cNvPr id="10" name="角丸四角形 9"/>
          <p:cNvSpPr/>
          <p:nvPr/>
        </p:nvSpPr>
        <p:spPr>
          <a:xfrm>
            <a:off x="3973516" y="1152434"/>
            <a:ext cx="2584348" cy="701988"/>
          </a:xfrm>
          <a:prstGeom prst="round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pPr algn="ctr" fontAlgn="auto">
              <a:lnSpc>
                <a:spcPts val="2300"/>
              </a:lnSpc>
              <a:spcBef>
                <a:spcPts val="0"/>
              </a:spcBef>
              <a:spcAft>
                <a:spcPts val="0"/>
              </a:spcAft>
            </a:pPr>
            <a:r>
              <a:rPr lang="ja-JP" altLang="en-US" sz="1600" dirty="0" smtClean="0">
                <a:solidFill>
                  <a:prstClr val="black"/>
                </a:solidFill>
                <a:latin typeface="HGSｺﾞｼｯｸM" pitchFamily="50" charset="-128"/>
                <a:ea typeface="HGSｺﾞｼｯｸM" pitchFamily="50" charset="-128"/>
              </a:rPr>
              <a:t>結果（</a:t>
            </a:r>
            <a:r>
              <a:rPr lang="en-US" altLang="ja-JP" sz="1600" dirty="0" smtClean="0">
                <a:solidFill>
                  <a:prstClr val="black"/>
                </a:solidFill>
                <a:latin typeface="HGSｺﾞｼｯｸM" pitchFamily="50" charset="-128"/>
                <a:ea typeface="HGSｺﾞｼｯｸM" pitchFamily="50" charset="-128"/>
              </a:rPr>
              <a:t>OUTPUT</a:t>
            </a:r>
            <a:r>
              <a:rPr lang="ja-JP" altLang="en-US" sz="1600" dirty="0" smtClean="0">
                <a:solidFill>
                  <a:prstClr val="black"/>
                </a:solidFill>
                <a:latin typeface="HGSｺﾞｼｯｸM" pitchFamily="50" charset="-128"/>
                <a:ea typeface="HGSｺﾞｼｯｸM" pitchFamily="50" charset="-128"/>
              </a:rPr>
              <a:t>）</a:t>
            </a:r>
            <a:endParaRPr lang="en-US" altLang="ja-JP" sz="1600" dirty="0" smtClean="0">
              <a:solidFill>
                <a:prstClr val="black"/>
              </a:solidFill>
              <a:latin typeface="HGSｺﾞｼｯｸM" pitchFamily="50" charset="-128"/>
              <a:ea typeface="HGSｺﾞｼｯｸM" pitchFamily="50" charset="-128"/>
            </a:endParaRPr>
          </a:p>
          <a:p>
            <a:pPr algn="ctr" fontAlgn="auto">
              <a:lnSpc>
                <a:spcPts val="2300"/>
              </a:lnSpc>
              <a:spcBef>
                <a:spcPts val="0"/>
              </a:spcBef>
              <a:spcAft>
                <a:spcPts val="0"/>
              </a:spcAft>
            </a:pPr>
            <a:r>
              <a:rPr lang="ja-JP" altLang="en-US" sz="1400" b="1" u="sng" dirty="0" smtClean="0">
                <a:solidFill>
                  <a:prstClr val="black"/>
                </a:solidFill>
                <a:latin typeface="メイリオ" pitchFamily="50" charset="-128"/>
                <a:ea typeface="メイリオ" pitchFamily="50" charset="-128"/>
              </a:rPr>
              <a:t>高齢者の介護サービス利用</a:t>
            </a:r>
            <a:endParaRPr lang="ja-JP" altLang="en-US" sz="1400" b="1" u="sng" dirty="0">
              <a:solidFill>
                <a:prstClr val="black"/>
              </a:solidFill>
              <a:latin typeface="メイリオ" pitchFamily="50" charset="-128"/>
              <a:ea typeface="メイリオ" pitchFamily="50" charset="-128"/>
            </a:endParaRPr>
          </a:p>
        </p:txBody>
      </p:sp>
      <p:sp>
        <p:nvSpPr>
          <p:cNvPr id="11" name="角丸四角形 10"/>
          <p:cNvSpPr/>
          <p:nvPr/>
        </p:nvSpPr>
        <p:spPr>
          <a:xfrm>
            <a:off x="6861805" y="1152434"/>
            <a:ext cx="2650403" cy="701988"/>
          </a:xfrm>
          <a:prstGeom prst="round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pPr algn="ctr" fontAlgn="auto">
              <a:lnSpc>
                <a:spcPts val="2300"/>
              </a:lnSpc>
              <a:spcBef>
                <a:spcPts val="0"/>
              </a:spcBef>
              <a:spcAft>
                <a:spcPts val="0"/>
              </a:spcAft>
            </a:pPr>
            <a:r>
              <a:rPr lang="ja-JP" altLang="en-US" sz="1600" dirty="0" smtClean="0">
                <a:solidFill>
                  <a:prstClr val="black"/>
                </a:solidFill>
                <a:latin typeface="HGSｺﾞｼｯｸM" pitchFamily="50" charset="-128"/>
                <a:ea typeface="HGSｺﾞｼｯｸM" pitchFamily="50" charset="-128"/>
              </a:rPr>
              <a:t>成果（</a:t>
            </a:r>
            <a:r>
              <a:rPr lang="en-US" altLang="ja-JP" sz="1600" dirty="0" smtClean="0">
                <a:solidFill>
                  <a:prstClr val="black"/>
                </a:solidFill>
                <a:latin typeface="HGSｺﾞｼｯｸM" pitchFamily="50" charset="-128"/>
                <a:ea typeface="HGSｺﾞｼｯｸM" pitchFamily="50" charset="-128"/>
              </a:rPr>
              <a:t>OUTCOME</a:t>
            </a:r>
            <a:r>
              <a:rPr lang="ja-JP" altLang="en-US" sz="1600" dirty="0" smtClean="0">
                <a:solidFill>
                  <a:prstClr val="black"/>
                </a:solidFill>
                <a:latin typeface="HGSｺﾞｼｯｸM" pitchFamily="50" charset="-128"/>
                <a:ea typeface="HGSｺﾞｼｯｸM" pitchFamily="50" charset="-128"/>
              </a:rPr>
              <a:t>）</a:t>
            </a:r>
            <a:endParaRPr lang="en-US" altLang="ja-JP" sz="1600" dirty="0" smtClean="0">
              <a:solidFill>
                <a:prstClr val="black"/>
              </a:solidFill>
              <a:latin typeface="HGSｺﾞｼｯｸM" pitchFamily="50" charset="-128"/>
              <a:ea typeface="HGSｺﾞｼｯｸM" pitchFamily="50" charset="-128"/>
            </a:endParaRPr>
          </a:p>
          <a:p>
            <a:pPr algn="ctr" fontAlgn="auto">
              <a:lnSpc>
                <a:spcPts val="2300"/>
              </a:lnSpc>
              <a:spcBef>
                <a:spcPts val="0"/>
              </a:spcBef>
              <a:spcAft>
                <a:spcPts val="0"/>
              </a:spcAft>
            </a:pPr>
            <a:r>
              <a:rPr lang="ja-JP" altLang="en-US" sz="1400" b="1" u="sng" dirty="0" smtClean="0">
                <a:solidFill>
                  <a:prstClr val="black"/>
                </a:solidFill>
                <a:latin typeface="メイリオ" pitchFamily="50" charset="-128"/>
                <a:ea typeface="メイリオ" pitchFamily="50" charset="-128"/>
              </a:rPr>
              <a:t>高齢者ケアの向上</a:t>
            </a:r>
            <a:endParaRPr lang="ja-JP" altLang="en-US" sz="1400" b="1" u="sng" dirty="0">
              <a:solidFill>
                <a:prstClr val="black"/>
              </a:solidFill>
              <a:latin typeface="メイリオ" pitchFamily="50" charset="-128"/>
              <a:ea typeface="メイリオ" pitchFamily="50" charset="-128"/>
            </a:endParaRPr>
          </a:p>
        </p:txBody>
      </p:sp>
      <p:sp>
        <p:nvSpPr>
          <p:cNvPr id="12" name="右矢印 11"/>
          <p:cNvSpPr/>
          <p:nvPr/>
        </p:nvSpPr>
        <p:spPr>
          <a:xfrm>
            <a:off x="917514" y="1286312"/>
            <a:ext cx="288000" cy="540000"/>
          </a:xfrm>
          <a:prstGeom prst="rightArrow">
            <a:avLst/>
          </a:prstGeom>
          <a:solidFill>
            <a:schemeClr val="accent5">
              <a:lumMod val="60000"/>
              <a:lumOff val="40000"/>
            </a:schemeClr>
          </a:solidFill>
          <a:ln w="127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dirty="0">
              <a:solidFill>
                <a:prstClr val="black"/>
              </a:solidFill>
            </a:endParaRPr>
          </a:p>
        </p:txBody>
      </p:sp>
      <p:sp>
        <p:nvSpPr>
          <p:cNvPr id="13" name="右矢印 12"/>
          <p:cNvSpPr/>
          <p:nvPr/>
        </p:nvSpPr>
        <p:spPr>
          <a:xfrm>
            <a:off x="6573806" y="1278658"/>
            <a:ext cx="288000" cy="540000"/>
          </a:xfrm>
          <a:prstGeom prst="rightArrow">
            <a:avLst/>
          </a:prstGeom>
          <a:solidFill>
            <a:schemeClr val="accent5">
              <a:lumMod val="60000"/>
              <a:lumOff val="40000"/>
            </a:schemeClr>
          </a:solidFill>
          <a:ln w="127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dirty="0">
              <a:solidFill>
                <a:prstClr val="black"/>
              </a:solidFill>
            </a:endParaRPr>
          </a:p>
        </p:txBody>
      </p:sp>
      <p:sp>
        <p:nvSpPr>
          <p:cNvPr id="14" name="右矢印 13"/>
          <p:cNvSpPr/>
          <p:nvPr/>
        </p:nvSpPr>
        <p:spPr>
          <a:xfrm>
            <a:off x="3685516" y="1272333"/>
            <a:ext cx="288000" cy="540000"/>
          </a:xfrm>
          <a:prstGeom prst="rightArrow">
            <a:avLst/>
          </a:prstGeom>
          <a:solidFill>
            <a:schemeClr val="accent5">
              <a:lumMod val="60000"/>
              <a:lumOff val="40000"/>
            </a:schemeClr>
          </a:solidFill>
          <a:ln w="127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dirty="0">
              <a:solidFill>
                <a:prstClr val="black"/>
              </a:solidFill>
            </a:endParaRPr>
          </a:p>
        </p:txBody>
      </p:sp>
      <p:cxnSp>
        <p:nvCxnSpPr>
          <p:cNvPr id="15" name="図形 16"/>
          <p:cNvCxnSpPr>
            <a:stCxn id="11" idx="2"/>
          </p:cNvCxnSpPr>
          <p:nvPr/>
        </p:nvCxnSpPr>
        <p:spPr>
          <a:xfrm rot="5400000">
            <a:off x="4466226" y="-1560235"/>
            <a:ext cx="306124" cy="7135438"/>
          </a:xfrm>
          <a:prstGeom prst="bentConnector2">
            <a:avLst/>
          </a:prstGeom>
          <a:ln w="228600">
            <a:solidFill>
              <a:schemeClr val="accent5">
                <a:lumMod val="60000"/>
                <a:lumOff val="40000"/>
              </a:schemeClr>
            </a:solidFill>
            <a:tailEnd type="triangle" w="sm" len="sm"/>
          </a:ln>
        </p:spPr>
        <p:style>
          <a:lnRef idx="1">
            <a:schemeClr val="accent1"/>
          </a:lnRef>
          <a:fillRef idx="0">
            <a:schemeClr val="accent1"/>
          </a:fillRef>
          <a:effectRef idx="0">
            <a:schemeClr val="accent1"/>
          </a:effectRef>
          <a:fontRef idx="minor">
            <a:schemeClr val="tx1"/>
          </a:fontRef>
        </p:style>
      </p:cxnSp>
      <p:sp>
        <p:nvSpPr>
          <p:cNvPr id="16" name="円/楕円 15"/>
          <p:cNvSpPr/>
          <p:nvPr/>
        </p:nvSpPr>
        <p:spPr>
          <a:xfrm>
            <a:off x="3279063" y="1915348"/>
            <a:ext cx="3533145" cy="637261"/>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tIns="108000" bIns="36000" rtlCol="0" anchor="ctr">
            <a:spAutoFit/>
          </a:bodyPr>
          <a:lstStyle/>
          <a:p>
            <a:pPr algn="ctr" fontAlgn="auto">
              <a:spcBef>
                <a:spcPts val="0"/>
              </a:spcBef>
              <a:spcAft>
                <a:spcPts val="0"/>
              </a:spcAft>
            </a:pPr>
            <a:r>
              <a:rPr lang="ja-JP" altLang="en-US" sz="2000" b="1" dirty="0" smtClean="0">
                <a:solidFill>
                  <a:prstClr val="black"/>
                </a:solidFill>
                <a:latin typeface="メイリオ" pitchFamily="50" charset="-128"/>
                <a:ea typeface="メイリオ" pitchFamily="50" charset="-128"/>
              </a:rPr>
              <a:t>政 策 評 価</a:t>
            </a:r>
            <a:endParaRPr lang="ja-JP" altLang="en-US" sz="2000" b="1" dirty="0">
              <a:solidFill>
                <a:prstClr val="black"/>
              </a:solidFill>
              <a:latin typeface="メイリオ" pitchFamily="50" charset="-128"/>
              <a:ea typeface="メイリオ" pitchFamily="50" charset="-128"/>
            </a:endParaRPr>
          </a:p>
        </p:txBody>
      </p:sp>
      <p:sp>
        <p:nvSpPr>
          <p:cNvPr id="17" name="正方形/長方形 16"/>
          <p:cNvSpPr/>
          <p:nvPr/>
        </p:nvSpPr>
        <p:spPr>
          <a:xfrm>
            <a:off x="380992" y="900146"/>
            <a:ext cx="9180520" cy="1652463"/>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dirty="0">
              <a:solidFill>
                <a:prstClr val="black"/>
              </a:solidFill>
            </a:endParaRPr>
          </a:p>
        </p:txBody>
      </p:sp>
      <p:sp>
        <p:nvSpPr>
          <p:cNvPr id="18" name="角丸四角形 17"/>
          <p:cNvSpPr/>
          <p:nvPr/>
        </p:nvSpPr>
        <p:spPr>
          <a:xfrm>
            <a:off x="453757" y="684122"/>
            <a:ext cx="2050971" cy="386904"/>
          </a:xfrm>
          <a:prstGeom prst="roundRect">
            <a:avLst/>
          </a:prstGeom>
          <a:solidFill>
            <a:schemeClr val="accent3">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tIns="72000" bIns="0" rtlCol="0" anchor="ctr">
            <a:spAutoFit/>
          </a:bodyPr>
          <a:lstStyle/>
          <a:p>
            <a:pPr algn="ctr" fontAlgn="auto">
              <a:spcBef>
                <a:spcPts val="0"/>
              </a:spcBef>
              <a:spcAft>
                <a:spcPts val="0"/>
              </a:spcAft>
            </a:pPr>
            <a:r>
              <a:rPr lang="ja-JP" altLang="en-US" b="1" dirty="0" smtClean="0">
                <a:solidFill>
                  <a:prstClr val="black"/>
                </a:solidFill>
                <a:latin typeface="メイリオ" pitchFamily="50" charset="-128"/>
                <a:ea typeface="メイリオ" pitchFamily="50" charset="-128"/>
              </a:rPr>
              <a:t>政策決定プロセス</a:t>
            </a:r>
            <a:endParaRPr lang="ja-JP" altLang="en-US" b="1" dirty="0">
              <a:solidFill>
                <a:prstClr val="black"/>
              </a:solidFill>
              <a:latin typeface="メイリオ" pitchFamily="50" charset="-128"/>
              <a:ea typeface="メイリオ" pitchFamily="50" charset="-128"/>
            </a:endParaRPr>
          </a:p>
        </p:txBody>
      </p:sp>
      <p:sp>
        <p:nvSpPr>
          <p:cNvPr id="19" name="スライド番号プレースホルダー 7"/>
          <p:cNvSpPr txBox="1">
            <a:spLocks/>
          </p:cNvSpPr>
          <p:nvPr/>
        </p:nvSpPr>
        <p:spPr>
          <a:xfrm>
            <a:off x="7589943" y="6485170"/>
            <a:ext cx="2311400" cy="365125"/>
          </a:xfrm>
          <a:prstGeom prst="rect">
            <a:avLst/>
          </a:prstGeom>
        </p:spPr>
        <p:txBody>
          <a:bodyPr vert="horz" lIns="91440" tIns="45720" rIns="91440" bIns="45720" rtlCol="0" anchor="ctr"/>
          <a:lstStyle>
            <a:defPPr>
              <a:defRPr lang="ja-JP"/>
            </a:defPPr>
            <a:lvl1pPr algn="r" rtl="0" fontAlgn="base">
              <a:spcBef>
                <a:spcPct val="0"/>
              </a:spcBef>
              <a:spcAft>
                <a:spcPct val="0"/>
              </a:spcAft>
              <a:defRPr kumimoji="1" sz="1200" kern="1200">
                <a:solidFill>
                  <a:schemeClr val="tx1">
                    <a:tint val="75000"/>
                  </a:schemeClr>
                </a:solidFill>
                <a:latin typeface="Arial" pitchFamily="34"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Arial" pitchFamily="34" charset="0"/>
                <a:ea typeface="ＭＳ Ｐゴシック" pitchFamily="50" charset="-128"/>
                <a:cs typeface="+mn-cs"/>
              </a:defRPr>
            </a:lvl9pPr>
          </a:lstStyle>
          <a:p>
            <a:r>
              <a:rPr lang="en-US" altLang="ja-JP" sz="2400" dirty="0" smtClean="0">
                <a:solidFill>
                  <a:prstClr val="black"/>
                </a:solidFill>
              </a:rPr>
              <a:t>179</a:t>
            </a:r>
            <a:endParaRPr lang="ja-JP" altLang="en-US" sz="2400" dirty="0">
              <a:solidFill>
                <a:prstClr val="black"/>
              </a:solidFill>
            </a:endParaRPr>
          </a:p>
        </p:txBody>
      </p:sp>
    </p:spTree>
    <p:extLst>
      <p:ext uri="{BB962C8B-B14F-4D97-AF65-F5344CB8AC3E}">
        <p14:creationId xmlns:p14="http://schemas.microsoft.com/office/powerpoint/2010/main" val="33637925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1" name="直線コネクタ 40"/>
          <p:cNvCxnSpPr/>
          <p:nvPr/>
        </p:nvCxnSpPr>
        <p:spPr>
          <a:xfrm flipH="1">
            <a:off x="37411" y="1052736"/>
            <a:ext cx="360000" cy="0"/>
          </a:xfrm>
          <a:prstGeom prst="line">
            <a:avLst/>
          </a:prstGeom>
          <a:ln w="152400">
            <a:solidFill>
              <a:schemeClr val="tx2">
                <a:lumMod val="60000"/>
                <a:lumOff val="40000"/>
              </a:schemeClr>
            </a:solidFill>
          </a:ln>
          <a:effectLst>
            <a:outerShdw blurRad="50800" dist="50800" dir="5400000" sx="1000" sy="1000" algn="ctr" rotWithShape="0">
              <a:srgbClr val="000000">
                <a:alpha val="0"/>
              </a:srgbClr>
            </a:outerShd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57" name="二等辺三角形 56"/>
          <p:cNvSpPr/>
          <p:nvPr/>
        </p:nvSpPr>
        <p:spPr>
          <a:xfrm rot="5400000">
            <a:off x="5155293" y="3671292"/>
            <a:ext cx="4782052" cy="501074"/>
          </a:xfrm>
          <a:prstGeom prst="triangle">
            <a:avLst/>
          </a:prstGeom>
          <a:solidFill>
            <a:schemeClr val="accent6">
              <a:lumMod val="60000"/>
              <a:lumOff val="40000"/>
            </a:schemeClr>
          </a:solidFill>
          <a:ln w="6350">
            <a:solidFill>
              <a:schemeClr val="accent6">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sp>
        <p:nvSpPr>
          <p:cNvPr id="48" name="二等辺三角形 47"/>
          <p:cNvSpPr/>
          <p:nvPr/>
        </p:nvSpPr>
        <p:spPr>
          <a:xfrm rot="5400000">
            <a:off x="2907605" y="3656977"/>
            <a:ext cx="4595470" cy="501074"/>
          </a:xfrm>
          <a:prstGeom prst="triangle">
            <a:avLst/>
          </a:prstGeom>
          <a:solidFill>
            <a:schemeClr val="accent6">
              <a:lumMod val="60000"/>
              <a:lumOff val="40000"/>
            </a:schemeClr>
          </a:solidFill>
          <a:ln w="6350">
            <a:solidFill>
              <a:schemeClr val="accent6">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sp>
        <p:nvSpPr>
          <p:cNvPr id="47" name="正方形/長方形 46"/>
          <p:cNvSpPr/>
          <p:nvPr/>
        </p:nvSpPr>
        <p:spPr>
          <a:xfrm>
            <a:off x="3002785" y="4941168"/>
            <a:ext cx="1952018" cy="1594536"/>
          </a:xfrm>
          <a:prstGeom prst="rect">
            <a:avLst/>
          </a:prstGeom>
          <a:ln w="6350">
            <a:prstDash val="solid"/>
          </a:ln>
          <a:effectLst>
            <a:outerShdw blurRad="50800" dist="635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fontAlgn="auto">
              <a:spcBef>
                <a:spcPts val="0"/>
              </a:spcBef>
              <a:spcAft>
                <a:spcPts val="0"/>
              </a:spcAft>
            </a:pPr>
            <a:endParaRPr lang="en-US" altLang="ja-JP" sz="1400" dirty="0" smtClean="0">
              <a:solidFill>
                <a:prstClr val="black"/>
              </a:solidFill>
            </a:endParaRPr>
          </a:p>
          <a:p>
            <a:pPr fontAlgn="auto">
              <a:spcBef>
                <a:spcPts val="0"/>
              </a:spcBef>
              <a:spcAft>
                <a:spcPts val="0"/>
              </a:spcAft>
            </a:pPr>
            <a:r>
              <a:rPr lang="ja-JP" altLang="en-US" sz="1400" dirty="0" smtClean="0">
                <a:solidFill>
                  <a:prstClr val="black"/>
                </a:solidFill>
              </a:rPr>
              <a:t>○地域資源の</a:t>
            </a:r>
            <a:r>
              <a:rPr lang="ja-JP" altLang="en-US" sz="1400" dirty="0">
                <a:solidFill>
                  <a:prstClr val="black"/>
                </a:solidFill>
              </a:rPr>
              <a:t>発掘</a:t>
            </a:r>
            <a:endParaRPr lang="en-US" altLang="ja-JP" sz="1400" dirty="0" smtClean="0">
              <a:solidFill>
                <a:prstClr val="black"/>
              </a:solidFill>
            </a:endParaRPr>
          </a:p>
          <a:p>
            <a:pPr fontAlgn="auto">
              <a:spcBef>
                <a:spcPts val="0"/>
              </a:spcBef>
              <a:spcAft>
                <a:spcPts val="0"/>
              </a:spcAft>
            </a:pPr>
            <a:endParaRPr lang="en-US" altLang="ja-JP" sz="1400" dirty="0">
              <a:solidFill>
                <a:prstClr val="black"/>
              </a:solidFill>
            </a:endParaRPr>
          </a:p>
          <a:p>
            <a:pPr fontAlgn="auto">
              <a:spcBef>
                <a:spcPts val="0"/>
              </a:spcBef>
              <a:spcAft>
                <a:spcPts val="0"/>
              </a:spcAft>
            </a:pPr>
            <a:r>
              <a:rPr lang="ja-JP" altLang="en-US" sz="1400" dirty="0">
                <a:solidFill>
                  <a:prstClr val="black"/>
                </a:solidFill>
              </a:rPr>
              <a:t>○</a:t>
            </a:r>
            <a:r>
              <a:rPr lang="ja-JP" altLang="en-US" sz="1400" dirty="0" smtClean="0">
                <a:solidFill>
                  <a:prstClr val="black"/>
                </a:solidFill>
              </a:rPr>
              <a:t>地域リーダー発掘</a:t>
            </a:r>
            <a:endParaRPr lang="en-US" altLang="ja-JP" sz="1400" dirty="0" smtClean="0">
              <a:solidFill>
                <a:prstClr val="black"/>
              </a:solidFill>
            </a:endParaRPr>
          </a:p>
          <a:p>
            <a:pPr fontAlgn="auto">
              <a:spcBef>
                <a:spcPts val="0"/>
              </a:spcBef>
              <a:spcAft>
                <a:spcPts val="0"/>
              </a:spcAft>
            </a:pPr>
            <a:endParaRPr lang="en-US" altLang="ja-JP" sz="1400" dirty="0">
              <a:solidFill>
                <a:prstClr val="black"/>
              </a:solidFill>
            </a:endParaRPr>
          </a:p>
          <a:p>
            <a:pPr fontAlgn="auto">
              <a:spcBef>
                <a:spcPts val="0"/>
              </a:spcBef>
              <a:spcAft>
                <a:spcPts val="0"/>
              </a:spcAft>
            </a:pPr>
            <a:r>
              <a:rPr lang="ja-JP" altLang="en-US" sz="1400" dirty="0">
                <a:solidFill>
                  <a:prstClr val="black"/>
                </a:solidFill>
              </a:rPr>
              <a:t>○</a:t>
            </a:r>
            <a:r>
              <a:rPr lang="ja-JP" altLang="en-US" sz="1400" dirty="0" smtClean="0">
                <a:solidFill>
                  <a:prstClr val="black"/>
                </a:solidFill>
              </a:rPr>
              <a:t>住民互助の</a:t>
            </a:r>
            <a:r>
              <a:rPr lang="ja-JP" altLang="en-US" sz="1400" dirty="0">
                <a:solidFill>
                  <a:prstClr val="black"/>
                </a:solidFill>
              </a:rPr>
              <a:t>発掘</a:t>
            </a:r>
            <a:endParaRPr lang="en-US" altLang="ja-JP" sz="1400" dirty="0">
              <a:solidFill>
                <a:prstClr val="black"/>
              </a:solidFill>
            </a:endParaRPr>
          </a:p>
          <a:p>
            <a:pPr fontAlgn="auto">
              <a:spcBef>
                <a:spcPts val="0"/>
              </a:spcBef>
              <a:spcAft>
                <a:spcPts val="0"/>
              </a:spcAft>
            </a:pPr>
            <a:endParaRPr lang="en-US" altLang="ja-JP" sz="1400" dirty="0" smtClean="0">
              <a:solidFill>
                <a:prstClr val="black"/>
              </a:solidFill>
            </a:endParaRPr>
          </a:p>
        </p:txBody>
      </p:sp>
      <p:sp>
        <p:nvSpPr>
          <p:cNvPr id="44" name="二等辺三角形 43"/>
          <p:cNvSpPr/>
          <p:nvPr/>
        </p:nvSpPr>
        <p:spPr>
          <a:xfrm rot="5400000">
            <a:off x="344212" y="3616183"/>
            <a:ext cx="4782048" cy="611295"/>
          </a:xfrm>
          <a:prstGeom prst="triangle">
            <a:avLst/>
          </a:prstGeom>
          <a:solidFill>
            <a:schemeClr val="accent6">
              <a:lumMod val="60000"/>
              <a:lumOff val="40000"/>
            </a:schemeClr>
          </a:solidFill>
          <a:ln w="6350">
            <a:solidFill>
              <a:schemeClr val="accent6">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fontAlgn="auto">
              <a:spcBef>
                <a:spcPts val="0"/>
              </a:spcBef>
              <a:spcAft>
                <a:spcPts val="0"/>
              </a:spcAft>
            </a:pPr>
            <a:endParaRPr lang="ja-JP" altLang="en-US" dirty="0">
              <a:solidFill>
                <a:prstClr val="white"/>
              </a:solidFill>
            </a:endParaRPr>
          </a:p>
        </p:txBody>
      </p:sp>
      <p:sp>
        <p:nvSpPr>
          <p:cNvPr id="2" name="タイトル 1"/>
          <p:cNvSpPr>
            <a:spLocks noGrp="1"/>
          </p:cNvSpPr>
          <p:nvPr>
            <p:ph type="ctrTitle"/>
          </p:nvPr>
        </p:nvSpPr>
        <p:spPr>
          <a:xfrm>
            <a:off x="0" y="0"/>
            <a:ext cx="9906000" cy="476672"/>
          </a:xfrm>
          <a:gradFill>
            <a:gsLst>
              <a:gs pos="0">
                <a:srgbClr val="00B0F0"/>
              </a:gs>
              <a:gs pos="20000">
                <a:schemeClr val="bg1"/>
              </a:gs>
              <a:gs pos="100000">
                <a:schemeClr val="bg1"/>
              </a:gs>
            </a:gsLst>
            <a:lin ang="16200000" scaled="0"/>
          </a:gradFill>
        </p:spPr>
        <p:txBody>
          <a:bodyPr>
            <a:normAutofit/>
          </a:bodyPr>
          <a:lstStyle/>
          <a:p>
            <a:r>
              <a:rPr kumimoji="1" lang="ja-JP" altLang="en-US" sz="2400" dirty="0" smtClean="0">
                <a:latin typeface="HGSｺﾞｼｯｸE" panose="020B0900000000000000" pitchFamily="50" charset="-128"/>
                <a:ea typeface="HGSｺﾞｼｯｸE" panose="020B0900000000000000" pitchFamily="50" charset="-128"/>
              </a:rPr>
              <a:t>市町村における地域包括ケアシステム構築のプロセス（概念図）</a:t>
            </a:r>
            <a:endParaRPr kumimoji="1" lang="ja-JP" altLang="en-US" sz="2400" dirty="0">
              <a:latin typeface="HGSｺﾞｼｯｸE" panose="020B0900000000000000" pitchFamily="50" charset="-128"/>
              <a:ea typeface="HGSｺﾞｼｯｸE" panose="020B0900000000000000" pitchFamily="50" charset="-128"/>
            </a:endParaRPr>
          </a:p>
        </p:txBody>
      </p:sp>
      <p:graphicFrame>
        <p:nvGraphicFramePr>
          <p:cNvPr id="4" name="図表 3"/>
          <p:cNvGraphicFramePr/>
          <p:nvPr>
            <p:extLst>
              <p:ext uri="{D42A27DB-BD31-4B8C-83A1-F6EECF244321}">
                <p14:modId xmlns:p14="http://schemas.microsoft.com/office/powerpoint/2010/main" val="2339167064"/>
              </p:ext>
            </p:extLst>
          </p:nvPr>
        </p:nvGraphicFramePr>
        <p:xfrm>
          <a:off x="350497" y="620688"/>
          <a:ext cx="9139015" cy="720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正方形/長方形 4"/>
          <p:cNvSpPr/>
          <p:nvPr/>
        </p:nvSpPr>
        <p:spPr>
          <a:xfrm>
            <a:off x="272169" y="2912250"/>
            <a:ext cx="2256774" cy="2219137"/>
          </a:xfrm>
          <a:prstGeom prst="rect">
            <a:avLst/>
          </a:prstGeom>
          <a:ln w="6350"/>
          <a:effectLst>
            <a:outerShdw blurRad="50800" dist="635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fontAlgn="auto">
              <a:spcBef>
                <a:spcPts val="0"/>
              </a:spcBef>
              <a:spcAft>
                <a:spcPts val="0"/>
              </a:spcAft>
            </a:pPr>
            <a:r>
              <a:rPr lang="ja-JP" altLang="en-US" sz="1400" b="1" u="sng" dirty="0" smtClean="0">
                <a:solidFill>
                  <a:prstClr val="black"/>
                </a:solidFill>
              </a:rPr>
              <a:t>地域</a:t>
            </a:r>
            <a:r>
              <a:rPr lang="ja-JP" altLang="en-US" sz="1400" b="1" u="sng" dirty="0">
                <a:solidFill>
                  <a:prstClr val="black"/>
                </a:solidFill>
              </a:rPr>
              <a:t>ケア</a:t>
            </a:r>
            <a:r>
              <a:rPr lang="ja-JP" altLang="en-US" sz="1400" b="1" u="sng" dirty="0" smtClean="0">
                <a:solidFill>
                  <a:prstClr val="black"/>
                </a:solidFill>
              </a:rPr>
              <a:t>会議の実施</a:t>
            </a:r>
            <a:endParaRPr lang="en-US" altLang="ja-JP" sz="1400" b="1" u="sng" dirty="0" smtClean="0">
              <a:solidFill>
                <a:prstClr val="black"/>
              </a:solidFill>
            </a:endParaRPr>
          </a:p>
          <a:p>
            <a:pPr algn="ctr" fontAlgn="auto">
              <a:spcBef>
                <a:spcPts val="0"/>
              </a:spcBef>
              <a:spcAft>
                <a:spcPts val="0"/>
              </a:spcAft>
            </a:pPr>
            <a:endParaRPr lang="en-US" altLang="ja-JP" sz="1400" dirty="0">
              <a:solidFill>
                <a:prstClr val="black"/>
              </a:solidFill>
            </a:endParaRPr>
          </a:p>
          <a:p>
            <a:pPr fontAlgn="auto">
              <a:spcBef>
                <a:spcPts val="0"/>
              </a:spcBef>
              <a:spcAft>
                <a:spcPts val="0"/>
              </a:spcAft>
            </a:pPr>
            <a:r>
              <a:rPr lang="ja-JP" altLang="en-US" sz="1200" dirty="0" smtClean="0">
                <a:solidFill>
                  <a:prstClr val="black"/>
                </a:solidFill>
                <a:latin typeface="HG丸ｺﾞｼｯｸM-PRO" pitchFamily="50" charset="-128"/>
                <a:ea typeface="HG丸ｺﾞｼｯｸM-PRO" pitchFamily="50" charset="-128"/>
              </a:rPr>
              <a:t>地域包括支援センター等で個別事例の検討を通じ地域のニーズや社会資源を把握</a:t>
            </a:r>
            <a:endParaRPr lang="en-US" altLang="ja-JP" sz="1200" dirty="0" smtClean="0">
              <a:solidFill>
                <a:prstClr val="black"/>
              </a:solidFill>
              <a:latin typeface="HG丸ｺﾞｼｯｸM-PRO" pitchFamily="50" charset="-128"/>
              <a:ea typeface="HG丸ｺﾞｼｯｸM-PRO" pitchFamily="50" charset="-128"/>
            </a:endParaRPr>
          </a:p>
          <a:p>
            <a:pPr fontAlgn="auto">
              <a:spcBef>
                <a:spcPts val="0"/>
              </a:spcBef>
              <a:spcAft>
                <a:spcPts val="0"/>
              </a:spcAft>
            </a:pPr>
            <a:r>
              <a:rPr lang="ja-JP" altLang="en-US" sz="1400" dirty="0">
                <a:solidFill>
                  <a:prstClr val="black"/>
                </a:solidFill>
              </a:rPr>
              <a:t>　</a:t>
            </a:r>
            <a:endParaRPr lang="en-US" altLang="ja-JP" sz="1400" dirty="0" smtClean="0">
              <a:solidFill>
                <a:prstClr val="black"/>
              </a:solidFill>
            </a:endParaRPr>
          </a:p>
          <a:p>
            <a:pPr fontAlgn="auto">
              <a:spcBef>
                <a:spcPts val="0"/>
              </a:spcBef>
              <a:spcAft>
                <a:spcPts val="0"/>
              </a:spcAft>
            </a:pPr>
            <a:r>
              <a:rPr lang="ja-JP" altLang="en-US" sz="1400" dirty="0">
                <a:solidFill>
                  <a:prstClr val="black"/>
                </a:solidFill>
                <a:latin typeface="HG丸ｺﾞｼｯｸM-PRO" pitchFamily="50" charset="-128"/>
                <a:ea typeface="HG丸ｺﾞｼｯｸM-PRO" pitchFamily="50" charset="-128"/>
              </a:rPr>
              <a:t>　</a:t>
            </a:r>
            <a:r>
              <a:rPr lang="en-US" altLang="ja-JP" sz="1200" dirty="0" smtClean="0">
                <a:solidFill>
                  <a:prstClr val="black"/>
                </a:solidFill>
                <a:latin typeface="HG丸ｺﾞｼｯｸM-PRO" pitchFamily="50" charset="-128"/>
                <a:ea typeface="HG丸ｺﾞｼｯｸM-PRO" pitchFamily="50" charset="-128"/>
              </a:rPr>
              <a:t>※</a:t>
            </a:r>
            <a:r>
              <a:rPr lang="ja-JP" altLang="en-US" sz="1200" dirty="0" smtClean="0">
                <a:solidFill>
                  <a:prstClr val="black"/>
                </a:solidFill>
                <a:latin typeface="HG丸ｺﾞｼｯｸM-PRO" pitchFamily="50" charset="-128"/>
                <a:ea typeface="HG丸ｺﾞｼｯｸM-PRO" pitchFamily="50" charset="-128"/>
              </a:rPr>
              <a:t>　地域包括支援センター</a:t>
            </a:r>
            <a:endParaRPr lang="en-US" altLang="ja-JP" sz="1200" dirty="0" smtClean="0">
              <a:solidFill>
                <a:prstClr val="black"/>
              </a:solidFill>
              <a:latin typeface="HG丸ｺﾞｼｯｸM-PRO" pitchFamily="50" charset="-128"/>
              <a:ea typeface="HG丸ｺﾞｼｯｸM-PRO" pitchFamily="50" charset="-128"/>
            </a:endParaRPr>
          </a:p>
          <a:p>
            <a:pPr fontAlgn="auto">
              <a:spcBef>
                <a:spcPts val="0"/>
              </a:spcBef>
              <a:spcAft>
                <a:spcPts val="0"/>
              </a:spcAft>
            </a:pPr>
            <a:r>
              <a:rPr lang="ja-JP" altLang="en-US" sz="1200" dirty="0">
                <a:solidFill>
                  <a:prstClr val="black"/>
                </a:solidFill>
                <a:latin typeface="HG丸ｺﾞｼｯｸM-PRO" pitchFamily="50" charset="-128"/>
                <a:ea typeface="HG丸ｺﾞｼｯｸM-PRO" pitchFamily="50" charset="-128"/>
              </a:rPr>
              <a:t>　</a:t>
            </a:r>
            <a:r>
              <a:rPr lang="ja-JP" altLang="en-US" sz="1200" dirty="0" smtClean="0">
                <a:solidFill>
                  <a:prstClr val="black"/>
                </a:solidFill>
                <a:latin typeface="HG丸ｺﾞｼｯｸM-PRO" pitchFamily="50" charset="-128"/>
                <a:ea typeface="HG丸ｺﾞｼｯｸM-PRO" pitchFamily="50" charset="-128"/>
              </a:rPr>
              <a:t>　では総合相談も実施。</a:t>
            </a:r>
            <a:endParaRPr lang="en-US" altLang="ja-JP" sz="1200" dirty="0" smtClean="0">
              <a:solidFill>
                <a:prstClr val="black"/>
              </a:solidFill>
              <a:latin typeface="HG丸ｺﾞｼｯｸM-PRO" pitchFamily="50" charset="-128"/>
              <a:ea typeface="HG丸ｺﾞｼｯｸM-PRO" pitchFamily="50" charset="-128"/>
            </a:endParaRPr>
          </a:p>
          <a:p>
            <a:pPr fontAlgn="auto">
              <a:spcBef>
                <a:spcPts val="0"/>
              </a:spcBef>
              <a:spcAft>
                <a:spcPts val="0"/>
              </a:spcAft>
            </a:pPr>
            <a:r>
              <a:rPr lang="ja-JP" altLang="en-US" sz="1200" dirty="0">
                <a:solidFill>
                  <a:prstClr val="black"/>
                </a:solidFill>
              </a:rPr>
              <a:t>　</a:t>
            </a:r>
            <a:r>
              <a:rPr lang="ja-JP" altLang="en-US" sz="1200" dirty="0" smtClean="0">
                <a:solidFill>
                  <a:prstClr val="black"/>
                </a:solidFill>
              </a:rPr>
              <a:t>　　</a:t>
            </a:r>
            <a:endParaRPr lang="en-US" altLang="ja-JP" sz="1200" dirty="0" smtClean="0">
              <a:solidFill>
                <a:prstClr val="black"/>
              </a:solidFill>
            </a:endParaRPr>
          </a:p>
        </p:txBody>
      </p:sp>
      <p:sp>
        <p:nvSpPr>
          <p:cNvPr id="6" name="正方形/長方形 5"/>
          <p:cNvSpPr/>
          <p:nvPr/>
        </p:nvSpPr>
        <p:spPr>
          <a:xfrm>
            <a:off x="272181" y="1431348"/>
            <a:ext cx="2240225" cy="1276537"/>
          </a:xfrm>
          <a:prstGeom prst="rect">
            <a:avLst/>
          </a:prstGeom>
          <a:ln w="6350"/>
          <a:effectLst>
            <a:outerShdw blurRad="50800" dist="635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lIns="36000" rIns="36000" rtlCol="0" anchor="ctr"/>
          <a:lstStyle/>
          <a:p>
            <a:pPr algn="ctr" fontAlgn="auto">
              <a:spcBef>
                <a:spcPts val="0"/>
              </a:spcBef>
              <a:spcAft>
                <a:spcPts val="0"/>
              </a:spcAft>
            </a:pPr>
            <a:r>
              <a:rPr lang="ja-JP" altLang="en-US" sz="1400" b="1" u="sng" dirty="0" smtClean="0">
                <a:solidFill>
                  <a:prstClr val="black"/>
                </a:solidFill>
              </a:rPr>
              <a:t>日常生活圏域ニーズ調査等</a:t>
            </a:r>
            <a:endParaRPr lang="en-US" altLang="ja-JP" sz="1400" dirty="0">
              <a:solidFill>
                <a:prstClr val="black"/>
              </a:solidFill>
            </a:endParaRPr>
          </a:p>
          <a:p>
            <a:pPr algn="ctr" fontAlgn="auto">
              <a:spcBef>
                <a:spcPts val="0"/>
              </a:spcBef>
              <a:spcAft>
                <a:spcPts val="0"/>
              </a:spcAft>
            </a:pPr>
            <a:endParaRPr lang="en-US" altLang="ja-JP" sz="800" dirty="0" smtClean="0">
              <a:solidFill>
                <a:prstClr val="black"/>
              </a:solidFill>
            </a:endParaRPr>
          </a:p>
          <a:p>
            <a:pPr fontAlgn="auto">
              <a:spcBef>
                <a:spcPts val="0"/>
              </a:spcBef>
              <a:spcAft>
                <a:spcPts val="0"/>
              </a:spcAft>
            </a:pPr>
            <a:r>
              <a:rPr lang="ja-JP" altLang="en-US" sz="1200" dirty="0" smtClean="0">
                <a:solidFill>
                  <a:prstClr val="black"/>
                </a:solidFill>
                <a:latin typeface="HG丸ｺﾞｼｯｸM-PRO" pitchFamily="50" charset="-128"/>
                <a:ea typeface="HG丸ｺﾞｼｯｸM-PRO" pitchFamily="50" charset="-128"/>
              </a:rPr>
              <a:t>介護保険事業計画の策定のため日常生活圏域ニーズ調査を実施し、地域の実態を把握</a:t>
            </a:r>
            <a:endParaRPr lang="en-US" altLang="ja-JP" sz="1200" dirty="0" smtClean="0">
              <a:solidFill>
                <a:prstClr val="black"/>
              </a:solidFill>
              <a:latin typeface="HG丸ｺﾞｼｯｸM-PRO" pitchFamily="50" charset="-128"/>
              <a:ea typeface="HG丸ｺﾞｼｯｸM-PRO" pitchFamily="50" charset="-128"/>
            </a:endParaRPr>
          </a:p>
        </p:txBody>
      </p:sp>
      <p:sp>
        <p:nvSpPr>
          <p:cNvPr id="7" name="正方形/長方形 6"/>
          <p:cNvSpPr/>
          <p:nvPr/>
        </p:nvSpPr>
        <p:spPr>
          <a:xfrm>
            <a:off x="272173" y="5276974"/>
            <a:ext cx="2233288" cy="1260000"/>
          </a:xfrm>
          <a:prstGeom prst="rect">
            <a:avLst/>
          </a:prstGeom>
          <a:ln w="6350"/>
          <a:effectLst>
            <a:outerShdw blurRad="50800" dist="635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fontAlgn="auto">
              <a:spcBef>
                <a:spcPts val="0"/>
              </a:spcBef>
              <a:spcAft>
                <a:spcPts val="0"/>
              </a:spcAft>
            </a:pPr>
            <a:r>
              <a:rPr lang="ja-JP" altLang="en-US" sz="1400" b="1" u="sng" dirty="0" smtClean="0">
                <a:solidFill>
                  <a:prstClr val="black"/>
                </a:solidFill>
              </a:rPr>
              <a:t>医療・介護情報の</a:t>
            </a:r>
            <a:endParaRPr lang="en-US" altLang="ja-JP" sz="1400" b="1" u="sng" dirty="0" smtClean="0">
              <a:solidFill>
                <a:prstClr val="black"/>
              </a:solidFill>
            </a:endParaRPr>
          </a:p>
          <a:p>
            <a:pPr algn="ctr" fontAlgn="auto">
              <a:spcBef>
                <a:spcPts val="0"/>
              </a:spcBef>
              <a:spcAft>
                <a:spcPts val="0"/>
              </a:spcAft>
            </a:pPr>
            <a:r>
              <a:rPr lang="ja-JP" altLang="en-US" sz="1400" b="1" u="sng" dirty="0" smtClean="0">
                <a:solidFill>
                  <a:prstClr val="black"/>
                </a:solidFill>
              </a:rPr>
              <a:t>「見える化」</a:t>
            </a:r>
            <a:endParaRPr lang="en-US" altLang="ja-JP" sz="1400" b="1" u="sng" dirty="0" smtClean="0">
              <a:solidFill>
                <a:prstClr val="black"/>
              </a:solidFill>
            </a:endParaRPr>
          </a:p>
          <a:p>
            <a:pPr algn="ctr" fontAlgn="auto">
              <a:spcBef>
                <a:spcPts val="0"/>
              </a:spcBef>
              <a:spcAft>
                <a:spcPts val="0"/>
              </a:spcAft>
            </a:pPr>
            <a:r>
              <a:rPr lang="ja-JP" altLang="en-US" sz="1400" dirty="0" smtClean="0">
                <a:solidFill>
                  <a:prstClr val="black"/>
                </a:solidFill>
              </a:rPr>
              <a:t>（随時）</a:t>
            </a:r>
            <a:endParaRPr lang="en-US" altLang="ja-JP" sz="1400" dirty="0" smtClean="0">
              <a:solidFill>
                <a:prstClr val="black"/>
              </a:solidFill>
            </a:endParaRPr>
          </a:p>
          <a:p>
            <a:pPr algn="ctr" fontAlgn="auto">
              <a:spcBef>
                <a:spcPts val="0"/>
              </a:spcBef>
              <a:spcAft>
                <a:spcPts val="0"/>
              </a:spcAft>
            </a:pPr>
            <a:endParaRPr lang="en-US" altLang="ja-JP" sz="1400" dirty="0">
              <a:solidFill>
                <a:prstClr val="black"/>
              </a:solidFill>
            </a:endParaRPr>
          </a:p>
          <a:p>
            <a:pPr algn="ctr" fontAlgn="auto">
              <a:spcBef>
                <a:spcPts val="0"/>
              </a:spcBef>
              <a:spcAft>
                <a:spcPts val="0"/>
              </a:spcAft>
            </a:pPr>
            <a:r>
              <a:rPr lang="ja-JP" altLang="en-US" sz="1200" dirty="0" smtClean="0">
                <a:solidFill>
                  <a:prstClr val="black"/>
                </a:solidFill>
                <a:latin typeface="HG丸ｺﾞｼｯｸM-PRO" pitchFamily="50" charset="-128"/>
                <a:ea typeface="HG丸ｺﾞｼｯｸM-PRO" pitchFamily="50" charset="-128"/>
              </a:rPr>
              <a:t>他市町村との比較検討</a:t>
            </a:r>
            <a:endParaRPr lang="en-US" altLang="ja-JP" sz="1600" dirty="0" smtClean="0">
              <a:solidFill>
                <a:prstClr val="black"/>
              </a:solidFill>
            </a:endParaRPr>
          </a:p>
        </p:txBody>
      </p:sp>
      <p:sp>
        <p:nvSpPr>
          <p:cNvPr id="13" name="上矢印 12"/>
          <p:cNvSpPr/>
          <p:nvPr/>
        </p:nvSpPr>
        <p:spPr>
          <a:xfrm>
            <a:off x="5862519" y="4471105"/>
            <a:ext cx="507056" cy="306406"/>
          </a:xfrm>
          <a:prstGeom prst="upArrow">
            <a:avLst/>
          </a:prstGeom>
          <a:solidFill>
            <a:schemeClr val="accent6">
              <a:lumMod val="60000"/>
              <a:lumOff val="40000"/>
            </a:schemeClr>
          </a:solidFill>
          <a:ln w="6350"/>
        </p:spPr>
        <p:style>
          <a:lnRef idx="2">
            <a:schemeClr val="accent6"/>
          </a:lnRef>
          <a:fillRef idx="1">
            <a:schemeClr val="lt1"/>
          </a:fillRef>
          <a:effectRef idx="0">
            <a:schemeClr val="accent6"/>
          </a:effectRef>
          <a:fontRef idx="minor">
            <a:schemeClr val="dk1"/>
          </a:fontRef>
        </p:style>
        <p:txBody>
          <a:bodyPr rtlCol="0" anchor="ctr"/>
          <a:lstStyle/>
          <a:p>
            <a:pPr algn="ctr" fontAlgn="auto">
              <a:spcBef>
                <a:spcPts val="0"/>
              </a:spcBef>
              <a:spcAft>
                <a:spcPts val="0"/>
              </a:spcAft>
            </a:pPr>
            <a:endParaRPr lang="ja-JP" altLang="en-US">
              <a:solidFill>
                <a:prstClr val="black"/>
              </a:solidFill>
            </a:endParaRPr>
          </a:p>
        </p:txBody>
      </p:sp>
      <p:cxnSp>
        <p:nvCxnSpPr>
          <p:cNvPr id="12" name="直線コネクタ 11"/>
          <p:cNvCxnSpPr/>
          <p:nvPr/>
        </p:nvCxnSpPr>
        <p:spPr>
          <a:xfrm flipH="1">
            <a:off x="9793457" y="1071786"/>
            <a:ext cx="9944" cy="5580000"/>
          </a:xfrm>
          <a:prstGeom prst="line">
            <a:avLst/>
          </a:prstGeom>
          <a:ln w="165100">
            <a:solidFill>
              <a:schemeClr val="tx2">
                <a:lumMod val="60000"/>
                <a:lumOff val="4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3" name="直線コネクタ 22"/>
          <p:cNvCxnSpPr/>
          <p:nvPr/>
        </p:nvCxnSpPr>
        <p:spPr>
          <a:xfrm flipH="1">
            <a:off x="36949" y="6741419"/>
            <a:ext cx="9835200" cy="0"/>
          </a:xfrm>
          <a:prstGeom prst="line">
            <a:avLst/>
          </a:prstGeom>
          <a:ln w="165100">
            <a:solidFill>
              <a:schemeClr val="tx2">
                <a:lumMod val="60000"/>
                <a:lumOff val="4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40" name="直線コネクタ 39"/>
          <p:cNvCxnSpPr/>
          <p:nvPr/>
        </p:nvCxnSpPr>
        <p:spPr>
          <a:xfrm>
            <a:off x="116341" y="1118505"/>
            <a:ext cx="0" cy="5544000"/>
          </a:xfrm>
          <a:prstGeom prst="line">
            <a:avLst/>
          </a:prstGeom>
          <a:ln w="165100">
            <a:solidFill>
              <a:schemeClr val="tx2">
                <a:lumMod val="60000"/>
                <a:lumOff val="4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36" name="直線コネクタ 35"/>
          <p:cNvCxnSpPr/>
          <p:nvPr/>
        </p:nvCxnSpPr>
        <p:spPr>
          <a:xfrm>
            <a:off x="9558716" y="986516"/>
            <a:ext cx="324000" cy="0"/>
          </a:xfrm>
          <a:prstGeom prst="line">
            <a:avLst/>
          </a:prstGeom>
          <a:ln w="165100">
            <a:solidFill>
              <a:schemeClr val="tx2">
                <a:lumMod val="60000"/>
                <a:lumOff val="4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42" name="直線矢印コネクタ 41"/>
          <p:cNvCxnSpPr/>
          <p:nvPr/>
        </p:nvCxnSpPr>
        <p:spPr>
          <a:xfrm>
            <a:off x="350477" y="1052736"/>
            <a:ext cx="235457" cy="0"/>
          </a:xfrm>
          <a:prstGeom prst="straightConnector1">
            <a:avLst/>
          </a:prstGeom>
          <a:ln w="114300">
            <a:solidFill>
              <a:schemeClr val="tx2">
                <a:lumMod val="60000"/>
                <a:lumOff val="40000"/>
              </a:schemeClr>
            </a:solidFill>
            <a:tailEnd type="triangle"/>
          </a:ln>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35" name="正方形/長方形 34"/>
          <p:cNvSpPr/>
          <p:nvPr/>
        </p:nvSpPr>
        <p:spPr>
          <a:xfrm>
            <a:off x="4304928" y="6607142"/>
            <a:ext cx="1624409" cy="250858"/>
          </a:xfrm>
          <a:prstGeom prst="rect">
            <a:avLst/>
          </a:prstGeom>
          <a:solidFill>
            <a:schemeClr val="lt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fontAlgn="auto">
              <a:spcBef>
                <a:spcPts val="0"/>
              </a:spcBef>
              <a:spcAft>
                <a:spcPts val="0"/>
              </a:spcAft>
            </a:pPr>
            <a:r>
              <a:rPr lang="ja-JP" altLang="en-US" sz="1600" b="1" dirty="0" smtClean="0">
                <a:solidFill>
                  <a:srgbClr val="4F81BD"/>
                </a:solidFill>
              </a:rPr>
              <a:t>ＰＤＣＡサイクル</a:t>
            </a:r>
            <a:endParaRPr lang="en-US" altLang="ja-JP" sz="1600" b="1" dirty="0" smtClean="0">
              <a:solidFill>
                <a:srgbClr val="4F81BD"/>
              </a:solidFill>
            </a:endParaRPr>
          </a:p>
        </p:txBody>
      </p:sp>
      <p:sp>
        <p:nvSpPr>
          <p:cNvPr id="37" name="正方形/長方形 36"/>
          <p:cNvSpPr/>
          <p:nvPr/>
        </p:nvSpPr>
        <p:spPr>
          <a:xfrm>
            <a:off x="2512399" y="3044230"/>
            <a:ext cx="445682" cy="16089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fontAlgn="auto">
              <a:spcBef>
                <a:spcPts val="0"/>
              </a:spcBef>
              <a:spcAft>
                <a:spcPts val="0"/>
              </a:spcAft>
            </a:pPr>
            <a:r>
              <a:rPr lang="ja-JP" altLang="en-US" sz="1400" dirty="0" smtClean="0">
                <a:solidFill>
                  <a:prstClr val="black"/>
                </a:solidFill>
              </a:rPr>
              <a:t>量的・質的分析</a:t>
            </a:r>
            <a:endParaRPr lang="ja-JP" altLang="en-US" sz="1400" dirty="0">
              <a:solidFill>
                <a:prstClr val="black"/>
              </a:solidFill>
            </a:endParaRPr>
          </a:p>
        </p:txBody>
      </p:sp>
      <p:sp>
        <p:nvSpPr>
          <p:cNvPr id="49" name="正方形/長方形 48"/>
          <p:cNvSpPr/>
          <p:nvPr/>
        </p:nvSpPr>
        <p:spPr>
          <a:xfrm>
            <a:off x="4912316" y="3168605"/>
            <a:ext cx="445682" cy="16089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fontAlgn="auto">
              <a:spcBef>
                <a:spcPts val="0"/>
              </a:spcBef>
              <a:spcAft>
                <a:spcPts val="0"/>
              </a:spcAft>
            </a:pPr>
            <a:endParaRPr lang="ja-JP" altLang="en-US" sz="1400" dirty="0">
              <a:solidFill>
                <a:prstClr val="black"/>
              </a:solidFill>
            </a:endParaRPr>
          </a:p>
        </p:txBody>
      </p:sp>
      <p:sp>
        <p:nvSpPr>
          <p:cNvPr id="54" name="正方形/長方形 53"/>
          <p:cNvSpPr/>
          <p:nvPr/>
        </p:nvSpPr>
        <p:spPr>
          <a:xfrm>
            <a:off x="5392377" y="1444048"/>
            <a:ext cx="1954396" cy="3003115"/>
          </a:xfrm>
          <a:prstGeom prst="rect">
            <a:avLst/>
          </a:prstGeom>
          <a:ln w="6350">
            <a:prstDash val="solid"/>
          </a:ln>
          <a:effectLst>
            <a:outerShdw blurRad="50800" dist="635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fontAlgn="auto">
              <a:spcBef>
                <a:spcPts val="0"/>
              </a:spcBef>
              <a:spcAft>
                <a:spcPts val="0"/>
              </a:spcAft>
            </a:pPr>
            <a:r>
              <a:rPr lang="ja-JP" altLang="en-US" sz="1200" dirty="0">
                <a:solidFill>
                  <a:prstClr val="black"/>
                </a:solidFill>
                <a:latin typeface="ＭＳ Ｐゴシック"/>
              </a:rPr>
              <a:t>■</a:t>
            </a:r>
            <a:r>
              <a:rPr lang="ja-JP" altLang="en-US" sz="1200" dirty="0" smtClean="0">
                <a:solidFill>
                  <a:prstClr val="black"/>
                </a:solidFill>
                <a:latin typeface="ＭＳ Ｐゴシック"/>
              </a:rPr>
              <a:t>都道府県</a:t>
            </a:r>
            <a:r>
              <a:rPr lang="ja-JP" altLang="en-US" sz="1200" dirty="0">
                <a:solidFill>
                  <a:prstClr val="black"/>
                </a:solidFill>
                <a:latin typeface="ＭＳ Ｐゴシック"/>
              </a:rPr>
              <a:t>と</a:t>
            </a:r>
            <a:r>
              <a:rPr lang="ja-JP" altLang="en-US" sz="1200" dirty="0" smtClean="0">
                <a:solidFill>
                  <a:prstClr val="black"/>
                </a:solidFill>
                <a:latin typeface="ＭＳ Ｐゴシック"/>
              </a:rPr>
              <a:t>の連携</a:t>
            </a:r>
            <a:r>
              <a:rPr lang="ja-JP" altLang="en-US" sz="1400" dirty="0" smtClean="0">
                <a:solidFill>
                  <a:prstClr val="black"/>
                </a:solidFill>
                <a:latin typeface="ＭＳ Ｐゴシック"/>
              </a:rPr>
              <a:t>　</a:t>
            </a:r>
            <a:r>
              <a:rPr lang="ja-JP" altLang="en-US" sz="1200" dirty="0" smtClean="0">
                <a:solidFill>
                  <a:prstClr val="black"/>
                </a:solidFill>
                <a:latin typeface="HG丸ｺﾞｼｯｸM-PRO" pitchFamily="50" charset="-128"/>
                <a:ea typeface="HG丸ｺﾞｼｯｸM-PRO" pitchFamily="50" charset="-128"/>
              </a:rPr>
              <a:t>　</a:t>
            </a:r>
            <a:endParaRPr lang="en-US" altLang="ja-JP" sz="1200" dirty="0" smtClean="0">
              <a:solidFill>
                <a:prstClr val="black"/>
              </a:solidFill>
              <a:latin typeface="HG丸ｺﾞｼｯｸM-PRO" pitchFamily="50" charset="-128"/>
              <a:ea typeface="HG丸ｺﾞｼｯｸM-PRO" pitchFamily="50" charset="-128"/>
            </a:endParaRPr>
          </a:p>
          <a:p>
            <a:pPr fontAlgn="auto">
              <a:spcBef>
                <a:spcPts val="0"/>
              </a:spcBef>
              <a:spcAft>
                <a:spcPts val="0"/>
              </a:spcAft>
            </a:pPr>
            <a:r>
              <a:rPr lang="ja-JP" altLang="en-US" sz="1200" dirty="0">
                <a:solidFill>
                  <a:prstClr val="black"/>
                </a:solidFill>
                <a:latin typeface="HG丸ｺﾞｼｯｸM-PRO" pitchFamily="50" charset="-128"/>
                <a:ea typeface="HG丸ｺﾞｼｯｸM-PRO" pitchFamily="50" charset="-128"/>
              </a:rPr>
              <a:t>　</a:t>
            </a:r>
            <a:r>
              <a:rPr lang="ja-JP" altLang="en-US" sz="1200" dirty="0" smtClean="0">
                <a:solidFill>
                  <a:prstClr val="black"/>
                </a:solidFill>
                <a:latin typeface="HG丸ｺﾞｼｯｸM-PRO" pitchFamily="50" charset="-128"/>
                <a:ea typeface="HG丸ｺﾞｼｯｸM-PRO" pitchFamily="50" charset="-128"/>
              </a:rPr>
              <a:t>（医療・居住等）</a:t>
            </a:r>
            <a:endParaRPr lang="en-US" altLang="ja-JP" sz="1200" dirty="0" smtClean="0">
              <a:solidFill>
                <a:prstClr val="black"/>
              </a:solidFill>
              <a:latin typeface="HG丸ｺﾞｼｯｸM-PRO" pitchFamily="50" charset="-128"/>
              <a:ea typeface="HG丸ｺﾞｼｯｸM-PRO" pitchFamily="50" charset="-128"/>
            </a:endParaRPr>
          </a:p>
          <a:p>
            <a:pPr fontAlgn="auto">
              <a:spcBef>
                <a:spcPts val="0"/>
              </a:spcBef>
              <a:spcAft>
                <a:spcPts val="0"/>
              </a:spcAft>
            </a:pPr>
            <a:r>
              <a:rPr lang="ja-JP" altLang="en-US" sz="1200" dirty="0">
                <a:solidFill>
                  <a:prstClr val="black"/>
                </a:solidFill>
                <a:latin typeface="ＭＳ Ｐゴシック"/>
              </a:rPr>
              <a:t>■関連計画との調整</a:t>
            </a:r>
            <a:endParaRPr lang="en-US" altLang="ja-JP" sz="1200" dirty="0">
              <a:solidFill>
                <a:prstClr val="black"/>
              </a:solidFill>
              <a:latin typeface="ＭＳ Ｐゴシック"/>
            </a:endParaRPr>
          </a:p>
          <a:p>
            <a:pPr fontAlgn="auto">
              <a:spcBef>
                <a:spcPts val="0"/>
              </a:spcBef>
              <a:spcAft>
                <a:spcPts val="0"/>
              </a:spcAft>
            </a:pPr>
            <a:r>
              <a:rPr lang="ja-JP" altLang="en-US" sz="1100" dirty="0">
                <a:solidFill>
                  <a:prstClr val="black"/>
                </a:solidFill>
                <a:latin typeface="HG丸ｺﾞｼｯｸM-PRO" pitchFamily="50" charset="-128"/>
                <a:ea typeface="HG丸ｺﾞｼｯｸM-PRO" pitchFamily="50" charset="-128"/>
              </a:rPr>
              <a:t>　・医療計画</a:t>
            </a:r>
            <a:endParaRPr lang="en-US" altLang="ja-JP" sz="1100" dirty="0">
              <a:solidFill>
                <a:prstClr val="black"/>
              </a:solidFill>
              <a:latin typeface="HG丸ｺﾞｼｯｸM-PRO" pitchFamily="50" charset="-128"/>
              <a:ea typeface="HG丸ｺﾞｼｯｸM-PRO" pitchFamily="50" charset="-128"/>
            </a:endParaRPr>
          </a:p>
          <a:p>
            <a:pPr fontAlgn="auto">
              <a:spcBef>
                <a:spcPts val="0"/>
              </a:spcBef>
              <a:spcAft>
                <a:spcPts val="0"/>
              </a:spcAft>
            </a:pPr>
            <a:r>
              <a:rPr lang="ja-JP" altLang="en-US" sz="1100" dirty="0">
                <a:solidFill>
                  <a:prstClr val="black"/>
                </a:solidFill>
                <a:latin typeface="HG丸ｺﾞｼｯｸM-PRO" pitchFamily="50" charset="-128"/>
                <a:ea typeface="HG丸ｺﾞｼｯｸM-PRO" pitchFamily="50" charset="-128"/>
              </a:rPr>
              <a:t>　・居住安定確保計画</a:t>
            </a:r>
            <a:endParaRPr lang="en-US" altLang="ja-JP" sz="1100" dirty="0">
              <a:solidFill>
                <a:prstClr val="black"/>
              </a:solidFill>
              <a:latin typeface="HG丸ｺﾞｼｯｸM-PRO" pitchFamily="50" charset="-128"/>
              <a:ea typeface="HG丸ｺﾞｼｯｸM-PRO" pitchFamily="50" charset="-128"/>
            </a:endParaRPr>
          </a:p>
          <a:p>
            <a:pPr fontAlgn="auto">
              <a:spcBef>
                <a:spcPts val="0"/>
              </a:spcBef>
              <a:spcAft>
                <a:spcPts val="0"/>
              </a:spcAft>
            </a:pPr>
            <a:r>
              <a:rPr lang="ja-JP" altLang="en-US" sz="1100" dirty="0">
                <a:solidFill>
                  <a:prstClr val="black"/>
                </a:solidFill>
                <a:latin typeface="HG丸ｺﾞｼｯｸM-PRO" pitchFamily="50" charset="-128"/>
                <a:ea typeface="HG丸ｺﾞｼｯｸM-PRO" pitchFamily="50" charset="-128"/>
              </a:rPr>
              <a:t>　・市町村の関連</a:t>
            </a:r>
            <a:r>
              <a:rPr lang="ja-JP" altLang="en-US" sz="1100" dirty="0" smtClean="0">
                <a:solidFill>
                  <a:prstClr val="black"/>
                </a:solidFill>
                <a:latin typeface="HG丸ｺﾞｼｯｸM-PRO" pitchFamily="50" charset="-128"/>
                <a:ea typeface="HG丸ｺﾞｼｯｸM-PRO" pitchFamily="50" charset="-128"/>
              </a:rPr>
              <a:t>計画　等</a:t>
            </a:r>
            <a:endParaRPr lang="en-US" altLang="ja-JP" sz="1100" dirty="0">
              <a:solidFill>
                <a:prstClr val="black"/>
              </a:solidFill>
              <a:latin typeface="ＭＳ Ｐゴシック"/>
            </a:endParaRPr>
          </a:p>
          <a:p>
            <a:pPr fontAlgn="auto">
              <a:spcBef>
                <a:spcPts val="0"/>
              </a:spcBef>
              <a:spcAft>
                <a:spcPts val="0"/>
              </a:spcAft>
            </a:pPr>
            <a:r>
              <a:rPr lang="ja-JP" altLang="en-US" sz="1200" dirty="0" smtClean="0">
                <a:solidFill>
                  <a:prstClr val="black"/>
                </a:solidFill>
                <a:latin typeface="ＭＳ Ｐゴシック"/>
              </a:rPr>
              <a:t>■住民参画</a:t>
            </a:r>
            <a:endParaRPr lang="en-US" altLang="ja-JP" sz="1200" dirty="0" smtClean="0">
              <a:solidFill>
                <a:prstClr val="black"/>
              </a:solidFill>
              <a:latin typeface="ＭＳ Ｐゴシック"/>
            </a:endParaRPr>
          </a:p>
          <a:p>
            <a:pPr fontAlgn="auto">
              <a:spcBef>
                <a:spcPts val="0"/>
              </a:spcBef>
              <a:spcAft>
                <a:spcPts val="0"/>
              </a:spcAft>
            </a:pPr>
            <a:r>
              <a:rPr lang="ja-JP" altLang="en-US" sz="1100" dirty="0">
                <a:solidFill>
                  <a:prstClr val="black"/>
                </a:solidFill>
                <a:latin typeface="HG丸ｺﾞｼｯｸM-PRO" pitchFamily="50" charset="-128"/>
                <a:ea typeface="HG丸ｺﾞｼｯｸM-PRO" pitchFamily="50" charset="-128"/>
              </a:rPr>
              <a:t>　・</a:t>
            </a:r>
            <a:r>
              <a:rPr lang="ja-JP" altLang="en-US" sz="1100" dirty="0" smtClean="0">
                <a:solidFill>
                  <a:prstClr val="black"/>
                </a:solidFill>
                <a:latin typeface="HG丸ｺﾞｼｯｸM-PRO" pitchFamily="50" charset="-128"/>
                <a:ea typeface="HG丸ｺﾞｼｯｸM-PRO" pitchFamily="50" charset="-128"/>
              </a:rPr>
              <a:t>住民会議</a:t>
            </a:r>
            <a:endParaRPr lang="en-US" altLang="ja-JP" sz="1100" dirty="0">
              <a:solidFill>
                <a:prstClr val="black"/>
              </a:solidFill>
              <a:latin typeface="HG丸ｺﾞｼｯｸM-PRO" pitchFamily="50" charset="-128"/>
              <a:ea typeface="HG丸ｺﾞｼｯｸM-PRO" pitchFamily="50" charset="-128"/>
            </a:endParaRPr>
          </a:p>
          <a:p>
            <a:pPr fontAlgn="auto">
              <a:spcBef>
                <a:spcPts val="0"/>
              </a:spcBef>
              <a:spcAft>
                <a:spcPts val="0"/>
              </a:spcAft>
            </a:pPr>
            <a:r>
              <a:rPr lang="ja-JP" altLang="en-US" sz="1100" dirty="0" smtClean="0">
                <a:solidFill>
                  <a:prstClr val="black"/>
                </a:solidFill>
                <a:latin typeface="HG丸ｺﾞｼｯｸM-PRO" pitchFamily="50" charset="-128"/>
                <a:ea typeface="HG丸ｺﾞｼｯｸM-PRO" pitchFamily="50" charset="-128"/>
              </a:rPr>
              <a:t>　・セミナー</a:t>
            </a:r>
            <a:endParaRPr lang="en-US" altLang="ja-JP" sz="1100" dirty="0" smtClean="0">
              <a:solidFill>
                <a:prstClr val="black"/>
              </a:solidFill>
              <a:latin typeface="HG丸ｺﾞｼｯｸM-PRO" pitchFamily="50" charset="-128"/>
              <a:ea typeface="HG丸ｺﾞｼｯｸM-PRO" pitchFamily="50" charset="-128"/>
            </a:endParaRPr>
          </a:p>
          <a:p>
            <a:pPr fontAlgn="auto">
              <a:spcBef>
                <a:spcPts val="0"/>
              </a:spcBef>
              <a:spcAft>
                <a:spcPts val="0"/>
              </a:spcAft>
            </a:pPr>
            <a:r>
              <a:rPr lang="ja-JP" altLang="en-US" sz="1100" dirty="0">
                <a:solidFill>
                  <a:prstClr val="black"/>
                </a:solidFill>
                <a:latin typeface="HG丸ｺﾞｼｯｸM-PRO" pitchFamily="50" charset="-128"/>
                <a:ea typeface="HG丸ｺﾞｼｯｸM-PRO" pitchFamily="50" charset="-128"/>
              </a:rPr>
              <a:t>　</a:t>
            </a:r>
            <a:r>
              <a:rPr lang="ja-JP" altLang="en-US" sz="1100" dirty="0" smtClean="0">
                <a:solidFill>
                  <a:prstClr val="black"/>
                </a:solidFill>
                <a:latin typeface="HG丸ｺﾞｼｯｸM-PRO" pitchFamily="50" charset="-128"/>
                <a:ea typeface="HG丸ｺﾞｼｯｸM-PRO" pitchFamily="50" charset="-128"/>
              </a:rPr>
              <a:t>・パブリックコメント等</a:t>
            </a:r>
            <a:endParaRPr lang="en-US" altLang="ja-JP" sz="1100" dirty="0" smtClean="0">
              <a:solidFill>
                <a:prstClr val="black"/>
              </a:solidFill>
              <a:latin typeface="ＭＳ Ｐゴシック"/>
            </a:endParaRPr>
          </a:p>
          <a:p>
            <a:pPr fontAlgn="auto">
              <a:spcBef>
                <a:spcPts val="0"/>
              </a:spcBef>
              <a:spcAft>
                <a:spcPts val="0"/>
              </a:spcAft>
            </a:pPr>
            <a:r>
              <a:rPr lang="ja-JP" altLang="en-US" sz="1200" dirty="0" smtClean="0">
                <a:solidFill>
                  <a:prstClr val="black"/>
                </a:solidFill>
                <a:latin typeface="ＭＳ Ｐゴシック"/>
              </a:rPr>
              <a:t>■関連施策との調整</a:t>
            </a:r>
            <a:endParaRPr lang="en-US" altLang="ja-JP" sz="1200" dirty="0" smtClean="0">
              <a:solidFill>
                <a:prstClr val="black"/>
              </a:solidFill>
              <a:latin typeface="ＭＳ Ｐゴシック"/>
            </a:endParaRPr>
          </a:p>
          <a:p>
            <a:pPr fontAlgn="auto">
              <a:spcBef>
                <a:spcPts val="0"/>
              </a:spcBef>
              <a:spcAft>
                <a:spcPts val="0"/>
              </a:spcAft>
            </a:pPr>
            <a:r>
              <a:rPr lang="ja-JP" altLang="en-US" sz="1000" dirty="0" smtClean="0">
                <a:solidFill>
                  <a:prstClr val="black"/>
                </a:solidFill>
                <a:latin typeface="HG丸ｺﾞｼｯｸM-PRO" pitchFamily="50" charset="-128"/>
                <a:ea typeface="HG丸ｺﾞｼｯｸM-PRO" pitchFamily="50" charset="-128"/>
              </a:rPr>
              <a:t>　・障害、児童、難病施策等</a:t>
            </a:r>
            <a:endParaRPr lang="en-US" altLang="ja-JP" sz="1000" dirty="0" smtClean="0">
              <a:solidFill>
                <a:prstClr val="black"/>
              </a:solidFill>
              <a:latin typeface="HG丸ｺﾞｼｯｸM-PRO" pitchFamily="50" charset="-128"/>
              <a:ea typeface="HG丸ｺﾞｼｯｸM-PRO" pitchFamily="50" charset="-128"/>
            </a:endParaRPr>
          </a:p>
          <a:p>
            <a:pPr fontAlgn="auto">
              <a:spcBef>
                <a:spcPts val="0"/>
              </a:spcBef>
              <a:spcAft>
                <a:spcPts val="0"/>
              </a:spcAft>
            </a:pPr>
            <a:r>
              <a:rPr lang="ja-JP" altLang="en-US" sz="1000" dirty="0">
                <a:solidFill>
                  <a:prstClr val="black"/>
                </a:solidFill>
                <a:latin typeface="HG丸ｺﾞｼｯｸM-PRO" pitchFamily="50" charset="-128"/>
                <a:ea typeface="HG丸ｺﾞｼｯｸM-PRO" pitchFamily="50" charset="-128"/>
              </a:rPr>
              <a:t>　</a:t>
            </a:r>
            <a:r>
              <a:rPr lang="ja-JP" altLang="en-US" sz="1000" dirty="0" smtClean="0">
                <a:solidFill>
                  <a:prstClr val="black"/>
                </a:solidFill>
                <a:latin typeface="HG丸ｺﾞｼｯｸM-PRO" pitchFamily="50" charset="-128"/>
                <a:ea typeface="HG丸ｺﾞｼｯｸM-PRO" pitchFamily="50" charset="-128"/>
              </a:rPr>
              <a:t>　の調整</a:t>
            </a:r>
            <a:endParaRPr lang="en-US" altLang="ja-JP" sz="1000" dirty="0">
              <a:solidFill>
                <a:prstClr val="black"/>
              </a:solidFill>
            </a:endParaRPr>
          </a:p>
        </p:txBody>
      </p:sp>
      <p:sp>
        <p:nvSpPr>
          <p:cNvPr id="55" name="正方形/長方形 54"/>
          <p:cNvSpPr/>
          <p:nvPr/>
        </p:nvSpPr>
        <p:spPr>
          <a:xfrm>
            <a:off x="4954804" y="3044229"/>
            <a:ext cx="501074" cy="17332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fontAlgn="auto">
              <a:spcBef>
                <a:spcPts val="0"/>
              </a:spcBef>
              <a:spcAft>
                <a:spcPts val="0"/>
              </a:spcAft>
            </a:pPr>
            <a:r>
              <a:rPr lang="ja-JP" altLang="en-US" sz="1400" dirty="0" smtClean="0">
                <a:solidFill>
                  <a:prstClr val="black"/>
                </a:solidFill>
              </a:rPr>
              <a:t>事業化・施策化協議</a:t>
            </a:r>
            <a:endParaRPr lang="ja-JP" altLang="en-US" sz="1400" dirty="0">
              <a:solidFill>
                <a:prstClr val="black"/>
              </a:solidFill>
            </a:endParaRPr>
          </a:p>
        </p:txBody>
      </p:sp>
      <p:sp>
        <p:nvSpPr>
          <p:cNvPr id="56" name="正方形/長方形 55"/>
          <p:cNvSpPr/>
          <p:nvPr/>
        </p:nvSpPr>
        <p:spPr>
          <a:xfrm>
            <a:off x="7720655" y="1443322"/>
            <a:ext cx="1889923" cy="5092382"/>
          </a:xfrm>
          <a:prstGeom prst="rect">
            <a:avLst/>
          </a:prstGeom>
          <a:ln w="6350">
            <a:prstDash val="solid"/>
          </a:ln>
          <a:effectLst>
            <a:outerShdw blurRad="50800" dist="635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fontAlgn="auto">
              <a:spcBef>
                <a:spcPts val="0"/>
              </a:spcBef>
              <a:spcAft>
                <a:spcPts val="0"/>
              </a:spcAft>
            </a:pPr>
            <a:r>
              <a:rPr lang="en-US" altLang="ja-JP" sz="1000" dirty="0">
                <a:solidFill>
                  <a:prstClr val="black"/>
                </a:solidFill>
              </a:rPr>
              <a:t> </a:t>
            </a:r>
            <a:endParaRPr lang="ja-JP" altLang="ja-JP" sz="1000" dirty="0">
              <a:solidFill>
                <a:prstClr val="black"/>
              </a:solidFill>
            </a:endParaRPr>
          </a:p>
          <a:p>
            <a:pPr fontAlgn="auto">
              <a:spcBef>
                <a:spcPts val="0"/>
              </a:spcBef>
              <a:spcAft>
                <a:spcPts val="0"/>
              </a:spcAft>
            </a:pPr>
            <a:r>
              <a:rPr lang="ja-JP" altLang="ja-JP" sz="1200" dirty="0">
                <a:solidFill>
                  <a:prstClr val="black"/>
                </a:solidFill>
                <a:latin typeface="ＭＳ Ｐゴシック"/>
              </a:rPr>
              <a:t>■介護サービス</a:t>
            </a:r>
          </a:p>
          <a:p>
            <a:pPr fontAlgn="auto">
              <a:spcBef>
                <a:spcPts val="0"/>
              </a:spcBef>
              <a:spcAft>
                <a:spcPts val="0"/>
              </a:spcAft>
            </a:pPr>
            <a:r>
              <a:rPr lang="ja-JP" altLang="ja-JP" sz="1000" dirty="0">
                <a:solidFill>
                  <a:prstClr val="black"/>
                </a:solidFill>
                <a:latin typeface="HG丸ｺﾞｼｯｸM-PRO" pitchFamily="50" charset="-128"/>
                <a:ea typeface="HG丸ｺﾞｼｯｸM-PRO" pitchFamily="50" charset="-128"/>
              </a:rPr>
              <a:t>　・地域ニーズに応じた</a:t>
            </a:r>
            <a:r>
              <a:rPr lang="ja-JP" altLang="ja-JP" sz="1000" dirty="0" smtClean="0">
                <a:solidFill>
                  <a:prstClr val="black"/>
                </a:solidFill>
                <a:latin typeface="HG丸ｺﾞｼｯｸM-PRO" pitchFamily="50" charset="-128"/>
                <a:ea typeface="HG丸ｺﾞｼｯｸM-PRO" pitchFamily="50" charset="-128"/>
              </a:rPr>
              <a:t>在宅</a:t>
            </a:r>
            <a:endParaRPr lang="en-US" altLang="ja-JP" sz="1000" dirty="0" smtClean="0">
              <a:solidFill>
                <a:prstClr val="black"/>
              </a:solidFill>
              <a:latin typeface="HG丸ｺﾞｼｯｸM-PRO" pitchFamily="50" charset="-128"/>
              <a:ea typeface="HG丸ｺﾞｼｯｸM-PRO" pitchFamily="50" charset="-128"/>
            </a:endParaRPr>
          </a:p>
          <a:p>
            <a:pPr fontAlgn="auto">
              <a:spcBef>
                <a:spcPts val="0"/>
              </a:spcBef>
              <a:spcAft>
                <a:spcPts val="0"/>
              </a:spcAft>
            </a:pPr>
            <a:r>
              <a:rPr lang="ja-JP" altLang="en-US" sz="1000" dirty="0">
                <a:solidFill>
                  <a:prstClr val="black"/>
                </a:solidFill>
                <a:latin typeface="HG丸ｺﾞｼｯｸM-PRO" pitchFamily="50" charset="-128"/>
                <a:ea typeface="HG丸ｺﾞｼｯｸM-PRO" pitchFamily="50" charset="-128"/>
              </a:rPr>
              <a:t>　</a:t>
            </a:r>
            <a:r>
              <a:rPr lang="ja-JP" altLang="en-US" sz="1000" dirty="0" smtClean="0">
                <a:solidFill>
                  <a:prstClr val="black"/>
                </a:solidFill>
                <a:latin typeface="HG丸ｺﾞｼｯｸM-PRO" pitchFamily="50" charset="-128"/>
                <a:ea typeface="HG丸ｺﾞｼｯｸM-PRO" pitchFamily="50" charset="-128"/>
              </a:rPr>
              <a:t>　サービスや</a:t>
            </a:r>
            <a:r>
              <a:rPr lang="ja-JP" altLang="ja-JP" sz="1000" dirty="0" smtClean="0">
                <a:solidFill>
                  <a:prstClr val="black"/>
                </a:solidFill>
                <a:latin typeface="HG丸ｺﾞｼｯｸM-PRO" pitchFamily="50" charset="-128"/>
                <a:ea typeface="HG丸ｺﾞｼｯｸM-PRO" pitchFamily="50" charset="-128"/>
              </a:rPr>
              <a:t>施設</a:t>
            </a:r>
            <a:r>
              <a:rPr lang="ja-JP" altLang="ja-JP" sz="1000" dirty="0">
                <a:solidFill>
                  <a:prstClr val="black"/>
                </a:solidFill>
                <a:latin typeface="HG丸ｺﾞｼｯｸM-PRO" pitchFamily="50" charset="-128"/>
                <a:ea typeface="HG丸ｺﾞｼｯｸM-PRO" pitchFamily="50" charset="-128"/>
              </a:rPr>
              <a:t>の</a:t>
            </a:r>
            <a:r>
              <a:rPr lang="ja-JP" altLang="ja-JP" sz="1000" dirty="0" smtClean="0">
                <a:solidFill>
                  <a:prstClr val="black"/>
                </a:solidFill>
                <a:latin typeface="HG丸ｺﾞｼｯｸM-PRO" pitchFamily="50" charset="-128"/>
                <a:ea typeface="HG丸ｺﾞｼｯｸM-PRO" pitchFamily="50" charset="-128"/>
              </a:rPr>
              <a:t>バラン</a:t>
            </a:r>
            <a:endParaRPr lang="en-US" altLang="ja-JP" sz="1000" dirty="0" smtClean="0">
              <a:solidFill>
                <a:prstClr val="black"/>
              </a:solidFill>
              <a:latin typeface="HG丸ｺﾞｼｯｸM-PRO" pitchFamily="50" charset="-128"/>
              <a:ea typeface="HG丸ｺﾞｼｯｸM-PRO" pitchFamily="50" charset="-128"/>
            </a:endParaRPr>
          </a:p>
          <a:p>
            <a:pPr fontAlgn="auto">
              <a:spcBef>
                <a:spcPts val="0"/>
              </a:spcBef>
              <a:spcAft>
                <a:spcPts val="0"/>
              </a:spcAft>
            </a:pPr>
            <a:r>
              <a:rPr lang="ja-JP" altLang="en-US" sz="1000" dirty="0">
                <a:solidFill>
                  <a:prstClr val="black"/>
                </a:solidFill>
                <a:latin typeface="HG丸ｺﾞｼｯｸM-PRO" pitchFamily="50" charset="-128"/>
                <a:ea typeface="HG丸ｺﾞｼｯｸM-PRO" pitchFamily="50" charset="-128"/>
              </a:rPr>
              <a:t>　</a:t>
            </a:r>
            <a:r>
              <a:rPr lang="ja-JP" altLang="en-US" sz="1000" dirty="0" smtClean="0">
                <a:solidFill>
                  <a:prstClr val="black"/>
                </a:solidFill>
                <a:latin typeface="HG丸ｺﾞｼｯｸM-PRO" pitchFamily="50" charset="-128"/>
                <a:ea typeface="HG丸ｺﾞｼｯｸM-PRO" pitchFamily="50" charset="-128"/>
              </a:rPr>
              <a:t>　</a:t>
            </a:r>
            <a:r>
              <a:rPr lang="ja-JP" altLang="ja-JP" sz="1000" dirty="0" smtClean="0">
                <a:solidFill>
                  <a:prstClr val="black"/>
                </a:solidFill>
                <a:latin typeface="HG丸ｺﾞｼｯｸM-PRO" pitchFamily="50" charset="-128"/>
                <a:ea typeface="HG丸ｺﾞｼｯｸM-PRO" pitchFamily="50" charset="-128"/>
              </a:rPr>
              <a:t>ス</a:t>
            </a:r>
            <a:r>
              <a:rPr lang="ja-JP" altLang="ja-JP" sz="1000" dirty="0">
                <a:solidFill>
                  <a:prstClr val="black"/>
                </a:solidFill>
                <a:latin typeface="HG丸ｺﾞｼｯｸM-PRO" pitchFamily="50" charset="-128"/>
                <a:ea typeface="HG丸ｺﾞｼｯｸM-PRO" pitchFamily="50" charset="-128"/>
              </a:rPr>
              <a:t>のとれた基盤整備</a:t>
            </a:r>
          </a:p>
          <a:p>
            <a:pPr fontAlgn="auto">
              <a:spcBef>
                <a:spcPts val="0"/>
              </a:spcBef>
              <a:spcAft>
                <a:spcPts val="0"/>
              </a:spcAft>
            </a:pPr>
            <a:r>
              <a:rPr lang="ja-JP" altLang="ja-JP" sz="1000" dirty="0">
                <a:solidFill>
                  <a:prstClr val="black"/>
                </a:solidFill>
                <a:latin typeface="HG丸ｺﾞｼｯｸM-PRO" pitchFamily="50" charset="-128"/>
                <a:ea typeface="HG丸ｺﾞｼｯｸM-PRO" pitchFamily="50" charset="-128"/>
              </a:rPr>
              <a:t>　・将来の高齢化や</a:t>
            </a:r>
            <a:r>
              <a:rPr lang="ja-JP" altLang="ja-JP" sz="1000" dirty="0" smtClean="0">
                <a:solidFill>
                  <a:prstClr val="black"/>
                </a:solidFill>
                <a:latin typeface="HG丸ｺﾞｼｯｸM-PRO" pitchFamily="50" charset="-128"/>
                <a:ea typeface="HG丸ｺﾞｼｯｸM-PRO" pitchFamily="50" charset="-128"/>
              </a:rPr>
              <a:t>利用者数</a:t>
            </a:r>
            <a:endParaRPr lang="en-US" altLang="ja-JP" sz="1000" dirty="0" smtClean="0">
              <a:solidFill>
                <a:prstClr val="black"/>
              </a:solidFill>
              <a:latin typeface="HG丸ｺﾞｼｯｸM-PRO" pitchFamily="50" charset="-128"/>
              <a:ea typeface="HG丸ｺﾞｼｯｸM-PRO" pitchFamily="50" charset="-128"/>
            </a:endParaRPr>
          </a:p>
          <a:p>
            <a:pPr fontAlgn="auto">
              <a:spcBef>
                <a:spcPts val="0"/>
              </a:spcBef>
              <a:spcAft>
                <a:spcPts val="0"/>
              </a:spcAft>
            </a:pPr>
            <a:r>
              <a:rPr lang="ja-JP" altLang="en-US" sz="1000" dirty="0">
                <a:solidFill>
                  <a:prstClr val="black"/>
                </a:solidFill>
                <a:latin typeface="HG丸ｺﾞｼｯｸM-PRO" pitchFamily="50" charset="-128"/>
                <a:ea typeface="HG丸ｺﾞｼｯｸM-PRO" pitchFamily="50" charset="-128"/>
              </a:rPr>
              <a:t>　</a:t>
            </a:r>
            <a:r>
              <a:rPr lang="ja-JP" altLang="en-US" sz="1000" dirty="0" smtClean="0">
                <a:solidFill>
                  <a:prstClr val="black"/>
                </a:solidFill>
                <a:latin typeface="HG丸ｺﾞｼｯｸM-PRO" pitchFamily="50" charset="-128"/>
                <a:ea typeface="HG丸ｺﾞｼｯｸM-PRO" pitchFamily="50" charset="-128"/>
              </a:rPr>
              <a:t>　</a:t>
            </a:r>
            <a:r>
              <a:rPr lang="ja-JP" altLang="ja-JP" sz="1000" dirty="0" smtClean="0">
                <a:solidFill>
                  <a:prstClr val="black"/>
                </a:solidFill>
                <a:latin typeface="HG丸ｺﾞｼｯｸM-PRO" pitchFamily="50" charset="-128"/>
                <a:ea typeface="HG丸ｺﾞｼｯｸM-PRO" pitchFamily="50" charset="-128"/>
              </a:rPr>
              <a:t>見通し</a:t>
            </a:r>
            <a:r>
              <a:rPr lang="ja-JP" altLang="ja-JP" sz="1000" dirty="0">
                <a:solidFill>
                  <a:prstClr val="black"/>
                </a:solidFill>
                <a:latin typeface="HG丸ｺﾞｼｯｸM-PRO" pitchFamily="50" charset="-128"/>
                <a:ea typeface="HG丸ｺﾞｼｯｸM-PRO" pitchFamily="50" charset="-128"/>
              </a:rPr>
              <a:t>に基づく必要量</a:t>
            </a:r>
          </a:p>
          <a:p>
            <a:pPr fontAlgn="auto">
              <a:spcBef>
                <a:spcPts val="0"/>
              </a:spcBef>
              <a:spcAft>
                <a:spcPts val="0"/>
              </a:spcAft>
            </a:pPr>
            <a:endParaRPr lang="en-US" altLang="ja-JP" sz="1000" dirty="0">
              <a:solidFill>
                <a:prstClr val="black"/>
              </a:solidFill>
              <a:latin typeface="HG丸ｺﾞｼｯｸM-PRO" pitchFamily="50" charset="-128"/>
              <a:ea typeface="HG丸ｺﾞｼｯｸM-PRO" pitchFamily="50" charset="-128"/>
            </a:endParaRPr>
          </a:p>
          <a:p>
            <a:pPr fontAlgn="auto">
              <a:spcBef>
                <a:spcPts val="0"/>
              </a:spcBef>
              <a:spcAft>
                <a:spcPts val="0"/>
              </a:spcAft>
            </a:pPr>
            <a:r>
              <a:rPr lang="ja-JP" altLang="ja-JP" sz="1200" dirty="0" smtClean="0">
                <a:solidFill>
                  <a:prstClr val="black"/>
                </a:solidFill>
                <a:latin typeface="ＭＳ Ｐゴシック"/>
              </a:rPr>
              <a:t>■</a:t>
            </a:r>
            <a:r>
              <a:rPr lang="ja-JP" altLang="ja-JP" sz="1200" dirty="0">
                <a:solidFill>
                  <a:prstClr val="black"/>
                </a:solidFill>
                <a:latin typeface="ＭＳ Ｐゴシック"/>
              </a:rPr>
              <a:t>医療・介護連携</a:t>
            </a:r>
          </a:p>
          <a:p>
            <a:pPr fontAlgn="auto">
              <a:spcBef>
                <a:spcPts val="0"/>
              </a:spcBef>
              <a:spcAft>
                <a:spcPts val="0"/>
              </a:spcAft>
            </a:pPr>
            <a:r>
              <a:rPr lang="ja-JP" altLang="ja-JP" sz="1000" dirty="0">
                <a:solidFill>
                  <a:prstClr val="black"/>
                </a:solidFill>
                <a:latin typeface="HG丸ｺﾞｼｯｸM-PRO" pitchFamily="50" charset="-128"/>
                <a:ea typeface="HG丸ｺﾞｼｯｸM-PRO" pitchFamily="50" charset="-128"/>
              </a:rPr>
              <a:t>　・地域包括支援センター</a:t>
            </a:r>
            <a:r>
              <a:rPr lang="ja-JP" altLang="ja-JP" sz="1000" dirty="0" smtClean="0">
                <a:solidFill>
                  <a:prstClr val="black"/>
                </a:solidFill>
                <a:latin typeface="HG丸ｺﾞｼｯｸM-PRO" pitchFamily="50" charset="-128"/>
                <a:ea typeface="HG丸ｺﾞｼｯｸM-PRO" pitchFamily="50" charset="-128"/>
              </a:rPr>
              <a:t>の</a:t>
            </a:r>
            <a:endParaRPr lang="en-US" altLang="ja-JP" sz="1000" dirty="0" smtClean="0">
              <a:solidFill>
                <a:prstClr val="black"/>
              </a:solidFill>
              <a:latin typeface="HG丸ｺﾞｼｯｸM-PRO" pitchFamily="50" charset="-128"/>
              <a:ea typeface="HG丸ｺﾞｼｯｸM-PRO" pitchFamily="50" charset="-128"/>
            </a:endParaRPr>
          </a:p>
          <a:p>
            <a:pPr fontAlgn="auto">
              <a:spcBef>
                <a:spcPts val="0"/>
              </a:spcBef>
              <a:spcAft>
                <a:spcPts val="0"/>
              </a:spcAft>
            </a:pPr>
            <a:r>
              <a:rPr lang="ja-JP" altLang="en-US" sz="1000" dirty="0">
                <a:solidFill>
                  <a:prstClr val="black"/>
                </a:solidFill>
                <a:latin typeface="HG丸ｺﾞｼｯｸM-PRO" pitchFamily="50" charset="-128"/>
                <a:ea typeface="HG丸ｺﾞｼｯｸM-PRO" pitchFamily="50" charset="-128"/>
              </a:rPr>
              <a:t>　</a:t>
            </a:r>
            <a:r>
              <a:rPr lang="ja-JP" altLang="en-US" sz="1000" dirty="0" smtClean="0">
                <a:solidFill>
                  <a:prstClr val="black"/>
                </a:solidFill>
                <a:latin typeface="HG丸ｺﾞｼｯｸM-PRO" pitchFamily="50" charset="-128"/>
                <a:ea typeface="HG丸ｺﾞｼｯｸM-PRO" pitchFamily="50" charset="-128"/>
              </a:rPr>
              <a:t>　</a:t>
            </a:r>
            <a:r>
              <a:rPr lang="ja-JP" altLang="ja-JP" sz="1000" dirty="0" smtClean="0">
                <a:solidFill>
                  <a:prstClr val="black"/>
                </a:solidFill>
                <a:latin typeface="HG丸ｺﾞｼｯｸM-PRO" pitchFamily="50" charset="-128"/>
                <a:ea typeface="HG丸ｺﾞｼｯｸM-PRO" pitchFamily="50" charset="-128"/>
              </a:rPr>
              <a:t>体制</a:t>
            </a:r>
            <a:r>
              <a:rPr lang="ja-JP" altLang="ja-JP" sz="1000" dirty="0">
                <a:solidFill>
                  <a:prstClr val="black"/>
                </a:solidFill>
                <a:latin typeface="HG丸ｺﾞｼｯｸM-PRO" pitchFamily="50" charset="-128"/>
                <a:ea typeface="HG丸ｺﾞｼｯｸM-PRO" pitchFamily="50" charset="-128"/>
              </a:rPr>
              <a:t>整備（在宅医療・</a:t>
            </a:r>
            <a:r>
              <a:rPr lang="ja-JP" altLang="ja-JP" sz="1000" dirty="0" smtClean="0">
                <a:solidFill>
                  <a:prstClr val="black"/>
                </a:solidFill>
                <a:latin typeface="HG丸ｺﾞｼｯｸM-PRO" pitchFamily="50" charset="-128"/>
                <a:ea typeface="HG丸ｺﾞｼｯｸM-PRO" pitchFamily="50" charset="-128"/>
              </a:rPr>
              <a:t>介</a:t>
            </a:r>
            <a:endParaRPr lang="en-US" altLang="ja-JP" sz="1000" dirty="0" smtClean="0">
              <a:solidFill>
                <a:prstClr val="black"/>
              </a:solidFill>
              <a:latin typeface="HG丸ｺﾞｼｯｸM-PRO" pitchFamily="50" charset="-128"/>
              <a:ea typeface="HG丸ｺﾞｼｯｸM-PRO" pitchFamily="50" charset="-128"/>
            </a:endParaRPr>
          </a:p>
          <a:p>
            <a:pPr fontAlgn="auto">
              <a:spcBef>
                <a:spcPts val="0"/>
              </a:spcBef>
              <a:spcAft>
                <a:spcPts val="0"/>
              </a:spcAft>
            </a:pPr>
            <a:r>
              <a:rPr lang="ja-JP" altLang="en-US" sz="1000" dirty="0">
                <a:solidFill>
                  <a:prstClr val="black"/>
                </a:solidFill>
                <a:latin typeface="HG丸ｺﾞｼｯｸM-PRO" pitchFamily="50" charset="-128"/>
                <a:ea typeface="HG丸ｺﾞｼｯｸM-PRO" pitchFamily="50" charset="-128"/>
              </a:rPr>
              <a:t>　</a:t>
            </a:r>
            <a:r>
              <a:rPr lang="ja-JP" altLang="en-US" sz="1000" dirty="0" smtClean="0">
                <a:solidFill>
                  <a:prstClr val="black"/>
                </a:solidFill>
                <a:latin typeface="HG丸ｺﾞｼｯｸM-PRO" pitchFamily="50" charset="-128"/>
                <a:ea typeface="HG丸ｺﾞｼｯｸM-PRO" pitchFamily="50" charset="-128"/>
              </a:rPr>
              <a:t>　</a:t>
            </a:r>
            <a:r>
              <a:rPr lang="ja-JP" altLang="ja-JP" sz="1000" dirty="0" smtClean="0">
                <a:solidFill>
                  <a:prstClr val="black"/>
                </a:solidFill>
                <a:latin typeface="HG丸ｺﾞｼｯｸM-PRO" pitchFamily="50" charset="-128"/>
                <a:ea typeface="HG丸ｺﾞｼｯｸM-PRO" pitchFamily="50" charset="-128"/>
              </a:rPr>
              <a:t>護</a:t>
            </a:r>
            <a:r>
              <a:rPr lang="ja-JP" altLang="ja-JP" sz="1000" dirty="0">
                <a:solidFill>
                  <a:prstClr val="black"/>
                </a:solidFill>
                <a:latin typeface="HG丸ｺﾞｼｯｸM-PRO" pitchFamily="50" charset="-128"/>
                <a:ea typeface="HG丸ｺﾞｼｯｸM-PRO" pitchFamily="50" charset="-128"/>
              </a:rPr>
              <a:t>の連携）</a:t>
            </a:r>
          </a:p>
          <a:p>
            <a:pPr fontAlgn="auto">
              <a:spcBef>
                <a:spcPts val="0"/>
              </a:spcBef>
              <a:spcAft>
                <a:spcPts val="0"/>
              </a:spcAft>
            </a:pPr>
            <a:r>
              <a:rPr lang="ja-JP" altLang="ja-JP" sz="1000" dirty="0">
                <a:solidFill>
                  <a:prstClr val="black"/>
                </a:solidFill>
                <a:latin typeface="HG丸ｺﾞｼｯｸM-PRO" pitchFamily="50" charset="-128"/>
                <a:ea typeface="HG丸ｺﾞｼｯｸM-PRO" pitchFamily="50" charset="-128"/>
              </a:rPr>
              <a:t>　・医療関係団体等との連携</a:t>
            </a:r>
          </a:p>
          <a:p>
            <a:pPr fontAlgn="auto">
              <a:spcBef>
                <a:spcPts val="0"/>
              </a:spcBef>
              <a:spcAft>
                <a:spcPts val="0"/>
              </a:spcAft>
            </a:pPr>
            <a:endParaRPr lang="en-US" altLang="ja-JP" sz="1200" dirty="0" smtClean="0">
              <a:solidFill>
                <a:prstClr val="black"/>
              </a:solidFill>
              <a:latin typeface="ＭＳ Ｐゴシック"/>
            </a:endParaRPr>
          </a:p>
          <a:p>
            <a:pPr fontAlgn="auto">
              <a:spcBef>
                <a:spcPts val="0"/>
              </a:spcBef>
              <a:spcAft>
                <a:spcPts val="0"/>
              </a:spcAft>
            </a:pPr>
            <a:r>
              <a:rPr lang="ja-JP" altLang="ja-JP" sz="1200" dirty="0" smtClean="0">
                <a:solidFill>
                  <a:prstClr val="black"/>
                </a:solidFill>
                <a:latin typeface="ＭＳ Ｐゴシック"/>
              </a:rPr>
              <a:t>■</a:t>
            </a:r>
            <a:r>
              <a:rPr lang="ja-JP" altLang="ja-JP" sz="1200" dirty="0">
                <a:solidFill>
                  <a:prstClr val="black"/>
                </a:solidFill>
                <a:latin typeface="ＭＳ Ｐゴシック"/>
              </a:rPr>
              <a:t>住まい</a:t>
            </a:r>
          </a:p>
          <a:p>
            <a:pPr fontAlgn="auto">
              <a:spcBef>
                <a:spcPts val="0"/>
              </a:spcBef>
              <a:spcAft>
                <a:spcPts val="0"/>
              </a:spcAft>
            </a:pPr>
            <a:r>
              <a:rPr lang="ja-JP" altLang="ja-JP" sz="1000" dirty="0">
                <a:solidFill>
                  <a:prstClr val="black"/>
                </a:solidFill>
                <a:latin typeface="HG丸ｺﾞｼｯｸM-PRO" pitchFamily="50" charset="-128"/>
                <a:ea typeface="HG丸ｺﾞｼｯｸM-PRO" pitchFamily="50" charset="-128"/>
              </a:rPr>
              <a:t>　・サービス付き</a:t>
            </a:r>
            <a:r>
              <a:rPr lang="ja-JP" altLang="ja-JP" sz="1000" dirty="0" smtClean="0">
                <a:solidFill>
                  <a:prstClr val="black"/>
                </a:solidFill>
                <a:latin typeface="HG丸ｺﾞｼｯｸM-PRO" pitchFamily="50" charset="-128"/>
                <a:ea typeface="HG丸ｺﾞｼｯｸM-PRO" pitchFamily="50" charset="-128"/>
              </a:rPr>
              <a:t>高齢者向け</a:t>
            </a:r>
            <a:endParaRPr lang="en-US" altLang="ja-JP" sz="1000" dirty="0" smtClean="0">
              <a:solidFill>
                <a:prstClr val="black"/>
              </a:solidFill>
              <a:latin typeface="HG丸ｺﾞｼｯｸM-PRO" pitchFamily="50" charset="-128"/>
              <a:ea typeface="HG丸ｺﾞｼｯｸM-PRO" pitchFamily="50" charset="-128"/>
            </a:endParaRPr>
          </a:p>
          <a:p>
            <a:pPr fontAlgn="auto">
              <a:spcBef>
                <a:spcPts val="0"/>
              </a:spcBef>
              <a:spcAft>
                <a:spcPts val="0"/>
              </a:spcAft>
            </a:pPr>
            <a:r>
              <a:rPr lang="ja-JP" altLang="en-US" sz="1000" dirty="0">
                <a:solidFill>
                  <a:prstClr val="black"/>
                </a:solidFill>
                <a:latin typeface="HG丸ｺﾞｼｯｸM-PRO" pitchFamily="50" charset="-128"/>
                <a:ea typeface="HG丸ｺﾞｼｯｸM-PRO" pitchFamily="50" charset="-128"/>
              </a:rPr>
              <a:t>　</a:t>
            </a:r>
            <a:r>
              <a:rPr lang="ja-JP" altLang="en-US" sz="1000" dirty="0" smtClean="0">
                <a:solidFill>
                  <a:prstClr val="black"/>
                </a:solidFill>
                <a:latin typeface="HG丸ｺﾞｼｯｸM-PRO" pitchFamily="50" charset="-128"/>
                <a:ea typeface="HG丸ｺﾞｼｯｸM-PRO" pitchFamily="50" charset="-128"/>
              </a:rPr>
              <a:t>　</a:t>
            </a:r>
            <a:r>
              <a:rPr lang="ja-JP" altLang="ja-JP" sz="1000" dirty="0" smtClean="0">
                <a:solidFill>
                  <a:prstClr val="black"/>
                </a:solidFill>
                <a:latin typeface="HG丸ｺﾞｼｯｸM-PRO" pitchFamily="50" charset="-128"/>
                <a:ea typeface="HG丸ｺﾞｼｯｸM-PRO" pitchFamily="50" charset="-128"/>
              </a:rPr>
              <a:t>住宅</a:t>
            </a:r>
            <a:r>
              <a:rPr lang="ja-JP" altLang="ja-JP" sz="1000" dirty="0">
                <a:solidFill>
                  <a:prstClr val="black"/>
                </a:solidFill>
                <a:latin typeface="HG丸ｺﾞｼｯｸM-PRO" pitchFamily="50" charset="-128"/>
                <a:ea typeface="HG丸ｺﾞｼｯｸM-PRO" pitchFamily="50" charset="-128"/>
              </a:rPr>
              <a:t>等の整備</a:t>
            </a:r>
          </a:p>
          <a:p>
            <a:pPr fontAlgn="auto">
              <a:spcBef>
                <a:spcPts val="0"/>
              </a:spcBef>
              <a:spcAft>
                <a:spcPts val="0"/>
              </a:spcAft>
            </a:pPr>
            <a:r>
              <a:rPr lang="ja-JP" altLang="ja-JP" sz="1000" dirty="0">
                <a:solidFill>
                  <a:prstClr val="black"/>
                </a:solidFill>
                <a:latin typeface="HG丸ｺﾞｼｯｸM-PRO" pitchFamily="50" charset="-128"/>
                <a:ea typeface="HG丸ｺﾞｼｯｸM-PRO" pitchFamily="50" charset="-128"/>
              </a:rPr>
              <a:t>　・住宅施策と連携した</a:t>
            </a:r>
            <a:r>
              <a:rPr lang="ja-JP" altLang="ja-JP" sz="1000" dirty="0" smtClean="0">
                <a:solidFill>
                  <a:prstClr val="black"/>
                </a:solidFill>
                <a:latin typeface="HG丸ｺﾞｼｯｸM-PRO" pitchFamily="50" charset="-128"/>
                <a:ea typeface="HG丸ｺﾞｼｯｸM-PRO" pitchFamily="50" charset="-128"/>
              </a:rPr>
              <a:t>居住</a:t>
            </a:r>
            <a:endParaRPr lang="en-US" altLang="ja-JP" sz="1000" dirty="0" smtClean="0">
              <a:solidFill>
                <a:prstClr val="black"/>
              </a:solidFill>
              <a:latin typeface="HG丸ｺﾞｼｯｸM-PRO" pitchFamily="50" charset="-128"/>
              <a:ea typeface="HG丸ｺﾞｼｯｸM-PRO" pitchFamily="50" charset="-128"/>
            </a:endParaRPr>
          </a:p>
          <a:p>
            <a:pPr fontAlgn="auto">
              <a:spcBef>
                <a:spcPts val="0"/>
              </a:spcBef>
              <a:spcAft>
                <a:spcPts val="0"/>
              </a:spcAft>
            </a:pPr>
            <a:r>
              <a:rPr lang="ja-JP" altLang="en-US" sz="1000" dirty="0">
                <a:solidFill>
                  <a:prstClr val="black"/>
                </a:solidFill>
                <a:latin typeface="HG丸ｺﾞｼｯｸM-PRO" pitchFamily="50" charset="-128"/>
                <a:ea typeface="HG丸ｺﾞｼｯｸM-PRO" pitchFamily="50" charset="-128"/>
              </a:rPr>
              <a:t>　</a:t>
            </a:r>
            <a:r>
              <a:rPr lang="ja-JP" altLang="en-US" sz="1000" dirty="0" smtClean="0">
                <a:solidFill>
                  <a:prstClr val="black"/>
                </a:solidFill>
                <a:latin typeface="HG丸ｺﾞｼｯｸM-PRO" pitchFamily="50" charset="-128"/>
                <a:ea typeface="HG丸ｺﾞｼｯｸM-PRO" pitchFamily="50" charset="-128"/>
              </a:rPr>
              <a:t>　</a:t>
            </a:r>
            <a:r>
              <a:rPr lang="ja-JP" altLang="ja-JP" sz="1000" dirty="0" smtClean="0">
                <a:solidFill>
                  <a:prstClr val="black"/>
                </a:solidFill>
                <a:latin typeface="HG丸ｺﾞｼｯｸM-PRO" pitchFamily="50" charset="-128"/>
                <a:ea typeface="HG丸ｺﾞｼｯｸM-PRO" pitchFamily="50" charset="-128"/>
              </a:rPr>
              <a:t>確保</a:t>
            </a:r>
            <a:endParaRPr lang="ja-JP" altLang="ja-JP" sz="1000" dirty="0">
              <a:solidFill>
                <a:prstClr val="black"/>
              </a:solidFill>
              <a:latin typeface="HG丸ｺﾞｼｯｸM-PRO" pitchFamily="50" charset="-128"/>
              <a:ea typeface="HG丸ｺﾞｼｯｸM-PRO" pitchFamily="50" charset="-128"/>
            </a:endParaRPr>
          </a:p>
          <a:p>
            <a:pPr fontAlgn="auto">
              <a:spcBef>
                <a:spcPts val="0"/>
              </a:spcBef>
              <a:spcAft>
                <a:spcPts val="0"/>
              </a:spcAft>
            </a:pPr>
            <a:endParaRPr lang="en-US" altLang="ja-JP" sz="1200" dirty="0" smtClean="0">
              <a:solidFill>
                <a:prstClr val="black"/>
              </a:solidFill>
              <a:latin typeface="ＭＳ Ｐゴシック"/>
            </a:endParaRPr>
          </a:p>
          <a:p>
            <a:pPr fontAlgn="auto">
              <a:spcBef>
                <a:spcPts val="0"/>
              </a:spcBef>
              <a:spcAft>
                <a:spcPts val="0"/>
              </a:spcAft>
            </a:pPr>
            <a:r>
              <a:rPr lang="ja-JP" altLang="ja-JP" sz="1200" dirty="0" smtClean="0">
                <a:solidFill>
                  <a:prstClr val="black"/>
                </a:solidFill>
                <a:latin typeface="ＭＳ Ｐゴシック"/>
              </a:rPr>
              <a:t>■</a:t>
            </a:r>
            <a:r>
              <a:rPr lang="ja-JP" altLang="ja-JP" sz="1200" dirty="0">
                <a:solidFill>
                  <a:prstClr val="black"/>
                </a:solidFill>
                <a:latin typeface="ＭＳ Ｐゴシック"/>
              </a:rPr>
              <a:t>生活支援／介護予防</a:t>
            </a:r>
          </a:p>
          <a:p>
            <a:pPr fontAlgn="auto">
              <a:spcBef>
                <a:spcPts val="0"/>
              </a:spcBef>
              <a:spcAft>
                <a:spcPts val="0"/>
              </a:spcAft>
            </a:pPr>
            <a:r>
              <a:rPr lang="ja-JP" altLang="ja-JP" sz="1000" dirty="0">
                <a:solidFill>
                  <a:prstClr val="black"/>
                </a:solidFill>
                <a:latin typeface="HG丸ｺﾞｼｯｸM-PRO" pitchFamily="50" charset="-128"/>
                <a:ea typeface="HG丸ｺﾞｼｯｸM-PRO" pitchFamily="50" charset="-128"/>
              </a:rPr>
              <a:t>　・自助（民間活力）、</a:t>
            </a:r>
            <a:r>
              <a:rPr lang="ja-JP" altLang="ja-JP" sz="1000" dirty="0" smtClean="0">
                <a:solidFill>
                  <a:prstClr val="black"/>
                </a:solidFill>
                <a:latin typeface="HG丸ｺﾞｼｯｸM-PRO" pitchFamily="50" charset="-128"/>
                <a:ea typeface="HG丸ｺﾞｼｯｸM-PRO" pitchFamily="50" charset="-128"/>
              </a:rPr>
              <a:t>互助</a:t>
            </a:r>
            <a:endParaRPr lang="en-US" altLang="ja-JP" sz="1000" dirty="0" smtClean="0">
              <a:solidFill>
                <a:prstClr val="black"/>
              </a:solidFill>
              <a:latin typeface="HG丸ｺﾞｼｯｸM-PRO" pitchFamily="50" charset="-128"/>
              <a:ea typeface="HG丸ｺﾞｼｯｸM-PRO" pitchFamily="50" charset="-128"/>
            </a:endParaRPr>
          </a:p>
          <a:p>
            <a:pPr fontAlgn="auto">
              <a:spcBef>
                <a:spcPts val="0"/>
              </a:spcBef>
              <a:spcAft>
                <a:spcPts val="0"/>
              </a:spcAft>
            </a:pPr>
            <a:r>
              <a:rPr lang="ja-JP" altLang="en-US" sz="1000" dirty="0">
                <a:solidFill>
                  <a:prstClr val="black"/>
                </a:solidFill>
                <a:latin typeface="HG丸ｺﾞｼｯｸM-PRO" pitchFamily="50" charset="-128"/>
                <a:ea typeface="HG丸ｺﾞｼｯｸM-PRO" pitchFamily="50" charset="-128"/>
              </a:rPr>
              <a:t>　</a:t>
            </a:r>
            <a:r>
              <a:rPr lang="ja-JP" altLang="en-US" sz="1000" dirty="0" smtClean="0">
                <a:solidFill>
                  <a:prstClr val="black"/>
                </a:solidFill>
                <a:latin typeface="HG丸ｺﾞｼｯｸM-PRO" pitchFamily="50" charset="-128"/>
                <a:ea typeface="HG丸ｺﾞｼｯｸM-PRO" pitchFamily="50" charset="-128"/>
              </a:rPr>
              <a:t>　</a:t>
            </a:r>
            <a:r>
              <a:rPr lang="ja-JP" altLang="ja-JP" sz="1000" dirty="0" smtClean="0">
                <a:solidFill>
                  <a:prstClr val="black"/>
                </a:solidFill>
                <a:latin typeface="HG丸ｺﾞｼｯｸM-PRO" pitchFamily="50" charset="-128"/>
                <a:ea typeface="HG丸ｺﾞｼｯｸM-PRO" pitchFamily="50" charset="-128"/>
              </a:rPr>
              <a:t>（</a:t>
            </a:r>
            <a:r>
              <a:rPr lang="ja-JP" altLang="ja-JP" sz="1000" dirty="0">
                <a:solidFill>
                  <a:prstClr val="black"/>
                </a:solidFill>
                <a:latin typeface="HG丸ｺﾞｼｯｸM-PRO" pitchFamily="50" charset="-128"/>
                <a:ea typeface="HG丸ｺﾞｼｯｸM-PRO" pitchFamily="50" charset="-128"/>
              </a:rPr>
              <a:t>ボランティア）等に</a:t>
            </a:r>
            <a:r>
              <a:rPr lang="ja-JP" altLang="ja-JP" sz="1000" dirty="0" err="1" smtClean="0">
                <a:solidFill>
                  <a:prstClr val="black"/>
                </a:solidFill>
                <a:latin typeface="HG丸ｺﾞｼｯｸM-PRO" pitchFamily="50" charset="-128"/>
                <a:ea typeface="HG丸ｺﾞｼｯｸM-PRO" pitchFamily="50" charset="-128"/>
              </a:rPr>
              <a:t>よ</a:t>
            </a:r>
            <a:endParaRPr lang="en-US" altLang="ja-JP" sz="1000" dirty="0" smtClean="0">
              <a:solidFill>
                <a:prstClr val="black"/>
              </a:solidFill>
              <a:latin typeface="HG丸ｺﾞｼｯｸM-PRO" pitchFamily="50" charset="-128"/>
              <a:ea typeface="HG丸ｺﾞｼｯｸM-PRO" pitchFamily="50" charset="-128"/>
            </a:endParaRPr>
          </a:p>
          <a:p>
            <a:pPr fontAlgn="auto">
              <a:spcBef>
                <a:spcPts val="0"/>
              </a:spcBef>
              <a:spcAft>
                <a:spcPts val="0"/>
              </a:spcAft>
            </a:pPr>
            <a:r>
              <a:rPr lang="ja-JP" altLang="en-US" sz="1000" dirty="0">
                <a:solidFill>
                  <a:prstClr val="black"/>
                </a:solidFill>
                <a:latin typeface="HG丸ｺﾞｼｯｸM-PRO" pitchFamily="50" charset="-128"/>
                <a:ea typeface="HG丸ｺﾞｼｯｸM-PRO" pitchFamily="50" charset="-128"/>
              </a:rPr>
              <a:t>　</a:t>
            </a:r>
            <a:r>
              <a:rPr lang="ja-JP" altLang="en-US" sz="1000" dirty="0" smtClean="0">
                <a:solidFill>
                  <a:prstClr val="black"/>
                </a:solidFill>
                <a:latin typeface="HG丸ｺﾞｼｯｸM-PRO" pitchFamily="50" charset="-128"/>
                <a:ea typeface="HG丸ｺﾞｼｯｸM-PRO" pitchFamily="50" charset="-128"/>
              </a:rPr>
              <a:t>　</a:t>
            </a:r>
            <a:r>
              <a:rPr lang="ja-JP" altLang="ja-JP" sz="1000" dirty="0" err="1" smtClean="0">
                <a:solidFill>
                  <a:prstClr val="black"/>
                </a:solidFill>
                <a:latin typeface="HG丸ｺﾞｼｯｸM-PRO" pitchFamily="50" charset="-128"/>
                <a:ea typeface="HG丸ｺﾞｼｯｸM-PRO" pitchFamily="50" charset="-128"/>
              </a:rPr>
              <a:t>る</a:t>
            </a:r>
            <a:r>
              <a:rPr lang="ja-JP" altLang="ja-JP" sz="1000" dirty="0">
                <a:solidFill>
                  <a:prstClr val="black"/>
                </a:solidFill>
                <a:latin typeface="HG丸ｺﾞｼｯｸM-PRO" pitchFamily="50" charset="-128"/>
                <a:ea typeface="HG丸ｺﾞｼｯｸM-PRO" pitchFamily="50" charset="-128"/>
              </a:rPr>
              <a:t>実施</a:t>
            </a:r>
          </a:p>
          <a:p>
            <a:pPr fontAlgn="auto">
              <a:spcBef>
                <a:spcPts val="0"/>
              </a:spcBef>
              <a:spcAft>
                <a:spcPts val="0"/>
              </a:spcAft>
            </a:pPr>
            <a:r>
              <a:rPr lang="ja-JP" altLang="ja-JP" sz="1000" dirty="0">
                <a:solidFill>
                  <a:prstClr val="black"/>
                </a:solidFill>
                <a:latin typeface="HG丸ｺﾞｼｯｸM-PRO" pitchFamily="50" charset="-128"/>
                <a:ea typeface="HG丸ｺﾞｼｯｸM-PRO" pitchFamily="50" charset="-128"/>
              </a:rPr>
              <a:t>　・社会</a:t>
            </a:r>
            <a:r>
              <a:rPr lang="ja-JP" altLang="ja-JP" sz="1000" dirty="0" smtClean="0">
                <a:solidFill>
                  <a:prstClr val="black"/>
                </a:solidFill>
                <a:latin typeface="HG丸ｺﾞｼｯｸM-PRO" pitchFamily="50" charset="-128"/>
                <a:ea typeface="HG丸ｺﾞｼｯｸM-PRO" pitchFamily="50" charset="-128"/>
              </a:rPr>
              <a:t>参加</a:t>
            </a:r>
            <a:r>
              <a:rPr lang="ja-JP" altLang="en-US" sz="1000" dirty="0" smtClean="0">
                <a:solidFill>
                  <a:prstClr val="black"/>
                </a:solidFill>
                <a:latin typeface="HG丸ｺﾞｼｯｸM-PRO" pitchFamily="50" charset="-128"/>
                <a:ea typeface="HG丸ｺﾞｼｯｸM-PRO" pitchFamily="50" charset="-128"/>
              </a:rPr>
              <a:t>の促進による</a:t>
            </a:r>
            <a:r>
              <a:rPr lang="ja-JP" altLang="ja-JP" sz="1000" dirty="0" smtClean="0">
                <a:solidFill>
                  <a:prstClr val="black"/>
                </a:solidFill>
                <a:latin typeface="HG丸ｺﾞｼｯｸM-PRO" pitchFamily="50" charset="-128"/>
                <a:ea typeface="HG丸ｺﾞｼｯｸM-PRO" pitchFamily="50" charset="-128"/>
              </a:rPr>
              <a:t>介</a:t>
            </a:r>
            <a:endParaRPr lang="en-US" altLang="ja-JP" sz="1000" dirty="0" smtClean="0">
              <a:solidFill>
                <a:prstClr val="black"/>
              </a:solidFill>
              <a:latin typeface="HG丸ｺﾞｼｯｸM-PRO" pitchFamily="50" charset="-128"/>
              <a:ea typeface="HG丸ｺﾞｼｯｸM-PRO" pitchFamily="50" charset="-128"/>
            </a:endParaRPr>
          </a:p>
          <a:p>
            <a:pPr fontAlgn="auto">
              <a:spcBef>
                <a:spcPts val="0"/>
              </a:spcBef>
              <a:spcAft>
                <a:spcPts val="0"/>
              </a:spcAft>
            </a:pPr>
            <a:r>
              <a:rPr lang="ja-JP" altLang="en-US" sz="1000" dirty="0">
                <a:solidFill>
                  <a:prstClr val="black"/>
                </a:solidFill>
                <a:latin typeface="HG丸ｺﾞｼｯｸM-PRO" pitchFamily="50" charset="-128"/>
                <a:ea typeface="HG丸ｺﾞｼｯｸM-PRO" pitchFamily="50" charset="-128"/>
              </a:rPr>
              <a:t>　</a:t>
            </a:r>
            <a:r>
              <a:rPr lang="ja-JP" altLang="en-US" sz="1000" dirty="0" smtClean="0">
                <a:solidFill>
                  <a:prstClr val="black"/>
                </a:solidFill>
                <a:latin typeface="HG丸ｺﾞｼｯｸM-PRO" pitchFamily="50" charset="-128"/>
                <a:ea typeface="HG丸ｺﾞｼｯｸM-PRO" pitchFamily="50" charset="-128"/>
              </a:rPr>
              <a:t>　</a:t>
            </a:r>
            <a:r>
              <a:rPr lang="ja-JP" altLang="ja-JP" sz="1000" dirty="0" smtClean="0">
                <a:solidFill>
                  <a:prstClr val="black"/>
                </a:solidFill>
                <a:latin typeface="HG丸ｺﾞｼｯｸM-PRO" pitchFamily="50" charset="-128"/>
                <a:ea typeface="HG丸ｺﾞｼｯｸM-PRO" pitchFamily="50" charset="-128"/>
              </a:rPr>
              <a:t>護</a:t>
            </a:r>
            <a:r>
              <a:rPr lang="ja-JP" altLang="ja-JP" sz="1000" dirty="0">
                <a:solidFill>
                  <a:prstClr val="black"/>
                </a:solidFill>
                <a:latin typeface="HG丸ｺﾞｼｯｸM-PRO" pitchFamily="50" charset="-128"/>
                <a:ea typeface="HG丸ｺﾞｼｯｸM-PRO" pitchFamily="50" charset="-128"/>
              </a:rPr>
              <a:t>予防</a:t>
            </a:r>
          </a:p>
          <a:p>
            <a:pPr fontAlgn="auto">
              <a:spcBef>
                <a:spcPts val="0"/>
              </a:spcBef>
              <a:spcAft>
                <a:spcPts val="0"/>
              </a:spcAft>
            </a:pPr>
            <a:r>
              <a:rPr lang="ja-JP" altLang="ja-JP" sz="1000" dirty="0">
                <a:solidFill>
                  <a:prstClr val="black"/>
                </a:solidFill>
                <a:latin typeface="HG丸ｺﾞｼｯｸM-PRO" pitchFamily="50" charset="-128"/>
                <a:ea typeface="HG丸ｺﾞｼｯｸM-PRO" pitchFamily="50" charset="-128"/>
              </a:rPr>
              <a:t>　・地域の実情に応じた</a:t>
            </a:r>
            <a:r>
              <a:rPr lang="ja-JP" altLang="ja-JP" sz="1000" dirty="0" smtClean="0">
                <a:solidFill>
                  <a:prstClr val="black"/>
                </a:solidFill>
                <a:latin typeface="HG丸ｺﾞｼｯｸM-PRO" pitchFamily="50" charset="-128"/>
                <a:ea typeface="HG丸ｺﾞｼｯｸM-PRO" pitchFamily="50" charset="-128"/>
              </a:rPr>
              <a:t>事業</a:t>
            </a:r>
            <a:endParaRPr lang="en-US" altLang="ja-JP" sz="1000" dirty="0" smtClean="0">
              <a:solidFill>
                <a:prstClr val="black"/>
              </a:solidFill>
              <a:latin typeface="HG丸ｺﾞｼｯｸM-PRO" pitchFamily="50" charset="-128"/>
              <a:ea typeface="HG丸ｺﾞｼｯｸM-PRO" pitchFamily="50" charset="-128"/>
            </a:endParaRPr>
          </a:p>
          <a:p>
            <a:pPr fontAlgn="auto">
              <a:spcBef>
                <a:spcPts val="0"/>
              </a:spcBef>
              <a:spcAft>
                <a:spcPts val="0"/>
              </a:spcAft>
            </a:pPr>
            <a:r>
              <a:rPr lang="ja-JP" altLang="en-US" sz="1000" dirty="0">
                <a:solidFill>
                  <a:prstClr val="black"/>
                </a:solidFill>
                <a:latin typeface="HG丸ｺﾞｼｯｸM-PRO" pitchFamily="50" charset="-128"/>
                <a:ea typeface="HG丸ｺﾞｼｯｸM-PRO" pitchFamily="50" charset="-128"/>
              </a:rPr>
              <a:t>　</a:t>
            </a:r>
            <a:r>
              <a:rPr lang="ja-JP" altLang="en-US" sz="1000" dirty="0" smtClean="0">
                <a:solidFill>
                  <a:prstClr val="black"/>
                </a:solidFill>
                <a:latin typeface="HG丸ｺﾞｼｯｸM-PRO" pitchFamily="50" charset="-128"/>
                <a:ea typeface="HG丸ｺﾞｼｯｸM-PRO" pitchFamily="50" charset="-128"/>
              </a:rPr>
              <a:t>　</a:t>
            </a:r>
            <a:r>
              <a:rPr lang="ja-JP" altLang="ja-JP" sz="1000" dirty="0" smtClean="0">
                <a:solidFill>
                  <a:prstClr val="black"/>
                </a:solidFill>
                <a:latin typeface="HG丸ｺﾞｼｯｸM-PRO" pitchFamily="50" charset="-128"/>
                <a:ea typeface="HG丸ｺﾞｼｯｸM-PRO" pitchFamily="50" charset="-128"/>
              </a:rPr>
              <a:t>実施</a:t>
            </a:r>
            <a:endParaRPr lang="ja-JP" altLang="ja-JP" sz="1000" dirty="0">
              <a:solidFill>
                <a:prstClr val="black"/>
              </a:solidFill>
              <a:latin typeface="HG丸ｺﾞｼｯｸM-PRO" pitchFamily="50" charset="-128"/>
              <a:ea typeface="HG丸ｺﾞｼｯｸM-PRO" pitchFamily="50" charset="-128"/>
            </a:endParaRPr>
          </a:p>
          <a:p>
            <a:pPr fontAlgn="auto">
              <a:spcBef>
                <a:spcPts val="0"/>
              </a:spcBef>
              <a:spcAft>
                <a:spcPts val="0"/>
              </a:spcAft>
            </a:pPr>
            <a:r>
              <a:rPr lang="ja-JP" altLang="ja-JP" sz="1200" dirty="0">
                <a:solidFill>
                  <a:prstClr val="black"/>
                </a:solidFill>
                <a:latin typeface="ＭＳ Ｐゴシック"/>
              </a:rPr>
              <a:t>■人材育成</a:t>
            </a:r>
            <a:r>
              <a:rPr lang="ja-JP" altLang="ja-JP" sz="900" dirty="0">
                <a:solidFill>
                  <a:prstClr val="black"/>
                </a:solidFill>
                <a:latin typeface="ＭＳ Ｐゴシック"/>
              </a:rPr>
              <a:t>［都道府県が主体］</a:t>
            </a:r>
          </a:p>
          <a:p>
            <a:pPr fontAlgn="auto">
              <a:spcBef>
                <a:spcPts val="0"/>
              </a:spcBef>
              <a:spcAft>
                <a:spcPts val="0"/>
              </a:spcAft>
            </a:pPr>
            <a:r>
              <a:rPr lang="ja-JP" altLang="ja-JP" sz="1000" dirty="0">
                <a:solidFill>
                  <a:prstClr val="black"/>
                </a:solidFill>
                <a:latin typeface="HG丸ｺﾞｼｯｸM-PRO" pitchFamily="50" charset="-128"/>
                <a:ea typeface="HG丸ｺﾞｼｯｸM-PRO" pitchFamily="50" charset="-128"/>
              </a:rPr>
              <a:t>　・専門職の資質向上</a:t>
            </a:r>
          </a:p>
          <a:p>
            <a:pPr fontAlgn="auto">
              <a:spcBef>
                <a:spcPts val="0"/>
              </a:spcBef>
              <a:spcAft>
                <a:spcPts val="0"/>
              </a:spcAft>
            </a:pPr>
            <a:r>
              <a:rPr lang="ja-JP" altLang="ja-JP" sz="1000" dirty="0">
                <a:solidFill>
                  <a:prstClr val="black"/>
                </a:solidFill>
                <a:latin typeface="HG丸ｺﾞｼｯｸM-PRO" pitchFamily="50" charset="-128"/>
                <a:ea typeface="HG丸ｺﾞｼｯｸM-PRO" pitchFamily="50" charset="-128"/>
              </a:rPr>
              <a:t>　・介護職の処遇改善　</a:t>
            </a:r>
            <a:endParaRPr lang="en-US" altLang="ja-JP" sz="1000" dirty="0" smtClean="0">
              <a:solidFill>
                <a:prstClr val="black"/>
              </a:solidFill>
              <a:latin typeface="HG丸ｺﾞｼｯｸM-PRO" pitchFamily="50" charset="-128"/>
              <a:ea typeface="HG丸ｺﾞｼｯｸM-PRO" pitchFamily="50" charset="-128"/>
            </a:endParaRPr>
          </a:p>
          <a:p>
            <a:pPr fontAlgn="auto">
              <a:spcBef>
                <a:spcPts val="0"/>
              </a:spcBef>
              <a:spcAft>
                <a:spcPts val="0"/>
              </a:spcAft>
            </a:pPr>
            <a:endParaRPr lang="ja-JP" altLang="ja-JP" sz="1000" dirty="0">
              <a:solidFill>
                <a:prstClr val="black"/>
              </a:solidFill>
              <a:latin typeface="HG丸ｺﾞｼｯｸM-PRO" pitchFamily="50" charset="-128"/>
              <a:ea typeface="HG丸ｺﾞｼｯｸM-PRO" pitchFamily="50" charset="-128"/>
            </a:endParaRPr>
          </a:p>
        </p:txBody>
      </p:sp>
      <p:sp>
        <p:nvSpPr>
          <p:cNvPr id="58" name="正方形/長方形 57"/>
          <p:cNvSpPr/>
          <p:nvPr/>
        </p:nvSpPr>
        <p:spPr>
          <a:xfrm>
            <a:off x="5413446" y="4959815"/>
            <a:ext cx="1933328" cy="1575933"/>
          </a:xfrm>
          <a:prstGeom prst="rect">
            <a:avLst/>
          </a:prstGeom>
          <a:ln w="6350">
            <a:prstDash val="solid"/>
          </a:ln>
          <a:effectLst>
            <a:outerShdw blurRad="50800" dist="635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fontAlgn="auto">
              <a:spcBef>
                <a:spcPts val="0"/>
              </a:spcBef>
              <a:spcAft>
                <a:spcPts val="0"/>
              </a:spcAft>
            </a:pPr>
            <a:r>
              <a:rPr lang="ja-JP" altLang="en-US" sz="1200" dirty="0" smtClean="0">
                <a:solidFill>
                  <a:prstClr val="black"/>
                </a:solidFill>
                <a:latin typeface="ＭＳ Ｐゴシック"/>
              </a:rPr>
              <a:t>■地域課題の共有</a:t>
            </a:r>
            <a:endParaRPr lang="en-US" altLang="ja-JP" sz="1200" dirty="0" smtClean="0">
              <a:solidFill>
                <a:prstClr val="black"/>
              </a:solidFill>
              <a:latin typeface="ＭＳ Ｐゴシック"/>
            </a:endParaRPr>
          </a:p>
          <a:p>
            <a:pPr fontAlgn="auto">
              <a:spcBef>
                <a:spcPts val="0"/>
              </a:spcBef>
              <a:spcAft>
                <a:spcPts val="0"/>
              </a:spcAft>
            </a:pPr>
            <a:r>
              <a:rPr lang="ja-JP" altLang="en-US" sz="1100" dirty="0" smtClean="0">
                <a:solidFill>
                  <a:prstClr val="black"/>
                </a:solidFill>
                <a:latin typeface="HG丸ｺﾞｼｯｸM-PRO" pitchFamily="50" charset="-128"/>
                <a:ea typeface="HG丸ｺﾞｼｯｸM-PRO" pitchFamily="50" charset="-128"/>
              </a:rPr>
              <a:t>　・保健、医療、福祉、地</a:t>
            </a:r>
            <a:endParaRPr lang="en-US" altLang="ja-JP" sz="1100" dirty="0" smtClean="0">
              <a:solidFill>
                <a:prstClr val="black"/>
              </a:solidFill>
              <a:latin typeface="HG丸ｺﾞｼｯｸM-PRO" pitchFamily="50" charset="-128"/>
              <a:ea typeface="HG丸ｺﾞｼｯｸM-PRO" pitchFamily="50" charset="-128"/>
            </a:endParaRPr>
          </a:p>
          <a:p>
            <a:pPr fontAlgn="auto">
              <a:spcBef>
                <a:spcPts val="0"/>
              </a:spcBef>
              <a:spcAft>
                <a:spcPts val="0"/>
              </a:spcAft>
            </a:pPr>
            <a:r>
              <a:rPr lang="ja-JP" altLang="en-US" sz="1100" dirty="0">
                <a:solidFill>
                  <a:prstClr val="black"/>
                </a:solidFill>
                <a:latin typeface="HG丸ｺﾞｼｯｸM-PRO" pitchFamily="50" charset="-128"/>
                <a:ea typeface="HG丸ｺﾞｼｯｸM-PRO" pitchFamily="50" charset="-128"/>
              </a:rPr>
              <a:t>　</a:t>
            </a:r>
            <a:r>
              <a:rPr lang="ja-JP" altLang="en-US" sz="1100" dirty="0" smtClean="0">
                <a:solidFill>
                  <a:prstClr val="black"/>
                </a:solidFill>
                <a:latin typeface="HG丸ｺﾞｼｯｸM-PRO" pitchFamily="50" charset="-128"/>
                <a:ea typeface="HG丸ｺﾞｼｯｸM-PRO" pitchFamily="50" charset="-128"/>
              </a:rPr>
              <a:t>　域の関係者等の協働に</a:t>
            </a:r>
            <a:endParaRPr lang="en-US" altLang="ja-JP" sz="1100" dirty="0" smtClean="0">
              <a:solidFill>
                <a:prstClr val="black"/>
              </a:solidFill>
              <a:latin typeface="HG丸ｺﾞｼｯｸM-PRO" pitchFamily="50" charset="-128"/>
              <a:ea typeface="HG丸ｺﾞｼｯｸM-PRO" pitchFamily="50" charset="-128"/>
            </a:endParaRPr>
          </a:p>
          <a:p>
            <a:pPr fontAlgn="auto">
              <a:spcBef>
                <a:spcPts val="0"/>
              </a:spcBef>
              <a:spcAft>
                <a:spcPts val="0"/>
              </a:spcAft>
            </a:pPr>
            <a:r>
              <a:rPr lang="ja-JP" altLang="en-US" sz="1100" dirty="0">
                <a:solidFill>
                  <a:prstClr val="black"/>
                </a:solidFill>
                <a:latin typeface="HG丸ｺﾞｼｯｸM-PRO" pitchFamily="50" charset="-128"/>
                <a:ea typeface="HG丸ｺﾞｼｯｸM-PRO" pitchFamily="50" charset="-128"/>
              </a:rPr>
              <a:t>　</a:t>
            </a:r>
            <a:r>
              <a:rPr lang="ja-JP" altLang="en-US" sz="1100" dirty="0" smtClean="0">
                <a:solidFill>
                  <a:prstClr val="black"/>
                </a:solidFill>
                <a:latin typeface="HG丸ｺﾞｼｯｸM-PRO" pitchFamily="50" charset="-128"/>
                <a:ea typeface="HG丸ｺﾞｼｯｸM-PRO" pitchFamily="50" charset="-128"/>
              </a:rPr>
              <a:t>　よる個別支援の充実</a:t>
            </a:r>
            <a:endParaRPr lang="en-US" altLang="ja-JP" sz="1100" dirty="0" smtClean="0">
              <a:solidFill>
                <a:prstClr val="black"/>
              </a:solidFill>
              <a:latin typeface="HG丸ｺﾞｼｯｸM-PRO" pitchFamily="50" charset="-128"/>
              <a:ea typeface="HG丸ｺﾞｼｯｸM-PRO" pitchFamily="50" charset="-128"/>
            </a:endParaRPr>
          </a:p>
          <a:p>
            <a:pPr fontAlgn="auto">
              <a:spcBef>
                <a:spcPts val="0"/>
              </a:spcBef>
              <a:spcAft>
                <a:spcPts val="0"/>
              </a:spcAft>
            </a:pPr>
            <a:r>
              <a:rPr lang="ja-JP" altLang="en-US" sz="1100" dirty="0">
                <a:solidFill>
                  <a:prstClr val="black"/>
                </a:solidFill>
                <a:latin typeface="HG丸ｺﾞｼｯｸM-PRO" pitchFamily="50" charset="-128"/>
                <a:ea typeface="HG丸ｺﾞｼｯｸM-PRO" pitchFamily="50" charset="-128"/>
              </a:rPr>
              <a:t>　</a:t>
            </a:r>
            <a:r>
              <a:rPr lang="ja-JP" altLang="en-US" sz="1100" dirty="0" smtClean="0">
                <a:solidFill>
                  <a:prstClr val="black"/>
                </a:solidFill>
                <a:latin typeface="HG丸ｺﾞｼｯｸM-PRO" pitchFamily="50" charset="-128"/>
                <a:ea typeface="HG丸ｺﾞｼｯｸM-PRO" pitchFamily="50" charset="-128"/>
              </a:rPr>
              <a:t>・地域の共通課題や好取</a:t>
            </a:r>
            <a:endParaRPr lang="en-US" altLang="ja-JP" sz="1100" dirty="0" smtClean="0">
              <a:solidFill>
                <a:prstClr val="black"/>
              </a:solidFill>
              <a:latin typeface="HG丸ｺﾞｼｯｸM-PRO" pitchFamily="50" charset="-128"/>
              <a:ea typeface="HG丸ｺﾞｼｯｸM-PRO" pitchFamily="50" charset="-128"/>
            </a:endParaRPr>
          </a:p>
          <a:p>
            <a:pPr fontAlgn="auto">
              <a:spcBef>
                <a:spcPts val="0"/>
              </a:spcBef>
              <a:spcAft>
                <a:spcPts val="0"/>
              </a:spcAft>
            </a:pPr>
            <a:r>
              <a:rPr lang="ja-JP" altLang="en-US" sz="1100" dirty="0">
                <a:solidFill>
                  <a:prstClr val="black"/>
                </a:solidFill>
                <a:latin typeface="HG丸ｺﾞｼｯｸM-PRO" pitchFamily="50" charset="-128"/>
                <a:ea typeface="HG丸ｺﾞｼｯｸM-PRO" pitchFamily="50" charset="-128"/>
              </a:rPr>
              <a:t>　</a:t>
            </a:r>
            <a:r>
              <a:rPr lang="ja-JP" altLang="en-US" sz="1100" dirty="0" smtClean="0">
                <a:solidFill>
                  <a:prstClr val="black"/>
                </a:solidFill>
                <a:latin typeface="HG丸ｺﾞｼｯｸM-PRO" pitchFamily="50" charset="-128"/>
                <a:ea typeface="HG丸ｺﾞｼｯｸM-PRO" pitchFamily="50" charset="-128"/>
              </a:rPr>
              <a:t>　組の共有</a:t>
            </a:r>
            <a:endParaRPr lang="en-US" altLang="ja-JP" sz="1100" dirty="0" smtClean="0">
              <a:solidFill>
                <a:prstClr val="black"/>
              </a:solidFill>
              <a:latin typeface="HG丸ｺﾞｼｯｸM-PRO" pitchFamily="50" charset="-128"/>
              <a:ea typeface="HG丸ｺﾞｼｯｸM-PRO" pitchFamily="50" charset="-128"/>
            </a:endParaRPr>
          </a:p>
          <a:p>
            <a:pPr fontAlgn="auto">
              <a:spcBef>
                <a:spcPts val="0"/>
              </a:spcBef>
              <a:spcAft>
                <a:spcPts val="0"/>
              </a:spcAft>
            </a:pPr>
            <a:r>
              <a:rPr lang="ja-JP" altLang="en-US" sz="1200" dirty="0" smtClean="0">
                <a:solidFill>
                  <a:prstClr val="black"/>
                </a:solidFill>
                <a:latin typeface="ＭＳ Ｐゴシック"/>
              </a:rPr>
              <a:t>■年間事業計画への反映</a:t>
            </a:r>
            <a:endParaRPr lang="en-US" altLang="ja-JP" sz="1200" dirty="0">
              <a:solidFill>
                <a:prstClr val="black"/>
              </a:solidFill>
            </a:endParaRPr>
          </a:p>
        </p:txBody>
      </p:sp>
      <p:sp>
        <p:nvSpPr>
          <p:cNvPr id="61" name="上矢印 60"/>
          <p:cNvSpPr/>
          <p:nvPr/>
        </p:nvSpPr>
        <p:spPr>
          <a:xfrm rot="10800000">
            <a:off x="6380108" y="4499933"/>
            <a:ext cx="507056" cy="306406"/>
          </a:xfrm>
          <a:prstGeom prst="upArrow">
            <a:avLst/>
          </a:prstGeom>
          <a:solidFill>
            <a:schemeClr val="accent6">
              <a:lumMod val="60000"/>
              <a:lumOff val="40000"/>
            </a:schemeClr>
          </a:solidFill>
          <a:ln w="6350"/>
        </p:spPr>
        <p:style>
          <a:lnRef idx="2">
            <a:schemeClr val="accent6"/>
          </a:lnRef>
          <a:fillRef idx="1">
            <a:schemeClr val="lt1"/>
          </a:fillRef>
          <a:effectRef idx="0">
            <a:schemeClr val="accent6"/>
          </a:effectRef>
          <a:fontRef idx="minor">
            <a:schemeClr val="dk1"/>
          </a:fontRef>
        </p:style>
        <p:txBody>
          <a:bodyPr rtlCol="0" anchor="ctr"/>
          <a:lstStyle/>
          <a:p>
            <a:pPr algn="ctr" fontAlgn="auto">
              <a:spcBef>
                <a:spcPts val="0"/>
              </a:spcBef>
              <a:spcAft>
                <a:spcPts val="0"/>
              </a:spcAft>
            </a:pPr>
            <a:endParaRPr lang="ja-JP" altLang="en-US">
              <a:solidFill>
                <a:prstClr val="black"/>
              </a:solidFill>
            </a:endParaRPr>
          </a:p>
        </p:txBody>
      </p:sp>
      <p:sp>
        <p:nvSpPr>
          <p:cNvPr id="66" name="正方形/長方形 65"/>
          <p:cNvSpPr/>
          <p:nvPr/>
        </p:nvSpPr>
        <p:spPr>
          <a:xfrm>
            <a:off x="7356127" y="3040873"/>
            <a:ext cx="339133" cy="17332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fontAlgn="auto">
              <a:spcBef>
                <a:spcPts val="0"/>
              </a:spcBef>
              <a:spcAft>
                <a:spcPts val="0"/>
              </a:spcAft>
            </a:pPr>
            <a:r>
              <a:rPr lang="ja-JP" altLang="en-US" sz="1400" dirty="0" smtClean="0">
                <a:solidFill>
                  <a:prstClr val="black"/>
                </a:solidFill>
              </a:rPr>
              <a:t>具体策の</a:t>
            </a:r>
            <a:r>
              <a:rPr lang="ja-JP" altLang="en-US" sz="1400" dirty="0">
                <a:solidFill>
                  <a:prstClr val="black"/>
                </a:solidFill>
              </a:rPr>
              <a:t>検討</a:t>
            </a:r>
          </a:p>
        </p:txBody>
      </p:sp>
      <p:sp>
        <p:nvSpPr>
          <p:cNvPr id="3" name="角丸四角形 2"/>
          <p:cNvSpPr/>
          <p:nvPr/>
        </p:nvSpPr>
        <p:spPr>
          <a:xfrm>
            <a:off x="3002784" y="4806340"/>
            <a:ext cx="976010" cy="278844"/>
          </a:xfrm>
          <a:prstGeom prst="roundRect">
            <a:avLst/>
          </a:prstGeom>
          <a:solidFill>
            <a:schemeClr val="accent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ja-JP" altLang="en-US" sz="1200" b="1" dirty="0" smtClean="0">
                <a:solidFill>
                  <a:prstClr val="black"/>
                </a:solidFill>
              </a:rPr>
              <a:t>社会資源</a:t>
            </a:r>
            <a:endParaRPr lang="ja-JP" altLang="en-US" sz="1200" b="1" dirty="0">
              <a:solidFill>
                <a:prstClr val="black"/>
              </a:solidFill>
            </a:endParaRPr>
          </a:p>
        </p:txBody>
      </p:sp>
      <p:sp>
        <p:nvSpPr>
          <p:cNvPr id="34" name="角丸四角形 33"/>
          <p:cNvSpPr/>
          <p:nvPr/>
        </p:nvSpPr>
        <p:spPr>
          <a:xfrm>
            <a:off x="3002784" y="1391377"/>
            <a:ext cx="976010" cy="278844"/>
          </a:xfrm>
          <a:prstGeom prst="roundRect">
            <a:avLst/>
          </a:prstGeom>
          <a:solidFill>
            <a:schemeClr val="accent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ja-JP" altLang="en-US" sz="1200" b="1" dirty="0" smtClean="0">
                <a:solidFill>
                  <a:prstClr val="black"/>
                </a:solidFill>
              </a:rPr>
              <a:t>課　題</a:t>
            </a:r>
            <a:endParaRPr lang="ja-JP" altLang="en-US" sz="1200" b="1" dirty="0">
              <a:solidFill>
                <a:prstClr val="black"/>
              </a:solidFill>
            </a:endParaRPr>
          </a:p>
        </p:txBody>
      </p:sp>
      <p:sp>
        <p:nvSpPr>
          <p:cNvPr id="38" name="角丸四角形 37"/>
          <p:cNvSpPr/>
          <p:nvPr/>
        </p:nvSpPr>
        <p:spPr>
          <a:xfrm>
            <a:off x="5392380" y="1391377"/>
            <a:ext cx="1839906" cy="278844"/>
          </a:xfrm>
          <a:prstGeom prst="roundRect">
            <a:avLst/>
          </a:prstGeom>
          <a:solidFill>
            <a:schemeClr val="accent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fontAlgn="auto">
              <a:spcBef>
                <a:spcPts val="0"/>
              </a:spcBef>
              <a:spcAft>
                <a:spcPts val="0"/>
              </a:spcAft>
            </a:pPr>
            <a:r>
              <a:rPr lang="ja-JP" altLang="en-US" sz="1100" b="1" dirty="0">
                <a:solidFill>
                  <a:prstClr val="black"/>
                </a:solidFill>
              </a:rPr>
              <a:t>介護保険</a:t>
            </a:r>
            <a:r>
              <a:rPr lang="ja-JP" altLang="en-US" sz="1100" b="1" dirty="0" smtClean="0">
                <a:solidFill>
                  <a:prstClr val="black"/>
                </a:solidFill>
              </a:rPr>
              <a:t>事業計画の策定等</a:t>
            </a:r>
            <a:endParaRPr lang="ja-JP" altLang="en-US" sz="1100" b="1" dirty="0">
              <a:solidFill>
                <a:prstClr val="black"/>
              </a:solidFill>
            </a:endParaRPr>
          </a:p>
        </p:txBody>
      </p:sp>
      <p:sp>
        <p:nvSpPr>
          <p:cNvPr id="39" name="角丸四角形 38"/>
          <p:cNvSpPr/>
          <p:nvPr/>
        </p:nvSpPr>
        <p:spPr>
          <a:xfrm>
            <a:off x="5413455" y="4820349"/>
            <a:ext cx="1585357" cy="278844"/>
          </a:xfrm>
          <a:prstGeom prst="roundRect">
            <a:avLst/>
          </a:prstGeom>
          <a:solidFill>
            <a:schemeClr val="accent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ja-JP" altLang="en-US" sz="1200" b="1" dirty="0">
                <a:solidFill>
                  <a:prstClr val="black"/>
                </a:solidFill>
              </a:rPr>
              <a:t>地域ケア</a:t>
            </a:r>
            <a:r>
              <a:rPr lang="ja-JP" altLang="en-US" sz="1200" b="1" dirty="0" smtClean="0">
                <a:solidFill>
                  <a:prstClr val="black"/>
                </a:solidFill>
              </a:rPr>
              <a:t>会議　等</a:t>
            </a:r>
            <a:endParaRPr lang="ja-JP" altLang="en-US" sz="1200" b="1" dirty="0">
              <a:solidFill>
                <a:prstClr val="black"/>
              </a:solidFill>
            </a:endParaRPr>
          </a:p>
        </p:txBody>
      </p:sp>
      <p:sp>
        <p:nvSpPr>
          <p:cNvPr id="8" name="正方形/長方形 7"/>
          <p:cNvSpPr/>
          <p:nvPr/>
        </p:nvSpPr>
        <p:spPr>
          <a:xfrm>
            <a:off x="3002785" y="1443324"/>
            <a:ext cx="1952018" cy="3209813"/>
          </a:xfrm>
          <a:prstGeom prst="rect">
            <a:avLst/>
          </a:prstGeom>
          <a:ln w="6350">
            <a:prstDash val="solid"/>
          </a:ln>
          <a:effectLst>
            <a:outerShdw blurRad="50800" dist="635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fontAlgn="auto">
              <a:spcBef>
                <a:spcPts val="0"/>
              </a:spcBef>
              <a:spcAft>
                <a:spcPts val="0"/>
              </a:spcAft>
            </a:pPr>
            <a:endParaRPr lang="en-US" altLang="ja-JP" sz="1400" dirty="0" smtClean="0">
              <a:solidFill>
                <a:prstClr val="black"/>
              </a:solidFill>
            </a:endParaRPr>
          </a:p>
          <a:p>
            <a:pPr fontAlgn="auto">
              <a:spcBef>
                <a:spcPts val="0"/>
              </a:spcBef>
              <a:spcAft>
                <a:spcPts val="0"/>
              </a:spcAft>
            </a:pPr>
            <a:r>
              <a:rPr lang="ja-JP" altLang="en-US" sz="1400" dirty="0" smtClean="0">
                <a:solidFill>
                  <a:prstClr val="black"/>
                </a:solidFill>
              </a:rPr>
              <a:t>□高齢者のニーズ</a:t>
            </a:r>
            <a:endParaRPr lang="en-US" altLang="ja-JP" sz="1400" dirty="0">
              <a:solidFill>
                <a:prstClr val="black"/>
              </a:solidFill>
            </a:endParaRPr>
          </a:p>
          <a:p>
            <a:pPr fontAlgn="auto">
              <a:spcBef>
                <a:spcPts val="0"/>
              </a:spcBef>
              <a:spcAft>
                <a:spcPts val="0"/>
              </a:spcAft>
            </a:pPr>
            <a:endParaRPr lang="en-US" altLang="ja-JP" sz="1400" dirty="0" smtClean="0">
              <a:solidFill>
                <a:prstClr val="black"/>
              </a:solidFill>
            </a:endParaRPr>
          </a:p>
          <a:p>
            <a:pPr fontAlgn="auto">
              <a:spcBef>
                <a:spcPts val="0"/>
              </a:spcBef>
              <a:spcAft>
                <a:spcPts val="0"/>
              </a:spcAft>
            </a:pPr>
            <a:r>
              <a:rPr lang="ja-JP" altLang="en-US" sz="1400" dirty="0">
                <a:solidFill>
                  <a:prstClr val="black"/>
                </a:solidFill>
              </a:rPr>
              <a:t>□</a:t>
            </a:r>
            <a:r>
              <a:rPr lang="ja-JP" altLang="en-US" sz="1400" dirty="0" smtClean="0">
                <a:solidFill>
                  <a:prstClr val="black"/>
                </a:solidFill>
              </a:rPr>
              <a:t>住民・地域の課題</a:t>
            </a:r>
            <a:endParaRPr lang="en-US" altLang="ja-JP" sz="1400" dirty="0" smtClean="0">
              <a:solidFill>
                <a:prstClr val="black"/>
              </a:solidFill>
            </a:endParaRPr>
          </a:p>
          <a:p>
            <a:pPr fontAlgn="auto">
              <a:spcBef>
                <a:spcPts val="0"/>
              </a:spcBef>
              <a:spcAft>
                <a:spcPts val="0"/>
              </a:spcAft>
            </a:pPr>
            <a:endParaRPr lang="en-US" altLang="ja-JP" sz="1400" dirty="0">
              <a:solidFill>
                <a:prstClr val="black"/>
              </a:solidFill>
            </a:endParaRPr>
          </a:p>
          <a:p>
            <a:pPr fontAlgn="auto">
              <a:spcBef>
                <a:spcPts val="0"/>
              </a:spcBef>
              <a:spcAft>
                <a:spcPts val="0"/>
              </a:spcAft>
            </a:pPr>
            <a:r>
              <a:rPr lang="ja-JP" altLang="en-US" sz="1400" dirty="0">
                <a:solidFill>
                  <a:prstClr val="black"/>
                </a:solidFill>
              </a:rPr>
              <a:t>□</a:t>
            </a:r>
            <a:r>
              <a:rPr lang="ja-JP" altLang="en-US" sz="1400" dirty="0" smtClean="0">
                <a:solidFill>
                  <a:prstClr val="black"/>
                </a:solidFill>
              </a:rPr>
              <a:t>社会資源の課題</a:t>
            </a:r>
            <a:endParaRPr lang="en-US" altLang="ja-JP" sz="1400" dirty="0" smtClean="0">
              <a:solidFill>
                <a:prstClr val="black"/>
              </a:solidFill>
            </a:endParaRPr>
          </a:p>
          <a:p>
            <a:pPr fontAlgn="auto">
              <a:spcBef>
                <a:spcPts val="0"/>
              </a:spcBef>
              <a:spcAft>
                <a:spcPts val="0"/>
              </a:spcAft>
            </a:pPr>
            <a:r>
              <a:rPr lang="ja-JP" altLang="en-US" sz="1200" dirty="0">
                <a:solidFill>
                  <a:prstClr val="black"/>
                </a:solidFill>
                <a:latin typeface="HG丸ｺﾞｼｯｸM-PRO" pitchFamily="50" charset="-128"/>
                <a:ea typeface="HG丸ｺﾞｼｯｸM-PRO" pitchFamily="50" charset="-128"/>
              </a:rPr>
              <a:t>　</a:t>
            </a:r>
            <a:r>
              <a:rPr lang="ja-JP" altLang="en-US" sz="1200" dirty="0" smtClean="0">
                <a:solidFill>
                  <a:prstClr val="black"/>
                </a:solidFill>
                <a:latin typeface="HG丸ｺﾞｼｯｸM-PRO" pitchFamily="50" charset="-128"/>
                <a:ea typeface="HG丸ｺﾞｼｯｸM-PRO" pitchFamily="50" charset="-128"/>
              </a:rPr>
              <a:t>・介護</a:t>
            </a:r>
            <a:endParaRPr lang="en-US" altLang="ja-JP" sz="1200" dirty="0" smtClean="0">
              <a:solidFill>
                <a:prstClr val="black"/>
              </a:solidFill>
              <a:latin typeface="HG丸ｺﾞｼｯｸM-PRO" pitchFamily="50" charset="-128"/>
              <a:ea typeface="HG丸ｺﾞｼｯｸM-PRO" pitchFamily="50" charset="-128"/>
            </a:endParaRPr>
          </a:p>
          <a:p>
            <a:pPr fontAlgn="auto">
              <a:spcBef>
                <a:spcPts val="0"/>
              </a:spcBef>
              <a:spcAft>
                <a:spcPts val="0"/>
              </a:spcAft>
            </a:pPr>
            <a:r>
              <a:rPr lang="ja-JP" altLang="en-US" sz="1200" dirty="0">
                <a:solidFill>
                  <a:prstClr val="black"/>
                </a:solidFill>
                <a:latin typeface="HG丸ｺﾞｼｯｸM-PRO" pitchFamily="50" charset="-128"/>
                <a:ea typeface="HG丸ｺﾞｼｯｸM-PRO" pitchFamily="50" charset="-128"/>
              </a:rPr>
              <a:t>　</a:t>
            </a:r>
            <a:r>
              <a:rPr lang="ja-JP" altLang="en-US" sz="1200" dirty="0" smtClean="0">
                <a:solidFill>
                  <a:prstClr val="black"/>
                </a:solidFill>
                <a:latin typeface="HG丸ｺﾞｼｯｸM-PRO" pitchFamily="50" charset="-128"/>
                <a:ea typeface="HG丸ｺﾞｼｯｸM-PRO" pitchFamily="50" charset="-128"/>
              </a:rPr>
              <a:t>・医療</a:t>
            </a:r>
            <a:endParaRPr lang="en-US" altLang="ja-JP" sz="1200" dirty="0" smtClean="0">
              <a:solidFill>
                <a:prstClr val="black"/>
              </a:solidFill>
              <a:latin typeface="HG丸ｺﾞｼｯｸM-PRO" pitchFamily="50" charset="-128"/>
              <a:ea typeface="HG丸ｺﾞｼｯｸM-PRO" pitchFamily="50" charset="-128"/>
            </a:endParaRPr>
          </a:p>
          <a:p>
            <a:pPr fontAlgn="auto">
              <a:spcBef>
                <a:spcPts val="0"/>
              </a:spcBef>
              <a:spcAft>
                <a:spcPts val="0"/>
              </a:spcAft>
            </a:pPr>
            <a:r>
              <a:rPr lang="ja-JP" altLang="en-US" sz="1200" dirty="0">
                <a:solidFill>
                  <a:prstClr val="black"/>
                </a:solidFill>
                <a:latin typeface="HG丸ｺﾞｼｯｸM-PRO" pitchFamily="50" charset="-128"/>
                <a:ea typeface="HG丸ｺﾞｼｯｸM-PRO" pitchFamily="50" charset="-128"/>
              </a:rPr>
              <a:t>　</a:t>
            </a:r>
            <a:r>
              <a:rPr lang="ja-JP" altLang="en-US" sz="1200" dirty="0" smtClean="0">
                <a:solidFill>
                  <a:prstClr val="black"/>
                </a:solidFill>
                <a:latin typeface="HG丸ｺﾞｼｯｸM-PRO" pitchFamily="50" charset="-128"/>
                <a:ea typeface="HG丸ｺﾞｼｯｸM-PRO" pitchFamily="50" charset="-128"/>
              </a:rPr>
              <a:t>・住まい</a:t>
            </a:r>
            <a:endParaRPr lang="en-US" altLang="ja-JP" sz="1200" dirty="0" smtClean="0">
              <a:solidFill>
                <a:prstClr val="black"/>
              </a:solidFill>
              <a:latin typeface="HG丸ｺﾞｼｯｸM-PRO" pitchFamily="50" charset="-128"/>
              <a:ea typeface="HG丸ｺﾞｼｯｸM-PRO" pitchFamily="50" charset="-128"/>
            </a:endParaRPr>
          </a:p>
          <a:p>
            <a:pPr fontAlgn="auto">
              <a:spcBef>
                <a:spcPts val="0"/>
              </a:spcBef>
              <a:spcAft>
                <a:spcPts val="0"/>
              </a:spcAft>
            </a:pPr>
            <a:r>
              <a:rPr lang="ja-JP" altLang="en-US" sz="1200" dirty="0">
                <a:solidFill>
                  <a:prstClr val="black"/>
                </a:solidFill>
                <a:latin typeface="HG丸ｺﾞｼｯｸM-PRO" pitchFamily="50" charset="-128"/>
                <a:ea typeface="HG丸ｺﾞｼｯｸM-PRO" pitchFamily="50" charset="-128"/>
              </a:rPr>
              <a:t>　</a:t>
            </a:r>
            <a:r>
              <a:rPr lang="ja-JP" altLang="en-US" sz="1200" dirty="0" smtClean="0">
                <a:solidFill>
                  <a:prstClr val="black"/>
                </a:solidFill>
                <a:latin typeface="HG丸ｺﾞｼｯｸM-PRO" pitchFamily="50" charset="-128"/>
                <a:ea typeface="HG丸ｺﾞｼｯｸM-PRO" pitchFamily="50" charset="-128"/>
              </a:rPr>
              <a:t>・予防</a:t>
            </a:r>
            <a:endParaRPr lang="en-US" altLang="ja-JP" sz="1200" dirty="0" smtClean="0">
              <a:solidFill>
                <a:prstClr val="black"/>
              </a:solidFill>
              <a:latin typeface="HG丸ｺﾞｼｯｸM-PRO" pitchFamily="50" charset="-128"/>
              <a:ea typeface="HG丸ｺﾞｼｯｸM-PRO" pitchFamily="50" charset="-128"/>
            </a:endParaRPr>
          </a:p>
          <a:p>
            <a:pPr fontAlgn="auto">
              <a:spcBef>
                <a:spcPts val="0"/>
              </a:spcBef>
              <a:spcAft>
                <a:spcPts val="0"/>
              </a:spcAft>
            </a:pPr>
            <a:r>
              <a:rPr lang="ja-JP" altLang="en-US" sz="1200" dirty="0">
                <a:solidFill>
                  <a:prstClr val="black"/>
                </a:solidFill>
                <a:latin typeface="HG丸ｺﾞｼｯｸM-PRO" pitchFamily="50" charset="-128"/>
                <a:ea typeface="HG丸ｺﾞｼｯｸM-PRO" pitchFamily="50" charset="-128"/>
              </a:rPr>
              <a:t>　</a:t>
            </a:r>
            <a:r>
              <a:rPr lang="ja-JP" altLang="en-US" sz="1200" dirty="0" smtClean="0">
                <a:solidFill>
                  <a:prstClr val="black"/>
                </a:solidFill>
                <a:latin typeface="HG丸ｺﾞｼｯｸM-PRO" pitchFamily="50" charset="-128"/>
                <a:ea typeface="HG丸ｺﾞｼｯｸM-PRO" pitchFamily="50" charset="-128"/>
              </a:rPr>
              <a:t>・生活支援</a:t>
            </a:r>
            <a:endParaRPr lang="en-US" altLang="ja-JP" sz="1200" dirty="0">
              <a:solidFill>
                <a:prstClr val="black"/>
              </a:solidFill>
              <a:latin typeface="HG丸ｺﾞｼｯｸM-PRO" pitchFamily="50" charset="-128"/>
              <a:ea typeface="HG丸ｺﾞｼｯｸM-PRO" pitchFamily="50" charset="-128"/>
            </a:endParaRPr>
          </a:p>
          <a:p>
            <a:pPr fontAlgn="auto">
              <a:spcBef>
                <a:spcPts val="0"/>
              </a:spcBef>
              <a:spcAft>
                <a:spcPts val="0"/>
              </a:spcAft>
            </a:pPr>
            <a:endParaRPr lang="en-US" altLang="ja-JP" sz="1400" dirty="0">
              <a:solidFill>
                <a:prstClr val="black"/>
              </a:solidFill>
            </a:endParaRPr>
          </a:p>
          <a:p>
            <a:pPr fontAlgn="auto">
              <a:spcBef>
                <a:spcPts val="0"/>
              </a:spcBef>
              <a:spcAft>
                <a:spcPts val="0"/>
              </a:spcAft>
            </a:pPr>
            <a:r>
              <a:rPr lang="ja-JP" altLang="en-US" sz="1400" dirty="0">
                <a:solidFill>
                  <a:prstClr val="black"/>
                </a:solidFill>
              </a:rPr>
              <a:t>□</a:t>
            </a:r>
            <a:r>
              <a:rPr lang="ja-JP" altLang="en-US" sz="1400" dirty="0" smtClean="0">
                <a:solidFill>
                  <a:prstClr val="black"/>
                </a:solidFill>
              </a:rPr>
              <a:t>支援者の課題</a:t>
            </a:r>
            <a:endParaRPr lang="en-US" altLang="ja-JP" sz="1400" dirty="0" smtClean="0">
              <a:solidFill>
                <a:prstClr val="black"/>
              </a:solidFill>
            </a:endParaRPr>
          </a:p>
          <a:p>
            <a:pPr fontAlgn="auto">
              <a:spcBef>
                <a:spcPts val="0"/>
              </a:spcBef>
              <a:spcAft>
                <a:spcPts val="0"/>
              </a:spcAft>
            </a:pPr>
            <a:r>
              <a:rPr lang="ja-JP" altLang="en-US" sz="1200" dirty="0">
                <a:solidFill>
                  <a:prstClr val="black"/>
                </a:solidFill>
                <a:latin typeface="HG丸ｺﾞｼｯｸM-PRO" pitchFamily="50" charset="-128"/>
                <a:ea typeface="HG丸ｺﾞｼｯｸM-PRO" pitchFamily="50" charset="-128"/>
              </a:rPr>
              <a:t>　</a:t>
            </a:r>
            <a:r>
              <a:rPr lang="ja-JP" altLang="en-US" sz="1200" dirty="0" smtClean="0">
                <a:solidFill>
                  <a:prstClr val="black"/>
                </a:solidFill>
                <a:latin typeface="HG丸ｺﾞｼｯｸM-PRO" pitchFamily="50" charset="-128"/>
                <a:ea typeface="HG丸ｺﾞｼｯｸM-PRO" pitchFamily="50" charset="-128"/>
              </a:rPr>
              <a:t>・専門職の数、資質</a:t>
            </a:r>
            <a:endParaRPr lang="en-US" altLang="ja-JP" sz="1200" dirty="0" smtClean="0">
              <a:solidFill>
                <a:prstClr val="black"/>
              </a:solidFill>
              <a:latin typeface="HG丸ｺﾞｼｯｸM-PRO" pitchFamily="50" charset="-128"/>
              <a:ea typeface="HG丸ｺﾞｼｯｸM-PRO" pitchFamily="50" charset="-128"/>
            </a:endParaRPr>
          </a:p>
          <a:p>
            <a:pPr fontAlgn="auto">
              <a:spcBef>
                <a:spcPts val="0"/>
              </a:spcBef>
              <a:spcAft>
                <a:spcPts val="0"/>
              </a:spcAft>
            </a:pPr>
            <a:r>
              <a:rPr lang="ja-JP" altLang="en-US" sz="1200" dirty="0">
                <a:solidFill>
                  <a:prstClr val="black"/>
                </a:solidFill>
                <a:latin typeface="HG丸ｺﾞｼｯｸM-PRO" pitchFamily="50" charset="-128"/>
                <a:ea typeface="HG丸ｺﾞｼｯｸM-PRO" pitchFamily="50" charset="-128"/>
              </a:rPr>
              <a:t>　</a:t>
            </a:r>
            <a:r>
              <a:rPr lang="ja-JP" altLang="en-US" sz="1200" dirty="0" smtClean="0">
                <a:solidFill>
                  <a:prstClr val="black"/>
                </a:solidFill>
                <a:latin typeface="HG丸ｺﾞｼｯｸM-PRO" pitchFamily="50" charset="-128"/>
                <a:ea typeface="HG丸ｺﾞｼｯｸM-PRO" pitchFamily="50" charset="-128"/>
              </a:rPr>
              <a:t>・連携、ﾈｯﾄﾜｰｸ</a:t>
            </a:r>
            <a:endParaRPr lang="en-US" altLang="ja-JP" sz="1200" dirty="0" smtClean="0">
              <a:solidFill>
                <a:prstClr val="black"/>
              </a:solidFill>
              <a:latin typeface="HG丸ｺﾞｼｯｸM-PRO" pitchFamily="50" charset="-128"/>
              <a:ea typeface="HG丸ｺﾞｼｯｸM-PRO" pitchFamily="50" charset="-128"/>
            </a:endParaRPr>
          </a:p>
        </p:txBody>
      </p:sp>
      <p:sp>
        <p:nvSpPr>
          <p:cNvPr id="33" name="スライド番号プレースホルダー 7"/>
          <p:cNvSpPr txBox="1">
            <a:spLocks/>
          </p:cNvSpPr>
          <p:nvPr/>
        </p:nvSpPr>
        <p:spPr>
          <a:xfrm>
            <a:off x="9201471" y="6485170"/>
            <a:ext cx="699871" cy="365125"/>
          </a:xfrm>
          <a:prstGeom prst="rect">
            <a:avLst/>
          </a:prstGeom>
          <a:solidFill>
            <a:schemeClr val="bg1">
              <a:alpha val="58000"/>
            </a:schemeClr>
          </a:solidFill>
        </p:spPr>
        <p:txBody>
          <a:bodyPr vert="horz" lIns="91440" tIns="45720" rIns="91440" bIns="45720" rtlCol="0" anchor="ctr"/>
          <a:lstStyle>
            <a:defPPr>
              <a:defRPr lang="ja-JP"/>
            </a:defPPr>
            <a:lvl1pPr algn="r" rtl="0" fontAlgn="base">
              <a:spcBef>
                <a:spcPct val="0"/>
              </a:spcBef>
              <a:spcAft>
                <a:spcPct val="0"/>
              </a:spcAft>
              <a:defRPr kumimoji="1" sz="1200" kern="1200">
                <a:solidFill>
                  <a:schemeClr val="tx1">
                    <a:tint val="75000"/>
                  </a:schemeClr>
                </a:solidFill>
                <a:latin typeface="Arial" pitchFamily="34"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Arial" pitchFamily="34" charset="0"/>
                <a:ea typeface="ＭＳ Ｐゴシック" pitchFamily="50" charset="-128"/>
                <a:cs typeface="+mn-cs"/>
              </a:defRPr>
            </a:lvl9pPr>
          </a:lstStyle>
          <a:p>
            <a:r>
              <a:rPr lang="en-US" altLang="ja-JP" sz="2400" dirty="0" smtClean="0">
                <a:solidFill>
                  <a:prstClr val="black"/>
                </a:solidFill>
              </a:rPr>
              <a:t>180</a:t>
            </a:r>
            <a:endParaRPr lang="ja-JP" altLang="en-US" sz="2400" dirty="0">
              <a:solidFill>
                <a:prstClr val="black"/>
              </a:solidFill>
            </a:endParaRPr>
          </a:p>
        </p:txBody>
      </p:sp>
    </p:spTree>
    <p:extLst>
      <p:ext uri="{BB962C8B-B14F-4D97-AF65-F5344CB8AC3E}">
        <p14:creationId xmlns:p14="http://schemas.microsoft.com/office/powerpoint/2010/main" val="4226579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タイトル 4"/>
          <p:cNvSpPr>
            <a:spLocks noGrp="1"/>
          </p:cNvSpPr>
          <p:nvPr>
            <p:ph type="title" idx="4294967295"/>
          </p:nvPr>
        </p:nvSpPr>
        <p:spPr>
          <a:xfrm>
            <a:off x="0" y="1"/>
            <a:ext cx="9906000" cy="495303"/>
          </a:xfrm>
          <a:noFill/>
        </p:spPr>
        <p:txBody>
          <a:bodyPr>
            <a:normAutofit/>
          </a:bodyPr>
          <a:lstStyle/>
          <a:p>
            <a:r>
              <a:rPr lang="ja-JP" altLang="en-US" sz="2400" dirty="0" smtClean="0">
                <a:latin typeface="HGSｺﾞｼｯｸE" panose="020B0900000000000000" pitchFamily="50" charset="-128"/>
                <a:ea typeface="HGSｺﾞｼｯｸE" panose="020B0900000000000000" pitchFamily="50" charset="-128"/>
                <a:cs typeface="ＤＨＰ特太ゴシック体"/>
              </a:rPr>
              <a:t>標準的な介護保険事業（支援）計画の策定のスケジュール</a:t>
            </a:r>
          </a:p>
        </p:txBody>
      </p:sp>
      <p:sp>
        <p:nvSpPr>
          <p:cNvPr id="6" name="タイトル 4"/>
          <p:cNvSpPr txBox="1">
            <a:spLocks/>
          </p:cNvSpPr>
          <p:nvPr/>
        </p:nvSpPr>
        <p:spPr>
          <a:xfrm>
            <a:off x="-87308" y="495304"/>
            <a:ext cx="9001126" cy="341313"/>
          </a:xfrm>
          <a:prstGeom prst="rect">
            <a:avLst/>
          </a:prstGeom>
        </p:spPr>
        <p:txBody>
          <a:bodyPr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fontAlgn="auto">
              <a:spcAft>
                <a:spcPts val="0"/>
              </a:spcAft>
              <a:defRPr/>
            </a:pPr>
            <a:r>
              <a:rPr lang="ja-JP" altLang="en-US" sz="1200" dirty="0" smtClean="0">
                <a:solidFill>
                  <a:prstClr val="black"/>
                </a:solidFill>
                <a:latin typeface="ＭＳ Ｐゴシック"/>
              </a:rPr>
              <a:t>（注）第</a:t>
            </a:r>
            <a:r>
              <a:rPr lang="en-US" altLang="ja-JP" sz="1200" dirty="0" smtClean="0">
                <a:solidFill>
                  <a:prstClr val="black"/>
                </a:solidFill>
                <a:latin typeface="ＭＳ Ｐゴシック"/>
              </a:rPr>
              <a:t>5</a:t>
            </a:r>
            <a:r>
              <a:rPr lang="ja-JP" altLang="en-US" sz="1200" dirty="0" smtClean="0">
                <a:solidFill>
                  <a:prstClr val="black"/>
                </a:solidFill>
                <a:latin typeface="ＭＳ Ｐゴシック"/>
              </a:rPr>
              <a:t>期の標準的な流れを踏まえた現時点のイメージであり、今後の制度改正等の状況により変わるものである。</a:t>
            </a:r>
            <a:endParaRPr lang="ja-JP" altLang="en-US" sz="1200" dirty="0">
              <a:solidFill>
                <a:prstClr val="black"/>
              </a:solidFill>
              <a:latin typeface="ＭＳ Ｐゴシック"/>
            </a:endParaRPr>
          </a:p>
        </p:txBody>
      </p:sp>
      <p:graphicFrame>
        <p:nvGraphicFramePr>
          <p:cNvPr id="3" name="オブジェクト 2"/>
          <p:cNvGraphicFramePr>
            <a:graphicFrameLocks noChangeAspect="1"/>
          </p:cNvGraphicFramePr>
          <p:nvPr>
            <p:extLst>
              <p:ext uri="{D42A27DB-BD31-4B8C-83A1-F6EECF244321}">
                <p14:modId xmlns:p14="http://schemas.microsoft.com/office/powerpoint/2010/main" val="1618541658"/>
              </p:ext>
            </p:extLst>
          </p:nvPr>
        </p:nvGraphicFramePr>
        <p:xfrm>
          <a:off x="333549" y="908720"/>
          <a:ext cx="9238902" cy="5619302"/>
        </p:xfrm>
        <a:graphic>
          <a:graphicData uri="http://schemas.openxmlformats.org/presentationml/2006/ole">
            <mc:AlternateContent xmlns:mc="http://schemas.openxmlformats.org/markup-compatibility/2006">
              <mc:Choice xmlns:v="urn:schemas-microsoft-com:vml" Requires="v">
                <p:oleObj spid="_x0000_s14370" name="ワークシート" r:id="rId3" imgW="9725160" imgH="5915055" progId="Excel.Sheet.12">
                  <p:embed/>
                </p:oleObj>
              </mc:Choice>
              <mc:Fallback>
                <p:oleObj name="ワークシート" r:id="rId3" imgW="9725160" imgH="5915055" progId="Excel.Sheet.12">
                  <p:embed/>
                  <p:pic>
                    <p:nvPicPr>
                      <p:cNvPr id="0" name=""/>
                      <p:cNvPicPr/>
                      <p:nvPr/>
                    </p:nvPicPr>
                    <p:blipFill>
                      <a:blip r:embed="rId4"/>
                      <a:stretch>
                        <a:fillRect/>
                      </a:stretch>
                    </p:blipFill>
                    <p:spPr>
                      <a:xfrm>
                        <a:off x="333549" y="908720"/>
                        <a:ext cx="9238902" cy="5619302"/>
                      </a:xfrm>
                      <a:prstGeom prst="rect">
                        <a:avLst/>
                      </a:prstGeom>
                    </p:spPr>
                  </p:pic>
                </p:oleObj>
              </mc:Fallback>
            </mc:AlternateContent>
          </a:graphicData>
        </a:graphic>
      </p:graphicFrame>
      <p:sp>
        <p:nvSpPr>
          <p:cNvPr id="7" name="スライド番号プレースホルダー 7"/>
          <p:cNvSpPr txBox="1">
            <a:spLocks/>
          </p:cNvSpPr>
          <p:nvPr/>
        </p:nvSpPr>
        <p:spPr>
          <a:xfrm>
            <a:off x="9201471" y="6485170"/>
            <a:ext cx="699871" cy="365125"/>
          </a:xfrm>
          <a:prstGeom prst="rect">
            <a:avLst/>
          </a:prstGeom>
          <a:noFill/>
        </p:spPr>
        <p:txBody>
          <a:bodyPr vert="horz" lIns="91440" tIns="45720" rIns="91440" bIns="45720" rtlCol="0" anchor="ctr"/>
          <a:lstStyle>
            <a:defPPr>
              <a:defRPr lang="ja-JP"/>
            </a:defPPr>
            <a:lvl1pPr algn="r" rtl="0" fontAlgn="base">
              <a:spcBef>
                <a:spcPct val="0"/>
              </a:spcBef>
              <a:spcAft>
                <a:spcPct val="0"/>
              </a:spcAft>
              <a:defRPr kumimoji="1" sz="1200" kern="1200">
                <a:solidFill>
                  <a:schemeClr val="tx1">
                    <a:tint val="75000"/>
                  </a:schemeClr>
                </a:solidFill>
                <a:latin typeface="Arial" pitchFamily="34"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Arial" pitchFamily="34" charset="0"/>
                <a:ea typeface="ＭＳ Ｐゴシック" pitchFamily="50" charset="-128"/>
                <a:cs typeface="+mn-cs"/>
              </a:defRPr>
            </a:lvl9pPr>
          </a:lstStyle>
          <a:p>
            <a:r>
              <a:rPr lang="en-US" altLang="ja-JP" sz="2400" dirty="0" smtClean="0">
                <a:solidFill>
                  <a:prstClr val="black"/>
                </a:solidFill>
              </a:rPr>
              <a:t>181</a:t>
            </a:r>
            <a:endParaRPr lang="ja-JP" altLang="en-US" sz="2400" dirty="0">
              <a:solidFill>
                <a:prstClr val="black"/>
              </a:solidFill>
            </a:endParaRPr>
          </a:p>
        </p:txBody>
      </p:sp>
    </p:spTree>
    <p:extLst>
      <p:ext uri="{BB962C8B-B14F-4D97-AF65-F5344CB8AC3E}">
        <p14:creationId xmlns:p14="http://schemas.microsoft.com/office/powerpoint/2010/main" val="42298304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4"/>
          <p:cNvSpPr txBox="1">
            <a:spLocks/>
          </p:cNvSpPr>
          <p:nvPr/>
        </p:nvSpPr>
        <p:spPr>
          <a:xfrm>
            <a:off x="0" y="1"/>
            <a:ext cx="9906000" cy="495303"/>
          </a:xfrm>
          <a:prstGeom prst="rect">
            <a:avLst/>
          </a:prstGeom>
          <a:noFill/>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fontAlgn="auto">
              <a:spcAft>
                <a:spcPts val="0"/>
              </a:spcAft>
            </a:pPr>
            <a:r>
              <a:rPr lang="ja-JP" altLang="en-US" sz="2400" dirty="0" smtClean="0">
                <a:solidFill>
                  <a:prstClr val="black"/>
                </a:solidFill>
                <a:latin typeface="HGSｺﾞｼｯｸE" panose="020B0900000000000000" pitchFamily="50" charset="-128"/>
                <a:ea typeface="HGSｺﾞｼｯｸE" panose="020B0900000000000000" pitchFamily="50" charset="-128"/>
                <a:cs typeface="ＤＨＰ特太ゴシック体"/>
              </a:rPr>
              <a:t>第６期計画のポイント（市町村）</a:t>
            </a:r>
          </a:p>
        </p:txBody>
      </p:sp>
      <p:sp>
        <p:nvSpPr>
          <p:cNvPr id="4" name="テキスト ボックス 3"/>
          <p:cNvSpPr txBox="1"/>
          <p:nvPr/>
        </p:nvSpPr>
        <p:spPr>
          <a:xfrm>
            <a:off x="560512" y="548680"/>
            <a:ext cx="9001000" cy="6186309"/>
          </a:xfrm>
          <a:prstGeom prst="rect">
            <a:avLst/>
          </a:prstGeom>
          <a:noFill/>
        </p:spPr>
        <p:txBody>
          <a:bodyPr wrap="square" rtlCol="0">
            <a:spAutoFit/>
          </a:bodyPr>
          <a:lstStyle/>
          <a:p>
            <a:pPr marL="180000" indent="-457200" fontAlgn="auto">
              <a:spcBef>
                <a:spcPts val="0"/>
              </a:spcBef>
              <a:spcAft>
                <a:spcPts val="0"/>
              </a:spcAft>
            </a:pPr>
            <a:r>
              <a:rPr lang="ja-JP" altLang="en-US" dirty="0" smtClean="0">
                <a:solidFill>
                  <a:prstClr val="black"/>
                </a:solidFill>
                <a:latin typeface="ＭＳ Ｐゴシック"/>
                <a:ea typeface="ＭＳ Ｐゴシック"/>
              </a:rPr>
              <a:t>（「地域包括ケア計画」）</a:t>
            </a:r>
            <a:endParaRPr lang="en-US" altLang="ja-JP" dirty="0" smtClean="0">
              <a:solidFill>
                <a:prstClr val="black"/>
              </a:solidFill>
              <a:latin typeface="ＭＳ Ｐゴシック"/>
              <a:ea typeface="ＭＳ Ｐゴシック"/>
            </a:endParaRPr>
          </a:p>
          <a:p>
            <a:pPr marL="180000" indent="-457200" fontAlgn="auto">
              <a:spcBef>
                <a:spcPts val="0"/>
              </a:spcBef>
              <a:spcAft>
                <a:spcPts val="0"/>
              </a:spcAft>
            </a:pPr>
            <a:r>
              <a:rPr lang="ja-JP" altLang="en-US" dirty="0" smtClean="0">
                <a:solidFill>
                  <a:prstClr val="black"/>
                </a:solidFill>
                <a:latin typeface="ＭＳ Ｐゴシック"/>
                <a:ea typeface="ＭＳ Ｐゴシック"/>
              </a:rPr>
              <a:t>○ </a:t>
            </a:r>
            <a:r>
              <a:rPr lang="ja-JP" altLang="en-US" dirty="0">
                <a:solidFill>
                  <a:prstClr val="black"/>
                </a:solidFill>
                <a:latin typeface="ＭＳ Ｐゴシック"/>
                <a:ea typeface="ＭＳ Ｐゴシック"/>
              </a:rPr>
              <a:t>平成２７年度（</a:t>
            </a:r>
            <a:r>
              <a:rPr lang="en-US" altLang="ja-JP" dirty="0">
                <a:solidFill>
                  <a:prstClr val="black"/>
                </a:solidFill>
                <a:latin typeface="ＭＳ Ｐゴシック"/>
                <a:ea typeface="ＭＳ Ｐゴシック"/>
              </a:rPr>
              <a:t>2015</a:t>
            </a:r>
            <a:r>
              <a:rPr lang="ja-JP" altLang="en-US" dirty="0">
                <a:solidFill>
                  <a:prstClr val="black"/>
                </a:solidFill>
                <a:latin typeface="ＭＳ Ｐゴシック"/>
                <a:ea typeface="ＭＳ Ｐゴシック"/>
              </a:rPr>
              <a:t>年度）からの第６期以後の介護保険事業計画は、団塊の世代</a:t>
            </a:r>
            <a:r>
              <a:rPr lang="ja-JP" altLang="en-US" dirty="0" smtClean="0">
                <a:solidFill>
                  <a:prstClr val="black"/>
                </a:solidFill>
                <a:latin typeface="ＭＳ Ｐゴシック"/>
                <a:ea typeface="ＭＳ Ｐゴシック"/>
              </a:rPr>
              <a:t>が７５歳</a:t>
            </a:r>
            <a:r>
              <a:rPr lang="ja-JP" altLang="en-US" dirty="0">
                <a:solidFill>
                  <a:prstClr val="black"/>
                </a:solidFill>
                <a:latin typeface="ＭＳ Ｐゴシック"/>
                <a:ea typeface="ＭＳ Ｐゴシック"/>
              </a:rPr>
              <a:t>以上と</a:t>
            </a:r>
            <a:r>
              <a:rPr lang="ja-JP" altLang="en-US" dirty="0" smtClean="0">
                <a:solidFill>
                  <a:prstClr val="black"/>
                </a:solidFill>
                <a:latin typeface="ＭＳ Ｐゴシック"/>
                <a:ea typeface="ＭＳ Ｐゴシック"/>
              </a:rPr>
              <a:t>なる</a:t>
            </a:r>
            <a:r>
              <a:rPr lang="en-US" altLang="ja-JP" dirty="0" smtClean="0">
                <a:solidFill>
                  <a:prstClr val="black"/>
                </a:solidFill>
                <a:latin typeface="ＭＳ Ｐゴシック"/>
                <a:ea typeface="ＭＳ Ｐゴシック"/>
              </a:rPr>
              <a:t>2025</a:t>
            </a:r>
            <a:r>
              <a:rPr lang="ja-JP" altLang="en-US" dirty="0">
                <a:solidFill>
                  <a:prstClr val="black"/>
                </a:solidFill>
                <a:latin typeface="ＭＳ Ｐゴシック"/>
                <a:ea typeface="ＭＳ Ｐゴシック"/>
              </a:rPr>
              <a:t>年に向け</a:t>
            </a:r>
            <a:r>
              <a:rPr lang="ja-JP" altLang="en-US" dirty="0" smtClean="0">
                <a:solidFill>
                  <a:prstClr val="black"/>
                </a:solidFill>
                <a:latin typeface="ＭＳ Ｐゴシック"/>
                <a:ea typeface="ＭＳ Ｐゴシック"/>
              </a:rPr>
              <a:t>、「</a:t>
            </a:r>
            <a:r>
              <a:rPr lang="ja-JP" altLang="en-US" dirty="0">
                <a:solidFill>
                  <a:prstClr val="black"/>
                </a:solidFill>
                <a:latin typeface="ＭＳ Ｐゴシック"/>
                <a:ea typeface="ＭＳ Ｐゴシック"/>
              </a:rPr>
              <a:t>地域包括ケア計画」として、第５期で取組を開始した地域包括ケアシステム構築のための取組を承継発展</a:t>
            </a:r>
            <a:r>
              <a:rPr lang="ja-JP" altLang="en-US" dirty="0" smtClean="0">
                <a:solidFill>
                  <a:prstClr val="black"/>
                </a:solidFill>
                <a:latin typeface="ＭＳ Ｐゴシック"/>
                <a:ea typeface="ＭＳ Ｐゴシック"/>
              </a:rPr>
              <a:t>させる</a:t>
            </a:r>
            <a:r>
              <a:rPr lang="ja-JP" altLang="en-US" dirty="0">
                <a:solidFill>
                  <a:prstClr val="black"/>
                </a:solidFill>
                <a:latin typeface="ＭＳ Ｐゴシック"/>
                <a:ea typeface="ＭＳ Ｐゴシック"/>
              </a:rPr>
              <a:t>ものと</a:t>
            </a:r>
            <a:r>
              <a:rPr lang="ja-JP" altLang="en-US" dirty="0" smtClean="0">
                <a:solidFill>
                  <a:prstClr val="black"/>
                </a:solidFill>
                <a:latin typeface="ＭＳ Ｐゴシック"/>
                <a:ea typeface="ＭＳ Ｐゴシック"/>
              </a:rPr>
              <a:t>する方向。</a:t>
            </a:r>
            <a:endParaRPr lang="ja-JP" altLang="en-US" dirty="0">
              <a:solidFill>
                <a:prstClr val="black"/>
              </a:solidFill>
              <a:latin typeface="ＭＳ Ｐゴシック"/>
              <a:ea typeface="ＭＳ Ｐゴシック"/>
            </a:endParaRPr>
          </a:p>
          <a:p>
            <a:pPr marL="180000" indent="-457200" fontAlgn="auto">
              <a:spcBef>
                <a:spcPts val="0"/>
              </a:spcBef>
              <a:spcAft>
                <a:spcPts val="0"/>
              </a:spcAft>
            </a:pPr>
            <a:r>
              <a:rPr lang="ja-JP" altLang="en-US" dirty="0" smtClean="0">
                <a:solidFill>
                  <a:prstClr val="black"/>
                </a:solidFill>
                <a:latin typeface="ＭＳ Ｐゴシック"/>
                <a:ea typeface="ＭＳ Ｐゴシック"/>
              </a:rPr>
              <a:t>　合わせて、</a:t>
            </a:r>
            <a:r>
              <a:rPr lang="ja-JP" altLang="en-US" dirty="0">
                <a:solidFill>
                  <a:prstClr val="black"/>
                </a:solidFill>
                <a:latin typeface="ＭＳ Ｐゴシック"/>
                <a:ea typeface="ＭＳ Ｐゴシック"/>
              </a:rPr>
              <a:t>在宅医療介護連携等の取組を本格化して</a:t>
            </a:r>
            <a:r>
              <a:rPr lang="ja-JP" altLang="en-US" dirty="0" smtClean="0">
                <a:solidFill>
                  <a:prstClr val="black"/>
                </a:solidFill>
                <a:latin typeface="ＭＳ Ｐゴシック"/>
                <a:ea typeface="ＭＳ Ｐゴシック"/>
              </a:rPr>
              <a:t>いく方向。</a:t>
            </a:r>
            <a:endParaRPr lang="ja-JP" altLang="en-US" dirty="0">
              <a:solidFill>
                <a:prstClr val="black"/>
              </a:solidFill>
              <a:latin typeface="ＭＳ Ｐゴシック"/>
              <a:ea typeface="ＭＳ Ｐゴシック"/>
            </a:endParaRPr>
          </a:p>
          <a:p>
            <a:pPr marL="180000" indent="-457200" fontAlgn="auto">
              <a:spcBef>
                <a:spcPts val="0"/>
              </a:spcBef>
              <a:spcAft>
                <a:spcPts val="0"/>
              </a:spcAft>
            </a:pPr>
            <a:endParaRPr lang="en-US" altLang="ja-JP" dirty="0" smtClean="0">
              <a:solidFill>
                <a:prstClr val="black"/>
              </a:solidFill>
              <a:latin typeface="ＭＳ Ｐゴシック"/>
              <a:ea typeface="ＭＳ Ｐゴシック"/>
            </a:endParaRPr>
          </a:p>
          <a:p>
            <a:pPr marL="180000" indent="-457200" fontAlgn="auto">
              <a:spcBef>
                <a:spcPts val="0"/>
              </a:spcBef>
              <a:spcAft>
                <a:spcPts val="0"/>
              </a:spcAft>
            </a:pPr>
            <a:r>
              <a:rPr lang="ja-JP" altLang="en-US" dirty="0" smtClean="0">
                <a:solidFill>
                  <a:prstClr val="black"/>
                </a:solidFill>
                <a:latin typeface="ＭＳ Ｐゴシック"/>
                <a:ea typeface="ＭＳ Ｐゴシック"/>
              </a:rPr>
              <a:t>（２０２５年の推計）</a:t>
            </a:r>
            <a:endParaRPr lang="en-US" altLang="ja-JP" dirty="0" smtClean="0">
              <a:solidFill>
                <a:prstClr val="black"/>
              </a:solidFill>
              <a:latin typeface="ＭＳ Ｐゴシック"/>
              <a:ea typeface="ＭＳ Ｐゴシック"/>
            </a:endParaRPr>
          </a:p>
          <a:p>
            <a:pPr marL="180000" indent="-457200" fontAlgn="auto">
              <a:spcBef>
                <a:spcPts val="0"/>
              </a:spcBef>
              <a:spcAft>
                <a:spcPts val="0"/>
              </a:spcAft>
            </a:pPr>
            <a:r>
              <a:rPr lang="ja-JP" altLang="en-US" dirty="0" smtClean="0">
                <a:solidFill>
                  <a:prstClr val="black"/>
                </a:solidFill>
                <a:latin typeface="ＭＳ Ｐゴシック"/>
                <a:ea typeface="ＭＳ Ｐゴシック"/>
              </a:rPr>
              <a:t>○団塊の世代が後期高齢者となる </a:t>
            </a:r>
            <a:r>
              <a:rPr lang="ja-JP" altLang="en-US" dirty="0">
                <a:solidFill>
                  <a:prstClr val="black"/>
                </a:solidFill>
                <a:latin typeface="ＭＳ Ｐゴシック"/>
                <a:ea typeface="ＭＳ Ｐゴシック"/>
              </a:rPr>
              <a:t>２０２５年を見据えた対応を進めるために、各保険者が計画期間中の給付費を推計して保険料を設定するだけ</a:t>
            </a:r>
            <a:r>
              <a:rPr lang="ja-JP" altLang="en-US" dirty="0" smtClean="0">
                <a:solidFill>
                  <a:prstClr val="black"/>
                </a:solidFill>
                <a:latin typeface="ＭＳ Ｐゴシック"/>
                <a:ea typeface="ＭＳ Ｐゴシック"/>
              </a:rPr>
              <a:t>でなく</a:t>
            </a:r>
            <a:r>
              <a:rPr lang="ja-JP" altLang="en-US" dirty="0">
                <a:solidFill>
                  <a:prstClr val="black"/>
                </a:solidFill>
                <a:latin typeface="ＭＳ Ｐゴシック"/>
                <a:ea typeface="ＭＳ Ｐゴシック"/>
              </a:rPr>
              <a:t>、２０２５年のサービス水準、給付費や保険料水準も推計して記載すること</a:t>
            </a:r>
            <a:r>
              <a:rPr lang="ja-JP" altLang="en-US" dirty="0" smtClean="0">
                <a:solidFill>
                  <a:prstClr val="black"/>
                </a:solidFill>
                <a:latin typeface="ＭＳ Ｐゴシック"/>
                <a:ea typeface="ＭＳ Ｐゴシック"/>
              </a:rPr>
              <a:t>とする方向。</a:t>
            </a:r>
            <a:endParaRPr lang="ja-JP" altLang="en-US" dirty="0">
              <a:solidFill>
                <a:prstClr val="black"/>
              </a:solidFill>
              <a:latin typeface="ＭＳ Ｐゴシック"/>
              <a:ea typeface="ＭＳ Ｐゴシック"/>
            </a:endParaRPr>
          </a:p>
          <a:p>
            <a:pPr marL="180000" indent="-457200" fontAlgn="auto">
              <a:spcBef>
                <a:spcPts val="0"/>
              </a:spcBef>
              <a:spcAft>
                <a:spcPts val="0"/>
              </a:spcAft>
            </a:pPr>
            <a:endParaRPr lang="en-US" altLang="ja-JP" dirty="0" smtClean="0">
              <a:solidFill>
                <a:prstClr val="black"/>
              </a:solidFill>
              <a:latin typeface="ＭＳ Ｐゴシック"/>
              <a:ea typeface="ＭＳ Ｐゴシック"/>
            </a:endParaRPr>
          </a:p>
          <a:p>
            <a:pPr marL="180000" indent="-457200" fontAlgn="auto">
              <a:spcBef>
                <a:spcPts val="0"/>
              </a:spcBef>
              <a:spcAft>
                <a:spcPts val="0"/>
              </a:spcAft>
            </a:pPr>
            <a:r>
              <a:rPr lang="ja-JP" altLang="en-US" dirty="0" smtClean="0">
                <a:solidFill>
                  <a:prstClr val="black"/>
                </a:solidFill>
                <a:latin typeface="ＭＳ Ｐゴシック"/>
                <a:ea typeface="ＭＳ Ｐゴシック"/>
              </a:rPr>
              <a:t>（医療連携・認知症・人材確保）</a:t>
            </a:r>
            <a:endParaRPr lang="en-US" altLang="ja-JP" dirty="0" smtClean="0">
              <a:solidFill>
                <a:prstClr val="black"/>
              </a:solidFill>
              <a:latin typeface="ＭＳ Ｐゴシック"/>
              <a:ea typeface="ＭＳ Ｐゴシック"/>
            </a:endParaRPr>
          </a:p>
          <a:p>
            <a:pPr marL="180000" indent="-457200" fontAlgn="auto">
              <a:spcBef>
                <a:spcPts val="0"/>
              </a:spcBef>
              <a:spcAft>
                <a:spcPts val="0"/>
              </a:spcAft>
            </a:pPr>
            <a:r>
              <a:rPr lang="ja-JP" altLang="en-US" dirty="0" smtClean="0">
                <a:solidFill>
                  <a:prstClr val="black"/>
                </a:solidFill>
                <a:latin typeface="ＭＳ Ｐゴシック"/>
                <a:ea typeface="ＭＳ Ｐゴシック"/>
              </a:rPr>
              <a:t>○ </a:t>
            </a:r>
            <a:r>
              <a:rPr lang="ja-JP" altLang="en-US" dirty="0">
                <a:solidFill>
                  <a:prstClr val="black"/>
                </a:solidFill>
                <a:latin typeface="ＭＳ Ｐゴシック"/>
                <a:ea typeface="ＭＳ Ｐゴシック"/>
              </a:rPr>
              <a:t>在宅医療連携拠点の機能や認知症への早期対応など地域包括ケアシステムを構成する各要素について、当面の</a:t>
            </a:r>
            <a:r>
              <a:rPr lang="ja-JP" altLang="en-US" dirty="0" smtClean="0">
                <a:solidFill>
                  <a:prstClr val="black"/>
                </a:solidFill>
                <a:latin typeface="ＭＳ Ｐゴシック"/>
                <a:ea typeface="ＭＳ Ｐゴシック"/>
              </a:rPr>
              <a:t>方策</a:t>
            </a:r>
            <a:r>
              <a:rPr lang="ja-JP" altLang="en-US" dirty="0">
                <a:solidFill>
                  <a:prstClr val="black"/>
                </a:solidFill>
                <a:latin typeface="ＭＳ Ｐゴシック"/>
                <a:ea typeface="ＭＳ Ｐゴシック"/>
              </a:rPr>
              <a:t>と段階的な充実のための施策をより具体的に記載することを</a:t>
            </a:r>
            <a:r>
              <a:rPr lang="ja-JP" altLang="en-US" dirty="0" smtClean="0">
                <a:solidFill>
                  <a:prstClr val="black"/>
                </a:solidFill>
                <a:latin typeface="ＭＳ Ｐゴシック"/>
                <a:ea typeface="ＭＳ Ｐゴシック"/>
              </a:rPr>
              <a:t>求める</a:t>
            </a:r>
            <a:r>
              <a:rPr lang="ja-JP" altLang="en-US" dirty="0">
                <a:solidFill>
                  <a:prstClr val="black"/>
                </a:solidFill>
                <a:latin typeface="ＭＳ Ｐゴシック"/>
                <a:ea typeface="ＭＳ Ｐゴシック"/>
              </a:rPr>
              <a:t>方向</a:t>
            </a:r>
            <a:r>
              <a:rPr lang="ja-JP" altLang="en-US" dirty="0" smtClean="0">
                <a:solidFill>
                  <a:prstClr val="black"/>
                </a:solidFill>
                <a:latin typeface="ＭＳ Ｐゴシック"/>
                <a:ea typeface="ＭＳ Ｐゴシック"/>
              </a:rPr>
              <a:t>。</a:t>
            </a:r>
            <a:endParaRPr lang="ja-JP" altLang="en-US" dirty="0">
              <a:solidFill>
                <a:prstClr val="black"/>
              </a:solidFill>
              <a:latin typeface="ＭＳ Ｐゴシック"/>
              <a:ea typeface="ＭＳ Ｐゴシック"/>
            </a:endParaRPr>
          </a:p>
          <a:p>
            <a:pPr marL="180000" indent="-457200" fontAlgn="auto">
              <a:spcBef>
                <a:spcPts val="0"/>
              </a:spcBef>
              <a:spcAft>
                <a:spcPts val="0"/>
              </a:spcAft>
            </a:pPr>
            <a:r>
              <a:rPr lang="ja-JP" altLang="en-US" dirty="0" smtClean="0">
                <a:solidFill>
                  <a:prstClr val="black"/>
                </a:solidFill>
                <a:latin typeface="ＭＳ Ｐゴシック"/>
                <a:ea typeface="ＭＳ Ｐゴシック"/>
              </a:rPr>
              <a:t>　また</a:t>
            </a:r>
            <a:r>
              <a:rPr lang="ja-JP" altLang="en-US" dirty="0">
                <a:solidFill>
                  <a:prstClr val="black"/>
                </a:solidFill>
                <a:latin typeface="ＭＳ Ｐゴシック"/>
                <a:ea typeface="ＭＳ Ｐゴシック"/>
              </a:rPr>
              <a:t>、介護サービスを担う人材確保のための記載も充実させて</a:t>
            </a:r>
            <a:r>
              <a:rPr lang="ja-JP" altLang="en-US" dirty="0" smtClean="0">
                <a:solidFill>
                  <a:prstClr val="black"/>
                </a:solidFill>
                <a:latin typeface="ＭＳ Ｐゴシック"/>
                <a:ea typeface="ＭＳ Ｐゴシック"/>
              </a:rPr>
              <a:t>いく</a:t>
            </a:r>
            <a:r>
              <a:rPr lang="ja-JP" altLang="en-US" dirty="0">
                <a:solidFill>
                  <a:prstClr val="black"/>
                </a:solidFill>
                <a:latin typeface="ＭＳ Ｐゴシック"/>
                <a:ea typeface="ＭＳ Ｐゴシック"/>
              </a:rPr>
              <a:t>方向</a:t>
            </a:r>
            <a:r>
              <a:rPr lang="ja-JP" altLang="en-US" dirty="0" smtClean="0">
                <a:solidFill>
                  <a:prstClr val="black"/>
                </a:solidFill>
                <a:latin typeface="ＭＳ Ｐゴシック"/>
                <a:ea typeface="ＭＳ Ｐゴシック"/>
              </a:rPr>
              <a:t>。</a:t>
            </a:r>
            <a:endParaRPr lang="ja-JP" altLang="en-US" dirty="0">
              <a:solidFill>
                <a:prstClr val="black"/>
              </a:solidFill>
              <a:latin typeface="ＭＳ Ｐゴシック"/>
              <a:ea typeface="ＭＳ Ｐゴシック"/>
            </a:endParaRPr>
          </a:p>
          <a:p>
            <a:pPr marL="180000" indent="-457200" fontAlgn="auto">
              <a:spcBef>
                <a:spcPts val="0"/>
              </a:spcBef>
              <a:spcAft>
                <a:spcPts val="0"/>
              </a:spcAft>
            </a:pPr>
            <a:endParaRPr lang="en-US" altLang="ja-JP" dirty="0" smtClean="0">
              <a:solidFill>
                <a:prstClr val="black"/>
              </a:solidFill>
              <a:latin typeface="ＭＳ Ｐゴシック"/>
              <a:ea typeface="ＭＳ Ｐゴシック"/>
            </a:endParaRPr>
          </a:p>
          <a:p>
            <a:pPr marL="180000" indent="-457200" fontAlgn="auto">
              <a:spcBef>
                <a:spcPts val="0"/>
              </a:spcBef>
              <a:spcAft>
                <a:spcPts val="0"/>
              </a:spcAft>
            </a:pPr>
            <a:r>
              <a:rPr lang="ja-JP" altLang="en-US" dirty="0" smtClean="0">
                <a:solidFill>
                  <a:prstClr val="black"/>
                </a:solidFill>
                <a:latin typeface="ＭＳ Ｐゴシック"/>
                <a:ea typeface="ＭＳ Ｐゴシック"/>
              </a:rPr>
              <a:t>（日常生活圏域ニーズ調査）</a:t>
            </a:r>
            <a:endParaRPr lang="en-US" altLang="ja-JP" dirty="0" smtClean="0">
              <a:solidFill>
                <a:prstClr val="black"/>
              </a:solidFill>
              <a:latin typeface="ＭＳ Ｐゴシック"/>
              <a:ea typeface="ＭＳ Ｐゴシック"/>
            </a:endParaRPr>
          </a:p>
          <a:p>
            <a:pPr marL="180000" indent="-457200" fontAlgn="auto">
              <a:spcBef>
                <a:spcPts val="0"/>
              </a:spcBef>
              <a:spcAft>
                <a:spcPts val="0"/>
              </a:spcAft>
            </a:pPr>
            <a:r>
              <a:rPr lang="ja-JP" altLang="en-US" dirty="0" smtClean="0">
                <a:solidFill>
                  <a:prstClr val="black"/>
                </a:solidFill>
                <a:latin typeface="ＭＳ Ｐゴシック"/>
                <a:ea typeface="ＭＳ Ｐゴシック"/>
              </a:rPr>
              <a:t>○ </a:t>
            </a:r>
            <a:r>
              <a:rPr lang="ja-JP" altLang="en-US" dirty="0">
                <a:solidFill>
                  <a:prstClr val="black"/>
                </a:solidFill>
                <a:latin typeface="ＭＳ Ｐゴシック"/>
                <a:ea typeface="ＭＳ Ｐゴシック"/>
              </a:rPr>
              <a:t>第５期から実施した日常生活圏域ニーズ調査については、より積極的な活用を</a:t>
            </a:r>
            <a:r>
              <a:rPr lang="ja-JP" altLang="en-US" dirty="0" smtClean="0">
                <a:solidFill>
                  <a:prstClr val="black"/>
                </a:solidFill>
                <a:latin typeface="ＭＳ Ｐゴシック"/>
                <a:ea typeface="ＭＳ Ｐゴシック"/>
              </a:rPr>
              <a:t>促す。</a:t>
            </a:r>
            <a:endParaRPr lang="ja-JP" altLang="en-US" dirty="0">
              <a:solidFill>
                <a:prstClr val="black"/>
              </a:solidFill>
              <a:latin typeface="ＭＳ Ｐゴシック"/>
              <a:ea typeface="ＭＳ Ｐゴシック"/>
            </a:endParaRPr>
          </a:p>
          <a:p>
            <a:pPr marL="180000" indent="-457200" fontAlgn="auto">
              <a:spcBef>
                <a:spcPts val="0"/>
              </a:spcBef>
              <a:spcAft>
                <a:spcPts val="0"/>
              </a:spcAft>
            </a:pPr>
            <a:endParaRPr lang="en-US" altLang="ja-JP" dirty="0" smtClean="0">
              <a:solidFill>
                <a:prstClr val="black"/>
              </a:solidFill>
              <a:latin typeface="ＭＳ Ｐゴシック"/>
              <a:ea typeface="ＭＳ Ｐゴシック"/>
            </a:endParaRPr>
          </a:p>
          <a:p>
            <a:pPr marL="180000" indent="-457200" fontAlgn="auto">
              <a:spcBef>
                <a:spcPts val="0"/>
              </a:spcBef>
              <a:spcAft>
                <a:spcPts val="0"/>
              </a:spcAft>
            </a:pPr>
            <a:r>
              <a:rPr lang="ja-JP" altLang="en-US" dirty="0" smtClean="0">
                <a:solidFill>
                  <a:prstClr val="black"/>
                </a:solidFill>
                <a:latin typeface="ＭＳ Ｐゴシック"/>
                <a:ea typeface="ＭＳ Ｐゴシック"/>
              </a:rPr>
              <a:t>○ 国は市町村</a:t>
            </a:r>
            <a:r>
              <a:rPr lang="ja-JP" altLang="en-US" dirty="0">
                <a:solidFill>
                  <a:prstClr val="black"/>
                </a:solidFill>
                <a:latin typeface="ＭＳ Ｐゴシック"/>
                <a:ea typeface="ＭＳ Ｐゴシック"/>
              </a:rPr>
              <a:t>が具体的な取組を開始できるよう、好事例の把握・情報提供など、市町村への支援を</a:t>
            </a:r>
            <a:r>
              <a:rPr lang="ja-JP" altLang="en-US" dirty="0" smtClean="0">
                <a:solidFill>
                  <a:prstClr val="black"/>
                </a:solidFill>
                <a:latin typeface="ＭＳ Ｐゴシック"/>
                <a:ea typeface="ＭＳ Ｐゴシック"/>
              </a:rPr>
              <a:t>行う。</a:t>
            </a:r>
            <a:endParaRPr lang="ja-JP" altLang="en-US" dirty="0">
              <a:solidFill>
                <a:prstClr val="black"/>
              </a:solidFill>
              <a:latin typeface="ＭＳ Ｐゴシック"/>
              <a:ea typeface="ＭＳ Ｐゴシック"/>
            </a:endParaRPr>
          </a:p>
        </p:txBody>
      </p:sp>
      <p:sp>
        <p:nvSpPr>
          <p:cNvPr id="6" name="スライド番号プレースホルダー 7"/>
          <p:cNvSpPr txBox="1">
            <a:spLocks/>
          </p:cNvSpPr>
          <p:nvPr/>
        </p:nvSpPr>
        <p:spPr>
          <a:xfrm>
            <a:off x="9201471" y="6485170"/>
            <a:ext cx="699871" cy="365125"/>
          </a:xfrm>
          <a:prstGeom prst="rect">
            <a:avLst/>
          </a:prstGeom>
          <a:noFill/>
        </p:spPr>
        <p:txBody>
          <a:bodyPr vert="horz" lIns="91440" tIns="45720" rIns="91440" bIns="45720" rtlCol="0" anchor="ctr"/>
          <a:lstStyle>
            <a:defPPr>
              <a:defRPr lang="ja-JP"/>
            </a:defPPr>
            <a:lvl1pPr algn="r" rtl="0" fontAlgn="base">
              <a:spcBef>
                <a:spcPct val="0"/>
              </a:spcBef>
              <a:spcAft>
                <a:spcPct val="0"/>
              </a:spcAft>
              <a:defRPr kumimoji="1" sz="1200" kern="1200">
                <a:solidFill>
                  <a:schemeClr val="tx1">
                    <a:tint val="75000"/>
                  </a:schemeClr>
                </a:solidFill>
                <a:latin typeface="Arial" pitchFamily="34"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Arial" pitchFamily="34" charset="0"/>
                <a:ea typeface="ＭＳ Ｐゴシック" pitchFamily="50" charset="-128"/>
                <a:cs typeface="+mn-cs"/>
              </a:defRPr>
            </a:lvl9pPr>
          </a:lstStyle>
          <a:p>
            <a:r>
              <a:rPr lang="en-US" altLang="ja-JP" sz="2400" dirty="0" smtClean="0">
                <a:solidFill>
                  <a:prstClr val="black"/>
                </a:solidFill>
              </a:rPr>
              <a:t>182</a:t>
            </a:r>
            <a:endParaRPr lang="ja-JP" altLang="en-US" sz="2400" dirty="0">
              <a:solidFill>
                <a:prstClr val="black"/>
              </a:solidFill>
            </a:endParaRPr>
          </a:p>
        </p:txBody>
      </p:sp>
    </p:spTree>
    <p:extLst>
      <p:ext uri="{BB962C8B-B14F-4D97-AF65-F5344CB8AC3E}">
        <p14:creationId xmlns:p14="http://schemas.microsoft.com/office/powerpoint/2010/main" val="1952738555"/>
      </p:ext>
    </p:extLst>
  </p:cSld>
  <p:clrMapOvr>
    <a:masterClrMapping/>
  </p:clrMapOvr>
</p:sld>
</file>

<file path=ppt/theme/theme1.xml><?xml version="1.0" encoding="utf-8"?>
<a:theme xmlns:a="http://schemas.openxmlformats.org/drawingml/2006/main" name="2_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2DA299AC048A4B8EA9C1D19079C1A32200FF9319DB289CAD4D85A08C64DF8A92B4" ma:contentTypeVersion="11" ma:contentTypeDescription="" ma:contentTypeScope="" ma:versionID="2dfa969cec087208b7abf0c31238b047">
  <xsd:schema xmlns:xsd="http://www.w3.org/2001/XMLSchema" xmlns:p="http://schemas.microsoft.com/office/2006/metadata/properties" xmlns:ns2="8B97BE19-CDDD-400E-817A-CFDD13F7EC12" xmlns:ns3="3b0cccfe-2904-4e8a-91e3-91f37c87f738" targetNamespace="http://schemas.microsoft.com/office/2006/metadata/properties" ma:root="true" ma:fieldsID="ac7b893e2db003268b67ae2b5d3c838c" ns2:_="" ns3:_="">
    <xsd:import namespace="8B97BE19-CDDD-400E-817A-CFDD13F7EC12"/>
    <xsd:import namespace="3b0cccfe-2904-4e8a-91e3-91f37c87f738"/>
    <xsd:element name="properties">
      <xsd:complexType>
        <xsd:sequence>
          <xsd:element name="documentManagement">
            <xsd:complexType>
              <xsd:all>
                <xsd:element ref="ns2:ClassLarge" minOccurs="0"/>
                <xsd:element ref="ns2:ClassMedium" minOccurs="0"/>
                <xsd:element ref="ns2:ClassSmall" minOccurs="0"/>
                <xsd:element ref="ns2:GyoseiFile" minOccurs="0"/>
                <xsd:element ref="ns2:CreatedBy" minOccurs="0"/>
                <xsd:element ref="ns2:PreservationPeriod" minOccurs="0"/>
                <xsd:element ref="ns2:PreservationPeriodExpire" minOccurs="0"/>
                <xsd:element ref="ns2:CreatedDate" minOccurs="0"/>
                <xsd:element ref="ns2:FixationStatus" minOccurs="0"/>
                <xsd:element ref="ns2:EditorWithSpace" minOccurs="0"/>
                <xsd:element ref="ns3:DaibunruiID" minOccurs="0"/>
                <xsd:element ref="ns3:ChuubunruiID" minOccurs="0"/>
                <xsd:element ref="ns3:SyoubunruiID" minOccurs="0"/>
                <xsd:element ref="ns3:GyouseibunsyoID" minOccurs="0"/>
                <xsd:element ref="ns3:Renkei" minOccurs="0"/>
                <xsd:element ref="ns3:Flag01" minOccurs="0"/>
                <xsd:element ref="ns3:Yobi01" minOccurs="0"/>
                <xsd:element ref="ns3:Yobi02" minOccurs="0"/>
                <xsd:element ref="ns3:Yobi03" minOccurs="0"/>
              </xsd:all>
            </xsd:complexType>
          </xsd:element>
        </xsd:sequence>
      </xsd:complexType>
    </xsd:element>
  </xsd:schema>
  <xsd:schema xmlns:xsd="http://www.w3.org/2001/XMLSchema" xmlns:dms="http://schemas.microsoft.com/office/2006/documentManagement/types" targetNamespace="8B97BE19-CDDD-400E-817A-CFDD13F7EC12" elementFormDefault="qualified">
    <xsd:import namespace="http://schemas.microsoft.com/office/2006/documentManagement/types"/>
    <xsd:element name="ClassLarge" ma:index="8" nillable="true" ma:displayName="大分類" ma:hidden="true" ma:internalName="ClassLarge" ma:readOnly="true">
      <xsd:simpleType>
        <xsd:restriction base="dms:Unknown"/>
      </xsd:simpleType>
    </xsd:element>
    <xsd:element name="ClassMedium" ma:index="9" nillable="true" ma:displayName="中分類" ma:hidden="true" ma:internalName="ClassMedium" ma:readOnly="true">
      <xsd:simpleType>
        <xsd:restriction base="dms:Unknown"/>
      </xsd:simpleType>
    </xsd:element>
    <xsd:element name="ClassSmall" ma:index="10" nillable="true" ma:displayName="小分類" ma:hidden="true" ma:internalName="ClassSmall" ma:readOnly="true">
      <xsd:simpleType>
        <xsd:restriction base="dms:Unknown"/>
      </xsd:simpleType>
    </xsd:element>
    <xsd:element name="GyoseiFile" ma:index="11" nillable="true" ma:displayName="行政文書ファイル名" ma:hidden="true" ma:internalName="GyoseiFile" ma:readOnly="true">
      <xsd:simpleType>
        <xsd:restriction base="dms:Unknown"/>
      </xsd:simpleType>
    </xsd:element>
    <xsd:element name="CreatedBy" ma:index="12" nillable="true" ma:displayName="作成課/係・作成者" ma:hidden="true" ma:internalName="CreatedBy" ma:readOnly="true">
      <xsd:simpleType>
        <xsd:restriction base="dms:Unknown"/>
      </xsd:simpleType>
    </xsd:element>
    <xsd:element name="PreservationPeriod" ma:index="13" nillable="true" ma:displayName="保存期間" ma:hidden="true" ma:internalName="PreservationPeriod" ma:readOnly="true">
      <xsd:simpleType>
        <xsd:restriction base="dms:Unknown"/>
      </xsd:simpleType>
    </xsd:element>
    <xsd:element name="PreservationPeriodExpire" ma:index="14" nillable="true" ma:displayName="保存期間満了時期" ma:format="DateOnly" ma:hidden="true" ma:internalName="PreservationPeriodExpire" ma:readOnly="true">
      <xsd:simpleType>
        <xsd:restriction base="dms:Unknown"/>
      </xsd:simpleType>
    </xsd:element>
    <xsd:element name="CreatedDate" ma:index="15" nillable="true" ma:displayName="作成年月日" ma:hidden="true" ma:internalName="CreatedDate" ma:readOnly="true">
      <xsd:simpleType>
        <xsd:restriction base="dms:Unknown"/>
      </xsd:simpleType>
    </xsd:element>
    <xsd:element name="FixationStatus" ma:index="16" nillable="true" ma:displayName="確定状況" ma:hidden="true" ma:internalName="FixationStatus" ma:readOnly="true">
      <xsd:simpleType>
        <xsd:restriction base="dms:Unknown"/>
      </xsd:simpleType>
    </xsd:element>
    <xsd:element name="EditorWithSpace" ma:index="18" nillable="true" ma:displayName="更新者　　　　　　" ma:hidden="true" ma:internalName="EditorWithSpace" ma:readOnly="tru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dms="http://schemas.microsoft.com/office/2006/documentManagement/types" targetNamespace="3b0cccfe-2904-4e8a-91e3-91f37c87f738" elementFormDefault="qualified">
    <xsd:import namespace="http://schemas.microsoft.com/office/2006/documentManagement/types"/>
    <xsd:element name="DaibunruiID" ma:index="19" nillable="true" ma:displayName="大分類ID" ma:description="" ma:hidden="true" ma:internalName="DaibunruiID" ma:readOnly="true">
      <xsd:simpleType>
        <xsd:restriction base="dms:Text"/>
      </xsd:simpleType>
    </xsd:element>
    <xsd:element name="ChuubunruiID" ma:index="20" nillable="true" ma:displayName="中分類ID" ma:description="" ma:hidden="true" ma:internalName="ChuubunruiID" ma:readOnly="true">
      <xsd:simpleType>
        <xsd:restriction base="dms:Text"/>
      </xsd:simpleType>
    </xsd:element>
    <xsd:element name="SyoubunruiID" ma:index="21" nillable="true" ma:displayName="小分類ID" ma:description="" ma:hidden="true" ma:internalName="SyoubunruiID" ma:readOnly="true">
      <xsd:simpleType>
        <xsd:restriction base="dms:Text"/>
      </xsd:simpleType>
    </xsd:element>
    <xsd:element name="GyouseibunsyoID" ma:index="22" nillable="true" ma:displayName="行政文書ファイル名ID" ma:description="" ma:hidden="true" ma:internalName="GyouseibunsyoID" ma:readOnly="true">
      <xsd:simpleType>
        <xsd:restriction base="dms:Text"/>
      </xsd:simpleType>
    </xsd:element>
    <xsd:element name="Renkei" ma:index="23" nillable="true" ma:displayName="行政文書連携フラグ" ma:description="" ma:hidden="true" ma:internalName="Renkei" ma:readOnly="true">
      <xsd:simpleType>
        <xsd:restriction base="dms:Text"/>
      </xsd:simpleType>
    </xsd:element>
    <xsd:element name="Flag01" ma:index="24" nillable="true" ma:displayName="予備フラグ" ma:description="" ma:hidden="true" ma:internalName="Flag01" ma:readOnly="true">
      <xsd:simpleType>
        <xsd:restriction base="dms:Text"/>
      </xsd:simpleType>
    </xsd:element>
    <xsd:element name="Yobi01" ma:index="25" nillable="true" ma:displayName="予備列01" ma:description="" ma:hidden="true" ma:internalName="Yobi01" ma:readOnly="true">
      <xsd:simpleType>
        <xsd:restriction base="dms:Text"/>
      </xsd:simpleType>
    </xsd:element>
    <xsd:element name="Yobi02" ma:index="26" nillable="true" ma:displayName="予備列02" ma:description="" ma:hidden="true" ma:internalName="Yobi02" ma:readOnly="true">
      <xsd:simpleType>
        <xsd:restriction base="dms:Text"/>
      </xsd:simpleType>
    </xsd:element>
    <xsd:element name="Yobi03" ma:index="27" nillable="true" ma:displayName="予備列03" ma:description="" ma:hidden="true" ma:internalName="Yobi03"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ma:readOnly="true"/>
        <xsd:element ref="dc:title" minOccurs="0" maxOccurs="1" ma:index="17" ma:displayName="タイトル" ma:readOnly="tru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8AF431C2-DB61-47F9-85A2-825C1128642D}">
  <ds:schemaRefs>
    <ds:schemaRef ds:uri="8B97BE19-CDDD-400E-817A-CFDD13F7EC12"/>
    <ds:schemaRef ds:uri="http://purl.org/dc/elements/1.1/"/>
    <ds:schemaRef ds:uri="http://purl.org/dc/terms/"/>
    <ds:schemaRef ds:uri="http://schemas.microsoft.com/office/2006/documentManagement/types"/>
    <ds:schemaRef ds:uri="http://purl.org/dc/dcmitype/"/>
    <ds:schemaRef ds:uri="http://www.w3.org/XML/1998/namespace"/>
    <ds:schemaRef ds:uri="http://schemas.openxmlformats.org/package/2006/metadata/core-properties"/>
    <ds:schemaRef ds:uri="3b0cccfe-2904-4e8a-91e3-91f37c87f738"/>
    <ds:schemaRef ds:uri="http://schemas.microsoft.com/office/2006/metadata/properties"/>
  </ds:schemaRefs>
</ds:datastoreItem>
</file>

<file path=customXml/itemProps2.xml><?xml version="1.0" encoding="utf-8"?>
<ds:datastoreItem xmlns:ds="http://schemas.openxmlformats.org/officeDocument/2006/customXml" ds:itemID="{39C79C97-185B-4CA5-ADEE-D5827CC7CF24}">
  <ds:schemaRefs>
    <ds:schemaRef ds:uri="http://schemas.microsoft.com/sharepoint/v3/contenttype/forms"/>
  </ds:schemaRefs>
</ds:datastoreItem>
</file>

<file path=customXml/itemProps3.xml><?xml version="1.0" encoding="utf-8"?>
<ds:datastoreItem xmlns:ds="http://schemas.openxmlformats.org/officeDocument/2006/customXml" ds:itemID="{CE5053C7-6CBD-41E1-9880-662857DF23A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B97BE19-CDDD-400E-817A-CFDD13F7EC12"/>
    <ds:schemaRef ds:uri="3b0cccfe-2904-4e8a-91e3-91f37c87f738"/>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otalTime>22356</TotalTime>
  <Words>5573</Words>
  <Application>Microsoft Office PowerPoint</Application>
  <PresentationFormat>A4 210 x 297 mm</PresentationFormat>
  <Paragraphs>1520</Paragraphs>
  <Slides>49</Slides>
  <Notes>11</Notes>
  <HiddenSlides>0</HiddenSlides>
  <MMClips>0</MMClips>
  <ScaleCrop>false</ScaleCrop>
  <HeadingPairs>
    <vt:vector size="6" baseType="variant">
      <vt:variant>
        <vt:lpstr>テーマ</vt:lpstr>
      </vt:variant>
      <vt:variant>
        <vt:i4>4</vt:i4>
      </vt:variant>
      <vt:variant>
        <vt:lpstr>埋め込まれた OLE サーバー</vt:lpstr>
      </vt:variant>
      <vt:variant>
        <vt:i4>2</vt:i4>
      </vt:variant>
      <vt:variant>
        <vt:lpstr>スライド タイトル</vt:lpstr>
      </vt:variant>
      <vt:variant>
        <vt:i4>49</vt:i4>
      </vt:variant>
    </vt:vector>
  </HeadingPairs>
  <TitlesOfParts>
    <vt:vector size="55" baseType="lpstr">
      <vt:lpstr>2_blank</vt:lpstr>
      <vt:lpstr>Office ​​テーマ</vt:lpstr>
      <vt:lpstr>2_Office テーマ</vt:lpstr>
      <vt:lpstr>Office テーマ</vt:lpstr>
      <vt:lpstr>ワークシート</vt:lpstr>
      <vt:lpstr>Microsoft Excel グラフ</vt:lpstr>
      <vt:lpstr>５．その他  （１）2025年を見据えた介護保険事業計画の策定 （２）サービス付き高齢者向け住宅への住所地特例の 　適用 （３）保険料賦課額の減額等に係る取扱い （４）介護サービス情報公表制度の見直し （５）介護人材の確保 </vt:lpstr>
      <vt:lpstr>PowerPoint プレゼンテーション</vt:lpstr>
      <vt:lpstr>（参考）第５期介護保険事業(支援)計画の主な内容</vt:lpstr>
      <vt:lpstr>（参考）介護保険事業（支援）計画と保険者機能</vt:lpstr>
      <vt:lpstr>介護保険事業計画の策定プロセスと支援ツール</vt:lpstr>
      <vt:lpstr>PowerPoint プレゼンテーション</vt:lpstr>
      <vt:lpstr>市町村における地域包括ケアシステム構築のプロセス（概念図）</vt:lpstr>
      <vt:lpstr>標準的な介護保険事業（支援）計画の策定のスケジュール</vt:lpstr>
      <vt:lpstr>PowerPoint プレゼンテーション</vt:lpstr>
      <vt:lpstr>PowerPoint プレゼンテーション</vt:lpstr>
      <vt:lpstr>PowerPoint プレゼンテーション</vt:lpstr>
      <vt:lpstr>○75歳以上人口は、多くの都道府県で2025 年頃までは急速に上昇するが、その後の上昇は緩やかで、　  　2030 年頃をピークに減少する。 　　　　　※2030年、2035年、2040年でみた場合、2030年にピークを迎えるのが34道府県、2035年にピークを迎えるのが9県 　　　　　　※沖縄県、東京都、神奈川県、滋賀県では、2040年に向けてさらに上昇  ○2015年から10年間の伸びの全国計は、1.32倍であるが、埼玉県、千葉県では、1.5倍を超える一方、 　山形県、秋田県では、1.1倍を下回るなど、地域間で大きな差がある。</vt:lpstr>
      <vt:lpstr>PowerPoint プレゼンテーション</vt:lpstr>
      <vt:lpstr>PowerPoint プレゼンテーション</vt:lpstr>
      <vt:lpstr>PowerPoint プレゼンテーション</vt:lpstr>
      <vt:lpstr>日常生活圏域ニーズ調査の目的</vt:lpstr>
      <vt:lpstr>（参考）第5期介護保険事業計画と日常生活圏域ニーズ調査</vt:lpstr>
      <vt:lpstr>PowerPoint プレゼンテーション</vt:lpstr>
      <vt:lpstr>PowerPoint プレゼンテーション</vt:lpstr>
      <vt:lpstr>PowerPoint プレゼンテーション</vt:lpstr>
      <vt:lpstr>PowerPoint プレゼンテーション</vt:lpstr>
      <vt:lpstr>３　ベンチマーク（数値指標による比較）分析のためのデータ提出方法</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地域密着型サービスと地域支援事業利用の見直し（案）</vt:lpstr>
      <vt:lpstr>PowerPoint プレゼンテーション</vt:lpstr>
      <vt:lpstr>PowerPoint プレゼンテーション</vt:lpstr>
      <vt:lpstr>公表される内容の全体像（現行と検討の方向性）</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① 京都府における介護人材確保・定着に向けた取組</vt:lpstr>
      <vt:lpstr>PowerPoint プレゼンテーション</vt:lpstr>
      <vt:lpstr>③ 埼玉県における介護人材の確保・定着に向けた取組（平成25年度から）</vt:lpstr>
      <vt:lpstr>④ 静岡県における介護人材の確保・定着に向けた取組（平成25年度から）</vt:lpstr>
      <vt:lpstr>⑤ 高知県における介護人材の確保・定着に向けた取組</vt:lpstr>
      <vt:lpstr>（参考）介護人材の需給推計について</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大谷 健司(ootani-kenji)</dc:creator>
  <cp:lastModifiedBy>厚生労働省ネットワークシステム</cp:lastModifiedBy>
  <cp:revision>1611</cp:revision>
  <cp:lastPrinted>2013-11-18T06:25:21Z</cp:lastPrinted>
  <dcterms:created xsi:type="dcterms:W3CDTF">2010-07-08T02:17:26Z</dcterms:created>
  <dcterms:modified xsi:type="dcterms:W3CDTF">2013-11-21T13:01:07Z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0x0101002DA299AC048A4B8EA9C1D19079C1A32200FF9319DB289CAD4D85A08C64DF8A92B4</vt:lpwstr>
  </property>
</Properties>
</file>