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4"/>
    <p:sldMasterId id="2147484127" r:id="rId5"/>
    <p:sldMasterId id="2147484139" r:id="rId6"/>
    <p:sldMasterId id="2147484151" r:id="rId7"/>
    <p:sldMasterId id="2147484164" r:id="rId8"/>
    <p:sldMasterId id="2147484176" r:id="rId9"/>
    <p:sldMasterId id="2147484188" r:id="rId10"/>
    <p:sldMasterId id="2147484200" r:id="rId11"/>
  </p:sldMasterIdLst>
  <p:notesMasterIdLst>
    <p:notesMasterId r:id="rId66"/>
  </p:notesMasterIdLst>
  <p:handoutMasterIdLst>
    <p:handoutMasterId r:id="rId67"/>
  </p:handoutMasterIdLst>
  <p:sldIdLst>
    <p:sldId id="1234" r:id="rId12"/>
    <p:sldId id="1235" r:id="rId13"/>
    <p:sldId id="1236" r:id="rId14"/>
    <p:sldId id="1237" r:id="rId15"/>
    <p:sldId id="1238" r:id="rId16"/>
    <p:sldId id="1239" r:id="rId17"/>
    <p:sldId id="1240" r:id="rId18"/>
    <p:sldId id="1241" r:id="rId19"/>
    <p:sldId id="1242" r:id="rId20"/>
    <p:sldId id="1243" r:id="rId21"/>
    <p:sldId id="1244" r:id="rId22"/>
    <p:sldId id="1245" r:id="rId23"/>
    <p:sldId id="1246" r:id="rId24"/>
    <p:sldId id="1247" r:id="rId25"/>
    <p:sldId id="1248" r:id="rId26"/>
    <p:sldId id="1249" r:id="rId27"/>
    <p:sldId id="1250" r:id="rId28"/>
    <p:sldId id="1251" r:id="rId29"/>
    <p:sldId id="1252" r:id="rId30"/>
    <p:sldId id="1253" r:id="rId31"/>
    <p:sldId id="1254" r:id="rId32"/>
    <p:sldId id="1255" r:id="rId33"/>
    <p:sldId id="1256" r:id="rId34"/>
    <p:sldId id="1257" r:id="rId35"/>
    <p:sldId id="1258" r:id="rId36"/>
    <p:sldId id="1259" r:id="rId37"/>
    <p:sldId id="1260" r:id="rId38"/>
    <p:sldId id="1261" r:id="rId39"/>
    <p:sldId id="1262" r:id="rId40"/>
    <p:sldId id="1263" r:id="rId41"/>
    <p:sldId id="1264" r:id="rId42"/>
    <p:sldId id="1265" r:id="rId43"/>
    <p:sldId id="1266" r:id="rId44"/>
    <p:sldId id="1267" r:id="rId45"/>
    <p:sldId id="1268" r:id="rId46"/>
    <p:sldId id="1269" r:id="rId47"/>
    <p:sldId id="1270" r:id="rId48"/>
    <p:sldId id="1271" r:id="rId49"/>
    <p:sldId id="1272" r:id="rId50"/>
    <p:sldId id="1273" r:id="rId51"/>
    <p:sldId id="1274" r:id="rId52"/>
    <p:sldId id="1275" r:id="rId53"/>
    <p:sldId id="1276" r:id="rId54"/>
    <p:sldId id="1277" r:id="rId55"/>
    <p:sldId id="1278" r:id="rId56"/>
    <p:sldId id="1279" r:id="rId57"/>
    <p:sldId id="1280" r:id="rId58"/>
    <p:sldId id="1281" r:id="rId59"/>
    <p:sldId id="1282" r:id="rId60"/>
    <p:sldId id="1283" r:id="rId61"/>
    <p:sldId id="1284" r:id="rId62"/>
    <p:sldId id="1285" r:id="rId63"/>
    <p:sldId id="1286" r:id="rId64"/>
    <p:sldId id="1287" r:id="rId65"/>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009900"/>
    <a:srgbClr val="CCCCFF"/>
    <a:srgbClr val="9999FF"/>
    <a:srgbClr val="6699FF"/>
    <a:srgbClr val="99CCFF"/>
    <a:srgbClr val="99FF99"/>
    <a:srgbClr val="FF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6043" autoAdjust="0"/>
  </p:normalViewPr>
  <p:slideViewPr>
    <p:cSldViewPr>
      <p:cViewPr varScale="1">
        <p:scale>
          <a:sx n="70" d="100"/>
          <a:sy n="70" d="100"/>
        </p:scale>
        <p:origin x="-1260" y="-96"/>
      </p:cViewPr>
      <p:guideLst>
        <p:guide orient="horz" pos="2160"/>
        <p:guide pos="312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handoutMaster" Target="handoutMasters/handout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_____9.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_____13.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NHXJX\Documents\2&#21106;&#36000;&#25285;&#35430;&#31639;&#93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HXJX\Documents\2&#21106;&#36000;&#25285;&#35430;&#31639;&#93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HXJX\Documents\2&#21106;&#36000;&#25285;&#35430;&#31639;&#9314;.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5787834213031302E-4"/>
          <c:y val="0.11801892030453601"/>
          <c:w val="0.9996421216578697"/>
          <c:h val="0.81987354231037579"/>
        </c:manualLayout>
      </c:layout>
      <c:barChart>
        <c:barDir val="col"/>
        <c:grouping val="stacked"/>
        <c:varyColors val="0"/>
        <c:ser>
          <c:idx val="0"/>
          <c:order val="0"/>
          <c:tx>
            <c:strRef>
              <c:f>'3-12二人以上の世帯'!$L$72</c:f>
              <c:strCache>
                <c:ptCount val="1"/>
                <c:pt idx="0">
                  <c:v>食料</c:v>
                </c:pt>
              </c:strCache>
            </c:strRef>
          </c:tx>
          <c:invertIfNegative val="0"/>
          <c:dLbls>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200"/>
                </a:pPr>
                <a:endParaRPr lang="ja-JP"/>
              </a:p>
            </c:txPr>
            <c:showLegendKey val="0"/>
            <c:showVal val="1"/>
            <c:showCatName val="0"/>
            <c:showSerName val="1"/>
            <c:showPercent val="0"/>
            <c:showBubbleSize val="0"/>
            <c:showLeaderLines val="0"/>
          </c:dLbls>
          <c:cat>
            <c:strLit>
              <c:ptCount val="1"/>
              <c:pt idx="0">
                <c:v>単身世帯</c:v>
              </c:pt>
            </c:strLit>
          </c:cat>
          <c:val>
            <c:numRef>
              <c:f>単身・勤・勤外!$AA$52</c:f>
              <c:numCache>
                <c:formatCode>##,###,##0;"-"#,###,##0</c:formatCode>
                <c:ptCount val="1"/>
                <c:pt idx="0">
                  <c:v>384600</c:v>
                </c:pt>
              </c:numCache>
            </c:numRef>
          </c:val>
        </c:ser>
        <c:ser>
          <c:idx val="1"/>
          <c:order val="1"/>
          <c:tx>
            <c:strRef>
              <c:f>'3-12二人以上の世帯'!$L$73</c:f>
              <c:strCache>
                <c:ptCount val="1"/>
              </c:strCache>
            </c:strRef>
          </c:tx>
          <c:invertIfNegative val="0"/>
          <c:cat>
            <c:strLit>
              <c:ptCount val="1"/>
              <c:pt idx="0">
                <c:v>単身世帯</c:v>
              </c:pt>
            </c:strLit>
          </c:cat>
          <c:val>
            <c:numRef>
              <c:f>('3-12二人以上の世帯'!$AP$73,'3-12二人以上の世帯'!$AR$73,'3-12二人以上の世帯'!$AT$73,'3-12二人以上の世帯'!$AV$73)</c:f>
            </c:numRef>
          </c:val>
        </c:ser>
        <c:ser>
          <c:idx val="2"/>
          <c:order val="2"/>
          <c:tx>
            <c:strRef>
              <c:f>'3-12二人以上の世帯'!$L$74</c:f>
              <c:strCache>
                <c:ptCount val="1"/>
              </c:strCache>
            </c:strRef>
          </c:tx>
          <c:invertIfNegative val="0"/>
          <c:cat>
            <c:strLit>
              <c:ptCount val="1"/>
              <c:pt idx="0">
                <c:v>単身世帯</c:v>
              </c:pt>
            </c:strLit>
          </c:cat>
          <c:val>
            <c:numRef>
              <c:f>('3-12二人以上の世帯'!$AP$74,'3-12二人以上の世帯'!$AR$74,'3-12二人以上の世帯'!$AT$74,'3-12二人以上の世帯'!$AV$74)</c:f>
            </c:numRef>
          </c:val>
        </c:ser>
        <c:ser>
          <c:idx val="3"/>
          <c:order val="3"/>
          <c:tx>
            <c:strRef>
              <c:f>'3-12二人以上の世帯'!$L$75</c:f>
              <c:strCache>
                <c:ptCount val="1"/>
              </c:strCache>
            </c:strRef>
          </c:tx>
          <c:invertIfNegative val="0"/>
          <c:cat>
            <c:strLit>
              <c:ptCount val="1"/>
              <c:pt idx="0">
                <c:v>単身世帯</c:v>
              </c:pt>
            </c:strLit>
          </c:cat>
          <c:val>
            <c:numRef>
              <c:f>('3-12二人以上の世帯'!$AP$75,'3-12二人以上の世帯'!$AR$75,'3-12二人以上の世帯'!$AT$75,'3-12二人以上の世帯'!$AV$75)</c:f>
            </c:numRef>
          </c:val>
        </c:ser>
        <c:ser>
          <c:idx val="4"/>
          <c:order val="4"/>
          <c:tx>
            <c:strRef>
              <c:f>'3-12二人以上の世帯'!$L$76</c:f>
              <c:strCache>
                <c:ptCount val="1"/>
              </c:strCache>
            </c:strRef>
          </c:tx>
          <c:invertIfNegative val="0"/>
          <c:cat>
            <c:strLit>
              <c:ptCount val="1"/>
              <c:pt idx="0">
                <c:v>単身世帯</c:v>
              </c:pt>
            </c:strLit>
          </c:cat>
          <c:val>
            <c:numRef>
              <c:f>('3-12二人以上の世帯'!$AP$76,'3-12二人以上の世帯'!$AR$76,'3-12二人以上の世帯'!$AT$76,'3-12二人以上の世帯'!$AV$76)</c:f>
            </c:numRef>
          </c:val>
        </c:ser>
        <c:ser>
          <c:idx val="5"/>
          <c:order val="5"/>
          <c:tx>
            <c:strRef>
              <c:f>'3-12二人以上の世帯'!$L$77</c:f>
              <c:strCache>
                <c:ptCount val="1"/>
              </c:strCache>
            </c:strRef>
          </c:tx>
          <c:invertIfNegative val="0"/>
          <c:cat>
            <c:strLit>
              <c:ptCount val="1"/>
              <c:pt idx="0">
                <c:v>単身世帯</c:v>
              </c:pt>
            </c:strLit>
          </c:cat>
          <c:val>
            <c:numRef>
              <c:f>('3-12二人以上の世帯'!$AP$77,'3-12二人以上の世帯'!$AR$77,'3-12二人以上の世帯'!$AT$77,'3-12二人以上の世帯'!$AV$77)</c:f>
            </c:numRef>
          </c:val>
        </c:ser>
        <c:ser>
          <c:idx val="6"/>
          <c:order val="6"/>
          <c:tx>
            <c:strRef>
              <c:f>'3-12二人以上の世帯'!$L$78</c:f>
              <c:strCache>
                <c:ptCount val="1"/>
              </c:strCache>
            </c:strRef>
          </c:tx>
          <c:invertIfNegative val="0"/>
          <c:cat>
            <c:strLit>
              <c:ptCount val="1"/>
              <c:pt idx="0">
                <c:v>単身世帯</c:v>
              </c:pt>
            </c:strLit>
          </c:cat>
          <c:val>
            <c:numRef>
              <c:f>('3-12二人以上の世帯'!$AP$78,'3-12二人以上の世帯'!$AR$78,'3-12二人以上の世帯'!$AT$78,'3-12二人以上の世帯'!$AV$78)</c:f>
            </c:numRef>
          </c:val>
        </c:ser>
        <c:ser>
          <c:idx val="7"/>
          <c:order val="7"/>
          <c:tx>
            <c:strRef>
              <c:f>'3-12二人以上の世帯'!$L$79</c:f>
              <c:strCache>
                <c:ptCount val="1"/>
              </c:strCache>
            </c:strRef>
          </c:tx>
          <c:invertIfNegative val="0"/>
          <c:cat>
            <c:strLit>
              <c:ptCount val="1"/>
              <c:pt idx="0">
                <c:v>単身世帯</c:v>
              </c:pt>
            </c:strLit>
          </c:cat>
          <c:val>
            <c:numRef>
              <c:f>('3-12二人以上の世帯'!$AP$79,'3-12二人以上の世帯'!$AR$79,'3-12二人以上の世帯'!$AT$79,'3-12二人以上の世帯'!$AV$79)</c:f>
            </c:numRef>
          </c:val>
        </c:ser>
        <c:ser>
          <c:idx val="8"/>
          <c:order val="8"/>
          <c:tx>
            <c:strRef>
              <c:f>'3-12二人以上の世帯'!$L$80</c:f>
              <c:strCache>
                <c:ptCount val="1"/>
              </c:strCache>
            </c:strRef>
          </c:tx>
          <c:invertIfNegative val="0"/>
          <c:cat>
            <c:strLit>
              <c:ptCount val="1"/>
              <c:pt idx="0">
                <c:v>単身世帯</c:v>
              </c:pt>
            </c:strLit>
          </c:cat>
          <c:val>
            <c:numRef>
              <c:f>('3-12二人以上の世帯'!$AP$80,'3-12二人以上の世帯'!$AR$80,'3-12二人以上の世帯'!$AT$80,'3-12二人以上の世帯'!$AV$80)</c:f>
            </c:numRef>
          </c:val>
        </c:ser>
        <c:ser>
          <c:idx val="9"/>
          <c:order val="9"/>
          <c:tx>
            <c:strRef>
              <c:f>'3-12二人以上の世帯'!$L$81</c:f>
              <c:strCache>
                <c:ptCount val="1"/>
              </c:strCache>
            </c:strRef>
          </c:tx>
          <c:invertIfNegative val="0"/>
          <c:cat>
            <c:strLit>
              <c:ptCount val="1"/>
              <c:pt idx="0">
                <c:v>単身世帯</c:v>
              </c:pt>
            </c:strLit>
          </c:cat>
          <c:val>
            <c:numRef>
              <c:f>('3-12二人以上の世帯'!$AP$81,'3-12二人以上の世帯'!$AR$81,'3-12二人以上の世帯'!$AT$81,'3-12二人以上の世帯'!$AV$81)</c:f>
            </c:numRef>
          </c:val>
        </c:ser>
        <c:ser>
          <c:idx val="10"/>
          <c:order val="10"/>
          <c:tx>
            <c:strRef>
              <c:f>'3-12二人以上の世帯'!$L$82</c:f>
              <c:strCache>
                <c:ptCount val="1"/>
              </c:strCache>
            </c:strRef>
          </c:tx>
          <c:invertIfNegative val="0"/>
          <c:cat>
            <c:strLit>
              <c:ptCount val="1"/>
              <c:pt idx="0">
                <c:v>単身世帯</c:v>
              </c:pt>
            </c:strLit>
          </c:cat>
          <c:val>
            <c:numRef>
              <c:f>('3-12二人以上の世帯'!$AP$82,'3-12二人以上の世帯'!$AR$82,'3-12二人以上の世帯'!$AT$82,'3-12二人以上の世帯'!$AV$82)</c:f>
            </c:numRef>
          </c:val>
        </c:ser>
        <c:ser>
          <c:idx val="11"/>
          <c:order val="11"/>
          <c:tx>
            <c:strRef>
              <c:f>'3-12二人以上の世帯'!$L$83</c:f>
              <c:strCache>
                <c:ptCount val="1"/>
              </c:strCache>
            </c:strRef>
          </c:tx>
          <c:invertIfNegative val="0"/>
          <c:cat>
            <c:strLit>
              <c:ptCount val="1"/>
              <c:pt idx="0">
                <c:v>単身世帯</c:v>
              </c:pt>
            </c:strLit>
          </c:cat>
          <c:val>
            <c:numRef>
              <c:f>('3-12二人以上の世帯'!$AP$83,'3-12二人以上の世帯'!$AR$83,'3-12二人以上の世帯'!$AT$83,'3-12二人以上の世帯'!$AV$83)</c:f>
            </c:numRef>
          </c:val>
        </c:ser>
        <c:ser>
          <c:idx val="12"/>
          <c:order val="12"/>
          <c:tx>
            <c:strRef>
              <c:f>'3-12二人以上の世帯'!$L$84</c:f>
              <c:strCache>
                <c:ptCount val="1"/>
              </c:strCache>
            </c:strRef>
          </c:tx>
          <c:invertIfNegative val="0"/>
          <c:cat>
            <c:strLit>
              <c:ptCount val="1"/>
              <c:pt idx="0">
                <c:v>単身世帯</c:v>
              </c:pt>
            </c:strLit>
          </c:cat>
          <c:val>
            <c:numRef>
              <c:f>('3-12二人以上の世帯'!$AP$84,'3-12二人以上の世帯'!$AR$84,'3-12二人以上の世帯'!$AT$84,'3-12二人以上の世帯'!$AV$84)</c:f>
            </c:numRef>
          </c:val>
        </c:ser>
        <c:ser>
          <c:idx val="13"/>
          <c:order val="13"/>
          <c:tx>
            <c:strRef>
              <c:f>'3-12二人以上の世帯'!$L$85</c:f>
              <c:strCache>
                <c:ptCount val="1"/>
              </c:strCache>
            </c:strRef>
          </c:tx>
          <c:invertIfNegative val="0"/>
          <c:cat>
            <c:strLit>
              <c:ptCount val="1"/>
              <c:pt idx="0">
                <c:v>単身世帯</c:v>
              </c:pt>
            </c:strLit>
          </c:cat>
          <c:val>
            <c:numRef>
              <c:f>('3-12二人以上の世帯'!$AP$85,'3-12二人以上の世帯'!$AR$85,'3-12二人以上の世帯'!$AT$85,'3-12二人以上の世帯'!$AV$85)</c:f>
            </c:numRef>
          </c:val>
        </c:ser>
        <c:ser>
          <c:idx val="14"/>
          <c:order val="14"/>
          <c:tx>
            <c:strRef>
              <c:f>'3-12二人以上の世帯'!$L$86</c:f>
              <c:strCache>
                <c:ptCount val="1"/>
              </c:strCache>
            </c:strRef>
          </c:tx>
          <c:invertIfNegative val="0"/>
          <c:cat>
            <c:strLit>
              <c:ptCount val="1"/>
              <c:pt idx="0">
                <c:v>単身世帯</c:v>
              </c:pt>
            </c:strLit>
          </c:cat>
          <c:val>
            <c:numRef>
              <c:f>('3-12二人以上の世帯'!$AP$86,'3-12二人以上の世帯'!$AR$86,'3-12二人以上の世帯'!$AT$86,'3-12二人以上の世帯'!$AV$86)</c:f>
            </c:numRef>
          </c:val>
        </c:ser>
        <c:ser>
          <c:idx val="15"/>
          <c:order val="15"/>
          <c:tx>
            <c:strRef>
              <c:f>'3-12二人以上の世帯'!$L$87</c:f>
              <c:strCache>
                <c:ptCount val="1"/>
              </c:strCache>
            </c:strRef>
          </c:tx>
          <c:invertIfNegative val="0"/>
          <c:cat>
            <c:strLit>
              <c:ptCount val="1"/>
              <c:pt idx="0">
                <c:v>単身世帯</c:v>
              </c:pt>
            </c:strLit>
          </c:cat>
          <c:val>
            <c:numRef>
              <c:f>('3-12二人以上の世帯'!$AP$87,'3-12二人以上の世帯'!$AR$87,'3-12二人以上の世帯'!$AT$87,'3-12二人以上の世帯'!$AV$87)</c:f>
            </c:numRef>
          </c:val>
        </c:ser>
        <c:ser>
          <c:idx val="16"/>
          <c:order val="16"/>
          <c:tx>
            <c:strRef>
              <c:f>'3-12二人以上の世帯'!$L$88</c:f>
              <c:strCache>
                <c:ptCount val="1"/>
              </c:strCache>
            </c:strRef>
          </c:tx>
          <c:invertIfNegative val="0"/>
          <c:cat>
            <c:strLit>
              <c:ptCount val="1"/>
              <c:pt idx="0">
                <c:v>単身世帯</c:v>
              </c:pt>
            </c:strLit>
          </c:cat>
          <c:val>
            <c:numRef>
              <c:f>('3-12二人以上の世帯'!$AP$88,'3-12二人以上の世帯'!$AR$88,'3-12二人以上の世帯'!$AT$88,'3-12二人以上の世帯'!$AV$88)</c:f>
            </c:numRef>
          </c:val>
        </c:ser>
        <c:ser>
          <c:idx val="17"/>
          <c:order val="17"/>
          <c:tx>
            <c:strRef>
              <c:f>'3-12二人以上の世帯'!$L$89</c:f>
              <c:strCache>
                <c:ptCount val="1"/>
              </c:strCache>
            </c:strRef>
          </c:tx>
          <c:invertIfNegative val="0"/>
          <c:cat>
            <c:strLit>
              <c:ptCount val="1"/>
              <c:pt idx="0">
                <c:v>単身世帯</c:v>
              </c:pt>
            </c:strLit>
          </c:cat>
          <c:val>
            <c:numRef>
              <c:f>('3-12二人以上の世帯'!$AP$89,'3-12二人以上の世帯'!$AR$89,'3-12二人以上の世帯'!$AT$89,'3-12二人以上の世帯'!$AV$89)</c:f>
            </c:numRef>
          </c:val>
        </c:ser>
        <c:ser>
          <c:idx val="18"/>
          <c:order val="18"/>
          <c:tx>
            <c:strRef>
              <c:f>'3-12二人以上の世帯'!$L$90</c:f>
              <c:strCache>
                <c:ptCount val="1"/>
              </c:strCache>
            </c:strRef>
          </c:tx>
          <c:invertIfNegative val="0"/>
          <c:cat>
            <c:strLit>
              <c:ptCount val="1"/>
              <c:pt idx="0">
                <c:v>単身世帯</c:v>
              </c:pt>
            </c:strLit>
          </c:cat>
          <c:val>
            <c:numRef>
              <c:f>('3-12二人以上の世帯'!$AP$90,'3-12二人以上の世帯'!$AR$90,'3-12二人以上の世帯'!$AT$90,'3-12二人以上の世帯'!$AV$90)</c:f>
            </c:numRef>
          </c:val>
        </c:ser>
        <c:ser>
          <c:idx val="19"/>
          <c:order val="19"/>
          <c:tx>
            <c:strRef>
              <c:f>'3-12二人以上の世帯'!$L$91</c:f>
              <c:strCache>
                <c:ptCount val="1"/>
              </c:strCache>
            </c:strRef>
          </c:tx>
          <c:invertIfNegative val="0"/>
          <c:cat>
            <c:strLit>
              <c:ptCount val="1"/>
              <c:pt idx="0">
                <c:v>単身世帯</c:v>
              </c:pt>
            </c:strLit>
          </c:cat>
          <c:val>
            <c:numRef>
              <c:f>('3-12二人以上の世帯'!$AP$91,'3-12二人以上の世帯'!$AR$91,'3-12二人以上の世帯'!$AT$91,'3-12二人以上の世帯'!$AV$91)</c:f>
            </c:numRef>
          </c:val>
        </c:ser>
        <c:ser>
          <c:idx val="20"/>
          <c:order val="20"/>
          <c:tx>
            <c:strRef>
              <c:f>'3-12二人以上の世帯'!$L$92</c:f>
              <c:strCache>
                <c:ptCount val="1"/>
              </c:strCache>
            </c:strRef>
          </c:tx>
          <c:invertIfNegative val="0"/>
          <c:cat>
            <c:strLit>
              <c:ptCount val="1"/>
              <c:pt idx="0">
                <c:v>単身世帯</c:v>
              </c:pt>
            </c:strLit>
          </c:cat>
          <c:val>
            <c:numRef>
              <c:f>('3-12二人以上の世帯'!$AP$92,'3-12二人以上の世帯'!$AR$92,'3-12二人以上の世帯'!$AT$92,'3-12二人以上の世帯'!$AV$92)</c:f>
            </c:numRef>
          </c:val>
        </c:ser>
        <c:ser>
          <c:idx val="21"/>
          <c:order val="21"/>
          <c:tx>
            <c:strRef>
              <c:f>'3-12二人以上の世帯'!$L$93</c:f>
              <c:strCache>
                <c:ptCount val="1"/>
              </c:strCache>
            </c:strRef>
          </c:tx>
          <c:invertIfNegative val="0"/>
          <c:cat>
            <c:strLit>
              <c:ptCount val="1"/>
              <c:pt idx="0">
                <c:v>単身世帯</c:v>
              </c:pt>
            </c:strLit>
          </c:cat>
          <c:val>
            <c:numRef>
              <c:f>('3-12二人以上の世帯'!$AP$93,'3-12二人以上の世帯'!$AR$93,'3-12二人以上の世帯'!$AT$93,'3-12二人以上の世帯'!$AV$93)</c:f>
            </c:numRef>
          </c:val>
        </c:ser>
        <c:ser>
          <c:idx val="22"/>
          <c:order val="22"/>
          <c:tx>
            <c:strRef>
              <c:f>'3-12二人以上の世帯'!$L$94</c:f>
              <c:strCache>
                <c:ptCount val="1"/>
              </c:strCache>
            </c:strRef>
          </c:tx>
          <c:invertIfNegative val="0"/>
          <c:cat>
            <c:strLit>
              <c:ptCount val="1"/>
              <c:pt idx="0">
                <c:v>単身世帯</c:v>
              </c:pt>
            </c:strLit>
          </c:cat>
          <c:val>
            <c:numRef>
              <c:f>('3-12二人以上の世帯'!$AP$94,'3-12二人以上の世帯'!$AR$94,'3-12二人以上の世帯'!$AT$94,'3-12二人以上の世帯'!$AV$94)</c:f>
            </c:numRef>
          </c:val>
        </c:ser>
        <c:ser>
          <c:idx val="23"/>
          <c:order val="23"/>
          <c:tx>
            <c:strRef>
              <c:f>'3-12二人以上の世帯'!$L$95</c:f>
              <c:strCache>
                <c:ptCount val="1"/>
              </c:strCache>
            </c:strRef>
          </c:tx>
          <c:invertIfNegative val="0"/>
          <c:cat>
            <c:strLit>
              <c:ptCount val="1"/>
              <c:pt idx="0">
                <c:v>単身世帯</c:v>
              </c:pt>
            </c:strLit>
          </c:cat>
          <c:val>
            <c:numRef>
              <c:f>('3-12二人以上の世帯'!$AP$95,'3-12二人以上の世帯'!$AR$95,'3-12二人以上の世帯'!$AT$95,'3-12二人以上の世帯'!$AV$95)</c:f>
            </c:numRef>
          </c:val>
        </c:ser>
        <c:ser>
          <c:idx val="24"/>
          <c:order val="24"/>
          <c:tx>
            <c:strRef>
              <c:f>'3-12二人以上の世帯'!$L$96</c:f>
              <c:strCache>
                <c:ptCount val="1"/>
              </c:strCache>
            </c:strRef>
          </c:tx>
          <c:invertIfNegative val="0"/>
          <c:cat>
            <c:strLit>
              <c:ptCount val="1"/>
              <c:pt idx="0">
                <c:v>単身世帯</c:v>
              </c:pt>
            </c:strLit>
          </c:cat>
          <c:val>
            <c:numRef>
              <c:f>('3-12二人以上の世帯'!$AP$96,'3-12二人以上の世帯'!$AR$96,'3-12二人以上の世帯'!$AT$96,'3-12二人以上の世帯'!$AV$96)</c:f>
            </c:numRef>
          </c:val>
        </c:ser>
        <c:ser>
          <c:idx val="25"/>
          <c:order val="25"/>
          <c:tx>
            <c:strRef>
              <c:f>'3-12二人以上の世帯'!$L$97</c:f>
              <c:strCache>
                <c:ptCount val="1"/>
              </c:strCache>
            </c:strRef>
          </c:tx>
          <c:invertIfNegative val="0"/>
          <c:cat>
            <c:strLit>
              <c:ptCount val="1"/>
              <c:pt idx="0">
                <c:v>単身世帯</c:v>
              </c:pt>
            </c:strLit>
          </c:cat>
          <c:val>
            <c:numRef>
              <c:f>('3-12二人以上の世帯'!$AP$97,'3-12二人以上の世帯'!$AR$97,'3-12二人以上の世帯'!$AT$97,'3-12二人以上の世帯'!$AV$97)</c:f>
            </c:numRef>
          </c:val>
        </c:ser>
        <c:ser>
          <c:idx val="26"/>
          <c:order val="26"/>
          <c:tx>
            <c:strRef>
              <c:f>'3-12二人以上の世帯'!$L$98</c:f>
              <c:strCache>
                <c:ptCount val="1"/>
              </c:strCache>
            </c:strRef>
          </c:tx>
          <c:invertIfNegative val="0"/>
          <c:cat>
            <c:strLit>
              <c:ptCount val="1"/>
              <c:pt idx="0">
                <c:v>単身世帯</c:v>
              </c:pt>
            </c:strLit>
          </c:cat>
          <c:val>
            <c:numRef>
              <c:f>('3-12二人以上の世帯'!$AP$98,'3-12二人以上の世帯'!$AR$98,'3-12二人以上の世帯'!$AT$98,'3-12二人以上の世帯'!$AV$98)</c:f>
            </c:numRef>
          </c:val>
        </c:ser>
        <c:ser>
          <c:idx val="27"/>
          <c:order val="27"/>
          <c:tx>
            <c:strRef>
              <c:f>'3-12二人以上の世帯'!$L$99</c:f>
              <c:strCache>
                <c:ptCount val="1"/>
              </c:strCache>
            </c:strRef>
          </c:tx>
          <c:invertIfNegative val="0"/>
          <c:cat>
            <c:strLit>
              <c:ptCount val="1"/>
              <c:pt idx="0">
                <c:v>単身世帯</c:v>
              </c:pt>
            </c:strLit>
          </c:cat>
          <c:val>
            <c:numRef>
              <c:f>('3-12二人以上の世帯'!$AP$99,'3-12二人以上の世帯'!$AR$99,'3-12二人以上の世帯'!$AT$99,'3-12二人以上の世帯'!$AV$99)</c:f>
            </c:numRef>
          </c:val>
        </c:ser>
        <c:ser>
          <c:idx val="28"/>
          <c:order val="28"/>
          <c:tx>
            <c:strRef>
              <c:f>'3-12二人以上の世帯'!$L$100</c:f>
              <c:strCache>
                <c:ptCount val="1"/>
              </c:strCache>
            </c:strRef>
          </c:tx>
          <c:invertIfNegative val="0"/>
          <c:cat>
            <c:strLit>
              <c:ptCount val="1"/>
              <c:pt idx="0">
                <c:v>単身世帯</c:v>
              </c:pt>
            </c:strLit>
          </c:cat>
          <c:val>
            <c:numRef>
              <c:f>('3-12二人以上の世帯'!$AP$100,'3-12二人以上の世帯'!$AR$100,'3-12二人以上の世帯'!$AT$100,'3-12二人以上の世帯'!$AV$100)</c:f>
            </c:numRef>
          </c:val>
        </c:ser>
        <c:ser>
          <c:idx val="29"/>
          <c:order val="29"/>
          <c:tx>
            <c:strRef>
              <c:f>'3-12二人以上の世帯'!$L$101</c:f>
              <c:strCache>
                <c:ptCount val="1"/>
              </c:strCache>
            </c:strRef>
          </c:tx>
          <c:invertIfNegative val="0"/>
          <c:cat>
            <c:strLit>
              <c:ptCount val="1"/>
              <c:pt idx="0">
                <c:v>単身世帯</c:v>
              </c:pt>
            </c:strLit>
          </c:cat>
          <c:val>
            <c:numRef>
              <c:f>('3-12二人以上の世帯'!$AP$101,'3-12二人以上の世帯'!$AR$101,'3-12二人以上の世帯'!$AT$101,'3-12二人以上の世帯'!$AV$101)</c:f>
            </c:numRef>
          </c:val>
        </c:ser>
        <c:ser>
          <c:idx val="30"/>
          <c:order val="30"/>
          <c:tx>
            <c:strRef>
              <c:f>'3-12二人以上の世帯'!$L$102</c:f>
              <c:strCache>
                <c:ptCount val="1"/>
              </c:strCache>
            </c:strRef>
          </c:tx>
          <c:invertIfNegative val="0"/>
          <c:cat>
            <c:strLit>
              <c:ptCount val="1"/>
              <c:pt idx="0">
                <c:v>単身世帯</c:v>
              </c:pt>
            </c:strLit>
          </c:cat>
          <c:val>
            <c:numRef>
              <c:f>('3-12二人以上の世帯'!$AP$102,'3-12二人以上の世帯'!$AR$102,'3-12二人以上の世帯'!$AT$102,'3-12二人以上の世帯'!$AV$102)</c:f>
            </c:numRef>
          </c:val>
        </c:ser>
        <c:ser>
          <c:idx val="31"/>
          <c:order val="31"/>
          <c:tx>
            <c:strRef>
              <c:f>'3-12二人以上の世帯'!$L$103</c:f>
              <c:strCache>
                <c:ptCount val="1"/>
              </c:strCache>
            </c:strRef>
          </c:tx>
          <c:invertIfNegative val="0"/>
          <c:cat>
            <c:strLit>
              <c:ptCount val="1"/>
              <c:pt idx="0">
                <c:v>単身世帯</c:v>
              </c:pt>
            </c:strLit>
          </c:cat>
          <c:val>
            <c:numRef>
              <c:f>('3-12二人以上の世帯'!$AP$103,'3-12二人以上の世帯'!$AR$103,'3-12二人以上の世帯'!$AT$103,'3-12二人以上の世帯'!$AV$103)</c:f>
            </c:numRef>
          </c:val>
        </c:ser>
        <c:ser>
          <c:idx val="32"/>
          <c:order val="32"/>
          <c:tx>
            <c:strRef>
              <c:f>'3-12二人以上の世帯'!$L$104</c:f>
              <c:strCache>
                <c:ptCount val="1"/>
              </c:strCache>
            </c:strRef>
          </c:tx>
          <c:invertIfNegative val="0"/>
          <c:cat>
            <c:strLit>
              <c:ptCount val="1"/>
              <c:pt idx="0">
                <c:v>単身世帯</c:v>
              </c:pt>
            </c:strLit>
          </c:cat>
          <c:val>
            <c:numRef>
              <c:f>('3-12二人以上の世帯'!$AP$104,'3-12二人以上の世帯'!$AR$104,'3-12二人以上の世帯'!$AT$104,'3-12二人以上の世帯'!$AV$104)</c:f>
            </c:numRef>
          </c:val>
        </c:ser>
        <c:ser>
          <c:idx val="33"/>
          <c:order val="33"/>
          <c:tx>
            <c:strRef>
              <c:f>'3-12二人以上の世帯'!$L$105</c:f>
              <c:strCache>
                <c:ptCount val="1"/>
              </c:strCache>
            </c:strRef>
          </c:tx>
          <c:invertIfNegative val="0"/>
          <c:cat>
            <c:strLit>
              <c:ptCount val="1"/>
              <c:pt idx="0">
                <c:v>単身世帯</c:v>
              </c:pt>
            </c:strLit>
          </c:cat>
          <c:val>
            <c:numRef>
              <c:f>('3-12二人以上の世帯'!$AP$105,'3-12二人以上の世帯'!$AR$105,'3-12二人以上の世帯'!$AT$105,'3-12二人以上の世帯'!$AV$105)</c:f>
            </c:numRef>
          </c:val>
        </c:ser>
        <c:ser>
          <c:idx val="34"/>
          <c:order val="34"/>
          <c:tx>
            <c:strRef>
              <c:f>'3-12二人以上の世帯'!$L$106</c:f>
              <c:strCache>
                <c:ptCount val="1"/>
              </c:strCache>
            </c:strRef>
          </c:tx>
          <c:invertIfNegative val="0"/>
          <c:cat>
            <c:strLit>
              <c:ptCount val="1"/>
              <c:pt idx="0">
                <c:v>単身世帯</c:v>
              </c:pt>
            </c:strLit>
          </c:cat>
          <c:val>
            <c:numRef>
              <c:f>('3-12二人以上の世帯'!$AP$106,'3-12二人以上の世帯'!$AR$106,'3-12二人以上の世帯'!$AT$106,'3-12二人以上の世帯'!$AV$106)</c:f>
            </c:numRef>
          </c:val>
        </c:ser>
        <c:ser>
          <c:idx val="35"/>
          <c:order val="35"/>
          <c:tx>
            <c:strRef>
              <c:f>'3-12二人以上の世帯'!$L$107</c:f>
              <c:strCache>
                <c:ptCount val="1"/>
              </c:strCache>
            </c:strRef>
          </c:tx>
          <c:invertIfNegative val="0"/>
          <c:cat>
            <c:strLit>
              <c:ptCount val="1"/>
              <c:pt idx="0">
                <c:v>単身世帯</c:v>
              </c:pt>
            </c:strLit>
          </c:cat>
          <c:val>
            <c:numRef>
              <c:f>('3-12二人以上の世帯'!$AP$107,'3-12二人以上の世帯'!$AR$107,'3-12二人以上の世帯'!$AT$107,'3-12二人以上の世帯'!$AV$107)</c:f>
            </c:numRef>
          </c:val>
        </c:ser>
        <c:ser>
          <c:idx val="36"/>
          <c:order val="36"/>
          <c:tx>
            <c:strRef>
              <c:f>'3-12二人以上の世帯'!$L$108</c:f>
              <c:strCache>
                <c:ptCount val="1"/>
              </c:strCache>
            </c:strRef>
          </c:tx>
          <c:invertIfNegative val="0"/>
          <c:cat>
            <c:strLit>
              <c:ptCount val="1"/>
              <c:pt idx="0">
                <c:v>単身世帯</c:v>
              </c:pt>
            </c:strLit>
          </c:cat>
          <c:val>
            <c:numRef>
              <c:f>('3-12二人以上の世帯'!$AP$108,'3-12二人以上の世帯'!$AR$108,'3-12二人以上の世帯'!$AT$108,'3-12二人以上の世帯'!$AV$108)</c:f>
            </c:numRef>
          </c:val>
        </c:ser>
        <c:ser>
          <c:idx val="37"/>
          <c:order val="37"/>
          <c:tx>
            <c:strRef>
              <c:f>'3-12二人以上の世帯'!$L$109</c:f>
              <c:strCache>
                <c:ptCount val="1"/>
              </c:strCache>
            </c:strRef>
          </c:tx>
          <c:invertIfNegative val="0"/>
          <c:cat>
            <c:strLit>
              <c:ptCount val="1"/>
              <c:pt idx="0">
                <c:v>単身世帯</c:v>
              </c:pt>
            </c:strLit>
          </c:cat>
          <c:val>
            <c:numRef>
              <c:f>('3-12二人以上の世帯'!$AP$109,'3-12二人以上の世帯'!$AR$109,'3-12二人以上の世帯'!$AT$109,'3-12二人以上の世帯'!$AV$109)</c:f>
            </c:numRef>
          </c:val>
        </c:ser>
        <c:ser>
          <c:idx val="38"/>
          <c:order val="38"/>
          <c:tx>
            <c:strRef>
              <c:f>'3-12二人以上の世帯'!$L$110</c:f>
              <c:strCache>
                <c:ptCount val="1"/>
              </c:strCache>
            </c:strRef>
          </c:tx>
          <c:invertIfNegative val="0"/>
          <c:cat>
            <c:strLit>
              <c:ptCount val="1"/>
              <c:pt idx="0">
                <c:v>単身世帯</c:v>
              </c:pt>
            </c:strLit>
          </c:cat>
          <c:val>
            <c:numRef>
              <c:f>('3-12二人以上の世帯'!$AP$110,'3-12二人以上の世帯'!$AR$110,'3-12二人以上の世帯'!$AT$110,'3-12二人以上の世帯'!$AV$110)</c:f>
            </c:numRef>
          </c:val>
        </c:ser>
        <c:ser>
          <c:idx val="39"/>
          <c:order val="39"/>
          <c:tx>
            <c:strRef>
              <c:f>'3-12二人以上の世帯'!$L$111</c:f>
              <c:strCache>
                <c:ptCount val="1"/>
              </c:strCache>
            </c:strRef>
          </c:tx>
          <c:invertIfNegative val="0"/>
          <c:cat>
            <c:strLit>
              <c:ptCount val="1"/>
              <c:pt idx="0">
                <c:v>単身世帯</c:v>
              </c:pt>
            </c:strLit>
          </c:cat>
          <c:val>
            <c:numRef>
              <c:f>('3-12二人以上の世帯'!$AP$111,'3-12二人以上の世帯'!$AR$111,'3-12二人以上の世帯'!$AT$111,'3-12二人以上の世帯'!$AV$111)</c:f>
            </c:numRef>
          </c:val>
        </c:ser>
        <c:ser>
          <c:idx val="40"/>
          <c:order val="40"/>
          <c:tx>
            <c:strRef>
              <c:f>'3-12二人以上の世帯'!$L$112</c:f>
              <c:strCache>
                <c:ptCount val="1"/>
              </c:strCache>
            </c:strRef>
          </c:tx>
          <c:invertIfNegative val="0"/>
          <c:cat>
            <c:strLit>
              <c:ptCount val="1"/>
              <c:pt idx="0">
                <c:v>単身世帯</c:v>
              </c:pt>
            </c:strLit>
          </c:cat>
          <c:val>
            <c:numRef>
              <c:f>('3-12二人以上の世帯'!$AP$112,'3-12二人以上の世帯'!$AR$112,'3-12二人以上の世帯'!$AT$112,'3-12二人以上の世帯'!$AV$112)</c:f>
            </c:numRef>
          </c:val>
        </c:ser>
        <c:ser>
          <c:idx val="41"/>
          <c:order val="41"/>
          <c:tx>
            <c:strRef>
              <c:f>'3-12二人以上の世帯'!$L$113</c:f>
              <c:strCache>
                <c:ptCount val="1"/>
                <c:pt idx="0">
                  <c:v>住居</c:v>
                </c:pt>
              </c:strCache>
            </c:strRef>
          </c:tx>
          <c:invertIfNegative val="0"/>
          <c:dLbls>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200"/>
                </a:pPr>
                <a:endParaRPr lang="ja-JP"/>
              </a:p>
            </c:txPr>
            <c:showLegendKey val="0"/>
            <c:showVal val="1"/>
            <c:showCatName val="0"/>
            <c:showSerName val="1"/>
            <c:showPercent val="0"/>
            <c:showBubbleSize val="0"/>
            <c:showLeaderLines val="0"/>
          </c:dLbls>
          <c:cat>
            <c:strLit>
              <c:ptCount val="1"/>
              <c:pt idx="0">
                <c:v>単身世帯</c:v>
              </c:pt>
            </c:strLit>
          </c:cat>
          <c:val>
            <c:numRef>
              <c:f>単身・勤・勤外!$AA$66</c:f>
              <c:numCache>
                <c:formatCode>##,###,##0;"-"#,###,##0</c:formatCode>
                <c:ptCount val="1"/>
                <c:pt idx="0">
                  <c:v>177288</c:v>
                </c:pt>
              </c:numCache>
            </c:numRef>
          </c:val>
        </c:ser>
        <c:ser>
          <c:idx val="42"/>
          <c:order val="42"/>
          <c:tx>
            <c:strRef>
              <c:f>'3-12二人以上の世帯'!$L$114</c:f>
              <c:strCache>
                <c:ptCount val="1"/>
              </c:strCache>
            </c:strRef>
          </c:tx>
          <c:invertIfNegative val="0"/>
          <c:cat>
            <c:strLit>
              <c:ptCount val="1"/>
              <c:pt idx="0">
                <c:v>単身世帯</c:v>
              </c:pt>
            </c:strLit>
          </c:cat>
          <c:val>
            <c:numRef>
              <c:f>('3-12二人以上の世帯'!$AP$114,'3-12二人以上の世帯'!$AR$114,'3-12二人以上の世帯'!$AT$114,'3-12二人以上の世帯'!$AV$114)</c:f>
            </c:numRef>
          </c:val>
        </c:ser>
        <c:ser>
          <c:idx val="43"/>
          <c:order val="43"/>
          <c:tx>
            <c:strRef>
              <c:f>'3-12二人以上の世帯'!$L$115</c:f>
              <c:strCache>
                <c:ptCount val="1"/>
              </c:strCache>
            </c:strRef>
          </c:tx>
          <c:invertIfNegative val="0"/>
          <c:cat>
            <c:strLit>
              <c:ptCount val="1"/>
              <c:pt idx="0">
                <c:v>単身世帯</c:v>
              </c:pt>
            </c:strLit>
          </c:cat>
          <c:val>
            <c:numRef>
              <c:f>('3-12二人以上の世帯'!$AP$115,'3-12二人以上の世帯'!$AR$115,'3-12二人以上の世帯'!$AT$115,'3-12二人以上の世帯'!$AV$115)</c:f>
            </c:numRef>
          </c:val>
        </c:ser>
        <c:ser>
          <c:idx val="44"/>
          <c:order val="44"/>
          <c:tx>
            <c:strRef>
              <c:f>'3-12二人以上の世帯'!$L$116</c:f>
              <c:strCache>
                <c:ptCount val="1"/>
              </c:strCache>
            </c:strRef>
          </c:tx>
          <c:invertIfNegative val="0"/>
          <c:cat>
            <c:strLit>
              <c:ptCount val="1"/>
              <c:pt idx="0">
                <c:v>単身世帯</c:v>
              </c:pt>
            </c:strLit>
          </c:cat>
          <c:val>
            <c:numRef>
              <c:f>('3-12二人以上の世帯'!$AP$116,'3-12二人以上の世帯'!$AR$116,'3-12二人以上の世帯'!$AT$116,'3-12二人以上の世帯'!$AV$116)</c:f>
            </c:numRef>
          </c:val>
        </c:ser>
        <c:ser>
          <c:idx val="45"/>
          <c:order val="45"/>
          <c:tx>
            <c:strRef>
              <c:f>'3-12二人以上の世帯'!$L$117</c:f>
              <c:strCache>
                <c:ptCount val="1"/>
              </c:strCache>
            </c:strRef>
          </c:tx>
          <c:invertIfNegative val="0"/>
          <c:cat>
            <c:strLit>
              <c:ptCount val="1"/>
              <c:pt idx="0">
                <c:v>単身世帯</c:v>
              </c:pt>
            </c:strLit>
          </c:cat>
          <c:val>
            <c:numRef>
              <c:f>('3-12二人以上の世帯'!$AP$117,'3-12二人以上の世帯'!$AR$117,'3-12二人以上の世帯'!$AT$117,'3-12二人以上の世帯'!$AV$117)</c:f>
            </c:numRef>
          </c:val>
        </c:ser>
        <c:ser>
          <c:idx val="46"/>
          <c:order val="46"/>
          <c:tx>
            <c:strRef>
              <c:f>'3-12二人以上の世帯'!$L$118</c:f>
              <c:strCache>
                <c:ptCount val="1"/>
                <c:pt idx="0">
                  <c:v>光熱・水道</c:v>
                </c:pt>
              </c:strCache>
            </c:strRef>
          </c:tx>
          <c:invertIfNegative val="0"/>
          <c:dLbls>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050"/>
                </a:pPr>
                <a:endParaRPr lang="ja-JP"/>
              </a:p>
            </c:txPr>
            <c:showLegendKey val="0"/>
            <c:showVal val="1"/>
            <c:showCatName val="0"/>
            <c:showSerName val="1"/>
            <c:showPercent val="0"/>
            <c:showBubbleSize val="0"/>
            <c:showLeaderLines val="0"/>
          </c:dLbls>
          <c:cat>
            <c:strLit>
              <c:ptCount val="1"/>
              <c:pt idx="0">
                <c:v>単身世帯</c:v>
              </c:pt>
            </c:strLit>
          </c:cat>
          <c:val>
            <c:numRef>
              <c:f>単身・勤・勤外!$AA$69</c:f>
              <c:numCache>
                <c:formatCode>##,###,##0;"-"#,###,##0</c:formatCode>
                <c:ptCount val="1"/>
                <c:pt idx="0">
                  <c:v>156324</c:v>
                </c:pt>
              </c:numCache>
            </c:numRef>
          </c:val>
        </c:ser>
        <c:ser>
          <c:idx val="47"/>
          <c:order val="47"/>
          <c:tx>
            <c:strRef>
              <c:f>'3-12二人以上の世帯'!$L$119</c:f>
              <c:strCache>
                <c:ptCount val="1"/>
              </c:strCache>
            </c:strRef>
          </c:tx>
          <c:invertIfNegative val="0"/>
          <c:cat>
            <c:strLit>
              <c:ptCount val="1"/>
              <c:pt idx="0">
                <c:v>単身世帯</c:v>
              </c:pt>
            </c:strLit>
          </c:cat>
          <c:val>
            <c:numRef>
              <c:f>('3-12二人以上の世帯'!$AP$119,'3-12二人以上の世帯'!$AR$119,'3-12二人以上の世帯'!$AT$119,'3-12二人以上の世帯'!$AV$119)</c:f>
            </c:numRef>
          </c:val>
        </c:ser>
        <c:ser>
          <c:idx val="48"/>
          <c:order val="48"/>
          <c:tx>
            <c:strRef>
              <c:f>'3-12二人以上の世帯'!$L$120</c:f>
              <c:strCache>
                <c:ptCount val="1"/>
              </c:strCache>
            </c:strRef>
          </c:tx>
          <c:invertIfNegative val="0"/>
          <c:cat>
            <c:strLit>
              <c:ptCount val="1"/>
              <c:pt idx="0">
                <c:v>単身世帯</c:v>
              </c:pt>
            </c:strLit>
          </c:cat>
          <c:val>
            <c:numRef>
              <c:f>('3-12二人以上の世帯'!$AP$120,'3-12二人以上の世帯'!$AR$120,'3-12二人以上の世帯'!$AT$120,'3-12二人以上の世帯'!$AV$120)</c:f>
            </c:numRef>
          </c:val>
        </c:ser>
        <c:ser>
          <c:idx val="49"/>
          <c:order val="49"/>
          <c:tx>
            <c:strRef>
              <c:f>'3-12二人以上の世帯'!$L$121</c:f>
              <c:strCache>
                <c:ptCount val="1"/>
              </c:strCache>
            </c:strRef>
          </c:tx>
          <c:invertIfNegative val="0"/>
          <c:cat>
            <c:strLit>
              <c:ptCount val="1"/>
              <c:pt idx="0">
                <c:v>単身世帯</c:v>
              </c:pt>
            </c:strLit>
          </c:cat>
          <c:val>
            <c:numRef>
              <c:f>('3-12二人以上の世帯'!$AP$121,'3-12二人以上の世帯'!$AR$121,'3-12二人以上の世帯'!$AT$121,'3-12二人以上の世帯'!$AV$121)</c:f>
            </c:numRef>
          </c:val>
        </c:ser>
        <c:ser>
          <c:idx val="50"/>
          <c:order val="50"/>
          <c:tx>
            <c:strRef>
              <c:f>'3-12二人以上の世帯'!$L$122</c:f>
              <c:strCache>
                <c:ptCount val="1"/>
              </c:strCache>
            </c:strRef>
          </c:tx>
          <c:invertIfNegative val="0"/>
          <c:cat>
            <c:strLit>
              <c:ptCount val="1"/>
              <c:pt idx="0">
                <c:v>単身世帯</c:v>
              </c:pt>
            </c:strLit>
          </c:cat>
          <c:val>
            <c:numRef>
              <c:f>('3-12二人以上の世帯'!$AP$122,'3-12二人以上の世帯'!$AR$122,'3-12二人以上の世帯'!$AT$122,'3-12二人以上の世帯'!$AV$122)</c:f>
            </c:numRef>
          </c:val>
        </c:ser>
        <c:ser>
          <c:idx val="51"/>
          <c:order val="51"/>
          <c:tx>
            <c:strRef>
              <c:f>'3-12二人以上の世帯'!$L$123</c:f>
              <c:strCache>
                <c:ptCount val="1"/>
                <c:pt idx="0">
                  <c:v>家具・家事用品</c:v>
                </c:pt>
              </c:strCache>
            </c:strRef>
          </c:tx>
          <c:invertIfNegative val="0"/>
          <c:dLbls>
            <c:dLbl>
              <c:idx val="0"/>
              <c:layout>
                <c:manualLayout>
                  <c:x val="0.25946742904535841"/>
                  <c:y val="6.1546468916731266E-3"/>
                </c:manualLayout>
              </c:layout>
              <c:spPr/>
              <c:txPr>
                <a:bodyPr/>
                <a:lstStyle/>
                <a:p>
                  <a:pPr>
                    <a:defRPr sz="1000"/>
                  </a:pPr>
                  <a:endParaRPr lang="ja-JP"/>
                </a:p>
              </c:txPr>
              <c:showLegendKey val="0"/>
              <c:showVal val="1"/>
              <c:showCatName val="0"/>
              <c:showSerName val="1"/>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100"/>
                </a:pPr>
                <a:endParaRPr lang="ja-JP"/>
              </a:p>
            </c:txPr>
            <c:showLegendKey val="0"/>
            <c:showVal val="1"/>
            <c:showCatName val="0"/>
            <c:showSerName val="1"/>
            <c:showPercent val="0"/>
            <c:showBubbleSize val="0"/>
            <c:showLeaderLines val="0"/>
          </c:dLbls>
          <c:cat>
            <c:strLit>
              <c:ptCount val="1"/>
              <c:pt idx="0">
                <c:v>単身世帯</c:v>
              </c:pt>
            </c:strLit>
          </c:cat>
          <c:val>
            <c:numRef>
              <c:f>単身・勤・勤外!$AA$74</c:f>
              <c:numCache>
                <c:formatCode>##,###,##0;"-"#,###,##0</c:formatCode>
                <c:ptCount val="1"/>
                <c:pt idx="0">
                  <c:v>73968</c:v>
                </c:pt>
              </c:numCache>
            </c:numRef>
          </c:val>
        </c:ser>
        <c:ser>
          <c:idx val="52"/>
          <c:order val="52"/>
          <c:tx>
            <c:strRef>
              <c:f>'3-12二人以上の世帯'!$L$124</c:f>
              <c:strCache>
                <c:ptCount val="1"/>
              </c:strCache>
            </c:strRef>
          </c:tx>
          <c:invertIfNegative val="0"/>
          <c:cat>
            <c:strLit>
              <c:ptCount val="1"/>
              <c:pt idx="0">
                <c:v>単身世帯</c:v>
              </c:pt>
            </c:strLit>
          </c:cat>
          <c:val>
            <c:numRef>
              <c:f>('3-12二人以上の世帯'!$AP$124,'3-12二人以上の世帯'!$AR$124,'3-12二人以上の世帯'!$AT$124,'3-12二人以上の世帯'!$AV$124)</c:f>
            </c:numRef>
          </c:val>
        </c:ser>
        <c:ser>
          <c:idx val="53"/>
          <c:order val="53"/>
          <c:tx>
            <c:strRef>
              <c:f>'3-12二人以上の世帯'!$L$125</c:f>
              <c:strCache>
                <c:ptCount val="1"/>
              </c:strCache>
            </c:strRef>
          </c:tx>
          <c:invertIfNegative val="0"/>
          <c:cat>
            <c:strLit>
              <c:ptCount val="1"/>
              <c:pt idx="0">
                <c:v>単身世帯</c:v>
              </c:pt>
            </c:strLit>
          </c:cat>
          <c:val>
            <c:numRef>
              <c:f>('3-12二人以上の世帯'!$AP$125,'3-12二人以上の世帯'!$AR$125,'3-12二人以上の世帯'!$AT$125,'3-12二人以上の世帯'!$AV$125)</c:f>
            </c:numRef>
          </c:val>
        </c:ser>
        <c:ser>
          <c:idx val="54"/>
          <c:order val="54"/>
          <c:tx>
            <c:strRef>
              <c:f>'3-12二人以上の世帯'!$L$126</c:f>
              <c:strCache>
                <c:ptCount val="1"/>
              </c:strCache>
            </c:strRef>
          </c:tx>
          <c:invertIfNegative val="0"/>
          <c:cat>
            <c:strLit>
              <c:ptCount val="1"/>
              <c:pt idx="0">
                <c:v>単身世帯</c:v>
              </c:pt>
            </c:strLit>
          </c:cat>
          <c:val>
            <c:numRef>
              <c:f>('3-12二人以上の世帯'!$AP$126,'3-12二人以上の世帯'!$AR$126,'3-12二人以上の世帯'!$AT$126,'3-12二人以上の世帯'!$AV$126)</c:f>
            </c:numRef>
          </c:val>
        </c:ser>
        <c:ser>
          <c:idx val="55"/>
          <c:order val="55"/>
          <c:tx>
            <c:strRef>
              <c:f>'3-12二人以上の世帯'!$L$127</c:f>
              <c:strCache>
                <c:ptCount val="1"/>
              </c:strCache>
            </c:strRef>
          </c:tx>
          <c:invertIfNegative val="0"/>
          <c:cat>
            <c:strLit>
              <c:ptCount val="1"/>
              <c:pt idx="0">
                <c:v>単身世帯</c:v>
              </c:pt>
            </c:strLit>
          </c:cat>
          <c:val>
            <c:numRef>
              <c:f>('3-12二人以上の世帯'!$AP$127,'3-12二人以上の世帯'!$AR$127,'3-12二人以上の世帯'!$AT$127,'3-12二人以上の世帯'!$AV$127)</c:f>
            </c:numRef>
          </c:val>
        </c:ser>
        <c:ser>
          <c:idx val="56"/>
          <c:order val="56"/>
          <c:tx>
            <c:strRef>
              <c:f>'3-12二人以上の世帯'!$L$128</c:f>
              <c:strCache>
                <c:ptCount val="1"/>
              </c:strCache>
            </c:strRef>
          </c:tx>
          <c:invertIfNegative val="0"/>
          <c:cat>
            <c:strLit>
              <c:ptCount val="1"/>
              <c:pt idx="0">
                <c:v>単身世帯</c:v>
              </c:pt>
            </c:strLit>
          </c:cat>
          <c:val>
            <c:numRef>
              <c:f>('3-12二人以上の世帯'!$AP$128,'3-12二人以上の世帯'!$AR$128,'3-12二人以上の世帯'!$AT$128,'3-12二人以上の世帯'!$AV$128)</c:f>
            </c:numRef>
          </c:val>
        </c:ser>
        <c:ser>
          <c:idx val="57"/>
          <c:order val="57"/>
          <c:tx>
            <c:strRef>
              <c:f>'3-12二人以上の世帯'!$L$129</c:f>
              <c:strCache>
                <c:ptCount val="1"/>
              </c:strCache>
            </c:strRef>
          </c:tx>
          <c:invertIfNegative val="0"/>
          <c:cat>
            <c:strLit>
              <c:ptCount val="1"/>
              <c:pt idx="0">
                <c:v>単身世帯</c:v>
              </c:pt>
            </c:strLit>
          </c:cat>
          <c:val>
            <c:numRef>
              <c:f>('3-12二人以上の世帯'!$AP$129,'3-12二人以上の世帯'!$AR$129,'3-12二人以上の世帯'!$AT$129,'3-12二人以上の世帯'!$AV$129)</c:f>
            </c:numRef>
          </c:val>
        </c:ser>
        <c:ser>
          <c:idx val="58"/>
          <c:order val="58"/>
          <c:tx>
            <c:strRef>
              <c:f>'3-12二人以上の世帯'!$L$130</c:f>
              <c:strCache>
                <c:ptCount val="1"/>
              </c:strCache>
            </c:strRef>
          </c:tx>
          <c:invertIfNegative val="0"/>
          <c:cat>
            <c:strLit>
              <c:ptCount val="1"/>
              <c:pt idx="0">
                <c:v>単身世帯</c:v>
              </c:pt>
            </c:strLit>
          </c:cat>
          <c:val>
            <c:numRef>
              <c:f>('3-12二人以上の世帯'!$AP$130,'3-12二人以上の世帯'!$AR$130,'3-12二人以上の世帯'!$AT$130,'3-12二人以上の世帯'!$AV$130)</c:f>
            </c:numRef>
          </c:val>
        </c:ser>
        <c:ser>
          <c:idx val="59"/>
          <c:order val="59"/>
          <c:tx>
            <c:strRef>
              <c:f>'3-12二人以上の世帯'!$L$131</c:f>
              <c:strCache>
                <c:ptCount val="1"/>
              </c:strCache>
            </c:strRef>
          </c:tx>
          <c:invertIfNegative val="0"/>
          <c:cat>
            <c:strLit>
              <c:ptCount val="1"/>
              <c:pt idx="0">
                <c:v>単身世帯</c:v>
              </c:pt>
            </c:strLit>
          </c:cat>
          <c:val>
            <c:numRef>
              <c:f>('3-12二人以上の世帯'!$AP$131,'3-12二人以上の世帯'!$AR$131,'3-12二人以上の世帯'!$AT$131,'3-12二人以上の世帯'!$AV$131)</c:f>
            </c:numRef>
          </c:val>
        </c:ser>
        <c:ser>
          <c:idx val="60"/>
          <c:order val="60"/>
          <c:tx>
            <c:strRef>
              <c:f>'3-12二人以上の世帯'!$L$132</c:f>
              <c:strCache>
                <c:ptCount val="1"/>
              </c:strCache>
            </c:strRef>
          </c:tx>
          <c:invertIfNegative val="0"/>
          <c:cat>
            <c:strLit>
              <c:ptCount val="1"/>
              <c:pt idx="0">
                <c:v>単身世帯</c:v>
              </c:pt>
            </c:strLit>
          </c:cat>
          <c:val>
            <c:numRef>
              <c:f>('3-12二人以上の世帯'!$AP$132,'3-12二人以上の世帯'!$AR$132,'3-12二人以上の世帯'!$AT$132,'3-12二人以上の世帯'!$AV$132)</c:f>
            </c:numRef>
          </c:val>
        </c:ser>
        <c:ser>
          <c:idx val="61"/>
          <c:order val="61"/>
          <c:tx>
            <c:strRef>
              <c:f>'3-12二人以上の世帯'!$L$133</c:f>
              <c:strCache>
                <c:ptCount val="1"/>
                <c:pt idx="0">
                  <c:v>被服及び履物</c:v>
                </c:pt>
              </c:strCache>
            </c:strRef>
          </c:tx>
          <c:invertIfNegative val="0"/>
          <c:dLbls>
            <c:dLbl>
              <c:idx val="0"/>
              <c:layout>
                <c:manualLayout>
                  <c:x val="-0.1458165752528148"/>
                  <c:y val="9.2319703375096894E-3"/>
                </c:manualLayout>
              </c:layout>
              <c:showLegendKey val="0"/>
              <c:showVal val="1"/>
              <c:showCatName val="0"/>
              <c:showSerName val="1"/>
              <c:showPercent val="0"/>
              <c:showBubbleSize val="0"/>
            </c:dLbl>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000"/>
                </a:pPr>
                <a:endParaRPr lang="ja-JP"/>
              </a:p>
            </c:txPr>
            <c:showLegendKey val="0"/>
            <c:showVal val="1"/>
            <c:showCatName val="0"/>
            <c:showSerName val="1"/>
            <c:showPercent val="0"/>
            <c:showBubbleSize val="0"/>
            <c:showLeaderLines val="0"/>
          </c:dLbls>
          <c:cat>
            <c:strLit>
              <c:ptCount val="1"/>
              <c:pt idx="0">
                <c:v>単身世帯</c:v>
              </c:pt>
            </c:strLit>
          </c:cat>
          <c:val>
            <c:numRef>
              <c:f>単身・勤・勤外!$AA$81</c:f>
              <c:numCache>
                <c:formatCode>##,###,##0;"-"#,###,##0</c:formatCode>
                <c:ptCount val="1"/>
                <c:pt idx="0">
                  <c:v>59280</c:v>
                </c:pt>
              </c:numCache>
            </c:numRef>
          </c:val>
        </c:ser>
        <c:ser>
          <c:idx val="62"/>
          <c:order val="62"/>
          <c:tx>
            <c:strRef>
              <c:f>'3-12二人以上の世帯'!$L$134</c:f>
              <c:strCache>
                <c:ptCount val="1"/>
              </c:strCache>
            </c:strRef>
          </c:tx>
          <c:invertIfNegative val="0"/>
          <c:cat>
            <c:strLit>
              <c:ptCount val="1"/>
              <c:pt idx="0">
                <c:v>単身世帯</c:v>
              </c:pt>
            </c:strLit>
          </c:cat>
          <c:val>
            <c:numRef>
              <c:f>('3-12二人以上の世帯'!$AP$134,'3-12二人以上の世帯'!$AR$134,'3-12二人以上の世帯'!$AT$134,'3-12二人以上の世帯'!$AV$134)</c:f>
            </c:numRef>
          </c:val>
        </c:ser>
        <c:ser>
          <c:idx val="63"/>
          <c:order val="63"/>
          <c:tx>
            <c:strRef>
              <c:f>'3-12二人以上の世帯'!$L$135</c:f>
              <c:strCache>
                <c:ptCount val="1"/>
              </c:strCache>
            </c:strRef>
          </c:tx>
          <c:invertIfNegative val="0"/>
          <c:cat>
            <c:strLit>
              <c:ptCount val="1"/>
              <c:pt idx="0">
                <c:v>単身世帯</c:v>
              </c:pt>
            </c:strLit>
          </c:cat>
          <c:val>
            <c:numRef>
              <c:f>('3-12二人以上の世帯'!$AP$135,'3-12二人以上の世帯'!$AR$135,'3-12二人以上の世帯'!$AT$135,'3-12二人以上の世帯'!$AV$135)</c:f>
            </c:numRef>
          </c:val>
        </c:ser>
        <c:ser>
          <c:idx val="64"/>
          <c:order val="64"/>
          <c:tx>
            <c:strRef>
              <c:f>'3-12二人以上の世帯'!$L$136</c:f>
              <c:strCache>
                <c:ptCount val="1"/>
              </c:strCache>
            </c:strRef>
          </c:tx>
          <c:invertIfNegative val="0"/>
          <c:cat>
            <c:strLit>
              <c:ptCount val="1"/>
              <c:pt idx="0">
                <c:v>単身世帯</c:v>
              </c:pt>
            </c:strLit>
          </c:cat>
          <c:val>
            <c:numRef>
              <c:f>('3-12二人以上の世帯'!$AP$136,'3-12二人以上の世帯'!$AR$136,'3-12二人以上の世帯'!$AT$136,'3-12二人以上の世帯'!$AV$136)</c:f>
            </c:numRef>
          </c:val>
        </c:ser>
        <c:ser>
          <c:idx val="65"/>
          <c:order val="65"/>
          <c:tx>
            <c:strRef>
              <c:f>'3-12二人以上の世帯'!$L$137</c:f>
              <c:strCache>
                <c:ptCount val="1"/>
              </c:strCache>
            </c:strRef>
          </c:tx>
          <c:invertIfNegative val="0"/>
          <c:cat>
            <c:strLit>
              <c:ptCount val="1"/>
              <c:pt idx="0">
                <c:v>単身世帯</c:v>
              </c:pt>
            </c:strLit>
          </c:cat>
          <c:val>
            <c:numRef>
              <c:f>('3-12二人以上の世帯'!$AP$137,'3-12二人以上の世帯'!$AR$137,'3-12二人以上の世帯'!$AT$137,'3-12二人以上の世帯'!$AV$137)</c:f>
            </c:numRef>
          </c:val>
        </c:ser>
        <c:ser>
          <c:idx val="66"/>
          <c:order val="66"/>
          <c:tx>
            <c:strRef>
              <c:f>'3-12二人以上の世帯'!$L$138</c:f>
              <c:strCache>
                <c:ptCount val="1"/>
              </c:strCache>
            </c:strRef>
          </c:tx>
          <c:invertIfNegative val="0"/>
          <c:cat>
            <c:strLit>
              <c:ptCount val="1"/>
              <c:pt idx="0">
                <c:v>単身世帯</c:v>
              </c:pt>
            </c:strLit>
          </c:cat>
          <c:val>
            <c:numRef>
              <c:f>('3-12二人以上の世帯'!$AP$138,'3-12二人以上の世帯'!$AR$138,'3-12二人以上の世帯'!$AT$138,'3-12二人以上の世帯'!$AV$138)</c:f>
            </c:numRef>
          </c:val>
        </c:ser>
        <c:ser>
          <c:idx val="67"/>
          <c:order val="67"/>
          <c:tx>
            <c:strRef>
              <c:f>'3-12二人以上の世帯'!$L$139</c:f>
              <c:strCache>
                <c:ptCount val="1"/>
              </c:strCache>
            </c:strRef>
          </c:tx>
          <c:invertIfNegative val="0"/>
          <c:cat>
            <c:strLit>
              <c:ptCount val="1"/>
              <c:pt idx="0">
                <c:v>単身世帯</c:v>
              </c:pt>
            </c:strLit>
          </c:cat>
          <c:val>
            <c:numRef>
              <c:f>('3-12二人以上の世帯'!$AP$139,'3-12二人以上の世帯'!$AR$139,'3-12二人以上の世帯'!$AT$139,'3-12二人以上の世帯'!$AV$139)</c:f>
            </c:numRef>
          </c:val>
        </c:ser>
        <c:ser>
          <c:idx val="68"/>
          <c:order val="68"/>
          <c:tx>
            <c:strRef>
              <c:f>'3-12二人以上の世帯'!$L$140</c:f>
              <c:strCache>
                <c:ptCount val="1"/>
              </c:strCache>
            </c:strRef>
          </c:tx>
          <c:invertIfNegative val="0"/>
          <c:cat>
            <c:strLit>
              <c:ptCount val="1"/>
              <c:pt idx="0">
                <c:v>単身世帯</c:v>
              </c:pt>
            </c:strLit>
          </c:cat>
          <c:val>
            <c:numRef>
              <c:f>('3-12二人以上の世帯'!$AP$140,'3-12二人以上の世帯'!$AR$140,'3-12二人以上の世帯'!$AT$140,'3-12二人以上の世帯'!$AV$140)</c:f>
            </c:numRef>
          </c:val>
        </c:ser>
        <c:ser>
          <c:idx val="69"/>
          <c:order val="69"/>
          <c:tx>
            <c:strRef>
              <c:f>'3-12二人以上の世帯'!$L$141</c:f>
              <c:strCache>
                <c:ptCount val="1"/>
              </c:strCache>
            </c:strRef>
          </c:tx>
          <c:invertIfNegative val="0"/>
          <c:cat>
            <c:strLit>
              <c:ptCount val="1"/>
              <c:pt idx="0">
                <c:v>単身世帯</c:v>
              </c:pt>
            </c:strLit>
          </c:cat>
          <c:val>
            <c:numRef>
              <c:f>('3-12二人以上の世帯'!$AP$141,'3-12二人以上の世帯'!$AR$141,'3-12二人以上の世帯'!$AT$141,'3-12二人以上の世帯'!$AV$141)</c:f>
            </c:numRef>
          </c:val>
        </c:ser>
        <c:ser>
          <c:idx val="70"/>
          <c:order val="70"/>
          <c:tx>
            <c:strRef>
              <c:f>'3-12二人以上の世帯'!$L$142</c:f>
              <c:strCache>
                <c:ptCount val="1"/>
              </c:strCache>
            </c:strRef>
          </c:tx>
          <c:invertIfNegative val="0"/>
          <c:cat>
            <c:strLit>
              <c:ptCount val="1"/>
              <c:pt idx="0">
                <c:v>単身世帯</c:v>
              </c:pt>
            </c:strLit>
          </c:cat>
          <c:val>
            <c:numRef>
              <c:f>('3-12二人以上の世帯'!$AP$142,'3-12二人以上の世帯'!$AR$142,'3-12二人以上の世帯'!$AT$142,'3-12二人以上の世帯'!$AV$142)</c:f>
            </c:numRef>
          </c:val>
        </c:ser>
        <c:ser>
          <c:idx val="71"/>
          <c:order val="71"/>
          <c:tx>
            <c:strRef>
              <c:f>'3-12二人以上の世帯'!$L$143</c:f>
              <c:strCache>
                <c:ptCount val="1"/>
              </c:strCache>
            </c:strRef>
          </c:tx>
          <c:invertIfNegative val="0"/>
          <c:cat>
            <c:strLit>
              <c:ptCount val="1"/>
              <c:pt idx="0">
                <c:v>単身世帯</c:v>
              </c:pt>
            </c:strLit>
          </c:cat>
          <c:val>
            <c:numRef>
              <c:f>('3-12二人以上の世帯'!$AP$143,'3-12二人以上の世帯'!$AR$143,'3-12二人以上の世帯'!$AT$143,'3-12二人以上の世帯'!$AV$143)</c:f>
            </c:numRef>
          </c:val>
        </c:ser>
        <c:ser>
          <c:idx val="72"/>
          <c:order val="72"/>
          <c:tx>
            <c:strRef>
              <c:f>'3-12二人以上の世帯'!$L$144</c:f>
              <c:strCache>
                <c:ptCount val="1"/>
              </c:strCache>
            </c:strRef>
          </c:tx>
          <c:invertIfNegative val="0"/>
          <c:cat>
            <c:strLit>
              <c:ptCount val="1"/>
              <c:pt idx="0">
                <c:v>単身世帯</c:v>
              </c:pt>
            </c:strLit>
          </c:cat>
          <c:val>
            <c:numRef>
              <c:f>('3-12二人以上の世帯'!$AP$144,'3-12二人以上の世帯'!$AR$144,'3-12二人以上の世帯'!$AT$144,'3-12二人以上の世帯'!$AV$144)</c:f>
            </c:numRef>
          </c:val>
        </c:ser>
        <c:ser>
          <c:idx val="73"/>
          <c:order val="73"/>
          <c:tx>
            <c:strRef>
              <c:f>'3-12二人以上の世帯'!$L$145</c:f>
              <c:strCache>
                <c:ptCount val="1"/>
              </c:strCache>
            </c:strRef>
          </c:tx>
          <c:invertIfNegative val="0"/>
          <c:cat>
            <c:strLit>
              <c:ptCount val="1"/>
              <c:pt idx="0">
                <c:v>単身世帯</c:v>
              </c:pt>
            </c:strLit>
          </c:cat>
          <c:val>
            <c:numRef>
              <c:f>('3-12二人以上の世帯'!$AP$145,'3-12二人以上の世帯'!$AR$145,'3-12二人以上の世帯'!$AT$145,'3-12二人以上の世帯'!$AV$145)</c:f>
            </c:numRef>
          </c:val>
        </c:ser>
        <c:ser>
          <c:idx val="74"/>
          <c:order val="74"/>
          <c:tx>
            <c:strRef>
              <c:f>'3-12二人以上の世帯'!$L$146</c:f>
              <c:strCache>
                <c:ptCount val="1"/>
              </c:strCache>
            </c:strRef>
          </c:tx>
          <c:invertIfNegative val="0"/>
          <c:cat>
            <c:strLit>
              <c:ptCount val="1"/>
              <c:pt idx="0">
                <c:v>単身世帯</c:v>
              </c:pt>
            </c:strLit>
          </c:cat>
          <c:val>
            <c:numRef>
              <c:f>('3-12二人以上の世帯'!$AP$146,'3-12二人以上の世帯'!$AR$146,'3-12二人以上の世帯'!$AT$146,'3-12二人以上の世帯'!$AV$146)</c:f>
            </c:numRef>
          </c:val>
        </c:ser>
        <c:ser>
          <c:idx val="75"/>
          <c:order val="75"/>
          <c:tx>
            <c:strRef>
              <c:f>'3-12二人以上の世帯'!$L$147</c:f>
              <c:strCache>
                <c:ptCount val="1"/>
              </c:strCache>
            </c:strRef>
          </c:tx>
          <c:invertIfNegative val="0"/>
          <c:cat>
            <c:strLit>
              <c:ptCount val="1"/>
              <c:pt idx="0">
                <c:v>単身世帯</c:v>
              </c:pt>
            </c:strLit>
          </c:cat>
          <c:val>
            <c:numRef>
              <c:f>('3-12二人以上の世帯'!$AP$147,'3-12二人以上の世帯'!$AR$147,'3-12二人以上の世帯'!$AT$147,'3-12二人以上の世帯'!$AV$147)</c:f>
            </c:numRef>
          </c:val>
        </c:ser>
        <c:ser>
          <c:idx val="76"/>
          <c:order val="76"/>
          <c:tx>
            <c:strRef>
              <c:f>'3-12二人以上の世帯'!$L$148</c:f>
              <c:strCache>
                <c:ptCount val="1"/>
              </c:strCache>
            </c:strRef>
          </c:tx>
          <c:invertIfNegative val="0"/>
          <c:cat>
            <c:strLit>
              <c:ptCount val="1"/>
              <c:pt idx="0">
                <c:v>単身世帯</c:v>
              </c:pt>
            </c:strLit>
          </c:cat>
          <c:val>
            <c:numRef>
              <c:f>('3-12二人以上の世帯'!$AP$148,'3-12二人以上の世帯'!$AR$148,'3-12二人以上の世帯'!$AT$148,'3-12二人以上の世帯'!$AV$148)</c:f>
            </c:numRef>
          </c:val>
        </c:ser>
        <c:ser>
          <c:idx val="77"/>
          <c:order val="77"/>
          <c:tx>
            <c:strRef>
              <c:f>'3-12二人以上の世帯'!$L$149</c:f>
              <c:strCache>
                <c:ptCount val="1"/>
              </c:strCache>
            </c:strRef>
          </c:tx>
          <c:invertIfNegative val="0"/>
          <c:cat>
            <c:strLit>
              <c:ptCount val="1"/>
              <c:pt idx="0">
                <c:v>単身世帯</c:v>
              </c:pt>
            </c:strLit>
          </c:cat>
          <c:val>
            <c:numRef>
              <c:f>('3-12二人以上の世帯'!$AP$149,'3-12二人以上の世帯'!$AR$149,'3-12二人以上の世帯'!$AT$149,'3-12二人以上の世帯'!$AV$149)</c:f>
            </c:numRef>
          </c:val>
        </c:ser>
        <c:ser>
          <c:idx val="78"/>
          <c:order val="78"/>
          <c:tx>
            <c:strRef>
              <c:f>'3-12二人以上の世帯'!$L$150</c:f>
              <c:strCache>
                <c:ptCount val="1"/>
              </c:strCache>
            </c:strRef>
          </c:tx>
          <c:invertIfNegative val="0"/>
          <c:cat>
            <c:strLit>
              <c:ptCount val="1"/>
              <c:pt idx="0">
                <c:v>単身世帯</c:v>
              </c:pt>
            </c:strLit>
          </c:cat>
          <c:val>
            <c:numRef>
              <c:f>('3-12二人以上の世帯'!$AP$150,'3-12二人以上の世帯'!$AR$150,'3-12二人以上の世帯'!$AT$150,'3-12二人以上の世帯'!$AV$150)</c:f>
            </c:numRef>
          </c:val>
        </c:ser>
        <c:ser>
          <c:idx val="79"/>
          <c:order val="79"/>
          <c:tx>
            <c:strRef>
              <c:f>'3-12二人以上の世帯'!$L$151</c:f>
              <c:strCache>
                <c:ptCount val="1"/>
                <c:pt idx="0">
                  <c:v>保健医療</c:v>
                </c:pt>
              </c:strCache>
            </c:strRef>
          </c:tx>
          <c:invertIfNegative val="0"/>
          <c:dLbls>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100"/>
                </a:pPr>
                <a:endParaRPr lang="ja-JP"/>
              </a:p>
            </c:txPr>
            <c:showLegendKey val="0"/>
            <c:showVal val="1"/>
            <c:showCatName val="0"/>
            <c:showSerName val="1"/>
            <c:showPercent val="0"/>
            <c:showBubbleSize val="0"/>
            <c:showLeaderLines val="0"/>
          </c:dLbls>
          <c:cat>
            <c:strLit>
              <c:ptCount val="1"/>
              <c:pt idx="0">
                <c:v>単身世帯</c:v>
              </c:pt>
            </c:strLit>
          </c:cat>
          <c:val>
            <c:numRef>
              <c:f>単身・勤・勤外!$AA$90</c:f>
              <c:numCache>
                <c:formatCode>##,###,##0;"-"#,###,##0</c:formatCode>
                <c:ptCount val="1"/>
                <c:pt idx="0">
                  <c:v>101184</c:v>
                </c:pt>
              </c:numCache>
            </c:numRef>
          </c:val>
        </c:ser>
        <c:ser>
          <c:idx val="80"/>
          <c:order val="80"/>
          <c:tx>
            <c:strRef>
              <c:f>'3-12二人以上の世帯'!$L$152</c:f>
              <c:strCache>
                <c:ptCount val="1"/>
              </c:strCache>
            </c:strRef>
          </c:tx>
          <c:invertIfNegative val="0"/>
          <c:cat>
            <c:strLit>
              <c:ptCount val="1"/>
              <c:pt idx="0">
                <c:v>単身世帯</c:v>
              </c:pt>
            </c:strLit>
          </c:cat>
          <c:val>
            <c:numRef>
              <c:f>('3-12二人以上の世帯'!$AP$152,'3-12二人以上の世帯'!$AR$152,'3-12二人以上の世帯'!$AT$152,'3-12二人以上の世帯'!$AV$152)</c:f>
            </c:numRef>
          </c:val>
        </c:ser>
        <c:ser>
          <c:idx val="81"/>
          <c:order val="81"/>
          <c:tx>
            <c:strRef>
              <c:f>'3-12二人以上の世帯'!$L$153</c:f>
              <c:strCache>
                <c:ptCount val="1"/>
              </c:strCache>
            </c:strRef>
          </c:tx>
          <c:invertIfNegative val="0"/>
          <c:cat>
            <c:strLit>
              <c:ptCount val="1"/>
              <c:pt idx="0">
                <c:v>単身世帯</c:v>
              </c:pt>
            </c:strLit>
          </c:cat>
          <c:val>
            <c:numRef>
              <c:f>('3-12二人以上の世帯'!$AP$153,'3-12二人以上の世帯'!$AR$153,'3-12二人以上の世帯'!$AT$153,'3-12二人以上の世帯'!$AV$153)</c:f>
            </c:numRef>
          </c:val>
        </c:ser>
        <c:ser>
          <c:idx val="82"/>
          <c:order val="82"/>
          <c:tx>
            <c:strRef>
              <c:f>'3-12二人以上の世帯'!$L$154</c:f>
              <c:strCache>
                <c:ptCount val="1"/>
              </c:strCache>
            </c:strRef>
          </c:tx>
          <c:invertIfNegative val="0"/>
          <c:cat>
            <c:strLit>
              <c:ptCount val="1"/>
              <c:pt idx="0">
                <c:v>単身世帯</c:v>
              </c:pt>
            </c:strLit>
          </c:cat>
          <c:val>
            <c:numRef>
              <c:f>('3-12二人以上の世帯'!$AP$154,'3-12二人以上の世帯'!$AR$154,'3-12二人以上の世帯'!$AT$154,'3-12二人以上の世帯'!$AV$154)</c:f>
            </c:numRef>
          </c:val>
        </c:ser>
        <c:ser>
          <c:idx val="83"/>
          <c:order val="83"/>
          <c:tx>
            <c:strRef>
              <c:f>'3-12二人以上の世帯'!$L$155</c:f>
              <c:strCache>
                <c:ptCount val="1"/>
              </c:strCache>
            </c:strRef>
          </c:tx>
          <c:invertIfNegative val="0"/>
          <c:cat>
            <c:strLit>
              <c:ptCount val="1"/>
              <c:pt idx="0">
                <c:v>単身世帯</c:v>
              </c:pt>
            </c:strLit>
          </c:cat>
          <c:val>
            <c:numRef>
              <c:f>('3-12二人以上の世帯'!$AP$155,'3-12二人以上の世帯'!$AR$155,'3-12二人以上の世帯'!$AT$155,'3-12二人以上の世帯'!$AV$155)</c:f>
            </c:numRef>
          </c:val>
        </c:ser>
        <c:ser>
          <c:idx val="84"/>
          <c:order val="84"/>
          <c:tx>
            <c:strRef>
              <c:f>'3-12二人以上の世帯'!$L$156</c:f>
              <c:strCache>
                <c:ptCount val="1"/>
                <c:pt idx="0">
                  <c:v>交通・通信</c:v>
                </c:pt>
              </c:strCache>
            </c:strRef>
          </c:tx>
          <c:invertIfNegative val="0"/>
          <c:dLbls>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050"/>
                </a:pPr>
                <a:endParaRPr lang="ja-JP"/>
              </a:p>
            </c:txPr>
            <c:showLegendKey val="0"/>
            <c:showVal val="1"/>
            <c:showCatName val="0"/>
            <c:showSerName val="1"/>
            <c:showPercent val="0"/>
            <c:showBubbleSize val="0"/>
            <c:showLeaderLines val="0"/>
          </c:dLbls>
          <c:cat>
            <c:strLit>
              <c:ptCount val="1"/>
              <c:pt idx="0">
                <c:v>単身世帯</c:v>
              </c:pt>
            </c:strLit>
          </c:cat>
          <c:val>
            <c:numRef>
              <c:f>単身・勤・勤外!$AA$95</c:f>
              <c:numCache>
                <c:formatCode>##,###,##0;"-"#,###,##0</c:formatCode>
                <c:ptCount val="1"/>
                <c:pt idx="0">
                  <c:v>133224</c:v>
                </c:pt>
              </c:numCache>
            </c:numRef>
          </c:val>
        </c:ser>
        <c:ser>
          <c:idx val="85"/>
          <c:order val="85"/>
          <c:tx>
            <c:strRef>
              <c:f>'3-12二人以上の世帯'!$L$157</c:f>
              <c:strCache>
                <c:ptCount val="1"/>
              </c:strCache>
            </c:strRef>
          </c:tx>
          <c:invertIfNegative val="0"/>
          <c:cat>
            <c:strLit>
              <c:ptCount val="1"/>
              <c:pt idx="0">
                <c:v>単身世帯</c:v>
              </c:pt>
            </c:strLit>
          </c:cat>
          <c:val>
            <c:numRef>
              <c:f>('3-12二人以上の世帯'!$AP$157,'3-12二人以上の世帯'!$AR$157,'3-12二人以上の世帯'!$AT$157,'3-12二人以上の世帯'!$AV$157)</c:f>
            </c:numRef>
          </c:val>
        </c:ser>
        <c:ser>
          <c:idx val="86"/>
          <c:order val="86"/>
          <c:tx>
            <c:strRef>
              <c:f>'3-12二人以上の世帯'!$L$158</c:f>
              <c:strCache>
                <c:ptCount val="1"/>
              </c:strCache>
            </c:strRef>
          </c:tx>
          <c:invertIfNegative val="0"/>
          <c:cat>
            <c:strLit>
              <c:ptCount val="1"/>
              <c:pt idx="0">
                <c:v>単身世帯</c:v>
              </c:pt>
            </c:strLit>
          </c:cat>
          <c:val>
            <c:numRef>
              <c:f>('3-12二人以上の世帯'!$AP$158,'3-12二人以上の世帯'!$AR$158,'3-12二人以上の世帯'!$AT$158,'3-12二人以上の世帯'!$AV$158)</c:f>
            </c:numRef>
          </c:val>
        </c:ser>
        <c:ser>
          <c:idx val="87"/>
          <c:order val="87"/>
          <c:tx>
            <c:strRef>
              <c:f>'3-12二人以上の世帯'!$L$159</c:f>
              <c:strCache>
                <c:ptCount val="1"/>
              </c:strCache>
            </c:strRef>
          </c:tx>
          <c:invertIfNegative val="0"/>
          <c:cat>
            <c:strLit>
              <c:ptCount val="1"/>
              <c:pt idx="0">
                <c:v>単身世帯</c:v>
              </c:pt>
            </c:strLit>
          </c:cat>
          <c:val>
            <c:numRef>
              <c:f>('3-12二人以上の世帯'!$AP$159,'3-12二人以上の世帯'!$AR$159,'3-12二人以上の世帯'!$AT$159,'3-12二人以上の世帯'!$AV$159)</c:f>
            </c:numRef>
          </c:val>
        </c:ser>
        <c:ser>
          <c:idx val="88"/>
          <c:order val="88"/>
          <c:tx>
            <c:strRef>
              <c:f>'3-12二人以上の世帯'!$L$160</c:f>
              <c:strCache>
                <c:ptCount val="1"/>
              </c:strCache>
            </c:strRef>
          </c:tx>
          <c:invertIfNegative val="0"/>
          <c:cat>
            <c:strLit>
              <c:ptCount val="1"/>
              <c:pt idx="0">
                <c:v>単身世帯</c:v>
              </c:pt>
            </c:strLit>
          </c:cat>
          <c:val>
            <c:numRef>
              <c:f>('3-12二人以上の世帯'!$AP$160,'3-12二人以上の世帯'!$AR$160,'3-12二人以上の世帯'!$AT$160,'3-12二人以上の世帯'!$AV$160)</c:f>
            </c:numRef>
          </c:val>
        </c:ser>
        <c:ser>
          <c:idx val="89"/>
          <c:order val="89"/>
          <c:tx>
            <c:strRef>
              <c:f>'3-12二人以上の世帯'!$L$161</c:f>
              <c:strCache>
                <c:ptCount val="1"/>
              </c:strCache>
            </c:strRef>
          </c:tx>
          <c:invertIfNegative val="0"/>
          <c:cat>
            <c:strLit>
              <c:ptCount val="1"/>
              <c:pt idx="0">
                <c:v>単身世帯</c:v>
              </c:pt>
            </c:strLit>
          </c:cat>
          <c:val>
            <c:numRef>
              <c:f>('3-12二人以上の世帯'!$AP$161,'3-12二人以上の世帯'!$AR$161,'3-12二人以上の世帯'!$AT$161,'3-12二人以上の世帯'!$AV$161)</c:f>
            </c:numRef>
          </c:val>
        </c:ser>
        <c:ser>
          <c:idx val="90"/>
          <c:order val="90"/>
          <c:tx>
            <c:strRef>
              <c:f>'3-12二人以上の世帯'!$L$162</c:f>
              <c:strCache>
                <c:ptCount val="1"/>
              </c:strCache>
            </c:strRef>
          </c:tx>
          <c:invertIfNegative val="0"/>
          <c:cat>
            <c:strLit>
              <c:ptCount val="1"/>
              <c:pt idx="0">
                <c:v>単身世帯</c:v>
              </c:pt>
            </c:strLit>
          </c:cat>
          <c:val>
            <c:numRef>
              <c:f>('3-12二人以上の世帯'!$AP$162,'3-12二人以上の世帯'!$AR$162,'3-12二人以上の世帯'!$AT$162,'3-12二人以上の世帯'!$AV$162)</c:f>
            </c:numRef>
          </c:val>
        </c:ser>
        <c:ser>
          <c:idx val="91"/>
          <c:order val="91"/>
          <c:tx>
            <c:strRef>
              <c:f>'3-12二人以上の世帯'!$L$163</c:f>
              <c:strCache>
                <c:ptCount val="1"/>
                <c:pt idx="0">
                  <c:v>教育</c:v>
                </c:pt>
              </c:strCache>
            </c:strRef>
          </c:tx>
          <c:invertIfNegative val="0"/>
          <c:cat>
            <c:strLit>
              <c:ptCount val="1"/>
              <c:pt idx="0">
                <c:v>単身世帯</c:v>
              </c:pt>
            </c:strLit>
          </c:cat>
          <c:val>
            <c:numRef>
              <c:f>単身・勤・勤外!$AA$99</c:f>
              <c:numCache>
                <c:formatCode>##,###,##0;"-"#,###,##0</c:formatCode>
                <c:ptCount val="1"/>
                <c:pt idx="0">
                  <c:v>0</c:v>
                </c:pt>
              </c:numCache>
            </c:numRef>
          </c:val>
        </c:ser>
        <c:ser>
          <c:idx val="92"/>
          <c:order val="92"/>
          <c:tx>
            <c:strRef>
              <c:f>'3-12二人以上の世帯'!$L$164</c:f>
              <c:strCache>
                <c:ptCount val="1"/>
              </c:strCache>
            </c:strRef>
          </c:tx>
          <c:invertIfNegative val="0"/>
          <c:cat>
            <c:strLit>
              <c:ptCount val="1"/>
              <c:pt idx="0">
                <c:v>単身世帯</c:v>
              </c:pt>
            </c:strLit>
          </c:cat>
          <c:val>
            <c:numRef>
              <c:f>('3-12二人以上の世帯'!$AP$164,'3-12二人以上の世帯'!$AR$164,'3-12二人以上の世帯'!$AT$164,'3-12二人以上の世帯'!$AV$164)</c:f>
            </c:numRef>
          </c:val>
        </c:ser>
        <c:ser>
          <c:idx val="93"/>
          <c:order val="93"/>
          <c:tx>
            <c:strRef>
              <c:f>'3-12二人以上の世帯'!$L$165</c:f>
              <c:strCache>
                <c:ptCount val="1"/>
              </c:strCache>
            </c:strRef>
          </c:tx>
          <c:invertIfNegative val="0"/>
          <c:cat>
            <c:strLit>
              <c:ptCount val="1"/>
              <c:pt idx="0">
                <c:v>単身世帯</c:v>
              </c:pt>
            </c:strLit>
          </c:cat>
          <c:val>
            <c:numRef>
              <c:f>('3-12二人以上の世帯'!$AP$165,'3-12二人以上の世帯'!$AR$165,'3-12二人以上の世帯'!$AT$165,'3-12二人以上の世帯'!$AV$165)</c:f>
            </c:numRef>
          </c:val>
        </c:ser>
        <c:ser>
          <c:idx val="94"/>
          <c:order val="94"/>
          <c:tx>
            <c:strRef>
              <c:f>'3-12二人以上の世帯'!$L$166</c:f>
              <c:strCache>
                <c:ptCount val="1"/>
              </c:strCache>
            </c:strRef>
          </c:tx>
          <c:invertIfNegative val="0"/>
          <c:cat>
            <c:strLit>
              <c:ptCount val="1"/>
              <c:pt idx="0">
                <c:v>単身世帯</c:v>
              </c:pt>
            </c:strLit>
          </c:cat>
          <c:val>
            <c:numRef>
              <c:f>('3-12二人以上の世帯'!$AP$166,'3-12二人以上の世帯'!$AR$166,'3-12二人以上の世帯'!$AT$166,'3-12二人以上の世帯'!$AV$166)</c:f>
            </c:numRef>
          </c:val>
        </c:ser>
        <c:ser>
          <c:idx val="95"/>
          <c:order val="95"/>
          <c:tx>
            <c:strRef>
              <c:f>'3-12二人以上の世帯'!$L$167</c:f>
              <c:strCache>
                <c:ptCount val="1"/>
                <c:pt idx="0">
                  <c:v>教養娯楽</c:v>
                </c:pt>
              </c:strCache>
            </c:strRef>
          </c:tx>
          <c:invertIfNegative val="0"/>
          <c:dLbls>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050"/>
                </a:pPr>
                <a:endParaRPr lang="ja-JP"/>
              </a:p>
            </c:txPr>
            <c:showLegendKey val="0"/>
            <c:showVal val="1"/>
            <c:showCatName val="0"/>
            <c:showSerName val="1"/>
            <c:showPercent val="0"/>
            <c:showBubbleSize val="0"/>
            <c:showLeaderLines val="0"/>
          </c:dLbls>
          <c:cat>
            <c:strLit>
              <c:ptCount val="1"/>
              <c:pt idx="0">
                <c:v>単身世帯</c:v>
              </c:pt>
            </c:strLit>
          </c:cat>
          <c:val>
            <c:numRef>
              <c:f>単身・勤・勤外!$AA$100</c:f>
              <c:numCache>
                <c:formatCode>##,###,##0;"-"#,###,##0</c:formatCode>
                <c:ptCount val="1"/>
                <c:pt idx="0">
                  <c:v>182448</c:v>
                </c:pt>
              </c:numCache>
            </c:numRef>
          </c:val>
        </c:ser>
        <c:ser>
          <c:idx val="96"/>
          <c:order val="96"/>
          <c:tx>
            <c:strRef>
              <c:f>'3-12二人以上の世帯'!$L$168</c:f>
              <c:strCache>
                <c:ptCount val="1"/>
              </c:strCache>
            </c:strRef>
          </c:tx>
          <c:invertIfNegative val="0"/>
          <c:cat>
            <c:strLit>
              <c:ptCount val="1"/>
              <c:pt idx="0">
                <c:v>単身世帯</c:v>
              </c:pt>
            </c:strLit>
          </c:cat>
          <c:val>
            <c:numRef>
              <c:f>('3-12二人以上の世帯'!$AP$168,'3-12二人以上の世帯'!$AR$168,'3-12二人以上の世帯'!$AT$168,'3-12二人以上の世帯'!$AV$168)</c:f>
            </c:numRef>
          </c:val>
        </c:ser>
        <c:ser>
          <c:idx val="97"/>
          <c:order val="97"/>
          <c:tx>
            <c:strRef>
              <c:f>'3-12二人以上の世帯'!$L$169</c:f>
              <c:strCache>
                <c:ptCount val="1"/>
              </c:strCache>
            </c:strRef>
          </c:tx>
          <c:invertIfNegative val="0"/>
          <c:cat>
            <c:strLit>
              <c:ptCount val="1"/>
              <c:pt idx="0">
                <c:v>単身世帯</c:v>
              </c:pt>
            </c:strLit>
          </c:cat>
          <c:val>
            <c:numRef>
              <c:f>('3-12二人以上の世帯'!$AP$169,'3-12二人以上の世帯'!$AR$169,'3-12二人以上の世帯'!$AT$169,'3-12二人以上の世帯'!$AV$169)</c:f>
            </c:numRef>
          </c:val>
        </c:ser>
        <c:ser>
          <c:idx val="98"/>
          <c:order val="98"/>
          <c:tx>
            <c:strRef>
              <c:f>'3-12二人以上の世帯'!$L$170</c:f>
              <c:strCache>
                <c:ptCount val="1"/>
              </c:strCache>
            </c:strRef>
          </c:tx>
          <c:invertIfNegative val="0"/>
          <c:cat>
            <c:strLit>
              <c:ptCount val="1"/>
              <c:pt idx="0">
                <c:v>単身世帯</c:v>
              </c:pt>
            </c:strLit>
          </c:cat>
          <c:val>
            <c:numRef>
              <c:f>('3-12二人以上の世帯'!$AP$170,'3-12二人以上の世帯'!$AR$170,'3-12二人以上の世帯'!$AT$170,'3-12二人以上の世帯'!$AV$170)</c:f>
            </c:numRef>
          </c:val>
        </c:ser>
        <c:ser>
          <c:idx val="99"/>
          <c:order val="99"/>
          <c:tx>
            <c:strRef>
              <c:f>'3-12二人以上の世帯'!$L$171</c:f>
              <c:strCache>
                <c:ptCount val="1"/>
              </c:strCache>
            </c:strRef>
          </c:tx>
          <c:invertIfNegative val="0"/>
          <c:cat>
            <c:strLit>
              <c:ptCount val="1"/>
              <c:pt idx="0">
                <c:v>単身世帯</c:v>
              </c:pt>
            </c:strLit>
          </c:cat>
          <c:val>
            <c:numRef>
              <c:f>('3-12二人以上の世帯'!$AP$171,'3-12二人以上の世帯'!$AR$171,'3-12二人以上の世帯'!$AT$171,'3-12二人以上の世帯'!$AV$171)</c:f>
            </c:numRef>
          </c:val>
        </c:ser>
        <c:ser>
          <c:idx val="100"/>
          <c:order val="100"/>
          <c:tx>
            <c:strRef>
              <c:f>'3-12二人以上の世帯'!$L$172</c:f>
              <c:strCache>
                <c:ptCount val="1"/>
              </c:strCache>
            </c:strRef>
          </c:tx>
          <c:invertIfNegative val="0"/>
          <c:cat>
            <c:strLit>
              <c:ptCount val="1"/>
              <c:pt idx="0">
                <c:v>単身世帯</c:v>
              </c:pt>
            </c:strLit>
          </c:cat>
          <c:val>
            <c:numRef>
              <c:f>('3-12二人以上の世帯'!$AP$172,'3-12二人以上の世帯'!$AR$172,'3-12二人以上の世帯'!$AT$172,'3-12二人以上の世帯'!$AV$172)</c:f>
            </c:numRef>
          </c:val>
        </c:ser>
        <c:ser>
          <c:idx val="101"/>
          <c:order val="101"/>
          <c:tx>
            <c:strRef>
              <c:f>'3-12二人以上の世帯'!$L$173</c:f>
              <c:strCache>
                <c:ptCount val="1"/>
              </c:strCache>
            </c:strRef>
          </c:tx>
          <c:invertIfNegative val="0"/>
          <c:cat>
            <c:strLit>
              <c:ptCount val="1"/>
              <c:pt idx="0">
                <c:v>単身世帯</c:v>
              </c:pt>
            </c:strLit>
          </c:cat>
          <c:val>
            <c:numRef>
              <c:f>('3-12二人以上の世帯'!$AP$173,'3-12二人以上の世帯'!$AR$173,'3-12二人以上の世帯'!$AT$173,'3-12二人以上の世帯'!$AV$173)</c:f>
            </c:numRef>
          </c:val>
        </c:ser>
        <c:ser>
          <c:idx val="102"/>
          <c:order val="102"/>
          <c:tx>
            <c:strRef>
              <c:f>'3-12二人以上の世帯'!$L$174</c:f>
              <c:strCache>
                <c:ptCount val="1"/>
              </c:strCache>
            </c:strRef>
          </c:tx>
          <c:invertIfNegative val="0"/>
          <c:cat>
            <c:strLit>
              <c:ptCount val="1"/>
              <c:pt idx="0">
                <c:v>単身世帯</c:v>
              </c:pt>
            </c:strLit>
          </c:cat>
          <c:val>
            <c:numRef>
              <c:f>('3-12二人以上の世帯'!$AP$174,'3-12二人以上の世帯'!$AR$174,'3-12二人以上の世帯'!$AT$174,'3-12二人以上の世帯'!$AV$174)</c:f>
            </c:numRef>
          </c:val>
        </c:ser>
        <c:ser>
          <c:idx val="103"/>
          <c:order val="103"/>
          <c:tx>
            <c:strRef>
              <c:f>'3-12二人以上の世帯'!$L$175</c:f>
              <c:strCache>
                <c:ptCount val="1"/>
              </c:strCache>
            </c:strRef>
          </c:tx>
          <c:invertIfNegative val="0"/>
          <c:cat>
            <c:strLit>
              <c:ptCount val="1"/>
              <c:pt idx="0">
                <c:v>単身世帯</c:v>
              </c:pt>
            </c:strLit>
          </c:cat>
          <c:val>
            <c:numRef>
              <c:f>('3-12二人以上の世帯'!$AP$175,'3-12二人以上の世帯'!$AR$175,'3-12二人以上の世帯'!$AT$175,'3-12二人以上の世帯'!$AV$175)</c:f>
            </c:numRef>
          </c:val>
        </c:ser>
        <c:ser>
          <c:idx val="104"/>
          <c:order val="104"/>
          <c:tx>
            <c:strRef>
              <c:f>'3-12二人以上の世帯'!$L$176</c:f>
              <c:strCache>
                <c:ptCount val="1"/>
                <c:pt idx="0">
                  <c:v>その他の消費支出</c:v>
                </c:pt>
              </c:strCache>
            </c:strRef>
          </c:tx>
          <c:invertIfNegative val="0"/>
          <c:dLbls>
            <c:dLbl>
              <c:idx val="1"/>
              <c:showLegendKey val="0"/>
              <c:showVal val="1"/>
              <c:showCatName val="0"/>
              <c:showSerName val="0"/>
              <c:showPercent val="0"/>
              <c:showBubbleSize val="0"/>
            </c:dLbl>
            <c:dLbl>
              <c:idx val="2"/>
              <c:showLegendKey val="0"/>
              <c:showVal val="1"/>
              <c:showCatName val="0"/>
              <c:showSerName val="0"/>
              <c:showPercent val="0"/>
              <c:showBubbleSize val="0"/>
            </c:dLbl>
            <c:dLbl>
              <c:idx val="3"/>
              <c:showLegendKey val="0"/>
              <c:showVal val="1"/>
              <c:showCatName val="0"/>
              <c:showSerName val="0"/>
              <c:showPercent val="0"/>
              <c:showBubbleSize val="0"/>
            </c:dLbl>
            <c:txPr>
              <a:bodyPr/>
              <a:lstStyle/>
              <a:p>
                <a:pPr>
                  <a:defRPr sz="1050"/>
                </a:pPr>
                <a:endParaRPr lang="ja-JP"/>
              </a:p>
            </c:txPr>
            <c:showLegendKey val="0"/>
            <c:showVal val="1"/>
            <c:showCatName val="0"/>
            <c:showSerName val="1"/>
            <c:showPercent val="0"/>
            <c:showBubbleSize val="0"/>
            <c:showLeaderLines val="0"/>
          </c:dLbls>
          <c:cat>
            <c:strLit>
              <c:ptCount val="1"/>
              <c:pt idx="0">
                <c:v>単身世帯</c:v>
              </c:pt>
            </c:strLit>
          </c:cat>
          <c:val>
            <c:numRef>
              <c:f>単身・勤・勤外!$AA$105</c:f>
              <c:numCache>
                <c:formatCode>##,###,##0;"-"#,###,##0</c:formatCode>
                <c:ptCount val="1"/>
                <c:pt idx="0">
                  <c:v>433344</c:v>
                </c:pt>
              </c:numCache>
            </c:numRef>
          </c:val>
        </c:ser>
        <c:ser>
          <c:idx val="105"/>
          <c:order val="105"/>
          <c:tx>
            <c:strRef>
              <c:f>'3-12二人以上の世帯'!$AP$14</c:f>
              <c:strCache>
                <c:ptCount val="1"/>
              </c:strCache>
            </c:strRef>
          </c:tx>
          <c:spPr>
            <a:noFill/>
            <a:ln>
              <a:noFill/>
            </a:ln>
          </c:spPr>
          <c:invertIfNegative val="0"/>
          <c:dLbls>
            <c:numFmt formatCode="#,##0_);[Red]\(#,##0\)" sourceLinked="0"/>
            <c:txPr>
              <a:bodyPr/>
              <a:lstStyle/>
              <a:p>
                <a:pPr>
                  <a:defRPr sz="1800"/>
                </a:pPr>
                <a:endParaRPr lang="ja-JP"/>
              </a:p>
            </c:txPr>
            <c:dLblPos val="inBase"/>
            <c:showLegendKey val="0"/>
            <c:showVal val="1"/>
            <c:showCatName val="0"/>
            <c:showSerName val="0"/>
            <c:showPercent val="0"/>
            <c:showBubbleSize val="0"/>
            <c:showLeaderLines val="0"/>
          </c:dLbls>
          <c:cat>
            <c:strLit>
              <c:ptCount val="1"/>
              <c:pt idx="0">
                <c:v>単身世帯</c:v>
              </c:pt>
            </c:strLit>
          </c:cat>
          <c:val>
            <c:numRef>
              <c:f>単身・勤・勤外!$AA$51</c:f>
              <c:numCache>
                <c:formatCode>##,###,##0;"-"#,###,##0</c:formatCode>
                <c:ptCount val="1"/>
                <c:pt idx="0">
                  <c:v>1701648</c:v>
                </c:pt>
              </c:numCache>
            </c:numRef>
          </c:val>
        </c:ser>
        <c:dLbls>
          <c:showLegendKey val="0"/>
          <c:showVal val="0"/>
          <c:showCatName val="0"/>
          <c:showSerName val="0"/>
          <c:showPercent val="0"/>
          <c:showBubbleSize val="0"/>
        </c:dLbls>
        <c:gapWidth val="150"/>
        <c:overlap val="100"/>
        <c:axId val="178075136"/>
        <c:axId val="178076672"/>
      </c:barChart>
      <c:catAx>
        <c:axId val="178075136"/>
        <c:scaling>
          <c:orientation val="minMax"/>
        </c:scaling>
        <c:delete val="1"/>
        <c:axPos val="b"/>
        <c:majorTickMark val="out"/>
        <c:minorTickMark val="none"/>
        <c:tickLblPos val="nextTo"/>
        <c:crossAx val="178076672"/>
        <c:crosses val="autoZero"/>
        <c:auto val="1"/>
        <c:lblAlgn val="ctr"/>
        <c:lblOffset val="100"/>
        <c:noMultiLvlLbl val="0"/>
      </c:catAx>
      <c:valAx>
        <c:axId val="178076672"/>
        <c:scaling>
          <c:orientation val="minMax"/>
          <c:max val="1800000"/>
        </c:scaling>
        <c:delete val="1"/>
        <c:axPos val="l"/>
        <c:numFmt formatCode="##,###,##0;&quot;-&quot;#,###,##0" sourceLinked="1"/>
        <c:majorTickMark val="out"/>
        <c:minorTickMark val="none"/>
        <c:tickLblPos val="nextTo"/>
        <c:crossAx val="178075136"/>
        <c:crosses val="autoZero"/>
        <c:crossBetween val="between"/>
      </c:valAx>
    </c:plotArea>
    <c:plotVisOnly val="1"/>
    <c:dispBlanksAs val="gap"/>
    <c:showDLblsOverMax val="0"/>
  </c:chart>
  <c:txPr>
    <a:bodyPr/>
    <a:lstStyle/>
    <a:p>
      <a:pPr>
        <a:defRPr sz="1400"/>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'0816老健局特別集計'!$D$4:$D$5</c:f>
              <c:strCache>
                <c:ptCount val="1"/>
                <c:pt idx="0">
                  <c:v>貯蓄がない</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('0816老健局特別集計'!$D$9,'0816老健局特別集計'!$D$11,'0816老健局特別集計'!$D$13,'0816老健局特別集計'!$D$15)</c:f>
              <c:numCache>
                <c:formatCode>0.0%</c:formatCode>
                <c:ptCount val="4"/>
                <c:pt idx="0">
                  <c:v>0.29107981220657275</c:v>
                </c:pt>
                <c:pt idx="1">
                  <c:v>0.16477272727272727</c:v>
                </c:pt>
                <c:pt idx="2">
                  <c:v>6.9767441860465115E-2</c:v>
                </c:pt>
                <c:pt idx="3">
                  <c:v>2.7027027027027029E-2</c:v>
                </c:pt>
              </c:numCache>
            </c:numRef>
          </c:val>
        </c:ser>
        <c:ser>
          <c:idx val="1"/>
          <c:order val="1"/>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('0816老健局特別集計'!$E$9,'0816老健局特別集計'!$E$11,'0816老健局特別集計'!$E$13,'0816老健局特別集計'!$E$15)</c:f>
            </c:numRef>
          </c:val>
        </c:ser>
        <c:ser>
          <c:idx val="2"/>
          <c:order val="2"/>
          <c:tx>
            <c:strRef>
              <c:f>'0816老健局特別集計'!$F$5</c:f>
              <c:strCache>
                <c:ptCount val="1"/>
                <c:pt idx="0">
                  <c:v>50万円未満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('0816老健局特別集計'!$F$9,'0816老健局特別集計'!$F$11,'0816老健局特別集計'!$F$13,'0816老健局特別集計'!$F$15)</c:f>
              <c:numCache>
                <c:formatCode>0.0%</c:formatCode>
                <c:ptCount val="4"/>
                <c:pt idx="0">
                  <c:v>0.15258215962441316</c:v>
                </c:pt>
                <c:pt idx="1">
                  <c:v>7.9545454545454544E-2</c:v>
                </c:pt>
                <c:pt idx="2">
                  <c:v>6.5116279069767441E-2</c:v>
                </c:pt>
                <c:pt idx="3">
                  <c:v>4.0540540540540543E-2</c:v>
                </c:pt>
              </c:numCache>
            </c:numRef>
          </c:val>
        </c:ser>
        <c:ser>
          <c:idx val="3"/>
          <c:order val="3"/>
          <c:tx>
            <c:strRef>
              <c:f>'0816老健局特別集計'!$G$5</c:f>
              <c:strCache>
                <c:ptCount val="1"/>
                <c:pt idx="0">
                  <c:v>50～100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('0816老健局特別集計'!$G$9,'0816老健局特別集計'!$G$11,'0816老健局特別集計'!$G$13,'0816老健局特別集計'!$G$15)</c:f>
              <c:numCache>
                <c:formatCode>0.0%</c:formatCode>
                <c:ptCount val="4"/>
                <c:pt idx="0">
                  <c:v>6.1032863849765258E-2</c:v>
                </c:pt>
                <c:pt idx="1">
                  <c:v>5.113636363636364E-2</c:v>
                </c:pt>
                <c:pt idx="2">
                  <c:v>1.8604651162790697E-2</c:v>
                </c:pt>
                <c:pt idx="3">
                  <c:v>1.3513513513513514E-2</c:v>
                </c:pt>
              </c:numCache>
            </c:numRef>
          </c:val>
        </c:ser>
        <c:ser>
          <c:idx val="4"/>
          <c:order val="4"/>
          <c:tx>
            <c:strRef>
              <c:f>'0816老健局特別集計'!$H$5</c:f>
              <c:strCache>
                <c:ptCount val="1"/>
                <c:pt idx="0">
                  <c:v>100～200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('0816老健局特別集計'!$H$9,'0816老健局特別集計'!$H$11,'0816老健局特別集計'!$H$13,'0816老健局特別集計'!$H$15)</c:f>
              <c:numCache>
                <c:formatCode>0.0%</c:formatCode>
                <c:ptCount val="4"/>
                <c:pt idx="0">
                  <c:v>0.11737089201877934</c:v>
                </c:pt>
                <c:pt idx="1">
                  <c:v>8.5227272727272721E-2</c:v>
                </c:pt>
                <c:pt idx="2">
                  <c:v>6.0465116279069767E-2</c:v>
                </c:pt>
                <c:pt idx="3">
                  <c:v>8.1081081081081086E-2</c:v>
                </c:pt>
              </c:numCache>
            </c:numRef>
          </c:val>
        </c:ser>
        <c:ser>
          <c:idx val="5"/>
          <c:order val="5"/>
          <c:tx>
            <c:strRef>
              <c:f>'0816老健局特別集計'!$I$5</c:f>
              <c:strCache>
                <c:ptCount val="1"/>
                <c:pt idx="0">
                  <c:v>200～300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('0816老健局特別集計'!$I$9,'0816老健局特別集計'!$I$11,'0816老健局特別集計'!$I$13,'0816老健局特別集計'!$I$15)</c:f>
              <c:numCache>
                <c:formatCode>0.0%</c:formatCode>
                <c:ptCount val="4"/>
                <c:pt idx="0">
                  <c:v>7.0422535211267609E-2</c:v>
                </c:pt>
                <c:pt idx="1">
                  <c:v>7.9545454545454544E-2</c:v>
                </c:pt>
                <c:pt idx="2">
                  <c:v>6.0465116279069767E-2</c:v>
                </c:pt>
                <c:pt idx="3">
                  <c:v>8.1081081081081086E-2</c:v>
                </c:pt>
              </c:numCache>
            </c:numRef>
          </c:val>
        </c:ser>
        <c:ser>
          <c:idx val="6"/>
          <c:order val="6"/>
          <c:tx>
            <c:strRef>
              <c:f>'0816老健局特別集計'!$J$5</c:f>
              <c:strCache>
                <c:ptCount val="1"/>
                <c:pt idx="0">
                  <c:v>300～400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('0816老健局特別集計'!$J$9,'0816老健局特別集計'!$J$11,'0816老健局特別集計'!$J$13,'0816老健局特別集計'!$J$15)</c:f>
              <c:numCache>
                <c:formatCode>0.0%</c:formatCode>
                <c:ptCount val="4"/>
                <c:pt idx="0">
                  <c:v>6.5727699530516437E-2</c:v>
                </c:pt>
                <c:pt idx="1">
                  <c:v>8.5227272727272721E-2</c:v>
                </c:pt>
                <c:pt idx="2">
                  <c:v>7.9069767441860464E-2</c:v>
                </c:pt>
                <c:pt idx="3">
                  <c:v>4.0540540540540543E-2</c:v>
                </c:pt>
              </c:numCache>
            </c:numRef>
          </c:val>
        </c:ser>
        <c:ser>
          <c:idx val="7"/>
          <c:order val="7"/>
          <c:tx>
            <c:strRef>
              <c:f>'0816老健局特別集計'!$K$5</c:f>
              <c:strCache>
                <c:ptCount val="1"/>
                <c:pt idx="0">
                  <c:v>400～500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('0816老健局特別集計'!$K$9,'0816老健局特別集計'!$K$11,'0816老健局特別集計'!$K$13,'0816老健局特別集計'!$K$15)</c:f>
              <c:numCache>
                <c:formatCode>0.0%</c:formatCode>
                <c:ptCount val="4"/>
                <c:pt idx="0">
                  <c:v>2.8169014084507043E-2</c:v>
                </c:pt>
                <c:pt idx="1">
                  <c:v>2.8409090909090908E-2</c:v>
                </c:pt>
                <c:pt idx="2">
                  <c:v>5.5813953488372092E-2</c:v>
                </c:pt>
                <c:pt idx="3">
                  <c:v>2.7027027027027029E-2</c:v>
                </c:pt>
              </c:numCache>
            </c:numRef>
          </c:val>
        </c:ser>
        <c:ser>
          <c:idx val="8"/>
          <c:order val="8"/>
          <c:tx>
            <c:strRef>
              <c:f>'0816老健局特別集計'!$L$5</c:f>
              <c:strCache>
                <c:ptCount val="1"/>
                <c:pt idx="0">
                  <c:v>500～700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('0816老健局特別集計'!$L$9,'0816老健局特別集計'!$L$11,'0816老健局特別集計'!$L$13,'0816老健局特別集計'!$L$15)</c:f>
              <c:numCache>
                <c:formatCode>0.0%</c:formatCode>
                <c:ptCount val="4"/>
                <c:pt idx="0">
                  <c:v>7.5117370892018781E-2</c:v>
                </c:pt>
                <c:pt idx="1">
                  <c:v>0.10795454545454546</c:v>
                </c:pt>
                <c:pt idx="2">
                  <c:v>9.7674418604651161E-2</c:v>
                </c:pt>
                <c:pt idx="3">
                  <c:v>6.7567567567567571E-2</c:v>
                </c:pt>
              </c:numCache>
            </c:numRef>
          </c:val>
        </c:ser>
        <c:ser>
          <c:idx val="9"/>
          <c:order val="9"/>
          <c:tx>
            <c:strRef>
              <c:f>'0816老健局特別集計'!$M$5</c:f>
              <c:strCache>
                <c:ptCount val="1"/>
                <c:pt idx="0">
                  <c:v>700～1000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('0816老健局特別集計'!$M$9,'0816老健局特別集計'!$M$11,'0816老健局特別集計'!$M$13,'0816老健局特別集計'!$M$15)</c:f>
              <c:numCache>
                <c:formatCode>0.0%</c:formatCode>
                <c:ptCount val="4"/>
                <c:pt idx="0">
                  <c:v>2.8169014084507043E-2</c:v>
                </c:pt>
                <c:pt idx="1">
                  <c:v>6.8181818181818177E-2</c:v>
                </c:pt>
                <c:pt idx="2">
                  <c:v>9.3023255813953487E-2</c:v>
                </c:pt>
                <c:pt idx="3">
                  <c:v>6.7567567567567571E-2</c:v>
                </c:pt>
              </c:numCache>
            </c:numRef>
          </c:val>
        </c:ser>
        <c:ser>
          <c:idx val="10"/>
          <c:order val="10"/>
          <c:tx>
            <c:strRef>
              <c:f>'0816老健局特別集計'!$N$5</c:f>
              <c:strCache>
                <c:ptCount val="1"/>
                <c:pt idx="0">
                  <c:v>1000～1500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('0816老健局特別集計'!$N$9,'0816老健局特別集計'!$N$11,'0816老健局特別集計'!$N$13,'0816老健局特別集計'!$N$15)</c:f>
              <c:numCache>
                <c:formatCode>0.0%</c:formatCode>
                <c:ptCount val="4"/>
                <c:pt idx="0">
                  <c:v>5.8685446009389672E-2</c:v>
                </c:pt>
                <c:pt idx="1">
                  <c:v>9.0909090909090912E-2</c:v>
                </c:pt>
                <c:pt idx="2">
                  <c:v>0.14883720930232558</c:v>
                </c:pt>
                <c:pt idx="3">
                  <c:v>0.1891891891891892</c:v>
                </c:pt>
              </c:numCache>
            </c:numRef>
          </c:val>
        </c:ser>
        <c:ser>
          <c:idx val="11"/>
          <c:order val="11"/>
          <c:tx>
            <c:strRef>
              <c:f>'0816老健局特別集計'!$O$5</c:f>
              <c:strCache>
                <c:ptCount val="1"/>
                <c:pt idx="0">
                  <c:v>1500～2000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('0816老健局特別集計'!$O$9,'0816老健局特別集計'!$O$11,'0816老健局特別集計'!$O$13,'0816老健局特別集計'!$O$15)</c:f>
              <c:numCache>
                <c:formatCode>0.0%</c:formatCode>
                <c:ptCount val="4"/>
                <c:pt idx="0">
                  <c:v>2.3474178403755867E-2</c:v>
                </c:pt>
                <c:pt idx="1">
                  <c:v>4.5454545454545456E-2</c:v>
                </c:pt>
                <c:pt idx="2">
                  <c:v>7.441860465116279E-2</c:v>
                </c:pt>
                <c:pt idx="3">
                  <c:v>4.0540540540540543E-2</c:v>
                </c:pt>
              </c:numCache>
            </c:numRef>
          </c:val>
        </c:ser>
        <c:ser>
          <c:idx val="12"/>
          <c:order val="12"/>
          <c:tx>
            <c:strRef>
              <c:f>'0816老健局特別集計'!$P$5</c:f>
              <c:strCache>
                <c:ptCount val="1"/>
                <c:pt idx="0">
                  <c:v>2000～3000
万円未満</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('0816老健局特別集計'!$P$9,'0816老健局特別集計'!$P$11,'0816老健局特別集計'!$P$13,'0816老健局特別集計'!$P$15)</c:f>
              <c:numCache>
                <c:formatCode>0.0%</c:formatCode>
                <c:ptCount val="4"/>
                <c:pt idx="0">
                  <c:v>1.4084507042253521E-2</c:v>
                </c:pt>
                <c:pt idx="1">
                  <c:v>4.5454545454545456E-2</c:v>
                </c:pt>
                <c:pt idx="2">
                  <c:v>9.3023255813953487E-2</c:v>
                </c:pt>
                <c:pt idx="3">
                  <c:v>9.45945945945946E-2</c:v>
                </c:pt>
              </c:numCache>
            </c:numRef>
          </c:val>
        </c:ser>
        <c:ser>
          <c:idx val="13"/>
          <c:order val="13"/>
          <c:tx>
            <c:strRef>
              <c:f>'0816老健局特別集計'!$Q$5</c:f>
              <c:strCache>
                <c:ptCount val="1"/>
                <c:pt idx="0">
                  <c:v>3000万円
以上</c:v>
                </c:pt>
              </c:strCache>
            </c:strRef>
          </c:tx>
          <c:invertIfNegative val="0"/>
          <c:cat>
            <c:strRef>
              <c:f>('0816老健局特別集計'!$B$9,'0816老健局特別集計'!$B$11,'0816老健局特別集計'!$B$13,'0816老健局特別集計'!$B$15)</c:f>
              <c:strCache>
                <c:ptCount val="4"/>
                <c:pt idx="0">
                  <c:v>～150万円</c:v>
                </c:pt>
                <c:pt idx="1">
                  <c:v>150万円～200万円</c:v>
                </c:pt>
                <c:pt idx="2">
                  <c:v>200万円～300万円</c:v>
                </c:pt>
                <c:pt idx="3">
                  <c:v>300万円～400万円</c:v>
                </c:pt>
              </c:strCache>
            </c:strRef>
          </c:cat>
          <c:val>
            <c:numRef>
              <c:f>('0816老健局特別集計'!$Q$9,'0816老健局特別集計'!$Q$11,'0816老健局特別集計'!$Q$13,'0816老健局特別集計'!$Q$15)</c:f>
              <c:numCache>
                <c:formatCode>0.0%</c:formatCode>
                <c:ptCount val="4"/>
                <c:pt idx="0">
                  <c:v>1.6431924882629109E-2</c:v>
                </c:pt>
                <c:pt idx="1">
                  <c:v>6.25E-2</c:v>
                </c:pt>
                <c:pt idx="2">
                  <c:v>8.3720930232558138E-2</c:v>
                </c:pt>
                <c:pt idx="3">
                  <c:v>0.24324324324324326</c:v>
                </c:pt>
              </c:numCache>
            </c:numRef>
          </c:val>
        </c:ser>
        <c:dLbls>
          <c:showLegendKey val="0"/>
          <c:showVal val="0"/>
          <c:showCatName val="0"/>
          <c:showSerName val="0"/>
          <c:showPercent val="0"/>
          <c:showBubbleSize val="0"/>
        </c:dLbls>
        <c:gapWidth val="150"/>
        <c:overlap val="100"/>
        <c:axId val="201376512"/>
        <c:axId val="201378048"/>
      </c:barChart>
      <c:catAx>
        <c:axId val="201376512"/>
        <c:scaling>
          <c:orientation val="minMax"/>
        </c:scaling>
        <c:delete val="0"/>
        <c:axPos val="b"/>
        <c:majorTickMark val="out"/>
        <c:minorTickMark val="none"/>
        <c:tickLblPos val="nextTo"/>
        <c:txPr>
          <a:bodyPr/>
          <a:lstStyle/>
          <a:p>
            <a:pPr>
              <a:defRPr sz="1400"/>
            </a:pPr>
            <a:endParaRPr lang="ja-JP"/>
          </a:p>
        </c:txPr>
        <c:crossAx val="201378048"/>
        <c:crosses val="autoZero"/>
        <c:auto val="1"/>
        <c:lblAlgn val="ctr"/>
        <c:lblOffset val="100"/>
        <c:noMultiLvlLbl val="0"/>
      </c:catAx>
      <c:valAx>
        <c:axId val="201378048"/>
        <c:scaling>
          <c:orientation val="minMax"/>
        </c:scaling>
        <c:delete val="0"/>
        <c:axPos val="l"/>
        <c:majorGridlines/>
        <c:numFmt formatCode="0%" sourceLinked="1"/>
        <c:majorTickMark val="out"/>
        <c:minorTickMark val="none"/>
        <c:tickLblPos val="nextTo"/>
        <c:txPr>
          <a:bodyPr/>
          <a:lstStyle/>
          <a:p>
            <a:pPr>
              <a:defRPr sz="1600"/>
            </a:pPr>
            <a:endParaRPr lang="ja-JP"/>
          </a:p>
        </c:txPr>
        <c:crossAx val="2013765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計算!$C$19</c:f>
              <c:strCache>
                <c:ptCount val="1"/>
                <c:pt idx="0">
                  <c:v>年金額が3万円</c:v>
                </c:pt>
              </c:strCache>
            </c:strRef>
          </c:tx>
          <c:val>
            <c:numRef>
              <c:f>計算!$E$19:$N$19</c:f>
              <c:numCache>
                <c:formatCode>#,##0_ </c:formatCode>
                <c:ptCount val="10"/>
                <c:pt idx="0">
                  <c:v>537360</c:v>
                </c:pt>
                <c:pt idx="1">
                  <c:v>1074720</c:v>
                </c:pt>
                <c:pt idx="2">
                  <c:v>1612080</c:v>
                </c:pt>
                <c:pt idx="3">
                  <c:v>2149440</c:v>
                </c:pt>
                <c:pt idx="4">
                  <c:v>2686800</c:v>
                </c:pt>
                <c:pt idx="5">
                  <c:v>3224160</c:v>
                </c:pt>
                <c:pt idx="6">
                  <c:v>3761520</c:v>
                </c:pt>
                <c:pt idx="7">
                  <c:v>4298880</c:v>
                </c:pt>
                <c:pt idx="8">
                  <c:v>4836240</c:v>
                </c:pt>
                <c:pt idx="9">
                  <c:v>5373600</c:v>
                </c:pt>
              </c:numCache>
            </c:numRef>
          </c:val>
          <c:smooth val="0"/>
        </c:ser>
        <c:ser>
          <c:idx val="1"/>
          <c:order val="1"/>
          <c:tx>
            <c:strRef>
              <c:f>計算!$C$20</c:f>
              <c:strCache>
                <c:ptCount val="1"/>
                <c:pt idx="0">
                  <c:v>年金額が4万円</c:v>
                </c:pt>
              </c:strCache>
            </c:strRef>
          </c:tx>
          <c:val>
            <c:numRef>
              <c:f>計算!$E$20:$N$20</c:f>
              <c:numCache>
                <c:formatCode>#,##0_ </c:formatCode>
                <c:ptCount val="10"/>
                <c:pt idx="0">
                  <c:v>417360</c:v>
                </c:pt>
                <c:pt idx="1">
                  <c:v>834720</c:v>
                </c:pt>
                <c:pt idx="2">
                  <c:v>1252080</c:v>
                </c:pt>
                <c:pt idx="3">
                  <c:v>1669440</c:v>
                </c:pt>
                <c:pt idx="4">
                  <c:v>2086800</c:v>
                </c:pt>
                <c:pt idx="5">
                  <c:v>2504160</c:v>
                </c:pt>
                <c:pt idx="6">
                  <c:v>2921520</c:v>
                </c:pt>
                <c:pt idx="7">
                  <c:v>3338880</c:v>
                </c:pt>
                <c:pt idx="8">
                  <c:v>3756240</c:v>
                </c:pt>
                <c:pt idx="9">
                  <c:v>4173600</c:v>
                </c:pt>
              </c:numCache>
            </c:numRef>
          </c:val>
          <c:smooth val="0"/>
        </c:ser>
        <c:ser>
          <c:idx val="2"/>
          <c:order val="2"/>
          <c:tx>
            <c:strRef>
              <c:f>計算!$C$21</c:f>
              <c:strCache>
                <c:ptCount val="1"/>
                <c:pt idx="0">
                  <c:v>年金額が5.4万円</c:v>
                </c:pt>
              </c:strCache>
            </c:strRef>
          </c:tx>
          <c:val>
            <c:numRef>
              <c:f>計算!$E$21:$N$21</c:f>
              <c:numCache>
                <c:formatCode>#,##0_ </c:formatCode>
                <c:ptCount val="10"/>
                <c:pt idx="0">
                  <c:v>249360</c:v>
                </c:pt>
                <c:pt idx="1">
                  <c:v>498720</c:v>
                </c:pt>
                <c:pt idx="2">
                  <c:v>748080</c:v>
                </c:pt>
                <c:pt idx="3">
                  <c:v>997440</c:v>
                </c:pt>
                <c:pt idx="4">
                  <c:v>1246800</c:v>
                </c:pt>
                <c:pt idx="5">
                  <c:v>1496160</c:v>
                </c:pt>
                <c:pt idx="6">
                  <c:v>1745520</c:v>
                </c:pt>
                <c:pt idx="7">
                  <c:v>1994880</c:v>
                </c:pt>
                <c:pt idx="8">
                  <c:v>2244240</c:v>
                </c:pt>
                <c:pt idx="9">
                  <c:v>2493600</c:v>
                </c:pt>
              </c:numCache>
            </c:numRef>
          </c:val>
          <c:smooth val="0"/>
        </c:ser>
        <c:ser>
          <c:idx val="3"/>
          <c:order val="3"/>
          <c:tx>
            <c:strRef>
              <c:f>計算!$C$22</c:f>
              <c:strCache>
                <c:ptCount val="1"/>
                <c:pt idx="0">
                  <c:v>年金額が6万円</c:v>
                </c:pt>
              </c:strCache>
            </c:strRef>
          </c:tx>
          <c:val>
            <c:numRef>
              <c:f>計算!$E$22:$N$22</c:f>
              <c:numCache>
                <c:formatCode>#,##0_ </c:formatCode>
                <c:ptCount val="10"/>
                <c:pt idx="0">
                  <c:v>177360</c:v>
                </c:pt>
                <c:pt idx="1">
                  <c:v>354720</c:v>
                </c:pt>
                <c:pt idx="2">
                  <c:v>532080</c:v>
                </c:pt>
                <c:pt idx="3">
                  <c:v>709440</c:v>
                </c:pt>
                <c:pt idx="4">
                  <c:v>886800</c:v>
                </c:pt>
                <c:pt idx="5">
                  <c:v>1064160</c:v>
                </c:pt>
                <c:pt idx="6">
                  <c:v>1241520</c:v>
                </c:pt>
                <c:pt idx="7">
                  <c:v>1418880</c:v>
                </c:pt>
                <c:pt idx="8">
                  <c:v>1596240</c:v>
                </c:pt>
                <c:pt idx="9">
                  <c:v>1773600</c:v>
                </c:pt>
              </c:numCache>
            </c:numRef>
          </c:val>
          <c:smooth val="0"/>
        </c:ser>
        <c:dLbls>
          <c:showLegendKey val="0"/>
          <c:showVal val="0"/>
          <c:showCatName val="0"/>
          <c:showSerName val="0"/>
          <c:showPercent val="0"/>
          <c:showBubbleSize val="0"/>
        </c:dLbls>
        <c:marker val="1"/>
        <c:smooth val="0"/>
        <c:axId val="201901568"/>
        <c:axId val="201903104"/>
      </c:lineChart>
      <c:catAx>
        <c:axId val="201901568"/>
        <c:scaling>
          <c:orientation val="minMax"/>
        </c:scaling>
        <c:delete val="0"/>
        <c:axPos val="b"/>
        <c:majorTickMark val="none"/>
        <c:minorTickMark val="none"/>
        <c:tickLblPos val="nextTo"/>
        <c:crossAx val="201903104"/>
        <c:crosses val="autoZero"/>
        <c:auto val="1"/>
        <c:lblAlgn val="ctr"/>
        <c:lblOffset val="100"/>
        <c:noMultiLvlLbl val="0"/>
      </c:catAx>
      <c:valAx>
        <c:axId val="201903104"/>
        <c:scaling>
          <c:orientation val="minMax"/>
          <c:max val="5500000"/>
          <c:min val="0"/>
        </c:scaling>
        <c:delete val="0"/>
        <c:axPos val="l"/>
        <c:majorGridlines/>
        <c:numFmt formatCode="#,##0_ " sourceLinked="1"/>
        <c:majorTickMark val="none"/>
        <c:minorTickMark val="none"/>
        <c:tickLblPos val="nextTo"/>
        <c:spPr>
          <a:ln w="9525">
            <a:noFill/>
          </a:ln>
        </c:spPr>
        <c:crossAx val="201901568"/>
        <c:crosses val="autoZero"/>
        <c:crossBetween val="between"/>
      </c:valAx>
    </c:plotArea>
    <c:legend>
      <c:legendPos val="r"/>
      <c:layout/>
      <c:overlay val="0"/>
      <c:txPr>
        <a:bodyPr/>
        <a:lstStyle/>
        <a:p>
          <a:pPr>
            <a:defRPr sz="1200"/>
          </a:pPr>
          <a:endParaRPr lang="ja-JP"/>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預貯金種類!$I$98:$R$98</c:f>
              <c:strCache>
                <c:ptCount val="1"/>
                <c:pt idx="0">
                  <c:v>通貨性預貯金 (千円)</c:v>
                </c:pt>
              </c:strCache>
            </c:strRef>
          </c:tx>
          <c:invertIfNegative val="0"/>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預貯金種類!$S$98:$AB$98</c:f>
              <c:numCache>
                <c:formatCode>##,###,##0;"-"#,###,##0</c:formatCode>
                <c:ptCount val="9"/>
                <c:pt idx="0">
                  <c:v>1999</c:v>
                </c:pt>
                <c:pt idx="1">
                  <c:v>2102</c:v>
                </c:pt>
                <c:pt idx="2">
                  <c:v>2981</c:v>
                </c:pt>
                <c:pt idx="3">
                  <c:v>3609</c:v>
                </c:pt>
                <c:pt idx="4">
                  <c:v>3878</c:v>
                </c:pt>
                <c:pt idx="5">
                  <c:v>4746</c:v>
                </c:pt>
                <c:pt idx="6">
                  <c:v>6099</c:v>
                </c:pt>
                <c:pt idx="7">
                  <c:v>6449</c:v>
                </c:pt>
                <c:pt idx="8">
                  <c:v>8273</c:v>
                </c:pt>
              </c:numCache>
            </c:numRef>
          </c:val>
        </c:ser>
        <c:ser>
          <c:idx val="1"/>
          <c:order val="1"/>
          <c:tx>
            <c:strRef>
              <c:f>預貯金種類!$I$99:$R$99</c:f>
              <c:strCache>
                <c:ptCount val="1"/>
                <c:pt idx="0">
                  <c:v>定期性預貯金 (千円)</c:v>
                </c:pt>
              </c:strCache>
            </c:strRef>
          </c:tx>
          <c:invertIfNegative val="0"/>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預貯金種類!$S$99:$AB$99</c:f>
              <c:numCache>
                <c:formatCode>##,###,##0;"-"#,###,##0</c:formatCode>
                <c:ptCount val="9"/>
                <c:pt idx="0">
                  <c:v>4358</c:v>
                </c:pt>
                <c:pt idx="1">
                  <c:v>5521</c:v>
                </c:pt>
                <c:pt idx="2">
                  <c:v>9676</c:v>
                </c:pt>
                <c:pt idx="3">
                  <c:v>11708</c:v>
                </c:pt>
                <c:pt idx="4">
                  <c:v>12474</c:v>
                </c:pt>
                <c:pt idx="5">
                  <c:v>15019</c:v>
                </c:pt>
                <c:pt idx="6">
                  <c:v>16803</c:v>
                </c:pt>
                <c:pt idx="7">
                  <c:v>17242</c:v>
                </c:pt>
                <c:pt idx="8">
                  <c:v>22239</c:v>
                </c:pt>
              </c:numCache>
            </c:numRef>
          </c:val>
        </c:ser>
        <c:ser>
          <c:idx val="2"/>
          <c:order val="2"/>
          <c:tx>
            <c:strRef>
              <c:f>預貯金種類!$I$100:$R$100</c:f>
              <c:strCache>
                <c:ptCount val="1"/>
                <c:pt idx="0">
                  <c:v>生命保険など (千円) 0.13 </c:v>
                </c:pt>
              </c:strCache>
            </c:strRef>
          </c:tx>
          <c:invertIfNegative val="0"/>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預貯金種類!$S$100:$AB$100</c:f>
              <c:numCache>
                <c:formatCode>##,###,##0;"-"#,###,##0</c:formatCode>
                <c:ptCount val="9"/>
                <c:pt idx="0">
                  <c:v>1032</c:v>
                </c:pt>
                <c:pt idx="1">
                  <c:v>1707</c:v>
                </c:pt>
                <c:pt idx="2">
                  <c:v>2759</c:v>
                </c:pt>
                <c:pt idx="3">
                  <c:v>3837</c:v>
                </c:pt>
                <c:pt idx="4">
                  <c:v>5203</c:v>
                </c:pt>
                <c:pt idx="5">
                  <c:v>5034</c:v>
                </c:pt>
                <c:pt idx="6">
                  <c:v>4924</c:v>
                </c:pt>
                <c:pt idx="7">
                  <c:v>6704</c:v>
                </c:pt>
                <c:pt idx="8">
                  <c:v>7852</c:v>
                </c:pt>
              </c:numCache>
            </c:numRef>
          </c:val>
        </c:ser>
        <c:ser>
          <c:idx val="3"/>
          <c:order val="3"/>
          <c:tx>
            <c:strRef>
              <c:f>預貯金種類!$I$101:$R$101</c:f>
              <c:strCache>
                <c:ptCount val="1"/>
                <c:pt idx="0">
                  <c:v>有価証券 (千円)</c:v>
                </c:pt>
              </c:strCache>
            </c:strRef>
          </c:tx>
          <c:invertIfNegative val="0"/>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預貯金種類!$S$101:$AB$101</c:f>
              <c:numCache>
                <c:formatCode>##,###,##0;"-"#,###,##0</c:formatCode>
                <c:ptCount val="9"/>
                <c:pt idx="0">
                  <c:v>521</c:v>
                </c:pt>
                <c:pt idx="1">
                  <c:v>688</c:v>
                </c:pt>
                <c:pt idx="2">
                  <c:v>2032</c:v>
                </c:pt>
                <c:pt idx="3">
                  <c:v>3866</c:v>
                </c:pt>
                <c:pt idx="4">
                  <c:v>5869</c:v>
                </c:pt>
                <c:pt idx="5">
                  <c:v>7218</c:v>
                </c:pt>
                <c:pt idx="6">
                  <c:v>10443</c:v>
                </c:pt>
                <c:pt idx="7">
                  <c:v>10859</c:v>
                </c:pt>
                <c:pt idx="8">
                  <c:v>11816</c:v>
                </c:pt>
              </c:numCache>
            </c:numRef>
          </c:val>
        </c:ser>
        <c:ser>
          <c:idx val="4"/>
          <c:order val="4"/>
          <c:tx>
            <c:strRef>
              <c:f>預貯金種類!$I$102:$R$102</c:f>
              <c:strCache>
                <c:ptCount val="1"/>
                <c:pt idx="0">
                  <c:v>貯蓄現在高</c:v>
                </c:pt>
              </c:strCache>
            </c:strRef>
          </c:tx>
          <c:spPr>
            <a:noFill/>
          </c:spPr>
          <c:invertIfNegative val="0"/>
          <c:dLbls>
            <c:txPr>
              <a:bodyPr/>
              <a:lstStyle/>
              <a:p>
                <a:pPr>
                  <a:defRPr sz="1400"/>
                </a:pPr>
                <a:endParaRPr lang="ja-JP"/>
              </a:p>
            </c:txPr>
            <c:dLblPos val="inBase"/>
            <c:showLegendKey val="0"/>
            <c:showVal val="1"/>
            <c:showCatName val="0"/>
            <c:showSerName val="0"/>
            <c:showPercent val="0"/>
            <c:showBubbleSize val="0"/>
            <c:showLeaderLines val="0"/>
          </c:dLbls>
          <c:cat>
            <c:strRef>
              <c:f>預貯金種類!$S$97:$AB$97</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預貯金種類!$S$102:$AB$102</c:f>
              <c:numCache>
                <c:formatCode>##,###,##0;"-"#,###,##0</c:formatCode>
                <c:ptCount val="9"/>
                <c:pt idx="0">
                  <c:v>7949</c:v>
                </c:pt>
                <c:pt idx="1">
                  <c:v>10052</c:v>
                </c:pt>
                <c:pt idx="2">
                  <c:v>17465</c:v>
                </c:pt>
                <c:pt idx="3">
                  <c:v>23078</c:v>
                </c:pt>
                <c:pt idx="4">
                  <c:v>27452</c:v>
                </c:pt>
                <c:pt idx="5">
                  <c:v>32137</c:v>
                </c:pt>
                <c:pt idx="6">
                  <c:v>38380</c:v>
                </c:pt>
                <c:pt idx="7">
                  <c:v>41439</c:v>
                </c:pt>
                <c:pt idx="8">
                  <c:v>50204</c:v>
                </c:pt>
              </c:numCache>
            </c:numRef>
          </c:val>
        </c:ser>
        <c:dLbls>
          <c:showLegendKey val="0"/>
          <c:showVal val="0"/>
          <c:showCatName val="0"/>
          <c:showSerName val="0"/>
          <c:showPercent val="0"/>
          <c:showBubbleSize val="0"/>
        </c:dLbls>
        <c:gapWidth val="150"/>
        <c:overlap val="100"/>
        <c:axId val="206359168"/>
        <c:axId val="206369152"/>
      </c:barChart>
      <c:catAx>
        <c:axId val="206359168"/>
        <c:scaling>
          <c:orientation val="minMax"/>
        </c:scaling>
        <c:delete val="0"/>
        <c:axPos val="b"/>
        <c:majorTickMark val="out"/>
        <c:minorTickMark val="none"/>
        <c:tickLblPos val="nextTo"/>
        <c:txPr>
          <a:bodyPr/>
          <a:lstStyle/>
          <a:p>
            <a:pPr>
              <a:defRPr sz="1400"/>
            </a:pPr>
            <a:endParaRPr lang="ja-JP"/>
          </a:p>
        </c:txPr>
        <c:crossAx val="206369152"/>
        <c:crosses val="autoZero"/>
        <c:auto val="1"/>
        <c:lblAlgn val="ctr"/>
        <c:lblOffset val="100"/>
        <c:noMultiLvlLbl val="0"/>
      </c:catAx>
      <c:valAx>
        <c:axId val="206369152"/>
        <c:scaling>
          <c:orientation val="minMax"/>
          <c:max val="51000"/>
          <c:min val="0"/>
        </c:scaling>
        <c:delete val="0"/>
        <c:axPos val="l"/>
        <c:majorGridlines/>
        <c:numFmt formatCode="##,###,##0;&quot;-&quot;#,###,##0" sourceLinked="1"/>
        <c:majorTickMark val="out"/>
        <c:minorTickMark val="none"/>
        <c:tickLblPos val="nextTo"/>
        <c:crossAx val="206359168"/>
        <c:crosses val="autoZero"/>
        <c:crossBetween val="between"/>
      </c:valAx>
    </c:plotArea>
    <c:legend>
      <c:legendPos val="t"/>
      <c:legendEntry>
        <c:idx val="0"/>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1"/>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2"/>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3"/>
        <c:txPr>
          <a:bodyPr/>
          <a:lstStyle/>
          <a:p>
            <a:pPr>
              <a:defRPr>
                <a:latin typeface="ＭＳ Ｐゴシック" panose="020B0600070205080204" pitchFamily="50" charset="-128"/>
                <a:ea typeface="ＭＳ Ｐゴシック" panose="020B0600070205080204" pitchFamily="50" charset="-128"/>
              </a:defRPr>
            </a:pPr>
            <a:endParaRPr lang="ja-JP"/>
          </a:p>
        </c:txPr>
      </c:legendEntry>
      <c:legendEntry>
        <c:idx val="4"/>
        <c:delete val="1"/>
      </c:legendEntry>
      <c:layout/>
      <c:overlay val="0"/>
    </c:legend>
    <c:plotVisOnly val="1"/>
    <c:dispBlanksAs val="gap"/>
    <c:showDLblsOverMax val="0"/>
  </c:chart>
  <c:txPr>
    <a:bodyPr/>
    <a:lstStyle/>
    <a:p>
      <a:pPr>
        <a:defRPr sz="1200"/>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預貯金種類!$I$104:$R$104</c:f>
              <c:strCache>
                <c:ptCount val="1"/>
                <c:pt idx="0">
                  <c:v>負債現在高</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預貯金種類!$S$103:$AB$103</c:f>
              <c:strCache>
                <c:ptCount val="9"/>
                <c:pt idx="0">
                  <c:v>200 未満</c:v>
                </c:pt>
                <c:pt idx="1">
                  <c:v>200～ 300</c:v>
                </c:pt>
                <c:pt idx="2">
                  <c:v>300～ 400</c:v>
                </c:pt>
                <c:pt idx="3">
                  <c:v>400～ 500</c:v>
                </c:pt>
                <c:pt idx="4">
                  <c:v>500～ 600</c:v>
                </c:pt>
                <c:pt idx="5">
                  <c:v>600～ 700</c:v>
                </c:pt>
                <c:pt idx="6">
                  <c:v>700～ 800</c:v>
                </c:pt>
                <c:pt idx="7">
                  <c:v>800～1000</c:v>
                </c:pt>
                <c:pt idx="8">
                  <c:v>1000 以上</c:v>
                </c:pt>
              </c:strCache>
            </c:strRef>
          </c:cat>
          <c:val>
            <c:numRef>
              <c:f>預貯金種類!$S$104:$AB$104</c:f>
              <c:numCache>
                <c:formatCode>##,###,##0;"-"#,###,##0</c:formatCode>
                <c:ptCount val="9"/>
                <c:pt idx="0">
                  <c:v>-95</c:v>
                </c:pt>
                <c:pt idx="1">
                  <c:v>-324</c:v>
                </c:pt>
                <c:pt idx="2">
                  <c:v>-413</c:v>
                </c:pt>
                <c:pt idx="3">
                  <c:v>-635</c:v>
                </c:pt>
                <c:pt idx="4">
                  <c:v>-608</c:v>
                </c:pt>
                <c:pt idx="5">
                  <c:v>-1041</c:v>
                </c:pt>
                <c:pt idx="6">
                  <c:v>-1858</c:v>
                </c:pt>
                <c:pt idx="7">
                  <c:v>-2333</c:v>
                </c:pt>
                <c:pt idx="8">
                  <c:v>-10537</c:v>
                </c:pt>
              </c:numCache>
            </c:numRef>
          </c:val>
        </c:ser>
        <c:dLbls>
          <c:showLegendKey val="0"/>
          <c:showVal val="0"/>
          <c:showCatName val="0"/>
          <c:showSerName val="0"/>
          <c:showPercent val="0"/>
          <c:showBubbleSize val="0"/>
        </c:dLbls>
        <c:gapWidth val="150"/>
        <c:axId val="206551296"/>
        <c:axId val="206557184"/>
      </c:barChart>
      <c:catAx>
        <c:axId val="206551296"/>
        <c:scaling>
          <c:orientation val="minMax"/>
        </c:scaling>
        <c:delete val="1"/>
        <c:axPos val="b"/>
        <c:majorTickMark val="out"/>
        <c:minorTickMark val="none"/>
        <c:tickLblPos val="nextTo"/>
        <c:crossAx val="206557184"/>
        <c:crosses val="autoZero"/>
        <c:auto val="1"/>
        <c:lblAlgn val="ctr"/>
        <c:lblOffset val="100"/>
        <c:noMultiLvlLbl val="0"/>
      </c:catAx>
      <c:valAx>
        <c:axId val="206557184"/>
        <c:scaling>
          <c:orientation val="minMax"/>
        </c:scaling>
        <c:delete val="0"/>
        <c:axPos val="l"/>
        <c:majorGridlines/>
        <c:numFmt formatCode="##,###,##0;&quot;-&quot;#,###,##0" sourceLinked="1"/>
        <c:majorTickMark val="out"/>
        <c:minorTickMark val="none"/>
        <c:tickLblPos val="nextTo"/>
        <c:crossAx val="206551296"/>
        <c:crosses val="autoZero"/>
        <c:crossBetween val="between"/>
      </c:valAx>
    </c:plotArea>
    <c:legend>
      <c:legendPos val="b"/>
      <c:layout/>
      <c:overlay val="0"/>
      <c:txPr>
        <a:bodyPr/>
        <a:lstStyle/>
        <a:p>
          <a:pPr>
            <a:defRPr sz="1400"/>
          </a:pPr>
          <a:endParaRPr lang="ja-JP"/>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なし</c:v>
                </c:pt>
              </c:strCache>
            </c:strRef>
          </c:tx>
          <c:invertIfNegative val="0"/>
          <c:cat>
            <c:strRef>
              <c:f>Sheet1!$A$2:$A$5</c:f>
              <c:strCache>
                <c:ptCount val="4"/>
                <c:pt idx="0">
                  <c:v>～200</c:v>
                </c:pt>
                <c:pt idx="1">
                  <c:v>～300</c:v>
                </c:pt>
                <c:pt idx="2">
                  <c:v>～400</c:v>
                </c:pt>
                <c:pt idx="3">
                  <c:v>～500</c:v>
                </c:pt>
              </c:strCache>
            </c:strRef>
          </c:cat>
          <c:val>
            <c:numRef>
              <c:f>Sheet1!$B$2:$B$5</c:f>
              <c:numCache>
                <c:formatCode>0.0%</c:formatCode>
                <c:ptCount val="4"/>
                <c:pt idx="0">
                  <c:v>0.27339074587651435</c:v>
                </c:pt>
                <c:pt idx="1">
                  <c:v>0.22077024564930578</c:v>
                </c:pt>
                <c:pt idx="2">
                  <c:v>8.5552461119629497E-2</c:v>
                </c:pt>
                <c:pt idx="3">
                  <c:v>4.2911018244827237E-2</c:v>
                </c:pt>
              </c:numCache>
            </c:numRef>
          </c:val>
        </c:ser>
        <c:ser>
          <c:idx val="1"/>
          <c:order val="1"/>
          <c:tx>
            <c:strRef>
              <c:f>Sheet1!$C$1</c:f>
              <c:strCache>
                <c:ptCount val="1"/>
                <c:pt idx="0">
                  <c:v>～500</c:v>
                </c:pt>
              </c:strCache>
            </c:strRef>
          </c:tx>
          <c:invertIfNegative val="0"/>
          <c:cat>
            <c:strRef>
              <c:f>Sheet1!$A$2:$A$5</c:f>
              <c:strCache>
                <c:ptCount val="4"/>
                <c:pt idx="0">
                  <c:v>～200</c:v>
                </c:pt>
                <c:pt idx="1">
                  <c:v>～300</c:v>
                </c:pt>
                <c:pt idx="2">
                  <c:v>～400</c:v>
                </c:pt>
                <c:pt idx="3">
                  <c:v>～500</c:v>
                </c:pt>
              </c:strCache>
            </c:strRef>
          </c:cat>
          <c:val>
            <c:numRef>
              <c:f>Sheet1!$C$2:$C$5</c:f>
              <c:numCache>
                <c:formatCode>0.0%</c:formatCode>
                <c:ptCount val="4"/>
                <c:pt idx="0">
                  <c:v>0.1018829367975478</c:v>
                </c:pt>
                <c:pt idx="1">
                  <c:v>7.3506314003895207E-2</c:v>
                </c:pt>
                <c:pt idx="2">
                  <c:v>7.0438401602152895E-2</c:v>
                </c:pt>
                <c:pt idx="3">
                  <c:v>5.0249719702374886E-2</c:v>
                </c:pt>
              </c:numCache>
            </c:numRef>
          </c:val>
        </c:ser>
        <c:ser>
          <c:idx val="2"/>
          <c:order val="2"/>
          <c:tx>
            <c:strRef>
              <c:f>Sheet1!$D$1</c:f>
              <c:strCache>
                <c:ptCount val="1"/>
                <c:pt idx="0">
                  <c:v>500～</c:v>
                </c:pt>
              </c:strCache>
            </c:strRef>
          </c:tx>
          <c:invertIfNegative val="0"/>
          <c:cat>
            <c:strRef>
              <c:f>Sheet1!$A$2:$A$5</c:f>
              <c:strCache>
                <c:ptCount val="4"/>
                <c:pt idx="0">
                  <c:v>～200</c:v>
                </c:pt>
                <c:pt idx="1">
                  <c:v>～300</c:v>
                </c:pt>
                <c:pt idx="2">
                  <c:v>～400</c:v>
                </c:pt>
                <c:pt idx="3">
                  <c:v>～500</c:v>
                </c:pt>
              </c:strCache>
            </c:strRef>
          </c:cat>
          <c:val>
            <c:numRef>
              <c:f>Sheet1!$D$2:$D$5</c:f>
              <c:numCache>
                <c:formatCode>0.0%</c:formatCode>
                <c:ptCount val="4"/>
                <c:pt idx="0">
                  <c:v>0.15661947160998393</c:v>
                </c:pt>
                <c:pt idx="1">
                  <c:v>0.20273920965005968</c:v>
                </c:pt>
                <c:pt idx="2">
                  <c:v>0.15952686422380072</c:v>
                </c:pt>
                <c:pt idx="3">
                  <c:v>0.12618489450616655</c:v>
                </c:pt>
              </c:numCache>
            </c:numRef>
          </c:val>
        </c:ser>
        <c:ser>
          <c:idx val="3"/>
          <c:order val="3"/>
          <c:tx>
            <c:strRef>
              <c:f>Sheet1!$E$1</c:f>
              <c:strCache>
                <c:ptCount val="1"/>
                <c:pt idx="0">
                  <c:v>1,000～</c:v>
                </c:pt>
              </c:strCache>
            </c:strRef>
          </c:tx>
          <c:invertIfNegative val="0"/>
          <c:cat>
            <c:strRef>
              <c:f>Sheet1!$A$2:$A$5</c:f>
              <c:strCache>
                <c:ptCount val="4"/>
                <c:pt idx="0">
                  <c:v>～200</c:v>
                </c:pt>
                <c:pt idx="1">
                  <c:v>～300</c:v>
                </c:pt>
                <c:pt idx="2">
                  <c:v>～400</c:v>
                </c:pt>
                <c:pt idx="3">
                  <c:v>～500</c:v>
                </c:pt>
              </c:strCache>
            </c:strRef>
          </c:cat>
          <c:val>
            <c:numRef>
              <c:f>Sheet1!$E$2:$E$5</c:f>
              <c:numCache>
                <c:formatCode>0.0%</c:formatCode>
                <c:ptCount val="4"/>
                <c:pt idx="0">
                  <c:v>0.14961319515399213</c:v>
                </c:pt>
                <c:pt idx="1">
                  <c:v>0.16956712948419927</c:v>
                </c:pt>
                <c:pt idx="2">
                  <c:v>0.19047470037863379</c:v>
                </c:pt>
                <c:pt idx="3">
                  <c:v>0.15029049026602792</c:v>
                </c:pt>
              </c:numCache>
            </c:numRef>
          </c:val>
        </c:ser>
        <c:ser>
          <c:idx val="4"/>
          <c:order val="4"/>
          <c:tx>
            <c:strRef>
              <c:f>Sheet1!$F$1</c:f>
              <c:strCache>
                <c:ptCount val="1"/>
                <c:pt idx="0">
                  <c:v>1,500～</c:v>
                </c:pt>
              </c:strCache>
            </c:strRef>
          </c:tx>
          <c:invertIfNegative val="0"/>
          <c:cat>
            <c:strRef>
              <c:f>Sheet1!$A$2:$A$5</c:f>
              <c:strCache>
                <c:ptCount val="4"/>
                <c:pt idx="0">
                  <c:v>～200</c:v>
                </c:pt>
                <c:pt idx="1">
                  <c:v>～300</c:v>
                </c:pt>
                <c:pt idx="2">
                  <c:v>～400</c:v>
                </c:pt>
                <c:pt idx="3">
                  <c:v>～500</c:v>
                </c:pt>
              </c:strCache>
            </c:strRef>
          </c:cat>
          <c:val>
            <c:numRef>
              <c:f>Sheet1!$F$2:$F$5</c:f>
              <c:numCache>
                <c:formatCode>0.0%</c:formatCode>
                <c:ptCount val="4"/>
                <c:pt idx="0">
                  <c:v>9.1373522113560063E-2</c:v>
                </c:pt>
                <c:pt idx="1">
                  <c:v>0.11440598102657536</c:v>
                </c:pt>
                <c:pt idx="2">
                  <c:v>0.14018837813311638</c:v>
                </c:pt>
                <c:pt idx="3">
                  <c:v>0.13902762205687494</c:v>
                </c:pt>
              </c:numCache>
            </c:numRef>
          </c:val>
        </c:ser>
        <c:ser>
          <c:idx val="5"/>
          <c:order val="5"/>
          <c:tx>
            <c:strRef>
              <c:f>Sheet1!$G$1</c:f>
              <c:strCache>
                <c:ptCount val="1"/>
                <c:pt idx="0">
                  <c:v>2,000～</c:v>
                </c:pt>
              </c:strCache>
            </c:strRef>
          </c:tx>
          <c:invertIfNegative val="0"/>
          <c:cat>
            <c:strRef>
              <c:f>Sheet1!$A$2:$A$5</c:f>
              <c:strCache>
                <c:ptCount val="4"/>
                <c:pt idx="0">
                  <c:v>～200</c:v>
                </c:pt>
                <c:pt idx="1">
                  <c:v>～300</c:v>
                </c:pt>
                <c:pt idx="2">
                  <c:v>～400</c:v>
                </c:pt>
                <c:pt idx="3">
                  <c:v>～500</c:v>
                </c:pt>
              </c:strCache>
            </c:strRef>
          </c:cat>
          <c:val>
            <c:numRef>
              <c:f>Sheet1!$G$2:$G$5</c:f>
              <c:numCache>
                <c:formatCode>0.0%</c:formatCode>
                <c:ptCount val="4"/>
                <c:pt idx="0">
                  <c:v>0.11122463873887024</c:v>
                </c:pt>
                <c:pt idx="1">
                  <c:v>0.11396619966074009</c:v>
                </c:pt>
                <c:pt idx="2">
                  <c:v>0.16300028162843821</c:v>
                </c:pt>
                <c:pt idx="3">
                  <c:v>0.18820711446335744</c:v>
                </c:pt>
              </c:numCache>
            </c:numRef>
          </c:val>
        </c:ser>
        <c:ser>
          <c:idx val="6"/>
          <c:order val="6"/>
          <c:tx>
            <c:strRef>
              <c:f>Sheet1!$H$1</c:f>
              <c:strCache>
                <c:ptCount val="1"/>
                <c:pt idx="0">
                  <c:v>3,000～</c:v>
                </c:pt>
              </c:strCache>
            </c:strRef>
          </c:tx>
          <c:invertIfNegative val="0"/>
          <c:cat>
            <c:strRef>
              <c:f>Sheet1!$A$2:$A$5</c:f>
              <c:strCache>
                <c:ptCount val="4"/>
                <c:pt idx="0">
                  <c:v>～200</c:v>
                </c:pt>
                <c:pt idx="1">
                  <c:v>～300</c:v>
                </c:pt>
                <c:pt idx="2">
                  <c:v>～400</c:v>
                </c:pt>
                <c:pt idx="3">
                  <c:v>～500</c:v>
                </c:pt>
              </c:strCache>
            </c:strRef>
          </c:cat>
          <c:val>
            <c:numRef>
              <c:f>Sheet1!$H$2:$H$5</c:f>
              <c:numCache>
                <c:formatCode>0.0%</c:formatCode>
                <c:ptCount val="4"/>
                <c:pt idx="0">
                  <c:v>3.9118376879287695E-2</c:v>
                </c:pt>
                <c:pt idx="1">
                  <c:v>4.0208582019224726E-2</c:v>
                </c:pt>
                <c:pt idx="2">
                  <c:v>7.5288669149169193E-2</c:v>
                </c:pt>
                <c:pt idx="3">
                  <c:v>0.11043726429517887</c:v>
                </c:pt>
              </c:numCache>
            </c:numRef>
          </c:val>
        </c:ser>
        <c:ser>
          <c:idx val="7"/>
          <c:order val="7"/>
          <c:tx>
            <c:strRef>
              <c:f>Sheet1!$I$1</c:f>
              <c:strCache>
                <c:ptCount val="1"/>
                <c:pt idx="0">
                  <c:v>4,000～</c:v>
                </c:pt>
              </c:strCache>
            </c:strRef>
          </c:tx>
          <c:invertIfNegative val="0"/>
          <c:cat>
            <c:strRef>
              <c:f>Sheet1!$A$2:$A$5</c:f>
              <c:strCache>
                <c:ptCount val="4"/>
                <c:pt idx="0">
                  <c:v>～200</c:v>
                </c:pt>
                <c:pt idx="1">
                  <c:v>～300</c:v>
                </c:pt>
                <c:pt idx="2">
                  <c:v>～400</c:v>
                </c:pt>
                <c:pt idx="3">
                  <c:v>～500</c:v>
                </c:pt>
              </c:strCache>
            </c:strRef>
          </c:cat>
          <c:val>
            <c:numRef>
              <c:f>Sheet1!$I$2:$I$5</c:f>
              <c:numCache>
                <c:formatCode>0.0%</c:formatCode>
                <c:ptCount val="4"/>
                <c:pt idx="0">
                  <c:v>3.0944387680630566E-2</c:v>
                </c:pt>
                <c:pt idx="1">
                  <c:v>2.5130363762015454E-2</c:v>
                </c:pt>
                <c:pt idx="2">
                  <c:v>4.4372125043026567E-2</c:v>
                </c:pt>
                <c:pt idx="3">
                  <c:v>8.0725716033024156E-2</c:v>
                </c:pt>
              </c:numCache>
            </c:numRef>
          </c:val>
        </c:ser>
        <c:ser>
          <c:idx val="8"/>
          <c:order val="8"/>
          <c:tx>
            <c:strRef>
              <c:f>Sheet1!$J$1</c:f>
              <c:strCache>
                <c:ptCount val="1"/>
                <c:pt idx="0">
                  <c:v>5,000～</c:v>
                </c:pt>
              </c:strCache>
            </c:strRef>
          </c:tx>
          <c:invertIfNegative val="0"/>
          <c:cat>
            <c:strRef>
              <c:f>Sheet1!$A$2:$A$5</c:f>
              <c:strCache>
                <c:ptCount val="4"/>
                <c:pt idx="0">
                  <c:v>～200</c:v>
                </c:pt>
                <c:pt idx="1">
                  <c:v>～300</c:v>
                </c:pt>
                <c:pt idx="2">
                  <c:v>～400</c:v>
                </c:pt>
                <c:pt idx="3">
                  <c:v>～500</c:v>
                </c:pt>
              </c:strCache>
            </c:strRef>
          </c:cat>
          <c:val>
            <c:numRef>
              <c:f>Sheet1!$J$2:$J$5</c:f>
              <c:numCache>
                <c:formatCode>0.0%</c:formatCode>
                <c:ptCount val="4"/>
                <c:pt idx="0">
                  <c:v>3.5177346372792295E-2</c:v>
                </c:pt>
                <c:pt idx="1">
                  <c:v>2.2051894201168563E-2</c:v>
                </c:pt>
                <c:pt idx="2">
                  <c:v>5.3509403260631472E-2</c:v>
                </c:pt>
                <c:pt idx="3">
                  <c:v>8.45989195800632E-2</c:v>
                </c:pt>
              </c:numCache>
            </c:numRef>
          </c:val>
        </c:ser>
        <c:ser>
          <c:idx val="9"/>
          <c:order val="9"/>
          <c:tx>
            <c:strRef>
              <c:f>Sheet1!$K$1</c:f>
              <c:strCache>
                <c:ptCount val="1"/>
                <c:pt idx="0">
                  <c:v>10,000以上</c:v>
                </c:pt>
              </c:strCache>
            </c:strRef>
          </c:tx>
          <c:invertIfNegative val="0"/>
          <c:cat>
            <c:strRef>
              <c:f>Sheet1!$A$2:$A$5</c:f>
              <c:strCache>
                <c:ptCount val="4"/>
                <c:pt idx="0">
                  <c:v>～200</c:v>
                </c:pt>
                <c:pt idx="1">
                  <c:v>～300</c:v>
                </c:pt>
                <c:pt idx="2">
                  <c:v>～400</c:v>
                </c:pt>
                <c:pt idx="3">
                  <c:v>～500</c:v>
                </c:pt>
              </c:strCache>
            </c:strRef>
          </c:cat>
          <c:val>
            <c:numRef>
              <c:f>Sheet1!$K$2:$K$5</c:f>
              <c:numCache>
                <c:formatCode>0.0%</c:formatCode>
                <c:ptCount val="4"/>
                <c:pt idx="0">
                  <c:v>1.0655378776820903E-2</c:v>
                </c:pt>
                <c:pt idx="1">
                  <c:v>1.7654080542815857E-2</c:v>
                </c:pt>
                <c:pt idx="2">
                  <c:v>1.7648715461401256E-2</c:v>
                </c:pt>
                <c:pt idx="3">
                  <c:v>2.736724085210478E-2</c:v>
                </c:pt>
              </c:numCache>
            </c:numRef>
          </c:val>
        </c:ser>
        <c:dLbls>
          <c:showLegendKey val="0"/>
          <c:showVal val="0"/>
          <c:showCatName val="0"/>
          <c:showSerName val="0"/>
          <c:showPercent val="0"/>
          <c:showBubbleSize val="0"/>
        </c:dLbls>
        <c:gapWidth val="150"/>
        <c:overlap val="100"/>
        <c:axId val="208202752"/>
        <c:axId val="208204928"/>
      </c:barChart>
      <c:catAx>
        <c:axId val="208202752"/>
        <c:scaling>
          <c:orientation val="minMax"/>
        </c:scaling>
        <c:delete val="0"/>
        <c:axPos val="b"/>
        <c:title>
          <c:tx>
            <c:rich>
              <a:bodyPr/>
              <a:lstStyle/>
              <a:p>
                <a:pPr>
                  <a:defRPr/>
                </a:pPr>
                <a:r>
                  <a:rPr lang="ja-JP" altLang="en-US" sz="1200" dirty="0" smtClean="0"/>
                  <a:t>（収入階級：万円）</a:t>
                </a:r>
                <a:endParaRPr lang="ja-JP" altLang="en-US" dirty="0"/>
              </a:p>
            </c:rich>
          </c:tx>
          <c:layout>
            <c:manualLayout>
              <c:xMode val="edge"/>
              <c:yMode val="edge"/>
              <c:x val="0.73624179790026245"/>
              <c:y val="0.92027197687245621"/>
            </c:manualLayout>
          </c:layout>
          <c:overlay val="0"/>
        </c:title>
        <c:majorTickMark val="out"/>
        <c:minorTickMark val="none"/>
        <c:tickLblPos val="nextTo"/>
        <c:crossAx val="208204928"/>
        <c:crosses val="autoZero"/>
        <c:auto val="1"/>
        <c:lblAlgn val="ctr"/>
        <c:lblOffset val="100"/>
        <c:noMultiLvlLbl val="0"/>
      </c:catAx>
      <c:valAx>
        <c:axId val="208204928"/>
        <c:scaling>
          <c:orientation val="minMax"/>
        </c:scaling>
        <c:delete val="0"/>
        <c:axPos val="l"/>
        <c:majorGridlines/>
        <c:numFmt formatCode="0%" sourceLinked="1"/>
        <c:majorTickMark val="out"/>
        <c:minorTickMark val="none"/>
        <c:tickLblPos val="nextTo"/>
        <c:crossAx val="208202752"/>
        <c:crosses val="autoZero"/>
        <c:crossBetween val="between"/>
      </c:valAx>
    </c:plotArea>
    <c:legend>
      <c:legendPos val="r"/>
      <c:layout/>
      <c:overlay val="0"/>
      <c:spPr>
        <a:ln>
          <a:solidFill>
            <a:schemeClr val="tx1"/>
          </a:solidFill>
        </a:ln>
      </c:spPr>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35960889504197"/>
          <c:y val="0.12382156292359006"/>
          <c:w val="0.84364039110495803"/>
          <c:h val="0.81987354231037579"/>
        </c:manualLayout>
      </c:layout>
      <c:barChart>
        <c:barDir val="col"/>
        <c:grouping val="stacked"/>
        <c:varyColors val="0"/>
        <c:ser>
          <c:idx val="0"/>
          <c:order val="0"/>
          <c:tx>
            <c:strRef>
              <c:f>'3-12二人以上の世帯'!$L$72</c:f>
              <c:strCache>
                <c:ptCount val="1"/>
                <c:pt idx="0">
                  <c:v>食料</c:v>
                </c:pt>
              </c:strCache>
            </c:strRef>
          </c:tx>
          <c:invertIfNegative val="0"/>
          <c:dLbls>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(単身・勤・勤外!$R$52,単身・勤・勤外!$AC$52)</c:f>
              <c:numCache>
                <c:formatCode>##,###,##0;"-"#,###,##0</c:formatCode>
                <c:ptCount val="2"/>
                <c:pt idx="0">
                  <c:v>452712</c:v>
                </c:pt>
                <c:pt idx="1">
                  <c:v>384600</c:v>
                </c:pt>
              </c:numCache>
            </c:numRef>
          </c:val>
        </c:ser>
        <c:ser>
          <c:idx val="1"/>
          <c:order val="1"/>
          <c:tx>
            <c:strRef>
              <c:f>'3-12二人以上の世帯'!$L$73</c:f>
              <c:strCache>
                <c:ptCount val="1"/>
              </c:strCache>
            </c:strRef>
          </c:tx>
          <c:invertIfNegative val="0"/>
          <c:cat>
            <c:strLit>
              <c:ptCount val="1"/>
              <c:pt idx="0">
                <c:v>単身世帯</c:v>
              </c:pt>
            </c:strLit>
          </c:cat>
          <c:val>
            <c:numRef>
              <c:f>('3-12二人以上の世帯'!$AP$73,'3-12二人以上の世帯'!$AR$73,'3-12二人以上の世帯'!$AT$73,'3-12二人以上の世帯'!$AV$73)</c:f>
            </c:numRef>
          </c:val>
        </c:ser>
        <c:ser>
          <c:idx val="2"/>
          <c:order val="2"/>
          <c:tx>
            <c:strRef>
              <c:f>'3-12二人以上の世帯'!$L$74</c:f>
              <c:strCache>
                <c:ptCount val="1"/>
              </c:strCache>
            </c:strRef>
          </c:tx>
          <c:invertIfNegative val="0"/>
          <c:cat>
            <c:strLit>
              <c:ptCount val="1"/>
              <c:pt idx="0">
                <c:v>単身世帯</c:v>
              </c:pt>
            </c:strLit>
          </c:cat>
          <c:val>
            <c:numRef>
              <c:f>('3-12二人以上の世帯'!$AP$74,'3-12二人以上の世帯'!$AR$74,'3-12二人以上の世帯'!$AT$74,'3-12二人以上の世帯'!$AV$74)</c:f>
            </c:numRef>
          </c:val>
        </c:ser>
        <c:ser>
          <c:idx val="3"/>
          <c:order val="3"/>
          <c:tx>
            <c:strRef>
              <c:f>'3-12二人以上の世帯'!$L$75</c:f>
              <c:strCache>
                <c:ptCount val="1"/>
              </c:strCache>
            </c:strRef>
          </c:tx>
          <c:invertIfNegative val="0"/>
          <c:cat>
            <c:strLit>
              <c:ptCount val="1"/>
              <c:pt idx="0">
                <c:v>単身世帯</c:v>
              </c:pt>
            </c:strLit>
          </c:cat>
          <c:val>
            <c:numRef>
              <c:f>('3-12二人以上の世帯'!$AP$75,'3-12二人以上の世帯'!$AR$75,'3-12二人以上の世帯'!$AT$75,'3-12二人以上の世帯'!$AV$75)</c:f>
            </c:numRef>
          </c:val>
        </c:ser>
        <c:ser>
          <c:idx val="4"/>
          <c:order val="4"/>
          <c:tx>
            <c:strRef>
              <c:f>'3-12二人以上の世帯'!$L$76</c:f>
              <c:strCache>
                <c:ptCount val="1"/>
              </c:strCache>
            </c:strRef>
          </c:tx>
          <c:invertIfNegative val="0"/>
          <c:cat>
            <c:strLit>
              <c:ptCount val="1"/>
              <c:pt idx="0">
                <c:v>単身世帯</c:v>
              </c:pt>
            </c:strLit>
          </c:cat>
          <c:val>
            <c:numRef>
              <c:f>('3-12二人以上の世帯'!$AP$76,'3-12二人以上の世帯'!$AR$76,'3-12二人以上の世帯'!$AT$76,'3-12二人以上の世帯'!$AV$76)</c:f>
            </c:numRef>
          </c:val>
        </c:ser>
        <c:ser>
          <c:idx val="5"/>
          <c:order val="5"/>
          <c:tx>
            <c:strRef>
              <c:f>'3-12二人以上の世帯'!$L$77</c:f>
              <c:strCache>
                <c:ptCount val="1"/>
              </c:strCache>
            </c:strRef>
          </c:tx>
          <c:invertIfNegative val="0"/>
          <c:cat>
            <c:strLit>
              <c:ptCount val="1"/>
              <c:pt idx="0">
                <c:v>単身世帯</c:v>
              </c:pt>
            </c:strLit>
          </c:cat>
          <c:val>
            <c:numRef>
              <c:f>('3-12二人以上の世帯'!$AP$77,'3-12二人以上の世帯'!$AR$77,'3-12二人以上の世帯'!$AT$77,'3-12二人以上の世帯'!$AV$77)</c:f>
            </c:numRef>
          </c:val>
        </c:ser>
        <c:ser>
          <c:idx val="6"/>
          <c:order val="6"/>
          <c:tx>
            <c:strRef>
              <c:f>'3-12二人以上の世帯'!$L$78</c:f>
              <c:strCache>
                <c:ptCount val="1"/>
              </c:strCache>
            </c:strRef>
          </c:tx>
          <c:invertIfNegative val="0"/>
          <c:cat>
            <c:strLit>
              <c:ptCount val="1"/>
              <c:pt idx="0">
                <c:v>単身世帯</c:v>
              </c:pt>
            </c:strLit>
          </c:cat>
          <c:val>
            <c:numRef>
              <c:f>('3-12二人以上の世帯'!$AP$78,'3-12二人以上の世帯'!$AR$78,'3-12二人以上の世帯'!$AT$78,'3-12二人以上の世帯'!$AV$78)</c:f>
            </c:numRef>
          </c:val>
        </c:ser>
        <c:ser>
          <c:idx val="7"/>
          <c:order val="7"/>
          <c:tx>
            <c:strRef>
              <c:f>'3-12二人以上の世帯'!$L$79</c:f>
              <c:strCache>
                <c:ptCount val="1"/>
              </c:strCache>
            </c:strRef>
          </c:tx>
          <c:invertIfNegative val="0"/>
          <c:cat>
            <c:strLit>
              <c:ptCount val="1"/>
              <c:pt idx="0">
                <c:v>単身世帯</c:v>
              </c:pt>
            </c:strLit>
          </c:cat>
          <c:val>
            <c:numRef>
              <c:f>('3-12二人以上の世帯'!$AP$79,'3-12二人以上の世帯'!$AR$79,'3-12二人以上の世帯'!$AT$79,'3-12二人以上の世帯'!$AV$79)</c:f>
            </c:numRef>
          </c:val>
        </c:ser>
        <c:ser>
          <c:idx val="8"/>
          <c:order val="8"/>
          <c:tx>
            <c:strRef>
              <c:f>'3-12二人以上の世帯'!$L$80</c:f>
              <c:strCache>
                <c:ptCount val="1"/>
              </c:strCache>
            </c:strRef>
          </c:tx>
          <c:invertIfNegative val="0"/>
          <c:cat>
            <c:strLit>
              <c:ptCount val="1"/>
              <c:pt idx="0">
                <c:v>単身世帯</c:v>
              </c:pt>
            </c:strLit>
          </c:cat>
          <c:val>
            <c:numRef>
              <c:f>('3-12二人以上の世帯'!$AP$80,'3-12二人以上の世帯'!$AR$80,'3-12二人以上の世帯'!$AT$80,'3-12二人以上の世帯'!$AV$80)</c:f>
            </c:numRef>
          </c:val>
        </c:ser>
        <c:ser>
          <c:idx val="9"/>
          <c:order val="9"/>
          <c:tx>
            <c:strRef>
              <c:f>'3-12二人以上の世帯'!$L$81</c:f>
              <c:strCache>
                <c:ptCount val="1"/>
              </c:strCache>
            </c:strRef>
          </c:tx>
          <c:invertIfNegative val="0"/>
          <c:cat>
            <c:strLit>
              <c:ptCount val="1"/>
              <c:pt idx="0">
                <c:v>単身世帯</c:v>
              </c:pt>
            </c:strLit>
          </c:cat>
          <c:val>
            <c:numRef>
              <c:f>('3-12二人以上の世帯'!$AP$81,'3-12二人以上の世帯'!$AR$81,'3-12二人以上の世帯'!$AT$81,'3-12二人以上の世帯'!$AV$81)</c:f>
            </c:numRef>
          </c:val>
        </c:ser>
        <c:ser>
          <c:idx val="10"/>
          <c:order val="10"/>
          <c:tx>
            <c:strRef>
              <c:f>'3-12二人以上の世帯'!$L$82</c:f>
              <c:strCache>
                <c:ptCount val="1"/>
              </c:strCache>
            </c:strRef>
          </c:tx>
          <c:invertIfNegative val="0"/>
          <c:cat>
            <c:strLit>
              <c:ptCount val="1"/>
              <c:pt idx="0">
                <c:v>単身世帯</c:v>
              </c:pt>
            </c:strLit>
          </c:cat>
          <c:val>
            <c:numRef>
              <c:f>('3-12二人以上の世帯'!$AP$82,'3-12二人以上の世帯'!$AR$82,'3-12二人以上の世帯'!$AT$82,'3-12二人以上の世帯'!$AV$82)</c:f>
            </c:numRef>
          </c:val>
        </c:ser>
        <c:ser>
          <c:idx val="11"/>
          <c:order val="11"/>
          <c:tx>
            <c:strRef>
              <c:f>'3-12二人以上の世帯'!$L$83</c:f>
              <c:strCache>
                <c:ptCount val="1"/>
              </c:strCache>
            </c:strRef>
          </c:tx>
          <c:invertIfNegative val="0"/>
          <c:cat>
            <c:strLit>
              <c:ptCount val="1"/>
              <c:pt idx="0">
                <c:v>単身世帯</c:v>
              </c:pt>
            </c:strLit>
          </c:cat>
          <c:val>
            <c:numRef>
              <c:f>('3-12二人以上の世帯'!$AP$83,'3-12二人以上の世帯'!$AR$83,'3-12二人以上の世帯'!$AT$83,'3-12二人以上の世帯'!$AV$83)</c:f>
            </c:numRef>
          </c:val>
        </c:ser>
        <c:ser>
          <c:idx val="12"/>
          <c:order val="12"/>
          <c:tx>
            <c:strRef>
              <c:f>'3-12二人以上の世帯'!$L$84</c:f>
              <c:strCache>
                <c:ptCount val="1"/>
              </c:strCache>
            </c:strRef>
          </c:tx>
          <c:invertIfNegative val="0"/>
          <c:cat>
            <c:strLit>
              <c:ptCount val="1"/>
              <c:pt idx="0">
                <c:v>単身世帯</c:v>
              </c:pt>
            </c:strLit>
          </c:cat>
          <c:val>
            <c:numRef>
              <c:f>('3-12二人以上の世帯'!$AP$84,'3-12二人以上の世帯'!$AR$84,'3-12二人以上の世帯'!$AT$84,'3-12二人以上の世帯'!$AV$84)</c:f>
            </c:numRef>
          </c:val>
        </c:ser>
        <c:ser>
          <c:idx val="13"/>
          <c:order val="13"/>
          <c:tx>
            <c:strRef>
              <c:f>'3-12二人以上の世帯'!$L$85</c:f>
              <c:strCache>
                <c:ptCount val="1"/>
              </c:strCache>
            </c:strRef>
          </c:tx>
          <c:invertIfNegative val="0"/>
          <c:cat>
            <c:strLit>
              <c:ptCount val="1"/>
              <c:pt idx="0">
                <c:v>単身世帯</c:v>
              </c:pt>
            </c:strLit>
          </c:cat>
          <c:val>
            <c:numRef>
              <c:f>('3-12二人以上の世帯'!$AP$85,'3-12二人以上の世帯'!$AR$85,'3-12二人以上の世帯'!$AT$85,'3-12二人以上の世帯'!$AV$85)</c:f>
            </c:numRef>
          </c:val>
        </c:ser>
        <c:ser>
          <c:idx val="14"/>
          <c:order val="14"/>
          <c:tx>
            <c:strRef>
              <c:f>'3-12二人以上の世帯'!$L$86</c:f>
              <c:strCache>
                <c:ptCount val="1"/>
              </c:strCache>
            </c:strRef>
          </c:tx>
          <c:invertIfNegative val="0"/>
          <c:cat>
            <c:strLit>
              <c:ptCount val="1"/>
              <c:pt idx="0">
                <c:v>単身世帯</c:v>
              </c:pt>
            </c:strLit>
          </c:cat>
          <c:val>
            <c:numRef>
              <c:f>('3-12二人以上の世帯'!$AP$86,'3-12二人以上の世帯'!$AR$86,'3-12二人以上の世帯'!$AT$86,'3-12二人以上の世帯'!$AV$86)</c:f>
            </c:numRef>
          </c:val>
        </c:ser>
        <c:ser>
          <c:idx val="15"/>
          <c:order val="15"/>
          <c:tx>
            <c:strRef>
              <c:f>'3-12二人以上の世帯'!$L$87</c:f>
              <c:strCache>
                <c:ptCount val="1"/>
              </c:strCache>
            </c:strRef>
          </c:tx>
          <c:invertIfNegative val="0"/>
          <c:cat>
            <c:strLit>
              <c:ptCount val="1"/>
              <c:pt idx="0">
                <c:v>単身世帯</c:v>
              </c:pt>
            </c:strLit>
          </c:cat>
          <c:val>
            <c:numRef>
              <c:f>('3-12二人以上の世帯'!$AP$87,'3-12二人以上の世帯'!$AR$87,'3-12二人以上の世帯'!$AT$87,'3-12二人以上の世帯'!$AV$87)</c:f>
            </c:numRef>
          </c:val>
        </c:ser>
        <c:ser>
          <c:idx val="16"/>
          <c:order val="16"/>
          <c:tx>
            <c:strRef>
              <c:f>'3-12二人以上の世帯'!$L$88</c:f>
              <c:strCache>
                <c:ptCount val="1"/>
              </c:strCache>
            </c:strRef>
          </c:tx>
          <c:invertIfNegative val="0"/>
          <c:cat>
            <c:strLit>
              <c:ptCount val="1"/>
              <c:pt idx="0">
                <c:v>単身世帯</c:v>
              </c:pt>
            </c:strLit>
          </c:cat>
          <c:val>
            <c:numRef>
              <c:f>('3-12二人以上の世帯'!$AP$88,'3-12二人以上の世帯'!$AR$88,'3-12二人以上の世帯'!$AT$88,'3-12二人以上の世帯'!$AV$88)</c:f>
            </c:numRef>
          </c:val>
        </c:ser>
        <c:ser>
          <c:idx val="17"/>
          <c:order val="17"/>
          <c:tx>
            <c:strRef>
              <c:f>'3-12二人以上の世帯'!$L$89</c:f>
              <c:strCache>
                <c:ptCount val="1"/>
              </c:strCache>
            </c:strRef>
          </c:tx>
          <c:invertIfNegative val="0"/>
          <c:cat>
            <c:strLit>
              <c:ptCount val="1"/>
              <c:pt idx="0">
                <c:v>単身世帯</c:v>
              </c:pt>
            </c:strLit>
          </c:cat>
          <c:val>
            <c:numRef>
              <c:f>('3-12二人以上の世帯'!$AP$89,'3-12二人以上の世帯'!$AR$89,'3-12二人以上の世帯'!$AT$89,'3-12二人以上の世帯'!$AV$89)</c:f>
            </c:numRef>
          </c:val>
        </c:ser>
        <c:ser>
          <c:idx val="18"/>
          <c:order val="18"/>
          <c:tx>
            <c:strRef>
              <c:f>'3-12二人以上の世帯'!$L$90</c:f>
              <c:strCache>
                <c:ptCount val="1"/>
              </c:strCache>
            </c:strRef>
          </c:tx>
          <c:invertIfNegative val="0"/>
          <c:cat>
            <c:strLit>
              <c:ptCount val="1"/>
              <c:pt idx="0">
                <c:v>単身世帯</c:v>
              </c:pt>
            </c:strLit>
          </c:cat>
          <c:val>
            <c:numRef>
              <c:f>('3-12二人以上の世帯'!$AP$90,'3-12二人以上の世帯'!$AR$90,'3-12二人以上の世帯'!$AT$90,'3-12二人以上の世帯'!$AV$90)</c:f>
            </c:numRef>
          </c:val>
        </c:ser>
        <c:ser>
          <c:idx val="19"/>
          <c:order val="19"/>
          <c:tx>
            <c:strRef>
              <c:f>'3-12二人以上の世帯'!$L$91</c:f>
              <c:strCache>
                <c:ptCount val="1"/>
              </c:strCache>
            </c:strRef>
          </c:tx>
          <c:invertIfNegative val="0"/>
          <c:cat>
            <c:strLit>
              <c:ptCount val="1"/>
              <c:pt idx="0">
                <c:v>単身世帯</c:v>
              </c:pt>
            </c:strLit>
          </c:cat>
          <c:val>
            <c:numRef>
              <c:f>('3-12二人以上の世帯'!$AP$91,'3-12二人以上の世帯'!$AR$91,'3-12二人以上の世帯'!$AT$91,'3-12二人以上の世帯'!$AV$91)</c:f>
            </c:numRef>
          </c:val>
        </c:ser>
        <c:ser>
          <c:idx val="20"/>
          <c:order val="20"/>
          <c:tx>
            <c:strRef>
              <c:f>'3-12二人以上の世帯'!$L$92</c:f>
              <c:strCache>
                <c:ptCount val="1"/>
              </c:strCache>
            </c:strRef>
          </c:tx>
          <c:invertIfNegative val="0"/>
          <c:cat>
            <c:strLit>
              <c:ptCount val="1"/>
              <c:pt idx="0">
                <c:v>単身世帯</c:v>
              </c:pt>
            </c:strLit>
          </c:cat>
          <c:val>
            <c:numRef>
              <c:f>('3-12二人以上の世帯'!$AP$92,'3-12二人以上の世帯'!$AR$92,'3-12二人以上の世帯'!$AT$92,'3-12二人以上の世帯'!$AV$92)</c:f>
            </c:numRef>
          </c:val>
        </c:ser>
        <c:ser>
          <c:idx val="21"/>
          <c:order val="21"/>
          <c:tx>
            <c:strRef>
              <c:f>'3-12二人以上の世帯'!$L$93</c:f>
              <c:strCache>
                <c:ptCount val="1"/>
              </c:strCache>
            </c:strRef>
          </c:tx>
          <c:invertIfNegative val="0"/>
          <c:cat>
            <c:strLit>
              <c:ptCount val="1"/>
              <c:pt idx="0">
                <c:v>単身世帯</c:v>
              </c:pt>
            </c:strLit>
          </c:cat>
          <c:val>
            <c:numRef>
              <c:f>('3-12二人以上の世帯'!$AP$93,'3-12二人以上の世帯'!$AR$93,'3-12二人以上の世帯'!$AT$93,'3-12二人以上の世帯'!$AV$93)</c:f>
            </c:numRef>
          </c:val>
        </c:ser>
        <c:ser>
          <c:idx val="22"/>
          <c:order val="22"/>
          <c:tx>
            <c:strRef>
              <c:f>'3-12二人以上の世帯'!$L$94</c:f>
              <c:strCache>
                <c:ptCount val="1"/>
              </c:strCache>
            </c:strRef>
          </c:tx>
          <c:invertIfNegative val="0"/>
          <c:cat>
            <c:strLit>
              <c:ptCount val="1"/>
              <c:pt idx="0">
                <c:v>単身世帯</c:v>
              </c:pt>
            </c:strLit>
          </c:cat>
          <c:val>
            <c:numRef>
              <c:f>('3-12二人以上の世帯'!$AP$94,'3-12二人以上の世帯'!$AR$94,'3-12二人以上の世帯'!$AT$94,'3-12二人以上の世帯'!$AV$94)</c:f>
            </c:numRef>
          </c:val>
        </c:ser>
        <c:ser>
          <c:idx val="23"/>
          <c:order val="23"/>
          <c:tx>
            <c:strRef>
              <c:f>'3-12二人以上の世帯'!$L$95</c:f>
              <c:strCache>
                <c:ptCount val="1"/>
              </c:strCache>
            </c:strRef>
          </c:tx>
          <c:invertIfNegative val="0"/>
          <c:cat>
            <c:strLit>
              <c:ptCount val="1"/>
              <c:pt idx="0">
                <c:v>単身世帯</c:v>
              </c:pt>
            </c:strLit>
          </c:cat>
          <c:val>
            <c:numRef>
              <c:f>('3-12二人以上の世帯'!$AP$95,'3-12二人以上の世帯'!$AR$95,'3-12二人以上の世帯'!$AT$95,'3-12二人以上の世帯'!$AV$95)</c:f>
            </c:numRef>
          </c:val>
        </c:ser>
        <c:ser>
          <c:idx val="24"/>
          <c:order val="24"/>
          <c:tx>
            <c:strRef>
              <c:f>'3-12二人以上の世帯'!$L$96</c:f>
              <c:strCache>
                <c:ptCount val="1"/>
              </c:strCache>
            </c:strRef>
          </c:tx>
          <c:invertIfNegative val="0"/>
          <c:cat>
            <c:strLit>
              <c:ptCount val="1"/>
              <c:pt idx="0">
                <c:v>単身世帯</c:v>
              </c:pt>
            </c:strLit>
          </c:cat>
          <c:val>
            <c:numRef>
              <c:f>('3-12二人以上の世帯'!$AP$96,'3-12二人以上の世帯'!$AR$96,'3-12二人以上の世帯'!$AT$96,'3-12二人以上の世帯'!$AV$96)</c:f>
            </c:numRef>
          </c:val>
        </c:ser>
        <c:ser>
          <c:idx val="25"/>
          <c:order val="25"/>
          <c:tx>
            <c:strRef>
              <c:f>'3-12二人以上の世帯'!$L$97</c:f>
              <c:strCache>
                <c:ptCount val="1"/>
              </c:strCache>
            </c:strRef>
          </c:tx>
          <c:invertIfNegative val="0"/>
          <c:cat>
            <c:strLit>
              <c:ptCount val="1"/>
              <c:pt idx="0">
                <c:v>単身世帯</c:v>
              </c:pt>
            </c:strLit>
          </c:cat>
          <c:val>
            <c:numRef>
              <c:f>('3-12二人以上の世帯'!$AP$97,'3-12二人以上の世帯'!$AR$97,'3-12二人以上の世帯'!$AT$97,'3-12二人以上の世帯'!$AV$97)</c:f>
            </c:numRef>
          </c:val>
        </c:ser>
        <c:ser>
          <c:idx val="26"/>
          <c:order val="26"/>
          <c:tx>
            <c:strRef>
              <c:f>'3-12二人以上の世帯'!$L$98</c:f>
              <c:strCache>
                <c:ptCount val="1"/>
              </c:strCache>
            </c:strRef>
          </c:tx>
          <c:invertIfNegative val="0"/>
          <c:cat>
            <c:strLit>
              <c:ptCount val="1"/>
              <c:pt idx="0">
                <c:v>単身世帯</c:v>
              </c:pt>
            </c:strLit>
          </c:cat>
          <c:val>
            <c:numRef>
              <c:f>('3-12二人以上の世帯'!$AP$98,'3-12二人以上の世帯'!$AR$98,'3-12二人以上の世帯'!$AT$98,'3-12二人以上の世帯'!$AV$98)</c:f>
            </c:numRef>
          </c:val>
        </c:ser>
        <c:ser>
          <c:idx val="27"/>
          <c:order val="27"/>
          <c:tx>
            <c:strRef>
              <c:f>'3-12二人以上の世帯'!$L$99</c:f>
              <c:strCache>
                <c:ptCount val="1"/>
              </c:strCache>
            </c:strRef>
          </c:tx>
          <c:invertIfNegative val="0"/>
          <c:cat>
            <c:strLit>
              <c:ptCount val="1"/>
              <c:pt idx="0">
                <c:v>単身世帯</c:v>
              </c:pt>
            </c:strLit>
          </c:cat>
          <c:val>
            <c:numRef>
              <c:f>('3-12二人以上の世帯'!$AP$99,'3-12二人以上の世帯'!$AR$99,'3-12二人以上の世帯'!$AT$99,'3-12二人以上の世帯'!$AV$99)</c:f>
            </c:numRef>
          </c:val>
        </c:ser>
        <c:ser>
          <c:idx val="28"/>
          <c:order val="28"/>
          <c:tx>
            <c:strRef>
              <c:f>'3-12二人以上の世帯'!$L$100</c:f>
              <c:strCache>
                <c:ptCount val="1"/>
              </c:strCache>
            </c:strRef>
          </c:tx>
          <c:invertIfNegative val="0"/>
          <c:cat>
            <c:strLit>
              <c:ptCount val="1"/>
              <c:pt idx="0">
                <c:v>単身世帯</c:v>
              </c:pt>
            </c:strLit>
          </c:cat>
          <c:val>
            <c:numRef>
              <c:f>('3-12二人以上の世帯'!$AP$100,'3-12二人以上の世帯'!$AR$100,'3-12二人以上の世帯'!$AT$100,'3-12二人以上の世帯'!$AV$100)</c:f>
            </c:numRef>
          </c:val>
        </c:ser>
        <c:ser>
          <c:idx val="29"/>
          <c:order val="29"/>
          <c:tx>
            <c:strRef>
              <c:f>'3-12二人以上の世帯'!$L$101</c:f>
              <c:strCache>
                <c:ptCount val="1"/>
              </c:strCache>
            </c:strRef>
          </c:tx>
          <c:invertIfNegative val="0"/>
          <c:cat>
            <c:strLit>
              <c:ptCount val="1"/>
              <c:pt idx="0">
                <c:v>単身世帯</c:v>
              </c:pt>
            </c:strLit>
          </c:cat>
          <c:val>
            <c:numRef>
              <c:f>('3-12二人以上の世帯'!$AP$101,'3-12二人以上の世帯'!$AR$101,'3-12二人以上の世帯'!$AT$101,'3-12二人以上の世帯'!$AV$101)</c:f>
            </c:numRef>
          </c:val>
        </c:ser>
        <c:ser>
          <c:idx val="30"/>
          <c:order val="30"/>
          <c:tx>
            <c:strRef>
              <c:f>'3-12二人以上の世帯'!$L$102</c:f>
              <c:strCache>
                <c:ptCount val="1"/>
              </c:strCache>
            </c:strRef>
          </c:tx>
          <c:invertIfNegative val="0"/>
          <c:cat>
            <c:strLit>
              <c:ptCount val="1"/>
              <c:pt idx="0">
                <c:v>単身世帯</c:v>
              </c:pt>
            </c:strLit>
          </c:cat>
          <c:val>
            <c:numRef>
              <c:f>('3-12二人以上の世帯'!$AP$102,'3-12二人以上の世帯'!$AR$102,'3-12二人以上の世帯'!$AT$102,'3-12二人以上の世帯'!$AV$102)</c:f>
            </c:numRef>
          </c:val>
        </c:ser>
        <c:ser>
          <c:idx val="31"/>
          <c:order val="31"/>
          <c:tx>
            <c:strRef>
              <c:f>'3-12二人以上の世帯'!$L$103</c:f>
              <c:strCache>
                <c:ptCount val="1"/>
              </c:strCache>
            </c:strRef>
          </c:tx>
          <c:invertIfNegative val="0"/>
          <c:cat>
            <c:strLit>
              <c:ptCount val="1"/>
              <c:pt idx="0">
                <c:v>単身世帯</c:v>
              </c:pt>
            </c:strLit>
          </c:cat>
          <c:val>
            <c:numRef>
              <c:f>('3-12二人以上の世帯'!$AP$103,'3-12二人以上の世帯'!$AR$103,'3-12二人以上の世帯'!$AT$103,'3-12二人以上の世帯'!$AV$103)</c:f>
            </c:numRef>
          </c:val>
        </c:ser>
        <c:ser>
          <c:idx val="32"/>
          <c:order val="32"/>
          <c:tx>
            <c:strRef>
              <c:f>'3-12二人以上の世帯'!$L$104</c:f>
              <c:strCache>
                <c:ptCount val="1"/>
              </c:strCache>
            </c:strRef>
          </c:tx>
          <c:invertIfNegative val="0"/>
          <c:cat>
            <c:strLit>
              <c:ptCount val="1"/>
              <c:pt idx="0">
                <c:v>単身世帯</c:v>
              </c:pt>
            </c:strLit>
          </c:cat>
          <c:val>
            <c:numRef>
              <c:f>('3-12二人以上の世帯'!$AP$104,'3-12二人以上の世帯'!$AR$104,'3-12二人以上の世帯'!$AT$104,'3-12二人以上の世帯'!$AV$104)</c:f>
            </c:numRef>
          </c:val>
        </c:ser>
        <c:ser>
          <c:idx val="33"/>
          <c:order val="33"/>
          <c:tx>
            <c:strRef>
              <c:f>'3-12二人以上の世帯'!$L$105</c:f>
              <c:strCache>
                <c:ptCount val="1"/>
              </c:strCache>
            </c:strRef>
          </c:tx>
          <c:invertIfNegative val="0"/>
          <c:cat>
            <c:strLit>
              <c:ptCount val="1"/>
              <c:pt idx="0">
                <c:v>単身世帯</c:v>
              </c:pt>
            </c:strLit>
          </c:cat>
          <c:val>
            <c:numRef>
              <c:f>('3-12二人以上の世帯'!$AP$105,'3-12二人以上の世帯'!$AR$105,'3-12二人以上の世帯'!$AT$105,'3-12二人以上の世帯'!$AV$105)</c:f>
            </c:numRef>
          </c:val>
        </c:ser>
        <c:ser>
          <c:idx val="34"/>
          <c:order val="34"/>
          <c:tx>
            <c:strRef>
              <c:f>'3-12二人以上の世帯'!$L$106</c:f>
              <c:strCache>
                <c:ptCount val="1"/>
              </c:strCache>
            </c:strRef>
          </c:tx>
          <c:invertIfNegative val="0"/>
          <c:cat>
            <c:strLit>
              <c:ptCount val="1"/>
              <c:pt idx="0">
                <c:v>単身世帯</c:v>
              </c:pt>
            </c:strLit>
          </c:cat>
          <c:val>
            <c:numRef>
              <c:f>('3-12二人以上の世帯'!$AP$106,'3-12二人以上の世帯'!$AR$106,'3-12二人以上の世帯'!$AT$106,'3-12二人以上の世帯'!$AV$106)</c:f>
            </c:numRef>
          </c:val>
        </c:ser>
        <c:ser>
          <c:idx val="35"/>
          <c:order val="35"/>
          <c:tx>
            <c:strRef>
              <c:f>'3-12二人以上の世帯'!$L$107</c:f>
              <c:strCache>
                <c:ptCount val="1"/>
              </c:strCache>
            </c:strRef>
          </c:tx>
          <c:invertIfNegative val="0"/>
          <c:cat>
            <c:strLit>
              <c:ptCount val="1"/>
              <c:pt idx="0">
                <c:v>単身世帯</c:v>
              </c:pt>
            </c:strLit>
          </c:cat>
          <c:val>
            <c:numRef>
              <c:f>('3-12二人以上の世帯'!$AP$107,'3-12二人以上の世帯'!$AR$107,'3-12二人以上の世帯'!$AT$107,'3-12二人以上の世帯'!$AV$107)</c:f>
            </c:numRef>
          </c:val>
        </c:ser>
        <c:ser>
          <c:idx val="36"/>
          <c:order val="36"/>
          <c:tx>
            <c:strRef>
              <c:f>'3-12二人以上の世帯'!$L$108</c:f>
              <c:strCache>
                <c:ptCount val="1"/>
              </c:strCache>
            </c:strRef>
          </c:tx>
          <c:invertIfNegative val="0"/>
          <c:cat>
            <c:strLit>
              <c:ptCount val="1"/>
              <c:pt idx="0">
                <c:v>単身世帯</c:v>
              </c:pt>
            </c:strLit>
          </c:cat>
          <c:val>
            <c:numRef>
              <c:f>('3-12二人以上の世帯'!$AP$108,'3-12二人以上の世帯'!$AR$108,'3-12二人以上の世帯'!$AT$108,'3-12二人以上の世帯'!$AV$108)</c:f>
            </c:numRef>
          </c:val>
        </c:ser>
        <c:ser>
          <c:idx val="37"/>
          <c:order val="37"/>
          <c:tx>
            <c:strRef>
              <c:f>'3-12二人以上の世帯'!$L$109</c:f>
              <c:strCache>
                <c:ptCount val="1"/>
              </c:strCache>
            </c:strRef>
          </c:tx>
          <c:invertIfNegative val="0"/>
          <c:cat>
            <c:strLit>
              <c:ptCount val="1"/>
              <c:pt idx="0">
                <c:v>単身世帯</c:v>
              </c:pt>
            </c:strLit>
          </c:cat>
          <c:val>
            <c:numRef>
              <c:f>('3-12二人以上の世帯'!$AP$109,'3-12二人以上の世帯'!$AR$109,'3-12二人以上の世帯'!$AT$109,'3-12二人以上の世帯'!$AV$109)</c:f>
            </c:numRef>
          </c:val>
        </c:ser>
        <c:ser>
          <c:idx val="38"/>
          <c:order val="38"/>
          <c:tx>
            <c:strRef>
              <c:f>'3-12二人以上の世帯'!$L$110</c:f>
              <c:strCache>
                <c:ptCount val="1"/>
              </c:strCache>
            </c:strRef>
          </c:tx>
          <c:invertIfNegative val="0"/>
          <c:cat>
            <c:strLit>
              <c:ptCount val="1"/>
              <c:pt idx="0">
                <c:v>単身世帯</c:v>
              </c:pt>
            </c:strLit>
          </c:cat>
          <c:val>
            <c:numRef>
              <c:f>('3-12二人以上の世帯'!$AP$110,'3-12二人以上の世帯'!$AR$110,'3-12二人以上の世帯'!$AT$110,'3-12二人以上の世帯'!$AV$110)</c:f>
            </c:numRef>
          </c:val>
        </c:ser>
        <c:ser>
          <c:idx val="39"/>
          <c:order val="39"/>
          <c:tx>
            <c:strRef>
              <c:f>'3-12二人以上の世帯'!$L$111</c:f>
              <c:strCache>
                <c:ptCount val="1"/>
              </c:strCache>
            </c:strRef>
          </c:tx>
          <c:invertIfNegative val="0"/>
          <c:cat>
            <c:strLit>
              <c:ptCount val="1"/>
              <c:pt idx="0">
                <c:v>単身世帯</c:v>
              </c:pt>
            </c:strLit>
          </c:cat>
          <c:val>
            <c:numRef>
              <c:f>('3-12二人以上の世帯'!$AP$111,'3-12二人以上の世帯'!$AR$111,'3-12二人以上の世帯'!$AT$111,'3-12二人以上の世帯'!$AV$111)</c:f>
            </c:numRef>
          </c:val>
        </c:ser>
        <c:ser>
          <c:idx val="40"/>
          <c:order val="40"/>
          <c:tx>
            <c:strRef>
              <c:f>'3-12二人以上の世帯'!$L$112</c:f>
              <c:strCache>
                <c:ptCount val="1"/>
              </c:strCache>
            </c:strRef>
          </c:tx>
          <c:invertIfNegative val="0"/>
          <c:cat>
            <c:strLit>
              <c:ptCount val="1"/>
              <c:pt idx="0">
                <c:v>単身世帯</c:v>
              </c:pt>
            </c:strLit>
          </c:cat>
          <c:val>
            <c:numRef>
              <c:f>('3-12二人以上の世帯'!$AP$112,'3-12二人以上の世帯'!$AR$112,'3-12二人以上の世帯'!$AT$112,'3-12二人以上の世帯'!$AV$112)</c:f>
            </c:numRef>
          </c:val>
        </c:ser>
        <c:ser>
          <c:idx val="41"/>
          <c:order val="41"/>
          <c:tx>
            <c:strRef>
              <c:f>'3-12二人以上の世帯'!$L$113</c:f>
              <c:strCache>
                <c:ptCount val="1"/>
                <c:pt idx="0">
                  <c:v>住居</c:v>
                </c:pt>
              </c:strCache>
            </c:strRef>
          </c:tx>
          <c:invertIfNegative val="0"/>
          <c:dLbls>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(単身・勤・勤外!$R$66,単身・勤・勤外!$AC$66)</c:f>
              <c:numCache>
                <c:formatCode>##,###,##0;"-"#,###,##0</c:formatCode>
                <c:ptCount val="2"/>
                <c:pt idx="0">
                  <c:v>248340</c:v>
                </c:pt>
                <c:pt idx="1">
                  <c:v>177288</c:v>
                </c:pt>
              </c:numCache>
            </c:numRef>
          </c:val>
        </c:ser>
        <c:ser>
          <c:idx val="42"/>
          <c:order val="42"/>
          <c:tx>
            <c:strRef>
              <c:f>'3-12二人以上の世帯'!$L$114</c:f>
              <c:strCache>
                <c:ptCount val="1"/>
              </c:strCache>
            </c:strRef>
          </c:tx>
          <c:invertIfNegative val="0"/>
          <c:cat>
            <c:strLit>
              <c:ptCount val="1"/>
              <c:pt idx="0">
                <c:v>単身世帯</c:v>
              </c:pt>
            </c:strLit>
          </c:cat>
          <c:val>
            <c:numRef>
              <c:f>('3-12二人以上の世帯'!$AP$114,'3-12二人以上の世帯'!$AR$114,'3-12二人以上の世帯'!$AT$114,'3-12二人以上の世帯'!$AV$114)</c:f>
            </c:numRef>
          </c:val>
        </c:ser>
        <c:ser>
          <c:idx val="43"/>
          <c:order val="43"/>
          <c:tx>
            <c:strRef>
              <c:f>'3-12二人以上の世帯'!$L$115</c:f>
              <c:strCache>
                <c:ptCount val="1"/>
              </c:strCache>
            </c:strRef>
          </c:tx>
          <c:invertIfNegative val="0"/>
          <c:cat>
            <c:strLit>
              <c:ptCount val="1"/>
              <c:pt idx="0">
                <c:v>単身世帯</c:v>
              </c:pt>
            </c:strLit>
          </c:cat>
          <c:val>
            <c:numRef>
              <c:f>('3-12二人以上の世帯'!$AP$115,'3-12二人以上の世帯'!$AR$115,'3-12二人以上の世帯'!$AT$115,'3-12二人以上の世帯'!$AV$115)</c:f>
            </c:numRef>
          </c:val>
        </c:ser>
        <c:ser>
          <c:idx val="44"/>
          <c:order val="44"/>
          <c:tx>
            <c:strRef>
              <c:f>'3-12二人以上の世帯'!$L$116</c:f>
              <c:strCache>
                <c:ptCount val="1"/>
              </c:strCache>
            </c:strRef>
          </c:tx>
          <c:invertIfNegative val="0"/>
          <c:cat>
            <c:strLit>
              <c:ptCount val="1"/>
              <c:pt idx="0">
                <c:v>単身世帯</c:v>
              </c:pt>
            </c:strLit>
          </c:cat>
          <c:val>
            <c:numRef>
              <c:f>('3-12二人以上の世帯'!$AP$116,'3-12二人以上の世帯'!$AR$116,'3-12二人以上の世帯'!$AT$116,'3-12二人以上の世帯'!$AV$116)</c:f>
            </c:numRef>
          </c:val>
        </c:ser>
        <c:ser>
          <c:idx val="45"/>
          <c:order val="45"/>
          <c:tx>
            <c:strRef>
              <c:f>'3-12二人以上の世帯'!$L$117</c:f>
              <c:strCache>
                <c:ptCount val="1"/>
              </c:strCache>
            </c:strRef>
          </c:tx>
          <c:invertIfNegative val="0"/>
          <c:cat>
            <c:strLit>
              <c:ptCount val="1"/>
              <c:pt idx="0">
                <c:v>単身世帯</c:v>
              </c:pt>
            </c:strLit>
          </c:cat>
          <c:val>
            <c:numRef>
              <c:f>('3-12二人以上の世帯'!$AP$117,'3-12二人以上の世帯'!$AR$117,'3-12二人以上の世帯'!$AT$117,'3-12二人以上の世帯'!$AV$117)</c:f>
            </c:numRef>
          </c:val>
        </c:ser>
        <c:ser>
          <c:idx val="46"/>
          <c:order val="46"/>
          <c:tx>
            <c:strRef>
              <c:f>'3-12二人以上の世帯'!$L$118</c:f>
              <c:strCache>
                <c:ptCount val="1"/>
                <c:pt idx="0">
                  <c:v>光熱・水道</c:v>
                </c:pt>
              </c:strCache>
            </c:strRef>
          </c:tx>
          <c:invertIfNegative val="0"/>
          <c:dLbls>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(単身・勤・勤外!$R$69,単身・勤・勤外!$AC$69)</c:f>
              <c:numCache>
                <c:formatCode>##,###,##0;"-"#,###,##0</c:formatCode>
                <c:ptCount val="2"/>
                <c:pt idx="0">
                  <c:v>136848</c:v>
                </c:pt>
                <c:pt idx="1">
                  <c:v>156324</c:v>
                </c:pt>
              </c:numCache>
            </c:numRef>
          </c:val>
        </c:ser>
        <c:ser>
          <c:idx val="47"/>
          <c:order val="47"/>
          <c:tx>
            <c:strRef>
              <c:f>'3-12二人以上の世帯'!$L$119</c:f>
              <c:strCache>
                <c:ptCount val="1"/>
              </c:strCache>
            </c:strRef>
          </c:tx>
          <c:invertIfNegative val="0"/>
          <c:cat>
            <c:strLit>
              <c:ptCount val="1"/>
              <c:pt idx="0">
                <c:v>単身世帯</c:v>
              </c:pt>
            </c:strLit>
          </c:cat>
          <c:val>
            <c:numRef>
              <c:f>('3-12二人以上の世帯'!$AP$119,'3-12二人以上の世帯'!$AR$119,'3-12二人以上の世帯'!$AT$119,'3-12二人以上の世帯'!$AV$119)</c:f>
            </c:numRef>
          </c:val>
        </c:ser>
        <c:ser>
          <c:idx val="48"/>
          <c:order val="48"/>
          <c:tx>
            <c:strRef>
              <c:f>'3-12二人以上の世帯'!$L$120</c:f>
              <c:strCache>
                <c:ptCount val="1"/>
              </c:strCache>
            </c:strRef>
          </c:tx>
          <c:invertIfNegative val="0"/>
          <c:cat>
            <c:strLit>
              <c:ptCount val="1"/>
              <c:pt idx="0">
                <c:v>単身世帯</c:v>
              </c:pt>
            </c:strLit>
          </c:cat>
          <c:val>
            <c:numRef>
              <c:f>('3-12二人以上の世帯'!$AP$120,'3-12二人以上の世帯'!$AR$120,'3-12二人以上の世帯'!$AT$120,'3-12二人以上の世帯'!$AV$120)</c:f>
            </c:numRef>
          </c:val>
        </c:ser>
        <c:ser>
          <c:idx val="49"/>
          <c:order val="49"/>
          <c:tx>
            <c:strRef>
              <c:f>'3-12二人以上の世帯'!$L$121</c:f>
              <c:strCache>
                <c:ptCount val="1"/>
              </c:strCache>
            </c:strRef>
          </c:tx>
          <c:invertIfNegative val="0"/>
          <c:cat>
            <c:strLit>
              <c:ptCount val="1"/>
              <c:pt idx="0">
                <c:v>単身世帯</c:v>
              </c:pt>
            </c:strLit>
          </c:cat>
          <c:val>
            <c:numRef>
              <c:f>('3-12二人以上の世帯'!$AP$121,'3-12二人以上の世帯'!$AR$121,'3-12二人以上の世帯'!$AT$121,'3-12二人以上の世帯'!$AV$121)</c:f>
            </c:numRef>
          </c:val>
        </c:ser>
        <c:ser>
          <c:idx val="50"/>
          <c:order val="50"/>
          <c:tx>
            <c:strRef>
              <c:f>'3-12二人以上の世帯'!$L$122</c:f>
              <c:strCache>
                <c:ptCount val="1"/>
              </c:strCache>
            </c:strRef>
          </c:tx>
          <c:invertIfNegative val="0"/>
          <c:cat>
            <c:strLit>
              <c:ptCount val="1"/>
              <c:pt idx="0">
                <c:v>単身世帯</c:v>
              </c:pt>
            </c:strLit>
          </c:cat>
          <c:val>
            <c:numRef>
              <c:f>('3-12二人以上の世帯'!$AP$122,'3-12二人以上の世帯'!$AR$122,'3-12二人以上の世帯'!$AT$122,'3-12二人以上の世帯'!$AV$122)</c:f>
            </c:numRef>
          </c:val>
        </c:ser>
        <c:ser>
          <c:idx val="51"/>
          <c:order val="51"/>
          <c:tx>
            <c:strRef>
              <c:f>'3-12二人以上の世帯'!$L$123</c:f>
              <c:strCache>
                <c:ptCount val="1"/>
                <c:pt idx="0">
                  <c:v>家具・家事用品</c:v>
                </c:pt>
              </c:strCache>
            </c:strRef>
          </c:tx>
          <c:invertIfNegative val="0"/>
          <c:dLbls>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(単身・勤・勤外!$R$74,単身・勤・勤外!$AC$74)</c:f>
              <c:numCache>
                <c:formatCode>##,###,##0;"-"#,###,##0</c:formatCode>
                <c:ptCount val="2"/>
                <c:pt idx="0">
                  <c:v>58428</c:v>
                </c:pt>
                <c:pt idx="1">
                  <c:v>73968</c:v>
                </c:pt>
              </c:numCache>
            </c:numRef>
          </c:val>
        </c:ser>
        <c:ser>
          <c:idx val="52"/>
          <c:order val="52"/>
          <c:tx>
            <c:strRef>
              <c:f>'3-12二人以上の世帯'!$L$124</c:f>
              <c:strCache>
                <c:ptCount val="1"/>
              </c:strCache>
            </c:strRef>
          </c:tx>
          <c:invertIfNegative val="0"/>
          <c:cat>
            <c:strLit>
              <c:ptCount val="1"/>
              <c:pt idx="0">
                <c:v>単身世帯</c:v>
              </c:pt>
            </c:strLit>
          </c:cat>
          <c:val>
            <c:numRef>
              <c:f>('3-12二人以上の世帯'!$AP$124,'3-12二人以上の世帯'!$AR$124,'3-12二人以上の世帯'!$AT$124,'3-12二人以上の世帯'!$AV$124)</c:f>
            </c:numRef>
          </c:val>
        </c:ser>
        <c:ser>
          <c:idx val="53"/>
          <c:order val="53"/>
          <c:tx>
            <c:strRef>
              <c:f>'3-12二人以上の世帯'!$L$125</c:f>
              <c:strCache>
                <c:ptCount val="1"/>
              </c:strCache>
            </c:strRef>
          </c:tx>
          <c:invertIfNegative val="0"/>
          <c:cat>
            <c:strLit>
              <c:ptCount val="1"/>
              <c:pt idx="0">
                <c:v>単身世帯</c:v>
              </c:pt>
            </c:strLit>
          </c:cat>
          <c:val>
            <c:numRef>
              <c:f>('3-12二人以上の世帯'!$AP$125,'3-12二人以上の世帯'!$AR$125,'3-12二人以上の世帯'!$AT$125,'3-12二人以上の世帯'!$AV$125)</c:f>
            </c:numRef>
          </c:val>
        </c:ser>
        <c:ser>
          <c:idx val="54"/>
          <c:order val="54"/>
          <c:tx>
            <c:strRef>
              <c:f>'3-12二人以上の世帯'!$L$126</c:f>
              <c:strCache>
                <c:ptCount val="1"/>
              </c:strCache>
            </c:strRef>
          </c:tx>
          <c:invertIfNegative val="0"/>
          <c:cat>
            <c:strLit>
              <c:ptCount val="1"/>
              <c:pt idx="0">
                <c:v>単身世帯</c:v>
              </c:pt>
            </c:strLit>
          </c:cat>
          <c:val>
            <c:numRef>
              <c:f>('3-12二人以上の世帯'!$AP$126,'3-12二人以上の世帯'!$AR$126,'3-12二人以上の世帯'!$AT$126,'3-12二人以上の世帯'!$AV$126)</c:f>
            </c:numRef>
          </c:val>
        </c:ser>
        <c:ser>
          <c:idx val="55"/>
          <c:order val="55"/>
          <c:tx>
            <c:strRef>
              <c:f>'3-12二人以上の世帯'!$L$127</c:f>
              <c:strCache>
                <c:ptCount val="1"/>
              </c:strCache>
            </c:strRef>
          </c:tx>
          <c:invertIfNegative val="0"/>
          <c:cat>
            <c:strLit>
              <c:ptCount val="1"/>
              <c:pt idx="0">
                <c:v>単身世帯</c:v>
              </c:pt>
            </c:strLit>
          </c:cat>
          <c:val>
            <c:numRef>
              <c:f>('3-12二人以上の世帯'!$AP$127,'3-12二人以上の世帯'!$AR$127,'3-12二人以上の世帯'!$AT$127,'3-12二人以上の世帯'!$AV$127)</c:f>
            </c:numRef>
          </c:val>
        </c:ser>
        <c:ser>
          <c:idx val="56"/>
          <c:order val="56"/>
          <c:tx>
            <c:strRef>
              <c:f>'3-12二人以上の世帯'!$L$128</c:f>
              <c:strCache>
                <c:ptCount val="1"/>
              </c:strCache>
            </c:strRef>
          </c:tx>
          <c:invertIfNegative val="0"/>
          <c:cat>
            <c:strLit>
              <c:ptCount val="1"/>
              <c:pt idx="0">
                <c:v>単身世帯</c:v>
              </c:pt>
            </c:strLit>
          </c:cat>
          <c:val>
            <c:numRef>
              <c:f>('3-12二人以上の世帯'!$AP$128,'3-12二人以上の世帯'!$AR$128,'3-12二人以上の世帯'!$AT$128,'3-12二人以上の世帯'!$AV$128)</c:f>
            </c:numRef>
          </c:val>
        </c:ser>
        <c:ser>
          <c:idx val="57"/>
          <c:order val="57"/>
          <c:tx>
            <c:strRef>
              <c:f>'3-12二人以上の世帯'!$L$129</c:f>
              <c:strCache>
                <c:ptCount val="1"/>
              </c:strCache>
            </c:strRef>
          </c:tx>
          <c:invertIfNegative val="0"/>
          <c:cat>
            <c:strLit>
              <c:ptCount val="1"/>
              <c:pt idx="0">
                <c:v>単身世帯</c:v>
              </c:pt>
            </c:strLit>
          </c:cat>
          <c:val>
            <c:numRef>
              <c:f>('3-12二人以上の世帯'!$AP$129,'3-12二人以上の世帯'!$AR$129,'3-12二人以上の世帯'!$AT$129,'3-12二人以上の世帯'!$AV$129)</c:f>
            </c:numRef>
          </c:val>
        </c:ser>
        <c:ser>
          <c:idx val="58"/>
          <c:order val="58"/>
          <c:tx>
            <c:strRef>
              <c:f>'3-12二人以上の世帯'!$L$130</c:f>
              <c:strCache>
                <c:ptCount val="1"/>
              </c:strCache>
            </c:strRef>
          </c:tx>
          <c:invertIfNegative val="0"/>
          <c:cat>
            <c:strLit>
              <c:ptCount val="1"/>
              <c:pt idx="0">
                <c:v>単身世帯</c:v>
              </c:pt>
            </c:strLit>
          </c:cat>
          <c:val>
            <c:numRef>
              <c:f>('3-12二人以上の世帯'!$AP$130,'3-12二人以上の世帯'!$AR$130,'3-12二人以上の世帯'!$AT$130,'3-12二人以上の世帯'!$AV$130)</c:f>
            </c:numRef>
          </c:val>
        </c:ser>
        <c:ser>
          <c:idx val="59"/>
          <c:order val="59"/>
          <c:tx>
            <c:strRef>
              <c:f>'3-12二人以上の世帯'!$L$131</c:f>
              <c:strCache>
                <c:ptCount val="1"/>
              </c:strCache>
            </c:strRef>
          </c:tx>
          <c:invertIfNegative val="0"/>
          <c:cat>
            <c:strLit>
              <c:ptCount val="1"/>
              <c:pt idx="0">
                <c:v>単身世帯</c:v>
              </c:pt>
            </c:strLit>
          </c:cat>
          <c:val>
            <c:numRef>
              <c:f>('3-12二人以上の世帯'!$AP$131,'3-12二人以上の世帯'!$AR$131,'3-12二人以上の世帯'!$AT$131,'3-12二人以上の世帯'!$AV$131)</c:f>
            </c:numRef>
          </c:val>
        </c:ser>
        <c:ser>
          <c:idx val="60"/>
          <c:order val="60"/>
          <c:tx>
            <c:strRef>
              <c:f>'3-12二人以上の世帯'!$L$132</c:f>
              <c:strCache>
                <c:ptCount val="1"/>
              </c:strCache>
            </c:strRef>
          </c:tx>
          <c:invertIfNegative val="0"/>
          <c:cat>
            <c:strLit>
              <c:ptCount val="1"/>
              <c:pt idx="0">
                <c:v>単身世帯</c:v>
              </c:pt>
            </c:strLit>
          </c:cat>
          <c:val>
            <c:numRef>
              <c:f>('3-12二人以上の世帯'!$AP$132,'3-12二人以上の世帯'!$AR$132,'3-12二人以上の世帯'!$AT$132,'3-12二人以上の世帯'!$AV$132)</c:f>
            </c:numRef>
          </c:val>
        </c:ser>
        <c:ser>
          <c:idx val="61"/>
          <c:order val="61"/>
          <c:tx>
            <c:strRef>
              <c:f>'3-12二人以上の世帯'!$L$133</c:f>
              <c:strCache>
                <c:ptCount val="1"/>
                <c:pt idx="0">
                  <c:v>被服及び履物</c:v>
                </c:pt>
              </c:strCache>
            </c:strRef>
          </c:tx>
          <c:invertIfNegative val="0"/>
          <c:dLbls>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(単身・勤・勤外!$R$81,単身・勤・勤外!$AC$81)</c:f>
              <c:numCache>
                <c:formatCode>##,###,##0;"-"#,###,##0</c:formatCode>
                <c:ptCount val="2"/>
                <c:pt idx="0">
                  <c:v>70560</c:v>
                </c:pt>
                <c:pt idx="1">
                  <c:v>59280</c:v>
                </c:pt>
              </c:numCache>
            </c:numRef>
          </c:val>
        </c:ser>
        <c:ser>
          <c:idx val="62"/>
          <c:order val="62"/>
          <c:tx>
            <c:strRef>
              <c:f>'3-12二人以上の世帯'!$L$134</c:f>
              <c:strCache>
                <c:ptCount val="1"/>
              </c:strCache>
            </c:strRef>
          </c:tx>
          <c:invertIfNegative val="0"/>
          <c:cat>
            <c:strLit>
              <c:ptCount val="1"/>
              <c:pt idx="0">
                <c:v>単身世帯</c:v>
              </c:pt>
            </c:strLit>
          </c:cat>
          <c:val>
            <c:numRef>
              <c:f>('3-12二人以上の世帯'!$AP$134,'3-12二人以上の世帯'!$AR$134,'3-12二人以上の世帯'!$AT$134,'3-12二人以上の世帯'!$AV$134)</c:f>
            </c:numRef>
          </c:val>
        </c:ser>
        <c:ser>
          <c:idx val="63"/>
          <c:order val="63"/>
          <c:tx>
            <c:strRef>
              <c:f>'3-12二人以上の世帯'!$L$135</c:f>
              <c:strCache>
                <c:ptCount val="1"/>
              </c:strCache>
            </c:strRef>
          </c:tx>
          <c:invertIfNegative val="0"/>
          <c:cat>
            <c:strLit>
              <c:ptCount val="1"/>
              <c:pt idx="0">
                <c:v>単身世帯</c:v>
              </c:pt>
            </c:strLit>
          </c:cat>
          <c:val>
            <c:numRef>
              <c:f>('3-12二人以上の世帯'!$AP$135,'3-12二人以上の世帯'!$AR$135,'3-12二人以上の世帯'!$AT$135,'3-12二人以上の世帯'!$AV$135)</c:f>
            </c:numRef>
          </c:val>
        </c:ser>
        <c:ser>
          <c:idx val="64"/>
          <c:order val="64"/>
          <c:tx>
            <c:strRef>
              <c:f>'3-12二人以上の世帯'!$L$136</c:f>
              <c:strCache>
                <c:ptCount val="1"/>
              </c:strCache>
            </c:strRef>
          </c:tx>
          <c:invertIfNegative val="0"/>
          <c:cat>
            <c:strLit>
              <c:ptCount val="1"/>
              <c:pt idx="0">
                <c:v>単身世帯</c:v>
              </c:pt>
            </c:strLit>
          </c:cat>
          <c:val>
            <c:numRef>
              <c:f>('3-12二人以上の世帯'!$AP$136,'3-12二人以上の世帯'!$AR$136,'3-12二人以上の世帯'!$AT$136,'3-12二人以上の世帯'!$AV$136)</c:f>
            </c:numRef>
          </c:val>
        </c:ser>
        <c:ser>
          <c:idx val="65"/>
          <c:order val="65"/>
          <c:tx>
            <c:strRef>
              <c:f>'3-12二人以上の世帯'!$L$137</c:f>
              <c:strCache>
                <c:ptCount val="1"/>
              </c:strCache>
            </c:strRef>
          </c:tx>
          <c:invertIfNegative val="0"/>
          <c:cat>
            <c:strLit>
              <c:ptCount val="1"/>
              <c:pt idx="0">
                <c:v>単身世帯</c:v>
              </c:pt>
            </c:strLit>
          </c:cat>
          <c:val>
            <c:numRef>
              <c:f>('3-12二人以上の世帯'!$AP$137,'3-12二人以上の世帯'!$AR$137,'3-12二人以上の世帯'!$AT$137,'3-12二人以上の世帯'!$AV$137)</c:f>
            </c:numRef>
          </c:val>
        </c:ser>
        <c:ser>
          <c:idx val="66"/>
          <c:order val="66"/>
          <c:tx>
            <c:strRef>
              <c:f>'3-12二人以上の世帯'!$L$138</c:f>
              <c:strCache>
                <c:ptCount val="1"/>
              </c:strCache>
            </c:strRef>
          </c:tx>
          <c:invertIfNegative val="0"/>
          <c:cat>
            <c:strLit>
              <c:ptCount val="1"/>
              <c:pt idx="0">
                <c:v>単身世帯</c:v>
              </c:pt>
            </c:strLit>
          </c:cat>
          <c:val>
            <c:numRef>
              <c:f>('3-12二人以上の世帯'!$AP$138,'3-12二人以上の世帯'!$AR$138,'3-12二人以上の世帯'!$AT$138,'3-12二人以上の世帯'!$AV$138)</c:f>
            </c:numRef>
          </c:val>
        </c:ser>
        <c:ser>
          <c:idx val="67"/>
          <c:order val="67"/>
          <c:tx>
            <c:strRef>
              <c:f>'3-12二人以上の世帯'!$L$139</c:f>
              <c:strCache>
                <c:ptCount val="1"/>
              </c:strCache>
            </c:strRef>
          </c:tx>
          <c:invertIfNegative val="0"/>
          <c:cat>
            <c:strLit>
              <c:ptCount val="1"/>
              <c:pt idx="0">
                <c:v>単身世帯</c:v>
              </c:pt>
            </c:strLit>
          </c:cat>
          <c:val>
            <c:numRef>
              <c:f>('3-12二人以上の世帯'!$AP$139,'3-12二人以上の世帯'!$AR$139,'3-12二人以上の世帯'!$AT$139,'3-12二人以上の世帯'!$AV$139)</c:f>
            </c:numRef>
          </c:val>
        </c:ser>
        <c:ser>
          <c:idx val="68"/>
          <c:order val="68"/>
          <c:tx>
            <c:strRef>
              <c:f>'3-12二人以上の世帯'!$L$140</c:f>
              <c:strCache>
                <c:ptCount val="1"/>
              </c:strCache>
            </c:strRef>
          </c:tx>
          <c:invertIfNegative val="0"/>
          <c:cat>
            <c:strLit>
              <c:ptCount val="1"/>
              <c:pt idx="0">
                <c:v>単身世帯</c:v>
              </c:pt>
            </c:strLit>
          </c:cat>
          <c:val>
            <c:numRef>
              <c:f>('3-12二人以上の世帯'!$AP$140,'3-12二人以上の世帯'!$AR$140,'3-12二人以上の世帯'!$AT$140,'3-12二人以上の世帯'!$AV$140)</c:f>
            </c:numRef>
          </c:val>
        </c:ser>
        <c:ser>
          <c:idx val="69"/>
          <c:order val="69"/>
          <c:tx>
            <c:strRef>
              <c:f>'3-12二人以上の世帯'!$L$141</c:f>
              <c:strCache>
                <c:ptCount val="1"/>
              </c:strCache>
            </c:strRef>
          </c:tx>
          <c:invertIfNegative val="0"/>
          <c:cat>
            <c:strLit>
              <c:ptCount val="1"/>
              <c:pt idx="0">
                <c:v>単身世帯</c:v>
              </c:pt>
            </c:strLit>
          </c:cat>
          <c:val>
            <c:numRef>
              <c:f>('3-12二人以上の世帯'!$AP$141,'3-12二人以上の世帯'!$AR$141,'3-12二人以上の世帯'!$AT$141,'3-12二人以上の世帯'!$AV$141)</c:f>
            </c:numRef>
          </c:val>
        </c:ser>
        <c:ser>
          <c:idx val="70"/>
          <c:order val="70"/>
          <c:tx>
            <c:strRef>
              <c:f>'3-12二人以上の世帯'!$L$142</c:f>
              <c:strCache>
                <c:ptCount val="1"/>
              </c:strCache>
            </c:strRef>
          </c:tx>
          <c:invertIfNegative val="0"/>
          <c:cat>
            <c:strLit>
              <c:ptCount val="1"/>
              <c:pt idx="0">
                <c:v>単身世帯</c:v>
              </c:pt>
            </c:strLit>
          </c:cat>
          <c:val>
            <c:numRef>
              <c:f>('3-12二人以上の世帯'!$AP$142,'3-12二人以上の世帯'!$AR$142,'3-12二人以上の世帯'!$AT$142,'3-12二人以上の世帯'!$AV$142)</c:f>
            </c:numRef>
          </c:val>
        </c:ser>
        <c:ser>
          <c:idx val="71"/>
          <c:order val="71"/>
          <c:tx>
            <c:strRef>
              <c:f>'3-12二人以上の世帯'!$L$143</c:f>
              <c:strCache>
                <c:ptCount val="1"/>
              </c:strCache>
            </c:strRef>
          </c:tx>
          <c:invertIfNegative val="0"/>
          <c:cat>
            <c:strLit>
              <c:ptCount val="1"/>
              <c:pt idx="0">
                <c:v>単身世帯</c:v>
              </c:pt>
            </c:strLit>
          </c:cat>
          <c:val>
            <c:numRef>
              <c:f>('3-12二人以上の世帯'!$AP$143,'3-12二人以上の世帯'!$AR$143,'3-12二人以上の世帯'!$AT$143,'3-12二人以上の世帯'!$AV$143)</c:f>
            </c:numRef>
          </c:val>
        </c:ser>
        <c:ser>
          <c:idx val="72"/>
          <c:order val="72"/>
          <c:tx>
            <c:strRef>
              <c:f>'3-12二人以上の世帯'!$L$144</c:f>
              <c:strCache>
                <c:ptCount val="1"/>
              </c:strCache>
            </c:strRef>
          </c:tx>
          <c:invertIfNegative val="0"/>
          <c:cat>
            <c:strLit>
              <c:ptCount val="1"/>
              <c:pt idx="0">
                <c:v>単身世帯</c:v>
              </c:pt>
            </c:strLit>
          </c:cat>
          <c:val>
            <c:numRef>
              <c:f>('3-12二人以上の世帯'!$AP$144,'3-12二人以上の世帯'!$AR$144,'3-12二人以上の世帯'!$AT$144,'3-12二人以上の世帯'!$AV$144)</c:f>
            </c:numRef>
          </c:val>
        </c:ser>
        <c:ser>
          <c:idx val="73"/>
          <c:order val="73"/>
          <c:tx>
            <c:strRef>
              <c:f>'3-12二人以上の世帯'!$L$145</c:f>
              <c:strCache>
                <c:ptCount val="1"/>
              </c:strCache>
            </c:strRef>
          </c:tx>
          <c:invertIfNegative val="0"/>
          <c:cat>
            <c:strLit>
              <c:ptCount val="1"/>
              <c:pt idx="0">
                <c:v>単身世帯</c:v>
              </c:pt>
            </c:strLit>
          </c:cat>
          <c:val>
            <c:numRef>
              <c:f>('3-12二人以上の世帯'!$AP$145,'3-12二人以上の世帯'!$AR$145,'3-12二人以上の世帯'!$AT$145,'3-12二人以上の世帯'!$AV$145)</c:f>
            </c:numRef>
          </c:val>
        </c:ser>
        <c:ser>
          <c:idx val="74"/>
          <c:order val="74"/>
          <c:tx>
            <c:strRef>
              <c:f>'3-12二人以上の世帯'!$L$146</c:f>
              <c:strCache>
                <c:ptCount val="1"/>
              </c:strCache>
            </c:strRef>
          </c:tx>
          <c:invertIfNegative val="0"/>
          <c:cat>
            <c:strLit>
              <c:ptCount val="1"/>
              <c:pt idx="0">
                <c:v>単身世帯</c:v>
              </c:pt>
            </c:strLit>
          </c:cat>
          <c:val>
            <c:numRef>
              <c:f>('3-12二人以上の世帯'!$AP$146,'3-12二人以上の世帯'!$AR$146,'3-12二人以上の世帯'!$AT$146,'3-12二人以上の世帯'!$AV$146)</c:f>
            </c:numRef>
          </c:val>
        </c:ser>
        <c:ser>
          <c:idx val="75"/>
          <c:order val="75"/>
          <c:tx>
            <c:strRef>
              <c:f>'3-12二人以上の世帯'!$L$147</c:f>
              <c:strCache>
                <c:ptCount val="1"/>
              </c:strCache>
            </c:strRef>
          </c:tx>
          <c:invertIfNegative val="0"/>
          <c:cat>
            <c:strLit>
              <c:ptCount val="1"/>
              <c:pt idx="0">
                <c:v>単身世帯</c:v>
              </c:pt>
            </c:strLit>
          </c:cat>
          <c:val>
            <c:numRef>
              <c:f>('3-12二人以上の世帯'!$AP$147,'3-12二人以上の世帯'!$AR$147,'3-12二人以上の世帯'!$AT$147,'3-12二人以上の世帯'!$AV$147)</c:f>
            </c:numRef>
          </c:val>
        </c:ser>
        <c:ser>
          <c:idx val="76"/>
          <c:order val="76"/>
          <c:tx>
            <c:strRef>
              <c:f>'3-12二人以上の世帯'!$L$148</c:f>
              <c:strCache>
                <c:ptCount val="1"/>
              </c:strCache>
            </c:strRef>
          </c:tx>
          <c:invertIfNegative val="0"/>
          <c:cat>
            <c:strLit>
              <c:ptCount val="1"/>
              <c:pt idx="0">
                <c:v>単身世帯</c:v>
              </c:pt>
            </c:strLit>
          </c:cat>
          <c:val>
            <c:numRef>
              <c:f>('3-12二人以上の世帯'!$AP$148,'3-12二人以上の世帯'!$AR$148,'3-12二人以上の世帯'!$AT$148,'3-12二人以上の世帯'!$AV$148)</c:f>
            </c:numRef>
          </c:val>
        </c:ser>
        <c:ser>
          <c:idx val="77"/>
          <c:order val="77"/>
          <c:tx>
            <c:strRef>
              <c:f>'3-12二人以上の世帯'!$L$149</c:f>
              <c:strCache>
                <c:ptCount val="1"/>
              </c:strCache>
            </c:strRef>
          </c:tx>
          <c:invertIfNegative val="0"/>
          <c:cat>
            <c:strLit>
              <c:ptCount val="1"/>
              <c:pt idx="0">
                <c:v>単身世帯</c:v>
              </c:pt>
            </c:strLit>
          </c:cat>
          <c:val>
            <c:numRef>
              <c:f>('3-12二人以上の世帯'!$AP$149,'3-12二人以上の世帯'!$AR$149,'3-12二人以上の世帯'!$AT$149,'3-12二人以上の世帯'!$AV$149)</c:f>
            </c:numRef>
          </c:val>
        </c:ser>
        <c:ser>
          <c:idx val="78"/>
          <c:order val="78"/>
          <c:tx>
            <c:strRef>
              <c:f>'3-12二人以上の世帯'!$L$150</c:f>
              <c:strCache>
                <c:ptCount val="1"/>
              </c:strCache>
            </c:strRef>
          </c:tx>
          <c:invertIfNegative val="0"/>
          <c:cat>
            <c:strLit>
              <c:ptCount val="1"/>
              <c:pt idx="0">
                <c:v>単身世帯</c:v>
              </c:pt>
            </c:strLit>
          </c:cat>
          <c:val>
            <c:numRef>
              <c:f>('3-12二人以上の世帯'!$AP$150,'3-12二人以上の世帯'!$AR$150,'3-12二人以上の世帯'!$AT$150,'3-12二人以上の世帯'!$AV$150)</c:f>
            </c:numRef>
          </c:val>
        </c:ser>
        <c:ser>
          <c:idx val="79"/>
          <c:order val="79"/>
          <c:tx>
            <c:strRef>
              <c:f>'3-12二人以上の世帯'!$L$151</c:f>
              <c:strCache>
                <c:ptCount val="1"/>
                <c:pt idx="0">
                  <c:v>保健医療</c:v>
                </c:pt>
              </c:strCache>
            </c:strRef>
          </c:tx>
          <c:invertIfNegative val="0"/>
          <c:dLbls>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(単身・勤・勤外!$R$90,単身・勤・勤外!$AC$90)</c:f>
              <c:numCache>
                <c:formatCode>##,###,##0;"-"#,###,##0</c:formatCode>
                <c:ptCount val="2"/>
                <c:pt idx="0">
                  <c:v>79680</c:v>
                </c:pt>
                <c:pt idx="1">
                  <c:v>101184</c:v>
                </c:pt>
              </c:numCache>
            </c:numRef>
          </c:val>
        </c:ser>
        <c:ser>
          <c:idx val="80"/>
          <c:order val="80"/>
          <c:tx>
            <c:strRef>
              <c:f>'3-12二人以上の世帯'!$L$152</c:f>
              <c:strCache>
                <c:ptCount val="1"/>
              </c:strCache>
            </c:strRef>
          </c:tx>
          <c:invertIfNegative val="0"/>
          <c:cat>
            <c:strLit>
              <c:ptCount val="1"/>
              <c:pt idx="0">
                <c:v>単身世帯</c:v>
              </c:pt>
            </c:strLit>
          </c:cat>
          <c:val>
            <c:numRef>
              <c:f>('3-12二人以上の世帯'!$AP$152,'3-12二人以上の世帯'!$AR$152,'3-12二人以上の世帯'!$AT$152,'3-12二人以上の世帯'!$AV$152)</c:f>
            </c:numRef>
          </c:val>
        </c:ser>
        <c:ser>
          <c:idx val="81"/>
          <c:order val="81"/>
          <c:tx>
            <c:strRef>
              <c:f>'3-12二人以上の世帯'!$L$153</c:f>
              <c:strCache>
                <c:ptCount val="1"/>
              </c:strCache>
            </c:strRef>
          </c:tx>
          <c:invertIfNegative val="0"/>
          <c:cat>
            <c:strLit>
              <c:ptCount val="1"/>
              <c:pt idx="0">
                <c:v>単身世帯</c:v>
              </c:pt>
            </c:strLit>
          </c:cat>
          <c:val>
            <c:numRef>
              <c:f>('3-12二人以上の世帯'!$AP$153,'3-12二人以上の世帯'!$AR$153,'3-12二人以上の世帯'!$AT$153,'3-12二人以上の世帯'!$AV$153)</c:f>
            </c:numRef>
          </c:val>
        </c:ser>
        <c:ser>
          <c:idx val="82"/>
          <c:order val="82"/>
          <c:tx>
            <c:strRef>
              <c:f>'3-12二人以上の世帯'!$L$154</c:f>
              <c:strCache>
                <c:ptCount val="1"/>
              </c:strCache>
            </c:strRef>
          </c:tx>
          <c:invertIfNegative val="0"/>
          <c:cat>
            <c:strLit>
              <c:ptCount val="1"/>
              <c:pt idx="0">
                <c:v>単身世帯</c:v>
              </c:pt>
            </c:strLit>
          </c:cat>
          <c:val>
            <c:numRef>
              <c:f>('3-12二人以上の世帯'!$AP$154,'3-12二人以上の世帯'!$AR$154,'3-12二人以上の世帯'!$AT$154,'3-12二人以上の世帯'!$AV$154)</c:f>
            </c:numRef>
          </c:val>
        </c:ser>
        <c:ser>
          <c:idx val="83"/>
          <c:order val="83"/>
          <c:tx>
            <c:strRef>
              <c:f>'3-12二人以上の世帯'!$L$155</c:f>
              <c:strCache>
                <c:ptCount val="1"/>
              </c:strCache>
            </c:strRef>
          </c:tx>
          <c:invertIfNegative val="0"/>
          <c:cat>
            <c:strLit>
              <c:ptCount val="1"/>
              <c:pt idx="0">
                <c:v>単身世帯</c:v>
              </c:pt>
            </c:strLit>
          </c:cat>
          <c:val>
            <c:numRef>
              <c:f>('3-12二人以上の世帯'!$AP$155,'3-12二人以上の世帯'!$AR$155,'3-12二人以上の世帯'!$AT$155,'3-12二人以上の世帯'!$AV$155)</c:f>
            </c:numRef>
          </c:val>
        </c:ser>
        <c:ser>
          <c:idx val="84"/>
          <c:order val="84"/>
          <c:tx>
            <c:strRef>
              <c:f>'3-12二人以上の世帯'!$L$156</c:f>
              <c:strCache>
                <c:ptCount val="1"/>
                <c:pt idx="0">
                  <c:v>交通・通信</c:v>
                </c:pt>
              </c:strCache>
            </c:strRef>
          </c:tx>
          <c:invertIfNegative val="0"/>
          <c:dLbls>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(単身・勤・勤外!$R$95,単身・勤・勤外!$AC$95)</c:f>
              <c:numCache>
                <c:formatCode>##,###,##0;"-"#,###,##0</c:formatCode>
                <c:ptCount val="2"/>
                <c:pt idx="0">
                  <c:v>227748</c:v>
                </c:pt>
                <c:pt idx="1">
                  <c:v>133224</c:v>
                </c:pt>
              </c:numCache>
            </c:numRef>
          </c:val>
        </c:ser>
        <c:ser>
          <c:idx val="85"/>
          <c:order val="85"/>
          <c:tx>
            <c:strRef>
              <c:f>'3-12二人以上の世帯'!$L$157</c:f>
              <c:strCache>
                <c:ptCount val="1"/>
              </c:strCache>
            </c:strRef>
          </c:tx>
          <c:invertIfNegative val="0"/>
          <c:cat>
            <c:strLit>
              <c:ptCount val="1"/>
              <c:pt idx="0">
                <c:v>単身世帯</c:v>
              </c:pt>
            </c:strLit>
          </c:cat>
          <c:val>
            <c:numRef>
              <c:f>('3-12二人以上の世帯'!$AP$157,'3-12二人以上の世帯'!$AR$157,'3-12二人以上の世帯'!$AT$157,'3-12二人以上の世帯'!$AV$157)</c:f>
            </c:numRef>
          </c:val>
        </c:ser>
        <c:ser>
          <c:idx val="86"/>
          <c:order val="86"/>
          <c:tx>
            <c:strRef>
              <c:f>'3-12二人以上の世帯'!$L$158</c:f>
              <c:strCache>
                <c:ptCount val="1"/>
              </c:strCache>
            </c:strRef>
          </c:tx>
          <c:invertIfNegative val="0"/>
          <c:cat>
            <c:strLit>
              <c:ptCount val="1"/>
              <c:pt idx="0">
                <c:v>単身世帯</c:v>
              </c:pt>
            </c:strLit>
          </c:cat>
          <c:val>
            <c:numRef>
              <c:f>('3-12二人以上の世帯'!$AP$158,'3-12二人以上の世帯'!$AR$158,'3-12二人以上の世帯'!$AT$158,'3-12二人以上の世帯'!$AV$158)</c:f>
            </c:numRef>
          </c:val>
        </c:ser>
        <c:ser>
          <c:idx val="87"/>
          <c:order val="87"/>
          <c:tx>
            <c:strRef>
              <c:f>'3-12二人以上の世帯'!$L$159</c:f>
              <c:strCache>
                <c:ptCount val="1"/>
              </c:strCache>
            </c:strRef>
          </c:tx>
          <c:invertIfNegative val="0"/>
          <c:cat>
            <c:strLit>
              <c:ptCount val="1"/>
              <c:pt idx="0">
                <c:v>単身世帯</c:v>
              </c:pt>
            </c:strLit>
          </c:cat>
          <c:val>
            <c:numRef>
              <c:f>('3-12二人以上の世帯'!$AP$159,'3-12二人以上の世帯'!$AR$159,'3-12二人以上の世帯'!$AT$159,'3-12二人以上の世帯'!$AV$159)</c:f>
            </c:numRef>
          </c:val>
        </c:ser>
        <c:ser>
          <c:idx val="88"/>
          <c:order val="88"/>
          <c:tx>
            <c:strRef>
              <c:f>'3-12二人以上の世帯'!$L$160</c:f>
              <c:strCache>
                <c:ptCount val="1"/>
              </c:strCache>
            </c:strRef>
          </c:tx>
          <c:invertIfNegative val="0"/>
          <c:cat>
            <c:strLit>
              <c:ptCount val="1"/>
              <c:pt idx="0">
                <c:v>単身世帯</c:v>
              </c:pt>
            </c:strLit>
          </c:cat>
          <c:val>
            <c:numRef>
              <c:f>('3-12二人以上の世帯'!$AP$160,'3-12二人以上の世帯'!$AR$160,'3-12二人以上の世帯'!$AT$160,'3-12二人以上の世帯'!$AV$160)</c:f>
            </c:numRef>
          </c:val>
        </c:ser>
        <c:ser>
          <c:idx val="89"/>
          <c:order val="89"/>
          <c:tx>
            <c:strRef>
              <c:f>'3-12二人以上の世帯'!$L$161</c:f>
              <c:strCache>
                <c:ptCount val="1"/>
              </c:strCache>
            </c:strRef>
          </c:tx>
          <c:invertIfNegative val="0"/>
          <c:cat>
            <c:strLit>
              <c:ptCount val="1"/>
              <c:pt idx="0">
                <c:v>単身世帯</c:v>
              </c:pt>
            </c:strLit>
          </c:cat>
          <c:val>
            <c:numRef>
              <c:f>('3-12二人以上の世帯'!$AP$161,'3-12二人以上の世帯'!$AR$161,'3-12二人以上の世帯'!$AT$161,'3-12二人以上の世帯'!$AV$161)</c:f>
            </c:numRef>
          </c:val>
        </c:ser>
        <c:ser>
          <c:idx val="90"/>
          <c:order val="90"/>
          <c:tx>
            <c:strRef>
              <c:f>'3-12二人以上の世帯'!$L$162</c:f>
              <c:strCache>
                <c:ptCount val="1"/>
              </c:strCache>
            </c:strRef>
          </c:tx>
          <c:invertIfNegative val="0"/>
          <c:cat>
            <c:strLit>
              <c:ptCount val="1"/>
              <c:pt idx="0">
                <c:v>単身世帯</c:v>
              </c:pt>
            </c:strLit>
          </c:cat>
          <c:val>
            <c:numRef>
              <c:f>('3-12二人以上の世帯'!$AP$162,'3-12二人以上の世帯'!$AR$162,'3-12二人以上の世帯'!$AT$162,'3-12二人以上の世帯'!$AV$162)</c:f>
            </c:numRef>
          </c:val>
        </c:ser>
        <c:ser>
          <c:idx val="91"/>
          <c:order val="91"/>
          <c:tx>
            <c:strRef>
              <c:f>'3-12二人以上の世帯'!$L$163</c:f>
              <c:strCache>
                <c:ptCount val="1"/>
                <c:pt idx="0">
                  <c:v>教育</c:v>
                </c:pt>
              </c:strCache>
            </c:strRef>
          </c:tx>
          <c:invertIfNegative val="0"/>
          <c:cat>
            <c:strLit>
              <c:ptCount val="1"/>
              <c:pt idx="0">
                <c:v>単身世帯</c:v>
              </c:pt>
            </c:strLit>
          </c:cat>
          <c:val>
            <c:numRef>
              <c:f>(単身・勤・勤外!$R$99,単身・勤・勤外!$AC$99)</c:f>
              <c:numCache>
                <c:formatCode>##,###,##0;"-"#,###,##0</c:formatCode>
                <c:ptCount val="2"/>
                <c:pt idx="0">
                  <c:v>0</c:v>
                </c:pt>
                <c:pt idx="1">
                  <c:v>0</c:v>
                </c:pt>
              </c:numCache>
            </c:numRef>
          </c:val>
        </c:ser>
        <c:ser>
          <c:idx val="92"/>
          <c:order val="92"/>
          <c:tx>
            <c:strRef>
              <c:f>'3-12二人以上の世帯'!$L$164</c:f>
              <c:strCache>
                <c:ptCount val="1"/>
              </c:strCache>
            </c:strRef>
          </c:tx>
          <c:invertIfNegative val="0"/>
          <c:cat>
            <c:strLit>
              <c:ptCount val="1"/>
              <c:pt idx="0">
                <c:v>単身世帯</c:v>
              </c:pt>
            </c:strLit>
          </c:cat>
          <c:val>
            <c:numRef>
              <c:f>('3-12二人以上の世帯'!$AP$164,'3-12二人以上の世帯'!$AR$164,'3-12二人以上の世帯'!$AT$164,'3-12二人以上の世帯'!$AV$164)</c:f>
            </c:numRef>
          </c:val>
        </c:ser>
        <c:ser>
          <c:idx val="93"/>
          <c:order val="93"/>
          <c:tx>
            <c:strRef>
              <c:f>'3-12二人以上の世帯'!$L$165</c:f>
              <c:strCache>
                <c:ptCount val="1"/>
              </c:strCache>
            </c:strRef>
          </c:tx>
          <c:invertIfNegative val="0"/>
          <c:cat>
            <c:strLit>
              <c:ptCount val="1"/>
              <c:pt idx="0">
                <c:v>単身世帯</c:v>
              </c:pt>
            </c:strLit>
          </c:cat>
          <c:val>
            <c:numRef>
              <c:f>('3-12二人以上の世帯'!$AP$165,'3-12二人以上の世帯'!$AR$165,'3-12二人以上の世帯'!$AT$165,'3-12二人以上の世帯'!$AV$165)</c:f>
            </c:numRef>
          </c:val>
        </c:ser>
        <c:ser>
          <c:idx val="94"/>
          <c:order val="94"/>
          <c:tx>
            <c:strRef>
              <c:f>'3-12二人以上の世帯'!$L$166</c:f>
              <c:strCache>
                <c:ptCount val="1"/>
              </c:strCache>
            </c:strRef>
          </c:tx>
          <c:invertIfNegative val="0"/>
          <c:cat>
            <c:strLit>
              <c:ptCount val="1"/>
              <c:pt idx="0">
                <c:v>単身世帯</c:v>
              </c:pt>
            </c:strLit>
          </c:cat>
          <c:val>
            <c:numRef>
              <c:f>('3-12二人以上の世帯'!$AP$166,'3-12二人以上の世帯'!$AR$166,'3-12二人以上の世帯'!$AT$166,'3-12二人以上の世帯'!$AV$166)</c:f>
            </c:numRef>
          </c:val>
        </c:ser>
        <c:ser>
          <c:idx val="95"/>
          <c:order val="95"/>
          <c:tx>
            <c:strRef>
              <c:f>'3-12二人以上の世帯'!$L$167</c:f>
              <c:strCache>
                <c:ptCount val="1"/>
                <c:pt idx="0">
                  <c:v>教養娯楽</c:v>
                </c:pt>
              </c:strCache>
            </c:strRef>
          </c:tx>
          <c:invertIfNegative val="0"/>
          <c:dLbls>
            <c:dLbl>
              <c:idx val="0"/>
              <c:layout>
                <c:manualLayout>
                  <c:x val="-4.6801872074882997E-3"/>
                  <c:y val="-1.2968330316239372E-2"/>
                </c:manualLayout>
              </c:layout>
              <c:showLegendKey val="0"/>
              <c:showVal val="0"/>
              <c:showCatName val="0"/>
              <c:showSerName val="1"/>
              <c:showPercent val="0"/>
              <c:showBubbleSize val="0"/>
            </c:dLbl>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(単身・勤・勤外!$R$100,単身・勤・勤外!$AC$100)</c:f>
              <c:numCache>
                <c:formatCode>##,###,##0;"-"#,###,##0</c:formatCode>
                <c:ptCount val="2"/>
                <c:pt idx="0">
                  <c:v>221952</c:v>
                </c:pt>
                <c:pt idx="1">
                  <c:v>182448</c:v>
                </c:pt>
              </c:numCache>
            </c:numRef>
          </c:val>
        </c:ser>
        <c:ser>
          <c:idx val="96"/>
          <c:order val="96"/>
          <c:tx>
            <c:strRef>
              <c:f>'3-12二人以上の世帯'!$L$168</c:f>
              <c:strCache>
                <c:ptCount val="1"/>
              </c:strCache>
            </c:strRef>
          </c:tx>
          <c:invertIfNegative val="0"/>
          <c:cat>
            <c:strLit>
              <c:ptCount val="1"/>
              <c:pt idx="0">
                <c:v>単身世帯</c:v>
              </c:pt>
            </c:strLit>
          </c:cat>
          <c:val>
            <c:numRef>
              <c:f>('3-12二人以上の世帯'!$AP$168,'3-12二人以上の世帯'!$AR$168,'3-12二人以上の世帯'!$AT$168,'3-12二人以上の世帯'!$AV$168)</c:f>
            </c:numRef>
          </c:val>
        </c:ser>
        <c:ser>
          <c:idx val="97"/>
          <c:order val="97"/>
          <c:tx>
            <c:strRef>
              <c:f>'3-12二人以上の世帯'!$L$169</c:f>
              <c:strCache>
                <c:ptCount val="1"/>
              </c:strCache>
            </c:strRef>
          </c:tx>
          <c:invertIfNegative val="0"/>
          <c:cat>
            <c:strLit>
              <c:ptCount val="1"/>
              <c:pt idx="0">
                <c:v>単身世帯</c:v>
              </c:pt>
            </c:strLit>
          </c:cat>
          <c:val>
            <c:numRef>
              <c:f>('3-12二人以上の世帯'!$AP$169,'3-12二人以上の世帯'!$AR$169,'3-12二人以上の世帯'!$AT$169,'3-12二人以上の世帯'!$AV$169)</c:f>
            </c:numRef>
          </c:val>
        </c:ser>
        <c:ser>
          <c:idx val="98"/>
          <c:order val="98"/>
          <c:tx>
            <c:strRef>
              <c:f>'3-12二人以上の世帯'!$L$170</c:f>
              <c:strCache>
                <c:ptCount val="1"/>
              </c:strCache>
            </c:strRef>
          </c:tx>
          <c:invertIfNegative val="0"/>
          <c:cat>
            <c:strLit>
              <c:ptCount val="1"/>
              <c:pt idx="0">
                <c:v>単身世帯</c:v>
              </c:pt>
            </c:strLit>
          </c:cat>
          <c:val>
            <c:numRef>
              <c:f>('3-12二人以上の世帯'!$AP$170,'3-12二人以上の世帯'!$AR$170,'3-12二人以上の世帯'!$AT$170,'3-12二人以上の世帯'!$AV$170)</c:f>
            </c:numRef>
          </c:val>
        </c:ser>
        <c:ser>
          <c:idx val="99"/>
          <c:order val="99"/>
          <c:tx>
            <c:strRef>
              <c:f>'3-12二人以上の世帯'!$L$171</c:f>
              <c:strCache>
                <c:ptCount val="1"/>
              </c:strCache>
            </c:strRef>
          </c:tx>
          <c:invertIfNegative val="0"/>
          <c:cat>
            <c:strLit>
              <c:ptCount val="1"/>
              <c:pt idx="0">
                <c:v>単身世帯</c:v>
              </c:pt>
            </c:strLit>
          </c:cat>
          <c:val>
            <c:numRef>
              <c:f>('3-12二人以上の世帯'!$AP$171,'3-12二人以上の世帯'!$AR$171,'3-12二人以上の世帯'!$AT$171,'3-12二人以上の世帯'!$AV$171)</c:f>
            </c:numRef>
          </c:val>
        </c:ser>
        <c:ser>
          <c:idx val="100"/>
          <c:order val="100"/>
          <c:tx>
            <c:strRef>
              <c:f>'3-12二人以上の世帯'!$L$172</c:f>
              <c:strCache>
                <c:ptCount val="1"/>
              </c:strCache>
            </c:strRef>
          </c:tx>
          <c:invertIfNegative val="0"/>
          <c:cat>
            <c:strLit>
              <c:ptCount val="1"/>
              <c:pt idx="0">
                <c:v>単身世帯</c:v>
              </c:pt>
            </c:strLit>
          </c:cat>
          <c:val>
            <c:numRef>
              <c:f>('3-12二人以上の世帯'!$AP$172,'3-12二人以上の世帯'!$AR$172,'3-12二人以上の世帯'!$AT$172,'3-12二人以上の世帯'!$AV$172)</c:f>
            </c:numRef>
          </c:val>
        </c:ser>
        <c:ser>
          <c:idx val="101"/>
          <c:order val="101"/>
          <c:tx>
            <c:strRef>
              <c:f>'3-12二人以上の世帯'!$L$173</c:f>
              <c:strCache>
                <c:ptCount val="1"/>
              </c:strCache>
            </c:strRef>
          </c:tx>
          <c:invertIfNegative val="0"/>
          <c:cat>
            <c:strLit>
              <c:ptCount val="1"/>
              <c:pt idx="0">
                <c:v>単身世帯</c:v>
              </c:pt>
            </c:strLit>
          </c:cat>
          <c:val>
            <c:numRef>
              <c:f>('3-12二人以上の世帯'!$AP$173,'3-12二人以上の世帯'!$AR$173,'3-12二人以上の世帯'!$AT$173,'3-12二人以上の世帯'!$AV$173)</c:f>
            </c:numRef>
          </c:val>
        </c:ser>
        <c:ser>
          <c:idx val="102"/>
          <c:order val="102"/>
          <c:tx>
            <c:strRef>
              <c:f>'3-12二人以上の世帯'!$L$174</c:f>
              <c:strCache>
                <c:ptCount val="1"/>
              </c:strCache>
            </c:strRef>
          </c:tx>
          <c:invertIfNegative val="0"/>
          <c:cat>
            <c:strLit>
              <c:ptCount val="1"/>
              <c:pt idx="0">
                <c:v>単身世帯</c:v>
              </c:pt>
            </c:strLit>
          </c:cat>
          <c:val>
            <c:numRef>
              <c:f>('3-12二人以上の世帯'!$AP$174,'3-12二人以上の世帯'!$AR$174,'3-12二人以上の世帯'!$AT$174,'3-12二人以上の世帯'!$AV$174)</c:f>
            </c:numRef>
          </c:val>
        </c:ser>
        <c:ser>
          <c:idx val="103"/>
          <c:order val="103"/>
          <c:tx>
            <c:strRef>
              <c:f>'3-12二人以上の世帯'!$L$175</c:f>
              <c:strCache>
                <c:ptCount val="1"/>
              </c:strCache>
            </c:strRef>
          </c:tx>
          <c:invertIfNegative val="0"/>
          <c:cat>
            <c:strLit>
              <c:ptCount val="1"/>
              <c:pt idx="0">
                <c:v>単身世帯</c:v>
              </c:pt>
            </c:strLit>
          </c:cat>
          <c:val>
            <c:numRef>
              <c:f>('3-12二人以上の世帯'!$AP$175,'3-12二人以上の世帯'!$AR$175,'3-12二人以上の世帯'!$AT$175,'3-12二人以上の世帯'!$AV$175)</c:f>
            </c:numRef>
          </c:val>
        </c:ser>
        <c:ser>
          <c:idx val="104"/>
          <c:order val="104"/>
          <c:tx>
            <c:strRef>
              <c:f>'3-12二人以上の世帯'!$L$176</c:f>
              <c:strCache>
                <c:ptCount val="1"/>
                <c:pt idx="0">
                  <c:v>その他の消費支出</c:v>
                </c:pt>
              </c:strCache>
            </c:strRef>
          </c:tx>
          <c:invertIfNegative val="0"/>
          <c:dLbls>
            <c:dLbl>
              <c:idx val="1"/>
              <c:delete val="1"/>
            </c:dLbl>
            <c:dLbl>
              <c:idx val="2"/>
              <c:delete val="1"/>
            </c:dLbl>
            <c:dLbl>
              <c:idx val="3"/>
              <c:delete val="1"/>
            </c:dLbl>
            <c:showLegendKey val="0"/>
            <c:showVal val="0"/>
            <c:showCatName val="0"/>
            <c:showSerName val="1"/>
            <c:showPercent val="0"/>
            <c:showBubbleSize val="0"/>
            <c:showLeaderLines val="0"/>
          </c:dLbls>
          <c:cat>
            <c:strLit>
              <c:ptCount val="1"/>
              <c:pt idx="0">
                <c:v>単身世帯</c:v>
              </c:pt>
            </c:strLit>
          </c:cat>
          <c:val>
            <c:numRef>
              <c:f>(単身・勤・勤外!$R$105,単身・勤・勤外!$AC$105)</c:f>
              <c:numCache>
                <c:formatCode>##,###,##0;"-"#,###,##0</c:formatCode>
                <c:ptCount val="2"/>
                <c:pt idx="0">
                  <c:v>381132</c:v>
                </c:pt>
                <c:pt idx="1">
                  <c:v>433344</c:v>
                </c:pt>
              </c:numCache>
            </c:numRef>
          </c:val>
        </c:ser>
        <c:ser>
          <c:idx val="105"/>
          <c:order val="105"/>
          <c:tx>
            <c:strRef>
              <c:f>'3-12二人以上の世帯'!$AP$14</c:f>
              <c:strCache>
                <c:ptCount val="1"/>
              </c:strCache>
            </c:strRef>
          </c:tx>
          <c:spPr>
            <a:noFill/>
            <a:ln>
              <a:noFill/>
            </a:ln>
          </c:spPr>
          <c:invertIfNegative val="0"/>
          <c:dLbls>
            <c:numFmt formatCode="#,##0_);[Red]\(#,##0\)" sourceLinked="0"/>
            <c:txPr>
              <a:bodyPr/>
              <a:lstStyle/>
              <a:p>
                <a:pPr>
                  <a:defRPr sz="1800" b="0"/>
                </a:pPr>
                <a:endParaRPr lang="ja-JP"/>
              </a:p>
            </c:txPr>
            <c:dLblPos val="inBase"/>
            <c:showLegendKey val="0"/>
            <c:showVal val="1"/>
            <c:showCatName val="0"/>
            <c:showSerName val="0"/>
            <c:showPercent val="0"/>
            <c:showBubbleSize val="0"/>
            <c:showLeaderLines val="0"/>
          </c:dLbls>
          <c:cat>
            <c:strLit>
              <c:ptCount val="1"/>
              <c:pt idx="0">
                <c:v>単身世帯</c:v>
              </c:pt>
            </c:strLit>
          </c:cat>
          <c:val>
            <c:numRef>
              <c:f>(単身・勤・勤外!$R$51,単身・勤・勤外!$AC$51)</c:f>
              <c:numCache>
                <c:formatCode>##,###,##0;"-"#,###,##0</c:formatCode>
                <c:ptCount val="2"/>
                <c:pt idx="0">
                  <c:v>1877400</c:v>
                </c:pt>
                <c:pt idx="1">
                  <c:v>1701648</c:v>
                </c:pt>
              </c:numCache>
            </c:numRef>
          </c:val>
        </c:ser>
        <c:dLbls>
          <c:showLegendKey val="0"/>
          <c:showVal val="0"/>
          <c:showCatName val="0"/>
          <c:showSerName val="0"/>
          <c:showPercent val="0"/>
          <c:showBubbleSize val="0"/>
        </c:dLbls>
        <c:gapWidth val="150"/>
        <c:overlap val="100"/>
        <c:axId val="182124928"/>
        <c:axId val="182126464"/>
      </c:barChart>
      <c:catAx>
        <c:axId val="182124928"/>
        <c:scaling>
          <c:orientation val="minMax"/>
        </c:scaling>
        <c:delete val="1"/>
        <c:axPos val="b"/>
        <c:majorTickMark val="out"/>
        <c:minorTickMark val="none"/>
        <c:tickLblPos val="nextTo"/>
        <c:crossAx val="182126464"/>
        <c:crosses val="autoZero"/>
        <c:auto val="1"/>
        <c:lblAlgn val="ctr"/>
        <c:lblOffset val="100"/>
        <c:noMultiLvlLbl val="0"/>
      </c:catAx>
      <c:valAx>
        <c:axId val="182126464"/>
        <c:scaling>
          <c:orientation val="minMax"/>
          <c:max val="1900000.0000000002"/>
          <c:min val="0"/>
        </c:scaling>
        <c:delete val="0"/>
        <c:axPos val="l"/>
        <c:majorGridlines/>
        <c:numFmt formatCode="##,###,##0;&quot;-&quot;#,###,##0" sourceLinked="1"/>
        <c:majorTickMark val="out"/>
        <c:minorTickMark val="none"/>
        <c:tickLblPos val="nextTo"/>
        <c:crossAx val="182124928"/>
        <c:crosses val="autoZero"/>
        <c:crossBetween val="between"/>
      </c:valAx>
    </c:plotArea>
    <c:plotVisOnly val="1"/>
    <c:dispBlanksAs val="gap"/>
    <c:showDLblsOverMax val="0"/>
  </c:chart>
  <c:txPr>
    <a:bodyPr/>
    <a:lstStyle/>
    <a:p>
      <a:pPr>
        <a:defRPr sz="1200"/>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'3-12二人以上の世帯'!$L$73</c:f>
              <c:strCache>
                <c:ptCount val="1"/>
                <c:pt idx="0">
                  <c:v>食料</c:v>
                </c:pt>
              </c:strCache>
            </c:strRef>
          </c:tx>
          <c:invertIfNegative val="0"/>
          <c:dLbls>
            <c:showLegendKey val="0"/>
            <c:showVal val="1"/>
            <c:showCatName val="0"/>
            <c:showSerName val="1"/>
            <c:showPercent val="0"/>
            <c:showBubbleSize val="0"/>
            <c:showLeaderLines val="0"/>
          </c:dLbls>
          <c:val>
            <c:numRef>
              <c:f>'3-12二人以上の世帯'!$AT$73</c:f>
              <c:numCache>
                <c:formatCode>#,##0</c:formatCode>
                <c:ptCount val="1"/>
                <c:pt idx="0">
                  <c:v>652944</c:v>
                </c:pt>
              </c:numCache>
            </c:numRef>
          </c:val>
        </c:ser>
        <c:ser>
          <c:idx val="1"/>
          <c:order val="1"/>
          <c:tx>
            <c:strRef>
              <c:f>'3-12二人以上の世帯'!$L$74</c:f>
              <c:strCache>
                <c:ptCount val="1"/>
              </c:strCache>
            </c:strRef>
          </c:tx>
          <c:invertIfNegative val="0"/>
          <c:val>
            <c:numRef>
              <c:f>'3-12二人以上の世帯'!$AT$74</c:f>
            </c:numRef>
          </c:val>
        </c:ser>
        <c:ser>
          <c:idx val="2"/>
          <c:order val="2"/>
          <c:tx>
            <c:strRef>
              <c:f>'3-12二人以上の世帯'!$L$75</c:f>
              <c:strCache>
                <c:ptCount val="1"/>
              </c:strCache>
            </c:strRef>
          </c:tx>
          <c:invertIfNegative val="0"/>
          <c:val>
            <c:numRef>
              <c:f>'3-12二人以上の世帯'!$AT$75</c:f>
            </c:numRef>
          </c:val>
        </c:ser>
        <c:ser>
          <c:idx val="3"/>
          <c:order val="3"/>
          <c:tx>
            <c:strRef>
              <c:f>'3-12二人以上の世帯'!$L$76</c:f>
              <c:strCache>
                <c:ptCount val="1"/>
              </c:strCache>
            </c:strRef>
          </c:tx>
          <c:invertIfNegative val="0"/>
          <c:val>
            <c:numRef>
              <c:f>'3-12二人以上の世帯'!$AT$76</c:f>
            </c:numRef>
          </c:val>
        </c:ser>
        <c:ser>
          <c:idx val="4"/>
          <c:order val="4"/>
          <c:tx>
            <c:strRef>
              <c:f>'3-12二人以上の世帯'!$L$77</c:f>
              <c:strCache>
                <c:ptCount val="1"/>
              </c:strCache>
            </c:strRef>
          </c:tx>
          <c:invertIfNegative val="0"/>
          <c:val>
            <c:numRef>
              <c:f>'3-12二人以上の世帯'!$AT$77</c:f>
            </c:numRef>
          </c:val>
        </c:ser>
        <c:ser>
          <c:idx val="5"/>
          <c:order val="5"/>
          <c:tx>
            <c:strRef>
              <c:f>'3-12二人以上の世帯'!$L$78</c:f>
              <c:strCache>
                <c:ptCount val="1"/>
              </c:strCache>
            </c:strRef>
          </c:tx>
          <c:invertIfNegative val="0"/>
          <c:val>
            <c:numRef>
              <c:f>'3-12二人以上の世帯'!$AT$78</c:f>
            </c:numRef>
          </c:val>
        </c:ser>
        <c:ser>
          <c:idx val="6"/>
          <c:order val="6"/>
          <c:tx>
            <c:strRef>
              <c:f>'3-12二人以上の世帯'!$L$79</c:f>
              <c:strCache>
                <c:ptCount val="1"/>
              </c:strCache>
            </c:strRef>
          </c:tx>
          <c:invertIfNegative val="0"/>
          <c:val>
            <c:numRef>
              <c:f>'3-12二人以上の世帯'!$AT$79</c:f>
            </c:numRef>
          </c:val>
        </c:ser>
        <c:ser>
          <c:idx val="7"/>
          <c:order val="7"/>
          <c:tx>
            <c:strRef>
              <c:f>'3-12二人以上の世帯'!$L$80</c:f>
              <c:strCache>
                <c:ptCount val="1"/>
              </c:strCache>
            </c:strRef>
          </c:tx>
          <c:invertIfNegative val="0"/>
          <c:val>
            <c:numRef>
              <c:f>'3-12二人以上の世帯'!$AT$80</c:f>
            </c:numRef>
          </c:val>
        </c:ser>
        <c:ser>
          <c:idx val="8"/>
          <c:order val="8"/>
          <c:tx>
            <c:strRef>
              <c:f>'3-12二人以上の世帯'!$L$81</c:f>
              <c:strCache>
                <c:ptCount val="1"/>
              </c:strCache>
            </c:strRef>
          </c:tx>
          <c:invertIfNegative val="0"/>
          <c:val>
            <c:numRef>
              <c:f>'3-12二人以上の世帯'!$AT$81</c:f>
            </c:numRef>
          </c:val>
        </c:ser>
        <c:ser>
          <c:idx val="9"/>
          <c:order val="9"/>
          <c:tx>
            <c:strRef>
              <c:f>'3-12二人以上の世帯'!$L$82</c:f>
              <c:strCache>
                <c:ptCount val="1"/>
              </c:strCache>
            </c:strRef>
          </c:tx>
          <c:invertIfNegative val="0"/>
          <c:val>
            <c:numRef>
              <c:f>'3-12二人以上の世帯'!$AT$82</c:f>
            </c:numRef>
          </c:val>
        </c:ser>
        <c:ser>
          <c:idx val="10"/>
          <c:order val="10"/>
          <c:tx>
            <c:strRef>
              <c:f>'3-12二人以上の世帯'!$L$83</c:f>
              <c:strCache>
                <c:ptCount val="1"/>
              </c:strCache>
            </c:strRef>
          </c:tx>
          <c:invertIfNegative val="0"/>
          <c:val>
            <c:numRef>
              <c:f>'3-12二人以上の世帯'!$AT$83</c:f>
            </c:numRef>
          </c:val>
        </c:ser>
        <c:ser>
          <c:idx val="11"/>
          <c:order val="11"/>
          <c:tx>
            <c:strRef>
              <c:f>'3-12二人以上の世帯'!$L$84</c:f>
              <c:strCache>
                <c:ptCount val="1"/>
              </c:strCache>
            </c:strRef>
          </c:tx>
          <c:invertIfNegative val="0"/>
          <c:val>
            <c:numRef>
              <c:f>'3-12二人以上の世帯'!$AT$84</c:f>
            </c:numRef>
          </c:val>
        </c:ser>
        <c:ser>
          <c:idx val="12"/>
          <c:order val="12"/>
          <c:tx>
            <c:strRef>
              <c:f>'3-12二人以上の世帯'!$L$85</c:f>
              <c:strCache>
                <c:ptCount val="1"/>
              </c:strCache>
            </c:strRef>
          </c:tx>
          <c:invertIfNegative val="0"/>
          <c:val>
            <c:numRef>
              <c:f>'3-12二人以上の世帯'!$AT$85</c:f>
            </c:numRef>
          </c:val>
        </c:ser>
        <c:ser>
          <c:idx val="13"/>
          <c:order val="13"/>
          <c:tx>
            <c:strRef>
              <c:f>'3-12二人以上の世帯'!$L$86</c:f>
              <c:strCache>
                <c:ptCount val="1"/>
              </c:strCache>
            </c:strRef>
          </c:tx>
          <c:invertIfNegative val="0"/>
          <c:val>
            <c:numRef>
              <c:f>'3-12二人以上の世帯'!$AT$86</c:f>
            </c:numRef>
          </c:val>
        </c:ser>
        <c:ser>
          <c:idx val="14"/>
          <c:order val="14"/>
          <c:tx>
            <c:strRef>
              <c:f>'3-12二人以上の世帯'!$L$87</c:f>
              <c:strCache>
                <c:ptCount val="1"/>
              </c:strCache>
            </c:strRef>
          </c:tx>
          <c:invertIfNegative val="0"/>
          <c:val>
            <c:numRef>
              <c:f>'3-12二人以上の世帯'!$AT$87</c:f>
            </c:numRef>
          </c:val>
        </c:ser>
        <c:ser>
          <c:idx val="15"/>
          <c:order val="15"/>
          <c:tx>
            <c:strRef>
              <c:f>'3-12二人以上の世帯'!$L$88</c:f>
              <c:strCache>
                <c:ptCount val="1"/>
              </c:strCache>
            </c:strRef>
          </c:tx>
          <c:invertIfNegative val="0"/>
          <c:val>
            <c:numRef>
              <c:f>'3-12二人以上の世帯'!$AT$88</c:f>
            </c:numRef>
          </c:val>
        </c:ser>
        <c:ser>
          <c:idx val="16"/>
          <c:order val="16"/>
          <c:tx>
            <c:strRef>
              <c:f>'3-12二人以上の世帯'!$L$89</c:f>
              <c:strCache>
                <c:ptCount val="1"/>
              </c:strCache>
            </c:strRef>
          </c:tx>
          <c:invertIfNegative val="0"/>
          <c:val>
            <c:numRef>
              <c:f>'3-12二人以上の世帯'!$AT$89</c:f>
            </c:numRef>
          </c:val>
        </c:ser>
        <c:ser>
          <c:idx val="17"/>
          <c:order val="17"/>
          <c:tx>
            <c:strRef>
              <c:f>'3-12二人以上の世帯'!$L$90</c:f>
              <c:strCache>
                <c:ptCount val="1"/>
              </c:strCache>
            </c:strRef>
          </c:tx>
          <c:invertIfNegative val="0"/>
          <c:val>
            <c:numRef>
              <c:f>'3-12二人以上の世帯'!$AT$90</c:f>
            </c:numRef>
          </c:val>
        </c:ser>
        <c:ser>
          <c:idx val="18"/>
          <c:order val="18"/>
          <c:tx>
            <c:strRef>
              <c:f>'3-12二人以上の世帯'!$L$91</c:f>
              <c:strCache>
                <c:ptCount val="1"/>
              </c:strCache>
            </c:strRef>
          </c:tx>
          <c:invertIfNegative val="0"/>
          <c:val>
            <c:numRef>
              <c:f>'3-12二人以上の世帯'!$AT$91</c:f>
            </c:numRef>
          </c:val>
        </c:ser>
        <c:ser>
          <c:idx val="19"/>
          <c:order val="19"/>
          <c:tx>
            <c:strRef>
              <c:f>'3-12二人以上の世帯'!$L$92</c:f>
              <c:strCache>
                <c:ptCount val="1"/>
              </c:strCache>
            </c:strRef>
          </c:tx>
          <c:invertIfNegative val="0"/>
          <c:val>
            <c:numRef>
              <c:f>'3-12二人以上の世帯'!$AT$92</c:f>
            </c:numRef>
          </c:val>
        </c:ser>
        <c:ser>
          <c:idx val="20"/>
          <c:order val="20"/>
          <c:tx>
            <c:strRef>
              <c:f>'3-12二人以上の世帯'!$L$93</c:f>
              <c:strCache>
                <c:ptCount val="1"/>
              </c:strCache>
            </c:strRef>
          </c:tx>
          <c:invertIfNegative val="0"/>
          <c:val>
            <c:numRef>
              <c:f>'3-12二人以上の世帯'!$AT$93</c:f>
            </c:numRef>
          </c:val>
        </c:ser>
        <c:ser>
          <c:idx val="21"/>
          <c:order val="21"/>
          <c:tx>
            <c:strRef>
              <c:f>'3-12二人以上の世帯'!$L$94</c:f>
              <c:strCache>
                <c:ptCount val="1"/>
              </c:strCache>
            </c:strRef>
          </c:tx>
          <c:invertIfNegative val="0"/>
          <c:val>
            <c:numRef>
              <c:f>'3-12二人以上の世帯'!$AT$94</c:f>
            </c:numRef>
          </c:val>
        </c:ser>
        <c:ser>
          <c:idx val="22"/>
          <c:order val="22"/>
          <c:tx>
            <c:strRef>
              <c:f>'3-12二人以上の世帯'!$L$95</c:f>
              <c:strCache>
                <c:ptCount val="1"/>
              </c:strCache>
            </c:strRef>
          </c:tx>
          <c:invertIfNegative val="0"/>
          <c:val>
            <c:numRef>
              <c:f>'3-12二人以上の世帯'!$AT$95</c:f>
            </c:numRef>
          </c:val>
        </c:ser>
        <c:ser>
          <c:idx val="23"/>
          <c:order val="23"/>
          <c:tx>
            <c:strRef>
              <c:f>'3-12二人以上の世帯'!$L$96</c:f>
              <c:strCache>
                <c:ptCount val="1"/>
              </c:strCache>
            </c:strRef>
          </c:tx>
          <c:invertIfNegative val="0"/>
          <c:val>
            <c:numRef>
              <c:f>'3-12二人以上の世帯'!$AT$96</c:f>
            </c:numRef>
          </c:val>
        </c:ser>
        <c:ser>
          <c:idx val="24"/>
          <c:order val="24"/>
          <c:tx>
            <c:strRef>
              <c:f>'3-12二人以上の世帯'!$L$97</c:f>
              <c:strCache>
                <c:ptCount val="1"/>
              </c:strCache>
            </c:strRef>
          </c:tx>
          <c:invertIfNegative val="0"/>
          <c:val>
            <c:numRef>
              <c:f>'3-12二人以上の世帯'!$AT$97</c:f>
            </c:numRef>
          </c:val>
        </c:ser>
        <c:ser>
          <c:idx val="25"/>
          <c:order val="25"/>
          <c:tx>
            <c:strRef>
              <c:f>'3-12二人以上の世帯'!$L$98</c:f>
              <c:strCache>
                <c:ptCount val="1"/>
              </c:strCache>
            </c:strRef>
          </c:tx>
          <c:invertIfNegative val="0"/>
          <c:val>
            <c:numRef>
              <c:f>'3-12二人以上の世帯'!$AT$98</c:f>
            </c:numRef>
          </c:val>
        </c:ser>
        <c:ser>
          <c:idx val="26"/>
          <c:order val="26"/>
          <c:tx>
            <c:strRef>
              <c:f>'3-12二人以上の世帯'!$L$99</c:f>
              <c:strCache>
                <c:ptCount val="1"/>
              </c:strCache>
            </c:strRef>
          </c:tx>
          <c:invertIfNegative val="0"/>
          <c:val>
            <c:numRef>
              <c:f>'3-12二人以上の世帯'!$AT$99</c:f>
            </c:numRef>
          </c:val>
        </c:ser>
        <c:ser>
          <c:idx val="27"/>
          <c:order val="27"/>
          <c:tx>
            <c:strRef>
              <c:f>'3-12二人以上の世帯'!$L$100</c:f>
              <c:strCache>
                <c:ptCount val="1"/>
              </c:strCache>
            </c:strRef>
          </c:tx>
          <c:invertIfNegative val="0"/>
          <c:val>
            <c:numRef>
              <c:f>'3-12二人以上の世帯'!$AT$100</c:f>
            </c:numRef>
          </c:val>
        </c:ser>
        <c:ser>
          <c:idx val="28"/>
          <c:order val="28"/>
          <c:tx>
            <c:strRef>
              <c:f>'3-12二人以上の世帯'!$L$101</c:f>
              <c:strCache>
                <c:ptCount val="1"/>
              </c:strCache>
            </c:strRef>
          </c:tx>
          <c:invertIfNegative val="0"/>
          <c:val>
            <c:numRef>
              <c:f>'3-12二人以上の世帯'!$AT$101</c:f>
            </c:numRef>
          </c:val>
        </c:ser>
        <c:ser>
          <c:idx val="29"/>
          <c:order val="29"/>
          <c:tx>
            <c:strRef>
              <c:f>'3-12二人以上の世帯'!$L$102</c:f>
              <c:strCache>
                <c:ptCount val="1"/>
              </c:strCache>
            </c:strRef>
          </c:tx>
          <c:invertIfNegative val="0"/>
          <c:val>
            <c:numRef>
              <c:f>'3-12二人以上の世帯'!$AT$102</c:f>
            </c:numRef>
          </c:val>
        </c:ser>
        <c:ser>
          <c:idx val="30"/>
          <c:order val="30"/>
          <c:tx>
            <c:strRef>
              <c:f>'3-12二人以上の世帯'!$L$103</c:f>
              <c:strCache>
                <c:ptCount val="1"/>
              </c:strCache>
            </c:strRef>
          </c:tx>
          <c:invertIfNegative val="0"/>
          <c:val>
            <c:numRef>
              <c:f>'3-12二人以上の世帯'!$AT$103</c:f>
            </c:numRef>
          </c:val>
        </c:ser>
        <c:ser>
          <c:idx val="31"/>
          <c:order val="31"/>
          <c:tx>
            <c:strRef>
              <c:f>'3-12二人以上の世帯'!$L$104</c:f>
              <c:strCache>
                <c:ptCount val="1"/>
              </c:strCache>
            </c:strRef>
          </c:tx>
          <c:invertIfNegative val="0"/>
          <c:val>
            <c:numRef>
              <c:f>'3-12二人以上の世帯'!$AT$104</c:f>
            </c:numRef>
          </c:val>
        </c:ser>
        <c:ser>
          <c:idx val="32"/>
          <c:order val="32"/>
          <c:tx>
            <c:strRef>
              <c:f>'3-12二人以上の世帯'!$L$105</c:f>
              <c:strCache>
                <c:ptCount val="1"/>
              </c:strCache>
            </c:strRef>
          </c:tx>
          <c:invertIfNegative val="0"/>
          <c:val>
            <c:numRef>
              <c:f>'3-12二人以上の世帯'!$AT$105</c:f>
            </c:numRef>
          </c:val>
        </c:ser>
        <c:ser>
          <c:idx val="33"/>
          <c:order val="33"/>
          <c:tx>
            <c:strRef>
              <c:f>'3-12二人以上の世帯'!$L$106</c:f>
              <c:strCache>
                <c:ptCount val="1"/>
              </c:strCache>
            </c:strRef>
          </c:tx>
          <c:invertIfNegative val="0"/>
          <c:val>
            <c:numRef>
              <c:f>'3-12二人以上の世帯'!$AT$106</c:f>
            </c:numRef>
          </c:val>
        </c:ser>
        <c:ser>
          <c:idx val="34"/>
          <c:order val="34"/>
          <c:tx>
            <c:strRef>
              <c:f>'3-12二人以上の世帯'!$L$107</c:f>
              <c:strCache>
                <c:ptCount val="1"/>
              </c:strCache>
            </c:strRef>
          </c:tx>
          <c:invertIfNegative val="0"/>
          <c:val>
            <c:numRef>
              <c:f>'3-12二人以上の世帯'!$AT$107</c:f>
            </c:numRef>
          </c:val>
        </c:ser>
        <c:ser>
          <c:idx val="35"/>
          <c:order val="35"/>
          <c:tx>
            <c:strRef>
              <c:f>'3-12二人以上の世帯'!$L$108</c:f>
              <c:strCache>
                <c:ptCount val="1"/>
              </c:strCache>
            </c:strRef>
          </c:tx>
          <c:invertIfNegative val="0"/>
          <c:val>
            <c:numRef>
              <c:f>'3-12二人以上の世帯'!$AT$108</c:f>
            </c:numRef>
          </c:val>
        </c:ser>
        <c:ser>
          <c:idx val="36"/>
          <c:order val="36"/>
          <c:tx>
            <c:strRef>
              <c:f>'3-12二人以上の世帯'!$L$109</c:f>
              <c:strCache>
                <c:ptCount val="1"/>
              </c:strCache>
            </c:strRef>
          </c:tx>
          <c:invertIfNegative val="0"/>
          <c:val>
            <c:numRef>
              <c:f>'3-12二人以上の世帯'!$AT$109</c:f>
            </c:numRef>
          </c:val>
        </c:ser>
        <c:ser>
          <c:idx val="37"/>
          <c:order val="37"/>
          <c:tx>
            <c:strRef>
              <c:f>'3-12二人以上の世帯'!$L$110</c:f>
              <c:strCache>
                <c:ptCount val="1"/>
              </c:strCache>
            </c:strRef>
          </c:tx>
          <c:invertIfNegative val="0"/>
          <c:val>
            <c:numRef>
              <c:f>'3-12二人以上の世帯'!$AT$110</c:f>
            </c:numRef>
          </c:val>
        </c:ser>
        <c:ser>
          <c:idx val="38"/>
          <c:order val="38"/>
          <c:tx>
            <c:strRef>
              <c:f>'3-12二人以上の世帯'!$L$111</c:f>
              <c:strCache>
                <c:ptCount val="1"/>
              </c:strCache>
            </c:strRef>
          </c:tx>
          <c:invertIfNegative val="0"/>
          <c:val>
            <c:numRef>
              <c:f>'3-12二人以上の世帯'!$AT$111</c:f>
            </c:numRef>
          </c:val>
        </c:ser>
        <c:ser>
          <c:idx val="39"/>
          <c:order val="39"/>
          <c:tx>
            <c:strRef>
              <c:f>'3-12二人以上の世帯'!$L$112</c:f>
              <c:strCache>
                <c:ptCount val="1"/>
              </c:strCache>
            </c:strRef>
          </c:tx>
          <c:invertIfNegative val="0"/>
          <c:val>
            <c:numRef>
              <c:f>'3-12二人以上の世帯'!$AT$112</c:f>
            </c:numRef>
          </c:val>
        </c:ser>
        <c:ser>
          <c:idx val="40"/>
          <c:order val="40"/>
          <c:tx>
            <c:strRef>
              <c:f>'3-12二人以上の世帯'!$L$113</c:f>
              <c:strCache>
                <c:ptCount val="1"/>
              </c:strCache>
            </c:strRef>
          </c:tx>
          <c:invertIfNegative val="0"/>
          <c:val>
            <c:numRef>
              <c:f>'3-12二人以上の世帯'!$AT$113</c:f>
            </c:numRef>
          </c:val>
        </c:ser>
        <c:ser>
          <c:idx val="41"/>
          <c:order val="41"/>
          <c:tx>
            <c:strRef>
              <c:f>'3-12二人以上の世帯'!$L$114</c:f>
              <c:strCache>
                <c:ptCount val="1"/>
                <c:pt idx="0">
                  <c:v>住居</c:v>
                </c:pt>
              </c:strCache>
            </c:strRef>
          </c:tx>
          <c:invertIfNegative val="0"/>
          <c:dLbls>
            <c:showLegendKey val="0"/>
            <c:showVal val="1"/>
            <c:showCatName val="0"/>
            <c:showSerName val="1"/>
            <c:showPercent val="0"/>
            <c:showBubbleSize val="0"/>
            <c:showLeaderLines val="0"/>
          </c:dLbls>
          <c:val>
            <c:numRef>
              <c:f>'3-12二人以上の世帯'!$AT$114</c:f>
              <c:numCache>
                <c:formatCode>#,##0</c:formatCode>
                <c:ptCount val="1"/>
                <c:pt idx="0">
                  <c:v>151560</c:v>
                </c:pt>
              </c:numCache>
            </c:numRef>
          </c:val>
        </c:ser>
        <c:ser>
          <c:idx val="42"/>
          <c:order val="42"/>
          <c:tx>
            <c:strRef>
              <c:f>'3-12二人以上の世帯'!$L$115</c:f>
              <c:strCache>
                <c:ptCount val="1"/>
              </c:strCache>
            </c:strRef>
          </c:tx>
          <c:invertIfNegative val="0"/>
          <c:val>
            <c:numRef>
              <c:f>'3-12二人以上の世帯'!$AT$115</c:f>
            </c:numRef>
          </c:val>
        </c:ser>
        <c:ser>
          <c:idx val="43"/>
          <c:order val="43"/>
          <c:tx>
            <c:strRef>
              <c:f>'3-12二人以上の世帯'!$L$116</c:f>
              <c:strCache>
                <c:ptCount val="1"/>
              </c:strCache>
            </c:strRef>
          </c:tx>
          <c:invertIfNegative val="0"/>
          <c:val>
            <c:numRef>
              <c:f>'3-12二人以上の世帯'!$AT$116</c:f>
            </c:numRef>
          </c:val>
        </c:ser>
        <c:ser>
          <c:idx val="44"/>
          <c:order val="44"/>
          <c:tx>
            <c:strRef>
              <c:f>'3-12二人以上の世帯'!$L$117</c:f>
              <c:strCache>
                <c:ptCount val="1"/>
              </c:strCache>
            </c:strRef>
          </c:tx>
          <c:invertIfNegative val="0"/>
          <c:val>
            <c:numRef>
              <c:f>'3-12二人以上の世帯'!$AT$117</c:f>
            </c:numRef>
          </c:val>
        </c:ser>
        <c:ser>
          <c:idx val="45"/>
          <c:order val="45"/>
          <c:tx>
            <c:strRef>
              <c:f>'3-12二人以上の世帯'!$L$118</c:f>
              <c:strCache>
                <c:ptCount val="1"/>
              </c:strCache>
            </c:strRef>
          </c:tx>
          <c:invertIfNegative val="0"/>
          <c:val>
            <c:numRef>
              <c:f>'3-12二人以上の世帯'!$AT$118</c:f>
            </c:numRef>
          </c:val>
        </c:ser>
        <c:ser>
          <c:idx val="46"/>
          <c:order val="46"/>
          <c:tx>
            <c:strRef>
              <c:f>'3-12二人以上の世帯'!$L$119</c:f>
              <c:strCache>
                <c:ptCount val="1"/>
                <c:pt idx="0">
                  <c:v>光熱・水道</c:v>
                </c:pt>
              </c:strCache>
            </c:strRef>
          </c:tx>
          <c:invertIfNegative val="0"/>
          <c:dLbls>
            <c:showLegendKey val="0"/>
            <c:showVal val="1"/>
            <c:showCatName val="0"/>
            <c:showSerName val="1"/>
            <c:showPercent val="0"/>
            <c:showBubbleSize val="0"/>
            <c:showLeaderLines val="0"/>
          </c:dLbls>
          <c:val>
            <c:numRef>
              <c:f>'3-12二人以上の世帯'!$AT$119</c:f>
              <c:numCache>
                <c:formatCode>#,##0</c:formatCode>
                <c:ptCount val="1"/>
                <c:pt idx="0">
                  <c:v>229824</c:v>
                </c:pt>
              </c:numCache>
            </c:numRef>
          </c:val>
        </c:ser>
        <c:ser>
          <c:idx val="47"/>
          <c:order val="47"/>
          <c:tx>
            <c:strRef>
              <c:f>'3-12二人以上の世帯'!$L$120</c:f>
              <c:strCache>
                <c:ptCount val="1"/>
              </c:strCache>
            </c:strRef>
          </c:tx>
          <c:invertIfNegative val="0"/>
          <c:val>
            <c:numRef>
              <c:f>'3-12二人以上の世帯'!$AT$120</c:f>
            </c:numRef>
          </c:val>
        </c:ser>
        <c:ser>
          <c:idx val="48"/>
          <c:order val="48"/>
          <c:tx>
            <c:strRef>
              <c:f>'3-12二人以上の世帯'!$L$121</c:f>
              <c:strCache>
                <c:ptCount val="1"/>
              </c:strCache>
            </c:strRef>
          </c:tx>
          <c:invertIfNegative val="0"/>
          <c:val>
            <c:numRef>
              <c:f>'3-12二人以上の世帯'!$AT$121</c:f>
            </c:numRef>
          </c:val>
        </c:ser>
        <c:ser>
          <c:idx val="49"/>
          <c:order val="49"/>
          <c:tx>
            <c:strRef>
              <c:f>'3-12二人以上の世帯'!$L$122</c:f>
              <c:strCache>
                <c:ptCount val="1"/>
              </c:strCache>
            </c:strRef>
          </c:tx>
          <c:invertIfNegative val="0"/>
          <c:val>
            <c:numRef>
              <c:f>'3-12二人以上の世帯'!$AT$122</c:f>
            </c:numRef>
          </c:val>
        </c:ser>
        <c:ser>
          <c:idx val="50"/>
          <c:order val="50"/>
          <c:tx>
            <c:strRef>
              <c:f>'3-12二人以上の世帯'!$L$123</c:f>
              <c:strCache>
                <c:ptCount val="1"/>
              </c:strCache>
            </c:strRef>
          </c:tx>
          <c:invertIfNegative val="0"/>
          <c:val>
            <c:numRef>
              <c:f>'3-12二人以上の世帯'!$AT$123</c:f>
            </c:numRef>
          </c:val>
        </c:ser>
        <c:ser>
          <c:idx val="51"/>
          <c:order val="51"/>
          <c:tx>
            <c:strRef>
              <c:f>'3-12二人以上の世帯'!$L$124</c:f>
              <c:strCache>
                <c:ptCount val="1"/>
                <c:pt idx="0">
                  <c:v>家具・家事用品</c:v>
                </c:pt>
              </c:strCache>
            </c:strRef>
          </c:tx>
          <c:invertIfNegative val="0"/>
          <c:dLbls>
            <c:dLbl>
              <c:idx val="0"/>
              <c:layout>
                <c:manualLayout>
                  <c:x val="0.19180429960478701"/>
                  <c:y val="1.1298571833094545E-2"/>
                </c:manualLayout>
              </c:layout>
              <c:showLegendKey val="0"/>
              <c:showVal val="1"/>
              <c:showCatName val="0"/>
              <c:showSerName val="1"/>
              <c:showPercent val="0"/>
              <c:showBubbleSize val="0"/>
            </c:dLbl>
            <c:showLegendKey val="0"/>
            <c:showVal val="1"/>
            <c:showCatName val="0"/>
            <c:showSerName val="1"/>
            <c:showPercent val="0"/>
            <c:showBubbleSize val="0"/>
            <c:showLeaderLines val="0"/>
          </c:dLbls>
          <c:val>
            <c:numRef>
              <c:f>'3-12二人以上の世帯'!$AT$124</c:f>
              <c:numCache>
                <c:formatCode>#,##0</c:formatCode>
                <c:ptCount val="1"/>
                <c:pt idx="0">
                  <c:v>98016</c:v>
                </c:pt>
              </c:numCache>
            </c:numRef>
          </c:val>
        </c:ser>
        <c:ser>
          <c:idx val="52"/>
          <c:order val="52"/>
          <c:tx>
            <c:strRef>
              <c:f>'3-12二人以上の世帯'!$L$125</c:f>
              <c:strCache>
                <c:ptCount val="1"/>
              </c:strCache>
            </c:strRef>
          </c:tx>
          <c:invertIfNegative val="0"/>
          <c:val>
            <c:numRef>
              <c:f>'3-12二人以上の世帯'!$AT$125</c:f>
            </c:numRef>
          </c:val>
        </c:ser>
        <c:ser>
          <c:idx val="53"/>
          <c:order val="53"/>
          <c:tx>
            <c:strRef>
              <c:f>'3-12二人以上の世帯'!$L$126</c:f>
              <c:strCache>
                <c:ptCount val="1"/>
              </c:strCache>
            </c:strRef>
          </c:tx>
          <c:invertIfNegative val="0"/>
          <c:val>
            <c:numRef>
              <c:f>'3-12二人以上の世帯'!$AT$126</c:f>
            </c:numRef>
          </c:val>
        </c:ser>
        <c:ser>
          <c:idx val="54"/>
          <c:order val="54"/>
          <c:tx>
            <c:strRef>
              <c:f>'3-12二人以上の世帯'!$L$127</c:f>
              <c:strCache>
                <c:ptCount val="1"/>
              </c:strCache>
            </c:strRef>
          </c:tx>
          <c:invertIfNegative val="0"/>
          <c:val>
            <c:numRef>
              <c:f>'3-12二人以上の世帯'!$AT$127</c:f>
            </c:numRef>
          </c:val>
        </c:ser>
        <c:ser>
          <c:idx val="55"/>
          <c:order val="55"/>
          <c:tx>
            <c:strRef>
              <c:f>'3-12二人以上の世帯'!$L$128</c:f>
              <c:strCache>
                <c:ptCount val="1"/>
              </c:strCache>
            </c:strRef>
          </c:tx>
          <c:invertIfNegative val="0"/>
          <c:val>
            <c:numRef>
              <c:f>'3-12二人以上の世帯'!$AT$128</c:f>
            </c:numRef>
          </c:val>
        </c:ser>
        <c:ser>
          <c:idx val="56"/>
          <c:order val="56"/>
          <c:tx>
            <c:strRef>
              <c:f>'3-12二人以上の世帯'!$L$129</c:f>
              <c:strCache>
                <c:ptCount val="1"/>
              </c:strCache>
            </c:strRef>
          </c:tx>
          <c:invertIfNegative val="0"/>
          <c:val>
            <c:numRef>
              <c:f>'3-12二人以上の世帯'!$AT$129</c:f>
            </c:numRef>
          </c:val>
        </c:ser>
        <c:ser>
          <c:idx val="57"/>
          <c:order val="57"/>
          <c:tx>
            <c:strRef>
              <c:f>'3-12二人以上の世帯'!$L$130</c:f>
              <c:strCache>
                <c:ptCount val="1"/>
              </c:strCache>
            </c:strRef>
          </c:tx>
          <c:invertIfNegative val="0"/>
          <c:val>
            <c:numRef>
              <c:f>'3-12二人以上の世帯'!$AT$130</c:f>
            </c:numRef>
          </c:val>
        </c:ser>
        <c:ser>
          <c:idx val="58"/>
          <c:order val="58"/>
          <c:tx>
            <c:strRef>
              <c:f>'3-12二人以上の世帯'!$L$131</c:f>
              <c:strCache>
                <c:ptCount val="1"/>
              </c:strCache>
            </c:strRef>
          </c:tx>
          <c:invertIfNegative val="0"/>
          <c:val>
            <c:numRef>
              <c:f>'3-12二人以上の世帯'!$AT$131</c:f>
            </c:numRef>
          </c:val>
        </c:ser>
        <c:ser>
          <c:idx val="59"/>
          <c:order val="59"/>
          <c:tx>
            <c:strRef>
              <c:f>'3-12二人以上の世帯'!$L$132</c:f>
              <c:strCache>
                <c:ptCount val="1"/>
              </c:strCache>
            </c:strRef>
          </c:tx>
          <c:invertIfNegative val="0"/>
          <c:val>
            <c:numRef>
              <c:f>'3-12二人以上の世帯'!$AT$132</c:f>
            </c:numRef>
          </c:val>
        </c:ser>
        <c:ser>
          <c:idx val="60"/>
          <c:order val="60"/>
          <c:tx>
            <c:strRef>
              <c:f>'3-12二人以上の世帯'!$L$133</c:f>
              <c:strCache>
                <c:ptCount val="1"/>
              </c:strCache>
            </c:strRef>
          </c:tx>
          <c:invertIfNegative val="0"/>
          <c:val>
            <c:numRef>
              <c:f>'3-12二人以上の世帯'!$AT$133</c:f>
            </c:numRef>
          </c:val>
        </c:ser>
        <c:ser>
          <c:idx val="61"/>
          <c:order val="61"/>
          <c:tx>
            <c:strRef>
              <c:f>'3-12二人以上の世帯'!$L$134</c:f>
              <c:strCache>
                <c:ptCount val="1"/>
                <c:pt idx="0">
                  <c:v>被服及び履物</c:v>
                </c:pt>
              </c:strCache>
            </c:strRef>
          </c:tx>
          <c:invertIfNegative val="0"/>
          <c:dLbls>
            <c:dLbl>
              <c:idx val="0"/>
              <c:layout>
                <c:manualLayout>
                  <c:x val="3.953530759792343E-3"/>
                  <c:y val="6.4752887430674262E-3"/>
                </c:manualLayout>
              </c:layout>
              <c:showLegendKey val="0"/>
              <c:showVal val="1"/>
              <c:showCatName val="0"/>
              <c:showSerName val="1"/>
              <c:showPercent val="0"/>
              <c:showBubbleSize val="0"/>
            </c:dLbl>
            <c:showLegendKey val="0"/>
            <c:showVal val="1"/>
            <c:showCatName val="0"/>
            <c:showSerName val="1"/>
            <c:showPercent val="0"/>
            <c:showBubbleSize val="0"/>
            <c:showLeaderLines val="0"/>
          </c:dLbls>
          <c:val>
            <c:numRef>
              <c:f>'3-12二人以上の世帯'!$AT$134</c:f>
              <c:numCache>
                <c:formatCode>#,##0</c:formatCode>
                <c:ptCount val="1"/>
                <c:pt idx="0">
                  <c:v>67644</c:v>
                </c:pt>
              </c:numCache>
            </c:numRef>
          </c:val>
        </c:ser>
        <c:ser>
          <c:idx val="62"/>
          <c:order val="62"/>
          <c:tx>
            <c:strRef>
              <c:f>'3-12二人以上の世帯'!$L$135</c:f>
              <c:strCache>
                <c:ptCount val="1"/>
              </c:strCache>
            </c:strRef>
          </c:tx>
          <c:invertIfNegative val="0"/>
          <c:val>
            <c:numRef>
              <c:f>'3-12二人以上の世帯'!$AT$135</c:f>
            </c:numRef>
          </c:val>
        </c:ser>
        <c:ser>
          <c:idx val="63"/>
          <c:order val="63"/>
          <c:tx>
            <c:strRef>
              <c:f>'3-12二人以上の世帯'!$L$136</c:f>
              <c:strCache>
                <c:ptCount val="1"/>
              </c:strCache>
            </c:strRef>
          </c:tx>
          <c:invertIfNegative val="0"/>
          <c:val>
            <c:numRef>
              <c:f>'3-12二人以上の世帯'!$AT$136</c:f>
            </c:numRef>
          </c:val>
        </c:ser>
        <c:ser>
          <c:idx val="64"/>
          <c:order val="64"/>
          <c:tx>
            <c:strRef>
              <c:f>'3-12二人以上の世帯'!$L$137</c:f>
              <c:strCache>
                <c:ptCount val="1"/>
              </c:strCache>
            </c:strRef>
          </c:tx>
          <c:invertIfNegative val="0"/>
          <c:val>
            <c:numRef>
              <c:f>'3-12二人以上の世帯'!$AT$137</c:f>
            </c:numRef>
          </c:val>
        </c:ser>
        <c:ser>
          <c:idx val="65"/>
          <c:order val="65"/>
          <c:tx>
            <c:strRef>
              <c:f>'3-12二人以上の世帯'!$L$138</c:f>
              <c:strCache>
                <c:ptCount val="1"/>
              </c:strCache>
            </c:strRef>
          </c:tx>
          <c:invertIfNegative val="0"/>
          <c:val>
            <c:numRef>
              <c:f>'3-12二人以上の世帯'!$AT$138</c:f>
            </c:numRef>
          </c:val>
        </c:ser>
        <c:ser>
          <c:idx val="66"/>
          <c:order val="66"/>
          <c:tx>
            <c:strRef>
              <c:f>'3-12二人以上の世帯'!$L$139</c:f>
              <c:strCache>
                <c:ptCount val="1"/>
              </c:strCache>
            </c:strRef>
          </c:tx>
          <c:invertIfNegative val="0"/>
          <c:val>
            <c:numRef>
              <c:f>'3-12二人以上の世帯'!$AT$139</c:f>
            </c:numRef>
          </c:val>
        </c:ser>
        <c:ser>
          <c:idx val="67"/>
          <c:order val="67"/>
          <c:tx>
            <c:strRef>
              <c:f>'3-12二人以上の世帯'!$L$140</c:f>
              <c:strCache>
                <c:ptCount val="1"/>
              </c:strCache>
            </c:strRef>
          </c:tx>
          <c:invertIfNegative val="0"/>
          <c:val>
            <c:numRef>
              <c:f>'3-12二人以上の世帯'!$AT$140</c:f>
            </c:numRef>
          </c:val>
        </c:ser>
        <c:ser>
          <c:idx val="68"/>
          <c:order val="68"/>
          <c:tx>
            <c:strRef>
              <c:f>'3-12二人以上の世帯'!$L$141</c:f>
              <c:strCache>
                <c:ptCount val="1"/>
              </c:strCache>
            </c:strRef>
          </c:tx>
          <c:invertIfNegative val="0"/>
          <c:val>
            <c:numRef>
              <c:f>'3-12二人以上の世帯'!$AT$141</c:f>
            </c:numRef>
          </c:val>
        </c:ser>
        <c:ser>
          <c:idx val="69"/>
          <c:order val="69"/>
          <c:tx>
            <c:strRef>
              <c:f>'3-12二人以上の世帯'!$L$142</c:f>
              <c:strCache>
                <c:ptCount val="1"/>
              </c:strCache>
            </c:strRef>
          </c:tx>
          <c:invertIfNegative val="0"/>
          <c:val>
            <c:numRef>
              <c:f>'3-12二人以上の世帯'!$AT$142</c:f>
            </c:numRef>
          </c:val>
        </c:ser>
        <c:ser>
          <c:idx val="70"/>
          <c:order val="70"/>
          <c:tx>
            <c:strRef>
              <c:f>'3-12二人以上の世帯'!$L$143</c:f>
              <c:strCache>
                <c:ptCount val="1"/>
              </c:strCache>
            </c:strRef>
          </c:tx>
          <c:invertIfNegative val="0"/>
          <c:val>
            <c:numRef>
              <c:f>'3-12二人以上の世帯'!$AT$143</c:f>
            </c:numRef>
          </c:val>
        </c:ser>
        <c:ser>
          <c:idx val="71"/>
          <c:order val="71"/>
          <c:tx>
            <c:strRef>
              <c:f>'3-12二人以上の世帯'!$L$144</c:f>
              <c:strCache>
                <c:ptCount val="1"/>
              </c:strCache>
            </c:strRef>
          </c:tx>
          <c:invertIfNegative val="0"/>
          <c:val>
            <c:numRef>
              <c:f>'3-12二人以上の世帯'!$AT$144</c:f>
            </c:numRef>
          </c:val>
        </c:ser>
        <c:ser>
          <c:idx val="72"/>
          <c:order val="72"/>
          <c:tx>
            <c:strRef>
              <c:f>'3-12二人以上の世帯'!$L$145</c:f>
              <c:strCache>
                <c:ptCount val="1"/>
              </c:strCache>
            </c:strRef>
          </c:tx>
          <c:invertIfNegative val="0"/>
          <c:val>
            <c:numRef>
              <c:f>'3-12二人以上の世帯'!$AT$145</c:f>
            </c:numRef>
          </c:val>
        </c:ser>
        <c:ser>
          <c:idx val="73"/>
          <c:order val="73"/>
          <c:tx>
            <c:strRef>
              <c:f>'3-12二人以上の世帯'!$L$146</c:f>
              <c:strCache>
                <c:ptCount val="1"/>
              </c:strCache>
            </c:strRef>
          </c:tx>
          <c:invertIfNegative val="0"/>
          <c:val>
            <c:numRef>
              <c:f>'3-12二人以上の世帯'!$AT$146</c:f>
            </c:numRef>
          </c:val>
        </c:ser>
        <c:ser>
          <c:idx val="74"/>
          <c:order val="74"/>
          <c:tx>
            <c:strRef>
              <c:f>'3-12二人以上の世帯'!$L$147</c:f>
              <c:strCache>
                <c:ptCount val="1"/>
              </c:strCache>
            </c:strRef>
          </c:tx>
          <c:invertIfNegative val="0"/>
          <c:val>
            <c:numRef>
              <c:f>'3-12二人以上の世帯'!$AT$147</c:f>
            </c:numRef>
          </c:val>
        </c:ser>
        <c:ser>
          <c:idx val="75"/>
          <c:order val="75"/>
          <c:tx>
            <c:strRef>
              <c:f>'3-12二人以上の世帯'!$L$148</c:f>
              <c:strCache>
                <c:ptCount val="1"/>
              </c:strCache>
            </c:strRef>
          </c:tx>
          <c:invertIfNegative val="0"/>
          <c:val>
            <c:numRef>
              <c:f>'3-12二人以上の世帯'!$AT$148</c:f>
            </c:numRef>
          </c:val>
        </c:ser>
        <c:ser>
          <c:idx val="76"/>
          <c:order val="76"/>
          <c:tx>
            <c:strRef>
              <c:f>'3-12二人以上の世帯'!$L$149</c:f>
              <c:strCache>
                <c:ptCount val="1"/>
              </c:strCache>
            </c:strRef>
          </c:tx>
          <c:invertIfNegative val="0"/>
          <c:val>
            <c:numRef>
              <c:f>'3-12二人以上の世帯'!$AT$149</c:f>
            </c:numRef>
          </c:val>
        </c:ser>
        <c:ser>
          <c:idx val="77"/>
          <c:order val="77"/>
          <c:tx>
            <c:strRef>
              <c:f>'3-12二人以上の世帯'!$L$150</c:f>
              <c:strCache>
                <c:ptCount val="1"/>
              </c:strCache>
            </c:strRef>
          </c:tx>
          <c:invertIfNegative val="0"/>
          <c:val>
            <c:numRef>
              <c:f>'3-12二人以上の世帯'!$AT$150</c:f>
            </c:numRef>
          </c:val>
        </c:ser>
        <c:ser>
          <c:idx val="78"/>
          <c:order val="78"/>
          <c:tx>
            <c:strRef>
              <c:f>'3-12二人以上の世帯'!$L$151</c:f>
              <c:strCache>
                <c:ptCount val="1"/>
              </c:strCache>
            </c:strRef>
          </c:tx>
          <c:invertIfNegative val="0"/>
          <c:val>
            <c:numRef>
              <c:f>'3-12二人以上の世帯'!$AT$151</c:f>
            </c:numRef>
          </c:val>
        </c:ser>
        <c:ser>
          <c:idx val="79"/>
          <c:order val="79"/>
          <c:tx>
            <c:strRef>
              <c:f>'3-12二人以上の世帯'!$L$152</c:f>
              <c:strCache>
                <c:ptCount val="1"/>
                <c:pt idx="0">
                  <c:v>保健医療</c:v>
                </c:pt>
              </c:strCache>
            </c:strRef>
          </c:tx>
          <c:invertIfNegative val="0"/>
          <c:dLbls>
            <c:showLegendKey val="0"/>
            <c:showVal val="1"/>
            <c:showCatName val="0"/>
            <c:showSerName val="1"/>
            <c:showPercent val="0"/>
            <c:showBubbleSize val="0"/>
            <c:showLeaderLines val="0"/>
          </c:dLbls>
          <c:val>
            <c:numRef>
              <c:f>'3-12二人以上の世帯'!$AT$152</c:f>
              <c:numCache>
                <c:formatCode>#,##0</c:formatCode>
                <c:ptCount val="1"/>
                <c:pt idx="0">
                  <c:v>150816</c:v>
                </c:pt>
              </c:numCache>
            </c:numRef>
          </c:val>
        </c:ser>
        <c:ser>
          <c:idx val="80"/>
          <c:order val="80"/>
          <c:tx>
            <c:strRef>
              <c:f>'3-12二人以上の世帯'!$L$153</c:f>
              <c:strCache>
                <c:ptCount val="1"/>
              </c:strCache>
            </c:strRef>
          </c:tx>
          <c:invertIfNegative val="0"/>
          <c:val>
            <c:numRef>
              <c:f>'3-12二人以上の世帯'!$AT$153</c:f>
            </c:numRef>
          </c:val>
        </c:ser>
        <c:ser>
          <c:idx val="81"/>
          <c:order val="81"/>
          <c:tx>
            <c:strRef>
              <c:f>'3-12二人以上の世帯'!$L$154</c:f>
              <c:strCache>
                <c:ptCount val="1"/>
              </c:strCache>
            </c:strRef>
          </c:tx>
          <c:invertIfNegative val="0"/>
          <c:val>
            <c:numRef>
              <c:f>'3-12二人以上の世帯'!$AT$154</c:f>
            </c:numRef>
          </c:val>
        </c:ser>
        <c:ser>
          <c:idx val="82"/>
          <c:order val="82"/>
          <c:tx>
            <c:strRef>
              <c:f>'3-12二人以上の世帯'!$L$155</c:f>
              <c:strCache>
                <c:ptCount val="1"/>
              </c:strCache>
            </c:strRef>
          </c:tx>
          <c:invertIfNegative val="0"/>
          <c:val>
            <c:numRef>
              <c:f>'3-12二人以上の世帯'!$AT$155</c:f>
            </c:numRef>
          </c:val>
        </c:ser>
        <c:ser>
          <c:idx val="83"/>
          <c:order val="83"/>
          <c:tx>
            <c:strRef>
              <c:f>'3-12二人以上の世帯'!$L$156</c:f>
              <c:strCache>
                <c:ptCount val="1"/>
              </c:strCache>
            </c:strRef>
          </c:tx>
          <c:invertIfNegative val="0"/>
          <c:val>
            <c:numRef>
              <c:f>'3-12二人以上の世帯'!$AT$156</c:f>
            </c:numRef>
          </c:val>
        </c:ser>
        <c:ser>
          <c:idx val="84"/>
          <c:order val="84"/>
          <c:tx>
            <c:strRef>
              <c:f>'3-12二人以上の世帯'!$L$157</c:f>
              <c:strCache>
                <c:ptCount val="1"/>
                <c:pt idx="0">
                  <c:v>交通・通信</c:v>
                </c:pt>
              </c:strCache>
            </c:strRef>
          </c:tx>
          <c:invertIfNegative val="0"/>
          <c:dLbls>
            <c:showLegendKey val="0"/>
            <c:showVal val="1"/>
            <c:showCatName val="0"/>
            <c:showSerName val="1"/>
            <c:showPercent val="0"/>
            <c:showBubbleSize val="0"/>
            <c:showLeaderLines val="0"/>
          </c:dLbls>
          <c:val>
            <c:numRef>
              <c:f>'3-12二人以上の世帯'!$AT$157</c:f>
              <c:numCache>
                <c:formatCode>#,##0</c:formatCode>
                <c:ptCount val="1"/>
                <c:pt idx="0">
                  <c:v>277572</c:v>
                </c:pt>
              </c:numCache>
            </c:numRef>
          </c:val>
        </c:ser>
        <c:ser>
          <c:idx val="85"/>
          <c:order val="85"/>
          <c:tx>
            <c:strRef>
              <c:f>'3-12二人以上の世帯'!$L$158</c:f>
              <c:strCache>
                <c:ptCount val="1"/>
              </c:strCache>
            </c:strRef>
          </c:tx>
          <c:invertIfNegative val="0"/>
          <c:val>
            <c:numRef>
              <c:f>'3-12二人以上の世帯'!$AT$158</c:f>
            </c:numRef>
          </c:val>
        </c:ser>
        <c:ser>
          <c:idx val="86"/>
          <c:order val="86"/>
          <c:tx>
            <c:strRef>
              <c:f>'3-12二人以上の世帯'!$L$159</c:f>
              <c:strCache>
                <c:ptCount val="1"/>
              </c:strCache>
            </c:strRef>
          </c:tx>
          <c:invertIfNegative val="0"/>
          <c:val>
            <c:numRef>
              <c:f>'3-12二人以上の世帯'!$AT$159</c:f>
            </c:numRef>
          </c:val>
        </c:ser>
        <c:ser>
          <c:idx val="87"/>
          <c:order val="87"/>
          <c:tx>
            <c:strRef>
              <c:f>'3-12二人以上の世帯'!$L$160</c:f>
              <c:strCache>
                <c:ptCount val="1"/>
              </c:strCache>
            </c:strRef>
          </c:tx>
          <c:invertIfNegative val="0"/>
          <c:val>
            <c:numRef>
              <c:f>'3-12二人以上の世帯'!$AT$160</c:f>
            </c:numRef>
          </c:val>
        </c:ser>
        <c:ser>
          <c:idx val="88"/>
          <c:order val="88"/>
          <c:tx>
            <c:strRef>
              <c:f>'3-12二人以上の世帯'!$L$161</c:f>
              <c:strCache>
                <c:ptCount val="1"/>
              </c:strCache>
            </c:strRef>
          </c:tx>
          <c:invertIfNegative val="0"/>
          <c:val>
            <c:numRef>
              <c:f>'3-12二人以上の世帯'!$AT$161</c:f>
            </c:numRef>
          </c:val>
        </c:ser>
        <c:ser>
          <c:idx val="89"/>
          <c:order val="89"/>
          <c:tx>
            <c:strRef>
              <c:f>'3-12二人以上の世帯'!$L$162</c:f>
              <c:strCache>
                <c:ptCount val="1"/>
              </c:strCache>
            </c:strRef>
          </c:tx>
          <c:invertIfNegative val="0"/>
          <c:val>
            <c:numRef>
              <c:f>'3-12二人以上の世帯'!$AT$162</c:f>
            </c:numRef>
          </c:val>
        </c:ser>
        <c:ser>
          <c:idx val="90"/>
          <c:order val="90"/>
          <c:tx>
            <c:strRef>
              <c:f>'3-12二人以上の世帯'!$L$163</c:f>
              <c:strCache>
                <c:ptCount val="1"/>
              </c:strCache>
            </c:strRef>
          </c:tx>
          <c:invertIfNegative val="0"/>
          <c:val>
            <c:numRef>
              <c:f>'3-12二人以上の世帯'!$AT$163</c:f>
            </c:numRef>
          </c:val>
        </c:ser>
        <c:ser>
          <c:idx val="91"/>
          <c:order val="91"/>
          <c:tx>
            <c:strRef>
              <c:f>'3-12二人以上の世帯'!$L$164</c:f>
              <c:strCache>
                <c:ptCount val="1"/>
                <c:pt idx="0">
                  <c:v>教育</c:v>
                </c:pt>
              </c:strCache>
            </c:strRef>
          </c:tx>
          <c:invertIfNegative val="0"/>
          <c:val>
            <c:numRef>
              <c:f>'3-12二人以上の世帯'!$AT$164</c:f>
              <c:numCache>
                <c:formatCode>#,##0</c:formatCode>
                <c:ptCount val="1"/>
                <c:pt idx="0">
                  <c:v>0</c:v>
                </c:pt>
              </c:numCache>
            </c:numRef>
          </c:val>
        </c:ser>
        <c:ser>
          <c:idx val="92"/>
          <c:order val="92"/>
          <c:tx>
            <c:strRef>
              <c:f>'3-12二人以上の世帯'!$L$165</c:f>
              <c:strCache>
                <c:ptCount val="1"/>
              </c:strCache>
            </c:strRef>
          </c:tx>
          <c:invertIfNegative val="0"/>
          <c:val>
            <c:numRef>
              <c:f>'3-12二人以上の世帯'!$AT$165</c:f>
            </c:numRef>
          </c:val>
        </c:ser>
        <c:ser>
          <c:idx val="93"/>
          <c:order val="93"/>
          <c:tx>
            <c:strRef>
              <c:f>'3-12二人以上の世帯'!$L$166</c:f>
              <c:strCache>
                <c:ptCount val="1"/>
              </c:strCache>
            </c:strRef>
          </c:tx>
          <c:invertIfNegative val="0"/>
          <c:val>
            <c:numRef>
              <c:f>'3-12二人以上の世帯'!$AT$166</c:f>
            </c:numRef>
          </c:val>
        </c:ser>
        <c:ser>
          <c:idx val="94"/>
          <c:order val="94"/>
          <c:tx>
            <c:strRef>
              <c:f>'3-12二人以上の世帯'!$L$167</c:f>
              <c:strCache>
                <c:ptCount val="1"/>
              </c:strCache>
            </c:strRef>
          </c:tx>
          <c:invertIfNegative val="0"/>
          <c:val>
            <c:numRef>
              <c:f>'3-12二人以上の世帯'!$AT$167</c:f>
            </c:numRef>
          </c:val>
        </c:ser>
        <c:ser>
          <c:idx val="95"/>
          <c:order val="95"/>
          <c:tx>
            <c:strRef>
              <c:f>'3-12二人以上の世帯'!$L$168</c:f>
              <c:strCache>
                <c:ptCount val="1"/>
                <c:pt idx="0">
                  <c:v>教養娯楽</c:v>
                </c:pt>
              </c:strCache>
            </c:strRef>
          </c:tx>
          <c:invertIfNegative val="0"/>
          <c:dLbls>
            <c:showLegendKey val="0"/>
            <c:showVal val="1"/>
            <c:showCatName val="0"/>
            <c:showSerName val="1"/>
            <c:showPercent val="0"/>
            <c:showBubbleSize val="0"/>
            <c:showLeaderLines val="0"/>
          </c:dLbls>
          <c:val>
            <c:numRef>
              <c:f>'3-12二人以上の世帯'!$AT$168</c:f>
              <c:numCache>
                <c:formatCode>#,##0</c:formatCode>
                <c:ptCount val="1"/>
                <c:pt idx="0">
                  <c:v>244968</c:v>
                </c:pt>
              </c:numCache>
            </c:numRef>
          </c:val>
        </c:ser>
        <c:ser>
          <c:idx val="96"/>
          <c:order val="96"/>
          <c:tx>
            <c:strRef>
              <c:f>'3-12二人以上の世帯'!$L$169</c:f>
              <c:strCache>
                <c:ptCount val="1"/>
              </c:strCache>
            </c:strRef>
          </c:tx>
          <c:invertIfNegative val="0"/>
          <c:val>
            <c:numRef>
              <c:f>'3-12二人以上の世帯'!$AT$169</c:f>
            </c:numRef>
          </c:val>
        </c:ser>
        <c:ser>
          <c:idx val="97"/>
          <c:order val="97"/>
          <c:tx>
            <c:strRef>
              <c:f>'3-12二人以上の世帯'!$L$170</c:f>
              <c:strCache>
                <c:ptCount val="1"/>
              </c:strCache>
            </c:strRef>
          </c:tx>
          <c:invertIfNegative val="0"/>
          <c:val>
            <c:numRef>
              <c:f>'3-12二人以上の世帯'!$AT$170</c:f>
            </c:numRef>
          </c:val>
        </c:ser>
        <c:ser>
          <c:idx val="98"/>
          <c:order val="98"/>
          <c:tx>
            <c:strRef>
              <c:f>'3-12二人以上の世帯'!$L$171</c:f>
              <c:strCache>
                <c:ptCount val="1"/>
              </c:strCache>
            </c:strRef>
          </c:tx>
          <c:invertIfNegative val="0"/>
          <c:val>
            <c:numRef>
              <c:f>'3-12二人以上の世帯'!$AT$171</c:f>
            </c:numRef>
          </c:val>
        </c:ser>
        <c:ser>
          <c:idx val="99"/>
          <c:order val="99"/>
          <c:tx>
            <c:strRef>
              <c:f>'3-12二人以上の世帯'!$L$172</c:f>
              <c:strCache>
                <c:ptCount val="1"/>
              </c:strCache>
            </c:strRef>
          </c:tx>
          <c:invertIfNegative val="0"/>
          <c:val>
            <c:numRef>
              <c:f>'3-12二人以上の世帯'!$AT$172</c:f>
            </c:numRef>
          </c:val>
        </c:ser>
        <c:ser>
          <c:idx val="100"/>
          <c:order val="100"/>
          <c:tx>
            <c:strRef>
              <c:f>'3-12二人以上の世帯'!$L$173</c:f>
              <c:strCache>
                <c:ptCount val="1"/>
              </c:strCache>
            </c:strRef>
          </c:tx>
          <c:invertIfNegative val="0"/>
          <c:val>
            <c:numRef>
              <c:f>'3-12二人以上の世帯'!$AT$173</c:f>
            </c:numRef>
          </c:val>
        </c:ser>
        <c:ser>
          <c:idx val="101"/>
          <c:order val="101"/>
          <c:tx>
            <c:strRef>
              <c:f>'3-12二人以上の世帯'!$L$174</c:f>
              <c:strCache>
                <c:ptCount val="1"/>
              </c:strCache>
            </c:strRef>
          </c:tx>
          <c:invertIfNegative val="0"/>
          <c:val>
            <c:numRef>
              <c:f>'3-12二人以上の世帯'!$AT$174</c:f>
            </c:numRef>
          </c:val>
        </c:ser>
        <c:ser>
          <c:idx val="102"/>
          <c:order val="102"/>
          <c:tx>
            <c:strRef>
              <c:f>'3-12二人以上の世帯'!$L$175</c:f>
              <c:strCache>
                <c:ptCount val="1"/>
              </c:strCache>
            </c:strRef>
          </c:tx>
          <c:invertIfNegative val="0"/>
          <c:val>
            <c:numRef>
              <c:f>'3-12二人以上の世帯'!$AT$175</c:f>
            </c:numRef>
          </c:val>
        </c:ser>
        <c:ser>
          <c:idx val="103"/>
          <c:order val="103"/>
          <c:tx>
            <c:strRef>
              <c:f>'3-12二人以上の世帯'!$L$176</c:f>
              <c:strCache>
                <c:ptCount val="1"/>
              </c:strCache>
            </c:strRef>
          </c:tx>
          <c:invertIfNegative val="0"/>
          <c:val>
            <c:numRef>
              <c:f>'3-12二人以上の世帯'!$AT$176</c:f>
            </c:numRef>
          </c:val>
        </c:ser>
        <c:ser>
          <c:idx val="104"/>
          <c:order val="104"/>
          <c:tx>
            <c:strRef>
              <c:f>'3-12二人以上の世帯'!$L$177</c:f>
              <c:strCache>
                <c:ptCount val="1"/>
                <c:pt idx="0">
                  <c:v>その他の消費支出</c:v>
                </c:pt>
              </c:strCache>
            </c:strRef>
          </c:tx>
          <c:invertIfNegative val="0"/>
          <c:dLbls>
            <c:showLegendKey val="0"/>
            <c:showVal val="1"/>
            <c:showCatName val="0"/>
            <c:showSerName val="1"/>
            <c:showPercent val="0"/>
            <c:showBubbleSize val="0"/>
            <c:showLeaderLines val="0"/>
          </c:dLbls>
          <c:val>
            <c:numRef>
              <c:f>'3-12二人以上の世帯'!$AT$177</c:f>
              <c:numCache>
                <c:formatCode>#,##0</c:formatCode>
                <c:ptCount val="1"/>
                <c:pt idx="0">
                  <c:v>598656</c:v>
                </c:pt>
              </c:numCache>
            </c:numRef>
          </c:val>
        </c:ser>
        <c:dLbls>
          <c:showLegendKey val="0"/>
          <c:showVal val="0"/>
          <c:showCatName val="0"/>
          <c:showSerName val="0"/>
          <c:showPercent val="0"/>
          <c:showBubbleSize val="0"/>
        </c:dLbls>
        <c:gapWidth val="150"/>
        <c:overlap val="100"/>
        <c:axId val="184000512"/>
        <c:axId val="184002048"/>
      </c:barChart>
      <c:catAx>
        <c:axId val="184000512"/>
        <c:scaling>
          <c:orientation val="minMax"/>
        </c:scaling>
        <c:delete val="1"/>
        <c:axPos val="b"/>
        <c:majorTickMark val="out"/>
        <c:minorTickMark val="none"/>
        <c:tickLblPos val="nextTo"/>
        <c:crossAx val="184002048"/>
        <c:crosses val="autoZero"/>
        <c:auto val="1"/>
        <c:lblAlgn val="ctr"/>
        <c:lblOffset val="100"/>
        <c:noMultiLvlLbl val="0"/>
      </c:catAx>
      <c:valAx>
        <c:axId val="184002048"/>
        <c:scaling>
          <c:orientation val="minMax"/>
          <c:max val="2500000"/>
        </c:scaling>
        <c:delete val="1"/>
        <c:axPos val="l"/>
        <c:numFmt formatCode="#,##0" sourceLinked="1"/>
        <c:majorTickMark val="out"/>
        <c:minorTickMark val="none"/>
        <c:tickLblPos val="nextTo"/>
        <c:crossAx val="184000512"/>
        <c:crosses val="autoZero"/>
        <c:crossBetween val="between"/>
      </c:valAx>
      <c:spPr>
        <a:ln>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085370497425643E-2"/>
          <c:y val="2.7740487139576584E-2"/>
          <c:w val="0.90945132474678381"/>
          <c:h val="0.93902723000959332"/>
        </c:manualLayout>
      </c:layout>
      <c:barChart>
        <c:barDir val="col"/>
        <c:grouping val="stacked"/>
        <c:varyColors val="0"/>
        <c:ser>
          <c:idx val="0"/>
          <c:order val="0"/>
          <c:tx>
            <c:strRef>
              <c:f>'3-12二人以上の世帯'!$L$73</c:f>
              <c:strCache>
                <c:ptCount val="1"/>
                <c:pt idx="0">
                  <c:v>食料</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('3-12二人以上の世帯'!$AM$73,'3-12二人以上の世帯'!$AQ$73,'3-12二人以上の世帯'!$AS$73,'3-12二人以上の世帯'!$AU$73,'3-12二人以上の世帯'!$AW$73)</c:f>
              <c:numCache>
                <c:formatCode>#,##0</c:formatCode>
                <c:ptCount val="5"/>
                <c:pt idx="0">
                  <c:v>807300</c:v>
                </c:pt>
                <c:pt idx="1">
                  <c:v>708792</c:v>
                </c:pt>
                <c:pt idx="2">
                  <c:v>543228</c:v>
                </c:pt>
                <c:pt idx="3">
                  <c:v>652944</c:v>
                </c:pt>
                <c:pt idx="4">
                  <c:v>788772</c:v>
                </c:pt>
              </c:numCache>
            </c:numRef>
          </c:val>
        </c:ser>
        <c:ser>
          <c:idx val="1"/>
          <c:order val="1"/>
          <c:invertIfNegative val="0"/>
          <c:val>
            <c:numRef>
              <c:f>('3-12二人以上の世帯'!$AM$74,'3-12二人以上の世帯'!$AQ$74,'3-12二人以上の世帯'!$AS$74,'3-12二人以上の世帯'!$AU$74,'3-12二人以上の世帯'!$AW$74)</c:f>
            </c:numRef>
          </c:val>
        </c:ser>
        <c:ser>
          <c:idx val="2"/>
          <c:order val="2"/>
          <c:invertIfNegative val="0"/>
          <c:val>
            <c:numRef>
              <c:f>('3-12二人以上の世帯'!$AM$75,'3-12二人以上の世帯'!$AQ$75,'3-12二人以上の世帯'!$AS$75,'3-12二人以上の世帯'!$AU$75,'3-12二人以上の世帯'!$AW$75)</c:f>
            </c:numRef>
          </c:val>
        </c:ser>
        <c:ser>
          <c:idx val="3"/>
          <c:order val="3"/>
          <c:invertIfNegative val="0"/>
          <c:val>
            <c:numRef>
              <c:f>('3-12二人以上の世帯'!$AM$76,'3-12二人以上の世帯'!$AQ$76,'3-12二人以上の世帯'!$AS$76,'3-12二人以上の世帯'!$AU$76,'3-12二人以上の世帯'!$AW$76)</c:f>
            </c:numRef>
          </c:val>
        </c:ser>
        <c:ser>
          <c:idx val="4"/>
          <c:order val="4"/>
          <c:invertIfNegative val="0"/>
          <c:val>
            <c:numRef>
              <c:f>('3-12二人以上の世帯'!$AM$77,'3-12二人以上の世帯'!$AQ$77,'3-12二人以上の世帯'!$AS$77,'3-12二人以上の世帯'!$AU$77,'3-12二人以上の世帯'!$AW$77)</c:f>
            </c:numRef>
          </c:val>
        </c:ser>
        <c:ser>
          <c:idx val="5"/>
          <c:order val="5"/>
          <c:invertIfNegative val="0"/>
          <c:val>
            <c:numRef>
              <c:f>('3-12二人以上の世帯'!$AM$78,'3-12二人以上の世帯'!$AQ$78,'3-12二人以上の世帯'!$AS$78,'3-12二人以上の世帯'!$AU$78,'3-12二人以上の世帯'!$AW$78)</c:f>
            </c:numRef>
          </c:val>
        </c:ser>
        <c:ser>
          <c:idx val="6"/>
          <c:order val="6"/>
          <c:invertIfNegative val="0"/>
          <c:val>
            <c:numRef>
              <c:f>('3-12二人以上の世帯'!$AM$79,'3-12二人以上の世帯'!$AQ$79,'3-12二人以上の世帯'!$AS$79,'3-12二人以上の世帯'!$AU$79,'3-12二人以上の世帯'!$AW$79)</c:f>
            </c:numRef>
          </c:val>
        </c:ser>
        <c:ser>
          <c:idx val="7"/>
          <c:order val="7"/>
          <c:invertIfNegative val="0"/>
          <c:val>
            <c:numRef>
              <c:f>('3-12二人以上の世帯'!$AM$80,'3-12二人以上の世帯'!$AQ$80,'3-12二人以上の世帯'!$AS$80,'3-12二人以上の世帯'!$AU$80,'3-12二人以上の世帯'!$AW$80)</c:f>
            </c:numRef>
          </c:val>
        </c:ser>
        <c:ser>
          <c:idx val="8"/>
          <c:order val="8"/>
          <c:invertIfNegative val="0"/>
          <c:val>
            <c:numRef>
              <c:f>('3-12二人以上の世帯'!$AM$81,'3-12二人以上の世帯'!$AQ$81,'3-12二人以上の世帯'!$AS$81,'3-12二人以上の世帯'!$AU$81,'3-12二人以上の世帯'!$AW$81)</c:f>
            </c:numRef>
          </c:val>
        </c:ser>
        <c:ser>
          <c:idx val="9"/>
          <c:order val="9"/>
          <c:invertIfNegative val="0"/>
          <c:val>
            <c:numRef>
              <c:f>('3-12二人以上の世帯'!$AM$82,'3-12二人以上の世帯'!$AQ$82,'3-12二人以上の世帯'!$AS$82,'3-12二人以上の世帯'!$AU$82,'3-12二人以上の世帯'!$AW$82)</c:f>
            </c:numRef>
          </c:val>
        </c:ser>
        <c:ser>
          <c:idx val="10"/>
          <c:order val="10"/>
          <c:invertIfNegative val="0"/>
          <c:val>
            <c:numRef>
              <c:f>('3-12二人以上の世帯'!$AM$83,'3-12二人以上の世帯'!$AQ$83,'3-12二人以上の世帯'!$AS$83,'3-12二人以上の世帯'!$AU$83,'3-12二人以上の世帯'!$AW$83)</c:f>
            </c:numRef>
          </c:val>
        </c:ser>
        <c:ser>
          <c:idx val="11"/>
          <c:order val="11"/>
          <c:invertIfNegative val="0"/>
          <c:val>
            <c:numRef>
              <c:f>('3-12二人以上の世帯'!$AM$84,'3-12二人以上の世帯'!$AQ$84,'3-12二人以上の世帯'!$AS$84,'3-12二人以上の世帯'!$AU$84,'3-12二人以上の世帯'!$AW$84)</c:f>
            </c:numRef>
          </c:val>
        </c:ser>
        <c:ser>
          <c:idx val="12"/>
          <c:order val="12"/>
          <c:invertIfNegative val="0"/>
          <c:val>
            <c:numRef>
              <c:f>('3-12二人以上の世帯'!$AM$85,'3-12二人以上の世帯'!$AQ$85,'3-12二人以上の世帯'!$AS$85,'3-12二人以上の世帯'!$AU$85,'3-12二人以上の世帯'!$AW$85)</c:f>
            </c:numRef>
          </c:val>
        </c:ser>
        <c:ser>
          <c:idx val="13"/>
          <c:order val="13"/>
          <c:invertIfNegative val="0"/>
          <c:val>
            <c:numRef>
              <c:f>('3-12二人以上の世帯'!$AM$86,'3-12二人以上の世帯'!$AQ$86,'3-12二人以上の世帯'!$AS$86,'3-12二人以上の世帯'!$AU$86,'3-12二人以上の世帯'!$AW$86)</c:f>
            </c:numRef>
          </c:val>
        </c:ser>
        <c:ser>
          <c:idx val="14"/>
          <c:order val="14"/>
          <c:invertIfNegative val="0"/>
          <c:val>
            <c:numRef>
              <c:f>('3-12二人以上の世帯'!$AM$87,'3-12二人以上の世帯'!$AQ$87,'3-12二人以上の世帯'!$AS$87,'3-12二人以上の世帯'!$AU$87,'3-12二人以上の世帯'!$AW$87)</c:f>
            </c:numRef>
          </c:val>
        </c:ser>
        <c:ser>
          <c:idx val="15"/>
          <c:order val="15"/>
          <c:invertIfNegative val="0"/>
          <c:val>
            <c:numRef>
              <c:f>('3-12二人以上の世帯'!$AM$88,'3-12二人以上の世帯'!$AQ$88,'3-12二人以上の世帯'!$AS$88,'3-12二人以上の世帯'!$AU$88,'3-12二人以上の世帯'!$AW$88)</c:f>
            </c:numRef>
          </c:val>
        </c:ser>
        <c:ser>
          <c:idx val="16"/>
          <c:order val="16"/>
          <c:invertIfNegative val="0"/>
          <c:val>
            <c:numRef>
              <c:f>('3-12二人以上の世帯'!$AM$89,'3-12二人以上の世帯'!$AQ$89,'3-12二人以上の世帯'!$AS$89,'3-12二人以上の世帯'!$AU$89,'3-12二人以上の世帯'!$AW$89)</c:f>
            </c:numRef>
          </c:val>
        </c:ser>
        <c:ser>
          <c:idx val="17"/>
          <c:order val="17"/>
          <c:invertIfNegative val="0"/>
          <c:val>
            <c:numRef>
              <c:f>('3-12二人以上の世帯'!$AM$90,'3-12二人以上の世帯'!$AQ$90,'3-12二人以上の世帯'!$AS$90,'3-12二人以上の世帯'!$AU$90,'3-12二人以上の世帯'!$AW$90)</c:f>
            </c:numRef>
          </c:val>
        </c:ser>
        <c:ser>
          <c:idx val="18"/>
          <c:order val="18"/>
          <c:invertIfNegative val="0"/>
          <c:val>
            <c:numRef>
              <c:f>('3-12二人以上の世帯'!$AM$91,'3-12二人以上の世帯'!$AQ$91,'3-12二人以上の世帯'!$AS$91,'3-12二人以上の世帯'!$AU$91,'3-12二人以上の世帯'!$AW$91)</c:f>
            </c:numRef>
          </c:val>
        </c:ser>
        <c:ser>
          <c:idx val="19"/>
          <c:order val="19"/>
          <c:invertIfNegative val="0"/>
          <c:val>
            <c:numRef>
              <c:f>('3-12二人以上の世帯'!$AM$92,'3-12二人以上の世帯'!$AQ$92,'3-12二人以上の世帯'!$AS$92,'3-12二人以上の世帯'!$AU$92,'3-12二人以上の世帯'!$AW$92)</c:f>
            </c:numRef>
          </c:val>
        </c:ser>
        <c:ser>
          <c:idx val="20"/>
          <c:order val="20"/>
          <c:invertIfNegative val="0"/>
          <c:val>
            <c:numRef>
              <c:f>('3-12二人以上の世帯'!$AM$93,'3-12二人以上の世帯'!$AQ$93,'3-12二人以上の世帯'!$AS$93,'3-12二人以上の世帯'!$AU$93,'3-12二人以上の世帯'!$AW$93)</c:f>
            </c:numRef>
          </c:val>
        </c:ser>
        <c:ser>
          <c:idx val="21"/>
          <c:order val="21"/>
          <c:invertIfNegative val="0"/>
          <c:val>
            <c:numRef>
              <c:f>('3-12二人以上の世帯'!$AM$94,'3-12二人以上の世帯'!$AQ$94,'3-12二人以上の世帯'!$AS$94,'3-12二人以上の世帯'!$AU$94,'3-12二人以上の世帯'!$AW$94)</c:f>
            </c:numRef>
          </c:val>
        </c:ser>
        <c:ser>
          <c:idx val="22"/>
          <c:order val="22"/>
          <c:invertIfNegative val="0"/>
          <c:val>
            <c:numRef>
              <c:f>('3-12二人以上の世帯'!$AM$95,'3-12二人以上の世帯'!$AQ$95,'3-12二人以上の世帯'!$AS$95,'3-12二人以上の世帯'!$AU$95,'3-12二人以上の世帯'!$AW$95)</c:f>
            </c:numRef>
          </c:val>
        </c:ser>
        <c:ser>
          <c:idx val="23"/>
          <c:order val="23"/>
          <c:invertIfNegative val="0"/>
          <c:val>
            <c:numRef>
              <c:f>('3-12二人以上の世帯'!$AM$96,'3-12二人以上の世帯'!$AQ$96,'3-12二人以上の世帯'!$AS$96,'3-12二人以上の世帯'!$AU$96,'3-12二人以上の世帯'!$AW$96)</c:f>
            </c:numRef>
          </c:val>
        </c:ser>
        <c:ser>
          <c:idx val="24"/>
          <c:order val="24"/>
          <c:invertIfNegative val="0"/>
          <c:val>
            <c:numRef>
              <c:f>('3-12二人以上の世帯'!$AM$97,'3-12二人以上の世帯'!$AQ$97,'3-12二人以上の世帯'!$AS$97,'3-12二人以上の世帯'!$AU$97,'3-12二人以上の世帯'!$AW$97)</c:f>
            </c:numRef>
          </c:val>
        </c:ser>
        <c:ser>
          <c:idx val="25"/>
          <c:order val="25"/>
          <c:invertIfNegative val="0"/>
          <c:val>
            <c:numRef>
              <c:f>('3-12二人以上の世帯'!$AM$98,'3-12二人以上の世帯'!$AQ$98,'3-12二人以上の世帯'!$AS$98,'3-12二人以上の世帯'!$AU$98,'3-12二人以上の世帯'!$AW$98)</c:f>
            </c:numRef>
          </c:val>
        </c:ser>
        <c:ser>
          <c:idx val="26"/>
          <c:order val="26"/>
          <c:invertIfNegative val="0"/>
          <c:val>
            <c:numRef>
              <c:f>('3-12二人以上の世帯'!$AM$99,'3-12二人以上の世帯'!$AQ$99,'3-12二人以上の世帯'!$AS$99,'3-12二人以上の世帯'!$AU$99,'3-12二人以上の世帯'!$AW$99)</c:f>
            </c:numRef>
          </c:val>
        </c:ser>
        <c:ser>
          <c:idx val="27"/>
          <c:order val="27"/>
          <c:invertIfNegative val="0"/>
          <c:val>
            <c:numRef>
              <c:f>('3-12二人以上の世帯'!$AM$100,'3-12二人以上の世帯'!$AQ$100,'3-12二人以上の世帯'!$AS$100,'3-12二人以上の世帯'!$AU$100,'3-12二人以上の世帯'!$AW$100)</c:f>
            </c:numRef>
          </c:val>
        </c:ser>
        <c:ser>
          <c:idx val="28"/>
          <c:order val="28"/>
          <c:invertIfNegative val="0"/>
          <c:val>
            <c:numRef>
              <c:f>('3-12二人以上の世帯'!$AM$101,'3-12二人以上の世帯'!$AQ$101,'3-12二人以上の世帯'!$AS$101,'3-12二人以上の世帯'!$AU$101,'3-12二人以上の世帯'!$AW$101)</c:f>
            </c:numRef>
          </c:val>
        </c:ser>
        <c:ser>
          <c:idx val="29"/>
          <c:order val="29"/>
          <c:invertIfNegative val="0"/>
          <c:val>
            <c:numRef>
              <c:f>('3-12二人以上の世帯'!$AM$102,'3-12二人以上の世帯'!$AQ$102,'3-12二人以上の世帯'!$AS$102,'3-12二人以上の世帯'!$AU$102,'3-12二人以上の世帯'!$AW$102)</c:f>
            </c:numRef>
          </c:val>
        </c:ser>
        <c:ser>
          <c:idx val="30"/>
          <c:order val="30"/>
          <c:invertIfNegative val="0"/>
          <c:val>
            <c:numRef>
              <c:f>('3-12二人以上の世帯'!$AM$103,'3-12二人以上の世帯'!$AQ$103,'3-12二人以上の世帯'!$AS$103,'3-12二人以上の世帯'!$AU$103,'3-12二人以上の世帯'!$AW$103)</c:f>
            </c:numRef>
          </c:val>
        </c:ser>
        <c:ser>
          <c:idx val="31"/>
          <c:order val="31"/>
          <c:invertIfNegative val="0"/>
          <c:val>
            <c:numRef>
              <c:f>('3-12二人以上の世帯'!$AM$104,'3-12二人以上の世帯'!$AQ$104,'3-12二人以上の世帯'!$AS$104,'3-12二人以上の世帯'!$AU$104,'3-12二人以上の世帯'!$AW$104)</c:f>
            </c:numRef>
          </c:val>
        </c:ser>
        <c:ser>
          <c:idx val="32"/>
          <c:order val="32"/>
          <c:invertIfNegative val="0"/>
          <c:val>
            <c:numRef>
              <c:f>('3-12二人以上の世帯'!$AM$105,'3-12二人以上の世帯'!$AQ$105,'3-12二人以上の世帯'!$AS$105,'3-12二人以上の世帯'!$AU$105,'3-12二人以上の世帯'!$AW$105)</c:f>
            </c:numRef>
          </c:val>
        </c:ser>
        <c:ser>
          <c:idx val="33"/>
          <c:order val="33"/>
          <c:invertIfNegative val="0"/>
          <c:val>
            <c:numRef>
              <c:f>('3-12二人以上の世帯'!$AM$106,'3-12二人以上の世帯'!$AQ$106,'3-12二人以上の世帯'!$AS$106,'3-12二人以上の世帯'!$AU$106,'3-12二人以上の世帯'!$AW$106)</c:f>
            </c:numRef>
          </c:val>
        </c:ser>
        <c:ser>
          <c:idx val="34"/>
          <c:order val="34"/>
          <c:invertIfNegative val="0"/>
          <c:val>
            <c:numRef>
              <c:f>('3-12二人以上の世帯'!$AM$107,'3-12二人以上の世帯'!$AQ$107,'3-12二人以上の世帯'!$AS$107,'3-12二人以上の世帯'!$AU$107,'3-12二人以上の世帯'!$AW$107)</c:f>
            </c:numRef>
          </c:val>
        </c:ser>
        <c:ser>
          <c:idx val="35"/>
          <c:order val="35"/>
          <c:invertIfNegative val="0"/>
          <c:val>
            <c:numRef>
              <c:f>('3-12二人以上の世帯'!$AM$108,'3-12二人以上の世帯'!$AQ$108,'3-12二人以上の世帯'!$AS$108,'3-12二人以上の世帯'!$AU$108,'3-12二人以上の世帯'!$AW$108)</c:f>
            </c:numRef>
          </c:val>
        </c:ser>
        <c:ser>
          <c:idx val="36"/>
          <c:order val="36"/>
          <c:invertIfNegative val="0"/>
          <c:val>
            <c:numRef>
              <c:f>('3-12二人以上の世帯'!$AM$109,'3-12二人以上の世帯'!$AQ$109,'3-12二人以上の世帯'!$AS$109,'3-12二人以上の世帯'!$AU$109,'3-12二人以上の世帯'!$AW$109)</c:f>
            </c:numRef>
          </c:val>
        </c:ser>
        <c:ser>
          <c:idx val="37"/>
          <c:order val="37"/>
          <c:invertIfNegative val="0"/>
          <c:val>
            <c:numRef>
              <c:f>('3-12二人以上の世帯'!$AM$110,'3-12二人以上の世帯'!$AQ$110,'3-12二人以上の世帯'!$AS$110,'3-12二人以上の世帯'!$AU$110,'3-12二人以上の世帯'!$AW$110)</c:f>
            </c:numRef>
          </c:val>
        </c:ser>
        <c:ser>
          <c:idx val="38"/>
          <c:order val="38"/>
          <c:invertIfNegative val="0"/>
          <c:val>
            <c:numRef>
              <c:f>('3-12二人以上の世帯'!$AM$111,'3-12二人以上の世帯'!$AQ$111,'3-12二人以上の世帯'!$AS$111,'3-12二人以上の世帯'!$AU$111,'3-12二人以上の世帯'!$AW$111)</c:f>
            </c:numRef>
          </c:val>
        </c:ser>
        <c:ser>
          <c:idx val="39"/>
          <c:order val="39"/>
          <c:invertIfNegative val="0"/>
          <c:val>
            <c:numRef>
              <c:f>('3-12二人以上の世帯'!$AM$112,'3-12二人以上の世帯'!$AQ$112,'3-12二人以上の世帯'!$AS$112,'3-12二人以上の世帯'!$AU$112,'3-12二人以上の世帯'!$AW$112)</c:f>
            </c:numRef>
          </c:val>
        </c:ser>
        <c:ser>
          <c:idx val="40"/>
          <c:order val="40"/>
          <c:invertIfNegative val="0"/>
          <c:val>
            <c:numRef>
              <c:f>('3-12二人以上の世帯'!$AM$113,'3-12二人以上の世帯'!$AQ$113,'3-12二人以上の世帯'!$AS$113,'3-12二人以上の世帯'!$AU$113,'3-12二人以上の世帯'!$AW$113)</c:f>
            </c:numRef>
          </c:val>
        </c:ser>
        <c:ser>
          <c:idx val="41"/>
          <c:order val="41"/>
          <c:tx>
            <c:strRef>
              <c:f>'3-12二人以上の世帯'!$L$114</c:f>
              <c:strCache>
                <c:ptCount val="1"/>
                <c:pt idx="0">
                  <c:v>住居</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('3-12二人以上の世帯'!$AM$114,'3-12二人以上の世帯'!$AQ$114,'3-12二人以上の世帯'!$AS$114,'3-12二人以上の世帯'!$AU$114,'3-12二人以上の世帯'!$AW$114)</c:f>
              <c:numCache>
                <c:formatCode>#,##0</c:formatCode>
                <c:ptCount val="5"/>
                <c:pt idx="0">
                  <c:v>218772</c:v>
                </c:pt>
                <c:pt idx="1">
                  <c:v>178452</c:v>
                </c:pt>
                <c:pt idx="2">
                  <c:v>221784</c:v>
                </c:pt>
                <c:pt idx="3">
                  <c:v>151560</c:v>
                </c:pt>
                <c:pt idx="4">
                  <c:v>190332</c:v>
                </c:pt>
              </c:numCache>
            </c:numRef>
          </c:val>
        </c:ser>
        <c:ser>
          <c:idx val="42"/>
          <c:order val="42"/>
          <c:invertIfNegative val="0"/>
          <c:val>
            <c:numRef>
              <c:f>('3-12二人以上の世帯'!$AM$115,'3-12二人以上の世帯'!$AQ$115,'3-12二人以上の世帯'!$AS$115,'3-12二人以上の世帯'!$AU$115,'3-12二人以上の世帯'!$AW$115)</c:f>
            </c:numRef>
          </c:val>
        </c:ser>
        <c:ser>
          <c:idx val="43"/>
          <c:order val="43"/>
          <c:invertIfNegative val="0"/>
          <c:val>
            <c:numRef>
              <c:f>('3-12二人以上の世帯'!$AM$116,'3-12二人以上の世帯'!$AQ$116,'3-12二人以上の世帯'!$AS$116,'3-12二人以上の世帯'!$AU$116,'3-12二人以上の世帯'!$AW$116)</c:f>
            </c:numRef>
          </c:val>
        </c:ser>
        <c:ser>
          <c:idx val="44"/>
          <c:order val="44"/>
          <c:invertIfNegative val="0"/>
          <c:val>
            <c:numRef>
              <c:f>('3-12二人以上の世帯'!$AM$117,'3-12二人以上の世帯'!$AQ$117,'3-12二人以上の世帯'!$AS$117,'3-12二人以上の世帯'!$AU$117,'3-12二人以上の世帯'!$AW$117)</c:f>
            </c:numRef>
          </c:val>
        </c:ser>
        <c:ser>
          <c:idx val="45"/>
          <c:order val="45"/>
          <c:invertIfNegative val="0"/>
          <c:val>
            <c:numRef>
              <c:f>('3-12二人以上の世帯'!$AM$118,'3-12二人以上の世帯'!$AQ$118,'3-12二人以上の世帯'!$AS$118,'3-12二人以上の世帯'!$AU$118,'3-12二人以上の世帯'!$AW$118)</c:f>
            </c:numRef>
          </c:val>
        </c:ser>
        <c:ser>
          <c:idx val="46"/>
          <c:order val="46"/>
          <c:tx>
            <c:strRef>
              <c:f>'3-12二人以上の世帯'!$L$119</c:f>
              <c:strCache>
                <c:ptCount val="1"/>
                <c:pt idx="0">
                  <c:v>光熱・水道</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('3-12二人以上の世帯'!$AM$119,'3-12二人以上の世帯'!$AQ$119,'3-12二人以上の世帯'!$AS$119,'3-12二人以上の世帯'!$AU$119,'3-12二人以上の世帯'!$AW$119)</c:f>
              <c:numCache>
                <c:formatCode>#,##0</c:formatCode>
                <c:ptCount val="5"/>
                <c:pt idx="0">
                  <c:v>273780</c:v>
                </c:pt>
                <c:pt idx="1">
                  <c:v>243288</c:v>
                </c:pt>
                <c:pt idx="2">
                  <c:v>208080</c:v>
                </c:pt>
                <c:pt idx="3">
                  <c:v>229824</c:v>
                </c:pt>
                <c:pt idx="4">
                  <c:v>261264</c:v>
                </c:pt>
              </c:numCache>
            </c:numRef>
          </c:val>
        </c:ser>
        <c:ser>
          <c:idx val="47"/>
          <c:order val="47"/>
          <c:invertIfNegative val="0"/>
          <c:val>
            <c:numRef>
              <c:f>('3-12二人以上の世帯'!$AM$120,'3-12二人以上の世帯'!$AQ$120,'3-12二人以上の世帯'!$AS$120,'3-12二人以上の世帯'!$AU$120,'3-12二人以上の世帯'!$AW$120)</c:f>
            </c:numRef>
          </c:val>
        </c:ser>
        <c:ser>
          <c:idx val="48"/>
          <c:order val="48"/>
          <c:invertIfNegative val="0"/>
          <c:val>
            <c:numRef>
              <c:f>('3-12二人以上の世帯'!$AM$121,'3-12二人以上の世帯'!$AQ$121,'3-12二人以上の世帯'!$AS$121,'3-12二人以上の世帯'!$AU$121,'3-12二人以上の世帯'!$AW$121)</c:f>
            </c:numRef>
          </c:val>
        </c:ser>
        <c:ser>
          <c:idx val="49"/>
          <c:order val="49"/>
          <c:invertIfNegative val="0"/>
          <c:val>
            <c:numRef>
              <c:f>('3-12二人以上の世帯'!$AM$122,'3-12二人以上の世帯'!$AQ$122,'3-12二人以上の世帯'!$AS$122,'3-12二人以上の世帯'!$AU$122,'3-12二人以上の世帯'!$AW$122)</c:f>
            </c:numRef>
          </c:val>
        </c:ser>
        <c:ser>
          <c:idx val="50"/>
          <c:order val="50"/>
          <c:invertIfNegative val="0"/>
          <c:val>
            <c:numRef>
              <c:f>('3-12二人以上の世帯'!$AM$123,'3-12二人以上の世帯'!$AQ$123,'3-12二人以上の世帯'!$AS$123,'3-12二人以上の世帯'!$AU$123,'3-12二人以上の世帯'!$AW$123)</c:f>
            </c:numRef>
          </c:val>
        </c:ser>
        <c:ser>
          <c:idx val="51"/>
          <c:order val="51"/>
          <c:tx>
            <c:strRef>
              <c:f>'3-12二人以上の世帯'!$L$124</c:f>
              <c:strCache>
                <c:ptCount val="1"/>
                <c:pt idx="0">
                  <c:v>家具・家事用品</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('3-12二人以上の世帯'!$AM$124,'3-12二人以上の世帯'!$AQ$124,'3-12二人以上の世帯'!$AS$124,'3-12二人以上の世帯'!$AU$124,'3-12二人以上の世帯'!$AW$124)</c:f>
              <c:numCache>
                <c:formatCode>#,##0</c:formatCode>
                <c:ptCount val="5"/>
                <c:pt idx="0">
                  <c:v>121464</c:v>
                </c:pt>
                <c:pt idx="1">
                  <c:v>111960</c:v>
                </c:pt>
                <c:pt idx="2">
                  <c:v>74460</c:v>
                </c:pt>
                <c:pt idx="3">
                  <c:v>98016</c:v>
                </c:pt>
                <c:pt idx="4">
                  <c:v>131280</c:v>
                </c:pt>
              </c:numCache>
            </c:numRef>
          </c:val>
        </c:ser>
        <c:ser>
          <c:idx val="52"/>
          <c:order val="52"/>
          <c:invertIfNegative val="0"/>
          <c:val>
            <c:numRef>
              <c:f>('3-12二人以上の世帯'!$AM$125,'3-12二人以上の世帯'!$AQ$125,'3-12二人以上の世帯'!$AS$125,'3-12二人以上の世帯'!$AU$125,'3-12二人以上の世帯'!$AW$125)</c:f>
            </c:numRef>
          </c:val>
        </c:ser>
        <c:ser>
          <c:idx val="53"/>
          <c:order val="53"/>
          <c:invertIfNegative val="0"/>
          <c:val>
            <c:numRef>
              <c:f>('3-12二人以上の世帯'!$AM$126,'3-12二人以上の世帯'!$AQ$126,'3-12二人以上の世帯'!$AS$126,'3-12二人以上の世帯'!$AU$126,'3-12二人以上の世帯'!$AW$126)</c:f>
            </c:numRef>
          </c:val>
        </c:ser>
        <c:ser>
          <c:idx val="54"/>
          <c:order val="54"/>
          <c:invertIfNegative val="0"/>
          <c:val>
            <c:numRef>
              <c:f>('3-12二人以上の世帯'!$AM$127,'3-12二人以上の世帯'!$AQ$127,'3-12二人以上の世帯'!$AS$127,'3-12二人以上の世帯'!$AU$127,'3-12二人以上の世帯'!$AW$127)</c:f>
            </c:numRef>
          </c:val>
        </c:ser>
        <c:ser>
          <c:idx val="55"/>
          <c:order val="55"/>
          <c:invertIfNegative val="0"/>
          <c:val>
            <c:numRef>
              <c:f>('3-12二人以上の世帯'!$AM$128,'3-12二人以上の世帯'!$AQ$128,'3-12二人以上の世帯'!$AS$128,'3-12二人以上の世帯'!$AU$128,'3-12二人以上の世帯'!$AW$128)</c:f>
            </c:numRef>
          </c:val>
        </c:ser>
        <c:ser>
          <c:idx val="56"/>
          <c:order val="56"/>
          <c:invertIfNegative val="0"/>
          <c:val>
            <c:numRef>
              <c:f>('3-12二人以上の世帯'!$AM$129,'3-12二人以上の世帯'!$AQ$129,'3-12二人以上の世帯'!$AS$129,'3-12二人以上の世帯'!$AU$129,'3-12二人以上の世帯'!$AW$129)</c:f>
            </c:numRef>
          </c:val>
        </c:ser>
        <c:ser>
          <c:idx val="57"/>
          <c:order val="57"/>
          <c:invertIfNegative val="0"/>
          <c:val>
            <c:numRef>
              <c:f>('3-12二人以上の世帯'!$AM$130,'3-12二人以上の世帯'!$AQ$130,'3-12二人以上の世帯'!$AS$130,'3-12二人以上の世帯'!$AU$130,'3-12二人以上の世帯'!$AW$130)</c:f>
            </c:numRef>
          </c:val>
        </c:ser>
        <c:ser>
          <c:idx val="58"/>
          <c:order val="58"/>
          <c:invertIfNegative val="0"/>
          <c:val>
            <c:numRef>
              <c:f>('3-12二人以上の世帯'!$AM$131,'3-12二人以上の世帯'!$AQ$131,'3-12二人以上の世帯'!$AS$131,'3-12二人以上の世帯'!$AU$131,'3-12二人以上の世帯'!$AW$131)</c:f>
            </c:numRef>
          </c:val>
        </c:ser>
        <c:ser>
          <c:idx val="59"/>
          <c:order val="59"/>
          <c:invertIfNegative val="0"/>
          <c:val>
            <c:numRef>
              <c:f>('3-12二人以上の世帯'!$AM$132,'3-12二人以上の世帯'!$AQ$132,'3-12二人以上の世帯'!$AS$132,'3-12二人以上の世帯'!$AU$132,'3-12二人以上の世帯'!$AW$132)</c:f>
            </c:numRef>
          </c:val>
        </c:ser>
        <c:ser>
          <c:idx val="60"/>
          <c:order val="60"/>
          <c:invertIfNegative val="0"/>
          <c:val>
            <c:numRef>
              <c:f>('3-12二人以上の世帯'!$AM$133,'3-12二人以上の世帯'!$AQ$133,'3-12二人以上の世帯'!$AS$133,'3-12二人以上の世帯'!$AU$133,'3-12二人以上の世帯'!$AW$133)</c:f>
            </c:numRef>
          </c:val>
        </c:ser>
        <c:ser>
          <c:idx val="61"/>
          <c:order val="61"/>
          <c:tx>
            <c:strRef>
              <c:f>'3-12二人以上の世帯'!$L$134</c:f>
              <c:strCache>
                <c:ptCount val="1"/>
                <c:pt idx="0">
                  <c:v>被服及び履物</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('3-12二人以上の世帯'!$AM$134,'3-12二人以上の世帯'!$AQ$134,'3-12二人以上の世帯'!$AS$134,'3-12二人以上の世帯'!$AU$134,'3-12二人以上の世帯'!$AW$134)</c:f>
              <c:numCache>
                <c:formatCode>#,##0</c:formatCode>
                <c:ptCount val="5"/>
                <c:pt idx="0">
                  <c:v>137436</c:v>
                </c:pt>
                <c:pt idx="1">
                  <c:v>84204</c:v>
                </c:pt>
                <c:pt idx="2">
                  <c:v>42864</c:v>
                </c:pt>
                <c:pt idx="3">
                  <c:v>67644</c:v>
                </c:pt>
                <c:pt idx="4">
                  <c:v>106140</c:v>
                </c:pt>
              </c:numCache>
            </c:numRef>
          </c:val>
        </c:ser>
        <c:ser>
          <c:idx val="62"/>
          <c:order val="62"/>
          <c:invertIfNegative val="0"/>
          <c:val>
            <c:numRef>
              <c:f>('3-12二人以上の世帯'!$AM$135,'3-12二人以上の世帯'!$AQ$135,'3-12二人以上の世帯'!$AS$135,'3-12二人以上の世帯'!$AU$135,'3-12二人以上の世帯'!$AW$135)</c:f>
            </c:numRef>
          </c:val>
        </c:ser>
        <c:ser>
          <c:idx val="63"/>
          <c:order val="63"/>
          <c:invertIfNegative val="0"/>
          <c:val>
            <c:numRef>
              <c:f>('3-12二人以上の世帯'!$AM$136,'3-12二人以上の世帯'!$AQ$136,'3-12二人以上の世帯'!$AS$136,'3-12二人以上の世帯'!$AU$136,'3-12二人以上の世帯'!$AW$136)</c:f>
            </c:numRef>
          </c:val>
        </c:ser>
        <c:ser>
          <c:idx val="64"/>
          <c:order val="64"/>
          <c:invertIfNegative val="0"/>
          <c:val>
            <c:numRef>
              <c:f>('3-12二人以上の世帯'!$AM$137,'3-12二人以上の世帯'!$AQ$137,'3-12二人以上の世帯'!$AS$137,'3-12二人以上の世帯'!$AU$137,'3-12二人以上の世帯'!$AW$137)</c:f>
            </c:numRef>
          </c:val>
        </c:ser>
        <c:ser>
          <c:idx val="65"/>
          <c:order val="65"/>
          <c:invertIfNegative val="0"/>
          <c:val>
            <c:numRef>
              <c:f>('3-12二人以上の世帯'!$AM$138,'3-12二人以上の世帯'!$AQ$138,'3-12二人以上の世帯'!$AS$138,'3-12二人以上の世帯'!$AU$138,'3-12二人以上の世帯'!$AW$138)</c:f>
            </c:numRef>
          </c:val>
        </c:ser>
        <c:ser>
          <c:idx val="66"/>
          <c:order val="66"/>
          <c:invertIfNegative val="0"/>
          <c:val>
            <c:numRef>
              <c:f>('3-12二人以上の世帯'!$AM$139,'3-12二人以上の世帯'!$AQ$139,'3-12二人以上の世帯'!$AS$139,'3-12二人以上の世帯'!$AU$139,'3-12二人以上の世帯'!$AW$139)</c:f>
            </c:numRef>
          </c:val>
        </c:ser>
        <c:ser>
          <c:idx val="67"/>
          <c:order val="67"/>
          <c:invertIfNegative val="0"/>
          <c:val>
            <c:numRef>
              <c:f>('3-12二人以上の世帯'!$AM$140,'3-12二人以上の世帯'!$AQ$140,'3-12二人以上の世帯'!$AS$140,'3-12二人以上の世帯'!$AU$140,'3-12二人以上の世帯'!$AW$140)</c:f>
            </c:numRef>
          </c:val>
        </c:ser>
        <c:ser>
          <c:idx val="68"/>
          <c:order val="68"/>
          <c:invertIfNegative val="0"/>
          <c:val>
            <c:numRef>
              <c:f>('3-12二人以上の世帯'!$AM$141,'3-12二人以上の世帯'!$AQ$141,'3-12二人以上の世帯'!$AS$141,'3-12二人以上の世帯'!$AU$141,'3-12二人以上の世帯'!$AW$141)</c:f>
            </c:numRef>
          </c:val>
        </c:ser>
        <c:ser>
          <c:idx val="69"/>
          <c:order val="69"/>
          <c:invertIfNegative val="0"/>
          <c:val>
            <c:numRef>
              <c:f>('3-12二人以上の世帯'!$AM$142,'3-12二人以上の世帯'!$AQ$142,'3-12二人以上の世帯'!$AS$142,'3-12二人以上の世帯'!$AU$142,'3-12二人以上の世帯'!$AW$142)</c:f>
            </c:numRef>
          </c:val>
        </c:ser>
        <c:ser>
          <c:idx val="70"/>
          <c:order val="70"/>
          <c:invertIfNegative val="0"/>
          <c:val>
            <c:numRef>
              <c:f>('3-12二人以上の世帯'!$AM$143,'3-12二人以上の世帯'!$AQ$143,'3-12二人以上の世帯'!$AS$143,'3-12二人以上の世帯'!$AU$143,'3-12二人以上の世帯'!$AW$143)</c:f>
            </c:numRef>
          </c:val>
        </c:ser>
        <c:ser>
          <c:idx val="71"/>
          <c:order val="71"/>
          <c:invertIfNegative val="0"/>
          <c:val>
            <c:numRef>
              <c:f>('3-12二人以上の世帯'!$AM$144,'3-12二人以上の世帯'!$AQ$144,'3-12二人以上の世帯'!$AS$144,'3-12二人以上の世帯'!$AU$144,'3-12二人以上の世帯'!$AW$144)</c:f>
            </c:numRef>
          </c:val>
        </c:ser>
        <c:ser>
          <c:idx val="72"/>
          <c:order val="72"/>
          <c:invertIfNegative val="0"/>
          <c:val>
            <c:numRef>
              <c:f>('3-12二人以上の世帯'!$AM$145,'3-12二人以上の世帯'!$AQ$145,'3-12二人以上の世帯'!$AS$145,'3-12二人以上の世帯'!$AU$145,'3-12二人以上の世帯'!$AW$145)</c:f>
            </c:numRef>
          </c:val>
        </c:ser>
        <c:ser>
          <c:idx val="73"/>
          <c:order val="73"/>
          <c:invertIfNegative val="0"/>
          <c:val>
            <c:numRef>
              <c:f>('3-12二人以上の世帯'!$AM$146,'3-12二人以上の世帯'!$AQ$146,'3-12二人以上の世帯'!$AS$146,'3-12二人以上の世帯'!$AU$146,'3-12二人以上の世帯'!$AW$146)</c:f>
            </c:numRef>
          </c:val>
        </c:ser>
        <c:ser>
          <c:idx val="74"/>
          <c:order val="74"/>
          <c:invertIfNegative val="0"/>
          <c:val>
            <c:numRef>
              <c:f>('3-12二人以上の世帯'!$AM$147,'3-12二人以上の世帯'!$AQ$147,'3-12二人以上の世帯'!$AS$147,'3-12二人以上の世帯'!$AU$147,'3-12二人以上の世帯'!$AW$147)</c:f>
            </c:numRef>
          </c:val>
        </c:ser>
        <c:ser>
          <c:idx val="75"/>
          <c:order val="75"/>
          <c:invertIfNegative val="0"/>
          <c:val>
            <c:numRef>
              <c:f>('3-12二人以上の世帯'!$AM$148,'3-12二人以上の世帯'!$AQ$148,'3-12二人以上の世帯'!$AS$148,'3-12二人以上の世帯'!$AU$148,'3-12二人以上の世帯'!$AW$148)</c:f>
            </c:numRef>
          </c:val>
        </c:ser>
        <c:ser>
          <c:idx val="76"/>
          <c:order val="76"/>
          <c:invertIfNegative val="0"/>
          <c:val>
            <c:numRef>
              <c:f>('3-12二人以上の世帯'!$AM$149,'3-12二人以上の世帯'!$AQ$149,'3-12二人以上の世帯'!$AS$149,'3-12二人以上の世帯'!$AU$149,'3-12二人以上の世帯'!$AW$149)</c:f>
            </c:numRef>
          </c:val>
        </c:ser>
        <c:ser>
          <c:idx val="77"/>
          <c:order val="77"/>
          <c:invertIfNegative val="0"/>
          <c:val>
            <c:numRef>
              <c:f>('3-12二人以上の世帯'!$AM$150,'3-12二人以上の世帯'!$AQ$150,'3-12二人以上の世帯'!$AS$150,'3-12二人以上の世帯'!$AU$150,'3-12二人以上の世帯'!$AW$150)</c:f>
            </c:numRef>
          </c:val>
        </c:ser>
        <c:ser>
          <c:idx val="78"/>
          <c:order val="78"/>
          <c:invertIfNegative val="0"/>
          <c:val>
            <c:numRef>
              <c:f>('3-12二人以上の世帯'!$AM$151,'3-12二人以上の世帯'!$AQ$151,'3-12二人以上の世帯'!$AS$151,'3-12二人以上の世帯'!$AU$151,'3-12二人以上の世帯'!$AW$151)</c:f>
            </c:numRef>
          </c:val>
        </c:ser>
        <c:ser>
          <c:idx val="79"/>
          <c:order val="79"/>
          <c:tx>
            <c:strRef>
              <c:f>'3-12二人以上の世帯'!$L$152</c:f>
              <c:strCache>
                <c:ptCount val="1"/>
                <c:pt idx="0">
                  <c:v>保健医療</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('3-12二人以上の世帯'!$AM$152,'3-12二人以上の世帯'!$AQ$152,'3-12二人以上の世帯'!$AS$152,'3-12二人以上の世帯'!$AU$152,'3-12二人以上の世帯'!$AW$152)</c:f>
              <c:numCache>
                <c:formatCode>#,##0</c:formatCode>
                <c:ptCount val="5"/>
                <c:pt idx="0">
                  <c:v>153324</c:v>
                </c:pt>
                <c:pt idx="1">
                  <c:v>185712</c:v>
                </c:pt>
                <c:pt idx="2">
                  <c:v>127668</c:v>
                </c:pt>
                <c:pt idx="3">
                  <c:v>150816</c:v>
                </c:pt>
                <c:pt idx="4">
                  <c:v>224784</c:v>
                </c:pt>
              </c:numCache>
            </c:numRef>
          </c:val>
        </c:ser>
        <c:ser>
          <c:idx val="80"/>
          <c:order val="80"/>
          <c:invertIfNegative val="0"/>
          <c:val>
            <c:numRef>
              <c:f>('3-12二人以上の世帯'!$AM$153,'3-12二人以上の世帯'!$AQ$153,'3-12二人以上の世帯'!$AS$153,'3-12二人以上の世帯'!$AU$153,'3-12二人以上の世帯'!$AW$153)</c:f>
            </c:numRef>
          </c:val>
        </c:ser>
        <c:ser>
          <c:idx val="81"/>
          <c:order val="81"/>
          <c:invertIfNegative val="0"/>
          <c:val>
            <c:numRef>
              <c:f>('3-12二人以上の世帯'!$AM$154,'3-12二人以上の世帯'!$AQ$154,'3-12二人以上の世帯'!$AS$154,'3-12二人以上の世帯'!$AU$154,'3-12二人以上の世帯'!$AW$154)</c:f>
            </c:numRef>
          </c:val>
        </c:ser>
        <c:ser>
          <c:idx val="82"/>
          <c:order val="82"/>
          <c:invertIfNegative val="0"/>
          <c:val>
            <c:numRef>
              <c:f>('3-12二人以上の世帯'!$AM$155,'3-12二人以上の世帯'!$AQ$155,'3-12二人以上の世帯'!$AS$155,'3-12二人以上の世帯'!$AU$155,'3-12二人以上の世帯'!$AW$155)</c:f>
            </c:numRef>
          </c:val>
        </c:ser>
        <c:ser>
          <c:idx val="83"/>
          <c:order val="83"/>
          <c:invertIfNegative val="0"/>
          <c:val>
            <c:numRef>
              <c:f>('3-12二人以上の世帯'!$AM$156,'3-12二人以上の世帯'!$AQ$156,'3-12二人以上の世帯'!$AS$156,'3-12二人以上の世帯'!$AU$156,'3-12二人以上の世帯'!$AW$156)</c:f>
            </c:numRef>
          </c:val>
        </c:ser>
        <c:ser>
          <c:idx val="84"/>
          <c:order val="84"/>
          <c:tx>
            <c:strRef>
              <c:f>'3-12二人以上の世帯'!$L$157</c:f>
              <c:strCache>
                <c:ptCount val="1"/>
                <c:pt idx="0">
                  <c:v>交通・通信</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('3-12二人以上の世帯'!$AM$157,'3-12二人以上の世帯'!$AQ$157,'3-12二人以上の世帯'!$AS$157,'3-12二人以上の世帯'!$AU$157,'3-12二人以上の世帯'!$AW$157)</c:f>
              <c:numCache>
                <c:formatCode>#,##0</c:formatCode>
                <c:ptCount val="5"/>
                <c:pt idx="0">
                  <c:v>481068</c:v>
                </c:pt>
                <c:pt idx="1">
                  <c:v>323844</c:v>
                </c:pt>
                <c:pt idx="2">
                  <c:v>167196</c:v>
                </c:pt>
                <c:pt idx="3">
                  <c:v>277572</c:v>
                </c:pt>
                <c:pt idx="4">
                  <c:v>394356</c:v>
                </c:pt>
              </c:numCache>
            </c:numRef>
          </c:val>
        </c:ser>
        <c:ser>
          <c:idx val="85"/>
          <c:order val="85"/>
          <c:invertIfNegative val="0"/>
          <c:val>
            <c:numRef>
              <c:f>('3-12二人以上の世帯'!$AM$158,'3-12二人以上の世帯'!$AQ$158,'3-12二人以上の世帯'!$AS$158,'3-12二人以上の世帯'!$AU$158,'3-12二人以上の世帯'!$AW$158)</c:f>
            </c:numRef>
          </c:val>
        </c:ser>
        <c:ser>
          <c:idx val="86"/>
          <c:order val="86"/>
          <c:invertIfNegative val="0"/>
          <c:val>
            <c:numRef>
              <c:f>('3-12二人以上の世帯'!$AM$159,'3-12二人以上の世帯'!$AQ$159,'3-12二人以上の世帯'!$AS$159,'3-12二人以上の世帯'!$AU$159,'3-12二人以上の世帯'!$AW$159)</c:f>
            </c:numRef>
          </c:val>
        </c:ser>
        <c:ser>
          <c:idx val="87"/>
          <c:order val="87"/>
          <c:invertIfNegative val="0"/>
          <c:val>
            <c:numRef>
              <c:f>('3-12二人以上の世帯'!$AM$160,'3-12二人以上の世帯'!$AQ$160,'3-12二人以上の世帯'!$AS$160,'3-12二人以上の世帯'!$AU$160,'3-12二人以上の世帯'!$AW$160)</c:f>
            </c:numRef>
          </c:val>
        </c:ser>
        <c:ser>
          <c:idx val="88"/>
          <c:order val="88"/>
          <c:invertIfNegative val="0"/>
          <c:val>
            <c:numRef>
              <c:f>('3-12二人以上の世帯'!$AM$161,'3-12二人以上の世帯'!$AQ$161,'3-12二人以上の世帯'!$AS$161,'3-12二人以上の世帯'!$AU$161,'3-12二人以上の世帯'!$AW$161)</c:f>
            </c:numRef>
          </c:val>
        </c:ser>
        <c:ser>
          <c:idx val="89"/>
          <c:order val="89"/>
          <c:invertIfNegative val="0"/>
          <c:val>
            <c:numRef>
              <c:f>('3-12二人以上の世帯'!$AM$162,'3-12二人以上の世帯'!$AQ$162,'3-12二人以上の世帯'!$AS$162,'3-12二人以上の世帯'!$AU$162,'3-12二人以上の世帯'!$AW$162)</c:f>
            </c:numRef>
          </c:val>
        </c:ser>
        <c:ser>
          <c:idx val="90"/>
          <c:order val="90"/>
          <c:invertIfNegative val="0"/>
          <c:val>
            <c:numRef>
              <c:f>('3-12二人以上の世帯'!$AM$163,'3-12二人以上の世帯'!$AQ$163,'3-12二人以上の世帯'!$AS$163,'3-12二人以上の世帯'!$AU$163,'3-12二人以上の世帯'!$AW$163)</c:f>
            </c:numRef>
          </c:val>
        </c:ser>
        <c:ser>
          <c:idx val="91"/>
          <c:order val="91"/>
          <c:tx>
            <c:strRef>
              <c:f>'3-12二人以上の世帯'!$L$164</c:f>
              <c:strCache>
                <c:ptCount val="1"/>
                <c:pt idx="0">
                  <c:v>教育</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('3-12二人以上の世帯'!$AM$164,'3-12二人以上の世帯'!$AQ$164,'3-12二人以上の世帯'!$AS$164,'3-12二人以上の世帯'!$AU$164,'3-12二人以上の世帯'!$AW$164)</c:f>
              <c:numCache>
                <c:formatCode>#,##0</c:formatCode>
                <c:ptCount val="5"/>
                <c:pt idx="0">
                  <c:v>139320</c:v>
                </c:pt>
                <c:pt idx="1">
                  <c:v>24</c:v>
                </c:pt>
                <c:pt idx="2">
                  <c:v>0</c:v>
                </c:pt>
                <c:pt idx="3">
                  <c:v>0</c:v>
                </c:pt>
                <c:pt idx="4">
                  <c:v>60</c:v>
                </c:pt>
              </c:numCache>
            </c:numRef>
          </c:val>
        </c:ser>
        <c:ser>
          <c:idx val="92"/>
          <c:order val="92"/>
          <c:invertIfNegative val="0"/>
          <c:val>
            <c:numRef>
              <c:f>('3-12二人以上の世帯'!$AM$165,'3-12二人以上の世帯'!$AQ$165,'3-12二人以上の世帯'!$AS$165,'3-12二人以上の世帯'!$AU$165,'3-12二人以上の世帯'!$AW$165)</c:f>
            </c:numRef>
          </c:val>
        </c:ser>
        <c:ser>
          <c:idx val="93"/>
          <c:order val="93"/>
          <c:invertIfNegative val="0"/>
          <c:val>
            <c:numRef>
              <c:f>('3-12二人以上の世帯'!$AM$166,'3-12二人以上の世帯'!$AQ$166,'3-12二人以上の世帯'!$AS$166,'3-12二人以上の世帯'!$AU$166,'3-12二人以上の世帯'!$AW$166)</c:f>
            </c:numRef>
          </c:val>
        </c:ser>
        <c:ser>
          <c:idx val="94"/>
          <c:order val="94"/>
          <c:invertIfNegative val="0"/>
          <c:val>
            <c:numRef>
              <c:f>('3-12二人以上の世帯'!$AM$167,'3-12二人以上の世帯'!$AQ$167,'3-12二人以上の世帯'!$AS$167,'3-12二人以上の世帯'!$AU$167,'3-12二人以上の世帯'!$AW$167)</c:f>
            </c:numRef>
          </c:val>
        </c:ser>
        <c:ser>
          <c:idx val="95"/>
          <c:order val="95"/>
          <c:tx>
            <c:strRef>
              <c:f>'3-12二人以上の世帯'!$L$168</c:f>
              <c:strCache>
                <c:ptCount val="1"/>
                <c:pt idx="0">
                  <c:v>教養娯楽</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('3-12二人以上の世帯'!$AM$168,'3-12二人以上の世帯'!$AQ$168,'3-12二人以上の世帯'!$AS$168,'3-12二人以上の世帯'!$AU$168,'3-12二人以上の世帯'!$AW$168)</c:f>
              <c:numCache>
                <c:formatCode>#,##0</c:formatCode>
                <c:ptCount val="5"/>
                <c:pt idx="0">
                  <c:v>341796</c:v>
                </c:pt>
                <c:pt idx="1">
                  <c:v>315816</c:v>
                </c:pt>
                <c:pt idx="2">
                  <c:v>138180</c:v>
                </c:pt>
                <c:pt idx="3">
                  <c:v>244968</c:v>
                </c:pt>
                <c:pt idx="4">
                  <c:v>409740</c:v>
                </c:pt>
              </c:numCache>
            </c:numRef>
          </c:val>
        </c:ser>
        <c:ser>
          <c:idx val="96"/>
          <c:order val="96"/>
          <c:invertIfNegative val="0"/>
          <c:val>
            <c:numRef>
              <c:f>('3-12二人以上の世帯'!$AM$169,'3-12二人以上の世帯'!$AQ$169,'3-12二人以上の世帯'!$AS$169,'3-12二人以上の世帯'!$AU$169,'3-12二人以上の世帯'!$AW$169)</c:f>
            </c:numRef>
          </c:val>
        </c:ser>
        <c:ser>
          <c:idx val="97"/>
          <c:order val="97"/>
          <c:invertIfNegative val="0"/>
          <c:val>
            <c:numRef>
              <c:f>('3-12二人以上の世帯'!$AM$170,'3-12二人以上の世帯'!$AQ$170,'3-12二人以上の世帯'!$AS$170,'3-12二人以上の世帯'!$AU$170,'3-12二人以上の世帯'!$AW$170)</c:f>
            </c:numRef>
          </c:val>
        </c:ser>
        <c:ser>
          <c:idx val="98"/>
          <c:order val="98"/>
          <c:invertIfNegative val="0"/>
          <c:val>
            <c:numRef>
              <c:f>('3-12二人以上の世帯'!$AM$171,'3-12二人以上の世帯'!$AQ$171,'3-12二人以上の世帯'!$AS$171,'3-12二人以上の世帯'!$AU$171,'3-12二人以上の世帯'!$AW$171)</c:f>
            </c:numRef>
          </c:val>
        </c:ser>
        <c:ser>
          <c:idx val="99"/>
          <c:order val="99"/>
          <c:invertIfNegative val="0"/>
          <c:val>
            <c:numRef>
              <c:f>('3-12二人以上の世帯'!$AM$172,'3-12二人以上の世帯'!$AQ$172,'3-12二人以上の世帯'!$AS$172,'3-12二人以上の世帯'!$AU$172,'3-12二人以上の世帯'!$AW$172)</c:f>
            </c:numRef>
          </c:val>
        </c:ser>
        <c:ser>
          <c:idx val="100"/>
          <c:order val="100"/>
          <c:invertIfNegative val="0"/>
          <c:val>
            <c:numRef>
              <c:f>('3-12二人以上の世帯'!$AM$173,'3-12二人以上の世帯'!$AQ$173,'3-12二人以上の世帯'!$AS$173,'3-12二人以上の世帯'!$AU$173,'3-12二人以上の世帯'!$AW$173)</c:f>
            </c:numRef>
          </c:val>
        </c:ser>
        <c:ser>
          <c:idx val="101"/>
          <c:order val="101"/>
          <c:invertIfNegative val="0"/>
          <c:val>
            <c:numRef>
              <c:f>('3-12二人以上の世帯'!$AM$174,'3-12二人以上の世帯'!$AQ$174,'3-12二人以上の世帯'!$AS$174,'3-12二人以上の世帯'!$AU$174,'3-12二人以上の世帯'!$AW$174)</c:f>
            </c:numRef>
          </c:val>
        </c:ser>
        <c:ser>
          <c:idx val="102"/>
          <c:order val="102"/>
          <c:invertIfNegative val="0"/>
          <c:val>
            <c:numRef>
              <c:f>('3-12二人以上の世帯'!$AM$175,'3-12二人以上の世帯'!$AQ$175,'3-12二人以上の世帯'!$AS$175,'3-12二人以上の世帯'!$AU$175,'3-12二人以上の世帯'!$AW$175)</c:f>
            </c:numRef>
          </c:val>
        </c:ser>
        <c:ser>
          <c:idx val="103"/>
          <c:order val="103"/>
          <c:invertIfNegative val="0"/>
          <c:val>
            <c:numRef>
              <c:f>('3-12二人以上の世帯'!$AM$176,'3-12二人以上の世帯'!$AQ$176,'3-12二人以上の世帯'!$AS$176,'3-12二人以上の世帯'!$AU$176,'3-12二人以上の世帯'!$AW$176)</c:f>
            </c:numRef>
          </c:val>
        </c:ser>
        <c:ser>
          <c:idx val="104"/>
          <c:order val="104"/>
          <c:tx>
            <c:strRef>
              <c:f>'3-12二人以上の世帯'!$L$177</c:f>
              <c:strCache>
                <c:ptCount val="1"/>
                <c:pt idx="0">
                  <c:v>その他の消費支出</c:v>
                </c:pt>
              </c:strCache>
            </c:strRef>
          </c:tx>
          <c:invertIfNegative val="0"/>
          <c:dLbls>
            <c:dLbl>
              <c:idx val="0"/>
              <c:layout/>
              <c:showLegendKey val="0"/>
              <c:showVal val="0"/>
              <c:showCatName val="0"/>
              <c:showSerName val="1"/>
              <c:showPercent val="0"/>
              <c:showBubbleSize val="0"/>
            </c:dLbl>
            <c:showLegendKey val="0"/>
            <c:showVal val="0"/>
            <c:showCatName val="0"/>
            <c:showSerName val="0"/>
            <c:showPercent val="0"/>
            <c:showBubbleSize val="0"/>
          </c:dLbls>
          <c:val>
            <c:numRef>
              <c:f>('3-12二人以上の世帯'!$AM$177,'3-12二人以上の世帯'!$AQ$177,'3-12二人以上の世帯'!$AS$177,'3-12二人以上の世帯'!$AU$177,'3-12二人以上の世帯'!$AW$177)</c:f>
              <c:numCache>
                <c:formatCode>#,##0</c:formatCode>
                <c:ptCount val="5"/>
                <c:pt idx="0">
                  <c:v>759792</c:v>
                </c:pt>
                <c:pt idx="1">
                  <c:v>734172</c:v>
                </c:pt>
                <c:pt idx="2">
                  <c:v>402204</c:v>
                </c:pt>
                <c:pt idx="3">
                  <c:v>598656</c:v>
                </c:pt>
                <c:pt idx="4">
                  <c:v>912372</c:v>
                </c:pt>
              </c:numCache>
            </c:numRef>
          </c:val>
        </c:ser>
        <c:dLbls>
          <c:showLegendKey val="0"/>
          <c:showVal val="0"/>
          <c:showCatName val="0"/>
          <c:showSerName val="0"/>
          <c:showPercent val="0"/>
          <c:showBubbleSize val="0"/>
        </c:dLbls>
        <c:gapWidth val="150"/>
        <c:overlap val="100"/>
        <c:axId val="185816960"/>
        <c:axId val="185818496"/>
      </c:barChart>
      <c:catAx>
        <c:axId val="185816960"/>
        <c:scaling>
          <c:orientation val="minMax"/>
        </c:scaling>
        <c:delete val="1"/>
        <c:axPos val="b"/>
        <c:majorTickMark val="out"/>
        <c:minorTickMark val="none"/>
        <c:tickLblPos val="nextTo"/>
        <c:crossAx val="185818496"/>
        <c:crosses val="autoZero"/>
        <c:auto val="1"/>
        <c:lblAlgn val="ctr"/>
        <c:lblOffset val="100"/>
        <c:noMultiLvlLbl val="0"/>
      </c:catAx>
      <c:valAx>
        <c:axId val="185818496"/>
        <c:scaling>
          <c:orientation val="minMax"/>
          <c:max val="3500000"/>
        </c:scaling>
        <c:delete val="0"/>
        <c:axPos val="l"/>
        <c:majorGridlines/>
        <c:numFmt formatCode="#,##0" sourceLinked="1"/>
        <c:majorTickMark val="out"/>
        <c:minorTickMark val="none"/>
        <c:tickLblPos val="nextTo"/>
        <c:crossAx val="185816960"/>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'etu520000 (1)'!$N$8</c:f>
              <c:strCache>
                <c:ptCount val="1"/>
                <c:pt idx="0">
                  <c:v>1段階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'etu520000 (1)'!$O$7:$P$7</c:f>
              <c:strCache>
                <c:ptCount val="2"/>
                <c:pt idx="0">
                  <c:v>特養</c:v>
                </c:pt>
                <c:pt idx="1">
                  <c:v>老健</c:v>
                </c:pt>
              </c:strCache>
            </c:strRef>
          </c:cat>
          <c:val>
            <c:numRef>
              <c:f>'etu520000 (1)'!$O$8:$P$8</c:f>
              <c:numCache>
                <c:formatCode>0%</c:formatCode>
                <c:ptCount val="2"/>
                <c:pt idx="0">
                  <c:v>6.5631669356098793E-2</c:v>
                </c:pt>
                <c:pt idx="1">
                  <c:v>4.8598281280297119E-2</c:v>
                </c:pt>
              </c:numCache>
            </c:numRef>
          </c:val>
        </c:ser>
        <c:ser>
          <c:idx val="1"/>
          <c:order val="1"/>
          <c:tx>
            <c:strRef>
              <c:f>'etu520000 (1)'!$N$9</c:f>
              <c:strCache>
                <c:ptCount val="1"/>
                <c:pt idx="0">
                  <c:v>2段階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'etu520000 (1)'!$O$7:$P$7</c:f>
              <c:strCache>
                <c:ptCount val="2"/>
                <c:pt idx="0">
                  <c:v>特養</c:v>
                </c:pt>
                <c:pt idx="1">
                  <c:v>老健</c:v>
                </c:pt>
              </c:strCache>
            </c:strRef>
          </c:cat>
          <c:val>
            <c:numRef>
              <c:f>'etu520000 (1)'!$O$9:$P$9</c:f>
              <c:numCache>
                <c:formatCode>0%</c:formatCode>
                <c:ptCount val="2"/>
                <c:pt idx="0">
                  <c:v>0.58728853261153036</c:v>
                </c:pt>
                <c:pt idx="1">
                  <c:v>0.40163091793095645</c:v>
                </c:pt>
              </c:numCache>
            </c:numRef>
          </c:val>
        </c:ser>
        <c:ser>
          <c:idx val="2"/>
          <c:order val="2"/>
          <c:tx>
            <c:strRef>
              <c:f>'etu520000 (1)'!$N$10</c:f>
              <c:strCache>
                <c:ptCount val="1"/>
                <c:pt idx="0">
                  <c:v>3段階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'etu520000 (1)'!$O$7:$P$7</c:f>
              <c:strCache>
                <c:ptCount val="2"/>
                <c:pt idx="0">
                  <c:v>特養</c:v>
                </c:pt>
                <c:pt idx="1">
                  <c:v>老健</c:v>
                </c:pt>
              </c:strCache>
            </c:strRef>
          </c:cat>
          <c:val>
            <c:numRef>
              <c:f>'etu520000 (1)'!$O$10:$P$10</c:f>
              <c:numCache>
                <c:formatCode>0%</c:formatCode>
                <c:ptCount val="2"/>
                <c:pt idx="0">
                  <c:v>0.16240955702462267</c:v>
                </c:pt>
                <c:pt idx="1">
                  <c:v>0.13520009658195287</c:v>
                </c:pt>
              </c:numCache>
            </c:numRef>
          </c:val>
        </c:ser>
        <c:ser>
          <c:idx val="3"/>
          <c:order val="3"/>
          <c:tx>
            <c:strRef>
              <c:f>'etu520000 (1)'!$N$11</c:f>
              <c:strCache>
                <c:ptCount val="1"/>
                <c:pt idx="0">
                  <c:v>4段階以上</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'etu520000 (1)'!$O$7:$P$7</c:f>
              <c:strCache>
                <c:ptCount val="2"/>
                <c:pt idx="0">
                  <c:v>特養</c:v>
                </c:pt>
                <c:pt idx="1">
                  <c:v>老健</c:v>
                </c:pt>
              </c:strCache>
            </c:strRef>
          </c:cat>
          <c:val>
            <c:numRef>
              <c:f>'etu520000 (1)'!$O$11:$P$11</c:f>
              <c:numCache>
                <c:formatCode>0%</c:formatCode>
                <c:ptCount val="2"/>
                <c:pt idx="0">
                  <c:v>0.18467024100775598</c:v>
                </c:pt>
                <c:pt idx="1">
                  <c:v>0.41457070420680925</c:v>
                </c:pt>
              </c:numCache>
            </c:numRef>
          </c:val>
        </c:ser>
        <c:dLbls>
          <c:showLegendKey val="0"/>
          <c:showVal val="0"/>
          <c:showCatName val="0"/>
          <c:showSerName val="0"/>
          <c:showPercent val="0"/>
          <c:showBubbleSize val="0"/>
        </c:dLbls>
        <c:gapWidth val="150"/>
        <c:overlap val="100"/>
        <c:axId val="105219584"/>
        <c:axId val="105221120"/>
      </c:barChart>
      <c:catAx>
        <c:axId val="105219584"/>
        <c:scaling>
          <c:orientation val="minMax"/>
        </c:scaling>
        <c:delete val="0"/>
        <c:axPos val="b"/>
        <c:majorTickMark val="out"/>
        <c:minorTickMark val="none"/>
        <c:tickLblPos val="nextTo"/>
        <c:crossAx val="105221120"/>
        <c:crosses val="autoZero"/>
        <c:auto val="1"/>
        <c:lblAlgn val="ctr"/>
        <c:lblOffset val="100"/>
        <c:noMultiLvlLbl val="0"/>
      </c:catAx>
      <c:valAx>
        <c:axId val="105221120"/>
        <c:scaling>
          <c:orientation val="minMax"/>
        </c:scaling>
        <c:delete val="0"/>
        <c:axPos val="l"/>
        <c:majorGridlines/>
        <c:numFmt formatCode="0%" sourceLinked="1"/>
        <c:majorTickMark val="out"/>
        <c:minorTickMark val="none"/>
        <c:tickLblPos val="nextTo"/>
        <c:crossAx val="10521958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'h4203'!$A$17</c:f>
              <c:strCache>
                <c:ptCount val="1"/>
                <c:pt idx="0">
                  <c:v>第１段階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'h4203'!$B$17</c:f>
              <c:numCache>
                <c:formatCode>0%</c:formatCode>
                <c:ptCount val="1"/>
                <c:pt idx="0">
                  <c:v>0.10501407009465349</c:v>
                </c:pt>
              </c:numCache>
            </c:numRef>
          </c:val>
        </c:ser>
        <c:ser>
          <c:idx val="1"/>
          <c:order val="1"/>
          <c:tx>
            <c:strRef>
              <c:f>'h4203'!$A$18</c:f>
              <c:strCache>
                <c:ptCount val="1"/>
                <c:pt idx="0">
                  <c:v>第２段階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'h4203'!$B$18</c:f>
              <c:numCache>
                <c:formatCode>0%</c:formatCode>
                <c:ptCount val="1"/>
                <c:pt idx="0">
                  <c:v>0.12432847275518225</c:v>
                </c:pt>
              </c:numCache>
            </c:numRef>
          </c:val>
        </c:ser>
        <c:ser>
          <c:idx val="2"/>
          <c:order val="2"/>
          <c:tx>
            <c:strRef>
              <c:f>'h4203'!$A$19</c:f>
              <c:strCache>
                <c:ptCount val="1"/>
                <c:pt idx="0">
                  <c:v>第３段階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'h4203'!$B$19</c:f>
              <c:numCache>
                <c:formatCode>0%</c:formatCode>
                <c:ptCount val="1"/>
                <c:pt idx="0">
                  <c:v>0.1052698899974418</c:v>
                </c:pt>
              </c:numCache>
            </c:numRef>
          </c:val>
        </c:ser>
        <c:ser>
          <c:idx val="3"/>
          <c:order val="3"/>
          <c:tx>
            <c:strRef>
              <c:f>'h4203'!$A$20</c:f>
              <c:strCache>
                <c:ptCount val="1"/>
                <c:pt idx="0">
                  <c:v>第４段階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'h4203'!$B$20</c:f>
              <c:numCache>
                <c:formatCode>0%</c:formatCode>
                <c:ptCount val="1"/>
                <c:pt idx="0">
                  <c:v>0.32143770785367864</c:v>
                </c:pt>
              </c:numCache>
            </c:numRef>
          </c:val>
        </c:ser>
        <c:ser>
          <c:idx val="4"/>
          <c:order val="4"/>
          <c:tx>
            <c:strRef>
              <c:f>'h4203'!$A$21</c:f>
              <c:strCache>
                <c:ptCount val="1"/>
                <c:pt idx="0">
                  <c:v>第５段階以上</c:v>
                </c:pt>
              </c:strCache>
            </c:strRef>
          </c:tx>
          <c:spPr>
            <a:solidFill>
              <a:srgbClr val="8064A2">
                <a:lumMod val="40000"/>
                <a:lumOff val="60000"/>
              </a:srgbClr>
            </a:solidFill>
          </c:spPr>
          <c:invertIfNegative val="0"/>
          <c:dLbls>
            <c:dLbl>
              <c:idx val="0"/>
              <c:spPr>
                <a:solidFill>
                  <a:schemeClr val="accent4">
                    <a:lumMod val="40000"/>
                    <a:lumOff val="60000"/>
                  </a:schemeClr>
                </a:solidFill>
              </c:spPr>
              <c:txPr>
                <a:bodyPr/>
                <a:lstStyle/>
                <a:p>
                  <a:pPr>
                    <a:defRPr sz="1400"/>
                  </a:pPr>
                  <a:endParaRPr lang="ja-JP"/>
                </a:p>
              </c:txPr>
              <c:showLegendKey val="0"/>
              <c:showVal val="1"/>
              <c:showCatName val="0"/>
              <c:showSerName val="0"/>
              <c:showPercent val="0"/>
              <c:showBubbleSize val="0"/>
            </c:dLbl>
            <c:spPr>
              <a:solidFill>
                <a:schemeClr val="accent4">
                  <a:lumMod val="40000"/>
                  <a:lumOff val="60000"/>
                </a:schemeClr>
              </a:solidFill>
            </c:spPr>
            <c:txPr>
              <a:bodyPr/>
              <a:lstStyle/>
              <a:p>
                <a:pPr>
                  <a:defRPr sz="1200"/>
                </a:pPr>
                <a:endParaRPr lang="ja-JP"/>
              </a:p>
            </c:txPr>
            <c:showLegendKey val="0"/>
            <c:showVal val="1"/>
            <c:showCatName val="0"/>
            <c:showSerName val="0"/>
            <c:showPercent val="0"/>
            <c:showBubbleSize val="0"/>
            <c:showLeaderLines val="0"/>
          </c:dLbls>
          <c:val>
            <c:numRef>
              <c:f>'h4203'!$B$21</c:f>
              <c:numCache>
                <c:formatCode>0%</c:formatCode>
                <c:ptCount val="1"/>
                <c:pt idx="0">
                  <c:v>0.28472755180353027</c:v>
                </c:pt>
              </c:numCache>
            </c:numRef>
          </c:val>
        </c:ser>
        <c:dLbls>
          <c:showLegendKey val="0"/>
          <c:showVal val="0"/>
          <c:showCatName val="0"/>
          <c:showSerName val="0"/>
          <c:showPercent val="0"/>
          <c:showBubbleSize val="0"/>
        </c:dLbls>
        <c:gapWidth val="150"/>
        <c:overlap val="100"/>
        <c:axId val="105152512"/>
        <c:axId val="105154048"/>
      </c:barChart>
      <c:catAx>
        <c:axId val="105152512"/>
        <c:scaling>
          <c:orientation val="minMax"/>
        </c:scaling>
        <c:delete val="1"/>
        <c:axPos val="b"/>
        <c:majorTickMark val="out"/>
        <c:minorTickMark val="none"/>
        <c:tickLblPos val="none"/>
        <c:crossAx val="105154048"/>
        <c:crosses val="autoZero"/>
        <c:auto val="1"/>
        <c:lblAlgn val="ctr"/>
        <c:lblOffset val="100"/>
        <c:noMultiLvlLbl val="0"/>
      </c:catAx>
      <c:valAx>
        <c:axId val="105154048"/>
        <c:scaling>
          <c:orientation val="minMax"/>
        </c:scaling>
        <c:delete val="0"/>
        <c:axPos val="l"/>
        <c:majorGridlines/>
        <c:numFmt formatCode="0%" sourceLinked="1"/>
        <c:majorTickMark val="out"/>
        <c:minorTickMark val="none"/>
        <c:tickLblPos val="nextTo"/>
        <c:crossAx val="10515251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施設所得段階推計用!$K$7</c:f>
              <c:strCache>
                <c:ptCount val="1"/>
                <c:pt idx="0">
                  <c:v>第1段階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施設所得段階推計用!$L$7</c:f>
              <c:numCache>
                <c:formatCode>0.0%</c:formatCode>
                <c:ptCount val="1"/>
                <c:pt idx="0">
                  <c:v>2.6769698920033013E-2</c:v>
                </c:pt>
              </c:numCache>
            </c:numRef>
          </c:val>
        </c:ser>
        <c:ser>
          <c:idx val="1"/>
          <c:order val="1"/>
          <c:tx>
            <c:strRef>
              <c:f>施設所得段階推計用!$K$8</c:f>
              <c:strCache>
                <c:ptCount val="1"/>
                <c:pt idx="0">
                  <c:v>第２段階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施設所得段階推計用!$L$8</c:f>
              <c:numCache>
                <c:formatCode>0.0%</c:formatCode>
                <c:ptCount val="1"/>
                <c:pt idx="0">
                  <c:v>0.16350303660731941</c:v>
                </c:pt>
              </c:numCache>
            </c:numRef>
          </c:val>
        </c:ser>
        <c:ser>
          <c:idx val="2"/>
          <c:order val="2"/>
          <c:tx>
            <c:strRef>
              <c:f>施設所得段階推計用!$K$9</c:f>
              <c:strCache>
                <c:ptCount val="1"/>
                <c:pt idx="0">
                  <c:v>第3段階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施設所得段階推計用!$L$9</c:f>
              <c:numCache>
                <c:formatCode>0.0%</c:formatCode>
                <c:ptCount val="1"/>
                <c:pt idx="0">
                  <c:v>0.12373850598514648</c:v>
                </c:pt>
              </c:numCache>
            </c:numRef>
          </c:val>
        </c:ser>
        <c:ser>
          <c:idx val="3"/>
          <c:order val="3"/>
          <c:tx>
            <c:strRef>
              <c:f>施設所得段階推計用!$K$10</c:f>
              <c:strCache>
                <c:ptCount val="1"/>
                <c:pt idx="0">
                  <c:v>第4段階</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施設所得段階推計用!$L$10</c:f>
              <c:numCache>
                <c:formatCode>0.0%</c:formatCode>
                <c:ptCount val="1"/>
                <c:pt idx="0">
                  <c:v>0.30618343652556756</c:v>
                </c:pt>
              </c:numCache>
            </c:numRef>
          </c:val>
        </c:ser>
        <c:ser>
          <c:idx val="4"/>
          <c:order val="4"/>
          <c:tx>
            <c:strRef>
              <c:f>施設所得段階推計用!$K$11</c:f>
              <c:strCache>
                <c:ptCount val="1"/>
                <c:pt idx="0">
                  <c:v>第5段階</c:v>
                </c:pt>
              </c:strCache>
            </c:strRef>
          </c:tx>
          <c:spPr>
            <a:solidFill>
              <a:schemeClr val="accent4">
                <a:lumMod val="40000"/>
                <a:lumOff val="60000"/>
              </a:schemeClr>
            </a:solidFill>
          </c:spPr>
          <c:invertIfNegative val="0"/>
          <c:dLbls>
            <c:txPr>
              <a:bodyPr/>
              <a:lstStyle/>
              <a:p>
                <a:pPr>
                  <a:defRPr sz="1400"/>
                </a:pPr>
                <a:endParaRPr lang="ja-JP"/>
              </a:p>
            </c:txPr>
            <c:showLegendKey val="0"/>
            <c:showVal val="1"/>
            <c:showCatName val="0"/>
            <c:showSerName val="0"/>
            <c:showPercent val="0"/>
            <c:showBubbleSize val="0"/>
            <c:showLeaderLines val="0"/>
          </c:dLbls>
          <c:val>
            <c:numRef>
              <c:f>施設所得段階推計用!$L$11</c:f>
              <c:numCache>
                <c:formatCode>0.0%</c:formatCode>
                <c:ptCount val="1"/>
                <c:pt idx="0">
                  <c:v>0.21184242671058731</c:v>
                </c:pt>
              </c:numCache>
            </c:numRef>
          </c:val>
        </c:ser>
        <c:ser>
          <c:idx val="5"/>
          <c:order val="5"/>
          <c:tx>
            <c:strRef>
              <c:f>施設所得段階推計用!$K$12</c:f>
              <c:strCache>
                <c:ptCount val="1"/>
                <c:pt idx="0">
                  <c:v>第6段階以上</c:v>
                </c:pt>
              </c:strCache>
            </c:strRef>
          </c:tx>
          <c:invertIfNegative val="0"/>
          <c:dPt>
            <c:idx val="0"/>
            <c:invertIfNegative val="0"/>
            <c:bubble3D val="0"/>
            <c:spPr>
              <a:solidFill>
                <a:schemeClr val="accent4">
                  <a:lumMod val="20000"/>
                  <a:lumOff val="80000"/>
                </a:schemeClr>
              </a:solidFill>
            </c:spPr>
          </c:dPt>
          <c:dLbls>
            <c:txPr>
              <a:bodyPr/>
              <a:lstStyle/>
              <a:p>
                <a:pPr>
                  <a:defRPr sz="1400"/>
                </a:pPr>
                <a:endParaRPr lang="ja-JP"/>
              </a:p>
            </c:txPr>
            <c:showLegendKey val="0"/>
            <c:showVal val="1"/>
            <c:showCatName val="0"/>
            <c:showSerName val="0"/>
            <c:showPercent val="0"/>
            <c:showBubbleSize val="0"/>
            <c:showLeaderLines val="0"/>
          </c:dLbls>
          <c:val>
            <c:numRef>
              <c:f>施設所得段階推計用!$L$12</c:f>
              <c:numCache>
                <c:formatCode>0.0%</c:formatCode>
                <c:ptCount val="1"/>
                <c:pt idx="0">
                  <c:v>0.16796289525134794</c:v>
                </c:pt>
              </c:numCache>
            </c:numRef>
          </c:val>
        </c:ser>
        <c:dLbls>
          <c:showLegendKey val="0"/>
          <c:showVal val="0"/>
          <c:showCatName val="0"/>
          <c:showSerName val="0"/>
          <c:showPercent val="0"/>
          <c:showBubbleSize val="0"/>
        </c:dLbls>
        <c:gapWidth val="150"/>
        <c:overlap val="100"/>
        <c:axId val="105082240"/>
        <c:axId val="105084032"/>
      </c:barChart>
      <c:catAx>
        <c:axId val="105082240"/>
        <c:scaling>
          <c:orientation val="minMax"/>
        </c:scaling>
        <c:delete val="1"/>
        <c:axPos val="b"/>
        <c:majorTickMark val="out"/>
        <c:minorTickMark val="none"/>
        <c:tickLblPos val="none"/>
        <c:crossAx val="105084032"/>
        <c:crosses val="autoZero"/>
        <c:auto val="1"/>
        <c:lblAlgn val="ctr"/>
        <c:lblOffset val="100"/>
        <c:noMultiLvlLbl val="0"/>
      </c:catAx>
      <c:valAx>
        <c:axId val="105084032"/>
        <c:scaling>
          <c:orientation val="minMax"/>
        </c:scaling>
        <c:delete val="0"/>
        <c:axPos val="l"/>
        <c:majorGridlines/>
        <c:numFmt formatCode="0%" sourceLinked="1"/>
        <c:majorTickMark val="out"/>
        <c:minorTickMark val="none"/>
        <c:tickLblPos val="nextTo"/>
        <c:crossAx val="10508224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988881599320016E-2"/>
          <c:y val="0.14481624504421486"/>
          <c:w val="0.96604938271604934"/>
          <c:h val="0.74725590678801423"/>
        </c:manualLayout>
      </c:layout>
      <c:barChart>
        <c:barDir val="col"/>
        <c:grouping val="stacked"/>
        <c:varyColors val="0"/>
        <c:ser>
          <c:idx val="0"/>
          <c:order val="0"/>
          <c:tx>
            <c:strRef>
              <c:f>Sheet1!$B$1</c:f>
              <c:strCache>
                <c:ptCount val="1"/>
                <c:pt idx="0">
                  <c:v>1割負担</c:v>
                </c:pt>
              </c:strCache>
            </c:strRef>
          </c:tx>
          <c:invertIfNegative val="0"/>
          <c:dLbls>
            <c:dLbl>
              <c:idx val="8"/>
              <c:layout/>
              <c:tx>
                <c:rich>
                  <a:bodyPr/>
                  <a:lstStyle/>
                  <a:p>
                    <a:r>
                      <a:rPr lang="en-US" altLang="en-US" smtClean="0"/>
                      <a:t>2.</a:t>
                    </a:r>
                    <a:r>
                      <a:rPr lang="en-US" altLang="ja-JP" smtClean="0"/>
                      <a:t>7</a:t>
                    </a:r>
                    <a:r>
                      <a:rPr lang="en-US" altLang="en-US" smtClean="0"/>
                      <a:t> </a:t>
                    </a:r>
                    <a:endParaRPr lang="en-US" altLang="en-US"/>
                  </a:p>
                </c:rich>
              </c:tx>
              <c:dLblPos val="ctr"/>
              <c:showLegendKey val="0"/>
              <c:showVal val="1"/>
              <c:showCatName val="0"/>
              <c:showSerName val="0"/>
              <c:showPercent val="0"/>
              <c:showBubbleSize val="0"/>
            </c:dLbl>
            <c:txPr>
              <a:bodyPr/>
              <a:lstStyle/>
              <a:p>
                <a:pPr>
                  <a:defRPr sz="1400" b="1"/>
                </a:pPr>
                <a:endParaRPr lang="ja-JP"/>
              </a:p>
            </c:txPr>
            <c:dLblPos val="ctr"/>
            <c:showLegendKey val="0"/>
            <c:showVal val="1"/>
            <c:showCatName val="0"/>
            <c:showSerName val="0"/>
            <c:showPercent val="0"/>
            <c:showBubbleSize val="0"/>
            <c:showLeaderLines val="0"/>
          </c:dLbls>
          <c:cat>
            <c:strRef>
              <c:f>Sheet1!$A$2:$A$10</c:f>
              <c:strCache>
                <c:ptCount val="9"/>
                <c:pt idx="0">
                  <c:v>第1段階</c:v>
                </c:pt>
                <c:pt idx="1">
                  <c:v>第2段階</c:v>
                </c:pt>
                <c:pt idx="2">
                  <c:v>第3段階</c:v>
                </c:pt>
                <c:pt idx="3">
                  <c:v>第4段階</c:v>
                </c:pt>
                <c:pt idx="5">
                  <c:v>第1段階</c:v>
                </c:pt>
                <c:pt idx="6">
                  <c:v>第2段階</c:v>
                </c:pt>
                <c:pt idx="7">
                  <c:v>第3段階</c:v>
                </c:pt>
                <c:pt idx="8">
                  <c:v>第4段階</c:v>
                </c:pt>
              </c:strCache>
            </c:strRef>
          </c:cat>
          <c:val>
            <c:numRef>
              <c:f>Sheet1!$B$2:$B$10</c:f>
              <c:numCache>
                <c:formatCode>0.0_ </c:formatCode>
                <c:ptCount val="9"/>
                <c:pt idx="0">
                  <c:v>1.5</c:v>
                </c:pt>
                <c:pt idx="1">
                  <c:v>1.5</c:v>
                </c:pt>
                <c:pt idx="2">
                  <c:v>2.5</c:v>
                </c:pt>
                <c:pt idx="3">
                  <c:v>2.8</c:v>
                </c:pt>
                <c:pt idx="5">
                  <c:v>1.5</c:v>
                </c:pt>
                <c:pt idx="6">
                  <c:v>1.5</c:v>
                </c:pt>
                <c:pt idx="7">
                  <c:v>2.5</c:v>
                </c:pt>
                <c:pt idx="8">
                  <c:v>2.8</c:v>
                </c:pt>
              </c:numCache>
            </c:numRef>
          </c:val>
        </c:ser>
        <c:ser>
          <c:idx val="1"/>
          <c:order val="1"/>
          <c:tx>
            <c:strRef>
              <c:f>Sheet1!$C$1</c:f>
              <c:strCache>
                <c:ptCount val="1"/>
                <c:pt idx="0">
                  <c:v>食費</c:v>
                </c:pt>
              </c:strCache>
            </c:strRef>
          </c:tx>
          <c:invertIfNegative val="0"/>
          <c:dLbls>
            <c:txPr>
              <a:bodyPr/>
              <a:lstStyle/>
              <a:p>
                <a:pPr>
                  <a:defRPr sz="1400" b="1"/>
                </a:pPr>
                <a:endParaRPr lang="ja-JP"/>
              </a:p>
            </c:txPr>
            <c:dLblPos val="ctr"/>
            <c:showLegendKey val="0"/>
            <c:showVal val="1"/>
            <c:showCatName val="0"/>
            <c:showSerName val="0"/>
            <c:showPercent val="0"/>
            <c:showBubbleSize val="0"/>
            <c:showLeaderLines val="0"/>
          </c:dLbls>
          <c:cat>
            <c:strRef>
              <c:f>Sheet1!$A$2:$A$10</c:f>
              <c:strCache>
                <c:ptCount val="9"/>
                <c:pt idx="0">
                  <c:v>第1段階</c:v>
                </c:pt>
                <c:pt idx="1">
                  <c:v>第2段階</c:v>
                </c:pt>
                <c:pt idx="2">
                  <c:v>第3段階</c:v>
                </c:pt>
                <c:pt idx="3">
                  <c:v>第4段階</c:v>
                </c:pt>
                <c:pt idx="5">
                  <c:v>第1段階</c:v>
                </c:pt>
                <c:pt idx="6">
                  <c:v>第2段階</c:v>
                </c:pt>
                <c:pt idx="7">
                  <c:v>第3段階</c:v>
                </c:pt>
                <c:pt idx="8">
                  <c:v>第4段階</c:v>
                </c:pt>
              </c:strCache>
            </c:strRef>
          </c:cat>
          <c:val>
            <c:numRef>
              <c:f>Sheet1!$C$2:$C$10</c:f>
              <c:numCache>
                <c:formatCode>0.0_ </c:formatCode>
                <c:ptCount val="9"/>
                <c:pt idx="0">
                  <c:v>0.9</c:v>
                </c:pt>
                <c:pt idx="1">
                  <c:v>1.2</c:v>
                </c:pt>
                <c:pt idx="2">
                  <c:v>2</c:v>
                </c:pt>
                <c:pt idx="3">
                  <c:v>4.2</c:v>
                </c:pt>
                <c:pt idx="5">
                  <c:v>0.9</c:v>
                </c:pt>
                <c:pt idx="6">
                  <c:v>1.2</c:v>
                </c:pt>
                <c:pt idx="7">
                  <c:v>2</c:v>
                </c:pt>
                <c:pt idx="8">
                  <c:v>4.2</c:v>
                </c:pt>
              </c:numCache>
            </c:numRef>
          </c:val>
        </c:ser>
        <c:ser>
          <c:idx val="2"/>
          <c:order val="2"/>
          <c:tx>
            <c:strRef>
              <c:f>Sheet1!$D$1</c:f>
              <c:strCache>
                <c:ptCount val="1"/>
                <c:pt idx="0">
                  <c:v>居住費</c:v>
                </c:pt>
              </c:strCache>
            </c:strRef>
          </c:tx>
          <c:invertIfNegative val="0"/>
          <c:dLbls>
            <c:txPr>
              <a:bodyPr/>
              <a:lstStyle/>
              <a:p>
                <a:pPr>
                  <a:defRPr sz="1400" b="1">
                    <a:solidFill>
                      <a:schemeClr val="tx1"/>
                    </a:solidFill>
                  </a:defRPr>
                </a:pPr>
                <a:endParaRPr lang="ja-JP"/>
              </a:p>
            </c:txPr>
            <c:dLblPos val="ctr"/>
            <c:showLegendKey val="0"/>
            <c:showVal val="1"/>
            <c:showCatName val="0"/>
            <c:showSerName val="0"/>
            <c:showPercent val="0"/>
            <c:showBubbleSize val="0"/>
            <c:showLeaderLines val="0"/>
          </c:dLbls>
          <c:cat>
            <c:strRef>
              <c:f>Sheet1!$A$2:$A$10</c:f>
              <c:strCache>
                <c:ptCount val="9"/>
                <c:pt idx="0">
                  <c:v>第1段階</c:v>
                </c:pt>
                <c:pt idx="1">
                  <c:v>第2段階</c:v>
                </c:pt>
                <c:pt idx="2">
                  <c:v>第3段階</c:v>
                </c:pt>
                <c:pt idx="3">
                  <c:v>第4段階</c:v>
                </c:pt>
                <c:pt idx="5">
                  <c:v>第1段階</c:v>
                </c:pt>
                <c:pt idx="6">
                  <c:v>第2段階</c:v>
                </c:pt>
                <c:pt idx="7">
                  <c:v>第3段階</c:v>
                </c:pt>
                <c:pt idx="8">
                  <c:v>第4段階</c:v>
                </c:pt>
              </c:strCache>
            </c:strRef>
          </c:cat>
          <c:val>
            <c:numRef>
              <c:f>Sheet1!$D$2:$D$10</c:f>
              <c:numCache>
                <c:formatCode>0.0_ </c:formatCode>
                <c:ptCount val="9"/>
                <c:pt idx="0">
                  <c:v>2.5</c:v>
                </c:pt>
                <c:pt idx="1">
                  <c:v>2.5</c:v>
                </c:pt>
                <c:pt idx="2">
                  <c:v>4</c:v>
                </c:pt>
                <c:pt idx="3">
                  <c:v>6</c:v>
                </c:pt>
                <c:pt idx="6">
                  <c:v>1</c:v>
                </c:pt>
                <c:pt idx="7">
                  <c:v>1</c:v>
                </c:pt>
                <c:pt idx="8">
                  <c:v>1</c:v>
                </c:pt>
              </c:numCache>
            </c:numRef>
          </c:val>
        </c:ser>
        <c:dLbls>
          <c:showLegendKey val="0"/>
          <c:showVal val="1"/>
          <c:showCatName val="0"/>
          <c:showSerName val="0"/>
          <c:showPercent val="0"/>
          <c:showBubbleSize val="0"/>
        </c:dLbls>
        <c:gapWidth val="150"/>
        <c:overlap val="100"/>
        <c:axId val="201281536"/>
        <c:axId val="201283072"/>
      </c:barChart>
      <c:catAx>
        <c:axId val="201281536"/>
        <c:scaling>
          <c:orientation val="minMax"/>
        </c:scaling>
        <c:delete val="0"/>
        <c:axPos val="b"/>
        <c:majorTickMark val="out"/>
        <c:minorTickMark val="none"/>
        <c:tickLblPos val="nextTo"/>
        <c:txPr>
          <a:bodyPr/>
          <a:lstStyle/>
          <a:p>
            <a:pPr>
              <a:defRPr sz="1400">
                <a:latin typeface="HGPｺﾞｼｯｸM" pitchFamily="50" charset="-128"/>
                <a:ea typeface="HGPｺﾞｼｯｸM" pitchFamily="50" charset="-128"/>
              </a:defRPr>
            </a:pPr>
            <a:endParaRPr lang="ja-JP"/>
          </a:p>
        </c:txPr>
        <c:crossAx val="201283072"/>
        <c:crosses val="autoZero"/>
        <c:auto val="1"/>
        <c:lblAlgn val="ctr"/>
        <c:lblOffset val="100"/>
        <c:noMultiLvlLbl val="0"/>
      </c:catAx>
      <c:valAx>
        <c:axId val="201283072"/>
        <c:scaling>
          <c:orientation val="minMax"/>
        </c:scaling>
        <c:delete val="1"/>
        <c:axPos val="l"/>
        <c:numFmt formatCode="0.0_ " sourceLinked="1"/>
        <c:majorTickMark val="out"/>
        <c:minorTickMark val="none"/>
        <c:tickLblPos val="none"/>
        <c:crossAx val="201281536"/>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150未満</c:v>
                </c:pt>
              </c:strCache>
            </c:strRef>
          </c:tx>
          <c:invertIfNegative val="0"/>
          <c:cat>
            <c:strRef>
              <c:f>Sheet1!$B$1:$E$1</c:f>
              <c:strCache>
                <c:ptCount val="4"/>
                <c:pt idx="0">
                  <c:v>～200</c:v>
                </c:pt>
                <c:pt idx="1">
                  <c:v>～300</c:v>
                </c:pt>
                <c:pt idx="2">
                  <c:v>～400</c:v>
                </c:pt>
                <c:pt idx="3">
                  <c:v>～500</c:v>
                </c:pt>
              </c:strCache>
            </c:strRef>
          </c:cat>
          <c:val>
            <c:numRef>
              <c:f>Sheet1!$B$2:$E$2</c:f>
              <c:numCache>
                <c:formatCode>0%</c:formatCode>
                <c:ptCount val="4"/>
                <c:pt idx="0">
                  <c:v>0.1874242161787632</c:v>
                </c:pt>
                <c:pt idx="1">
                  <c:v>0.25064957561060108</c:v>
                </c:pt>
                <c:pt idx="2">
                  <c:v>0.25290143772735146</c:v>
                </c:pt>
                <c:pt idx="3">
                  <c:v>0.10549107916161442</c:v>
                </c:pt>
              </c:numCache>
            </c:numRef>
          </c:val>
        </c:ser>
        <c:ser>
          <c:idx val="1"/>
          <c:order val="1"/>
          <c:tx>
            <c:strRef>
              <c:f>Sheet1!$A$3</c:f>
              <c:strCache>
                <c:ptCount val="1"/>
                <c:pt idx="0">
                  <c:v>150～</c:v>
                </c:pt>
              </c:strCache>
            </c:strRef>
          </c:tx>
          <c:invertIfNegative val="0"/>
          <c:cat>
            <c:strRef>
              <c:f>Sheet1!$B$1:$E$1</c:f>
              <c:strCache>
                <c:ptCount val="4"/>
                <c:pt idx="0">
                  <c:v>～200</c:v>
                </c:pt>
                <c:pt idx="1">
                  <c:v>～300</c:v>
                </c:pt>
                <c:pt idx="2">
                  <c:v>～400</c:v>
                </c:pt>
                <c:pt idx="3">
                  <c:v>～500</c:v>
                </c:pt>
              </c:strCache>
            </c:strRef>
          </c:cat>
          <c:val>
            <c:numRef>
              <c:f>Sheet1!$B$3:$E$3</c:f>
              <c:numCache>
                <c:formatCode>0%</c:formatCode>
                <c:ptCount val="4"/>
                <c:pt idx="0">
                  <c:v>0.15191408279923782</c:v>
                </c:pt>
                <c:pt idx="1">
                  <c:v>0.31630001732201629</c:v>
                </c:pt>
                <c:pt idx="2">
                  <c:v>0.30278884462151395</c:v>
                </c:pt>
                <c:pt idx="3">
                  <c:v>0.12558461804954096</c:v>
                </c:pt>
              </c:numCache>
            </c:numRef>
          </c:val>
        </c:ser>
        <c:ser>
          <c:idx val="2"/>
          <c:order val="2"/>
          <c:tx>
            <c:strRef>
              <c:f>Sheet1!$A$4</c:f>
              <c:strCache>
                <c:ptCount val="1"/>
                <c:pt idx="0">
                  <c:v>300～</c:v>
                </c:pt>
              </c:strCache>
            </c:strRef>
          </c:tx>
          <c:invertIfNegative val="0"/>
          <c:cat>
            <c:strRef>
              <c:f>Sheet1!$B$1:$E$1</c:f>
              <c:strCache>
                <c:ptCount val="4"/>
                <c:pt idx="0">
                  <c:v>～200</c:v>
                </c:pt>
                <c:pt idx="1">
                  <c:v>～300</c:v>
                </c:pt>
                <c:pt idx="2">
                  <c:v>～400</c:v>
                </c:pt>
                <c:pt idx="3">
                  <c:v>～500</c:v>
                </c:pt>
              </c:strCache>
            </c:strRef>
          </c:cat>
          <c:val>
            <c:numRef>
              <c:f>Sheet1!$B$4:$E$4</c:f>
              <c:numCache>
                <c:formatCode>0%</c:formatCode>
                <c:ptCount val="4"/>
                <c:pt idx="0">
                  <c:v>0.11553784860557768</c:v>
                </c:pt>
                <c:pt idx="1">
                  <c:v>0.3154339165078815</c:v>
                </c:pt>
                <c:pt idx="2">
                  <c:v>0.28096310410531788</c:v>
                </c:pt>
                <c:pt idx="3">
                  <c:v>0.13511172700502339</c:v>
                </c:pt>
              </c:numCache>
            </c:numRef>
          </c:val>
        </c:ser>
        <c:ser>
          <c:idx val="3"/>
          <c:order val="3"/>
          <c:tx>
            <c:strRef>
              <c:f>Sheet1!$A$5</c:f>
              <c:strCache>
                <c:ptCount val="1"/>
                <c:pt idx="0">
                  <c:v>450～</c:v>
                </c:pt>
              </c:strCache>
            </c:strRef>
          </c:tx>
          <c:invertIfNegative val="0"/>
          <c:cat>
            <c:strRef>
              <c:f>Sheet1!$B$1:$E$1</c:f>
              <c:strCache>
                <c:ptCount val="4"/>
                <c:pt idx="0">
                  <c:v>～200</c:v>
                </c:pt>
                <c:pt idx="1">
                  <c:v>～300</c:v>
                </c:pt>
                <c:pt idx="2">
                  <c:v>～400</c:v>
                </c:pt>
                <c:pt idx="3">
                  <c:v>～500</c:v>
                </c:pt>
              </c:strCache>
            </c:strRef>
          </c:cat>
          <c:val>
            <c:numRef>
              <c:f>Sheet1!$B$5:$E$5</c:f>
              <c:numCache>
                <c:formatCode>0%</c:formatCode>
                <c:ptCount val="4"/>
                <c:pt idx="0">
                  <c:v>0.1162307292568855</c:v>
                </c:pt>
                <c:pt idx="1">
                  <c:v>0.25099601593625498</c:v>
                </c:pt>
                <c:pt idx="2">
                  <c:v>0.35666031526069636</c:v>
                </c:pt>
                <c:pt idx="3">
                  <c:v>0.17755066689762689</c:v>
                </c:pt>
              </c:numCache>
            </c:numRef>
          </c:val>
        </c:ser>
        <c:ser>
          <c:idx val="4"/>
          <c:order val="4"/>
          <c:tx>
            <c:strRef>
              <c:f>Sheet1!$A$6</c:f>
              <c:strCache>
                <c:ptCount val="1"/>
                <c:pt idx="0">
                  <c:v>600～</c:v>
                </c:pt>
              </c:strCache>
            </c:strRef>
          </c:tx>
          <c:invertIfNegative val="0"/>
          <c:cat>
            <c:strRef>
              <c:f>Sheet1!$B$1:$E$1</c:f>
              <c:strCache>
                <c:ptCount val="4"/>
                <c:pt idx="0">
                  <c:v>～200</c:v>
                </c:pt>
                <c:pt idx="1">
                  <c:v>～300</c:v>
                </c:pt>
                <c:pt idx="2">
                  <c:v>～400</c:v>
                </c:pt>
                <c:pt idx="3">
                  <c:v>～500</c:v>
                </c:pt>
              </c:strCache>
            </c:strRef>
          </c:cat>
          <c:val>
            <c:numRef>
              <c:f>Sheet1!$B$6:$E$6</c:f>
              <c:numCache>
                <c:formatCode>0%</c:formatCode>
                <c:ptCount val="4"/>
                <c:pt idx="0">
                  <c:v>8.9208383855880827E-2</c:v>
                </c:pt>
                <c:pt idx="1">
                  <c:v>0.22483977134938507</c:v>
                </c:pt>
                <c:pt idx="2">
                  <c:v>0.35769963623765805</c:v>
                </c:pt>
                <c:pt idx="3">
                  <c:v>0.13961545123852417</c:v>
                </c:pt>
              </c:numCache>
            </c:numRef>
          </c:val>
        </c:ser>
        <c:ser>
          <c:idx val="5"/>
          <c:order val="5"/>
          <c:tx>
            <c:strRef>
              <c:f>Sheet1!$A$7</c:f>
              <c:strCache>
                <c:ptCount val="1"/>
                <c:pt idx="0">
                  <c:v>750～</c:v>
                </c:pt>
              </c:strCache>
            </c:strRef>
          </c:tx>
          <c:invertIfNegative val="0"/>
          <c:cat>
            <c:strRef>
              <c:f>Sheet1!$B$1:$E$1</c:f>
              <c:strCache>
                <c:ptCount val="4"/>
                <c:pt idx="0">
                  <c:v>～200</c:v>
                </c:pt>
                <c:pt idx="1">
                  <c:v>～300</c:v>
                </c:pt>
                <c:pt idx="2">
                  <c:v>～400</c:v>
                </c:pt>
                <c:pt idx="3">
                  <c:v>～500</c:v>
                </c:pt>
              </c:strCache>
            </c:strRef>
          </c:cat>
          <c:val>
            <c:numRef>
              <c:f>Sheet1!$B$7:$E$7</c:f>
              <c:numCache>
                <c:formatCode>0%</c:formatCode>
                <c:ptCount val="4"/>
                <c:pt idx="0">
                  <c:v>6.4437900571626544E-2</c:v>
                </c:pt>
                <c:pt idx="1">
                  <c:v>0.14550493677464058</c:v>
                </c:pt>
                <c:pt idx="2">
                  <c:v>0.2667590507535077</c:v>
                </c:pt>
                <c:pt idx="3">
                  <c:v>0.16871643859345228</c:v>
                </c:pt>
              </c:numCache>
            </c:numRef>
          </c:val>
        </c:ser>
        <c:ser>
          <c:idx val="6"/>
          <c:order val="6"/>
          <c:tx>
            <c:strRef>
              <c:f>Sheet1!$A$8</c:f>
              <c:strCache>
                <c:ptCount val="1"/>
                <c:pt idx="0">
                  <c:v>900～</c:v>
                </c:pt>
              </c:strCache>
            </c:strRef>
          </c:tx>
          <c:invertIfNegative val="0"/>
          <c:cat>
            <c:strRef>
              <c:f>Sheet1!$B$1:$E$1</c:f>
              <c:strCache>
                <c:ptCount val="4"/>
                <c:pt idx="0">
                  <c:v>～200</c:v>
                </c:pt>
                <c:pt idx="1">
                  <c:v>～300</c:v>
                </c:pt>
                <c:pt idx="2">
                  <c:v>～400</c:v>
                </c:pt>
                <c:pt idx="3">
                  <c:v>～500</c:v>
                </c:pt>
              </c:strCache>
            </c:strRef>
          </c:cat>
          <c:val>
            <c:numRef>
              <c:f>Sheet1!$B$8:$E$8</c:f>
              <c:numCache>
                <c:formatCode>0%</c:formatCode>
                <c:ptCount val="4"/>
                <c:pt idx="0">
                  <c:v>7.3791789364282004E-2</c:v>
                </c:pt>
                <c:pt idx="1">
                  <c:v>0.28875801143253077</c:v>
                </c:pt>
                <c:pt idx="2">
                  <c:v>0.64818984929845835</c:v>
                </c:pt>
                <c:pt idx="3">
                  <c:v>0.28044344361683698</c:v>
                </c:pt>
              </c:numCache>
            </c:numRef>
          </c:val>
        </c:ser>
        <c:ser>
          <c:idx val="7"/>
          <c:order val="7"/>
          <c:tx>
            <c:strRef>
              <c:f>Sheet1!$A$9</c:f>
              <c:strCache>
                <c:ptCount val="1"/>
                <c:pt idx="0">
                  <c:v>1,200～</c:v>
                </c:pt>
              </c:strCache>
            </c:strRef>
          </c:tx>
          <c:invertIfNegative val="0"/>
          <c:cat>
            <c:strRef>
              <c:f>Sheet1!$B$1:$E$1</c:f>
              <c:strCache>
                <c:ptCount val="4"/>
                <c:pt idx="0">
                  <c:v>～200</c:v>
                </c:pt>
                <c:pt idx="1">
                  <c:v>～300</c:v>
                </c:pt>
                <c:pt idx="2">
                  <c:v>～400</c:v>
                </c:pt>
                <c:pt idx="3">
                  <c:v>～500</c:v>
                </c:pt>
              </c:strCache>
            </c:strRef>
          </c:cat>
          <c:val>
            <c:numRef>
              <c:f>Sheet1!$B$9:$E$9</c:f>
              <c:numCache>
                <c:formatCode>0%</c:formatCode>
                <c:ptCount val="4"/>
                <c:pt idx="0">
                  <c:v>6.547722154858826E-2</c:v>
                </c:pt>
                <c:pt idx="1">
                  <c:v>0.14775679889139096</c:v>
                </c:pt>
                <c:pt idx="2">
                  <c:v>0.48986662047462326</c:v>
                </c:pt>
                <c:pt idx="3">
                  <c:v>0.25394075870431321</c:v>
                </c:pt>
              </c:numCache>
            </c:numRef>
          </c:val>
        </c:ser>
        <c:ser>
          <c:idx val="8"/>
          <c:order val="8"/>
          <c:tx>
            <c:strRef>
              <c:f>Sheet1!$A$10</c:f>
              <c:strCache>
                <c:ptCount val="1"/>
                <c:pt idx="0">
                  <c:v>1,500～</c:v>
                </c:pt>
              </c:strCache>
            </c:strRef>
          </c:tx>
          <c:invertIfNegative val="0"/>
          <c:cat>
            <c:strRef>
              <c:f>Sheet1!$B$1:$E$1</c:f>
              <c:strCache>
                <c:ptCount val="4"/>
                <c:pt idx="0">
                  <c:v>～200</c:v>
                </c:pt>
                <c:pt idx="1">
                  <c:v>～300</c:v>
                </c:pt>
                <c:pt idx="2">
                  <c:v>～400</c:v>
                </c:pt>
                <c:pt idx="3">
                  <c:v>～500</c:v>
                </c:pt>
              </c:strCache>
            </c:strRef>
          </c:cat>
          <c:val>
            <c:numRef>
              <c:f>Sheet1!$B$10:$E$10</c:f>
              <c:numCache>
                <c:formatCode>0%</c:formatCode>
                <c:ptCount val="4"/>
                <c:pt idx="0">
                  <c:v>5.1792828685258967E-2</c:v>
                </c:pt>
                <c:pt idx="1">
                  <c:v>0.22968993590853976</c:v>
                </c:pt>
                <c:pt idx="2">
                  <c:v>0.61545123852416417</c:v>
                </c:pt>
                <c:pt idx="3">
                  <c:v>0.41070500606270571</c:v>
                </c:pt>
              </c:numCache>
            </c:numRef>
          </c:val>
        </c:ser>
        <c:ser>
          <c:idx val="9"/>
          <c:order val="9"/>
          <c:tx>
            <c:strRef>
              <c:f>Sheet1!$A$11</c:f>
              <c:strCache>
                <c:ptCount val="1"/>
                <c:pt idx="0">
                  <c:v>2,000～</c:v>
                </c:pt>
              </c:strCache>
            </c:strRef>
          </c:tx>
          <c:invertIfNegative val="0"/>
          <c:cat>
            <c:strRef>
              <c:f>Sheet1!$B$1:$E$1</c:f>
              <c:strCache>
                <c:ptCount val="4"/>
                <c:pt idx="0">
                  <c:v>～200</c:v>
                </c:pt>
                <c:pt idx="1">
                  <c:v>～300</c:v>
                </c:pt>
                <c:pt idx="2">
                  <c:v>～400</c:v>
                </c:pt>
                <c:pt idx="3">
                  <c:v>～500</c:v>
                </c:pt>
              </c:strCache>
            </c:strRef>
          </c:cat>
          <c:val>
            <c:numRef>
              <c:f>Sheet1!$B$11:$E$11</c:f>
              <c:numCache>
                <c:formatCode>0%</c:formatCode>
                <c:ptCount val="4"/>
                <c:pt idx="0">
                  <c:v>3.5683353542352331E-2</c:v>
                </c:pt>
                <c:pt idx="1">
                  <c:v>0.17581846526935735</c:v>
                </c:pt>
                <c:pt idx="2">
                  <c:v>0.84791269703793526</c:v>
                </c:pt>
                <c:pt idx="3">
                  <c:v>0.58305906807552399</c:v>
                </c:pt>
              </c:numCache>
            </c:numRef>
          </c:val>
        </c:ser>
        <c:ser>
          <c:idx val="10"/>
          <c:order val="10"/>
          <c:tx>
            <c:strRef>
              <c:f>Sheet1!$A$12</c:f>
              <c:strCache>
                <c:ptCount val="1"/>
                <c:pt idx="0">
                  <c:v>3,000～</c:v>
                </c:pt>
              </c:strCache>
            </c:strRef>
          </c:tx>
          <c:invertIfNegative val="0"/>
          <c:cat>
            <c:strRef>
              <c:f>Sheet1!$B$1:$E$1</c:f>
              <c:strCache>
                <c:ptCount val="4"/>
                <c:pt idx="0">
                  <c:v>～200</c:v>
                </c:pt>
                <c:pt idx="1">
                  <c:v>～300</c:v>
                </c:pt>
                <c:pt idx="2">
                  <c:v>～400</c:v>
                </c:pt>
                <c:pt idx="3">
                  <c:v>～500</c:v>
                </c:pt>
              </c:strCache>
            </c:strRef>
          </c:cat>
          <c:val>
            <c:numRef>
              <c:f>Sheet1!$B$12:$E$12</c:f>
              <c:numCache>
                <c:formatCode>0%</c:formatCode>
                <c:ptCount val="4"/>
                <c:pt idx="0">
                  <c:v>2.6156244586869912E-2</c:v>
                </c:pt>
                <c:pt idx="1">
                  <c:v>7.9508054737571457E-2</c:v>
                </c:pt>
                <c:pt idx="2">
                  <c:v>0.42854668283388186</c:v>
                </c:pt>
                <c:pt idx="3">
                  <c:v>0.37242335007794908</c:v>
                </c:pt>
              </c:numCache>
            </c:numRef>
          </c:val>
        </c:ser>
        <c:ser>
          <c:idx val="11"/>
          <c:order val="11"/>
          <c:tx>
            <c:strRef>
              <c:f>Sheet1!$A$13</c:f>
              <c:strCache>
                <c:ptCount val="1"/>
                <c:pt idx="0">
                  <c:v>4,000以上</c:v>
                </c:pt>
              </c:strCache>
            </c:strRef>
          </c:tx>
          <c:invertIfNegative val="0"/>
          <c:cat>
            <c:strRef>
              <c:f>Sheet1!$B$1:$E$1</c:f>
              <c:strCache>
                <c:ptCount val="4"/>
                <c:pt idx="0">
                  <c:v>～200</c:v>
                </c:pt>
                <c:pt idx="1">
                  <c:v>～300</c:v>
                </c:pt>
                <c:pt idx="2">
                  <c:v>～400</c:v>
                </c:pt>
                <c:pt idx="3">
                  <c:v>～500</c:v>
                </c:pt>
              </c:strCache>
            </c:strRef>
          </c:cat>
          <c:val>
            <c:numRef>
              <c:f>Sheet1!$B$13:$E$13</c:f>
              <c:numCache>
                <c:formatCode>0%</c:formatCode>
                <c:ptCount val="4"/>
                <c:pt idx="0">
                  <c:v>2.2345401004676944E-2</c:v>
                </c:pt>
                <c:pt idx="1">
                  <c:v>6.547722154858826E-2</c:v>
                </c:pt>
                <c:pt idx="2">
                  <c:v>0.45989953230556035</c:v>
                </c:pt>
                <c:pt idx="3">
                  <c:v>0.53334488134418845</c:v>
                </c:pt>
              </c:numCache>
            </c:numRef>
          </c:val>
        </c:ser>
        <c:dLbls>
          <c:showLegendKey val="0"/>
          <c:showVal val="0"/>
          <c:showCatName val="0"/>
          <c:showSerName val="0"/>
          <c:showPercent val="0"/>
          <c:showBubbleSize val="0"/>
        </c:dLbls>
        <c:gapWidth val="150"/>
        <c:overlap val="100"/>
        <c:axId val="201242880"/>
        <c:axId val="201249152"/>
      </c:barChart>
      <c:catAx>
        <c:axId val="201242880"/>
        <c:scaling>
          <c:orientation val="minMax"/>
        </c:scaling>
        <c:delete val="0"/>
        <c:axPos val="b"/>
        <c:title>
          <c:tx>
            <c:rich>
              <a:bodyPr/>
              <a:lstStyle/>
              <a:p>
                <a:pPr>
                  <a:defRPr/>
                </a:pPr>
                <a:r>
                  <a:rPr lang="ja-JP" altLang="en-US" sz="1200" dirty="0" smtClean="0"/>
                  <a:t>（収入階級：万円）</a:t>
                </a:r>
                <a:endParaRPr lang="ja-JP" altLang="en-US" dirty="0"/>
              </a:p>
            </c:rich>
          </c:tx>
          <c:layout>
            <c:manualLayout>
              <c:xMode val="edge"/>
              <c:yMode val="edge"/>
              <c:x val="0.75154571303590634"/>
              <c:y val="0.93439340625719536"/>
            </c:manualLayout>
          </c:layout>
          <c:overlay val="0"/>
        </c:title>
        <c:majorTickMark val="none"/>
        <c:minorTickMark val="none"/>
        <c:tickLblPos val="nextTo"/>
        <c:crossAx val="201249152"/>
        <c:crosses val="autoZero"/>
        <c:auto val="1"/>
        <c:lblAlgn val="ctr"/>
        <c:lblOffset val="100"/>
        <c:noMultiLvlLbl val="0"/>
      </c:catAx>
      <c:valAx>
        <c:axId val="201249152"/>
        <c:scaling>
          <c:orientation val="minMax"/>
        </c:scaling>
        <c:delete val="0"/>
        <c:axPos val="l"/>
        <c:majorGridlines/>
        <c:numFmt formatCode="0%" sourceLinked="1"/>
        <c:majorTickMark val="none"/>
        <c:minorTickMark val="none"/>
        <c:tickLblPos val="nextTo"/>
        <c:crossAx val="201242880"/>
        <c:crosses val="autoZero"/>
        <c:crossBetween val="between"/>
      </c:valAx>
    </c:plotArea>
    <c:legend>
      <c:legendPos val="r"/>
      <c:layout/>
      <c:overlay val="0"/>
      <c:spPr>
        <a:ln>
          <a:solidFill>
            <a:schemeClr val="tx1"/>
          </a:solidFill>
        </a:ln>
      </c:spPr>
    </c:legend>
    <c:plotVisOnly val="1"/>
    <c:dispBlanksAs val="gap"/>
    <c:showDLblsOverMax val="0"/>
  </c:chart>
  <c:txPr>
    <a:bodyPr/>
    <a:lstStyle/>
    <a:p>
      <a:pPr>
        <a:defRPr sz="1800"/>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0.56769</cdr:x>
      <cdr:y>0.30412</cdr:y>
    </cdr:from>
    <cdr:to>
      <cdr:x>0.67802</cdr:x>
      <cdr:y>0.4503</cdr:y>
    </cdr:to>
    <cdr:cxnSp macro="">
      <cdr:nvCxnSpPr>
        <cdr:cNvPr id="3" name="直線コネクタ 2"/>
        <cdr:cNvCxnSpPr/>
      </cdr:nvCxnSpPr>
      <cdr:spPr>
        <a:xfrm xmlns:a="http://schemas.openxmlformats.org/drawingml/2006/main" flipV="1">
          <a:off x="5355034" y="1406589"/>
          <a:ext cx="1040722" cy="67607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0.74672</cdr:x>
      <cdr:y>0.05502</cdr:y>
    </cdr:from>
    <cdr:to>
      <cdr:x>0.85359</cdr:x>
      <cdr:y>0.30412</cdr:y>
    </cdr:to>
    <cdr:cxnSp macro="">
      <cdr:nvCxnSpPr>
        <cdr:cNvPr id="5" name="直線コネクタ 4"/>
        <cdr:cNvCxnSpPr/>
      </cdr:nvCxnSpPr>
      <cdr:spPr>
        <a:xfrm xmlns:a="http://schemas.openxmlformats.org/drawingml/2006/main" flipV="1">
          <a:off x="7043828" y="254461"/>
          <a:ext cx="1008112" cy="115212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0.56733</cdr:x>
      <cdr:y>0.519</cdr:y>
    </cdr:from>
    <cdr:to>
      <cdr:x>0.67802</cdr:x>
      <cdr:y>0.60051</cdr:y>
    </cdr:to>
    <cdr:cxnSp macro="">
      <cdr:nvCxnSpPr>
        <cdr:cNvPr id="8" name="直線コネクタ 7"/>
        <cdr:cNvCxnSpPr/>
      </cdr:nvCxnSpPr>
      <cdr:spPr>
        <a:xfrm xmlns:a="http://schemas.openxmlformats.org/drawingml/2006/main" flipV="1">
          <a:off x="5351640" y="2400437"/>
          <a:ext cx="1044116" cy="3769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0.75435</cdr:x>
      <cdr:y>0.39797</cdr:y>
    </cdr:from>
    <cdr:to>
      <cdr:x>0.86122</cdr:x>
      <cdr:y>0.519</cdr:y>
    </cdr:to>
    <cdr:cxnSp macro="">
      <cdr:nvCxnSpPr>
        <cdr:cNvPr id="11" name="直線コネクタ 10"/>
        <cdr:cNvCxnSpPr/>
      </cdr:nvCxnSpPr>
      <cdr:spPr>
        <a:xfrm xmlns:a="http://schemas.openxmlformats.org/drawingml/2006/main" flipV="1">
          <a:off x="7115836" y="1840633"/>
          <a:ext cx="1008112" cy="55980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0.47954</cdr:x>
      <cdr:y>0.36683</cdr:y>
    </cdr:from>
    <cdr:to>
      <cdr:x>0.62458</cdr:x>
      <cdr:y>0.42911</cdr:y>
    </cdr:to>
    <cdr:sp macro="" textlink="">
      <cdr:nvSpPr>
        <cdr:cNvPr id="22" name="テキスト ボックス 21"/>
        <cdr:cNvSpPr txBox="1"/>
      </cdr:nvSpPr>
      <cdr:spPr>
        <a:xfrm xmlns:a="http://schemas.openxmlformats.org/drawingml/2006/main">
          <a:off x="4523548" y="1696617"/>
          <a:ext cx="136815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b="0" dirty="0" smtClean="0"/>
            <a:t>1,925,664</a:t>
          </a:r>
          <a:endParaRPr lang="ja-JP" altLang="en-US" sz="1600" b="0" dirty="0"/>
        </a:p>
      </cdr:txBody>
    </cdr:sp>
  </cdr:relSizeAnchor>
  <cdr:relSizeAnchor xmlns:cdr="http://schemas.openxmlformats.org/drawingml/2006/chartDrawing">
    <cdr:from>
      <cdr:x>0.47954</cdr:x>
      <cdr:y>0.27298</cdr:y>
    </cdr:from>
    <cdr:to>
      <cdr:x>0.57648</cdr:x>
      <cdr:y>0.315</cdr:y>
    </cdr:to>
    <cdr:sp macro="" textlink="">
      <cdr:nvSpPr>
        <cdr:cNvPr id="23" name="テキスト ボックス 22"/>
        <cdr:cNvSpPr txBox="1"/>
      </cdr:nvSpPr>
      <cdr:spPr>
        <a:xfrm xmlns:a="http://schemas.openxmlformats.org/drawingml/2006/main">
          <a:off x="4523548" y="1262573"/>
          <a:ext cx="914400" cy="1943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0.29634</cdr:x>
      <cdr:y>0.43453</cdr:y>
    </cdr:from>
    <cdr:to>
      <cdr:x>0.45527</cdr:x>
      <cdr:y>0.51237</cdr:y>
    </cdr:to>
    <cdr:sp macro="" textlink="">
      <cdr:nvSpPr>
        <cdr:cNvPr id="24" name="テキスト ボックス 23"/>
        <cdr:cNvSpPr txBox="1"/>
      </cdr:nvSpPr>
      <cdr:spPr>
        <a:xfrm xmlns:a="http://schemas.openxmlformats.org/drawingml/2006/main">
          <a:off x="2795356" y="2009719"/>
          <a:ext cx="149921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smtClean="0"/>
            <a:t>1,836,252</a:t>
          </a:r>
        </a:p>
        <a:p xmlns:a="http://schemas.openxmlformats.org/drawingml/2006/main">
          <a:endParaRPr lang="ja-JP" altLang="en-US" sz="1400" b="1" dirty="0"/>
        </a:p>
      </cdr:txBody>
    </cdr:sp>
  </cdr:relSizeAnchor>
  <cdr:relSizeAnchor xmlns:cdr="http://schemas.openxmlformats.org/drawingml/2006/chartDrawing">
    <cdr:from>
      <cdr:x>0.83944</cdr:x>
      <cdr:y>0.36683</cdr:y>
    </cdr:from>
    <cdr:to>
      <cdr:x>0.98448</cdr:x>
      <cdr:y>0.42911</cdr:y>
    </cdr:to>
    <cdr:sp macro="" textlink="">
      <cdr:nvSpPr>
        <cdr:cNvPr id="28" name="テキスト ボックス 1"/>
        <cdr:cNvSpPr txBox="1"/>
      </cdr:nvSpPr>
      <cdr:spPr>
        <a:xfrm xmlns:a="http://schemas.openxmlformats.org/drawingml/2006/main">
          <a:off x="7918504" y="1696617"/>
          <a:ext cx="1368152"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smtClean="0"/>
            <a:t>2,096,940</a:t>
          </a:r>
          <a:endParaRPr lang="ja-JP" alt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0.44488</cdr:x>
      <cdr:y>0.9478</cdr:y>
    </cdr:from>
    <cdr:to>
      <cdr:x>0.79137</cdr:x>
      <cdr:y>1</cdr:y>
    </cdr:to>
    <cdr:sp macro="" textlink="">
      <cdr:nvSpPr>
        <cdr:cNvPr id="5" name="スライド番号プレースホルダ 10"/>
        <cdr:cNvSpPr txBox="1">
          <a:spLocks xmlns:a="http://schemas.openxmlformats.org/drawingml/2006/main"/>
        </cdr:cNvSpPr>
      </cdr:nvSpPr>
      <cdr:spPr>
        <a:xfrm xmlns:a="http://schemas.openxmlformats.org/drawingml/2006/main">
          <a:off x="4067983" y="5028244"/>
          <a:ext cx="3168304" cy="272964"/>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出典</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平成</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21</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年全国消費実態調査</a:t>
          </a:r>
          <a:endParaRPr kumimoji="1" lang="ja-JP" altLang="en-US" sz="1200" b="0" i="0" u="none" strike="noStrike" kern="1200" cap="none" spc="0" normalizeH="0" noProof="0" dirty="0">
            <a:ln>
              <a:noFill/>
            </a:ln>
            <a:solidFill>
              <a:sysClr val="windowText" lastClr="000000"/>
            </a:solidFill>
            <a:effectLst/>
            <a:uLnTx/>
            <a:uFillTx/>
            <a:latin typeface="Arial" pitchFamily="34" charset="0"/>
            <a:ea typeface="HGPｺﾞｼｯｸM" pitchFamily="50" charset="-128"/>
          </a:endParaRPr>
        </a:p>
      </cdr:txBody>
    </cdr:sp>
  </cdr:relSizeAnchor>
  <cdr:relSizeAnchor xmlns:cdr="http://schemas.openxmlformats.org/drawingml/2006/chartDrawing">
    <cdr:from>
      <cdr:x>0</cdr:x>
      <cdr:y>0.9478</cdr:y>
    </cdr:from>
    <cdr:to>
      <cdr:x>0.45674</cdr:x>
      <cdr:y>1</cdr:y>
    </cdr:to>
    <cdr:sp macro="" textlink="">
      <cdr:nvSpPr>
        <cdr:cNvPr id="6" name="スライド番号プレースホルダ 10"/>
        <cdr:cNvSpPr txBox="1">
          <a:spLocks xmlns:a="http://schemas.openxmlformats.org/drawingml/2006/main"/>
        </cdr:cNvSpPr>
      </cdr:nvSpPr>
      <cdr:spPr>
        <a:xfrm xmlns:a="http://schemas.openxmlformats.org/drawingml/2006/main">
          <a:off x="0" y="5028244"/>
          <a:ext cx="4176431" cy="272964"/>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（注）「夫婦高齢者世帯」とは</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65</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歳以上の夫婦のみの世帯を指す</a:t>
          </a:r>
          <a:endParaRPr kumimoji="1" lang="ja-JP" altLang="en-US" sz="1200" b="0" i="0" u="none" strike="noStrike" kern="1200" cap="none" spc="0" normalizeH="0" noProof="0" dirty="0">
            <a:ln>
              <a:noFill/>
            </a:ln>
            <a:solidFill>
              <a:sysClr val="windowText" lastClr="000000"/>
            </a:solidFill>
            <a:effectLst/>
            <a:uLnTx/>
            <a:uFillTx/>
            <a:latin typeface="Arial" pitchFamily="34" charset="0"/>
            <a:ea typeface="HGPｺﾞｼｯｸM" pitchFamily="50" charset="-128"/>
          </a:endParaRPr>
        </a:p>
      </cdr:txBody>
    </cdr:sp>
  </cdr:relSizeAnchor>
  <cdr:relSizeAnchor xmlns:cdr="http://schemas.openxmlformats.org/drawingml/2006/chartDrawing">
    <cdr:from>
      <cdr:x>0.85825</cdr:x>
      <cdr:y>0.01333</cdr:y>
    </cdr:from>
    <cdr:to>
      <cdr:x>0.98037</cdr:x>
      <cdr:y>0.12</cdr:y>
    </cdr:to>
    <cdr:sp macro="" textlink="">
      <cdr:nvSpPr>
        <cdr:cNvPr id="2" name="テキスト ボックス 1"/>
        <cdr:cNvSpPr txBox="1"/>
      </cdr:nvSpPr>
      <cdr:spPr>
        <a:xfrm xmlns:a="http://schemas.openxmlformats.org/drawingml/2006/main">
          <a:off x="7847838" y="72008"/>
          <a:ext cx="1116650"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b="1" dirty="0" smtClean="0"/>
            <a:t>貯蓄等現在高階級（万円）</a:t>
          </a:r>
          <a:endParaRPr lang="ja-JP" altLang="en-US" sz="1200" b="1" dirty="0"/>
        </a:p>
      </cdr:txBody>
    </cdr:sp>
  </cdr:relSizeAnchor>
  <cdr:relSizeAnchor xmlns:cdr="http://schemas.openxmlformats.org/drawingml/2006/chartDrawing">
    <cdr:from>
      <cdr:x>0.10747</cdr:x>
      <cdr:y>0.01377</cdr:y>
    </cdr:from>
    <cdr:to>
      <cdr:x>0.24801</cdr:x>
      <cdr:y>0.11016</cdr:y>
    </cdr:to>
    <cdr:sp macro="" textlink="">
      <cdr:nvSpPr>
        <cdr:cNvPr id="8" name="円/楕円 7"/>
        <cdr:cNvSpPr/>
      </cdr:nvSpPr>
      <cdr:spPr>
        <a:xfrm xmlns:a="http://schemas.openxmlformats.org/drawingml/2006/main" rot="5400000">
          <a:off x="1508663" y="-372059"/>
          <a:ext cx="504058" cy="1392189"/>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cdr:x>
      <cdr:y>0</cdr:y>
    </cdr:from>
    <cdr:to>
      <cdr:x>0</cdr:x>
      <cdr:y>0</cdr:y>
    </cdr:to>
    <cdr:sp macro="" textlink="">
      <cdr:nvSpPr>
        <cdr:cNvPr id="14" name="直線コネクタ 13"/>
        <cdr:cNvSpPr/>
      </cdr:nvSpPr>
      <cdr:spPr>
        <a:xfrm xmlns:a="http://schemas.openxmlformats.org/drawingml/2006/main">
          <a:off x="0" y="-1556792"/>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0.2165</cdr:x>
      <cdr:y>0.11016</cdr:y>
    </cdr:from>
    <cdr:to>
      <cdr:x>0.33281</cdr:x>
      <cdr:y>0.1377</cdr:y>
    </cdr:to>
    <cdr:sp macro="" textlink="">
      <cdr:nvSpPr>
        <cdr:cNvPr id="16" name="直線コネクタ 15"/>
        <cdr:cNvSpPr/>
      </cdr:nvSpPr>
      <cdr:spPr>
        <a:xfrm xmlns:a="http://schemas.openxmlformats.org/drawingml/2006/main">
          <a:off x="2144682" y="576064"/>
          <a:ext cx="1152128" cy="144016"/>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0.39823</cdr:x>
      <cdr:y>0.13082</cdr:y>
    </cdr:from>
    <cdr:to>
      <cdr:x>0.52181</cdr:x>
      <cdr:y>0.30295</cdr:y>
    </cdr:to>
    <cdr:sp macro="" textlink="">
      <cdr:nvSpPr>
        <cdr:cNvPr id="18" name="直線コネクタ 17"/>
        <cdr:cNvSpPr/>
      </cdr:nvSpPr>
      <cdr:spPr>
        <a:xfrm xmlns:a="http://schemas.openxmlformats.org/drawingml/2006/main">
          <a:off x="3944881" y="684089"/>
          <a:ext cx="1224136" cy="900088"/>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0.60177</cdr:x>
      <cdr:y>0.30295</cdr:y>
    </cdr:from>
    <cdr:to>
      <cdr:x>0.71807</cdr:x>
      <cdr:y>0.40199</cdr:y>
    </cdr:to>
    <cdr:sp macro="" textlink="">
      <cdr:nvSpPr>
        <cdr:cNvPr id="20" name="直線コネクタ 19"/>
        <cdr:cNvSpPr/>
      </cdr:nvSpPr>
      <cdr:spPr>
        <a:xfrm xmlns:a="http://schemas.openxmlformats.org/drawingml/2006/main">
          <a:off x="5961105" y="1584176"/>
          <a:ext cx="1152068" cy="517900"/>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0.92674</cdr:x>
      <cdr:y>0.93018</cdr:y>
    </cdr:from>
    <cdr:to>
      <cdr:x>0.99943</cdr:x>
      <cdr:y>1</cdr:y>
    </cdr:to>
    <cdr:sp macro="" textlink="">
      <cdr:nvSpPr>
        <cdr:cNvPr id="10" name="スライド番号プレースホルダー 4"/>
        <cdr:cNvSpPr txBox="1">
          <a:spLocks xmlns:a="http://schemas.openxmlformats.org/drawingml/2006/main"/>
        </cdr:cNvSpPr>
      </cdr:nvSpPr>
      <cdr:spPr>
        <a:xfrm xmlns:a="http://schemas.openxmlformats.org/drawingml/2006/main">
          <a:off x="9180264" y="6504136"/>
          <a:ext cx="720080" cy="365125"/>
        </a:xfrm>
        <a:prstGeom xmlns:a="http://schemas.openxmlformats.org/drawingml/2006/main" prst="rect">
          <a:avLst/>
        </a:prstGeom>
        <a:noFill xmlns:a="http://schemas.openxmlformats.org/drawingml/2006/main"/>
      </cdr:spPr>
      <cdr:txBody>
        <a:bodyPr xmlns:a="http://schemas.openxmlformats.org/drawingml/2006/main" vert="horz" lIns="91440" tIns="45720" rIns="91440" bIns="45720" rtlCol="0"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151</a:t>
          </a:r>
          <a:endParaRPr kumimoji="0" lang="ja-JP" altLang="en-US" sz="2400" kern="0" dirty="0">
            <a:solidFill>
              <a:sysClr val="windowText" lastClr="000000"/>
            </a:solidFill>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0.8465</cdr:x>
      <cdr:y>0.05832</cdr:y>
    </cdr:from>
    <cdr:to>
      <cdr:x>0.98037</cdr:x>
      <cdr:y>0.16442</cdr:y>
    </cdr:to>
    <cdr:sp macro="" textlink="">
      <cdr:nvSpPr>
        <cdr:cNvPr id="2" name="テキスト ボックス 1"/>
        <cdr:cNvSpPr txBox="1"/>
      </cdr:nvSpPr>
      <cdr:spPr>
        <a:xfrm xmlns:a="http://schemas.openxmlformats.org/drawingml/2006/main">
          <a:off x="7740352" y="316632"/>
          <a:ext cx="1224136" cy="576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ja-JP" altLang="en-US" sz="1200" b="1" dirty="0" smtClean="0"/>
            <a:t>住宅・宅地資産額階級（万円）</a:t>
          </a:r>
          <a:endParaRPr lang="ja-JP" altLang="en-US" sz="1200" b="1" dirty="0"/>
        </a:p>
      </cdr:txBody>
    </cdr:sp>
  </cdr:relSizeAnchor>
  <cdr:relSizeAnchor xmlns:cdr="http://schemas.openxmlformats.org/drawingml/2006/chartDrawing">
    <cdr:from>
      <cdr:x>0.45275</cdr:x>
      <cdr:y>0.94808</cdr:y>
    </cdr:from>
    <cdr:to>
      <cdr:x>0.79924</cdr:x>
      <cdr:y>1</cdr:y>
    </cdr:to>
    <cdr:sp macro="" textlink="">
      <cdr:nvSpPr>
        <cdr:cNvPr id="3" name="スライド番号プレースホルダ 10"/>
        <cdr:cNvSpPr txBox="1">
          <a:spLocks xmlns:a="http://schemas.openxmlformats.org/drawingml/2006/main"/>
        </cdr:cNvSpPr>
      </cdr:nvSpPr>
      <cdr:spPr>
        <a:xfrm xmlns:a="http://schemas.openxmlformats.org/drawingml/2006/main">
          <a:off x="4139952" y="4984815"/>
          <a:ext cx="3168304" cy="27298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出典</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平成</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21</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年全国消費実態調査</a:t>
          </a:r>
          <a:endParaRPr kumimoji="1" lang="ja-JP" altLang="en-US" sz="1200" b="0" i="0" u="none" strike="noStrike" kern="1200" cap="none" spc="0" normalizeH="0" noProof="0" dirty="0">
            <a:ln>
              <a:noFill/>
            </a:ln>
            <a:solidFill>
              <a:sysClr val="windowText" lastClr="000000"/>
            </a:solidFill>
            <a:effectLst/>
            <a:uLnTx/>
            <a:uFillTx/>
            <a:latin typeface="Arial" pitchFamily="34" charset="0"/>
            <a:ea typeface="HGPｺﾞｼｯｸM" pitchFamily="50" charset="-128"/>
          </a:endParaRPr>
        </a:p>
      </cdr:txBody>
    </cdr:sp>
  </cdr:relSizeAnchor>
  <cdr:relSizeAnchor xmlns:cdr="http://schemas.openxmlformats.org/drawingml/2006/chartDrawing">
    <cdr:from>
      <cdr:x>0</cdr:x>
      <cdr:y>0.94808</cdr:y>
    </cdr:from>
    <cdr:to>
      <cdr:x>0.45674</cdr:x>
      <cdr:y>1</cdr:y>
    </cdr:to>
    <cdr:sp macro="" textlink="">
      <cdr:nvSpPr>
        <cdr:cNvPr id="4" name="スライド番号プレースホルダ 10"/>
        <cdr:cNvSpPr txBox="1">
          <a:spLocks xmlns:a="http://schemas.openxmlformats.org/drawingml/2006/main"/>
        </cdr:cNvSpPr>
      </cdr:nvSpPr>
      <cdr:spPr>
        <a:xfrm xmlns:a="http://schemas.openxmlformats.org/drawingml/2006/main">
          <a:off x="-468560" y="4984815"/>
          <a:ext cx="4176430" cy="27298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（注）「夫婦高齢者世帯」とは</a:t>
          </a:r>
          <a:r>
            <a:rPr kumimoji="1" lang="en-US" altLang="ja-JP"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65</a:t>
          </a:r>
          <a:r>
            <a:rPr kumimoji="1" lang="ja-JP" altLang="en-US" sz="1200" b="0" i="0" u="none" strike="noStrike" kern="1200" cap="none" spc="0" normalizeH="0" noProof="0" dirty="0" smtClean="0">
              <a:ln>
                <a:noFill/>
              </a:ln>
              <a:solidFill>
                <a:sysClr val="windowText" lastClr="000000"/>
              </a:solidFill>
              <a:effectLst/>
              <a:uLnTx/>
              <a:uFillTx/>
              <a:latin typeface="Arial" pitchFamily="34" charset="0"/>
              <a:ea typeface="HGPｺﾞｼｯｸM" pitchFamily="50" charset="-128"/>
            </a:rPr>
            <a:t>歳以上の夫婦のみの世帯を指す</a:t>
          </a:r>
          <a:endParaRPr kumimoji="1" lang="ja-JP" altLang="en-US" sz="1200" b="0" i="0" u="none" strike="noStrike" kern="1200" cap="none" spc="0" normalizeH="0" noProof="0" dirty="0">
            <a:ln>
              <a:noFill/>
            </a:ln>
            <a:solidFill>
              <a:sysClr val="windowText" lastClr="000000"/>
            </a:solidFill>
            <a:effectLst/>
            <a:uLnTx/>
            <a:uFillTx/>
            <a:latin typeface="Arial" pitchFamily="34" charset="0"/>
            <a:ea typeface="HGPｺﾞｼｯｸM" pitchFamily="50" charset="-128"/>
          </a:endParaRPr>
        </a:p>
      </cdr:txBody>
    </cdr:sp>
  </cdr:relSizeAnchor>
  <cdr:relSizeAnchor xmlns:cdr="http://schemas.openxmlformats.org/drawingml/2006/chartDrawing">
    <cdr:from>
      <cdr:x>0.10747</cdr:x>
      <cdr:y>0.00527</cdr:y>
    </cdr:from>
    <cdr:to>
      <cdr:x>0.23104</cdr:x>
      <cdr:y>0.12185</cdr:y>
    </cdr:to>
    <cdr:sp macro="" textlink="">
      <cdr:nvSpPr>
        <cdr:cNvPr id="5" name="円/楕円 4"/>
        <cdr:cNvSpPr/>
      </cdr:nvSpPr>
      <cdr:spPr>
        <a:xfrm xmlns:a="http://schemas.openxmlformats.org/drawingml/2006/main" rot="5400000">
          <a:off x="1370160" y="-277851"/>
          <a:ext cx="612960" cy="1224084"/>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dash"/>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kumimoji="1" lang="ja-JP" altLang="en-US"/>
        </a:p>
      </cdr:txBody>
    </cdr:sp>
  </cdr:relSizeAnchor>
  <cdr:relSizeAnchor xmlns:cdr="http://schemas.openxmlformats.org/drawingml/2006/chartDrawing">
    <cdr:from>
      <cdr:x>0.9212</cdr:x>
      <cdr:y>0.93056</cdr:y>
    </cdr:from>
    <cdr:to>
      <cdr:x>0.99766</cdr:x>
      <cdr:y>1</cdr:y>
    </cdr:to>
    <cdr:sp macro="" textlink="">
      <cdr:nvSpPr>
        <cdr:cNvPr id="6" name="スライド番号プレースホルダー 1"/>
        <cdr:cNvSpPr txBox="1">
          <a:spLocks xmlns:a="http://schemas.openxmlformats.org/drawingml/2006/main"/>
        </cdr:cNvSpPr>
      </cdr:nvSpPr>
      <cdr:spPr>
        <a:xfrm xmlns:a="http://schemas.openxmlformats.org/drawingml/2006/main">
          <a:off x="9125404" y="6525519"/>
          <a:ext cx="757409" cy="365125"/>
        </a:xfrm>
        <a:prstGeom xmlns:a="http://schemas.openxmlformats.org/drawingml/2006/main" prst="rect">
          <a:avLst/>
        </a:prstGeom>
        <a:noFill xmlns:a="http://schemas.openxmlformats.org/drawingml/2006/main"/>
      </cdr:spPr>
      <cdr:txBody>
        <a:bodyPr xmlns:a="http://schemas.openxmlformats.org/drawingml/2006/main" vert="horz" lIns="91440" tIns="45720" rIns="91440" bIns="45720" rtlCol="0" anchor="ctr"/>
        <a:lstStyle xmlns:a="http://schemas.openxmlformats.org/drawingml/2006/main">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xmlns:a="http://schemas.openxmlformats.org/drawingml/2006/main">
          <a:r>
            <a:rPr lang="en-US" altLang="ja-JP" sz="2400" dirty="0" smtClean="0">
              <a:solidFill>
                <a:prstClr val="black"/>
              </a:solidFill>
            </a:rPr>
            <a:t>165</a:t>
          </a:r>
          <a:endParaRPr lang="ja-JP" altLang="en-US" sz="2400" dirty="0">
            <a:solidFill>
              <a:prstClr val="black"/>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BB295365-467C-40D5-98E8-C452E216ABE0}" type="datetimeFigureOut">
              <a:rPr lang="ja-JP" altLang="en-US"/>
              <a:pPr>
                <a:defRPr/>
              </a:pPr>
              <a:t>2013/11/21</a:t>
            </a:fld>
            <a:endParaRPr lang="ja-JP" altLang="en-US"/>
          </a:p>
        </p:txBody>
      </p:sp>
      <p:sp>
        <p:nvSpPr>
          <p:cNvPr id="4" name="フッター プレースホルダ 3"/>
          <p:cNvSpPr>
            <a:spLocks noGrp="1"/>
          </p:cNvSpPr>
          <p:nvPr>
            <p:ph type="ftr" sz="quarter" idx="2"/>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AC05193F-E395-440D-8786-18ED67882B2C}" type="slidenum">
              <a:rPr lang="ja-JP" altLang="en-US"/>
              <a:pPr>
                <a:defRPr/>
              </a:pPr>
              <a:t>‹#›</a:t>
            </a:fld>
            <a:endParaRPr lang="ja-JP" altLang="en-US"/>
          </a:p>
        </p:txBody>
      </p:sp>
    </p:spTree>
    <p:extLst>
      <p:ext uri="{BB962C8B-B14F-4D97-AF65-F5344CB8AC3E}">
        <p14:creationId xmlns:p14="http://schemas.microsoft.com/office/powerpoint/2010/main" val="2405643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16" tIns="45708" rIns="91416" bIns="457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40" y="0"/>
            <a:ext cx="2949575" cy="496888"/>
          </a:xfrm>
          <a:prstGeom prst="rect">
            <a:avLst/>
          </a:prstGeom>
        </p:spPr>
        <p:txBody>
          <a:bodyPr vert="horz" lIns="91416" tIns="45708" rIns="91416" bIns="45708" rtlCol="0"/>
          <a:lstStyle>
            <a:lvl1pPr algn="r" fontAlgn="auto">
              <a:spcBef>
                <a:spcPts val="0"/>
              </a:spcBef>
              <a:spcAft>
                <a:spcPts val="0"/>
              </a:spcAft>
              <a:defRPr sz="1200">
                <a:latin typeface="+mn-lt"/>
                <a:ea typeface="+mn-ea"/>
              </a:defRPr>
            </a:lvl1pPr>
          </a:lstStyle>
          <a:p>
            <a:pPr>
              <a:defRPr/>
            </a:pPr>
            <a:fld id="{8D53F505-041B-4353-BA6B-10D9723080AC}" type="datetimeFigureOut">
              <a:rPr lang="ja-JP" altLang="en-US"/>
              <a:pPr>
                <a:defRPr/>
              </a:pPr>
              <a:t>2013/11/21</a:t>
            </a:fld>
            <a:endParaRPr lang="ja-JP" altLang="en-US"/>
          </a:p>
        </p:txBody>
      </p:sp>
      <p:sp>
        <p:nvSpPr>
          <p:cNvPr id="4" name="スライド イメージ プレースホルダ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16" tIns="45708" rIns="91416" bIns="45708" rtlCol="0" anchor="ctr"/>
          <a:lstStyle/>
          <a:p>
            <a:pPr lvl="0"/>
            <a:endParaRPr lang="ja-JP" altLang="en-US" noProof="0"/>
          </a:p>
        </p:txBody>
      </p:sp>
      <p:sp>
        <p:nvSpPr>
          <p:cNvPr id="5" name="ノート プレースホルダ 4"/>
          <p:cNvSpPr>
            <a:spLocks noGrp="1"/>
          </p:cNvSpPr>
          <p:nvPr>
            <p:ph type="body" sz="quarter" idx="3"/>
          </p:nvPr>
        </p:nvSpPr>
        <p:spPr>
          <a:xfrm>
            <a:off x="681039" y="4721225"/>
            <a:ext cx="5445125" cy="4471988"/>
          </a:xfrm>
          <a:prstGeom prst="rect">
            <a:avLst/>
          </a:prstGeom>
        </p:spPr>
        <p:txBody>
          <a:bodyPr vert="horz" lIns="91416" tIns="45708" rIns="91416" bIns="45708"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2" y="9440865"/>
            <a:ext cx="2949575" cy="496887"/>
          </a:xfrm>
          <a:prstGeom prst="rect">
            <a:avLst/>
          </a:prstGeom>
        </p:spPr>
        <p:txBody>
          <a:bodyPr vert="horz" lIns="91416" tIns="45708" rIns="91416" bIns="457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40" y="9440865"/>
            <a:ext cx="2949575" cy="496887"/>
          </a:xfrm>
          <a:prstGeom prst="rect">
            <a:avLst/>
          </a:prstGeom>
        </p:spPr>
        <p:txBody>
          <a:bodyPr vert="horz" lIns="91416" tIns="45708" rIns="91416" bIns="45708" rtlCol="0" anchor="b"/>
          <a:lstStyle>
            <a:lvl1pPr algn="r" fontAlgn="auto">
              <a:spcBef>
                <a:spcPts val="0"/>
              </a:spcBef>
              <a:spcAft>
                <a:spcPts val="0"/>
              </a:spcAft>
              <a:defRPr sz="1200">
                <a:latin typeface="+mn-lt"/>
                <a:ea typeface="+mn-ea"/>
              </a:defRPr>
            </a:lvl1pPr>
          </a:lstStyle>
          <a:p>
            <a:pPr>
              <a:defRPr/>
            </a:pPr>
            <a:fld id="{B585D994-854A-427C-95D2-4279922834B2}" type="slidenum">
              <a:rPr lang="ja-JP" altLang="en-US"/>
              <a:pPr>
                <a:defRPr/>
              </a:pPr>
              <a:t>‹#›</a:t>
            </a:fld>
            <a:endParaRPr lang="ja-JP" altLang="en-US"/>
          </a:p>
        </p:txBody>
      </p:sp>
    </p:spTree>
    <p:extLst>
      <p:ext uri="{BB962C8B-B14F-4D97-AF65-F5344CB8AC3E}">
        <p14:creationId xmlns:p14="http://schemas.microsoft.com/office/powerpoint/2010/main" val="8490466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06F3740-3CF0-4447-A8E8-9F1A6AAB109F}" type="slidenum">
              <a:rPr lang="ja-JP" altLang="en-US" smtClean="0">
                <a:solidFill>
                  <a:prstClr val="black"/>
                </a:solidFill>
              </a:rPr>
              <a:pPr/>
              <a:t>5</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74B78F1-37D5-41A8-8C11-56AF41993EE6}" type="slidenum">
              <a:rPr lang="ja-JP" altLang="en-US" smtClean="0">
                <a:solidFill>
                  <a:prstClr val="black"/>
                </a:solidFill>
              </a:rPr>
              <a:pPr/>
              <a:t>7</a:t>
            </a:fld>
            <a:endParaRPr lang="ja-JP"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85D994-854A-427C-95D2-4279922834B2}" type="slidenum">
              <a:rPr lang="ja-JP" altLang="en-US" smtClean="0">
                <a:solidFill>
                  <a:prstClr val="black"/>
                </a:solidFill>
              </a:rPr>
              <a:pPr>
                <a:defRPr/>
              </a:pPr>
              <a:t>22</a:t>
            </a:fld>
            <a:endParaRPr lang="ja-JP" altLang="en-US">
              <a:solidFill>
                <a:prstClr val="black"/>
              </a:solidFill>
            </a:endParaRPr>
          </a:p>
        </p:txBody>
      </p:sp>
    </p:spTree>
    <p:extLst>
      <p:ext uri="{BB962C8B-B14F-4D97-AF65-F5344CB8AC3E}">
        <p14:creationId xmlns:p14="http://schemas.microsoft.com/office/powerpoint/2010/main" val="86844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4375" y="746125"/>
            <a:ext cx="538003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2BF3053-300B-4F91-8A68-5B3795FE7ED5}" type="slidenum">
              <a:rPr lang="ja-JP" altLang="en-US" smtClean="0">
                <a:solidFill>
                  <a:prstClr val="black"/>
                </a:solidFill>
              </a:rPr>
              <a:pPr/>
              <a:t>23</a:t>
            </a:fld>
            <a:endParaRPr lang="ja-JP"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1D5359-CEF8-4F97-938B-44E29C87C4EE}" type="slidenum">
              <a:rPr lang="ja-JP" altLang="en-US" smtClean="0">
                <a:solidFill>
                  <a:prstClr val="black"/>
                </a:solidFill>
              </a:rPr>
              <a:pPr/>
              <a:t>48</a:t>
            </a:fld>
            <a:endParaRPr lang="ja-JP" altLang="en-US">
              <a:solidFill>
                <a:prstClr val="black"/>
              </a:solidFill>
            </a:endParaRPr>
          </a:p>
        </p:txBody>
      </p:sp>
    </p:spTree>
    <p:extLst>
      <p:ext uri="{BB962C8B-B14F-4D97-AF65-F5344CB8AC3E}">
        <p14:creationId xmlns:p14="http://schemas.microsoft.com/office/powerpoint/2010/main" val="61258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1E41BA9-0DE2-4695-8895-13CA3814B339}"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0416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D658AC-D612-4EC9-A395-8BE2D6EB0240}"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378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61"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49"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A13E30D-44F7-4DA3-8C9A-A464E34D2D25}"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09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6"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0EC4C81F-2CE8-4EEE-9DEB-21971C4F5762}" type="datetime1">
              <a:rPr lang="ja-JP" altLang="en-US" smtClean="0">
                <a:solidFill>
                  <a:srgbClr val="000000"/>
                </a:solidFill>
              </a:rPr>
              <a:t>2013/11/21</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7332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3" y="213045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D21DC3-D0AD-4CA8-8E55-869095141C26}"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sz="1800"/>
            </a:lvl1p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44477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78B24D-F6BD-4213-A271-053AFE190A52}"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3653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9" y="440692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9"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4839B3E-12A4-4F73-B18E-94158381DAFF}"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2922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C1B9A1-541E-49EB-B91E-524119B5008D}"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9007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F253633-9632-4D2A-A41E-CC325280A844}"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86707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1E3762-0FBD-4461-8F9D-62C52DDA2743}"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010886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9B2BA2-1462-4AAE-8C01-9B87F6AFA29A}"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1786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4F0AFA6-8160-46BF-8C3B-D2F97FA76E3E}"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572625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08AE69B-28D9-46FE-8589-461BF94EF285}"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7580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8BEE0D-BE20-4EFB-8AEC-98E21CA7E431}"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3647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53DC14-069A-4694-B419-76A2F52F8544}"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21531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1"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BB834D-CB7A-48DE-962E-59CE3106419E}"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36550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6" y="213048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46333DC-5132-451F-B261-39DD263DBE60}"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8122F387-6327-4F6C-A049-84B3B7638837}"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8882758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8005754-6F47-409B-B018-F589DFE8F677}"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8122F387-6327-4F6C-A049-84B3B7638837}"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033561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13" y="440695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13"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40DD128-3B5E-4CBF-8897-A48A693500E2}"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fld id="{8122F387-6327-4F6C-A049-84B3B7638837}"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285721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8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1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576F35B-40A3-4D0A-87F9-3DD94511D06D}"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122F387-6327-4F6C-A049-84B3B76388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6855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8"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8"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28"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BCDDB04-87F1-4EA8-9F10-3466691A34D3}"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solidFill>
                  <a:schemeClr val="tx1"/>
                </a:solidFill>
              </a:defRPr>
            </a:lvl1pPr>
          </a:lstStyle>
          <a:p>
            <a:fld id="{8122F387-6327-4F6C-A049-84B3B7638837}"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610763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7ABE12-43ED-41F2-84C0-631D8DC3E032}"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solidFill>
                  <a:schemeClr val="tx1"/>
                </a:solidFill>
              </a:defRPr>
            </a:lvl1pPr>
          </a:lstStyle>
          <a:p>
            <a:fld id="{8122F387-6327-4F6C-A049-84B3B7638837}"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290228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7E44D9F-FF8E-4946-A233-352A990229DD}"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7655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82BE48-5147-4665-A9B1-7913EBFE5E47}"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122F387-6327-4F6C-A049-84B3B76388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29030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8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408A27-0360-40A9-ABDB-3EC468B181BB}"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122F387-6327-4F6C-A049-84B3B76388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715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2E233AC-2002-483F-8BBA-9DF08DE450F3}"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122F387-6327-4F6C-A049-84B3B76388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74028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17145C-692F-4E31-BCBA-5DD351614BD8}"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122F387-6327-4F6C-A049-84B3B76388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74298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4"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91"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D5304C-499C-4664-8B5A-9AA5921940FC}"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122F387-6327-4F6C-A049-84B3B763883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7975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6"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9B7B03D-6BF5-4073-8194-033ADC1670C6}"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183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6B1D84E-2AFB-4D1F-8473-4E3FD1E8E042}"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535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4AA252F-50A2-4A4A-9E06-75048D6AE977}"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1728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3"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68F0A35-C558-472E-8C0C-B1C593800F7B}"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7853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C985244-669F-4930-B7DB-DAE5BC4E1DAD}"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712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49"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CA1253D-F9EB-4479-AEB1-63C952389673}"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952297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84FE16D-A7DD-4488-9FCC-B17F095124A7}"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40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7707658-E164-4176-8FB2-30C20FF36C74}"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8120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E4BBE1E-5E80-4C0F-AF58-78BCAE45A4C4}"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2163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6"/>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4A764FC-0754-4237-B094-A794242DF1A1}"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8149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E5A3095-5F45-4374-8232-32B907828DC5}"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21631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1"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8A62BDB-F88D-4367-A28E-1E31DD17E7A3}"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8082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910935-1783-44CB-9E76-366C3ECDB70E}"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590637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45"/>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1873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9002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0"/>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854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40"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40"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3272223-9DDC-4171-9CEC-F3E70B743C36}"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59512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4"/>
            <a:ext cx="47449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6584"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3372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55194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9326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394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67629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01864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87735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2" y="274639"/>
            <a:ext cx="2412869"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9A652B-E56E-4538-BECD-61398C851675}"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FC64DE8-A795-4EEF-8339-CDE451D90AE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846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217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338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B97869A-386B-48D9-BA36-11DC95766D1F}"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794985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20559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00927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2062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0405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17488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28889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3770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81633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91C746B-099F-4402-884B-EBD85D4FC4CD}" type="datetimeFigureOut">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E0E623B-D9C6-4D20-A4F0-170F21A1812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4794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3" y="213046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9"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3370895-57FC-4BBD-9C07-2B998787096C}"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3719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29DD1EF-D363-458A-B560-75C146D2438B}"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6966113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9420F9E-C053-4BD3-81D2-3870087D4049}"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7388907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9" y="440694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9"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9E6192F-54D7-4371-8C0B-9B88A393C71E}"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54705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6"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DBF3FD8-A8F1-4DF6-B0B8-7ED4312D8D09}"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90298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28"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2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F56FA93-5876-4CE7-8C48-3D990338F7A7}"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29542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B9560C5-D506-47B8-B5A9-E06481E3F659}"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676820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D81A828-0E9D-4E05-AC45-9CF08667BB86}"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39291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FF7B583-4854-4C26-8D9A-D31ED9FBC6D0}"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350075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6"/>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B3A756D-5A48-4FB5-B6E1-EE65B121C0A6}"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81564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C1099FA-B1B9-4F3C-8032-42FF01FB5BB3}"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11680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4"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EECDF47-9C7B-4D6F-A138-B6CEBD1854A0}"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D2F0F9-40FE-47A2-901C-3C832B0C1FC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4013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2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9523D1A-6360-4032-B135-67C686280313}"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9037036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3" y="213045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3"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D21DC3-D0AD-4CA8-8E55-869095141C26}"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1618890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78B24D-F6BD-4213-A271-053AFE190A52}"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645688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9" y="440692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9"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4839B3E-12A4-4F73-B18E-94158381DAFF}"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8844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8"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3"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FC1B9A1-541E-49EB-B91E-524119B5008D}"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0755967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3"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F253633-9632-4D2A-A41E-CC325280A844}"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59226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F1E3762-0FBD-4461-8F9D-62C52DDA2743}"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193046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9B2BA2-1462-4AAE-8C01-9B87F6AFA29A}"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775004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4"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08AE69B-28D9-46FE-8589-461BF94EF285}"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17104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38BEE0D-BE20-4EFB-8AEC-98E21CA7E431}"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079487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53DC14-069A-4694-B419-76A2F52F8544}"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1259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87"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87"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87"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B188A3-D328-4D9F-9468-430DB3CCE564}" type="datetime1">
              <a:rPr lang="ja-JP" altLang="en-US" smtClean="0">
                <a:solidFill>
                  <a:prstClr val="black">
                    <a:tint val="75000"/>
                  </a:prstClr>
                </a:solidFill>
              </a:rPr>
              <a:t>2013/11/21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4323386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1"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BBB834D-CB7A-48DE-962E-59CE3106419E}" type="datetime1">
              <a:rPr lang="ja-JP" altLang="en-US" smtClean="0">
                <a:solidFill>
                  <a:prstClr val="black">
                    <a:tint val="75000"/>
                  </a:prstClr>
                </a:solidFill>
              </a:rPr>
              <a:pPr/>
              <a:t>2013/11/21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25F90E6-2039-4A4B-9593-EEE9B86DFFEF}"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2861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8"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8"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49" y="63564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462732D-B858-4FAD-BBD3-2E5A19D025C0}" type="datetime1">
              <a:rPr lang="ja-JP" altLang="en-US" smtClean="0">
                <a:solidFill>
                  <a:prstClr val="black">
                    <a:tint val="75000"/>
                  </a:prstClr>
                </a:solidFill>
                <a:latin typeface="Calibri"/>
                <a:ea typeface="ＭＳ Ｐゴシック"/>
              </a:rPr>
              <a:t>2013/11/21</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4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651781" y="6554829"/>
            <a:ext cx="2311400" cy="365125"/>
          </a:xfrm>
          <a:prstGeom prst="rect">
            <a:avLst/>
          </a:prstGeom>
        </p:spPr>
        <p:txBody>
          <a:bodyPr vert="horz" lIns="91440" tIns="45720" rIns="91440" bIns="45720" rtlCol="0" anchor="ctr"/>
          <a:lstStyle>
            <a:lvl1pPr algn="r">
              <a:defRPr sz="2000">
                <a:solidFill>
                  <a:schemeClr val="tx1"/>
                </a:solidFill>
                <a:ea typeface="ＤＨＰ平成ゴシックW5" pitchFamily="2" charset="-128"/>
              </a:defRPr>
            </a:lvl1pPr>
          </a:lstStyle>
          <a:p>
            <a:pPr fontAlgn="auto">
              <a:spcBef>
                <a:spcPts val="0"/>
              </a:spcBef>
              <a:spcAft>
                <a:spcPts val="0"/>
              </a:spcAft>
            </a:pPr>
            <a:fld id="{32927FFD-3D24-4EC2-AEC8-E83A8D96C0AC}" type="slidenum">
              <a:rPr lang="ja-JP" altLang="en-US" smtClean="0">
                <a:solidFill>
                  <a:prstClr val="black"/>
                </a:solidFill>
                <a:latin typeface="Calibri"/>
              </a:rPr>
              <a:pPr fontAlgn="auto">
                <a:spcBef>
                  <a:spcPts val="0"/>
                </a:spcBef>
                <a:spcAft>
                  <a:spcPts val="0"/>
                </a:spcAft>
              </a:pPr>
              <a:t>‹#›</a:t>
            </a:fld>
            <a:endParaRPr lang="ja-JP" altLang="en-US" dirty="0">
              <a:solidFill>
                <a:prstClr val="black"/>
              </a:solidFill>
              <a:latin typeface="Calibri"/>
            </a:endParaRPr>
          </a:p>
        </p:txBody>
      </p:sp>
    </p:spTree>
    <p:extLst>
      <p:ext uri="{BB962C8B-B14F-4D97-AF65-F5344CB8AC3E}">
        <p14:creationId xmlns:p14="http://schemas.microsoft.com/office/powerpoint/2010/main" val="200833992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2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37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425A8-3E90-4F78-96F9-BA8F33367F1E}" type="datetime1">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3" y="635637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6375"/>
            <a:ext cx="2311400" cy="365125"/>
          </a:xfrm>
          <a:prstGeom prst="rect">
            <a:avLst/>
          </a:prstGeom>
        </p:spPr>
        <p:txBody>
          <a:bodyPr vert="horz" lIns="91440" tIns="45720" rIns="91440" bIns="45720" rtlCol="0" anchor="ctr"/>
          <a:lstStyle>
            <a:lvl1pPr algn="r">
              <a:defRPr sz="1800">
                <a:solidFill>
                  <a:schemeClr val="tx1"/>
                </a:solidFill>
              </a:defRPr>
            </a:lvl1pPr>
          </a:lstStyle>
          <a:p>
            <a:pPr fontAlgn="auto">
              <a:spcBef>
                <a:spcPts val="0"/>
              </a:spcBef>
              <a:spcAft>
                <a:spcPts val="0"/>
              </a:spcAft>
            </a:pPr>
            <a:fld id="{D25F90E6-2039-4A4B-9593-EEE9B86DFFEF}" type="slidenum">
              <a:rPr lang="ja-JP" altLang="en-US" smtClean="0">
                <a:solidFill>
                  <a:prstClr val="black"/>
                </a:solidFill>
                <a:latin typeface="Calibri"/>
                <a:ea typeface="ＭＳ Ｐゴシック"/>
              </a:rPr>
              <a:pPr fontAlgn="auto">
                <a:spcBef>
                  <a:spcPts val="0"/>
                </a:spcBef>
                <a:spcAft>
                  <a:spcPts val="0"/>
                </a:spcAft>
              </a:pPr>
              <a:t>‹#›</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473987333"/>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40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61E0F5-85A3-4838-94AA-B30117CE9462}" type="datetime1">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6" y="635640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6409"/>
            <a:ext cx="2311400" cy="365125"/>
          </a:xfrm>
          <a:prstGeom prst="rect">
            <a:avLst/>
          </a:prstGeom>
        </p:spPr>
        <p:txBody>
          <a:bodyPr vert="horz" lIns="91440" tIns="45720" rIns="91440" bIns="45720" rtlCol="0" anchor="ctr"/>
          <a:lstStyle>
            <a:lvl1pPr algn="r">
              <a:defRPr sz="2400">
                <a:solidFill>
                  <a:schemeClr val="tx1"/>
                </a:solidFill>
              </a:defRPr>
            </a:lvl1pPr>
          </a:lstStyle>
          <a:p>
            <a:pPr fontAlgn="auto">
              <a:spcBef>
                <a:spcPts val="0"/>
              </a:spcBef>
              <a:spcAft>
                <a:spcPts val="0"/>
              </a:spcAft>
            </a:pPr>
            <a:fld id="{8122F387-6327-4F6C-A049-84B3B7638837}" type="slidenum">
              <a:rPr lang="ja-JP" altLang="en-US" smtClean="0">
                <a:solidFill>
                  <a:prstClr val="black"/>
                </a:solidFill>
                <a:latin typeface="Calibri"/>
                <a:ea typeface="ＭＳ Ｐゴシック"/>
              </a:rPr>
              <a:pPr fontAlgn="auto">
                <a:spcBef>
                  <a:spcPts val="0"/>
                </a:spcBef>
                <a:spcAft>
                  <a:spcPts val="0"/>
                </a:spcAft>
              </a:pPr>
              <a:t>‹#›</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4025840691"/>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38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630412-7BD5-4AFF-98B4-3F5074969ED3}" type="datetime1">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0" y="635638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0" y="635638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D2F0F9-40FE-47A2-901C-3C832B0C1FC9}"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132385314"/>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37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A9A652B-E56E-4538-BECD-61398C851675}" type="datetimeFigureOut">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1" y="635637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637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FC64DE8-A795-4EEF-8339-CDE451D90AEF}"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419520705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91C746B-099F-4402-884B-EBD85D4FC4CD}" type="datetimeFigureOut">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0E623B-D9C6-4D20-A4F0-170F21A1812F}"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307555396"/>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5"/>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39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2499AEA-EE82-4D6A-BDA7-EA3F09D66457}" type="datetime1">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384553" y="635639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7099301" y="6356394"/>
            <a:ext cx="2311400" cy="365125"/>
          </a:xfrm>
          <a:prstGeom prst="rect">
            <a:avLst/>
          </a:prstGeom>
        </p:spPr>
        <p:txBody>
          <a:bodyPr vert="horz" lIns="91440" tIns="45720" rIns="91440" bIns="45720" rtlCol="0" anchor="ctr"/>
          <a:lstStyle>
            <a:lvl1pPr algn="r">
              <a:defRPr sz="2400">
                <a:solidFill>
                  <a:schemeClr val="tx1"/>
                </a:solidFill>
              </a:defRPr>
            </a:lvl1pPr>
          </a:lstStyle>
          <a:p>
            <a:pPr fontAlgn="auto">
              <a:spcBef>
                <a:spcPts val="0"/>
              </a:spcBef>
              <a:spcAft>
                <a:spcPts val="0"/>
              </a:spcAft>
            </a:pPr>
            <a:fld id="{72D2F0F9-40FE-47A2-901C-3C832B0C1FC9}" type="slidenum">
              <a:rPr lang="ja-JP" altLang="en-US" smtClean="0">
                <a:solidFill>
                  <a:prstClr val="black"/>
                </a:solidFill>
                <a:latin typeface="Calibri"/>
                <a:ea typeface="ＭＳ Ｐゴシック"/>
              </a:rPr>
              <a:pPr fontAlgn="auto">
                <a:spcBef>
                  <a:spcPts val="0"/>
                </a:spcBef>
                <a:spcAft>
                  <a:spcPts val="0"/>
                </a:spcAft>
              </a:pPr>
              <a:t>‹#›</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00020311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1"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299" y="635637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B425A8-3E90-4F78-96F9-BA8F33367F1E}" type="datetime1">
              <a:rPr lang="ja-JP" altLang="en-US" smtClean="0">
                <a:solidFill>
                  <a:prstClr val="black">
                    <a:tint val="75000"/>
                  </a:prstClr>
                </a:solidFill>
                <a:latin typeface="Calibri"/>
                <a:ea typeface="ＭＳ Ｐゴシック"/>
              </a:rPr>
              <a:pPr fontAlgn="auto">
                <a:spcBef>
                  <a:spcPts val="0"/>
                </a:spcBef>
                <a:spcAft>
                  <a:spcPts val="0"/>
                </a:spcAft>
              </a:pPr>
              <a:t>2013/11/21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3" y="635637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1" y="6356375"/>
            <a:ext cx="2311400" cy="365125"/>
          </a:xfrm>
          <a:prstGeom prst="rect">
            <a:avLst/>
          </a:prstGeom>
        </p:spPr>
        <p:txBody>
          <a:bodyPr vert="horz" lIns="91440" tIns="45720" rIns="91440" bIns="45720" rtlCol="0" anchor="ctr"/>
          <a:lstStyle>
            <a:lvl1pPr algn="r">
              <a:defRPr sz="2800">
                <a:solidFill>
                  <a:schemeClr val="tx1"/>
                </a:solidFill>
              </a:defRPr>
            </a:lvl1pPr>
          </a:lstStyle>
          <a:p>
            <a:pPr fontAlgn="auto">
              <a:spcBef>
                <a:spcPts val="0"/>
              </a:spcBef>
              <a:spcAft>
                <a:spcPts val="0"/>
              </a:spcAft>
            </a:pPr>
            <a:fld id="{D25F90E6-2039-4A4B-9593-EEE9B86DFFEF}" type="slidenum">
              <a:rPr lang="ja-JP" altLang="en-US" smtClean="0">
                <a:solidFill>
                  <a:prstClr val="black"/>
                </a:solidFill>
                <a:latin typeface="Calibri"/>
                <a:ea typeface="ＭＳ Ｐゴシック"/>
              </a:rPr>
              <a:pPr fontAlgn="auto">
                <a:spcBef>
                  <a:spcPts val="0"/>
                </a:spcBef>
                <a:spcAft>
                  <a:spcPts val="0"/>
                </a:spcAft>
              </a:pPr>
              <a:t>‹#›</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91286703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______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9.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package" Target="../embeddings/Microsoft_Excel_______7.xlsx"/><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1.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1.xml"/><Relationship Id="rId5" Type="http://schemas.openxmlformats.org/officeDocument/2006/relationships/image" Target="../media/image16.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1.xml"/><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921552" cy="3270220"/>
          </a:xfrm>
        </p:spPr>
        <p:txBody>
          <a:bodyPr>
            <a:noAutofit/>
          </a:bodyPr>
          <a:lstStyle/>
          <a:p>
            <a:pPr marL="360363" indent="-360363" algn="l"/>
            <a:r>
              <a:rPr lang="ja-JP" altLang="en-US" sz="2800" dirty="0" smtClean="0">
                <a:latin typeface="ＭＳ ゴシック" pitchFamily="49" charset="-128"/>
                <a:ea typeface="ＭＳ ゴシック" pitchFamily="49" charset="-128"/>
              </a:rPr>
              <a:t>　　</a:t>
            </a:r>
            <a:r>
              <a:rPr lang="en-US" altLang="ja-JP" sz="2800" dirty="0" smtClean="0">
                <a:latin typeface="ＭＳ ゴシック" pitchFamily="49" charset="-128"/>
                <a:ea typeface="ＭＳ ゴシック" pitchFamily="49" charset="-128"/>
              </a:rPr>
              <a:t/>
            </a:r>
            <a:br>
              <a:rPr lang="en-US" altLang="ja-JP" sz="2800" dirty="0" smtClean="0">
                <a:latin typeface="ＭＳ ゴシック" pitchFamily="49" charset="-128"/>
                <a:ea typeface="ＭＳ ゴシック" pitchFamily="49" charset="-128"/>
              </a:rPr>
            </a:br>
            <a:r>
              <a:rPr lang="en-US" altLang="ja-JP" sz="2800" dirty="0">
                <a:latin typeface="ＭＳ ゴシック" pitchFamily="49" charset="-128"/>
                <a:ea typeface="ＭＳ ゴシック" pitchFamily="49" charset="-128"/>
              </a:rPr>
              <a:t/>
            </a:r>
            <a:br>
              <a:rPr lang="en-US" altLang="ja-JP" sz="2800" dirty="0">
                <a:latin typeface="ＭＳ ゴシック" pitchFamily="49" charset="-128"/>
                <a:ea typeface="ＭＳ ゴシック" pitchFamily="49" charset="-128"/>
              </a:rPr>
            </a:br>
            <a:r>
              <a:rPr lang="en-US" altLang="ja-JP" sz="2800" dirty="0" smtClean="0">
                <a:latin typeface="ＭＳ ゴシック" pitchFamily="49" charset="-128"/>
                <a:ea typeface="ＭＳ ゴシック" pitchFamily="49" charset="-128"/>
              </a:rPr>
              <a:t/>
            </a:r>
            <a:br>
              <a:rPr lang="en-US" altLang="ja-JP" sz="2800" dirty="0" smtClean="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　</a:t>
            </a:r>
            <a:r>
              <a:rPr lang="en-US" altLang="ja-JP" sz="2800" dirty="0" smtClean="0">
                <a:latin typeface="ＭＳ ゴシック" pitchFamily="49" charset="-128"/>
                <a:ea typeface="ＭＳ ゴシック" pitchFamily="49" charset="-128"/>
              </a:rPr>
              <a:t/>
            </a:r>
            <a:br>
              <a:rPr lang="en-US" altLang="ja-JP" sz="2800" dirty="0" smtClean="0">
                <a:latin typeface="ＭＳ ゴシック" pitchFamily="49" charset="-128"/>
                <a:ea typeface="ＭＳ ゴシック" pitchFamily="49" charset="-128"/>
              </a:rPr>
            </a:br>
            <a:r>
              <a:rPr lang="ja-JP" altLang="en-US" sz="2800" dirty="0">
                <a:latin typeface="ＭＳ ゴシック" pitchFamily="49" charset="-128"/>
                <a:ea typeface="ＭＳ ゴシック" pitchFamily="49" charset="-128"/>
              </a:rPr>
              <a:t>　</a:t>
            </a:r>
            <a:r>
              <a:rPr lang="ja-JP" altLang="en-US" sz="2800" dirty="0" smtClean="0">
                <a:latin typeface="ＭＳ ゴシック" pitchFamily="49" charset="-128"/>
                <a:ea typeface="ＭＳ ゴシック" pitchFamily="49" charset="-128"/>
              </a:rPr>
              <a:t>（</a:t>
            </a:r>
            <a:r>
              <a:rPr lang="ja-JP" altLang="en-US" sz="2800" dirty="0">
                <a:latin typeface="ＭＳ ゴシック" pitchFamily="49" charset="-128"/>
                <a:ea typeface="ＭＳ ゴシック" pitchFamily="49" charset="-128"/>
              </a:rPr>
              <a:t>１</a:t>
            </a:r>
            <a:r>
              <a:rPr lang="ja-JP" altLang="en-US" sz="2800" dirty="0" smtClean="0">
                <a:latin typeface="ＭＳ ゴシック" pitchFamily="49" charset="-128"/>
                <a:ea typeface="ＭＳ ゴシック" pitchFamily="49" charset="-128"/>
              </a:rPr>
              <a:t>）低所得者</a:t>
            </a:r>
            <a:r>
              <a:rPr lang="ja-JP" altLang="en-US" sz="2800" dirty="0">
                <a:latin typeface="ＭＳ ゴシック" pitchFamily="49" charset="-128"/>
                <a:ea typeface="ＭＳ ゴシック" pitchFamily="49" charset="-128"/>
              </a:rPr>
              <a:t>の一号保険料の軽減</a:t>
            </a:r>
            <a:r>
              <a:rPr lang="ja-JP" altLang="en-US" sz="2800" dirty="0" smtClean="0">
                <a:latin typeface="ＭＳ ゴシック" pitchFamily="49" charset="-128"/>
                <a:ea typeface="ＭＳ ゴシック" pitchFamily="49" charset="-128"/>
              </a:rPr>
              <a:t>強化</a:t>
            </a:r>
            <a:br>
              <a:rPr lang="ja-JP" altLang="en-US" sz="2800" dirty="0" smtClean="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２</a:t>
            </a:r>
            <a:r>
              <a:rPr lang="ja-JP" altLang="en-US" sz="2800" dirty="0" smtClean="0">
                <a:latin typeface="ＭＳ ゴシック" pitchFamily="49" charset="-128"/>
                <a:ea typeface="ＭＳ ゴシック" pitchFamily="49" charset="-128"/>
              </a:rPr>
              <a:t>）一定</a:t>
            </a:r>
            <a:r>
              <a:rPr lang="ja-JP" altLang="en-US" sz="2800" dirty="0">
                <a:latin typeface="ＭＳ ゴシック" pitchFamily="49" charset="-128"/>
                <a:ea typeface="ＭＳ ゴシック" pitchFamily="49" charset="-128"/>
              </a:rPr>
              <a:t>以上所得者の利用者負担</a:t>
            </a:r>
            <a:r>
              <a:rPr lang="ja-JP" altLang="en-US" sz="2800" dirty="0" smtClean="0">
                <a:latin typeface="ＭＳ ゴシック" pitchFamily="49" charset="-128"/>
                <a:ea typeface="ＭＳ ゴシック" pitchFamily="49" charset="-128"/>
              </a:rPr>
              <a:t>の</a:t>
            </a:r>
            <a:r>
              <a:rPr lang="ja-JP" altLang="en-US" sz="2800" dirty="0">
                <a:latin typeface="ＭＳ ゴシック" pitchFamily="49" charset="-128"/>
                <a:ea typeface="ＭＳ ゴシック" pitchFamily="49" charset="-128"/>
              </a:rPr>
              <a:t>見直し</a:t>
            </a:r>
            <a:r>
              <a:rPr lang="en-US" altLang="ja-JP" sz="2800" dirty="0" smtClean="0">
                <a:latin typeface="ＭＳ ゴシック" pitchFamily="49" charset="-128"/>
                <a:ea typeface="ＭＳ ゴシック" pitchFamily="49" charset="-128"/>
              </a:rPr>
              <a:t/>
            </a:r>
            <a:br>
              <a:rPr lang="en-US" altLang="ja-JP" sz="2800" dirty="0" smtClean="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　（</a:t>
            </a:r>
            <a:r>
              <a:rPr lang="ja-JP" altLang="en-US" sz="2800" dirty="0">
                <a:latin typeface="ＭＳ ゴシック" pitchFamily="49" charset="-128"/>
                <a:ea typeface="ＭＳ ゴシック" pitchFamily="49" charset="-128"/>
              </a:rPr>
              <a:t>３）</a:t>
            </a:r>
            <a:r>
              <a:rPr lang="ja-JP" altLang="en-US" sz="2800" dirty="0" smtClean="0">
                <a:latin typeface="ＭＳ ゴシック" pitchFamily="49" charset="-128"/>
                <a:ea typeface="ＭＳ ゴシック" pitchFamily="49" charset="-128"/>
              </a:rPr>
              <a:t>補足</a:t>
            </a:r>
            <a:r>
              <a:rPr lang="ja-JP" altLang="en-US" sz="2800" dirty="0">
                <a:latin typeface="ＭＳ ゴシック" pitchFamily="49" charset="-128"/>
                <a:ea typeface="ＭＳ ゴシック" pitchFamily="49" charset="-128"/>
              </a:rPr>
              <a:t>給付の見直し（</a:t>
            </a:r>
            <a:r>
              <a:rPr lang="ja-JP" altLang="en-US" sz="2800" dirty="0" smtClean="0">
                <a:latin typeface="ＭＳ ゴシック" pitchFamily="49" charset="-128"/>
                <a:ea typeface="ＭＳ ゴシック" pitchFamily="49" charset="-128"/>
              </a:rPr>
              <a:t>資産等の勘案）</a:t>
            </a:r>
            <a:r>
              <a:rPr lang="en-US" altLang="ja-JP" sz="2800" dirty="0" smtClean="0">
                <a:latin typeface="ＭＳ ゴシック" pitchFamily="49" charset="-128"/>
                <a:ea typeface="ＭＳ ゴシック" pitchFamily="49" charset="-128"/>
              </a:rPr>
              <a:t/>
            </a:r>
            <a:br>
              <a:rPr lang="en-US" altLang="ja-JP" sz="2800" dirty="0" smtClean="0">
                <a:latin typeface="ＭＳ ゴシック" pitchFamily="49" charset="-128"/>
                <a:ea typeface="ＭＳ ゴシック" pitchFamily="49" charset="-128"/>
              </a:rPr>
            </a:br>
            <a:r>
              <a:rPr lang="en-US" altLang="ja-JP" sz="2800" dirty="0">
                <a:latin typeface="ＭＳ ゴシック" pitchFamily="49" charset="-128"/>
                <a:ea typeface="ＭＳ ゴシック" pitchFamily="49" charset="-128"/>
              </a:rPr>
              <a:t/>
            </a:r>
            <a:br>
              <a:rPr lang="en-US" altLang="ja-JP" sz="2800" dirty="0">
                <a:latin typeface="ＭＳ ゴシック" pitchFamily="49" charset="-128"/>
                <a:ea typeface="ＭＳ ゴシック" pitchFamily="49" charset="-128"/>
              </a:rPr>
            </a:br>
            <a:r>
              <a:rPr lang="ja-JP" altLang="en-US" sz="2800" dirty="0" smtClean="0">
                <a:latin typeface="ＭＳ ゴシック" pitchFamily="49" charset="-128"/>
                <a:ea typeface="ＭＳ ゴシック" pitchFamily="49" charset="-128"/>
              </a:rPr>
              <a:t>　</a:t>
            </a:r>
            <a:r>
              <a:rPr lang="en-US" altLang="ja-JP" sz="2800" dirty="0">
                <a:latin typeface="ＭＳ ゴシック" pitchFamily="49" charset="-128"/>
                <a:ea typeface="ＭＳ ゴシック" pitchFamily="49" charset="-128"/>
              </a:rPr>
              <a:t/>
            </a:r>
            <a:br>
              <a:rPr lang="en-US" altLang="ja-JP" sz="2800" dirty="0">
                <a:latin typeface="ＭＳ ゴシック" pitchFamily="49" charset="-128"/>
                <a:ea typeface="ＭＳ ゴシック" pitchFamily="49" charset="-128"/>
              </a:rPr>
            </a:br>
            <a:r>
              <a:rPr lang="en-US" altLang="ja-JP" sz="2800" dirty="0">
                <a:latin typeface="ＭＳ ゴシック" pitchFamily="49" charset="-128"/>
                <a:ea typeface="ＭＳ ゴシック" pitchFamily="49" charset="-128"/>
              </a:rPr>
              <a:t/>
            </a:r>
            <a:br>
              <a:rPr lang="en-US" altLang="ja-JP" sz="2800" dirty="0">
                <a:latin typeface="ＭＳ ゴシック" pitchFamily="49" charset="-128"/>
                <a:ea typeface="ＭＳ ゴシック" pitchFamily="49" charset="-128"/>
              </a:rPr>
            </a:br>
            <a:endParaRPr kumimoji="1" lang="ja-JP" altLang="en-US" sz="2800" dirty="0"/>
          </a:p>
        </p:txBody>
      </p:sp>
      <p:sp>
        <p:nvSpPr>
          <p:cNvPr id="3" name="タイトル 1"/>
          <p:cNvSpPr txBox="1">
            <a:spLocks/>
          </p:cNvSpPr>
          <p:nvPr/>
        </p:nvSpPr>
        <p:spPr>
          <a:xfrm>
            <a:off x="-19072" y="1533125"/>
            <a:ext cx="9925072" cy="1527101"/>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9388" indent="-179388"/>
            <a:r>
              <a:rPr lang="en-US" altLang="ja-JP" sz="3400" dirty="0" smtClean="0">
                <a:solidFill>
                  <a:prstClr val="black"/>
                </a:solidFill>
              </a:rPr>
              <a:t/>
            </a:r>
            <a:br>
              <a:rPr lang="en-US" altLang="ja-JP" sz="3400" dirty="0" smtClean="0">
                <a:solidFill>
                  <a:prstClr val="black"/>
                </a:solidFill>
              </a:rPr>
            </a:br>
            <a:r>
              <a:rPr lang="ja-JP" altLang="en-US" sz="3400" dirty="0">
                <a:solidFill>
                  <a:prstClr val="black"/>
                </a:solidFill>
              </a:rPr>
              <a:t>４</a:t>
            </a:r>
            <a:r>
              <a:rPr lang="ja-JP" altLang="en-US" sz="3400" dirty="0" smtClean="0">
                <a:solidFill>
                  <a:prstClr val="black"/>
                </a:solidFill>
              </a:rPr>
              <a:t>．費用負担の公平化</a:t>
            </a:r>
            <a:r>
              <a:rPr lang="en-US" altLang="ja-JP" sz="3400" dirty="0" smtClean="0">
                <a:solidFill>
                  <a:prstClr val="black"/>
                </a:solidFill>
              </a:rPr>
              <a:t/>
            </a:r>
            <a:br>
              <a:rPr lang="en-US" altLang="ja-JP" sz="3400" dirty="0" smtClean="0">
                <a:solidFill>
                  <a:prstClr val="black"/>
                </a:solidFill>
              </a:rPr>
            </a:br>
            <a:r>
              <a:rPr lang="en-US" altLang="ja-JP" sz="3400" dirty="0" smtClean="0">
                <a:solidFill>
                  <a:prstClr val="black"/>
                </a:solidFill>
              </a:rPr>
              <a:t/>
            </a:r>
            <a:br>
              <a:rPr lang="en-US" altLang="ja-JP" sz="3400" dirty="0" smtClean="0">
                <a:solidFill>
                  <a:prstClr val="black"/>
                </a:solidFill>
              </a:rPr>
            </a:br>
            <a:endParaRPr lang="ja-JP" altLang="en-US" sz="2200" dirty="0">
              <a:solidFill>
                <a:prstClr val="black"/>
              </a:solidFill>
            </a:endParaRPr>
          </a:p>
        </p:txBody>
      </p:sp>
      <p:sp>
        <p:nvSpPr>
          <p:cNvPr id="4" name="スライド番号プレースホルダー 4"/>
          <p:cNvSpPr>
            <a:spLocks noGrp="1"/>
          </p:cNvSpPr>
          <p:nvPr>
            <p:ph type="sldNum" sz="quarter" idx="12"/>
          </p:nvPr>
        </p:nvSpPr>
        <p:spPr>
          <a:xfrm>
            <a:off x="8985448" y="6453336"/>
            <a:ext cx="864099" cy="365125"/>
          </a:xfrm>
          <a:prstGeom prst="rect">
            <a:avLst/>
          </a:prstGeom>
        </p:spPr>
        <p:txBody>
          <a:bodyPr/>
          <a:lstStyle/>
          <a:p>
            <a:pPr fontAlgn="auto">
              <a:spcBef>
                <a:spcPts val="0"/>
              </a:spcBef>
              <a:spcAft>
                <a:spcPts val="0"/>
              </a:spcAft>
              <a:defRPr/>
            </a:pPr>
            <a:fld id="{77A36A7A-1AEC-46D0-B36A-48EEB859C4C9}" type="slidenum">
              <a:rPr kumimoji="0" lang="ja-JP" altLang="en-US" sz="2400" kern="0" smtClean="0">
                <a:solidFill>
                  <a:sysClr val="windowText" lastClr="000000"/>
                </a:solidFill>
                <a:cs typeface="Arial" panose="020B0604020202020204" pitchFamily="34" charset="0"/>
              </a:rPr>
              <a:pPr fontAlgn="auto">
                <a:spcBef>
                  <a:spcPts val="0"/>
                </a:spcBef>
                <a:spcAft>
                  <a:spcPts val="0"/>
                </a:spcAft>
                <a:defRPr/>
              </a:pPr>
              <a:t>1</a:t>
            </a:fld>
            <a:r>
              <a:rPr kumimoji="0" lang="en-US" altLang="ja-JP" sz="2400" kern="0" dirty="0" smtClean="0">
                <a:solidFill>
                  <a:sysClr val="windowText" lastClr="000000"/>
                </a:solidFill>
                <a:cs typeface="Arial" panose="020B0604020202020204" pitchFamily="34" charset="0"/>
              </a:rPr>
              <a:t>20</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69950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 y="61785"/>
            <a:ext cx="9705528" cy="461665"/>
          </a:xfrm>
          <a:prstGeom prst="rect">
            <a:avLst/>
          </a:prstGeom>
          <a:ln w="19050">
            <a:noFill/>
          </a:ln>
        </p:spPr>
        <p:txBody>
          <a:bodyPr wrap="square" anchor="ctr">
            <a:spAutoFit/>
          </a:bodyPr>
          <a:lstStyle/>
          <a:p>
            <a:pPr marL="174625" indent="-174625" algn="ctr">
              <a:spcBef>
                <a:spcPts val="1200"/>
              </a:spcBef>
            </a:pPr>
            <a:r>
              <a:rPr lang="ja-JP" altLang="en-US" sz="2400" dirty="0" smtClean="0">
                <a:solidFill>
                  <a:prstClr val="black"/>
                </a:solidFill>
                <a:latin typeface="HGP創英角ｺﾞｼｯｸUB" pitchFamily="50" charset="-128"/>
                <a:ea typeface="HGP創英角ｺﾞｼｯｸUB" pitchFamily="50" charset="-128"/>
              </a:rPr>
              <a:t>（参考）　合計所得金額</a:t>
            </a:r>
            <a:r>
              <a:rPr lang="ja-JP" altLang="en-US" sz="2400" dirty="0">
                <a:solidFill>
                  <a:prstClr val="black"/>
                </a:solidFill>
                <a:latin typeface="HGP創英角ｺﾞｼｯｸUB" pitchFamily="50" charset="-128"/>
                <a:ea typeface="HGP創英角ｺﾞｼｯｸUB" pitchFamily="50" charset="-128"/>
              </a:rPr>
              <a:t>について</a:t>
            </a:r>
            <a:endParaRPr lang="en-US" altLang="ja-JP" sz="2400" i="1" dirty="0" smtClean="0">
              <a:solidFill>
                <a:prstClr val="black"/>
              </a:solidFill>
              <a:latin typeface="ＭＳ Ｐゴシック"/>
            </a:endParaRPr>
          </a:p>
        </p:txBody>
      </p:sp>
      <p:sp>
        <p:nvSpPr>
          <p:cNvPr id="7" name="正方形/長方形 6"/>
          <p:cNvSpPr/>
          <p:nvPr/>
        </p:nvSpPr>
        <p:spPr>
          <a:xfrm>
            <a:off x="93539" y="587885"/>
            <a:ext cx="9684000" cy="523220"/>
          </a:xfrm>
          <a:prstGeom prst="rect">
            <a:avLst/>
          </a:prstGeom>
          <a:ln w="19050">
            <a:solidFill>
              <a:schemeClr val="tx1"/>
            </a:solidFill>
          </a:ln>
        </p:spPr>
        <p:txBody>
          <a:bodyPr wrap="square">
            <a:spAutoFit/>
          </a:bodyPr>
          <a:lstStyle/>
          <a:p>
            <a:pPr marL="177800" indent="-177800"/>
            <a:r>
              <a:rPr lang="ja-JP" altLang="en-US" sz="1400" dirty="0" smtClean="0">
                <a:solidFill>
                  <a:prstClr val="black"/>
                </a:solidFill>
                <a:latin typeface="ＭＳ ゴシック" pitchFamily="49" charset="-128"/>
                <a:ea typeface="ＭＳ ゴシック" pitchFamily="49" charset="-128"/>
              </a:rPr>
              <a:t>○ 現在、介護保険制度の保険料段階の設定や、住民税均等割の課税の基準には、「合計所得金額」が用いられており、これは、給与所得控除や公的年金控除をした後で、基礎控除や人的控除等の控除をする前の所得金額である。</a:t>
            </a:r>
            <a:endParaRPr lang="en-US" altLang="ja-JP" sz="1400" i="1" dirty="0" smtClean="0">
              <a:solidFill>
                <a:prstClr val="black"/>
              </a:solidFill>
              <a:latin typeface="ＭＳ ゴシック" pitchFamily="49" charset="-128"/>
              <a:ea typeface="ＭＳ ゴシック" pitchFamily="49" charset="-128"/>
            </a:endParaRPr>
          </a:p>
        </p:txBody>
      </p:sp>
      <p:graphicFrame>
        <p:nvGraphicFramePr>
          <p:cNvPr id="8" name="Group 256"/>
          <p:cNvGraphicFramePr>
            <a:graphicFrameLocks noGrp="1"/>
          </p:cNvGraphicFramePr>
          <p:nvPr>
            <p:extLst>
              <p:ext uri="{D42A27DB-BD31-4B8C-83A1-F6EECF244321}">
                <p14:modId xmlns:p14="http://schemas.microsoft.com/office/powerpoint/2010/main" val="1215633163"/>
              </p:ext>
            </p:extLst>
          </p:nvPr>
        </p:nvGraphicFramePr>
        <p:xfrm>
          <a:off x="872641" y="1413555"/>
          <a:ext cx="8074471" cy="4733547"/>
        </p:xfrm>
        <a:graphic>
          <a:graphicData uri="http://schemas.openxmlformats.org/drawingml/2006/table">
            <a:tbl>
              <a:tblPr/>
              <a:tblGrid>
                <a:gridCol w="524460"/>
                <a:gridCol w="458011"/>
                <a:gridCol w="2484000"/>
                <a:gridCol w="1512000"/>
                <a:gridCol w="1512000"/>
                <a:gridCol w="1584000"/>
              </a:tblGrid>
              <a:tr h="225807">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計　算　項　目</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適　　　用</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06241">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　</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　　　　　　　　　項　　　目</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charset="-128"/>
                        </a:rPr>
                        <a:t>合計所得金額</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課税所得</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国保の旧ただし書方式</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20351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charset="-128"/>
                          <a:ea typeface="ＭＳ Ｐゴシック" charset="-128"/>
                        </a:rPr>
                        <a:t>＋</a:t>
                      </a:r>
                      <a:endParaRPr kumimoji="1" lang="ja-JP" altLang="en-US" sz="11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収入（給与収入・事業収入・老齢年金収入等）　</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　</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必要経費</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必要経費（事業所得者）</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給与所得控除（給与所得者）</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公的年金等控除（年金雑所得者）</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519">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青色専従者控除・事業専従者控除</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　</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所得（収入－必要経費）</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給与所得</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年金雑所得等</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519">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　</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所得控除等</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純損失の繰り越し控除</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1"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1"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雑損失の繰り越し控除</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1"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1"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人的控除等の所得控除</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1"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1"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519">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基礎控除</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1"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ＭＳ Ｐゴシック" charset="-128"/>
                          <a:ea typeface="ＭＳ Ｐゴシック" charset="-128"/>
                        </a:rPr>
                        <a:t>３３万円</a:t>
                      </a:r>
                      <a:endParaRPr kumimoji="1" lang="ja-JP" altLang="en-US" sz="1200" b="1"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３３万円</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row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charset="-128"/>
                          <a:ea typeface="ＭＳ Ｐゴシック" charset="-128"/>
                        </a:rPr>
                        <a:t>　</a:t>
                      </a: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他に合計する所得</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土地等に係る事業所得等の金額</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株式等に係る譲渡所得等の金額</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長期譲渡所得の金額（特別控除後）</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519">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短期譲渡所得の金額（特別控除後）</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山林所得金額</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244">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ゴシック" charset="-128"/>
                        </a:rPr>
                        <a:t>　</a:t>
                      </a:r>
                      <a:endParaRPr kumimoji="1" lang="ja-JP" altLang="en-US" sz="1200" b="0" i="0" u="none" strike="noStrike" cap="none" normalizeH="0" baseline="0" smtClean="0">
                        <a:ln>
                          <a:noFill/>
                        </a:ln>
                        <a:solidFill>
                          <a:schemeClr val="tx1"/>
                        </a:solidFill>
                        <a:effectLst/>
                        <a:latin typeface="Arial" charset="0"/>
                        <a:ea typeface="ＭＳ Ｐゴシック" charset="-128"/>
                      </a:endParaRPr>
                    </a:p>
                  </a:txBody>
                  <a:tcPr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退職所得金額</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分離課税分除く</a:t>
                      </a:r>
                      <a:endParaRPr kumimoji="1" lang="ja-JP" altLang="en-US" sz="1200" b="0" i="0" u="none" strike="noStrike" cap="none" normalizeH="0" baseline="0" dirty="0" smtClean="0">
                        <a:ln>
                          <a:noFill/>
                        </a:ln>
                        <a:solidFill>
                          <a:schemeClr val="tx1"/>
                        </a:solidFill>
                        <a:effectLst/>
                        <a:latin typeface="Arial" charset="0"/>
                        <a:ea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ＭＳ Ｐゴシック" charset="-128"/>
                          <a:ea typeface="ＭＳ Ｐゴシック" charset="-128"/>
                        </a:rPr>
                        <a:t>分離課税分除く</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charset="-128"/>
                          <a:ea typeface="ＭＳ Ｐゴシック" charset="-128"/>
                        </a:rPr>
                        <a:t>×</a:t>
                      </a:r>
                      <a:endParaRPr kumimoji="1" lang="en-US" altLang="ja-JP" sz="1200" b="0" i="0" u="none" strike="noStrike" cap="none" normalizeH="0" baseline="0" dirty="0" smtClean="0">
                        <a:ln>
                          <a:noFill/>
                        </a:ln>
                        <a:solidFill>
                          <a:schemeClr val="tx1"/>
                        </a:solidFill>
                        <a:effectLst/>
                        <a:latin typeface="Arial" charset="0"/>
                        <a:ea typeface="ＭＳ Ｐゴシック"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Text Box 4"/>
          <p:cNvSpPr txBox="1">
            <a:spLocks noChangeArrowheads="1"/>
          </p:cNvSpPr>
          <p:nvPr/>
        </p:nvSpPr>
        <p:spPr bwMode="auto">
          <a:xfrm>
            <a:off x="272480" y="6381328"/>
            <a:ext cx="9288463" cy="210058"/>
          </a:xfrm>
          <a:prstGeom prst="rect">
            <a:avLst/>
          </a:prstGeom>
          <a:noFill/>
          <a:ln w="9525">
            <a:noFill/>
            <a:miter lim="800000"/>
            <a:headEnd/>
            <a:tailEnd/>
          </a:ln>
          <a:effectLst/>
        </p:spPr>
        <p:txBody>
          <a:bodyPr>
            <a:spAutoFit/>
          </a:bodyPr>
          <a:lstStyle/>
          <a:p>
            <a:pPr>
              <a:lnSpc>
                <a:spcPct val="70000"/>
              </a:lnSpc>
              <a:spcBef>
                <a:spcPct val="50000"/>
              </a:spcBef>
            </a:pPr>
            <a:r>
              <a:rPr lang="en-US" altLang="ja-JP" sz="1050" dirty="0">
                <a:solidFill>
                  <a:prstClr val="black"/>
                </a:solidFill>
              </a:rPr>
              <a:t>※</a:t>
            </a:r>
            <a:r>
              <a:rPr lang="ja-JP" altLang="en-US" sz="1050" dirty="0">
                <a:solidFill>
                  <a:prstClr val="black"/>
                </a:solidFill>
              </a:rPr>
              <a:t>総所得金額に含まれる総合課税分については特別控除後、分離課税分については特別控除前の金額となる</a:t>
            </a:r>
            <a:r>
              <a:rPr lang="ja-JP" altLang="en-US" sz="1050" dirty="0" smtClean="0">
                <a:solidFill>
                  <a:prstClr val="black"/>
                </a:solidFill>
              </a:rPr>
              <a:t>。</a:t>
            </a:r>
            <a:endParaRPr lang="ja-JP" altLang="en-US" sz="1050" dirty="0">
              <a:solidFill>
                <a:prstClr val="black"/>
              </a:solidFill>
            </a:endParaRPr>
          </a:p>
        </p:txBody>
      </p:sp>
      <p:sp>
        <p:nvSpPr>
          <p:cNvPr id="10"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129</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62252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グラフ 31"/>
          <p:cNvGraphicFramePr>
            <a:graphicFrameLocks/>
          </p:cNvGraphicFramePr>
          <p:nvPr>
            <p:extLst>
              <p:ext uri="{D42A27DB-BD31-4B8C-83A1-F6EECF244321}">
                <p14:modId xmlns:p14="http://schemas.microsoft.com/office/powerpoint/2010/main" val="1474678825"/>
              </p:ext>
            </p:extLst>
          </p:nvPr>
        </p:nvGraphicFramePr>
        <p:xfrm>
          <a:off x="-87560" y="1630545"/>
          <a:ext cx="5922516" cy="4126963"/>
        </p:xfrm>
        <a:graphic>
          <a:graphicData uri="http://schemas.openxmlformats.org/drawingml/2006/chart">
            <c:chart xmlns:c="http://schemas.openxmlformats.org/drawingml/2006/chart" xmlns:r="http://schemas.openxmlformats.org/officeDocument/2006/relationships" r:id="rId2"/>
          </a:graphicData>
        </a:graphic>
      </p:graphicFrame>
      <p:sp>
        <p:nvSpPr>
          <p:cNvPr id="36" name="テキスト ボックス 35"/>
          <p:cNvSpPr txBox="1"/>
          <p:nvPr/>
        </p:nvSpPr>
        <p:spPr>
          <a:xfrm>
            <a:off x="221712" y="506289"/>
            <a:ext cx="9351807" cy="1092607"/>
          </a:xfrm>
          <a:prstGeom prst="rect">
            <a:avLst/>
          </a:prstGeom>
          <a:noFill/>
          <a:ln w="19050">
            <a:solidFill>
              <a:schemeClr val="tx1"/>
            </a:solidFill>
          </a:ln>
        </p:spPr>
        <p:txBody>
          <a:bodyPr wrap="square" rtlCol="0">
            <a:spAutoFit/>
          </a:bodyPr>
          <a:lstStyle/>
          <a:p>
            <a:pPr marL="85725" indent="-85725"/>
            <a:r>
              <a:rPr lang="ja-JP" altLang="ja-JP" sz="1300" dirty="0">
                <a:solidFill>
                  <a:prstClr val="black"/>
                </a:solidFill>
              </a:rPr>
              <a:t>○　案１に該当</a:t>
            </a:r>
            <a:r>
              <a:rPr lang="ja-JP" altLang="ja-JP" sz="1300" dirty="0" smtClean="0">
                <a:solidFill>
                  <a:prstClr val="black"/>
                </a:solidFill>
              </a:rPr>
              <a:t>する</a:t>
            </a:r>
            <a:r>
              <a:rPr lang="ja-JP" altLang="en-US" sz="1300" dirty="0" smtClean="0">
                <a:solidFill>
                  <a:prstClr val="black"/>
                </a:solidFill>
              </a:rPr>
              <a:t>者が</a:t>
            </a:r>
            <a:r>
              <a:rPr lang="ja-JP" altLang="ja-JP" sz="1300" dirty="0" smtClean="0">
                <a:solidFill>
                  <a:prstClr val="black"/>
                </a:solidFill>
              </a:rPr>
              <a:t>無職</a:t>
            </a:r>
            <a:r>
              <a:rPr lang="ja-JP" altLang="ja-JP" sz="1300" dirty="0">
                <a:solidFill>
                  <a:prstClr val="black"/>
                </a:solidFill>
              </a:rPr>
              <a:t>高齢者単身</a:t>
            </a:r>
            <a:r>
              <a:rPr lang="ja-JP" altLang="ja-JP" sz="1300" dirty="0" smtClean="0">
                <a:solidFill>
                  <a:prstClr val="black"/>
                </a:solidFill>
              </a:rPr>
              <a:t>世帯</a:t>
            </a:r>
            <a:r>
              <a:rPr lang="ja-JP" altLang="en-US" sz="1300" dirty="0" smtClean="0">
                <a:solidFill>
                  <a:prstClr val="black"/>
                </a:solidFill>
              </a:rPr>
              <a:t>の場合について</a:t>
            </a:r>
            <a:r>
              <a:rPr lang="ja-JP" altLang="ja-JP" sz="1300" dirty="0" smtClean="0">
                <a:solidFill>
                  <a:prstClr val="black"/>
                </a:solidFill>
              </a:rPr>
              <a:t>、</a:t>
            </a:r>
            <a:r>
              <a:rPr lang="ja-JP" altLang="ja-JP" sz="1300" dirty="0">
                <a:solidFill>
                  <a:prstClr val="black"/>
                </a:solidFill>
              </a:rPr>
              <a:t>年金が年額</a:t>
            </a:r>
            <a:r>
              <a:rPr lang="en-US" altLang="ja-JP" sz="1300" dirty="0">
                <a:solidFill>
                  <a:prstClr val="black"/>
                </a:solidFill>
              </a:rPr>
              <a:t>280</a:t>
            </a:r>
            <a:r>
              <a:rPr lang="ja-JP" altLang="ja-JP" sz="1300" dirty="0">
                <a:solidFill>
                  <a:prstClr val="black"/>
                </a:solidFill>
              </a:rPr>
              <a:t>万円（合計所得金額</a:t>
            </a:r>
            <a:r>
              <a:rPr lang="en-US" altLang="ja-JP" sz="1300" dirty="0" smtClean="0">
                <a:solidFill>
                  <a:prstClr val="black"/>
                </a:solidFill>
              </a:rPr>
              <a:t>160</a:t>
            </a:r>
            <a:r>
              <a:rPr lang="ja-JP" altLang="ja-JP" sz="1300" dirty="0" smtClean="0">
                <a:solidFill>
                  <a:prstClr val="black"/>
                </a:solidFill>
              </a:rPr>
              <a:t>万</a:t>
            </a:r>
            <a:r>
              <a:rPr lang="ja-JP" altLang="ja-JP" sz="1300" dirty="0">
                <a:solidFill>
                  <a:prstClr val="black"/>
                </a:solidFill>
              </a:rPr>
              <a:t>円＋公的年金等</a:t>
            </a:r>
            <a:r>
              <a:rPr lang="ja-JP" altLang="ja-JP" sz="1300" dirty="0" smtClean="0">
                <a:solidFill>
                  <a:prstClr val="black"/>
                </a:solidFill>
              </a:rPr>
              <a:t>控除</a:t>
            </a:r>
            <a:r>
              <a:rPr lang="en-US" altLang="ja-JP" sz="1300" dirty="0" smtClean="0">
                <a:solidFill>
                  <a:prstClr val="black"/>
                </a:solidFill>
              </a:rPr>
              <a:t>120</a:t>
            </a:r>
            <a:r>
              <a:rPr lang="ja-JP" altLang="ja-JP" sz="1300" dirty="0">
                <a:solidFill>
                  <a:prstClr val="black"/>
                </a:solidFill>
              </a:rPr>
              <a:t>万円）</a:t>
            </a:r>
            <a:r>
              <a:rPr lang="ja-JP" altLang="ja-JP" sz="1300" dirty="0" smtClean="0">
                <a:solidFill>
                  <a:prstClr val="black"/>
                </a:solidFill>
              </a:rPr>
              <a:t>と仮定</a:t>
            </a:r>
            <a:r>
              <a:rPr lang="ja-JP" altLang="ja-JP" sz="1300" dirty="0">
                <a:solidFill>
                  <a:prstClr val="black"/>
                </a:solidFill>
              </a:rPr>
              <a:t>し</a:t>
            </a:r>
            <a:r>
              <a:rPr lang="ja-JP" altLang="ja-JP" sz="1300" dirty="0" smtClean="0">
                <a:solidFill>
                  <a:prstClr val="black"/>
                </a:solidFill>
              </a:rPr>
              <a:t>、税</a:t>
            </a:r>
            <a:r>
              <a:rPr lang="ja-JP" altLang="ja-JP" sz="1300" dirty="0">
                <a:solidFill>
                  <a:prstClr val="black"/>
                </a:solidFill>
              </a:rPr>
              <a:t>や保険料</a:t>
            </a:r>
            <a:r>
              <a:rPr lang="ja-JP" altLang="ja-JP" sz="1300" dirty="0" smtClean="0">
                <a:solidFill>
                  <a:prstClr val="black"/>
                </a:solidFill>
              </a:rPr>
              <a:t>を支払った</a:t>
            </a:r>
            <a:r>
              <a:rPr lang="ja-JP" altLang="ja-JP" sz="1300" dirty="0">
                <a:solidFill>
                  <a:prstClr val="black"/>
                </a:solidFill>
              </a:rPr>
              <a:t>後の所得と、無職</a:t>
            </a:r>
            <a:r>
              <a:rPr lang="ja-JP" altLang="ja-JP" sz="1300" dirty="0" smtClean="0">
                <a:solidFill>
                  <a:prstClr val="black"/>
                </a:solidFill>
              </a:rPr>
              <a:t>高齢者</a:t>
            </a:r>
            <a:r>
              <a:rPr lang="ja-JP" altLang="ja-JP" sz="1300" dirty="0">
                <a:solidFill>
                  <a:prstClr val="black"/>
                </a:solidFill>
              </a:rPr>
              <a:t>単身世帯の平均的な消費</a:t>
            </a:r>
            <a:r>
              <a:rPr lang="ja-JP" altLang="ja-JP" sz="1300" dirty="0" smtClean="0">
                <a:solidFill>
                  <a:prstClr val="black"/>
                </a:solidFill>
              </a:rPr>
              <a:t>支出</a:t>
            </a:r>
            <a:r>
              <a:rPr lang="ja-JP" altLang="en-US" sz="1300" dirty="0">
                <a:solidFill>
                  <a:prstClr val="black"/>
                </a:solidFill>
              </a:rPr>
              <a:t>（平均的な医療と介護の自己負担を含む。）</a:t>
            </a:r>
            <a:r>
              <a:rPr lang="ja-JP" altLang="ja-JP" sz="1300" dirty="0" smtClean="0">
                <a:solidFill>
                  <a:prstClr val="black"/>
                </a:solidFill>
              </a:rPr>
              <a:t>を</a:t>
            </a:r>
            <a:r>
              <a:rPr lang="ja-JP" altLang="ja-JP" sz="1300" dirty="0">
                <a:solidFill>
                  <a:prstClr val="black"/>
                </a:solidFill>
              </a:rPr>
              <a:t>比較する。</a:t>
            </a:r>
          </a:p>
          <a:p>
            <a:pPr marL="87313" indent="-87313"/>
            <a:r>
              <a:rPr lang="ja-JP" altLang="ja-JP" sz="1300" dirty="0">
                <a:solidFill>
                  <a:prstClr val="black"/>
                </a:solidFill>
              </a:rPr>
              <a:t>○　可処分</a:t>
            </a:r>
            <a:r>
              <a:rPr lang="ja-JP" altLang="ja-JP" sz="1300" dirty="0" smtClean="0">
                <a:solidFill>
                  <a:prstClr val="black"/>
                </a:solidFill>
              </a:rPr>
              <a:t>所得</a:t>
            </a:r>
            <a:r>
              <a:rPr lang="ja-JP" altLang="en-US" sz="1300" dirty="0" smtClean="0">
                <a:solidFill>
                  <a:prstClr val="black"/>
                </a:solidFill>
              </a:rPr>
              <a:t>と消費支出の差</a:t>
            </a:r>
            <a:r>
              <a:rPr lang="ja-JP" altLang="ja-JP" sz="1300" dirty="0" smtClean="0">
                <a:solidFill>
                  <a:prstClr val="black"/>
                </a:solidFill>
              </a:rPr>
              <a:t>は</a:t>
            </a:r>
            <a:r>
              <a:rPr lang="ja-JP" altLang="en-US" sz="1300" dirty="0">
                <a:solidFill>
                  <a:prstClr val="black"/>
                </a:solidFill>
              </a:rPr>
              <a:t>約</a:t>
            </a:r>
            <a:r>
              <a:rPr lang="ja-JP" altLang="ja-JP" sz="1300" dirty="0" smtClean="0">
                <a:solidFill>
                  <a:prstClr val="black"/>
                </a:solidFill>
              </a:rPr>
              <a:t>６５万円</a:t>
            </a:r>
            <a:r>
              <a:rPr lang="ja-JP" altLang="ja-JP" sz="1300" dirty="0">
                <a:solidFill>
                  <a:prstClr val="black"/>
                </a:solidFill>
              </a:rPr>
              <a:t>となり</a:t>
            </a:r>
            <a:r>
              <a:rPr lang="ja-JP" altLang="ja-JP" sz="1300" dirty="0" smtClean="0">
                <a:solidFill>
                  <a:prstClr val="black"/>
                </a:solidFill>
              </a:rPr>
              <a:t>、</a:t>
            </a:r>
            <a:r>
              <a:rPr lang="ja-JP" altLang="en-US" sz="1300" dirty="0">
                <a:solidFill>
                  <a:prstClr val="black"/>
                </a:solidFill>
              </a:rPr>
              <a:t>後期</a:t>
            </a:r>
            <a:r>
              <a:rPr lang="ja-JP" altLang="en-US" sz="1300" dirty="0" smtClean="0">
                <a:solidFill>
                  <a:prstClr val="black"/>
                </a:solidFill>
              </a:rPr>
              <a:t>高齢者</a:t>
            </a:r>
            <a:r>
              <a:rPr lang="ja-JP" altLang="en-US" sz="1300" dirty="0">
                <a:solidFill>
                  <a:prstClr val="black"/>
                </a:solidFill>
              </a:rPr>
              <a:t>医療</a:t>
            </a:r>
            <a:r>
              <a:rPr lang="ja-JP" altLang="ja-JP" sz="1300" dirty="0" smtClean="0">
                <a:solidFill>
                  <a:prstClr val="black"/>
                </a:solidFill>
              </a:rPr>
              <a:t>と</a:t>
            </a:r>
            <a:r>
              <a:rPr lang="ja-JP" altLang="ja-JP" sz="1300" dirty="0">
                <a:solidFill>
                  <a:prstClr val="black"/>
                </a:solidFill>
              </a:rPr>
              <a:t>介護保険における自己負担の世帯単位</a:t>
            </a:r>
            <a:r>
              <a:rPr lang="ja-JP" altLang="ja-JP" sz="1300" dirty="0" smtClean="0">
                <a:solidFill>
                  <a:prstClr val="black"/>
                </a:solidFill>
              </a:rPr>
              <a:t>での</a:t>
            </a:r>
            <a:r>
              <a:rPr lang="ja-JP" altLang="ja-JP" sz="1300" dirty="0">
                <a:solidFill>
                  <a:prstClr val="black"/>
                </a:solidFill>
              </a:rPr>
              <a:t>上限となる５６万円</a:t>
            </a:r>
            <a:r>
              <a:rPr lang="ja-JP" altLang="ja-JP" sz="1300" dirty="0" smtClean="0">
                <a:solidFill>
                  <a:prstClr val="black"/>
                </a:solidFill>
              </a:rPr>
              <a:t>を</a:t>
            </a:r>
            <a:r>
              <a:rPr lang="ja-JP" altLang="en-US" sz="1300" dirty="0" smtClean="0">
                <a:solidFill>
                  <a:prstClr val="black"/>
                </a:solidFill>
              </a:rPr>
              <a:t>上回っている。</a:t>
            </a:r>
            <a:endParaRPr lang="ja-JP" altLang="ja-JP" sz="1300" dirty="0">
              <a:solidFill>
                <a:prstClr val="black"/>
              </a:solidFill>
            </a:endParaRPr>
          </a:p>
        </p:txBody>
      </p:sp>
      <p:sp>
        <p:nvSpPr>
          <p:cNvPr id="15" name="テキスト ボックス 14"/>
          <p:cNvSpPr txBox="1"/>
          <p:nvPr/>
        </p:nvSpPr>
        <p:spPr>
          <a:xfrm>
            <a:off x="2636743" y="1394774"/>
            <a:ext cx="1872208" cy="369332"/>
          </a:xfrm>
          <a:prstGeom prst="rect">
            <a:avLst/>
          </a:prstGeom>
          <a:noFill/>
        </p:spPr>
        <p:txBody>
          <a:bodyPr wrap="square" rtlCol="0">
            <a:spAutoFit/>
          </a:bodyPr>
          <a:lstStyle/>
          <a:p>
            <a:endParaRPr lang="ja-JP" altLang="en-US" dirty="0">
              <a:solidFill>
                <a:prstClr val="black"/>
              </a:solidFill>
            </a:endParaRPr>
          </a:p>
        </p:txBody>
      </p:sp>
      <p:grpSp>
        <p:nvGrpSpPr>
          <p:cNvPr id="2" name="グループ化 34"/>
          <p:cNvGrpSpPr/>
          <p:nvPr/>
        </p:nvGrpSpPr>
        <p:grpSpPr>
          <a:xfrm>
            <a:off x="221701" y="1630541"/>
            <a:ext cx="9351812" cy="5083446"/>
            <a:chOff x="-270354" y="1297883"/>
            <a:chExt cx="9351812" cy="5083446"/>
          </a:xfrm>
        </p:grpSpPr>
        <p:sp>
          <p:nvSpPr>
            <p:cNvPr id="20" name="正方形/長方形 19"/>
            <p:cNvSpPr/>
            <p:nvPr/>
          </p:nvSpPr>
          <p:spPr>
            <a:xfrm>
              <a:off x="5655078" y="1297884"/>
              <a:ext cx="1830203" cy="38688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33"/>
            <p:cNvGrpSpPr/>
            <p:nvPr/>
          </p:nvGrpSpPr>
          <p:grpSpPr>
            <a:xfrm>
              <a:off x="-270354" y="1297883"/>
              <a:ext cx="9351812" cy="5083446"/>
              <a:chOff x="-270354" y="1297883"/>
              <a:chExt cx="9351812" cy="5083446"/>
            </a:xfrm>
          </p:grpSpPr>
          <p:cxnSp>
            <p:nvCxnSpPr>
              <p:cNvPr id="12" name="直線コネクタ 11"/>
              <p:cNvCxnSpPr/>
              <p:nvPr/>
            </p:nvCxnSpPr>
            <p:spPr>
              <a:xfrm>
                <a:off x="449135" y="5176242"/>
                <a:ext cx="832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32"/>
              <p:cNvGrpSpPr/>
              <p:nvPr/>
            </p:nvGrpSpPr>
            <p:grpSpPr>
              <a:xfrm>
                <a:off x="-270354" y="1297883"/>
                <a:ext cx="9351812" cy="5083446"/>
                <a:chOff x="-270354" y="1297883"/>
                <a:chExt cx="9351812" cy="5083446"/>
              </a:xfrm>
            </p:grpSpPr>
            <p:sp>
              <p:nvSpPr>
                <p:cNvPr id="18" name="テキスト ボックス 17"/>
                <p:cNvSpPr txBox="1"/>
                <p:nvPr/>
              </p:nvSpPr>
              <p:spPr>
                <a:xfrm>
                  <a:off x="-270354" y="3005750"/>
                  <a:ext cx="1346923" cy="738664"/>
                </a:xfrm>
                <a:prstGeom prst="rect">
                  <a:avLst/>
                </a:prstGeom>
                <a:noFill/>
              </p:spPr>
              <p:txBody>
                <a:bodyPr wrap="square" rtlCol="0">
                  <a:spAutoFit/>
                </a:bodyPr>
                <a:lstStyle/>
                <a:p>
                  <a:r>
                    <a:rPr lang="ja-JP" altLang="en-US" sz="1400" dirty="0" smtClean="0">
                      <a:solidFill>
                        <a:prstClr val="black"/>
                      </a:solidFill>
                    </a:rPr>
                    <a:t>無職高齢者単身</a:t>
                  </a:r>
                  <a:r>
                    <a:rPr lang="ja-JP" altLang="en-US" sz="1400" dirty="0">
                      <a:solidFill>
                        <a:prstClr val="black"/>
                      </a:solidFill>
                    </a:rPr>
                    <a:t>世帯</a:t>
                  </a:r>
                  <a:r>
                    <a:rPr lang="ja-JP" altLang="en-US" sz="1400" dirty="0" smtClean="0">
                      <a:solidFill>
                        <a:prstClr val="black"/>
                      </a:solidFill>
                    </a:rPr>
                    <a:t>の平均消費支出</a:t>
                  </a:r>
                  <a:endParaRPr lang="ja-JP" altLang="en-US" sz="1400" dirty="0">
                    <a:solidFill>
                      <a:prstClr val="black"/>
                    </a:solidFill>
                  </a:endParaRPr>
                </a:p>
              </p:txBody>
            </p:sp>
            <p:sp>
              <p:nvSpPr>
                <p:cNvPr id="21" name="左中かっこ 20"/>
                <p:cNvSpPr/>
                <p:nvPr/>
              </p:nvSpPr>
              <p:spPr>
                <a:xfrm rot="10800000">
                  <a:off x="7557289" y="1297883"/>
                  <a:ext cx="288001" cy="508344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正方形/長方形 21"/>
                <p:cNvSpPr/>
                <p:nvPr/>
              </p:nvSpPr>
              <p:spPr>
                <a:xfrm>
                  <a:off x="5655078" y="5229200"/>
                  <a:ext cx="1830203"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5655078" y="5623148"/>
                  <a:ext cx="1830203" cy="3261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5655078" y="5998046"/>
                  <a:ext cx="1830203" cy="3832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7917329" y="3456385"/>
                  <a:ext cx="1164129" cy="646331"/>
                </a:xfrm>
                <a:prstGeom prst="rect">
                  <a:avLst/>
                </a:prstGeom>
                <a:noFill/>
              </p:spPr>
              <p:txBody>
                <a:bodyPr wrap="square" rtlCol="0">
                  <a:spAutoFit/>
                </a:bodyPr>
                <a:lstStyle/>
                <a:p>
                  <a:r>
                    <a:rPr lang="ja-JP" altLang="en-US" dirty="0" smtClean="0">
                      <a:solidFill>
                        <a:prstClr val="black"/>
                      </a:solidFill>
                    </a:rPr>
                    <a:t>年金収入</a:t>
                  </a:r>
                  <a:r>
                    <a:rPr lang="en-US" altLang="ja-JP" dirty="0" smtClean="0">
                      <a:solidFill>
                        <a:prstClr val="black"/>
                      </a:solidFill>
                    </a:rPr>
                    <a:t>280</a:t>
                  </a:r>
                  <a:r>
                    <a:rPr lang="ja-JP" altLang="en-US" dirty="0" smtClean="0">
                      <a:solidFill>
                        <a:prstClr val="black"/>
                      </a:solidFill>
                    </a:rPr>
                    <a:t>万円</a:t>
                  </a:r>
                  <a:endParaRPr lang="ja-JP" altLang="en-US" dirty="0">
                    <a:solidFill>
                      <a:prstClr val="black"/>
                    </a:solidFill>
                  </a:endParaRPr>
                </a:p>
              </p:txBody>
            </p:sp>
            <p:sp>
              <p:nvSpPr>
                <p:cNvPr id="26" name="左中かっこ 25"/>
                <p:cNvSpPr/>
                <p:nvPr/>
              </p:nvSpPr>
              <p:spPr>
                <a:xfrm>
                  <a:off x="5313072" y="1297884"/>
                  <a:ext cx="342006" cy="385930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7" name="テキスト ボックス 26"/>
                <p:cNvSpPr txBox="1"/>
                <p:nvPr/>
              </p:nvSpPr>
              <p:spPr>
                <a:xfrm>
                  <a:off x="4232920" y="2730252"/>
                  <a:ext cx="1236137" cy="615553"/>
                </a:xfrm>
                <a:prstGeom prst="rect">
                  <a:avLst/>
                </a:prstGeom>
                <a:noFill/>
              </p:spPr>
              <p:txBody>
                <a:bodyPr wrap="square" rtlCol="0">
                  <a:spAutoFit/>
                </a:bodyPr>
                <a:lstStyle/>
                <a:p>
                  <a:r>
                    <a:rPr lang="ja-JP" altLang="en-US" sz="1600" dirty="0" smtClean="0">
                      <a:solidFill>
                        <a:prstClr val="black"/>
                      </a:solidFill>
                    </a:rPr>
                    <a:t>可処分所得</a:t>
                  </a:r>
                  <a:endParaRPr lang="en-US" altLang="ja-JP" sz="1600" dirty="0" smtClean="0">
                    <a:solidFill>
                      <a:prstClr val="black"/>
                    </a:solidFill>
                  </a:endParaRPr>
                </a:p>
                <a:p>
                  <a:r>
                    <a:rPr lang="en-US" altLang="ja-JP" dirty="0" smtClean="0">
                      <a:solidFill>
                        <a:prstClr val="black"/>
                      </a:solidFill>
                    </a:rPr>
                    <a:t>235</a:t>
                  </a:r>
                  <a:r>
                    <a:rPr lang="ja-JP" altLang="en-US" dirty="0" smtClean="0">
                      <a:solidFill>
                        <a:prstClr val="black"/>
                      </a:solidFill>
                    </a:rPr>
                    <a:t>万円</a:t>
                  </a:r>
                  <a:endParaRPr lang="ja-JP" altLang="en-US" dirty="0">
                    <a:solidFill>
                      <a:prstClr val="black"/>
                    </a:solidFill>
                  </a:endParaRPr>
                </a:p>
              </p:txBody>
            </p:sp>
            <p:sp>
              <p:nvSpPr>
                <p:cNvPr id="28" name="テキスト ボックス 27"/>
                <p:cNvSpPr txBox="1"/>
                <p:nvPr/>
              </p:nvSpPr>
              <p:spPr>
                <a:xfrm>
                  <a:off x="5655078" y="5286351"/>
                  <a:ext cx="1830203" cy="276999"/>
                </a:xfrm>
                <a:prstGeom prst="rect">
                  <a:avLst/>
                </a:prstGeom>
                <a:noFill/>
              </p:spPr>
              <p:txBody>
                <a:bodyPr wrap="square" rtlCol="0">
                  <a:spAutoFit/>
                </a:bodyPr>
                <a:lstStyle/>
                <a:p>
                  <a:pPr algn="ctr"/>
                  <a:r>
                    <a:rPr lang="ja-JP" altLang="en-US" sz="1200" dirty="0" smtClean="0">
                      <a:solidFill>
                        <a:prstClr val="black"/>
                      </a:solidFill>
                    </a:rPr>
                    <a:t>税：</a:t>
                  </a:r>
                  <a:r>
                    <a:rPr lang="en-US" altLang="ja-JP" sz="1200" dirty="0" smtClean="0">
                      <a:solidFill>
                        <a:prstClr val="black"/>
                      </a:solidFill>
                    </a:rPr>
                    <a:t>22.6</a:t>
                  </a:r>
                  <a:endParaRPr lang="ja-JP" altLang="en-US" sz="1200" dirty="0">
                    <a:solidFill>
                      <a:prstClr val="black"/>
                    </a:solidFill>
                  </a:endParaRPr>
                </a:p>
              </p:txBody>
            </p:sp>
            <p:sp>
              <p:nvSpPr>
                <p:cNvPr id="29" name="テキスト ボックス 28"/>
                <p:cNvSpPr txBox="1"/>
                <p:nvPr/>
              </p:nvSpPr>
              <p:spPr>
                <a:xfrm>
                  <a:off x="5655078" y="5661249"/>
                  <a:ext cx="1830203" cy="276999"/>
                </a:xfrm>
                <a:prstGeom prst="rect">
                  <a:avLst/>
                </a:prstGeom>
                <a:noFill/>
              </p:spPr>
              <p:txBody>
                <a:bodyPr wrap="square" rtlCol="0">
                  <a:spAutoFit/>
                </a:bodyPr>
                <a:lstStyle/>
                <a:p>
                  <a:pPr algn="ctr"/>
                  <a:r>
                    <a:rPr lang="ja-JP" altLang="en-US" sz="1200" dirty="0" smtClean="0">
                      <a:solidFill>
                        <a:prstClr val="black"/>
                      </a:solidFill>
                    </a:rPr>
                    <a:t>介護保険料：</a:t>
                  </a:r>
                  <a:r>
                    <a:rPr lang="en-US" altLang="ja-JP" sz="1200" dirty="0" smtClean="0">
                      <a:solidFill>
                        <a:prstClr val="black"/>
                      </a:solidFill>
                    </a:rPr>
                    <a:t>7.5</a:t>
                  </a:r>
                  <a:endParaRPr lang="ja-JP" altLang="en-US" sz="1200" dirty="0">
                    <a:solidFill>
                      <a:prstClr val="black"/>
                    </a:solidFill>
                  </a:endParaRPr>
                </a:p>
              </p:txBody>
            </p:sp>
            <p:sp>
              <p:nvSpPr>
                <p:cNvPr id="30" name="テキスト ボックス 29"/>
                <p:cNvSpPr txBox="1"/>
                <p:nvPr/>
              </p:nvSpPr>
              <p:spPr>
                <a:xfrm>
                  <a:off x="5655078" y="6093297"/>
                  <a:ext cx="1830203" cy="276999"/>
                </a:xfrm>
                <a:prstGeom prst="rect">
                  <a:avLst/>
                </a:prstGeom>
                <a:noFill/>
              </p:spPr>
              <p:txBody>
                <a:bodyPr wrap="square" rtlCol="0">
                  <a:spAutoFit/>
                </a:bodyPr>
                <a:lstStyle/>
                <a:p>
                  <a:pPr algn="ctr"/>
                  <a:r>
                    <a:rPr lang="ja-JP" altLang="en-US" sz="1200" dirty="0" smtClean="0">
                      <a:solidFill>
                        <a:prstClr val="black"/>
                      </a:solidFill>
                    </a:rPr>
                    <a:t>医療保険料：</a:t>
                  </a:r>
                  <a:r>
                    <a:rPr lang="en-US" altLang="ja-JP" sz="1200" dirty="0" smtClean="0">
                      <a:solidFill>
                        <a:prstClr val="black"/>
                      </a:solidFill>
                    </a:rPr>
                    <a:t>15.2</a:t>
                  </a:r>
                  <a:endParaRPr lang="ja-JP" altLang="en-US" sz="1200" dirty="0">
                    <a:solidFill>
                      <a:prstClr val="black"/>
                    </a:solidFill>
                  </a:endParaRPr>
                </a:p>
              </p:txBody>
            </p:sp>
          </p:grpSp>
        </p:grpSp>
      </p:grpSp>
      <p:cxnSp>
        <p:nvCxnSpPr>
          <p:cNvPr id="38" name="直線コネクタ 37"/>
          <p:cNvCxnSpPr/>
          <p:nvPr/>
        </p:nvCxnSpPr>
        <p:spPr>
          <a:xfrm>
            <a:off x="4076903" y="2307936"/>
            <a:ext cx="216024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5745088" y="1579440"/>
            <a:ext cx="0" cy="76944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808996" y="1630542"/>
            <a:ext cx="902811" cy="646331"/>
          </a:xfrm>
          <a:prstGeom prst="rect">
            <a:avLst/>
          </a:prstGeom>
          <a:noFill/>
        </p:spPr>
        <p:txBody>
          <a:bodyPr wrap="none" rtlCol="0">
            <a:spAutoFit/>
          </a:bodyPr>
          <a:lstStyle/>
          <a:p>
            <a:r>
              <a:rPr lang="ja-JP" altLang="en-US" dirty="0" smtClean="0">
                <a:solidFill>
                  <a:prstClr val="black"/>
                </a:solidFill>
              </a:rPr>
              <a:t>差額</a:t>
            </a:r>
            <a:endParaRPr lang="en-US" altLang="ja-JP" dirty="0" smtClean="0">
              <a:solidFill>
                <a:prstClr val="black"/>
              </a:solidFill>
            </a:endParaRPr>
          </a:p>
          <a:p>
            <a:r>
              <a:rPr lang="en-US" altLang="ja-JP" dirty="0" smtClean="0">
                <a:solidFill>
                  <a:prstClr val="black"/>
                </a:solidFill>
              </a:rPr>
              <a:t>65</a:t>
            </a:r>
            <a:r>
              <a:rPr lang="ja-JP" altLang="en-US" dirty="0" smtClean="0">
                <a:solidFill>
                  <a:prstClr val="black"/>
                </a:solidFill>
              </a:rPr>
              <a:t>万円</a:t>
            </a:r>
            <a:endParaRPr lang="ja-JP" altLang="en-US" dirty="0">
              <a:solidFill>
                <a:prstClr val="black"/>
              </a:solidFill>
            </a:endParaRPr>
          </a:p>
        </p:txBody>
      </p:sp>
      <p:sp>
        <p:nvSpPr>
          <p:cNvPr id="43" name="正方形/長方形 42"/>
          <p:cNvSpPr/>
          <p:nvPr/>
        </p:nvSpPr>
        <p:spPr>
          <a:xfrm>
            <a:off x="0" y="44625"/>
            <a:ext cx="9777536" cy="461665"/>
          </a:xfrm>
          <a:prstGeom prst="rect">
            <a:avLst/>
          </a:prstGeom>
        </p:spPr>
        <p:txBody>
          <a:bodyPr wrap="square">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（参考）案１で無職高齢者単身世帯の場合の収支状況</a:t>
            </a:r>
            <a:endParaRPr lang="ja-JP" altLang="en-US" sz="2400" dirty="0">
              <a:solidFill>
                <a:prstClr val="black"/>
              </a:solidFill>
              <a:latin typeface="HGP創英角ｺﾞｼｯｸUB" pitchFamily="50" charset="-128"/>
              <a:ea typeface="HGP創英角ｺﾞｼｯｸUB" pitchFamily="50" charset="-128"/>
            </a:endParaRPr>
          </a:p>
        </p:txBody>
      </p:sp>
      <p:sp>
        <p:nvSpPr>
          <p:cNvPr id="6" name="左中かっこ 5"/>
          <p:cNvSpPr/>
          <p:nvPr/>
        </p:nvSpPr>
        <p:spPr>
          <a:xfrm>
            <a:off x="1280592" y="2307936"/>
            <a:ext cx="288032" cy="3137288"/>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 name="テキスト ボックス 6"/>
          <p:cNvSpPr txBox="1"/>
          <p:nvPr/>
        </p:nvSpPr>
        <p:spPr>
          <a:xfrm>
            <a:off x="171010" y="4077077"/>
            <a:ext cx="1152128" cy="577081"/>
          </a:xfrm>
          <a:prstGeom prst="rect">
            <a:avLst/>
          </a:prstGeom>
          <a:noFill/>
        </p:spPr>
        <p:txBody>
          <a:bodyPr wrap="square" rtlCol="0">
            <a:spAutoFit/>
          </a:bodyPr>
          <a:lstStyle/>
          <a:p>
            <a:pPr marL="85725" indent="-85725"/>
            <a:r>
              <a:rPr lang="en-US" altLang="ja-JP" sz="1050" dirty="0" smtClean="0">
                <a:solidFill>
                  <a:prstClr val="black"/>
                </a:solidFill>
              </a:rPr>
              <a:t>※</a:t>
            </a:r>
            <a:r>
              <a:rPr lang="ja-JP" altLang="en-US" sz="1050" dirty="0" smtClean="0">
                <a:solidFill>
                  <a:prstClr val="black"/>
                </a:solidFill>
              </a:rPr>
              <a:t>　平均的な医療と介護の自己負担を含む。</a:t>
            </a:r>
            <a:endParaRPr lang="ja-JP" altLang="en-US" sz="1050" dirty="0">
              <a:solidFill>
                <a:prstClr val="black"/>
              </a:solidFill>
            </a:endParaRPr>
          </a:p>
        </p:txBody>
      </p:sp>
      <p:sp>
        <p:nvSpPr>
          <p:cNvPr id="31"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130</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836582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46562371"/>
              </p:ext>
            </p:extLst>
          </p:nvPr>
        </p:nvGraphicFramePr>
        <p:xfrm>
          <a:off x="859602" y="1205463"/>
          <a:ext cx="814070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13438" y="0"/>
            <a:ext cx="9433048" cy="461665"/>
          </a:xfrm>
          <a:prstGeom prst="rect">
            <a:avLst/>
          </a:prstGeom>
          <a:noFill/>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（参考）　高齢者単身世帯（無職・</a:t>
            </a:r>
            <a:r>
              <a:rPr lang="en-US" altLang="ja-JP" sz="2400" dirty="0" smtClean="0">
                <a:solidFill>
                  <a:prstClr val="black"/>
                </a:solidFill>
                <a:latin typeface="HGP創英角ｺﾞｼｯｸUB" pitchFamily="50" charset="-128"/>
                <a:ea typeface="HGP創英角ｺﾞｼｯｸUB" pitchFamily="50" charset="-128"/>
              </a:rPr>
              <a:t>65</a:t>
            </a:r>
            <a:r>
              <a:rPr lang="ja-JP" altLang="en-US" sz="2400" dirty="0" smtClean="0">
                <a:solidFill>
                  <a:prstClr val="black"/>
                </a:solidFill>
                <a:latin typeface="HGP創英角ｺﾞｼｯｸUB" pitchFamily="50" charset="-128"/>
                <a:ea typeface="HGP創英角ｺﾞｼｯｸUB" pitchFamily="50" charset="-128"/>
              </a:rPr>
              <a:t>歳以上）の消費支出</a:t>
            </a:r>
            <a:endParaRPr lang="ja-JP" altLang="en-US" sz="2400" dirty="0">
              <a:solidFill>
                <a:prstClr val="black"/>
              </a:solidFill>
              <a:latin typeface="HGP創英角ｺﾞｼｯｸUB" pitchFamily="50" charset="-128"/>
              <a:ea typeface="HGP創英角ｺﾞｼｯｸUB" pitchFamily="50" charset="-128"/>
            </a:endParaRPr>
          </a:p>
        </p:txBody>
      </p:sp>
      <p:sp>
        <p:nvSpPr>
          <p:cNvPr id="25" name="テキスト ボックス 24"/>
          <p:cNvSpPr txBox="1"/>
          <p:nvPr/>
        </p:nvSpPr>
        <p:spPr>
          <a:xfrm>
            <a:off x="213438" y="461669"/>
            <a:ext cx="9433048" cy="584775"/>
          </a:xfrm>
          <a:prstGeom prst="rect">
            <a:avLst/>
          </a:prstGeom>
          <a:noFill/>
          <a:ln>
            <a:solidFill>
              <a:schemeClr val="tx1"/>
            </a:solidFill>
          </a:ln>
        </p:spPr>
        <p:txBody>
          <a:bodyPr wrap="square" rtlCol="0">
            <a:spAutoFit/>
          </a:bodyPr>
          <a:lstStyle/>
          <a:p>
            <a:pPr marL="179388" indent="-179388"/>
            <a:r>
              <a:rPr lang="ja-JP" altLang="en-US" sz="1600" dirty="0" smtClean="0">
                <a:solidFill>
                  <a:prstClr val="black"/>
                </a:solidFill>
              </a:rPr>
              <a:t>○　全単身世帯の平均的な消費支出は、年間ベースで約</a:t>
            </a:r>
            <a:r>
              <a:rPr lang="en-US" altLang="ja-JP" sz="1600" dirty="0" smtClean="0">
                <a:solidFill>
                  <a:prstClr val="black"/>
                </a:solidFill>
              </a:rPr>
              <a:t>188</a:t>
            </a:r>
            <a:r>
              <a:rPr lang="ja-JP" altLang="en-US" sz="1600" dirty="0" smtClean="0">
                <a:solidFill>
                  <a:prstClr val="black"/>
                </a:solidFill>
              </a:rPr>
              <a:t>万円程度。</a:t>
            </a:r>
            <a:endParaRPr lang="en-US" altLang="ja-JP" sz="1600" dirty="0" smtClean="0">
              <a:solidFill>
                <a:prstClr val="black"/>
              </a:solidFill>
            </a:endParaRPr>
          </a:p>
          <a:p>
            <a:pPr marL="179388" indent="-179388"/>
            <a:r>
              <a:rPr lang="ja-JP" altLang="en-US" sz="1600" dirty="0" smtClean="0">
                <a:solidFill>
                  <a:prstClr val="black"/>
                </a:solidFill>
              </a:rPr>
              <a:t>○　高齢者単身世帯（無職・</a:t>
            </a:r>
            <a:r>
              <a:rPr lang="en-US" altLang="ja-JP" sz="1600" dirty="0" smtClean="0">
                <a:solidFill>
                  <a:prstClr val="black"/>
                </a:solidFill>
              </a:rPr>
              <a:t>65</a:t>
            </a:r>
            <a:r>
              <a:rPr lang="ja-JP" altLang="en-US" sz="1600" dirty="0" smtClean="0">
                <a:solidFill>
                  <a:prstClr val="black"/>
                </a:solidFill>
              </a:rPr>
              <a:t>歳以上）の平均的な消費支出は、約</a:t>
            </a:r>
            <a:r>
              <a:rPr lang="en-US" altLang="ja-JP" sz="1600" dirty="0" smtClean="0">
                <a:solidFill>
                  <a:prstClr val="black"/>
                </a:solidFill>
              </a:rPr>
              <a:t>170</a:t>
            </a:r>
            <a:r>
              <a:rPr lang="ja-JP" altLang="en-US" sz="1600" dirty="0" smtClean="0">
                <a:solidFill>
                  <a:prstClr val="black"/>
                </a:solidFill>
              </a:rPr>
              <a:t>万円程度。</a:t>
            </a:r>
            <a:endParaRPr lang="ja-JP" altLang="en-US" sz="1600" dirty="0">
              <a:solidFill>
                <a:prstClr val="black"/>
              </a:solidFill>
            </a:endParaRPr>
          </a:p>
        </p:txBody>
      </p:sp>
      <p:sp>
        <p:nvSpPr>
          <p:cNvPr id="4" name="テキスト ボックス 3"/>
          <p:cNvSpPr txBox="1"/>
          <p:nvPr/>
        </p:nvSpPr>
        <p:spPr>
          <a:xfrm>
            <a:off x="4232926" y="6010466"/>
            <a:ext cx="5673080" cy="276999"/>
          </a:xfrm>
          <a:prstGeom prst="rect">
            <a:avLst/>
          </a:prstGeom>
          <a:noFill/>
        </p:spPr>
        <p:txBody>
          <a:bodyPr wrap="square" rtlCol="0">
            <a:spAutoFit/>
          </a:bodyPr>
          <a:lstStyle/>
          <a:p>
            <a:pPr algn="r"/>
            <a:r>
              <a:rPr lang="ja-JP" altLang="en-US" sz="1200" dirty="0" smtClean="0">
                <a:solidFill>
                  <a:prstClr val="black"/>
                </a:solidFill>
              </a:rPr>
              <a:t>出典：平成</a:t>
            </a:r>
            <a:r>
              <a:rPr lang="en-US" altLang="ja-JP" sz="1200" dirty="0" smtClean="0">
                <a:solidFill>
                  <a:prstClr val="black"/>
                </a:solidFill>
              </a:rPr>
              <a:t>24</a:t>
            </a:r>
            <a:r>
              <a:rPr lang="ja-JP" altLang="en-US" sz="1200" dirty="0" smtClean="0">
                <a:solidFill>
                  <a:prstClr val="black"/>
                </a:solidFill>
              </a:rPr>
              <a:t>年家計調査より作成</a:t>
            </a:r>
            <a:endParaRPr lang="ja-JP" altLang="en-US" sz="1200" dirty="0">
              <a:solidFill>
                <a:prstClr val="black"/>
              </a:solidFill>
            </a:endParaRPr>
          </a:p>
        </p:txBody>
      </p:sp>
      <p:sp>
        <p:nvSpPr>
          <p:cNvPr id="16" name="テキスト ボックス 15"/>
          <p:cNvSpPr txBox="1"/>
          <p:nvPr/>
        </p:nvSpPr>
        <p:spPr>
          <a:xfrm>
            <a:off x="6825215" y="3373115"/>
            <a:ext cx="1008112" cy="307777"/>
          </a:xfrm>
          <a:prstGeom prst="rect">
            <a:avLst/>
          </a:prstGeom>
          <a:noFill/>
        </p:spPr>
        <p:txBody>
          <a:bodyPr wrap="square" rtlCol="0">
            <a:spAutoFit/>
          </a:bodyPr>
          <a:lstStyle/>
          <a:p>
            <a:r>
              <a:rPr lang="en-US" altLang="ja-JP" sz="1400" b="1" dirty="0" smtClean="0">
                <a:solidFill>
                  <a:prstClr val="black"/>
                </a:solidFill>
              </a:rPr>
              <a:t>1,085,856</a:t>
            </a:r>
            <a:endParaRPr lang="ja-JP" altLang="en-US" sz="1400" b="1" dirty="0">
              <a:solidFill>
                <a:prstClr val="black"/>
              </a:solidFill>
            </a:endParaRPr>
          </a:p>
        </p:txBody>
      </p:sp>
      <p:sp>
        <p:nvSpPr>
          <p:cNvPr id="10" name="テキスト ボックス 9"/>
          <p:cNvSpPr txBox="1"/>
          <p:nvPr/>
        </p:nvSpPr>
        <p:spPr>
          <a:xfrm>
            <a:off x="3440834" y="3035243"/>
            <a:ext cx="1008112" cy="307777"/>
          </a:xfrm>
          <a:prstGeom prst="rect">
            <a:avLst/>
          </a:prstGeom>
          <a:noFill/>
        </p:spPr>
        <p:txBody>
          <a:bodyPr wrap="square" rtlCol="0">
            <a:spAutoFit/>
          </a:bodyPr>
          <a:lstStyle/>
          <a:p>
            <a:r>
              <a:rPr lang="en-US" altLang="ja-JP" sz="1400" b="1" dirty="0" smtClean="0">
                <a:solidFill>
                  <a:prstClr val="black"/>
                </a:solidFill>
              </a:rPr>
              <a:t>1,274,316</a:t>
            </a:r>
            <a:endParaRPr lang="ja-JP" altLang="en-US" sz="1400" b="1" dirty="0">
              <a:solidFill>
                <a:prstClr val="black"/>
              </a:solidFill>
            </a:endParaRPr>
          </a:p>
        </p:txBody>
      </p:sp>
      <p:cxnSp>
        <p:nvCxnSpPr>
          <p:cNvPr id="13" name="直線コネクタ 12"/>
          <p:cNvCxnSpPr/>
          <p:nvPr/>
        </p:nvCxnSpPr>
        <p:spPr>
          <a:xfrm>
            <a:off x="5529064" y="1772816"/>
            <a:ext cx="0" cy="4237638"/>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947907" y="1136393"/>
            <a:ext cx="1909187" cy="369332"/>
          </a:xfrm>
          <a:prstGeom prst="rect">
            <a:avLst/>
          </a:prstGeom>
          <a:noFill/>
        </p:spPr>
        <p:txBody>
          <a:bodyPr wrap="square" rtlCol="0">
            <a:spAutoFit/>
          </a:bodyPr>
          <a:lstStyle/>
          <a:p>
            <a:r>
              <a:rPr lang="ja-JP" altLang="en-US" dirty="0" smtClean="0">
                <a:solidFill>
                  <a:prstClr val="black"/>
                </a:solidFill>
              </a:rPr>
              <a:t>＜全</a:t>
            </a:r>
            <a:r>
              <a:rPr lang="ja-JP" altLang="en-US" dirty="0">
                <a:solidFill>
                  <a:prstClr val="black"/>
                </a:solidFill>
              </a:rPr>
              <a:t>単身世帯</a:t>
            </a:r>
            <a:r>
              <a:rPr lang="ja-JP" altLang="en-US" dirty="0" smtClean="0">
                <a:solidFill>
                  <a:prstClr val="black"/>
                </a:solidFill>
              </a:rPr>
              <a:t>＞</a:t>
            </a:r>
            <a:endParaRPr lang="ja-JP" altLang="en-US" dirty="0">
              <a:solidFill>
                <a:prstClr val="black"/>
              </a:solidFill>
            </a:endParaRPr>
          </a:p>
        </p:txBody>
      </p:sp>
      <p:sp>
        <p:nvSpPr>
          <p:cNvPr id="18" name="テキスト ボックス 17"/>
          <p:cNvSpPr txBox="1"/>
          <p:nvPr/>
        </p:nvSpPr>
        <p:spPr>
          <a:xfrm>
            <a:off x="6249144" y="1136407"/>
            <a:ext cx="2394754" cy="584775"/>
          </a:xfrm>
          <a:prstGeom prst="rect">
            <a:avLst/>
          </a:prstGeom>
          <a:noFill/>
        </p:spPr>
        <p:txBody>
          <a:bodyPr wrap="square" rtlCol="0">
            <a:spAutoFit/>
          </a:bodyPr>
          <a:lstStyle/>
          <a:p>
            <a:r>
              <a:rPr lang="ja-JP" altLang="en-US" dirty="0" smtClean="0">
                <a:solidFill>
                  <a:prstClr val="black"/>
                </a:solidFill>
              </a:rPr>
              <a:t>＜</a:t>
            </a:r>
            <a:r>
              <a:rPr lang="ja-JP" altLang="en-US" dirty="0">
                <a:solidFill>
                  <a:prstClr val="black"/>
                </a:solidFill>
              </a:rPr>
              <a:t>高齢者</a:t>
            </a:r>
            <a:r>
              <a:rPr lang="ja-JP" altLang="en-US" dirty="0" smtClean="0">
                <a:solidFill>
                  <a:prstClr val="black"/>
                </a:solidFill>
              </a:rPr>
              <a:t>単身</a:t>
            </a:r>
            <a:r>
              <a:rPr lang="ja-JP" altLang="en-US" dirty="0">
                <a:solidFill>
                  <a:prstClr val="black"/>
                </a:solidFill>
              </a:rPr>
              <a:t>世帯</a:t>
            </a:r>
            <a:r>
              <a:rPr lang="ja-JP" altLang="en-US" dirty="0" smtClean="0">
                <a:solidFill>
                  <a:prstClr val="black"/>
                </a:solidFill>
              </a:rPr>
              <a:t>＞</a:t>
            </a:r>
            <a:endParaRPr lang="en-US" altLang="ja-JP" dirty="0" smtClean="0">
              <a:solidFill>
                <a:prstClr val="black"/>
              </a:solidFill>
            </a:endParaRPr>
          </a:p>
          <a:p>
            <a:pPr algn="ctr"/>
            <a:r>
              <a:rPr lang="ja-JP" altLang="en-US" sz="1400" dirty="0" smtClean="0">
                <a:solidFill>
                  <a:prstClr val="black"/>
                </a:solidFill>
              </a:rPr>
              <a:t>（無職・</a:t>
            </a:r>
            <a:r>
              <a:rPr lang="en-US" altLang="ja-JP" sz="1400" dirty="0" smtClean="0">
                <a:solidFill>
                  <a:prstClr val="black"/>
                </a:solidFill>
              </a:rPr>
              <a:t>65</a:t>
            </a:r>
            <a:r>
              <a:rPr lang="ja-JP" altLang="en-US" sz="1400" dirty="0" smtClean="0">
                <a:solidFill>
                  <a:prstClr val="black"/>
                </a:solidFill>
              </a:rPr>
              <a:t>歳以上）</a:t>
            </a:r>
            <a:endParaRPr lang="ja-JP" altLang="en-US" sz="1400" dirty="0">
              <a:solidFill>
                <a:prstClr val="black"/>
              </a:solidFill>
            </a:endParaRPr>
          </a:p>
        </p:txBody>
      </p:sp>
      <p:sp>
        <p:nvSpPr>
          <p:cNvPr id="12"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131</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298839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p:cNvSpPr txBox="1"/>
          <p:nvPr/>
        </p:nvSpPr>
        <p:spPr>
          <a:xfrm>
            <a:off x="200475" y="439602"/>
            <a:ext cx="9505056" cy="1092607"/>
          </a:xfrm>
          <a:prstGeom prst="rect">
            <a:avLst/>
          </a:prstGeom>
          <a:noFill/>
          <a:ln>
            <a:solidFill>
              <a:schemeClr val="tx1"/>
            </a:solidFill>
          </a:ln>
        </p:spPr>
        <p:txBody>
          <a:bodyPr wrap="square" rtlCol="0">
            <a:spAutoFit/>
          </a:bodyPr>
          <a:lstStyle/>
          <a:p>
            <a:r>
              <a:rPr lang="ja-JP" altLang="ja-JP" sz="1300" dirty="0">
                <a:solidFill>
                  <a:prstClr val="black"/>
                </a:solidFill>
              </a:rPr>
              <a:t>○　案１に該当</a:t>
            </a:r>
            <a:r>
              <a:rPr lang="ja-JP" altLang="ja-JP" sz="1300" dirty="0" smtClean="0">
                <a:solidFill>
                  <a:prstClr val="black"/>
                </a:solidFill>
              </a:rPr>
              <a:t>する</a:t>
            </a:r>
            <a:r>
              <a:rPr lang="ja-JP" altLang="en-US" sz="1300" dirty="0" smtClean="0">
                <a:solidFill>
                  <a:prstClr val="black"/>
                </a:solidFill>
              </a:rPr>
              <a:t>者が</a:t>
            </a:r>
            <a:r>
              <a:rPr lang="ja-JP" altLang="ja-JP" sz="1300" dirty="0" smtClean="0">
                <a:solidFill>
                  <a:prstClr val="black"/>
                </a:solidFill>
              </a:rPr>
              <a:t>無職</a:t>
            </a:r>
            <a:r>
              <a:rPr lang="ja-JP" altLang="ja-JP" sz="1300" dirty="0">
                <a:solidFill>
                  <a:prstClr val="black"/>
                </a:solidFill>
              </a:rPr>
              <a:t>高齢者夫婦</a:t>
            </a:r>
            <a:r>
              <a:rPr lang="ja-JP" altLang="ja-JP" sz="1300" dirty="0" smtClean="0">
                <a:solidFill>
                  <a:prstClr val="black"/>
                </a:solidFill>
              </a:rPr>
              <a:t>世帯</a:t>
            </a:r>
            <a:r>
              <a:rPr lang="ja-JP" altLang="en-US" sz="1300" dirty="0" smtClean="0">
                <a:solidFill>
                  <a:prstClr val="black"/>
                </a:solidFill>
              </a:rPr>
              <a:t>の場合について</a:t>
            </a:r>
            <a:r>
              <a:rPr lang="ja-JP" altLang="ja-JP" sz="1300" dirty="0" smtClean="0">
                <a:solidFill>
                  <a:prstClr val="black"/>
                </a:solidFill>
              </a:rPr>
              <a:t>、</a:t>
            </a:r>
            <a:r>
              <a:rPr lang="ja-JP" altLang="ja-JP" sz="1300" dirty="0">
                <a:solidFill>
                  <a:prstClr val="black"/>
                </a:solidFill>
              </a:rPr>
              <a:t>夫の年金が年額</a:t>
            </a:r>
            <a:r>
              <a:rPr lang="en-US" altLang="ja-JP" sz="1300" dirty="0">
                <a:solidFill>
                  <a:prstClr val="black"/>
                </a:solidFill>
              </a:rPr>
              <a:t>280</a:t>
            </a:r>
            <a:r>
              <a:rPr lang="ja-JP" altLang="ja-JP" sz="1300" dirty="0">
                <a:solidFill>
                  <a:prstClr val="black"/>
                </a:solidFill>
              </a:rPr>
              <a:t>万円（合計所得</a:t>
            </a:r>
            <a:r>
              <a:rPr lang="ja-JP" altLang="ja-JP" sz="1300" dirty="0" smtClean="0">
                <a:solidFill>
                  <a:prstClr val="black"/>
                </a:solidFill>
              </a:rPr>
              <a:t>金額</a:t>
            </a:r>
            <a:r>
              <a:rPr lang="en-US" altLang="ja-JP" sz="1300" dirty="0">
                <a:solidFill>
                  <a:prstClr val="black"/>
                </a:solidFill>
              </a:rPr>
              <a:t>160</a:t>
            </a:r>
            <a:r>
              <a:rPr lang="ja-JP" altLang="ja-JP" sz="1300" dirty="0">
                <a:solidFill>
                  <a:prstClr val="black"/>
                </a:solidFill>
              </a:rPr>
              <a:t>万円＋公的年金等</a:t>
            </a:r>
            <a:r>
              <a:rPr lang="ja-JP" altLang="ja-JP" sz="1300" dirty="0" smtClean="0">
                <a:solidFill>
                  <a:prstClr val="black"/>
                </a:solidFill>
              </a:rPr>
              <a:t>控除</a:t>
            </a:r>
            <a:endParaRPr lang="en-US" altLang="ja-JP" sz="1300" dirty="0" smtClean="0">
              <a:solidFill>
                <a:prstClr val="black"/>
              </a:solidFill>
            </a:endParaRPr>
          </a:p>
          <a:p>
            <a:r>
              <a:rPr lang="ja-JP" altLang="en-US" sz="1300" dirty="0">
                <a:solidFill>
                  <a:prstClr val="black"/>
                </a:solidFill>
              </a:rPr>
              <a:t>　</a:t>
            </a:r>
            <a:r>
              <a:rPr lang="en-US" altLang="ja-JP" sz="1300" dirty="0" smtClean="0">
                <a:solidFill>
                  <a:prstClr val="black"/>
                </a:solidFill>
              </a:rPr>
              <a:t>120</a:t>
            </a:r>
            <a:r>
              <a:rPr lang="ja-JP" altLang="ja-JP" sz="1300" dirty="0">
                <a:solidFill>
                  <a:prstClr val="black"/>
                </a:solidFill>
              </a:rPr>
              <a:t>万円）</a:t>
            </a:r>
            <a:r>
              <a:rPr lang="ja-JP" altLang="ja-JP" sz="1300" dirty="0" smtClean="0">
                <a:solidFill>
                  <a:prstClr val="black"/>
                </a:solidFill>
              </a:rPr>
              <a:t>、</a:t>
            </a:r>
            <a:r>
              <a:rPr lang="ja-JP" altLang="en-US" sz="1300" dirty="0">
                <a:solidFill>
                  <a:prstClr val="black"/>
                </a:solidFill>
              </a:rPr>
              <a:t>　</a:t>
            </a:r>
            <a:r>
              <a:rPr lang="ja-JP" altLang="ja-JP" sz="1300" dirty="0" smtClean="0">
                <a:solidFill>
                  <a:prstClr val="black"/>
                </a:solidFill>
              </a:rPr>
              <a:t>妻</a:t>
            </a:r>
            <a:r>
              <a:rPr lang="ja-JP" altLang="ja-JP" sz="1300" dirty="0">
                <a:solidFill>
                  <a:prstClr val="black"/>
                </a:solidFill>
              </a:rPr>
              <a:t>が国民</a:t>
            </a:r>
            <a:r>
              <a:rPr lang="ja-JP" altLang="ja-JP" sz="1300" dirty="0" smtClean="0">
                <a:solidFill>
                  <a:prstClr val="black"/>
                </a:solidFill>
              </a:rPr>
              <a:t>年金（</a:t>
            </a:r>
            <a:r>
              <a:rPr lang="en-US" altLang="ja-JP" sz="1300" dirty="0">
                <a:solidFill>
                  <a:prstClr val="black"/>
                </a:solidFill>
              </a:rPr>
              <a:t>79</a:t>
            </a:r>
            <a:r>
              <a:rPr lang="ja-JP" altLang="ja-JP" sz="1300" dirty="0">
                <a:solidFill>
                  <a:prstClr val="black"/>
                </a:solidFill>
              </a:rPr>
              <a:t>万円）と仮定し、税や</a:t>
            </a:r>
            <a:r>
              <a:rPr lang="ja-JP" altLang="ja-JP" sz="1300" dirty="0" smtClean="0">
                <a:solidFill>
                  <a:prstClr val="black"/>
                </a:solidFill>
              </a:rPr>
              <a:t>保険料を</a:t>
            </a:r>
            <a:r>
              <a:rPr lang="ja-JP" altLang="ja-JP" sz="1300" dirty="0">
                <a:solidFill>
                  <a:prstClr val="black"/>
                </a:solidFill>
              </a:rPr>
              <a:t>支払った後の所得と、無職高齢者世帯のうち収入が</a:t>
            </a:r>
            <a:r>
              <a:rPr lang="en-US" altLang="ja-JP" sz="1300" dirty="0">
                <a:solidFill>
                  <a:prstClr val="black"/>
                </a:solidFill>
              </a:rPr>
              <a:t>250</a:t>
            </a:r>
            <a:r>
              <a:rPr lang="ja-JP" altLang="ja-JP" sz="1300" dirty="0">
                <a:solidFill>
                  <a:prstClr val="black"/>
                </a:solidFill>
              </a:rPr>
              <a:t>万円～</a:t>
            </a:r>
            <a:r>
              <a:rPr lang="en-US" altLang="ja-JP" sz="1300" dirty="0">
                <a:solidFill>
                  <a:prstClr val="black"/>
                </a:solidFill>
              </a:rPr>
              <a:t>349</a:t>
            </a:r>
            <a:r>
              <a:rPr lang="ja-JP" altLang="ja-JP" sz="1300" dirty="0">
                <a:solidFill>
                  <a:prstClr val="black"/>
                </a:solidFill>
              </a:rPr>
              <a:t>万</a:t>
            </a:r>
            <a:r>
              <a:rPr lang="ja-JP" altLang="ja-JP" sz="1300" dirty="0" smtClean="0">
                <a:solidFill>
                  <a:prstClr val="black"/>
                </a:solidFill>
              </a:rPr>
              <a:t>円</a:t>
            </a:r>
            <a:endParaRPr lang="en-US" altLang="ja-JP" sz="1300" dirty="0" smtClean="0">
              <a:solidFill>
                <a:prstClr val="black"/>
              </a:solidFill>
            </a:endParaRPr>
          </a:p>
          <a:p>
            <a:r>
              <a:rPr lang="ja-JP" altLang="en-US" sz="1300" dirty="0">
                <a:solidFill>
                  <a:prstClr val="black"/>
                </a:solidFill>
              </a:rPr>
              <a:t>　</a:t>
            </a:r>
            <a:r>
              <a:rPr lang="ja-JP" altLang="ja-JP" sz="1300" dirty="0" smtClean="0">
                <a:solidFill>
                  <a:prstClr val="black"/>
                </a:solidFill>
              </a:rPr>
              <a:t>の</a:t>
            </a:r>
            <a:r>
              <a:rPr lang="ja-JP" altLang="ja-JP" sz="1300" dirty="0">
                <a:solidFill>
                  <a:prstClr val="black"/>
                </a:solidFill>
              </a:rPr>
              <a:t>世帯</a:t>
            </a:r>
            <a:r>
              <a:rPr lang="ja-JP" altLang="ja-JP" sz="1300" dirty="0" smtClean="0">
                <a:solidFill>
                  <a:prstClr val="black"/>
                </a:solidFill>
              </a:rPr>
              <a:t>の</a:t>
            </a:r>
            <a:r>
              <a:rPr lang="ja-JP" altLang="en-US" sz="1300" dirty="0" smtClean="0">
                <a:solidFill>
                  <a:prstClr val="black"/>
                </a:solidFill>
              </a:rPr>
              <a:t>平均的な</a:t>
            </a:r>
            <a:r>
              <a:rPr lang="ja-JP" altLang="ja-JP" sz="1300" dirty="0" smtClean="0">
                <a:solidFill>
                  <a:prstClr val="black"/>
                </a:solidFill>
              </a:rPr>
              <a:t>消費支出</a:t>
            </a:r>
            <a:r>
              <a:rPr lang="ja-JP" altLang="en-US" sz="1300" dirty="0" smtClean="0">
                <a:solidFill>
                  <a:prstClr val="black"/>
                </a:solidFill>
              </a:rPr>
              <a:t>（平均的な医療と介護の自己負担を含む。）</a:t>
            </a:r>
            <a:r>
              <a:rPr lang="ja-JP" altLang="ja-JP" sz="1300" dirty="0" smtClean="0">
                <a:solidFill>
                  <a:prstClr val="black"/>
                </a:solidFill>
              </a:rPr>
              <a:t>を</a:t>
            </a:r>
            <a:r>
              <a:rPr lang="ja-JP" altLang="ja-JP" sz="1300" dirty="0">
                <a:solidFill>
                  <a:prstClr val="black"/>
                </a:solidFill>
              </a:rPr>
              <a:t>比較する。</a:t>
            </a:r>
          </a:p>
          <a:p>
            <a:pPr marL="85725" indent="-85725"/>
            <a:r>
              <a:rPr lang="ja-JP" altLang="ja-JP" sz="1300" dirty="0">
                <a:solidFill>
                  <a:prstClr val="black"/>
                </a:solidFill>
              </a:rPr>
              <a:t>○　可処分</a:t>
            </a:r>
            <a:r>
              <a:rPr lang="ja-JP" altLang="ja-JP" sz="1300" dirty="0" smtClean="0">
                <a:solidFill>
                  <a:prstClr val="black"/>
                </a:solidFill>
              </a:rPr>
              <a:t>所得</a:t>
            </a:r>
            <a:r>
              <a:rPr lang="ja-JP" altLang="en-US" sz="1300" dirty="0" smtClean="0">
                <a:solidFill>
                  <a:prstClr val="black"/>
                </a:solidFill>
              </a:rPr>
              <a:t>と消費支出の差は約</a:t>
            </a:r>
            <a:r>
              <a:rPr lang="ja-JP" altLang="ja-JP" sz="1300" dirty="0" smtClean="0">
                <a:solidFill>
                  <a:prstClr val="black"/>
                </a:solidFill>
              </a:rPr>
              <a:t>６</a:t>
            </a:r>
            <a:r>
              <a:rPr lang="ja-JP" altLang="en-US" sz="1300" dirty="0" smtClean="0">
                <a:solidFill>
                  <a:prstClr val="black"/>
                </a:solidFill>
              </a:rPr>
              <a:t>０</a:t>
            </a:r>
            <a:r>
              <a:rPr lang="ja-JP" altLang="ja-JP" sz="1300" dirty="0" smtClean="0">
                <a:solidFill>
                  <a:prstClr val="black"/>
                </a:solidFill>
              </a:rPr>
              <a:t>万円</a:t>
            </a:r>
            <a:r>
              <a:rPr lang="ja-JP" altLang="ja-JP" sz="1300" dirty="0">
                <a:solidFill>
                  <a:prstClr val="black"/>
                </a:solidFill>
              </a:rPr>
              <a:t>となり</a:t>
            </a:r>
            <a:r>
              <a:rPr lang="ja-JP" altLang="ja-JP" sz="1300" dirty="0" smtClean="0">
                <a:solidFill>
                  <a:prstClr val="black"/>
                </a:solidFill>
              </a:rPr>
              <a:t>、</a:t>
            </a:r>
            <a:r>
              <a:rPr lang="ja-JP" altLang="en-US" sz="1300" dirty="0">
                <a:solidFill>
                  <a:prstClr val="black"/>
                </a:solidFill>
              </a:rPr>
              <a:t>後期</a:t>
            </a:r>
            <a:r>
              <a:rPr lang="ja-JP" altLang="en-US" sz="1300" dirty="0" smtClean="0">
                <a:solidFill>
                  <a:prstClr val="black"/>
                </a:solidFill>
              </a:rPr>
              <a:t>高齢者</a:t>
            </a:r>
            <a:r>
              <a:rPr lang="ja-JP" altLang="en-US" sz="1300" dirty="0">
                <a:solidFill>
                  <a:prstClr val="black"/>
                </a:solidFill>
              </a:rPr>
              <a:t>医療</a:t>
            </a:r>
            <a:r>
              <a:rPr lang="ja-JP" altLang="ja-JP" sz="1300" dirty="0" smtClean="0">
                <a:solidFill>
                  <a:prstClr val="black"/>
                </a:solidFill>
              </a:rPr>
              <a:t>と</a:t>
            </a:r>
            <a:r>
              <a:rPr lang="ja-JP" altLang="ja-JP" sz="1300" dirty="0">
                <a:solidFill>
                  <a:prstClr val="black"/>
                </a:solidFill>
              </a:rPr>
              <a:t>介護保険における自己負担の世帯単位</a:t>
            </a:r>
            <a:r>
              <a:rPr lang="ja-JP" altLang="ja-JP" sz="1300" dirty="0" smtClean="0">
                <a:solidFill>
                  <a:prstClr val="black"/>
                </a:solidFill>
              </a:rPr>
              <a:t>での</a:t>
            </a:r>
            <a:r>
              <a:rPr lang="ja-JP" altLang="ja-JP" sz="1300" dirty="0">
                <a:solidFill>
                  <a:prstClr val="black"/>
                </a:solidFill>
              </a:rPr>
              <a:t>上限となる５６万円</a:t>
            </a:r>
            <a:r>
              <a:rPr lang="ja-JP" altLang="ja-JP" sz="1300" dirty="0" smtClean="0">
                <a:solidFill>
                  <a:prstClr val="black"/>
                </a:solidFill>
              </a:rPr>
              <a:t>を</a:t>
            </a:r>
            <a:r>
              <a:rPr lang="ja-JP" altLang="en-US" sz="1300" dirty="0">
                <a:solidFill>
                  <a:prstClr val="black"/>
                </a:solidFill>
              </a:rPr>
              <a:t>上回る</a:t>
            </a:r>
            <a:r>
              <a:rPr lang="ja-JP" altLang="ja-JP" sz="1300" dirty="0" smtClean="0">
                <a:solidFill>
                  <a:prstClr val="black"/>
                </a:solidFill>
              </a:rPr>
              <a:t>水準</a:t>
            </a:r>
            <a:r>
              <a:rPr lang="ja-JP" altLang="ja-JP" sz="1300" dirty="0">
                <a:solidFill>
                  <a:prstClr val="black"/>
                </a:solidFill>
              </a:rPr>
              <a:t>と</a:t>
            </a:r>
            <a:r>
              <a:rPr lang="ja-JP" altLang="ja-JP" sz="1300" dirty="0" smtClean="0">
                <a:solidFill>
                  <a:prstClr val="black"/>
                </a:solidFill>
              </a:rPr>
              <a:t>なっている</a:t>
            </a:r>
            <a:r>
              <a:rPr lang="ja-JP" altLang="ja-JP" sz="1300" dirty="0">
                <a:solidFill>
                  <a:prstClr val="black"/>
                </a:solidFill>
              </a:rPr>
              <a:t>。</a:t>
            </a:r>
          </a:p>
        </p:txBody>
      </p:sp>
      <p:sp>
        <p:nvSpPr>
          <p:cNvPr id="14" name="テキスト ボックス 13"/>
          <p:cNvSpPr txBox="1"/>
          <p:nvPr/>
        </p:nvSpPr>
        <p:spPr>
          <a:xfrm>
            <a:off x="6" y="14491"/>
            <a:ext cx="9906000" cy="461665"/>
          </a:xfrm>
          <a:prstGeom prst="rect">
            <a:avLst/>
          </a:prstGeom>
          <a:noFill/>
        </p:spPr>
        <p:txBody>
          <a:bodyPr wrap="square" rtlCol="0">
            <a:spAutoFit/>
          </a:bodyPr>
          <a:lstStyle/>
          <a:p>
            <a:pPr algn="ctr"/>
            <a:r>
              <a:rPr lang="ja-JP" altLang="en-US" sz="2400" dirty="0" smtClean="0">
                <a:solidFill>
                  <a:prstClr val="black"/>
                </a:solidFill>
                <a:latin typeface="ＤＦ特太ゴシック体" pitchFamily="49" charset="-128"/>
                <a:ea typeface="ＤＦ特太ゴシック体" pitchFamily="49" charset="-128"/>
              </a:rPr>
              <a:t>（参考）案１で無職夫婦高齢者世帯の場合の収支状況</a:t>
            </a:r>
            <a:endParaRPr lang="ja-JP" altLang="en-US" sz="2400" dirty="0">
              <a:solidFill>
                <a:prstClr val="black"/>
              </a:solidFill>
              <a:latin typeface="ＤＦ特太ゴシック体" pitchFamily="49" charset="-128"/>
              <a:ea typeface="ＤＦ特太ゴシック体" pitchFamily="49" charset="-128"/>
            </a:endParaRPr>
          </a:p>
        </p:txBody>
      </p:sp>
      <p:sp>
        <p:nvSpPr>
          <p:cNvPr id="20" name="正方形/長方形 19"/>
          <p:cNvSpPr/>
          <p:nvPr/>
        </p:nvSpPr>
        <p:spPr>
          <a:xfrm>
            <a:off x="6177139" y="1501559"/>
            <a:ext cx="1944216" cy="404275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グループ化 33"/>
          <p:cNvGrpSpPr/>
          <p:nvPr/>
        </p:nvGrpSpPr>
        <p:grpSpPr>
          <a:xfrm>
            <a:off x="339413" y="1492335"/>
            <a:ext cx="9276106" cy="5227706"/>
            <a:chOff x="-182646" y="980728"/>
            <a:chExt cx="9276106" cy="5400601"/>
          </a:xfrm>
        </p:grpSpPr>
        <p:cxnSp>
          <p:nvCxnSpPr>
            <p:cNvPr id="12" name="直線コネクタ 11"/>
            <p:cNvCxnSpPr/>
            <p:nvPr/>
          </p:nvCxnSpPr>
          <p:spPr>
            <a:xfrm>
              <a:off x="449135" y="5176242"/>
              <a:ext cx="8320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グループ化 32"/>
            <p:cNvGrpSpPr/>
            <p:nvPr/>
          </p:nvGrpSpPr>
          <p:grpSpPr>
            <a:xfrm>
              <a:off x="-182646" y="980728"/>
              <a:ext cx="9276106" cy="5400601"/>
              <a:chOff x="-182646" y="980728"/>
              <a:chExt cx="9276106" cy="5400601"/>
            </a:xfrm>
          </p:grpSpPr>
          <p:grpSp>
            <p:nvGrpSpPr>
              <p:cNvPr id="6" name="グループ化 18"/>
              <p:cNvGrpSpPr/>
              <p:nvPr/>
            </p:nvGrpSpPr>
            <p:grpSpPr>
              <a:xfrm>
                <a:off x="-182646" y="1599004"/>
                <a:ext cx="1665028" cy="3558188"/>
                <a:chOff x="-168597" y="1599004"/>
                <a:chExt cx="1536949" cy="3558188"/>
              </a:xfrm>
            </p:grpSpPr>
            <p:sp>
              <p:nvSpPr>
                <p:cNvPr id="16" name="左中かっこ 15"/>
                <p:cNvSpPr/>
                <p:nvPr/>
              </p:nvSpPr>
              <p:spPr>
                <a:xfrm>
                  <a:off x="898384" y="1599004"/>
                  <a:ext cx="469968" cy="355818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テキスト ボックス 17"/>
                <p:cNvSpPr txBox="1"/>
                <p:nvPr/>
              </p:nvSpPr>
              <p:spPr>
                <a:xfrm>
                  <a:off x="-168597" y="2874268"/>
                  <a:ext cx="1301964" cy="667707"/>
                </a:xfrm>
                <a:prstGeom prst="rect">
                  <a:avLst/>
                </a:prstGeom>
                <a:noFill/>
              </p:spPr>
              <p:txBody>
                <a:bodyPr wrap="square" rtlCol="0">
                  <a:spAutoFit/>
                </a:bodyPr>
                <a:lstStyle/>
                <a:p>
                  <a:r>
                    <a:rPr lang="ja-JP" altLang="en-US" sz="1200" dirty="0" smtClean="0">
                      <a:solidFill>
                        <a:prstClr val="black"/>
                      </a:solidFill>
                    </a:rPr>
                    <a:t>収入２５０～</a:t>
                  </a:r>
                  <a:r>
                    <a:rPr lang="ja-JP" altLang="en-US" sz="1200" dirty="0">
                      <a:solidFill>
                        <a:prstClr val="black"/>
                      </a:solidFill>
                    </a:rPr>
                    <a:t>３４９</a:t>
                  </a:r>
                  <a:r>
                    <a:rPr lang="ja-JP" altLang="en-US" sz="1200" dirty="0" smtClean="0">
                      <a:solidFill>
                        <a:prstClr val="black"/>
                      </a:solidFill>
                    </a:rPr>
                    <a:t>万円の世帯の消費支出</a:t>
                  </a:r>
                  <a:endParaRPr lang="ja-JP" altLang="en-US" sz="1200" dirty="0">
                    <a:solidFill>
                      <a:prstClr val="black"/>
                    </a:solidFill>
                  </a:endParaRPr>
                </a:p>
              </p:txBody>
            </p:sp>
          </p:grpSp>
          <p:sp>
            <p:nvSpPr>
              <p:cNvPr id="21" name="左中かっこ 20"/>
              <p:cNvSpPr/>
              <p:nvPr/>
            </p:nvSpPr>
            <p:spPr>
              <a:xfrm rot="10800000">
                <a:off x="7671303" y="980728"/>
                <a:ext cx="288000" cy="54006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正方形/長方形 21"/>
              <p:cNvSpPr/>
              <p:nvPr/>
            </p:nvSpPr>
            <p:spPr>
              <a:xfrm>
                <a:off x="5655079" y="5229200"/>
                <a:ext cx="1944216"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5655079" y="5623148"/>
                <a:ext cx="1944216" cy="3261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5655079" y="5998046"/>
                <a:ext cx="1944216" cy="3832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7815318" y="3162300"/>
                <a:ext cx="1278142" cy="667707"/>
              </a:xfrm>
              <a:prstGeom prst="rect">
                <a:avLst/>
              </a:prstGeom>
              <a:noFill/>
            </p:spPr>
            <p:txBody>
              <a:bodyPr wrap="square" rtlCol="0">
                <a:spAutoFit/>
              </a:bodyPr>
              <a:lstStyle/>
              <a:p>
                <a:pPr algn="ctr"/>
                <a:r>
                  <a:rPr lang="ja-JP" altLang="en-US" dirty="0" smtClean="0">
                    <a:solidFill>
                      <a:prstClr val="black"/>
                    </a:solidFill>
                  </a:rPr>
                  <a:t>年金収入</a:t>
                </a:r>
                <a:r>
                  <a:rPr lang="en-US" altLang="ja-JP" dirty="0" smtClean="0">
                    <a:solidFill>
                      <a:prstClr val="black"/>
                    </a:solidFill>
                  </a:rPr>
                  <a:t>359</a:t>
                </a:r>
                <a:r>
                  <a:rPr lang="ja-JP" altLang="en-US" dirty="0" smtClean="0">
                    <a:solidFill>
                      <a:prstClr val="black"/>
                    </a:solidFill>
                  </a:rPr>
                  <a:t>万円</a:t>
                </a:r>
                <a:endParaRPr lang="ja-JP" altLang="en-US" dirty="0">
                  <a:solidFill>
                    <a:prstClr val="black"/>
                  </a:solidFill>
                </a:endParaRPr>
              </a:p>
            </p:txBody>
          </p:sp>
          <p:sp>
            <p:nvSpPr>
              <p:cNvPr id="26" name="左中かっこ 25"/>
              <p:cNvSpPr/>
              <p:nvPr/>
            </p:nvSpPr>
            <p:spPr>
              <a:xfrm>
                <a:off x="5313040" y="980728"/>
                <a:ext cx="252000" cy="41764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7" name="テキスト ボックス 26"/>
              <p:cNvSpPr txBox="1"/>
              <p:nvPr/>
            </p:nvSpPr>
            <p:spPr>
              <a:xfrm>
                <a:off x="4160912" y="2874268"/>
                <a:ext cx="1236136" cy="635911"/>
              </a:xfrm>
              <a:prstGeom prst="rect">
                <a:avLst/>
              </a:prstGeom>
              <a:noFill/>
            </p:spPr>
            <p:txBody>
              <a:bodyPr wrap="square" rtlCol="0">
                <a:spAutoFit/>
              </a:bodyPr>
              <a:lstStyle/>
              <a:p>
                <a:pPr algn="ctr"/>
                <a:r>
                  <a:rPr lang="ja-JP" altLang="en-US" sz="1600" dirty="0" smtClean="0">
                    <a:solidFill>
                      <a:prstClr val="black"/>
                    </a:solidFill>
                  </a:rPr>
                  <a:t>可処分所得</a:t>
                </a:r>
                <a:r>
                  <a:rPr lang="en-US" altLang="ja-JP" dirty="0" smtClean="0">
                    <a:solidFill>
                      <a:prstClr val="black"/>
                    </a:solidFill>
                  </a:rPr>
                  <a:t>307</a:t>
                </a:r>
                <a:r>
                  <a:rPr lang="ja-JP" altLang="en-US" dirty="0" smtClean="0">
                    <a:solidFill>
                      <a:prstClr val="black"/>
                    </a:solidFill>
                  </a:rPr>
                  <a:t>万円</a:t>
                </a:r>
                <a:endParaRPr lang="ja-JP" altLang="en-US" dirty="0">
                  <a:solidFill>
                    <a:prstClr val="black"/>
                  </a:solidFill>
                </a:endParaRPr>
              </a:p>
            </p:txBody>
          </p:sp>
          <p:sp>
            <p:nvSpPr>
              <p:cNvPr id="28" name="テキスト ボックス 27"/>
              <p:cNvSpPr txBox="1"/>
              <p:nvPr/>
            </p:nvSpPr>
            <p:spPr>
              <a:xfrm>
                <a:off x="5655078" y="5286351"/>
                <a:ext cx="2028225" cy="286160"/>
              </a:xfrm>
              <a:prstGeom prst="rect">
                <a:avLst/>
              </a:prstGeom>
              <a:noFill/>
            </p:spPr>
            <p:txBody>
              <a:bodyPr wrap="square" rtlCol="0">
                <a:spAutoFit/>
              </a:bodyPr>
              <a:lstStyle/>
              <a:p>
                <a:pPr algn="ctr"/>
                <a:r>
                  <a:rPr lang="ja-JP" altLang="en-US" sz="1200" dirty="0" smtClean="0">
                    <a:solidFill>
                      <a:prstClr val="black"/>
                    </a:solidFill>
                  </a:rPr>
                  <a:t>税：</a:t>
                </a:r>
                <a:r>
                  <a:rPr lang="en-US" altLang="ja-JP" sz="1200" dirty="0" smtClean="0">
                    <a:solidFill>
                      <a:prstClr val="black"/>
                    </a:solidFill>
                  </a:rPr>
                  <a:t>19.2</a:t>
                </a:r>
                <a:endParaRPr lang="ja-JP" altLang="en-US" sz="1200" dirty="0">
                  <a:solidFill>
                    <a:prstClr val="black"/>
                  </a:solidFill>
                </a:endParaRPr>
              </a:p>
            </p:txBody>
          </p:sp>
          <p:sp>
            <p:nvSpPr>
              <p:cNvPr id="29" name="テキスト ボックス 28"/>
              <p:cNvSpPr txBox="1"/>
              <p:nvPr/>
            </p:nvSpPr>
            <p:spPr>
              <a:xfrm>
                <a:off x="5583070" y="5682580"/>
                <a:ext cx="2028225" cy="286160"/>
              </a:xfrm>
              <a:prstGeom prst="rect">
                <a:avLst/>
              </a:prstGeom>
              <a:noFill/>
            </p:spPr>
            <p:txBody>
              <a:bodyPr wrap="square" rtlCol="0">
                <a:spAutoFit/>
              </a:bodyPr>
              <a:lstStyle/>
              <a:p>
                <a:pPr algn="ctr"/>
                <a:r>
                  <a:rPr lang="ja-JP" altLang="en-US" sz="1200" dirty="0" smtClean="0">
                    <a:solidFill>
                      <a:prstClr val="black"/>
                    </a:solidFill>
                  </a:rPr>
                  <a:t>介護保険料：</a:t>
                </a:r>
                <a:r>
                  <a:rPr lang="en-US" altLang="ja-JP" sz="1200" dirty="0" smtClean="0">
                    <a:solidFill>
                      <a:prstClr val="black"/>
                    </a:solidFill>
                  </a:rPr>
                  <a:t>13.5</a:t>
                </a:r>
                <a:endParaRPr lang="ja-JP" altLang="en-US" sz="1200" dirty="0">
                  <a:solidFill>
                    <a:prstClr val="black"/>
                  </a:solidFill>
                </a:endParaRPr>
              </a:p>
            </p:txBody>
          </p:sp>
          <p:sp>
            <p:nvSpPr>
              <p:cNvPr id="30" name="テキスト ボックス 29"/>
              <p:cNvSpPr txBox="1"/>
              <p:nvPr/>
            </p:nvSpPr>
            <p:spPr>
              <a:xfrm>
                <a:off x="5655079" y="6093297"/>
                <a:ext cx="1944216" cy="286160"/>
              </a:xfrm>
              <a:prstGeom prst="rect">
                <a:avLst/>
              </a:prstGeom>
              <a:noFill/>
            </p:spPr>
            <p:txBody>
              <a:bodyPr wrap="square" rtlCol="0">
                <a:spAutoFit/>
              </a:bodyPr>
              <a:lstStyle/>
              <a:p>
                <a:pPr algn="ctr"/>
                <a:r>
                  <a:rPr lang="ja-JP" altLang="en-US" sz="1200" dirty="0" smtClean="0">
                    <a:solidFill>
                      <a:prstClr val="black"/>
                    </a:solidFill>
                  </a:rPr>
                  <a:t>医療保険料：</a:t>
                </a:r>
                <a:r>
                  <a:rPr lang="en-US" altLang="ja-JP" sz="1200" dirty="0" smtClean="0">
                    <a:solidFill>
                      <a:prstClr val="black"/>
                    </a:solidFill>
                  </a:rPr>
                  <a:t>19.6</a:t>
                </a:r>
                <a:endParaRPr lang="ja-JP" altLang="en-US" sz="1200" dirty="0">
                  <a:solidFill>
                    <a:prstClr val="black"/>
                  </a:solidFill>
                </a:endParaRPr>
              </a:p>
            </p:txBody>
          </p:sp>
        </p:grpSp>
      </p:grpSp>
      <p:grpSp>
        <p:nvGrpSpPr>
          <p:cNvPr id="8" name="グループ化 7"/>
          <p:cNvGrpSpPr/>
          <p:nvPr/>
        </p:nvGrpSpPr>
        <p:grpSpPr>
          <a:xfrm>
            <a:off x="-37078" y="1462166"/>
            <a:ext cx="6424637" cy="4234372"/>
            <a:chOff x="1416645" y="1340768"/>
            <a:chExt cx="6424637" cy="4234372"/>
          </a:xfrm>
        </p:grpSpPr>
        <p:graphicFrame>
          <p:nvGraphicFramePr>
            <p:cNvPr id="34" name="グラフ 33"/>
            <p:cNvGraphicFramePr>
              <a:graphicFrameLocks/>
            </p:cNvGraphicFramePr>
            <p:nvPr>
              <p:extLst>
                <p:ext uri="{D42A27DB-BD31-4B8C-83A1-F6EECF244321}">
                  <p14:modId xmlns:p14="http://schemas.microsoft.com/office/powerpoint/2010/main" val="1267686237"/>
                </p:ext>
              </p:extLst>
            </p:nvPr>
          </p:nvGraphicFramePr>
          <p:xfrm>
            <a:off x="1416645" y="1870601"/>
            <a:ext cx="6424637" cy="3704539"/>
          </p:xfrm>
          <a:graphic>
            <a:graphicData uri="http://schemas.openxmlformats.org/drawingml/2006/chart">
              <c:chart xmlns:c="http://schemas.openxmlformats.org/drawingml/2006/chart" xmlns:r="http://schemas.openxmlformats.org/officeDocument/2006/relationships" r:id="rId2"/>
            </a:graphicData>
          </a:graphic>
        </p:graphicFrame>
        <p:cxnSp>
          <p:nvCxnSpPr>
            <p:cNvPr id="38" name="直線コネクタ 37"/>
            <p:cNvCxnSpPr/>
            <p:nvPr/>
          </p:nvCxnSpPr>
          <p:spPr>
            <a:xfrm>
              <a:off x="5957851" y="2039828"/>
              <a:ext cx="177358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6844644" y="1340768"/>
              <a:ext cx="0" cy="69906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5716252" y="1505632"/>
              <a:ext cx="1206134" cy="369332"/>
            </a:xfrm>
            <a:prstGeom prst="rect">
              <a:avLst/>
            </a:prstGeom>
            <a:noFill/>
          </p:spPr>
          <p:txBody>
            <a:bodyPr wrap="square" rtlCol="0">
              <a:spAutoFit/>
            </a:bodyPr>
            <a:lstStyle/>
            <a:p>
              <a:r>
                <a:rPr lang="ja-JP" altLang="en-US" dirty="0" smtClean="0">
                  <a:solidFill>
                    <a:prstClr val="black"/>
                  </a:solidFill>
                </a:rPr>
                <a:t>約</a:t>
              </a:r>
              <a:r>
                <a:rPr lang="en-US" altLang="ja-JP" dirty="0" smtClean="0">
                  <a:solidFill>
                    <a:prstClr val="black"/>
                  </a:solidFill>
                </a:rPr>
                <a:t>60</a:t>
              </a:r>
              <a:r>
                <a:rPr lang="ja-JP" altLang="en-US" dirty="0" smtClean="0">
                  <a:solidFill>
                    <a:prstClr val="black"/>
                  </a:solidFill>
                </a:rPr>
                <a:t>万円</a:t>
              </a:r>
              <a:endParaRPr lang="ja-JP" altLang="en-US" dirty="0">
                <a:solidFill>
                  <a:prstClr val="black"/>
                </a:solidFill>
              </a:endParaRPr>
            </a:p>
          </p:txBody>
        </p:sp>
        <p:sp>
          <p:nvSpPr>
            <p:cNvPr id="7" name="テキスト ボックス 6"/>
            <p:cNvSpPr txBox="1"/>
            <p:nvPr/>
          </p:nvSpPr>
          <p:spPr>
            <a:xfrm>
              <a:off x="3883204" y="1694928"/>
              <a:ext cx="1368153" cy="369332"/>
            </a:xfrm>
            <a:prstGeom prst="rect">
              <a:avLst/>
            </a:prstGeom>
            <a:noFill/>
          </p:spPr>
          <p:txBody>
            <a:bodyPr wrap="square" rtlCol="0">
              <a:spAutoFit/>
            </a:bodyPr>
            <a:lstStyle/>
            <a:p>
              <a:r>
                <a:rPr lang="en-US" altLang="ja-JP" dirty="0" smtClean="0">
                  <a:solidFill>
                    <a:prstClr val="black"/>
                  </a:solidFill>
                </a:rPr>
                <a:t>2,471,998</a:t>
              </a:r>
              <a:endParaRPr lang="ja-JP" altLang="en-US" dirty="0">
                <a:solidFill>
                  <a:prstClr val="black"/>
                </a:solidFill>
              </a:endParaRPr>
            </a:p>
          </p:txBody>
        </p:sp>
      </p:grpSp>
      <p:sp>
        <p:nvSpPr>
          <p:cNvPr id="31" name="テキスト ボックス 30"/>
          <p:cNvSpPr txBox="1"/>
          <p:nvPr/>
        </p:nvSpPr>
        <p:spPr>
          <a:xfrm>
            <a:off x="395130" y="4048020"/>
            <a:ext cx="1152128" cy="577081"/>
          </a:xfrm>
          <a:prstGeom prst="rect">
            <a:avLst/>
          </a:prstGeom>
          <a:noFill/>
        </p:spPr>
        <p:txBody>
          <a:bodyPr wrap="square" rtlCol="0">
            <a:spAutoFit/>
          </a:bodyPr>
          <a:lstStyle/>
          <a:p>
            <a:pPr marL="85725" indent="-85725" fontAlgn="auto">
              <a:spcBef>
                <a:spcPts val="0"/>
              </a:spcBef>
              <a:spcAft>
                <a:spcPts val="0"/>
              </a:spcAft>
              <a:defRPr/>
            </a:pPr>
            <a:r>
              <a:rPr kumimoji="0" lang="en-US" altLang="ja-JP" sz="1050" kern="0" dirty="0" smtClean="0">
                <a:solidFill>
                  <a:prstClr val="black"/>
                </a:solidFill>
              </a:rPr>
              <a:t>※</a:t>
            </a:r>
            <a:r>
              <a:rPr kumimoji="0" lang="ja-JP" altLang="en-US" sz="1050" kern="0" dirty="0" smtClean="0">
                <a:solidFill>
                  <a:prstClr val="black"/>
                </a:solidFill>
              </a:rPr>
              <a:t>　平均的な医療と介護の自己負担を含む。</a:t>
            </a:r>
          </a:p>
        </p:txBody>
      </p:sp>
      <p:sp>
        <p:nvSpPr>
          <p:cNvPr id="32"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132</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961137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3438" y="4"/>
            <a:ext cx="9433048" cy="461665"/>
          </a:xfrm>
          <a:prstGeom prst="rect">
            <a:avLst/>
          </a:prstGeom>
          <a:noFill/>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（参考）　無職高齢者（二人以上）世帯の消費支出（全体・収入階級別）</a:t>
            </a:r>
            <a:endParaRPr lang="ja-JP" altLang="en-US" sz="2400" dirty="0">
              <a:solidFill>
                <a:prstClr val="black"/>
              </a:solidFill>
              <a:latin typeface="HGP創英角ｺﾞｼｯｸUB" pitchFamily="50" charset="-128"/>
              <a:ea typeface="HGP創英角ｺﾞｼｯｸUB" pitchFamily="50" charset="-128"/>
            </a:endParaRPr>
          </a:p>
        </p:txBody>
      </p:sp>
      <p:sp>
        <p:nvSpPr>
          <p:cNvPr id="25" name="テキスト ボックス 24"/>
          <p:cNvSpPr txBox="1"/>
          <p:nvPr/>
        </p:nvSpPr>
        <p:spPr>
          <a:xfrm>
            <a:off x="213438" y="548680"/>
            <a:ext cx="9433048" cy="1169551"/>
          </a:xfrm>
          <a:prstGeom prst="rect">
            <a:avLst/>
          </a:prstGeom>
          <a:noFill/>
          <a:ln>
            <a:solidFill>
              <a:schemeClr val="tx1"/>
            </a:solidFill>
          </a:ln>
        </p:spPr>
        <p:txBody>
          <a:bodyPr wrap="square" rtlCol="0">
            <a:spAutoFit/>
          </a:bodyPr>
          <a:lstStyle/>
          <a:p>
            <a:pPr marL="179388" indent="-179388"/>
            <a:r>
              <a:rPr lang="ja-JP" altLang="en-US" sz="1400" dirty="0" smtClean="0">
                <a:solidFill>
                  <a:prstClr val="black"/>
                </a:solidFill>
              </a:rPr>
              <a:t>○　全ての二人以上世帯（平均世帯人員</a:t>
            </a:r>
            <a:r>
              <a:rPr lang="en-US" altLang="ja-JP" sz="1400" dirty="0" smtClean="0">
                <a:solidFill>
                  <a:prstClr val="black"/>
                </a:solidFill>
              </a:rPr>
              <a:t>3.07</a:t>
            </a:r>
            <a:r>
              <a:rPr lang="ja-JP" altLang="en-US" sz="1400" dirty="0" smtClean="0">
                <a:solidFill>
                  <a:prstClr val="black"/>
                </a:solidFill>
              </a:rPr>
              <a:t>人）の消費支出は、年間ベースで約</a:t>
            </a:r>
            <a:r>
              <a:rPr lang="en-US" altLang="ja-JP" sz="1400" dirty="0" smtClean="0">
                <a:solidFill>
                  <a:prstClr val="black"/>
                </a:solidFill>
              </a:rPr>
              <a:t>343</a:t>
            </a:r>
            <a:r>
              <a:rPr lang="ja-JP" altLang="en-US" sz="1400" dirty="0" smtClean="0">
                <a:solidFill>
                  <a:prstClr val="black"/>
                </a:solidFill>
              </a:rPr>
              <a:t>万円。</a:t>
            </a:r>
            <a:endParaRPr lang="en-US" altLang="ja-JP" sz="1400" dirty="0" smtClean="0">
              <a:solidFill>
                <a:prstClr val="black"/>
              </a:solidFill>
            </a:endParaRPr>
          </a:p>
          <a:p>
            <a:pPr marL="179388" indent="-179388"/>
            <a:r>
              <a:rPr lang="ja-JP" altLang="en-US" sz="1400" dirty="0" smtClean="0">
                <a:solidFill>
                  <a:prstClr val="black"/>
                </a:solidFill>
              </a:rPr>
              <a:t>○　一方で、無職高齢者二人以上世帯（男</a:t>
            </a:r>
            <a:r>
              <a:rPr lang="en-US" altLang="ja-JP" sz="1400" dirty="0">
                <a:solidFill>
                  <a:prstClr val="black"/>
                </a:solidFill>
              </a:rPr>
              <a:t>65</a:t>
            </a:r>
            <a:r>
              <a:rPr lang="ja-JP" altLang="en-US" sz="1400" dirty="0">
                <a:solidFill>
                  <a:prstClr val="black"/>
                </a:solidFill>
              </a:rPr>
              <a:t>歳</a:t>
            </a:r>
            <a:r>
              <a:rPr lang="ja-JP" altLang="en-US" sz="1400" dirty="0" smtClean="0">
                <a:solidFill>
                  <a:prstClr val="black"/>
                </a:solidFill>
              </a:rPr>
              <a:t>以上・女</a:t>
            </a:r>
            <a:r>
              <a:rPr lang="en-US" altLang="ja-JP" sz="1400" dirty="0">
                <a:solidFill>
                  <a:prstClr val="black"/>
                </a:solidFill>
              </a:rPr>
              <a:t>60</a:t>
            </a:r>
            <a:r>
              <a:rPr lang="ja-JP" altLang="en-US" sz="1400" dirty="0">
                <a:solidFill>
                  <a:prstClr val="black"/>
                </a:solidFill>
              </a:rPr>
              <a:t>歳以上の者のみからなる世帯で少なくとも一人は</a:t>
            </a:r>
            <a:r>
              <a:rPr lang="en-US" altLang="ja-JP" sz="1400" dirty="0">
                <a:solidFill>
                  <a:prstClr val="black"/>
                </a:solidFill>
              </a:rPr>
              <a:t>65</a:t>
            </a:r>
            <a:r>
              <a:rPr lang="ja-JP" altLang="en-US" sz="1400" dirty="0">
                <a:solidFill>
                  <a:prstClr val="black"/>
                </a:solidFill>
              </a:rPr>
              <a:t>歳</a:t>
            </a:r>
            <a:r>
              <a:rPr lang="ja-JP" altLang="en-US" sz="1400" dirty="0" smtClean="0">
                <a:solidFill>
                  <a:prstClr val="black"/>
                </a:solidFill>
              </a:rPr>
              <a:t>以上であり、世帯主が無職の世帯。平均世帯人員：</a:t>
            </a:r>
            <a:r>
              <a:rPr lang="en-US" altLang="ja-JP" sz="1400" dirty="0" smtClean="0">
                <a:solidFill>
                  <a:prstClr val="black"/>
                </a:solidFill>
              </a:rPr>
              <a:t>2.02</a:t>
            </a:r>
            <a:r>
              <a:rPr lang="ja-JP" altLang="en-US" sz="1400" dirty="0" smtClean="0">
                <a:solidFill>
                  <a:prstClr val="black"/>
                </a:solidFill>
              </a:rPr>
              <a:t>人</a:t>
            </a:r>
            <a:r>
              <a:rPr lang="ja-JP" altLang="en-US" sz="1400" dirty="0">
                <a:solidFill>
                  <a:prstClr val="black"/>
                </a:solidFill>
              </a:rPr>
              <a:t>）</a:t>
            </a:r>
            <a:r>
              <a:rPr lang="ja-JP" altLang="en-US" sz="1400" dirty="0" smtClean="0">
                <a:solidFill>
                  <a:prstClr val="black"/>
                </a:solidFill>
              </a:rPr>
              <a:t>の平均的な消費支出は年間ベースで</a:t>
            </a:r>
            <a:r>
              <a:rPr lang="en-US" altLang="ja-JP" sz="1400" dirty="0" smtClean="0">
                <a:solidFill>
                  <a:prstClr val="black"/>
                </a:solidFill>
              </a:rPr>
              <a:t>288</a:t>
            </a:r>
            <a:r>
              <a:rPr lang="ja-JP" altLang="en-US" sz="1400" dirty="0" smtClean="0">
                <a:solidFill>
                  <a:prstClr val="black"/>
                </a:solidFill>
              </a:rPr>
              <a:t>万円程度。</a:t>
            </a:r>
            <a:endParaRPr lang="en-US" altLang="ja-JP" sz="1400" dirty="0" smtClean="0">
              <a:solidFill>
                <a:prstClr val="black"/>
              </a:solidFill>
            </a:endParaRPr>
          </a:p>
          <a:p>
            <a:pPr marL="179388" indent="-179388"/>
            <a:r>
              <a:rPr lang="ja-JP" altLang="en-US" sz="1400" dirty="0" smtClean="0">
                <a:solidFill>
                  <a:prstClr val="black"/>
                </a:solidFill>
              </a:rPr>
              <a:t>○　収入が高いほど全体の消費支出が増えている（</a:t>
            </a:r>
            <a:r>
              <a:rPr lang="ja-JP" altLang="en-US" sz="1400" dirty="0">
                <a:solidFill>
                  <a:prstClr val="black"/>
                </a:solidFill>
              </a:rPr>
              <a:t>特に教養娯楽・その他の消費</a:t>
            </a:r>
            <a:r>
              <a:rPr lang="ja-JP" altLang="en-US" sz="1400" dirty="0" smtClean="0">
                <a:solidFill>
                  <a:prstClr val="black"/>
                </a:solidFill>
              </a:rPr>
              <a:t>支出）。収入が</a:t>
            </a:r>
            <a:r>
              <a:rPr lang="en-US" altLang="ja-JP" sz="1400" dirty="0" smtClean="0">
                <a:solidFill>
                  <a:prstClr val="black"/>
                </a:solidFill>
              </a:rPr>
              <a:t>250</a:t>
            </a:r>
            <a:r>
              <a:rPr lang="ja-JP" altLang="en-US" sz="1400" dirty="0" smtClean="0">
                <a:solidFill>
                  <a:prstClr val="black"/>
                </a:solidFill>
              </a:rPr>
              <a:t>万円～</a:t>
            </a:r>
            <a:r>
              <a:rPr lang="en-US" altLang="ja-JP" sz="1400" dirty="0" smtClean="0">
                <a:solidFill>
                  <a:prstClr val="black"/>
                </a:solidFill>
              </a:rPr>
              <a:t>349</a:t>
            </a:r>
            <a:r>
              <a:rPr lang="ja-JP" altLang="en-US" sz="1400" dirty="0" smtClean="0">
                <a:solidFill>
                  <a:prstClr val="black"/>
                </a:solidFill>
              </a:rPr>
              <a:t>万円の範囲の者の平均的な消費支出は</a:t>
            </a:r>
            <a:r>
              <a:rPr lang="en-US" altLang="ja-JP" sz="1400" dirty="0" smtClean="0">
                <a:solidFill>
                  <a:prstClr val="black"/>
                </a:solidFill>
              </a:rPr>
              <a:t>247</a:t>
            </a:r>
            <a:r>
              <a:rPr lang="ja-JP" altLang="en-US" sz="1400" dirty="0" smtClean="0">
                <a:solidFill>
                  <a:prstClr val="black"/>
                </a:solidFill>
              </a:rPr>
              <a:t>万円程度。</a:t>
            </a:r>
            <a:endParaRPr lang="ja-JP" altLang="en-US" sz="1400" dirty="0">
              <a:solidFill>
                <a:prstClr val="black"/>
              </a:solidFill>
            </a:endParaRPr>
          </a:p>
        </p:txBody>
      </p:sp>
      <p:sp>
        <p:nvSpPr>
          <p:cNvPr id="4" name="テキスト ボックス 3"/>
          <p:cNvSpPr txBox="1"/>
          <p:nvPr/>
        </p:nvSpPr>
        <p:spPr>
          <a:xfrm>
            <a:off x="7329268" y="1922350"/>
            <a:ext cx="2679187" cy="276999"/>
          </a:xfrm>
          <a:prstGeom prst="rect">
            <a:avLst/>
          </a:prstGeom>
          <a:noFill/>
        </p:spPr>
        <p:txBody>
          <a:bodyPr wrap="square" rtlCol="0">
            <a:spAutoFit/>
          </a:bodyPr>
          <a:lstStyle/>
          <a:p>
            <a:r>
              <a:rPr lang="ja-JP" altLang="en-US" sz="1200" dirty="0" smtClean="0">
                <a:solidFill>
                  <a:prstClr val="black"/>
                </a:solidFill>
              </a:rPr>
              <a:t>出典：平成</a:t>
            </a:r>
            <a:r>
              <a:rPr lang="en-US" altLang="ja-JP" sz="1200" dirty="0" smtClean="0">
                <a:solidFill>
                  <a:prstClr val="black"/>
                </a:solidFill>
              </a:rPr>
              <a:t>24</a:t>
            </a:r>
            <a:r>
              <a:rPr lang="ja-JP" altLang="en-US" sz="1200" dirty="0" smtClean="0">
                <a:solidFill>
                  <a:prstClr val="black"/>
                </a:solidFill>
              </a:rPr>
              <a:t>年家計調査より作成</a:t>
            </a:r>
            <a:endParaRPr lang="ja-JP" altLang="en-US" sz="1200" dirty="0">
              <a:solidFill>
                <a:prstClr val="black"/>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3880875752"/>
              </p:ext>
            </p:extLst>
          </p:nvPr>
        </p:nvGraphicFramePr>
        <p:xfrm>
          <a:off x="213438" y="2020419"/>
          <a:ext cx="9433048" cy="4625081"/>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直線コネクタ 18"/>
          <p:cNvCxnSpPr/>
          <p:nvPr/>
        </p:nvCxnSpPr>
        <p:spPr>
          <a:xfrm>
            <a:off x="2679187" y="1922349"/>
            <a:ext cx="0" cy="4658653"/>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008790" y="2602813"/>
            <a:ext cx="1296144" cy="338554"/>
          </a:xfrm>
          <a:prstGeom prst="rect">
            <a:avLst/>
          </a:prstGeom>
          <a:noFill/>
        </p:spPr>
        <p:txBody>
          <a:bodyPr wrap="square" rtlCol="0">
            <a:spAutoFit/>
          </a:bodyPr>
          <a:lstStyle/>
          <a:p>
            <a:r>
              <a:rPr lang="en-US" altLang="ja-JP" sz="1600" dirty="0" smtClean="0">
                <a:solidFill>
                  <a:prstClr val="black"/>
                </a:solidFill>
              </a:rPr>
              <a:t>2,886,264</a:t>
            </a:r>
            <a:endParaRPr lang="ja-JP" altLang="en-US" sz="1600" dirty="0">
              <a:solidFill>
                <a:prstClr val="black"/>
              </a:solidFill>
            </a:endParaRPr>
          </a:p>
        </p:txBody>
      </p:sp>
      <p:sp>
        <p:nvSpPr>
          <p:cNvPr id="9" name="テキスト ボックス 1"/>
          <p:cNvSpPr txBox="1"/>
          <p:nvPr/>
        </p:nvSpPr>
        <p:spPr>
          <a:xfrm>
            <a:off x="4736984" y="4610653"/>
            <a:ext cx="136815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smtClean="0">
                <a:solidFill>
                  <a:prstClr val="black"/>
                </a:solidFill>
              </a:rPr>
              <a:t>1,385,280</a:t>
            </a:r>
            <a:endParaRPr lang="ja-JP" altLang="en-US" sz="1600" dirty="0">
              <a:solidFill>
                <a:prstClr val="black"/>
              </a:solidFill>
            </a:endParaRPr>
          </a:p>
        </p:txBody>
      </p:sp>
      <p:sp>
        <p:nvSpPr>
          <p:cNvPr id="10" name="テキスト ボックス 1"/>
          <p:cNvSpPr txBox="1"/>
          <p:nvPr/>
        </p:nvSpPr>
        <p:spPr>
          <a:xfrm>
            <a:off x="6431350" y="3140968"/>
            <a:ext cx="136815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smtClean="0">
                <a:solidFill>
                  <a:prstClr val="black"/>
                </a:solidFill>
              </a:rPr>
              <a:t>2,471,988</a:t>
            </a:r>
            <a:endParaRPr lang="ja-JP" altLang="en-US" sz="1600" dirty="0">
              <a:solidFill>
                <a:prstClr val="black"/>
              </a:solidFill>
            </a:endParaRPr>
          </a:p>
        </p:txBody>
      </p:sp>
      <p:sp>
        <p:nvSpPr>
          <p:cNvPr id="11" name="テキスト ボックス 1"/>
          <p:cNvSpPr txBox="1"/>
          <p:nvPr/>
        </p:nvSpPr>
        <p:spPr>
          <a:xfrm>
            <a:off x="6431350" y="4276836"/>
            <a:ext cx="136815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smtClean="0">
                <a:solidFill>
                  <a:prstClr val="black"/>
                </a:solidFill>
              </a:rPr>
              <a:t>1,628,364</a:t>
            </a:r>
            <a:endParaRPr lang="ja-JP" altLang="en-US" sz="1600" dirty="0">
              <a:solidFill>
                <a:prstClr val="black"/>
              </a:solidFill>
            </a:endParaRPr>
          </a:p>
        </p:txBody>
      </p:sp>
      <p:sp>
        <p:nvSpPr>
          <p:cNvPr id="12" name="テキスト ボックス 1"/>
          <p:cNvSpPr txBox="1"/>
          <p:nvPr/>
        </p:nvSpPr>
        <p:spPr>
          <a:xfrm>
            <a:off x="8121355" y="2054079"/>
            <a:ext cx="1368153" cy="2880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smtClean="0">
                <a:solidFill>
                  <a:prstClr val="black"/>
                </a:solidFill>
              </a:rPr>
              <a:t>3,419,112</a:t>
            </a:r>
            <a:endParaRPr lang="ja-JP" altLang="en-US" sz="1600" dirty="0">
              <a:solidFill>
                <a:prstClr val="black"/>
              </a:solidFill>
            </a:endParaRPr>
          </a:p>
        </p:txBody>
      </p:sp>
      <p:sp>
        <p:nvSpPr>
          <p:cNvPr id="13" name="テキスト ボックス 12"/>
          <p:cNvSpPr txBox="1"/>
          <p:nvPr/>
        </p:nvSpPr>
        <p:spPr>
          <a:xfrm>
            <a:off x="3210726" y="6510713"/>
            <a:ext cx="648072" cy="307777"/>
          </a:xfrm>
          <a:prstGeom prst="rect">
            <a:avLst/>
          </a:prstGeom>
          <a:noFill/>
        </p:spPr>
        <p:txBody>
          <a:bodyPr wrap="square" rtlCol="0">
            <a:spAutoFit/>
          </a:bodyPr>
          <a:lstStyle/>
          <a:p>
            <a:r>
              <a:rPr lang="ja-JP" altLang="en-US" sz="1400" b="1" dirty="0">
                <a:solidFill>
                  <a:prstClr val="black"/>
                </a:solidFill>
              </a:rPr>
              <a:t>平均</a:t>
            </a:r>
          </a:p>
        </p:txBody>
      </p:sp>
      <p:sp>
        <p:nvSpPr>
          <p:cNvPr id="14" name="テキスト ボックス 13"/>
          <p:cNvSpPr txBox="1"/>
          <p:nvPr/>
        </p:nvSpPr>
        <p:spPr>
          <a:xfrm>
            <a:off x="6358669" y="6506339"/>
            <a:ext cx="1296144" cy="307777"/>
          </a:xfrm>
          <a:prstGeom prst="rect">
            <a:avLst/>
          </a:prstGeom>
          <a:noFill/>
        </p:spPr>
        <p:txBody>
          <a:bodyPr wrap="square" rtlCol="0">
            <a:spAutoFit/>
          </a:bodyPr>
          <a:lstStyle/>
          <a:p>
            <a:r>
              <a:rPr lang="ja-JP" altLang="en-US" sz="1400" b="1" dirty="0" smtClean="0">
                <a:solidFill>
                  <a:prstClr val="black"/>
                </a:solidFill>
              </a:rPr>
              <a:t>２５０～３４９</a:t>
            </a:r>
            <a:endParaRPr lang="ja-JP" altLang="en-US" sz="1400" b="1" dirty="0">
              <a:solidFill>
                <a:prstClr val="black"/>
              </a:solidFill>
            </a:endParaRPr>
          </a:p>
        </p:txBody>
      </p:sp>
      <p:sp>
        <p:nvSpPr>
          <p:cNvPr id="15" name="テキスト ボックス 1"/>
          <p:cNvSpPr txBox="1"/>
          <p:nvPr/>
        </p:nvSpPr>
        <p:spPr>
          <a:xfrm>
            <a:off x="4592960" y="6510713"/>
            <a:ext cx="129614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b="1" dirty="0" smtClean="0">
                <a:solidFill>
                  <a:prstClr val="black"/>
                </a:solidFill>
              </a:rPr>
              <a:t>２５０万未満</a:t>
            </a:r>
            <a:endParaRPr lang="ja-JP" altLang="en-US" sz="1400" b="1" dirty="0">
              <a:solidFill>
                <a:prstClr val="black"/>
              </a:solidFill>
            </a:endParaRPr>
          </a:p>
        </p:txBody>
      </p:sp>
      <p:sp>
        <p:nvSpPr>
          <p:cNvPr id="17" name="テキスト ボックス 1"/>
          <p:cNvSpPr txBox="1"/>
          <p:nvPr/>
        </p:nvSpPr>
        <p:spPr>
          <a:xfrm>
            <a:off x="8020785" y="6506331"/>
            <a:ext cx="129614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b="1" dirty="0" smtClean="0">
                <a:solidFill>
                  <a:prstClr val="black"/>
                </a:solidFill>
              </a:rPr>
              <a:t>３５０万円以上</a:t>
            </a:r>
            <a:endParaRPr lang="ja-JP" altLang="en-US" sz="1400" b="1" dirty="0">
              <a:solidFill>
                <a:prstClr val="black"/>
              </a:solidFill>
            </a:endParaRPr>
          </a:p>
        </p:txBody>
      </p:sp>
      <p:sp>
        <p:nvSpPr>
          <p:cNvPr id="3" name="テキスト ボックス 2"/>
          <p:cNvSpPr txBox="1"/>
          <p:nvPr/>
        </p:nvSpPr>
        <p:spPr>
          <a:xfrm>
            <a:off x="1136586" y="1781681"/>
            <a:ext cx="1326587" cy="369332"/>
          </a:xfrm>
          <a:prstGeom prst="rect">
            <a:avLst/>
          </a:prstGeom>
          <a:noFill/>
        </p:spPr>
        <p:txBody>
          <a:bodyPr wrap="square" rtlCol="0">
            <a:spAutoFit/>
          </a:bodyPr>
          <a:lstStyle/>
          <a:p>
            <a:r>
              <a:rPr lang="ja-JP" altLang="en-US" dirty="0" smtClean="0">
                <a:solidFill>
                  <a:prstClr val="black"/>
                </a:solidFill>
              </a:rPr>
              <a:t>＜全世帯＞</a:t>
            </a:r>
            <a:endParaRPr lang="ja-JP" altLang="en-US" dirty="0">
              <a:solidFill>
                <a:prstClr val="black"/>
              </a:solidFill>
            </a:endParaRPr>
          </a:p>
        </p:txBody>
      </p:sp>
      <p:sp>
        <p:nvSpPr>
          <p:cNvPr id="18" name="テキスト ボックス 2"/>
          <p:cNvSpPr txBox="1"/>
          <p:nvPr/>
        </p:nvSpPr>
        <p:spPr>
          <a:xfrm>
            <a:off x="3944888" y="1793572"/>
            <a:ext cx="3456384"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dirty="0" smtClean="0">
                <a:solidFill>
                  <a:prstClr val="black"/>
                </a:solidFill>
              </a:rPr>
              <a:t>＜無職高齢者二人以上世帯＞</a:t>
            </a:r>
            <a:endParaRPr lang="ja-JP" altLang="en-US" sz="1800" dirty="0">
              <a:solidFill>
                <a:prstClr val="black"/>
              </a:solidFill>
            </a:endParaRPr>
          </a:p>
        </p:txBody>
      </p:sp>
      <p:sp>
        <p:nvSpPr>
          <p:cNvPr id="20"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133</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794622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ChangeArrowheads="1"/>
          </p:cNvSpPr>
          <p:nvPr/>
        </p:nvSpPr>
        <p:spPr bwMode="auto">
          <a:xfrm>
            <a:off x="1774825" y="76202"/>
            <a:ext cx="6282400" cy="404813"/>
          </a:xfrm>
          <a:prstGeom prst="rect">
            <a:avLst/>
          </a:prstGeom>
          <a:noFill/>
          <a:ln w="9525">
            <a:noFill/>
            <a:miter lim="800000"/>
            <a:headEnd/>
            <a:tailEnd/>
          </a:ln>
          <a:effectLst/>
        </p:spPr>
        <p:txBody>
          <a:bodyPr wrap="none" lIns="91429" tIns="45715" rIns="91429" bIns="45715" anchor="ctr"/>
          <a:lstStyle/>
          <a:p>
            <a:pPr algn="ctr">
              <a:defRPr/>
            </a:pPr>
            <a:r>
              <a:rPr lang="ja-JP" altLang="en-US" sz="2800" dirty="0" smtClean="0">
                <a:solidFill>
                  <a:srgbClr val="000000"/>
                </a:solidFill>
                <a:latin typeface="HGP創英角ｺﾞｼｯｸUB" pitchFamily="50" charset="-128"/>
                <a:ea typeface="HGP創英角ｺﾞｼｯｸUB" pitchFamily="50" charset="-128"/>
              </a:rPr>
              <a:t>（参考）　高額</a:t>
            </a:r>
            <a:r>
              <a:rPr lang="ja-JP" altLang="en-US" sz="2800" dirty="0">
                <a:solidFill>
                  <a:srgbClr val="000000"/>
                </a:solidFill>
                <a:latin typeface="HGP創英角ｺﾞｼｯｸUB" pitchFamily="50" charset="-128"/>
                <a:ea typeface="HGP創英角ｺﾞｼｯｸUB" pitchFamily="50" charset="-128"/>
              </a:rPr>
              <a:t>医療・高額介護合算制度について</a:t>
            </a:r>
          </a:p>
        </p:txBody>
      </p:sp>
      <p:sp>
        <p:nvSpPr>
          <p:cNvPr id="31747" name="AutoShape 3"/>
          <p:cNvSpPr>
            <a:spLocks noChangeArrowheads="1"/>
          </p:cNvSpPr>
          <p:nvPr/>
        </p:nvSpPr>
        <p:spPr bwMode="auto">
          <a:xfrm>
            <a:off x="431671" y="620713"/>
            <a:ext cx="9123494" cy="647700"/>
          </a:xfrm>
          <a:prstGeom prst="roundRect">
            <a:avLst>
              <a:gd name="adj" fmla="val 16667"/>
            </a:avLst>
          </a:prstGeom>
          <a:solidFill>
            <a:srgbClr val="CCFFCC"/>
          </a:solidFill>
          <a:ln w="9525">
            <a:solidFill>
              <a:schemeClr val="tx1"/>
            </a:solidFill>
            <a:round/>
            <a:headEnd/>
            <a:tailEnd/>
          </a:ln>
        </p:spPr>
        <p:txBody>
          <a:bodyPr lIns="91429" tIns="45715" rIns="91429" bIns="45715" anchor="ctr">
            <a:spAutoFit/>
          </a:bodyPr>
          <a:lstStyle/>
          <a:p>
            <a:pPr>
              <a:defRPr/>
            </a:pPr>
            <a:r>
              <a:rPr lang="en-US" altLang="ja-JP" sz="1600" b="1" dirty="0">
                <a:solidFill>
                  <a:srgbClr val="000000"/>
                </a:solidFill>
                <a:latin typeface="ＭＳ Ｐゴシック"/>
              </a:rPr>
              <a:t>○</a:t>
            </a:r>
            <a:r>
              <a:rPr lang="ja-JP" altLang="en-US" sz="1600" b="1" dirty="0">
                <a:solidFill>
                  <a:srgbClr val="000000"/>
                </a:solidFill>
                <a:latin typeface="ＭＳ Ｐゴシック"/>
              </a:rPr>
              <a:t>　１年間（毎年８月１日～翌年７月３１日</a:t>
            </a:r>
            <a:r>
              <a:rPr lang="ja-JP" altLang="en-US" sz="1200" dirty="0">
                <a:solidFill>
                  <a:srgbClr val="000000"/>
                </a:solidFill>
                <a:latin typeface="ＭＳ Ｐゴシック"/>
              </a:rPr>
              <a:t>（</a:t>
            </a:r>
            <a:r>
              <a:rPr lang="en-US" altLang="ja-JP" sz="1200" dirty="0">
                <a:solidFill>
                  <a:srgbClr val="000000"/>
                </a:solidFill>
                <a:latin typeface="ＭＳ Ｐゴシック"/>
              </a:rPr>
              <a:t>※</a:t>
            </a:r>
            <a:r>
              <a:rPr lang="ja-JP" altLang="en-US" sz="1200" dirty="0">
                <a:solidFill>
                  <a:srgbClr val="000000"/>
                </a:solidFill>
                <a:latin typeface="ＭＳ Ｐゴシック"/>
              </a:rPr>
              <a:t>１）</a:t>
            </a:r>
            <a:r>
              <a:rPr lang="ja-JP" altLang="en-US" sz="1600" b="1" dirty="0">
                <a:solidFill>
                  <a:srgbClr val="000000"/>
                </a:solidFill>
                <a:latin typeface="ＭＳ Ｐゴシック"/>
              </a:rPr>
              <a:t>）の医療保険と介護保険における自己負担</a:t>
            </a:r>
            <a:r>
              <a:rPr lang="ja-JP" altLang="en-US" sz="1200" dirty="0">
                <a:solidFill>
                  <a:srgbClr val="000000"/>
                </a:solidFill>
                <a:latin typeface="ＭＳ Ｐゴシック"/>
              </a:rPr>
              <a:t>（</a:t>
            </a:r>
            <a:r>
              <a:rPr lang="en-US" altLang="ja-JP" sz="1200" dirty="0">
                <a:solidFill>
                  <a:srgbClr val="000000"/>
                </a:solidFill>
                <a:latin typeface="ＭＳ Ｐゴシック"/>
              </a:rPr>
              <a:t>※</a:t>
            </a:r>
            <a:r>
              <a:rPr lang="ja-JP" altLang="en-US" sz="1200" dirty="0">
                <a:solidFill>
                  <a:srgbClr val="000000"/>
                </a:solidFill>
                <a:latin typeface="ＭＳ Ｐゴシック"/>
              </a:rPr>
              <a:t>２）</a:t>
            </a:r>
            <a:br>
              <a:rPr lang="ja-JP" altLang="en-US" sz="1200" dirty="0">
                <a:solidFill>
                  <a:srgbClr val="000000"/>
                </a:solidFill>
                <a:latin typeface="ＭＳ Ｐゴシック"/>
              </a:rPr>
            </a:br>
            <a:r>
              <a:rPr lang="ja-JP" altLang="en-US" sz="1200" dirty="0">
                <a:solidFill>
                  <a:srgbClr val="000000"/>
                </a:solidFill>
                <a:latin typeface="ＭＳ Ｐゴシック"/>
              </a:rPr>
              <a:t>　</a:t>
            </a:r>
            <a:r>
              <a:rPr lang="ja-JP" altLang="en-US" sz="1600" b="1" dirty="0">
                <a:solidFill>
                  <a:srgbClr val="000000"/>
                </a:solidFill>
                <a:latin typeface="ＭＳ Ｐゴシック"/>
              </a:rPr>
              <a:t>の合算額が著しく高額になる場合に、負担を軽減する</a:t>
            </a:r>
            <a:r>
              <a:rPr lang="ja-JP" altLang="en-US" sz="1600" b="1" dirty="0" smtClean="0">
                <a:solidFill>
                  <a:srgbClr val="000000"/>
                </a:solidFill>
                <a:latin typeface="ＭＳ Ｐゴシック"/>
              </a:rPr>
              <a:t>仕組み（</a:t>
            </a:r>
            <a:r>
              <a:rPr lang="ja-JP" altLang="en-US" sz="1600" b="1" dirty="0">
                <a:solidFill>
                  <a:srgbClr val="000000"/>
                </a:solidFill>
                <a:latin typeface="ＭＳ Ｐゴシック"/>
              </a:rPr>
              <a:t>平成２０年</a:t>
            </a:r>
            <a:r>
              <a:rPr lang="ja-JP" altLang="en-US" sz="1600" b="1" dirty="0" smtClean="0">
                <a:solidFill>
                  <a:srgbClr val="000000"/>
                </a:solidFill>
                <a:latin typeface="ＭＳ Ｐゴシック"/>
              </a:rPr>
              <a:t>４月</a:t>
            </a:r>
            <a:r>
              <a:rPr lang="ja-JP" altLang="en-US" sz="1600" b="1" dirty="0">
                <a:solidFill>
                  <a:srgbClr val="000000"/>
                </a:solidFill>
                <a:latin typeface="ＭＳ Ｐゴシック"/>
              </a:rPr>
              <a:t>～</a:t>
            </a:r>
            <a:r>
              <a:rPr lang="ja-JP" altLang="en-US" sz="1600" b="1" dirty="0" smtClean="0">
                <a:solidFill>
                  <a:srgbClr val="000000"/>
                </a:solidFill>
                <a:latin typeface="ＭＳ Ｐゴシック"/>
              </a:rPr>
              <a:t>）</a:t>
            </a:r>
            <a:r>
              <a:rPr lang="ja-JP" altLang="en-US" sz="1600" b="1" dirty="0">
                <a:solidFill>
                  <a:srgbClr val="000000"/>
                </a:solidFill>
                <a:latin typeface="ＭＳ Ｐゴシック"/>
              </a:rPr>
              <a:t>。</a:t>
            </a:r>
          </a:p>
        </p:txBody>
      </p:sp>
      <p:sp>
        <p:nvSpPr>
          <p:cNvPr id="31748" name="Text Box 4"/>
          <p:cNvSpPr txBox="1">
            <a:spLocks noChangeArrowheads="1"/>
          </p:cNvSpPr>
          <p:nvPr/>
        </p:nvSpPr>
        <p:spPr bwMode="auto">
          <a:xfrm>
            <a:off x="165100" y="1341438"/>
            <a:ext cx="9623954" cy="2849562"/>
          </a:xfrm>
          <a:prstGeom prst="rect">
            <a:avLst/>
          </a:prstGeom>
          <a:noFill/>
          <a:ln w="9525">
            <a:noFill/>
            <a:miter lim="800000"/>
            <a:headEnd/>
            <a:tailEnd/>
          </a:ln>
        </p:spPr>
        <p:txBody>
          <a:bodyPr lIns="91429" tIns="45715" rIns="91429" bIns="45715">
            <a:spAutoFit/>
          </a:bodyPr>
          <a:lstStyle/>
          <a:p>
            <a:pPr>
              <a:spcBef>
                <a:spcPct val="50000"/>
              </a:spcBef>
              <a:defRPr/>
            </a:pPr>
            <a:r>
              <a:rPr lang="ja-JP" altLang="en-US" sz="1400" b="1" dirty="0">
                <a:solidFill>
                  <a:srgbClr val="000000"/>
                </a:solidFill>
                <a:latin typeface="ＭＳ Ｐゴシック"/>
              </a:rPr>
              <a:t>（制度の基本的枠組み）</a:t>
            </a:r>
          </a:p>
          <a:p>
            <a:pPr>
              <a:lnSpc>
                <a:spcPct val="80000"/>
              </a:lnSpc>
              <a:spcBef>
                <a:spcPct val="50000"/>
              </a:spcBef>
              <a:defRPr/>
            </a:pPr>
            <a:r>
              <a:rPr lang="ja-JP" altLang="en-US" sz="1400" b="1" dirty="0">
                <a:solidFill>
                  <a:srgbClr val="000000"/>
                </a:solidFill>
                <a:latin typeface="ＭＳ Ｐゴシック"/>
              </a:rPr>
              <a:t>　　①対象世帯　　医療保険各制度（被用者保険、国保、後期高齢者医療制度等）の世帯に介護保険の受給者が</a:t>
            </a:r>
          </a:p>
          <a:p>
            <a:pPr>
              <a:lnSpc>
                <a:spcPct val="80000"/>
              </a:lnSpc>
              <a:spcBef>
                <a:spcPct val="50000"/>
              </a:spcBef>
              <a:defRPr/>
            </a:pPr>
            <a:r>
              <a:rPr lang="ja-JP" altLang="en-US" sz="1400" b="1" dirty="0">
                <a:solidFill>
                  <a:srgbClr val="000000"/>
                </a:solidFill>
                <a:latin typeface="ＭＳ Ｐゴシック"/>
              </a:rPr>
              <a:t>　　　　　　　　　　存在する場合に、被保険者からの申請に基づき、高額療養費の算定対象となる世帯単位で、医療</a:t>
            </a:r>
          </a:p>
          <a:p>
            <a:pPr>
              <a:lnSpc>
                <a:spcPct val="80000"/>
              </a:lnSpc>
              <a:spcBef>
                <a:spcPct val="50000"/>
              </a:spcBef>
              <a:defRPr/>
            </a:pPr>
            <a:r>
              <a:rPr lang="ja-JP" altLang="en-US" sz="1400" b="1" dirty="0">
                <a:solidFill>
                  <a:srgbClr val="000000"/>
                </a:solidFill>
                <a:latin typeface="ＭＳ Ｐゴシック"/>
              </a:rPr>
              <a:t>　　　　　　　　　　保険と介護保険の自己負担を合算した額が</a:t>
            </a:r>
            <a:r>
              <a:rPr lang="ja-JP" altLang="en-US" sz="1400" b="1" dirty="0" smtClean="0">
                <a:solidFill>
                  <a:srgbClr val="000000"/>
                </a:solidFill>
                <a:latin typeface="ＭＳ Ｐゴシック"/>
              </a:rPr>
              <a:t>、別に定める自己</a:t>
            </a:r>
            <a:r>
              <a:rPr lang="ja-JP" altLang="en-US" sz="1400" b="1" dirty="0">
                <a:solidFill>
                  <a:srgbClr val="000000"/>
                </a:solidFill>
                <a:latin typeface="ＭＳ Ｐゴシック"/>
              </a:rPr>
              <a:t>負担限度額を超えた場合</a:t>
            </a:r>
            <a:r>
              <a:rPr lang="ja-JP" altLang="en-US" sz="1200" dirty="0">
                <a:solidFill>
                  <a:srgbClr val="000000"/>
                </a:solidFill>
                <a:latin typeface="ＭＳ Ｐゴシック"/>
              </a:rPr>
              <a:t>（</a:t>
            </a:r>
            <a:r>
              <a:rPr lang="en-US" altLang="ja-JP" sz="1200" dirty="0">
                <a:solidFill>
                  <a:srgbClr val="000000"/>
                </a:solidFill>
                <a:latin typeface="ＭＳ Ｐゴシック"/>
              </a:rPr>
              <a:t>※</a:t>
            </a:r>
            <a:r>
              <a:rPr lang="ja-JP" altLang="en-US" sz="1200" dirty="0">
                <a:solidFill>
                  <a:srgbClr val="000000"/>
                </a:solidFill>
                <a:latin typeface="ＭＳ Ｐゴシック"/>
              </a:rPr>
              <a:t>３）</a:t>
            </a:r>
          </a:p>
          <a:p>
            <a:pPr>
              <a:lnSpc>
                <a:spcPct val="80000"/>
              </a:lnSpc>
              <a:spcBef>
                <a:spcPct val="50000"/>
              </a:spcBef>
              <a:defRPr/>
            </a:pPr>
            <a:r>
              <a:rPr lang="ja-JP" altLang="en-US" sz="1200" dirty="0">
                <a:solidFill>
                  <a:srgbClr val="000000"/>
                </a:solidFill>
                <a:latin typeface="ＭＳ Ｐゴシック"/>
              </a:rPr>
              <a:t>　　　　　　　　　　　　</a:t>
            </a:r>
            <a:r>
              <a:rPr lang="ja-JP" altLang="en-US" sz="1400" b="1" dirty="0" smtClean="0">
                <a:solidFill>
                  <a:srgbClr val="000000"/>
                </a:solidFill>
                <a:latin typeface="ＭＳ Ｐゴシック"/>
              </a:rPr>
              <a:t>に当該超えた額を支給</a:t>
            </a:r>
            <a:r>
              <a:rPr lang="ja-JP" altLang="en-US" sz="1400" b="1" dirty="0">
                <a:solidFill>
                  <a:srgbClr val="000000"/>
                </a:solidFill>
                <a:latin typeface="ＭＳ Ｐゴシック"/>
              </a:rPr>
              <a:t>する。</a:t>
            </a:r>
          </a:p>
          <a:p>
            <a:pPr>
              <a:lnSpc>
                <a:spcPct val="80000"/>
              </a:lnSpc>
              <a:spcBef>
                <a:spcPct val="50000"/>
              </a:spcBef>
              <a:defRPr/>
            </a:pPr>
            <a:r>
              <a:rPr lang="ja-JP" altLang="en-US" sz="1400" b="1" dirty="0">
                <a:solidFill>
                  <a:srgbClr val="000000"/>
                </a:solidFill>
                <a:latin typeface="ＭＳ Ｐゴシック"/>
              </a:rPr>
              <a:t>　　②限 度 額　　 年額５６万円を基本とし、医療保険各制度や被保険者の所得・年齢区分ごとの自己負担限度額</a:t>
            </a:r>
          </a:p>
          <a:p>
            <a:pPr>
              <a:lnSpc>
                <a:spcPct val="80000"/>
              </a:lnSpc>
              <a:spcBef>
                <a:spcPct val="50000"/>
              </a:spcBef>
              <a:defRPr/>
            </a:pPr>
            <a:r>
              <a:rPr lang="ja-JP" altLang="en-US" sz="1400" b="1" dirty="0">
                <a:solidFill>
                  <a:srgbClr val="000000"/>
                </a:solidFill>
                <a:latin typeface="ＭＳ Ｐゴシック"/>
              </a:rPr>
              <a:t>　　　　　　　　　　 を踏まえてきめ細かく</a:t>
            </a:r>
            <a:r>
              <a:rPr lang="ja-JP" altLang="en-US" sz="1400" b="1" dirty="0" smtClean="0">
                <a:solidFill>
                  <a:srgbClr val="000000"/>
                </a:solidFill>
                <a:latin typeface="ＭＳ Ｐゴシック"/>
              </a:rPr>
              <a:t>設定。（次頁）</a:t>
            </a:r>
            <a:endParaRPr lang="ja-JP" altLang="en-US" sz="1400" b="1" dirty="0">
              <a:solidFill>
                <a:srgbClr val="000000"/>
              </a:solidFill>
              <a:latin typeface="ＭＳ Ｐゴシック"/>
            </a:endParaRPr>
          </a:p>
          <a:p>
            <a:pPr>
              <a:spcBef>
                <a:spcPct val="50000"/>
              </a:spcBef>
              <a:defRPr/>
            </a:pPr>
            <a:r>
              <a:rPr lang="ja-JP" altLang="en-US" sz="1400" b="1" dirty="0">
                <a:solidFill>
                  <a:srgbClr val="000000"/>
                </a:solidFill>
                <a:latin typeface="ＭＳ Ｐゴシック"/>
              </a:rPr>
              <a:t>　　③費用負担　　医療保険者、介護保険者の双方が、自己負担額の比率に応じて負担し合う。</a:t>
            </a:r>
          </a:p>
          <a:p>
            <a:pPr>
              <a:spcBef>
                <a:spcPct val="50000"/>
              </a:spcBef>
              <a:defRPr/>
            </a:pPr>
            <a:r>
              <a:rPr lang="ja-JP" altLang="en-US" sz="1400" b="1" dirty="0">
                <a:solidFill>
                  <a:srgbClr val="000000"/>
                </a:solidFill>
                <a:latin typeface="ＭＳ Ｐゴシック"/>
              </a:rPr>
              <a:t/>
            </a:r>
            <a:br>
              <a:rPr lang="ja-JP" altLang="en-US" sz="1400" b="1" dirty="0">
                <a:solidFill>
                  <a:srgbClr val="000000"/>
                </a:solidFill>
                <a:latin typeface="ＭＳ Ｐゴシック"/>
              </a:rPr>
            </a:br>
            <a:r>
              <a:rPr lang="ja-JP" altLang="en-US" sz="1400" b="1" dirty="0">
                <a:solidFill>
                  <a:srgbClr val="000000"/>
                </a:solidFill>
                <a:latin typeface="ＭＳ Ｐゴシック"/>
              </a:rPr>
              <a:t>（制度のイメージ）</a:t>
            </a:r>
          </a:p>
        </p:txBody>
      </p:sp>
      <p:grpSp>
        <p:nvGrpSpPr>
          <p:cNvPr id="17413" name="Group 5"/>
          <p:cNvGrpSpPr>
            <a:grpSpLocks/>
          </p:cNvGrpSpPr>
          <p:nvPr/>
        </p:nvGrpSpPr>
        <p:grpSpPr bwMode="auto">
          <a:xfrm>
            <a:off x="1726674" y="3908428"/>
            <a:ext cx="6894645" cy="1897063"/>
            <a:chOff x="1004" y="2659"/>
            <a:chExt cx="4009" cy="1195"/>
          </a:xfrm>
        </p:grpSpPr>
        <p:sp>
          <p:nvSpPr>
            <p:cNvPr id="31752" name="Oval 6"/>
            <p:cNvSpPr>
              <a:spLocks noChangeArrowheads="1"/>
            </p:cNvSpPr>
            <p:nvPr/>
          </p:nvSpPr>
          <p:spPr bwMode="auto">
            <a:xfrm>
              <a:off x="1789" y="3158"/>
              <a:ext cx="2021" cy="589"/>
            </a:xfrm>
            <a:prstGeom prst="ellipse">
              <a:avLst/>
            </a:prstGeom>
            <a:noFill/>
            <a:ln w="9525">
              <a:solidFill>
                <a:schemeClr val="tx1"/>
              </a:solidFill>
              <a:round/>
              <a:headEnd/>
              <a:tailEnd/>
            </a:ln>
          </p:spPr>
          <p:txBody>
            <a:bodyPr wrap="none" anchor="ctr"/>
            <a:lstStyle/>
            <a:p>
              <a:pPr>
                <a:defRPr/>
              </a:pPr>
              <a:endParaRPr lang="ja-JP" altLang="en-US" sz="2400">
                <a:solidFill>
                  <a:srgbClr val="000000"/>
                </a:solidFill>
                <a:latin typeface="ＭＳ Ｐゴシック"/>
              </a:endParaRPr>
            </a:p>
          </p:txBody>
        </p:sp>
        <p:sp>
          <p:nvSpPr>
            <p:cNvPr id="31753" name="AutoShape 7"/>
            <p:cNvSpPr>
              <a:spLocks noChangeArrowheads="1"/>
            </p:cNvSpPr>
            <p:nvPr/>
          </p:nvSpPr>
          <p:spPr bwMode="auto">
            <a:xfrm>
              <a:off x="3294" y="3430"/>
              <a:ext cx="215" cy="181"/>
            </a:xfrm>
            <a:prstGeom prst="hexagon">
              <a:avLst>
                <a:gd name="adj" fmla="val 29696"/>
                <a:gd name="vf" fmla="val 115470"/>
              </a:avLst>
            </a:prstGeom>
            <a:solidFill>
              <a:srgbClr val="FF0000"/>
            </a:solidFill>
            <a:ln w="9525">
              <a:solidFill>
                <a:schemeClr val="tx1"/>
              </a:solidFill>
              <a:miter lim="800000"/>
              <a:headEnd/>
              <a:tailEnd/>
            </a:ln>
          </p:spPr>
          <p:txBody>
            <a:bodyPr wrap="none" anchor="ctr"/>
            <a:lstStyle/>
            <a:p>
              <a:pPr>
                <a:defRPr/>
              </a:pPr>
              <a:endParaRPr lang="ja-JP" altLang="en-US" sz="2400">
                <a:solidFill>
                  <a:srgbClr val="000000"/>
                </a:solidFill>
                <a:latin typeface="ＭＳ Ｐゴシック"/>
              </a:endParaRPr>
            </a:p>
          </p:txBody>
        </p:sp>
        <p:sp>
          <p:nvSpPr>
            <p:cNvPr id="31754" name="AutoShape 8"/>
            <p:cNvSpPr>
              <a:spLocks noChangeArrowheads="1"/>
            </p:cNvSpPr>
            <p:nvPr/>
          </p:nvSpPr>
          <p:spPr bwMode="auto">
            <a:xfrm>
              <a:off x="2391" y="3339"/>
              <a:ext cx="215" cy="226"/>
            </a:xfrm>
            <a:prstGeom prst="octagon">
              <a:avLst>
                <a:gd name="adj" fmla="val 29287"/>
              </a:avLst>
            </a:prstGeom>
            <a:solidFill>
              <a:schemeClr val="accent2"/>
            </a:solidFill>
            <a:ln w="9525">
              <a:solidFill>
                <a:schemeClr val="tx1"/>
              </a:solidFill>
              <a:miter lim="800000"/>
              <a:headEnd/>
              <a:tailEnd/>
            </a:ln>
          </p:spPr>
          <p:txBody>
            <a:bodyPr wrap="none" anchor="ctr"/>
            <a:lstStyle/>
            <a:p>
              <a:pPr>
                <a:defRPr/>
              </a:pPr>
              <a:endParaRPr lang="ja-JP" altLang="en-US" sz="2400">
                <a:solidFill>
                  <a:srgbClr val="000000"/>
                </a:solidFill>
                <a:latin typeface="ＭＳ Ｐゴシック"/>
              </a:endParaRPr>
            </a:p>
          </p:txBody>
        </p:sp>
        <p:sp>
          <p:nvSpPr>
            <p:cNvPr id="31755" name="Rectangle 9"/>
            <p:cNvSpPr>
              <a:spLocks noChangeArrowheads="1"/>
            </p:cNvSpPr>
            <p:nvPr/>
          </p:nvSpPr>
          <p:spPr bwMode="auto">
            <a:xfrm>
              <a:off x="4059" y="2659"/>
              <a:ext cx="688" cy="363"/>
            </a:xfrm>
            <a:prstGeom prst="rect">
              <a:avLst/>
            </a:prstGeom>
            <a:solidFill>
              <a:srgbClr val="FFFF99"/>
            </a:solidFill>
            <a:ln w="9525">
              <a:solidFill>
                <a:schemeClr val="tx1"/>
              </a:solidFill>
              <a:miter lim="800000"/>
              <a:headEnd/>
              <a:tailEnd/>
            </a:ln>
          </p:spPr>
          <p:txBody>
            <a:bodyPr wrap="none" lIns="91429" tIns="45715" rIns="91429" bIns="45715" anchor="ctr"/>
            <a:lstStyle/>
            <a:p>
              <a:pPr>
                <a:defRPr/>
              </a:pPr>
              <a:r>
                <a:rPr lang="ja-JP" altLang="en-US" sz="1400" b="1">
                  <a:solidFill>
                    <a:srgbClr val="000000"/>
                  </a:solidFill>
                  <a:latin typeface="ＭＳ Ｐゴシック"/>
                </a:rPr>
                <a:t>医療保険者</a:t>
              </a:r>
            </a:p>
          </p:txBody>
        </p:sp>
        <p:sp>
          <p:nvSpPr>
            <p:cNvPr id="31756" name="Text Box 10"/>
            <p:cNvSpPr txBox="1">
              <a:spLocks noChangeArrowheads="1"/>
            </p:cNvSpPr>
            <p:nvPr/>
          </p:nvSpPr>
          <p:spPr bwMode="auto">
            <a:xfrm>
              <a:off x="2744" y="3249"/>
              <a:ext cx="817" cy="173"/>
            </a:xfrm>
            <a:prstGeom prst="rect">
              <a:avLst/>
            </a:prstGeom>
            <a:noFill/>
            <a:ln w="9525">
              <a:noFill/>
              <a:miter lim="800000"/>
              <a:headEnd/>
              <a:tailEnd/>
            </a:ln>
          </p:spPr>
          <p:txBody>
            <a:bodyPr lIns="91429" tIns="45715" rIns="91429" bIns="45715">
              <a:spAutoFit/>
            </a:bodyPr>
            <a:lstStyle/>
            <a:p>
              <a:pPr>
                <a:spcBef>
                  <a:spcPct val="50000"/>
                </a:spcBef>
                <a:defRPr/>
              </a:pPr>
              <a:r>
                <a:rPr lang="ja-JP" altLang="en-US" sz="1200" b="1">
                  <a:solidFill>
                    <a:srgbClr val="000000"/>
                  </a:solidFill>
                  <a:latin typeface="ＭＳ Ｐゴシック"/>
                </a:rPr>
                <a:t>医療保険受給者</a:t>
              </a:r>
            </a:p>
          </p:txBody>
        </p:sp>
        <p:sp>
          <p:nvSpPr>
            <p:cNvPr id="31757" name="Text Box 11"/>
            <p:cNvSpPr txBox="1">
              <a:spLocks noChangeArrowheads="1"/>
            </p:cNvSpPr>
            <p:nvPr/>
          </p:nvSpPr>
          <p:spPr bwMode="auto">
            <a:xfrm>
              <a:off x="2336" y="3566"/>
              <a:ext cx="880" cy="173"/>
            </a:xfrm>
            <a:prstGeom prst="rect">
              <a:avLst/>
            </a:prstGeom>
            <a:noFill/>
            <a:ln w="9525">
              <a:noFill/>
              <a:miter lim="800000"/>
              <a:headEnd/>
              <a:tailEnd/>
            </a:ln>
          </p:spPr>
          <p:txBody>
            <a:bodyPr lIns="91429" tIns="45715" rIns="91429" bIns="45715">
              <a:spAutoFit/>
            </a:bodyPr>
            <a:lstStyle/>
            <a:p>
              <a:pPr>
                <a:spcBef>
                  <a:spcPct val="50000"/>
                </a:spcBef>
                <a:defRPr/>
              </a:pPr>
              <a:r>
                <a:rPr lang="ja-JP" altLang="en-US" sz="1200" b="1">
                  <a:solidFill>
                    <a:srgbClr val="000000"/>
                  </a:solidFill>
                  <a:latin typeface="ＭＳ Ｐゴシック"/>
                </a:rPr>
                <a:t>介護保険受給者</a:t>
              </a:r>
            </a:p>
          </p:txBody>
        </p:sp>
        <p:sp>
          <p:nvSpPr>
            <p:cNvPr id="31758" name="Line 12"/>
            <p:cNvSpPr>
              <a:spLocks noChangeShapeType="1"/>
            </p:cNvSpPr>
            <p:nvPr/>
          </p:nvSpPr>
          <p:spPr bwMode="auto">
            <a:xfrm flipV="1">
              <a:off x="3552" y="3158"/>
              <a:ext cx="516" cy="272"/>
            </a:xfrm>
            <a:prstGeom prst="line">
              <a:avLst/>
            </a:prstGeom>
            <a:noFill/>
            <a:ln w="9525">
              <a:solidFill>
                <a:schemeClr val="tx1"/>
              </a:solidFill>
              <a:round/>
              <a:headEnd/>
              <a:tailEnd type="triangle" w="med" len="med"/>
            </a:ln>
          </p:spPr>
          <p:txBody>
            <a:bodyPr wrap="none" anchor="ctr"/>
            <a:lstStyle/>
            <a:p>
              <a:pPr>
                <a:defRPr/>
              </a:pPr>
              <a:endParaRPr lang="ja-JP" altLang="en-US" sz="2400">
                <a:solidFill>
                  <a:srgbClr val="000000"/>
                </a:solidFill>
                <a:latin typeface="ＭＳ Ｐゴシック"/>
              </a:endParaRPr>
            </a:p>
          </p:txBody>
        </p:sp>
        <p:sp>
          <p:nvSpPr>
            <p:cNvPr id="31759" name="Line 13"/>
            <p:cNvSpPr>
              <a:spLocks noChangeShapeType="1"/>
            </p:cNvSpPr>
            <p:nvPr/>
          </p:nvSpPr>
          <p:spPr bwMode="auto">
            <a:xfrm flipH="1">
              <a:off x="3595" y="3203"/>
              <a:ext cx="515" cy="272"/>
            </a:xfrm>
            <a:prstGeom prst="line">
              <a:avLst/>
            </a:prstGeom>
            <a:noFill/>
            <a:ln w="9525">
              <a:solidFill>
                <a:schemeClr val="tx1"/>
              </a:solidFill>
              <a:round/>
              <a:headEnd/>
              <a:tailEnd type="triangle" w="med" len="med"/>
            </a:ln>
          </p:spPr>
          <p:txBody>
            <a:bodyPr wrap="none" anchor="ctr"/>
            <a:lstStyle/>
            <a:p>
              <a:pPr>
                <a:defRPr/>
              </a:pPr>
              <a:endParaRPr lang="ja-JP" altLang="en-US" sz="2400">
                <a:solidFill>
                  <a:srgbClr val="000000"/>
                </a:solidFill>
                <a:latin typeface="ＭＳ Ｐゴシック"/>
              </a:endParaRPr>
            </a:p>
          </p:txBody>
        </p:sp>
        <p:sp>
          <p:nvSpPr>
            <p:cNvPr id="31760" name="AutoShape 14"/>
            <p:cNvSpPr>
              <a:spLocks noChangeArrowheads="1"/>
            </p:cNvSpPr>
            <p:nvPr/>
          </p:nvSpPr>
          <p:spPr bwMode="auto">
            <a:xfrm>
              <a:off x="1061" y="2659"/>
              <a:ext cx="730" cy="362"/>
            </a:xfrm>
            <a:prstGeom prst="roundRect">
              <a:avLst>
                <a:gd name="adj" fmla="val 16667"/>
              </a:avLst>
            </a:prstGeom>
            <a:solidFill>
              <a:srgbClr val="66CCFF"/>
            </a:solidFill>
            <a:ln w="9525">
              <a:solidFill>
                <a:schemeClr val="tx1"/>
              </a:solidFill>
              <a:round/>
              <a:headEnd/>
              <a:tailEnd/>
            </a:ln>
          </p:spPr>
          <p:txBody>
            <a:bodyPr wrap="none" lIns="91429" tIns="45715" rIns="91429" bIns="45715" anchor="ctr"/>
            <a:lstStyle/>
            <a:p>
              <a:pPr>
                <a:defRPr/>
              </a:pPr>
              <a:r>
                <a:rPr lang="ja-JP" altLang="en-US" sz="1400" b="1" dirty="0">
                  <a:solidFill>
                    <a:srgbClr val="000000"/>
                  </a:solidFill>
                  <a:latin typeface="ＭＳ Ｐゴシック"/>
                </a:rPr>
                <a:t>介護保険者</a:t>
              </a:r>
            </a:p>
            <a:p>
              <a:pPr>
                <a:defRPr/>
              </a:pPr>
              <a:r>
                <a:rPr lang="ja-JP" altLang="en-US" sz="1400" b="1" dirty="0">
                  <a:solidFill>
                    <a:srgbClr val="000000"/>
                  </a:solidFill>
                  <a:latin typeface="ＭＳ Ｐゴシック"/>
                </a:rPr>
                <a:t>（市町村）</a:t>
              </a:r>
            </a:p>
          </p:txBody>
        </p:sp>
        <p:sp>
          <p:nvSpPr>
            <p:cNvPr id="31761" name="Line 15"/>
            <p:cNvSpPr>
              <a:spLocks noChangeShapeType="1"/>
            </p:cNvSpPr>
            <p:nvPr/>
          </p:nvSpPr>
          <p:spPr bwMode="auto">
            <a:xfrm>
              <a:off x="1685" y="3067"/>
              <a:ext cx="453" cy="227"/>
            </a:xfrm>
            <a:prstGeom prst="line">
              <a:avLst/>
            </a:prstGeom>
            <a:noFill/>
            <a:ln w="9525">
              <a:solidFill>
                <a:schemeClr val="tx1"/>
              </a:solidFill>
              <a:round/>
              <a:headEnd/>
              <a:tailEnd type="triangle" w="med" len="med"/>
            </a:ln>
          </p:spPr>
          <p:txBody>
            <a:bodyPr wrap="none" anchor="ctr"/>
            <a:lstStyle/>
            <a:p>
              <a:pPr>
                <a:defRPr/>
              </a:pPr>
              <a:endParaRPr lang="ja-JP" altLang="en-US" sz="2400">
                <a:solidFill>
                  <a:srgbClr val="000000"/>
                </a:solidFill>
                <a:latin typeface="ＭＳ Ｐゴシック"/>
              </a:endParaRPr>
            </a:p>
          </p:txBody>
        </p:sp>
        <p:sp>
          <p:nvSpPr>
            <p:cNvPr id="31762" name="Line 16"/>
            <p:cNvSpPr>
              <a:spLocks noChangeShapeType="1"/>
            </p:cNvSpPr>
            <p:nvPr/>
          </p:nvSpPr>
          <p:spPr bwMode="auto">
            <a:xfrm flipH="1">
              <a:off x="1866" y="2840"/>
              <a:ext cx="2063" cy="0"/>
            </a:xfrm>
            <a:prstGeom prst="line">
              <a:avLst/>
            </a:prstGeom>
            <a:noFill/>
            <a:ln w="9525">
              <a:solidFill>
                <a:schemeClr val="tx1"/>
              </a:solidFill>
              <a:round/>
              <a:headEnd/>
              <a:tailEnd type="triangle" w="med" len="med"/>
            </a:ln>
          </p:spPr>
          <p:txBody>
            <a:bodyPr wrap="none" anchor="ctr"/>
            <a:lstStyle/>
            <a:p>
              <a:pPr>
                <a:defRPr/>
              </a:pPr>
              <a:endParaRPr lang="ja-JP" altLang="en-US" sz="2400">
                <a:solidFill>
                  <a:srgbClr val="000000"/>
                </a:solidFill>
                <a:latin typeface="ＭＳ Ｐゴシック"/>
              </a:endParaRPr>
            </a:p>
          </p:txBody>
        </p:sp>
        <p:sp>
          <p:nvSpPr>
            <p:cNvPr id="31763" name="Text Box 17"/>
            <p:cNvSpPr txBox="1">
              <a:spLocks noChangeArrowheads="1"/>
            </p:cNvSpPr>
            <p:nvPr/>
          </p:nvSpPr>
          <p:spPr bwMode="auto">
            <a:xfrm>
              <a:off x="3272" y="2976"/>
              <a:ext cx="816" cy="271"/>
            </a:xfrm>
            <a:prstGeom prst="rect">
              <a:avLst/>
            </a:prstGeom>
            <a:noFill/>
            <a:ln w="9525">
              <a:noFill/>
              <a:miter lim="800000"/>
              <a:headEnd/>
              <a:tailEnd/>
            </a:ln>
          </p:spPr>
          <p:txBody>
            <a:bodyPr lIns="91429" tIns="45715" rIns="91429" bIns="45715">
              <a:spAutoFit/>
            </a:bodyPr>
            <a:lstStyle/>
            <a:p>
              <a:pPr>
                <a:spcBef>
                  <a:spcPct val="50000"/>
                </a:spcBef>
                <a:defRPr/>
              </a:pPr>
              <a:r>
                <a:rPr lang="en-US" altLang="ja-JP" sz="1100" b="1">
                  <a:solidFill>
                    <a:srgbClr val="000000"/>
                  </a:solidFill>
                  <a:latin typeface="ＭＳ Ｐゴシック"/>
                </a:rPr>
                <a:t>③</a:t>
              </a:r>
              <a:r>
                <a:rPr lang="ja-JP" altLang="en-US" sz="1100" b="1">
                  <a:solidFill>
                    <a:srgbClr val="000000"/>
                  </a:solidFill>
                  <a:latin typeface="ＭＳ Ｐゴシック"/>
                </a:rPr>
                <a:t>申請（②の証明</a:t>
              </a:r>
              <a:br>
                <a:rPr lang="ja-JP" altLang="en-US" sz="1100" b="1">
                  <a:solidFill>
                    <a:srgbClr val="000000"/>
                  </a:solidFill>
                  <a:latin typeface="ＭＳ Ｐゴシック"/>
                </a:rPr>
              </a:br>
              <a:r>
                <a:rPr lang="ja-JP" altLang="en-US" sz="1100" b="1">
                  <a:solidFill>
                    <a:srgbClr val="000000"/>
                  </a:solidFill>
                  <a:latin typeface="ＭＳ Ｐゴシック"/>
                </a:rPr>
                <a:t>　 書を添付）</a:t>
              </a:r>
            </a:p>
          </p:txBody>
        </p:sp>
        <p:sp>
          <p:nvSpPr>
            <p:cNvPr id="31764" name="Text Box 18"/>
            <p:cNvSpPr txBox="1">
              <a:spLocks noChangeArrowheads="1"/>
            </p:cNvSpPr>
            <p:nvPr/>
          </p:nvSpPr>
          <p:spPr bwMode="auto">
            <a:xfrm>
              <a:off x="3862" y="3339"/>
              <a:ext cx="556" cy="173"/>
            </a:xfrm>
            <a:prstGeom prst="rect">
              <a:avLst/>
            </a:prstGeom>
            <a:noFill/>
            <a:ln w="9525">
              <a:noFill/>
              <a:miter lim="800000"/>
              <a:headEnd/>
              <a:tailEnd/>
            </a:ln>
          </p:spPr>
          <p:txBody>
            <a:bodyPr lIns="91429" tIns="45715" rIns="91429" bIns="45715">
              <a:spAutoFit/>
            </a:bodyPr>
            <a:lstStyle/>
            <a:p>
              <a:pPr>
                <a:spcBef>
                  <a:spcPct val="50000"/>
                </a:spcBef>
                <a:defRPr/>
              </a:pPr>
              <a:r>
                <a:rPr lang="en-US" altLang="ja-JP" sz="1200" b="1">
                  <a:solidFill>
                    <a:srgbClr val="000000"/>
                  </a:solidFill>
                  <a:latin typeface="ＭＳ Ｐゴシック"/>
                </a:rPr>
                <a:t>⑤</a:t>
              </a:r>
              <a:r>
                <a:rPr lang="ja-JP" altLang="en-US" sz="1200" b="1">
                  <a:solidFill>
                    <a:srgbClr val="000000"/>
                  </a:solidFill>
                  <a:latin typeface="ＭＳ Ｐゴシック"/>
                </a:rPr>
                <a:t>支給</a:t>
              </a:r>
            </a:p>
          </p:txBody>
        </p:sp>
        <p:sp>
          <p:nvSpPr>
            <p:cNvPr id="31765" name="Text Box 19"/>
            <p:cNvSpPr txBox="1">
              <a:spLocks noChangeArrowheads="1"/>
            </p:cNvSpPr>
            <p:nvPr/>
          </p:nvSpPr>
          <p:spPr bwMode="auto">
            <a:xfrm>
              <a:off x="4412" y="3158"/>
              <a:ext cx="601" cy="173"/>
            </a:xfrm>
            <a:prstGeom prst="rect">
              <a:avLst/>
            </a:prstGeom>
            <a:solidFill>
              <a:srgbClr val="FF99FF"/>
            </a:solidFill>
            <a:ln w="9525">
              <a:noFill/>
              <a:miter lim="800000"/>
              <a:headEnd/>
              <a:tailEnd/>
            </a:ln>
          </p:spPr>
          <p:txBody>
            <a:bodyPr lIns="91429" tIns="45715" rIns="91429" bIns="45715">
              <a:spAutoFit/>
            </a:bodyPr>
            <a:lstStyle/>
            <a:p>
              <a:pPr>
                <a:spcBef>
                  <a:spcPct val="50000"/>
                </a:spcBef>
                <a:defRPr/>
              </a:pPr>
              <a:r>
                <a:rPr lang="ja-JP" altLang="en-US" sz="1200" b="1">
                  <a:solidFill>
                    <a:srgbClr val="000000"/>
                  </a:solidFill>
                  <a:latin typeface="ＭＳ Ｐゴシック"/>
                </a:rPr>
                <a:t>支給額算定</a:t>
              </a:r>
            </a:p>
          </p:txBody>
        </p:sp>
        <p:sp>
          <p:nvSpPr>
            <p:cNvPr id="31766" name="Text Box 20"/>
            <p:cNvSpPr txBox="1">
              <a:spLocks noChangeArrowheads="1"/>
            </p:cNvSpPr>
            <p:nvPr/>
          </p:nvSpPr>
          <p:spPr bwMode="auto">
            <a:xfrm>
              <a:off x="1111" y="3566"/>
              <a:ext cx="1169" cy="288"/>
            </a:xfrm>
            <a:prstGeom prst="rect">
              <a:avLst/>
            </a:prstGeom>
            <a:noFill/>
            <a:ln w="9525">
              <a:noFill/>
              <a:miter lim="800000"/>
              <a:headEnd/>
              <a:tailEnd/>
            </a:ln>
          </p:spPr>
          <p:txBody>
            <a:bodyPr lIns="91429" tIns="45715" rIns="91429" bIns="45715">
              <a:spAutoFit/>
            </a:bodyPr>
            <a:lstStyle/>
            <a:p>
              <a:pPr>
                <a:spcBef>
                  <a:spcPct val="50000"/>
                </a:spcBef>
                <a:defRPr/>
              </a:pPr>
              <a:r>
                <a:rPr lang="ja-JP" altLang="en-US" sz="1200" b="1">
                  <a:solidFill>
                    <a:srgbClr val="000000"/>
                  </a:solidFill>
                  <a:latin typeface="ＭＳ Ｐゴシック"/>
                </a:rPr>
                <a:t>各医療保険の高額療養費算定世帯</a:t>
              </a:r>
            </a:p>
          </p:txBody>
        </p:sp>
        <p:sp>
          <p:nvSpPr>
            <p:cNvPr id="31767" name="Text Box 21"/>
            <p:cNvSpPr txBox="1">
              <a:spLocks noChangeArrowheads="1"/>
            </p:cNvSpPr>
            <p:nvPr/>
          </p:nvSpPr>
          <p:spPr bwMode="auto">
            <a:xfrm>
              <a:off x="2546" y="2659"/>
              <a:ext cx="805" cy="164"/>
            </a:xfrm>
            <a:prstGeom prst="rect">
              <a:avLst/>
            </a:prstGeom>
            <a:noFill/>
            <a:ln w="9525">
              <a:noFill/>
              <a:miter lim="800000"/>
              <a:headEnd/>
              <a:tailEnd/>
            </a:ln>
          </p:spPr>
          <p:txBody>
            <a:bodyPr lIns="91429" tIns="45715" rIns="91429" bIns="45715">
              <a:spAutoFit/>
            </a:bodyPr>
            <a:lstStyle/>
            <a:p>
              <a:pPr>
                <a:spcBef>
                  <a:spcPct val="50000"/>
                </a:spcBef>
                <a:defRPr/>
              </a:pPr>
              <a:r>
                <a:rPr lang="en-US" altLang="ja-JP" sz="1100" b="1">
                  <a:solidFill>
                    <a:srgbClr val="000000"/>
                  </a:solidFill>
                  <a:latin typeface="ＭＳ Ｐゴシック"/>
                </a:rPr>
                <a:t>④</a:t>
              </a:r>
              <a:r>
                <a:rPr lang="ja-JP" altLang="en-US" sz="1100" b="1">
                  <a:solidFill>
                    <a:srgbClr val="000000"/>
                  </a:solidFill>
                  <a:latin typeface="ＭＳ Ｐゴシック"/>
                </a:rPr>
                <a:t>支給額の連絡</a:t>
              </a:r>
            </a:p>
          </p:txBody>
        </p:sp>
        <p:sp>
          <p:nvSpPr>
            <p:cNvPr id="31768" name="Text Box 22"/>
            <p:cNvSpPr txBox="1">
              <a:spLocks noChangeArrowheads="1"/>
            </p:cNvSpPr>
            <p:nvPr/>
          </p:nvSpPr>
          <p:spPr bwMode="auto">
            <a:xfrm>
              <a:off x="1322" y="3067"/>
              <a:ext cx="680" cy="252"/>
            </a:xfrm>
            <a:prstGeom prst="rect">
              <a:avLst/>
            </a:prstGeom>
            <a:noFill/>
            <a:ln w="9525">
              <a:noFill/>
              <a:miter lim="800000"/>
              <a:headEnd/>
              <a:tailEnd/>
            </a:ln>
          </p:spPr>
          <p:txBody>
            <a:bodyPr lIns="91429" tIns="45715" rIns="91429" bIns="45715">
              <a:spAutoFit/>
            </a:bodyPr>
            <a:lstStyle/>
            <a:p>
              <a:pPr>
                <a:spcBef>
                  <a:spcPct val="50000"/>
                </a:spcBef>
                <a:defRPr/>
              </a:pPr>
              <a:r>
                <a:rPr lang="en-US" altLang="ja-JP" sz="1000" b="1">
                  <a:solidFill>
                    <a:srgbClr val="000000"/>
                  </a:solidFill>
                  <a:latin typeface="ＭＳ Ｐゴシック"/>
                </a:rPr>
                <a:t>②</a:t>
              </a:r>
              <a:r>
                <a:rPr lang="ja-JP" altLang="en-US" sz="1000" b="1">
                  <a:solidFill>
                    <a:srgbClr val="000000"/>
                  </a:solidFill>
                  <a:latin typeface="ＭＳ Ｐゴシック"/>
                </a:rPr>
                <a:t>介護自己</a:t>
              </a:r>
              <a:br>
                <a:rPr lang="ja-JP" altLang="en-US" sz="1000" b="1">
                  <a:solidFill>
                    <a:srgbClr val="000000"/>
                  </a:solidFill>
                  <a:latin typeface="ＭＳ Ｐゴシック"/>
                </a:rPr>
              </a:br>
              <a:r>
                <a:rPr lang="ja-JP" altLang="en-US" sz="1000" b="1">
                  <a:solidFill>
                    <a:srgbClr val="000000"/>
                  </a:solidFill>
                  <a:latin typeface="ＭＳ Ｐゴシック"/>
                </a:rPr>
                <a:t>　 負担額証明書</a:t>
              </a:r>
            </a:p>
          </p:txBody>
        </p:sp>
        <p:sp>
          <p:nvSpPr>
            <p:cNvPr id="31769" name="Line 23"/>
            <p:cNvSpPr>
              <a:spLocks noChangeShapeType="1"/>
            </p:cNvSpPr>
            <p:nvPr/>
          </p:nvSpPr>
          <p:spPr bwMode="auto">
            <a:xfrm>
              <a:off x="1186" y="3203"/>
              <a:ext cx="725" cy="318"/>
            </a:xfrm>
            <a:prstGeom prst="line">
              <a:avLst/>
            </a:prstGeom>
            <a:noFill/>
            <a:ln w="9525">
              <a:solidFill>
                <a:schemeClr val="tx1"/>
              </a:solidFill>
              <a:round/>
              <a:headEnd/>
              <a:tailEnd type="triangle" w="med" len="med"/>
            </a:ln>
          </p:spPr>
          <p:txBody>
            <a:bodyPr wrap="none" anchor="ctr"/>
            <a:lstStyle/>
            <a:p>
              <a:pPr>
                <a:defRPr/>
              </a:pPr>
              <a:endParaRPr lang="ja-JP" altLang="en-US" sz="2400">
                <a:solidFill>
                  <a:srgbClr val="000000"/>
                </a:solidFill>
                <a:latin typeface="ＭＳ Ｐゴシック"/>
              </a:endParaRPr>
            </a:p>
          </p:txBody>
        </p:sp>
        <p:sp>
          <p:nvSpPr>
            <p:cNvPr id="31770" name="Text Box 24"/>
            <p:cNvSpPr txBox="1">
              <a:spLocks noChangeArrowheads="1"/>
            </p:cNvSpPr>
            <p:nvPr/>
          </p:nvSpPr>
          <p:spPr bwMode="auto">
            <a:xfrm>
              <a:off x="1004" y="3249"/>
              <a:ext cx="408" cy="173"/>
            </a:xfrm>
            <a:prstGeom prst="rect">
              <a:avLst/>
            </a:prstGeom>
            <a:noFill/>
            <a:ln w="9525">
              <a:noFill/>
              <a:miter lim="800000"/>
              <a:headEnd/>
              <a:tailEnd/>
            </a:ln>
          </p:spPr>
          <p:txBody>
            <a:bodyPr lIns="91429" tIns="45715" rIns="91429" bIns="45715">
              <a:spAutoFit/>
            </a:bodyPr>
            <a:lstStyle/>
            <a:p>
              <a:pPr>
                <a:spcBef>
                  <a:spcPct val="50000"/>
                </a:spcBef>
                <a:defRPr/>
              </a:pPr>
              <a:r>
                <a:rPr lang="en-US" altLang="ja-JP" sz="1200" b="1">
                  <a:solidFill>
                    <a:srgbClr val="000000"/>
                  </a:solidFill>
                  <a:latin typeface="ＭＳ Ｐゴシック"/>
                </a:rPr>
                <a:t>⑤</a:t>
              </a:r>
              <a:r>
                <a:rPr lang="ja-JP" altLang="en-US" sz="1200" b="1">
                  <a:solidFill>
                    <a:srgbClr val="000000"/>
                  </a:solidFill>
                  <a:latin typeface="ＭＳ Ｐゴシック"/>
                </a:rPr>
                <a:t>支給</a:t>
              </a:r>
            </a:p>
          </p:txBody>
        </p:sp>
        <p:sp>
          <p:nvSpPr>
            <p:cNvPr id="31771" name="Line 25"/>
            <p:cNvSpPr>
              <a:spLocks noChangeShapeType="1"/>
            </p:cNvSpPr>
            <p:nvPr/>
          </p:nvSpPr>
          <p:spPr bwMode="auto">
            <a:xfrm flipH="1" flipV="1">
              <a:off x="1730" y="3022"/>
              <a:ext cx="454" cy="226"/>
            </a:xfrm>
            <a:prstGeom prst="line">
              <a:avLst/>
            </a:prstGeom>
            <a:noFill/>
            <a:ln w="9525">
              <a:solidFill>
                <a:schemeClr val="tx1"/>
              </a:solidFill>
              <a:round/>
              <a:headEnd/>
              <a:tailEnd type="triangle" w="med" len="med"/>
            </a:ln>
          </p:spPr>
          <p:txBody>
            <a:bodyPr wrap="none" anchor="ctr"/>
            <a:lstStyle/>
            <a:p>
              <a:pPr>
                <a:defRPr/>
              </a:pPr>
              <a:endParaRPr lang="ja-JP" altLang="en-US" sz="2400">
                <a:solidFill>
                  <a:srgbClr val="000000"/>
                </a:solidFill>
                <a:latin typeface="ＭＳ Ｐゴシック"/>
              </a:endParaRPr>
            </a:p>
          </p:txBody>
        </p:sp>
        <p:sp>
          <p:nvSpPr>
            <p:cNvPr id="31772" name="Text Box 26"/>
            <p:cNvSpPr txBox="1">
              <a:spLocks noChangeArrowheads="1"/>
            </p:cNvSpPr>
            <p:nvPr/>
          </p:nvSpPr>
          <p:spPr bwMode="auto">
            <a:xfrm>
              <a:off x="1911" y="2976"/>
              <a:ext cx="485" cy="164"/>
            </a:xfrm>
            <a:prstGeom prst="rect">
              <a:avLst/>
            </a:prstGeom>
            <a:noFill/>
            <a:ln w="9525">
              <a:noFill/>
              <a:miter lim="800000"/>
              <a:headEnd/>
              <a:tailEnd/>
            </a:ln>
          </p:spPr>
          <p:txBody>
            <a:bodyPr lIns="91429" tIns="45715" rIns="91429" bIns="45715">
              <a:spAutoFit/>
            </a:bodyPr>
            <a:lstStyle/>
            <a:p>
              <a:pPr>
                <a:spcBef>
                  <a:spcPct val="50000"/>
                </a:spcBef>
                <a:defRPr/>
              </a:pPr>
              <a:r>
                <a:rPr lang="en-US" altLang="ja-JP" sz="1100" b="1">
                  <a:solidFill>
                    <a:srgbClr val="000000"/>
                  </a:solidFill>
                  <a:latin typeface="ＭＳ Ｐゴシック"/>
                </a:rPr>
                <a:t>①</a:t>
              </a:r>
              <a:r>
                <a:rPr lang="ja-JP" altLang="en-US" sz="1100" b="1">
                  <a:solidFill>
                    <a:srgbClr val="000000"/>
                  </a:solidFill>
                  <a:latin typeface="ＭＳ Ｐゴシック"/>
                </a:rPr>
                <a:t>申請</a:t>
              </a:r>
            </a:p>
          </p:txBody>
        </p:sp>
      </p:grpSp>
      <p:sp>
        <p:nvSpPr>
          <p:cNvPr id="31750" name="Text Box 27"/>
          <p:cNvSpPr txBox="1">
            <a:spLocks noChangeArrowheads="1"/>
          </p:cNvSpPr>
          <p:nvPr/>
        </p:nvSpPr>
        <p:spPr bwMode="auto">
          <a:xfrm>
            <a:off x="428236" y="5880158"/>
            <a:ext cx="8845251" cy="938719"/>
          </a:xfrm>
          <a:prstGeom prst="rect">
            <a:avLst/>
          </a:prstGeom>
          <a:noFill/>
          <a:ln w="9525" algn="ctr">
            <a:noFill/>
            <a:miter lim="800000"/>
            <a:headEnd/>
            <a:tailEnd/>
          </a:ln>
        </p:spPr>
        <p:txBody>
          <a:bodyPr wrap="square">
            <a:spAutoFit/>
          </a:bodyPr>
          <a:lstStyle/>
          <a:p>
            <a:pPr marL="447675" indent="-361950">
              <a:defRPr/>
            </a:pPr>
            <a:r>
              <a:rPr lang="ja-JP" altLang="en-US" sz="1100" b="1" dirty="0">
                <a:solidFill>
                  <a:srgbClr val="000000"/>
                </a:solidFill>
                <a:latin typeface="ＭＳ Ｐゴシック"/>
              </a:rPr>
              <a:t>（</a:t>
            </a:r>
            <a:r>
              <a:rPr lang="en-US" altLang="ja-JP" sz="1100" b="1" dirty="0">
                <a:solidFill>
                  <a:srgbClr val="000000"/>
                </a:solidFill>
                <a:latin typeface="ＭＳ Ｐゴシック"/>
              </a:rPr>
              <a:t>※</a:t>
            </a:r>
            <a:r>
              <a:rPr lang="ja-JP" altLang="en-US" sz="1100" b="1" dirty="0">
                <a:solidFill>
                  <a:srgbClr val="000000"/>
                </a:solidFill>
                <a:latin typeface="ＭＳ Ｐゴシック"/>
              </a:rPr>
              <a:t>１）　国保及び後期高齢者医療制度における所得区分の変更が、８月１日から適用されることを踏まえた</a:t>
            </a:r>
            <a:r>
              <a:rPr lang="ja-JP" altLang="en-US" sz="1100" b="1" dirty="0" smtClean="0">
                <a:solidFill>
                  <a:srgbClr val="000000"/>
                </a:solidFill>
                <a:latin typeface="ＭＳ Ｐゴシック"/>
              </a:rPr>
              <a:t>もの</a:t>
            </a:r>
            <a:endParaRPr lang="en-US" altLang="ja-JP" sz="1100" b="1" dirty="0" smtClean="0">
              <a:solidFill>
                <a:srgbClr val="000000"/>
              </a:solidFill>
              <a:latin typeface="ＭＳ Ｐゴシック"/>
            </a:endParaRPr>
          </a:p>
          <a:p>
            <a:pPr marL="447675" indent="-361950">
              <a:defRPr/>
            </a:pPr>
            <a:r>
              <a:rPr lang="ja-JP" altLang="en-US" sz="1100" b="1" dirty="0" smtClean="0">
                <a:solidFill>
                  <a:srgbClr val="000000"/>
                </a:solidFill>
                <a:latin typeface="ＭＳ Ｐゴシック"/>
              </a:rPr>
              <a:t>（</a:t>
            </a:r>
            <a:r>
              <a:rPr lang="en-US" altLang="ja-JP" sz="1100" b="1" dirty="0">
                <a:solidFill>
                  <a:srgbClr val="000000"/>
                </a:solidFill>
                <a:latin typeface="ＭＳ Ｐゴシック"/>
              </a:rPr>
              <a:t>※</a:t>
            </a:r>
            <a:r>
              <a:rPr lang="ja-JP" altLang="en-US" sz="1100" b="1" dirty="0">
                <a:solidFill>
                  <a:srgbClr val="000000"/>
                </a:solidFill>
                <a:latin typeface="ＭＳ Ｐゴシック"/>
              </a:rPr>
              <a:t>２）　食費・居住費及び差額ベッド代等については、別途負担が必要となる（現行の高額療養費・高額介護サービス費等の制度と同様。）</a:t>
            </a:r>
            <a:r>
              <a:rPr lang="ja-JP" altLang="en-US" sz="1100" b="1" dirty="0" smtClean="0">
                <a:solidFill>
                  <a:srgbClr val="000000"/>
                </a:solidFill>
                <a:latin typeface="ＭＳ Ｐゴシック"/>
              </a:rPr>
              <a:t>。</a:t>
            </a:r>
            <a:endParaRPr lang="en-US" altLang="ja-JP" sz="1100" b="1" dirty="0" smtClean="0">
              <a:solidFill>
                <a:srgbClr val="000000"/>
              </a:solidFill>
              <a:latin typeface="ＭＳ Ｐゴシック"/>
            </a:endParaRPr>
          </a:p>
          <a:p>
            <a:pPr marL="447675" indent="-361950">
              <a:defRPr/>
            </a:pPr>
            <a:r>
              <a:rPr lang="ja-JP" altLang="en-US" sz="1100" b="1" dirty="0" smtClean="0">
                <a:solidFill>
                  <a:srgbClr val="000000"/>
                </a:solidFill>
                <a:latin typeface="ＭＳ Ｐゴシック"/>
              </a:rPr>
              <a:t>（</a:t>
            </a:r>
            <a:r>
              <a:rPr lang="en-US" altLang="ja-JP" sz="1100" b="1" dirty="0">
                <a:solidFill>
                  <a:srgbClr val="000000"/>
                </a:solidFill>
                <a:latin typeface="ＭＳ Ｐゴシック"/>
              </a:rPr>
              <a:t>※</a:t>
            </a:r>
            <a:r>
              <a:rPr lang="ja-JP" altLang="en-US" sz="1100" b="1" dirty="0">
                <a:solidFill>
                  <a:srgbClr val="000000"/>
                </a:solidFill>
                <a:latin typeface="ＭＳ Ｐゴシック"/>
              </a:rPr>
              <a:t>３）　高額医療・高額介護制度の目的は「医療保険と介護保険の自己負担の合算額が著しく高額になる場合に負担を軽減する</a:t>
            </a:r>
            <a:r>
              <a:rPr lang="ja-JP" altLang="en-US" sz="1100" b="1" dirty="0" smtClean="0">
                <a:solidFill>
                  <a:srgbClr val="000000"/>
                </a:solidFill>
                <a:latin typeface="ＭＳ Ｐゴシック"/>
              </a:rPr>
              <a:t>」という目的と、関係</a:t>
            </a:r>
            <a:r>
              <a:rPr lang="ja-JP" altLang="en-US" sz="1100" b="1" dirty="0">
                <a:solidFill>
                  <a:srgbClr val="000000"/>
                </a:solidFill>
                <a:latin typeface="ＭＳ Ｐゴシック"/>
              </a:rPr>
              <a:t>する保険者が複数（２以上）にわたり、それぞれ事務負担及び費用が生じることを踏まえ、（自己負担の合算額－</a:t>
            </a:r>
            <a:r>
              <a:rPr lang="ja-JP" altLang="en-US" sz="1100" b="1" dirty="0" smtClean="0">
                <a:solidFill>
                  <a:srgbClr val="000000"/>
                </a:solidFill>
                <a:latin typeface="ＭＳ Ｐゴシック"/>
              </a:rPr>
              <a:t>自己負担</a:t>
            </a:r>
            <a:r>
              <a:rPr lang="ja-JP" altLang="en-US" sz="1100" b="1" dirty="0">
                <a:solidFill>
                  <a:srgbClr val="000000"/>
                </a:solidFill>
                <a:latin typeface="ＭＳ Ｐゴシック"/>
              </a:rPr>
              <a:t>限度額）が５００円以上となる場合に限り、支給するものとする。</a:t>
            </a:r>
          </a:p>
        </p:txBody>
      </p:sp>
      <p:sp>
        <p:nvSpPr>
          <p:cNvPr id="29"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134</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268279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ChangeArrowheads="1"/>
          </p:cNvSpPr>
          <p:nvPr/>
        </p:nvSpPr>
        <p:spPr bwMode="auto">
          <a:xfrm>
            <a:off x="515947" y="152401"/>
            <a:ext cx="7500006" cy="404813"/>
          </a:xfrm>
          <a:prstGeom prst="rect">
            <a:avLst/>
          </a:prstGeom>
          <a:noFill/>
          <a:ln w="9525">
            <a:noFill/>
            <a:miter lim="800000"/>
            <a:headEnd/>
            <a:tailEnd/>
          </a:ln>
          <a:effectLst/>
        </p:spPr>
        <p:txBody>
          <a:bodyPr wrap="none" anchor="ctr"/>
          <a:lstStyle/>
          <a:p>
            <a:pPr>
              <a:defRPr/>
            </a:pPr>
            <a:r>
              <a:rPr lang="ja-JP" altLang="en-US" sz="2400" dirty="0" smtClean="0">
                <a:solidFill>
                  <a:srgbClr val="000000"/>
                </a:solidFill>
                <a:latin typeface="HGP創英角ｺﾞｼｯｸUB" pitchFamily="50" charset="-128"/>
                <a:ea typeface="HGP創英角ｺﾞｼｯｸUB" pitchFamily="50" charset="-128"/>
              </a:rPr>
              <a:t>＜自己負担限度額＞</a:t>
            </a:r>
            <a:endParaRPr lang="ja-JP" altLang="en-US" sz="2400" dirty="0">
              <a:solidFill>
                <a:srgbClr val="000000"/>
              </a:solidFill>
              <a:latin typeface="HGP創英角ｺﾞｼｯｸUB" pitchFamily="50" charset="-128"/>
              <a:ea typeface="HGP創英角ｺﾞｼｯｸUB" pitchFamily="50" charset="-128"/>
            </a:endParaRPr>
          </a:p>
        </p:txBody>
      </p:sp>
      <p:sp>
        <p:nvSpPr>
          <p:cNvPr id="6148" name="AutoShape 3"/>
          <p:cNvSpPr>
            <a:spLocks noChangeArrowheads="1"/>
          </p:cNvSpPr>
          <p:nvPr/>
        </p:nvSpPr>
        <p:spPr bwMode="auto">
          <a:xfrm>
            <a:off x="515963" y="836617"/>
            <a:ext cx="8961835" cy="936625"/>
          </a:xfrm>
          <a:prstGeom prst="roundRect">
            <a:avLst>
              <a:gd name="adj" fmla="val 6556"/>
            </a:avLst>
          </a:prstGeom>
          <a:solidFill>
            <a:srgbClr val="CCFFCC"/>
          </a:solidFill>
          <a:ln w="9525">
            <a:solidFill>
              <a:schemeClr val="tx1"/>
            </a:solidFill>
            <a:round/>
            <a:headEnd/>
            <a:tailEnd/>
          </a:ln>
        </p:spPr>
        <p:txBody>
          <a:bodyPr anchor="ctr"/>
          <a:lstStyle/>
          <a:p>
            <a:pPr>
              <a:spcBef>
                <a:spcPct val="50000"/>
              </a:spcBef>
              <a:defRPr/>
            </a:pPr>
            <a:r>
              <a:rPr lang="en-US" altLang="ja-JP" sz="1600" b="1" dirty="0">
                <a:solidFill>
                  <a:srgbClr val="000000"/>
                </a:solidFill>
                <a:latin typeface="ＭＳ Ｐゴシック"/>
              </a:rPr>
              <a:t>○</a:t>
            </a:r>
            <a:r>
              <a:rPr lang="ja-JP" altLang="en-US" sz="1600" b="1" dirty="0">
                <a:solidFill>
                  <a:srgbClr val="000000"/>
                </a:solidFill>
                <a:latin typeface="ＭＳ Ｐゴシック"/>
              </a:rPr>
              <a:t>　年額５６万円（老人医療と介護保険の自己負担を合算した額の分布状況を踏まえて設定）　</a:t>
            </a:r>
            <a:br>
              <a:rPr lang="ja-JP" altLang="en-US" sz="1600" b="1" dirty="0">
                <a:solidFill>
                  <a:srgbClr val="000000"/>
                </a:solidFill>
                <a:latin typeface="ＭＳ Ｐゴシック"/>
              </a:rPr>
            </a:br>
            <a:r>
              <a:rPr lang="ja-JP" altLang="en-US" sz="1600" b="1" dirty="0">
                <a:solidFill>
                  <a:srgbClr val="000000"/>
                </a:solidFill>
                <a:latin typeface="ＭＳ Ｐゴシック"/>
              </a:rPr>
              <a:t>　を基本とし、医療保険各制度や所得・年齢区分ごとの自己負担限度額を踏まえてきめ細かく</a:t>
            </a:r>
            <a:br>
              <a:rPr lang="ja-JP" altLang="en-US" sz="1600" b="1" dirty="0">
                <a:solidFill>
                  <a:srgbClr val="000000"/>
                </a:solidFill>
                <a:latin typeface="ＭＳ Ｐゴシック"/>
              </a:rPr>
            </a:br>
            <a:r>
              <a:rPr lang="ja-JP" altLang="en-US" sz="1600" b="1" dirty="0">
                <a:solidFill>
                  <a:srgbClr val="000000"/>
                </a:solidFill>
                <a:latin typeface="ＭＳ Ｐゴシック"/>
              </a:rPr>
              <a:t>　設定。</a:t>
            </a:r>
          </a:p>
        </p:txBody>
      </p:sp>
      <p:graphicFrame>
        <p:nvGraphicFramePr>
          <p:cNvPr id="3074" name="Object 4"/>
          <p:cNvGraphicFramePr>
            <a:graphicFrameLocks noGrp="1" noChangeAspect="1"/>
          </p:cNvGraphicFramePr>
          <p:nvPr>
            <p:ph/>
          </p:nvPr>
        </p:nvGraphicFramePr>
        <p:xfrm>
          <a:off x="507339" y="1989138"/>
          <a:ext cx="9101138" cy="3657600"/>
        </p:xfrm>
        <a:graphic>
          <a:graphicData uri="http://schemas.openxmlformats.org/presentationml/2006/ole">
            <mc:AlternateContent xmlns:mc="http://schemas.openxmlformats.org/markup-compatibility/2006">
              <mc:Choice xmlns:v="urn:schemas-microsoft-com:vml" Requires="v">
                <p:oleObj spid="_x0000_s12320" name="ワークシート" r:id="rId3" imgW="9039046" imgH="3971746" progId="Excel.Sheet.8">
                  <p:embed/>
                </p:oleObj>
              </mc:Choice>
              <mc:Fallback>
                <p:oleObj name="ワークシート" r:id="rId3" imgW="9039046" imgH="3971746"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39" y="1989138"/>
                        <a:ext cx="9101138"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5"/>
          <p:cNvSpPr txBox="1">
            <a:spLocks noChangeArrowheads="1"/>
          </p:cNvSpPr>
          <p:nvPr/>
        </p:nvSpPr>
        <p:spPr bwMode="auto">
          <a:xfrm>
            <a:off x="662120" y="5467411"/>
            <a:ext cx="8893042" cy="1362075"/>
          </a:xfrm>
          <a:prstGeom prst="rect">
            <a:avLst/>
          </a:prstGeom>
          <a:noFill/>
          <a:ln w="9525" algn="ctr">
            <a:noFill/>
            <a:miter lim="800000"/>
            <a:headEnd/>
            <a:tailEnd/>
          </a:ln>
        </p:spPr>
        <p:txBody>
          <a:bodyPr>
            <a:spAutoFit/>
          </a:bodyPr>
          <a:lstStyle/>
          <a:p>
            <a:pPr>
              <a:spcBef>
                <a:spcPct val="50000"/>
              </a:spcBef>
              <a:defRPr/>
            </a:pPr>
            <a:r>
              <a:rPr lang="ja-JP" altLang="en-US" sz="1100" b="1" dirty="0">
                <a:solidFill>
                  <a:srgbClr val="000000"/>
                </a:solidFill>
                <a:latin typeface="ＭＳ Ｐゴシック"/>
              </a:rPr>
              <a:t>（</a:t>
            </a:r>
            <a:r>
              <a:rPr lang="en-US" altLang="ja-JP" sz="1100" b="1" dirty="0">
                <a:solidFill>
                  <a:srgbClr val="000000"/>
                </a:solidFill>
                <a:latin typeface="ＭＳ Ｐゴシック"/>
              </a:rPr>
              <a:t>※</a:t>
            </a:r>
            <a:r>
              <a:rPr lang="ja-JP" altLang="en-US" sz="1100" b="1" dirty="0">
                <a:solidFill>
                  <a:srgbClr val="000000"/>
                </a:solidFill>
                <a:latin typeface="ＭＳ Ｐゴシック"/>
              </a:rPr>
              <a:t>１）　１．２０＝６３９，９００</a:t>
            </a:r>
            <a:r>
              <a:rPr lang="en-US" altLang="ja-JP" sz="1100" b="1" dirty="0">
                <a:solidFill>
                  <a:srgbClr val="000000"/>
                </a:solidFill>
                <a:latin typeface="ＭＳ Ｐゴシック"/>
              </a:rPr>
              <a:t>÷</a:t>
            </a:r>
            <a:r>
              <a:rPr lang="ja-JP" altLang="en-US" sz="1100" b="1" dirty="0">
                <a:solidFill>
                  <a:srgbClr val="000000"/>
                </a:solidFill>
                <a:latin typeface="ＭＳ Ｐゴシック"/>
              </a:rPr>
              <a:t>５３２，８００＝（高額療養費制度における現役並み所得者の自己負担限度額（年単位））</a:t>
            </a:r>
            <a:br>
              <a:rPr lang="ja-JP" altLang="en-US" sz="1100" b="1" dirty="0">
                <a:solidFill>
                  <a:srgbClr val="000000"/>
                </a:solidFill>
                <a:latin typeface="ＭＳ Ｐゴシック"/>
              </a:rPr>
            </a:br>
            <a:r>
              <a:rPr lang="ja-JP" altLang="en-US" sz="1100" b="1" dirty="0">
                <a:solidFill>
                  <a:srgbClr val="000000"/>
                </a:solidFill>
                <a:latin typeface="ＭＳ Ｐゴシック"/>
              </a:rPr>
              <a:t>　　　　　　　　　　　　　　　　　　　　　　　　　　　     </a:t>
            </a:r>
            <a:r>
              <a:rPr lang="en-US" altLang="ja-JP" sz="1100" b="1" dirty="0">
                <a:solidFill>
                  <a:srgbClr val="000000"/>
                </a:solidFill>
                <a:latin typeface="ＭＳ Ｐゴシック"/>
              </a:rPr>
              <a:t>÷</a:t>
            </a:r>
            <a:r>
              <a:rPr lang="ja-JP" altLang="en-US" sz="1100" b="1" dirty="0">
                <a:solidFill>
                  <a:srgbClr val="000000"/>
                </a:solidFill>
                <a:latin typeface="ＭＳ Ｐゴシック"/>
              </a:rPr>
              <a:t>（高額療養費制度における一般の自己負担限度額（年単位 ）</a:t>
            </a:r>
            <a:br>
              <a:rPr lang="ja-JP" altLang="en-US" sz="1100" b="1" dirty="0">
                <a:solidFill>
                  <a:srgbClr val="000000"/>
                </a:solidFill>
                <a:latin typeface="ＭＳ Ｐゴシック"/>
              </a:rPr>
            </a:br>
            <a:r>
              <a:rPr lang="ja-JP" altLang="en-US" sz="1100" b="1" dirty="0">
                <a:solidFill>
                  <a:srgbClr val="000000"/>
                </a:solidFill>
                <a:latin typeface="ＭＳ Ｐゴシック"/>
              </a:rPr>
              <a:t>（</a:t>
            </a:r>
            <a:r>
              <a:rPr lang="en-US" altLang="ja-JP" sz="1100" b="1" dirty="0">
                <a:solidFill>
                  <a:srgbClr val="000000"/>
                </a:solidFill>
                <a:latin typeface="ＭＳ Ｐゴシック"/>
              </a:rPr>
              <a:t>※</a:t>
            </a:r>
            <a:r>
              <a:rPr lang="ja-JP" altLang="en-US" sz="1100" b="1" dirty="0">
                <a:solidFill>
                  <a:srgbClr val="000000"/>
                </a:solidFill>
                <a:latin typeface="ＭＳ Ｐゴシック"/>
              </a:rPr>
              <a:t>２・３）　対象となる世帯に、７０歳～７４歳の者と７０歳未満の者が混在する場合には、①まずは７０歳～７４歳の者に係る自己負担の</a:t>
            </a:r>
            <a:br>
              <a:rPr lang="ja-JP" altLang="en-US" sz="1100" b="1" dirty="0">
                <a:solidFill>
                  <a:srgbClr val="000000"/>
                </a:solidFill>
                <a:latin typeface="ＭＳ Ｐゴシック"/>
              </a:rPr>
            </a:br>
            <a:r>
              <a:rPr lang="ja-JP" altLang="en-US" sz="1100" b="1" dirty="0">
                <a:solidFill>
                  <a:srgbClr val="000000"/>
                </a:solidFill>
                <a:latin typeface="ＭＳ Ｐゴシック"/>
              </a:rPr>
              <a:t>　　　　合算額に、（</a:t>
            </a:r>
            <a:r>
              <a:rPr lang="en-US" altLang="ja-JP" sz="1100" b="1" dirty="0">
                <a:solidFill>
                  <a:srgbClr val="000000"/>
                </a:solidFill>
                <a:latin typeface="ＭＳ Ｐゴシック"/>
              </a:rPr>
              <a:t>※</a:t>
            </a:r>
            <a:r>
              <a:rPr lang="ja-JP" altLang="en-US" sz="1100" b="1" dirty="0">
                <a:solidFill>
                  <a:srgbClr val="000000"/>
                </a:solidFill>
                <a:latin typeface="ＭＳ Ｐゴシック"/>
              </a:rPr>
              <a:t>３）の区分の自己負担限度額が適用された後、②なお残る負担額 と、７０歳未満の者に係る自己負担の合算額とを</a:t>
            </a:r>
            <a:br>
              <a:rPr lang="ja-JP" altLang="en-US" sz="1100" b="1" dirty="0">
                <a:solidFill>
                  <a:srgbClr val="000000"/>
                </a:solidFill>
                <a:latin typeface="ＭＳ Ｐゴシック"/>
              </a:rPr>
            </a:br>
            <a:r>
              <a:rPr lang="ja-JP" altLang="en-US" sz="1100" b="1" dirty="0">
                <a:solidFill>
                  <a:srgbClr val="000000"/>
                </a:solidFill>
                <a:latin typeface="ＭＳ Ｐゴシック"/>
              </a:rPr>
              <a:t>　　　　合算した額に、（</a:t>
            </a:r>
            <a:r>
              <a:rPr lang="en-US" altLang="ja-JP" sz="1100" b="1" dirty="0">
                <a:solidFill>
                  <a:srgbClr val="000000"/>
                </a:solidFill>
                <a:latin typeface="ＭＳ Ｐゴシック"/>
              </a:rPr>
              <a:t>※</a:t>
            </a:r>
            <a:r>
              <a:rPr lang="ja-JP" altLang="en-US" sz="1100" b="1" dirty="0">
                <a:solidFill>
                  <a:srgbClr val="000000"/>
                </a:solidFill>
                <a:latin typeface="ＭＳ Ｐゴシック"/>
              </a:rPr>
              <a:t>４）の区分の自己負担限度額が適用される。</a:t>
            </a:r>
          </a:p>
          <a:p>
            <a:pPr>
              <a:spcBef>
                <a:spcPct val="50000"/>
              </a:spcBef>
              <a:defRPr/>
            </a:pPr>
            <a:r>
              <a:rPr lang="ja-JP" altLang="en-US" sz="1100" b="1" dirty="0">
                <a:solidFill>
                  <a:srgbClr val="000000"/>
                </a:solidFill>
                <a:latin typeface="ＭＳ Ｐゴシック"/>
              </a:rPr>
              <a:t>（</a:t>
            </a:r>
            <a:r>
              <a:rPr lang="en-US" altLang="ja-JP" sz="1100" b="1" dirty="0">
                <a:solidFill>
                  <a:srgbClr val="000000"/>
                </a:solidFill>
                <a:latin typeface="ＭＳ Ｐゴシック"/>
              </a:rPr>
              <a:t>※</a:t>
            </a:r>
            <a:r>
              <a:rPr lang="ja-JP" altLang="en-US" sz="1100" b="1" dirty="0">
                <a:solidFill>
                  <a:srgbClr val="000000"/>
                </a:solidFill>
                <a:latin typeface="ＭＳ Ｐゴシック"/>
              </a:rPr>
              <a:t>４）　</a:t>
            </a:r>
            <a:r>
              <a:rPr lang="en-US" altLang="ja-JP" sz="1100" b="1" dirty="0">
                <a:solidFill>
                  <a:srgbClr val="000000"/>
                </a:solidFill>
                <a:latin typeface="ＭＳ Ｐゴシック"/>
              </a:rPr>
              <a:t>70</a:t>
            </a:r>
            <a:r>
              <a:rPr lang="ja-JP" altLang="en-US" sz="1100" b="1" dirty="0">
                <a:solidFill>
                  <a:srgbClr val="000000"/>
                </a:solidFill>
                <a:latin typeface="ＭＳ Ｐゴシック"/>
              </a:rPr>
              <a:t>歳から</a:t>
            </a:r>
            <a:r>
              <a:rPr lang="en-US" altLang="ja-JP" sz="1100" b="1" dirty="0">
                <a:solidFill>
                  <a:srgbClr val="000000"/>
                </a:solidFill>
                <a:latin typeface="ＭＳ Ｐゴシック"/>
              </a:rPr>
              <a:t>74</a:t>
            </a:r>
            <a:r>
              <a:rPr lang="ja-JP" altLang="en-US" sz="1100" b="1" dirty="0">
                <a:solidFill>
                  <a:srgbClr val="000000"/>
                </a:solidFill>
                <a:latin typeface="ＭＳ Ｐゴシック"/>
              </a:rPr>
              <a:t>歳の患者負担の見直し（１割→２割）の凍結の趣旨を踏まえ、高額療養費の限度額の見直しについても凍結すること　　</a:t>
            </a:r>
          </a:p>
          <a:p>
            <a:pPr>
              <a:defRPr/>
            </a:pPr>
            <a:r>
              <a:rPr lang="ja-JP" altLang="en-US" sz="1100" b="1" dirty="0">
                <a:solidFill>
                  <a:srgbClr val="000000"/>
                </a:solidFill>
                <a:latin typeface="ＭＳ Ｐゴシック"/>
              </a:rPr>
              <a:t>　　　　に伴い、当該見直し後の高額療養費の限度額を基にした合算制度の限度額についても</a:t>
            </a:r>
            <a:r>
              <a:rPr lang="ja-JP" altLang="en-US" sz="1100" b="1" dirty="0" smtClean="0">
                <a:solidFill>
                  <a:srgbClr val="000000"/>
                </a:solidFill>
                <a:latin typeface="ＭＳ Ｐゴシック"/>
              </a:rPr>
              <a:t>変更されている。</a:t>
            </a:r>
            <a:endParaRPr lang="ja-JP" altLang="en-US" sz="1100" b="1" dirty="0">
              <a:solidFill>
                <a:srgbClr val="000000"/>
              </a:solidFill>
              <a:latin typeface="ＭＳ Ｐゴシック"/>
            </a:endParaRPr>
          </a:p>
        </p:txBody>
      </p:sp>
      <p:sp>
        <p:nvSpPr>
          <p:cNvPr id="7"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135</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760815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27856"/>
            <a:ext cx="8915400" cy="490066"/>
          </a:xfrm>
        </p:spPr>
        <p:txBody>
          <a:bodyPr>
            <a:noAutofit/>
          </a:bodyPr>
          <a:lstStyle/>
          <a:p>
            <a:r>
              <a:rPr kumimoji="1" lang="ja-JP" altLang="en-US" sz="2800" dirty="0" smtClean="0">
                <a:latin typeface="ＤＦ特太ゴシック体" pitchFamily="49" charset="-128"/>
                <a:ea typeface="ＤＦ特太ゴシック体" pitchFamily="49" charset="-128"/>
              </a:rPr>
              <a:t>一定以上所得者を２割負担とした場合の影響</a:t>
            </a:r>
            <a:endParaRPr kumimoji="1" lang="ja-JP" altLang="en-US" sz="2800" dirty="0">
              <a:latin typeface="ＤＦ特太ゴシック体" pitchFamily="49" charset="-128"/>
              <a:ea typeface="ＤＦ特太ゴシック体" pitchFamily="49" charset="-128"/>
            </a:endParaRPr>
          </a:p>
        </p:txBody>
      </p:sp>
      <p:sp>
        <p:nvSpPr>
          <p:cNvPr id="4" name="テキスト ボックス 3"/>
          <p:cNvSpPr txBox="1"/>
          <p:nvPr/>
        </p:nvSpPr>
        <p:spPr>
          <a:xfrm>
            <a:off x="422937" y="1520092"/>
            <a:ext cx="9217412" cy="369332"/>
          </a:xfrm>
          <a:prstGeom prst="rect">
            <a:avLst/>
          </a:prstGeom>
          <a:noFill/>
        </p:spPr>
        <p:txBody>
          <a:bodyPr wrap="square" rtlCol="0">
            <a:spAutoFit/>
          </a:bodyPr>
          <a:lstStyle/>
          <a:p>
            <a:r>
              <a:rPr lang="ja-JP" altLang="en-US" dirty="0" smtClean="0">
                <a:solidFill>
                  <a:prstClr val="black"/>
                </a:solidFill>
              </a:rPr>
              <a:t>①　居宅サービス利用者の負担の変化</a:t>
            </a:r>
            <a:r>
              <a:rPr lang="en-US" altLang="ja-JP" dirty="0" smtClean="0">
                <a:solidFill>
                  <a:prstClr val="black"/>
                </a:solidFill>
              </a:rPr>
              <a:t>	</a:t>
            </a:r>
          </a:p>
        </p:txBody>
      </p:sp>
      <p:sp>
        <p:nvSpPr>
          <p:cNvPr id="5" name="テキスト ボックス 4"/>
          <p:cNvSpPr txBox="1"/>
          <p:nvPr/>
        </p:nvSpPr>
        <p:spPr>
          <a:xfrm>
            <a:off x="186051" y="499591"/>
            <a:ext cx="9361040" cy="954107"/>
          </a:xfrm>
          <a:prstGeom prst="rect">
            <a:avLst/>
          </a:prstGeom>
          <a:noFill/>
          <a:ln w="19050">
            <a:solidFill>
              <a:schemeClr val="tx1"/>
            </a:solidFill>
          </a:ln>
        </p:spPr>
        <p:txBody>
          <a:bodyPr wrap="square" rtlCol="0">
            <a:spAutoFit/>
          </a:bodyPr>
          <a:lstStyle/>
          <a:p>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利用者</a:t>
            </a:r>
            <a:r>
              <a:rPr lang="ja-JP" altLang="ja-JP" sz="1400" dirty="0">
                <a:solidFill>
                  <a:prstClr val="black"/>
                </a:solidFill>
              </a:rPr>
              <a:t>負担が２割となると、在宅サービスについては、軽度者は負担が２倍となる</a:t>
            </a:r>
            <a:r>
              <a:rPr lang="ja-JP" altLang="ja-JP" sz="1400" dirty="0" smtClean="0">
                <a:solidFill>
                  <a:prstClr val="black"/>
                </a:solidFill>
              </a:rPr>
              <a:t>が、要介護度</a:t>
            </a:r>
            <a:r>
              <a:rPr lang="ja-JP" altLang="ja-JP" sz="1400" dirty="0">
                <a:solidFill>
                  <a:prstClr val="black"/>
                </a:solidFill>
              </a:rPr>
              <a:t>が上がると高額</a:t>
            </a:r>
            <a:r>
              <a:rPr lang="ja-JP" altLang="ja-JP" sz="1400" dirty="0" smtClean="0">
                <a:solidFill>
                  <a:prstClr val="black"/>
                </a:solidFill>
              </a:rPr>
              <a:t>介護</a:t>
            </a:r>
            <a:r>
              <a:rPr lang="ja-JP" altLang="en-US" sz="1400" dirty="0" smtClean="0">
                <a:solidFill>
                  <a:prstClr val="black"/>
                </a:solidFill>
              </a:rPr>
              <a:t>　</a:t>
            </a:r>
            <a:endParaRPr lang="en-US" altLang="ja-JP" sz="1400" dirty="0" smtClean="0">
              <a:solidFill>
                <a:prstClr val="black"/>
              </a:solidFill>
            </a:endParaRPr>
          </a:p>
          <a:p>
            <a:r>
              <a:rPr lang="ja-JP" altLang="en-US" sz="1400" dirty="0">
                <a:solidFill>
                  <a:prstClr val="black"/>
                </a:solidFill>
              </a:rPr>
              <a:t>　</a:t>
            </a:r>
            <a:r>
              <a:rPr lang="ja-JP" altLang="ja-JP" sz="1400" dirty="0" smtClean="0">
                <a:solidFill>
                  <a:prstClr val="black"/>
                </a:solidFill>
              </a:rPr>
              <a:t>サービス費</a:t>
            </a:r>
            <a:r>
              <a:rPr lang="ja-JP" altLang="ja-JP" sz="1400" dirty="0">
                <a:solidFill>
                  <a:prstClr val="black"/>
                </a:solidFill>
              </a:rPr>
              <a:t>に該当することで負担の伸びが抑えられる</a:t>
            </a:r>
            <a:r>
              <a:rPr lang="ja-JP" altLang="ja-JP" sz="1400" dirty="0" smtClean="0">
                <a:solidFill>
                  <a:prstClr val="black"/>
                </a:solidFill>
              </a:rPr>
              <a:t>者が</a:t>
            </a:r>
            <a:r>
              <a:rPr lang="ja-JP" altLang="ja-JP" sz="1400" dirty="0">
                <a:solidFill>
                  <a:prstClr val="black"/>
                </a:solidFill>
              </a:rPr>
              <a:t>多くなる</a:t>
            </a:r>
            <a:r>
              <a:rPr lang="ja-JP" altLang="ja-JP" sz="1400" dirty="0" smtClean="0">
                <a:solidFill>
                  <a:prstClr val="black"/>
                </a:solidFill>
              </a:rPr>
              <a:t>。</a:t>
            </a:r>
            <a:endParaRPr lang="en-US" altLang="ja-JP" sz="1400" dirty="0" smtClean="0">
              <a:solidFill>
                <a:prstClr val="black"/>
              </a:solidFill>
            </a:endParaRPr>
          </a:p>
          <a:p>
            <a:r>
              <a:rPr lang="ja-JP" altLang="ja-JP" sz="1400" dirty="0" smtClean="0">
                <a:solidFill>
                  <a:prstClr val="black"/>
                </a:solidFill>
              </a:rPr>
              <a:t>○</a:t>
            </a:r>
            <a:r>
              <a:rPr lang="ja-JP" altLang="en-US" sz="1400" dirty="0" smtClean="0">
                <a:solidFill>
                  <a:prstClr val="black"/>
                </a:solidFill>
              </a:rPr>
              <a:t>　</a:t>
            </a:r>
            <a:r>
              <a:rPr lang="ja-JP" altLang="ja-JP" sz="1400" dirty="0" smtClean="0">
                <a:solidFill>
                  <a:prstClr val="black"/>
                </a:solidFill>
              </a:rPr>
              <a:t>施設</a:t>
            </a:r>
            <a:r>
              <a:rPr lang="ja-JP" altLang="ja-JP" sz="1400" dirty="0">
                <a:solidFill>
                  <a:prstClr val="black"/>
                </a:solidFill>
              </a:rPr>
              <a:t>・居住系サービスについては、要介護度別の平均費用で見ると</a:t>
            </a:r>
            <a:r>
              <a:rPr lang="ja-JP" altLang="ja-JP" sz="1400" dirty="0" smtClean="0">
                <a:solidFill>
                  <a:prstClr val="black"/>
                </a:solidFill>
              </a:rPr>
              <a:t>、ほとんど</a:t>
            </a:r>
            <a:r>
              <a:rPr lang="ja-JP" altLang="ja-JP" sz="1400" dirty="0">
                <a:solidFill>
                  <a:prstClr val="black"/>
                </a:solidFill>
              </a:rPr>
              <a:t>の入所者が高額介護サービス費に</a:t>
            </a:r>
            <a:r>
              <a:rPr lang="ja-JP" altLang="ja-JP" sz="1400" dirty="0" smtClean="0">
                <a:solidFill>
                  <a:prstClr val="black"/>
                </a:solidFill>
              </a:rPr>
              <a:t>該当</a:t>
            </a:r>
            <a:endParaRPr lang="en-US" altLang="ja-JP" sz="1400" dirty="0" smtClean="0">
              <a:solidFill>
                <a:prstClr val="black"/>
              </a:solidFill>
            </a:endParaRPr>
          </a:p>
          <a:p>
            <a:r>
              <a:rPr lang="ja-JP" altLang="en-US" sz="1400" dirty="0">
                <a:solidFill>
                  <a:prstClr val="black"/>
                </a:solidFill>
              </a:rPr>
              <a:t>　</a:t>
            </a:r>
            <a:r>
              <a:rPr lang="ja-JP" altLang="ja-JP" sz="1400" dirty="0" smtClean="0">
                <a:solidFill>
                  <a:prstClr val="black"/>
                </a:solidFill>
              </a:rPr>
              <a:t>すること</a:t>
            </a:r>
            <a:r>
              <a:rPr lang="ja-JP" altLang="en-US" sz="1400" dirty="0" smtClean="0">
                <a:solidFill>
                  <a:prstClr val="black"/>
                </a:solidFill>
              </a:rPr>
              <a:t>となって</a:t>
            </a:r>
            <a:r>
              <a:rPr lang="ja-JP" altLang="ja-JP" sz="1400" dirty="0" smtClean="0">
                <a:solidFill>
                  <a:prstClr val="black"/>
                </a:solidFill>
              </a:rPr>
              <a:t>負担</a:t>
            </a:r>
            <a:r>
              <a:rPr lang="ja-JP" altLang="ja-JP" sz="1400" dirty="0">
                <a:solidFill>
                  <a:prstClr val="black"/>
                </a:solidFill>
              </a:rPr>
              <a:t>の伸びが抑えられる</a:t>
            </a:r>
            <a:r>
              <a:rPr lang="ja-JP" altLang="ja-JP" sz="1400" dirty="0" smtClean="0">
                <a:solidFill>
                  <a:prstClr val="black"/>
                </a:solidFill>
              </a:rPr>
              <a:t>。</a:t>
            </a:r>
            <a:endParaRPr lang="ja-JP" altLang="ja-JP" sz="1400" dirty="0">
              <a:solidFill>
                <a:prstClr val="black"/>
              </a:solidFill>
            </a:endParaRPr>
          </a:p>
        </p:txBody>
      </p:sp>
      <p:sp>
        <p:nvSpPr>
          <p:cNvPr id="8" name="テキスト ボックス 7"/>
          <p:cNvSpPr txBox="1"/>
          <p:nvPr/>
        </p:nvSpPr>
        <p:spPr>
          <a:xfrm>
            <a:off x="422937" y="3410551"/>
            <a:ext cx="9217412" cy="369332"/>
          </a:xfrm>
          <a:prstGeom prst="rect">
            <a:avLst/>
          </a:prstGeom>
          <a:noFill/>
        </p:spPr>
        <p:txBody>
          <a:bodyPr wrap="square" rtlCol="0">
            <a:spAutoFit/>
          </a:bodyPr>
          <a:lstStyle/>
          <a:p>
            <a:r>
              <a:rPr lang="ja-JP" altLang="en-US" dirty="0">
                <a:solidFill>
                  <a:prstClr val="black"/>
                </a:solidFill>
              </a:rPr>
              <a:t>②</a:t>
            </a:r>
            <a:r>
              <a:rPr lang="ja-JP" altLang="en-US" dirty="0" smtClean="0">
                <a:solidFill>
                  <a:prstClr val="black"/>
                </a:solidFill>
              </a:rPr>
              <a:t>　施設・居住系サービスの１月当たり平均費用</a:t>
            </a:r>
            <a:r>
              <a:rPr lang="ja-JP" altLang="en-US" dirty="0">
                <a:solidFill>
                  <a:prstClr val="black"/>
                </a:solidFill>
              </a:rPr>
              <a:t>額</a:t>
            </a:r>
            <a:r>
              <a:rPr lang="ja-JP" altLang="en-US" dirty="0" smtClean="0">
                <a:solidFill>
                  <a:prstClr val="black"/>
                </a:solidFill>
              </a:rPr>
              <a:t>と高額介護サービス費　　　　　</a:t>
            </a:r>
            <a:r>
              <a:rPr lang="ja-JP" altLang="en-US" sz="1400" dirty="0" smtClean="0">
                <a:solidFill>
                  <a:prstClr val="black"/>
                </a:solidFill>
              </a:rPr>
              <a:t>　単位：千円　</a:t>
            </a:r>
            <a:endParaRPr lang="en-US" altLang="ja-JP" sz="1400" dirty="0" smtClean="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344469211"/>
              </p:ext>
            </p:extLst>
          </p:nvPr>
        </p:nvGraphicFramePr>
        <p:xfrm>
          <a:off x="848518" y="3896196"/>
          <a:ext cx="8208576" cy="2192640"/>
        </p:xfrm>
        <a:graphic>
          <a:graphicData uri="http://schemas.openxmlformats.org/drawingml/2006/table">
            <a:tbl>
              <a:tblPr firstRow="1" bandRow="1">
                <a:tableStyleId>{5940675A-B579-460E-94D1-54222C63F5DA}</a:tableStyleId>
              </a:tblPr>
              <a:tblGrid>
                <a:gridCol w="1368096"/>
                <a:gridCol w="1368096"/>
                <a:gridCol w="1368096"/>
                <a:gridCol w="1368096"/>
                <a:gridCol w="1368096"/>
                <a:gridCol w="1368096"/>
              </a:tblGrid>
              <a:tr h="370840">
                <a:tc>
                  <a:txBody>
                    <a:bodyPr/>
                    <a:lstStyle/>
                    <a:p>
                      <a:endParaRPr kumimoji="1" lang="ja-JP" altLang="en-US" dirty="0"/>
                    </a:p>
                  </a:txBody>
                  <a:tcPr/>
                </a:tc>
                <a:tc>
                  <a:txBody>
                    <a:bodyPr/>
                    <a:lstStyle/>
                    <a:p>
                      <a:pPr algn="ctr"/>
                      <a:r>
                        <a:rPr kumimoji="1" lang="ja-JP" altLang="en-US" dirty="0" smtClean="0"/>
                        <a:t>要介護１</a:t>
                      </a:r>
                      <a:endParaRPr kumimoji="1" lang="ja-JP" altLang="en-US" dirty="0"/>
                    </a:p>
                  </a:txBody>
                  <a:tcPr/>
                </a:tc>
                <a:tc>
                  <a:txBody>
                    <a:bodyPr/>
                    <a:lstStyle/>
                    <a:p>
                      <a:pPr algn="ctr"/>
                      <a:r>
                        <a:rPr kumimoji="1" lang="ja-JP" altLang="en-US" dirty="0" smtClean="0"/>
                        <a:t>要介護２</a:t>
                      </a:r>
                      <a:endParaRPr kumimoji="1" lang="ja-JP" altLang="en-US" dirty="0"/>
                    </a:p>
                  </a:txBody>
                  <a:tcPr/>
                </a:tc>
                <a:tc>
                  <a:txBody>
                    <a:bodyPr/>
                    <a:lstStyle/>
                    <a:p>
                      <a:pPr algn="ctr"/>
                      <a:r>
                        <a:rPr kumimoji="1" lang="ja-JP" altLang="en-US" dirty="0" smtClean="0"/>
                        <a:t>要介護３</a:t>
                      </a:r>
                      <a:endParaRPr kumimoji="1" lang="ja-JP" altLang="en-US" dirty="0"/>
                    </a:p>
                  </a:txBody>
                  <a:tcPr/>
                </a:tc>
                <a:tc>
                  <a:txBody>
                    <a:bodyPr/>
                    <a:lstStyle/>
                    <a:p>
                      <a:pPr algn="ctr"/>
                      <a:r>
                        <a:rPr kumimoji="1" lang="ja-JP" altLang="en-US" dirty="0" smtClean="0"/>
                        <a:t>要介護４</a:t>
                      </a:r>
                      <a:endParaRPr kumimoji="1" lang="ja-JP" altLang="en-US" dirty="0"/>
                    </a:p>
                  </a:txBody>
                  <a:tcPr/>
                </a:tc>
                <a:tc>
                  <a:txBody>
                    <a:bodyPr/>
                    <a:lstStyle/>
                    <a:p>
                      <a:pPr algn="ctr"/>
                      <a:r>
                        <a:rPr kumimoji="1" lang="ja-JP" altLang="en-US" dirty="0" smtClean="0"/>
                        <a:t>要介護５</a:t>
                      </a:r>
                      <a:endParaRPr kumimoji="1" lang="ja-JP" altLang="en-US" dirty="0"/>
                    </a:p>
                  </a:txBody>
                  <a:tcPr/>
                </a:tc>
              </a:tr>
              <a:tr h="370840">
                <a:tc>
                  <a:txBody>
                    <a:bodyPr/>
                    <a:lstStyle/>
                    <a:p>
                      <a:pPr algn="ctr"/>
                      <a:r>
                        <a:rPr kumimoji="1" lang="ja-JP" altLang="en-US" dirty="0" smtClean="0"/>
                        <a:t>特定</a:t>
                      </a:r>
                      <a:endParaRPr kumimoji="1" lang="ja-JP" altLang="en-US" dirty="0"/>
                    </a:p>
                  </a:txBody>
                  <a:tcPr anchor="ctr"/>
                </a:tc>
                <a:tc>
                  <a:txBody>
                    <a:bodyPr/>
                    <a:lstStyle/>
                    <a:p>
                      <a:pPr algn="r" fontAlgn="ctr"/>
                      <a:r>
                        <a:rPr lang="en-US" altLang="ja-JP" sz="1800" b="0" i="0" u="none" strike="noStrike" dirty="0">
                          <a:solidFill>
                            <a:srgbClr val="000000"/>
                          </a:solidFill>
                          <a:effectLst/>
                          <a:latin typeface="ＭＳ Ｐゴシック"/>
                        </a:rPr>
                        <a:t>171.3</a:t>
                      </a:r>
                    </a:p>
                  </a:txBody>
                  <a:tcPr marL="9525" marR="9525" marT="9525" marB="0" anchor="ctr"/>
                </a:tc>
                <a:tc>
                  <a:txBody>
                    <a:bodyPr/>
                    <a:lstStyle/>
                    <a:p>
                      <a:pPr algn="r" fontAlgn="ctr"/>
                      <a:r>
                        <a:rPr lang="en-US" altLang="ja-JP" sz="1800" b="0" i="0" u="none" strike="noStrike" dirty="0">
                          <a:solidFill>
                            <a:srgbClr val="000000"/>
                          </a:solidFill>
                          <a:effectLst/>
                          <a:latin typeface="ＭＳ Ｐゴシック"/>
                        </a:rPr>
                        <a:t>193</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214.5</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235.6</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257.1</a:t>
                      </a:r>
                    </a:p>
                  </a:txBody>
                  <a:tcPr marL="9525" marR="9525" marT="9525" marB="0" anchor="ctr">
                    <a:solidFill>
                      <a:schemeClr val="accent1">
                        <a:lumMod val="20000"/>
                        <a:lumOff val="80000"/>
                      </a:schemeClr>
                    </a:solidFill>
                  </a:tcPr>
                </a:tc>
              </a:tr>
              <a:tr h="338440">
                <a:tc>
                  <a:txBody>
                    <a:bodyPr/>
                    <a:lstStyle/>
                    <a:p>
                      <a:pPr algn="ctr"/>
                      <a:r>
                        <a:rPr kumimoji="1" lang="ja-JP" altLang="en-US" sz="1400" dirty="0" smtClean="0"/>
                        <a:t>グループホーム</a:t>
                      </a:r>
                      <a:endParaRPr kumimoji="1" lang="ja-JP" altLang="en-US" sz="1400" dirty="0"/>
                    </a:p>
                  </a:txBody>
                  <a:tcPr anchor="ctr"/>
                </a:tc>
                <a:tc>
                  <a:txBody>
                    <a:bodyPr/>
                    <a:lstStyle/>
                    <a:p>
                      <a:pPr algn="r" fontAlgn="ctr"/>
                      <a:r>
                        <a:rPr lang="en-US" altLang="ja-JP" sz="1800" b="0" i="0" u="none" strike="noStrike" dirty="0">
                          <a:solidFill>
                            <a:srgbClr val="000000"/>
                          </a:solidFill>
                          <a:effectLst/>
                          <a:latin typeface="ＭＳ Ｐゴシック"/>
                        </a:rPr>
                        <a:t>262</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268.5</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273.6</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277</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283.3</a:t>
                      </a:r>
                    </a:p>
                  </a:txBody>
                  <a:tcPr marL="9525" marR="9525" marT="9525" marB="0" anchor="ctr">
                    <a:solidFill>
                      <a:schemeClr val="accent1">
                        <a:lumMod val="20000"/>
                        <a:lumOff val="80000"/>
                      </a:schemeClr>
                    </a:solidFill>
                  </a:tcPr>
                </a:tc>
              </a:tr>
              <a:tr h="370840">
                <a:tc>
                  <a:txBody>
                    <a:bodyPr/>
                    <a:lstStyle/>
                    <a:p>
                      <a:pPr algn="ctr"/>
                      <a:r>
                        <a:rPr kumimoji="1" lang="ja-JP" altLang="en-US" dirty="0" smtClean="0"/>
                        <a:t>特養</a:t>
                      </a:r>
                      <a:endParaRPr kumimoji="1" lang="ja-JP" altLang="en-US" dirty="0"/>
                    </a:p>
                  </a:txBody>
                  <a:tcPr anchor="ctr"/>
                </a:tc>
                <a:tc>
                  <a:txBody>
                    <a:bodyPr/>
                    <a:lstStyle/>
                    <a:p>
                      <a:pPr algn="r" fontAlgn="ctr"/>
                      <a:r>
                        <a:rPr lang="en-US" altLang="ja-JP" sz="1800" b="0" i="0" u="none" strike="noStrike" dirty="0">
                          <a:solidFill>
                            <a:srgbClr val="000000"/>
                          </a:solidFill>
                          <a:effectLst/>
                          <a:latin typeface="ＭＳ Ｐゴシック"/>
                        </a:rPr>
                        <a:t>218.3</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a:solidFill>
                            <a:srgbClr val="000000"/>
                          </a:solidFill>
                          <a:effectLst/>
                          <a:latin typeface="ＭＳ Ｐゴシック"/>
                        </a:rPr>
                        <a:t>240</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258.9</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279.8</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298.5</a:t>
                      </a:r>
                    </a:p>
                  </a:txBody>
                  <a:tcPr marL="9525" marR="9525" marT="9525" marB="0" anchor="ctr">
                    <a:solidFill>
                      <a:schemeClr val="accent1">
                        <a:lumMod val="20000"/>
                        <a:lumOff val="80000"/>
                      </a:schemeClr>
                    </a:solidFill>
                  </a:tcPr>
                </a:tc>
              </a:tr>
              <a:tr h="370840">
                <a:tc>
                  <a:txBody>
                    <a:bodyPr/>
                    <a:lstStyle/>
                    <a:p>
                      <a:pPr algn="ctr"/>
                      <a:r>
                        <a:rPr kumimoji="1" lang="ja-JP" altLang="en-US" dirty="0" smtClean="0"/>
                        <a:t>老健</a:t>
                      </a:r>
                      <a:endParaRPr kumimoji="1" lang="ja-JP" altLang="en-US" dirty="0"/>
                    </a:p>
                  </a:txBody>
                  <a:tcPr anchor="ctr"/>
                </a:tc>
                <a:tc>
                  <a:txBody>
                    <a:bodyPr/>
                    <a:lstStyle/>
                    <a:p>
                      <a:pPr algn="r" fontAlgn="ctr"/>
                      <a:r>
                        <a:rPr lang="en-US" altLang="ja-JP" sz="1800" b="0" i="0" u="none" strike="noStrike" dirty="0">
                          <a:solidFill>
                            <a:srgbClr val="000000"/>
                          </a:solidFill>
                          <a:effectLst/>
                          <a:latin typeface="ＭＳ Ｐゴシック"/>
                        </a:rPr>
                        <a:t>258.7</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275</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290.9</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305.4</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319.8</a:t>
                      </a:r>
                    </a:p>
                  </a:txBody>
                  <a:tcPr marL="9525" marR="9525" marT="9525" marB="0" anchor="ctr">
                    <a:solidFill>
                      <a:schemeClr val="accent1">
                        <a:lumMod val="20000"/>
                        <a:lumOff val="80000"/>
                      </a:schemeClr>
                    </a:solidFill>
                  </a:tcPr>
                </a:tc>
              </a:tr>
              <a:tr h="370840">
                <a:tc>
                  <a:txBody>
                    <a:bodyPr/>
                    <a:lstStyle/>
                    <a:p>
                      <a:pPr algn="ctr"/>
                      <a:r>
                        <a:rPr kumimoji="1" lang="ja-JP" altLang="en-US" dirty="0" smtClean="0"/>
                        <a:t>介護療養</a:t>
                      </a:r>
                      <a:endParaRPr kumimoji="1" lang="ja-JP" altLang="en-US" dirty="0"/>
                    </a:p>
                  </a:txBody>
                  <a:tcPr/>
                </a:tc>
                <a:tc>
                  <a:txBody>
                    <a:bodyPr/>
                    <a:lstStyle/>
                    <a:p>
                      <a:pPr algn="r" fontAlgn="ctr"/>
                      <a:r>
                        <a:rPr lang="en-US" altLang="ja-JP" sz="1800" b="0" i="0" u="none" strike="noStrike" dirty="0">
                          <a:solidFill>
                            <a:srgbClr val="000000"/>
                          </a:solidFill>
                          <a:effectLst/>
                          <a:latin typeface="ＭＳ Ｐゴシック"/>
                        </a:rPr>
                        <a:t>247.8</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284.7</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350.7</a:t>
                      </a:r>
                    </a:p>
                  </a:txBody>
                  <a:tcPr marL="9525" marR="9525" marT="9525" marB="0" anchor="ctr">
                    <a:solidFill>
                      <a:schemeClr val="accent1">
                        <a:lumMod val="20000"/>
                        <a:lumOff val="80000"/>
                      </a:schemeClr>
                    </a:solidFill>
                  </a:tcPr>
                </a:tc>
                <a:tc>
                  <a:txBody>
                    <a:bodyPr/>
                    <a:lstStyle/>
                    <a:p>
                      <a:pPr algn="r" fontAlgn="ctr"/>
                      <a:r>
                        <a:rPr lang="en-US" altLang="ja-JP" sz="1800" b="0" i="0" u="none" strike="noStrike" dirty="0">
                          <a:solidFill>
                            <a:srgbClr val="000000"/>
                          </a:solidFill>
                          <a:effectLst/>
                          <a:latin typeface="ＭＳ Ｐゴシック"/>
                        </a:rPr>
                        <a:t>386.5</a:t>
                      </a:r>
                    </a:p>
                  </a:txBody>
                  <a:tcPr marL="9525" marR="9525" marT="9525" marB="0" anchor="ctr">
                    <a:solidFill>
                      <a:schemeClr val="accent1">
                        <a:lumMod val="60000"/>
                        <a:lumOff val="40000"/>
                      </a:schemeClr>
                    </a:solidFill>
                  </a:tcPr>
                </a:tc>
                <a:tc>
                  <a:txBody>
                    <a:bodyPr/>
                    <a:lstStyle/>
                    <a:p>
                      <a:pPr algn="r" fontAlgn="ctr"/>
                      <a:r>
                        <a:rPr lang="en-US" altLang="ja-JP" sz="1800" b="0" i="0" u="none" strike="noStrike" dirty="0">
                          <a:solidFill>
                            <a:srgbClr val="000000"/>
                          </a:solidFill>
                          <a:effectLst/>
                          <a:latin typeface="ＭＳ Ｐゴシック"/>
                        </a:rPr>
                        <a:t>414.3</a:t>
                      </a:r>
                    </a:p>
                  </a:txBody>
                  <a:tcPr marL="9525" marR="9525" marT="9525" marB="0" anchor="ctr">
                    <a:solidFill>
                      <a:schemeClr val="accent1">
                        <a:lumMod val="60000"/>
                        <a:lumOff val="40000"/>
                      </a:schemeClr>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3024333567"/>
              </p:ext>
            </p:extLst>
          </p:nvPr>
        </p:nvGraphicFramePr>
        <p:xfrm>
          <a:off x="186049" y="1899692"/>
          <a:ext cx="9591491" cy="1356360"/>
        </p:xfrm>
        <a:graphic>
          <a:graphicData uri="http://schemas.openxmlformats.org/drawingml/2006/table">
            <a:tbl>
              <a:tblPr firstRow="1" bandRow="1">
                <a:tableStyleId>{5940675A-B579-460E-94D1-54222C63F5DA}</a:tableStyleId>
              </a:tblPr>
              <a:tblGrid>
                <a:gridCol w="2060116"/>
                <a:gridCol w="1461058"/>
                <a:gridCol w="1461058"/>
                <a:gridCol w="1607163"/>
                <a:gridCol w="1607163"/>
                <a:gridCol w="1394933"/>
              </a:tblGrid>
              <a:tr h="292799">
                <a:tc>
                  <a:txBody>
                    <a:bodyPr/>
                    <a:lstStyle/>
                    <a:p>
                      <a:pPr algn="ctr"/>
                      <a:endParaRPr kumimoji="1" lang="ja-JP" altLang="en-US" sz="1400" dirty="0"/>
                    </a:p>
                  </a:txBody>
                  <a:tcPr/>
                </a:tc>
                <a:tc>
                  <a:txBody>
                    <a:bodyPr/>
                    <a:lstStyle/>
                    <a:p>
                      <a:pPr algn="ctr"/>
                      <a:r>
                        <a:rPr kumimoji="1" lang="ja-JP" altLang="en-US" dirty="0" smtClean="0"/>
                        <a:t>要介護１</a:t>
                      </a:r>
                      <a:endParaRPr kumimoji="1" lang="ja-JP" altLang="en-US" dirty="0"/>
                    </a:p>
                  </a:txBody>
                  <a:tcPr/>
                </a:tc>
                <a:tc>
                  <a:txBody>
                    <a:bodyPr/>
                    <a:lstStyle/>
                    <a:p>
                      <a:pPr algn="ctr"/>
                      <a:r>
                        <a:rPr kumimoji="1" lang="ja-JP" altLang="en-US" dirty="0" smtClean="0"/>
                        <a:t>要介護２</a:t>
                      </a:r>
                      <a:endParaRPr kumimoji="1" lang="ja-JP" altLang="en-US" dirty="0"/>
                    </a:p>
                  </a:txBody>
                  <a:tcPr/>
                </a:tc>
                <a:tc>
                  <a:txBody>
                    <a:bodyPr/>
                    <a:lstStyle/>
                    <a:p>
                      <a:pPr algn="ctr"/>
                      <a:r>
                        <a:rPr kumimoji="1" lang="ja-JP" altLang="en-US" dirty="0" smtClean="0"/>
                        <a:t>要介護３</a:t>
                      </a:r>
                      <a:endParaRPr kumimoji="1" lang="ja-JP" altLang="en-US" dirty="0"/>
                    </a:p>
                  </a:txBody>
                  <a:tcPr/>
                </a:tc>
                <a:tc>
                  <a:txBody>
                    <a:bodyPr/>
                    <a:lstStyle/>
                    <a:p>
                      <a:pPr algn="ctr"/>
                      <a:r>
                        <a:rPr kumimoji="1" lang="ja-JP" altLang="en-US" dirty="0" smtClean="0"/>
                        <a:t>要介護４</a:t>
                      </a:r>
                      <a:endParaRPr kumimoji="1" lang="ja-JP" altLang="en-US" dirty="0"/>
                    </a:p>
                  </a:txBody>
                  <a:tcPr/>
                </a:tc>
                <a:tc>
                  <a:txBody>
                    <a:bodyPr/>
                    <a:lstStyle/>
                    <a:p>
                      <a:pPr algn="ctr"/>
                      <a:r>
                        <a:rPr kumimoji="1" lang="ja-JP" altLang="en-US" dirty="0" smtClean="0"/>
                        <a:t>要介護５</a:t>
                      </a:r>
                      <a:endParaRPr kumimoji="1" lang="ja-JP" altLang="en-US" dirty="0"/>
                    </a:p>
                  </a:txBody>
                  <a:tcPr/>
                </a:tc>
              </a:tr>
              <a:tr h="329099">
                <a:tc>
                  <a:txBody>
                    <a:bodyPr/>
                    <a:lstStyle/>
                    <a:p>
                      <a:pPr algn="ctr"/>
                      <a:r>
                        <a:rPr kumimoji="1" lang="ja-JP" altLang="en-US" sz="1200" dirty="0" smtClean="0"/>
                        <a:t>平均的な利用者負担額の</a:t>
                      </a:r>
                      <a:endParaRPr kumimoji="1" lang="en-US" altLang="ja-JP" sz="1200" dirty="0" smtClean="0"/>
                    </a:p>
                    <a:p>
                      <a:pPr algn="ctr"/>
                      <a:r>
                        <a:rPr kumimoji="1" lang="ja-JP" altLang="en-US" sz="1200" dirty="0" smtClean="0"/>
                        <a:t>変化</a:t>
                      </a:r>
                      <a:endParaRPr kumimoji="1" lang="ja-JP" altLang="en-US" sz="1200" dirty="0"/>
                    </a:p>
                  </a:txBody>
                  <a:tcPr anchor="ctr"/>
                </a:tc>
                <a:tc>
                  <a:txBody>
                    <a:bodyPr/>
                    <a:lstStyle/>
                    <a:p>
                      <a:pPr algn="l"/>
                      <a:r>
                        <a:rPr kumimoji="1" lang="ja-JP" altLang="en-US" sz="1600" dirty="0" smtClean="0"/>
                        <a:t>約</a:t>
                      </a:r>
                      <a:r>
                        <a:rPr kumimoji="1" lang="en-US" altLang="ja-JP" sz="1600" dirty="0" smtClean="0"/>
                        <a:t>7,700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15,400</a:t>
                      </a:r>
                      <a:r>
                        <a:rPr kumimoji="1" lang="ja-JP" altLang="en-US" sz="1600" dirty="0" smtClean="0"/>
                        <a:t>円</a:t>
                      </a:r>
                      <a:endParaRPr kumimoji="1" lang="ja-JP" altLang="en-US" sz="1600" dirty="0"/>
                    </a:p>
                  </a:txBody>
                  <a:tcPr/>
                </a:tc>
                <a:tc>
                  <a:txBody>
                    <a:bodyPr/>
                    <a:lstStyle/>
                    <a:p>
                      <a:pPr algn="l"/>
                      <a:r>
                        <a:rPr kumimoji="1" lang="ja-JP" altLang="en-US" sz="1600" dirty="0" smtClean="0"/>
                        <a:t>約</a:t>
                      </a:r>
                      <a:r>
                        <a:rPr kumimoji="1" lang="en-US" altLang="ja-JP" sz="1600" dirty="0" smtClean="0"/>
                        <a:t>10,000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20,000</a:t>
                      </a:r>
                      <a:r>
                        <a:rPr kumimoji="1" lang="ja-JP" altLang="en-US" sz="1600" dirty="0" smtClean="0"/>
                        <a:t>円</a:t>
                      </a:r>
                    </a:p>
                  </a:txBody>
                  <a:tcPr/>
                </a:tc>
                <a:tc>
                  <a:txBody>
                    <a:bodyPr/>
                    <a:lstStyle/>
                    <a:p>
                      <a:pPr algn="l"/>
                      <a:r>
                        <a:rPr kumimoji="1" lang="ja-JP" altLang="en-US" sz="1600" dirty="0" smtClean="0"/>
                        <a:t>約</a:t>
                      </a:r>
                      <a:r>
                        <a:rPr kumimoji="1" lang="en-US" altLang="ja-JP" sz="1600" dirty="0" smtClean="0"/>
                        <a:t>14,000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28,000</a:t>
                      </a:r>
                      <a:r>
                        <a:rPr kumimoji="1" lang="ja-JP" altLang="en-US" sz="1600" dirty="0" smtClean="0"/>
                        <a:t>円</a:t>
                      </a:r>
                    </a:p>
                  </a:txBody>
                  <a:tcPr/>
                </a:tc>
                <a:tc>
                  <a:txBody>
                    <a:bodyPr/>
                    <a:lstStyle/>
                    <a:p>
                      <a:pPr algn="l"/>
                      <a:r>
                        <a:rPr kumimoji="1" lang="ja-JP" altLang="en-US" sz="1600" dirty="0" smtClean="0"/>
                        <a:t>約</a:t>
                      </a:r>
                      <a:r>
                        <a:rPr kumimoji="1" lang="en-US" altLang="ja-JP" sz="1600" dirty="0" smtClean="0"/>
                        <a:t>17,000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34,000</a:t>
                      </a:r>
                      <a:r>
                        <a:rPr kumimoji="1" lang="ja-JP" altLang="en-US" sz="1600" dirty="0" smtClean="0"/>
                        <a:t>円</a:t>
                      </a:r>
                    </a:p>
                  </a:txBody>
                  <a:tcPr/>
                </a:tc>
                <a:tc>
                  <a:txBody>
                    <a:bodyPr/>
                    <a:lstStyle/>
                    <a:p>
                      <a:pPr algn="l"/>
                      <a:r>
                        <a:rPr kumimoji="1" lang="ja-JP" altLang="en-US" sz="1600" dirty="0" smtClean="0"/>
                        <a:t>約</a:t>
                      </a:r>
                      <a:r>
                        <a:rPr kumimoji="1" lang="en-US" altLang="ja-JP" sz="1600" dirty="0" smtClean="0"/>
                        <a:t>21,000</a:t>
                      </a:r>
                      <a:r>
                        <a:rPr kumimoji="1" lang="ja-JP" altLang="en-US" sz="1600" dirty="0" smtClean="0"/>
                        <a:t>円</a:t>
                      </a:r>
                      <a:endParaRPr kumimoji="1" lang="en-US" altLang="ja-JP" sz="1600" dirty="0" smtClean="0"/>
                    </a:p>
                    <a:p>
                      <a:pPr algn="r"/>
                      <a:r>
                        <a:rPr kumimoji="1" lang="ja-JP" altLang="en-US" sz="1600" dirty="0" smtClean="0"/>
                        <a:t>→約</a:t>
                      </a:r>
                      <a:r>
                        <a:rPr kumimoji="1" lang="en-US" altLang="ja-JP" sz="1600" dirty="0" smtClean="0"/>
                        <a:t>37,200</a:t>
                      </a:r>
                      <a:r>
                        <a:rPr kumimoji="1" lang="ja-JP" altLang="en-US" sz="1600" dirty="0" smtClean="0"/>
                        <a:t>円</a:t>
                      </a:r>
                    </a:p>
                  </a:txBody>
                  <a:tcPr/>
                </a:tc>
              </a:tr>
              <a:tr h="329099">
                <a:tc>
                  <a:txBody>
                    <a:bodyPr/>
                    <a:lstStyle/>
                    <a:p>
                      <a:pPr algn="ctr"/>
                      <a:r>
                        <a:rPr kumimoji="1" lang="ja-JP" altLang="en-US" sz="1050" dirty="0" smtClean="0"/>
                        <a:t>高額介護サービス費（</a:t>
                      </a:r>
                      <a:r>
                        <a:rPr kumimoji="1" lang="en-US" altLang="ja-JP" sz="1050" dirty="0" smtClean="0"/>
                        <a:t>37,200</a:t>
                      </a:r>
                      <a:r>
                        <a:rPr kumimoji="1" lang="ja-JP" altLang="en-US" sz="1050" dirty="0" smtClean="0"/>
                        <a:t>円）に該当する割合（</a:t>
                      </a:r>
                      <a:r>
                        <a:rPr kumimoji="1" lang="en-US" altLang="ja-JP" sz="1050" dirty="0" smtClean="0"/>
                        <a:t>※</a:t>
                      </a:r>
                      <a:r>
                        <a:rPr kumimoji="1" lang="ja-JP" altLang="en-US" sz="1050" dirty="0" smtClean="0"/>
                        <a:t>）</a:t>
                      </a:r>
                      <a:endParaRPr kumimoji="1" lang="ja-JP" altLang="en-US" sz="1050" dirty="0"/>
                    </a:p>
                  </a:txBody>
                  <a:tcPr anchor="ctr"/>
                </a:tc>
                <a:tc>
                  <a:txBody>
                    <a:bodyPr/>
                    <a:lstStyle/>
                    <a:p>
                      <a:pPr algn="r"/>
                      <a:r>
                        <a:rPr kumimoji="1" lang="en-US" altLang="ja-JP" dirty="0" smtClean="0"/>
                        <a:t>0.5%</a:t>
                      </a:r>
                      <a:endParaRPr kumimoji="1" lang="ja-JP" altLang="en-US" dirty="0"/>
                    </a:p>
                  </a:txBody>
                  <a:tcPr/>
                </a:tc>
                <a:tc>
                  <a:txBody>
                    <a:bodyPr/>
                    <a:lstStyle/>
                    <a:p>
                      <a:pPr algn="r"/>
                      <a:r>
                        <a:rPr kumimoji="1" lang="en-US" altLang="ja-JP" dirty="0" smtClean="0"/>
                        <a:t>8.5%</a:t>
                      </a:r>
                      <a:endParaRPr kumimoji="1" lang="ja-JP" altLang="en-US" dirty="0"/>
                    </a:p>
                  </a:txBody>
                  <a:tcPr/>
                </a:tc>
                <a:tc>
                  <a:txBody>
                    <a:bodyPr/>
                    <a:lstStyle/>
                    <a:p>
                      <a:pPr algn="r"/>
                      <a:r>
                        <a:rPr kumimoji="1" lang="en-US" altLang="ja-JP" dirty="0" smtClean="0"/>
                        <a:t>37.8%</a:t>
                      </a:r>
                      <a:endParaRPr kumimoji="1" lang="ja-JP" altLang="en-US" dirty="0"/>
                    </a:p>
                  </a:txBody>
                  <a:tcPr/>
                </a:tc>
                <a:tc>
                  <a:txBody>
                    <a:bodyPr/>
                    <a:lstStyle/>
                    <a:p>
                      <a:pPr algn="r"/>
                      <a:r>
                        <a:rPr kumimoji="1" lang="en-US" altLang="ja-JP" dirty="0" smtClean="0"/>
                        <a:t>51.4%</a:t>
                      </a:r>
                      <a:endParaRPr kumimoji="1" lang="ja-JP" altLang="en-US" dirty="0"/>
                    </a:p>
                  </a:txBody>
                  <a:tcPr/>
                </a:tc>
                <a:tc>
                  <a:txBody>
                    <a:bodyPr/>
                    <a:lstStyle/>
                    <a:p>
                      <a:pPr algn="r"/>
                      <a:r>
                        <a:rPr kumimoji="1" lang="en-US" altLang="ja-JP" dirty="0" smtClean="0"/>
                        <a:t>62.1</a:t>
                      </a:r>
                      <a:r>
                        <a:rPr kumimoji="1" lang="ja-JP" altLang="en-US" dirty="0" smtClean="0"/>
                        <a:t>％</a:t>
                      </a:r>
                      <a:endParaRPr kumimoji="1" lang="ja-JP" altLang="en-US" dirty="0"/>
                    </a:p>
                  </a:txBody>
                  <a:tcPr/>
                </a:tc>
              </a:tr>
            </a:tbl>
          </a:graphicData>
        </a:graphic>
      </p:graphicFrame>
      <p:grpSp>
        <p:nvGrpSpPr>
          <p:cNvPr id="13" name="グループ化 12"/>
          <p:cNvGrpSpPr/>
          <p:nvPr/>
        </p:nvGrpSpPr>
        <p:grpSpPr>
          <a:xfrm>
            <a:off x="5119677" y="6254915"/>
            <a:ext cx="4759545" cy="461665"/>
            <a:chOff x="771836" y="6303031"/>
            <a:chExt cx="4759545" cy="461665"/>
          </a:xfrm>
        </p:grpSpPr>
        <p:sp>
          <p:nvSpPr>
            <p:cNvPr id="11" name="テキスト ボックス 10"/>
            <p:cNvSpPr txBox="1"/>
            <p:nvPr/>
          </p:nvSpPr>
          <p:spPr>
            <a:xfrm>
              <a:off x="994877" y="6303031"/>
              <a:ext cx="4536504" cy="461665"/>
            </a:xfrm>
            <a:prstGeom prst="rect">
              <a:avLst/>
            </a:prstGeom>
            <a:noFill/>
          </p:spPr>
          <p:txBody>
            <a:bodyPr wrap="square" rtlCol="0">
              <a:spAutoFit/>
            </a:bodyPr>
            <a:lstStyle/>
            <a:p>
              <a:r>
                <a:rPr lang="ja-JP" altLang="en-US" sz="1200" dirty="0" smtClean="0">
                  <a:solidFill>
                    <a:prstClr val="black"/>
                  </a:solidFill>
                </a:rPr>
                <a:t>　　　・・　</a:t>
              </a:r>
              <a:r>
                <a:rPr lang="en-US" altLang="ja-JP" sz="1200" dirty="0" smtClean="0">
                  <a:solidFill>
                    <a:prstClr val="black"/>
                  </a:solidFill>
                </a:rPr>
                <a:t>2</a:t>
              </a:r>
              <a:r>
                <a:rPr lang="ja-JP" altLang="en-US" sz="1200" dirty="0" smtClean="0">
                  <a:solidFill>
                    <a:prstClr val="black"/>
                  </a:solidFill>
                </a:rPr>
                <a:t>割負担となったときに高額介護サービス費（</a:t>
              </a:r>
              <a:r>
                <a:rPr lang="en-US" altLang="ja-JP" sz="1200" dirty="0" smtClean="0">
                  <a:solidFill>
                    <a:prstClr val="black"/>
                  </a:solidFill>
                </a:rPr>
                <a:t>37200</a:t>
              </a:r>
              <a:r>
                <a:rPr lang="ja-JP" altLang="en-US" sz="1200" dirty="0" smtClean="0">
                  <a:solidFill>
                    <a:prstClr val="black"/>
                  </a:solidFill>
                </a:rPr>
                <a:t>円）該当</a:t>
              </a:r>
              <a:endParaRPr lang="ja-JP" altLang="en-US" sz="1200" dirty="0">
                <a:solidFill>
                  <a:prstClr val="black"/>
                </a:solidFill>
              </a:endParaRPr>
            </a:p>
          </p:txBody>
        </p:sp>
        <p:sp>
          <p:nvSpPr>
            <p:cNvPr id="12" name="正方形/長方形 11"/>
            <p:cNvSpPr/>
            <p:nvPr/>
          </p:nvSpPr>
          <p:spPr>
            <a:xfrm>
              <a:off x="771836" y="6317939"/>
              <a:ext cx="504056" cy="323645"/>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 name="グループ化 13"/>
          <p:cNvGrpSpPr/>
          <p:nvPr/>
        </p:nvGrpSpPr>
        <p:grpSpPr>
          <a:xfrm>
            <a:off x="325379" y="6269823"/>
            <a:ext cx="4780295" cy="338553"/>
            <a:chOff x="771836" y="6303031"/>
            <a:chExt cx="4780295" cy="338553"/>
          </a:xfrm>
        </p:grpSpPr>
        <p:sp>
          <p:nvSpPr>
            <p:cNvPr id="15" name="テキスト ボックス 14"/>
            <p:cNvSpPr txBox="1"/>
            <p:nvPr/>
          </p:nvSpPr>
          <p:spPr>
            <a:xfrm>
              <a:off x="1015627" y="6303031"/>
              <a:ext cx="4536504" cy="276999"/>
            </a:xfrm>
            <a:prstGeom prst="rect">
              <a:avLst/>
            </a:prstGeom>
            <a:noFill/>
          </p:spPr>
          <p:txBody>
            <a:bodyPr wrap="square" rtlCol="0">
              <a:spAutoFit/>
            </a:bodyPr>
            <a:lstStyle/>
            <a:p>
              <a:r>
                <a:rPr lang="ja-JP" altLang="en-US" sz="1200" dirty="0" smtClean="0">
                  <a:solidFill>
                    <a:prstClr val="black"/>
                  </a:solidFill>
                </a:rPr>
                <a:t>　　　・・　</a:t>
              </a:r>
              <a:r>
                <a:rPr lang="ja-JP" altLang="en-US" sz="1200" dirty="0">
                  <a:solidFill>
                    <a:prstClr val="black"/>
                  </a:solidFill>
                </a:rPr>
                <a:t>１</a:t>
              </a:r>
              <a:r>
                <a:rPr lang="ja-JP" altLang="en-US" sz="1200" dirty="0" smtClean="0">
                  <a:solidFill>
                    <a:prstClr val="black"/>
                  </a:solidFill>
                </a:rPr>
                <a:t>割負担で高額介護サービス費（</a:t>
              </a:r>
              <a:r>
                <a:rPr lang="en-US" altLang="ja-JP" sz="1200" dirty="0" smtClean="0">
                  <a:solidFill>
                    <a:prstClr val="black"/>
                  </a:solidFill>
                </a:rPr>
                <a:t>37200</a:t>
              </a:r>
              <a:r>
                <a:rPr lang="ja-JP" altLang="en-US" sz="1200" dirty="0" smtClean="0">
                  <a:solidFill>
                    <a:prstClr val="black"/>
                  </a:solidFill>
                </a:rPr>
                <a:t>円）該当</a:t>
              </a:r>
              <a:endParaRPr lang="ja-JP" altLang="en-US" sz="1200" dirty="0">
                <a:solidFill>
                  <a:prstClr val="black"/>
                </a:solidFill>
              </a:endParaRPr>
            </a:p>
          </p:txBody>
        </p:sp>
        <p:sp>
          <p:nvSpPr>
            <p:cNvPr id="16" name="正方形/長方形 15"/>
            <p:cNvSpPr/>
            <p:nvPr/>
          </p:nvSpPr>
          <p:spPr>
            <a:xfrm>
              <a:off x="771836" y="6317939"/>
              <a:ext cx="504056" cy="323645"/>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7" name="テキスト ボックス 16"/>
          <p:cNvSpPr txBox="1"/>
          <p:nvPr/>
        </p:nvSpPr>
        <p:spPr>
          <a:xfrm>
            <a:off x="4347833" y="6581033"/>
            <a:ext cx="4786338" cy="276999"/>
          </a:xfrm>
          <a:prstGeom prst="rect">
            <a:avLst/>
          </a:prstGeom>
          <a:noFill/>
        </p:spPr>
        <p:txBody>
          <a:bodyPr wrap="square" rtlCol="0">
            <a:spAutoFit/>
          </a:bodyPr>
          <a:lstStyle/>
          <a:p>
            <a:pPr algn="r"/>
            <a:r>
              <a:rPr lang="ja-JP" altLang="en-US" sz="1200" dirty="0" smtClean="0">
                <a:solidFill>
                  <a:prstClr val="black"/>
                </a:solidFill>
              </a:rPr>
              <a:t>出典：平成</a:t>
            </a:r>
            <a:r>
              <a:rPr lang="ja-JP" altLang="en-US" sz="1200" dirty="0">
                <a:solidFill>
                  <a:prstClr val="black"/>
                </a:solidFill>
              </a:rPr>
              <a:t>２３</a:t>
            </a:r>
            <a:r>
              <a:rPr lang="ja-JP" altLang="en-US" sz="1200" dirty="0" smtClean="0">
                <a:solidFill>
                  <a:prstClr val="black"/>
                </a:solidFill>
              </a:rPr>
              <a:t>年度介護給付費</a:t>
            </a:r>
            <a:r>
              <a:rPr lang="ja-JP" altLang="en-US" sz="1200" dirty="0">
                <a:solidFill>
                  <a:prstClr val="black"/>
                </a:solidFill>
              </a:rPr>
              <a:t>実態</a:t>
            </a:r>
            <a:r>
              <a:rPr lang="ja-JP" altLang="en-US" sz="1200" dirty="0" smtClean="0">
                <a:solidFill>
                  <a:prstClr val="black"/>
                </a:solidFill>
              </a:rPr>
              <a:t>調査</a:t>
            </a:r>
            <a:r>
              <a:rPr lang="ja-JP" altLang="en-US" sz="1200" dirty="0">
                <a:solidFill>
                  <a:prstClr val="black"/>
                </a:solidFill>
              </a:rPr>
              <a:t>報告</a:t>
            </a:r>
            <a:r>
              <a:rPr lang="ja-JP" altLang="en-US" sz="1200" dirty="0" smtClean="0">
                <a:solidFill>
                  <a:prstClr val="black"/>
                </a:solidFill>
              </a:rPr>
              <a:t>年報より作成</a:t>
            </a:r>
            <a:endParaRPr lang="ja-JP" altLang="en-US" sz="1200" dirty="0">
              <a:solidFill>
                <a:prstClr val="black"/>
              </a:solidFill>
            </a:endParaRPr>
          </a:p>
        </p:txBody>
      </p:sp>
      <p:sp>
        <p:nvSpPr>
          <p:cNvPr id="19" name="テキスト ボックス 18"/>
          <p:cNvSpPr txBox="1"/>
          <p:nvPr/>
        </p:nvSpPr>
        <p:spPr>
          <a:xfrm>
            <a:off x="5187418" y="3251312"/>
            <a:ext cx="4536504" cy="261610"/>
          </a:xfrm>
          <a:prstGeom prst="rect">
            <a:avLst/>
          </a:prstGeom>
          <a:noFill/>
        </p:spPr>
        <p:txBody>
          <a:bodyPr wrap="square" rtlCol="0">
            <a:spAutoFit/>
          </a:bodyPr>
          <a:lstStyle/>
          <a:p>
            <a:pPr algn="r"/>
            <a:r>
              <a:rPr lang="en-US" altLang="ja-JP" sz="1100" dirty="0" smtClean="0">
                <a:solidFill>
                  <a:prstClr val="black"/>
                </a:solidFill>
              </a:rPr>
              <a:t>※</a:t>
            </a:r>
            <a:r>
              <a:rPr lang="ja-JP" altLang="en-US" sz="1100" dirty="0" smtClean="0">
                <a:solidFill>
                  <a:prstClr val="black"/>
                </a:solidFill>
              </a:rPr>
              <a:t>　</a:t>
            </a:r>
            <a:r>
              <a:rPr lang="en-US" altLang="ja-JP" sz="1100" dirty="0" smtClean="0">
                <a:solidFill>
                  <a:prstClr val="black"/>
                </a:solidFill>
              </a:rPr>
              <a:t>19,000</a:t>
            </a:r>
            <a:r>
              <a:rPr lang="ja-JP" altLang="en-US" sz="1100" dirty="0" smtClean="0">
                <a:solidFill>
                  <a:prstClr val="black"/>
                </a:solidFill>
              </a:rPr>
              <a:t>単位以上の者の割合</a:t>
            </a:r>
            <a:endParaRPr lang="ja-JP" altLang="en-US" sz="1100" dirty="0">
              <a:solidFill>
                <a:prstClr val="black"/>
              </a:solidFill>
            </a:endParaRPr>
          </a:p>
        </p:txBody>
      </p:sp>
      <p:sp>
        <p:nvSpPr>
          <p:cNvPr id="18"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136</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731916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200474" y="0"/>
            <a:ext cx="9361038" cy="461665"/>
          </a:xfrm>
          <a:prstGeom prst="bevel">
            <a:avLst>
              <a:gd name="adj" fmla="val 0"/>
            </a:avLst>
          </a:prstGeom>
          <a:noFill/>
          <a:ln w="12700">
            <a:noFill/>
            <a:miter lim="800000"/>
            <a:headEnd/>
            <a:tailEnd/>
          </a:ln>
          <a:effectLst/>
        </p:spPr>
        <p:txBody>
          <a:bodyPr wrap="square">
            <a:spAutoFit/>
          </a:bodyPr>
          <a:lstStyle/>
          <a:p>
            <a:pPr algn="ctr" fontAlgn="auto">
              <a:spcBef>
                <a:spcPts val="0"/>
              </a:spcBef>
              <a:spcAft>
                <a:spcPts val="0"/>
              </a:spcAft>
              <a:defRPr/>
            </a:pPr>
            <a:r>
              <a:rPr lang="ja-JP" altLang="en-US" sz="2400" dirty="0" smtClean="0">
                <a:solidFill>
                  <a:prstClr val="black"/>
                </a:solidFill>
                <a:latin typeface="HGP創英角ｺﾞｼｯｸUB" pitchFamily="50" charset="-128"/>
                <a:ea typeface="HGP創英角ｺﾞｼｯｸUB" pitchFamily="50" charset="-128"/>
              </a:rPr>
              <a:t>（参考）　介護保険サービス利用者等の所得段階別割合</a:t>
            </a:r>
            <a:endParaRPr lang="ja-JP" altLang="en-US" sz="2400" dirty="0">
              <a:solidFill>
                <a:prstClr val="black"/>
              </a:solidFill>
              <a:latin typeface="HGP創英角ｺﾞｼｯｸUB" pitchFamily="50" charset="-128"/>
              <a:ea typeface="HGP創英角ｺﾞｼｯｸUB" pitchFamily="50" charset="-128"/>
            </a:endParaRPr>
          </a:p>
        </p:txBody>
      </p:sp>
      <p:sp>
        <p:nvSpPr>
          <p:cNvPr id="12" name="テキスト ボックス 11"/>
          <p:cNvSpPr txBox="1"/>
          <p:nvPr/>
        </p:nvSpPr>
        <p:spPr>
          <a:xfrm>
            <a:off x="652281" y="6449628"/>
            <a:ext cx="3296816"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出典：平成</a:t>
            </a:r>
            <a:r>
              <a:rPr lang="en-US" altLang="ja-JP" sz="1200" dirty="0" smtClean="0">
                <a:solidFill>
                  <a:prstClr val="black"/>
                </a:solidFill>
                <a:latin typeface="Calibri"/>
                <a:ea typeface="ＭＳ Ｐゴシック"/>
              </a:rPr>
              <a:t>22</a:t>
            </a:r>
            <a:r>
              <a:rPr lang="ja-JP" altLang="en-US" sz="1200" dirty="0" smtClean="0">
                <a:solidFill>
                  <a:prstClr val="black"/>
                </a:solidFill>
                <a:latin typeface="Calibri"/>
                <a:ea typeface="ＭＳ Ｐゴシック"/>
              </a:rPr>
              <a:t>年介護サービス施設事業所調査</a:t>
            </a:r>
            <a:endParaRPr lang="ja-JP" altLang="en-US" sz="1200" dirty="0">
              <a:solidFill>
                <a:prstClr val="black"/>
              </a:solidFill>
              <a:latin typeface="Calibri"/>
              <a:ea typeface="ＭＳ Ｐゴシック"/>
            </a:endParaRPr>
          </a:p>
        </p:txBody>
      </p:sp>
      <p:sp>
        <p:nvSpPr>
          <p:cNvPr id="40" name="テキスト ボックス 39"/>
          <p:cNvSpPr txBox="1"/>
          <p:nvPr/>
        </p:nvSpPr>
        <p:spPr>
          <a:xfrm>
            <a:off x="4520952" y="6463276"/>
            <a:ext cx="2520280"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出典：平成</a:t>
            </a:r>
            <a:r>
              <a:rPr lang="en-US" altLang="ja-JP" sz="1200" dirty="0" smtClean="0">
                <a:solidFill>
                  <a:prstClr val="black"/>
                </a:solidFill>
                <a:latin typeface="Calibri"/>
                <a:ea typeface="ＭＳ Ｐゴシック"/>
              </a:rPr>
              <a:t>22</a:t>
            </a:r>
            <a:r>
              <a:rPr lang="ja-JP" altLang="en-US" sz="1200" dirty="0" smtClean="0">
                <a:solidFill>
                  <a:prstClr val="black"/>
                </a:solidFill>
                <a:latin typeface="Calibri"/>
                <a:ea typeface="ＭＳ Ｐゴシック"/>
              </a:rPr>
              <a:t>年国民生活基礎調査</a:t>
            </a:r>
            <a:endParaRPr lang="ja-JP" altLang="en-US" sz="1200" dirty="0">
              <a:solidFill>
                <a:prstClr val="black"/>
              </a:solidFill>
              <a:latin typeface="Calibri"/>
              <a:ea typeface="ＭＳ Ｐゴシック"/>
            </a:endParaRPr>
          </a:p>
        </p:txBody>
      </p:sp>
      <p:sp>
        <p:nvSpPr>
          <p:cNvPr id="41" name="テキスト ボックス 40"/>
          <p:cNvSpPr txBox="1"/>
          <p:nvPr/>
        </p:nvSpPr>
        <p:spPr>
          <a:xfrm>
            <a:off x="7313718" y="6396395"/>
            <a:ext cx="2592288"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出典：平成</a:t>
            </a:r>
            <a:r>
              <a:rPr lang="en-US" altLang="ja-JP" sz="1200" dirty="0" smtClean="0">
                <a:solidFill>
                  <a:prstClr val="black"/>
                </a:solidFill>
                <a:latin typeface="Calibri"/>
                <a:ea typeface="ＭＳ Ｐゴシック"/>
              </a:rPr>
              <a:t>22</a:t>
            </a:r>
            <a:r>
              <a:rPr lang="ja-JP" altLang="en-US" sz="1200" dirty="0" smtClean="0">
                <a:solidFill>
                  <a:prstClr val="black"/>
                </a:solidFill>
                <a:latin typeface="Calibri"/>
                <a:ea typeface="ＭＳ Ｐゴシック"/>
              </a:rPr>
              <a:t>年度介護保険事業</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　　　　状況報告年報</a:t>
            </a:r>
            <a:endParaRPr lang="ja-JP" altLang="en-US" sz="1200" dirty="0">
              <a:solidFill>
                <a:prstClr val="black"/>
              </a:solidFill>
              <a:latin typeface="Calibri"/>
              <a:ea typeface="ＭＳ Ｐゴシック"/>
            </a:endParaRPr>
          </a:p>
        </p:txBody>
      </p:sp>
      <p:sp>
        <p:nvSpPr>
          <p:cNvPr id="2" name="テキスト ボックス 1"/>
          <p:cNvSpPr txBox="1"/>
          <p:nvPr/>
        </p:nvSpPr>
        <p:spPr>
          <a:xfrm>
            <a:off x="118968" y="519722"/>
            <a:ext cx="9586560" cy="954107"/>
          </a:xfrm>
          <a:prstGeom prst="rect">
            <a:avLst/>
          </a:prstGeom>
          <a:noFill/>
          <a:ln w="19050">
            <a:solidFill>
              <a:schemeClr val="tx1"/>
            </a:solidFill>
          </a:ln>
        </p:spPr>
        <p:txBody>
          <a:bodyPr wrap="square" rtlCol="0">
            <a:spAutoFit/>
          </a:bodyPr>
          <a:lstStyle/>
          <a:p>
            <a:pPr marL="174625" indent="-174625" fontAlgn="auto">
              <a:spcBef>
                <a:spcPts val="0"/>
              </a:spcBef>
              <a:spcAft>
                <a:spcPts val="0"/>
              </a:spcAft>
            </a:pPr>
            <a:r>
              <a:rPr lang="ja-JP" altLang="en-US" sz="1400" dirty="0" smtClean="0">
                <a:solidFill>
                  <a:prstClr val="black"/>
                </a:solidFill>
                <a:latin typeface="Calibri"/>
                <a:ea typeface="ＭＳ Ｐゴシック"/>
              </a:rPr>
              <a:t>○　基準の適用を受けるのは、要介護認定を受けて実際に介護サービスを利用する者である</a:t>
            </a:r>
            <a:r>
              <a:rPr lang="ja-JP" altLang="en-US" sz="1400" dirty="0">
                <a:solidFill>
                  <a:prstClr val="black"/>
                </a:solidFill>
                <a:latin typeface="Calibri"/>
                <a:ea typeface="ＭＳ Ｐゴシック"/>
              </a:rPr>
              <a:t>。</a:t>
            </a:r>
            <a:endParaRPr lang="en-US" altLang="ja-JP" sz="1400" dirty="0" smtClean="0">
              <a:solidFill>
                <a:prstClr val="black"/>
              </a:solidFill>
              <a:latin typeface="Calibri"/>
              <a:ea typeface="ＭＳ Ｐゴシック"/>
            </a:endParaRPr>
          </a:p>
          <a:p>
            <a:pPr marL="174625" indent="-174625" fontAlgn="auto">
              <a:spcBef>
                <a:spcPts val="0"/>
              </a:spcBef>
              <a:spcAft>
                <a:spcPts val="0"/>
              </a:spcAft>
            </a:pPr>
            <a:r>
              <a:rPr lang="ja-JP" altLang="en-US" sz="1400" dirty="0" smtClean="0">
                <a:solidFill>
                  <a:prstClr val="black"/>
                </a:solidFill>
                <a:latin typeface="Calibri"/>
                <a:ea typeface="ＭＳ Ｐゴシック"/>
              </a:rPr>
              <a:t>○　要介護者の所得分布は、被保険者全体の所得分布と比較して低いため、仮に被保険者の上位２０％に相当する基準を設定したとしても、各所得区分の構成比を勘案し</a:t>
            </a:r>
            <a:r>
              <a:rPr lang="ja-JP" altLang="en-US" sz="1400" dirty="0">
                <a:solidFill>
                  <a:prstClr val="black"/>
                </a:solidFill>
                <a:latin typeface="Calibri"/>
                <a:ea typeface="ＭＳ Ｐゴシック"/>
              </a:rPr>
              <a:t>て</a:t>
            </a:r>
            <a:r>
              <a:rPr lang="ja-JP" altLang="en-US" sz="1400" dirty="0" smtClean="0">
                <a:solidFill>
                  <a:prstClr val="black"/>
                </a:solidFill>
                <a:latin typeface="Calibri"/>
                <a:ea typeface="ＭＳ Ｐゴシック"/>
              </a:rPr>
              <a:t>粗く推計すると、実際に影響を受けるの</a:t>
            </a:r>
            <a:r>
              <a:rPr lang="ja-JP" altLang="en-US" sz="1400" dirty="0">
                <a:solidFill>
                  <a:prstClr val="black"/>
                </a:solidFill>
                <a:latin typeface="Calibri"/>
                <a:ea typeface="ＭＳ Ｐゴシック"/>
              </a:rPr>
              <a:t>は</a:t>
            </a:r>
            <a:r>
              <a:rPr lang="ja-JP" altLang="en-US" sz="1400" dirty="0" smtClean="0">
                <a:solidFill>
                  <a:prstClr val="black"/>
                </a:solidFill>
                <a:latin typeface="Calibri"/>
                <a:ea typeface="ＭＳ Ｐゴシック"/>
              </a:rPr>
              <a:t>、在宅サービス利用者の約１５％（２０％</a:t>
            </a: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２８％</a:t>
            </a: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３８％）、特養で約５％（２０％</a:t>
            </a: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１８％</a:t>
            </a: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６９％）、老健で約１２％（２０％</a:t>
            </a: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４１％</a:t>
            </a: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６９％）と推定される。</a:t>
            </a:r>
            <a:endParaRPr lang="ja-JP" altLang="en-US" sz="1400" dirty="0">
              <a:solidFill>
                <a:prstClr val="black"/>
              </a:solidFill>
              <a:latin typeface="Calibri"/>
              <a:ea typeface="ＭＳ Ｐゴシック"/>
            </a:endParaRPr>
          </a:p>
        </p:txBody>
      </p:sp>
      <p:grpSp>
        <p:nvGrpSpPr>
          <p:cNvPr id="33" name="グループ化 32"/>
          <p:cNvGrpSpPr/>
          <p:nvPr/>
        </p:nvGrpSpPr>
        <p:grpSpPr>
          <a:xfrm>
            <a:off x="11" y="1555752"/>
            <a:ext cx="9960653" cy="4969599"/>
            <a:chOff x="3" y="1159945"/>
            <a:chExt cx="10446410" cy="5365399"/>
          </a:xfrm>
        </p:grpSpPr>
        <p:graphicFrame>
          <p:nvGraphicFramePr>
            <p:cNvPr id="5" name="グラフ 4"/>
            <p:cNvGraphicFramePr/>
            <p:nvPr>
              <p:extLst>
                <p:ext uri="{D42A27DB-BD31-4B8C-83A1-F6EECF244321}">
                  <p14:modId xmlns:p14="http://schemas.microsoft.com/office/powerpoint/2010/main" val="3498202940"/>
                </p:ext>
              </p:extLst>
            </p:nvPr>
          </p:nvGraphicFramePr>
          <p:xfrm>
            <a:off x="3" y="1465620"/>
            <a:ext cx="4176465" cy="5059724"/>
          </p:xfrm>
          <a:graphic>
            <a:graphicData uri="http://schemas.openxmlformats.org/drawingml/2006/chart">
              <c:chart xmlns:c="http://schemas.openxmlformats.org/drawingml/2006/chart" xmlns:r="http://schemas.openxmlformats.org/officeDocument/2006/relationships" r:id="rId2"/>
            </a:graphicData>
          </a:graphic>
        </p:graphicFrame>
        <p:grpSp>
          <p:nvGrpSpPr>
            <p:cNvPr id="32" name="グループ化 31"/>
            <p:cNvGrpSpPr/>
            <p:nvPr/>
          </p:nvGrpSpPr>
          <p:grpSpPr>
            <a:xfrm>
              <a:off x="335000" y="1159945"/>
              <a:ext cx="10111413" cy="5247163"/>
              <a:chOff x="335000" y="1159945"/>
              <a:chExt cx="10111413" cy="5247163"/>
            </a:xfrm>
          </p:grpSpPr>
          <p:graphicFrame>
            <p:nvGraphicFramePr>
              <p:cNvPr id="6" name="グラフ 5"/>
              <p:cNvGraphicFramePr/>
              <p:nvPr>
                <p:extLst>
                  <p:ext uri="{D42A27DB-BD31-4B8C-83A1-F6EECF244321}">
                    <p14:modId xmlns:p14="http://schemas.microsoft.com/office/powerpoint/2010/main" val="1942700213"/>
                  </p:ext>
                </p:extLst>
              </p:nvPr>
            </p:nvGraphicFramePr>
            <p:xfrm>
              <a:off x="4160912" y="1458372"/>
              <a:ext cx="2808312" cy="4922957"/>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666234" y="1205152"/>
                <a:ext cx="2016223" cy="398747"/>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＜施設＞</a:t>
                </a:r>
                <a:endParaRPr lang="ja-JP" altLang="en-US" dirty="0">
                  <a:solidFill>
                    <a:prstClr val="black"/>
                  </a:solidFill>
                  <a:latin typeface="Calibri"/>
                  <a:ea typeface="ＭＳ Ｐゴシック"/>
                </a:endParaRPr>
              </a:p>
            </p:txBody>
          </p:sp>
          <p:sp>
            <p:nvSpPr>
              <p:cNvPr id="9" name="テキスト ボックス 8"/>
              <p:cNvSpPr txBox="1"/>
              <p:nvPr/>
            </p:nvSpPr>
            <p:spPr>
              <a:xfrm>
                <a:off x="5184766" y="1159945"/>
                <a:ext cx="2016223" cy="398747"/>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＜在宅＞</a:t>
                </a:r>
                <a:endParaRPr lang="ja-JP" altLang="en-US" dirty="0">
                  <a:solidFill>
                    <a:prstClr val="black"/>
                  </a:solidFill>
                  <a:latin typeface="Calibri"/>
                  <a:ea typeface="ＭＳ Ｐゴシック"/>
                </a:endParaRPr>
              </a:p>
            </p:txBody>
          </p:sp>
          <p:graphicFrame>
            <p:nvGraphicFramePr>
              <p:cNvPr id="15" name="グラフ 14"/>
              <p:cNvGraphicFramePr/>
              <p:nvPr>
                <p:extLst>
                  <p:ext uri="{D42A27DB-BD31-4B8C-83A1-F6EECF244321}">
                    <p14:modId xmlns:p14="http://schemas.microsoft.com/office/powerpoint/2010/main" val="3632505137"/>
                  </p:ext>
                </p:extLst>
              </p:nvPr>
            </p:nvGraphicFramePr>
            <p:xfrm>
              <a:off x="6747994" y="1439834"/>
              <a:ext cx="2648744" cy="4922958"/>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6531970" y="1159945"/>
                <a:ext cx="2864774" cy="332290"/>
              </a:xfrm>
              <a:prstGeom prst="rect">
                <a:avLst/>
              </a:prstGeom>
              <a:noFill/>
            </p:spPr>
            <p:txBody>
              <a:bodyPr wrap="square"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＜保険料＝１号被保険者全体＞</a:t>
                </a:r>
                <a:endParaRPr lang="ja-JP" altLang="en-US" sz="1400" dirty="0">
                  <a:solidFill>
                    <a:prstClr val="black"/>
                  </a:solidFill>
                  <a:latin typeface="Calibri"/>
                  <a:ea typeface="ＭＳ Ｐゴシック"/>
                </a:endParaRPr>
              </a:p>
            </p:txBody>
          </p:sp>
          <p:cxnSp>
            <p:nvCxnSpPr>
              <p:cNvPr id="18" name="直線コネクタ 17"/>
              <p:cNvCxnSpPr/>
              <p:nvPr/>
            </p:nvCxnSpPr>
            <p:spPr>
              <a:xfrm>
                <a:off x="1736002" y="2447122"/>
                <a:ext cx="1080120" cy="1053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512842" y="3501112"/>
                <a:ext cx="1872206" cy="1080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177137" y="4581128"/>
                <a:ext cx="2160241" cy="206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77137" y="3026630"/>
                <a:ext cx="1722985" cy="300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703932" y="3158896"/>
                <a:ext cx="108012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512842" y="4167008"/>
                <a:ext cx="1800200" cy="918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177137" y="5085184"/>
                <a:ext cx="1722985" cy="288090"/>
              </a:xfrm>
              <a:prstGeom prst="line">
                <a:avLst/>
              </a:prstGeom>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488504" y="5877330"/>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第１</a:t>
                </a:r>
                <a:endParaRPr lang="ja-JP" altLang="en-US" sz="1400" dirty="0">
                  <a:solidFill>
                    <a:prstClr val="black"/>
                  </a:solidFill>
                  <a:latin typeface="Calibri"/>
                  <a:ea typeface="ＭＳ Ｐゴシック"/>
                </a:endParaRPr>
              </a:p>
            </p:txBody>
          </p:sp>
          <p:sp>
            <p:nvSpPr>
              <p:cNvPr id="52" name="テキスト ボックス 51"/>
              <p:cNvSpPr txBox="1"/>
              <p:nvPr/>
            </p:nvSpPr>
            <p:spPr>
              <a:xfrm>
                <a:off x="2216696" y="5949338"/>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第１</a:t>
                </a:r>
                <a:endParaRPr lang="ja-JP" altLang="en-US" sz="1400" dirty="0">
                  <a:solidFill>
                    <a:prstClr val="black"/>
                  </a:solidFill>
                  <a:latin typeface="Calibri"/>
                  <a:ea typeface="ＭＳ Ｐゴシック"/>
                </a:endParaRPr>
              </a:p>
            </p:txBody>
          </p:sp>
          <p:sp>
            <p:nvSpPr>
              <p:cNvPr id="53" name="テキスト ボックス 52"/>
              <p:cNvSpPr txBox="1"/>
              <p:nvPr/>
            </p:nvSpPr>
            <p:spPr>
              <a:xfrm>
                <a:off x="4736977" y="5877330"/>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第１</a:t>
                </a:r>
                <a:endParaRPr lang="ja-JP" altLang="en-US" sz="1400" dirty="0">
                  <a:solidFill>
                    <a:prstClr val="black"/>
                  </a:solidFill>
                  <a:latin typeface="Calibri"/>
                  <a:ea typeface="ＭＳ Ｐゴシック"/>
                </a:endParaRPr>
              </a:p>
            </p:txBody>
          </p:sp>
          <p:sp>
            <p:nvSpPr>
              <p:cNvPr id="54" name="テキスト ボックス 53"/>
              <p:cNvSpPr txBox="1"/>
              <p:nvPr/>
            </p:nvSpPr>
            <p:spPr>
              <a:xfrm>
                <a:off x="7252050" y="6074818"/>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第１</a:t>
                </a:r>
                <a:endParaRPr lang="ja-JP" altLang="en-US" sz="1400" dirty="0">
                  <a:solidFill>
                    <a:prstClr val="black"/>
                  </a:solidFill>
                  <a:latin typeface="Calibri"/>
                  <a:ea typeface="ＭＳ Ｐゴシック"/>
                </a:endParaRPr>
              </a:p>
            </p:txBody>
          </p:sp>
          <p:sp>
            <p:nvSpPr>
              <p:cNvPr id="55" name="テキスト ボックス 54"/>
              <p:cNvSpPr txBox="1"/>
              <p:nvPr/>
            </p:nvSpPr>
            <p:spPr>
              <a:xfrm>
                <a:off x="479008" y="4286684"/>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第２</a:t>
                </a:r>
                <a:endParaRPr lang="ja-JP" altLang="en-US" sz="1400" dirty="0">
                  <a:solidFill>
                    <a:prstClr val="black"/>
                  </a:solidFill>
                  <a:latin typeface="Calibri"/>
                  <a:ea typeface="ＭＳ Ｐゴシック"/>
                </a:endParaRPr>
              </a:p>
            </p:txBody>
          </p:sp>
          <p:sp>
            <p:nvSpPr>
              <p:cNvPr id="56" name="テキスト ボックス 55"/>
              <p:cNvSpPr txBox="1"/>
              <p:nvPr/>
            </p:nvSpPr>
            <p:spPr>
              <a:xfrm>
                <a:off x="2243992" y="4602377"/>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第２</a:t>
                </a:r>
                <a:endParaRPr lang="ja-JP" altLang="en-US" sz="1400" dirty="0">
                  <a:solidFill>
                    <a:prstClr val="black"/>
                  </a:solidFill>
                  <a:latin typeface="Calibri"/>
                  <a:ea typeface="ＭＳ Ｐゴシック"/>
                </a:endParaRPr>
              </a:p>
            </p:txBody>
          </p:sp>
          <p:sp>
            <p:nvSpPr>
              <p:cNvPr id="57" name="テキスト ボックス 56"/>
              <p:cNvSpPr txBox="1"/>
              <p:nvPr/>
            </p:nvSpPr>
            <p:spPr>
              <a:xfrm>
                <a:off x="4736977" y="5137497"/>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第２</a:t>
                </a:r>
                <a:endParaRPr lang="ja-JP" altLang="en-US" sz="1400" dirty="0">
                  <a:solidFill>
                    <a:prstClr val="black"/>
                  </a:solidFill>
                  <a:latin typeface="Calibri"/>
                  <a:ea typeface="ＭＳ Ｐゴシック"/>
                </a:endParaRPr>
              </a:p>
            </p:txBody>
          </p:sp>
          <p:sp>
            <p:nvSpPr>
              <p:cNvPr id="58" name="テキスト ボックス 57"/>
              <p:cNvSpPr txBox="1"/>
              <p:nvPr/>
            </p:nvSpPr>
            <p:spPr>
              <a:xfrm>
                <a:off x="7252050" y="5354738"/>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第２</a:t>
                </a:r>
                <a:endParaRPr lang="ja-JP" altLang="en-US" sz="1400" dirty="0">
                  <a:solidFill>
                    <a:prstClr val="black"/>
                  </a:solidFill>
                  <a:latin typeface="Calibri"/>
                  <a:ea typeface="ＭＳ Ｐゴシック"/>
                </a:endParaRPr>
              </a:p>
            </p:txBody>
          </p:sp>
          <p:sp>
            <p:nvSpPr>
              <p:cNvPr id="59" name="テキスト ボックス 58"/>
              <p:cNvSpPr txBox="1"/>
              <p:nvPr/>
            </p:nvSpPr>
            <p:spPr>
              <a:xfrm>
                <a:off x="479008" y="2774572"/>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第３</a:t>
                </a:r>
                <a:endParaRPr lang="ja-JP" altLang="en-US" sz="1400" dirty="0">
                  <a:solidFill>
                    <a:prstClr val="black"/>
                  </a:solidFill>
                  <a:latin typeface="Calibri"/>
                  <a:ea typeface="ＭＳ Ｐゴシック"/>
                </a:endParaRPr>
              </a:p>
            </p:txBody>
          </p:sp>
          <p:sp>
            <p:nvSpPr>
              <p:cNvPr id="60" name="テキスト ボックス 59"/>
              <p:cNvSpPr txBox="1"/>
              <p:nvPr/>
            </p:nvSpPr>
            <p:spPr>
              <a:xfrm>
                <a:off x="2252707" y="3611532"/>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第３</a:t>
                </a:r>
                <a:endParaRPr lang="ja-JP" altLang="en-US" sz="1400" dirty="0">
                  <a:solidFill>
                    <a:prstClr val="black"/>
                  </a:solidFill>
                  <a:latin typeface="Calibri"/>
                  <a:ea typeface="ＭＳ Ｐゴシック"/>
                </a:endParaRPr>
              </a:p>
            </p:txBody>
          </p:sp>
          <p:sp>
            <p:nvSpPr>
              <p:cNvPr id="61" name="テキスト ボックス 60"/>
              <p:cNvSpPr txBox="1"/>
              <p:nvPr/>
            </p:nvSpPr>
            <p:spPr>
              <a:xfrm>
                <a:off x="4736977" y="4633393"/>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第３</a:t>
                </a:r>
                <a:endParaRPr lang="ja-JP" altLang="en-US" sz="1400" dirty="0">
                  <a:solidFill>
                    <a:prstClr val="black"/>
                  </a:solidFill>
                  <a:latin typeface="Calibri"/>
                  <a:ea typeface="ＭＳ Ｐゴシック"/>
                </a:endParaRPr>
              </a:p>
            </p:txBody>
          </p:sp>
          <p:sp>
            <p:nvSpPr>
              <p:cNvPr id="62" name="テキスト ボックス 61"/>
              <p:cNvSpPr txBox="1"/>
              <p:nvPr/>
            </p:nvSpPr>
            <p:spPr>
              <a:xfrm>
                <a:off x="7252050" y="4706666"/>
                <a:ext cx="648072"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第３</a:t>
                </a:r>
                <a:endParaRPr lang="ja-JP" altLang="en-US" sz="1400" dirty="0">
                  <a:solidFill>
                    <a:prstClr val="black"/>
                  </a:solidFill>
                  <a:latin typeface="Calibri"/>
                  <a:ea typeface="ＭＳ Ｐゴシック"/>
                </a:endParaRPr>
              </a:p>
            </p:txBody>
          </p:sp>
          <p:sp>
            <p:nvSpPr>
              <p:cNvPr id="63" name="テキスト ボックス 62"/>
              <p:cNvSpPr txBox="1"/>
              <p:nvPr/>
            </p:nvSpPr>
            <p:spPr>
              <a:xfrm>
                <a:off x="335000" y="1766410"/>
                <a:ext cx="864095" cy="564891"/>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第４</a:t>
                </a:r>
                <a:endParaRPr lang="en-US" altLang="ja-JP" sz="1400" dirty="0" smtClean="0">
                  <a:solidFill>
                    <a:prstClr val="black"/>
                  </a:solidFill>
                  <a:latin typeface="Calibri"/>
                  <a:ea typeface="ＭＳ Ｐゴシック"/>
                </a:endParaRPr>
              </a:p>
              <a:p>
                <a:pPr algn="ctr" fontAlgn="auto">
                  <a:spcBef>
                    <a:spcPts val="0"/>
                  </a:spcBef>
                  <a:spcAft>
                    <a:spcPts val="0"/>
                  </a:spcAft>
                </a:pPr>
                <a:r>
                  <a:rPr lang="ja-JP" altLang="en-US" sz="1400" dirty="0" smtClean="0">
                    <a:solidFill>
                      <a:prstClr val="black"/>
                    </a:solidFill>
                    <a:latin typeface="Calibri"/>
                    <a:ea typeface="ＭＳ Ｐゴシック"/>
                  </a:rPr>
                  <a:t>以上</a:t>
                </a:r>
                <a:endParaRPr lang="ja-JP" altLang="en-US" sz="1400" dirty="0">
                  <a:solidFill>
                    <a:prstClr val="black"/>
                  </a:solidFill>
                  <a:latin typeface="Calibri"/>
                  <a:ea typeface="ＭＳ Ｐゴシック"/>
                </a:endParaRPr>
              </a:p>
            </p:txBody>
          </p:sp>
          <p:sp>
            <p:nvSpPr>
              <p:cNvPr id="64" name="テキスト ボックス 63"/>
              <p:cNvSpPr txBox="1"/>
              <p:nvPr/>
            </p:nvSpPr>
            <p:spPr>
              <a:xfrm>
                <a:off x="2144695" y="1919541"/>
                <a:ext cx="864095" cy="564891"/>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第４</a:t>
                </a:r>
                <a:endParaRPr lang="en-US" altLang="ja-JP" sz="1400" dirty="0" smtClean="0">
                  <a:solidFill>
                    <a:prstClr val="black"/>
                  </a:solidFill>
                  <a:latin typeface="Calibri"/>
                  <a:ea typeface="ＭＳ Ｐゴシック"/>
                </a:endParaRPr>
              </a:p>
              <a:p>
                <a:pPr algn="ctr" fontAlgn="auto">
                  <a:spcBef>
                    <a:spcPts val="0"/>
                  </a:spcBef>
                  <a:spcAft>
                    <a:spcPts val="0"/>
                  </a:spcAft>
                </a:pPr>
                <a:r>
                  <a:rPr lang="ja-JP" altLang="en-US" sz="1400" dirty="0" smtClean="0">
                    <a:solidFill>
                      <a:prstClr val="black"/>
                    </a:solidFill>
                    <a:latin typeface="Calibri"/>
                    <a:ea typeface="ＭＳ Ｐゴシック"/>
                  </a:rPr>
                  <a:t>以上</a:t>
                </a:r>
                <a:endParaRPr lang="ja-JP" altLang="en-US" sz="1400" dirty="0">
                  <a:solidFill>
                    <a:prstClr val="black"/>
                  </a:solidFill>
                  <a:latin typeface="Calibri"/>
                  <a:ea typeface="ＭＳ Ｐゴシック"/>
                </a:endParaRPr>
              </a:p>
            </p:txBody>
          </p:sp>
          <p:sp>
            <p:nvSpPr>
              <p:cNvPr id="65" name="テキスト ボックス 64"/>
              <p:cNvSpPr txBox="1"/>
              <p:nvPr/>
            </p:nvSpPr>
            <p:spPr>
              <a:xfrm>
                <a:off x="4620259" y="3327185"/>
                <a:ext cx="864095"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第４</a:t>
                </a:r>
                <a:endParaRPr lang="ja-JP" altLang="en-US" sz="1400" dirty="0">
                  <a:solidFill>
                    <a:prstClr val="black"/>
                  </a:solidFill>
                  <a:latin typeface="Calibri"/>
                  <a:ea typeface="ＭＳ Ｐゴシック"/>
                </a:endParaRPr>
              </a:p>
            </p:txBody>
          </p:sp>
          <p:sp>
            <p:nvSpPr>
              <p:cNvPr id="66" name="テキスト ボックス 65"/>
              <p:cNvSpPr txBox="1"/>
              <p:nvPr/>
            </p:nvSpPr>
            <p:spPr>
              <a:xfrm>
                <a:off x="4592960" y="1943310"/>
                <a:ext cx="864095" cy="564891"/>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第５</a:t>
                </a:r>
                <a:endParaRPr lang="en-US" altLang="ja-JP" sz="1400" dirty="0" smtClean="0">
                  <a:solidFill>
                    <a:prstClr val="black"/>
                  </a:solidFill>
                  <a:latin typeface="Calibri"/>
                  <a:ea typeface="ＭＳ Ｐゴシック"/>
                </a:endParaRPr>
              </a:p>
              <a:p>
                <a:pPr algn="ctr" fontAlgn="auto">
                  <a:spcBef>
                    <a:spcPts val="0"/>
                  </a:spcBef>
                  <a:spcAft>
                    <a:spcPts val="0"/>
                  </a:spcAft>
                </a:pPr>
                <a:r>
                  <a:rPr lang="ja-JP" altLang="en-US" sz="1400" dirty="0" smtClean="0">
                    <a:solidFill>
                      <a:prstClr val="black"/>
                    </a:solidFill>
                    <a:latin typeface="Calibri"/>
                    <a:ea typeface="ＭＳ Ｐゴシック"/>
                  </a:rPr>
                  <a:t>以上</a:t>
                </a:r>
                <a:endParaRPr lang="ja-JP" altLang="en-US" sz="1400" dirty="0">
                  <a:solidFill>
                    <a:prstClr val="black"/>
                  </a:solidFill>
                  <a:latin typeface="Calibri"/>
                  <a:ea typeface="ＭＳ Ｐゴシック"/>
                </a:endParaRPr>
              </a:p>
            </p:txBody>
          </p:sp>
          <p:sp>
            <p:nvSpPr>
              <p:cNvPr id="67" name="テキスト ボックス 66"/>
              <p:cNvSpPr txBox="1"/>
              <p:nvPr/>
            </p:nvSpPr>
            <p:spPr>
              <a:xfrm>
                <a:off x="7108034" y="2572501"/>
                <a:ext cx="864095"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第５</a:t>
                </a:r>
                <a:endParaRPr lang="en-US" altLang="ja-JP" sz="1400" dirty="0" smtClean="0">
                  <a:solidFill>
                    <a:prstClr val="black"/>
                  </a:solidFill>
                  <a:latin typeface="Calibri"/>
                  <a:ea typeface="ＭＳ Ｐゴシック"/>
                </a:endParaRPr>
              </a:p>
            </p:txBody>
          </p:sp>
          <p:sp>
            <p:nvSpPr>
              <p:cNvPr id="68" name="テキスト ボックス 67"/>
              <p:cNvSpPr txBox="1"/>
              <p:nvPr/>
            </p:nvSpPr>
            <p:spPr>
              <a:xfrm>
                <a:off x="7180042" y="1663164"/>
                <a:ext cx="720080" cy="564891"/>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第６</a:t>
                </a:r>
                <a:endParaRPr lang="en-US" altLang="ja-JP" sz="1400" dirty="0" smtClean="0">
                  <a:solidFill>
                    <a:prstClr val="black"/>
                  </a:solidFill>
                  <a:latin typeface="Calibri"/>
                  <a:ea typeface="ＭＳ Ｐゴシック"/>
                </a:endParaRPr>
              </a:p>
              <a:p>
                <a:pPr algn="ctr" fontAlgn="auto">
                  <a:spcBef>
                    <a:spcPts val="0"/>
                  </a:spcBef>
                  <a:spcAft>
                    <a:spcPts val="0"/>
                  </a:spcAft>
                </a:pPr>
                <a:r>
                  <a:rPr lang="ja-JP" altLang="en-US" sz="1400" dirty="0" smtClean="0">
                    <a:solidFill>
                      <a:prstClr val="black"/>
                    </a:solidFill>
                    <a:latin typeface="Calibri"/>
                    <a:ea typeface="ＭＳ Ｐゴシック"/>
                  </a:rPr>
                  <a:t>以上</a:t>
                </a:r>
                <a:endParaRPr lang="en-US" altLang="ja-JP" sz="1400" dirty="0" smtClean="0">
                  <a:solidFill>
                    <a:prstClr val="black"/>
                  </a:solidFill>
                  <a:latin typeface="Calibri"/>
                  <a:ea typeface="ＭＳ Ｐゴシック"/>
                </a:endParaRPr>
              </a:p>
            </p:txBody>
          </p:sp>
          <p:sp>
            <p:nvSpPr>
              <p:cNvPr id="69" name="テキスト ボックス 68"/>
              <p:cNvSpPr txBox="1"/>
              <p:nvPr/>
            </p:nvSpPr>
            <p:spPr>
              <a:xfrm>
                <a:off x="7108034" y="3554487"/>
                <a:ext cx="864095" cy="332290"/>
              </a:xfrm>
              <a:prstGeom prst="rect">
                <a:avLst/>
              </a:prstGeom>
              <a:noFill/>
            </p:spPr>
            <p:txBody>
              <a:bodyPr wrap="square" rtlCol="0">
                <a:spAutoFit/>
              </a:bodyPr>
              <a:lstStyle/>
              <a:p>
                <a:pPr algn="ctr" fontAlgn="auto">
                  <a:spcBef>
                    <a:spcPts val="0"/>
                  </a:spcBef>
                  <a:spcAft>
                    <a:spcPts val="0"/>
                  </a:spcAft>
                </a:pPr>
                <a:r>
                  <a:rPr lang="ja-JP" altLang="en-US" sz="1400" dirty="0" smtClean="0">
                    <a:solidFill>
                      <a:prstClr val="black"/>
                    </a:solidFill>
                    <a:latin typeface="Calibri"/>
                    <a:ea typeface="ＭＳ Ｐゴシック"/>
                  </a:rPr>
                  <a:t>第４</a:t>
                </a:r>
                <a:endParaRPr lang="ja-JP" altLang="en-US" sz="1400" dirty="0">
                  <a:solidFill>
                    <a:prstClr val="black"/>
                  </a:solidFill>
                  <a:latin typeface="Calibri"/>
                  <a:ea typeface="ＭＳ Ｐゴシック"/>
                </a:endParaRPr>
              </a:p>
            </p:txBody>
          </p:sp>
          <p:sp>
            <p:nvSpPr>
              <p:cNvPr id="70" name="右中かっこ 69"/>
              <p:cNvSpPr/>
              <p:nvPr/>
            </p:nvSpPr>
            <p:spPr>
              <a:xfrm>
                <a:off x="8745603" y="1635184"/>
                <a:ext cx="432048" cy="1697993"/>
              </a:xfrm>
              <a:prstGeom prst="rightBrace">
                <a:avLst>
                  <a:gd name="adj1" fmla="val 8333"/>
                  <a:gd name="adj2" fmla="val 384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black"/>
                  </a:solidFill>
                </a:endParaRPr>
              </a:p>
            </p:txBody>
          </p:sp>
          <p:sp>
            <p:nvSpPr>
              <p:cNvPr id="71" name="テキスト ボックス 4"/>
              <p:cNvSpPr txBox="1"/>
              <p:nvPr/>
            </p:nvSpPr>
            <p:spPr>
              <a:xfrm>
                <a:off x="9088409" y="2290594"/>
                <a:ext cx="723265" cy="3130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fontAlgn="auto">
                  <a:spcBef>
                    <a:spcPts val="0"/>
                  </a:spcBef>
                  <a:spcAft>
                    <a:spcPts val="0"/>
                  </a:spcAft>
                </a:pPr>
                <a:r>
                  <a:rPr lang="en-US" altLang="ja-JP" sz="1400" kern="100" dirty="0">
                    <a:solidFill>
                      <a:prstClr val="black"/>
                    </a:solidFill>
                    <a:ea typeface="ＭＳ ゴシック"/>
                    <a:cs typeface="Times New Roman"/>
                  </a:rPr>
                  <a:t>38</a:t>
                </a:r>
                <a:r>
                  <a:rPr lang="en-US" sz="1400" kern="100" dirty="0" smtClean="0">
                    <a:solidFill>
                      <a:prstClr val="black"/>
                    </a:solidFill>
                    <a:ea typeface="ＭＳ ゴシック"/>
                    <a:cs typeface="Times New Roman"/>
                  </a:rPr>
                  <a:t>%</a:t>
                </a:r>
                <a:endParaRPr lang="ja-JP" altLang="en-US" sz="1050" kern="100" dirty="0">
                  <a:solidFill>
                    <a:prstClr val="black"/>
                  </a:solidFill>
                  <a:ea typeface="ＭＳ 明朝"/>
                  <a:cs typeface="Times New Roman"/>
                </a:endParaRPr>
              </a:p>
            </p:txBody>
          </p:sp>
          <p:sp>
            <p:nvSpPr>
              <p:cNvPr id="72" name="右中かっこ 71"/>
              <p:cNvSpPr/>
              <p:nvPr/>
            </p:nvSpPr>
            <p:spPr>
              <a:xfrm>
                <a:off x="9345488" y="1537892"/>
                <a:ext cx="432048" cy="3249389"/>
              </a:xfrm>
              <a:prstGeom prst="rightBrace">
                <a:avLst>
                  <a:gd name="adj1" fmla="val 8333"/>
                  <a:gd name="adj2" fmla="val 384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ja-JP" altLang="en-US">
                  <a:solidFill>
                    <a:prstClr val="black"/>
                  </a:solidFill>
                </a:endParaRPr>
              </a:p>
            </p:txBody>
          </p:sp>
          <p:sp>
            <p:nvSpPr>
              <p:cNvPr id="73" name="テキスト ボックス 4"/>
              <p:cNvSpPr txBox="1"/>
              <p:nvPr/>
            </p:nvSpPr>
            <p:spPr>
              <a:xfrm>
                <a:off x="9723148" y="2880278"/>
                <a:ext cx="723265" cy="3130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fontAlgn="auto">
                  <a:spcBef>
                    <a:spcPts val="0"/>
                  </a:spcBef>
                  <a:spcAft>
                    <a:spcPts val="0"/>
                  </a:spcAft>
                </a:pPr>
                <a:r>
                  <a:rPr lang="en-US" altLang="ja-JP" sz="1400" kern="100" dirty="0">
                    <a:solidFill>
                      <a:prstClr val="black"/>
                    </a:solidFill>
                    <a:ea typeface="ＭＳ ゴシック"/>
                    <a:cs typeface="Times New Roman"/>
                  </a:rPr>
                  <a:t>69</a:t>
                </a:r>
                <a:r>
                  <a:rPr lang="en-US" sz="1400" kern="100" dirty="0" smtClean="0">
                    <a:solidFill>
                      <a:prstClr val="black"/>
                    </a:solidFill>
                    <a:ea typeface="ＭＳ ゴシック"/>
                    <a:cs typeface="Times New Roman"/>
                  </a:rPr>
                  <a:t>%</a:t>
                </a:r>
                <a:endParaRPr lang="ja-JP" altLang="en-US" sz="1050" kern="100" dirty="0">
                  <a:solidFill>
                    <a:prstClr val="black"/>
                  </a:solidFill>
                  <a:ea typeface="ＭＳ 明朝"/>
                  <a:cs typeface="Times New Roman"/>
                </a:endParaRPr>
              </a:p>
            </p:txBody>
          </p:sp>
        </p:grpSp>
      </p:grpSp>
      <p:sp>
        <p:nvSpPr>
          <p:cNvPr id="47" name="スライド番号プレースホルダー 4"/>
          <p:cNvSpPr txBox="1">
            <a:spLocks/>
          </p:cNvSpPr>
          <p:nvPr/>
        </p:nvSpPr>
        <p:spPr>
          <a:xfrm>
            <a:off x="9057453" y="6520259"/>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137</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740002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490067173"/>
              </p:ext>
            </p:extLst>
          </p:nvPr>
        </p:nvGraphicFramePr>
        <p:xfrm>
          <a:off x="237918" y="2852940"/>
          <a:ext cx="9431308" cy="3597873"/>
        </p:xfrm>
        <a:graphic>
          <a:graphicData uri="http://schemas.openxmlformats.org/drawingml/2006/table">
            <a:tbl>
              <a:tblPr firstRow="1" bandRow="1">
                <a:tableStyleId>{5940675A-B579-460E-94D1-54222C63F5DA}</a:tableStyleId>
              </a:tblPr>
              <a:tblGrid>
                <a:gridCol w="4111279"/>
                <a:gridCol w="5320029"/>
              </a:tblGrid>
              <a:tr h="481988">
                <a:tc gridSpan="2">
                  <a:txBody>
                    <a:bodyPr/>
                    <a:lstStyle/>
                    <a:p>
                      <a:pPr algn="ctr"/>
                      <a:r>
                        <a:rPr kumimoji="1" lang="ja-JP" altLang="en-US" sz="1600" dirty="0" smtClean="0"/>
                        <a:t>前回の議論での各委員のご意見と考え方</a:t>
                      </a:r>
                      <a:endParaRPr kumimoji="1" lang="ja-JP" altLang="en-US" sz="1600" dirty="0"/>
                    </a:p>
                  </a:txBody>
                  <a:tcPr anchor="ctr"/>
                </a:tc>
                <a:tc hMerge="1">
                  <a:txBody>
                    <a:bodyPr/>
                    <a:lstStyle/>
                    <a:p>
                      <a:pPr algn="ctr"/>
                      <a:endParaRPr kumimoji="1" lang="ja-JP" altLang="en-US" sz="1600" dirty="0"/>
                    </a:p>
                  </a:txBody>
                  <a:tcPr anchor="ctr"/>
                </a:tc>
              </a:tr>
              <a:tr h="481988">
                <a:tc>
                  <a:txBody>
                    <a:bodyPr/>
                    <a:lstStyle/>
                    <a:p>
                      <a:pPr algn="l"/>
                      <a:r>
                        <a:rPr kumimoji="1" lang="ja-JP" altLang="en-US" sz="1600" dirty="0" smtClean="0"/>
                        <a:t>住民税課税層とすべき</a:t>
                      </a:r>
                      <a:endParaRPr kumimoji="1" lang="ja-JP" altLang="en-US" sz="1600" dirty="0"/>
                    </a:p>
                  </a:txBody>
                  <a:tcPr anchor="ctr"/>
                </a:tc>
                <a:tc>
                  <a:txBody>
                    <a:bodyPr/>
                    <a:lstStyle/>
                    <a:p>
                      <a:pPr marL="174625" indent="-174625" algn="l"/>
                      <a:r>
                        <a:rPr kumimoji="1" lang="ja-JP" altLang="en-US" sz="1600" dirty="0" smtClean="0"/>
                        <a:t>○　高額医療介護合算制度といったセーフティネットがある。</a:t>
                      </a:r>
                      <a:endParaRPr kumimoji="1" lang="ja-JP" altLang="en-US" sz="1600" dirty="0"/>
                    </a:p>
                  </a:txBody>
                  <a:tcPr anchor="ctr"/>
                </a:tc>
              </a:tr>
              <a:tr h="481988">
                <a:tc>
                  <a:txBody>
                    <a:bodyPr/>
                    <a:lstStyle/>
                    <a:p>
                      <a:pPr algn="l"/>
                      <a:r>
                        <a:rPr kumimoji="1" lang="ja-JP" altLang="en-US" sz="1600" dirty="0" smtClean="0"/>
                        <a:t>モデル年金が一つの指標になるのではないか。</a:t>
                      </a:r>
                      <a:endParaRPr kumimoji="1" lang="ja-JP" altLang="en-US" sz="1600" dirty="0"/>
                    </a:p>
                  </a:txBody>
                  <a:tcPr anchor="ctr"/>
                </a:tc>
                <a:tc>
                  <a:txBody>
                    <a:bodyPr/>
                    <a:lstStyle/>
                    <a:p>
                      <a:pPr marL="174625" indent="-174625" algn="l"/>
                      <a:r>
                        <a:rPr kumimoji="1" lang="ja-JP" altLang="en-US" sz="1600" dirty="0" smtClean="0"/>
                        <a:t>○　現役時代に平均的な収入があった者に負担をお願いする。</a:t>
                      </a:r>
                      <a:endParaRPr kumimoji="1" lang="ja-JP" altLang="en-US" sz="1600" dirty="0"/>
                    </a:p>
                  </a:txBody>
                  <a:tcPr anchor="ctr"/>
                </a:tc>
              </a:tr>
              <a:tr h="481988">
                <a:tc>
                  <a:txBody>
                    <a:bodyPr/>
                    <a:lstStyle/>
                    <a:p>
                      <a:pPr algn="l"/>
                      <a:r>
                        <a:rPr kumimoji="1" lang="ja-JP" altLang="en-US" sz="1600" dirty="0" smtClean="0"/>
                        <a:t>事務局案①　被保険者全体の上位２０％</a:t>
                      </a:r>
                      <a:endParaRPr kumimoji="1" lang="en-US" altLang="ja-JP" sz="1600" dirty="0" smtClean="0"/>
                    </a:p>
                    <a:p>
                      <a:pPr algn="l"/>
                      <a:r>
                        <a:rPr kumimoji="1" lang="ja-JP" altLang="en-US" sz="1600" dirty="0" smtClean="0"/>
                        <a:t>事務局案②　課税層の上位５０％</a:t>
                      </a:r>
                      <a:endParaRPr kumimoji="1" lang="en-US" altLang="ja-JP" sz="1600" dirty="0" smtClean="0"/>
                    </a:p>
                  </a:txBody>
                  <a:tcPr anchor="ctr">
                    <a:solidFill>
                      <a:schemeClr val="accent1">
                        <a:lumMod val="40000"/>
                        <a:lumOff val="60000"/>
                      </a:schemeClr>
                    </a:solidFill>
                  </a:tcPr>
                </a:tc>
                <a:tc>
                  <a:txBody>
                    <a:bodyPr/>
                    <a:lstStyle/>
                    <a:p>
                      <a:pPr marL="174625" indent="-174625" algn="l"/>
                      <a:r>
                        <a:rPr kumimoji="1" lang="ja-JP" altLang="en-US" sz="1600" dirty="0" smtClean="0"/>
                        <a:t>○　世代内の公平性という観点からは、被保険者全体の上位とする案①が適当か。</a:t>
                      </a:r>
                      <a:endParaRPr kumimoji="1" lang="ja-JP" altLang="en-US" sz="1600" dirty="0"/>
                    </a:p>
                  </a:txBody>
                  <a:tcPr anchor="ctr">
                    <a:solidFill>
                      <a:schemeClr val="accent1">
                        <a:lumMod val="40000"/>
                        <a:lumOff val="60000"/>
                      </a:schemeClr>
                    </a:solidFill>
                  </a:tcPr>
                </a:tc>
              </a:tr>
              <a:tr h="481988">
                <a:tc>
                  <a:txBody>
                    <a:bodyPr/>
                    <a:lstStyle/>
                    <a:p>
                      <a:pPr algn="l"/>
                      <a:r>
                        <a:rPr kumimoji="1" lang="ja-JP" altLang="en-US" sz="1600" dirty="0" smtClean="0"/>
                        <a:t>介護保険料第６段階以上としたらどうか。</a:t>
                      </a:r>
                      <a:endParaRPr kumimoji="1" lang="en-US" altLang="ja-JP" sz="1600" dirty="0" smtClean="0"/>
                    </a:p>
                    <a:p>
                      <a:pPr algn="l"/>
                      <a:r>
                        <a:rPr kumimoji="1" lang="en-US" altLang="ja-JP" sz="1600" dirty="0" smtClean="0"/>
                        <a:t>※</a:t>
                      </a:r>
                      <a:r>
                        <a:rPr kumimoji="1" lang="ja-JP" altLang="en-US" sz="1600" dirty="0" smtClean="0"/>
                        <a:t>　上位１５％に相当。</a:t>
                      </a:r>
                      <a:endParaRPr kumimoji="1" lang="en-US" altLang="ja-JP" sz="1600" dirty="0" smtClean="0"/>
                    </a:p>
                  </a:txBody>
                  <a:tcPr anchor="ctr"/>
                </a:tc>
                <a:tc>
                  <a:txBody>
                    <a:bodyPr/>
                    <a:lstStyle/>
                    <a:p>
                      <a:pPr marL="174625" indent="-174625" algn="l"/>
                      <a:r>
                        <a:rPr kumimoji="1" lang="ja-JP" altLang="en-US" sz="1600" dirty="0" smtClean="0"/>
                        <a:t>○　既に保険料において設けられている区分であり、分かりやすく合理的ではないか。</a:t>
                      </a:r>
                      <a:endParaRPr kumimoji="1" lang="ja-JP" altLang="en-US" sz="1600" dirty="0"/>
                    </a:p>
                  </a:txBody>
                  <a:tcPr anchor="ctr"/>
                </a:tc>
              </a:tr>
              <a:tr h="896537">
                <a:tc>
                  <a:txBody>
                    <a:bodyPr/>
                    <a:lstStyle/>
                    <a:p>
                      <a:pPr algn="l"/>
                      <a:r>
                        <a:rPr kumimoji="1" lang="ja-JP" altLang="en-US" sz="1600" dirty="0" smtClean="0"/>
                        <a:t>医療保険制度の現役並所得がよいのではないか。</a:t>
                      </a:r>
                      <a:endParaRPr kumimoji="1" lang="en-US" altLang="ja-JP" sz="1600" dirty="0" smtClean="0"/>
                    </a:p>
                  </a:txBody>
                  <a:tcPr anchor="ctr"/>
                </a:tc>
                <a:tc>
                  <a:txBody>
                    <a:bodyPr/>
                    <a:lstStyle/>
                    <a:p>
                      <a:pPr marL="174625" indent="-174625" algn="l"/>
                      <a:r>
                        <a:rPr kumimoji="1" lang="ja-JP" altLang="en-US" sz="1600" dirty="0" smtClean="0"/>
                        <a:t>○　医療保険制度と同じ基準とするのが国民の納得を得られやすいのではないか。</a:t>
                      </a:r>
                      <a:endParaRPr kumimoji="1" lang="en-US" altLang="ja-JP" sz="1600" dirty="0" smtClean="0"/>
                    </a:p>
                  </a:txBody>
                  <a:tcPr anchor="ctr"/>
                </a:tc>
              </a:tr>
            </a:tbl>
          </a:graphicData>
        </a:graphic>
      </p:graphicFrame>
      <p:sp>
        <p:nvSpPr>
          <p:cNvPr id="6" name="テキスト ボックス 5"/>
          <p:cNvSpPr txBox="1"/>
          <p:nvPr/>
        </p:nvSpPr>
        <p:spPr>
          <a:xfrm>
            <a:off x="179017" y="3594"/>
            <a:ext cx="9289032" cy="461665"/>
          </a:xfrm>
          <a:prstGeom prst="rect">
            <a:avLst/>
          </a:prstGeom>
          <a:noFill/>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検討に</a:t>
            </a:r>
            <a:r>
              <a:rPr lang="ja-JP" altLang="en-US" sz="2400" dirty="0">
                <a:solidFill>
                  <a:prstClr val="black"/>
                </a:solidFill>
                <a:latin typeface="HGP創英角ｺﾞｼｯｸUB" pitchFamily="50" charset="-128"/>
                <a:ea typeface="HGP創英角ｺﾞｼｯｸUB" pitchFamily="50" charset="-128"/>
              </a:rPr>
              <a:t>当たって</a:t>
            </a:r>
            <a:r>
              <a:rPr lang="ja-JP" altLang="en-US" sz="2400" dirty="0" smtClean="0">
                <a:solidFill>
                  <a:prstClr val="black"/>
                </a:solidFill>
                <a:latin typeface="HGP創英角ｺﾞｼｯｸUB" pitchFamily="50" charset="-128"/>
                <a:ea typeface="HGP創英角ｺﾞｼｯｸUB" pitchFamily="50" charset="-128"/>
              </a:rPr>
              <a:t>の</a:t>
            </a:r>
            <a:r>
              <a:rPr lang="ja-JP" altLang="en-US" sz="2400" dirty="0">
                <a:solidFill>
                  <a:prstClr val="black"/>
                </a:solidFill>
                <a:latin typeface="HGP創英角ｺﾞｼｯｸUB" pitchFamily="50" charset="-128"/>
                <a:ea typeface="HGP創英角ｺﾞｼｯｸUB" pitchFamily="50" charset="-128"/>
              </a:rPr>
              <a:t>留意点</a:t>
            </a:r>
          </a:p>
        </p:txBody>
      </p:sp>
      <p:sp>
        <p:nvSpPr>
          <p:cNvPr id="2" name="テキスト ボックス 1"/>
          <p:cNvSpPr txBox="1"/>
          <p:nvPr/>
        </p:nvSpPr>
        <p:spPr>
          <a:xfrm>
            <a:off x="201039" y="574657"/>
            <a:ext cx="9505056" cy="2062103"/>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　一定以上所得者の基準については、次のような観点から検討する必要があるのではないか。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　実際に応分の負担ができると考えられるかどうか。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　世代内の公平の観点から理解が得られるかどうか。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　今後の保険財政の負担・若い世代の負担を増やさないようにする方向につながるかどうか。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　基準として分かりやすいかどうか。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smtClean="0">
                <a:solidFill>
                  <a:prstClr val="black"/>
                </a:solidFill>
                <a:latin typeface="Calibri"/>
                <a:ea typeface="ＭＳ Ｐゴシック"/>
              </a:rPr>
              <a:t>○　また、検討に当たっては、次の点についても留意するべきではないか。</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　要介護状態となったときには長期化リスクがある一方で、認定率は全体としては高くないこと。</a:t>
            </a:r>
            <a:endParaRPr lang="en-US" altLang="ja-JP" sz="1600" dirty="0" smtClean="0">
              <a:solidFill>
                <a:prstClr val="black"/>
              </a:solidFill>
              <a:latin typeface="Calibri"/>
              <a:ea typeface="ＭＳ Ｐゴシック"/>
            </a:endParaRPr>
          </a:p>
          <a:p>
            <a:pPr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　高額介護サービス費・高額医療・介護合算制度により負担増の歯止めがあること。</a:t>
            </a:r>
            <a:endParaRPr lang="ja-JP" altLang="en-US" sz="1600" dirty="0">
              <a:solidFill>
                <a:prstClr val="black"/>
              </a:solidFill>
              <a:latin typeface="Calibri"/>
              <a:ea typeface="ＭＳ Ｐゴシック"/>
            </a:endParaRPr>
          </a:p>
        </p:txBody>
      </p:sp>
      <p:sp>
        <p:nvSpPr>
          <p:cNvPr id="7"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138</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82192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3152806" y="4365104"/>
            <a:ext cx="792088" cy="216024"/>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5" name="正方形/長方形 94"/>
          <p:cNvSpPr/>
          <p:nvPr/>
        </p:nvSpPr>
        <p:spPr>
          <a:xfrm>
            <a:off x="2288710" y="4365104"/>
            <a:ext cx="864096" cy="50405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a:off x="776539" y="4869160"/>
            <a:ext cx="1512168" cy="328976"/>
          </a:xfrm>
          <a:prstGeom prst="rect">
            <a:avLst/>
          </a:prstGeom>
          <a:solidFill>
            <a:schemeClr val="accent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1" name="Line 113"/>
          <p:cNvSpPr>
            <a:spLocks noChangeShapeType="1"/>
          </p:cNvSpPr>
          <p:nvPr/>
        </p:nvSpPr>
        <p:spPr bwMode="auto">
          <a:xfrm>
            <a:off x="6393159" y="2348930"/>
            <a:ext cx="0" cy="1769265"/>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4" name="テキスト ボックス 63"/>
          <p:cNvSpPr txBox="1"/>
          <p:nvPr/>
        </p:nvSpPr>
        <p:spPr>
          <a:xfrm>
            <a:off x="509890" y="3131551"/>
            <a:ext cx="3745283"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歳以上全体の約３割）</a:t>
            </a:r>
            <a:endParaRPr lang="ja-JP" altLang="en-US" dirty="0">
              <a:solidFill>
                <a:prstClr val="black"/>
              </a:solidFill>
              <a:latin typeface="HGPｺﾞｼｯｸM" pitchFamily="50" charset="-128"/>
              <a:ea typeface="HGPｺﾞｼｯｸM" pitchFamily="50" charset="-128"/>
            </a:endParaRPr>
          </a:p>
        </p:txBody>
      </p:sp>
      <p:sp>
        <p:nvSpPr>
          <p:cNvPr id="6161" name="Line 10"/>
          <p:cNvSpPr>
            <a:spLocks noChangeShapeType="1"/>
          </p:cNvSpPr>
          <p:nvPr/>
        </p:nvSpPr>
        <p:spPr bwMode="auto">
          <a:xfrm flipH="1">
            <a:off x="776547" y="2245913"/>
            <a:ext cx="19338" cy="3351784"/>
          </a:xfrm>
          <a:prstGeom prst="line">
            <a:avLst/>
          </a:prstGeom>
          <a:noFill/>
          <a:ln w="31750">
            <a:solidFill>
              <a:schemeClr val="tx1"/>
            </a:solidFill>
            <a:round/>
            <a:headEnd type="arrow" w="med" len="med"/>
            <a:tailEnd/>
          </a:ln>
        </p:spPr>
        <p:txBody>
          <a:bodyPr/>
          <a:lstStyle/>
          <a:p>
            <a:endParaRPr lang="ja-JP" altLang="en-US">
              <a:solidFill>
                <a:prstClr val="black"/>
              </a:solidFill>
            </a:endParaRPr>
          </a:p>
        </p:txBody>
      </p:sp>
      <p:sp>
        <p:nvSpPr>
          <p:cNvPr id="6176" name="Text Box 25"/>
          <p:cNvSpPr txBox="1">
            <a:spLocks noChangeArrowheads="1"/>
          </p:cNvSpPr>
          <p:nvPr/>
        </p:nvSpPr>
        <p:spPr bwMode="auto">
          <a:xfrm>
            <a:off x="-70077" y="2213373"/>
            <a:ext cx="1278679" cy="461665"/>
          </a:xfrm>
          <a:prstGeom prst="rect">
            <a:avLst/>
          </a:prstGeom>
          <a:noFill/>
          <a:ln w="9525">
            <a:noFill/>
            <a:miter lim="800000"/>
            <a:headEnd/>
            <a:tailEnd/>
          </a:ln>
        </p:spPr>
        <p:txBody>
          <a:bodyPr>
            <a:spAutoFit/>
          </a:bodyPr>
          <a:lstStyle/>
          <a:p>
            <a:r>
              <a:rPr lang="ja-JP" altLang="en-US" sz="1200" dirty="0" smtClean="0">
                <a:solidFill>
                  <a:prstClr val="black"/>
                </a:solidFill>
                <a:latin typeface="Arial" charset="0"/>
              </a:rPr>
              <a:t>（保険料</a:t>
            </a:r>
            <a:endParaRPr lang="ja-JP" altLang="en-US" sz="1200" dirty="0">
              <a:solidFill>
                <a:prstClr val="black"/>
              </a:solidFill>
              <a:latin typeface="Arial" charset="0"/>
            </a:endParaRPr>
          </a:p>
          <a:p>
            <a:r>
              <a:rPr lang="ja-JP" altLang="en-US" sz="1200" dirty="0" smtClean="0">
                <a:solidFill>
                  <a:prstClr val="black"/>
                </a:solidFill>
                <a:latin typeface="Arial" charset="0"/>
              </a:rPr>
              <a:t>  </a:t>
            </a:r>
            <a:r>
              <a:rPr lang="ja-JP" altLang="en-US" sz="1200" dirty="0">
                <a:solidFill>
                  <a:prstClr val="black"/>
                </a:solidFill>
                <a:latin typeface="Arial" charset="0"/>
              </a:rPr>
              <a:t>基準額</a:t>
            </a:r>
            <a:r>
              <a:rPr lang="en-US" altLang="ja-JP" sz="1200" dirty="0" smtClean="0">
                <a:solidFill>
                  <a:prstClr val="black"/>
                </a:solidFill>
                <a:latin typeface="Arial" charset="0"/>
              </a:rPr>
              <a:t>×</a:t>
            </a:r>
            <a:r>
              <a:rPr lang="ja-JP" altLang="en-US" sz="1200" dirty="0" smtClean="0">
                <a:solidFill>
                  <a:prstClr val="black"/>
                </a:solidFill>
                <a:latin typeface="Arial" charset="0"/>
              </a:rPr>
              <a:t>）</a:t>
            </a:r>
            <a:endParaRPr lang="ja-JP" altLang="en-US" sz="1200" dirty="0">
              <a:solidFill>
                <a:prstClr val="black"/>
              </a:solidFill>
              <a:latin typeface="Arial" charset="0"/>
            </a:endParaRPr>
          </a:p>
        </p:txBody>
      </p:sp>
      <p:cxnSp>
        <p:nvCxnSpPr>
          <p:cNvPr id="89" name="直線コネクタ 88"/>
          <p:cNvCxnSpPr/>
          <p:nvPr/>
        </p:nvCxnSpPr>
        <p:spPr>
          <a:xfrm>
            <a:off x="1481542" y="486916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2278269" y="5220076"/>
            <a:ext cx="10442" cy="369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4" name="Line 13"/>
          <p:cNvSpPr>
            <a:spLocks noChangeShapeType="1"/>
          </p:cNvSpPr>
          <p:nvPr/>
        </p:nvSpPr>
        <p:spPr bwMode="auto">
          <a:xfrm>
            <a:off x="776539" y="4869160"/>
            <a:ext cx="1512168"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65" name="Line 14"/>
          <p:cNvSpPr>
            <a:spLocks noChangeShapeType="1"/>
          </p:cNvSpPr>
          <p:nvPr/>
        </p:nvSpPr>
        <p:spPr bwMode="auto">
          <a:xfrm flipV="1">
            <a:off x="2286018" y="4372132"/>
            <a:ext cx="1669487" cy="3924"/>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9" name="Text Box 39"/>
          <p:cNvSpPr txBox="1">
            <a:spLocks noChangeArrowheads="1"/>
          </p:cNvSpPr>
          <p:nvPr/>
        </p:nvSpPr>
        <p:spPr bwMode="auto">
          <a:xfrm>
            <a:off x="267282" y="4674934"/>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0.5</a:t>
            </a:r>
          </a:p>
        </p:txBody>
      </p:sp>
      <p:sp>
        <p:nvSpPr>
          <p:cNvPr id="6190" name="Text Box 40"/>
          <p:cNvSpPr txBox="1">
            <a:spLocks noChangeArrowheads="1"/>
          </p:cNvSpPr>
          <p:nvPr/>
        </p:nvSpPr>
        <p:spPr bwMode="auto">
          <a:xfrm>
            <a:off x="222579" y="418717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0.75</a:t>
            </a:r>
          </a:p>
        </p:txBody>
      </p:sp>
      <p:sp>
        <p:nvSpPr>
          <p:cNvPr id="6191" name="Text Box 41"/>
          <p:cNvSpPr txBox="1">
            <a:spLocks noChangeArrowheads="1"/>
          </p:cNvSpPr>
          <p:nvPr/>
        </p:nvSpPr>
        <p:spPr bwMode="auto">
          <a:xfrm>
            <a:off x="318105" y="3868080"/>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1.0</a:t>
            </a:r>
          </a:p>
        </p:txBody>
      </p:sp>
      <p:sp>
        <p:nvSpPr>
          <p:cNvPr id="6192" name="Text Box 42"/>
          <p:cNvSpPr txBox="1">
            <a:spLocks noChangeArrowheads="1"/>
          </p:cNvSpPr>
          <p:nvPr/>
        </p:nvSpPr>
        <p:spPr bwMode="auto">
          <a:xfrm>
            <a:off x="185394" y="343745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1.25</a:t>
            </a:r>
          </a:p>
        </p:txBody>
      </p:sp>
      <p:sp>
        <p:nvSpPr>
          <p:cNvPr id="6193" name="Text Box 43"/>
          <p:cNvSpPr txBox="1">
            <a:spLocks noChangeArrowheads="1"/>
          </p:cNvSpPr>
          <p:nvPr/>
        </p:nvSpPr>
        <p:spPr bwMode="auto">
          <a:xfrm>
            <a:off x="263520" y="3000216"/>
            <a:ext cx="653192" cy="338554"/>
          </a:xfrm>
          <a:prstGeom prst="rect">
            <a:avLst/>
          </a:prstGeom>
          <a:noFill/>
          <a:ln w="9525">
            <a:noFill/>
            <a:miter lim="800000"/>
            <a:headEnd/>
            <a:tailEnd/>
          </a:ln>
        </p:spPr>
        <p:txBody>
          <a:bodyPr>
            <a:spAutoFit/>
          </a:bodyPr>
          <a:lstStyle/>
          <a:p>
            <a:pPr>
              <a:spcBef>
                <a:spcPct val="50000"/>
              </a:spcBef>
            </a:pPr>
            <a:r>
              <a:rPr lang="en-US" altLang="ja-JP" sz="1600" dirty="0">
                <a:solidFill>
                  <a:prstClr val="black"/>
                </a:solidFill>
                <a:latin typeface="Arial" charset="0"/>
              </a:rPr>
              <a:t>1.5</a:t>
            </a:r>
          </a:p>
        </p:txBody>
      </p:sp>
      <p:sp>
        <p:nvSpPr>
          <p:cNvPr id="6200" name="Line 110"/>
          <p:cNvSpPr>
            <a:spLocks noChangeShapeType="1"/>
          </p:cNvSpPr>
          <p:nvPr/>
        </p:nvSpPr>
        <p:spPr bwMode="auto">
          <a:xfrm>
            <a:off x="786417" y="4012096"/>
            <a:ext cx="3168000"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3" name="Line 113"/>
          <p:cNvSpPr>
            <a:spLocks noChangeShapeType="1"/>
          </p:cNvSpPr>
          <p:nvPr/>
        </p:nvSpPr>
        <p:spPr bwMode="auto">
          <a:xfrm>
            <a:off x="3944890" y="2348881"/>
            <a:ext cx="9882" cy="1879244"/>
          </a:xfrm>
          <a:prstGeom prst="line">
            <a:avLst/>
          </a:prstGeom>
          <a:noFill/>
          <a:ln w="9525">
            <a:solidFill>
              <a:schemeClr val="tx1"/>
            </a:solidFill>
            <a:prstDash val="dash"/>
            <a:round/>
            <a:headEnd/>
            <a:tailEnd/>
          </a:ln>
        </p:spPr>
        <p:txBody>
          <a:bodyPr/>
          <a:lstStyle/>
          <a:p>
            <a:endParaRPr lang="ja-JP" altLang="en-US">
              <a:solidFill>
                <a:prstClr val="black"/>
              </a:solidFill>
            </a:endParaRPr>
          </a:p>
        </p:txBody>
      </p:sp>
      <p:sp>
        <p:nvSpPr>
          <p:cNvPr id="62" name="テキスト ボックス 61"/>
          <p:cNvSpPr txBox="1"/>
          <p:nvPr/>
        </p:nvSpPr>
        <p:spPr>
          <a:xfrm>
            <a:off x="4641381" y="3047575"/>
            <a:ext cx="3745283" cy="369332"/>
          </a:xfrm>
          <a:prstGeom prst="rect">
            <a:avLst/>
          </a:prstGeom>
          <a:noFill/>
        </p:spPr>
        <p:txBody>
          <a:bodyPr wrap="square" rtlCol="0">
            <a:spAutoFit/>
          </a:bodyPr>
          <a:lstStyle/>
          <a:p>
            <a:pPr algn="ctr"/>
            <a:r>
              <a:rPr lang="ja-JP" altLang="en-US" dirty="0" smtClean="0">
                <a:solidFill>
                  <a:prstClr val="black"/>
                </a:solidFill>
                <a:latin typeface="HGPｺﾞｼｯｸM" pitchFamily="50" charset="-128"/>
                <a:ea typeface="HGPｺﾞｼｯｸM" pitchFamily="50" charset="-128"/>
              </a:rPr>
              <a:t>（</a:t>
            </a:r>
            <a:r>
              <a:rPr lang="en-US" altLang="ja-JP" dirty="0" smtClean="0">
                <a:solidFill>
                  <a:prstClr val="black"/>
                </a:solidFill>
                <a:latin typeface="HGPｺﾞｼｯｸM" pitchFamily="50" charset="-128"/>
                <a:ea typeface="HGPｺﾞｼｯｸM" pitchFamily="50" charset="-128"/>
              </a:rPr>
              <a:t>65</a:t>
            </a:r>
            <a:r>
              <a:rPr lang="ja-JP" altLang="en-US" dirty="0" smtClean="0">
                <a:solidFill>
                  <a:prstClr val="black"/>
                </a:solidFill>
                <a:latin typeface="HGPｺﾞｼｯｸM" pitchFamily="50" charset="-128"/>
                <a:ea typeface="HGPｺﾞｼｯｸM" pitchFamily="50" charset="-128"/>
              </a:rPr>
              <a:t>歳以上全体の約７割）</a:t>
            </a:r>
            <a:endParaRPr lang="ja-JP" altLang="en-US" dirty="0">
              <a:solidFill>
                <a:prstClr val="black"/>
              </a:solidFill>
              <a:latin typeface="HGPｺﾞｼｯｸM" pitchFamily="50" charset="-128"/>
              <a:ea typeface="HGPｺﾞｼｯｸM" pitchFamily="50" charset="-128"/>
            </a:endParaRPr>
          </a:p>
        </p:txBody>
      </p:sp>
      <p:sp>
        <p:nvSpPr>
          <p:cNvPr id="57" name="Line 105"/>
          <p:cNvSpPr>
            <a:spLocks noChangeShapeType="1"/>
          </p:cNvSpPr>
          <p:nvPr/>
        </p:nvSpPr>
        <p:spPr bwMode="auto">
          <a:xfrm flipH="1">
            <a:off x="1640634" y="5445224"/>
            <a:ext cx="92084" cy="57606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5" name="Line 106"/>
          <p:cNvSpPr>
            <a:spLocks noChangeShapeType="1"/>
          </p:cNvSpPr>
          <p:nvPr/>
        </p:nvSpPr>
        <p:spPr bwMode="auto">
          <a:xfrm>
            <a:off x="3512866" y="5229200"/>
            <a:ext cx="288033" cy="72008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8" name="Line 107"/>
          <p:cNvSpPr>
            <a:spLocks noChangeShapeType="1"/>
          </p:cNvSpPr>
          <p:nvPr/>
        </p:nvSpPr>
        <p:spPr bwMode="auto">
          <a:xfrm>
            <a:off x="5673080" y="5229250"/>
            <a:ext cx="288032" cy="87255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70" name="Line 109"/>
          <p:cNvSpPr>
            <a:spLocks noChangeShapeType="1"/>
          </p:cNvSpPr>
          <p:nvPr/>
        </p:nvSpPr>
        <p:spPr bwMode="auto">
          <a:xfrm flipH="1">
            <a:off x="8883438" y="5193296"/>
            <a:ext cx="174018" cy="900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cxnSp>
        <p:nvCxnSpPr>
          <p:cNvPr id="82" name="直線コネクタ 81"/>
          <p:cNvCxnSpPr>
            <a:stCxn id="6203" idx="1"/>
          </p:cNvCxnSpPr>
          <p:nvPr/>
        </p:nvCxnSpPr>
        <p:spPr>
          <a:xfrm flipH="1">
            <a:off x="3944892" y="4228175"/>
            <a:ext cx="9878" cy="13695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67" name="Line 16"/>
          <p:cNvSpPr>
            <a:spLocks noChangeShapeType="1"/>
          </p:cNvSpPr>
          <p:nvPr/>
        </p:nvSpPr>
        <p:spPr bwMode="auto">
          <a:xfrm flipV="1">
            <a:off x="8491285" y="3148000"/>
            <a:ext cx="953874" cy="5322"/>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0" name="Line 19"/>
          <p:cNvSpPr>
            <a:spLocks noChangeShapeType="1"/>
          </p:cNvSpPr>
          <p:nvPr/>
        </p:nvSpPr>
        <p:spPr bwMode="auto">
          <a:xfrm flipH="1">
            <a:off x="6403040" y="3580048"/>
            <a:ext cx="2448" cy="43200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1" name="Line 20"/>
          <p:cNvSpPr>
            <a:spLocks noChangeShapeType="1"/>
          </p:cNvSpPr>
          <p:nvPr/>
        </p:nvSpPr>
        <p:spPr bwMode="auto">
          <a:xfrm flipH="1">
            <a:off x="8469086" y="3148000"/>
            <a:ext cx="24080" cy="44428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74" name="Line 23"/>
          <p:cNvSpPr>
            <a:spLocks noChangeShapeType="1"/>
          </p:cNvSpPr>
          <p:nvPr/>
        </p:nvSpPr>
        <p:spPr bwMode="auto">
          <a:xfrm>
            <a:off x="6403058" y="3580048"/>
            <a:ext cx="2103175"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6183" name="Text Box 33"/>
          <p:cNvSpPr txBox="1">
            <a:spLocks noChangeArrowheads="1"/>
          </p:cNvSpPr>
          <p:nvPr/>
        </p:nvSpPr>
        <p:spPr bwMode="auto">
          <a:xfrm>
            <a:off x="7051119" y="4921473"/>
            <a:ext cx="1102654"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5</a:t>
            </a:r>
            <a:r>
              <a:rPr lang="ja-JP" altLang="en-US" sz="1400" dirty="0">
                <a:solidFill>
                  <a:prstClr val="black"/>
                </a:solidFill>
                <a:latin typeface="Arial" charset="0"/>
              </a:rPr>
              <a:t>段階</a:t>
            </a:r>
          </a:p>
        </p:txBody>
      </p:sp>
      <p:sp>
        <p:nvSpPr>
          <p:cNvPr id="6184" name="Text Box 34"/>
          <p:cNvSpPr txBox="1">
            <a:spLocks noChangeArrowheads="1"/>
          </p:cNvSpPr>
          <p:nvPr/>
        </p:nvSpPr>
        <p:spPr bwMode="auto">
          <a:xfrm>
            <a:off x="8729068" y="4921473"/>
            <a:ext cx="985128" cy="307777"/>
          </a:xfrm>
          <a:prstGeom prst="rect">
            <a:avLst/>
          </a:prstGeom>
          <a:noFill/>
          <a:ln w="9525">
            <a:noFill/>
            <a:miter lim="800000"/>
            <a:headEnd/>
            <a:tailEnd/>
          </a:ln>
        </p:spPr>
        <p:txBody>
          <a:bodyPr>
            <a:spAutoFit/>
          </a:bodyPr>
          <a:lstStyle/>
          <a:p>
            <a:pP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6</a:t>
            </a:r>
            <a:r>
              <a:rPr lang="ja-JP" altLang="en-US" sz="1400" dirty="0">
                <a:solidFill>
                  <a:prstClr val="black"/>
                </a:solidFill>
                <a:latin typeface="Arial" charset="0"/>
              </a:rPr>
              <a:t>段階</a:t>
            </a:r>
          </a:p>
        </p:txBody>
      </p:sp>
      <p:sp>
        <p:nvSpPr>
          <p:cNvPr id="6201" name="Line 111"/>
          <p:cNvSpPr>
            <a:spLocks noChangeShapeType="1"/>
          </p:cNvSpPr>
          <p:nvPr/>
        </p:nvSpPr>
        <p:spPr bwMode="auto">
          <a:xfrm flipV="1">
            <a:off x="6403040" y="4002010"/>
            <a:ext cx="3020004" cy="3054"/>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202" name="Text Box 112"/>
          <p:cNvSpPr txBox="1">
            <a:spLocks noChangeArrowheads="1"/>
          </p:cNvSpPr>
          <p:nvPr/>
        </p:nvSpPr>
        <p:spPr bwMode="auto">
          <a:xfrm>
            <a:off x="4088908" y="3509472"/>
            <a:ext cx="2205119" cy="508281"/>
          </a:xfrm>
          <a:prstGeom prst="rect">
            <a:avLst/>
          </a:prstGeom>
          <a:noFill/>
          <a:ln w="9525">
            <a:noFill/>
            <a:miter lim="800000"/>
            <a:headEnd/>
            <a:tailEnd/>
          </a:ln>
        </p:spPr>
        <p:txBody>
          <a:bodyPr wrap="square">
            <a:spAutoFit/>
          </a:bodyPr>
          <a:lstStyle/>
          <a:p>
            <a:pPr algn="ctr">
              <a:lnSpc>
                <a:spcPts val="1200"/>
              </a:lnSpc>
              <a:spcBef>
                <a:spcPct val="50000"/>
              </a:spcBef>
            </a:pPr>
            <a:r>
              <a:rPr lang="ja-JP" altLang="en-US" sz="1400" dirty="0" smtClean="0">
                <a:solidFill>
                  <a:prstClr val="black"/>
                </a:solidFill>
                <a:latin typeface="Arial" charset="0"/>
              </a:rPr>
              <a:t>月</a:t>
            </a:r>
            <a:r>
              <a:rPr lang="en-US" altLang="ja-JP" sz="1400" dirty="0" smtClean="0">
                <a:solidFill>
                  <a:prstClr val="black"/>
                </a:solidFill>
                <a:latin typeface="Arial" charset="0"/>
              </a:rPr>
              <a:t>4,972</a:t>
            </a:r>
            <a:r>
              <a:rPr lang="ja-JP" altLang="en-US" sz="1400" dirty="0" smtClean="0">
                <a:solidFill>
                  <a:prstClr val="black"/>
                </a:solidFill>
                <a:latin typeface="Arial" charset="0"/>
              </a:rPr>
              <a:t>円</a:t>
            </a:r>
            <a:endParaRPr lang="en-US" altLang="ja-JP" sz="1400" dirty="0" smtClean="0">
              <a:solidFill>
                <a:prstClr val="black"/>
              </a:solidFill>
              <a:latin typeface="Arial" charset="0"/>
            </a:endParaRPr>
          </a:p>
          <a:p>
            <a:pPr algn="ctr">
              <a:lnSpc>
                <a:spcPts val="1200"/>
              </a:lnSpc>
              <a:spcBef>
                <a:spcPct val="50000"/>
              </a:spcBef>
            </a:pPr>
            <a:r>
              <a:rPr lang="ja-JP" altLang="en-US" sz="1400" dirty="0" smtClean="0">
                <a:solidFill>
                  <a:prstClr val="black"/>
                </a:solidFill>
                <a:latin typeface="Arial" charset="0"/>
              </a:rPr>
              <a:t>（第５期の全国平均額）</a:t>
            </a:r>
            <a:endParaRPr lang="ja-JP" altLang="en-US" sz="1400" dirty="0">
              <a:solidFill>
                <a:prstClr val="black"/>
              </a:solidFill>
              <a:latin typeface="Arial" charset="0"/>
            </a:endParaRPr>
          </a:p>
        </p:txBody>
      </p:sp>
      <p:sp>
        <p:nvSpPr>
          <p:cNvPr id="6204" name="Text Box 32"/>
          <p:cNvSpPr txBox="1">
            <a:spLocks noChangeArrowheads="1"/>
          </p:cNvSpPr>
          <p:nvPr/>
        </p:nvSpPr>
        <p:spPr bwMode="auto">
          <a:xfrm>
            <a:off x="5385075" y="4941218"/>
            <a:ext cx="1087009" cy="307777"/>
          </a:xfrm>
          <a:prstGeom prst="rect">
            <a:avLst/>
          </a:prstGeom>
          <a:noFill/>
          <a:ln w="9525">
            <a:noFill/>
            <a:miter lim="800000"/>
            <a:headEnd/>
            <a:tailEnd/>
          </a:ln>
        </p:spPr>
        <p:txBody>
          <a:bodyPr>
            <a:spAutoFit/>
          </a:bodyPr>
          <a:lstStyle/>
          <a:p>
            <a:pPr algn="ctr">
              <a:spcBef>
                <a:spcPct val="50000"/>
              </a:spcBef>
            </a:pPr>
            <a:r>
              <a:rPr lang="ja-JP" altLang="en-US" sz="1400" dirty="0">
                <a:solidFill>
                  <a:prstClr val="black"/>
                </a:solidFill>
                <a:latin typeface="Arial" charset="0"/>
              </a:rPr>
              <a:t>第</a:t>
            </a:r>
            <a:r>
              <a:rPr lang="en-US" altLang="ja-JP" sz="1400" dirty="0">
                <a:solidFill>
                  <a:prstClr val="black"/>
                </a:solidFill>
                <a:latin typeface="Arial" charset="0"/>
              </a:rPr>
              <a:t>4</a:t>
            </a:r>
            <a:r>
              <a:rPr lang="ja-JP" altLang="en-US" sz="1400" dirty="0">
                <a:solidFill>
                  <a:prstClr val="black"/>
                </a:solidFill>
                <a:latin typeface="Arial" charset="0"/>
              </a:rPr>
              <a:t>段階</a:t>
            </a:r>
          </a:p>
        </p:txBody>
      </p:sp>
      <p:cxnSp>
        <p:nvCxnSpPr>
          <p:cNvPr id="74" name="直線コネクタ 73"/>
          <p:cNvCxnSpPr/>
          <p:nvPr/>
        </p:nvCxnSpPr>
        <p:spPr>
          <a:xfrm>
            <a:off x="8481392" y="3509464"/>
            <a:ext cx="0" cy="2088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393188" y="3797496"/>
            <a:ext cx="1"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6165" idx="1"/>
          </p:cNvCxnSpPr>
          <p:nvPr/>
        </p:nvCxnSpPr>
        <p:spPr>
          <a:xfrm flipH="1" flipV="1">
            <a:off x="3954775" y="4012102"/>
            <a:ext cx="718" cy="36003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 Box 39"/>
          <p:cNvSpPr txBox="1">
            <a:spLocks noChangeArrowheads="1"/>
          </p:cNvSpPr>
          <p:nvPr/>
        </p:nvSpPr>
        <p:spPr bwMode="auto">
          <a:xfrm>
            <a:off x="267282" y="5048313"/>
            <a:ext cx="653192"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0.3</a:t>
            </a:r>
            <a:endParaRPr lang="en-US" altLang="ja-JP" sz="1600" dirty="0">
              <a:solidFill>
                <a:srgbClr val="FF0000"/>
              </a:solidFill>
              <a:latin typeface="Arial" charset="0"/>
            </a:endParaRPr>
          </a:p>
        </p:txBody>
      </p:sp>
      <p:cxnSp>
        <p:nvCxnSpPr>
          <p:cNvPr id="96" name="直線コネクタ 95"/>
          <p:cNvCxnSpPr/>
          <p:nvPr/>
        </p:nvCxnSpPr>
        <p:spPr>
          <a:xfrm flipV="1">
            <a:off x="783771" y="5203371"/>
            <a:ext cx="1480448" cy="1088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a:stCxn id="6168" idx="1"/>
          </p:cNvCxnSpPr>
          <p:nvPr/>
        </p:nvCxnSpPr>
        <p:spPr>
          <a:xfrm>
            <a:off x="2285394" y="4862544"/>
            <a:ext cx="867420" cy="6616"/>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V="1">
            <a:off x="2276358" y="4815071"/>
            <a:ext cx="6547" cy="39888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3136027" y="4869160"/>
            <a:ext cx="0" cy="7200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3143421" y="4581128"/>
            <a:ext cx="9393" cy="288032"/>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3124202" y="4581128"/>
            <a:ext cx="830568" cy="5274"/>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1" name="Text Box 39"/>
          <p:cNvSpPr txBox="1">
            <a:spLocks noChangeArrowheads="1"/>
          </p:cNvSpPr>
          <p:nvPr/>
        </p:nvSpPr>
        <p:spPr bwMode="auto">
          <a:xfrm>
            <a:off x="280928" y="4430496"/>
            <a:ext cx="653192" cy="338554"/>
          </a:xfrm>
          <a:prstGeom prst="rect">
            <a:avLst/>
          </a:prstGeom>
          <a:noFill/>
          <a:ln w="9525">
            <a:noFill/>
            <a:miter lim="800000"/>
            <a:headEnd/>
            <a:tailEnd/>
          </a:ln>
        </p:spPr>
        <p:txBody>
          <a:bodyPr>
            <a:spAutoFit/>
          </a:bodyPr>
          <a:lstStyle/>
          <a:p>
            <a:pPr>
              <a:spcBef>
                <a:spcPct val="50000"/>
              </a:spcBef>
            </a:pPr>
            <a:r>
              <a:rPr lang="en-US" altLang="ja-JP" sz="1600" dirty="0" smtClean="0">
                <a:solidFill>
                  <a:srgbClr val="FF0000"/>
                </a:solidFill>
                <a:latin typeface="Arial" charset="0"/>
              </a:rPr>
              <a:t>0.7</a:t>
            </a:r>
            <a:endParaRPr lang="en-US" altLang="ja-JP" sz="1600" dirty="0">
              <a:solidFill>
                <a:srgbClr val="FF0000"/>
              </a:solidFill>
              <a:latin typeface="Arial" charset="0"/>
            </a:endParaRPr>
          </a:p>
        </p:txBody>
      </p:sp>
      <p:cxnSp>
        <p:nvCxnSpPr>
          <p:cNvPr id="122" name="直線コネクタ 121"/>
          <p:cNvCxnSpPr/>
          <p:nvPr/>
        </p:nvCxnSpPr>
        <p:spPr>
          <a:xfrm>
            <a:off x="794663" y="4581128"/>
            <a:ext cx="2329537" cy="0"/>
          </a:xfrm>
          <a:prstGeom prst="line">
            <a:avLst/>
          </a:prstGeom>
          <a:ln w="63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4" name="下矢印 123"/>
          <p:cNvSpPr/>
          <p:nvPr/>
        </p:nvSpPr>
        <p:spPr>
          <a:xfrm>
            <a:off x="920555" y="4905192"/>
            <a:ext cx="1152127" cy="252000"/>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下矢印 124"/>
          <p:cNvSpPr/>
          <p:nvPr/>
        </p:nvSpPr>
        <p:spPr>
          <a:xfrm>
            <a:off x="2405764" y="4458417"/>
            <a:ext cx="579379" cy="338785"/>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6" name="下矢印 125"/>
          <p:cNvSpPr/>
          <p:nvPr/>
        </p:nvSpPr>
        <p:spPr>
          <a:xfrm>
            <a:off x="3283241" y="4403200"/>
            <a:ext cx="540001" cy="114376"/>
          </a:xfrm>
          <a:prstGeom prst="downArrow">
            <a:avLst/>
          </a:prstGeom>
          <a:solidFill>
            <a:schemeClr val="accent2">
              <a:lumMod val="40000"/>
              <a:lumOff val="60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Line 110"/>
          <p:cNvSpPr>
            <a:spLocks noChangeShapeType="1"/>
          </p:cNvSpPr>
          <p:nvPr/>
        </p:nvSpPr>
        <p:spPr bwMode="auto">
          <a:xfrm>
            <a:off x="772886" y="4365223"/>
            <a:ext cx="1505530" cy="6965"/>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6" name="角丸四角形 65"/>
          <p:cNvSpPr/>
          <p:nvPr/>
        </p:nvSpPr>
        <p:spPr>
          <a:xfrm>
            <a:off x="344504" y="467080"/>
            <a:ext cx="9267480" cy="1665785"/>
          </a:xfrm>
          <a:prstGeom prst="roundRect">
            <a:avLst>
              <a:gd name="adj" fmla="val 2866"/>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355600" indent="-355600"/>
            <a:r>
              <a:rPr lang="en-US" altLang="ja-JP" sz="1600" dirty="0" smtClean="0">
                <a:solidFill>
                  <a:prstClr val="black"/>
                </a:solidFill>
                <a:latin typeface="Arial" charset="0"/>
              </a:rPr>
              <a:t>〔</a:t>
            </a:r>
            <a:r>
              <a:rPr lang="ja-JP" altLang="en-US" sz="1600" dirty="0" smtClean="0">
                <a:solidFill>
                  <a:prstClr val="black"/>
                </a:solidFill>
                <a:latin typeface="Arial" charset="0"/>
              </a:rPr>
              <a:t>見直し案</a:t>
            </a:r>
            <a:r>
              <a:rPr lang="en-US" altLang="ja-JP" sz="1600" dirty="0" smtClean="0">
                <a:solidFill>
                  <a:prstClr val="black"/>
                </a:solidFill>
                <a:latin typeface="Arial" charset="0"/>
              </a:rPr>
              <a:t>〕</a:t>
            </a:r>
          </a:p>
          <a:p>
            <a:pPr marL="355600" indent="-355600">
              <a:buFont typeface="Wingdings" pitchFamily="2" charset="2"/>
              <a:buChar char="n"/>
            </a:pPr>
            <a:r>
              <a:rPr lang="ja-JP" altLang="en-US" sz="1600" dirty="0" smtClean="0">
                <a:solidFill>
                  <a:prstClr val="black"/>
                </a:solidFill>
                <a:latin typeface="Arial" charset="0"/>
              </a:rPr>
              <a:t>給付費の５割の公費とは別枠で公費を投入し、</a:t>
            </a:r>
            <a:endParaRPr lang="en-US" altLang="ja-JP" sz="1600" dirty="0" smtClean="0">
              <a:solidFill>
                <a:prstClr val="black"/>
              </a:solidFill>
              <a:latin typeface="Arial" charset="0"/>
            </a:endParaRPr>
          </a:p>
          <a:p>
            <a:pPr marL="355600" indent="-355600"/>
            <a:r>
              <a:rPr lang="ja-JP" altLang="en-US" sz="1600" dirty="0" smtClean="0">
                <a:solidFill>
                  <a:prstClr val="black"/>
                </a:solidFill>
                <a:latin typeface="Arial" charset="0"/>
              </a:rPr>
              <a:t>　低所得の高齢者の保険料の軽減を強化。</a:t>
            </a:r>
            <a:endParaRPr lang="en-US" altLang="ja-JP" sz="1600" dirty="0" smtClean="0">
              <a:solidFill>
                <a:prstClr val="black"/>
              </a:solidFill>
              <a:latin typeface="Arial" charset="0"/>
            </a:endParaRPr>
          </a:p>
          <a:p>
            <a:pPr marL="355600" indent="-355600"/>
            <a:r>
              <a:rPr lang="ja-JP" altLang="en-US" sz="1600" dirty="0" smtClean="0">
                <a:solidFill>
                  <a:prstClr val="black"/>
                </a:solidFill>
                <a:latin typeface="Arial" charset="0"/>
              </a:rPr>
              <a:t>　</a:t>
            </a:r>
            <a:endParaRPr lang="en-US" altLang="ja-JP" sz="1400" dirty="0" smtClean="0">
              <a:solidFill>
                <a:prstClr val="black"/>
              </a:solidFill>
              <a:latin typeface="Arial" charset="0"/>
            </a:endParaRPr>
          </a:p>
          <a:p>
            <a:pPr marL="355600" indent="-355600">
              <a:buFont typeface="Wingdings" pitchFamily="2" charset="2"/>
              <a:buChar char="n"/>
            </a:pPr>
            <a:r>
              <a:rPr lang="ja-JP" altLang="en-US" sz="1600" dirty="0" smtClean="0">
                <a:solidFill>
                  <a:prstClr val="black"/>
                </a:solidFill>
                <a:latin typeface="Arial" charset="0"/>
              </a:rPr>
              <a:t>平成</a:t>
            </a:r>
            <a:r>
              <a:rPr lang="en-US" altLang="ja-JP" sz="1600" dirty="0" smtClean="0">
                <a:solidFill>
                  <a:prstClr val="black"/>
                </a:solidFill>
                <a:latin typeface="Arial" charset="0"/>
              </a:rPr>
              <a:t>27</a:t>
            </a:r>
            <a:r>
              <a:rPr lang="ja-JP" altLang="en-US" sz="1600" dirty="0" smtClean="0">
                <a:solidFill>
                  <a:prstClr val="black"/>
                </a:solidFill>
                <a:latin typeface="Arial" charset="0"/>
              </a:rPr>
              <a:t>年度（第６期介護保険事業計画）から実施。</a:t>
            </a:r>
            <a:endParaRPr lang="en-US" altLang="ja-JP" sz="1600" dirty="0" smtClean="0">
              <a:solidFill>
                <a:prstClr val="black"/>
              </a:solidFill>
              <a:latin typeface="Arial" charset="0"/>
            </a:endParaRPr>
          </a:p>
        </p:txBody>
      </p:sp>
      <p:sp>
        <p:nvSpPr>
          <p:cNvPr id="6162" name="Line 11"/>
          <p:cNvSpPr>
            <a:spLocks noChangeShapeType="1"/>
          </p:cNvSpPr>
          <p:nvPr/>
        </p:nvSpPr>
        <p:spPr bwMode="auto">
          <a:xfrm>
            <a:off x="772893" y="5595258"/>
            <a:ext cx="9004650" cy="0"/>
          </a:xfrm>
          <a:prstGeom prst="line">
            <a:avLst/>
          </a:prstGeom>
          <a:noFill/>
          <a:ln w="31750">
            <a:solidFill>
              <a:schemeClr val="tx1"/>
            </a:solidFill>
            <a:round/>
            <a:headEnd/>
            <a:tailEnd type="arrow" w="med" len="med"/>
          </a:ln>
        </p:spPr>
        <p:txBody>
          <a:bodyPr/>
          <a:lstStyle/>
          <a:p>
            <a:endParaRPr lang="ja-JP" altLang="en-US">
              <a:solidFill>
                <a:prstClr val="black"/>
              </a:solidFill>
            </a:endParaRPr>
          </a:p>
        </p:txBody>
      </p:sp>
      <p:sp>
        <p:nvSpPr>
          <p:cNvPr id="6175" name="Text Box 24"/>
          <p:cNvSpPr txBox="1">
            <a:spLocks noChangeArrowheads="1"/>
          </p:cNvSpPr>
          <p:nvPr/>
        </p:nvSpPr>
        <p:spPr bwMode="auto">
          <a:xfrm>
            <a:off x="8791840" y="5720706"/>
            <a:ext cx="1196061" cy="307777"/>
          </a:xfrm>
          <a:prstGeom prst="rect">
            <a:avLst/>
          </a:prstGeom>
          <a:noFill/>
          <a:ln w="9525">
            <a:noFill/>
            <a:miter lim="800000"/>
            <a:headEnd/>
            <a:tailEnd/>
          </a:ln>
        </p:spPr>
        <p:txBody>
          <a:bodyPr>
            <a:spAutoFit/>
          </a:bodyPr>
          <a:lstStyle/>
          <a:p>
            <a:pPr algn="r">
              <a:spcBef>
                <a:spcPct val="50000"/>
              </a:spcBef>
            </a:pPr>
            <a:r>
              <a:rPr lang="ja-JP" altLang="en-US" sz="1400" dirty="0">
                <a:solidFill>
                  <a:prstClr val="black"/>
                </a:solidFill>
                <a:latin typeface="Arial" charset="0"/>
              </a:rPr>
              <a:t>収入</a:t>
            </a:r>
          </a:p>
        </p:txBody>
      </p:sp>
      <p:sp>
        <p:nvSpPr>
          <p:cNvPr id="56" name="Line 104"/>
          <p:cNvSpPr>
            <a:spLocks noChangeShapeType="1"/>
          </p:cNvSpPr>
          <p:nvPr/>
        </p:nvSpPr>
        <p:spPr bwMode="auto">
          <a:xfrm flipH="1">
            <a:off x="848547" y="5517232"/>
            <a:ext cx="216022" cy="43204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69" name="Line 108"/>
          <p:cNvSpPr>
            <a:spLocks noChangeShapeType="1"/>
          </p:cNvSpPr>
          <p:nvPr/>
        </p:nvSpPr>
        <p:spPr bwMode="auto">
          <a:xfrm flipH="1">
            <a:off x="7401287" y="5229200"/>
            <a:ext cx="72007" cy="728538"/>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49" name="Text Box 4"/>
          <p:cNvSpPr txBox="1">
            <a:spLocks noChangeArrowheads="1"/>
          </p:cNvSpPr>
          <p:nvPr/>
        </p:nvSpPr>
        <p:spPr bwMode="auto">
          <a:xfrm>
            <a:off x="56031" y="5661248"/>
            <a:ext cx="1008563" cy="10387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1</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生活保護被</a:t>
            </a:r>
            <a:r>
              <a:rPr lang="ja-JP" altLang="en-US" sz="900" dirty="0" smtClean="0">
                <a:solidFill>
                  <a:prstClr val="black"/>
                </a:solidFill>
                <a:latin typeface="Arial" charset="0"/>
              </a:rPr>
              <a:t>保護者</a:t>
            </a:r>
            <a:r>
              <a:rPr lang="ja-JP" altLang="en-US" sz="900" dirty="0">
                <a:solidFill>
                  <a:prstClr val="black"/>
                </a:solidFill>
                <a:latin typeface="Arial" charset="0"/>
              </a:rPr>
              <a:t>、</a:t>
            </a: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a:solidFill>
                  <a:srgbClr val="FF0000"/>
                </a:solidFill>
                <a:latin typeface="Arial" charset="0"/>
              </a:rPr>
              <a:t>非課税</a:t>
            </a:r>
            <a:r>
              <a:rPr lang="ja-JP" altLang="en-US" sz="900" dirty="0">
                <a:solidFill>
                  <a:prstClr val="black"/>
                </a:solidFill>
                <a:latin typeface="Arial" charset="0"/>
              </a:rPr>
              <a:t>の老齢福祉年金受給者等</a:t>
            </a:r>
          </a:p>
        </p:txBody>
      </p:sp>
      <p:sp>
        <p:nvSpPr>
          <p:cNvPr id="50" name="Text Box 5"/>
          <p:cNvSpPr txBox="1">
            <a:spLocks noChangeArrowheads="1"/>
          </p:cNvSpPr>
          <p:nvPr/>
        </p:nvSpPr>
        <p:spPr bwMode="auto">
          <a:xfrm>
            <a:off x="1136587" y="5661248"/>
            <a:ext cx="1008111"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2</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収入等</a:t>
            </a:r>
            <a:r>
              <a:rPr lang="en-US" altLang="ja-JP" sz="900" dirty="0" smtClean="0">
                <a:solidFill>
                  <a:srgbClr val="FF0000"/>
                </a:solidFill>
                <a:latin typeface="Arial" charset="0"/>
              </a:rPr>
              <a:t>80</a:t>
            </a:r>
            <a:r>
              <a:rPr lang="ja-JP" altLang="en-US" sz="900" dirty="0">
                <a:solidFill>
                  <a:srgbClr val="FF0000"/>
                </a:solidFill>
                <a:latin typeface="Arial" charset="0"/>
              </a:rPr>
              <a:t>万</a:t>
            </a:r>
            <a:r>
              <a:rPr lang="ja-JP" altLang="en-US" sz="900" dirty="0">
                <a:solidFill>
                  <a:prstClr val="black"/>
                </a:solidFill>
                <a:latin typeface="Arial" charset="0"/>
              </a:rPr>
              <a:t>円以下等</a:t>
            </a:r>
          </a:p>
        </p:txBody>
      </p:sp>
      <p:sp>
        <p:nvSpPr>
          <p:cNvPr id="51" name="Text Box 6"/>
          <p:cNvSpPr txBox="1">
            <a:spLocks noChangeArrowheads="1"/>
          </p:cNvSpPr>
          <p:nvPr/>
        </p:nvSpPr>
        <p:spPr bwMode="auto">
          <a:xfrm>
            <a:off x="3368824" y="5661248"/>
            <a:ext cx="936104" cy="900246"/>
          </a:xfrm>
          <a:prstGeom prst="rect">
            <a:avLst/>
          </a:prstGeom>
          <a:solidFill>
            <a:schemeClr val="bg1"/>
          </a:solidFill>
          <a:ln w="9525">
            <a:solidFill>
              <a:schemeClr val="tx1"/>
            </a:solidFill>
            <a:miter lim="800000"/>
            <a:headEnd/>
            <a:tailEnd/>
          </a:ln>
        </p:spPr>
        <p:txBody>
          <a:bodyPr wrap="square" lIns="72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3</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世帯全員が</a:t>
            </a:r>
            <a:r>
              <a:rPr lang="ja-JP" altLang="en-US" sz="900" dirty="0">
                <a:solidFill>
                  <a:prstClr val="black"/>
                </a:solidFill>
                <a:latin typeface="Arial" charset="0"/>
              </a:rPr>
              <a:t>市町村民税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かつ</a:t>
            </a:r>
            <a:r>
              <a:rPr lang="ja-JP" altLang="en-US" sz="900" dirty="0">
                <a:solidFill>
                  <a:prstClr val="black"/>
                </a:solidFill>
                <a:latin typeface="Arial" charset="0"/>
              </a:rPr>
              <a:t>本人年金</a:t>
            </a:r>
            <a:r>
              <a:rPr lang="ja-JP" altLang="en-US" sz="900" dirty="0" smtClean="0">
                <a:solidFill>
                  <a:prstClr val="black"/>
                </a:solidFill>
                <a:latin typeface="Arial" charset="0"/>
              </a:rPr>
              <a:t>収入</a:t>
            </a:r>
            <a:r>
              <a:rPr lang="ja-JP" altLang="en-US" sz="900" dirty="0" smtClean="0">
                <a:solidFill>
                  <a:srgbClr val="FF0000"/>
                </a:solidFill>
                <a:latin typeface="Arial" charset="0"/>
              </a:rPr>
              <a:t>１２０万円超等</a:t>
            </a:r>
            <a:endParaRPr lang="ja-JP" altLang="en-US" sz="900" dirty="0">
              <a:solidFill>
                <a:srgbClr val="FF0000"/>
              </a:solidFill>
              <a:latin typeface="Arial" charset="0"/>
            </a:endParaRPr>
          </a:p>
        </p:txBody>
      </p:sp>
      <p:sp>
        <p:nvSpPr>
          <p:cNvPr id="52" name="Text Box 7"/>
          <p:cNvSpPr txBox="1">
            <a:spLocks noChangeArrowheads="1"/>
          </p:cNvSpPr>
          <p:nvPr/>
        </p:nvSpPr>
        <p:spPr bwMode="auto">
          <a:xfrm>
            <a:off x="5676472" y="5661298"/>
            <a:ext cx="1076728"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4</a:t>
            </a:r>
            <a:r>
              <a:rPr lang="ja-JP" altLang="en-US" sz="1200" dirty="0">
                <a:solidFill>
                  <a:prstClr val="black"/>
                </a:solidFill>
                <a:latin typeface="Arial" charset="0"/>
              </a:rPr>
              <a:t>段階</a:t>
            </a:r>
          </a:p>
          <a:p>
            <a:pPr>
              <a:spcBef>
                <a:spcPct val="50000"/>
              </a:spcBef>
            </a:pPr>
            <a:r>
              <a:rPr lang="ja-JP" altLang="en-US" sz="900" u="sng" dirty="0">
                <a:solidFill>
                  <a:prstClr val="black"/>
                </a:solidFill>
                <a:latin typeface="Arial" charset="0"/>
              </a:rPr>
              <a:t>本人が</a:t>
            </a:r>
            <a:r>
              <a:rPr lang="ja-JP" altLang="en-US" sz="900" dirty="0">
                <a:solidFill>
                  <a:prstClr val="black"/>
                </a:solidFill>
                <a:latin typeface="Arial" charset="0"/>
              </a:rPr>
              <a:t>市町</a:t>
            </a:r>
            <a:r>
              <a:rPr lang="ja-JP" altLang="en-US" sz="900" dirty="0" smtClean="0">
                <a:solidFill>
                  <a:prstClr val="black"/>
                </a:solidFill>
                <a:latin typeface="Arial" charset="0"/>
              </a:rPr>
              <a:t>村民</a:t>
            </a:r>
            <a:r>
              <a:rPr lang="ja-JP" altLang="en-US" sz="900" dirty="0">
                <a:solidFill>
                  <a:prstClr val="black"/>
                </a:solidFill>
                <a:latin typeface="Arial" charset="0"/>
              </a:rPr>
              <a:t>税</a:t>
            </a:r>
            <a:r>
              <a:rPr lang="ja-JP" altLang="en-US" sz="900" dirty="0" smtClean="0">
                <a:solidFill>
                  <a:srgbClr val="FF0000"/>
                </a:solidFill>
                <a:latin typeface="Arial" charset="0"/>
              </a:rPr>
              <a:t>非課税</a:t>
            </a:r>
            <a:r>
              <a:rPr lang="ja-JP" altLang="en-US" sz="900" dirty="0" smtClean="0">
                <a:solidFill>
                  <a:prstClr val="black"/>
                </a:solidFill>
                <a:latin typeface="Arial" charset="0"/>
              </a:rPr>
              <a:t>（</a:t>
            </a:r>
            <a:r>
              <a:rPr lang="ja-JP" altLang="en-US" sz="900" dirty="0">
                <a:solidFill>
                  <a:prstClr val="black"/>
                </a:solidFill>
                <a:latin typeface="Arial" charset="0"/>
              </a:rPr>
              <a:t>世帯に</a:t>
            </a:r>
            <a:r>
              <a:rPr lang="ja-JP" altLang="en-US" sz="900" dirty="0">
                <a:solidFill>
                  <a:srgbClr val="0000FF"/>
                </a:solidFill>
                <a:latin typeface="Arial" charset="0"/>
              </a:rPr>
              <a:t>課税</a:t>
            </a:r>
            <a:r>
              <a:rPr lang="ja-JP" altLang="en-US" sz="900" dirty="0">
                <a:solidFill>
                  <a:prstClr val="black"/>
                </a:solidFill>
                <a:latin typeface="Arial" charset="0"/>
              </a:rPr>
              <a:t>者がいる）</a:t>
            </a:r>
          </a:p>
        </p:txBody>
      </p:sp>
      <p:sp>
        <p:nvSpPr>
          <p:cNvPr id="53" name="Text Box 8"/>
          <p:cNvSpPr txBox="1">
            <a:spLocks noChangeArrowheads="1"/>
          </p:cNvSpPr>
          <p:nvPr/>
        </p:nvSpPr>
        <p:spPr bwMode="auto">
          <a:xfrm>
            <a:off x="6969234" y="566129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5</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a:solidFill>
                  <a:prstClr val="black"/>
                </a:solidFill>
                <a:latin typeface="Arial" charset="0"/>
              </a:rPr>
              <a:t>かつ基準所得</a:t>
            </a:r>
            <a:r>
              <a:rPr lang="ja-JP" altLang="en-US" sz="900" dirty="0" smtClean="0">
                <a:solidFill>
                  <a:prstClr val="black"/>
                </a:solidFill>
                <a:latin typeface="Arial" charset="0"/>
              </a:rPr>
              <a:t>金額</a:t>
            </a:r>
            <a:r>
              <a:rPr lang="en-US" altLang="ja-JP" sz="900" dirty="0" smtClean="0">
                <a:solidFill>
                  <a:prstClr val="black"/>
                </a:solidFill>
                <a:latin typeface="Arial" charset="0"/>
              </a:rPr>
              <a:t>190</a:t>
            </a:r>
            <a:r>
              <a:rPr lang="ja-JP" altLang="en-US" sz="900" dirty="0" smtClean="0">
                <a:solidFill>
                  <a:prstClr val="black"/>
                </a:solidFill>
                <a:latin typeface="Arial" charset="0"/>
              </a:rPr>
              <a:t>万</a:t>
            </a:r>
            <a:r>
              <a:rPr lang="ja-JP" altLang="en-US" sz="900" dirty="0">
                <a:solidFill>
                  <a:prstClr val="black"/>
                </a:solidFill>
                <a:latin typeface="Arial" charset="0"/>
              </a:rPr>
              <a:t>円未満</a:t>
            </a:r>
            <a:endParaRPr lang="en-US" altLang="ja-JP" sz="900" dirty="0">
              <a:solidFill>
                <a:prstClr val="black"/>
              </a:solidFill>
              <a:latin typeface="Arial" charset="0"/>
            </a:endParaRPr>
          </a:p>
        </p:txBody>
      </p:sp>
      <p:sp>
        <p:nvSpPr>
          <p:cNvPr id="54" name="Text Box 9"/>
          <p:cNvSpPr txBox="1">
            <a:spLocks noChangeArrowheads="1"/>
          </p:cNvSpPr>
          <p:nvPr/>
        </p:nvSpPr>
        <p:spPr bwMode="auto">
          <a:xfrm>
            <a:off x="8337381" y="5661298"/>
            <a:ext cx="1152127" cy="761747"/>
          </a:xfrm>
          <a:prstGeom prst="rect">
            <a:avLst/>
          </a:prstGeom>
          <a:solidFill>
            <a:schemeClr val="bg1"/>
          </a:solidFill>
          <a:ln w="9525">
            <a:solidFill>
              <a:schemeClr val="tx1"/>
            </a:solidFill>
            <a:miter lim="800000"/>
            <a:headEnd/>
            <a:tailEnd/>
          </a:ln>
        </p:spPr>
        <p:txBody>
          <a:bodyPr wrap="square" lIns="36000" rIns="36000">
            <a:spAutoFit/>
          </a:bodyPr>
          <a:lstStyle/>
          <a:p>
            <a:pPr>
              <a:spcBef>
                <a:spcPct val="50000"/>
              </a:spcBef>
            </a:pPr>
            <a:r>
              <a:rPr lang="ja-JP" altLang="en-US" sz="1200" dirty="0">
                <a:solidFill>
                  <a:prstClr val="black"/>
                </a:solidFill>
                <a:latin typeface="Arial" charset="0"/>
              </a:rPr>
              <a:t>第</a:t>
            </a:r>
            <a:r>
              <a:rPr lang="en-US" altLang="ja-JP" sz="1200" dirty="0">
                <a:solidFill>
                  <a:prstClr val="black"/>
                </a:solidFill>
                <a:latin typeface="Arial" charset="0"/>
              </a:rPr>
              <a:t>6</a:t>
            </a:r>
            <a:r>
              <a:rPr lang="ja-JP" altLang="en-US" sz="1200" dirty="0">
                <a:solidFill>
                  <a:prstClr val="black"/>
                </a:solidFill>
                <a:latin typeface="Arial" charset="0"/>
              </a:rPr>
              <a:t>段階</a:t>
            </a:r>
          </a:p>
          <a:p>
            <a:pPr>
              <a:spcBef>
                <a:spcPct val="50000"/>
              </a:spcBef>
            </a:pPr>
            <a:r>
              <a:rPr lang="ja-JP" altLang="en-US" sz="900" dirty="0">
                <a:solidFill>
                  <a:prstClr val="black"/>
                </a:solidFill>
                <a:latin typeface="Arial" charset="0"/>
              </a:rPr>
              <a:t>市町村民税</a:t>
            </a:r>
            <a:r>
              <a:rPr lang="ja-JP" altLang="en-US" sz="900" dirty="0">
                <a:solidFill>
                  <a:srgbClr val="0000FF"/>
                </a:solidFill>
                <a:latin typeface="Arial" charset="0"/>
              </a:rPr>
              <a:t>課税</a:t>
            </a:r>
            <a:r>
              <a:rPr lang="ja-JP" altLang="en-US" sz="900" dirty="0">
                <a:solidFill>
                  <a:prstClr val="black"/>
                </a:solidFill>
                <a:latin typeface="Arial" charset="0"/>
              </a:rPr>
              <a:t>かつ基準所得</a:t>
            </a:r>
            <a:r>
              <a:rPr lang="ja-JP" altLang="en-US" sz="900" dirty="0" smtClean="0">
                <a:solidFill>
                  <a:prstClr val="black"/>
                </a:solidFill>
                <a:latin typeface="Arial" charset="0"/>
              </a:rPr>
              <a:t>金額</a:t>
            </a:r>
            <a:r>
              <a:rPr lang="en-US" altLang="ja-JP" sz="900" dirty="0" smtClean="0">
                <a:solidFill>
                  <a:prstClr val="black"/>
                </a:solidFill>
                <a:latin typeface="Arial" charset="0"/>
              </a:rPr>
              <a:t>190</a:t>
            </a:r>
            <a:r>
              <a:rPr lang="ja-JP" altLang="en-US" sz="900" dirty="0" smtClean="0">
                <a:solidFill>
                  <a:srgbClr val="0000FF"/>
                </a:solidFill>
                <a:latin typeface="Arial" charset="0"/>
              </a:rPr>
              <a:t>万</a:t>
            </a:r>
            <a:r>
              <a:rPr lang="ja-JP" altLang="en-US" sz="900" dirty="0">
                <a:solidFill>
                  <a:srgbClr val="0000FF"/>
                </a:solidFill>
                <a:latin typeface="Arial" charset="0"/>
              </a:rPr>
              <a:t>円</a:t>
            </a:r>
            <a:r>
              <a:rPr lang="ja-JP" altLang="en-US" sz="900" dirty="0">
                <a:solidFill>
                  <a:prstClr val="black"/>
                </a:solidFill>
                <a:latin typeface="Arial" charset="0"/>
              </a:rPr>
              <a:t>以上</a:t>
            </a:r>
          </a:p>
        </p:txBody>
      </p:sp>
      <p:sp>
        <p:nvSpPr>
          <p:cNvPr id="73" name="Text Box 32"/>
          <p:cNvSpPr txBox="1">
            <a:spLocks noChangeArrowheads="1"/>
          </p:cNvSpPr>
          <p:nvPr/>
        </p:nvSpPr>
        <p:spPr bwMode="auto">
          <a:xfrm>
            <a:off x="745128" y="5243816"/>
            <a:ext cx="844202" cy="292388"/>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第</a:t>
            </a:r>
            <a:r>
              <a:rPr lang="en-US" altLang="ja-JP" sz="1300" dirty="0" smtClean="0">
                <a:solidFill>
                  <a:prstClr val="black"/>
                </a:solidFill>
                <a:latin typeface="Arial" charset="0"/>
              </a:rPr>
              <a:t>1</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6" name="Text Box 32"/>
          <p:cNvSpPr txBox="1">
            <a:spLocks noChangeArrowheads="1"/>
          </p:cNvSpPr>
          <p:nvPr/>
        </p:nvSpPr>
        <p:spPr bwMode="auto">
          <a:xfrm>
            <a:off x="1474453" y="5232972"/>
            <a:ext cx="886285" cy="307777"/>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第</a:t>
            </a:r>
            <a:r>
              <a:rPr lang="en-US" altLang="ja-JP" sz="1400" dirty="0" smtClean="0">
                <a:solidFill>
                  <a:prstClr val="black"/>
                </a:solidFill>
                <a:latin typeface="Arial" charset="0"/>
              </a:rPr>
              <a:t>2</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77" name="Text Box 32"/>
          <p:cNvSpPr txBox="1">
            <a:spLocks noChangeArrowheads="1"/>
          </p:cNvSpPr>
          <p:nvPr/>
        </p:nvSpPr>
        <p:spPr bwMode="auto">
          <a:xfrm>
            <a:off x="2345308" y="4960827"/>
            <a:ext cx="969535" cy="492443"/>
          </a:xfrm>
          <a:prstGeom prst="rect">
            <a:avLst/>
          </a:prstGeom>
          <a:noFill/>
          <a:ln w="9525">
            <a:noFill/>
            <a:miter lim="800000"/>
            <a:headEnd/>
            <a:tailEnd/>
          </a:ln>
        </p:spPr>
        <p:txBody>
          <a:bodyPr wrap="square">
            <a:spAutoFit/>
          </a:bodyPr>
          <a:lstStyle/>
          <a:p>
            <a:pPr>
              <a:spcBef>
                <a:spcPct val="50000"/>
              </a:spcBef>
            </a:pPr>
            <a:r>
              <a:rPr lang="ja-JP" altLang="en-US" sz="1300" dirty="0" smtClean="0">
                <a:solidFill>
                  <a:prstClr val="black"/>
                </a:solidFill>
                <a:latin typeface="Arial" charset="0"/>
              </a:rPr>
              <a:t>特例</a:t>
            </a:r>
            <a:endParaRPr lang="en-US" altLang="ja-JP" sz="1300" dirty="0" smtClean="0">
              <a:solidFill>
                <a:prstClr val="black"/>
              </a:solidFill>
              <a:latin typeface="Arial" charset="0"/>
            </a:endParaRPr>
          </a:p>
          <a:p>
            <a:r>
              <a:rPr lang="ja-JP" altLang="en-US" sz="1300" dirty="0" smtClean="0">
                <a:solidFill>
                  <a:prstClr val="black"/>
                </a:solidFill>
                <a:latin typeface="Arial" charset="0"/>
              </a:rPr>
              <a:t>第</a:t>
            </a:r>
            <a:r>
              <a:rPr lang="en-US" altLang="ja-JP" sz="1300" dirty="0" smtClean="0">
                <a:solidFill>
                  <a:prstClr val="black"/>
                </a:solidFill>
                <a:latin typeface="Arial" charset="0"/>
              </a:rPr>
              <a:t>3</a:t>
            </a:r>
            <a:r>
              <a:rPr lang="ja-JP" altLang="en-US" sz="1300" dirty="0" smtClean="0">
                <a:solidFill>
                  <a:prstClr val="black"/>
                </a:solidFill>
                <a:latin typeface="Arial" charset="0"/>
              </a:rPr>
              <a:t>段階</a:t>
            </a:r>
            <a:endParaRPr lang="ja-JP" altLang="en-US" sz="1300" dirty="0">
              <a:solidFill>
                <a:prstClr val="black"/>
              </a:solidFill>
              <a:latin typeface="Arial" charset="0"/>
            </a:endParaRPr>
          </a:p>
        </p:txBody>
      </p:sp>
      <p:sp>
        <p:nvSpPr>
          <p:cNvPr id="78" name="Text Box 32"/>
          <p:cNvSpPr txBox="1">
            <a:spLocks noChangeArrowheads="1"/>
          </p:cNvSpPr>
          <p:nvPr/>
        </p:nvSpPr>
        <p:spPr bwMode="auto">
          <a:xfrm>
            <a:off x="3150827" y="4941218"/>
            <a:ext cx="1022086" cy="307777"/>
          </a:xfrm>
          <a:prstGeom prst="rect">
            <a:avLst/>
          </a:prstGeom>
          <a:noFill/>
          <a:ln w="9525">
            <a:noFill/>
            <a:miter lim="800000"/>
            <a:headEnd/>
            <a:tailEnd/>
          </a:ln>
        </p:spPr>
        <p:txBody>
          <a:bodyPr wrap="square">
            <a:spAutoFit/>
          </a:bodyPr>
          <a:lstStyle/>
          <a:p>
            <a:r>
              <a:rPr lang="ja-JP" altLang="en-US" sz="1400" dirty="0" smtClean="0">
                <a:solidFill>
                  <a:prstClr val="black"/>
                </a:solidFill>
                <a:latin typeface="Arial" charset="0"/>
              </a:rPr>
              <a:t>第</a:t>
            </a:r>
            <a:r>
              <a:rPr lang="en-US" altLang="ja-JP" sz="1400" dirty="0" smtClean="0">
                <a:solidFill>
                  <a:prstClr val="black"/>
                </a:solidFill>
                <a:latin typeface="Arial" charset="0"/>
              </a:rPr>
              <a:t>3</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91" name="左右矢印 90"/>
          <p:cNvSpPr/>
          <p:nvPr/>
        </p:nvSpPr>
        <p:spPr>
          <a:xfrm>
            <a:off x="812910" y="2348880"/>
            <a:ext cx="3095999" cy="609604"/>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endParaRPr lang="en-US" altLang="ja-JP" sz="1400" dirty="0" smtClean="0">
              <a:solidFill>
                <a:prstClr val="black"/>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全員が</a:t>
            </a:r>
            <a:r>
              <a:rPr lang="ja-JP" altLang="en-US" sz="1400" b="1" dirty="0" smtClean="0">
                <a:solidFill>
                  <a:srgbClr val="FF0000"/>
                </a:solidFill>
              </a:rPr>
              <a:t>非課税</a:t>
            </a:r>
            <a:endParaRPr lang="ja-JP" altLang="en-US" sz="1400" b="1" dirty="0">
              <a:solidFill>
                <a:prstClr val="white"/>
              </a:solidFill>
            </a:endParaRPr>
          </a:p>
        </p:txBody>
      </p:sp>
      <p:sp>
        <p:nvSpPr>
          <p:cNvPr id="92" name="左右矢印 91"/>
          <p:cNvSpPr/>
          <p:nvPr/>
        </p:nvSpPr>
        <p:spPr>
          <a:xfrm>
            <a:off x="3944888" y="2359816"/>
            <a:ext cx="2448000" cy="598719"/>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lnSpc>
                <a:spcPts val="1400"/>
              </a:lnSpc>
            </a:pPr>
            <a:r>
              <a:rPr lang="ja-JP" altLang="en-US" sz="1400" dirty="0" smtClean="0">
                <a:solidFill>
                  <a:prstClr val="black"/>
                </a:solidFill>
              </a:rPr>
              <a:t>市町村民税</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FF0000"/>
                </a:solidFill>
              </a:rPr>
              <a:t>非課税</a:t>
            </a:r>
            <a:endParaRPr lang="en-US" altLang="ja-JP" sz="1400" b="1" dirty="0" smtClean="0">
              <a:solidFill>
                <a:srgbClr val="FF0000"/>
              </a:solidFill>
            </a:endParaRPr>
          </a:p>
          <a:p>
            <a:pPr algn="ctr">
              <a:lnSpc>
                <a:spcPts val="1400"/>
              </a:lnSpc>
            </a:pPr>
            <a:r>
              <a:rPr lang="ja-JP" altLang="en-US" sz="1400" b="1" dirty="0" smtClean="0">
                <a:solidFill>
                  <a:prstClr val="black"/>
                </a:solidFill>
              </a:rPr>
              <a:t>世帯</a:t>
            </a:r>
            <a:r>
              <a:rPr lang="ja-JP" altLang="en-US" sz="1400" dirty="0" smtClean="0">
                <a:solidFill>
                  <a:prstClr val="black"/>
                </a:solidFill>
              </a:rPr>
              <a:t>に</a:t>
            </a:r>
            <a:r>
              <a:rPr lang="ja-JP" altLang="en-US" sz="1400" b="1" dirty="0" smtClean="0">
                <a:solidFill>
                  <a:srgbClr val="0070C0"/>
                </a:solidFill>
              </a:rPr>
              <a:t>課税者</a:t>
            </a:r>
            <a:r>
              <a:rPr lang="ja-JP" altLang="en-US" sz="1400" dirty="0" smtClean="0">
                <a:solidFill>
                  <a:prstClr val="black"/>
                </a:solidFill>
              </a:rPr>
              <a:t>がいる</a:t>
            </a:r>
            <a:endParaRPr lang="ja-JP" altLang="en-US" sz="1400" dirty="0">
              <a:solidFill>
                <a:prstClr val="black"/>
              </a:solidFill>
            </a:endParaRPr>
          </a:p>
        </p:txBody>
      </p:sp>
      <p:sp>
        <p:nvSpPr>
          <p:cNvPr id="93" name="左右矢印 92"/>
          <p:cNvSpPr/>
          <p:nvPr/>
        </p:nvSpPr>
        <p:spPr>
          <a:xfrm>
            <a:off x="6393161" y="2348880"/>
            <a:ext cx="3168354" cy="620490"/>
          </a:xfrm>
          <a:prstGeom prst="leftRightArrow">
            <a:avLst>
              <a:gd name="adj1" fmla="val 64492"/>
              <a:gd name="adj2" fmla="val 5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nSpc>
                <a:spcPts val="1400"/>
              </a:lnSpc>
            </a:pPr>
            <a:r>
              <a:rPr lang="ja-JP" altLang="en-US" sz="1400" dirty="0" smtClean="0">
                <a:solidFill>
                  <a:prstClr val="black"/>
                </a:solidFill>
              </a:rPr>
              <a:t>市町村民税　</a:t>
            </a:r>
            <a:r>
              <a:rPr lang="ja-JP" altLang="en-US" sz="1400" b="1" dirty="0" smtClean="0">
                <a:solidFill>
                  <a:prstClr val="black"/>
                </a:solidFill>
              </a:rPr>
              <a:t>本人</a:t>
            </a:r>
            <a:r>
              <a:rPr lang="ja-JP" altLang="en-US" sz="1400" dirty="0" smtClean="0">
                <a:solidFill>
                  <a:prstClr val="black"/>
                </a:solidFill>
              </a:rPr>
              <a:t>が</a:t>
            </a:r>
            <a:r>
              <a:rPr lang="ja-JP" altLang="en-US" sz="1400" b="1" dirty="0" smtClean="0">
                <a:solidFill>
                  <a:srgbClr val="0070C0"/>
                </a:solidFill>
              </a:rPr>
              <a:t>課税</a:t>
            </a:r>
            <a:endParaRPr lang="ja-JP" altLang="en-US" sz="1400" b="1" dirty="0">
              <a:solidFill>
                <a:srgbClr val="0070C0"/>
              </a:solidFill>
            </a:endParaRPr>
          </a:p>
        </p:txBody>
      </p:sp>
      <p:sp>
        <p:nvSpPr>
          <p:cNvPr id="84" name="Line 105"/>
          <p:cNvSpPr>
            <a:spLocks noChangeShapeType="1"/>
          </p:cNvSpPr>
          <p:nvPr/>
        </p:nvSpPr>
        <p:spPr bwMode="auto">
          <a:xfrm>
            <a:off x="5385049" y="4005064"/>
            <a:ext cx="0" cy="1584176"/>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0" name="Line 105"/>
          <p:cNvSpPr>
            <a:spLocks noChangeShapeType="1"/>
          </p:cNvSpPr>
          <p:nvPr/>
        </p:nvSpPr>
        <p:spPr bwMode="auto">
          <a:xfrm>
            <a:off x="3980976" y="4221088"/>
            <a:ext cx="1404072" cy="0"/>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97" name="Text Box 32"/>
          <p:cNvSpPr txBox="1">
            <a:spLocks noChangeArrowheads="1"/>
          </p:cNvSpPr>
          <p:nvPr/>
        </p:nvSpPr>
        <p:spPr bwMode="auto">
          <a:xfrm>
            <a:off x="4232945" y="4941168"/>
            <a:ext cx="1110123" cy="523220"/>
          </a:xfrm>
          <a:prstGeom prst="rect">
            <a:avLst/>
          </a:prstGeom>
          <a:noFill/>
          <a:ln w="9525">
            <a:noFill/>
            <a:miter lim="800000"/>
            <a:headEnd/>
            <a:tailEnd/>
          </a:ln>
        </p:spPr>
        <p:txBody>
          <a:bodyPr wrap="square">
            <a:spAutoFit/>
          </a:bodyPr>
          <a:lstStyle/>
          <a:p>
            <a:pPr>
              <a:spcBef>
                <a:spcPct val="50000"/>
              </a:spcBef>
            </a:pPr>
            <a:r>
              <a:rPr lang="ja-JP" altLang="en-US" sz="1400" dirty="0" smtClean="0">
                <a:solidFill>
                  <a:prstClr val="black"/>
                </a:solidFill>
                <a:latin typeface="Arial" charset="0"/>
              </a:rPr>
              <a:t>特例</a:t>
            </a:r>
            <a:endParaRPr lang="en-US" altLang="ja-JP" sz="1400" dirty="0" smtClean="0">
              <a:solidFill>
                <a:prstClr val="black"/>
              </a:solidFill>
              <a:latin typeface="Arial" charset="0"/>
            </a:endParaRPr>
          </a:p>
          <a:p>
            <a:r>
              <a:rPr lang="ja-JP" altLang="en-US" sz="1400" dirty="0" smtClean="0">
                <a:solidFill>
                  <a:prstClr val="black"/>
                </a:solidFill>
                <a:latin typeface="Arial" charset="0"/>
              </a:rPr>
              <a:t>第</a:t>
            </a:r>
            <a:r>
              <a:rPr lang="en-US" altLang="ja-JP" sz="1400" dirty="0" smtClean="0">
                <a:solidFill>
                  <a:prstClr val="black"/>
                </a:solidFill>
                <a:latin typeface="Arial" charset="0"/>
              </a:rPr>
              <a:t>4</a:t>
            </a:r>
            <a:r>
              <a:rPr lang="ja-JP" altLang="en-US" sz="1400" dirty="0" smtClean="0">
                <a:solidFill>
                  <a:prstClr val="black"/>
                </a:solidFill>
                <a:latin typeface="Arial" charset="0"/>
              </a:rPr>
              <a:t>段階</a:t>
            </a:r>
            <a:endParaRPr lang="ja-JP" altLang="en-US" sz="1400" dirty="0">
              <a:solidFill>
                <a:prstClr val="black"/>
              </a:solidFill>
              <a:latin typeface="Arial" charset="0"/>
            </a:endParaRPr>
          </a:p>
        </p:txBody>
      </p:sp>
      <p:sp>
        <p:nvSpPr>
          <p:cNvPr id="67" name="角丸四角形吹き出し 66"/>
          <p:cNvSpPr/>
          <p:nvPr/>
        </p:nvSpPr>
        <p:spPr>
          <a:xfrm>
            <a:off x="4105360" y="4365104"/>
            <a:ext cx="5168145" cy="504056"/>
          </a:xfrm>
          <a:prstGeom prst="wedgeRoundRectCallout">
            <a:avLst>
              <a:gd name="adj1" fmla="val -70876"/>
              <a:gd name="adj2" fmla="val 30905"/>
              <a:gd name="adj3" fmla="val 16667"/>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a:lstStyle/>
          <a:p>
            <a:pPr algn="ctr">
              <a:defRPr/>
            </a:pPr>
            <a:r>
              <a:rPr lang="ja-JP" altLang="en-US" sz="1400" spc="-100" dirty="0">
                <a:solidFill>
                  <a:prstClr val="black"/>
                </a:solidFill>
              </a:rPr>
              <a:t>更</a:t>
            </a:r>
            <a:r>
              <a:rPr lang="ja-JP" altLang="en-US" sz="1400" spc="-100" dirty="0" smtClean="0">
                <a:solidFill>
                  <a:prstClr val="black"/>
                </a:solidFill>
              </a:rPr>
              <a:t>なる保険料軽減を</a:t>
            </a:r>
            <a:r>
              <a:rPr lang="ja-JP" altLang="en-US" sz="1400" spc="-100" dirty="0">
                <a:solidFill>
                  <a:prstClr val="black"/>
                </a:solidFill>
              </a:rPr>
              <a:t>行い</a:t>
            </a:r>
            <a:r>
              <a:rPr lang="ja-JP" altLang="en-US" sz="1400" spc="-100" dirty="0" smtClean="0">
                <a:solidFill>
                  <a:prstClr val="black"/>
                </a:solidFill>
              </a:rPr>
              <a:t>、その軽減分</a:t>
            </a:r>
            <a:r>
              <a:rPr lang="ja-JP" altLang="en-US" sz="1400" spc="-100" dirty="0">
                <a:solidFill>
                  <a:prstClr val="black"/>
                </a:solidFill>
              </a:rPr>
              <a:t>を公費により補填</a:t>
            </a:r>
            <a:r>
              <a:rPr lang="ja-JP" altLang="en-US" sz="1400" spc="-100" dirty="0" smtClean="0">
                <a:solidFill>
                  <a:prstClr val="black"/>
                </a:solidFill>
              </a:rPr>
              <a:t>。</a:t>
            </a:r>
            <a:endParaRPr lang="en-US" altLang="ja-JP" sz="1400" spc="-100" dirty="0" smtClean="0">
              <a:solidFill>
                <a:prstClr val="black"/>
              </a:solidFill>
            </a:endParaRPr>
          </a:p>
          <a:p>
            <a:pPr algn="ctr">
              <a:defRPr/>
            </a:pPr>
            <a:r>
              <a:rPr lang="ja-JP" altLang="en-US" sz="1400" dirty="0" smtClean="0">
                <a:solidFill>
                  <a:prstClr val="black"/>
                </a:solidFill>
              </a:rPr>
              <a:t>（</a:t>
            </a:r>
            <a:r>
              <a:rPr lang="en-US" altLang="ja-JP" sz="1400" dirty="0" smtClean="0">
                <a:solidFill>
                  <a:prstClr val="black"/>
                </a:solidFill>
              </a:rPr>
              <a:t>2015</a:t>
            </a:r>
            <a:r>
              <a:rPr lang="ja-JP" altLang="en-US" sz="1400" dirty="0" smtClean="0">
                <a:solidFill>
                  <a:prstClr val="black"/>
                </a:solidFill>
              </a:rPr>
              <a:t>年度時点で最大</a:t>
            </a:r>
            <a:r>
              <a:rPr lang="en-US" altLang="ja-JP" sz="1400" dirty="0" smtClean="0">
                <a:solidFill>
                  <a:prstClr val="black"/>
                </a:solidFill>
              </a:rPr>
              <a:t>1,300</a:t>
            </a:r>
            <a:r>
              <a:rPr lang="ja-JP" altLang="en-US" sz="1400" dirty="0" smtClean="0">
                <a:solidFill>
                  <a:prstClr val="black"/>
                </a:solidFill>
              </a:rPr>
              <a:t>億円の公費投入）</a:t>
            </a:r>
            <a:endParaRPr lang="ja-JP" altLang="en-US" sz="1400" dirty="0">
              <a:solidFill>
                <a:prstClr val="black"/>
              </a:solidFill>
            </a:endParaRPr>
          </a:p>
        </p:txBody>
      </p:sp>
      <p:sp>
        <p:nvSpPr>
          <p:cNvPr id="98" name="下矢印 97"/>
          <p:cNvSpPr/>
          <p:nvPr/>
        </p:nvSpPr>
        <p:spPr>
          <a:xfrm>
            <a:off x="4088905" y="4077072"/>
            <a:ext cx="504056" cy="10800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68" name="Line 17"/>
          <p:cNvSpPr>
            <a:spLocks noChangeShapeType="1"/>
          </p:cNvSpPr>
          <p:nvPr/>
        </p:nvSpPr>
        <p:spPr bwMode="auto">
          <a:xfrm>
            <a:off x="2285382" y="4358488"/>
            <a:ext cx="0" cy="504056"/>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4" name="Line 23"/>
          <p:cNvSpPr>
            <a:spLocks noChangeShapeType="1"/>
          </p:cNvSpPr>
          <p:nvPr/>
        </p:nvSpPr>
        <p:spPr bwMode="auto">
          <a:xfrm>
            <a:off x="3944888" y="4005064"/>
            <a:ext cx="2448272" cy="0"/>
          </a:xfrm>
          <a:prstGeom prst="line">
            <a:avLst/>
          </a:prstGeom>
          <a:noFill/>
          <a:ln w="31750">
            <a:solidFill>
              <a:schemeClr val="tx1"/>
            </a:solidFill>
            <a:round/>
            <a:headEnd/>
            <a:tailEnd/>
          </a:ln>
        </p:spPr>
        <p:txBody>
          <a:bodyPr/>
          <a:lstStyle/>
          <a:p>
            <a:endParaRPr lang="ja-JP" altLang="en-US">
              <a:solidFill>
                <a:prstClr val="black"/>
              </a:solidFill>
            </a:endParaRPr>
          </a:p>
        </p:txBody>
      </p:sp>
      <p:sp>
        <p:nvSpPr>
          <p:cNvPr id="107" name="Line 104"/>
          <p:cNvSpPr>
            <a:spLocks noChangeShapeType="1"/>
          </p:cNvSpPr>
          <p:nvPr/>
        </p:nvSpPr>
        <p:spPr bwMode="auto">
          <a:xfrm flipH="1">
            <a:off x="2576753" y="5445224"/>
            <a:ext cx="72007" cy="504056"/>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5" name="Text Box 120"/>
          <p:cNvSpPr txBox="1">
            <a:spLocks noChangeArrowheads="1"/>
          </p:cNvSpPr>
          <p:nvPr/>
        </p:nvSpPr>
        <p:spPr bwMode="auto">
          <a:xfrm>
            <a:off x="2216715" y="5661248"/>
            <a:ext cx="1080119" cy="1177200"/>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3</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世帯全員が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万円超</a:t>
            </a:r>
            <a:r>
              <a:rPr lang="en-US" altLang="ja-JP" sz="900" dirty="0" smtClean="0">
                <a:solidFill>
                  <a:srgbClr val="FF0000"/>
                </a:solidFill>
              </a:rPr>
              <a:t>120</a:t>
            </a:r>
            <a:r>
              <a:rPr lang="ja-JP" altLang="en-US" sz="900" dirty="0" smtClean="0">
                <a:solidFill>
                  <a:srgbClr val="FF0066"/>
                </a:solidFill>
              </a:rPr>
              <a:t>万円</a:t>
            </a:r>
            <a:r>
              <a:rPr lang="ja-JP" altLang="en-US" sz="900" dirty="0" smtClean="0">
                <a:solidFill>
                  <a:srgbClr val="FF0000"/>
                </a:solidFill>
              </a:rPr>
              <a:t>以下</a:t>
            </a:r>
            <a:endParaRPr lang="ja-JP" altLang="en-US" sz="900" dirty="0">
              <a:solidFill>
                <a:prstClr val="black"/>
              </a:solidFill>
            </a:endParaRPr>
          </a:p>
        </p:txBody>
      </p:sp>
      <p:sp>
        <p:nvSpPr>
          <p:cNvPr id="110" name="Line 104"/>
          <p:cNvSpPr>
            <a:spLocks noChangeShapeType="1"/>
          </p:cNvSpPr>
          <p:nvPr/>
        </p:nvSpPr>
        <p:spPr bwMode="auto">
          <a:xfrm>
            <a:off x="4448946" y="5409272"/>
            <a:ext cx="144016" cy="468000"/>
          </a:xfrm>
          <a:prstGeom prst="line">
            <a:avLst/>
          </a:prstGeom>
          <a:noFill/>
          <a:ln w="6350">
            <a:solidFill>
              <a:schemeClr val="tx1"/>
            </a:solidFill>
            <a:prstDash val="dash"/>
            <a:round/>
            <a:headEnd/>
            <a:tailEnd/>
          </a:ln>
        </p:spPr>
        <p:txBody>
          <a:bodyPr/>
          <a:lstStyle/>
          <a:p>
            <a:endParaRPr lang="ja-JP" altLang="en-US">
              <a:solidFill>
                <a:prstClr val="black"/>
              </a:solidFill>
            </a:endParaRPr>
          </a:p>
        </p:txBody>
      </p:sp>
      <p:sp>
        <p:nvSpPr>
          <p:cNvPr id="109" name="Text Box 120"/>
          <p:cNvSpPr txBox="1">
            <a:spLocks noChangeArrowheads="1"/>
          </p:cNvSpPr>
          <p:nvPr/>
        </p:nvSpPr>
        <p:spPr bwMode="auto">
          <a:xfrm>
            <a:off x="4376955" y="5661248"/>
            <a:ext cx="1080119" cy="1008112"/>
          </a:xfrm>
          <a:prstGeom prst="rect">
            <a:avLst/>
          </a:prstGeom>
          <a:solidFill>
            <a:schemeClr val="bg1"/>
          </a:solidFill>
          <a:ln w="9525">
            <a:solidFill>
              <a:schemeClr val="tx1"/>
            </a:solidFill>
            <a:miter lim="800000"/>
            <a:headEnd/>
            <a:tailEnd/>
          </a:ln>
        </p:spPr>
        <p:txBody>
          <a:bodyPr wrap="square" lIns="72000" rIns="36000">
            <a:noAutofit/>
          </a:bodyPr>
          <a:lstStyle/>
          <a:p>
            <a:r>
              <a:rPr lang="ja-JP" altLang="en-US" sz="1200" dirty="0" smtClean="0">
                <a:solidFill>
                  <a:prstClr val="black"/>
                </a:solidFill>
              </a:rPr>
              <a:t>特例第</a:t>
            </a:r>
            <a:r>
              <a:rPr lang="en-US" altLang="ja-JP" sz="1200" dirty="0" smtClean="0">
                <a:solidFill>
                  <a:prstClr val="black"/>
                </a:solidFill>
              </a:rPr>
              <a:t>4</a:t>
            </a:r>
            <a:r>
              <a:rPr lang="ja-JP" altLang="en-US" sz="1200" dirty="0" smtClean="0">
                <a:solidFill>
                  <a:prstClr val="black"/>
                </a:solidFill>
              </a:rPr>
              <a:t>段階</a:t>
            </a:r>
            <a:endParaRPr lang="en-US" altLang="ja-JP" sz="900" dirty="0" smtClean="0">
              <a:solidFill>
                <a:prstClr val="black"/>
              </a:solidFill>
            </a:endParaRPr>
          </a:p>
          <a:p>
            <a:pPr algn="ctr"/>
            <a:endParaRPr lang="en-US" altLang="ja-JP" sz="500" dirty="0" smtClean="0">
              <a:solidFill>
                <a:prstClr val="black"/>
              </a:solidFill>
            </a:endParaRPr>
          </a:p>
          <a:p>
            <a:pPr algn="ctr"/>
            <a:r>
              <a:rPr lang="ja-JP" altLang="en-US" sz="900" dirty="0" smtClean="0">
                <a:solidFill>
                  <a:prstClr val="black"/>
                </a:solidFill>
              </a:rPr>
              <a:t>（保険者判断で</a:t>
            </a:r>
            <a:endParaRPr lang="en-US" altLang="ja-JP" sz="900" dirty="0" smtClean="0">
              <a:solidFill>
                <a:prstClr val="black"/>
              </a:solidFill>
            </a:endParaRPr>
          </a:p>
          <a:p>
            <a:pPr algn="ctr"/>
            <a:r>
              <a:rPr lang="ja-JP" altLang="en-US" sz="900" dirty="0" smtClean="0">
                <a:solidFill>
                  <a:prstClr val="black"/>
                </a:solidFill>
              </a:rPr>
              <a:t>設定可能）</a:t>
            </a:r>
            <a:endParaRPr lang="en-US" altLang="ja-JP" sz="900" dirty="0" smtClean="0">
              <a:solidFill>
                <a:prstClr val="black"/>
              </a:solidFill>
            </a:endParaRPr>
          </a:p>
          <a:p>
            <a:r>
              <a:rPr lang="ja-JP" altLang="en-US" sz="900" u="sng" dirty="0" smtClean="0">
                <a:solidFill>
                  <a:prstClr val="black"/>
                </a:solidFill>
              </a:rPr>
              <a:t>本人が</a:t>
            </a:r>
            <a:r>
              <a:rPr lang="ja-JP" altLang="en-US" sz="900" dirty="0" smtClean="0">
                <a:solidFill>
                  <a:srgbClr val="FF0000"/>
                </a:solidFill>
              </a:rPr>
              <a:t>非課税</a:t>
            </a:r>
            <a:r>
              <a:rPr lang="ja-JP" altLang="en-US" sz="900" dirty="0" smtClean="0">
                <a:solidFill>
                  <a:prstClr val="black"/>
                </a:solidFill>
              </a:rPr>
              <a:t>かつ本人年金収入等</a:t>
            </a:r>
            <a:r>
              <a:rPr lang="en-US" altLang="ja-JP" sz="900" dirty="0" smtClean="0">
                <a:solidFill>
                  <a:srgbClr val="FF0000"/>
                </a:solidFill>
              </a:rPr>
              <a:t>80</a:t>
            </a:r>
            <a:r>
              <a:rPr lang="ja-JP" altLang="en-US" sz="900" dirty="0" smtClean="0">
                <a:solidFill>
                  <a:srgbClr val="FF0000"/>
                </a:solidFill>
              </a:rPr>
              <a:t>万円以下</a:t>
            </a:r>
            <a:endParaRPr lang="ja-JP" altLang="en-US" sz="900" dirty="0">
              <a:solidFill>
                <a:prstClr val="black"/>
              </a:solidFill>
            </a:endParaRPr>
          </a:p>
        </p:txBody>
      </p:sp>
      <p:graphicFrame>
        <p:nvGraphicFramePr>
          <p:cNvPr id="102" name="表 101"/>
          <p:cNvGraphicFramePr>
            <a:graphicFrameLocks noGrp="1"/>
          </p:cNvGraphicFramePr>
          <p:nvPr>
            <p:extLst>
              <p:ext uri="{D42A27DB-BD31-4B8C-83A1-F6EECF244321}">
                <p14:modId xmlns:p14="http://schemas.microsoft.com/office/powerpoint/2010/main" val="1011471990"/>
              </p:ext>
            </p:extLst>
          </p:nvPr>
        </p:nvGraphicFramePr>
        <p:xfrm>
          <a:off x="6035594" y="980728"/>
          <a:ext cx="2916000" cy="873610"/>
        </p:xfrm>
        <a:graphic>
          <a:graphicData uri="http://schemas.openxmlformats.org/drawingml/2006/table">
            <a:tbl>
              <a:tblPr firstRow="1" bandRow="1">
                <a:tableStyleId>{D7AC3CCA-C797-4891-BE02-D94E43425B78}</a:tableStyleId>
              </a:tblPr>
              <a:tblGrid>
                <a:gridCol w="1332000"/>
                <a:gridCol w="1584000"/>
              </a:tblGrid>
              <a:tr h="302890">
                <a:tc>
                  <a:txBody>
                    <a:bodyPr/>
                    <a:lstStyle/>
                    <a:p>
                      <a:r>
                        <a:rPr kumimoji="1" lang="ja-JP" altLang="en-US" sz="1400" b="0" dirty="0" smtClean="0"/>
                        <a:t>第１・第２段階</a:t>
                      </a:r>
                      <a:endParaRPr kumimoji="1" lang="ja-JP" altLang="en-US" sz="1400" b="0" dirty="0"/>
                    </a:p>
                  </a:txBody>
                  <a:tcPr marL="84406" marR="84406" marT="36000" marB="36000" anchor="ctr">
                    <a:noFill/>
                  </a:tcPr>
                </a:tc>
                <a:tc>
                  <a:txBody>
                    <a:bodyPr/>
                    <a:lstStyle/>
                    <a:p>
                      <a:pPr algn="l"/>
                      <a:r>
                        <a:rPr kumimoji="1" lang="en-US" altLang="ja-JP" sz="1400" b="0" dirty="0" smtClean="0"/>
                        <a:t>0.5</a:t>
                      </a:r>
                      <a:r>
                        <a:rPr kumimoji="1" lang="ja-JP" altLang="en-US" sz="1400" b="0" baseline="0" dirty="0" smtClean="0"/>
                        <a:t>  　</a:t>
                      </a:r>
                      <a:r>
                        <a:rPr kumimoji="1" lang="ja-JP" altLang="en-US" sz="1400" b="0" dirty="0" smtClean="0"/>
                        <a:t>→　</a:t>
                      </a:r>
                      <a:r>
                        <a:rPr kumimoji="1" lang="ja-JP" altLang="en-US" sz="1400" b="0" baseline="0" dirty="0" smtClean="0"/>
                        <a:t>    </a:t>
                      </a:r>
                      <a:r>
                        <a:rPr kumimoji="1" lang="en-US" altLang="ja-JP" sz="1400" b="0" dirty="0" smtClean="0"/>
                        <a:t>0.3</a:t>
                      </a:r>
                      <a:endParaRPr kumimoji="1" lang="ja-JP" altLang="en-US" sz="1400" b="0" dirty="0"/>
                    </a:p>
                  </a:txBody>
                  <a:tcPr marL="84406" marR="84406" marT="36000" marB="36000" anchor="ctr">
                    <a:noFill/>
                  </a:tcPr>
                </a:tc>
              </a:tr>
              <a:tr h="280830">
                <a:tc>
                  <a:txBody>
                    <a:bodyPr/>
                    <a:lstStyle/>
                    <a:p>
                      <a:r>
                        <a:rPr kumimoji="1" lang="ja-JP" altLang="en-US" sz="1400" b="0" dirty="0" smtClean="0"/>
                        <a:t>特例第３段階</a:t>
                      </a:r>
                      <a:endParaRPr kumimoji="1" lang="ja-JP" altLang="en-US" sz="1400" b="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0.5</a:t>
                      </a:r>
                      <a:endParaRPr kumimoji="1" lang="ja-JP" altLang="en-US" sz="1400" b="0" dirty="0"/>
                    </a:p>
                  </a:txBody>
                  <a:tcPr marL="84406" marR="84406" marT="36000" marB="36000" anchor="ctr">
                    <a:noFill/>
                  </a:tcPr>
                </a:tc>
              </a:tr>
              <a:tr h="280830">
                <a:tc>
                  <a:txBody>
                    <a:bodyPr/>
                    <a:lstStyle/>
                    <a:p>
                      <a:r>
                        <a:rPr kumimoji="1" lang="ja-JP" altLang="en-US" sz="1400" dirty="0" smtClean="0"/>
                        <a:t>第３段階</a:t>
                      </a:r>
                      <a:endParaRPr kumimoji="1" lang="ja-JP" altLang="en-US" sz="1400" dirty="0"/>
                    </a:p>
                  </a:txBody>
                  <a:tcPr marL="84406" marR="84406" marT="36000" marB="36000" anchor="ctr">
                    <a:noFill/>
                  </a:tcPr>
                </a:tc>
                <a:tc>
                  <a:txBody>
                    <a:bodyPr/>
                    <a:lstStyle/>
                    <a:p>
                      <a:pPr algn="l"/>
                      <a:r>
                        <a:rPr kumimoji="1" lang="en-US" altLang="ja-JP" sz="1400" b="0" dirty="0" smtClean="0"/>
                        <a:t>0.75</a:t>
                      </a:r>
                      <a:r>
                        <a:rPr kumimoji="1" lang="ja-JP" altLang="en-US" sz="1400" b="0" dirty="0" smtClean="0"/>
                        <a:t>　→　    </a:t>
                      </a:r>
                      <a:r>
                        <a:rPr kumimoji="1" lang="en-US" altLang="ja-JP" sz="1400" b="0" dirty="0" smtClean="0"/>
                        <a:t>0.7</a:t>
                      </a:r>
                      <a:endParaRPr kumimoji="1" lang="ja-JP" altLang="en-US" sz="1400" b="0" dirty="0"/>
                    </a:p>
                  </a:txBody>
                  <a:tcPr marL="84406" marR="84406" marT="36000" marB="36000" anchor="ctr">
                    <a:noFill/>
                  </a:tcPr>
                </a:tc>
              </a:tr>
            </a:tbl>
          </a:graphicData>
        </a:graphic>
      </p:graphicFrame>
      <p:sp>
        <p:nvSpPr>
          <p:cNvPr id="111" name="テキスト ボックス 110"/>
          <p:cNvSpPr txBox="1"/>
          <p:nvPr/>
        </p:nvSpPr>
        <p:spPr>
          <a:xfrm>
            <a:off x="7929034" y="676763"/>
            <a:ext cx="1080121" cy="276999"/>
          </a:xfrm>
          <a:prstGeom prst="rect">
            <a:avLst/>
          </a:prstGeom>
          <a:noFill/>
        </p:spPr>
        <p:txBody>
          <a:bodyPr wrap="square" rtlCol="0">
            <a:spAutoFit/>
          </a:bodyPr>
          <a:lstStyle/>
          <a:p>
            <a:pPr algn="ctr"/>
            <a:r>
              <a:rPr lang="en-US" altLang="ja-JP" sz="1200" dirty="0" smtClean="0">
                <a:solidFill>
                  <a:prstClr val="black"/>
                </a:solidFill>
              </a:rPr>
              <a:t>27</a:t>
            </a:r>
            <a:r>
              <a:rPr lang="ja-JP" altLang="en-US" sz="1200" dirty="0" smtClean="0">
                <a:solidFill>
                  <a:prstClr val="black"/>
                </a:solidFill>
              </a:rPr>
              <a:t>年度～</a:t>
            </a:r>
            <a:endParaRPr lang="ja-JP" altLang="en-US" sz="1200" dirty="0">
              <a:solidFill>
                <a:prstClr val="black"/>
              </a:solidFill>
            </a:endParaRPr>
          </a:p>
        </p:txBody>
      </p:sp>
      <p:sp>
        <p:nvSpPr>
          <p:cNvPr id="113" name="テキスト ボックス 112"/>
          <p:cNvSpPr txBox="1"/>
          <p:nvPr/>
        </p:nvSpPr>
        <p:spPr>
          <a:xfrm>
            <a:off x="7277800" y="676763"/>
            <a:ext cx="576064" cy="276999"/>
          </a:xfrm>
          <a:prstGeom prst="rect">
            <a:avLst/>
          </a:prstGeom>
          <a:noFill/>
        </p:spPr>
        <p:txBody>
          <a:bodyPr wrap="square" rtlCol="0">
            <a:spAutoFit/>
          </a:bodyPr>
          <a:lstStyle/>
          <a:p>
            <a:pPr algn="ctr"/>
            <a:r>
              <a:rPr lang="ja-JP" altLang="en-US" sz="1200" dirty="0" smtClean="0">
                <a:solidFill>
                  <a:prstClr val="black"/>
                </a:solidFill>
              </a:rPr>
              <a:t>現行</a:t>
            </a:r>
            <a:endParaRPr lang="ja-JP" altLang="en-US" sz="1200" dirty="0">
              <a:solidFill>
                <a:prstClr val="black"/>
              </a:solidFill>
            </a:endParaRPr>
          </a:p>
        </p:txBody>
      </p:sp>
      <p:sp>
        <p:nvSpPr>
          <p:cNvPr id="86" name="タイトル 60"/>
          <p:cNvSpPr txBox="1">
            <a:spLocks/>
          </p:cNvSpPr>
          <p:nvPr/>
        </p:nvSpPr>
        <p:spPr>
          <a:xfrm>
            <a:off x="185398" y="44624"/>
            <a:ext cx="9565756" cy="404664"/>
          </a:xfrm>
          <a:prstGeom prst="rect">
            <a:avLst/>
          </a:prstGeom>
          <a:solidFill>
            <a:srgbClr val="FFFF00">
              <a:alpha val="29000"/>
            </a:srgbClr>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（１）低所得者の一号保険料の軽減強化</a:t>
            </a:r>
            <a:endParaRPr lang="ja-JP" altLang="en-US" sz="2400" dirty="0">
              <a:solidFill>
                <a:prstClr val="black"/>
              </a:solidFill>
              <a:latin typeface="HGP創英角ｺﾞｼｯｸUB" pitchFamily="50" charset="-128"/>
              <a:ea typeface="HGP創英角ｺﾞｼｯｸUB" pitchFamily="50" charset="-128"/>
            </a:endParaRPr>
          </a:p>
        </p:txBody>
      </p:sp>
      <p:sp>
        <p:nvSpPr>
          <p:cNvPr id="87" name="スライド番号プレースホルダー 4"/>
          <p:cNvSpPr txBox="1">
            <a:spLocks/>
          </p:cNvSpPr>
          <p:nvPr/>
        </p:nvSpPr>
        <p:spPr>
          <a:xfrm>
            <a:off x="8985448" y="6453336"/>
            <a:ext cx="864099"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121</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797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8645" y="375047"/>
            <a:ext cx="9705528" cy="461665"/>
          </a:xfrm>
          <a:prstGeom prst="rect">
            <a:avLst/>
          </a:prstGeom>
          <a:ln w="19050">
            <a:noFill/>
          </a:ln>
        </p:spPr>
        <p:txBody>
          <a:bodyPr wrap="square" anchor="ctr">
            <a:spAutoFit/>
          </a:bodyPr>
          <a:lstStyle/>
          <a:p>
            <a:pPr marL="174625" indent="-174625" algn="ctr" fontAlgn="auto">
              <a:spcBef>
                <a:spcPts val="1200"/>
              </a:spcBef>
              <a:spcAft>
                <a:spcPts val="0"/>
              </a:spcAft>
            </a:pPr>
            <a:r>
              <a:rPr lang="ja-JP" altLang="en-US" sz="2400" dirty="0" smtClean="0">
                <a:solidFill>
                  <a:prstClr val="black"/>
                </a:solidFill>
                <a:latin typeface="ＤＦ特太ゴシック体" pitchFamily="49" charset="-128"/>
                <a:ea typeface="ＤＦ特太ゴシック体" pitchFamily="49" charset="-128"/>
              </a:rPr>
              <a:t>負担割合の判定等の事務について</a:t>
            </a:r>
            <a:endParaRPr lang="en-US" altLang="ja-JP" sz="2400" dirty="0" smtClean="0">
              <a:solidFill>
                <a:prstClr val="black"/>
              </a:solidFill>
              <a:latin typeface="ＤＦ特太ゴシック体" pitchFamily="49" charset="-128"/>
              <a:ea typeface="ＤＦ特太ゴシック体" pitchFamily="49"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740217501"/>
              </p:ext>
            </p:extLst>
          </p:nvPr>
        </p:nvGraphicFramePr>
        <p:xfrm>
          <a:off x="352882" y="1052745"/>
          <a:ext cx="9324000" cy="3761505"/>
        </p:xfrm>
        <a:graphic>
          <a:graphicData uri="http://schemas.openxmlformats.org/drawingml/2006/table">
            <a:tbl>
              <a:tblPr firstRow="1" bandRow="1"/>
              <a:tblGrid>
                <a:gridCol w="1836000"/>
                <a:gridCol w="7488000"/>
              </a:tblGrid>
              <a:tr h="61458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prstClr val="black"/>
                          </a:solidFill>
                          <a:latin typeface="+mn-ea"/>
                          <a:ea typeface="+mn-ea"/>
                        </a:rPr>
                        <a:t>定率負担の負担割合区分の判定事務</a:t>
                      </a:r>
                      <a:endParaRPr kumimoji="1" lang="ja-JP" altLang="en-US" sz="1600" dirty="0"/>
                    </a:p>
                  </a:txBody>
                  <a:tcPr marT="108000" marB="10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174625" marR="0" indent="-174625"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ＭＳ ゴシック" pitchFamily="49" charset="-128"/>
                          <a:ea typeface="ＭＳ ゴシック" pitchFamily="49" charset="-128"/>
                        </a:rPr>
                        <a:t>○　毎年６月に行う保険料段階区分と同時期に、前年所得により自動的に負担割合区分をシステムにより判定。</a:t>
                      </a:r>
                      <a:endParaRPr kumimoji="1" lang="ja-JP" altLang="en-US" sz="1600" dirty="0">
                        <a:solidFill>
                          <a:schemeClr val="tx1"/>
                        </a:solidFill>
                      </a:endParaRPr>
                    </a:p>
                  </a:txBody>
                  <a:tcPr marT="108000" marB="10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057825">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r>
                        <a:rPr lang="ja-JP" altLang="en-US" sz="1600" dirty="0" smtClean="0">
                          <a:solidFill>
                            <a:prstClr val="black"/>
                          </a:solidFill>
                          <a:latin typeface="+mn-ea"/>
                          <a:ea typeface="+mn-ea"/>
                        </a:rPr>
                        <a:t>負担割合の証明</a:t>
                      </a:r>
                      <a:endParaRPr kumimoji="1" lang="en-US" altLang="ja-JP" sz="1600" dirty="0" smtClean="0">
                        <a:solidFill>
                          <a:prstClr val="black"/>
                        </a:solidFill>
                        <a:latin typeface="+mn-ea"/>
                        <a:ea typeface="+mn-ea"/>
                      </a:endParaRPr>
                    </a:p>
                    <a:p>
                      <a:endParaRPr kumimoji="1" lang="en-US" altLang="ja-JP" sz="1600" dirty="0" smtClean="0">
                        <a:solidFill>
                          <a:prstClr val="black"/>
                        </a:solidFill>
                        <a:latin typeface="+mn-ea"/>
                        <a:ea typeface="+mn-ea"/>
                      </a:endParaRPr>
                    </a:p>
                    <a:p>
                      <a:endParaRPr kumimoji="1" lang="en-US" altLang="ja-JP" sz="1600" dirty="0" smtClean="0">
                        <a:solidFill>
                          <a:prstClr val="black"/>
                        </a:solidFill>
                        <a:latin typeface="+mn-ea"/>
                        <a:ea typeface="+mn-ea"/>
                      </a:endParaRPr>
                    </a:p>
                    <a:p>
                      <a:endParaRPr kumimoji="1" lang="en-US" altLang="ja-JP" sz="1600" dirty="0" smtClean="0">
                        <a:solidFill>
                          <a:prstClr val="black"/>
                        </a:solidFill>
                        <a:latin typeface="+mn-ea"/>
                        <a:ea typeface="+mn-ea"/>
                      </a:endParaRPr>
                    </a:p>
                    <a:p>
                      <a:endParaRPr kumimoji="1" lang="en-US" altLang="ja-JP" sz="1600" dirty="0" smtClean="0">
                        <a:solidFill>
                          <a:prstClr val="black"/>
                        </a:solidFill>
                        <a:latin typeface="+mn-ea"/>
                        <a:ea typeface="+mn-ea"/>
                      </a:endParaRPr>
                    </a:p>
                    <a:p>
                      <a:endParaRPr kumimoji="1" lang="en-US" altLang="ja-JP" sz="1600" dirty="0" smtClean="0">
                        <a:solidFill>
                          <a:prstClr val="black"/>
                        </a:solidFill>
                        <a:latin typeface="+mn-ea"/>
                        <a:ea typeface="+mn-ea"/>
                      </a:endParaRPr>
                    </a:p>
                    <a:p>
                      <a:endParaRPr kumimoji="1" lang="ja-JP" altLang="en-US" sz="1600" dirty="0">
                        <a:latin typeface="+mn-ea"/>
                        <a:ea typeface="+mn-ea"/>
                      </a:endParaRPr>
                    </a:p>
                  </a:txBody>
                  <a:tcPr marT="108000" marB="10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174625" marR="0" indent="-174625" algn="l" defTabSz="914400" rtl="0" eaLnBrk="1" fontAlgn="auto" latinLnBrk="0" hangingPunct="1">
                        <a:lnSpc>
                          <a:spcPct val="100000"/>
                        </a:lnSpc>
                        <a:spcBef>
                          <a:spcPts val="600"/>
                        </a:spcBef>
                        <a:spcAft>
                          <a:spcPts val="0"/>
                        </a:spcAft>
                        <a:buClrTx/>
                        <a:buSzTx/>
                        <a:buFontTx/>
                        <a:buNone/>
                        <a:tabLst/>
                        <a:defRPr/>
                      </a:pPr>
                      <a:r>
                        <a:rPr lang="ja-JP" altLang="en-US" sz="1600" dirty="0" smtClean="0">
                          <a:solidFill>
                            <a:schemeClr val="tx1"/>
                          </a:solidFill>
                          <a:latin typeface="ＭＳ ゴシック" pitchFamily="49" charset="-128"/>
                          <a:ea typeface="ＭＳ ゴシック" pitchFamily="49" charset="-128"/>
                        </a:rPr>
                        <a:t>○　要介護認定を受けている被保険者については、負担割合が判別できるよう、負担割合（</a:t>
                      </a:r>
                      <a:r>
                        <a:rPr lang="en-US" altLang="ja-JP" sz="1600" dirty="0" smtClean="0">
                          <a:solidFill>
                            <a:schemeClr val="tx1"/>
                          </a:solidFill>
                          <a:latin typeface="ＭＳ ゴシック" pitchFamily="49" charset="-128"/>
                          <a:ea typeface="ＭＳ ゴシック" pitchFamily="49" charset="-128"/>
                        </a:rPr>
                        <a:t>1</a:t>
                      </a:r>
                      <a:r>
                        <a:rPr lang="ja-JP" altLang="en-US" sz="1600" dirty="0" smtClean="0">
                          <a:solidFill>
                            <a:schemeClr val="tx1"/>
                          </a:solidFill>
                          <a:latin typeface="ＭＳ ゴシック" pitchFamily="49" charset="-128"/>
                          <a:ea typeface="ＭＳ ゴシック" pitchFamily="49" charset="-128"/>
                        </a:rPr>
                        <a:t>割又は</a:t>
                      </a:r>
                      <a:r>
                        <a:rPr lang="en-US" altLang="ja-JP" sz="1600" dirty="0" smtClean="0">
                          <a:solidFill>
                            <a:schemeClr val="tx1"/>
                          </a:solidFill>
                          <a:latin typeface="ＭＳ ゴシック" pitchFamily="49" charset="-128"/>
                          <a:ea typeface="ＭＳ ゴシック" pitchFamily="49" charset="-128"/>
                        </a:rPr>
                        <a:t>2</a:t>
                      </a:r>
                      <a:r>
                        <a:rPr lang="ja-JP" altLang="en-US" sz="1600" dirty="0" smtClean="0">
                          <a:solidFill>
                            <a:schemeClr val="tx1"/>
                          </a:solidFill>
                          <a:latin typeface="ＭＳ ゴシック" pitchFamily="49" charset="-128"/>
                          <a:ea typeface="ＭＳ ゴシック" pitchFamily="49" charset="-128"/>
                        </a:rPr>
                        <a:t>割）を証する書面を発行する。</a:t>
                      </a:r>
                      <a:endParaRPr lang="en-US" altLang="ja-JP" sz="1600" dirty="0" smtClean="0">
                        <a:solidFill>
                          <a:schemeClr val="tx1"/>
                        </a:solidFill>
                        <a:latin typeface="ＭＳ ゴシック" pitchFamily="49" charset="-128"/>
                        <a:ea typeface="ＭＳ ゴシック" pitchFamily="49" charset="-128"/>
                      </a:endParaRPr>
                    </a:p>
                    <a:p>
                      <a:pPr marL="363538" marR="0" indent="-188913" algn="l" defTabSz="914400" rtl="0" eaLnBrk="1" fontAlgn="auto" latinLnBrk="0" hangingPunct="1">
                        <a:lnSpc>
                          <a:spcPct val="100000"/>
                        </a:lnSpc>
                        <a:spcBef>
                          <a:spcPts val="0"/>
                        </a:spcBef>
                        <a:spcAft>
                          <a:spcPts val="0"/>
                        </a:spcAft>
                        <a:buClrTx/>
                        <a:buSzTx/>
                        <a:buFontTx/>
                        <a:buNone/>
                        <a:tabLst/>
                        <a:defRPr/>
                      </a:pPr>
                      <a:r>
                        <a:rPr lang="en-US" altLang="ja-JP" sz="1600" dirty="0" smtClean="0">
                          <a:solidFill>
                            <a:schemeClr val="tx1"/>
                          </a:solidFill>
                          <a:latin typeface="ＭＳ ゴシック" pitchFamily="49" charset="-128"/>
                          <a:ea typeface="ＭＳ ゴシック" pitchFamily="49" charset="-128"/>
                        </a:rPr>
                        <a:t>※</a:t>
                      </a:r>
                      <a:r>
                        <a:rPr lang="ja-JP" altLang="en-US" sz="1600" dirty="0" smtClean="0">
                          <a:solidFill>
                            <a:schemeClr val="tx1"/>
                          </a:solidFill>
                          <a:latin typeface="ＭＳ ゴシック" pitchFamily="49" charset="-128"/>
                          <a:ea typeface="ＭＳ ゴシック" pitchFamily="49" charset="-128"/>
                        </a:rPr>
                        <a:t>　要介護認定を受けていない被保険者については、被保険者証への記載や証明書の発行は行わない。</a:t>
                      </a:r>
                      <a:endParaRPr lang="en-US" altLang="ja-JP" sz="1600" dirty="0" smtClean="0">
                        <a:solidFill>
                          <a:schemeClr val="tx1"/>
                        </a:solidFill>
                        <a:latin typeface="ＭＳ ゴシック" pitchFamily="49" charset="-128"/>
                        <a:ea typeface="ＭＳ ゴシック" pitchFamily="49" charset="-128"/>
                      </a:endParaRPr>
                    </a:p>
                    <a:p>
                      <a:pPr marL="363538" marR="0" indent="-188913" algn="l" defTabSz="914400" rtl="0" eaLnBrk="1" fontAlgn="auto" latinLnBrk="0" hangingPunct="1">
                        <a:lnSpc>
                          <a:spcPct val="100000"/>
                        </a:lnSpc>
                        <a:spcBef>
                          <a:spcPts val="0"/>
                        </a:spcBef>
                        <a:spcAft>
                          <a:spcPts val="0"/>
                        </a:spcAft>
                        <a:buClrTx/>
                        <a:buSzTx/>
                        <a:buFontTx/>
                        <a:buNone/>
                        <a:tabLst/>
                        <a:defRPr/>
                      </a:pPr>
                      <a:r>
                        <a:rPr lang="en-US" altLang="ja-JP" sz="1600" dirty="0" smtClean="0">
                          <a:solidFill>
                            <a:schemeClr val="tx1"/>
                          </a:solidFill>
                          <a:latin typeface="ＭＳ ゴシック" pitchFamily="49" charset="-128"/>
                          <a:ea typeface="ＭＳ ゴシック" pitchFamily="49" charset="-128"/>
                        </a:rPr>
                        <a:t>※</a:t>
                      </a:r>
                      <a:r>
                        <a:rPr lang="ja-JP" altLang="en-US" sz="1600" dirty="0" smtClean="0">
                          <a:solidFill>
                            <a:schemeClr val="tx1"/>
                          </a:solidFill>
                          <a:latin typeface="ＭＳ ゴシック" pitchFamily="49" charset="-128"/>
                          <a:ea typeface="ＭＳ ゴシック" pitchFamily="49" charset="-128"/>
                        </a:rPr>
                        <a:t>　医療保険と異なり、要介護認定を受けてからサービスを利用する介護保険においては、被保険者全員に負担割合を証する書類を送る必要がない。</a:t>
                      </a:r>
                      <a:endParaRPr lang="en-US" altLang="ja-JP" sz="1600" dirty="0" smtClean="0">
                        <a:solidFill>
                          <a:schemeClr val="tx1"/>
                        </a:solidFill>
                        <a:latin typeface="ＭＳ ゴシック" pitchFamily="49" charset="-128"/>
                        <a:ea typeface="ＭＳ ゴシック" pitchFamily="49" charset="-128"/>
                      </a:endParaRPr>
                    </a:p>
                    <a:p>
                      <a:pPr marL="174625" marR="0" indent="-174625" algn="l" defTabSz="914400" rtl="0" eaLnBrk="1" fontAlgn="auto" latinLnBrk="0" hangingPunct="1">
                        <a:lnSpc>
                          <a:spcPct val="100000"/>
                        </a:lnSpc>
                        <a:spcBef>
                          <a:spcPts val="0"/>
                        </a:spcBef>
                        <a:spcAft>
                          <a:spcPts val="0"/>
                        </a:spcAft>
                        <a:buClrTx/>
                        <a:buSzTx/>
                        <a:buFontTx/>
                        <a:buNone/>
                        <a:tabLst/>
                        <a:defRPr/>
                      </a:pPr>
                      <a:endParaRPr lang="en-US" altLang="ja-JP" sz="1600" dirty="0" smtClean="0">
                        <a:solidFill>
                          <a:schemeClr val="tx1"/>
                        </a:solidFill>
                        <a:latin typeface="ＭＳ ゴシック" pitchFamily="49" charset="-128"/>
                        <a:ea typeface="ＭＳ ゴシック" pitchFamily="49" charset="-128"/>
                      </a:endParaRPr>
                    </a:p>
                    <a:p>
                      <a:pPr marL="174625" marR="0" indent="-174625"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ＭＳ ゴシック" pitchFamily="49" charset="-128"/>
                          <a:ea typeface="ＭＳ ゴシック" pitchFamily="49" charset="-128"/>
                        </a:rPr>
                        <a:t>○　負担割合を証する書面に有効期限を設け、毎年夏の所得の切り替えに合わせて、新たな所得に基づくものを発行する。</a:t>
                      </a:r>
                      <a:endParaRPr lang="en-US" altLang="ja-JP" sz="1600" dirty="0" smtClean="0">
                        <a:solidFill>
                          <a:schemeClr val="tx1"/>
                        </a:solidFill>
                        <a:latin typeface="ＭＳ ゴシック" pitchFamily="49" charset="-128"/>
                        <a:ea typeface="ＭＳ ゴシック" pitchFamily="49" charset="-128"/>
                      </a:endParaRPr>
                    </a:p>
                    <a:p>
                      <a:pPr marL="363538" marR="0" indent="-363538"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ＭＳ ゴシック" pitchFamily="49" charset="-128"/>
                          <a:ea typeface="ＭＳ ゴシック" pitchFamily="49" charset="-128"/>
                        </a:rPr>
                        <a:t>　</a:t>
                      </a:r>
                      <a:r>
                        <a:rPr lang="en-US" altLang="ja-JP" sz="1600" dirty="0" smtClean="0">
                          <a:solidFill>
                            <a:schemeClr val="tx1"/>
                          </a:solidFill>
                          <a:latin typeface="ＭＳ ゴシック" pitchFamily="49" charset="-128"/>
                          <a:ea typeface="ＭＳ ゴシック" pitchFamily="49" charset="-128"/>
                        </a:rPr>
                        <a:t>※</a:t>
                      </a:r>
                      <a:r>
                        <a:rPr lang="ja-JP" altLang="en-US" sz="1600" dirty="0" smtClean="0">
                          <a:solidFill>
                            <a:schemeClr val="tx1"/>
                          </a:solidFill>
                          <a:latin typeface="ＭＳ ゴシック" pitchFamily="49" charset="-128"/>
                          <a:ea typeface="ＭＳ ゴシック" pitchFamily="49" charset="-128"/>
                        </a:rPr>
                        <a:t>　要介護認定者について、被保険者証に記載する方式も考えられるが、被保険者証自体の再発行が必要になる。</a:t>
                      </a:r>
                      <a:endParaRPr lang="en-US" altLang="ja-JP" sz="1600" dirty="0" smtClean="0">
                        <a:solidFill>
                          <a:schemeClr val="tx1"/>
                        </a:solidFill>
                        <a:latin typeface="ＭＳ ゴシック" pitchFamily="49" charset="-128"/>
                        <a:ea typeface="ＭＳ ゴシック" pitchFamily="49" charset="-128"/>
                      </a:endParaRPr>
                    </a:p>
                  </a:txBody>
                  <a:tcPr marT="108000" marB="108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2" name="テキスト ボックス 1"/>
          <p:cNvSpPr txBox="1"/>
          <p:nvPr/>
        </p:nvSpPr>
        <p:spPr>
          <a:xfrm>
            <a:off x="3440841" y="5085200"/>
            <a:ext cx="6236051" cy="307777"/>
          </a:xfrm>
          <a:prstGeom prst="rect">
            <a:avLst/>
          </a:prstGeom>
          <a:noFill/>
        </p:spPr>
        <p:txBody>
          <a:bodyPr wrap="square" rtlCol="0">
            <a:spAutoFit/>
          </a:bodyPr>
          <a:lstStyle/>
          <a:p>
            <a:pPr algn="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　現段階で想定しているものであり確定したものではない。</a:t>
            </a:r>
            <a:endParaRPr lang="ja-JP" altLang="en-US" sz="1400" dirty="0">
              <a:solidFill>
                <a:prstClr val="black"/>
              </a:solidFill>
              <a:latin typeface="Calibri"/>
              <a:ea typeface="ＭＳ Ｐゴシック"/>
            </a:endParaRPr>
          </a:p>
        </p:txBody>
      </p:sp>
      <p:sp>
        <p:nvSpPr>
          <p:cNvPr id="6"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139</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192747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 y="0"/>
            <a:ext cx="9705528" cy="461665"/>
          </a:xfrm>
          <a:prstGeom prst="rect">
            <a:avLst/>
          </a:prstGeom>
          <a:ln w="19050">
            <a:noFill/>
          </a:ln>
        </p:spPr>
        <p:txBody>
          <a:bodyPr wrap="square" anchor="ctr">
            <a:spAutoFit/>
          </a:bodyPr>
          <a:lstStyle/>
          <a:p>
            <a:pPr marL="174625" indent="-174625" algn="ctr" fontAlgn="auto">
              <a:spcBef>
                <a:spcPts val="1200"/>
              </a:spcBef>
              <a:spcAft>
                <a:spcPts val="0"/>
              </a:spcAft>
            </a:pPr>
            <a:r>
              <a:rPr lang="ja-JP" altLang="en-US" sz="2400" dirty="0" smtClean="0">
                <a:solidFill>
                  <a:prstClr val="black"/>
                </a:solidFill>
                <a:latin typeface="ＤＦ特太ゴシック体" pitchFamily="49" charset="-128"/>
                <a:ea typeface="ＤＦ特太ゴシック体" pitchFamily="49" charset="-128"/>
              </a:rPr>
              <a:t>２号被保険者の取扱いについて</a:t>
            </a:r>
            <a:endParaRPr lang="en-US" altLang="ja-JP" sz="2400" dirty="0" smtClean="0">
              <a:solidFill>
                <a:prstClr val="black"/>
              </a:solidFill>
              <a:latin typeface="ＤＦ特太ゴシック体" pitchFamily="49" charset="-128"/>
              <a:ea typeface="ＤＦ特太ゴシック体" pitchFamily="49" charset="-128"/>
            </a:endParaRPr>
          </a:p>
        </p:txBody>
      </p:sp>
      <p:sp>
        <p:nvSpPr>
          <p:cNvPr id="5" name="テキスト ボックス 4"/>
          <p:cNvSpPr txBox="1"/>
          <p:nvPr/>
        </p:nvSpPr>
        <p:spPr>
          <a:xfrm>
            <a:off x="268406" y="505909"/>
            <a:ext cx="9417496" cy="2308324"/>
          </a:xfrm>
          <a:prstGeom prst="rect">
            <a:avLst/>
          </a:prstGeom>
          <a:noFill/>
          <a:ln>
            <a:solidFill>
              <a:schemeClr val="tx1"/>
            </a:solidFill>
          </a:ln>
        </p:spPr>
        <p:txBody>
          <a:bodyPr wrap="square" rtlCol="0">
            <a:spAutoFit/>
          </a:bodyPr>
          <a:lstStyle/>
          <a:p>
            <a:pPr marL="179388" indent="-179388" fontAlgn="auto">
              <a:spcBef>
                <a:spcPts val="0"/>
              </a:spcBef>
              <a:spcAft>
                <a:spcPts val="0"/>
              </a:spcAft>
            </a:pPr>
            <a:r>
              <a:rPr lang="ja-JP" altLang="en-US" sz="1600" dirty="0" smtClean="0">
                <a:solidFill>
                  <a:prstClr val="black"/>
                </a:solidFill>
                <a:latin typeface="Calibri"/>
                <a:ea typeface="ＭＳ Ｐゴシック"/>
              </a:rPr>
              <a:t>○　９月</a:t>
            </a:r>
            <a:r>
              <a:rPr lang="ja-JP" altLang="en-US" sz="1600" dirty="0">
                <a:solidFill>
                  <a:prstClr val="black"/>
                </a:solidFill>
                <a:latin typeface="Calibri"/>
                <a:ea typeface="ＭＳ Ｐゴシック"/>
              </a:rPr>
              <a:t>２５日</a:t>
            </a:r>
            <a:r>
              <a:rPr lang="ja-JP" altLang="en-US" sz="1600" dirty="0" smtClean="0">
                <a:solidFill>
                  <a:prstClr val="black"/>
                </a:solidFill>
                <a:latin typeface="Calibri"/>
                <a:ea typeface="ＭＳ Ｐゴシック"/>
              </a:rPr>
              <a:t>にお示しした資料では、第１号被保険者の所得分布を踏まえ、１号被保険者の中で相対的に負担能力のある方を２割負担と</a:t>
            </a:r>
            <a:r>
              <a:rPr lang="ja-JP" altLang="en-US" sz="1600" dirty="0">
                <a:solidFill>
                  <a:prstClr val="black"/>
                </a:solidFill>
                <a:latin typeface="Calibri"/>
                <a:ea typeface="ＭＳ Ｐゴシック"/>
              </a:rPr>
              <a:t>すること</a:t>
            </a:r>
            <a:r>
              <a:rPr lang="ja-JP" altLang="en-US" sz="1600" dirty="0" smtClean="0">
                <a:solidFill>
                  <a:prstClr val="black"/>
                </a:solidFill>
                <a:latin typeface="Calibri"/>
                <a:ea typeface="ＭＳ Ｐゴシック"/>
              </a:rPr>
              <a:t>を提案。</a:t>
            </a:r>
            <a:endParaRPr lang="en-US" altLang="ja-JP" sz="1600" dirty="0" smtClean="0">
              <a:solidFill>
                <a:prstClr val="black"/>
              </a:solidFill>
              <a:latin typeface="Calibri"/>
              <a:ea typeface="ＭＳ Ｐゴシック"/>
            </a:endParaRPr>
          </a:p>
          <a:p>
            <a:pPr marL="179388" indent="-179388" fontAlgn="auto">
              <a:spcBef>
                <a:spcPts val="0"/>
              </a:spcBef>
              <a:spcAft>
                <a:spcPts val="0"/>
              </a:spcAft>
            </a:pPr>
            <a:r>
              <a:rPr lang="ja-JP" altLang="en-US" sz="1600" dirty="0" smtClean="0">
                <a:solidFill>
                  <a:prstClr val="black"/>
                </a:solidFill>
                <a:latin typeface="Calibri"/>
                <a:ea typeface="ＭＳ Ｐゴシック"/>
              </a:rPr>
              <a:t>○　一方で、第２号被保険者であって給付を受ける方について、どのような取扱いとすべきか検討が必要。</a:t>
            </a:r>
            <a:endParaRPr lang="en-US" altLang="ja-JP" sz="1600" dirty="0" smtClean="0">
              <a:solidFill>
                <a:prstClr val="black"/>
              </a:solidFill>
              <a:latin typeface="Calibri"/>
              <a:ea typeface="ＭＳ Ｐゴシック"/>
            </a:endParaRPr>
          </a:p>
          <a:p>
            <a:pPr marL="179388" indent="-179388" fontAlgn="auto">
              <a:spcBef>
                <a:spcPts val="0"/>
              </a:spcBef>
              <a:spcAft>
                <a:spcPts val="0"/>
              </a:spcAft>
            </a:pPr>
            <a:r>
              <a:rPr lang="ja-JP" altLang="en-US" sz="1600" dirty="0" smtClean="0">
                <a:solidFill>
                  <a:prstClr val="black"/>
                </a:solidFill>
                <a:latin typeface="Calibri"/>
                <a:ea typeface="ＭＳ Ｐゴシック"/>
              </a:rPr>
              <a:t>○　</a:t>
            </a:r>
            <a:r>
              <a:rPr lang="ja-JP" altLang="en-US" sz="1600" dirty="0">
                <a:solidFill>
                  <a:prstClr val="black"/>
                </a:solidFill>
                <a:latin typeface="Calibri"/>
                <a:ea typeface="ＭＳ Ｐゴシック"/>
              </a:rPr>
              <a:t>その</a:t>
            </a:r>
            <a:r>
              <a:rPr lang="ja-JP" altLang="en-US" sz="1600" dirty="0" smtClean="0">
                <a:solidFill>
                  <a:prstClr val="black"/>
                </a:solidFill>
                <a:latin typeface="Calibri"/>
                <a:ea typeface="ＭＳ Ｐゴシック"/>
              </a:rPr>
              <a:t>際、①今回の見直しの趣旨は、高齢者世代内の負担の公平化を図るものであることや、②第</a:t>
            </a:r>
            <a:r>
              <a:rPr lang="en-US" altLang="ja-JP" sz="1600" dirty="0" smtClean="0">
                <a:solidFill>
                  <a:prstClr val="black"/>
                </a:solidFill>
                <a:latin typeface="Calibri"/>
                <a:ea typeface="ＭＳ Ｐゴシック"/>
              </a:rPr>
              <a:t>2</a:t>
            </a:r>
            <a:r>
              <a:rPr lang="ja-JP" altLang="en-US" sz="1600" dirty="0" smtClean="0">
                <a:solidFill>
                  <a:prstClr val="black"/>
                </a:solidFill>
                <a:latin typeface="Calibri"/>
                <a:ea typeface="ＭＳ Ｐゴシック"/>
              </a:rPr>
              <a:t>号被保険者の世代は、抱える家族が高齢者より多く、子どもの学費等を負担して高齢者世帯に比べて消費支出が高いこと、③また、就労している場合については離職等により収入が低下することが考えられること等について、どう考えるか。</a:t>
            </a:r>
            <a:endParaRPr lang="en-US" altLang="ja-JP" sz="1600" dirty="0" smtClean="0">
              <a:solidFill>
                <a:prstClr val="black"/>
              </a:solidFill>
              <a:latin typeface="Calibri"/>
              <a:ea typeface="ＭＳ Ｐゴシック"/>
            </a:endParaRPr>
          </a:p>
          <a:p>
            <a:pPr marL="179388" indent="-179388" fontAlgn="auto">
              <a:spcBef>
                <a:spcPts val="0"/>
              </a:spcBef>
              <a:spcAft>
                <a:spcPts val="0"/>
              </a:spcAft>
            </a:pPr>
            <a:r>
              <a:rPr lang="ja-JP" altLang="en-US" sz="1600" dirty="0" smtClean="0">
                <a:solidFill>
                  <a:prstClr val="black"/>
                </a:solidFill>
                <a:latin typeface="Calibri"/>
                <a:ea typeface="ＭＳ Ｐゴシック"/>
              </a:rPr>
              <a:t>（参考）　介護（予防）サービス利用者数</a:t>
            </a:r>
            <a:endParaRPr lang="en-US" altLang="ja-JP" sz="1600" dirty="0" smtClean="0">
              <a:solidFill>
                <a:prstClr val="black"/>
              </a:solidFill>
              <a:latin typeface="Calibri"/>
              <a:ea typeface="ＭＳ Ｐゴシック"/>
            </a:endParaRPr>
          </a:p>
          <a:p>
            <a:pPr marL="179388" indent="-179388"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　　第１号被保険者：４２４万人　　第２号被保険者：</a:t>
            </a:r>
            <a:r>
              <a:rPr lang="ja-JP" altLang="en-US" sz="1600" dirty="0">
                <a:solidFill>
                  <a:prstClr val="black"/>
                </a:solidFill>
                <a:latin typeface="Calibri"/>
                <a:ea typeface="ＭＳ Ｐゴシック"/>
              </a:rPr>
              <a:t>１２</a:t>
            </a:r>
            <a:r>
              <a:rPr lang="ja-JP" altLang="en-US" sz="1600" dirty="0" smtClean="0">
                <a:solidFill>
                  <a:prstClr val="black"/>
                </a:solidFill>
                <a:latin typeface="Calibri"/>
                <a:ea typeface="ＭＳ Ｐゴシック"/>
              </a:rPr>
              <a:t>万人</a:t>
            </a:r>
            <a:endParaRPr lang="ja-JP" altLang="en-US" sz="1600" dirty="0">
              <a:solidFill>
                <a:prstClr val="black"/>
              </a:solidFill>
              <a:latin typeface="Calibri"/>
              <a:ea typeface="ＭＳ Ｐゴシック"/>
            </a:endParaRPr>
          </a:p>
        </p:txBody>
      </p:sp>
      <p:graphicFrame>
        <p:nvGraphicFramePr>
          <p:cNvPr id="6" name="表 5"/>
          <p:cNvGraphicFramePr>
            <a:graphicFrameLocks noGrp="1"/>
          </p:cNvGraphicFramePr>
          <p:nvPr>
            <p:extLst>
              <p:ext uri="{D42A27DB-BD31-4B8C-83A1-F6EECF244321}">
                <p14:modId xmlns:p14="http://schemas.microsoft.com/office/powerpoint/2010/main" val="380896995"/>
              </p:ext>
            </p:extLst>
          </p:nvPr>
        </p:nvGraphicFramePr>
        <p:xfrm>
          <a:off x="301239" y="3068966"/>
          <a:ext cx="9417497" cy="3435579"/>
        </p:xfrm>
        <a:graphic>
          <a:graphicData uri="http://schemas.openxmlformats.org/drawingml/2006/table">
            <a:tbl>
              <a:tblPr firstRow="1" bandRow="1">
                <a:tableStyleId>{5940675A-B579-460E-94D1-54222C63F5DA}</a:tableStyleId>
              </a:tblPr>
              <a:tblGrid>
                <a:gridCol w="2052292"/>
                <a:gridCol w="3240361"/>
                <a:gridCol w="4124844"/>
              </a:tblGrid>
              <a:tr h="446564">
                <a:tc>
                  <a:txBody>
                    <a:bodyPr/>
                    <a:lstStyle/>
                    <a:p>
                      <a:pPr algn="ctr"/>
                      <a:r>
                        <a:rPr kumimoji="1" lang="ja-JP" altLang="en-US" sz="1400" dirty="0" smtClean="0"/>
                        <a:t>案</a:t>
                      </a:r>
                      <a:endParaRPr kumimoji="1" lang="en-US" altLang="ja-JP" sz="1400" dirty="0" smtClean="0"/>
                    </a:p>
                  </a:txBody>
                  <a:tcPr anchor="ctr"/>
                </a:tc>
                <a:tc>
                  <a:txBody>
                    <a:bodyPr/>
                    <a:lstStyle/>
                    <a:p>
                      <a:pPr algn="ctr"/>
                      <a:r>
                        <a:rPr kumimoji="1" lang="ja-JP" altLang="en-US" sz="1400" dirty="0" smtClean="0"/>
                        <a:t>考え方</a:t>
                      </a:r>
                      <a:endParaRPr kumimoji="1" lang="ja-JP" altLang="en-US" sz="1400" dirty="0"/>
                    </a:p>
                  </a:txBody>
                  <a:tcPr anchor="ctr"/>
                </a:tc>
                <a:tc>
                  <a:txBody>
                    <a:bodyPr/>
                    <a:lstStyle/>
                    <a:p>
                      <a:pPr algn="ctr"/>
                      <a:r>
                        <a:rPr kumimoji="1" lang="ja-JP" altLang="en-US" sz="1400" dirty="0" smtClean="0"/>
                        <a:t>課題</a:t>
                      </a:r>
                      <a:endParaRPr kumimoji="1" lang="ja-JP" altLang="en-US" sz="1400" dirty="0"/>
                    </a:p>
                  </a:txBody>
                  <a:tcPr anchor="ctr"/>
                </a:tc>
              </a:tr>
              <a:tr h="1032569">
                <a:tc>
                  <a:txBody>
                    <a:bodyPr/>
                    <a:lstStyle/>
                    <a:p>
                      <a:pPr marL="449263" indent="-449263"/>
                      <a:r>
                        <a:rPr kumimoji="1" lang="ja-JP" altLang="en-US" sz="1400" dirty="0" smtClean="0"/>
                        <a:t>案①：１号被保険者と同じ基準とする。</a:t>
                      </a:r>
                      <a:endParaRPr kumimoji="1" lang="ja-JP" altLang="en-US" sz="1400" dirty="0"/>
                    </a:p>
                  </a:txBody>
                  <a:tcPr anchor="ctr"/>
                </a:tc>
                <a:tc>
                  <a:txBody>
                    <a:bodyPr/>
                    <a:lstStyle/>
                    <a:p>
                      <a:pPr marL="174625" indent="-174625" algn="just"/>
                      <a:r>
                        <a:rPr kumimoji="1" lang="ja-JP" altLang="en-US" sz="1200" dirty="0" smtClean="0"/>
                        <a:t>○　年齢は違っても同じ要介護状態にある者であり、同一の取扱とする。</a:t>
                      </a:r>
                      <a:endParaRPr kumimoji="1" lang="ja-JP" altLang="en-US" sz="1200" dirty="0"/>
                    </a:p>
                  </a:txBody>
                  <a:tcPr anchor="ctr"/>
                </a:tc>
                <a:tc>
                  <a:txBody>
                    <a:bodyPr/>
                    <a:lstStyle/>
                    <a:p>
                      <a:pPr marL="174625" indent="-174625" algn="just"/>
                      <a:r>
                        <a:rPr kumimoji="1" lang="ja-JP" altLang="en-US" sz="1200" dirty="0" smtClean="0"/>
                        <a:t>○①扶養家族が多く、消費支出が高い、②年金収入がない、③現役世代から見れば１号被保険者の基準は現役平均よりも低い、と見込まれることから、２号被保険者を１号被保険者と同列に整理することには無理があるのではないか。</a:t>
                      </a:r>
                      <a:endParaRPr kumimoji="1" lang="en-US" altLang="ja-JP" sz="1200" dirty="0" smtClean="0"/>
                    </a:p>
                  </a:txBody>
                  <a:tcPr anchor="ctr"/>
                </a:tc>
              </a:tr>
              <a:tr h="733667">
                <a:tc>
                  <a:txBody>
                    <a:bodyPr/>
                    <a:lstStyle/>
                    <a:p>
                      <a:pPr marL="449263" indent="-449263"/>
                      <a:r>
                        <a:rPr kumimoji="1" lang="ja-JP" altLang="en-US" sz="1400" dirty="0" smtClean="0"/>
                        <a:t>案②：１号被保険者より高い基準とする。</a:t>
                      </a:r>
                      <a:endParaRPr kumimoji="1" lang="ja-JP" altLang="en-US" sz="1400" dirty="0"/>
                    </a:p>
                  </a:txBody>
                  <a:tcPr anchor="ctr"/>
                </a:tc>
                <a:tc>
                  <a:txBody>
                    <a:bodyPr/>
                    <a:lstStyle/>
                    <a:p>
                      <a:pPr marL="174625" indent="-174625" algn="just"/>
                      <a:r>
                        <a:rPr kumimoji="1" lang="ja-JP" altLang="en-US" sz="1200" dirty="0" smtClean="0"/>
                        <a:t>○　高齢者世帯より若年世代の方が消費支出が高いこと等を勘案し、第１号被保険者より基準を高くする。</a:t>
                      </a:r>
                      <a:endParaRPr kumimoji="1" lang="ja-JP" altLang="en-US" sz="1200" dirty="0"/>
                    </a:p>
                  </a:txBody>
                  <a:tcPr anchor="ctr"/>
                </a:tc>
                <a:tc>
                  <a:txBody>
                    <a:bodyPr/>
                    <a:lstStyle/>
                    <a:p>
                      <a:pPr marL="174625" indent="-174625" algn="just"/>
                      <a:r>
                        <a:rPr kumimoji="1" lang="ja-JP" altLang="en-US" sz="1200" dirty="0" smtClean="0"/>
                        <a:t>○　年齢が若いことで負担の基準を変えることに合理的な説明がつくか。</a:t>
                      </a:r>
                      <a:endParaRPr kumimoji="1" lang="en-US" altLang="ja-JP" sz="1200" dirty="0" smtClean="0"/>
                    </a:p>
                  </a:txBody>
                  <a:tcPr anchor="ctr"/>
                </a:tc>
              </a:tr>
              <a:tr h="1222779">
                <a:tc>
                  <a:txBody>
                    <a:bodyPr/>
                    <a:lstStyle/>
                    <a:p>
                      <a:pPr marL="449263" indent="-449263"/>
                      <a:r>
                        <a:rPr kumimoji="1" lang="ja-JP" altLang="en-US" sz="1400" dirty="0" smtClean="0"/>
                        <a:t>案③：２号被保険者では２割負担としない。</a:t>
                      </a:r>
                      <a:endParaRPr kumimoji="1" lang="ja-JP" altLang="en-US" sz="1400" dirty="0"/>
                    </a:p>
                  </a:txBody>
                  <a:tcPr anchor="ctr"/>
                </a:tc>
                <a:tc>
                  <a:txBody>
                    <a:bodyPr/>
                    <a:lstStyle/>
                    <a:p>
                      <a:pPr marL="174625" indent="-174625" algn="just"/>
                      <a:r>
                        <a:rPr kumimoji="1" lang="ja-JP" altLang="en-US" sz="1200" dirty="0" smtClean="0"/>
                        <a:t>○　今回の措置は、高齢者の中で相対的に所得の高い方に負担をお願いし、世代内の公平化を図るものであることや、第</a:t>
                      </a:r>
                      <a:r>
                        <a:rPr kumimoji="1" lang="en-US" altLang="ja-JP" sz="1200" dirty="0" smtClean="0"/>
                        <a:t>2</a:t>
                      </a:r>
                      <a:r>
                        <a:rPr kumimoji="1" lang="ja-JP" altLang="en-US" sz="1200" dirty="0" smtClean="0"/>
                        <a:t>号被保険者は抱える家族が高齢者より多く、子どもの学費等を負担して消費支出が高いこと等を考慮し、２号被保険者には負担を求めない。</a:t>
                      </a:r>
                      <a:endParaRPr kumimoji="1" lang="en-US" altLang="ja-JP" sz="1200" dirty="0" smtClean="0"/>
                    </a:p>
                  </a:txBody>
                  <a:tcPr anchor="ctr"/>
                </a:tc>
                <a:tc>
                  <a:txBody>
                    <a:bodyPr/>
                    <a:lstStyle/>
                    <a:p>
                      <a:pPr marL="174625" indent="-174625" algn="just"/>
                      <a:r>
                        <a:rPr kumimoji="1" lang="ja-JP" altLang="en-US" sz="1200" dirty="0" smtClean="0"/>
                        <a:t>○　年齢が若いことで一律一割を維持することについてどう考えるか。</a:t>
                      </a:r>
                      <a:endParaRPr kumimoji="1" lang="en-US" altLang="ja-JP" sz="1200" dirty="0" smtClean="0"/>
                    </a:p>
                  </a:txBody>
                  <a:tcPr anchor="ctr"/>
                </a:tc>
              </a:tr>
            </a:tbl>
          </a:graphicData>
        </a:graphic>
      </p:graphicFrame>
      <p:sp>
        <p:nvSpPr>
          <p:cNvPr id="7"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140</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28702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12679" y="747648"/>
            <a:ext cx="9682026" cy="122474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72000" rtlCol="0" anchor="ctr">
            <a:spAutoFit/>
          </a:bodyPr>
          <a:lstStyle/>
          <a:p>
            <a:pPr marL="174625" indent="-174625" algn="just">
              <a:spcBef>
                <a:spcPts val="300"/>
              </a:spcBef>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　</a:t>
            </a:r>
            <a:r>
              <a:rPr lang="ja-JP" altLang="en-US" sz="1400" u="sng" dirty="0">
                <a:solidFill>
                  <a:prstClr val="black"/>
                </a:solidFill>
                <a:latin typeface="ＭＳ ゴシック" pitchFamily="49" charset="-128"/>
                <a:ea typeface="ＭＳ ゴシック" pitchFamily="49" charset="-128"/>
                <a:cs typeface="ＭＳ Ｐゴシック" pitchFamily="50" charset="-128"/>
              </a:rPr>
              <a:t>介護保険制度</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の高額</a:t>
            </a:r>
            <a:r>
              <a:rPr lang="ja-JP" altLang="en-US" sz="1400" u="sng" dirty="0">
                <a:solidFill>
                  <a:prstClr val="black"/>
                </a:solidFill>
                <a:latin typeface="ＭＳ ゴシック" pitchFamily="49" charset="-128"/>
                <a:ea typeface="ＭＳ ゴシック" pitchFamily="49" charset="-128"/>
                <a:cs typeface="ＭＳ Ｐゴシック" pitchFamily="50" charset="-128"/>
              </a:rPr>
              <a:t>介護サービス費</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の限度額は、制度創設時の医療保険の高額療養費の多数該当に合わせて設定</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されたが、</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医療保険における住民税課税世帯の基準は現在</a:t>
            </a:r>
            <a:r>
              <a:rPr lang="en-US" altLang="ja-JP" sz="1400" u="sng" dirty="0" smtClean="0">
                <a:solidFill>
                  <a:prstClr val="black"/>
                </a:solidFill>
                <a:latin typeface="ＭＳ ゴシック" pitchFamily="49" charset="-128"/>
                <a:ea typeface="ＭＳ ゴシック" pitchFamily="49" charset="-128"/>
                <a:cs typeface="ＭＳ Ｐゴシック" pitchFamily="50" charset="-128"/>
              </a:rPr>
              <a:t>37,200</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円から</a:t>
            </a:r>
            <a:r>
              <a:rPr lang="en-US" altLang="ja-JP" sz="1400" u="sng" dirty="0" smtClean="0">
                <a:solidFill>
                  <a:prstClr val="black"/>
                </a:solidFill>
                <a:latin typeface="ＭＳ ゴシック" pitchFamily="49" charset="-128"/>
                <a:ea typeface="ＭＳ ゴシック" pitchFamily="49" charset="-128"/>
                <a:cs typeface="ＭＳ Ｐゴシック" pitchFamily="50" charset="-128"/>
              </a:rPr>
              <a:t>44,400</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円に引き上げられており</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、高額介護サービス費の限度額の見直しも検討課題。</a:t>
            </a: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a:p>
            <a:pPr marL="174625" indent="-174625" algn="just">
              <a:spcBef>
                <a:spcPts val="300"/>
              </a:spcBef>
            </a:pPr>
            <a:r>
              <a:rPr lang="ja-JP" altLang="en-US" sz="1400" dirty="0" smtClean="0">
                <a:solidFill>
                  <a:prstClr val="black"/>
                </a:solidFill>
                <a:latin typeface="ＭＳ ゴシック" pitchFamily="49" charset="-128"/>
                <a:ea typeface="ＭＳ ゴシック" pitchFamily="49" charset="-128"/>
                <a:cs typeface="ＭＳ Ｐゴシック" pitchFamily="50" charset="-128"/>
              </a:rPr>
              <a:t>○　要介護</a:t>
            </a:r>
            <a:r>
              <a:rPr lang="ja-JP" altLang="en-US" sz="1400" dirty="0">
                <a:solidFill>
                  <a:prstClr val="black"/>
                </a:solidFill>
                <a:latin typeface="ＭＳ ゴシック" pitchFamily="49" charset="-128"/>
                <a:ea typeface="ＭＳ ゴシック" pitchFamily="49" charset="-128"/>
                <a:cs typeface="ＭＳ Ｐゴシック" pitchFamily="50" charset="-128"/>
              </a:rPr>
              <a:t>状態</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が</a:t>
            </a:r>
            <a:r>
              <a:rPr lang="ja-JP" altLang="en-US" sz="1400" dirty="0">
                <a:solidFill>
                  <a:prstClr val="black"/>
                </a:solidFill>
                <a:latin typeface="ＭＳ ゴシック" pitchFamily="49" charset="-128"/>
                <a:ea typeface="ＭＳ ゴシック" pitchFamily="49" charset="-128"/>
                <a:cs typeface="ＭＳ Ｐゴシック" pitchFamily="50" charset="-128"/>
              </a:rPr>
              <a:t>長期に</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わたる</a:t>
            </a:r>
            <a:r>
              <a:rPr lang="ja-JP" altLang="en-US" sz="1400" dirty="0">
                <a:solidFill>
                  <a:prstClr val="black"/>
                </a:solidFill>
                <a:latin typeface="ＭＳ ゴシック" pitchFamily="49" charset="-128"/>
                <a:ea typeface="ＭＳ ゴシック" pitchFamily="49" charset="-128"/>
                <a:cs typeface="ＭＳ Ｐゴシック" pitchFamily="50" charset="-128"/>
              </a:rPr>
              <a:t>こと</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を踏まえ、引上げの対象は、２割負担とする</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一定以上所得者のうち更に一部の者に限定</a:t>
            </a:r>
            <a:r>
              <a:rPr lang="ja-JP" altLang="en-US" sz="1400" dirty="0" smtClean="0">
                <a:solidFill>
                  <a:prstClr val="black"/>
                </a:solidFill>
                <a:latin typeface="ＭＳ ゴシック" pitchFamily="49" charset="-128"/>
                <a:ea typeface="ＭＳ ゴシック" pitchFamily="49" charset="-128"/>
                <a:cs typeface="ＭＳ Ｐゴシック" pitchFamily="50" charset="-128"/>
              </a:rPr>
              <a:t>することとし、</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医療保険の現役並み所得に相当する者と</a:t>
            </a:r>
            <a:r>
              <a:rPr lang="ja-JP" altLang="en-US" sz="1400" u="sng" dirty="0">
                <a:solidFill>
                  <a:prstClr val="black"/>
                </a:solidFill>
                <a:latin typeface="ＭＳ ゴシック" pitchFamily="49" charset="-128"/>
                <a:ea typeface="ＭＳ ゴシック" pitchFamily="49" charset="-128"/>
                <a:cs typeface="ＭＳ Ｐゴシック" pitchFamily="50" charset="-128"/>
              </a:rPr>
              <a:t>してはどう</a:t>
            </a:r>
            <a:r>
              <a:rPr lang="ja-JP" altLang="en-US" sz="1400" u="sng" dirty="0" smtClean="0">
                <a:solidFill>
                  <a:prstClr val="black"/>
                </a:solidFill>
                <a:latin typeface="ＭＳ ゴシック" pitchFamily="49" charset="-128"/>
                <a:ea typeface="ＭＳ ゴシック" pitchFamily="49" charset="-128"/>
                <a:cs typeface="ＭＳ Ｐゴシック" pitchFamily="50" charset="-128"/>
              </a:rPr>
              <a:t>か。</a:t>
            </a:r>
            <a:endParaRPr lang="en-US" altLang="ja-JP" sz="1400" dirty="0" smtClean="0">
              <a:solidFill>
                <a:prstClr val="black"/>
              </a:solidFill>
              <a:latin typeface="ＭＳ ゴシック" pitchFamily="49" charset="-128"/>
              <a:ea typeface="ＭＳ ゴシック" pitchFamily="49" charset="-128"/>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174741288"/>
              </p:ext>
            </p:extLst>
          </p:nvPr>
        </p:nvGraphicFramePr>
        <p:xfrm>
          <a:off x="502147" y="2788670"/>
          <a:ext cx="6552000" cy="1952285"/>
        </p:xfrm>
        <a:graphic>
          <a:graphicData uri="http://schemas.openxmlformats.org/drawingml/2006/table">
            <a:tbl>
              <a:tblPr firstRow="1" bandRow="1">
                <a:tableStyleId>{5940675A-B579-460E-94D1-54222C63F5DA}</a:tableStyleId>
              </a:tblPr>
              <a:tblGrid>
                <a:gridCol w="3204000"/>
                <a:gridCol w="1368000"/>
                <a:gridCol w="1980000"/>
              </a:tblGrid>
              <a:tr h="214925">
                <a:tc rowSpan="2">
                  <a:txBody>
                    <a:bodyPr/>
                    <a:lstStyle/>
                    <a:p>
                      <a:endParaRPr kumimoji="1" lang="ja-JP" altLang="en-US" sz="1200" dirty="0"/>
                    </a:p>
                  </a:txBody>
                  <a:tcPr/>
                </a:tc>
                <a:tc>
                  <a:txBody>
                    <a:bodyPr/>
                    <a:lstStyle/>
                    <a:p>
                      <a:endParaRPr kumimoji="1" lang="ja-JP" altLang="en-US" sz="800" dirty="0"/>
                    </a:p>
                  </a:txBody>
                  <a:tcPr>
                    <a:lnR w="12700" cmpd="sng">
                      <a:noFill/>
                    </a:lnR>
                  </a:tcPr>
                </a:tc>
                <a:tc rowSpan="2">
                  <a:txBody>
                    <a:bodyPr/>
                    <a:lstStyle/>
                    <a:p>
                      <a:pPr algn="ctr"/>
                      <a:r>
                        <a:rPr kumimoji="1" lang="ja-JP" altLang="en-US" sz="1400" dirty="0" smtClean="0"/>
                        <a:t>自己負担限度額（現行）</a:t>
                      </a:r>
                      <a:endParaRPr kumimoji="1" lang="en-US" altLang="ja-JP" sz="1400" dirty="0" smtClean="0"/>
                    </a:p>
                    <a:p>
                      <a:pPr algn="ctr"/>
                      <a:r>
                        <a:rPr kumimoji="1" lang="ja-JP" altLang="en-US" sz="1400" dirty="0" smtClean="0"/>
                        <a:t>（世帯単位）</a:t>
                      </a:r>
                      <a:endParaRPr kumimoji="1" lang="ja-JP" altLang="en-US" sz="1400" dirty="0"/>
                    </a:p>
                  </a:txBody>
                  <a:tcPr>
                    <a:lnL w="12700" cmpd="sng">
                      <a:noFill/>
                    </a:lnL>
                  </a:tcPr>
                </a:tc>
              </a:tr>
              <a:tr h="252853">
                <a:tc vMerge="1">
                  <a:txBody>
                    <a:bodyPr/>
                    <a:lstStyle/>
                    <a:p>
                      <a:endParaRPr kumimoji="1" lang="ja-JP" altLang="en-US"/>
                    </a:p>
                  </a:txBody>
                  <a:tcPr/>
                </a:tc>
                <a:tc>
                  <a:txBody>
                    <a:bodyPr/>
                    <a:lstStyle/>
                    <a:p>
                      <a:pPr algn="ctr"/>
                      <a:r>
                        <a:rPr kumimoji="1" lang="ja-JP" altLang="en-US" sz="1400" dirty="0" smtClean="0"/>
                        <a:t>外来（個人ごと）</a:t>
                      </a:r>
                      <a:endParaRPr kumimoji="1" lang="ja-JP" altLang="en-US" sz="1400" dirty="0"/>
                    </a:p>
                  </a:txBody>
                  <a:tcPr/>
                </a:tc>
                <a:tc vMerge="1">
                  <a:txBody>
                    <a:bodyPr/>
                    <a:lstStyle/>
                    <a:p>
                      <a:endParaRPr kumimoji="1" lang="ja-JP" altLang="en-US" dirty="0"/>
                    </a:p>
                  </a:txBody>
                  <a:tcPr/>
                </a:tc>
              </a:tr>
              <a:tr h="429849">
                <a:tc>
                  <a:txBody>
                    <a:bodyPr/>
                    <a:lstStyle/>
                    <a:p>
                      <a:pPr algn="l"/>
                      <a:r>
                        <a:rPr kumimoji="1" lang="ja-JP" altLang="en-US" sz="1400" dirty="0" smtClean="0"/>
                        <a:t>現役並み所得者</a:t>
                      </a:r>
                      <a:endParaRPr kumimoji="1" lang="ja-JP" altLang="en-US" sz="1400" dirty="0"/>
                    </a:p>
                  </a:txBody>
                  <a:tcPr marL="180000" anchor="ctr"/>
                </a:tc>
                <a:tc>
                  <a:txBody>
                    <a:bodyPr/>
                    <a:lstStyle/>
                    <a:p>
                      <a:pPr algn="ctr"/>
                      <a:r>
                        <a:rPr kumimoji="1" lang="en-US" altLang="ja-JP" sz="1400" b="1" u="sng" dirty="0" smtClean="0">
                          <a:solidFill>
                            <a:schemeClr val="tx2"/>
                          </a:solidFill>
                        </a:rPr>
                        <a:t>44,400</a:t>
                      </a:r>
                      <a:r>
                        <a:rPr kumimoji="1" lang="ja-JP" altLang="en-US" sz="1400" b="1" u="sng" dirty="0" smtClean="0">
                          <a:solidFill>
                            <a:schemeClr val="tx2"/>
                          </a:solidFill>
                        </a:rPr>
                        <a:t>円</a:t>
                      </a:r>
                      <a:endParaRPr kumimoji="1" lang="ja-JP" altLang="en-US" sz="1400" b="1" u="sng" dirty="0">
                        <a:solidFill>
                          <a:schemeClr val="tx2"/>
                        </a:solidFill>
                      </a:endParaRPr>
                    </a:p>
                  </a:txBody>
                  <a:tcPr anchor="ctr"/>
                </a:tc>
                <a:tc>
                  <a:txBody>
                    <a:bodyPr/>
                    <a:lstStyle/>
                    <a:p>
                      <a:pPr algn="ctr"/>
                      <a:r>
                        <a:rPr kumimoji="1" lang="en-US" altLang="ja-JP" sz="1400" dirty="0" smtClean="0"/>
                        <a:t>80,100</a:t>
                      </a:r>
                      <a:r>
                        <a:rPr kumimoji="1" lang="ja-JP" altLang="en-US" sz="1400" dirty="0" smtClean="0"/>
                        <a:t>＋医療費</a:t>
                      </a:r>
                      <a:r>
                        <a:rPr kumimoji="1" lang="en-US" altLang="ja-JP" sz="1400" dirty="0" smtClean="0"/>
                        <a:t>1</a:t>
                      </a:r>
                      <a:r>
                        <a:rPr kumimoji="1" lang="ja-JP" altLang="en-US" sz="1400" dirty="0" smtClean="0"/>
                        <a:t>％</a:t>
                      </a:r>
                      <a:endParaRPr kumimoji="1" lang="en-US" altLang="ja-JP" sz="1400" dirty="0" smtClean="0"/>
                    </a:p>
                    <a:p>
                      <a:pPr algn="ctr"/>
                      <a:r>
                        <a:rPr kumimoji="1" lang="ja-JP" altLang="en-US" sz="1400" dirty="0" smtClean="0"/>
                        <a:t>（多数該当：</a:t>
                      </a:r>
                      <a:r>
                        <a:rPr kumimoji="1" lang="en-US" altLang="ja-JP" sz="1400" b="1" u="sng" dirty="0" smtClean="0">
                          <a:solidFill>
                            <a:schemeClr val="tx2"/>
                          </a:solidFill>
                        </a:rPr>
                        <a:t>44,400</a:t>
                      </a:r>
                      <a:r>
                        <a:rPr kumimoji="1" lang="ja-JP" altLang="en-US" sz="1400" b="1" u="sng" dirty="0" smtClean="0">
                          <a:solidFill>
                            <a:schemeClr val="tx2"/>
                          </a:solidFill>
                        </a:rPr>
                        <a:t>円</a:t>
                      </a:r>
                      <a:r>
                        <a:rPr kumimoji="1" lang="ja-JP" altLang="en-US" sz="1400" dirty="0" smtClean="0"/>
                        <a:t>）</a:t>
                      </a:r>
                      <a:endParaRPr kumimoji="1" lang="ja-JP" altLang="en-US" sz="1400" dirty="0"/>
                    </a:p>
                  </a:txBody>
                  <a:tcPr/>
                </a:tc>
              </a:tr>
              <a:tr h="252853">
                <a:tc>
                  <a:txBody>
                    <a:bodyPr/>
                    <a:lstStyle/>
                    <a:p>
                      <a:pPr algn="l"/>
                      <a:r>
                        <a:rPr kumimoji="1" lang="ja-JP" altLang="en-US" sz="1400" dirty="0" smtClean="0"/>
                        <a:t>一般</a:t>
                      </a:r>
                      <a:endParaRPr kumimoji="1" lang="ja-JP" altLang="en-US" sz="1400" dirty="0"/>
                    </a:p>
                  </a:txBody>
                  <a:tcPr marL="180000" anchor="ctr"/>
                </a:tc>
                <a:tc>
                  <a:txBody>
                    <a:bodyPr/>
                    <a:lstStyle/>
                    <a:p>
                      <a:pPr algn="ctr"/>
                      <a:r>
                        <a:rPr kumimoji="1" lang="en-US" altLang="ja-JP" sz="1400" dirty="0" smtClean="0"/>
                        <a:t>12,000</a:t>
                      </a:r>
                      <a:r>
                        <a:rPr kumimoji="1" lang="ja-JP" altLang="en-US" sz="1400" dirty="0" smtClean="0"/>
                        <a:t>円</a:t>
                      </a:r>
                      <a:endParaRPr kumimoji="1" lang="ja-JP" altLang="en-US" sz="1400" dirty="0"/>
                    </a:p>
                  </a:txBody>
                  <a:tcPr anchor="ctr"/>
                </a:tc>
                <a:tc>
                  <a:txBody>
                    <a:bodyPr/>
                    <a:lstStyle/>
                    <a:p>
                      <a:pPr algn="ctr"/>
                      <a:r>
                        <a:rPr kumimoji="1" lang="en-US" altLang="ja-JP" sz="1400" b="1" u="sng" dirty="0" smtClean="0">
                          <a:solidFill>
                            <a:schemeClr val="tx2"/>
                          </a:solidFill>
                        </a:rPr>
                        <a:t>44,400</a:t>
                      </a:r>
                      <a:r>
                        <a:rPr kumimoji="1" lang="ja-JP" altLang="en-US" sz="1400" b="1" u="sng" dirty="0" smtClean="0">
                          <a:solidFill>
                            <a:schemeClr val="tx2"/>
                          </a:solidFill>
                        </a:rPr>
                        <a:t>円</a:t>
                      </a:r>
                      <a:endParaRPr kumimoji="1" lang="ja-JP" altLang="en-US" sz="1400" b="1" u="sng" dirty="0">
                        <a:solidFill>
                          <a:schemeClr val="tx2"/>
                        </a:solidFill>
                      </a:endParaRPr>
                    </a:p>
                  </a:txBody>
                  <a:tcPr/>
                </a:tc>
              </a:tr>
              <a:tr h="252853">
                <a:tc>
                  <a:txBody>
                    <a:bodyPr/>
                    <a:lstStyle/>
                    <a:p>
                      <a:pPr algn="l"/>
                      <a:r>
                        <a:rPr kumimoji="1" lang="ja-JP" altLang="en-US" sz="1400" dirty="0" smtClean="0"/>
                        <a:t>低所得</a:t>
                      </a:r>
                      <a:r>
                        <a:rPr kumimoji="1" lang="en-US" altLang="ja-JP" sz="1400" dirty="0" smtClean="0"/>
                        <a:t>Ⅱ</a:t>
                      </a:r>
                      <a:r>
                        <a:rPr kumimoji="1" lang="ja-JP" altLang="en-US" sz="1400" dirty="0" smtClean="0"/>
                        <a:t>（市町村民税非課税）</a:t>
                      </a:r>
                      <a:endParaRPr kumimoji="1" lang="ja-JP" altLang="en-US" sz="1400" dirty="0"/>
                    </a:p>
                  </a:txBody>
                  <a:tcPr marL="180000" anchor="ctr"/>
                </a:tc>
                <a:tc rowSpan="2">
                  <a:txBody>
                    <a:bodyPr/>
                    <a:lstStyle/>
                    <a:p>
                      <a:pPr algn="ctr"/>
                      <a:r>
                        <a:rPr kumimoji="1" lang="en-US" altLang="ja-JP" sz="1400" dirty="0" smtClean="0"/>
                        <a:t>8,000</a:t>
                      </a:r>
                      <a:r>
                        <a:rPr kumimoji="1" lang="ja-JP" altLang="en-US" sz="1400" dirty="0" smtClean="0"/>
                        <a:t>円</a:t>
                      </a:r>
                      <a:endParaRPr kumimoji="1" lang="ja-JP" altLang="en-US" sz="1400" dirty="0"/>
                    </a:p>
                  </a:txBody>
                  <a:tcPr anchor="ctr"/>
                </a:tc>
                <a:tc>
                  <a:txBody>
                    <a:bodyPr/>
                    <a:lstStyle/>
                    <a:p>
                      <a:pPr algn="ctr"/>
                      <a:r>
                        <a:rPr kumimoji="1" lang="en-US" altLang="ja-JP" sz="1400" dirty="0" smtClean="0"/>
                        <a:t>24,600</a:t>
                      </a:r>
                      <a:r>
                        <a:rPr kumimoji="1" lang="ja-JP" altLang="en-US" sz="1400" dirty="0" smtClean="0"/>
                        <a:t>円</a:t>
                      </a:r>
                      <a:endParaRPr kumimoji="1" lang="ja-JP" altLang="en-US" sz="1400" dirty="0"/>
                    </a:p>
                  </a:txBody>
                  <a:tcPr/>
                </a:tc>
              </a:tr>
              <a:tr h="252853">
                <a:tc>
                  <a:txBody>
                    <a:bodyPr/>
                    <a:lstStyle/>
                    <a:p>
                      <a:pPr algn="l"/>
                      <a:r>
                        <a:rPr kumimoji="1" lang="ja-JP" altLang="en-US" sz="1400" dirty="0" smtClean="0"/>
                        <a:t>低所得</a:t>
                      </a:r>
                      <a:r>
                        <a:rPr kumimoji="1" lang="en-US" altLang="ja-JP" sz="1400" dirty="0" smtClean="0"/>
                        <a:t>Ⅰ</a:t>
                      </a:r>
                      <a:r>
                        <a:rPr kumimoji="1" lang="ja-JP" altLang="en-US" sz="1400" dirty="0" smtClean="0"/>
                        <a:t>（年金収入</a:t>
                      </a:r>
                      <a:r>
                        <a:rPr kumimoji="1" lang="en-US" altLang="ja-JP" sz="1400" dirty="0" smtClean="0"/>
                        <a:t>80</a:t>
                      </a:r>
                      <a:r>
                        <a:rPr kumimoji="1" lang="ja-JP" altLang="en-US" sz="1400" dirty="0" smtClean="0"/>
                        <a:t>万円以下等）</a:t>
                      </a:r>
                      <a:endParaRPr kumimoji="1" lang="ja-JP" altLang="en-US" sz="1400" dirty="0"/>
                    </a:p>
                  </a:txBody>
                  <a:tcPr marL="180000" anchor="ctr"/>
                </a:tc>
                <a:tc vMerge="1">
                  <a:txBody>
                    <a:bodyPr/>
                    <a:lstStyle/>
                    <a:p>
                      <a:endParaRPr kumimoji="1" lang="ja-JP" altLang="en-US" dirty="0"/>
                    </a:p>
                  </a:txBody>
                  <a:tcPr/>
                </a:tc>
                <a:tc>
                  <a:txBody>
                    <a:bodyPr/>
                    <a:lstStyle/>
                    <a:p>
                      <a:pPr algn="ctr"/>
                      <a:r>
                        <a:rPr kumimoji="1" lang="en-US" altLang="ja-JP" sz="1400" dirty="0" smtClean="0"/>
                        <a:t>15,000</a:t>
                      </a:r>
                      <a:r>
                        <a:rPr kumimoji="1" lang="ja-JP" altLang="en-US" sz="1400" dirty="0" smtClean="0"/>
                        <a:t>円</a:t>
                      </a:r>
                      <a:endParaRPr kumimoji="1" lang="ja-JP" altLang="en-US" sz="1400" dirty="0"/>
                    </a:p>
                  </a:txBody>
                  <a:tcPr/>
                </a:tc>
              </a:tr>
            </a:tbl>
          </a:graphicData>
        </a:graphic>
      </p:graphicFrame>
      <p:sp>
        <p:nvSpPr>
          <p:cNvPr id="6" name="テキスト ボックス 5"/>
          <p:cNvSpPr txBox="1"/>
          <p:nvPr/>
        </p:nvSpPr>
        <p:spPr>
          <a:xfrm>
            <a:off x="0" y="2464435"/>
            <a:ext cx="4592960" cy="338554"/>
          </a:xfrm>
          <a:prstGeom prst="rect">
            <a:avLst/>
          </a:prstGeom>
          <a:noFill/>
        </p:spPr>
        <p:txBody>
          <a:bodyPr wrap="square" rtlCol="0">
            <a:spAutoFit/>
          </a:bodyPr>
          <a:lstStyle/>
          <a:p>
            <a:r>
              <a:rPr lang="ja-JP" altLang="en-US" sz="1600" dirty="0" smtClean="0">
                <a:solidFill>
                  <a:prstClr val="black"/>
                </a:solidFill>
              </a:rPr>
              <a:t>＜</a:t>
            </a:r>
            <a:r>
              <a:rPr lang="ja-JP" altLang="en-US" sz="1600" b="1" dirty="0" smtClean="0">
                <a:solidFill>
                  <a:prstClr val="black"/>
                </a:solidFill>
              </a:rPr>
              <a:t>医療保険</a:t>
            </a:r>
            <a:r>
              <a:rPr lang="ja-JP" altLang="en-US" sz="1600" dirty="0" smtClean="0">
                <a:solidFill>
                  <a:prstClr val="black"/>
                </a:solidFill>
              </a:rPr>
              <a:t>－</a:t>
            </a:r>
            <a:r>
              <a:rPr lang="en-US" altLang="ja-JP" sz="1600" dirty="0" smtClean="0">
                <a:solidFill>
                  <a:prstClr val="black"/>
                </a:solidFill>
              </a:rPr>
              <a:t>70</a:t>
            </a:r>
            <a:r>
              <a:rPr lang="ja-JP" altLang="en-US" sz="1600" dirty="0">
                <a:solidFill>
                  <a:prstClr val="black"/>
                </a:solidFill>
              </a:rPr>
              <a:t>歳以上</a:t>
            </a:r>
            <a:r>
              <a:rPr lang="ja-JP" altLang="en-US" sz="1600" dirty="0" smtClean="0">
                <a:solidFill>
                  <a:prstClr val="black"/>
                </a:solidFill>
              </a:rPr>
              <a:t>の</a:t>
            </a:r>
            <a:r>
              <a:rPr lang="ja-JP" altLang="en-US" sz="1600" dirty="0">
                <a:solidFill>
                  <a:prstClr val="black"/>
                </a:solidFill>
              </a:rPr>
              <a:t>高額療養費</a:t>
            </a:r>
            <a:r>
              <a:rPr lang="ja-JP" altLang="en-US" sz="1600" dirty="0" smtClean="0">
                <a:solidFill>
                  <a:prstClr val="black"/>
                </a:solidFill>
              </a:rPr>
              <a:t>の限度額＞</a:t>
            </a:r>
            <a:endParaRPr lang="ja-JP" altLang="en-US" sz="1600" dirty="0">
              <a:solidFill>
                <a:prstClr val="black"/>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849760753"/>
              </p:ext>
            </p:extLst>
          </p:nvPr>
        </p:nvGraphicFramePr>
        <p:xfrm>
          <a:off x="498400" y="5181564"/>
          <a:ext cx="6588328" cy="1524000"/>
        </p:xfrm>
        <a:graphic>
          <a:graphicData uri="http://schemas.openxmlformats.org/drawingml/2006/table">
            <a:tbl>
              <a:tblPr firstRow="1" bandRow="1">
                <a:tableStyleId>{5940675A-B579-460E-94D1-54222C63F5DA}</a:tableStyleId>
              </a:tblPr>
              <a:tblGrid>
                <a:gridCol w="1260000"/>
                <a:gridCol w="2376000"/>
                <a:gridCol w="2952328"/>
              </a:tblGrid>
              <a:tr h="295302">
                <a:tc gridSpan="2">
                  <a:txBody>
                    <a:bodyPr/>
                    <a:lstStyle/>
                    <a:p>
                      <a:endParaRPr kumimoji="1" lang="ja-JP" altLang="en-US" sz="1400" dirty="0"/>
                    </a:p>
                  </a:txBody>
                  <a:tcPr/>
                </a:tc>
                <a:tc hMerge="1">
                  <a:txBody>
                    <a:bodyPr/>
                    <a:lstStyle/>
                    <a:p>
                      <a:endParaRPr kumimoji="1" lang="ja-JP" altLang="en-US"/>
                    </a:p>
                  </a:txBody>
                  <a:tcPr/>
                </a:tc>
                <a:tc>
                  <a:txBody>
                    <a:bodyPr/>
                    <a:lstStyle/>
                    <a:p>
                      <a:pPr algn="ctr"/>
                      <a:r>
                        <a:rPr kumimoji="1" lang="ja-JP" altLang="en-US" sz="1400" dirty="0" smtClean="0"/>
                        <a:t>自己負担限度額（現行）</a:t>
                      </a:r>
                      <a:endParaRPr kumimoji="1" lang="ja-JP" altLang="en-US" sz="1400" dirty="0"/>
                    </a:p>
                  </a:txBody>
                  <a:tcPr anchor="ctr"/>
                </a:tc>
              </a:tr>
              <a:tr h="295302">
                <a:tc gridSpan="2">
                  <a:txBody>
                    <a:bodyPr/>
                    <a:lstStyle/>
                    <a:p>
                      <a:r>
                        <a:rPr kumimoji="1" lang="ja-JP" altLang="en-US" sz="1400" dirty="0" smtClean="0"/>
                        <a:t>一般</a:t>
                      </a:r>
                      <a:endParaRPr kumimoji="1" lang="ja-JP" altLang="en-US" sz="1400" dirty="0"/>
                    </a:p>
                  </a:txBody>
                  <a:tcPr marL="180000" anchor="ctr"/>
                </a:tc>
                <a:tc hMerge="1">
                  <a:txBody>
                    <a:bodyPr/>
                    <a:lstStyle/>
                    <a:p>
                      <a:endParaRPr kumimoji="1" lang="ja-JP" altLang="en-US"/>
                    </a:p>
                  </a:txBody>
                  <a:tcPr/>
                </a:tc>
                <a:tc>
                  <a:txBody>
                    <a:bodyPr/>
                    <a:lstStyle/>
                    <a:p>
                      <a:pPr algn="ctr"/>
                      <a:r>
                        <a:rPr kumimoji="1" lang="en-US" altLang="ja-JP" sz="1400" b="1" u="sng" dirty="0" smtClean="0">
                          <a:solidFill>
                            <a:schemeClr val="tx2"/>
                          </a:solidFill>
                        </a:rPr>
                        <a:t>37,200</a:t>
                      </a:r>
                      <a:r>
                        <a:rPr kumimoji="1" lang="ja-JP" altLang="en-US" sz="1400" b="1" u="sng" dirty="0" smtClean="0">
                          <a:solidFill>
                            <a:schemeClr val="tx2"/>
                          </a:solidFill>
                        </a:rPr>
                        <a:t>円</a:t>
                      </a:r>
                      <a:r>
                        <a:rPr kumimoji="1" lang="ja-JP" altLang="en-US" sz="1400" dirty="0" smtClean="0"/>
                        <a:t>（世帯）</a:t>
                      </a:r>
                      <a:endParaRPr kumimoji="1" lang="ja-JP" altLang="en-US" sz="1400" dirty="0"/>
                    </a:p>
                  </a:txBody>
                  <a:tcPr anchor="ctr"/>
                </a:tc>
              </a:tr>
              <a:tr h="295302">
                <a:tc gridSpan="2">
                  <a:txBody>
                    <a:bodyPr/>
                    <a:lstStyle/>
                    <a:p>
                      <a:r>
                        <a:rPr kumimoji="1" lang="ja-JP" altLang="en-US" sz="1400" dirty="0" smtClean="0"/>
                        <a:t>市町村民税世帯非課税等</a:t>
                      </a:r>
                      <a:endParaRPr kumimoji="1" lang="ja-JP" altLang="en-US" sz="1400" dirty="0"/>
                    </a:p>
                  </a:txBody>
                  <a:tcPr marL="180000" anchor="ctr">
                    <a:lnB w="12700" cmpd="sng">
                      <a:noFill/>
                    </a:lnB>
                  </a:tcPr>
                </a:tc>
                <a:tc hMerge="1">
                  <a:txBody>
                    <a:bodyPr/>
                    <a:lstStyle/>
                    <a:p>
                      <a:endParaRPr kumimoji="1" lang="ja-JP" altLang="en-US" dirty="0"/>
                    </a:p>
                  </a:txBody>
                  <a:tcPr/>
                </a:tc>
                <a:tc>
                  <a:txBody>
                    <a:bodyPr/>
                    <a:lstStyle/>
                    <a:p>
                      <a:pPr algn="ctr"/>
                      <a:r>
                        <a:rPr kumimoji="1" lang="en-US" altLang="ja-JP" sz="1400" dirty="0" smtClean="0"/>
                        <a:t>24,600</a:t>
                      </a:r>
                      <a:r>
                        <a:rPr kumimoji="1" lang="ja-JP" altLang="en-US" sz="1400" dirty="0" smtClean="0"/>
                        <a:t>円（世帯）</a:t>
                      </a:r>
                      <a:endParaRPr kumimoji="1" lang="ja-JP" altLang="en-US" sz="1400" dirty="0"/>
                    </a:p>
                  </a:txBody>
                  <a:tcPr anchor="ctr">
                    <a:lnB w="12700" cap="flat" cmpd="sng" algn="ctr">
                      <a:solidFill>
                        <a:schemeClr val="tx1"/>
                      </a:solidFill>
                      <a:prstDash val="sysDash"/>
                      <a:round/>
                      <a:headEnd type="none" w="med" len="med"/>
                      <a:tailEnd type="none" w="med" len="med"/>
                    </a:lnB>
                  </a:tcPr>
                </a:tc>
              </a:tr>
              <a:tr h="295302">
                <a:tc>
                  <a:txBody>
                    <a:bodyPr/>
                    <a:lstStyle/>
                    <a:p>
                      <a:endParaRPr kumimoji="1" lang="ja-JP" altLang="en-US" sz="1400" dirty="0"/>
                    </a:p>
                  </a:txBody>
                  <a:tcPr marL="180000">
                    <a:lnR w="12700" cap="flat" cmpd="sng" algn="ctr">
                      <a:solidFill>
                        <a:schemeClr val="tx1"/>
                      </a:solidFill>
                      <a:prstDash val="sysDash"/>
                      <a:round/>
                      <a:headEnd type="none" w="med" len="med"/>
                      <a:tailEnd type="none" w="med" len="med"/>
                    </a:lnR>
                    <a:lnT w="12700" cmpd="sng">
                      <a:noFill/>
                    </a:lnT>
                  </a:tcPr>
                </a:tc>
                <a:tc>
                  <a:txBody>
                    <a:bodyPr/>
                    <a:lstStyle/>
                    <a:p>
                      <a:r>
                        <a:rPr kumimoji="1" lang="ja-JP" altLang="en-US" sz="1400" dirty="0" smtClean="0"/>
                        <a:t>年金収入</a:t>
                      </a:r>
                      <a:r>
                        <a:rPr kumimoji="1" lang="en-US" altLang="ja-JP" sz="1400" dirty="0" smtClean="0"/>
                        <a:t>80</a:t>
                      </a:r>
                      <a:r>
                        <a:rPr kumimoji="1" lang="ja-JP" altLang="en-US" sz="1400" dirty="0" smtClean="0"/>
                        <a:t>万円以下等</a:t>
                      </a:r>
                      <a:endParaRPr kumimoji="1" lang="ja-JP" altLang="en-US" sz="1400"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ctr"/>
                      <a:r>
                        <a:rPr kumimoji="1" lang="en-US" altLang="ja-JP" sz="1400" dirty="0" smtClean="0"/>
                        <a:t>15,000</a:t>
                      </a:r>
                      <a:r>
                        <a:rPr kumimoji="1" lang="ja-JP" altLang="en-US" sz="1400" dirty="0" smtClean="0"/>
                        <a:t>円（個人）</a:t>
                      </a:r>
                      <a:endParaRPr kumimoji="1" lang="ja-JP" altLang="en-US" sz="1400" dirty="0"/>
                    </a:p>
                  </a:txBody>
                  <a:tcPr anchor="ctr">
                    <a:lnT w="12700" cap="flat" cmpd="sng" algn="ctr">
                      <a:solidFill>
                        <a:schemeClr val="tx1"/>
                      </a:solidFill>
                      <a:prstDash val="sysDash"/>
                      <a:round/>
                      <a:headEnd type="none" w="med" len="med"/>
                      <a:tailEnd type="none" w="med" len="med"/>
                    </a:lnT>
                  </a:tcPr>
                </a:tc>
              </a:tr>
              <a:tr h="295302">
                <a:tc gridSpan="2">
                  <a:txBody>
                    <a:bodyPr/>
                    <a:lstStyle/>
                    <a:p>
                      <a:r>
                        <a:rPr kumimoji="1" lang="ja-JP" altLang="en-US" sz="1400" dirty="0" smtClean="0"/>
                        <a:t>生活保護被保護者等</a:t>
                      </a:r>
                      <a:endParaRPr kumimoji="1" lang="ja-JP" altLang="en-US" sz="1400" dirty="0"/>
                    </a:p>
                  </a:txBody>
                  <a:tcPr marL="180000" anchor="ctr"/>
                </a:tc>
                <a:tc hMerge="1">
                  <a:txBody>
                    <a:bodyPr/>
                    <a:lstStyle/>
                    <a:p>
                      <a:endParaRPr kumimoji="1" lang="ja-JP" altLang="en-US"/>
                    </a:p>
                  </a:txBody>
                  <a:tcPr/>
                </a:tc>
                <a:tc>
                  <a:txBody>
                    <a:bodyPr/>
                    <a:lstStyle/>
                    <a:p>
                      <a:pPr algn="ctr"/>
                      <a:r>
                        <a:rPr kumimoji="1" lang="en-US" altLang="ja-JP" sz="1400" dirty="0" smtClean="0"/>
                        <a:t>15,000</a:t>
                      </a:r>
                      <a:r>
                        <a:rPr kumimoji="1" lang="ja-JP" altLang="en-US" sz="1400" dirty="0" smtClean="0"/>
                        <a:t>円（個人）等</a:t>
                      </a:r>
                      <a:endParaRPr kumimoji="1" lang="ja-JP" altLang="en-US" sz="1400" dirty="0"/>
                    </a:p>
                  </a:txBody>
                  <a:tcPr anchor="ctr"/>
                </a:tc>
              </a:tr>
            </a:tbl>
          </a:graphicData>
        </a:graphic>
      </p:graphicFrame>
      <p:sp>
        <p:nvSpPr>
          <p:cNvPr id="11" name="テキスト ボックス 10"/>
          <p:cNvSpPr txBox="1"/>
          <p:nvPr/>
        </p:nvSpPr>
        <p:spPr>
          <a:xfrm>
            <a:off x="1384" y="4818641"/>
            <a:ext cx="4248472" cy="338554"/>
          </a:xfrm>
          <a:prstGeom prst="rect">
            <a:avLst/>
          </a:prstGeom>
          <a:noFill/>
        </p:spPr>
        <p:txBody>
          <a:bodyPr wrap="square" rtlCol="0">
            <a:spAutoFit/>
          </a:bodyPr>
          <a:lstStyle/>
          <a:p>
            <a:r>
              <a:rPr lang="ja-JP" altLang="en-US" sz="1600" dirty="0" smtClean="0">
                <a:solidFill>
                  <a:prstClr val="black"/>
                </a:solidFill>
              </a:rPr>
              <a:t>＜</a:t>
            </a:r>
            <a:r>
              <a:rPr lang="ja-JP" altLang="en-US" sz="1600" b="1" dirty="0" smtClean="0">
                <a:solidFill>
                  <a:prstClr val="black"/>
                </a:solidFill>
              </a:rPr>
              <a:t>介護保険</a:t>
            </a:r>
            <a:r>
              <a:rPr lang="ja-JP" altLang="en-US" sz="1600" dirty="0" smtClean="0">
                <a:solidFill>
                  <a:prstClr val="black"/>
                </a:solidFill>
              </a:rPr>
              <a:t>－高額介護</a:t>
            </a:r>
            <a:r>
              <a:rPr lang="ja-JP" altLang="en-US" sz="1600" dirty="0">
                <a:solidFill>
                  <a:prstClr val="black"/>
                </a:solidFill>
              </a:rPr>
              <a:t>サービス費</a:t>
            </a:r>
            <a:r>
              <a:rPr lang="ja-JP" altLang="en-US" sz="1600" dirty="0" smtClean="0">
                <a:solidFill>
                  <a:prstClr val="black"/>
                </a:solidFill>
              </a:rPr>
              <a:t>の限度額＞</a:t>
            </a:r>
            <a:endParaRPr lang="ja-JP" altLang="en-US" sz="1600" dirty="0">
              <a:solidFill>
                <a:prstClr val="black"/>
              </a:solidFill>
            </a:endParaRPr>
          </a:p>
        </p:txBody>
      </p:sp>
      <p:cxnSp>
        <p:nvCxnSpPr>
          <p:cNvPr id="5" name="直線矢印コネクタ 4"/>
          <p:cNvCxnSpPr/>
          <p:nvPr/>
        </p:nvCxnSpPr>
        <p:spPr>
          <a:xfrm flipV="1">
            <a:off x="7113243" y="5265404"/>
            <a:ext cx="504056" cy="3726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7113239" y="5638056"/>
            <a:ext cx="43204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1959546850"/>
              </p:ext>
            </p:extLst>
          </p:nvPr>
        </p:nvGraphicFramePr>
        <p:xfrm>
          <a:off x="7617298" y="4946500"/>
          <a:ext cx="1931858" cy="822960"/>
        </p:xfrm>
        <a:graphic>
          <a:graphicData uri="http://schemas.openxmlformats.org/drawingml/2006/table">
            <a:tbl>
              <a:tblPr firstRow="1" bandRow="1">
                <a:tableStyleId>{5940675A-B579-460E-94D1-54222C63F5DA}</a:tableStyleId>
              </a:tblPr>
              <a:tblGrid>
                <a:gridCol w="965929"/>
                <a:gridCol w="965929"/>
              </a:tblGrid>
              <a:tr h="504000">
                <a:tc>
                  <a:txBody>
                    <a:bodyPr/>
                    <a:lstStyle/>
                    <a:p>
                      <a:pPr algn="ctr"/>
                      <a:r>
                        <a:rPr kumimoji="1" lang="ja-JP" altLang="en-US" sz="1400" b="1" dirty="0" smtClean="0">
                          <a:solidFill>
                            <a:srgbClr val="FF0000"/>
                          </a:solidFill>
                        </a:rPr>
                        <a:t>現役並み所得</a:t>
                      </a:r>
                      <a:endParaRPr kumimoji="1" lang="ja-JP" altLang="en-US" sz="1400" b="1" dirty="0">
                        <a:solidFill>
                          <a:srgbClr val="FF0000"/>
                        </a:solidFill>
                      </a:endParaRPr>
                    </a:p>
                  </a:txBody>
                  <a:tcPr anchor="ctr"/>
                </a:tc>
                <a:tc>
                  <a:txBody>
                    <a:bodyPr/>
                    <a:lstStyle/>
                    <a:p>
                      <a:pPr algn="ctr"/>
                      <a:r>
                        <a:rPr kumimoji="1" lang="en-US" altLang="ja-JP" sz="1400" b="1" dirty="0" smtClean="0">
                          <a:solidFill>
                            <a:srgbClr val="FF0000"/>
                          </a:solidFill>
                        </a:rPr>
                        <a:t>44,400</a:t>
                      </a:r>
                      <a:r>
                        <a:rPr kumimoji="1" lang="ja-JP" altLang="en-US" sz="1400" b="1" dirty="0" smtClean="0">
                          <a:solidFill>
                            <a:srgbClr val="FF0000"/>
                          </a:solidFill>
                        </a:rPr>
                        <a:t>円</a:t>
                      </a:r>
                      <a:endParaRPr kumimoji="1" lang="ja-JP" altLang="en-US" sz="1400" b="1" dirty="0">
                        <a:solidFill>
                          <a:srgbClr val="FF0000"/>
                        </a:solidFill>
                      </a:endParaRPr>
                    </a:p>
                  </a:txBody>
                  <a:tcPr anchor="ctr"/>
                </a:tc>
              </a:tr>
              <a:tr h="266012">
                <a:tc>
                  <a:txBody>
                    <a:bodyPr/>
                    <a:lstStyle/>
                    <a:p>
                      <a:pPr algn="ctr"/>
                      <a:r>
                        <a:rPr kumimoji="1" lang="ja-JP" altLang="en-US" sz="1400" dirty="0" smtClean="0"/>
                        <a:t>一般</a:t>
                      </a:r>
                      <a:endParaRPr kumimoji="1" lang="ja-JP" altLang="en-US" sz="1400" dirty="0"/>
                    </a:p>
                  </a:txBody>
                  <a:tcPr anchor="ctr"/>
                </a:tc>
                <a:tc>
                  <a:txBody>
                    <a:bodyPr/>
                    <a:lstStyle/>
                    <a:p>
                      <a:pPr algn="ctr"/>
                      <a:r>
                        <a:rPr kumimoji="1" lang="en-US" altLang="ja-JP" sz="1400" dirty="0" smtClean="0"/>
                        <a:t>37,200</a:t>
                      </a:r>
                      <a:r>
                        <a:rPr kumimoji="1" lang="ja-JP" altLang="en-US" sz="1400" dirty="0" smtClean="0"/>
                        <a:t>円</a:t>
                      </a:r>
                      <a:endParaRPr kumimoji="1" lang="ja-JP" altLang="en-US" sz="1400" dirty="0"/>
                    </a:p>
                  </a:txBody>
                  <a:tcPr anchor="ctr"/>
                </a:tc>
              </a:tr>
            </a:tbl>
          </a:graphicData>
        </a:graphic>
      </p:graphicFrame>
      <p:sp>
        <p:nvSpPr>
          <p:cNvPr id="25" name="テキスト ボックス 24"/>
          <p:cNvSpPr txBox="1"/>
          <p:nvPr/>
        </p:nvSpPr>
        <p:spPr>
          <a:xfrm>
            <a:off x="7365271" y="4669607"/>
            <a:ext cx="1476164" cy="307777"/>
          </a:xfrm>
          <a:prstGeom prst="rect">
            <a:avLst/>
          </a:prstGeom>
          <a:noFill/>
        </p:spPr>
        <p:txBody>
          <a:bodyPr wrap="square" rtlCol="0">
            <a:spAutoFit/>
          </a:bodyPr>
          <a:lstStyle/>
          <a:p>
            <a:r>
              <a:rPr lang="ja-JP" altLang="en-US" sz="1400" b="1" dirty="0" smtClean="0">
                <a:solidFill>
                  <a:srgbClr val="FF0000"/>
                </a:solidFill>
              </a:rPr>
              <a:t>＜見直し案＞</a:t>
            </a:r>
            <a:endParaRPr lang="ja-JP" altLang="en-US" sz="1400" b="1" dirty="0">
              <a:solidFill>
                <a:srgbClr val="FF0000"/>
              </a:solidFill>
            </a:endParaRPr>
          </a:p>
        </p:txBody>
      </p:sp>
      <p:sp>
        <p:nvSpPr>
          <p:cNvPr id="3" name="正方形/長方形 2"/>
          <p:cNvSpPr/>
          <p:nvPr/>
        </p:nvSpPr>
        <p:spPr>
          <a:xfrm>
            <a:off x="-8728" y="260648"/>
            <a:ext cx="9904619" cy="461665"/>
          </a:xfrm>
          <a:prstGeom prst="rect">
            <a:avLst/>
          </a:prstGeom>
        </p:spPr>
        <p:txBody>
          <a:bodyPr wrap="square">
            <a:spAutoFit/>
          </a:bodyPr>
          <a:lstStyle/>
          <a:p>
            <a:pPr algn="ctr"/>
            <a:r>
              <a:rPr lang="ja-JP" altLang="en-US" sz="2400" b="1" dirty="0">
                <a:solidFill>
                  <a:prstClr val="black"/>
                </a:solidFill>
                <a:latin typeface="ＤＦ特太ゴシック体" pitchFamily="49" charset="-128"/>
                <a:ea typeface="ＤＦ特太ゴシック体" pitchFamily="49" charset="-128"/>
              </a:rPr>
              <a:t>一定以上所得者の高額介護サービス費の限度額の見直し</a:t>
            </a:r>
            <a:endParaRPr lang="ja-JP" altLang="en-US" sz="2400" dirty="0">
              <a:solidFill>
                <a:prstClr val="black"/>
              </a:solidFill>
              <a:latin typeface="ＤＦ特太ゴシック体" pitchFamily="49" charset="-128"/>
              <a:ea typeface="ＤＦ特太ゴシック体" pitchFamily="49" charset="-128"/>
            </a:endParaRPr>
          </a:p>
        </p:txBody>
      </p:sp>
      <p:sp>
        <p:nvSpPr>
          <p:cNvPr id="16"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141</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969018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a:xfrm>
            <a:off x="179841" y="692696"/>
            <a:ext cx="9517057" cy="2232713"/>
          </a:xfrm>
          <a:prstGeom prst="rect">
            <a:avLst/>
          </a:prstGeom>
          <a:ln w="19050">
            <a:solidFill>
              <a:schemeClr val="tx1"/>
            </a:solidFill>
          </a:ln>
        </p:spPr>
        <p:txBody>
          <a:bodyPr vert="horz" lIns="91440" tIns="72000" rIns="91440" bIns="36000" rtlCol="0" anchor="t">
            <a:spAutoFit/>
          </a:bodyPr>
          <a:lstStyle/>
          <a:p>
            <a:pPr marL="182563" indent="-182563" algn="just" fontAlgn="auto">
              <a:spcBef>
                <a:spcPts val="400"/>
              </a:spcBef>
              <a:spcAft>
                <a:spcPts val="0"/>
              </a:spcAft>
            </a:pPr>
            <a:r>
              <a:rPr lang="ja-JP" altLang="en-US" sz="1600" dirty="0" smtClean="0">
                <a:solidFill>
                  <a:prstClr val="black"/>
                </a:solidFill>
                <a:latin typeface="ＭＳ Ｐゴシック"/>
                <a:ea typeface="ＭＳ Ｐゴシック"/>
              </a:rPr>
              <a:t>○　医療保険（後期高齢者医療、国保</a:t>
            </a:r>
            <a:r>
              <a:rPr lang="en-US" altLang="ja-JP" sz="1600" dirty="0" smtClean="0">
                <a:solidFill>
                  <a:prstClr val="black"/>
                </a:solidFill>
                <a:latin typeface="ＭＳ Ｐゴシック"/>
                <a:ea typeface="ＭＳ Ｐゴシック"/>
              </a:rPr>
              <a:t>70</a:t>
            </a:r>
            <a:r>
              <a:rPr lang="ja-JP" altLang="en-US" sz="1600" dirty="0" smtClean="0">
                <a:solidFill>
                  <a:prstClr val="black"/>
                </a:solidFill>
                <a:latin typeface="ＭＳ Ｐゴシック"/>
                <a:ea typeface="ＭＳ Ｐゴシック"/>
              </a:rPr>
              <a:t>歳～</a:t>
            </a:r>
            <a:r>
              <a:rPr lang="en-US" altLang="ja-JP" sz="1600" dirty="0" smtClean="0">
                <a:solidFill>
                  <a:prstClr val="black"/>
                </a:solidFill>
                <a:latin typeface="ＭＳ Ｐゴシック"/>
                <a:ea typeface="ＭＳ Ｐゴシック"/>
              </a:rPr>
              <a:t>74</a:t>
            </a:r>
            <a:r>
              <a:rPr lang="ja-JP" altLang="en-US" sz="1600" dirty="0" smtClean="0">
                <a:solidFill>
                  <a:prstClr val="black"/>
                </a:solidFill>
                <a:latin typeface="ＭＳ Ｐゴシック"/>
                <a:ea typeface="ＭＳ Ｐゴシック"/>
              </a:rPr>
              <a:t>歳）の現役並所得者は、世帯内の当該制度の被保険者（国保は</a:t>
            </a:r>
            <a:r>
              <a:rPr lang="en-US" altLang="ja-JP" sz="1600" dirty="0" smtClean="0">
                <a:solidFill>
                  <a:prstClr val="black"/>
                </a:solidFill>
                <a:latin typeface="ＭＳ Ｐゴシック"/>
                <a:ea typeface="ＭＳ Ｐゴシック"/>
              </a:rPr>
              <a:t>70</a:t>
            </a:r>
            <a:r>
              <a:rPr lang="ja-JP" altLang="en-US" sz="1600" dirty="0" smtClean="0">
                <a:solidFill>
                  <a:prstClr val="black"/>
                </a:solidFill>
                <a:latin typeface="ＭＳ Ｐゴシック"/>
                <a:ea typeface="ＭＳ Ｐゴシック"/>
              </a:rPr>
              <a:t>～</a:t>
            </a:r>
            <a:r>
              <a:rPr lang="en-US" altLang="ja-JP" sz="1600" dirty="0" smtClean="0">
                <a:solidFill>
                  <a:prstClr val="black"/>
                </a:solidFill>
                <a:latin typeface="ＭＳ Ｐゴシック"/>
                <a:ea typeface="ＭＳ Ｐゴシック"/>
              </a:rPr>
              <a:t>74</a:t>
            </a:r>
            <a:r>
              <a:rPr lang="ja-JP" altLang="en-US" sz="1600" dirty="0" smtClean="0">
                <a:solidFill>
                  <a:prstClr val="black"/>
                </a:solidFill>
                <a:latin typeface="ＭＳ Ｐゴシック"/>
                <a:ea typeface="ＭＳ Ｐゴシック"/>
              </a:rPr>
              <a:t>歳の被保険者）全員の所得及び</a:t>
            </a:r>
            <a:r>
              <a:rPr lang="ja-JP" altLang="en-US" sz="1600" dirty="0">
                <a:solidFill>
                  <a:prstClr val="black"/>
                </a:solidFill>
                <a:latin typeface="ＭＳ Ｐゴシック"/>
                <a:ea typeface="ＭＳ Ｐゴシック"/>
              </a:rPr>
              <a:t>収入</a:t>
            </a:r>
            <a:r>
              <a:rPr lang="ja-JP" altLang="en-US" sz="1600" dirty="0" smtClean="0">
                <a:solidFill>
                  <a:prstClr val="black"/>
                </a:solidFill>
                <a:latin typeface="ＭＳ Ｐゴシック"/>
                <a:ea typeface="ＭＳ Ｐゴシック"/>
              </a:rPr>
              <a:t>を考慮する仕組みとなっており、介護保険でも、これと同様に、同一世帯内の被保険者の所得及び収入を考慮</a:t>
            </a:r>
            <a:r>
              <a:rPr lang="ja-JP" altLang="en-US" sz="1600" dirty="0">
                <a:solidFill>
                  <a:prstClr val="black"/>
                </a:solidFill>
                <a:latin typeface="ＭＳ Ｐゴシック"/>
                <a:ea typeface="ＭＳ Ｐゴシック"/>
              </a:rPr>
              <a:t>する</a:t>
            </a:r>
            <a:r>
              <a:rPr lang="ja-JP" altLang="en-US" sz="1600" dirty="0" smtClean="0">
                <a:solidFill>
                  <a:prstClr val="black"/>
                </a:solidFill>
                <a:latin typeface="ＭＳ Ｐゴシック"/>
                <a:ea typeface="ＭＳ Ｐゴシック"/>
              </a:rPr>
              <a:t>仕組み</a:t>
            </a:r>
            <a:r>
              <a:rPr lang="ja-JP" altLang="en-US" sz="1600" dirty="0">
                <a:solidFill>
                  <a:prstClr val="black"/>
                </a:solidFill>
                <a:latin typeface="ＭＳ Ｐゴシック"/>
                <a:ea typeface="ＭＳ Ｐゴシック"/>
              </a:rPr>
              <a:t>と</a:t>
            </a:r>
            <a:r>
              <a:rPr lang="ja-JP" altLang="en-US" sz="1600" dirty="0" smtClean="0">
                <a:solidFill>
                  <a:prstClr val="black"/>
                </a:solidFill>
                <a:latin typeface="ＭＳ Ｐゴシック"/>
                <a:ea typeface="ＭＳ Ｐゴシック"/>
              </a:rPr>
              <a:t>する。</a:t>
            </a:r>
            <a:endParaRPr lang="en-US" altLang="ja-JP" sz="1600" dirty="0" smtClean="0">
              <a:solidFill>
                <a:prstClr val="black"/>
              </a:solidFill>
              <a:latin typeface="ＭＳ Ｐゴシック"/>
              <a:ea typeface="ＭＳ Ｐゴシック"/>
            </a:endParaRPr>
          </a:p>
          <a:p>
            <a:pPr marL="182563" indent="-182563" algn="just" fontAlgn="auto">
              <a:spcBef>
                <a:spcPts val="400"/>
              </a:spcBef>
              <a:spcAft>
                <a:spcPts val="0"/>
              </a:spcAft>
            </a:pPr>
            <a:endParaRPr lang="en-US" altLang="ja-JP" sz="1600" dirty="0" smtClean="0">
              <a:solidFill>
                <a:prstClr val="black"/>
              </a:solidFill>
              <a:latin typeface="ＭＳ Ｐゴシック"/>
              <a:ea typeface="ＭＳ Ｐゴシック"/>
            </a:endParaRPr>
          </a:p>
          <a:p>
            <a:pPr marL="182563" indent="-182563" algn="just" fontAlgn="auto">
              <a:spcBef>
                <a:spcPts val="400"/>
              </a:spcBef>
              <a:spcAft>
                <a:spcPts val="0"/>
              </a:spcAft>
            </a:pPr>
            <a:r>
              <a:rPr lang="ja-JP" altLang="en-US" sz="1600" dirty="0" smtClean="0">
                <a:solidFill>
                  <a:prstClr val="black"/>
                </a:solidFill>
                <a:latin typeface="ＭＳ Ｐゴシック"/>
                <a:ea typeface="ＭＳ Ｐゴシック"/>
              </a:rPr>
              <a:t>○　ただし、介護</a:t>
            </a:r>
            <a:r>
              <a:rPr lang="ja-JP" altLang="en-US" sz="1600" dirty="0">
                <a:solidFill>
                  <a:prstClr val="black"/>
                </a:solidFill>
                <a:latin typeface="ＭＳ Ｐゴシック"/>
                <a:ea typeface="ＭＳ Ｐゴシック"/>
              </a:rPr>
              <a:t>保険では</a:t>
            </a:r>
            <a:r>
              <a:rPr lang="ja-JP" altLang="en-US" sz="1600" dirty="0" smtClean="0">
                <a:solidFill>
                  <a:prstClr val="black"/>
                </a:solidFill>
                <a:latin typeface="ＭＳ Ｐゴシック"/>
                <a:ea typeface="ＭＳ Ｐゴシック"/>
              </a:rPr>
              <a:t>、</a:t>
            </a:r>
            <a:r>
              <a:rPr lang="ja-JP" altLang="en-US" sz="1600" dirty="0">
                <a:solidFill>
                  <a:prstClr val="black"/>
                </a:solidFill>
                <a:latin typeface="ＭＳ Ｐゴシック"/>
                <a:ea typeface="ＭＳ Ｐゴシック"/>
              </a:rPr>
              <a:t>第２号被</a:t>
            </a:r>
            <a:r>
              <a:rPr lang="ja-JP" altLang="en-US" sz="1600" dirty="0" smtClean="0">
                <a:solidFill>
                  <a:prstClr val="black"/>
                </a:solidFill>
                <a:latin typeface="ＭＳ Ｐゴシック"/>
                <a:ea typeface="ＭＳ Ｐゴシック"/>
              </a:rPr>
              <a:t>保険者（４０歳～６４歳）も考慮すると、３</a:t>
            </a:r>
            <a:r>
              <a:rPr lang="ja-JP" altLang="en-US" sz="1600" dirty="0">
                <a:solidFill>
                  <a:prstClr val="black"/>
                </a:solidFill>
                <a:latin typeface="ＭＳ Ｐゴシック"/>
                <a:ea typeface="ＭＳ Ｐゴシック"/>
              </a:rPr>
              <a:t>世代同居世帯では、子どもが現役並み所得者であることが多く</a:t>
            </a:r>
            <a:r>
              <a:rPr lang="ja-JP" altLang="en-US" sz="1600" dirty="0" smtClean="0">
                <a:solidFill>
                  <a:prstClr val="black"/>
                </a:solidFill>
                <a:latin typeface="ＭＳ Ｐゴシック"/>
                <a:ea typeface="ＭＳ Ｐゴシック"/>
              </a:rPr>
              <a:t>、子ども世代への負担増</a:t>
            </a:r>
            <a:r>
              <a:rPr lang="ja-JP" altLang="en-US" sz="1600" dirty="0">
                <a:solidFill>
                  <a:prstClr val="black"/>
                </a:solidFill>
                <a:latin typeface="ＭＳ Ｐゴシック"/>
                <a:ea typeface="ＭＳ Ｐゴシック"/>
              </a:rPr>
              <a:t>が</a:t>
            </a:r>
            <a:r>
              <a:rPr lang="ja-JP" altLang="en-US" sz="1600" dirty="0" smtClean="0">
                <a:solidFill>
                  <a:prstClr val="black"/>
                </a:solidFill>
                <a:latin typeface="ＭＳ Ｐゴシック"/>
                <a:ea typeface="ＭＳ Ｐゴシック"/>
              </a:rPr>
              <a:t>大きいことから、同一世帯内の</a:t>
            </a:r>
            <a:r>
              <a:rPr lang="en-US" altLang="ja-JP" sz="1600" dirty="0" smtClean="0">
                <a:solidFill>
                  <a:prstClr val="black"/>
                </a:solidFill>
                <a:latin typeface="ＭＳ Ｐゴシック"/>
                <a:ea typeface="ＭＳ Ｐゴシック"/>
              </a:rPr>
              <a:t>1</a:t>
            </a:r>
            <a:r>
              <a:rPr lang="ja-JP" altLang="en-US" sz="1600" dirty="0" smtClean="0">
                <a:solidFill>
                  <a:prstClr val="black"/>
                </a:solidFill>
                <a:latin typeface="ＭＳ Ｐゴシック"/>
                <a:ea typeface="ＭＳ Ｐゴシック"/>
              </a:rPr>
              <a:t>号被保険者についてのみ勘案する。</a:t>
            </a:r>
            <a:endParaRPr lang="en-US" altLang="ja-JP" sz="1600" dirty="0" smtClean="0">
              <a:solidFill>
                <a:prstClr val="black"/>
              </a:solidFill>
              <a:latin typeface="ＭＳ Ｐゴシック"/>
              <a:ea typeface="ＭＳ Ｐゴシック"/>
            </a:endParaRPr>
          </a:p>
          <a:p>
            <a:pPr marL="182563" indent="-182563" algn="just" fontAlgn="auto">
              <a:spcBef>
                <a:spcPts val="400"/>
              </a:spcBef>
              <a:spcAft>
                <a:spcPts val="0"/>
              </a:spcAft>
            </a:pP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a:t>
            </a:r>
            <a:r>
              <a:rPr lang="ja-JP" altLang="en-US" sz="1600" dirty="0">
                <a:solidFill>
                  <a:prstClr val="black"/>
                </a:solidFill>
                <a:latin typeface="ＭＳ Ｐゴシック"/>
                <a:ea typeface="ＭＳ Ｐゴシック"/>
              </a:rPr>
              <a:t>　具体的な事務処理の方法については、今後検討</a:t>
            </a:r>
            <a:r>
              <a:rPr lang="ja-JP" altLang="en-US" sz="1600" dirty="0" smtClean="0">
                <a:solidFill>
                  <a:prstClr val="black"/>
                </a:solidFill>
                <a:latin typeface="ＭＳ Ｐゴシック"/>
                <a:ea typeface="ＭＳ Ｐゴシック"/>
              </a:rPr>
              <a:t>。</a:t>
            </a:r>
            <a:endParaRPr lang="en-US" altLang="ja-JP" sz="1600" dirty="0">
              <a:solidFill>
                <a:prstClr val="black"/>
              </a:solidFill>
              <a:latin typeface="ＭＳ Ｐゴシック"/>
              <a:ea typeface="ＭＳ Ｐゴシック"/>
            </a:endParaRPr>
          </a:p>
        </p:txBody>
      </p:sp>
      <p:graphicFrame>
        <p:nvGraphicFramePr>
          <p:cNvPr id="13" name="表 12"/>
          <p:cNvGraphicFramePr>
            <a:graphicFrameLocks noGrp="1"/>
          </p:cNvGraphicFramePr>
          <p:nvPr>
            <p:extLst>
              <p:ext uri="{D42A27DB-BD31-4B8C-83A1-F6EECF244321}">
                <p14:modId xmlns:p14="http://schemas.microsoft.com/office/powerpoint/2010/main" val="1588918478"/>
              </p:ext>
            </p:extLst>
          </p:nvPr>
        </p:nvGraphicFramePr>
        <p:xfrm>
          <a:off x="41288" y="3171410"/>
          <a:ext cx="9795438" cy="3123286"/>
        </p:xfrm>
        <a:graphic>
          <a:graphicData uri="http://schemas.openxmlformats.org/drawingml/2006/table">
            <a:tbl>
              <a:tblPr firstRow="1" firstCol="1" bandRow="1">
                <a:tableStyleId>{5940675A-B579-460E-94D1-54222C63F5DA}</a:tableStyleId>
              </a:tblPr>
              <a:tblGrid>
                <a:gridCol w="1577896"/>
                <a:gridCol w="2532690"/>
                <a:gridCol w="2448860"/>
                <a:gridCol w="3235992"/>
              </a:tblGrid>
              <a:tr h="674118">
                <a:tc>
                  <a:txBody>
                    <a:bodyPr/>
                    <a:lstStyle/>
                    <a:p>
                      <a:pPr algn="ctr"/>
                      <a:endParaRPr kumimoji="1" lang="ja-JP" altLang="en-US" sz="1600" dirty="0">
                        <a:solidFill>
                          <a:schemeClr val="tx1"/>
                        </a:solidFill>
                      </a:endParaRPr>
                    </a:p>
                  </a:txBody>
                  <a:tcPr marT="72000" marB="72000" anchor="ctr">
                    <a:solidFill>
                      <a:schemeClr val="accent1">
                        <a:lumMod val="40000"/>
                        <a:lumOff val="60000"/>
                      </a:schemeClr>
                    </a:solidFill>
                  </a:tcPr>
                </a:tc>
                <a:tc>
                  <a:txBody>
                    <a:bodyPr/>
                    <a:lstStyle/>
                    <a:p>
                      <a:pPr algn="ctr"/>
                      <a:r>
                        <a:rPr kumimoji="1" lang="ja-JP" altLang="en-US" sz="1600" dirty="0" smtClean="0">
                          <a:solidFill>
                            <a:schemeClr val="tx1"/>
                          </a:solidFill>
                        </a:rPr>
                        <a:t>国保</a:t>
                      </a:r>
                      <a:endParaRPr kumimoji="1" lang="en-US" altLang="ja-JP" sz="1600" dirty="0" smtClean="0">
                        <a:solidFill>
                          <a:schemeClr val="tx1"/>
                        </a:solidFill>
                      </a:endParaRPr>
                    </a:p>
                    <a:p>
                      <a:pPr algn="ctr"/>
                      <a:r>
                        <a:rPr kumimoji="1" lang="ja-JP" altLang="en-US" sz="1600" dirty="0" smtClean="0">
                          <a:solidFill>
                            <a:schemeClr val="tx1"/>
                          </a:solidFill>
                        </a:rPr>
                        <a:t>（</a:t>
                      </a:r>
                      <a:r>
                        <a:rPr kumimoji="1" lang="en-US" altLang="ja-JP" sz="1600" dirty="0" smtClean="0">
                          <a:solidFill>
                            <a:schemeClr val="tx1"/>
                          </a:solidFill>
                        </a:rPr>
                        <a:t>70</a:t>
                      </a:r>
                      <a:r>
                        <a:rPr kumimoji="1" lang="ja-JP" altLang="en-US" sz="1600" dirty="0" smtClean="0">
                          <a:solidFill>
                            <a:schemeClr val="tx1"/>
                          </a:solidFill>
                        </a:rPr>
                        <a:t>～</a:t>
                      </a:r>
                      <a:r>
                        <a:rPr kumimoji="1" lang="en-US" altLang="ja-JP" sz="1600" dirty="0" smtClean="0">
                          <a:solidFill>
                            <a:schemeClr val="tx1"/>
                          </a:solidFill>
                        </a:rPr>
                        <a:t>74</a:t>
                      </a:r>
                      <a:r>
                        <a:rPr kumimoji="1" lang="ja-JP" altLang="en-US" sz="1600" dirty="0" smtClean="0">
                          <a:solidFill>
                            <a:schemeClr val="tx1"/>
                          </a:solidFill>
                        </a:rPr>
                        <a:t>歳）</a:t>
                      </a:r>
                      <a:endParaRPr kumimoji="1" lang="ja-JP" altLang="en-US" sz="1600" dirty="0">
                        <a:solidFill>
                          <a:schemeClr val="tx1"/>
                        </a:solidFill>
                      </a:endParaRPr>
                    </a:p>
                  </a:txBody>
                  <a:tcPr marT="72000" marB="72000" anchor="ctr">
                    <a:solidFill>
                      <a:schemeClr val="accent1">
                        <a:lumMod val="40000"/>
                        <a:lumOff val="60000"/>
                      </a:schemeClr>
                    </a:solidFill>
                  </a:tcPr>
                </a:tc>
                <a:tc>
                  <a:txBody>
                    <a:bodyPr/>
                    <a:lstStyle/>
                    <a:p>
                      <a:pPr algn="ctr"/>
                      <a:r>
                        <a:rPr kumimoji="1" lang="ja-JP" altLang="en-US" sz="1600" dirty="0" smtClean="0">
                          <a:solidFill>
                            <a:schemeClr val="tx1"/>
                          </a:solidFill>
                        </a:rPr>
                        <a:t>後期高齢者医療</a:t>
                      </a:r>
                      <a:endParaRPr kumimoji="1" lang="ja-JP" altLang="en-US" sz="1600" dirty="0">
                        <a:solidFill>
                          <a:schemeClr val="tx1"/>
                        </a:solidFill>
                      </a:endParaRPr>
                    </a:p>
                  </a:txBody>
                  <a:tcPr marT="72000" marB="72000" anchor="ctr">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kumimoji="1" lang="ja-JP" altLang="en-US" sz="1600" dirty="0" smtClean="0">
                          <a:solidFill>
                            <a:schemeClr val="tx1"/>
                          </a:solidFill>
                        </a:rPr>
                        <a:t>介護保険（案）</a:t>
                      </a:r>
                      <a:endParaRPr kumimoji="1" lang="ja-JP" altLang="en-US" sz="1600" dirty="0">
                        <a:solidFill>
                          <a:schemeClr val="tx1"/>
                        </a:solidFill>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934340">
                <a:tc>
                  <a:txBody>
                    <a:bodyPr/>
                    <a:lstStyle/>
                    <a:p>
                      <a:pPr algn="ctr"/>
                      <a:r>
                        <a:rPr kumimoji="1" lang="ja-JP" altLang="en-US" sz="1600" dirty="0" smtClean="0">
                          <a:solidFill>
                            <a:schemeClr val="tx1"/>
                          </a:solidFill>
                        </a:rPr>
                        <a:t>①所得・収入を考慮する範囲</a:t>
                      </a:r>
                      <a:endParaRPr kumimoji="1" lang="ja-JP" altLang="en-US" sz="1600" dirty="0">
                        <a:solidFill>
                          <a:schemeClr val="tx1"/>
                        </a:solidFill>
                      </a:endParaRPr>
                    </a:p>
                  </a:txBody>
                  <a:tcPr marT="72000" marB="72000" anchor="ctr">
                    <a:solidFill>
                      <a:schemeClr val="accent1">
                        <a:lumMod val="40000"/>
                        <a:lumOff val="60000"/>
                      </a:schemeClr>
                    </a:solidFill>
                  </a:tcPr>
                </a:tc>
                <a:tc>
                  <a:txBody>
                    <a:bodyPr/>
                    <a:lstStyle/>
                    <a:p>
                      <a:r>
                        <a:rPr kumimoji="1" lang="ja-JP" altLang="en-US" sz="1600" dirty="0" smtClean="0">
                          <a:solidFill>
                            <a:schemeClr val="tx1"/>
                          </a:solidFill>
                        </a:rPr>
                        <a:t>同一世帯内の</a:t>
                      </a:r>
                      <a:r>
                        <a:rPr kumimoji="1" lang="en-US" altLang="ja-JP" sz="1600" dirty="0" smtClean="0">
                          <a:solidFill>
                            <a:schemeClr val="tx1"/>
                          </a:solidFill>
                        </a:rPr>
                        <a:t>70</a:t>
                      </a:r>
                      <a:r>
                        <a:rPr kumimoji="1" lang="ja-JP" altLang="en-US" sz="1600" dirty="0" smtClean="0">
                          <a:solidFill>
                            <a:schemeClr val="tx1"/>
                          </a:solidFill>
                        </a:rPr>
                        <a:t>～</a:t>
                      </a:r>
                      <a:r>
                        <a:rPr kumimoji="1" lang="en-US" altLang="ja-JP" sz="1600" dirty="0" smtClean="0">
                          <a:solidFill>
                            <a:schemeClr val="tx1"/>
                          </a:solidFill>
                        </a:rPr>
                        <a:t>74</a:t>
                      </a:r>
                      <a:r>
                        <a:rPr kumimoji="1" lang="ja-JP" altLang="en-US" sz="1600" dirty="0" smtClean="0">
                          <a:solidFill>
                            <a:schemeClr val="tx1"/>
                          </a:solidFill>
                        </a:rPr>
                        <a:t>歳の国保被保険者</a:t>
                      </a:r>
                      <a:endParaRPr kumimoji="1" lang="ja-JP" altLang="en-US" sz="1600" dirty="0">
                        <a:solidFill>
                          <a:schemeClr val="tx1"/>
                        </a:solidFill>
                      </a:endParaRPr>
                    </a:p>
                  </a:txBody>
                  <a:tcPr marT="72000" marB="72000" anchor="ctr">
                    <a:noFill/>
                  </a:tcPr>
                </a:tc>
                <a:tc>
                  <a:txBody>
                    <a:bodyPr/>
                    <a:lstStyle/>
                    <a:p>
                      <a:r>
                        <a:rPr kumimoji="1" lang="ja-JP" altLang="en-US" sz="1600" dirty="0" smtClean="0">
                          <a:solidFill>
                            <a:schemeClr val="tx1"/>
                          </a:solidFill>
                        </a:rPr>
                        <a:t>同一世帯内の後期高齢者医療の被保険者</a:t>
                      </a:r>
                      <a:endParaRPr kumimoji="1" lang="ja-JP" altLang="en-US" sz="1600" dirty="0">
                        <a:solidFill>
                          <a:schemeClr val="tx1"/>
                        </a:solidFill>
                      </a:endParaRPr>
                    </a:p>
                  </a:txBody>
                  <a:tcPr marT="72000" marB="72000" anchor="ctr">
                    <a:noFill/>
                  </a:tcPr>
                </a:tc>
                <a:tc>
                  <a:txBody>
                    <a:bodyPr/>
                    <a:lstStyle/>
                    <a:p>
                      <a:pPr marL="0" indent="0" algn="ctr"/>
                      <a:r>
                        <a:rPr kumimoji="1" lang="ja-JP" altLang="en-US" sz="1600" dirty="0" smtClean="0">
                          <a:solidFill>
                            <a:schemeClr val="tx1"/>
                          </a:solidFill>
                        </a:rPr>
                        <a:t>同一世帯内の</a:t>
                      </a:r>
                      <a:r>
                        <a:rPr kumimoji="1" lang="en-US" altLang="ja-JP" sz="1600" dirty="0" smtClean="0">
                          <a:solidFill>
                            <a:schemeClr val="tx1"/>
                          </a:solidFill>
                        </a:rPr>
                        <a:t>1</a:t>
                      </a:r>
                      <a:r>
                        <a:rPr kumimoji="1" lang="ja-JP" altLang="en-US" sz="1600" dirty="0" smtClean="0">
                          <a:solidFill>
                            <a:schemeClr val="tx1"/>
                          </a:solidFill>
                        </a:rPr>
                        <a:t>号被保険者</a:t>
                      </a:r>
                      <a:endParaRPr kumimoji="1" lang="en-US" altLang="ja-JP" sz="1600" dirty="0" smtClean="0">
                        <a:solidFill>
                          <a:schemeClr val="tx1"/>
                        </a:solidFill>
                      </a:endParaRPr>
                    </a:p>
                  </a:txBody>
                  <a:tcPr marT="72000" marB="72000" anchor="ctr">
                    <a:lnT w="12700" cap="flat" cmpd="sng" algn="ctr">
                      <a:solidFill>
                        <a:schemeClr val="tx1"/>
                      </a:solidFill>
                      <a:prstDash val="solid"/>
                      <a:round/>
                      <a:headEnd type="none" w="med" len="med"/>
                      <a:tailEnd type="none" w="med" len="med"/>
                    </a:lnT>
                    <a:noFill/>
                  </a:tcPr>
                </a:tc>
              </a:tr>
              <a:tr h="639308">
                <a:tc>
                  <a:txBody>
                    <a:bodyPr/>
                    <a:lstStyle/>
                    <a:p>
                      <a:pPr algn="ctr"/>
                      <a:r>
                        <a:rPr kumimoji="1" lang="ja-JP" altLang="en-US" sz="1600" dirty="0" smtClean="0">
                          <a:solidFill>
                            <a:schemeClr val="tx1"/>
                          </a:solidFill>
                        </a:rPr>
                        <a:t>②所得基準</a:t>
                      </a:r>
                      <a:endParaRPr kumimoji="1" lang="ja-JP" altLang="en-US" sz="1600" dirty="0">
                        <a:solidFill>
                          <a:schemeClr val="tx1"/>
                        </a:solidFill>
                      </a:endParaRPr>
                    </a:p>
                  </a:txBody>
                  <a:tcPr marT="72000" marB="72000" anchor="ctr">
                    <a:solidFill>
                      <a:schemeClr val="accent1">
                        <a:lumMod val="40000"/>
                        <a:lumOff val="60000"/>
                      </a:schemeClr>
                    </a:solidFill>
                  </a:tcPr>
                </a:tc>
                <a:tc gridSpan="3">
                  <a:txBody>
                    <a:bodyPr/>
                    <a:lstStyle/>
                    <a:p>
                      <a:r>
                        <a:rPr kumimoji="1" lang="ja-JP" altLang="en-US" sz="1600" dirty="0" smtClean="0">
                          <a:solidFill>
                            <a:schemeClr val="tx1"/>
                          </a:solidFill>
                        </a:rPr>
                        <a:t>同一世帯内の同一制度の被保険者（①の被保険者）に、課税所得</a:t>
                      </a:r>
                      <a:r>
                        <a:rPr kumimoji="1" lang="en-US" altLang="ja-JP" sz="1600" dirty="0" smtClean="0">
                          <a:solidFill>
                            <a:schemeClr val="tx1"/>
                          </a:solidFill>
                        </a:rPr>
                        <a:t>145</a:t>
                      </a:r>
                      <a:r>
                        <a:rPr kumimoji="1" lang="ja-JP" altLang="en-US" sz="1600" dirty="0" smtClean="0">
                          <a:solidFill>
                            <a:schemeClr val="tx1"/>
                          </a:solidFill>
                        </a:rPr>
                        <a:t>万円以上の者がいること</a:t>
                      </a:r>
                      <a:endParaRPr kumimoji="1" lang="ja-JP" altLang="en-US" sz="1600" dirty="0">
                        <a:solidFill>
                          <a:schemeClr val="tx1"/>
                        </a:solidFill>
                      </a:endParaRPr>
                    </a:p>
                  </a:txBody>
                  <a:tcPr marT="72000" marB="72000" anchor="ctr"/>
                </a:tc>
                <a:tc hMerge="1">
                  <a:txBody>
                    <a:bodyPr/>
                    <a:lstStyle/>
                    <a:p>
                      <a:endParaRPr kumimoji="1" lang="ja-JP" altLang="en-US"/>
                    </a:p>
                  </a:txBody>
                  <a:tcPr/>
                </a:tc>
                <a:tc hMerge="1">
                  <a:txBody>
                    <a:bodyPr/>
                    <a:lstStyle/>
                    <a:p>
                      <a:endParaRPr kumimoji="1" lang="ja-JP" altLang="en-US" dirty="0"/>
                    </a:p>
                  </a:txBody>
                  <a:tcPr/>
                </a:tc>
              </a:tr>
              <a:tr h="674118">
                <a:tc>
                  <a:txBody>
                    <a:bodyPr/>
                    <a:lstStyle/>
                    <a:p>
                      <a:pPr algn="ctr"/>
                      <a:r>
                        <a:rPr kumimoji="1" lang="ja-JP" altLang="en-US" sz="1600" dirty="0" smtClean="0">
                          <a:solidFill>
                            <a:schemeClr val="tx1"/>
                          </a:solidFill>
                        </a:rPr>
                        <a:t>③収入基準</a:t>
                      </a:r>
                      <a:endParaRPr kumimoji="1" lang="ja-JP" altLang="en-US" sz="1600" dirty="0">
                        <a:solidFill>
                          <a:schemeClr val="tx1"/>
                        </a:solidFill>
                      </a:endParaRPr>
                    </a:p>
                  </a:txBody>
                  <a:tcPr marT="72000" marB="72000" anchor="ctr">
                    <a:solidFill>
                      <a:schemeClr val="accent1">
                        <a:lumMod val="40000"/>
                        <a:lumOff val="60000"/>
                      </a:schemeClr>
                    </a:solidFill>
                  </a:tcPr>
                </a:tc>
                <a:tc gridSpan="3">
                  <a:txBody>
                    <a:bodyPr/>
                    <a:lstStyle/>
                    <a:p>
                      <a:r>
                        <a:rPr kumimoji="1" lang="ja-JP" altLang="en-US" sz="1600" dirty="0" smtClean="0">
                          <a:solidFill>
                            <a:schemeClr val="tx1"/>
                          </a:solidFill>
                        </a:rPr>
                        <a:t>②に該当する場合であっても、同一世帯内の同一制度の被保険者（①の被保険者）が</a:t>
                      </a:r>
                      <a:r>
                        <a:rPr kumimoji="1" lang="en-US" altLang="ja-JP" sz="1600" dirty="0" smtClean="0">
                          <a:solidFill>
                            <a:schemeClr val="tx1"/>
                          </a:solidFill>
                        </a:rPr>
                        <a:t>1</a:t>
                      </a:r>
                      <a:r>
                        <a:rPr kumimoji="1" lang="ja-JP" altLang="en-US" sz="1600" dirty="0" smtClean="0">
                          <a:solidFill>
                            <a:schemeClr val="tx1"/>
                          </a:solidFill>
                        </a:rPr>
                        <a:t>名の場合は収入が</a:t>
                      </a:r>
                      <a:r>
                        <a:rPr kumimoji="1" lang="en-US" altLang="ja-JP" sz="1600" dirty="0" smtClean="0">
                          <a:solidFill>
                            <a:schemeClr val="tx1"/>
                          </a:solidFill>
                        </a:rPr>
                        <a:t>383</a:t>
                      </a:r>
                      <a:r>
                        <a:rPr kumimoji="1" lang="ja-JP" altLang="en-US" sz="1600" dirty="0" smtClean="0">
                          <a:solidFill>
                            <a:schemeClr val="tx1"/>
                          </a:solidFill>
                        </a:rPr>
                        <a:t>万円未満、</a:t>
                      </a:r>
                      <a:r>
                        <a:rPr kumimoji="1" lang="en-US" altLang="ja-JP" sz="1600" dirty="0" smtClean="0">
                          <a:solidFill>
                            <a:schemeClr val="tx1"/>
                          </a:solidFill>
                        </a:rPr>
                        <a:t>2</a:t>
                      </a:r>
                      <a:r>
                        <a:rPr kumimoji="1" lang="ja-JP" altLang="en-US" sz="1600" dirty="0" smtClean="0">
                          <a:solidFill>
                            <a:schemeClr val="tx1"/>
                          </a:solidFill>
                        </a:rPr>
                        <a:t>名以上の場合は収入の合計が</a:t>
                      </a:r>
                      <a:r>
                        <a:rPr kumimoji="1" lang="en-US" altLang="ja-JP" sz="1600" dirty="0" smtClean="0">
                          <a:solidFill>
                            <a:schemeClr val="tx1"/>
                          </a:solidFill>
                        </a:rPr>
                        <a:t>520</a:t>
                      </a:r>
                      <a:r>
                        <a:rPr kumimoji="1" lang="ja-JP" altLang="en-US" sz="1600" dirty="0" smtClean="0">
                          <a:solidFill>
                            <a:schemeClr val="tx1"/>
                          </a:solidFill>
                        </a:rPr>
                        <a:t>万円</a:t>
                      </a:r>
                      <a:r>
                        <a:rPr kumimoji="1" lang="ja-JP" altLang="en-US" sz="1600" strike="noStrike" baseline="0" dirty="0" smtClean="0">
                          <a:solidFill>
                            <a:schemeClr val="tx1"/>
                          </a:solidFill>
                        </a:rPr>
                        <a:t>未満</a:t>
                      </a:r>
                      <a:r>
                        <a:rPr kumimoji="1" lang="ja-JP" altLang="en-US" sz="1600" dirty="0" smtClean="0">
                          <a:solidFill>
                            <a:schemeClr val="tx1"/>
                          </a:solidFill>
                        </a:rPr>
                        <a:t>の場合</a:t>
                      </a:r>
                      <a:r>
                        <a:rPr kumimoji="1" lang="ja-JP" altLang="en-US" sz="1600" strike="noStrike" baseline="0" dirty="0" smtClean="0">
                          <a:solidFill>
                            <a:schemeClr val="tx1"/>
                          </a:solidFill>
                        </a:rPr>
                        <a:t>は、一般の負担となる</a:t>
                      </a:r>
                      <a:endParaRPr kumimoji="1" lang="ja-JP" altLang="en-US" sz="1600" strike="noStrike" baseline="0" dirty="0">
                        <a:solidFill>
                          <a:schemeClr val="tx1"/>
                        </a:solidFill>
                      </a:endParaRPr>
                    </a:p>
                  </a:txBody>
                  <a:tcPr marT="72000" marB="72000" anchor="ctr"/>
                </a:tc>
                <a:tc hMerge="1">
                  <a:txBody>
                    <a:bodyPr/>
                    <a:lstStyle/>
                    <a:p>
                      <a:endParaRPr kumimoji="1" lang="ja-JP" altLang="en-US"/>
                    </a:p>
                  </a:txBody>
                  <a:tcPr/>
                </a:tc>
                <a:tc hMerge="1">
                  <a:txBody>
                    <a:bodyPr/>
                    <a:lstStyle/>
                    <a:p>
                      <a:endParaRPr kumimoji="1" lang="ja-JP" altLang="en-US" dirty="0"/>
                    </a:p>
                  </a:txBody>
                  <a:tcPr/>
                </a:tc>
              </a:tr>
            </a:tbl>
          </a:graphicData>
        </a:graphic>
      </p:graphicFrame>
      <p:sp>
        <p:nvSpPr>
          <p:cNvPr id="6" name="正方形/長方形 5"/>
          <p:cNvSpPr/>
          <p:nvPr/>
        </p:nvSpPr>
        <p:spPr>
          <a:xfrm>
            <a:off x="85603" y="116633"/>
            <a:ext cx="9705528" cy="461665"/>
          </a:xfrm>
          <a:prstGeom prst="rect">
            <a:avLst/>
          </a:prstGeom>
          <a:ln w="19050">
            <a:noFill/>
          </a:ln>
        </p:spPr>
        <p:txBody>
          <a:bodyPr wrap="square" anchor="ctr">
            <a:spAutoFit/>
          </a:bodyPr>
          <a:lstStyle/>
          <a:p>
            <a:pPr marL="174625" indent="-174625" algn="ctr" fontAlgn="auto">
              <a:spcBef>
                <a:spcPts val="1200"/>
              </a:spcBef>
              <a:spcAft>
                <a:spcPts val="0"/>
              </a:spcAft>
            </a:pPr>
            <a:r>
              <a:rPr lang="ja-JP" altLang="en-US" sz="2400" dirty="0" smtClean="0">
                <a:solidFill>
                  <a:prstClr val="black"/>
                </a:solidFill>
                <a:latin typeface="ＤＦ特太ゴシック体" pitchFamily="49" charset="-128"/>
                <a:ea typeface="ＤＦ特太ゴシック体" pitchFamily="49" charset="-128"/>
              </a:rPr>
              <a:t>高額介護サービス費における現役並所得者の取扱案</a:t>
            </a:r>
            <a:endParaRPr lang="en-US" altLang="ja-JP" sz="2400" dirty="0" smtClean="0">
              <a:solidFill>
                <a:prstClr val="black"/>
              </a:solidFill>
              <a:latin typeface="ＤＦ特太ゴシック体" pitchFamily="49" charset="-128"/>
              <a:ea typeface="ＤＦ特太ゴシック体" pitchFamily="49" charset="-128"/>
            </a:endParaRPr>
          </a:p>
        </p:txBody>
      </p:sp>
      <p:sp>
        <p:nvSpPr>
          <p:cNvPr id="7" name="テキスト ボックス 6"/>
          <p:cNvSpPr txBox="1"/>
          <p:nvPr/>
        </p:nvSpPr>
        <p:spPr>
          <a:xfrm>
            <a:off x="3080792" y="6359289"/>
            <a:ext cx="6236051" cy="307777"/>
          </a:xfrm>
          <a:prstGeom prst="rect">
            <a:avLst/>
          </a:prstGeom>
          <a:noFill/>
        </p:spPr>
        <p:txBody>
          <a:bodyPr wrap="square" rtlCol="0">
            <a:spAutoFit/>
          </a:bodyPr>
          <a:lstStyle/>
          <a:p>
            <a:pPr algn="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　現段階で想定しているものであり確定したものではない。</a:t>
            </a:r>
            <a:endParaRPr lang="ja-JP" altLang="en-US" sz="1400" dirty="0">
              <a:solidFill>
                <a:prstClr val="black"/>
              </a:solidFill>
              <a:latin typeface="Calibri"/>
              <a:ea typeface="ＭＳ Ｐゴシック"/>
            </a:endParaRPr>
          </a:p>
        </p:txBody>
      </p:sp>
      <p:sp>
        <p:nvSpPr>
          <p:cNvPr id="9"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142</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301324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03073" y="692697"/>
            <a:ext cx="9746472" cy="28083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marL="180975" indent="-180975" algn="just">
              <a:lnSpc>
                <a:spcPts val="2400"/>
              </a:lnSpc>
            </a:pPr>
            <a:r>
              <a:rPr lang="ja-JP" altLang="en-US" sz="1600" spc="-100" dirty="0" smtClean="0">
                <a:solidFill>
                  <a:prstClr val="black"/>
                </a:solidFill>
                <a:latin typeface="ＭＳ ゴシック" pitchFamily="49" charset="-128"/>
              </a:rPr>
              <a:t>○　平成１７年改正において、在宅との均衡等を図る観点から給付対象外とされた食費及び居住費については、</a:t>
            </a:r>
            <a:r>
              <a:rPr lang="ja-JP" altLang="en-US" sz="1600" u="sng" spc="-100" dirty="0" smtClean="0">
                <a:solidFill>
                  <a:prstClr val="black"/>
                </a:solidFill>
                <a:latin typeface="ＭＳ ゴシック" pitchFamily="49" charset="-128"/>
              </a:rPr>
              <a:t>介護保険三施設及びショートステイの入居者に低所得者が多く入所している</a:t>
            </a:r>
            <a:r>
              <a:rPr lang="ja-JP" altLang="en-US" sz="1600" u="sng" spc="-100" dirty="0">
                <a:solidFill>
                  <a:prstClr val="black"/>
                </a:solidFill>
                <a:latin typeface="ＭＳ ゴシック" pitchFamily="49" charset="-128"/>
              </a:rPr>
              <a:t>実態</a:t>
            </a:r>
            <a:r>
              <a:rPr lang="ja-JP" altLang="en-US" sz="1600" u="sng" spc="-100" dirty="0" smtClean="0">
                <a:solidFill>
                  <a:prstClr val="black"/>
                </a:solidFill>
                <a:latin typeface="ＭＳ ゴシック" pitchFamily="49" charset="-128"/>
              </a:rPr>
              <a:t>を考慮して</a:t>
            </a:r>
            <a:r>
              <a:rPr lang="ja-JP" altLang="en-US" sz="1600" spc="-100" dirty="0" smtClean="0">
                <a:solidFill>
                  <a:prstClr val="black"/>
                </a:solidFill>
                <a:latin typeface="ＭＳ ゴシック" pitchFamily="49" charset="-128"/>
              </a:rPr>
              <a:t>、それらの入居者の申請に基づき、住民税</a:t>
            </a:r>
            <a:r>
              <a:rPr lang="ja-JP" altLang="en-US" sz="1600" spc="-100" dirty="0">
                <a:solidFill>
                  <a:prstClr val="black"/>
                </a:solidFill>
                <a:latin typeface="ＭＳ ゴシック" pitchFamily="49" charset="-128"/>
              </a:rPr>
              <a:t>非課税世帯の者を対象と</a:t>
            </a:r>
            <a:r>
              <a:rPr lang="ja-JP" altLang="en-US" sz="1600" spc="-100" dirty="0" smtClean="0">
                <a:solidFill>
                  <a:prstClr val="black"/>
                </a:solidFill>
                <a:latin typeface="ＭＳ ゴシック" pitchFamily="49" charset="-128"/>
              </a:rPr>
              <a:t>して</a:t>
            </a:r>
            <a:r>
              <a:rPr lang="ja-JP" altLang="en-US" sz="1600" u="sng" spc="-100" dirty="0" smtClean="0">
                <a:solidFill>
                  <a:prstClr val="black"/>
                </a:solidFill>
                <a:latin typeface="ＭＳ ゴシック" pitchFamily="49" charset="-128"/>
              </a:rPr>
              <a:t>補足給付</a:t>
            </a:r>
            <a:r>
              <a:rPr lang="ja-JP" altLang="en-US" sz="1600" spc="-100" dirty="0" smtClean="0">
                <a:solidFill>
                  <a:prstClr val="black"/>
                </a:solidFill>
                <a:latin typeface="ＭＳ ゴシック" pitchFamily="49" charset="-128"/>
              </a:rPr>
              <a:t>を支給し、負担の軽減を図っている。</a:t>
            </a:r>
            <a:r>
              <a:rPr lang="ja-JP" altLang="en-US" sz="1600" u="sng" spc="-100" dirty="0" smtClean="0">
                <a:solidFill>
                  <a:prstClr val="black"/>
                </a:solidFill>
                <a:latin typeface="ＭＳ ゴシック" pitchFamily="49" charset="-128"/>
              </a:rPr>
              <a:t>現在は、住民税非課税世帯の者であれば、資産等の有無に関わらず給付対象</a:t>
            </a:r>
            <a:r>
              <a:rPr lang="ja-JP" altLang="en-US" sz="1600" spc="-100" dirty="0" smtClean="0">
                <a:solidFill>
                  <a:prstClr val="black"/>
                </a:solidFill>
                <a:latin typeface="ＭＳ ゴシック" pitchFamily="49" charset="-128"/>
              </a:rPr>
              <a:t>と</a:t>
            </a:r>
            <a:r>
              <a:rPr lang="ja-JP" altLang="en-US" sz="1600" spc="-100" dirty="0">
                <a:solidFill>
                  <a:prstClr val="black"/>
                </a:solidFill>
                <a:latin typeface="ＭＳ ゴシック" pitchFamily="49" charset="-128"/>
              </a:rPr>
              <a:t>な</a:t>
            </a:r>
            <a:r>
              <a:rPr lang="ja-JP" altLang="en-US" sz="1600" spc="-100" dirty="0" smtClean="0">
                <a:solidFill>
                  <a:prstClr val="black"/>
                </a:solidFill>
                <a:latin typeface="ＭＳ ゴシック" pitchFamily="49" charset="-128"/>
              </a:rPr>
              <a:t>る。</a:t>
            </a:r>
            <a:endParaRPr lang="en-US" altLang="ja-JP" sz="1600" spc="-100" dirty="0" smtClean="0">
              <a:solidFill>
                <a:prstClr val="black"/>
              </a:solidFill>
              <a:latin typeface="ＭＳ ゴシック" pitchFamily="49" charset="-128"/>
            </a:endParaRPr>
          </a:p>
          <a:p>
            <a:pPr marL="180975" indent="-180975" algn="just">
              <a:lnSpc>
                <a:spcPts val="2400"/>
              </a:lnSpc>
            </a:pPr>
            <a:r>
              <a:rPr lang="ja-JP" altLang="en-US" sz="1600" spc="-100" dirty="0" smtClean="0">
                <a:solidFill>
                  <a:prstClr val="black"/>
                </a:solidFill>
                <a:latin typeface="ＭＳ ゴシック" pitchFamily="49" charset="-128"/>
              </a:rPr>
              <a:t>○　補足給付は、このような</a:t>
            </a:r>
            <a:r>
              <a:rPr lang="ja-JP" altLang="en-US" sz="1600" u="sng" spc="-100" dirty="0" smtClean="0">
                <a:solidFill>
                  <a:prstClr val="black"/>
                </a:solidFill>
                <a:latin typeface="ＭＳ ゴシック" pitchFamily="49" charset="-128"/>
              </a:rPr>
              <a:t>福祉的な性格や経過的な性格を有する給付</a:t>
            </a:r>
            <a:r>
              <a:rPr lang="ja-JP" altLang="en-US" sz="1600" spc="-100" dirty="0" smtClean="0">
                <a:solidFill>
                  <a:prstClr val="black"/>
                </a:solidFill>
                <a:latin typeface="ＭＳ ゴシック" pitchFamily="49" charset="-128"/>
              </a:rPr>
              <a:t>であること、</a:t>
            </a:r>
            <a:r>
              <a:rPr lang="ja-JP" altLang="en-US" sz="1600" u="sng" spc="-100" dirty="0" smtClean="0">
                <a:solidFill>
                  <a:prstClr val="black"/>
                </a:solidFill>
                <a:latin typeface="ＭＳ ゴシック" pitchFamily="49" charset="-128"/>
              </a:rPr>
              <a:t>在宅で暮らす者との公平を図る必要</a:t>
            </a:r>
            <a:r>
              <a:rPr lang="ja-JP" altLang="en-US" sz="1600" spc="-100" dirty="0" smtClean="0">
                <a:solidFill>
                  <a:prstClr val="black"/>
                </a:solidFill>
                <a:latin typeface="ＭＳ ゴシック" pitchFamily="49" charset="-128"/>
              </a:rPr>
              <a:t>があること、</a:t>
            </a:r>
            <a:r>
              <a:rPr lang="ja-JP" altLang="en-US" sz="1600" u="sng" spc="-100" dirty="0" smtClean="0">
                <a:solidFill>
                  <a:prstClr val="black"/>
                </a:solidFill>
                <a:latin typeface="ＭＳ ゴシック" pitchFamily="49" charset="-128"/>
              </a:rPr>
              <a:t>補足給付により助成を受ける一方で保有する預貯金や不動産が保全されることは保険料負担者との間で不公平</a:t>
            </a:r>
            <a:r>
              <a:rPr lang="ja-JP" altLang="en-US" sz="1600" spc="-100" dirty="0" smtClean="0">
                <a:solidFill>
                  <a:prstClr val="black"/>
                </a:solidFill>
                <a:latin typeface="ＭＳ ゴシック" pitchFamily="49" charset="-128"/>
              </a:rPr>
              <a:t>であることから、資産を勘案する等の見直しを行う。</a:t>
            </a:r>
            <a:endParaRPr lang="en-US" altLang="ja-JP" sz="1600" spc="-100" dirty="0" smtClean="0">
              <a:solidFill>
                <a:prstClr val="black"/>
              </a:solidFill>
              <a:latin typeface="ＭＳ ゴシック" pitchFamily="49" charset="-128"/>
            </a:endParaRPr>
          </a:p>
          <a:p>
            <a:pPr marL="180975" indent="-180975" algn="just">
              <a:lnSpc>
                <a:spcPts val="2400"/>
              </a:lnSpc>
            </a:pPr>
            <a:r>
              <a:rPr lang="ja-JP" altLang="en-US" sz="1400" spc="-100" dirty="0" smtClean="0">
                <a:solidFill>
                  <a:prstClr val="black"/>
                </a:solidFill>
                <a:latin typeface="ＭＳ ゴシック" pitchFamily="49" charset="-128"/>
              </a:rPr>
              <a:t>　</a:t>
            </a:r>
            <a:r>
              <a:rPr lang="ja-JP" altLang="ja-JP" sz="1400" dirty="0" smtClean="0">
                <a:solidFill>
                  <a:prstClr val="black"/>
                </a:solidFill>
                <a:latin typeface="ＭＳ Ｐゴシック"/>
              </a:rPr>
              <a:t>（注</a:t>
            </a:r>
            <a:r>
              <a:rPr lang="ja-JP" altLang="en-US" sz="1400" dirty="0" smtClean="0">
                <a:solidFill>
                  <a:prstClr val="black"/>
                </a:solidFill>
                <a:latin typeface="ＭＳ Ｐゴシック"/>
              </a:rPr>
              <a:t>１</a:t>
            </a:r>
            <a:r>
              <a:rPr lang="ja-JP" altLang="ja-JP" sz="1400" dirty="0" smtClean="0">
                <a:solidFill>
                  <a:prstClr val="black"/>
                </a:solidFill>
                <a:latin typeface="ＭＳ Ｐゴシック"/>
              </a:rPr>
              <a:t>）資産</a:t>
            </a:r>
            <a:r>
              <a:rPr lang="ja-JP" altLang="en-US" sz="1400" dirty="0">
                <a:solidFill>
                  <a:prstClr val="black"/>
                </a:solidFill>
                <a:latin typeface="ＭＳ Ｐゴシック"/>
              </a:rPr>
              <a:t>要件</a:t>
            </a:r>
            <a:r>
              <a:rPr lang="ja-JP" altLang="ja-JP" sz="1400" dirty="0" smtClean="0">
                <a:solidFill>
                  <a:prstClr val="black"/>
                </a:solidFill>
                <a:latin typeface="ＭＳ Ｐゴシック"/>
              </a:rPr>
              <a:t>の</a:t>
            </a:r>
            <a:r>
              <a:rPr lang="ja-JP" altLang="ja-JP" sz="1400" dirty="0">
                <a:solidFill>
                  <a:prstClr val="black"/>
                </a:solidFill>
                <a:latin typeface="ＭＳ Ｐゴシック"/>
              </a:rPr>
              <a:t>判定実務</a:t>
            </a:r>
            <a:r>
              <a:rPr lang="ja-JP" altLang="ja-JP" sz="1400" dirty="0" smtClean="0">
                <a:solidFill>
                  <a:prstClr val="black"/>
                </a:solidFill>
                <a:latin typeface="ＭＳ Ｐゴシック"/>
              </a:rPr>
              <a:t>は市町村</a:t>
            </a:r>
            <a:r>
              <a:rPr lang="ja-JP" altLang="ja-JP" sz="1400" dirty="0">
                <a:solidFill>
                  <a:prstClr val="black"/>
                </a:solidFill>
                <a:latin typeface="ＭＳ Ｐゴシック"/>
              </a:rPr>
              <a:t>の事務負担を勘案して</a:t>
            </a:r>
            <a:r>
              <a:rPr lang="ja-JP" altLang="ja-JP" sz="1400" dirty="0" smtClean="0">
                <a:solidFill>
                  <a:prstClr val="black"/>
                </a:solidFill>
                <a:latin typeface="ＭＳ Ｐゴシック"/>
              </a:rPr>
              <a:t>本人の</a:t>
            </a:r>
            <a:r>
              <a:rPr lang="ja-JP" altLang="ja-JP" sz="1400" dirty="0">
                <a:solidFill>
                  <a:prstClr val="black"/>
                </a:solidFill>
                <a:latin typeface="ＭＳ Ｐゴシック"/>
              </a:rPr>
              <a:t>申告を前提とした簡素な仕組みと</a:t>
            </a:r>
            <a:r>
              <a:rPr lang="ja-JP" altLang="ja-JP" sz="1400" dirty="0" smtClean="0">
                <a:solidFill>
                  <a:prstClr val="black"/>
                </a:solidFill>
                <a:latin typeface="ＭＳ Ｐゴシック"/>
              </a:rPr>
              <a:t>する</a:t>
            </a:r>
            <a:r>
              <a:rPr lang="ja-JP" altLang="en-US" sz="1400" dirty="0" smtClean="0">
                <a:solidFill>
                  <a:prstClr val="black"/>
                </a:solidFill>
                <a:latin typeface="ＭＳ Ｐゴシック"/>
              </a:rPr>
              <a:t>（地方団体も要請）</a:t>
            </a:r>
            <a:endParaRPr lang="en-US" altLang="ja-JP" sz="1400" dirty="0" smtClean="0">
              <a:solidFill>
                <a:prstClr val="black"/>
              </a:solidFill>
              <a:latin typeface="ＭＳ Ｐゴシック"/>
            </a:endParaRPr>
          </a:p>
          <a:p>
            <a:pPr marL="180975" indent="-180975" algn="just">
              <a:lnSpc>
                <a:spcPts val="24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（注２）認定者数：１０３万人、給付費：２８４４億円［平成２３年度］</a:t>
            </a:r>
            <a:endParaRPr lang="en-US" altLang="ja-JP" sz="1400" dirty="0" smtClean="0">
              <a:solidFill>
                <a:prstClr val="black"/>
              </a:solidFill>
              <a:latin typeface="ＭＳ Ｐゴシック"/>
            </a:endParaRPr>
          </a:p>
        </p:txBody>
      </p:sp>
      <p:sp>
        <p:nvSpPr>
          <p:cNvPr id="10" name="正方形/長方形 9"/>
          <p:cNvSpPr/>
          <p:nvPr/>
        </p:nvSpPr>
        <p:spPr>
          <a:xfrm>
            <a:off x="112211" y="3726904"/>
            <a:ext cx="9746472" cy="3131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t"/>
          <a:lstStyle/>
          <a:p>
            <a:pPr marL="2155825" indent="-2155825" algn="just">
              <a:lnSpc>
                <a:spcPts val="1700"/>
              </a:lnSpc>
            </a:pPr>
            <a:r>
              <a:rPr lang="ja-JP" altLang="en-US" sz="1600" spc="-100" dirty="0" smtClean="0">
                <a:solidFill>
                  <a:prstClr val="black"/>
                </a:solidFill>
                <a:latin typeface="ＭＳ ゴシック" pitchFamily="49" charset="-128"/>
                <a:ea typeface="ＭＳ ゴシック" pitchFamily="49" charset="-128"/>
              </a:rPr>
              <a:t>　</a:t>
            </a:r>
            <a:endParaRPr lang="en-US" altLang="ja-JP" sz="800" spc="-100" dirty="0">
              <a:solidFill>
                <a:prstClr val="black"/>
              </a:solidFill>
              <a:latin typeface="ＭＳ ゴシック" pitchFamily="49" charset="-128"/>
              <a:ea typeface="ＭＳ ゴシック" pitchFamily="49" charset="-128"/>
            </a:endParaRPr>
          </a:p>
          <a:p>
            <a:pPr marL="2155825" indent="-2155825" algn="just">
              <a:lnSpc>
                <a:spcPts val="1700"/>
              </a:lnSpc>
            </a:pPr>
            <a:r>
              <a:rPr lang="ja-JP" altLang="en-US" sz="900" spc="-100" dirty="0" smtClean="0">
                <a:solidFill>
                  <a:prstClr val="black"/>
                </a:solidFill>
                <a:latin typeface="ＭＳ ゴシック" pitchFamily="49" charset="-128"/>
                <a:ea typeface="ＭＳ ゴシック" pitchFamily="49" charset="-128"/>
              </a:rPr>
              <a:t>　　</a:t>
            </a:r>
            <a:r>
              <a:rPr lang="ja-JP" altLang="en-US" sz="1600" spc="-100" dirty="0" smtClean="0">
                <a:solidFill>
                  <a:prstClr val="black"/>
                </a:solidFill>
                <a:latin typeface="ＭＳ ゴシック" pitchFamily="49" charset="-128"/>
                <a:ea typeface="ＭＳ ゴシック" pitchFamily="49" charset="-128"/>
              </a:rPr>
              <a:t>①</a:t>
            </a:r>
            <a:r>
              <a:rPr lang="ja-JP" altLang="en-US" sz="1600" spc="-100" dirty="0" smtClean="0">
                <a:solidFill>
                  <a:srgbClr val="FF0000"/>
                </a:solidFill>
                <a:latin typeface="ＭＳ ゴシック" pitchFamily="49" charset="-128"/>
                <a:ea typeface="ＭＳ ゴシック" pitchFamily="49" charset="-128"/>
              </a:rPr>
              <a:t>預貯金等の勘案　</a:t>
            </a:r>
            <a:r>
              <a:rPr lang="ja-JP" altLang="en-US" sz="1600" spc="-100" dirty="0">
                <a:solidFill>
                  <a:prstClr val="black"/>
                </a:solidFill>
                <a:latin typeface="ＭＳ ゴシック" pitchFamily="49" charset="-128"/>
                <a:ea typeface="ＭＳ ゴシック" pitchFamily="49" charset="-128"/>
              </a:rPr>
              <a:t>：</a:t>
            </a:r>
            <a:r>
              <a:rPr lang="ja-JP" altLang="en-US" sz="1600" u="sng" spc="-100" dirty="0" smtClean="0">
                <a:solidFill>
                  <a:prstClr val="black"/>
                </a:solidFill>
                <a:latin typeface="ＭＳ ゴシック" pitchFamily="49" charset="-128"/>
                <a:ea typeface="ＭＳ ゴシック" pitchFamily="49" charset="-128"/>
              </a:rPr>
              <a:t>一定額以上の預貯金等</a:t>
            </a:r>
            <a:r>
              <a:rPr lang="ja-JP" altLang="en-US" sz="1600" u="sng" spc="-100" dirty="0" smtClean="0">
                <a:solidFill>
                  <a:srgbClr val="FF0000"/>
                </a:solidFill>
                <a:latin typeface="ＭＳ ゴシック" pitchFamily="49" charset="-128"/>
                <a:ea typeface="ＭＳ ゴシック" pitchFamily="49" charset="-128"/>
              </a:rPr>
              <a:t>（単身では</a:t>
            </a:r>
            <a:r>
              <a:rPr lang="en-US" altLang="ja-JP" sz="1600" u="sng" spc="-100" dirty="0">
                <a:solidFill>
                  <a:srgbClr val="FF0000"/>
                </a:solidFill>
                <a:latin typeface="ＭＳ ゴシック" pitchFamily="49" charset="-128"/>
                <a:ea typeface="ＭＳ ゴシック" pitchFamily="49" charset="-128"/>
              </a:rPr>
              <a:t>1000</a:t>
            </a:r>
            <a:r>
              <a:rPr lang="ja-JP" altLang="en-US" sz="1600" u="sng" spc="-100" dirty="0" smtClean="0">
                <a:solidFill>
                  <a:srgbClr val="FF0000"/>
                </a:solidFill>
                <a:latin typeface="ＭＳ ゴシック" pitchFamily="49" charset="-128"/>
                <a:ea typeface="ＭＳ ゴシック" pitchFamily="49" charset="-128"/>
              </a:rPr>
              <a:t>万円、夫婦世帯では</a:t>
            </a:r>
            <a:r>
              <a:rPr lang="en-US" altLang="ja-JP" sz="1600" u="sng" spc="-100" dirty="0">
                <a:solidFill>
                  <a:srgbClr val="FF0000"/>
                </a:solidFill>
                <a:latin typeface="ＭＳ ゴシック" pitchFamily="49" charset="-128"/>
                <a:ea typeface="ＭＳ ゴシック" pitchFamily="49" charset="-128"/>
              </a:rPr>
              <a:t>2000</a:t>
            </a:r>
            <a:r>
              <a:rPr lang="ja-JP" altLang="en-US" sz="1600" u="sng" spc="-100" dirty="0" smtClean="0">
                <a:solidFill>
                  <a:srgbClr val="FF0000"/>
                </a:solidFill>
                <a:latin typeface="ＭＳ ゴシック" pitchFamily="49" charset="-128"/>
                <a:ea typeface="ＭＳ ゴシック" pitchFamily="49" charset="-128"/>
              </a:rPr>
              <a:t>万円程度を想定）</a:t>
            </a:r>
            <a:r>
              <a:rPr lang="ja-JP" altLang="en-US" sz="1600" spc="-100" dirty="0" smtClean="0">
                <a:solidFill>
                  <a:prstClr val="black"/>
                </a:solidFill>
                <a:latin typeface="ＭＳ ゴシック" pitchFamily="49" charset="-128"/>
                <a:ea typeface="ＭＳ ゴシック" pitchFamily="49" charset="-128"/>
              </a:rPr>
              <a:t>がある場合には、所得の状況に関わらず、補足給付の対象外とする。</a:t>
            </a:r>
            <a:endParaRPr lang="en-US" altLang="ja-JP" sz="1600" spc="-100" dirty="0" smtClean="0">
              <a:solidFill>
                <a:prstClr val="black"/>
              </a:solidFill>
              <a:latin typeface="ＭＳ ゴシック" pitchFamily="49" charset="-128"/>
              <a:ea typeface="ＭＳ ゴシック" pitchFamily="49" charset="-128"/>
            </a:endParaRPr>
          </a:p>
          <a:p>
            <a:pPr marL="2155825" indent="-2155825" algn="just">
              <a:spcBef>
                <a:spcPts val="1200"/>
              </a:spcBef>
            </a:pPr>
            <a:r>
              <a:rPr lang="ja-JP" altLang="en-US" sz="1600" spc="-100" dirty="0" smtClean="0">
                <a:solidFill>
                  <a:prstClr val="black"/>
                </a:solidFill>
                <a:latin typeface="ＭＳ ゴシック" pitchFamily="49" charset="-128"/>
                <a:ea typeface="ＭＳ ゴシック" pitchFamily="49" charset="-128"/>
              </a:rPr>
              <a:t>　②</a:t>
            </a:r>
            <a:r>
              <a:rPr lang="ja-JP" altLang="en-US" sz="1600" spc="-100" dirty="0" smtClean="0">
                <a:solidFill>
                  <a:srgbClr val="FF0000"/>
                </a:solidFill>
                <a:latin typeface="ＭＳ ゴシック" pitchFamily="49" charset="-128"/>
                <a:ea typeface="ＭＳ ゴシック" pitchFamily="49" charset="-128"/>
              </a:rPr>
              <a:t>不動産の勘案</a:t>
            </a:r>
            <a:r>
              <a:rPr lang="ja-JP" altLang="en-US" sz="1600" spc="-100" dirty="0" smtClean="0">
                <a:solidFill>
                  <a:prstClr val="black"/>
                </a:solidFill>
                <a:latin typeface="ＭＳ ゴシック" pitchFamily="49" charset="-128"/>
                <a:ea typeface="ＭＳ ゴシック" pitchFamily="49" charset="-128"/>
              </a:rPr>
              <a:t>　　：預貯金等が一定額未満であっても、</a:t>
            </a:r>
            <a:r>
              <a:rPr lang="ja-JP" altLang="en-US" sz="1600" u="sng" spc="-100" dirty="0" smtClean="0">
                <a:solidFill>
                  <a:prstClr val="black"/>
                </a:solidFill>
                <a:latin typeface="ＭＳ ゴシック" pitchFamily="49" charset="-128"/>
                <a:ea typeface="ＭＳ ゴシック" pitchFamily="49" charset="-128"/>
              </a:rPr>
              <a:t>一定の評価額以上</a:t>
            </a:r>
            <a:r>
              <a:rPr lang="ja-JP" altLang="en-US" sz="1600" u="sng" spc="-100" dirty="0" smtClean="0">
                <a:solidFill>
                  <a:srgbClr val="FF0000"/>
                </a:solidFill>
                <a:latin typeface="ＭＳ ゴシック" pitchFamily="49" charset="-128"/>
                <a:ea typeface="ＭＳ ゴシック" pitchFamily="49" charset="-128"/>
              </a:rPr>
              <a:t>（約</a:t>
            </a:r>
            <a:r>
              <a:rPr lang="en-US" altLang="ja-JP" sz="1600" u="sng" spc="-100" dirty="0" smtClean="0">
                <a:solidFill>
                  <a:srgbClr val="FF0000"/>
                </a:solidFill>
                <a:latin typeface="ＭＳ ゴシック" pitchFamily="49" charset="-128"/>
                <a:ea typeface="ＭＳ ゴシック" pitchFamily="49" charset="-128"/>
              </a:rPr>
              <a:t>3000</a:t>
            </a:r>
            <a:r>
              <a:rPr lang="ja-JP" altLang="en-US" sz="1600" u="sng" spc="-100" dirty="0" smtClean="0">
                <a:solidFill>
                  <a:srgbClr val="FF0000"/>
                </a:solidFill>
                <a:latin typeface="ＭＳ ゴシック" pitchFamily="49" charset="-128"/>
                <a:ea typeface="ＭＳ ゴシック" pitchFamily="49" charset="-128"/>
              </a:rPr>
              <a:t>万円程度（固定資産税評価額で</a:t>
            </a:r>
            <a:r>
              <a:rPr lang="en-US" altLang="ja-JP" sz="1600" u="sng" spc="-100" dirty="0" smtClean="0">
                <a:solidFill>
                  <a:srgbClr val="FF0000"/>
                </a:solidFill>
                <a:latin typeface="ＭＳ ゴシック" pitchFamily="49" charset="-128"/>
                <a:ea typeface="ＭＳ ゴシック" pitchFamily="49" charset="-128"/>
              </a:rPr>
              <a:t>2000</a:t>
            </a:r>
            <a:r>
              <a:rPr lang="ja-JP" altLang="en-US" sz="1600" u="sng" spc="-100" dirty="0" smtClean="0">
                <a:solidFill>
                  <a:srgbClr val="FF0000"/>
                </a:solidFill>
                <a:latin typeface="ＭＳ ゴシック" pitchFamily="49" charset="-128"/>
                <a:ea typeface="ＭＳ ゴシック" pitchFamily="49" charset="-128"/>
              </a:rPr>
              <a:t>万円））</a:t>
            </a:r>
            <a:r>
              <a:rPr lang="ja-JP" altLang="en-US" sz="1600" u="sng" spc="-100" dirty="0" smtClean="0">
                <a:solidFill>
                  <a:prstClr val="black"/>
                </a:solidFill>
                <a:latin typeface="ＭＳ ゴシック" pitchFamily="49" charset="-128"/>
                <a:ea typeface="ＭＳ ゴシック" pitchFamily="49" charset="-128"/>
              </a:rPr>
              <a:t>の居宅等の不動産</a:t>
            </a:r>
            <a:r>
              <a:rPr lang="ja-JP" altLang="en-US" sz="1600" spc="-100" dirty="0" smtClean="0">
                <a:solidFill>
                  <a:prstClr val="black"/>
                </a:solidFill>
                <a:latin typeface="ＭＳ ゴシック" pitchFamily="49" charset="-128"/>
                <a:ea typeface="ＭＳ ゴシック" pitchFamily="49" charset="-128"/>
              </a:rPr>
              <a:t>を所有している場合には、補足給付の対象外とした上で、それを担保に</a:t>
            </a:r>
            <a:r>
              <a:rPr lang="ja-JP" altLang="en-US" sz="1600" u="sng" spc="-100" dirty="0" smtClean="0">
                <a:solidFill>
                  <a:prstClr val="black"/>
                </a:solidFill>
                <a:latin typeface="ＭＳ ゴシック" pitchFamily="49" charset="-128"/>
                <a:ea typeface="ＭＳ ゴシック" pitchFamily="49" charset="-128"/>
              </a:rPr>
              <a:t>補足給付相当額の貸付</a:t>
            </a:r>
            <a:r>
              <a:rPr lang="ja-JP" altLang="en-US" sz="1600" spc="-100" dirty="0" smtClean="0">
                <a:solidFill>
                  <a:prstClr val="black"/>
                </a:solidFill>
                <a:latin typeface="ＭＳ ゴシック" pitchFamily="49" charset="-128"/>
                <a:ea typeface="ＭＳ ゴシック" pitchFamily="49" charset="-128"/>
              </a:rPr>
              <a:t>を行い、死後に回収する仕組みとする。</a:t>
            </a:r>
            <a:endParaRPr lang="en-US" altLang="ja-JP" sz="1600" spc="-100" dirty="0" smtClean="0">
              <a:solidFill>
                <a:prstClr val="black"/>
              </a:solidFill>
              <a:latin typeface="ＭＳ ゴシック" pitchFamily="49" charset="-128"/>
              <a:ea typeface="ＭＳ ゴシック" pitchFamily="49" charset="-128"/>
            </a:endParaRPr>
          </a:p>
          <a:p>
            <a:pPr marL="2416175" indent="-2416175" algn="just">
              <a:spcBef>
                <a:spcPts val="1200"/>
              </a:spcBef>
            </a:pPr>
            <a:r>
              <a:rPr lang="ja-JP" altLang="en-US" sz="1600" spc="-100" dirty="0">
                <a:solidFill>
                  <a:prstClr val="black"/>
                </a:solidFill>
                <a:latin typeface="ＭＳ ゴシック" pitchFamily="49" charset="-128"/>
                <a:ea typeface="ＭＳ ゴシック" pitchFamily="49" charset="-128"/>
              </a:rPr>
              <a:t>　③</a:t>
            </a:r>
            <a:r>
              <a:rPr lang="ja-JP" altLang="en-US" sz="1600" spc="-100" dirty="0">
                <a:solidFill>
                  <a:srgbClr val="FF0000"/>
                </a:solidFill>
                <a:latin typeface="ＭＳ ゴシック" pitchFamily="49" charset="-128"/>
                <a:ea typeface="ＭＳ ゴシック" pitchFamily="49" charset="-128"/>
              </a:rPr>
              <a:t>配偶者の所得の</a:t>
            </a:r>
            <a:r>
              <a:rPr lang="ja-JP" altLang="en-US" sz="1600" spc="-100" dirty="0" smtClean="0">
                <a:solidFill>
                  <a:srgbClr val="FF0000"/>
                </a:solidFill>
                <a:latin typeface="ＭＳ ゴシック" pitchFamily="49" charset="-128"/>
                <a:ea typeface="ＭＳ ゴシック" pitchFamily="49" charset="-128"/>
              </a:rPr>
              <a:t>勘案 </a:t>
            </a:r>
            <a:r>
              <a:rPr lang="ja-JP" altLang="en-US" sz="1600" spc="-100" dirty="0">
                <a:solidFill>
                  <a:prstClr val="black"/>
                </a:solidFill>
                <a:latin typeface="ＭＳ ゴシック" pitchFamily="49" charset="-128"/>
                <a:ea typeface="ＭＳ ゴシック" pitchFamily="49" charset="-128"/>
              </a:rPr>
              <a:t>：</a:t>
            </a:r>
            <a:r>
              <a:rPr lang="ja-JP" altLang="en-US" sz="1600" spc="-100" dirty="0" smtClean="0">
                <a:solidFill>
                  <a:prstClr val="black"/>
                </a:solidFill>
                <a:latin typeface="ＭＳ ゴシック" pitchFamily="49" charset="-128"/>
                <a:ea typeface="ＭＳ ゴシック" pitchFamily="49" charset="-128"/>
              </a:rPr>
              <a:t>施設</a:t>
            </a:r>
            <a:r>
              <a:rPr lang="ja-JP" altLang="en-US" sz="1600" spc="-100" dirty="0">
                <a:solidFill>
                  <a:prstClr val="black"/>
                </a:solidFill>
                <a:latin typeface="ＭＳ ゴシック" pitchFamily="49" charset="-128"/>
                <a:ea typeface="ＭＳ ゴシック" pitchFamily="49" charset="-128"/>
              </a:rPr>
              <a:t>入所に際して世帯分離が行われること</a:t>
            </a:r>
            <a:r>
              <a:rPr lang="ja-JP" altLang="en-US" sz="1600" spc="-100" dirty="0" smtClean="0">
                <a:solidFill>
                  <a:prstClr val="black"/>
                </a:solidFill>
                <a:latin typeface="ＭＳ ゴシック" pitchFamily="49" charset="-128"/>
                <a:ea typeface="ＭＳ ゴシック" pitchFamily="49" charset="-128"/>
              </a:rPr>
              <a:t>が</a:t>
            </a:r>
            <a:r>
              <a:rPr lang="ja-JP" altLang="en-US" sz="1600" spc="-100" dirty="0">
                <a:solidFill>
                  <a:prstClr val="black"/>
                </a:solidFill>
                <a:latin typeface="ＭＳ ゴシック" pitchFamily="49" charset="-128"/>
                <a:ea typeface="ＭＳ ゴシック" pitchFamily="49" charset="-128"/>
              </a:rPr>
              <a:t>多い</a:t>
            </a:r>
            <a:r>
              <a:rPr lang="ja-JP" altLang="en-US" sz="1600" spc="-100" dirty="0" smtClean="0">
                <a:solidFill>
                  <a:prstClr val="black"/>
                </a:solidFill>
                <a:latin typeface="ＭＳ ゴシック" pitchFamily="49" charset="-128"/>
                <a:ea typeface="ＭＳ ゴシック" pitchFamily="49" charset="-128"/>
              </a:rPr>
              <a:t>が</a:t>
            </a:r>
            <a:r>
              <a:rPr lang="ja-JP" altLang="en-US" sz="1600" spc="-100" dirty="0">
                <a:solidFill>
                  <a:prstClr val="black"/>
                </a:solidFill>
                <a:latin typeface="ＭＳ ゴシック" pitchFamily="49" charset="-128"/>
                <a:ea typeface="ＭＳ ゴシック" pitchFamily="49" charset="-128"/>
              </a:rPr>
              <a:t>、配偶者の所得は、世帯分離後も勘案することとし、</a:t>
            </a:r>
            <a:r>
              <a:rPr lang="ja-JP" altLang="en-US" sz="1600" u="sng" spc="-100" dirty="0" smtClean="0">
                <a:solidFill>
                  <a:prstClr val="black"/>
                </a:solidFill>
                <a:latin typeface="ＭＳ ゴシック" pitchFamily="49" charset="-128"/>
                <a:ea typeface="ＭＳ ゴシック" pitchFamily="49" charset="-128"/>
              </a:rPr>
              <a:t>配偶者が課税</a:t>
            </a:r>
            <a:r>
              <a:rPr lang="ja-JP" altLang="en-US" sz="1600" u="sng" spc="-100" dirty="0">
                <a:solidFill>
                  <a:prstClr val="black"/>
                </a:solidFill>
                <a:latin typeface="ＭＳ ゴシック" pitchFamily="49" charset="-128"/>
                <a:ea typeface="ＭＳ ゴシック" pitchFamily="49" charset="-128"/>
              </a:rPr>
              <a:t>されている</a:t>
            </a:r>
            <a:r>
              <a:rPr lang="ja-JP" altLang="en-US" sz="1600" u="sng" spc="-100" dirty="0" smtClean="0">
                <a:solidFill>
                  <a:prstClr val="black"/>
                </a:solidFill>
                <a:latin typeface="ＭＳ ゴシック" pitchFamily="49" charset="-128"/>
                <a:ea typeface="ＭＳ ゴシック" pitchFamily="49" charset="-128"/>
              </a:rPr>
              <a:t>場合は</a:t>
            </a:r>
            <a:r>
              <a:rPr lang="ja-JP" altLang="en-US" sz="1600" u="sng" spc="-100" dirty="0">
                <a:solidFill>
                  <a:prstClr val="black"/>
                </a:solidFill>
                <a:latin typeface="ＭＳ ゴシック" pitchFamily="49" charset="-128"/>
                <a:ea typeface="ＭＳ ゴシック" pitchFamily="49" charset="-128"/>
              </a:rPr>
              <a:t>、補足給付の対象外</a:t>
            </a:r>
            <a:r>
              <a:rPr lang="ja-JP" altLang="en-US" sz="1600" spc="-100" dirty="0">
                <a:solidFill>
                  <a:prstClr val="black"/>
                </a:solidFill>
                <a:latin typeface="ＭＳ ゴシック" pitchFamily="49" charset="-128"/>
                <a:ea typeface="ＭＳ ゴシック" pitchFamily="49" charset="-128"/>
              </a:rPr>
              <a:t>とする</a:t>
            </a:r>
            <a:r>
              <a:rPr lang="ja-JP" altLang="en-US" sz="1600" spc="-100" dirty="0" smtClean="0">
                <a:solidFill>
                  <a:prstClr val="black"/>
                </a:solidFill>
                <a:latin typeface="ＭＳ ゴシック" pitchFamily="49" charset="-128"/>
                <a:ea typeface="ＭＳ ゴシック" pitchFamily="49" charset="-128"/>
              </a:rPr>
              <a:t>。</a:t>
            </a:r>
            <a:endParaRPr lang="en-US" altLang="ja-JP" sz="1600" spc="-100" dirty="0" smtClean="0">
              <a:solidFill>
                <a:prstClr val="black"/>
              </a:solidFill>
              <a:latin typeface="ＭＳ ゴシック" pitchFamily="49" charset="-128"/>
              <a:ea typeface="ＭＳ ゴシック" pitchFamily="49" charset="-128"/>
            </a:endParaRPr>
          </a:p>
          <a:p>
            <a:pPr marL="2601913" indent="-2601913" algn="just">
              <a:spcBef>
                <a:spcPts val="1200"/>
              </a:spcBef>
            </a:pPr>
            <a:r>
              <a:rPr lang="ja-JP" altLang="en-US" sz="1600" spc="-100" dirty="0">
                <a:solidFill>
                  <a:prstClr val="black"/>
                </a:solidFill>
                <a:latin typeface="ＭＳ ゴシック" pitchFamily="49" charset="-128"/>
                <a:ea typeface="ＭＳ ゴシック" pitchFamily="49" charset="-128"/>
              </a:rPr>
              <a:t>　</a:t>
            </a:r>
            <a:r>
              <a:rPr lang="ja-JP" altLang="en-US" sz="1600" spc="-100" dirty="0" smtClean="0">
                <a:solidFill>
                  <a:prstClr val="black"/>
                </a:solidFill>
                <a:latin typeface="ＭＳ ゴシック" pitchFamily="49" charset="-128"/>
                <a:ea typeface="ＭＳ ゴシック" pitchFamily="49" charset="-128"/>
              </a:rPr>
              <a:t>④</a:t>
            </a:r>
            <a:r>
              <a:rPr lang="ja-JP" altLang="en-US" sz="1600" spc="-100" dirty="0" smtClean="0">
                <a:solidFill>
                  <a:srgbClr val="FF0000"/>
                </a:solidFill>
                <a:latin typeface="ＭＳ ゴシック" pitchFamily="49" charset="-128"/>
                <a:ea typeface="ＭＳ ゴシック" pitchFamily="49" charset="-128"/>
              </a:rPr>
              <a:t>非課税年金収入の勘案 </a:t>
            </a:r>
            <a:r>
              <a:rPr lang="ja-JP" altLang="en-US" sz="1600" spc="-100" dirty="0">
                <a:solidFill>
                  <a:prstClr val="black"/>
                </a:solidFill>
                <a:latin typeface="ＭＳ ゴシック" pitchFamily="49" charset="-128"/>
                <a:ea typeface="ＭＳ ゴシック" pitchFamily="49" charset="-128"/>
              </a:rPr>
              <a:t>：</a:t>
            </a:r>
            <a:r>
              <a:rPr lang="ja-JP" altLang="en-US" sz="1600" u="sng" spc="-100" dirty="0" smtClean="0">
                <a:solidFill>
                  <a:prstClr val="black"/>
                </a:solidFill>
                <a:latin typeface="ＭＳ ゴシック" pitchFamily="49" charset="-128"/>
                <a:ea typeface="ＭＳ ゴシック" pitchFamily="49" charset="-128"/>
              </a:rPr>
              <a:t>第２段階とされている者について、年金収入基準（</a:t>
            </a:r>
            <a:r>
              <a:rPr lang="en-US" altLang="ja-JP" sz="1600" u="sng" spc="-100" dirty="0" smtClean="0">
                <a:solidFill>
                  <a:prstClr val="black"/>
                </a:solidFill>
                <a:latin typeface="ＭＳ ゴシック" pitchFamily="49" charset="-128"/>
                <a:ea typeface="ＭＳ ゴシック" pitchFamily="49" charset="-128"/>
              </a:rPr>
              <a:t>80</a:t>
            </a:r>
            <a:r>
              <a:rPr lang="ja-JP" altLang="en-US" sz="1600" u="sng" spc="-100" dirty="0" smtClean="0">
                <a:solidFill>
                  <a:prstClr val="black"/>
                </a:solidFill>
                <a:latin typeface="ＭＳ ゴシック" pitchFamily="49" charset="-128"/>
                <a:ea typeface="ＭＳ ゴシック" pitchFamily="49" charset="-128"/>
              </a:rPr>
              <a:t>万円以下）の判定</a:t>
            </a:r>
            <a:r>
              <a:rPr lang="ja-JP" altLang="en-US" sz="1600" spc="-100" dirty="0" smtClean="0">
                <a:solidFill>
                  <a:prstClr val="black"/>
                </a:solidFill>
                <a:latin typeface="ＭＳ ゴシック" pitchFamily="49" charset="-128"/>
                <a:ea typeface="ＭＳ ゴシック" pitchFamily="49" charset="-128"/>
              </a:rPr>
              <a:t>に当たり、非課税年金（遺族年金及び障害年金）も勘案する</a:t>
            </a:r>
            <a:r>
              <a:rPr lang="ja-JP" altLang="en-US" sz="1600" spc="-100" dirty="0" smtClean="0">
                <a:solidFill>
                  <a:prstClr val="black"/>
                </a:solidFill>
                <a:latin typeface="ＭＳ ゴシック" pitchFamily="49" charset="-128"/>
                <a:ea typeface="ＭＳ ゴシック" pitchFamily="49" charset="-128"/>
              </a:rPr>
              <a:t>。</a:t>
            </a:r>
            <a:endParaRPr lang="en-US" altLang="ja-JP" sz="1600" spc="-100" dirty="0" smtClean="0">
              <a:solidFill>
                <a:prstClr val="black"/>
              </a:solidFill>
              <a:latin typeface="ＭＳ ゴシック" pitchFamily="49" charset="-128"/>
              <a:ea typeface="ＭＳ ゴシック" pitchFamily="49" charset="-128"/>
            </a:endParaRPr>
          </a:p>
          <a:p>
            <a:pPr marL="85725" indent="2070100" algn="just"/>
            <a:r>
              <a:rPr lang="ja-JP" altLang="en-US" sz="1400" spc="-100" dirty="0" smtClean="0">
                <a:solidFill>
                  <a:prstClr val="black"/>
                </a:solidFill>
                <a:latin typeface="ＭＳ ゴシック" pitchFamily="49" charset="-128"/>
              </a:rPr>
              <a:t>　</a:t>
            </a:r>
            <a:r>
              <a:rPr lang="en-US" altLang="ja-JP" sz="1400" spc="-100" dirty="0" smtClean="0">
                <a:solidFill>
                  <a:prstClr val="black"/>
                </a:solidFill>
                <a:latin typeface="ＭＳ ゴシック" pitchFamily="49" charset="-128"/>
              </a:rPr>
              <a:t>※</a:t>
            </a:r>
            <a:r>
              <a:rPr lang="ja-JP" altLang="en-US" sz="1400" spc="-100" dirty="0" smtClean="0">
                <a:solidFill>
                  <a:prstClr val="black"/>
                </a:solidFill>
                <a:latin typeface="ＭＳ ゴシック" pitchFamily="49" charset="-128"/>
              </a:rPr>
              <a:t>現に遺族年金等が非課税とされていること等を踏まえ、補足給付の対象からは外さない。</a:t>
            </a:r>
            <a:endParaRPr lang="en-US" altLang="ja-JP" sz="1400" spc="-100" dirty="0" smtClean="0">
              <a:solidFill>
                <a:prstClr val="black"/>
              </a:solidFill>
              <a:latin typeface="ＭＳ ゴシック" pitchFamily="49" charset="-128"/>
            </a:endParaRPr>
          </a:p>
        </p:txBody>
      </p:sp>
      <p:sp>
        <p:nvSpPr>
          <p:cNvPr id="6" name="テキスト ボックス 5"/>
          <p:cNvSpPr txBox="1"/>
          <p:nvPr/>
        </p:nvSpPr>
        <p:spPr>
          <a:xfrm>
            <a:off x="1928666" y="87015"/>
            <a:ext cx="6048673"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（３）補足</a:t>
            </a:r>
            <a:r>
              <a:rPr lang="ja-JP" altLang="en-US" sz="2400" dirty="0">
                <a:solidFill>
                  <a:prstClr val="black"/>
                </a:solidFill>
                <a:latin typeface="HGP創英角ｺﾞｼｯｸUB" pitchFamily="50" charset="-128"/>
                <a:ea typeface="HGP創英角ｺﾞｼｯｸUB" pitchFamily="50" charset="-128"/>
              </a:rPr>
              <a:t>給付</a:t>
            </a:r>
            <a:r>
              <a:rPr lang="ja-JP" altLang="en-US" sz="2400" dirty="0" smtClean="0">
                <a:solidFill>
                  <a:prstClr val="black"/>
                </a:solidFill>
                <a:latin typeface="HGP創英角ｺﾞｼｯｸUB" pitchFamily="50" charset="-128"/>
                <a:ea typeface="HGP創英角ｺﾞｼｯｸUB" pitchFamily="50" charset="-128"/>
              </a:rPr>
              <a:t>の見直し　（資産等の勘案）</a:t>
            </a:r>
            <a:endParaRPr lang="ja-JP" altLang="en-US" sz="2400" dirty="0">
              <a:solidFill>
                <a:prstClr val="black"/>
              </a:solidFill>
              <a:latin typeface="HGP創英角ｺﾞｼｯｸUB" pitchFamily="50" charset="-128"/>
              <a:ea typeface="HGP創英角ｺﾞｼｯｸUB" pitchFamily="50" charset="-128"/>
            </a:endParaRPr>
          </a:p>
        </p:txBody>
      </p:sp>
      <p:sp>
        <p:nvSpPr>
          <p:cNvPr id="7" name="正方形/長方形 6"/>
          <p:cNvSpPr/>
          <p:nvPr/>
        </p:nvSpPr>
        <p:spPr>
          <a:xfrm>
            <a:off x="34201" y="404666"/>
            <a:ext cx="1678446"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見直しの趣旨</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8" name="正方形/長方形 7"/>
          <p:cNvSpPr/>
          <p:nvPr/>
        </p:nvSpPr>
        <p:spPr>
          <a:xfrm>
            <a:off x="34201" y="3573023"/>
            <a:ext cx="1678446" cy="30777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見直し案</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1"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143</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935297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28478" y="44625"/>
            <a:ext cx="9631909" cy="461665"/>
          </a:xfrm>
          <a:prstGeom prst="rect">
            <a:avLst/>
          </a:prstGeom>
          <a:solidFill>
            <a:srgbClr val="FFFFCC"/>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ja-JP" altLang="en-US" sz="2400" dirty="0" smtClean="0">
                <a:solidFill>
                  <a:prstClr val="black"/>
                </a:solidFill>
                <a:latin typeface="HG創英角ｺﾞｼｯｸUB" pitchFamily="49" charset="-128"/>
                <a:ea typeface="HG創英角ｺﾞｼｯｸUB" pitchFamily="49" charset="-128"/>
              </a:rPr>
              <a:t>補足給付の見直しの</a:t>
            </a:r>
            <a:r>
              <a:rPr lang="ja-JP" altLang="en-US" sz="2400" dirty="0">
                <a:solidFill>
                  <a:prstClr val="black"/>
                </a:solidFill>
                <a:latin typeface="HG創英角ｺﾞｼｯｸUB" pitchFamily="49" charset="-128"/>
                <a:ea typeface="HG創英角ｺﾞｼｯｸUB" pitchFamily="49" charset="-128"/>
              </a:rPr>
              <a:t>イメージ</a:t>
            </a:r>
          </a:p>
        </p:txBody>
      </p:sp>
      <p:sp>
        <p:nvSpPr>
          <p:cNvPr id="4" name="テキスト ボックス 3"/>
          <p:cNvSpPr txBox="1"/>
          <p:nvPr/>
        </p:nvSpPr>
        <p:spPr>
          <a:xfrm>
            <a:off x="272480" y="945166"/>
            <a:ext cx="1512168" cy="3923994"/>
          </a:xfrm>
          <a:prstGeom prst="rect">
            <a:avLst/>
          </a:prstGeom>
          <a:noFill/>
          <a:ln w="19050">
            <a:solidFill>
              <a:schemeClr val="tx1"/>
            </a:solidFill>
          </a:ln>
        </p:spPr>
        <p:txBody>
          <a:bodyPr wrap="square" rtlCol="0">
            <a:noAutofit/>
          </a:bodyPr>
          <a:lstStyle/>
          <a:p>
            <a:pPr algn="ctr"/>
            <a:r>
              <a:rPr lang="ja-JP" altLang="en-US" sz="2000" b="1" spc="-100" dirty="0">
                <a:solidFill>
                  <a:prstClr val="black"/>
                </a:solidFill>
              </a:rPr>
              <a:t>所得</a:t>
            </a:r>
            <a:r>
              <a:rPr lang="ja-JP" altLang="en-US" sz="2000" b="1" spc="-100" dirty="0" smtClean="0">
                <a:solidFill>
                  <a:prstClr val="black"/>
                </a:solidFill>
              </a:rPr>
              <a:t>要件</a:t>
            </a:r>
            <a:endParaRPr lang="en-US" altLang="ja-JP" sz="1200" b="1" spc="-100" dirty="0" smtClean="0">
              <a:solidFill>
                <a:prstClr val="black"/>
              </a:solidFill>
            </a:endParaRPr>
          </a:p>
          <a:p>
            <a:endParaRPr lang="en-US" altLang="ja-JP" sz="1600" spc="-100" dirty="0">
              <a:solidFill>
                <a:prstClr val="black"/>
              </a:solidFill>
            </a:endParaRPr>
          </a:p>
          <a:p>
            <a:r>
              <a:rPr lang="ja-JP" altLang="en-US" sz="1400" spc="-100" dirty="0" smtClean="0">
                <a:solidFill>
                  <a:prstClr val="black"/>
                </a:solidFill>
              </a:rPr>
              <a:t>現行</a:t>
            </a:r>
            <a:endParaRPr lang="en-US" altLang="ja-JP" sz="1400" spc="-100" dirty="0" smtClean="0">
              <a:solidFill>
                <a:prstClr val="black"/>
              </a:solidFill>
            </a:endParaRPr>
          </a:p>
          <a:p>
            <a:pPr marL="92075" indent="-92075" algn="just"/>
            <a:r>
              <a:rPr lang="ja-JP" altLang="en-US" sz="1400" spc="-100" dirty="0" smtClean="0">
                <a:solidFill>
                  <a:prstClr val="black"/>
                </a:solidFill>
              </a:rPr>
              <a:t>・第３段階（市町村民税非課税世帯）まで</a:t>
            </a:r>
            <a:endParaRPr lang="en-US" altLang="ja-JP" sz="1400" spc="-100" dirty="0" smtClean="0">
              <a:solidFill>
                <a:prstClr val="black"/>
              </a:solidFill>
            </a:endParaRPr>
          </a:p>
          <a:p>
            <a:pPr marL="92075" indent="-92075"/>
            <a:endParaRPr lang="en-US" altLang="ja-JP" sz="1400" spc="-100" dirty="0">
              <a:solidFill>
                <a:prstClr val="black"/>
              </a:solidFill>
            </a:endParaRPr>
          </a:p>
          <a:p>
            <a:pPr marL="92075" indent="-92075"/>
            <a:r>
              <a:rPr lang="ja-JP" altLang="en-US" sz="1600" b="1" spc="-100" dirty="0" smtClean="0">
                <a:solidFill>
                  <a:srgbClr val="FF0000"/>
                </a:solidFill>
              </a:rPr>
              <a:t>要件の追加</a:t>
            </a:r>
            <a:endParaRPr lang="en-US" altLang="ja-JP" sz="1600" b="1" spc="-100" dirty="0" smtClean="0">
              <a:solidFill>
                <a:srgbClr val="FF0000"/>
              </a:solidFill>
            </a:endParaRPr>
          </a:p>
          <a:p>
            <a:pPr marL="92075" indent="-92075" algn="just"/>
            <a:r>
              <a:rPr lang="ja-JP" altLang="en-US" sz="1400" spc="-100" dirty="0" smtClean="0">
                <a:solidFill>
                  <a:srgbClr val="FF0000"/>
                </a:solidFill>
              </a:rPr>
              <a:t>：世帯分離していても配偶者</a:t>
            </a:r>
            <a:r>
              <a:rPr lang="ja-JP" altLang="en-US" sz="1400" spc="-100" dirty="0">
                <a:solidFill>
                  <a:srgbClr val="FF0000"/>
                </a:solidFill>
              </a:rPr>
              <a:t>が</a:t>
            </a:r>
            <a:r>
              <a:rPr lang="ja-JP" altLang="en-US" sz="1400" spc="-100" dirty="0" smtClean="0">
                <a:solidFill>
                  <a:srgbClr val="FF0000"/>
                </a:solidFill>
              </a:rPr>
              <a:t>非課税</a:t>
            </a:r>
            <a:endParaRPr lang="en-US" altLang="ja-JP" sz="1400" spc="-100" dirty="0" smtClean="0">
              <a:solidFill>
                <a:srgbClr val="FF0000"/>
              </a:solidFill>
            </a:endParaRPr>
          </a:p>
          <a:p>
            <a:pPr marL="92075" indent="-92075" algn="just"/>
            <a:r>
              <a:rPr lang="ja-JP" altLang="en-US" sz="1400" spc="-100" dirty="0" smtClean="0">
                <a:solidFill>
                  <a:srgbClr val="FF0000"/>
                </a:solidFill>
              </a:rPr>
              <a:t>・配偶者が住民税課税の場合は対象外。</a:t>
            </a:r>
            <a:endParaRPr lang="en-US" altLang="ja-JP" sz="1400" spc="-100" dirty="0" smtClean="0">
              <a:solidFill>
                <a:srgbClr val="FF0000"/>
              </a:solidFill>
            </a:endParaRPr>
          </a:p>
          <a:p>
            <a:pPr marL="92075" indent="-92075" algn="just">
              <a:spcBef>
                <a:spcPts val="600"/>
              </a:spcBef>
            </a:pPr>
            <a:r>
              <a:rPr lang="en-US" altLang="ja-JP" sz="1400" spc="-100" dirty="0" smtClean="0">
                <a:solidFill>
                  <a:srgbClr val="0070C0"/>
                </a:solidFill>
              </a:rPr>
              <a:t>※</a:t>
            </a:r>
            <a:r>
              <a:rPr lang="ja-JP" altLang="en-US" sz="1400" spc="-100" dirty="0" smtClean="0">
                <a:solidFill>
                  <a:srgbClr val="0070C0"/>
                </a:solidFill>
              </a:rPr>
              <a:t>必要に応じ、戸籍等の照会を行う。</a:t>
            </a:r>
            <a:endParaRPr lang="en-US" altLang="ja-JP" sz="1400" spc="-100" dirty="0" smtClean="0">
              <a:solidFill>
                <a:srgbClr val="0070C0"/>
              </a:solidFill>
            </a:endParaRPr>
          </a:p>
        </p:txBody>
      </p:sp>
      <p:sp>
        <p:nvSpPr>
          <p:cNvPr id="5" name="テキスト ボックス 4"/>
          <p:cNvSpPr txBox="1"/>
          <p:nvPr/>
        </p:nvSpPr>
        <p:spPr>
          <a:xfrm>
            <a:off x="2586636" y="1828929"/>
            <a:ext cx="1782197" cy="3643038"/>
          </a:xfrm>
          <a:prstGeom prst="rect">
            <a:avLst/>
          </a:prstGeom>
          <a:noFill/>
          <a:ln w="19050">
            <a:solidFill>
              <a:schemeClr val="tx1"/>
            </a:solidFill>
          </a:ln>
        </p:spPr>
        <p:txBody>
          <a:bodyPr wrap="square" rtlCol="0">
            <a:noAutofit/>
          </a:bodyPr>
          <a:lstStyle/>
          <a:p>
            <a:pPr algn="ctr"/>
            <a:r>
              <a:rPr lang="ja-JP" altLang="en-US" sz="2000" b="1" spc="-100" dirty="0" smtClean="0">
                <a:solidFill>
                  <a:srgbClr val="FF0000"/>
                </a:solidFill>
              </a:rPr>
              <a:t>資産要件①</a:t>
            </a:r>
            <a:endParaRPr lang="en-US" altLang="ja-JP" sz="2000" b="1" spc="-100" dirty="0" smtClean="0">
              <a:solidFill>
                <a:srgbClr val="FF0000"/>
              </a:solidFill>
            </a:endParaRPr>
          </a:p>
          <a:p>
            <a:pPr algn="ctr"/>
            <a:r>
              <a:rPr lang="ja-JP" altLang="en-US" sz="1200" b="1" spc="-100" dirty="0" smtClean="0">
                <a:solidFill>
                  <a:srgbClr val="FF0000"/>
                </a:solidFill>
              </a:rPr>
              <a:t>（新）</a:t>
            </a:r>
            <a:endParaRPr lang="en-US" altLang="ja-JP" sz="1200" b="1" spc="-100" dirty="0">
              <a:solidFill>
                <a:srgbClr val="FF0000"/>
              </a:solidFill>
            </a:endParaRPr>
          </a:p>
          <a:p>
            <a:pPr algn="just"/>
            <a:r>
              <a:rPr lang="ja-JP" altLang="en-US" sz="1600" b="1" spc="-180" dirty="0" smtClean="0">
                <a:solidFill>
                  <a:srgbClr val="FF0000"/>
                </a:solidFill>
              </a:rPr>
              <a:t>預貯金等が一定額以下</a:t>
            </a:r>
            <a:endParaRPr lang="en-US" altLang="ja-JP" sz="1600" b="1" spc="-180" dirty="0" smtClean="0">
              <a:solidFill>
                <a:srgbClr val="FF0000"/>
              </a:solidFill>
            </a:endParaRPr>
          </a:p>
          <a:p>
            <a:pPr marL="95250" indent="-95250" algn="just"/>
            <a:endParaRPr lang="en-US" altLang="ja-JP" sz="1400" spc="-180" dirty="0" smtClean="0">
              <a:solidFill>
                <a:prstClr val="black"/>
              </a:solidFill>
            </a:endParaRPr>
          </a:p>
          <a:p>
            <a:pPr marL="95250" indent="-95250" algn="just"/>
            <a:r>
              <a:rPr lang="ja-JP" altLang="en-US" sz="1400" spc="-180" dirty="0" smtClean="0">
                <a:solidFill>
                  <a:prstClr val="black"/>
                </a:solidFill>
              </a:rPr>
              <a:t>・</a:t>
            </a:r>
            <a:r>
              <a:rPr lang="ja-JP" altLang="en-US" sz="1400" spc="-180" dirty="0" smtClean="0">
                <a:solidFill>
                  <a:srgbClr val="FF0000"/>
                </a:solidFill>
              </a:rPr>
              <a:t>単身で</a:t>
            </a:r>
            <a:r>
              <a:rPr lang="en-US" altLang="ja-JP" sz="1400" spc="-180" dirty="0" smtClean="0">
                <a:solidFill>
                  <a:srgbClr val="FF0000"/>
                </a:solidFill>
              </a:rPr>
              <a:t>1000</a:t>
            </a:r>
            <a:r>
              <a:rPr lang="ja-JP" altLang="en-US" sz="1400" spc="-180" dirty="0" smtClean="0">
                <a:solidFill>
                  <a:srgbClr val="FF0000"/>
                </a:solidFill>
              </a:rPr>
              <a:t>万円、夫婦で</a:t>
            </a:r>
            <a:r>
              <a:rPr lang="en-US" altLang="ja-JP" sz="1400" spc="-180" dirty="0" smtClean="0">
                <a:solidFill>
                  <a:srgbClr val="FF0000"/>
                </a:solidFill>
              </a:rPr>
              <a:t>2000</a:t>
            </a:r>
            <a:r>
              <a:rPr lang="ja-JP" altLang="en-US" sz="1400" spc="-180" dirty="0" smtClean="0">
                <a:solidFill>
                  <a:srgbClr val="FF0000"/>
                </a:solidFill>
              </a:rPr>
              <a:t>万円程度を想定</a:t>
            </a:r>
            <a:endParaRPr lang="en-US" altLang="ja-JP" sz="1400" spc="-180" dirty="0" smtClean="0">
              <a:solidFill>
                <a:srgbClr val="FF0000"/>
              </a:solidFill>
            </a:endParaRPr>
          </a:p>
          <a:p>
            <a:pPr marL="95250" indent="-95250" algn="just">
              <a:spcBef>
                <a:spcPts val="600"/>
              </a:spcBef>
            </a:pPr>
            <a:r>
              <a:rPr lang="ja-JP" altLang="en-US" sz="1400" spc="-180" dirty="0" smtClean="0">
                <a:solidFill>
                  <a:srgbClr val="0070C0"/>
                </a:solidFill>
              </a:rPr>
              <a:t>・預貯金、有価証券等の額を、通帳等の写しと共に申告。</a:t>
            </a:r>
            <a:endParaRPr lang="en-US" altLang="ja-JP" sz="1400" spc="-180" dirty="0" smtClean="0">
              <a:solidFill>
                <a:srgbClr val="0070C0"/>
              </a:solidFill>
            </a:endParaRPr>
          </a:p>
          <a:p>
            <a:pPr marL="95250" indent="-95250" algn="just">
              <a:spcBef>
                <a:spcPts val="600"/>
              </a:spcBef>
            </a:pPr>
            <a:r>
              <a:rPr lang="ja-JP" altLang="en-US" sz="1400" spc="-180" dirty="0" smtClean="0">
                <a:solidFill>
                  <a:srgbClr val="0070C0"/>
                </a:solidFill>
              </a:rPr>
              <a:t>・必要に応じ市町村は金融機関へ照会可。</a:t>
            </a:r>
            <a:endParaRPr lang="en-US" altLang="ja-JP" sz="1400" spc="-180" dirty="0" smtClean="0">
              <a:solidFill>
                <a:srgbClr val="0070C0"/>
              </a:solidFill>
            </a:endParaRPr>
          </a:p>
          <a:p>
            <a:pPr marL="95250" indent="-95250" algn="just">
              <a:spcBef>
                <a:spcPts val="600"/>
              </a:spcBef>
            </a:pPr>
            <a:r>
              <a:rPr lang="ja-JP" altLang="en-US" sz="1400" spc="-180" dirty="0" smtClean="0">
                <a:solidFill>
                  <a:srgbClr val="0070C0"/>
                </a:solidFill>
              </a:rPr>
              <a:t>・不正受給</a:t>
            </a:r>
            <a:r>
              <a:rPr lang="ja-JP" altLang="en-US" sz="1400" spc="-180" dirty="0">
                <a:solidFill>
                  <a:srgbClr val="0070C0"/>
                </a:solidFill>
              </a:rPr>
              <a:t>に対する</a:t>
            </a:r>
            <a:r>
              <a:rPr lang="ja-JP" altLang="en-US" sz="1400" spc="-180" dirty="0" smtClean="0">
                <a:solidFill>
                  <a:srgbClr val="0070C0"/>
                </a:solidFill>
              </a:rPr>
              <a:t>ペナルティを設けることにより、適切な申請を促す</a:t>
            </a:r>
            <a:r>
              <a:rPr lang="ja-JP" altLang="en-US" sz="1400" spc="-180" dirty="0" smtClean="0">
                <a:solidFill>
                  <a:prstClr val="black"/>
                </a:solidFill>
              </a:rPr>
              <a:t>。</a:t>
            </a:r>
            <a:endParaRPr lang="ja-JP" altLang="en-US" sz="1200" spc="-100" dirty="0">
              <a:solidFill>
                <a:prstClr val="black"/>
              </a:solidFill>
            </a:endParaRPr>
          </a:p>
        </p:txBody>
      </p:sp>
      <p:cxnSp>
        <p:nvCxnSpPr>
          <p:cNvPr id="7" name="直線コネクタ 6"/>
          <p:cNvCxnSpPr>
            <a:stCxn id="4" idx="3"/>
            <a:endCxn id="5" idx="1"/>
          </p:cNvCxnSpPr>
          <p:nvPr/>
        </p:nvCxnSpPr>
        <p:spPr>
          <a:xfrm>
            <a:off x="1784666" y="2907195"/>
            <a:ext cx="801971" cy="743285"/>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5241049" y="2880098"/>
            <a:ext cx="1728191" cy="3429222"/>
          </a:xfrm>
          <a:prstGeom prst="rect">
            <a:avLst/>
          </a:prstGeom>
          <a:noFill/>
          <a:ln w="19050">
            <a:solidFill>
              <a:schemeClr val="tx1"/>
            </a:solidFill>
          </a:ln>
        </p:spPr>
        <p:txBody>
          <a:bodyPr wrap="square" rtlCol="0">
            <a:noAutofit/>
          </a:bodyPr>
          <a:lstStyle/>
          <a:p>
            <a:pPr algn="ctr"/>
            <a:r>
              <a:rPr lang="ja-JP" altLang="en-US" sz="2000" b="1" spc="-180" dirty="0" smtClean="0">
                <a:solidFill>
                  <a:srgbClr val="FF0000"/>
                </a:solidFill>
              </a:rPr>
              <a:t>資産要件②</a:t>
            </a:r>
            <a:endParaRPr lang="en-US" altLang="ja-JP" sz="2000" b="1" spc="-180" dirty="0" smtClean="0">
              <a:solidFill>
                <a:srgbClr val="FF0000"/>
              </a:solidFill>
            </a:endParaRPr>
          </a:p>
          <a:p>
            <a:pPr algn="ctr"/>
            <a:r>
              <a:rPr lang="ja-JP" altLang="en-US" sz="1200" b="1" spc="-180" dirty="0" smtClean="0">
                <a:solidFill>
                  <a:srgbClr val="FF0000"/>
                </a:solidFill>
              </a:rPr>
              <a:t>（新）</a:t>
            </a:r>
            <a:endParaRPr lang="en-US" altLang="ja-JP" sz="2000" b="1" spc="-180" dirty="0" smtClean="0">
              <a:solidFill>
                <a:srgbClr val="FF0000"/>
              </a:solidFill>
            </a:endParaRPr>
          </a:p>
          <a:p>
            <a:r>
              <a:rPr lang="ja-JP" altLang="en-US" b="1" spc="-180" dirty="0" smtClean="0">
                <a:solidFill>
                  <a:srgbClr val="FF0000"/>
                </a:solidFill>
              </a:rPr>
              <a:t>不動産資産が一定額以下</a:t>
            </a:r>
            <a:endParaRPr lang="en-US" altLang="ja-JP" b="1" spc="-180" dirty="0" smtClean="0">
              <a:solidFill>
                <a:srgbClr val="FF0000"/>
              </a:solidFill>
            </a:endParaRPr>
          </a:p>
          <a:p>
            <a:pPr marL="87313" indent="-87313" algn="just">
              <a:spcBef>
                <a:spcPts val="600"/>
              </a:spcBef>
            </a:pPr>
            <a:r>
              <a:rPr lang="ja-JP" altLang="en-US" sz="1400" spc="-180" dirty="0" smtClean="0">
                <a:solidFill>
                  <a:srgbClr val="FF0000"/>
                </a:solidFill>
              </a:rPr>
              <a:t>・</a:t>
            </a:r>
            <a:r>
              <a:rPr lang="ja-JP" altLang="en-US" sz="1400" spc="-180" dirty="0">
                <a:solidFill>
                  <a:srgbClr val="FF0000"/>
                </a:solidFill>
              </a:rPr>
              <a:t>固定</a:t>
            </a:r>
            <a:r>
              <a:rPr lang="ja-JP" altLang="en-US" sz="1400" spc="-180" dirty="0" smtClean="0">
                <a:solidFill>
                  <a:srgbClr val="FF0000"/>
                </a:solidFill>
              </a:rPr>
              <a:t>資産税</a:t>
            </a:r>
            <a:r>
              <a:rPr lang="ja-JP" altLang="en-US" sz="1400" spc="-180" dirty="0">
                <a:solidFill>
                  <a:srgbClr val="FF0000"/>
                </a:solidFill>
              </a:rPr>
              <a:t>評価額</a:t>
            </a:r>
            <a:r>
              <a:rPr lang="ja-JP" altLang="en-US" sz="1400" spc="-180" dirty="0" smtClean="0">
                <a:solidFill>
                  <a:srgbClr val="FF0000"/>
                </a:solidFill>
              </a:rPr>
              <a:t>で</a:t>
            </a:r>
            <a:r>
              <a:rPr lang="en-US" altLang="ja-JP" sz="1400" spc="-180" dirty="0" smtClean="0">
                <a:solidFill>
                  <a:srgbClr val="FF0000"/>
                </a:solidFill>
              </a:rPr>
              <a:t>2000</a:t>
            </a:r>
            <a:r>
              <a:rPr lang="ja-JP" altLang="en-US" sz="1400" spc="-180" dirty="0" smtClean="0">
                <a:solidFill>
                  <a:srgbClr val="FF0000"/>
                </a:solidFill>
              </a:rPr>
              <a:t>万円（</a:t>
            </a:r>
            <a:r>
              <a:rPr lang="ja-JP" altLang="en-US" sz="1400" spc="-180" smtClean="0">
                <a:solidFill>
                  <a:srgbClr val="FF0000"/>
                </a:solidFill>
              </a:rPr>
              <a:t>公示価格等で</a:t>
            </a:r>
            <a:r>
              <a:rPr lang="ja-JP" altLang="en-US" sz="1400" spc="-180" dirty="0" smtClean="0">
                <a:solidFill>
                  <a:srgbClr val="FF0000"/>
                </a:solidFill>
              </a:rPr>
              <a:t>約</a:t>
            </a:r>
            <a:r>
              <a:rPr lang="en-US" altLang="ja-JP" sz="1400" spc="-180" dirty="0" smtClean="0">
                <a:solidFill>
                  <a:srgbClr val="FF0000"/>
                </a:solidFill>
              </a:rPr>
              <a:t>3000</a:t>
            </a:r>
            <a:r>
              <a:rPr lang="ja-JP" altLang="en-US" sz="1400" spc="-180" dirty="0" smtClean="0">
                <a:solidFill>
                  <a:srgbClr val="FF0000"/>
                </a:solidFill>
              </a:rPr>
              <a:t>万円）以上の不動産を想定。</a:t>
            </a:r>
            <a:endParaRPr lang="en-US" altLang="ja-JP" sz="1400" spc="-180" dirty="0" smtClean="0">
              <a:solidFill>
                <a:srgbClr val="FF0000"/>
              </a:solidFill>
            </a:endParaRPr>
          </a:p>
          <a:p>
            <a:pPr marL="87313" indent="-87313" algn="just">
              <a:spcBef>
                <a:spcPts val="600"/>
              </a:spcBef>
            </a:pPr>
            <a:r>
              <a:rPr lang="ja-JP" altLang="en-US" sz="1400" spc="-180" dirty="0" smtClean="0">
                <a:solidFill>
                  <a:srgbClr val="0070C0"/>
                </a:solidFill>
              </a:rPr>
              <a:t>・本人</a:t>
            </a:r>
            <a:r>
              <a:rPr lang="ja-JP" altLang="en-US" sz="1400" spc="-180" dirty="0">
                <a:solidFill>
                  <a:srgbClr val="0070C0"/>
                </a:solidFill>
              </a:rPr>
              <a:t>の申告及び固定資産税の情報で把握。</a:t>
            </a:r>
            <a:endParaRPr lang="en-US" altLang="ja-JP" sz="1400" spc="-180" dirty="0">
              <a:solidFill>
                <a:srgbClr val="0070C0"/>
              </a:solidFill>
            </a:endParaRPr>
          </a:p>
          <a:p>
            <a:pPr marL="87313" indent="-87313" algn="just">
              <a:spcBef>
                <a:spcPts val="600"/>
              </a:spcBef>
            </a:pPr>
            <a:r>
              <a:rPr lang="ja-JP" altLang="en-US" sz="1400" spc="-180" dirty="0" smtClean="0">
                <a:solidFill>
                  <a:srgbClr val="0070C0"/>
                </a:solidFill>
              </a:rPr>
              <a:t>・居住用不動産等を対象。</a:t>
            </a:r>
            <a:r>
              <a:rPr lang="ja-JP" altLang="en-US" sz="1400" spc="-180" dirty="0">
                <a:solidFill>
                  <a:srgbClr val="0070C0"/>
                </a:solidFill>
              </a:rPr>
              <a:t>子ども</a:t>
            </a:r>
            <a:r>
              <a:rPr lang="ja-JP" altLang="en-US" sz="1400" spc="-180" dirty="0" smtClean="0">
                <a:solidFill>
                  <a:srgbClr val="0070C0"/>
                </a:solidFill>
              </a:rPr>
              <a:t>が同居</a:t>
            </a:r>
            <a:r>
              <a:rPr lang="ja-JP" altLang="en-US" sz="1400" spc="-180" dirty="0">
                <a:solidFill>
                  <a:srgbClr val="0070C0"/>
                </a:solidFill>
              </a:rPr>
              <a:t>して</a:t>
            </a:r>
            <a:r>
              <a:rPr lang="ja-JP" altLang="en-US" sz="1400" spc="-180" dirty="0" smtClean="0">
                <a:solidFill>
                  <a:srgbClr val="0070C0"/>
                </a:solidFill>
              </a:rPr>
              <a:t>いる場合等は除外。</a:t>
            </a:r>
            <a:endParaRPr lang="en-US" altLang="ja-JP" sz="1400" spc="-180" dirty="0" smtClean="0">
              <a:solidFill>
                <a:srgbClr val="0070C0"/>
              </a:solidFill>
            </a:endParaRPr>
          </a:p>
          <a:p>
            <a:endParaRPr lang="en-US" altLang="ja-JP" sz="1600" spc="-100" dirty="0" smtClean="0">
              <a:solidFill>
                <a:prstClr val="black"/>
              </a:solidFill>
            </a:endParaRPr>
          </a:p>
        </p:txBody>
      </p:sp>
      <p:cxnSp>
        <p:nvCxnSpPr>
          <p:cNvPr id="13" name="直線コネクタ 12"/>
          <p:cNvCxnSpPr>
            <a:stCxn id="5" idx="3"/>
            <a:endCxn id="11" idx="1"/>
          </p:cNvCxnSpPr>
          <p:nvPr/>
        </p:nvCxnSpPr>
        <p:spPr>
          <a:xfrm>
            <a:off x="4368832" y="3650454"/>
            <a:ext cx="872217" cy="944261"/>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cxnSp>
        <p:nvCxnSpPr>
          <p:cNvPr id="16" name="直線コネクタ 15"/>
          <p:cNvCxnSpPr>
            <a:stCxn id="5" idx="3"/>
            <a:endCxn id="69" idx="1"/>
          </p:cNvCxnSpPr>
          <p:nvPr/>
        </p:nvCxnSpPr>
        <p:spPr>
          <a:xfrm flipV="1">
            <a:off x="4368816" y="1150009"/>
            <a:ext cx="1160248" cy="2500443"/>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7744149" y="908720"/>
            <a:ext cx="2016224" cy="3384376"/>
          </a:xfrm>
          <a:prstGeom prst="rect">
            <a:avLst/>
          </a:prstGeom>
          <a:noFill/>
          <a:ln w="19050">
            <a:solidFill>
              <a:schemeClr val="tx1"/>
            </a:solidFill>
          </a:ln>
        </p:spPr>
        <p:txBody>
          <a:bodyPr wrap="square" lIns="36000" rIns="36000" rtlCol="0">
            <a:noAutofit/>
          </a:bodyPr>
          <a:lstStyle/>
          <a:p>
            <a:pPr algn="just"/>
            <a:r>
              <a:rPr lang="ja-JP" altLang="en-US" sz="1600" b="1" spc="-100" dirty="0" smtClean="0">
                <a:solidFill>
                  <a:srgbClr val="FF0000"/>
                </a:solidFill>
              </a:rPr>
              <a:t>不動産を担保に貸付し、死亡後に資産から回収</a:t>
            </a:r>
            <a:endParaRPr lang="en-US" altLang="ja-JP" sz="1600" b="1" spc="-100" dirty="0" smtClean="0">
              <a:solidFill>
                <a:srgbClr val="FF0000"/>
              </a:solidFill>
            </a:endParaRPr>
          </a:p>
          <a:p>
            <a:endParaRPr lang="en-US" altLang="ja-JP" sz="1400" spc="-100" dirty="0" smtClean="0">
              <a:solidFill>
                <a:prstClr val="black"/>
              </a:solidFill>
            </a:endParaRPr>
          </a:p>
          <a:p>
            <a:pPr marL="95250" indent="-95250"/>
            <a:r>
              <a:rPr lang="ja-JP" altLang="en-US" sz="1400" spc="-100" dirty="0" smtClean="0">
                <a:solidFill>
                  <a:srgbClr val="0070C0"/>
                </a:solidFill>
              </a:rPr>
              <a:t>・配偶者が居住している場合は、配偶者の死亡時まで返済猶予。</a:t>
            </a:r>
            <a:endParaRPr lang="en-US" altLang="ja-JP" sz="1400" spc="-100" dirty="0" smtClean="0">
              <a:solidFill>
                <a:srgbClr val="0070C0"/>
              </a:solidFill>
            </a:endParaRPr>
          </a:p>
          <a:p>
            <a:pPr marL="95250" indent="-95250">
              <a:spcBef>
                <a:spcPts val="600"/>
              </a:spcBef>
            </a:pPr>
            <a:r>
              <a:rPr lang="ja-JP" altLang="en-US" sz="1400" spc="-100" dirty="0" smtClean="0">
                <a:solidFill>
                  <a:srgbClr val="0070C0"/>
                </a:solidFill>
              </a:rPr>
              <a:t>・不動産の評価は固定資産税評価額を活用する</a:t>
            </a:r>
            <a:r>
              <a:rPr lang="ja-JP" altLang="en-US" sz="1400" spc="-100" dirty="0">
                <a:solidFill>
                  <a:srgbClr val="0070C0"/>
                </a:solidFill>
              </a:rPr>
              <a:t>など</a:t>
            </a:r>
            <a:r>
              <a:rPr lang="ja-JP" altLang="en-US" sz="1400" spc="-100" dirty="0" smtClean="0">
                <a:solidFill>
                  <a:srgbClr val="0070C0"/>
                </a:solidFill>
              </a:rPr>
              <a:t>、簡素な仕組みとする。</a:t>
            </a:r>
            <a:endParaRPr lang="en-US" altLang="ja-JP" sz="1400" spc="-100" dirty="0" smtClean="0">
              <a:solidFill>
                <a:srgbClr val="0070C0"/>
              </a:solidFill>
            </a:endParaRPr>
          </a:p>
          <a:p>
            <a:pPr marL="95250" indent="-95250">
              <a:spcBef>
                <a:spcPts val="600"/>
              </a:spcBef>
            </a:pPr>
            <a:r>
              <a:rPr lang="ja-JP" altLang="en-US" sz="1400" spc="-100" dirty="0" smtClean="0">
                <a:solidFill>
                  <a:srgbClr val="0070C0"/>
                </a:solidFill>
              </a:rPr>
              <a:t>・市町村が外部に事務を委託することを想定。</a:t>
            </a:r>
            <a:endParaRPr lang="en-US" altLang="ja-JP" sz="1400" spc="-100" dirty="0" smtClean="0">
              <a:solidFill>
                <a:srgbClr val="0070C0"/>
              </a:solidFill>
            </a:endParaRPr>
          </a:p>
          <a:p>
            <a:pPr marL="95250" indent="-95250">
              <a:spcBef>
                <a:spcPts val="600"/>
              </a:spcBef>
            </a:pPr>
            <a:r>
              <a:rPr lang="ja-JP" altLang="en-US" sz="1400" spc="-100" dirty="0" smtClean="0">
                <a:solidFill>
                  <a:srgbClr val="0070C0"/>
                </a:solidFill>
              </a:rPr>
              <a:t>・貸付原資に介護保険</a:t>
            </a:r>
            <a:r>
              <a:rPr lang="ja-JP" altLang="en-US" sz="1400" spc="-100" dirty="0">
                <a:solidFill>
                  <a:srgbClr val="0070C0"/>
                </a:solidFill>
              </a:rPr>
              <a:t>財源</a:t>
            </a:r>
            <a:r>
              <a:rPr lang="ja-JP" altLang="en-US" sz="1400" spc="-100" dirty="0" smtClean="0">
                <a:solidFill>
                  <a:srgbClr val="0070C0"/>
                </a:solidFill>
              </a:rPr>
              <a:t>を</a:t>
            </a:r>
            <a:r>
              <a:rPr lang="ja-JP" altLang="en-US" sz="1400" spc="-100" dirty="0">
                <a:solidFill>
                  <a:srgbClr val="0070C0"/>
                </a:solidFill>
              </a:rPr>
              <a:t>活用</a:t>
            </a:r>
            <a:r>
              <a:rPr lang="ja-JP" altLang="en-US" sz="1400" spc="-100" dirty="0" smtClean="0">
                <a:solidFill>
                  <a:srgbClr val="0070C0"/>
                </a:solidFill>
              </a:rPr>
              <a:t>。事務費は</a:t>
            </a:r>
            <a:r>
              <a:rPr lang="ja-JP" altLang="en-US" sz="1400" spc="-100" dirty="0">
                <a:solidFill>
                  <a:srgbClr val="0070C0"/>
                </a:solidFill>
              </a:rPr>
              <a:t>原則として</a:t>
            </a:r>
            <a:r>
              <a:rPr lang="ja-JP" altLang="en-US" sz="1400" spc="-100" dirty="0" smtClean="0">
                <a:solidFill>
                  <a:srgbClr val="0070C0"/>
                </a:solidFill>
              </a:rPr>
              <a:t>資産から回収。</a:t>
            </a:r>
            <a:endParaRPr lang="en-US" altLang="ja-JP" sz="1400" spc="-100" dirty="0" smtClean="0">
              <a:solidFill>
                <a:srgbClr val="0070C0"/>
              </a:solidFill>
            </a:endParaRPr>
          </a:p>
        </p:txBody>
      </p:sp>
      <p:cxnSp>
        <p:nvCxnSpPr>
          <p:cNvPr id="61" name="直線コネクタ 60"/>
          <p:cNvCxnSpPr>
            <a:stCxn id="4" idx="3"/>
            <a:endCxn id="65" idx="1"/>
          </p:cNvCxnSpPr>
          <p:nvPr/>
        </p:nvCxnSpPr>
        <p:spPr>
          <a:xfrm flipV="1">
            <a:off x="1784648" y="1099483"/>
            <a:ext cx="1008112" cy="1807680"/>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sp>
        <p:nvSpPr>
          <p:cNvPr id="65" name="正方形/長方形 64"/>
          <p:cNvSpPr/>
          <p:nvPr/>
        </p:nvSpPr>
        <p:spPr>
          <a:xfrm>
            <a:off x="2792767" y="930206"/>
            <a:ext cx="1080120" cy="338554"/>
          </a:xfrm>
          <a:prstGeom prst="rect">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spc="-100" dirty="0" smtClean="0">
                <a:solidFill>
                  <a:prstClr val="black"/>
                </a:solidFill>
              </a:rPr>
              <a:t>対象外</a:t>
            </a:r>
            <a:endParaRPr lang="ja-JP" altLang="en-US" sz="1600" spc="-100" dirty="0">
              <a:solidFill>
                <a:prstClr val="black"/>
              </a:solidFill>
            </a:endParaRPr>
          </a:p>
        </p:txBody>
      </p:sp>
      <p:sp>
        <p:nvSpPr>
          <p:cNvPr id="69" name="正方形/長方形 68"/>
          <p:cNvSpPr/>
          <p:nvPr/>
        </p:nvSpPr>
        <p:spPr>
          <a:xfrm>
            <a:off x="5529064" y="980728"/>
            <a:ext cx="1080120" cy="338554"/>
          </a:xfrm>
          <a:prstGeom prst="rect">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spc="-100" dirty="0" smtClean="0">
                <a:solidFill>
                  <a:prstClr val="black"/>
                </a:solidFill>
              </a:rPr>
              <a:t>対象外</a:t>
            </a:r>
            <a:endParaRPr lang="ja-JP" altLang="en-US" sz="1600" spc="-100" dirty="0">
              <a:solidFill>
                <a:prstClr val="black"/>
              </a:solidFill>
            </a:endParaRPr>
          </a:p>
        </p:txBody>
      </p:sp>
      <p:sp>
        <p:nvSpPr>
          <p:cNvPr id="74" name="テキスト ボックス 73"/>
          <p:cNvSpPr txBox="1"/>
          <p:nvPr/>
        </p:nvSpPr>
        <p:spPr>
          <a:xfrm>
            <a:off x="7821952" y="4412181"/>
            <a:ext cx="1800200" cy="2071874"/>
          </a:xfrm>
          <a:prstGeom prst="rect">
            <a:avLst/>
          </a:prstGeom>
          <a:noFill/>
          <a:ln w="19050">
            <a:solidFill>
              <a:schemeClr val="tx1"/>
            </a:solidFill>
          </a:ln>
        </p:spPr>
        <p:txBody>
          <a:bodyPr wrap="square" rtlCol="0">
            <a:noAutofit/>
          </a:bodyPr>
          <a:lstStyle/>
          <a:p>
            <a:pPr algn="ctr"/>
            <a:r>
              <a:rPr lang="ja-JP" altLang="en-US" spc="-100" dirty="0" smtClean="0">
                <a:solidFill>
                  <a:prstClr val="black"/>
                </a:solidFill>
              </a:rPr>
              <a:t>従来通りの</a:t>
            </a:r>
            <a:endParaRPr lang="en-US" altLang="ja-JP" spc="-100" dirty="0" smtClean="0">
              <a:solidFill>
                <a:prstClr val="black"/>
              </a:solidFill>
            </a:endParaRPr>
          </a:p>
          <a:p>
            <a:pPr algn="ctr"/>
            <a:r>
              <a:rPr lang="ja-JP" altLang="en-US" spc="-100" dirty="0" smtClean="0">
                <a:solidFill>
                  <a:prstClr val="black"/>
                </a:solidFill>
              </a:rPr>
              <a:t>補足給付</a:t>
            </a:r>
            <a:endParaRPr lang="en-US" altLang="ja-JP" sz="2000" spc="-100" dirty="0" smtClean="0">
              <a:solidFill>
                <a:prstClr val="black"/>
              </a:solidFill>
            </a:endParaRPr>
          </a:p>
          <a:p>
            <a:pPr>
              <a:spcBef>
                <a:spcPts val="1200"/>
              </a:spcBef>
            </a:pPr>
            <a:r>
              <a:rPr lang="ja-JP" altLang="en-US" b="1" spc="-100" dirty="0">
                <a:solidFill>
                  <a:srgbClr val="FF0000"/>
                </a:solidFill>
              </a:rPr>
              <a:t>給付</a:t>
            </a:r>
            <a:r>
              <a:rPr lang="ja-JP" altLang="en-US" b="1" spc="-100" dirty="0" smtClean="0">
                <a:solidFill>
                  <a:srgbClr val="FF0000"/>
                </a:solidFill>
              </a:rPr>
              <a:t>の段階設定の見直し</a:t>
            </a:r>
            <a:endParaRPr lang="en-US" altLang="ja-JP" sz="1400" spc="-100" dirty="0" smtClean="0">
              <a:solidFill>
                <a:srgbClr val="FF0000"/>
              </a:solidFill>
            </a:endParaRPr>
          </a:p>
          <a:p>
            <a:pPr marL="87313" indent="-87313"/>
            <a:r>
              <a:rPr lang="ja-JP" altLang="en-US" sz="1400" spc="-100" dirty="0" smtClean="0">
                <a:solidFill>
                  <a:srgbClr val="FF0000"/>
                </a:solidFill>
              </a:rPr>
              <a:t>：非課税年金の収入も第２段階の収入要件で考慮</a:t>
            </a:r>
            <a:endParaRPr lang="en-US" altLang="ja-JP" sz="1400" spc="-100" dirty="0" smtClean="0">
              <a:solidFill>
                <a:srgbClr val="FF0000"/>
              </a:solidFill>
            </a:endParaRPr>
          </a:p>
          <a:p>
            <a:endParaRPr lang="en-US" altLang="ja-JP" sz="1600" spc="-100" dirty="0">
              <a:solidFill>
                <a:prstClr val="black"/>
              </a:solidFill>
            </a:endParaRPr>
          </a:p>
        </p:txBody>
      </p:sp>
      <p:cxnSp>
        <p:nvCxnSpPr>
          <p:cNvPr id="100" name="直線コネクタ 99"/>
          <p:cNvCxnSpPr>
            <a:stCxn id="11" idx="3"/>
            <a:endCxn id="19" idx="1"/>
          </p:cNvCxnSpPr>
          <p:nvPr/>
        </p:nvCxnSpPr>
        <p:spPr>
          <a:xfrm flipV="1">
            <a:off x="6969240" y="2600908"/>
            <a:ext cx="774912" cy="1993801"/>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cxnSp>
        <p:nvCxnSpPr>
          <p:cNvPr id="104" name="直線コネクタ 103"/>
          <p:cNvCxnSpPr>
            <a:stCxn id="11" idx="3"/>
            <a:endCxn id="74" idx="1"/>
          </p:cNvCxnSpPr>
          <p:nvPr/>
        </p:nvCxnSpPr>
        <p:spPr>
          <a:xfrm>
            <a:off x="6969237" y="4594715"/>
            <a:ext cx="852713" cy="853409"/>
          </a:xfrm>
          <a:prstGeom prst="line">
            <a:avLst/>
          </a:prstGeom>
          <a:ln w="25400">
            <a:tailEnd type="triangle" w="med" len="lg"/>
          </a:ln>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1684592" y="3574765"/>
            <a:ext cx="1002119" cy="461665"/>
          </a:xfrm>
          <a:prstGeom prst="rect">
            <a:avLst/>
          </a:prstGeom>
        </p:spPr>
        <p:txBody>
          <a:bodyPr wrap="square">
            <a:spAutoFit/>
          </a:bodyPr>
          <a:lstStyle/>
          <a:p>
            <a:pPr algn="ctr"/>
            <a:r>
              <a:rPr lang="ja-JP" altLang="en-US" sz="1200" spc="-100" dirty="0" smtClean="0">
                <a:solidFill>
                  <a:prstClr val="black"/>
                </a:solidFill>
              </a:rPr>
              <a:t>住民税</a:t>
            </a:r>
            <a:endParaRPr lang="en-US" altLang="ja-JP" sz="1200" spc="-100" dirty="0" smtClean="0">
              <a:solidFill>
                <a:prstClr val="black"/>
              </a:solidFill>
            </a:endParaRPr>
          </a:p>
          <a:p>
            <a:pPr algn="ctr"/>
            <a:r>
              <a:rPr lang="ja-JP" altLang="en-US" sz="1200" spc="-100" dirty="0">
                <a:solidFill>
                  <a:prstClr val="black"/>
                </a:solidFill>
              </a:rPr>
              <a:t>非課税</a:t>
            </a:r>
          </a:p>
        </p:txBody>
      </p:sp>
      <p:sp>
        <p:nvSpPr>
          <p:cNvPr id="27" name="正方形/長方形 26"/>
          <p:cNvSpPr/>
          <p:nvPr/>
        </p:nvSpPr>
        <p:spPr>
          <a:xfrm>
            <a:off x="1784648" y="945171"/>
            <a:ext cx="1080120" cy="461665"/>
          </a:xfrm>
          <a:prstGeom prst="rect">
            <a:avLst/>
          </a:prstGeom>
        </p:spPr>
        <p:txBody>
          <a:bodyPr wrap="square">
            <a:spAutoFit/>
          </a:bodyPr>
          <a:lstStyle/>
          <a:p>
            <a:pPr algn="ctr"/>
            <a:r>
              <a:rPr lang="ja-JP" altLang="en-US" sz="1200" spc="-100" dirty="0" smtClean="0">
                <a:solidFill>
                  <a:prstClr val="black"/>
                </a:solidFill>
              </a:rPr>
              <a:t>住民税</a:t>
            </a:r>
            <a:endParaRPr lang="en-US" altLang="ja-JP" sz="1200" spc="-100" dirty="0" smtClean="0">
              <a:solidFill>
                <a:prstClr val="black"/>
              </a:solidFill>
            </a:endParaRPr>
          </a:p>
          <a:p>
            <a:pPr algn="ctr"/>
            <a:r>
              <a:rPr lang="ja-JP" altLang="en-US" sz="1200" spc="-100" dirty="0" smtClean="0">
                <a:solidFill>
                  <a:prstClr val="black"/>
                </a:solidFill>
              </a:rPr>
              <a:t>課税</a:t>
            </a:r>
            <a:endParaRPr lang="ja-JP" altLang="en-US" sz="1200" spc="-100" dirty="0">
              <a:solidFill>
                <a:prstClr val="black"/>
              </a:solidFill>
            </a:endParaRPr>
          </a:p>
        </p:txBody>
      </p:sp>
      <p:sp>
        <p:nvSpPr>
          <p:cNvPr id="28" name="正方形/長方形 27"/>
          <p:cNvSpPr/>
          <p:nvPr/>
        </p:nvSpPr>
        <p:spPr>
          <a:xfrm>
            <a:off x="4266031" y="4355501"/>
            <a:ext cx="1146135" cy="646331"/>
          </a:xfrm>
          <a:prstGeom prst="rect">
            <a:avLst/>
          </a:prstGeom>
        </p:spPr>
        <p:txBody>
          <a:bodyPr wrap="square">
            <a:spAutoFit/>
          </a:bodyPr>
          <a:lstStyle/>
          <a:p>
            <a:pPr algn="ctr"/>
            <a:r>
              <a:rPr lang="ja-JP" altLang="en-US" sz="1200" spc="-100" dirty="0" smtClean="0">
                <a:solidFill>
                  <a:prstClr val="black"/>
                </a:solidFill>
              </a:rPr>
              <a:t>一定以上</a:t>
            </a:r>
            <a:endParaRPr lang="en-US" altLang="ja-JP" sz="1200" spc="-100" dirty="0" smtClean="0">
              <a:solidFill>
                <a:prstClr val="black"/>
              </a:solidFill>
            </a:endParaRPr>
          </a:p>
          <a:p>
            <a:pPr algn="ctr"/>
            <a:r>
              <a:rPr lang="ja-JP" altLang="en-US" sz="1200" spc="-100" dirty="0" smtClean="0">
                <a:solidFill>
                  <a:prstClr val="black"/>
                </a:solidFill>
              </a:rPr>
              <a:t>の預貯金等</a:t>
            </a:r>
            <a:endParaRPr lang="en-US" altLang="ja-JP" sz="1200" spc="-100" dirty="0" smtClean="0">
              <a:solidFill>
                <a:prstClr val="black"/>
              </a:solidFill>
            </a:endParaRPr>
          </a:p>
          <a:p>
            <a:pPr algn="ctr"/>
            <a:r>
              <a:rPr lang="ja-JP" altLang="en-US" sz="1200" spc="-100" dirty="0" smtClean="0">
                <a:solidFill>
                  <a:prstClr val="black"/>
                </a:solidFill>
              </a:rPr>
              <a:t>なし</a:t>
            </a:r>
            <a:endParaRPr lang="ja-JP" altLang="en-US" sz="1200" spc="-100" dirty="0">
              <a:solidFill>
                <a:prstClr val="black"/>
              </a:solidFill>
            </a:endParaRPr>
          </a:p>
        </p:txBody>
      </p:sp>
      <p:sp>
        <p:nvSpPr>
          <p:cNvPr id="29" name="正方形/長方形 28"/>
          <p:cNvSpPr/>
          <p:nvPr/>
        </p:nvSpPr>
        <p:spPr>
          <a:xfrm>
            <a:off x="4304945" y="1268365"/>
            <a:ext cx="1146135" cy="646331"/>
          </a:xfrm>
          <a:prstGeom prst="rect">
            <a:avLst/>
          </a:prstGeom>
        </p:spPr>
        <p:txBody>
          <a:bodyPr wrap="square">
            <a:spAutoFit/>
          </a:bodyPr>
          <a:lstStyle/>
          <a:p>
            <a:pPr algn="ctr"/>
            <a:r>
              <a:rPr lang="ja-JP" altLang="en-US" sz="1200" spc="-100" dirty="0" smtClean="0">
                <a:solidFill>
                  <a:prstClr val="black"/>
                </a:solidFill>
              </a:rPr>
              <a:t>一定以上</a:t>
            </a:r>
            <a:endParaRPr lang="en-US" altLang="ja-JP" sz="1200" spc="-100" dirty="0" smtClean="0">
              <a:solidFill>
                <a:prstClr val="black"/>
              </a:solidFill>
            </a:endParaRPr>
          </a:p>
          <a:p>
            <a:pPr algn="ctr"/>
            <a:r>
              <a:rPr lang="ja-JP" altLang="en-US" sz="1200" spc="-100" dirty="0" smtClean="0">
                <a:solidFill>
                  <a:prstClr val="black"/>
                </a:solidFill>
              </a:rPr>
              <a:t>の預貯金等</a:t>
            </a:r>
            <a:endParaRPr lang="en-US" altLang="ja-JP" sz="1200" spc="-100" dirty="0" smtClean="0">
              <a:solidFill>
                <a:prstClr val="black"/>
              </a:solidFill>
            </a:endParaRPr>
          </a:p>
          <a:p>
            <a:pPr algn="ctr"/>
            <a:r>
              <a:rPr lang="ja-JP" altLang="en-US" sz="1200" spc="-100" dirty="0" smtClean="0">
                <a:solidFill>
                  <a:prstClr val="black"/>
                </a:solidFill>
              </a:rPr>
              <a:t>あり</a:t>
            </a:r>
            <a:endParaRPr lang="ja-JP" altLang="en-US" sz="1200" spc="-100" dirty="0">
              <a:solidFill>
                <a:prstClr val="black"/>
              </a:solidFill>
            </a:endParaRPr>
          </a:p>
        </p:txBody>
      </p:sp>
      <p:sp>
        <p:nvSpPr>
          <p:cNvPr id="30" name="正方形/長方形 29"/>
          <p:cNvSpPr/>
          <p:nvPr/>
        </p:nvSpPr>
        <p:spPr>
          <a:xfrm>
            <a:off x="6681209" y="2125051"/>
            <a:ext cx="1146135" cy="646331"/>
          </a:xfrm>
          <a:prstGeom prst="rect">
            <a:avLst/>
          </a:prstGeom>
        </p:spPr>
        <p:txBody>
          <a:bodyPr wrap="square">
            <a:spAutoFit/>
          </a:bodyPr>
          <a:lstStyle/>
          <a:p>
            <a:pPr algn="ctr"/>
            <a:r>
              <a:rPr lang="ja-JP" altLang="en-US" sz="1200" spc="-100" dirty="0" smtClean="0">
                <a:solidFill>
                  <a:prstClr val="black"/>
                </a:solidFill>
              </a:rPr>
              <a:t>一定以上</a:t>
            </a:r>
            <a:endParaRPr lang="en-US" altLang="ja-JP" sz="1200" spc="-100" dirty="0" smtClean="0">
              <a:solidFill>
                <a:prstClr val="black"/>
              </a:solidFill>
            </a:endParaRPr>
          </a:p>
          <a:p>
            <a:pPr algn="ctr"/>
            <a:r>
              <a:rPr lang="ja-JP" altLang="en-US" sz="1200" spc="-100" dirty="0" smtClean="0">
                <a:solidFill>
                  <a:prstClr val="black"/>
                </a:solidFill>
              </a:rPr>
              <a:t>の不動産</a:t>
            </a:r>
            <a:endParaRPr lang="en-US" altLang="ja-JP" sz="1200" spc="-100" dirty="0" smtClean="0">
              <a:solidFill>
                <a:prstClr val="black"/>
              </a:solidFill>
            </a:endParaRPr>
          </a:p>
          <a:p>
            <a:pPr algn="ctr"/>
            <a:r>
              <a:rPr lang="ja-JP" altLang="en-US" sz="1200" spc="-100" dirty="0" smtClean="0">
                <a:solidFill>
                  <a:prstClr val="black"/>
                </a:solidFill>
              </a:rPr>
              <a:t>あり</a:t>
            </a:r>
            <a:endParaRPr lang="ja-JP" altLang="en-US" sz="1200" spc="-100" dirty="0">
              <a:solidFill>
                <a:prstClr val="black"/>
              </a:solidFill>
            </a:endParaRPr>
          </a:p>
        </p:txBody>
      </p:sp>
      <p:sp>
        <p:nvSpPr>
          <p:cNvPr id="32" name="正方形/長方形 31"/>
          <p:cNvSpPr/>
          <p:nvPr/>
        </p:nvSpPr>
        <p:spPr>
          <a:xfrm>
            <a:off x="6831217" y="5338114"/>
            <a:ext cx="1146135" cy="646331"/>
          </a:xfrm>
          <a:prstGeom prst="rect">
            <a:avLst/>
          </a:prstGeom>
        </p:spPr>
        <p:txBody>
          <a:bodyPr wrap="square">
            <a:spAutoFit/>
          </a:bodyPr>
          <a:lstStyle/>
          <a:p>
            <a:pPr algn="ctr"/>
            <a:r>
              <a:rPr lang="ja-JP" altLang="en-US" sz="1200" spc="-100" dirty="0" smtClean="0">
                <a:solidFill>
                  <a:prstClr val="black"/>
                </a:solidFill>
              </a:rPr>
              <a:t>一定以上</a:t>
            </a:r>
            <a:endParaRPr lang="en-US" altLang="ja-JP" sz="1200" spc="-100" dirty="0" smtClean="0">
              <a:solidFill>
                <a:prstClr val="black"/>
              </a:solidFill>
            </a:endParaRPr>
          </a:p>
          <a:p>
            <a:pPr algn="ctr"/>
            <a:r>
              <a:rPr lang="ja-JP" altLang="en-US" sz="1200" spc="-100" dirty="0" smtClean="0">
                <a:solidFill>
                  <a:prstClr val="black"/>
                </a:solidFill>
              </a:rPr>
              <a:t>の不動産</a:t>
            </a:r>
            <a:endParaRPr lang="en-US" altLang="ja-JP" sz="1200" spc="-100" dirty="0" smtClean="0">
              <a:solidFill>
                <a:prstClr val="black"/>
              </a:solidFill>
            </a:endParaRPr>
          </a:p>
          <a:p>
            <a:pPr algn="ctr"/>
            <a:r>
              <a:rPr lang="ja-JP" altLang="en-US" sz="1200" spc="-100" dirty="0" smtClean="0">
                <a:solidFill>
                  <a:prstClr val="black"/>
                </a:solidFill>
              </a:rPr>
              <a:t>なし</a:t>
            </a:r>
            <a:endParaRPr lang="ja-JP" altLang="en-US" sz="1200" spc="-100" dirty="0">
              <a:solidFill>
                <a:prstClr val="black"/>
              </a:solidFill>
            </a:endParaRPr>
          </a:p>
        </p:txBody>
      </p:sp>
      <p:sp>
        <p:nvSpPr>
          <p:cNvPr id="23" name="正方形/長方形 22"/>
          <p:cNvSpPr/>
          <p:nvPr/>
        </p:nvSpPr>
        <p:spPr>
          <a:xfrm>
            <a:off x="8265368" y="570166"/>
            <a:ext cx="1080120" cy="338554"/>
          </a:xfrm>
          <a:prstGeom prst="rect">
            <a:avLst/>
          </a:prstGeom>
          <a:noFill/>
          <a:ln w="95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spc="-100" dirty="0" smtClean="0">
                <a:solidFill>
                  <a:prstClr val="black"/>
                </a:solidFill>
              </a:rPr>
              <a:t>対象外</a:t>
            </a:r>
            <a:endParaRPr lang="ja-JP" altLang="en-US" sz="1600" spc="-100" dirty="0">
              <a:solidFill>
                <a:prstClr val="black"/>
              </a:solidFill>
            </a:endParaRPr>
          </a:p>
        </p:txBody>
      </p:sp>
      <p:sp>
        <p:nvSpPr>
          <p:cNvPr id="24"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144</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752629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7"/>
          <p:cNvSpPr>
            <a:spLocks/>
          </p:cNvSpPr>
          <p:nvPr/>
        </p:nvSpPr>
        <p:spPr bwMode="auto">
          <a:xfrm>
            <a:off x="3152808" y="2281315"/>
            <a:ext cx="233892" cy="1224000"/>
          </a:xfrm>
          <a:prstGeom prst="leftBrace">
            <a:avLst>
              <a:gd name="adj1" fmla="val 58333"/>
              <a:gd name="adj2" fmla="val 50000"/>
            </a:avLst>
          </a:prstGeom>
          <a:noFill/>
          <a:ln w="19050">
            <a:solidFill>
              <a:schemeClr val="tx1"/>
            </a:solidFill>
            <a:round/>
            <a:headEnd/>
            <a:tailEnd/>
          </a:ln>
        </p:spPr>
        <p:txBody>
          <a:bodyPr wrap="none" anchor="ctr"/>
          <a:lstStyle/>
          <a:p>
            <a:endParaRPr lang="ja-JP" altLang="en-US">
              <a:solidFill>
                <a:prstClr val="black"/>
              </a:solidFill>
            </a:endParaRPr>
          </a:p>
        </p:txBody>
      </p:sp>
      <p:sp>
        <p:nvSpPr>
          <p:cNvPr id="13317" name="Rectangle 8"/>
          <p:cNvSpPr>
            <a:spLocks noChangeArrowheads="1"/>
          </p:cNvSpPr>
          <p:nvPr/>
        </p:nvSpPr>
        <p:spPr bwMode="auto">
          <a:xfrm>
            <a:off x="2722392" y="1998759"/>
            <a:ext cx="547354" cy="1789112"/>
          </a:xfrm>
          <a:prstGeom prst="rect">
            <a:avLst/>
          </a:prstGeom>
          <a:noFill/>
          <a:ln w="9525" algn="ctr">
            <a:noFill/>
            <a:miter lim="800000"/>
            <a:headEnd/>
            <a:tailEnd/>
          </a:ln>
        </p:spPr>
        <p:txBody>
          <a:bodyPr vert="eaVert" wrap="none" anchor="ctr"/>
          <a:lstStyle/>
          <a:p>
            <a:r>
              <a:rPr lang="ja-JP" altLang="en-US" sz="1600" dirty="0">
                <a:solidFill>
                  <a:prstClr val="black"/>
                </a:solidFill>
              </a:rPr>
              <a:t>負担軽減の</a:t>
            </a:r>
            <a:r>
              <a:rPr lang="ja-JP" altLang="en-US" sz="1600" dirty="0" smtClean="0">
                <a:solidFill>
                  <a:prstClr val="black"/>
                </a:solidFill>
              </a:rPr>
              <a:t>対象</a:t>
            </a:r>
            <a:endParaRPr lang="ja-JP" altLang="en-US" sz="1600" dirty="0">
              <a:solidFill>
                <a:prstClr val="black"/>
              </a:solidFill>
            </a:endParaRPr>
          </a:p>
        </p:txBody>
      </p:sp>
      <p:sp>
        <p:nvSpPr>
          <p:cNvPr id="836685" name="AutoShape 77"/>
          <p:cNvSpPr>
            <a:spLocks noChangeArrowheads="1"/>
          </p:cNvSpPr>
          <p:nvPr/>
        </p:nvSpPr>
        <p:spPr bwMode="auto">
          <a:xfrm>
            <a:off x="116733" y="620688"/>
            <a:ext cx="9660810" cy="1080120"/>
          </a:xfrm>
          <a:prstGeom prst="roundRect">
            <a:avLst>
              <a:gd name="adj" fmla="val 8884"/>
            </a:avLst>
          </a:prstGeom>
          <a:solidFill>
            <a:schemeClr val="bg1"/>
          </a:solidFill>
          <a:ln w="9525" algn="ctr">
            <a:solidFill>
              <a:schemeClr val="tx1"/>
            </a:solidFill>
            <a:round/>
            <a:headEnd/>
            <a:tailEnd/>
          </a:ln>
          <a:effectLst>
            <a:outerShdw dist="107763" dir="2700000" algn="ctr" rotWithShape="0">
              <a:schemeClr val="bg2">
                <a:alpha val="50000"/>
              </a:schemeClr>
            </a:outerShdw>
          </a:effectLst>
        </p:spPr>
        <p:txBody>
          <a:bodyPr anchor="ctr"/>
          <a:lstStyle/>
          <a:p>
            <a:pPr marL="265113" indent="-265113">
              <a:defRPr/>
            </a:pPr>
            <a:r>
              <a:rPr lang="en-US" altLang="ja-JP" sz="1600" dirty="0">
                <a:solidFill>
                  <a:prstClr val="black"/>
                </a:solidFill>
                <a:latin typeface="ＭＳ Ｐゴシック"/>
              </a:rPr>
              <a:t>○</a:t>
            </a:r>
            <a:r>
              <a:rPr lang="ja-JP" altLang="en-US" sz="1600" dirty="0">
                <a:solidFill>
                  <a:prstClr val="black"/>
                </a:solidFill>
                <a:latin typeface="ＭＳ Ｐゴシック"/>
              </a:rPr>
              <a:t>　食費・居住費について、利用者負担第１～第３</a:t>
            </a:r>
            <a:r>
              <a:rPr lang="ja-JP" altLang="en-US" sz="1600" dirty="0" smtClean="0">
                <a:solidFill>
                  <a:prstClr val="black"/>
                </a:solidFill>
                <a:latin typeface="ＭＳ Ｐゴシック"/>
              </a:rPr>
              <a:t>段階に該当する方</a:t>
            </a:r>
            <a:r>
              <a:rPr lang="ja-JP" altLang="en-US" sz="1600" dirty="0">
                <a:solidFill>
                  <a:prstClr val="black"/>
                </a:solidFill>
                <a:latin typeface="ＭＳ Ｐゴシック"/>
              </a:rPr>
              <a:t>を対象に</a:t>
            </a:r>
            <a:r>
              <a:rPr lang="ja-JP" altLang="en-US" sz="1600" dirty="0" smtClean="0">
                <a:solidFill>
                  <a:prstClr val="black"/>
                </a:solidFill>
                <a:latin typeface="ＭＳ Ｐゴシック"/>
              </a:rPr>
              <a:t>、</a:t>
            </a:r>
            <a:r>
              <a:rPr lang="ja-JP" altLang="en-US" sz="1600" dirty="0">
                <a:solidFill>
                  <a:prstClr val="black"/>
                </a:solidFill>
                <a:latin typeface="ＭＳ Ｐゴシック"/>
              </a:rPr>
              <a:t>段階</a:t>
            </a:r>
            <a:r>
              <a:rPr lang="ja-JP" altLang="en-US" sz="1600" dirty="0" smtClean="0">
                <a:solidFill>
                  <a:prstClr val="black"/>
                </a:solidFill>
                <a:latin typeface="ＭＳ Ｐゴシック"/>
              </a:rPr>
              <a:t>に応じた自己負担額（負担</a:t>
            </a:r>
            <a:r>
              <a:rPr lang="ja-JP" altLang="en-US" sz="1600" dirty="0">
                <a:solidFill>
                  <a:prstClr val="black"/>
                </a:solidFill>
                <a:latin typeface="ＭＳ Ｐゴシック"/>
              </a:rPr>
              <a:t>限度</a:t>
            </a:r>
            <a:r>
              <a:rPr lang="ja-JP" altLang="en-US" sz="1600" dirty="0" smtClean="0">
                <a:solidFill>
                  <a:prstClr val="black"/>
                </a:solidFill>
                <a:latin typeface="ＭＳ Ｐゴシック"/>
              </a:rPr>
              <a:t>額）を</a:t>
            </a:r>
            <a:r>
              <a:rPr lang="ja-JP" altLang="en-US" sz="1600" dirty="0">
                <a:solidFill>
                  <a:prstClr val="black"/>
                </a:solidFill>
                <a:latin typeface="ＭＳ Ｐゴシック"/>
              </a:rPr>
              <a:t>設定</a:t>
            </a:r>
          </a:p>
          <a:p>
            <a:pPr marL="265113" indent="-265113">
              <a:spcBef>
                <a:spcPts val="600"/>
              </a:spcBef>
              <a:defRPr/>
            </a:pPr>
            <a:r>
              <a:rPr lang="ja-JP" altLang="en-US" sz="1600" dirty="0">
                <a:solidFill>
                  <a:prstClr val="black"/>
                </a:solidFill>
                <a:latin typeface="ＭＳ Ｐゴシック"/>
              </a:rPr>
              <a:t>○　</a:t>
            </a:r>
            <a:r>
              <a:rPr lang="ja-JP" altLang="en-US" sz="1600" dirty="0" smtClean="0">
                <a:solidFill>
                  <a:prstClr val="black"/>
                </a:solidFill>
                <a:latin typeface="ＭＳ Ｐゴシック"/>
              </a:rPr>
              <a:t>食費・居住費の標準的</a:t>
            </a:r>
            <a:r>
              <a:rPr lang="ja-JP" altLang="en-US" sz="1600" dirty="0">
                <a:solidFill>
                  <a:prstClr val="black"/>
                </a:solidFill>
                <a:latin typeface="ＭＳ Ｐゴシック"/>
              </a:rPr>
              <a:t>な費用の額（基準費用額）</a:t>
            </a:r>
            <a:r>
              <a:rPr lang="ja-JP" altLang="en-US" sz="1600" dirty="0" smtClean="0">
                <a:solidFill>
                  <a:prstClr val="black"/>
                </a:solidFill>
                <a:latin typeface="ＭＳ Ｐゴシック"/>
              </a:rPr>
              <a:t>と自己負担額と</a:t>
            </a:r>
            <a:r>
              <a:rPr lang="ja-JP" altLang="en-US" sz="1600" dirty="0">
                <a:solidFill>
                  <a:prstClr val="black"/>
                </a:solidFill>
                <a:latin typeface="ＭＳ Ｐゴシック"/>
              </a:rPr>
              <a:t>の差額を介護保険から特定</a:t>
            </a:r>
            <a:r>
              <a:rPr lang="ja-JP" altLang="en-US" sz="1600" dirty="0" smtClean="0">
                <a:solidFill>
                  <a:prstClr val="black"/>
                </a:solidFill>
                <a:latin typeface="ＭＳ Ｐゴシック"/>
              </a:rPr>
              <a:t>入所者</a:t>
            </a:r>
            <a:r>
              <a:rPr lang="ja-JP" altLang="en-US" sz="1600" dirty="0">
                <a:solidFill>
                  <a:prstClr val="black"/>
                </a:solidFill>
                <a:latin typeface="ＭＳ Ｐゴシック"/>
              </a:rPr>
              <a:t>介護</a:t>
            </a:r>
            <a:r>
              <a:rPr lang="ja-JP" altLang="en-US" sz="1600" dirty="0" smtClean="0">
                <a:solidFill>
                  <a:prstClr val="black"/>
                </a:solidFill>
                <a:latin typeface="ＭＳ Ｐゴシック"/>
              </a:rPr>
              <a:t>サービス費（補足給付）として施設</a:t>
            </a:r>
            <a:r>
              <a:rPr lang="ja-JP" altLang="en-US" sz="1600" dirty="0">
                <a:solidFill>
                  <a:prstClr val="black"/>
                </a:solidFill>
                <a:latin typeface="ＭＳ Ｐゴシック"/>
              </a:rPr>
              <a:t>等</a:t>
            </a:r>
            <a:r>
              <a:rPr lang="ja-JP" altLang="en-US" sz="1600" dirty="0" smtClean="0">
                <a:solidFill>
                  <a:prstClr val="black"/>
                </a:solidFill>
                <a:latin typeface="ＭＳ Ｐゴシック"/>
              </a:rPr>
              <a:t>に支払う。</a:t>
            </a:r>
            <a:endParaRPr lang="ja-JP" altLang="en-US" sz="1600" dirty="0">
              <a:solidFill>
                <a:prstClr val="black"/>
              </a:solidFill>
              <a:latin typeface="ＭＳ Ｐゴシック"/>
            </a:endParaRPr>
          </a:p>
        </p:txBody>
      </p:sp>
      <p:graphicFrame>
        <p:nvGraphicFramePr>
          <p:cNvPr id="836937" name="Group 329"/>
          <p:cNvGraphicFramePr>
            <a:graphicFrameLocks noGrp="1"/>
          </p:cNvGraphicFramePr>
          <p:nvPr>
            <p:ph/>
            <p:extLst>
              <p:ext uri="{D42A27DB-BD31-4B8C-83A1-F6EECF244321}">
                <p14:modId xmlns:p14="http://schemas.microsoft.com/office/powerpoint/2010/main" val="63612844"/>
              </p:ext>
            </p:extLst>
          </p:nvPr>
        </p:nvGraphicFramePr>
        <p:xfrm>
          <a:off x="327662" y="4203973"/>
          <a:ext cx="9233850" cy="2455680"/>
        </p:xfrm>
        <a:graphic>
          <a:graphicData uri="http://schemas.openxmlformats.org/drawingml/2006/table">
            <a:tbl>
              <a:tblPr/>
              <a:tblGrid>
                <a:gridCol w="396000"/>
                <a:gridCol w="808302"/>
                <a:gridCol w="1257168"/>
                <a:gridCol w="1805781"/>
                <a:gridCol w="1673357"/>
                <a:gridCol w="1637242"/>
                <a:gridCol w="1656000"/>
              </a:tblGrid>
              <a:tr h="265113">
                <a:tc rowSpan="2"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基準費用額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（日額（月額））</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負担限度額：　日額（月額）</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hMerge="1">
                  <a:txBody>
                    <a:bodyPr/>
                    <a:lstStyle/>
                    <a:p>
                      <a:endParaRPr kumimoji="1" lang="ja-JP" altLang="en-US"/>
                    </a:p>
                  </a:txBody>
                  <a:tcPr/>
                </a:tc>
              </a:tr>
              <a:tr h="295275">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第１段階</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第２段階</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第３段階</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r>
              <a:tr h="23653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食費</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1,380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4.2</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300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0.9</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390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1.2</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  650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2.0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38125">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居住費</a:t>
                      </a:r>
                    </a:p>
                  </a:txBody>
                  <a:tcPr marL="97500" marR="97500" marT="46800" marB="468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多床室</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320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320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  320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vMerge="1">
                  <a:txBody>
                    <a:bodyPr/>
                    <a:lstStyle/>
                    <a:p>
                      <a:endParaRPr kumimoji="1" lang="ja-JP" alt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従来型個室</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特養等</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1,150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3.5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320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1.3</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  820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2.5</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63">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老健・療養等</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1,640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5.0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490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490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1,310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4.0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38">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ユニット型準個室</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1,640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5.0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490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490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1,310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4.0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ユニット型個室</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alpha val="50000"/>
                      </a:srgbClr>
                    </a:solidFill>
                  </a:tcPr>
                </a:tc>
                <a:tc h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1,970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6.0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820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2.5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820</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smtClean="0">
                          <a:ln>
                            <a:noFill/>
                          </a:ln>
                          <a:solidFill>
                            <a:schemeClr val="tx1"/>
                          </a:solidFill>
                          <a:effectLst/>
                          <a:latin typeface="Times New Roman" pitchFamily="18" charset="0"/>
                          <a:ea typeface="ＭＳ Ｐゴシック" pitchFamily="50" charset="-128"/>
                        </a:rPr>
                        <a:t>2.5</a:t>
                      </a:r>
                      <a:r>
                        <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1,310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円　（</a:t>
                      </a:r>
                      <a:r>
                        <a:rPr kumimoji="1" lang="en-US" altLang="ja-JP" sz="1400" b="0" i="0" u="none" strike="noStrike" cap="none" normalizeH="0" baseline="0" dirty="0" smtClean="0">
                          <a:ln>
                            <a:noFill/>
                          </a:ln>
                          <a:solidFill>
                            <a:schemeClr val="tx1"/>
                          </a:solidFill>
                          <a:effectLst/>
                          <a:latin typeface="Times New Roman" pitchFamily="18" charset="0"/>
                          <a:ea typeface="ＭＳ Ｐゴシック" pitchFamily="50" charset="-128"/>
                        </a:rPr>
                        <a:t>4.0</a:t>
                      </a:r>
                      <a:r>
                        <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rPr>
                        <a:t>万円）</a:t>
                      </a:r>
                    </a:p>
                  </a:txBody>
                  <a:tcPr marL="97500" marR="975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4231693567"/>
              </p:ext>
            </p:extLst>
          </p:nvPr>
        </p:nvGraphicFramePr>
        <p:xfrm>
          <a:off x="3368829" y="1845947"/>
          <a:ext cx="6192688" cy="2255520"/>
        </p:xfrm>
        <a:graphic>
          <a:graphicData uri="http://schemas.openxmlformats.org/drawingml/2006/table">
            <a:tbl>
              <a:tblPr firstRow="1" bandRow="1">
                <a:tableStyleId>{5940675A-B579-460E-94D1-54222C63F5DA}</a:tableStyleId>
              </a:tblPr>
              <a:tblGrid>
                <a:gridCol w="1522548"/>
                <a:gridCol w="4670140"/>
              </a:tblGrid>
              <a:tr h="204624">
                <a:tc>
                  <a:txBody>
                    <a:bodyPr/>
                    <a:lstStyle/>
                    <a:p>
                      <a:pPr algn="ctr"/>
                      <a:r>
                        <a:rPr kumimoji="1" lang="ja-JP" altLang="en-US" sz="1400" dirty="0" smtClean="0"/>
                        <a:t>利用者負担段階</a:t>
                      </a:r>
                      <a:endParaRPr kumimoji="1" lang="ja-JP" altLang="en-US" sz="1400" dirty="0"/>
                    </a:p>
                  </a:txBody>
                  <a:tcPr anchor="ctr">
                    <a:solidFill>
                      <a:schemeClr val="bg1"/>
                    </a:solidFill>
                  </a:tcPr>
                </a:tc>
                <a:tc>
                  <a:txBody>
                    <a:bodyPr/>
                    <a:lstStyle/>
                    <a:p>
                      <a:pPr algn="ctr"/>
                      <a:r>
                        <a:rPr kumimoji="1" lang="ja-JP" altLang="en-US" sz="1600" dirty="0" smtClean="0"/>
                        <a:t>主な対象者</a:t>
                      </a:r>
                      <a:endParaRPr kumimoji="1" lang="ja-JP" altLang="en-US" sz="1600" dirty="0"/>
                    </a:p>
                  </a:txBody>
                  <a:tcPr anchor="ctr">
                    <a:solidFill>
                      <a:schemeClr val="bg1"/>
                    </a:solidFill>
                  </a:tcPr>
                </a:tc>
              </a:tr>
              <a:tr h="484915">
                <a:tc>
                  <a:txBody>
                    <a:bodyPr/>
                    <a:lstStyle/>
                    <a:p>
                      <a:pPr algn="ctr"/>
                      <a:r>
                        <a:rPr kumimoji="1" lang="ja-JP" altLang="en-US" dirty="0" smtClean="0"/>
                        <a:t>第</a:t>
                      </a:r>
                      <a:r>
                        <a:rPr kumimoji="1" lang="en-US" altLang="ja-JP" dirty="0" smtClean="0"/>
                        <a:t>1</a:t>
                      </a:r>
                      <a:r>
                        <a:rPr kumimoji="1" lang="ja-JP" altLang="en-US" dirty="0" smtClean="0"/>
                        <a:t>段階</a:t>
                      </a:r>
                      <a:endParaRPr kumimoji="1" lang="ja-JP" altLang="en-US"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・生活保護受給者</a:t>
                      </a:r>
                    </a:p>
                    <a:p>
                      <a:r>
                        <a:rPr kumimoji="1" lang="ja-JP" altLang="en-US" sz="1400" dirty="0" smtClean="0"/>
                        <a:t>・市町村民税世帯非課税の老齢福祉年金受給者</a:t>
                      </a:r>
                      <a:endParaRPr kumimoji="1" lang="en-US" altLang="ja-JP" sz="1400" dirty="0" smtClean="0"/>
                    </a:p>
                  </a:txBody>
                  <a:tcPr anchor="ctr">
                    <a:solidFill>
                      <a:schemeClr val="bg1"/>
                    </a:solidFill>
                  </a:tcPr>
                </a:tc>
              </a:tr>
              <a:tr h="484915">
                <a:tc>
                  <a:txBody>
                    <a:bodyPr/>
                    <a:lstStyle/>
                    <a:p>
                      <a:pPr algn="ctr"/>
                      <a:r>
                        <a:rPr kumimoji="1" lang="ja-JP" altLang="en-US" dirty="0" smtClean="0"/>
                        <a:t>第</a:t>
                      </a:r>
                      <a:r>
                        <a:rPr kumimoji="1" lang="en-US" altLang="ja-JP" dirty="0" smtClean="0"/>
                        <a:t>2</a:t>
                      </a:r>
                      <a:r>
                        <a:rPr kumimoji="1" lang="ja-JP" altLang="en-US" dirty="0" smtClean="0"/>
                        <a:t>段階</a:t>
                      </a:r>
                      <a:endParaRPr kumimoji="1" lang="ja-JP" altLang="en-US" dirty="0"/>
                    </a:p>
                  </a:txBody>
                  <a:tcPr anchor="ctr">
                    <a:solidFill>
                      <a:schemeClr val="bg1"/>
                    </a:solidFill>
                  </a:tcPr>
                </a:tc>
                <a:tc>
                  <a:txBody>
                    <a:bodyPr/>
                    <a:lstStyle/>
                    <a:p>
                      <a:pPr marL="90488" indent="-90488"/>
                      <a:r>
                        <a:rPr kumimoji="1" lang="ja-JP" altLang="en-US" sz="1400" dirty="0" smtClean="0"/>
                        <a:t>・市町村民税世帯非課税であって、</a:t>
                      </a:r>
                      <a:endParaRPr kumimoji="1" lang="en-US" altLang="ja-JP" sz="1400" dirty="0" smtClean="0"/>
                    </a:p>
                    <a:p>
                      <a:pPr marL="90488" indent="-90488"/>
                      <a:r>
                        <a:rPr kumimoji="1" lang="ja-JP" altLang="en-US" sz="1400" dirty="0" smtClean="0"/>
                        <a:t>　課税年金収入額＋合計所得金額が</a:t>
                      </a:r>
                      <a:r>
                        <a:rPr kumimoji="1" lang="en-US" altLang="ja-JP" sz="1400" dirty="0" smtClean="0"/>
                        <a:t>80</a:t>
                      </a:r>
                      <a:r>
                        <a:rPr kumimoji="1" lang="ja-JP" altLang="en-US" sz="1400" dirty="0" smtClean="0"/>
                        <a:t>万円以下</a:t>
                      </a:r>
                      <a:endParaRPr kumimoji="1" lang="ja-JP" altLang="en-US" sz="1400" dirty="0"/>
                    </a:p>
                  </a:txBody>
                  <a:tcPr anchor="ctr">
                    <a:solidFill>
                      <a:schemeClr val="bg1"/>
                    </a:solidFill>
                  </a:tcPr>
                </a:tc>
              </a:tr>
              <a:tr h="347047">
                <a:tc>
                  <a:txBody>
                    <a:bodyPr/>
                    <a:lstStyle/>
                    <a:p>
                      <a:pPr algn="ctr"/>
                      <a:r>
                        <a:rPr kumimoji="1" lang="ja-JP" altLang="en-US" dirty="0" smtClean="0"/>
                        <a:t>第</a:t>
                      </a:r>
                      <a:r>
                        <a:rPr kumimoji="1" lang="en-US" altLang="ja-JP" dirty="0" smtClean="0"/>
                        <a:t>3</a:t>
                      </a:r>
                      <a:r>
                        <a:rPr kumimoji="1" lang="ja-JP" altLang="en-US" dirty="0" smtClean="0"/>
                        <a:t>段階</a:t>
                      </a:r>
                      <a:endParaRPr kumimoji="1" lang="ja-JP" altLang="en-US" dirty="0"/>
                    </a:p>
                  </a:txBody>
                  <a:tcPr anchor="ctr">
                    <a:solidFill>
                      <a:schemeClr val="bg1"/>
                    </a:solidFill>
                  </a:tcPr>
                </a:tc>
                <a:tc>
                  <a:txBody>
                    <a:bodyPr/>
                    <a:lstStyle/>
                    <a:p>
                      <a:pPr marL="90488" indent="-90488"/>
                      <a:r>
                        <a:rPr kumimoji="1" lang="ja-JP" altLang="en-US" sz="1400" dirty="0" smtClean="0"/>
                        <a:t>・市町村民税世帯非課税であって、第２段階該当者以外</a:t>
                      </a:r>
                      <a:endParaRPr kumimoji="1" lang="ja-JP" altLang="en-US" sz="1400" dirty="0"/>
                    </a:p>
                  </a:txBody>
                  <a:tcPr anchor="ctr">
                    <a:solidFill>
                      <a:schemeClr val="bg1"/>
                    </a:solidFill>
                  </a:tcPr>
                </a:tc>
              </a:tr>
              <a:tr h="484915">
                <a:tc>
                  <a:txBody>
                    <a:bodyPr/>
                    <a:lstStyle/>
                    <a:p>
                      <a:pPr algn="ctr"/>
                      <a:r>
                        <a:rPr kumimoji="1" lang="ja-JP" altLang="en-US" dirty="0" smtClean="0"/>
                        <a:t>第</a:t>
                      </a:r>
                      <a:r>
                        <a:rPr kumimoji="1" lang="en-US" altLang="ja-JP" dirty="0" smtClean="0"/>
                        <a:t>4</a:t>
                      </a:r>
                      <a:r>
                        <a:rPr kumimoji="1" lang="ja-JP" altLang="en-US" dirty="0" smtClean="0"/>
                        <a:t>段階</a:t>
                      </a:r>
                      <a:endParaRPr kumimoji="1" lang="ja-JP" altLang="en-US" dirty="0"/>
                    </a:p>
                  </a:txBody>
                  <a:tcPr anchor="ctr">
                    <a:solidFill>
                      <a:schemeClr val="bg1"/>
                    </a:solidFill>
                  </a:tcPr>
                </a:tc>
                <a:tc>
                  <a:txBody>
                    <a:bodyPr/>
                    <a:lstStyle/>
                    <a:p>
                      <a:r>
                        <a:rPr kumimoji="1" lang="ja-JP" altLang="en-US" sz="1400" dirty="0" smtClean="0"/>
                        <a:t>・市町村民税本人非課税であって、世帯に課税者がある者</a:t>
                      </a:r>
                      <a:endParaRPr kumimoji="1" lang="en-US" altLang="ja-JP" sz="1400" dirty="0" smtClean="0"/>
                    </a:p>
                    <a:p>
                      <a:r>
                        <a:rPr kumimoji="1" lang="ja-JP" altLang="en-US" sz="1400" dirty="0" smtClean="0"/>
                        <a:t>・市町村民税本人課税者</a:t>
                      </a:r>
                      <a:endParaRPr kumimoji="1" lang="ja-JP" altLang="en-US" sz="1400" dirty="0"/>
                    </a:p>
                  </a:txBody>
                  <a:tcPr anchor="ctr">
                    <a:solidFill>
                      <a:schemeClr val="bg1"/>
                    </a:solidFill>
                  </a:tcPr>
                </a:tc>
              </a:tr>
            </a:tbl>
          </a:graphicData>
        </a:graphic>
      </p:graphicFrame>
      <p:sp>
        <p:nvSpPr>
          <p:cNvPr id="9" name="タイトル 1"/>
          <p:cNvSpPr txBox="1">
            <a:spLocks/>
          </p:cNvSpPr>
          <p:nvPr/>
        </p:nvSpPr>
        <p:spPr>
          <a:xfrm>
            <a:off x="-23638" y="-30777"/>
            <a:ext cx="9906000" cy="523220"/>
          </a:xfrm>
          <a:prstGeom prst="rect">
            <a:avLst/>
          </a:prstGeom>
        </p:spPr>
        <p:txBody>
          <a:bodyPr vert="horz" lIns="91440" tIns="45720" rIns="91440" bIns="45720" rtlCol="0" anchor="ctr">
            <a:spAutoFit/>
          </a:bodyPr>
          <a:lstStyle/>
          <a:p>
            <a:pPr algn="ctr">
              <a:spcBef>
                <a:spcPts val="1200"/>
              </a:spcBef>
              <a:defRPr/>
            </a:pPr>
            <a:r>
              <a:rPr lang="ja-JP" altLang="en-US" sz="2800" dirty="0" smtClean="0">
                <a:solidFill>
                  <a:prstClr val="black"/>
                </a:solidFill>
                <a:latin typeface="HGP創英角ｺﾞｼｯｸUB" pitchFamily="50" charset="-128"/>
                <a:ea typeface="HGP創英角ｺﾞｼｯｸUB" pitchFamily="50" charset="-128"/>
              </a:rPr>
              <a:t>（参考）　特定入所者介護サービス費（補足給付）の</a:t>
            </a:r>
            <a:r>
              <a:rPr lang="ja-JP" altLang="en-US" sz="2800" dirty="0">
                <a:solidFill>
                  <a:prstClr val="black"/>
                </a:solidFill>
                <a:latin typeface="HGP創英角ｺﾞｼｯｸUB" pitchFamily="50" charset="-128"/>
                <a:ea typeface="HGP創英角ｺﾞｼｯｸUB" pitchFamily="50" charset="-128"/>
              </a:rPr>
              <a:t>概要</a:t>
            </a:r>
            <a:endParaRPr lang="ja-JP" altLang="en-US" sz="2800" dirty="0">
              <a:solidFill>
                <a:prstClr val="black"/>
              </a:solidFill>
            </a:endParaRPr>
          </a:p>
        </p:txBody>
      </p:sp>
      <p:grpSp>
        <p:nvGrpSpPr>
          <p:cNvPr id="8" name="グループ化 7"/>
          <p:cNvGrpSpPr/>
          <p:nvPr/>
        </p:nvGrpSpPr>
        <p:grpSpPr>
          <a:xfrm>
            <a:off x="570042" y="2327134"/>
            <a:ext cx="2297650" cy="1509668"/>
            <a:chOff x="279086" y="2327134"/>
            <a:chExt cx="2297650" cy="1509668"/>
          </a:xfrm>
        </p:grpSpPr>
        <p:sp>
          <p:nvSpPr>
            <p:cNvPr id="4" name="正方形/長方形 3"/>
            <p:cNvSpPr/>
            <p:nvPr/>
          </p:nvSpPr>
          <p:spPr>
            <a:xfrm>
              <a:off x="1208584" y="2995516"/>
              <a:ext cx="792088" cy="81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334506" y="2348943"/>
              <a:ext cx="792088" cy="14878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279086" y="2995516"/>
              <a:ext cx="1019843" cy="276999"/>
            </a:xfrm>
            <a:prstGeom prst="rect">
              <a:avLst/>
            </a:prstGeom>
            <a:noFill/>
          </p:spPr>
          <p:txBody>
            <a:bodyPr wrap="square" rtlCol="0">
              <a:spAutoFit/>
            </a:bodyPr>
            <a:lstStyle/>
            <a:p>
              <a:r>
                <a:rPr lang="ja-JP" altLang="en-US" sz="1200" dirty="0" smtClean="0">
                  <a:solidFill>
                    <a:prstClr val="black"/>
                  </a:solidFill>
                </a:rPr>
                <a:t>基準費用</a:t>
              </a:r>
              <a:r>
                <a:rPr lang="ja-JP" altLang="en-US" sz="1200" dirty="0">
                  <a:solidFill>
                    <a:prstClr val="black"/>
                  </a:solidFill>
                </a:rPr>
                <a:t>額</a:t>
              </a:r>
            </a:p>
          </p:txBody>
        </p:sp>
        <p:sp>
          <p:nvSpPr>
            <p:cNvPr id="12" name="テキスト ボックス 11"/>
            <p:cNvSpPr txBox="1"/>
            <p:nvPr/>
          </p:nvSpPr>
          <p:spPr>
            <a:xfrm>
              <a:off x="1159641" y="3256696"/>
              <a:ext cx="1019843" cy="276999"/>
            </a:xfrm>
            <a:prstGeom prst="rect">
              <a:avLst/>
            </a:prstGeom>
            <a:noFill/>
          </p:spPr>
          <p:txBody>
            <a:bodyPr wrap="square" rtlCol="0">
              <a:spAutoFit/>
            </a:bodyPr>
            <a:lstStyle/>
            <a:p>
              <a:r>
                <a:rPr lang="ja-JP" altLang="en-US" sz="1200" dirty="0" smtClean="0">
                  <a:solidFill>
                    <a:prstClr val="black"/>
                  </a:solidFill>
                </a:rPr>
                <a:t>標準</a:t>
              </a:r>
              <a:r>
                <a:rPr lang="ja-JP" altLang="en-US" sz="1200" dirty="0">
                  <a:solidFill>
                    <a:prstClr val="black"/>
                  </a:solidFill>
                </a:rPr>
                <a:t>負担</a:t>
              </a:r>
              <a:r>
                <a:rPr lang="ja-JP" altLang="en-US" sz="1200" dirty="0" smtClean="0">
                  <a:solidFill>
                    <a:prstClr val="black"/>
                  </a:solidFill>
                </a:rPr>
                <a:t>額</a:t>
              </a:r>
              <a:endParaRPr lang="ja-JP" altLang="en-US" sz="1200" dirty="0">
                <a:solidFill>
                  <a:prstClr val="black"/>
                </a:solidFill>
              </a:endParaRPr>
            </a:p>
          </p:txBody>
        </p:sp>
        <p:sp>
          <p:nvSpPr>
            <p:cNvPr id="6" name="右中かっこ 5"/>
            <p:cNvSpPr/>
            <p:nvPr/>
          </p:nvSpPr>
          <p:spPr>
            <a:xfrm>
              <a:off x="1208584" y="2327134"/>
              <a:ext cx="217773" cy="61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 name="テキスト ボックス 6"/>
            <p:cNvSpPr txBox="1"/>
            <p:nvPr/>
          </p:nvSpPr>
          <p:spPr>
            <a:xfrm>
              <a:off x="1426357" y="2517456"/>
              <a:ext cx="1150379" cy="307777"/>
            </a:xfrm>
            <a:prstGeom prst="rect">
              <a:avLst/>
            </a:prstGeom>
            <a:noFill/>
          </p:spPr>
          <p:txBody>
            <a:bodyPr wrap="square" rtlCol="0">
              <a:spAutoFit/>
            </a:bodyPr>
            <a:lstStyle/>
            <a:p>
              <a:r>
                <a:rPr lang="ja-JP" altLang="en-US" sz="1400" dirty="0" smtClean="0">
                  <a:solidFill>
                    <a:prstClr val="black"/>
                  </a:solidFill>
                </a:rPr>
                <a:t>補足給付</a:t>
              </a:r>
              <a:endParaRPr lang="ja-JP" altLang="en-US" sz="1400" dirty="0">
                <a:solidFill>
                  <a:prstClr val="black"/>
                </a:solidFill>
              </a:endParaRPr>
            </a:p>
          </p:txBody>
        </p:sp>
      </p:grpSp>
      <p:sp>
        <p:nvSpPr>
          <p:cNvPr id="16" name="スライド番号プレースホルダー 4"/>
          <p:cNvSpPr txBox="1">
            <a:spLocks/>
          </p:cNvSpPr>
          <p:nvPr/>
        </p:nvSpPr>
        <p:spPr>
          <a:xfrm>
            <a:off x="9201472" y="6520259"/>
            <a:ext cx="720080" cy="365125"/>
          </a:xfrm>
          <a:prstGeom prst="rect">
            <a:avLst/>
          </a:prstGeom>
          <a:solidFill>
            <a:schemeClr val="bg1">
              <a:alpha val="65000"/>
            </a:schemeClr>
          </a:solid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145</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692604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 4"/>
          <p:cNvGraphicFramePr>
            <a:graphicFrameLocks noGrp="1"/>
          </p:cNvGraphicFramePr>
          <p:nvPr>
            <p:ph idx="1"/>
            <p:extLst>
              <p:ext uri="{D42A27DB-BD31-4B8C-83A1-F6EECF244321}">
                <p14:modId xmlns:p14="http://schemas.microsoft.com/office/powerpoint/2010/main" val="3380454021"/>
              </p:ext>
            </p:extLst>
          </p:nvPr>
        </p:nvGraphicFramePr>
        <p:xfrm>
          <a:off x="200473" y="1484784"/>
          <a:ext cx="9555511" cy="3261844"/>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グループ化 12"/>
          <p:cNvGrpSpPr/>
          <p:nvPr/>
        </p:nvGrpSpPr>
        <p:grpSpPr>
          <a:xfrm>
            <a:off x="272487" y="1844826"/>
            <a:ext cx="5038294" cy="1603921"/>
            <a:chOff x="258141" y="1189370"/>
            <a:chExt cx="4234550" cy="1101916"/>
          </a:xfrm>
        </p:grpSpPr>
        <p:sp>
          <p:nvSpPr>
            <p:cNvPr id="14" name="テキスト ボックス 13"/>
            <p:cNvSpPr txBox="1"/>
            <p:nvPr/>
          </p:nvSpPr>
          <p:spPr>
            <a:xfrm>
              <a:off x="258141" y="2079839"/>
              <a:ext cx="1095476" cy="211447"/>
            </a:xfrm>
            <a:prstGeom prst="rect">
              <a:avLst/>
            </a:prstGeom>
            <a:noFill/>
          </p:spPr>
          <p:txBody>
            <a:bodyPr wrap="square" rtlCol="0">
              <a:spAutoFit/>
            </a:bodyPr>
            <a:lstStyle/>
            <a:p>
              <a:pPr algn="ct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5</a:t>
              </a:r>
              <a:r>
                <a:rPr lang="ja-JP" altLang="en-US" sz="1400" b="1" dirty="0" smtClean="0">
                  <a:solidFill>
                    <a:prstClr val="black"/>
                  </a:solidFill>
                  <a:latin typeface="HGPｺﾞｼｯｸM" pitchFamily="50" charset="-128"/>
                  <a:ea typeface="HGPｺﾞｼｯｸM" pitchFamily="50" charset="-128"/>
                </a:rPr>
                <a:t>万円</a:t>
              </a:r>
              <a:endParaRPr lang="ja-JP" altLang="en-US" sz="1400" b="1" dirty="0">
                <a:solidFill>
                  <a:prstClr val="black"/>
                </a:solidFill>
                <a:latin typeface="HGPｺﾞｼｯｸM" pitchFamily="50" charset="-128"/>
                <a:ea typeface="HGPｺﾞｼｯｸM" pitchFamily="50" charset="-128"/>
              </a:endParaRPr>
            </a:p>
          </p:txBody>
        </p:sp>
        <p:sp>
          <p:nvSpPr>
            <p:cNvPr id="15" name="テキスト ボックス 14"/>
            <p:cNvSpPr txBox="1"/>
            <p:nvPr/>
          </p:nvSpPr>
          <p:spPr>
            <a:xfrm>
              <a:off x="1165953" y="2079839"/>
              <a:ext cx="1142976" cy="211447"/>
            </a:xfrm>
            <a:prstGeom prst="rect">
              <a:avLst/>
            </a:prstGeom>
            <a:noFill/>
          </p:spPr>
          <p:txBody>
            <a:bodyPr wrap="square" rtlCol="0">
              <a:spAutoFit/>
            </a:bodyPr>
            <a:lstStyle/>
            <a:p>
              <a:pPr algn="ct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5.2</a:t>
              </a:r>
              <a:r>
                <a:rPr lang="ja-JP" altLang="en-US" sz="1400" b="1" dirty="0" smtClean="0">
                  <a:solidFill>
                    <a:prstClr val="black"/>
                  </a:solidFill>
                  <a:latin typeface="HGPｺﾞｼｯｸM" pitchFamily="50" charset="-128"/>
                  <a:ea typeface="HGPｺﾞｼｯｸM" pitchFamily="50" charset="-128"/>
                </a:rPr>
                <a:t>万円</a:t>
              </a:r>
              <a:endParaRPr lang="ja-JP" altLang="en-US" sz="1400" b="1" dirty="0">
                <a:solidFill>
                  <a:prstClr val="black"/>
                </a:solidFill>
                <a:latin typeface="HGPｺﾞｼｯｸM" pitchFamily="50" charset="-128"/>
                <a:ea typeface="HGPｺﾞｼｯｸM" pitchFamily="50" charset="-128"/>
              </a:endParaRPr>
            </a:p>
          </p:txBody>
        </p:sp>
        <p:sp>
          <p:nvSpPr>
            <p:cNvPr id="16" name="テキスト ボックス 15"/>
            <p:cNvSpPr txBox="1"/>
            <p:nvPr/>
          </p:nvSpPr>
          <p:spPr>
            <a:xfrm>
              <a:off x="1892202" y="1733545"/>
              <a:ext cx="1357322" cy="211447"/>
            </a:xfrm>
            <a:prstGeom prst="rect">
              <a:avLst/>
            </a:prstGeom>
            <a:noFill/>
          </p:spPr>
          <p:txBody>
            <a:bodyPr wrap="square" rtlCol="0">
              <a:spAutoFit/>
            </a:bodyPr>
            <a:lstStyle/>
            <a:p>
              <a:pPr algn="ct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8.5</a:t>
              </a:r>
              <a:r>
                <a:rPr lang="ja-JP" altLang="en-US" sz="1400" b="1" dirty="0" smtClean="0">
                  <a:solidFill>
                    <a:prstClr val="black"/>
                  </a:solidFill>
                  <a:latin typeface="HGPｺﾞｼｯｸM" pitchFamily="50" charset="-128"/>
                  <a:ea typeface="HGPｺﾞｼｯｸM" pitchFamily="50" charset="-128"/>
                </a:rPr>
                <a:t>万円</a:t>
              </a:r>
              <a:endParaRPr lang="ja-JP" altLang="en-US" sz="1400" b="1" dirty="0">
                <a:solidFill>
                  <a:prstClr val="black"/>
                </a:solidFill>
                <a:latin typeface="HGPｺﾞｼｯｸM" pitchFamily="50" charset="-128"/>
                <a:ea typeface="HGPｺﾞｼｯｸM" pitchFamily="50" charset="-128"/>
              </a:endParaRPr>
            </a:p>
          </p:txBody>
        </p:sp>
        <p:sp>
          <p:nvSpPr>
            <p:cNvPr id="17" name="テキスト ボックス 16"/>
            <p:cNvSpPr txBox="1"/>
            <p:nvPr/>
          </p:nvSpPr>
          <p:spPr>
            <a:xfrm>
              <a:off x="2921055" y="1189370"/>
              <a:ext cx="1571636" cy="211447"/>
            </a:xfrm>
            <a:prstGeom prst="rect">
              <a:avLst/>
            </a:prstGeom>
            <a:noFill/>
          </p:spPr>
          <p:txBody>
            <a:bodyPr wrap="square" rtlCol="0">
              <a:spAutoFit/>
            </a:bodyPr>
            <a:lstStyle/>
            <a:p>
              <a:pPr algn="ct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13</a:t>
              </a:r>
              <a:r>
                <a:rPr lang="ja-JP" altLang="en-US" sz="1400" b="1" dirty="0" smtClean="0">
                  <a:solidFill>
                    <a:prstClr val="black"/>
                  </a:solidFill>
                  <a:latin typeface="HGPｺﾞｼｯｸM" pitchFamily="50" charset="-128"/>
                  <a:ea typeface="HGPｺﾞｼｯｸM" pitchFamily="50" charset="-128"/>
                </a:rPr>
                <a:t>万円以上</a:t>
              </a:r>
              <a:endParaRPr lang="ja-JP" altLang="en-US" sz="1400" b="1" dirty="0">
                <a:solidFill>
                  <a:prstClr val="black"/>
                </a:solidFill>
                <a:latin typeface="HGPｺﾞｼｯｸM" pitchFamily="50" charset="-128"/>
                <a:ea typeface="HGPｺﾞｼｯｸM" pitchFamily="50" charset="-128"/>
              </a:endParaRPr>
            </a:p>
          </p:txBody>
        </p:sp>
      </p:grpSp>
      <p:grpSp>
        <p:nvGrpSpPr>
          <p:cNvPr id="3" name="グループ化 13"/>
          <p:cNvGrpSpPr/>
          <p:nvPr/>
        </p:nvGrpSpPr>
        <p:grpSpPr>
          <a:xfrm>
            <a:off x="5457057" y="2636912"/>
            <a:ext cx="4654934" cy="1315888"/>
            <a:chOff x="7402" y="2509338"/>
            <a:chExt cx="4296862" cy="852355"/>
          </a:xfrm>
        </p:grpSpPr>
        <p:sp>
          <p:nvSpPr>
            <p:cNvPr id="23" name="テキスト ボックス 22"/>
            <p:cNvSpPr txBox="1"/>
            <p:nvPr/>
          </p:nvSpPr>
          <p:spPr>
            <a:xfrm>
              <a:off x="7402" y="3162333"/>
              <a:ext cx="1142976" cy="199360"/>
            </a:xfrm>
            <a:prstGeom prst="rect">
              <a:avLst/>
            </a:prstGeom>
            <a:noFill/>
          </p:spPr>
          <p:txBody>
            <a:bodyPr wrap="square" rtlCol="0">
              <a:spAutoFit/>
            </a:bodyPr>
            <a:lstStyle/>
            <a:p>
              <a:pPr algn="ct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2.5</a:t>
              </a:r>
              <a:r>
                <a:rPr lang="ja-JP" altLang="en-US" sz="1400" b="1" dirty="0" smtClean="0">
                  <a:solidFill>
                    <a:prstClr val="black"/>
                  </a:solidFill>
                  <a:latin typeface="HGPｺﾞｼｯｸM" pitchFamily="50" charset="-128"/>
                  <a:ea typeface="HGPｺﾞｼｯｸM" pitchFamily="50" charset="-128"/>
                </a:rPr>
                <a:t>万円</a:t>
              </a:r>
              <a:endParaRPr lang="ja-JP" altLang="en-US" sz="1400" b="1" dirty="0">
                <a:solidFill>
                  <a:prstClr val="black"/>
                </a:solidFill>
                <a:latin typeface="HGPｺﾞｼｯｸM" pitchFamily="50" charset="-128"/>
                <a:ea typeface="HGPｺﾞｼｯｸM" pitchFamily="50" charset="-128"/>
              </a:endParaRPr>
            </a:p>
          </p:txBody>
        </p:sp>
        <p:sp>
          <p:nvSpPr>
            <p:cNvPr id="24" name="テキスト ボックス 23"/>
            <p:cNvSpPr txBox="1"/>
            <p:nvPr/>
          </p:nvSpPr>
          <p:spPr>
            <a:xfrm>
              <a:off x="1004436" y="2975763"/>
              <a:ext cx="1142976" cy="199360"/>
            </a:xfrm>
            <a:prstGeom prst="rect">
              <a:avLst/>
            </a:prstGeom>
            <a:noFill/>
          </p:spPr>
          <p:txBody>
            <a:bodyPr wrap="square" rtlCol="0">
              <a:spAutoFit/>
            </a:bodyPr>
            <a:lstStyle/>
            <a:p>
              <a:pPr algn="ct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3.7</a:t>
              </a:r>
              <a:r>
                <a:rPr lang="ja-JP" altLang="en-US" sz="1400" b="1" dirty="0" smtClean="0">
                  <a:solidFill>
                    <a:prstClr val="black"/>
                  </a:solidFill>
                  <a:latin typeface="HGPｺﾞｼｯｸM" pitchFamily="50" charset="-128"/>
                  <a:ea typeface="HGPｺﾞｼｯｸM" pitchFamily="50" charset="-128"/>
                </a:rPr>
                <a:t>万円</a:t>
              </a:r>
              <a:endParaRPr lang="ja-JP" altLang="en-US" sz="1400" b="1" dirty="0">
                <a:solidFill>
                  <a:prstClr val="black"/>
                </a:solidFill>
                <a:latin typeface="HGPｺﾞｼｯｸM" pitchFamily="50" charset="-128"/>
                <a:ea typeface="HGPｺﾞｼｯｸM" pitchFamily="50" charset="-128"/>
              </a:endParaRPr>
            </a:p>
          </p:txBody>
        </p:sp>
        <p:sp>
          <p:nvSpPr>
            <p:cNvPr id="25" name="テキスト ボックス 24"/>
            <p:cNvSpPr txBox="1"/>
            <p:nvPr/>
          </p:nvSpPr>
          <p:spPr>
            <a:xfrm>
              <a:off x="1868532" y="2835835"/>
              <a:ext cx="1357322" cy="199360"/>
            </a:xfrm>
            <a:prstGeom prst="rect">
              <a:avLst/>
            </a:prstGeom>
            <a:noFill/>
          </p:spPr>
          <p:txBody>
            <a:bodyPr wrap="square" rtlCol="0">
              <a:spAutoFit/>
            </a:bodyPr>
            <a:lstStyle/>
            <a:p>
              <a:pPr algn="ct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5.5</a:t>
              </a:r>
              <a:r>
                <a:rPr lang="ja-JP" altLang="en-US" sz="1400" b="1" dirty="0" smtClean="0">
                  <a:solidFill>
                    <a:prstClr val="black"/>
                  </a:solidFill>
                  <a:latin typeface="HGPｺﾞｼｯｸM" pitchFamily="50" charset="-128"/>
                  <a:ea typeface="HGPｺﾞｼｯｸM" pitchFamily="50" charset="-128"/>
                </a:rPr>
                <a:t>万円</a:t>
              </a:r>
              <a:endParaRPr lang="ja-JP" altLang="en-US" sz="1400" b="1" dirty="0">
                <a:solidFill>
                  <a:prstClr val="black"/>
                </a:solidFill>
                <a:latin typeface="HGPｺﾞｼｯｸM" pitchFamily="50" charset="-128"/>
                <a:ea typeface="HGPｺﾞｼｯｸM" pitchFamily="50" charset="-128"/>
              </a:endParaRPr>
            </a:p>
          </p:txBody>
        </p:sp>
        <p:sp>
          <p:nvSpPr>
            <p:cNvPr id="26" name="テキスト ボックス 25"/>
            <p:cNvSpPr txBox="1"/>
            <p:nvPr/>
          </p:nvSpPr>
          <p:spPr>
            <a:xfrm>
              <a:off x="2732628" y="2509338"/>
              <a:ext cx="1571636" cy="199360"/>
            </a:xfrm>
            <a:prstGeom prst="rect">
              <a:avLst/>
            </a:prstGeom>
            <a:noFill/>
          </p:spPr>
          <p:txBody>
            <a:bodyPr wrap="square" rtlCol="0">
              <a:spAutoFit/>
            </a:bodyPr>
            <a:lstStyle/>
            <a:p>
              <a:pPr algn="ct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8</a:t>
              </a:r>
              <a:r>
                <a:rPr lang="ja-JP" altLang="en-US" sz="1400" b="1" dirty="0" smtClean="0">
                  <a:solidFill>
                    <a:prstClr val="black"/>
                  </a:solidFill>
                  <a:latin typeface="HGPｺﾞｼｯｸM" pitchFamily="50" charset="-128"/>
                  <a:ea typeface="HGPｺﾞｼｯｸM" pitchFamily="50" charset="-128"/>
                </a:rPr>
                <a:t>万円以上</a:t>
              </a:r>
              <a:endParaRPr lang="ja-JP" altLang="en-US" sz="1400" b="1" dirty="0">
                <a:solidFill>
                  <a:prstClr val="black"/>
                </a:solidFill>
                <a:latin typeface="HGPｺﾞｼｯｸM" pitchFamily="50" charset="-128"/>
                <a:ea typeface="HGPｺﾞｼｯｸM" pitchFamily="50" charset="-128"/>
              </a:endParaRPr>
            </a:p>
          </p:txBody>
        </p:sp>
      </p:grpSp>
      <p:sp>
        <p:nvSpPr>
          <p:cNvPr id="27" name="正方形/長方形 26"/>
          <p:cNvSpPr/>
          <p:nvPr/>
        </p:nvSpPr>
        <p:spPr>
          <a:xfrm>
            <a:off x="2129155" y="2975468"/>
            <a:ext cx="1326147" cy="36804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ja-JP" altLang="en-US">
              <a:solidFill>
                <a:prstClr val="white"/>
              </a:solidFill>
            </a:endParaRPr>
          </a:p>
        </p:txBody>
      </p:sp>
      <p:grpSp>
        <p:nvGrpSpPr>
          <p:cNvPr id="4" name="グループ化 7"/>
          <p:cNvGrpSpPr/>
          <p:nvPr/>
        </p:nvGrpSpPr>
        <p:grpSpPr>
          <a:xfrm>
            <a:off x="17" y="1412810"/>
            <a:ext cx="9300305" cy="338555"/>
            <a:chOff x="-6" y="-4219459"/>
            <a:chExt cx="8584897" cy="495460"/>
          </a:xfrm>
        </p:grpSpPr>
        <p:sp>
          <p:nvSpPr>
            <p:cNvPr id="29" name="テキスト ボックス 28"/>
            <p:cNvSpPr txBox="1"/>
            <p:nvPr/>
          </p:nvSpPr>
          <p:spPr>
            <a:xfrm>
              <a:off x="-6" y="-4219459"/>
              <a:ext cx="3946428" cy="495459"/>
            </a:xfrm>
            <a:prstGeom prst="rect">
              <a:avLst/>
            </a:prstGeom>
            <a:noFill/>
          </p:spPr>
          <p:txBody>
            <a:bodyPr wrap="square" rtlCol="0">
              <a:spAutoFit/>
            </a:bodyPr>
            <a:lstStyle/>
            <a:p>
              <a:pPr algn="ctr"/>
              <a:r>
                <a:rPr lang="ja-JP" altLang="en-US" sz="1600" b="1" u="sng" dirty="0" smtClean="0">
                  <a:solidFill>
                    <a:prstClr val="black"/>
                  </a:solidFill>
                  <a:latin typeface="HGPｺﾞｼｯｸM" pitchFamily="50" charset="-128"/>
                  <a:ea typeface="HGPｺﾞｼｯｸM" pitchFamily="50" charset="-128"/>
                </a:rPr>
                <a:t>＜特養ユニット型個室の利用者負担＞</a:t>
              </a:r>
              <a:endParaRPr lang="ja-JP" altLang="en-US" sz="1600" b="1" u="sng" dirty="0">
                <a:solidFill>
                  <a:prstClr val="black"/>
                </a:solidFill>
                <a:latin typeface="HGPｺﾞｼｯｸM" pitchFamily="50" charset="-128"/>
                <a:ea typeface="HGPｺﾞｼｯｸM" pitchFamily="50" charset="-128"/>
              </a:endParaRPr>
            </a:p>
          </p:txBody>
        </p:sp>
        <p:sp>
          <p:nvSpPr>
            <p:cNvPr id="30" name="テキスト ボックス 29"/>
            <p:cNvSpPr txBox="1"/>
            <p:nvPr/>
          </p:nvSpPr>
          <p:spPr>
            <a:xfrm>
              <a:off x="4638463" y="-4219458"/>
              <a:ext cx="3946428" cy="495459"/>
            </a:xfrm>
            <a:prstGeom prst="rect">
              <a:avLst/>
            </a:prstGeom>
            <a:noFill/>
          </p:spPr>
          <p:txBody>
            <a:bodyPr wrap="square" rtlCol="0">
              <a:spAutoFit/>
            </a:bodyPr>
            <a:lstStyle/>
            <a:p>
              <a:pPr algn="ctr"/>
              <a:r>
                <a:rPr lang="ja-JP" altLang="en-US" sz="1600" b="1" u="sng" dirty="0" smtClean="0">
                  <a:solidFill>
                    <a:prstClr val="black"/>
                  </a:solidFill>
                  <a:latin typeface="HGPｺﾞｼｯｸM" pitchFamily="50" charset="-128"/>
                  <a:ea typeface="HGPｺﾞｼｯｸM" pitchFamily="50" charset="-128"/>
                </a:rPr>
                <a:t>＜特養多床室の利用者負担＞</a:t>
              </a:r>
              <a:endParaRPr lang="ja-JP" altLang="en-US" sz="1600" b="1" u="sng" dirty="0">
                <a:solidFill>
                  <a:prstClr val="black"/>
                </a:solidFill>
                <a:latin typeface="HGPｺﾞｼｯｸM" pitchFamily="50" charset="-128"/>
                <a:ea typeface="HGPｺﾞｼｯｸM" pitchFamily="50" charset="-128"/>
              </a:endParaRPr>
            </a:p>
          </p:txBody>
        </p:sp>
      </p:grpSp>
      <p:sp>
        <p:nvSpPr>
          <p:cNvPr id="34" name="角丸四角形 33"/>
          <p:cNvSpPr/>
          <p:nvPr/>
        </p:nvSpPr>
        <p:spPr>
          <a:xfrm>
            <a:off x="2576736" y="1772816"/>
            <a:ext cx="1152128" cy="612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2.0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2.2</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39" name="角丸四角形 38"/>
          <p:cNvSpPr/>
          <p:nvPr/>
        </p:nvSpPr>
        <p:spPr>
          <a:xfrm>
            <a:off x="1352600" y="1772816"/>
            <a:ext cx="1170130" cy="612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3.0</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40" name="角丸四角形 39"/>
          <p:cNvSpPr/>
          <p:nvPr/>
        </p:nvSpPr>
        <p:spPr>
          <a:xfrm>
            <a:off x="128464" y="1772816"/>
            <a:ext cx="1170130" cy="612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3.3</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cxnSp>
        <p:nvCxnSpPr>
          <p:cNvPr id="42" name="直線矢印コネクタ 41"/>
          <p:cNvCxnSpPr/>
          <p:nvPr/>
        </p:nvCxnSpPr>
        <p:spPr>
          <a:xfrm flipH="1">
            <a:off x="2936776" y="2420888"/>
            <a:ext cx="2" cy="28803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7" name="直線矢印コネクタ 46"/>
          <p:cNvCxnSpPr/>
          <p:nvPr/>
        </p:nvCxnSpPr>
        <p:spPr>
          <a:xfrm>
            <a:off x="1928664" y="2420888"/>
            <a:ext cx="0" cy="792088"/>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9" name="直線矢印コネクタ 48"/>
          <p:cNvCxnSpPr/>
          <p:nvPr/>
        </p:nvCxnSpPr>
        <p:spPr>
          <a:xfrm>
            <a:off x="920552" y="2420888"/>
            <a:ext cx="0" cy="792088"/>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1" name="角丸四角形 50"/>
          <p:cNvSpPr/>
          <p:nvPr/>
        </p:nvSpPr>
        <p:spPr>
          <a:xfrm>
            <a:off x="7689308" y="1988840"/>
            <a:ext cx="1170130" cy="648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  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2.2</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2" name="角丸四角形 51"/>
          <p:cNvSpPr/>
          <p:nvPr/>
        </p:nvSpPr>
        <p:spPr>
          <a:xfrm>
            <a:off x="6465168" y="1988840"/>
            <a:ext cx="1170130" cy="648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  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3.0</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3" name="角丸四角形 52"/>
          <p:cNvSpPr/>
          <p:nvPr/>
        </p:nvSpPr>
        <p:spPr>
          <a:xfrm>
            <a:off x="5241033" y="1988840"/>
            <a:ext cx="1170130" cy="648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1.0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3.3</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cxnSp>
        <p:nvCxnSpPr>
          <p:cNvPr id="54" name="直線矢印コネクタ 53"/>
          <p:cNvCxnSpPr/>
          <p:nvPr/>
        </p:nvCxnSpPr>
        <p:spPr>
          <a:xfrm>
            <a:off x="8121352" y="2708920"/>
            <a:ext cx="0" cy="504056"/>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55" name="直線矢印コネクタ 54"/>
          <p:cNvCxnSpPr/>
          <p:nvPr/>
        </p:nvCxnSpPr>
        <p:spPr>
          <a:xfrm>
            <a:off x="7041232" y="2708920"/>
            <a:ext cx="0" cy="6480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56" name="直線矢印コネクタ 55"/>
          <p:cNvCxnSpPr/>
          <p:nvPr/>
        </p:nvCxnSpPr>
        <p:spPr>
          <a:xfrm>
            <a:off x="6033120" y="2708920"/>
            <a:ext cx="0" cy="100811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38" name="正方形/長方形 37"/>
          <p:cNvSpPr/>
          <p:nvPr/>
        </p:nvSpPr>
        <p:spPr>
          <a:xfrm>
            <a:off x="4577413" y="3263500"/>
            <a:ext cx="21602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正方形/長方形 40"/>
          <p:cNvSpPr/>
          <p:nvPr/>
        </p:nvSpPr>
        <p:spPr>
          <a:xfrm>
            <a:off x="4577413" y="3623540"/>
            <a:ext cx="216024"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4577413" y="3983580"/>
            <a:ext cx="216024"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4721446" y="3191500"/>
            <a:ext cx="752129" cy="1200329"/>
          </a:xfrm>
          <a:prstGeom prst="rect">
            <a:avLst/>
          </a:prstGeom>
          <a:noFill/>
        </p:spPr>
        <p:txBody>
          <a:bodyPr wrap="none" rtlCol="0">
            <a:spAutoFit/>
          </a:bodyPr>
          <a:lstStyle/>
          <a:p>
            <a:r>
              <a:rPr lang="ja-JP" altLang="en-US" sz="1200" dirty="0" smtClean="0">
                <a:solidFill>
                  <a:prstClr val="black"/>
                </a:solidFill>
              </a:rPr>
              <a:t>居住費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食費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１割負担</a:t>
            </a:r>
            <a:endParaRPr lang="en-US" altLang="ja-JP" sz="1200" dirty="0" smtClean="0">
              <a:solidFill>
                <a:prstClr val="black"/>
              </a:solidFill>
            </a:endParaRPr>
          </a:p>
          <a:p>
            <a:endParaRPr lang="ja-JP" altLang="en-US" sz="1200" dirty="0">
              <a:solidFill>
                <a:prstClr val="black"/>
              </a:solidFill>
            </a:endParaRPr>
          </a:p>
        </p:txBody>
      </p:sp>
      <p:sp>
        <p:nvSpPr>
          <p:cNvPr id="35" name="Rectangle 2"/>
          <p:cNvSpPr>
            <a:spLocks noChangeArrowheads="1"/>
          </p:cNvSpPr>
          <p:nvPr/>
        </p:nvSpPr>
        <p:spPr bwMode="auto">
          <a:xfrm>
            <a:off x="5" y="-30480"/>
            <a:ext cx="9905999" cy="476250"/>
          </a:xfrm>
          <a:prstGeom prst="rect">
            <a:avLst/>
          </a:prstGeom>
          <a:noFill/>
          <a:ln w="9525">
            <a:noFill/>
            <a:miter lim="800000"/>
            <a:headEnd/>
            <a:tailEnd/>
          </a:ln>
        </p:spPr>
        <p:txBody>
          <a:bodyPr anchor="ctr"/>
          <a:lstStyle/>
          <a:p>
            <a:pPr algn="ctr"/>
            <a:r>
              <a:rPr lang="ja-JP" altLang="en-US" sz="2400" dirty="0" smtClean="0">
                <a:solidFill>
                  <a:prstClr val="black"/>
                </a:solidFill>
                <a:latin typeface="HGP創英角ｺﾞｼｯｸUB" pitchFamily="50" charset="-128"/>
                <a:ea typeface="HGP創英角ｺﾞｼｯｸUB" pitchFamily="50" charset="-128"/>
              </a:rPr>
              <a:t>　　　補足給付（低所得者</a:t>
            </a:r>
            <a:r>
              <a:rPr lang="ja-JP" altLang="en-US" sz="2400" dirty="0">
                <a:solidFill>
                  <a:prstClr val="black"/>
                </a:solidFill>
                <a:latin typeface="HGP創英角ｺﾞｼｯｸUB" pitchFamily="50" charset="-128"/>
                <a:ea typeface="HGP創英角ｺﾞｼｯｸUB" pitchFamily="50" charset="-128"/>
              </a:rPr>
              <a:t>の食費・居住費の負担</a:t>
            </a:r>
            <a:r>
              <a:rPr lang="ja-JP" altLang="en-US" sz="2400" dirty="0" smtClean="0">
                <a:solidFill>
                  <a:prstClr val="black"/>
                </a:solidFill>
                <a:latin typeface="HGP創英角ｺﾞｼｯｸUB" pitchFamily="50" charset="-128"/>
                <a:ea typeface="HGP創英角ｺﾞｼｯｸUB" pitchFamily="50" charset="-128"/>
              </a:rPr>
              <a:t>軽減）</a:t>
            </a:r>
            <a:r>
              <a:rPr lang="ja-JP" altLang="en-US" sz="2400" dirty="0">
                <a:solidFill>
                  <a:prstClr val="black"/>
                </a:solidFill>
                <a:latin typeface="HGP創英角ｺﾞｼｯｸUB" pitchFamily="50" charset="-128"/>
                <a:ea typeface="HGP創英角ｺﾞｼｯｸUB" pitchFamily="50" charset="-128"/>
              </a:rPr>
              <a:t>の仕組み</a:t>
            </a:r>
          </a:p>
        </p:txBody>
      </p:sp>
      <p:sp>
        <p:nvSpPr>
          <p:cNvPr id="37" name="AutoShape 77"/>
          <p:cNvSpPr>
            <a:spLocks noChangeArrowheads="1"/>
          </p:cNvSpPr>
          <p:nvPr/>
        </p:nvSpPr>
        <p:spPr bwMode="auto">
          <a:xfrm>
            <a:off x="128465" y="476672"/>
            <a:ext cx="9649072" cy="864096"/>
          </a:xfrm>
          <a:prstGeom prst="roundRect">
            <a:avLst>
              <a:gd name="adj" fmla="val 8884"/>
            </a:avLst>
          </a:prstGeom>
          <a:noFill/>
          <a:ln w="9525" algn="ctr">
            <a:solidFill>
              <a:schemeClr val="tx1"/>
            </a:solidFill>
            <a:round/>
            <a:headEnd/>
            <a:tailEnd/>
          </a:ln>
          <a:effectLst>
            <a:outerShdw dist="107763" dir="2700000" algn="ctr" rotWithShape="0">
              <a:schemeClr val="bg2">
                <a:alpha val="50000"/>
              </a:schemeClr>
            </a:outerShdw>
          </a:effectLst>
        </p:spPr>
        <p:txBody>
          <a:bodyPr anchor="ctr"/>
          <a:lstStyle/>
          <a:p>
            <a:pPr marL="265113" indent="-265113">
              <a:lnSpc>
                <a:spcPts val="1300"/>
              </a:lnSpc>
              <a:spcBef>
                <a:spcPts val="600"/>
              </a:spcBef>
              <a:defRPr/>
            </a:pPr>
            <a:r>
              <a:rPr lang="en-US" altLang="ja-JP" sz="1400" dirty="0">
                <a:solidFill>
                  <a:prstClr val="black"/>
                </a:solidFill>
                <a:latin typeface="ＭＳ Ｐゴシック"/>
              </a:rPr>
              <a:t>○</a:t>
            </a:r>
            <a:r>
              <a:rPr lang="ja-JP" altLang="en-US" sz="1400" dirty="0">
                <a:solidFill>
                  <a:prstClr val="black"/>
                </a:solidFill>
                <a:latin typeface="ＭＳ Ｐゴシック"/>
              </a:rPr>
              <a:t>　</a:t>
            </a:r>
            <a:r>
              <a:rPr lang="ja-JP" altLang="en-US" sz="1400" u="sng" dirty="0">
                <a:solidFill>
                  <a:prstClr val="black"/>
                </a:solidFill>
                <a:latin typeface="ＭＳ Ｐゴシック"/>
              </a:rPr>
              <a:t>食費・居住費</a:t>
            </a:r>
            <a:r>
              <a:rPr lang="ja-JP" altLang="en-US" sz="1400" dirty="0">
                <a:solidFill>
                  <a:prstClr val="black"/>
                </a:solidFill>
                <a:latin typeface="ＭＳ Ｐゴシック"/>
              </a:rPr>
              <a:t>について、利用者負担第１～第３段階の方を対象に、</a:t>
            </a:r>
            <a:r>
              <a:rPr lang="ja-JP" altLang="en-US" sz="1400" u="sng" dirty="0">
                <a:solidFill>
                  <a:prstClr val="black"/>
                </a:solidFill>
                <a:latin typeface="ＭＳ Ｐゴシック"/>
              </a:rPr>
              <a:t>所得に</a:t>
            </a:r>
            <a:r>
              <a:rPr lang="ja-JP" altLang="en-US" sz="1400" u="sng" dirty="0" smtClean="0">
                <a:solidFill>
                  <a:prstClr val="black"/>
                </a:solidFill>
                <a:latin typeface="ＭＳ Ｐゴシック"/>
              </a:rPr>
              <a:t>応じた負担</a:t>
            </a:r>
            <a:r>
              <a:rPr lang="ja-JP" altLang="en-US" sz="1400" u="sng" dirty="0">
                <a:solidFill>
                  <a:prstClr val="black"/>
                </a:solidFill>
                <a:latin typeface="ＭＳ Ｐゴシック"/>
              </a:rPr>
              <a:t>限度額</a:t>
            </a:r>
            <a:r>
              <a:rPr lang="ja-JP" altLang="en-US" sz="1400" dirty="0">
                <a:solidFill>
                  <a:prstClr val="black"/>
                </a:solidFill>
                <a:latin typeface="ＭＳ Ｐゴシック"/>
              </a:rPr>
              <a:t>を</a:t>
            </a:r>
            <a:r>
              <a:rPr lang="ja-JP" altLang="en-US" sz="1400" dirty="0" smtClean="0">
                <a:solidFill>
                  <a:prstClr val="black"/>
                </a:solidFill>
                <a:latin typeface="ＭＳ Ｐゴシック"/>
              </a:rPr>
              <a:t>設定。</a:t>
            </a:r>
            <a:endParaRPr lang="en-US" altLang="ja-JP" sz="1400" dirty="0" smtClean="0">
              <a:solidFill>
                <a:prstClr val="black"/>
              </a:solidFill>
              <a:latin typeface="ＭＳ Ｐゴシック"/>
            </a:endParaRPr>
          </a:p>
          <a:p>
            <a:pPr marL="265113" indent="-265113">
              <a:lnSpc>
                <a:spcPts val="1300"/>
              </a:lnSpc>
              <a:spcBef>
                <a:spcPts val="600"/>
              </a:spcBef>
              <a:defRPr/>
            </a:pPr>
            <a:r>
              <a:rPr lang="ja-JP" altLang="en-US" sz="1400" dirty="0" smtClean="0">
                <a:solidFill>
                  <a:prstClr val="black"/>
                </a:solidFill>
                <a:latin typeface="ＭＳ Ｐゴシック"/>
              </a:rPr>
              <a:t>○　標準的な費用の額（基準費用額）と負担限度額との差額を介護保険から特定入所者介護サービス費として給付</a:t>
            </a:r>
          </a:p>
          <a:p>
            <a:pPr marL="265113" indent="-265113">
              <a:lnSpc>
                <a:spcPts val="1300"/>
              </a:lnSpc>
              <a:spcBef>
                <a:spcPts val="600"/>
              </a:spcBef>
              <a:defRPr/>
            </a:pPr>
            <a:r>
              <a:rPr lang="ja-JP" altLang="en-US" sz="1400" dirty="0" smtClean="0">
                <a:solidFill>
                  <a:prstClr val="black"/>
                </a:solidFill>
                <a:latin typeface="ＭＳ Ｐゴシック"/>
              </a:rPr>
              <a:t>○　</a:t>
            </a:r>
            <a:r>
              <a:rPr lang="ja-JP" altLang="en-US" sz="1400" u="sng" dirty="0" smtClean="0">
                <a:solidFill>
                  <a:prstClr val="black"/>
                </a:solidFill>
                <a:latin typeface="ＭＳ Ｐゴシック"/>
              </a:rPr>
              <a:t>現在は、課税所得のみを勘案しており、資産や、非課税収入があっても給付の対象</a:t>
            </a:r>
            <a:r>
              <a:rPr lang="ja-JP" altLang="en-US" sz="1400" dirty="0" smtClean="0">
                <a:solidFill>
                  <a:prstClr val="black"/>
                </a:solidFill>
                <a:latin typeface="ＭＳ Ｐゴシック"/>
              </a:rPr>
              <a:t>となっている。</a:t>
            </a:r>
            <a:endParaRPr lang="ja-JP" altLang="en-US" sz="1400" dirty="0">
              <a:solidFill>
                <a:prstClr val="black"/>
              </a:solidFill>
              <a:latin typeface="ＭＳ Ｐゴシック"/>
            </a:endParaRPr>
          </a:p>
        </p:txBody>
      </p:sp>
      <p:graphicFrame>
        <p:nvGraphicFramePr>
          <p:cNvPr id="45" name="表 44"/>
          <p:cNvGraphicFramePr>
            <a:graphicFrameLocks noGrp="1"/>
          </p:cNvGraphicFramePr>
          <p:nvPr>
            <p:extLst>
              <p:ext uri="{D42A27DB-BD31-4B8C-83A1-F6EECF244321}">
                <p14:modId xmlns:p14="http://schemas.microsoft.com/office/powerpoint/2010/main" val="2590193260"/>
              </p:ext>
            </p:extLst>
          </p:nvPr>
        </p:nvGraphicFramePr>
        <p:xfrm>
          <a:off x="1280597" y="4742136"/>
          <a:ext cx="7524000" cy="2042160"/>
        </p:xfrm>
        <a:graphic>
          <a:graphicData uri="http://schemas.openxmlformats.org/drawingml/2006/table">
            <a:tbl>
              <a:tblPr firstRow="1" bandRow="1">
                <a:tableStyleId>{5940675A-B579-460E-94D1-54222C63F5DA}</a:tableStyleId>
              </a:tblPr>
              <a:tblGrid>
                <a:gridCol w="1512000"/>
                <a:gridCol w="6012000"/>
              </a:tblGrid>
              <a:tr h="305176">
                <a:tc>
                  <a:txBody>
                    <a:bodyPr/>
                    <a:lstStyle/>
                    <a:p>
                      <a:pPr algn="ctr"/>
                      <a:endParaRPr kumimoji="1" lang="ja-JP" altLang="en-US" sz="1600" spc="-100" baseline="0" dirty="0"/>
                    </a:p>
                  </a:txBody>
                  <a:tcPr anchor="ctr">
                    <a:solidFill>
                      <a:schemeClr val="bg1"/>
                    </a:solidFill>
                  </a:tcPr>
                </a:tc>
                <a:tc>
                  <a:txBody>
                    <a:bodyPr/>
                    <a:lstStyle/>
                    <a:p>
                      <a:pPr algn="ctr"/>
                      <a:r>
                        <a:rPr kumimoji="1" lang="ja-JP" altLang="en-US" sz="1600" spc="-100" baseline="0" dirty="0" smtClean="0"/>
                        <a:t>主な対象者</a:t>
                      </a:r>
                      <a:endParaRPr kumimoji="1" lang="ja-JP" altLang="en-US" sz="1600" spc="-100" baseline="0" dirty="0"/>
                    </a:p>
                  </a:txBody>
                  <a:tcPr anchor="ctr">
                    <a:solidFill>
                      <a:schemeClr val="bg1"/>
                    </a:solidFill>
                  </a:tcPr>
                </a:tc>
              </a:tr>
              <a:tr h="463800">
                <a:tc>
                  <a:txBody>
                    <a:bodyPr/>
                    <a:lstStyle/>
                    <a:p>
                      <a:pPr algn="l"/>
                      <a:r>
                        <a:rPr kumimoji="1" lang="ja-JP" altLang="en-US" sz="1600" spc="-100" baseline="0" dirty="0" smtClean="0"/>
                        <a:t>第</a:t>
                      </a:r>
                      <a:r>
                        <a:rPr kumimoji="1" lang="en-US" altLang="ja-JP" sz="1600" spc="-100" baseline="0" dirty="0" smtClean="0"/>
                        <a:t>1</a:t>
                      </a:r>
                      <a:r>
                        <a:rPr kumimoji="1" lang="ja-JP" altLang="en-US" sz="1600" spc="-100" baseline="0" dirty="0" smtClean="0"/>
                        <a:t>段階</a:t>
                      </a:r>
                      <a:endParaRPr kumimoji="1" lang="ja-JP" altLang="en-US" sz="1600" spc="-100" baseline="0" dirty="0"/>
                    </a:p>
                  </a:txBody>
                  <a:tcPr marL="360000"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smtClean="0"/>
                        <a:t>・生活保護受給者</a:t>
                      </a:r>
                    </a:p>
                    <a:p>
                      <a:r>
                        <a:rPr kumimoji="1" lang="ja-JP" altLang="en-US" sz="1400" spc="-100" baseline="0" dirty="0" smtClean="0"/>
                        <a:t>・市町村民税世帯非課税の老齢福祉年金受給者</a:t>
                      </a:r>
                      <a:endParaRPr kumimoji="1" lang="en-US" altLang="ja-JP" sz="1400" spc="-100" baseline="0" dirty="0" smtClean="0"/>
                    </a:p>
                  </a:txBody>
                  <a:tcPr anchor="ctr">
                    <a:solidFill>
                      <a:schemeClr val="bg1"/>
                    </a:solidFill>
                  </a:tcPr>
                </a:tc>
              </a:tr>
              <a:tr h="305176">
                <a:tc>
                  <a:txBody>
                    <a:bodyPr/>
                    <a:lstStyle/>
                    <a:p>
                      <a:pPr algn="l"/>
                      <a:r>
                        <a:rPr kumimoji="1" lang="ja-JP" altLang="en-US" sz="1600" spc="-100" baseline="0" dirty="0" smtClean="0"/>
                        <a:t>第</a:t>
                      </a:r>
                      <a:r>
                        <a:rPr kumimoji="1" lang="en-US" altLang="ja-JP" sz="1600" spc="-100" baseline="0" dirty="0" smtClean="0"/>
                        <a:t>2</a:t>
                      </a:r>
                      <a:r>
                        <a:rPr kumimoji="1" lang="ja-JP" altLang="en-US" sz="1600" spc="-100" baseline="0" dirty="0" smtClean="0"/>
                        <a:t>段階</a:t>
                      </a:r>
                      <a:endParaRPr kumimoji="1" lang="ja-JP" altLang="en-US" sz="1600" spc="-100" baseline="0" dirty="0"/>
                    </a:p>
                  </a:txBody>
                  <a:tcPr marL="360000" anchor="ctr">
                    <a:solidFill>
                      <a:schemeClr val="bg1"/>
                    </a:solidFill>
                  </a:tcPr>
                </a:tc>
                <a:tc>
                  <a:txBody>
                    <a:bodyPr/>
                    <a:lstStyle/>
                    <a:p>
                      <a:pPr marL="90488" indent="-90488"/>
                      <a:r>
                        <a:rPr kumimoji="1" lang="ja-JP" altLang="en-US" sz="1400" spc="-100" baseline="0" dirty="0" smtClean="0"/>
                        <a:t>・市町村民税世帯非課税であって、課税年金収入額＋合計所得金額が</a:t>
                      </a:r>
                      <a:r>
                        <a:rPr kumimoji="1" lang="en-US" altLang="ja-JP" sz="1400" spc="-100" baseline="0" dirty="0" smtClean="0"/>
                        <a:t>80</a:t>
                      </a:r>
                      <a:r>
                        <a:rPr kumimoji="1" lang="ja-JP" altLang="en-US" sz="1400" spc="-100" baseline="0" dirty="0" smtClean="0"/>
                        <a:t>万円以下</a:t>
                      </a:r>
                      <a:endParaRPr kumimoji="1" lang="ja-JP" altLang="en-US" sz="1400" spc="-100" baseline="0" dirty="0"/>
                    </a:p>
                  </a:txBody>
                  <a:tcPr anchor="ctr">
                    <a:solidFill>
                      <a:schemeClr val="bg1"/>
                    </a:solidFill>
                  </a:tcPr>
                </a:tc>
              </a:tr>
              <a:tr h="305176">
                <a:tc>
                  <a:txBody>
                    <a:bodyPr/>
                    <a:lstStyle/>
                    <a:p>
                      <a:pPr algn="l"/>
                      <a:r>
                        <a:rPr kumimoji="1" lang="ja-JP" altLang="en-US" sz="1600" spc="-100" baseline="0" dirty="0" smtClean="0"/>
                        <a:t>第</a:t>
                      </a:r>
                      <a:r>
                        <a:rPr kumimoji="1" lang="en-US" altLang="ja-JP" sz="1600" spc="-100" baseline="0" dirty="0" smtClean="0"/>
                        <a:t>3</a:t>
                      </a:r>
                      <a:r>
                        <a:rPr kumimoji="1" lang="ja-JP" altLang="en-US" sz="1600" spc="-100" baseline="0" dirty="0" smtClean="0"/>
                        <a:t>段階</a:t>
                      </a:r>
                      <a:endParaRPr kumimoji="1" lang="ja-JP" altLang="en-US" sz="1600" spc="-100" baseline="0" dirty="0"/>
                    </a:p>
                  </a:txBody>
                  <a:tcPr marL="360000" anchor="ctr">
                    <a:solidFill>
                      <a:schemeClr val="bg1"/>
                    </a:solidFill>
                  </a:tcPr>
                </a:tc>
                <a:tc>
                  <a:txBody>
                    <a:bodyPr/>
                    <a:lstStyle/>
                    <a:p>
                      <a:pPr marL="90488" indent="-90488"/>
                      <a:r>
                        <a:rPr kumimoji="1" lang="ja-JP" altLang="en-US" sz="1400" spc="-100" baseline="0" dirty="0" smtClean="0"/>
                        <a:t>・市町村民税世帯非課税であって、利用者負担第２段階該当者以外</a:t>
                      </a:r>
                      <a:endParaRPr kumimoji="1" lang="ja-JP" altLang="en-US" sz="1400" spc="-100" baseline="0" dirty="0"/>
                    </a:p>
                  </a:txBody>
                  <a:tcPr anchor="ctr">
                    <a:solidFill>
                      <a:schemeClr val="bg1"/>
                    </a:solidFill>
                  </a:tcPr>
                </a:tc>
              </a:tr>
              <a:tr h="463800">
                <a:tc>
                  <a:txBody>
                    <a:bodyPr/>
                    <a:lstStyle/>
                    <a:p>
                      <a:pPr algn="l"/>
                      <a:r>
                        <a:rPr kumimoji="1" lang="ja-JP" altLang="en-US" sz="1600" spc="-100" baseline="0" dirty="0" smtClean="0"/>
                        <a:t>第</a:t>
                      </a:r>
                      <a:r>
                        <a:rPr kumimoji="1" lang="en-US" altLang="ja-JP" sz="1600" spc="-100" baseline="0" dirty="0" smtClean="0"/>
                        <a:t>4</a:t>
                      </a:r>
                      <a:r>
                        <a:rPr kumimoji="1" lang="ja-JP" altLang="en-US" sz="1600" spc="-100" baseline="0" dirty="0" smtClean="0"/>
                        <a:t>段階～</a:t>
                      </a:r>
                      <a:endParaRPr kumimoji="1" lang="ja-JP" altLang="en-US" sz="1600" spc="-100" baseline="0" dirty="0"/>
                    </a:p>
                  </a:txBody>
                  <a:tcPr marL="360000" anchor="ctr">
                    <a:solidFill>
                      <a:schemeClr val="bg1"/>
                    </a:solidFill>
                  </a:tcPr>
                </a:tc>
                <a:tc>
                  <a:txBody>
                    <a:bodyPr/>
                    <a:lstStyle/>
                    <a:p>
                      <a:r>
                        <a:rPr kumimoji="1" lang="ja-JP" altLang="en-US" sz="1400" spc="-100" baseline="0" dirty="0" smtClean="0"/>
                        <a:t>・市町村民税本人非課税であって、世帯に課税者がある者</a:t>
                      </a:r>
                      <a:endParaRPr kumimoji="1" lang="en-US" altLang="ja-JP" sz="1400" spc="-100" baseline="0" dirty="0" smtClean="0"/>
                    </a:p>
                    <a:p>
                      <a:r>
                        <a:rPr kumimoji="1" lang="ja-JP" altLang="en-US" sz="1400" spc="-100" baseline="0" dirty="0" smtClean="0"/>
                        <a:t>・市町村民税本人課税者</a:t>
                      </a:r>
                      <a:endParaRPr kumimoji="1" lang="ja-JP" altLang="en-US" sz="1400" spc="-100" baseline="0" dirty="0"/>
                    </a:p>
                  </a:txBody>
                  <a:tcPr anchor="ctr">
                    <a:solidFill>
                      <a:schemeClr val="bg1"/>
                    </a:solidFill>
                  </a:tcPr>
                </a:tc>
              </a:tr>
            </a:tbl>
          </a:graphicData>
        </a:graphic>
      </p:graphicFrame>
      <p:sp>
        <p:nvSpPr>
          <p:cNvPr id="116" name="Rectangle 8"/>
          <p:cNvSpPr>
            <a:spLocks noChangeArrowheads="1"/>
          </p:cNvSpPr>
          <p:nvPr/>
        </p:nvSpPr>
        <p:spPr bwMode="auto">
          <a:xfrm>
            <a:off x="200472" y="4941168"/>
            <a:ext cx="940726" cy="1789112"/>
          </a:xfrm>
          <a:prstGeom prst="rect">
            <a:avLst/>
          </a:prstGeom>
          <a:noFill/>
          <a:ln w="9525" algn="ctr">
            <a:noFill/>
            <a:miter lim="800000"/>
            <a:headEnd/>
            <a:tailEnd/>
          </a:ln>
        </p:spPr>
        <p:txBody>
          <a:bodyPr vert="eaVert" wrap="none" anchor="ctr"/>
          <a:lstStyle/>
          <a:p>
            <a:r>
              <a:rPr lang="ja-JP" altLang="en-US" sz="2000" dirty="0">
                <a:solidFill>
                  <a:prstClr val="black"/>
                </a:solidFill>
              </a:rPr>
              <a:t>負担軽減の対象</a:t>
            </a:r>
          </a:p>
          <a:p>
            <a:r>
              <a:rPr lang="ja-JP" altLang="en-US" sz="2000" dirty="0">
                <a:solidFill>
                  <a:prstClr val="black"/>
                </a:solidFill>
              </a:rPr>
              <a:t>となる低所得者</a:t>
            </a:r>
          </a:p>
        </p:txBody>
      </p:sp>
      <p:sp>
        <p:nvSpPr>
          <p:cNvPr id="117" name="AutoShape 7"/>
          <p:cNvSpPr>
            <a:spLocks/>
          </p:cNvSpPr>
          <p:nvPr/>
        </p:nvSpPr>
        <p:spPr bwMode="auto">
          <a:xfrm>
            <a:off x="992560" y="5085184"/>
            <a:ext cx="216024" cy="1152128"/>
          </a:xfrm>
          <a:prstGeom prst="leftBrace">
            <a:avLst>
              <a:gd name="adj1" fmla="val 58333"/>
              <a:gd name="adj2" fmla="val 50000"/>
            </a:avLst>
          </a:prstGeom>
          <a:noFill/>
          <a:ln w="19050">
            <a:solidFill>
              <a:schemeClr val="tx1"/>
            </a:solidFill>
            <a:round/>
            <a:headEnd/>
            <a:tailEnd/>
          </a:ln>
        </p:spPr>
        <p:txBody>
          <a:bodyPr wrap="none" anchor="ctr"/>
          <a:lstStyle/>
          <a:p>
            <a:endParaRPr lang="ja-JP" altLang="en-US">
              <a:solidFill>
                <a:prstClr val="black"/>
              </a:solidFill>
            </a:endParaRPr>
          </a:p>
        </p:txBody>
      </p:sp>
      <p:sp>
        <p:nvSpPr>
          <p:cNvPr id="46" name="スライド番号プレースホルダー 4"/>
          <p:cNvSpPr txBox="1">
            <a:spLocks/>
          </p:cNvSpPr>
          <p:nvPr/>
        </p:nvSpPr>
        <p:spPr>
          <a:xfrm>
            <a:off x="9129464" y="6453336"/>
            <a:ext cx="720080"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146</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47989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2568" y="254984"/>
            <a:ext cx="9777536" cy="548680"/>
          </a:xfrm>
          <a:prstGeom prst="rect">
            <a:avLst/>
          </a:prstGeom>
        </p:spPr>
        <p:txBody>
          <a:bodyPr vert="horz" lIns="91440" tIns="45720" rIns="91440" bIns="45720" rtlCol="0">
            <a:noAutofit/>
          </a:bodyPr>
          <a:lstStyle/>
          <a:p>
            <a:pPr marL="342900" indent="-342900" algn="ctr">
              <a:spcBef>
                <a:spcPct val="20000"/>
              </a:spcBef>
              <a:defRPr/>
            </a:pPr>
            <a:r>
              <a:rPr lang="ja-JP" altLang="en-US" sz="2800" dirty="0" smtClean="0">
                <a:solidFill>
                  <a:prstClr val="black"/>
                </a:solidFill>
                <a:latin typeface="HGP創英角ｺﾞｼｯｸUB" pitchFamily="50" charset="-128"/>
                <a:ea typeface="HGP創英角ｺﾞｼｯｸUB" pitchFamily="50" charset="-128"/>
              </a:rPr>
              <a:t>（参考）　入所</a:t>
            </a:r>
            <a:r>
              <a:rPr lang="ja-JP" altLang="en-US" sz="2800" dirty="0">
                <a:solidFill>
                  <a:prstClr val="black"/>
                </a:solidFill>
                <a:latin typeface="HGP創英角ｺﾞｼｯｸUB" pitchFamily="50" charset="-128"/>
                <a:ea typeface="HGP創英角ｺﾞｼｯｸUB" pitchFamily="50" charset="-128"/>
              </a:rPr>
              <a:t>期間</a:t>
            </a:r>
            <a:r>
              <a:rPr lang="ja-JP" altLang="en-US" sz="2800" dirty="0" smtClean="0">
                <a:solidFill>
                  <a:prstClr val="black"/>
                </a:solidFill>
                <a:latin typeface="HGP創英角ｺﾞｼｯｸUB" pitchFamily="50" charset="-128"/>
                <a:ea typeface="HGP創英角ｺﾞｼｯｸUB" pitchFamily="50" charset="-128"/>
              </a:rPr>
              <a:t>に応じた補足給付の受給額</a:t>
            </a:r>
            <a:r>
              <a:rPr lang="ja-JP" altLang="en-US" sz="2800" dirty="0" smtClean="0">
                <a:solidFill>
                  <a:prstClr val="black"/>
                </a:solidFill>
                <a:latin typeface="ＭＳ Ｐゴシック"/>
              </a:rPr>
              <a:t>　</a:t>
            </a:r>
            <a:endParaRPr lang="ja-JP" altLang="en-US" sz="2800" dirty="0">
              <a:solidFill>
                <a:prstClr val="black"/>
              </a:solidFill>
              <a:latin typeface="ＭＳ Ｐゴシック"/>
            </a:endParaRPr>
          </a:p>
        </p:txBody>
      </p:sp>
      <p:graphicFrame>
        <p:nvGraphicFramePr>
          <p:cNvPr id="6" name="表 5"/>
          <p:cNvGraphicFramePr>
            <a:graphicFrameLocks noGrp="1"/>
          </p:cNvGraphicFramePr>
          <p:nvPr>
            <p:extLst>
              <p:ext uri="{D42A27DB-BD31-4B8C-83A1-F6EECF244321}">
                <p14:modId xmlns:p14="http://schemas.microsoft.com/office/powerpoint/2010/main" val="3373140340"/>
              </p:ext>
            </p:extLst>
          </p:nvPr>
        </p:nvGraphicFramePr>
        <p:xfrm>
          <a:off x="579104" y="1741864"/>
          <a:ext cx="8824485" cy="3744415"/>
        </p:xfrm>
        <a:graphic>
          <a:graphicData uri="http://schemas.openxmlformats.org/drawingml/2006/table">
            <a:tbl>
              <a:tblPr firstRow="1" bandRow="1">
                <a:tableStyleId>{5940675A-B579-460E-94D1-54222C63F5DA}</a:tableStyleId>
              </a:tblPr>
              <a:tblGrid>
                <a:gridCol w="764326"/>
                <a:gridCol w="1250714"/>
                <a:gridCol w="2362461"/>
                <a:gridCol w="2223492"/>
                <a:gridCol w="2223492"/>
              </a:tblGrid>
              <a:tr h="748883">
                <a:tc gridSpan="2">
                  <a:txBody>
                    <a:bodyPr/>
                    <a:lstStyle/>
                    <a:p>
                      <a:endParaRPr kumimoji="1" lang="ja-JP" altLang="en-US" dirty="0"/>
                    </a:p>
                  </a:txBody>
                  <a:tcPr anchor="ctr"/>
                </a:tc>
                <a:tc hMerge="1">
                  <a:txBody>
                    <a:bodyPr/>
                    <a:lstStyle/>
                    <a:p>
                      <a:endParaRPr kumimoji="1" lang="ja-JP" altLang="en-US" dirty="0"/>
                    </a:p>
                  </a:txBody>
                  <a:tcPr/>
                </a:tc>
                <a:tc>
                  <a:txBody>
                    <a:bodyPr/>
                    <a:lstStyle/>
                    <a:p>
                      <a:pPr algn="ctr"/>
                      <a:r>
                        <a:rPr kumimoji="1" lang="en-US" altLang="ja-JP" dirty="0" smtClean="0"/>
                        <a:t>1</a:t>
                      </a:r>
                      <a:r>
                        <a:rPr kumimoji="1" lang="ja-JP" altLang="en-US" dirty="0" smtClean="0"/>
                        <a:t>年間</a:t>
                      </a:r>
                      <a:endParaRPr kumimoji="1" lang="en-US" altLang="ja-JP" dirty="0" smtClean="0"/>
                    </a:p>
                    <a:p>
                      <a:pPr algn="ctr"/>
                      <a:r>
                        <a:rPr kumimoji="1" lang="en-US" altLang="ja-JP" sz="1200" dirty="0" smtClean="0"/>
                        <a:t>※</a:t>
                      </a:r>
                      <a:r>
                        <a:rPr kumimoji="1" lang="ja-JP" altLang="en-US" sz="1200" dirty="0" smtClean="0"/>
                        <a:t>老健施設平均在所日数：</a:t>
                      </a:r>
                      <a:r>
                        <a:rPr kumimoji="1" lang="en-US" altLang="ja-JP" sz="1200" dirty="0" smtClean="0"/>
                        <a:t>329</a:t>
                      </a:r>
                      <a:r>
                        <a:rPr kumimoji="1" lang="ja-JP" altLang="en-US" sz="1200" dirty="0" smtClean="0"/>
                        <a:t>日</a:t>
                      </a:r>
                      <a:endParaRPr kumimoji="1" lang="ja-JP" altLang="en-US" sz="1200" dirty="0"/>
                    </a:p>
                  </a:txBody>
                  <a:tcPr anchor="ctr"/>
                </a:tc>
                <a:tc>
                  <a:txBody>
                    <a:bodyPr/>
                    <a:lstStyle/>
                    <a:p>
                      <a:pPr algn="ctr"/>
                      <a:r>
                        <a:rPr kumimoji="1" lang="en-US" altLang="ja-JP" dirty="0" smtClean="0"/>
                        <a:t>4</a:t>
                      </a:r>
                      <a:r>
                        <a:rPr kumimoji="1" lang="ja-JP" altLang="en-US" dirty="0" smtClean="0"/>
                        <a:t>年間</a:t>
                      </a:r>
                      <a:endParaRPr kumimoji="1" lang="en-US" altLang="ja-JP" dirty="0" smtClean="0"/>
                    </a:p>
                    <a:p>
                      <a:pPr algn="ctr"/>
                      <a:r>
                        <a:rPr kumimoji="1" lang="en-US" altLang="ja-JP" sz="1200" dirty="0" smtClean="0"/>
                        <a:t>※</a:t>
                      </a:r>
                      <a:r>
                        <a:rPr kumimoji="1" lang="ja-JP" altLang="en-US" sz="1200" dirty="0" smtClean="0"/>
                        <a:t>特養平均在所日数</a:t>
                      </a:r>
                      <a:r>
                        <a:rPr kumimoji="1" lang="en-US" altLang="ja-JP" sz="1200" dirty="0" smtClean="0"/>
                        <a:t>:1475</a:t>
                      </a:r>
                      <a:r>
                        <a:rPr kumimoji="1" lang="ja-JP" altLang="en-US" sz="1200" dirty="0" smtClean="0"/>
                        <a:t>日</a:t>
                      </a:r>
                      <a:endParaRPr kumimoji="1" lang="ja-JP" altLang="en-US" sz="1200" dirty="0"/>
                    </a:p>
                  </a:txBody>
                  <a:tcPr anchor="ctr"/>
                </a:tc>
                <a:tc>
                  <a:txBody>
                    <a:bodyPr/>
                    <a:lstStyle/>
                    <a:p>
                      <a:pPr algn="ctr"/>
                      <a:r>
                        <a:rPr kumimoji="1" lang="en-US" altLang="ja-JP" dirty="0" smtClean="0"/>
                        <a:t>10</a:t>
                      </a:r>
                      <a:r>
                        <a:rPr kumimoji="1" lang="ja-JP" altLang="en-US" dirty="0" smtClean="0"/>
                        <a:t>年間</a:t>
                      </a:r>
                      <a:endParaRPr kumimoji="1" lang="en-US" altLang="ja-JP" dirty="0" smtClean="0"/>
                    </a:p>
                  </a:txBody>
                  <a:tcPr anchor="ctr"/>
                </a:tc>
              </a:tr>
              <a:tr h="748883">
                <a:tc rowSpan="2">
                  <a:txBody>
                    <a:bodyPr/>
                    <a:lstStyle/>
                    <a:p>
                      <a:pPr algn="ctr"/>
                      <a:r>
                        <a:rPr kumimoji="1" lang="ja-JP" altLang="en-US" dirty="0" smtClean="0"/>
                        <a:t>ユニット型個室</a:t>
                      </a:r>
                      <a:endParaRPr kumimoji="1" lang="ja-JP" altLang="en-US" dirty="0"/>
                    </a:p>
                  </a:txBody>
                  <a:tcPr vert="eaVert" anchor="ctr">
                    <a:lnR w="12700" cap="flat" cmpd="sng" algn="ctr">
                      <a:solidFill>
                        <a:schemeClr val="tx1"/>
                      </a:solidFill>
                      <a:prstDash val="sysDash"/>
                      <a:round/>
                      <a:headEnd type="none" w="med" len="med"/>
                      <a:tailEnd type="none" w="med" len="med"/>
                    </a:lnR>
                  </a:tcPr>
                </a:tc>
                <a:tc>
                  <a:txBody>
                    <a:bodyPr/>
                    <a:lstStyle/>
                    <a:p>
                      <a:pPr algn="ctr"/>
                      <a:r>
                        <a:rPr kumimoji="1" lang="ja-JP" altLang="en-US" dirty="0" smtClean="0"/>
                        <a:t>第</a:t>
                      </a:r>
                      <a:r>
                        <a:rPr kumimoji="1" lang="en-US" altLang="ja-JP" dirty="0" smtClean="0"/>
                        <a:t>2</a:t>
                      </a:r>
                      <a:r>
                        <a:rPr kumimoji="1" lang="ja-JP" altLang="en-US" dirty="0" smtClean="0"/>
                        <a:t>段階</a:t>
                      </a:r>
                      <a:endParaRPr kumimoji="1" lang="en-US" altLang="ja-JP" dirty="0" smtClean="0"/>
                    </a:p>
                    <a:p>
                      <a:pPr algn="ctr"/>
                      <a:r>
                        <a:rPr kumimoji="1" lang="en-US" altLang="ja-JP" sz="1100" dirty="0" smtClean="0"/>
                        <a:t>【</a:t>
                      </a:r>
                      <a:r>
                        <a:rPr kumimoji="1" lang="ja-JP" altLang="en-US" sz="1100" dirty="0" smtClean="0"/>
                        <a:t>月額</a:t>
                      </a:r>
                      <a:r>
                        <a:rPr kumimoji="1" lang="en-US" altLang="ja-JP" sz="1100" dirty="0" smtClean="0"/>
                        <a:t>6.5</a:t>
                      </a:r>
                      <a:r>
                        <a:rPr kumimoji="1" lang="ja-JP" altLang="en-US" sz="1100" dirty="0" smtClean="0"/>
                        <a:t>万円</a:t>
                      </a:r>
                      <a:r>
                        <a:rPr kumimoji="1" lang="en-US" altLang="ja-JP" sz="1100" dirty="0" smtClean="0"/>
                        <a:t>】</a:t>
                      </a:r>
                    </a:p>
                  </a:txBody>
                  <a:tcPr anchor="ctr">
                    <a:lnL w="12700" cap="flat" cmpd="sng" algn="ctr">
                      <a:solidFill>
                        <a:schemeClr val="tx1"/>
                      </a:solidFill>
                      <a:prstDash val="sysDash"/>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r" fontAlgn="ctr"/>
                      <a:r>
                        <a:rPr lang="en-US" altLang="ja-JP" sz="2400" b="0" i="0" u="none" strike="noStrike" dirty="0">
                          <a:solidFill>
                            <a:srgbClr val="000000"/>
                          </a:solidFill>
                          <a:effectLst/>
                          <a:latin typeface="ＭＳ Ｐゴシック"/>
                        </a:rPr>
                        <a:t>78 </a:t>
                      </a:r>
                    </a:p>
                  </a:txBody>
                  <a:tcPr marL="9525" marR="144000" marT="9525" marB="0" anchor="ctr">
                    <a:lnB w="12700" cap="flat" cmpd="sng" algn="ctr">
                      <a:solidFill>
                        <a:schemeClr val="tx1"/>
                      </a:solidFill>
                      <a:prstDash val="sysDash"/>
                      <a:round/>
                      <a:headEnd type="none" w="med" len="med"/>
                      <a:tailEnd type="none" w="med" len="med"/>
                    </a:lnB>
                  </a:tcPr>
                </a:tc>
                <a:tc>
                  <a:txBody>
                    <a:bodyPr/>
                    <a:lstStyle/>
                    <a:p>
                      <a:pPr algn="r" fontAlgn="ctr"/>
                      <a:r>
                        <a:rPr lang="en-US" altLang="ja-JP" sz="2400" b="0" i="0" u="none" strike="noStrike" dirty="0">
                          <a:solidFill>
                            <a:srgbClr val="000000"/>
                          </a:solidFill>
                          <a:effectLst/>
                          <a:latin typeface="ＭＳ Ｐゴシック"/>
                        </a:rPr>
                        <a:t>312 </a:t>
                      </a:r>
                    </a:p>
                  </a:txBody>
                  <a:tcPr marL="9525" marR="144000" marT="9525" marB="0" anchor="ctr">
                    <a:lnB w="12700" cap="flat" cmpd="sng" algn="ctr">
                      <a:solidFill>
                        <a:schemeClr val="tx1"/>
                      </a:solidFill>
                      <a:prstDash val="sysDash"/>
                      <a:round/>
                      <a:headEnd type="none" w="med" len="med"/>
                      <a:tailEnd type="none" w="med" len="med"/>
                    </a:lnB>
                  </a:tcPr>
                </a:tc>
                <a:tc>
                  <a:txBody>
                    <a:bodyPr/>
                    <a:lstStyle/>
                    <a:p>
                      <a:pPr algn="r" fontAlgn="ctr"/>
                      <a:r>
                        <a:rPr lang="en-US" altLang="ja-JP" sz="2400" b="0" i="0" u="none" strike="noStrike" dirty="0" smtClean="0">
                          <a:solidFill>
                            <a:srgbClr val="000000"/>
                          </a:solidFill>
                          <a:effectLst/>
                          <a:latin typeface="ＭＳ Ｐゴシック"/>
                        </a:rPr>
                        <a:t>781 </a:t>
                      </a:r>
                      <a:endParaRPr lang="en-US" altLang="ja-JP" sz="2400" b="0" i="0" u="none" strike="noStrike" dirty="0">
                        <a:solidFill>
                          <a:srgbClr val="000000"/>
                        </a:solidFill>
                        <a:effectLst/>
                        <a:latin typeface="ＭＳ Ｐゴシック"/>
                      </a:endParaRPr>
                    </a:p>
                  </a:txBody>
                  <a:tcPr marL="9525" marR="144000" marT="9525" marB="0" anchor="ctr">
                    <a:lnB w="12700" cap="flat" cmpd="sng" algn="ctr">
                      <a:solidFill>
                        <a:schemeClr val="tx1"/>
                      </a:solidFill>
                      <a:prstDash val="sysDash"/>
                      <a:round/>
                      <a:headEnd type="none" w="med" len="med"/>
                      <a:tailEnd type="none" w="med" len="med"/>
                    </a:lnB>
                  </a:tcPr>
                </a:tc>
              </a:tr>
              <a:tr h="748883">
                <a:tc vMerge="1">
                  <a:txBody>
                    <a:bodyPr/>
                    <a:lstStyle/>
                    <a:p>
                      <a:endParaRPr kumimoji="1" lang="ja-JP" altLang="en-US" dirty="0"/>
                    </a:p>
                  </a:txBody>
                  <a:tcPr/>
                </a:tc>
                <a:tc>
                  <a:txBody>
                    <a:bodyPr/>
                    <a:lstStyle/>
                    <a:p>
                      <a:pPr algn="ctr"/>
                      <a:r>
                        <a:rPr kumimoji="1" lang="ja-JP" altLang="en-US" dirty="0" smtClean="0"/>
                        <a:t>第</a:t>
                      </a:r>
                      <a:r>
                        <a:rPr kumimoji="1" lang="en-US" altLang="ja-JP" dirty="0" smtClean="0"/>
                        <a:t>3</a:t>
                      </a:r>
                      <a:r>
                        <a:rPr kumimoji="1" lang="ja-JP" altLang="en-US" dirty="0" smtClean="0"/>
                        <a:t>段階</a:t>
                      </a:r>
                      <a:endParaRPr kumimoji="1" lang="en-US" altLang="ja-JP" dirty="0" smtClean="0"/>
                    </a:p>
                    <a:p>
                      <a:pPr algn="ctr"/>
                      <a:r>
                        <a:rPr kumimoji="1" lang="en-US" altLang="ja-JP" sz="1100" dirty="0" smtClean="0"/>
                        <a:t>【</a:t>
                      </a:r>
                      <a:r>
                        <a:rPr kumimoji="1" lang="ja-JP" altLang="en-US" sz="1100" dirty="0" smtClean="0"/>
                        <a:t>月額</a:t>
                      </a:r>
                      <a:r>
                        <a:rPr kumimoji="1" lang="en-US" altLang="ja-JP" sz="1100" dirty="0" smtClean="0"/>
                        <a:t>4.2</a:t>
                      </a:r>
                      <a:r>
                        <a:rPr kumimoji="1" lang="ja-JP" altLang="en-US" sz="1100" dirty="0" smtClean="0"/>
                        <a:t>万円</a:t>
                      </a:r>
                      <a:r>
                        <a:rPr kumimoji="1" lang="en-US" altLang="ja-JP" sz="1100" dirty="0" smtClean="0"/>
                        <a:t>】</a:t>
                      </a:r>
                      <a:endParaRPr kumimoji="1" lang="ja-JP" altLang="en-US" sz="1100"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r" fontAlgn="ctr"/>
                      <a:r>
                        <a:rPr lang="en-US" altLang="ja-JP" sz="2400" b="0" i="0" u="none" strike="noStrike" dirty="0" smtClean="0">
                          <a:solidFill>
                            <a:srgbClr val="000000"/>
                          </a:solidFill>
                          <a:effectLst/>
                          <a:latin typeface="ＭＳ Ｐゴシック"/>
                        </a:rPr>
                        <a:t>51 </a:t>
                      </a:r>
                      <a:endParaRPr lang="en-US" altLang="ja-JP" sz="2400" b="0" i="0" u="none" strike="noStrike" dirty="0">
                        <a:solidFill>
                          <a:srgbClr val="000000"/>
                        </a:solidFill>
                        <a:effectLst/>
                        <a:latin typeface="ＭＳ Ｐゴシック"/>
                      </a:endParaRPr>
                    </a:p>
                  </a:txBody>
                  <a:tcPr marL="9525" marR="144000" marT="9525" marB="0" anchor="ctr">
                    <a:lnT w="12700" cap="flat" cmpd="sng" algn="ctr">
                      <a:solidFill>
                        <a:schemeClr val="tx1"/>
                      </a:solidFill>
                      <a:prstDash val="sysDash"/>
                      <a:round/>
                      <a:headEnd type="none" w="med" len="med"/>
                      <a:tailEnd type="none" w="med" len="med"/>
                    </a:lnT>
                  </a:tcPr>
                </a:tc>
                <a:tc>
                  <a:txBody>
                    <a:bodyPr/>
                    <a:lstStyle/>
                    <a:p>
                      <a:pPr algn="r" fontAlgn="ctr"/>
                      <a:r>
                        <a:rPr lang="en-US" altLang="ja-JP" sz="2400" b="0" i="0" u="none" strike="noStrike" dirty="0" smtClean="0">
                          <a:solidFill>
                            <a:srgbClr val="000000"/>
                          </a:solidFill>
                          <a:effectLst/>
                          <a:latin typeface="ＭＳ Ｐゴシック"/>
                        </a:rPr>
                        <a:t>203 </a:t>
                      </a:r>
                      <a:endParaRPr lang="en-US" altLang="ja-JP" sz="2400" b="0" i="0" u="none" strike="noStrike" dirty="0">
                        <a:solidFill>
                          <a:srgbClr val="000000"/>
                        </a:solidFill>
                        <a:effectLst/>
                        <a:latin typeface="ＭＳ Ｐゴシック"/>
                      </a:endParaRPr>
                    </a:p>
                  </a:txBody>
                  <a:tcPr marL="9525" marR="144000" marT="9525" marB="0" anchor="ctr">
                    <a:lnT w="12700" cap="flat" cmpd="sng" algn="ctr">
                      <a:solidFill>
                        <a:schemeClr val="tx1"/>
                      </a:solidFill>
                      <a:prstDash val="sysDash"/>
                      <a:round/>
                      <a:headEnd type="none" w="med" len="med"/>
                      <a:tailEnd type="none" w="med" len="med"/>
                    </a:lnT>
                  </a:tcPr>
                </a:tc>
                <a:tc>
                  <a:txBody>
                    <a:bodyPr/>
                    <a:lstStyle/>
                    <a:p>
                      <a:pPr algn="r" fontAlgn="ctr"/>
                      <a:r>
                        <a:rPr lang="en-US" altLang="ja-JP" sz="2400" b="0" i="0" u="none" strike="noStrike" dirty="0" smtClean="0">
                          <a:solidFill>
                            <a:srgbClr val="000000"/>
                          </a:solidFill>
                          <a:effectLst/>
                          <a:latin typeface="ＭＳ Ｐゴシック"/>
                        </a:rPr>
                        <a:t>507 </a:t>
                      </a:r>
                      <a:endParaRPr lang="en-US" altLang="ja-JP" sz="2400" b="0" i="0" u="none" strike="noStrike" dirty="0">
                        <a:solidFill>
                          <a:srgbClr val="000000"/>
                        </a:solidFill>
                        <a:effectLst/>
                        <a:latin typeface="ＭＳ Ｐゴシック"/>
                      </a:endParaRPr>
                    </a:p>
                  </a:txBody>
                  <a:tcPr marL="9525" marR="144000" marT="9525" marB="0" anchor="ctr">
                    <a:lnT w="12700" cap="flat" cmpd="sng" algn="ctr">
                      <a:solidFill>
                        <a:schemeClr val="tx1"/>
                      </a:solidFill>
                      <a:prstDash val="sysDash"/>
                      <a:round/>
                      <a:headEnd type="none" w="med" len="med"/>
                      <a:tailEnd type="none" w="med" len="med"/>
                    </a:lnT>
                  </a:tcPr>
                </a:tc>
              </a:tr>
              <a:tr h="748883">
                <a:tc rowSpan="2">
                  <a:txBody>
                    <a:bodyPr/>
                    <a:lstStyle/>
                    <a:p>
                      <a:pPr algn="ctr"/>
                      <a:r>
                        <a:rPr kumimoji="1" lang="ja-JP" altLang="en-US" dirty="0" smtClean="0"/>
                        <a:t>多床室</a:t>
                      </a:r>
                      <a:endParaRPr kumimoji="1" lang="ja-JP" altLang="en-US" dirty="0"/>
                    </a:p>
                  </a:txBody>
                  <a:tcPr vert="eaVert" anchor="ctr">
                    <a:lnR w="12700" cap="flat" cmpd="sng" algn="ctr">
                      <a:solidFill>
                        <a:schemeClr val="tx1"/>
                      </a:solidFill>
                      <a:prstDash val="sysDash"/>
                      <a:round/>
                      <a:headEnd type="none" w="med" len="med"/>
                      <a:tailEnd type="none" w="med" len="med"/>
                    </a:lnR>
                  </a:tcPr>
                </a:tc>
                <a:tc>
                  <a:txBody>
                    <a:bodyPr/>
                    <a:lstStyle/>
                    <a:p>
                      <a:pPr algn="ctr"/>
                      <a:r>
                        <a:rPr kumimoji="1" lang="ja-JP" altLang="en-US" dirty="0" smtClean="0"/>
                        <a:t>第</a:t>
                      </a:r>
                      <a:r>
                        <a:rPr kumimoji="1" lang="en-US" altLang="ja-JP" dirty="0" smtClean="0"/>
                        <a:t>2</a:t>
                      </a:r>
                      <a:r>
                        <a:rPr kumimoji="1" lang="ja-JP" altLang="en-US" dirty="0" smtClean="0"/>
                        <a:t>段階</a:t>
                      </a:r>
                      <a:endParaRPr kumimoji="1" lang="en-US" altLang="ja-JP" dirty="0" smtClean="0"/>
                    </a:p>
                    <a:p>
                      <a:pPr algn="ctr"/>
                      <a:r>
                        <a:rPr kumimoji="1" lang="en-US" altLang="ja-JP" sz="1100" dirty="0" smtClean="0"/>
                        <a:t>【</a:t>
                      </a:r>
                      <a:r>
                        <a:rPr kumimoji="1" lang="ja-JP" altLang="en-US" sz="1100" dirty="0" smtClean="0"/>
                        <a:t>月額３万円</a:t>
                      </a:r>
                      <a:r>
                        <a:rPr kumimoji="1" lang="en-US" altLang="ja-JP" sz="1100" dirty="0" smtClean="0"/>
                        <a:t>】</a:t>
                      </a:r>
                      <a:endParaRPr kumimoji="1" lang="ja-JP" altLang="en-US" sz="1100" dirty="0" smtClean="0"/>
                    </a:p>
                  </a:txBody>
                  <a:tcPr anchor="ctr">
                    <a:lnL w="12700" cap="flat" cmpd="sng" algn="ctr">
                      <a:solidFill>
                        <a:schemeClr val="tx1"/>
                      </a:solidFill>
                      <a:prstDash val="sysDash"/>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r" fontAlgn="ctr"/>
                      <a:r>
                        <a:rPr lang="en-US" altLang="ja-JP" sz="2400" b="0" i="0" u="none" strike="noStrike" dirty="0">
                          <a:solidFill>
                            <a:srgbClr val="000000"/>
                          </a:solidFill>
                          <a:effectLst/>
                          <a:latin typeface="ＭＳ Ｐゴシック"/>
                        </a:rPr>
                        <a:t>36 </a:t>
                      </a:r>
                    </a:p>
                  </a:txBody>
                  <a:tcPr marL="9525" marR="144000" marT="9525" marB="0" anchor="ctr">
                    <a:lnB w="12700" cap="flat" cmpd="sng" algn="ctr">
                      <a:solidFill>
                        <a:schemeClr val="tx1"/>
                      </a:solidFill>
                      <a:prstDash val="sysDash"/>
                      <a:round/>
                      <a:headEnd type="none" w="med" len="med"/>
                      <a:tailEnd type="none" w="med" len="med"/>
                    </a:lnB>
                  </a:tcPr>
                </a:tc>
                <a:tc>
                  <a:txBody>
                    <a:bodyPr/>
                    <a:lstStyle/>
                    <a:p>
                      <a:pPr algn="r" fontAlgn="ctr"/>
                      <a:r>
                        <a:rPr lang="en-US" altLang="ja-JP" sz="2400" b="0" i="0" u="none" strike="noStrike" dirty="0" smtClean="0">
                          <a:solidFill>
                            <a:srgbClr val="000000"/>
                          </a:solidFill>
                          <a:effectLst/>
                          <a:latin typeface="ＭＳ Ｐゴシック"/>
                        </a:rPr>
                        <a:t>145 </a:t>
                      </a:r>
                      <a:endParaRPr lang="en-US" altLang="ja-JP" sz="2400" b="0" i="0" u="none" strike="noStrike" dirty="0">
                        <a:solidFill>
                          <a:srgbClr val="000000"/>
                        </a:solidFill>
                        <a:effectLst/>
                        <a:latin typeface="ＭＳ Ｐゴシック"/>
                      </a:endParaRPr>
                    </a:p>
                  </a:txBody>
                  <a:tcPr marL="9525" marR="144000" marT="9525" marB="0" anchor="ctr">
                    <a:lnB w="12700" cap="flat" cmpd="sng" algn="ctr">
                      <a:solidFill>
                        <a:schemeClr val="tx1"/>
                      </a:solidFill>
                      <a:prstDash val="sysDash"/>
                      <a:round/>
                      <a:headEnd type="none" w="med" len="med"/>
                      <a:tailEnd type="none" w="med" len="med"/>
                    </a:lnB>
                  </a:tcPr>
                </a:tc>
                <a:tc>
                  <a:txBody>
                    <a:bodyPr/>
                    <a:lstStyle/>
                    <a:p>
                      <a:pPr algn="r" fontAlgn="ctr"/>
                      <a:r>
                        <a:rPr lang="en-US" altLang="ja-JP" sz="2400" b="0" i="0" u="none" strike="noStrike" dirty="0" smtClean="0">
                          <a:solidFill>
                            <a:srgbClr val="000000"/>
                          </a:solidFill>
                          <a:effectLst/>
                          <a:latin typeface="ＭＳ Ｐゴシック"/>
                        </a:rPr>
                        <a:t>361 </a:t>
                      </a:r>
                      <a:endParaRPr lang="en-US" altLang="ja-JP" sz="2400" b="0" i="0" u="none" strike="noStrike" dirty="0">
                        <a:solidFill>
                          <a:srgbClr val="000000"/>
                        </a:solidFill>
                        <a:effectLst/>
                        <a:latin typeface="ＭＳ Ｐゴシック"/>
                      </a:endParaRPr>
                    </a:p>
                  </a:txBody>
                  <a:tcPr marL="9525" marR="144000" marT="9525" marB="0" anchor="ctr">
                    <a:lnB w="12700" cap="flat" cmpd="sng" algn="ctr">
                      <a:solidFill>
                        <a:schemeClr val="tx1"/>
                      </a:solidFill>
                      <a:prstDash val="sysDash"/>
                      <a:round/>
                      <a:headEnd type="none" w="med" len="med"/>
                      <a:tailEnd type="none" w="med" len="med"/>
                    </a:lnB>
                  </a:tcPr>
                </a:tc>
              </a:tr>
              <a:tr h="748883">
                <a:tc vMerge="1">
                  <a:txBody>
                    <a:bodyPr/>
                    <a:lstStyle/>
                    <a:p>
                      <a:endParaRPr kumimoji="1" lang="ja-JP" altLang="en-US" dirty="0"/>
                    </a:p>
                  </a:txBody>
                  <a:tcPr/>
                </a:tc>
                <a:tc>
                  <a:txBody>
                    <a:bodyPr/>
                    <a:lstStyle/>
                    <a:p>
                      <a:pPr algn="ctr"/>
                      <a:r>
                        <a:rPr kumimoji="1" lang="ja-JP" altLang="en-US" dirty="0" smtClean="0"/>
                        <a:t>第</a:t>
                      </a:r>
                      <a:r>
                        <a:rPr kumimoji="1" lang="en-US" altLang="ja-JP" dirty="0" smtClean="0"/>
                        <a:t>3</a:t>
                      </a:r>
                      <a:r>
                        <a:rPr kumimoji="1" lang="ja-JP" altLang="en-US" dirty="0" smtClean="0"/>
                        <a:t>段階</a:t>
                      </a:r>
                      <a:endParaRPr kumimoji="1" lang="en-US" altLang="ja-JP" dirty="0" smtClean="0"/>
                    </a:p>
                    <a:p>
                      <a:pPr algn="ctr"/>
                      <a:r>
                        <a:rPr kumimoji="1" lang="en-US" altLang="ja-JP" sz="1200" dirty="0" smtClean="0"/>
                        <a:t>【</a:t>
                      </a:r>
                      <a:r>
                        <a:rPr kumimoji="1" lang="ja-JP" altLang="en-US" sz="1200" dirty="0" smtClean="0"/>
                        <a:t>月額</a:t>
                      </a:r>
                      <a:r>
                        <a:rPr kumimoji="1" lang="en-US" altLang="ja-JP" sz="1200" dirty="0" smtClean="0"/>
                        <a:t>2.2</a:t>
                      </a:r>
                      <a:r>
                        <a:rPr kumimoji="1" lang="ja-JP" altLang="en-US" sz="1200" dirty="0" smtClean="0"/>
                        <a:t>万円</a:t>
                      </a:r>
                      <a:r>
                        <a:rPr kumimoji="1" lang="en-US" altLang="ja-JP" sz="1200" dirty="0" smtClean="0"/>
                        <a:t>】</a:t>
                      </a:r>
                      <a:endParaRPr kumimoji="1" lang="ja-JP" altLang="en-US" sz="1200"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r" fontAlgn="ctr"/>
                      <a:r>
                        <a:rPr lang="en-US" altLang="ja-JP" sz="2400" b="0" i="0" u="none" strike="noStrike" dirty="0" smtClean="0">
                          <a:solidFill>
                            <a:srgbClr val="000000"/>
                          </a:solidFill>
                          <a:effectLst/>
                          <a:latin typeface="ＭＳ Ｐゴシック"/>
                        </a:rPr>
                        <a:t>27 </a:t>
                      </a:r>
                      <a:endParaRPr lang="en-US" altLang="ja-JP" sz="2400" b="0" i="0" u="none" strike="noStrike" dirty="0">
                        <a:solidFill>
                          <a:srgbClr val="000000"/>
                        </a:solidFill>
                        <a:effectLst/>
                        <a:latin typeface="ＭＳ Ｐゴシック"/>
                      </a:endParaRPr>
                    </a:p>
                  </a:txBody>
                  <a:tcPr marL="9525" marR="144000" marT="9525" marB="0" anchor="ctr">
                    <a:lnT w="12700" cap="flat" cmpd="sng" algn="ctr">
                      <a:solidFill>
                        <a:schemeClr val="tx1"/>
                      </a:solidFill>
                      <a:prstDash val="sysDash"/>
                      <a:round/>
                      <a:headEnd type="none" w="med" len="med"/>
                      <a:tailEnd type="none" w="med" len="med"/>
                    </a:lnT>
                  </a:tcPr>
                </a:tc>
                <a:tc>
                  <a:txBody>
                    <a:bodyPr/>
                    <a:lstStyle/>
                    <a:p>
                      <a:pPr algn="r" fontAlgn="ctr"/>
                      <a:r>
                        <a:rPr lang="en-US" altLang="ja-JP" sz="2400" b="0" i="0" u="none" strike="noStrike" dirty="0" smtClean="0">
                          <a:solidFill>
                            <a:srgbClr val="000000"/>
                          </a:solidFill>
                          <a:effectLst/>
                          <a:latin typeface="ＭＳ Ｐゴシック"/>
                        </a:rPr>
                        <a:t>107 </a:t>
                      </a:r>
                      <a:endParaRPr lang="en-US" altLang="ja-JP" sz="2400" b="0" i="0" u="none" strike="noStrike" dirty="0">
                        <a:solidFill>
                          <a:srgbClr val="000000"/>
                        </a:solidFill>
                        <a:effectLst/>
                        <a:latin typeface="ＭＳ Ｐゴシック"/>
                      </a:endParaRPr>
                    </a:p>
                  </a:txBody>
                  <a:tcPr marL="9525" marR="144000" marT="9525" marB="0" anchor="ctr">
                    <a:lnT w="12700" cap="flat" cmpd="sng" algn="ctr">
                      <a:solidFill>
                        <a:schemeClr val="tx1"/>
                      </a:solidFill>
                      <a:prstDash val="sysDash"/>
                      <a:round/>
                      <a:headEnd type="none" w="med" len="med"/>
                      <a:tailEnd type="none" w="med" len="med"/>
                    </a:lnT>
                  </a:tcPr>
                </a:tc>
                <a:tc>
                  <a:txBody>
                    <a:bodyPr/>
                    <a:lstStyle/>
                    <a:p>
                      <a:pPr algn="r" fontAlgn="ctr"/>
                      <a:r>
                        <a:rPr lang="en-US" altLang="ja-JP" sz="2400" b="0" i="0" u="none" strike="noStrike" dirty="0" smtClean="0">
                          <a:solidFill>
                            <a:srgbClr val="000000"/>
                          </a:solidFill>
                          <a:effectLst/>
                          <a:latin typeface="ＭＳ Ｐゴシック"/>
                        </a:rPr>
                        <a:t>266 </a:t>
                      </a:r>
                      <a:endParaRPr lang="en-US" altLang="ja-JP" sz="2400" b="0" i="0" u="none" strike="noStrike" dirty="0">
                        <a:solidFill>
                          <a:srgbClr val="000000"/>
                        </a:solidFill>
                        <a:effectLst/>
                        <a:latin typeface="ＭＳ Ｐゴシック"/>
                      </a:endParaRPr>
                    </a:p>
                  </a:txBody>
                  <a:tcPr marL="9525" marR="144000" marT="9525" marB="0" anchor="ctr">
                    <a:lnT w="12700" cap="flat" cmpd="sng" algn="ctr">
                      <a:solidFill>
                        <a:schemeClr val="tx1"/>
                      </a:solidFill>
                      <a:prstDash val="sysDash"/>
                      <a:round/>
                      <a:headEnd type="none" w="med" len="med"/>
                      <a:tailEnd type="none" w="med" len="med"/>
                    </a:lnT>
                  </a:tcPr>
                </a:tc>
              </a:tr>
            </a:tbl>
          </a:graphicData>
        </a:graphic>
      </p:graphicFrame>
      <p:sp>
        <p:nvSpPr>
          <p:cNvPr id="7" name="テキスト ボックス 6"/>
          <p:cNvSpPr txBox="1"/>
          <p:nvPr/>
        </p:nvSpPr>
        <p:spPr>
          <a:xfrm>
            <a:off x="7041248" y="1342866"/>
            <a:ext cx="2563289" cy="338554"/>
          </a:xfrm>
          <a:prstGeom prst="rect">
            <a:avLst/>
          </a:prstGeom>
          <a:noFill/>
        </p:spPr>
        <p:txBody>
          <a:bodyPr wrap="square" rtlCol="0">
            <a:spAutoFit/>
          </a:bodyPr>
          <a:lstStyle/>
          <a:p>
            <a:pPr marL="82550" indent="-82550" algn="r"/>
            <a:r>
              <a:rPr lang="ja-JP" altLang="en-US" sz="1600" dirty="0" smtClean="0">
                <a:solidFill>
                  <a:prstClr val="black"/>
                </a:solidFill>
              </a:rPr>
              <a:t>（単位：万円）</a:t>
            </a:r>
            <a:endParaRPr lang="ja-JP" altLang="en-US" sz="1600" dirty="0">
              <a:solidFill>
                <a:prstClr val="black"/>
              </a:solidFill>
            </a:endParaRPr>
          </a:p>
        </p:txBody>
      </p:sp>
      <p:sp>
        <p:nvSpPr>
          <p:cNvPr id="8" name="スライド番号プレースホルダー 4"/>
          <p:cNvSpPr txBox="1">
            <a:spLocks/>
          </p:cNvSpPr>
          <p:nvPr/>
        </p:nvSpPr>
        <p:spPr>
          <a:xfrm>
            <a:off x="9129464" y="6453336"/>
            <a:ext cx="720080"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147</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981067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232923" y="1196752"/>
            <a:ext cx="1152128" cy="338554"/>
          </a:xfrm>
          <a:prstGeom prst="rect">
            <a:avLst/>
          </a:prstGeom>
          <a:noFill/>
        </p:spPr>
        <p:txBody>
          <a:bodyPr wrap="square" rtlCol="0">
            <a:spAutoFit/>
          </a:bodyPr>
          <a:lstStyle/>
          <a:p>
            <a:pPr algn="r"/>
            <a:r>
              <a:rPr lang="ja-JP" altLang="en-US" sz="1600" dirty="0" smtClean="0">
                <a:solidFill>
                  <a:prstClr val="black"/>
                </a:solidFill>
              </a:rPr>
              <a:t>＜万人＞</a:t>
            </a:r>
            <a:endParaRPr lang="ja-JP" altLang="en-US" sz="1600" dirty="0">
              <a:solidFill>
                <a:prstClr val="black"/>
              </a:solidFill>
            </a:endParaRPr>
          </a:p>
        </p:txBody>
      </p:sp>
      <p:sp>
        <p:nvSpPr>
          <p:cNvPr id="13" name="テキスト ボックス 12"/>
          <p:cNvSpPr txBox="1"/>
          <p:nvPr/>
        </p:nvSpPr>
        <p:spPr>
          <a:xfrm>
            <a:off x="344492" y="5877326"/>
            <a:ext cx="5040560" cy="461665"/>
          </a:xfrm>
          <a:prstGeom prst="rect">
            <a:avLst/>
          </a:prstGeom>
          <a:noFill/>
        </p:spPr>
        <p:txBody>
          <a:bodyPr wrap="square" rtlCol="0">
            <a:spAutoFit/>
          </a:bodyPr>
          <a:lstStyle/>
          <a:p>
            <a:pPr marL="361950" indent="-361950"/>
            <a:r>
              <a:rPr lang="ja-JP" altLang="en-US" sz="1200" dirty="0" smtClean="0">
                <a:solidFill>
                  <a:prstClr val="black"/>
                </a:solidFill>
              </a:rPr>
              <a:t>（注）認定者数は、境界層認定の関係で、食費に係る認定数と居住費に係る認定数に若干の相違があるが、万人単位の数字は同じ。</a:t>
            </a:r>
            <a:endParaRPr lang="ja-JP" altLang="en-US" sz="1200" dirty="0">
              <a:solidFill>
                <a:prstClr val="black"/>
              </a:solidFill>
            </a:endParaRPr>
          </a:p>
        </p:txBody>
      </p:sp>
      <p:sp>
        <p:nvSpPr>
          <p:cNvPr id="6" name="テキスト ボックス 5"/>
          <p:cNvSpPr txBox="1"/>
          <p:nvPr/>
        </p:nvSpPr>
        <p:spPr>
          <a:xfrm>
            <a:off x="4064480" y="5903165"/>
            <a:ext cx="5544616" cy="307777"/>
          </a:xfrm>
          <a:prstGeom prst="rect">
            <a:avLst/>
          </a:prstGeom>
          <a:noFill/>
        </p:spPr>
        <p:txBody>
          <a:bodyPr wrap="square" rtlCol="0">
            <a:spAutoFit/>
          </a:bodyPr>
          <a:lstStyle/>
          <a:p>
            <a:pPr algn="r" fontAlgn="ctr"/>
            <a:r>
              <a:rPr lang="ja-JP" altLang="en-US" sz="1400" dirty="0" smtClean="0">
                <a:solidFill>
                  <a:prstClr val="black"/>
                </a:solidFill>
                <a:latin typeface="メイリオ" pitchFamily="50" charset="-128"/>
                <a:ea typeface="メイリオ" pitchFamily="50" charset="-128"/>
              </a:rPr>
              <a:t>出典：平成</a:t>
            </a:r>
            <a:r>
              <a:rPr lang="en-US" altLang="ja-JP" sz="1400" dirty="0" smtClean="0">
                <a:solidFill>
                  <a:prstClr val="black"/>
                </a:solidFill>
                <a:latin typeface="メイリオ" pitchFamily="50" charset="-128"/>
                <a:ea typeface="メイリオ" pitchFamily="50" charset="-128"/>
              </a:rPr>
              <a:t>2</a:t>
            </a:r>
            <a:r>
              <a:rPr lang="ja-JP" altLang="en-US" sz="1400" dirty="0" smtClean="0">
                <a:solidFill>
                  <a:prstClr val="black"/>
                </a:solidFill>
                <a:latin typeface="メイリオ" pitchFamily="50" charset="-128"/>
                <a:ea typeface="メイリオ" pitchFamily="50" charset="-128"/>
              </a:rPr>
              <a:t>３年度介護保険事業状況報告</a:t>
            </a:r>
          </a:p>
        </p:txBody>
      </p:sp>
      <p:sp>
        <p:nvSpPr>
          <p:cNvPr id="11" name="Rectangle 2"/>
          <p:cNvSpPr>
            <a:spLocks noChangeArrowheads="1"/>
          </p:cNvSpPr>
          <p:nvPr/>
        </p:nvSpPr>
        <p:spPr bwMode="auto">
          <a:xfrm>
            <a:off x="14" y="332656"/>
            <a:ext cx="9905992" cy="476250"/>
          </a:xfrm>
          <a:prstGeom prst="rect">
            <a:avLst/>
          </a:prstGeom>
          <a:noFill/>
          <a:ln w="9525">
            <a:noFill/>
            <a:miter lim="800000"/>
            <a:headEnd/>
            <a:tailEnd/>
          </a:ln>
        </p:spPr>
        <p:txBody>
          <a:bodyPr anchor="ctr"/>
          <a:lstStyle/>
          <a:p>
            <a:pPr algn="ctr"/>
            <a:r>
              <a:rPr lang="ja-JP" altLang="en-US" sz="2400" dirty="0" smtClean="0">
                <a:solidFill>
                  <a:prstClr val="black"/>
                </a:solidFill>
                <a:latin typeface="HGP創英角ｺﾞｼｯｸUB" pitchFamily="50" charset="-128"/>
                <a:ea typeface="HGP創英角ｺﾞｼｯｸUB" pitchFamily="50" charset="-128"/>
              </a:rPr>
              <a:t>（参考）　補足給付の認定者数と給付費</a:t>
            </a:r>
            <a:endParaRPr lang="ja-JP" altLang="en-US" sz="2400" dirty="0">
              <a:solidFill>
                <a:prstClr val="black"/>
              </a:solidFill>
              <a:latin typeface="HGP創英角ｺﾞｼｯｸUB" pitchFamily="50" charset="-128"/>
              <a:ea typeface="HGP創英角ｺﾞｼｯｸUB" pitchFamily="50" charset="-128"/>
            </a:endParaRPr>
          </a:p>
        </p:txBody>
      </p:sp>
      <p:sp>
        <p:nvSpPr>
          <p:cNvPr id="14" name="テキスト ボックス 13"/>
          <p:cNvSpPr txBox="1"/>
          <p:nvPr/>
        </p:nvSpPr>
        <p:spPr>
          <a:xfrm>
            <a:off x="200476" y="1196752"/>
            <a:ext cx="3240361" cy="338554"/>
          </a:xfrm>
          <a:prstGeom prst="rect">
            <a:avLst/>
          </a:prstGeom>
          <a:noFill/>
        </p:spPr>
        <p:txBody>
          <a:bodyPr wrap="square" rtlCol="0">
            <a:spAutoFit/>
          </a:bodyPr>
          <a:lstStyle/>
          <a:p>
            <a:r>
              <a:rPr lang="ja-JP" altLang="en-US" sz="1600" dirty="0" smtClean="0">
                <a:solidFill>
                  <a:prstClr val="black"/>
                </a:solidFill>
              </a:rPr>
              <a:t>（１）認定者数（平成</a:t>
            </a:r>
            <a:r>
              <a:rPr lang="en-US" altLang="ja-JP" sz="1600" dirty="0" smtClean="0">
                <a:solidFill>
                  <a:prstClr val="black"/>
                </a:solidFill>
              </a:rPr>
              <a:t>23</a:t>
            </a:r>
            <a:r>
              <a:rPr lang="ja-JP" altLang="en-US" sz="1600" dirty="0" smtClean="0">
                <a:solidFill>
                  <a:prstClr val="black"/>
                </a:solidFill>
              </a:rPr>
              <a:t>年度末）</a:t>
            </a:r>
            <a:endParaRPr lang="ja-JP" altLang="en-US" sz="1600" dirty="0">
              <a:solidFill>
                <a:prstClr val="black"/>
              </a:solidFill>
            </a:endParaRPr>
          </a:p>
        </p:txBody>
      </p:sp>
      <p:sp>
        <p:nvSpPr>
          <p:cNvPr id="15" name="テキスト ボックス 14"/>
          <p:cNvSpPr txBox="1"/>
          <p:nvPr/>
        </p:nvSpPr>
        <p:spPr>
          <a:xfrm>
            <a:off x="5745095" y="1196774"/>
            <a:ext cx="2376264" cy="584775"/>
          </a:xfrm>
          <a:prstGeom prst="rect">
            <a:avLst/>
          </a:prstGeom>
          <a:noFill/>
        </p:spPr>
        <p:txBody>
          <a:bodyPr wrap="square" rtlCol="0">
            <a:spAutoFit/>
          </a:bodyPr>
          <a:lstStyle/>
          <a:p>
            <a:r>
              <a:rPr lang="ja-JP" altLang="en-US" sz="1600" dirty="0" smtClean="0">
                <a:solidFill>
                  <a:prstClr val="black"/>
                </a:solidFill>
              </a:rPr>
              <a:t>（２）給付費（平成</a:t>
            </a:r>
            <a:r>
              <a:rPr lang="en-US" altLang="ja-JP" sz="1600" dirty="0" smtClean="0">
                <a:solidFill>
                  <a:prstClr val="black"/>
                </a:solidFill>
              </a:rPr>
              <a:t>23</a:t>
            </a:r>
            <a:r>
              <a:rPr lang="ja-JP" altLang="en-US" sz="1600" dirty="0" smtClean="0">
                <a:solidFill>
                  <a:prstClr val="black"/>
                </a:solidFill>
              </a:rPr>
              <a:t>年度）</a:t>
            </a:r>
            <a:endParaRPr lang="ja-JP" altLang="en-US" sz="1600" dirty="0">
              <a:solidFill>
                <a:prstClr val="black"/>
              </a:solidFill>
            </a:endParaRPr>
          </a:p>
        </p:txBody>
      </p:sp>
      <p:sp>
        <p:nvSpPr>
          <p:cNvPr id="16" name="テキスト ボックス 15"/>
          <p:cNvSpPr txBox="1"/>
          <p:nvPr/>
        </p:nvSpPr>
        <p:spPr>
          <a:xfrm>
            <a:off x="7977352" y="1196752"/>
            <a:ext cx="1656184" cy="338554"/>
          </a:xfrm>
          <a:prstGeom prst="rect">
            <a:avLst/>
          </a:prstGeom>
          <a:noFill/>
        </p:spPr>
        <p:txBody>
          <a:bodyPr wrap="square" rtlCol="0">
            <a:spAutoFit/>
          </a:bodyPr>
          <a:lstStyle/>
          <a:p>
            <a:pPr algn="r"/>
            <a:r>
              <a:rPr lang="ja-JP" altLang="en-US" sz="1600" dirty="0" smtClean="0">
                <a:solidFill>
                  <a:prstClr val="black"/>
                </a:solidFill>
              </a:rPr>
              <a:t>＜百万円＞</a:t>
            </a:r>
            <a:endParaRPr lang="ja-JP" altLang="en-US" sz="1600" dirty="0">
              <a:solidFill>
                <a:prstClr val="black"/>
              </a:solidFill>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0125979"/>
              </p:ext>
            </p:extLst>
          </p:nvPr>
        </p:nvGraphicFramePr>
        <p:xfrm>
          <a:off x="6033133" y="1535306"/>
          <a:ext cx="3604525" cy="4125931"/>
        </p:xfrm>
        <a:graphic>
          <a:graphicData uri="http://schemas.openxmlformats.org/presentationml/2006/ole">
            <mc:AlternateContent xmlns:mc="http://schemas.openxmlformats.org/markup-compatibility/2006">
              <mc:Choice xmlns:v="urn:schemas-microsoft-com:vml" Requires="v">
                <p:oleObj spid="_x0000_s13376" name="ワークシート" r:id="rId3" imgW="3914683" imgH="3724274" progId="Excel.Sheet.12">
                  <p:embed/>
                </p:oleObj>
              </mc:Choice>
              <mc:Fallback>
                <p:oleObj name="ワークシート" r:id="rId3" imgW="3914683" imgH="3724274" progId="Excel.Sheet.12">
                  <p:embed/>
                  <p:pic>
                    <p:nvPicPr>
                      <p:cNvPr id="0" name=""/>
                      <p:cNvPicPr/>
                      <p:nvPr/>
                    </p:nvPicPr>
                    <p:blipFill>
                      <a:blip r:embed="rId4"/>
                      <a:stretch>
                        <a:fillRect/>
                      </a:stretch>
                    </p:blipFill>
                    <p:spPr>
                      <a:xfrm>
                        <a:off x="6033133" y="1535306"/>
                        <a:ext cx="3604525" cy="4125931"/>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781617928"/>
              </p:ext>
            </p:extLst>
          </p:nvPr>
        </p:nvGraphicFramePr>
        <p:xfrm>
          <a:off x="416509" y="1535306"/>
          <a:ext cx="5316007" cy="4125942"/>
        </p:xfrm>
        <a:graphic>
          <a:graphicData uri="http://schemas.openxmlformats.org/presentationml/2006/ole">
            <mc:AlternateContent xmlns:mc="http://schemas.openxmlformats.org/markup-compatibility/2006">
              <mc:Choice xmlns:v="urn:schemas-microsoft-com:vml" Requires="v">
                <p:oleObj spid="_x0000_s13377" name="ワークシート" r:id="rId5" imgW="5943558" imgH="3581479" progId="Excel.Sheet.12">
                  <p:embed/>
                </p:oleObj>
              </mc:Choice>
              <mc:Fallback>
                <p:oleObj name="ワークシート" r:id="rId5" imgW="5943558" imgH="3581479" progId="Excel.Sheet.12">
                  <p:embed/>
                  <p:pic>
                    <p:nvPicPr>
                      <p:cNvPr id="0" name=""/>
                      <p:cNvPicPr/>
                      <p:nvPr/>
                    </p:nvPicPr>
                    <p:blipFill>
                      <a:blip r:embed="rId6"/>
                      <a:stretch>
                        <a:fillRect/>
                      </a:stretch>
                    </p:blipFill>
                    <p:spPr>
                      <a:xfrm>
                        <a:off x="416509" y="1535306"/>
                        <a:ext cx="5316007" cy="4125942"/>
                      </a:xfrm>
                      <a:prstGeom prst="rect">
                        <a:avLst/>
                      </a:prstGeom>
                    </p:spPr>
                  </p:pic>
                </p:oleObj>
              </mc:Fallback>
            </mc:AlternateContent>
          </a:graphicData>
        </a:graphic>
      </p:graphicFrame>
      <p:sp>
        <p:nvSpPr>
          <p:cNvPr id="17" name="スライド番号プレースホルダー 4"/>
          <p:cNvSpPr txBox="1">
            <a:spLocks/>
          </p:cNvSpPr>
          <p:nvPr/>
        </p:nvSpPr>
        <p:spPr>
          <a:xfrm>
            <a:off x="9129464" y="6453336"/>
            <a:ext cx="720080"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148</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276528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 y="169476"/>
            <a:ext cx="9906000" cy="523220"/>
          </a:xfrm>
          <a:prstGeom prst="rect">
            <a:avLst/>
          </a:prstGeom>
          <a:noFill/>
        </p:spPr>
        <p:txBody>
          <a:bodyPr wrap="square" rtlCol="0">
            <a:spAutoFit/>
          </a:bodyPr>
          <a:lstStyle/>
          <a:p>
            <a:pPr algn="ctr"/>
            <a:r>
              <a:rPr lang="ja-JP" altLang="en-US" sz="2800" dirty="0" smtClean="0">
                <a:solidFill>
                  <a:srgbClr val="000000"/>
                </a:solidFill>
                <a:latin typeface="HGP創英角ｺﾞｼｯｸUB" pitchFamily="50" charset="-128"/>
                <a:ea typeface="HGP創英角ｺﾞｼｯｸUB" pitchFamily="50" charset="-128"/>
              </a:rPr>
              <a:t>保険料の標準６段階から標準９段階への見直しの検討</a:t>
            </a:r>
            <a:endParaRPr lang="ja-JP" altLang="en-US" sz="2800" dirty="0">
              <a:solidFill>
                <a:srgbClr val="000000"/>
              </a:solidFill>
            </a:endParaRPr>
          </a:p>
        </p:txBody>
      </p:sp>
      <p:sp>
        <p:nvSpPr>
          <p:cNvPr id="5" name="角丸四角形 4"/>
          <p:cNvSpPr/>
          <p:nvPr/>
        </p:nvSpPr>
        <p:spPr>
          <a:xfrm>
            <a:off x="163312" y="819085"/>
            <a:ext cx="9398225" cy="8398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r>
              <a:rPr lang="ja-JP" altLang="en-US" sz="1400" dirty="0" smtClean="0">
                <a:solidFill>
                  <a:srgbClr val="000000"/>
                </a:solidFill>
              </a:rPr>
              <a:t>○所得水準に応じてきめ細かな保険料設定を行うため、また、多くの自治体で特例第３・特例第４段階の設置や、本人課税所得層の多段階化をしている現状を踏まえ、標準の段階設定を、現行の</a:t>
            </a:r>
            <a:r>
              <a:rPr lang="en-US" altLang="ja-JP" sz="1400" dirty="0" smtClean="0">
                <a:solidFill>
                  <a:srgbClr val="000000"/>
                </a:solidFill>
              </a:rPr>
              <a:t>6</a:t>
            </a:r>
            <a:r>
              <a:rPr lang="ja-JP" altLang="en-US" sz="1400" dirty="0" smtClean="0">
                <a:solidFill>
                  <a:srgbClr val="000000"/>
                </a:solidFill>
              </a:rPr>
              <a:t>段階から</a:t>
            </a:r>
            <a:r>
              <a:rPr lang="en-US" altLang="ja-JP" sz="1400" dirty="0" smtClean="0">
                <a:solidFill>
                  <a:srgbClr val="000000"/>
                </a:solidFill>
              </a:rPr>
              <a:t>9</a:t>
            </a:r>
            <a:r>
              <a:rPr lang="ja-JP" altLang="en-US" sz="1400" dirty="0" smtClean="0">
                <a:solidFill>
                  <a:srgbClr val="000000"/>
                </a:solidFill>
              </a:rPr>
              <a:t>段階に見直す。</a:t>
            </a:r>
            <a:endParaRPr lang="en-US" altLang="ja-JP" sz="1400" dirty="0" smtClean="0">
              <a:solidFill>
                <a:srgbClr val="000000"/>
              </a:solidFill>
            </a:endParaRPr>
          </a:p>
          <a:p>
            <a:pPr marL="174625" indent="-174625">
              <a:spcBef>
                <a:spcPts val="600"/>
              </a:spcBef>
            </a:pPr>
            <a:r>
              <a:rPr lang="ja-JP" altLang="en-US" sz="1400" dirty="0" smtClean="0">
                <a:solidFill>
                  <a:srgbClr val="000000"/>
                </a:solidFill>
              </a:rPr>
              <a:t>○なお、現在と同様、引き続き保険者の判断による弾力化を可能とする。</a:t>
            </a:r>
            <a:endParaRPr lang="en-US" altLang="ja-JP" sz="1400" dirty="0" smtClean="0">
              <a:solidFill>
                <a:srgbClr val="000000"/>
              </a:solidFill>
            </a:endParaRPr>
          </a:p>
        </p:txBody>
      </p:sp>
      <p:sp>
        <p:nvSpPr>
          <p:cNvPr id="8" name="正方形/長方形 7"/>
          <p:cNvSpPr/>
          <p:nvPr/>
        </p:nvSpPr>
        <p:spPr>
          <a:xfrm>
            <a:off x="3872880" y="2415082"/>
            <a:ext cx="864096" cy="151311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srgbClr val="000000"/>
                </a:solidFill>
              </a:rPr>
              <a:t>第</a:t>
            </a:r>
            <a:r>
              <a:rPr lang="en-US" altLang="ja-JP" sz="1200" dirty="0" smtClean="0">
                <a:solidFill>
                  <a:srgbClr val="000000"/>
                </a:solidFill>
              </a:rPr>
              <a:t>4</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a:t>
            </a:r>
            <a:endParaRPr lang="ja-JP" altLang="en-US" sz="1200" dirty="0">
              <a:solidFill>
                <a:srgbClr val="000000"/>
              </a:solidFill>
            </a:endParaRPr>
          </a:p>
        </p:txBody>
      </p:sp>
      <p:sp>
        <p:nvSpPr>
          <p:cNvPr id="9" name="正方形/長方形 8"/>
          <p:cNvSpPr/>
          <p:nvPr/>
        </p:nvSpPr>
        <p:spPr>
          <a:xfrm>
            <a:off x="3080794" y="2415082"/>
            <a:ext cx="792088" cy="151311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特例</a:t>
            </a:r>
            <a:endParaRPr lang="en-US" altLang="ja-JP" sz="1200" dirty="0" smtClean="0">
              <a:solidFill>
                <a:srgbClr val="000000"/>
              </a:solidFill>
            </a:endParaRPr>
          </a:p>
          <a:p>
            <a:r>
              <a:rPr lang="ja-JP" altLang="en-US" sz="1200" dirty="0" smtClean="0">
                <a:solidFill>
                  <a:srgbClr val="000000"/>
                </a:solidFill>
              </a:rPr>
              <a:t>第</a:t>
            </a:r>
            <a:r>
              <a:rPr lang="en-US" altLang="ja-JP" sz="1200" dirty="0" smtClean="0">
                <a:solidFill>
                  <a:srgbClr val="000000"/>
                </a:solidFill>
              </a:rPr>
              <a:t>4</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a:t>
            </a:r>
          </a:p>
          <a:p>
            <a:endParaRPr lang="en-US" altLang="ja-JP" sz="1200" dirty="0" smtClean="0">
              <a:solidFill>
                <a:srgbClr val="000000"/>
              </a:solidFill>
            </a:endParaRPr>
          </a:p>
        </p:txBody>
      </p:sp>
      <p:sp>
        <p:nvSpPr>
          <p:cNvPr id="10" name="正方形/長方形 9"/>
          <p:cNvSpPr/>
          <p:nvPr/>
        </p:nvSpPr>
        <p:spPr>
          <a:xfrm>
            <a:off x="2432720" y="2796128"/>
            <a:ext cx="648072" cy="1121229"/>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第</a:t>
            </a:r>
            <a:r>
              <a:rPr lang="en-US" altLang="ja-JP" sz="1200" dirty="0" smtClean="0">
                <a:solidFill>
                  <a:srgbClr val="000000"/>
                </a:solidFill>
              </a:rPr>
              <a:t>3</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0.75</a:t>
            </a:r>
          </a:p>
          <a:p>
            <a:endParaRPr lang="en-US" altLang="ja-JP" sz="1200" dirty="0" smtClean="0">
              <a:solidFill>
                <a:srgbClr val="000000"/>
              </a:solidFill>
            </a:endParaRPr>
          </a:p>
        </p:txBody>
      </p:sp>
      <p:sp>
        <p:nvSpPr>
          <p:cNvPr id="11" name="正方形/長方形 10"/>
          <p:cNvSpPr/>
          <p:nvPr/>
        </p:nvSpPr>
        <p:spPr>
          <a:xfrm>
            <a:off x="1784649" y="2796128"/>
            <a:ext cx="648072" cy="1121229"/>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特例</a:t>
            </a:r>
            <a:endParaRPr lang="en-US" altLang="ja-JP" sz="1200" dirty="0" smtClean="0">
              <a:solidFill>
                <a:srgbClr val="000000"/>
              </a:solidFill>
            </a:endParaRPr>
          </a:p>
          <a:p>
            <a:r>
              <a:rPr lang="ja-JP" altLang="en-US" sz="1200" dirty="0" smtClean="0">
                <a:solidFill>
                  <a:srgbClr val="000000"/>
                </a:solidFill>
              </a:rPr>
              <a:t>第</a:t>
            </a:r>
            <a:r>
              <a:rPr lang="en-US" altLang="ja-JP" sz="1200" dirty="0" smtClean="0">
                <a:solidFill>
                  <a:srgbClr val="000000"/>
                </a:solidFill>
              </a:rPr>
              <a:t>3</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0.75</a:t>
            </a:r>
          </a:p>
          <a:p>
            <a:endParaRPr lang="en-US" altLang="ja-JP" sz="1200" dirty="0" smtClean="0">
              <a:solidFill>
                <a:srgbClr val="000000"/>
              </a:solidFill>
            </a:endParaRPr>
          </a:p>
        </p:txBody>
      </p:sp>
      <p:sp>
        <p:nvSpPr>
          <p:cNvPr id="12" name="正方形/長方形 11"/>
          <p:cNvSpPr/>
          <p:nvPr/>
        </p:nvSpPr>
        <p:spPr>
          <a:xfrm>
            <a:off x="1352611" y="3122653"/>
            <a:ext cx="432049" cy="794654"/>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ja-JP" altLang="en-US" sz="1200" dirty="0" smtClean="0">
                <a:solidFill>
                  <a:srgbClr val="000000"/>
                </a:solidFill>
              </a:rPr>
              <a:t>第</a:t>
            </a:r>
            <a:r>
              <a:rPr lang="en-US" altLang="ja-JP" sz="1200" dirty="0" smtClean="0">
                <a:solidFill>
                  <a:srgbClr val="000000"/>
                </a:solidFill>
              </a:rPr>
              <a:t>2</a:t>
            </a:r>
          </a:p>
          <a:p>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0.5</a:t>
            </a:r>
          </a:p>
          <a:p>
            <a:endParaRPr lang="en-US" altLang="ja-JP" sz="1200" dirty="0" smtClean="0">
              <a:solidFill>
                <a:srgbClr val="000000"/>
              </a:solidFill>
            </a:endParaRPr>
          </a:p>
        </p:txBody>
      </p:sp>
      <p:sp>
        <p:nvSpPr>
          <p:cNvPr id="13" name="正方形/長方形 12"/>
          <p:cNvSpPr/>
          <p:nvPr/>
        </p:nvSpPr>
        <p:spPr>
          <a:xfrm>
            <a:off x="992568" y="3122653"/>
            <a:ext cx="360040" cy="794654"/>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ja-JP" altLang="en-US" sz="1200" dirty="0" smtClean="0">
                <a:solidFill>
                  <a:srgbClr val="000000"/>
                </a:solidFill>
              </a:rPr>
              <a:t>第</a:t>
            </a:r>
            <a:r>
              <a:rPr lang="en-US" altLang="ja-JP" sz="1200" dirty="0" smtClean="0">
                <a:solidFill>
                  <a:srgbClr val="000000"/>
                </a:solidFill>
              </a:rPr>
              <a:t>1</a:t>
            </a:r>
          </a:p>
          <a:p>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0.5</a:t>
            </a:r>
          </a:p>
          <a:p>
            <a:endParaRPr lang="en-US" altLang="ja-JP" sz="1200" dirty="0" smtClean="0">
              <a:solidFill>
                <a:srgbClr val="000000"/>
              </a:solidFill>
            </a:endParaRPr>
          </a:p>
        </p:txBody>
      </p:sp>
      <p:sp>
        <p:nvSpPr>
          <p:cNvPr id="14" name="正方形/長方形 13"/>
          <p:cNvSpPr/>
          <p:nvPr/>
        </p:nvSpPr>
        <p:spPr>
          <a:xfrm>
            <a:off x="4736984" y="2126028"/>
            <a:ext cx="1296144" cy="180702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srgbClr val="000000"/>
                </a:solidFill>
              </a:rPr>
              <a:t>第</a:t>
            </a:r>
            <a:r>
              <a:rPr lang="en-US" altLang="ja-JP" sz="1200" dirty="0" smtClean="0">
                <a:solidFill>
                  <a:srgbClr val="000000"/>
                </a:solidFill>
              </a:rPr>
              <a:t>5</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1.25</a:t>
            </a:r>
            <a:endParaRPr lang="ja-JP" altLang="en-US" sz="1200" dirty="0">
              <a:solidFill>
                <a:srgbClr val="000000"/>
              </a:solidFill>
            </a:endParaRPr>
          </a:p>
        </p:txBody>
      </p:sp>
      <p:sp>
        <p:nvSpPr>
          <p:cNvPr id="15" name="正方形/長方形 14"/>
          <p:cNvSpPr/>
          <p:nvPr/>
        </p:nvSpPr>
        <p:spPr>
          <a:xfrm>
            <a:off x="6033123" y="1821232"/>
            <a:ext cx="1296144" cy="211182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altLang="ja-JP" sz="1200" dirty="0" smtClean="0">
              <a:solidFill>
                <a:srgbClr val="000000"/>
              </a:solidFill>
            </a:endParaRPr>
          </a:p>
          <a:p>
            <a:pPr algn="ctr"/>
            <a:r>
              <a:rPr lang="ja-JP" altLang="en-US" sz="1200" dirty="0" smtClean="0">
                <a:solidFill>
                  <a:srgbClr val="000000"/>
                </a:solidFill>
              </a:rPr>
              <a:t>第</a:t>
            </a:r>
            <a:r>
              <a:rPr lang="en-US" altLang="ja-JP" sz="1200" dirty="0" smtClean="0">
                <a:solidFill>
                  <a:srgbClr val="000000"/>
                </a:solidFill>
              </a:rPr>
              <a:t>6</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1.5</a:t>
            </a:r>
            <a:endParaRPr lang="ja-JP" altLang="en-US" sz="1200" dirty="0">
              <a:solidFill>
                <a:srgbClr val="000000"/>
              </a:solidFill>
            </a:endParaRPr>
          </a:p>
        </p:txBody>
      </p:sp>
      <p:sp>
        <p:nvSpPr>
          <p:cNvPr id="26" name="テキスト ボックス 25"/>
          <p:cNvSpPr txBox="1"/>
          <p:nvPr/>
        </p:nvSpPr>
        <p:spPr>
          <a:xfrm>
            <a:off x="72010" y="1743199"/>
            <a:ext cx="920550" cy="461665"/>
          </a:xfrm>
          <a:prstGeom prst="rect">
            <a:avLst/>
          </a:prstGeom>
          <a:noFill/>
          <a:ln w="19050">
            <a:solidFill>
              <a:schemeClr val="tx1"/>
            </a:solidFill>
          </a:ln>
        </p:spPr>
        <p:txBody>
          <a:bodyPr wrap="square" rtlCol="0">
            <a:spAutoFit/>
          </a:bodyPr>
          <a:lstStyle/>
          <a:p>
            <a:r>
              <a:rPr lang="en-US" altLang="ja-JP" sz="1200" dirty="0" smtClean="0">
                <a:solidFill>
                  <a:srgbClr val="000000"/>
                </a:solidFill>
              </a:rPr>
              <a:t>【</a:t>
            </a:r>
            <a:r>
              <a:rPr lang="ja-JP" altLang="en-US" sz="1200" dirty="0" smtClean="0">
                <a:solidFill>
                  <a:srgbClr val="000000"/>
                </a:solidFill>
              </a:rPr>
              <a:t>現行</a:t>
            </a:r>
            <a:r>
              <a:rPr lang="en-US" altLang="ja-JP" sz="1200" dirty="0" smtClean="0">
                <a:solidFill>
                  <a:srgbClr val="000000"/>
                </a:solidFill>
              </a:rPr>
              <a:t>】</a:t>
            </a:r>
          </a:p>
          <a:p>
            <a:r>
              <a:rPr lang="ja-JP" altLang="en-US" sz="1200" dirty="0" smtClean="0">
                <a:solidFill>
                  <a:srgbClr val="000000"/>
                </a:solidFill>
              </a:rPr>
              <a:t>標準６段階</a:t>
            </a:r>
            <a:endParaRPr lang="ja-JP" altLang="en-US" sz="1200" dirty="0">
              <a:solidFill>
                <a:srgbClr val="000000"/>
              </a:solidFill>
            </a:endParaRPr>
          </a:p>
        </p:txBody>
      </p:sp>
      <p:sp>
        <p:nvSpPr>
          <p:cNvPr id="16" name="正方形/長方形 15"/>
          <p:cNvSpPr/>
          <p:nvPr/>
        </p:nvSpPr>
        <p:spPr>
          <a:xfrm>
            <a:off x="3872880" y="5229200"/>
            <a:ext cx="864096" cy="151311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新</a:t>
            </a:r>
            <a:endParaRPr lang="en-US" altLang="ja-JP" sz="1200" dirty="0" smtClean="0">
              <a:solidFill>
                <a:srgbClr val="000000"/>
              </a:solidFill>
            </a:endParaRPr>
          </a:p>
          <a:p>
            <a:pPr algn="ctr"/>
            <a:r>
              <a:rPr lang="ja-JP" altLang="en-US" sz="1200" dirty="0" smtClean="0">
                <a:solidFill>
                  <a:srgbClr val="000000"/>
                </a:solidFill>
              </a:rPr>
              <a:t>第</a:t>
            </a:r>
            <a:r>
              <a:rPr lang="en-US" altLang="ja-JP" sz="1200" dirty="0" smtClean="0">
                <a:solidFill>
                  <a:srgbClr val="000000"/>
                </a:solidFill>
              </a:rPr>
              <a:t>5</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a:t>
            </a:r>
            <a:endParaRPr lang="ja-JP" altLang="en-US" sz="1200" dirty="0">
              <a:solidFill>
                <a:srgbClr val="000000"/>
              </a:solidFill>
            </a:endParaRPr>
          </a:p>
        </p:txBody>
      </p:sp>
      <p:sp>
        <p:nvSpPr>
          <p:cNvPr id="17" name="正方形/長方形 16"/>
          <p:cNvSpPr/>
          <p:nvPr/>
        </p:nvSpPr>
        <p:spPr>
          <a:xfrm>
            <a:off x="3080794" y="5373216"/>
            <a:ext cx="792088" cy="1367486"/>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新</a:t>
            </a:r>
            <a:endParaRPr lang="en-US" altLang="ja-JP" sz="1200" dirty="0" smtClean="0">
              <a:solidFill>
                <a:srgbClr val="000000"/>
              </a:solidFill>
            </a:endParaRPr>
          </a:p>
          <a:p>
            <a:r>
              <a:rPr lang="ja-JP" altLang="en-US" sz="1200" dirty="0" smtClean="0">
                <a:solidFill>
                  <a:srgbClr val="000000"/>
                </a:solidFill>
              </a:rPr>
              <a:t>第</a:t>
            </a:r>
            <a:r>
              <a:rPr lang="en-US" altLang="ja-JP" sz="1200" dirty="0" smtClean="0">
                <a:solidFill>
                  <a:srgbClr val="000000"/>
                </a:solidFill>
              </a:rPr>
              <a:t>4</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0.9</a:t>
            </a:r>
          </a:p>
        </p:txBody>
      </p:sp>
      <p:sp>
        <p:nvSpPr>
          <p:cNvPr id="18" name="正方形/長方形 17"/>
          <p:cNvSpPr/>
          <p:nvPr/>
        </p:nvSpPr>
        <p:spPr>
          <a:xfrm>
            <a:off x="2432721" y="5696307"/>
            <a:ext cx="648072" cy="1045107"/>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新</a:t>
            </a:r>
            <a:endParaRPr lang="en-US" altLang="ja-JP" sz="1200" dirty="0" smtClean="0">
              <a:solidFill>
                <a:srgbClr val="000000"/>
              </a:solidFill>
            </a:endParaRPr>
          </a:p>
          <a:p>
            <a:r>
              <a:rPr lang="ja-JP" altLang="en-US" sz="1200" dirty="0" smtClean="0">
                <a:solidFill>
                  <a:srgbClr val="000000"/>
                </a:solidFill>
              </a:rPr>
              <a:t>第</a:t>
            </a:r>
            <a:r>
              <a:rPr lang="en-US" altLang="ja-JP" sz="1200" dirty="0" smtClean="0">
                <a:solidFill>
                  <a:srgbClr val="000000"/>
                </a:solidFill>
              </a:rPr>
              <a:t>3</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0.7</a:t>
            </a:r>
          </a:p>
        </p:txBody>
      </p:sp>
      <p:sp>
        <p:nvSpPr>
          <p:cNvPr id="19" name="正方形/長方形 18"/>
          <p:cNvSpPr/>
          <p:nvPr/>
        </p:nvSpPr>
        <p:spPr>
          <a:xfrm>
            <a:off x="1784649" y="5949280"/>
            <a:ext cx="648072" cy="794736"/>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新</a:t>
            </a:r>
            <a:endParaRPr lang="en-US" altLang="ja-JP" sz="1200" dirty="0" smtClean="0">
              <a:solidFill>
                <a:srgbClr val="000000"/>
              </a:solidFill>
            </a:endParaRPr>
          </a:p>
          <a:p>
            <a:r>
              <a:rPr lang="ja-JP" altLang="en-US" sz="1200" dirty="0" smtClean="0">
                <a:solidFill>
                  <a:srgbClr val="000000"/>
                </a:solidFill>
              </a:rPr>
              <a:t>第</a:t>
            </a:r>
            <a:r>
              <a:rPr lang="en-US" altLang="ja-JP" sz="1200" dirty="0" smtClean="0">
                <a:solidFill>
                  <a:srgbClr val="000000"/>
                </a:solidFill>
              </a:rPr>
              <a:t>2</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0.5</a:t>
            </a:r>
          </a:p>
        </p:txBody>
      </p:sp>
      <p:sp>
        <p:nvSpPr>
          <p:cNvPr id="21" name="正方形/長方形 20"/>
          <p:cNvSpPr/>
          <p:nvPr/>
        </p:nvSpPr>
        <p:spPr>
          <a:xfrm>
            <a:off x="992560" y="6237358"/>
            <a:ext cx="792088" cy="500817"/>
          </a:xfrm>
          <a:prstGeom prst="rect">
            <a:avLst/>
          </a:prstGeom>
          <a:solidFill>
            <a:srgbClr val="93D1F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200" dirty="0" smtClean="0">
                <a:solidFill>
                  <a:srgbClr val="000000"/>
                </a:solidFill>
              </a:rPr>
              <a:t>新第</a:t>
            </a:r>
            <a:r>
              <a:rPr lang="en-US" altLang="ja-JP" sz="1200" dirty="0" smtClean="0">
                <a:solidFill>
                  <a:srgbClr val="000000"/>
                </a:solidFill>
              </a:rPr>
              <a:t>1</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0.3</a:t>
            </a:r>
          </a:p>
        </p:txBody>
      </p:sp>
      <p:sp>
        <p:nvSpPr>
          <p:cNvPr id="22" name="正方形/長方形 21"/>
          <p:cNvSpPr/>
          <p:nvPr/>
        </p:nvSpPr>
        <p:spPr>
          <a:xfrm>
            <a:off x="4736976" y="4941168"/>
            <a:ext cx="648072" cy="1807028"/>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 新　</a:t>
            </a:r>
            <a:endParaRPr lang="en-US" altLang="ja-JP" sz="1200" dirty="0" smtClean="0">
              <a:solidFill>
                <a:srgbClr val="000000"/>
              </a:solidFill>
            </a:endParaRPr>
          </a:p>
          <a:p>
            <a:pPr algn="ctr"/>
            <a:r>
              <a:rPr lang="ja-JP" altLang="en-US" sz="1200" dirty="0" smtClean="0">
                <a:solidFill>
                  <a:srgbClr val="000000"/>
                </a:solidFill>
              </a:rPr>
              <a:t>第</a:t>
            </a:r>
            <a:r>
              <a:rPr lang="en-US" altLang="ja-JP" sz="1200" dirty="0" smtClean="0">
                <a:solidFill>
                  <a:srgbClr val="000000"/>
                </a:solidFill>
              </a:rPr>
              <a:t>6</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1.2</a:t>
            </a:r>
            <a:endParaRPr lang="ja-JP" altLang="en-US" sz="1200" dirty="0">
              <a:solidFill>
                <a:srgbClr val="000000"/>
              </a:solidFill>
            </a:endParaRPr>
          </a:p>
        </p:txBody>
      </p:sp>
      <p:sp>
        <p:nvSpPr>
          <p:cNvPr id="23" name="正方形/長方形 22"/>
          <p:cNvSpPr/>
          <p:nvPr/>
        </p:nvSpPr>
        <p:spPr>
          <a:xfrm>
            <a:off x="5385073" y="4797152"/>
            <a:ext cx="648071" cy="1941922"/>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 新</a:t>
            </a:r>
            <a:endParaRPr lang="en-US" altLang="ja-JP" sz="1200" dirty="0" smtClean="0">
              <a:solidFill>
                <a:srgbClr val="000000"/>
              </a:solidFill>
            </a:endParaRPr>
          </a:p>
          <a:p>
            <a:pPr algn="ctr"/>
            <a:r>
              <a:rPr lang="ja-JP" altLang="en-US" sz="1200" dirty="0" smtClean="0">
                <a:solidFill>
                  <a:srgbClr val="000000"/>
                </a:solidFill>
              </a:rPr>
              <a:t>第</a:t>
            </a:r>
            <a:r>
              <a:rPr lang="en-US" altLang="ja-JP" sz="1200" dirty="0" smtClean="0">
                <a:solidFill>
                  <a:srgbClr val="000000"/>
                </a:solidFill>
              </a:rPr>
              <a:t>7</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1.3</a:t>
            </a:r>
            <a:endParaRPr lang="ja-JP" altLang="en-US" sz="1200" dirty="0">
              <a:solidFill>
                <a:srgbClr val="000000"/>
              </a:solidFill>
            </a:endParaRPr>
          </a:p>
        </p:txBody>
      </p:sp>
      <p:sp>
        <p:nvSpPr>
          <p:cNvPr id="24" name="正方形/長方形 23"/>
          <p:cNvSpPr/>
          <p:nvPr/>
        </p:nvSpPr>
        <p:spPr>
          <a:xfrm>
            <a:off x="6033120" y="4581128"/>
            <a:ext cx="648072" cy="2160240"/>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 新</a:t>
            </a:r>
            <a:endParaRPr lang="en-US" altLang="ja-JP" sz="1200" dirty="0" smtClean="0">
              <a:solidFill>
                <a:srgbClr val="000000"/>
              </a:solidFill>
            </a:endParaRPr>
          </a:p>
          <a:p>
            <a:pPr algn="ctr"/>
            <a:r>
              <a:rPr lang="ja-JP" altLang="en-US" sz="1200" dirty="0" smtClean="0">
                <a:solidFill>
                  <a:srgbClr val="000000"/>
                </a:solidFill>
              </a:rPr>
              <a:t>第</a:t>
            </a:r>
            <a:r>
              <a:rPr lang="en-US" altLang="ja-JP" sz="1200" dirty="0" smtClean="0">
                <a:solidFill>
                  <a:srgbClr val="000000"/>
                </a:solidFill>
              </a:rPr>
              <a:t>8</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1.5</a:t>
            </a:r>
            <a:endParaRPr lang="ja-JP" altLang="en-US" sz="1200" dirty="0">
              <a:solidFill>
                <a:srgbClr val="000000"/>
              </a:solidFill>
            </a:endParaRPr>
          </a:p>
        </p:txBody>
      </p:sp>
      <p:sp>
        <p:nvSpPr>
          <p:cNvPr id="25" name="正方形/長方形 24"/>
          <p:cNvSpPr/>
          <p:nvPr/>
        </p:nvSpPr>
        <p:spPr>
          <a:xfrm>
            <a:off x="6681192" y="4365104"/>
            <a:ext cx="648072" cy="237626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ja-JP" altLang="en-US" sz="1200" dirty="0" smtClean="0">
                <a:solidFill>
                  <a:srgbClr val="000000"/>
                </a:solidFill>
              </a:rPr>
              <a:t> 新</a:t>
            </a:r>
            <a:endParaRPr lang="en-US" altLang="ja-JP" sz="1200" dirty="0" smtClean="0">
              <a:solidFill>
                <a:srgbClr val="000000"/>
              </a:solidFill>
            </a:endParaRPr>
          </a:p>
          <a:p>
            <a:pPr algn="ctr"/>
            <a:r>
              <a:rPr lang="ja-JP" altLang="en-US" sz="1200" dirty="0" smtClean="0">
                <a:solidFill>
                  <a:srgbClr val="000000"/>
                </a:solidFill>
              </a:rPr>
              <a:t>第</a:t>
            </a:r>
            <a:r>
              <a:rPr lang="en-US" altLang="ja-JP" sz="1200" dirty="0" smtClean="0">
                <a:solidFill>
                  <a:srgbClr val="000000"/>
                </a:solidFill>
              </a:rPr>
              <a:t>9</a:t>
            </a:r>
            <a:r>
              <a:rPr lang="ja-JP" altLang="en-US" sz="1200" dirty="0" smtClean="0">
                <a:solidFill>
                  <a:srgbClr val="000000"/>
                </a:solidFill>
              </a:rPr>
              <a:t>段階</a:t>
            </a:r>
            <a:endParaRPr lang="en-US" altLang="ja-JP" sz="1200" dirty="0" smtClean="0">
              <a:solidFill>
                <a:srgbClr val="000000"/>
              </a:solidFill>
            </a:endParaRPr>
          </a:p>
          <a:p>
            <a:pPr algn="ctr"/>
            <a:r>
              <a:rPr lang="en-US" altLang="ja-JP" sz="1200" dirty="0" smtClean="0">
                <a:solidFill>
                  <a:srgbClr val="000000"/>
                </a:solidFill>
              </a:rPr>
              <a:t>1.7</a:t>
            </a:r>
            <a:endParaRPr lang="ja-JP" altLang="en-US" sz="1200" dirty="0">
              <a:solidFill>
                <a:srgbClr val="000000"/>
              </a:solidFill>
            </a:endParaRPr>
          </a:p>
        </p:txBody>
      </p:sp>
      <p:sp>
        <p:nvSpPr>
          <p:cNvPr id="30" name="正方形/長方形 29"/>
          <p:cNvSpPr/>
          <p:nvPr/>
        </p:nvSpPr>
        <p:spPr bwMode="auto">
          <a:xfrm>
            <a:off x="992560" y="5949280"/>
            <a:ext cx="792088" cy="288032"/>
          </a:xfrm>
          <a:prstGeom prst="rect">
            <a:avLst/>
          </a:prstGeom>
          <a:solidFill>
            <a:srgbClr val="FF0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1" name="正方形/長方形 30"/>
          <p:cNvSpPr/>
          <p:nvPr/>
        </p:nvSpPr>
        <p:spPr bwMode="auto">
          <a:xfrm>
            <a:off x="1784649" y="5661248"/>
            <a:ext cx="648072" cy="288032"/>
          </a:xfrm>
          <a:prstGeom prst="rect">
            <a:avLst/>
          </a:prstGeom>
          <a:solidFill>
            <a:srgbClr val="FF0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sp>
        <p:nvSpPr>
          <p:cNvPr id="32" name="正方形/長方形 31"/>
          <p:cNvSpPr/>
          <p:nvPr/>
        </p:nvSpPr>
        <p:spPr bwMode="auto">
          <a:xfrm>
            <a:off x="2432720" y="5651566"/>
            <a:ext cx="648072" cy="45719"/>
          </a:xfrm>
          <a:prstGeom prst="rect">
            <a:avLst/>
          </a:prstGeom>
          <a:solidFill>
            <a:srgbClr val="FF0000"/>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ja-JP" altLang="en-US" smtClean="0">
              <a:solidFill>
                <a:srgbClr val="000000"/>
              </a:solidFill>
            </a:endParaRPr>
          </a:p>
        </p:txBody>
      </p:sp>
      <p:cxnSp>
        <p:nvCxnSpPr>
          <p:cNvPr id="34" name="直線矢印コネクタ 33"/>
          <p:cNvCxnSpPr>
            <a:stCxn id="46" idx="3"/>
          </p:cNvCxnSpPr>
          <p:nvPr/>
        </p:nvCxnSpPr>
        <p:spPr bwMode="auto">
          <a:xfrm>
            <a:off x="1208597" y="5554153"/>
            <a:ext cx="432049" cy="354523"/>
          </a:xfrm>
          <a:prstGeom prst="straightConnector1">
            <a:avLst/>
          </a:prstGeom>
          <a:solidFill>
            <a:schemeClr val="accent1"/>
          </a:solidFill>
          <a:ln w="12700" cap="rnd" cmpd="sng" algn="ctr">
            <a:solidFill>
              <a:srgbClr val="FF0000"/>
            </a:solidFill>
            <a:prstDash val="solid"/>
            <a:round/>
            <a:headEnd type="none" w="med" len="med"/>
            <a:tailEnd type="arrow"/>
          </a:ln>
          <a:effectLst/>
        </p:spPr>
      </p:cxnSp>
      <p:cxnSp>
        <p:nvCxnSpPr>
          <p:cNvPr id="36" name="直線矢印コネクタ 35"/>
          <p:cNvCxnSpPr>
            <a:stCxn id="46" idx="3"/>
            <a:endCxn id="31" idx="1"/>
          </p:cNvCxnSpPr>
          <p:nvPr/>
        </p:nvCxnSpPr>
        <p:spPr bwMode="auto">
          <a:xfrm>
            <a:off x="1208584" y="5554153"/>
            <a:ext cx="576064" cy="251157"/>
          </a:xfrm>
          <a:prstGeom prst="straightConnector1">
            <a:avLst/>
          </a:prstGeom>
          <a:solidFill>
            <a:schemeClr val="accent1"/>
          </a:solidFill>
          <a:ln w="12700" cap="rnd" cmpd="sng" algn="ctr">
            <a:solidFill>
              <a:srgbClr val="FF0000"/>
            </a:solidFill>
            <a:prstDash val="solid"/>
            <a:round/>
            <a:headEnd type="none" w="med" len="med"/>
            <a:tailEnd type="arrow"/>
          </a:ln>
          <a:effectLst/>
        </p:spPr>
      </p:cxnSp>
      <p:cxnSp>
        <p:nvCxnSpPr>
          <p:cNvPr id="37" name="直線矢印コネクタ 36"/>
          <p:cNvCxnSpPr>
            <a:stCxn id="46" idx="3"/>
          </p:cNvCxnSpPr>
          <p:nvPr/>
        </p:nvCxnSpPr>
        <p:spPr bwMode="auto">
          <a:xfrm>
            <a:off x="1208584" y="5554153"/>
            <a:ext cx="1512168" cy="66491"/>
          </a:xfrm>
          <a:prstGeom prst="straightConnector1">
            <a:avLst/>
          </a:prstGeom>
          <a:solidFill>
            <a:schemeClr val="accent1"/>
          </a:solidFill>
          <a:ln w="12700" cap="rnd" cmpd="sng" algn="ctr">
            <a:solidFill>
              <a:srgbClr val="FF0000"/>
            </a:solidFill>
            <a:prstDash val="solid"/>
            <a:round/>
            <a:headEnd type="none" w="med" len="med"/>
            <a:tailEnd type="arrow"/>
          </a:ln>
          <a:effectLst/>
        </p:spPr>
      </p:cxnSp>
      <p:sp>
        <p:nvSpPr>
          <p:cNvPr id="46" name="テキスト ボックス 45"/>
          <p:cNvSpPr txBox="1"/>
          <p:nvPr/>
        </p:nvSpPr>
        <p:spPr>
          <a:xfrm>
            <a:off x="56469" y="5230987"/>
            <a:ext cx="1152127" cy="646331"/>
          </a:xfrm>
          <a:prstGeom prst="rect">
            <a:avLst/>
          </a:prstGeom>
          <a:noFill/>
        </p:spPr>
        <p:txBody>
          <a:bodyPr wrap="square" rIns="0" rtlCol="0">
            <a:spAutoFit/>
          </a:bodyPr>
          <a:lstStyle/>
          <a:p>
            <a:r>
              <a:rPr lang="ja-JP" altLang="en-US" sz="1200" dirty="0" smtClean="0">
                <a:solidFill>
                  <a:srgbClr val="000000"/>
                </a:solidFill>
              </a:rPr>
              <a:t>別枠公費による軽減強化</a:t>
            </a:r>
            <a:endParaRPr lang="en-US" altLang="ja-JP" sz="1200" dirty="0" smtClean="0">
              <a:solidFill>
                <a:srgbClr val="000000"/>
              </a:solidFill>
            </a:endParaRPr>
          </a:p>
          <a:p>
            <a:r>
              <a:rPr lang="ja-JP" altLang="en-US" sz="1200" dirty="0" smtClean="0">
                <a:solidFill>
                  <a:srgbClr val="000000"/>
                </a:solidFill>
              </a:rPr>
              <a:t>（世帯非課税）</a:t>
            </a:r>
            <a:endParaRPr lang="ja-JP" altLang="en-US" sz="1200" dirty="0">
              <a:solidFill>
                <a:srgbClr val="000000"/>
              </a:solidFill>
            </a:endParaRPr>
          </a:p>
        </p:txBody>
      </p:sp>
      <p:cxnSp>
        <p:nvCxnSpPr>
          <p:cNvPr id="48" name="直線矢印コネクタ 47"/>
          <p:cNvCxnSpPr/>
          <p:nvPr/>
        </p:nvCxnSpPr>
        <p:spPr bwMode="auto">
          <a:xfrm>
            <a:off x="3440832" y="4077072"/>
            <a:ext cx="0" cy="108000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0" name="直線矢印コネクタ 49"/>
          <p:cNvCxnSpPr/>
          <p:nvPr/>
        </p:nvCxnSpPr>
        <p:spPr bwMode="auto">
          <a:xfrm>
            <a:off x="2144688" y="4077072"/>
            <a:ext cx="0" cy="1152128"/>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5" name="直線矢印コネクタ 54"/>
          <p:cNvCxnSpPr/>
          <p:nvPr/>
        </p:nvCxnSpPr>
        <p:spPr bwMode="auto">
          <a:xfrm>
            <a:off x="1136582" y="4077072"/>
            <a:ext cx="216024" cy="122413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58" name="直線矢印コネクタ 57"/>
          <p:cNvCxnSpPr/>
          <p:nvPr/>
        </p:nvCxnSpPr>
        <p:spPr bwMode="auto">
          <a:xfrm flipH="1">
            <a:off x="1424615" y="4077072"/>
            <a:ext cx="144016" cy="1224136"/>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63" name="テキスト ボックス 62"/>
          <p:cNvSpPr txBox="1"/>
          <p:nvPr/>
        </p:nvSpPr>
        <p:spPr>
          <a:xfrm>
            <a:off x="1064578" y="4437158"/>
            <a:ext cx="792088" cy="405683"/>
          </a:xfrm>
          <a:prstGeom prst="rect">
            <a:avLst/>
          </a:prstGeom>
          <a:solidFill>
            <a:schemeClr val="bg1"/>
          </a:solidFill>
        </p:spPr>
        <p:txBody>
          <a:bodyPr wrap="square" tIns="18000" bIns="18000" rtlCol="0">
            <a:spAutoFit/>
          </a:bodyPr>
          <a:lstStyle/>
          <a:p>
            <a:r>
              <a:rPr lang="ja-JP" altLang="en-US" sz="1200" dirty="0" smtClean="0">
                <a:solidFill>
                  <a:srgbClr val="000000"/>
                </a:solidFill>
              </a:rPr>
              <a:t>第１・第２</a:t>
            </a:r>
            <a:endParaRPr lang="en-US" altLang="ja-JP" sz="1200" dirty="0" smtClean="0">
              <a:solidFill>
                <a:srgbClr val="000000"/>
              </a:solidFill>
            </a:endParaRPr>
          </a:p>
          <a:p>
            <a:r>
              <a:rPr lang="ja-JP" altLang="en-US" sz="1200" dirty="0" smtClean="0">
                <a:solidFill>
                  <a:srgbClr val="000000"/>
                </a:solidFill>
              </a:rPr>
              <a:t>の統合</a:t>
            </a:r>
            <a:endParaRPr lang="ja-JP" altLang="en-US" sz="1200" dirty="0">
              <a:solidFill>
                <a:srgbClr val="000000"/>
              </a:solidFill>
            </a:endParaRPr>
          </a:p>
        </p:txBody>
      </p:sp>
      <p:sp>
        <p:nvSpPr>
          <p:cNvPr id="72" name="テキスト ボックス 71"/>
          <p:cNvSpPr txBox="1"/>
          <p:nvPr/>
        </p:nvSpPr>
        <p:spPr>
          <a:xfrm>
            <a:off x="2360717" y="4365150"/>
            <a:ext cx="864096" cy="646331"/>
          </a:xfrm>
          <a:prstGeom prst="rect">
            <a:avLst/>
          </a:prstGeom>
          <a:noFill/>
        </p:spPr>
        <p:txBody>
          <a:bodyPr wrap="square" rtlCol="0">
            <a:spAutoFit/>
          </a:bodyPr>
          <a:lstStyle/>
          <a:p>
            <a:r>
              <a:rPr lang="ja-JP" altLang="en-US" sz="1200" dirty="0" smtClean="0">
                <a:solidFill>
                  <a:srgbClr val="000000"/>
                </a:solidFill>
              </a:rPr>
              <a:t>特例第３特例第４の標準化</a:t>
            </a:r>
            <a:endParaRPr lang="ja-JP" altLang="en-US" sz="1200" dirty="0">
              <a:solidFill>
                <a:srgbClr val="000000"/>
              </a:solidFill>
            </a:endParaRPr>
          </a:p>
        </p:txBody>
      </p:sp>
      <p:cxnSp>
        <p:nvCxnSpPr>
          <p:cNvPr id="76" name="直線矢印コネクタ 75"/>
          <p:cNvCxnSpPr/>
          <p:nvPr/>
        </p:nvCxnSpPr>
        <p:spPr bwMode="auto">
          <a:xfrm flipH="1">
            <a:off x="4953000" y="4149080"/>
            <a:ext cx="288032" cy="57606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77" name="直線矢印コネクタ 76"/>
          <p:cNvCxnSpPr/>
          <p:nvPr/>
        </p:nvCxnSpPr>
        <p:spPr bwMode="auto">
          <a:xfrm>
            <a:off x="5313040" y="4149080"/>
            <a:ext cx="288032" cy="57606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84" name="テキスト ボックス 83"/>
          <p:cNvSpPr txBox="1"/>
          <p:nvPr/>
        </p:nvSpPr>
        <p:spPr>
          <a:xfrm>
            <a:off x="4592961" y="4149092"/>
            <a:ext cx="648072" cy="461665"/>
          </a:xfrm>
          <a:prstGeom prst="rect">
            <a:avLst/>
          </a:prstGeom>
          <a:noFill/>
        </p:spPr>
        <p:txBody>
          <a:bodyPr wrap="square" rtlCol="0">
            <a:spAutoFit/>
          </a:bodyPr>
          <a:lstStyle/>
          <a:p>
            <a:r>
              <a:rPr lang="ja-JP" altLang="en-US" sz="1200" dirty="0" smtClean="0">
                <a:solidFill>
                  <a:srgbClr val="000000"/>
                </a:solidFill>
              </a:rPr>
              <a:t>第５の</a:t>
            </a:r>
            <a:endParaRPr lang="en-US" altLang="ja-JP" sz="1200" dirty="0" smtClean="0">
              <a:solidFill>
                <a:srgbClr val="000000"/>
              </a:solidFill>
            </a:endParaRPr>
          </a:p>
          <a:p>
            <a:r>
              <a:rPr lang="ja-JP" altLang="en-US" sz="1200" dirty="0" smtClean="0">
                <a:solidFill>
                  <a:srgbClr val="000000"/>
                </a:solidFill>
              </a:rPr>
              <a:t>分割</a:t>
            </a:r>
            <a:endParaRPr lang="ja-JP" altLang="en-US" sz="1200" dirty="0">
              <a:solidFill>
                <a:srgbClr val="000000"/>
              </a:solidFill>
            </a:endParaRPr>
          </a:p>
        </p:txBody>
      </p:sp>
      <p:sp>
        <p:nvSpPr>
          <p:cNvPr id="85" name="テキスト ボックス 84"/>
          <p:cNvSpPr txBox="1"/>
          <p:nvPr/>
        </p:nvSpPr>
        <p:spPr>
          <a:xfrm>
            <a:off x="7113240" y="3988817"/>
            <a:ext cx="2792760" cy="276999"/>
          </a:xfrm>
          <a:prstGeom prst="rect">
            <a:avLst/>
          </a:prstGeom>
          <a:noFill/>
        </p:spPr>
        <p:txBody>
          <a:bodyPr wrap="square" rtlCol="0">
            <a:spAutoFit/>
          </a:bodyPr>
          <a:lstStyle/>
          <a:p>
            <a:r>
              <a:rPr lang="ja-JP" altLang="en-US" sz="1200" dirty="0" smtClean="0">
                <a:solidFill>
                  <a:srgbClr val="000000"/>
                </a:solidFill>
              </a:rPr>
              <a:t>第６段階の一段上の多段階化を標準化</a:t>
            </a:r>
            <a:endParaRPr lang="ja-JP" altLang="en-US" sz="1200" dirty="0">
              <a:solidFill>
                <a:srgbClr val="000000"/>
              </a:solidFill>
            </a:endParaRPr>
          </a:p>
        </p:txBody>
      </p:sp>
      <p:cxnSp>
        <p:nvCxnSpPr>
          <p:cNvPr id="86" name="直線矢印コネクタ 85"/>
          <p:cNvCxnSpPr/>
          <p:nvPr/>
        </p:nvCxnSpPr>
        <p:spPr bwMode="auto">
          <a:xfrm>
            <a:off x="7041233" y="4005064"/>
            <a:ext cx="0" cy="21602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88" name="テキスト ボックス 87"/>
          <p:cNvSpPr txBox="1"/>
          <p:nvPr/>
        </p:nvSpPr>
        <p:spPr>
          <a:xfrm>
            <a:off x="7473279" y="4280655"/>
            <a:ext cx="2304257" cy="1092607"/>
          </a:xfrm>
          <a:prstGeom prst="rect">
            <a:avLst/>
          </a:prstGeom>
          <a:noFill/>
        </p:spPr>
        <p:txBody>
          <a:bodyPr wrap="square" rtlCol="0">
            <a:spAutoFit/>
          </a:bodyPr>
          <a:lstStyle/>
          <a:p>
            <a:pPr marL="82550" indent="-82550" algn="just"/>
            <a:r>
              <a:rPr lang="ja-JP" altLang="en-US" sz="1200" dirty="0" smtClean="0">
                <a:solidFill>
                  <a:srgbClr val="000000"/>
                </a:solidFill>
              </a:rPr>
              <a:t>・乗率１．７は、現在の全保険者の最上位段階の乗率の中央値</a:t>
            </a:r>
            <a:endParaRPr lang="en-US" altLang="ja-JP" sz="1200" dirty="0" smtClean="0">
              <a:solidFill>
                <a:srgbClr val="000000"/>
              </a:solidFill>
            </a:endParaRPr>
          </a:p>
          <a:p>
            <a:pPr marL="82550" indent="-82550" algn="just">
              <a:spcBef>
                <a:spcPts val="600"/>
              </a:spcBef>
            </a:pPr>
            <a:r>
              <a:rPr lang="ja-JP" altLang="en-US" sz="1200" dirty="0" smtClean="0">
                <a:solidFill>
                  <a:srgbClr val="000000"/>
                </a:solidFill>
              </a:rPr>
              <a:t>・新第１段階を７割軽減の</a:t>
            </a:r>
            <a:r>
              <a:rPr lang="en-US" altLang="ja-JP" sz="1200" dirty="0" smtClean="0">
                <a:solidFill>
                  <a:srgbClr val="000000"/>
                </a:solidFill>
              </a:rPr>
              <a:t>0.3</a:t>
            </a:r>
            <a:r>
              <a:rPr lang="ja-JP" altLang="en-US" sz="1200" dirty="0" smtClean="0">
                <a:solidFill>
                  <a:srgbClr val="000000"/>
                </a:solidFill>
              </a:rPr>
              <a:t>とすることから、最上位を７割加算の</a:t>
            </a:r>
            <a:r>
              <a:rPr lang="en-US" altLang="ja-JP" sz="1200" dirty="0" smtClean="0">
                <a:solidFill>
                  <a:srgbClr val="000000"/>
                </a:solidFill>
              </a:rPr>
              <a:t>1.7</a:t>
            </a:r>
            <a:r>
              <a:rPr lang="ja-JP" altLang="en-US" sz="1200" dirty="0" smtClean="0">
                <a:solidFill>
                  <a:srgbClr val="000000"/>
                </a:solidFill>
              </a:rPr>
              <a:t>とするとバランスが良い。</a:t>
            </a:r>
            <a:endParaRPr lang="ja-JP" altLang="en-US" sz="1200" dirty="0">
              <a:solidFill>
                <a:srgbClr val="000000"/>
              </a:solidFill>
            </a:endParaRPr>
          </a:p>
        </p:txBody>
      </p:sp>
      <p:sp>
        <p:nvSpPr>
          <p:cNvPr id="89" name="左右矢印 88"/>
          <p:cNvSpPr/>
          <p:nvPr/>
        </p:nvSpPr>
        <p:spPr bwMode="auto">
          <a:xfrm>
            <a:off x="920554" y="2276872"/>
            <a:ext cx="2088233" cy="432048"/>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100" dirty="0" smtClean="0">
                <a:solidFill>
                  <a:srgbClr val="000000"/>
                </a:solidFill>
              </a:rPr>
              <a:t>世帯非課税　約３３％</a:t>
            </a:r>
          </a:p>
        </p:txBody>
      </p:sp>
      <p:sp>
        <p:nvSpPr>
          <p:cNvPr id="90" name="左右矢印 89"/>
          <p:cNvSpPr/>
          <p:nvPr/>
        </p:nvSpPr>
        <p:spPr bwMode="auto">
          <a:xfrm>
            <a:off x="4808984" y="2276872"/>
            <a:ext cx="2448272" cy="432048"/>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100" dirty="0" smtClean="0">
                <a:solidFill>
                  <a:srgbClr val="000000"/>
                </a:solidFill>
              </a:rPr>
              <a:t>本人課税　約３７％</a:t>
            </a:r>
          </a:p>
        </p:txBody>
      </p:sp>
      <p:sp>
        <p:nvSpPr>
          <p:cNvPr id="91" name="左右矢印 90"/>
          <p:cNvSpPr/>
          <p:nvPr/>
        </p:nvSpPr>
        <p:spPr bwMode="auto">
          <a:xfrm>
            <a:off x="3116417" y="2204864"/>
            <a:ext cx="1584176" cy="576064"/>
          </a:xfrm>
          <a:prstGeom prst="leftRightArrow">
            <a:avLst>
              <a:gd name="adj1" fmla="val 66492"/>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100" dirty="0" smtClean="0">
                <a:solidFill>
                  <a:srgbClr val="000000"/>
                </a:solidFill>
              </a:rPr>
              <a:t>世帯課税・本人非課税　約３０％</a:t>
            </a:r>
          </a:p>
        </p:txBody>
      </p:sp>
      <p:sp>
        <p:nvSpPr>
          <p:cNvPr id="27" name="テキスト ボックス 26"/>
          <p:cNvSpPr txBox="1"/>
          <p:nvPr/>
        </p:nvSpPr>
        <p:spPr>
          <a:xfrm>
            <a:off x="72008" y="4221088"/>
            <a:ext cx="920552" cy="699404"/>
          </a:xfrm>
          <a:prstGeom prst="rect">
            <a:avLst/>
          </a:prstGeom>
          <a:noFill/>
          <a:ln w="19050">
            <a:solidFill>
              <a:schemeClr val="tx1"/>
            </a:solidFill>
          </a:ln>
        </p:spPr>
        <p:txBody>
          <a:bodyPr wrap="square" tIns="72000" bIns="72000" rtlCol="0">
            <a:spAutoFit/>
          </a:bodyPr>
          <a:lstStyle/>
          <a:p>
            <a:r>
              <a:rPr lang="en-US" altLang="ja-JP" sz="1200" dirty="0" smtClean="0">
                <a:solidFill>
                  <a:srgbClr val="000000"/>
                </a:solidFill>
              </a:rPr>
              <a:t>【</a:t>
            </a:r>
            <a:r>
              <a:rPr lang="ja-JP" altLang="en-US" sz="1200" dirty="0" smtClean="0">
                <a:solidFill>
                  <a:srgbClr val="000000"/>
                </a:solidFill>
              </a:rPr>
              <a:t>見直しのイメージ</a:t>
            </a:r>
            <a:r>
              <a:rPr lang="en-US" altLang="ja-JP" sz="1200" dirty="0" smtClean="0">
                <a:solidFill>
                  <a:srgbClr val="000000"/>
                </a:solidFill>
              </a:rPr>
              <a:t>】</a:t>
            </a:r>
          </a:p>
          <a:p>
            <a:r>
              <a:rPr lang="ja-JP" altLang="en-US" sz="1200" dirty="0" smtClean="0">
                <a:solidFill>
                  <a:srgbClr val="000000"/>
                </a:solidFill>
              </a:rPr>
              <a:t>標準９段階</a:t>
            </a:r>
            <a:endParaRPr lang="ja-JP" altLang="en-US" sz="1200" dirty="0">
              <a:solidFill>
                <a:srgbClr val="000000"/>
              </a:solidFill>
            </a:endParaRPr>
          </a:p>
        </p:txBody>
      </p:sp>
      <p:sp>
        <p:nvSpPr>
          <p:cNvPr id="60" name="テキスト ボックス 59"/>
          <p:cNvSpPr txBox="1"/>
          <p:nvPr/>
        </p:nvSpPr>
        <p:spPr>
          <a:xfrm>
            <a:off x="7401285" y="5517278"/>
            <a:ext cx="2304257" cy="1015663"/>
          </a:xfrm>
          <a:prstGeom prst="rect">
            <a:avLst/>
          </a:prstGeom>
          <a:noFill/>
        </p:spPr>
        <p:txBody>
          <a:bodyPr wrap="square" rtlCol="0">
            <a:spAutoFit/>
          </a:bodyPr>
          <a:lstStyle/>
          <a:p>
            <a:pPr marL="177800" indent="-177800" algn="just"/>
            <a:r>
              <a:rPr lang="en-US" altLang="ja-JP" sz="1200" dirty="0" smtClean="0">
                <a:solidFill>
                  <a:srgbClr val="000000"/>
                </a:solidFill>
              </a:rPr>
              <a:t>※</a:t>
            </a:r>
            <a:r>
              <a:rPr lang="ja-JP" altLang="en-US" sz="1200" dirty="0" smtClean="0">
                <a:solidFill>
                  <a:srgbClr val="000000"/>
                </a:solidFill>
              </a:rPr>
              <a:t>新第４段階の乗率０．９は、現在の全保険者の特例第４段階の部分の乗率（特例未実施を含む）の中央値</a:t>
            </a:r>
            <a:endParaRPr lang="en-US" altLang="ja-JP" sz="1200" dirty="0" smtClean="0">
              <a:solidFill>
                <a:srgbClr val="000000"/>
              </a:solidFill>
            </a:endParaRPr>
          </a:p>
          <a:p>
            <a:pPr marL="177800" indent="-177800" algn="just"/>
            <a:r>
              <a:rPr lang="ja-JP" altLang="en-US" sz="1200" dirty="0" smtClean="0">
                <a:solidFill>
                  <a:srgbClr val="000000"/>
                </a:solidFill>
              </a:rPr>
              <a:t>　　</a:t>
            </a:r>
            <a:endParaRPr lang="ja-JP" altLang="en-US" sz="1200" dirty="0">
              <a:solidFill>
                <a:srgbClr val="000000"/>
              </a:solidFill>
            </a:endParaRPr>
          </a:p>
        </p:txBody>
      </p:sp>
      <p:sp>
        <p:nvSpPr>
          <p:cNvPr id="47" name="スライド番号プレースホルダー 4"/>
          <p:cNvSpPr txBox="1">
            <a:spLocks/>
          </p:cNvSpPr>
          <p:nvPr/>
        </p:nvSpPr>
        <p:spPr>
          <a:xfrm>
            <a:off x="8985448" y="6453336"/>
            <a:ext cx="864099"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122</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193244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68" y="340866"/>
            <a:ext cx="9547301" cy="649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28466" y="21552"/>
            <a:ext cx="9547301" cy="307777"/>
          </a:xfrm>
          <a:prstGeom prst="rect">
            <a:avLst/>
          </a:prstGeom>
          <a:noFill/>
        </p:spPr>
        <p:txBody>
          <a:bodyPr wrap="square" rtlCol="0">
            <a:spAutoFit/>
          </a:bodyPr>
          <a:lstStyle/>
          <a:p>
            <a:r>
              <a:rPr lang="ja-JP" altLang="en-US" sz="1400" dirty="0" smtClean="0">
                <a:solidFill>
                  <a:prstClr val="black"/>
                </a:solidFill>
              </a:rPr>
              <a:t>（参考）第５回社会保障制度改革国民会議（平成２５年２月２８日）　全国知事会・全国市長会・全国町村会　提出資料（抄）</a:t>
            </a:r>
            <a:endParaRPr lang="ja-JP" altLang="en-US" sz="1400" dirty="0">
              <a:solidFill>
                <a:prstClr val="black"/>
              </a:solidFill>
            </a:endParaRPr>
          </a:p>
        </p:txBody>
      </p:sp>
      <p:cxnSp>
        <p:nvCxnSpPr>
          <p:cNvPr id="3" name="直線コネクタ 2"/>
          <p:cNvCxnSpPr/>
          <p:nvPr/>
        </p:nvCxnSpPr>
        <p:spPr>
          <a:xfrm>
            <a:off x="3512840" y="5949280"/>
            <a:ext cx="5472608" cy="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280592" y="6216292"/>
            <a:ext cx="4032448" cy="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4"/>
          <p:cNvSpPr txBox="1">
            <a:spLocks/>
          </p:cNvSpPr>
          <p:nvPr/>
        </p:nvSpPr>
        <p:spPr>
          <a:xfrm>
            <a:off x="9129464" y="6453336"/>
            <a:ext cx="720080"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149</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845194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7101" y="19294"/>
            <a:ext cx="8915400" cy="562074"/>
          </a:xfrm>
        </p:spPr>
        <p:txBody>
          <a:bodyPr>
            <a:noAutofit/>
          </a:bodyPr>
          <a:lstStyle/>
          <a:p>
            <a:r>
              <a:rPr lang="ja-JP" altLang="en-US" sz="2800" dirty="0" smtClean="0">
                <a:latin typeface="HGP創英角ｺﾞｼｯｸUB" pitchFamily="50" charset="-128"/>
                <a:ea typeface="HGP創英角ｺﾞｼｯｸUB" pitchFamily="50" charset="-128"/>
              </a:rPr>
              <a:t>（参考）　配偶者間の生活保持義務について</a:t>
            </a:r>
            <a:endParaRPr kumimoji="1" lang="ja-JP" altLang="en-US" sz="2800" dirty="0">
              <a:latin typeface="HGP創英角ｺﾞｼｯｸUB" pitchFamily="50" charset="-128"/>
              <a:ea typeface="HGP創英角ｺﾞｼｯｸUB" pitchFamily="50" charset="-128"/>
            </a:endParaRPr>
          </a:p>
        </p:txBody>
      </p:sp>
      <p:sp>
        <p:nvSpPr>
          <p:cNvPr id="5" name="テキスト ボックス 4"/>
          <p:cNvSpPr txBox="1"/>
          <p:nvPr/>
        </p:nvSpPr>
        <p:spPr>
          <a:xfrm>
            <a:off x="344498" y="1628800"/>
            <a:ext cx="9145016" cy="1569660"/>
          </a:xfrm>
          <a:prstGeom prst="rect">
            <a:avLst/>
          </a:prstGeom>
          <a:noFill/>
          <a:ln>
            <a:solidFill>
              <a:schemeClr val="tx1"/>
            </a:solidFill>
            <a:prstDash val="dash"/>
          </a:ln>
        </p:spPr>
        <p:txBody>
          <a:bodyPr wrap="square" rtlCol="0">
            <a:spAutoFit/>
          </a:bodyPr>
          <a:lstStyle/>
          <a:p>
            <a:r>
              <a:rPr lang="ja-JP" altLang="en-US" sz="1600" dirty="0">
                <a:solidFill>
                  <a:prstClr val="black"/>
                </a:solidFill>
              </a:rPr>
              <a:t>「</a:t>
            </a:r>
            <a:r>
              <a:rPr lang="ja-JP" altLang="en-US" sz="1600" dirty="0" smtClean="0">
                <a:solidFill>
                  <a:prstClr val="black"/>
                </a:solidFill>
              </a:rPr>
              <a:t>７５２条にいう</a:t>
            </a:r>
            <a:r>
              <a:rPr lang="ja-JP" altLang="en-US" sz="1600" u="sng" dirty="0" smtClean="0">
                <a:solidFill>
                  <a:prstClr val="black"/>
                </a:solidFill>
              </a:rPr>
              <a:t>夫婦間の扶助は、未成熟の子を含む夫婦一体としての共同生活に必要な衣食住の資を供与し合うこと</a:t>
            </a:r>
            <a:r>
              <a:rPr lang="ja-JP" altLang="en-US" sz="1600" dirty="0" smtClean="0">
                <a:solidFill>
                  <a:prstClr val="black"/>
                </a:solidFill>
              </a:rPr>
              <a:t>であり、相手の生活を自分の生活として保障することである。従って、</a:t>
            </a:r>
            <a:r>
              <a:rPr lang="ja-JP" altLang="en-US" sz="1600" u="sng" dirty="0" smtClean="0">
                <a:solidFill>
                  <a:prstClr val="black"/>
                </a:solidFill>
              </a:rPr>
              <a:t>親族間の扶養とは性質を異にする。</a:t>
            </a:r>
            <a:r>
              <a:rPr lang="ja-JP" altLang="en-US" sz="1600" dirty="0" smtClean="0">
                <a:solidFill>
                  <a:prstClr val="black"/>
                </a:solidFill>
              </a:rPr>
              <a:t>親族間の扶養は、自分の生活に余裕のある場合に相手の窮乏を外部から支持することである。</a:t>
            </a:r>
            <a:r>
              <a:rPr lang="ja-JP" altLang="en-US" sz="1600" u="sng" dirty="0" smtClean="0">
                <a:solidFill>
                  <a:prstClr val="black"/>
                </a:solidFill>
              </a:rPr>
              <a:t>夫婦間の扶助は、いわゆる生活保持の義務であり</a:t>
            </a:r>
            <a:r>
              <a:rPr lang="ja-JP" altLang="en-US" sz="1600" dirty="0" smtClean="0">
                <a:solidFill>
                  <a:prstClr val="black"/>
                </a:solidFill>
              </a:rPr>
              <a:t>、親族間の扶養は生活扶助の義務だといわれるのは、そのためである。</a:t>
            </a:r>
            <a:r>
              <a:rPr lang="ja-JP" altLang="en-US" sz="1600" dirty="0">
                <a:solidFill>
                  <a:prstClr val="black"/>
                </a:solidFill>
              </a:rPr>
              <a:t>」</a:t>
            </a:r>
            <a:endParaRPr lang="en-US" altLang="ja-JP" sz="1600" dirty="0" smtClean="0">
              <a:solidFill>
                <a:prstClr val="black"/>
              </a:solidFill>
            </a:endParaRPr>
          </a:p>
          <a:p>
            <a:pPr algn="r"/>
            <a:r>
              <a:rPr lang="ja-JP" altLang="en-US" sz="1600" dirty="0" smtClean="0">
                <a:solidFill>
                  <a:prstClr val="black"/>
                </a:solidFill>
              </a:rPr>
              <a:t>我妻　榮　</a:t>
            </a:r>
            <a:r>
              <a:rPr lang="en-US" altLang="ja-JP" sz="1600" dirty="0" smtClean="0">
                <a:solidFill>
                  <a:prstClr val="black"/>
                </a:solidFill>
              </a:rPr>
              <a:t>『</a:t>
            </a:r>
            <a:r>
              <a:rPr lang="ja-JP" altLang="en-US" sz="1600" dirty="0" smtClean="0">
                <a:solidFill>
                  <a:prstClr val="black"/>
                </a:solidFill>
              </a:rPr>
              <a:t>親族法</a:t>
            </a:r>
            <a:r>
              <a:rPr lang="en-US" altLang="ja-JP" sz="1600" dirty="0" smtClean="0">
                <a:solidFill>
                  <a:prstClr val="black"/>
                </a:solidFill>
              </a:rPr>
              <a:t>』</a:t>
            </a:r>
            <a:r>
              <a:rPr lang="ja-JP" altLang="en-US" sz="1600" dirty="0" smtClean="0">
                <a:solidFill>
                  <a:prstClr val="black"/>
                </a:solidFill>
              </a:rPr>
              <a:t>　（有斐閣）</a:t>
            </a:r>
            <a:endParaRPr lang="ja-JP" altLang="en-US" sz="1600" dirty="0">
              <a:solidFill>
                <a:prstClr val="black"/>
              </a:solidFill>
            </a:endParaRPr>
          </a:p>
        </p:txBody>
      </p:sp>
      <p:sp>
        <p:nvSpPr>
          <p:cNvPr id="6" name="テキスト ボックス 5"/>
          <p:cNvSpPr txBox="1"/>
          <p:nvPr/>
        </p:nvSpPr>
        <p:spPr>
          <a:xfrm>
            <a:off x="367829" y="3505585"/>
            <a:ext cx="9121678" cy="1077218"/>
          </a:xfrm>
          <a:prstGeom prst="rect">
            <a:avLst/>
          </a:prstGeom>
          <a:noFill/>
          <a:ln>
            <a:solidFill>
              <a:schemeClr val="tx1"/>
            </a:solidFill>
            <a:prstDash val="dash"/>
          </a:ln>
        </p:spPr>
        <p:txBody>
          <a:bodyPr wrap="square" rtlCol="0">
            <a:spAutoFit/>
          </a:bodyPr>
          <a:lstStyle/>
          <a:p>
            <a:r>
              <a:rPr lang="ja-JP" altLang="en-US" sz="1600" dirty="0" smtClean="0">
                <a:solidFill>
                  <a:prstClr val="black"/>
                </a:solidFill>
              </a:rPr>
              <a:t>「民法上夫婦間には同居、扶助の義務（７５２条）或いは婚姻費用分担義務（７６０条）があり、たとえ別居しているのであっても、</a:t>
            </a:r>
            <a:r>
              <a:rPr lang="ja-JP" altLang="en-US" sz="1600" u="sng" dirty="0" smtClean="0">
                <a:solidFill>
                  <a:prstClr val="black"/>
                </a:solidFill>
              </a:rPr>
              <a:t>事実上離婚関係に至らない限り、協力・扶助の義務はなくならず、婚姻費用の分担者は、他方に対して生活保持に必用な費用は与えなければならない</a:t>
            </a:r>
            <a:r>
              <a:rPr lang="ja-JP" altLang="en-US" sz="1600" dirty="0" smtClean="0">
                <a:solidFill>
                  <a:prstClr val="black"/>
                </a:solidFill>
              </a:rPr>
              <a:t>とされている。」</a:t>
            </a:r>
            <a:endParaRPr lang="en-US" altLang="ja-JP" sz="1600" dirty="0" smtClean="0">
              <a:solidFill>
                <a:prstClr val="black"/>
              </a:solidFill>
            </a:endParaRPr>
          </a:p>
          <a:p>
            <a:pPr algn="r"/>
            <a:r>
              <a:rPr lang="ja-JP" altLang="en-US" sz="1600" dirty="0" smtClean="0">
                <a:solidFill>
                  <a:prstClr val="black"/>
                </a:solidFill>
              </a:rPr>
              <a:t>（東京地裁昭和６２年３月１９日判決）</a:t>
            </a:r>
            <a:endParaRPr lang="ja-JP" altLang="en-US" sz="1600" dirty="0">
              <a:solidFill>
                <a:prstClr val="black"/>
              </a:solidFill>
            </a:endParaRPr>
          </a:p>
        </p:txBody>
      </p:sp>
      <p:sp>
        <p:nvSpPr>
          <p:cNvPr id="7" name="タイトル 3"/>
          <p:cNvSpPr txBox="1">
            <a:spLocks/>
          </p:cNvSpPr>
          <p:nvPr/>
        </p:nvSpPr>
        <p:spPr>
          <a:xfrm>
            <a:off x="194478" y="738580"/>
            <a:ext cx="9517057" cy="737496"/>
          </a:xfrm>
          <a:prstGeom prst="rect">
            <a:avLst/>
          </a:prstGeom>
          <a:ln w="19050">
            <a:solidFill>
              <a:schemeClr val="tx1"/>
            </a:solidFill>
          </a:ln>
        </p:spPr>
        <p:txBody>
          <a:bodyPr vert="horz" lIns="91440" tIns="45720" rIns="91440" bIns="45720" rtlCol="0" anchor="ctr">
            <a:noAutofit/>
          </a:bodyPr>
          <a:lstStyle/>
          <a:p>
            <a:pPr marL="177800" indent="-177800"/>
            <a:r>
              <a:rPr lang="ja-JP" altLang="en-US" dirty="0" smtClean="0">
                <a:solidFill>
                  <a:prstClr val="black"/>
                </a:solidFill>
              </a:rPr>
              <a:t>○　家族法の通説では夫婦間においては、他の親族間の扶養とは性質を異にする「生活保持義務」があると解され、判例もこれにしたがっている。</a:t>
            </a:r>
            <a:endParaRPr lang="en-US" altLang="ja-JP" dirty="0" smtClean="0">
              <a:solidFill>
                <a:prstClr val="black"/>
              </a:solidFill>
            </a:endParaRPr>
          </a:p>
        </p:txBody>
      </p:sp>
      <p:sp>
        <p:nvSpPr>
          <p:cNvPr id="3" name="テキスト ボックス 2"/>
          <p:cNvSpPr txBox="1"/>
          <p:nvPr/>
        </p:nvSpPr>
        <p:spPr>
          <a:xfrm>
            <a:off x="344489" y="4941200"/>
            <a:ext cx="9145015" cy="1323439"/>
          </a:xfrm>
          <a:prstGeom prst="rect">
            <a:avLst/>
          </a:prstGeom>
          <a:noFill/>
          <a:ln>
            <a:solidFill>
              <a:schemeClr val="tx1"/>
            </a:solidFill>
          </a:ln>
        </p:spPr>
        <p:txBody>
          <a:bodyPr wrap="square" rtlCol="0">
            <a:spAutoFit/>
          </a:bodyPr>
          <a:lstStyle/>
          <a:p>
            <a:r>
              <a:rPr lang="ja-JP" altLang="en-US" sz="1600" dirty="0" smtClean="0">
                <a:solidFill>
                  <a:prstClr val="black"/>
                </a:solidFill>
              </a:rPr>
              <a:t>民法（抄）</a:t>
            </a:r>
            <a:endParaRPr lang="en-US" altLang="ja-JP" sz="1600" dirty="0" smtClean="0">
              <a:solidFill>
                <a:prstClr val="black"/>
              </a:solidFill>
            </a:endParaRPr>
          </a:p>
          <a:p>
            <a:r>
              <a:rPr lang="ja-JP" altLang="en-US" sz="1600" dirty="0" smtClean="0">
                <a:solidFill>
                  <a:prstClr val="black"/>
                </a:solidFill>
              </a:rPr>
              <a:t>　　（同居</a:t>
            </a:r>
            <a:r>
              <a:rPr lang="ja-JP" altLang="en-US" sz="1600" dirty="0">
                <a:solidFill>
                  <a:prstClr val="black"/>
                </a:solidFill>
              </a:rPr>
              <a:t>、協力及び扶助の義務） </a:t>
            </a:r>
          </a:p>
          <a:p>
            <a:r>
              <a:rPr lang="ja-JP" altLang="en-US" sz="1600" dirty="0" smtClean="0">
                <a:solidFill>
                  <a:prstClr val="black"/>
                </a:solidFill>
              </a:rPr>
              <a:t>　第７５２条 </a:t>
            </a:r>
            <a:r>
              <a:rPr lang="ja-JP" altLang="en-US" sz="1600" dirty="0">
                <a:solidFill>
                  <a:prstClr val="black"/>
                </a:solidFill>
              </a:rPr>
              <a:t>　夫婦は同居し、互いに協力し扶助しなければならない</a:t>
            </a:r>
            <a:r>
              <a:rPr lang="ja-JP" altLang="en-US" sz="1600" dirty="0" smtClean="0">
                <a:solidFill>
                  <a:prstClr val="black"/>
                </a:solidFill>
              </a:rPr>
              <a:t>。</a:t>
            </a:r>
            <a:endParaRPr lang="en-US" altLang="ja-JP" sz="1600" dirty="0" smtClean="0">
              <a:solidFill>
                <a:prstClr val="black"/>
              </a:solidFill>
            </a:endParaRPr>
          </a:p>
          <a:p>
            <a:r>
              <a:rPr lang="ja-JP" altLang="en-US" sz="1600" dirty="0" smtClean="0">
                <a:solidFill>
                  <a:prstClr val="black"/>
                </a:solidFill>
              </a:rPr>
              <a:t>　　（</a:t>
            </a:r>
            <a:r>
              <a:rPr lang="ja-JP" altLang="en-US" sz="1600" dirty="0">
                <a:solidFill>
                  <a:prstClr val="black"/>
                </a:solidFill>
              </a:rPr>
              <a:t>扶養義務者） </a:t>
            </a:r>
          </a:p>
          <a:p>
            <a:r>
              <a:rPr lang="ja-JP" altLang="en-US" sz="1600" b="1" dirty="0" smtClean="0">
                <a:solidFill>
                  <a:prstClr val="black"/>
                </a:solidFill>
              </a:rPr>
              <a:t>　</a:t>
            </a:r>
            <a:r>
              <a:rPr lang="ja-JP" altLang="en-US" sz="1600" dirty="0" smtClean="0">
                <a:solidFill>
                  <a:prstClr val="black"/>
                </a:solidFill>
              </a:rPr>
              <a:t>第８７７条 </a:t>
            </a:r>
            <a:r>
              <a:rPr lang="ja-JP" altLang="en-US" sz="1600" dirty="0">
                <a:solidFill>
                  <a:prstClr val="black"/>
                </a:solidFill>
              </a:rPr>
              <a:t>　直系血族及び兄弟姉妹は、互いに扶養をする義務がある。 </a:t>
            </a:r>
          </a:p>
        </p:txBody>
      </p:sp>
      <p:sp>
        <p:nvSpPr>
          <p:cNvPr id="9" name="スライド番号プレースホルダー 4"/>
          <p:cNvSpPr txBox="1">
            <a:spLocks/>
          </p:cNvSpPr>
          <p:nvPr/>
        </p:nvSpPr>
        <p:spPr>
          <a:xfrm>
            <a:off x="9129464" y="6453336"/>
            <a:ext cx="720080"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150</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437938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10" y="488908"/>
            <a:ext cx="9705527" cy="346348"/>
          </a:xfrm>
          <a:prstGeom prst="rect">
            <a:avLst/>
          </a:prstGeom>
        </p:spPr>
        <p:txBody>
          <a:bodyPr vert="horz" lIns="91440" tIns="45720" rIns="91440" bIns="45720" rtlCol="0" anchor="ctr">
            <a:noAutofit/>
          </a:bodyPr>
          <a:lstStyle/>
          <a:p>
            <a:pPr>
              <a:defRPr/>
            </a:pPr>
            <a:r>
              <a:rPr lang="ja-JP" altLang="en-US" sz="2000" dirty="0" smtClean="0">
                <a:solidFill>
                  <a:prstClr val="black"/>
                </a:solidFill>
              </a:rPr>
              <a:t>（１）夫婦高齢者世帯の収入階級別の貯蓄等保有状況</a:t>
            </a:r>
            <a:endParaRPr lang="ja-JP" altLang="en-US" sz="2000" dirty="0">
              <a:solidFill>
                <a:prstClr val="black"/>
              </a:solidFill>
            </a:endParaRP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3107180522"/>
              </p:ext>
            </p:extLst>
          </p:nvPr>
        </p:nvGraphicFramePr>
        <p:xfrm>
          <a:off x="6" y="1556792"/>
          <a:ext cx="9906000"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タイトル 3"/>
          <p:cNvSpPr txBox="1">
            <a:spLocks/>
          </p:cNvSpPr>
          <p:nvPr/>
        </p:nvSpPr>
        <p:spPr>
          <a:xfrm>
            <a:off x="194479" y="891304"/>
            <a:ext cx="9517057" cy="432048"/>
          </a:xfrm>
          <a:prstGeom prst="rect">
            <a:avLst/>
          </a:prstGeom>
          <a:ln w="19050">
            <a:solidFill>
              <a:schemeClr val="tx1"/>
            </a:solidFill>
          </a:ln>
        </p:spPr>
        <p:txBody>
          <a:bodyPr vert="horz" lIns="91440" tIns="45720" rIns="91440" bIns="45720" rtlCol="0" anchor="ctr">
            <a:noAutofit/>
          </a:bodyPr>
          <a:lstStyle/>
          <a:p>
            <a:pPr marL="177800" indent="-177800"/>
            <a:r>
              <a:rPr lang="ja-JP" altLang="en-US" dirty="0" smtClean="0">
                <a:solidFill>
                  <a:prstClr val="black"/>
                </a:solidFill>
              </a:rPr>
              <a:t>○　収入</a:t>
            </a:r>
            <a:r>
              <a:rPr lang="en-US" altLang="ja-JP" dirty="0" smtClean="0">
                <a:solidFill>
                  <a:prstClr val="black"/>
                </a:solidFill>
              </a:rPr>
              <a:t>200</a:t>
            </a:r>
            <a:r>
              <a:rPr lang="ja-JP" altLang="en-US" dirty="0" smtClean="0">
                <a:solidFill>
                  <a:prstClr val="black"/>
                </a:solidFill>
              </a:rPr>
              <a:t>万円未満の世帯で貯蓄等が</a:t>
            </a:r>
            <a:r>
              <a:rPr lang="en-US" altLang="ja-JP" dirty="0">
                <a:solidFill>
                  <a:prstClr val="black"/>
                </a:solidFill>
              </a:rPr>
              <a:t>2000</a:t>
            </a:r>
            <a:r>
              <a:rPr lang="ja-JP" altLang="en-US" dirty="0" smtClean="0">
                <a:solidFill>
                  <a:prstClr val="black"/>
                </a:solidFill>
              </a:rPr>
              <a:t>万円以上の世帯の占める割合は約８％。</a:t>
            </a:r>
            <a:endParaRPr lang="en-US" altLang="ja-JP" dirty="0" smtClean="0">
              <a:solidFill>
                <a:prstClr val="black"/>
              </a:solidFill>
            </a:endParaRPr>
          </a:p>
        </p:txBody>
      </p:sp>
      <p:cxnSp>
        <p:nvCxnSpPr>
          <p:cNvPr id="10" name="直線コネクタ 9"/>
          <p:cNvCxnSpPr/>
          <p:nvPr/>
        </p:nvCxnSpPr>
        <p:spPr>
          <a:xfrm flipH="1" flipV="1">
            <a:off x="7617296" y="2060848"/>
            <a:ext cx="100811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7617296" y="2564904"/>
            <a:ext cx="100811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7617304" y="2924944"/>
            <a:ext cx="108012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7689313" y="3284984"/>
            <a:ext cx="1008112"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689304" y="3645024"/>
            <a:ext cx="93610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7689304" y="4005064"/>
            <a:ext cx="936104"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7689304" y="4437112"/>
            <a:ext cx="93610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7689304" y="4725144"/>
            <a:ext cx="936104"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7689304" y="5085184"/>
            <a:ext cx="936104"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7689304" y="5445224"/>
            <a:ext cx="93610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7761321" y="5733256"/>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flipV="1">
            <a:off x="7761321" y="5877272"/>
            <a:ext cx="864096"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6" y="0"/>
            <a:ext cx="9906000" cy="461665"/>
          </a:xfrm>
          <a:prstGeom prst="rect">
            <a:avLst/>
          </a:prstGeom>
          <a:noFill/>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（参考）　高齢者</a:t>
            </a:r>
            <a:r>
              <a:rPr lang="ja-JP" altLang="en-US" sz="2400" dirty="0">
                <a:solidFill>
                  <a:prstClr val="black"/>
                </a:solidFill>
                <a:latin typeface="HGP創英角ｺﾞｼｯｸUB" pitchFamily="50" charset="-128"/>
                <a:ea typeface="HGP創英角ｺﾞｼｯｸUB" pitchFamily="50" charset="-128"/>
              </a:rPr>
              <a:t>世帯</a:t>
            </a:r>
            <a:r>
              <a:rPr lang="ja-JP" altLang="en-US" sz="2400" dirty="0" smtClean="0">
                <a:solidFill>
                  <a:prstClr val="black"/>
                </a:solidFill>
                <a:latin typeface="HGP創英角ｺﾞｼｯｸUB" pitchFamily="50" charset="-128"/>
                <a:ea typeface="HGP創英角ｺﾞｼｯｸUB" pitchFamily="50" charset="-128"/>
              </a:rPr>
              <a:t>の貯蓄等の状況</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158575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p:cNvGraphicFramePr>
            <a:graphicFrameLocks/>
          </p:cNvGraphicFramePr>
          <p:nvPr>
            <p:extLst>
              <p:ext uri="{D42A27DB-BD31-4B8C-83A1-F6EECF244321}">
                <p14:modId xmlns:p14="http://schemas.microsoft.com/office/powerpoint/2010/main" val="500310063"/>
              </p:ext>
            </p:extLst>
          </p:nvPr>
        </p:nvGraphicFramePr>
        <p:xfrm>
          <a:off x="128482" y="928349"/>
          <a:ext cx="9625013" cy="566737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p:nvPr/>
        </p:nvCxnSpPr>
        <p:spPr>
          <a:xfrm flipH="1">
            <a:off x="7754482" y="1448780"/>
            <a:ext cx="1152128"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7970493" y="1700808"/>
            <a:ext cx="936104" cy="972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7970493" y="2186862"/>
            <a:ext cx="936104" cy="7740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7970493" y="2573937"/>
            <a:ext cx="936104" cy="1035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7970493" y="2960948"/>
            <a:ext cx="936104" cy="1197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8028411" y="3703530"/>
            <a:ext cx="878187" cy="985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970493" y="4076013"/>
            <a:ext cx="936104" cy="757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8028411" y="4495618"/>
            <a:ext cx="878187" cy="625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7970493" y="4833156"/>
            <a:ext cx="936104"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8028422" y="5232590"/>
            <a:ext cx="87818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7970493" y="5969291"/>
            <a:ext cx="93610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7970493" y="3248980"/>
            <a:ext cx="936104" cy="1288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7970493" y="5628634"/>
            <a:ext cx="93610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209853" y="1639730"/>
            <a:ext cx="1152128" cy="709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4152442" y="2339887"/>
            <a:ext cx="1152128" cy="751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098293" y="3133621"/>
            <a:ext cx="1152128" cy="759493"/>
          </a:xfrm>
          <a:prstGeom prst="line">
            <a:avLst/>
          </a:prstGeom>
        </p:spPr>
        <p:style>
          <a:lnRef idx="1">
            <a:schemeClr val="accent1"/>
          </a:lnRef>
          <a:fillRef idx="0">
            <a:schemeClr val="accent1"/>
          </a:fillRef>
          <a:effectRef idx="0">
            <a:schemeClr val="accent1"/>
          </a:effectRef>
          <a:fontRef idx="minor">
            <a:schemeClr val="tx1"/>
          </a:fontRef>
        </p:style>
      </p:cxnSp>
      <p:sp>
        <p:nvSpPr>
          <p:cNvPr id="86" name="タイトル 3"/>
          <p:cNvSpPr txBox="1">
            <a:spLocks/>
          </p:cNvSpPr>
          <p:nvPr/>
        </p:nvSpPr>
        <p:spPr>
          <a:xfrm>
            <a:off x="159" y="-38860"/>
            <a:ext cx="9705527" cy="692696"/>
          </a:xfrm>
          <a:prstGeom prst="rect">
            <a:avLst/>
          </a:prstGeom>
        </p:spPr>
        <p:txBody>
          <a:bodyPr vert="horz" lIns="91440" tIns="45720" rIns="91440" bIns="45720" rtlCol="0" anchor="ctr">
            <a:noAutofit/>
          </a:bodyPr>
          <a:lstStyle/>
          <a:p>
            <a:pPr>
              <a:defRPr/>
            </a:pPr>
            <a:r>
              <a:rPr lang="ja-JP" altLang="en-US" sz="2000" dirty="0" smtClean="0">
                <a:solidFill>
                  <a:prstClr val="black"/>
                </a:solidFill>
              </a:rPr>
              <a:t>（</a:t>
            </a:r>
            <a:r>
              <a:rPr lang="ja-JP" altLang="en-US" sz="2000" dirty="0">
                <a:solidFill>
                  <a:prstClr val="black"/>
                </a:solidFill>
              </a:rPr>
              <a:t>２</a:t>
            </a:r>
            <a:r>
              <a:rPr lang="ja-JP" altLang="en-US" sz="2000" dirty="0" smtClean="0">
                <a:solidFill>
                  <a:prstClr val="black"/>
                </a:solidFill>
              </a:rPr>
              <a:t>）高齢者単身世帯の収入階級別の貯蓄等保有状況</a:t>
            </a:r>
            <a:endParaRPr lang="ja-JP" altLang="en-US" sz="2000" dirty="0">
              <a:solidFill>
                <a:prstClr val="black"/>
              </a:solidFill>
            </a:endParaRPr>
          </a:p>
        </p:txBody>
      </p:sp>
      <p:sp>
        <p:nvSpPr>
          <p:cNvPr id="31" name="タイトル 3"/>
          <p:cNvSpPr txBox="1">
            <a:spLocks/>
          </p:cNvSpPr>
          <p:nvPr/>
        </p:nvSpPr>
        <p:spPr>
          <a:xfrm>
            <a:off x="188771" y="520942"/>
            <a:ext cx="9517057" cy="432048"/>
          </a:xfrm>
          <a:prstGeom prst="rect">
            <a:avLst/>
          </a:prstGeom>
          <a:ln w="19050">
            <a:solidFill>
              <a:schemeClr val="tx1"/>
            </a:solidFill>
          </a:ln>
        </p:spPr>
        <p:txBody>
          <a:bodyPr vert="horz"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en-US" sz="1800" dirty="0" smtClean="0">
                <a:solidFill>
                  <a:prstClr val="black"/>
                </a:solidFill>
                <a:latin typeface="Arial" pitchFamily="34" charset="0"/>
              </a:rPr>
              <a:t>○　収入</a:t>
            </a:r>
            <a:r>
              <a:rPr lang="ja-JP" altLang="en-US" sz="1800" dirty="0">
                <a:solidFill>
                  <a:prstClr val="black"/>
                </a:solidFill>
                <a:latin typeface="Arial" pitchFamily="34" charset="0"/>
              </a:rPr>
              <a:t>１５０</a:t>
            </a:r>
            <a:r>
              <a:rPr lang="ja-JP" altLang="en-US" sz="1800" dirty="0" smtClean="0">
                <a:solidFill>
                  <a:prstClr val="black"/>
                </a:solidFill>
                <a:latin typeface="Arial" pitchFamily="34" charset="0"/>
              </a:rPr>
              <a:t>万円未満の世帯で貯蓄等が</a:t>
            </a:r>
            <a:r>
              <a:rPr lang="ja-JP" altLang="en-US" sz="1800" dirty="0">
                <a:solidFill>
                  <a:prstClr val="black"/>
                </a:solidFill>
                <a:latin typeface="Arial" pitchFamily="34" charset="0"/>
              </a:rPr>
              <a:t>１０００</a:t>
            </a:r>
            <a:r>
              <a:rPr lang="ja-JP" altLang="en-US" sz="1800" dirty="0" smtClean="0">
                <a:solidFill>
                  <a:prstClr val="black"/>
                </a:solidFill>
                <a:latin typeface="Arial" pitchFamily="34" charset="0"/>
              </a:rPr>
              <a:t>万円以上の世帯の占める割合は</a:t>
            </a:r>
            <a:r>
              <a:rPr lang="ja-JP" altLang="en-US" sz="1800" dirty="0">
                <a:solidFill>
                  <a:prstClr val="black"/>
                </a:solidFill>
                <a:latin typeface="Arial" pitchFamily="34" charset="0"/>
              </a:rPr>
              <a:t>１１</a:t>
            </a:r>
            <a:r>
              <a:rPr lang="ja-JP" altLang="en-US" sz="1800" dirty="0" smtClean="0">
                <a:solidFill>
                  <a:prstClr val="black"/>
                </a:solidFill>
                <a:latin typeface="Arial" pitchFamily="34" charset="0"/>
              </a:rPr>
              <a:t>％。</a:t>
            </a:r>
            <a:endParaRPr lang="en-US" altLang="ja-JP" sz="1800" dirty="0" smtClean="0">
              <a:solidFill>
                <a:prstClr val="black"/>
              </a:solidFill>
              <a:latin typeface="Arial" pitchFamily="34" charset="0"/>
            </a:endParaRPr>
          </a:p>
        </p:txBody>
      </p:sp>
      <p:sp>
        <p:nvSpPr>
          <p:cNvPr id="32" name="スライド番号プレースホルダ 10"/>
          <p:cNvSpPr txBox="1">
            <a:spLocks/>
          </p:cNvSpPr>
          <p:nvPr/>
        </p:nvSpPr>
        <p:spPr>
          <a:xfrm>
            <a:off x="5534248" y="6583932"/>
            <a:ext cx="3432330" cy="272964"/>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ja-JP" sz="1200" dirty="0" smtClean="0">
                <a:solidFill>
                  <a:sysClr val="windowText" lastClr="000000"/>
                </a:solidFill>
                <a:latin typeface="Arial" pitchFamily="34" charset="0"/>
                <a:ea typeface="HGPｺﾞｼｯｸM" pitchFamily="50" charset="-128"/>
              </a:rPr>
              <a:t>〔</a:t>
            </a:r>
            <a:r>
              <a:rPr lang="ja-JP" altLang="en-US" sz="1200" dirty="0" smtClean="0">
                <a:solidFill>
                  <a:sysClr val="windowText" lastClr="000000"/>
                </a:solidFill>
                <a:latin typeface="Arial" pitchFamily="34" charset="0"/>
                <a:ea typeface="HGPｺﾞｼｯｸM" pitchFamily="50" charset="-128"/>
              </a:rPr>
              <a:t>出典</a:t>
            </a:r>
            <a:r>
              <a:rPr lang="en-US" altLang="ja-JP" sz="1200" dirty="0" smtClean="0">
                <a:solidFill>
                  <a:sysClr val="windowText" lastClr="000000"/>
                </a:solidFill>
                <a:latin typeface="Arial" pitchFamily="34" charset="0"/>
                <a:ea typeface="HGPｺﾞｼｯｸM" pitchFamily="50" charset="-128"/>
              </a:rPr>
              <a:t>〕</a:t>
            </a:r>
            <a:r>
              <a:rPr lang="ja-JP" altLang="en-US" sz="1200" dirty="0" smtClean="0">
                <a:solidFill>
                  <a:sysClr val="windowText" lastClr="000000"/>
                </a:solidFill>
                <a:latin typeface="Arial" pitchFamily="34" charset="0"/>
                <a:ea typeface="HGPｺﾞｼｯｸM" pitchFamily="50" charset="-128"/>
              </a:rPr>
              <a:t>平成２２年国民生活基礎調査を特別集計</a:t>
            </a:r>
            <a:endParaRPr lang="ja-JP" altLang="en-US" sz="1200" dirty="0">
              <a:solidFill>
                <a:sysClr val="windowText" lastClr="000000"/>
              </a:solidFill>
              <a:latin typeface="Arial" pitchFamily="34" charset="0"/>
              <a:ea typeface="HGPｺﾞｼｯｸM" pitchFamily="50" charset="-128"/>
            </a:endParaRPr>
          </a:p>
        </p:txBody>
      </p:sp>
      <p:sp>
        <p:nvSpPr>
          <p:cNvPr id="33" name="円/楕円 32"/>
          <p:cNvSpPr/>
          <p:nvPr/>
        </p:nvSpPr>
        <p:spPr>
          <a:xfrm rot="5400000">
            <a:off x="1526658" y="698687"/>
            <a:ext cx="612057" cy="1392190"/>
          </a:xfrm>
          <a:prstGeom prst="ellipse">
            <a:avLst/>
          </a:prstGeom>
          <a:noFill/>
          <a:ln w="25400" cap="flat" cmpd="sng" algn="ctr">
            <a:solidFill>
              <a:srgbClr val="FF0000"/>
            </a:solidFill>
            <a:prstDash val="dash"/>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kern="0">
              <a:solidFill>
                <a:sysClr val="window" lastClr="FFFFFF"/>
              </a:solidFill>
            </a:endParaRPr>
          </a:p>
        </p:txBody>
      </p:sp>
      <p:sp>
        <p:nvSpPr>
          <p:cNvPr id="34" name="スライド番号プレースホルダ 10"/>
          <p:cNvSpPr txBox="1">
            <a:spLocks/>
          </p:cNvSpPr>
          <p:nvPr/>
        </p:nvSpPr>
        <p:spPr>
          <a:xfrm>
            <a:off x="7795" y="6597641"/>
            <a:ext cx="4524466" cy="272964"/>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ja-JP" altLang="en-US" sz="1200" dirty="0" smtClean="0">
                <a:solidFill>
                  <a:sysClr val="windowText" lastClr="000000"/>
                </a:solidFill>
                <a:latin typeface="Arial" pitchFamily="34" charset="0"/>
                <a:ea typeface="HGPｺﾞｼｯｸM" pitchFamily="50" charset="-128"/>
              </a:rPr>
              <a:t>（注）「高齢者単身世帯」とは</a:t>
            </a:r>
            <a:r>
              <a:rPr lang="en-US" altLang="ja-JP" sz="1200" dirty="0" smtClean="0">
                <a:solidFill>
                  <a:sysClr val="windowText" lastClr="000000"/>
                </a:solidFill>
                <a:latin typeface="Arial" pitchFamily="34" charset="0"/>
                <a:ea typeface="HGPｺﾞｼｯｸM" pitchFamily="50" charset="-128"/>
              </a:rPr>
              <a:t>65</a:t>
            </a:r>
            <a:r>
              <a:rPr lang="ja-JP" altLang="en-US" sz="1200" dirty="0" smtClean="0">
                <a:solidFill>
                  <a:sysClr val="windowText" lastClr="000000"/>
                </a:solidFill>
                <a:latin typeface="Arial" pitchFamily="34" charset="0"/>
                <a:ea typeface="HGPｺﾞｼｯｸM" pitchFamily="50" charset="-128"/>
              </a:rPr>
              <a:t>歳以上の</a:t>
            </a:r>
            <a:r>
              <a:rPr lang="ja-JP" altLang="en-US" sz="1200" dirty="0">
                <a:solidFill>
                  <a:sysClr val="windowText" lastClr="000000"/>
                </a:solidFill>
                <a:latin typeface="Arial" pitchFamily="34" charset="0"/>
                <a:ea typeface="HGPｺﾞｼｯｸM" pitchFamily="50" charset="-128"/>
              </a:rPr>
              <a:t>単身</a:t>
            </a:r>
            <a:r>
              <a:rPr lang="ja-JP" altLang="en-US" sz="1200" dirty="0" smtClean="0">
                <a:solidFill>
                  <a:sysClr val="windowText" lastClr="000000"/>
                </a:solidFill>
                <a:latin typeface="Arial" pitchFamily="34" charset="0"/>
                <a:ea typeface="HGPｺﾞｼｯｸM" pitchFamily="50" charset="-128"/>
              </a:rPr>
              <a:t>世帯を指す</a:t>
            </a:r>
            <a:endParaRPr lang="ja-JP" altLang="en-US" sz="1200" dirty="0">
              <a:solidFill>
                <a:sysClr val="windowText" lastClr="000000"/>
              </a:solidFill>
              <a:latin typeface="Arial" pitchFamily="34" charset="0"/>
              <a:ea typeface="HGPｺﾞｼｯｸM" pitchFamily="50" charset="-128"/>
            </a:endParaRPr>
          </a:p>
        </p:txBody>
      </p:sp>
      <p:sp>
        <p:nvSpPr>
          <p:cNvPr id="26" name="スライド番号プレースホルダー 1"/>
          <p:cNvSpPr txBox="1">
            <a:spLocks/>
          </p:cNvSpPr>
          <p:nvPr/>
        </p:nvSpPr>
        <p:spPr>
          <a:xfrm>
            <a:off x="7546828" y="6381328"/>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152</a:t>
            </a:r>
            <a:endParaRPr lang="ja-JP" altLang="en-US" sz="2400" dirty="0">
              <a:solidFill>
                <a:prstClr val="black"/>
              </a:solidFill>
            </a:endParaRPr>
          </a:p>
        </p:txBody>
      </p:sp>
    </p:spTree>
    <p:extLst>
      <p:ext uri="{BB962C8B-B14F-4D97-AF65-F5344CB8AC3E}">
        <p14:creationId xmlns:p14="http://schemas.microsoft.com/office/powerpoint/2010/main" val="3563417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28464" y="0"/>
            <a:ext cx="9777536" cy="548680"/>
          </a:xfrm>
          <a:prstGeom prst="rect">
            <a:avLst/>
          </a:prstGeom>
        </p:spPr>
        <p:txBody>
          <a:bodyPr vert="horz" lIns="91440" tIns="45720" rIns="91440" bIns="45720" rtlCol="0">
            <a:noAutofit/>
          </a:bodyPr>
          <a:lstStyle/>
          <a:p>
            <a:pPr marL="342900" indent="-342900" algn="ctr">
              <a:spcBef>
                <a:spcPct val="20000"/>
              </a:spcBef>
              <a:defRPr/>
            </a:pPr>
            <a:r>
              <a:rPr lang="ja-JP" altLang="en-US" sz="2800" dirty="0" smtClean="0">
                <a:solidFill>
                  <a:prstClr val="black"/>
                </a:solidFill>
                <a:latin typeface="ＤＦ特太ゴシック体" pitchFamily="49" charset="-128"/>
                <a:ea typeface="ＤＦ特太ゴシック体" pitchFamily="49" charset="-128"/>
              </a:rPr>
              <a:t>施設での生活にかかる費用等の目安　</a:t>
            </a:r>
            <a:endParaRPr lang="ja-JP" altLang="en-US" sz="2800" dirty="0">
              <a:solidFill>
                <a:prstClr val="black"/>
              </a:solidFill>
              <a:latin typeface="ＤＦ特太ゴシック体" pitchFamily="49" charset="-128"/>
              <a:ea typeface="ＤＦ特太ゴシック体" pitchFamily="49" charset="-128"/>
            </a:endParaRPr>
          </a:p>
        </p:txBody>
      </p:sp>
      <p:sp>
        <p:nvSpPr>
          <p:cNvPr id="13" name="テキスト ボックス 12"/>
          <p:cNvSpPr txBox="1"/>
          <p:nvPr/>
        </p:nvSpPr>
        <p:spPr>
          <a:xfrm>
            <a:off x="125041" y="908724"/>
            <a:ext cx="9761884" cy="1200329"/>
          </a:xfrm>
          <a:prstGeom prst="rect">
            <a:avLst/>
          </a:prstGeom>
          <a:noFill/>
          <a:ln w="19050">
            <a:solidFill>
              <a:schemeClr val="tx1"/>
            </a:solidFill>
          </a:ln>
        </p:spPr>
        <p:txBody>
          <a:bodyPr wrap="square" rtlCol="0">
            <a:spAutoFit/>
          </a:bodyPr>
          <a:lstStyle/>
          <a:p>
            <a:pPr marL="180975" indent="-180975" algn="just"/>
            <a:r>
              <a:rPr lang="ja-JP" altLang="ja-JP" sz="1200" kern="100" dirty="0" smtClean="0">
                <a:solidFill>
                  <a:prstClr val="black"/>
                </a:solidFill>
                <a:latin typeface="Arial"/>
                <a:ea typeface="ＭＳ ゴシック"/>
                <a:cs typeface="Times New Roman"/>
              </a:rPr>
              <a:t>○</a:t>
            </a:r>
            <a:r>
              <a:rPr lang="ja-JP" altLang="en-US" sz="1200" kern="100" dirty="0" smtClean="0">
                <a:solidFill>
                  <a:prstClr val="black"/>
                </a:solidFill>
                <a:latin typeface="Arial"/>
                <a:ea typeface="ＭＳ ゴシック"/>
                <a:cs typeface="Times New Roman"/>
              </a:rPr>
              <a:t>　</a:t>
            </a:r>
            <a:r>
              <a:rPr lang="ja-JP" altLang="ja-JP" sz="1200" kern="100" dirty="0" smtClean="0">
                <a:solidFill>
                  <a:prstClr val="black"/>
                </a:solidFill>
                <a:latin typeface="Arial"/>
                <a:ea typeface="ＭＳ ゴシック"/>
                <a:cs typeface="Times New Roman"/>
              </a:rPr>
              <a:t>基</a:t>
            </a:r>
            <a:r>
              <a:rPr lang="ja-JP" altLang="ja-JP" sz="1200" kern="100" dirty="0">
                <a:solidFill>
                  <a:prstClr val="black"/>
                </a:solidFill>
                <a:latin typeface="Arial"/>
                <a:ea typeface="ＭＳ ゴシック"/>
                <a:cs typeface="Times New Roman"/>
              </a:rPr>
              <a:t>準額を下回る場合には補足給付の対象となること</a:t>
            </a:r>
            <a:r>
              <a:rPr lang="ja-JP" altLang="ja-JP" sz="1200" kern="100" dirty="0" smtClean="0">
                <a:solidFill>
                  <a:prstClr val="black"/>
                </a:solidFill>
                <a:latin typeface="Arial"/>
                <a:ea typeface="ＭＳ ゴシック"/>
                <a:cs typeface="Times New Roman"/>
              </a:rPr>
              <a:t>から、年金収入が少なくても、ユニット型個室に入居して補足給付による負担軽減を受けつつ食費</a:t>
            </a:r>
            <a:r>
              <a:rPr lang="ja-JP" altLang="ja-JP" sz="1200" kern="100" dirty="0">
                <a:solidFill>
                  <a:prstClr val="black"/>
                </a:solidFill>
                <a:latin typeface="Arial"/>
                <a:ea typeface="ＭＳ ゴシック"/>
                <a:cs typeface="Times New Roman"/>
              </a:rPr>
              <a:t>・居住費、利用者負担、その他の生活費、各種保険料を負担することができることを想定。</a:t>
            </a:r>
          </a:p>
          <a:p>
            <a:pPr marL="180975" indent="-180975" algn="just"/>
            <a:r>
              <a:rPr lang="ja-JP" altLang="ja-JP" sz="1200" kern="100" dirty="0" smtClean="0">
                <a:solidFill>
                  <a:prstClr val="black"/>
                </a:solidFill>
                <a:latin typeface="Arial"/>
                <a:ea typeface="ＭＳ ゴシック"/>
                <a:cs typeface="Times New Roman"/>
              </a:rPr>
              <a:t>○</a:t>
            </a:r>
            <a:r>
              <a:rPr lang="ja-JP" altLang="en-US" sz="1200" kern="100" dirty="0" smtClean="0">
                <a:solidFill>
                  <a:prstClr val="black"/>
                </a:solidFill>
                <a:latin typeface="Arial"/>
                <a:ea typeface="ＭＳ ゴシック"/>
                <a:cs typeface="Times New Roman"/>
              </a:rPr>
              <a:t>　</a:t>
            </a:r>
            <a:r>
              <a:rPr lang="ja-JP" altLang="ja-JP" sz="1200" kern="100" dirty="0" smtClean="0">
                <a:solidFill>
                  <a:prstClr val="black"/>
                </a:solidFill>
                <a:latin typeface="Arial"/>
                <a:ea typeface="ＭＳ ゴシック"/>
                <a:cs typeface="Times New Roman"/>
              </a:rPr>
              <a:t>特</a:t>
            </a:r>
            <a:r>
              <a:rPr lang="ja-JP" altLang="ja-JP" sz="1200" kern="100" dirty="0">
                <a:solidFill>
                  <a:prstClr val="black"/>
                </a:solidFill>
                <a:latin typeface="Arial"/>
                <a:ea typeface="ＭＳ ゴシック"/>
                <a:cs typeface="Times New Roman"/>
              </a:rPr>
              <a:t>養の場合には９割以上の入所者が１０年以内に退所している。</a:t>
            </a:r>
          </a:p>
          <a:p>
            <a:pPr marL="180975" indent="-180975" algn="just"/>
            <a:r>
              <a:rPr lang="ja-JP" altLang="ja-JP" sz="1200" kern="100" dirty="0" smtClean="0">
                <a:solidFill>
                  <a:prstClr val="black"/>
                </a:solidFill>
                <a:latin typeface="Arial"/>
                <a:ea typeface="ＭＳ ゴシック"/>
                <a:cs typeface="Times New Roman"/>
              </a:rPr>
              <a:t>○</a:t>
            </a:r>
            <a:r>
              <a:rPr lang="ja-JP" altLang="en-US" sz="1200" kern="100" dirty="0" smtClean="0">
                <a:solidFill>
                  <a:prstClr val="black"/>
                </a:solidFill>
                <a:latin typeface="Arial"/>
                <a:ea typeface="ＭＳ ゴシック"/>
                <a:cs typeface="Times New Roman"/>
              </a:rPr>
              <a:t>　</a:t>
            </a:r>
            <a:r>
              <a:rPr lang="ja-JP" altLang="ja-JP" sz="1200" kern="100" dirty="0" smtClean="0">
                <a:solidFill>
                  <a:prstClr val="black"/>
                </a:solidFill>
                <a:latin typeface="Arial"/>
                <a:ea typeface="ＭＳ ゴシック"/>
                <a:cs typeface="Times New Roman"/>
              </a:rPr>
              <a:t>また</a:t>
            </a:r>
            <a:r>
              <a:rPr lang="ja-JP" altLang="ja-JP" sz="1200" kern="100" dirty="0">
                <a:solidFill>
                  <a:prstClr val="black"/>
                </a:solidFill>
                <a:latin typeface="Arial"/>
                <a:ea typeface="ＭＳ ゴシック"/>
                <a:cs typeface="Times New Roman"/>
              </a:rPr>
              <a:t>、国民年金受給月額は平均</a:t>
            </a:r>
            <a:r>
              <a:rPr lang="en-US" altLang="ja-JP" sz="1200" kern="100" dirty="0">
                <a:solidFill>
                  <a:prstClr val="black"/>
                </a:solidFill>
                <a:latin typeface="Arial"/>
                <a:ea typeface="ＭＳ ゴシック"/>
                <a:cs typeface="Times New Roman"/>
              </a:rPr>
              <a:t>5.5</a:t>
            </a:r>
            <a:r>
              <a:rPr lang="ja-JP" altLang="ja-JP" sz="1200" kern="100" dirty="0">
                <a:solidFill>
                  <a:prstClr val="black"/>
                </a:solidFill>
                <a:latin typeface="Arial"/>
                <a:ea typeface="ＭＳ ゴシック"/>
                <a:cs typeface="Times New Roman"/>
              </a:rPr>
              <a:t>万円。９割の者が月額３万円以上となっている。</a:t>
            </a:r>
          </a:p>
          <a:p>
            <a:pPr marL="180975" indent="-180975" algn="just"/>
            <a:r>
              <a:rPr lang="ja-JP" altLang="ja-JP" sz="1200" kern="100" dirty="0" smtClean="0">
                <a:solidFill>
                  <a:prstClr val="black"/>
                </a:solidFill>
                <a:latin typeface="Arial"/>
                <a:ea typeface="ＭＳ ゴシック"/>
                <a:cs typeface="Times New Roman"/>
              </a:rPr>
              <a:t>○</a:t>
            </a:r>
            <a:r>
              <a:rPr lang="ja-JP" altLang="en-US" sz="1200" kern="100" dirty="0" smtClean="0">
                <a:solidFill>
                  <a:prstClr val="black"/>
                </a:solidFill>
                <a:latin typeface="Arial"/>
                <a:ea typeface="ＭＳ ゴシック"/>
                <a:cs typeface="Times New Roman"/>
              </a:rPr>
              <a:t>　</a:t>
            </a:r>
            <a:r>
              <a:rPr lang="ja-JP" altLang="en-US" sz="1200" kern="100" dirty="0">
                <a:solidFill>
                  <a:prstClr val="black"/>
                </a:solidFill>
                <a:latin typeface="Arial"/>
                <a:ea typeface="ＭＳ ゴシック"/>
                <a:cs typeface="Times New Roman"/>
              </a:rPr>
              <a:t>ユニット型の施設に入所した場合でも、預貯金５００万円程度があれば年金額が低い者でも補足給付を受けながら１０年居住することができる。</a:t>
            </a:r>
            <a:endParaRPr lang="ja-JP" altLang="ja-JP" sz="1200" kern="100" dirty="0" smtClean="0">
              <a:solidFill>
                <a:prstClr val="black"/>
              </a:solidFill>
              <a:latin typeface="Arial"/>
              <a:ea typeface="ＭＳ ゴシック"/>
              <a:cs typeface="Times New Roman"/>
            </a:endParaRPr>
          </a:p>
        </p:txBody>
      </p:sp>
      <p:grpSp>
        <p:nvGrpSpPr>
          <p:cNvPr id="9" name="グループ化 8"/>
          <p:cNvGrpSpPr/>
          <p:nvPr/>
        </p:nvGrpSpPr>
        <p:grpSpPr>
          <a:xfrm>
            <a:off x="3350967" y="2297893"/>
            <a:ext cx="6461240" cy="2468998"/>
            <a:chOff x="2709946" y="1526189"/>
            <a:chExt cx="6995581" cy="3354223"/>
          </a:xfrm>
        </p:grpSpPr>
        <p:grpSp>
          <p:nvGrpSpPr>
            <p:cNvPr id="17" name="グループ化 16"/>
            <p:cNvGrpSpPr/>
            <p:nvPr/>
          </p:nvGrpSpPr>
          <p:grpSpPr>
            <a:xfrm>
              <a:off x="2709946" y="1684586"/>
              <a:ext cx="6995581" cy="3195826"/>
              <a:chOff x="282207" y="575719"/>
              <a:chExt cx="9624002" cy="3195826"/>
            </a:xfrm>
          </p:grpSpPr>
          <p:graphicFrame>
            <p:nvGraphicFramePr>
              <p:cNvPr id="6" name="グラフ 5"/>
              <p:cNvGraphicFramePr>
                <a:graphicFrameLocks/>
              </p:cNvGraphicFramePr>
              <p:nvPr>
                <p:extLst>
                  <p:ext uri="{D42A27DB-BD31-4B8C-83A1-F6EECF244321}">
                    <p14:modId xmlns:p14="http://schemas.microsoft.com/office/powerpoint/2010/main" val="3440953585"/>
                  </p:ext>
                </p:extLst>
              </p:nvPr>
            </p:nvGraphicFramePr>
            <p:xfrm>
              <a:off x="905209" y="575719"/>
              <a:ext cx="9001000" cy="2736304"/>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532178" y="3144356"/>
                <a:ext cx="1584178" cy="627189"/>
              </a:xfrm>
              <a:prstGeom prst="rect">
                <a:avLst/>
              </a:prstGeom>
              <a:noFill/>
            </p:spPr>
            <p:txBody>
              <a:bodyPr wrap="square" rtlCol="0">
                <a:spAutoFit/>
              </a:bodyPr>
              <a:lstStyle/>
              <a:p>
                <a:r>
                  <a:rPr lang="ja-JP" altLang="en-US" sz="1200" dirty="0" smtClean="0">
                    <a:solidFill>
                      <a:prstClr val="black"/>
                    </a:solidFill>
                  </a:rPr>
                  <a:t>入所期間（年）</a:t>
                </a:r>
                <a:endParaRPr lang="ja-JP" altLang="en-US" sz="1200" dirty="0">
                  <a:solidFill>
                    <a:prstClr val="black"/>
                  </a:solidFill>
                </a:endParaRPr>
              </a:p>
            </p:txBody>
          </p:sp>
          <p:sp>
            <p:nvSpPr>
              <p:cNvPr id="12" name="テキスト ボックス 11"/>
              <p:cNvSpPr txBox="1"/>
              <p:nvPr/>
            </p:nvSpPr>
            <p:spPr>
              <a:xfrm rot="16200000">
                <a:off x="-331772" y="1662946"/>
                <a:ext cx="1915608" cy="687649"/>
              </a:xfrm>
              <a:prstGeom prst="rect">
                <a:avLst/>
              </a:prstGeom>
              <a:noFill/>
            </p:spPr>
            <p:txBody>
              <a:bodyPr wrap="square" rtlCol="0">
                <a:spAutoFit/>
              </a:bodyPr>
              <a:lstStyle/>
              <a:p>
                <a:r>
                  <a:rPr lang="ja-JP" altLang="en-US" sz="1200" dirty="0">
                    <a:solidFill>
                      <a:prstClr val="black"/>
                    </a:solidFill>
                  </a:rPr>
                  <a:t>年金</a:t>
                </a:r>
                <a:r>
                  <a:rPr lang="ja-JP" altLang="en-US" sz="1200" dirty="0" smtClean="0">
                    <a:solidFill>
                      <a:prstClr val="black"/>
                    </a:solidFill>
                  </a:rPr>
                  <a:t>と諸費用の</a:t>
                </a:r>
                <a:endParaRPr lang="en-US" altLang="ja-JP" sz="1200" dirty="0" smtClean="0">
                  <a:solidFill>
                    <a:prstClr val="black"/>
                  </a:solidFill>
                </a:endParaRPr>
              </a:p>
              <a:p>
                <a:r>
                  <a:rPr lang="ja-JP" altLang="en-US" sz="1200" dirty="0" smtClean="0">
                    <a:solidFill>
                      <a:prstClr val="black"/>
                    </a:solidFill>
                  </a:rPr>
                  <a:t>ギャップ</a:t>
                </a:r>
                <a:endParaRPr lang="ja-JP" altLang="en-US" sz="1200" dirty="0">
                  <a:solidFill>
                    <a:prstClr val="black"/>
                  </a:solidFill>
                </a:endParaRPr>
              </a:p>
            </p:txBody>
          </p:sp>
          <p:cxnSp>
            <p:nvCxnSpPr>
              <p:cNvPr id="3" name="直線コネクタ 2"/>
              <p:cNvCxnSpPr/>
              <p:nvPr/>
            </p:nvCxnSpPr>
            <p:spPr>
              <a:xfrm>
                <a:off x="3933530" y="945782"/>
                <a:ext cx="0" cy="201879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2" name="テキスト ボックス 21"/>
            <p:cNvSpPr txBox="1"/>
            <p:nvPr/>
          </p:nvSpPr>
          <p:spPr>
            <a:xfrm>
              <a:off x="4912243" y="1526189"/>
              <a:ext cx="1169445" cy="585376"/>
            </a:xfrm>
            <a:prstGeom prst="rect">
              <a:avLst/>
            </a:prstGeom>
            <a:noFill/>
          </p:spPr>
          <p:txBody>
            <a:bodyPr wrap="square" rtlCol="0">
              <a:spAutoFit/>
            </a:bodyPr>
            <a:lstStyle/>
            <a:p>
              <a:r>
                <a:rPr lang="ja-JP" altLang="en-US" sz="1100" dirty="0" smtClean="0">
                  <a:solidFill>
                    <a:prstClr val="black"/>
                  </a:solidFill>
                </a:rPr>
                <a:t>（特</a:t>
              </a:r>
              <a:r>
                <a:rPr lang="ja-JP" altLang="en-US" sz="1100" dirty="0">
                  <a:solidFill>
                    <a:prstClr val="black"/>
                  </a:solidFill>
                </a:rPr>
                <a:t>養</a:t>
              </a:r>
              <a:r>
                <a:rPr lang="ja-JP" altLang="en-US" sz="1100" dirty="0" smtClean="0">
                  <a:solidFill>
                    <a:prstClr val="black"/>
                  </a:solidFill>
                </a:rPr>
                <a:t>の平均在所期間）</a:t>
              </a:r>
              <a:endParaRPr lang="ja-JP" altLang="en-US" sz="1100" dirty="0">
                <a:solidFill>
                  <a:prstClr val="black"/>
                </a:solidFill>
              </a:endParaRPr>
            </a:p>
          </p:txBody>
        </p:sp>
        <p:cxnSp>
          <p:nvCxnSpPr>
            <p:cNvPr id="44" name="直線矢印コネクタ 43"/>
            <p:cNvCxnSpPr/>
            <p:nvPr/>
          </p:nvCxnSpPr>
          <p:spPr>
            <a:xfrm flipV="1">
              <a:off x="3162994" y="2157833"/>
              <a:ext cx="0" cy="19156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3728864" y="4391723"/>
              <a:ext cx="36004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506652" y="2898566"/>
            <a:ext cx="2994173" cy="3630232"/>
            <a:chOff x="261012" y="2311135"/>
            <a:chExt cx="2443619" cy="1718632"/>
          </a:xfrm>
        </p:grpSpPr>
        <p:cxnSp>
          <p:nvCxnSpPr>
            <p:cNvPr id="24" name="直線コネクタ 23"/>
            <p:cNvCxnSpPr/>
            <p:nvPr/>
          </p:nvCxnSpPr>
          <p:spPr>
            <a:xfrm>
              <a:off x="293129" y="4029766"/>
              <a:ext cx="215488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93129" y="2948779"/>
              <a:ext cx="948977" cy="1080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6" name="正方形/長方形 25"/>
            <p:cNvSpPr/>
            <p:nvPr/>
          </p:nvSpPr>
          <p:spPr>
            <a:xfrm>
              <a:off x="1434803" y="3669437"/>
              <a:ext cx="1013208" cy="3603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7" name="正方形/長方形 26"/>
            <p:cNvSpPr/>
            <p:nvPr/>
          </p:nvSpPr>
          <p:spPr>
            <a:xfrm>
              <a:off x="1434801" y="3309108"/>
              <a:ext cx="1013210" cy="3603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8" name="正方形/長方形 27"/>
            <p:cNvSpPr/>
            <p:nvPr/>
          </p:nvSpPr>
          <p:spPr>
            <a:xfrm>
              <a:off x="1434801" y="3017109"/>
              <a:ext cx="1013210" cy="291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9" name="正方形/長方形 28"/>
            <p:cNvSpPr/>
            <p:nvPr/>
          </p:nvSpPr>
          <p:spPr>
            <a:xfrm>
              <a:off x="1434803" y="2767535"/>
              <a:ext cx="1013207" cy="24957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32" name="テキスト ボックス 31"/>
            <p:cNvSpPr txBox="1"/>
            <p:nvPr/>
          </p:nvSpPr>
          <p:spPr>
            <a:xfrm>
              <a:off x="1434801" y="3726490"/>
              <a:ext cx="1013209" cy="131137"/>
            </a:xfrm>
            <a:prstGeom prst="rect">
              <a:avLst/>
            </a:prstGeom>
            <a:noFill/>
          </p:spPr>
          <p:txBody>
            <a:bodyPr wrap="square" rtlCol="0">
              <a:spAutoFit/>
            </a:bodyPr>
            <a:lstStyle/>
            <a:p>
              <a:pPr algn="ctr"/>
              <a:r>
                <a:rPr lang="ja-JP" altLang="en-US" sz="1200" dirty="0" smtClean="0">
                  <a:solidFill>
                    <a:prstClr val="black"/>
                  </a:solidFill>
                </a:rPr>
                <a:t>保険料：</a:t>
              </a:r>
              <a:r>
                <a:rPr lang="en-US" altLang="ja-JP" sz="1200" dirty="0" smtClean="0">
                  <a:solidFill>
                    <a:prstClr val="black"/>
                  </a:solidFill>
                </a:rPr>
                <a:t>0.4</a:t>
              </a:r>
              <a:endParaRPr lang="ja-JP" altLang="en-US" sz="1200" dirty="0">
                <a:solidFill>
                  <a:prstClr val="black"/>
                </a:solidFill>
              </a:endParaRPr>
            </a:p>
          </p:txBody>
        </p:sp>
        <p:sp>
          <p:nvSpPr>
            <p:cNvPr id="33" name="テキスト ボックス 32"/>
            <p:cNvSpPr txBox="1"/>
            <p:nvPr/>
          </p:nvSpPr>
          <p:spPr>
            <a:xfrm>
              <a:off x="1420916" y="3366163"/>
              <a:ext cx="1027094" cy="131137"/>
            </a:xfrm>
            <a:prstGeom prst="rect">
              <a:avLst/>
            </a:prstGeom>
            <a:noFill/>
          </p:spPr>
          <p:txBody>
            <a:bodyPr wrap="square" rtlCol="0">
              <a:spAutoFit/>
            </a:bodyPr>
            <a:lstStyle/>
            <a:p>
              <a:pPr algn="ctr"/>
              <a:r>
                <a:rPr lang="ja-JP" altLang="en-US" sz="1200" dirty="0" smtClean="0">
                  <a:solidFill>
                    <a:prstClr val="black"/>
                  </a:solidFill>
                </a:rPr>
                <a:t>生活費：</a:t>
              </a:r>
              <a:r>
                <a:rPr lang="en-US" altLang="ja-JP" sz="1200" dirty="0" smtClean="0">
                  <a:solidFill>
                    <a:prstClr val="black"/>
                  </a:solidFill>
                </a:rPr>
                <a:t>2.1</a:t>
              </a:r>
              <a:endParaRPr lang="ja-JP" altLang="en-US" sz="1200" dirty="0">
                <a:solidFill>
                  <a:prstClr val="black"/>
                </a:solidFill>
              </a:endParaRPr>
            </a:p>
          </p:txBody>
        </p:sp>
        <p:sp>
          <p:nvSpPr>
            <p:cNvPr id="35" name="テキスト ボックス 34"/>
            <p:cNvSpPr txBox="1"/>
            <p:nvPr/>
          </p:nvSpPr>
          <p:spPr>
            <a:xfrm>
              <a:off x="1210144" y="2770888"/>
              <a:ext cx="1462525" cy="131137"/>
            </a:xfrm>
            <a:prstGeom prst="rect">
              <a:avLst/>
            </a:prstGeom>
            <a:noFill/>
          </p:spPr>
          <p:txBody>
            <a:bodyPr wrap="square" rtlCol="0">
              <a:spAutoFit/>
            </a:bodyPr>
            <a:lstStyle/>
            <a:p>
              <a:pPr algn="ctr"/>
              <a:r>
                <a:rPr lang="ja-JP" altLang="en-US" sz="1200" dirty="0">
                  <a:solidFill>
                    <a:prstClr val="black"/>
                  </a:solidFill>
                </a:rPr>
                <a:t>食費</a:t>
              </a:r>
              <a:r>
                <a:rPr lang="ja-JP" altLang="en-US" sz="1200" dirty="0" smtClean="0">
                  <a:solidFill>
                    <a:prstClr val="black"/>
                  </a:solidFill>
                </a:rPr>
                <a:t>：</a:t>
              </a:r>
              <a:r>
                <a:rPr lang="en-US" altLang="ja-JP" sz="1200" dirty="0" smtClean="0">
                  <a:solidFill>
                    <a:prstClr val="black"/>
                  </a:solidFill>
                </a:rPr>
                <a:t>1.2</a:t>
              </a:r>
              <a:endParaRPr lang="ja-JP" altLang="en-US" sz="1200" dirty="0">
                <a:solidFill>
                  <a:prstClr val="black"/>
                </a:solidFill>
              </a:endParaRPr>
            </a:p>
          </p:txBody>
        </p:sp>
        <p:sp>
          <p:nvSpPr>
            <p:cNvPr id="36" name="正方形/長方形 35"/>
            <p:cNvSpPr/>
            <p:nvPr/>
          </p:nvSpPr>
          <p:spPr>
            <a:xfrm>
              <a:off x="1434801" y="2311136"/>
              <a:ext cx="1013210" cy="45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37" name="テキスト ボックス 36"/>
            <p:cNvSpPr txBox="1"/>
            <p:nvPr/>
          </p:nvSpPr>
          <p:spPr>
            <a:xfrm>
              <a:off x="1242106" y="3046398"/>
              <a:ext cx="1462525" cy="131137"/>
            </a:xfrm>
            <a:prstGeom prst="rect">
              <a:avLst/>
            </a:prstGeom>
            <a:noFill/>
          </p:spPr>
          <p:txBody>
            <a:bodyPr wrap="square" rtlCol="0">
              <a:spAutoFit/>
            </a:bodyPr>
            <a:lstStyle/>
            <a:p>
              <a:pPr algn="ctr"/>
              <a:r>
                <a:rPr lang="ja-JP" altLang="en-US" sz="1200" dirty="0" smtClean="0">
                  <a:solidFill>
                    <a:prstClr val="black"/>
                  </a:solidFill>
                </a:rPr>
                <a:t>利用者負担：</a:t>
              </a:r>
              <a:r>
                <a:rPr lang="en-US" altLang="ja-JP" sz="1200" dirty="0">
                  <a:solidFill>
                    <a:prstClr val="black"/>
                  </a:solidFill>
                </a:rPr>
                <a:t>1.5</a:t>
              </a:r>
              <a:endParaRPr lang="ja-JP" altLang="en-US" sz="1200" dirty="0">
                <a:solidFill>
                  <a:prstClr val="black"/>
                </a:solidFill>
              </a:endParaRPr>
            </a:p>
          </p:txBody>
        </p:sp>
        <p:sp>
          <p:nvSpPr>
            <p:cNvPr id="34" name="テキスト ボックス 33"/>
            <p:cNvSpPr txBox="1"/>
            <p:nvPr/>
          </p:nvSpPr>
          <p:spPr>
            <a:xfrm>
              <a:off x="1203200" y="2416225"/>
              <a:ext cx="1462525" cy="131137"/>
            </a:xfrm>
            <a:prstGeom prst="rect">
              <a:avLst/>
            </a:prstGeom>
            <a:noFill/>
          </p:spPr>
          <p:txBody>
            <a:bodyPr wrap="square" rtlCol="0">
              <a:spAutoFit/>
            </a:bodyPr>
            <a:lstStyle/>
            <a:p>
              <a:pPr algn="ctr"/>
              <a:r>
                <a:rPr lang="ja-JP" altLang="en-US" sz="1200" dirty="0">
                  <a:solidFill>
                    <a:prstClr val="black"/>
                  </a:solidFill>
                </a:rPr>
                <a:t>居住費</a:t>
              </a:r>
              <a:r>
                <a:rPr lang="ja-JP" altLang="en-US" sz="1200" dirty="0" smtClean="0">
                  <a:solidFill>
                    <a:prstClr val="black"/>
                  </a:solidFill>
                </a:rPr>
                <a:t>：</a:t>
              </a:r>
              <a:r>
                <a:rPr lang="en-US" altLang="ja-JP" sz="1200" dirty="0" smtClean="0">
                  <a:solidFill>
                    <a:prstClr val="black"/>
                  </a:solidFill>
                </a:rPr>
                <a:t>2.5</a:t>
              </a:r>
              <a:endParaRPr lang="ja-JP" altLang="en-US" sz="1200" dirty="0">
                <a:solidFill>
                  <a:prstClr val="black"/>
                </a:solidFill>
              </a:endParaRPr>
            </a:p>
          </p:txBody>
        </p:sp>
        <p:sp>
          <p:nvSpPr>
            <p:cNvPr id="38" name="テキスト ボックス 37"/>
            <p:cNvSpPr txBox="1"/>
            <p:nvPr/>
          </p:nvSpPr>
          <p:spPr>
            <a:xfrm>
              <a:off x="261012" y="3352511"/>
              <a:ext cx="1013209" cy="145708"/>
            </a:xfrm>
            <a:prstGeom prst="rect">
              <a:avLst/>
            </a:prstGeom>
            <a:noFill/>
          </p:spPr>
          <p:txBody>
            <a:bodyPr wrap="square" rtlCol="0">
              <a:spAutoFit/>
            </a:bodyPr>
            <a:lstStyle/>
            <a:p>
              <a:pPr algn="ctr"/>
              <a:r>
                <a:rPr lang="ja-JP" altLang="en-US" sz="1400" dirty="0">
                  <a:solidFill>
                    <a:prstClr val="black"/>
                  </a:solidFill>
                </a:rPr>
                <a:t>年金</a:t>
              </a:r>
            </a:p>
          </p:txBody>
        </p:sp>
        <p:cxnSp>
          <p:nvCxnSpPr>
            <p:cNvPr id="40" name="直線コネクタ 39"/>
            <p:cNvCxnSpPr/>
            <p:nvPr/>
          </p:nvCxnSpPr>
          <p:spPr>
            <a:xfrm>
              <a:off x="344713" y="2941332"/>
              <a:ext cx="1141642" cy="744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左中かっこ 41"/>
            <p:cNvSpPr/>
            <p:nvPr/>
          </p:nvSpPr>
          <p:spPr>
            <a:xfrm>
              <a:off x="1139543" y="2311135"/>
              <a:ext cx="281373" cy="63764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000">
                <a:solidFill>
                  <a:prstClr val="black"/>
                </a:solidFill>
              </a:endParaRPr>
            </a:p>
          </p:txBody>
        </p:sp>
        <p:sp>
          <p:nvSpPr>
            <p:cNvPr id="51" name="テキスト ボックス 50"/>
            <p:cNvSpPr txBox="1"/>
            <p:nvPr/>
          </p:nvSpPr>
          <p:spPr>
            <a:xfrm>
              <a:off x="460499" y="2562254"/>
              <a:ext cx="910071" cy="145708"/>
            </a:xfrm>
            <a:prstGeom prst="rect">
              <a:avLst/>
            </a:prstGeom>
            <a:noFill/>
          </p:spPr>
          <p:txBody>
            <a:bodyPr wrap="square" rtlCol="0">
              <a:spAutoFit/>
            </a:bodyPr>
            <a:lstStyle/>
            <a:p>
              <a:pPr algn="ctr"/>
              <a:r>
                <a:rPr lang="ja-JP" altLang="en-US" sz="1400" dirty="0">
                  <a:solidFill>
                    <a:prstClr val="black"/>
                  </a:solidFill>
                </a:rPr>
                <a:t>差額</a:t>
              </a:r>
            </a:p>
          </p:txBody>
        </p:sp>
      </p:grpSp>
      <p:sp>
        <p:nvSpPr>
          <p:cNvPr id="7" name="テキスト ボックス 6"/>
          <p:cNvSpPr txBox="1"/>
          <p:nvPr/>
        </p:nvSpPr>
        <p:spPr>
          <a:xfrm>
            <a:off x="96395" y="2148391"/>
            <a:ext cx="3224793" cy="523220"/>
          </a:xfrm>
          <a:prstGeom prst="rect">
            <a:avLst/>
          </a:prstGeom>
          <a:noFill/>
        </p:spPr>
        <p:txBody>
          <a:bodyPr wrap="square" rtlCol="0">
            <a:spAutoFit/>
          </a:bodyPr>
          <a:lstStyle/>
          <a:p>
            <a:pPr marL="82550" indent="-82550"/>
            <a:r>
              <a:rPr lang="ja-JP" altLang="en-US" sz="1400" dirty="0">
                <a:solidFill>
                  <a:prstClr val="black"/>
                </a:solidFill>
              </a:rPr>
              <a:t>○</a:t>
            </a:r>
            <a:r>
              <a:rPr lang="ja-JP" altLang="en-US" sz="1400" dirty="0" smtClean="0">
                <a:solidFill>
                  <a:prstClr val="black"/>
                </a:solidFill>
              </a:rPr>
              <a:t>　国民年金受給者がユニット型個室に入居した場合の一月当たりの費用</a:t>
            </a:r>
            <a:endParaRPr lang="ja-JP" altLang="en-US" sz="1400" dirty="0">
              <a:solidFill>
                <a:prstClr val="black"/>
              </a:solidFill>
            </a:endParaRPr>
          </a:p>
        </p:txBody>
      </p:sp>
      <p:sp>
        <p:nvSpPr>
          <p:cNvPr id="39" name="テキスト ボックス 38"/>
          <p:cNvSpPr txBox="1"/>
          <p:nvPr/>
        </p:nvSpPr>
        <p:spPr>
          <a:xfrm>
            <a:off x="4520954" y="2111846"/>
            <a:ext cx="4050670" cy="307777"/>
          </a:xfrm>
          <a:prstGeom prst="rect">
            <a:avLst/>
          </a:prstGeom>
          <a:noFill/>
        </p:spPr>
        <p:txBody>
          <a:bodyPr wrap="square" rtlCol="0">
            <a:spAutoFit/>
          </a:bodyPr>
          <a:lstStyle/>
          <a:p>
            <a:pPr marL="82550" indent="-82550"/>
            <a:r>
              <a:rPr lang="ja-JP" altLang="en-US" sz="1400" dirty="0">
                <a:solidFill>
                  <a:prstClr val="black"/>
                </a:solidFill>
              </a:rPr>
              <a:t>○</a:t>
            </a:r>
            <a:r>
              <a:rPr lang="ja-JP" altLang="en-US" sz="1400" dirty="0" smtClean="0">
                <a:solidFill>
                  <a:prstClr val="black"/>
                </a:solidFill>
              </a:rPr>
              <a:t>　</a:t>
            </a:r>
            <a:r>
              <a:rPr lang="ja-JP" altLang="en-US" sz="1400" dirty="0">
                <a:solidFill>
                  <a:prstClr val="black"/>
                </a:solidFill>
              </a:rPr>
              <a:t>「</a:t>
            </a:r>
            <a:r>
              <a:rPr lang="ja-JP" altLang="en-US" sz="1400" dirty="0" smtClean="0">
                <a:solidFill>
                  <a:prstClr val="black"/>
                </a:solidFill>
              </a:rPr>
              <a:t>差額」を入所期間に応じて積み上げ。</a:t>
            </a:r>
            <a:endParaRPr lang="ja-JP" altLang="en-US" sz="1400" dirty="0">
              <a:solidFill>
                <a:prstClr val="black"/>
              </a:solidFill>
            </a:endParaRPr>
          </a:p>
        </p:txBody>
      </p:sp>
      <p:sp>
        <p:nvSpPr>
          <p:cNvPr id="10" name="テキスト ボックス 9"/>
          <p:cNvSpPr txBox="1"/>
          <p:nvPr/>
        </p:nvSpPr>
        <p:spPr>
          <a:xfrm>
            <a:off x="128467" y="548680"/>
            <a:ext cx="3312369" cy="338554"/>
          </a:xfrm>
          <a:prstGeom prst="rect">
            <a:avLst/>
          </a:prstGeom>
          <a:noFill/>
          <a:ln>
            <a:solidFill>
              <a:schemeClr val="tx1"/>
            </a:solidFill>
          </a:ln>
        </p:spPr>
        <p:txBody>
          <a:bodyPr wrap="square" rtlCol="0">
            <a:spAutoFit/>
          </a:bodyPr>
          <a:lstStyle/>
          <a:p>
            <a:pPr algn="ctr"/>
            <a:r>
              <a:rPr lang="ja-JP" altLang="en-US" sz="1600" dirty="0" smtClean="0">
                <a:solidFill>
                  <a:prstClr val="black"/>
                </a:solidFill>
              </a:rPr>
              <a:t>ユニット型の施設に入所した場合</a:t>
            </a:r>
            <a:endParaRPr lang="ja-JP" altLang="en-US" sz="1600" dirty="0">
              <a:solidFill>
                <a:prstClr val="black"/>
              </a:solidFill>
            </a:endParaRPr>
          </a:p>
        </p:txBody>
      </p:sp>
      <p:graphicFrame>
        <p:nvGraphicFramePr>
          <p:cNvPr id="41" name="表 40"/>
          <p:cNvGraphicFramePr>
            <a:graphicFrameLocks noGrp="1"/>
          </p:cNvGraphicFramePr>
          <p:nvPr>
            <p:extLst>
              <p:ext uri="{D42A27DB-BD31-4B8C-83A1-F6EECF244321}">
                <p14:modId xmlns:p14="http://schemas.microsoft.com/office/powerpoint/2010/main" val="1209878467"/>
              </p:ext>
            </p:extLst>
          </p:nvPr>
        </p:nvGraphicFramePr>
        <p:xfrm>
          <a:off x="3656858" y="4866016"/>
          <a:ext cx="3924232" cy="1875352"/>
        </p:xfrm>
        <a:graphic>
          <a:graphicData uri="http://schemas.openxmlformats.org/drawingml/2006/table">
            <a:tbl>
              <a:tblPr/>
              <a:tblGrid>
                <a:gridCol w="432048"/>
                <a:gridCol w="360000"/>
                <a:gridCol w="324000"/>
                <a:gridCol w="1152000"/>
                <a:gridCol w="792088"/>
                <a:gridCol w="864096"/>
              </a:tblGrid>
              <a:tr h="193385">
                <a:tc gridSpan="3">
                  <a:txBody>
                    <a:bodyPr/>
                    <a:lstStyle/>
                    <a:p>
                      <a:pPr algn="ctr" fontAlgn="ctr"/>
                      <a:r>
                        <a:rPr lang="ja-JP" altLang="en-US" sz="1300" b="0" i="0" u="none" strike="noStrike" dirty="0" smtClean="0">
                          <a:effectLst/>
                          <a:latin typeface="+mn-ea"/>
                          <a:ea typeface="+mn-ea"/>
                        </a:rPr>
                        <a:t>月額（万円）</a:t>
                      </a:r>
                      <a:endParaRPr lang="ja-JP" altLang="en-US" sz="130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300" b="0" i="0" u="none" strike="noStrike" dirty="0" smtClean="0">
                          <a:effectLst/>
                          <a:latin typeface="+mn-ea"/>
                          <a:ea typeface="+mn-ea"/>
                        </a:rPr>
                        <a:t>人数</a:t>
                      </a:r>
                      <a:endParaRPr lang="en-US" altLang="ja-JP" sz="130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累積割合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ja-JP" altLang="en-US" sz="1300" b="0" i="0" u="none" strike="noStrike" dirty="0">
                          <a:effectLst/>
                          <a:latin typeface="+mn-ea"/>
                          <a:ea typeface="+mn-ea"/>
                        </a:rPr>
                        <a:t>　</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1</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116,884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0.4%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0.4%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1</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2</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351,978</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1.3%</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1.8%</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2</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3</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1,111,636</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4.2%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6.0%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3</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4</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3,515,140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13.3%</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19.2%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4</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5</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3,715,496</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14.0%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33.2%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192">
                <a:tc>
                  <a:txBody>
                    <a:bodyPr/>
                    <a:lstStyle/>
                    <a:p>
                      <a:pPr algn="r" fontAlgn="ctr"/>
                      <a:r>
                        <a:rPr lang="en-US" altLang="ja-JP" sz="1300" b="0" i="0" u="none" strike="noStrike" dirty="0">
                          <a:effectLst/>
                          <a:latin typeface="+mn-ea"/>
                          <a:ea typeface="+mn-ea"/>
                        </a:rPr>
                        <a:t>5</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6</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5,085,167</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19.2%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52.4%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dirty="0">
                          <a:effectLst/>
                          <a:latin typeface="+mn-ea"/>
                          <a:ea typeface="+mn-ea"/>
                        </a:rPr>
                        <a:t>6</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300" b="0" i="0" u="none" strike="noStrike">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300" b="0" i="0" u="none" strike="noStrike" dirty="0">
                          <a:effectLst/>
                          <a:latin typeface="+mn-ea"/>
                          <a:ea typeface="+mn-ea"/>
                        </a:rPr>
                        <a:t>7</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11,174,592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42.2%</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94.6%</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3385">
                <a:tc>
                  <a:txBody>
                    <a:bodyPr/>
                    <a:lstStyle/>
                    <a:p>
                      <a:pPr algn="r" fontAlgn="ctr"/>
                      <a:r>
                        <a:rPr lang="en-US" altLang="ja-JP" sz="1300" b="0" i="0" u="none" strike="noStrike">
                          <a:effectLst/>
                          <a:latin typeface="+mn-ea"/>
                          <a:ea typeface="+mn-ea"/>
                        </a:rPr>
                        <a:t>7</a:t>
                      </a:r>
                    </a:p>
                  </a:txBody>
                  <a:tcPr marL="9525" marR="9525" marT="9525"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300" b="0" i="0" u="none" strike="noStrike">
                          <a:effectLst/>
                          <a:latin typeface="+mn-ea"/>
                          <a:ea typeface="+mn-ea"/>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300" b="0" i="0" u="none" strike="noStrike" dirty="0">
                          <a:effectLst/>
                          <a:latin typeface="+mn-ea"/>
                          <a:ea typeface="+mn-ea"/>
                        </a:rPr>
                        <a:t>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1,433,330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5.4%</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effectLst/>
                          <a:latin typeface="+mn-ea"/>
                          <a:ea typeface="+mn-ea"/>
                        </a:rPr>
                        <a:t>100.0%</a:t>
                      </a:r>
                    </a:p>
                  </a:txBody>
                  <a:tcPr marL="9525" marR="72001"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3" name="テキスト ボックス 42"/>
          <p:cNvSpPr txBox="1"/>
          <p:nvPr/>
        </p:nvSpPr>
        <p:spPr>
          <a:xfrm>
            <a:off x="4520953" y="4509127"/>
            <a:ext cx="4680520" cy="307777"/>
          </a:xfrm>
          <a:prstGeom prst="rect">
            <a:avLst/>
          </a:prstGeom>
          <a:noFill/>
        </p:spPr>
        <p:txBody>
          <a:bodyPr wrap="square" rtlCol="0">
            <a:spAutoFit/>
          </a:bodyPr>
          <a:lstStyle/>
          <a:p>
            <a:r>
              <a:rPr lang="ja-JP" altLang="en-US" sz="1400" dirty="0" smtClean="0">
                <a:solidFill>
                  <a:prstClr val="black"/>
                </a:solidFill>
              </a:rPr>
              <a:t>○　国民年金の受給額（月額）の状況　（平成</a:t>
            </a:r>
            <a:r>
              <a:rPr lang="en-US" altLang="ja-JP" sz="1400" dirty="0" smtClean="0">
                <a:solidFill>
                  <a:prstClr val="black"/>
                </a:solidFill>
              </a:rPr>
              <a:t>23</a:t>
            </a:r>
            <a:r>
              <a:rPr lang="ja-JP" altLang="en-US" sz="1400" dirty="0" smtClean="0">
                <a:solidFill>
                  <a:prstClr val="black"/>
                </a:solidFill>
              </a:rPr>
              <a:t>年度末）</a:t>
            </a:r>
            <a:endParaRPr lang="ja-JP" altLang="en-US" sz="1400" dirty="0">
              <a:solidFill>
                <a:prstClr val="black"/>
              </a:solidFill>
            </a:endParaRPr>
          </a:p>
        </p:txBody>
      </p:sp>
      <p:sp>
        <p:nvSpPr>
          <p:cNvPr id="45" name="テキスト ボックス 44"/>
          <p:cNvSpPr txBox="1"/>
          <p:nvPr/>
        </p:nvSpPr>
        <p:spPr>
          <a:xfrm>
            <a:off x="8049347" y="4902948"/>
            <a:ext cx="1638400" cy="338554"/>
          </a:xfrm>
          <a:prstGeom prst="rect">
            <a:avLst/>
          </a:prstGeom>
          <a:noFill/>
        </p:spPr>
        <p:txBody>
          <a:bodyPr wrap="square" rtlCol="0">
            <a:spAutoFit/>
          </a:bodyPr>
          <a:lstStyle/>
          <a:p>
            <a:r>
              <a:rPr lang="ja-JP" altLang="en-US" sz="1600" b="1" u="sng" dirty="0" smtClean="0">
                <a:solidFill>
                  <a:prstClr val="black"/>
                </a:solidFill>
              </a:rPr>
              <a:t>平均：</a:t>
            </a:r>
            <a:r>
              <a:rPr lang="en-US" altLang="ja-JP" sz="1600" b="1" u="sng" dirty="0" smtClean="0">
                <a:solidFill>
                  <a:prstClr val="black"/>
                </a:solidFill>
              </a:rPr>
              <a:t>54,612</a:t>
            </a:r>
            <a:r>
              <a:rPr lang="ja-JP" altLang="en-US" sz="1600" b="1" u="sng" dirty="0" smtClean="0">
                <a:solidFill>
                  <a:prstClr val="black"/>
                </a:solidFill>
              </a:rPr>
              <a:t>円</a:t>
            </a:r>
            <a:endParaRPr lang="ja-JP" altLang="en-US" sz="1600" b="1" u="sng" dirty="0">
              <a:solidFill>
                <a:prstClr val="black"/>
              </a:solidFill>
            </a:endParaRPr>
          </a:p>
        </p:txBody>
      </p:sp>
      <p:sp>
        <p:nvSpPr>
          <p:cNvPr id="46" name="テキスト ボックス 45"/>
          <p:cNvSpPr txBox="1"/>
          <p:nvPr/>
        </p:nvSpPr>
        <p:spPr>
          <a:xfrm>
            <a:off x="7833325" y="6022459"/>
            <a:ext cx="1944216" cy="430887"/>
          </a:xfrm>
          <a:prstGeom prst="rect">
            <a:avLst/>
          </a:prstGeom>
          <a:noFill/>
        </p:spPr>
        <p:txBody>
          <a:bodyPr wrap="square" rtlCol="0">
            <a:spAutoFit/>
          </a:bodyPr>
          <a:lstStyle/>
          <a:p>
            <a:r>
              <a:rPr lang="ja-JP" altLang="en-US" sz="1100" dirty="0" smtClean="0">
                <a:solidFill>
                  <a:prstClr val="black"/>
                </a:solidFill>
              </a:rPr>
              <a:t>出典：平成</a:t>
            </a:r>
            <a:r>
              <a:rPr lang="en-US" altLang="ja-JP" sz="1100" dirty="0" smtClean="0">
                <a:solidFill>
                  <a:prstClr val="black"/>
                </a:solidFill>
              </a:rPr>
              <a:t>23</a:t>
            </a:r>
            <a:r>
              <a:rPr lang="ja-JP" altLang="en-US" sz="1100" dirty="0" smtClean="0">
                <a:solidFill>
                  <a:prstClr val="black"/>
                </a:solidFill>
              </a:rPr>
              <a:t>年度厚生年金</a:t>
            </a:r>
            <a:endParaRPr lang="en-US" altLang="ja-JP" sz="1100" dirty="0" smtClean="0">
              <a:solidFill>
                <a:prstClr val="black"/>
              </a:solidFill>
            </a:endParaRPr>
          </a:p>
          <a:p>
            <a:r>
              <a:rPr lang="ja-JP" altLang="en-US" sz="1100" dirty="0">
                <a:solidFill>
                  <a:prstClr val="black"/>
                </a:solidFill>
              </a:rPr>
              <a:t>　</a:t>
            </a:r>
            <a:r>
              <a:rPr lang="ja-JP" altLang="en-US" sz="1100" dirty="0" smtClean="0">
                <a:solidFill>
                  <a:prstClr val="black"/>
                </a:solidFill>
              </a:rPr>
              <a:t>　保険・国民年金事業報告</a:t>
            </a:r>
            <a:endParaRPr lang="ja-JP" altLang="en-US" sz="1100" dirty="0">
              <a:solidFill>
                <a:prstClr val="black"/>
              </a:solidFill>
            </a:endParaRPr>
          </a:p>
        </p:txBody>
      </p:sp>
      <p:sp>
        <p:nvSpPr>
          <p:cNvPr id="11" name="テキスト ボックス 10"/>
          <p:cNvSpPr txBox="1"/>
          <p:nvPr/>
        </p:nvSpPr>
        <p:spPr>
          <a:xfrm>
            <a:off x="2100754" y="2578171"/>
            <a:ext cx="1008112" cy="369332"/>
          </a:xfrm>
          <a:prstGeom prst="rect">
            <a:avLst/>
          </a:prstGeom>
          <a:noFill/>
        </p:spPr>
        <p:txBody>
          <a:bodyPr wrap="square" rtlCol="0">
            <a:spAutoFit/>
          </a:bodyPr>
          <a:lstStyle/>
          <a:p>
            <a:r>
              <a:rPr lang="en-US" altLang="ja-JP" dirty="0" smtClean="0">
                <a:solidFill>
                  <a:prstClr val="black"/>
                </a:solidFill>
                <a:latin typeface="ＭＳ Ｐゴシック"/>
              </a:rPr>
              <a:t>7.5</a:t>
            </a:r>
            <a:r>
              <a:rPr lang="ja-JP" altLang="en-US" dirty="0" smtClean="0">
                <a:solidFill>
                  <a:prstClr val="black"/>
                </a:solidFill>
                <a:latin typeface="ＭＳ Ｐゴシック"/>
              </a:rPr>
              <a:t>万円</a:t>
            </a:r>
            <a:endParaRPr lang="ja-JP" altLang="en-US" dirty="0">
              <a:solidFill>
                <a:prstClr val="black"/>
              </a:solidFill>
              <a:latin typeface="ＭＳ Ｐゴシック"/>
            </a:endParaRPr>
          </a:p>
        </p:txBody>
      </p:sp>
      <p:sp>
        <p:nvSpPr>
          <p:cNvPr id="47" name="スライド番号プレースホルダー 1"/>
          <p:cNvSpPr txBox="1">
            <a:spLocks/>
          </p:cNvSpPr>
          <p:nvPr/>
        </p:nvSpPr>
        <p:spPr>
          <a:xfrm>
            <a:off x="7546828" y="6381328"/>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153</a:t>
            </a:r>
            <a:endParaRPr lang="ja-JP" altLang="en-US" sz="2400" dirty="0">
              <a:solidFill>
                <a:prstClr val="black"/>
              </a:solidFill>
            </a:endParaRPr>
          </a:p>
        </p:txBody>
      </p:sp>
    </p:spTree>
    <p:extLst>
      <p:ext uri="{BB962C8B-B14F-4D97-AF65-F5344CB8AC3E}">
        <p14:creationId xmlns:p14="http://schemas.microsoft.com/office/powerpoint/2010/main" val="2959442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2568" y="0"/>
            <a:ext cx="9777536" cy="548680"/>
          </a:xfrm>
          <a:prstGeom prst="rect">
            <a:avLst/>
          </a:prstGeom>
        </p:spPr>
        <p:txBody>
          <a:bodyPr vert="horz" lIns="91440" tIns="45720" rIns="91440" bIns="45720" rtlCol="0">
            <a:noAutofit/>
          </a:bodyPr>
          <a:lstStyle/>
          <a:p>
            <a:pPr marL="342900" indent="-342900" algn="ctr">
              <a:spcBef>
                <a:spcPct val="20000"/>
              </a:spcBef>
              <a:defRPr/>
            </a:pPr>
            <a:r>
              <a:rPr lang="ja-JP" altLang="en-US" sz="2800" dirty="0" smtClean="0">
                <a:solidFill>
                  <a:prstClr val="black"/>
                </a:solidFill>
                <a:latin typeface="HGP創英角ｺﾞｼｯｸUB" pitchFamily="50" charset="-128"/>
                <a:ea typeface="HGP創英角ｺﾞｼｯｸUB" pitchFamily="50" charset="-128"/>
              </a:rPr>
              <a:t>（参考）　特別養護老人ホーム等の在所期間等</a:t>
            </a:r>
            <a:r>
              <a:rPr lang="ja-JP" altLang="en-US" sz="2800" dirty="0" smtClean="0">
                <a:solidFill>
                  <a:prstClr val="black"/>
                </a:solidFill>
                <a:latin typeface="ＭＳ Ｐゴシック"/>
              </a:rPr>
              <a:t>　</a:t>
            </a:r>
            <a:endParaRPr lang="ja-JP" altLang="en-US" sz="2800" dirty="0">
              <a:solidFill>
                <a:prstClr val="black"/>
              </a:solidFill>
              <a:latin typeface="ＭＳ Ｐゴシック"/>
            </a:endParaRPr>
          </a:p>
        </p:txBody>
      </p:sp>
      <p:graphicFrame>
        <p:nvGraphicFramePr>
          <p:cNvPr id="7" name="表 6"/>
          <p:cNvGraphicFramePr>
            <a:graphicFrameLocks noGrp="1"/>
          </p:cNvGraphicFramePr>
          <p:nvPr>
            <p:extLst>
              <p:ext uri="{D42A27DB-BD31-4B8C-83A1-F6EECF244321}">
                <p14:modId xmlns:p14="http://schemas.microsoft.com/office/powerpoint/2010/main" val="470592498"/>
              </p:ext>
            </p:extLst>
          </p:nvPr>
        </p:nvGraphicFramePr>
        <p:xfrm>
          <a:off x="704145" y="3237323"/>
          <a:ext cx="3200400" cy="1287780"/>
        </p:xfrm>
        <a:graphic>
          <a:graphicData uri="http://schemas.openxmlformats.org/drawingml/2006/table">
            <a:tbl>
              <a:tblPr/>
              <a:tblGrid>
                <a:gridCol w="1663700"/>
                <a:gridCol w="1536700"/>
              </a:tblGrid>
              <a:tr h="171450">
                <a:tc>
                  <a:txBody>
                    <a:bodyPr/>
                    <a:lstStyle/>
                    <a:p>
                      <a:pPr algn="l" fontAlgn="ctr"/>
                      <a:endParaRPr lang="ja-JP" altLang="en-US" sz="1200" b="0" i="0" u="none" strike="noStrike" dirty="0">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200" b="0" i="0" u="none" strike="noStrike" dirty="0">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dirty="0">
                          <a:solidFill>
                            <a:srgbClr val="000000"/>
                          </a:solidFill>
                          <a:latin typeface="ＭＳ Ｐゴシック"/>
                        </a:rPr>
                        <a:t>在所日数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ＭＳ Ｐゴシック"/>
                        </a:rPr>
                        <a:t>　</a:t>
                      </a:r>
                      <a:r>
                        <a:rPr lang="ja-JP" altLang="en-US" sz="1200" b="0" i="0" u="none" strike="noStrike" dirty="0" smtClean="0">
                          <a:solidFill>
                            <a:srgbClr val="000000"/>
                          </a:solidFill>
                          <a:latin typeface="ＭＳ Ｐゴシック"/>
                        </a:rPr>
                        <a:t>日数（日）</a:t>
                      </a:r>
                      <a:endParaRPr lang="ja-JP" altLang="en-US" sz="12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dirty="0">
                          <a:solidFill>
                            <a:srgbClr val="000000"/>
                          </a:solidFill>
                          <a:latin typeface="ＭＳ Ｐゴシック"/>
                        </a:rPr>
                        <a:t>最大値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ＭＳ ゴシック" pitchFamily="49" charset="-128"/>
                          <a:ea typeface="ＭＳ ゴシック" pitchFamily="49" charset="-128"/>
                        </a:rPr>
                        <a:t>8668</a:t>
                      </a:r>
                    </a:p>
                  </a:txBody>
                  <a:tcPr marL="9525" marR="28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a:solidFill>
                            <a:srgbClr val="000000"/>
                          </a:solidFill>
                          <a:latin typeface="ＭＳ Ｐゴシック"/>
                        </a:rPr>
                        <a:t>最小値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ＭＳ ゴシック" pitchFamily="49" charset="-128"/>
                          <a:ea typeface="ＭＳ ゴシック" pitchFamily="49" charset="-128"/>
                        </a:rPr>
                        <a:t>1</a:t>
                      </a:r>
                    </a:p>
                  </a:txBody>
                  <a:tcPr marL="9525" marR="28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a:solidFill>
                            <a:srgbClr val="000000"/>
                          </a:solidFill>
                          <a:latin typeface="ＭＳ Ｐゴシック"/>
                        </a:rPr>
                        <a:t>平均値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ＭＳ ゴシック" pitchFamily="49" charset="-128"/>
                          <a:ea typeface="ＭＳ ゴシック" pitchFamily="49" charset="-128"/>
                        </a:rPr>
                        <a:t>1474.9</a:t>
                      </a:r>
                    </a:p>
                  </a:txBody>
                  <a:tcPr marL="9525" marR="28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ctr" fontAlgn="ctr"/>
                      <a:r>
                        <a:rPr lang="ja-JP" altLang="en-US" sz="1200" b="0" i="0" u="none" strike="noStrike" dirty="0">
                          <a:solidFill>
                            <a:srgbClr val="000000"/>
                          </a:solidFill>
                          <a:latin typeface="ＭＳ Ｐゴシック"/>
                        </a:rPr>
                        <a:t>中央値</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latin typeface="ＭＳ ゴシック" pitchFamily="49" charset="-128"/>
                          <a:ea typeface="ＭＳ ゴシック" pitchFamily="49" charset="-128"/>
                        </a:rPr>
                        <a:t>1083</a:t>
                      </a:r>
                    </a:p>
                  </a:txBody>
                  <a:tcPr marL="9525" marR="288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テキスト ボックス 7"/>
          <p:cNvSpPr txBox="1"/>
          <p:nvPr/>
        </p:nvSpPr>
        <p:spPr>
          <a:xfrm>
            <a:off x="236821" y="2858507"/>
            <a:ext cx="2808312" cy="369332"/>
          </a:xfrm>
          <a:prstGeom prst="rect">
            <a:avLst/>
          </a:prstGeom>
          <a:noFill/>
        </p:spPr>
        <p:txBody>
          <a:bodyPr wrap="square" rtlCol="0">
            <a:spAutoFit/>
          </a:bodyPr>
          <a:lstStyle/>
          <a:p>
            <a:pPr algn="ctr"/>
            <a:r>
              <a:rPr lang="ja-JP" altLang="en-US" dirty="0" smtClean="0">
                <a:solidFill>
                  <a:prstClr val="black"/>
                </a:solidFill>
              </a:rPr>
              <a:t>＜平均在所日数等＞</a:t>
            </a:r>
            <a:endParaRPr lang="ja-JP" altLang="en-US" dirty="0">
              <a:solidFill>
                <a:prstClr val="black"/>
              </a:solidFill>
            </a:endParaRPr>
          </a:p>
        </p:txBody>
      </p:sp>
      <p:sp>
        <p:nvSpPr>
          <p:cNvPr id="9" name="テキスト ボックス 8"/>
          <p:cNvSpPr txBox="1"/>
          <p:nvPr/>
        </p:nvSpPr>
        <p:spPr>
          <a:xfrm>
            <a:off x="4292243" y="2839158"/>
            <a:ext cx="2808312" cy="369332"/>
          </a:xfrm>
          <a:prstGeom prst="rect">
            <a:avLst/>
          </a:prstGeom>
          <a:noFill/>
        </p:spPr>
        <p:txBody>
          <a:bodyPr wrap="square" rtlCol="0">
            <a:spAutoFit/>
          </a:bodyPr>
          <a:lstStyle/>
          <a:p>
            <a:pPr algn="ctr"/>
            <a:r>
              <a:rPr lang="ja-JP" altLang="en-US" dirty="0" smtClean="0">
                <a:solidFill>
                  <a:prstClr val="black"/>
                </a:solidFill>
              </a:rPr>
              <a:t>＜在所期間の分布＞</a:t>
            </a:r>
            <a:endParaRPr lang="ja-JP" altLang="en-US" dirty="0">
              <a:solidFill>
                <a:prstClr val="black"/>
              </a:solidFill>
            </a:endParaRPr>
          </a:p>
        </p:txBody>
      </p:sp>
      <p:sp>
        <p:nvSpPr>
          <p:cNvPr id="10" name="テキスト ボックス 9"/>
          <p:cNvSpPr txBox="1"/>
          <p:nvPr/>
        </p:nvSpPr>
        <p:spPr>
          <a:xfrm>
            <a:off x="2576736" y="6453336"/>
            <a:ext cx="6696744" cy="276999"/>
          </a:xfrm>
          <a:prstGeom prst="rect">
            <a:avLst/>
          </a:prstGeom>
          <a:noFill/>
        </p:spPr>
        <p:txBody>
          <a:bodyPr wrap="square" rtlCol="0">
            <a:spAutoFit/>
          </a:bodyPr>
          <a:lstStyle/>
          <a:p>
            <a:pPr algn="r"/>
            <a:r>
              <a:rPr lang="ja-JP" altLang="en-US" sz="1200" dirty="0" smtClean="0">
                <a:solidFill>
                  <a:prstClr val="black"/>
                </a:solidFill>
              </a:rPr>
              <a:t>出典：介護サービス施設・事業所調査（平成</a:t>
            </a:r>
            <a:r>
              <a:rPr lang="en-US" altLang="ja-JP" sz="1200" dirty="0" smtClean="0">
                <a:solidFill>
                  <a:prstClr val="black"/>
                </a:solidFill>
              </a:rPr>
              <a:t>22</a:t>
            </a:r>
            <a:r>
              <a:rPr lang="ja-JP" altLang="en-US" sz="1200" dirty="0" smtClean="0">
                <a:solidFill>
                  <a:prstClr val="black"/>
                </a:solidFill>
              </a:rPr>
              <a:t>年</a:t>
            </a:r>
            <a:r>
              <a:rPr lang="en-US" altLang="ja-JP" sz="1200" dirty="0" smtClean="0">
                <a:solidFill>
                  <a:prstClr val="black"/>
                </a:solidFill>
              </a:rPr>
              <a:t>9</a:t>
            </a:r>
            <a:r>
              <a:rPr lang="ja-JP" altLang="en-US" sz="1200" dirty="0" smtClean="0">
                <a:solidFill>
                  <a:prstClr val="black"/>
                </a:solidFill>
              </a:rPr>
              <a:t>月）より老健局にて作成</a:t>
            </a:r>
            <a:endParaRPr lang="ja-JP" altLang="en-US" sz="1200" dirty="0">
              <a:solidFill>
                <a:prstClr val="black"/>
              </a:solidFill>
            </a:endParaRPr>
          </a:p>
        </p:txBody>
      </p:sp>
      <p:graphicFrame>
        <p:nvGraphicFramePr>
          <p:cNvPr id="5" name="表 4"/>
          <p:cNvGraphicFramePr>
            <a:graphicFrameLocks noGrp="1"/>
          </p:cNvGraphicFramePr>
          <p:nvPr>
            <p:extLst>
              <p:ext uri="{D42A27DB-BD31-4B8C-83A1-F6EECF244321}">
                <p14:modId xmlns:p14="http://schemas.microsoft.com/office/powerpoint/2010/main" val="2312061653"/>
              </p:ext>
            </p:extLst>
          </p:nvPr>
        </p:nvGraphicFramePr>
        <p:xfrm>
          <a:off x="4341908" y="3291464"/>
          <a:ext cx="4800599" cy="3133725"/>
        </p:xfrm>
        <a:graphic>
          <a:graphicData uri="http://schemas.openxmlformats.org/drawingml/2006/table">
            <a:tbl>
              <a:tblPr/>
              <a:tblGrid>
                <a:gridCol w="1662600"/>
                <a:gridCol w="1535684"/>
                <a:gridCol w="828127"/>
                <a:gridCol w="774188"/>
              </a:tblGrid>
              <a:tr h="285750">
                <a:tc>
                  <a:txBody>
                    <a:bodyPr/>
                    <a:lstStyle/>
                    <a:p>
                      <a:pPr algn="ctr" fontAlgn="ctr"/>
                      <a:r>
                        <a:rPr lang="ja-JP" altLang="en-US" sz="1200" b="0" i="0" u="none" strike="noStrike" dirty="0">
                          <a:solidFill>
                            <a:srgbClr val="000000"/>
                          </a:solidFill>
                          <a:effectLst/>
                          <a:latin typeface="ＭＳ Ｐゴシック"/>
                        </a:rPr>
                        <a:t>在所期間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累積割合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dirty="0">
                          <a:solidFill>
                            <a:srgbClr val="000000"/>
                          </a:solidFill>
                          <a:effectLst/>
                          <a:latin typeface="ＭＳ Ｐゴシック"/>
                        </a:rPr>
                        <a:t>１年未満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1098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23.8%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dirty="0">
                          <a:solidFill>
                            <a:srgbClr val="000000"/>
                          </a:solidFill>
                          <a:effectLst/>
                          <a:latin typeface="ＭＳ Ｐゴシック"/>
                        </a:rPr>
                        <a:t>１年以上２年未満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661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14.4%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38.2%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２年以上３年未満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544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11.8%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50.0%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３年以上４年未満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487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10.6%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60.6%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dirty="0">
                          <a:solidFill>
                            <a:srgbClr val="000000"/>
                          </a:solidFill>
                          <a:effectLst/>
                          <a:latin typeface="ＭＳ Ｐゴシック"/>
                        </a:rPr>
                        <a:t>４年以上５年未満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448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9.7%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70.3%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５年以上６年未満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353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7.7%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78.0%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６年以上７年未満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174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81.8%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７年以上８年未満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202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4.4%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86.1%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８年以上９年未満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129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88.9%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９年以上１０年未満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101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91.1%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１０年以上１１年未満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134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2.9%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94.0%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１１年以上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274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6.0%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Ｐゴシック"/>
                        </a:rPr>
                        <a:t>100.0%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075">
                <a:tc>
                  <a:txBody>
                    <a:bodyPr/>
                    <a:lstStyle/>
                    <a:p>
                      <a:pPr algn="r" fontAlgn="ctr"/>
                      <a:r>
                        <a:rPr lang="ja-JP" altLang="en-US" sz="1200" b="0" i="0" u="none" strike="noStrike">
                          <a:solidFill>
                            <a:srgbClr val="000000"/>
                          </a:solidFill>
                          <a:effectLst/>
                          <a:latin typeface="ＭＳ Ｐゴシック"/>
                        </a:rPr>
                        <a:t>不詳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ＭＳ Ｐゴシック"/>
                        </a:rPr>
                        <a:t>549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Ｐゴシック"/>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ＭＳ Ｐゴシック"/>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タイトル 3"/>
          <p:cNvSpPr txBox="1">
            <a:spLocks/>
          </p:cNvSpPr>
          <p:nvPr/>
        </p:nvSpPr>
        <p:spPr>
          <a:xfrm>
            <a:off x="232807" y="548680"/>
            <a:ext cx="9517057" cy="665807"/>
          </a:xfrm>
          <a:prstGeom prst="rect">
            <a:avLst/>
          </a:prstGeom>
          <a:ln w="19050">
            <a:solidFill>
              <a:schemeClr val="tx1"/>
            </a:solidFill>
          </a:ln>
        </p:spPr>
        <p:txBody>
          <a:bodyPr vert="horz" lIns="91440" tIns="45720" rIns="91440" bIns="45720" rtlCol="0" anchor="ctr">
            <a:noAutofit/>
          </a:bodyPr>
          <a:lstStyle/>
          <a:p>
            <a:pPr marL="177800" indent="-177800"/>
            <a:r>
              <a:rPr lang="ja-JP" altLang="en-US" dirty="0" smtClean="0">
                <a:solidFill>
                  <a:prstClr val="black"/>
                </a:solidFill>
              </a:rPr>
              <a:t>○　特別養護老人ホームの平均在所期間は、約４年間。入所時点の平均年齢は</a:t>
            </a:r>
            <a:r>
              <a:rPr lang="en-US" altLang="ja-JP" dirty="0" smtClean="0">
                <a:solidFill>
                  <a:prstClr val="black"/>
                </a:solidFill>
              </a:rPr>
              <a:t>85</a:t>
            </a:r>
            <a:r>
              <a:rPr lang="ja-JP" altLang="en-US" dirty="0" smtClean="0">
                <a:solidFill>
                  <a:prstClr val="black"/>
                </a:solidFill>
              </a:rPr>
              <a:t>歳。</a:t>
            </a:r>
            <a:endParaRPr lang="en-US" altLang="ja-JP" dirty="0" smtClean="0">
              <a:solidFill>
                <a:prstClr val="black"/>
              </a:solidFill>
            </a:endParaRPr>
          </a:p>
          <a:p>
            <a:pPr marL="177800" indent="-177800"/>
            <a:r>
              <a:rPr lang="ja-JP" altLang="en-US" dirty="0" smtClean="0">
                <a:solidFill>
                  <a:prstClr val="black"/>
                </a:solidFill>
              </a:rPr>
              <a:t>○　９割以上の入所者は１０年以内に退所している。</a:t>
            </a:r>
            <a:endParaRPr lang="en-US" altLang="ja-JP" dirty="0" smtClean="0">
              <a:solidFill>
                <a:prstClr val="black"/>
              </a:solidFill>
            </a:endParaRPr>
          </a:p>
        </p:txBody>
      </p:sp>
      <p:sp>
        <p:nvSpPr>
          <p:cNvPr id="12" name="テキスト ボックス 11"/>
          <p:cNvSpPr txBox="1"/>
          <p:nvPr/>
        </p:nvSpPr>
        <p:spPr>
          <a:xfrm>
            <a:off x="102576" y="1738529"/>
            <a:ext cx="3791223" cy="553998"/>
          </a:xfrm>
          <a:prstGeom prst="rect">
            <a:avLst/>
          </a:prstGeom>
          <a:noFill/>
        </p:spPr>
        <p:txBody>
          <a:bodyPr wrap="square" rtlCol="0">
            <a:spAutoFit/>
          </a:bodyPr>
          <a:lstStyle/>
          <a:p>
            <a:pPr algn="ctr"/>
            <a:r>
              <a:rPr lang="ja-JP" altLang="en-US" dirty="0" smtClean="0">
                <a:solidFill>
                  <a:prstClr val="black"/>
                </a:solidFill>
              </a:rPr>
              <a:t>＜新規入所者の平均年齢等＞</a:t>
            </a:r>
            <a:endParaRPr lang="en-US" altLang="ja-JP" dirty="0" smtClean="0">
              <a:solidFill>
                <a:prstClr val="black"/>
              </a:solidFill>
            </a:endParaRPr>
          </a:p>
          <a:p>
            <a:pPr algn="ctr"/>
            <a:endParaRPr lang="ja-JP" altLang="en-US" sz="1200" dirty="0">
              <a:solidFill>
                <a:prstClr val="black"/>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185795284"/>
              </p:ext>
            </p:extLst>
          </p:nvPr>
        </p:nvGraphicFramePr>
        <p:xfrm>
          <a:off x="4392066" y="1849893"/>
          <a:ext cx="3470692" cy="548640"/>
        </p:xfrm>
        <a:graphic>
          <a:graphicData uri="http://schemas.openxmlformats.org/drawingml/2006/table">
            <a:tbl>
              <a:tblPr firstRow="1" bandRow="1">
                <a:tableStyleId>{5940675A-B579-460E-94D1-54222C63F5DA}</a:tableStyleId>
              </a:tblPr>
              <a:tblGrid>
                <a:gridCol w="1735346"/>
                <a:gridCol w="1735346"/>
              </a:tblGrid>
              <a:tr h="245996">
                <a:tc>
                  <a:txBody>
                    <a:bodyPr/>
                    <a:lstStyle/>
                    <a:p>
                      <a:pPr algn="ctr"/>
                      <a:r>
                        <a:rPr kumimoji="1" lang="ja-JP" altLang="en-US" sz="1200" dirty="0" smtClean="0"/>
                        <a:t>平均年齢</a:t>
                      </a:r>
                      <a:endParaRPr kumimoji="1" lang="ja-JP" altLang="en-US" sz="1200" dirty="0"/>
                    </a:p>
                  </a:txBody>
                  <a:tcPr/>
                </a:tc>
                <a:tc>
                  <a:txBody>
                    <a:bodyPr/>
                    <a:lstStyle/>
                    <a:p>
                      <a:pPr algn="ctr"/>
                      <a:r>
                        <a:rPr kumimoji="1" lang="ja-JP" altLang="en-US" sz="1200" dirty="0" smtClean="0"/>
                        <a:t>平均要介護度</a:t>
                      </a:r>
                      <a:endParaRPr kumimoji="1" lang="ja-JP" altLang="en-US" sz="1200" dirty="0"/>
                    </a:p>
                  </a:txBody>
                  <a:tcPr/>
                </a:tc>
              </a:tr>
              <a:tr h="245996">
                <a:tc>
                  <a:txBody>
                    <a:bodyPr/>
                    <a:lstStyle/>
                    <a:p>
                      <a:pPr algn="r"/>
                      <a:r>
                        <a:rPr kumimoji="1" lang="ja-JP" altLang="en-US" sz="1200" dirty="0" smtClean="0"/>
                        <a:t>８５．０</a:t>
                      </a:r>
                      <a:endParaRPr kumimoji="1" lang="ja-JP" altLang="en-US" sz="1200" dirty="0"/>
                    </a:p>
                  </a:txBody>
                  <a:tcPr/>
                </a:tc>
                <a:tc>
                  <a:txBody>
                    <a:bodyPr/>
                    <a:lstStyle/>
                    <a:p>
                      <a:pPr algn="r"/>
                      <a:r>
                        <a:rPr kumimoji="1" lang="ja-JP" altLang="en-US" sz="1200" dirty="0" smtClean="0"/>
                        <a:t>３．４３</a:t>
                      </a:r>
                      <a:endParaRPr kumimoji="1" lang="ja-JP" altLang="en-US" sz="1200" dirty="0"/>
                    </a:p>
                  </a:txBody>
                  <a:tcPr/>
                </a:tc>
              </a:tr>
            </a:tbl>
          </a:graphicData>
        </a:graphic>
      </p:graphicFrame>
      <p:sp>
        <p:nvSpPr>
          <p:cNvPr id="13" name="テキスト ボックス 12"/>
          <p:cNvSpPr txBox="1"/>
          <p:nvPr/>
        </p:nvSpPr>
        <p:spPr>
          <a:xfrm>
            <a:off x="260775" y="2553743"/>
            <a:ext cx="9221850" cy="261610"/>
          </a:xfrm>
          <a:prstGeom prst="rect">
            <a:avLst/>
          </a:prstGeom>
          <a:noFill/>
        </p:spPr>
        <p:txBody>
          <a:bodyPr wrap="square" rtlCol="0">
            <a:spAutoFit/>
          </a:bodyPr>
          <a:lstStyle/>
          <a:p>
            <a:pPr algn="r"/>
            <a:r>
              <a:rPr lang="ja-JP" altLang="en-US" sz="1050" dirty="0" smtClean="0">
                <a:solidFill>
                  <a:prstClr val="black"/>
                </a:solidFill>
              </a:rPr>
              <a:t>出典：</a:t>
            </a:r>
            <a:r>
              <a:rPr lang="ja-JP" altLang="en-US" sz="1050" dirty="0">
                <a:solidFill>
                  <a:prstClr val="black"/>
                </a:solidFill>
              </a:rPr>
              <a:t>野村総合</a:t>
            </a:r>
            <a:r>
              <a:rPr lang="ja-JP" altLang="en-US" sz="1050" dirty="0" smtClean="0">
                <a:solidFill>
                  <a:prstClr val="black"/>
                </a:solidFill>
              </a:rPr>
              <a:t>研究所「特別養護老人ホームにおける入所申込者に関する調査研究」平成</a:t>
            </a:r>
            <a:r>
              <a:rPr lang="en-US" altLang="ja-JP" sz="1050" dirty="0" smtClean="0">
                <a:solidFill>
                  <a:prstClr val="black"/>
                </a:solidFill>
              </a:rPr>
              <a:t>22</a:t>
            </a:r>
            <a:r>
              <a:rPr lang="ja-JP" altLang="en-US" sz="1050" dirty="0" smtClean="0">
                <a:solidFill>
                  <a:prstClr val="black"/>
                </a:solidFill>
              </a:rPr>
              <a:t>年</a:t>
            </a:r>
            <a:r>
              <a:rPr lang="en-US" altLang="ja-JP" sz="1050" dirty="0" smtClean="0">
                <a:solidFill>
                  <a:prstClr val="black"/>
                </a:solidFill>
              </a:rPr>
              <a:t>3</a:t>
            </a:r>
            <a:r>
              <a:rPr lang="ja-JP" altLang="en-US" sz="1050" dirty="0" smtClean="0">
                <a:solidFill>
                  <a:prstClr val="black"/>
                </a:solidFill>
              </a:rPr>
              <a:t>月　</a:t>
            </a:r>
            <a:r>
              <a:rPr lang="en-US" altLang="ja-JP" sz="1050" dirty="0" smtClean="0">
                <a:solidFill>
                  <a:prstClr val="black"/>
                </a:solidFill>
              </a:rPr>
              <a:t>※</a:t>
            </a:r>
            <a:r>
              <a:rPr lang="ja-JP" altLang="en-US" sz="1050" dirty="0" smtClean="0">
                <a:solidFill>
                  <a:prstClr val="black"/>
                </a:solidFill>
              </a:rPr>
              <a:t>平成</a:t>
            </a:r>
            <a:r>
              <a:rPr lang="en-US" altLang="ja-JP" sz="1050" dirty="0" smtClean="0">
                <a:solidFill>
                  <a:prstClr val="black"/>
                </a:solidFill>
              </a:rPr>
              <a:t>20</a:t>
            </a:r>
            <a:r>
              <a:rPr lang="ja-JP" altLang="en-US" sz="1050" dirty="0" smtClean="0">
                <a:solidFill>
                  <a:prstClr val="black"/>
                </a:solidFill>
              </a:rPr>
              <a:t>年</a:t>
            </a:r>
            <a:r>
              <a:rPr lang="en-US" altLang="ja-JP" sz="1050" dirty="0" smtClean="0">
                <a:solidFill>
                  <a:prstClr val="black"/>
                </a:solidFill>
              </a:rPr>
              <a:t>9</a:t>
            </a:r>
            <a:r>
              <a:rPr lang="ja-JP" altLang="en-US" sz="1050" dirty="0" smtClean="0">
                <a:solidFill>
                  <a:prstClr val="black"/>
                </a:solidFill>
              </a:rPr>
              <a:t>月～平成</a:t>
            </a:r>
            <a:r>
              <a:rPr lang="en-US" altLang="ja-JP" sz="1050" dirty="0" smtClean="0">
                <a:solidFill>
                  <a:prstClr val="black"/>
                </a:solidFill>
              </a:rPr>
              <a:t>21</a:t>
            </a:r>
            <a:r>
              <a:rPr lang="ja-JP" altLang="en-US" sz="1050" dirty="0" smtClean="0">
                <a:solidFill>
                  <a:prstClr val="black"/>
                </a:solidFill>
              </a:rPr>
              <a:t>年</a:t>
            </a:r>
            <a:r>
              <a:rPr lang="en-US" altLang="ja-JP" sz="1050" dirty="0" smtClean="0">
                <a:solidFill>
                  <a:prstClr val="black"/>
                </a:solidFill>
              </a:rPr>
              <a:t>8</a:t>
            </a:r>
            <a:r>
              <a:rPr lang="ja-JP" altLang="en-US" sz="1050" dirty="0" smtClean="0">
                <a:solidFill>
                  <a:prstClr val="black"/>
                </a:solidFill>
              </a:rPr>
              <a:t>月の新規入所者</a:t>
            </a:r>
            <a:endParaRPr lang="ja-JP" altLang="en-US" sz="1050" dirty="0">
              <a:solidFill>
                <a:prstClr val="black"/>
              </a:solidFill>
            </a:endParaRPr>
          </a:p>
        </p:txBody>
      </p:sp>
      <p:sp>
        <p:nvSpPr>
          <p:cNvPr id="6" name="テキスト ボックス 5"/>
          <p:cNvSpPr txBox="1"/>
          <p:nvPr/>
        </p:nvSpPr>
        <p:spPr>
          <a:xfrm>
            <a:off x="108105" y="1399153"/>
            <a:ext cx="2906860" cy="369332"/>
          </a:xfrm>
          <a:prstGeom prst="rect">
            <a:avLst/>
          </a:prstGeom>
          <a:noFill/>
        </p:spPr>
        <p:txBody>
          <a:bodyPr wrap="square" rtlCol="0">
            <a:spAutoFit/>
          </a:bodyPr>
          <a:lstStyle/>
          <a:p>
            <a:r>
              <a:rPr lang="ja-JP" altLang="en-US" u="sng" dirty="0" smtClean="0">
                <a:solidFill>
                  <a:prstClr val="black"/>
                </a:solidFill>
              </a:rPr>
              <a:t>１．特別養護老人ホーム</a:t>
            </a:r>
            <a:endParaRPr lang="ja-JP" altLang="en-US" u="sng" dirty="0">
              <a:solidFill>
                <a:prstClr val="black"/>
              </a:solidFill>
            </a:endParaRPr>
          </a:p>
        </p:txBody>
      </p:sp>
      <p:sp>
        <p:nvSpPr>
          <p:cNvPr id="14" name="スライド番号プレースホルダー 1"/>
          <p:cNvSpPr txBox="1">
            <a:spLocks/>
          </p:cNvSpPr>
          <p:nvPr/>
        </p:nvSpPr>
        <p:spPr>
          <a:xfrm>
            <a:off x="7546828" y="6381328"/>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154</a:t>
            </a:r>
            <a:endParaRPr lang="ja-JP" altLang="en-US" sz="2400" dirty="0">
              <a:solidFill>
                <a:prstClr val="black"/>
              </a:solidFill>
            </a:endParaRPr>
          </a:p>
        </p:txBody>
      </p:sp>
    </p:spTree>
    <p:extLst>
      <p:ext uri="{BB962C8B-B14F-4D97-AF65-F5344CB8AC3E}">
        <p14:creationId xmlns:p14="http://schemas.microsoft.com/office/powerpoint/2010/main" val="3760263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5487" y="1041258"/>
            <a:ext cx="2808312" cy="646331"/>
          </a:xfrm>
          <a:prstGeom prst="rect">
            <a:avLst/>
          </a:prstGeom>
          <a:noFill/>
        </p:spPr>
        <p:txBody>
          <a:bodyPr wrap="square" rtlCol="0">
            <a:spAutoFit/>
          </a:bodyPr>
          <a:lstStyle/>
          <a:p>
            <a:pPr algn="ctr"/>
            <a:r>
              <a:rPr lang="ja-JP" altLang="en-US" dirty="0" smtClean="0">
                <a:solidFill>
                  <a:prstClr val="black"/>
                </a:solidFill>
              </a:rPr>
              <a:t>＜平均在所日数＞</a:t>
            </a:r>
            <a:endParaRPr lang="en-US" altLang="ja-JP" dirty="0" smtClean="0">
              <a:solidFill>
                <a:prstClr val="black"/>
              </a:solidFill>
            </a:endParaRPr>
          </a:p>
          <a:p>
            <a:pPr algn="r"/>
            <a:r>
              <a:rPr lang="ja-JP" altLang="en-US" dirty="0" smtClean="0">
                <a:solidFill>
                  <a:prstClr val="black"/>
                </a:solidFill>
              </a:rPr>
              <a:t>３２９．３日</a:t>
            </a:r>
            <a:endParaRPr lang="ja-JP" altLang="en-US" dirty="0">
              <a:solidFill>
                <a:prstClr val="black"/>
              </a:solidFill>
            </a:endParaRPr>
          </a:p>
        </p:txBody>
      </p:sp>
      <p:sp>
        <p:nvSpPr>
          <p:cNvPr id="9" name="テキスト ボックス 8"/>
          <p:cNvSpPr txBox="1"/>
          <p:nvPr/>
        </p:nvSpPr>
        <p:spPr>
          <a:xfrm>
            <a:off x="4010735" y="1000854"/>
            <a:ext cx="2808312" cy="369332"/>
          </a:xfrm>
          <a:prstGeom prst="rect">
            <a:avLst/>
          </a:prstGeom>
          <a:noFill/>
        </p:spPr>
        <p:txBody>
          <a:bodyPr wrap="square" rtlCol="0">
            <a:spAutoFit/>
          </a:bodyPr>
          <a:lstStyle/>
          <a:p>
            <a:pPr algn="ctr"/>
            <a:r>
              <a:rPr lang="ja-JP" altLang="en-US" dirty="0" smtClean="0">
                <a:solidFill>
                  <a:prstClr val="black"/>
                </a:solidFill>
              </a:rPr>
              <a:t>＜在所期間の分布＞</a:t>
            </a:r>
            <a:endParaRPr lang="ja-JP" altLang="en-US" dirty="0">
              <a:solidFill>
                <a:prstClr val="black"/>
              </a:solidFill>
            </a:endParaRPr>
          </a:p>
        </p:txBody>
      </p:sp>
      <p:sp>
        <p:nvSpPr>
          <p:cNvPr id="10" name="テキスト ボックス 9"/>
          <p:cNvSpPr txBox="1"/>
          <p:nvPr/>
        </p:nvSpPr>
        <p:spPr>
          <a:xfrm>
            <a:off x="2504728" y="6525344"/>
            <a:ext cx="6696744" cy="276999"/>
          </a:xfrm>
          <a:prstGeom prst="rect">
            <a:avLst/>
          </a:prstGeom>
          <a:noFill/>
        </p:spPr>
        <p:txBody>
          <a:bodyPr wrap="square" rtlCol="0">
            <a:spAutoFit/>
          </a:bodyPr>
          <a:lstStyle/>
          <a:p>
            <a:pPr algn="r"/>
            <a:r>
              <a:rPr lang="ja-JP" altLang="en-US" sz="1200" dirty="0" smtClean="0">
                <a:solidFill>
                  <a:prstClr val="black"/>
                </a:solidFill>
              </a:rPr>
              <a:t>出典：介護サービス施設・事業所調査（平成</a:t>
            </a:r>
            <a:r>
              <a:rPr lang="en-US" altLang="ja-JP" sz="1200" dirty="0" smtClean="0">
                <a:solidFill>
                  <a:prstClr val="black"/>
                </a:solidFill>
              </a:rPr>
              <a:t>22</a:t>
            </a:r>
            <a:r>
              <a:rPr lang="ja-JP" altLang="en-US" sz="1200" dirty="0" smtClean="0">
                <a:solidFill>
                  <a:prstClr val="black"/>
                </a:solidFill>
              </a:rPr>
              <a:t>年</a:t>
            </a:r>
            <a:r>
              <a:rPr lang="en-US" altLang="ja-JP" sz="1200" dirty="0" smtClean="0">
                <a:solidFill>
                  <a:prstClr val="black"/>
                </a:solidFill>
              </a:rPr>
              <a:t>9</a:t>
            </a:r>
            <a:r>
              <a:rPr lang="ja-JP" altLang="en-US" sz="1200" dirty="0" smtClean="0">
                <a:solidFill>
                  <a:prstClr val="black"/>
                </a:solidFill>
              </a:rPr>
              <a:t>月）</a:t>
            </a:r>
            <a:endParaRPr lang="ja-JP" altLang="en-US" sz="1200" dirty="0">
              <a:solidFill>
                <a:prstClr val="black"/>
              </a:solidFill>
            </a:endParaRPr>
          </a:p>
        </p:txBody>
      </p:sp>
      <p:sp>
        <p:nvSpPr>
          <p:cNvPr id="11" name="タイトル 3"/>
          <p:cNvSpPr txBox="1">
            <a:spLocks/>
          </p:cNvSpPr>
          <p:nvPr/>
        </p:nvSpPr>
        <p:spPr>
          <a:xfrm>
            <a:off x="196537" y="40682"/>
            <a:ext cx="9517057" cy="665807"/>
          </a:xfrm>
          <a:prstGeom prst="rect">
            <a:avLst/>
          </a:prstGeom>
          <a:ln w="19050">
            <a:solidFill>
              <a:schemeClr val="tx1"/>
            </a:solidFill>
          </a:ln>
        </p:spPr>
        <p:txBody>
          <a:bodyPr vert="horz" lIns="91440" tIns="45720" rIns="91440" bIns="45720" rtlCol="0" anchor="ctr">
            <a:noAutofit/>
          </a:bodyPr>
          <a:lstStyle/>
          <a:p>
            <a:pPr marL="177800" indent="-177800"/>
            <a:r>
              <a:rPr lang="ja-JP" altLang="en-US" dirty="0" smtClean="0">
                <a:solidFill>
                  <a:prstClr val="black"/>
                </a:solidFill>
              </a:rPr>
              <a:t>○　老人保健施設の平均在所日数は約</a:t>
            </a:r>
            <a:r>
              <a:rPr lang="en-US" altLang="ja-JP" dirty="0" smtClean="0">
                <a:solidFill>
                  <a:prstClr val="black"/>
                </a:solidFill>
              </a:rPr>
              <a:t>329</a:t>
            </a:r>
            <a:r>
              <a:rPr lang="ja-JP" altLang="en-US" dirty="0" smtClean="0">
                <a:solidFill>
                  <a:prstClr val="black"/>
                </a:solidFill>
              </a:rPr>
              <a:t>日、介護療養型医療施設の平均在所日数は</a:t>
            </a:r>
            <a:r>
              <a:rPr lang="en-US" altLang="ja-JP" dirty="0" smtClean="0">
                <a:solidFill>
                  <a:prstClr val="black"/>
                </a:solidFill>
              </a:rPr>
              <a:t>412</a:t>
            </a:r>
            <a:r>
              <a:rPr lang="ja-JP" altLang="en-US" dirty="0" smtClean="0">
                <a:solidFill>
                  <a:prstClr val="black"/>
                </a:solidFill>
              </a:rPr>
              <a:t>日となっている。</a:t>
            </a:r>
            <a:endParaRPr lang="en-US" altLang="ja-JP" dirty="0" smtClean="0">
              <a:solidFill>
                <a:prstClr val="black"/>
              </a:solidFill>
            </a:endParaRPr>
          </a:p>
        </p:txBody>
      </p:sp>
      <p:sp>
        <p:nvSpPr>
          <p:cNvPr id="6" name="テキスト ボックス 5"/>
          <p:cNvSpPr txBox="1"/>
          <p:nvPr/>
        </p:nvSpPr>
        <p:spPr>
          <a:xfrm>
            <a:off x="178491" y="709815"/>
            <a:ext cx="2906860" cy="369332"/>
          </a:xfrm>
          <a:prstGeom prst="rect">
            <a:avLst/>
          </a:prstGeom>
          <a:noFill/>
        </p:spPr>
        <p:txBody>
          <a:bodyPr wrap="square" rtlCol="0">
            <a:spAutoFit/>
          </a:bodyPr>
          <a:lstStyle/>
          <a:p>
            <a:r>
              <a:rPr lang="ja-JP" altLang="en-US" u="sng" dirty="0">
                <a:solidFill>
                  <a:prstClr val="black"/>
                </a:solidFill>
              </a:rPr>
              <a:t>２</a:t>
            </a:r>
            <a:r>
              <a:rPr lang="ja-JP" altLang="en-US" u="sng" dirty="0" smtClean="0">
                <a:solidFill>
                  <a:prstClr val="black"/>
                </a:solidFill>
              </a:rPr>
              <a:t>．老人保健施設</a:t>
            </a:r>
            <a:endParaRPr lang="ja-JP" altLang="en-US" u="sng" dirty="0">
              <a:solidFill>
                <a:prstClr val="black"/>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2399150108"/>
              </p:ext>
            </p:extLst>
          </p:nvPr>
        </p:nvGraphicFramePr>
        <p:xfrm>
          <a:off x="4781098" y="1431417"/>
          <a:ext cx="4558231" cy="2228850"/>
        </p:xfrm>
        <a:graphic>
          <a:graphicData uri="http://schemas.openxmlformats.org/drawingml/2006/table">
            <a:tbl>
              <a:tblPr/>
              <a:tblGrid>
                <a:gridCol w="1911517"/>
                <a:gridCol w="882238"/>
                <a:gridCol w="882238"/>
                <a:gridCol w="882238"/>
              </a:tblGrid>
              <a:tr h="196808">
                <a:tc>
                  <a:txBody>
                    <a:bodyPr/>
                    <a:lstStyle/>
                    <a:p>
                      <a:pPr algn="ctr" fontAlgn="ctr"/>
                      <a:r>
                        <a:rPr lang="ja-JP" altLang="en-US" sz="1400" b="0" i="0" u="none" strike="noStrike" dirty="0">
                          <a:solidFill>
                            <a:srgbClr val="000000"/>
                          </a:solidFill>
                          <a:effectLst/>
                          <a:latin typeface="+mn-ea"/>
                          <a:ea typeface="+mn-ea"/>
                        </a:rPr>
                        <a:t>在所期間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n-ea"/>
                          <a:ea typeface="+mn-ea"/>
                        </a:rPr>
                        <a:t>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n-ea"/>
                          <a:ea typeface="+mn-ea"/>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n-ea"/>
                          <a:ea typeface="+mn-ea"/>
                        </a:rPr>
                        <a:t>累積割合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３ か 月 未 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5363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37%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37%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３か月～６か月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2857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20%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57%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６か月～ １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2087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15%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72%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dirty="0">
                          <a:solidFill>
                            <a:srgbClr val="000000"/>
                          </a:solidFill>
                          <a:effectLst/>
                          <a:latin typeface="+mn-ea"/>
                          <a:ea typeface="+mn-ea"/>
                        </a:rPr>
                        <a:t>　１ 年 ～ ２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2087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15%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87%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２ 年 ～ ３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1003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94%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３ 年 ～ ４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381</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96%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４ 年 ～ ５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250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98%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ja-JP" altLang="en-US" sz="1400" b="0" i="0" u="none" strike="noStrike">
                          <a:solidFill>
                            <a:srgbClr val="000000"/>
                          </a:solidFill>
                          <a:effectLst/>
                          <a:latin typeface="+mn-ea"/>
                          <a:ea typeface="+mn-ea"/>
                        </a:rPr>
                        <a:t>　５　年　以　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275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n-ea"/>
                          <a:ea typeface="+mn-ea"/>
                        </a:rPr>
                        <a:t>100%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808">
                <a:tc>
                  <a:txBody>
                    <a:bodyPr/>
                    <a:lstStyle/>
                    <a:p>
                      <a:pPr algn="l" fontAlgn="ctr"/>
                      <a:r>
                        <a:rPr lang="zh-TW" altLang="en-US" sz="1400" b="0" i="0" u="none" strike="noStrike" dirty="0">
                          <a:solidFill>
                            <a:srgbClr val="000000"/>
                          </a:solidFill>
                          <a:effectLst/>
                          <a:latin typeface="+mn-ea"/>
                          <a:ea typeface="+mn-ea"/>
                        </a:rPr>
                        <a:t>　不　　　　　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1456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mn-ea"/>
                          <a:ea typeface="+mn-ea"/>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n-ea"/>
                          <a:ea typeface="+mn-ea"/>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テキスト ボックス 14"/>
          <p:cNvSpPr txBox="1"/>
          <p:nvPr/>
        </p:nvSpPr>
        <p:spPr>
          <a:xfrm>
            <a:off x="205488" y="3571002"/>
            <a:ext cx="2906860" cy="369332"/>
          </a:xfrm>
          <a:prstGeom prst="rect">
            <a:avLst/>
          </a:prstGeom>
          <a:noFill/>
        </p:spPr>
        <p:txBody>
          <a:bodyPr wrap="square" rtlCol="0">
            <a:spAutoFit/>
          </a:bodyPr>
          <a:lstStyle/>
          <a:p>
            <a:r>
              <a:rPr lang="ja-JP" altLang="en-US" u="sng" dirty="0" smtClean="0">
                <a:solidFill>
                  <a:prstClr val="black"/>
                </a:solidFill>
              </a:rPr>
              <a:t>３．介護療養型医療施設</a:t>
            </a:r>
            <a:endParaRPr lang="ja-JP" altLang="en-US" u="sng" dirty="0">
              <a:solidFill>
                <a:prstClr val="black"/>
              </a:solidFill>
            </a:endParaRPr>
          </a:p>
        </p:txBody>
      </p:sp>
      <p:sp>
        <p:nvSpPr>
          <p:cNvPr id="16" name="テキスト ボックス 15"/>
          <p:cNvSpPr txBox="1"/>
          <p:nvPr/>
        </p:nvSpPr>
        <p:spPr>
          <a:xfrm>
            <a:off x="341970" y="3940339"/>
            <a:ext cx="2808312" cy="646331"/>
          </a:xfrm>
          <a:prstGeom prst="rect">
            <a:avLst/>
          </a:prstGeom>
          <a:noFill/>
        </p:spPr>
        <p:txBody>
          <a:bodyPr wrap="square" rtlCol="0">
            <a:spAutoFit/>
          </a:bodyPr>
          <a:lstStyle/>
          <a:p>
            <a:pPr algn="ctr"/>
            <a:r>
              <a:rPr lang="ja-JP" altLang="en-US" dirty="0" smtClean="0">
                <a:solidFill>
                  <a:prstClr val="black"/>
                </a:solidFill>
              </a:rPr>
              <a:t>＜平均在所日数＞</a:t>
            </a:r>
            <a:endParaRPr lang="en-US" altLang="ja-JP" dirty="0" smtClean="0">
              <a:solidFill>
                <a:prstClr val="black"/>
              </a:solidFill>
            </a:endParaRPr>
          </a:p>
          <a:p>
            <a:pPr algn="r"/>
            <a:r>
              <a:rPr lang="ja-JP" altLang="en-US" dirty="0">
                <a:solidFill>
                  <a:prstClr val="black"/>
                </a:solidFill>
              </a:rPr>
              <a:t>４１２</a:t>
            </a:r>
            <a:r>
              <a:rPr lang="ja-JP" altLang="en-US" dirty="0" smtClean="0">
                <a:solidFill>
                  <a:prstClr val="black"/>
                </a:solidFill>
              </a:rPr>
              <a:t>日</a:t>
            </a:r>
            <a:endParaRPr lang="ja-JP" altLang="en-US" dirty="0">
              <a:solidFill>
                <a:prstClr val="black"/>
              </a:solidFill>
            </a:endParaRPr>
          </a:p>
        </p:txBody>
      </p:sp>
      <p:sp>
        <p:nvSpPr>
          <p:cNvPr id="17" name="テキスト ボックス 16"/>
          <p:cNvSpPr txBox="1"/>
          <p:nvPr/>
        </p:nvSpPr>
        <p:spPr>
          <a:xfrm>
            <a:off x="4010735" y="3883513"/>
            <a:ext cx="2808312" cy="369332"/>
          </a:xfrm>
          <a:prstGeom prst="rect">
            <a:avLst/>
          </a:prstGeom>
          <a:noFill/>
        </p:spPr>
        <p:txBody>
          <a:bodyPr wrap="square" rtlCol="0">
            <a:spAutoFit/>
          </a:bodyPr>
          <a:lstStyle/>
          <a:p>
            <a:pPr algn="ctr"/>
            <a:r>
              <a:rPr lang="ja-JP" altLang="en-US" dirty="0" smtClean="0">
                <a:solidFill>
                  <a:prstClr val="black"/>
                </a:solidFill>
              </a:rPr>
              <a:t>＜在所期間の分布＞</a:t>
            </a:r>
            <a:endParaRPr lang="ja-JP" altLang="en-US" dirty="0">
              <a:solidFill>
                <a:prstClr val="black"/>
              </a:solidFill>
            </a:endParaRPr>
          </a:p>
        </p:txBody>
      </p:sp>
      <p:graphicFrame>
        <p:nvGraphicFramePr>
          <p:cNvPr id="18" name="表 17"/>
          <p:cNvGraphicFramePr>
            <a:graphicFrameLocks noGrp="1"/>
          </p:cNvGraphicFramePr>
          <p:nvPr>
            <p:extLst>
              <p:ext uri="{D42A27DB-BD31-4B8C-83A1-F6EECF244321}">
                <p14:modId xmlns:p14="http://schemas.microsoft.com/office/powerpoint/2010/main" val="126573682"/>
              </p:ext>
            </p:extLst>
          </p:nvPr>
        </p:nvGraphicFramePr>
        <p:xfrm>
          <a:off x="4808991" y="4233551"/>
          <a:ext cx="4536504" cy="2228850"/>
        </p:xfrm>
        <a:graphic>
          <a:graphicData uri="http://schemas.openxmlformats.org/drawingml/2006/table">
            <a:tbl>
              <a:tblPr/>
              <a:tblGrid>
                <a:gridCol w="1902405"/>
                <a:gridCol w="878033"/>
                <a:gridCol w="878033"/>
                <a:gridCol w="878033"/>
              </a:tblGrid>
              <a:tr h="171450">
                <a:tc>
                  <a:txBody>
                    <a:bodyPr/>
                    <a:lstStyle/>
                    <a:p>
                      <a:pPr algn="ctr" fontAlgn="ctr"/>
                      <a:r>
                        <a:rPr lang="ja-JP" altLang="en-US" sz="1400" b="0" i="0" u="none" strike="noStrike" dirty="0">
                          <a:solidFill>
                            <a:srgbClr val="000000"/>
                          </a:solidFill>
                          <a:effectLst/>
                          <a:latin typeface="ＭＳ Ｐゴシック"/>
                        </a:rPr>
                        <a:t>在所期間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累積割合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３ か 月 未 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1240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３か月～６か月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602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57%</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６か月～ １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419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70%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１ 年 ～ ２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450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84%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２ 年 ～ ３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189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6%</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89%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３ 年 ～ ４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114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4%</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93%</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４ 年 ～ ５ 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68</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95%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ja-JP" altLang="en-US" sz="1400" b="0" i="0" u="none" strike="noStrike">
                          <a:solidFill>
                            <a:srgbClr val="000000"/>
                          </a:solidFill>
                          <a:effectLst/>
                          <a:latin typeface="ＭＳ Ｐゴシック"/>
                        </a:rPr>
                        <a:t>　５　年　以　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159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5%</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100%</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450">
                <a:tc>
                  <a:txBody>
                    <a:bodyPr/>
                    <a:lstStyle/>
                    <a:p>
                      <a:pPr algn="l" fontAlgn="ctr"/>
                      <a:r>
                        <a:rPr lang="zh-TW" altLang="en-US" sz="1400" b="0" i="0" u="none" strike="noStrike">
                          <a:solidFill>
                            <a:srgbClr val="000000"/>
                          </a:solidFill>
                          <a:effectLst/>
                          <a:latin typeface="ＭＳ Ｐゴシック"/>
                        </a:rPr>
                        <a:t>　不　　　　　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169</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a:solidFill>
                            <a:srgbClr val="000000"/>
                          </a:solidFill>
                          <a:effectLst/>
                          <a:latin typeface="ＭＳ Ｐゴシック"/>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ＭＳ Ｐゴシック"/>
                        </a:rPr>
                        <a:t>　</a:t>
                      </a:r>
                    </a:p>
                  </a:txBody>
                  <a:tcPr marL="9525" marR="144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スライド番号プレースホルダー 1"/>
          <p:cNvSpPr txBox="1">
            <a:spLocks/>
          </p:cNvSpPr>
          <p:nvPr/>
        </p:nvSpPr>
        <p:spPr>
          <a:xfrm>
            <a:off x="7546828" y="6448251"/>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155</a:t>
            </a:r>
            <a:endParaRPr lang="ja-JP" altLang="en-US" sz="2400" dirty="0">
              <a:solidFill>
                <a:prstClr val="black"/>
              </a:solidFill>
            </a:endParaRPr>
          </a:p>
        </p:txBody>
      </p:sp>
    </p:spTree>
    <p:extLst>
      <p:ext uri="{BB962C8B-B14F-4D97-AF65-F5344CB8AC3E}">
        <p14:creationId xmlns:p14="http://schemas.microsoft.com/office/powerpoint/2010/main" val="1502677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
          <p:cNvGrpSpPr/>
          <p:nvPr/>
        </p:nvGrpSpPr>
        <p:grpSpPr>
          <a:xfrm>
            <a:off x="558990" y="1196756"/>
            <a:ext cx="8856985" cy="4801314"/>
            <a:chOff x="488504" y="449952"/>
            <a:chExt cx="8856984" cy="4801314"/>
          </a:xfrm>
        </p:grpSpPr>
        <p:sp>
          <p:nvSpPr>
            <p:cNvPr id="6" name="テキスト ボックス 5"/>
            <p:cNvSpPr txBox="1"/>
            <p:nvPr/>
          </p:nvSpPr>
          <p:spPr>
            <a:xfrm>
              <a:off x="632520" y="449952"/>
              <a:ext cx="8568952" cy="4801314"/>
            </a:xfrm>
            <a:prstGeom prst="rect">
              <a:avLst/>
            </a:prstGeom>
            <a:noFill/>
          </p:spPr>
          <p:txBody>
            <a:bodyPr wrap="square" rtlCol="0">
              <a:spAutoFit/>
            </a:bodyPr>
            <a:lstStyle/>
            <a:p>
              <a:pPr fontAlgn="auto">
                <a:spcBef>
                  <a:spcPts val="0"/>
                </a:spcBef>
                <a:spcAft>
                  <a:spcPts val="0"/>
                </a:spcAft>
              </a:pPr>
              <a:r>
                <a:rPr lang="ja-JP" altLang="ja-JP" dirty="0" smtClean="0">
                  <a:solidFill>
                    <a:prstClr val="black"/>
                  </a:solidFill>
                  <a:latin typeface="Calibri"/>
                  <a:ea typeface="ＭＳ Ｐゴシック"/>
                </a:rPr>
                <a:t>社会福祉法人等による生計困難者等に対する介護保険サービスに係る利用者負担額軽減制度事業実施要綱（抜粋）</a:t>
              </a:r>
            </a:p>
            <a:p>
              <a:pPr fontAlgn="auto">
                <a:spcBef>
                  <a:spcPts val="0"/>
                </a:spcBef>
                <a:spcAft>
                  <a:spcPts val="0"/>
                </a:spcAft>
              </a:pPr>
              <a:r>
                <a:rPr lang="en-US" altLang="ja-JP" dirty="0" smtClean="0">
                  <a:solidFill>
                    <a:prstClr val="black"/>
                  </a:solidFill>
                  <a:latin typeface="Calibri"/>
                  <a:ea typeface="ＭＳ Ｐゴシック"/>
                </a:rPr>
                <a:t> </a:t>
              </a:r>
              <a:endParaRPr lang="ja-JP" altLang="ja-JP" dirty="0" smtClean="0">
                <a:solidFill>
                  <a:prstClr val="black"/>
                </a:solidFill>
                <a:latin typeface="Calibri"/>
                <a:ea typeface="ＭＳ Ｐゴシック"/>
              </a:endParaRPr>
            </a:p>
            <a:p>
              <a:pPr fontAlgn="auto">
                <a:spcBef>
                  <a:spcPts val="0"/>
                </a:spcBef>
                <a:spcAft>
                  <a:spcPts val="0"/>
                </a:spcAft>
              </a:pPr>
              <a:r>
                <a:rPr lang="ja-JP" altLang="ja-JP" dirty="0" smtClean="0">
                  <a:solidFill>
                    <a:prstClr val="black"/>
                  </a:solidFill>
                  <a:latin typeface="Calibri"/>
                  <a:ea typeface="ＭＳ Ｐゴシック"/>
                </a:rPr>
                <a:t>３　実施方法</a:t>
              </a:r>
            </a:p>
            <a:p>
              <a:pPr marL="444500" indent="-266700" fontAlgn="auto">
                <a:spcBef>
                  <a:spcPts val="0"/>
                </a:spcBef>
                <a:spcAft>
                  <a:spcPts val="0"/>
                </a:spcAft>
              </a:pPr>
              <a:r>
                <a:rPr lang="ja-JP" altLang="en-US" dirty="0" smtClean="0">
                  <a:solidFill>
                    <a:prstClr val="black"/>
                  </a:solidFill>
                  <a:latin typeface="Calibri"/>
                  <a:ea typeface="ＭＳ Ｐゴシック"/>
                </a:rPr>
                <a:t>　（</a:t>
              </a:r>
              <a:r>
                <a:rPr lang="ja-JP" altLang="ja-JP" dirty="0" smtClean="0">
                  <a:solidFill>
                    <a:prstClr val="black"/>
                  </a:solidFill>
                  <a:latin typeface="Calibri"/>
                  <a:ea typeface="ＭＳ Ｐゴシック"/>
                </a:rPr>
                <a:t>３</a:t>
              </a:r>
              <a:r>
                <a:rPr lang="ja-JP" altLang="en-US" dirty="0" smtClean="0">
                  <a:solidFill>
                    <a:prstClr val="black"/>
                  </a:solidFill>
                  <a:latin typeface="Calibri"/>
                  <a:ea typeface="ＭＳ Ｐゴシック"/>
                </a:rPr>
                <a:t>）</a:t>
              </a:r>
              <a:r>
                <a:rPr lang="ja-JP" altLang="ja-JP" dirty="0" smtClean="0">
                  <a:solidFill>
                    <a:prstClr val="black"/>
                  </a:solidFill>
                  <a:latin typeface="Calibri"/>
                  <a:ea typeface="ＭＳ Ｐゴシック"/>
                </a:rPr>
                <a:t>　軽減の対象者は、市町村民税世帯非課税であって、以下の要件の全てを満たす者のうち、その者の収入や世帯の状況、利用者負担等を総合的に勘案し、生計が困難な者として市町村が認めた者及び生活保護受給者とする。</a:t>
              </a:r>
            </a:p>
            <a:p>
              <a:pPr marL="622300" indent="-266700" fontAlgn="auto">
                <a:spcBef>
                  <a:spcPts val="0"/>
                </a:spcBef>
                <a:spcAft>
                  <a:spcPts val="0"/>
                </a:spcAft>
              </a:pPr>
              <a:r>
                <a:rPr lang="ja-JP" altLang="ja-JP" dirty="0" smtClean="0">
                  <a:solidFill>
                    <a:prstClr val="black"/>
                  </a:solidFill>
                  <a:latin typeface="Calibri"/>
                  <a:ea typeface="ＭＳ Ｐゴシック"/>
                </a:rPr>
                <a:t>①　</a:t>
              </a:r>
              <a:r>
                <a:rPr lang="ja-JP" altLang="ja-JP" u="sng" dirty="0" smtClean="0">
                  <a:solidFill>
                    <a:prstClr val="black"/>
                  </a:solidFill>
                  <a:latin typeface="Calibri"/>
                  <a:ea typeface="ＭＳ Ｐゴシック"/>
                </a:rPr>
                <a:t>年間収入</a:t>
              </a:r>
              <a:r>
                <a:rPr lang="ja-JP" altLang="ja-JP" dirty="0" smtClean="0">
                  <a:solidFill>
                    <a:prstClr val="black"/>
                  </a:solidFill>
                  <a:latin typeface="Calibri"/>
                  <a:ea typeface="ＭＳ Ｐゴシック"/>
                </a:rPr>
                <a:t>が単身世帯で</a:t>
              </a:r>
              <a:r>
                <a:rPr lang="en-US" altLang="ja-JP" dirty="0" smtClean="0">
                  <a:solidFill>
                    <a:prstClr val="black"/>
                  </a:solidFill>
                  <a:latin typeface="Calibri"/>
                  <a:ea typeface="ＭＳ Ｐゴシック"/>
                </a:rPr>
                <a:t>150</a:t>
              </a:r>
              <a:r>
                <a:rPr lang="ja-JP" altLang="ja-JP" dirty="0" smtClean="0">
                  <a:solidFill>
                    <a:prstClr val="black"/>
                  </a:solidFill>
                  <a:latin typeface="Calibri"/>
                  <a:ea typeface="ＭＳ Ｐゴシック"/>
                </a:rPr>
                <a:t>万円、世帯員が一人増えるごとに</a:t>
              </a:r>
              <a:r>
                <a:rPr lang="en-US" altLang="ja-JP" dirty="0" smtClean="0">
                  <a:solidFill>
                    <a:prstClr val="black"/>
                  </a:solidFill>
                  <a:latin typeface="Calibri"/>
                  <a:ea typeface="ＭＳ Ｐゴシック"/>
                </a:rPr>
                <a:t>50</a:t>
              </a:r>
              <a:r>
                <a:rPr lang="ja-JP" altLang="ja-JP" dirty="0" smtClean="0">
                  <a:solidFill>
                    <a:prstClr val="black"/>
                  </a:solidFill>
                  <a:latin typeface="Calibri"/>
                  <a:ea typeface="ＭＳ Ｐゴシック"/>
                </a:rPr>
                <a:t>万円を加算した額以下であること。</a:t>
              </a:r>
            </a:p>
            <a:p>
              <a:pPr marL="622300" indent="-266700" fontAlgn="auto">
                <a:spcBef>
                  <a:spcPts val="0"/>
                </a:spcBef>
                <a:spcAft>
                  <a:spcPts val="0"/>
                </a:spcAft>
              </a:pPr>
              <a:r>
                <a:rPr lang="ja-JP" altLang="ja-JP" dirty="0" smtClean="0">
                  <a:solidFill>
                    <a:prstClr val="black"/>
                  </a:solidFill>
                  <a:latin typeface="Calibri"/>
                  <a:ea typeface="ＭＳ Ｐゴシック"/>
                </a:rPr>
                <a:t>②　</a:t>
              </a:r>
              <a:r>
                <a:rPr lang="ja-JP" altLang="ja-JP" u="sng" dirty="0" smtClean="0">
                  <a:solidFill>
                    <a:prstClr val="black"/>
                  </a:solidFill>
                  <a:latin typeface="Calibri"/>
                  <a:ea typeface="ＭＳ Ｐゴシック"/>
                </a:rPr>
                <a:t>預貯金等の額が単身世帯で</a:t>
              </a:r>
              <a:r>
                <a:rPr lang="en-US" altLang="ja-JP" u="sng" dirty="0" smtClean="0">
                  <a:solidFill>
                    <a:prstClr val="black"/>
                  </a:solidFill>
                  <a:latin typeface="Calibri"/>
                  <a:ea typeface="ＭＳ Ｐゴシック"/>
                </a:rPr>
                <a:t>350</a:t>
              </a:r>
              <a:r>
                <a:rPr lang="ja-JP" altLang="ja-JP" u="sng" dirty="0" smtClean="0">
                  <a:solidFill>
                    <a:prstClr val="black"/>
                  </a:solidFill>
                  <a:latin typeface="Calibri"/>
                  <a:ea typeface="ＭＳ Ｐゴシック"/>
                </a:rPr>
                <a:t>万円、世帯員が一人増えるごとに</a:t>
              </a:r>
              <a:r>
                <a:rPr lang="en-US" altLang="ja-JP" u="sng" dirty="0" smtClean="0">
                  <a:solidFill>
                    <a:prstClr val="black"/>
                  </a:solidFill>
                  <a:latin typeface="Calibri"/>
                  <a:ea typeface="ＭＳ Ｐゴシック"/>
                </a:rPr>
                <a:t>100</a:t>
              </a:r>
              <a:r>
                <a:rPr lang="ja-JP" altLang="ja-JP" u="sng" dirty="0" smtClean="0">
                  <a:solidFill>
                    <a:prstClr val="black"/>
                  </a:solidFill>
                  <a:latin typeface="Calibri"/>
                  <a:ea typeface="ＭＳ Ｐゴシック"/>
                </a:rPr>
                <a:t>万円を加算した額以下であること。</a:t>
              </a:r>
            </a:p>
            <a:p>
              <a:pPr marL="622300" indent="-266700" fontAlgn="auto">
                <a:spcBef>
                  <a:spcPts val="0"/>
                </a:spcBef>
                <a:spcAft>
                  <a:spcPts val="0"/>
                </a:spcAft>
              </a:pPr>
              <a:r>
                <a:rPr lang="ja-JP" altLang="ja-JP" dirty="0" smtClean="0">
                  <a:solidFill>
                    <a:prstClr val="black"/>
                  </a:solidFill>
                  <a:latin typeface="Calibri"/>
                  <a:ea typeface="ＭＳ Ｐゴシック"/>
                </a:rPr>
                <a:t>③　</a:t>
              </a:r>
              <a:r>
                <a:rPr lang="ja-JP" altLang="ja-JP" u="sng" dirty="0" smtClean="0">
                  <a:solidFill>
                    <a:prstClr val="black"/>
                  </a:solidFill>
                  <a:latin typeface="Calibri"/>
                  <a:ea typeface="ＭＳ Ｐゴシック"/>
                </a:rPr>
                <a:t>日常生活に供する資産以外に活用できる資産がない</a:t>
              </a:r>
              <a:r>
                <a:rPr lang="ja-JP" altLang="ja-JP" dirty="0" smtClean="0">
                  <a:solidFill>
                    <a:prstClr val="black"/>
                  </a:solidFill>
                  <a:latin typeface="Calibri"/>
                  <a:ea typeface="ＭＳ Ｐゴシック"/>
                </a:rPr>
                <a:t>こと。</a:t>
              </a:r>
            </a:p>
            <a:p>
              <a:pPr marL="622300" indent="-266700" fontAlgn="auto">
                <a:spcBef>
                  <a:spcPts val="0"/>
                </a:spcBef>
                <a:spcAft>
                  <a:spcPts val="0"/>
                </a:spcAft>
              </a:pPr>
              <a:r>
                <a:rPr lang="ja-JP" altLang="ja-JP" dirty="0" smtClean="0">
                  <a:solidFill>
                    <a:prstClr val="black"/>
                  </a:solidFill>
                  <a:latin typeface="Calibri"/>
                  <a:ea typeface="ＭＳ Ｐゴシック"/>
                </a:rPr>
                <a:t>④　負担能力のある親族等に扶養されていないこと。</a:t>
              </a:r>
            </a:p>
            <a:p>
              <a:pPr marL="622300" indent="-266700" fontAlgn="auto">
                <a:spcBef>
                  <a:spcPts val="0"/>
                </a:spcBef>
                <a:spcAft>
                  <a:spcPts val="0"/>
                </a:spcAft>
              </a:pPr>
              <a:r>
                <a:rPr lang="ja-JP" altLang="ja-JP" dirty="0" smtClean="0">
                  <a:solidFill>
                    <a:prstClr val="black"/>
                  </a:solidFill>
                  <a:latin typeface="Calibri"/>
                  <a:ea typeface="ＭＳ Ｐゴシック"/>
                </a:rPr>
                <a:t>⑤　介護保険料を滞納していないこと。</a:t>
              </a:r>
            </a:p>
            <a:p>
              <a:pPr fontAlgn="auto">
                <a:spcBef>
                  <a:spcPts val="0"/>
                </a:spcBef>
                <a:spcAft>
                  <a:spcPts val="0"/>
                </a:spcAft>
              </a:pPr>
              <a:r>
                <a:rPr lang="en-US" altLang="ja-JP" dirty="0" smtClean="0">
                  <a:solidFill>
                    <a:prstClr val="black"/>
                  </a:solidFill>
                  <a:latin typeface="Calibri"/>
                  <a:ea typeface="ＭＳ Ｐゴシック"/>
                </a:rPr>
                <a:t> </a:t>
              </a:r>
              <a:endParaRPr lang="ja-JP" altLang="ja-JP" dirty="0" smtClean="0">
                <a:solidFill>
                  <a:prstClr val="black"/>
                </a:solidFill>
                <a:latin typeface="Calibri"/>
                <a:ea typeface="ＭＳ Ｐゴシック"/>
              </a:endParaRPr>
            </a:p>
            <a:p>
              <a:pPr fontAlgn="auto">
                <a:spcBef>
                  <a:spcPts val="0"/>
                </a:spcBef>
                <a:spcAft>
                  <a:spcPts val="0"/>
                </a:spcAft>
              </a:pPr>
              <a:r>
                <a:rPr lang="ja-JP" altLang="ja-JP" dirty="0" smtClean="0">
                  <a:solidFill>
                    <a:prstClr val="black"/>
                  </a:solidFill>
                  <a:latin typeface="Calibri"/>
                  <a:ea typeface="ＭＳ Ｐゴシック"/>
                </a:rPr>
                <a:t>※　</a:t>
              </a:r>
              <a:r>
                <a:rPr lang="ja-JP" altLang="en-US" dirty="0" smtClean="0">
                  <a:solidFill>
                    <a:prstClr val="black"/>
                  </a:solidFill>
                  <a:latin typeface="Calibri"/>
                  <a:ea typeface="ＭＳ Ｐゴシック"/>
                </a:rPr>
                <a:t>「</a:t>
              </a:r>
              <a:r>
                <a:rPr lang="ja-JP" altLang="ja-JP" dirty="0" smtClean="0">
                  <a:solidFill>
                    <a:prstClr val="black"/>
                  </a:solidFill>
                  <a:latin typeface="Calibri"/>
                  <a:ea typeface="ＭＳ Ｐゴシック"/>
                </a:rPr>
                <a:t>年間収入」は、非課税収入や仕送りなども含む。</a:t>
              </a:r>
            </a:p>
            <a:p>
              <a:pPr fontAlgn="auto">
                <a:spcBef>
                  <a:spcPts val="0"/>
                </a:spcBef>
                <a:spcAft>
                  <a:spcPts val="0"/>
                </a:spcAft>
              </a:pPr>
              <a:endParaRPr lang="ja-JP" altLang="ja-JP" dirty="0">
                <a:solidFill>
                  <a:prstClr val="black"/>
                </a:solidFill>
                <a:latin typeface="Calibri"/>
                <a:ea typeface="ＭＳ Ｐゴシック"/>
              </a:endParaRPr>
            </a:p>
          </p:txBody>
        </p:sp>
        <p:sp>
          <p:nvSpPr>
            <p:cNvPr id="7" name="正方形/長方形 6"/>
            <p:cNvSpPr/>
            <p:nvPr/>
          </p:nvSpPr>
          <p:spPr>
            <a:xfrm>
              <a:off x="488504" y="1196752"/>
              <a:ext cx="8856984"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sp>
        <p:nvSpPr>
          <p:cNvPr id="10" name="タイトル 3"/>
          <p:cNvSpPr txBox="1">
            <a:spLocks/>
          </p:cNvSpPr>
          <p:nvPr/>
        </p:nvSpPr>
        <p:spPr>
          <a:xfrm>
            <a:off x="0" y="188640"/>
            <a:ext cx="9906000" cy="792088"/>
          </a:xfrm>
          <a:prstGeom prst="rect">
            <a:avLst/>
          </a:prstGeom>
        </p:spPr>
        <p:txBody>
          <a:bodyPr vert="horz" lIns="91440" tIns="45720" rIns="91440" bIns="45720" rtlCol="0" anchor="ctr">
            <a:noAutofit/>
          </a:bodyPr>
          <a:lstStyle/>
          <a:p>
            <a:pPr marL="990600" indent="-990600" algn="ctr" fontAlgn="auto">
              <a:spcAft>
                <a:spcPts val="0"/>
              </a:spcAft>
              <a:defRPr/>
            </a:pPr>
            <a:r>
              <a:rPr lang="ja-JP" altLang="en-US" sz="2400" dirty="0" smtClean="0">
                <a:solidFill>
                  <a:prstClr val="black"/>
                </a:solidFill>
                <a:latin typeface="HGP創英角ｺﾞｼｯｸUB" pitchFamily="50" charset="-128"/>
                <a:ea typeface="HGP創英角ｺﾞｼｯｸUB" pitchFamily="50" charset="-128"/>
                <a:cs typeface="+mj-cs"/>
              </a:rPr>
              <a:t>（参考</a:t>
            </a:r>
            <a:r>
              <a:rPr lang="ja-JP" altLang="en-US" sz="2400" dirty="0">
                <a:solidFill>
                  <a:prstClr val="black"/>
                </a:solidFill>
                <a:latin typeface="HGP創英角ｺﾞｼｯｸUB" pitchFamily="50" charset="-128"/>
                <a:ea typeface="HGP創英角ｺﾞｼｯｸUB" pitchFamily="50" charset="-128"/>
                <a:cs typeface="+mj-cs"/>
              </a:rPr>
              <a:t>）</a:t>
            </a:r>
            <a:r>
              <a:rPr lang="ja-JP" altLang="en-US" sz="2400" dirty="0" smtClean="0">
                <a:solidFill>
                  <a:prstClr val="black"/>
                </a:solidFill>
                <a:latin typeface="HGP創英角ｺﾞｼｯｸUB" pitchFamily="50" charset="-128"/>
                <a:ea typeface="HGP創英角ｺﾞｼｯｸUB" pitchFamily="50" charset="-128"/>
                <a:cs typeface="+mj-cs"/>
              </a:rPr>
              <a:t>社会福祉法人等による軽減制度における非課税年金の収入算定</a:t>
            </a:r>
            <a:endParaRPr lang="ja-JP" altLang="en-US" sz="2400" dirty="0" smtClean="0">
              <a:solidFill>
                <a:prstClr val="black"/>
              </a:solidFill>
              <a:latin typeface="HGP創英角ｺﾞｼｯｸUB" pitchFamily="50" charset="-128"/>
              <a:ea typeface="HGP創英角ｺﾞｼｯｸUB" pitchFamily="50" charset="-128"/>
            </a:endParaRPr>
          </a:p>
        </p:txBody>
      </p:sp>
      <p:sp>
        <p:nvSpPr>
          <p:cNvPr id="8" name="スライド番号プレースホルダー 1"/>
          <p:cNvSpPr txBox="1">
            <a:spLocks/>
          </p:cNvSpPr>
          <p:nvPr/>
        </p:nvSpPr>
        <p:spPr>
          <a:xfrm>
            <a:off x="7546828" y="6448251"/>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156</a:t>
            </a:r>
            <a:endParaRPr lang="ja-JP" altLang="en-US" sz="2400" dirty="0">
              <a:solidFill>
                <a:prstClr val="black"/>
              </a:solidFill>
            </a:endParaRPr>
          </a:p>
        </p:txBody>
      </p:sp>
    </p:spTree>
    <p:extLst>
      <p:ext uri="{BB962C8B-B14F-4D97-AF65-F5344CB8AC3E}">
        <p14:creationId xmlns:p14="http://schemas.microsoft.com/office/powerpoint/2010/main" val="4235311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19982" y="2640885"/>
            <a:ext cx="990600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solidFill>
                  <a:prstClr val="black"/>
                </a:solidFill>
                <a:latin typeface="ＭＳ Ｐゴシック"/>
              </a:rPr>
              <a:t>（参考）高齢者夫婦</a:t>
            </a:r>
            <a:r>
              <a:rPr lang="ja-JP" altLang="en-US" sz="1600" dirty="0">
                <a:solidFill>
                  <a:prstClr val="black"/>
                </a:solidFill>
                <a:latin typeface="ＭＳ Ｐゴシック"/>
              </a:rPr>
              <a:t>世帯</a:t>
            </a:r>
            <a:r>
              <a:rPr lang="ja-JP" altLang="en-US" sz="1600" dirty="0" smtClean="0">
                <a:solidFill>
                  <a:prstClr val="black"/>
                </a:solidFill>
                <a:latin typeface="ＭＳ Ｐゴシック"/>
              </a:rPr>
              <a:t>の貯蓄現在高等の状況</a:t>
            </a:r>
            <a:endParaRPr lang="ja-JP" altLang="en-US" sz="1600" dirty="0">
              <a:solidFill>
                <a:prstClr val="black"/>
              </a:solidFill>
              <a:latin typeface="ＭＳ Ｐゴシック"/>
            </a:endParaRPr>
          </a:p>
        </p:txBody>
      </p:sp>
      <p:grpSp>
        <p:nvGrpSpPr>
          <p:cNvPr id="3" name="グループ化 2"/>
          <p:cNvGrpSpPr/>
          <p:nvPr/>
        </p:nvGrpSpPr>
        <p:grpSpPr>
          <a:xfrm>
            <a:off x="530415" y="2924944"/>
            <a:ext cx="9119131" cy="3978326"/>
            <a:chOff x="269159" y="1844824"/>
            <a:chExt cx="9148337" cy="4608512"/>
          </a:xfrm>
        </p:grpSpPr>
        <p:graphicFrame>
          <p:nvGraphicFramePr>
            <p:cNvPr id="4" name="グラフ 3"/>
            <p:cNvGraphicFramePr>
              <a:graphicFrameLocks/>
            </p:cNvGraphicFramePr>
            <p:nvPr>
              <p:extLst>
                <p:ext uri="{D42A27DB-BD31-4B8C-83A1-F6EECF244321}">
                  <p14:modId xmlns:p14="http://schemas.microsoft.com/office/powerpoint/2010/main" val="814905138"/>
                </p:ext>
              </p:extLst>
            </p:nvPr>
          </p:nvGraphicFramePr>
          <p:xfrm>
            <a:off x="269159" y="1844824"/>
            <a:ext cx="9148337" cy="2706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3831089807"/>
                </p:ext>
              </p:extLst>
            </p:nvPr>
          </p:nvGraphicFramePr>
          <p:xfrm>
            <a:off x="341087" y="4391801"/>
            <a:ext cx="9004401" cy="2061535"/>
          </p:xfrm>
          <a:graphic>
            <a:graphicData uri="http://schemas.openxmlformats.org/drawingml/2006/chart">
              <c:chart xmlns:c="http://schemas.openxmlformats.org/drawingml/2006/chart" xmlns:r="http://schemas.openxmlformats.org/officeDocument/2006/relationships" r:id="rId3"/>
            </a:graphicData>
          </a:graphic>
        </p:graphicFrame>
        <p:sp>
          <p:nvSpPr>
            <p:cNvPr id="9" name="円/楕円 8"/>
            <p:cNvSpPr/>
            <p:nvPr/>
          </p:nvSpPr>
          <p:spPr>
            <a:xfrm>
              <a:off x="816650" y="3573158"/>
              <a:ext cx="2009160" cy="136801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grpSp>
      <p:sp>
        <p:nvSpPr>
          <p:cNvPr id="11" name="テキスト ボックス 10"/>
          <p:cNvSpPr txBox="1"/>
          <p:nvPr/>
        </p:nvSpPr>
        <p:spPr>
          <a:xfrm>
            <a:off x="6537176" y="6500190"/>
            <a:ext cx="2534474"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出典：平成</a:t>
            </a:r>
            <a:r>
              <a:rPr lang="en-US" altLang="ja-JP" sz="1200" dirty="0" smtClean="0">
                <a:solidFill>
                  <a:prstClr val="black"/>
                </a:solidFill>
                <a:latin typeface="Calibri"/>
                <a:ea typeface="ＭＳ Ｐゴシック"/>
              </a:rPr>
              <a:t>21</a:t>
            </a:r>
            <a:r>
              <a:rPr lang="ja-JP" altLang="en-US" sz="1200" dirty="0" smtClean="0">
                <a:solidFill>
                  <a:prstClr val="black"/>
                </a:solidFill>
                <a:latin typeface="Calibri"/>
                <a:ea typeface="ＭＳ Ｐゴシック"/>
              </a:rPr>
              <a:t>年全国消費実態調査</a:t>
            </a:r>
            <a:endParaRPr lang="ja-JP" altLang="en-US" sz="1200" dirty="0">
              <a:solidFill>
                <a:prstClr val="black"/>
              </a:solidFill>
              <a:latin typeface="Calibri"/>
              <a:ea typeface="ＭＳ Ｐゴシック"/>
            </a:endParaRPr>
          </a:p>
        </p:txBody>
      </p:sp>
      <p:sp>
        <p:nvSpPr>
          <p:cNvPr id="10" name="テキスト ボックス 9"/>
          <p:cNvSpPr txBox="1"/>
          <p:nvPr/>
        </p:nvSpPr>
        <p:spPr>
          <a:xfrm>
            <a:off x="34482" y="620688"/>
            <a:ext cx="9743054" cy="2062103"/>
          </a:xfrm>
          <a:prstGeom prst="rect">
            <a:avLst/>
          </a:prstGeom>
          <a:noFill/>
          <a:ln>
            <a:solidFill>
              <a:schemeClr val="tx1"/>
            </a:solidFill>
          </a:ln>
        </p:spPr>
        <p:txBody>
          <a:bodyPr wrap="square" bIns="0" rtlCol="0">
            <a:spAutoFit/>
          </a:bodyPr>
          <a:lstStyle/>
          <a:p>
            <a:pPr fontAlgn="auto">
              <a:spcBef>
                <a:spcPts val="0"/>
              </a:spcBef>
              <a:spcAft>
                <a:spcPts val="0"/>
              </a:spcAft>
            </a:pPr>
            <a:r>
              <a:rPr lang="ja-JP" altLang="en-US" sz="1600" dirty="0" smtClean="0">
                <a:solidFill>
                  <a:prstClr val="black"/>
                </a:solidFill>
                <a:latin typeface="Calibri"/>
                <a:ea typeface="ＭＳ Ｐゴシック"/>
              </a:rPr>
              <a:t>＜</a:t>
            </a:r>
            <a:r>
              <a:rPr lang="ja-JP" altLang="en-US" sz="1600" dirty="0">
                <a:solidFill>
                  <a:prstClr val="black"/>
                </a:solidFill>
                <a:latin typeface="Calibri"/>
                <a:ea typeface="ＭＳ Ｐゴシック"/>
              </a:rPr>
              <a:t>対象と</a:t>
            </a:r>
            <a:r>
              <a:rPr lang="ja-JP" altLang="en-US" sz="1600" dirty="0" smtClean="0">
                <a:solidFill>
                  <a:prstClr val="black"/>
                </a:solidFill>
                <a:latin typeface="Calibri"/>
                <a:ea typeface="ＭＳ Ｐゴシック"/>
              </a:rPr>
              <a:t>する</a:t>
            </a:r>
            <a:r>
              <a:rPr lang="ja-JP" altLang="en-US" sz="1600" dirty="0">
                <a:solidFill>
                  <a:prstClr val="black"/>
                </a:solidFill>
                <a:latin typeface="Calibri"/>
                <a:ea typeface="ＭＳ Ｐゴシック"/>
              </a:rPr>
              <a:t>預貯金等</a:t>
            </a:r>
            <a:r>
              <a:rPr lang="ja-JP" altLang="en-US" sz="1600" dirty="0" smtClean="0">
                <a:solidFill>
                  <a:prstClr val="black"/>
                </a:solidFill>
                <a:latin typeface="Calibri"/>
                <a:ea typeface="ＭＳ Ｐゴシック"/>
              </a:rPr>
              <a:t>の種類について＞</a:t>
            </a:r>
            <a:endParaRPr lang="en-US" altLang="ja-JP" sz="1600" dirty="0" smtClean="0">
              <a:solidFill>
                <a:prstClr val="black"/>
              </a:solidFill>
              <a:latin typeface="Calibri"/>
              <a:ea typeface="ＭＳ Ｐゴシック"/>
            </a:endParaRPr>
          </a:p>
          <a:p>
            <a:pPr marL="174625" indent="-174625" fontAlgn="auto">
              <a:spcBef>
                <a:spcPts val="0"/>
              </a:spcBef>
              <a:spcAft>
                <a:spcPts val="0"/>
              </a:spcAft>
            </a:pPr>
            <a:r>
              <a:rPr lang="ja-JP" altLang="en-US" sz="1600" dirty="0" smtClean="0">
                <a:solidFill>
                  <a:prstClr val="black"/>
                </a:solidFill>
                <a:latin typeface="Calibri"/>
                <a:ea typeface="ＭＳ Ｐゴシック"/>
              </a:rPr>
              <a:t>○　預貯金、有価証券その他の現金を対象とすることとして</a:t>
            </a:r>
            <a:r>
              <a:rPr lang="ja-JP" altLang="en-US" sz="1600" dirty="0">
                <a:solidFill>
                  <a:prstClr val="black"/>
                </a:solidFill>
                <a:latin typeface="Calibri"/>
                <a:ea typeface="ＭＳ Ｐゴシック"/>
              </a:rPr>
              <a:t>はどう</a:t>
            </a:r>
            <a:r>
              <a:rPr lang="ja-JP" altLang="en-US" sz="1600" dirty="0" smtClean="0">
                <a:solidFill>
                  <a:prstClr val="black"/>
                </a:solidFill>
                <a:latin typeface="Calibri"/>
                <a:ea typeface="ＭＳ Ｐゴシック"/>
              </a:rPr>
              <a:t>か。</a:t>
            </a:r>
            <a:endParaRPr lang="en-US" altLang="ja-JP" sz="1600" dirty="0" smtClean="0">
              <a:solidFill>
                <a:prstClr val="black"/>
              </a:solidFill>
              <a:latin typeface="Calibri"/>
              <a:ea typeface="ＭＳ Ｐゴシック"/>
            </a:endParaRPr>
          </a:p>
          <a:p>
            <a:pPr marL="174625" indent="-174625" fontAlgn="auto">
              <a:spcBef>
                <a:spcPts val="0"/>
              </a:spcBef>
              <a:spcAft>
                <a:spcPts val="0"/>
              </a:spcAft>
            </a:pPr>
            <a:r>
              <a:rPr lang="ja-JP" altLang="en-US" sz="1600" dirty="0">
                <a:solidFill>
                  <a:prstClr val="black"/>
                </a:solidFill>
                <a:latin typeface="Calibri"/>
                <a:ea typeface="ＭＳ Ｐゴシック"/>
              </a:rPr>
              <a:t>○　負債がある場合には</a:t>
            </a:r>
            <a:r>
              <a:rPr lang="ja-JP" altLang="en-US" sz="1600" dirty="0" smtClean="0">
                <a:solidFill>
                  <a:prstClr val="black"/>
                </a:solidFill>
                <a:latin typeface="Calibri"/>
                <a:ea typeface="ＭＳ Ｐゴシック"/>
              </a:rPr>
              <a:t>、確認書類を添えて申告の上、</a:t>
            </a:r>
            <a:r>
              <a:rPr lang="ja-JP" altLang="en-US" sz="1600" dirty="0">
                <a:solidFill>
                  <a:prstClr val="black"/>
                </a:solidFill>
                <a:latin typeface="Calibri"/>
                <a:ea typeface="ＭＳ Ｐゴシック"/>
              </a:rPr>
              <a:t>預貯金等の額と相殺することとしてはどうか。</a:t>
            </a:r>
            <a:endParaRPr lang="en-US" altLang="ja-JP" sz="1600" dirty="0">
              <a:solidFill>
                <a:prstClr val="black"/>
              </a:solidFill>
              <a:latin typeface="Calibri"/>
              <a:ea typeface="ＭＳ Ｐゴシック"/>
            </a:endParaRPr>
          </a:p>
          <a:p>
            <a:pPr marL="174625" indent="-174625" fontAlgn="auto">
              <a:spcBef>
                <a:spcPts val="0"/>
              </a:spcBef>
              <a:spcAft>
                <a:spcPts val="0"/>
              </a:spcAft>
            </a:pPr>
            <a:r>
              <a:rPr lang="ja-JP" altLang="en-US" sz="1600" dirty="0" smtClean="0">
                <a:solidFill>
                  <a:prstClr val="black"/>
                </a:solidFill>
                <a:latin typeface="Calibri"/>
                <a:ea typeface="ＭＳ Ｐゴシック"/>
              </a:rPr>
              <a:t>＜対象外とする資産の種類について＞</a:t>
            </a:r>
            <a:endParaRPr lang="en-US" altLang="ja-JP" sz="1600" dirty="0" smtClean="0">
              <a:solidFill>
                <a:prstClr val="black"/>
              </a:solidFill>
              <a:latin typeface="Calibri"/>
              <a:ea typeface="ＭＳ Ｐゴシック"/>
            </a:endParaRPr>
          </a:p>
          <a:p>
            <a:pPr marL="174625" indent="-174625" fontAlgn="auto">
              <a:spcBef>
                <a:spcPts val="0"/>
              </a:spcBef>
              <a:spcAft>
                <a:spcPts val="0"/>
              </a:spcAft>
            </a:pPr>
            <a:r>
              <a:rPr lang="ja-JP" altLang="en-US" sz="1600" dirty="0" smtClean="0">
                <a:solidFill>
                  <a:prstClr val="black"/>
                </a:solidFill>
                <a:latin typeface="Calibri"/>
                <a:ea typeface="ＭＳ Ｐゴシック"/>
              </a:rPr>
              <a:t>○</a:t>
            </a: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生命</a:t>
            </a:r>
            <a:r>
              <a:rPr lang="ja-JP" altLang="en-US" sz="1600" dirty="0">
                <a:solidFill>
                  <a:prstClr val="black"/>
                </a:solidFill>
                <a:latin typeface="Calibri"/>
                <a:ea typeface="ＭＳ Ｐゴシック"/>
              </a:rPr>
              <a:t>保険等を保有している場合があるが、保険</a:t>
            </a:r>
            <a:r>
              <a:rPr lang="ja-JP" altLang="en-US" sz="1600" dirty="0" smtClean="0">
                <a:solidFill>
                  <a:prstClr val="black"/>
                </a:solidFill>
                <a:latin typeface="Calibri"/>
                <a:ea typeface="ＭＳ Ｐゴシック"/>
              </a:rPr>
              <a:t>事故に対する</a:t>
            </a:r>
            <a:r>
              <a:rPr lang="ja-JP" altLang="en-US" sz="1600" dirty="0">
                <a:solidFill>
                  <a:prstClr val="black"/>
                </a:solidFill>
                <a:latin typeface="Calibri"/>
                <a:ea typeface="ＭＳ Ｐゴシック"/>
              </a:rPr>
              <a:t>保障</a:t>
            </a:r>
            <a:r>
              <a:rPr lang="ja-JP" altLang="en-US" sz="1600" dirty="0" smtClean="0">
                <a:solidFill>
                  <a:prstClr val="black"/>
                </a:solidFill>
                <a:latin typeface="Calibri"/>
                <a:ea typeface="ＭＳ Ｐゴシック"/>
              </a:rPr>
              <a:t>を目的とする資産は、対象</a:t>
            </a:r>
            <a:r>
              <a:rPr lang="ja-JP" altLang="en-US" sz="1600" dirty="0">
                <a:solidFill>
                  <a:prstClr val="black"/>
                </a:solidFill>
                <a:latin typeface="Calibri"/>
                <a:ea typeface="ＭＳ Ｐゴシック"/>
              </a:rPr>
              <a:t>としないこととしてはどうか。</a:t>
            </a:r>
            <a:endParaRPr lang="en-US" altLang="ja-JP" sz="1600" dirty="0">
              <a:solidFill>
                <a:prstClr val="black"/>
              </a:solidFill>
              <a:latin typeface="Calibri"/>
              <a:ea typeface="ＭＳ Ｐゴシック"/>
            </a:endParaRPr>
          </a:p>
          <a:p>
            <a:pPr marL="174625" indent="-174625" fontAlgn="auto">
              <a:spcBef>
                <a:spcPts val="0"/>
              </a:spcBef>
              <a:spcAft>
                <a:spcPts val="0"/>
              </a:spcAft>
            </a:pPr>
            <a:r>
              <a:rPr lang="en-US"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　低所得高齢者の金融資産の大部分は預貯金であり、負債がある者も少ないので、こうしたケースは比較的希であると考えられる。</a:t>
            </a:r>
            <a:endParaRPr lang="en-US" altLang="ja-JP" sz="1600" dirty="0" smtClean="0">
              <a:solidFill>
                <a:prstClr val="black"/>
              </a:solidFill>
              <a:latin typeface="Calibri"/>
              <a:ea typeface="ＭＳ Ｐゴシック"/>
            </a:endParaRPr>
          </a:p>
        </p:txBody>
      </p:sp>
      <p:sp>
        <p:nvSpPr>
          <p:cNvPr id="12" name="タイトル 1"/>
          <p:cNvSpPr txBox="1">
            <a:spLocks/>
          </p:cNvSpPr>
          <p:nvPr/>
        </p:nvSpPr>
        <p:spPr>
          <a:xfrm>
            <a:off x="3" y="12969"/>
            <a:ext cx="9906000" cy="6077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prstClr val="black"/>
                </a:solidFill>
                <a:latin typeface="HGP創英角ｺﾞｼｯｸUB" pitchFamily="50" charset="-128"/>
                <a:ea typeface="HGP創英角ｺﾞｼｯｸUB" pitchFamily="50" charset="-128"/>
              </a:rPr>
              <a:t>対象とする「預貯金等」の範囲</a:t>
            </a:r>
            <a:endParaRPr lang="ja-JP" altLang="en-US" sz="2400" dirty="0">
              <a:solidFill>
                <a:prstClr val="black"/>
              </a:solidFill>
              <a:latin typeface="HGP創英角ｺﾞｼｯｸUB" pitchFamily="50" charset="-128"/>
              <a:ea typeface="HGP創英角ｺﾞｼｯｸUB" pitchFamily="50" charset="-128"/>
            </a:endParaRPr>
          </a:p>
        </p:txBody>
      </p:sp>
      <p:sp>
        <p:nvSpPr>
          <p:cNvPr id="13" name="スライド番号プレースホルダー 1"/>
          <p:cNvSpPr txBox="1">
            <a:spLocks/>
          </p:cNvSpPr>
          <p:nvPr/>
        </p:nvSpPr>
        <p:spPr>
          <a:xfrm>
            <a:off x="7546828" y="6448251"/>
            <a:ext cx="2311400"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157</a:t>
            </a:r>
            <a:endParaRPr lang="ja-JP" altLang="en-US" sz="2400" dirty="0">
              <a:solidFill>
                <a:prstClr val="black"/>
              </a:solidFill>
            </a:endParaRPr>
          </a:p>
        </p:txBody>
      </p:sp>
    </p:spTree>
    <p:extLst>
      <p:ext uri="{BB962C8B-B14F-4D97-AF65-F5344CB8AC3E}">
        <p14:creationId xmlns:p14="http://schemas.microsoft.com/office/powerpoint/2010/main" val="3870405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327" y="45550"/>
            <a:ext cx="9906000" cy="5276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prstClr val="black"/>
                </a:solidFill>
                <a:latin typeface="HGP創英角ｺﾞｼｯｸUB" pitchFamily="50" charset="-128"/>
                <a:ea typeface="HGP創英角ｺﾞｼｯｸUB" pitchFamily="50" charset="-128"/>
              </a:rPr>
              <a:t>預貯金等の額の確認方法</a:t>
            </a:r>
            <a:endParaRPr lang="ja-JP" altLang="en-US" sz="2400" dirty="0">
              <a:solidFill>
                <a:prstClr val="black"/>
              </a:solidFill>
              <a:latin typeface="HGP創英角ｺﾞｼｯｸUB" pitchFamily="50" charset="-128"/>
              <a:ea typeface="HGP創英角ｺﾞｼｯｸUB" pitchFamily="50" charset="-128"/>
            </a:endParaRPr>
          </a:p>
        </p:txBody>
      </p:sp>
      <p:sp>
        <p:nvSpPr>
          <p:cNvPr id="5" name="テキスト ボックス 4"/>
          <p:cNvSpPr txBox="1"/>
          <p:nvPr/>
        </p:nvSpPr>
        <p:spPr>
          <a:xfrm>
            <a:off x="147430" y="4349482"/>
            <a:ext cx="9607624" cy="2246769"/>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＜資産の確認方法・適正な申告を促す仕組みについて＞</a:t>
            </a:r>
            <a:endParaRPr lang="en-US" altLang="ja-JP" sz="1400" dirty="0" smtClean="0">
              <a:solidFill>
                <a:prstClr val="black"/>
              </a:solidFill>
              <a:latin typeface="Calibri"/>
              <a:ea typeface="ＭＳ Ｐゴシック"/>
            </a:endParaRPr>
          </a:p>
          <a:p>
            <a:pPr marL="174625" indent="-174625" fontAlgn="auto">
              <a:spcBef>
                <a:spcPts val="0"/>
              </a:spcBef>
              <a:spcAft>
                <a:spcPts val="0"/>
              </a:spcAft>
              <a:tabLst>
                <a:tab pos="174625" algn="l"/>
              </a:tabLst>
            </a:pPr>
            <a:r>
              <a:rPr lang="ja-JP" altLang="en-US" sz="1400" dirty="0" smtClean="0">
                <a:solidFill>
                  <a:prstClr val="black"/>
                </a:solidFill>
                <a:latin typeface="Calibri"/>
                <a:ea typeface="ＭＳ Ｐゴシック"/>
              </a:rPr>
              <a:t>○　補足給付を受給する者が申請書に必要な書類を添付して申請を行う。</a:t>
            </a:r>
            <a:endParaRPr lang="en-US" altLang="ja-JP" sz="1400" dirty="0" smtClean="0">
              <a:solidFill>
                <a:prstClr val="black"/>
              </a:solidFill>
              <a:latin typeface="Calibri"/>
              <a:ea typeface="ＭＳ Ｐゴシック"/>
            </a:endParaRPr>
          </a:p>
          <a:p>
            <a:pPr marL="174625" indent="-174625" fontAlgn="auto">
              <a:spcBef>
                <a:spcPts val="0"/>
              </a:spcBef>
              <a:spcAft>
                <a:spcPts val="0"/>
              </a:spcAft>
              <a:tabLst>
                <a:tab pos="174625" algn="l"/>
              </a:tabLst>
            </a:pPr>
            <a:r>
              <a:rPr lang="ja-JP" altLang="en-US" sz="1400" dirty="0" smtClean="0">
                <a:solidFill>
                  <a:prstClr val="black"/>
                </a:solidFill>
                <a:latin typeface="Calibri"/>
                <a:ea typeface="ＭＳ Ｐゴシック"/>
              </a:rPr>
              <a:t>○</a:t>
            </a:r>
            <a:r>
              <a:rPr lang="ja-JP" altLang="en-US" sz="1400" dirty="0">
                <a:solidFill>
                  <a:prstClr val="black"/>
                </a:solidFill>
                <a:latin typeface="Calibri"/>
                <a:ea typeface="ＭＳ Ｐゴシック"/>
              </a:rPr>
              <a:t>　</a:t>
            </a:r>
            <a:r>
              <a:rPr lang="ja-JP" altLang="en-US" sz="1400" dirty="0" smtClean="0">
                <a:solidFill>
                  <a:prstClr val="black"/>
                </a:solidFill>
                <a:latin typeface="Calibri"/>
                <a:ea typeface="ＭＳ Ｐゴシック"/>
              </a:rPr>
              <a:t>補足給付の申請書上</a:t>
            </a:r>
            <a:r>
              <a:rPr lang="ja-JP" altLang="en-US" sz="1400" dirty="0">
                <a:solidFill>
                  <a:prstClr val="black"/>
                </a:solidFill>
                <a:latin typeface="Calibri"/>
                <a:ea typeface="ＭＳ Ｐゴシック"/>
              </a:rPr>
              <a:t>、場合によっては金融機関への調査を</a:t>
            </a:r>
            <a:r>
              <a:rPr lang="ja-JP" altLang="en-US" sz="1400" dirty="0" smtClean="0">
                <a:solidFill>
                  <a:prstClr val="black"/>
                </a:solidFill>
                <a:latin typeface="Calibri"/>
                <a:ea typeface="ＭＳ Ｐゴシック"/>
              </a:rPr>
              <a:t>行うとともに不正受給には加算金がある旨</a:t>
            </a:r>
            <a:r>
              <a:rPr lang="ja-JP" altLang="en-US" sz="1400" dirty="0">
                <a:solidFill>
                  <a:prstClr val="black"/>
                </a:solidFill>
                <a:latin typeface="Calibri"/>
                <a:ea typeface="ＭＳ Ｐゴシック"/>
              </a:rPr>
              <a:t>を明記し、</a:t>
            </a:r>
            <a:r>
              <a:rPr lang="ja-JP" altLang="en-US" sz="1400" dirty="0" smtClean="0">
                <a:solidFill>
                  <a:prstClr val="black"/>
                </a:solidFill>
                <a:latin typeface="Calibri"/>
                <a:ea typeface="ＭＳ Ｐゴシック"/>
              </a:rPr>
              <a:t>あらかじめ調査への同意</a:t>
            </a:r>
            <a:r>
              <a:rPr lang="ja-JP" altLang="en-US" sz="1400" dirty="0">
                <a:solidFill>
                  <a:prstClr val="black"/>
                </a:solidFill>
                <a:latin typeface="Calibri"/>
                <a:ea typeface="ＭＳ Ｐゴシック"/>
              </a:rPr>
              <a:t>を得ることとする。</a:t>
            </a:r>
            <a:endParaRPr lang="en-US" altLang="ja-JP" sz="1400" dirty="0">
              <a:solidFill>
                <a:prstClr val="black"/>
              </a:solidFill>
              <a:latin typeface="Calibri"/>
              <a:ea typeface="ＭＳ Ｐゴシック"/>
            </a:endParaRPr>
          </a:p>
          <a:p>
            <a:pPr marL="174625" indent="-174625" fontAlgn="auto">
              <a:spcBef>
                <a:spcPts val="0"/>
              </a:spcBef>
              <a:spcAft>
                <a:spcPts val="0"/>
              </a:spcAft>
              <a:tabLst>
                <a:tab pos="174625" algn="l"/>
              </a:tabLst>
            </a:pPr>
            <a:r>
              <a:rPr lang="ja-JP" altLang="en-US" sz="1400" dirty="0" smtClean="0">
                <a:solidFill>
                  <a:prstClr val="black"/>
                </a:solidFill>
                <a:latin typeface="Calibri"/>
                <a:ea typeface="ＭＳ Ｐゴシック"/>
              </a:rPr>
              <a:t>○　申請に当たり本人ないし代理する家族等が預貯金等の額を自己申告するとともに、通帳の写し等を添付</a:t>
            </a:r>
            <a:r>
              <a:rPr lang="ja-JP" altLang="en-US" sz="1400" dirty="0">
                <a:solidFill>
                  <a:prstClr val="black"/>
                </a:solidFill>
                <a:latin typeface="Calibri"/>
                <a:ea typeface="ＭＳ Ｐゴシック"/>
              </a:rPr>
              <a:t>し</a:t>
            </a:r>
            <a:r>
              <a:rPr lang="ja-JP" altLang="en-US" sz="1400" dirty="0" smtClean="0">
                <a:solidFill>
                  <a:prstClr val="black"/>
                </a:solidFill>
                <a:latin typeface="Calibri"/>
                <a:ea typeface="ＭＳ Ｐゴシック"/>
              </a:rPr>
              <a:t>、保険者において確認を行う。</a:t>
            </a:r>
            <a:endParaRPr lang="en-US" altLang="ja-JP" sz="1400" dirty="0" smtClean="0">
              <a:solidFill>
                <a:prstClr val="black"/>
              </a:solidFill>
              <a:latin typeface="Calibri"/>
              <a:ea typeface="ＭＳ Ｐゴシック"/>
            </a:endParaRPr>
          </a:p>
          <a:p>
            <a:pPr marL="174625" indent="-174625" fontAlgn="auto">
              <a:spcBef>
                <a:spcPts val="0"/>
              </a:spcBef>
              <a:spcAft>
                <a:spcPts val="0"/>
              </a:spcAft>
              <a:tabLst>
                <a:tab pos="174625" algn="l"/>
              </a:tabLst>
            </a:pPr>
            <a:r>
              <a:rPr lang="ja-JP" altLang="en-US" sz="1400" dirty="0" smtClean="0">
                <a:solidFill>
                  <a:prstClr val="black"/>
                </a:solidFill>
                <a:latin typeface="Calibri"/>
                <a:ea typeface="ＭＳ Ｐゴシック"/>
              </a:rPr>
              <a:t>○　保険者は介護保険法に</a:t>
            </a:r>
            <a:r>
              <a:rPr lang="ja-JP" altLang="en-US" sz="1400" dirty="0">
                <a:solidFill>
                  <a:prstClr val="black"/>
                </a:solidFill>
                <a:latin typeface="Calibri"/>
                <a:ea typeface="ＭＳ Ｐゴシック"/>
              </a:rPr>
              <a:t>既</a:t>
            </a:r>
            <a:r>
              <a:rPr lang="ja-JP" altLang="en-US" sz="1400" dirty="0" smtClean="0">
                <a:solidFill>
                  <a:prstClr val="black"/>
                </a:solidFill>
                <a:latin typeface="Calibri"/>
                <a:ea typeface="ＭＳ Ｐゴシック"/>
              </a:rPr>
              <a:t>に</a:t>
            </a:r>
            <a:r>
              <a:rPr lang="ja-JP" altLang="en-US" sz="1400" dirty="0">
                <a:solidFill>
                  <a:prstClr val="black"/>
                </a:solidFill>
                <a:latin typeface="Calibri"/>
                <a:ea typeface="ＭＳ Ｐゴシック"/>
              </a:rPr>
              <a:t>ある</a:t>
            </a:r>
            <a:r>
              <a:rPr lang="ja-JP" altLang="en-US" sz="1400" dirty="0" smtClean="0">
                <a:solidFill>
                  <a:prstClr val="black"/>
                </a:solidFill>
                <a:latin typeface="Calibri"/>
                <a:ea typeface="ＭＳ Ｐゴシック"/>
              </a:rPr>
              <a:t>金融</a:t>
            </a:r>
            <a:r>
              <a:rPr lang="ja-JP" altLang="en-US" sz="1400" dirty="0">
                <a:solidFill>
                  <a:prstClr val="black"/>
                </a:solidFill>
                <a:latin typeface="Calibri"/>
                <a:ea typeface="ＭＳ Ｐゴシック"/>
              </a:rPr>
              <a:t>機関等への照会</a:t>
            </a:r>
            <a:r>
              <a:rPr lang="ja-JP" altLang="en-US" sz="1400" dirty="0" smtClean="0">
                <a:solidFill>
                  <a:prstClr val="black"/>
                </a:solidFill>
                <a:latin typeface="Calibri"/>
                <a:ea typeface="ＭＳ Ｐゴシック"/>
              </a:rPr>
              <a:t>規定（</a:t>
            </a:r>
            <a:r>
              <a:rPr lang="ja-JP" altLang="en-US" sz="1400" dirty="0">
                <a:solidFill>
                  <a:prstClr val="black"/>
                </a:solidFill>
                <a:latin typeface="Calibri"/>
                <a:ea typeface="ＭＳ Ｐゴシック"/>
              </a:rPr>
              <a:t>次頁参照</a:t>
            </a:r>
            <a:r>
              <a:rPr lang="ja-JP" altLang="en-US" sz="1400" dirty="0" smtClean="0">
                <a:solidFill>
                  <a:prstClr val="black"/>
                </a:solidFill>
                <a:latin typeface="Calibri"/>
                <a:ea typeface="ＭＳ Ｐゴシック"/>
              </a:rPr>
              <a:t>）を活用して、金融機関等への預貯金の調査を必要に応じて行う。</a:t>
            </a:r>
            <a:endParaRPr lang="en-US" altLang="ja-JP" sz="1400" dirty="0" smtClean="0">
              <a:solidFill>
                <a:prstClr val="black"/>
              </a:solidFill>
              <a:latin typeface="Calibri"/>
              <a:ea typeface="ＭＳ Ｐゴシック"/>
            </a:endParaRPr>
          </a:p>
          <a:p>
            <a:pPr marL="174625" indent="-174625" fontAlgn="auto">
              <a:spcBef>
                <a:spcPts val="0"/>
              </a:spcBef>
              <a:spcAft>
                <a:spcPts val="0"/>
              </a:spcAft>
              <a:tabLst>
                <a:tab pos="174625" algn="l"/>
              </a:tabLst>
            </a:pPr>
            <a:r>
              <a:rPr lang="ja-JP" altLang="en-US" sz="1400" dirty="0" smtClean="0">
                <a:solidFill>
                  <a:prstClr val="black"/>
                </a:solidFill>
                <a:latin typeface="Calibri"/>
                <a:ea typeface="ＭＳ Ｐゴシック"/>
              </a:rPr>
              <a:t>○　また、他制度を参考に、受給者本人に不正受給があった場合の加算金の規定を創設し、補足給付の申請者には、こうした加算金が課されることもある旨を申請書等に記載して周知する。</a:t>
            </a:r>
            <a:endParaRPr lang="en-US" altLang="ja-JP" sz="1400" dirty="0" smtClean="0">
              <a:solidFill>
                <a:prstClr val="black"/>
              </a:solidFill>
              <a:latin typeface="Calibri"/>
              <a:ea typeface="ＭＳ Ｐゴシック"/>
            </a:endParaRPr>
          </a:p>
        </p:txBody>
      </p:sp>
      <p:grpSp>
        <p:nvGrpSpPr>
          <p:cNvPr id="7" name="グループ化 6"/>
          <p:cNvGrpSpPr/>
          <p:nvPr/>
        </p:nvGrpSpPr>
        <p:grpSpPr>
          <a:xfrm>
            <a:off x="147430" y="573162"/>
            <a:ext cx="9607624" cy="3677930"/>
            <a:chOff x="-2679848" y="1196752"/>
            <a:chExt cx="9607624" cy="3677930"/>
          </a:xfrm>
        </p:grpSpPr>
        <p:sp>
          <p:nvSpPr>
            <p:cNvPr id="6" name="テキスト ボックス 5"/>
            <p:cNvSpPr txBox="1"/>
            <p:nvPr/>
          </p:nvSpPr>
          <p:spPr>
            <a:xfrm>
              <a:off x="-2679848" y="1196752"/>
              <a:ext cx="9607624" cy="3677930"/>
            </a:xfrm>
            <a:prstGeom prst="rect">
              <a:avLst/>
            </a:prstGeom>
            <a:noFill/>
            <a:ln>
              <a:solidFill>
                <a:schemeClr val="tx1"/>
              </a:solidFill>
            </a:ln>
          </p:spPr>
          <p:txBody>
            <a:bodyPr wrap="square" bIns="0" rtlCol="0">
              <a:spAutoFit/>
            </a:bodyPr>
            <a:lstStyle/>
            <a:p>
              <a:pPr fontAlgn="auto">
                <a:spcBef>
                  <a:spcPts val="0"/>
                </a:spcBef>
                <a:spcAft>
                  <a:spcPts val="0"/>
                </a:spcAft>
              </a:pPr>
              <a:r>
                <a:rPr lang="ja-JP" altLang="en-US" sz="1400" dirty="0" smtClean="0">
                  <a:solidFill>
                    <a:prstClr val="black"/>
                  </a:solidFill>
                  <a:latin typeface="Calibri"/>
                  <a:ea typeface="ＭＳ Ｐゴシック"/>
                </a:rPr>
                <a:t>＜自己申告制度とする</a:t>
              </a:r>
              <a:r>
                <a:rPr lang="ja-JP" altLang="en-US" sz="1400" dirty="0">
                  <a:solidFill>
                    <a:prstClr val="black"/>
                  </a:solidFill>
                  <a:latin typeface="Calibri"/>
                  <a:ea typeface="ＭＳ Ｐゴシック"/>
                </a:rPr>
                <a:t>考え方</a:t>
              </a:r>
              <a:r>
                <a:rPr lang="ja-JP" altLang="en-US" sz="1400" dirty="0" smtClean="0">
                  <a:solidFill>
                    <a:prstClr val="black"/>
                  </a:solidFill>
                  <a:latin typeface="Calibri"/>
                  <a:ea typeface="ＭＳ Ｐゴシック"/>
                </a:rPr>
                <a:t>＞</a:t>
              </a:r>
              <a:endParaRPr lang="en-US" altLang="ja-JP" sz="1400" dirty="0" smtClean="0">
                <a:solidFill>
                  <a:prstClr val="black"/>
                </a:solidFill>
                <a:latin typeface="Calibri"/>
                <a:ea typeface="ＭＳ Ｐゴシック"/>
              </a:endParaRPr>
            </a:p>
            <a:p>
              <a:pPr marL="261938" indent="-261938" fontAlgn="auto">
                <a:spcBef>
                  <a:spcPts val="0"/>
                </a:spcBef>
                <a:spcAft>
                  <a:spcPts val="0"/>
                </a:spcAft>
              </a:pPr>
              <a:r>
                <a:rPr lang="ja-JP" altLang="en-US" sz="1400" dirty="0">
                  <a:solidFill>
                    <a:prstClr val="black"/>
                  </a:solidFill>
                  <a:latin typeface="Calibri"/>
                  <a:ea typeface="ＭＳ Ｐゴシック"/>
                </a:rPr>
                <a:t>　</a:t>
              </a:r>
              <a:r>
                <a:rPr lang="ja-JP" altLang="en-US" sz="1400" dirty="0" smtClean="0">
                  <a:solidFill>
                    <a:prstClr val="black"/>
                  </a:solidFill>
                  <a:latin typeface="Calibri"/>
                  <a:ea typeface="ＭＳ Ｐゴシック"/>
                </a:rPr>
                <a:t>○　現在、預貯金等の金融資産を網羅的に把握できる仕組みはない。</a:t>
              </a:r>
              <a:endParaRPr lang="en-US" altLang="ja-JP" sz="1400" dirty="0" smtClean="0">
                <a:solidFill>
                  <a:prstClr val="black"/>
                </a:solidFill>
                <a:latin typeface="Calibri"/>
                <a:ea typeface="ＭＳ Ｐゴシック"/>
              </a:endParaRPr>
            </a:p>
            <a:p>
              <a:pPr marL="261938" indent="-261938" fontAlgn="auto">
                <a:spcBef>
                  <a:spcPts val="0"/>
                </a:spcBef>
                <a:spcAft>
                  <a:spcPts val="0"/>
                </a:spcAft>
              </a:pPr>
              <a:r>
                <a:rPr lang="ja-JP" altLang="en-US" sz="1400" dirty="0" smtClean="0">
                  <a:solidFill>
                    <a:prstClr val="black"/>
                  </a:solidFill>
                  <a:latin typeface="Calibri"/>
                  <a:ea typeface="ＭＳ Ｐゴシック"/>
                </a:rPr>
                <a:t>　○　</a:t>
              </a:r>
              <a:r>
                <a:rPr lang="ja-JP" altLang="en-US" sz="1400" dirty="0">
                  <a:solidFill>
                    <a:prstClr val="black"/>
                  </a:solidFill>
                  <a:latin typeface="Calibri"/>
                  <a:ea typeface="ＭＳ Ｐゴシック"/>
                </a:rPr>
                <a:t>番号</a:t>
              </a:r>
              <a:r>
                <a:rPr lang="ja-JP" altLang="en-US" sz="1400" dirty="0" smtClean="0">
                  <a:solidFill>
                    <a:prstClr val="black"/>
                  </a:solidFill>
                  <a:latin typeface="Calibri"/>
                  <a:ea typeface="ＭＳ Ｐゴシック"/>
                </a:rPr>
                <a:t>制度が施行されても、金融機関等の口座</a:t>
              </a:r>
              <a:r>
                <a:rPr lang="ja-JP" altLang="en-US" sz="1400" dirty="0">
                  <a:solidFill>
                    <a:prstClr val="black"/>
                  </a:solidFill>
                  <a:latin typeface="Calibri"/>
                  <a:ea typeface="ＭＳ Ｐゴシック"/>
                </a:rPr>
                <a:t>や</a:t>
              </a:r>
              <a:r>
                <a:rPr lang="ja-JP" altLang="en-US" sz="1400" dirty="0" smtClean="0">
                  <a:solidFill>
                    <a:prstClr val="black"/>
                  </a:solidFill>
                  <a:latin typeface="Calibri"/>
                  <a:ea typeface="ＭＳ Ｐゴシック"/>
                </a:rPr>
                <a:t>配当・譲渡益等の名寄せを行うことは現在のところ予定されていない。</a:t>
              </a:r>
              <a:endParaRPr lang="en-US" altLang="ja-JP" sz="1400" dirty="0" smtClean="0">
                <a:solidFill>
                  <a:prstClr val="black"/>
                </a:solidFill>
                <a:latin typeface="Calibri"/>
                <a:ea typeface="ＭＳ Ｐゴシック"/>
              </a:endParaRPr>
            </a:p>
            <a:p>
              <a:pPr marL="261938" indent="-261938" fontAlgn="auto">
                <a:spcBef>
                  <a:spcPts val="0"/>
                </a:spcBef>
                <a:spcAft>
                  <a:spcPts val="0"/>
                </a:spcAft>
              </a:pPr>
              <a:r>
                <a:rPr lang="ja-JP" altLang="en-US" sz="1400" dirty="0">
                  <a:solidFill>
                    <a:prstClr val="black"/>
                  </a:solidFill>
                  <a:latin typeface="Calibri"/>
                  <a:ea typeface="ＭＳ Ｐゴシック"/>
                </a:rPr>
                <a:t>　</a:t>
              </a:r>
              <a:r>
                <a:rPr lang="ja-JP" altLang="en-US" sz="1400" dirty="0" smtClean="0">
                  <a:solidFill>
                    <a:prstClr val="black"/>
                  </a:solidFill>
                  <a:latin typeface="Calibri"/>
                  <a:ea typeface="ＭＳ Ｐゴシック"/>
                </a:rPr>
                <a:t>　なお、以下の</a:t>
              </a:r>
              <a:r>
                <a:rPr lang="ja-JP" altLang="en-US" sz="1400" dirty="0">
                  <a:solidFill>
                    <a:prstClr val="black"/>
                  </a:solidFill>
                  <a:latin typeface="Calibri"/>
                  <a:ea typeface="ＭＳ Ｐゴシック"/>
                </a:rPr>
                <a:t>よう</a:t>
              </a:r>
              <a:r>
                <a:rPr lang="ja-JP" altLang="en-US" sz="1400" dirty="0" smtClean="0">
                  <a:solidFill>
                    <a:prstClr val="black"/>
                  </a:solidFill>
                  <a:latin typeface="Calibri"/>
                  <a:ea typeface="ＭＳ Ｐゴシック"/>
                </a:rPr>
                <a:t>な施行後３年後の検討規定がある。</a:t>
              </a:r>
              <a:endParaRPr lang="en-US" altLang="ja-JP" sz="1400" dirty="0" smtClean="0">
                <a:solidFill>
                  <a:prstClr val="black"/>
                </a:solidFill>
                <a:latin typeface="Calibri"/>
                <a:ea typeface="ＭＳ Ｐゴシック"/>
              </a:endParaRPr>
            </a:p>
            <a:p>
              <a:pPr fontAlgn="auto">
                <a:spcBef>
                  <a:spcPts val="0"/>
                </a:spcBef>
                <a:spcAft>
                  <a:spcPts val="0"/>
                </a:spcAft>
              </a:pPr>
              <a:endParaRPr lang="en-US" altLang="ja-JP" sz="1500" dirty="0" smtClean="0">
                <a:solidFill>
                  <a:prstClr val="black"/>
                </a:solidFill>
                <a:latin typeface="Calibri"/>
                <a:ea typeface="ＭＳ Ｐゴシック"/>
              </a:endParaRPr>
            </a:p>
            <a:p>
              <a:pPr fontAlgn="auto">
                <a:spcBef>
                  <a:spcPts val="0"/>
                </a:spcBef>
                <a:spcAft>
                  <a:spcPts val="0"/>
                </a:spcAft>
              </a:pPr>
              <a:r>
                <a:rPr lang="ja-JP" altLang="en-US" sz="1500" dirty="0" smtClean="0">
                  <a:solidFill>
                    <a:prstClr val="black"/>
                  </a:solidFill>
                  <a:latin typeface="Calibri"/>
                  <a:ea typeface="ＭＳ Ｐゴシック"/>
                </a:rPr>
                <a:t>　（</a:t>
              </a:r>
              <a:r>
                <a:rPr lang="ja-JP" altLang="en-US" sz="1500" dirty="0">
                  <a:solidFill>
                    <a:prstClr val="black"/>
                  </a:solidFill>
                  <a:latin typeface="Calibri"/>
                  <a:ea typeface="ＭＳ Ｐゴシック"/>
                </a:rPr>
                <a:t>参考）行政手続における特定の個人を識別するための番号の利用等に関する法律</a:t>
              </a:r>
              <a:endParaRPr lang="en-US" altLang="ja-JP" sz="1500" dirty="0" smtClean="0">
                <a:solidFill>
                  <a:prstClr val="black"/>
                </a:solidFill>
                <a:latin typeface="Calibri"/>
                <a:ea typeface="ＭＳ Ｐゴシック"/>
              </a:endParaRPr>
            </a:p>
            <a:p>
              <a:pPr fontAlgn="auto">
                <a:spcBef>
                  <a:spcPts val="0"/>
                </a:spcBef>
                <a:spcAft>
                  <a:spcPts val="0"/>
                </a:spcAft>
              </a:pPr>
              <a:r>
                <a:rPr lang="ja-JP" altLang="en-US" sz="1500" dirty="0" smtClean="0">
                  <a:solidFill>
                    <a:prstClr val="black"/>
                  </a:solidFill>
                  <a:latin typeface="Calibri"/>
                  <a:ea typeface="ＭＳ Ｐゴシック"/>
                </a:rPr>
                <a:t>　　　</a:t>
              </a:r>
              <a:r>
                <a:rPr lang="ja-JP" altLang="en-US" sz="1300" dirty="0" smtClean="0">
                  <a:solidFill>
                    <a:prstClr val="black"/>
                  </a:solidFill>
                  <a:latin typeface="Calibri"/>
                  <a:ea typeface="ＭＳ Ｐゴシック"/>
                </a:rPr>
                <a:t>附　則</a:t>
              </a:r>
              <a:endParaRPr lang="en-US" altLang="ja-JP" sz="1300" dirty="0" smtClean="0">
                <a:solidFill>
                  <a:prstClr val="black"/>
                </a:solidFill>
                <a:latin typeface="Calibri"/>
                <a:ea typeface="ＭＳ Ｐゴシック"/>
              </a:endParaRPr>
            </a:p>
            <a:p>
              <a:pPr marL="261938" indent="-174625" fontAlgn="auto">
                <a:spcBef>
                  <a:spcPts val="0"/>
                </a:spcBef>
                <a:spcAft>
                  <a:spcPts val="0"/>
                </a:spcAft>
              </a:pPr>
              <a:r>
                <a:rPr lang="ja-JP" altLang="en-US" sz="1300" dirty="0" smtClean="0">
                  <a:solidFill>
                    <a:prstClr val="black"/>
                  </a:solidFill>
                  <a:latin typeface="Calibri"/>
                  <a:ea typeface="ＭＳ Ｐゴシック"/>
                </a:rPr>
                <a:t>　　　（</a:t>
              </a:r>
              <a:r>
                <a:rPr lang="ja-JP" altLang="en-US" sz="1300" dirty="0">
                  <a:solidFill>
                    <a:prstClr val="black"/>
                  </a:solidFill>
                  <a:latin typeface="Calibri"/>
                  <a:ea typeface="ＭＳ Ｐゴシック"/>
                </a:rPr>
                <a:t>検討等</a:t>
              </a:r>
              <a:r>
                <a:rPr lang="ja-JP" altLang="en-US" sz="1300" dirty="0" smtClean="0">
                  <a:solidFill>
                    <a:prstClr val="black"/>
                  </a:solidFill>
                  <a:latin typeface="Calibri"/>
                  <a:ea typeface="ＭＳ Ｐゴシック"/>
                </a:rPr>
                <a:t>）</a:t>
              </a:r>
              <a:endParaRPr lang="en-US" altLang="ja-JP" sz="1300" dirty="0">
                <a:solidFill>
                  <a:prstClr val="black"/>
                </a:solidFill>
                <a:latin typeface="Calibri"/>
                <a:ea typeface="ＭＳ Ｐゴシック"/>
              </a:endParaRPr>
            </a:p>
            <a:p>
              <a:pPr marL="261938" indent="-174625" fontAlgn="auto">
                <a:spcBef>
                  <a:spcPts val="0"/>
                </a:spcBef>
                <a:spcAft>
                  <a:spcPts val="0"/>
                </a:spcAft>
              </a:pPr>
              <a:r>
                <a:rPr lang="ja-JP" altLang="en-US" sz="1300" dirty="0" smtClean="0">
                  <a:solidFill>
                    <a:prstClr val="black"/>
                  </a:solidFill>
                  <a:latin typeface="Calibri"/>
                  <a:ea typeface="ＭＳ Ｐゴシック"/>
                </a:rPr>
                <a:t>　　第６条 </a:t>
              </a:r>
              <a:r>
                <a:rPr lang="ja-JP" altLang="en-US" sz="1300" dirty="0">
                  <a:solidFill>
                    <a:prstClr val="black"/>
                  </a:solidFill>
                  <a:latin typeface="Calibri"/>
                  <a:ea typeface="ＭＳ Ｐゴシック"/>
                </a:rPr>
                <a:t>　政府は、この法律の施行後三年を目途として</a:t>
              </a:r>
              <a:r>
                <a:rPr lang="ja-JP" altLang="en-US" sz="1300" dirty="0" smtClean="0">
                  <a:solidFill>
                    <a:prstClr val="black"/>
                  </a:solidFill>
                  <a:latin typeface="Calibri"/>
                  <a:ea typeface="ＭＳ Ｐゴシック"/>
                </a:rPr>
                <a:t>、この</a:t>
              </a:r>
              <a:r>
                <a:rPr lang="ja-JP" altLang="en-US" sz="1300" dirty="0">
                  <a:solidFill>
                    <a:prstClr val="black"/>
                  </a:solidFill>
                  <a:latin typeface="Calibri"/>
                  <a:ea typeface="ＭＳ Ｐゴシック"/>
                </a:rPr>
                <a:t>法律の施行の状況等を勘案し、個人番号の</a:t>
              </a:r>
              <a:r>
                <a:rPr lang="ja-JP" altLang="en-US" sz="1300" dirty="0" smtClean="0">
                  <a:solidFill>
                    <a:prstClr val="black"/>
                  </a:solidFill>
                  <a:latin typeface="Calibri"/>
                  <a:ea typeface="ＭＳ Ｐゴシック"/>
                </a:rPr>
                <a:t>利用及び</a:t>
              </a:r>
              <a:r>
                <a:rPr lang="ja-JP" altLang="en-US" sz="1300" dirty="0">
                  <a:solidFill>
                    <a:prstClr val="black"/>
                  </a:solidFill>
                  <a:latin typeface="Calibri"/>
                  <a:ea typeface="ＭＳ Ｐゴシック"/>
                </a:rPr>
                <a:t>情報提供</a:t>
              </a:r>
              <a:r>
                <a:rPr lang="ja-JP" altLang="en-US" sz="1300" dirty="0" smtClean="0">
                  <a:solidFill>
                    <a:prstClr val="black"/>
                  </a:solidFill>
                  <a:latin typeface="Calibri"/>
                  <a:ea typeface="ＭＳ Ｐゴシック"/>
                </a:rPr>
                <a:t>ネット</a:t>
              </a:r>
              <a:endParaRPr lang="en-US" altLang="ja-JP" sz="1300" dirty="0" smtClean="0">
                <a:solidFill>
                  <a:prstClr val="black"/>
                </a:solidFill>
                <a:latin typeface="Calibri"/>
                <a:ea typeface="ＭＳ Ｐゴシック"/>
              </a:endParaRPr>
            </a:p>
            <a:p>
              <a:pPr marL="261938" indent="-174625" fontAlgn="auto">
                <a:spcBef>
                  <a:spcPts val="0"/>
                </a:spcBef>
                <a:spcAft>
                  <a:spcPts val="0"/>
                </a:spcAft>
              </a:pPr>
              <a:r>
                <a:rPr lang="ja-JP" altLang="en-US" sz="1300" dirty="0">
                  <a:solidFill>
                    <a:prstClr val="black"/>
                  </a:solidFill>
                  <a:latin typeface="Calibri"/>
                  <a:ea typeface="ＭＳ Ｐゴシック"/>
                </a:rPr>
                <a:t>　</a:t>
              </a:r>
              <a:r>
                <a:rPr lang="ja-JP" altLang="en-US" sz="1300" dirty="0" smtClean="0">
                  <a:solidFill>
                    <a:prstClr val="black"/>
                  </a:solidFill>
                  <a:latin typeface="Calibri"/>
                  <a:ea typeface="ＭＳ Ｐゴシック"/>
                </a:rPr>
                <a:t>　　ワークシステム</a:t>
              </a:r>
              <a:r>
                <a:rPr lang="ja-JP" altLang="en-US" sz="1300" dirty="0">
                  <a:solidFill>
                    <a:prstClr val="black"/>
                  </a:solidFill>
                  <a:latin typeface="Calibri"/>
                  <a:ea typeface="ＭＳ Ｐゴシック"/>
                </a:rPr>
                <a:t>を使用した特定</a:t>
              </a:r>
              <a:r>
                <a:rPr lang="ja-JP" altLang="en-US" sz="1300" dirty="0" smtClean="0">
                  <a:solidFill>
                    <a:prstClr val="black"/>
                  </a:solidFill>
                  <a:latin typeface="Calibri"/>
                  <a:ea typeface="ＭＳ Ｐゴシック"/>
                </a:rPr>
                <a:t>個人</a:t>
              </a:r>
              <a:r>
                <a:rPr lang="ja-JP" altLang="en-US" sz="1300" dirty="0">
                  <a:solidFill>
                    <a:prstClr val="black"/>
                  </a:solidFill>
                  <a:latin typeface="Calibri"/>
                  <a:ea typeface="ＭＳ Ｐゴシック"/>
                </a:rPr>
                <a:t>情報の提供の範囲を拡大すること並びに特定</a:t>
              </a:r>
              <a:r>
                <a:rPr lang="ja-JP" altLang="en-US" sz="1300" dirty="0" smtClean="0">
                  <a:solidFill>
                    <a:prstClr val="black"/>
                  </a:solidFill>
                  <a:latin typeface="Calibri"/>
                  <a:ea typeface="ＭＳ Ｐゴシック"/>
                </a:rPr>
                <a:t>個人情報</a:t>
              </a:r>
              <a:r>
                <a:rPr lang="ja-JP" altLang="en-US" sz="1300" dirty="0">
                  <a:solidFill>
                    <a:prstClr val="black"/>
                  </a:solidFill>
                  <a:latin typeface="Calibri"/>
                  <a:ea typeface="ＭＳ Ｐゴシック"/>
                </a:rPr>
                <a:t>以外の情報の提供に情報提供</a:t>
              </a:r>
              <a:r>
                <a:rPr lang="ja-JP" altLang="en-US" sz="1300" dirty="0" smtClean="0">
                  <a:solidFill>
                    <a:prstClr val="black"/>
                  </a:solidFill>
                  <a:latin typeface="Calibri"/>
                  <a:ea typeface="ＭＳ Ｐゴシック"/>
                </a:rPr>
                <a:t>ネット</a:t>
              </a:r>
              <a:endParaRPr lang="en-US" altLang="ja-JP" sz="1300" dirty="0" smtClean="0">
                <a:solidFill>
                  <a:prstClr val="black"/>
                </a:solidFill>
                <a:latin typeface="Calibri"/>
                <a:ea typeface="ＭＳ Ｐゴシック"/>
              </a:endParaRPr>
            </a:p>
            <a:p>
              <a:pPr marL="261938" indent="-174625" fontAlgn="auto">
                <a:spcBef>
                  <a:spcPts val="0"/>
                </a:spcBef>
                <a:spcAft>
                  <a:spcPts val="0"/>
                </a:spcAft>
              </a:pPr>
              <a:r>
                <a:rPr lang="ja-JP" altLang="en-US" sz="1300" dirty="0">
                  <a:solidFill>
                    <a:prstClr val="black"/>
                  </a:solidFill>
                  <a:latin typeface="Calibri"/>
                  <a:ea typeface="ＭＳ Ｐゴシック"/>
                </a:rPr>
                <a:t>　</a:t>
              </a:r>
              <a:r>
                <a:rPr lang="ja-JP" altLang="en-US" sz="1300" dirty="0" smtClean="0">
                  <a:solidFill>
                    <a:prstClr val="black"/>
                  </a:solidFill>
                  <a:latin typeface="Calibri"/>
                  <a:ea typeface="ＭＳ Ｐゴシック"/>
                </a:rPr>
                <a:t>　　ワークシステム</a:t>
              </a:r>
              <a:r>
                <a:rPr lang="ja-JP" altLang="en-US" sz="1300" dirty="0">
                  <a:solidFill>
                    <a:prstClr val="black"/>
                  </a:solidFill>
                  <a:latin typeface="Calibri"/>
                  <a:ea typeface="ＭＳ Ｐゴシック"/>
                </a:rPr>
                <a:t>を活用することができるようにすることその他この</a:t>
              </a:r>
              <a:r>
                <a:rPr lang="ja-JP" altLang="en-US" sz="1300" dirty="0" smtClean="0">
                  <a:solidFill>
                    <a:prstClr val="black"/>
                  </a:solidFill>
                  <a:latin typeface="Calibri"/>
                  <a:ea typeface="ＭＳ Ｐゴシック"/>
                </a:rPr>
                <a:t>法律</a:t>
              </a:r>
              <a:r>
                <a:rPr lang="ja-JP" altLang="en-US" sz="1300" dirty="0">
                  <a:solidFill>
                    <a:prstClr val="black"/>
                  </a:solidFill>
                  <a:latin typeface="Calibri"/>
                  <a:ea typeface="ＭＳ Ｐゴシック"/>
                </a:rPr>
                <a:t>の規定について検討を加え、必要があると認める</a:t>
              </a:r>
              <a:r>
                <a:rPr lang="ja-JP" altLang="en-US" sz="1300" dirty="0" smtClean="0">
                  <a:solidFill>
                    <a:prstClr val="black"/>
                  </a:solidFill>
                  <a:latin typeface="Calibri"/>
                  <a:ea typeface="ＭＳ Ｐゴシック"/>
                </a:rPr>
                <a:t>ときは</a:t>
              </a:r>
              <a:r>
                <a:rPr lang="ja-JP" altLang="en-US" sz="1300" dirty="0">
                  <a:solidFill>
                    <a:prstClr val="black"/>
                  </a:solidFill>
                  <a:latin typeface="Calibri"/>
                  <a:ea typeface="ＭＳ Ｐゴシック"/>
                </a:rPr>
                <a:t>、</a:t>
              </a:r>
              <a:r>
                <a:rPr lang="ja-JP" altLang="en-US" sz="1300" dirty="0" err="1" smtClean="0">
                  <a:solidFill>
                    <a:prstClr val="black"/>
                  </a:solidFill>
                  <a:latin typeface="Calibri"/>
                  <a:ea typeface="ＭＳ Ｐゴシック"/>
                </a:rPr>
                <a:t>そ</a:t>
              </a:r>
              <a:endParaRPr lang="en-US" altLang="ja-JP" sz="1300" dirty="0" smtClean="0">
                <a:solidFill>
                  <a:prstClr val="black"/>
                </a:solidFill>
                <a:latin typeface="Calibri"/>
                <a:ea typeface="ＭＳ Ｐゴシック"/>
              </a:endParaRPr>
            </a:p>
            <a:p>
              <a:pPr marL="261938" indent="-174625" fontAlgn="auto">
                <a:spcBef>
                  <a:spcPts val="0"/>
                </a:spcBef>
                <a:spcAft>
                  <a:spcPts val="0"/>
                </a:spcAft>
              </a:pPr>
              <a:r>
                <a:rPr lang="ja-JP" altLang="en-US" sz="1300" dirty="0">
                  <a:solidFill>
                    <a:prstClr val="black"/>
                  </a:solidFill>
                  <a:latin typeface="Calibri"/>
                  <a:ea typeface="ＭＳ Ｐゴシック"/>
                </a:rPr>
                <a:t>　</a:t>
              </a:r>
              <a:r>
                <a:rPr lang="ja-JP" altLang="en-US" sz="1300" dirty="0" smtClean="0">
                  <a:solidFill>
                    <a:prstClr val="black"/>
                  </a:solidFill>
                  <a:latin typeface="Calibri"/>
                  <a:ea typeface="ＭＳ Ｐゴシック"/>
                </a:rPr>
                <a:t>　　の</a:t>
              </a:r>
              <a:r>
                <a:rPr lang="ja-JP" altLang="en-US" sz="1300" dirty="0">
                  <a:solidFill>
                    <a:prstClr val="black"/>
                  </a:solidFill>
                  <a:latin typeface="Calibri"/>
                  <a:ea typeface="ＭＳ Ｐゴシック"/>
                </a:rPr>
                <a:t>結果に基づいて、国民の理解を得つつ、</a:t>
              </a:r>
              <a:r>
                <a:rPr lang="ja-JP" altLang="en-US" sz="1300" dirty="0" smtClean="0">
                  <a:solidFill>
                    <a:prstClr val="black"/>
                  </a:solidFill>
                  <a:latin typeface="Calibri"/>
                  <a:ea typeface="ＭＳ Ｐゴシック"/>
                </a:rPr>
                <a:t>所要の</a:t>
              </a:r>
              <a:r>
                <a:rPr lang="ja-JP" altLang="en-US" sz="1300" dirty="0">
                  <a:solidFill>
                    <a:prstClr val="black"/>
                  </a:solidFill>
                  <a:latin typeface="Calibri"/>
                  <a:ea typeface="ＭＳ Ｐゴシック"/>
                </a:rPr>
                <a:t>措置を講ずるものとする。 </a:t>
              </a:r>
              <a:r>
                <a:rPr lang="en-US" altLang="ja-JP" sz="1300" dirty="0">
                  <a:solidFill>
                    <a:prstClr val="black"/>
                  </a:solidFill>
                  <a:latin typeface="Calibri"/>
                  <a:ea typeface="ＭＳ Ｐゴシック"/>
                </a:rPr>
                <a:t/>
              </a:r>
              <a:br>
                <a:rPr lang="en-US" altLang="ja-JP" sz="1300" dirty="0">
                  <a:solidFill>
                    <a:prstClr val="black"/>
                  </a:solidFill>
                  <a:latin typeface="Calibri"/>
                  <a:ea typeface="ＭＳ Ｐゴシック"/>
                </a:rPr>
              </a:br>
              <a:endParaRPr lang="en-US" altLang="ja-JP" sz="1300" dirty="0">
                <a:solidFill>
                  <a:prstClr val="black"/>
                </a:solidFill>
                <a:latin typeface="Calibri"/>
                <a:ea typeface="ＭＳ Ｐゴシック"/>
              </a:endParaRPr>
            </a:p>
            <a:p>
              <a:pPr marL="363538" indent="-363538" fontAlgn="auto">
                <a:spcBef>
                  <a:spcPts val="0"/>
                </a:spcBef>
                <a:spcAft>
                  <a:spcPts val="0"/>
                </a:spcAft>
              </a:pPr>
              <a:r>
                <a:rPr lang="ja-JP" altLang="en-US" sz="1500" dirty="0" smtClean="0">
                  <a:solidFill>
                    <a:prstClr val="black"/>
                  </a:solidFill>
                  <a:latin typeface="Calibri"/>
                  <a:ea typeface="ＭＳ Ｐゴシック"/>
                </a:rPr>
                <a:t>　</a:t>
              </a:r>
              <a:r>
                <a:rPr lang="ja-JP" altLang="en-US" sz="1400" dirty="0" smtClean="0">
                  <a:solidFill>
                    <a:prstClr val="black"/>
                  </a:solidFill>
                  <a:latin typeface="Calibri"/>
                  <a:ea typeface="ＭＳ Ｐゴシック"/>
                </a:rPr>
                <a:t>○　</a:t>
              </a:r>
              <a:r>
                <a:rPr lang="ja-JP" altLang="en-US" sz="1400" dirty="0">
                  <a:solidFill>
                    <a:prstClr val="black"/>
                  </a:solidFill>
                  <a:latin typeface="Calibri"/>
                  <a:ea typeface="ＭＳ Ｐゴシック"/>
                </a:rPr>
                <a:t>このため、</a:t>
              </a:r>
              <a:r>
                <a:rPr lang="ja-JP" altLang="en-US" sz="1400" dirty="0" smtClean="0">
                  <a:solidFill>
                    <a:prstClr val="black"/>
                  </a:solidFill>
                  <a:latin typeface="Calibri"/>
                  <a:ea typeface="ＭＳ Ｐゴシック"/>
                </a:rPr>
                <a:t>預貯金</a:t>
              </a:r>
              <a:r>
                <a:rPr lang="ja-JP" altLang="en-US" sz="1400" dirty="0">
                  <a:solidFill>
                    <a:prstClr val="black"/>
                  </a:solidFill>
                  <a:latin typeface="Calibri"/>
                  <a:ea typeface="ＭＳ Ｐゴシック"/>
                </a:rPr>
                <a:t>等の勘案については、正確に把握する仕組みを前提条件とするならば、当面実施の目途は</a:t>
              </a:r>
              <a:r>
                <a:rPr lang="ja-JP" altLang="en-US" sz="1400" dirty="0" smtClean="0">
                  <a:solidFill>
                    <a:prstClr val="black"/>
                  </a:solidFill>
                  <a:latin typeface="Calibri"/>
                  <a:ea typeface="ＭＳ Ｐゴシック"/>
                </a:rPr>
                <a:t>立たないこととなる。</a:t>
              </a:r>
              <a:r>
                <a:rPr lang="ja-JP" altLang="en-US" sz="1400" dirty="0">
                  <a:solidFill>
                    <a:prstClr val="black"/>
                  </a:solidFill>
                  <a:latin typeface="Calibri"/>
                  <a:ea typeface="ＭＳ Ｐゴシック"/>
                </a:rPr>
                <a:t>自己申告の公平性への批判はあるが、何も行わずに格差をそのまま</a:t>
              </a:r>
              <a:r>
                <a:rPr lang="ja-JP" altLang="en-US" sz="1400" dirty="0" smtClean="0">
                  <a:solidFill>
                    <a:prstClr val="black"/>
                  </a:solidFill>
                  <a:latin typeface="Calibri"/>
                  <a:ea typeface="ＭＳ Ｐゴシック"/>
                </a:rPr>
                <a:t>存置して保険料負担者の負担を増大させるよりも、</a:t>
              </a:r>
              <a:r>
                <a:rPr lang="ja-JP" altLang="en-US" sz="1400" dirty="0">
                  <a:solidFill>
                    <a:prstClr val="black"/>
                  </a:solidFill>
                  <a:latin typeface="Calibri"/>
                  <a:ea typeface="ＭＳ Ｐゴシック"/>
                </a:rPr>
                <a:t>現在可能な手段を用いて格差の大きい高齢者の世代内の費用負担の公平化を可能な限り図っていくべきではないか。</a:t>
              </a:r>
              <a:endParaRPr lang="en-US" altLang="ja-JP" sz="1400" dirty="0">
                <a:solidFill>
                  <a:prstClr val="black"/>
                </a:solidFill>
                <a:latin typeface="Calibri"/>
                <a:ea typeface="ＭＳ Ｐゴシック"/>
              </a:endParaRPr>
            </a:p>
          </p:txBody>
        </p:sp>
        <p:sp>
          <p:nvSpPr>
            <p:cNvPr id="3" name="大かっこ 2"/>
            <p:cNvSpPr/>
            <p:nvPr/>
          </p:nvSpPr>
          <p:spPr>
            <a:xfrm>
              <a:off x="-2484548" y="2248565"/>
              <a:ext cx="9217024" cy="1588001"/>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9" name="テキスト ボックス 8"/>
          <p:cNvSpPr txBox="1"/>
          <p:nvPr/>
        </p:nvSpPr>
        <p:spPr>
          <a:xfrm>
            <a:off x="2864768" y="6570785"/>
            <a:ext cx="6236051" cy="307777"/>
          </a:xfrm>
          <a:prstGeom prst="rect">
            <a:avLst/>
          </a:prstGeom>
          <a:noFill/>
        </p:spPr>
        <p:txBody>
          <a:bodyPr wrap="square" rtlCol="0">
            <a:spAutoFit/>
          </a:bodyPr>
          <a:lstStyle/>
          <a:p>
            <a:pPr algn="r" fontAlgn="auto">
              <a:spcBef>
                <a:spcPts val="0"/>
              </a:spcBef>
              <a:spcAft>
                <a:spcPts val="0"/>
              </a:spcAft>
            </a:pPr>
            <a:r>
              <a:rPr lang="en-US" altLang="ja-JP" sz="1400" dirty="0" smtClean="0">
                <a:solidFill>
                  <a:prstClr val="black"/>
                </a:solidFill>
                <a:latin typeface="Calibri"/>
                <a:ea typeface="ＭＳ Ｐゴシック"/>
              </a:rPr>
              <a:t>※</a:t>
            </a:r>
            <a:r>
              <a:rPr lang="ja-JP" altLang="en-US" sz="1400" dirty="0" smtClean="0">
                <a:solidFill>
                  <a:prstClr val="black"/>
                </a:solidFill>
                <a:latin typeface="Calibri"/>
                <a:ea typeface="ＭＳ Ｐゴシック"/>
              </a:rPr>
              <a:t>　現段階で想定しているものであり確定したものではない。</a:t>
            </a:r>
            <a:endParaRPr lang="ja-JP" altLang="en-US" sz="1400" dirty="0">
              <a:solidFill>
                <a:prstClr val="black"/>
              </a:solidFill>
              <a:latin typeface="Calibri"/>
              <a:ea typeface="ＭＳ Ｐゴシック"/>
            </a:endParaRPr>
          </a:p>
        </p:txBody>
      </p:sp>
      <p:sp>
        <p:nvSpPr>
          <p:cNvPr id="10" name="スライド番号プレースホルダー 1"/>
          <p:cNvSpPr txBox="1">
            <a:spLocks/>
          </p:cNvSpPr>
          <p:nvPr/>
        </p:nvSpPr>
        <p:spPr>
          <a:xfrm>
            <a:off x="9100819" y="6448251"/>
            <a:ext cx="757409" cy="365125"/>
          </a:xfrm>
          <a:prstGeom prst="rect">
            <a:avLst/>
          </a:prstGeom>
          <a:solidFill>
            <a:schemeClr val="bg1">
              <a:alpha val="75000"/>
            </a:schemeClr>
          </a:solid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158</a:t>
            </a:r>
            <a:endParaRPr lang="ja-JP" altLang="en-US" sz="2400" dirty="0">
              <a:solidFill>
                <a:prstClr val="black"/>
              </a:solidFill>
            </a:endParaRPr>
          </a:p>
        </p:txBody>
      </p:sp>
    </p:spTree>
    <p:extLst>
      <p:ext uri="{BB962C8B-B14F-4D97-AF65-F5344CB8AC3E}">
        <p14:creationId xmlns:p14="http://schemas.microsoft.com/office/powerpoint/2010/main" val="399962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28464" y="190935"/>
            <a:ext cx="9777536" cy="429759"/>
          </a:xfrm>
          <a:prstGeom prst="rect">
            <a:avLst/>
          </a:prstGeom>
          <a:noFill/>
        </p:spPr>
        <p:txBody>
          <a:bodyPr/>
          <a:lstStyle/>
          <a:p>
            <a:pPr algn="ctr">
              <a:defRPr/>
            </a:pPr>
            <a:r>
              <a:rPr lang="ja-JP" altLang="en-US" sz="2400" dirty="0" smtClean="0">
                <a:solidFill>
                  <a:prstClr val="black"/>
                </a:solidFill>
                <a:latin typeface="HGP創英角ｺﾞｼｯｸUB" pitchFamily="50" charset="-128"/>
                <a:ea typeface="HGP創英角ｺﾞｼｯｸUB" pitchFamily="50" charset="-128"/>
              </a:rPr>
              <a:t>（参考）　第１号被保険者の保険料の段階設定の状況（第５期）</a:t>
            </a:r>
            <a:endParaRPr lang="ja-JP" altLang="en-US" sz="2400" dirty="0">
              <a:solidFill>
                <a:prstClr val="black"/>
              </a:solidFill>
              <a:latin typeface="HGP創英角ｺﾞｼｯｸUB" pitchFamily="50" charset="-128"/>
              <a:ea typeface="HGP創英角ｺﾞｼｯｸUB" pitchFamily="50" charset="-128"/>
            </a:endParaRPr>
          </a:p>
        </p:txBody>
      </p:sp>
      <p:sp>
        <p:nvSpPr>
          <p:cNvPr id="4" name="テキスト ボックス 3"/>
          <p:cNvSpPr txBox="1"/>
          <p:nvPr/>
        </p:nvSpPr>
        <p:spPr>
          <a:xfrm>
            <a:off x="230201" y="4941168"/>
            <a:ext cx="3516086" cy="369332"/>
          </a:xfrm>
          <a:prstGeom prst="rect">
            <a:avLst/>
          </a:prstGeom>
          <a:noFill/>
          <a:ln>
            <a:noFill/>
          </a:ln>
        </p:spPr>
        <p:txBody>
          <a:bodyPr wrap="square" rtlCol="0">
            <a:spAutoFit/>
          </a:bodyPr>
          <a:lstStyle/>
          <a:p>
            <a:r>
              <a:rPr lang="ja-JP" altLang="en-US" dirty="0" smtClean="0">
                <a:solidFill>
                  <a:prstClr val="black"/>
                </a:solidFill>
              </a:rPr>
              <a:t>（３）特例第</a:t>
            </a:r>
            <a:r>
              <a:rPr lang="en-US" altLang="ja-JP" dirty="0" smtClean="0">
                <a:solidFill>
                  <a:prstClr val="black"/>
                </a:solidFill>
              </a:rPr>
              <a:t>3</a:t>
            </a:r>
            <a:r>
              <a:rPr lang="ja-JP" altLang="en-US" dirty="0" smtClean="0">
                <a:solidFill>
                  <a:prstClr val="black"/>
                </a:solidFill>
              </a:rPr>
              <a:t>段階の実施状況</a:t>
            </a:r>
            <a:r>
              <a:rPr lang="ja-JP" altLang="en-US" u="sng" dirty="0" smtClean="0">
                <a:solidFill>
                  <a:prstClr val="black"/>
                </a:solidFill>
              </a:rPr>
              <a:t>　</a:t>
            </a:r>
            <a:endParaRPr lang="en-US" altLang="ja-JP" dirty="0" smtClean="0">
              <a:solidFill>
                <a:prstClr val="black"/>
              </a:solidFill>
            </a:endParaRPr>
          </a:p>
        </p:txBody>
      </p:sp>
      <p:sp>
        <p:nvSpPr>
          <p:cNvPr id="5" name="テキスト ボックス 4"/>
          <p:cNvSpPr txBox="1"/>
          <p:nvPr/>
        </p:nvSpPr>
        <p:spPr>
          <a:xfrm>
            <a:off x="244031" y="3635732"/>
            <a:ext cx="3788227" cy="369332"/>
          </a:xfrm>
          <a:prstGeom prst="rect">
            <a:avLst/>
          </a:prstGeom>
          <a:noFill/>
          <a:ln>
            <a:noFill/>
          </a:ln>
        </p:spPr>
        <p:txBody>
          <a:bodyPr wrap="square" rtlCol="0">
            <a:spAutoFit/>
          </a:bodyPr>
          <a:lstStyle/>
          <a:p>
            <a:r>
              <a:rPr lang="ja-JP" altLang="en-US" dirty="0" smtClean="0">
                <a:solidFill>
                  <a:prstClr val="black"/>
                </a:solidFill>
              </a:rPr>
              <a:t>（２）特例第４段階の実施状況</a:t>
            </a:r>
            <a:endParaRPr lang="en-US" altLang="ja-JP" dirty="0" smtClean="0">
              <a:solidFill>
                <a:prstClr val="black"/>
              </a:solidFill>
            </a:endParaRPr>
          </a:p>
        </p:txBody>
      </p:sp>
      <p:graphicFrame>
        <p:nvGraphicFramePr>
          <p:cNvPr id="8" name="表 7"/>
          <p:cNvGraphicFramePr>
            <a:graphicFrameLocks noGrp="1"/>
          </p:cNvGraphicFramePr>
          <p:nvPr/>
        </p:nvGraphicFramePr>
        <p:xfrm>
          <a:off x="776549" y="1305061"/>
          <a:ext cx="8528387" cy="1112520"/>
        </p:xfrm>
        <a:graphic>
          <a:graphicData uri="http://schemas.openxmlformats.org/drawingml/2006/table">
            <a:tbl>
              <a:tblPr firstRow="1" bandRow="1">
                <a:tableStyleId>{5940675A-B579-460E-94D1-54222C63F5DA}</a:tableStyleId>
              </a:tblPr>
              <a:tblGrid>
                <a:gridCol w="1040387"/>
                <a:gridCol w="576000"/>
                <a:gridCol w="576000"/>
                <a:gridCol w="576000"/>
                <a:gridCol w="576000"/>
                <a:gridCol w="576000"/>
                <a:gridCol w="576000"/>
                <a:gridCol w="576000"/>
                <a:gridCol w="576000"/>
                <a:gridCol w="576000"/>
                <a:gridCol w="576000"/>
                <a:gridCol w="576000"/>
                <a:gridCol w="576000"/>
                <a:gridCol w="576000"/>
              </a:tblGrid>
              <a:tr h="370840">
                <a:tc>
                  <a:txBody>
                    <a:bodyPr/>
                    <a:lstStyle/>
                    <a:p>
                      <a:pPr algn="ctr"/>
                      <a:r>
                        <a:rPr kumimoji="1" lang="ja-JP" altLang="en-US" dirty="0" smtClean="0"/>
                        <a:t>段階数</a:t>
                      </a:r>
                      <a:endParaRPr kumimoji="1" lang="ja-JP" altLang="en-US" dirty="0"/>
                    </a:p>
                  </a:txBody>
                  <a:tcPr marL="36000" marR="36000">
                    <a:solidFill>
                      <a:srgbClr val="93D1FF"/>
                    </a:solidFill>
                  </a:tcPr>
                </a:tc>
                <a:tc>
                  <a:txBody>
                    <a:bodyPr/>
                    <a:lstStyle/>
                    <a:p>
                      <a:pPr algn="ctr"/>
                      <a:r>
                        <a:rPr kumimoji="1" lang="ja-JP" altLang="en-US" dirty="0" smtClean="0"/>
                        <a:t>６</a:t>
                      </a:r>
                      <a:endParaRPr kumimoji="1" lang="ja-JP" altLang="en-US" dirty="0"/>
                    </a:p>
                  </a:txBody>
                  <a:tcPr>
                    <a:solidFill>
                      <a:srgbClr val="93D1FF"/>
                    </a:solidFill>
                  </a:tcPr>
                </a:tc>
                <a:tc>
                  <a:txBody>
                    <a:bodyPr/>
                    <a:lstStyle/>
                    <a:p>
                      <a:pPr algn="ctr"/>
                      <a:r>
                        <a:rPr kumimoji="1" lang="ja-JP" altLang="en-US" dirty="0" smtClean="0"/>
                        <a:t>７</a:t>
                      </a:r>
                      <a:endParaRPr kumimoji="1" lang="ja-JP" altLang="en-US" dirty="0"/>
                    </a:p>
                  </a:txBody>
                  <a:tcPr>
                    <a:solidFill>
                      <a:srgbClr val="93D1FF"/>
                    </a:solidFill>
                  </a:tcPr>
                </a:tc>
                <a:tc>
                  <a:txBody>
                    <a:bodyPr/>
                    <a:lstStyle/>
                    <a:p>
                      <a:pPr algn="ctr"/>
                      <a:r>
                        <a:rPr kumimoji="1" lang="ja-JP" altLang="en-US" dirty="0" smtClean="0"/>
                        <a:t>８</a:t>
                      </a:r>
                      <a:endParaRPr kumimoji="1" lang="ja-JP" altLang="en-US" dirty="0"/>
                    </a:p>
                  </a:txBody>
                  <a:tcPr>
                    <a:solidFill>
                      <a:srgbClr val="93D1FF"/>
                    </a:solidFill>
                  </a:tcPr>
                </a:tc>
                <a:tc>
                  <a:txBody>
                    <a:bodyPr/>
                    <a:lstStyle/>
                    <a:p>
                      <a:pPr algn="ctr"/>
                      <a:r>
                        <a:rPr kumimoji="1" lang="ja-JP" altLang="en-US" dirty="0" smtClean="0"/>
                        <a:t>９</a:t>
                      </a:r>
                      <a:endParaRPr kumimoji="1" lang="ja-JP" altLang="en-US" dirty="0"/>
                    </a:p>
                  </a:txBody>
                  <a:tcPr>
                    <a:solidFill>
                      <a:srgbClr val="93D1FF"/>
                    </a:solidFill>
                  </a:tcPr>
                </a:tc>
                <a:tc>
                  <a:txBody>
                    <a:bodyPr/>
                    <a:lstStyle/>
                    <a:p>
                      <a:pPr algn="ctr"/>
                      <a:r>
                        <a:rPr kumimoji="1" lang="ja-JP" altLang="en-US" dirty="0" smtClean="0"/>
                        <a:t>１０</a:t>
                      </a:r>
                      <a:endParaRPr kumimoji="1" lang="ja-JP" altLang="en-US" dirty="0"/>
                    </a:p>
                  </a:txBody>
                  <a:tcPr>
                    <a:solidFill>
                      <a:srgbClr val="93D1FF"/>
                    </a:solidFill>
                  </a:tcPr>
                </a:tc>
                <a:tc>
                  <a:txBody>
                    <a:bodyPr/>
                    <a:lstStyle/>
                    <a:p>
                      <a:pPr algn="ctr"/>
                      <a:r>
                        <a:rPr kumimoji="1" lang="ja-JP" altLang="en-US" dirty="0" smtClean="0"/>
                        <a:t>１１</a:t>
                      </a:r>
                      <a:endParaRPr kumimoji="1" lang="ja-JP" altLang="en-US" dirty="0"/>
                    </a:p>
                  </a:txBody>
                  <a:tcPr>
                    <a:solidFill>
                      <a:srgbClr val="93D1FF"/>
                    </a:solidFill>
                  </a:tcPr>
                </a:tc>
                <a:tc>
                  <a:txBody>
                    <a:bodyPr/>
                    <a:lstStyle/>
                    <a:p>
                      <a:pPr algn="ctr"/>
                      <a:r>
                        <a:rPr kumimoji="1" lang="ja-JP" altLang="en-US" dirty="0" smtClean="0"/>
                        <a:t>１２</a:t>
                      </a:r>
                      <a:endParaRPr kumimoji="1" lang="ja-JP" altLang="en-US" dirty="0"/>
                    </a:p>
                  </a:txBody>
                  <a:tcPr>
                    <a:solidFill>
                      <a:srgbClr val="93D1FF"/>
                    </a:solidFill>
                  </a:tcPr>
                </a:tc>
                <a:tc>
                  <a:txBody>
                    <a:bodyPr/>
                    <a:lstStyle/>
                    <a:p>
                      <a:pPr algn="ctr"/>
                      <a:r>
                        <a:rPr kumimoji="1" lang="ja-JP" altLang="en-US" dirty="0" smtClean="0"/>
                        <a:t>１３</a:t>
                      </a:r>
                      <a:endParaRPr kumimoji="1" lang="ja-JP" altLang="en-US" dirty="0"/>
                    </a:p>
                  </a:txBody>
                  <a:tcPr>
                    <a:solidFill>
                      <a:srgbClr val="93D1FF"/>
                    </a:solidFill>
                  </a:tcPr>
                </a:tc>
                <a:tc>
                  <a:txBody>
                    <a:bodyPr/>
                    <a:lstStyle/>
                    <a:p>
                      <a:pPr algn="ctr"/>
                      <a:r>
                        <a:rPr kumimoji="1" lang="ja-JP" altLang="en-US" dirty="0" smtClean="0"/>
                        <a:t>１４</a:t>
                      </a:r>
                      <a:endParaRPr kumimoji="1" lang="ja-JP" altLang="en-US" dirty="0"/>
                    </a:p>
                  </a:txBody>
                  <a:tcPr>
                    <a:solidFill>
                      <a:srgbClr val="93D1FF"/>
                    </a:solidFill>
                  </a:tcPr>
                </a:tc>
                <a:tc>
                  <a:txBody>
                    <a:bodyPr/>
                    <a:lstStyle/>
                    <a:p>
                      <a:pPr algn="ctr"/>
                      <a:r>
                        <a:rPr kumimoji="1" lang="ja-JP" altLang="en-US" dirty="0" smtClean="0"/>
                        <a:t>１５</a:t>
                      </a:r>
                      <a:endParaRPr kumimoji="1" lang="ja-JP" altLang="en-US" dirty="0"/>
                    </a:p>
                  </a:txBody>
                  <a:tcPr>
                    <a:solidFill>
                      <a:srgbClr val="93D1FF"/>
                    </a:solidFill>
                  </a:tcPr>
                </a:tc>
                <a:tc>
                  <a:txBody>
                    <a:bodyPr/>
                    <a:lstStyle/>
                    <a:p>
                      <a:pPr algn="ctr"/>
                      <a:r>
                        <a:rPr kumimoji="1" lang="ja-JP" altLang="en-US" dirty="0" smtClean="0"/>
                        <a:t>１６</a:t>
                      </a:r>
                      <a:endParaRPr kumimoji="1" lang="ja-JP" altLang="en-US" dirty="0"/>
                    </a:p>
                  </a:txBody>
                  <a:tcPr>
                    <a:solidFill>
                      <a:srgbClr val="93D1FF"/>
                    </a:solidFill>
                  </a:tcPr>
                </a:tc>
                <a:tc>
                  <a:txBody>
                    <a:bodyPr/>
                    <a:lstStyle/>
                    <a:p>
                      <a:pPr algn="ctr"/>
                      <a:r>
                        <a:rPr kumimoji="1" lang="ja-JP" altLang="en-US" dirty="0" smtClean="0"/>
                        <a:t>１７</a:t>
                      </a:r>
                      <a:endParaRPr kumimoji="1" lang="ja-JP" altLang="en-US" dirty="0"/>
                    </a:p>
                  </a:txBody>
                  <a:tcPr>
                    <a:solidFill>
                      <a:srgbClr val="93D1FF"/>
                    </a:solidFill>
                  </a:tcPr>
                </a:tc>
                <a:tc>
                  <a:txBody>
                    <a:bodyPr/>
                    <a:lstStyle/>
                    <a:p>
                      <a:pPr algn="ctr"/>
                      <a:r>
                        <a:rPr kumimoji="1" lang="ja-JP" altLang="en-US" dirty="0" smtClean="0"/>
                        <a:t>１８</a:t>
                      </a:r>
                      <a:endParaRPr kumimoji="1" lang="ja-JP" altLang="en-US" dirty="0"/>
                    </a:p>
                  </a:txBody>
                  <a:tcPr>
                    <a:solidFill>
                      <a:srgbClr val="93D1FF"/>
                    </a:solidFill>
                  </a:tcPr>
                </a:tc>
              </a:tr>
              <a:tr h="370840">
                <a:tc>
                  <a:txBody>
                    <a:bodyPr/>
                    <a:lstStyle/>
                    <a:p>
                      <a:pPr algn="ctr"/>
                      <a:r>
                        <a:rPr kumimoji="1" lang="ja-JP" altLang="en-US" dirty="0" smtClean="0"/>
                        <a:t>保険者数</a:t>
                      </a:r>
                      <a:endParaRPr kumimoji="1" lang="ja-JP" altLang="en-US" dirty="0"/>
                    </a:p>
                  </a:txBody>
                  <a:tcPr marL="36000" marR="36000"/>
                </a:tc>
                <a:tc>
                  <a:txBody>
                    <a:bodyPr/>
                    <a:lstStyle/>
                    <a:p>
                      <a:pPr algn="ctr"/>
                      <a:r>
                        <a:rPr kumimoji="1" lang="en-US" altLang="ja-JP" sz="1400" dirty="0" smtClean="0"/>
                        <a:t>275</a:t>
                      </a:r>
                      <a:endParaRPr kumimoji="1" lang="ja-JP" altLang="en-US" sz="1400" dirty="0"/>
                    </a:p>
                  </a:txBody>
                  <a:tcPr marL="36000" marR="36000" anchor="ctr"/>
                </a:tc>
                <a:tc>
                  <a:txBody>
                    <a:bodyPr/>
                    <a:lstStyle/>
                    <a:p>
                      <a:pPr algn="ctr"/>
                      <a:r>
                        <a:rPr kumimoji="1" lang="en-US" altLang="ja-JP" sz="1400" dirty="0" smtClean="0"/>
                        <a:t>250</a:t>
                      </a:r>
                      <a:endParaRPr kumimoji="1" lang="ja-JP" altLang="en-US" sz="1400" dirty="0"/>
                    </a:p>
                  </a:txBody>
                  <a:tcPr marL="36000" marR="36000" anchor="ctr"/>
                </a:tc>
                <a:tc>
                  <a:txBody>
                    <a:bodyPr/>
                    <a:lstStyle/>
                    <a:p>
                      <a:pPr algn="ctr"/>
                      <a:r>
                        <a:rPr kumimoji="1" lang="en-US" altLang="ja-JP" sz="1400" dirty="0" smtClean="0"/>
                        <a:t>237</a:t>
                      </a:r>
                      <a:endParaRPr kumimoji="1" lang="ja-JP" altLang="en-US" sz="1400" dirty="0"/>
                    </a:p>
                  </a:txBody>
                  <a:tcPr marL="36000" marR="36000" anchor="ctr"/>
                </a:tc>
                <a:tc>
                  <a:txBody>
                    <a:bodyPr/>
                    <a:lstStyle/>
                    <a:p>
                      <a:pPr algn="ctr"/>
                      <a:r>
                        <a:rPr kumimoji="1" lang="en-US" altLang="ja-JP" sz="1400" dirty="0" smtClean="0"/>
                        <a:t>220</a:t>
                      </a:r>
                      <a:endParaRPr kumimoji="1" lang="ja-JP" altLang="en-US" sz="1400" dirty="0"/>
                    </a:p>
                  </a:txBody>
                  <a:tcPr marL="36000" marR="36000" anchor="ctr"/>
                </a:tc>
                <a:tc>
                  <a:txBody>
                    <a:bodyPr/>
                    <a:lstStyle/>
                    <a:p>
                      <a:pPr algn="ctr"/>
                      <a:r>
                        <a:rPr kumimoji="1" lang="en-US" altLang="ja-JP" sz="1400" dirty="0" smtClean="0"/>
                        <a:t>230</a:t>
                      </a:r>
                      <a:endParaRPr kumimoji="1" lang="ja-JP" altLang="en-US" sz="1400" dirty="0"/>
                    </a:p>
                  </a:txBody>
                  <a:tcPr marL="36000" marR="36000" anchor="ctr"/>
                </a:tc>
                <a:tc>
                  <a:txBody>
                    <a:bodyPr/>
                    <a:lstStyle/>
                    <a:p>
                      <a:pPr algn="ctr"/>
                      <a:r>
                        <a:rPr kumimoji="1" lang="en-US" altLang="ja-JP" sz="1400" dirty="0" smtClean="0"/>
                        <a:t>150</a:t>
                      </a:r>
                      <a:endParaRPr kumimoji="1" lang="ja-JP" altLang="en-US" sz="1400" dirty="0"/>
                    </a:p>
                  </a:txBody>
                  <a:tcPr marL="36000" marR="36000" anchor="ctr"/>
                </a:tc>
                <a:tc>
                  <a:txBody>
                    <a:bodyPr/>
                    <a:lstStyle/>
                    <a:p>
                      <a:pPr algn="ctr"/>
                      <a:r>
                        <a:rPr kumimoji="1" lang="en-US" altLang="ja-JP" sz="1400" dirty="0" smtClean="0"/>
                        <a:t>115</a:t>
                      </a:r>
                      <a:endParaRPr kumimoji="1" lang="ja-JP" altLang="en-US" sz="1400" dirty="0"/>
                    </a:p>
                  </a:txBody>
                  <a:tcPr marL="36000" marR="36000" anchor="ctr"/>
                </a:tc>
                <a:tc>
                  <a:txBody>
                    <a:bodyPr/>
                    <a:lstStyle/>
                    <a:p>
                      <a:pPr algn="ctr"/>
                      <a:r>
                        <a:rPr kumimoji="1" lang="en-US" altLang="ja-JP" sz="1400" dirty="0" smtClean="0"/>
                        <a:t>44</a:t>
                      </a:r>
                      <a:endParaRPr kumimoji="1" lang="ja-JP" altLang="en-US" sz="1400" dirty="0"/>
                    </a:p>
                  </a:txBody>
                  <a:tcPr marL="36000" marR="36000" anchor="ctr"/>
                </a:tc>
                <a:tc>
                  <a:txBody>
                    <a:bodyPr/>
                    <a:lstStyle/>
                    <a:p>
                      <a:pPr algn="ctr"/>
                      <a:r>
                        <a:rPr kumimoji="1" lang="en-US" altLang="ja-JP" sz="1400" dirty="0" smtClean="0"/>
                        <a:t>30</a:t>
                      </a:r>
                      <a:endParaRPr kumimoji="1" lang="ja-JP" altLang="en-US" sz="1400" dirty="0"/>
                    </a:p>
                  </a:txBody>
                  <a:tcPr marL="36000" marR="36000" anchor="ctr"/>
                </a:tc>
                <a:tc>
                  <a:txBody>
                    <a:bodyPr/>
                    <a:lstStyle/>
                    <a:p>
                      <a:pPr algn="ctr"/>
                      <a:r>
                        <a:rPr kumimoji="1" lang="en-US" altLang="ja-JP" sz="1400" dirty="0" smtClean="0"/>
                        <a:t>17</a:t>
                      </a:r>
                      <a:endParaRPr kumimoji="1" lang="ja-JP" altLang="en-US" sz="1400" dirty="0"/>
                    </a:p>
                  </a:txBody>
                  <a:tcPr marL="36000" marR="36000" anchor="ctr"/>
                </a:tc>
                <a:tc>
                  <a:txBody>
                    <a:bodyPr/>
                    <a:lstStyle/>
                    <a:p>
                      <a:pPr algn="ctr"/>
                      <a:r>
                        <a:rPr kumimoji="1" lang="ja-JP" altLang="en-US" sz="1400" dirty="0" smtClean="0"/>
                        <a:t>５</a:t>
                      </a:r>
                      <a:endParaRPr kumimoji="1" lang="ja-JP" altLang="en-US" sz="1400" dirty="0"/>
                    </a:p>
                  </a:txBody>
                  <a:tcPr marL="36000" marR="36000" anchor="ctr"/>
                </a:tc>
                <a:tc>
                  <a:txBody>
                    <a:bodyPr/>
                    <a:lstStyle/>
                    <a:p>
                      <a:pPr algn="ctr"/>
                      <a:r>
                        <a:rPr kumimoji="1" lang="ja-JP" altLang="en-US" sz="1400" dirty="0" smtClean="0"/>
                        <a:t>５</a:t>
                      </a:r>
                      <a:endParaRPr kumimoji="1" lang="ja-JP" altLang="en-US" sz="1400" dirty="0"/>
                    </a:p>
                  </a:txBody>
                  <a:tcPr marL="36000" marR="36000" anchor="ctr"/>
                </a:tc>
                <a:tc>
                  <a:txBody>
                    <a:bodyPr/>
                    <a:lstStyle/>
                    <a:p>
                      <a:pPr algn="ctr"/>
                      <a:r>
                        <a:rPr kumimoji="1" lang="ja-JP" altLang="en-US" sz="1400" dirty="0" smtClean="0"/>
                        <a:t>２</a:t>
                      </a:r>
                      <a:endParaRPr kumimoji="1" lang="ja-JP" altLang="en-US" sz="1400" dirty="0"/>
                    </a:p>
                  </a:txBody>
                  <a:tcPr marL="36000" marR="36000" anchor="ctr"/>
                </a:tc>
              </a:tr>
              <a:tr h="370840">
                <a:tc>
                  <a:txBody>
                    <a:bodyPr/>
                    <a:lstStyle/>
                    <a:p>
                      <a:pPr algn="ctr"/>
                      <a:r>
                        <a:rPr kumimoji="1" lang="ja-JP" altLang="en-US" dirty="0" smtClean="0"/>
                        <a:t>割合</a:t>
                      </a:r>
                      <a:endParaRPr kumimoji="1" lang="ja-JP" altLang="en-US" dirty="0"/>
                    </a:p>
                  </a:txBody>
                  <a:tcPr marL="36000" marR="36000"/>
                </a:tc>
                <a:tc>
                  <a:txBody>
                    <a:bodyPr/>
                    <a:lstStyle/>
                    <a:p>
                      <a:pPr algn="ctr"/>
                      <a:r>
                        <a:rPr kumimoji="1" lang="en-US" altLang="ja-JP" sz="1400" dirty="0" smtClean="0"/>
                        <a:t>17.4%</a:t>
                      </a:r>
                      <a:endParaRPr kumimoji="1" lang="ja-JP" altLang="en-US" sz="1400" dirty="0"/>
                    </a:p>
                  </a:txBody>
                  <a:tcPr marL="36000" marR="36000" anchor="ctr"/>
                </a:tc>
                <a:tc>
                  <a:txBody>
                    <a:bodyPr/>
                    <a:lstStyle/>
                    <a:p>
                      <a:pPr algn="ctr"/>
                      <a:r>
                        <a:rPr kumimoji="1" lang="en-US" altLang="ja-JP" sz="1400" dirty="0" smtClean="0"/>
                        <a:t>15.8%</a:t>
                      </a:r>
                      <a:endParaRPr kumimoji="1" lang="ja-JP" altLang="en-US" sz="1400" dirty="0"/>
                    </a:p>
                  </a:txBody>
                  <a:tcPr marL="36000" marR="36000" anchor="ctr"/>
                </a:tc>
                <a:tc>
                  <a:txBody>
                    <a:bodyPr/>
                    <a:lstStyle/>
                    <a:p>
                      <a:pPr algn="ctr"/>
                      <a:r>
                        <a:rPr kumimoji="1" lang="en-US" altLang="ja-JP" sz="1400" dirty="0" smtClean="0"/>
                        <a:t>15.0%</a:t>
                      </a:r>
                      <a:endParaRPr kumimoji="1" lang="ja-JP" altLang="en-US" sz="1400" dirty="0"/>
                    </a:p>
                  </a:txBody>
                  <a:tcPr marL="36000" marR="36000" anchor="ctr"/>
                </a:tc>
                <a:tc>
                  <a:txBody>
                    <a:bodyPr/>
                    <a:lstStyle/>
                    <a:p>
                      <a:pPr algn="ctr"/>
                      <a:r>
                        <a:rPr kumimoji="1" lang="en-US" altLang="ja-JP" sz="1400" dirty="0" smtClean="0"/>
                        <a:t>13.9%</a:t>
                      </a:r>
                      <a:endParaRPr kumimoji="1" lang="ja-JP" altLang="en-US" sz="1400" dirty="0"/>
                    </a:p>
                  </a:txBody>
                  <a:tcPr marL="36000" marR="36000" anchor="ctr"/>
                </a:tc>
                <a:tc>
                  <a:txBody>
                    <a:bodyPr/>
                    <a:lstStyle/>
                    <a:p>
                      <a:pPr algn="ctr"/>
                      <a:r>
                        <a:rPr kumimoji="1" lang="en-US" altLang="ja-JP" sz="1400" dirty="0" smtClean="0"/>
                        <a:t>14.6%</a:t>
                      </a:r>
                      <a:endParaRPr kumimoji="1" lang="ja-JP" altLang="en-US" sz="1400" dirty="0"/>
                    </a:p>
                  </a:txBody>
                  <a:tcPr marL="36000" marR="36000" anchor="ctr"/>
                </a:tc>
                <a:tc>
                  <a:txBody>
                    <a:bodyPr/>
                    <a:lstStyle/>
                    <a:p>
                      <a:pPr algn="ctr"/>
                      <a:r>
                        <a:rPr kumimoji="1" lang="en-US" altLang="ja-JP" sz="1400" dirty="0" smtClean="0"/>
                        <a:t>9.5%</a:t>
                      </a:r>
                      <a:endParaRPr kumimoji="1" lang="ja-JP" altLang="en-US" sz="1400" dirty="0"/>
                    </a:p>
                  </a:txBody>
                  <a:tcPr marL="36000" marR="36000" anchor="ctr"/>
                </a:tc>
                <a:tc>
                  <a:txBody>
                    <a:bodyPr/>
                    <a:lstStyle/>
                    <a:p>
                      <a:pPr algn="ctr"/>
                      <a:r>
                        <a:rPr kumimoji="1" lang="en-US" altLang="ja-JP" sz="1400" dirty="0" smtClean="0"/>
                        <a:t>7.3%</a:t>
                      </a:r>
                      <a:endParaRPr kumimoji="1" lang="ja-JP" altLang="en-US" sz="1400" dirty="0"/>
                    </a:p>
                  </a:txBody>
                  <a:tcPr marL="36000" marR="36000" anchor="ctr"/>
                </a:tc>
                <a:tc>
                  <a:txBody>
                    <a:bodyPr/>
                    <a:lstStyle/>
                    <a:p>
                      <a:pPr algn="ctr"/>
                      <a:r>
                        <a:rPr kumimoji="1" lang="en-US" altLang="ja-JP" sz="1400" dirty="0" smtClean="0"/>
                        <a:t>2.8%</a:t>
                      </a:r>
                      <a:endParaRPr kumimoji="1" lang="ja-JP" altLang="en-US" sz="1400" dirty="0"/>
                    </a:p>
                  </a:txBody>
                  <a:tcPr marL="36000" marR="36000" anchor="ctr"/>
                </a:tc>
                <a:tc>
                  <a:txBody>
                    <a:bodyPr/>
                    <a:lstStyle/>
                    <a:p>
                      <a:pPr algn="ctr"/>
                      <a:r>
                        <a:rPr kumimoji="1" lang="en-US" altLang="ja-JP" sz="1400" dirty="0" smtClean="0"/>
                        <a:t>1.9%</a:t>
                      </a:r>
                      <a:endParaRPr kumimoji="1" lang="ja-JP" altLang="en-US" sz="1400" dirty="0"/>
                    </a:p>
                  </a:txBody>
                  <a:tcPr marL="36000" marR="36000" anchor="ctr"/>
                </a:tc>
                <a:tc>
                  <a:txBody>
                    <a:bodyPr/>
                    <a:lstStyle/>
                    <a:p>
                      <a:pPr algn="ctr"/>
                      <a:r>
                        <a:rPr kumimoji="1" lang="en-US" altLang="ja-JP" sz="1400" dirty="0" smtClean="0"/>
                        <a:t>1.1%</a:t>
                      </a:r>
                      <a:endParaRPr kumimoji="1" lang="ja-JP" altLang="en-US" sz="1400" dirty="0"/>
                    </a:p>
                  </a:txBody>
                  <a:tcPr marL="36000" marR="36000" anchor="ctr"/>
                </a:tc>
                <a:tc>
                  <a:txBody>
                    <a:bodyPr/>
                    <a:lstStyle/>
                    <a:p>
                      <a:pPr algn="ctr"/>
                      <a:r>
                        <a:rPr kumimoji="1" lang="en-US" altLang="ja-JP" sz="1400" dirty="0" smtClean="0"/>
                        <a:t>0.3%</a:t>
                      </a:r>
                      <a:endParaRPr kumimoji="1" lang="ja-JP" altLang="en-US" sz="1400" dirty="0"/>
                    </a:p>
                  </a:txBody>
                  <a:tcPr marL="36000" marR="36000" anchor="ctr"/>
                </a:tc>
                <a:tc>
                  <a:txBody>
                    <a:bodyPr/>
                    <a:lstStyle/>
                    <a:p>
                      <a:pPr algn="ctr"/>
                      <a:r>
                        <a:rPr kumimoji="1" lang="en-US" altLang="ja-JP" sz="1400" dirty="0" smtClean="0"/>
                        <a:t>0.3%</a:t>
                      </a:r>
                      <a:endParaRPr kumimoji="1" lang="ja-JP" altLang="en-US" sz="1400" dirty="0"/>
                    </a:p>
                  </a:txBody>
                  <a:tcPr marL="36000" marR="36000" anchor="ctr"/>
                </a:tc>
                <a:tc>
                  <a:txBody>
                    <a:bodyPr/>
                    <a:lstStyle/>
                    <a:p>
                      <a:pPr algn="ctr"/>
                      <a:r>
                        <a:rPr kumimoji="1" lang="en-US" altLang="ja-JP" sz="1400" dirty="0" smtClean="0"/>
                        <a:t>0.1%</a:t>
                      </a:r>
                      <a:endParaRPr kumimoji="1" lang="ja-JP" altLang="en-US" sz="1400" dirty="0"/>
                    </a:p>
                  </a:txBody>
                  <a:tcPr marL="36000" marR="36000" anchor="ctr"/>
                </a:tc>
              </a:tr>
            </a:tbl>
          </a:graphicData>
        </a:graphic>
      </p:graphicFrame>
      <p:sp>
        <p:nvSpPr>
          <p:cNvPr id="9" name="テキスト ボックス 8"/>
          <p:cNvSpPr txBox="1"/>
          <p:nvPr/>
        </p:nvSpPr>
        <p:spPr>
          <a:xfrm>
            <a:off x="252150" y="899033"/>
            <a:ext cx="9651891" cy="369332"/>
          </a:xfrm>
          <a:prstGeom prst="rect">
            <a:avLst/>
          </a:prstGeom>
          <a:noFill/>
        </p:spPr>
        <p:txBody>
          <a:bodyPr wrap="square" rtlCol="0">
            <a:spAutoFit/>
          </a:bodyPr>
          <a:lstStyle/>
          <a:p>
            <a:r>
              <a:rPr lang="ja-JP" altLang="en-US" dirty="0" smtClean="0">
                <a:solidFill>
                  <a:prstClr val="black"/>
                </a:solidFill>
              </a:rPr>
              <a:t>（１）保険料段階数別の保険者数</a:t>
            </a:r>
            <a:endParaRPr lang="ja-JP" altLang="en-US" sz="1400" dirty="0">
              <a:solidFill>
                <a:prstClr val="black"/>
              </a:solidFill>
            </a:endParaRPr>
          </a:p>
        </p:txBody>
      </p:sp>
      <p:sp>
        <p:nvSpPr>
          <p:cNvPr id="12" name="テキスト ボックス 11"/>
          <p:cNvSpPr txBox="1"/>
          <p:nvPr/>
        </p:nvSpPr>
        <p:spPr>
          <a:xfrm>
            <a:off x="646797" y="4140375"/>
            <a:ext cx="9285504" cy="584775"/>
          </a:xfrm>
          <a:prstGeom prst="rect">
            <a:avLst/>
          </a:prstGeom>
          <a:noFill/>
          <a:ln>
            <a:noFill/>
          </a:ln>
        </p:spPr>
        <p:txBody>
          <a:bodyPr wrap="square" rtlCol="0">
            <a:spAutoFit/>
          </a:bodyPr>
          <a:lstStyle/>
          <a:p>
            <a:pPr marL="269875" indent="-269875"/>
            <a:r>
              <a:rPr lang="ja-JP" altLang="en-US" sz="1600" dirty="0" smtClean="0">
                <a:solidFill>
                  <a:prstClr val="black"/>
                </a:solidFill>
              </a:rPr>
              <a:t>・</a:t>
            </a:r>
            <a:r>
              <a:rPr lang="en-US" altLang="ja-JP" sz="1600" dirty="0" smtClean="0">
                <a:solidFill>
                  <a:prstClr val="black"/>
                </a:solidFill>
              </a:rPr>
              <a:t>1253</a:t>
            </a:r>
            <a:r>
              <a:rPr lang="ja-JP" altLang="en-US" sz="1600" dirty="0" smtClean="0">
                <a:solidFill>
                  <a:prstClr val="black"/>
                </a:solidFill>
              </a:rPr>
              <a:t>保険者で設定（全体の約</a:t>
            </a:r>
            <a:r>
              <a:rPr lang="en-US" altLang="ja-JP" sz="1600" dirty="0" smtClean="0">
                <a:solidFill>
                  <a:prstClr val="black"/>
                </a:solidFill>
              </a:rPr>
              <a:t>79</a:t>
            </a:r>
            <a:r>
              <a:rPr lang="ja-JP" altLang="en-US" sz="1600" dirty="0" smtClean="0">
                <a:solidFill>
                  <a:prstClr val="black"/>
                </a:solidFill>
              </a:rPr>
              <a:t>％）</a:t>
            </a:r>
            <a:endParaRPr lang="en-US" altLang="ja-JP" sz="1600" dirty="0" smtClean="0">
              <a:solidFill>
                <a:prstClr val="black"/>
              </a:solidFill>
            </a:endParaRPr>
          </a:p>
          <a:p>
            <a:pPr marL="87313" indent="-87313" algn="just">
              <a:tabLst>
                <a:tab pos="271463" algn="l"/>
              </a:tabLst>
            </a:pPr>
            <a:r>
              <a:rPr lang="ja-JP" altLang="en-US" sz="1600" dirty="0" smtClean="0">
                <a:solidFill>
                  <a:prstClr val="black"/>
                </a:solidFill>
              </a:rPr>
              <a:t>・特例第４段階（年金収入等</a:t>
            </a:r>
            <a:r>
              <a:rPr lang="en-US" altLang="ja-JP" sz="1600" dirty="0" smtClean="0">
                <a:solidFill>
                  <a:prstClr val="black"/>
                </a:solidFill>
              </a:rPr>
              <a:t>80</a:t>
            </a:r>
            <a:r>
              <a:rPr lang="ja-JP" altLang="en-US" sz="1600" dirty="0" smtClean="0">
                <a:solidFill>
                  <a:prstClr val="black"/>
                </a:solidFill>
              </a:rPr>
              <a:t>万円以下）は、第４期（平成２１年度～）から設定可能とした。</a:t>
            </a:r>
            <a:endParaRPr lang="ja-JP" altLang="en-US" sz="1600" dirty="0">
              <a:solidFill>
                <a:prstClr val="black"/>
              </a:solidFill>
            </a:endParaRPr>
          </a:p>
        </p:txBody>
      </p:sp>
      <p:sp>
        <p:nvSpPr>
          <p:cNvPr id="13" name="テキスト ボックス 12"/>
          <p:cNvSpPr txBox="1"/>
          <p:nvPr/>
        </p:nvSpPr>
        <p:spPr>
          <a:xfrm>
            <a:off x="848543" y="2761764"/>
            <a:ext cx="8553400" cy="523220"/>
          </a:xfrm>
          <a:prstGeom prst="rect">
            <a:avLst/>
          </a:prstGeom>
          <a:noFill/>
        </p:spPr>
        <p:txBody>
          <a:bodyPr wrap="square" rtlCol="0">
            <a:spAutoFit/>
          </a:bodyPr>
          <a:lstStyle/>
          <a:p>
            <a:pPr marL="174625" indent="-174625"/>
            <a:r>
              <a:rPr lang="en-US" altLang="ja-JP" sz="1400" dirty="0" smtClean="0">
                <a:solidFill>
                  <a:prstClr val="black"/>
                </a:solidFill>
              </a:rPr>
              <a:t>※</a:t>
            </a:r>
            <a:r>
              <a:rPr lang="ja-JP" altLang="en-US" sz="1400" dirty="0" smtClean="0">
                <a:solidFill>
                  <a:prstClr val="black"/>
                </a:solidFill>
              </a:rPr>
              <a:t>制度発足当初は５段階制を標準（最上位に１段追加して６段階も可能）であったが、平成１８年４月から、第２段階を細分化して６段階制を標準とするとともに、上位段階の多段階設定を可能とした。</a:t>
            </a:r>
            <a:endParaRPr lang="ja-JP" altLang="en-US" sz="1400" dirty="0">
              <a:solidFill>
                <a:prstClr val="black"/>
              </a:solidFill>
            </a:endParaRPr>
          </a:p>
        </p:txBody>
      </p:sp>
      <p:sp>
        <p:nvSpPr>
          <p:cNvPr id="14" name="テキスト ボックス 13"/>
          <p:cNvSpPr txBox="1"/>
          <p:nvPr/>
        </p:nvSpPr>
        <p:spPr>
          <a:xfrm>
            <a:off x="592374" y="5373248"/>
            <a:ext cx="9361715" cy="584775"/>
          </a:xfrm>
          <a:prstGeom prst="rect">
            <a:avLst/>
          </a:prstGeom>
          <a:noFill/>
          <a:ln>
            <a:noFill/>
          </a:ln>
        </p:spPr>
        <p:txBody>
          <a:bodyPr wrap="square" rtlCol="0">
            <a:spAutoFit/>
          </a:bodyPr>
          <a:lstStyle/>
          <a:p>
            <a:r>
              <a:rPr lang="ja-JP" altLang="en-US" sz="1600" dirty="0" smtClean="0">
                <a:solidFill>
                  <a:prstClr val="black"/>
                </a:solidFill>
              </a:rPr>
              <a:t>・</a:t>
            </a:r>
            <a:r>
              <a:rPr lang="en-US" altLang="ja-JP" sz="1600" dirty="0" smtClean="0">
                <a:solidFill>
                  <a:prstClr val="black"/>
                </a:solidFill>
              </a:rPr>
              <a:t>815</a:t>
            </a:r>
            <a:r>
              <a:rPr lang="ja-JP" altLang="en-US" sz="1600" dirty="0" smtClean="0">
                <a:solidFill>
                  <a:prstClr val="black"/>
                </a:solidFill>
              </a:rPr>
              <a:t>保険者で設定（全体の約</a:t>
            </a:r>
            <a:r>
              <a:rPr lang="en-US" altLang="ja-JP" sz="1600" dirty="0" smtClean="0">
                <a:solidFill>
                  <a:prstClr val="black"/>
                </a:solidFill>
              </a:rPr>
              <a:t>52</a:t>
            </a:r>
            <a:r>
              <a:rPr lang="ja-JP" altLang="en-US" sz="1600" dirty="0" smtClean="0">
                <a:solidFill>
                  <a:prstClr val="black"/>
                </a:solidFill>
              </a:rPr>
              <a:t>％）</a:t>
            </a:r>
            <a:endParaRPr lang="en-US" altLang="ja-JP" sz="1600" dirty="0" smtClean="0">
              <a:solidFill>
                <a:prstClr val="black"/>
              </a:solidFill>
            </a:endParaRPr>
          </a:p>
          <a:p>
            <a:pPr marL="87313" indent="-87313" algn="just"/>
            <a:r>
              <a:rPr lang="ja-JP" altLang="en-US" sz="1600" dirty="0" smtClean="0">
                <a:solidFill>
                  <a:prstClr val="black"/>
                </a:solidFill>
              </a:rPr>
              <a:t>・特例第</a:t>
            </a:r>
            <a:r>
              <a:rPr lang="en-US" altLang="ja-JP" sz="1600" dirty="0" smtClean="0">
                <a:solidFill>
                  <a:prstClr val="black"/>
                </a:solidFill>
              </a:rPr>
              <a:t>3</a:t>
            </a:r>
            <a:r>
              <a:rPr lang="ja-JP" altLang="en-US" sz="1600" dirty="0" smtClean="0">
                <a:solidFill>
                  <a:prstClr val="black"/>
                </a:solidFill>
              </a:rPr>
              <a:t>段階（年金収入等</a:t>
            </a:r>
            <a:r>
              <a:rPr lang="en-US" altLang="ja-JP" sz="1600" dirty="0" smtClean="0">
                <a:solidFill>
                  <a:prstClr val="black"/>
                </a:solidFill>
              </a:rPr>
              <a:t>120</a:t>
            </a:r>
            <a:r>
              <a:rPr lang="ja-JP" altLang="en-US" sz="1600" dirty="0" smtClean="0">
                <a:solidFill>
                  <a:prstClr val="black"/>
                </a:solidFill>
              </a:rPr>
              <a:t>万円以下）は、新たに第</a:t>
            </a:r>
            <a:r>
              <a:rPr lang="en-US" altLang="ja-JP" sz="1600" dirty="0" smtClean="0">
                <a:solidFill>
                  <a:prstClr val="black"/>
                </a:solidFill>
              </a:rPr>
              <a:t>5</a:t>
            </a:r>
            <a:r>
              <a:rPr lang="ja-JP" altLang="en-US" sz="1600" dirty="0" smtClean="0">
                <a:solidFill>
                  <a:prstClr val="black"/>
                </a:solidFill>
              </a:rPr>
              <a:t>期（平成</a:t>
            </a:r>
            <a:r>
              <a:rPr lang="en-US" altLang="ja-JP" sz="1600" dirty="0" smtClean="0">
                <a:solidFill>
                  <a:prstClr val="black"/>
                </a:solidFill>
              </a:rPr>
              <a:t>24</a:t>
            </a:r>
            <a:r>
              <a:rPr lang="ja-JP" altLang="en-US" sz="1600" dirty="0" smtClean="0">
                <a:solidFill>
                  <a:prstClr val="black"/>
                </a:solidFill>
              </a:rPr>
              <a:t>年度～）から設定可能とした。</a:t>
            </a:r>
            <a:endParaRPr lang="en-US" altLang="ja-JP" sz="1600" dirty="0" smtClean="0">
              <a:solidFill>
                <a:prstClr val="black"/>
              </a:solidFill>
            </a:endParaRPr>
          </a:p>
        </p:txBody>
      </p:sp>
      <p:sp>
        <p:nvSpPr>
          <p:cNvPr id="16" name="テキスト ボックス 15"/>
          <p:cNvSpPr txBox="1"/>
          <p:nvPr/>
        </p:nvSpPr>
        <p:spPr>
          <a:xfrm>
            <a:off x="848544" y="2477454"/>
            <a:ext cx="9152878" cy="307777"/>
          </a:xfrm>
          <a:prstGeom prst="rect">
            <a:avLst/>
          </a:prstGeom>
          <a:noFill/>
        </p:spPr>
        <p:txBody>
          <a:bodyPr wrap="square" rtlCol="0">
            <a:spAutoFit/>
          </a:bodyPr>
          <a:lstStyle/>
          <a:p>
            <a:pPr marL="174625" indent="-174625"/>
            <a:r>
              <a:rPr lang="en-US" altLang="ja-JP" sz="1400" dirty="0" smtClean="0">
                <a:solidFill>
                  <a:prstClr val="black"/>
                </a:solidFill>
              </a:rPr>
              <a:t>※</a:t>
            </a:r>
            <a:r>
              <a:rPr lang="ja-JP" altLang="en-US" sz="1400" dirty="0" smtClean="0">
                <a:solidFill>
                  <a:prstClr val="black"/>
                </a:solidFill>
              </a:rPr>
              <a:t>平成</a:t>
            </a:r>
            <a:r>
              <a:rPr lang="en-US" altLang="ja-JP" sz="1400" dirty="0" smtClean="0">
                <a:solidFill>
                  <a:prstClr val="black"/>
                </a:solidFill>
              </a:rPr>
              <a:t>24</a:t>
            </a:r>
            <a:r>
              <a:rPr lang="ja-JP" altLang="en-US" sz="1400" dirty="0" smtClean="0">
                <a:solidFill>
                  <a:prstClr val="black"/>
                </a:solidFill>
              </a:rPr>
              <a:t>年４月１日現在の</a:t>
            </a:r>
            <a:r>
              <a:rPr lang="en-US" altLang="ja-JP" sz="1400" dirty="0" smtClean="0">
                <a:solidFill>
                  <a:prstClr val="black"/>
                </a:solidFill>
              </a:rPr>
              <a:t>1580</a:t>
            </a:r>
            <a:r>
              <a:rPr lang="ja-JP" altLang="en-US" sz="1400" dirty="0" smtClean="0">
                <a:solidFill>
                  <a:prstClr val="black"/>
                </a:solidFill>
              </a:rPr>
              <a:t>保険者を対象。</a:t>
            </a:r>
            <a:endParaRPr lang="ja-JP" altLang="en-US" sz="1400" dirty="0">
              <a:solidFill>
                <a:prstClr val="black"/>
              </a:solidFill>
            </a:endParaRPr>
          </a:p>
        </p:txBody>
      </p:sp>
      <p:sp>
        <p:nvSpPr>
          <p:cNvPr id="15" name="スライド番号プレースホルダー 4"/>
          <p:cNvSpPr txBox="1">
            <a:spLocks/>
          </p:cNvSpPr>
          <p:nvPr/>
        </p:nvSpPr>
        <p:spPr>
          <a:xfrm>
            <a:off x="8985448" y="6453336"/>
            <a:ext cx="864099"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123</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811760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24514" y="1196756"/>
            <a:ext cx="8856985" cy="4524315"/>
          </a:xfrm>
          <a:prstGeom prst="rect">
            <a:avLst/>
          </a:prstGeom>
          <a:noFill/>
        </p:spPr>
        <p:txBody>
          <a:bodyPr wrap="square" rtlCol="0">
            <a:spAutoFit/>
          </a:bodyPr>
          <a:lstStyle/>
          <a:p>
            <a:pPr algn="just" fontAlgn="auto">
              <a:spcBef>
                <a:spcPts val="0"/>
              </a:spcBef>
              <a:spcAft>
                <a:spcPts val="0"/>
              </a:spcAft>
            </a:pPr>
            <a:r>
              <a:rPr lang="ja-JP" altLang="ja-JP" sz="2400" dirty="0" smtClean="0">
                <a:solidFill>
                  <a:prstClr val="black"/>
                </a:solidFill>
                <a:latin typeface="Calibri"/>
                <a:ea typeface="ＭＳ Ｐゴシック"/>
              </a:rPr>
              <a:t>介護</a:t>
            </a:r>
            <a:r>
              <a:rPr lang="ja-JP" altLang="ja-JP" sz="2400" dirty="0">
                <a:solidFill>
                  <a:prstClr val="black"/>
                </a:solidFill>
                <a:latin typeface="Calibri"/>
                <a:ea typeface="ＭＳ Ｐゴシック"/>
              </a:rPr>
              <a:t>保険法（</a:t>
            </a:r>
            <a:r>
              <a:rPr lang="ja-JP" altLang="ja-JP" sz="2400" dirty="0" smtClean="0">
                <a:solidFill>
                  <a:prstClr val="black"/>
                </a:solidFill>
                <a:latin typeface="Calibri"/>
                <a:ea typeface="ＭＳ Ｐゴシック"/>
              </a:rPr>
              <a:t>平成</a:t>
            </a:r>
            <a:r>
              <a:rPr lang="ja-JP" altLang="en-US" sz="2400" dirty="0" smtClean="0">
                <a:solidFill>
                  <a:prstClr val="black"/>
                </a:solidFill>
                <a:latin typeface="Calibri"/>
                <a:ea typeface="ＭＳ Ｐゴシック"/>
              </a:rPr>
              <a:t>９</a:t>
            </a:r>
            <a:r>
              <a:rPr lang="ja-JP" altLang="ja-JP" sz="2400" dirty="0" smtClean="0">
                <a:solidFill>
                  <a:prstClr val="black"/>
                </a:solidFill>
                <a:latin typeface="Calibri"/>
                <a:ea typeface="ＭＳ Ｐゴシック"/>
              </a:rPr>
              <a:t>年法律第</a:t>
            </a:r>
            <a:r>
              <a:rPr lang="ja-JP" altLang="en-US" sz="2400" dirty="0" smtClean="0">
                <a:solidFill>
                  <a:prstClr val="black"/>
                </a:solidFill>
                <a:latin typeface="Calibri"/>
                <a:ea typeface="ＭＳ Ｐゴシック"/>
              </a:rPr>
              <a:t>１２３</a:t>
            </a:r>
            <a:r>
              <a:rPr lang="ja-JP" altLang="ja-JP" sz="2400" dirty="0" smtClean="0">
                <a:solidFill>
                  <a:prstClr val="black"/>
                </a:solidFill>
                <a:latin typeface="Calibri"/>
                <a:ea typeface="ＭＳ Ｐゴシック"/>
              </a:rPr>
              <a:t>号</a:t>
            </a:r>
            <a:r>
              <a:rPr lang="ja-JP" altLang="ja-JP" sz="2400" dirty="0">
                <a:solidFill>
                  <a:prstClr val="black"/>
                </a:solidFill>
                <a:latin typeface="Calibri"/>
                <a:ea typeface="ＭＳ Ｐゴシック"/>
              </a:rPr>
              <a:t>）（抄）</a:t>
            </a:r>
          </a:p>
          <a:p>
            <a:pPr algn="just" fontAlgn="auto">
              <a:spcBef>
                <a:spcPts val="0"/>
              </a:spcBef>
              <a:spcAft>
                <a:spcPts val="0"/>
              </a:spcAft>
            </a:pPr>
            <a:r>
              <a:rPr lang="en-US" altLang="ja-JP" sz="2400" dirty="0">
                <a:solidFill>
                  <a:prstClr val="black"/>
                </a:solidFill>
                <a:latin typeface="Calibri"/>
                <a:ea typeface="ＭＳ Ｐゴシック"/>
              </a:rPr>
              <a:t> </a:t>
            </a:r>
            <a:endParaRPr lang="ja-JP" altLang="ja-JP" sz="2400" dirty="0">
              <a:solidFill>
                <a:prstClr val="black"/>
              </a:solidFill>
              <a:latin typeface="Calibri"/>
              <a:ea typeface="ＭＳ Ｐゴシック"/>
            </a:endParaRPr>
          </a:p>
          <a:p>
            <a:pPr algn="just" fontAlgn="auto">
              <a:spcBef>
                <a:spcPts val="0"/>
              </a:spcBef>
              <a:spcAft>
                <a:spcPts val="0"/>
              </a:spcAft>
            </a:pPr>
            <a:r>
              <a:rPr lang="ja-JP" altLang="en-US" sz="2400" dirty="0">
                <a:solidFill>
                  <a:prstClr val="black"/>
                </a:solidFill>
                <a:latin typeface="Calibri"/>
                <a:ea typeface="ＭＳ Ｐゴシック"/>
              </a:rPr>
              <a:t>　</a:t>
            </a:r>
            <a:r>
              <a:rPr lang="ja-JP" altLang="ja-JP" sz="2400" dirty="0" smtClean="0">
                <a:solidFill>
                  <a:prstClr val="black"/>
                </a:solidFill>
                <a:latin typeface="Calibri"/>
                <a:ea typeface="ＭＳ Ｐゴシック"/>
              </a:rPr>
              <a:t>（</a:t>
            </a:r>
            <a:r>
              <a:rPr lang="ja-JP" altLang="ja-JP" sz="2400" dirty="0">
                <a:solidFill>
                  <a:prstClr val="black"/>
                </a:solidFill>
                <a:latin typeface="Calibri"/>
                <a:ea typeface="ＭＳ Ｐゴシック"/>
              </a:rPr>
              <a:t>資料の提供等）</a:t>
            </a:r>
          </a:p>
          <a:p>
            <a:pPr marL="265113" indent="-265113" algn="just" fontAlgn="auto">
              <a:spcBef>
                <a:spcPts val="0"/>
              </a:spcBef>
              <a:spcAft>
                <a:spcPts val="0"/>
              </a:spcAft>
            </a:pPr>
            <a:r>
              <a:rPr lang="ja-JP" altLang="ja-JP" sz="2400" dirty="0" smtClean="0">
                <a:solidFill>
                  <a:prstClr val="black"/>
                </a:solidFill>
                <a:latin typeface="Calibri"/>
                <a:ea typeface="ＭＳ Ｐゴシック"/>
              </a:rPr>
              <a:t>第</a:t>
            </a:r>
            <a:r>
              <a:rPr lang="ja-JP" altLang="en-US" sz="2400" dirty="0" smtClean="0">
                <a:solidFill>
                  <a:prstClr val="black"/>
                </a:solidFill>
                <a:latin typeface="Calibri"/>
                <a:ea typeface="ＭＳ Ｐゴシック"/>
              </a:rPr>
              <a:t>２０３</a:t>
            </a:r>
            <a:r>
              <a:rPr lang="ja-JP" altLang="ja-JP" sz="2400" dirty="0" smtClean="0">
                <a:solidFill>
                  <a:prstClr val="black"/>
                </a:solidFill>
                <a:latin typeface="Calibri"/>
                <a:ea typeface="ＭＳ Ｐゴシック"/>
              </a:rPr>
              <a:t>条</a:t>
            </a:r>
            <a:r>
              <a:rPr lang="ja-JP" altLang="en-US" sz="2400" dirty="0">
                <a:solidFill>
                  <a:prstClr val="black"/>
                </a:solidFill>
                <a:latin typeface="Calibri"/>
                <a:ea typeface="ＭＳ Ｐゴシック"/>
              </a:rPr>
              <a:t>　</a:t>
            </a:r>
            <a:r>
              <a:rPr lang="ja-JP" altLang="ja-JP" sz="2400" dirty="0" smtClean="0">
                <a:solidFill>
                  <a:prstClr val="black"/>
                </a:solidFill>
                <a:latin typeface="Calibri"/>
                <a:ea typeface="ＭＳ Ｐゴシック"/>
              </a:rPr>
              <a:t>市町村</a:t>
            </a:r>
            <a:r>
              <a:rPr lang="ja-JP" altLang="ja-JP" sz="2400" dirty="0">
                <a:solidFill>
                  <a:prstClr val="black"/>
                </a:solidFill>
                <a:latin typeface="Calibri"/>
                <a:ea typeface="ＭＳ Ｐゴシック"/>
              </a:rPr>
              <a:t>は、保険給付及び保険料に関して必要があると認めるときは、被</a:t>
            </a:r>
            <a:r>
              <a:rPr lang="ja-JP" altLang="ja-JP" sz="2400" dirty="0" smtClean="0">
                <a:solidFill>
                  <a:prstClr val="black"/>
                </a:solidFill>
                <a:latin typeface="Calibri"/>
                <a:ea typeface="ＭＳ Ｐゴシック"/>
              </a:rPr>
              <a:t>保険者</a:t>
            </a:r>
            <a:r>
              <a:rPr lang="ja-JP" altLang="ja-JP" sz="2400" dirty="0">
                <a:solidFill>
                  <a:prstClr val="black"/>
                </a:solidFill>
                <a:latin typeface="Calibri"/>
                <a:ea typeface="ＭＳ Ｐゴシック"/>
              </a:rPr>
              <a:t>、第一号被保険者の配偶者若しくは第一号被保険者の属する世帯の世帯主その他その世帯に属する者の資産若しくは収入の状況又は被保険者に対する老齢等年金給付の支給状況につき、官公署若しくは年金保険者に対し必要な文書の閲覧若しくは資料の提供を求め、又は銀行、信託会社その他の機関若しくは被保険者の雇用主その他の関係人に報告を求めることができる。</a:t>
            </a:r>
          </a:p>
          <a:p>
            <a:pPr marL="265113" indent="-265113" algn="just" fontAlgn="auto">
              <a:spcBef>
                <a:spcPts val="0"/>
              </a:spcBef>
              <a:spcAft>
                <a:spcPts val="0"/>
              </a:spcAft>
            </a:pPr>
            <a:r>
              <a:rPr lang="ja-JP" altLang="ja-JP" sz="2400" dirty="0">
                <a:solidFill>
                  <a:prstClr val="black"/>
                </a:solidFill>
                <a:latin typeface="Calibri"/>
                <a:ea typeface="ＭＳ Ｐゴシック"/>
              </a:rPr>
              <a:t>２　（略</a:t>
            </a:r>
            <a:r>
              <a:rPr lang="ja-JP" altLang="ja-JP" sz="2400" dirty="0" smtClean="0">
                <a:solidFill>
                  <a:prstClr val="black"/>
                </a:solidFill>
                <a:latin typeface="Calibri"/>
                <a:ea typeface="ＭＳ Ｐゴシック"/>
              </a:rPr>
              <a:t>）</a:t>
            </a:r>
            <a:endParaRPr lang="ja-JP" altLang="ja-JP" sz="2400" dirty="0">
              <a:solidFill>
                <a:prstClr val="black"/>
              </a:solidFill>
              <a:latin typeface="Calibri"/>
              <a:ea typeface="ＭＳ Ｐゴシック"/>
            </a:endParaRPr>
          </a:p>
        </p:txBody>
      </p:sp>
      <p:sp>
        <p:nvSpPr>
          <p:cNvPr id="4" name="タイトル 1"/>
          <p:cNvSpPr txBox="1">
            <a:spLocks/>
          </p:cNvSpPr>
          <p:nvPr/>
        </p:nvSpPr>
        <p:spPr>
          <a:xfrm>
            <a:off x="3" y="293710"/>
            <a:ext cx="9906000" cy="504056"/>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200" dirty="0" smtClean="0">
                <a:solidFill>
                  <a:prstClr val="black"/>
                </a:solidFill>
                <a:latin typeface="HGP創英角ｺﾞｼｯｸUB" pitchFamily="50" charset="-128"/>
                <a:ea typeface="HGP創英角ｺﾞｼｯｸUB" pitchFamily="50" charset="-128"/>
              </a:rPr>
              <a:t>（参考）　資産等の照会に係る根拠規定</a:t>
            </a:r>
            <a:endParaRPr lang="ja-JP" altLang="en-US" sz="3200" dirty="0">
              <a:solidFill>
                <a:prstClr val="black"/>
              </a:solidFill>
              <a:latin typeface="HGP創英角ｺﾞｼｯｸUB" pitchFamily="50" charset="-128"/>
              <a:ea typeface="HGP創英角ｺﾞｼｯｸUB" pitchFamily="50" charset="-128"/>
            </a:endParaRPr>
          </a:p>
        </p:txBody>
      </p:sp>
      <p:sp>
        <p:nvSpPr>
          <p:cNvPr id="5" name="スライド番号プレースホルダー 1"/>
          <p:cNvSpPr txBox="1">
            <a:spLocks/>
          </p:cNvSpPr>
          <p:nvPr/>
        </p:nvSpPr>
        <p:spPr>
          <a:xfrm>
            <a:off x="9074604" y="6474719"/>
            <a:ext cx="75740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159</a:t>
            </a:r>
            <a:endParaRPr lang="ja-JP" altLang="en-US" sz="2400" dirty="0">
              <a:solidFill>
                <a:prstClr val="black"/>
              </a:solidFill>
            </a:endParaRPr>
          </a:p>
        </p:txBody>
      </p:sp>
    </p:spTree>
    <p:extLst>
      <p:ext uri="{BB962C8B-B14F-4D97-AF65-F5344CB8AC3E}">
        <p14:creationId xmlns:p14="http://schemas.microsoft.com/office/powerpoint/2010/main" val="4294695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59410" y="855937"/>
            <a:ext cx="9705528" cy="523220"/>
          </a:xfrm>
          <a:prstGeom prst="rect">
            <a:avLst/>
          </a:prstGeom>
        </p:spPr>
        <p:txBody>
          <a:bodyPr wrap="square">
            <a:spAutoFit/>
          </a:bodyPr>
          <a:lstStyle/>
          <a:p>
            <a:pPr marL="179388" indent="-179388"/>
            <a:r>
              <a:rPr lang="ja-JP" altLang="en-US" sz="1400" dirty="0" smtClean="0">
                <a:solidFill>
                  <a:prstClr val="black"/>
                </a:solidFill>
                <a:latin typeface="ＭＳ ゴシック" pitchFamily="49" charset="-128"/>
                <a:ea typeface="ＭＳ ゴシック" pitchFamily="49" charset="-128"/>
              </a:rPr>
              <a:t>○　雇用保険では、失業等給付を偽りその他の不正の行為により受給</a:t>
            </a:r>
            <a:r>
              <a:rPr lang="ja-JP" altLang="en-US" sz="1400" dirty="0">
                <a:solidFill>
                  <a:prstClr val="black"/>
                </a:solidFill>
                <a:latin typeface="ＭＳ ゴシック" pitchFamily="49" charset="-128"/>
                <a:ea typeface="ＭＳ ゴシック" pitchFamily="49" charset="-128"/>
              </a:rPr>
              <a:t>した</a:t>
            </a:r>
            <a:r>
              <a:rPr lang="ja-JP" altLang="en-US" sz="1400" dirty="0" smtClean="0">
                <a:solidFill>
                  <a:prstClr val="black"/>
                </a:solidFill>
                <a:latin typeface="ＭＳ ゴシック" pitchFamily="49" charset="-128"/>
                <a:ea typeface="ＭＳ ゴシック" pitchFamily="49" charset="-128"/>
              </a:rPr>
              <a:t>場合に、給付の返還を求めるほかに受給額の２倍以下の納付金の納付を命ずることができる</a:t>
            </a:r>
            <a:r>
              <a:rPr lang="ja-JP" altLang="en-US" sz="1400" dirty="0">
                <a:solidFill>
                  <a:prstClr val="black"/>
                </a:solidFill>
                <a:latin typeface="ＭＳ ゴシック" pitchFamily="49" charset="-128"/>
                <a:ea typeface="ＭＳ ゴシック" pitchFamily="49" charset="-128"/>
              </a:rPr>
              <a:t>。</a:t>
            </a:r>
            <a:endParaRPr lang="en-US" altLang="ja-JP" sz="1400" dirty="0" smtClean="0">
              <a:solidFill>
                <a:srgbClr val="1F497D"/>
              </a:solidFill>
            </a:endParaRPr>
          </a:p>
        </p:txBody>
      </p:sp>
      <p:sp>
        <p:nvSpPr>
          <p:cNvPr id="7" name="角丸四角形 6"/>
          <p:cNvSpPr/>
          <p:nvPr/>
        </p:nvSpPr>
        <p:spPr>
          <a:xfrm>
            <a:off x="203179" y="1"/>
            <a:ext cx="9217024" cy="446855"/>
          </a:xfrm>
          <a:prstGeom prst="round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prstClr val="black"/>
                </a:solidFill>
                <a:latin typeface="HGP創英角ｺﾞｼｯｸUB" pitchFamily="50" charset="-128"/>
                <a:ea typeface="HGP創英角ｺﾞｼｯｸUB" pitchFamily="50" charset="-128"/>
              </a:rPr>
              <a:t>（参考）　不正申告による不正受給に対する</a:t>
            </a:r>
            <a:r>
              <a:rPr lang="ja-JP" altLang="en-US" sz="2400" dirty="0">
                <a:solidFill>
                  <a:prstClr val="black"/>
                </a:solidFill>
                <a:latin typeface="HGP創英角ｺﾞｼｯｸUB" pitchFamily="50" charset="-128"/>
                <a:ea typeface="HGP創英角ｺﾞｼｯｸUB" pitchFamily="50" charset="-128"/>
              </a:rPr>
              <a:t>返還</a:t>
            </a:r>
            <a:r>
              <a:rPr lang="ja-JP" altLang="en-US" sz="2400" dirty="0" smtClean="0">
                <a:solidFill>
                  <a:prstClr val="black"/>
                </a:solidFill>
                <a:latin typeface="HGP創英角ｺﾞｼｯｸUB" pitchFamily="50" charset="-128"/>
                <a:ea typeface="HGP創英角ｺﾞｼｯｸUB" pitchFamily="50" charset="-128"/>
              </a:rPr>
              <a:t>金</a:t>
            </a:r>
            <a:r>
              <a:rPr lang="ja-JP" altLang="en-US" sz="2400" dirty="0">
                <a:solidFill>
                  <a:prstClr val="black"/>
                </a:solidFill>
                <a:latin typeface="HGP創英角ｺﾞｼｯｸUB" pitchFamily="50" charset="-128"/>
                <a:ea typeface="HGP創英角ｺﾞｼｯｸUB" pitchFamily="50" charset="-128"/>
              </a:rPr>
              <a:t>等</a:t>
            </a:r>
            <a:r>
              <a:rPr lang="ja-JP" altLang="en-US" sz="2400" dirty="0" smtClean="0">
                <a:solidFill>
                  <a:prstClr val="black"/>
                </a:solidFill>
                <a:latin typeface="HGP創英角ｺﾞｼｯｸUB" pitchFamily="50" charset="-128"/>
                <a:ea typeface="HGP創英角ｺﾞｼｯｸUB" pitchFamily="50" charset="-128"/>
              </a:rPr>
              <a:t>の例</a:t>
            </a:r>
            <a:endParaRPr lang="ja-JP" altLang="en-US" sz="2400" dirty="0">
              <a:solidFill>
                <a:prstClr val="black"/>
              </a:solidFill>
              <a:latin typeface="HGP創英角ｺﾞｼｯｸUB" pitchFamily="50" charset="-128"/>
              <a:ea typeface="HGP創英角ｺﾞｼｯｸUB" pitchFamily="50" charset="-128"/>
            </a:endParaRPr>
          </a:p>
        </p:txBody>
      </p:sp>
      <p:sp>
        <p:nvSpPr>
          <p:cNvPr id="9" name="正方形/長方形 8"/>
          <p:cNvSpPr/>
          <p:nvPr/>
        </p:nvSpPr>
        <p:spPr>
          <a:xfrm>
            <a:off x="527584" y="1392655"/>
            <a:ext cx="9073008" cy="769441"/>
          </a:xfrm>
          <a:prstGeom prst="rect">
            <a:avLst/>
          </a:prstGeom>
          <a:ln>
            <a:solidFill>
              <a:schemeClr val="dk1"/>
            </a:solidFill>
            <a:prstDash val="dash"/>
          </a:ln>
        </p:spPr>
        <p:txBody>
          <a:bodyPr wrap="square">
            <a:spAutoFit/>
          </a:bodyPr>
          <a:lstStyle/>
          <a:p>
            <a:r>
              <a:rPr lang="ja-JP" altLang="en-US" sz="1100" dirty="0" smtClean="0">
                <a:solidFill>
                  <a:prstClr val="black"/>
                </a:solidFill>
                <a:latin typeface="ＭＳ ゴシック" pitchFamily="49" charset="-128"/>
                <a:ea typeface="ＭＳ ゴシック" pitchFamily="49" charset="-128"/>
              </a:rPr>
              <a:t>（返還命令等）</a:t>
            </a:r>
          </a:p>
          <a:p>
            <a:pPr marL="179388" indent="-179388" algn="just">
              <a:tabLst>
                <a:tab pos="536575" algn="l"/>
              </a:tabLst>
            </a:pPr>
            <a:r>
              <a:rPr lang="ja-JP" altLang="en-US" sz="1100" dirty="0" smtClean="0">
                <a:solidFill>
                  <a:prstClr val="black"/>
                </a:solidFill>
                <a:latin typeface="ＭＳ ゴシック" pitchFamily="49" charset="-128"/>
                <a:ea typeface="ＭＳ ゴシック" pitchFamily="49" charset="-128"/>
              </a:rPr>
              <a:t>第１０条の４　偽りその他不正の行為により失業等給付の支給を受けた者がある場合には、政府は、その者に対して、</a:t>
            </a:r>
            <a:r>
              <a:rPr lang="ja-JP" altLang="en-US" sz="1100" u="sng" dirty="0" smtClean="0">
                <a:solidFill>
                  <a:prstClr val="black"/>
                </a:solidFill>
                <a:latin typeface="ＭＳ ゴシック" pitchFamily="49" charset="-128"/>
                <a:ea typeface="ＭＳ ゴシック" pitchFamily="49" charset="-128"/>
              </a:rPr>
              <a:t>支給した失業等給付の全部又は一部を返還することを命ずる</a:t>
            </a:r>
            <a:r>
              <a:rPr lang="ja-JP" altLang="en-US" sz="1100" dirty="0" smtClean="0">
                <a:solidFill>
                  <a:prstClr val="black"/>
                </a:solidFill>
                <a:latin typeface="ＭＳ ゴシック" pitchFamily="49" charset="-128"/>
                <a:ea typeface="ＭＳ ゴシック" pitchFamily="49" charset="-128"/>
              </a:rPr>
              <a:t>ことができ、また、厚生労働大臣の定める基準により、当該偽りその他不正の行為により支給を受けた失業等給付の額の</a:t>
            </a:r>
            <a:r>
              <a:rPr lang="ja-JP" altLang="en-US" sz="1100" u="sng" dirty="0" smtClean="0">
                <a:solidFill>
                  <a:prstClr val="black"/>
                </a:solidFill>
                <a:latin typeface="ＭＳ ゴシック" pitchFamily="49" charset="-128"/>
                <a:ea typeface="ＭＳ ゴシック" pitchFamily="49" charset="-128"/>
              </a:rPr>
              <a:t>二倍に相当する額以下の金額を納付することを命ずる</a:t>
            </a:r>
            <a:r>
              <a:rPr lang="ja-JP" altLang="en-US" sz="1100" dirty="0" smtClean="0">
                <a:solidFill>
                  <a:prstClr val="black"/>
                </a:solidFill>
                <a:latin typeface="ＭＳ ゴシック" pitchFamily="49" charset="-128"/>
                <a:ea typeface="ＭＳ ゴシック" pitchFamily="49" charset="-128"/>
              </a:rPr>
              <a:t>ことができる。</a:t>
            </a:r>
            <a:endParaRPr lang="en-US" altLang="ja-JP" sz="1100" dirty="0" smtClean="0">
              <a:solidFill>
                <a:srgbClr val="1F497D"/>
              </a:solidFill>
            </a:endParaRPr>
          </a:p>
        </p:txBody>
      </p:sp>
      <p:sp>
        <p:nvSpPr>
          <p:cNvPr id="11" name="正方形/長方形 10"/>
          <p:cNvSpPr/>
          <p:nvPr/>
        </p:nvSpPr>
        <p:spPr>
          <a:xfrm>
            <a:off x="507965" y="4661387"/>
            <a:ext cx="9126618" cy="1785104"/>
          </a:xfrm>
          <a:prstGeom prst="rect">
            <a:avLst/>
          </a:prstGeom>
        </p:spPr>
        <p:txBody>
          <a:bodyPr wrap="square">
            <a:spAutoFit/>
          </a:bodyPr>
          <a:lstStyle/>
          <a:p>
            <a:r>
              <a:rPr lang="ja-JP" altLang="en-US" sz="1100" dirty="0" smtClean="0">
                <a:solidFill>
                  <a:prstClr val="black"/>
                </a:solidFill>
              </a:rPr>
              <a:t>（不正利得の徴収等） </a:t>
            </a:r>
          </a:p>
          <a:p>
            <a:pPr marL="179388" indent="-179388" algn="just"/>
            <a:r>
              <a:rPr lang="ja-JP" altLang="en-US" sz="1100" dirty="0" smtClean="0">
                <a:solidFill>
                  <a:prstClr val="black"/>
                </a:solidFill>
              </a:rPr>
              <a:t>第２２条 　偽りその他不正の行為によって保険給付を受けた者があるときは、市町村は、その者からその給付の価額の全部又は一部を徴収することができる。 </a:t>
            </a:r>
            <a:endParaRPr lang="en-US" altLang="ja-JP" sz="1100" dirty="0" smtClean="0">
              <a:solidFill>
                <a:prstClr val="black"/>
              </a:solidFill>
            </a:endParaRPr>
          </a:p>
          <a:p>
            <a:pPr marL="179388" indent="-179388" algn="just"/>
            <a:r>
              <a:rPr lang="ja-JP" altLang="en-US" sz="1100" dirty="0" smtClean="0">
                <a:solidFill>
                  <a:prstClr val="black"/>
                </a:solidFill>
              </a:rPr>
              <a:t>３　　市町村は、第四十一条第一項に規定する指定居宅サービス事業者、第四十二条の二第一項に規定する指定地域密着型サービス事業者、第四十六条第一項に規定する指定居宅介護支援事業者、介護保険施設、第五十三条第一項に規定する指定介護予防サービス事業者、第五十四条の二第一項に規定する指定地域密着型介護予防サービス事業者又は第五十八条第一項に規定する指定介護予防支援事業者（以下この項において「指定居宅サービス事業者等」という。）が、</a:t>
            </a:r>
            <a:r>
              <a:rPr lang="ja-JP" altLang="en-US" sz="1100" u="sng" dirty="0" smtClean="0">
                <a:solidFill>
                  <a:prstClr val="black"/>
                </a:solidFill>
              </a:rPr>
              <a:t>偽りその他不正の行為により</a:t>
            </a:r>
            <a:r>
              <a:rPr lang="ja-JP" altLang="en-US" sz="1100" dirty="0" smtClean="0">
                <a:solidFill>
                  <a:prstClr val="black"/>
                </a:solidFill>
              </a:rPr>
              <a:t>第四十一条第六項、第四十二条の二第六項、第四十六条第四項、第四十八条第四項、第五十一条の三第四項、第五十三条第四項、第五十四条の二第六項、第五十八条第四項又は第六十一条の三第四項の規定による</a:t>
            </a:r>
            <a:r>
              <a:rPr lang="ja-JP" altLang="en-US" sz="1100" u="sng" dirty="0" smtClean="0">
                <a:solidFill>
                  <a:prstClr val="black"/>
                </a:solidFill>
              </a:rPr>
              <a:t>支払を受けたとき</a:t>
            </a:r>
            <a:r>
              <a:rPr lang="ja-JP" altLang="en-US" sz="1100" dirty="0" smtClean="0">
                <a:solidFill>
                  <a:prstClr val="black"/>
                </a:solidFill>
              </a:rPr>
              <a:t>は、</a:t>
            </a:r>
            <a:r>
              <a:rPr lang="ja-JP" altLang="en-US" sz="1100" u="sng" dirty="0" smtClean="0">
                <a:solidFill>
                  <a:prstClr val="black"/>
                </a:solidFill>
              </a:rPr>
              <a:t>当該指定居宅サービス事業者等から、</a:t>
            </a:r>
            <a:r>
              <a:rPr lang="ja-JP" altLang="en-US" sz="1100" dirty="0" smtClean="0">
                <a:solidFill>
                  <a:prstClr val="black"/>
                </a:solidFill>
              </a:rPr>
              <a:t>その支払った額につき</a:t>
            </a:r>
            <a:r>
              <a:rPr lang="ja-JP" altLang="en-US" sz="1100" u="sng" dirty="0" smtClean="0">
                <a:solidFill>
                  <a:prstClr val="black"/>
                </a:solidFill>
              </a:rPr>
              <a:t>返還させるべき額を徴収</a:t>
            </a:r>
            <a:r>
              <a:rPr lang="ja-JP" altLang="en-US" sz="1100" dirty="0" smtClean="0">
                <a:solidFill>
                  <a:prstClr val="black"/>
                </a:solidFill>
              </a:rPr>
              <a:t>するほか、その</a:t>
            </a:r>
            <a:r>
              <a:rPr lang="ja-JP" altLang="en-US" sz="1100" u="sng" dirty="0" smtClean="0">
                <a:solidFill>
                  <a:prstClr val="black"/>
                </a:solidFill>
              </a:rPr>
              <a:t>返還させるべき額に百分の四十を乗じて得た額を徴収することができる</a:t>
            </a:r>
            <a:r>
              <a:rPr lang="ja-JP" altLang="en-US" sz="1100" dirty="0" smtClean="0">
                <a:solidFill>
                  <a:prstClr val="black"/>
                </a:solidFill>
              </a:rPr>
              <a:t>。 </a:t>
            </a:r>
            <a:endParaRPr lang="ja-JP" altLang="en-US" sz="1100" dirty="0">
              <a:solidFill>
                <a:prstClr val="black"/>
              </a:solidFill>
            </a:endParaRPr>
          </a:p>
        </p:txBody>
      </p:sp>
      <p:sp>
        <p:nvSpPr>
          <p:cNvPr id="13" name="正方形/長方形 12"/>
          <p:cNvSpPr/>
          <p:nvPr/>
        </p:nvSpPr>
        <p:spPr>
          <a:xfrm>
            <a:off x="314991" y="4218436"/>
            <a:ext cx="9549953" cy="276999"/>
          </a:xfrm>
          <a:prstGeom prst="rect">
            <a:avLst/>
          </a:prstGeom>
        </p:spPr>
        <p:txBody>
          <a:bodyPr wrap="square">
            <a:spAutoFit/>
          </a:bodyPr>
          <a:lstStyle/>
          <a:p>
            <a:r>
              <a:rPr lang="en-US" altLang="ja-JP" sz="1200" dirty="0" smtClean="0">
                <a:solidFill>
                  <a:prstClr val="black"/>
                </a:solidFill>
              </a:rPr>
              <a:t>※</a:t>
            </a:r>
            <a:r>
              <a:rPr lang="ja-JP" altLang="en-US" sz="1200" dirty="0" smtClean="0">
                <a:solidFill>
                  <a:prstClr val="black"/>
                </a:solidFill>
              </a:rPr>
              <a:t>現在の介護保険法では、</a:t>
            </a:r>
            <a:r>
              <a:rPr lang="ja-JP" altLang="en-US" sz="1200" dirty="0" smtClean="0">
                <a:solidFill>
                  <a:prstClr val="black"/>
                </a:solidFill>
                <a:latin typeface="ＭＳ ゴシック" pitchFamily="49" charset="-128"/>
                <a:ea typeface="ＭＳ ゴシック" pitchFamily="49" charset="-128"/>
              </a:rPr>
              <a:t>事業者については、不正請求に係る返還金の加算（４０％）の規定がある。</a:t>
            </a:r>
            <a:endParaRPr lang="en-US" altLang="ja-JP" sz="1200" dirty="0" smtClean="0">
              <a:solidFill>
                <a:prstClr val="black"/>
              </a:solidFill>
            </a:endParaRPr>
          </a:p>
        </p:txBody>
      </p:sp>
      <p:sp>
        <p:nvSpPr>
          <p:cNvPr id="10" name="正方形/長方形 9"/>
          <p:cNvSpPr/>
          <p:nvPr/>
        </p:nvSpPr>
        <p:spPr>
          <a:xfrm>
            <a:off x="149653" y="2444954"/>
            <a:ext cx="9456588" cy="738664"/>
          </a:xfrm>
          <a:prstGeom prst="rect">
            <a:avLst/>
          </a:prstGeom>
        </p:spPr>
        <p:txBody>
          <a:bodyPr wrap="square">
            <a:spAutoFit/>
          </a:bodyPr>
          <a:lstStyle/>
          <a:p>
            <a:pPr marL="179388" indent="-179388"/>
            <a:r>
              <a:rPr lang="ja-JP" altLang="en-US" sz="1400" dirty="0" smtClean="0">
                <a:solidFill>
                  <a:prstClr val="black"/>
                </a:solidFill>
                <a:latin typeface="ＭＳ ゴシック" pitchFamily="49" charset="-128"/>
                <a:ea typeface="ＭＳ ゴシック" pitchFamily="49" charset="-128"/>
              </a:rPr>
              <a:t>○　平成</a:t>
            </a:r>
            <a:r>
              <a:rPr lang="en-US" altLang="ja-JP" sz="1400" dirty="0" smtClean="0">
                <a:solidFill>
                  <a:prstClr val="black"/>
                </a:solidFill>
                <a:latin typeface="ＭＳ ゴシック" pitchFamily="49" charset="-128"/>
                <a:ea typeface="ＭＳ ゴシック" pitchFamily="49" charset="-128"/>
              </a:rPr>
              <a:t>25</a:t>
            </a:r>
            <a:r>
              <a:rPr lang="ja-JP" altLang="en-US" sz="1400" dirty="0" smtClean="0">
                <a:solidFill>
                  <a:prstClr val="black"/>
                </a:solidFill>
                <a:latin typeface="ＭＳ ゴシック" pitchFamily="49" charset="-128"/>
                <a:ea typeface="ＭＳ ゴシック" pitchFamily="49" charset="-128"/>
              </a:rPr>
              <a:t>年度の通常国会に提出された生活保護法の改正案においては、不実の申請その他の不正な手段により保護を受けた場合に、その返還を求める他にその額に</a:t>
            </a:r>
            <a:r>
              <a:rPr lang="en-US" altLang="ja-JP" sz="1400" dirty="0" smtClean="0">
                <a:solidFill>
                  <a:prstClr val="black"/>
                </a:solidFill>
                <a:latin typeface="ＭＳ ゴシック" pitchFamily="49" charset="-128"/>
                <a:ea typeface="ＭＳ ゴシック" pitchFamily="49" charset="-128"/>
              </a:rPr>
              <a:t>100</a:t>
            </a:r>
            <a:r>
              <a:rPr lang="ja-JP" altLang="en-US" sz="1400" dirty="0" smtClean="0">
                <a:solidFill>
                  <a:prstClr val="black"/>
                </a:solidFill>
                <a:latin typeface="ＭＳ ゴシック" pitchFamily="49" charset="-128"/>
                <a:ea typeface="ＭＳ ゴシック" pitchFamily="49" charset="-128"/>
              </a:rPr>
              <a:t>分の</a:t>
            </a:r>
            <a:r>
              <a:rPr lang="en-US" altLang="ja-JP" sz="1400" dirty="0" smtClean="0">
                <a:solidFill>
                  <a:prstClr val="black"/>
                </a:solidFill>
                <a:latin typeface="ＭＳ ゴシック" pitchFamily="49" charset="-128"/>
                <a:ea typeface="ＭＳ ゴシック" pitchFamily="49" charset="-128"/>
              </a:rPr>
              <a:t>40</a:t>
            </a:r>
            <a:r>
              <a:rPr lang="ja-JP" altLang="en-US" sz="1400" dirty="0" smtClean="0">
                <a:solidFill>
                  <a:prstClr val="black"/>
                </a:solidFill>
                <a:latin typeface="ＭＳ ゴシック" pitchFamily="49" charset="-128"/>
                <a:ea typeface="ＭＳ ゴシック" pitchFamily="49" charset="-128"/>
              </a:rPr>
              <a:t>を乗じた加算金の徴収を行うことができることとしている。</a:t>
            </a:r>
            <a:endParaRPr lang="en-US" altLang="ja-JP" sz="1400" dirty="0" smtClean="0">
              <a:solidFill>
                <a:srgbClr val="1F497D"/>
              </a:solidFill>
            </a:endParaRPr>
          </a:p>
        </p:txBody>
      </p:sp>
      <p:sp>
        <p:nvSpPr>
          <p:cNvPr id="12" name="正方形/長方形 11"/>
          <p:cNvSpPr/>
          <p:nvPr/>
        </p:nvSpPr>
        <p:spPr>
          <a:xfrm>
            <a:off x="507965" y="3183618"/>
            <a:ext cx="9073008" cy="830997"/>
          </a:xfrm>
          <a:prstGeom prst="rect">
            <a:avLst/>
          </a:prstGeom>
          <a:ln>
            <a:solidFill>
              <a:schemeClr val="dk1"/>
            </a:solidFill>
            <a:prstDash val="dash"/>
          </a:ln>
        </p:spPr>
        <p:txBody>
          <a:bodyPr wrap="square">
            <a:spAutoFit/>
          </a:bodyPr>
          <a:lstStyle/>
          <a:p>
            <a:pPr marL="355600" indent="-355600"/>
            <a:r>
              <a:rPr lang="ja-JP" altLang="en-US" sz="1200" dirty="0" smtClean="0">
                <a:solidFill>
                  <a:prstClr val="black"/>
                </a:solidFill>
                <a:latin typeface="ＭＳ ゴシック" pitchFamily="49" charset="-128"/>
                <a:ea typeface="ＭＳ ゴシック" pitchFamily="49" charset="-128"/>
              </a:rPr>
              <a:t>（費用等の徴収）</a:t>
            </a:r>
            <a:endParaRPr lang="en-US" altLang="ja-JP" sz="1200" dirty="0" smtClean="0">
              <a:solidFill>
                <a:prstClr val="black"/>
              </a:solidFill>
              <a:latin typeface="ＭＳ ゴシック" pitchFamily="49" charset="-128"/>
              <a:ea typeface="ＭＳ ゴシック" pitchFamily="49" charset="-128"/>
            </a:endParaRPr>
          </a:p>
          <a:p>
            <a:pPr marL="355600" indent="-355600"/>
            <a:r>
              <a:rPr lang="ja-JP" altLang="en-US" sz="1200" dirty="0" smtClean="0">
                <a:solidFill>
                  <a:prstClr val="black"/>
                </a:solidFill>
                <a:latin typeface="ＭＳ ゴシック" pitchFamily="49" charset="-128"/>
                <a:ea typeface="ＭＳ ゴシック" pitchFamily="49" charset="-128"/>
              </a:rPr>
              <a:t>第</a:t>
            </a:r>
            <a:r>
              <a:rPr lang="en-US" altLang="ja-JP" sz="1200" dirty="0" smtClean="0">
                <a:solidFill>
                  <a:prstClr val="black"/>
                </a:solidFill>
                <a:latin typeface="ＭＳ ゴシック" pitchFamily="49" charset="-128"/>
                <a:ea typeface="ＭＳ ゴシック" pitchFamily="49" charset="-128"/>
              </a:rPr>
              <a:t>78</a:t>
            </a:r>
            <a:r>
              <a:rPr lang="ja-JP" altLang="en-US" sz="1200" dirty="0" smtClean="0">
                <a:solidFill>
                  <a:prstClr val="black"/>
                </a:solidFill>
                <a:latin typeface="ＭＳ ゴシック" pitchFamily="49" charset="-128"/>
                <a:ea typeface="ＭＳ ゴシック" pitchFamily="49" charset="-128"/>
              </a:rPr>
              <a:t>条　不実の申請その他不正な手段により保護を受け、又は他人をして受けさせた者があるときは、保護費を思弁した都道府県又は市町村の長は、その費用の額の全部又は一部を、その者から徴収するほか、その徴収する額に百分の四十を乗じて得た額以下の金額を徴収することができる。</a:t>
            </a:r>
            <a:endParaRPr lang="en-US" altLang="ja-JP" sz="1100" dirty="0" smtClean="0">
              <a:solidFill>
                <a:prstClr val="black"/>
              </a:solidFill>
            </a:endParaRPr>
          </a:p>
        </p:txBody>
      </p:sp>
      <p:sp>
        <p:nvSpPr>
          <p:cNvPr id="3" name="テキスト ボックス 2"/>
          <p:cNvSpPr txBox="1"/>
          <p:nvPr/>
        </p:nvSpPr>
        <p:spPr>
          <a:xfrm>
            <a:off x="200475" y="551563"/>
            <a:ext cx="1325653" cy="307777"/>
          </a:xfrm>
          <a:prstGeom prst="rect">
            <a:avLst/>
          </a:prstGeom>
          <a:noFill/>
          <a:ln>
            <a:solidFill>
              <a:schemeClr val="accent1">
                <a:shade val="95000"/>
                <a:satMod val="105000"/>
              </a:schemeClr>
            </a:solidFill>
          </a:ln>
        </p:spPr>
        <p:txBody>
          <a:bodyPr wrap="square" rtlCol="0">
            <a:spAutoFit/>
          </a:bodyPr>
          <a:lstStyle/>
          <a:p>
            <a:pPr algn="ctr"/>
            <a:r>
              <a:rPr lang="ja-JP" altLang="en-US" sz="1400" dirty="0" smtClean="0">
                <a:solidFill>
                  <a:prstClr val="black"/>
                </a:solidFill>
              </a:rPr>
              <a:t>雇用保険の例</a:t>
            </a:r>
            <a:endParaRPr lang="ja-JP" altLang="en-US" sz="1400" dirty="0">
              <a:solidFill>
                <a:prstClr val="black"/>
              </a:solidFill>
            </a:endParaRPr>
          </a:p>
        </p:txBody>
      </p:sp>
      <p:sp>
        <p:nvSpPr>
          <p:cNvPr id="14" name="テキスト ボックス 13"/>
          <p:cNvSpPr txBox="1"/>
          <p:nvPr/>
        </p:nvSpPr>
        <p:spPr>
          <a:xfrm>
            <a:off x="159407" y="2194260"/>
            <a:ext cx="1325653" cy="307777"/>
          </a:xfrm>
          <a:prstGeom prst="rect">
            <a:avLst/>
          </a:prstGeom>
          <a:noFill/>
          <a:ln>
            <a:solidFill>
              <a:schemeClr val="accent1">
                <a:shade val="95000"/>
                <a:satMod val="105000"/>
              </a:schemeClr>
            </a:solidFill>
          </a:ln>
        </p:spPr>
        <p:txBody>
          <a:bodyPr wrap="square" rtlCol="0">
            <a:spAutoFit/>
          </a:bodyPr>
          <a:lstStyle/>
          <a:p>
            <a:pPr algn="ctr"/>
            <a:r>
              <a:rPr lang="ja-JP" altLang="en-US" sz="1400" dirty="0">
                <a:solidFill>
                  <a:prstClr val="black"/>
                </a:solidFill>
              </a:rPr>
              <a:t>生活保護</a:t>
            </a:r>
            <a:r>
              <a:rPr lang="ja-JP" altLang="en-US" sz="1400" dirty="0" smtClean="0">
                <a:solidFill>
                  <a:prstClr val="black"/>
                </a:solidFill>
              </a:rPr>
              <a:t>の例</a:t>
            </a:r>
            <a:endParaRPr lang="ja-JP" altLang="en-US" sz="1400" dirty="0">
              <a:solidFill>
                <a:prstClr val="black"/>
              </a:solidFill>
            </a:endParaRPr>
          </a:p>
        </p:txBody>
      </p:sp>
      <p:sp>
        <p:nvSpPr>
          <p:cNvPr id="15" name="スライド番号プレースホルダー 1"/>
          <p:cNvSpPr txBox="1">
            <a:spLocks/>
          </p:cNvSpPr>
          <p:nvPr/>
        </p:nvSpPr>
        <p:spPr>
          <a:xfrm>
            <a:off x="9074604" y="6474719"/>
            <a:ext cx="75740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160</a:t>
            </a:r>
            <a:endParaRPr lang="ja-JP" altLang="en-US" sz="2400" dirty="0">
              <a:solidFill>
                <a:prstClr val="black"/>
              </a:solidFill>
            </a:endParaRPr>
          </a:p>
        </p:txBody>
      </p:sp>
    </p:spTree>
    <p:extLst>
      <p:ext uri="{BB962C8B-B14F-4D97-AF65-F5344CB8AC3E}">
        <p14:creationId xmlns:p14="http://schemas.microsoft.com/office/powerpoint/2010/main" val="799550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04734" y="116633"/>
            <a:ext cx="8181360" cy="504056"/>
          </a:xfrm>
          <a:prstGeom prst="rect">
            <a:avLst/>
          </a:prstGeom>
          <a:solidFill>
            <a:srgbClr val="FFFF99"/>
          </a:solidFill>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800" dirty="0" smtClean="0">
                <a:solidFill>
                  <a:prstClr val="black"/>
                </a:solidFill>
                <a:latin typeface="HGｺﾞｼｯｸE" pitchFamily="49" charset="-128"/>
                <a:ea typeface="HGｺﾞｼｯｸE" pitchFamily="49" charset="-128"/>
              </a:rPr>
              <a:t>預貯金等勘案関係の実務上の課題と対応の方向</a:t>
            </a:r>
            <a:endParaRPr lang="ja-JP" altLang="en-US" sz="2800" dirty="0">
              <a:solidFill>
                <a:prstClr val="black"/>
              </a:solidFill>
              <a:latin typeface="HGｺﾞｼｯｸE" pitchFamily="49" charset="-128"/>
              <a:ea typeface="HGｺﾞｼｯｸE" pitchFamily="49" charset="-128"/>
            </a:endParaRPr>
          </a:p>
        </p:txBody>
      </p:sp>
      <p:sp>
        <p:nvSpPr>
          <p:cNvPr id="11" name="正方形/長方形 10"/>
          <p:cNvSpPr/>
          <p:nvPr/>
        </p:nvSpPr>
        <p:spPr>
          <a:xfrm>
            <a:off x="158303" y="2150776"/>
            <a:ext cx="3780000" cy="369332"/>
          </a:xfrm>
          <a:prstGeom prst="rect">
            <a:avLst/>
          </a:prstGeom>
          <a:ln w="25400">
            <a:solidFill>
              <a:schemeClr val="tx1"/>
            </a:solidFill>
          </a:ln>
        </p:spPr>
        <p:txBody>
          <a:bodyPr wrap="square">
            <a:spAutoFit/>
          </a:bodyPr>
          <a:lstStyle/>
          <a:p>
            <a:pPr marL="108000" indent="-457200" fontAlgn="auto">
              <a:spcBef>
                <a:spcPts val="0"/>
              </a:spcBef>
              <a:spcAft>
                <a:spcPts val="0"/>
              </a:spcAft>
            </a:pPr>
            <a:r>
              <a:rPr lang="ja-JP" altLang="en-US" dirty="0" smtClean="0">
                <a:solidFill>
                  <a:prstClr val="black"/>
                </a:solidFill>
                <a:latin typeface="Calibri"/>
                <a:ea typeface="ＭＳ Ｐゴシック"/>
              </a:rPr>
              <a:t>○金融機関への照会の位置付け。</a:t>
            </a:r>
            <a:endParaRPr lang="en-US" altLang="ja-JP" dirty="0" smtClean="0">
              <a:solidFill>
                <a:prstClr val="black"/>
              </a:solidFill>
              <a:latin typeface="Calibri"/>
              <a:ea typeface="ＭＳ Ｐゴシック"/>
            </a:endParaRPr>
          </a:p>
        </p:txBody>
      </p:sp>
      <p:sp>
        <p:nvSpPr>
          <p:cNvPr id="12" name="右矢印 11"/>
          <p:cNvSpPr/>
          <p:nvPr/>
        </p:nvSpPr>
        <p:spPr>
          <a:xfrm>
            <a:off x="4117303" y="2126465"/>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4" name="正方形/長方形 13"/>
          <p:cNvSpPr/>
          <p:nvPr/>
        </p:nvSpPr>
        <p:spPr>
          <a:xfrm>
            <a:off x="4551939" y="2103042"/>
            <a:ext cx="5141338" cy="417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fontAlgn="auto">
              <a:spcBef>
                <a:spcPts val="0"/>
              </a:spcBef>
              <a:spcAft>
                <a:spcPts val="0"/>
              </a:spcAft>
            </a:pPr>
            <a:r>
              <a:rPr lang="ja-JP" altLang="en-US" dirty="0" smtClean="0">
                <a:solidFill>
                  <a:prstClr val="black"/>
                </a:solidFill>
              </a:rPr>
              <a:t>○適正な申告を促すための動機付けともなるもの。</a:t>
            </a:r>
            <a:endParaRPr lang="ja-JP" altLang="en-US" dirty="0">
              <a:solidFill>
                <a:prstClr val="black"/>
              </a:solidFill>
            </a:endParaRPr>
          </a:p>
        </p:txBody>
      </p:sp>
      <p:sp>
        <p:nvSpPr>
          <p:cNvPr id="20" name="正方形/長方形 19"/>
          <p:cNvSpPr/>
          <p:nvPr/>
        </p:nvSpPr>
        <p:spPr>
          <a:xfrm>
            <a:off x="177143" y="5774353"/>
            <a:ext cx="3780000" cy="369332"/>
          </a:xfrm>
          <a:prstGeom prst="rect">
            <a:avLst/>
          </a:prstGeom>
          <a:ln w="25400">
            <a:solidFill>
              <a:schemeClr val="tx1"/>
            </a:solidFill>
          </a:ln>
        </p:spPr>
        <p:txBody>
          <a:bodyPr wrap="square">
            <a:spAutoFit/>
          </a:bodyPr>
          <a:lstStyle/>
          <a:p>
            <a:pPr marL="108000" indent="-457200" fontAlgn="auto">
              <a:spcBef>
                <a:spcPts val="0"/>
              </a:spcBef>
              <a:spcAft>
                <a:spcPts val="0"/>
              </a:spcAft>
            </a:pPr>
            <a:r>
              <a:rPr lang="ja-JP" altLang="en-US" dirty="0" smtClean="0">
                <a:solidFill>
                  <a:prstClr val="black"/>
                </a:solidFill>
                <a:latin typeface="Calibri"/>
                <a:ea typeface="ＭＳ Ｐゴシック"/>
              </a:rPr>
              <a:t>○　有価証券の取り扱い</a:t>
            </a:r>
            <a:endParaRPr lang="ja-JP" altLang="en-US" dirty="0">
              <a:solidFill>
                <a:prstClr val="black"/>
              </a:solidFill>
              <a:latin typeface="Calibri"/>
              <a:ea typeface="ＭＳ Ｐゴシック"/>
            </a:endParaRPr>
          </a:p>
        </p:txBody>
      </p:sp>
      <p:sp>
        <p:nvSpPr>
          <p:cNvPr id="22" name="正方形/長方形 21"/>
          <p:cNvSpPr/>
          <p:nvPr/>
        </p:nvSpPr>
        <p:spPr>
          <a:xfrm>
            <a:off x="4563931" y="5553799"/>
            <a:ext cx="5094947" cy="971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fontAlgn="auto">
              <a:spcBef>
                <a:spcPts val="0"/>
              </a:spcBef>
              <a:spcAft>
                <a:spcPts val="0"/>
              </a:spcAft>
            </a:pPr>
            <a:r>
              <a:rPr lang="ja-JP" altLang="en-US" dirty="0" smtClean="0">
                <a:solidFill>
                  <a:prstClr val="black"/>
                </a:solidFill>
              </a:rPr>
              <a:t>○　証券</a:t>
            </a:r>
            <a:r>
              <a:rPr lang="ja-JP" altLang="en-US" dirty="0">
                <a:solidFill>
                  <a:prstClr val="black"/>
                </a:solidFill>
              </a:rPr>
              <a:t>会社を通じて有価証券を保有している場合には、評価額に</a:t>
            </a:r>
            <a:r>
              <a:rPr lang="ja-JP" altLang="en-US" dirty="0" smtClean="0">
                <a:solidFill>
                  <a:prstClr val="black"/>
                </a:solidFill>
              </a:rPr>
              <a:t>ついて証券</a:t>
            </a:r>
            <a:r>
              <a:rPr lang="ja-JP" altLang="en-US" dirty="0">
                <a:solidFill>
                  <a:prstClr val="black"/>
                </a:solidFill>
              </a:rPr>
              <a:t>会社の口座残高の</a:t>
            </a:r>
            <a:r>
              <a:rPr lang="ja-JP" altLang="en-US" dirty="0" smtClean="0">
                <a:solidFill>
                  <a:prstClr val="black"/>
                </a:solidFill>
              </a:rPr>
              <a:t>写しにより確認は可能</a:t>
            </a:r>
            <a:r>
              <a:rPr lang="ja-JP" altLang="en-US" dirty="0">
                <a:solidFill>
                  <a:prstClr val="black"/>
                </a:solidFill>
              </a:rPr>
              <a:t>。</a:t>
            </a:r>
            <a:endParaRPr lang="en-US" altLang="ja-JP" dirty="0" smtClean="0">
              <a:solidFill>
                <a:prstClr val="black"/>
              </a:solidFill>
            </a:endParaRPr>
          </a:p>
        </p:txBody>
      </p:sp>
      <p:sp>
        <p:nvSpPr>
          <p:cNvPr id="23" name="正方形/長方形 22"/>
          <p:cNvSpPr/>
          <p:nvPr/>
        </p:nvSpPr>
        <p:spPr>
          <a:xfrm>
            <a:off x="163767" y="1254395"/>
            <a:ext cx="3780000" cy="369332"/>
          </a:xfrm>
          <a:prstGeom prst="rect">
            <a:avLst/>
          </a:prstGeom>
          <a:ln w="25400">
            <a:solidFill>
              <a:schemeClr val="tx1"/>
            </a:solidFill>
          </a:ln>
        </p:spPr>
        <p:txBody>
          <a:bodyPr wrap="square">
            <a:spAutoFit/>
          </a:bodyPr>
          <a:lstStyle/>
          <a:p>
            <a:pPr marL="108000" indent="-457200" fontAlgn="auto">
              <a:spcBef>
                <a:spcPts val="0"/>
              </a:spcBef>
              <a:spcAft>
                <a:spcPts val="0"/>
              </a:spcAft>
            </a:pPr>
            <a:r>
              <a:rPr lang="ja-JP" altLang="en-US" dirty="0" smtClean="0">
                <a:solidFill>
                  <a:prstClr val="black"/>
                </a:solidFill>
                <a:latin typeface="Calibri"/>
                <a:ea typeface="ＭＳ Ｐゴシック"/>
              </a:rPr>
              <a:t>○金融機関に照会する法的根拠。</a:t>
            </a:r>
            <a:endParaRPr lang="ja-JP" altLang="en-US" dirty="0">
              <a:solidFill>
                <a:prstClr val="black"/>
              </a:solidFill>
              <a:latin typeface="Calibri"/>
              <a:ea typeface="ＭＳ Ｐゴシック"/>
            </a:endParaRPr>
          </a:p>
        </p:txBody>
      </p:sp>
      <p:sp>
        <p:nvSpPr>
          <p:cNvPr id="25" name="正方形/長方形 24"/>
          <p:cNvSpPr/>
          <p:nvPr/>
        </p:nvSpPr>
        <p:spPr>
          <a:xfrm>
            <a:off x="4546070" y="993394"/>
            <a:ext cx="5144414" cy="963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fontAlgn="auto">
              <a:spcBef>
                <a:spcPts val="0"/>
              </a:spcBef>
              <a:spcAft>
                <a:spcPts val="0"/>
              </a:spcAft>
            </a:pPr>
            <a:r>
              <a:rPr lang="ja-JP" altLang="en-US" dirty="0" smtClean="0">
                <a:solidFill>
                  <a:prstClr val="black"/>
                </a:solidFill>
              </a:rPr>
              <a:t>○介護保険法第２０３条により銀行等への報告を求めることができることとされている。生活保護法の規定も同様の規定となっている。</a:t>
            </a:r>
          </a:p>
        </p:txBody>
      </p:sp>
      <p:sp>
        <p:nvSpPr>
          <p:cNvPr id="27" name="右矢印 26"/>
          <p:cNvSpPr/>
          <p:nvPr/>
        </p:nvSpPr>
        <p:spPr>
          <a:xfrm>
            <a:off x="4086583" y="1254393"/>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0" name="右矢印 29"/>
          <p:cNvSpPr/>
          <p:nvPr/>
        </p:nvSpPr>
        <p:spPr>
          <a:xfrm>
            <a:off x="4117304" y="5702309"/>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1" name="正方形/長方形 30"/>
          <p:cNvSpPr/>
          <p:nvPr/>
        </p:nvSpPr>
        <p:spPr>
          <a:xfrm>
            <a:off x="163763" y="2945939"/>
            <a:ext cx="3780000" cy="646331"/>
          </a:xfrm>
          <a:prstGeom prst="rect">
            <a:avLst/>
          </a:prstGeom>
          <a:ln w="25400">
            <a:solidFill>
              <a:schemeClr val="tx1"/>
            </a:solidFill>
          </a:ln>
        </p:spPr>
        <p:txBody>
          <a:bodyPr wrap="square">
            <a:spAutoFit/>
          </a:bodyPr>
          <a:lstStyle/>
          <a:p>
            <a:pPr marL="182563" indent="-182563" fontAlgn="auto">
              <a:spcBef>
                <a:spcPts val="0"/>
              </a:spcBef>
              <a:spcAft>
                <a:spcPts val="0"/>
              </a:spcAft>
            </a:pPr>
            <a:r>
              <a:rPr lang="ja-JP" altLang="en-US" dirty="0" smtClean="0">
                <a:solidFill>
                  <a:prstClr val="black"/>
                </a:solidFill>
                <a:latin typeface="Calibri"/>
                <a:ea typeface="ＭＳ Ｐゴシック"/>
              </a:rPr>
              <a:t>○</a:t>
            </a:r>
            <a:r>
              <a:rPr lang="ja-JP" altLang="en-US" dirty="0">
                <a:solidFill>
                  <a:prstClr val="black"/>
                </a:solidFill>
                <a:latin typeface="Calibri"/>
                <a:ea typeface="ＭＳ Ｐゴシック"/>
              </a:rPr>
              <a:t>金融</a:t>
            </a:r>
            <a:r>
              <a:rPr lang="ja-JP" altLang="en-US" dirty="0" smtClean="0">
                <a:solidFill>
                  <a:prstClr val="black"/>
                </a:solidFill>
                <a:latin typeface="Calibri"/>
                <a:ea typeface="ＭＳ Ｐゴシック"/>
              </a:rPr>
              <a:t>機関</a:t>
            </a:r>
            <a:r>
              <a:rPr lang="ja-JP" altLang="en-US" dirty="0">
                <a:solidFill>
                  <a:prstClr val="black"/>
                </a:solidFill>
                <a:latin typeface="Calibri"/>
                <a:ea typeface="ＭＳ Ｐゴシック"/>
              </a:rPr>
              <a:t>へ</a:t>
            </a:r>
            <a:r>
              <a:rPr lang="ja-JP" altLang="en-US" dirty="0" smtClean="0">
                <a:solidFill>
                  <a:prstClr val="black"/>
                </a:solidFill>
                <a:latin typeface="Calibri"/>
                <a:ea typeface="ＭＳ Ｐゴシック"/>
              </a:rPr>
              <a:t>の照会に対する対応の確保</a:t>
            </a:r>
            <a:endParaRPr lang="ja-JP" altLang="en-US" dirty="0">
              <a:solidFill>
                <a:prstClr val="black"/>
              </a:solidFill>
              <a:latin typeface="Calibri"/>
              <a:ea typeface="ＭＳ Ｐゴシック"/>
            </a:endParaRPr>
          </a:p>
        </p:txBody>
      </p:sp>
      <p:sp>
        <p:nvSpPr>
          <p:cNvPr id="32" name="右矢印 31"/>
          <p:cNvSpPr/>
          <p:nvPr/>
        </p:nvSpPr>
        <p:spPr>
          <a:xfrm>
            <a:off x="4124057" y="3048400"/>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33" name="正方形/長方形 32"/>
          <p:cNvSpPr/>
          <p:nvPr/>
        </p:nvSpPr>
        <p:spPr>
          <a:xfrm>
            <a:off x="4562252" y="2668298"/>
            <a:ext cx="5141338" cy="1480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fontAlgn="auto">
              <a:spcBef>
                <a:spcPts val="0"/>
              </a:spcBef>
              <a:spcAft>
                <a:spcPts val="0"/>
              </a:spcAft>
            </a:pPr>
            <a:r>
              <a:rPr lang="ja-JP" altLang="en-US" dirty="0" smtClean="0">
                <a:solidFill>
                  <a:prstClr val="black"/>
                </a:solidFill>
              </a:rPr>
              <a:t>○基本的にサンプル調査となり、金融機関に重い負担をかけるものではないと考えるが、補足</a:t>
            </a:r>
            <a:r>
              <a:rPr lang="ja-JP" altLang="en-US" dirty="0">
                <a:solidFill>
                  <a:prstClr val="black"/>
                </a:solidFill>
              </a:rPr>
              <a:t>給付</a:t>
            </a:r>
            <a:r>
              <a:rPr lang="ja-JP" altLang="en-US" dirty="0" smtClean="0">
                <a:solidFill>
                  <a:prstClr val="black"/>
                </a:solidFill>
              </a:rPr>
              <a:t>の申請書上あらかじめ金融機関等への調査の同意を得ること</a:t>
            </a:r>
            <a:r>
              <a:rPr lang="ja-JP" altLang="en-US" dirty="0">
                <a:solidFill>
                  <a:prstClr val="black"/>
                </a:solidFill>
              </a:rPr>
              <a:t>とすれば</a:t>
            </a:r>
            <a:r>
              <a:rPr lang="ja-JP" altLang="en-US" dirty="0" smtClean="0">
                <a:solidFill>
                  <a:prstClr val="black"/>
                </a:solidFill>
              </a:rPr>
              <a:t>、金融機関の対応を得られやすくなるのではないか</a:t>
            </a:r>
            <a:r>
              <a:rPr lang="ja-JP" altLang="en-US" dirty="0">
                <a:solidFill>
                  <a:prstClr val="black"/>
                </a:solidFill>
              </a:rPr>
              <a:t>。</a:t>
            </a:r>
          </a:p>
        </p:txBody>
      </p:sp>
      <p:sp>
        <p:nvSpPr>
          <p:cNvPr id="16" name="右矢印 15"/>
          <p:cNvSpPr/>
          <p:nvPr/>
        </p:nvSpPr>
        <p:spPr>
          <a:xfrm>
            <a:off x="4133010" y="4543842"/>
            <a:ext cx="376969" cy="4413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7" name="正方形/長方形 16"/>
          <p:cNvSpPr/>
          <p:nvPr/>
        </p:nvSpPr>
        <p:spPr>
          <a:xfrm>
            <a:off x="4564190" y="4365104"/>
            <a:ext cx="5141338" cy="10665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indent="-457200" fontAlgn="auto">
              <a:spcBef>
                <a:spcPts val="0"/>
              </a:spcBef>
              <a:spcAft>
                <a:spcPts val="0"/>
              </a:spcAft>
            </a:pPr>
            <a:r>
              <a:rPr lang="ja-JP" altLang="en-US" dirty="0" smtClean="0">
                <a:solidFill>
                  <a:prstClr val="black"/>
                </a:solidFill>
              </a:rPr>
              <a:t>○　一度預貯金を確認した場合、それを一定期間有効とし、毎年の提出までは求めないなど、事務負担に配慮した仕組みとすることを検討。</a:t>
            </a:r>
            <a:endParaRPr lang="ja-JP" altLang="en-US" dirty="0">
              <a:solidFill>
                <a:prstClr val="black"/>
              </a:solidFill>
            </a:endParaRPr>
          </a:p>
        </p:txBody>
      </p:sp>
      <p:sp>
        <p:nvSpPr>
          <p:cNvPr id="18" name="正方形/長方形 17"/>
          <p:cNvSpPr/>
          <p:nvPr/>
        </p:nvSpPr>
        <p:spPr>
          <a:xfrm>
            <a:off x="198137" y="4579864"/>
            <a:ext cx="3780000" cy="369332"/>
          </a:xfrm>
          <a:prstGeom prst="rect">
            <a:avLst/>
          </a:prstGeom>
          <a:ln w="25400">
            <a:solidFill>
              <a:schemeClr val="tx1"/>
            </a:solidFill>
          </a:ln>
        </p:spPr>
        <p:txBody>
          <a:bodyPr wrap="square">
            <a:spAutoFit/>
          </a:bodyPr>
          <a:lstStyle/>
          <a:p>
            <a:pPr marL="108000" indent="-457200" fontAlgn="auto">
              <a:spcBef>
                <a:spcPts val="0"/>
              </a:spcBef>
              <a:spcAft>
                <a:spcPts val="0"/>
              </a:spcAft>
            </a:pPr>
            <a:r>
              <a:rPr lang="ja-JP" altLang="en-US" dirty="0" smtClean="0">
                <a:solidFill>
                  <a:prstClr val="black"/>
                </a:solidFill>
                <a:latin typeface="Calibri"/>
                <a:ea typeface="ＭＳ Ｐゴシック"/>
              </a:rPr>
              <a:t>○預貯金等の</a:t>
            </a:r>
            <a:r>
              <a:rPr lang="ja-JP" altLang="en-US" dirty="0">
                <a:solidFill>
                  <a:prstClr val="black"/>
                </a:solidFill>
                <a:latin typeface="Calibri"/>
                <a:ea typeface="ＭＳ Ｐゴシック"/>
              </a:rPr>
              <a:t>確認</a:t>
            </a:r>
            <a:r>
              <a:rPr lang="ja-JP" altLang="en-US" dirty="0" smtClean="0">
                <a:solidFill>
                  <a:prstClr val="black"/>
                </a:solidFill>
                <a:latin typeface="Calibri"/>
                <a:ea typeface="ＭＳ Ｐゴシック"/>
              </a:rPr>
              <a:t>の頻度等</a:t>
            </a:r>
            <a:endParaRPr lang="ja-JP" altLang="en-US" dirty="0">
              <a:solidFill>
                <a:prstClr val="black"/>
              </a:solidFill>
              <a:latin typeface="Calibri"/>
              <a:ea typeface="ＭＳ Ｐゴシック"/>
            </a:endParaRPr>
          </a:p>
        </p:txBody>
      </p:sp>
      <p:sp>
        <p:nvSpPr>
          <p:cNvPr id="19" name="スライド番号プレースホルダー 1"/>
          <p:cNvSpPr txBox="1">
            <a:spLocks/>
          </p:cNvSpPr>
          <p:nvPr/>
        </p:nvSpPr>
        <p:spPr>
          <a:xfrm>
            <a:off x="9074604" y="6474719"/>
            <a:ext cx="75740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161</a:t>
            </a:r>
            <a:endParaRPr lang="ja-JP" altLang="en-US" sz="2400" dirty="0">
              <a:solidFill>
                <a:prstClr val="black"/>
              </a:solidFill>
            </a:endParaRPr>
          </a:p>
        </p:txBody>
      </p:sp>
    </p:spTree>
    <p:extLst>
      <p:ext uri="{BB962C8B-B14F-4D97-AF65-F5344CB8AC3E}">
        <p14:creationId xmlns:p14="http://schemas.microsoft.com/office/powerpoint/2010/main" val="3341157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92910" y="2636912"/>
            <a:ext cx="2736742" cy="388843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角丸四角形 3"/>
          <p:cNvSpPr/>
          <p:nvPr/>
        </p:nvSpPr>
        <p:spPr>
          <a:xfrm>
            <a:off x="246159" y="116633"/>
            <a:ext cx="9414785" cy="399391"/>
          </a:xfrm>
          <a:prstGeom prst="roundRect">
            <a:avLst/>
          </a:prstGeom>
          <a:ln w="12700">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prstClr val="black"/>
                </a:solidFill>
                <a:latin typeface="ＤＦ特太ゴシック体" pitchFamily="49" charset="-128"/>
                <a:ea typeface="ＤＦ特太ゴシック体" pitchFamily="49" charset="-128"/>
              </a:rPr>
              <a:t>不動産</a:t>
            </a:r>
            <a:r>
              <a:rPr lang="ja-JP" altLang="en-US" sz="2800" dirty="0" smtClean="0">
                <a:solidFill>
                  <a:prstClr val="black"/>
                </a:solidFill>
                <a:latin typeface="ＤＦ特太ゴシック体" pitchFamily="49" charset="-128"/>
                <a:ea typeface="ＤＦ特太ゴシック体" pitchFamily="49" charset="-128"/>
              </a:rPr>
              <a:t>を</a:t>
            </a:r>
            <a:r>
              <a:rPr lang="ja-JP" altLang="en-US" sz="2800" dirty="0">
                <a:solidFill>
                  <a:prstClr val="black"/>
                </a:solidFill>
                <a:latin typeface="ＤＦ特太ゴシック体" pitchFamily="49" charset="-128"/>
                <a:ea typeface="ＤＦ特太ゴシック体" pitchFamily="49" charset="-128"/>
              </a:rPr>
              <a:t>担保</a:t>
            </a:r>
            <a:r>
              <a:rPr lang="ja-JP" altLang="en-US" sz="2800" dirty="0" smtClean="0">
                <a:solidFill>
                  <a:prstClr val="black"/>
                </a:solidFill>
                <a:latin typeface="ＤＦ特太ゴシック体" pitchFamily="49" charset="-128"/>
                <a:ea typeface="ＤＦ特太ゴシック体" pitchFamily="49" charset="-128"/>
              </a:rPr>
              <a:t>とした貸付制度のイメージ（案）</a:t>
            </a:r>
            <a:endParaRPr lang="ja-JP" altLang="en-US" sz="2800" dirty="0">
              <a:solidFill>
                <a:prstClr val="black"/>
              </a:solidFill>
              <a:latin typeface="ＤＦ特太ゴシック体" pitchFamily="49" charset="-128"/>
              <a:ea typeface="ＤＦ特太ゴシック体" pitchFamily="49" charset="-128"/>
            </a:endParaRPr>
          </a:p>
        </p:txBody>
      </p:sp>
      <p:sp>
        <p:nvSpPr>
          <p:cNvPr id="6" name="正方形/長方形 5"/>
          <p:cNvSpPr/>
          <p:nvPr/>
        </p:nvSpPr>
        <p:spPr>
          <a:xfrm>
            <a:off x="487788" y="2636912"/>
            <a:ext cx="2664723" cy="38884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600" dirty="0">
              <a:solidFill>
                <a:prstClr val="black"/>
              </a:solidFill>
            </a:endParaRPr>
          </a:p>
          <a:p>
            <a:endParaRPr lang="en-US" altLang="ja-JP" sz="1600" dirty="0" smtClean="0">
              <a:solidFill>
                <a:prstClr val="black"/>
              </a:solidFill>
            </a:endParaRPr>
          </a:p>
          <a:p>
            <a:endParaRPr lang="en-US" altLang="ja-JP" sz="1600" dirty="0">
              <a:solidFill>
                <a:prstClr val="black"/>
              </a:solidFill>
            </a:endParaRPr>
          </a:p>
          <a:p>
            <a:endParaRPr lang="en-US" altLang="ja-JP" sz="1600" dirty="0" smtClean="0">
              <a:solidFill>
                <a:prstClr val="black"/>
              </a:solidFill>
            </a:endParaRPr>
          </a:p>
          <a:p>
            <a:endParaRPr lang="en-US" altLang="ja-JP" sz="1600" dirty="0">
              <a:solidFill>
                <a:prstClr val="black"/>
              </a:solidFill>
            </a:endParaRPr>
          </a:p>
          <a:p>
            <a:endParaRPr lang="en-US" altLang="ja-JP" sz="1600" dirty="0" smtClean="0">
              <a:solidFill>
                <a:prstClr val="black"/>
              </a:solidFill>
            </a:endParaRPr>
          </a:p>
        </p:txBody>
      </p:sp>
      <p:sp>
        <p:nvSpPr>
          <p:cNvPr id="5" name="テキスト ボックス 4"/>
          <p:cNvSpPr txBox="1"/>
          <p:nvPr/>
        </p:nvSpPr>
        <p:spPr>
          <a:xfrm>
            <a:off x="231863" y="643268"/>
            <a:ext cx="9487553" cy="1600438"/>
          </a:xfrm>
          <a:prstGeom prst="rect">
            <a:avLst/>
          </a:prstGeom>
          <a:noFill/>
          <a:ln w="19050">
            <a:solidFill>
              <a:schemeClr val="tx1"/>
            </a:solidFill>
          </a:ln>
        </p:spPr>
        <p:txBody>
          <a:bodyPr wrap="square" rtlCol="0">
            <a:spAutoFit/>
          </a:bodyPr>
          <a:lstStyle/>
          <a:p>
            <a:pPr marL="180975" indent="-180975"/>
            <a:r>
              <a:rPr lang="ja-JP" altLang="ja-JP" sz="1400" dirty="0">
                <a:solidFill>
                  <a:prstClr val="black"/>
                </a:solidFill>
              </a:rPr>
              <a:t>○実施に当たっては、市町村の事務負担を踏まえ可能な限り簡便な仕組みとし、外部</a:t>
            </a:r>
            <a:r>
              <a:rPr lang="ja-JP" altLang="ja-JP" sz="1400" dirty="0" smtClean="0">
                <a:solidFill>
                  <a:prstClr val="black"/>
                </a:solidFill>
              </a:rPr>
              <a:t>への</a:t>
            </a:r>
            <a:r>
              <a:rPr lang="ja-JP" altLang="ja-JP" sz="1400" dirty="0">
                <a:solidFill>
                  <a:prstClr val="black"/>
                </a:solidFill>
              </a:rPr>
              <a:t>委託を可能とする方向で検討することとしてはどうか。</a:t>
            </a:r>
          </a:p>
          <a:p>
            <a:pPr marL="180975" indent="-180975"/>
            <a:r>
              <a:rPr lang="ja-JP" altLang="ja-JP" sz="1400" dirty="0">
                <a:solidFill>
                  <a:prstClr val="black"/>
                </a:solidFill>
              </a:rPr>
              <a:t>○不動産貸付事業</a:t>
            </a:r>
            <a:r>
              <a:rPr lang="ja-JP" altLang="ja-JP" sz="1400" dirty="0" smtClean="0">
                <a:solidFill>
                  <a:prstClr val="black"/>
                </a:solidFill>
              </a:rPr>
              <a:t>は</a:t>
            </a:r>
            <a:r>
              <a:rPr lang="ja-JP" altLang="en-US" sz="1400" dirty="0" smtClean="0">
                <a:solidFill>
                  <a:prstClr val="black"/>
                </a:solidFill>
              </a:rPr>
              <a:t>流動性を確保できる一定の価値以上の不動産が存在する市町村において一定</a:t>
            </a:r>
            <a:r>
              <a:rPr lang="ja-JP" altLang="en-US" sz="1400" dirty="0">
                <a:solidFill>
                  <a:prstClr val="black"/>
                </a:solidFill>
              </a:rPr>
              <a:t>の価値以上の不動産を</a:t>
            </a:r>
            <a:r>
              <a:rPr lang="ja-JP" altLang="en-US" sz="1400" dirty="0" smtClean="0">
                <a:solidFill>
                  <a:prstClr val="black"/>
                </a:solidFill>
              </a:rPr>
              <a:t>対象に実施し、</a:t>
            </a:r>
            <a:r>
              <a:rPr lang="ja-JP" altLang="ja-JP" sz="1400" dirty="0" smtClean="0">
                <a:solidFill>
                  <a:prstClr val="black"/>
                </a:solidFill>
              </a:rPr>
              <a:t>最終的</a:t>
            </a:r>
            <a:r>
              <a:rPr lang="ja-JP" altLang="ja-JP" sz="1400" dirty="0">
                <a:solidFill>
                  <a:prstClr val="black"/>
                </a:solidFill>
              </a:rPr>
              <a:t>に不動産が処分できなかった</a:t>
            </a:r>
            <a:r>
              <a:rPr lang="ja-JP" altLang="ja-JP" sz="1400" dirty="0" smtClean="0">
                <a:solidFill>
                  <a:prstClr val="black"/>
                </a:solidFill>
              </a:rPr>
              <a:t>場合の</a:t>
            </a:r>
            <a:r>
              <a:rPr lang="ja-JP" altLang="ja-JP" sz="1400" dirty="0">
                <a:solidFill>
                  <a:prstClr val="black"/>
                </a:solidFill>
              </a:rPr>
              <a:t>事後的な補足給付などを介護保険財政で負担する方向で検討することとしてはどう</a:t>
            </a:r>
            <a:r>
              <a:rPr lang="ja-JP" altLang="ja-JP" sz="1400" dirty="0" smtClean="0">
                <a:solidFill>
                  <a:prstClr val="black"/>
                </a:solidFill>
              </a:rPr>
              <a:t>か。</a:t>
            </a:r>
            <a:endParaRPr lang="en-US" altLang="ja-JP" sz="1400" dirty="0" smtClean="0">
              <a:solidFill>
                <a:prstClr val="black"/>
              </a:solidFill>
            </a:endParaRPr>
          </a:p>
          <a:p>
            <a:pPr marL="180975" indent="-180975"/>
            <a:r>
              <a:rPr lang="ja-JP" altLang="en-US" sz="1400" dirty="0" smtClean="0">
                <a:solidFill>
                  <a:prstClr val="black"/>
                </a:solidFill>
              </a:rPr>
              <a:t>○</a:t>
            </a:r>
            <a:r>
              <a:rPr lang="ja-JP" altLang="en-US" sz="1400" dirty="0">
                <a:solidFill>
                  <a:prstClr val="black"/>
                </a:solidFill>
              </a:rPr>
              <a:t>具体化</a:t>
            </a:r>
            <a:r>
              <a:rPr lang="ja-JP" altLang="en-US" sz="1400" dirty="0" smtClean="0">
                <a:solidFill>
                  <a:prstClr val="black"/>
                </a:solidFill>
              </a:rPr>
              <a:t>に</a:t>
            </a:r>
            <a:r>
              <a:rPr lang="ja-JP" altLang="en-US" sz="1400" dirty="0">
                <a:solidFill>
                  <a:prstClr val="black"/>
                </a:solidFill>
              </a:rPr>
              <a:t>向けて</a:t>
            </a:r>
            <a:r>
              <a:rPr lang="ja-JP" altLang="en-US" sz="1400" dirty="0" smtClean="0">
                <a:solidFill>
                  <a:prstClr val="black"/>
                </a:solidFill>
              </a:rPr>
              <a:t>、制度の対象者や事務的なコストも含めた費用対効果の面や、委託先</a:t>
            </a:r>
            <a:r>
              <a:rPr lang="ja-JP" altLang="en-US" sz="1400" dirty="0">
                <a:solidFill>
                  <a:prstClr val="black"/>
                </a:solidFill>
              </a:rPr>
              <a:t>の</a:t>
            </a:r>
            <a:r>
              <a:rPr lang="ja-JP" altLang="en-US" sz="1400" dirty="0" smtClean="0">
                <a:solidFill>
                  <a:prstClr val="black"/>
                </a:solidFill>
              </a:rPr>
              <a:t>確保にも留意して実施方法を検討するべきではないか。</a:t>
            </a:r>
            <a:endParaRPr lang="ja-JP" altLang="ja-JP" sz="1400" dirty="0">
              <a:solidFill>
                <a:prstClr val="black"/>
              </a:solidFill>
            </a:endParaRPr>
          </a:p>
        </p:txBody>
      </p:sp>
      <p:sp>
        <p:nvSpPr>
          <p:cNvPr id="7" name="テキスト ボックス 6"/>
          <p:cNvSpPr txBox="1"/>
          <p:nvPr/>
        </p:nvSpPr>
        <p:spPr>
          <a:xfrm>
            <a:off x="4808960" y="2862374"/>
            <a:ext cx="2520684" cy="3293209"/>
          </a:xfrm>
          <a:prstGeom prst="rect">
            <a:avLst/>
          </a:prstGeom>
          <a:noFill/>
        </p:spPr>
        <p:txBody>
          <a:bodyPr wrap="square" rtlCol="0">
            <a:spAutoFit/>
          </a:bodyPr>
          <a:lstStyle/>
          <a:p>
            <a:pPr indent="-360000"/>
            <a:r>
              <a:rPr lang="ja-JP" altLang="en-US" sz="1600" dirty="0" smtClean="0">
                <a:solidFill>
                  <a:prstClr val="black"/>
                </a:solidFill>
              </a:rPr>
              <a:t>○不動産を担保とした貸付申請の受付</a:t>
            </a:r>
            <a:endParaRPr lang="en-US" altLang="ja-JP" sz="1600" dirty="0" smtClean="0">
              <a:solidFill>
                <a:prstClr val="black"/>
              </a:solidFill>
            </a:endParaRPr>
          </a:p>
          <a:p>
            <a:pPr indent="-360000"/>
            <a:r>
              <a:rPr lang="ja-JP" altLang="en-US" sz="1600" dirty="0" smtClean="0">
                <a:solidFill>
                  <a:prstClr val="black"/>
                </a:solidFill>
              </a:rPr>
              <a:t>○不動産貸付の適否の判断</a:t>
            </a:r>
            <a:endParaRPr lang="en-US" altLang="ja-JP" sz="1600" dirty="0" smtClean="0">
              <a:solidFill>
                <a:prstClr val="black"/>
              </a:solidFill>
            </a:endParaRPr>
          </a:p>
          <a:p>
            <a:pPr indent="-360000"/>
            <a:r>
              <a:rPr lang="ja-JP" altLang="en-US" sz="1600" dirty="0" smtClean="0">
                <a:solidFill>
                  <a:prstClr val="black"/>
                </a:solidFill>
              </a:rPr>
              <a:t>○抵当権の設定・契約</a:t>
            </a:r>
            <a:endParaRPr lang="en-US" altLang="ja-JP" sz="1600" dirty="0" smtClean="0">
              <a:solidFill>
                <a:prstClr val="black"/>
              </a:solidFill>
            </a:endParaRPr>
          </a:p>
          <a:p>
            <a:pPr indent="-360000"/>
            <a:endParaRPr lang="en-US" altLang="ja-JP" sz="1600" dirty="0" smtClean="0">
              <a:solidFill>
                <a:prstClr val="black"/>
              </a:solidFill>
            </a:endParaRPr>
          </a:p>
          <a:p>
            <a:pPr indent="-360000"/>
            <a:r>
              <a:rPr lang="ja-JP" altLang="en-US" sz="1600" dirty="0" smtClean="0">
                <a:solidFill>
                  <a:prstClr val="black"/>
                </a:solidFill>
              </a:rPr>
              <a:t>○毎月の貸付金の振り込み</a:t>
            </a:r>
            <a:endParaRPr lang="en-US" altLang="ja-JP" sz="1600" dirty="0" smtClean="0">
              <a:solidFill>
                <a:prstClr val="black"/>
              </a:solidFill>
            </a:endParaRPr>
          </a:p>
          <a:p>
            <a:pPr indent="-360000"/>
            <a:r>
              <a:rPr lang="ja-JP" altLang="en-US" sz="1600" dirty="0" smtClean="0">
                <a:solidFill>
                  <a:prstClr val="black"/>
                </a:solidFill>
              </a:rPr>
              <a:t>○担保物件の状況確認等</a:t>
            </a:r>
            <a:endParaRPr lang="en-US" altLang="ja-JP" sz="1600" dirty="0" smtClean="0">
              <a:solidFill>
                <a:prstClr val="black"/>
              </a:solidFill>
            </a:endParaRPr>
          </a:p>
          <a:p>
            <a:pPr indent="-360000"/>
            <a:endParaRPr lang="en-US" altLang="ja-JP" sz="1600" dirty="0" smtClean="0">
              <a:solidFill>
                <a:prstClr val="black"/>
              </a:solidFill>
            </a:endParaRPr>
          </a:p>
          <a:p>
            <a:pPr indent="-360000"/>
            <a:r>
              <a:rPr lang="ja-JP" altLang="en-US" sz="1600" dirty="0" smtClean="0">
                <a:solidFill>
                  <a:prstClr val="black"/>
                </a:solidFill>
              </a:rPr>
              <a:t>○借受人死亡に伴う</a:t>
            </a:r>
            <a:r>
              <a:rPr lang="ja-JP" altLang="en-US" sz="1600" dirty="0">
                <a:solidFill>
                  <a:prstClr val="black"/>
                </a:solidFill>
              </a:rPr>
              <a:t>貸付金</a:t>
            </a:r>
            <a:r>
              <a:rPr lang="ja-JP" altLang="en-US" sz="1600" dirty="0" smtClean="0">
                <a:solidFill>
                  <a:prstClr val="black"/>
                </a:solidFill>
              </a:rPr>
              <a:t>・事務費の回収（相続人との調整・不動産売却）</a:t>
            </a:r>
            <a:endParaRPr lang="ja-JP" altLang="en-US" sz="1600" dirty="0">
              <a:solidFill>
                <a:prstClr val="black"/>
              </a:solidFill>
            </a:endParaRPr>
          </a:p>
        </p:txBody>
      </p:sp>
      <p:sp>
        <p:nvSpPr>
          <p:cNvPr id="8" name="正方形/長方形 7"/>
          <p:cNvSpPr/>
          <p:nvPr/>
        </p:nvSpPr>
        <p:spPr>
          <a:xfrm>
            <a:off x="9202162" y="2636916"/>
            <a:ext cx="504137" cy="2842577"/>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smtClean="0">
                <a:solidFill>
                  <a:prstClr val="black"/>
                </a:solidFill>
              </a:rPr>
              <a:t>借　　受　　人</a:t>
            </a:r>
            <a:endParaRPr lang="ja-JP" altLang="en-US" dirty="0">
              <a:solidFill>
                <a:prstClr val="black"/>
              </a:solidFill>
            </a:endParaRPr>
          </a:p>
        </p:txBody>
      </p:sp>
      <p:sp>
        <p:nvSpPr>
          <p:cNvPr id="12" name="左右矢印 11"/>
          <p:cNvSpPr/>
          <p:nvPr/>
        </p:nvSpPr>
        <p:spPr>
          <a:xfrm>
            <a:off x="7329644" y="2852936"/>
            <a:ext cx="1872508" cy="576064"/>
          </a:xfrm>
          <a:prstGeom prst="leftRightArrow">
            <a:avLst>
              <a:gd name="adj1" fmla="val 6953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貸付契約の締結</a:t>
            </a:r>
            <a:endParaRPr lang="ja-JP" altLang="en-US" sz="1400" dirty="0">
              <a:solidFill>
                <a:prstClr val="white"/>
              </a:solidFill>
            </a:endParaRPr>
          </a:p>
        </p:txBody>
      </p:sp>
      <p:grpSp>
        <p:nvGrpSpPr>
          <p:cNvPr id="16" name="グループ化 15"/>
          <p:cNvGrpSpPr/>
          <p:nvPr/>
        </p:nvGrpSpPr>
        <p:grpSpPr>
          <a:xfrm>
            <a:off x="7401664" y="3933060"/>
            <a:ext cx="1800488" cy="413176"/>
            <a:chOff x="7400478" y="2924944"/>
            <a:chExt cx="1800200" cy="413176"/>
          </a:xfrm>
        </p:grpSpPr>
        <p:sp>
          <p:nvSpPr>
            <p:cNvPr id="14" name="ホームベース 13"/>
            <p:cNvSpPr/>
            <p:nvPr/>
          </p:nvSpPr>
          <p:spPr>
            <a:xfrm rot="10800000">
              <a:off x="7400478" y="2924944"/>
              <a:ext cx="1800200" cy="413176"/>
            </a:xfrm>
            <a:prstGeom prst="homePlate">
              <a:avLst>
                <a:gd name="adj" fmla="val 363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5" name="テキスト ボックス 14"/>
            <p:cNvSpPr txBox="1"/>
            <p:nvPr/>
          </p:nvSpPr>
          <p:spPr>
            <a:xfrm>
              <a:off x="7500622" y="2977207"/>
              <a:ext cx="1656184" cy="307777"/>
            </a:xfrm>
            <a:prstGeom prst="rect">
              <a:avLst/>
            </a:prstGeom>
            <a:noFill/>
          </p:spPr>
          <p:txBody>
            <a:bodyPr wrap="square" rtlCol="0">
              <a:spAutoFit/>
            </a:bodyPr>
            <a:lstStyle/>
            <a:p>
              <a:r>
                <a:rPr lang="ja-JP" altLang="en-US" sz="1400" dirty="0" smtClean="0">
                  <a:solidFill>
                    <a:prstClr val="white"/>
                  </a:solidFill>
                </a:rPr>
                <a:t>不動産担保の提供</a:t>
              </a:r>
              <a:endParaRPr lang="ja-JP" altLang="en-US" sz="1400" dirty="0">
                <a:solidFill>
                  <a:prstClr val="white"/>
                </a:solidFill>
              </a:endParaRPr>
            </a:p>
          </p:txBody>
        </p:sp>
      </p:grpSp>
      <p:sp>
        <p:nvSpPr>
          <p:cNvPr id="17" name="ホームベース 16"/>
          <p:cNvSpPr/>
          <p:nvPr/>
        </p:nvSpPr>
        <p:spPr>
          <a:xfrm>
            <a:off x="7401674" y="4869160"/>
            <a:ext cx="1756609" cy="3600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資金の貸付</a:t>
            </a:r>
            <a:endParaRPr lang="ja-JP" altLang="en-US" dirty="0">
              <a:solidFill>
                <a:prstClr val="white"/>
              </a:solidFill>
            </a:endParaRPr>
          </a:p>
        </p:txBody>
      </p:sp>
      <p:sp>
        <p:nvSpPr>
          <p:cNvPr id="19" name="正方形/長方形 18"/>
          <p:cNvSpPr/>
          <p:nvPr/>
        </p:nvSpPr>
        <p:spPr>
          <a:xfrm>
            <a:off x="4808961" y="2492896"/>
            <a:ext cx="2376645" cy="28803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貸付業務受託機関</a:t>
            </a:r>
            <a:endParaRPr lang="ja-JP" altLang="en-US" sz="1600" dirty="0">
              <a:solidFill>
                <a:prstClr val="black"/>
              </a:solidFill>
            </a:endParaRPr>
          </a:p>
        </p:txBody>
      </p:sp>
      <p:sp>
        <p:nvSpPr>
          <p:cNvPr id="23" name="左右矢印 22"/>
          <p:cNvSpPr/>
          <p:nvPr/>
        </p:nvSpPr>
        <p:spPr>
          <a:xfrm>
            <a:off x="3108632" y="2348880"/>
            <a:ext cx="1512410" cy="576064"/>
          </a:xfrm>
          <a:prstGeom prst="leftRightArrow">
            <a:avLst>
              <a:gd name="adj1" fmla="val 6953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業務委託契約の締結</a:t>
            </a:r>
            <a:endParaRPr lang="ja-JP" altLang="en-US" sz="1400" dirty="0">
              <a:solidFill>
                <a:prstClr val="white"/>
              </a:solidFill>
            </a:endParaRPr>
          </a:p>
        </p:txBody>
      </p:sp>
      <p:sp>
        <p:nvSpPr>
          <p:cNvPr id="24" name="正方形/長方形 23"/>
          <p:cNvSpPr/>
          <p:nvPr/>
        </p:nvSpPr>
        <p:spPr>
          <a:xfrm>
            <a:off x="1063951" y="2492896"/>
            <a:ext cx="1548420" cy="288032"/>
          </a:xfrm>
          <a:prstGeom prst="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市　町　村</a:t>
            </a:r>
            <a:endParaRPr lang="ja-JP" altLang="en-US" sz="1600" dirty="0">
              <a:solidFill>
                <a:prstClr val="black"/>
              </a:solidFill>
            </a:endParaRPr>
          </a:p>
        </p:txBody>
      </p:sp>
      <p:sp>
        <p:nvSpPr>
          <p:cNvPr id="25" name="テキスト ボックス 24"/>
          <p:cNvSpPr txBox="1"/>
          <p:nvPr/>
        </p:nvSpPr>
        <p:spPr>
          <a:xfrm>
            <a:off x="605360" y="2996952"/>
            <a:ext cx="2475137" cy="1815882"/>
          </a:xfrm>
          <a:prstGeom prst="rect">
            <a:avLst/>
          </a:prstGeom>
          <a:noFill/>
        </p:spPr>
        <p:txBody>
          <a:bodyPr wrap="square" rtlCol="0">
            <a:spAutoFit/>
          </a:bodyPr>
          <a:lstStyle/>
          <a:p>
            <a:r>
              <a:rPr lang="ja-JP" altLang="en-US" sz="1600" dirty="0">
                <a:solidFill>
                  <a:prstClr val="black"/>
                </a:solidFill>
              </a:rPr>
              <a:t>○補足給付の要件確認（固定資産税情報による確認）</a:t>
            </a:r>
          </a:p>
          <a:p>
            <a:r>
              <a:rPr lang="ja-JP" altLang="en-US" sz="1600" dirty="0">
                <a:solidFill>
                  <a:prstClr val="black"/>
                </a:solidFill>
              </a:rPr>
              <a:t>○貸付業務受託機関の紹介</a:t>
            </a:r>
          </a:p>
          <a:p>
            <a:endParaRPr lang="ja-JP" altLang="en-US" sz="1600" dirty="0">
              <a:solidFill>
                <a:prstClr val="black"/>
              </a:solidFill>
            </a:endParaRPr>
          </a:p>
          <a:p>
            <a:r>
              <a:rPr lang="ja-JP" altLang="en-US" sz="1600" dirty="0">
                <a:solidFill>
                  <a:prstClr val="black"/>
                </a:solidFill>
              </a:rPr>
              <a:t>○借受人死亡の連絡</a:t>
            </a:r>
          </a:p>
        </p:txBody>
      </p:sp>
      <p:grpSp>
        <p:nvGrpSpPr>
          <p:cNvPr id="27" name="グループ化 26"/>
          <p:cNvGrpSpPr/>
          <p:nvPr/>
        </p:nvGrpSpPr>
        <p:grpSpPr>
          <a:xfrm>
            <a:off x="559808" y="4797152"/>
            <a:ext cx="4033094" cy="1584176"/>
            <a:chOff x="559718" y="3789040"/>
            <a:chExt cx="4032448" cy="1584176"/>
          </a:xfrm>
        </p:grpSpPr>
        <p:sp>
          <p:nvSpPr>
            <p:cNvPr id="20" name="右矢印吹き出し 19"/>
            <p:cNvSpPr/>
            <p:nvPr/>
          </p:nvSpPr>
          <p:spPr>
            <a:xfrm>
              <a:off x="559718" y="3804722"/>
              <a:ext cx="4032448" cy="1568494"/>
            </a:xfrm>
            <a:prstGeom prst="rightArrowCallout">
              <a:avLst>
                <a:gd name="adj1" fmla="val 25000"/>
                <a:gd name="adj2" fmla="val 25000"/>
                <a:gd name="adj3" fmla="val 25000"/>
                <a:gd name="adj4" fmla="val 6323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400" dirty="0">
                <a:solidFill>
                  <a:prstClr val="black"/>
                </a:solidFill>
              </a:endParaRPr>
            </a:p>
          </p:txBody>
        </p:sp>
        <p:sp>
          <p:nvSpPr>
            <p:cNvPr id="26" name="テキスト ボックス 25"/>
            <p:cNvSpPr txBox="1"/>
            <p:nvPr/>
          </p:nvSpPr>
          <p:spPr>
            <a:xfrm>
              <a:off x="605258" y="3789040"/>
              <a:ext cx="2474740" cy="1384995"/>
            </a:xfrm>
            <a:prstGeom prst="rect">
              <a:avLst/>
            </a:prstGeom>
            <a:noFill/>
          </p:spPr>
          <p:txBody>
            <a:bodyPr wrap="square" rtlCol="0">
              <a:spAutoFit/>
            </a:bodyPr>
            <a:lstStyle/>
            <a:p>
              <a:r>
                <a:rPr lang="ja-JP" altLang="en-US" sz="1400" dirty="0" smtClean="0">
                  <a:solidFill>
                    <a:prstClr val="black"/>
                  </a:solidFill>
                </a:rPr>
                <a:t>○市町村</a:t>
              </a:r>
              <a:r>
                <a:rPr lang="ja-JP" altLang="en-US" sz="1400" dirty="0">
                  <a:solidFill>
                    <a:prstClr val="black"/>
                  </a:solidFill>
                </a:rPr>
                <a:t>介護保険財政での費用負担等</a:t>
              </a:r>
              <a:endParaRPr lang="en-US" altLang="ja-JP" sz="1400" dirty="0">
                <a:solidFill>
                  <a:prstClr val="black"/>
                </a:solidFill>
              </a:endParaRPr>
            </a:p>
            <a:p>
              <a:r>
                <a:rPr lang="ja-JP" altLang="en-US" sz="1400" dirty="0" smtClean="0">
                  <a:solidFill>
                    <a:prstClr val="black"/>
                  </a:solidFill>
                </a:rPr>
                <a:t>・受託機関への貸付事業に要する原資の貸付</a:t>
              </a:r>
            </a:p>
            <a:p>
              <a:r>
                <a:rPr lang="ja-JP" altLang="en-US" sz="1400" dirty="0" smtClean="0">
                  <a:solidFill>
                    <a:prstClr val="black"/>
                  </a:solidFill>
                </a:rPr>
                <a:t>・回収不能者への事後的補足給付</a:t>
              </a:r>
              <a:endParaRPr lang="ja-JP" altLang="en-US" sz="1400" dirty="0">
                <a:solidFill>
                  <a:prstClr val="black"/>
                </a:solidFill>
              </a:endParaRPr>
            </a:p>
          </p:txBody>
        </p:sp>
      </p:grpSp>
      <p:sp>
        <p:nvSpPr>
          <p:cNvPr id="21" name="スライド番号プレースホルダー 1"/>
          <p:cNvSpPr txBox="1">
            <a:spLocks/>
          </p:cNvSpPr>
          <p:nvPr/>
        </p:nvSpPr>
        <p:spPr>
          <a:xfrm>
            <a:off x="9074604" y="6474719"/>
            <a:ext cx="75740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162</a:t>
            </a:r>
            <a:endParaRPr lang="ja-JP" altLang="en-US" sz="2400" dirty="0">
              <a:solidFill>
                <a:prstClr val="black"/>
              </a:solidFill>
            </a:endParaRPr>
          </a:p>
        </p:txBody>
      </p:sp>
    </p:spTree>
    <p:extLst>
      <p:ext uri="{BB962C8B-B14F-4D97-AF65-F5344CB8AC3E}">
        <p14:creationId xmlns:p14="http://schemas.microsoft.com/office/powerpoint/2010/main" val="838781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3216" y="0"/>
            <a:ext cx="9523311" cy="634082"/>
          </a:xfrm>
        </p:spPr>
        <p:txBody>
          <a:bodyPr>
            <a:noAutofit/>
          </a:bodyPr>
          <a:lstStyle/>
          <a:p>
            <a:r>
              <a:rPr lang="ja-JP" altLang="en-US" sz="2400" dirty="0" smtClean="0">
                <a:latin typeface="ＤＦ特太ゴシック体" pitchFamily="49" charset="-128"/>
                <a:ea typeface="ＤＦ特太ゴシック体" pitchFamily="49" charset="-128"/>
              </a:rPr>
              <a:t>不動産担保</a:t>
            </a:r>
            <a:r>
              <a:rPr lang="ja-JP" altLang="en-US" sz="2400" dirty="0">
                <a:latin typeface="ＤＦ特太ゴシック体" pitchFamily="49" charset="-128"/>
                <a:ea typeface="ＤＦ特太ゴシック体" pitchFamily="49" charset="-128"/>
              </a:rPr>
              <a:t>貸付</a:t>
            </a:r>
            <a:r>
              <a:rPr lang="ja-JP" altLang="en-US" sz="2400" dirty="0" smtClean="0">
                <a:latin typeface="ＤＦ特太ゴシック体" pitchFamily="49" charset="-128"/>
                <a:ea typeface="ＤＦ特太ゴシック体" pitchFamily="49" charset="-128"/>
              </a:rPr>
              <a:t>の事業化について引き続き検討すべき課題</a:t>
            </a:r>
            <a:endParaRPr kumimoji="1" lang="ja-JP" altLang="en-US" sz="2400" dirty="0">
              <a:latin typeface="ＤＦ特太ゴシック体" pitchFamily="49" charset="-128"/>
              <a:ea typeface="ＤＦ特太ゴシック体" pitchFamily="49" charset="-128"/>
            </a:endParaRPr>
          </a:p>
        </p:txBody>
      </p:sp>
      <p:sp>
        <p:nvSpPr>
          <p:cNvPr id="4" name="テキスト ボックス 3"/>
          <p:cNvSpPr txBox="1"/>
          <p:nvPr/>
        </p:nvSpPr>
        <p:spPr>
          <a:xfrm>
            <a:off x="416496" y="620688"/>
            <a:ext cx="9239562" cy="1077218"/>
          </a:xfrm>
          <a:prstGeom prst="rect">
            <a:avLst/>
          </a:prstGeom>
          <a:noFill/>
          <a:ln>
            <a:solidFill>
              <a:schemeClr val="tx1"/>
            </a:solidFill>
          </a:ln>
        </p:spPr>
        <p:txBody>
          <a:bodyPr wrap="square" rtlCol="0">
            <a:spAutoFit/>
          </a:bodyPr>
          <a:lstStyle/>
          <a:p>
            <a:pPr marL="174625" indent="-174625" fontAlgn="auto">
              <a:spcBef>
                <a:spcPts val="0"/>
              </a:spcBef>
              <a:spcAft>
                <a:spcPts val="0"/>
              </a:spcAft>
            </a:pP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不動産</a:t>
            </a:r>
            <a:r>
              <a:rPr lang="ja-JP" altLang="ja-JP" sz="1600" dirty="0">
                <a:solidFill>
                  <a:prstClr val="black"/>
                </a:solidFill>
                <a:latin typeface="Calibri"/>
                <a:ea typeface="ＭＳ Ｐゴシック"/>
              </a:rPr>
              <a:t>担保貸付について関係者との調整を</a:t>
            </a:r>
            <a:r>
              <a:rPr lang="ja-JP" altLang="ja-JP" sz="1600" dirty="0" smtClean="0">
                <a:solidFill>
                  <a:prstClr val="black"/>
                </a:solidFill>
                <a:latin typeface="Calibri"/>
                <a:ea typeface="ＭＳ Ｐゴシック"/>
              </a:rPr>
              <a:t>進めて</a:t>
            </a:r>
            <a:r>
              <a:rPr lang="ja-JP" altLang="en-US" sz="1600" dirty="0" smtClean="0">
                <a:solidFill>
                  <a:prstClr val="black"/>
                </a:solidFill>
                <a:latin typeface="Calibri"/>
                <a:ea typeface="ＭＳ Ｐゴシック"/>
              </a:rPr>
              <a:t>きたところだ</a:t>
            </a:r>
            <a:r>
              <a:rPr lang="ja-JP" altLang="ja-JP" sz="1600" dirty="0" smtClean="0">
                <a:solidFill>
                  <a:prstClr val="black"/>
                </a:solidFill>
                <a:latin typeface="Calibri"/>
                <a:ea typeface="ＭＳ Ｐゴシック"/>
              </a:rPr>
              <a:t>が</a:t>
            </a:r>
            <a:r>
              <a:rPr lang="ja-JP" altLang="ja-JP" sz="1600" dirty="0">
                <a:solidFill>
                  <a:prstClr val="black"/>
                </a:solidFill>
                <a:latin typeface="Calibri"/>
                <a:ea typeface="ＭＳ Ｐゴシック"/>
              </a:rPr>
              <a:t>、現段階では事業化に向けて次のような</a:t>
            </a:r>
            <a:r>
              <a:rPr lang="ja-JP" altLang="ja-JP" sz="1600" dirty="0" smtClean="0">
                <a:solidFill>
                  <a:prstClr val="black"/>
                </a:solidFill>
                <a:latin typeface="Calibri"/>
                <a:ea typeface="ＭＳ Ｐゴシック"/>
              </a:rPr>
              <a:t>課題が</a:t>
            </a:r>
            <a:r>
              <a:rPr lang="ja-JP" altLang="en-US" sz="1600" dirty="0">
                <a:solidFill>
                  <a:prstClr val="black"/>
                </a:solidFill>
                <a:latin typeface="Calibri"/>
                <a:ea typeface="ＭＳ Ｐゴシック"/>
              </a:rPr>
              <a:t>指摘</a:t>
            </a:r>
            <a:r>
              <a:rPr lang="ja-JP" altLang="en-US" sz="1600" dirty="0" smtClean="0">
                <a:solidFill>
                  <a:prstClr val="black"/>
                </a:solidFill>
                <a:latin typeface="Calibri"/>
                <a:ea typeface="ＭＳ Ｐゴシック"/>
              </a:rPr>
              <a:t>されている。</a:t>
            </a:r>
            <a:endParaRPr lang="en-US" altLang="ja-JP" sz="1600" dirty="0" smtClean="0">
              <a:solidFill>
                <a:prstClr val="black"/>
              </a:solidFill>
              <a:latin typeface="Calibri"/>
              <a:ea typeface="ＭＳ Ｐゴシック"/>
            </a:endParaRPr>
          </a:p>
          <a:p>
            <a:pPr marL="174625" indent="-174625" fontAlgn="auto">
              <a:spcBef>
                <a:spcPts val="0"/>
              </a:spcBef>
              <a:spcAft>
                <a:spcPts val="0"/>
              </a:spcAft>
            </a:pPr>
            <a:r>
              <a:rPr lang="ja-JP" altLang="en-US" sz="1600" dirty="0" smtClean="0">
                <a:solidFill>
                  <a:prstClr val="black"/>
                </a:solidFill>
                <a:latin typeface="Calibri"/>
                <a:ea typeface="ＭＳ Ｐゴシック"/>
              </a:rPr>
              <a:t>○　</a:t>
            </a:r>
            <a:r>
              <a:rPr lang="ja-JP" altLang="en-US" sz="1600" dirty="0">
                <a:solidFill>
                  <a:prstClr val="black"/>
                </a:solidFill>
                <a:latin typeface="Calibri"/>
                <a:ea typeface="ＭＳ Ｐゴシック"/>
              </a:rPr>
              <a:t>現時点</a:t>
            </a:r>
            <a:r>
              <a:rPr lang="ja-JP" altLang="en-US" sz="1600" dirty="0" smtClean="0">
                <a:solidFill>
                  <a:prstClr val="black"/>
                </a:solidFill>
                <a:latin typeface="Calibri"/>
                <a:ea typeface="ＭＳ Ｐゴシック"/>
              </a:rPr>
              <a:t>で全国的に委託先が確保できる状況にはなっておらず、事業化に向けたスキームの詳細や費用対効果について引き続き検討することが必要。</a:t>
            </a:r>
            <a:endParaRPr lang="ja-JP" altLang="ja-JP" sz="1600" dirty="0">
              <a:solidFill>
                <a:prstClr val="black"/>
              </a:solidFill>
              <a:latin typeface="Calibri"/>
              <a:ea typeface="ＭＳ Ｐゴシック"/>
            </a:endParaRPr>
          </a:p>
        </p:txBody>
      </p:sp>
      <p:graphicFrame>
        <p:nvGraphicFramePr>
          <p:cNvPr id="8" name="表 7"/>
          <p:cNvGraphicFramePr>
            <a:graphicFrameLocks noGrp="1"/>
          </p:cNvGraphicFramePr>
          <p:nvPr>
            <p:extLst>
              <p:ext uri="{D42A27DB-BD31-4B8C-83A1-F6EECF244321}">
                <p14:modId xmlns:p14="http://schemas.microsoft.com/office/powerpoint/2010/main" val="2437864060"/>
              </p:ext>
            </p:extLst>
          </p:nvPr>
        </p:nvGraphicFramePr>
        <p:xfrm>
          <a:off x="416496" y="1844824"/>
          <a:ext cx="9239561" cy="4632960"/>
        </p:xfrm>
        <a:graphic>
          <a:graphicData uri="http://schemas.openxmlformats.org/drawingml/2006/table">
            <a:tbl>
              <a:tblPr firstRow="1" firstCol="1" bandRow="1">
                <a:tableStyleId>{5940675A-B579-460E-94D1-54222C63F5DA}</a:tableStyleId>
              </a:tblPr>
              <a:tblGrid>
                <a:gridCol w="3105098"/>
                <a:gridCol w="6134463"/>
              </a:tblGrid>
              <a:tr h="171450">
                <a:tc>
                  <a:txBody>
                    <a:bodyPr/>
                    <a:lstStyle/>
                    <a:p>
                      <a:pPr algn="ctr">
                        <a:spcAft>
                          <a:spcPts val="0"/>
                        </a:spcAft>
                      </a:pPr>
                      <a:r>
                        <a:rPr lang="ja-JP" sz="1600" kern="0" dirty="0">
                          <a:effectLst/>
                        </a:rPr>
                        <a:t>検討案</a:t>
                      </a:r>
                      <a:endParaRPr lang="ja-JP" sz="1400" b="0" kern="100" dirty="0">
                        <a:effectLst/>
                        <a:latin typeface="Arial"/>
                        <a:ea typeface="ＭＳ ゴシック"/>
                        <a:cs typeface="Times New Roman"/>
                      </a:endParaRPr>
                    </a:p>
                  </a:txBody>
                  <a:tcPr marL="62865" marR="62865" marT="0" marB="0" anchor="ctr"/>
                </a:tc>
                <a:tc>
                  <a:txBody>
                    <a:bodyPr/>
                    <a:lstStyle/>
                    <a:p>
                      <a:pPr algn="ctr">
                        <a:spcAft>
                          <a:spcPts val="0"/>
                        </a:spcAft>
                      </a:pPr>
                      <a:r>
                        <a:rPr lang="ja-JP" sz="1600" kern="0">
                          <a:effectLst/>
                        </a:rPr>
                        <a:t>関係者（自治体・金融機関等）から指摘された課題（例）</a:t>
                      </a:r>
                      <a:endParaRPr lang="ja-JP" sz="1400" b="0" kern="100">
                        <a:effectLst/>
                        <a:latin typeface="Arial"/>
                        <a:ea typeface="ＭＳ ゴシック"/>
                        <a:cs typeface="Times New Roman"/>
                      </a:endParaRPr>
                    </a:p>
                  </a:txBody>
                  <a:tcPr marL="62865" marR="62865" marT="0" marB="0" anchor="ctr"/>
                </a:tc>
              </a:tr>
              <a:tr h="342900">
                <a:tc>
                  <a:txBody>
                    <a:bodyPr/>
                    <a:lstStyle/>
                    <a:p>
                      <a:pPr algn="l">
                        <a:spcAft>
                          <a:spcPts val="0"/>
                        </a:spcAft>
                      </a:pPr>
                      <a:r>
                        <a:rPr lang="ja-JP" sz="1600" kern="0">
                          <a:effectLst/>
                        </a:rPr>
                        <a:t>○市町村保険者から外部への委託を可能とする。</a:t>
                      </a:r>
                      <a:endParaRPr lang="ja-JP" sz="1400" b="0" kern="100">
                        <a:effectLst/>
                        <a:latin typeface="Arial"/>
                        <a:ea typeface="ＭＳ ゴシック"/>
                        <a:cs typeface="Times New Roman"/>
                      </a:endParaRPr>
                    </a:p>
                  </a:txBody>
                  <a:tcPr marL="62865" marR="62865" marT="0" marB="0" anchor="ctr"/>
                </a:tc>
                <a:tc>
                  <a:txBody>
                    <a:bodyPr/>
                    <a:lstStyle/>
                    <a:p>
                      <a:pPr marL="174625" indent="-174625" algn="l">
                        <a:spcAft>
                          <a:spcPts val="0"/>
                        </a:spcAft>
                      </a:pPr>
                      <a:r>
                        <a:rPr lang="ja-JP" sz="1600" kern="0" dirty="0">
                          <a:effectLst/>
                        </a:rPr>
                        <a:t>○市町村の体制では貸付事業を直接実施することは困難であり、実施するには確実な委託先の確保が大前提となる。</a:t>
                      </a:r>
                      <a:endParaRPr lang="ja-JP" sz="1400" b="0" kern="100" dirty="0">
                        <a:effectLst/>
                        <a:latin typeface="Arial"/>
                        <a:ea typeface="ＭＳ ゴシック"/>
                        <a:cs typeface="Times New Roman"/>
                      </a:endParaRPr>
                    </a:p>
                  </a:txBody>
                  <a:tcPr marL="62865" marR="62865" marT="0" marB="0" anchor="ctr"/>
                </a:tc>
              </a:tr>
              <a:tr h="1885950">
                <a:tc>
                  <a:txBody>
                    <a:bodyPr/>
                    <a:lstStyle/>
                    <a:p>
                      <a:pPr algn="l">
                        <a:spcAft>
                          <a:spcPts val="0"/>
                        </a:spcAft>
                      </a:pPr>
                      <a:r>
                        <a:rPr lang="ja-JP" sz="1600" kern="0" dirty="0">
                          <a:effectLst/>
                        </a:rPr>
                        <a:t>○固定資産税評価額で</a:t>
                      </a:r>
                      <a:r>
                        <a:rPr lang="en-US" sz="1600" kern="0" dirty="0">
                          <a:effectLst/>
                        </a:rPr>
                        <a:t>2000</a:t>
                      </a:r>
                      <a:r>
                        <a:rPr lang="ja-JP" sz="1600" kern="0" dirty="0">
                          <a:effectLst/>
                        </a:rPr>
                        <a:t>万円以上の宅地を所有する者を補足給付の対象外とし、当該宅地を担保とした貸付を実施する。</a:t>
                      </a:r>
                      <a:endParaRPr lang="ja-JP" sz="1400" b="0" kern="100" dirty="0">
                        <a:effectLst/>
                        <a:latin typeface="Arial"/>
                        <a:ea typeface="ＭＳ ゴシック"/>
                        <a:cs typeface="Times New Roman"/>
                      </a:endParaRPr>
                    </a:p>
                  </a:txBody>
                  <a:tcPr marL="62865" marR="62865" marT="0" marB="0" anchor="ctr"/>
                </a:tc>
                <a:tc>
                  <a:txBody>
                    <a:bodyPr/>
                    <a:lstStyle/>
                    <a:p>
                      <a:pPr marL="174625" indent="-174625" algn="l">
                        <a:spcAft>
                          <a:spcPts val="0"/>
                        </a:spcAft>
                      </a:pPr>
                      <a:r>
                        <a:rPr lang="ja-JP" sz="1600" kern="0" dirty="0">
                          <a:effectLst/>
                        </a:rPr>
                        <a:t>○宅地の価格には地域差があり、市町村単位とした場合、取扱件数が少なくなるケースも考えられ、民間ベースでは採算の確保が期待しづらい可能性が</a:t>
                      </a:r>
                      <a:r>
                        <a:rPr lang="ja-JP" sz="1600" kern="0" dirty="0" smtClean="0">
                          <a:effectLst/>
                        </a:rPr>
                        <a:t>ある。</a:t>
                      </a:r>
                      <a:endParaRPr lang="en-US" altLang="ja-JP" sz="1600" kern="0" dirty="0" smtClean="0">
                        <a:effectLst/>
                      </a:endParaRPr>
                    </a:p>
                    <a:p>
                      <a:pPr marL="174625" indent="-174625" algn="l">
                        <a:spcAft>
                          <a:spcPts val="0"/>
                        </a:spcAft>
                      </a:pPr>
                      <a:r>
                        <a:rPr lang="ja-JP" sz="1600" kern="0" dirty="0" smtClean="0">
                          <a:effectLst/>
                        </a:rPr>
                        <a:t>○</a:t>
                      </a:r>
                      <a:r>
                        <a:rPr lang="ja-JP" sz="1600" kern="0" dirty="0">
                          <a:effectLst/>
                        </a:rPr>
                        <a:t>貸付先については、貸付業務の委託先により判断が異なることがあり、標準的な実施方法を確立する必要がある</a:t>
                      </a:r>
                      <a:r>
                        <a:rPr lang="ja-JP" sz="1600" kern="0" dirty="0" smtClean="0">
                          <a:effectLst/>
                        </a:rPr>
                        <a:t>。</a:t>
                      </a:r>
                      <a:endParaRPr lang="en-US" altLang="ja-JP" sz="1600" kern="0" dirty="0" smtClean="0">
                        <a:effectLst/>
                      </a:endParaRPr>
                    </a:p>
                    <a:p>
                      <a:pPr marL="174625" indent="-174625" algn="l">
                        <a:spcAft>
                          <a:spcPts val="0"/>
                        </a:spcAft>
                      </a:pPr>
                      <a:r>
                        <a:rPr lang="ja-JP" sz="1600" kern="0" dirty="0" smtClean="0">
                          <a:effectLst/>
                        </a:rPr>
                        <a:t>○</a:t>
                      </a:r>
                      <a:r>
                        <a:rPr lang="ja-JP" sz="1600" kern="0" dirty="0">
                          <a:effectLst/>
                        </a:rPr>
                        <a:t>金融機関等に委託する場合にはシステム整備が必須であり、また鑑定評価</a:t>
                      </a:r>
                      <a:r>
                        <a:rPr lang="ja-JP" sz="1600" kern="0" dirty="0" smtClean="0">
                          <a:effectLst/>
                        </a:rPr>
                        <a:t>や</a:t>
                      </a:r>
                      <a:r>
                        <a:rPr lang="ja-JP" altLang="en-US" sz="1600" kern="0" dirty="0" smtClean="0">
                          <a:effectLst/>
                        </a:rPr>
                        <a:t>貸付金</a:t>
                      </a:r>
                      <a:r>
                        <a:rPr lang="ja-JP" sz="1600" kern="0" dirty="0" smtClean="0">
                          <a:effectLst/>
                        </a:rPr>
                        <a:t>の</a:t>
                      </a:r>
                      <a:r>
                        <a:rPr lang="ja-JP" sz="1600" kern="0" dirty="0">
                          <a:effectLst/>
                        </a:rPr>
                        <a:t>金利、事務コストなどがかかるほか、採算を成り立たせることが必要</a:t>
                      </a:r>
                      <a:r>
                        <a:rPr lang="ja-JP" sz="1600" kern="0" dirty="0" smtClean="0">
                          <a:effectLst/>
                        </a:rPr>
                        <a:t>。</a:t>
                      </a:r>
                      <a:endParaRPr lang="en-US" altLang="ja-JP" sz="1600" kern="0" dirty="0" smtClean="0">
                        <a:effectLst/>
                      </a:endParaRPr>
                    </a:p>
                    <a:p>
                      <a:pPr marL="174625" indent="-174625" algn="l">
                        <a:spcAft>
                          <a:spcPts val="0"/>
                        </a:spcAft>
                      </a:pPr>
                      <a:r>
                        <a:rPr lang="ja-JP" sz="1600" kern="0" dirty="0" smtClean="0">
                          <a:effectLst/>
                        </a:rPr>
                        <a:t>○</a:t>
                      </a:r>
                      <a:r>
                        <a:rPr lang="ja-JP" sz="1600" kern="0" dirty="0">
                          <a:effectLst/>
                        </a:rPr>
                        <a:t>貸付額が少額な割には借受人に利子等の負担がかかり、また大がかりな仕掛けが必要となるので、費用対効果の観点からも検証するべき。</a:t>
                      </a:r>
                      <a:endParaRPr lang="ja-JP" sz="1400" b="0" kern="100" dirty="0">
                        <a:effectLst/>
                        <a:latin typeface="Arial"/>
                        <a:ea typeface="ＭＳ ゴシック"/>
                        <a:cs typeface="Times New Roman"/>
                      </a:endParaRPr>
                    </a:p>
                  </a:txBody>
                  <a:tcPr marL="62865" marR="62865" marT="0" marB="0" anchor="ctr"/>
                </a:tc>
              </a:tr>
              <a:tr h="857250">
                <a:tc>
                  <a:txBody>
                    <a:bodyPr/>
                    <a:lstStyle/>
                    <a:p>
                      <a:pPr algn="l">
                        <a:spcAft>
                          <a:spcPts val="0"/>
                        </a:spcAft>
                      </a:pPr>
                      <a:r>
                        <a:rPr lang="ja-JP" sz="1600" kern="0" dirty="0">
                          <a:effectLst/>
                        </a:rPr>
                        <a:t>○貸付原資を介護保険財政から貸付。また、担保割れにより回収不能となった場合には</a:t>
                      </a:r>
                      <a:r>
                        <a:rPr lang="ja-JP" sz="1600" kern="0" dirty="0" smtClean="0">
                          <a:effectLst/>
                        </a:rPr>
                        <a:t>、</a:t>
                      </a:r>
                      <a:r>
                        <a:rPr lang="ja-JP" altLang="en-US" sz="1600" kern="0" dirty="0" smtClean="0">
                          <a:effectLst/>
                        </a:rPr>
                        <a:t>事後的に補足給付を行い、</a:t>
                      </a:r>
                      <a:r>
                        <a:rPr lang="ja-JP" sz="1600" kern="0" dirty="0" smtClean="0">
                          <a:effectLst/>
                        </a:rPr>
                        <a:t>介護</a:t>
                      </a:r>
                      <a:r>
                        <a:rPr lang="ja-JP" sz="1600" kern="0" dirty="0">
                          <a:effectLst/>
                        </a:rPr>
                        <a:t>保険財政により負担。</a:t>
                      </a:r>
                      <a:endParaRPr lang="ja-JP" sz="1400" b="0" kern="100" dirty="0">
                        <a:effectLst/>
                        <a:latin typeface="Arial"/>
                        <a:ea typeface="ＭＳ ゴシック"/>
                        <a:cs typeface="Times New Roman"/>
                      </a:endParaRPr>
                    </a:p>
                  </a:txBody>
                  <a:tcPr marL="62865" marR="62865" marT="0" marB="0" anchor="ctr"/>
                </a:tc>
                <a:tc>
                  <a:txBody>
                    <a:bodyPr/>
                    <a:lstStyle/>
                    <a:p>
                      <a:pPr marL="261938" indent="-261938" algn="l">
                        <a:spcAft>
                          <a:spcPts val="0"/>
                        </a:spcAft>
                      </a:pPr>
                      <a:r>
                        <a:rPr lang="ja-JP" sz="1600" kern="0" dirty="0">
                          <a:effectLst/>
                        </a:rPr>
                        <a:t>○長期にわたる貸付では、長生きリスク、不動産価値下落リスク、金利上昇リスクがあるため、担保割れのリスクやそれに伴う費用の負担をどうするか整理する必要がある</a:t>
                      </a:r>
                      <a:r>
                        <a:rPr lang="ja-JP" sz="1600" kern="0" dirty="0" smtClean="0">
                          <a:effectLst/>
                        </a:rPr>
                        <a:t>。</a:t>
                      </a:r>
                      <a:endParaRPr lang="en-US" altLang="ja-JP" sz="1600" kern="0" dirty="0" smtClean="0">
                        <a:effectLst/>
                      </a:endParaRPr>
                    </a:p>
                    <a:p>
                      <a:pPr marL="261938" indent="-261938" algn="l">
                        <a:spcAft>
                          <a:spcPts val="0"/>
                        </a:spcAft>
                      </a:pPr>
                      <a:r>
                        <a:rPr lang="ja-JP" sz="1600" kern="0" dirty="0" smtClean="0">
                          <a:effectLst/>
                        </a:rPr>
                        <a:t>○</a:t>
                      </a:r>
                      <a:r>
                        <a:rPr lang="ja-JP" sz="1600" kern="0" dirty="0">
                          <a:effectLst/>
                        </a:rPr>
                        <a:t>借受人が亡くなったあとの相続関係の対応がトラブルになりやすいので十全な整理が必要。</a:t>
                      </a:r>
                      <a:endParaRPr lang="ja-JP" sz="1400" b="0" kern="100" dirty="0">
                        <a:effectLst/>
                        <a:latin typeface="Arial"/>
                        <a:ea typeface="ＭＳ ゴシック"/>
                        <a:cs typeface="Times New Roman"/>
                      </a:endParaRPr>
                    </a:p>
                  </a:txBody>
                  <a:tcPr marL="62865" marR="62865" marT="0" marB="0" anchor="ctr"/>
                </a:tc>
              </a:tr>
            </a:tbl>
          </a:graphicData>
        </a:graphic>
      </p:graphicFrame>
      <p:sp>
        <p:nvSpPr>
          <p:cNvPr id="6" name="スライド番号プレースホルダー 1"/>
          <p:cNvSpPr txBox="1">
            <a:spLocks/>
          </p:cNvSpPr>
          <p:nvPr/>
        </p:nvSpPr>
        <p:spPr>
          <a:xfrm>
            <a:off x="9074604" y="6474719"/>
            <a:ext cx="75740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163</a:t>
            </a:r>
            <a:endParaRPr lang="ja-JP" altLang="en-US" sz="2400" dirty="0">
              <a:solidFill>
                <a:prstClr val="black"/>
              </a:solidFill>
            </a:endParaRPr>
          </a:p>
        </p:txBody>
      </p:sp>
    </p:spTree>
    <p:extLst>
      <p:ext uri="{BB962C8B-B14F-4D97-AF65-F5344CB8AC3E}">
        <p14:creationId xmlns:p14="http://schemas.microsoft.com/office/powerpoint/2010/main" val="437516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76672"/>
            <a:ext cx="8915400" cy="778098"/>
          </a:xfrm>
          <a:ln>
            <a:solidFill>
              <a:schemeClr val="tx1"/>
            </a:solidFill>
          </a:ln>
        </p:spPr>
        <p:txBody>
          <a:bodyPr>
            <a:normAutofit/>
          </a:bodyPr>
          <a:lstStyle/>
          <a:p>
            <a:pPr algn="l"/>
            <a:r>
              <a:rPr lang="ja-JP" altLang="en-US" sz="1600" dirty="0" smtClean="0"/>
              <a:t>不動産担保貸付事業については、その事業化</a:t>
            </a:r>
            <a:r>
              <a:rPr lang="ja-JP" altLang="en-US" sz="1600" dirty="0"/>
              <a:t>に</a:t>
            </a:r>
            <a:r>
              <a:rPr lang="ja-JP" altLang="en-US" sz="1600" dirty="0" smtClean="0"/>
              <a:t>向けて、次のようなスキーム</a:t>
            </a:r>
            <a:r>
              <a:rPr lang="ja-JP" altLang="en-US" sz="1600" dirty="0"/>
              <a:t>の詳細や</a:t>
            </a:r>
            <a:r>
              <a:rPr lang="ja-JP" altLang="en-US" sz="1600" dirty="0" smtClean="0"/>
              <a:t>費用対効果などの課題について</a:t>
            </a:r>
            <a:r>
              <a:rPr lang="ja-JP" altLang="en-US" sz="1600" dirty="0"/>
              <a:t>引き続き</a:t>
            </a:r>
            <a:r>
              <a:rPr lang="ja-JP" altLang="en-US" sz="1600" dirty="0" smtClean="0"/>
              <a:t>検討</a:t>
            </a:r>
            <a:r>
              <a:rPr lang="ja-JP" altLang="en-US" sz="1600" dirty="0"/>
              <a:t>して</a:t>
            </a:r>
            <a:r>
              <a:rPr lang="ja-JP" altLang="en-US" sz="1600" dirty="0" smtClean="0"/>
              <a:t>いくこととしている。</a:t>
            </a:r>
            <a:endParaRPr kumimoji="1" lang="ja-JP" altLang="en-US" sz="1600" dirty="0"/>
          </a:p>
        </p:txBody>
      </p:sp>
      <p:graphicFrame>
        <p:nvGraphicFramePr>
          <p:cNvPr id="4" name="表 3"/>
          <p:cNvGraphicFramePr>
            <a:graphicFrameLocks noGrp="1"/>
          </p:cNvGraphicFramePr>
          <p:nvPr>
            <p:extLst>
              <p:ext uri="{D42A27DB-BD31-4B8C-83A1-F6EECF244321}">
                <p14:modId xmlns:p14="http://schemas.microsoft.com/office/powerpoint/2010/main" val="1886595040"/>
              </p:ext>
            </p:extLst>
          </p:nvPr>
        </p:nvGraphicFramePr>
        <p:xfrm>
          <a:off x="506506" y="1484784"/>
          <a:ext cx="8892988" cy="4680520"/>
        </p:xfrm>
        <a:graphic>
          <a:graphicData uri="http://schemas.openxmlformats.org/drawingml/2006/table">
            <a:tbl>
              <a:tblPr/>
              <a:tblGrid>
                <a:gridCol w="1050812"/>
                <a:gridCol w="2069535"/>
                <a:gridCol w="5772641"/>
              </a:tblGrid>
              <a:tr h="300614">
                <a:tc gridSpan="3">
                  <a:txBody>
                    <a:bodyPr/>
                    <a:lstStyle/>
                    <a:p>
                      <a:pPr algn="ctr" fontAlgn="ctr"/>
                      <a:r>
                        <a:rPr lang="ja-JP" altLang="en-US" sz="1600" b="0" i="0" u="none" strike="noStrike" dirty="0" smtClean="0">
                          <a:solidFill>
                            <a:srgbClr val="000000"/>
                          </a:solidFill>
                          <a:effectLst/>
                          <a:latin typeface="ＭＳ Ｐゴシック"/>
                        </a:rPr>
                        <a:t>引き続き検討するべき主な課題</a:t>
                      </a:r>
                      <a:endParaRPr lang="ja-JP" altLang="en-US" sz="16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ctr" fontAlgn="ctr"/>
                      <a:endParaRPr lang="ja-JP" altLang="en-US" sz="1600" b="0" i="0" u="none" strike="noStrike" dirty="0">
                        <a:solidFill>
                          <a:srgbClr val="000000"/>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2749">
                <a:tc gridSpan="2">
                  <a:txBody>
                    <a:bodyPr/>
                    <a:lstStyle/>
                    <a:p>
                      <a:pPr marL="72000" algn="l" fontAlgn="ctr"/>
                      <a:r>
                        <a:rPr lang="ja-JP" altLang="en-US" sz="1400" b="0" i="0" u="none" strike="noStrike" dirty="0">
                          <a:solidFill>
                            <a:srgbClr val="000000"/>
                          </a:solidFill>
                          <a:effectLst/>
                          <a:latin typeface="ＭＳ Ｐゴシック"/>
                        </a:rPr>
                        <a:t>１）各地域での事業化</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72000" algn="l" fontAlgn="ctr"/>
                      <a:r>
                        <a:rPr lang="ja-JP" altLang="en-US" sz="1400" b="0" i="0" u="none" strike="noStrike" dirty="0">
                          <a:solidFill>
                            <a:srgbClr val="000000"/>
                          </a:solidFill>
                          <a:effectLst/>
                          <a:latin typeface="ＭＳ Ｐゴシック"/>
                        </a:rPr>
                        <a:t>対象となる宅地不動産は地域ごとにばらつきがあることから、そのような状況の中で各地域での事業化を図る手立てを検討する必要がある。</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065">
                <a:tc gridSpan="2">
                  <a:txBody>
                    <a:bodyPr/>
                    <a:lstStyle/>
                    <a:p>
                      <a:pPr marL="72000" algn="l" fontAlgn="ctr"/>
                      <a:r>
                        <a:rPr lang="zh-TW"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２）実務的課題</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marL="72000" algn="l" fontAlgn="ctr"/>
                      <a:r>
                        <a:rPr lang="ja-JP" altLang="en-US" sz="1400" b="0" i="0" u="none" strike="noStrike" dirty="0">
                          <a:solidFill>
                            <a:srgbClr val="000000"/>
                          </a:solidFill>
                          <a:effectLst/>
                          <a:latin typeface="ＭＳ Ｐゴシック"/>
                        </a:rPr>
                        <a:t>以下のような実務的な課題について、引き続き検討し、整理をしていく必要がある。</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065">
                <a:tc>
                  <a:txBody>
                    <a:bodyPr/>
                    <a:lstStyle/>
                    <a:p>
                      <a:pPr marL="72000" algn="l" fontAlgn="ctr"/>
                      <a:r>
                        <a:rPr lang="ja-JP" altLang="en-US" sz="1100" b="0" i="0" u="none" strike="noStrike" dirty="0">
                          <a:solidFill>
                            <a:srgbClr val="000000"/>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72000" algn="l" fontAlgn="ctr"/>
                      <a:r>
                        <a:rPr lang="ja-JP" altLang="en-US" sz="1400" b="0" i="0" u="none" strike="noStrike">
                          <a:solidFill>
                            <a:srgbClr val="000000"/>
                          </a:solidFill>
                          <a:effectLst/>
                          <a:latin typeface="ＭＳ Ｐゴシック"/>
                        </a:rPr>
                        <a:t>①貸付の枠組み関係</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ja-JP" altLang="en-US" sz="1400" b="0" i="0" u="none" strike="noStrike" dirty="0">
                          <a:solidFill>
                            <a:srgbClr val="000000"/>
                          </a:solidFill>
                          <a:effectLst/>
                          <a:latin typeface="ＭＳ Ｐゴシック"/>
                        </a:rPr>
                        <a:t>貸付対象となる者の選定方法、不動産の鑑定・評価のあり方、貸付限度額の設定のあり方、相続人対策のあり方など</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065">
                <a:tc>
                  <a:txBody>
                    <a:bodyPr/>
                    <a:lstStyle/>
                    <a:p>
                      <a:pPr marL="72000" algn="l" fontAlgn="ctr"/>
                      <a:r>
                        <a:rPr lang="ja-JP" altLang="en-US" sz="1100" b="0" i="0" u="none" strike="noStrike" dirty="0">
                          <a:solidFill>
                            <a:srgbClr val="000000"/>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72000" indent="-457200" algn="l" fontAlgn="ctr"/>
                      <a:r>
                        <a:rPr lang="ja-JP" altLang="en-US" sz="1400" b="0" i="0" u="none" strike="noStrike" dirty="0">
                          <a:solidFill>
                            <a:srgbClr val="000000"/>
                          </a:solidFill>
                          <a:effectLst/>
                          <a:latin typeface="ＭＳ Ｐゴシック"/>
                        </a:rPr>
                        <a:t>②貸付開始後の</a:t>
                      </a:r>
                      <a:r>
                        <a:rPr lang="ja-JP" altLang="en-US" sz="1400" b="0" i="0" u="none" strike="noStrike" dirty="0" smtClean="0">
                          <a:solidFill>
                            <a:srgbClr val="000000"/>
                          </a:solidFill>
                          <a:effectLst/>
                          <a:latin typeface="ＭＳ Ｐゴシック"/>
                        </a:rPr>
                        <a:t>管理の</a:t>
                      </a:r>
                      <a:r>
                        <a:rPr lang="ja-JP" altLang="en-US" sz="1400" b="0" i="0" u="none" strike="noStrike" dirty="0">
                          <a:solidFill>
                            <a:srgbClr val="000000"/>
                          </a:solidFill>
                          <a:effectLst/>
                          <a:latin typeface="ＭＳ Ｐゴシック"/>
                        </a:rPr>
                        <a:t>在り方</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ja-JP" altLang="en-US" sz="1400" b="0" i="0" u="none" strike="noStrike" dirty="0">
                          <a:solidFill>
                            <a:srgbClr val="000000"/>
                          </a:solidFill>
                          <a:effectLst/>
                          <a:latin typeface="ＭＳ Ｐゴシック"/>
                        </a:rPr>
                        <a:t>システム等業務処理方法、限度額割れした場合の対応、契約の変更・終了を要する場合の対応など</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065">
                <a:tc>
                  <a:txBody>
                    <a:bodyPr/>
                    <a:lstStyle/>
                    <a:p>
                      <a:pPr marL="72000" algn="l" fontAlgn="ctr"/>
                      <a:r>
                        <a:rPr lang="ja-JP" altLang="en-US" sz="1100" b="0" i="0" u="none" strike="noStrike" dirty="0">
                          <a:solidFill>
                            <a:srgbClr val="000000"/>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72000" algn="l" fontAlgn="ctr"/>
                      <a:r>
                        <a:rPr lang="ja-JP" altLang="en-US" sz="1400" b="0" i="0" u="none" strike="noStrike">
                          <a:solidFill>
                            <a:srgbClr val="000000"/>
                          </a:solidFill>
                          <a:effectLst/>
                          <a:latin typeface="ＭＳ Ｐゴシック"/>
                        </a:rPr>
                        <a:t>③本人死亡後の対応</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ja-JP" altLang="en-US" sz="1400" b="0" i="0" u="none" strike="noStrike" dirty="0">
                          <a:solidFill>
                            <a:srgbClr val="000000"/>
                          </a:solidFill>
                          <a:effectLst/>
                          <a:latin typeface="ＭＳ Ｐゴシック"/>
                        </a:rPr>
                        <a:t>本人死亡後の相続人への請求のあり方、居住不動産の処分方法、限度額割れとなった場合の対処方法など</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065">
                <a:tc>
                  <a:txBody>
                    <a:bodyPr/>
                    <a:lstStyle/>
                    <a:p>
                      <a:pPr marL="72000" algn="l" fontAlgn="ctr"/>
                      <a:r>
                        <a:rPr lang="ja-JP" altLang="en-US" sz="1100" b="0" i="0" u="none" strike="noStrike" dirty="0">
                          <a:solidFill>
                            <a:srgbClr val="000000"/>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72000" algn="l" fontAlgn="ctr"/>
                      <a:r>
                        <a:rPr lang="ja-JP" altLang="en-US" sz="1400" b="0" i="0" u="none" strike="noStrike">
                          <a:solidFill>
                            <a:srgbClr val="000000"/>
                          </a:solidFill>
                          <a:effectLst/>
                          <a:latin typeface="ＭＳ Ｐゴシック"/>
                        </a:rPr>
                        <a:t>④貸付業務に係る費用</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72000" algn="l" fontAlgn="ctr"/>
                      <a:r>
                        <a:rPr lang="ja-JP" altLang="en-US" sz="1400" b="0" i="0" u="none" strike="noStrike" dirty="0">
                          <a:solidFill>
                            <a:srgbClr val="000000"/>
                          </a:solidFill>
                          <a:effectLst/>
                          <a:latin typeface="ＭＳ Ｐゴシック"/>
                        </a:rPr>
                        <a:t>必要な費用の調達方法、かかる経費の関係者での分担方法など</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832">
                <a:tc gridSpan="2">
                  <a:txBody>
                    <a:bodyPr/>
                    <a:lstStyle/>
                    <a:p>
                      <a:pPr marL="72000" algn="l" fontAlgn="ctr"/>
                      <a:r>
                        <a:rPr lang="ja-JP" altLang="en-US" sz="1400" b="0" i="0" u="none" strike="noStrike" dirty="0">
                          <a:solidFill>
                            <a:srgbClr val="000000"/>
                          </a:solidFill>
                          <a:effectLst/>
                          <a:latin typeface="ＭＳ Ｐゴシック"/>
                        </a:rPr>
                        <a:t>３）費用対効果の検証</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L="72000" algn="l" fontAlgn="ctr"/>
                      <a:r>
                        <a:rPr lang="ja-JP" altLang="en-US" sz="1400" b="0" i="0" u="none" strike="noStrike" dirty="0">
                          <a:solidFill>
                            <a:srgbClr val="000000"/>
                          </a:solidFill>
                          <a:effectLst/>
                          <a:latin typeface="ＭＳ Ｐゴシック"/>
                        </a:rPr>
                        <a:t>全体としての費用対効果を高める方法を検討する必要がある。</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スライド番号プレースホルダー 1"/>
          <p:cNvSpPr txBox="1">
            <a:spLocks/>
          </p:cNvSpPr>
          <p:nvPr/>
        </p:nvSpPr>
        <p:spPr>
          <a:xfrm>
            <a:off x="9074604" y="6474719"/>
            <a:ext cx="75740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r>
              <a:rPr lang="en-US" altLang="ja-JP" sz="2400" dirty="0" smtClean="0">
                <a:solidFill>
                  <a:prstClr val="black"/>
                </a:solidFill>
              </a:rPr>
              <a:t>164</a:t>
            </a:r>
            <a:endParaRPr lang="ja-JP" altLang="en-US" sz="2400" dirty="0">
              <a:solidFill>
                <a:prstClr val="black"/>
              </a:solidFill>
            </a:endParaRPr>
          </a:p>
        </p:txBody>
      </p:sp>
    </p:spTree>
    <p:extLst>
      <p:ext uri="{BB962C8B-B14F-4D97-AF65-F5344CB8AC3E}">
        <p14:creationId xmlns:p14="http://schemas.microsoft.com/office/powerpoint/2010/main" val="1925788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723738616"/>
              </p:ext>
            </p:extLst>
          </p:nvPr>
        </p:nvGraphicFramePr>
        <p:xfrm>
          <a:off x="6" y="1600200"/>
          <a:ext cx="9906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タイトル 3"/>
          <p:cNvSpPr txBox="1">
            <a:spLocks/>
          </p:cNvSpPr>
          <p:nvPr/>
        </p:nvSpPr>
        <p:spPr>
          <a:xfrm>
            <a:off x="0" y="144016"/>
            <a:ext cx="9410700" cy="548680"/>
          </a:xfrm>
          <a:prstGeom prst="rect">
            <a:avLst/>
          </a:prstGeom>
        </p:spPr>
        <p:txBody>
          <a:bodyPr vert="horz" lIns="91440" tIns="45720" rIns="91440" bIns="45720" rtlCol="0" anchor="ctr">
            <a:normAutofit/>
          </a:bodyPr>
          <a:lstStyle/>
          <a:p>
            <a:pPr algn="ctr">
              <a:defRPr/>
            </a:pPr>
            <a:r>
              <a:rPr lang="ja-JP" altLang="en-US" sz="2400" dirty="0" smtClean="0">
                <a:solidFill>
                  <a:prstClr val="black"/>
                </a:solidFill>
                <a:latin typeface="ＤＦ特太ゴシック体" pitchFamily="49" charset="-128"/>
                <a:ea typeface="ＤＦ特太ゴシック体" pitchFamily="49" charset="-128"/>
              </a:rPr>
              <a:t>（参考）　夫婦高齢者世帯の収入階級別の住宅・宅地資産額状況</a:t>
            </a:r>
            <a:endParaRPr lang="ja-JP" altLang="en-US" sz="2400" dirty="0">
              <a:solidFill>
                <a:prstClr val="black"/>
              </a:solidFill>
              <a:latin typeface="ＤＦ特太ゴシック体" pitchFamily="49" charset="-128"/>
              <a:ea typeface="ＤＦ特太ゴシック体" pitchFamily="49" charset="-128"/>
            </a:endParaRPr>
          </a:p>
        </p:txBody>
      </p:sp>
      <p:sp>
        <p:nvSpPr>
          <p:cNvPr id="7" name="タイトル 3"/>
          <p:cNvSpPr txBox="1">
            <a:spLocks/>
          </p:cNvSpPr>
          <p:nvPr/>
        </p:nvSpPr>
        <p:spPr>
          <a:xfrm>
            <a:off x="194478" y="764704"/>
            <a:ext cx="9517057" cy="576064"/>
          </a:xfrm>
          <a:prstGeom prst="rect">
            <a:avLst/>
          </a:prstGeom>
          <a:ln w="19050">
            <a:solidFill>
              <a:schemeClr val="tx1"/>
            </a:solidFill>
          </a:ln>
        </p:spPr>
        <p:txBody>
          <a:bodyPr vert="horz" lIns="91440" tIns="45720" rIns="91440" bIns="45720" rtlCol="0" anchor="ctr">
            <a:noAutofit/>
          </a:bodyPr>
          <a:lstStyle/>
          <a:p>
            <a:pPr marL="177800" indent="-177800"/>
            <a:r>
              <a:rPr lang="ja-JP" altLang="en-US" dirty="0" smtClean="0">
                <a:solidFill>
                  <a:prstClr val="black"/>
                </a:solidFill>
              </a:rPr>
              <a:t>○収入</a:t>
            </a:r>
            <a:r>
              <a:rPr lang="en-US" altLang="ja-JP" dirty="0" smtClean="0">
                <a:solidFill>
                  <a:prstClr val="black"/>
                </a:solidFill>
              </a:rPr>
              <a:t>200</a:t>
            </a:r>
            <a:r>
              <a:rPr lang="ja-JP" altLang="en-US" dirty="0" smtClean="0">
                <a:solidFill>
                  <a:prstClr val="black"/>
                </a:solidFill>
              </a:rPr>
              <a:t>万円未満の世帯で住宅・宅地資産額が</a:t>
            </a:r>
            <a:r>
              <a:rPr lang="en-US" altLang="ja-JP" dirty="0">
                <a:solidFill>
                  <a:prstClr val="black"/>
                </a:solidFill>
              </a:rPr>
              <a:t>3</a:t>
            </a:r>
            <a:r>
              <a:rPr lang="en-US" altLang="ja-JP" dirty="0" smtClean="0">
                <a:solidFill>
                  <a:prstClr val="black"/>
                </a:solidFill>
              </a:rPr>
              <a:t>,000</a:t>
            </a:r>
            <a:r>
              <a:rPr lang="ja-JP" altLang="en-US" dirty="0" smtClean="0">
                <a:solidFill>
                  <a:prstClr val="black"/>
                </a:solidFill>
              </a:rPr>
              <a:t>万円以上の世帯の占める割合は</a:t>
            </a:r>
            <a:r>
              <a:rPr lang="en-US" altLang="ja-JP" dirty="0" smtClean="0">
                <a:solidFill>
                  <a:prstClr val="black"/>
                </a:solidFill>
              </a:rPr>
              <a:t>12</a:t>
            </a:r>
            <a:r>
              <a:rPr lang="ja-JP" altLang="en-US" dirty="0" smtClean="0">
                <a:solidFill>
                  <a:prstClr val="black"/>
                </a:solidFill>
              </a:rPr>
              <a:t>％</a:t>
            </a:r>
            <a:endParaRPr lang="ja-JP" altLang="en-US" dirty="0">
              <a:solidFill>
                <a:prstClr val="black"/>
              </a:solidFill>
            </a:endParaRPr>
          </a:p>
        </p:txBody>
      </p:sp>
      <p:cxnSp>
        <p:nvCxnSpPr>
          <p:cNvPr id="10" name="直線コネクタ 9"/>
          <p:cNvCxnSpPr/>
          <p:nvPr/>
        </p:nvCxnSpPr>
        <p:spPr>
          <a:xfrm flipH="1" flipV="1">
            <a:off x="7689304" y="1844824"/>
            <a:ext cx="792088"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flipV="1">
            <a:off x="7689304" y="2060848"/>
            <a:ext cx="792088"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flipV="1">
            <a:off x="7689304" y="2420888"/>
            <a:ext cx="792088"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flipV="1">
            <a:off x="7617296" y="2852936"/>
            <a:ext cx="864096"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7545288" y="3501008"/>
            <a:ext cx="936104"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7617296" y="4077072"/>
            <a:ext cx="86409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7545288" y="4653136"/>
            <a:ext cx="93610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7617296" y="5085184"/>
            <a:ext cx="86409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7545288" y="5517232"/>
            <a:ext cx="936104"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7617296" y="5805264"/>
            <a:ext cx="864096"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9" name="直線コネクタ 18"/>
          <p:cNvSpPr/>
          <p:nvPr/>
        </p:nvSpPr>
        <p:spPr>
          <a:xfrm>
            <a:off x="1928664" y="2276872"/>
            <a:ext cx="129614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21" name="直線コネクタ 20"/>
          <p:cNvSpPr/>
          <p:nvPr/>
        </p:nvSpPr>
        <p:spPr>
          <a:xfrm>
            <a:off x="3915900" y="2276872"/>
            <a:ext cx="108012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
        <p:nvSpPr>
          <p:cNvPr id="23" name="直線コネクタ 22"/>
          <p:cNvSpPr/>
          <p:nvPr/>
        </p:nvSpPr>
        <p:spPr>
          <a:xfrm>
            <a:off x="5838501" y="2614758"/>
            <a:ext cx="1152128" cy="4320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ja-JP" altLang="en-US">
              <a:solidFill>
                <a:prstClr val="black"/>
              </a:solidFill>
            </a:endParaRPr>
          </a:p>
        </p:txBody>
      </p:sp>
    </p:spTree>
    <p:extLst>
      <p:ext uri="{BB962C8B-B14F-4D97-AF65-F5344CB8AC3E}">
        <p14:creationId xmlns:p14="http://schemas.microsoft.com/office/powerpoint/2010/main" val="2915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 y="373307"/>
            <a:ext cx="9705528" cy="461665"/>
          </a:xfrm>
          <a:prstGeom prst="rect">
            <a:avLst/>
          </a:prstGeom>
          <a:ln w="19050">
            <a:noFill/>
          </a:ln>
        </p:spPr>
        <p:txBody>
          <a:bodyPr wrap="square" anchor="ctr">
            <a:spAutoFit/>
          </a:bodyPr>
          <a:lstStyle/>
          <a:p>
            <a:pPr marL="174625" indent="-174625" algn="ctr" fontAlgn="auto">
              <a:spcBef>
                <a:spcPts val="0"/>
              </a:spcBef>
              <a:spcAft>
                <a:spcPts val="0"/>
              </a:spcAft>
            </a:pPr>
            <a:r>
              <a:rPr lang="ja-JP" altLang="en-US" sz="2400" dirty="0" smtClean="0">
                <a:solidFill>
                  <a:prstClr val="black"/>
                </a:solidFill>
                <a:latin typeface="ＤＦ特太ゴシック体" pitchFamily="49" charset="-128"/>
                <a:ea typeface="ＤＦ特太ゴシック体" pitchFamily="49" charset="-128"/>
              </a:rPr>
              <a:t>対象</a:t>
            </a:r>
            <a:r>
              <a:rPr lang="ja-JP" altLang="en-US" sz="2400" dirty="0">
                <a:solidFill>
                  <a:prstClr val="black"/>
                </a:solidFill>
                <a:latin typeface="ＤＦ特太ゴシック体" pitchFamily="49" charset="-128"/>
                <a:ea typeface="ＤＦ特太ゴシック体" pitchFamily="49" charset="-128"/>
              </a:rPr>
              <a:t>と</a:t>
            </a:r>
            <a:r>
              <a:rPr lang="ja-JP" altLang="en-US" sz="2400" dirty="0" smtClean="0">
                <a:solidFill>
                  <a:prstClr val="black"/>
                </a:solidFill>
                <a:latin typeface="ＤＦ特太ゴシック体" pitchFamily="49" charset="-128"/>
                <a:ea typeface="ＤＦ特太ゴシック体" pitchFamily="49" charset="-128"/>
              </a:rPr>
              <a:t>する</a:t>
            </a:r>
            <a:r>
              <a:rPr lang="ja-JP" altLang="en-US" sz="2400" dirty="0">
                <a:solidFill>
                  <a:prstClr val="black"/>
                </a:solidFill>
                <a:latin typeface="ＤＦ特太ゴシック体" pitchFamily="49" charset="-128"/>
                <a:ea typeface="ＤＦ特太ゴシック体" pitchFamily="49" charset="-128"/>
              </a:rPr>
              <a:t>不動産</a:t>
            </a:r>
            <a:r>
              <a:rPr lang="ja-JP" altLang="en-US" sz="2400" dirty="0" smtClean="0">
                <a:solidFill>
                  <a:prstClr val="black"/>
                </a:solidFill>
                <a:latin typeface="ＤＦ特太ゴシック体" pitchFamily="49" charset="-128"/>
                <a:ea typeface="ＤＦ特太ゴシック体" pitchFamily="49" charset="-128"/>
              </a:rPr>
              <a:t>の範囲</a:t>
            </a:r>
            <a:r>
              <a:rPr lang="ja-JP" altLang="en-US" sz="2400" dirty="0">
                <a:solidFill>
                  <a:prstClr val="black"/>
                </a:solidFill>
                <a:latin typeface="ＤＦ特太ゴシック体" pitchFamily="49" charset="-128"/>
                <a:ea typeface="ＤＦ特太ゴシック体" pitchFamily="49" charset="-128"/>
              </a:rPr>
              <a:t>について</a:t>
            </a:r>
            <a:endParaRPr lang="en-US" altLang="ja-JP" sz="2400" dirty="0" smtClean="0">
              <a:solidFill>
                <a:prstClr val="black"/>
              </a:solidFill>
              <a:latin typeface="ＤＦ特太ゴシック体" pitchFamily="49" charset="-128"/>
              <a:ea typeface="ＤＦ特太ゴシック体" pitchFamily="49" charset="-128"/>
            </a:endParaRPr>
          </a:p>
        </p:txBody>
      </p:sp>
      <p:sp>
        <p:nvSpPr>
          <p:cNvPr id="2" name="テキスト ボックス 1"/>
          <p:cNvSpPr txBox="1"/>
          <p:nvPr/>
        </p:nvSpPr>
        <p:spPr>
          <a:xfrm>
            <a:off x="423076" y="1289171"/>
            <a:ext cx="9282451" cy="646331"/>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　農地、林地は宅地に比べて取引件数が少なく（流動性が低い）、全般的に価格も低い状況。</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　まずは、宅地を対象とすべきではないか。</a:t>
            </a:r>
            <a:endParaRPr lang="ja-JP" altLang="en-US" dirty="0">
              <a:solidFill>
                <a:prstClr val="black"/>
              </a:solidFill>
              <a:latin typeface="Calibri"/>
              <a:ea typeface="ＭＳ Ｐゴシック"/>
            </a:endParaRPr>
          </a:p>
        </p:txBody>
      </p:sp>
      <p:graphicFrame>
        <p:nvGraphicFramePr>
          <p:cNvPr id="7" name="表 6"/>
          <p:cNvGraphicFramePr>
            <a:graphicFrameLocks noGrp="1"/>
          </p:cNvGraphicFramePr>
          <p:nvPr>
            <p:extLst>
              <p:ext uri="{D42A27DB-BD31-4B8C-83A1-F6EECF244321}">
                <p14:modId xmlns:p14="http://schemas.microsoft.com/office/powerpoint/2010/main" val="1413697308"/>
              </p:ext>
            </p:extLst>
          </p:nvPr>
        </p:nvGraphicFramePr>
        <p:xfrm>
          <a:off x="424013" y="2708920"/>
          <a:ext cx="8913960" cy="2748280"/>
        </p:xfrm>
        <a:graphic>
          <a:graphicData uri="http://schemas.openxmlformats.org/drawingml/2006/table">
            <a:tbl>
              <a:tblPr firstRow="1" bandRow="1">
                <a:tableStyleId>{5940675A-B579-460E-94D1-54222C63F5DA}</a:tableStyleId>
              </a:tblPr>
              <a:tblGrid>
                <a:gridCol w="801283"/>
                <a:gridCol w="1427207"/>
                <a:gridCol w="2228490"/>
                <a:gridCol w="2228490"/>
                <a:gridCol w="2228490"/>
              </a:tblGrid>
              <a:tr h="370840">
                <a:tc gridSpan="2">
                  <a:txBody>
                    <a:bodyPr/>
                    <a:lstStyle/>
                    <a:p>
                      <a:endParaRPr kumimoji="1" lang="ja-JP" altLang="en-US" dirty="0"/>
                    </a:p>
                  </a:txBody>
                  <a:tcPr/>
                </a:tc>
                <a:tc hMerge="1">
                  <a:txBody>
                    <a:bodyPr/>
                    <a:lstStyle/>
                    <a:p>
                      <a:endParaRPr kumimoji="1" lang="ja-JP" altLang="en-US"/>
                    </a:p>
                  </a:txBody>
                  <a:tcPr/>
                </a:tc>
                <a:tc>
                  <a:txBody>
                    <a:bodyPr/>
                    <a:lstStyle/>
                    <a:p>
                      <a:pPr algn="ctr"/>
                      <a:r>
                        <a:rPr kumimoji="1" lang="ja-JP" altLang="en-US" dirty="0" smtClean="0"/>
                        <a:t>宅地</a:t>
                      </a:r>
                      <a:endParaRPr kumimoji="1" lang="ja-JP" altLang="en-US" dirty="0"/>
                    </a:p>
                  </a:txBody>
                  <a:tcPr/>
                </a:tc>
                <a:tc>
                  <a:txBody>
                    <a:bodyPr/>
                    <a:lstStyle/>
                    <a:p>
                      <a:pPr algn="ctr"/>
                      <a:r>
                        <a:rPr kumimoji="1" lang="ja-JP" altLang="en-US" dirty="0" smtClean="0"/>
                        <a:t>農地</a:t>
                      </a:r>
                      <a:endParaRPr kumimoji="1" lang="ja-JP" altLang="en-US" dirty="0"/>
                    </a:p>
                  </a:txBody>
                  <a:tcPr/>
                </a:tc>
                <a:tc>
                  <a:txBody>
                    <a:bodyPr/>
                    <a:lstStyle/>
                    <a:p>
                      <a:pPr algn="ctr"/>
                      <a:r>
                        <a:rPr kumimoji="1" lang="ja-JP" altLang="en-US" dirty="0" smtClean="0"/>
                        <a:t>林地</a:t>
                      </a:r>
                      <a:endParaRPr kumimoji="1" lang="ja-JP" altLang="en-US" dirty="0"/>
                    </a:p>
                  </a:txBody>
                  <a:tcPr/>
                </a:tc>
              </a:tr>
              <a:tr h="185420">
                <a:tc gridSpan="2">
                  <a:txBody>
                    <a:bodyPr/>
                    <a:lstStyle/>
                    <a:p>
                      <a:r>
                        <a:rPr kumimoji="1" lang="ja-JP" altLang="en-US" dirty="0" smtClean="0"/>
                        <a:t>東京</a:t>
                      </a:r>
                      <a:endParaRPr kumimoji="1" lang="ja-JP" altLang="en-US" dirty="0"/>
                    </a:p>
                  </a:txBody>
                  <a:tcPr anchor="ctr">
                    <a:lnB w="12700" cmpd="sng">
                      <a:noFill/>
                    </a:lnB>
                  </a:tcPr>
                </a:tc>
                <a:tc hMerge="1">
                  <a:txBody>
                    <a:bodyPr/>
                    <a:lstStyle/>
                    <a:p>
                      <a:endParaRPr kumimoji="1" lang="ja-JP" altLang="en-US"/>
                    </a:p>
                  </a:txBody>
                  <a:tcPr/>
                </a:tc>
                <a:tc>
                  <a:txBody>
                    <a:bodyPr/>
                    <a:lstStyle/>
                    <a:p>
                      <a:pPr algn="r"/>
                      <a:r>
                        <a:rPr kumimoji="1" lang="en-US" altLang="ja-JP" sz="2000" dirty="0" smtClean="0"/>
                        <a:t>5701</a:t>
                      </a:r>
                      <a:endParaRPr kumimoji="1" lang="ja-JP" altLang="en-US" sz="2000" dirty="0"/>
                    </a:p>
                  </a:txBody>
                  <a:tcPr>
                    <a:lnB w="12700" cap="flat" cmpd="sng" algn="ctr">
                      <a:solidFill>
                        <a:schemeClr val="tx1"/>
                      </a:solidFill>
                      <a:prstDash val="sysDash"/>
                      <a:round/>
                      <a:headEnd type="none" w="med" len="med"/>
                      <a:tailEnd type="none" w="med" len="med"/>
                    </a:lnB>
                  </a:tcPr>
                </a:tc>
                <a:tc>
                  <a:txBody>
                    <a:bodyPr/>
                    <a:lstStyle/>
                    <a:p>
                      <a:pPr algn="r"/>
                      <a:r>
                        <a:rPr kumimoji="1" lang="en-US" altLang="ja-JP" sz="2000" dirty="0" smtClean="0"/>
                        <a:t>6</a:t>
                      </a:r>
                      <a:endParaRPr kumimoji="1" lang="ja-JP" altLang="en-US" sz="2000" dirty="0"/>
                    </a:p>
                  </a:txBody>
                  <a:tcPr>
                    <a:lnB w="12700" cap="flat" cmpd="sng" algn="ctr">
                      <a:solidFill>
                        <a:schemeClr val="tx1"/>
                      </a:solidFill>
                      <a:prstDash val="sysDash"/>
                      <a:round/>
                      <a:headEnd type="none" w="med" len="med"/>
                      <a:tailEnd type="none" w="med" len="med"/>
                    </a:lnB>
                  </a:tcPr>
                </a:tc>
                <a:tc>
                  <a:txBody>
                    <a:bodyPr/>
                    <a:lstStyle/>
                    <a:p>
                      <a:pPr algn="r"/>
                      <a:r>
                        <a:rPr kumimoji="1" lang="en-US" altLang="ja-JP" sz="2000" dirty="0" smtClean="0"/>
                        <a:t>27</a:t>
                      </a:r>
                      <a:endParaRPr kumimoji="1" lang="ja-JP" altLang="en-US" sz="2000" dirty="0"/>
                    </a:p>
                  </a:txBody>
                  <a:tcPr>
                    <a:lnB w="12700" cap="flat" cmpd="sng" algn="ctr">
                      <a:solidFill>
                        <a:schemeClr val="tx1"/>
                      </a:solidFill>
                      <a:prstDash val="sysDash"/>
                      <a:round/>
                      <a:headEnd type="none" w="med" len="med"/>
                      <a:tailEnd type="none" w="med" len="med"/>
                    </a:lnB>
                  </a:tcPr>
                </a:tc>
              </a:tr>
              <a:tr h="185420">
                <a:tc>
                  <a:txBody>
                    <a:bodyPr/>
                    <a:lstStyle/>
                    <a:p>
                      <a:endParaRPr kumimoji="1" lang="ja-JP" altLang="en-US" dirty="0"/>
                    </a:p>
                  </a:txBody>
                  <a:tcPr anchor="ctr">
                    <a:lnR w="12700" cap="flat" cmpd="sng" algn="ctr">
                      <a:solidFill>
                        <a:schemeClr val="tx1"/>
                      </a:solidFill>
                      <a:prstDash val="sysDash"/>
                      <a:round/>
                      <a:headEnd type="none" w="med" len="med"/>
                      <a:tailEnd type="none" w="med" len="med"/>
                    </a:lnR>
                    <a:lnT w="12700" cmpd="sng">
                      <a:noFill/>
                    </a:lnT>
                  </a:tcPr>
                </a:tc>
                <a:tc>
                  <a:txBody>
                    <a:bodyPr/>
                    <a:lstStyle/>
                    <a:p>
                      <a:r>
                        <a:rPr kumimoji="1" lang="en-US" altLang="ja-JP" dirty="0" smtClean="0"/>
                        <a:t>3000</a:t>
                      </a:r>
                      <a:r>
                        <a:rPr kumimoji="1" lang="ja-JP" altLang="en-US" dirty="0" smtClean="0"/>
                        <a:t>万円超</a:t>
                      </a:r>
                      <a:endParaRPr kumimoji="1" lang="ja-JP" altLang="en-US" dirty="0"/>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3604</a:t>
                      </a:r>
                      <a:endParaRPr kumimoji="1" lang="ja-JP" altLang="en-US" sz="2000" dirty="0"/>
                    </a:p>
                  </a:txBody>
                  <a:tcPr>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0</a:t>
                      </a:r>
                      <a:endParaRPr kumimoji="1" lang="ja-JP" altLang="en-US" sz="2000" dirty="0"/>
                    </a:p>
                  </a:txBody>
                  <a:tcPr>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3</a:t>
                      </a:r>
                      <a:endParaRPr kumimoji="1" lang="ja-JP" altLang="en-US" sz="2000" dirty="0"/>
                    </a:p>
                  </a:txBody>
                  <a:tcPr>
                    <a:lnT w="12700" cap="flat" cmpd="sng" algn="ctr">
                      <a:solidFill>
                        <a:schemeClr val="tx1"/>
                      </a:solidFill>
                      <a:prstDash val="sysDash"/>
                      <a:round/>
                      <a:headEnd type="none" w="med" len="med"/>
                      <a:tailEnd type="none" w="med" len="med"/>
                    </a:lnT>
                  </a:tcPr>
                </a:tc>
              </a:tr>
              <a:tr h="185420">
                <a:tc gridSpan="2">
                  <a:txBody>
                    <a:bodyPr/>
                    <a:lstStyle/>
                    <a:p>
                      <a:r>
                        <a:rPr kumimoji="1" lang="ja-JP" altLang="en-US" dirty="0" smtClean="0"/>
                        <a:t>宮城</a:t>
                      </a:r>
                      <a:endParaRPr kumimoji="1" lang="ja-JP" altLang="en-US" dirty="0"/>
                    </a:p>
                  </a:txBody>
                  <a:tcPr anchor="ctr">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r"/>
                      <a:r>
                        <a:rPr kumimoji="1" lang="en-US" altLang="ja-JP" sz="2000" dirty="0" smtClean="0"/>
                        <a:t>2662</a:t>
                      </a:r>
                      <a:endParaRPr kumimoji="1" lang="ja-JP" altLang="en-US" sz="2000" dirty="0"/>
                    </a:p>
                  </a:txBody>
                  <a:tcPr>
                    <a:lnB w="12700" cap="flat" cmpd="sng" algn="ctr">
                      <a:solidFill>
                        <a:schemeClr val="tx1"/>
                      </a:solidFill>
                      <a:prstDash val="sysDash"/>
                      <a:round/>
                      <a:headEnd type="none" w="med" len="med"/>
                      <a:tailEnd type="none" w="med" len="med"/>
                    </a:lnB>
                  </a:tcPr>
                </a:tc>
                <a:tc>
                  <a:txBody>
                    <a:bodyPr/>
                    <a:lstStyle/>
                    <a:p>
                      <a:pPr algn="r"/>
                      <a:r>
                        <a:rPr kumimoji="1" lang="en-US" altLang="ja-JP" sz="2000" dirty="0" smtClean="0"/>
                        <a:t>662</a:t>
                      </a:r>
                      <a:endParaRPr kumimoji="1" lang="ja-JP" altLang="en-US" sz="2000" dirty="0"/>
                    </a:p>
                  </a:txBody>
                  <a:tcPr>
                    <a:lnB w="12700" cap="flat" cmpd="sng" algn="ctr">
                      <a:solidFill>
                        <a:schemeClr val="tx1"/>
                      </a:solidFill>
                      <a:prstDash val="sysDash"/>
                      <a:round/>
                      <a:headEnd type="none" w="med" len="med"/>
                      <a:tailEnd type="none" w="med" len="med"/>
                    </a:lnB>
                  </a:tcPr>
                </a:tc>
                <a:tc>
                  <a:txBody>
                    <a:bodyPr/>
                    <a:lstStyle/>
                    <a:p>
                      <a:pPr algn="r"/>
                      <a:r>
                        <a:rPr kumimoji="1" lang="en-US" altLang="ja-JP" sz="2000" dirty="0" smtClean="0"/>
                        <a:t>165</a:t>
                      </a:r>
                      <a:endParaRPr kumimoji="1" lang="ja-JP" altLang="en-US" sz="2000" dirty="0"/>
                    </a:p>
                  </a:txBody>
                  <a:tcPr>
                    <a:lnB w="12700" cap="flat" cmpd="sng" algn="ctr">
                      <a:solidFill>
                        <a:schemeClr val="tx1"/>
                      </a:solidFill>
                      <a:prstDash val="sysDash"/>
                      <a:round/>
                      <a:headEnd type="none" w="med" len="med"/>
                      <a:tailEnd type="none" w="med" len="med"/>
                    </a:lnB>
                  </a:tcPr>
                </a:tc>
              </a:tr>
              <a:tr h="185420">
                <a:tc>
                  <a:txBody>
                    <a:bodyPr/>
                    <a:lstStyle/>
                    <a:p>
                      <a:endParaRPr kumimoji="1" lang="ja-JP" altLang="en-US" dirty="0"/>
                    </a:p>
                  </a:txBody>
                  <a:tcPr anchor="ctr">
                    <a:lnR w="12700" cap="flat" cmpd="sng" algn="ctr">
                      <a:solidFill>
                        <a:schemeClr val="tx1"/>
                      </a:solidFill>
                      <a:prstDash val="sysDash"/>
                      <a:round/>
                      <a:headEnd type="none" w="med" len="med"/>
                      <a:tailEnd type="none" w="med" len="med"/>
                    </a:lnR>
                    <a:lnT w="12700" cap="flat" cmpd="sng" algn="ctr">
                      <a:no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3000</a:t>
                      </a:r>
                      <a:r>
                        <a:rPr kumimoji="1" lang="ja-JP" altLang="en-US" dirty="0" smtClean="0"/>
                        <a:t>万円超</a:t>
                      </a:r>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184</a:t>
                      </a:r>
                      <a:endParaRPr kumimoji="1" lang="ja-JP" altLang="en-US" sz="2000" dirty="0"/>
                    </a:p>
                  </a:txBody>
                  <a:tcPr>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6</a:t>
                      </a:r>
                      <a:endParaRPr kumimoji="1" lang="ja-JP" altLang="en-US" sz="2000" dirty="0"/>
                    </a:p>
                  </a:txBody>
                  <a:tcPr>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4</a:t>
                      </a:r>
                      <a:endParaRPr kumimoji="1" lang="ja-JP" altLang="en-US" sz="2000" dirty="0"/>
                    </a:p>
                  </a:txBody>
                  <a:tcPr>
                    <a:lnT w="12700" cap="flat" cmpd="sng" algn="ctr">
                      <a:solidFill>
                        <a:schemeClr val="tx1"/>
                      </a:solidFill>
                      <a:prstDash val="sysDash"/>
                      <a:round/>
                      <a:headEnd type="none" w="med" len="med"/>
                      <a:tailEnd type="none" w="med" len="med"/>
                    </a:lnT>
                  </a:tcPr>
                </a:tc>
              </a:tr>
              <a:tr h="185420">
                <a:tc gridSpan="2">
                  <a:txBody>
                    <a:bodyPr/>
                    <a:lstStyle/>
                    <a:p>
                      <a:r>
                        <a:rPr kumimoji="1" lang="ja-JP" altLang="en-US" dirty="0" smtClean="0"/>
                        <a:t>福岡</a:t>
                      </a:r>
                      <a:endParaRPr kumimoji="1" lang="ja-JP" altLang="en-US" dirty="0"/>
                    </a:p>
                  </a:txBody>
                  <a:tcPr anchor="ctr">
                    <a:lnB w="12700" cmpd="sng">
                      <a:noFill/>
                    </a:lnB>
                  </a:tcPr>
                </a:tc>
                <a:tc hMerge="1">
                  <a:txBody>
                    <a:bodyPr/>
                    <a:lstStyle/>
                    <a:p>
                      <a:endParaRPr kumimoji="1" lang="ja-JP" altLang="en-US"/>
                    </a:p>
                  </a:txBody>
                  <a:tcPr/>
                </a:tc>
                <a:tc>
                  <a:txBody>
                    <a:bodyPr/>
                    <a:lstStyle/>
                    <a:p>
                      <a:pPr algn="r"/>
                      <a:r>
                        <a:rPr kumimoji="1" lang="en-US" altLang="ja-JP" sz="2000" dirty="0" smtClean="0"/>
                        <a:t>3069</a:t>
                      </a:r>
                      <a:endParaRPr kumimoji="1" lang="ja-JP" altLang="en-US" sz="2000" dirty="0"/>
                    </a:p>
                  </a:txBody>
                  <a:tcPr>
                    <a:lnB w="12700" cap="flat" cmpd="sng" algn="ctr">
                      <a:solidFill>
                        <a:schemeClr val="tx1"/>
                      </a:solidFill>
                      <a:prstDash val="sysDash"/>
                      <a:round/>
                      <a:headEnd type="none" w="med" len="med"/>
                      <a:tailEnd type="none" w="med" len="med"/>
                    </a:lnB>
                  </a:tcPr>
                </a:tc>
                <a:tc>
                  <a:txBody>
                    <a:bodyPr/>
                    <a:lstStyle/>
                    <a:p>
                      <a:pPr algn="r"/>
                      <a:r>
                        <a:rPr kumimoji="1" lang="en-US" altLang="ja-JP" sz="2000" dirty="0" smtClean="0"/>
                        <a:t>329</a:t>
                      </a:r>
                      <a:endParaRPr kumimoji="1" lang="ja-JP" altLang="en-US" sz="2000" dirty="0"/>
                    </a:p>
                  </a:txBody>
                  <a:tcPr>
                    <a:lnB w="12700" cap="flat" cmpd="sng" algn="ctr">
                      <a:solidFill>
                        <a:schemeClr val="tx1"/>
                      </a:solidFill>
                      <a:prstDash val="sysDash"/>
                      <a:round/>
                      <a:headEnd type="none" w="med" len="med"/>
                      <a:tailEnd type="none" w="med" len="med"/>
                    </a:lnB>
                  </a:tcPr>
                </a:tc>
                <a:tc>
                  <a:txBody>
                    <a:bodyPr/>
                    <a:lstStyle/>
                    <a:p>
                      <a:pPr algn="r"/>
                      <a:r>
                        <a:rPr kumimoji="1" lang="en-US" altLang="ja-JP" sz="2000" dirty="0" smtClean="0"/>
                        <a:t>165</a:t>
                      </a:r>
                      <a:endParaRPr kumimoji="1" lang="ja-JP" altLang="en-US" sz="2000" dirty="0"/>
                    </a:p>
                  </a:txBody>
                  <a:tcPr>
                    <a:lnB w="12700" cap="flat" cmpd="sng" algn="ctr">
                      <a:solidFill>
                        <a:schemeClr val="tx1"/>
                      </a:solidFill>
                      <a:prstDash val="sysDash"/>
                      <a:round/>
                      <a:headEnd type="none" w="med" len="med"/>
                      <a:tailEnd type="none" w="med" len="med"/>
                    </a:lnB>
                  </a:tcPr>
                </a:tc>
              </a:tr>
              <a:tr h="185420">
                <a:tc>
                  <a:txBody>
                    <a:bodyPr/>
                    <a:lstStyle/>
                    <a:p>
                      <a:endParaRPr kumimoji="1" lang="ja-JP" altLang="en-US" dirty="0"/>
                    </a:p>
                  </a:txBody>
                  <a:tcPr anchor="ctr">
                    <a:lnR w="12700" cap="flat" cmpd="sng" algn="ctr">
                      <a:solidFill>
                        <a:schemeClr val="tx1"/>
                      </a:solidFill>
                      <a:prstDash val="sysDash"/>
                      <a:round/>
                      <a:headEnd type="none" w="med" len="med"/>
                      <a:tailEnd type="none" w="med" len="med"/>
                    </a:lnR>
                    <a:lnT w="127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3000</a:t>
                      </a:r>
                      <a:r>
                        <a:rPr kumimoji="1" lang="ja-JP" altLang="en-US" dirty="0" smtClean="0"/>
                        <a:t>万円超</a:t>
                      </a:r>
                    </a:p>
                  </a:txBody>
                  <a:tcPr anchor="ct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472</a:t>
                      </a:r>
                      <a:endParaRPr kumimoji="1" lang="ja-JP" altLang="en-US" sz="2000" dirty="0"/>
                    </a:p>
                  </a:txBody>
                  <a:tcPr>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1</a:t>
                      </a:r>
                    </a:p>
                  </a:txBody>
                  <a:tcPr>
                    <a:lnT w="12700" cap="flat" cmpd="sng" algn="ctr">
                      <a:solidFill>
                        <a:schemeClr val="tx1"/>
                      </a:solidFill>
                      <a:prstDash val="sysDash"/>
                      <a:round/>
                      <a:headEnd type="none" w="med" len="med"/>
                      <a:tailEnd type="none" w="med" len="med"/>
                    </a:lnT>
                  </a:tcPr>
                </a:tc>
                <a:tc>
                  <a:txBody>
                    <a:bodyPr/>
                    <a:lstStyle/>
                    <a:p>
                      <a:pPr algn="r"/>
                      <a:r>
                        <a:rPr kumimoji="1" lang="en-US" altLang="ja-JP" sz="2000" dirty="0" smtClean="0"/>
                        <a:t>7</a:t>
                      </a:r>
                      <a:endParaRPr kumimoji="1" lang="ja-JP" altLang="en-US" sz="2000" dirty="0"/>
                    </a:p>
                  </a:txBody>
                  <a:tcPr>
                    <a:lnT w="12700" cap="flat" cmpd="sng" algn="ctr">
                      <a:solidFill>
                        <a:schemeClr val="tx1"/>
                      </a:solidFill>
                      <a:prstDash val="sysDash"/>
                      <a:round/>
                      <a:headEnd type="none" w="med" len="med"/>
                      <a:tailEnd type="none" w="med" len="med"/>
                    </a:lnT>
                  </a:tcPr>
                </a:tc>
              </a:tr>
            </a:tbl>
          </a:graphicData>
        </a:graphic>
      </p:graphicFrame>
      <p:sp>
        <p:nvSpPr>
          <p:cNvPr id="8" name="タイトル 1"/>
          <p:cNvSpPr txBox="1">
            <a:spLocks/>
          </p:cNvSpPr>
          <p:nvPr/>
        </p:nvSpPr>
        <p:spPr>
          <a:xfrm>
            <a:off x="397561" y="2191127"/>
            <a:ext cx="9293969" cy="5068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100" dirty="0" smtClean="0">
                <a:solidFill>
                  <a:prstClr val="black"/>
                </a:solidFill>
                <a:latin typeface="ＭＳ Ｐゴシック"/>
              </a:rPr>
              <a:t>＜直近</a:t>
            </a:r>
            <a:r>
              <a:rPr lang="en-US" altLang="ja-JP" sz="2100" dirty="0" smtClean="0">
                <a:solidFill>
                  <a:prstClr val="black"/>
                </a:solidFill>
                <a:latin typeface="ＭＳ Ｐゴシック"/>
              </a:rPr>
              <a:t>1</a:t>
            </a:r>
            <a:r>
              <a:rPr lang="ja-JP" altLang="en-US" sz="2100" dirty="0" smtClean="0">
                <a:solidFill>
                  <a:prstClr val="black"/>
                </a:solidFill>
                <a:latin typeface="ＭＳ Ｐゴシック"/>
              </a:rPr>
              <a:t>年間の土地取引の件数＞</a:t>
            </a:r>
            <a:endParaRPr lang="ja-JP" altLang="en-US" sz="2100" dirty="0">
              <a:solidFill>
                <a:prstClr val="black"/>
              </a:solidFill>
              <a:latin typeface="ＭＳ Ｐゴシック"/>
            </a:endParaRPr>
          </a:p>
        </p:txBody>
      </p:sp>
      <p:sp>
        <p:nvSpPr>
          <p:cNvPr id="9" name="テキスト ボックス 8"/>
          <p:cNvSpPr txBox="1"/>
          <p:nvPr/>
        </p:nvSpPr>
        <p:spPr>
          <a:xfrm>
            <a:off x="4448953" y="6134046"/>
            <a:ext cx="5198059" cy="307777"/>
          </a:xfrm>
          <a:prstGeom prst="rect">
            <a:avLst/>
          </a:prstGeom>
          <a:noFill/>
        </p:spPr>
        <p:txBody>
          <a:bodyPr wrap="square" rtlCol="0">
            <a:spAutoFit/>
          </a:bodyPr>
          <a:lstStyle/>
          <a:p>
            <a:pPr algn="r" fontAlgn="auto">
              <a:spcBef>
                <a:spcPts val="0"/>
              </a:spcBef>
              <a:spcAft>
                <a:spcPts val="0"/>
              </a:spcAft>
            </a:pPr>
            <a:r>
              <a:rPr lang="ja-JP" altLang="en-US" sz="1400" dirty="0" smtClean="0">
                <a:solidFill>
                  <a:prstClr val="black"/>
                </a:solidFill>
                <a:latin typeface="Calibri"/>
                <a:ea typeface="ＭＳ Ｐゴシック"/>
              </a:rPr>
              <a:t>出典：</a:t>
            </a:r>
            <a:r>
              <a:rPr lang="ja-JP" altLang="en-US" sz="1400" dirty="0">
                <a:solidFill>
                  <a:prstClr val="black"/>
                </a:solidFill>
                <a:latin typeface="Calibri"/>
                <a:ea typeface="ＭＳ Ｐゴシック"/>
              </a:rPr>
              <a:t>国土</a:t>
            </a:r>
            <a:r>
              <a:rPr lang="ja-JP" altLang="en-US" sz="1400" dirty="0" smtClean="0">
                <a:solidFill>
                  <a:prstClr val="black"/>
                </a:solidFill>
                <a:latin typeface="Calibri"/>
                <a:ea typeface="ＭＳ Ｐゴシック"/>
              </a:rPr>
              <a:t>交通省土地総合情報システムのデータより作成</a:t>
            </a:r>
            <a:endParaRPr lang="ja-JP" altLang="en-US" sz="1400" dirty="0">
              <a:solidFill>
                <a:prstClr val="black"/>
              </a:solidFill>
              <a:latin typeface="Calibri"/>
              <a:ea typeface="ＭＳ Ｐゴシック"/>
            </a:endParaRPr>
          </a:p>
        </p:txBody>
      </p:sp>
      <p:sp>
        <p:nvSpPr>
          <p:cNvPr id="5" name="正方形/長方形 4"/>
          <p:cNvSpPr/>
          <p:nvPr/>
        </p:nvSpPr>
        <p:spPr>
          <a:xfrm>
            <a:off x="387374" y="5589258"/>
            <a:ext cx="8886106" cy="461665"/>
          </a:xfrm>
          <a:prstGeom prst="rect">
            <a:avLst/>
          </a:prstGeom>
        </p:spPr>
        <p:txBody>
          <a:bodyPr wrap="square">
            <a:spAutoFit/>
          </a:bodyPr>
          <a:lstStyle/>
          <a:p>
            <a:pPr fontAlgn="auto">
              <a:spcBef>
                <a:spcPts val="0"/>
              </a:spcBef>
              <a:spcAft>
                <a:spcPts val="0"/>
              </a:spcAft>
            </a:pPr>
            <a:r>
              <a:rPr lang="en-US" altLang="ja-JP" sz="1200" dirty="0" smtClean="0">
                <a:solidFill>
                  <a:prstClr val="black"/>
                </a:solidFill>
                <a:latin typeface="ＭＳ Ｐゴシック"/>
                <a:ea typeface="ＭＳ Ｐゴシック"/>
              </a:rPr>
              <a:t>※</a:t>
            </a:r>
            <a:r>
              <a:rPr lang="ja-JP" altLang="en-US" sz="1200" dirty="0" smtClean="0">
                <a:solidFill>
                  <a:prstClr val="black"/>
                </a:solidFill>
                <a:latin typeface="ＭＳ Ｐゴシック"/>
                <a:ea typeface="ＭＳ Ｐゴシック"/>
              </a:rPr>
              <a:t>　平成</a:t>
            </a:r>
            <a:r>
              <a:rPr lang="en-US" altLang="ja-JP" sz="1200" dirty="0">
                <a:solidFill>
                  <a:prstClr val="black"/>
                </a:solidFill>
                <a:latin typeface="ＭＳ Ｐゴシック"/>
                <a:ea typeface="ＭＳ Ｐゴシック"/>
              </a:rPr>
              <a:t>24</a:t>
            </a:r>
            <a:r>
              <a:rPr lang="ja-JP" altLang="en-US" sz="1200" dirty="0">
                <a:solidFill>
                  <a:prstClr val="black"/>
                </a:solidFill>
                <a:latin typeface="ＭＳ Ｐゴシック"/>
                <a:ea typeface="ＭＳ Ｐゴシック"/>
              </a:rPr>
              <a:t>年度第２四半期～平成</a:t>
            </a:r>
            <a:r>
              <a:rPr lang="en-US" altLang="ja-JP" sz="1200" dirty="0">
                <a:solidFill>
                  <a:prstClr val="black"/>
                </a:solidFill>
                <a:latin typeface="ＭＳ Ｐゴシック"/>
                <a:ea typeface="ＭＳ Ｐゴシック"/>
              </a:rPr>
              <a:t>25</a:t>
            </a:r>
            <a:r>
              <a:rPr lang="ja-JP" altLang="en-US" sz="1200" dirty="0">
                <a:solidFill>
                  <a:prstClr val="black"/>
                </a:solidFill>
                <a:latin typeface="ＭＳ Ｐゴシック"/>
                <a:ea typeface="ＭＳ Ｐゴシック"/>
              </a:rPr>
              <a:t>年第</a:t>
            </a:r>
            <a:r>
              <a:rPr lang="en-US" altLang="ja-JP" sz="1200" dirty="0">
                <a:solidFill>
                  <a:prstClr val="black"/>
                </a:solidFill>
                <a:latin typeface="ＭＳ Ｐゴシック"/>
                <a:ea typeface="ＭＳ Ｐゴシック"/>
              </a:rPr>
              <a:t>1</a:t>
            </a:r>
            <a:r>
              <a:rPr lang="ja-JP" altLang="en-US" sz="1200" dirty="0">
                <a:solidFill>
                  <a:prstClr val="black"/>
                </a:solidFill>
                <a:latin typeface="ＭＳ Ｐゴシック"/>
                <a:ea typeface="ＭＳ Ｐゴシック"/>
              </a:rPr>
              <a:t>四</a:t>
            </a:r>
            <a:r>
              <a:rPr lang="ja-JP" altLang="en-US" sz="1200" dirty="0" smtClean="0">
                <a:solidFill>
                  <a:prstClr val="black"/>
                </a:solidFill>
                <a:latin typeface="ＭＳ Ｐゴシック"/>
                <a:ea typeface="ＭＳ Ｐゴシック"/>
              </a:rPr>
              <a:t>半期のデータを集計したもの。</a:t>
            </a:r>
            <a:endParaRPr lang="en-US" altLang="ja-JP" sz="1200" dirty="0" smtClean="0">
              <a:solidFill>
                <a:prstClr val="black"/>
              </a:solidFill>
              <a:latin typeface="ＭＳ Ｐゴシック"/>
              <a:ea typeface="ＭＳ Ｐゴシック"/>
            </a:endParaRPr>
          </a:p>
          <a:p>
            <a:pPr fontAlgn="auto">
              <a:spcBef>
                <a:spcPts val="0"/>
              </a:spcBef>
              <a:spcAft>
                <a:spcPts val="0"/>
              </a:spcAft>
            </a:pPr>
            <a:r>
              <a:rPr lang="en-US" altLang="ja-JP" sz="1200" dirty="0" smtClean="0">
                <a:solidFill>
                  <a:prstClr val="black"/>
                </a:solidFill>
                <a:latin typeface="ＭＳ Ｐゴシック"/>
                <a:ea typeface="ＭＳ Ｐゴシック"/>
              </a:rPr>
              <a:t>※</a:t>
            </a:r>
            <a:r>
              <a:rPr lang="ja-JP" altLang="en-US" sz="1200" dirty="0" smtClean="0">
                <a:solidFill>
                  <a:prstClr val="black"/>
                </a:solidFill>
                <a:latin typeface="ＭＳ Ｐゴシック"/>
                <a:ea typeface="ＭＳ Ｐゴシック"/>
              </a:rPr>
              <a:t>　不動産の取引当事者を対象としたアンケート調査の結果を基にしたデータであり、取引全体が集計されているものではない。</a:t>
            </a:r>
            <a:endParaRPr lang="ja-JP" altLang="en-US" sz="1200" dirty="0">
              <a:solidFill>
                <a:prstClr val="black"/>
              </a:solidFill>
              <a:latin typeface="Calibri"/>
              <a:ea typeface="ＭＳ Ｐゴシック"/>
            </a:endParaRPr>
          </a:p>
        </p:txBody>
      </p:sp>
      <p:sp>
        <p:nvSpPr>
          <p:cNvPr id="10" name="スライド番号プレースホルダー 1"/>
          <p:cNvSpPr txBox="1">
            <a:spLocks/>
          </p:cNvSpPr>
          <p:nvPr/>
        </p:nvSpPr>
        <p:spPr>
          <a:xfrm>
            <a:off x="9022777" y="6452059"/>
            <a:ext cx="757409" cy="365125"/>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prstClr val="black"/>
                </a:solidFill>
                <a:latin typeface="Arial" panose="020B0604020202020204" pitchFamily="34" charset="0"/>
                <a:cs typeface="Arial" panose="020B0604020202020204" pitchFamily="34" charset="0"/>
              </a:rPr>
              <a:t>166</a:t>
            </a:r>
            <a:endParaRPr lang="ja-JP"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526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 y="38944"/>
            <a:ext cx="9906000" cy="10137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500" dirty="0" smtClean="0">
                <a:solidFill>
                  <a:prstClr val="black"/>
                </a:solidFill>
                <a:latin typeface="HGP創英角ｺﾞｼｯｸUB" pitchFamily="50" charset="-128"/>
                <a:ea typeface="HGP創英角ｺﾞｼｯｸUB" pitchFamily="50" charset="-128"/>
              </a:rPr>
              <a:t>（参考）各都道府県の宅地取引額の分布</a:t>
            </a:r>
            <a:endParaRPr lang="en-US" altLang="ja-JP" sz="2500" dirty="0" smtClean="0">
              <a:solidFill>
                <a:prstClr val="black"/>
              </a:solidFill>
              <a:latin typeface="HGP創英角ｺﾞｼｯｸUB" pitchFamily="50" charset="-128"/>
              <a:ea typeface="HGP創英角ｺﾞｼｯｸUB" pitchFamily="50" charset="-128"/>
            </a:endParaRPr>
          </a:p>
          <a:p>
            <a:pPr fontAlgn="auto">
              <a:spcAft>
                <a:spcPts val="0"/>
              </a:spcAft>
            </a:pPr>
            <a:r>
              <a:rPr lang="ja-JP" altLang="en-US" sz="1600" dirty="0" smtClean="0">
                <a:solidFill>
                  <a:prstClr val="black"/>
                </a:solidFill>
                <a:latin typeface="HGP創英角ｺﾞｼｯｸUB" pitchFamily="50" charset="-128"/>
                <a:ea typeface="HGP創英角ｺﾞｼｯｸUB" pitchFamily="50" charset="-128"/>
              </a:rPr>
              <a:t>直近</a:t>
            </a:r>
            <a:r>
              <a:rPr lang="en-US" altLang="ja-JP" sz="1600" dirty="0" smtClean="0">
                <a:solidFill>
                  <a:prstClr val="black"/>
                </a:solidFill>
                <a:latin typeface="HGP創英角ｺﾞｼｯｸUB" pitchFamily="50" charset="-128"/>
                <a:ea typeface="HGP創英角ｺﾞｼｯｸUB" pitchFamily="50" charset="-128"/>
              </a:rPr>
              <a:t>1</a:t>
            </a:r>
            <a:r>
              <a:rPr lang="ja-JP" altLang="en-US" sz="1600" dirty="0" smtClean="0">
                <a:solidFill>
                  <a:prstClr val="black"/>
                </a:solidFill>
                <a:latin typeface="HGP創英角ｺﾞｼｯｸUB" pitchFamily="50" charset="-128"/>
                <a:ea typeface="HGP創英角ｺﾞｼｯｸUB" pitchFamily="50" charset="-128"/>
              </a:rPr>
              <a:t>年間（平成</a:t>
            </a:r>
            <a:r>
              <a:rPr lang="en-US" altLang="ja-JP" sz="1600" dirty="0" smtClean="0">
                <a:solidFill>
                  <a:prstClr val="black"/>
                </a:solidFill>
                <a:latin typeface="HGP創英角ｺﾞｼｯｸUB" pitchFamily="50" charset="-128"/>
                <a:ea typeface="HGP創英角ｺﾞｼｯｸUB" pitchFamily="50" charset="-128"/>
              </a:rPr>
              <a:t>24</a:t>
            </a:r>
            <a:r>
              <a:rPr lang="ja-JP" altLang="en-US" sz="1600" dirty="0" smtClean="0">
                <a:solidFill>
                  <a:prstClr val="black"/>
                </a:solidFill>
                <a:latin typeface="HGP創英角ｺﾞｼｯｸUB" pitchFamily="50" charset="-128"/>
                <a:ea typeface="HGP創英角ｺﾞｼｯｸUB" pitchFamily="50" charset="-128"/>
              </a:rPr>
              <a:t>年度第２四半期～平成</a:t>
            </a:r>
            <a:r>
              <a:rPr lang="en-US" altLang="ja-JP" sz="1600" dirty="0" smtClean="0">
                <a:solidFill>
                  <a:prstClr val="black"/>
                </a:solidFill>
                <a:latin typeface="HGP創英角ｺﾞｼｯｸUB" pitchFamily="50" charset="-128"/>
                <a:ea typeface="HGP創英角ｺﾞｼｯｸUB" pitchFamily="50" charset="-128"/>
              </a:rPr>
              <a:t>25</a:t>
            </a:r>
            <a:r>
              <a:rPr lang="ja-JP" altLang="en-US" sz="1600" dirty="0" smtClean="0">
                <a:solidFill>
                  <a:prstClr val="black"/>
                </a:solidFill>
                <a:latin typeface="HGP創英角ｺﾞｼｯｸUB" pitchFamily="50" charset="-128"/>
                <a:ea typeface="HGP創英角ｺﾞｼｯｸUB" pitchFamily="50" charset="-128"/>
              </a:rPr>
              <a:t>年第</a:t>
            </a:r>
            <a:r>
              <a:rPr lang="en-US" altLang="ja-JP" sz="1600" dirty="0" smtClean="0">
                <a:solidFill>
                  <a:prstClr val="black"/>
                </a:solidFill>
                <a:latin typeface="HGP創英角ｺﾞｼｯｸUB" pitchFamily="50" charset="-128"/>
                <a:ea typeface="HGP創英角ｺﾞｼｯｸUB" pitchFamily="50" charset="-128"/>
              </a:rPr>
              <a:t>1</a:t>
            </a:r>
            <a:r>
              <a:rPr lang="ja-JP" altLang="en-US" sz="1600" dirty="0" smtClean="0">
                <a:solidFill>
                  <a:prstClr val="black"/>
                </a:solidFill>
                <a:latin typeface="HGP創英角ｺﾞｼｯｸUB" pitchFamily="50" charset="-128"/>
                <a:ea typeface="HGP創英角ｺﾞｼｯｸUB" pitchFamily="50" charset="-128"/>
              </a:rPr>
              <a:t>四半期）</a:t>
            </a:r>
            <a:endParaRPr lang="ja-JP" altLang="en-US" sz="1600" dirty="0">
              <a:solidFill>
                <a:prstClr val="black"/>
              </a:solidFill>
              <a:latin typeface="HGP創英角ｺﾞｼｯｸUB" pitchFamily="50" charset="-128"/>
              <a:ea typeface="HGP創英角ｺﾞｼｯｸUB" pitchFamily="50" charset="-128"/>
            </a:endParaRPr>
          </a:p>
        </p:txBody>
      </p:sp>
      <p:sp>
        <p:nvSpPr>
          <p:cNvPr id="14" name="テキスト ボックス 13"/>
          <p:cNvSpPr txBox="1"/>
          <p:nvPr/>
        </p:nvSpPr>
        <p:spPr>
          <a:xfrm>
            <a:off x="2936785" y="2143411"/>
            <a:ext cx="3426801" cy="369332"/>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3000</a:t>
            </a:r>
            <a:r>
              <a:rPr lang="ja-JP" altLang="en-US" dirty="0" smtClean="0">
                <a:solidFill>
                  <a:prstClr val="black"/>
                </a:solidFill>
                <a:latin typeface="Calibri"/>
                <a:ea typeface="ＭＳ Ｐゴシック"/>
              </a:rPr>
              <a:t>万円超：</a:t>
            </a:r>
            <a:r>
              <a:rPr lang="en-US" altLang="ja-JP" dirty="0">
                <a:solidFill>
                  <a:prstClr val="black"/>
                </a:solidFill>
                <a:latin typeface="Calibri"/>
                <a:ea typeface="ＭＳ Ｐゴシック"/>
              </a:rPr>
              <a:t>3604</a:t>
            </a:r>
            <a:r>
              <a:rPr lang="ja-JP" altLang="en-US" dirty="0" smtClean="0">
                <a:solidFill>
                  <a:prstClr val="black"/>
                </a:solidFill>
                <a:latin typeface="Calibri"/>
                <a:ea typeface="ＭＳ Ｐゴシック"/>
              </a:rPr>
              <a:t>件（</a:t>
            </a:r>
            <a:r>
              <a:rPr lang="en-US" altLang="ja-JP" dirty="0" smtClean="0">
                <a:solidFill>
                  <a:prstClr val="black"/>
                </a:solidFill>
                <a:latin typeface="Calibri"/>
                <a:ea typeface="ＭＳ Ｐゴシック"/>
              </a:rPr>
              <a:t>63</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21" name="直線コネクタ 20"/>
          <p:cNvCxnSpPr>
            <a:stCxn id="14" idx="3"/>
          </p:cNvCxnSpPr>
          <p:nvPr/>
        </p:nvCxnSpPr>
        <p:spPr>
          <a:xfrm>
            <a:off x="6363580" y="2328077"/>
            <a:ext cx="224627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609856" y="2328101"/>
            <a:ext cx="0" cy="5863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64469" y="1052760"/>
            <a:ext cx="9577064" cy="646331"/>
          </a:xfrm>
          <a:prstGeom prst="rect">
            <a:avLst/>
          </a:prstGeom>
          <a:noFill/>
          <a:ln>
            <a:solidFill>
              <a:schemeClr val="tx1"/>
            </a:solidFill>
          </a:ln>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　宅地の取引価格の分布には、各都道府県により大きな差がある。</a:t>
            </a:r>
            <a:endParaRPr lang="en-US" altLang="ja-JP" dirty="0" smtClean="0">
              <a:solidFill>
                <a:prstClr val="black"/>
              </a:solidFill>
              <a:latin typeface="Calibri"/>
              <a:ea typeface="ＭＳ Ｐゴシック"/>
            </a:endParaRPr>
          </a:p>
          <a:p>
            <a:pPr fontAlgn="auto">
              <a:spcBef>
                <a:spcPts val="0"/>
              </a:spcBef>
              <a:spcAft>
                <a:spcPts val="0"/>
              </a:spcAft>
            </a:pPr>
            <a:r>
              <a:rPr lang="ja-JP" altLang="en-US" dirty="0" smtClean="0">
                <a:solidFill>
                  <a:prstClr val="black"/>
                </a:solidFill>
                <a:latin typeface="Calibri"/>
                <a:ea typeface="ＭＳ Ｐゴシック"/>
              </a:rPr>
              <a:t>○　取引額が</a:t>
            </a:r>
            <a:r>
              <a:rPr lang="en-US" altLang="ja-JP" dirty="0" smtClean="0">
                <a:solidFill>
                  <a:prstClr val="black"/>
                </a:solidFill>
                <a:latin typeface="Calibri"/>
                <a:ea typeface="ＭＳ Ｐゴシック"/>
              </a:rPr>
              <a:t>3000</a:t>
            </a:r>
            <a:r>
              <a:rPr lang="ja-JP" altLang="en-US" dirty="0" smtClean="0">
                <a:solidFill>
                  <a:prstClr val="black"/>
                </a:solidFill>
                <a:latin typeface="Calibri"/>
                <a:ea typeface="ＭＳ Ｐゴシック"/>
              </a:rPr>
              <a:t>万円を超える宅地は、都市部以外には</a:t>
            </a:r>
            <a:r>
              <a:rPr lang="ja-JP" altLang="en-US" dirty="0">
                <a:solidFill>
                  <a:prstClr val="black"/>
                </a:solidFill>
                <a:latin typeface="Calibri"/>
                <a:ea typeface="ＭＳ Ｐゴシック"/>
              </a:rPr>
              <a:t>あまり</a:t>
            </a:r>
            <a:r>
              <a:rPr lang="ja-JP" altLang="en-US" dirty="0" smtClean="0">
                <a:solidFill>
                  <a:prstClr val="black"/>
                </a:solidFill>
                <a:latin typeface="Calibri"/>
                <a:ea typeface="ＭＳ Ｐゴシック"/>
              </a:rPr>
              <a:t>みられない。</a:t>
            </a:r>
            <a:endParaRPr lang="ja-JP" altLang="en-US" dirty="0">
              <a:solidFill>
                <a:prstClr val="black"/>
              </a:solidFill>
              <a:latin typeface="Calibri"/>
              <a:ea typeface="ＭＳ Ｐゴシック"/>
            </a:endParaRPr>
          </a:p>
        </p:txBody>
      </p:sp>
      <p:sp>
        <p:nvSpPr>
          <p:cNvPr id="26" name="テキスト ボックス 25"/>
          <p:cNvSpPr txBox="1"/>
          <p:nvPr/>
        </p:nvSpPr>
        <p:spPr>
          <a:xfrm>
            <a:off x="4304928" y="6237312"/>
            <a:ext cx="5198059" cy="307777"/>
          </a:xfrm>
          <a:prstGeom prst="rect">
            <a:avLst/>
          </a:prstGeom>
          <a:noFill/>
        </p:spPr>
        <p:txBody>
          <a:bodyPr wrap="square" rtlCol="0">
            <a:spAutoFit/>
          </a:bodyPr>
          <a:lstStyle/>
          <a:p>
            <a:pPr algn="r" fontAlgn="auto">
              <a:spcBef>
                <a:spcPts val="0"/>
              </a:spcBef>
              <a:spcAft>
                <a:spcPts val="0"/>
              </a:spcAft>
            </a:pPr>
            <a:r>
              <a:rPr lang="ja-JP" altLang="en-US" sz="1400" dirty="0" smtClean="0">
                <a:solidFill>
                  <a:prstClr val="black"/>
                </a:solidFill>
                <a:latin typeface="Calibri"/>
                <a:ea typeface="ＭＳ Ｐゴシック"/>
              </a:rPr>
              <a:t>出典：</a:t>
            </a:r>
            <a:r>
              <a:rPr lang="ja-JP" altLang="en-US" sz="1400" dirty="0">
                <a:solidFill>
                  <a:prstClr val="black"/>
                </a:solidFill>
                <a:latin typeface="Calibri"/>
                <a:ea typeface="ＭＳ Ｐゴシック"/>
              </a:rPr>
              <a:t>国土</a:t>
            </a:r>
            <a:r>
              <a:rPr lang="ja-JP" altLang="en-US" sz="1400" dirty="0" smtClean="0">
                <a:solidFill>
                  <a:prstClr val="black"/>
                </a:solidFill>
                <a:latin typeface="Calibri"/>
                <a:ea typeface="ＭＳ Ｐゴシック"/>
              </a:rPr>
              <a:t>交通省土地総合情報システムのデータより作成</a:t>
            </a:r>
            <a:endParaRPr lang="ja-JP" altLang="en-US" sz="1400" dirty="0">
              <a:solidFill>
                <a:prstClr val="black"/>
              </a:solidFill>
              <a:latin typeface="Calibri"/>
              <a:ea typeface="ＭＳ Ｐゴシック"/>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146" y="3040196"/>
            <a:ext cx="40290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17" y="2710334"/>
            <a:ext cx="6149962"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直線コネクタ 6"/>
          <p:cNvCxnSpPr/>
          <p:nvPr/>
        </p:nvCxnSpPr>
        <p:spPr>
          <a:xfrm flipH="1">
            <a:off x="2099283" y="3112502"/>
            <a:ext cx="16949" cy="2260714"/>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右中かっこ 12"/>
          <p:cNvSpPr/>
          <p:nvPr/>
        </p:nvSpPr>
        <p:spPr>
          <a:xfrm rot="16200000">
            <a:off x="3706157" y="955370"/>
            <a:ext cx="576064" cy="37898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3" name="テキスト ボックス 2"/>
          <p:cNvSpPr txBox="1"/>
          <p:nvPr/>
        </p:nvSpPr>
        <p:spPr>
          <a:xfrm>
            <a:off x="416496" y="2328077"/>
            <a:ext cx="122413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全</a:t>
            </a:r>
            <a:r>
              <a:rPr lang="en-US" altLang="ja-JP" dirty="0" smtClean="0">
                <a:solidFill>
                  <a:prstClr val="black"/>
                </a:solidFill>
                <a:latin typeface="Calibri"/>
                <a:ea typeface="ＭＳ Ｐゴシック"/>
              </a:rPr>
              <a:t>5701</a:t>
            </a:r>
            <a:r>
              <a:rPr lang="ja-JP" altLang="en-US" dirty="0" smtClean="0">
                <a:solidFill>
                  <a:prstClr val="black"/>
                </a:solidFill>
                <a:latin typeface="Calibri"/>
                <a:ea typeface="ＭＳ Ｐゴシック"/>
              </a:rPr>
              <a:t>件</a:t>
            </a:r>
            <a:endParaRPr lang="ja-JP" altLang="en-US" dirty="0">
              <a:solidFill>
                <a:prstClr val="black"/>
              </a:solidFill>
              <a:latin typeface="Calibri"/>
              <a:ea typeface="ＭＳ Ｐゴシック"/>
            </a:endParaRPr>
          </a:p>
        </p:txBody>
      </p:sp>
      <p:sp>
        <p:nvSpPr>
          <p:cNvPr id="15" name="スライド番号プレースホルダー 1"/>
          <p:cNvSpPr txBox="1">
            <a:spLocks/>
          </p:cNvSpPr>
          <p:nvPr/>
        </p:nvSpPr>
        <p:spPr>
          <a:xfrm>
            <a:off x="9022777" y="6452059"/>
            <a:ext cx="757409" cy="365125"/>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prstClr val="black"/>
                </a:solidFill>
                <a:latin typeface="Arial" panose="020B0604020202020204" pitchFamily="34" charset="0"/>
                <a:cs typeface="Arial" panose="020B0604020202020204" pitchFamily="34" charset="0"/>
              </a:rPr>
              <a:t>167</a:t>
            </a:r>
            <a:endParaRPr lang="ja-JP"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589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922028" y="262849"/>
            <a:ext cx="2808312" cy="369332"/>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3000</a:t>
            </a:r>
            <a:r>
              <a:rPr lang="ja-JP" altLang="en-US" dirty="0" smtClean="0">
                <a:solidFill>
                  <a:prstClr val="black"/>
                </a:solidFill>
                <a:latin typeface="Calibri"/>
                <a:ea typeface="ＭＳ Ｐゴシック"/>
              </a:rPr>
              <a:t>万円超：</a:t>
            </a:r>
            <a:r>
              <a:rPr lang="en-US" altLang="ja-JP" dirty="0">
                <a:solidFill>
                  <a:prstClr val="black"/>
                </a:solidFill>
                <a:latin typeface="Calibri"/>
                <a:ea typeface="ＭＳ Ｐゴシック"/>
              </a:rPr>
              <a:t>184</a:t>
            </a:r>
            <a:r>
              <a:rPr lang="ja-JP" altLang="en-US" dirty="0" smtClean="0">
                <a:solidFill>
                  <a:prstClr val="black"/>
                </a:solidFill>
                <a:latin typeface="Calibri"/>
                <a:ea typeface="ＭＳ Ｐゴシック"/>
              </a:rPr>
              <a:t>件（７％）</a:t>
            </a:r>
            <a:endParaRPr lang="ja-JP" altLang="en-US" dirty="0">
              <a:solidFill>
                <a:prstClr val="black"/>
              </a:solidFill>
              <a:latin typeface="Calibri"/>
              <a:ea typeface="ＭＳ Ｐゴシック"/>
            </a:endParaRPr>
          </a:p>
        </p:txBody>
      </p:sp>
      <p:cxnSp>
        <p:nvCxnSpPr>
          <p:cNvPr id="9" name="直線コネクタ 8"/>
          <p:cNvCxnSpPr>
            <a:stCxn id="8" idx="3"/>
          </p:cNvCxnSpPr>
          <p:nvPr/>
        </p:nvCxnSpPr>
        <p:spPr>
          <a:xfrm>
            <a:off x="5730340" y="447515"/>
            <a:ext cx="224628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7976619" y="447518"/>
            <a:ext cx="0" cy="5863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012741" y="3424165"/>
            <a:ext cx="2808312" cy="369332"/>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3000</a:t>
            </a:r>
            <a:r>
              <a:rPr lang="ja-JP" altLang="en-US" dirty="0" smtClean="0">
                <a:solidFill>
                  <a:prstClr val="black"/>
                </a:solidFill>
                <a:latin typeface="Calibri"/>
                <a:ea typeface="ＭＳ Ｐゴシック"/>
              </a:rPr>
              <a:t>万円超：</a:t>
            </a:r>
            <a:r>
              <a:rPr lang="en-US" altLang="ja-JP" dirty="0">
                <a:solidFill>
                  <a:prstClr val="black"/>
                </a:solidFill>
                <a:latin typeface="Calibri"/>
                <a:ea typeface="ＭＳ Ｐゴシック"/>
              </a:rPr>
              <a:t>121</a:t>
            </a:r>
            <a:r>
              <a:rPr lang="ja-JP" altLang="en-US" dirty="0" smtClean="0">
                <a:solidFill>
                  <a:prstClr val="black"/>
                </a:solidFill>
                <a:latin typeface="Calibri"/>
                <a:ea typeface="ＭＳ Ｐゴシック"/>
              </a:rPr>
              <a:t>件（</a:t>
            </a:r>
            <a:r>
              <a:rPr lang="en-US" altLang="ja-JP" dirty="0">
                <a:solidFill>
                  <a:prstClr val="black"/>
                </a:solidFill>
                <a:latin typeface="Calibri"/>
                <a:ea typeface="ＭＳ Ｐゴシック"/>
              </a:rPr>
              <a:t>4</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17" name="直線コネクタ 16"/>
          <p:cNvCxnSpPr/>
          <p:nvPr/>
        </p:nvCxnSpPr>
        <p:spPr>
          <a:xfrm>
            <a:off x="5733162" y="3614015"/>
            <a:ext cx="224627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7958686" y="3614017"/>
            <a:ext cx="0" cy="5863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3" y="740708"/>
            <a:ext cx="6653006" cy="268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線コネクタ 4"/>
          <p:cNvCxnSpPr/>
          <p:nvPr/>
        </p:nvCxnSpPr>
        <p:spPr>
          <a:xfrm>
            <a:off x="2259208" y="923039"/>
            <a:ext cx="0" cy="2016224"/>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右中かっこ 6"/>
          <p:cNvSpPr/>
          <p:nvPr/>
        </p:nvSpPr>
        <p:spPr>
          <a:xfrm rot="16200000">
            <a:off x="4154825" y="-1321493"/>
            <a:ext cx="371746" cy="4133952"/>
          </a:xfrm>
          <a:prstGeom prst="rightBrace">
            <a:avLst>
              <a:gd name="adj1" fmla="val 8333"/>
              <a:gd name="adj2" fmla="val 485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587" y="745483"/>
            <a:ext cx="38227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176" y="3979394"/>
            <a:ext cx="377983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506" y="3907208"/>
            <a:ext cx="6676578" cy="2834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2291250" y="3608826"/>
            <a:ext cx="4182209" cy="2629615"/>
            <a:chOff x="2390315" y="2852936"/>
            <a:chExt cx="4151338" cy="2448272"/>
          </a:xfrm>
        </p:grpSpPr>
        <p:cxnSp>
          <p:nvCxnSpPr>
            <p:cNvPr id="14" name="直線コネクタ 13"/>
            <p:cNvCxnSpPr/>
            <p:nvPr/>
          </p:nvCxnSpPr>
          <p:spPr>
            <a:xfrm>
              <a:off x="2390315" y="3429000"/>
              <a:ext cx="0" cy="1872208"/>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rot="16200000">
              <a:off x="4186645" y="1073992"/>
              <a:ext cx="576064" cy="41339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19" name="テキスト ボックス 18"/>
          <p:cNvSpPr txBox="1"/>
          <p:nvPr/>
        </p:nvSpPr>
        <p:spPr>
          <a:xfrm>
            <a:off x="260557" y="267740"/>
            <a:ext cx="122413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全</a:t>
            </a:r>
            <a:r>
              <a:rPr lang="en-US" altLang="ja-JP" dirty="0">
                <a:solidFill>
                  <a:prstClr val="black"/>
                </a:solidFill>
                <a:latin typeface="Calibri"/>
                <a:ea typeface="ＭＳ Ｐゴシック"/>
              </a:rPr>
              <a:t>2662</a:t>
            </a:r>
            <a:r>
              <a:rPr lang="ja-JP" altLang="en-US" dirty="0" smtClean="0">
                <a:solidFill>
                  <a:prstClr val="black"/>
                </a:solidFill>
                <a:latin typeface="Calibri"/>
                <a:ea typeface="ＭＳ Ｐゴシック"/>
              </a:rPr>
              <a:t>件</a:t>
            </a:r>
            <a:endParaRPr lang="ja-JP" altLang="en-US" dirty="0">
              <a:solidFill>
                <a:prstClr val="black"/>
              </a:solidFill>
              <a:latin typeface="Calibri"/>
              <a:ea typeface="ＭＳ Ｐゴシック"/>
            </a:endParaRPr>
          </a:p>
        </p:txBody>
      </p:sp>
      <p:sp>
        <p:nvSpPr>
          <p:cNvPr id="20" name="テキスト ボックス 19"/>
          <p:cNvSpPr txBox="1"/>
          <p:nvPr/>
        </p:nvSpPr>
        <p:spPr>
          <a:xfrm>
            <a:off x="279307" y="3608823"/>
            <a:ext cx="122413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全</a:t>
            </a:r>
            <a:r>
              <a:rPr lang="en-US" altLang="ja-JP" dirty="0">
                <a:solidFill>
                  <a:prstClr val="black"/>
                </a:solidFill>
                <a:latin typeface="Calibri"/>
                <a:ea typeface="ＭＳ Ｐゴシック"/>
              </a:rPr>
              <a:t>2778</a:t>
            </a:r>
            <a:r>
              <a:rPr lang="ja-JP" altLang="en-US" dirty="0" smtClean="0">
                <a:solidFill>
                  <a:prstClr val="black"/>
                </a:solidFill>
                <a:latin typeface="Calibri"/>
                <a:ea typeface="ＭＳ Ｐゴシック"/>
              </a:rPr>
              <a:t>件</a:t>
            </a:r>
            <a:endParaRPr lang="ja-JP" altLang="en-US" dirty="0">
              <a:solidFill>
                <a:prstClr val="black"/>
              </a:solidFill>
              <a:latin typeface="Calibri"/>
              <a:ea typeface="ＭＳ Ｐゴシック"/>
            </a:endParaRPr>
          </a:p>
        </p:txBody>
      </p:sp>
      <p:sp>
        <p:nvSpPr>
          <p:cNvPr id="21" name="スライド番号プレースホルダー 1"/>
          <p:cNvSpPr txBox="1">
            <a:spLocks/>
          </p:cNvSpPr>
          <p:nvPr/>
        </p:nvSpPr>
        <p:spPr>
          <a:xfrm>
            <a:off x="9022777" y="6452059"/>
            <a:ext cx="757409" cy="365125"/>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prstClr val="black"/>
                </a:solidFill>
                <a:latin typeface="Arial" panose="020B0604020202020204" pitchFamily="34" charset="0"/>
                <a:cs typeface="Arial" panose="020B0604020202020204" pitchFamily="34" charset="0"/>
              </a:rPr>
              <a:t>168</a:t>
            </a:r>
            <a:endParaRPr lang="ja-JP"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351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72018" y="116632"/>
            <a:ext cx="6609184" cy="357460"/>
          </a:xfrm>
          <a:noFill/>
        </p:spPr>
        <p:txBody>
          <a:bodyPr>
            <a:noAutofit/>
          </a:bodyPr>
          <a:lstStyle/>
          <a:p>
            <a:pPr algn="l"/>
            <a:r>
              <a:rPr kumimoji="1" lang="ja-JP" altLang="en-US" sz="1800" dirty="0" smtClean="0">
                <a:latin typeface="+mn-ea"/>
                <a:ea typeface="+mn-ea"/>
              </a:rPr>
              <a:t>（</a:t>
            </a:r>
            <a:r>
              <a:rPr lang="ja-JP" altLang="en-US" sz="1800" dirty="0" smtClean="0">
                <a:latin typeface="+mn-ea"/>
                <a:ea typeface="+mn-ea"/>
              </a:rPr>
              <a:t>４</a:t>
            </a:r>
            <a:r>
              <a:rPr kumimoji="1" lang="ja-JP" altLang="en-US" sz="1800" dirty="0" smtClean="0">
                <a:latin typeface="+mn-ea"/>
                <a:ea typeface="+mn-ea"/>
              </a:rPr>
              <a:t>）第４段階以下の各段階の基準額に乗じる割合別の保険者数</a:t>
            </a:r>
            <a:endParaRPr kumimoji="1" lang="ja-JP" altLang="en-US" sz="1800" dirty="0">
              <a:latin typeface="+mn-ea"/>
              <a:ea typeface="+mn-ea"/>
            </a:endParaRPr>
          </a:p>
        </p:txBody>
      </p:sp>
      <p:graphicFrame>
        <p:nvGraphicFramePr>
          <p:cNvPr id="5" name="表 4"/>
          <p:cNvGraphicFramePr>
            <a:graphicFrameLocks noGrp="1"/>
          </p:cNvGraphicFramePr>
          <p:nvPr/>
        </p:nvGraphicFramePr>
        <p:xfrm>
          <a:off x="416497" y="620688"/>
          <a:ext cx="8913794" cy="5591718"/>
        </p:xfrm>
        <a:graphic>
          <a:graphicData uri="http://schemas.openxmlformats.org/drawingml/2006/table">
            <a:tbl>
              <a:tblPr firstRow="1" bandRow="1">
                <a:tableStyleId>{5940675A-B579-460E-94D1-54222C63F5DA}</a:tableStyleId>
              </a:tblPr>
              <a:tblGrid>
                <a:gridCol w="828000"/>
                <a:gridCol w="381782"/>
                <a:gridCol w="1224000"/>
                <a:gridCol w="540001"/>
                <a:gridCol w="540001"/>
                <a:gridCol w="540001"/>
                <a:gridCol w="540001"/>
                <a:gridCol w="540001"/>
                <a:gridCol w="540001"/>
                <a:gridCol w="540001"/>
                <a:gridCol w="540001"/>
                <a:gridCol w="540001"/>
                <a:gridCol w="540001"/>
                <a:gridCol w="540001"/>
                <a:gridCol w="540001"/>
              </a:tblGrid>
              <a:tr h="878122">
                <a:tc gridSpan="3">
                  <a:txBody>
                    <a:bodyPr/>
                    <a:lstStyle/>
                    <a:p>
                      <a:pPr algn="ctr"/>
                      <a:endParaRPr kumimoji="1" lang="ja-JP" altLang="en-US" dirty="0"/>
                    </a:p>
                  </a:txBody>
                  <a:tcPr marL="99060" marR="99060" anchor="ctr"/>
                </a:tc>
                <a:tc hMerge="1">
                  <a:txBody>
                    <a:bodyPr/>
                    <a:lstStyle/>
                    <a:p>
                      <a:pPr algn="ctr"/>
                      <a:endParaRPr kumimoji="1" lang="ja-JP" altLang="en-US" sz="1600" dirty="0"/>
                    </a:p>
                  </a:txBody>
                  <a:tcPr marL="36000" marR="36000" anchor="ctr"/>
                </a:tc>
                <a:tc hMerge="1">
                  <a:txBody>
                    <a:bodyPr/>
                    <a:lstStyle/>
                    <a:p>
                      <a:pPr algn="ctr"/>
                      <a:endParaRPr kumimoji="1" lang="ja-JP" altLang="en-US" sz="1600" dirty="0"/>
                    </a:p>
                  </a:txBody>
                  <a:tcPr marL="36000" marR="36000" anchor="ctr"/>
                </a:tc>
                <a:tc>
                  <a:txBody>
                    <a:bodyPr/>
                    <a:lstStyle/>
                    <a:p>
                      <a:pPr algn="ctr"/>
                      <a:r>
                        <a:rPr kumimoji="1" lang="en-US" altLang="ja-JP" sz="1600" dirty="0" smtClean="0"/>
                        <a:t>0.3</a:t>
                      </a:r>
                    </a:p>
                    <a:p>
                      <a:pPr algn="ctr"/>
                      <a:r>
                        <a:rPr kumimoji="1" lang="ja-JP" altLang="en-US" sz="1600" dirty="0" smtClean="0"/>
                        <a:t>未満</a:t>
                      </a:r>
                      <a:endParaRPr kumimoji="1" lang="ja-JP" altLang="en-US" sz="1600" dirty="0"/>
                    </a:p>
                  </a:txBody>
                  <a:tcPr marL="36000" marR="36000" anchor="ctr"/>
                </a:tc>
                <a:tc>
                  <a:txBody>
                    <a:bodyPr/>
                    <a:lstStyle/>
                    <a:p>
                      <a:pPr algn="ctr"/>
                      <a:r>
                        <a:rPr kumimoji="1" lang="en-US" altLang="ja-JP" sz="1600" dirty="0" smtClean="0"/>
                        <a:t>0.3</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0.4</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0.5</a:t>
                      </a:r>
                      <a:endParaRPr kumimoji="1" lang="ja-JP" altLang="en-US" sz="1600" dirty="0"/>
                    </a:p>
                  </a:txBody>
                  <a:tcPr marL="36000" marR="36000" anchor="ctr">
                    <a:lnB w="19050" cap="flat" cmpd="sng" algn="ctr">
                      <a:solidFill>
                        <a:schemeClr val="tx1"/>
                      </a:solidFill>
                      <a:prstDash val="solid"/>
                      <a:round/>
                      <a:headEnd type="none" w="med" len="med"/>
                      <a:tailEnd type="none" w="med" len="med"/>
                    </a:lnB>
                  </a:tcPr>
                </a:tc>
                <a:tc>
                  <a:txBody>
                    <a:bodyPr/>
                    <a:lstStyle/>
                    <a:p>
                      <a:pPr algn="ctr"/>
                      <a:r>
                        <a:rPr kumimoji="1" lang="en-US" altLang="ja-JP" sz="1600" dirty="0" smtClean="0"/>
                        <a:t>0.5</a:t>
                      </a:r>
                    </a:p>
                    <a:p>
                      <a:pPr algn="ctr"/>
                      <a:r>
                        <a:rPr kumimoji="1" lang="ja-JP" altLang="en-US" sz="1600" dirty="0" smtClean="0"/>
                        <a:t>超</a:t>
                      </a:r>
                      <a:endParaRPr kumimoji="1" lang="en-US" altLang="ja-JP" sz="1600" dirty="0" smtClean="0"/>
                    </a:p>
                    <a:p>
                      <a:pPr algn="ctr"/>
                      <a:r>
                        <a:rPr kumimoji="1" lang="ja-JP" altLang="en-US" sz="1600" dirty="0" smtClean="0"/>
                        <a:t>～</a:t>
                      </a:r>
                      <a:endParaRPr kumimoji="1" lang="ja-JP" altLang="en-US" sz="1600" dirty="0"/>
                    </a:p>
                  </a:txBody>
                  <a:tcPr marL="36000" marR="36000" anchor="ctr"/>
                </a:tc>
                <a:tc>
                  <a:txBody>
                    <a:bodyPr/>
                    <a:lstStyle/>
                    <a:p>
                      <a:pPr algn="ctr"/>
                      <a:r>
                        <a:rPr kumimoji="1" lang="en-US" altLang="ja-JP" sz="1600" dirty="0" smtClean="0"/>
                        <a:t>0.6</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0.7</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0.75</a:t>
                      </a:r>
                      <a:endParaRPr kumimoji="1" lang="ja-JP" altLang="en-US" sz="1600" dirty="0"/>
                    </a:p>
                  </a:txBody>
                  <a:tcPr marL="36000" marR="36000" anchor="ctr"/>
                </a:tc>
                <a:tc>
                  <a:txBody>
                    <a:bodyPr/>
                    <a:lstStyle/>
                    <a:p>
                      <a:pPr algn="ctr"/>
                      <a:r>
                        <a:rPr kumimoji="1" lang="en-US" altLang="ja-JP" sz="1600" dirty="0" smtClean="0"/>
                        <a:t>0.75</a:t>
                      </a:r>
                    </a:p>
                    <a:p>
                      <a:pPr algn="ctr"/>
                      <a:r>
                        <a:rPr kumimoji="1" lang="ja-JP" altLang="en-US" sz="1600" dirty="0" smtClean="0"/>
                        <a:t>以上</a:t>
                      </a:r>
                      <a:endParaRPr kumimoji="1" lang="en-US" altLang="ja-JP" sz="1600" dirty="0" smtClean="0"/>
                    </a:p>
                    <a:p>
                      <a:pPr algn="ctr"/>
                      <a:r>
                        <a:rPr kumimoji="1" lang="ja-JP" altLang="en-US" sz="1600" dirty="0" smtClean="0"/>
                        <a:t>～</a:t>
                      </a:r>
                      <a:endParaRPr kumimoji="1" lang="ja-JP" altLang="en-US" sz="1600" dirty="0"/>
                    </a:p>
                  </a:txBody>
                  <a:tcPr marL="36000" marR="36000" anchor="ctr"/>
                </a:tc>
                <a:tc>
                  <a:txBody>
                    <a:bodyPr/>
                    <a:lstStyle/>
                    <a:p>
                      <a:pPr algn="ctr"/>
                      <a:r>
                        <a:rPr kumimoji="1" lang="en-US" altLang="ja-JP" sz="1600" dirty="0" smtClean="0"/>
                        <a:t>0.8</a:t>
                      </a:r>
                    </a:p>
                    <a:p>
                      <a:pPr algn="ctr"/>
                      <a:r>
                        <a:rPr kumimoji="1" lang="ja-JP" altLang="en-US" sz="1600" dirty="0" smtClean="0"/>
                        <a:t>以上～</a:t>
                      </a:r>
                      <a:endParaRPr kumimoji="1" lang="ja-JP" altLang="en-US" sz="1600" dirty="0"/>
                    </a:p>
                  </a:txBody>
                  <a:tcPr marL="36000" marR="36000" anchor="ctr"/>
                </a:tc>
                <a:tc>
                  <a:txBody>
                    <a:bodyPr/>
                    <a:lstStyle/>
                    <a:p>
                      <a:pPr algn="ctr"/>
                      <a:r>
                        <a:rPr kumimoji="1" lang="en-US" altLang="ja-JP" sz="1600" dirty="0" smtClean="0"/>
                        <a:t>0.9</a:t>
                      </a:r>
                    </a:p>
                    <a:p>
                      <a:pPr algn="ctr"/>
                      <a:r>
                        <a:rPr kumimoji="1" lang="ja-JP" altLang="en-US" sz="1600" dirty="0" smtClean="0"/>
                        <a:t>以上</a:t>
                      </a:r>
                      <a:endParaRPr kumimoji="1" lang="en-US" altLang="ja-JP" sz="1600" dirty="0" smtClean="0"/>
                    </a:p>
                    <a:p>
                      <a:pPr algn="ctr"/>
                      <a:r>
                        <a:rPr kumimoji="1" lang="ja-JP" altLang="en-US" sz="1600" dirty="0" smtClean="0"/>
                        <a:t>～</a:t>
                      </a:r>
                      <a:endParaRPr kumimoji="1" lang="ja-JP" altLang="en-US" sz="1600" dirty="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r>
              <a:tr h="675479">
                <a:tc>
                  <a:txBody>
                    <a:bodyPr/>
                    <a:lstStyle/>
                    <a:p>
                      <a:pPr algn="ctr"/>
                      <a:r>
                        <a:rPr kumimoji="1" lang="ja-JP" altLang="en-US" sz="1600" dirty="0" smtClean="0"/>
                        <a:t>第１</a:t>
                      </a:r>
                      <a:endParaRPr kumimoji="1" lang="en-US" altLang="ja-JP" sz="1600" dirty="0" smtClean="0"/>
                    </a:p>
                    <a:p>
                      <a:pPr algn="ctr"/>
                      <a:r>
                        <a:rPr kumimoji="1" lang="ja-JP" altLang="en-US" sz="1600" dirty="0" smtClean="0"/>
                        <a:t>段階</a:t>
                      </a:r>
                      <a:endParaRPr kumimoji="1" lang="ja-JP" altLang="en-US" sz="1600" dirty="0"/>
                    </a:p>
                  </a:txBody>
                  <a:tcPr marL="99060" marR="99060" anchor="ctr"/>
                </a:tc>
                <a:tc rowSpan="4">
                  <a:txBody>
                    <a:bodyPr/>
                    <a:lstStyle/>
                    <a:p>
                      <a:pPr algn="ctr"/>
                      <a:r>
                        <a:rPr kumimoji="1" lang="ja-JP" altLang="en-US" sz="1600" dirty="0" smtClean="0">
                          <a:latin typeface="ＭＳ ゴシック" pitchFamily="49" charset="-128"/>
                          <a:ea typeface="ＭＳ ゴシック" pitchFamily="49" charset="-128"/>
                        </a:rPr>
                        <a:t>世帯全員が非課税</a:t>
                      </a:r>
                      <a:endParaRPr kumimoji="1" lang="ja-JP" altLang="en-US" sz="1600" dirty="0">
                        <a:latin typeface="ＭＳ ゴシック" pitchFamily="49" charset="-128"/>
                        <a:ea typeface="ＭＳ ゴシック" pitchFamily="49" charset="-128"/>
                      </a:endParaRPr>
                    </a:p>
                  </a:txBody>
                  <a:tcPr marL="36000" marR="36000" vert="eaVert" anchor="ctr"/>
                </a:tc>
                <a:tc>
                  <a:txBody>
                    <a:bodyPr/>
                    <a:lstStyle/>
                    <a:p>
                      <a:pPr algn="ctr"/>
                      <a:r>
                        <a:rPr kumimoji="1" lang="ja-JP" altLang="en-US" sz="1600" dirty="0" smtClean="0"/>
                        <a:t>生保</a:t>
                      </a:r>
                      <a:endParaRPr kumimoji="1" lang="en-US" altLang="ja-JP" sz="1600" dirty="0" smtClean="0"/>
                    </a:p>
                    <a:p>
                      <a:pPr algn="ctr"/>
                      <a:r>
                        <a:rPr kumimoji="1" lang="ja-JP" altLang="en-US" sz="1600" dirty="0" smtClean="0"/>
                        <a:t>老福</a:t>
                      </a:r>
                      <a:endParaRPr kumimoji="1" lang="ja-JP" altLang="en-US" sz="1600" dirty="0"/>
                    </a:p>
                  </a:txBody>
                  <a:tcPr marL="36000" marR="36000" anchor="ctr"/>
                </a:tc>
                <a:tc>
                  <a:txBody>
                    <a:bodyPr/>
                    <a:lstStyle/>
                    <a:p>
                      <a:pPr algn="ctr"/>
                      <a:r>
                        <a:rPr kumimoji="1" lang="ja-JP" altLang="en-US" sz="1600" dirty="0" smtClean="0"/>
                        <a:t>７</a:t>
                      </a:r>
                      <a:endParaRPr kumimoji="1" lang="ja-JP" altLang="en-US" sz="1600" dirty="0"/>
                    </a:p>
                  </a:txBody>
                  <a:tcPr marL="36000" marR="36000" anchor="ctr"/>
                </a:tc>
                <a:tc>
                  <a:txBody>
                    <a:bodyPr/>
                    <a:lstStyle/>
                    <a:p>
                      <a:pPr algn="ctr"/>
                      <a:r>
                        <a:rPr kumimoji="1" lang="en-US" altLang="ja-JP" sz="1600" dirty="0" smtClean="0"/>
                        <a:t>18</a:t>
                      </a:r>
                      <a:endParaRPr kumimoji="1" lang="ja-JP" altLang="en-US" sz="1600" dirty="0"/>
                    </a:p>
                  </a:txBody>
                  <a:tcPr marL="36000" marR="36000" anchor="ctr"/>
                </a:tc>
                <a:tc>
                  <a:txBody>
                    <a:bodyPr/>
                    <a:lstStyle/>
                    <a:p>
                      <a:pPr algn="ctr"/>
                      <a:r>
                        <a:rPr kumimoji="1" lang="en-US" altLang="ja-JP" sz="1600" dirty="0" smtClean="0"/>
                        <a:t>202</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ctr"/>
                      <a:r>
                        <a:rPr kumimoji="1" lang="ja-JP" altLang="en-US" sz="1600" dirty="0" smtClean="0"/>
                        <a:t>標準</a:t>
                      </a:r>
                      <a:r>
                        <a:rPr kumimoji="1" lang="en-US" altLang="ja-JP" sz="1600" dirty="0" smtClean="0"/>
                        <a:t>1351</a:t>
                      </a:r>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c>
                  <a:txBody>
                    <a:bodyPr/>
                    <a:lstStyle/>
                    <a:p>
                      <a:pPr algn="ctr"/>
                      <a:endParaRPr kumimoji="1" lang="en-US" altLang="ja-JP" sz="1600" dirty="0" smtClean="0"/>
                    </a:p>
                  </a:txBody>
                  <a:tcPr marL="36000" marR="36000" anchor="ctr">
                    <a:lnL w="19050" cap="flat" cmpd="sng" algn="ctr">
                      <a:solidFill>
                        <a:schemeClr val="tx1"/>
                      </a:solidFill>
                      <a:prstDash val="solid"/>
                      <a:round/>
                      <a:headEnd type="none" w="med" len="med"/>
                      <a:tailEnd type="none" w="med" len="med"/>
                    </a:lnL>
                  </a:tcPr>
                </a:tc>
                <a:tc>
                  <a:txBody>
                    <a:bodyPr/>
                    <a:lstStyle/>
                    <a:p>
                      <a:pPr algn="ctr"/>
                      <a:r>
                        <a:rPr kumimoji="1" lang="ja-JP" altLang="en-US" sz="1600" dirty="0" smtClean="0"/>
                        <a:t>２</a:t>
                      </a: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r>
              <a:tr h="675479">
                <a:tc>
                  <a:txBody>
                    <a:bodyPr/>
                    <a:lstStyle/>
                    <a:p>
                      <a:pPr algn="ctr"/>
                      <a:r>
                        <a:rPr kumimoji="1" lang="ja-JP" altLang="en-US" sz="1600" dirty="0" smtClean="0"/>
                        <a:t>第２</a:t>
                      </a:r>
                      <a:endParaRPr kumimoji="1" lang="en-US" altLang="ja-JP" sz="1600" dirty="0" smtClean="0"/>
                    </a:p>
                    <a:p>
                      <a:pPr algn="ctr"/>
                      <a:r>
                        <a:rPr kumimoji="1" lang="ja-JP" altLang="en-US" sz="1600" dirty="0" smtClean="0"/>
                        <a:t>段階</a:t>
                      </a:r>
                      <a:endParaRPr kumimoji="1" lang="ja-JP" altLang="en-US" sz="1600" dirty="0"/>
                    </a:p>
                  </a:txBody>
                  <a:tcPr marL="99060" marR="99060" anchor="ctr"/>
                </a:tc>
                <a:tc vMerge="1">
                  <a:txBody>
                    <a:bodyPr/>
                    <a:lstStyle/>
                    <a:p>
                      <a:pPr algn="ctr"/>
                      <a:endParaRPr kumimoji="1" lang="ja-JP" altLang="en-US" sz="1600" dirty="0"/>
                    </a:p>
                  </a:txBody>
                  <a:tcPr marL="36000" marR="36000" anchor="ctr"/>
                </a:tc>
                <a:tc>
                  <a:txBody>
                    <a:bodyPr/>
                    <a:lstStyle/>
                    <a:p>
                      <a:pPr algn="l"/>
                      <a:r>
                        <a:rPr kumimoji="1" lang="ja-JP" altLang="en-US" sz="1400" dirty="0" smtClean="0"/>
                        <a:t>本人年金収入</a:t>
                      </a:r>
                      <a:endParaRPr kumimoji="1" lang="en-US" altLang="ja-JP" sz="1400" dirty="0" smtClean="0"/>
                    </a:p>
                    <a:p>
                      <a:pPr algn="ctr"/>
                      <a:r>
                        <a:rPr kumimoji="1" lang="en-US" altLang="ja-JP" sz="1600" dirty="0" smtClean="0"/>
                        <a:t>80</a:t>
                      </a:r>
                      <a:r>
                        <a:rPr kumimoji="1" lang="ja-JP" altLang="en-US" sz="1600" dirty="0" smtClean="0"/>
                        <a:t>万円以下</a:t>
                      </a:r>
                      <a:endParaRPr kumimoji="1" lang="ja-JP" altLang="en-US" sz="1600" dirty="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c>
                  <a:txBody>
                    <a:bodyPr/>
                    <a:lstStyle/>
                    <a:p>
                      <a:pPr algn="ctr"/>
                      <a:r>
                        <a:rPr kumimoji="1" lang="ja-JP" altLang="en-US" sz="1600" dirty="0" smtClean="0"/>
                        <a:t>７</a:t>
                      </a:r>
                      <a:endParaRPr kumimoji="1" lang="ja-JP" altLang="en-US" sz="1600" dirty="0"/>
                    </a:p>
                  </a:txBody>
                  <a:tcPr marL="36000" marR="36000" anchor="ctr"/>
                </a:tc>
                <a:tc>
                  <a:txBody>
                    <a:bodyPr/>
                    <a:lstStyle/>
                    <a:p>
                      <a:pPr algn="ctr"/>
                      <a:r>
                        <a:rPr kumimoji="1" lang="en-US" altLang="ja-JP" sz="1600" dirty="0" smtClean="0"/>
                        <a:t>139</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ctr"/>
                      <a:r>
                        <a:rPr kumimoji="1" lang="ja-JP" altLang="en-US" sz="1600" dirty="0" smtClean="0"/>
                        <a:t>標準</a:t>
                      </a:r>
                      <a:r>
                        <a:rPr kumimoji="1" lang="en-US" altLang="ja-JP" sz="1600" dirty="0" smtClean="0"/>
                        <a:t>1312</a:t>
                      </a:r>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c>
                  <a:txBody>
                    <a:bodyPr/>
                    <a:lstStyle/>
                    <a:p>
                      <a:pPr algn="ctr"/>
                      <a:r>
                        <a:rPr kumimoji="1" lang="en-US" altLang="ja-JP" sz="1600" dirty="0" smtClean="0"/>
                        <a:t> 35</a:t>
                      </a:r>
                    </a:p>
                  </a:txBody>
                  <a:tcPr marL="36000" marR="36000" anchor="ctr">
                    <a:lnL w="19050" cap="flat" cmpd="sng" algn="ctr">
                      <a:solidFill>
                        <a:schemeClr val="tx1"/>
                      </a:solidFill>
                      <a:prstDash val="solid"/>
                      <a:round/>
                      <a:headEnd type="none" w="med" len="med"/>
                      <a:tailEnd type="none" w="med" len="med"/>
                    </a:lnL>
                  </a:tcPr>
                </a:tc>
                <a:tc>
                  <a:txBody>
                    <a:bodyPr/>
                    <a:lstStyle/>
                    <a:p>
                      <a:pPr algn="ctr"/>
                      <a:r>
                        <a:rPr kumimoji="1" lang="en-US" altLang="ja-JP" sz="1600" dirty="0" smtClean="0"/>
                        <a:t>82</a:t>
                      </a:r>
                      <a:endParaRPr kumimoji="1" lang="ja-JP" altLang="en-US" sz="1600" dirty="0"/>
                    </a:p>
                  </a:txBody>
                  <a:tcPr marL="36000" marR="36000" anchor="ctr"/>
                </a:tc>
                <a:tc>
                  <a:txBody>
                    <a:bodyPr/>
                    <a:lstStyle/>
                    <a:p>
                      <a:pPr algn="ctr"/>
                      <a:r>
                        <a:rPr kumimoji="1" lang="ja-JP" altLang="en-US" sz="1600" dirty="0" smtClean="0"/>
                        <a:t>４</a:t>
                      </a:r>
                      <a:endParaRPr kumimoji="1" lang="ja-JP" altLang="en-US" sz="1600" dirty="0"/>
                    </a:p>
                  </a:txBody>
                  <a:tcPr marL="36000" marR="36000" anchor="ctr"/>
                </a:tc>
                <a:tc>
                  <a:txBody>
                    <a:bodyPr/>
                    <a:lstStyle/>
                    <a:p>
                      <a:pPr algn="ctr"/>
                      <a:endParaRPr kumimoji="1" lang="ja-JP" altLang="en-US" sz="1600"/>
                    </a:p>
                  </a:txBody>
                  <a:tcPr marL="36000" marR="36000" anchor="ctr">
                    <a:lnB w="19050" cap="flat" cmpd="sng" algn="ctr">
                      <a:solidFill>
                        <a:schemeClr val="tx1"/>
                      </a:solidFill>
                      <a:prstDash val="solid"/>
                      <a:round/>
                      <a:headEnd type="none" w="med" len="med"/>
                      <a:tailEnd type="none" w="med" len="med"/>
                    </a:lnB>
                  </a:tcP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r>
              <a:tr h="1279952">
                <a:tc>
                  <a:txBody>
                    <a:bodyPr/>
                    <a:lstStyle/>
                    <a:p>
                      <a:pPr algn="ctr"/>
                      <a:r>
                        <a:rPr kumimoji="1" lang="ja-JP" altLang="en-US" sz="1600" dirty="0" smtClean="0"/>
                        <a:t>特例第３段階</a:t>
                      </a:r>
                      <a:endParaRPr kumimoji="1" lang="ja-JP" altLang="en-US" sz="1600" dirty="0"/>
                    </a:p>
                  </a:txBody>
                  <a:tcPr marL="99060" marR="99060" anchor="ctr"/>
                </a:tc>
                <a:tc vMerge="1">
                  <a:txBody>
                    <a:bodyPr/>
                    <a:lstStyle/>
                    <a:p>
                      <a:pPr algn="ctr"/>
                      <a:endParaRPr kumimoji="1" lang="ja-JP" altLang="en-US" sz="1600" dirty="0"/>
                    </a:p>
                  </a:txBody>
                  <a:tcPr marL="36000" marR="36000" anchor="ctr"/>
                </a:tc>
                <a:tc>
                  <a:txBody>
                    <a:bodyPr/>
                    <a:lstStyle/>
                    <a:p>
                      <a:pPr algn="ctr"/>
                      <a:r>
                        <a:rPr kumimoji="1" lang="en-US" altLang="ja-JP" sz="1600" dirty="0" smtClean="0"/>
                        <a:t>80</a:t>
                      </a:r>
                      <a:r>
                        <a:rPr kumimoji="1" lang="ja-JP" altLang="en-US" sz="1600" dirty="0" smtClean="0"/>
                        <a:t>万円超</a:t>
                      </a:r>
                      <a:endParaRPr kumimoji="1" lang="en-US" altLang="ja-JP" sz="1600" dirty="0" smtClean="0"/>
                    </a:p>
                    <a:p>
                      <a:pPr algn="ctr"/>
                      <a:r>
                        <a:rPr kumimoji="1" lang="en-US" altLang="ja-JP" sz="1600" dirty="0" smtClean="0"/>
                        <a:t>120</a:t>
                      </a:r>
                      <a:r>
                        <a:rPr kumimoji="1" lang="ja-JP" altLang="en-US" sz="1600" dirty="0" smtClean="0"/>
                        <a:t>万円以下</a:t>
                      </a: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c>
                  <a:txBody>
                    <a:bodyPr/>
                    <a:lstStyle/>
                    <a:p>
                      <a:pPr algn="ctr"/>
                      <a:endParaRPr kumimoji="1" lang="ja-JP" altLang="en-US" sz="1600" dirty="0"/>
                    </a:p>
                  </a:txBody>
                  <a:tcPr marL="36000" marR="36000" anchor="ctr">
                    <a:lnT w="19050" cap="flat" cmpd="sng" algn="ctr">
                      <a:solidFill>
                        <a:schemeClr val="tx1"/>
                      </a:solidFill>
                      <a:prstDash val="solid"/>
                      <a:round/>
                      <a:headEnd type="none" w="med" len="med"/>
                      <a:tailEnd type="none" w="med" len="med"/>
                    </a:lnT>
                  </a:tcPr>
                </a:tc>
                <a:tc>
                  <a:txBody>
                    <a:bodyPr/>
                    <a:lstStyle/>
                    <a:p>
                      <a:pPr algn="ctr"/>
                      <a:r>
                        <a:rPr kumimoji="1" lang="ja-JP" altLang="en-US" sz="1600" dirty="0" smtClean="0"/>
                        <a:t>８</a:t>
                      </a:r>
                      <a:endParaRPr kumimoji="1" lang="ja-JP" altLang="en-US" sz="1600" dirty="0"/>
                    </a:p>
                  </a:txBody>
                  <a:tcPr marL="36000" marR="36000" anchor="ctr"/>
                </a:tc>
                <a:tc>
                  <a:txBody>
                    <a:bodyPr/>
                    <a:lstStyle/>
                    <a:p>
                      <a:pPr algn="ctr"/>
                      <a:r>
                        <a:rPr kumimoji="1" lang="en-US" altLang="ja-JP" sz="1600" dirty="0" smtClean="0"/>
                        <a:t>545</a:t>
                      </a:r>
                      <a:endParaRPr kumimoji="1" lang="ja-JP" altLang="en-US" sz="1600" dirty="0"/>
                    </a:p>
                  </a:txBody>
                  <a:tcPr marL="36000" marR="36000" anchor="ctr"/>
                </a:tc>
                <a:tc>
                  <a:txBody>
                    <a:bodyPr/>
                    <a:lstStyle/>
                    <a:p>
                      <a:pPr algn="ctr"/>
                      <a:r>
                        <a:rPr kumimoji="1" lang="en-US" altLang="ja-JP" sz="1600" dirty="0" smtClean="0"/>
                        <a:t>256</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l"/>
                      <a:r>
                        <a:rPr kumimoji="1" lang="ja-JP" altLang="en-US" sz="1200" dirty="0" smtClean="0"/>
                        <a:t>特例</a:t>
                      </a:r>
                      <a:endParaRPr kumimoji="1" lang="en-US" altLang="ja-JP" sz="1200" dirty="0" smtClean="0"/>
                    </a:p>
                    <a:p>
                      <a:pPr algn="l"/>
                      <a:r>
                        <a:rPr kumimoji="1" lang="ja-JP" altLang="en-US" sz="1200" dirty="0" smtClean="0"/>
                        <a:t>未設定</a:t>
                      </a:r>
                      <a:endParaRPr kumimoji="1" lang="en-US" altLang="ja-JP" sz="1200" dirty="0" smtClean="0"/>
                    </a:p>
                    <a:p>
                      <a:pPr algn="ctr"/>
                      <a:r>
                        <a:rPr kumimoji="1" lang="en-US" altLang="ja-JP" sz="1600" dirty="0" smtClean="0"/>
                        <a:t>765</a:t>
                      </a:r>
                    </a:p>
                    <a:p>
                      <a:pPr algn="l"/>
                      <a:r>
                        <a:rPr kumimoji="1" lang="ja-JP" altLang="en-US" sz="1200" dirty="0" smtClean="0"/>
                        <a:t>特例</a:t>
                      </a:r>
                      <a:endParaRPr kumimoji="1" lang="en-US" altLang="ja-JP" sz="1200" dirty="0" smtClean="0"/>
                    </a:p>
                    <a:p>
                      <a:pPr algn="l"/>
                      <a:r>
                        <a:rPr kumimoji="1" lang="ja-JP" altLang="en-US" sz="1200" dirty="0" smtClean="0"/>
                        <a:t>設定</a:t>
                      </a:r>
                      <a:endParaRPr kumimoji="1" lang="en-US" altLang="ja-JP" sz="1200" dirty="0" smtClean="0"/>
                    </a:p>
                    <a:p>
                      <a:pPr algn="ctr"/>
                      <a:r>
                        <a:rPr kumimoji="1" lang="en-US" altLang="ja-JP" sz="1600" dirty="0" smtClean="0"/>
                        <a:t>5</a:t>
                      </a:r>
                      <a:endParaRPr kumimoji="1" lang="ja-JP" altLang="en-US" sz="1600" dirty="0" smtClean="0"/>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c>
                  <a:txBody>
                    <a:bodyPr/>
                    <a:lstStyle/>
                    <a:p>
                      <a:pPr algn="ctr"/>
                      <a:endParaRPr kumimoji="1" lang="ja-JP" altLang="en-US" sz="1600" dirty="0"/>
                    </a:p>
                  </a:txBody>
                  <a:tcPr marL="36000" marR="36000" anchor="ctr">
                    <a:lnL w="19050" cap="flat" cmpd="sng" algn="ctr">
                      <a:solidFill>
                        <a:schemeClr val="tx1"/>
                      </a:solidFill>
                      <a:prstDash val="solid"/>
                      <a:round/>
                      <a:headEnd type="none" w="med" len="med"/>
                      <a:tailEnd type="none" w="med" len="med"/>
                    </a:lnL>
                  </a:tcP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r>
              <a:tr h="675479">
                <a:tc>
                  <a:txBody>
                    <a:bodyPr/>
                    <a:lstStyle/>
                    <a:p>
                      <a:pPr algn="ctr"/>
                      <a:r>
                        <a:rPr kumimoji="1" lang="ja-JP" altLang="en-US" sz="1600" dirty="0" smtClean="0"/>
                        <a:t>第３</a:t>
                      </a:r>
                      <a:endParaRPr kumimoji="1" lang="en-US" altLang="ja-JP" sz="1600" dirty="0" smtClean="0"/>
                    </a:p>
                    <a:p>
                      <a:pPr algn="ctr"/>
                      <a:r>
                        <a:rPr kumimoji="1" lang="ja-JP" altLang="en-US" sz="1600" dirty="0" smtClean="0"/>
                        <a:t>段階</a:t>
                      </a:r>
                      <a:endParaRPr kumimoji="1" lang="ja-JP" altLang="en-US" sz="1600" dirty="0"/>
                    </a:p>
                  </a:txBody>
                  <a:tcPr marL="99060" marR="99060" anchor="ctr"/>
                </a:tc>
                <a:tc vMerge="1">
                  <a:txBody>
                    <a:bodyPr/>
                    <a:lstStyle/>
                    <a:p>
                      <a:pPr algn="ctr"/>
                      <a:endParaRPr kumimoji="1" lang="ja-JP" altLang="en-US" sz="16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120</a:t>
                      </a:r>
                      <a:r>
                        <a:rPr kumimoji="1" lang="ja-JP" altLang="en-US" sz="1600" dirty="0" smtClean="0"/>
                        <a:t>万円超</a:t>
                      </a: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r>
                        <a:rPr kumimoji="1" lang="ja-JP" altLang="en-US" sz="1600" dirty="0" smtClean="0"/>
                        <a:t>２</a:t>
                      </a:r>
                      <a:endParaRPr kumimoji="1" lang="ja-JP" altLang="en-US" sz="1600" dirty="0"/>
                    </a:p>
                  </a:txBody>
                  <a:tcPr marL="36000" marR="36000" anchor="ctr"/>
                </a:tc>
                <a:tc>
                  <a:txBody>
                    <a:bodyPr/>
                    <a:lstStyle/>
                    <a:p>
                      <a:pPr algn="ctr"/>
                      <a:r>
                        <a:rPr kumimoji="1" lang="en-US" altLang="ja-JP" sz="1600" dirty="0" smtClean="0"/>
                        <a:t>34</a:t>
                      </a:r>
                      <a:endParaRPr kumimoji="1" lang="ja-JP" altLang="en-US" sz="1600" dirty="0"/>
                    </a:p>
                  </a:txBody>
                  <a:tcPr marL="36000" marR="36000" anchor="ctr"/>
                </a:tc>
                <a:tc>
                  <a:txBody>
                    <a:bodyPr/>
                    <a:lstStyle/>
                    <a:p>
                      <a:pPr algn="ctr"/>
                      <a:r>
                        <a:rPr kumimoji="1" lang="en-US" altLang="ja-JP" sz="1600" dirty="0" smtClean="0"/>
                        <a:t>127</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ctr"/>
                      <a:r>
                        <a:rPr kumimoji="1" lang="ja-JP" altLang="en-US" sz="1600" dirty="0" smtClean="0"/>
                        <a:t>標準</a:t>
                      </a:r>
                      <a:r>
                        <a:rPr kumimoji="1" lang="en-US" altLang="ja-JP" sz="1600" dirty="0" smtClean="0"/>
                        <a:t>1400</a:t>
                      </a:r>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c>
                  <a:txBody>
                    <a:bodyPr/>
                    <a:lstStyle/>
                    <a:p>
                      <a:pPr algn="ctr"/>
                      <a:r>
                        <a:rPr kumimoji="1" lang="en-US" altLang="ja-JP" sz="1600" dirty="0" smtClean="0"/>
                        <a:t>  2</a:t>
                      </a:r>
                    </a:p>
                  </a:txBody>
                  <a:tcPr marL="36000" marR="36000" anchor="ctr">
                    <a:lnL w="19050" cap="flat" cmpd="sng" algn="ctr">
                      <a:solidFill>
                        <a:schemeClr val="tx1"/>
                      </a:solidFill>
                      <a:prstDash val="solid"/>
                      <a:round/>
                      <a:headEnd type="none" w="med" len="med"/>
                      <a:tailEnd type="none" w="med" len="med"/>
                    </a:lnL>
                  </a:tcPr>
                </a:tc>
                <a:tc>
                  <a:txBody>
                    <a:bodyPr/>
                    <a:lstStyle/>
                    <a:p>
                      <a:pPr algn="ctr"/>
                      <a:r>
                        <a:rPr kumimoji="1" lang="en-US" altLang="ja-JP" sz="1600" dirty="0" smtClean="0"/>
                        <a:t>14</a:t>
                      </a:r>
                      <a:endParaRPr kumimoji="1" lang="ja-JP" altLang="en-US" sz="1600" dirty="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c>
                  <a:txBody>
                    <a:bodyPr/>
                    <a:lstStyle/>
                    <a:p>
                      <a:pPr algn="ctr"/>
                      <a:endParaRPr kumimoji="1" lang="ja-JP" altLang="en-US" sz="1600" dirty="0"/>
                    </a:p>
                  </a:txBody>
                  <a:tcPr marL="36000" marR="36000" anchor="ctr">
                    <a:lnB w="19050" cap="flat" cmpd="sng" algn="ctr">
                      <a:solidFill>
                        <a:schemeClr val="tx1"/>
                      </a:solidFill>
                      <a:prstDash val="solid"/>
                      <a:round/>
                      <a:headEnd type="none" w="med" len="med"/>
                      <a:tailEnd type="none" w="med" len="med"/>
                    </a:lnB>
                  </a:tcPr>
                </a:tc>
              </a:tr>
              <a:tr h="684626">
                <a:tc>
                  <a:txBody>
                    <a:bodyPr/>
                    <a:lstStyle/>
                    <a:p>
                      <a:pPr algn="ctr"/>
                      <a:r>
                        <a:rPr kumimoji="1" lang="ja-JP" altLang="en-US" sz="1600" dirty="0" smtClean="0"/>
                        <a:t>特例第４段階</a:t>
                      </a:r>
                      <a:endParaRPr kumimoji="1" lang="ja-JP" altLang="en-US" sz="1600" dirty="0"/>
                    </a:p>
                  </a:txBody>
                  <a:tcPr marL="99060" marR="99060" anchor="ctr"/>
                </a:tc>
                <a:tc rowSpan="2">
                  <a:txBody>
                    <a:bodyPr/>
                    <a:lstStyle/>
                    <a:p>
                      <a:pPr algn="ctr"/>
                      <a:r>
                        <a:rPr kumimoji="1" lang="ja-JP" altLang="en-US" sz="1600" dirty="0" smtClean="0">
                          <a:latin typeface="ＭＳ ゴシック" pitchFamily="49" charset="-128"/>
                          <a:ea typeface="ＭＳ ゴシック" pitchFamily="49" charset="-128"/>
                        </a:rPr>
                        <a:t>本人非課税</a:t>
                      </a:r>
                      <a:endParaRPr kumimoji="1" lang="ja-JP" altLang="en-US" sz="1600" dirty="0">
                        <a:latin typeface="ＭＳ ゴシック" pitchFamily="49" charset="-128"/>
                        <a:ea typeface="ＭＳ ゴシック" pitchFamily="49" charset="-128"/>
                      </a:endParaRPr>
                    </a:p>
                  </a:txBody>
                  <a:tcPr marL="36000" marR="36000" vert="eaVert"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80</a:t>
                      </a:r>
                      <a:r>
                        <a:rPr kumimoji="1" lang="ja-JP" altLang="en-US" sz="1600" dirty="0" smtClean="0"/>
                        <a:t>万円以下</a:t>
                      </a: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r>
                        <a:rPr kumimoji="1" lang="ja-JP" altLang="en-US" sz="1600" dirty="0" smtClean="0"/>
                        <a:t>２</a:t>
                      </a:r>
                      <a:endParaRPr kumimoji="1" lang="ja-JP" altLang="en-US" sz="1600" dirty="0"/>
                    </a:p>
                  </a:txBody>
                  <a:tcPr marL="36000" marR="36000" anchor="ctr"/>
                </a:tc>
                <a:tc>
                  <a:txBody>
                    <a:bodyPr/>
                    <a:lstStyle/>
                    <a:p>
                      <a:pPr algn="ctr"/>
                      <a:r>
                        <a:rPr kumimoji="1" lang="ja-JP" altLang="en-US" sz="1600" dirty="0" smtClean="0"/>
                        <a:t>６</a:t>
                      </a:r>
                      <a:endParaRPr kumimoji="1" lang="ja-JP" altLang="en-US" sz="1600" dirty="0"/>
                    </a:p>
                  </a:txBody>
                  <a:tcPr marL="36000" marR="36000" anchor="ctr">
                    <a:lnT w="19050" cap="flat" cmpd="sng" algn="ctr">
                      <a:solidFill>
                        <a:schemeClr val="tx1"/>
                      </a:solidFill>
                      <a:prstDash val="solid"/>
                      <a:round/>
                      <a:headEnd type="none" w="med" len="med"/>
                      <a:tailEnd type="none" w="med" len="med"/>
                    </a:lnT>
                  </a:tcPr>
                </a:tc>
                <a:tc>
                  <a:txBody>
                    <a:bodyPr/>
                    <a:lstStyle/>
                    <a:p>
                      <a:pPr algn="ctr"/>
                      <a:endParaRPr kumimoji="1" lang="ja-JP" altLang="en-US" sz="1600" dirty="0"/>
                    </a:p>
                  </a:txBody>
                  <a:tcPr marL="36000" marR="36000" anchor="ctr"/>
                </a:tc>
                <a:tc>
                  <a:txBody>
                    <a:bodyPr/>
                    <a:lstStyle/>
                    <a:p>
                      <a:pPr algn="ctr"/>
                      <a:r>
                        <a:rPr kumimoji="1" lang="en-US" altLang="ja-JP" sz="1600" dirty="0" smtClean="0"/>
                        <a:t>641</a:t>
                      </a:r>
                      <a:endParaRPr kumimoji="1" lang="ja-JP" altLang="en-US" sz="1600" dirty="0"/>
                    </a:p>
                  </a:txBody>
                  <a:tcPr marL="36000" marR="36000" anchor="ctr"/>
                </a:tc>
                <a:tc>
                  <a:txBody>
                    <a:bodyPr/>
                    <a:lstStyle/>
                    <a:p>
                      <a:pPr algn="ctr"/>
                      <a:r>
                        <a:rPr kumimoji="1" lang="en-US" altLang="ja-JP" sz="1600" dirty="0" smtClean="0"/>
                        <a:t>604</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特例</a:t>
                      </a:r>
                      <a:endParaRPr kumimoji="1" lang="en-US" altLang="ja-JP"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未設定</a:t>
                      </a:r>
                      <a:endParaRPr kumimoji="1" lang="en-US" altLang="ja-JP" sz="12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327</a:t>
                      </a:r>
                      <a:endParaRPr kumimoji="1" lang="ja-JP" altLang="en-US" sz="1600" dirty="0"/>
                    </a:p>
                  </a:txBody>
                  <a:tcPr marL="36000" marR="3600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r>
              <a:tr h="675479">
                <a:tc>
                  <a:txBody>
                    <a:bodyPr/>
                    <a:lstStyle/>
                    <a:p>
                      <a:pPr algn="ctr"/>
                      <a:r>
                        <a:rPr kumimoji="1" lang="ja-JP" altLang="en-US" sz="1600" dirty="0" smtClean="0"/>
                        <a:t>第４</a:t>
                      </a:r>
                      <a:endParaRPr kumimoji="1" lang="en-US" altLang="ja-JP" sz="1600" dirty="0" smtClean="0"/>
                    </a:p>
                    <a:p>
                      <a:pPr algn="ctr"/>
                      <a:r>
                        <a:rPr kumimoji="1" lang="ja-JP" altLang="en-US" sz="1600" dirty="0" smtClean="0"/>
                        <a:t>段階</a:t>
                      </a:r>
                      <a:endParaRPr kumimoji="1" lang="ja-JP" altLang="en-US" sz="1600" dirty="0"/>
                    </a:p>
                  </a:txBody>
                  <a:tcPr marL="99060" marR="99060" anchor="ctr"/>
                </a:tc>
                <a:tc vMerge="1">
                  <a:txBody>
                    <a:bodyPr/>
                    <a:lstStyle/>
                    <a:p>
                      <a:pPr algn="ctr"/>
                      <a:endParaRPr kumimoji="1" lang="ja-JP" altLang="en-US" sz="16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80</a:t>
                      </a:r>
                      <a:r>
                        <a:rPr kumimoji="1" lang="ja-JP" altLang="en-US" sz="1600" dirty="0" smtClean="0"/>
                        <a:t>万円超</a:t>
                      </a: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dirty="0"/>
                    </a:p>
                  </a:txBody>
                  <a:tcPr marL="36000" marR="36000" anchor="ctr"/>
                </a:tc>
                <a:tc>
                  <a:txBody>
                    <a:bodyPr/>
                    <a:lstStyle/>
                    <a:p>
                      <a:pPr algn="ctr"/>
                      <a:endParaRPr kumimoji="1" lang="ja-JP" altLang="en-US" sz="1600"/>
                    </a:p>
                  </a:txBody>
                  <a:tcPr marL="36000" marR="36000" anchor="ctr"/>
                </a:tc>
                <a:tc>
                  <a:txBody>
                    <a:bodyPr/>
                    <a:lstStyle/>
                    <a:p>
                      <a:pPr algn="ctr"/>
                      <a:r>
                        <a:rPr kumimoji="1" lang="ja-JP" altLang="en-US" sz="1600" dirty="0" smtClean="0"/>
                        <a:t>１</a:t>
                      </a:r>
                      <a:endParaRPr kumimoji="1" lang="ja-JP" altLang="en-US" sz="1600" dirty="0"/>
                    </a:p>
                  </a:txBody>
                  <a:tcPr marL="36000" marR="36000" anchor="ctr"/>
                </a:tc>
                <a:tc>
                  <a:txBody>
                    <a:bodyPr/>
                    <a:lstStyle/>
                    <a:p>
                      <a:pPr algn="ctr"/>
                      <a:r>
                        <a:rPr kumimoji="1" lang="ja-JP" altLang="en-US" sz="1600" dirty="0" smtClean="0"/>
                        <a:t>３</a:t>
                      </a:r>
                      <a:endParaRPr kumimoji="1" lang="ja-JP" altLang="en-US" sz="1600" dirty="0"/>
                    </a:p>
                  </a:txBody>
                  <a:tcPr marL="36000" marR="36000" anchor="ctr">
                    <a:lnR w="19050" cap="flat" cmpd="sng" algn="ctr">
                      <a:solidFill>
                        <a:schemeClr val="tx1"/>
                      </a:solidFill>
                      <a:prstDash val="solid"/>
                      <a:round/>
                      <a:headEnd type="none" w="med" len="med"/>
                      <a:tailEnd type="none" w="med" len="med"/>
                    </a:lnR>
                  </a:tcPr>
                </a:tc>
                <a:tc>
                  <a:txBody>
                    <a:bodyPr/>
                    <a:lstStyle/>
                    <a:p>
                      <a:pPr algn="ctr"/>
                      <a:r>
                        <a:rPr kumimoji="1" lang="ja-JP" altLang="en-US" sz="1600" baseline="0" dirty="0" smtClean="0"/>
                        <a:t>標準</a:t>
                      </a:r>
                      <a:r>
                        <a:rPr kumimoji="1" lang="en-US" altLang="ja-JP" sz="1600" dirty="0" smtClean="0"/>
                        <a:t>1576</a:t>
                      </a:r>
                      <a:endParaRPr kumimoji="1" lang="ja-JP" altLang="en-US" sz="1600" dirty="0"/>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3D1FF"/>
                    </a:solidFill>
                  </a:tcPr>
                </a:tc>
              </a:tr>
            </a:tbl>
          </a:graphicData>
        </a:graphic>
      </p:graphicFrame>
      <p:sp>
        <p:nvSpPr>
          <p:cNvPr id="7" name="正方形/長方形 6"/>
          <p:cNvSpPr/>
          <p:nvPr/>
        </p:nvSpPr>
        <p:spPr>
          <a:xfrm>
            <a:off x="416500" y="6237344"/>
            <a:ext cx="9245252" cy="307777"/>
          </a:xfrm>
          <a:prstGeom prst="rect">
            <a:avLst/>
          </a:prstGeom>
        </p:spPr>
        <p:txBody>
          <a:bodyPr wrap="square">
            <a:spAutoFit/>
          </a:bodyPr>
          <a:lstStyle/>
          <a:p>
            <a:r>
              <a:rPr lang="ja-JP" altLang="en-US" sz="1400" dirty="0" smtClean="0">
                <a:solidFill>
                  <a:prstClr val="black"/>
                </a:solidFill>
              </a:rPr>
              <a:t>（介護保険計画課調べ（平成</a:t>
            </a:r>
            <a:r>
              <a:rPr lang="en-US" altLang="ja-JP" sz="1400" dirty="0" smtClean="0">
                <a:solidFill>
                  <a:prstClr val="black"/>
                </a:solidFill>
              </a:rPr>
              <a:t>24</a:t>
            </a:r>
            <a:r>
              <a:rPr lang="ja-JP" altLang="en-US" sz="1400" dirty="0" smtClean="0">
                <a:solidFill>
                  <a:prstClr val="black"/>
                </a:solidFill>
              </a:rPr>
              <a:t>年４月１日現在の全</a:t>
            </a:r>
            <a:r>
              <a:rPr lang="en-US" altLang="ja-JP" sz="1400" dirty="0" smtClean="0">
                <a:solidFill>
                  <a:prstClr val="black"/>
                </a:solidFill>
              </a:rPr>
              <a:t>1580</a:t>
            </a:r>
            <a:r>
              <a:rPr lang="ja-JP" altLang="en-US" sz="1400" dirty="0" smtClean="0">
                <a:solidFill>
                  <a:prstClr val="black"/>
                </a:solidFill>
              </a:rPr>
              <a:t>保険者を対象））</a:t>
            </a:r>
            <a:endParaRPr lang="ja-JP" altLang="en-US" sz="1400" dirty="0">
              <a:solidFill>
                <a:prstClr val="black"/>
              </a:solidFill>
            </a:endParaRPr>
          </a:p>
        </p:txBody>
      </p:sp>
      <p:sp>
        <p:nvSpPr>
          <p:cNvPr id="8" name="正方形/長方形 7"/>
          <p:cNvSpPr/>
          <p:nvPr/>
        </p:nvSpPr>
        <p:spPr>
          <a:xfrm>
            <a:off x="461473" y="6525376"/>
            <a:ext cx="7947918" cy="276999"/>
          </a:xfrm>
          <a:prstGeom prst="rect">
            <a:avLst/>
          </a:prstGeom>
        </p:spPr>
        <p:txBody>
          <a:bodyPr wrap="square">
            <a:spAutoFit/>
          </a:bodyPr>
          <a:lstStyle/>
          <a:p>
            <a:pPr algn="just"/>
            <a:r>
              <a:rPr lang="ja-JP" altLang="en-US" sz="1200" dirty="0" smtClean="0">
                <a:solidFill>
                  <a:prstClr val="black"/>
                </a:solidFill>
              </a:rPr>
              <a:t>（注）特例第３段階を設定しつつ割合が</a:t>
            </a:r>
            <a:r>
              <a:rPr lang="en-US" altLang="ja-JP" sz="1200" dirty="0" smtClean="0">
                <a:solidFill>
                  <a:prstClr val="black"/>
                </a:solidFill>
              </a:rPr>
              <a:t>0.75</a:t>
            </a:r>
            <a:r>
              <a:rPr lang="ja-JP" altLang="en-US" sz="1200" dirty="0" smtClean="0">
                <a:solidFill>
                  <a:prstClr val="black"/>
                </a:solidFill>
              </a:rPr>
              <a:t>である保険者は、第３段階の割合を</a:t>
            </a:r>
            <a:r>
              <a:rPr lang="en-US" altLang="ja-JP" sz="1200" dirty="0" smtClean="0">
                <a:solidFill>
                  <a:prstClr val="black"/>
                </a:solidFill>
              </a:rPr>
              <a:t>0.75</a:t>
            </a:r>
            <a:r>
              <a:rPr lang="ja-JP" altLang="en-US" sz="1200" dirty="0" smtClean="0">
                <a:solidFill>
                  <a:prstClr val="black"/>
                </a:solidFill>
              </a:rPr>
              <a:t>より高くしている保険者</a:t>
            </a:r>
            <a:endParaRPr lang="ja-JP" altLang="en-US" sz="1200" dirty="0">
              <a:solidFill>
                <a:prstClr val="black"/>
              </a:solidFill>
            </a:endParaRPr>
          </a:p>
        </p:txBody>
      </p:sp>
      <p:sp>
        <p:nvSpPr>
          <p:cNvPr id="9" name="スライド番号プレースホルダー 4"/>
          <p:cNvSpPr txBox="1">
            <a:spLocks/>
          </p:cNvSpPr>
          <p:nvPr/>
        </p:nvSpPr>
        <p:spPr>
          <a:xfrm>
            <a:off x="8985448" y="6453336"/>
            <a:ext cx="864099"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124</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2656526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791" y="3907870"/>
            <a:ext cx="3840084" cy="286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右中かっこ 4"/>
          <p:cNvSpPr/>
          <p:nvPr/>
        </p:nvSpPr>
        <p:spPr>
          <a:xfrm rot="16200000">
            <a:off x="3912084" y="-1215516"/>
            <a:ext cx="576064" cy="3960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6" name="テキスト ボックス 5"/>
          <p:cNvSpPr txBox="1"/>
          <p:nvPr/>
        </p:nvSpPr>
        <p:spPr>
          <a:xfrm>
            <a:off x="2952566" y="217172"/>
            <a:ext cx="3543140" cy="369332"/>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3000</a:t>
            </a:r>
            <a:r>
              <a:rPr lang="ja-JP" altLang="en-US" dirty="0" smtClean="0">
                <a:solidFill>
                  <a:prstClr val="black"/>
                </a:solidFill>
                <a:latin typeface="Calibri"/>
                <a:ea typeface="ＭＳ Ｐゴシック"/>
              </a:rPr>
              <a:t>万円超：</a:t>
            </a:r>
            <a:r>
              <a:rPr lang="en-US" altLang="ja-JP" dirty="0">
                <a:solidFill>
                  <a:prstClr val="black"/>
                </a:solidFill>
                <a:latin typeface="Calibri"/>
                <a:ea typeface="ＭＳ Ｐゴシック"/>
              </a:rPr>
              <a:t>1257</a:t>
            </a:r>
            <a:r>
              <a:rPr lang="ja-JP" altLang="en-US" dirty="0" smtClean="0">
                <a:solidFill>
                  <a:prstClr val="black"/>
                </a:solidFill>
                <a:latin typeface="Calibri"/>
                <a:ea typeface="ＭＳ Ｐゴシック"/>
              </a:rPr>
              <a:t>件（</a:t>
            </a:r>
            <a:r>
              <a:rPr lang="en-US" altLang="ja-JP" dirty="0">
                <a:solidFill>
                  <a:prstClr val="black"/>
                </a:solidFill>
                <a:latin typeface="Calibri"/>
                <a:ea typeface="ＭＳ Ｐゴシック"/>
              </a:rPr>
              <a:t>21</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7" name="直線コネクタ 6"/>
          <p:cNvCxnSpPr/>
          <p:nvPr/>
        </p:nvCxnSpPr>
        <p:spPr>
          <a:xfrm>
            <a:off x="6321156" y="401838"/>
            <a:ext cx="151145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7832615" y="401838"/>
            <a:ext cx="1" cy="6508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033130" y="3645024"/>
            <a:ext cx="180376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7836886" y="3645029"/>
            <a:ext cx="0" cy="5863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952566" y="3530980"/>
            <a:ext cx="3471132" cy="369332"/>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3000</a:t>
            </a:r>
            <a:r>
              <a:rPr lang="ja-JP" altLang="en-US" dirty="0" smtClean="0">
                <a:solidFill>
                  <a:prstClr val="black"/>
                </a:solidFill>
                <a:latin typeface="Calibri"/>
                <a:ea typeface="ＭＳ Ｐゴシック"/>
              </a:rPr>
              <a:t>万円超：</a:t>
            </a:r>
            <a:r>
              <a:rPr lang="en-US" altLang="ja-JP" dirty="0">
                <a:solidFill>
                  <a:prstClr val="black"/>
                </a:solidFill>
                <a:latin typeface="Calibri"/>
                <a:ea typeface="ＭＳ Ｐゴシック"/>
              </a:rPr>
              <a:t>1104</a:t>
            </a:r>
            <a:r>
              <a:rPr lang="ja-JP" altLang="en-US" dirty="0" smtClean="0">
                <a:solidFill>
                  <a:prstClr val="black"/>
                </a:solidFill>
                <a:latin typeface="Calibri"/>
                <a:ea typeface="ＭＳ Ｐゴシック"/>
              </a:rPr>
              <a:t>件（</a:t>
            </a:r>
            <a:r>
              <a:rPr lang="en-US" altLang="ja-JP" dirty="0" smtClean="0">
                <a:solidFill>
                  <a:prstClr val="black"/>
                </a:solidFill>
                <a:latin typeface="Calibri"/>
                <a:ea typeface="ＭＳ Ｐゴシック"/>
              </a:rPr>
              <a:t>34</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23" y="727288"/>
            <a:ext cx="6511258" cy="280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コネクタ 9"/>
          <p:cNvCxnSpPr/>
          <p:nvPr/>
        </p:nvCxnSpPr>
        <p:spPr>
          <a:xfrm flipH="1">
            <a:off x="2216696" y="1052736"/>
            <a:ext cx="3200" cy="1902182"/>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856" y="799051"/>
            <a:ext cx="40354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25" y="3900312"/>
            <a:ext cx="6384041" cy="294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右中かっこ 13"/>
          <p:cNvSpPr/>
          <p:nvPr/>
        </p:nvSpPr>
        <p:spPr>
          <a:xfrm rot="16200000">
            <a:off x="3904601" y="2006413"/>
            <a:ext cx="576064" cy="3960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cxnSp>
        <p:nvCxnSpPr>
          <p:cNvPr id="21" name="直線コネクタ 20"/>
          <p:cNvCxnSpPr/>
          <p:nvPr/>
        </p:nvCxnSpPr>
        <p:spPr>
          <a:xfrm flipH="1">
            <a:off x="2209213" y="4335130"/>
            <a:ext cx="3200" cy="1902182"/>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19299" y="217172"/>
            <a:ext cx="122413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全</a:t>
            </a:r>
            <a:r>
              <a:rPr lang="en-US" altLang="ja-JP" dirty="0" smtClean="0">
                <a:solidFill>
                  <a:prstClr val="black"/>
                </a:solidFill>
                <a:latin typeface="Calibri"/>
                <a:ea typeface="ＭＳ Ｐゴシック"/>
              </a:rPr>
              <a:t>6055</a:t>
            </a:r>
            <a:r>
              <a:rPr lang="ja-JP" altLang="en-US" dirty="0" smtClean="0">
                <a:solidFill>
                  <a:prstClr val="black"/>
                </a:solidFill>
                <a:latin typeface="Calibri"/>
                <a:ea typeface="ＭＳ Ｐゴシック"/>
              </a:rPr>
              <a:t>件</a:t>
            </a:r>
            <a:endParaRPr lang="ja-JP" altLang="en-US" dirty="0">
              <a:solidFill>
                <a:prstClr val="black"/>
              </a:solidFill>
              <a:latin typeface="Calibri"/>
              <a:ea typeface="ＭＳ Ｐゴシック"/>
            </a:endParaRPr>
          </a:p>
        </p:txBody>
      </p:sp>
      <p:sp>
        <p:nvSpPr>
          <p:cNvPr id="19" name="テキスト ボックス 18"/>
          <p:cNvSpPr txBox="1"/>
          <p:nvPr/>
        </p:nvSpPr>
        <p:spPr>
          <a:xfrm>
            <a:off x="241612" y="3568885"/>
            <a:ext cx="122413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全</a:t>
            </a:r>
            <a:r>
              <a:rPr lang="en-US" altLang="ja-JP" dirty="0" smtClean="0">
                <a:solidFill>
                  <a:prstClr val="black"/>
                </a:solidFill>
                <a:latin typeface="Calibri"/>
                <a:ea typeface="ＭＳ Ｐゴシック"/>
              </a:rPr>
              <a:t>3291</a:t>
            </a:r>
            <a:r>
              <a:rPr lang="ja-JP" altLang="en-US" dirty="0" smtClean="0">
                <a:solidFill>
                  <a:prstClr val="black"/>
                </a:solidFill>
                <a:latin typeface="Calibri"/>
                <a:ea typeface="ＭＳ Ｐゴシック"/>
              </a:rPr>
              <a:t>件</a:t>
            </a:r>
            <a:endParaRPr lang="ja-JP" altLang="en-US" dirty="0">
              <a:solidFill>
                <a:prstClr val="black"/>
              </a:solidFill>
              <a:latin typeface="Calibri"/>
              <a:ea typeface="ＭＳ Ｐゴシック"/>
            </a:endParaRPr>
          </a:p>
        </p:txBody>
      </p:sp>
      <p:sp>
        <p:nvSpPr>
          <p:cNvPr id="20" name="スライド番号プレースホルダー 1"/>
          <p:cNvSpPr txBox="1">
            <a:spLocks/>
          </p:cNvSpPr>
          <p:nvPr/>
        </p:nvSpPr>
        <p:spPr>
          <a:xfrm>
            <a:off x="9022777" y="6452059"/>
            <a:ext cx="757409" cy="365125"/>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prstClr val="black"/>
                </a:solidFill>
                <a:latin typeface="Arial" panose="020B0604020202020204" pitchFamily="34" charset="0"/>
                <a:cs typeface="Arial" panose="020B0604020202020204" pitchFamily="34" charset="0"/>
              </a:rPr>
              <a:t>169</a:t>
            </a:r>
            <a:endParaRPr lang="ja-JP"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7850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574" y="3997265"/>
            <a:ext cx="3768321" cy="284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79" y="538605"/>
            <a:ext cx="6477311" cy="290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2"/>
          <p:cNvGrpSpPr/>
          <p:nvPr/>
        </p:nvGrpSpPr>
        <p:grpSpPr>
          <a:xfrm>
            <a:off x="2148114" y="28490"/>
            <a:ext cx="5859044" cy="2860214"/>
            <a:chOff x="2216696" y="217172"/>
            <a:chExt cx="5790462" cy="2860214"/>
          </a:xfrm>
        </p:grpSpPr>
        <p:sp>
          <p:nvSpPr>
            <p:cNvPr id="5" name="右中かっこ 4"/>
            <p:cNvSpPr/>
            <p:nvPr/>
          </p:nvSpPr>
          <p:spPr>
            <a:xfrm rot="16200000">
              <a:off x="3912084" y="-1215516"/>
              <a:ext cx="576064" cy="3960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6" name="テキスト ボックス 5"/>
            <p:cNvSpPr txBox="1"/>
            <p:nvPr/>
          </p:nvSpPr>
          <p:spPr>
            <a:xfrm>
              <a:off x="2952566" y="217172"/>
              <a:ext cx="3543140" cy="369332"/>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3000</a:t>
              </a:r>
              <a:r>
                <a:rPr lang="ja-JP" altLang="en-US" dirty="0" smtClean="0">
                  <a:solidFill>
                    <a:prstClr val="black"/>
                  </a:solidFill>
                  <a:latin typeface="Calibri"/>
                  <a:ea typeface="ＭＳ Ｐゴシック"/>
                </a:rPr>
                <a:t>万円超：</a:t>
              </a:r>
              <a:r>
                <a:rPr lang="en-US" altLang="ja-JP" dirty="0">
                  <a:solidFill>
                    <a:prstClr val="black"/>
                  </a:solidFill>
                  <a:latin typeface="Calibri"/>
                  <a:ea typeface="ＭＳ Ｐゴシック"/>
                </a:rPr>
                <a:t>17</a:t>
              </a:r>
              <a:r>
                <a:rPr lang="ja-JP" altLang="en-US" dirty="0" smtClean="0">
                  <a:solidFill>
                    <a:prstClr val="black"/>
                  </a:solidFill>
                  <a:latin typeface="Calibri"/>
                  <a:ea typeface="ＭＳ Ｐゴシック"/>
                </a:rPr>
                <a:t>件（</a:t>
              </a:r>
              <a:r>
                <a:rPr lang="en-US" altLang="ja-JP" dirty="0">
                  <a:solidFill>
                    <a:prstClr val="black"/>
                  </a:solidFill>
                  <a:latin typeface="Calibri"/>
                  <a:ea typeface="ＭＳ Ｐゴシック"/>
                </a:rPr>
                <a:t>4</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7" name="直線コネクタ 6"/>
            <p:cNvCxnSpPr>
              <a:stCxn id="6" idx="3"/>
            </p:cNvCxnSpPr>
            <p:nvPr/>
          </p:nvCxnSpPr>
          <p:spPr>
            <a:xfrm>
              <a:off x="6495706" y="401838"/>
              <a:ext cx="151145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8007157" y="401838"/>
              <a:ext cx="1" cy="6508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2216696" y="953386"/>
              <a:ext cx="3200" cy="2124000"/>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694" y="644467"/>
            <a:ext cx="3729984" cy="282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33" y="3792172"/>
            <a:ext cx="6400857" cy="297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p:nvGrpSpPr>
        <p:grpSpPr>
          <a:xfrm>
            <a:off x="2247054" y="3422840"/>
            <a:ext cx="5790462" cy="2737746"/>
            <a:chOff x="2216696" y="217172"/>
            <a:chExt cx="5790462" cy="2737746"/>
          </a:xfrm>
        </p:grpSpPr>
        <p:sp>
          <p:nvSpPr>
            <p:cNvPr id="11" name="右中かっこ 10"/>
            <p:cNvSpPr/>
            <p:nvPr/>
          </p:nvSpPr>
          <p:spPr>
            <a:xfrm rot="16200000">
              <a:off x="3912084" y="-1215516"/>
              <a:ext cx="576064" cy="39604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ja-JP" altLang="en-US">
                <a:solidFill>
                  <a:prstClr val="black"/>
                </a:solidFill>
              </a:endParaRPr>
            </a:p>
          </p:txBody>
        </p:sp>
        <p:sp>
          <p:nvSpPr>
            <p:cNvPr id="12" name="テキスト ボックス 11"/>
            <p:cNvSpPr txBox="1"/>
            <p:nvPr/>
          </p:nvSpPr>
          <p:spPr>
            <a:xfrm>
              <a:off x="2952566" y="217172"/>
              <a:ext cx="3543140" cy="369332"/>
            </a:xfrm>
            <a:prstGeom prst="rect">
              <a:avLst/>
            </a:prstGeom>
            <a:noFill/>
          </p:spPr>
          <p:txBody>
            <a:bodyPr wrap="square" rtlCol="0">
              <a:spAutoFit/>
            </a:bodyPr>
            <a:lstStyle/>
            <a:p>
              <a:pPr fontAlgn="auto">
                <a:spcBef>
                  <a:spcPts val="0"/>
                </a:spcBef>
                <a:spcAft>
                  <a:spcPts val="0"/>
                </a:spcAft>
              </a:pPr>
              <a:r>
                <a:rPr lang="en-US" altLang="ja-JP" dirty="0" smtClean="0">
                  <a:solidFill>
                    <a:prstClr val="black"/>
                  </a:solidFill>
                  <a:latin typeface="Calibri"/>
                  <a:ea typeface="ＭＳ Ｐゴシック"/>
                </a:rPr>
                <a:t>3000</a:t>
              </a:r>
              <a:r>
                <a:rPr lang="ja-JP" altLang="en-US" dirty="0" smtClean="0">
                  <a:solidFill>
                    <a:prstClr val="black"/>
                  </a:solidFill>
                  <a:latin typeface="Calibri"/>
                  <a:ea typeface="ＭＳ Ｐゴシック"/>
                </a:rPr>
                <a:t>万円超：</a:t>
              </a:r>
              <a:r>
                <a:rPr lang="en-US" altLang="ja-JP" dirty="0">
                  <a:solidFill>
                    <a:prstClr val="black"/>
                  </a:solidFill>
                  <a:latin typeface="Calibri"/>
                  <a:ea typeface="ＭＳ Ｐゴシック"/>
                </a:rPr>
                <a:t>472</a:t>
              </a:r>
              <a:r>
                <a:rPr lang="ja-JP" altLang="en-US" dirty="0" smtClean="0">
                  <a:solidFill>
                    <a:prstClr val="black"/>
                  </a:solidFill>
                  <a:latin typeface="Calibri"/>
                  <a:ea typeface="ＭＳ Ｐゴシック"/>
                </a:rPr>
                <a:t>件（</a:t>
              </a:r>
              <a:r>
                <a:rPr lang="en-US" altLang="ja-JP" dirty="0">
                  <a:solidFill>
                    <a:prstClr val="black"/>
                  </a:solidFill>
                  <a:latin typeface="Calibri"/>
                  <a:ea typeface="ＭＳ Ｐゴシック"/>
                </a:rPr>
                <a:t>15</a:t>
              </a:r>
              <a:r>
                <a:rPr lang="ja-JP" altLang="en-US" dirty="0" smtClean="0">
                  <a:solidFill>
                    <a:prstClr val="black"/>
                  </a:solidFill>
                  <a:latin typeface="Calibri"/>
                  <a:ea typeface="ＭＳ Ｐゴシック"/>
                </a:rPr>
                <a:t>％）</a:t>
              </a:r>
              <a:endParaRPr lang="ja-JP" altLang="en-US" dirty="0">
                <a:solidFill>
                  <a:prstClr val="black"/>
                </a:solidFill>
                <a:latin typeface="Calibri"/>
                <a:ea typeface="ＭＳ Ｐゴシック"/>
              </a:endParaRPr>
            </a:p>
          </p:txBody>
        </p:sp>
        <p:cxnSp>
          <p:nvCxnSpPr>
            <p:cNvPr id="13" name="直線コネクタ 12"/>
            <p:cNvCxnSpPr>
              <a:stCxn id="12" idx="3"/>
            </p:cNvCxnSpPr>
            <p:nvPr/>
          </p:nvCxnSpPr>
          <p:spPr>
            <a:xfrm>
              <a:off x="6495706" y="401838"/>
              <a:ext cx="1511451"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8007157" y="401838"/>
              <a:ext cx="1" cy="6508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2216696" y="1052736"/>
              <a:ext cx="3200" cy="1902182"/>
            </a:xfrm>
            <a:prstGeom prst="line">
              <a:avLst/>
            </a:pr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272480" y="188640"/>
            <a:ext cx="122413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全</a:t>
            </a:r>
            <a:r>
              <a:rPr lang="en-US" altLang="ja-JP" dirty="0" smtClean="0">
                <a:solidFill>
                  <a:prstClr val="black"/>
                </a:solidFill>
                <a:latin typeface="Calibri"/>
                <a:ea typeface="ＭＳ Ｐゴシック"/>
              </a:rPr>
              <a:t>476</a:t>
            </a:r>
            <a:r>
              <a:rPr lang="ja-JP" altLang="en-US" dirty="0" smtClean="0">
                <a:solidFill>
                  <a:prstClr val="black"/>
                </a:solidFill>
                <a:latin typeface="Calibri"/>
                <a:ea typeface="ＭＳ Ｐゴシック"/>
              </a:rPr>
              <a:t>件</a:t>
            </a:r>
            <a:endParaRPr lang="ja-JP" altLang="en-US" dirty="0">
              <a:solidFill>
                <a:prstClr val="black"/>
              </a:solidFill>
              <a:latin typeface="Calibri"/>
              <a:ea typeface="ＭＳ Ｐゴシック"/>
            </a:endParaRPr>
          </a:p>
        </p:txBody>
      </p:sp>
      <p:sp>
        <p:nvSpPr>
          <p:cNvPr id="20" name="テキスト ボックス 19"/>
          <p:cNvSpPr txBox="1"/>
          <p:nvPr/>
        </p:nvSpPr>
        <p:spPr>
          <a:xfrm>
            <a:off x="192768" y="3465214"/>
            <a:ext cx="1224136" cy="369332"/>
          </a:xfrm>
          <a:prstGeom prst="rect">
            <a:avLst/>
          </a:prstGeom>
          <a:noFill/>
        </p:spPr>
        <p:txBody>
          <a:bodyPr wrap="square" rtlCol="0">
            <a:spAutoFit/>
          </a:bodyPr>
          <a:lstStyle/>
          <a:p>
            <a:pPr fontAlgn="auto">
              <a:spcBef>
                <a:spcPts val="0"/>
              </a:spcBef>
              <a:spcAft>
                <a:spcPts val="0"/>
              </a:spcAft>
            </a:pPr>
            <a:r>
              <a:rPr lang="ja-JP" altLang="en-US" dirty="0" smtClean="0">
                <a:solidFill>
                  <a:prstClr val="black"/>
                </a:solidFill>
                <a:latin typeface="Calibri"/>
                <a:ea typeface="ＭＳ Ｐゴシック"/>
              </a:rPr>
              <a:t>全</a:t>
            </a:r>
            <a:r>
              <a:rPr lang="en-US" altLang="ja-JP" dirty="0">
                <a:solidFill>
                  <a:prstClr val="black"/>
                </a:solidFill>
                <a:latin typeface="Calibri"/>
                <a:ea typeface="ＭＳ Ｐゴシック"/>
              </a:rPr>
              <a:t>3069</a:t>
            </a:r>
            <a:r>
              <a:rPr lang="ja-JP" altLang="en-US" dirty="0" smtClean="0">
                <a:solidFill>
                  <a:prstClr val="black"/>
                </a:solidFill>
                <a:latin typeface="Calibri"/>
                <a:ea typeface="ＭＳ Ｐゴシック"/>
              </a:rPr>
              <a:t>件</a:t>
            </a:r>
            <a:endParaRPr lang="ja-JP" altLang="en-US" dirty="0">
              <a:solidFill>
                <a:prstClr val="black"/>
              </a:solidFill>
              <a:latin typeface="Calibri"/>
              <a:ea typeface="ＭＳ Ｐゴシック"/>
            </a:endParaRPr>
          </a:p>
        </p:txBody>
      </p:sp>
      <p:sp>
        <p:nvSpPr>
          <p:cNvPr id="21" name="スライド番号プレースホルダー 1"/>
          <p:cNvSpPr txBox="1">
            <a:spLocks/>
          </p:cNvSpPr>
          <p:nvPr/>
        </p:nvSpPr>
        <p:spPr>
          <a:xfrm>
            <a:off x="9164143" y="6452059"/>
            <a:ext cx="757409" cy="365125"/>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prstClr val="black"/>
                </a:solidFill>
                <a:latin typeface="Arial" panose="020B0604020202020204" pitchFamily="34" charset="0"/>
                <a:cs typeface="Arial" panose="020B0604020202020204" pitchFamily="34" charset="0"/>
              </a:rPr>
              <a:t>170</a:t>
            </a:r>
            <a:endParaRPr lang="ja-JP"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536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464" y="-24439"/>
            <a:ext cx="9649072" cy="634082"/>
          </a:xfrm>
        </p:spPr>
        <p:txBody>
          <a:bodyPr>
            <a:noAutofit/>
          </a:bodyPr>
          <a:lstStyle/>
          <a:p>
            <a:r>
              <a:rPr lang="ja-JP" altLang="en-US" sz="2400" dirty="0" smtClean="0">
                <a:latin typeface="ＤＦ特太ゴシック体" pitchFamily="49" charset="-128"/>
                <a:ea typeface="ＤＦ特太ゴシック体" pitchFamily="49" charset="-128"/>
              </a:rPr>
              <a:t>非課税</a:t>
            </a:r>
            <a:r>
              <a:rPr lang="ja-JP" altLang="en-US" sz="2400" dirty="0">
                <a:latin typeface="ＤＦ特太ゴシック体" pitchFamily="49" charset="-128"/>
                <a:ea typeface="ＤＦ特太ゴシック体" pitchFamily="49" charset="-128"/>
              </a:rPr>
              <a:t>年金</a:t>
            </a:r>
            <a:r>
              <a:rPr kumimoji="1" lang="ja-JP" altLang="en-US" sz="2400" dirty="0" smtClean="0">
                <a:latin typeface="ＤＦ特太ゴシック体" pitchFamily="49" charset="-128"/>
                <a:ea typeface="ＤＦ特太ゴシック体" pitchFamily="49" charset="-128"/>
              </a:rPr>
              <a:t>の勘案について</a:t>
            </a:r>
            <a:endParaRPr kumimoji="1" lang="ja-JP" altLang="en-US" sz="2400" dirty="0">
              <a:latin typeface="ＤＦ特太ゴシック体" pitchFamily="49" charset="-128"/>
              <a:ea typeface="ＤＦ特太ゴシック体" pitchFamily="49" charset="-128"/>
            </a:endParaRPr>
          </a:p>
        </p:txBody>
      </p:sp>
      <p:sp>
        <p:nvSpPr>
          <p:cNvPr id="4" name="テキスト ボックス 3"/>
          <p:cNvSpPr txBox="1"/>
          <p:nvPr/>
        </p:nvSpPr>
        <p:spPr>
          <a:xfrm>
            <a:off x="272481" y="548683"/>
            <a:ext cx="9361040" cy="5955476"/>
          </a:xfrm>
          <a:prstGeom prst="rect">
            <a:avLst/>
          </a:prstGeom>
          <a:noFill/>
          <a:ln>
            <a:solidFill>
              <a:schemeClr val="tx1"/>
            </a:solidFill>
          </a:ln>
        </p:spPr>
        <p:txBody>
          <a:bodyPr wrap="square" bIns="0" rtlCol="0">
            <a:spAutoFit/>
          </a:bodyPr>
          <a:lstStyle/>
          <a:p>
            <a:pPr marL="174625" indent="-174625" fontAlgn="auto">
              <a:spcBef>
                <a:spcPts val="0"/>
              </a:spcBef>
              <a:spcAft>
                <a:spcPts val="0"/>
              </a:spcAft>
            </a:pPr>
            <a:r>
              <a:rPr lang="ja-JP" altLang="ja-JP" sz="1600" dirty="0" smtClean="0">
                <a:solidFill>
                  <a:prstClr val="black"/>
                </a:solidFill>
                <a:latin typeface="Calibri"/>
                <a:ea typeface="ＭＳ Ｐゴシック"/>
              </a:rPr>
              <a:t>○</a:t>
            </a:r>
            <a:r>
              <a:rPr lang="ja-JP" altLang="ja-JP" sz="1600" dirty="0">
                <a:solidFill>
                  <a:prstClr val="black"/>
                </a:solidFill>
                <a:latin typeface="Calibri"/>
                <a:ea typeface="ＭＳ Ｐゴシック"/>
              </a:rPr>
              <a:t>非課税</a:t>
            </a:r>
            <a:r>
              <a:rPr lang="ja-JP" altLang="ja-JP" sz="1600" dirty="0" smtClean="0">
                <a:solidFill>
                  <a:prstClr val="black"/>
                </a:solidFill>
                <a:latin typeface="Calibri"/>
                <a:ea typeface="ＭＳ Ｐゴシック"/>
              </a:rPr>
              <a:t>年金</a:t>
            </a:r>
            <a:r>
              <a:rPr lang="ja-JP" altLang="en-US" sz="1600" dirty="0">
                <a:solidFill>
                  <a:prstClr val="black"/>
                </a:solidFill>
                <a:latin typeface="Calibri"/>
                <a:ea typeface="ＭＳ Ｐゴシック"/>
              </a:rPr>
              <a:t>である</a:t>
            </a:r>
            <a:r>
              <a:rPr lang="ja-JP" altLang="ja-JP" sz="1600" dirty="0" smtClean="0">
                <a:solidFill>
                  <a:prstClr val="black"/>
                </a:solidFill>
                <a:latin typeface="Calibri"/>
                <a:ea typeface="ＭＳ Ｐゴシック"/>
              </a:rPr>
              <a:t>遺族</a:t>
            </a:r>
            <a:r>
              <a:rPr lang="ja-JP" altLang="ja-JP" sz="1600" dirty="0">
                <a:solidFill>
                  <a:prstClr val="black"/>
                </a:solidFill>
                <a:latin typeface="Calibri"/>
                <a:ea typeface="ＭＳ Ｐゴシック"/>
              </a:rPr>
              <a:t>年金及び障害年金</a:t>
            </a:r>
            <a:r>
              <a:rPr lang="ja-JP" altLang="ja-JP" sz="1600" dirty="0" smtClean="0">
                <a:solidFill>
                  <a:prstClr val="black"/>
                </a:solidFill>
                <a:latin typeface="Calibri"/>
                <a:ea typeface="ＭＳ Ｐゴシック"/>
              </a:rPr>
              <a:t>を</a:t>
            </a:r>
            <a:r>
              <a:rPr lang="ja-JP" altLang="en-US" sz="1600" dirty="0" smtClean="0">
                <a:solidFill>
                  <a:prstClr val="black"/>
                </a:solidFill>
                <a:latin typeface="Calibri"/>
                <a:ea typeface="ＭＳ Ｐゴシック"/>
              </a:rPr>
              <a:t>補足給付の給付額を決定するにあたり、収入として</a:t>
            </a:r>
            <a:r>
              <a:rPr lang="ja-JP" altLang="ja-JP" sz="1600" dirty="0" smtClean="0">
                <a:solidFill>
                  <a:prstClr val="black"/>
                </a:solidFill>
                <a:latin typeface="Calibri"/>
                <a:ea typeface="ＭＳ Ｐゴシック"/>
              </a:rPr>
              <a:t>勘案する</a:t>
            </a:r>
            <a:r>
              <a:rPr lang="ja-JP" altLang="en-US" sz="1600" dirty="0" smtClean="0">
                <a:solidFill>
                  <a:prstClr val="black"/>
                </a:solidFill>
                <a:latin typeface="Calibri"/>
                <a:ea typeface="ＭＳ Ｐゴシック"/>
              </a:rPr>
              <a:t>際</a:t>
            </a:r>
            <a:r>
              <a:rPr lang="ja-JP" altLang="ja-JP" sz="1600" dirty="0" smtClean="0">
                <a:solidFill>
                  <a:prstClr val="black"/>
                </a:solidFill>
                <a:latin typeface="Calibri"/>
                <a:ea typeface="ＭＳ Ｐゴシック"/>
              </a:rPr>
              <a:t>、</a:t>
            </a:r>
            <a:r>
              <a:rPr lang="ja-JP" altLang="ja-JP" sz="1600" dirty="0">
                <a:solidFill>
                  <a:prstClr val="black"/>
                </a:solidFill>
                <a:latin typeface="Calibri"/>
                <a:ea typeface="ＭＳ Ｐゴシック"/>
              </a:rPr>
              <a:t>次のような点についてどのように考えるべきか。</a:t>
            </a:r>
          </a:p>
          <a:p>
            <a:pPr fontAlgn="auto">
              <a:spcBef>
                <a:spcPts val="0"/>
              </a:spcBef>
              <a:spcAft>
                <a:spcPts val="0"/>
              </a:spcAft>
            </a:pPr>
            <a:r>
              <a:rPr lang="en-US" altLang="ja-JP" sz="1600" dirty="0">
                <a:solidFill>
                  <a:prstClr val="black"/>
                </a:solidFill>
                <a:latin typeface="Calibri"/>
                <a:ea typeface="ＭＳ Ｐゴシック"/>
              </a:rPr>
              <a:t> </a:t>
            </a:r>
            <a:endParaRPr lang="ja-JP" altLang="ja-JP" sz="1600" dirty="0">
              <a:solidFill>
                <a:prstClr val="black"/>
              </a:solidFill>
              <a:latin typeface="Calibri"/>
              <a:ea typeface="ＭＳ Ｐゴシック"/>
            </a:endParaRPr>
          </a:p>
          <a:p>
            <a:pPr fontAlgn="auto">
              <a:spcBef>
                <a:spcPts val="0"/>
              </a:spcBef>
              <a:spcAft>
                <a:spcPts val="0"/>
              </a:spcAft>
            </a:pPr>
            <a:r>
              <a:rPr lang="ja-JP" altLang="ja-JP" sz="1600" dirty="0">
                <a:solidFill>
                  <a:prstClr val="black"/>
                </a:solidFill>
                <a:latin typeface="Calibri"/>
                <a:ea typeface="ＭＳ Ｐゴシック"/>
              </a:rPr>
              <a:t>＜遺族年金について＞</a:t>
            </a:r>
          </a:p>
          <a:p>
            <a:pPr marL="87313" indent="-87313" fontAlgn="auto">
              <a:spcBef>
                <a:spcPts val="0"/>
              </a:spcBef>
              <a:spcAft>
                <a:spcPts val="0"/>
              </a:spcAft>
            </a:pPr>
            <a:r>
              <a:rPr lang="ja-JP" altLang="en-US"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現</a:t>
            </a:r>
            <a:r>
              <a:rPr lang="ja-JP" altLang="ja-JP" sz="1600" dirty="0">
                <a:solidFill>
                  <a:prstClr val="black"/>
                </a:solidFill>
                <a:latin typeface="Calibri"/>
                <a:ea typeface="ＭＳ Ｐゴシック"/>
              </a:rPr>
              <a:t>に補足給付を受給している高齢の要介護者は、施設に入所している状態は共通している。</a:t>
            </a:r>
          </a:p>
          <a:p>
            <a:pPr marL="87313" indent="-87313" algn="just" fontAlgn="auto">
              <a:spcBef>
                <a:spcPts val="0"/>
              </a:spcBef>
              <a:spcAft>
                <a:spcPts val="0"/>
              </a:spcAft>
            </a:pP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遺族</a:t>
            </a:r>
            <a:r>
              <a:rPr lang="ja-JP" altLang="ja-JP" sz="1600" dirty="0">
                <a:solidFill>
                  <a:prstClr val="black"/>
                </a:solidFill>
                <a:latin typeface="Calibri"/>
                <a:ea typeface="ＭＳ Ｐゴシック"/>
              </a:rPr>
              <a:t>年金を受給している</a:t>
            </a:r>
            <a:r>
              <a:rPr lang="ja-JP" altLang="ja-JP" sz="1600" dirty="0" smtClean="0">
                <a:solidFill>
                  <a:prstClr val="black"/>
                </a:solidFill>
                <a:latin typeface="Calibri"/>
                <a:ea typeface="ＭＳ Ｐゴシック"/>
              </a:rPr>
              <a:t>要介護者</a:t>
            </a:r>
            <a:r>
              <a:rPr lang="ja-JP" altLang="en-US" sz="1600" dirty="0">
                <a:solidFill>
                  <a:prstClr val="black"/>
                </a:solidFill>
                <a:latin typeface="Calibri"/>
                <a:ea typeface="ＭＳ Ｐゴシック"/>
              </a:rPr>
              <a:t>は</a:t>
            </a:r>
            <a:r>
              <a:rPr lang="ja-JP" altLang="en-US" sz="1600" dirty="0" smtClean="0">
                <a:solidFill>
                  <a:prstClr val="black"/>
                </a:solidFill>
                <a:latin typeface="Calibri"/>
                <a:ea typeface="ＭＳ Ｐゴシック"/>
              </a:rPr>
              <a:t>、ほぼ</a:t>
            </a:r>
            <a:r>
              <a:rPr lang="ja-JP" altLang="ja-JP" sz="1600" dirty="0" smtClean="0">
                <a:solidFill>
                  <a:prstClr val="black"/>
                </a:solidFill>
                <a:latin typeface="Calibri"/>
                <a:ea typeface="ＭＳ Ｐゴシック"/>
              </a:rPr>
              <a:t>遺族</a:t>
            </a:r>
            <a:r>
              <a:rPr lang="ja-JP" altLang="ja-JP" sz="1600" dirty="0">
                <a:solidFill>
                  <a:prstClr val="black"/>
                </a:solidFill>
                <a:latin typeface="Calibri"/>
                <a:ea typeface="ＭＳ Ｐゴシック"/>
              </a:rPr>
              <a:t>厚生</a:t>
            </a:r>
            <a:r>
              <a:rPr lang="ja-JP" altLang="ja-JP" sz="1600" dirty="0" smtClean="0">
                <a:solidFill>
                  <a:prstClr val="black"/>
                </a:solidFill>
                <a:latin typeface="Calibri"/>
                <a:ea typeface="ＭＳ Ｐゴシック"/>
              </a:rPr>
              <a:t>年金</a:t>
            </a:r>
            <a:r>
              <a:rPr lang="ja-JP" altLang="en-US" sz="1600" dirty="0" smtClean="0">
                <a:solidFill>
                  <a:prstClr val="black"/>
                </a:solidFill>
                <a:latin typeface="Calibri"/>
                <a:ea typeface="ＭＳ Ｐゴシック"/>
              </a:rPr>
              <a:t>（受給権が発生する時期により旧法が適用される場合がある。）</a:t>
            </a:r>
            <a:r>
              <a:rPr lang="ja-JP" altLang="ja-JP" sz="1600" dirty="0" smtClean="0">
                <a:solidFill>
                  <a:prstClr val="black"/>
                </a:solidFill>
                <a:latin typeface="Calibri"/>
                <a:ea typeface="ＭＳ Ｐゴシック"/>
              </a:rPr>
              <a:t>を</a:t>
            </a:r>
            <a:r>
              <a:rPr lang="ja-JP" altLang="ja-JP" sz="1600" dirty="0">
                <a:solidFill>
                  <a:prstClr val="black"/>
                </a:solidFill>
                <a:latin typeface="Calibri"/>
                <a:ea typeface="ＭＳ Ｐゴシック"/>
              </a:rPr>
              <a:t>受給</a:t>
            </a:r>
            <a:r>
              <a:rPr lang="ja-JP" altLang="ja-JP" sz="1600" dirty="0" smtClean="0">
                <a:solidFill>
                  <a:prstClr val="black"/>
                </a:solidFill>
                <a:latin typeface="Calibri"/>
                <a:ea typeface="ＭＳ Ｐゴシック"/>
              </a:rPr>
              <a:t>して</a:t>
            </a:r>
            <a:r>
              <a:rPr lang="ja-JP" altLang="en-US" sz="1600" dirty="0" smtClean="0">
                <a:solidFill>
                  <a:prstClr val="black"/>
                </a:solidFill>
                <a:latin typeface="Calibri"/>
                <a:ea typeface="ＭＳ Ｐゴシック"/>
              </a:rPr>
              <a:t>いると考えられるが</a:t>
            </a:r>
            <a:r>
              <a:rPr lang="ja-JP" altLang="ja-JP" sz="1600" dirty="0" smtClean="0">
                <a:solidFill>
                  <a:prstClr val="black"/>
                </a:solidFill>
                <a:latin typeface="Calibri"/>
                <a:ea typeface="ＭＳ Ｐゴシック"/>
              </a:rPr>
              <a:t>、</a:t>
            </a:r>
            <a:r>
              <a:rPr lang="ja-JP" altLang="ja-JP" sz="1600" dirty="0">
                <a:solidFill>
                  <a:prstClr val="black"/>
                </a:solidFill>
                <a:latin typeface="Calibri"/>
                <a:ea typeface="ＭＳ Ｐゴシック"/>
              </a:rPr>
              <a:t>遺族厚生</a:t>
            </a:r>
            <a:r>
              <a:rPr lang="ja-JP" altLang="ja-JP" sz="1600" dirty="0" smtClean="0">
                <a:solidFill>
                  <a:prstClr val="black"/>
                </a:solidFill>
                <a:latin typeface="Calibri"/>
                <a:ea typeface="ＭＳ Ｐゴシック"/>
              </a:rPr>
              <a:t>年金は、</a:t>
            </a:r>
            <a:r>
              <a:rPr lang="ja-JP" altLang="en-US" sz="1600" dirty="0" smtClean="0">
                <a:solidFill>
                  <a:prstClr val="black"/>
                </a:solidFill>
                <a:latin typeface="Calibri"/>
                <a:ea typeface="ＭＳ Ｐゴシック"/>
              </a:rPr>
              <a:t>老齢厚生年金の計算式と同様に、</a:t>
            </a:r>
            <a:r>
              <a:rPr lang="ja-JP" altLang="ja-JP" sz="1600" dirty="0" smtClean="0">
                <a:solidFill>
                  <a:prstClr val="black"/>
                </a:solidFill>
                <a:latin typeface="Calibri"/>
                <a:ea typeface="ＭＳ Ｐゴシック"/>
              </a:rPr>
              <a:t>死亡</a:t>
            </a:r>
            <a:r>
              <a:rPr lang="ja-JP" altLang="ja-JP" sz="1600" dirty="0">
                <a:solidFill>
                  <a:prstClr val="black"/>
                </a:solidFill>
                <a:latin typeface="Calibri"/>
                <a:ea typeface="ＭＳ Ｐゴシック"/>
              </a:rPr>
              <a:t>した被保険者の平均標準報酬月額と被保険者期間に応じて支払額が決定されて</a:t>
            </a:r>
            <a:r>
              <a:rPr lang="ja-JP" altLang="ja-JP" sz="1600" dirty="0" smtClean="0">
                <a:solidFill>
                  <a:prstClr val="black"/>
                </a:solidFill>
                <a:latin typeface="Calibri"/>
                <a:ea typeface="ＭＳ Ｐゴシック"/>
              </a:rPr>
              <a:t>いる（</a:t>
            </a:r>
            <a:r>
              <a:rPr lang="ja-JP" altLang="en-US" sz="1600" dirty="0" smtClean="0">
                <a:solidFill>
                  <a:prstClr val="black"/>
                </a:solidFill>
                <a:latin typeface="Calibri"/>
                <a:ea typeface="ＭＳ Ｐゴシック"/>
              </a:rPr>
              <a:t>ただし、老齢厚生年金の額に３／４を乗じること、被保険者期間が</a:t>
            </a:r>
            <a:r>
              <a:rPr lang="en-US" altLang="ja-JP" sz="1600" dirty="0" smtClean="0">
                <a:solidFill>
                  <a:prstClr val="black"/>
                </a:solidFill>
                <a:latin typeface="Calibri"/>
                <a:ea typeface="ＭＳ Ｐゴシック"/>
              </a:rPr>
              <a:t>300</a:t>
            </a:r>
            <a:r>
              <a:rPr lang="ja-JP" altLang="en-US" sz="1600" dirty="0" smtClean="0">
                <a:solidFill>
                  <a:prstClr val="black"/>
                </a:solidFill>
                <a:latin typeface="Calibri"/>
                <a:ea typeface="ＭＳ Ｐゴシック"/>
              </a:rPr>
              <a:t>月に満たないときは</a:t>
            </a:r>
            <a:r>
              <a:rPr lang="en-US" altLang="ja-JP" sz="1600" dirty="0" smtClean="0">
                <a:solidFill>
                  <a:prstClr val="black"/>
                </a:solidFill>
                <a:latin typeface="Calibri"/>
                <a:ea typeface="ＭＳ Ｐゴシック"/>
              </a:rPr>
              <a:t>300</a:t>
            </a:r>
            <a:r>
              <a:rPr lang="ja-JP" altLang="en-US" sz="1600" dirty="0" smtClean="0">
                <a:solidFill>
                  <a:prstClr val="black"/>
                </a:solidFill>
                <a:latin typeface="Calibri"/>
                <a:ea typeface="ＭＳ Ｐゴシック"/>
              </a:rPr>
              <a:t>月として計算することは老齢厚生年金と異なる。</a:t>
            </a: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a:t>
            </a:r>
            <a:endParaRPr lang="ja-JP" altLang="ja-JP" sz="1600" dirty="0">
              <a:solidFill>
                <a:prstClr val="black"/>
              </a:solidFill>
              <a:latin typeface="Calibri"/>
              <a:ea typeface="ＭＳ Ｐゴシック"/>
            </a:endParaRPr>
          </a:p>
          <a:p>
            <a:pPr marL="87313" indent="-87313" algn="just" fontAlgn="auto">
              <a:spcBef>
                <a:spcPts val="0"/>
              </a:spcBef>
              <a:spcAft>
                <a:spcPts val="0"/>
              </a:spcAft>
            </a:pP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　</a:t>
            </a:r>
            <a:r>
              <a:rPr lang="en-US" altLang="ja-JP" sz="1600" dirty="0" smtClean="0">
                <a:solidFill>
                  <a:prstClr val="black"/>
                </a:solidFill>
                <a:latin typeface="Calibri"/>
                <a:ea typeface="ＭＳ Ｐゴシック"/>
              </a:rPr>
              <a:t>65</a:t>
            </a:r>
            <a:r>
              <a:rPr lang="ja-JP" altLang="ja-JP" sz="1600" dirty="0">
                <a:solidFill>
                  <a:prstClr val="black"/>
                </a:solidFill>
                <a:latin typeface="Calibri"/>
                <a:ea typeface="ＭＳ Ｐゴシック"/>
              </a:rPr>
              <a:t>歳以上で遺族厚生年金と老齢厚生年金の受給権がある場合は</a:t>
            </a: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まず</a:t>
            </a:r>
            <a:r>
              <a:rPr lang="ja-JP" altLang="ja-JP" sz="1600" dirty="0" smtClean="0">
                <a:solidFill>
                  <a:prstClr val="black"/>
                </a:solidFill>
                <a:latin typeface="Calibri"/>
                <a:ea typeface="ＭＳ Ｐゴシック"/>
              </a:rPr>
              <a:t>自身</a:t>
            </a:r>
            <a:r>
              <a:rPr lang="ja-JP" altLang="ja-JP" sz="1600" dirty="0">
                <a:solidFill>
                  <a:prstClr val="black"/>
                </a:solidFill>
                <a:latin typeface="Calibri"/>
                <a:ea typeface="ＭＳ Ｐゴシック"/>
              </a:rPr>
              <a:t>の老齢厚生年金が支給され</a:t>
            </a:r>
            <a:r>
              <a:rPr lang="ja-JP" altLang="ja-JP" sz="1600" dirty="0" smtClean="0">
                <a:solidFill>
                  <a:prstClr val="black"/>
                </a:solidFill>
                <a:latin typeface="Calibri"/>
                <a:ea typeface="ＭＳ Ｐゴシック"/>
              </a:rPr>
              <a:t>、</a:t>
            </a:r>
            <a:r>
              <a:rPr lang="ja-JP" altLang="ja-JP" sz="1600" dirty="0">
                <a:solidFill>
                  <a:prstClr val="black"/>
                </a:solidFill>
                <a:latin typeface="Calibri"/>
                <a:ea typeface="ＭＳ Ｐゴシック"/>
              </a:rPr>
              <a:t>死亡した配偶者の老齢厚生年金の３／４等との差額がある場合に</a:t>
            </a:r>
            <a:r>
              <a:rPr lang="ja-JP" altLang="ja-JP" sz="1600" dirty="0" smtClean="0">
                <a:solidFill>
                  <a:prstClr val="black"/>
                </a:solidFill>
                <a:latin typeface="Calibri"/>
                <a:ea typeface="ＭＳ Ｐゴシック"/>
              </a:rPr>
              <a:t>はその</a:t>
            </a:r>
            <a:r>
              <a:rPr lang="ja-JP" altLang="ja-JP" sz="1600" dirty="0">
                <a:solidFill>
                  <a:prstClr val="black"/>
                </a:solidFill>
                <a:latin typeface="Calibri"/>
                <a:ea typeface="ＭＳ Ｐゴシック"/>
              </a:rPr>
              <a:t>差額が遺族厚生年金として</a:t>
            </a:r>
            <a:r>
              <a:rPr lang="ja-JP" altLang="ja-JP" sz="1600" dirty="0" smtClean="0">
                <a:solidFill>
                  <a:prstClr val="black"/>
                </a:solidFill>
                <a:latin typeface="Calibri"/>
                <a:ea typeface="ＭＳ Ｐゴシック"/>
              </a:rPr>
              <a:t>支払われる（平成</a:t>
            </a:r>
            <a:r>
              <a:rPr lang="en-US" altLang="ja-JP" sz="1600" dirty="0">
                <a:solidFill>
                  <a:prstClr val="black"/>
                </a:solidFill>
                <a:latin typeface="Calibri"/>
                <a:ea typeface="ＭＳ Ｐゴシック"/>
              </a:rPr>
              <a:t>19</a:t>
            </a:r>
            <a:r>
              <a:rPr lang="ja-JP" altLang="ja-JP" sz="1600" dirty="0" smtClean="0">
                <a:solidFill>
                  <a:prstClr val="black"/>
                </a:solidFill>
                <a:latin typeface="Calibri"/>
                <a:ea typeface="ＭＳ Ｐゴシック"/>
              </a:rPr>
              <a:t>年</a:t>
            </a:r>
            <a:r>
              <a:rPr lang="ja-JP" altLang="en-US" sz="1600" dirty="0" smtClean="0">
                <a:solidFill>
                  <a:prstClr val="black"/>
                </a:solidFill>
                <a:latin typeface="Calibri"/>
                <a:ea typeface="ＭＳ Ｐゴシック"/>
              </a:rPr>
              <a:t>４月１日時点で</a:t>
            </a:r>
            <a:r>
              <a:rPr lang="en-US" altLang="ja-JP" sz="1600" dirty="0" smtClean="0">
                <a:solidFill>
                  <a:prstClr val="black"/>
                </a:solidFill>
                <a:latin typeface="Calibri"/>
                <a:ea typeface="ＭＳ Ｐゴシック"/>
              </a:rPr>
              <a:t>65</a:t>
            </a:r>
            <a:r>
              <a:rPr lang="ja-JP" altLang="en-US" sz="1600" dirty="0" smtClean="0">
                <a:solidFill>
                  <a:prstClr val="black"/>
                </a:solidFill>
                <a:latin typeface="Calibri"/>
                <a:ea typeface="ＭＳ Ｐゴシック"/>
              </a:rPr>
              <a:t>歳以上の</a:t>
            </a:r>
            <a:r>
              <a:rPr lang="ja-JP" altLang="ja-JP" sz="1600" dirty="0" smtClean="0">
                <a:solidFill>
                  <a:prstClr val="black"/>
                </a:solidFill>
                <a:latin typeface="Calibri"/>
                <a:ea typeface="ＭＳ Ｐゴシック"/>
              </a:rPr>
              <a:t>遺族</a:t>
            </a:r>
            <a:r>
              <a:rPr lang="ja-JP" altLang="ja-JP" sz="1600" dirty="0">
                <a:solidFill>
                  <a:prstClr val="black"/>
                </a:solidFill>
                <a:latin typeface="Calibri"/>
                <a:ea typeface="ＭＳ Ｐゴシック"/>
              </a:rPr>
              <a:t>厚生</a:t>
            </a:r>
            <a:r>
              <a:rPr lang="ja-JP" altLang="ja-JP" sz="1600" dirty="0" smtClean="0">
                <a:solidFill>
                  <a:prstClr val="black"/>
                </a:solidFill>
                <a:latin typeface="Calibri"/>
                <a:ea typeface="ＭＳ Ｐゴシック"/>
              </a:rPr>
              <a:t>年金</a:t>
            </a:r>
            <a:r>
              <a:rPr lang="ja-JP" altLang="en-US" sz="1600" dirty="0" smtClean="0">
                <a:solidFill>
                  <a:prstClr val="black"/>
                </a:solidFill>
                <a:latin typeface="Calibri"/>
                <a:ea typeface="ＭＳ Ｐゴシック"/>
              </a:rPr>
              <a:t>の受給権者</a:t>
            </a:r>
            <a:r>
              <a:rPr lang="ja-JP" altLang="ja-JP" sz="1600" dirty="0" smtClean="0">
                <a:solidFill>
                  <a:prstClr val="black"/>
                </a:solidFill>
                <a:latin typeface="Calibri"/>
                <a:ea typeface="ＭＳ Ｐゴシック"/>
              </a:rPr>
              <a:t>に</a:t>
            </a:r>
            <a:r>
              <a:rPr lang="ja-JP" altLang="ja-JP" sz="1600" dirty="0">
                <a:solidFill>
                  <a:prstClr val="black"/>
                </a:solidFill>
                <a:latin typeface="Calibri"/>
                <a:ea typeface="ＭＳ Ｐゴシック"/>
              </a:rPr>
              <a:t>ついては</a:t>
            </a:r>
            <a:r>
              <a:rPr lang="ja-JP" altLang="ja-JP" sz="1600" dirty="0" smtClean="0">
                <a:solidFill>
                  <a:prstClr val="black"/>
                </a:solidFill>
                <a:latin typeface="Calibri"/>
                <a:ea typeface="ＭＳ Ｐゴシック"/>
              </a:rPr>
              <a:t>、死亡</a:t>
            </a:r>
            <a:r>
              <a:rPr lang="ja-JP" altLang="ja-JP" sz="1600" dirty="0">
                <a:solidFill>
                  <a:prstClr val="black"/>
                </a:solidFill>
                <a:latin typeface="Calibri"/>
                <a:ea typeface="ＭＳ Ｐゴシック"/>
              </a:rPr>
              <a:t>した配偶者の老齢厚生年金の３／４又は自身の老齢厚生年金全額等を</a:t>
            </a:r>
            <a:r>
              <a:rPr lang="ja-JP" altLang="ja-JP" sz="1600" dirty="0" smtClean="0">
                <a:solidFill>
                  <a:prstClr val="black"/>
                </a:solidFill>
                <a:latin typeface="Calibri"/>
                <a:ea typeface="ＭＳ Ｐゴシック"/>
              </a:rPr>
              <a:t>選択</a:t>
            </a:r>
            <a:r>
              <a:rPr lang="ja-JP" altLang="en-US" sz="1600" dirty="0" smtClean="0">
                <a:solidFill>
                  <a:prstClr val="black"/>
                </a:solidFill>
                <a:latin typeface="Calibri"/>
                <a:ea typeface="ＭＳ Ｐゴシック"/>
              </a:rPr>
              <a:t>する従前の</a:t>
            </a:r>
            <a:r>
              <a:rPr lang="ja-JP" altLang="ja-JP" sz="1600" dirty="0" smtClean="0">
                <a:solidFill>
                  <a:prstClr val="black"/>
                </a:solidFill>
                <a:latin typeface="Calibri"/>
                <a:ea typeface="ＭＳ Ｐゴシック"/>
              </a:rPr>
              <a:t>仕組み</a:t>
            </a:r>
            <a:r>
              <a:rPr lang="ja-JP" altLang="en-US" sz="1600" dirty="0" smtClean="0">
                <a:solidFill>
                  <a:prstClr val="black"/>
                </a:solidFill>
                <a:latin typeface="Calibri"/>
                <a:ea typeface="ＭＳ Ｐゴシック"/>
              </a:rPr>
              <a:t>が適用される</a:t>
            </a:r>
            <a:r>
              <a:rPr lang="ja-JP" altLang="ja-JP" sz="1600" dirty="0" smtClean="0">
                <a:solidFill>
                  <a:prstClr val="black"/>
                </a:solidFill>
                <a:latin typeface="Calibri"/>
                <a:ea typeface="ＭＳ Ｐゴシック"/>
              </a:rPr>
              <a:t>。</a:t>
            </a:r>
            <a:r>
              <a:rPr lang="ja-JP" altLang="ja-JP" sz="1600" dirty="0">
                <a:solidFill>
                  <a:prstClr val="black"/>
                </a:solidFill>
                <a:latin typeface="Calibri"/>
                <a:ea typeface="ＭＳ Ｐゴシック"/>
              </a:rPr>
              <a:t>）。</a:t>
            </a:r>
          </a:p>
          <a:p>
            <a:pPr algn="just" fontAlgn="auto">
              <a:spcBef>
                <a:spcPts val="0"/>
              </a:spcBef>
              <a:spcAft>
                <a:spcPts val="0"/>
              </a:spcAft>
            </a:pPr>
            <a:r>
              <a:rPr lang="en-US" altLang="ja-JP" sz="1600" dirty="0">
                <a:solidFill>
                  <a:prstClr val="black"/>
                </a:solidFill>
                <a:latin typeface="Calibri"/>
                <a:ea typeface="ＭＳ Ｐゴシック"/>
              </a:rPr>
              <a:t> </a:t>
            </a:r>
            <a:endParaRPr lang="ja-JP" altLang="ja-JP" sz="1600" dirty="0">
              <a:solidFill>
                <a:prstClr val="black"/>
              </a:solidFill>
              <a:latin typeface="Calibri"/>
              <a:ea typeface="ＭＳ Ｐゴシック"/>
            </a:endParaRPr>
          </a:p>
          <a:p>
            <a:pPr algn="just" fontAlgn="auto">
              <a:spcBef>
                <a:spcPts val="0"/>
              </a:spcBef>
              <a:spcAft>
                <a:spcPts val="0"/>
              </a:spcAft>
            </a:pPr>
            <a:r>
              <a:rPr lang="ja-JP" altLang="ja-JP" sz="1600" dirty="0">
                <a:solidFill>
                  <a:prstClr val="black"/>
                </a:solidFill>
                <a:latin typeface="Calibri"/>
                <a:ea typeface="ＭＳ Ｐゴシック"/>
              </a:rPr>
              <a:t>＜障害年金について＞</a:t>
            </a:r>
          </a:p>
          <a:p>
            <a:pPr marL="87313" indent="-87313" algn="just" fontAlgn="auto">
              <a:spcBef>
                <a:spcPts val="0"/>
              </a:spcBef>
              <a:spcAft>
                <a:spcPts val="0"/>
              </a:spcAft>
            </a:pP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現</a:t>
            </a:r>
            <a:r>
              <a:rPr lang="ja-JP" altLang="ja-JP" sz="1600" dirty="0">
                <a:solidFill>
                  <a:prstClr val="black"/>
                </a:solidFill>
                <a:latin typeface="Calibri"/>
                <a:ea typeface="ＭＳ Ｐゴシック"/>
              </a:rPr>
              <a:t>に補足給付を受給している高齢の要介護者は、施設に入所している状態は共通している。</a:t>
            </a:r>
          </a:p>
          <a:p>
            <a:pPr marL="87313" indent="-87313" algn="just" fontAlgn="auto">
              <a:spcBef>
                <a:spcPts val="0"/>
              </a:spcBef>
              <a:spcAft>
                <a:spcPts val="0"/>
              </a:spcAft>
            </a:pP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障害</a:t>
            </a:r>
            <a:r>
              <a:rPr lang="ja-JP" altLang="ja-JP" sz="1600" dirty="0">
                <a:solidFill>
                  <a:prstClr val="black"/>
                </a:solidFill>
                <a:latin typeface="Calibri"/>
                <a:ea typeface="ＭＳ Ｐゴシック"/>
              </a:rPr>
              <a:t>基礎年金と老齢基礎年金はいずれかを選択。</a:t>
            </a:r>
            <a:r>
              <a:rPr lang="en-US" altLang="ja-JP" sz="1600" dirty="0">
                <a:solidFill>
                  <a:prstClr val="black"/>
                </a:solidFill>
                <a:latin typeface="Calibri"/>
                <a:ea typeface="ＭＳ Ｐゴシック"/>
              </a:rPr>
              <a:t>65</a:t>
            </a:r>
            <a:r>
              <a:rPr lang="ja-JP" altLang="ja-JP" sz="1600" dirty="0">
                <a:solidFill>
                  <a:prstClr val="black"/>
                </a:solidFill>
                <a:latin typeface="Calibri"/>
                <a:ea typeface="ＭＳ Ｐゴシック"/>
              </a:rPr>
              <a:t>歳以降、障害基礎年金と老齢厚生年金は合わせて受けることができる。</a:t>
            </a:r>
          </a:p>
          <a:p>
            <a:pPr marL="87313" indent="-87313" algn="just" fontAlgn="auto">
              <a:spcBef>
                <a:spcPts val="0"/>
              </a:spcBef>
              <a:spcAft>
                <a:spcPts val="0"/>
              </a:spcAft>
            </a:pP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障害</a:t>
            </a:r>
            <a:r>
              <a:rPr lang="ja-JP" altLang="ja-JP" sz="1600" dirty="0">
                <a:solidFill>
                  <a:prstClr val="black"/>
                </a:solidFill>
                <a:latin typeface="Calibri"/>
                <a:ea typeface="ＭＳ Ｐゴシック"/>
              </a:rPr>
              <a:t>年金は</a:t>
            </a:r>
            <a:r>
              <a:rPr lang="ja-JP"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年齢にかかわらず</a:t>
            </a:r>
            <a:r>
              <a:rPr lang="ja-JP" altLang="ja-JP" sz="1600" dirty="0" smtClean="0">
                <a:solidFill>
                  <a:prstClr val="black"/>
                </a:solidFill>
                <a:latin typeface="Calibri"/>
                <a:ea typeface="ＭＳ Ｐゴシック"/>
              </a:rPr>
              <a:t>、</a:t>
            </a:r>
            <a:r>
              <a:rPr lang="ja-JP" altLang="ja-JP" sz="1600" dirty="0">
                <a:solidFill>
                  <a:prstClr val="black"/>
                </a:solidFill>
                <a:latin typeface="Calibri"/>
                <a:ea typeface="ＭＳ Ｐゴシック"/>
              </a:rPr>
              <a:t>障害に</a:t>
            </a:r>
            <a:r>
              <a:rPr lang="ja-JP" altLang="ja-JP" sz="1600" dirty="0" smtClean="0">
                <a:solidFill>
                  <a:prstClr val="black"/>
                </a:solidFill>
                <a:latin typeface="Calibri"/>
                <a:ea typeface="ＭＳ Ｐゴシック"/>
              </a:rPr>
              <a:t>より稼</a:t>
            </a:r>
            <a:r>
              <a:rPr lang="ja-JP" altLang="ja-JP" sz="1600" dirty="0">
                <a:solidFill>
                  <a:prstClr val="black"/>
                </a:solidFill>
                <a:latin typeface="Calibri"/>
                <a:ea typeface="ＭＳ Ｐゴシック"/>
              </a:rPr>
              <a:t>得</a:t>
            </a:r>
            <a:r>
              <a:rPr lang="ja-JP" altLang="ja-JP" sz="1600" dirty="0" smtClean="0">
                <a:solidFill>
                  <a:prstClr val="black"/>
                </a:solidFill>
                <a:latin typeface="Calibri"/>
                <a:ea typeface="ＭＳ Ｐゴシック"/>
              </a:rPr>
              <a:t>能力</a:t>
            </a:r>
            <a:r>
              <a:rPr lang="ja-JP" altLang="en-US" sz="1600" dirty="0" smtClean="0">
                <a:solidFill>
                  <a:prstClr val="black"/>
                </a:solidFill>
                <a:latin typeface="Calibri"/>
                <a:ea typeface="ＭＳ Ｐゴシック"/>
              </a:rPr>
              <a:t>が失われることに対する所得保障を行うものであり、</a:t>
            </a:r>
            <a:endParaRPr lang="en-US" altLang="ja-JP" sz="1600" dirty="0" smtClean="0">
              <a:solidFill>
                <a:prstClr val="black"/>
              </a:solidFill>
              <a:latin typeface="Calibri"/>
              <a:ea typeface="ＭＳ Ｐゴシック"/>
            </a:endParaRPr>
          </a:p>
          <a:p>
            <a:pPr marL="87313" indent="-87313" algn="just" fontAlgn="auto">
              <a:spcBef>
                <a:spcPts val="0"/>
              </a:spcBef>
              <a:spcAft>
                <a:spcPts val="0"/>
              </a:spcAft>
            </a:pPr>
            <a:r>
              <a:rPr lang="ja-JP" altLang="en-US" sz="1600" dirty="0" smtClean="0">
                <a:solidFill>
                  <a:prstClr val="black"/>
                </a:solidFill>
                <a:latin typeface="Calibri"/>
                <a:ea typeface="ＭＳ Ｐゴシック"/>
              </a:rPr>
              <a:t>　障害等級が２級の場合は老齢年金と同額の年金が支給される（障害等級が１級の場合は、２級の場合の</a:t>
            </a:r>
            <a:endParaRPr lang="en-US" altLang="ja-JP" sz="1600" dirty="0" smtClean="0">
              <a:solidFill>
                <a:prstClr val="black"/>
              </a:solidFill>
              <a:latin typeface="Calibri"/>
              <a:ea typeface="ＭＳ Ｐゴシック"/>
            </a:endParaRPr>
          </a:p>
          <a:p>
            <a:pPr marL="87313" indent="-87313" algn="just" fontAlgn="auto">
              <a:spcBef>
                <a:spcPts val="0"/>
              </a:spcBef>
              <a:spcAft>
                <a:spcPts val="0"/>
              </a:spcAft>
            </a:pPr>
            <a:r>
              <a:rPr lang="ja-JP" altLang="en-US" sz="1600" dirty="0" smtClean="0">
                <a:solidFill>
                  <a:prstClr val="black"/>
                </a:solidFill>
                <a:latin typeface="Calibri"/>
                <a:ea typeface="ＭＳ Ｐゴシック"/>
              </a:rPr>
              <a:t>　１．２５倍となる。）。</a:t>
            </a:r>
            <a:endParaRPr lang="en-US" altLang="ja-JP" sz="1600" dirty="0" smtClean="0">
              <a:solidFill>
                <a:prstClr val="black"/>
              </a:solidFill>
              <a:latin typeface="Calibri"/>
              <a:ea typeface="ＭＳ Ｐゴシック"/>
            </a:endParaRPr>
          </a:p>
          <a:p>
            <a:pPr marL="87313" indent="-87313" algn="just" fontAlgn="auto">
              <a:spcBef>
                <a:spcPts val="0"/>
              </a:spcBef>
              <a:spcAft>
                <a:spcPts val="0"/>
              </a:spcAft>
            </a:pPr>
            <a:r>
              <a:rPr lang="ja-JP" altLang="ja-JP" sz="1600" dirty="0">
                <a:solidFill>
                  <a:prstClr val="black"/>
                </a:solidFill>
                <a:latin typeface="Calibri"/>
                <a:ea typeface="ＭＳ Ｐゴシック"/>
              </a:rPr>
              <a:t>※</a:t>
            </a:r>
            <a:r>
              <a:rPr lang="ja-JP" altLang="en-US" sz="1600" dirty="0">
                <a:solidFill>
                  <a:prstClr val="black"/>
                </a:solidFill>
                <a:latin typeface="Calibri"/>
                <a:ea typeface="ＭＳ Ｐゴシック"/>
              </a:rPr>
              <a:t>　</a:t>
            </a:r>
            <a:r>
              <a:rPr lang="ja-JP" altLang="ja-JP" sz="1600" dirty="0">
                <a:solidFill>
                  <a:prstClr val="black"/>
                </a:solidFill>
                <a:latin typeface="Calibri"/>
                <a:ea typeface="ＭＳ Ｐゴシック"/>
              </a:rPr>
              <a:t>年金制度においては、１人の人が複数の年金を受けることは過剰給付になり公平性を失うとの観点から</a:t>
            </a:r>
            <a:r>
              <a:rPr lang="ja-JP" altLang="ja-JP" sz="1600" dirty="0" smtClean="0">
                <a:solidFill>
                  <a:prstClr val="black"/>
                </a:solidFill>
                <a:latin typeface="Calibri"/>
                <a:ea typeface="ＭＳ Ｐゴシック"/>
              </a:rPr>
              <a:t>、「</a:t>
            </a:r>
            <a:r>
              <a:rPr lang="ja-JP" altLang="ja-JP" sz="1600" dirty="0">
                <a:solidFill>
                  <a:prstClr val="black"/>
                </a:solidFill>
                <a:latin typeface="Calibri"/>
                <a:ea typeface="ＭＳ Ｐゴシック"/>
              </a:rPr>
              <a:t>１人１年金」が原則になっている</a:t>
            </a:r>
            <a:r>
              <a:rPr lang="ja-JP" altLang="ja-JP" sz="1600" dirty="0" smtClean="0">
                <a:solidFill>
                  <a:prstClr val="black"/>
                </a:solidFill>
                <a:latin typeface="Calibri"/>
                <a:ea typeface="ＭＳ Ｐゴシック"/>
              </a:rPr>
              <a:t>。</a:t>
            </a:r>
            <a:endParaRPr lang="en-US" altLang="ja-JP" sz="1600" dirty="0">
              <a:solidFill>
                <a:prstClr val="black"/>
              </a:solidFill>
              <a:latin typeface="Calibri"/>
              <a:ea typeface="ＭＳ Ｐゴシック"/>
            </a:endParaRPr>
          </a:p>
        </p:txBody>
      </p:sp>
      <p:sp>
        <p:nvSpPr>
          <p:cNvPr id="5" name="スライド番号プレースホルダー 1"/>
          <p:cNvSpPr txBox="1">
            <a:spLocks/>
          </p:cNvSpPr>
          <p:nvPr/>
        </p:nvSpPr>
        <p:spPr>
          <a:xfrm>
            <a:off x="9164143" y="6452059"/>
            <a:ext cx="757409" cy="365125"/>
          </a:xfrm>
          <a:prstGeom prst="rect">
            <a:avLst/>
          </a:prstGeom>
          <a:no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prstClr val="black"/>
                </a:solidFill>
                <a:latin typeface="Arial" panose="020B0604020202020204" pitchFamily="34" charset="0"/>
                <a:cs typeface="Arial" panose="020B0604020202020204" pitchFamily="34" charset="0"/>
              </a:rPr>
              <a:t>171</a:t>
            </a:r>
            <a:endParaRPr lang="ja-JP"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5051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24615" y="-58056"/>
            <a:ext cx="7128792" cy="461665"/>
          </a:xfrm>
          <a:prstGeom prst="rect">
            <a:avLst/>
          </a:prstGeom>
          <a:noFill/>
        </p:spPr>
        <p:txBody>
          <a:bodyPr wrap="square" rtlCol="0">
            <a:spAutoFit/>
          </a:bodyPr>
          <a:lstStyle/>
          <a:p>
            <a:pPr algn="ctr" fontAlgn="auto">
              <a:spcBef>
                <a:spcPts val="0"/>
              </a:spcBef>
              <a:spcAft>
                <a:spcPts val="0"/>
              </a:spcAft>
            </a:pPr>
            <a:r>
              <a:rPr lang="ja-JP" altLang="en-US" sz="2400" dirty="0" smtClean="0">
                <a:solidFill>
                  <a:prstClr val="black"/>
                </a:solidFill>
                <a:latin typeface="ＤＦ特太ゴシック体" pitchFamily="49" charset="-128"/>
                <a:ea typeface="ＤＦ特太ゴシック体" pitchFamily="49" charset="-128"/>
              </a:rPr>
              <a:t>（参考）遺族年金の概要</a:t>
            </a:r>
            <a:endParaRPr lang="ja-JP" altLang="en-US" sz="2400" dirty="0">
              <a:solidFill>
                <a:prstClr val="black"/>
              </a:solidFill>
              <a:latin typeface="ＤＦ特太ゴシック体" pitchFamily="49" charset="-128"/>
              <a:ea typeface="ＤＦ特太ゴシック体" pitchFamily="49"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238273974"/>
              </p:ext>
            </p:extLst>
          </p:nvPr>
        </p:nvGraphicFramePr>
        <p:xfrm>
          <a:off x="128466" y="461034"/>
          <a:ext cx="9649070" cy="6242750"/>
        </p:xfrm>
        <a:graphic>
          <a:graphicData uri="http://schemas.openxmlformats.org/drawingml/2006/table">
            <a:tbl>
              <a:tblPr firstRow="1" firstCol="1" bandRow="1">
                <a:tableStyleId>{5940675A-B579-460E-94D1-54222C63F5DA}</a:tableStyleId>
              </a:tblPr>
              <a:tblGrid>
                <a:gridCol w="604672"/>
                <a:gridCol w="4483203"/>
                <a:gridCol w="4561195"/>
              </a:tblGrid>
              <a:tr h="360040">
                <a:tc>
                  <a:txBody>
                    <a:bodyPr/>
                    <a:lstStyle/>
                    <a:p>
                      <a:pPr marR="57785" algn="l">
                        <a:lnSpc>
                          <a:spcPts val="1200"/>
                        </a:lnSpc>
                        <a:spcAft>
                          <a:spcPts val="0"/>
                        </a:spcAft>
                      </a:pPr>
                      <a:r>
                        <a:rPr lang="en-US" sz="1400" kern="100" dirty="0">
                          <a:effectLst/>
                        </a:rPr>
                        <a:t> </a:t>
                      </a:r>
                      <a:endParaRPr lang="ja-JP" sz="1400" kern="100" dirty="0">
                        <a:effectLst/>
                        <a:latin typeface="Century"/>
                        <a:ea typeface="ＭＳ 明朝"/>
                        <a:cs typeface="Times New Roman"/>
                      </a:endParaRPr>
                    </a:p>
                  </a:txBody>
                  <a:tcPr marL="39126" marR="39126" marT="0" marB="0" anchor="ctr">
                    <a:solidFill>
                      <a:schemeClr val="tx2">
                        <a:lumMod val="40000"/>
                        <a:lumOff val="60000"/>
                      </a:schemeClr>
                    </a:solidFill>
                  </a:tcPr>
                </a:tc>
                <a:tc>
                  <a:txBody>
                    <a:bodyPr/>
                    <a:lstStyle/>
                    <a:p>
                      <a:pPr marR="57785" algn="ctr">
                        <a:lnSpc>
                          <a:spcPts val="1200"/>
                        </a:lnSpc>
                        <a:spcAft>
                          <a:spcPts val="0"/>
                        </a:spcAft>
                      </a:pPr>
                      <a:r>
                        <a:rPr lang="ja-JP" sz="1400" kern="100" dirty="0">
                          <a:effectLst/>
                        </a:rPr>
                        <a:t>遺族基礎年金</a:t>
                      </a:r>
                      <a:endParaRPr lang="ja-JP" sz="1400" kern="100" dirty="0">
                        <a:effectLst/>
                        <a:latin typeface="Century"/>
                        <a:ea typeface="ＭＳ 明朝"/>
                        <a:cs typeface="Times New Roman"/>
                      </a:endParaRPr>
                    </a:p>
                  </a:txBody>
                  <a:tcPr marL="39126" marR="39126" marT="0" marB="0" anchor="ctr">
                    <a:solidFill>
                      <a:schemeClr val="tx2">
                        <a:lumMod val="40000"/>
                        <a:lumOff val="60000"/>
                      </a:schemeClr>
                    </a:solidFill>
                  </a:tcPr>
                </a:tc>
                <a:tc>
                  <a:txBody>
                    <a:bodyPr/>
                    <a:lstStyle/>
                    <a:p>
                      <a:pPr marR="57785" algn="ctr">
                        <a:lnSpc>
                          <a:spcPts val="1200"/>
                        </a:lnSpc>
                        <a:spcAft>
                          <a:spcPts val="0"/>
                        </a:spcAft>
                      </a:pPr>
                      <a:r>
                        <a:rPr lang="ja-JP" sz="1400" kern="100" dirty="0">
                          <a:effectLst/>
                        </a:rPr>
                        <a:t>遺族厚生年金</a:t>
                      </a:r>
                      <a:endParaRPr lang="ja-JP" sz="1400" kern="100" dirty="0">
                        <a:effectLst/>
                        <a:latin typeface="Century"/>
                        <a:ea typeface="ＭＳ 明朝"/>
                        <a:cs typeface="Times New Roman"/>
                      </a:endParaRPr>
                    </a:p>
                  </a:txBody>
                  <a:tcPr marL="39126" marR="39126" marT="0" marB="0" anchor="ctr">
                    <a:solidFill>
                      <a:schemeClr val="tx2">
                        <a:lumMod val="40000"/>
                        <a:lumOff val="60000"/>
                      </a:schemeClr>
                    </a:solidFill>
                  </a:tcPr>
                </a:tc>
              </a:tr>
              <a:tr h="4248472">
                <a:tc>
                  <a:txBody>
                    <a:bodyPr/>
                    <a:lstStyle/>
                    <a:p>
                      <a:pPr marL="71755" marR="71755" algn="ctr">
                        <a:lnSpc>
                          <a:spcPts val="1600"/>
                        </a:lnSpc>
                        <a:spcAft>
                          <a:spcPts val="0"/>
                        </a:spcAft>
                      </a:pPr>
                      <a:r>
                        <a:rPr lang="ja-JP" sz="1400" kern="100" dirty="0">
                          <a:effectLst/>
                        </a:rPr>
                        <a:t>支給要件</a:t>
                      </a:r>
                      <a:endParaRPr lang="ja-JP" sz="1400" kern="100" dirty="0">
                        <a:effectLst/>
                        <a:latin typeface="Century"/>
                        <a:ea typeface="ＭＳ 明朝"/>
                        <a:cs typeface="Times New Roman"/>
                      </a:endParaRPr>
                    </a:p>
                  </a:txBody>
                  <a:tcPr marL="39126" marR="39126" marT="0" marB="0" vert="eaVert" anchor="ctr">
                    <a:solidFill>
                      <a:schemeClr val="tx2">
                        <a:lumMod val="40000"/>
                        <a:lumOff val="60000"/>
                      </a:schemeClr>
                    </a:solidFill>
                  </a:tcPr>
                </a:tc>
                <a:tc>
                  <a:txBody>
                    <a:bodyPr/>
                    <a:lstStyle/>
                    <a:p>
                      <a:pPr marR="57785" algn="l">
                        <a:lnSpc>
                          <a:spcPts val="1300"/>
                        </a:lnSpc>
                        <a:spcAft>
                          <a:spcPts val="0"/>
                        </a:spcAft>
                      </a:pPr>
                      <a:r>
                        <a:rPr lang="ja-JP" sz="1200" kern="100" dirty="0">
                          <a:effectLst/>
                        </a:rPr>
                        <a:t>①短期要件または長期要件に該当すること</a:t>
                      </a:r>
                      <a:endParaRPr lang="ja-JP" sz="1400" kern="100" dirty="0">
                        <a:effectLst/>
                      </a:endParaRPr>
                    </a:p>
                    <a:p>
                      <a:pPr marL="133350" marR="57150" algn="l">
                        <a:lnSpc>
                          <a:spcPts val="1300"/>
                        </a:lnSpc>
                        <a:spcAft>
                          <a:spcPts val="0"/>
                        </a:spcAft>
                      </a:pPr>
                      <a:r>
                        <a:rPr lang="ja-JP" sz="1200" kern="100" dirty="0">
                          <a:effectLst/>
                        </a:rPr>
                        <a:t>ア）短期要件</a:t>
                      </a:r>
                      <a:endParaRPr lang="ja-JP" sz="1400" kern="100" dirty="0">
                        <a:effectLst/>
                      </a:endParaRPr>
                    </a:p>
                    <a:p>
                      <a:pPr marL="266700" marR="57150" indent="114300" algn="l">
                        <a:lnSpc>
                          <a:spcPts val="1300"/>
                        </a:lnSpc>
                        <a:spcAft>
                          <a:spcPts val="0"/>
                        </a:spcAft>
                      </a:pPr>
                      <a:r>
                        <a:rPr lang="ja-JP" sz="1200" kern="100" dirty="0">
                          <a:effectLst/>
                        </a:rPr>
                        <a:t>被保険者が死亡したとき、または被保険者であったことがある</a:t>
                      </a:r>
                      <a:r>
                        <a:rPr lang="en-US" sz="1200" kern="100" dirty="0">
                          <a:effectLst/>
                        </a:rPr>
                        <a:t>60</a:t>
                      </a:r>
                      <a:r>
                        <a:rPr lang="ja-JP" sz="1200" kern="100" dirty="0">
                          <a:effectLst/>
                        </a:rPr>
                        <a:t>歳以上</a:t>
                      </a:r>
                      <a:r>
                        <a:rPr lang="en-US" sz="1200" kern="100" dirty="0">
                          <a:effectLst/>
                        </a:rPr>
                        <a:t>65</a:t>
                      </a:r>
                      <a:r>
                        <a:rPr lang="ja-JP" sz="1200" kern="100" dirty="0">
                          <a:effectLst/>
                        </a:rPr>
                        <a:t>歳未満の人で国内に住所を有する人が死亡したとき。</a:t>
                      </a:r>
                      <a:endParaRPr lang="ja-JP" sz="1400" kern="100" dirty="0">
                        <a:effectLst/>
                      </a:endParaRPr>
                    </a:p>
                    <a:p>
                      <a:pPr marL="133350" marR="57150" algn="l">
                        <a:lnSpc>
                          <a:spcPts val="1300"/>
                        </a:lnSpc>
                        <a:spcAft>
                          <a:spcPts val="0"/>
                        </a:spcAft>
                      </a:pPr>
                      <a:r>
                        <a:rPr lang="ja-JP" sz="1200" kern="100" dirty="0">
                          <a:effectLst/>
                        </a:rPr>
                        <a:t>イ）長期要件</a:t>
                      </a:r>
                      <a:endParaRPr lang="ja-JP" sz="1400" kern="100" dirty="0">
                        <a:effectLst/>
                      </a:endParaRPr>
                    </a:p>
                    <a:p>
                      <a:pPr marL="266700" marR="57150" indent="114300" algn="l">
                        <a:lnSpc>
                          <a:spcPts val="1300"/>
                        </a:lnSpc>
                        <a:spcAft>
                          <a:spcPts val="0"/>
                        </a:spcAft>
                      </a:pPr>
                      <a:r>
                        <a:rPr lang="ja-JP" sz="1200" kern="100" dirty="0">
                          <a:effectLst/>
                        </a:rPr>
                        <a:t>老齢基礎年金の受給権者または受給資格期間を満たしている人が死亡したとき。</a:t>
                      </a:r>
                      <a:endParaRPr lang="ja-JP" sz="1400" kern="100" dirty="0">
                        <a:effectLst/>
                      </a:endParaRPr>
                    </a:p>
                    <a:p>
                      <a:pPr marR="57785" algn="l">
                        <a:lnSpc>
                          <a:spcPts val="1300"/>
                        </a:lnSpc>
                        <a:spcAft>
                          <a:spcPts val="0"/>
                        </a:spcAft>
                      </a:pPr>
                      <a:r>
                        <a:rPr lang="en-US" sz="1200" kern="100" dirty="0">
                          <a:effectLst/>
                        </a:rPr>
                        <a:t> </a:t>
                      </a:r>
                      <a:endParaRPr lang="ja-JP" sz="1400" kern="100" dirty="0">
                        <a:effectLst/>
                      </a:endParaRPr>
                    </a:p>
                    <a:p>
                      <a:pPr marR="57785" algn="l">
                        <a:lnSpc>
                          <a:spcPts val="1300"/>
                        </a:lnSpc>
                        <a:spcAft>
                          <a:spcPts val="0"/>
                        </a:spcAft>
                      </a:pPr>
                      <a:r>
                        <a:rPr lang="en-US" sz="1200" kern="100" dirty="0">
                          <a:effectLst/>
                        </a:rPr>
                        <a:t> </a:t>
                      </a:r>
                      <a:r>
                        <a:rPr lang="ja-JP" sz="1200" kern="100" dirty="0" smtClean="0">
                          <a:effectLst/>
                        </a:rPr>
                        <a:t>②</a:t>
                      </a:r>
                      <a:r>
                        <a:rPr lang="ja-JP" sz="1200" kern="100" dirty="0">
                          <a:effectLst/>
                        </a:rPr>
                        <a:t>保険料納付要件</a:t>
                      </a:r>
                      <a:endParaRPr lang="ja-JP" sz="1400" kern="100" dirty="0">
                        <a:effectLst/>
                      </a:endParaRPr>
                    </a:p>
                    <a:p>
                      <a:pPr marL="133350" marR="57785" algn="l">
                        <a:lnSpc>
                          <a:spcPts val="1300"/>
                        </a:lnSpc>
                        <a:spcAft>
                          <a:spcPts val="0"/>
                        </a:spcAft>
                      </a:pPr>
                      <a:r>
                        <a:rPr lang="ja-JP" sz="1200" kern="100" dirty="0">
                          <a:effectLst/>
                        </a:rPr>
                        <a:t>　短期要件の場合は、死亡日の前日において、死亡日の属する月の前々月までに被保険者期間があり、かつ被保険者期間のうち保険料納付済期間と保険料免除期間とを合算した期間が</a:t>
                      </a:r>
                      <a:r>
                        <a:rPr lang="en-US" sz="1200" kern="100" dirty="0">
                          <a:effectLst/>
                        </a:rPr>
                        <a:t>3</a:t>
                      </a:r>
                      <a:r>
                        <a:rPr lang="ja-JP" sz="1200" kern="100" dirty="0">
                          <a:effectLst/>
                        </a:rPr>
                        <a:t>分の</a:t>
                      </a:r>
                      <a:r>
                        <a:rPr lang="en-US" sz="1200" kern="100" dirty="0">
                          <a:effectLst/>
                        </a:rPr>
                        <a:t>2</a:t>
                      </a:r>
                      <a:r>
                        <a:rPr lang="ja-JP" sz="1200" kern="100" dirty="0">
                          <a:effectLst/>
                        </a:rPr>
                        <a:t>以上であること。ただし、障害基礎年金と同様の直近</a:t>
                      </a:r>
                      <a:r>
                        <a:rPr lang="en-US" sz="1200" kern="100" dirty="0">
                          <a:effectLst/>
                        </a:rPr>
                        <a:t>1</a:t>
                      </a:r>
                      <a:r>
                        <a:rPr lang="ja-JP" sz="1200" kern="100" dirty="0">
                          <a:effectLst/>
                        </a:rPr>
                        <a:t>年要件の特例あり。</a:t>
                      </a:r>
                      <a:endParaRPr lang="ja-JP" sz="1400" kern="100" dirty="0">
                        <a:effectLst/>
                      </a:endParaRPr>
                    </a:p>
                    <a:p>
                      <a:pPr marR="57785" algn="l">
                        <a:lnSpc>
                          <a:spcPts val="1300"/>
                        </a:lnSpc>
                        <a:spcAft>
                          <a:spcPts val="0"/>
                        </a:spcAft>
                      </a:pPr>
                      <a:r>
                        <a:rPr lang="en-US" sz="1200" kern="100" dirty="0">
                          <a:effectLst/>
                        </a:rPr>
                        <a:t> </a:t>
                      </a:r>
                      <a:endParaRPr lang="ja-JP" sz="1400" kern="100" dirty="0">
                        <a:effectLst/>
                      </a:endParaRPr>
                    </a:p>
                    <a:p>
                      <a:pPr marR="57785" algn="l">
                        <a:lnSpc>
                          <a:spcPts val="1300"/>
                        </a:lnSpc>
                        <a:spcAft>
                          <a:spcPts val="0"/>
                        </a:spcAft>
                      </a:pPr>
                      <a:r>
                        <a:rPr lang="ja-JP" sz="1200" kern="100" dirty="0">
                          <a:effectLst/>
                        </a:rPr>
                        <a:t>③遺族の範囲</a:t>
                      </a:r>
                      <a:endParaRPr lang="ja-JP" sz="1400" kern="100" dirty="0">
                        <a:effectLst/>
                      </a:endParaRPr>
                    </a:p>
                    <a:p>
                      <a:pPr marL="133350" marR="57785" algn="l">
                        <a:lnSpc>
                          <a:spcPts val="1300"/>
                        </a:lnSpc>
                        <a:spcAft>
                          <a:spcPts val="0"/>
                        </a:spcAft>
                      </a:pPr>
                      <a:r>
                        <a:rPr lang="ja-JP" sz="1200" kern="100" dirty="0">
                          <a:effectLst/>
                        </a:rPr>
                        <a:t>　死亡した人によって生計を維持されていた次の人に</a:t>
                      </a:r>
                      <a:r>
                        <a:rPr lang="ja-JP" sz="1200" kern="100" dirty="0" smtClean="0">
                          <a:effectLst/>
                        </a:rPr>
                        <a:t>支給</a:t>
                      </a:r>
                      <a:r>
                        <a:rPr lang="ja-JP" altLang="en-US" sz="1200" kern="100" dirty="0" smtClean="0">
                          <a:effectLst/>
                        </a:rPr>
                        <a:t>。</a:t>
                      </a:r>
                      <a:endParaRPr lang="ja-JP" sz="1400" kern="100" dirty="0">
                        <a:effectLst/>
                      </a:endParaRPr>
                    </a:p>
                    <a:p>
                      <a:pPr marL="266700" marR="57785" algn="l">
                        <a:lnSpc>
                          <a:spcPts val="1300"/>
                        </a:lnSpc>
                        <a:spcAft>
                          <a:spcPts val="0"/>
                        </a:spcAft>
                      </a:pPr>
                      <a:r>
                        <a:rPr lang="ja-JP" sz="1200" kern="100" dirty="0">
                          <a:effectLst/>
                        </a:rPr>
                        <a:t>Ⓐ子のある妻</a:t>
                      </a:r>
                      <a:endParaRPr lang="ja-JP" sz="1400" kern="100" dirty="0">
                        <a:effectLst/>
                      </a:endParaRPr>
                    </a:p>
                    <a:p>
                      <a:pPr marL="266700" marR="57785" algn="l">
                        <a:lnSpc>
                          <a:spcPts val="1300"/>
                        </a:lnSpc>
                        <a:spcAft>
                          <a:spcPts val="0"/>
                        </a:spcAft>
                      </a:pPr>
                      <a:r>
                        <a:rPr lang="ja-JP" sz="1200" kern="100" dirty="0">
                          <a:effectLst/>
                        </a:rPr>
                        <a:t>Ⓑ子</a:t>
                      </a:r>
                      <a:endParaRPr lang="ja-JP" sz="1400" kern="100" dirty="0">
                        <a:effectLst/>
                      </a:endParaRPr>
                    </a:p>
                    <a:p>
                      <a:pPr marL="234950" marR="57785" indent="-101600" algn="l">
                        <a:lnSpc>
                          <a:spcPts val="1300"/>
                        </a:lnSpc>
                        <a:spcAft>
                          <a:spcPts val="0"/>
                        </a:spcAft>
                      </a:pPr>
                      <a:r>
                        <a:rPr lang="ja-JP" sz="1200" kern="100" dirty="0">
                          <a:effectLst/>
                        </a:rPr>
                        <a:t>※　遺族基礎年金の支給対象を「子のある妻」から「子のある配偶者」と改正する法律が成立しました。（平成</a:t>
                      </a:r>
                      <a:r>
                        <a:rPr lang="en-US" sz="1200" kern="100" dirty="0">
                          <a:effectLst/>
                        </a:rPr>
                        <a:t>26</a:t>
                      </a:r>
                      <a:r>
                        <a:rPr lang="ja-JP" sz="1200" kern="100" dirty="0">
                          <a:effectLst/>
                        </a:rPr>
                        <a:t>年</a:t>
                      </a:r>
                      <a:r>
                        <a:rPr lang="en-US" sz="1200" kern="100" dirty="0">
                          <a:effectLst/>
                        </a:rPr>
                        <a:t>4</a:t>
                      </a:r>
                      <a:r>
                        <a:rPr lang="ja-JP" sz="1200" kern="100" dirty="0">
                          <a:effectLst/>
                        </a:rPr>
                        <a:t>月施行予定。施行日以後に母親が亡くなった父子家庭が対象）</a:t>
                      </a:r>
                      <a:endParaRPr lang="ja-JP" sz="1400" kern="100" dirty="0">
                        <a:effectLst/>
                      </a:endParaRPr>
                    </a:p>
                    <a:p>
                      <a:pPr marR="57785" algn="just">
                        <a:lnSpc>
                          <a:spcPts val="1300"/>
                        </a:lnSpc>
                        <a:spcAft>
                          <a:spcPts val="0"/>
                        </a:spcAft>
                      </a:pPr>
                      <a:r>
                        <a:rPr lang="ja-JP" altLang="en-US" sz="1200" kern="100" dirty="0" smtClean="0">
                          <a:effectLst/>
                        </a:rPr>
                        <a:t>　</a:t>
                      </a:r>
                      <a:r>
                        <a:rPr lang="ja-JP" sz="1200" kern="100" dirty="0" smtClean="0">
                          <a:effectLst/>
                        </a:rPr>
                        <a:t>※</a:t>
                      </a:r>
                      <a:r>
                        <a:rPr lang="ja-JP" sz="1200" kern="100" dirty="0">
                          <a:effectLst/>
                        </a:rPr>
                        <a:t>　子の年齢要件</a:t>
                      </a:r>
                      <a:endParaRPr lang="ja-JP" sz="1400" kern="100" dirty="0">
                        <a:effectLst/>
                      </a:endParaRPr>
                    </a:p>
                    <a:p>
                      <a:pPr marL="262890" marR="57150" indent="-102870" algn="just">
                        <a:lnSpc>
                          <a:spcPts val="1300"/>
                        </a:lnSpc>
                        <a:spcAft>
                          <a:spcPts val="0"/>
                        </a:spcAft>
                      </a:pPr>
                      <a:r>
                        <a:rPr lang="ja-JP" sz="1200" kern="100" dirty="0">
                          <a:effectLst/>
                        </a:rPr>
                        <a:t>・</a:t>
                      </a:r>
                      <a:r>
                        <a:rPr lang="en-US" sz="1200" kern="100" dirty="0">
                          <a:effectLst/>
                        </a:rPr>
                        <a:t>18</a:t>
                      </a:r>
                      <a:r>
                        <a:rPr lang="ja-JP" sz="1200" kern="100" dirty="0">
                          <a:effectLst/>
                        </a:rPr>
                        <a:t>歳の誕生日の属する年度の年度末を経過していない子</a:t>
                      </a:r>
                      <a:endParaRPr lang="ja-JP" sz="1400" kern="100" dirty="0">
                        <a:effectLst/>
                      </a:endParaRPr>
                    </a:p>
                    <a:p>
                      <a:pPr marL="160020" marR="57150" algn="just">
                        <a:lnSpc>
                          <a:spcPts val="1300"/>
                        </a:lnSpc>
                        <a:spcAft>
                          <a:spcPts val="0"/>
                        </a:spcAft>
                      </a:pPr>
                      <a:r>
                        <a:rPr lang="ja-JP" sz="1200" kern="100" dirty="0">
                          <a:effectLst/>
                        </a:rPr>
                        <a:t>・</a:t>
                      </a:r>
                      <a:r>
                        <a:rPr lang="en-US" sz="1200" kern="100" dirty="0">
                          <a:effectLst/>
                        </a:rPr>
                        <a:t>20</a:t>
                      </a:r>
                      <a:r>
                        <a:rPr lang="ja-JP" sz="1200" kern="100" dirty="0">
                          <a:effectLst/>
                        </a:rPr>
                        <a:t>歳未満で</a:t>
                      </a:r>
                      <a:r>
                        <a:rPr lang="en-US" sz="1200" kern="100" dirty="0">
                          <a:effectLst/>
                        </a:rPr>
                        <a:t>1</a:t>
                      </a:r>
                      <a:r>
                        <a:rPr lang="ja-JP" sz="1200" kern="100" dirty="0">
                          <a:effectLst/>
                        </a:rPr>
                        <a:t>級または</a:t>
                      </a:r>
                      <a:r>
                        <a:rPr lang="en-US" sz="1200" kern="100" dirty="0">
                          <a:effectLst/>
                        </a:rPr>
                        <a:t>2</a:t>
                      </a:r>
                      <a:r>
                        <a:rPr lang="ja-JP" sz="1200" kern="100" dirty="0">
                          <a:effectLst/>
                        </a:rPr>
                        <a:t>級の</a:t>
                      </a:r>
                      <a:r>
                        <a:rPr lang="ja-JP" sz="1200" kern="100" dirty="0" smtClean="0">
                          <a:effectLst/>
                        </a:rPr>
                        <a:t>障害者</a:t>
                      </a:r>
                      <a:endParaRPr lang="ja-JP" sz="1400" kern="100" dirty="0">
                        <a:effectLst/>
                      </a:endParaRPr>
                    </a:p>
                  </a:txBody>
                  <a:tcPr marL="39126" marR="39126" marT="72000" marB="0"/>
                </a:tc>
                <a:tc>
                  <a:txBody>
                    <a:bodyPr/>
                    <a:lstStyle/>
                    <a:p>
                      <a:pPr marR="57785" algn="l">
                        <a:lnSpc>
                          <a:spcPts val="1300"/>
                        </a:lnSpc>
                        <a:spcAft>
                          <a:spcPts val="0"/>
                        </a:spcAft>
                      </a:pPr>
                      <a:r>
                        <a:rPr lang="ja-JP" sz="1200" kern="100" dirty="0">
                          <a:effectLst/>
                        </a:rPr>
                        <a:t>①短期要件または長期要件に該当すること</a:t>
                      </a:r>
                      <a:endParaRPr lang="ja-JP" sz="1400" kern="100" dirty="0">
                        <a:effectLst/>
                      </a:endParaRPr>
                    </a:p>
                    <a:p>
                      <a:pPr marL="133350" marR="57150" algn="l">
                        <a:lnSpc>
                          <a:spcPts val="1300"/>
                        </a:lnSpc>
                        <a:spcAft>
                          <a:spcPts val="0"/>
                        </a:spcAft>
                      </a:pPr>
                      <a:r>
                        <a:rPr lang="ja-JP" sz="1200" kern="100" dirty="0">
                          <a:effectLst/>
                        </a:rPr>
                        <a:t>ア）短期要件</a:t>
                      </a:r>
                      <a:endParaRPr lang="ja-JP" sz="1400" kern="100" dirty="0">
                        <a:effectLst/>
                      </a:endParaRPr>
                    </a:p>
                    <a:p>
                      <a:pPr marL="381000" marR="57150" indent="-114300" algn="l">
                        <a:lnSpc>
                          <a:spcPts val="1300"/>
                        </a:lnSpc>
                        <a:spcAft>
                          <a:spcPts val="0"/>
                        </a:spcAft>
                      </a:pPr>
                      <a:r>
                        <a:rPr lang="ja-JP" sz="1200" kern="100" dirty="0">
                          <a:effectLst/>
                        </a:rPr>
                        <a:t>Ⓐ被保険者が死亡したとき。</a:t>
                      </a:r>
                      <a:endParaRPr lang="ja-JP" sz="1400" kern="100" dirty="0">
                        <a:effectLst/>
                      </a:endParaRPr>
                    </a:p>
                    <a:p>
                      <a:pPr marL="381000" marR="57150" indent="-114300" algn="l">
                        <a:lnSpc>
                          <a:spcPts val="1300"/>
                        </a:lnSpc>
                        <a:spcAft>
                          <a:spcPts val="0"/>
                        </a:spcAft>
                      </a:pPr>
                      <a:r>
                        <a:rPr lang="ja-JP" sz="1200" kern="100" dirty="0">
                          <a:effectLst/>
                        </a:rPr>
                        <a:t>Ⓑ被保険者期間中に初診日のある傷病によって初診日から</a:t>
                      </a:r>
                      <a:r>
                        <a:rPr lang="en-US" sz="1200" kern="100" dirty="0">
                          <a:effectLst/>
                        </a:rPr>
                        <a:t>5</a:t>
                      </a:r>
                      <a:r>
                        <a:rPr lang="ja-JP" sz="1200" kern="100" dirty="0">
                          <a:effectLst/>
                        </a:rPr>
                        <a:t>年以内に死亡したとき。</a:t>
                      </a:r>
                      <a:endParaRPr lang="ja-JP" sz="1400" kern="100" dirty="0">
                        <a:effectLst/>
                      </a:endParaRPr>
                    </a:p>
                    <a:p>
                      <a:pPr marL="381000" marR="57150" indent="-114300" algn="l">
                        <a:lnSpc>
                          <a:spcPts val="1300"/>
                        </a:lnSpc>
                        <a:spcAft>
                          <a:spcPts val="0"/>
                        </a:spcAft>
                      </a:pPr>
                      <a:r>
                        <a:rPr lang="ja-JP" sz="1200" kern="100" dirty="0">
                          <a:effectLst/>
                        </a:rPr>
                        <a:t>Ⓒ</a:t>
                      </a:r>
                      <a:r>
                        <a:rPr lang="en-US" sz="1200" kern="100" dirty="0">
                          <a:effectLst/>
                        </a:rPr>
                        <a:t>1</a:t>
                      </a:r>
                      <a:r>
                        <a:rPr lang="ja-JP" sz="1200" kern="100" dirty="0">
                          <a:effectLst/>
                        </a:rPr>
                        <a:t>級または</a:t>
                      </a:r>
                      <a:r>
                        <a:rPr lang="en-US" sz="1200" kern="100" dirty="0">
                          <a:effectLst/>
                        </a:rPr>
                        <a:t>2</a:t>
                      </a:r>
                      <a:r>
                        <a:rPr lang="ja-JP" sz="1200" kern="100" dirty="0">
                          <a:effectLst/>
                        </a:rPr>
                        <a:t>級の障害厚生</a:t>
                      </a:r>
                      <a:r>
                        <a:rPr lang="ja-JP" sz="1200" kern="100">
                          <a:effectLst/>
                        </a:rPr>
                        <a:t>年金</a:t>
                      </a:r>
                      <a:r>
                        <a:rPr lang="ja-JP" sz="1200" kern="100" smtClean="0">
                          <a:effectLst/>
                        </a:rPr>
                        <a:t>受給権者</a:t>
                      </a:r>
                      <a:endParaRPr lang="ja-JP" sz="1400" strike="sngStrike" kern="100" dirty="0">
                        <a:solidFill>
                          <a:srgbClr val="FF0000"/>
                        </a:solidFill>
                        <a:effectLst/>
                      </a:endParaRPr>
                    </a:p>
                    <a:p>
                      <a:pPr marL="133350" marR="57150" algn="l">
                        <a:lnSpc>
                          <a:spcPts val="1300"/>
                        </a:lnSpc>
                        <a:spcAft>
                          <a:spcPts val="0"/>
                        </a:spcAft>
                      </a:pPr>
                      <a:r>
                        <a:rPr lang="ja-JP" sz="1200" kern="100" dirty="0">
                          <a:effectLst/>
                        </a:rPr>
                        <a:t>イ）長期要件</a:t>
                      </a:r>
                      <a:endParaRPr lang="ja-JP" sz="1400" kern="100" dirty="0">
                        <a:effectLst/>
                      </a:endParaRPr>
                    </a:p>
                    <a:p>
                      <a:pPr marL="266700" marR="57150" indent="114300" algn="l">
                        <a:lnSpc>
                          <a:spcPts val="1300"/>
                        </a:lnSpc>
                        <a:spcAft>
                          <a:spcPts val="0"/>
                        </a:spcAft>
                      </a:pPr>
                      <a:r>
                        <a:rPr lang="ja-JP" sz="1200" kern="100" dirty="0">
                          <a:effectLst/>
                        </a:rPr>
                        <a:t>老齢厚生年金の受給権者または受給資格期間を満たしている人が死亡したとき。</a:t>
                      </a:r>
                      <a:endParaRPr lang="ja-JP" sz="1400" kern="100" dirty="0">
                        <a:effectLst/>
                      </a:endParaRPr>
                    </a:p>
                    <a:p>
                      <a:pPr marR="57785" algn="l">
                        <a:lnSpc>
                          <a:spcPts val="1300"/>
                        </a:lnSpc>
                        <a:spcAft>
                          <a:spcPts val="0"/>
                        </a:spcAft>
                      </a:pPr>
                      <a:r>
                        <a:rPr lang="en-US" sz="1200" kern="100" dirty="0">
                          <a:effectLst/>
                        </a:rPr>
                        <a:t> </a:t>
                      </a:r>
                      <a:r>
                        <a:rPr lang="ja-JP" sz="1200" kern="100" dirty="0" smtClean="0">
                          <a:effectLst/>
                        </a:rPr>
                        <a:t>②</a:t>
                      </a:r>
                      <a:r>
                        <a:rPr lang="ja-JP" sz="1200" kern="100" dirty="0">
                          <a:effectLst/>
                        </a:rPr>
                        <a:t>保険料納付要件</a:t>
                      </a:r>
                      <a:endParaRPr lang="ja-JP" sz="1400" kern="100" dirty="0">
                        <a:effectLst/>
                      </a:endParaRPr>
                    </a:p>
                    <a:p>
                      <a:pPr marL="133350" marR="57785" indent="114300" algn="l">
                        <a:lnSpc>
                          <a:spcPts val="1300"/>
                        </a:lnSpc>
                        <a:spcAft>
                          <a:spcPts val="0"/>
                        </a:spcAft>
                      </a:pPr>
                      <a:r>
                        <a:rPr lang="ja-JP" sz="1200" kern="100" dirty="0">
                          <a:effectLst/>
                        </a:rPr>
                        <a:t>短期要件のⒶ・Ⓑの場合は、遺族基礎年金と同様の保険料納付要件を満たすことが必要</a:t>
                      </a:r>
                      <a:r>
                        <a:rPr lang="ja-JP" sz="1200" kern="100" dirty="0" smtClean="0">
                          <a:effectLst/>
                        </a:rPr>
                        <a:t>。</a:t>
                      </a:r>
                      <a:endParaRPr lang="en-US" altLang="ja-JP" sz="1400" kern="100" dirty="0" smtClean="0">
                        <a:effectLst/>
                      </a:endParaRPr>
                    </a:p>
                    <a:p>
                      <a:pPr marL="133350" marR="57785" indent="114300" algn="l">
                        <a:lnSpc>
                          <a:spcPts val="1300"/>
                        </a:lnSpc>
                        <a:spcAft>
                          <a:spcPts val="0"/>
                        </a:spcAft>
                      </a:pPr>
                      <a:endParaRPr lang="en-US" altLang="ja-JP" sz="1400" kern="100" dirty="0" smtClean="0">
                        <a:effectLst/>
                      </a:endParaRPr>
                    </a:p>
                    <a:p>
                      <a:pPr marL="133350" marR="57785" indent="-133350" algn="l">
                        <a:lnSpc>
                          <a:spcPts val="1300"/>
                        </a:lnSpc>
                        <a:spcAft>
                          <a:spcPts val="0"/>
                        </a:spcAft>
                      </a:pPr>
                      <a:r>
                        <a:rPr lang="ja-JP" sz="1200" kern="100" dirty="0" smtClean="0">
                          <a:effectLst/>
                        </a:rPr>
                        <a:t>③</a:t>
                      </a:r>
                      <a:r>
                        <a:rPr lang="ja-JP" sz="1200" kern="100" dirty="0">
                          <a:effectLst/>
                        </a:rPr>
                        <a:t>遺族の範囲</a:t>
                      </a:r>
                      <a:endParaRPr lang="ja-JP" sz="1400" kern="100" dirty="0">
                        <a:effectLst/>
                      </a:endParaRPr>
                    </a:p>
                    <a:p>
                      <a:pPr marL="133350" marR="57785" algn="l">
                        <a:lnSpc>
                          <a:spcPts val="1300"/>
                        </a:lnSpc>
                        <a:spcAft>
                          <a:spcPts val="0"/>
                        </a:spcAft>
                      </a:pPr>
                      <a:r>
                        <a:rPr lang="ja-JP" sz="1200" kern="100" dirty="0">
                          <a:effectLst/>
                        </a:rPr>
                        <a:t>　死亡した人によって生計を維持されていた、次の人に</a:t>
                      </a:r>
                      <a:r>
                        <a:rPr lang="ja-JP" sz="1200" kern="100" dirty="0" smtClean="0">
                          <a:effectLst/>
                        </a:rPr>
                        <a:t>支給</a:t>
                      </a:r>
                      <a:r>
                        <a:rPr lang="ja-JP" altLang="en-US" sz="1200" kern="100" dirty="0" smtClean="0">
                          <a:effectLst/>
                        </a:rPr>
                        <a:t>。</a:t>
                      </a:r>
                      <a:endParaRPr lang="ja-JP" sz="1400" kern="100" dirty="0">
                        <a:effectLst/>
                      </a:endParaRPr>
                    </a:p>
                    <a:p>
                      <a:pPr marL="381000" marR="57785" indent="-114300" algn="l">
                        <a:lnSpc>
                          <a:spcPts val="1300"/>
                        </a:lnSpc>
                        <a:spcAft>
                          <a:spcPts val="0"/>
                        </a:spcAft>
                      </a:pPr>
                      <a:r>
                        <a:rPr lang="ja-JP" sz="1200" kern="100" dirty="0">
                          <a:effectLst/>
                        </a:rPr>
                        <a:t>Ⓐ遺族基礎年金の対象となる遺族</a:t>
                      </a:r>
                      <a:endParaRPr lang="ja-JP" sz="1400" kern="100" dirty="0">
                        <a:effectLst/>
                      </a:endParaRPr>
                    </a:p>
                    <a:p>
                      <a:pPr marL="381000" marR="57785" indent="-114300" algn="l">
                        <a:lnSpc>
                          <a:spcPts val="1300"/>
                        </a:lnSpc>
                        <a:spcAft>
                          <a:spcPts val="0"/>
                        </a:spcAft>
                      </a:pPr>
                      <a:r>
                        <a:rPr lang="ja-JP" sz="1200" kern="100" dirty="0">
                          <a:effectLst/>
                        </a:rPr>
                        <a:t>Ⓑ子のない妻</a:t>
                      </a:r>
                      <a:endParaRPr lang="ja-JP" sz="1400" kern="100" dirty="0">
                        <a:effectLst/>
                      </a:endParaRPr>
                    </a:p>
                    <a:p>
                      <a:pPr marL="381000" marR="57785" indent="-114300" algn="l">
                        <a:lnSpc>
                          <a:spcPts val="1300"/>
                        </a:lnSpc>
                        <a:spcAft>
                          <a:spcPts val="0"/>
                        </a:spcAft>
                      </a:pPr>
                      <a:r>
                        <a:rPr lang="ja-JP" sz="1200" kern="100" dirty="0">
                          <a:effectLst/>
                        </a:rPr>
                        <a:t>Ⓒ</a:t>
                      </a:r>
                      <a:r>
                        <a:rPr lang="en-US" sz="1200" kern="100" dirty="0">
                          <a:effectLst/>
                        </a:rPr>
                        <a:t>55</a:t>
                      </a:r>
                      <a:r>
                        <a:rPr lang="ja-JP" sz="1200" kern="100" dirty="0">
                          <a:effectLst/>
                        </a:rPr>
                        <a:t>歳以上の夫・父母・祖父母（</a:t>
                      </a:r>
                      <a:r>
                        <a:rPr lang="en-US" sz="1200" kern="100" dirty="0">
                          <a:effectLst/>
                        </a:rPr>
                        <a:t>60</a:t>
                      </a:r>
                      <a:r>
                        <a:rPr lang="ja-JP" sz="1200" kern="100" dirty="0">
                          <a:effectLst/>
                        </a:rPr>
                        <a:t>歳から支給）</a:t>
                      </a:r>
                      <a:endParaRPr lang="ja-JP" sz="1400" kern="100" dirty="0">
                        <a:effectLst/>
                      </a:endParaRPr>
                    </a:p>
                    <a:p>
                      <a:pPr marL="381000" marR="57785" indent="-114300" algn="l">
                        <a:lnSpc>
                          <a:spcPts val="1300"/>
                        </a:lnSpc>
                        <a:spcAft>
                          <a:spcPts val="0"/>
                        </a:spcAft>
                      </a:pPr>
                      <a:r>
                        <a:rPr lang="ja-JP" sz="1200" kern="100" dirty="0">
                          <a:effectLst/>
                        </a:rPr>
                        <a:t>Ⓓ孫（遺族基礎年金の支給対象となる子と同様の年齢要件あり）</a:t>
                      </a:r>
                      <a:endParaRPr lang="ja-JP" sz="1400" kern="100" dirty="0">
                        <a:effectLst/>
                      </a:endParaRPr>
                    </a:p>
                    <a:p>
                      <a:pPr marL="151765" marR="57785" algn="l">
                        <a:lnSpc>
                          <a:spcPts val="1300"/>
                        </a:lnSpc>
                        <a:spcAft>
                          <a:spcPts val="0"/>
                        </a:spcAft>
                      </a:pPr>
                      <a:r>
                        <a:rPr lang="en-US" sz="1200" kern="100" dirty="0">
                          <a:effectLst/>
                        </a:rPr>
                        <a:t> </a:t>
                      </a:r>
                      <a:endParaRPr lang="ja-JP" sz="1400" kern="100" dirty="0">
                        <a:effectLst/>
                      </a:endParaRPr>
                    </a:p>
                    <a:p>
                      <a:pPr marL="253365" marR="57785" indent="-101600" algn="l">
                        <a:lnSpc>
                          <a:spcPts val="1300"/>
                        </a:lnSpc>
                        <a:spcAft>
                          <a:spcPts val="0"/>
                        </a:spcAft>
                      </a:pPr>
                      <a:r>
                        <a:rPr lang="ja-JP" sz="1200" kern="100" dirty="0">
                          <a:effectLst/>
                        </a:rPr>
                        <a:t>※　平成</a:t>
                      </a:r>
                      <a:r>
                        <a:rPr lang="en-US" sz="1200" kern="100" dirty="0">
                          <a:effectLst/>
                        </a:rPr>
                        <a:t>19</a:t>
                      </a:r>
                      <a:r>
                        <a:rPr lang="ja-JP" sz="1200" kern="100" dirty="0">
                          <a:effectLst/>
                        </a:rPr>
                        <a:t>年</a:t>
                      </a:r>
                      <a:r>
                        <a:rPr lang="en-US" sz="1200" kern="100" dirty="0">
                          <a:effectLst/>
                        </a:rPr>
                        <a:t>4</a:t>
                      </a:r>
                      <a:r>
                        <a:rPr lang="ja-JP" sz="1200" kern="100" dirty="0">
                          <a:effectLst/>
                        </a:rPr>
                        <a:t>月以降、夫の死亡時に</a:t>
                      </a:r>
                      <a:r>
                        <a:rPr lang="en-US" sz="1200" kern="100" dirty="0">
                          <a:effectLst/>
                        </a:rPr>
                        <a:t>30</a:t>
                      </a:r>
                      <a:r>
                        <a:rPr lang="ja-JP" sz="1200" kern="100" dirty="0">
                          <a:effectLst/>
                        </a:rPr>
                        <a:t>歳未満で子のいない妻等に対して支給される遺族厚生年金については、５年間の有期給付と</a:t>
                      </a:r>
                      <a:r>
                        <a:rPr lang="ja-JP" sz="1200" kern="100" dirty="0" smtClean="0">
                          <a:effectLst/>
                        </a:rPr>
                        <a:t>な</a:t>
                      </a:r>
                      <a:r>
                        <a:rPr lang="ja-JP" altLang="en-US" sz="1200" kern="100" dirty="0" smtClean="0">
                          <a:effectLst/>
                        </a:rPr>
                        <a:t>った。</a:t>
                      </a:r>
                      <a:endParaRPr lang="ja-JP" sz="1400" kern="100" dirty="0">
                        <a:effectLst/>
                      </a:endParaRPr>
                    </a:p>
                    <a:p>
                      <a:pPr marR="57785" algn="just">
                        <a:lnSpc>
                          <a:spcPts val="1300"/>
                        </a:lnSpc>
                        <a:spcAft>
                          <a:spcPts val="0"/>
                        </a:spcAft>
                      </a:pPr>
                      <a:r>
                        <a:rPr lang="en-US" sz="1200" kern="100" dirty="0">
                          <a:effectLst/>
                        </a:rPr>
                        <a:t> </a:t>
                      </a:r>
                      <a:endParaRPr lang="ja-JP" sz="1400" kern="100" dirty="0">
                        <a:effectLst/>
                        <a:latin typeface="Century"/>
                        <a:ea typeface="ＭＳ 明朝"/>
                        <a:cs typeface="Times New Roman"/>
                      </a:endParaRPr>
                    </a:p>
                  </a:txBody>
                  <a:tcPr marL="39126" marR="39126" marT="72000" marB="0"/>
                </a:tc>
              </a:tr>
              <a:tr h="1518110">
                <a:tc>
                  <a:txBody>
                    <a:bodyPr/>
                    <a:lstStyle/>
                    <a:p>
                      <a:pPr marL="71755" marR="71755" algn="ctr">
                        <a:lnSpc>
                          <a:spcPts val="1600"/>
                        </a:lnSpc>
                        <a:spcAft>
                          <a:spcPts val="0"/>
                        </a:spcAft>
                      </a:pPr>
                      <a:r>
                        <a:rPr lang="ja-JP" sz="1200" kern="100" dirty="0">
                          <a:effectLst/>
                        </a:rPr>
                        <a:t>年金額（</a:t>
                      </a:r>
                      <a:r>
                        <a:rPr lang="ja-JP" sz="1100" kern="100" spc="-50" dirty="0">
                          <a:effectLst/>
                        </a:rPr>
                        <a:t>平成</a:t>
                      </a:r>
                      <a:r>
                        <a:rPr lang="en-US" sz="1100" kern="100" spc="-50" dirty="0">
                          <a:effectLst/>
                        </a:rPr>
                        <a:t>25</a:t>
                      </a:r>
                      <a:r>
                        <a:rPr lang="ja-JP" sz="1100" kern="100" spc="-50" dirty="0">
                          <a:effectLst/>
                        </a:rPr>
                        <a:t>年</a:t>
                      </a:r>
                      <a:r>
                        <a:rPr lang="en-US" sz="1100" kern="100" spc="-50" dirty="0">
                          <a:effectLst/>
                        </a:rPr>
                        <a:t>10</a:t>
                      </a:r>
                      <a:r>
                        <a:rPr lang="ja-JP" sz="1100" kern="100" spc="-50" dirty="0">
                          <a:effectLst/>
                        </a:rPr>
                        <a:t>月～平成</a:t>
                      </a:r>
                      <a:r>
                        <a:rPr lang="en-US" sz="1100" kern="100" spc="-50" dirty="0">
                          <a:effectLst/>
                        </a:rPr>
                        <a:t>26</a:t>
                      </a:r>
                      <a:r>
                        <a:rPr lang="ja-JP" sz="1100" kern="100" spc="-50" dirty="0">
                          <a:effectLst/>
                        </a:rPr>
                        <a:t>年</a:t>
                      </a:r>
                      <a:r>
                        <a:rPr lang="ja-JP" sz="1100" kern="100" spc="-50" dirty="0" smtClean="0">
                          <a:effectLst/>
                        </a:rPr>
                        <a:t>３月）</a:t>
                      </a:r>
                    </a:p>
                  </a:txBody>
                  <a:tcPr marL="39126" marR="39126" marT="0" marB="0" vert="eaVert" anchor="ctr">
                    <a:solidFill>
                      <a:schemeClr val="tx2">
                        <a:lumMod val="40000"/>
                        <a:lumOff val="60000"/>
                      </a:schemeClr>
                    </a:solidFill>
                  </a:tcPr>
                </a:tc>
                <a:tc>
                  <a:txBody>
                    <a:bodyPr/>
                    <a:lstStyle/>
                    <a:p>
                      <a:pPr marR="57785" algn="l">
                        <a:lnSpc>
                          <a:spcPts val="1600"/>
                        </a:lnSpc>
                        <a:spcBef>
                          <a:spcPts val="600"/>
                        </a:spcBef>
                        <a:spcAft>
                          <a:spcPts val="0"/>
                        </a:spcAft>
                      </a:pPr>
                      <a:r>
                        <a:rPr lang="en-US" sz="1200" kern="100" dirty="0" smtClean="0">
                          <a:effectLst/>
                        </a:rPr>
                        <a:t>778,500</a:t>
                      </a:r>
                      <a:r>
                        <a:rPr lang="ja-JP" sz="1200" kern="100" dirty="0">
                          <a:effectLst/>
                        </a:rPr>
                        <a:t>円　＋　子の加算</a:t>
                      </a:r>
                      <a:endParaRPr lang="ja-JP" sz="1400" kern="100" dirty="0">
                        <a:effectLst/>
                      </a:endParaRPr>
                    </a:p>
                    <a:p>
                      <a:pPr marL="342900" marR="57785" lvl="0" indent="-342900" algn="just">
                        <a:lnSpc>
                          <a:spcPts val="1700"/>
                        </a:lnSpc>
                        <a:spcAft>
                          <a:spcPts val="0"/>
                        </a:spcAft>
                        <a:buFont typeface="ＭＳ 明朝"/>
                        <a:buChar char="●"/>
                        <a:tabLst>
                          <a:tab pos="228600" algn="l"/>
                        </a:tabLst>
                      </a:pPr>
                      <a:r>
                        <a:rPr lang="ja-JP" sz="1200" kern="100" dirty="0">
                          <a:effectLst/>
                        </a:rPr>
                        <a:t>子の加算</a:t>
                      </a:r>
                      <a:endParaRPr lang="ja-JP" sz="1400" kern="100" dirty="0">
                        <a:effectLst/>
                      </a:endParaRPr>
                    </a:p>
                    <a:p>
                      <a:pPr marL="227965" marR="57150" algn="just">
                        <a:lnSpc>
                          <a:spcPts val="1700"/>
                        </a:lnSpc>
                        <a:spcAft>
                          <a:spcPts val="0"/>
                        </a:spcAft>
                      </a:pPr>
                      <a:r>
                        <a:rPr lang="ja-JP" sz="1200" kern="0" spc="75" dirty="0">
                          <a:effectLst/>
                        </a:rPr>
                        <a:t>第</a:t>
                      </a:r>
                      <a:r>
                        <a:rPr lang="en-US" sz="1200" kern="0" spc="75" dirty="0">
                          <a:effectLst/>
                        </a:rPr>
                        <a:t>1</a:t>
                      </a:r>
                      <a:r>
                        <a:rPr lang="ja-JP" sz="1200" kern="0" spc="75" dirty="0">
                          <a:effectLst/>
                        </a:rPr>
                        <a:t>子、第</a:t>
                      </a:r>
                      <a:r>
                        <a:rPr lang="en-US" sz="1200" kern="0" spc="75" dirty="0">
                          <a:effectLst/>
                        </a:rPr>
                        <a:t>2</a:t>
                      </a:r>
                      <a:r>
                        <a:rPr lang="ja-JP" sz="1200" kern="0" spc="75" dirty="0">
                          <a:effectLst/>
                        </a:rPr>
                        <a:t>子・・</a:t>
                      </a:r>
                      <a:r>
                        <a:rPr lang="ja-JP" sz="1200" kern="0" spc="150" dirty="0">
                          <a:effectLst/>
                        </a:rPr>
                        <a:t>各</a:t>
                      </a:r>
                      <a:r>
                        <a:rPr lang="en-US" sz="1200" kern="0" spc="150" dirty="0">
                          <a:effectLst/>
                        </a:rPr>
                        <a:t>224,000</a:t>
                      </a:r>
                      <a:r>
                        <a:rPr lang="ja-JP" sz="1200" kern="0" spc="150" dirty="0">
                          <a:effectLst/>
                        </a:rPr>
                        <a:t>円</a:t>
                      </a:r>
                      <a:endParaRPr lang="ja-JP" sz="1400" kern="100" dirty="0">
                        <a:effectLst/>
                      </a:endParaRPr>
                    </a:p>
                    <a:p>
                      <a:pPr marL="227965" marR="57150" algn="just">
                        <a:lnSpc>
                          <a:spcPts val="1700"/>
                        </a:lnSpc>
                        <a:spcAft>
                          <a:spcPts val="0"/>
                        </a:spcAft>
                      </a:pPr>
                      <a:r>
                        <a:rPr lang="ja-JP" sz="1200" kern="0" spc="75" dirty="0">
                          <a:effectLst/>
                        </a:rPr>
                        <a:t>第</a:t>
                      </a:r>
                      <a:r>
                        <a:rPr lang="en-US" sz="1200" kern="0" spc="75" dirty="0">
                          <a:effectLst/>
                        </a:rPr>
                        <a:t>3</a:t>
                      </a:r>
                      <a:r>
                        <a:rPr lang="ja-JP" sz="1200" kern="0" spc="75" dirty="0">
                          <a:effectLst/>
                        </a:rPr>
                        <a:t>子以降・・・各</a:t>
                      </a:r>
                      <a:r>
                        <a:rPr lang="en-US" sz="1200" kern="0" spc="75" dirty="0">
                          <a:effectLst/>
                        </a:rPr>
                        <a:t>74,600</a:t>
                      </a:r>
                      <a:r>
                        <a:rPr lang="ja-JP" sz="1200" kern="0" spc="75" dirty="0">
                          <a:effectLst/>
                        </a:rPr>
                        <a:t>円</a:t>
                      </a:r>
                      <a:endParaRPr lang="ja-JP" sz="1400" kern="100" dirty="0">
                        <a:effectLst/>
                      </a:endParaRPr>
                    </a:p>
                    <a:p>
                      <a:pPr marR="57785" algn="just">
                        <a:lnSpc>
                          <a:spcPts val="1600"/>
                        </a:lnSpc>
                        <a:spcAft>
                          <a:spcPts val="0"/>
                        </a:spcAft>
                      </a:pPr>
                      <a:r>
                        <a:rPr lang="en-US" sz="1400" kern="100" dirty="0">
                          <a:effectLst/>
                        </a:rPr>
                        <a:t> </a:t>
                      </a:r>
                      <a:r>
                        <a:rPr lang="ja-JP" sz="1400" kern="100" dirty="0">
                          <a:effectLst/>
                        </a:rPr>
                        <a:t> </a:t>
                      </a:r>
                      <a:r>
                        <a:rPr lang="en-US" sz="1400" kern="100" dirty="0">
                          <a:effectLst/>
                        </a:rPr>
                        <a:t> </a:t>
                      </a:r>
                      <a:endParaRPr lang="ja-JP" sz="1400" kern="100" dirty="0">
                        <a:effectLst/>
                      </a:endParaRPr>
                    </a:p>
                    <a:p>
                      <a:pPr marR="57785" algn="just">
                        <a:lnSpc>
                          <a:spcPts val="1600"/>
                        </a:lnSpc>
                        <a:spcAft>
                          <a:spcPts val="0"/>
                        </a:spcAft>
                      </a:pPr>
                      <a:r>
                        <a:rPr lang="en-US" sz="1400" kern="100" dirty="0">
                          <a:effectLst/>
                        </a:rPr>
                        <a:t> </a:t>
                      </a:r>
                      <a:endParaRPr lang="ja-JP" sz="1400" kern="100" dirty="0">
                        <a:effectLst/>
                      </a:endParaRPr>
                    </a:p>
                    <a:p>
                      <a:pPr marR="57785" algn="l">
                        <a:lnSpc>
                          <a:spcPts val="1200"/>
                        </a:lnSpc>
                        <a:spcAft>
                          <a:spcPts val="0"/>
                        </a:spcAft>
                      </a:pPr>
                      <a:r>
                        <a:rPr lang="en-US" sz="1400" kern="100" dirty="0">
                          <a:effectLst/>
                        </a:rPr>
                        <a:t> </a:t>
                      </a:r>
                      <a:endParaRPr lang="ja-JP" sz="1400" kern="100" dirty="0">
                        <a:effectLst/>
                        <a:latin typeface="Century"/>
                        <a:ea typeface="ＭＳ 明朝"/>
                        <a:cs typeface="Times New Roman"/>
                      </a:endParaRPr>
                    </a:p>
                  </a:txBody>
                  <a:tcPr marL="39126" marR="39126" marT="72000" marB="0"/>
                </a:tc>
                <a:tc>
                  <a:txBody>
                    <a:bodyPr/>
                    <a:lstStyle/>
                    <a:p>
                      <a:pPr marR="57785" algn="l">
                        <a:lnSpc>
                          <a:spcPts val="1600"/>
                        </a:lnSpc>
                        <a:spcBef>
                          <a:spcPts val="600"/>
                        </a:spcBef>
                        <a:spcAft>
                          <a:spcPts val="0"/>
                        </a:spcAft>
                      </a:pPr>
                      <a:r>
                        <a:rPr lang="ja-JP" sz="1200" kern="100" dirty="0" smtClean="0">
                          <a:effectLst/>
                        </a:rPr>
                        <a:t>［</a:t>
                      </a:r>
                      <a:r>
                        <a:rPr lang="ja-JP" sz="1200" kern="100" dirty="0">
                          <a:effectLst/>
                        </a:rPr>
                        <a:t>（平均標準報酬月額）×（</a:t>
                      </a:r>
                      <a:r>
                        <a:rPr lang="en-US" sz="1200" kern="100" dirty="0">
                          <a:effectLst/>
                        </a:rPr>
                        <a:t>10/1000</a:t>
                      </a:r>
                      <a:r>
                        <a:rPr lang="ja-JP" sz="1200" kern="100" dirty="0">
                          <a:effectLst/>
                        </a:rPr>
                        <a:t>～</a:t>
                      </a:r>
                      <a:r>
                        <a:rPr lang="en-US" sz="1200" kern="100" dirty="0">
                          <a:effectLst/>
                        </a:rPr>
                        <a:t>7.5/1000</a:t>
                      </a:r>
                      <a:r>
                        <a:rPr lang="ja-JP" sz="1200" kern="100" dirty="0">
                          <a:effectLst/>
                        </a:rPr>
                        <a:t>※）×（平成</a:t>
                      </a:r>
                      <a:r>
                        <a:rPr lang="en-US" sz="1200" kern="100" dirty="0">
                          <a:effectLst/>
                        </a:rPr>
                        <a:t>15</a:t>
                      </a:r>
                      <a:r>
                        <a:rPr lang="ja-JP" sz="1200" kern="100" dirty="0">
                          <a:effectLst/>
                        </a:rPr>
                        <a:t>年３月までの被保険者期間の月数）＋（平均標準報酬額）×（</a:t>
                      </a:r>
                      <a:r>
                        <a:rPr lang="en-US" sz="1200" kern="100" dirty="0">
                          <a:effectLst/>
                        </a:rPr>
                        <a:t>7.692/1000</a:t>
                      </a:r>
                      <a:r>
                        <a:rPr lang="ja-JP" sz="1200" kern="100" dirty="0">
                          <a:effectLst/>
                        </a:rPr>
                        <a:t>～</a:t>
                      </a:r>
                      <a:r>
                        <a:rPr lang="en-US" sz="1200" kern="100" dirty="0">
                          <a:effectLst/>
                        </a:rPr>
                        <a:t>5.769/1000</a:t>
                      </a:r>
                      <a:r>
                        <a:rPr lang="ja-JP" sz="1200" kern="100" dirty="0">
                          <a:effectLst/>
                        </a:rPr>
                        <a:t>※）×（平成</a:t>
                      </a:r>
                      <a:r>
                        <a:rPr lang="en-US" sz="1200" kern="100" dirty="0">
                          <a:effectLst/>
                        </a:rPr>
                        <a:t>15</a:t>
                      </a:r>
                      <a:r>
                        <a:rPr lang="ja-JP" sz="1200" kern="100" dirty="0">
                          <a:effectLst/>
                        </a:rPr>
                        <a:t>年</a:t>
                      </a:r>
                      <a:r>
                        <a:rPr lang="en-US" sz="1200" kern="100" dirty="0">
                          <a:effectLst/>
                        </a:rPr>
                        <a:t>4</a:t>
                      </a:r>
                      <a:r>
                        <a:rPr lang="ja-JP" sz="1200" kern="100" dirty="0">
                          <a:effectLst/>
                        </a:rPr>
                        <a:t>月以後の被保険者期間の月数）］×</a:t>
                      </a:r>
                      <a:r>
                        <a:rPr lang="en-US" sz="1200" kern="100" dirty="0">
                          <a:effectLst/>
                        </a:rPr>
                        <a:t>1.031</a:t>
                      </a:r>
                      <a:r>
                        <a:rPr lang="ja-JP" sz="1200" kern="100" dirty="0">
                          <a:effectLst/>
                        </a:rPr>
                        <a:t>×</a:t>
                      </a:r>
                      <a:r>
                        <a:rPr lang="en-US" sz="1200" kern="100" dirty="0">
                          <a:effectLst/>
                        </a:rPr>
                        <a:t>0.968</a:t>
                      </a:r>
                      <a:r>
                        <a:rPr lang="ja-JP" sz="1200" kern="100" dirty="0">
                          <a:effectLst/>
                        </a:rPr>
                        <a:t>×</a:t>
                      </a:r>
                      <a:r>
                        <a:rPr lang="en-US" sz="1200" kern="100" dirty="0">
                          <a:effectLst/>
                        </a:rPr>
                        <a:t>3/4</a:t>
                      </a:r>
                      <a:r>
                        <a:rPr lang="ja-JP" sz="1400" kern="100" dirty="0">
                          <a:effectLst/>
                        </a:rPr>
                        <a:t>　　　　　　　　　　　　　　　　　　　　　　　　　　　　　　　　　　　　　　　　　　　　　　　　　　　　</a:t>
                      </a:r>
                    </a:p>
                    <a:p>
                      <a:pPr marL="133350" marR="57785" algn="l">
                        <a:lnSpc>
                          <a:spcPts val="1600"/>
                        </a:lnSpc>
                        <a:spcAft>
                          <a:spcPts val="0"/>
                        </a:spcAft>
                      </a:pPr>
                      <a:r>
                        <a:rPr lang="ja-JP" sz="1200" kern="100" dirty="0">
                          <a:effectLst/>
                        </a:rPr>
                        <a:t>※乗率は生年月日により</a:t>
                      </a:r>
                      <a:r>
                        <a:rPr lang="ja-JP" sz="1200" kern="100" dirty="0" smtClean="0">
                          <a:effectLst/>
                        </a:rPr>
                        <a:t>異な</a:t>
                      </a:r>
                      <a:r>
                        <a:rPr lang="ja-JP" altLang="en-US" sz="1200" kern="100" dirty="0" smtClean="0">
                          <a:effectLst/>
                        </a:rPr>
                        <a:t>る</a:t>
                      </a:r>
                      <a:r>
                        <a:rPr lang="ja-JP" altLang="en-US" sz="1200" kern="100" dirty="0" smtClean="0">
                          <a:effectLst/>
                        </a:rPr>
                        <a:t>。</a:t>
                      </a:r>
                      <a:endParaRPr lang="en-US" altLang="ja-JP" sz="1400" kern="100" dirty="0" smtClean="0">
                        <a:effectLst/>
                      </a:endParaRPr>
                    </a:p>
                    <a:p>
                      <a:pPr marL="133350" marR="57785" algn="l">
                        <a:lnSpc>
                          <a:spcPts val="1600"/>
                        </a:lnSpc>
                        <a:spcAft>
                          <a:spcPts val="0"/>
                        </a:spcAft>
                      </a:pPr>
                      <a:r>
                        <a:rPr lang="ja-JP" sz="1100" kern="100" dirty="0" smtClean="0">
                          <a:effectLst/>
                        </a:rPr>
                        <a:t>（</a:t>
                      </a:r>
                      <a:r>
                        <a:rPr lang="ja-JP" sz="1100" kern="100" dirty="0">
                          <a:effectLst/>
                        </a:rPr>
                        <a:t>注）被保険者期間が</a:t>
                      </a:r>
                      <a:r>
                        <a:rPr lang="en-US" sz="1100" kern="100" dirty="0">
                          <a:effectLst/>
                        </a:rPr>
                        <a:t>300</a:t>
                      </a:r>
                      <a:r>
                        <a:rPr lang="ja-JP" sz="1100" kern="100" dirty="0">
                          <a:effectLst/>
                        </a:rPr>
                        <a:t>月（＝</a:t>
                      </a:r>
                      <a:r>
                        <a:rPr lang="en-US" sz="1100" kern="100" dirty="0">
                          <a:effectLst/>
                        </a:rPr>
                        <a:t>25</a:t>
                      </a:r>
                      <a:r>
                        <a:rPr lang="ja-JP" sz="1100" kern="100" dirty="0">
                          <a:effectLst/>
                        </a:rPr>
                        <a:t>年）に満たないときは</a:t>
                      </a:r>
                      <a:r>
                        <a:rPr lang="en-US" sz="1100" kern="100" dirty="0">
                          <a:effectLst/>
                        </a:rPr>
                        <a:t>300</a:t>
                      </a:r>
                      <a:r>
                        <a:rPr lang="ja-JP" sz="1100" kern="100" dirty="0">
                          <a:effectLst/>
                        </a:rPr>
                        <a:t>月（</a:t>
                      </a:r>
                      <a:r>
                        <a:rPr lang="en-US" sz="1100" kern="100" dirty="0">
                          <a:effectLst/>
                        </a:rPr>
                        <a:t>25</a:t>
                      </a:r>
                      <a:r>
                        <a:rPr lang="ja-JP" sz="1100" kern="100" dirty="0">
                          <a:effectLst/>
                        </a:rPr>
                        <a:t>年</a:t>
                      </a:r>
                      <a:r>
                        <a:rPr lang="ja-JP" sz="1100" kern="100" dirty="0" smtClean="0">
                          <a:effectLst/>
                        </a:rPr>
                        <a:t>）</a:t>
                      </a:r>
                      <a:r>
                        <a:rPr lang="ja-JP" altLang="en-US" sz="1100" kern="100" dirty="0" smtClean="0">
                          <a:effectLst/>
                        </a:rPr>
                        <a:t>。</a:t>
                      </a:r>
                      <a:endParaRPr lang="ja-JP" sz="1100" kern="100" dirty="0">
                        <a:effectLst/>
                        <a:latin typeface="Century"/>
                        <a:ea typeface="ＭＳ 明朝"/>
                        <a:cs typeface="Times New Roman"/>
                      </a:endParaRPr>
                    </a:p>
                  </a:txBody>
                  <a:tcPr marL="39126" marR="39126" marT="72000" marB="0"/>
                </a:tc>
              </a:tr>
            </a:tbl>
          </a:graphicData>
        </a:graphic>
      </p:graphicFrame>
      <p:sp>
        <p:nvSpPr>
          <p:cNvPr id="14" name="Rectangle 7"/>
          <p:cNvSpPr>
            <a:spLocks noChangeArrowheads="1"/>
          </p:cNvSpPr>
          <p:nvPr/>
        </p:nvSpPr>
        <p:spPr bwMode="auto">
          <a:xfrm>
            <a:off x="7689304" y="1772816"/>
            <a:ext cx="2857500" cy="8001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tabLst>
                <a:tab pos="228600" algn="l"/>
              </a:tabLst>
            </a:pPr>
            <a:endParaRPr lang="ja-JP" altLang="ja-JP" smtClean="0">
              <a:solidFill>
                <a:prstClr val="black"/>
              </a:solidFill>
              <a:ea typeface="ＭＳ Ｐゴシック"/>
              <a:cs typeface="ＭＳ Ｐゴシック" pitchFamily="50" charset="-128"/>
            </a:endParaRPr>
          </a:p>
        </p:txBody>
      </p:sp>
      <p:sp>
        <p:nvSpPr>
          <p:cNvPr id="6" name="スライド番号プレースホルダー 1"/>
          <p:cNvSpPr txBox="1">
            <a:spLocks/>
          </p:cNvSpPr>
          <p:nvPr/>
        </p:nvSpPr>
        <p:spPr>
          <a:xfrm>
            <a:off x="9129464" y="6520259"/>
            <a:ext cx="757409" cy="365125"/>
          </a:xfrm>
          <a:prstGeom prst="rect">
            <a:avLst/>
          </a:prstGeom>
          <a:solidFill>
            <a:schemeClr val="bg1">
              <a:alpha val="56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prstClr val="black"/>
                </a:solidFill>
                <a:latin typeface="Arial" panose="020B0604020202020204" pitchFamily="34" charset="0"/>
                <a:cs typeface="Arial" panose="020B0604020202020204" pitchFamily="34" charset="0"/>
              </a:rPr>
              <a:t>172</a:t>
            </a:r>
            <a:endParaRPr lang="ja-JP"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3550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339279304"/>
              </p:ext>
            </p:extLst>
          </p:nvPr>
        </p:nvGraphicFramePr>
        <p:xfrm>
          <a:off x="200475" y="548680"/>
          <a:ext cx="9505056" cy="6120680"/>
        </p:xfrm>
        <a:graphic>
          <a:graphicData uri="http://schemas.openxmlformats.org/drawingml/2006/table">
            <a:tbl>
              <a:tblPr firstRow="1" firstCol="1" bandRow="1">
                <a:tableStyleId>{5940675A-B579-460E-94D1-54222C63F5DA}</a:tableStyleId>
              </a:tblPr>
              <a:tblGrid>
                <a:gridCol w="375592"/>
                <a:gridCol w="4842371"/>
                <a:gridCol w="4287093"/>
              </a:tblGrid>
              <a:tr h="368997">
                <a:tc>
                  <a:txBody>
                    <a:bodyPr/>
                    <a:lstStyle/>
                    <a:p>
                      <a:pPr marR="57785" algn="l">
                        <a:lnSpc>
                          <a:spcPts val="1200"/>
                        </a:lnSpc>
                        <a:spcAft>
                          <a:spcPts val="0"/>
                        </a:spcAft>
                      </a:pPr>
                      <a:r>
                        <a:rPr lang="en-US" sz="1100" kern="100" dirty="0">
                          <a:effectLst/>
                        </a:rPr>
                        <a:t> </a:t>
                      </a:r>
                      <a:endParaRPr lang="ja-JP" sz="1100" kern="100" dirty="0">
                        <a:solidFill>
                          <a:schemeClr val="tx1"/>
                        </a:solidFill>
                        <a:effectLst/>
                        <a:latin typeface="Century"/>
                        <a:ea typeface="ＭＳ 明朝"/>
                        <a:cs typeface="Times New Roman"/>
                      </a:endParaRPr>
                    </a:p>
                  </a:txBody>
                  <a:tcPr marL="39356" marR="39356" marT="0" marB="0">
                    <a:solidFill>
                      <a:schemeClr val="tx2">
                        <a:lumMod val="40000"/>
                        <a:lumOff val="60000"/>
                      </a:schemeClr>
                    </a:solidFill>
                  </a:tcPr>
                </a:tc>
                <a:tc>
                  <a:txBody>
                    <a:bodyPr/>
                    <a:lstStyle/>
                    <a:p>
                      <a:pPr marR="57785" algn="ctr">
                        <a:lnSpc>
                          <a:spcPts val="1200"/>
                        </a:lnSpc>
                        <a:spcAft>
                          <a:spcPts val="0"/>
                        </a:spcAft>
                      </a:pPr>
                      <a:r>
                        <a:rPr lang="ja-JP" sz="1400" kern="100" dirty="0">
                          <a:effectLst/>
                        </a:rPr>
                        <a:t>障害基礎年金</a:t>
                      </a:r>
                      <a:endParaRPr lang="ja-JP" sz="1400" kern="100" dirty="0">
                        <a:solidFill>
                          <a:schemeClr val="tx1"/>
                        </a:solidFill>
                        <a:effectLst/>
                        <a:latin typeface="Century"/>
                        <a:ea typeface="ＭＳ 明朝"/>
                        <a:cs typeface="Times New Roman"/>
                      </a:endParaRPr>
                    </a:p>
                  </a:txBody>
                  <a:tcPr marL="39356" marR="39356" marT="0" marB="0" anchor="ctr">
                    <a:solidFill>
                      <a:schemeClr val="tx2">
                        <a:lumMod val="40000"/>
                        <a:lumOff val="60000"/>
                      </a:schemeClr>
                    </a:solidFill>
                  </a:tcPr>
                </a:tc>
                <a:tc>
                  <a:txBody>
                    <a:bodyPr/>
                    <a:lstStyle/>
                    <a:p>
                      <a:pPr marR="57785" algn="ctr">
                        <a:lnSpc>
                          <a:spcPts val="1200"/>
                        </a:lnSpc>
                        <a:spcAft>
                          <a:spcPts val="0"/>
                        </a:spcAft>
                      </a:pPr>
                      <a:r>
                        <a:rPr lang="ja-JP" sz="1400" kern="100" dirty="0">
                          <a:effectLst/>
                        </a:rPr>
                        <a:t>障害厚生年金</a:t>
                      </a:r>
                      <a:endParaRPr lang="ja-JP" sz="1400" kern="100" dirty="0">
                        <a:solidFill>
                          <a:schemeClr val="tx1"/>
                        </a:solidFill>
                        <a:effectLst/>
                        <a:latin typeface="Century"/>
                        <a:ea typeface="ＭＳ 明朝"/>
                        <a:cs typeface="Times New Roman"/>
                      </a:endParaRPr>
                    </a:p>
                  </a:txBody>
                  <a:tcPr marL="39356" marR="39356" marT="0" marB="0" anchor="ctr">
                    <a:solidFill>
                      <a:schemeClr val="tx2">
                        <a:lumMod val="40000"/>
                        <a:lumOff val="60000"/>
                      </a:schemeClr>
                    </a:solidFill>
                  </a:tcPr>
                </a:tc>
              </a:tr>
              <a:tr h="3087387">
                <a:tc>
                  <a:txBody>
                    <a:bodyPr/>
                    <a:lstStyle/>
                    <a:p>
                      <a:pPr marL="71755" marR="71755" algn="ctr">
                        <a:lnSpc>
                          <a:spcPts val="1600"/>
                        </a:lnSpc>
                        <a:spcAft>
                          <a:spcPts val="0"/>
                        </a:spcAft>
                      </a:pPr>
                      <a:r>
                        <a:rPr lang="ja-JP" sz="1100" kern="100" dirty="0">
                          <a:effectLst/>
                        </a:rPr>
                        <a:t>支給要件</a:t>
                      </a:r>
                      <a:endParaRPr lang="ja-JP" sz="1100" kern="100" dirty="0">
                        <a:solidFill>
                          <a:schemeClr val="tx1"/>
                        </a:solidFill>
                        <a:effectLst/>
                        <a:latin typeface="Century"/>
                        <a:ea typeface="ＭＳ 明朝"/>
                        <a:cs typeface="Times New Roman"/>
                      </a:endParaRPr>
                    </a:p>
                  </a:txBody>
                  <a:tcPr marL="39356" marR="39356" marT="0" marB="0" vert="eaVert">
                    <a:solidFill>
                      <a:schemeClr val="tx2">
                        <a:lumMod val="40000"/>
                        <a:lumOff val="60000"/>
                      </a:schemeClr>
                    </a:solidFill>
                  </a:tcPr>
                </a:tc>
                <a:tc>
                  <a:txBody>
                    <a:bodyPr/>
                    <a:lstStyle/>
                    <a:p>
                      <a:pPr marR="57785" algn="l">
                        <a:lnSpc>
                          <a:spcPts val="1400"/>
                        </a:lnSpc>
                        <a:spcAft>
                          <a:spcPts val="0"/>
                        </a:spcAft>
                      </a:pPr>
                      <a:r>
                        <a:rPr lang="ja-JP" sz="1100" kern="100" dirty="0">
                          <a:effectLst/>
                        </a:rPr>
                        <a:t>①保険料納付要件</a:t>
                      </a:r>
                    </a:p>
                    <a:p>
                      <a:pPr marL="270510" marR="57150" indent="-137160" algn="l">
                        <a:lnSpc>
                          <a:spcPts val="1400"/>
                        </a:lnSpc>
                        <a:spcAft>
                          <a:spcPts val="0"/>
                        </a:spcAft>
                      </a:pPr>
                      <a:r>
                        <a:rPr lang="ja-JP" sz="1100" kern="100" dirty="0">
                          <a:effectLst/>
                        </a:rPr>
                        <a:t>ア）初診日の前日において、初診日の属する月の前々月までに被保険者期間があり、かつ被保険者期間のうち保険料納付済期間と保険料免除期間を合算した期間が</a:t>
                      </a:r>
                      <a:r>
                        <a:rPr lang="en-US" sz="1100" kern="100" dirty="0">
                          <a:effectLst/>
                        </a:rPr>
                        <a:t>3</a:t>
                      </a:r>
                      <a:r>
                        <a:rPr lang="ja-JP" sz="1100" kern="100" dirty="0">
                          <a:effectLst/>
                        </a:rPr>
                        <a:t>分の</a:t>
                      </a:r>
                      <a:r>
                        <a:rPr lang="en-US" sz="1100" kern="100" dirty="0">
                          <a:effectLst/>
                        </a:rPr>
                        <a:t>2</a:t>
                      </a:r>
                      <a:r>
                        <a:rPr lang="ja-JP" sz="1100" kern="100" dirty="0">
                          <a:effectLst/>
                        </a:rPr>
                        <a:t>以上であること。</a:t>
                      </a:r>
                    </a:p>
                    <a:p>
                      <a:pPr marL="270510" marR="57150" indent="-137160" algn="l">
                        <a:lnSpc>
                          <a:spcPts val="1400"/>
                        </a:lnSpc>
                        <a:spcAft>
                          <a:spcPts val="0"/>
                        </a:spcAft>
                      </a:pPr>
                      <a:r>
                        <a:rPr lang="ja-JP" sz="1100" kern="100" dirty="0">
                          <a:effectLst/>
                        </a:rPr>
                        <a:t>イ）初診日が平成</a:t>
                      </a:r>
                      <a:r>
                        <a:rPr lang="en-US" sz="1100" kern="100" dirty="0">
                          <a:effectLst/>
                        </a:rPr>
                        <a:t>38</a:t>
                      </a:r>
                      <a:r>
                        <a:rPr lang="ja-JP" sz="1100" kern="100" dirty="0">
                          <a:effectLst/>
                        </a:rPr>
                        <a:t>年</a:t>
                      </a:r>
                      <a:r>
                        <a:rPr lang="en-US" sz="1100" kern="100" dirty="0">
                          <a:effectLst/>
                        </a:rPr>
                        <a:t>4</a:t>
                      </a:r>
                      <a:r>
                        <a:rPr lang="ja-JP" sz="1100" kern="100" dirty="0">
                          <a:effectLst/>
                        </a:rPr>
                        <a:t>月</a:t>
                      </a:r>
                      <a:r>
                        <a:rPr lang="en-US" sz="1100" kern="100" dirty="0">
                          <a:effectLst/>
                        </a:rPr>
                        <a:t>1</a:t>
                      </a:r>
                      <a:r>
                        <a:rPr lang="ja-JP" sz="1100" kern="100" dirty="0">
                          <a:effectLst/>
                        </a:rPr>
                        <a:t>日前の場合は、初診日の属する月の前々月までの</a:t>
                      </a:r>
                      <a:r>
                        <a:rPr lang="en-US" sz="1100" kern="100" dirty="0">
                          <a:effectLst/>
                        </a:rPr>
                        <a:t>1</a:t>
                      </a:r>
                      <a:r>
                        <a:rPr lang="ja-JP" sz="1100" kern="100" dirty="0">
                          <a:effectLst/>
                        </a:rPr>
                        <a:t>年間に保険料の滞納がないこと（＝直近</a:t>
                      </a:r>
                      <a:r>
                        <a:rPr lang="en-US" sz="1100" kern="100" dirty="0">
                          <a:effectLst/>
                        </a:rPr>
                        <a:t>1</a:t>
                      </a:r>
                      <a:r>
                        <a:rPr lang="ja-JP" sz="1100" kern="100" dirty="0">
                          <a:effectLst/>
                        </a:rPr>
                        <a:t>年要件の特例）。</a:t>
                      </a:r>
                    </a:p>
                    <a:p>
                      <a:pPr marL="137160" marR="57785" indent="-137160" algn="l">
                        <a:lnSpc>
                          <a:spcPts val="1400"/>
                        </a:lnSpc>
                        <a:spcAft>
                          <a:spcPts val="0"/>
                        </a:spcAft>
                      </a:pPr>
                      <a:r>
                        <a:rPr lang="en-US" sz="1100" kern="100" dirty="0">
                          <a:effectLst/>
                        </a:rPr>
                        <a:t> </a:t>
                      </a:r>
                      <a:r>
                        <a:rPr lang="ja-JP" sz="1100" kern="100" dirty="0" smtClean="0">
                          <a:effectLst/>
                        </a:rPr>
                        <a:t>②</a:t>
                      </a:r>
                      <a:r>
                        <a:rPr lang="ja-JP" sz="1100" kern="100" dirty="0">
                          <a:effectLst/>
                        </a:rPr>
                        <a:t>初診日において、被保険者であるかまたは被保険者であった人であって</a:t>
                      </a:r>
                      <a:r>
                        <a:rPr lang="en-US" sz="1100" kern="100" dirty="0">
                          <a:effectLst/>
                        </a:rPr>
                        <a:t>60</a:t>
                      </a:r>
                      <a:r>
                        <a:rPr lang="ja-JP" sz="1100" kern="100" dirty="0">
                          <a:effectLst/>
                        </a:rPr>
                        <a:t>歳以上</a:t>
                      </a:r>
                      <a:r>
                        <a:rPr lang="en-US" sz="1100" kern="100" dirty="0">
                          <a:effectLst/>
                        </a:rPr>
                        <a:t>65</a:t>
                      </a:r>
                      <a:r>
                        <a:rPr lang="ja-JP" sz="1100" kern="100" dirty="0">
                          <a:effectLst/>
                        </a:rPr>
                        <a:t>歳未満の国内居住者であること</a:t>
                      </a:r>
                    </a:p>
                    <a:p>
                      <a:pPr marL="137160" marR="57785" indent="-137160" algn="l">
                        <a:lnSpc>
                          <a:spcPts val="1400"/>
                        </a:lnSpc>
                        <a:spcAft>
                          <a:spcPts val="0"/>
                        </a:spcAft>
                      </a:pPr>
                      <a:r>
                        <a:rPr lang="en-US" sz="1100" kern="100" dirty="0">
                          <a:effectLst/>
                        </a:rPr>
                        <a:t> </a:t>
                      </a:r>
                      <a:r>
                        <a:rPr lang="ja-JP" sz="1100" kern="100" dirty="0" smtClean="0">
                          <a:effectLst/>
                        </a:rPr>
                        <a:t>③</a:t>
                      </a:r>
                      <a:r>
                        <a:rPr lang="ja-JP" sz="1100" kern="100" dirty="0">
                          <a:effectLst/>
                        </a:rPr>
                        <a:t>障害の状態</a:t>
                      </a:r>
                    </a:p>
                    <a:p>
                      <a:pPr marL="160020" marR="57785" algn="l">
                        <a:lnSpc>
                          <a:spcPts val="1400"/>
                        </a:lnSpc>
                        <a:spcAft>
                          <a:spcPts val="0"/>
                        </a:spcAft>
                      </a:pPr>
                      <a:r>
                        <a:rPr lang="ja-JP" sz="1100" kern="100" dirty="0">
                          <a:effectLst/>
                        </a:rPr>
                        <a:t>　障害認定日</a:t>
                      </a:r>
                      <a:r>
                        <a:rPr lang="en-US" sz="1100" kern="100" dirty="0">
                          <a:effectLst/>
                        </a:rPr>
                        <a:t>(</a:t>
                      </a:r>
                      <a:r>
                        <a:rPr lang="ja-JP" sz="1100" kern="100" dirty="0">
                          <a:effectLst/>
                        </a:rPr>
                        <a:t>※）において、障害の程度が１級または</a:t>
                      </a:r>
                      <a:r>
                        <a:rPr lang="en-US" sz="1100" kern="100" dirty="0">
                          <a:effectLst/>
                        </a:rPr>
                        <a:t>2</a:t>
                      </a:r>
                      <a:r>
                        <a:rPr lang="ja-JP" sz="1100" kern="100" dirty="0">
                          <a:effectLst/>
                        </a:rPr>
                        <a:t>級に該当すること。</a:t>
                      </a:r>
                    </a:p>
                    <a:p>
                      <a:pPr marL="160020" marR="57785" algn="l">
                        <a:lnSpc>
                          <a:spcPts val="1400"/>
                        </a:lnSpc>
                        <a:spcAft>
                          <a:spcPts val="0"/>
                        </a:spcAft>
                      </a:pPr>
                      <a:r>
                        <a:rPr lang="en-US" sz="1100" kern="100" dirty="0">
                          <a:effectLst/>
                        </a:rPr>
                        <a:t>(</a:t>
                      </a:r>
                      <a:r>
                        <a:rPr lang="ja-JP" sz="1100" kern="100" dirty="0">
                          <a:effectLst/>
                        </a:rPr>
                        <a:t>ただし、障害認定日に</a:t>
                      </a:r>
                      <a:r>
                        <a:rPr lang="en-US" sz="1100" kern="100" dirty="0">
                          <a:effectLst/>
                        </a:rPr>
                        <a:t>1</a:t>
                      </a:r>
                      <a:r>
                        <a:rPr lang="ja-JP" sz="1100" kern="100" dirty="0">
                          <a:effectLst/>
                        </a:rPr>
                        <a:t>級または</a:t>
                      </a:r>
                      <a:r>
                        <a:rPr lang="en-US" sz="1100" kern="100" dirty="0">
                          <a:effectLst/>
                        </a:rPr>
                        <a:t>2</a:t>
                      </a:r>
                      <a:r>
                        <a:rPr lang="ja-JP" sz="1100" kern="100" dirty="0">
                          <a:effectLst/>
                        </a:rPr>
                        <a:t>級に該当しなかった場合でも、</a:t>
                      </a:r>
                      <a:r>
                        <a:rPr lang="en-US" sz="1100" kern="100" dirty="0">
                          <a:effectLst/>
                        </a:rPr>
                        <a:t>65</a:t>
                      </a:r>
                      <a:r>
                        <a:rPr lang="ja-JP" sz="1100" kern="100" dirty="0">
                          <a:effectLst/>
                        </a:rPr>
                        <a:t>歳に達する日の前日までの間に障害が重くなり、</a:t>
                      </a:r>
                      <a:r>
                        <a:rPr lang="en-US" sz="1100" kern="100" dirty="0">
                          <a:effectLst/>
                        </a:rPr>
                        <a:t>1</a:t>
                      </a:r>
                      <a:r>
                        <a:rPr lang="ja-JP" sz="1100" kern="100" dirty="0">
                          <a:effectLst/>
                        </a:rPr>
                        <a:t>級または</a:t>
                      </a:r>
                      <a:r>
                        <a:rPr lang="en-US" sz="1100" kern="100" dirty="0">
                          <a:effectLst/>
                        </a:rPr>
                        <a:t>2</a:t>
                      </a:r>
                      <a:r>
                        <a:rPr lang="ja-JP" sz="1100" kern="100" dirty="0">
                          <a:effectLst/>
                        </a:rPr>
                        <a:t>級に該当した時は、請求により障害基礎年金を</a:t>
                      </a:r>
                      <a:r>
                        <a:rPr lang="ja-JP" sz="1100" kern="100" dirty="0" smtClean="0">
                          <a:effectLst/>
                        </a:rPr>
                        <a:t>受給</a:t>
                      </a:r>
                      <a:r>
                        <a:rPr lang="en-US" sz="1100" kern="100" dirty="0" smtClean="0">
                          <a:effectLst/>
                        </a:rPr>
                        <a:t>)</a:t>
                      </a:r>
                      <a:endParaRPr lang="ja-JP" sz="1100" kern="100" dirty="0">
                        <a:effectLst/>
                      </a:endParaRPr>
                    </a:p>
                    <a:p>
                      <a:pPr marR="57785" algn="l">
                        <a:lnSpc>
                          <a:spcPts val="1400"/>
                        </a:lnSpc>
                        <a:spcAft>
                          <a:spcPts val="0"/>
                        </a:spcAft>
                      </a:pPr>
                      <a:r>
                        <a:rPr lang="en-US" sz="1100" kern="100" dirty="0">
                          <a:effectLst/>
                        </a:rPr>
                        <a:t> </a:t>
                      </a:r>
                      <a:r>
                        <a:rPr lang="ja-JP" sz="1100" kern="100" dirty="0" smtClean="0">
                          <a:effectLst/>
                        </a:rPr>
                        <a:t>●</a:t>
                      </a:r>
                      <a:r>
                        <a:rPr lang="en-US" sz="1100" kern="100" dirty="0">
                          <a:effectLst/>
                        </a:rPr>
                        <a:t>20</a:t>
                      </a:r>
                      <a:r>
                        <a:rPr lang="ja-JP" sz="1100" kern="100" dirty="0">
                          <a:effectLst/>
                        </a:rPr>
                        <a:t>歳前傷病による障害基礎年金</a:t>
                      </a:r>
                    </a:p>
                    <a:p>
                      <a:pPr marL="133350" marR="57150" indent="114300" algn="l">
                        <a:lnSpc>
                          <a:spcPts val="1400"/>
                        </a:lnSpc>
                        <a:spcAft>
                          <a:spcPts val="0"/>
                        </a:spcAft>
                      </a:pPr>
                      <a:r>
                        <a:rPr lang="ja-JP" sz="1100" kern="100" dirty="0">
                          <a:effectLst/>
                        </a:rPr>
                        <a:t>初診日において</a:t>
                      </a:r>
                      <a:r>
                        <a:rPr lang="en-US" sz="1100" kern="100" dirty="0">
                          <a:effectLst/>
                        </a:rPr>
                        <a:t>20</a:t>
                      </a:r>
                      <a:r>
                        <a:rPr lang="ja-JP" sz="1100" kern="100" dirty="0">
                          <a:effectLst/>
                        </a:rPr>
                        <a:t>歳未満であった人が</a:t>
                      </a:r>
                      <a:r>
                        <a:rPr lang="en-US" sz="1100" kern="100" dirty="0">
                          <a:effectLst/>
                        </a:rPr>
                        <a:t>20</a:t>
                      </a:r>
                      <a:r>
                        <a:rPr lang="ja-JP" sz="1100" kern="100" dirty="0">
                          <a:effectLst/>
                        </a:rPr>
                        <a:t>歳に達した日において</a:t>
                      </a:r>
                      <a:r>
                        <a:rPr lang="en-US" sz="1100" kern="100" dirty="0">
                          <a:effectLst/>
                        </a:rPr>
                        <a:t>1</a:t>
                      </a:r>
                      <a:r>
                        <a:rPr lang="ja-JP" sz="1100" kern="100" dirty="0">
                          <a:effectLst/>
                        </a:rPr>
                        <a:t>級・</a:t>
                      </a:r>
                      <a:r>
                        <a:rPr lang="en-US" sz="1100" kern="100" dirty="0">
                          <a:effectLst/>
                        </a:rPr>
                        <a:t>2</a:t>
                      </a:r>
                      <a:r>
                        <a:rPr lang="ja-JP" sz="1100" kern="100" dirty="0">
                          <a:effectLst/>
                        </a:rPr>
                        <a:t>級の障害の状態にあるとき、または、</a:t>
                      </a:r>
                      <a:r>
                        <a:rPr lang="en-US" sz="1100" kern="100" dirty="0">
                          <a:effectLst/>
                        </a:rPr>
                        <a:t>20</a:t>
                      </a:r>
                      <a:r>
                        <a:rPr lang="ja-JP" sz="1100" kern="100" dirty="0">
                          <a:effectLst/>
                        </a:rPr>
                        <a:t>歳に達した後に</a:t>
                      </a:r>
                      <a:r>
                        <a:rPr lang="en-US" sz="1100" kern="100" dirty="0">
                          <a:effectLst/>
                        </a:rPr>
                        <a:t>1</a:t>
                      </a:r>
                      <a:r>
                        <a:rPr lang="ja-JP" sz="1100" kern="100" dirty="0">
                          <a:effectLst/>
                        </a:rPr>
                        <a:t>級・</a:t>
                      </a:r>
                      <a:r>
                        <a:rPr lang="en-US" sz="1100" kern="100" dirty="0">
                          <a:effectLst/>
                        </a:rPr>
                        <a:t>2</a:t>
                      </a:r>
                      <a:r>
                        <a:rPr lang="ja-JP" sz="1100" kern="100" dirty="0">
                          <a:effectLst/>
                        </a:rPr>
                        <a:t>級の障害の状態となったときは、障害基礎年金が支給</a:t>
                      </a:r>
                      <a:r>
                        <a:rPr lang="ja-JP" sz="1100" kern="100" dirty="0" smtClean="0">
                          <a:effectLst/>
                        </a:rPr>
                        <a:t>され</a:t>
                      </a:r>
                      <a:r>
                        <a:rPr lang="ja-JP" altLang="en-US" sz="1100" kern="100" dirty="0" smtClean="0">
                          <a:effectLst/>
                        </a:rPr>
                        <a:t>る</a:t>
                      </a:r>
                      <a:r>
                        <a:rPr lang="ja-JP" sz="1100" kern="100" dirty="0" smtClean="0">
                          <a:effectLst/>
                        </a:rPr>
                        <a:t>。</a:t>
                      </a:r>
                      <a:r>
                        <a:rPr lang="ja-JP" sz="1100" kern="100" dirty="0">
                          <a:effectLst/>
                        </a:rPr>
                        <a:t>ただし、所得</a:t>
                      </a:r>
                      <a:r>
                        <a:rPr lang="ja-JP" sz="1100" kern="100" dirty="0" smtClean="0">
                          <a:effectLst/>
                        </a:rPr>
                        <a:t>制限</a:t>
                      </a:r>
                      <a:r>
                        <a:rPr lang="ja-JP" altLang="en-US" sz="1100" kern="100" dirty="0" smtClean="0">
                          <a:effectLst/>
                        </a:rPr>
                        <a:t>がある。</a:t>
                      </a:r>
                      <a:endParaRPr lang="ja-JP" sz="1100" kern="100" dirty="0">
                        <a:effectLst/>
                        <a:latin typeface="Century"/>
                        <a:ea typeface="ＭＳ 明朝"/>
                        <a:cs typeface="Times New Roman"/>
                      </a:endParaRPr>
                    </a:p>
                  </a:txBody>
                  <a:tcPr marL="39356" marR="39356" marT="36000" marB="0"/>
                </a:tc>
                <a:tc>
                  <a:txBody>
                    <a:bodyPr/>
                    <a:lstStyle/>
                    <a:p>
                      <a:pPr marR="57785" algn="l">
                        <a:lnSpc>
                          <a:spcPts val="1200"/>
                        </a:lnSpc>
                        <a:spcAft>
                          <a:spcPts val="0"/>
                        </a:spcAft>
                      </a:pPr>
                      <a:r>
                        <a:rPr lang="ja-JP" sz="1100" kern="100" dirty="0">
                          <a:effectLst/>
                        </a:rPr>
                        <a:t>①保険料納付要件</a:t>
                      </a:r>
                    </a:p>
                    <a:p>
                      <a:pPr marL="151765" marR="57785" algn="l">
                        <a:lnSpc>
                          <a:spcPts val="1200"/>
                        </a:lnSpc>
                        <a:spcAft>
                          <a:spcPts val="0"/>
                        </a:spcAft>
                      </a:pPr>
                      <a:r>
                        <a:rPr lang="ja-JP" sz="1100" kern="100" dirty="0">
                          <a:effectLst/>
                        </a:rPr>
                        <a:t>　障害基礎年金と同じ。</a:t>
                      </a:r>
                    </a:p>
                    <a:p>
                      <a:pPr marR="57785" algn="l">
                        <a:lnSpc>
                          <a:spcPts val="1200"/>
                        </a:lnSpc>
                        <a:spcAft>
                          <a:spcPts val="0"/>
                        </a:spcAft>
                      </a:pPr>
                      <a:r>
                        <a:rPr lang="en-US" sz="1100" kern="100" dirty="0">
                          <a:effectLst/>
                        </a:rPr>
                        <a:t> </a:t>
                      </a:r>
                      <a:endParaRPr lang="en-US" sz="1100" kern="100" dirty="0" smtClean="0">
                        <a:effectLst/>
                      </a:endParaRPr>
                    </a:p>
                    <a:p>
                      <a:pPr marR="57785" algn="l">
                        <a:lnSpc>
                          <a:spcPts val="1200"/>
                        </a:lnSpc>
                        <a:spcAft>
                          <a:spcPts val="0"/>
                        </a:spcAft>
                      </a:pPr>
                      <a:endParaRPr lang="en-US" altLang="ja-JP" sz="1100" kern="100" dirty="0" smtClean="0">
                        <a:effectLst/>
                      </a:endParaRPr>
                    </a:p>
                    <a:p>
                      <a:pPr marR="57785" algn="l">
                        <a:lnSpc>
                          <a:spcPts val="1200"/>
                        </a:lnSpc>
                        <a:spcAft>
                          <a:spcPts val="0"/>
                        </a:spcAft>
                      </a:pPr>
                      <a:endParaRPr lang="en-US" altLang="ja-JP" sz="1100" kern="100" dirty="0" smtClean="0">
                        <a:effectLst/>
                      </a:endParaRPr>
                    </a:p>
                    <a:p>
                      <a:pPr marR="57785" algn="l">
                        <a:lnSpc>
                          <a:spcPts val="1200"/>
                        </a:lnSpc>
                        <a:spcAft>
                          <a:spcPts val="0"/>
                        </a:spcAft>
                      </a:pPr>
                      <a:endParaRPr lang="en-US" altLang="ja-JP" sz="1100" kern="100" dirty="0" smtClean="0">
                        <a:effectLst/>
                      </a:endParaRPr>
                    </a:p>
                    <a:p>
                      <a:pPr marR="57785" algn="l">
                        <a:lnSpc>
                          <a:spcPts val="1200"/>
                        </a:lnSpc>
                        <a:spcAft>
                          <a:spcPts val="0"/>
                        </a:spcAft>
                      </a:pPr>
                      <a:endParaRPr lang="en-US" altLang="ja-JP" sz="1100" kern="100" dirty="0" smtClean="0">
                        <a:effectLst/>
                      </a:endParaRPr>
                    </a:p>
                    <a:p>
                      <a:pPr marR="57785" algn="l">
                        <a:lnSpc>
                          <a:spcPts val="1200"/>
                        </a:lnSpc>
                        <a:spcAft>
                          <a:spcPts val="0"/>
                        </a:spcAft>
                      </a:pPr>
                      <a:r>
                        <a:rPr lang="ja-JP" sz="1100" kern="100" dirty="0" smtClean="0">
                          <a:effectLst/>
                        </a:rPr>
                        <a:t>②</a:t>
                      </a:r>
                      <a:r>
                        <a:rPr lang="ja-JP" sz="1100" kern="100" dirty="0">
                          <a:effectLst/>
                        </a:rPr>
                        <a:t>初診日において被保険者である</a:t>
                      </a:r>
                      <a:r>
                        <a:rPr lang="ja-JP" sz="1100" kern="100" dirty="0" smtClean="0">
                          <a:effectLst/>
                        </a:rPr>
                        <a:t>こと</a:t>
                      </a:r>
                      <a:endParaRPr lang="en-US" altLang="ja-JP" sz="1100" kern="100" dirty="0" smtClean="0">
                        <a:effectLst/>
                      </a:endParaRPr>
                    </a:p>
                    <a:p>
                      <a:pPr marR="57785" algn="l">
                        <a:lnSpc>
                          <a:spcPts val="1200"/>
                        </a:lnSpc>
                        <a:spcAft>
                          <a:spcPts val="0"/>
                        </a:spcAft>
                      </a:pPr>
                      <a:endParaRPr lang="en-US" altLang="ja-JP" sz="1100" kern="100" dirty="0" smtClean="0">
                        <a:effectLst/>
                      </a:endParaRPr>
                    </a:p>
                    <a:p>
                      <a:pPr marR="57785" algn="l">
                        <a:lnSpc>
                          <a:spcPts val="1200"/>
                        </a:lnSpc>
                        <a:spcAft>
                          <a:spcPts val="0"/>
                        </a:spcAft>
                      </a:pPr>
                      <a:endParaRPr lang="en-US" altLang="ja-JP" sz="1100" kern="100" dirty="0" smtClean="0">
                        <a:effectLst/>
                      </a:endParaRPr>
                    </a:p>
                    <a:p>
                      <a:pPr marR="57785" algn="l">
                        <a:lnSpc>
                          <a:spcPts val="1200"/>
                        </a:lnSpc>
                        <a:spcAft>
                          <a:spcPts val="0"/>
                        </a:spcAft>
                      </a:pPr>
                      <a:r>
                        <a:rPr lang="ja-JP" sz="1100" kern="100" dirty="0" smtClean="0">
                          <a:effectLst/>
                        </a:rPr>
                        <a:t>③</a:t>
                      </a:r>
                      <a:r>
                        <a:rPr lang="ja-JP" sz="1100" kern="100" dirty="0">
                          <a:effectLst/>
                        </a:rPr>
                        <a:t>障害の状態</a:t>
                      </a:r>
                    </a:p>
                    <a:p>
                      <a:pPr marL="133350" marR="57150" algn="l">
                        <a:lnSpc>
                          <a:spcPts val="1200"/>
                        </a:lnSpc>
                        <a:spcAft>
                          <a:spcPts val="0"/>
                        </a:spcAft>
                      </a:pPr>
                      <a:r>
                        <a:rPr lang="ja-JP" sz="1100" kern="100" dirty="0">
                          <a:effectLst/>
                        </a:rPr>
                        <a:t>　障害認定日において、障害の程度が</a:t>
                      </a:r>
                      <a:r>
                        <a:rPr lang="en-US" sz="1100" kern="100" dirty="0">
                          <a:effectLst/>
                        </a:rPr>
                        <a:t>1</a:t>
                      </a:r>
                      <a:r>
                        <a:rPr lang="ja-JP" sz="1100" kern="100" dirty="0">
                          <a:effectLst/>
                        </a:rPr>
                        <a:t>級～</a:t>
                      </a:r>
                      <a:r>
                        <a:rPr lang="en-US" sz="1100" kern="100" dirty="0">
                          <a:effectLst/>
                        </a:rPr>
                        <a:t>3</a:t>
                      </a:r>
                      <a:r>
                        <a:rPr lang="ja-JP" sz="1100" kern="100" dirty="0">
                          <a:effectLst/>
                        </a:rPr>
                        <a:t>級に該当すること。</a:t>
                      </a:r>
                    </a:p>
                    <a:p>
                      <a:pPr marR="57785" algn="just">
                        <a:lnSpc>
                          <a:spcPts val="1200"/>
                        </a:lnSpc>
                        <a:spcAft>
                          <a:spcPts val="0"/>
                        </a:spcAft>
                      </a:pPr>
                      <a:r>
                        <a:rPr lang="ja-JP" sz="1100" kern="100" dirty="0">
                          <a:effectLst/>
                        </a:rPr>
                        <a:t>※　障害認定日</a:t>
                      </a:r>
                    </a:p>
                    <a:p>
                      <a:pPr marL="228600" marR="57150" indent="-228600" algn="just">
                        <a:lnSpc>
                          <a:spcPts val="1200"/>
                        </a:lnSpc>
                        <a:spcAft>
                          <a:spcPts val="0"/>
                        </a:spcAft>
                      </a:pPr>
                      <a:r>
                        <a:rPr lang="ja-JP" sz="1100" kern="100" dirty="0">
                          <a:effectLst/>
                        </a:rPr>
                        <a:t>　　初診日から１年６カ月経過した日。その間に治った場合は治った日。</a:t>
                      </a:r>
                    </a:p>
                    <a:p>
                      <a:pPr marR="57785" algn="just">
                        <a:spcAft>
                          <a:spcPts val="0"/>
                        </a:spcAft>
                      </a:pPr>
                      <a:r>
                        <a:rPr lang="en-US" sz="1100" kern="100" dirty="0">
                          <a:effectLst/>
                        </a:rPr>
                        <a:t> </a:t>
                      </a:r>
                      <a:endParaRPr lang="ja-JP" sz="1100" kern="100" dirty="0">
                        <a:effectLst/>
                        <a:latin typeface="Century"/>
                        <a:ea typeface="ＭＳ 明朝"/>
                        <a:cs typeface="Times New Roman"/>
                      </a:endParaRPr>
                    </a:p>
                  </a:txBody>
                  <a:tcPr marL="39356" marR="39356" marT="36000" marB="0"/>
                </a:tc>
              </a:tr>
              <a:tr h="2664296">
                <a:tc>
                  <a:txBody>
                    <a:bodyPr/>
                    <a:lstStyle/>
                    <a:p>
                      <a:pPr marL="71755" marR="71755" algn="ctr">
                        <a:lnSpc>
                          <a:spcPts val="1600"/>
                        </a:lnSpc>
                        <a:spcAft>
                          <a:spcPts val="0"/>
                        </a:spcAft>
                      </a:pPr>
                      <a:r>
                        <a:rPr lang="ja-JP" sz="1100" kern="100" dirty="0">
                          <a:effectLst/>
                        </a:rPr>
                        <a:t>年金額（</a:t>
                      </a:r>
                      <a:r>
                        <a:rPr lang="ja-JP" sz="1100" kern="100" spc="-50" dirty="0">
                          <a:effectLst/>
                        </a:rPr>
                        <a:t>平成</a:t>
                      </a:r>
                      <a:r>
                        <a:rPr lang="en-US" sz="1100" kern="100" spc="-50" dirty="0">
                          <a:effectLst/>
                        </a:rPr>
                        <a:t>25</a:t>
                      </a:r>
                      <a:r>
                        <a:rPr lang="ja-JP" sz="1100" kern="100" spc="-50" dirty="0">
                          <a:effectLst/>
                        </a:rPr>
                        <a:t>年</a:t>
                      </a:r>
                      <a:r>
                        <a:rPr lang="en-US" sz="1100" kern="100" spc="-50" dirty="0">
                          <a:effectLst/>
                        </a:rPr>
                        <a:t>10</a:t>
                      </a:r>
                      <a:r>
                        <a:rPr lang="ja-JP" sz="1100" kern="100" spc="-50" dirty="0">
                          <a:effectLst/>
                        </a:rPr>
                        <a:t>月～平成</a:t>
                      </a:r>
                      <a:r>
                        <a:rPr lang="en-US" sz="1100" kern="100" spc="-50" dirty="0">
                          <a:effectLst/>
                        </a:rPr>
                        <a:t>26</a:t>
                      </a:r>
                      <a:r>
                        <a:rPr lang="ja-JP" sz="1100" kern="100" spc="-50" dirty="0">
                          <a:effectLst/>
                        </a:rPr>
                        <a:t>年３月）</a:t>
                      </a:r>
                      <a:endParaRPr lang="ja-JP" sz="1100" kern="100" dirty="0">
                        <a:effectLst/>
                      </a:endParaRPr>
                    </a:p>
                    <a:p>
                      <a:pPr marL="71755" marR="71755" algn="l">
                        <a:lnSpc>
                          <a:spcPts val="1200"/>
                        </a:lnSpc>
                        <a:spcAft>
                          <a:spcPts val="0"/>
                        </a:spcAft>
                      </a:pPr>
                      <a:r>
                        <a:rPr lang="en-US" sz="1100" kern="100" dirty="0">
                          <a:effectLst/>
                        </a:rPr>
                        <a:t> </a:t>
                      </a:r>
                      <a:endParaRPr lang="ja-JP" sz="1100" kern="100" dirty="0">
                        <a:solidFill>
                          <a:schemeClr val="tx1"/>
                        </a:solidFill>
                        <a:effectLst/>
                        <a:latin typeface="Century"/>
                        <a:ea typeface="ＭＳ 明朝"/>
                        <a:cs typeface="Times New Roman"/>
                      </a:endParaRPr>
                    </a:p>
                  </a:txBody>
                  <a:tcPr marL="39356" marR="39356" marT="0" marB="0" vert="eaVert">
                    <a:solidFill>
                      <a:schemeClr val="tx2">
                        <a:lumMod val="40000"/>
                        <a:lumOff val="60000"/>
                      </a:schemeClr>
                    </a:solidFill>
                  </a:tcPr>
                </a:tc>
                <a:tc>
                  <a:txBody>
                    <a:bodyPr/>
                    <a:lstStyle/>
                    <a:p>
                      <a:pPr marR="57785" algn="l">
                        <a:lnSpc>
                          <a:spcPts val="1200"/>
                        </a:lnSpc>
                        <a:spcAft>
                          <a:spcPts val="0"/>
                        </a:spcAft>
                      </a:pPr>
                      <a:r>
                        <a:rPr lang="en-US" sz="1100" kern="100" dirty="0">
                          <a:effectLst/>
                        </a:rPr>
                        <a:t> </a:t>
                      </a:r>
                      <a:endParaRPr lang="ja-JP" sz="1100" kern="100" dirty="0">
                        <a:effectLst/>
                      </a:endParaRPr>
                    </a:p>
                    <a:p>
                      <a:pPr marR="57785" algn="l">
                        <a:lnSpc>
                          <a:spcPts val="1200"/>
                        </a:lnSpc>
                        <a:spcAft>
                          <a:spcPts val="0"/>
                        </a:spcAft>
                      </a:pPr>
                      <a:r>
                        <a:rPr lang="ja-JP" sz="1100" kern="100" dirty="0">
                          <a:effectLst/>
                        </a:rPr>
                        <a:t>１級　</a:t>
                      </a:r>
                      <a:r>
                        <a:rPr lang="en-US" sz="1100" kern="100" dirty="0">
                          <a:effectLst/>
                        </a:rPr>
                        <a:t>778,500</a:t>
                      </a:r>
                      <a:r>
                        <a:rPr lang="ja-JP" sz="1100" kern="100" dirty="0">
                          <a:effectLst/>
                        </a:rPr>
                        <a:t>円　×　</a:t>
                      </a:r>
                      <a:r>
                        <a:rPr lang="en-US" sz="1100" kern="100" dirty="0">
                          <a:effectLst/>
                        </a:rPr>
                        <a:t>1.25  </a:t>
                      </a:r>
                      <a:r>
                        <a:rPr lang="ja-JP" sz="1100" kern="100" dirty="0">
                          <a:effectLst/>
                        </a:rPr>
                        <a:t>＋　子の加算</a:t>
                      </a:r>
                    </a:p>
                    <a:p>
                      <a:pPr marR="57785" algn="l">
                        <a:lnSpc>
                          <a:spcPts val="1200"/>
                        </a:lnSpc>
                        <a:spcAft>
                          <a:spcPts val="0"/>
                        </a:spcAft>
                      </a:pPr>
                      <a:r>
                        <a:rPr lang="ja-JP" sz="1100" kern="100" dirty="0">
                          <a:effectLst/>
                        </a:rPr>
                        <a:t>２級　</a:t>
                      </a:r>
                      <a:r>
                        <a:rPr lang="en-US" sz="1100" kern="100" dirty="0">
                          <a:effectLst/>
                        </a:rPr>
                        <a:t>778,500</a:t>
                      </a:r>
                      <a:r>
                        <a:rPr lang="ja-JP" sz="1100" kern="100" dirty="0">
                          <a:effectLst/>
                        </a:rPr>
                        <a:t>円　＋　子の加算</a:t>
                      </a:r>
                    </a:p>
                    <a:p>
                      <a:pPr marR="57785" algn="l">
                        <a:spcAft>
                          <a:spcPts val="0"/>
                        </a:spcAft>
                        <a:tabLst>
                          <a:tab pos="1076325" algn="l"/>
                        </a:tabLst>
                      </a:pPr>
                      <a:r>
                        <a:rPr lang="en-US" sz="1100" kern="100" dirty="0">
                          <a:effectLst/>
                        </a:rPr>
                        <a:t> </a:t>
                      </a:r>
                      <a:endParaRPr lang="ja-JP" sz="1100" kern="100" dirty="0">
                        <a:effectLst/>
                      </a:endParaRPr>
                    </a:p>
                    <a:p>
                      <a:pPr marR="57785" algn="l">
                        <a:spcAft>
                          <a:spcPts val="0"/>
                        </a:spcAft>
                        <a:tabLst>
                          <a:tab pos="1076325" algn="l"/>
                        </a:tabLst>
                      </a:pPr>
                      <a:r>
                        <a:rPr lang="ja-JP" sz="1100" kern="100" dirty="0">
                          <a:effectLst/>
                        </a:rPr>
                        <a:t>●子の加算</a:t>
                      </a:r>
                    </a:p>
                    <a:p>
                      <a:pPr marL="133350" marR="57785" algn="l">
                        <a:spcAft>
                          <a:spcPts val="0"/>
                        </a:spcAft>
                        <a:tabLst>
                          <a:tab pos="1076325" algn="l"/>
                        </a:tabLst>
                      </a:pPr>
                      <a:r>
                        <a:rPr lang="ja-JP" sz="1100" kern="0" spc="75" dirty="0">
                          <a:effectLst/>
                        </a:rPr>
                        <a:t>第</a:t>
                      </a:r>
                      <a:r>
                        <a:rPr lang="en-US" sz="1100" kern="0" spc="75" dirty="0">
                          <a:effectLst/>
                        </a:rPr>
                        <a:t>1</a:t>
                      </a:r>
                      <a:r>
                        <a:rPr lang="ja-JP" sz="1100" kern="0" spc="75" dirty="0">
                          <a:effectLst/>
                        </a:rPr>
                        <a:t>子・第</a:t>
                      </a:r>
                      <a:r>
                        <a:rPr lang="en-US" sz="1100" kern="0" spc="75" dirty="0">
                          <a:effectLst/>
                        </a:rPr>
                        <a:t>2</a:t>
                      </a:r>
                      <a:r>
                        <a:rPr lang="ja-JP" sz="1100" kern="0" spc="75" dirty="0">
                          <a:effectLst/>
                        </a:rPr>
                        <a:t>子・・・</a:t>
                      </a:r>
                      <a:r>
                        <a:rPr lang="ja-JP" sz="1100" kern="100" dirty="0">
                          <a:effectLst/>
                        </a:rPr>
                        <a:t>各</a:t>
                      </a:r>
                      <a:r>
                        <a:rPr lang="en-US" sz="1100" kern="100" dirty="0">
                          <a:effectLst/>
                        </a:rPr>
                        <a:t>224,000</a:t>
                      </a:r>
                      <a:r>
                        <a:rPr lang="ja-JP" sz="1100" kern="100" dirty="0">
                          <a:effectLst/>
                        </a:rPr>
                        <a:t>円</a:t>
                      </a:r>
                    </a:p>
                    <a:p>
                      <a:pPr marL="133350" marR="57785" algn="l">
                        <a:spcAft>
                          <a:spcPts val="0"/>
                        </a:spcAft>
                        <a:tabLst>
                          <a:tab pos="1076325" algn="l"/>
                        </a:tabLst>
                      </a:pPr>
                      <a:r>
                        <a:rPr lang="ja-JP" sz="1100" kern="0" spc="75" dirty="0">
                          <a:effectLst/>
                        </a:rPr>
                        <a:t>第</a:t>
                      </a:r>
                      <a:r>
                        <a:rPr lang="en-US" sz="1100" kern="0" spc="75" dirty="0">
                          <a:effectLst/>
                        </a:rPr>
                        <a:t>3</a:t>
                      </a:r>
                      <a:r>
                        <a:rPr lang="ja-JP" sz="1100" kern="0" spc="75" dirty="0">
                          <a:effectLst/>
                        </a:rPr>
                        <a:t>子以降・・・・</a:t>
                      </a:r>
                      <a:r>
                        <a:rPr lang="ja-JP" sz="1100" kern="100" dirty="0">
                          <a:effectLst/>
                        </a:rPr>
                        <a:t>各　</a:t>
                      </a:r>
                      <a:r>
                        <a:rPr lang="en-US" sz="1100" kern="100" dirty="0">
                          <a:effectLst/>
                        </a:rPr>
                        <a:t>74,600</a:t>
                      </a:r>
                      <a:r>
                        <a:rPr lang="ja-JP" sz="1100" kern="100" dirty="0">
                          <a:effectLst/>
                        </a:rPr>
                        <a:t>円</a:t>
                      </a:r>
                    </a:p>
                    <a:p>
                      <a:pPr marL="133350" marR="57785" algn="l">
                        <a:lnSpc>
                          <a:spcPts val="1400"/>
                        </a:lnSpc>
                        <a:spcAft>
                          <a:spcPts val="0"/>
                        </a:spcAft>
                        <a:tabLst>
                          <a:tab pos="1076325" algn="l"/>
                        </a:tabLst>
                      </a:pPr>
                      <a:r>
                        <a:rPr lang="ja-JP" sz="1100" kern="100" dirty="0">
                          <a:effectLst/>
                        </a:rPr>
                        <a:t>※子とは</a:t>
                      </a:r>
                    </a:p>
                    <a:p>
                      <a:pPr marL="247650" marR="133350" indent="-114300" algn="l">
                        <a:lnSpc>
                          <a:spcPts val="1400"/>
                        </a:lnSpc>
                        <a:spcAft>
                          <a:spcPts val="0"/>
                        </a:spcAft>
                        <a:tabLst>
                          <a:tab pos="1076325" algn="l"/>
                        </a:tabLst>
                      </a:pPr>
                      <a:r>
                        <a:rPr lang="ja-JP" sz="1100" kern="100" dirty="0">
                          <a:effectLst/>
                        </a:rPr>
                        <a:t>・</a:t>
                      </a:r>
                      <a:r>
                        <a:rPr lang="en-US" sz="1100" kern="100" dirty="0">
                          <a:effectLst/>
                        </a:rPr>
                        <a:t>18</a:t>
                      </a:r>
                      <a:r>
                        <a:rPr lang="ja-JP" sz="1100" kern="100" dirty="0">
                          <a:effectLst/>
                        </a:rPr>
                        <a:t>歳の誕生日の属する年度の年度末を経過していない子</a:t>
                      </a:r>
                    </a:p>
                    <a:p>
                      <a:pPr marL="247650" marR="57785" indent="-114300" algn="l">
                        <a:lnSpc>
                          <a:spcPts val="1400"/>
                        </a:lnSpc>
                        <a:spcAft>
                          <a:spcPts val="0"/>
                        </a:spcAft>
                        <a:tabLst>
                          <a:tab pos="1076325" algn="l"/>
                        </a:tabLst>
                      </a:pPr>
                      <a:r>
                        <a:rPr lang="ja-JP" sz="1100" kern="100" dirty="0">
                          <a:effectLst/>
                        </a:rPr>
                        <a:t>・</a:t>
                      </a:r>
                      <a:r>
                        <a:rPr lang="en-US" sz="1100" kern="100" dirty="0">
                          <a:effectLst/>
                        </a:rPr>
                        <a:t>20</a:t>
                      </a:r>
                      <a:r>
                        <a:rPr lang="ja-JP" sz="1100" kern="100" dirty="0">
                          <a:effectLst/>
                        </a:rPr>
                        <a:t>歳未満で</a:t>
                      </a:r>
                      <a:r>
                        <a:rPr lang="en-US" sz="1100" kern="100" dirty="0">
                          <a:effectLst/>
                        </a:rPr>
                        <a:t>1</a:t>
                      </a:r>
                      <a:r>
                        <a:rPr lang="ja-JP" sz="1100" kern="100" dirty="0">
                          <a:effectLst/>
                        </a:rPr>
                        <a:t>・</a:t>
                      </a:r>
                      <a:r>
                        <a:rPr lang="en-US" sz="1100" kern="100" dirty="0">
                          <a:effectLst/>
                        </a:rPr>
                        <a:t>2</a:t>
                      </a:r>
                      <a:r>
                        <a:rPr lang="ja-JP" sz="1100" kern="100" dirty="0">
                          <a:effectLst/>
                        </a:rPr>
                        <a:t>級の障害者</a:t>
                      </a:r>
                      <a:endParaRPr lang="ja-JP" sz="1100" kern="100" dirty="0">
                        <a:effectLst/>
                        <a:latin typeface="Century"/>
                        <a:ea typeface="ＭＳ 明朝"/>
                        <a:cs typeface="Times New Roman"/>
                      </a:endParaRPr>
                    </a:p>
                  </a:txBody>
                  <a:tcPr marL="39356" marR="39356" marT="0" marB="0"/>
                </a:tc>
                <a:tc>
                  <a:txBody>
                    <a:bodyPr/>
                    <a:lstStyle/>
                    <a:p>
                      <a:pPr marL="457200" marR="57785" indent="-457200" algn="l">
                        <a:lnSpc>
                          <a:spcPts val="1200"/>
                        </a:lnSpc>
                        <a:spcAft>
                          <a:spcPts val="0"/>
                        </a:spcAft>
                      </a:pPr>
                      <a:r>
                        <a:rPr lang="en-US" sz="1100" kern="100" dirty="0">
                          <a:effectLst/>
                        </a:rPr>
                        <a:t> </a:t>
                      </a:r>
                      <a:endParaRPr lang="ja-JP" sz="1100" kern="100" dirty="0">
                        <a:effectLst/>
                      </a:endParaRPr>
                    </a:p>
                    <a:p>
                      <a:pPr marL="457200" marR="57785" indent="-457200" algn="l">
                        <a:lnSpc>
                          <a:spcPts val="1200"/>
                        </a:lnSpc>
                        <a:spcAft>
                          <a:spcPts val="0"/>
                        </a:spcAft>
                      </a:pPr>
                      <a:r>
                        <a:rPr lang="en-US" sz="1100" kern="100" dirty="0">
                          <a:effectLst/>
                        </a:rPr>
                        <a:t>1</a:t>
                      </a:r>
                      <a:r>
                        <a:rPr lang="ja-JP" sz="1100" kern="100" dirty="0">
                          <a:effectLst/>
                        </a:rPr>
                        <a:t>級　</a:t>
                      </a:r>
                      <a:r>
                        <a:rPr lang="en-US" sz="1100" kern="100" dirty="0">
                          <a:effectLst/>
                        </a:rPr>
                        <a:t>[</a:t>
                      </a:r>
                      <a:r>
                        <a:rPr lang="ja-JP" sz="1100" kern="100" dirty="0">
                          <a:effectLst/>
                        </a:rPr>
                        <a:t>（平均標準報酬月額）×</a:t>
                      </a:r>
                      <a:r>
                        <a:rPr lang="en-US" sz="1100" kern="100" dirty="0">
                          <a:effectLst/>
                        </a:rPr>
                        <a:t>7.5/1000</a:t>
                      </a:r>
                      <a:r>
                        <a:rPr lang="ja-JP" sz="1100" kern="100" dirty="0">
                          <a:effectLst/>
                        </a:rPr>
                        <a:t>×（平成</a:t>
                      </a:r>
                      <a:r>
                        <a:rPr lang="en-US" sz="1100" kern="100" dirty="0">
                          <a:effectLst/>
                        </a:rPr>
                        <a:t>15</a:t>
                      </a:r>
                      <a:r>
                        <a:rPr lang="ja-JP" sz="1100" kern="100" dirty="0">
                          <a:effectLst/>
                        </a:rPr>
                        <a:t>年</a:t>
                      </a:r>
                      <a:r>
                        <a:rPr lang="en-US" sz="1100" kern="100" dirty="0">
                          <a:effectLst/>
                        </a:rPr>
                        <a:t>3</a:t>
                      </a:r>
                      <a:r>
                        <a:rPr lang="ja-JP" sz="1100" kern="100" dirty="0">
                          <a:effectLst/>
                        </a:rPr>
                        <a:t>月までの被保険者期間の月数）＋（平均標報酬額）×</a:t>
                      </a:r>
                      <a:r>
                        <a:rPr lang="en-US" sz="1100" kern="100" dirty="0">
                          <a:effectLst/>
                        </a:rPr>
                        <a:t>5.769/1000</a:t>
                      </a:r>
                      <a:r>
                        <a:rPr lang="ja-JP" sz="1100" kern="100" dirty="0">
                          <a:effectLst/>
                        </a:rPr>
                        <a:t>×（平成</a:t>
                      </a:r>
                      <a:r>
                        <a:rPr lang="en-US" sz="1100" kern="100" dirty="0">
                          <a:effectLst/>
                        </a:rPr>
                        <a:t>15</a:t>
                      </a:r>
                      <a:r>
                        <a:rPr lang="ja-JP" sz="1100" kern="100" dirty="0">
                          <a:effectLst/>
                        </a:rPr>
                        <a:t>年</a:t>
                      </a:r>
                      <a:r>
                        <a:rPr lang="en-US" sz="1100" kern="100" dirty="0">
                          <a:effectLst/>
                        </a:rPr>
                        <a:t>4</a:t>
                      </a:r>
                      <a:r>
                        <a:rPr lang="ja-JP" sz="1100" kern="100" dirty="0">
                          <a:effectLst/>
                        </a:rPr>
                        <a:t>月以後の被保険者期間の月数）</a:t>
                      </a:r>
                      <a:r>
                        <a:rPr lang="en-US" sz="1100" kern="100" dirty="0">
                          <a:effectLst/>
                        </a:rPr>
                        <a:t>]</a:t>
                      </a:r>
                      <a:r>
                        <a:rPr lang="ja-JP" sz="1100" kern="100" dirty="0">
                          <a:effectLst/>
                        </a:rPr>
                        <a:t>×</a:t>
                      </a:r>
                      <a:r>
                        <a:rPr lang="en-US" sz="1100" kern="100" dirty="0">
                          <a:effectLst/>
                        </a:rPr>
                        <a:t>1.031</a:t>
                      </a:r>
                      <a:r>
                        <a:rPr lang="ja-JP" sz="1100" kern="100" dirty="0">
                          <a:effectLst/>
                        </a:rPr>
                        <a:t>×</a:t>
                      </a:r>
                      <a:r>
                        <a:rPr lang="en-US" sz="1100" kern="100" dirty="0">
                          <a:effectLst/>
                        </a:rPr>
                        <a:t>0.968</a:t>
                      </a:r>
                      <a:r>
                        <a:rPr lang="ja-JP" sz="1100" kern="100" dirty="0">
                          <a:effectLst/>
                        </a:rPr>
                        <a:t>×</a:t>
                      </a:r>
                      <a:r>
                        <a:rPr lang="en-US" sz="1100" kern="100" dirty="0">
                          <a:effectLst/>
                        </a:rPr>
                        <a:t>1.25</a:t>
                      </a:r>
                      <a:r>
                        <a:rPr lang="ja-JP" sz="1100" kern="100" dirty="0">
                          <a:effectLst/>
                        </a:rPr>
                        <a:t>＋配偶者の加算（</a:t>
                      </a:r>
                      <a:r>
                        <a:rPr lang="en-US" sz="1100" kern="100" dirty="0">
                          <a:effectLst/>
                        </a:rPr>
                        <a:t>224,000</a:t>
                      </a:r>
                      <a:r>
                        <a:rPr lang="ja-JP" sz="1100" kern="100" dirty="0">
                          <a:effectLst/>
                        </a:rPr>
                        <a:t>円）</a:t>
                      </a:r>
                    </a:p>
                    <a:p>
                      <a:pPr marL="457200" marR="57785" indent="-457200" algn="l">
                        <a:lnSpc>
                          <a:spcPts val="1200"/>
                        </a:lnSpc>
                        <a:spcAft>
                          <a:spcPts val="0"/>
                        </a:spcAft>
                      </a:pPr>
                      <a:r>
                        <a:rPr lang="en-US" sz="1100" kern="100" dirty="0">
                          <a:effectLst/>
                        </a:rPr>
                        <a:t> </a:t>
                      </a:r>
                      <a:endParaRPr lang="ja-JP" sz="1100" kern="100" dirty="0">
                        <a:effectLst/>
                      </a:endParaRPr>
                    </a:p>
                    <a:p>
                      <a:pPr marL="457200" marR="57785" indent="-457200" algn="l">
                        <a:lnSpc>
                          <a:spcPts val="1200"/>
                        </a:lnSpc>
                        <a:spcAft>
                          <a:spcPts val="0"/>
                        </a:spcAft>
                      </a:pPr>
                      <a:r>
                        <a:rPr lang="en-US" sz="1100" kern="100" dirty="0">
                          <a:effectLst/>
                        </a:rPr>
                        <a:t>2</a:t>
                      </a:r>
                      <a:r>
                        <a:rPr lang="ja-JP" sz="1100" kern="100" dirty="0">
                          <a:effectLst/>
                        </a:rPr>
                        <a:t>級　</a:t>
                      </a:r>
                      <a:r>
                        <a:rPr lang="en-US" sz="1100" kern="100" dirty="0">
                          <a:effectLst/>
                        </a:rPr>
                        <a:t>[</a:t>
                      </a:r>
                      <a:r>
                        <a:rPr lang="ja-JP" sz="1100" kern="100" dirty="0">
                          <a:effectLst/>
                        </a:rPr>
                        <a:t>（平均標準報酬月額）×</a:t>
                      </a:r>
                      <a:r>
                        <a:rPr lang="en-US" sz="1100" kern="100" dirty="0">
                          <a:effectLst/>
                        </a:rPr>
                        <a:t>7.5/1000</a:t>
                      </a:r>
                      <a:r>
                        <a:rPr lang="ja-JP" sz="1100" kern="100" dirty="0">
                          <a:effectLst/>
                        </a:rPr>
                        <a:t>×（平成</a:t>
                      </a:r>
                      <a:r>
                        <a:rPr lang="en-US" sz="1100" kern="100" dirty="0">
                          <a:effectLst/>
                        </a:rPr>
                        <a:t>15</a:t>
                      </a:r>
                      <a:r>
                        <a:rPr lang="ja-JP" sz="1100" kern="100" dirty="0">
                          <a:effectLst/>
                        </a:rPr>
                        <a:t>年</a:t>
                      </a:r>
                      <a:r>
                        <a:rPr lang="en-US" sz="1100" kern="100" dirty="0">
                          <a:effectLst/>
                        </a:rPr>
                        <a:t>3</a:t>
                      </a:r>
                      <a:r>
                        <a:rPr lang="ja-JP" sz="1100" kern="100" dirty="0">
                          <a:effectLst/>
                        </a:rPr>
                        <a:t>月までの被保険者期間の月数）＋（平均標報酬額）×</a:t>
                      </a:r>
                      <a:r>
                        <a:rPr lang="en-US" sz="1100" kern="100" dirty="0">
                          <a:effectLst/>
                        </a:rPr>
                        <a:t>5.769/1000</a:t>
                      </a:r>
                      <a:r>
                        <a:rPr lang="ja-JP" sz="1100" kern="100" dirty="0">
                          <a:effectLst/>
                        </a:rPr>
                        <a:t>×（平成</a:t>
                      </a:r>
                      <a:r>
                        <a:rPr lang="en-US" sz="1100" kern="100" dirty="0">
                          <a:effectLst/>
                        </a:rPr>
                        <a:t>15</a:t>
                      </a:r>
                      <a:r>
                        <a:rPr lang="ja-JP" sz="1100" kern="100" dirty="0">
                          <a:effectLst/>
                        </a:rPr>
                        <a:t>年</a:t>
                      </a:r>
                      <a:r>
                        <a:rPr lang="en-US" sz="1100" kern="100" dirty="0">
                          <a:effectLst/>
                        </a:rPr>
                        <a:t>4</a:t>
                      </a:r>
                      <a:r>
                        <a:rPr lang="ja-JP" sz="1100" kern="100" dirty="0">
                          <a:effectLst/>
                        </a:rPr>
                        <a:t>月以後の被保険者期間の月数）</a:t>
                      </a:r>
                      <a:r>
                        <a:rPr lang="en-US" sz="1100" kern="100" dirty="0">
                          <a:effectLst/>
                        </a:rPr>
                        <a:t>]</a:t>
                      </a:r>
                      <a:r>
                        <a:rPr lang="ja-JP" sz="1100" kern="100" dirty="0">
                          <a:effectLst/>
                        </a:rPr>
                        <a:t>×</a:t>
                      </a:r>
                      <a:r>
                        <a:rPr lang="en-US" sz="1100" kern="100" dirty="0">
                          <a:effectLst/>
                        </a:rPr>
                        <a:t>1.031</a:t>
                      </a:r>
                      <a:r>
                        <a:rPr lang="ja-JP" sz="1100" kern="100" dirty="0">
                          <a:effectLst/>
                        </a:rPr>
                        <a:t>×</a:t>
                      </a:r>
                      <a:r>
                        <a:rPr lang="en-US" sz="1100" kern="100" dirty="0">
                          <a:effectLst/>
                        </a:rPr>
                        <a:t>0.968</a:t>
                      </a:r>
                      <a:r>
                        <a:rPr lang="ja-JP" sz="1100" kern="100" dirty="0">
                          <a:effectLst/>
                        </a:rPr>
                        <a:t>＋配偶者の加算（</a:t>
                      </a:r>
                      <a:r>
                        <a:rPr lang="en-US" sz="1100" kern="100" dirty="0">
                          <a:effectLst/>
                        </a:rPr>
                        <a:t>224,000</a:t>
                      </a:r>
                      <a:r>
                        <a:rPr lang="ja-JP" sz="1100" kern="100" dirty="0">
                          <a:effectLst/>
                        </a:rPr>
                        <a:t>円）</a:t>
                      </a:r>
                    </a:p>
                    <a:p>
                      <a:pPr marL="457200" marR="57785" indent="-457200" algn="l">
                        <a:lnSpc>
                          <a:spcPts val="1200"/>
                        </a:lnSpc>
                        <a:spcAft>
                          <a:spcPts val="0"/>
                        </a:spcAft>
                      </a:pPr>
                      <a:r>
                        <a:rPr lang="en-US" sz="1100" kern="100" dirty="0">
                          <a:effectLst/>
                        </a:rPr>
                        <a:t> </a:t>
                      </a:r>
                      <a:endParaRPr lang="ja-JP" sz="1100" kern="100" dirty="0">
                        <a:effectLst/>
                      </a:endParaRPr>
                    </a:p>
                    <a:p>
                      <a:pPr marL="457200" marR="57785" indent="-457200" algn="l">
                        <a:lnSpc>
                          <a:spcPts val="1200"/>
                        </a:lnSpc>
                        <a:spcAft>
                          <a:spcPts val="0"/>
                        </a:spcAft>
                      </a:pPr>
                      <a:r>
                        <a:rPr lang="en-US" sz="1100" kern="100" dirty="0">
                          <a:effectLst/>
                        </a:rPr>
                        <a:t>3</a:t>
                      </a:r>
                      <a:r>
                        <a:rPr lang="ja-JP" sz="1100" kern="100" dirty="0">
                          <a:effectLst/>
                        </a:rPr>
                        <a:t>級　</a:t>
                      </a:r>
                      <a:r>
                        <a:rPr lang="en-US" sz="1100" kern="100" dirty="0">
                          <a:effectLst/>
                        </a:rPr>
                        <a:t>[</a:t>
                      </a:r>
                      <a:r>
                        <a:rPr lang="ja-JP" sz="1100" kern="100" dirty="0">
                          <a:effectLst/>
                        </a:rPr>
                        <a:t>（平均標準報酬月額）×</a:t>
                      </a:r>
                      <a:r>
                        <a:rPr lang="en-US" sz="1100" kern="100" dirty="0">
                          <a:effectLst/>
                        </a:rPr>
                        <a:t>7.5/1000</a:t>
                      </a:r>
                      <a:r>
                        <a:rPr lang="ja-JP" sz="1100" kern="100" dirty="0">
                          <a:effectLst/>
                        </a:rPr>
                        <a:t>×（平成</a:t>
                      </a:r>
                      <a:r>
                        <a:rPr lang="en-US" sz="1100" kern="100" dirty="0">
                          <a:effectLst/>
                        </a:rPr>
                        <a:t>15</a:t>
                      </a:r>
                      <a:r>
                        <a:rPr lang="ja-JP" sz="1100" kern="100" dirty="0">
                          <a:effectLst/>
                        </a:rPr>
                        <a:t>年</a:t>
                      </a:r>
                      <a:r>
                        <a:rPr lang="en-US" sz="1100" kern="100" dirty="0">
                          <a:effectLst/>
                        </a:rPr>
                        <a:t>3</a:t>
                      </a:r>
                      <a:r>
                        <a:rPr lang="ja-JP" sz="1100" kern="100" dirty="0">
                          <a:effectLst/>
                        </a:rPr>
                        <a:t>月までの被保険者期間の月数）＋（平均標報酬額）×</a:t>
                      </a:r>
                      <a:r>
                        <a:rPr lang="en-US" sz="1100" kern="100" dirty="0">
                          <a:effectLst/>
                        </a:rPr>
                        <a:t>5.769/1000</a:t>
                      </a:r>
                      <a:r>
                        <a:rPr lang="ja-JP" sz="1100" kern="100" dirty="0">
                          <a:effectLst/>
                        </a:rPr>
                        <a:t>×（平成</a:t>
                      </a:r>
                      <a:r>
                        <a:rPr lang="en-US" sz="1100" kern="100" dirty="0">
                          <a:effectLst/>
                        </a:rPr>
                        <a:t>15</a:t>
                      </a:r>
                      <a:r>
                        <a:rPr lang="ja-JP" sz="1100" kern="100" dirty="0">
                          <a:effectLst/>
                        </a:rPr>
                        <a:t>年</a:t>
                      </a:r>
                      <a:r>
                        <a:rPr lang="en-US" sz="1100" kern="100" dirty="0">
                          <a:effectLst/>
                        </a:rPr>
                        <a:t>4</a:t>
                      </a:r>
                      <a:r>
                        <a:rPr lang="ja-JP" sz="1100" kern="100" dirty="0">
                          <a:effectLst/>
                        </a:rPr>
                        <a:t>月以後の被保険者期間の月数）</a:t>
                      </a:r>
                      <a:r>
                        <a:rPr lang="en-US" sz="1100" kern="100" dirty="0">
                          <a:effectLst/>
                        </a:rPr>
                        <a:t>]</a:t>
                      </a:r>
                      <a:r>
                        <a:rPr lang="ja-JP" sz="1100" kern="100" dirty="0">
                          <a:effectLst/>
                        </a:rPr>
                        <a:t>×</a:t>
                      </a:r>
                      <a:r>
                        <a:rPr lang="en-US" sz="1100" kern="100" dirty="0">
                          <a:effectLst/>
                        </a:rPr>
                        <a:t>1.031</a:t>
                      </a:r>
                      <a:r>
                        <a:rPr lang="ja-JP" sz="1100" kern="100" dirty="0">
                          <a:effectLst/>
                        </a:rPr>
                        <a:t>×</a:t>
                      </a:r>
                      <a:r>
                        <a:rPr lang="en-US" sz="1100" kern="100" dirty="0">
                          <a:effectLst/>
                        </a:rPr>
                        <a:t>0.968</a:t>
                      </a:r>
                      <a:endParaRPr lang="ja-JP" sz="1100" kern="100" dirty="0">
                        <a:effectLst/>
                      </a:endParaRPr>
                    </a:p>
                    <a:p>
                      <a:pPr marL="266700" marR="57150" algn="l">
                        <a:lnSpc>
                          <a:spcPts val="1200"/>
                        </a:lnSpc>
                        <a:spcAft>
                          <a:spcPts val="0"/>
                        </a:spcAft>
                      </a:pPr>
                      <a:r>
                        <a:rPr lang="ja-JP" sz="1100" kern="100" dirty="0">
                          <a:effectLst/>
                        </a:rPr>
                        <a:t>※最低保障額（</a:t>
                      </a:r>
                      <a:r>
                        <a:rPr lang="en-US" sz="1100" kern="100" dirty="0">
                          <a:effectLst/>
                        </a:rPr>
                        <a:t>583,900</a:t>
                      </a:r>
                      <a:r>
                        <a:rPr lang="ja-JP" sz="1100" kern="100" dirty="0" smtClean="0">
                          <a:effectLst/>
                        </a:rPr>
                        <a:t>円</a:t>
                      </a:r>
                      <a:r>
                        <a:rPr lang="ja-JP" sz="1100" kern="100" dirty="0" smtClean="0">
                          <a:effectLst/>
                        </a:rPr>
                        <a:t>）</a:t>
                      </a:r>
                      <a:endParaRPr lang="en-US" altLang="ja-JP" sz="1100" kern="100" dirty="0" smtClean="0">
                        <a:effectLst/>
                      </a:endParaRPr>
                    </a:p>
                    <a:p>
                      <a:pPr marL="266700" marR="57150" algn="l">
                        <a:lnSpc>
                          <a:spcPts val="1200"/>
                        </a:lnSpc>
                        <a:spcAft>
                          <a:spcPts val="0"/>
                        </a:spcAft>
                      </a:pPr>
                      <a:r>
                        <a:rPr lang="ja-JP" sz="1050" kern="100" dirty="0" smtClean="0">
                          <a:effectLst/>
                        </a:rPr>
                        <a:t>（</a:t>
                      </a:r>
                      <a:r>
                        <a:rPr lang="ja-JP" sz="1050" kern="100" dirty="0" smtClean="0">
                          <a:effectLst/>
                        </a:rPr>
                        <a:t>注）被保険者期間が</a:t>
                      </a:r>
                      <a:r>
                        <a:rPr lang="en-US" sz="1050" kern="100" dirty="0" smtClean="0">
                          <a:effectLst/>
                        </a:rPr>
                        <a:t>300</a:t>
                      </a:r>
                      <a:r>
                        <a:rPr lang="ja-JP" sz="1050" kern="100" dirty="0" smtClean="0">
                          <a:effectLst/>
                        </a:rPr>
                        <a:t>月（＝</a:t>
                      </a:r>
                      <a:r>
                        <a:rPr lang="en-US" sz="1050" kern="100" dirty="0" smtClean="0">
                          <a:effectLst/>
                        </a:rPr>
                        <a:t>25</a:t>
                      </a:r>
                      <a:r>
                        <a:rPr lang="ja-JP" sz="1050" kern="100" dirty="0" smtClean="0">
                          <a:effectLst/>
                        </a:rPr>
                        <a:t>年）に満たないときは</a:t>
                      </a:r>
                      <a:r>
                        <a:rPr lang="en-US" sz="1050" kern="100" dirty="0" smtClean="0">
                          <a:effectLst/>
                        </a:rPr>
                        <a:t>300</a:t>
                      </a:r>
                      <a:r>
                        <a:rPr lang="ja-JP" sz="1050" kern="100" dirty="0" smtClean="0">
                          <a:effectLst/>
                        </a:rPr>
                        <a:t>月（＝</a:t>
                      </a:r>
                      <a:r>
                        <a:rPr lang="en-US" sz="1050" kern="100" dirty="0" smtClean="0">
                          <a:effectLst/>
                        </a:rPr>
                        <a:t>25</a:t>
                      </a:r>
                      <a:r>
                        <a:rPr lang="ja-JP" sz="1050" kern="100" dirty="0" smtClean="0">
                          <a:effectLst/>
                        </a:rPr>
                        <a:t>年</a:t>
                      </a:r>
                      <a:r>
                        <a:rPr lang="ja-JP" altLang="en-US" sz="1050" kern="100" dirty="0" smtClean="0">
                          <a:effectLst/>
                        </a:rPr>
                        <a:t>）</a:t>
                      </a:r>
                      <a:endParaRPr lang="ja-JP" sz="1050" kern="100" dirty="0">
                        <a:effectLst/>
                        <a:latin typeface="Century"/>
                        <a:ea typeface="ＭＳ 明朝"/>
                        <a:cs typeface="Times New Roman"/>
                      </a:endParaRPr>
                    </a:p>
                  </a:txBody>
                  <a:tcPr marL="39356" marR="39356" marT="0" marB="0"/>
                </a:tc>
              </a:tr>
            </a:tbl>
          </a:graphicData>
        </a:graphic>
      </p:graphicFrame>
      <p:sp>
        <p:nvSpPr>
          <p:cNvPr id="8" name="AutoShape 5"/>
          <p:cNvSpPr>
            <a:spLocks noChangeShapeType="1"/>
          </p:cNvSpPr>
          <p:nvPr/>
        </p:nvSpPr>
        <p:spPr bwMode="auto">
          <a:xfrm flipV="1">
            <a:off x="4792672" y="-55563"/>
            <a:ext cx="1800225" cy="95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ja-JP" altLang="en-US">
              <a:solidFill>
                <a:prstClr val="black"/>
              </a:solidFill>
              <a:latin typeface="Calibri"/>
              <a:ea typeface="ＭＳ Ｐゴシック"/>
            </a:endParaRPr>
          </a:p>
        </p:txBody>
      </p:sp>
      <p:sp>
        <p:nvSpPr>
          <p:cNvPr id="10" name="テキスト ボックス 9"/>
          <p:cNvSpPr txBox="1"/>
          <p:nvPr/>
        </p:nvSpPr>
        <p:spPr>
          <a:xfrm>
            <a:off x="1424615" y="54040"/>
            <a:ext cx="7128792" cy="461665"/>
          </a:xfrm>
          <a:prstGeom prst="rect">
            <a:avLst/>
          </a:prstGeom>
          <a:noFill/>
        </p:spPr>
        <p:txBody>
          <a:bodyPr wrap="square" rtlCol="0">
            <a:spAutoFit/>
          </a:bodyPr>
          <a:lstStyle/>
          <a:p>
            <a:pPr algn="ctr" fontAlgn="auto">
              <a:spcBef>
                <a:spcPts val="0"/>
              </a:spcBef>
              <a:spcAft>
                <a:spcPts val="0"/>
              </a:spcAft>
            </a:pPr>
            <a:r>
              <a:rPr lang="ja-JP" altLang="en-US" sz="2400" dirty="0" smtClean="0">
                <a:solidFill>
                  <a:prstClr val="black"/>
                </a:solidFill>
                <a:latin typeface="ＤＦ特太ゴシック体" pitchFamily="49" charset="-128"/>
                <a:ea typeface="ＤＦ特太ゴシック体" pitchFamily="49" charset="-128"/>
              </a:rPr>
              <a:t>（参考）障害年金の概要</a:t>
            </a:r>
            <a:endParaRPr lang="ja-JP" altLang="en-US" sz="2400" dirty="0">
              <a:solidFill>
                <a:prstClr val="black"/>
              </a:solidFill>
              <a:latin typeface="ＤＦ特太ゴシック体" pitchFamily="49" charset="-128"/>
              <a:ea typeface="ＤＦ特太ゴシック体" pitchFamily="49" charset="-128"/>
            </a:endParaRPr>
          </a:p>
        </p:txBody>
      </p:sp>
      <p:sp>
        <p:nvSpPr>
          <p:cNvPr id="7" name="スライド番号プレースホルダー 1"/>
          <p:cNvSpPr txBox="1">
            <a:spLocks/>
          </p:cNvSpPr>
          <p:nvPr/>
        </p:nvSpPr>
        <p:spPr>
          <a:xfrm>
            <a:off x="9129464" y="6453336"/>
            <a:ext cx="757409" cy="365125"/>
          </a:xfrm>
          <a:prstGeom prst="rect">
            <a:avLst/>
          </a:prstGeom>
          <a:solidFill>
            <a:schemeClr val="bg1">
              <a:alpha val="56000"/>
            </a:schemeClr>
          </a:solidFill>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400" dirty="0" smtClean="0">
                <a:solidFill>
                  <a:prstClr val="black"/>
                </a:solidFill>
                <a:latin typeface="Arial" panose="020B0604020202020204" pitchFamily="34" charset="0"/>
                <a:cs typeface="Arial" panose="020B0604020202020204" pitchFamily="34" charset="0"/>
              </a:rPr>
              <a:t>173</a:t>
            </a:r>
            <a:endParaRPr lang="ja-JP" alt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4700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1075693" y="3633726"/>
            <a:ext cx="8208912" cy="1568613"/>
            <a:chOff x="920552" y="2436451"/>
            <a:chExt cx="8208912" cy="1568613"/>
          </a:xfrm>
        </p:grpSpPr>
        <p:grpSp>
          <p:nvGrpSpPr>
            <p:cNvPr id="14" name="グループ化 13"/>
            <p:cNvGrpSpPr/>
            <p:nvPr/>
          </p:nvGrpSpPr>
          <p:grpSpPr>
            <a:xfrm>
              <a:off x="920552" y="3095810"/>
              <a:ext cx="7610012" cy="909254"/>
              <a:chOff x="632520" y="3070534"/>
              <a:chExt cx="7610012" cy="909254"/>
            </a:xfrm>
          </p:grpSpPr>
          <p:grpSp>
            <p:nvGrpSpPr>
              <p:cNvPr id="9" name="グループ化 8"/>
              <p:cNvGrpSpPr/>
              <p:nvPr/>
            </p:nvGrpSpPr>
            <p:grpSpPr>
              <a:xfrm>
                <a:off x="632520" y="3075019"/>
                <a:ext cx="5052854" cy="904769"/>
                <a:chOff x="632520" y="3075019"/>
                <a:chExt cx="5052854" cy="904769"/>
              </a:xfrm>
            </p:grpSpPr>
            <p:sp>
              <p:nvSpPr>
                <p:cNvPr id="5" name="正方形/長方形 4"/>
                <p:cNvSpPr/>
                <p:nvPr/>
              </p:nvSpPr>
              <p:spPr>
                <a:xfrm>
                  <a:off x="632520" y="3075019"/>
                  <a:ext cx="5040560" cy="904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44814" y="3075019"/>
                  <a:ext cx="5040560" cy="830997"/>
                </a:xfrm>
                <a:prstGeom prst="rect">
                  <a:avLst/>
                </a:prstGeom>
                <a:noFill/>
              </p:spPr>
              <p:txBody>
                <a:bodyPr wrap="square" rtlCol="0">
                  <a:spAutoFit/>
                </a:bodyPr>
                <a:lstStyle/>
                <a:p>
                  <a:pPr algn="ctr"/>
                  <a:r>
                    <a:rPr lang="ja-JP" altLang="en-US" sz="2400" dirty="0" smtClean="0">
                      <a:solidFill>
                        <a:prstClr val="black"/>
                      </a:solidFill>
                      <a:latin typeface="ＤＦ特太ゴシック体" pitchFamily="49" charset="-128"/>
                      <a:ea typeface="ＤＦ特太ゴシック体" pitchFamily="49" charset="-128"/>
                    </a:rPr>
                    <a:t>住民税非課税</a:t>
                  </a:r>
                  <a:endParaRPr lang="en-US" altLang="ja-JP" sz="2400" dirty="0" smtClean="0">
                    <a:solidFill>
                      <a:prstClr val="black"/>
                    </a:solidFill>
                    <a:latin typeface="ＤＦ特太ゴシック体" pitchFamily="49" charset="-128"/>
                    <a:ea typeface="ＤＦ特太ゴシック体" pitchFamily="49" charset="-128"/>
                  </a:endParaRPr>
                </a:p>
                <a:p>
                  <a:pPr algn="ctr"/>
                  <a:r>
                    <a:rPr lang="ja-JP" altLang="en-US" sz="2400" dirty="0" smtClean="0">
                      <a:solidFill>
                        <a:prstClr val="black"/>
                      </a:solidFill>
                      <a:latin typeface="ＤＦ特太ゴシック体" pitchFamily="49" charset="-128"/>
                      <a:ea typeface="ＤＦ特太ゴシック体" pitchFamily="49" charset="-128"/>
                    </a:rPr>
                    <a:t>（</a:t>
                  </a:r>
                  <a:r>
                    <a:rPr lang="en-US" altLang="ja-JP" sz="2400" dirty="0" smtClean="0">
                      <a:solidFill>
                        <a:prstClr val="black"/>
                      </a:solidFill>
                      <a:latin typeface="ＤＦ特太ゴシック体" pitchFamily="49" charset="-128"/>
                      <a:ea typeface="ＤＦ特太ゴシック体" pitchFamily="49" charset="-128"/>
                    </a:rPr>
                    <a:t>62</a:t>
                  </a:r>
                  <a:r>
                    <a:rPr lang="ja-JP" altLang="en-US" sz="2400" dirty="0" smtClean="0">
                      <a:solidFill>
                        <a:prstClr val="black"/>
                      </a:solidFill>
                      <a:latin typeface="ＤＦ特太ゴシック体" pitchFamily="49" charset="-128"/>
                      <a:ea typeface="ＤＦ特太ゴシック体" pitchFamily="49" charset="-128"/>
                    </a:rPr>
                    <a:t>％）</a:t>
                  </a:r>
                  <a:endParaRPr lang="ja-JP" altLang="en-US" sz="2400" dirty="0">
                    <a:solidFill>
                      <a:prstClr val="black"/>
                    </a:solidFill>
                    <a:latin typeface="ＤＦ特太ゴシック体" pitchFamily="49" charset="-128"/>
                    <a:ea typeface="ＤＦ特太ゴシック体" pitchFamily="49" charset="-128"/>
                  </a:endParaRPr>
                </a:p>
              </p:txBody>
            </p:sp>
          </p:grpSp>
          <p:sp>
            <p:nvSpPr>
              <p:cNvPr id="10" name="正方形/長方形 9"/>
              <p:cNvSpPr/>
              <p:nvPr/>
            </p:nvSpPr>
            <p:spPr>
              <a:xfrm>
                <a:off x="5697666" y="3075019"/>
                <a:ext cx="2520280" cy="9047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5697666" y="3070534"/>
                <a:ext cx="2544866" cy="830997"/>
              </a:xfrm>
              <a:prstGeom prst="rect">
                <a:avLst/>
              </a:prstGeom>
              <a:noFill/>
            </p:spPr>
            <p:txBody>
              <a:bodyPr wrap="square" rtlCol="0">
                <a:spAutoFit/>
              </a:bodyPr>
              <a:lstStyle/>
              <a:p>
                <a:pPr algn="ctr"/>
                <a:r>
                  <a:rPr lang="ja-JP" altLang="en-US" sz="2400" dirty="0" smtClean="0">
                    <a:solidFill>
                      <a:prstClr val="black"/>
                    </a:solidFill>
                    <a:latin typeface="ＤＦ特太ゴシック体" pitchFamily="49" charset="-128"/>
                    <a:ea typeface="ＤＦ特太ゴシック体" pitchFamily="49" charset="-128"/>
                  </a:rPr>
                  <a:t>住民税課税</a:t>
                </a:r>
                <a:endParaRPr lang="en-US" altLang="ja-JP" sz="2400" dirty="0" smtClean="0">
                  <a:solidFill>
                    <a:prstClr val="black"/>
                  </a:solidFill>
                  <a:latin typeface="ＤＦ特太ゴシック体" pitchFamily="49" charset="-128"/>
                  <a:ea typeface="ＤＦ特太ゴシック体" pitchFamily="49" charset="-128"/>
                </a:endParaRPr>
              </a:p>
              <a:p>
                <a:pPr algn="ctr"/>
                <a:r>
                  <a:rPr lang="ja-JP" altLang="en-US" sz="2400" dirty="0" smtClean="0">
                    <a:solidFill>
                      <a:prstClr val="black"/>
                    </a:solidFill>
                    <a:latin typeface="ＤＦ特太ゴシック体" pitchFamily="49" charset="-128"/>
                    <a:ea typeface="ＤＦ特太ゴシック体" pitchFamily="49" charset="-128"/>
                  </a:rPr>
                  <a:t>（</a:t>
                </a:r>
                <a:r>
                  <a:rPr lang="en-US" altLang="ja-JP" sz="2400" dirty="0">
                    <a:solidFill>
                      <a:prstClr val="black"/>
                    </a:solidFill>
                    <a:latin typeface="ＤＦ特太ゴシック体" pitchFamily="49" charset="-128"/>
                    <a:ea typeface="ＤＦ特太ゴシック体" pitchFamily="49" charset="-128"/>
                  </a:rPr>
                  <a:t>38</a:t>
                </a:r>
                <a:r>
                  <a:rPr lang="ja-JP" altLang="en-US" sz="2400" dirty="0" smtClean="0">
                    <a:solidFill>
                      <a:prstClr val="black"/>
                    </a:solidFill>
                    <a:latin typeface="ＤＦ特太ゴシック体" pitchFamily="49" charset="-128"/>
                    <a:ea typeface="ＤＦ特太ゴシック体" pitchFamily="49" charset="-128"/>
                  </a:rPr>
                  <a:t>％）</a:t>
                </a:r>
                <a:endParaRPr lang="ja-JP" altLang="en-US" sz="2400" dirty="0">
                  <a:solidFill>
                    <a:prstClr val="black"/>
                  </a:solidFill>
                  <a:latin typeface="ＤＦ特太ゴシック体" pitchFamily="49" charset="-128"/>
                  <a:ea typeface="ＤＦ特太ゴシック体" pitchFamily="49" charset="-128"/>
                </a:endParaRPr>
              </a:p>
            </p:txBody>
          </p:sp>
        </p:grpSp>
        <p:sp>
          <p:nvSpPr>
            <p:cNvPr id="16" name="右中かっこ 15"/>
            <p:cNvSpPr/>
            <p:nvPr/>
          </p:nvSpPr>
          <p:spPr>
            <a:xfrm rot="16200000">
              <a:off x="7732166" y="2327145"/>
              <a:ext cx="140186" cy="1348897"/>
            </a:xfrm>
            <a:prstGeom prst="rightBrace">
              <a:avLst>
                <a:gd name="adj1" fmla="val 8333"/>
                <a:gd name="adj2" fmla="val 492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7" name="テキスト ボックス 16"/>
            <p:cNvSpPr txBox="1"/>
            <p:nvPr/>
          </p:nvSpPr>
          <p:spPr>
            <a:xfrm>
              <a:off x="7484225" y="2714180"/>
              <a:ext cx="684076" cy="307777"/>
            </a:xfrm>
            <a:prstGeom prst="rect">
              <a:avLst/>
            </a:prstGeom>
            <a:noFill/>
          </p:spPr>
          <p:txBody>
            <a:bodyPr wrap="square" rtlCol="0">
              <a:spAutoFit/>
            </a:bodyPr>
            <a:lstStyle/>
            <a:p>
              <a:pPr algn="ctr"/>
              <a:r>
                <a:rPr lang="en-US" altLang="ja-JP" sz="1400" dirty="0">
                  <a:solidFill>
                    <a:prstClr val="black"/>
                  </a:solidFill>
                </a:rPr>
                <a:t>20</a:t>
              </a:r>
              <a:r>
                <a:rPr lang="en-US" altLang="ja-JP" sz="1400" dirty="0" smtClean="0">
                  <a:solidFill>
                    <a:prstClr val="black"/>
                  </a:solidFill>
                </a:rPr>
                <a:t>%</a:t>
              </a:r>
              <a:endParaRPr lang="ja-JP" altLang="en-US" sz="1400" dirty="0">
                <a:solidFill>
                  <a:prstClr val="black"/>
                </a:solidFill>
              </a:endParaRPr>
            </a:p>
          </p:txBody>
        </p:sp>
        <p:sp>
          <p:nvSpPr>
            <p:cNvPr id="15" name="右矢印 14"/>
            <p:cNvSpPr/>
            <p:nvPr/>
          </p:nvSpPr>
          <p:spPr>
            <a:xfrm rot="5400000">
              <a:off x="6867549" y="2835550"/>
              <a:ext cx="304498" cy="21602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テキスト ボックス 17"/>
            <p:cNvSpPr txBox="1"/>
            <p:nvPr/>
          </p:nvSpPr>
          <p:spPr>
            <a:xfrm>
              <a:off x="1629510" y="2436451"/>
              <a:ext cx="7499954" cy="307777"/>
            </a:xfrm>
            <a:prstGeom prst="rect">
              <a:avLst/>
            </a:prstGeom>
            <a:noFill/>
            <a:ln>
              <a:solidFill>
                <a:schemeClr val="accent2">
                  <a:lumMod val="50000"/>
                </a:schemeClr>
              </a:solidFill>
            </a:ln>
          </p:spPr>
          <p:txBody>
            <a:bodyPr wrap="square" rtlCol="0">
              <a:spAutoFit/>
            </a:bodyPr>
            <a:lstStyle/>
            <a:p>
              <a:pPr algn="ctr"/>
              <a:r>
                <a:rPr lang="ja-JP" altLang="en-US" sz="1400" dirty="0" smtClean="0">
                  <a:solidFill>
                    <a:prstClr val="black"/>
                  </a:solidFill>
                </a:rPr>
                <a:t>案１：被保険者</a:t>
              </a:r>
              <a:r>
                <a:rPr lang="ja-JP" altLang="en-US" sz="1400" dirty="0">
                  <a:solidFill>
                    <a:prstClr val="black"/>
                  </a:solidFill>
                </a:rPr>
                <a:t>全体の</a:t>
              </a:r>
              <a:r>
                <a:rPr lang="ja-JP" altLang="en-US" sz="1400" dirty="0" smtClean="0">
                  <a:solidFill>
                    <a:prstClr val="black"/>
                  </a:solidFill>
                </a:rPr>
                <a:t>上位２０％（</a:t>
              </a:r>
              <a:r>
                <a:rPr lang="ja-JP" altLang="en-US" sz="1400" b="1" dirty="0" smtClean="0">
                  <a:solidFill>
                    <a:srgbClr val="FF0000"/>
                  </a:solidFill>
                </a:rPr>
                <a:t>合計所得金額</a:t>
              </a:r>
              <a:r>
                <a:rPr lang="en-US" altLang="ja-JP" sz="1400" b="1" u="sng" dirty="0" smtClean="0">
                  <a:solidFill>
                    <a:srgbClr val="FF0000"/>
                  </a:solidFill>
                </a:rPr>
                <a:t>160</a:t>
              </a:r>
              <a:r>
                <a:rPr lang="ja-JP" altLang="en-US" sz="1400" b="1" u="sng" dirty="0" smtClean="0">
                  <a:solidFill>
                    <a:srgbClr val="FF0000"/>
                  </a:solidFill>
                </a:rPr>
                <a:t>万円</a:t>
              </a:r>
              <a:r>
                <a:rPr lang="ja-JP" altLang="en-US" sz="1400" dirty="0" smtClean="0">
                  <a:solidFill>
                    <a:prstClr val="black"/>
                  </a:solidFill>
                </a:rPr>
                <a:t>以上）</a:t>
              </a:r>
              <a:r>
                <a:rPr lang="ja-JP" altLang="en-US" sz="1400" dirty="0">
                  <a:solidFill>
                    <a:prstClr val="black"/>
                  </a:solidFill>
                </a:rPr>
                <a:t>）→</a:t>
              </a:r>
              <a:r>
                <a:rPr lang="ja-JP" altLang="en-US" sz="1400" b="1" dirty="0">
                  <a:solidFill>
                    <a:srgbClr val="FF0000"/>
                  </a:solidFill>
                </a:rPr>
                <a:t>年金収入で</a:t>
              </a:r>
              <a:r>
                <a:rPr lang="en-US" altLang="ja-JP" sz="1400" b="1" u="sng" dirty="0">
                  <a:solidFill>
                    <a:srgbClr val="FF0000"/>
                  </a:solidFill>
                </a:rPr>
                <a:t>280</a:t>
              </a:r>
              <a:r>
                <a:rPr lang="ja-JP" altLang="en-US" sz="1400" b="1" u="sng" dirty="0">
                  <a:solidFill>
                    <a:srgbClr val="FF0000"/>
                  </a:solidFill>
                </a:rPr>
                <a:t>万円</a:t>
              </a:r>
              <a:r>
                <a:rPr lang="ja-JP" altLang="en-US" sz="1400" b="1" dirty="0" smtClean="0">
                  <a:solidFill>
                    <a:srgbClr val="FF0000"/>
                  </a:solidFill>
                </a:rPr>
                <a:t>以上</a:t>
              </a:r>
              <a:endParaRPr lang="ja-JP" altLang="en-US" sz="1400" b="1" dirty="0">
                <a:solidFill>
                  <a:srgbClr val="FF0000"/>
                </a:solidFill>
              </a:endParaRPr>
            </a:p>
          </p:txBody>
        </p:sp>
      </p:grpSp>
      <p:cxnSp>
        <p:nvCxnSpPr>
          <p:cNvPr id="21" name="直線コネクタ 20"/>
          <p:cNvCxnSpPr/>
          <p:nvPr/>
        </p:nvCxnSpPr>
        <p:spPr>
          <a:xfrm>
            <a:off x="6128545" y="5107634"/>
            <a:ext cx="0" cy="478506"/>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60512" y="5268656"/>
            <a:ext cx="9505056" cy="0"/>
          </a:xfrm>
          <a:prstGeom prst="line">
            <a:avLst/>
          </a:prstGeom>
          <a:ln w="28575">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631845" y="5010645"/>
            <a:ext cx="0" cy="957012"/>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6067691" y="5402009"/>
            <a:ext cx="2551405" cy="694805"/>
            <a:chOff x="6107939" y="5529657"/>
            <a:chExt cx="2551405" cy="694805"/>
          </a:xfrm>
        </p:grpSpPr>
        <p:sp>
          <p:nvSpPr>
            <p:cNvPr id="28" name="正方形/長方形 27"/>
            <p:cNvSpPr/>
            <p:nvPr/>
          </p:nvSpPr>
          <p:spPr>
            <a:xfrm>
              <a:off x="6148297" y="5529657"/>
              <a:ext cx="2511047" cy="6948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6107939" y="5646225"/>
              <a:ext cx="2544866" cy="461665"/>
            </a:xfrm>
            <a:prstGeom prst="rect">
              <a:avLst/>
            </a:prstGeom>
            <a:noFill/>
          </p:spPr>
          <p:txBody>
            <a:bodyPr wrap="square" rtlCol="0">
              <a:spAutoFit/>
            </a:bodyPr>
            <a:lstStyle/>
            <a:p>
              <a:pPr algn="ctr"/>
              <a:r>
                <a:rPr lang="ja-JP" altLang="en-US" sz="2400" dirty="0" smtClean="0">
                  <a:solidFill>
                    <a:prstClr val="black"/>
                  </a:solidFill>
                  <a:latin typeface="ＤＦ特太ゴシック体" pitchFamily="49" charset="-128"/>
                  <a:ea typeface="ＤＦ特太ゴシック体" pitchFamily="49" charset="-128"/>
                </a:rPr>
                <a:t>住民税課税</a:t>
              </a:r>
              <a:endParaRPr lang="ja-JP" altLang="en-US" sz="2400" dirty="0">
                <a:solidFill>
                  <a:prstClr val="black"/>
                </a:solidFill>
                <a:latin typeface="ＤＦ特太ゴシック体" pitchFamily="49" charset="-128"/>
                <a:ea typeface="ＤＦ特太ゴシック体" pitchFamily="49" charset="-128"/>
              </a:endParaRPr>
            </a:p>
          </p:txBody>
        </p:sp>
      </p:grpSp>
      <p:sp>
        <p:nvSpPr>
          <p:cNvPr id="33" name="右中かっこ 32"/>
          <p:cNvSpPr/>
          <p:nvPr/>
        </p:nvSpPr>
        <p:spPr>
          <a:xfrm rot="5400000">
            <a:off x="7857462" y="5604135"/>
            <a:ext cx="342511" cy="1230870"/>
          </a:xfrm>
          <a:prstGeom prst="rightBrace">
            <a:avLst>
              <a:gd name="adj1" fmla="val 8333"/>
              <a:gd name="adj2" fmla="val 5086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4" name="テキスト ボックス 33"/>
          <p:cNvSpPr txBox="1"/>
          <p:nvPr/>
        </p:nvSpPr>
        <p:spPr>
          <a:xfrm>
            <a:off x="7947772" y="6193774"/>
            <a:ext cx="684076" cy="369332"/>
          </a:xfrm>
          <a:prstGeom prst="rect">
            <a:avLst/>
          </a:prstGeom>
          <a:noFill/>
        </p:spPr>
        <p:txBody>
          <a:bodyPr wrap="square" rtlCol="0">
            <a:spAutoFit/>
          </a:bodyPr>
          <a:lstStyle/>
          <a:p>
            <a:pPr algn="ctr"/>
            <a:r>
              <a:rPr lang="en-US" altLang="ja-JP" dirty="0" smtClean="0">
                <a:solidFill>
                  <a:prstClr val="black"/>
                </a:solidFill>
              </a:rPr>
              <a:t>50%</a:t>
            </a:r>
            <a:endParaRPr lang="ja-JP" altLang="en-US" dirty="0">
              <a:solidFill>
                <a:prstClr val="black"/>
              </a:solidFill>
            </a:endParaRPr>
          </a:p>
        </p:txBody>
      </p:sp>
      <p:sp>
        <p:nvSpPr>
          <p:cNvPr id="35" name="右矢印 34"/>
          <p:cNvSpPr/>
          <p:nvPr/>
        </p:nvSpPr>
        <p:spPr>
          <a:xfrm rot="16200000">
            <a:off x="7176688" y="6154586"/>
            <a:ext cx="448574" cy="2360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2720763" y="6496912"/>
            <a:ext cx="6563850" cy="307777"/>
          </a:xfrm>
          <a:prstGeom prst="rect">
            <a:avLst/>
          </a:prstGeom>
          <a:noFill/>
          <a:ln>
            <a:solidFill>
              <a:schemeClr val="accent2">
                <a:lumMod val="50000"/>
              </a:schemeClr>
            </a:solidFill>
          </a:ln>
        </p:spPr>
        <p:txBody>
          <a:bodyPr wrap="square" rtlCol="0">
            <a:spAutoFit/>
          </a:bodyPr>
          <a:lstStyle/>
          <a:p>
            <a:pPr algn="ctr"/>
            <a:r>
              <a:rPr lang="ja-JP" altLang="en-US" sz="1400" dirty="0" smtClean="0">
                <a:solidFill>
                  <a:prstClr val="black"/>
                </a:solidFill>
              </a:rPr>
              <a:t>案２：課税者の上位</a:t>
            </a:r>
            <a:r>
              <a:rPr lang="ja-JP" altLang="en-US" sz="1400" dirty="0">
                <a:solidFill>
                  <a:prstClr val="black"/>
                </a:solidFill>
              </a:rPr>
              <a:t>５０</a:t>
            </a:r>
            <a:r>
              <a:rPr lang="ja-JP" altLang="en-US" sz="1400" dirty="0" smtClean="0">
                <a:solidFill>
                  <a:prstClr val="black"/>
                </a:solidFill>
              </a:rPr>
              <a:t>％（</a:t>
            </a:r>
            <a:r>
              <a:rPr lang="ja-JP" altLang="en-US" sz="1400" b="1" dirty="0" smtClean="0">
                <a:solidFill>
                  <a:srgbClr val="FF0000"/>
                </a:solidFill>
              </a:rPr>
              <a:t>合計所得金額</a:t>
            </a:r>
            <a:r>
              <a:rPr lang="en-US" altLang="ja-JP" sz="1400" b="1" u="sng" dirty="0">
                <a:solidFill>
                  <a:srgbClr val="FF0000"/>
                </a:solidFill>
              </a:rPr>
              <a:t>170</a:t>
            </a:r>
            <a:r>
              <a:rPr lang="ja-JP" altLang="en-US" sz="1400" b="1" u="sng" dirty="0" smtClean="0">
                <a:solidFill>
                  <a:srgbClr val="FF0000"/>
                </a:solidFill>
              </a:rPr>
              <a:t>万円</a:t>
            </a:r>
            <a:r>
              <a:rPr lang="ja-JP" altLang="en-US" sz="1400" dirty="0" smtClean="0">
                <a:solidFill>
                  <a:prstClr val="black"/>
                </a:solidFill>
              </a:rPr>
              <a:t>以上）</a:t>
            </a:r>
            <a:r>
              <a:rPr lang="ja-JP" altLang="en-US" sz="1400" dirty="0">
                <a:solidFill>
                  <a:prstClr val="black"/>
                </a:solidFill>
              </a:rPr>
              <a:t>→</a:t>
            </a:r>
            <a:r>
              <a:rPr lang="ja-JP" altLang="en-US" sz="1400" b="1" dirty="0">
                <a:solidFill>
                  <a:srgbClr val="FF0000"/>
                </a:solidFill>
              </a:rPr>
              <a:t>年金収入</a:t>
            </a:r>
            <a:r>
              <a:rPr lang="ja-JP" altLang="en-US" sz="1400" b="1" dirty="0" smtClean="0">
                <a:solidFill>
                  <a:srgbClr val="FF0000"/>
                </a:solidFill>
              </a:rPr>
              <a:t>で</a:t>
            </a:r>
            <a:r>
              <a:rPr lang="en-US" altLang="ja-JP" sz="1400" b="1" u="sng" dirty="0">
                <a:solidFill>
                  <a:srgbClr val="FF0000"/>
                </a:solidFill>
              </a:rPr>
              <a:t>290</a:t>
            </a:r>
            <a:r>
              <a:rPr lang="ja-JP" altLang="en-US" sz="1400" b="1" u="sng" dirty="0" smtClean="0">
                <a:solidFill>
                  <a:srgbClr val="FF0000"/>
                </a:solidFill>
              </a:rPr>
              <a:t>万円</a:t>
            </a:r>
            <a:r>
              <a:rPr lang="ja-JP" altLang="en-US" sz="1400" b="1" dirty="0" smtClean="0">
                <a:solidFill>
                  <a:srgbClr val="FF0000"/>
                </a:solidFill>
              </a:rPr>
              <a:t>以上</a:t>
            </a:r>
            <a:endParaRPr lang="ja-JP" altLang="en-US" sz="1400" b="1" dirty="0">
              <a:solidFill>
                <a:srgbClr val="FF0000"/>
              </a:solidFill>
            </a:endParaRPr>
          </a:p>
        </p:txBody>
      </p:sp>
      <p:sp>
        <p:nvSpPr>
          <p:cNvPr id="37" name="テキスト ボックス 36"/>
          <p:cNvSpPr txBox="1"/>
          <p:nvPr/>
        </p:nvSpPr>
        <p:spPr>
          <a:xfrm>
            <a:off x="29028" y="780964"/>
            <a:ext cx="9860666" cy="2693045"/>
          </a:xfrm>
          <a:prstGeom prst="rect">
            <a:avLst/>
          </a:prstGeom>
          <a:noFill/>
          <a:ln>
            <a:solidFill>
              <a:schemeClr val="tx1"/>
            </a:solidFill>
          </a:ln>
        </p:spPr>
        <p:txBody>
          <a:bodyPr wrap="square" rtlCol="0">
            <a:spAutoFit/>
          </a:bodyPr>
          <a:lstStyle/>
          <a:p>
            <a:pPr marL="180975" indent="-180975" algn="just">
              <a:spcBef>
                <a:spcPts val="600"/>
              </a:spcBef>
            </a:pPr>
            <a:r>
              <a:rPr lang="ja-JP" altLang="en-US" sz="1400" dirty="0">
                <a:solidFill>
                  <a:prstClr val="black"/>
                </a:solidFill>
                <a:latin typeface="ＭＳ Ｐゴシック"/>
                <a:cs typeface="Times New Roman" pitchFamily="18" charset="0"/>
              </a:rPr>
              <a:t>○　今後の高齢化の進展に伴い、</a:t>
            </a:r>
            <a:r>
              <a:rPr lang="ja-JP" altLang="en-US" sz="1400" b="1" u="sng" dirty="0">
                <a:solidFill>
                  <a:srgbClr val="FF0000"/>
                </a:solidFill>
                <a:latin typeface="ＭＳ Ｐゴシック"/>
                <a:cs typeface="Times New Roman" pitchFamily="18" charset="0"/>
              </a:rPr>
              <a:t>介護費用は増大</a:t>
            </a:r>
            <a:r>
              <a:rPr lang="ja-JP" altLang="en-US" sz="1400" dirty="0">
                <a:solidFill>
                  <a:prstClr val="black"/>
                </a:solidFill>
                <a:latin typeface="ＭＳ Ｐゴシック"/>
                <a:cs typeface="Times New Roman" pitchFamily="18" charset="0"/>
              </a:rPr>
              <a:t>し、</a:t>
            </a:r>
            <a:r>
              <a:rPr lang="ja-JP" altLang="en-US" sz="1400" b="1" u="sng" dirty="0">
                <a:solidFill>
                  <a:srgbClr val="FF0000"/>
                </a:solidFill>
                <a:latin typeface="ＭＳ Ｐゴシック"/>
                <a:cs typeface="Times New Roman" pitchFamily="18" charset="0"/>
              </a:rPr>
              <a:t>介護保険料も上昇</a:t>
            </a:r>
            <a:r>
              <a:rPr lang="ja-JP" altLang="en-US" sz="1400" dirty="0">
                <a:solidFill>
                  <a:prstClr val="black"/>
                </a:solidFill>
                <a:latin typeface="ＭＳ Ｐゴシック"/>
                <a:cs typeface="Times New Roman" pitchFamily="18" charset="0"/>
              </a:rPr>
              <a:t>していくが、</a:t>
            </a:r>
            <a:r>
              <a:rPr lang="ja-JP" altLang="en-US" sz="1400" b="1" u="sng" dirty="0">
                <a:solidFill>
                  <a:srgbClr val="FF0000"/>
                </a:solidFill>
                <a:latin typeface="ＭＳ Ｐゴシック"/>
                <a:cs typeface="Times New Roman" pitchFamily="18" charset="0"/>
              </a:rPr>
              <a:t>制度の持続可能性を高める</a:t>
            </a:r>
            <a:r>
              <a:rPr lang="ja-JP" altLang="en-US" sz="1400" dirty="0">
                <a:solidFill>
                  <a:prstClr val="black"/>
                </a:solidFill>
                <a:latin typeface="ＭＳ Ｐゴシック"/>
                <a:cs typeface="Times New Roman" pitchFamily="18" charset="0"/>
              </a:rPr>
              <a:t>ためにも、</a:t>
            </a:r>
            <a:r>
              <a:rPr lang="ja-JP" altLang="en-US" sz="1400" b="1" u="sng" dirty="0">
                <a:solidFill>
                  <a:srgbClr val="FF0000"/>
                </a:solidFill>
                <a:latin typeface="ＭＳ Ｐゴシック"/>
                <a:cs typeface="Times New Roman" pitchFamily="18" charset="0"/>
              </a:rPr>
              <a:t>保険料の上昇を可能な限り抑えていく</a:t>
            </a:r>
            <a:r>
              <a:rPr lang="ja-JP" altLang="en-US" sz="1400" dirty="0">
                <a:solidFill>
                  <a:prstClr val="black"/>
                </a:solidFill>
                <a:latin typeface="ＭＳ Ｐゴシック"/>
                <a:cs typeface="Times New Roman" pitchFamily="18" charset="0"/>
              </a:rPr>
              <a:t>必要がある。</a:t>
            </a:r>
            <a:endParaRPr lang="en-US" altLang="ja-JP" sz="1400" dirty="0">
              <a:solidFill>
                <a:prstClr val="black"/>
              </a:solidFill>
              <a:latin typeface="ＭＳ Ｐゴシック"/>
              <a:cs typeface="Times New Roman" pitchFamily="18" charset="0"/>
            </a:endParaRPr>
          </a:p>
          <a:p>
            <a:pPr marL="180975" indent="-180975" algn="just">
              <a:spcBef>
                <a:spcPts val="600"/>
              </a:spcBef>
            </a:pPr>
            <a:r>
              <a:rPr lang="ja-JP" altLang="en-US" sz="1400" dirty="0">
                <a:solidFill>
                  <a:prstClr val="black"/>
                </a:solidFill>
                <a:latin typeface="ＭＳ Ｐゴシック"/>
                <a:cs typeface="Times New Roman" pitchFamily="18" charset="0"/>
              </a:rPr>
              <a:t>○　このためには、</a:t>
            </a:r>
            <a:r>
              <a:rPr lang="ja-JP" altLang="en-US" sz="1400" b="1" u="sng" dirty="0">
                <a:solidFill>
                  <a:srgbClr val="FF0000"/>
                </a:solidFill>
                <a:latin typeface="ＭＳ Ｐゴシック"/>
                <a:cs typeface="Times New Roman" pitchFamily="18" charset="0"/>
              </a:rPr>
              <a:t>医療と異なりこれまで一律一割に据え置いている利用者負担</a:t>
            </a:r>
            <a:r>
              <a:rPr lang="ja-JP" altLang="en-US" sz="1400" dirty="0">
                <a:solidFill>
                  <a:prstClr val="black"/>
                </a:solidFill>
                <a:latin typeface="ＭＳ Ｐゴシック"/>
                <a:cs typeface="Times New Roman" pitchFamily="18" charset="0"/>
              </a:rPr>
              <a:t>について、</a:t>
            </a:r>
            <a:r>
              <a:rPr lang="ja-JP" altLang="en-US" sz="1400" b="1" u="sng" dirty="0">
                <a:solidFill>
                  <a:srgbClr val="FF0000"/>
                </a:solidFill>
                <a:latin typeface="ＭＳ Ｐゴシック"/>
                <a:cs typeface="Times New Roman" pitchFamily="18" charset="0"/>
              </a:rPr>
              <a:t>相対的に負担能力のある所得の高い方（一定以上所得者）には</a:t>
            </a:r>
            <a:r>
              <a:rPr lang="en-US" altLang="ja-JP" sz="1400" b="1" u="sng" dirty="0">
                <a:solidFill>
                  <a:srgbClr val="FF0000"/>
                </a:solidFill>
                <a:latin typeface="ＭＳ Ｐゴシック"/>
                <a:cs typeface="Times New Roman" pitchFamily="18" charset="0"/>
              </a:rPr>
              <a:t>2</a:t>
            </a:r>
            <a:r>
              <a:rPr lang="ja-JP" altLang="en-US" sz="1400" b="1" u="sng" dirty="0">
                <a:solidFill>
                  <a:srgbClr val="FF0000"/>
                </a:solidFill>
                <a:latin typeface="ＭＳ Ｐゴシック"/>
                <a:cs typeface="Times New Roman" pitchFamily="18" charset="0"/>
              </a:rPr>
              <a:t>割負担をしていただく</a:t>
            </a:r>
            <a:r>
              <a:rPr lang="ja-JP" altLang="en-US" sz="1400" dirty="0">
                <a:solidFill>
                  <a:prstClr val="black"/>
                </a:solidFill>
                <a:latin typeface="ＭＳ Ｐゴシック"/>
                <a:cs typeface="Times New Roman" pitchFamily="18" charset="0"/>
              </a:rPr>
              <a:t>必要があるもの。</a:t>
            </a:r>
            <a:endParaRPr lang="en-US" altLang="ja-JP" sz="1400" dirty="0">
              <a:solidFill>
                <a:prstClr val="black"/>
              </a:solidFill>
              <a:latin typeface="ＭＳ Ｐゴシック"/>
              <a:cs typeface="Times New Roman" pitchFamily="18" charset="0"/>
            </a:endParaRPr>
          </a:p>
          <a:p>
            <a:pPr marL="180975" indent="-180975" algn="just">
              <a:spcBef>
                <a:spcPts val="600"/>
              </a:spcBef>
            </a:pPr>
            <a:r>
              <a:rPr lang="ja-JP" altLang="en-US" sz="1400" dirty="0">
                <a:solidFill>
                  <a:prstClr val="black"/>
                </a:solidFill>
                <a:latin typeface="ＭＳ Ｐゴシック"/>
                <a:cs typeface="Times New Roman" pitchFamily="18" charset="0"/>
              </a:rPr>
              <a:t>○　一定以上所得者の基準については、サービスを一生使わない人もいることや、ケアプランを通じたサービスの選択の幅が広いといった</a:t>
            </a:r>
            <a:r>
              <a:rPr lang="ja-JP" altLang="en-US" sz="1400" b="1" u="sng" dirty="0">
                <a:solidFill>
                  <a:srgbClr val="FF0000"/>
                </a:solidFill>
                <a:latin typeface="ＭＳ Ｐゴシック"/>
                <a:cs typeface="Times New Roman" pitchFamily="18" charset="0"/>
              </a:rPr>
              <a:t>医療との違いにも留意</a:t>
            </a:r>
            <a:r>
              <a:rPr lang="ja-JP" altLang="en-US" sz="1400" dirty="0">
                <a:solidFill>
                  <a:prstClr val="black"/>
                </a:solidFill>
                <a:latin typeface="ＭＳ Ｐゴシック"/>
                <a:cs typeface="Times New Roman" pitchFamily="18" charset="0"/>
              </a:rPr>
              <a:t>しつつ、設定</a:t>
            </a:r>
            <a:endParaRPr lang="en-US" altLang="ja-JP" sz="1400" dirty="0">
              <a:solidFill>
                <a:prstClr val="black"/>
              </a:solidFill>
              <a:latin typeface="ＭＳ Ｐゴシック"/>
              <a:cs typeface="Times New Roman" pitchFamily="18" charset="0"/>
            </a:endParaRPr>
          </a:p>
          <a:p>
            <a:pPr marL="180975" indent="-180975" algn="just">
              <a:spcBef>
                <a:spcPts val="600"/>
              </a:spcBef>
            </a:pPr>
            <a:r>
              <a:rPr lang="ja-JP" altLang="ja-JP" sz="1400" dirty="0" smtClean="0">
                <a:solidFill>
                  <a:prstClr val="black"/>
                </a:solidFill>
              </a:rPr>
              <a:t>○</a:t>
            </a:r>
            <a:r>
              <a:rPr lang="ja-JP" altLang="en-US" sz="1400" dirty="0">
                <a:solidFill>
                  <a:prstClr val="black"/>
                </a:solidFill>
              </a:rPr>
              <a:t>　具体的</a:t>
            </a:r>
            <a:r>
              <a:rPr lang="ja-JP" altLang="en-US" sz="1400" dirty="0" smtClean="0">
                <a:solidFill>
                  <a:prstClr val="black"/>
                </a:solidFill>
              </a:rPr>
              <a:t>な</a:t>
            </a:r>
            <a:r>
              <a:rPr lang="ja-JP" altLang="en-US" sz="1400" dirty="0">
                <a:solidFill>
                  <a:prstClr val="black"/>
                </a:solidFill>
              </a:rPr>
              <a:t>基準</a:t>
            </a:r>
            <a:r>
              <a:rPr lang="ja-JP" altLang="ja-JP" sz="1400" dirty="0" smtClean="0">
                <a:solidFill>
                  <a:prstClr val="black"/>
                </a:solidFill>
              </a:rPr>
              <a:t>と</a:t>
            </a:r>
            <a:r>
              <a:rPr lang="ja-JP" altLang="ja-JP" sz="1400" dirty="0">
                <a:solidFill>
                  <a:prstClr val="black"/>
                </a:solidFill>
              </a:rPr>
              <a:t>しては</a:t>
            </a:r>
            <a:r>
              <a:rPr lang="ja-JP" altLang="ja-JP" sz="1400" dirty="0" smtClean="0">
                <a:solidFill>
                  <a:prstClr val="black"/>
                </a:solidFill>
              </a:rPr>
              <a:t>、モデル</a:t>
            </a:r>
            <a:r>
              <a:rPr lang="ja-JP" altLang="ja-JP" sz="1400" dirty="0">
                <a:solidFill>
                  <a:prstClr val="black"/>
                </a:solidFill>
              </a:rPr>
              <a:t>年金や平均的消費支出の水準を上回り、かつ、負担可能な水準と</a:t>
            </a:r>
            <a:r>
              <a:rPr lang="ja-JP" altLang="ja-JP" sz="1400" dirty="0" smtClean="0">
                <a:solidFill>
                  <a:prstClr val="black"/>
                </a:solidFill>
              </a:rPr>
              <a:t>して</a:t>
            </a:r>
            <a:r>
              <a:rPr lang="ja-JP" altLang="en-US" sz="1400" dirty="0" smtClean="0">
                <a:solidFill>
                  <a:prstClr val="black"/>
                </a:solidFill>
              </a:rPr>
              <a:t>以下の案を審議会に提案</a:t>
            </a:r>
            <a:endParaRPr lang="ja-JP" altLang="ja-JP" sz="1400" dirty="0">
              <a:solidFill>
                <a:prstClr val="black"/>
              </a:solidFill>
            </a:endParaRPr>
          </a:p>
          <a:p>
            <a:r>
              <a:rPr lang="ja-JP" altLang="en-US" sz="1400" dirty="0" smtClean="0">
                <a:solidFill>
                  <a:prstClr val="black"/>
                </a:solidFill>
              </a:rPr>
              <a:t>　</a:t>
            </a:r>
            <a:r>
              <a:rPr lang="ja-JP" altLang="ja-JP" sz="1400" dirty="0" smtClean="0">
                <a:solidFill>
                  <a:prstClr val="black"/>
                </a:solidFill>
              </a:rPr>
              <a:t>案</a:t>
            </a:r>
            <a:r>
              <a:rPr lang="ja-JP" altLang="ja-JP" sz="1400" dirty="0">
                <a:solidFill>
                  <a:prstClr val="black"/>
                </a:solidFill>
              </a:rPr>
              <a:t>１：被保険者全体の上位約２０％に該当する</a:t>
            </a:r>
            <a:r>
              <a:rPr lang="ja-JP" altLang="ja-JP" sz="1400" b="1" u="sng" dirty="0">
                <a:solidFill>
                  <a:srgbClr val="FF0000"/>
                </a:solidFill>
              </a:rPr>
              <a:t>合計所得</a:t>
            </a:r>
            <a:r>
              <a:rPr lang="ja-JP" altLang="ja-JP" sz="1400" b="1" u="sng" dirty="0" smtClean="0">
                <a:solidFill>
                  <a:srgbClr val="FF0000"/>
                </a:solidFill>
              </a:rPr>
              <a:t>金額</a:t>
            </a:r>
            <a:r>
              <a:rPr lang="ja-JP" altLang="en-US" sz="1400" b="1" u="sng" dirty="0" smtClean="0">
                <a:solidFill>
                  <a:srgbClr val="FF0000"/>
                </a:solidFill>
              </a:rPr>
              <a:t>（</a:t>
            </a:r>
            <a:r>
              <a:rPr lang="en-US" altLang="ja-JP" sz="1400" b="1" u="sng" dirty="0" smtClean="0">
                <a:solidFill>
                  <a:srgbClr val="FF0000"/>
                </a:solidFill>
              </a:rPr>
              <a:t>※</a:t>
            </a:r>
            <a:r>
              <a:rPr lang="ja-JP" altLang="en-US" sz="1400" b="1" u="sng" dirty="0" smtClean="0">
                <a:solidFill>
                  <a:srgbClr val="FF0000"/>
                </a:solidFill>
              </a:rPr>
              <a:t>）</a:t>
            </a:r>
            <a:r>
              <a:rPr lang="ja-JP" altLang="ja-JP" sz="1400" b="1" u="sng" dirty="0" smtClean="0">
                <a:solidFill>
                  <a:srgbClr val="FF0000"/>
                </a:solidFill>
              </a:rPr>
              <a:t>１６０万円以上</a:t>
            </a:r>
            <a:r>
              <a:rPr lang="ja-JP" altLang="en-US" sz="1400" b="1" u="sng" dirty="0" smtClean="0">
                <a:solidFill>
                  <a:srgbClr val="FF0000"/>
                </a:solidFill>
              </a:rPr>
              <a:t>の者→</a:t>
            </a:r>
            <a:r>
              <a:rPr lang="ja-JP" altLang="en-US" sz="1400" b="1" u="sng" dirty="0">
                <a:solidFill>
                  <a:srgbClr val="FF0000"/>
                </a:solidFill>
              </a:rPr>
              <a:t>年金</a:t>
            </a:r>
            <a:r>
              <a:rPr lang="ja-JP" altLang="en-US" sz="1400" b="1" u="sng" dirty="0" smtClean="0">
                <a:solidFill>
                  <a:srgbClr val="FF0000"/>
                </a:solidFill>
              </a:rPr>
              <a:t>収入で</a:t>
            </a:r>
            <a:r>
              <a:rPr lang="en-US" altLang="ja-JP" sz="1400" b="1" u="sng" dirty="0" smtClean="0">
                <a:solidFill>
                  <a:srgbClr val="FF0000"/>
                </a:solidFill>
              </a:rPr>
              <a:t>280</a:t>
            </a:r>
            <a:r>
              <a:rPr lang="ja-JP" altLang="en-US" sz="1400" b="1" u="sng" dirty="0" smtClean="0">
                <a:solidFill>
                  <a:srgbClr val="FF0000"/>
                </a:solidFill>
              </a:rPr>
              <a:t>万円以上</a:t>
            </a:r>
            <a:endParaRPr lang="ja-JP" altLang="ja-JP" sz="1400" b="1" u="sng" dirty="0">
              <a:solidFill>
                <a:srgbClr val="FF0000"/>
              </a:solidFill>
            </a:endParaRPr>
          </a:p>
          <a:p>
            <a:r>
              <a:rPr lang="ja-JP" altLang="en-US" sz="1400" dirty="0" smtClean="0">
                <a:solidFill>
                  <a:prstClr val="black"/>
                </a:solidFill>
              </a:rPr>
              <a:t>　</a:t>
            </a:r>
            <a:r>
              <a:rPr lang="ja-JP" altLang="ja-JP" sz="1400" dirty="0" smtClean="0">
                <a:solidFill>
                  <a:prstClr val="black"/>
                </a:solidFill>
              </a:rPr>
              <a:t>案</a:t>
            </a:r>
            <a:r>
              <a:rPr lang="ja-JP" altLang="ja-JP" sz="1400" dirty="0">
                <a:solidFill>
                  <a:prstClr val="black"/>
                </a:solidFill>
              </a:rPr>
              <a:t>２：住民税課税者である被保険者</a:t>
            </a:r>
            <a:r>
              <a:rPr lang="ja-JP" altLang="ja-JP" sz="1400" dirty="0" smtClean="0">
                <a:solidFill>
                  <a:prstClr val="black"/>
                </a:solidFill>
              </a:rPr>
              <a:t>の上位半分</a:t>
            </a:r>
            <a:r>
              <a:rPr lang="ja-JP" altLang="ja-JP" sz="1400" dirty="0">
                <a:solidFill>
                  <a:prstClr val="black"/>
                </a:solidFill>
              </a:rPr>
              <a:t>以上に該当</a:t>
            </a:r>
            <a:r>
              <a:rPr lang="ja-JP" altLang="ja-JP" sz="1400" dirty="0" smtClean="0">
                <a:solidFill>
                  <a:prstClr val="black"/>
                </a:solidFill>
              </a:rPr>
              <a:t>する</a:t>
            </a:r>
            <a:r>
              <a:rPr lang="ja-JP" altLang="ja-JP" sz="1400" b="1" u="sng" dirty="0" smtClean="0">
                <a:solidFill>
                  <a:srgbClr val="FF0000"/>
                </a:solidFill>
              </a:rPr>
              <a:t>合計</a:t>
            </a:r>
            <a:r>
              <a:rPr lang="ja-JP" altLang="ja-JP" sz="1400" b="1" u="sng" dirty="0">
                <a:solidFill>
                  <a:srgbClr val="FF0000"/>
                </a:solidFill>
              </a:rPr>
              <a:t>所得</a:t>
            </a:r>
            <a:r>
              <a:rPr lang="ja-JP" altLang="ja-JP" sz="1400" b="1" u="sng" dirty="0" smtClean="0">
                <a:solidFill>
                  <a:srgbClr val="FF0000"/>
                </a:solidFill>
              </a:rPr>
              <a:t>金額１７０万円以上</a:t>
            </a:r>
            <a:r>
              <a:rPr lang="ja-JP" altLang="en-US" sz="1400" b="1" u="sng" dirty="0" smtClean="0">
                <a:solidFill>
                  <a:srgbClr val="FF0000"/>
                </a:solidFill>
              </a:rPr>
              <a:t>の者→年金収入で</a:t>
            </a:r>
            <a:r>
              <a:rPr lang="en-US" altLang="ja-JP" sz="1400" b="1" u="sng" dirty="0" smtClean="0">
                <a:solidFill>
                  <a:srgbClr val="FF0000"/>
                </a:solidFill>
              </a:rPr>
              <a:t>290</a:t>
            </a:r>
            <a:r>
              <a:rPr lang="ja-JP" altLang="en-US" sz="1400" b="1" u="sng" dirty="0" smtClean="0">
                <a:solidFill>
                  <a:srgbClr val="FF0000"/>
                </a:solidFill>
              </a:rPr>
              <a:t>万円以上</a:t>
            </a:r>
            <a:endParaRPr lang="en-US" altLang="ja-JP" sz="1400" b="1" u="sng" dirty="0" smtClean="0">
              <a:solidFill>
                <a:srgbClr val="FF0000"/>
              </a:solidFill>
            </a:endParaRPr>
          </a:p>
          <a:p>
            <a:r>
              <a:rPr lang="ja-JP" altLang="en-US" sz="1400" dirty="0">
                <a:solidFill>
                  <a:prstClr val="black"/>
                </a:solidFill>
              </a:rPr>
              <a:t>　</a:t>
            </a:r>
            <a:r>
              <a:rPr lang="en-US" altLang="ja-JP" sz="1400" dirty="0" smtClean="0">
                <a:solidFill>
                  <a:prstClr val="black"/>
                </a:solidFill>
              </a:rPr>
              <a:t>※</a:t>
            </a:r>
            <a:r>
              <a:rPr lang="ja-JP" altLang="en-US" sz="1400" dirty="0" smtClean="0">
                <a:solidFill>
                  <a:prstClr val="black"/>
                </a:solidFill>
              </a:rPr>
              <a:t>　年金収入の場合：合計所得金額＝年金収入額</a:t>
            </a:r>
            <a:r>
              <a:rPr lang="en-US" altLang="ja-JP" sz="1400" dirty="0" smtClean="0">
                <a:solidFill>
                  <a:prstClr val="black"/>
                </a:solidFill>
              </a:rPr>
              <a:t>―</a:t>
            </a:r>
            <a:r>
              <a:rPr lang="ja-JP" altLang="en-US" sz="1400" dirty="0" smtClean="0">
                <a:solidFill>
                  <a:prstClr val="black"/>
                </a:solidFill>
              </a:rPr>
              <a:t>公的年金等控除（基本的に</a:t>
            </a:r>
            <a:r>
              <a:rPr lang="en-US" altLang="ja-JP" sz="1400" dirty="0" smtClean="0">
                <a:solidFill>
                  <a:prstClr val="black"/>
                </a:solidFill>
              </a:rPr>
              <a:t>120</a:t>
            </a:r>
            <a:r>
              <a:rPr lang="ja-JP" altLang="en-US" sz="1400" dirty="0" smtClean="0">
                <a:solidFill>
                  <a:prstClr val="black"/>
                </a:solidFill>
              </a:rPr>
              <a:t>万円）</a:t>
            </a:r>
            <a:endParaRPr lang="ja-JP" altLang="ja-JP" sz="1400" dirty="0">
              <a:solidFill>
                <a:prstClr val="black"/>
              </a:solidFill>
            </a:endParaRPr>
          </a:p>
        </p:txBody>
      </p:sp>
      <p:sp>
        <p:nvSpPr>
          <p:cNvPr id="40" name="テキスト ボックス 39"/>
          <p:cNvSpPr txBox="1"/>
          <p:nvPr/>
        </p:nvSpPr>
        <p:spPr>
          <a:xfrm>
            <a:off x="898216" y="133074"/>
            <a:ext cx="7992889" cy="461665"/>
          </a:xfrm>
          <a:prstGeom prst="rect">
            <a:avLst/>
          </a:prstGeom>
          <a:solidFill>
            <a:srgbClr val="FFFF00">
              <a:alpha val="29000"/>
            </a:srgbClr>
          </a:solidFill>
          <a:ln>
            <a:solidFill>
              <a:schemeClr val="tx1"/>
            </a:solidFill>
          </a:ln>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（２）一定以上所得者の利用者負担の見直し</a:t>
            </a:r>
            <a:endParaRPr lang="ja-JP" altLang="en-US" sz="2400" dirty="0">
              <a:solidFill>
                <a:prstClr val="black"/>
              </a:solidFill>
              <a:latin typeface="HGP創英角ｺﾞｼｯｸUB" pitchFamily="50" charset="-128"/>
              <a:ea typeface="HGP創英角ｺﾞｼｯｸUB" pitchFamily="50" charset="-128"/>
            </a:endParaRPr>
          </a:p>
        </p:txBody>
      </p:sp>
      <p:sp>
        <p:nvSpPr>
          <p:cNvPr id="27" name="スライド番号プレースホルダー 4"/>
          <p:cNvSpPr txBox="1">
            <a:spLocks/>
          </p:cNvSpPr>
          <p:nvPr/>
        </p:nvSpPr>
        <p:spPr>
          <a:xfrm>
            <a:off x="9057453" y="6453336"/>
            <a:ext cx="864099" cy="365125"/>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125</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3996005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extLst>
              <p:ext uri="{D42A27DB-BD31-4B8C-83A1-F6EECF244321}">
                <p14:modId xmlns:p14="http://schemas.microsoft.com/office/powerpoint/2010/main" val="1012345590"/>
              </p:ext>
            </p:extLst>
          </p:nvPr>
        </p:nvGraphicFramePr>
        <p:xfrm>
          <a:off x="272515" y="2854232"/>
          <a:ext cx="9294453" cy="1438866"/>
        </p:xfrm>
        <a:graphic>
          <a:graphicData uri="http://schemas.openxmlformats.org/drawingml/2006/table">
            <a:tbl>
              <a:tblPr firstRow="1" bandRow="1">
                <a:tableStyleId>{5C22544A-7EE6-4342-B048-85BDC9FD1C3A}</a:tableStyleId>
              </a:tblPr>
              <a:tblGrid>
                <a:gridCol w="576000"/>
                <a:gridCol w="1548000"/>
                <a:gridCol w="2916560"/>
                <a:gridCol w="1367568"/>
                <a:gridCol w="1326147"/>
                <a:gridCol w="1560178"/>
              </a:tblGrid>
              <a:tr h="305345">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   S58.2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H13.</a:t>
                      </a:r>
                      <a:r>
                        <a:rPr kumimoji="1" lang="ja-JP" altLang="en-US" sz="1400" b="1" dirty="0" smtClean="0">
                          <a:solidFill>
                            <a:schemeClr val="tx1"/>
                          </a:solidFill>
                          <a:latin typeface="HGPｺﾞｼｯｸM" pitchFamily="50" charset="-128"/>
                          <a:ea typeface="HGPｺﾞｼｯｸM" pitchFamily="50" charset="-128"/>
                        </a:rPr>
                        <a:t>１</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dirty="0" smtClean="0">
                          <a:solidFill>
                            <a:schemeClr val="tx1"/>
                          </a:solidFill>
                          <a:latin typeface="HGPｺﾞｼｯｸM" pitchFamily="50" charset="-128"/>
                          <a:ea typeface="HGPｺﾞｼｯｸM" pitchFamily="50" charset="-128"/>
                        </a:rPr>
                        <a:t> H14.10</a:t>
                      </a:r>
                      <a:endParaRPr kumimoji="1" lang="ja-JP" altLang="en-US" sz="1400"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H18.10</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  H20.4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52">
                <a:tc rowSpan="2">
                  <a:txBody>
                    <a:bodyPr/>
                    <a:lstStyle/>
                    <a:p>
                      <a:pPr algn="ctr"/>
                      <a:r>
                        <a:rPr kumimoji="1" lang="ja-JP" altLang="en-US" sz="1400" b="1" dirty="0" smtClean="0">
                          <a:solidFill>
                            <a:schemeClr val="tx1"/>
                          </a:solidFill>
                          <a:latin typeface="HGPｺﾞｼｯｸM" pitchFamily="50" charset="-128"/>
                          <a:ea typeface="HGPｺﾞｼｯｸM" pitchFamily="50" charset="-128"/>
                        </a:rPr>
                        <a:t>負担</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割合</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現役並み所得者</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r>
                        <a:rPr kumimoji="1" lang="ja-JP" altLang="en-US" sz="1200" b="0" dirty="0" smtClean="0">
                          <a:solidFill>
                            <a:schemeClr val="tx1"/>
                          </a:solidFill>
                          <a:latin typeface="HGPｺﾞｼｯｸM" pitchFamily="50" charset="-128"/>
                          <a:ea typeface="HGPｺﾞｼｯｸM" pitchFamily="50" charset="-128"/>
                        </a:rPr>
                        <a:t>   </a:t>
                      </a:r>
                      <a:endParaRPr kumimoji="1" lang="en-US" altLang="ja-JP" sz="1200" b="0" dirty="0" smtClean="0">
                        <a:solidFill>
                          <a:schemeClr val="tx1"/>
                        </a:solidFill>
                        <a:latin typeface="HGPｺﾞｼｯｸM" pitchFamily="50" charset="-128"/>
                        <a:ea typeface="HGPｺﾞｼｯｸM" pitchFamily="50" charset="-128"/>
                      </a:endParaRPr>
                    </a:p>
                    <a:p>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　 定額負担      　　　　             １割</a:t>
                      </a:r>
                      <a:endParaRPr kumimoji="1" lang="ja-JP" altLang="en-US" sz="1200" b="0" dirty="0">
                        <a:solidFill>
                          <a:schemeClr val="tx1"/>
                        </a:solidFill>
                        <a:latin typeface="HGPｺﾞｼｯｸM" pitchFamily="50" charset="-128"/>
                        <a:ea typeface="HGPｺﾞｼｯｸM" pitchFamily="50" charset="-128"/>
                      </a:endParaRPr>
                    </a:p>
                  </a:txBody>
                  <a:tcPr marL="99060" marR="990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latin typeface="HGPｺﾞｼｯｸM" pitchFamily="50" charset="-128"/>
                          <a:ea typeface="HGPｺﾞｼｯｸM" pitchFamily="50" charset="-128"/>
                        </a:rPr>
                        <a:t>　　２割</a:t>
                      </a:r>
                      <a:endParaRPr kumimoji="1" lang="ja-JP" altLang="en-US" sz="1200" b="0" dirty="0">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200" b="0" dirty="0" smtClean="0">
                          <a:solidFill>
                            <a:schemeClr val="tx1"/>
                          </a:solidFill>
                          <a:latin typeface="HGPｺﾞｼｯｸM" pitchFamily="50" charset="-128"/>
                          <a:ea typeface="HGPｺﾞｼｯｸM" pitchFamily="50" charset="-128"/>
                        </a:rPr>
                        <a:t>　　３割</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767869">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それ以外</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kumimoji="1" lang="ja-JP" altLang="en-US" sz="1200" b="1" dirty="0">
                        <a:solidFill>
                          <a:schemeClr val="tx1"/>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latin typeface="HGPｺﾞｼｯｸM" pitchFamily="50" charset="-128"/>
                          <a:ea typeface="HGPｺﾞｼｯｸM" pitchFamily="50" charset="-128"/>
                        </a:rPr>
                        <a:t>　　１割</a:t>
                      </a:r>
                      <a:endParaRPr kumimoji="1" lang="ja-JP" altLang="en-US" sz="1200" b="0" dirty="0">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b="0" dirty="0" smtClean="0">
                          <a:solidFill>
                            <a:schemeClr val="tx1"/>
                          </a:solidFill>
                          <a:latin typeface="HGPｺﾞｼｯｸM" pitchFamily="50" charset="-128"/>
                          <a:ea typeface="HGPｺﾞｼｯｸM" pitchFamily="50" charset="-128"/>
                        </a:rPr>
                        <a:t>70</a:t>
                      </a:r>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74</a:t>
                      </a:r>
                      <a:r>
                        <a:rPr kumimoji="1" lang="ja-JP" altLang="en-US" sz="1200" b="0" dirty="0" smtClean="0">
                          <a:solidFill>
                            <a:schemeClr val="tx1"/>
                          </a:solidFill>
                          <a:latin typeface="HGPｺﾞｼｯｸM" pitchFamily="50" charset="-128"/>
                          <a:ea typeface="HGPｺﾞｼｯｸM" pitchFamily="50" charset="-128"/>
                        </a:rPr>
                        <a:t>歳２割</a:t>
                      </a:r>
                      <a:endParaRPr kumimoji="1" lang="en-US" altLang="ja-JP" sz="1200" b="0" dirty="0" smtClean="0">
                        <a:solidFill>
                          <a:schemeClr val="tx1"/>
                        </a:solidFill>
                        <a:latin typeface="HGPｺﾞｼｯｸM" pitchFamily="50" charset="-128"/>
                        <a:ea typeface="HGPｺﾞｼｯｸM" pitchFamily="50" charset="-128"/>
                      </a:endParaRPr>
                    </a:p>
                    <a:p>
                      <a:pPr algn="ctr"/>
                      <a:r>
                        <a:rPr kumimoji="1" lang="ja-JP" altLang="en-US" sz="1200" b="0" dirty="0" smtClean="0">
                          <a:solidFill>
                            <a:schemeClr val="tx1"/>
                          </a:solidFill>
                          <a:latin typeface="HGPｺﾞｼｯｸM" pitchFamily="50" charset="-128"/>
                          <a:ea typeface="HGPｺﾞｼｯｸM" pitchFamily="50" charset="-128"/>
                        </a:rPr>
                        <a:t>（１割に凍結中）</a:t>
                      </a:r>
                      <a:endParaRPr kumimoji="1" lang="en-US" altLang="ja-JP" sz="1200" b="0" dirty="0" smtClean="0">
                        <a:solidFill>
                          <a:schemeClr val="tx1"/>
                        </a:solidFill>
                        <a:latin typeface="HGPｺﾞｼｯｸM" pitchFamily="50" charset="-128"/>
                        <a:ea typeface="HGPｺﾞｼｯｸM" pitchFamily="50" charset="-128"/>
                      </a:endParaRPr>
                    </a:p>
                    <a:p>
                      <a:pPr algn="ctr"/>
                      <a:r>
                        <a:rPr kumimoji="1" lang="en-US" altLang="ja-JP" sz="1200" b="0" dirty="0" smtClean="0">
                          <a:solidFill>
                            <a:schemeClr val="tx1"/>
                          </a:solidFill>
                          <a:latin typeface="HGPｺﾞｼｯｸM" pitchFamily="50" charset="-128"/>
                          <a:ea typeface="HGPｺﾞｼｯｸM" pitchFamily="50" charset="-128"/>
                        </a:rPr>
                        <a:t>75</a:t>
                      </a:r>
                      <a:r>
                        <a:rPr kumimoji="1" lang="ja-JP" altLang="en-US" sz="1200" b="0" dirty="0" smtClean="0">
                          <a:solidFill>
                            <a:schemeClr val="tx1"/>
                          </a:solidFill>
                          <a:latin typeface="HGPｺﾞｼｯｸM" pitchFamily="50" charset="-128"/>
                          <a:ea typeface="HGPｺﾞｼｯｸM" pitchFamily="50" charset="-128"/>
                        </a:rPr>
                        <a:t>歳以上１割</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978004667"/>
              </p:ext>
            </p:extLst>
          </p:nvPr>
        </p:nvGraphicFramePr>
        <p:xfrm>
          <a:off x="272494" y="1584565"/>
          <a:ext cx="9320653" cy="856676"/>
        </p:xfrm>
        <a:graphic>
          <a:graphicData uri="http://schemas.openxmlformats.org/drawingml/2006/table">
            <a:tbl>
              <a:tblPr firstRow="1" bandRow="1">
                <a:tableStyleId>{5C22544A-7EE6-4342-B048-85BDC9FD1C3A}</a:tableStyleId>
              </a:tblPr>
              <a:tblGrid>
                <a:gridCol w="1044000"/>
                <a:gridCol w="1044000"/>
                <a:gridCol w="3852000"/>
                <a:gridCol w="3380653"/>
              </a:tblGrid>
              <a:tr h="352676">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H8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 H12.4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00">
                <a:tc gridSpan="2">
                  <a:txBody>
                    <a:bodyPr/>
                    <a:lstStyle/>
                    <a:p>
                      <a:pPr algn="ctr"/>
                      <a:r>
                        <a:rPr kumimoji="1" lang="ja-JP" altLang="en-US" sz="1400" b="1" dirty="0" smtClean="0">
                          <a:solidFill>
                            <a:schemeClr val="tx1"/>
                          </a:solidFill>
                          <a:latin typeface="HGPｺﾞｼｯｸM" pitchFamily="50" charset="-128"/>
                          <a:ea typeface="HGPｺﾞｼｯｸM" pitchFamily="50" charset="-128"/>
                        </a:rPr>
                        <a:t>負担割合</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400" b="1" dirty="0">
                        <a:solidFill>
                          <a:schemeClr val="tx1"/>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200" b="0" dirty="0" smtClean="0">
                          <a:solidFill>
                            <a:schemeClr val="tx1"/>
                          </a:solidFill>
                          <a:latin typeface="HGPｺﾞｼｯｸM" pitchFamily="50" charset="-128"/>
                          <a:ea typeface="HGPｺﾞｼｯｸM" pitchFamily="50" charset="-128"/>
                        </a:rPr>
                        <a:t>                                 　　 １割</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 name="テキスト ボックス 20"/>
          <p:cNvSpPr txBox="1"/>
          <p:nvPr/>
        </p:nvSpPr>
        <p:spPr>
          <a:xfrm>
            <a:off x="0" y="1440545"/>
            <a:ext cx="3548844" cy="369332"/>
          </a:xfrm>
          <a:prstGeom prst="rect">
            <a:avLst/>
          </a:prstGeom>
          <a:noFill/>
        </p:spPr>
        <p:txBody>
          <a:bodyPr wrap="square" rtlCol="0">
            <a:spAutoFit/>
          </a:bodyPr>
          <a:lstStyle/>
          <a:p>
            <a:r>
              <a:rPr lang="ja-JP" altLang="en-US" b="1" dirty="0" smtClean="0">
                <a:solidFill>
                  <a:srgbClr val="002060"/>
                </a:solidFill>
                <a:latin typeface="ＭＳ Ｐゴシック"/>
              </a:rPr>
              <a:t>介護保険の利用者負担</a:t>
            </a:r>
            <a:endParaRPr lang="ja-JP" altLang="en-US" b="1" dirty="0">
              <a:solidFill>
                <a:srgbClr val="002060"/>
              </a:solidFill>
              <a:latin typeface="ＭＳ Ｐゴシック"/>
            </a:endParaRPr>
          </a:p>
        </p:txBody>
      </p:sp>
      <p:sp>
        <p:nvSpPr>
          <p:cNvPr id="23" name="テキスト ボックス 22"/>
          <p:cNvSpPr txBox="1"/>
          <p:nvPr/>
        </p:nvSpPr>
        <p:spPr>
          <a:xfrm>
            <a:off x="1" y="2564904"/>
            <a:ext cx="6357156" cy="369332"/>
          </a:xfrm>
          <a:prstGeom prst="rect">
            <a:avLst/>
          </a:prstGeom>
          <a:noFill/>
        </p:spPr>
        <p:txBody>
          <a:bodyPr wrap="square" rtlCol="0">
            <a:spAutoFit/>
          </a:bodyPr>
          <a:lstStyle/>
          <a:p>
            <a:r>
              <a:rPr lang="ja-JP" altLang="en-US" b="1" dirty="0" smtClean="0">
                <a:solidFill>
                  <a:srgbClr val="C00000"/>
                </a:solidFill>
                <a:latin typeface="ＭＳ Ｐゴシック"/>
              </a:rPr>
              <a:t>医療保険の患者負担（</a:t>
            </a:r>
            <a:r>
              <a:rPr lang="en-US" altLang="ja-JP" b="1" dirty="0" smtClean="0">
                <a:solidFill>
                  <a:srgbClr val="C00000"/>
                </a:solidFill>
                <a:latin typeface="ＭＳ Ｐゴシック"/>
              </a:rPr>
              <a:t>70</a:t>
            </a:r>
            <a:r>
              <a:rPr lang="ja-JP" altLang="en-US" b="1" dirty="0" smtClean="0">
                <a:solidFill>
                  <a:srgbClr val="C00000"/>
                </a:solidFill>
                <a:latin typeface="ＭＳ Ｐゴシック"/>
              </a:rPr>
              <a:t>歳以上の高齢者）</a:t>
            </a:r>
            <a:endParaRPr lang="ja-JP" altLang="en-US" b="1" dirty="0">
              <a:solidFill>
                <a:srgbClr val="C00000"/>
              </a:solidFill>
              <a:latin typeface="ＭＳ Ｐゴシック"/>
            </a:endParaRPr>
          </a:p>
        </p:txBody>
      </p:sp>
      <p:cxnSp>
        <p:nvCxnSpPr>
          <p:cNvPr id="39" name="直線矢印コネクタ 38"/>
          <p:cNvCxnSpPr/>
          <p:nvPr/>
        </p:nvCxnSpPr>
        <p:spPr>
          <a:xfrm flipV="1">
            <a:off x="6204601" y="3305130"/>
            <a:ext cx="620611" cy="469"/>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204611" y="3870603"/>
            <a:ext cx="1673429" cy="8961"/>
          </a:xfrm>
          <a:prstGeom prst="straightConnector1">
            <a:avLst/>
          </a:prstGeom>
          <a:ln w="31750">
            <a:solidFill>
              <a:srgbClr val="FF3300"/>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7878368" y="3681556"/>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7878368" y="4076518"/>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5400000">
            <a:off x="7693265" y="3878697"/>
            <a:ext cx="396000" cy="1720"/>
          </a:xfrm>
          <a:prstGeom prst="line">
            <a:avLst/>
          </a:prstGeom>
          <a:ln w="317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7488654" y="3303947"/>
            <a:ext cx="1989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grpSp>
        <p:nvGrpSpPr>
          <p:cNvPr id="2" name="グループ化 18"/>
          <p:cNvGrpSpPr/>
          <p:nvPr/>
        </p:nvGrpSpPr>
        <p:grpSpPr>
          <a:xfrm>
            <a:off x="4953000" y="3305543"/>
            <a:ext cx="544280" cy="586577"/>
            <a:chOff x="5095284" y="3305535"/>
            <a:chExt cx="544280" cy="586577"/>
          </a:xfrm>
        </p:grpSpPr>
        <p:cxnSp>
          <p:nvCxnSpPr>
            <p:cNvPr id="52" name="直線矢印コネクタ 51"/>
            <p:cNvCxnSpPr/>
            <p:nvPr/>
          </p:nvCxnSpPr>
          <p:spPr>
            <a:xfrm>
              <a:off x="5288564" y="3305535"/>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5400000">
              <a:off x="5001424" y="3592675"/>
              <a:ext cx="576000" cy="1720"/>
            </a:xfrm>
            <a:prstGeom prst="line">
              <a:avLst/>
            </a:prstGeom>
            <a:ln w="317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5095284" y="3683144"/>
              <a:ext cx="195000" cy="0"/>
            </a:xfrm>
            <a:prstGeom prst="straightConnector1">
              <a:avLst/>
            </a:prstGeom>
            <a:ln w="31750">
              <a:solidFill>
                <a:srgbClr val="FF3300"/>
              </a:solidFill>
              <a:tailEnd type="non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5288564" y="3890524"/>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grpSp>
      <p:sp>
        <p:nvSpPr>
          <p:cNvPr id="56" name="タイトル 3"/>
          <p:cNvSpPr txBox="1">
            <a:spLocks/>
          </p:cNvSpPr>
          <p:nvPr/>
        </p:nvSpPr>
        <p:spPr>
          <a:xfrm>
            <a:off x="194478" y="714726"/>
            <a:ext cx="9517057" cy="753529"/>
          </a:xfrm>
          <a:prstGeom prst="rect">
            <a:avLst/>
          </a:prstGeom>
          <a:ln w="19050">
            <a:solidFill>
              <a:schemeClr val="tx1"/>
            </a:solidFill>
          </a:ln>
        </p:spPr>
        <p:txBody>
          <a:bodyPr vert="horz" lIns="91440" tIns="45720" rIns="91440" bIns="45720" rtlCol="0" anchor="ctr">
            <a:noAutofit/>
          </a:bodyPr>
          <a:lstStyle/>
          <a:p>
            <a:pPr marL="179388" indent="-179388">
              <a:defRPr/>
            </a:pPr>
            <a:r>
              <a:rPr lang="ja-JP" altLang="en-US" sz="1600" dirty="0" smtClean="0">
                <a:solidFill>
                  <a:prstClr val="black"/>
                </a:solidFill>
                <a:latin typeface="ＭＳ Ｐゴシック"/>
              </a:rPr>
              <a:t>○　介護保険の利用者負担は、制度創設以来１割を維持している。</a:t>
            </a:r>
            <a:endParaRPr lang="en-US" altLang="ja-JP" sz="1600" dirty="0" smtClean="0">
              <a:solidFill>
                <a:prstClr val="black"/>
              </a:solidFill>
              <a:latin typeface="ＭＳ Ｐゴシック"/>
            </a:endParaRPr>
          </a:p>
          <a:p>
            <a:pPr marL="179388" indent="-179388">
              <a:defRPr/>
            </a:pPr>
            <a:r>
              <a:rPr lang="ja-JP" altLang="en-US" sz="1600" dirty="0" smtClean="0">
                <a:solidFill>
                  <a:prstClr val="black"/>
                </a:solidFill>
                <a:latin typeface="ＭＳ Ｐゴシック"/>
              </a:rPr>
              <a:t>○　介護保険制度施行時にはまだ高齢者医療は定額負担制であり、その後定率負担が導入され、さらに負担割合の見直しが行われている。</a:t>
            </a:r>
            <a:endParaRPr lang="ja-JP" altLang="en-US" sz="1600" dirty="0">
              <a:solidFill>
                <a:prstClr val="black"/>
              </a:solidFill>
              <a:latin typeface="ＭＳ Ｐゴシック"/>
            </a:endParaRPr>
          </a:p>
        </p:txBody>
      </p:sp>
      <p:sp>
        <p:nvSpPr>
          <p:cNvPr id="59" name="タイトル 1"/>
          <p:cNvSpPr txBox="1">
            <a:spLocks/>
          </p:cNvSpPr>
          <p:nvPr/>
        </p:nvSpPr>
        <p:spPr>
          <a:xfrm>
            <a:off x="1064568" y="0"/>
            <a:ext cx="8841432" cy="720080"/>
          </a:xfrm>
          <a:prstGeom prst="rect">
            <a:avLst/>
          </a:prstGeom>
        </p:spPr>
        <p:txBody>
          <a:bodyPr vert="horz" lIns="91440" tIns="45720" rIns="91440" bIns="45720" rtlCol="0" anchor="ctr">
            <a:noAutofit/>
          </a:bodyPr>
          <a:lstStyle/>
          <a:p>
            <a:pPr>
              <a:defRPr/>
            </a:pPr>
            <a:endParaRPr lang="ja-JP" altLang="en-US" sz="1600" dirty="0">
              <a:solidFill>
                <a:prstClr val="black"/>
              </a:solidFill>
              <a:latin typeface="ＭＳ ゴシック" pitchFamily="49" charset="-128"/>
              <a:ea typeface="ＭＳ ゴシック" pitchFamily="49" charset="-128"/>
            </a:endParaRPr>
          </a:p>
        </p:txBody>
      </p:sp>
      <p:graphicFrame>
        <p:nvGraphicFramePr>
          <p:cNvPr id="51" name="表 50"/>
          <p:cNvGraphicFramePr>
            <a:graphicFrameLocks noGrp="1"/>
          </p:cNvGraphicFramePr>
          <p:nvPr>
            <p:extLst>
              <p:ext uri="{D42A27DB-BD31-4B8C-83A1-F6EECF244321}">
                <p14:modId xmlns:p14="http://schemas.microsoft.com/office/powerpoint/2010/main" val="2692597651"/>
              </p:ext>
            </p:extLst>
          </p:nvPr>
        </p:nvGraphicFramePr>
        <p:xfrm>
          <a:off x="267201" y="4698733"/>
          <a:ext cx="9288000" cy="2042705"/>
        </p:xfrm>
        <a:graphic>
          <a:graphicData uri="http://schemas.openxmlformats.org/drawingml/2006/table">
            <a:tbl>
              <a:tblPr firstRow="1" bandRow="1">
                <a:tableStyleId>{5C22544A-7EE6-4342-B048-85BDC9FD1C3A}</a:tableStyleId>
              </a:tblPr>
              <a:tblGrid>
                <a:gridCol w="576000"/>
                <a:gridCol w="1548000"/>
                <a:gridCol w="5724000"/>
                <a:gridCol w="1440000"/>
              </a:tblGrid>
              <a:tr h="305345">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solidFill>
                            <a:schemeClr val="tx1"/>
                          </a:solidFill>
                          <a:latin typeface="HGPｺﾞｼｯｸM" pitchFamily="50" charset="-128"/>
                          <a:ea typeface="HGPｺﾞｼｯｸM" pitchFamily="50" charset="-128"/>
                        </a:rPr>
                        <a:t>   S59.10</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H9.9  </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dirty="0" smtClean="0">
                          <a:solidFill>
                            <a:schemeClr val="tx1"/>
                          </a:solidFill>
                          <a:latin typeface="HGPｺﾞｼｯｸM" pitchFamily="50" charset="-128"/>
                          <a:ea typeface="HGPｺﾞｼｯｸM" pitchFamily="50" charset="-128"/>
                        </a:rPr>
                        <a:t>H14.10</a:t>
                      </a:r>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H15.4</a:t>
                      </a:r>
                      <a:r>
                        <a:rPr kumimoji="1" lang="ja-JP" altLang="en-US" sz="1400" b="1" dirty="0" smtClean="0">
                          <a:solidFill>
                            <a:schemeClr val="tx1"/>
                          </a:solidFill>
                          <a:latin typeface="HGPｺﾞｼｯｸM" pitchFamily="50" charset="-128"/>
                          <a:ea typeface="HGPｺﾞｼｯｸM" pitchFamily="50" charset="-128"/>
                        </a:rPr>
                        <a:t>　　　</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H20.4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652">
                <a:tc rowSpan="2">
                  <a:txBody>
                    <a:bodyPr/>
                    <a:lstStyle/>
                    <a:p>
                      <a:pPr algn="ctr"/>
                      <a:r>
                        <a:rPr kumimoji="1" lang="ja-JP" altLang="en-US" sz="1400" b="1" dirty="0" smtClean="0">
                          <a:solidFill>
                            <a:schemeClr val="tx1"/>
                          </a:solidFill>
                          <a:latin typeface="HGPｺﾞｼｯｸM" pitchFamily="50" charset="-128"/>
                          <a:ea typeface="HGPｺﾞｼｯｸM" pitchFamily="50" charset="-128"/>
                        </a:rPr>
                        <a:t>負担</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割合</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本人</a:t>
                      </a:r>
                      <a:endParaRPr kumimoji="1" lang="en-US" altLang="ja-JP" sz="1400" b="1" dirty="0" smtClean="0">
                        <a:solidFill>
                          <a:schemeClr val="tx1"/>
                        </a:solidFill>
                        <a:latin typeface="HGPｺﾞｼｯｸM" pitchFamily="50" charset="-128"/>
                        <a:ea typeface="HGPｺﾞｼｯｸM" pitchFamily="50" charset="-128"/>
                      </a:endParaRPr>
                    </a:p>
                    <a:p>
                      <a:pPr algn="ct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      １割               </a:t>
                      </a:r>
                      <a:r>
                        <a:rPr kumimoji="1" lang="ja-JP" altLang="en-US" sz="1200" b="0" baseline="0" dirty="0" smtClean="0">
                          <a:solidFill>
                            <a:schemeClr val="tx1"/>
                          </a:solidFill>
                          <a:latin typeface="HGPｺﾞｼｯｸM" pitchFamily="50" charset="-128"/>
                          <a:ea typeface="HGPｺﾞｼｯｸM" pitchFamily="50" charset="-128"/>
                        </a:rPr>
                        <a:t>２割                   　　　　　　　　　　　　　　３割</a:t>
                      </a:r>
                      <a:endParaRPr kumimoji="1" lang="ja-JP" altLang="en-US" sz="1200" b="0" dirty="0">
                        <a:solidFill>
                          <a:schemeClr val="tx1"/>
                        </a:solidFill>
                        <a:latin typeface="HGPｺﾞｼｯｸM" pitchFamily="50" charset="-128"/>
                        <a:ea typeface="HGPｺﾞｼｯｸM" pitchFamily="50" charset="-128"/>
                      </a:endParaRPr>
                    </a:p>
                  </a:txBody>
                  <a:tcPr marL="99060" marR="9906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749695">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被扶養者</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r>
                        <a:rPr kumimoji="1" lang="ja-JP" altLang="en-US" sz="1200" b="0" dirty="0" smtClean="0">
                          <a:latin typeface="HGPｺﾞｼｯｸM" pitchFamily="50" charset="-128"/>
                          <a:ea typeface="HGPｺﾞｼｯｸM" pitchFamily="50" charset="-128"/>
                        </a:rPr>
                        <a:t>　　　　　　　　　　　　　　　　　　　　　　　　　　　　　　 ３割　　　　　　３割</a:t>
                      </a:r>
                      <a:endParaRPr kumimoji="1" lang="en-US" altLang="ja-JP" sz="1200" b="0" dirty="0" smtClean="0">
                        <a:latin typeface="HGPｺﾞｼｯｸM" pitchFamily="50" charset="-128"/>
                        <a:ea typeface="HGPｺﾞｼｯｸM" pitchFamily="50" charset="-128"/>
                      </a:endParaRPr>
                    </a:p>
                    <a:p>
                      <a:r>
                        <a:rPr kumimoji="1" lang="ja-JP" altLang="en-US" sz="1200" b="0" dirty="0" smtClean="0">
                          <a:latin typeface="HGPｺﾞｼｯｸM" pitchFamily="50" charset="-128"/>
                          <a:ea typeface="HGPｺﾞｼｯｸM" pitchFamily="50" charset="-128"/>
                        </a:rPr>
                        <a:t>　　　　　　　　　　　　　　　　　　　　　　　　　　　　　（入院２割）</a:t>
                      </a:r>
                      <a:endParaRPr kumimoji="1" lang="en-US" altLang="ja-JP" sz="1200" b="0" dirty="0" smtClean="0">
                        <a:latin typeface="HGPｺﾞｼｯｸM" pitchFamily="50" charset="-128"/>
                        <a:ea typeface="HGPｺﾞｼｯｸM" pitchFamily="50" charset="-128"/>
                      </a:endParaRPr>
                    </a:p>
                    <a:p>
                      <a:endParaRPr kumimoji="1" lang="en-US" altLang="ja-JP" sz="1200" b="0" dirty="0" smtClean="0">
                        <a:latin typeface="HGPｺﾞｼｯｸM" pitchFamily="50" charset="-128"/>
                        <a:ea typeface="HGPｺﾞｼｯｸM" pitchFamily="50" charset="-128"/>
                      </a:endParaRPr>
                    </a:p>
                    <a:p>
                      <a:r>
                        <a:rPr kumimoji="1" lang="ja-JP" altLang="en-US" sz="1200" b="0" dirty="0" smtClean="0">
                          <a:latin typeface="HGPｺﾞｼｯｸM" pitchFamily="50" charset="-128"/>
                          <a:ea typeface="HGPｺﾞｼｯｸM" pitchFamily="50" charset="-128"/>
                        </a:rPr>
                        <a:t>　　　　　　　　　　　　　　　　　　　　　　　　　　　　　　 ２割　　　　　　　　　　　　　　　　　　　　　　　　２割</a:t>
                      </a:r>
                      <a:endParaRPr kumimoji="1" lang="en-US" altLang="ja-JP" sz="1200" b="0" dirty="0" smtClean="0">
                        <a:latin typeface="HGPｺﾞｼｯｸM" pitchFamily="50" charset="-128"/>
                        <a:ea typeface="HGPｺﾞｼｯｸM" pitchFamily="50" charset="-128"/>
                      </a:endParaRPr>
                    </a:p>
                    <a:p>
                      <a:r>
                        <a:rPr kumimoji="1" lang="en-US" altLang="ja-JP" sz="1200" b="0" dirty="0" smtClean="0">
                          <a:latin typeface="HGPｺﾞｼｯｸM" pitchFamily="50" charset="-128"/>
                          <a:ea typeface="HGPｺﾞｼｯｸM" pitchFamily="50" charset="-128"/>
                        </a:rPr>
                        <a:t>                                                         </a:t>
                      </a:r>
                      <a:r>
                        <a:rPr kumimoji="1" lang="ja-JP" altLang="en-US" sz="1200" b="0" dirty="0" smtClean="0">
                          <a:latin typeface="HGPｺﾞｼｯｸM" pitchFamily="50" charset="-128"/>
                          <a:ea typeface="HGPｺﾞｼｯｸM" pitchFamily="50" charset="-128"/>
                        </a:rPr>
                        <a:t>　（３歳未満）　　　　　　　　　　　　　　　　　　（未就学児）　　　　</a:t>
                      </a:r>
                      <a:endParaRPr kumimoji="1" lang="ja-JP" altLang="en-US" sz="1200" b="0" dirty="0">
                        <a:latin typeface="HGPｺﾞｼｯｸM" pitchFamily="50" charset="-128"/>
                        <a:ea typeface="HGPｺﾞｼｯｸM" pitchFamily="50" charset="-128"/>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7" name="テキスト ボックス 56"/>
          <p:cNvSpPr txBox="1"/>
          <p:nvPr/>
        </p:nvSpPr>
        <p:spPr>
          <a:xfrm>
            <a:off x="-5267" y="4437137"/>
            <a:ext cx="4850622" cy="369332"/>
          </a:xfrm>
          <a:prstGeom prst="rect">
            <a:avLst/>
          </a:prstGeom>
          <a:noFill/>
        </p:spPr>
        <p:txBody>
          <a:bodyPr wrap="square" rtlCol="0">
            <a:spAutoFit/>
          </a:bodyPr>
          <a:lstStyle/>
          <a:p>
            <a:r>
              <a:rPr lang="ja-JP" altLang="en-US" b="1" dirty="0" smtClean="0">
                <a:solidFill>
                  <a:srgbClr val="C00000"/>
                </a:solidFill>
                <a:latin typeface="ＭＳ Ｐゴシック"/>
              </a:rPr>
              <a:t>医療保険の患者負担（健康保険、</a:t>
            </a:r>
            <a:r>
              <a:rPr lang="en-US" altLang="ja-JP" b="1" dirty="0" smtClean="0">
                <a:solidFill>
                  <a:srgbClr val="C00000"/>
                </a:solidFill>
                <a:latin typeface="ＭＳ Ｐゴシック"/>
              </a:rPr>
              <a:t>70</a:t>
            </a:r>
            <a:r>
              <a:rPr lang="ja-JP" altLang="en-US" b="1" dirty="0" smtClean="0">
                <a:solidFill>
                  <a:srgbClr val="C00000"/>
                </a:solidFill>
                <a:latin typeface="ＭＳ Ｐゴシック"/>
              </a:rPr>
              <a:t>歳未満）</a:t>
            </a:r>
            <a:endParaRPr lang="ja-JP" altLang="en-US" b="1" dirty="0">
              <a:solidFill>
                <a:srgbClr val="C00000"/>
              </a:solidFill>
              <a:latin typeface="ＭＳ Ｐゴシック"/>
            </a:endParaRPr>
          </a:p>
        </p:txBody>
      </p:sp>
      <p:cxnSp>
        <p:nvCxnSpPr>
          <p:cNvPr id="66" name="直線矢印コネクタ 65"/>
          <p:cNvCxnSpPr/>
          <p:nvPr/>
        </p:nvCxnSpPr>
        <p:spPr>
          <a:xfrm>
            <a:off x="3178579" y="5340806"/>
            <a:ext cx="509698"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V="1">
            <a:off x="3152800" y="6165304"/>
            <a:ext cx="1957980" cy="8730"/>
          </a:xfrm>
          <a:prstGeom prst="straightConnector1">
            <a:avLst/>
          </a:prstGeom>
          <a:ln w="31750">
            <a:solidFill>
              <a:srgbClr val="FF3300"/>
            </a:solidFill>
            <a:tailEnd type="none"/>
          </a:ln>
        </p:spPr>
        <p:style>
          <a:lnRef idx="1">
            <a:schemeClr val="accent1"/>
          </a:lnRef>
          <a:fillRef idx="0">
            <a:schemeClr val="accent1"/>
          </a:fillRef>
          <a:effectRef idx="0">
            <a:schemeClr val="accent1"/>
          </a:effectRef>
          <a:fontRef idx="minor">
            <a:schemeClr val="tx1"/>
          </a:fontRef>
        </p:style>
      </p:cxnSp>
      <p:grpSp>
        <p:nvGrpSpPr>
          <p:cNvPr id="3" name="グループ化 12"/>
          <p:cNvGrpSpPr/>
          <p:nvPr/>
        </p:nvGrpSpPr>
        <p:grpSpPr>
          <a:xfrm>
            <a:off x="5097016" y="5886564"/>
            <a:ext cx="351000" cy="566772"/>
            <a:chOff x="7873089" y="5553764"/>
            <a:chExt cx="351000" cy="396550"/>
          </a:xfrm>
        </p:grpSpPr>
        <p:cxnSp>
          <p:nvCxnSpPr>
            <p:cNvPr id="68" name="直線矢印コネクタ 67"/>
            <p:cNvCxnSpPr/>
            <p:nvPr/>
          </p:nvCxnSpPr>
          <p:spPr>
            <a:xfrm>
              <a:off x="7873089" y="5553764"/>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7873089" y="5948726"/>
              <a:ext cx="351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rot="5400000">
              <a:off x="7687986" y="5750905"/>
              <a:ext cx="396000" cy="1720"/>
            </a:xfrm>
            <a:prstGeom prst="line">
              <a:avLst/>
            </a:prstGeom>
            <a:ln w="31750">
              <a:solidFill>
                <a:srgbClr val="FF3300"/>
              </a:solidFill>
            </a:ln>
          </p:spPr>
          <p:style>
            <a:lnRef idx="1">
              <a:schemeClr val="accent1"/>
            </a:lnRef>
            <a:fillRef idx="0">
              <a:schemeClr val="accent1"/>
            </a:fillRef>
            <a:effectRef idx="0">
              <a:schemeClr val="accent1"/>
            </a:effectRef>
            <a:fontRef idx="minor">
              <a:schemeClr val="tx1"/>
            </a:fontRef>
          </p:style>
        </p:cxnSp>
      </p:grpSp>
      <p:cxnSp>
        <p:nvCxnSpPr>
          <p:cNvPr id="71" name="直線矢印コネクタ 70"/>
          <p:cNvCxnSpPr/>
          <p:nvPr/>
        </p:nvCxnSpPr>
        <p:spPr>
          <a:xfrm>
            <a:off x="6825213" y="5340806"/>
            <a:ext cx="261693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344" y="2060848"/>
            <a:ext cx="471616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直線矢印コネクタ 72"/>
          <p:cNvCxnSpPr/>
          <p:nvPr/>
        </p:nvCxnSpPr>
        <p:spPr>
          <a:xfrm>
            <a:off x="4272109" y="5345570"/>
            <a:ext cx="183302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3296847" y="3645810"/>
            <a:ext cx="1246409" cy="46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160437" y="1970509"/>
            <a:ext cx="1012584" cy="461665"/>
          </a:xfrm>
          <a:prstGeom prst="rect">
            <a:avLst/>
          </a:prstGeom>
          <a:noFill/>
        </p:spPr>
        <p:txBody>
          <a:bodyPr wrap="square" rtlCol="0">
            <a:spAutoFit/>
          </a:bodyPr>
          <a:lstStyle/>
          <a:p>
            <a:r>
              <a:rPr lang="ja-JP" altLang="en-US" sz="1200" dirty="0">
                <a:solidFill>
                  <a:prstClr val="black"/>
                </a:solidFill>
                <a:latin typeface="HGPｺﾞｼｯｸM" pitchFamily="50" charset="-128"/>
                <a:ea typeface="HGPｺﾞｼｯｸM" pitchFamily="50" charset="-128"/>
              </a:rPr>
              <a:t>介護</a:t>
            </a:r>
            <a:r>
              <a:rPr lang="ja-JP" altLang="en-US" sz="1200" dirty="0" smtClean="0">
                <a:solidFill>
                  <a:prstClr val="black"/>
                </a:solidFill>
                <a:latin typeface="HGPｺﾞｼｯｸM" pitchFamily="50" charset="-128"/>
                <a:ea typeface="HGPｺﾞｼｯｸM" pitchFamily="50" charset="-128"/>
              </a:rPr>
              <a:t>保険</a:t>
            </a:r>
            <a:endParaRPr lang="en-US" altLang="ja-JP" sz="1200" dirty="0" smtClean="0">
              <a:solidFill>
                <a:prstClr val="black"/>
              </a:solidFill>
              <a:latin typeface="HGPｺﾞｼｯｸM" pitchFamily="50" charset="-128"/>
              <a:ea typeface="HGPｺﾞｼｯｸM" pitchFamily="50" charset="-128"/>
            </a:endParaRPr>
          </a:p>
          <a:p>
            <a:r>
              <a:rPr lang="ja-JP" altLang="en-US" sz="1200" dirty="0" smtClean="0">
                <a:solidFill>
                  <a:prstClr val="black"/>
                </a:solidFill>
                <a:latin typeface="HGPｺﾞｼｯｸM" pitchFamily="50" charset="-128"/>
                <a:ea typeface="HGPｺﾞｼｯｸM" pitchFamily="50" charset="-128"/>
              </a:rPr>
              <a:t>制度案</a:t>
            </a:r>
            <a:r>
              <a:rPr lang="ja-JP" altLang="en-US" sz="1200" dirty="0">
                <a:solidFill>
                  <a:prstClr val="black"/>
                </a:solidFill>
                <a:latin typeface="HGPｺﾞｼｯｸM" pitchFamily="50" charset="-128"/>
                <a:ea typeface="HGPｺﾞｼｯｸM" pitchFamily="50" charset="-128"/>
              </a:rPr>
              <a:t>大綱</a:t>
            </a: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40434" y="6309366"/>
            <a:ext cx="762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テキスト ボックス 59"/>
          <p:cNvSpPr txBox="1"/>
          <p:nvPr/>
        </p:nvSpPr>
        <p:spPr>
          <a:xfrm>
            <a:off x="2216701" y="5949326"/>
            <a:ext cx="1152128" cy="461665"/>
          </a:xfrm>
          <a:prstGeom prst="rect">
            <a:avLst/>
          </a:prstGeom>
          <a:noFill/>
        </p:spPr>
        <p:txBody>
          <a:bodyPr wrap="square" rtlCol="0">
            <a:spAutoFit/>
          </a:bodyPr>
          <a:lstStyle/>
          <a:p>
            <a:pPr algn="ctr"/>
            <a:r>
              <a:rPr lang="ja-JP" altLang="en-US" sz="1200" dirty="0" smtClean="0">
                <a:solidFill>
                  <a:prstClr val="black"/>
                </a:solidFill>
                <a:latin typeface="HGPｺﾞｼｯｸM" pitchFamily="50" charset="-128"/>
                <a:ea typeface="HGPｺﾞｼｯｸM" pitchFamily="50" charset="-128"/>
              </a:rPr>
              <a:t>３割</a:t>
            </a:r>
            <a:endParaRPr lang="en-US" altLang="ja-JP" sz="1200" dirty="0" smtClean="0">
              <a:solidFill>
                <a:prstClr val="black"/>
              </a:solidFill>
              <a:latin typeface="HGPｺﾞｼｯｸM" pitchFamily="50" charset="-128"/>
              <a:ea typeface="HGPｺﾞｼｯｸM" pitchFamily="50" charset="-128"/>
            </a:endParaRPr>
          </a:p>
          <a:p>
            <a:pPr algn="ctr"/>
            <a:r>
              <a:rPr lang="ja-JP" altLang="en-US" sz="1200" dirty="0" smtClean="0">
                <a:solidFill>
                  <a:prstClr val="black"/>
                </a:solidFill>
                <a:latin typeface="HGPｺﾞｼｯｸM" pitchFamily="50" charset="-128"/>
                <a:ea typeface="HGPｺﾞｼｯｸM" pitchFamily="50" charset="-128"/>
              </a:rPr>
              <a:t>（入院</a:t>
            </a:r>
            <a:r>
              <a:rPr lang="en-US" altLang="ja-JP" sz="1200" dirty="0" smtClean="0">
                <a:solidFill>
                  <a:prstClr val="black"/>
                </a:solidFill>
                <a:latin typeface="HGPｺﾞｼｯｸM" pitchFamily="50" charset="-128"/>
                <a:ea typeface="HGPｺﾞｼｯｸM" pitchFamily="50" charset="-128"/>
              </a:rPr>
              <a:t>2</a:t>
            </a:r>
            <a:r>
              <a:rPr lang="ja-JP" altLang="en-US" sz="1200" dirty="0" smtClean="0">
                <a:solidFill>
                  <a:prstClr val="black"/>
                </a:solidFill>
                <a:latin typeface="HGPｺﾞｼｯｸM" pitchFamily="50" charset="-128"/>
                <a:ea typeface="HGPｺﾞｼｯｸM" pitchFamily="50" charset="-128"/>
              </a:rPr>
              <a:t>割）</a:t>
            </a:r>
            <a:endParaRPr lang="ja-JP" altLang="en-US" sz="1200" dirty="0">
              <a:solidFill>
                <a:prstClr val="black"/>
              </a:solidFill>
              <a:latin typeface="HGPｺﾞｼｯｸM" pitchFamily="50" charset="-128"/>
              <a:ea typeface="HGPｺﾞｼｯｸM" pitchFamily="50" charset="-128"/>
            </a:endParaRPr>
          </a:p>
        </p:txBody>
      </p:sp>
      <p:sp>
        <p:nvSpPr>
          <p:cNvPr id="44" name="テキスト ボックス 43"/>
          <p:cNvSpPr txBox="1"/>
          <p:nvPr/>
        </p:nvSpPr>
        <p:spPr>
          <a:xfrm>
            <a:off x="408615" y="386810"/>
            <a:ext cx="2262158" cy="369332"/>
          </a:xfrm>
          <a:prstGeom prst="rect">
            <a:avLst/>
          </a:prstGeom>
          <a:noFill/>
        </p:spPr>
        <p:txBody>
          <a:bodyPr wrap="none" rtlCol="0">
            <a:spAutoFit/>
          </a:bodyPr>
          <a:lstStyle/>
          <a:p>
            <a:r>
              <a:rPr lang="ja-JP" altLang="en-US" dirty="0" smtClean="0">
                <a:solidFill>
                  <a:prstClr val="black"/>
                </a:solidFill>
              </a:rPr>
              <a:t>＜定率負担の割合＞</a:t>
            </a:r>
            <a:endParaRPr lang="ja-JP" altLang="en-US" dirty="0">
              <a:solidFill>
                <a:prstClr val="black"/>
              </a:solidFill>
            </a:endParaRPr>
          </a:p>
        </p:txBody>
      </p:sp>
      <p:cxnSp>
        <p:nvCxnSpPr>
          <p:cNvPr id="46" name="直線矢印コネクタ 45"/>
          <p:cNvCxnSpPr/>
          <p:nvPr/>
        </p:nvCxnSpPr>
        <p:spPr>
          <a:xfrm>
            <a:off x="6825208" y="5875684"/>
            <a:ext cx="261693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5961167" y="5877272"/>
            <a:ext cx="396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7329264" y="5877272"/>
            <a:ext cx="864096" cy="43204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5961129" y="6451748"/>
            <a:ext cx="219306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48" name="タイトル 1"/>
          <p:cNvSpPr txBox="1">
            <a:spLocks/>
          </p:cNvSpPr>
          <p:nvPr/>
        </p:nvSpPr>
        <p:spPr>
          <a:xfrm>
            <a:off x="-23638" y="0"/>
            <a:ext cx="9906000" cy="461665"/>
          </a:xfrm>
          <a:prstGeom prst="rect">
            <a:avLst/>
          </a:prstGeom>
        </p:spPr>
        <p:txBody>
          <a:bodyPr vert="horz" lIns="91440" tIns="45720" rIns="91440" bIns="45720" rtlCol="0" anchor="ctr">
            <a:spAutoFit/>
          </a:bodyPr>
          <a:lstStyle/>
          <a:p>
            <a:pPr algn="ctr">
              <a:spcBef>
                <a:spcPts val="1200"/>
              </a:spcBef>
              <a:defRPr/>
            </a:pPr>
            <a:r>
              <a:rPr lang="ja-JP" altLang="en-US" sz="2400" dirty="0" smtClean="0">
                <a:solidFill>
                  <a:prstClr val="black"/>
                </a:solidFill>
                <a:latin typeface="HGP創英角ｺﾞｼｯｸUB" pitchFamily="50" charset="-128"/>
                <a:ea typeface="HGP創英角ｺﾞｼｯｸUB" pitchFamily="50" charset="-128"/>
              </a:rPr>
              <a:t>（参考）　医療</a:t>
            </a:r>
            <a:r>
              <a:rPr lang="ja-JP" altLang="en-US" sz="2400" dirty="0">
                <a:solidFill>
                  <a:prstClr val="black"/>
                </a:solidFill>
                <a:latin typeface="HGP創英角ｺﾞｼｯｸUB" pitchFamily="50" charset="-128"/>
                <a:ea typeface="HGP創英角ｺﾞｼｯｸUB" pitchFamily="50" charset="-128"/>
              </a:rPr>
              <a:t>保険制度</a:t>
            </a:r>
            <a:r>
              <a:rPr lang="ja-JP" altLang="en-US" sz="2400" dirty="0" smtClean="0">
                <a:solidFill>
                  <a:prstClr val="black"/>
                </a:solidFill>
                <a:latin typeface="HGP創英角ｺﾞｼｯｸUB" pitchFamily="50" charset="-128"/>
                <a:ea typeface="HGP創英角ｺﾞｼｯｸUB" pitchFamily="50" charset="-128"/>
              </a:rPr>
              <a:t>の介護保険制度の利用者負担の経緯</a:t>
            </a:r>
            <a:endParaRPr lang="ja-JP" altLang="en-US" sz="2400" dirty="0">
              <a:solidFill>
                <a:prstClr val="black"/>
              </a:solidFill>
            </a:endParaRPr>
          </a:p>
        </p:txBody>
      </p:sp>
      <p:sp>
        <p:nvSpPr>
          <p:cNvPr id="45" name="スライド番号プレースホルダー 4"/>
          <p:cNvSpPr txBox="1">
            <a:spLocks/>
          </p:cNvSpPr>
          <p:nvPr/>
        </p:nvSpPr>
        <p:spPr>
          <a:xfrm>
            <a:off x="9057453" y="6520259"/>
            <a:ext cx="864099" cy="365125"/>
          </a:xfrm>
          <a:prstGeom prst="rect">
            <a:avLst/>
          </a:prstGeom>
          <a:solidFill>
            <a:schemeClr val="bg1">
              <a:alpha val="68000"/>
            </a:schemeClr>
          </a:solid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126</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33254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p:cNvGraphicFramePr>
            <a:graphicFrameLocks noGrp="1"/>
          </p:cNvGraphicFramePr>
          <p:nvPr/>
        </p:nvGraphicFramePr>
        <p:xfrm>
          <a:off x="272490" y="3825281"/>
          <a:ext cx="9439053" cy="2399460"/>
        </p:xfrm>
        <a:graphic>
          <a:graphicData uri="http://schemas.openxmlformats.org/drawingml/2006/table">
            <a:tbl>
              <a:tblPr firstRow="1" bandRow="1">
                <a:tableStyleId>{5C22544A-7EE6-4342-B048-85BDC9FD1C3A}</a:tableStyleId>
              </a:tblPr>
              <a:tblGrid>
                <a:gridCol w="858095"/>
                <a:gridCol w="1819649"/>
                <a:gridCol w="1690327"/>
                <a:gridCol w="2184657"/>
                <a:gridCol w="1326147"/>
                <a:gridCol w="1560178"/>
              </a:tblGrid>
              <a:tr h="387786">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H13.</a:t>
                      </a:r>
                      <a:r>
                        <a:rPr kumimoji="1" lang="ja-JP" altLang="en-US" sz="1400" b="1" dirty="0" smtClean="0">
                          <a:solidFill>
                            <a:schemeClr val="tx1"/>
                          </a:solidFill>
                          <a:latin typeface="HGPｺﾞｼｯｸM" pitchFamily="50" charset="-128"/>
                          <a:ea typeface="HGPｺﾞｼｯｸM" pitchFamily="50" charset="-128"/>
                        </a:rPr>
                        <a:t>１</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dirty="0" smtClean="0">
                          <a:solidFill>
                            <a:schemeClr val="tx1"/>
                          </a:solidFill>
                          <a:latin typeface="HGPｺﾞｼｯｸM" pitchFamily="50" charset="-128"/>
                          <a:ea typeface="HGPｺﾞｼｯｸM" pitchFamily="50" charset="-128"/>
                        </a:rPr>
                        <a:t>H14.10</a:t>
                      </a:r>
                      <a:endParaRPr kumimoji="1" lang="ja-JP" altLang="en-US" sz="1400"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H18.10</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dirty="0" smtClean="0">
                          <a:solidFill>
                            <a:schemeClr val="tx1"/>
                          </a:solidFill>
                          <a:latin typeface="HGPｺﾞｼｯｸM" pitchFamily="50" charset="-128"/>
                          <a:ea typeface="HGPｺﾞｼｯｸM" pitchFamily="50" charset="-128"/>
                        </a:rPr>
                        <a:t>　</a:t>
                      </a:r>
                      <a:r>
                        <a:rPr kumimoji="1" lang="en-US" altLang="ja-JP" sz="1400" b="1" dirty="0" smtClean="0">
                          <a:solidFill>
                            <a:schemeClr val="tx1"/>
                          </a:solidFill>
                          <a:latin typeface="HGPｺﾞｼｯｸM" pitchFamily="50" charset="-128"/>
                          <a:ea typeface="HGPｺﾞｼｯｸM" pitchFamily="50" charset="-128"/>
                        </a:rPr>
                        <a:t>H20.4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0642">
                <a:tc rowSpan="4">
                  <a:txBody>
                    <a:bodyPr/>
                    <a:lstStyle/>
                    <a:p>
                      <a:pPr algn="ctr"/>
                      <a:r>
                        <a:rPr kumimoji="1" lang="ja-JP" altLang="en-US" sz="1400" b="1" dirty="0" smtClean="0">
                          <a:solidFill>
                            <a:schemeClr val="tx1"/>
                          </a:solidFill>
                          <a:latin typeface="HGPｺﾞｼｯｸM" pitchFamily="50" charset="-128"/>
                          <a:ea typeface="HGPｺﾞｼｯｸM" pitchFamily="50" charset="-128"/>
                        </a:rPr>
                        <a:t>負担</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限度</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月額</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en-US" altLang="ja-JP" sz="1400" b="1" dirty="0" smtClean="0">
                          <a:solidFill>
                            <a:schemeClr val="tx1"/>
                          </a:solidFill>
                          <a:latin typeface="HGPｺﾞｼｯｸM" pitchFamily="50" charset="-128"/>
                          <a:ea typeface="HGPｺﾞｼｯｸM" pitchFamily="50" charset="-128"/>
                        </a:rPr>
                        <a:t>※</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400"/>
                        </a:lnSpc>
                      </a:pPr>
                      <a:r>
                        <a:rPr kumimoji="1" lang="ja-JP" altLang="en-US" sz="1400" b="1" dirty="0" smtClean="0">
                          <a:solidFill>
                            <a:schemeClr val="tx1"/>
                          </a:solidFill>
                          <a:latin typeface="HGPｺﾞｼｯｸM" pitchFamily="50" charset="-128"/>
                          <a:ea typeface="HGPｺﾞｼｯｸM" pitchFamily="50" charset="-128"/>
                        </a:rPr>
                        <a:t>現役並み所得者</a:t>
                      </a:r>
                      <a:endParaRPr kumimoji="1" lang="en-US" altLang="ja-JP" sz="1400" b="1" dirty="0" smtClean="0">
                        <a:solidFill>
                          <a:schemeClr val="tx1"/>
                        </a:solidFill>
                        <a:latin typeface="HGPｺﾞｼｯｸM" pitchFamily="50" charset="-128"/>
                        <a:ea typeface="HGPｺﾞｼｯｸM" pitchFamily="50" charset="-128"/>
                      </a:endParaRPr>
                    </a:p>
                  </a:txBody>
                  <a:tcPr marL="99060" marR="990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r>
                        <a:rPr kumimoji="1" lang="en-US" altLang="ja-JP" sz="1200" b="0" dirty="0" smtClean="0">
                          <a:solidFill>
                            <a:schemeClr val="tx1"/>
                          </a:solidFill>
                          <a:latin typeface="HGPｺﾞｼｯｸM" pitchFamily="50" charset="-128"/>
                          <a:ea typeface="HGPｺﾞｼｯｸM" pitchFamily="50" charset="-128"/>
                        </a:rPr>
                        <a:t>37,200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1200" b="0" dirty="0" smtClean="0">
                          <a:solidFill>
                            <a:schemeClr val="tx1"/>
                          </a:solidFill>
                          <a:latin typeface="HGPｺﾞｼｯｸM" pitchFamily="50" charset="-128"/>
                          <a:ea typeface="HGPｺﾞｼｯｸM" pitchFamily="50" charset="-128"/>
                        </a:rPr>
                        <a:t>72,300</a:t>
                      </a:r>
                      <a:r>
                        <a:rPr kumimoji="1" lang="ja-JP" altLang="en-US" sz="1200" b="0" dirty="0" smtClean="0">
                          <a:solidFill>
                            <a:schemeClr val="tx1"/>
                          </a:solidFill>
                          <a:latin typeface="HGPｺﾞｼｯｸM" pitchFamily="50" charset="-128"/>
                          <a:ea typeface="HGPｺﾞｼｯｸM" pitchFamily="50" charset="-128"/>
                        </a:rPr>
                        <a:t>円＋（医療費</a:t>
                      </a:r>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361,500</a:t>
                      </a:r>
                      <a:r>
                        <a:rPr kumimoji="1" lang="ja-JP" altLang="en-US" sz="1200" b="0" dirty="0" smtClean="0">
                          <a:solidFill>
                            <a:schemeClr val="tx1"/>
                          </a:solidFill>
                          <a:latin typeface="HGPｺﾞｼｯｸM" pitchFamily="50" charset="-128"/>
                          <a:ea typeface="HGPｺﾞｼｯｸM" pitchFamily="50" charset="-128"/>
                        </a:rPr>
                        <a:t>円）</a:t>
                      </a:r>
                      <a:r>
                        <a:rPr kumimoji="1" lang="en-US" altLang="ja-JP" sz="1200" b="0" dirty="0" smtClean="0">
                          <a:solidFill>
                            <a:schemeClr val="tx1"/>
                          </a:solidFill>
                          <a:latin typeface="HGPｺﾞｼｯｸM" pitchFamily="50" charset="-128"/>
                          <a:ea typeface="HGPｺﾞｼｯｸM" pitchFamily="50" charset="-128"/>
                        </a:rPr>
                        <a:t>×1</a:t>
                      </a:r>
                      <a:r>
                        <a:rPr kumimoji="1" lang="ja-JP" altLang="en-US" sz="1200" b="0" dirty="0" smtClean="0">
                          <a:solidFill>
                            <a:schemeClr val="tx1"/>
                          </a:solidFill>
                          <a:latin typeface="HGPｺﾞｼｯｸM" pitchFamily="50" charset="-128"/>
                          <a:ea typeface="HGPｺﾞｼｯｸM" pitchFamily="50" charset="-128"/>
                        </a:rPr>
                        <a:t>％</a:t>
                      </a:r>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40,200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r>
                        <a:rPr kumimoji="1" lang="en-US" altLang="ja-JP" sz="1200" b="0" dirty="0" smtClean="0">
                          <a:solidFill>
                            <a:schemeClr val="tx1"/>
                          </a:solidFill>
                          <a:latin typeface="HGPｺﾞｼｯｸM" pitchFamily="50" charset="-128"/>
                          <a:ea typeface="HGPｺﾞｼｯｸM" pitchFamily="50" charset="-128"/>
                        </a:rPr>
                        <a:t>80,100</a:t>
                      </a:r>
                      <a:r>
                        <a:rPr kumimoji="1" lang="ja-JP" altLang="en-US" sz="1200" b="0" dirty="0" smtClean="0">
                          <a:solidFill>
                            <a:schemeClr val="tx1"/>
                          </a:solidFill>
                          <a:latin typeface="HGPｺﾞｼｯｸM" pitchFamily="50" charset="-128"/>
                          <a:ea typeface="HGPｺﾞｼｯｸM" pitchFamily="50" charset="-128"/>
                        </a:rPr>
                        <a:t>円＋（医療費</a:t>
                      </a:r>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267,000</a:t>
                      </a:r>
                      <a:r>
                        <a:rPr kumimoji="1" lang="ja-JP" altLang="en-US" sz="1200" b="0" dirty="0" smtClean="0">
                          <a:solidFill>
                            <a:schemeClr val="tx1"/>
                          </a:solidFill>
                          <a:latin typeface="HGPｺﾞｼｯｸM" pitchFamily="50" charset="-128"/>
                          <a:ea typeface="HGPｺﾞｼｯｸM" pitchFamily="50" charset="-128"/>
                        </a:rPr>
                        <a:t>円）</a:t>
                      </a:r>
                      <a:r>
                        <a:rPr kumimoji="1" lang="en-US" altLang="ja-JP" sz="1200" b="0" dirty="0" smtClean="0">
                          <a:solidFill>
                            <a:schemeClr val="tx1"/>
                          </a:solidFill>
                          <a:latin typeface="HGPｺﾞｼｯｸM" pitchFamily="50" charset="-128"/>
                          <a:ea typeface="HGPｺﾞｼｯｸM" pitchFamily="50" charset="-128"/>
                        </a:rPr>
                        <a:t>×1</a:t>
                      </a:r>
                      <a:r>
                        <a:rPr kumimoji="1" lang="ja-JP" altLang="en-US" sz="1200" b="0" dirty="0" smtClean="0">
                          <a:solidFill>
                            <a:schemeClr val="tx1"/>
                          </a:solidFill>
                          <a:latin typeface="HGPｺﾞｼｯｸM" pitchFamily="50" charset="-128"/>
                          <a:ea typeface="HGPｺﾞｼｯｸM" pitchFamily="50" charset="-128"/>
                        </a:rPr>
                        <a:t>％</a:t>
                      </a:r>
                      <a:endParaRPr kumimoji="1" lang="en-US" altLang="ja-JP" sz="1200" b="0" dirty="0" smtClean="0">
                        <a:solidFill>
                          <a:schemeClr val="tx1"/>
                        </a:solidFill>
                        <a:latin typeface="HGPｺﾞｼｯｸM" pitchFamily="50" charset="-128"/>
                        <a:ea typeface="HGPｺﾞｼｯｸM" pitchFamily="50" charset="-128"/>
                      </a:endParaRPr>
                    </a:p>
                    <a:p>
                      <a:r>
                        <a:rPr kumimoji="1" lang="ja-JP" altLang="en-US" sz="1200" b="0" dirty="0" smtClean="0">
                          <a:solidFill>
                            <a:schemeClr val="tx1"/>
                          </a:solidFill>
                          <a:latin typeface="HGPｺﾞｼｯｸM" pitchFamily="50" charset="-128"/>
                          <a:ea typeface="HGPｺﾞｼｯｸM" pitchFamily="50" charset="-128"/>
                        </a:rPr>
                        <a:t>＜</a:t>
                      </a:r>
                      <a:r>
                        <a:rPr kumimoji="1" lang="en-US" altLang="ja-JP" sz="1200" b="0" dirty="0" smtClean="0">
                          <a:solidFill>
                            <a:schemeClr val="tx1"/>
                          </a:solidFill>
                          <a:latin typeface="HGPｺﾞｼｯｸM" pitchFamily="50" charset="-128"/>
                          <a:ea typeface="HGPｺﾞｼｯｸM" pitchFamily="50" charset="-128"/>
                        </a:rPr>
                        <a:t>44,400</a:t>
                      </a:r>
                      <a:r>
                        <a:rPr kumimoji="1" lang="ja-JP" altLang="en-US" sz="1200" b="0" dirty="0" smtClean="0">
                          <a:solidFill>
                            <a:schemeClr val="tx1"/>
                          </a:solidFill>
                          <a:latin typeface="HGPｺﾞｼｯｸM" pitchFamily="50" charset="-128"/>
                          <a:ea typeface="HGPｺﾞｼｯｸM" pitchFamily="50" charset="-128"/>
                        </a:rPr>
                        <a:t>円＞</a:t>
                      </a: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r>
              <a:tr h="457198">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一般</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M" pitchFamily="50" charset="-128"/>
                          <a:ea typeface="HGPｺﾞｼｯｸM" pitchFamily="50" charset="-128"/>
                        </a:rPr>
                        <a:t>40,200</a:t>
                      </a:r>
                      <a:r>
                        <a:rPr kumimoji="1" lang="ja-JP" altLang="en-US" sz="1200" b="0" dirty="0" smtClean="0">
                          <a:solidFill>
                            <a:schemeClr val="tx1"/>
                          </a:solidFill>
                          <a:latin typeface="HGPｺﾞｼｯｸM" pitchFamily="50" charset="-128"/>
                          <a:ea typeface="HGPｺﾞｼｯｸM" pitchFamily="50" charset="-128"/>
                        </a:rPr>
                        <a:t>円</a:t>
                      </a: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solidFill>
                            <a:schemeClr val="tx1"/>
                          </a:solidFill>
                          <a:latin typeface="HGPｺﾞｼｯｸM" pitchFamily="50" charset="-128"/>
                          <a:ea typeface="HGPｺﾞｼｯｸM" pitchFamily="50" charset="-128"/>
                        </a:rPr>
                        <a:t>44,400</a:t>
                      </a:r>
                      <a:r>
                        <a:rPr kumimoji="1" lang="ja-JP" altLang="en-US" sz="1200" b="0" dirty="0" smtClean="0">
                          <a:solidFill>
                            <a:schemeClr val="tx1"/>
                          </a:solidFill>
                          <a:latin typeface="HGPｺﾞｼｯｸM" pitchFamily="50" charset="-128"/>
                          <a:ea typeface="HGPｺﾞｼｯｸM" pitchFamily="50" charset="-128"/>
                        </a:rPr>
                        <a:t>円</a:t>
                      </a: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r>
              <a:tr h="457198">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低所得者</a:t>
                      </a:r>
                      <a:r>
                        <a:rPr kumimoji="1" lang="en-US" altLang="ja-JP" sz="1400" b="1" dirty="0" smtClean="0">
                          <a:solidFill>
                            <a:schemeClr val="tx1"/>
                          </a:solidFill>
                          <a:latin typeface="HGPｺﾞｼｯｸM" pitchFamily="50" charset="-128"/>
                          <a:ea typeface="HGPｺﾞｼｯｸM" pitchFamily="50" charset="-128"/>
                        </a:rPr>
                        <a:t>Ⅱ</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1200" b="0" dirty="0" smtClean="0">
                          <a:solidFill>
                            <a:schemeClr val="tx1"/>
                          </a:solidFill>
                          <a:latin typeface="HGPｺﾞｼｯｸM" pitchFamily="50" charset="-128"/>
                          <a:ea typeface="HGPｺﾞｼｯｸM" pitchFamily="50" charset="-128"/>
                        </a:rPr>
                        <a:t>24,600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r>
              <a:tr h="457198">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低所得者</a:t>
                      </a:r>
                      <a:r>
                        <a:rPr kumimoji="1" lang="en-US" altLang="ja-JP" sz="1400" b="1" dirty="0" smtClean="0">
                          <a:solidFill>
                            <a:schemeClr val="tx1"/>
                          </a:solidFill>
                          <a:latin typeface="HGPｺﾞｼｯｸM" pitchFamily="50" charset="-128"/>
                          <a:ea typeface="HGPｺﾞｼｯｸM" pitchFamily="50" charset="-128"/>
                        </a:rPr>
                        <a:t>Ⅰ</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en-US" altLang="ja-JP" sz="1200" b="0" dirty="0" smtClean="0">
                          <a:solidFill>
                            <a:schemeClr val="tx1"/>
                          </a:solidFill>
                          <a:latin typeface="HGPｺﾞｼｯｸM" pitchFamily="50" charset="-128"/>
                          <a:ea typeface="HGPｺﾞｼｯｸM" pitchFamily="50" charset="-128"/>
                        </a:rPr>
                        <a:t>15,000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211150258"/>
              </p:ext>
            </p:extLst>
          </p:nvPr>
        </p:nvGraphicFramePr>
        <p:xfrm>
          <a:off x="272489" y="1748982"/>
          <a:ext cx="9439050" cy="1792676"/>
        </p:xfrm>
        <a:graphic>
          <a:graphicData uri="http://schemas.openxmlformats.org/drawingml/2006/table">
            <a:tbl>
              <a:tblPr firstRow="1" bandRow="1">
                <a:tableStyleId>{5C22544A-7EE6-4342-B048-85BDC9FD1C3A}</a:tableStyleId>
              </a:tblPr>
              <a:tblGrid>
                <a:gridCol w="858095"/>
                <a:gridCol w="1819649"/>
                <a:gridCol w="3380653"/>
                <a:gridCol w="3380653"/>
              </a:tblGrid>
              <a:tr h="352676">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H12.4</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dirty="0" smtClean="0">
                          <a:solidFill>
                            <a:schemeClr val="tx1"/>
                          </a:solidFill>
                          <a:latin typeface="HGPｺﾞｼｯｸM" pitchFamily="50" charset="-128"/>
                          <a:ea typeface="HGPｺﾞｼｯｸM" pitchFamily="50" charset="-128"/>
                        </a:rPr>
                        <a:t>H17.10</a:t>
                      </a:r>
                      <a:endParaRPr kumimoji="1" lang="ja-JP" altLang="en-US" sz="1400" b="1" dirty="0">
                        <a:solidFill>
                          <a:schemeClr val="tx1"/>
                        </a:solidFill>
                        <a:latin typeface="HGPｺﾞｼｯｸM" pitchFamily="50" charset="-128"/>
                        <a:ea typeface="HGPｺﾞｼｯｸM" pitchFamily="50" charset="-128"/>
                      </a:endParaRPr>
                    </a:p>
                  </a:txBody>
                  <a:tcPr marL="99060" marR="990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00">
                <a:tc rowSpan="4">
                  <a:txBody>
                    <a:bodyPr/>
                    <a:lstStyle/>
                    <a:p>
                      <a:pPr algn="ctr"/>
                      <a:r>
                        <a:rPr kumimoji="1" lang="ja-JP" altLang="en-US" sz="1400" b="1" dirty="0" smtClean="0">
                          <a:solidFill>
                            <a:schemeClr val="tx1"/>
                          </a:solidFill>
                          <a:latin typeface="HGPｺﾞｼｯｸM" pitchFamily="50" charset="-128"/>
                          <a:ea typeface="HGPｺﾞｼｯｸM" pitchFamily="50" charset="-128"/>
                        </a:rPr>
                        <a:t>負担</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限度</a:t>
                      </a:r>
                      <a:endParaRPr kumimoji="1" lang="en-US" altLang="ja-JP" sz="1400" b="1" dirty="0" smtClean="0">
                        <a:solidFill>
                          <a:schemeClr val="tx1"/>
                        </a:solidFill>
                        <a:latin typeface="HGPｺﾞｼｯｸM" pitchFamily="50" charset="-128"/>
                        <a:ea typeface="HGPｺﾞｼｯｸM" pitchFamily="50" charset="-128"/>
                      </a:endParaRPr>
                    </a:p>
                    <a:p>
                      <a:pPr algn="ctr"/>
                      <a:r>
                        <a:rPr kumimoji="1" lang="ja-JP" altLang="en-US" sz="1400" b="1" dirty="0" smtClean="0">
                          <a:solidFill>
                            <a:schemeClr val="tx1"/>
                          </a:solidFill>
                          <a:latin typeface="HGPｺﾞｼｯｸM" pitchFamily="50" charset="-128"/>
                          <a:ea typeface="HGPｺﾞｼｯｸM" pitchFamily="50" charset="-128"/>
                        </a:rPr>
                        <a:t>月額</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課税世帯</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en-US" altLang="ja-JP" sz="1200" b="0" dirty="0" smtClean="0">
                          <a:solidFill>
                            <a:schemeClr val="tx1"/>
                          </a:solidFill>
                          <a:latin typeface="HGPｺﾞｼｯｸM" pitchFamily="50" charset="-128"/>
                          <a:ea typeface="HGPｺﾞｼｯｸM" pitchFamily="50" charset="-128"/>
                        </a:rPr>
                        <a:t>37,200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360000">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非課税世帯</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2">
                  <a:txBody>
                    <a:bodyPr/>
                    <a:lstStyle/>
                    <a:p>
                      <a:r>
                        <a:rPr kumimoji="1" lang="en-US" altLang="ja-JP" sz="1200" b="0" dirty="0" smtClean="0">
                          <a:solidFill>
                            <a:schemeClr val="tx1"/>
                          </a:solidFill>
                          <a:latin typeface="HGPｺﾞｼｯｸM" pitchFamily="50" charset="-128"/>
                          <a:ea typeface="HGPｺﾞｼｯｸM" pitchFamily="50" charset="-128"/>
                        </a:rPr>
                        <a:t>24,600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1200" b="0" dirty="0" smtClean="0">
                          <a:solidFill>
                            <a:schemeClr val="tx1"/>
                          </a:solidFill>
                          <a:latin typeface="HGPｺﾞｼｯｸM" pitchFamily="50" charset="-128"/>
                          <a:ea typeface="HGPｺﾞｼｯｸM" pitchFamily="50" charset="-128"/>
                        </a:rPr>
                        <a:t>24,600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0000">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年収</a:t>
                      </a:r>
                      <a:r>
                        <a:rPr kumimoji="1" lang="en-US" altLang="ja-JP" sz="1400" b="1" dirty="0" smtClean="0">
                          <a:solidFill>
                            <a:schemeClr val="tx1"/>
                          </a:solidFill>
                          <a:latin typeface="HGPｺﾞｼｯｸM" pitchFamily="50" charset="-128"/>
                          <a:ea typeface="HGPｺﾞｼｯｸM" pitchFamily="50" charset="-128"/>
                        </a:rPr>
                        <a:t>80</a:t>
                      </a:r>
                      <a:r>
                        <a:rPr kumimoji="1" lang="ja-JP" altLang="en-US" sz="1400" b="1" dirty="0" smtClean="0">
                          <a:solidFill>
                            <a:schemeClr val="tx1"/>
                          </a:solidFill>
                          <a:latin typeface="HGPｺﾞｼｯｸM" pitchFamily="50" charset="-128"/>
                          <a:ea typeface="HGPｺﾞｼｯｸM" pitchFamily="50" charset="-128"/>
                        </a:rPr>
                        <a:t>万円以下</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kumimoji="1" lang="ja-JP" altLang="en-US" sz="1400" b="1" dirty="0">
                        <a:solidFill>
                          <a:schemeClr val="tx1"/>
                        </a:solidFill>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b="0" dirty="0" smtClean="0">
                          <a:solidFill>
                            <a:schemeClr val="tx1"/>
                          </a:solidFill>
                          <a:latin typeface="HGPｺﾞｼｯｸM" pitchFamily="50" charset="-128"/>
                          <a:ea typeface="HGPｺﾞｼｯｸM" pitchFamily="50" charset="-128"/>
                        </a:rPr>
                        <a:t>15,000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0000">
                <a:tc vMerge="1">
                  <a:txBody>
                    <a:bodyPr/>
                    <a:lstStyle/>
                    <a:p>
                      <a:endParaRPr kumimoji="1" lang="ja-JP" altLang="en-US"/>
                    </a:p>
                  </a:txBody>
                  <a:tcPr/>
                </a:tc>
                <a:tc>
                  <a:txBody>
                    <a:bodyPr/>
                    <a:lstStyle/>
                    <a:p>
                      <a:pPr algn="ctr"/>
                      <a:r>
                        <a:rPr kumimoji="1" lang="ja-JP" altLang="en-US" sz="1400" b="1" dirty="0" smtClean="0">
                          <a:solidFill>
                            <a:schemeClr val="tx1"/>
                          </a:solidFill>
                          <a:latin typeface="HGPｺﾞｼｯｸM" pitchFamily="50" charset="-128"/>
                          <a:ea typeface="HGPｺﾞｼｯｸM" pitchFamily="50" charset="-128"/>
                        </a:rPr>
                        <a:t>生活保護受給者</a:t>
                      </a:r>
                      <a:endParaRPr kumimoji="1" lang="ja-JP" altLang="en-US" sz="1400" b="1"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en-US" altLang="ja-JP" sz="1200" b="0" dirty="0" smtClean="0">
                          <a:solidFill>
                            <a:schemeClr val="tx1"/>
                          </a:solidFill>
                          <a:latin typeface="HGPｺﾞｼｯｸM" pitchFamily="50" charset="-128"/>
                          <a:ea typeface="HGPｺﾞｼｯｸM" pitchFamily="50" charset="-128"/>
                        </a:rPr>
                        <a:t>15,000</a:t>
                      </a:r>
                      <a:r>
                        <a:rPr kumimoji="1" lang="ja-JP" altLang="en-US" sz="1200" b="0" dirty="0" smtClean="0">
                          <a:solidFill>
                            <a:schemeClr val="tx1"/>
                          </a:solidFill>
                          <a:latin typeface="HGPｺﾞｼｯｸM" pitchFamily="50" charset="-128"/>
                          <a:ea typeface="HGPｺﾞｼｯｸM" pitchFamily="50" charset="-128"/>
                        </a:rPr>
                        <a:t>円</a:t>
                      </a:r>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b="0" dirty="0">
                        <a:solidFill>
                          <a:schemeClr val="tx1"/>
                        </a:solidFill>
                        <a:latin typeface="HGPｺﾞｼｯｸM" pitchFamily="50" charset="-128"/>
                        <a:ea typeface="HGPｺﾞｼｯｸM" pitchFamily="50" charset="-128"/>
                      </a:endParaRPr>
                    </a:p>
                  </a:txBody>
                  <a:tcPr marL="99060" marR="9906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1" name="テキスト ボックス 20"/>
          <p:cNvSpPr txBox="1"/>
          <p:nvPr/>
        </p:nvSpPr>
        <p:spPr>
          <a:xfrm>
            <a:off x="0" y="1580797"/>
            <a:ext cx="3548844" cy="369332"/>
          </a:xfrm>
          <a:prstGeom prst="rect">
            <a:avLst/>
          </a:prstGeom>
          <a:noFill/>
        </p:spPr>
        <p:txBody>
          <a:bodyPr wrap="square" rtlCol="0">
            <a:spAutoFit/>
          </a:bodyPr>
          <a:lstStyle/>
          <a:p>
            <a:r>
              <a:rPr lang="ja-JP" altLang="en-US" b="1" dirty="0" smtClean="0">
                <a:solidFill>
                  <a:srgbClr val="002060"/>
                </a:solidFill>
                <a:latin typeface="ＭＳ Ｐゴシック"/>
              </a:rPr>
              <a:t>介護保険</a:t>
            </a:r>
            <a:endParaRPr lang="ja-JP" altLang="en-US" b="1" dirty="0">
              <a:solidFill>
                <a:srgbClr val="002060"/>
              </a:solidFill>
              <a:latin typeface="ＭＳ Ｐゴシック"/>
            </a:endParaRPr>
          </a:p>
        </p:txBody>
      </p:sp>
      <p:sp>
        <p:nvSpPr>
          <p:cNvPr id="23" name="テキスト ボックス 22"/>
          <p:cNvSpPr txBox="1"/>
          <p:nvPr/>
        </p:nvSpPr>
        <p:spPr>
          <a:xfrm>
            <a:off x="2963" y="3541658"/>
            <a:ext cx="6357156" cy="369332"/>
          </a:xfrm>
          <a:prstGeom prst="rect">
            <a:avLst/>
          </a:prstGeom>
          <a:noFill/>
        </p:spPr>
        <p:txBody>
          <a:bodyPr wrap="square" rtlCol="0">
            <a:spAutoFit/>
          </a:bodyPr>
          <a:lstStyle/>
          <a:p>
            <a:r>
              <a:rPr lang="ja-JP" altLang="en-US" b="1" dirty="0" smtClean="0">
                <a:solidFill>
                  <a:srgbClr val="C00000"/>
                </a:solidFill>
                <a:latin typeface="ＭＳ Ｐゴシック"/>
              </a:rPr>
              <a:t>医療保険（</a:t>
            </a:r>
            <a:r>
              <a:rPr lang="en-US" altLang="ja-JP" b="1" dirty="0" smtClean="0">
                <a:solidFill>
                  <a:srgbClr val="C00000"/>
                </a:solidFill>
                <a:latin typeface="ＭＳ Ｐゴシック"/>
              </a:rPr>
              <a:t>70</a:t>
            </a:r>
            <a:r>
              <a:rPr lang="ja-JP" altLang="en-US" b="1" dirty="0" smtClean="0">
                <a:solidFill>
                  <a:srgbClr val="C00000"/>
                </a:solidFill>
                <a:latin typeface="ＭＳ Ｐゴシック"/>
              </a:rPr>
              <a:t>歳以上の高齢者）</a:t>
            </a:r>
            <a:endParaRPr lang="ja-JP" altLang="en-US" b="1" dirty="0">
              <a:solidFill>
                <a:srgbClr val="C00000"/>
              </a:solidFill>
              <a:latin typeface="ＭＳ Ｐゴシック"/>
            </a:endParaRPr>
          </a:p>
        </p:txBody>
      </p:sp>
      <p:grpSp>
        <p:nvGrpSpPr>
          <p:cNvPr id="2" name="グループ化 37"/>
          <p:cNvGrpSpPr/>
          <p:nvPr/>
        </p:nvGrpSpPr>
        <p:grpSpPr>
          <a:xfrm>
            <a:off x="3908882" y="2352759"/>
            <a:ext cx="5466000" cy="1009590"/>
            <a:chOff x="3635896" y="1806647"/>
            <a:chExt cx="5045537" cy="1084794"/>
          </a:xfrm>
        </p:grpSpPr>
        <p:cxnSp>
          <p:nvCxnSpPr>
            <p:cNvPr id="28" name="直線矢印コネクタ 27"/>
            <p:cNvCxnSpPr/>
            <p:nvPr/>
          </p:nvCxnSpPr>
          <p:spPr>
            <a:xfrm>
              <a:off x="3641433" y="1806647"/>
              <a:ext cx="5040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3635896" y="2889853"/>
              <a:ext cx="5040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3" name="グループ化 34"/>
            <p:cNvGrpSpPr/>
            <p:nvPr/>
          </p:nvGrpSpPr>
          <p:grpSpPr>
            <a:xfrm>
              <a:off x="3635896" y="2126506"/>
              <a:ext cx="2268216" cy="396550"/>
              <a:chOff x="3635896" y="2126506"/>
              <a:chExt cx="2268216" cy="396550"/>
            </a:xfrm>
          </p:grpSpPr>
          <p:cxnSp>
            <p:nvCxnSpPr>
              <p:cNvPr id="30" name="直線矢印コネクタ 29"/>
              <p:cNvCxnSpPr/>
              <p:nvPr/>
            </p:nvCxnSpPr>
            <p:spPr>
              <a:xfrm>
                <a:off x="3635896" y="2313958"/>
                <a:ext cx="1944000" cy="1588"/>
              </a:xfrm>
              <a:prstGeom prst="straightConnector1">
                <a:avLst/>
              </a:prstGeom>
              <a:ln w="317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580112" y="2126506"/>
                <a:ext cx="324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580112" y="2521468"/>
                <a:ext cx="324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5394017" y="2323713"/>
                <a:ext cx="396000" cy="1588"/>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6" name="直線矢印コネクタ 35"/>
            <p:cNvCxnSpPr/>
            <p:nvPr/>
          </p:nvCxnSpPr>
          <p:spPr>
            <a:xfrm>
              <a:off x="6732800" y="2126506"/>
              <a:ext cx="1944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6732456" y="2521468"/>
              <a:ext cx="1944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cxnSp>
        <p:nvCxnSpPr>
          <p:cNvPr id="44" name="直線矢印コネクタ 43"/>
          <p:cNvCxnSpPr/>
          <p:nvPr/>
        </p:nvCxnSpPr>
        <p:spPr>
          <a:xfrm>
            <a:off x="4017514" y="5947692"/>
            <a:ext cx="5460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4016907" y="5517232"/>
            <a:ext cx="5460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6249147" y="4507532"/>
            <a:ext cx="612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8445511" y="4507532"/>
            <a:ext cx="1044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4016900" y="4507532"/>
            <a:ext cx="624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6" name="タイトル 3"/>
          <p:cNvSpPr txBox="1">
            <a:spLocks/>
          </p:cNvSpPr>
          <p:nvPr/>
        </p:nvSpPr>
        <p:spPr>
          <a:xfrm>
            <a:off x="197355" y="347653"/>
            <a:ext cx="9517057" cy="1065124"/>
          </a:xfrm>
          <a:prstGeom prst="rect">
            <a:avLst/>
          </a:prstGeom>
          <a:ln w="19050">
            <a:solidFill>
              <a:schemeClr val="tx1"/>
            </a:solidFill>
          </a:ln>
        </p:spPr>
        <p:txBody>
          <a:bodyPr vert="horz" lIns="91440" tIns="45720" rIns="91440" bIns="45720" rtlCol="0" anchor="ctr">
            <a:noAutofit/>
          </a:bodyPr>
          <a:lstStyle/>
          <a:p>
            <a:pPr marL="180975" indent="-180975"/>
            <a:r>
              <a:rPr lang="ja-JP" altLang="ja-JP" sz="1600" dirty="0" smtClean="0">
                <a:solidFill>
                  <a:prstClr val="black"/>
                </a:solidFill>
              </a:rPr>
              <a:t>○</a:t>
            </a:r>
            <a:r>
              <a:rPr lang="ja-JP" altLang="en-US" sz="1600" dirty="0" smtClean="0">
                <a:solidFill>
                  <a:prstClr val="black"/>
                </a:solidFill>
              </a:rPr>
              <a:t>　</a:t>
            </a:r>
            <a:r>
              <a:rPr lang="ja-JP" altLang="ja-JP" sz="1600" dirty="0" smtClean="0">
                <a:solidFill>
                  <a:prstClr val="black"/>
                </a:solidFill>
              </a:rPr>
              <a:t>介護</a:t>
            </a:r>
            <a:r>
              <a:rPr lang="ja-JP" altLang="ja-JP" sz="1600" dirty="0">
                <a:solidFill>
                  <a:prstClr val="black"/>
                </a:solidFill>
              </a:rPr>
              <a:t>保険の高額介護サービス費の負担限度額は、制度創設以来据え置かれている。</a:t>
            </a:r>
          </a:p>
          <a:p>
            <a:pPr marL="180975" indent="-180975"/>
            <a:r>
              <a:rPr lang="ja-JP" altLang="ja-JP" sz="1600" dirty="0" smtClean="0">
                <a:solidFill>
                  <a:prstClr val="black"/>
                </a:solidFill>
              </a:rPr>
              <a:t>○</a:t>
            </a:r>
            <a:r>
              <a:rPr lang="ja-JP" altLang="en-US" sz="1600" dirty="0" smtClean="0">
                <a:solidFill>
                  <a:prstClr val="black"/>
                </a:solidFill>
              </a:rPr>
              <a:t>　</a:t>
            </a:r>
            <a:r>
              <a:rPr lang="ja-JP" altLang="ja-JP" sz="1600" dirty="0" smtClean="0">
                <a:solidFill>
                  <a:prstClr val="black"/>
                </a:solidFill>
              </a:rPr>
              <a:t>介護</a:t>
            </a:r>
            <a:r>
              <a:rPr lang="ja-JP" altLang="ja-JP" sz="1600" dirty="0">
                <a:solidFill>
                  <a:prstClr val="black"/>
                </a:solidFill>
              </a:rPr>
              <a:t>保険制度の高額介護サービス費の限度額は、制度創設時の医療保険の高額療養費の多数</a:t>
            </a:r>
            <a:r>
              <a:rPr lang="ja-JP" altLang="ja-JP" sz="1600" dirty="0" smtClean="0">
                <a:solidFill>
                  <a:prstClr val="black"/>
                </a:solidFill>
              </a:rPr>
              <a:t>該当</a:t>
            </a:r>
            <a:r>
              <a:rPr lang="ja-JP" altLang="en-US" sz="1600" dirty="0" smtClean="0">
                <a:solidFill>
                  <a:prstClr val="black"/>
                </a:solidFill>
              </a:rPr>
              <a:t>の金額</a:t>
            </a:r>
            <a:r>
              <a:rPr lang="ja-JP" altLang="ja-JP" sz="1600" dirty="0" smtClean="0">
                <a:solidFill>
                  <a:prstClr val="black"/>
                </a:solidFill>
              </a:rPr>
              <a:t>に合わせて設定</a:t>
            </a:r>
            <a:r>
              <a:rPr lang="ja-JP" altLang="ja-JP" sz="1600" dirty="0">
                <a:solidFill>
                  <a:prstClr val="black"/>
                </a:solidFill>
              </a:rPr>
              <a:t>されたが、医療保険における住民税課税世帯の基準は現在</a:t>
            </a:r>
            <a:r>
              <a:rPr lang="en-US" altLang="ja-JP" sz="1600" dirty="0">
                <a:solidFill>
                  <a:prstClr val="black"/>
                </a:solidFill>
              </a:rPr>
              <a:t>37,200</a:t>
            </a:r>
            <a:r>
              <a:rPr lang="ja-JP" altLang="ja-JP" sz="1600" dirty="0">
                <a:solidFill>
                  <a:prstClr val="black"/>
                </a:solidFill>
              </a:rPr>
              <a:t>円から</a:t>
            </a:r>
            <a:r>
              <a:rPr lang="en-US" altLang="ja-JP" sz="1600" dirty="0">
                <a:solidFill>
                  <a:prstClr val="black"/>
                </a:solidFill>
              </a:rPr>
              <a:t>44,400</a:t>
            </a:r>
            <a:r>
              <a:rPr lang="ja-JP" altLang="ja-JP" sz="1600" dirty="0">
                <a:solidFill>
                  <a:prstClr val="black"/>
                </a:solidFill>
              </a:rPr>
              <a:t>円に引き上げられている。</a:t>
            </a:r>
          </a:p>
        </p:txBody>
      </p:sp>
      <p:sp>
        <p:nvSpPr>
          <p:cNvPr id="38" name="テキスト ボックス 37"/>
          <p:cNvSpPr txBox="1"/>
          <p:nvPr/>
        </p:nvSpPr>
        <p:spPr>
          <a:xfrm>
            <a:off x="272492" y="6217613"/>
            <a:ext cx="9439049" cy="307777"/>
          </a:xfrm>
          <a:prstGeom prst="rect">
            <a:avLst/>
          </a:prstGeom>
          <a:noFill/>
        </p:spPr>
        <p:txBody>
          <a:bodyPr wrap="square" rtlCol="0">
            <a:spAutoFit/>
          </a:bodyPr>
          <a:lstStyle/>
          <a:p>
            <a:r>
              <a:rPr lang="en-US" altLang="ja-JP" sz="1400" dirty="0" smtClean="0">
                <a:solidFill>
                  <a:prstClr val="black"/>
                </a:solidFill>
                <a:latin typeface="HGPｺﾞｼｯｸM" pitchFamily="50" charset="-128"/>
                <a:ea typeface="HGPｺﾞｼｯｸM" pitchFamily="50" charset="-128"/>
              </a:rPr>
              <a:t>※</a:t>
            </a:r>
            <a:r>
              <a:rPr lang="ja-JP" altLang="en-US" sz="1400" dirty="0" smtClean="0">
                <a:solidFill>
                  <a:prstClr val="black"/>
                </a:solidFill>
                <a:latin typeface="HGPｺﾞｼｯｸM" pitchFamily="50" charset="-128"/>
                <a:ea typeface="HGPｺﾞｼｯｸM" pitchFamily="50" charset="-128"/>
              </a:rPr>
              <a:t>　＜＞は、年４回以上利用する多数該当時の金額。</a:t>
            </a:r>
            <a:endParaRPr lang="ja-JP" altLang="en-US" sz="1400" dirty="0">
              <a:solidFill>
                <a:prstClr val="black"/>
              </a:solidFill>
              <a:latin typeface="HGPｺﾞｼｯｸM" pitchFamily="50" charset="-128"/>
              <a:ea typeface="HGPｺﾞｼｯｸM" pitchFamily="50" charset="-128"/>
            </a:endParaRPr>
          </a:p>
        </p:txBody>
      </p:sp>
      <p:sp>
        <p:nvSpPr>
          <p:cNvPr id="50" name="テキスト ボックス 49"/>
          <p:cNvSpPr txBox="1"/>
          <p:nvPr/>
        </p:nvSpPr>
        <p:spPr>
          <a:xfrm>
            <a:off x="272507" y="0"/>
            <a:ext cx="3744393" cy="369332"/>
          </a:xfrm>
          <a:prstGeom prst="rect">
            <a:avLst/>
          </a:prstGeom>
          <a:noFill/>
        </p:spPr>
        <p:txBody>
          <a:bodyPr wrap="square" rtlCol="0">
            <a:spAutoFit/>
          </a:bodyPr>
          <a:lstStyle/>
          <a:p>
            <a:r>
              <a:rPr lang="ja-JP" altLang="en-US" dirty="0" smtClean="0">
                <a:solidFill>
                  <a:prstClr val="black"/>
                </a:solidFill>
              </a:rPr>
              <a:t>（参考）　＜負担限度額＞</a:t>
            </a:r>
            <a:endParaRPr lang="ja-JP" altLang="en-US" dirty="0">
              <a:solidFill>
                <a:prstClr val="black"/>
              </a:solidFill>
            </a:endParaRPr>
          </a:p>
        </p:txBody>
      </p:sp>
      <p:cxnSp>
        <p:nvCxnSpPr>
          <p:cNvPr id="26" name="直線矢印コネクタ 25"/>
          <p:cNvCxnSpPr/>
          <p:nvPr/>
        </p:nvCxnSpPr>
        <p:spPr>
          <a:xfrm>
            <a:off x="4016896" y="5083596"/>
            <a:ext cx="624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5673087" y="5083596"/>
            <a:ext cx="1170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7929504" y="5083596"/>
            <a:ext cx="1560000" cy="1588"/>
          </a:xfrm>
          <a:prstGeom prst="straightConnector1">
            <a:avLst/>
          </a:prstGeom>
          <a:ln w="3175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35"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127</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932914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p:cNvSpPr txBox="1"/>
          <p:nvPr/>
        </p:nvSpPr>
        <p:spPr>
          <a:xfrm>
            <a:off x="3" y="5489498"/>
            <a:ext cx="9906000" cy="1323439"/>
          </a:xfrm>
          <a:prstGeom prst="rect">
            <a:avLst/>
          </a:prstGeom>
          <a:noFill/>
        </p:spPr>
        <p:txBody>
          <a:bodyPr wrap="square" rtlCol="0">
            <a:spAutoFit/>
          </a:bodyPr>
          <a:lstStyle/>
          <a:p>
            <a:pPr marL="185738" indent="-185738" algn="just"/>
            <a:r>
              <a:rPr lang="en-US" altLang="ja-JP" sz="1000" dirty="0" smtClean="0">
                <a:solidFill>
                  <a:prstClr val="black"/>
                </a:solidFill>
                <a:ea typeface="ＭＳ Ｐゴシック"/>
              </a:rPr>
              <a:t>※</a:t>
            </a:r>
            <a:r>
              <a:rPr lang="ja-JP" altLang="en-US" sz="1000" dirty="0" smtClean="0">
                <a:solidFill>
                  <a:prstClr val="black"/>
                </a:solidFill>
                <a:ea typeface="ＭＳ Ｐゴシック"/>
              </a:rPr>
              <a:t>　夫婦世帯については、夫が厚生年金、妻が国民年金の収入のみと仮定。単身世帯は、年金収入のみと仮定。</a:t>
            </a:r>
            <a:endParaRPr lang="en-US" altLang="ja-JP" sz="1000" dirty="0" smtClean="0">
              <a:solidFill>
                <a:prstClr val="black"/>
              </a:solidFill>
              <a:ea typeface="ＭＳ Ｐゴシック"/>
            </a:endParaRPr>
          </a:p>
          <a:p>
            <a:pPr marL="185738" indent="-185738" algn="just"/>
            <a:r>
              <a:rPr lang="en-US" altLang="ja-JP" sz="1000" dirty="0" smtClean="0">
                <a:solidFill>
                  <a:prstClr val="black"/>
                </a:solidFill>
                <a:ea typeface="ＭＳ Ｐゴシック"/>
              </a:rPr>
              <a:t>※</a:t>
            </a:r>
            <a:r>
              <a:rPr lang="ja-JP" altLang="en-US" sz="1000" dirty="0" smtClean="0">
                <a:solidFill>
                  <a:prstClr val="black"/>
                </a:solidFill>
                <a:ea typeface="ＭＳ Ｐゴシック"/>
              </a:rPr>
              <a:t>　モデル年金とは、厚生年金は、夫が平均的収入（平均標準報酬</a:t>
            </a:r>
            <a:r>
              <a:rPr lang="en-US" altLang="ja-JP" sz="1000" dirty="0" smtClean="0">
                <a:solidFill>
                  <a:prstClr val="black"/>
                </a:solidFill>
                <a:ea typeface="ＭＳ Ｐゴシック"/>
              </a:rPr>
              <a:t>36.0</a:t>
            </a:r>
            <a:r>
              <a:rPr lang="ja-JP" altLang="en-US" sz="1000" dirty="0" smtClean="0">
                <a:solidFill>
                  <a:prstClr val="black"/>
                </a:solidFill>
                <a:ea typeface="ＭＳ Ｐゴシック"/>
              </a:rPr>
              <a:t>万円）で</a:t>
            </a:r>
            <a:r>
              <a:rPr lang="en-US" altLang="ja-JP" sz="1000" dirty="0" smtClean="0">
                <a:solidFill>
                  <a:prstClr val="black"/>
                </a:solidFill>
                <a:ea typeface="ＭＳ Ｐゴシック"/>
              </a:rPr>
              <a:t>40</a:t>
            </a:r>
            <a:r>
              <a:rPr lang="ja-JP" altLang="en-US" sz="1000" dirty="0" smtClean="0">
                <a:solidFill>
                  <a:prstClr val="black"/>
                </a:solidFill>
                <a:ea typeface="ＭＳ Ｐゴシック"/>
              </a:rPr>
              <a:t>年間就業し、妻がその期間全て専業主婦であった世帯が年金を受け取り始める場合の給付水準であり、上記は平成</a:t>
            </a:r>
            <a:r>
              <a:rPr lang="en-US" altLang="ja-JP" sz="1000" dirty="0" smtClean="0">
                <a:solidFill>
                  <a:prstClr val="black"/>
                </a:solidFill>
                <a:ea typeface="ＭＳ Ｐゴシック"/>
              </a:rPr>
              <a:t>25</a:t>
            </a:r>
            <a:r>
              <a:rPr lang="ja-JP" altLang="en-US" sz="1000" dirty="0" smtClean="0">
                <a:solidFill>
                  <a:prstClr val="black"/>
                </a:solidFill>
                <a:ea typeface="ＭＳ Ｐゴシック"/>
              </a:rPr>
              <a:t>年</a:t>
            </a:r>
            <a:r>
              <a:rPr lang="en-US" altLang="ja-JP" sz="1000" dirty="0" smtClean="0">
                <a:solidFill>
                  <a:prstClr val="black"/>
                </a:solidFill>
                <a:ea typeface="ＭＳ Ｐゴシック"/>
              </a:rPr>
              <a:t>4</a:t>
            </a:r>
            <a:r>
              <a:rPr lang="ja-JP" altLang="en-US" sz="1000" dirty="0" smtClean="0">
                <a:solidFill>
                  <a:prstClr val="black"/>
                </a:solidFill>
                <a:ea typeface="ＭＳ Ｐゴシック"/>
              </a:rPr>
              <a:t>月～</a:t>
            </a:r>
            <a:r>
              <a:rPr lang="en-US" altLang="ja-JP" sz="1000" dirty="0" smtClean="0">
                <a:solidFill>
                  <a:prstClr val="black"/>
                </a:solidFill>
                <a:ea typeface="ＭＳ Ｐゴシック"/>
              </a:rPr>
              <a:t>9</a:t>
            </a:r>
            <a:r>
              <a:rPr lang="ja-JP" altLang="en-US" sz="1000" dirty="0" smtClean="0">
                <a:solidFill>
                  <a:prstClr val="black"/>
                </a:solidFill>
                <a:ea typeface="ＭＳ Ｐゴシック"/>
              </a:rPr>
              <a:t>月分の年金額によるもの。</a:t>
            </a:r>
            <a:endParaRPr lang="en-US" altLang="ja-JP" sz="1000" dirty="0" smtClean="0">
              <a:solidFill>
                <a:prstClr val="black"/>
              </a:solidFill>
              <a:ea typeface="ＭＳ Ｐゴシック"/>
            </a:endParaRPr>
          </a:p>
          <a:p>
            <a:pPr marL="185738" indent="-185738" algn="just"/>
            <a:r>
              <a:rPr lang="en-US" altLang="ja-JP" sz="1000" dirty="0" smtClean="0">
                <a:solidFill>
                  <a:prstClr val="black"/>
                </a:solidFill>
                <a:ea typeface="ＭＳ Ｐゴシック"/>
              </a:rPr>
              <a:t>※</a:t>
            </a:r>
            <a:r>
              <a:rPr lang="ja-JP" altLang="en-US" sz="1000" dirty="0" smtClean="0">
                <a:solidFill>
                  <a:prstClr val="black"/>
                </a:solidFill>
                <a:ea typeface="ＭＳ Ｐゴシック"/>
              </a:rPr>
              <a:t>　夫婦世帯で夫の介護保険料が第６段階となる場合３８９万円は、夫の年金収入を３１０万円とし、妻は基礎年金７９万円とした場合の合計額。</a:t>
            </a:r>
            <a:endParaRPr lang="en-US" altLang="ja-JP" sz="1000" dirty="0" smtClean="0">
              <a:solidFill>
                <a:prstClr val="black"/>
              </a:solidFill>
              <a:ea typeface="ＭＳ Ｐゴシック"/>
            </a:endParaRPr>
          </a:p>
          <a:p>
            <a:pPr marL="185738" indent="-185738" algn="just"/>
            <a:r>
              <a:rPr lang="en-US" altLang="ja-JP" sz="1000" dirty="0" smtClean="0">
                <a:solidFill>
                  <a:prstClr val="black"/>
                </a:solidFill>
                <a:ea typeface="ＭＳ Ｐゴシック"/>
              </a:rPr>
              <a:t>※</a:t>
            </a:r>
            <a:r>
              <a:rPr lang="ja-JP" altLang="en-US" sz="1000" dirty="0" smtClean="0">
                <a:solidFill>
                  <a:prstClr val="black"/>
                </a:solidFill>
                <a:ea typeface="ＭＳ Ｐゴシック"/>
              </a:rPr>
              <a:t>　医療保険の現役並み所得は、収入基準の金額（世帯合計５２０万円、単身３８３万円）　</a:t>
            </a:r>
          </a:p>
          <a:p>
            <a:pPr marL="185738" indent="-185738" algn="just"/>
            <a:r>
              <a:rPr lang="en-US" altLang="ja-JP" sz="1000" dirty="0" smtClean="0">
                <a:solidFill>
                  <a:prstClr val="black"/>
                </a:solidFill>
                <a:ea typeface="ＭＳ Ｐゴシック"/>
              </a:rPr>
              <a:t>※</a:t>
            </a:r>
            <a:r>
              <a:rPr lang="ja-JP" altLang="en-US" sz="1000" dirty="0" smtClean="0">
                <a:solidFill>
                  <a:prstClr val="black"/>
                </a:solidFill>
                <a:ea typeface="ＭＳ Ｐゴシック"/>
              </a:rPr>
              <a:t>　平均的消費支出は、平成</a:t>
            </a:r>
            <a:r>
              <a:rPr lang="en-US" altLang="ja-JP" sz="1000" dirty="0" smtClean="0">
                <a:solidFill>
                  <a:prstClr val="black"/>
                </a:solidFill>
                <a:ea typeface="ＭＳ Ｐゴシック"/>
              </a:rPr>
              <a:t>24</a:t>
            </a:r>
            <a:r>
              <a:rPr lang="ja-JP" altLang="en-US" sz="1000" dirty="0" smtClean="0">
                <a:solidFill>
                  <a:prstClr val="black"/>
                </a:solidFill>
                <a:ea typeface="ＭＳ Ｐゴシック"/>
              </a:rPr>
              <a:t>年家計調査による。単身</a:t>
            </a:r>
            <a:r>
              <a:rPr lang="ja-JP" altLang="en-US" sz="1000" dirty="0">
                <a:solidFill>
                  <a:prstClr val="black"/>
                </a:solidFill>
                <a:ea typeface="ＭＳ Ｐゴシック"/>
              </a:rPr>
              <a:t>世帯は</a:t>
            </a:r>
            <a:r>
              <a:rPr lang="en-US" altLang="ja-JP" sz="1000" dirty="0">
                <a:solidFill>
                  <a:prstClr val="black"/>
                </a:solidFill>
                <a:ea typeface="ＭＳ Ｐゴシック"/>
              </a:rPr>
              <a:t>65</a:t>
            </a:r>
            <a:r>
              <a:rPr lang="ja-JP" altLang="en-US" sz="1000" dirty="0">
                <a:solidFill>
                  <a:prstClr val="black"/>
                </a:solidFill>
                <a:ea typeface="ＭＳ Ｐゴシック"/>
              </a:rPr>
              <a:t>歳以上の無職単身世帯の消費支出。夫婦世帯は、高齢者世帯</a:t>
            </a:r>
            <a:r>
              <a:rPr lang="en-US" altLang="ja-JP" sz="1000" dirty="0">
                <a:solidFill>
                  <a:prstClr val="black"/>
                </a:solidFill>
                <a:ea typeface="ＭＳ Ｐゴシック"/>
              </a:rPr>
              <a:t>(</a:t>
            </a:r>
            <a:r>
              <a:rPr lang="ja-JP" altLang="en-US" sz="1000" dirty="0">
                <a:solidFill>
                  <a:prstClr val="black"/>
                </a:solidFill>
                <a:ea typeface="ＭＳ Ｐゴシック"/>
              </a:rPr>
              <a:t>男</a:t>
            </a:r>
            <a:r>
              <a:rPr lang="en-US" altLang="ja-JP" sz="1000" dirty="0">
                <a:solidFill>
                  <a:prstClr val="black"/>
                </a:solidFill>
                <a:ea typeface="ＭＳ Ｐゴシック"/>
              </a:rPr>
              <a:t>65</a:t>
            </a:r>
            <a:r>
              <a:rPr lang="ja-JP" altLang="en-US" sz="1000" dirty="0">
                <a:solidFill>
                  <a:prstClr val="black"/>
                </a:solidFill>
                <a:ea typeface="ＭＳ Ｐゴシック"/>
              </a:rPr>
              <a:t>歳以上</a:t>
            </a:r>
            <a:r>
              <a:rPr lang="en-US" altLang="ja-JP" sz="1000" dirty="0">
                <a:solidFill>
                  <a:prstClr val="black"/>
                </a:solidFill>
                <a:ea typeface="ＭＳ Ｐゴシック"/>
              </a:rPr>
              <a:t>,</a:t>
            </a:r>
            <a:r>
              <a:rPr lang="ja-JP" altLang="en-US" sz="1000" dirty="0">
                <a:solidFill>
                  <a:prstClr val="black"/>
                </a:solidFill>
                <a:ea typeface="ＭＳ Ｐゴシック"/>
              </a:rPr>
              <a:t>女</a:t>
            </a:r>
            <a:r>
              <a:rPr lang="en-US" altLang="ja-JP" sz="1000" dirty="0">
                <a:solidFill>
                  <a:prstClr val="black"/>
                </a:solidFill>
                <a:ea typeface="ＭＳ Ｐゴシック"/>
              </a:rPr>
              <a:t>60</a:t>
            </a:r>
            <a:r>
              <a:rPr lang="ja-JP" altLang="en-US" sz="1000" dirty="0">
                <a:solidFill>
                  <a:prstClr val="black"/>
                </a:solidFill>
                <a:ea typeface="ＭＳ Ｐゴシック"/>
              </a:rPr>
              <a:t>歳以上の者のみからなる世帯で少なくとも一人は</a:t>
            </a:r>
            <a:r>
              <a:rPr lang="en-US" altLang="ja-JP" sz="1000" dirty="0">
                <a:solidFill>
                  <a:prstClr val="black"/>
                </a:solidFill>
                <a:ea typeface="ＭＳ Ｐゴシック"/>
              </a:rPr>
              <a:t>65</a:t>
            </a:r>
            <a:r>
              <a:rPr lang="ja-JP" altLang="en-US" sz="1000" dirty="0">
                <a:solidFill>
                  <a:prstClr val="black"/>
                </a:solidFill>
                <a:ea typeface="ＭＳ Ｐゴシック"/>
              </a:rPr>
              <a:t>歳以上</a:t>
            </a:r>
            <a:r>
              <a:rPr lang="en-US" altLang="ja-JP" sz="1000" dirty="0">
                <a:solidFill>
                  <a:prstClr val="black"/>
                </a:solidFill>
                <a:ea typeface="ＭＳ Ｐゴシック"/>
              </a:rPr>
              <a:t>)</a:t>
            </a:r>
            <a:r>
              <a:rPr lang="ja-JP" altLang="en-US" sz="1000" dirty="0">
                <a:solidFill>
                  <a:prstClr val="black"/>
                </a:solidFill>
                <a:ea typeface="ＭＳ Ｐゴシック"/>
              </a:rPr>
              <a:t>のうち世帯主が無職の世帯（世帯人員の平均は</a:t>
            </a:r>
            <a:r>
              <a:rPr lang="en-US" altLang="ja-JP" sz="1000" dirty="0">
                <a:solidFill>
                  <a:prstClr val="black"/>
                </a:solidFill>
                <a:ea typeface="ＭＳ Ｐゴシック"/>
              </a:rPr>
              <a:t>2.04</a:t>
            </a:r>
            <a:r>
              <a:rPr lang="ja-JP" altLang="en-US" sz="1000" dirty="0">
                <a:solidFill>
                  <a:prstClr val="black"/>
                </a:solidFill>
                <a:ea typeface="ＭＳ Ｐゴシック"/>
              </a:rPr>
              <a:t>人）の消費支出であり、それぞれ平成</a:t>
            </a:r>
            <a:r>
              <a:rPr lang="en-US" altLang="ja-JP" sz="1000" dirty="0">
                <a:solidFill>
                  <a:prstClr val="black"/>
                </a:solidFill>
                <a:ea typeface="ＭＳ Ｐゴシック"/>
              </a:rPr>
              <a:t>24</a:t>
            </a:r>
            <a:r>
              <a:rPr lang="ja-JP" altLang="en-US" sz="1000" dirty="0">
                <a:solidFill>
                  <a:prstClr val="black"/>
                </a:solidFill>
                <a:ea typeface="ＭＳ Ｐゴシック"/>
              </a:rPr>
              <a:t>年平均の一月当たりの消費支出を</a:t>
            </a:r>
            <a:r>
              <a:rPr lang="en-US" altLang="ja-JP" sz="1000" dirty="0">
                <a:solidFill>
                  <a:prstClr val="black"/>
                </a:solidFill>
                <a:ea typeface="ＭＳ Ｐゴシック"/>
              </a:rPr>
              <a:t>12</a:t>
            </a:r>
            <a:r>
              <a:rPr lang="ja-JP" altLang="en-US" sz="1000" dirty="0">
                <a:solidFill>
                  <a:prstClr val="black"/>
                </a:solidFill>
                <a:ea typeface="ＭＳ Ｐゴシック"/>
              </a:rPr>
              <a:t>倍したもの</a:t>
            </a:r>
            <a:r>
              <a:rPr lang="ja-JP" altLang="en-US" sz="1000" dirty="0" smtClean="0">
                <a:solidFill>
                  <a:prstClr val="black"/>
                </a:solidFill>
                <a:ea typeface="ＭＳ Ｐゴシック"/>
              </a:rPr>
              <a:t>。</a:t>
            </a:r>
            <a:endParaRPr lang="en-US" altLang="ja-JP" sz="1000" dirty="0" smtClean="0">
              <a:solidFill>
                <a:prstClr val="black"/>
              </a:solidFill>
              <a:ea typeface="ＭＳ Ｐゴシック"/>
            </a:endParaRPr>
          </a:p>
          <a:p>
            <a:pPr marL="185738" indent="-185738" algn="just"/>
            <a:r>
              <a:rPr lang="en-US" altLang="ja-JP" sz="1000" dirty="0" smtClean="0">
                <a:solidFill>
                  <a:prstClr val="black"/>
                </a:solidFill>
                <a:ea typeface="ＭＳ Ｐゴシック"/>
              </a:rPr>
              <a:t>※</a:t>
            </a:r>
            <a:r>
              <a:rPr lang="ja-JP" altLang="en-US" sz="1000" dirty="0" smtClean="0">
                <a:solidFill>
                  <a:prstClr val="black"/>
                </a:solidFill>
                <a:ea typeface="ＭＳ Ｐゴシック"/>
              </a:rPr>
              <a:t>　生活保護基準額は、一級地１の生活扶助の額と、東京都の住宅扶助の上限額を１年分足し上げた数値。</a:t>
            </a:r>
            <a:endParaRPr lang="en-US" altLang="ja-JP" sz="1000" dirty="0">
              <a:solidFill>
                <a:prstClr val="black"/>
              </a:solidFill>
              <a:ea typeface="ＭＳ Ｐゴシック"/>
            </a:endParaRPr>
          </a:p>
        </p:txBody>
      </p:sp>
      <p:grpSp>
        <p:nvGrpSpPr>
          <p:cNvPr id="17" name="グループ化 16"/>
          <p:cNvGrpSpPr/>
          <p:nvPr/>
        </p:nvGrpSpPr>
        <p:grpSpPr>
          <a:xfrm>
            <a:off x="203583" y="2323932"/>
            <a:ext cx="9225138" cy="360040"/>
            <a:chOff x="234747" y="1838874"/>
            <a:chExt cx="9225138" cy="360040"/>
          </a:xfrm>
        </p:grpSpPr>
        <p:sp>
          <p:nvSpPr>
            <p:cNvPr id="86" name="テキスト ボックス 85"/>
            <p:cNvSpPr txBox="1"/>
            <p:nvPr/>
          </p:nvSpPr>
          <p:spPr>
            <a:xfrm>
              <a:off x="234747" y="1851364"/>
              <a:ext cx="1476169" cy="307777"/>
            </a:xfrm>
            <a:prstGeom prst="rect">
              <a:avLst/>
            </a:prstGeom>
            <a:noFill/>
          </p:spPr>
          <p:txBody>
            <a:bodyPr wrap="square" rtlCol="0">
              <a:spAutoFit/>
            </a:bodyPr>
            <a:lstStyle/>
            <a:p>
              <a:pPr algn="ctr" fontAlgn="auto">
                <a:spcBef>
                  <a:spcPts val="0"/>
                </a:spcBef>
                <a:spcAft>
                  <a:spcPts val="0"/>
                </a:spcAft>
              </a:pPr>
              <a:r>
                <a:rPr lang="ja-JP" altLang="en-US" sz="1400" dirty="0">
                  <a:solidFill>
                    <a:prstClr val="black"/>
                  </a:solidFill>
                  <a:latin typeface="Calibri"/>
                  <a:ea typeface="ＭＳ Ｐゴシック"/>
                </a:rPr>
                <a:t>年金収入</a:t>
              </a:r>
              <a:endParaRPr lang="en-US" altLang="ja-JP" sz="1400" dirty="0" smtClean="0">
                <a:solidFill>
                  <a:prstClr val="black"/>
                </a:solidFill>
                <a:latin typeface="Calibri"/>
                <a:ea typeface="ＭＳ Ｐゴシック"/>
              </a:endParaRPr>
            </a:p>
          </p:txBody>
        </p:sp>
        <p:grpSp>
          <p:nvGrpSpPr>
            <p:cNvPr id="15" name="グループ化 14"/>
            <p:cNvGrpSpPr/>
            <p:nvPr/>
          </p:nvGrpSpPr>
          <p:grpSpPr>
            <a:xfrm>
              <a:off x="1347453" y="1838874"/>
              <a:ext cx="8112432" cy="360040"/>
              <a:chOff x="1347453" y="1838874"/>
              <a:chExt cx="8112432" cy="360040"/>
            </a:xfrm>
          </p:grpSpPr>
          <p:cxnSp>
            <p:nvCxnSpPr>
              <p:cNvPr id="92" name="直線矢印コネクタ 91"/>
              <p:cNvCxnSpPr/>
              <p:nvPr/>
            </p:nvCxnSpPr>
            <p:spPr>
              <a:xfrm>
                <a:off x="1347453" y="2005252"/>
                <a:ext cx="811243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1347453" y="1838874"/>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6" name="二等辺三角形 25"/>
          <p:cNvSpPr/>
          <p:nvPr/>
        </p:nvSpPr>
        <p:spPr>
          <a:xfrm>
            <a:off x="3273841" y="2476637"/>
            <a:ext cx="180020" cy="25202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sp>
        <p:nvSpPr>
          <p:cNvPr id="13" name="テキスト ボックス 12"/>
          <p:cNvSpPr txBox="1"/>
          <p:nvPr/>
        </p:nvSpPr>
        <p:spPr>
          <a:xfrm>
            <a:off x="72426" y="1335108"/>
            <a:ext cx="400110" cy="1863756"/>
          </a:xfrm>
          <a:prstGeom prst="rect">
            <a:avLst/>
          </a:prstGeom>
          <a:noFill/>
          <a:ln>
            <a:solidFill>
              <a:schemeClr val="tx1"/>
            </a:solidFill>
          </a:ln>
        </p:spPr>
        <p:txBody>
          <a:bodyPr vert="eaVert" wrap="square" rtlCol="0">
            <a:spAutoFit/>
          </a:bodyPr>
          <a:lstStyle/>
          <a:p>
            <a:pPr algn="ctr"/>
            <a:r>
              <a:rPr lang="ja-JP" altLang="en-US" sz="1400" dirty="0" smtClean="0">
                <a:solidFill>
                  <a:prstClr val="black"/>
                </a:solidFill>
                <a:ea typeface="ＭＳ Ｐゴシック"/>
              </a:rPr>
              <a:t>年金収入のみ単身</a:t>
            </a:r>
            <a:endParaRPr lang="ja-JP" altLang="en-US" sz="1400" dirty="0">
              <a:solidFill>
                <a:prstClr val="black"/>
              </a:solidFill>
              <a:ea typeface="ＭＳ Ｐゴシック"/>
            </a:endParaRPr>
          </a:p>
        </p:txBody>
      </p:sp>
      <p:sp>
        <p:nvSpPr>
          <p:cNvPr id="16" name="二等辺三角形 15"/>
          <p:cNvSpPr/>
          <p:nvPr/>
        </p:nvSpPr>
        <p:spPr>
          <a:xfrm>
            <a:off x="1701693" y="2503952"/>
            <a:ext cx="180020" cy="25202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sp>
        <p:nvSpPr>
          <p:cNvPr id="28" name="二等辺三角形 27"/>
          <p:cNvSpPr/>
          <p:nvPr/>
        </p:nvSpPr>
        <p:spPr>
          <a:xfrm>
            <a:off x="2621436" y="2490802"/>
            <a:ext cx="180020" cy="25202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42" name="直線矢印コネクタ 41"/>
          <p:cNvCxnSpPr>
            <a:stCxn id="45" idx="2"/>
            <a:endCxn id="16" idx="1"/>
          </p:cNvCxnSpPr>
          <p:nvPr/>
        </p:nvCxnSpPr>
        <p:spPr>
          <a:xfrm>
            <a:off x="924066" y="1845249"/>
            <a:ext cx="822645" cy="78472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64053" y="1239469"/>
            <a:ext cx="720000" cy="605776"/>
          </a:xfrm>
          <a:prstGeom prst="rect">
            <a:avLst/>
          </a:prstGeom>
          <a:noFill/>
          <a:ln w="25400">
            <a:solidFill>
              <a:schemeClr val="tx2"/>
            </a:solidFill>
            <a:prstDash val="sysDot"/>
          </a:ln>
        </p:spPr>
        <p:txBody>
          <a:bodyPr wrap="square" lIns="36000" tIns="36000" rIns="36000" bIns="36000" rtlCol="0">
            <a:noAutofit/>
          </a:bodyPr>
          <a:lstStyle/>
          <a:p>
            <a:r>
              <a:rPr lang="ja-JP" altLang="en-US" sz="1200" dirty="0" smtClean="0">
                <a:solidFill>
                  <a:prstClr val="black"/>
                </a:solidFill>
                <a:ea typeface="ＭＳ Ｐゴシック"/>
              </a:rPr>
              <a:t>基礎年金</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７９万円</a:t>
            </a:r>
            <a:endParaRPr lang="en-US" altLang="ja-JP" sz="1200" dirty="0" smtClean="0">
              <a:solidFill>
                <a:prstClr val="black"/>
              </a:solidFill>
              <a:ea typeface="ＭＳ Ｐゴシック"/>
            </a:endParaRPr>
          </a:p>
        </p:txBody>
      </p:sp>
      <p:cxnSp>
        <p:nvCxnSpPr>
          <p:cNvPr id="49" name="直線矢印コネクタ 48"/>
          <p:cNvCxnSpPr>
            <a:stCxn id="52" idx="0"/>
            <a:endCxn id="28" idx="0"/>
          </p:cNvCxnSpPr>
          <p:nvPr/>
        </p:nvCxnSpPr>
        <p:spPr>
          <a:xfrm>
            <a:off x="2495363" y="961736"/>
            <a:ext cx="216083" cy="152906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58" idx="2"/>
            <a:endCxn id="26" idx="0"/>
          </p:cNvCxnSpPr>
          <p:nvPr/>
        </p:nvCxnSpPr>
        <p:spPr>
          <a:xfrm flipH="1">
            <a:off x="3363851" y="1627534"/>
            <a:ext cx="1213911" cy="84910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4145762" y="1000833"/>
            <a:ext cx="864000" cy="626701"/>
          </a:xfrm>
          <a:prstGeom prst="rect">
            <a:avLst/>
          </a:prstGeom>
          <a:noFill/>
          <a:ln w="25400">
            <a:solidFill>
              <a:schemeClr val="tx2"/>
            </a:solidFill>
            <a:prstDash val="sysDot"/>
          </a:ln>
        </p:spPr>
        <p:txBody>
          <a:bodyPr wrap="square" lIns="36000" tIns="36000" rIns="36000" bIns="36000" rtlCol="0">
            <a:spAutoFit/>
          </a:bodyPr>
          <a:lstStyle/>
          <a:p>
            <a:r>
              <a:rPr lang="ja-JP" altLang="en-US" sz="1200" dirty="0" smtClean="0">
                <a:solidFill>
                  <a:prstClr val="black"/>
                </a:solidFill>
                <a:ea typeface="ＭＳ Ｐゴシック"/>
              </a:rPr>
              <a:t>モデル年金</a:t>
            </a:r>
            <a:endParaRPr lang="en-US" altLang="ja-JP" sz="1200" dirty="0" smtClean="0">
              <a:solidFill>
                <a:prstClr val="black"/>
              </a:solidFill>
              <a:ea typeface="ＭＳ Ｐゴシック"/>
            </a:endParaRPr>
          </a:p>
          <a:p>
            <a:r>
              <a:rPr lang="en-US" altLang="ja-JP" sz="1200" dirty="0" smtClean="0">
                <a:solidFill>
                  <a:prstClr val="black"/>
                </a:solidFill>
                <a:ea typeface="ＭＳ Ｐゴシック"/>
              </a:rPr>
              <a:t>(</a:t>
            </a:r>
            <a:r>
              <a:rPr lang="ja-JP" altLang="en-US" sz="1200" dirty="0" smtClean="0">
                <a:solidFill>
                  <a:prstClr val="black"/>
                </a:solidFill>
                <a:ea typeface="ＭＳ Ｐゴシック"/>
              </a:rPr>
              <a:t>厚生年金</a:t>
            </a:r>
            <a:r>
              <a:rPr lang="en-US" altLang="ja-JP" sz="1200" dirty="0" smtClean="0">
                <a:solidFill>
                  <a:prstClr val="black"/>
                </a:solidFill>
                <a:ea typeface="ＭＳ Ｐゴシック"/>
              </a:rPr>
              <a:t>)</a:t>
            </a:r>
          </a:p>
          <a:p>
            <a:r>
              <a:rPr lang="ja-JP" altLang="en-US" sz="1200" dirty="0" smtClean="0">
                <a:solidFill>
                  <a:prstClr val="black"/>
                </a:solidFill>
                <a:ea typeface="ＭＳ Ｐゴシック"/>
              </a:rPr>
              <a:t>１９８万円</a:t>
            </a:r>
            <a:endParaRPr lang="en-US" altLang="ja-JP" sz="1200" dirty="0" smtClean="0">
              <a:solidFill>
                <a:prstClr val="black"/>
              </a:solidFill>
              <a:ea typeface="ＭＳ Ｐゴシック"/>
            </a:endParaRPr>
          </a:p>
        </p:txBody>
      </p:sp>
      <p:cxnSp>
        <p:nvCxnSpPr>
          <p:cNvPr id="64" name="直線矢印コネクタ 63"/>
          <p:cNvCxnSpPr>
            <a:stCxn id="65" idx="2"/>
            <a:endCxn id="63" idx="0"/>
          </p:cNvCxnSpPr>
          <p:nvPr/>
        </p:nvCxnSpPr>
        <p:spPr>
          <a:xfrm flipH="1">
            <a:off x="5272848" y="1662624"/>
            <a:ext cx="2572650" cy="83690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7413498" y="1035923"/>
            <a:ext cx="864000" cy="626701"/>
          </a:xfrm>
          <a:prstGeom prst="rect">
            <a:avLst/>
          </a:prstGeom>
          <a:solidFill>
            <a:schemeClr val="bg1"/>
          </a:solidFill>
          <a:ln w="31750" cmpd="sng">
            <a:solidFill>
              <a:schemeClr val="tx1"/>
            </a:solidFill>
            <a:prstDash val="solid"/>
          </a:ln>
        </p:spPr>
        <p:txBody>
          <a:bodyPr wrap="square" lIns="36000" tIns="36000" rIns="36000" bIns="36000" rtlCol="0">
            <a:spAutoFit/>
          </a:bodyPr>
          <a:lstStyle/>
          <a:p>
            <a:r>
              <a:rPr lang="ja-JP" altLang="en-US" sz="1200" dirty="0" smtClean="0">
                <a:solidFill>
                  <a:prstClr val="black"/>
                </a:solidFill>
                <a:ea typeface="ＭＳ Ｐゴシック"/>
              </a:rPr>
              <a:t>介護保険料が第６段階</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　３１０万円</a:t>
            </a:r>
            <a:endParaRPr lang="en-US" altLang="ja-JP" sz="1200" dirty="0" smtClean="0">
              <a:solidFill>
                <a:prstClr val="black"/>
              </a:solidFill>
              <a:ea typeface="ＭＳ Ｐゴシック"/>
            </a:endParaRPr>
          </a:p>
        </p:txBody>
      </p:sp>
      <p:sp>
        <p:nvSpPr>
          <p:cNvPr id="68" name="二等辺三角形 67"/>
          <p:cNvSpPr/>
          <p:nvPr/>
        </p:nvSpPr>
        <p:spPr>
          <a:xfrm>
            <a:off x="6269525" y="2497478"/>
            <a:ext cx="180020" cy="25202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69" name="直線矢印コネクタ 68"/>
          <p:cNvCxnSpPr>
            <a:stCxn id="73" idx="2"/>
            <a:endCxn id="68" idx="0"/>
          </p:cNvCxnSpPr>
          <p:nvPr/>
        </p:nvCxnSpPr>
        <p:spPr>
          <a:xfrm flipH="1">
            <a:off x="6359535" y="1648460"/>
            <a:ext cx="2460387" cy="84901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8315921" y="1021759"/>
            <a:ext cx="1008001" cy="626701"/>
          </a:xfrm>
          <a:prstGeom prst="rect">
            <a:avLst/>
          </a:prstGeom>
          <a:noFill/>
          <a:ln w="31750" cmpd="sng">
            <a:solidFill>
              <a:schemeClr val="tx1"/>
            </a:solidFill>
            <a:prstDash val="solid"/>
          </a:ln>
        </p:spPr>
        <p:txBody>
          <a:bodyPr wrap="square" lIns="36000" tIns="36000" rIns="36000" bIns="36000" rtlCol="0">
            <a:spAutoFit/>
          </a:bodyPr>
          <a:lstStyle/>
          <a:p>
            <a:r>
              <a:rPr lang="ja-JP" altLang="en-US" sz="1200" dirty="0" smtClean="0">
                <a:solidFill>
                  <a:prstClr val="black"/>
                </a:solidFill>
                <a:ea typeface="ＭＳ Ｐゴシック"/>
              </a:rPr>
              <a:t>医療保険の</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現役並み所得</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３８３万円</a:t>
            </a:r>
            <a:endParaRPr lang="en-US" altLang="ja-JP" sz="1200" dirty="0" smtClean="0">
              <a:solidFill>
                <a:prstClr val="black"/>
              </a:solidFill>
              <a:ea typeface="ＭＳ Ｐゴシック"/>
            </a:endParaRPr>
          </a:p>
        </p:txBody>
      </p:sp>
      <p:sp>
        <p:nvSpPr>
          <p:cNvPr id="118" name="二等辺三角形 117"/>
          <p:cNvSpPr/>
          <p:nvPr/>
        </p:nvSpPr>
        <p:spPr>
          <a:xfrm>
            <a:off x="2935647" y="2499527"/>
            <a:ext cx="180020" cy="25202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120" name="直線矢印コネクタ 119"/>
          <p:cNvCxnSpPr>
            <a:stCxn id="121" idx="0"/>
            <a:endCxn id="118" idx="0"/>
          </p:cNvCxnSpPr>
          <p:nvPr/>
        </p:nvCxnSpPr>
        <p:spPr>
          <a:xfrm flipH="1">
            <a:off x="3025657" y="1033879"/>
            <a:ext cx="495618" cy="146564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2963275" y="1033879"/>
            <a:ext cx="1116000" cy="811367"/>
          </a:xfrm>
          <a:prstGeom prst="rect">
            <a:avLst/>
          </a:prstGeom>
          <a:solidFill>
            <a:schemeClr val="bg1"/>
          </a:solidFill>
          <a:ln w="34925" cmpd="sng">
            <a:solidFill>
              <a:schemeClr val="tx2"/>
            </a:solidFill>
            <a:prstDash val="solid"/>
          </a:ln>
        </p:spPr>
        <p:txBody>
          <a:bodyPr wrap="square" lIns="36000" tIns="36000" rIns="0" bIns="36000" rtlCol="0">
            <a:spAutoFit/>
          </a:bodyPr>
          <a:lstStyle/>
          <a:p>
            <a:r>
              <a:rPr lang="ja-JP" altLang="en-US" sz="1200" dirty="0" smtClean="0">
                <a:solidFill>
                  <a:prstClr val="black"/>
                </a:solidFill>
                <a:ea typeface="ＭＳ Ｐゴシック"/>
              </a:rPr>
              <a:t>平均的消費支出</a:t>
            </a:r>
            <a:endParaRPr lang="en-US" altLang="ja-JP" sz="1200" dirty="0" smtClean="0">
              <a:solidFill>
                <a:prstClr val="black"/>
              </a:solidFill>
              <a:ea typeface="ＭＳ Ｐゴシック"/>
            </a:endParaRPr>
          </a:p>
          <a:p>
            <a:pPr marL="87313" indent="-87313"/>
            <a:r>
              <a:rPr lang="ja-JP" altLang="en-US" sz="1200" dirty="0" smtClean="0">
                <a:solidFill>
                  <a:prstClr val="black"/>
                </a:solidFill>
                <a:ea typeface="ＭＳ Ｐゴシック"/>
              </a:rPr>
              <a:t>（無職高齢者単身世帯）</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１７０万円</a:t>
            </a:r>
            <a:endParaRPr lang="en-US" altLang="ja-JP" sz="1200" dirty="0" smtClean="0">
              <a:solidFill>
                <a:prstClr val="black"/>
              </a:solidFill>
              <a:ea typeface="ＭＳ Ｐゴシック"/>
            </a:endParaRPr>
          </a:p>
        </p:txBody>
      </p:sp>
      <p:sp>
        <p:nvSpPr>
          <p:cNvPr id="78" name="二等辺三角形 77"/>
          <p:cNvSpPr/>
          <p:nvPr/>
        </p:nvSpPr>
        <p:spPr>
          <a:xfrm>
            <a:off x="4704919" y="2516696"/>
            <a:ext cx="180020" cy="252028"/>
          </a:xfrm>
          <a:prstGeom prst="triangl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sp>
        <p:nvSpPr>
          <p:cNvPr id="95" name="テキスト ボックス 94"/>
          <p:cNvSpPr txBox="1"/>
          <p:nvPr/>
        </p:nvSpPr>
        <p:spPr>
          <a:xfrm>
            <a:off x="6255766" y="1092636"/>
            <a:ext cx="1081994" cy="626701"/>
          </a:xfrm>
          <a:prstGeom prst="rect">
            <a:avLst/>
          </a:prstGeom>
          <a:solidFill>
            <a:srgbClr val="FFFFCC"/>
          </a:solidFill>
          <a:ln w="31750" cmpd="sng">
            <a:solidFill>
              <a:srgbClr val="FF0000"/>
            </a:solidFill>
            <a:prstDash val="solid"/>
          </a:ln>
        </p:spPr>
        <p:txBody>
          <a:bodyPr wrap="square" lIns="36000" tIns="36000" rIns="36000" bIns="36000" rtlCol="0">
            <a:spAutoFit/>
          </a:bodyPr>
          <a:lstStyle/>
          <a:p>
            <a:pPr marL="87313" indent="-87313"/>
            <a:r>
              <a:rPr lang="en-US" altLang="ja-JP" sz="1200" dirty="0" smtClean="0">
                <a:solidFill>
                  <a:prstClr val="black"/>
                </a:solidFill>
                <a:ea typeface="ＭＳ Ｐゴシック"/>
              </a:rPr>
              <a:t>(</a:t>
            </a:r>
            <a:r>
              <a:rPr lang="ja-JP" altLang="en-US" sz="1200" dirty="0" smtClean="0">
                <a:solidFill>
                  <a:prstClr val="black"/>
                </a:solidFill>
                <a:ea typeface="ＭＳ Ｐゴシック"/>
              </a:rPr>
              <a:t>案②</a:t>
            </a:r>
            <a:r>
              <a:rPr lang="en-US" altLang="ja-JP" sz="1200" dirty="0" smtClean="0">
                <a:solidFill>
                  <a:prstClr val="black"/>
                </a:solidFill>
                <a:ea typeface="ＭＳ Ｐゴシック"/>
              </a:rPr>
              <a:t>)</a:t>
            </a:r>
            <a:r>
              <a:rPr lang="ja-JP" altLang="en-US" sz="1200" dirty="0" smtClean="0">
                <a:solidFill>
                  <a:prstClr val="black"/>
                </a:solidFill>
                <a:ea typeface="ＭＳ Ｐゴシック"/>
              </a:rPr>
              <a:t>　課税層の上位半分</a:t>
            </a:r>
            <a:endParaRPr lang="en-US" altLang="ja-JP" sz="1200" dirty="0" smtClean="0">
              <a:solidFill>
                <a:prstClr val="black"/>
              </a:solidFill>
              <a:ea typeface="ＭＳ Ｐゴシック"/>
            </a:endParaRPr>
          </a:p>
          <a:p>
            <a:pPr indent="87313"/>
            <a:r>
              <a:rPr lang="ja-JP" altLang="en-US" sz="1200" dirty="0" smtClean="0">
                <a:solidFill>
                  <a:prstClr val="black"/>
                </a:solidFill>
                <a:ea typeface="ＭＳ Ｐゴシック"/>
              </a:rPr>
              <a:t>２９０万円</a:t>
            </a:r>
            <a:endParaRPr lang="en-US" altLang="ja-JP" sz="1200" dirty="0" smtClean="0">
              <a:solidFill>
                <a:prstClr val="black"/>
              </a:solidFill>
              <a:ea typeface="ＭＳ Ｐゴシック"/>
            </a:endParaRPr>
          </a:p>
        </p:txBody>
      </p:sp>
      <p:cxnSp>
        <p:nvCxnSpPr>
          <p:cNvPr id="98" name="直線矢印コネクタ 97"/>
          <p:cNvCxnSpPr>
            <a:stCxn id="95" idx="2"/>
            <a:endCxn id="78" idx="0"/>
          </p:cNvCxnSpPr>
          <p:nvPr/>
        </p:nvCxnSpPr>
        <p:spPr>
          <a:xfrm flipH="1">
            <a:off x="4794929" y="1719337"/>
            <a:ext cx="2001834" cy="797359"/>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1" name="二等辺三角形 70"/>
          <p:cNvSpPr/>
          <p:nvPr/>
        </p:nvSpPr>
        <p:spPr>
          <a:xfrm>
            <a:off x="4391591" y="2518185"/>
            <a:ext cx="180020" cy="252028"/>
          </a:xfrm>
          <a:prstGeom prst="triangle">
            <a:avLst/>
          </a:prstGeom>
          <a:solidFill>
            <a:srgbClr val="00CC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sp>
        <p:nvSpPr>
          <p:cNvPr id="72" name="テキスト ボックス 71"/>
          <p:cNvSpPr txBox="1"/>
          <p:nvPr/>
        </p:nvSpPr>
        <p:spPr>
          <a:xfrm>
            <a:off x="5031669" y="1070203"/>
            <a:ext cx="1152128" cy="626701"/>
          </a:xfrm>
          <a:prstGeom prst="rect">
            <a:avLst/>
          </a:prstGeom>
          <a:solidFill>
            <a:srgbClr val="FFFFCC"/>
          </a:solidFill>
          <a:ln w="31750" cmpd="sng">
            <a:solidFill>
              <a:srgbClr val="00CC00"/>
            </a:solidFill>
            <a:prstDash val="solid"/>
          </a:ln>
        </p:spPr>
        <p:txBody>
          <a:bodyPr wrap="square" lIns="36000" tIns="36000" rIns="36000" bIns="36000" rtlCol="0">
            <a:spAutoFit/>
          </a:bodyPr>
          <a:lstStyle/>
          <a:p>
            <a:pPr marL="85725" indent="-85725">
              <a:tabLst>
                <a:tab pos="85725" algn="l"/>
              </a:tabLst>
            </a:pPr>
            <a:r>
              <a:rPr lang="ja-JP" altLang="en-US" sz="1200" dirty="0" smtClean="0">
                <a:solidFill>
                  <a:prstClr val="black"/>
                </a:solidFill>
                <a:ea typeface="ＭＳ Ｐゴシック"/>
              </a:rPr>
              <a:t>（案①）被保険者の上位２割</a:t>
            </a:r>
            <a:endParaRPr lang="en-US" altLang="ja-JP" sz="1200" dirty="0" smtClean="0">
              <a:solidFill>
                <a:prstClr val="black"/>
              </a:solidFill>
              <a:ea typeface="ＭＳ Ｐゴシック"/>
            </a:endParaRPr>
          </a:p>
          <a:p>
            <a:pPr indent="87313"/>
            <a:r>
              <a:rPr lang="ja-JP" altLang="en-US" sz="1200" dirty="0" smtClean="0">
                <a:solidFill>
                  <a:prstClr val="black"/>
                </a:solidFill>
                <a:ea typeface="ＭＳ Ｐゴシック"/>
              </a:rPr>
              <a:t>２８０万円</a:t>
            </a:r>
            <a:endParaRPr lang="en-US" altLang="ja-JP" sz="1200" dirty="0" smtClean="0">
              <a:solidFill>
                <a:prstClr val="black"/>
              </a:solidFill>
              <a:ea typeface="ＭＳ Ｐゴシック"/>
            </a:endParaRPr>
          </a:p>
        </p:txBody>
      </p:sp>
      <p:cxnSp>
        <p:nvCxnSpPr>
          <p:cNvPr id="74" name="直線矢印コネクタ 73"/>
          <p:cNvCxnSpPr>
            <a:stCxn id="72" idx="2"/>
            <a:endCxn id="71" idx="0"/>
          </p:cNvCxnSpPr>
          <p:nvPr/>
        </p:nvCxnSpPr>
        <p:spPr>
          <a:xfrm flipH="1">
            <a:off x="4481600" y="1696880"/>
            <a:ext cx="1126132" cy="821305"/>
          </a:xfrm>
          <a:prstGeom prst="straightConnector1">
            <a:avLst/>
          </a:prstGeom>
          <a:ln>
            <a:solidFill>
              <a:srgbClr val="00CC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1164239" y="1861771"/>
            <a:ext cx="8270461" cy="523220"/>
            <a:chOff x="1496672" y="1203406"/>
            <a:chExt cx="8270461" cy="523220"/>
          </a:xfrm>
        </p:grpSpPr>
        <p:sp>
          <p:nvSpPr>
            <p:cNvPr id="8" name="テキスト ボックス 7"/>
            <p:cNvSpPr txBox="1"/>
            <p:nvPr/>
          </p:nvSpPr>
          <p:spPr>
            <a:xfrm>
              <a:off x="1496672" y="1203406"/>
              <a:ext cx="1476169" cy="523220"/>
            </a:xfrm>
            <a:prstGeom prst="rect">
              <a:avLst/>
            </a:prstGeom>
            <a:noFill/>
          </p:spPr>
          <p:txBody>
            <a:bodyPr wrap="square" rtlCol="0">
              <a:spAutoFit/>
            </a:bodyPr>
            <a:lstStyle/>
            <a:p>
              <a:pPr algn="ctr" fontAlgn="auto">
                <a:spcBef>
                  <a:spcPts val="0"/>
                </a:spcBef>
                <a:spcAft>
                  <a:spcPts val="0"/>
                </a:spcAft>
              </a:pPr>
              <a:r>
                <a:rPr lang="ja-JP" altLang="en-US" sz="1400" b="1" dirty="0" smtClean="0">
                  <a:solidFill>
                    <a:prstClr val="black"/>
                  </a:solidFill>
                  <a:latin typeface="Calibri"/>
                  <a:ea typeface="ＭＳ Ｐゴシック"/>
                </a:rPr>
                <a:t>合計所得</a:t>
              </a:r>
              <a:endParaRPr lang="en-US" altLang="ja-JP" sz="1400" b="1" dirty="0" smtClean="0">
                <a:solidFill>
                  <a:prstClr val="black"/>
                </a:solidFill>
                <a:latin typeface="Calibri"/>
                <a:ea typeface="ＭＳ Ｐゴシック"/>
              </a:endParaRPr>
            </a:p>
            <a:p>
              <a:pPr algn="ctr" fontAlgn="auto">
                <a:spcBef>
                  <a:spcPts val="0"/>
                </a:spcBef>
                <a:spcAft>
                  <a:spcPts val="0"/>
                </a:spcAft>
              </a:pPr>
              <a:r>
                <a:rPr lang="ja-JP" altLang="en-US" sz="1400" b="1" dirty="0" smtClean="0">
                  <a:solidFill>
                    <a:prstClr val="black"/>
                  </a:solidFill>
                  <a:latin typeface="Calibri"/>
                  <a:ea typeface="ＭＳ Ｐゴシック"/>
                </a:rPr>
                <a:t>金額</a:t>
              </a:r>
              <a:endParaRPr lang="ja-JP" altLang="en-US" sz="1400" b="1" dirty="0">
                <a:solidFill>
                  <a:prstClr val="black"/>
                </a:solidFill>
                <a:latin typeface="Calibri"/>
                <a:ea typeface="ＭＳ Ｐゴシック"/>
              </a:endParaRPr>
            </a:p>
          </p:txBody>
        </p:sp>
        <p:cxnSp>
          <p:nvCxnSpPr>
            <p:cNvPr id="9" name="直線矢印コネクタ 8"/>
            <p:cNvCxnSpPr/>
            <p:nvPr/>
          </p:nvCxnSpPr>
          <p:spPr>
            <a:xfrm>
              <a:off x="2634117" y="1540659"/>
              <a:ext cx="713301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3" name="テキスト ボックス 112"/>
          <p:cNvSpPr txBox="1"/>
          <p:nvPr/>
        </p:nvSpPr>
        <p:spPr>
          <a:xfrm>
            <a:off x="72426" y="3312652"/>
            <a:ext cx="400110" cy="1863756"/>
          </a:xfrm>
          <a:prstGeom prst="rect">
            <a:avLst/>
          </a:prstGeom>
          <a:noFill/>
          <a:ln>
            <a:solidFill>
              <a:schemeClr val="tx1"/>
            </a:solidFill>
          </a:ln>
        </p:spPr>
        <p:txBody>
          <a:bodyPr vert="eaVert" wrap="square" rtlCol="0">
            <a:spAutoFit/>
          </a:bodyPr>
          <a:lstStyle/>
          <a:p>
            <a:pPr algn="ctr"/>
            <a:r>
              <a:rPr lang="ja-JP" altLang="en-US" sz="1400" dirty="0" smtClean="0">
                <a:solidFill>
                  <a:prstClr val="black"/>
                </a:solidFill>
                <a:ea typeface="ＭＳ Ｐゴシック"/>
              </a:rPr>
              <a:t>＋配偶者（基礎年金）</a:t>
            </a:r>
            <a:endParaRPr lang="ja-JP" altLang="en-US" sz="1400" dirty="0">
              <a:solidFill>
                <a:prstClr val="black"/>
              </a:solidFill>
              <a:ea typeface="ＭＳ Ｐゴシック"/>
            </a:endParaRPr>
          </a:p>
        </p:txBody>
      </p:sp>
      <p:cxnSp>
        <p:nvCxnSpPr>
          <p:cNvPr id="146" name="直線矢印コネクタ 145"/>
          <p:cNvCxnSpPr/>
          <p:nvPr/>
        </p:nvCxnSpPr>
        <p:spPr>
          <a:xfrm>
            <a:off x="1316295" y="4081084"/>
            <a:ext cx="811243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2135363" y="961736"/>
            <a:ext cx="720000" cy="626701"/>
          </a:xfrm>
          <a:prstGeom prst="rect">
            <a:avLst/>
          </a:prstGeom>
          <a:solidFill>
            <a:schemeClr val="bg1"/>
          </a:solidFill>
          <a:ln w="31750" cmpd="sng">
            <a:solidFill>
              <a:schemeClr val="tx1"/>
            </a:solidFill>
            <a:prstDash val="solid"/>
          </a:ln>
        </p:spPr>
        <p:txBody>
          <a:bodyPr wrap="square" lIns="36000" tIns="36000" rIns="36000" bIns="36000" rtlCol="0">
            <a:spAutoFit/>
          </a:bodyPr>
          <a:lstStyle/>
          <a:p>
            <a:r>
              <a:rPr lang="ja-JP" altLang="en-US" sz="1200" dirty="0" smtClean="0">
                <a:solidFill>
                  <a:prstClr val="black"/>
                </a:solidFill>
                <a:ea typeface="ＭＳ Ｐゴシック"/>
              </a:rPr>
              <a:t>住民税</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非課税</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１５５万円</a:t>
            </a:r>
            <a:endParaRPr lang="en-US" altLang="ja-JP" sz="1200" dirty="0" smtClean="0">
              <a:solidFill>
                <a:prstClr val="black"/>
              </a:solidFill>
              <a:ea typeface="ＭＳ Ｐゴシック"/>
            </a:endParaRPr>
          </a:p>
        </p:txBody>
      </p:sp>
      <p:sp>
        <p:nvSpPr>
          <p:cNvPr id="156" name="二等辺三角形 155"/>
          <p:cNvSpPr/>
          <p:nvPr/>
        </p:nvSpPr>
        <p:spPr>
          <a:xfrm flipV="1">
            <a:off x="4772980" y="3869659"/>
            <a:ext cx="180020" cy="20145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sp>
        <p:nvSpPr>
          <p:cNvPr id="157" name="テキスト ボックス 156"/>
          <p:cNvSpPr txBox="1"/>
          <p:nvPr/>
        </p:nvSpPr>
        <p:spPr>
          <a:xfrm>
            <a:off x="264812" y="3927203"/>
            <a:ext cx="1476170" cy="307777"/>
          </a:xfrm>
          <a:prstGeom prst="rect">
            <a:avLst/>
          </a:prstGeom>
          <a:noFill/>
        </p:spPr>
        <p:txBody>
          <a:bodyPr wrap="square" rtlCol="0">
            <a:spAutoFit/>
          </a:bodyPr>
          <a:lstStyle/>
          <a:p>
            <a:pPr algn="ctr" fontAlgn="auto">
              <a:spcBef>
                <a:spcPts val="0"/>
              </a:spcBef>
              <a:spcAft>
                <a:spcPts val="0"/>
              </a:spcAft>
            </a:pPr>
            <a:r>
              <a:rPr lang="ja-JP" altLang="en-US" sz="1400" dirty="0">
                <a:solidFill>
                  <a:prstClr val="black"/>
                </a:solidFill>
                <a:latin typeface="Calibri"/>
                <a:ea typeface="ＭＳ Ｐゴシック"/>
              </a:rPr>
              <a:t>年金収入</a:t>
            </a:r>
            <a:endParaRPr lang="en-US" altLang="ja-JP" sz="1400" dirty="0" smtClean="0">
              <a:solidFill>
                <a:prstClr val="black"/>
              </a:solidFill>
              <a:latin typeface="Calibri"/>
              <a:ea typeface="ＭＳ Ｐゴシック"/>
            </a:endParaRPr>
          </a:p>
        </p:txBody>
      </p:sp>
      <p:sp>
        <p:nvSpPr>
          <p:cNvPr id="158" name="テキスト ボックス 157"/>
          <p:cNvSpPr txBox="1"/>
          <p:nvPr/>
        </p:nvSpPr>
        <p:spPr>
          <a:xfrm>
            <a:off x="4712514" y="4680738"/>
            <a:ext cx="1028555" cy="623301"/>
          </a:xfrm>
          <a:prstGeom prst="rect">
            <a:avLst/>
          </a:prstGeom>
          <a:solidFill>
            <a:schemeClr val="bg1"/>
          </a:solidFill>
          <a:ln w="31750" cmpd="sng">
            <a:solidFill>
              <a:schemeClr val="tx1"/>
            </a:solidFill>
            <a:prstDash val="solid"/>
          </a:ln>
        </p:spPr>
        <p:txBody>
          <a:bodyPr wrap="square" lIns="36000" tIns="36000" rIns="36000" bIns="36000" rtlCol="0">
            <a:noAutofit/>
          </a:bodyPr>
          <a:lstStyle/>
          <a:p>
            <a:r>
              <a:rPr lang="ja-JP" altLang="en-US" sz="1200" dirty="0" smtClean="0">
                <a:solidFill>
                  <a:prstClr val="black"/>
                </a:solidFill>
                <a:ea typeface="ＭＳ Ｐゴシック"/>
              </a:rPr>
              <a:t>住民税非課税</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２９０万円</a:t>
            </a:r>
            <a:endParaRPr lang="en-US" altLang="ja-JP" sz="1200" dirty="0" smtClean="0">
              <a:solidFill>
                <a:prstClr val="black"/>
              </a:solidFill>
              <a:ea typeface="ＭＳ Ｐゴシック"/>
            </a:endParaRPr>
          </a:p>
          <a:p>
            <a:r>
              <a:rPr lang="ja-JP" altLang="en-US" sz="1000" dirty="0" smtClean="0">
                <a:solidFill>
                  <a:prstClr val="black"/>
                </a:solidFill>
                <a:ea typeface="ＭＳ Ｐゴシック"/>
              </a:rPr>
              <a:t>（２１１＋７９万円）</a:t>
            </a:r>
            <a:endParaRPr lang="en-US" altLang="ja-JP" sz="1000" dirty="0" smtClean="0">
              <a:solidFill>
                <a:prstClr val="black"/>
              </a:solidFill>
              <a:ea typeface="ＭＳ Ｐゴシック"/>
            </a:endParaRPr>
          </a:p>
        </p:txBody>
      </p:sp>
      <p:cxnSp>
        <p:nvCxnSpPr>
          <p:cNvPr id="168" name="直線矢印コネクタ 167"/>
          <p:cNvCxnSpPr>
            <a:stCxn id="180" idx="0"/>
            <a:endCxn id="246" idx="0"/>
          </p:cNvCxnSpPr>
          <p:nvPr/>
        </p:nvCxnSpPr>
        <p:spPr>
          <a:xfrm flipV="1">
            <a:off x="4042684" y="4056551"/>
            <a:ext cx="676296" cy="61736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1199359" y="4672551"/>
            <a:ext cx="1296000" cy="780589"/>
          </a:xfrm>
          <a:prstGeom prst="rect">
            <a:avLst/>
          </a:prstGeom>
          <a:noFill/>
          <a:ln w="34925" cmpd="sng">
            <a:solidFill>
              <a:schemeClr val="tx2"/>
            </a:solidFill>
            <a:prstDash val="solid"/>
          </a:ln>
        </p:spPr>
        <p:txBody>
          <a:bodyPr wrap="square" lIns="36000" tIns="36000" rIns="0" bIns="36000" rtlCol="0">
            <a:spAutoFit/>
          </a:bodyPr>
          <a:lstStyle/>
          <a:p>
            <a:r>
              <a:rPr lang="ja-JP" altLang="en-US" sz="1200" dirty="0" smtClean="0">
                <a:solidFill>
                  <a:prstClr val="black"/>
                </a:solidFill>
                <a:ea typeface="ＭＳ Ｐゴシック"/>
              </a:rPr>
              <a:t>平均的消費支出</a:t>
            </a:r>
            <a:endParaRPr lang="en-US" altLang="ja-JP" sz="1200" dirty="0" smtClean="0">
              <a:solidFill>
                <a:prstClr val="black"/>
              </a:solidFill>
              <a:ea typeface="ＭＳ Ｐゴシック"/>
            </a:endParaRPr>
          </a:p>
          <a:p>
            <a:r>
              <a:rPr lang="ja-JP" altLang="en-US" sz="1100" dirty="0">
                <a:solidFill>
                  <a:prstClr val="black"/>
                </a:solidFill>
                <a:ea typeface="ＭＳ Ｐゴシック"/>
              </a:rPr>
              <a:t>（年収</a:t>
            </a:r>
            <a:r>
              <a:rPr lang="en-US" altLang="ja-JP" sz="1100" dirty="0">
                <a:solidFill>
                  <a:prstClr val="black"/>
                </a:solidFill>
                <a:ea typeface="ＭＳ Ｐゴシック"/>
              </a:rPr>
              <a:t>250</a:t>
            </a:r>
            <a:r>
              <a:rPr lang="ja-JP" altLang="en-US" sz="1100" dirty="0">
                <a:solidFill>
                  <a:prstClr val="black"/>
                </a:solidFill>
                <a:ea typeface="ＭＳ Ｐゴシック"/>
              </a:rPr>
              <a:t>～</a:t>
            </a:r>
            <a:r>
              <a:rPr lang="en-US" altLang="ja-JP" sz="1100" dirty="0">
                <a:solidFill>
                  <a:prstClr val="black"/>
                </a:solidFill>
                <a:ea typeface="ＭＳ Ｐゴシック"/>
              </a:rPr>
              <a:t>349</a:t>
            </a:r>
            <a:r>
              <a:rPr lang="ja-JP" altLang="en-US" sz="1100" dirty="0">
                <a:solidFill>
                  <a:prstClr val="black"/>
                </a:solidFill>
                <a:ea typeface="ＭＳ Ｐゴシック"/>
              </a:rPr>
              <a:t>万円の無職</a:t>
            </a:r>
            <a:r>
              <a:rPr lang="ja-JP" altLang="en-US" sz="1100" dirty="0" smtClean="0">
                <a:solidFill>
                  <a:prstClr val="black"/>
                </a:solidFill>
                <a:ea typeface="ＭＳ Ｐゴシック"/>
              </a:rPr>
              <a:t>高齢者世帯）</a:t>
            </a:r>
            <a:endParaRPr lang="en-US" altLang="ja-JP" sz="1100" dirty="0" smtClean="0">
              <a:solidFill>
                <a:prstClr val="black"/>
              </a:solidFill>
              <a:ea typeface="ＭＳ Ｐゴシック"/>
            </a:endParaRPr>
          </a:p>
          <a:p>
            <a:r>
              <a:rPr lang="ja-JP" altLang="en-US" sz="1200" dirty="0">
                <a:solidFill>
                  <a:prstClr val="black"/>
                </a:solidFill>
                <a:ea typeface="ＭＳ Ｐゴシック"/>
              </a:rPr>
              <a:t>２４７</a:t>
            </a:r>
            <a:r>
              <a:rPr lang="ja-JP" altLang="en-US" sz="1200" dirty="0" smtClean="0">
                <a:solidFill>
                  <a:prstClr val="black"/>
                </a:solidFill>
                <a:ea typeface="ＭＳ Ｐゴシック"/>
              </a:rPr>
              <a:t>万円</a:t>
            </a:r>
            <a:endParaRPr lang="en-US" altLang="ja-JP" sz="1200" dirty="0" smtClean="0">
              <a:solidFill>
                <a:prstClr val="black"/>
              </a:solidFill>
              <a:ea typeface="ＭＳ Ｐゴシック"/>
            </a:endParaRPr>
          </a:p>
        </p:txBody>
      </p:sp>
      <p:sp>
        <p:nvSpPr>
          <p:cNvPr id="180" name="テキスト ボックス 179"/>
          <p:cNvSpPr txBox="1"/>
          <p:nvPr/>
        </p:nvSpPr>
        <p:spPr>
          <a:xfrm>
            <a:off x="3453867" y="4673911"/>
            <a:ext cx="1177639" cy="816186"/>
          </a:xfrm>
          <a:prstGeom prst="rect">
            <a:avLst/>
          </a:prstGeom>
          <a:noFill/>
          <a:ln w="34925" cmpd="sng">
            <a:solidFill>
              <a:schemeClr val="tx2"/>
            </a:solidFill>
            <a:prstDash val="solid"/>
          </a:ln>
        </p:spPr>
        <p:txBody>
          <a:bodyPr wrap="square" lIns="36000" tIns="36000" rIns="36000" bIns="36000" rtlCol="0">
            <a:noAutofit/>
          </a:bodyPr>
          <a:lstStyle/>
          <a:p>
            <a:r>
              <a:rPr lang="ja-JP" altLang="en-US" sz="1200" dirty="0" smtClean="0">
                <a:solidFill>
                  <a:prstClr val="black"/>
                </a:solidFill>
                <a:ea typeface="ＭＳ Ｐゴシック"/>
              </a:rPr>
              <a:t>平均的消費支出</a:t>
            </a:r>
            <a:endParaRPr lang="en-US" altLang="ja-JP" sz="1200" dirty="0" smtClean="0">
              <a:solidFill>
                <a:prstClr val="black"/>
              </a:solidFill>
              <a:ea typeface="ＭＳ Ｐゴシック"/>
            </a:endParaRPr>
          </a:p>
          <a:p>
            <a:r>
              <a:rPr lang="ja-JP" altLang="en-US" sz="1050" dirty="0" smtClean="0">
                <a:solidFill>
                  <a:prstClr val="black"/>
                </a:solidFill>
                <a:ea typeface="ＭＳ Ｐゴシック"/>
              </a:rPr>
              <a:t>（無職高齢者世帯）</a:t>
            </a:r>
            <a:endParaRPr lang="en-US" altLang="ja-JP" sz="1050" dirty="0" smtClean="0">
              <a:solidFill>
                <a:prstClr val="black"/>
              </a:solidFill>
              <a:ea typeface="ＭＳ Ｐゴシック"/>
            </a:endParaRPr>
          </a:p>
          <a:p>
            <a:r>
              <a:rPr lang="ja-JP" altLang="en-US" sz="1200" dirty="0" smtClean="0">
                <a:solidFill>
                  <a:prstClr val="black"/>
                </a:solidFill>
                <a:ea typeface="ＭＳ Ｐゴシック"/>
              </a:rPr>
              <a:t>２８９万円</a:t>
            </a:r>
            <a:endParaRPr lang="en-US" altLang="ja-JP" sz="1200" dirty="0" smtClean="0">
              <a:solidFill>
                <a:prstClr val="black"/>
              </a:solidFill>
              <a:ea typeface="ＭＳ Ｐゴシック"/>
            </a:endParaRPr>
          </a:p>
        </p:txBody>
      </p:sp>
      <p:cxnSp>
        <p:nvCxnSpPr>
          <p:cNvPr id="240" name="直線矢印コネクタ 239"/>
          <p:cNvCxnSpPr>
            <a:stCxn id="28" idx="3"/>
            <a:endCxn id="156" idx="3"/>
          </p:cNvCxnSpPr>
          <p:nvPr/>
        </p:nvCxnSpPr>
        <p:spPr>
          <a:xfrm>
            <a:off x="2711454" y="2742854"/>
            <a:ext cx="2151544" cy="1126829"/>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46" name="二等辺三角形 245"/>
          <p:cNvSpPr/>
          <p:nvPr/>
        </p:nvSpPr>
        <p:spPr>
          <a:xfrm flipV="1">
            <a:off x="4628964" y="3855093"/>
            <a:ext cx="180020" cy="20145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sp>
        <p:nvSpPr>
          <p:cNvPr id="247" name="二等辺三角形 246"/>
          <p:cNvSpPr/>
          <p:nvPr/>
        </p:nvSpPr>
        <p:spPr>
          <a:xfrm flipV="1">
            <a:off x="4016899" y="3869659"/>
            <a:ext cx="180020" cy="20145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251" name="直線矢印コネクタ 250"/>
          <p:cNvCxnSpPr/>
          <p:nvPr/>
        </p:nvCxnSpPr>
        <p:spPr>
          <a:xfrm flipV="1">
            <a:off x="1809891" y="3999109"/>
            <a:ext cx="2279022" cy="66000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5" name="直線矢印コネクタ 254"/>
          <p:cNvCxnSpPr>
            <a:stCxn id="118" idx="3"/>
            <a:endCxn id="246" idx="2"/>
          </p:cNvCxnSpPr>
          <p:nvPr/>
        </p:nvCxnSpPr>
        <p:spPr>
          <a:xfrm>
            <a:off x="3025654" y="2751555"/>
            <a:ext cx="1603310" cy="1103538"/>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8" name="直線矢印コネクタ 257"/>
          <p:cNvCxnSpPr>
            <a:stCxn id="118" idx="3"/>
            <a:endCxn id="247" idx="2"/>
          </p:cNvCxnSpPr>
          <p:nvPr/>
        </p:nvCxnSpPr>
        <p:spPr>
          <a:xfrm>
            <a:off x="3025654" y="2751555"/>
            <a:ext cx="991242" cy="1118104"/>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65" name="直線矢印コネクタ 264"/>
          <p:cNvCxnSpPr>
            <a:stCxn id="158" idx="0"/>
            <a:endCxn id="156" idx="0"/>
          </p:cNvCxnSpPr>
          <p:nvPr/>
        </p:nvCxnSpPr>
        <p:spPr>
          <a:xfrm flipH="1" flipV="1">
            <a:off x="4862990" y="4071117"/>
            <a:ext cx="363802" cy="60962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8" name="二等辺三角形 267"/>
          <p:cNvSpPr/>
          <p:nvPr/>
        </p:nvSpPr>
        <p:spPr>
          <a:xfrm flipV="1">
            <a:off x="5525045" y="3879691"/>
            <a:ext cx="216024" cy="252028"/>
          </a:xfrm>
          <a:prstGeom prst="triangle">
            <a:avLst/>
          </a:prstGeom>
          <a:solidFill>
            <a:srgbClr val="00CC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269" name="直線矢印コネクタ 268"/>
          <p:cNvCxnSpPr>
            <a:stCxn id="71" idx="3"/>
            <a:endCxn id="268" idx="3"/>
          </p:cNvCxnSpPr>
          <p:nvPr/>
        </p:nvCxnSpPr>
        <p:spPr>
          <a:xfrm>
            <a:off x="4481600" y="2770213"/>
            <a:ext cx="1151456" cy="1109478"/>
          </a:xfrm>
          <a:prstGeom prst="straightConnector1">
            <a:avLst/>
          </a:prstGeom>
          <a:ln>
            <a:solidFill>
              <a:srgbClr val="00B05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2" name="二等辺三角形 271"/>
          <p:cNvSpPr/>
          <p:nvPr/>
        </p:nvSpPr>
        <p:spPr>
          <a:xfrm flipV="1">
            <a:off x="5922042" y="3867186"/>
            <a:ext cx="216024" cy="252028"/>
          </a:xfrm>
          <a:prstGeom prst="triangl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273" name="直線矢印コネクタ 272"/>
          <p:cNvCxnSpPr>
            <a:stCxn id="78" idx="4"/>
            <a:endCxn id="272" idx="3"/>
          </p:cNvCxnSpPr>
          <p:nvPr/>
        </p:nvCxnSpPr>
        <p:spPr>
          <a:xfrm>
            <a:off x="4884952" y="2768724"/>
            <a:ext cx="1145115" cy="1098462"/>
          </a:xfrm>
          <a:prstGeom prst="straightConnector1">
            <a:avLst/>
          </a:prstGeom>
          <a:ln>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76" name="テキスト ボックス 275"/>
          <p:cNvSpPr txBox="1"/>
          <p:nvPr/>
        </p:nvSpPr>
        <p:spPr>
          <a:xfrm>
            <a:off x="5792954" y="4677958"/>
            <a:ext cx="1133156" cy="830997"/>
          </a:xfrm>
          <a:prstGeom prst="rect">
            <a:avLst/>
          </a:prstGeom>
          <a:solidFill>
            <a:srgbClr val="FFFFCC"/>
          </a:solidFill>
          <a:ln w="31750" cmpd="sng">
            <a:solidFill>
              <a:srgbClr val="00CC00"/>
            </a:solidFill>
            <a:prstDash val="solid"/>
          </a:ln>
        </p:spPr>
        <p:txBody>
          <a:bodyPr wrap="square" lIns="36000" tIns="36000" rIns="36000" bIns="36000" rtlCol="0">
            <a:spAutoFit/>
          </a:bodyPr>
          <a:lstStyle/>
          <a:p>
            <a:pPr marL="85725" indent="-85725"/>
            <a:r>
              <a:rPr lang="en-US" altLang="ja-JP" sz="1200" dirty="0" smtClean="0">
                <a:solidFill>
                  <a:prstClr val="black"/>
                </a:solidFill>
                <a:ea typeface="ＭＳ Ｐゴシック"/>
              </a:rPr>
              <a:t>(</a:t>
            </a:r>
            <a:r>
              <a:rPr lang="ja-JP" altLang="en-US" sz="1200" dirty="0" smtClean="0">
                <a:solidFill>
                  <a:prstClr val="black"/>
                </a:solidFill>
                <a:ea typeface="ＭＳ Ｐゴシック"/>
              </a:rPr>
              <a:t>案①</a:t>
            </a:r>
            <a:r>
              <a:rPr lang="en-US" altLang="ja-JP" sz="1200" dirty="0" smtClean="0">
                <a:solidFill>
                  <a:prstClr val="black"/>
                </a:solidFill>
                <a:ea typeface="ＭＳ Ｐゴシック"/>
              </a:rPr>
              <a:t>)</a:t>
            </a:r>
            <a:r>
              <a:rPr lang="ja-JP" altLang="en-US" sz="1200" dirty="0" smtClean="0">
                <a:solidFill>
                  <a:prstClr val="black"/>
                </a:solidFill>
                <a:ea typeface="ＭＳ Ｐゴシック"/>
              </a:rPr>
              <a:t>被保険者の上位２割</a:t>
            </a:r>
            <a:endParaRPr lang="en-US" altLang="ja-JP" sz="1200" dirty="0" smtClean="0">
              <a:solidFill>
                <a:prstClr val="black"/>
              </a:solidFill>
              <a:ea typeface="ＭＳ Ｐゴシック"/>
            </a:endParaRPr>
          </a:p>
          <a:p>
            <a:pPr indent="87313"/>
            <a:r>
              <a:rPr lang="ja-JP" altLang="en-US" sz="1200" dirty="0" smtClean="0">
                <a:solidFill>
                  <a:prstClr val="black"/>
                </a:solidFill>
                <a:ea typeface="ＭＳ Ｐゴシック"/>
              </a:rPr>
              <a:t>３５９万円</a:t>
            </a:r>
            <a:endParaRPr lang="en-US" altLang="ja-JP" sz="1200" dirty="0" smtClean="0">
              <a:solidFill>
                <a:prstClr val="black"/>
              </a:solidFill>
              <a:ea typeface="ＭＳ Ｐゴシック"/>
            </a:endParaRPr>
          </a:p>
          <a:p>
            <a:pPr indent="87313"/>
            <a:r>
              <a:rPr lang="en-US" altLang="ja-JP" sz="1200" dirty="0" smtClean="0">
                <a:solidFill>
                  <a:prstClr val="black"/>
                </a:solidFill>
                <a:ea typeface="ＭＳ Ｐゴシック"/>
              </a:rPr>
              <a:t>(280</a:t>
            </a:r>
            <a:r>
              <a:rPr lang="ja-JP" altLang="en-US" sz="1200" dirty="0" smtClean="0">
                <a:solidFill>
                  <a:prstClr val="black"/>
                </a:solidFill>
                <a:ea typeface="ＭＳ Ｐゴシック"/>
              </a:rPr>
              <a:t>＋</a:t>
            </a:r>
            <a:r>
              <a:rPr lang="en-US" altLang="ja-JP" sz="1200" dirty="0" smtClean="0">
                <a:solidFill>
                  <a:prstClr val="black"/>
                </a:solidFill>
                <a:ea typeface="ＭＳ Ｐゴシック"/>
              </a:rPr>
              <a:t>79)</a:t>
            </a:r>
          </a:p>
        </p:txBody>
      </p:sp>
      <p:cxnSp>
        <p:nvCxnSpPr>
          <p:cNvPr id="277" name="直線矢印コネクタ 276"/>
          <p:cNvCxnSpPr>
            <a:stCxn id="276" idx="0"/>
            <a:endCxn id="268" idx="0"/>
          </p:cNvCxnSpPr>
          <p:nvPr/>
        </p:nvCxnSpPr>
        <p:spPr>
          <a:xfrm flipH="1" flipV="1">
            <a:off x="5633052" y="4131720"/>
            <a:ext cx="726480" cy="546215"/>
          </a:xfrm>
          <a:prstGeom prst="straightConnector1">
            <a:avLst/>
          </a:prstGeom>
          <a:ln>
            <a:solidFill>
              <a:srgbClr val="00CC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0" name="テキスト ボックス 279"/>
          <p:cNvSpPr txBox="1"/>
          <p:nvPr/>
        </p:nvSpPr>
        <p:spPr>
          <a:xfrm>
            <a:off x="6985579" y="4704668"/>
            <a:ext cx="1008001" cy="811367"/>
          </a:xfrm>
          <a:prstGeom prst="rect">
            <a:avLst/>
          </a:prstGeom>
          <a:solidFill>
            <a:srgbClr val="FFFFCC"/>
          </a:solidFill>
          <a:ln w="31750" cmpd="sng">
            <a:solidFill>
              <a:srgbClr val="FF0000"/>
            </a:solidFill>
            <a:prstDash val="solid"/>
          </a:ln>
        </p:spPr>
        <p:txBody>
          <a:bodyPr wrap="square" lIns="36000" tIns="36000" rIns="36000" bIns="36000" rtlCol="0">
            <a:spAutoFit/>
          </a:bodyPr>
          <a:lstStyle/>
          <a:p>
            <a:pPr marL="87313" indent="-87313"/>
            <a:r>
              <a:rPr lang="ja-JP" altLang="en-US" sz="1200" dirty="0" smtClean="0">
                <a:solidFill>
                  <a:prstClr val="black"/>
                </a:solidFill>
                <a:ea typeface="ＭＳ Ｐゴシック"/>
              </a:rPr>
              <a:t>（案②）課税層の上位半分</a:t>
            </a:r>
            <a:endParaRPr lang="en-US" altLang="ja-JP" sz="1200" dirty="0" smtClean="0">
              <a:solidFill>
                <a:prstClr val="black"/>
              </a:solidFill>
              <a:ea typeface="ＭＳ Ｐゴシック"/>
            </a:endParaRPr>
          </a:p>
          <a:p>
            <a:pPr marL="87313"/>
            <a:r>
              <a:rPr lang="ja-JP" altLang="en-US" sz="1200" dirty="0" smtClean="0">
                <a:solidFill>
                  <a:prstClr val="black"/>
                </a:solidFill>
                <a:ea typeface="ＭＳ Ｐゴシック"/>
              </a:rPr>
              <a:t>３６９万円</a:t>
            </a:r>
            <a:endParaRPr lang="en-US" altLang="ja-JP" sz="1200" dirty="0" smtClean="0">
              <a:solidFill>
                <a:prstClr val="black"/>
              </a:solidFill>
              <a:ea typeface="ＭＳ Ｐゴシック"/>
            </a:endParaRPr>
          </a:p>
          <a:p>
            <a:pPr marL="87313"/>
            <a:r>
              <a:rPr lang="en-US" altLang="ja-JP" sz="1200" dirty="0" smtClean="0">
                <a:solidFill>
                  <a:prstClr val="black"/>
                </a:solidFill>
                <a:ea typeface="ＭＳ Ｐゴシック"/>
              </a:rPr>
              <a:t>(290</a:t>
            </a:r>
            <a:r>
              <a:rPr lang="ja-JP" altLang="en-US" sz="1200" dirty="0" smtClean="0">
                <a:solidFill>
                  <a:prstClr val="black"/>
                </a:solidFill>
                <a:ea typeface="ＭＳ Ｐゴシック"/>
              </a:rPr>
              <a:t>＋</a:t>
            </a:r>
            <a:r>
              <a:rPr lang="en-US" altLang="ja-JP" sz="1200" dirty="0" smtClean="0">
                <a:solidFill>
                  <a:prstClr val="black"/>
                </a:solidFill>
                <a:ea typeface="ＭＳ Ｐゴシック"/>
              </a:rPr>
              <a:t>79)</a:t>
            </a:r>
          </a:p>
        </p:txBody>
      </p:sp>
      <p:cxnSp>
        <p:nvCxnSpPr>
          <p:cNvPr id="281" name="直線矢印コネクタ 280"/>
          <p:cNvCxnSpPr>
            <a:stCxn id="280" idx="0"/>
            <a:endCxn id="272" idx="0"/>
          </p:cNvCxnSpPr>
          <p:nvPr/>
        </p:nvCxnSpPr>
        <p:spPr>
          <a:xfrm flipH="1" flipV="1">
            <a:off x="6030054" y="4119214"/>
            <a:ext cx="1459526" cy="585454"/>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4" name="テキスト ボックス 283"/>
          <p:cNvSpPr txBox="1"/>
          <p:nvPr/>
        </p:nvSpPr>
        <p:spPr>
          <a:xfrm>
            <a:off x="8040750" y="4657172"/>
            <a:ext cx="864000" cy="811367"/>
          </a:xfrm>
          <a:prstGeom prst="rect">
            <a:avLst/>
          </a:prstGeom>
          <a:noFill/>
          <a:ln w="31750" cmpd="sng">
            <a:solidFill>
              <a:schemeClr val="tx1"/>
            </a:solidFill>
            <a:prstDash val="solid"/>
          </a:ln>
        </p:spPr>
        <p:txBody>
          <a:bodyPr wrap="square" lIns="36000" tIns="36000" rIns="36000" bIns="36000" rtlCol="0">
            <a:spAutoFit/>
          </a:bodyPr>
          <a:lstStyle/>
          <a:p>
            <a:r>
              <a:rPr lang="ja-JP" altLang="en-US" sz="1200" dirty="0" smtClean="0">
                <a:solidFill>
                  <a:prstClr val="black"/>
                </a:solidFill>
                <a:ea typeface="ＭＳ Ｐゴシック"/>
              </a:rPr>
              <a:t>介護保険料が第６段階</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３８９万円</a:t>
            </a:r>
            <a:endParaRPr lang="en-US" altLang="ja-JP" sz="1200" dirty="0" smtClean="0">
              <a:solidFill>
                <a:prstClr val="black"/>
              </a:solidFill>
              <a:ea typeface="ＭＳ Ｐゴシック"/>
            </a:endParaRPr>
          </a:p>
          <a:p>
            <a:r>
              <a:rPr lang="en-US" altLang="ja-JP" sz="1200" dirty="0" smtClean="0">
                <a:solidFill>
                  <a:prstClr val="black"/>
                </a:solidFill>
                <a:ea typeface="ＭＳ Ｐゴシック"/>
              </a:rPr>
              <a:t>(310</a:t>
            </a:r>
            <a:r>
              <a:rPr lang="ja-JP" altLang="en-US" sz="1200" dirty="0" smtClean="0">
                <a:solidFill>
                  <a:prstClr val="black"/>
                </a:solidFill>
                <a:ea typeface="ＭＳ Ｐゴシック"/>
              </a:rPr>
              <a:t>＋</a:t>
            </a:r>
            <a:r>
              <a:rPr lang="en-US" altLang="ja-JP" sz="1200" dirty="0" smtClean="0">
                <a:solidFill>
                  <a:prstClr val="black"/>
                </a:solidFill>
                <a:ea typeface="ＭＳ Ｐゴシック"/>
              </a:rPr>
              <a:t>79)</a:t>
            </a:r>
          </a:p>
        </p:txBody>
      </p:sp>
      <p:cxnSp>
        <p:nvCxnSpPr>
          <p:cNvPr id="291" name="直線矢印コネクタ 290"/>
          <p:cNvCxnSpPr>
            <a:stCxn id="284" idx="0"/>
            <a:endCxn id="290" idx="0"/>
          </p:cNvCxnSpPr>
          <p:nvPr/>
        </p:nvCxnSpPr>
        <p:spPr>
          <a:xfrm flipH="1" flipV="1">
            <a:off x="6359535" y="4073186"/>
            <a:ext cx="2113215" cy="58398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4" name="二等辺三角形 293"/>
          <p:cNvSpPr/>
          <p:nvPr/>
        </p:nvSpPr>
        <p:spPr>
          <a:xfrm flipV="1">
            <a:off x="8202470" y="3901758"/>
            <a:ext cx="207640" cy="260412"/>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sp>
        <p:nvSpPr>
          <p:cNvPr id="295" name="テキスト ボックス 294"/>
          <p:cNvSpPr txBox="1"/>
          <p:nvPr/>
        </p:nvSpPr>
        <p:spPr>
          <a:xfrm>
            <a:off x="9010427" y="4587522"/>
            <a:ext cx="848544" cy="833793"/>
          </a:xfrm>
          <a:prstGeom prst="rect">
            <a:avLst/>
          </a:prstGeom>
          <a:noFill/>
          <a:ln w="31750" cmpd="sng">
            <a:solidFill>
              <a:schemeClr val="tx1"/>
            </a:solidFill>
            <a:prstDash val="solid"/>
          </a:ln>
        </p:spPr>
        <p:txBody>
          <a:bodyPr wrap="square" lIns="36000" tIns="36000" rIns="36000" bIns="36000" rtlCol="0">
            <a:noAutofit/>
          </a:bodyPr>
          <a:lstStyle/>
          <a:p>
            <a:r>
              <a:rPr lang="ja-JP" altLang="en-US" sz="1200" dirty="0" smtClean="0">
                <a:solidFill>
                  <a:prstClr val="black"/>
                </a:solidFill>
                <a:ea typeface="ＭＳ Ｐゴシック"/>
              </a:rPr>
              <a:t>医療保険の</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現役並み所得</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５２０万円</a:t>
            </a:r>
            <a:endParaRPr lang="en-US" altLang="ja-JP" sz="1200" dirty="0" smtClean="0">
              <a:solidFill>
                <a:prstClr val="black"/>
              </a:solidFill>
              <a:ea typeface="ＭＳ Ｐゴシック"/>
            </a:endParaRPr>
          </a:p>
        </p:txBody>
      </p:sp>
      <p:cxnSp>
        <p:nvCxnSpPr>
          <p:cNvPr id="296" name="直線矢印コネクタ 295"/>
          <p:cNvCxnSpPr>
            <a:stCxn id="295" idx="0"/>
            <a:endCxn id="294" idx="0"/>
          </p:cNvCxnSpPr>
          <p:nvPr/>
        </p:nvCxnSpPr>
        <p:spPr>
          <a:xfrm flipH="1" flipV="1">
            <a:off x="8306294" y="4162170"/>
            <a:ext cx="1128408" cy="42532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3" name="二等辺三角形 62"/>
          <p:cNvSpPr/>
          <p:nvPr/>
        </p:nvSpPr>
        <p:spPr>
          <a:xfrm>
            <a:off x="5182838" y="2499527"/>
            <a:ext cx="180020" cy="252028"/>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sp>
        <p:nvSpPr>
          <p:cNvPr id="290" name="二等辺三角形 289"/>
          <p:cNvSpPr/>
          <p:nvPr/>
        </p:nvSpPr>
        <p:spPr>
          <a:xfrm flipV="1">
            <a:off x="6255715" y="3812774"/>
            <a:ext cx="207640" cy="26041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299" name="直線矢印コネクタ 298"/>
          <p:cNvCxnSpPr>
            <a:stCxn id="63" idx="3"/>
            <a:endCxn id="290" idx="3"/>
          </p:cNvCxnSpPr>
          <p:nvPr/>
        </p:nvCxnSpPr>
        <p:spPr>
          <a:xfrm>
            <a:off x="5272850" y="2751579"/>
            <a:ext cx="1086687" cy="1061219"/>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02" name="直線矢印コネクタ 301"/>
          <p:cNvCxnSpPr>
            <a:stCxn id="68" idx="3"/>
            <a:endCxn id="294" idx="3"/>
          </p:cNvCxnSpPr>
          <p:nvPr/>
        </p:nvCxnSpPr>
        <p:spPr>
          <a:xfrm>
            <a:off x="6359544" y="2749506"/>
            <a:ext cx="1946755" cy="1152252"/>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05" name="二等辺三角形 304"/>
          <p:cNvSpPr/>
          <p:nvPr/>
        </p:nvSpPr>
        <p:spPr>
          <a:xfrm flipV="1">
            <a:off x="4376940" y="3869659"/>
            <a:ext cx="180020" cy="20145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306" name="直線矢印コネクタ 305"/>
          <p:cNvCxnSpPr>
            <a:stCxn id="26" idx="5"/>
          </p:cNvCxnSpPr>
          <p:nvPr/>
        </p:nvCxnSpPr>
        <p:spPr>
          <a:xfrm>
            <a:off x="3408866" y="2602651"/>
            <a:ext cx="1058093" cy="132445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14" name="テキスト ボックス 313"/>
          <p:cNvSpPr txBox="1"/>
          <p:nvPr/>
        </p:nvSpPr>
        <p:spPr>
          <a:xfrm>
            <a:off x="2573901" y="4689477"/>
            <a:ext cx="841118" cy="605776"/>
          </a:xfrm>
          <a:prstGeom prst="rect">
            <a:avLst/>
          </a:prstGeom>
          <a:noFill/>
          <a:ln w="25400">
            <a:solidFill>
              <a:schemeClr val="tx2"/>
            </a:solidFill>
            <a:prstDash val="sysDot"/>
          </a:ln>
        </p:spPr>
        <p:txBody>
          <a:bodyPr wrap="square" lIns="36000" tIns="36000" rIns="36000" bIns="36000" rtlCol="0">
            <a:noAutofit/>
          </a:bodyPr>
          <a:lstStyle/>
          <a:p>
            <a:r>
              <a:rPr lang="ja-JP" altLang="en-US" sz="1200" dirty="0" smtClean="0">
                <a:solidFill>
                  <a:prstClr val="black"/>
                </a:solidFill>
                <a:ea typeface="ＭＳ Ｐゴシック"/>
              </a:rPr>
              <a:t>モデル年金２７７万円</a:t>
            </a:r>
            <a:endParaRPr lang="en-US" altLang="ja-JP" sz="1200" dirty="0" smtClean="0">
              <a:solidFill>
                <a:prstClr val="black"/>
              </a:solidFill>
              <a:ea typeface="ＭＳ Ｐゴシック"/>
            </a:endParaRPr>
          </a:p>
        </p:txBody>
      </p:sp>
      <p:cxnSp>
        <p:nvCxnSpPr>
          <p:cNvPr id="315" name="直線矢印コネクタ 314"/>
          <p:cNvCxnSpPr>
            <a:stCxn id="314" idx="0"/>
            <a:endCxn id="305" idx="0"/>
          </p:cNvCxnSpPr>
          <p:nvPr/>
        </p:nvCxnSpPr>
        <p:spPr>
          <a:xfrm flipV="1">
            <a:off x="2994455" y="4071117"/>
            <a:ext cx="1472494" cy="61836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9" name="直線コネクタ 328"/>
          <p:cNvCxnSpPr/>
          <p:nvPr/>
        </p:nvCxnSpPr>
        <p:spPr>
          <a:xfrm>
            <a:off x="1330250" y="3876857"/>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stCxn id="71" idx="0"/>
          </p:cNvCxnSpPr>
          <p:nvPr/>
        </p:nvCxnSpPr>
        <p:spPr>
          <a:xfrm flipH="1" flipV="1">
            <a:off x="4478503" y="2199048"/>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flipV="1">
            <a:off x="4782750" y="219755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H="1" flipV="1">
            <a:off x="5272846" y="2209251"/>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4193293" y="1879677"/>
            <a:ext cx="1371175" cy="323547"/>
            <a:chOff x="4222686" y="1719191"/>
            <a:chExt cx="1371175" cy="323547"/>
          </a:xfrm>
        </p:grpSpPr>
        <p:sp>
          <p:nvSpPr>
            <p:cNvPr id="94" name="テキスト ボックス 93"/>
            <p:cNvSpPr txBox="1"/>
            <p:nvPr/>
          </p:nvSpPr>
          <p:spPr>
            <a:xfrm>
              <a:off x="4222686" y="1721061"/>
              <a:ext cx="511633" cy="307777"/>
            </a:xfrm>
            <a:prstGeom prst="rect">
              <a:avLst/>
            </a:prstGeom>
            <a:noFill/>
          </p:spPr>
          <p:txBody>
            <a:bodyPr wrap="square" rtlCol="0">
              <a:spAutoFit/>
            </a:bodyPr>
            <a:lstStyle/>
            <a:p>
              <a:pPr algn="ctr"/>
              <a:r>
                <a:rPr lang="en-US" altLang="ja-JP" sz="1400" b="1" dirty="0">
                  <a:solidFill>
                    <a:srgbClr val="4EFB25"/>
                  </a:solidFill>
                  <a:ea typeface="ＭＳ Ｐゴシック"/>
                </a:rPr>
                <a:t>160</a:t>
              </a:r>
              <a:endParaRPr lang="ja-JP" altLang="en-US" sz="1400" b="1" dirty="0">
                <a:solidFill>
                  <a:srgbClr val="4EFB25"/>
                </a:solidFill>
                <a:ea typeface="ＭＳ Ｐゴシック"/>
              </a:endParaRPr>
            </a:p>
          </p:txBody>
        </p:sp>
        <p:sp>
          <p:nvSpPr>
            <p:cNvPr id="100" name="テキスト ボックス 99"/>
            <p:cNvSpPr txBox="1"/>
            <p:nvPr/>
          </p:nvSpPr>
          <p:spPr>
            <a:xfrm>
              <a:off x="4533887" y="1719191"/>
              <a:ext cx="511633" cy="307777"/>
            </a:xfrm>
            <a:prstGeom prst="rect">
              <a:avLst/>
            </a:prstGeom>
            <a:noFill/>
          </p:spPr>
          <p:txBody>
            <a:bodyPr wrap="square" rtlCol="0">
              <a:spAutoFit/>
            </a:bodyPr>
            <a:lstStyle/>
            <a:p>
              <a:pPr algn="ctr"/>
              <a:r>
                <a:rPr lang="en-US" altLang="ja-JP" sz="1400" b="1" dirty="0">
                  <a:solidFill>
                    <a:srgbClr val="FF0000"/>
                  </a:solidFill>
                  <a:ea typeface="ＭＳ Ｐゴシック"/>
                </a:rPr>
                <a:t>170</a:t>
              </a:r>
              <a:endParaRPr lang="ja-JP" altLang="en-US" sz="1400" b="1" dirty="0">
                <a:solidFill>
                  <a:srgbClr val="FF0000"/>
                </a:solidFill>
                <a:ea typeface="ＭＳ Ｐゴシック"/>
              </a:endParaRPr>
            </a:p>
          </p:txBody>
        </p:sp>
        <p:sp>
          <p:nvSpPr>
            <p:cNvPr id="104" name="テキスト ボックス 103"/>
            <p:cNvSpPr txBox="1"/>
            <p:nvPr/>
          </p:nvSpPr>
          <p:spPr>
            <a:xfrm>
              <a:off x="5082228" y="1734961"/>
              <a:ext cx="511633" cy="307777"/>
            </a:xfrm>
            <a:prstGeom prst="rect">
              <a:avLst/>
            </a:prstGeom>
            <a:noFill/>
          </p:spPr>
          <p:txBody>
            <a:bodyPr wrap="square" rtlCol="0">
              <a:spAutoFit/>
            </a:bodyPr>
            <a:lstStyle/>
            <a:p>
              <a:pPr algn="ctr"/>
              <a:r>
                <a:rPr lang="en-US" altLang="ja-JP" sz="1400" b="1" dirty="0">
                  <a:solidFill>
                    <a:prstClr val="black"/>
                  </a:solidFill>
                  <a:ea typeface="ＭＳ Ｐゴシック"/>
                </a:rPr>
                <a:t>190</a:t>
              </a:r>
              <a:endParaRPr lang="ja-JP" altLang="en-US" sz="1400" b="1" dirty="0">
                <a:solidFill>
                  <a:prstClr val="black"/>
                </a:solidFill>
                <a:ea typeface="ＭＳ Ｐゴシック"/>
              </a:endParaRPr>
            </a:p>
          </p:txBody>
        </p:sp>
      </p:grpSp>
      <p:cxnSp>
        <p:nvCxnSpPr>
          <p:cNvPr id="105" name="直線コネクタ 104"/>
          <p:cNvCxnSpPr/>
          <p:nvPr/>
        </p:nvCxnSpPr>
        <p:spPr>
          <a:xfrm flipH="1" flipV="1">
            <a:off x="2056520" y="235038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1964958" y="2471816"/>
            <a:ext cx="511633" cy="253916"/>
          </a:xfrm>
          <a:prstGeom prst="rect">
            <a:avLst/>
          </a:prstGeom>
          <a:noFill/>
        </p:spPr>
        <p:txBody>
          <a:bodyPr wrap="square" rtlCol="0">
            <a:spAutoFit/>
          </a:bodyPr>
          <a:lstStyle/>
          <a:p>
            <a:pPr algn="ctr"/>
            <a:r>
              <a:rPr lang="en-US" altLang="ja-JP" sz="1050" dirty="0">
                <a:solidFill>
                  <a:prstClr val="black"/>
                </a:solidFill>
                <a:ea typeface="ＭＳ Ｐゴシック"/>
              </a:rPr>
              <a:t>100</a:t>
            </a:r>
            <a:endParaRPr lang="ja-JP" altLang="en-US" sz="1050" dirty="0">
              <a:solidFill>
                <a:prstClr val="black"/>
              </a:solidFill>
              <a:ea typeface="ＭＳ Ｐゴシック"/>
            </a:endParaRPr>
          </a:p>
        </p:txBody>
      </p:sp>
      <p:grpSp>
        <p:nvGrpSpPr>
          <p:cNvPr id="6" name="グループ化 5"/>
          <p:cNvGrpSpPr/>
          <p:nvPr/>
        </p:nvGrpSpPr>
        <p:grpSpPr>
          <a:xfrm>
            <a:off x="3444873" y="2380288"/>
            <a:ext cx="511633" cy="345444"/>
            <a:chOff x="3444860" y="2197929"/>
            <a:chExt cx="511633" cy="345444"/>
          </a:xfrm>
        </p:grpSpPr>
        <p:cxnSp>
          <p:nvCxnSpPr>
            <p:cNvPr id="107" name="直線コネクタ 106"/>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3444860" y="2289457"/>
              <a:ext cx="511633" cy="253916"/>
            </a:xfrm>
            <a:prstGeom prst="rect">
              <a:avLst/>
            </a:prstGeom>
            <a:noFill/>
          </p:spPr>
          <p:txBody>
            <a:bodyPr wrap="square" rtlCol="0">
              <a:spAutoFit/>
            </a:bodyPr>
            <a:lstStyle/>
            <a:p>
              <a:pPr algn="ctr"/>
              <a:r>
                <a:rPr lang="en-US" altLang="ja-JP" sz="1050" dirty="0">
                  <a:solidFill>
                    <a:prstClr val="black"/>
                  </a:solidFill>
                  <a:ea typeface="ＭＳ Ｐゴシック"/>
                </a:rPr>
                <a:t>200</a:t>
              </a:r>
              <a:endParaRPr lang="ja-JP" altLang="en-US" sz="1050" dirty="0">
                <a:solidFill>
                  <a:prstClr val="black"/>
                </a:solidFill>
                <a:ea typeface="ＭＳ Ｐゴシック"/>
              </a:endParaRPr>
            </a:p>
          </p:txBody>
        </p:sp>
      </p:grpSp>
      <p:grpSp>
        <p:nvGrpSpPr>
          <p:cNvPr id="109" name="グループ化 108"/>
          <p:cNvGrpSpPr/>
          <p:nvPr/>
        </p:nvGrpSpPr>
        <p:grpSpPr>
          <a:xfrm>
            <a:off x="4927032" y="2392232"/>
            <a:ext cx="511633" cy="345810"/>
            <a:chOff x="3396713" y="2197929"/>
            <a:chExt cx="511633" cy="345810"/>
          </a:xfrm>
        </p:grpSpPr>
        <p:cxnSp>
          <p:nvCxnSpPr>
            <p:cNvPr id="110" name="直線コネクタ 109"/>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3396713" y="2289823"/>
              <a:ext cx="511633" cy="253916"/>
            </a:xfrm>
            <a:prstGeom prst="rect">
              <a:avLst/>
            </a:prstGeom>
            <a:noFill/>
          </p:spPr>
          <p:txBody>
            <a:bodyPr wrap="square" rtlCol="0">
              <a:spAutoFit/>
            </a:bodyPr>
            <a:lstStyle/>
            <a:p>
              <a:pPr algn="ctr"/>
              <a:r>
                <a:rPr lang="en-US" altLang="ja-JP" sz="1050" dirty="0">
                  <a:solidFill>
                    <a:prstClr val="black"/>
                  </a:solidFill>
                  <a:ea typeface="ＭＳ Ｐゴシック"/>
                </a:rPr>
                <a:t>300</a:t>
              </a:r>
              <a:endParaRPr lang="ja-JP" altLang="en-US" sz="1050" dirty="0">
                <a:solidFill>
                  <a:prstClr val="black"/>
                </a:solidFill>
                <a:ea typeface="ＭＳ Ｐゴシック"/>
              </a:endParaRPr>
            </a:p>
          </p:txBody>
        </p:sp>
      </p:grpSp>
      <p:grpSp>
        <p:nvGrpSpPr>
          <p:cNvPr id="112" name="グループ化 111"/>
          <p:cNvGrpSpPr/>
          <p:nvPr/>
        </p:nvGrpSpPr>
        <p:grpSpPr>
          <a:xfrm>
            <a:off x="6449554" y="2410547"/>
            <a:ext cx="511633" cy="345444"/>
            <a:chOff x="3444860" y="2197929"/>
            <a:chExt cx="511633" cy="345444"/>
          </a:xfrm>
        </p:grpSpPr>
        <p:cxnSp>
          <p:nvCxnSpPr>
            <p:cNvPr id="114" name="直線コネクタ 113"/>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テキスト ボックス 114"/>
            <p:cNvSpPr txBox="1"/>
            <p:nvPr/>
          </p:nvSpPr>
          <p:spPr>
            <a:xfrm>
              <a:off x="3444860" y="2289457"/>
              <a:ext cx="511633" cy="253916"/>
            </a:xfrm>
            <a:prstGeom prst="rect">
              <a:avLst/>
            </a:prstGeom>
            <a:noFill/>
          </p:spPr>
          <p:txBody>
            <a:bodyPr wrap="square" rtlCol="0">
              <a:spAutoFit/>
            </a:bodyPr>
            <a:lstStyle/>
            <a:p>
              <a:pPr algn="ctr"/>
              <a:r>
                <a:rPr lang="en-US" altLang="ja-JP" sz="1050" dirty="0">
                  <a:solidFill>
                    <a:prstClr val="black"/>
                  </a:solidFill>
                  <a:ea typeface="ＭＳ Ｐゴシック"/>
                </a:rPr>
                <a:t>400</a:t>
              </a:r>
              <a:endParaRPr lang="ja-JP" altLang="en-US" sz="1050" dirty="0">
                <a:solidFill>
                  <a:prstClr val="black"/>
                </a:solidFill>
                <a:ea typeface="ＭＳ Ｐゴシック"/>
              </a:endParaRPr>
            </a:p>
          </p:txBody>
        </p:sp>
      </p:grpSp>
      <p:grpSp>
        <p:nvGrpSpPr>
          <p:cNvPr id="116" name="グループ化 115"/>
          <p:cNvGrpSpPr/>
          <p:nvPr/>
        </p:nvGrpSpPr>
        <p:grpSpPr>
          <a:xfrm>
            <a:off x="7893878" y="2434283"/>
            <a:ext cx="511633" cy="345444"/>
            <a:chOff x="3444860" y="2197929"/>
            <a:chExt cx="511633" cy="345444"/>
          </a:xfrm>
        </p:grpSpPr>
        <p:cxnSp>
          <p:nvCxnSpPr>
            <p:cNvPr id="117" name="直線コネクタ 116"/>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テキスト ボックス 118"/>
            <p:cNvSpPr txBox="1"/>
            <p:nvPr/>
          </p:nvSpPr>
          <p:spPr>
            <a:xfrm>
              <a:off x="3444860" y="2289457"/>
              <a:ext cx="511633" cy="253916"/>
            </a:xfrm>
            <a:prstGeom prst="rect">
              <a:avLst/>
            </a:prstGeom>
            <a:noFill/>
          </p:spPr>
          <p:txBody>
            <a:bodyPr wrap="square" rtlCol="0">
              <a:spAutoFit/>
            </a:bodyPr>
            <a:lstStyle/>
            <a:p>
              <a:pPr algn="ctr"/>
              <a:r>
                <a:rPr lang="en-US" altLang="ja-JP" sz="1050" dirty="0" smtClean="0">
                  <a:solidFill>
                    <a:prstClr val="black"/>
                  </a:solidFill>
                  <a:ea typeface="ＭＳ Ｐゴシック"/>
                </a:rPr>
                <a:t>500</a:t>
              </a:r>
              <a:endParaRPr lang="ja-JP" altLang="en-US" sz="1050" dirty="0">
                <a:solidFill>
                  <a:prstClr val="black"/>
                </a:solidFill>
                <a:ea typeface="ＭＳ Ｐゴシック"/>
              </a:endParaRPr>
            </a:p>
          </p:txBody>
        </p:sp>
      </p:grpSp>
      <p:cxnSp>
        <p:nvCxnSpPr>
          <p:cNvPr id="123" name="直線コネクタ 122"/>
          <p:cNvCxnSpPr/>
          <p:nvPr/>
        </p:nvCxnSpPr>
        <p:spPr>
          <a:xfrm flipH="1" flipV="1">
            <a:off x="2059456" y="3910520"/>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1967895" y="4031964"/>
            <a:ext cx="511633" cy="261610"/>
          </a:xfrm>
          <a:prstGeom prst="rect">
            <a:avLst/>
          </a:prstGeom>
          <a:noFill/>
        </p:spPr>
        <p:txBody>
          <a:bodyPr wrap="square" rtlCol="0">
            <a:spAutoFit/>
          </a:bodyPr>
          <a:lstStyle/>
          <a:p>
            <a:pPr algn="ctr"/>
            <a:r>
              <a:rPr lang="en-US" altLang="ja-JP" sz="1050" dirty="0">
                <a:solidFill>
                  <a:prstClr val="black"/>
                </a:solidFill>
                <a:ea typeface="ＭＳ Ｐゴシック"/>
              </a:rPr>
              <a:t>100</a:t>
            </a:r>
            <a:endParaRPr lang="ja-JP" altLang="en-US" sz="1050" dirty="0">
              <a:solidFill>
                <a:prstClr val="black"/>
              </a:solidFill>
              <a:ea typeface="ＭＳ Ｐゴシック"/>
            </a:endParaRPr>
          </a:p>
        </p:txBody>
      </p:sp>
      <p:grpSp>
        <p:nvGrpSpPr>
          <p:cNvPr id="126" name="グループ化 125"/>
          <p:cNvGrpSpPr/>
          <p:nvPr/>
        </p:nvGrpSpPr>
        <p:grpSpPr>
          <a:xfrm>
            <a:off x="3447809" y="3940436"/>
            <a:ext cx="511633" cy="353138"/>
            <a:chOff x="3444860" y="2197929"/>
            <a:chExt cx="511633" cy="353138"/>
          </a:xfrm>
        </p:grpSpPr>
        <p:cxnSp>
          <p:nvCxnSpPr>
            <p:cNvPr id="136" name="直線コネクタ 135"/>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3444860" y="2289457"/>
              <a:ext cx="511633" cy="261610"/>
            </a:xfrm>
            <a:prstGeom prst="rect">
              <a:avLst/>
            </a:prstGeom>
            <a:noFill/>
          </p:spPr>
          <p:txBody>
            <a:bodyPr wrap="square" rtlCol="0">
              <a:spAutoFit/>
            </a:bodyPr>
            <a:lstStyle/>
            <a:p>
              <a:pPr algn="ctr"/>
              <a:r>
                <a:rPr lang="en-US" altLang="ja-JP" sz="1050" dirty="0">
                  <a:solidFill>
                    <a:prstClr val="black"/>
                  </a:solidFill>
                  <a:ea typeface="ＭＳ Ｐゴシック"/>
                </a:rPr>
                <a:t>200</a:t>
              </a:r>
              <a:endParaRPr lang="ja-JP" altLang="en-US" sz="1050" dirty="0">
                <a:solidFill>
                  <a:prstClr val="black"/>
                </a:solidFill>
                <a:ea typeface="ＭＳ Ｐゴシック"/>
              </a:endParaRPr>
            </a:p>
          </p:txBody>
        </p:sp>
      </p:grpSp>
      <p:grpSp>
        <p:nvGrpSpPr>
          <p:cNvPr id="127" name="グループ化 126"/>
          <p:cNvGrpSpPr/>
          <p:nvPr/>
        </p:nvGrpSpPr>
        <p:grpSpPr>
          <a:xfrm>
            <a:off x="4961665" y="3976623"/>
            <a:ext cx="511633" cy="353504"/>
            <a:chOff x="3396713" y="2197929"/>
            <a:chExt cx="511633" cy="353504"/>
          </a:xfrm>
        </p:grpSpPr>
        <p:cxnSp>
          <p:nvCxnSpPr>
            <p:cNvPr id="134" name="直線コネクタ 133"/>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p:cNvSpPr txBox="1"/>
            <p:nvPr/>
          </p:nvSpPr>
          <p:spPr>
            <a:xfrm>
              <a:off x="3396713" y="2289823"/>
              <a:ext cx="511633" cy="261610"/>
            </a:xfrm>
            <a:prstGeom prst="rect">
              <a:avLst/>
            </a:prstGeom>
            <a:noFill/>
          </p:spPr>
          <p:txBody>
            <a:bodyPr wrap="square" rtlCol="0">
              <a:spAutoFit/>
            </a:bodyPr>
            <a:lstStyle/>
            <a:p>
              <a:pPr algn="ctr"/>
              <a:r>
                <a:rPr lang="en-US" altLang="ja-JP" sz="1050" dirty="0">
                  <a:solidFill>
                    <a:prstClr val="black"/>
                  </a:solidFill>
                  <a:ea typeface="ＭＳ Ｐゴシック"/>
                </a:rPr>
                <a:t>300</a:t>
              </a:r>
              <a:endParaRPr lang="ja-JP" altLang="en-US" sz="1050" dirty="0">
                <a:solidFill>
                  <a:prstClr val="black"/>
                </a:solidFill>
                <a:ea typeface="ＭＳ Ｐゴシック"/>
              </a:endParaRPr>
            </a:p>
          </p:txBody>
        </p:sp>
      </p:grpSp>
      <p:grpSp>
        <p:nvGrpSpPr>
          <p:cNvPr id="128" name="グループ化 127"/>
          <p:cNvGrpSpPr/>
          <p:nvPr/>
        </p:nvGrpSpPr>
        <p:grpSpPr>
          <a:xfrm>
            <a:off x="6500092" y="3959634"/>
            <a:ext cx="511633" cy="353138"/>
            <a:chOff x="3444860" y="2197929"/>
            <a:chExt cx="511633" cy="353138"/>
          </a:xfrm>
        </p:grpSpPr>
        <p:cxnSp>
          <p:nvCxnSpPr>
            <p:cNvPr id="132" name="直線コネクタ 131"/>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テキスト ボックス 132"/>
            <p:cNvSpPr txBox="1"/>
            <p:nvPr/>
          </p:nvSpPr>
          <p:spPr>
            <a:xfrm>
              <a:off x="3444860" y="2289457"/>
              <a:ext cx="511633" cy="261610"/>
            </a:xfrm>
            <a:prstGeom prst="rect">
              <a:avLst/>
            </a:prstGeom>
            <a:noFill/>
          </p:spPr>
          <p:txBody>
            <a:bodyPr wrap="square" rtlCol="0">
              <a:spAutoFit/>
            </a:bodyPr>
            <a:lstStyle/>
            <a:p>
              <a:pPr algn="ctr"/>
              <a:r>
                <a:rPr lang="en-US" altLang="ja-JP" sz="1050" dirty="0">
                  <a:solidFill>
                    <a:prstClr val="black"/>
                  </a:solidFill>
                  <a:ea typeface="ＭＳ Ｐゴシック"/>
                </a:rPr>
                <a:t>400</a:t>
              </a:r>
              <a:endParaRPr lang="ja-JP" altLang="en-US" sz="1050" dirty="0">
                <a:solidFill>
                  <a:prstClr val="black"/>
                </a:solidFill>
                <a:ea typeface="ＭＳ Ｐゴシック"/>
              </a:endParaRPr>
            </a:p>
          </p:txBody>
        </p:sp>
      </p:grpSp>
      <p:grpSp>
        <p:nvGrpSpPr>
          <p:cNvPr id="129" name="グループ化 128"/>
          <p:cNvGrpSpPr/>
          <p:nvPr/>
        </p:nvGrpSpPr>
        <p:grpSpPr>
          <a:xfrm>
            <a:off x="7946664" y="3982149"/>
            <a:ext cx="511633" cy="353138"/>
            <a:chOff x="3444860" y="2197929"/>
            <a:chExt cx="511633" cy="353138"/>
          </a:xfrm>
        </p:grpSpPr>
        <p:cxnSp>
          <p:nvCxnSpPr>
            <p:cNvPr id="130" name="直線コネクタ 129"/>
            <p:cNvCxnSpPr/>
            <p:nvPr/>
          </p:nvCxnSpPr>
          <p:spPr>
            <a:xfrm flipH="1" flipV="1">
              <a:off x="3501469" y="2197929"/>
              <a:ext cx="3094" cy="31916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3444860" y="2289457"/>
              <a:ext cx="511633" cy="261610"/>
            </a:xfrm>
            <a:prstGeom prst="rect">
              <a:avLst/>
            </a:prstGeom>
            <a:noFill/>
          </p:spPr>
          <p:txBody>
            <a:bodyPr wrap="square" rtlCol="0">
              <a:spAutoFit/>
            </a:bodyPr>
            <a:lstStyle/>
            <a:p>
              <a:pPr algn="ctr"/>
              <a:r>
                <a:rPr lang="en-US" altLang="ja-JP" sz="1050" dirty="0" smtClean="0">
                  <a:solidFill>
                    <a:prstClr val="black"/>
                  </a:solidFill>
                  <a:ea typeface="ＭＳ Ｐゴシック"/>
                </a:rPr>
                <a:t>500</a:t>
              </a:r>
              <a:endParaRPr lang="ja-JP" altLang="en-US" sz="1050" dirty="0">
                <a:solidFill>
                  <a:prstClr val="black"/>
                </a:solidFill>
                <a:ea typeface="ＭＳ Ｐゴシック"/>
              </a:endParaRPr>
            </a:p>
          </p:txBody>
        </p:sp>
      </p:grpSp>
      <p:sp>
        <p:nvSpPr>
          <p:cNvPr id="122" name="二等辺三角形 121"/>
          <p:cNvSpPr/>
          <p:nvPr/>
        </p:nvSpPr>
        <p:spPr>
          <a:xfrm>
            <a:off x="2383690" y="2497478"/>
            <a:ext cx="180020" cy="25202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124" name="直線矢印コネクタ 123"/>
          <p:cNvCxnSpPr>
            <a:stCxn id="138" idx="2"/>
            <a:endCxn id="122" idx="0"/>
          </p:cNvCxnSpPr>
          <p:nvPr/>
        </p:nvCxnSpPr>
        <p:spPr>
          <a:xfrm>
            <a:off x="1712742" y="1719312"/>
            <a:ext cx="760960" cy="77816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8" name="テキスト ボックス 137"/>
          <p:cNvSpPr txBox="1"/>
          <p:nvPr/>
        </p:nvSpPr>
        <p:spPr>
          <a:xfrm>
            <a:off x="1320723" y="1092635"/>
            <a:ext cx="784041" cy="626701"/>
          </a:xfrm>
          <a:prstGeom prst="rect">
            <a:avLst/>
          </a:prstGeom>
          <a:solidFill>
            <a:schemeClr val="bg1"/>
          </a:solidFill>
          <a:ln w="31750" cmpd="sng">
            <a:solidFill>
              <a:schemeClr val="tx1"/>
            </a:solidFill>
            <a:prstDash val="solid"/>
          </a:ln>
        </p:spPr>
        <p:txBody>
          <a:bodyPr wrap="square" lIns="36000" tIns="36000" rIns="36000" bIns="36000" rtlCol="0">
            <a:spAutoFit/>
          </a:bodyPr>
          <a:lstStyle/>
          <a:p>
            <a:r>
              <a:rPr lang="ja-JP" altLang="en-US" sz="1200" dirty="0">
                <a:solidFill>
                  <a:prstClr val="black"/>
                </a:solidFill>
                <a:ea typeface="ＭＳ Ｐゴシック"/>
              </a:rPr>
              <a:t>生活</a:t>
            </a:r>
            <a:r>
              <a:rPr lang="ja-JP" altLang="en-US" sz="1200" dirty="0" smtClean="0">
                <a:solidFill>
                  <a:prstClr val="black"/>
                </a:solidFill>
                <a:ea typeface="ＭＳ Ｐゴシック"/>
              </a:rPr>
              <a:t>保護基準額</a:t>
            </a:r>
            <a:endParaRPr lang="en-US" altLang="ja-JP" sz="1200" dirty="0" smtClean="0">
              <a:solidFill>
                <a:prstClr val="black"/>
              </a:solidFill>
              <a:ea typeface="ＭＳ Ｐゴシック"/>
            </a:endParaRPr>
          </a:p>
          <a:p>
            <a:r>
              <a:rPr lang="ja-JP" altLang="en-US" sz="1200" dirty="0" smtClean="0">
                <a:solidFill>
                  <a:prstClr val="black"/>
                </a:solidFill>
                <a:ea typeface="ＭＳ Ｐゴシック"/>
              </a:rPr>
              <a:t>１５４万円</a:t>
            </a:r>
            <a:endParaRPr lang="en-US" altLang="ja-JP" sz="1200" dirty="0" smtClean="0">
              <a:solidFill>
                <a:prstClr val="black"/>
              </a:solidFill>
              <a:ea typeface="ＭＳ Ｐゴシック"/>
            </a:endParaRPr>
          </a:p>
        </p:txBody>
      </p:sp>
      <p:sp>
        <p:nvSpPr>
          <p:cNvPr id="139" name="テキスト ボックス 138"/>
          <p:cNvSpPr txBox="1"/>
          <p:nvPr/>
        </p:nvSpPr>
        <p:spPr>
          <a:xfrm>
            <a:off x="460229" y="4659135"/>
            <a:ext cx="691698" cy="592767"/>
          </a:xfrm>
          <a:prstGeom prst="rect">
            <a:avLst/>
          </a:prstGeom>
          <a:solidFill>
            <a:schemeClr val="bg1"/>
          </a:solidFill>
          <a:ln w="31750" cmpd="sng">
            <a:solidFill>
              <a:schemeClr val="tx1"/>
            </a:solidFill>
            <a:prstDash val="solid"/>
          </a:ln>
        </p:spPr>
        <p:txBody>
          <a:bodyPr wrap="square" lIns="36000" tIns="36000" rIns="36000" bIns="36000" rtlCol="0">
            <a:noAutofit/>
          </a:bodyPr>
          <a:lstStyle/>
          <a:p>
            <a:r>
              <a:rPr lang="ja-JP" altLang="en-US" sz="1200" dirty="0">
                <a:solidFill>
                  <a:prstClr val="black"/>
                </a:solidFill>
                <a:ea typeface="ＭＳ Ｐゴシック"/>
              </a:rPr>
              <a:t>生活</a:t>
            </a:r>
            <a:r>
              <a:rPr lang="ja-JP" altLang="en-US" sz="1200" dirty="0" smtClean="0">
                <a:solidFill>
                  <a:prstClr val="black"/>
                </a:solidFill>
                <a:ea typeface="ＭＳ Ｐゴシック"/>
              </a:rPr>
              <a:t>保護基準額</a:t>
            </a:r>
            <a:endParaRPr lang="en-US" altLang="ja-JP" sz="1200" dirty="0" smtClean="0">
              <a:solidFill>
                <a:prstClr val="black"/>
              </a:solidFill>
              <a:ea typeface="ＭＳ Ｐゴシック"/>
            </a:endParaRPr>
          </a:p>
          <a:p>
            <a:r>
              <a:rPr lang="ja-JP" altLang="en-US" sz="1200" dirty="0">
                <a:solidFill>
                  <a:prstClr val="black"/>
                </a:solidFill>
                <a:ea typeface="ＭＳ Ｐゴシック"/>
              </a:rPr>
              <a:t>２１７</a:t>
            </a:r>
            <a:r>
              <a:rPr lang="ja-JP" altLang="en-US" sz="1200" dirty="0" smtClean="0">
                <a:solidFill>
                  <a:prstClr val="black"/>
                </a:solidFill>
                <a:ea typeface="ＭＳ Ｐゴシック"/>
              </a:rPr>
              <a:t>万円</a:t>
            </a:r>
            <a:endParaRPr lang="en-US" altLang="ja-JP" sz="1200" dirty="0" smtClean="0">
              <a:solidFill>
                <a:prstClr val="black"/>
              </a:solidFill>
              <a:ea typeface="ＭＳ Ｐゴシック"/>
            </a:endParaRPr>
          </a:p>
        </p:txBody>
      </p:sp>
      <p:cxnSp>
        <p:nvCxnSpPr>
          <p:cNvPr id="140" name="直線矢印コネクタ 139"/>
          <p:cNvCxnSpPr/>
          <p:nvPr/>
        </p:nvCxnSpPr>
        <p:spPr>
          <a:xfrm flipV="1">
            <a:off x="865167" y="4056551"/>
            <a:ext cx="2398868" cy="57606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1" name="二等辺三角形 140"/>
          <p:cNvSpPr/>
          <p:nvPr/>
        </p:nvSpPr>
        <p:spPr>
          <a:xfrm flipV="1">
            <a:off x="3115667" y="3835889"/>
            <a:ext cx="180020" cy="201458"/>
          </a:xfrm>
          <a:prstGeom prst="triangl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ja-JP" altLang="en-US" sz="1050" dirty="0">
              <a:solidFill>
                <a:prstClr val="black"/>
              </a:solidFill>
            </a:endParaRPr>
          </a:p>
        </p:txBody>
      </p:sp>
      <p:cxnSp>
        <p:nvCxnSpPr>
          <p:cNvPr id="142" name="直線矢印コネクタ 141"/>
          <p:cNvCxnSpPr>
            <a:stCxn id="122" idx="3"/>
          </p:cNvCxnSpPr>
          <p:nvPr/>
        </p:nvCxnSpPr>
        <p:spPr>
          <a:xfrm>
            <a:off x="2473710" y="2749506"/>
            <a:ext cx="743553" cy="1124578"/>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43" name="テキスト ボックス 142"/>
          <p:cNvSpPr txBox="1"/>
          <p:nvPr/>
        </p:nvSpPr>
        <p:spPr>
          <a:xfrm>
            <a:off x="-25980" y="260648"/>
            <a:ext cx="9906000" cy="461665"/>
          </a:xfrm>
          <a:prstGeom prst="rect">
            <a:avLst/>
          </a:prstGeom>
          <a:noFill/>
        </p:spPr>
        <p:txBody>
          <a:bodyPr wrap="square" rtlCol="0">
            <a:spAutoFit/>
          </a:bodyPr>
          <a:lstStyle/>
          <a:p>
            <a:pPr algn="ctr"/>
            <a:r>
              <a:rPr lang="ja-JP" altLang="en-US" sz="2400" dirty="0" smtClean="0">
                <a:solidFill>
                  <a:prstClr val="black"/>
                </a:solidFill>
                <a:latin typeface="HGP創英角ｺﾞｼｯｸUB" pitchFamily="50" charset="-128"/>
                <a:ea typeface="HGP創英角ｺﾞｼｯｸUB" pitchFamily="50" charset="-128"/>
              </a:rPr>
              <a:t>（参考）　年金収入</a:t>
            </a:r>
            <a:r>
              <a:rPr lang="ja-JP" altLang="en-US" sz="2400" dirty="0">
                <a:solidFill>
                  <a:prstClr val="black"/>
                </a:solidFill>
                <a:latin typeface="HGP創英角ｺﾞｼｯｸUB" pitchFamily="50" charset="-128"/>
                <a:ea typeface="HGP創英角ｺﾞｼｯｸUB" pitchFamily="50" charset="-128"/>
              </a:rPr>
              <a:t>と</a:t>
            </a:r>
            <a:r>
              <a:rPr lang="ja-JP" altLang="en-US" sz="2400" dirty="0" smtClean="0">
                <a:solidFill>
                  <a:prstClr val="black"/>
                </a:solidFill>
                <a:latin typeface="HGP創英角ｺﾞｼｯｸUB" pitchFamily="50" charset="-128"/>
                <a:ea typeface="HGP創英角ｺﾞｼｯｸUB" pitchFamily="50" charset="-128"/>
              </a:rPr>
              <a:t>合計</a:t>
            </a:r>
            <a:r>
              <a:rPr lang="ja-JP" altLang="en-US" sz="2400" dirty="0">
                <a:solidFill>
                  <a:prstClr val="black"/>
                </a:solidFill>
                <a:latin typeface="HGP創英角ｺﾞｼｯｸUB" pitchFamily="50" charset="-128"/>
                <a:ea typeface="HGP創英角ｺﾞｼｯｸUB" pitchFamily="50" charset="-128"/>
              </a:rPr>
              <a:t>所得金額</a:t>
            </a:r>
          </a:p>
        </p:txBody>
      </p:sp>
      <p:sp>
        <p:nvSpPr>
          <p:cNvPr id="144" name="スライド番号プレースホルダー 4"/>
          <p:cNvSpPr txBox="1">
            <a:spLocks/>
          </p:cNvSpPr>
          <p:nvPr/>
        </p:nvSpPr>
        <p:spPr>
          <a:xfrm>
            <a:off x="8985448" y="6453336"/>
            <a:ext cx="864099" cy="365125"/>
          </a:xfrm>
          <a:prstGeom prst="rect">
            <a:avLst/>
          </a:prstGeom>
          <a:noFill/>
        </p:spPr>
        <p:txBody>
          <a:bodyPr vert="horz" lIns="91440" tIns="45720" rIns="91440" bIns="45720" rtlCol="0" anchor="ctr"/>
          <a:lstStyle>
            <a:defPPr>
              <a:defRPr lang="ja-JP"/>
            </a:defPPr>
            <a:lvl1pPr algn="r" rtl="0" fontAlgn="base">
              <a:spcBef>
                <a:spcPct val="0"/>
              </a:spcBef>
              <a:spcAft>
                <a:spcPct val="0"/>
              </a:spcAft>
              <a:defRPr kumimoji="1" sz="2000" kern="1200">
                <a:solidFill>
                  <a:schemeClr val="tx1"/>
                </a:solidFill>
                <a:latin typeface="Arial" pitchFamily="34" charset="0"/>
                <a:ea typeface="ＤＨＰ平成ゴシックW5" pitchFamily="2"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fontAlgn="auto">
              <a:spcBef>
                <a:spcPts val="0"/>
              </a:spcBef>
              <a:spcAft>
                <a:spcPts val="0"/>
              </a:spcAft>
              <a:defRPr/>
            </a:pPr>
            <a:r>
              <a:rPr kumimoji="0" lang="en-US" altLang="ja-JP" sz="2400" kern="0" dirty="0" smtClean="0">
                <a:solidFill>
                  <a:sysClr val="windowText" lastClr="000000"/>
                </a:solidFill>
                <a:cs typeface="Arial" panose="020B0604020202020204" pitchFamily="34" charset="0"/>
              </a:rPr>
              <a:t>128</a:t>
            </a:r>
            <a:endParaRPr kumimoji="0" lang="ja-JP" altLang="en-US" sz="2400" kern="0" dirty="0">
              <a:solidFill>
                <a:sysClr val="windowText" lastClr="000000"/>
              </a:solidFill>
              <a:cs typeface="Arial" panose="020B0604020202020204" pitchFamily="34" charset="0"/>
            </a:endParaRPr>
          </a:p>
        </p:txBody>
      </p:sp>
    </p:spTree>
    <p:extLst>
      <p:ext uri="{BB962C8B-B14F-4D97-AF65-F5344CB8AC3E}">
        <p14:creationId xmlns:p14="http://schemas.microsoft.com/office/powerpoint/2010/main" val="1009823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tx1"/>
          </a:solidFill>
        </a:ln>
      </a:spPr>
      <a:bodyPr wrap="square">
        <a:spAutoFit/>
      </a:bodyPr>
      <a:lstStyle>
        <a:defPPr marL="108000" indent="-457200">
          <a:defRPr sz="1600" dirty="0"/>
        </a:defPPr>
      </a:lstStyle>
    </a:spDef>
  </a:objectDefaults>
  <a:extraClrSchemeLst/>
</a:theme>
</file>

<file path=ppt/theme/theme6.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FF9319DB289CAD4D85A08C64DF8A92B4" ma:contentTypeVersion="11" ma:contentTypeDescription="" ma:contentTypeScope="" ma:versionID="2dfa969cec087208b7abf0c31238b047">
  <xsd:schema xmlns:xsd="http://www.w3.org/2001/XMLSchema" xmlns:p="http://schemas.microsoft.com/office/2006/metadata/properties" xmlns:ns2="8B97BE19-CDDD-400E-817A-CFDD13F7EC12" xmlns:ns3="3b0cccfe-2904-4e8a-91e3-91f37c87f738" targetNamespace="http://schemas.microsoft.com/office/2006/metadata/properties" ma:root="true" ma:fieldsID="ac7b893e2db003268b67ae2b5d3c838c" ns2:_="" ns3:_="">
    <xsd:import namespace="8B97BE19-CDDD-400E-817A-CFDD13F7EC12"/>
    <xsd:import namespace="3b0cccfe-2904-4e8a-91e3-91f37c87f73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3b0cccfe-2904-4e8a-91e3-91f37c87f73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9C79C97-185B-4CA5-ADEE-D5827CC7CF24}">
  <ds:schemaRefs>
    <ds:schemaRef ds:uri="http://schemas.microsoft.com/sharepoint/v3/contenttype/forms"/>
  </ds:schemaRefs>
</ds:datastoreItem>
</file>

<file path=customXml/itemProps2.xml><?xml version="1.0" encoding="utf-8"?>
<ds:datastoreItem xmlns:ds="http://schemas.openxmlformats.org/officeDocument/2006/customXml" ds:itemID="{CE5053C7-6CBD-41E1-9880-662857DF23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3b0cccfe-2904-4e8a-91e3-91f37c87f73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AF431C2-DB61-47F9-85A2-825C1128642D}">
  <ds:schemaRefs>
    <ds:schemaRef ds:uri="http://purl.org/dc/terms/"/>
    <ds:schemaRef ds:uri="http://schemas.microsoft.com/office/2006/documentManagement/types"/>
    <ds:schemaRef ds:uri="http://www.w3.org/XML/1998/namespace"/>
    <ds:schemaRef ds:uri="8B97BE19-CDDD-400E-817A-CFDD13F7EC12"/>
    <ds:schemaRef ds:uri="http://purl.org/dc/elements/1.1/"/>
    <ds:schemaRef ds:uri="http://schemas.openxmlformats.org/package/2006/metadata/core-properties"/>
    <ds:schemaRef ds:uri="3b0cccfe-2904-4e8a-91e3-91f37c87f73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22359</TotalTime>
  <Words>6441</Words>
  <Application>Microsoft Office PowerPoint</Application>
  <PresentationFormat>A4 210 x 297 mm</PresentationFormat>
  <Paragraphs>1722</Paragraphs>
  <Slides>54</Slides>
  <Notes>5</Notes>
  <HiddenSlides>0</HiddenSlides>
  <MMClips>0</MMClips>
  <ScaleCrop>false</ScaleCrop>
  <HeadingPairs>
    <vt:vector size="6" baseType="variant">
      <vt:variant>
        <vt:lpstr>テーマ</vt:lpstr>
      </vt:variant>
      <vt:variant>
        <vt:i4>8</vt:i4>
      </vt:variant>
      <vt:variant>
        <vt:lpstr>埋め込まれた OLE サーバー</vt:lpstr>
      </vt:variant>
      <vt:variant>
        <vt:i4>1</vt:i4>
      </vt:variant>
      <vt:variant>
        <vt:lpstr>スライド タイトル</vt:lpstr>
      </vt:variant>
      <vt:variant>
        <vt:i4>54</vt:i4>
      </vt:variant>
    </vt:vector>
  </HeadingPairs>
  <TitlesOfParts>
    <vt:vector size="63" baseType="lpstr">
      <vt:lpstr>2_blank</vt:lpstr>
      <vt:lpstr>Office ​​テーマ</vt:lpstr>
      <vt:lpstr>2_Office ​​テーマ</vt:lpstr>
      <vt:lpstr>1_Office テーマ</vt:lpstr>
      <vt:lpstr>9_Office ​​テーマ</vt:lpstr>
      <vt:lpstr>4_Office ​​テーマ</vt:lpstr>
      <vt:lpstr>7_Office テーマ</vt:lpstr>
      <vt:lpstr>12_Office ​​テーマ</vt:lpstr>
      <vt:lpstr>ワークシート</vt:lpstr>
      <vt:lpstr>　　   　 　（１）低所得者の一号保険料の軽減強化 　（２）一定以上所得者の利用者負担の見直し 　（３）補足給付の見直し（資産等の勘案）  　  </vt:lpstr>
      <vt:lpstr>PowerPoint プレゼンテーション</vt:lpstr>
      <vt:lpstr>PowerPoint プレゼンテーション</vt:lpstr>
      <vt:lpstr>PowerPoint プレゼンテーション</vt:lpstr>
      <vt:lpstr>（４）第４段階以下の各段階の基準額に乗じる割合別の保険者数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一定以上所得者を２割負担とした場合の影響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　配偶者間の生活保持義務について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不動産担保貸付の事業化について引き続き検討すべき課題</vt:lpstr>
      <vt:lpstr>不動産担保貸付事業については、その事業化に向けて、次のようなスキームの詳細や費用対効果などの課題について引き続き検討していくこととしている。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非課税年金の勘案について</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大谷 健司(ootani-kenji)</dc:creator>
  <cp:lastModifiedBy>厚生労働省ネットワークシステム</cp:lastModifiedBy>
  <cp:revision>1610</cp:revision>
  <cp:lastPrinted>2013-11-18T06:25:21Z</cp:lastPrinted>
  <dcterms:created xsi:type="dcterms:W3CDTF">2010-07-08T02:17:26Z</dcterms:created>
  <dcterms:modified xsi:type="dcterms:W3CDTF">2013-11-21T12:37:44Z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0x0101002DA299AC048A4B8EA9C1D19079C1A32200FF9319DB289CAD4D85A08C64DF8A92B4</vt:lpwstr>
  </property>
</Properties>
</file>