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Lst>
  <p:notesMasterIdLst>
    <p:notesMasterId r:id="rId31"/>
  </p:notesMasterIdLst>
  <p:handoutMasterIdLst>
    <p:handoutMasterId r:id="rId32"/>
  </p:handoutMasterIdLst>
  <p:sldIdLst>
    <p:sldId id="1376" r:id="rId5"/>
    <p:sldId id="1231" r:id="rId6"/>
    <p:sldId id="1207" r:id="rId7"/>
    <p:sldId id="1214" r:id="rId8"/>
    <p:sldId id="1215" r:id="rId9"/>
    <p:sldId id="1216" r:id="rId10"/>
    <p:sldId id="1223" r:id="rId11"/>
    <p:sldId id="1224" r:id="rId12"/>
    <p:sldId id="1211" r:id="rId13"/>
    <p:sldId id="1220" r:id="rId14"/>
    <p:sldId id="1232" r:id="rId15"/>
    <p:sldId id="1233" r:id="rId16"/>
    <p:sldId id="1217" r:id="rId17"/>
    <p:sldId id="1219" r:id="rId18"/>
    <p:sldId id="1225" r:id="rId19"/>
    <p:sldId id="1145" r:id="rId20"/>
    <p:sldId id="1146" r:id="rId21"/>
    <p:sldId id="1226" r:id="rId22"/>
    <p:sldId id="1060" r:id="rId23"/>
    <p:sldId id="1062" r:id="rId24"/>
    <p:sldId id="1063" r:id="rId25"/>
    <p:sldId id="1064" r:id="rId26"/>
    <p:sldId id="1065" r:id="rId27"/>
    <p:sldId id="1066" r:id="rId28"/>
    <p:sldId id="1067" r:id="rId29"/>
    <p:sldId id="1070" r:id="rId30"/>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6043" autoAdjust="0"/>
  </p:normalViewPr>
  <p:slideViewPr>
    <p:cSldViewPr>
      <p:cViewPr varScale="1">
        <p:scale>
          <a:sx n="70" d="100"/>
          <a:sy n="70" d="100"/>
        </p:scale>
        <p:origin x="-1260"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NMESL\Desktop\&#30476;&#21029;&#12487;&#12540;&#12479;.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NMESL\Desktop\250405&#12288;&#23616;&#35696;&#65288;&#26045;&#35373;&#27231;&#33021;&#12398;&#22312;&#12426;&#26041;&#65289;\&#21442;&#32771;&#12487;&#12540;&#12479;\&#22269;&#20445;&#36899;&#12487;&#12540;&#12479;&#65288;&#29305;&#39178;&#12398;&#26032;&#35215;&#20837;&#25152;&#32773;&#6528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2462575292897"/>
          <c:y val="3.067143211876365E-2"/>
          <c:w val="0.76116930499514024"/>
          <c:h val="0.9103051974875348"/>
        </c:manualLayout>
      </c:layout>
      <c:barChart>
        <c:barDir val="bar"/>
        <c:grouping val="percentStacked"/>
        <c:varyColors val="0"/>
        <c:ser>
          <c:idx val="0"/>
          <c:order val="0"/>
          <c:tx>
            <c:strRef>
              <c:f>Sheet1!$B$1</c:f>
              <c:strCache>
                <c:ptCount val="1"/>
                <c:pt idx="0">
                  <c:v>要介護１</c:v>
                </c:pt>
              </c:strCache>
            </c:strRef>
          </c:tx>
          <c:spPr>
            <a:solidFill>
              <a:schemeClr val="accent1">
                <a:lumMod val="60000"/>
                <a:lumOff val="40000"/>
              </a:schemeClr>
            </a:solidFill>
            <a:ln>
              <a:solidFill>
                <a:schemeClr val="tx1"/>
              </a:solidFill>
            </a:ln>
          </c:spPr>
          <c:invertIfNegative val="0"/>
          <c:dLbls>
            <c:dLbl>
              <c:idx val="0"/>
              <c:layout>
                <c:manualLayout>
                  <c:x val="-5.7693845034583626E-5"/>
                  <c:y val="1.0264767654801338E-16"/>
                </c:manualLayout>
              </c:layout>
              <c:spPr/>
              <c:txPr>
                <a:bodyPr/>
                <a:lstStyle/>
                <a:p>
                  <a:pPr>
                    <a:defRPr sz="1200"/>
                  </a:pPr>
                  <a:endParaRPr lang="ja-JP"/>
                </a:p>
              </c:txPr>
              <c:dLblPos val="ctr"/>
              <c:showLegendKey val="0"/>
              <c:showVal val="1"/>
              <c:showCatName val="0"/>
              <c:showSerName val="0"/>
              <c:showPercent val="0"/>
              <c:showBubbleSize val="0"/>
            </c:dLbl>
            <c:dLbl>
              <c:idx val="1"/>
              <c:layout>
                <c:manualLayout>
                  <c:x val="-3.2509045301281738E-3"/>
                  <c:y val="-2.7883120107966954E-3"/>
                </c:manualLayout>
              </c:layout>
              <c:dLblPos val="ctr"/>
              <c:showLegendKey val="0"/>
              <c:showVal val="1"/>
              <c:showCatName val="0"/>
              <c:showSerName val="0"/>
              <c:showPercent val="0"/>
              <c:showBubbleSize val="0"/>
            </c:dLbl>
            <c:dLbl>
              <c:idx val="2"/>
              <c:spPr/>
              <c:txPr>
                <a:bodyPr/>
                <a:lstStyle/>
                <a:p>
                  <a:pPr>
                    <a:defRPr sz="1200"/>
                  </a:pPr>
                  <a:endParaRPr lang="ja-JP"/>
                </a:p>
              </c:txPr>
              <c:dLblPos val="ctr"/>
              <c:showLegendKey val="0"/>
              <c:showVal val="1"/>
              <c:showCatName val="0"/>
              <c:showSerName val="0"/>
              <c:showPercent val="0"/>
              <c:showBubbleSize val="0"/>
            </c:dLbl>
            <c:dLbl>
              <c:idx val="3"/>
              <c:spPr/>
              <c:txPr>
                <a:bodyPr/>
                <a:lstStyle/>
                <a:p>
                  <a:pPr>
                    <a:defRPr sz="1200"/>
                  </a:pPr>
                  <a:endParaRPr lang="ja-JP"/>
                </a:p>
              </c:txPr>
              <c:dLblPos val="ctr"/>
              <c:showLegendKey val="0"/>
              <c:showVal val="1"/>
              <c:showCatName val="0"/>
              <c:showSerName val="0"/>
              <c:showPercent val="0"/>
              <c:showBubbleSize val="0"/>
            </c:dLbl>
            <c:dLbl>
              <c:idx val="4"/>
              <c:spPr/>
              <c:txPr>
                <a:bodyPr/>
                <a:lstStyle/>
                <a:p>
                  <a:pPr>
                    <a:defRPr sz="1400"/>
                  </a:pPr>
                  <a:endParaRPr lang="ja-JP"/>
                </a:p>
              </c:txPr>
              <c:dLblPos val="ctr"/>
              <c:showLegendKey val="0"/>
              <c:showVal val="1"/>
              <c:showCatName val="0"/>
              <c:showSerName val="0"/>
              <c:showPercent val="0"/>
              <c:showBubbleSize val="0"/>
            </c:dLbl>
            <c:txPr>
              <a:bodyPr/>
              <a:lstStyle/>
              <a:p>
                <a:pPr>
                  <a:defRPr sz="1600"/>
                </a:pPr>
                <a:endParaRPr lang="ja-JP"/>
              </a:p>
            </c:txPr>
            <c:dLblPos val="ctr"/>
            <c:showLegendKey val="0"/>
            <c:showVal val="1"/>
            <c:showCatName val="0"/>
            <c:showSerName val="0"/>
            <c:showPercent val="0"/>
            <c:showBubbleSize val="0"/>
            <c:showLeaderLines val="0"/>
          </c:dLbls>
          <c:cat>
            <c:strRef>
              <c:f>Sheet1!$A$2:$A$8</c:f>
              <c:strCache>
                <c:ptCount val="7"/>
                <c:pt idx="2">
                  <c:v>平成２３年</c:v>
                </c:pt>
                <c:pt idx="3">
                  <c:v>平成２１年</c:v>
                </c:pt>
                <c:pt idx="4">
                  <c:v>平成１８年</c:v>
                </c:pt>
                <c:pt idx="5">
                  <c:v>平成１５年</c:v>
                </c:pt>
                <c:pt idx="6">
                  <c:v>平成１２年</c:v>
                </c:pt>
              </c:strCache>
            </c:strRef>
          </c:cat>
          <c:val>
            <c:numRef>
              <c:f>Sheet1!$B$2:$B$8</c:f>
              <c:numCache>
                <c:formatCode>General</c:formatCode>
                <c:ptCount val="7"/>
                <c:pt idx="0" formatCode="0.0_);[Red]\(0.0\)">
                  <c:v>2.7</c:v>
                </c:pt>
                <c:pt idx="2" formatCode="0.0_);[Red]\(0.0\)">
                  <c:v>3.1</c:v>
                </c:pt>
                <c:pt idx="3" formatCode="0.0_);[Red]\(0.0\)">
                  <c:v>2.8</c:v>
                </c:pt>
                <c:pt idx="4" formatCode="0.0_);[Red]\(0.0\)">
                  <c:v>5.3</c:v>
                </c:pt>
                <c:pt idx="5" formatCode="0.0_);[Red]\(0.0\)">
                  <c:v>7.8</c:v>
                </c:pt>
                <c:pt idx="6" formatCode="0.0_);[Red]\(0.0\)">
                  <c:v>12.5</c:v>
                </c:pt>
              </c:numCache>
            </c:numRef>
          </c:val>
        </c:ser>
        <c:ser>
          <c:idx val="1"/>
          <c:order val="1"/>
          <c:tx>
            <c:strRef>
              <c:f>Sheet1!$C$1</c:f>
              <c:strCache>
                <c:ptCount val="1"/>
                <c:pt idx="0">
                  <c:v>要介護２</c:v>
                </c:pt>
              </c:strCache>
            </c:strRef>
          </c:tx>
          <c:spPr>
            <a:solidFill>
              <a:schemeClr val="accent2">
                <a:lumMod val="60000"/>
                <a:lumOff val="40000"/>
              </a:schemeClr>
            </a:solidFill>
            <a:ln>
              <a:solidFill>
                <a:schemeClr val="tx1"/>
              </a:solidFill>
            </a:ln>
          </c:spPr>
          <c:invertIfNegative val="0"/>
          <c:dLbls>
            <c:txPr>
              <a:bodyPr/>
              <a:lstStyle/>
              <a:p>
                <a:pPr>
                  <a:defRPr sz="1600"/>
                </a:pPr>
                <a:endParaRPr lang="ja-JP"/>
              </a:p>
            </c:txPr>
            <c:dLblPos val="ctr"/>
            <c:showLegendKey val="0"/>
            <c:showVal val="1"/>
            <c:showCatName val="0"/>
            <c:showSerName val="0"/>
            <c:showPercent val="0"/>
            <c:showBubbleSize val="0"/>
            <c:showLeaderLines val="0"/>
          </c:dLbls>
          <c:cat>
            <c:strRef>
              <c:f>Sheet1!$A$2:$A$8</c:f>
              <c:strCache>
                <c:ptCount val="7"/>
                <c:pt idx="2">
                  <c:v>平成２３年</c:v>
                </c:pt>
                <c:pt idx="3">
                  <c:v>平成２１年</c:v>
                </c:pt>
                <c:pt idx="4">
                  <c:v>平成１８年</c:v>
                </c:pt>
                <c:pt idx="5">
                  <c:v>平成１５年</c:v>
                </c:pt>
                <c:pt idx="6">
                  <c:v>平成１２年</c:v>
                </c:pt>
              </c:strCache>
            </c:strRef>
          </c:cat>
          <c:val>
            <c:numRef>
              <c:f>Sheet1!$C$2:$C$8</c:f>
              <c:numCache>
                <c:formatCode>General</c:formatCode>
                <c:ptCount val="7"/>
                <c:pt idx="0" formatCode="0.0_);[Red]\(0.0\)">
                  <c:v>9</c:v>
                </c:pt>
                <c:pt idx="2" formatCode="0.0_);[Red]\(0.0\)">
                  <c:v>8.6999999999999993</c:v>
                </c:pt>
                <c:pt idx="3" formatCode="0.0_);[Red]\(0.0\)">
                  <c:v>8.9</c:v>
                </c:pt>
                <c:pt idx="4" formatCode="0.0_);[Red]\(0.0\)">
                  <c:v>10.1</c:v>
                </c:pt>
                <c:pt idx="5" formatCode="0.0_);[Red]\(0.0\)">
                  <c:v>13.2</c:v>
                </c:pt>
                <c:pt idx="6" formatCode="0.0_);[Red]\(0.0\)">
                  <c:v>14.9</c:v>
                </c:pt>
              </c:numCache>
            </c:numRef>
          </c:val>
        </c:ser>
        <c:ser>
          <c:idx val="2"/>
          <c:order val="2"/>
          <c:tx>
            <c:strRef>
              <c:f>Sheet1!$D$1</c:f>
              <c:strCache>
                <c:ptCount val="1"/>
                <c:pt idx="0">
                  <c:v>要介護３</c:v>
                </c:pt>
              </c:strCache>
            </c:strRef>
          </c:tx>
          <c:spPr>
            <a:solidFill>
              <a:schemeClr val="accent3">
                <a:lumMod val="60000"/>
                <a:lumOff val="40000"/>
              </a:schemeClr>
            </a:solidFill>
            <a:ln>
              <a:solidFill>
                <a:schemeClr val="tx1"/>
              </a:solidFill>
            </a:ln>
          </c:spPr>
          <c:invertIfNegative val="0"/>
          <c:dLbls>
            <c:txPr>
              <a:bodyPr/>
              <a:lstStyle/>
              <a:p>
                <a:pPr>
                  <a:defRPr sz="1600"/>
                </a:pPr>
                <a:endParaRPr lang="ja-JP"/>
              </a:p>
            </c:txPr>
            <c:dLblPos val="ctr"/>
            <c:showLegendKey val="0"/>
            <c:showVal val="1"/>
            <c:showCatName val="0"/>
            <c:showSerName val="0"/>
            <c:showPercent val="0"/>
            <c:showBubbleSize val="0"/>
            <c:showLeaderLines val="0"/>
          </c:dLbls>
          <c:cat>
            <c:strRef>
              <c:f>Sheet1!$A$2:$A$8</c:f>
              <c:strCache>
                <c:ptCount val="7"/>
                <c:pt idx="2">
                  <c:v>平成２３年</c:v>
                </c:pt>
                <c:pt idx="3">
                  <c:v>平成２１年</c:v>
                </c:pt>
                <c:pt idx="4">
                  <c:v>平成１８年</c:v>
                </c:pt>
                <c:pt idx="5">
                  <c:v>平成１５年</c:v>
                </c:pt>
                <c:pt idx="6">
                  <c:v>平成１２年</c:v>
                </c:pt>
              </c:strCache>
            </c:strRef>
          </c:cat>
          <c:val>
            <c:numRef>
              <c:f>Sheet1!$D$2:$D$8</c:f>
              <c:numCache>
                <c:formatCode>General</c:formatCode>
                <c:ptCount val="7"/>
                <c:pt idx="0" formatCode="0.0_);[Red]\(0.0\)">
                  <c:v>26.1</c:v>
                </c:pt>
                <c:pt idx="2" formatCode="0.0_);[Red]\(0.0\)">
                  <c:v>20.3</c:v>
                </c:pt>
                <c:pt idx="3" formatCode="0.0_);[Red]\(0.0\)">
                  <c:v>21.7</c:v>
                </c:pt>
                <c:pt idx="4" formatCode="0.0_);[Red]\(0.0\)">
                  <c:v>20.2</c:v>
                </c:pt>
                <c:pt idx="5" formatCode="0.0_);[Red]\(0.0\)">
                  <c:v>18.3</c:v>
                </c:pt>
                <c:pt idx="6" formatCode="0.0_);[Red]\(0.0\)">
                  <c:v>19</c:v>
                </c:pt>
              </c:numCache>
            </c:numRef>
          </c:val>
        </c:ser>
        <c:ser>
          <c:idx val="3"/>
          <c:order val="3"/>
          <c:tx>
            <c:strRef>
              <c:f>Sheet1!$E$1</c:f>
              <c:strCache>
                <c:ptCount val="1"/>
                <c:pt idx="0">
                  <c:v>要介護４</c:v>
                </c:pt>
              </c:strCache>
            </c:strRef>
          </c:tx>
          <c:spPr>
            <a:solidFill>
              <a:schemeClr val="accent4">
                <a:lumMod val="60000"/>
                <a:lumOff val="40000"/>
              </a:schemeClr>
            </a:solidFill>
            <a:ln>
              <a:solidFill>
                <a:schemeClr val="tx1"/>
              </a:solidFill>
            </a:ln>
          </c:spPr>
          <c:invertIfNegative val="0"/>
          <c:dLbls>
            <c:txPr>
              <a:bodyPr/>
              <a:lstStyle/>
              <a:p>
                <a:pPr>
                  <a:defRPr sz="1600"/>
                </a:pPr>
                <a:endParaRPr lang="ja-JP"/>
              </a:p>
            </c:txPr>
            <c:dLblPos val="ctr"/>
            <c:showLegendKey val="0"/>
            <c:showVal val="1"/>
            <c:showCatName val="0"/>
            <c:showSerName val="0"/>
            <c:showPercent val="0"/>
            <c:showBubbleSize val="0"/>
            <c:showLeaderLines val="0"/>
          </c:dLbls>
          <c:cat>
            <c:strRef>
              <c:f>Sheet1!$A$2:$A$8</c:f>
              <c:strCache>
                <c:ptCount val="7"/>
                <c:pt idx="2">
                  <c:v>平成２３年</c:v>
                </c:pt>
                <c:pt idx="3">
                  <c:v>平成２１年</c:v>
                </c:pt>
                <c:pt idx="4">
                  <c:v>平成１８年</c:v>
                </c:pt>
                <c:pt idx="5">
                  <c:v>平成１５年</c:v>
                </c:pt>
                <c:pt idx="6">
                  <c:v>平成１２年</c:v>
                </c:pt>
              </c:strCache>
            </c:strRef>
          </c:cat>
          <c:val>
            <c:numRef>
              <c:f>Sheet1!$E$2:$E$8</c:f>
              <c:numCache>
                <c:formatCode>General</c:formatCode>
                <c:ptCount val="7"/>
                <c:pt idx="0" formatCode="0.0_);[Red]\(0.0\)">
                  <c:v>36.700000000000003</c:v>
                </c:pt>
                <c:pt idx="2" formatCode="0.0_);[Red]\(0.0\)">
                  <c:v>32</c:v>
                </c:pt>
                <c:pt idx="3" formatCode="0.0_);[Red]\(0.0\)">
                  <c:v>33.1</c:v>
                </c:pt>
                <c:pt idx="4" formatCode="0.0_);[Red]\(0.0\)">
                  <c:v>32.4</c:v>
                </c:pt>
                <c:pt idx="5" formatCode="0.0_);[Red]\(0.0\)">
                  <c:v>29.3</c:v>
                </c:pt>
                <c:pt idx="6" formatCode="0.0_);[Red]\(0.0\)">
                  <c:v>28.7</c:v>
                </c:pt>
              </c:numCache>
            </c:numRef>
          </c:val>
        </c:ser>
        <c:ser>
          <c:idx val="4"/>
          <c:order val="4"/>
          <c:tx>
            <c:strRef>
              <c:f>Sheet1!$F$1</c:f>
              <c:strCache>
                <c:ptCount val="1"/>
                <c:pt idx="0">
                  <c:v>要介護５</c:v>
                </c:pt>
              </c:strCache>
            </c:strRef>
          </c:tx>
          <c:spPr>
            <a:solidFill>
              <a:schemeClr val="accent5">
                <a:lumMod val="60000"/>
                <a:lumOff val="40000"/>
              </a:schemeClr>
            </a:solidFill>
            <a:ln>
              <a:solidFill>
                <a:schemeClr val="tx1"/>
              </a:solidFill>
            </a:ln>
          </c:spPr>
          <c:invertIfNegative val="0"/>
          <c:dLbls>
            <c:txPr>
              <a:bodyPr/>
              <a:lstStyle/>
              <a:p>
                <a:pPr>
                  <a:defRPr sz="1600"/>
                </a:pPr>
                <a:endParaRPr lang="ja-JP"/>
              </a:p>
            </c:txPr>
            <c:dLblPos val="ctr"/>
            <c:showLegendKey val="0"/>
            <c:showVal val="1"/>
            <c:showCatName val="0"/>
            <c:showSerName val="0"/>
            <c:showPercent val="0"/>
            <c:showBubbleSize val="0"/>
            <c:showLeaderLines val="0"/>
          </c:dLbls>
          <c:cat>
            <c:strRef>
              <c:f>Sheet1!$A$2:$A$8</c:f>
              <c:strCache>
                <c:ptCount val="7"/>
                <c:pt idx="2">
                  <c:v>平成２３年</c:v>
                </c:pt>
                <c:pt idx="3">
                  <c:v>平成２１年</c:v>
                </c:pt>
                <c:pt idx="4">
                  <c:v>平成１８年</c:v>
                </c:pt>
                <c:pt idx="5">
                  <c:v>平成１５年</c:v>
                </c:pt>
                <c:pt idx="6">
                  <c:v>平成１２年</c:v>
                </c:pt>
              </c:strCache>
            </c:strRef>
          </c:cat>
          <c:val>
            <c:numRef>
              <c:f>Sheet1!$F$2:$F$8</c:f>
              <c:numCache>
                <c:formatCode>General</c:formatCode>
                <c:ptCount val="7"/>
                <c:pt idx="0" formatCode="0.0_);[Red]\(0.0\)">
                  <c:v>25.6</c:v>
                </c:pt>
                <c:pt idx="2" formatCode="0.0_);[Red]\(0.0\)">
                  <c:v>35.799999999999997</c:v>
                </c:pt>
                <c:pt idx="3" formatCode="0.0_);[Red]\(0.0\)">
                  <c:v>33.5</c:v>
                </c:pt>
                <c:pt idx="4" formatCode="0.0_);[Red]\(0.0\)">
                  <c:v>31.6</c:v>
                </c:pt>
                <c:pt idx="5" formatCode="0.0_);[Red]\(0.0\)">
                  <c:v>31.1</c:v>
                </c:pt>
                <c:pt idx="6" formatCode="0.0_);[Red]\(0.0\)">
                  <c:v>22.9</c:v>
                </c:pt>
              </c:numCache>
            </c:numRef>
          </c:val>
        </c:ser>
        <c:ser>
          <c:idx val="5"/>
          <c:order val="5"/>
          <c:tx>
            <c:strRef>
              <c:f>Sheet1!$G$1</c:f>
              <c:strCache>
                <c:ptCount val="1"/>
                <c:pt idx="0">
                  <c:v>その他</c:v>
                </c:pt>
              </c:strCache>
            </c:strRef>
          </c:tx>
          <c:spPr>
            <a:solidFill>
              <a:schemeClr val="accent6">
                <a:lumMod val="60000"/>
                <a:lumOff val="40000"/>
              </a:schemeClr>
            </a:solidFill>
            <a:ln>
              <a:solidFill>
                <a:schemeClr val="tx1"/>
              </a:solidFill>
            </a:ln>
          </c:spPr>
          <c:invertIfNegative val="0"/>
          <c:dLbls>
            <c:delete val="1"/>
          </c:dLbls>
          <c:cat>
            <c:strRef>
              <c:f>Sheet1!$A$2:$A$8</c:f>
              <c:strCache>
                <c:ptCount val="7"/>
                <c:pt idx="2">
                  <c:v>平成２３年</c:v>
                </c:pt>
                <c:pt idx="3">
                  <c:v>平成２１年</c:v>
                </c:pt>
                <c:pt idx="4">
                  <c:v>平成１８年</c:v>
                </c:pt>
                <c:pt idx="5">
                  <c:v>平成１５年</c:v>
                </c:pt>
                <c:pt idx="6">
                  <c:v>平成１２年</c:v>
                </c:pt>
              </c:strCache>
            </c:strRef>
          </c:cat>
          <c:val>
            <c:numRef>
              <c:f>Sheet1!$G$2:$G$8</c:f>
              <c:numCache>
                <c:formatCode>General</c:formatCode>
                <c:ptCount val="7"/>
                <c:pt idx="2" formatCode="0.0_);[Red]\(0.0\)">
                  <c:v>0.1</c:v>
                </c:pt>
                <c:pt idx="3" formatCode="0.0_);[Red]\(0.0\)">
                  <c:v>0.1</c:v>
                </c:pt>
                <c:pt idx="4" formatCode="0.0_);[Red]\(0.0\)">
                  <c:v>0.5</c:v>
                </c:pt>
                <c:pt idx="5" formatCode="0.0_);[Red]\(0.0\)">
                  <c:v>0.3</c:v>
                </c:pt>
                <c:pt idx="6" formatCode="0.0_);[Red]\(0.0\)">
                  <c:v>1.9</c:v>
                </c:pt>
              </c:numCache>
            </c:numRef>
          </c:val>
        </c:ser>
        <c:dLbls>
          <c:dLblPos val="ctr"/>
          <c:showLegendKey val="0"/>
          <c:showVal val="1"/>
          <c:showCatName val="0"/>
          <c:showSerName val="0"/>
          <c:showPercent val="0"/>
          <c:showBubbleSize val="0"/>
        </c:dLbls>
        <c:gapWidth val="150"/>
        <c:overlap val="100"/>
        <c:axId val="167435264"/>
        <c:axId val="167453440"/>
      </c:barChart>
      <c:catAx>
        <c:axId val="167435264"/>
        <c:scaling>
          <c:orientation val="minMax"/>
        </c:scaling>
        <c:delete val="0"/>
        <c:axPos val="l"/>
        <c:majorTickMark val="out"/>
        <c:minorTickMark val="none"/>
        <c:tickLblPos val="nextTo"/>
        <c:txPr>
          <a:bodyPr/>
          <a:lstStyle/>
          <a:p>
            <a:pPr>
              <a:defRPr sz="1600"/>
            </a:pPr>
            <a:endParaRPr lang="ja-JP"/>
          </a:p>
        </c:txPr>
        <c:crossAx val="167453440"/>
        <c:crosses val="autoZero"/>
        <c:auto val="1"/>
        <c:lblAlgn val="ctr"/>
        <c:lblOffset val="100"/>
        <c:noMultiLvlLbl val="0"/>
      </c:catAx>
      <c:valAx>
        <c:axId val="167453440"/>
        <c:scaling>
          <c:orientation val="minMax"/>
        </c:scaling>
        <c:delete val="0"/>
        <c:axPos val="b"/>
        <c:numFmt formatCode="0%" sourceLinked="1"/>
        <c:majorTickMark val="out"/>
        <c:minorTickMark val="none"/>
        <c:tickLblPos val="nextTo"/>
        <c:txPr>
          <a:bodyPr/>
          <a:lstStyle/>
          <a:p>
            <a:pPr>
              <a:defRPr sz="1600"/>
            </a:pPr>
            <a:endParaRPr lang="ja-JP"/>
          </a:p>
        </c:txPr>
        <c:crossAx val="16743526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110783027121604E-2"/>
          <c:y val="6.2921341733984879E-2"/>
          <c:w val="0.89821500828197764"/>
          <c:h val="0.78144025835862074"/>
        </c:manualLayout>
      </c:layout>
      <c:barChart>
        <c:barDir val="col"/>
        <c:grouping val="stacked"/>
        <c:varyColors val="0"/>
        <c:ser>
          <c:idx val="0"/>
          <c:order val="0"/>
          <c:tx>
            <c:strRef>
              <c:f>'特養 （並べ替え）'!$C$2</c:f>
              <c:strCache>
                <c:ptCount val="1"/>
                <c:pt idx="0">
                  <c:v>要介護１</c:v>
                </c:pt>
              </c:strCache>
            </c:strRef>
          </c:tx>
          <c:spPr>
            <a:pattFill prst="trellis">
              <a:fgClr>
                <a:srgbClr val="00B0F0"/>
              </a:fgClr>
              <a:bgClr>
                <a:schemeClr val="bg1"/>
              </a:bgClr>
            </a:pattFill>
            <a:ln>
              <a:solidFill>
                <a:prstClr val="black"/>
              </a:solidFill>
            </a:ln>
          </c:spPr>
          <c:invertIfNegative val="0"/>
          <c:dPt>
            <c:idx val="19"/>
            <c:invertIfNegative val="0"/>
            <c:bubble3D val="0"/>
            <c:spPr>
              <a:solidFill>
                <a:srgbClr val="FF0000"/>
              </a:solidFill>
              <a:ln>
                <a:solidFill>
                  <a:prstClr val="black"/>
                </a:solidFill>
              </a:ln>
            </c:spPr>
          </c:dPt>
          <c:cat>
            <c:strRef>
              <c:f>'特養 （並べ替え）'!$B$3:$B$50</c:f>
              <c:strCache>
                <c:ptCount val="48"/>
                <c:pt idx="0">
                  <c:v>奈良県</c:v>
                </c:pt>
                <c:pt idx="1">
                  <c:v>静岡県</c:v>
                </c:pt>
                <c:pt idx="2">
                  <c:v>香川県</c:v>
                </c:pt>
                <c:pt idx="3">
                  <c:v>北海道</c:v>
                </c:pt>
                <c:pt idx="4">
                  <c:v>徳島県</c:v>
                </c:pt>
                <c:pt idx="5">
                  <c:v>福岡県</c:v>
                </c:pt>
                <c:pt idx="6">
                  <c:v>埼玉県</c:v>
                </c:pt>
                <c:pt idx="7">
                  <c:v>石川県</c:v>
                </c:pt>
                <c:pt idx="8">
                  <c:v>愛知県</c:v>
                </c:pt>
                <c:pt idx="9">
                  <c:v>岐阜県</c:v>
                </c:pt>
                <c:pt idx="10">
                  <c:v>滋賀県</c:v>
                </c:pt>
                <c:pt idx="11">
                  <c:v>兵庫県</c:v>
                </c:pt>
                <c:pt idx="12">
                  <c:v>千葉県</c:v>
                </c:pt>
                <c:pt idx="13">
                  <c:v>神奈川県</c:v>
                </c:pt>
                <c:pt idx="14">
                  <c:v>茨城県</c:v>
                </c:pt>
                <c:pt idx="15">
                  <c:v>宮城県</c:v>
                </c:pt>
                <c:pt idx="16">
                  <c:v>福島県</c:v>
                </c:pt>
                <c:pt idx="17">
                  <c:v>佐賀県</c:v>
                </c:pt>
                <c:pt idx="18">
                  <c:v>広島県</c:v>
                </c:pt>
                <c:pt idx="19">
                  <c:v>全国</c:v>
                </c:pt>
                <c:pt idx="20">
                  <c:v>東京都</c:v>
                </c:pt>
                <c:pt idx="21">
                  <c:v>大阪府</c:v>
                </c:pt>
                <c:pt idx="22">
                  <c:v>山梨県</c:v>
                </c:pt>
                <c:pt idx="23">
                  <c:v>長崎県</c:v>
                </c:pt>
                <c:pt idx="24">
                  <c:v>山形県</c:v>
                </c:pt>
                <c:pt idx="25">
                  <c:v>三重県</c:v>
                </c:pt>
                <c:pt idx="26">
                  <c:v>宮崎県</c:v>
                </c:pt>
                <c:pt idx="27">
                  <c:v>群馬県</c:v>
                </c:pt>
                <c:pt idx="28">
                  <c:v>山口県</c:v>
                </c:pt>
                <c:pt idx="29">
                  <c:v>長野県</c:v>
                </c:pt>
                <c:pt idx="30">
                  <c:v>福井県</c:v>
                </c:pt>
                <c:pt idx="31">
                  <c:v>岡山県</c:v>
                </c:pt>
                <c:pt idx="32">
                  <c:v>新潟県</c:v>
                </c:pt>
                <c:pt idx="33">
                  <c:v>島根県</c:v>
                </c:pt>
                <c:pt idx="34">
                  <c:v>高知県</c:v>
                </c:pt>
                <c:pt idx="35">
                  <c:v>秋田県</c:v>
                </c:pt>
                <c:pt idx="36">
                  <c:v>京都府</c:v>
                </c:pt>
                <c:pt idx="37">
                  <c:v>熊本県</c:v>
                </c:pt>
                <c:pt idx="38">
                  <c:v>和歌山県</c:v>
                </c:pt>
                <c:pt idx="39">
                  <c:v>岩手県</c:v>
                </c:pt>
                <c:pt idx="40">
                  <c:v>栃木県</c:v>
                </c:pt>
                <c:pt idx="41">
                  <c:v>大分県</c:v>
                </c:pt>
                <c:pt idx="42">
                  <c:v>鹿児島県</c:v>
                </c:pt>
                <c:pt idx="43">
                  <c:v>青森県</c:v>
                </c:pt>
                <c:pt idx="44">
                  <c:v>富山県</c:v>
                </c:pt>
                <c:pt idx="45">
                  <c:v>鳥取県</c:v>
                </c:pt>
                <c:pt idx="46">
                  <c:v>愛媛県</c:v>
                </c:pt>
                <c:pt idx="47">
                  <c:v>沖縄県</c:v>
                </c:pt>
              </c:strCache>
            </c:strRef>
          </c:cat>
          <c:val>
            <c:numRef>
              <c:f>'特養 （並べ替え）'!$C$3:$C$50</c:f>
              <c:numCache>
                <c:formatCode>0.0%</c:formatCode>
                <c:ptCount val="48"/>
                <c:pt idx="0">
                  <c:v>5.6603773584905683E-2</c:v>
                </c:pt>
                <c:pt idx="1">
                  <c:v>6.3380281690141246E-2</c:v>
                </c:pt>
                <c:pt idx="2">
                  <c:v>4.444444444444471E-2</c:v>
                </c:pt>
                <c:pt idx="3">
                  <c:v>5.2884615384615627E-2</c:v>
                </c:pt>
                <c:pt idx="4">
                  <c:v>2.9411764705882356E-2</c:v>
                </c:pt>
                <c:pt idx="5">
                  <c:v>4.2682926829268802E-2</c:v>
                </c:pt>
                <c:pt idx="6">
                  <c:v>3.4146341463414866E-2</c:v>
                </c:pt>
                <c:pt idx="7">
                  <c:v>3.5087719298245612E-2</c:v>
                </c:pt>
                <c:pt idx="8">
                  <c:v>3.7234042553191772E-2</c:v>
                </c:pt>
                <c:pt idx="9">
                  <c:v>3.7500000000000186E-2</c:v>
                </c:pt>
                <c:pt idx="10">
                  <c:v>4.444444444444471E-2</c:v>
                </c:pt>
                <c:pt idx="11">
                  <c:v>3.5175879396984952E-2</c:v>
                </c:pt>
                <c:pt idx="12">
                  <c:v>3.6809815950920574E-2</c:v>
                </c:pt>
                <c:pt idx="13">
                  <c:v>2.9962546816479411E-2</c:v>
                </c:pt>
                <c:pt idx="14">
                  <c:v>2.6785714285714531E-2</c:v>
                </c:pt>
                <c:pt idx="15">
                  <c:v>4.0540540540540515E-2</c:v>
                </c:pt>
                <c:pt idx="16">
                  <c:v>3.2967032967032982E-2</c:v>
                </c:pt>
                <c:pt idx="17">
                  <c:v>2.9411764705882356E-2</c:v>
                </c:pt>
                <c:pt idx="18">
                  <c:v>2.9411764705882356E-2</c:v>
                </c:pt>
                <c:pt idx="19">
                  <c:v>3.0661410424879874E-2</c:v>
                </c:pt>
                <c:pt idx="20">
                  <c:v>2.8645833333333356E-2</c:v>
                </c:pt>
                <c:pt idx="21">
                  <c:v>2.2222222222222292E-2</c:v>
                </c:pt>
                <c:pt idx="22">
                  <c:v>2.7777777777778109E-2</c:v>
                </c:pt>
                <c:pt idx="23">
                  <c:v>3.1746031746031751E-2</c:v>
                </c:pt>
                <c:pt idx="24">
                  <c:v>2.8985507246376812E-2</c:v>
                </c:pt>
                <c:pt idx="25">
                  <c:v>2.8571428571428612E-2</c:v>
                </c:pt>
                <c:pt idx="26">
                  <c:v>2.0000000000000052E-2</c:v>
                </c:pt>
                <c:pt idx="27">
                  <c:v>2.4390243902439032E-2</c:v>
                </c:pt>
                <c:pt idx="28">
                  <c:v>3.2258064516129274E-2</c:v>
                </c:pt>
                <c:pt idx="29">
                  <c:v>2.1276595744680851E-2</c:v>
                </c:pt>
                <c:pt idx="30">
                  <c:v>2.3809523809523926E-2</c:v>
                </c:pt>
                <c:pt idx="31">
                  <c:v>2.3529411764705879E-2</c:v>
                </c:pt>
                <c:pt idx="32">
                  <c:v>2.479338842975224E-2</c:v>
                </c:pt>
                <c:pt idx="33">
                  <c:v>2.1276595744680851E-2</c:v>
                </c:pt>
                <c:pt idx="34">
                  <c:v>2.7777777777778109E-2</c:v>
                </c:pt>
                <c:pt idx="35">
                  <c:v>1.6393442622950821E-2</c:v>
                </c:pt>
                <c:pt idx="36">
                  <c:v>1.0101010101010105E-2</c:v>
                </c:pt>
                <c:pt idx="37">
                  <c:v>1.3157894736842162E-2</c:v>
                </c:pt>
                <c:pt idx="38">
                  <c:v>1.9607843137254905E-2</c:v>
                </c:pt>
                <c:pt idx="39">
                  <c:v>1.5384615384615488E-2</c:v>
                </c:pt>
                <c:pt idx="40">
                  <c:v>1.5384615384615488E-2</c:v>
                </c:pt>
                <c:pt idx="41">
                  <c:v>1.9230769230769329E-2</c:v>
                </c:pt>
                <c:pt idx="42">
                  <c:v>2.1739130434782612E-2</c:v>
                </c:pt>
                <c:pt idx="43">
                  <c:v>1.8867924528301903E-2</c:v>
                </c:pt>
                <c:pt idx="44">
                  <c:v>1.8867924528301903E-2</c:v>
                </c:pt>
                <c:pt idx="45">
                  <c:v>0</c:v>
                </c:pt>
                <c:pt idx="46">
                  <c:v>1.7857142857142863E-2</c:v>
                </c:pt>
                <c:pt idx="47">
                  <c:v>2.3809523809523926E-2</c:v>
                </c:pt>
              </c:numCache>
            </c:numRef>
          </c:val>
        </c:ser>
        <c:ser>
          <c:idx val="1"/>
          <c:order val="1"/>
          <c:tx>
            <c:strRef>
              <c:f>'特養 （並べ替え）'!$D$2</c:f>
              <c:strCache>
                <c:ptCount val="1"/>
                <c:pt idx="0">
                  <c:v>要介護２</c:v>
                </c:pt>
              </c:strCache>
            </c:strRef>
          </c:tx>
          <c:spPr>
            <a:solidFill>
              <a:srgbClr val="FFC000"/>
            </a:solidFill>
            <a:ln>
              <a:solidFill>
                <a:prstClr val="black"/>
              </a:solidFill>
            </a:ln>
          </c:spPr>
          <c:invertIfNegative val="0"/>
          <c:dPt>
            <c:idx val="19"/>
            <c:invertIfNegative val="0"/>
            <c:bubble3D val="0"/>
            <c:spPr>
              <a:solidFill>
                <a:srgbClr val="FF0000"/>
              </a:solidFill>
              <a:ln>
                <a:solidFill>
                  <a:prstClr val="black"/>
                </a:solidFill>
              </a:ln>
            </c:spPr>
          </c:dPt>
          <c:cat>
            <c:strRef>
              <c:f>'特養 （並べ替え）'!$B$3:$B$50</c:f>
              <c:strCache>
                <c:ptCount val="48"/>
                <c:pt idx="0">
                  <c:v>奈良県</c:v>
                </c:pt>
                <c:pt idx="1">
                  <c:v>静岡県</c:v>
                </c:pt>
                <c:pt idx="2">
                  <c:v>香川県</c:v>
                </c:pt>
                <c:pt idx="3">
                  <c:v>北海道</c:v>
                </c:pt>
                <c:pt idx="4">
                  <c:v>徳島県</c:v>
                </c:pt>
                <c:pt idx="5">
                  <c:v>福岡県</c:v>
                </c:pt>
                <c:pt idx="6">
                  <c:v>埼玉県</c:v>
                </c:pt>
                <c:pt idx="7">
                  <c:v>石川県</c:v>
                </c:pt>
                <c:pt idx="8">
                  <c:v>愛知県</c:v>
                </c:pt>
                <c:pt idx="9">
                  <c:v>岐阜県</c:v>
                </c:pt>
                <c:pt idx="10">
                  <c:v>滋賀県</c:v>
                </c:pt>
                <c:pt idx="11">
                  <c:v>兵庫県</c:v>
                </c:pt>
                <c:pt idx="12">
                  <c:v>千葉県</c:v>
                </c:pt>
                <c:pt idx="13">
                  <c:v>神奈川県</c:v>
                </c:pt>
                <c:pt idx="14">
                  <c:v>茨城県</c:v>
                </c:pt>
                <c:pt idx="15">
                  <c:v>宮城県</c:v>
                </c:pt>
                <c:pt idx="16">
                  <c:v>福島県</c:v>
                </c:pt>
                <c:pt idx="17">
                  <c:v>佐賀県</c:v>
                </c:pt>
                <c:pt idx="18">
                  <c:v>広島県</c:v>
                </c:pt>
                <c:pt idx="19">
                  <c:v>全国</c:v>
                </c:pt>
                <c:pt idx="20">
                  <c:v>東京都</c:v>
                </c:pt>
                <c:pt idx="21">
                  <c:v>大阪府</c:v>
                </c:pt>
                <c:pt idx="22">
                  <c:v>山梨県</c:v>
                </c:pt>
                <c:pt idx="23">
                  <c:v>長崎県</c:v>
                </c:pt>
                <c:pt idx="24">
                  <c:v>山形県</c:v>
                </c:pt>
                <c:pt idx="25">
                  <c:v>三重県</c:v>
                </c:pt>
                <c:pt idx="26">
                  <c:v>宮崎県</c:v>
                </c:pt>
                <c:pt idx="27">
                  <c:v>群馬県</c:v>
                </c:pt>
                <c:pt idx="28">
                  <c:v>山口県</c:v>
                </c:pt>
                <c:pt idx="29">
                  <c:v>長野県</c:v>
                </c:pt>
                <c:pt idx="30">
                  <c:v>福井県</c:v>
                </c:pt>
                <c:pt idx="31">
                  <c:v>岡山県</c:v>
                </c:pt>
                <c:pt idx="32">
                  <c:v>新潟県</c:v>
                </c:pt>
                <c:pt idx="33">
                  <c:v>島根県</c:v>
                </c:pt>
                <c:pt idx="34">
                  <c:v>高知県</c:v>
                </c:pt>
                <c:pt idx="35">
                  <c:v>秋田県</c:v>
                </c:pt>
                <c:pt idx="36">
                  <c:v>京都府</c:v>
                </c:pt>
                <c:pt idx="37">
                  <c:v>熊本県</c:v>
                </c:pt>
                <c:pt idx="38">
                  <c:v>和歌山県</c:v>
                </c:pt>
                <c:pt idx="39">
                  <c:v>岩手県</c:v>
                </c:pt>
                <c:pt idx="40">
                  <c:v>栃木県</c:v>
                </c:pt>
                <c:pt idx="41">
                  <c:v>大分県</c:v>
                </c:pt>
                <c:pt idx="42">
                  <c:v>鹿児島県</c:v>
                </c:pt>
                <c:pt idx="43">
                  <c:v>青森県</c:v>
                </c:pt>
                <c:pt idx="44">
                  <c:v>富山県</c:v>
                </c:pt>
                <c:pt idx="45">
                  <c:v>鳥取県</c:v>
                </c:pt>
                <c:pt idx="46">
                  <c:v>愛媛県</c:v>
                </c:pt>
                <c:pt idx="47">
                  <c:v>沖縄県</c:v>
                </c:pt>
              </c:strCache>
            </c:strRef>
          </c:cat>
          <c:val>
            <c:numRef>
              <c:f>'特養 （並べ替え）'!$D$3:$D$50</c:f>
              <c:numCache>
                <c:formatCode>0.0%</c:formatCode>
                <c:ptCount val="48"/>
                <c:pt idx="0">
                  <c:v>0.13207547169811318</c:v>
                </c:pt>
                <c:pt idx="1">
                  <c:v>0.11971830985915496</c:v>
                </c:pt>
                <c:pt idx="2">
                  <c:v>0.13333333333333341</c:v>
                </c:pt>
                <c:pt idx="3">
                  <c:v>0.11538461538461571</c:v>
                </c:pt>
                <c:pt idx="4">
                  <c:v>0.11764705882352983</c:v>
                </c:pt>
                <c:pt idx="5">
                  <c:v>0.10365853658536585</c:v>
                </c:pt>
                <c:pt idx="6">
                  <c:v>0.10731707317073171</c:v>
                </c:pt>
                <c:pt idx="7">
                  <c:v>0.10526315789473686</c:v>
                </c:pt>
                <c:pt idx="8">
                  <c:v>0.10106382978723451</c:v>
                </c:pt>
                <c:pt idx="9">
                  <c:v>0.1</c:v>
                </c:pt>
                <c:pt idx="10">
                  <c:v>8.8888888888889642E-2</c:v>
                </c:pt>
                <c:pt idx="11">
                  <c:v>9.5477386934673766E-2</c:v>
                </c:pt>
                <c:pt idx="12">
                  <c:v>9.2024539877300665E-2</c:v>
                </c:pt>
                <c:pt idx="13">
                  <c:v>9.7378277153558013E-2</c:v>
                </c:pt>
                <c:pt idx="14">
                  <c:v>9.8214285714285726E-2</c:v>
                </c:pt>
                <c:pt idx="15">
                  <c:v>8.108108108108103E-2</c:v>
                </c:pt>
                <c:pt idx="16">
                  <c:v>8.7912087912087933E-2</c:v>
                </c:pt>
                <c:pt idx="17">
                  <c:v>8.8235294117647703E-2</c:v>
                </c:pt>
                <c:pt idx="18">
                  <c:v>8.8235294117647703E-2</c:v>
                </c:pt>
                <c:pt idx="19">
                  <c:v>8.5851949189663837E-2</c:v>
                </c:pt>
                <c:pt idx="20">
                  <c:v>8.3333333333333565E-2</c:v>
                </c:pt>
                <c:pt idx="21">
                  <c:v>8.8888888888889642E-2</c:v>
                </c:pt>
                <c:pt idx="22">
                  <c:v>8.3333333333333565E-2</c:v>
                </c:pt>
                <c:pt idx="23">
                  <c:v>7.936507936507943E-2</c:v>
                </c:pt>
                <c:pt idx="24">
                  <c:v>7.2463768115942448E-2</c:v>
                </c:pt>
                <c:pt idx="25">
                  <c:v>7.1428571428571494E-2</c:v>
                </c:pt>
                <c:pt idx="26">
                  <c:v>8.0000000000000224E-2</c:v>
                </c:pt>
                <c:pt idx="27">
                  <c:v>7.317073170731711E-2</c:v>
                </c:pt>
                <c:pt idx="28">
                  <c:v>6.4516129032258521E-2</c:v>
                </c:pt>
                <c:pt idx="29">
                  <c:v>7.4468085106383405E-2</c:v>
                </c:pt>
                <c:pt idx="30">
                  <c:v>7.1428571428571494E-2</c:v>
                </c:pt>
                <c:pt idx="31">
                  <c:v>7.0588235294117813E-2</c:v>
                </c:pt>
                <c:pt idx="32">
                  <c:v>6.6115702479338873E-2</c:v>
                </c:pt>
                <c:pt idx="33">
                  <c:v>6.3829787234042881E-2</c:v>
                </c:pt>
                <c:pt idx="34">
                  <c:v>5.5555555555555476E-2</c:v>
                </c:pt>
                <c:pt idx="35">
                  <c:v>6.5573770491803324E-2</c:v>
                </c:pt>
                <c:pt idx="36">
                  <c:v>7.0707070707070913E-2</c:v>
                </c:pt>
                <c:pt idx="37">
                  <c:v>6.5789473684210523E-2</c:v>
                </c:pt>
                <c:pt idx="38">
                  <c:v>5.8823529411764712E-2</c:v>
                </c:pt>
                <c:pt idx="39">
                  <c:v>6.1538461538461854E-2</c:v>
                </c:pt>
                <c:pt idx="40">
                  <c:v>6.1538461538461854E-2</c:v>
                </c:pt>
                <c:pt idx="41">
                  <c:v>5.7692307692307834E-2</c:v>
                </c:pt>
                <c:pt idx="42">
                  <c:v>5.4347826086956534E-2</c:v>
                </c:pt>
                <c:pt idx="43">
                  <c:v>5.6603773584905683E-2</c:v>
                </c:pt>
                <c:pt idx="44">
                  <c:v>5.6603773584905683E-2</c:v>
                </c:pt>
                <c:pt idx="45">
                  <c:v>7.1428571428571494E-2</c:v>
                </c:pt>
                <c:pt idx="46">
                  <c:v>5.3571428571428575E-2</c:v>
                </c:pt>
                <c:pt idx="47">
                  <c:v>4.7619047619047714E-2</c:v>
                </c:pt>
              </c:numCache>
            </c:numRef>
          </c:val>
        </c:ser>
        <c:dLbls>
          <c:showLegendKey val="0"/>
          <c:showVal val="0"/>
          <c:showCatName val="0"/>
          <c:showSerName val="0"/>
          <c:showPercent val="0"/>
          <c:showBubbleSize val="0"/>
        </c:dLbls>
        <c:gapWidth val="150"/>
        <c:overlap val="100"/>
        <c:axId val="28898048"/>
        <c:axId val="28899584"/>
      </c:barChart>
      <c:catAx>
        <c:axId val="28898048"/>
        <c:scaling>
          <c:orientation val="minMax"/>
        </c:scaling>
        <c:delete val="0"/>
        <c:axPos val="b"/>
        <c:majorTickMark val="out"/>
        <c:minorTickMark val="none"/>
        <c:tickLblPos val="nextTo"/>
        <c:txPr>
          <a:bodyPr/>
          <a:lstStyle/>
          <a:p>
            <a:pPr>
              <a:defRPr>
                <a:latin typeface="HGSｺﾞｼｯｸM" pitchFamily="50" charset="-128"/>
                <a:ea typeface="HGSｺﾞｼｯｸM" pitchFamily="50" charset="-128"/>
              </a:defRPr>
            </a:pPr>
            <a:endParaRPr lang="ja-JP"/>
          </a:p>
        </c:txPr>
        <c:crossAx val="28899584"/>
        <c:crosses val="autoZero"/>
        <c:auto val="1"/>
        <c:lblAlgn val="ctr"/>
        <c:lblOffset val="100"/>
        <c:noMultiLvlLbl val="0"/>
      </c:catAx>
      <c:valAx>
        <c:axId val="28899584"/>
        <c:scaling>
          <c:orientation val="minMax"/>
        </c:scaling>
        <c:delete val="0"/>
        <c:axPos val="l"/>
        <c:majorGridlines/>
        <c:numFmt formatCode="0.0%" sourceLinked="1"/>
        <c:majorTickMark val="out"/>
        <c:minorTickMark val="none"/>
        <c:tickLblPos val="nextTo"/>
        <c:txPr>
          <a:bodyPr/>
          <a:lstStyle/>
          <a:p>
            <a:pPr>
              <a:defRPr sz="1200">
                <a:latin typeface="HGSｺﾞｼｯｸM" pitchFamily="50" charset="-128"/>
                <a:ea typeface="HGSｺﾞｼｯｸM" pitchFamily="50" charset="-128"/>
              </a:defRPr>
            </a:pPr>
            <a:endParaRPr lang="ja-JP"/>
          </a:p>
        </c:txPr>
        <c:crossAx val="28898048"/>
        <c:crosses val="autoZero"/>
        <c:crossBetween val="between"/>
      </c:valAx>
    </c:plotArea>
    <c:legend>
      <c:legendPos val="r"/>
      <c:layout>
        <c:manualLayout>
          <c:xMode val="edge"/>
          <c:yMode val="edge"/>
          <c:x val="0.63998447069116682"/>
          <c:y val="0.15010566272265988"/>
          <c:w val="0.14760404870792504"/>
          <c:h val="0.13443061882013121"/>
        </c:manualLayout>
      </c:layout>
      <c:overlay val="0"/>
      <c:spPr>
        <a:solidFill>
          <a:schemeClr val="bg1"/>
        </a:solidFill>
        <a:ln>
          <a:solidFill>
            <a:schemeClr val="tx1"/>
          </a:solidFill>
        </a:ln>
      </c:spPr>
      <c:txPr>
        <a:bodyPr/>
        <a:lstStyle/>
        <a:p>
          <a:pPr>
            <a:defRPr sz="1400">
              <a:latin typeface="HGSｺﾞｼｯｸM" pitchFamily="50" charset="-128"/>
              <a:ea typeface="HGSｺﾞｼｯｸM" pitchFamily="50" charset="-128"/>
            </a:defRPr>
          </a:pPr>
          <a:endParaRPr lang="ja-JP"/>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911568746214416E-2"/>
          <c:y val="1.5879413774837363E-2"/>
          <c:w val="0.92939874823339386"/>
          <c:h val="0.87127409632091779"/>
        </c:manualLayout>
      </c:layout>
      <c:barChart>
        <c:barDir val="col"/>
        <c:grouping val="stacked"/>
        <c:varyColors val="0"/>
        <c:ser>
          <c:idx val="0"/>
          <c:order val="0"/>
          <c:tx>
            <c:strRef>
              <c:f>'要介護１＋２ (並び替え)'!$B$2</c:f>
              <c:strCache>
                <c:ptCount val="1"/>
                <c:pt idx="0">
                  <c:v>要介護１</c:v>
                </c:pt>
              </c:strCache>
            </c:strRef>
          </c:tx>
          <c:spPr>
            <a:pattFill prst="trellis">
              <a:fgClr>
                <a:srgbClr val="0070C0"/>
              </a:fgClr>
              <a:bgClr>
                <a:schemeClr val="bg1"/>
              </a:bgClr>
            </a:pattFill>
            <a:ln>
              <a:solidFill>
                <a:schemeClr val="tx1"/>
              </a:solidFill>
            </a:ln>
          </c:spPr>
          <c:invertIfNegative val="0"/>
          <c:dPt>
            <c:idx val="20"/>
            <c:invertIfNegative val="0"/>
            <c:bubble3D val="0"/>
            <c:spPr>
              <a:solidFill>
                <a:srgbClr val="FF0000"/>
              </a:solidFill>
              <a:ln>
                <a:solidFill>
                  <a:schemeClr val="tx1"/>
                </a:solidFill>
              </a:ln>
            </c:spPr>
          </c:dPt>
          <c:cat>
            <c:strRef>
              <c:f>'要介護１＋２ (並び替え)'!$A$3:$A$50</c:f>
              <c:strCache>
                <c:ptCount val="48"/>
                <c:pt idx="0">
                  <c:v>奈良県</c:v>
                </c:pt>
                <c:pt idx="1">
                  <c:v>北海道</c:v>
                </c:pt>
                <c:pt idx="2">
                  <c:v>静岡県</c:v>
                </c:pt>
                <c:pt idx="3">
                  <c:v>香川県</c:v>
                </c:pt>
                <c:pt idx="4">
                  <c:v>徳島県</c:v>
                </c:pt>
                <c:pt idx="5">
                  <c:v>宮城県</c:v>
                </c:pt>
                <c:pt idx="6">
                  <c:v>福岡県</c:v>
                </c:pt>
                <c:pt idx="7">
                  <c:v>山梨県</c:v>
                </c:pt>
                <c:pt idx="8">
                  <c:v>岐阜県</c:v>
                </c:pt>
                <c:pt idx="9">
                  <c:v>福島県</c:v>
                </c:pt>
                <c:pt idx="10">
                  <c:v>長崎県</c:v>
                </c:pt>
                <c:pt idx="11">
                  <c:v>広島県</c:v>
                </c:pt>
                <c:pt idx="12">
                  <c:v>埼玉県</c:v>
                </c:pt>
                <c:pt idx="13">
                  <c:v>石川県</c:v>
                </c:pt>
                <c:pt idx="14">
                  <c:v>千葉県</c:v>
                </c:pt>
                <c:pt idx="15">
                  <c:v>熊本県</c:v>
                </c:pt>
                <c:pt idx="16">
                  <c:v>滋賀県</c:v>
                </c:pt>
                <c:pt idx="17">
                  <c:v>茨城県</c:v>
                </c:pt>
                <c:pt idx="18">
                  <c:v>大阪府</c:v>
                </c:pt>
                <c:pt idx="19">
                  <c:v>山形県</c:v>
                </c:pt>
                <c:pt idx="20">
                  <c:v>全国計</c:v>
                </c:pt>
                <c:pt idx="21">
                  <c:v>愛知県</c:v>
                </c:pt>
                <c:pt idx="22">
                  <c:v>兵庫県</c:v>
                </c:pt>
                <c:pt idx="23">
                  <c:v>宮崎県</c:v>
                </c:pt>
                <c:pt idx="24">
                  <c:v>神奈川県</c:v>
                </c:pt>
                <c:pt idx="25">
                  <c:v>岡山県</c:v>
                </c:pt>
                <c:pt idx="26">
                  <c:v>和歌山県</c:v>
                </c:pt>
                <c:pt idx="27">
                  <c:v>長野県</c:v>
                </c:pt>
                <c:pt idx="28">
                  <c:v>岩手県</c:v>
                </c:pt>
                <c:pt idx="29">
                  <c:v>三重県</c:v>
                </c:pt>
                <c:pt idx="30">
                  <c:v>群馬県</c:v>
                </c:pt>
                <c:pt idx="31">
                  <c:v>福井県</c:v>
                </c:pt>
                <c:pt idx="32">
                  <c:v>東京都</c:v>
                </c:pt>
                <c:pt idx="33">
                  <c:v>佐賀県</c:v>
                </c:pt>
                <c:pt idx="34">
                  <c:v>島根県</c:v>
                </c:pt>
                <c:pt idx="35">
                  <c:v>山口県</c:v>
                </c:pt>
                <c:pt idx="36">
                  <c:v>鹿児島県</c:v>
                </c:pt>
                <c:pt idx="37">
                  <c:v>鳥取県</c:v>
                </c:pt>
                <c:pt idx="38">
                  <c:v>新潟県</c:v>
                </c:pt>
                <c:pt idx="39">
                  <c:v>沖縄県</c:v>
                </c:pt>
                <c:pt idx="40">
                  <c:v>青森県</c:v>
                </c:pt>
                <c:pt idx="41">
                  <c:v>秋田県</c:v>
                </c:pt>
                <c:pt idx="42">
                  <c:v>大分県</c:v>
                </c:pt>
                <c:pt idx="43">
                  <c:v>京都府</c:v>
                </c:pt>
                <c:pt idx="44">
                  <c:v>高知県</c:v>
                </c:pt>
                <c:pt idx="45">
                  <c:v>栃木県</c:v>
                </c:pt>
                <c:pt idx="46">
                  <c:v>愛媛県</c:v>
                </c:pt>
                <c:pt idx="47">
                  <c:v>富山県</c:v>
                </c:pt>
              </c:strCache>
            </c:strRef>
          </c:cat>
          <c:val>
            <c:numRef>
              <c:f>'要介護１＋２ (並び替え)'!$B$3:$B$50</c:f>
              <c:numCache>
                <c:formatCode>0.0%</c:formatCode>
                <c:ptCount val="48"/>
                <c:pt idx="0">
                  <c:v>5.4678007290400975E-2</c:v>
                </c:pt>
                <c:pt idx="1">
                  <c:v>5.95382746051034E-2</c:v>
                </c:pt>
                <c:pt idx="2">
                  <c:v>5.0446536326333676E-2</c:v>
                </c:pt>
                <c:pt idx="3">
                  <c:v>5.0039714058776899E-2</c:v>
                </c:pt>
                <c:pt idx="4">
                  <c:v>5.5872291904219086E-2</c:v>
                </c:pt>
                <c:pt idx="5">
                  <c:v>5.0254916241806342E-2</c:v>
                </c:pt>
                <c:pt idx="6">
                  <c:v>5.1448247923840403E-2</c:v>
                </c:pt>
                <c:pt idx="7">
                  <c:v>3.9548022598870081E-2</c:v>
                </c:pt>
                <c:pt idx="8">
                  <c:v>3.8688282977155548E-2</c:v>
                </c:pt>
                <c:pt idx="9">
                  <c:v>3.6807580174927176E-2</c:v>
                </c:pt>
                <c:pt idx="10">
                  <c:v>4.7355163727959677E-2</c:v>
                </c:pt>
                <c:pt idx="11">
                  <c:v>3.6291652919828492E-2</c:v>
                </c:pt>
                <c:pt idx="12">
                  <c:v>2.7283123672602581E-2</c:v>
                </c:pt>
                <c:pt idx="13">
                  <c:v>2.8481012658227906E-2</c:v>
                </c:pt>
                <c:pt idx="14">
                  <c:v>3.3310080223229857E-2</c:v>
                </c:pt>
                <c:pt idx="15">
                  <c:v>2.8965030024726252E-2</c:v>
                </c:pt>
                <c:pt idx="16">
                  <c:v>3.1807602792862696E-2</c:v>
                </c:pt>
                <c:pt idx="17">
                  <c:v>2.3415977961432546E-2</c:v>
                </c:pt>
                <c:pt idx="18">
                  <c:v>2.3935143482177419E-2</c:v>
                </c:pt>
                <c:pt idx="19">
                  <c:v>2.9681361850720265E-2</c:v>
                </c:pt>
                <c:pt idx="20">
                  <c:v>2.6963130565950212E-2</c:v>
                </c:pt>
                <c:pt idx="21">
                  <c:v>1.8208040382188581E-2</c:v>
                </c:pt>
                <c:pt idx="22">
                  <c:v>2.5546218487395033E-2</c:v>
                </c:pt>
                <c:pt idx="23">
                  <c:v>2.5221540558963931E-2</c:v>
                </c:pt>
                <c:pt idx="24">
                  <c:v>1.9904648390941602E-2</c:v>
                </c:pt>
                <c:pt idx="25">
                  <c:v>2.2556390977443611E-2</c:v>
                </c:pt>
                <c:pt idx="26">
                  <c:v>2.1276595744680847E-2</c:v>
                </c:pt>
                <c:pt idx="27">
                  <c:v>2.3935343487721576E-2</c:v>
                </c:pt>
                <c:pt idx="28">
                  <c:v>2.3204419889502781E-2</c:v>
                </c:pt>
                <c:pt idx="29">
                  <c:v>2.1080368906455892E-2</c:v>
                </c:pt>
                <c:pt idx="30">
                  <c:v>1.8934911242603561E-2</c:v>
                </c:pt>
                <c:pt idx="31">
                  <c:v>1.8653690186536901E-2</c:v>
                </c:pt>
                <c:pt idx="32">
                  <c:v>1.7689705171580479E-2</c:v>
                </c:pt>
                <c:pt idx="33">
                  <c:v>1.4874141876430207E-2</c:v>
                </c:pt>
                <c:pt idx="34">
                  <c:v>8.5592011412268191E-3</c:v>
                </c:pt>
                <c:pt idx="35">
                  <c:v>1.0468594217347983E-2</c:v>
                </c:pt>
                <c:pt idx="36">
                  <c:v>1.7810880829015573E-2</c:v>
                </c:pt>
                <c:pt idx="37">
                  <c:v>4.9079754601227014E-3</c:v>
                </c:pt>
                <c:pt idx="38">
                  <c:v>1.1034482758620689E-2</c:v>
                </c:pt>
                <c:pt idx="39">
                  <c:v>1.6580310880829015E-2</c:v>
                </c:pt>
                <c:pt idx="40">
                  <c:v>1.6971279373368186E-2</c:v>
                </c:pt>
                <c:pt idx="41">
                  <c:v>9.5613048368954068E-3</c:v>
                </c:pt>
                <c:pt idx="42">
                  <c:v>8.9342693044033201E-3</c:v>
                </c:pt>
                <c:pt idx="43">
                  <c:v>8.4065724111578224E-3</c:v>
                </c:pt>
                <c:pt idx="44">
                  <c:v>1.0110294117647059E-2</c:v>
                </c:pt>
                <c:pt idx="45">
                  <c:v>4.8203330411919374E-3</c:v>
                </c:pt>
                <c:pt idx="46">
                  <c:v>1.1898016997167141E-2</c:v>
                </c:pt>
                <c:pt idx="47">
                  <c:v>1.4357501794687762E-3</c:v>
                </c:pt>
              </c:numCache>
            </c:numRef>
          </c:val>
        </c:ser>
        <c:ser>
          <c:idx val="1"/>
          <c:order val="1"/>
          <c:tx>
            <c:strRef>
              <c:f>'要介護１＋２ (並び替え)'!$C$2</c:f>
              <c:strCache>
                <c:ptCount val="1"/>
                <c:pt idx="0">
                  <c:v>要介護２</c:v>
                </c:pt>
              </c:strCache>
            </c:strRef>
          </c:tx>
          <c:spPr>
            <a:solidFill>
              <a:schemeClr val="accent2">
                <a:lumMod val="60000"/>
                <a:lumOff val="40000"/>
              </a:schemeClr>
            </a:solidFill>
            <a:ln>
              <a:solidFill>
                <a:sysClr val="windowText" lastClr="000000"/>
              </a:solidFill>
            </a:ln>
          </c:spPr>
          <c:invertIfNegative val="0"/>
          <c:dPt>
            <c:idx val="20"/>
            <c:invertIfNegative val="0"/>
            <c:bubble3D val="0"/>
            <c:spPr>
              <a:solidFill>
                <a:srgbClr val="FF0000"/>
              </a:solidFill>
              <a:ln>
                <a:solidFill>
                  <a:schemeClr val="tx1"/>
                </a:solidFill>
              </a:ln>
            </c:spPr>
          </c:dPt>
          <c:cat>
            <c:strRef>
              <c:f>'要介護１＋２ (並び替え)'!$A$3:$A$50</c:f>
              <c:strCache>
                <c:ptCount val="48"/>
                <c:pt idx="0">
                  <c:v>奈良県</c:v>
                </c:pt>
                <c:pt idx="1">
                  <c:v>北海道</c:v>
                </c:pt>
                <c:pt idx="2">
                  <c:v>静岡県</c:v>
                </c:pt>
                <c:pt idx="3">
                  <c:v>香川県</c:v>
                </c:pt>
                <c:pt idx="4">
                  <c:v>徳島県</c:v>
                </c:pt>
                <c:pt idx="5">
                  <c:v>宮城県</c:v>
                </c:pt>
                <c:pt idx="6">
                  <c:v>福岡県</c:v>
                </c:pt>
                <c:pt idx="7">
                  <c:v>山梨県</c:v>
                </c:pt>
                <c:pt idx="8">
                  <c:v>岐阜県</c:v>
                </c:pt>
                <c:pt idx="9">
                  <c:v>福島県</c:v>
                </c:pt>
                <c:pt idx="10">
                  <c:v>長崎県</c:v>
                </c:pt>
                <c:pt idx="11">
                  <c:v>広島県</c:v>
                </c:pt>
                <c:pt idx="12">
                  <c:v>埼玉県</c:v>
                </c:pt>
                <c:pt idx="13">
                  <c:v>石川県</c:v>
                </c:pt>
                <c:pt idx="14">
                  <c:v>千葉県</c:v>
                </c:pt>
                <c:pt idx="15">
                  <c:v>熊本県</c:v>
                </c:pt>
                <c:pt idx="16">
                  <c:v>滋賀県</c:v>
                </c:pt>
                <c:pt idx="17">
                  <c:v>茨城県</c:v>
                </c:pt>
                <c:pt idx="18">
                  <c:v>大阪府</c:v>
                </c:pt>
                <c:pt idx="19">
                  <c:v>山形県</c:v>
                </c:pt>
                <c:pt idx="20">
                  <c:v>全国計</c:v>
                </c:pt>
                <c:pt idx="21">
                  <c:v>愛知県</c:v>
                </c:pt>
                <c:pt idx="22">
                  <c:v>兵庫県</c:v>
                </c:pt>
                <c:pt idx="23">
                  <c:v>宮崎県</c:v>
                </c:pt>
                <c:pt idx="24">
                  <c:v>神奈川県</c:v>
                </c:pt>
                <c:pt idx="25">
                  <c:v>岡山県</c:v>
                </c:pt>
                <c:pt idx="26">
                  <c:v>和歌山県</c:v>
                </c:pt>
                <c:pt idx="27">
                  <c:v>長野県</c:v>
                </c:pt>
                <c:pt idx="28">
                  <c:v>岩手県</c:v>
                </c:pt>
                <c:pt idx="29">
                  <c:v>三重県</c:v>
                </c:pt>
                <c:pt idx="30">
                  <c:v>群馬県</c:v>
                </c:pt>
                <c:pt idx="31">
                  <c:v>福井県</c:v>
                </c:pt>
                <c:pt idx="32">
                  <c:v>東京都</c:v>
                </c:pt>
                <c:pt idx="33">
                  <c:v>佐賀県</c:v>
                </c:pt>
                <c:pt idx="34">
                  <c:v>島根県</c:v>
                </c:pt>
                <c:pt idx="35">
                  <c:v>山口県</c:v>
                </c:pt>
                <c:pt idx="36">
                  <c:v>鹿児島県</c:v>
                </c:pt>
                <c:pt idx="37">
                  <c:v>鳥取県</c:v>
                </c:pt>
                <c:pt idx="38">
                  <c:v>新潟県</c:v>
                </c:pt>
                <c:pt idx="39">
                  <c:v>沖縄県</c:v>
                </c:pt>
                <c:pt idx="40">
                  <c:v>青森県</c:v>
                </c:pt>
                <c:pt idx="41">
                  <c:v>秋田県</c:v>
                </c:pt>
                <c:pt idx="42">
                  <c:v>大分県</c:v>
                </c:pt>
                <c:pt idx="43">
                  <c:v>京都府</c:v>
                </c:pt>
                <c:pt idx="44">
                  <c:v>高知県</c:v>
                </c:pt>
                <c:pt idx="45">
                  <c:v>栃木県</c:v>
                </c:pt>
                <c:pt idx="46">
                  <c:v>愛媛県</c:v>
                </c:pt>
                <c:pt idx="47">
                  <c:v>富山県</c:v>
                </c:pt>
              </c:strCache>
            </c:strRef>
          </c:cat>
          <c:val>
            <c:numRef>
              <c:f>'要介護１＋２ (並び替え)'!$C$3:$C$50</c:f>
              <c:numCache>
                <c:formatCode>0.0%</c:formatCode>
                <c:ptCount val="48"/>
                <c:pt idx="0">
                  <c:v>0.16099635479951396</c:v>
                </c:pt>
                <c:pt idx="1">
                  <c:v>0.14476653358791919</c:v>
                </c:pt>
                <c:pt idx="2">
                  <c:v>0.1363746077721458</c:v>
                </c:pt>
                <c:pt idx="3">
                  <c:v>0.12629070691024619</c:v>
                </c:pt>
                <c:pt idx="4">
                  <c:v>0.11972633979475486</c:v>
                </c:pt>
                <c:pt idx="5">
                  <c:v>0.12017479970866719</c:v>
                </c:pt>
                <c:pt idx="6">
                  <c:v>0.11363176017824601</c:v>
                </c:pt>
                <c:pt idx="7">
                  <c:v>0.1224105461393597</c:v>
                </c:pt>
                <c:pt idx="8">
                  <c:v>0.11717022844509971</c:v>
                </c:pt>
                <c:pt idx="9">
                  <c:v>0.11479591836734694</c:v>
                </c:pt>
                <c:pt idx="10">
                  <c:v>0.10377833753148616</c:v>
                </c:pt>
                <c:pt idx="11">
                  <c:v>0.10557571758495557</c:v>
                </c:pt>
                <c:pt idx="12">
                  <c:v>0.11125633066492401</c:v>
                </c:pt>
                <c:pt idx="13">
                  <c:v>0.10886075949367108</c:v>
                </c:pt>
                <c:pt idx="14">
                  <c:v>9.9407045692361348E-2</c:v>
                </c:pt>
                <c:pt idx="15">
                  <c:v>9.9964676792653112E-2</c:v>
                </c:pt>
                <c:pt idx="16">
                  <c:v>9.5422808378588228E-2</c:v>
                </c:pt>
                <c:pt idx="17">
                  <c:v>9.5867768595041578E-2</c:v>
                </c:pt>
                <c:pt idx="18">
                  <c:v>9.4582421824732976E-2</c:v>
                </c:pt>
                <c:pt idx="19">
                  <c:v>8.8171104321257202E-2</c:v>
                </c:pt>
                <c:pt idx="20">
                  <c:v>8.999071737301656E-2</c:v>
                </c:pt>
                <c:pt idx="21">
                  <c:v>9.7710474130160443E-2</c:v>
                </c:pt>
                <c:pt idx="22">
                  <c:v>9.0084033613445372E-2</c:v>
                </c:pt>
                <c:pt idx="23">
                  <c:v>8.2481254260395043E-2</c:v>
                </c:pt>
                <c:pt idx="24">
                  <c:v>8.7604290822407643E-2</c:v>
                </c:pt>
                <c:pt idx="25">
                  <c:v>8.2311040759794216E-2</c:v>
                </c:pt>
                <c:pt idx="26">
                  <c:v>8.2674772036474206E-2</c:v>
                </c:pt>
                <c:pt idx="27">
                  <c:v>7.1806030463164444E-2</c:v>
                </c:pt>
                <c:pt idx="28">
                  <c:v>7.2375690607734813E-2</c:v>
                </c:pt>
                <c:pt idx="29">
                  <c:v>7.4220465524813373E-2</c:v>
                </c:pt>
                <c:pt idx="30">
                  <c:v>7.2978303747534515E-2</c:v>
                </c:pt>
                <c:pt idx="31">
                  <c:v>7.2992700729927112E-2</c:v>
                </c:pt>
                <c:pt idx="32">
                  <c:v>7.2402126631222904E-2</c:v>
                </c:pt>
                <c:pt idx="33">
                  <c:v>7.2082379862700358E-2</c:v>
                </c:pt>
                <c:pt idx="34">
                  <c:v>6.9186875891583483E-2</c:v>
                </c:pt>
                <c:pt idx="35">
                  <c:v>6.5304087736789723E-2</c:v>
                </c:pt>
                <c:pt idx="36">
                  <c:v>5.7642487046632239E-2</c:v>
                </c:pt>
                <c:pt idx="37">
                  <c:v>6.9938650306748534E-2</c:v>
                </c:pt>
                <c:pt idx="38">
                  <c:v>6.2896551724138036E-2</c:v>
                </c:pt>
                <c:pt idx="39">
                  <c:v>5.2849740932642504E-2</c:v>
                </c:pt>
                <c:pt idx="40">
                  <c:v>5.0261096605744127E-2</c:v>
                </c:pt>
                <c:pt idx="41">
                  <c:v>5.6242969628796401E-2</c:v>
                </c:pt>
                <c:pt idx="42">
                  <c:v>4.8500319081046593E-2</c:v>
                </c:pt>
                <c:pt idx="43">
                  <c:v>4.7000382116927794E-2</c:v>
                </c:pt>
                <c:pt idx="44">
                  <c:v>2.8492647058823605E-2</c:v>
                </c:pt>
                <c:pt idx="45">
                  <c:v>3.1989482909728306E-2</c:v>
                </c:pt>
                <c:pt idx="46">
                  <c:v>2.2096317280453363E-2</c:v>
                </c:pt>
                <c:pt idx="47">
                  <c:v>2.1536252692031591E-2</c:v>
                </c:pt>
              </c:numCache>
            </c:numRef>
          </c:val>
        </c:ser>
        <c:dLbls>
          <c:showLegendKey val="0"/>
          <c:showVal val="0"/>
          <c:showCatName val="0"/>
          <c:showSerName val="0"/>
          <c:showPercent val="0"/>
          <c:showBubbleSize val="0"/>
        </c:dLbls>
        <c:gapWidth val="150"/>
        <c:overlap val="100"/>
        <c:axId val="94215168"/>
        <c:axId val="94216960"/>
      </c:barChart>
      <c:catAx>
        <c:axId val="94215168"/>
        <c:scaling>
          <c:orientation val="minMax"/>
        </c:scaling>
        <c:delete val="0"/>
        <c:axPos val="b"/>
        <c:majorTickMark val="out"/>
        <c:minorTickMark val="none"/>
        <c:tickLblPos val="nextTo"/>
        <c:txPr>
          <a:bodyPr/>
          <a:lstStyle/>
          <a:p>
            <a:pPr>
              <a:defRPr sz="900">
                <a:latin typeface="HGPｺﾞｼｯｸM" pitchFamily="50" charset="-128"/>
                <a:ea typeface="HGPｺﾞｼｯｸM" pitchFamily="50" charset="-128"/>
              </a:defRPr>
            </a:pPr>
            <a:endParaRPr lang="ja-JP"/>
          </a:p>
        </c:txPr>
        <c:crossAx val="94216960"/>
        <c:crosses val="autoZero"/>
        <c:auto val="1"/>
        <c:lblAlgn val="ctr"/>
        <c:lblOffset val="100"/>
        <c:noMultiLvlLbl val="0"/>
      </c:catAx>
      <c:valAx>
        <c:axId val="94216960"/>
        <c:scaling>
          <c:orientation val="minMax"/>
        </c:scaling>
        <c:delete val="0"/>
        <c:axPos val="l"/>
        <c:majorGridlines/>
        <c:numFmt formatCode="0.0%" sourceLinked="1"/>
        <c:majorTickMark val="out"/>
        <c:minorTickMark val="none"/>
        <c:tickLblPos val="nextTo"/>
        <c:txPr>
          <a:bodyPr/>
          <a:lstStyle/>
          <a:p>
            <a:pPr>
              <a:defRPr sz="1200">
                <a:latin typeface="HGPｺﾞｼｯｸM" pitchFamily="50" charset="-128"/>
                <a:ea typeface="HGPｺﾞｼｯｸM" pitchFamily="50" charset="-128"/>
              </a:defRPr>
            </a:pPr>
            <a:endParaRPr lang="ja-JP"/>
          </a:p>
        </c:txPr>
        <c:crossAx val="94215168"/>
        <c:crosses val="autoZero"/>
        <c:crossBetween val="between"/>
      </c:valAx>
    </c:plotArea>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0.92674</cdr:x>
      <cdr:y>0.9371</cdr:y>
    </cdr:from>
    <cdr:to>
      <cdr:x>0.99943</cdr:x>
      <cdr:y>1</cdr:y>
    </cdr:to>
    <cdr:sp macro="" textlink="">
      <cdr:nvSpPr>
        <cdr:cNvPr id="3" name="スライド番号プレースホルダー 4"/>
        <cdr:cNvSpPr txBox="1">
          <a:spLocks xmlns:a="http://schemas.openxmlformats.org/drawingml/2006/main"/>
        </cdr:cNvSpPr>
      </cdr:nvSpPr>
      <cdr:spPr>
        <a:xfrm xmlns:a="http://schemas.openxmlformats.org/drawingml/2006/main">
          <a:off x="9180264" y="6499051"/>
          <a:ext cx="720080" cy="365125"/>
        </a:xfrm>
        <a:prstGeom xmlns:a="http://schemas.openxmlformats.org/drawingml/2006/main" prst="rect">
          <a:avLst/>
        </a:prstGeom>
        <a:noFill xmlns:a="http://schemas.openxmlformats.org/drawingml/2006/main"/>
      </cdr:spPr>
      <cdr:txBody>
        <a:bodyPr xmlns:a="http://schemas.openxmlformats.org/drawingml/2006/main" vert="horz" lIns="91440" tIns="45720" rIns="91440" bIns="45720" rtlCol="0" anchor="ctr"/>
        <a:lstStyle xmlns:a="http://schemas.openxmlformats.org/drawingml/2006/main">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xmlns:a="http://schemas.openxmlformats.org/drawingml/2006/main">
          <a:pPr fontAlgn="auto">
            <a:spcBef>
              <a:spcPts val="0"/>
            </a:spcBef>
            <a:spcAft>
              <a:spcPts val="0"/>
            </a:spcAft>
            <a:defRPr/>
          </a:pPr>
          <a:r>
            <a:rPr kumimoji="0" lang="en-US" altLang="ja-JP" sz="2400" kern="0" dirty="0" smtClean="0">
              <a:solidFill>
                <a:sysClr val="windowText" lastClr="000000"/>
              </a:solidFill>
            </a:rPr>
            <a:t>116</a:t>
          </a:r>
          <a:endParaRPr kumimoji="0" lang="ja-JP" altLang="en-US" sz="2400" kern="0" dirty="0">
            <a:solidFill>
              <a:sysClr val="windowText" lastClr="00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0.16138</cdr:x>
      <cdr:y>0.52839</cdr:y>
    </cdr:from>
    <cdr:to>
      <cdr:x>0.26262</cdr:x>
      <cdr:y>0.59652</cdr:y>
    </cdr:to>
    <cdr:sp macro="" textlink="">
      <cdr:nvSpPr>
        <cdr:cNvPr id="2" name="テキスト ボックス 1"/>
        <cdr:cNvSpPr txBox="1"/>
      </cdr:nvSpPr>
      <cdr:spPr>
        <a:xfrm xmlns:a="http://schemas.openxmlformats.org/drawingml/2006/main">
          <a:off x="1475656" y="2232248"/>
          <a:ext cx="925739" cy="287823"/>
        </a:xfrm>
        <a:prstGeom xmlns:a="http://schemas.openxmlformats.org/drawingml/2006/main" prst="rect">
          <a:avLst/>
        </a:prstGeom>
        <a:solidFill xmlns:a="http://schemas.openxmlformats.org/drawingml/2006/main">
          <a:schemeClr val="bg1"/>
        </a:solidFill>
        <a:ln xmlns:a="http://schemas.openxmlformats.org/drawingml/2006/main">
          <a:solidFill>
            <a:sysClr val="windowText" lastClr="000000"/>
          </a:solidFill>
        </a:ln>
      </cdr:spPr>
      <cdr:txBody>
        <a:bodyPr xmlns:a="http://schemas.openxmlformats.org/drawingml/2006/main" vertOverflow="clip" wrap="square" rtlCol="0" anchor="ctr"/>
        <a:lstStyle xmlns:a="http://schemas.openxmlformats.org/drawingml/2006/main"/>
        <a:p xmlns:a="http://schemas.openxmlformats.org/drawingml/2006/main">
          <a:pPr algn="ctr"/>
          <a:r>
            <a:rPr lang="ja-JP" altLang="en-US" sz="1200" b="1">
              <a:latin typeface="HGPｺﾞｼｯｸM" pitchFamily="50" charset="-128"/>
              <a:ea typeface="HGPｺﾞｼｯｸM" pitchFamily="50" charset="-128"/>
            </a:rPr>
            <a:t>要介護２</a:t>
          </a:r>
        </a:p>
      </cdr:txBody>
    </cdr:sp>
  </cdr:relSizeAnchor>
  <cdr:relSizeAnchor xmlns:cdr="http://schemas.openxmlformats.org/drawingml/2006/chartDrawing">
    <cdr:from>
      <cdr:x>0.13776</cdr:x>
      <cdr:y>0.76702</cdr:y>
    </cdr:from>
    <cdr:to>
      <cdr:x>0.23899</cdr:x>
      <cdr:y>0.83514</cdr:y>
    </cdr:to>
    <cdr:sp macro="" textlink="">
      <cdr:nvSpPr>
        <cdr:cNvPr id="3" name="テキスト ボックス 2"/>
        <cdr:cNvSpPr txBox="1"/>
      </cdr:nvSpPr>
      <cdr:spPr>
        <a:xfrm xmlns:a="http://schemas.openxmlformats.org/drawingml/2006/main">
          <a:off x="1259632" y="3240360"/>
          <a:ext cx="925738" cy="287781"/>
        </a:xfrm>
        <a:prstGeom xmlns:a="http://schemas.openxmlformats.org/drawingml/2006/main" prst="rect">
          <a:avLst/>
        </a:prstGeom>
        <a:solidFill xmlns:a="http://schemas.openxmlformats.org/drawingml/2006/main">
          <a:schemeClr val="bg1"/>
        </a:solidFill>
        <a:ln xmlns:a="http://schemas.openxmlformats.org/drawingml/2006/main">
          <a:solidFill>
            <a:sysClr val="windowText" lastClr="000000"/>
          </a:solidFill>
        </a:ln>
      </cdr:spPr>
      <cdr:txBody>
        <a:bodyPr xmlns:a="http://schemas.openxmlformats.org/drawingml/2006/main" vertOverflow="clip" wrap="square" rtlCol="0" anchor="ctr"/>
        <a:lstStyle xmlns:a="http://schemas.openxmlformats.org/drawingml/2006/main"/>
        <a:p xmlns:a="http://schemas.openxmlformats.org/drawingml/2006/main">
          <a:pPr algn="ctr"/>
          <a:r>
            <a:rPr lang="ja-JP" altLang="en-US" sz="1200" b="1">
              <a:latin typeface="HGPｺﾞｼｯｸM" pitchFamily="50" charset="-128"/>
              <a:ea typeface="HGPｺﾞｼｯｸM" pitchFamily="50" charset="-128"/>
            </a:rPr>
            <a:t>要介護１</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2013/11/21</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2013/11/21</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0C73E51-16F3-4ABE-94A5-5E90B529355D}" type="slidenum">
              <a:rPr lang="ja-JP" altLang="en-US" smtClean="0">
                <a:solidFill>
                  <a:prstClr val="black"/>
                </a:solidFill>
              </a:rPr>
              <a:pPr/>
              <a:t>4</a:t>
            </a:fld>
            <a:endParaRPr lang="ja-JP"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0C73E51-16F3-4ABE-94A5-5E90B529355D}" type="slidenum">
              <a:rPr lang="ja-JP" altLang="en-US" smtClean="0">
                <a:solidFill>
                  <a:prstClr val="black"/>
                </a:solidFill>
              </a:rPr>
              <a:pPr/>
              <a:t>6</a:t>
            </a:fld>
            <a:endParaRPr lang="ja-JP"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15</a:t>
            </a:fld>
            <a:endParaRPr lang="ja-JP" altLang="en-US">
              <a:solidFill>
                <a:prstClr val="black"/>
              </a:solidFill>
            </a:endParaRPr>
          </a:p>
        </p:txBody>
      </p:sp>
    </p:spTree>
    <p:extLst>
      <p:ext uri="{BB962C8B-B14F-4D97-AF65-F5344CB8AC3E}">
        <p14:creationId xmlns:p14="http://schemas.microsoft.com/office/powerpoint/2010/main" val="3287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16</a:t>
            </a:fld>
            <a:endParaRPr lang="ja-JP" altLang="en-US">
              <a:solidFill>
                <a:prstClr val="black"/>
              </a:solidFill>
            </a:endParaRPr>
          </a:p>
        </p:txBody>
      </p:sp>
    </p:spTree>
    <p:extLst>
      <p:ext uri="{BB962C8B-B14F-4D97-AF65-F5344CB8AC3E}">
        <p14:creationId xmlns:p14="http://schemas.microsoft.com/office/powerpoint/2010/main" val="3287067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17</a:t>
            </a:fld>
            <a:endParaRPr lang="ja-JP" altLang="en-US">
              <a:solidFill>
                <a:prstClr val="black"/>
              </a:solidFill>
            </a:endParaRPr>
          </a:p>
        </p:txBody>
      </p:sp>
    </p:spTree>
    <p:extLst>
      <p:ext uri="{BB962C8B-B14F-4D97-AF65-F5344CB8AC3E}">
        <p14:creationId xmlns:p14="http://schemas.microsoft.com/office/powerpoint/2010/main" val="32870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357BF3-16C3-4418-84F6-F3749E63C2BB}" type="slidenum">
              <a:rPr lang="ja-JP" altLang="en-US" smtClean="0">
                <a:solidFill>
                  <a:prstClr val="black"/>
                </a:solidFill>
              </a:rPr>
              <a:pPr/>
              <a:t>19</a:t>
            </a:fld>
            <a:endParaRPr lang="ja-JP" altLang="en-US">
              <a:solidFill>
                <a:prstClr val="black"/>
              </a:solidFill>
            </a:endParaRPr>
          </a:p>
        </p:txBody>
      </p:sp>
    </p:spTree>
    <p:extLst>
      <p:ext uri="{BB962C8B-B14F-4D97-AF65-F5344CB8AC3E}">
        <p14:creationId xmlns:p14="http://schemas.microsoft.com/office/powerpoint/2010/main" val="2980518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C7CAA1CF-5BC9-41ED-978F-5F1373691AFC}" type="slidenum">
              <a:rPr lang="en-US" altLang="ja-JP" smtClean="0"/>
              <a:pPr>
                <a:defRPr/>
              </a:pPr>
              <a:t>20</a:t>
            </a:fld>
            <a:endParaRPr lang="en-US" altLang="ja-JP"/>
          </a:p>
        </p:txBody>
      </p:sp>
    </p:spTree>
    <p:extLst>
      <p:ext uri="{BB962C8B-B14F-4D97-AF65-F5344CB8AC3E}">
        <p14:creationId xmlns:p14="http://schemas.microsoft.com/office/powerpoint/2010/main" val="4113760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A9E2D85-F7DA-461F-B8A5-5B3D6F1AE38D}" type="slidenum">
              <a:rPr lang="ja-JP" altLang="en-US" smtClean="0">
                <a:solidFill>
                  <a:prstClr val="black"/>
                </a:solidFill>
              </a:rPr>
              <a:pPr/>
              <a:t>26</a:t>
            </a:fld>
            <a:endParaRPr lang="ja-JP" altLang="en-US">
              <a:solidFill>
                <a:prstClr val="black"/>
              </a:solidFill>
            </a:endParaRPr>
          </a:p>
        </p:txBody>
      </p:sp>
    </p:spTree>
    <p:extLst>
      <p:ext uri="{BB962C8B-B14F-4D97-AF65-F5344CB8AC3E}">
        <p14:creationId xmlns:p14="http://schemas.microsoft.com/office/powerpoint/2010/main" val="322473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6" y="609600"/>
            <a:ext cx="84201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EC4C81F-2CE8-4EEE-9DEB-21971C4F5762}" type="datetime1">
              <a:rPr lang="ja-JP" altLang="en-US" smtClean="0">
                <a:solidFill>
                  <a:srgbClr val="000000"/>
                </a:solidFill>
              </a:rPr>
              <a:t>2013/11/21</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7910935-1783-44CB-9E76-366C3ECDB70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733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2013/11/21</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 id="2147484123"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7.xml"/><Relationship Id="rId5" Type="http://schemas.openxmlformats.org/officeDocument/2006/relationships/image" Target="../media/image13.wmf"/><Relationship Id="rId4" Type="http://schemas.openxmlformats.org/officeDocument/2006/relationships/image" Target="../media/image12.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340768"/>
            <a:ext cx="9781056" cy="4566370"/>
          </a:xfrm>
        </p:spPr>
        <p:txBody>
          <a:bodyPr>
            <a:normAutofit/>
          </a:bodyPr>
          <a:lstStyle/>
          <a:p>
            <a:pPr marL="447675" indent="-184150" algn="l">
              <a:spcBef>
                <a:spcPts val="600"/>
              </a:spcBef>
            </a:pPr>
            <a:r>
              <a:rPr lang="ja-JP" altLang="en-US" sz="3200" dirty="0" smtClean="0"/>
              <a:t>３</a:t>
            </a:r>
            <a:r>
              <a:rPr lang="ja-JP" altLang="en-US" sz="3200" dirty="0"/>
              <a:t>．在宅サービスと施設サービスの見直し</a:t>
            </a:r>
            <a:r>
              <a:rPr lang="en-US" altLang="ja-JP" sz="3200" dirty="0"/>
              <a:t/>
            </a:r>
            <a:br>
              <a:rPr lang="en-US" altLang="ja-JP" sz="3200" dirty="0"/>
            </a:br>
            <a:r>
              <a:rPr lang="ja-JP" altLang="en-US" sz="3200" dirty="0"/>
              <a:t>（１）在宅サービス　</a:t>
            </a:r>
            <a:r>
              <a:rPr lang="en-US" altLang="ja-JP" sz="3200" dirty="0"/>
              <a:t/>
            </a:r>
            <a:br>
              <a:rPr lang="en-US" altLang="ja-JP" sz="3200" dirty="0"/>
            </a:br>
            <a:r>
              <a:rPr lang="ja-JP" altLang="en-US" sz="3200" dirty="0"/>
              <a:t>（２）居宅介護支援事業所の指定権限の</a:t>
            </a:r>
            <a:r>
              <a:rPr lang="ja-JP" altLang="en-US" sz="3200" dirty="0" smtClean="0"/>
              <a:t>市町村</a:t>
            </a:r>
            <a:r>
              <a:rPr lang="en-US" altLang="ja-JP" sz="3200" dirty="0" smtClean="0"/>
              <a:t/>
            </a:r>
            <a:br>
              <a:rPr lang="en-US" altLang="ja-JP" sz="3200" dirty="0" smtClean="0"/>
            </a:br>
            <a:r>
              <a:rPr lang="ja-JP" altLang="en-US" sz="3200" dirty="0"/>
              <a:t>　</a:t>
            </a:r>
            <a:r>
              <a:rPr lang="ja-JP" altLang="en-US" sz="3200" dirty="0" smtClean="0"/>
              <a:t>へ</a:t>
            </a:r>
            <a:r>
              <a:rPr lang="ja-JP" altLang="en-US" sz="3200" dirty="0"/>
              <a:t>の移譲</a:t>
            </a:r>
            <a:r>
              <a:rPr lang="en-US" altLang="ja-JP" sz="3200" dirty="0"/>
              <a:t/>
            </a:r>
            <a:br>
              <a:rPr lang="en-US" altLang="ja-JP" sz="3200" dirty="0"/>
            </a:br>
            <a:r>
              <a:rPr lang="ja-JP" altLang="en-US" sz="3200" dirty="0"/>
              <a:t>（３）特別養護老人ホームの中重度者への重点化</a:t>
            </a:r>
            <a:r>
              <a:rPr lang="en-US" altLang="ja-JP" sz="3200" dirty="0"/>
              <a:t/>
            </a:r>
            <a:br>
              <a:rPr lang="en-US" altLang="ja-JP" sz="3200" dirty="0"/>
            </a:br>
            <a:endParaRPr kumimoji="1" lang="ja-JP" altLang="en-US" sz="3100" dirty="0"/>
          </a:p>
        </p:txBody>
      </p:sp>
      <p:sp>
        <p:nvSpPr>
          <p:cNvPr id="5" name="スライド番号プレースホルダー 4"/>
          <p:cNvSpPr>
            <a:spLocks noGrp="1"/>
          </p:cNvSpPr>
          <p:nvPr>
            <p:ph type="sldNum" sz="quarter" idx="12"/>
          </p:nvPr>
        </p:nvSpPr>
        <p:spPr>
          <a:xfrm>
            <a:off x="9251336"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94</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35943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978757002"/>
              </p:ext>
            </p:extLst>
          </p:nvPr>
        </p:nvGraphicFramePr>
        <p:xfrm>
          <a:off x="79111" y="692696"/>
          <a:ext cx="9710426" cy="5112568"/>
        </p:xfrm>
        <a:graphic>
          <a:graphicData uri="http://schemas.openxmlformats.org/drawingml/2006/table">
            <a:tbl>
              <a:tblPr/>
              <a:tblGrid>
                <a:gridCol w="427394"/>
                <a:gridCol w="546061"/>
                <a:gridCol w="1404156"/>
                <a:gridCol w="3624759"/>
                <a:gridCol w="3708056"/>
              </a:tblGrid>
              <a:tr h="256028">
                <a:tc gridSpan="3">
                  <a:txBody>
                    <a:bodyPr/>
                    <a:lstStyle/>
                    <a:p>
                      <a:pPr algn="ctr">
                        <a:spcAft>
                          <a:spcPts val="0"/>
                        </a:spcAft>
                      </a:pPr>
                      <a:endParaRPr lang="en-US"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en-US"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en-US"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smtClean="0">
                          <a:latin typeface="HG丸ｺﾞｼｯｸM-PRO" pitchFamily="50" charset="-128"/>
                          <a:ea typeface="HG丸ｺﾞｼｯｸM-PRO" pitchFamily="50" charset="-128"/>
                          <a:cs typeface="Times New Roman"/>
                        </a:rPr>
                        <a:t>本体</a:t>
                      </a:r>
                      <a:r>
                        <a:rPr lang="ja-JP" altLang="en-US" sz="1400" kern="100" dirty="0" smtClean="0">
                          <a:latin typeface="HG丸ｺﾞｼｯｸM-PRO" pitchFamily="50" charset="-128"/>
                          <a:ea typeface="HG丸ｺﾞｼｯｸM-PRO" pitchFamily="50" charset="-128"/>
                          <a:cs typeface="Times New Roman"/>
                        </a:rPr>
                        <a:t>事業所</a:t>
                      </a:r>
                      <a:endParaRPr lang="ja-JP"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smtClean="0">
                          <a:latin typeface="HG丸ｺﾞｼｯｸM-PRO" pitchFamily="50" charset="-128"/>
                          <a:ea typeface="HG丸ｺﾞｼｯｸM-PRO" pitchFamily="50" charset="-128"/>
                          <a:cs typeface="Times New Roman"/>
                        </a:rPr>
                        <a:t>サテライト</a:t>
                      </a:r>
                      <a:r>
                        <a:rPr lang="ja-JP" altLang="en-US" sz="1400" kern="100" dirty="0" smtClean="0">
                          <a:latin typeface="HG丸ｺﾞｼｯｸM-PRO" pitchFamily="50" charset="-128"/>
                          <a:ea typeface="HG丸ｺﾞｼｯｸM-PRO" pitchFamily="50" charset="-128"/>
                          <a:cs typeface="Times New Roman"/>
                        </a:rPr>
                        <a:t>型事業所</a:t>
                      </a:r>
                      <a:endParaRPr lang="ja-JP"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2776">
                <a:tc gridSpan="3">
                  <a:txBody>
                    <a:bodyPr/>
                    <a:lstStyle/>
                    <a:p>
                      <a:pPr algn="l">
                        <a:spcAft>
                          <a:spcPts val="0"/>
                        </a:spcAft>
                      </a:pPr>
                      <a:r>
                        <a:rPr lang="ja-JP" sz="1400" kern="100" dirty="0" smtClean="0">
                          <a:latin typeface="HG丸ｺﾞｼｯｸM-PRO" pitchFamily="50" charset="-128"/>
                          <a:ea typeface="HG丸ｺﾞｼｯｸM-PRO" pitchFamily="50" charset="-128"/>
                          <a:cs typeface="Times New Roman"/>
                        </a:rPr>
                        <a:t>代表者</a:t>
                      </a:r>
                      <a:endParaRPr lang="ja-JP"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en-US"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a:spcAft>
                          <a:spcPts val="0"/>
                        </a:spcAft>
                      </a:pPr>
                      <a:endParaRPr lang="ja-JP"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kern="100" dirty="0" smtClean="0">
                          <a:solidFill>
                            <a:schemeClr val="tx1"/>
                          </a:solidFill>
                          <a:latin typeface="HG丸ｺﾞｼｯｸM-PRO" pitchFamily="50" charset="-128"/>
                          <a:ea typeface="HG丸ｺﾞｼｯｸM-PRO" pitchFamily="50" charset="-128"/>
                          <a:cs typeface="Times New Roman"/>
                        </a:rPr>
                        <a:t>認知症対応型サービス事業開設者研修を修了した者</a:t>
                      </a:r>
                      <a:endParaRPr lang="en-US"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u="sng" kern="100" dirty="0" smtClean="0">
                          <a:solidFill>
                            <a:schemeClr val="tx1"/>
                          </a:solidFill>
                          <a:latin typeface="HG丸ｺﾞｼｯｸM-PRO" pitchFamily="50" charset="-128"/>
                          <a:ea typeface="HG丸ｺﾞｼｯｸM-PRO" pitchFamily="50" charset="-128"/>
                          <a:cs typeface="Times New Roman"/>
                        </a:rPr>
                        <a:t>本体の代表者</a:t>
                      </a:r>
                      <a:endParaRPr lang="ja-JP" sz="1400" b="0" u="sng"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gridSpan="3">
                  <a:txBody>
                    <a:bodyPr/>
                    <a:lstStyle/>
                    <a:p>
                      <a:pPr algn="l">
                        <a:spcAft>
                          <a:spcPts val="0"/>
                        </a:spcAft>
                      </a:pPr>
                      <a:r>
                        <a:rPr lang="ja-JP" altLang="en-US" sz="1400" kern="100" dirty="0" smtClean="0">
                          <a:latin typeface="HG丸ｺﾞｼｯｸM-PRO" pitchFamily="50" charset="-128"/>
                          <a:ea typeface="HG丸ｺﾞｼｯｸM-PRO" pitchFamily="50" charset="-128"/>
                          <a:cs typeface="Times New Roman"/>
                        </a:rPr>
                        <a:t>管理者</a:t>
                      </a:r>
                      <a:endParaRPr lang="ja-JP"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en-US"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a:spcAft>
                          <a:spcPts val="0"/>
                        </a:spcAft>
                      </a:pPr>
                      <a:endParaRPr lang="ja-JP"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solidFill>
                            <a:schemeClr val="tx1"/>
                          </a:solidFill>
                          <a:latin typeface="HG丸ｺﾞｼｯｸM-PRO" pitchFamily="50" charset="-128"/>
                          <a:ea typeface="HG丸ｺﾞｼｯｸM-PRO" pitchFamily="50" charset="-128"/>
                          <a:cs typeface="Times New Roman"/>
                        </a:rPr>
                        <a:t>認知症対応型サービス事業管理者研修を修了した常勤・専従の者　</a:t>
                      </a:r>
                      <a:endParaRPr lang="en-US"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u="sng" kern="100" dirty="0" smtClean="0">
                          <a:solidFill>
                            <a:schemeClr val="tx1"/>
                          </a:solidFill>
                          <a:latin typeface="HG丸ｺﾞｼｯｸM-PRO" pitchFamily="50" charset="-128"/>
                          <a:ea typeface="HG丸ｺﾞｼｯｸM-PRO" pitchFamily="50" charset="-128"/>
                          <a:cs typeface="Times New Roman"/>
                        </a:rPr>
                        <a:t>本体の管理者が兼務可能</a:t>
                      </a:r>
                      <a:endParaRPr lang="ja-JP" sz="1400" b="0" u="sng"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32">
                <a:tc rowSpan="5">
                  <a:txBody>
                    <a:bodyPr/>
                    <a:lstStyle/>
                    <a:p>
                      <a:pPr algn="ctr">
                        <a:spcAft>
                          <a:spcPts val="0"/>
                        </a:spcAft>
                      </a:pPr>
                      <a:r>
                        <a:rPr lang="ja-JP" altLang="en-US" sz="1400" kern="100" dirty="0" smtClean="0">
                          <a:latin typeface="HG丸ｺﾞｼｯｸM-PRO" pitchFamily="50" charset="-128"/>
                          <a:ea typeface="HG丸ｺﾞｼｯｸM-PRO" pitchFamily="50" charset="-128"/>
                          <a:cs typeface="Times New Roman"/>
                        </a:rPr>
                        <a:t>小規模多機能型居宅介護従業者</a:t>
                      </a:r>
                      <a:endParaRPr lang="ja-JP" sz="1400" kern="100" dirty="0">
                        <a:latin typeface="HG丸ｺﾞｼｯｸM-PRO" pitchFamily="50" charset="-128"/>
                        <a:ea typeface="HG丸ｺﾞｼｯｸM-PRO" pitchFamily="50" charset="-128"/>
                        <a:cs typeface="Times New Roman"/>
                      </a:endParaRPr>
                    </a:p>
                  </a:txBody>
                  <a:tcPr marL="67317" marR="6731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ja-JP" sz="1400" kern="100" dirty="0">
                          <a:latin typeface="HG丸ｺﾞｼｯｸM-PRO" pitchFamily="50" charset="-128"/>
                          <a:ea typeface="HG丸ｺﾞｼｯｸM-PRO" pitchFamily="50" charset="-128"/>
                          <a:cs typeface="Times New Roman"/>
                        </a:rPr>
                        <a:t>日中</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HG丸ｺﾞｼｯｸM-PRO" pitchFamily="50" charset="-128"/>
                          <a:ea typeface="HG丸ｺﾞｼｯｸM-PRO" pitchFamily="50" charset="-128"/>
                          <a:cs typeface="Times New Roman"/>
                        </a:rPr>
                        <a:t>通いサービス</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b="0" kern="100" dirty="0">
                          <a:solidFill>
                            <a:schemeClr val="tx1"/>
                          </a:solidFill>
                          <a:latin typeface="HG丸ｺﾞｼｯｸM-PRO" pitchFamily="50" charset="-128"/>
                          <a:ea typeface="HG丸ｺﾞｼｯｸM-PRO" pitchFamily="50" charset="-128"/>
                          <a:cs typeface="Times New Roman"/>
                        </a:rPr>
                        <a:t>常勤</a:t>
                      </a:r>
                      <a:r>
                        <a:rPr lang="ja-JP" sz="1400" b="0" kern="100" dirty="0" smtClean="0">
                          <a:solidFill>
                            <a:schemeClr val="tx1"/>
                          </a:solidFill>
                          <a:latin typeface="HG丸ｺﾞｼｯｸM-PRO" pitchFamily="50" charset="-128"/>
                          <a:ea typeface="HG丸ｺﾞｼｯｸM-PRO" pitchFamily="50" charset="-128"/>
                          <a:cs typeface="Times New Roman"/>
                        </a:rPr>
                        <a:t>換算</a:t>
                      </a:r>
                      <a:r>
                        <a:rPr lang="ja-JP" altLang="en-US" sz="1400" b="0" kern="100" dirty="0" smtClean="0">
                          <a:solidFill>
                            <a:schemeClr val="tx1"/>
                          </a:solidFill>
                          <a:latin typeface="HG丸ｺﾞｼｯｸM-PRO" pitchFamily="50" charset="-128"/>
                          <a:ea typeface="HG丸ｺﾞｼｯｸM-PRO" pitchFamily="50" charset="-128"/>
                          <a:cs typeface="Times New Roman"/>
                        </a:rPr>
                        <a:t>方法</a:t>
                      </a:r>
                      <a:r>
                        <a:rPr lang="ja-JP" sz="1400" b="0" kern="100" dirty="0" smtClean="0">
                          <a:solidFill>
                            <a:schemeClr val="tx1"/>
                          </a:solidFill>
                          <a:latin typeface="HG丸ｺﾞｼｯｸM-PRO" pitchFamily="50" charset="-128"/>
                          <a:ea typeface="HG丸ｺﾞｼｯｸM-PRO" pitchFamily="50" charset="-128"/>
                          <a:cs typeface="Times New Roman"/>
                        </a:rPr>
                        <a:t>で</a:t>
                      </a:r>
                      <a:r>
                        <a:rPr lang="ja-JP" altLang="en-US" sz="1400" b="0" kern="100" dirty="0" smtClean="0">
                          <a:solidFill>
                            <a:schemeClr val="tx1"/>
                          </a:solidFill>
                          <a:latin typeface="HG丸ｺﾞｼｯｸM-PRO" pitchFamily="50" charset="-128"/>
                          <a:ea typeface="HG丸ｺﾞｼｯｸM-PRO" pitchFamily="50" charset="-128"/>
                          <a:cs typeface="Times New Roman"/>
                        </a:rPr>
                        <a:t>３：１以上</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kern="100" dirty="0" smtClean="0">
                          <a:solidFill>
                            <a:schemeClr val="tx1"/>
                          </a:solidFill>
                          <a:latin typeface="HG丸ｺﾞｼｯｸM-PRO" pitchFamily="50" charset="-128"/>
                          <a:ea typeface="HG丸ｺﾞｼｯｸM-PRO" pitchFamily="50" charset="-128"/>
                          <a:cs typeface="Times New Roman"/>
                        </a:rPr>
                        <a:t>常勤換算方法で３：１以上</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911">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400" kern="100" dirty="0">
                          <a:latin typeface="HG丸ｺﾞｼｯｸM-PRO" pitchFamily="50" charset="-128"/>
                          <a:ea typeface="HG丸ｺﾞｼｯｸM-PRO" pitchFamily="50" charset="-128"/>
                          <a:cs typeface="Times New Roman"/>
                        </a:rPr>
                        <a:t>訪問サービス</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b="0" kern="100" dirty="0">
                          <a:solidFill>
                            <a:schemeClr val="tx1"/>
                          </a:solidFill>
                          <a:latin typeface="HG丸ｺﾞｼｯｸM-PRO" pitchFamily="50" charset="-128"/>
                          <a:ea typeface="HG丸ｺﾞｼｯｸM-PRO" pitchFamily="50" charset="-128"/>
                          <a:cs typeface="Times New Roman"/>
                        </a:rPr>
                        <a:t>常勤</a:t>
                      </a:r>
                      <a:r>
                        <a:rPr lang="ja-JP" sz="1400" b="0" kern="100" dirty="0" smtClean="0">
                          <a:solidFill>
                            <a:schemeClr val="tx1"/>
                          </a:solidFill>
                          <a:latin typeface="HG丸ｺﾞｼｯｸM-PRO" pitchFamily="50" charset="-128"/>
                          <a:ea typeface="HG丸ｺﾞｼｯｸM-PRO" pitchFamily="50" charset="-128"/>
                          <a:cs typeface="Times New Roman"/>
                        </a:rPr>
                        <a:t>換算</a:t>
                      </a:r>
                      <a:r>
                        <a:rPr lang="ja-JP" altLang="en-US" sz="1400" b="0" kern="100" dirty="0" smtClean="0">
                          <a:solidFill>
                            <a:schemeClr val="tx1"/>
                          </a:solidFill>
                          <a:latin typeface="HG丸ｺﾞｼｯｸM-PRO" pitchFamily="50" charset="-128"/>
                          <a:ea typeface="HG丸ｺﾞｼｯｸM-PRO" pitchFamily="50" charset="-128"/>
                          <a:cs typeface="Times New Roman"/>
                        </a:rPr>
                        <a:t>方法</a:t>
                      </a:r>
                      <a:r>
                        <a:rPr lang="ja-JP" sz="1400" b="0" kern="100" dirty="0" smtClean="0">
                          <a:solidFill>
                            <a:schemeClr val="tx1"/>
                          </a:solidFill>
                          <a:latin typeface="HG丸ｺﾞｼｯｸM-PRO" pitchFamily="50" charset="-128"/>
                          <a:ea typeface="HG丸ｺﾞｼｯｸM-PRO" pitchFamily="50" charset="-128"/>
                          <a:cs typeface="Times New Roman"/>
                        </a:rPr>
                        <a:t>で１</a:t>
                      </a:r>
                      <a:r>
                        <a:rPr lang="ja-JP" altLang="en-US" sz="1400" b="0" kern="100" dirty="0" smtClean="0">
                          <a:solidFill>
                            <a:schemeClr val="tx1"/>
                          </a:solidFill>
                          <a:latin typeface="HG丸ｺﾞｼｯｸM-PRO" pitchFamily="50" charset="-128"/>
                          <a:ea typeface="HG丸ｺﾞｼｯｸM-PRO" pitchFamily="50" charset="-128"/>
                          <a:cs typeface="Times New Roman"/>
                        </a:rPr>
                        <a:t>以上</a:t>
                      </a:r>
                      <a:r>
                        <a:rPr lang="ja-JP" altLang="en-US" sz="1400" b="0" u="sng" kern="100" dirty="0" smtClean="0">
                          <a:solidFill>
                            <a:schemeClr val="tx1"/>
                          </a:solidFill>
                          <a:latin typeface="HG丸ｺﾞｼｯｸM-PRO" pitchFamily="50" charset="-128"/>
                          <a:ea typeface="HG丸ｺﾞｼｯｸM-PRO" pitchFamily="50" charset="-128"/>
                          <a:cs typeface="Times New Roman"/>
                        </a:rPr>
                        <a:t>（他のサテライト型事業所の利用者に対しサービスを提供することができる。）</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b="0" u="sng" kern="100" dirty="0" smtClean="0">
                          <a:solidFill>
                            <a:schemeClr val="tx1"/>
                          </a:solidFill>
                          <a:latin typeface="HG丸ｺﾞｼｯｸM-PRO" pitchFamily="50" charset="-128"/>
                          <a:ea typeface="HG丸ｺﾞｼｯｸM-PRO" pitchFamily="50" charset="-128"/>
                          <a:cs typeface="Times New Roman"/>
                        </a:rPr>
                        <a:t>１以上（本体事業所又は他のサテライト型事業所の利用者に対しサービスを提供することができる。）</a:t>
                      </a:r>
                      <a:endParaRPr lang="ja-JP" altLang="ja-JP" sz="1400" b="0" u="sng" kern="100" dirty="0" smtClean="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vMerge="1">
                  <a:txBody>
                    <a:bodyPr/>
                    <a:lstStyle/>
                    <a:p>
                      <a:pPr algn="just">
                        <a:spcAft>
                          <a:spcPts val="0"/>
                        </a:spcAft>
                      </a:pPr>
                      <a:endParaRPr lang="ja-JP"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ja-JP" sz="1400" kern="100" dirty="0">
                          <a:latin typeface="HG丸ｺﾞｼｯｸM-PRO" pitchFamily="50" charset="-128"/>
                          <a:ea typeface="HG丸ｺﾞｼｯｸM-PRO" pitchFamily="50" charset="-128"/>
                          <a:cs typeface="Times New Roman"/>
                        </a:rPr>
                        <a:t>夜間</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HG丸ｺﾞｼｯｸM-PRO" pitchFamily="50" charset="-128"/>
                          <a:ea typeface="HG丸ｺﾞｼｯｸM-PRO" pitchFamily="50" charset="-128"/>
                          <a:cs typeface="Times New Roman"/>
                        </a:rPr>
                        <a:t>夜勤職員</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b="0" kern="100" dirty="0">
                          <a:solidFill>
                            <a:schemeClr val="tx1"/>
                          </a:solidFill>
                          <a:latin typeface="HG丸ｺﾞｼｯｸM-PRO" pitchFamily="50" charset="-128"/>
                          <a:ea typeface="HG丸ｺﾞｼｯｸM-PRO" pitchFamily="50" charset="-128"/>
                          <a:cs typeface="Times New Roman"/>
                        </a:rPr>
                        <a:t>時間帯を通じて</a:t>
                      </a:r>
                      <a:r>
                        <a:rPr lang="ja-JP" sz="1400" b="0" kern="100" dirty="0" smtClean="0">
                          <a:solidFill>
                            <a:schemeClr val="tx1"/>
                          </a:solidFill>
                          <a:latin typeface="HG丸ｺﾞｼｯｸM-PRO" pitchFamily="50" charset="-128"/>
                          <a:ea typeface="HG丸ｺﾞｼｯｸM-PRO" pitchFamily="50" charset="-128"/>
                          <a:cs typeface="Times New Roman"/>
                        </a:rPr>
                        <a:t>１</a:t>
                      </a:r>
                      <a:r>
                        <a:rPr lang="ja-JP" altLang="en-US" sz="1400" b="0" kern="100" dirty="0" smtClean="0">
                          <a:solidFill>
                            <a:schemeClr val="tx1"/>
                          </a:solidFill>
                          <a:latin typeface="HG丸ｺﾞｼｯｸM-PRO" pitchFamily="50" charset="-128"/>
                          <a:ea typeface="HG丸ｺﾞｼｯｸM-PRO" pitchFamily="50" charset="-128"/>
                          <a:cs typeface="Times New Roman"/>
                        </a:rPr>
                        <a:t>以上（宿泊利用者がいない場合、置かないことができる。）</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b="0" kern="100" dirty="0">
                          <a:solidFill>
                            <a:schemeClr val="tx1"/>
                          </a:solidFill>
                          <a:latin typeface="HG丸ｺﾞｼｯｸM-PRO" pitchFamily="50" charset="-128"/>
                          <a:ea typeface="HG丸ｺﾞｼｯｸM-PRO" pitchFamily="50" charset="-128"/>
                          <a:cs typeface="Times New Roman"/>
                        </a:rPr>
                        <a:t>時間帯を通じて</a:t>
                      </a:r>
                      <a:r>
                        <a:rPr lang="ja-JP" sz="1400" b="0" kern="100" dirty="0" smtClean="0">
                          <a:solidFill>
                            <a:schemeClr val="tx1"/>
                          </a:solidFill>
                          <a:latin typeface="HG丸ｺﾞｼｯｸM-PRO" pitchFamily="50" charset="-128"/>
                          <a:ea typeface="HG丸ｺﾞｼｯｸM-PRO" pitchFamily="50" charset="-128"/>
                          <a:cs typeface="Times New Roman"/>
                        </a:rPr>
                        <a:t>１</a:t>
                      </a:r>
                      <a:r>
                        <a:rPr lang="ja-JP" altLang="en-US" sz="1400" b="0" kern="100" dirty="0" smtClean="0">
                          <a:solidFill>
                            <a:schemeClr val="tx1"/>
                          </a:solidFill>
                          <a:latin typeface="HG丸ｺﾞｼｯｸM-PRO" pitchFamily="50" charset="-128"/>
                          <a:ea typeface="HG丸ｺﾞｼｯｸM-PRO" pitchFamily="50" charset="-128"/>
                          <a:cs typeface="Times New Roman"/>
                        </a:rPr>
                        <a:t>以上（宿泊利用者がいない場合、置かないことができる。）</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400" kern="100" dirty="0">
                          <a:latin typeface="HG丸ｺﾞｼｯｸM-PRO" pitchFamily="50" charset="-128"/>
                          <a:ea typeface="HG丸ｺﾞｼｯｸM-PRO" pitchFamily="50" charset="-128"/>
                          <a:cs typeface="Times New Roman"/>
                        </a:rPr>
                        <a:t>宿直職員</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b="0" kern="100" dirty="0">
                          <a:solidFill>
                            <a:schemeClr val="tx1"/>
                          </a:solidFill>
                          <a:latin typeface="HG丸ｺﾞｼｯｸM-PRO" pitchFamily="50" charset="-128"/>
                          <a:ea typeface="HG丸ｺﾞｼｯｸM-PRO" pitchFamily="50" charset="-128"/>
                          <a:cs typeface="Times New Roman"/>
                        </a:rPr>
                        <a:t>時間帯を通じて</a:t>
                      </a:r>
                      <a:r>
                        <a:rPr lang="ja-JP" sz="1400" b="0" kern="100" dirty="0" smtClean="0">
                          <a:solidFill>
                            <a:schemeClr val="tx1"/>
                          </a:solidFill>
                          <a:latin typeface="HG丸ｺﾞｼｯｸM-PRO" pitchFamily="50" charset="-128"/>
                          <a:ea typeface="HG丸ｺﾞｼｯｸM-PRO" pitchFamily="50" charset="-128"/>
                          <a:cs typeface="Times New Roman"/>
                        </a:rPr>
                        <a:t>１</a:t>
                      </a:r>
                      <a:r>
                        <a:rPr lang="ja-JP" altLang="en-US" sz="1400" b="0" kern="100" dirty="0" smtClean="0">
                          <a:solidFill>
                            <a:schemeClr val="tx1"/>
                          </a:solidFill>
                          <a:latin typeface="HG丸ｺﾞｼｯｸM-PRO" pitchFamily="50" charset="-128"/>
                          <a:ea typeface="HG丸ｺﾞｼｯｸM-PRO" pitchFamily="50" charset="-128"/>
                          <a:cs typeface="Times New Roman"/>
                        </a:rPr>
                        <a:t>以上</a:t>
                      </a:r>
                      <a:endParaRPr lang="ja-JP" sz="1400" b="0"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u="sng" kern="100" dirty="0" smtClean="0">
                          <a:solidFill>
                            <a:schemeClr val="tx1"/>
                          </a:solidFill>
                          <a:latin typeface="HG丸ｺﾞｼｯｸM-PRO" pitchFamily="50" charset="-128"/>
                          <a:ea typeface="HG丸ｺﾞｼｯｸM-PRO" pitchFamily="50" charset="-128"/>
                          <a:cs typeface="Times New Roman"/>
                        </a:rPr>
                        <a:t>本体事業所から適切な支援を受けられる場合、</a:t>
                      </a:r>
                      <a:r>
                        <a:rPr lang="ja-JP" sz="1400" b="0" u="sng" kern="100" dirty="0" smtClean="0">
                          <a:solidFill>
                            <a:schemeClr val="tx1"/>
                          </a:solidFill>
                          <a:latin typeface="HG丸ｺﾞｼｯｸM-PRO" pitchFamily="50" charset="-128"/>
                          <a:ea typeface="HG丸ｺﾞｼｯｸM-PRO" pitchFamily="50" charset="-128"/>
                          <a:cs typeface="Times New Roman"/>
                        </a:rPr>
                        <a:t>置かない</a:t>
                      </a:r>
                      <a:r>
                        <a:rPr lang="ja-JP" sz="1400" b="0" u="sng" kern="100" dirty="0">
                          <a:solidFill>
                            <a:schemeClr val="tx1"/>
                          </a:solidFill>
                          <a:latin typeface="HG丸ｺﾞｼｯｸM-PRO" pitchFamily="50" charset="-128"/>
                          <a:ea typeface="HG丸ｺﾞｼｯｸM-PRO" pitchFamily="50" charset="-128"/>
                          <a:cs typeface="Times New Roman"/>
                        </a:rPr>
                        <a:t>ことが</a:t>
                      </a:r>
                      <a:r>
                        <a:rPr lang="ja-JP" sz="1400" b="0" u="sng" kern="100" dirty="0" smtClean="0">
                          <a:solidFill>
                            <a:schemeClr val="tx1"/>
                          </a:solidFill>
                          <a:latin typeface="HG丸ｺﾞｼｯｸM-PRO" pitchFamily="50" charset="-128"/>
                          <a:ea typeface="HG丸ｺﾞｼｯｸM-PRO" pitchFamily="50" charset="-128"/>
                          <a:cs typeface="Times New Roman"/>
                        </a:rPr>
                        <a:t>できる</a:t>
                      </a:r>
                      <a:r>
                        <a:rPr lang="ja-JP" altLang="en-US" sz="1400" b="0" u="sng" kern="100" dirty="0" smtClean="0">
                          <a:solidFill>
                            <a:schemeClr val="tx1"/>
                          </a:solidFill>
                          <a:latin typeface="HG丸ｺﾞｼｯｸM-PRO" pitchFamily="50" charset="-128"/>
                          <a:ea typeface="HG丸ｺﾞｼｯｸM-PRO" pitchFamily="50" charset="-128"/>
                          <a:cs typeface="Times New Roman"/>
                        </a:rPr>
                        <a:t>。</a:t>
                      </a:r>
                      <a:endParaRPr lang="ja-JP" sz="1400" b="0" u="sng" kern="100" dirty="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vMerge="1">
                  <a:txBody>
                    <a:bodyPr/>
                    <a:lstStyle/>
                    <a:p>
                      <a:pPr algn="just">
                        <a:spcAft>
                          <a:spcPts val="0"/>
                        </a:spcAft>
                      </a:pPr>
                      <a:endParaRPr lang="en-US"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ja-JP" altLang="en-US" sz="1400" kern="100" dirty="0" smtClean="0">
                          <a:latin typeface="HG丸ｺﾞｼｯｸM-PRO" pitchFamily="50" charset="-128"/>
                          <a:ea typeface="HG丸ｺﾞｼｯｸM-PRO" pitchFamily="50" charset="-128"/>
                          <a:cs typeface="Times New Roman"/>
                        </a:rPr>
                        <a:t>　</a:t>
                      </a:r>
                      <a:r>
                        <a:rPr lang="ja-JP" sz="1400" kern="100" dirty="0" smtClean="0">
                          <a:latin typeface="HG丸ｺﾞｼｯｸM-PRO" pitchFamily="50" charset="-128"/>
                          <a:ea typeface="HG丸ｺﾞｼｯｸM-PRO" pitchFamily="50" charset="-128"/>
                          <a:cs typeface="Times New Roman"/>
                        </a:rPr>
                        <a:t>看護</a:t>
                      </a:r>
                      <a:r>
                        <a:rPr lang="ja-JP" sz="1400" kern="100" dirty="0">
                          <a:latin typeface="HG丸ｺﾞｼｯｸM-PRO" pitchFamily="50" charset="-128"/>
                          <a:ea typeface="HG丸ｺﾞｼｯｸM-PRO" pitchFamily="50" charset="-128"/>
                          <a:cs typeface="Times New Roman"/>
                        </a:rPr>
                        <a:t>職員</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ja-JP"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kern="100" dirty="0" smtClean="0">
                          <a:solidFill>
                            <a:schemeClr val="tx1"/>
                          </a:solidFill>
                          <a:latin typeface="HG丸ｺﾞｼｯｸM-PRO" pitchFamily="50" charset="-128"/>
                          <a:ea typeface="HG丸ｺﾞｼｯｸM-PRO" pitchFamily="50" charset="-128"/>
                          <a:cs typeface="Times New Roman"/>
                        </a:rPr>
                        <a:t>小規模多機能型居宅介護従業者のうち</a:t>
                      </a:r>
                      <a:endParaRPr lang="en-US" altLang="ja-JP" sz="1400" b="0" kern="100" dirty="0" smtClean="0">
                        <a:solidFill>
                          <a:schemeClr val="tx1"/>
                        </a:solidFill>
                        <a:latin typeface="HG丸ｺﾞｼｯｸM-PRO" pitchFamily="50" charset="-128"/>
                        <a:ea typeface="HG丸ｺﾞｼｯｸM-PRO" pitchFamily="50" charset="-128"/>
                        <a:cs typeface="Times New Roman"/>
                      </a:endParaRPr>
                    </a:p>
                    <a:p>
                      <a:pPr algn="just">
                        <a:spcAft>
                          <a:spcPts val="0"/>
                        </a:spcAft>
                      </a:pPr>
                      <a:r>
                        <a:rPr lang="en-US" sz="1400" b="0" kern="100" dirty="0" smtClean="0">
                          <a:solidFill>
                            <a:schemeClr val="tx1"/>
                          </a:solidFill>
                          <a:latin typeface="HG丸ｺﾞｼｯｸM-PRO" pitchFamily="50" charset="-128"/>
                          <a:ea typeface="HG丸ｺﾞｼｯｸM-PRO" pitchFamily="50" charset="-128"/>
                          <a:cs typeface="Times New Roman"/>
                        </a:rPr>
                        <a:t>1</a:t>
                      </a:r>
                      <a:r>
                        <a:rPr lang="ja-JP" sz="1400" b="0" kern="100" dirty="0">
                          <a:solidFill>
                            <a:schemeClr val="tx1"/>
                          </a:solidFill>
                          <a:latin typeface="HG丸ｺﾞｼｯｸM-PRO" pitchFamily="50" charset="-128"/>
                          <a:ea typeface="HG丸ｺﾞｼｯｸM-PRO" pitchFamily="50" charset="-128"/>
                          <a:cs typeface="Times New Roman"/>
                        </a:rPr>
                        <a:t>以上</a:t>
                      </a: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b="0" u="sng" kern="100" dirty="0" smtClean="0">
                          <a:solidFill>
                            <a:schemeClr val="tx1"/>
                          </a:solidFill>
                          <a:latin typeface="HG丸ｺﾞｼｯｸM-PRO" pitchFamily="50" charset="-128"/>
                          <a:ea typeface="HG丸ｺﾞｼｯｸM-PRO" pitchFamily="50" charset="-128"/>
                          <a:cs typeface="Times New Roman"/>
                        </a:rPr>
                        <a:t>本体事業所から適切な支援を受けられる場合、</a:t>
                      </a:r>
                      <a:r>
                        <a:rPr lang="ja-JP" altLang="ja-JP" sz="1400" b="0" u="sng" kern="100" dirty="0" smtClean="0">
                          <a:solidFill>
                            <a:schemeClr val="tx1"/>
                          </a:solidFill>
                          <a:latin typeface="HG丸ｺﾞｼｯｸM-PRO" pitchFamily="50" charset="-128"/>
                          <a:ea typeface="HG丸ｺﾞｼｯｸM-PRO" pitchFamily="50" charset="-128"/>
                          <a:cs typeface="Times New Roman"/>
                        </a:rPr>
                        <a:t>置かないことができる</a:t>
                      </a:r>
                      <a:r>
                        <a:rPr lang="ja-JP" altLang="en-US" sz="1400" b="0" u="sng" kern="100" dirty="0" smtClean="0">
                          <a:solidFill>
                            <a:schemeClr val="tx1"/>
                          </a:solidFill>
                          <a:latin typeface="HG丸ｺﾞｼｯｸM-PRO" pitchFamily="50" charset="-128"/>
                          <a:ea typeface="HG丸ｺﾞｼｯｸM-PRO" pitchFamily="50" charset="-128"/>
                          <a:cs typeface="Times New Roman"/>
                        </a:rPr>
                        <a:t>。</a:t>
                      </a:r>
                      <a:endParaRPr lang="ja-JP" altLang="ja-JP" sz="1400" b="0" u="sng" kern="100" dirty="0" smtClean="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2573">
                <a:tc gridSpan="3">
                  <a:txBody>
                    <a:bodyPr/>
                    <a:lstStyle/>
                    <a:p>
                      <a:pPr algn="just">
                        <a:spcAft>
                          <a:spcPts val="0"/>
                        </a:spcAft>
                      </a:pPr>
                      <a:r>
                        <a:rPr lang="ja-JP" sz="1400" kern="100" dirty="0" smtClean="0">
                          <a:latin typeface="HG丸ｺﾞｼｯｸM-PRO" pitchFamily="50" charset="-128"/>
                          <a:ea typeface="HG丸ｺﾞｼｯｸM-PRO" pitchFamily="50" charset="-128"/>
                          <a:cs typeface="Times New Roman"/>
                        </a:rPr>
                        <a:t>介護支援専門員</a:t>
                      </a:r>
                      <a:endParaRPr lang="ja-JP" sz="1400" kern="100" dirty="0">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ja-JP" sz="1400" kern="100" dirty="0">
                        <a:latin typeface="HG丸ｺﾞｼｯｸM-PRO" pitchFamily="50" charset="-128"/>
                        <a:ea typeface="HG丸ｺﾞｼｯｸM-PRO" pitchFamily="50" charset="-128"/>
                        <a:cs typeface="Times New Roman"/>
                      </a:endParaRPr>
                    </a:p>
                  </a:txBody>
                  <a:tcPr marL="62139" marR="621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kern="100" dirty="0" smtClean="0">
                          <a:solidFill>
                            <a:schemeClr val="tx1"/>
                          </a:solidFill>
                          <a:latin typeface="HG丸ｺﾞｼｯｸM-PRO" pitchFamily="50" charset="-128"/>
                          <a:ea typeface="HG丸ｺﾞｼｯｸM-PRO" pitchFamily="50" charset="-128"/>
                          <a:cs typeface="Times New Roman"/>
                        </a:rPr>
                        <a:t>介護支援専門員であって、小規模多機能型サービス等計画作成担当者研修を修了した者　</a:t>
                      </a:r>
                      <a:r>
                        <a:rPr lang="ja-JP" sz="1400" b="0" kern="100" dirty="0" smtClean="0">
                          <a:solidFill>
                            <a:schemeClr val="tx1"/>
                          </a:solidFill>
                          <a:latin typeface="HG丸ｺﾞｼｯｸM-PRO" pitchFamily="50" charset="-128"/>
                          <a:ea typeface="HG丸ｺﾞｼｯｸM-PRO" pitchFamily="50" charset="-128"/>
                          <a:cs typeface="Times New Roman"/>
                        </a:rPr>
                        <a:t>１以上</a:t>
                      </a:r>
                      <a:endParaRPr lang="en-US" altLang="ja-JP" sz="1400" b="0" kern="100" dirty="0" smtClean="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b="0" u="sng" kern="100" dirty="0" smtClean="0">
                          <a:solidFill>
                            <a:schemeClr val="tx1"/>
                          </a:solidFill>
                          <a:latin typeface="HG丸ｺﾞｼｯｸM-PRO" pitchFamily="50" charset="-128"/>
                          <a:ea typeface="HG丸ｺﾞｼｯｸM-PRO" pitchFamily="50" charset="-128"/>
                          <a:cs typeface="Times New Roman"/>
                        </a:rPr>
                        <a:t>小規模多機能型サービス等計画作成担当者研修を修了した者　</a:t>
                      </a:r>
                      <a:r>
                        <a:rPr lang="ja-JP" sz="1400" b="0" u="sng" kern="100" dirty="0" smtClean="0">
                          <a:solidFill>
                            <a:schemeClr val="tx1"/>
                          </a:solidFill>
                          <a:latin typeface="HG丸ｺﾞｼｯｸM-PRO" pitchFamily="50" charset="-128"/>
                          <a:ea typeface="HG丸ｺﾞｼｯｸM-PRO" pitchFamily="50" charset="-128"/>
                          <a:cs typeface="Times New Roman"/>
                        </a:rPr>
                        <a:t>１以上</a:t>
                      </a:r>
                      <a:endParaRPr lang="en-US" altLang="ja-JP" sz="1400" b="0" u="sng" kern="100" dirty="0" smtClean="0">
                        <a:solidFill>
                          <a:schemeClr val="tx1"/>
                        </a:solidFill>
                        <a:latin typeface="HG丸ｺﾞｼｯｸM-PRO" pitchFamily="50" charset="-128"/>
                        <a:ea typeface="HG丸ｺﾞｼｯｸM-PRO" pitchFamily="50" charset="-128"/>
                        <a:cs typeface="Times New Roman"/>
                      </a:endParaRPr>
                    </a:p>
                  </a:txBody>
                  <a:tcPr marL="67317" marR="6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3"/>
          <p:cNvSpPr>
            <a:spLocks noChangeArrowheads="1"/>
          </p:cNvSpPr>
          <p:nvPr/>
        </p:nvSpPr>
        <p:spPr bwMode="auto">
          <a:xfrm>
            <a:off x="98638" y="5908049"/>
            <a:ext cx="9807365" cy="523208"/>
          </a:xfrm>
          <a:prstGeom prst="rect">
            <a:avLst/>
          </a:prstGeom>
          <a:noFill/>
          <a:ln w="28575">
            <a:noFill/>
            <a:miter lim="800000"/>
            <a:headEnd/>
            <a:tailEnd/>
          </a:ln>
          <a:effectLst/>
        </p:spPr>
        <p:txBody>
          <a:bodyPr vert="horz" wrap="square" lIns="91427" tIns="45714" rIns="91427" bIns="45714" numCol="1" anchor="ctr" anchorCtr="0" compatLnSpc="1">
            <a:prstTxWarp prst="textNoShape">
              <a:avLst/>
            </a:prstTxWarp>
            <a:spAutoFit/>
          </a:bodyPr>
          <a:lstStyle/>
          <a:p>
            <a:pPr marL="177800" indent="-177800" fontAlgn="auto">
              <a:spcBef>
                <a:spcPts val="0"/>
              </a:spcBef>
              <a:spcAft>
                <a:spcPts val="0"/>
              </a:spcAft>
            </a:pPr>
            <a:r>
              <a:rPr lang="en-US" altLang="ja-JP" sz="1400" b="1" dirty="0">
                <a:solidFill>
                  <a:prstClr val="black"/>
                </a:solidFill>
                <a:latin typeface="HG丸ｺﾞｼｯｸM-PRO" pitchFamily="50" charset="-128"/>
                <a:ea typeface="HG丸ｺﾞｼｯｸM-PRO" pitchFamily="50" charset="-128"/>
                <a:cs typeface="Times New Roman" pitchFamily="18" charset="0"/>
              </a:rPr>
              <a:t>※</a:t>
            </a:r>
            <a:r>
              <a:rPr lang="ja-JP" altLang="en-US" sz="1400" b="1" dirty="0" smtClean="0">
                <a:solidFill>
                  <a:prstClr val="black"/>
                </a:solidFill>
                <a:latin typeface="HG丸ｺﾞｼｯｸM-PRO" pitchFamily="50" charset="-128"/>
                <a:ea typeface="HG丸ｺﾞｼｯｸM-PRO" pitchFamily="50" charset="-128"/>
                <a:cs typeface="Times New Roman" pitchFamily="18" charset="0"/>
              </a:rPr>
              <a:t>　</a:t>
            </a:r>
            <a:r>
              <a:rPr lang="ja-JP" altLang="en-US" sz="1400" b="1" u="sng" dirty="0" smtClean="0">
                <a:solidFill>
                  <a:prstClr val="black"/>
                </a:solidFill>
                <a:latin typeface="HG丸ｺﾞｼｯｸM-PRO" pitchFamily="50" charset="-128"/>
                <a:ea typeface="HG丸ｺﾞｼｯｸM-PRO" pitchFamily="50" charset="-128"/>
                <a:cs typeface="Times New Roman" pitchFamily="18" charset="0"/>
              </a:rPr>
              <a:t>代表者・管理者・看護職員・介護支援専門員・夜間の宿直者（緊急時の訪問対応要員）は、本体との兼務等により、サテライト型事業所に配置しないことができる。</a:t>
            </a:r>
            <a:endParaRPr lang="en-US" altLang="ja-JP" sz="1400" b="1" u="sng" dirty="0" smtClean="0">
              <a:solidFill>
                <a:prstClr val="black"/>
              </a:solidFill>
              <a:latin typeface="HG丸ｺﾞｼｯｸM-PRO" pitchFamily="50" charset="-128"/>
              <a:ea typeface="HG丸ｺﾞｼｯｸM-PRO" pitchFamily="50" charset="-128"/>
              <a:cs typeface="Times New Roman" pitchFamily="18" charset="0"/>
            </a:endParaRPr>
          </a:p>
        </p:txBody>
      </p:sp>
      <p:sp>
        <p:nvSpPr>
          <p:cNvPr id="6" name="Text Box 2"/>
          <p:cNvSpPr txBox="1">
            <a:spLocks noChangeArrowheads="1"/>
          </p:cNvSpPr>
          <p:nvPr/>
        </p:nvSpPr>
        <p:spPr bwMode="auto">
          <a:xfrm>
            <a:off x="84407" y="82558"/>
            <a:ext cx="9711529" cy="461437"/>
          </a:xfrm>
          <a:prstGeom prst="rect">
            <a:avLst/>
          </a:prstGeom>
          <a:noFill/>
          <a:ln w="9525">
            <a:noFill/>
            <a:miter lim="800000"/>
            <a:headEnd/>
            <a:tailEnd/>
          </a:ln>
          <a:effectLst/>
        </p:spPr>
        <p:txBody>
          <a:bodyPr wrap="square" lIns="91212" tIns="45607" rIns="91212" bIns="45607">
            <a:spAutoFit/>
          </a:bodyPr>
          <a:lstStyle/>
          <a:p>
            <a:pPr algn="ctr" fontAlgn="auto">
              <a:spcBef>
                <a:spcPct val="50000"/>
              </a:spcBef>
              <a:spcAft>
                <a:spcPts val="0"/>
              </a:spcAft>
            </a:pPr>
            <a:r>
              <a:rPr lang="ja-JP" altLang="en-US" sz="2400" dirty="0">
                <a:solidFill>
                  <a:prstClr val="black"/>
                </a:solidFill>
                <a:latin typeface="Calibri"/>
                <a:ea typeface="HG丸ｺﾞｼｯｸM-PRO" pitchFamily="50" charset="-128"/>
              </a:rPr>
              <a:t>小規模</a:t>
            </a:r>
            <a:r>
              <a:rPr lang="ja-JP" altLang="en-US" sz="2400" dirty="0" smtClean="0">
                <a:solidFill>
                  <a:prstClr val="black"/>
                </a:solidFill>
                <a:latin typeface="Calibri"/>
                <a:ea typeface="HG丸ｺﾞｼｯｸM-PRO" pitchFamily="50" charset="-128"/>
              </a:rPr>
              <a:t>多機能型</a:t>
            </a:r>
            <a:r>
              <a:rPr lang="ja-JP" altLang="en-US" sz="2400" dirty="0">
                <a:solidFill>
                  <a:prstClr val="black"/>
                </a:solidFill>
                <a:latin typeface="Calibri"/>
                <a:ea typeface="HG丸ｺﾞｼｯｸM-PRO" pitchFamily="50" charset="-128"/>
              </a:rPr>
              <a:t>居宅介護</a:t>
            </a:r>
            <a:r>
              <a:rPr lang="ja-JP" altLang="en-US" sz="2400" dirty="0" smtClean="0">
                <a:solidFill>
                  <a:prstClr val="black"/>
                </a:solidFill>
                <a:latin typeface="Calibri"/>
                <a:ea typeface="HG丸ｺﾞｼｯｸM-PRO" pitchFamily="50" charset="-128"/>
              </a:rPr>
              <a:t>事業所の人員基準</a:t>
            </a:r>
            <a:endParaRPr lang="ja-JP" altLang="en-US" sz="2400" dirty="0">
              <a:solidFill>
                <a:prstClr val="black"/>
              </a:solidFill>
              <a:latin typeface="Calibri"/>
              <a:ea typeface="HG丸ｺﾞｼｯｸM-PRO" pitchFamily="50" charset="-128"/>
            </a:endParaRPr>
          </a:p>
        </p:txBody>
      </p:sp>
      <p:sp>
        <p:nvSpPr>
          <p:cNvPr id="7" name="テキスト ボックス 6"/>
          <p:cNvSpPr txBox="1"/>
          <p:nvPr/>
        </p:nvSpPr>
        <p:spPr>
          <a:xfrm>
            <a:off x="0" y="-1"/>
            <a:ext cx="1404156" cy="369332"/>
          </a:xfrm>
          <a:prstGeom prst="rect">
            <a:avLst/>
          </a:prstGeom>
          <a:noFill/>
        </p:spPr>
        <p:txBody>
          <a:bodyPr wrap="square" rtlCol="0">
            <a:spAutoFit/>
          </a:bodyPr>
          <a:lstStyle/>
          <a:p>
            <a:r>
              <a:rPr lang="ja-JP" altLang="en-US" dirty="0" smtClean="0">
                <a:solidFill>
                  <a:prstClr val="black"/>
                </a:solidFill>
              </a:rPr>
              <a:t>（参考）</a:t>
            </a:r>
            <a:endParaRPr lang="ja-JP" altLang="en-US" dirty="0">
              <a:solidFill>
                <a:prstClr val="black"/>
              </a:solidFill>
            </a:endParaRPr>
          </a:p>
        </p:txBody>
      </p:sp>
      <p:sp>
        <p:nvSpPr>
          <p:cNvPr id="10" name="スライド番号プレースホルダー 4"/>
          <p:cNvSpPr>
            <a:spLocks noGrp="1"/>
          </p:cNvSpPr>
          <p:nvPr>
            <p:ph type="sldNum" sz="quarter" idx="12"/>
          </p:nvPr>
        </p:nvSpPr>
        <p:spPr>
          <a:xfrm>
            <a:off x="9201472" y="6453336"/>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103</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76182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94471" y="947581"/>
            <a:ext cx="9499369" cy="3561539"/>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bIns="108000" anchor="b" anchorCtr="0"/>
          <a:lstStyle/>
          <a:p>
            <a:pPr marL="177800" indent="-177800"/>
            <a:endParaRPr lang="en-US" altLang="ja-JP" sz="1400" dirty="0" smtClean="0">
              <a:solidFill>
                <a:prstClr val="black"/>
              </a:solidFill>
              <a:latin typeface="ＭＳ ゴシック" pitchFamily="49" charset="-128"/>
              <a:ea typeface="ＭＳ ゴシック" pitchFamily="49" charset="-128"/>
            </a:endParaRPr>
          </a:p>
          <a:p>
            <a:pPr marL="177800" indent="-177800" algn="just"/>
            <a:r>
              <a:rPr lang="ja-JP" altLang="en-US" sz="1400" dirty="0" smtClean="0">
                <a:solidFill>
                  <a:prstClr val="black"/>
                </a:solidFill>
                <a:latin typeface="ＭＳ ゴシック" pitchFamily="49" charset="-128"/>
                <a:ea typeface="ＭＳ ゴシック" pitchFamily="49" charset="-128"/>
              </a:rPr>
              <a:t>○　平成</a:t>
            </a:r>
            <a:r>
              <a:rPr lang="en-US" altLang="ja-JP" sz="1400" dirty="0" smtClean="0">
                <a:solidFill>
                  <a:prstClr val="black"/>
                </a:solidFill>
                <a:latin typeface="ＭＳ ゴシック" pitchFamily="49" charset="-128"/>
                <a:ea typeface="ＭＳ ゴシック" pitchFamily="49" charset="-128"/>
              </a:rPr>
              <a:t>24</a:t>
            </a:r>
            <a:r>
              <a:rPr lang="ja-JP" altLang="en-US" sz="1400" dirty="0" smtClean="0">
                <a:solidFill>
                  <a:prstClr val="black"/>
                </a:solidFill>
                <a:latin typeface="ＭＳ ゴシック" pitchFamily="49" charset="-128"/>
                <a:ea typeface="ＭＳ ゴシック" pitchFamily="49" charset="-128"/>
              </a:rPr>
              <a:t>年度末現在、通所介護の利用者は、約</a:t>
            </a:r>
            <a:r>
              <a:rPr lang="en-US" altLang="ja-JP" sz="1400" dirty="0">
                <a:solidFill>
                  <a:prstClr val="black"/>
                </a:solidFill>
                <a:latin typeface="ＭＳ ゴシック" pitchFamily="49" charset="-128"/>
                <a:ea typeface="ＭＳ ゴシック" pitchFamily="49" charset="-128"/>
              </a:rPr>
              <a:t>160</a:t>
            </a:r>
            <a:r>
              <a:rPr lang="ja-JP" altLang="en-US" sz="1400" dirty="0" smtClean="0">
                <a:solidFill>
                  <a:prstClr val="black"/>
                </a:solidFill>
                <a:latin typeface="ＭＳ ゴシック" pitchFamily="49" charset="-128"/>
                <a:ea typeface="ＭＳ ゴシック" pitchFamily="49" charset="-128"/>
              </a:rPr>
              <a:t>万人</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平成</a:t>
            </a:r>
            <a:r>
              <a:rPr lang="en-US" altLang="ja-JP" sz="1400" dirty="0">
                <a:solidFill>
                  <a:prstClr val="black"/>
                </a:solidFill>
                <a:latin typeface="ＭＳ ゴシック" pitchFamily="49" charset="-128"/>
                <a:ea typeface="ＭＳ ゴシック" pitchFamily="49" charset="-128"/>
              </a:rPr>
              <a:t>13</a:t>
            </a:r>
            <a:r>
              <a:rPr lang="ja-JP" altLang="en-US" sz="1400" dirty="0" smtClean="0">
                <a:solidFill>
                  <a:prstClr val="black"/>
                </a:solidFill>
                <a:latin typeface="ＭＳ ゴシック" pitchFamily="49" charset="-128"/>
                <a:ea typeface="ＭＳ ゴシック" pitchFamily="49" charset="-128"/>
              </a:rPr>
              <a:t>年度の約</a:t>
            </a:r>
            <a:r>
              <a:rPr lang="en-US" altLang="ja-JP" sz="1400" dirty="0">
                <a:solidFill>
                  <a:prstClr val="black"/>
                </a:solidFill>
                <a:latin typeface="ＭＳ ゴシック" pitchFamily="49" charset="-128"/>
                <a:ea typeface="ＭＳ ゴシック" pitchFamily="49" charset="-128"/>
              </a:rPr>
              <a:t>2.5</a:t>
            </a:r>
            <a:r>
              <a:rPr lang="ja-JP" altLang="en-US" sz="1400" dirty="0" smtClean="0">
                <a:solidFill>
                  <a:prstClr val="black"/>
                </a:solidFill>
                <a:latin typeface="ＭＳ ゴシック" pitchFamily="49" charset="-128"/>
                <a:ea typeface="ＭＳ ゴシック" pitchFamily="49" charset="-128"/>
              </a:rPr>
              <a:t>倍</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で介護サービス</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介護予防含む</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利用者全体</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約</a:t>
            </a:r>
            <a:r>
              <a:rPr lang="en-US" altLang="ja-JP" sz="1400" dirty="0">
                <a:solidFill>
                  <a:prstClr val="black"/>
                </a:solidFill>
                <a:latin typeface="ＭＳ ゴシック" pitchFamily="49" charset="-128"/>
                <a:ea typeface="ＭＳ ゴシック" pitchFamily="49" charset="-128"/>
              </a:rPr>
              <a:t>463</a:t>
            </a:r>
            <a:r>
              <a:rPr lang="ja-JP" altLang="en-US" sz="1400" dirty="0" smtClean="0">
                <a:solidFill>
                  <a:prstClr val="black"/>
                </a:solidFill>
                <a:latin typeface="ＭＳ ゴシック" pitchFamily="49" charset="-128"/>
                <a:ea typeface="ＭＳ ゴシック" pitchFamily="49" charset="-128"/>
              </a:rPr>
              <a:t>万人</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の概ね３人に１人が利用して</a:t>
            </a:r>
            <a:r>
              <a:rPr lang="ja-JP" altLang="en-US" sz="1400" dirty="0">
                <a:solidFill>
                  <a:prstClr val="black"/>
                </a:solidFill>
                <a:latin typeface="ＭＳ ゴシック" pitchFamily="49" charset="-128"/>
                <a:ea typeface="ＭＳ ゴシック" pitchFamily="49" charset="-128"/>
              </a:rPr>
              <a:t>いる</a:t>
            </a:r>
            <a:r>
              <a:rPr lang="ja-JP" altLang="en-US" sz="1400" dirty="0" smtClean="0">
                <a:solidFill>
                  <a:prstClr val="black"/>
                </a:solidFill>
                <a:latin typeface="ＭＳ ゴシック" pitchFamily="49" charset="-128"/>
                <a:ea typeface="ＭＳ ゴシック" pitchFamily="49" charset="-128"/>
              </a:rPr>
              <a:t>。</a:t>
            </a:r>
            <a:endParaRPr lang="en-US" altLang="ja-JP" sz="1400" dirty="0" smtClean="0">
              <a:solidFill>
                <a:prstClr val="black"/>
              </a:solidFill>
              <a:latin typeface="ＭＳ ゴシック" pitchFamily="49" charset="-128"/>
              <a:ea typeface="ＭＳ ゴシック" pitchFamily="49" charset="-128"/>
            </a:endParaRPr>
          </a:p>
          <a:p>
            <a:pPr marL="177800" indent="-177800" algn="just"/>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また、平成</a:t>
            </a:r>
            <a:r>
              <a:rPr lang="en-US" altLang="ja-JP" sz="1400" dirty="0">
                <a:solidFill>
                  <a:prstClr val="black"/>
                </a:solidFill>
                <a:latin typeface="ＭＳ ゴシック" pitchFamily="49" charset="-128"/>
                <a:ea typeface="ＭＳ ゴシック" pitchFamily="49" charset="-128"/>
              </a:rPr>
              <a:t>24</a:t>
            </a:r>
            <a:r>
              <a:rPr lang="ja-JP" altLang="en-US" sz="1400" dirty="0" smtClean="0">
                <a:solidFill>
                  <a:prstClr val="black"/>
                </a:solidFill>
                <a:latin typeface="ＭＳ ゴシック" pitchFamily="49" charset="-128"/>
                <a:ea typeface="ＭＳ ゴシック" pitchFamily="49" charset="-128"/>
              </a:rPr>
              <a:t>年度の通所介護</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介護予防含む</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の費用額は、約</a:t>
            </a:r>
            <a:r>
              <a:rPr lang="en-US" altLang="ja-JP" sz="1400" dirty="0">
                <a:solidFill>
                  <a:prstClr val="black"/>
                </a:solidFill>
                <a:latin typeface="ＭＳ ゴシック" pitchFamily="49" charset="-128"/>
                <a:ea typeface="ＭＳ ゴシック" pitchFamily="49" charset="-128"/>
              </a:rPr>
              <a:t>1.4</a:t>
            </a:r>
            <a:r>
              <a:rPr lang="ja-JP" altLang="en-US" sz="1400" dirty="0" smtClean="0">
                <a:solidFill>
                  <a:prstClr val="black"/>
                </a:solidFill>
                <a:latin typeface="ＭＳ ゴシック" pitchFamily="49" charset="-128"/>
                <a:ea typeface="ＭＳ ゴシック" pitchFamily="49" charset="-128"/>
              </a:rPr>
              <a:t>兆円</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平成</a:t>
            </a:r>
            <a:r>
              <a:rPr lang="en-US" altLang="ja-JP" sz="1400" dirty="0">
                <a:solidFill>
                  <a:prstClr val="black"/>
                </a:solidFill>
                <a:latin typeface="ＭＳ ゴシック" pitchFamily="49" charset="-128"/>
                <a:ea typeface="ＭＳ ゴシック" pitchFamily="49" charset="-128"/>
              </a:rPr>
              <a:t>13</a:t>
            </a:r>
            <a:r>
              <a:rPr lang="ja-JP" altLang="en-US" sz="1400" dirty="0" smtClean="0">
                <a:solidFill>
                  <a:prstClr val="black"/>
                </a:solidFill>
                <a:latin typeface="ＭＳ ゴシック" pitchFamily="49" charset="-128"/>
                <a:ea typeface="ＭＳ ゴシック" pitchFamily="49" charset="-128"/>
              </a:rPr>
              <a:t>年度の約</a:t>
            </a:r>
            <a:r>
              <a:rPr lang="en-US" altLang="ja-JP" sz="1400" dirty="0">
                <a:solidFill>
                  <a:prstClr val="black"/>
                </a:solidFill>
                <a:latin typeface="ＭＳ ゴシック" pitchFamily="49" charset="-128"/>
                <a:ea typeface="ＭＳ ゴシック" pitchFamily="49" charset="-128"/>
              </a:rPr>
              <a:t>3.7</a:t>
            </a:r>
            <a:r>
              <a:rPr lang="ja-JP" altLang="en-US" sz="1400" dirty="0" smtClean="0">
                <a:solidFill>
                  <a:prstClr val="black"/>
                </a:solidFill>
                <a:latin typeface="ＭＳ ゴシック" pitchFamily="49" charset="-128"/>
                <a:ea typeface="ＭＳ ゴシック" pitchFamily="49" charset="-128"/>
              </a:rPr>
              <a:t>倍</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で、平成</a:t>
            </a:r>
            <a:r>
              <a:rPr lang="en-US" altLang="ja-JP" sz="1400" dirty="0">
                <a:solidFill>
                  <a:prstClr val="black"/>
                </a:solidFill>
                <a:latin typeface="ＭＳ ゴシック" pitchFamily="49" charset="-128"/>
                <a:ea typeface="ＭＳ ゴシック" pitchFamily="49" charset="-128"/>
              </a:rPr>
              <a:t>24</a:t>
            </a:r>
            <a:r>
              <a:rPr lang="ja-JP" altLang="en-US" sz="1400" dirty="0" smtClean="0">
                <a:solidFill>
                  <a:prstClr val="black"/>
                </a:solidFill>
                <a:latin typeface="ＭＳ ゴシック" pitchFamily="49" charset="-128"/>
                <a:ea typeface="ＭＳ ゴシック" pitchFamily="49" charset="-128"/>
              </a:rPr>
              <a:t>年度費用額累計約</a:t>
            </a:r>
            <a:r>
              <a:rPr lang="en-US" altLang="ja-JP" sz="1400" dirty="0">
                <a:solidFill>
                  <a:prstClr val="black"/>
                </a:solidFill>
                <a:latin typeface="ＭＳ ゴシック" pitchFamily="49" charset="-128"/>
                <a:ea typeface="ＭＳ ゴシック" pitchFamily="49" charset="-128"/>
              </a:rPr>
              <a:t>8.9</a:t>
            </a:r>
            <a:r>
              <a:rPr lang="ja-JP" altLang="en-US" sz="1400" dirty="0" smtClean="0">
                <a:solidFill>
                  <a:prstClr val="black"/>
                </a:solidFill>
                <a:latin typeface="ＭＳ ゴシック" pitchFamily="49" charset="-128"/>
                <a:ea typeface="ＭＳ ゴシック" pitchFamily="49" charset="-128"/>
              </a:rPr>
              <a:t>兆円の</a:t>
            </a:r>
            <a:r>
              <a:rPr lang="en-US" altLang="ja-JP" sz="1400" dirty="0">
                <a:solidFill>
                  <a:prstClr val="black"/>
                </a:solidFill>
                <a:latin typeface="ＭＳ ゴシック" pitchFamily="49" charset="-128"/>
                <a:ea typeface="ＭＳ ゴシック" pitchFamily="49" charset="-128"/>
              </a:rPr>
              <a:t>15.6</a:t>
            </a:r>
            <a:r>
              <a:rPr lang="ja-JP" altLang="en-US" sz="1400" dirty="0" smtClean="0">
                <a:solidFill>
                  <a:prstClr val="black"/>
                </a:solidFill>
                <a:latin typeface="ＭＳ ゴシック" pitchFamily="49" charset="-128"/>
                <a:ea typeface="ＭＳ ゴシック" pitchFamily="49" charset="-128"/>
              </a:rPr>
              <a:t>％を占める。</a:t>
            </a:r>
            <a:endParaRPr lang="en-US" altLang="ja-JP" sz="1400" dirty="0" smtClean="0">
              <a:solidFill>
                <a:prstClr val="black"/>
              </a:solidFill>
              <a:latin typeface="ＭＳ ゴシック" pitchFamily="49" charset="-128"/>
              <a:ea typeface="ＭＳ ゴシック" pitchFamily="49" charset="-128"/>
            </a:endParaRPr>
          </a:p>
          <a:p>
            <a:pPr marL="177800" indent="-177800" algn="just"/>
            <a:endParaRPr lang="en-US" altLang="ja-JP" sz="1400" dirty="0">
              <a:solidFill>
                <a:prstClr val="black"/>
              </a:solidFill>
              <a:latin typeface="ＭＳ ゴシック" pitchFamily="49" charset="-128"/>
              <a:ea typeface="ＭＳ ゴシック" pitchFamily="49" charset="-128"/>
            </a:endParaRPr>
          </a:p>
          <a:p>
            <a:pPr marL="177800" indent="-177800" algn="just"/>
            <a:r>
              <a:rPr lang="ja-JP" altLang="en-US" sz="1400" dirty="0" smtClean="0">
                <a:solidFill>
                  <a:prstClr val="black"/>
                </a:solidFill>
                <a:latin typeface="ＭＳ ゴシック" pitchFamily="49" charset="-128"/>
                <a:ea typeface="ＭＳ ゴシック" pitchFamily="49" charset="-128"/>
              </a:rPr>
              <a:t>○</a:t>
            </a:r>
            <a:r>
              <a:rPr lang="ja-JP" altLang="en-US" sz="1400" dirty="0">
                <a:solidFill>
                  <a:prstClr val="black"/>
                </a:solidFill>
                <a:latin typeface="ＭＳ ゴシック" pitchFamily="49" charset="-128"/>
                <a:ea typeface="ＭＳ ゴシック" pitchFamily="49" charset="-128"/>
              </a:rPr>
              <a:t>　通所介護については、介護や機能訓練に重点を置いたもの、レスパイト中心のもの、サービス提供時間の長短、事業所の規模など、様々なサービス提供の実態が</a:t>
            </a:r>
            <a:r>
              <a:rPr lang="ja-JP" altLang="en-US" sz="1400" dirty="0" smtClean="0">
                <a:solidFill>
                  <a:prstClr val="black"/>
                </a:solidFill>
                <a:latin typeface="ＭＳ ゴシック" pitchFamily="49" charset="-128"/>
                <a:ea typeface="ＭＳ ゴシック" pitchFamily="49" charset="-128"/>
              </a:rPr>
              <a:t>ある。</a:t>
            </a:r>
            <a:endParaRPr lang="en-US" altLang="ja-JP" sz="1400" dirty="0">
              <a:solidFill>
                <a:prstClr val="black"/>
              </a:solidFill>
              <a:latin typeface="ＭＳ ゴシック" pitchFamily="49" charset="-128"/>
              <a:ea typeface="ＭＳ ゴシック" pitchFamily="49" charset="-128"/>
            </a:endParaRPr>
          </a:p>
          <a:p>
            <a:pPr marL="177800" indent="-177800" algn="just"/>
            <a:endParaRPr lang="en-US" altLang="ja-JP" sz="1400" dirty="0" smtClean="0">
              <a:solidFill>
                <a:prstClr val="black"/>
              </a:solidFill>
              <a:latin typeface="ＭＳ ゴシック" pitchFamily="49" charset="-128"/>
              <a:ea typeface="ＭＳ ゴシック" pitchFamily="49" charset="-128"/>
            </a:endParaRPr>
          </a:p>
          <a:p>
            <a:pPr marL="177800" indent="-177800" algn="just"/>
            <a:r>
              <a:rPr lang="ja-JP" altLang="en-US" sz="1400" dirty="0">
                <a:solidFill>
                  <a:prstClr val="black"/>
                </a:solidFill>
                <a:latin typeface="ＭＳ ゴシック" pitchFamily="49" charset="-128"/>
                <a:ea typeface="ＭＳ ゴシック" pitchFamily="49" charset="-128"/>
              </a:rPr>
              <a:t>○　特に小規模の事業所については、介護報酬単価が高く設定されており、実際に参入事業所数も、小規模事業所の増加が顕著な状況に</a:t>
            </a:r>
            <a:r>
              <a:rPr lang="ja-JP" altLang="en-US" sz="1400" dirty="0" smtClean="0">
                <a:solidFill>
                  <a:prstClr val="black"/>
                </a:solidFill>
                <a:latin typeface="ＭＳ ゴシック" pitchFamily="49" charset="-128"/>
                <a:ea typeface="ＭＳ ゴシック" pitchFamily="49" charset="-128"/>
              </a:rPr>
              <a:t>ある</a:t>
            </a:r>
            <a:r>
              <a:rPr lang="ja-JP" altLang="en-US" sz="1400" dirty="0">
                <a:solidFill>
                  <a:prstClr val="black"/>
                </a:solidFill>
                <a:latin typeface="ＭＳ ゴシック" pitchFamily="49" charset="-128"/>
                <a:ea typeface="ＭＳ ゴシック" pitchFamily="49" charset="-128"/>
              </a:rPr>
              <a:t>。</a:t>
            </a:r>
            <a:endParaRPr lang="en-US" altLang="ja-JP" sz="1400" dirty="0">
              <a:solidFill>
                <a:prstClr val="black"/>
              </a:solidFill>
              <a:latin typeface="ＭＳ ゴシック" pitchFamily="49" charset="-128"/>
              <a:ea typeface="ＭＳ ゴシック" pitchFamily="49" charset="-128"/>
            </a:endParaRPr>
          </a:p>
          <a:p>
            <a:pPr marL="177800" indent="-177800" algn="just">
              <a:defRPr/>
            </a:pPr>
            <a:r>
              <a:rPr lang="ja-JP" altLang="en-US" sz="1200" dirty="0" smtClean="0">
                <a:solidFill>
                  <a:prstClr val="black"/>
                </a:solidFill>
                <a:latin typeface="ＭＳ ゴシック" pitchFamily="49" charset="-128"/>
                <a:ea typeface="ＭＳ ゴシック" pitchFamily="49" charset="-128"/>
              </a:rPr>
              <a:t>　　 </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　小規模型事業所：　７，０７５事業所</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Ｈ１８．４</a:t>
            </a:r>
            <a:r>
              <a:rPr lang="en-US" altLang="ja-JP" sz="1200" dirty="0" smtClean="0">
                <a:solidFill>
                  <a:prstClr val="black"/>
                </a:solidFill>
                <a:latin typeface="ＭＳ ゴシック" pitchFamily="49" charset="-128"/>
                <a:ea typeface="ＭＳ ゴシック" pitchFamily="49" charset="-128"/>
              </a:rPr>
              <a:t>) </a:t>
            </a:r>
            <a:r>
              <a:rPr lang="ja-JP" altLang="en-US" sz="1200" dirty="0" smtClean="0">
                <a:solidFill>
                  <a:prstClr val="black"/>
                </a:solidFill>
                <a:latin typeface="ＭＳ ゴシック" pitchFamily="49" charset="-128"/>
                <a:ea typeface="ＭＳ ゴシック" pitchFamily="49" charset="-128"/>
              </a:rPr>
              <a:t>→ １７，９６３事業所</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Ｈ２５．</a:t>
            </a:r>
            <a:r>
              <a:rPr lang="ja-JP" altLang="en-US" sz="1200" dirty="0">
                <a:solidFill>
                  <a:prstClr val="black"/>
                </a:solidFill>
                <a:latin typeface="ＭＳ ゴシック" pitchFamily="49" charset="-128"/>
                <a:ea typeface="ＭＳ ゴシック" pitchFamily="49" charset="-128"/>
              </a:rPr>
              <a:t>３</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＋１５３％</a:t>
            </a:r>
            <a:r>
              <a:rPr lang="en-US" altLang="ja-JP" sz="1200" dirty="0" smtClean="0">
                <a:solidFill>
                  <a:prstClr val="black"/>
                </a:solidFill>
                <a:latin typeface="ＭＳ ゴシック" pitchFamily="49" charset="-128"/>
                <a:ea typeface="ＭＳ ゴシック" pitchFamily="49" charset="-128"/>
              </a:rPr>
              <a:t>)</a:t>
            </a:r>
          </a:p>
          <a:p>
            <a:pPr marL="177800" indent="-177800" algn="just">
              <a:defRPr/>
            </a:pPr>
            <a:r>
              <a:rPr lang="ja-JP" altLang="en-US" sz="1200" dirty="0" smtClean="0">
                <a:solidFill>
                  <a:prstClr val="black"/>
                </a:solidFill>
                <a:latin typeface="ＭＳ ゴシック" pitchFamily="49" charset="-128"/>
                <a:ea typeface="ＭＳ ゴシック" pitchFamily="49" charset="-128"/>
              </a:rPr>
              <a:t>　　 　　通所介護全体　：１９，３４１事業所</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Ｈ１８．４</a:t>
            </a:r>
            <a:r>
              <a:rPr lang="en-US" altLang="ja-JP" sz="1200" dirty="0" smtClean="0">
                <a:solidFill>
                  <a:prstClr val="black"/>
                </a:solidFill>
                <a:latin typeface="ＭＳ ゴシック" pitchFamily="49" charset="-128"/>
                <a:ea typeface="ＭＳ ゴシック" pitchFamily="49" charset="-128"/>
              </a:rPr>
              <a:t>) </a:t>
            </a:r>
            <a:r>
              <a:rPr lang="ja-JP" altLang="en-US" sz="1200" dirty="0" smtClean="0">
                <a:solidFill>
                  <a:prstClr val="black"/>
                </a:solidFill>
                <a:latin typeface="ＭＳ ゴシック" pitchFamily="49" charset="-128"/>
                <a:ea typeface="ＭＳ ゴシック" pitchFamily="49" charset="-128"/>
              </a:rPr>
              <a:t>→ ３５，４５３事業所</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Ｈ２５．</a:t>
            </a:r>
            <a:r>
              <a:rPr lang="ja-JP" altLang="en-US" sz="1200" dirty="0">
                <a:solidFill>
                  <a:prstClr val="black"/>
                </a:solidFill>
                <a:latin typeface="ＭＳ ゴシック" pitchFamily="49" charset="-128"/>
                <a:ea typeface="ＭＳ ゴシック" pitchFamily="49" charset="-128"/>
              </a:rPr>
              <a:t>３</a:t>
            </a:r>
            <a:r>
              <a:rPr lang="en-US" altLang="ja-JP" sz="1200" dirty="0" smtClean="0">
                <a:solidFill>
                  <a:prstClr val="black"/>
                </a:solidFill>
                <a:latin typeface="ＭＳ ゴシック" pitchFamily="49" charset="-128"/>
                <a:ea typeface="ＭＳ ゴシック" pitchFamily="49" charset="-128"/>
              </a:rPr>
              <a:t>)(</a:t>
            </a:r>
            <a:r>
              <a:rPr lang="ja-JP" altLang="en-US" sz="1200" dirty="0" smtClean="0">
                <a:solidFill>
                  <a:prstClr val="black"/>
                </a:solidFill>
                <a:latin typeface="ＭＳ ゴシック" pitchFamily="49" charset="-128"/>
                <a:ea typeface="ＭＳ ゴシック" pitchFamily="49" charset="-128"/>
              </a:rPr>
              <a:t>＋　</a:t>
            </a:r>
            <a:r>
              <a:rPr lang="ja-JP" altLang="en-US" sz="1200" dirty="0">
                <a:solidFill>
                  <a:prstClr val="black"/>
                </a:solidFill>
                <a:latin typeface="ＭＳ ゴシック" pitchFamily="49" charset="-128"/>
                <a:ea typeface="ＭＳ ゴシック" pitchFamily="49" charset="-128"/>
              </a:rPr>
              <a:t>８３</a:t>
            </a:r>
            <a:r>
              <a:rPr lang="ja-JP" altLang="en-US" sz="1200" dirty="0" smtClean="0">
                <a:solidFill>
                  <a:prstClr val="black"/>
                </a:solidFill>
                <a:latin typeface="ＭＳ ゴシック" pitchFamily="49" charset="-128"/>
                <a:ea typeface="ＭＳ ゴシック" pitchFamily="49" charset="-128"/>
              </a:rPr>
              <a:t>％</a:t>
            </a:r>
            <a:r>
              <a:rPr lang="en-US" altLang="ja-JP" sz="1200" dirty="0" smtClean="0">
                <a:solidFill>
                  <a:prstClr val="black"/>
                </a:solidFill>
                <a:latin typeface="ＭＳ ゴシック" pitchFamily="49" charset="-128"/>
                <a:ea typeface="ＭＳ ゴシック" pitchFamily="49" charset="-128"/>
              </a:rPr>
              <a:t>)</a:t>
            </a:r>
            <a:endParaRPr lang="en-US" altLang="ja-JP" sz="900" dirty="0">
              <a:solidFill>
                <a:prstClr val="black"/>
              </a:solidFill>
              <a:latin typeface="ＭＳ ゴシック" pitchFamily="49" charset="-128"/>
              <a:ea typeface="ＭＳ ゴシック" pitchFamily="49" charset="-128"/>
            </a:endParaRPr>
          </a:p>
          <a:p>
            <a:pPr marL="177800" indent="-177800" algn="just">
              <a:defRPr/>
            </a:pPr>
            <a:endParaRPr lang="en-US" altLang="ja-JP" sz="1400" dirty="0" smtClean="0">
              <a:solidFill>
                <a:prstClr val="black"/>
              </a:solidFill>
              <a:latin typeface="ＭＳ ゴシック" pitchFamily="49" charset="-128"/>
              <a:ea typeface="ＭＳ ゴシック" pitchFamily="49" charset="-128"/>
            </a:endParaRPr>
          </a:p>
          <a:p>
            <a:pPr marL="177800" indent="-177800" algn="just">
              <a:defRPr/>
            </a:pPr>
            <a:r>
              <a:rPr lang="ja-JP" altLang="en-US" sz="1400" dirty="0">
                <a:solidFill>
                  <a:prstClr val="black"/>
                </a:solidFill>
                <a:latin typeface="ＭＳ ゴシック" pitchFamily="49" charset="-128"/>
                <a:ea typeface="ＭＳ ゴシック" pitchFamily="49" charset="-128"/>
              </a:rPr>
              <a:t>○　通所介護事業所が自主事業で宿泊サービスを提供する形態（いわゆる「お泊まりデイサービス」）については、泊まりの環境が十分でない等の問題点も指摘されている</a:t>
            </a:r>
            <a:r>
              <a:rPr lang="ja-JP" altLang="en-US" sz="1400" dirty="0" smtClean="0">
                <a:solidFill>
                  <a:prstClr val="black"/>
                </a:solidFill>
                <a:latin typeface="ＭＳ ゴシック" pitchFamily="49" charset="-128"/>
                <a:ea typeface="ＭＳ ゴシック" pitchFamily="49" charset="-128"/>
              </a:rPr>
              <a:t>。</a:t>
            </a:r>
            <a:r>
              <a:rPr lang="ja-JP" altLang="en-US" sz="1050" dirty="0" smtClean="0">
                <a:solidFill>
                  <a:prstClr val="black"/>
                </a:solidFill>
                <a:latin typeface="ＭＳ ゴシック" pitchFamily="49" charset="-128"/>
                <a:ea typeface="ＭＳ ゴシック" pitchFamily="49" charset="-128"/>
              </a:rPr>
              <a:t>　</a:t>
            </a:r>
            <a:endParaRPr lang="en-US" altLang="ja-JP" sz="1050" dirty="0" smtClean="0">
              <a:solidFill>
                <a:prstClr val="black"/>
              </a:solidFill>
              <a:latin typeface="ＭＳ ゴシック" pitchFamily="49" charset="-128"/>
              <a:ea typeface="ＭＳ ゴシック" pitchFamily="49" charset="-128"/>
            </a:endParaRPr>
          </a:p>
        </p:txBody>
      </p:sp>
      <p:sp>
        <p:nvSpPr>
          <p:cNvPr id="13" name="角丸四角形 12"/>
          <p:cNvSpPr/>
          <p:nvPr/>
        </p:nvSpPr>
        <p:spPr>
          <a:xfrm>
            <a:off x="428497" y="764704"/>
            <a:ext cx="1560173"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latin typeface="HGP創英角ｺﾞｼｯｸUB" pitchFamily="50" charset="-128"/>
                <a:ea typeface="HGP創英角ｺﾞｼｯｸUB" pitchFamily="50" charset="-128"/>
              </a:rPr>
              <a:t>現状・課題</a:t>
            </a:r>
            <a:endParaRPr lang="ja-JP" altLang="en-US" sz="1600" dirty="0">
              <a:solidFill>
                <a:prstClr val="black"/>
              </a:solidFill>
              <a:latin typeface="HGP創英角ｺﾞｼｯｸUB" pitchFamily="50" charset="-128"/>
              <a:ea typeface="HGP創英角ｺﾞｼｯｸUB" pitchFamily="50" charset="-128"/>
            </a:endParaRPr>
          </a:p>
        </p:txBody>
      </p:sp>
      <p:sp>
        <p:nvSpPr>
          <p:cNvPr id="16" name="タイトル 1"/>
          <p:cNvSpPr txBox="1">
            <a:spLocks/>
          </p:cNvSpPr>
          <p:nvPr/>
        </p:nvSpPr>
        <p:spPr>
          <a:xfrm>
            <a:off x="68120" y="44624"/>
            <a:ext cx="9769760" cy="576064"/>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smtClean="0">
                <a:solidFill>
                  <a:prstClr val="black"/>
                </a:solidFill>
                <a:latin typeface="ＭＳ Ｐゴシック"/>
                <a:ea typeface="ＤＨＰ特太ゴシック体" pitchFamily="2" charset="-128"/>
              </a:rPr>
              <a:t>通所介護について</a:t>
            </a:r>
            <a:endParaRPr lang="ja-JP" altLang="en-US" sz="2800" dirty="0">
              <a:solidFill>
                <a:prstClr val="black"/>
              </a:solidFill>
              <a:latin typeface="ＭＳ Ｐゴシック"/>
              <a:ea typeface="ＤＨＰ特太ゴシック体" pitchFamily="2" charset="-128"/>
            </a:endParaRPr>
          </a:p>
        </p:txBody>
      </p:sp>
      <p:sp>
        <p:nvSpPr>
          <p:cNvPr id="6" name="スライド番号プレースホルダー 4"/>
          <p:cNvSpPr>
            <a:spLocks noGrp="1"/>
          </p:cNvSpPr>
          <p:nvPr>
            <p:ph type="sldNum" sz="quarter" idx="12"/>
          </p:nvPr>
        </p:nvSpPr>
        <p:spPr>
          <a:xfrm>
            <a:off x="9201472" y="6453336"/>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104</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497358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2"/>
          <p:cNvSpPr txBox="1">
            <a:spLocks/>
          </p:cNvSpPr>
          <p:nvPr/>
        </p:nvSpPr>
        <p:spPr>
          <a:xfrm>
            <a:off x="97403" y="476672"/>
            <a:ext cx="9555345" cy="4671670"/>
          </a:xfrm>
          <a:prstGeom prst="rect">
            <a:avLst/>
          </a:prstGeom>
        </p:spPr>
        <p:style>
          <a:lnRef idx="2">
            <a:schemeClr val="dk1"/>
          </a:lnRef>
          <a:fillRef idx="1">
            <a:schemeClr val="lt1"/>
          </a:fillRef>
          <a:effectRef idx="0">
            <a:schemeClr val="dk1"/>
          </a:effectRef>
          <a:fontRef idx="minor">
            <a:schemeClr val="dk1"/>
          </a:fontRef>
        </p:style>
        <p:txBody>
          <a:bodyPr lIns="108000" rIns="108000" bIns="108000" anchor="b" anchorCtr="0">
            <a:normAutofit/>
          </a:bodyPr>
          <a:lstStyle>
            <a:lvl1pPr marL="342900" indent="-342900" algn="l" defTabSz="914400"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179388" indent="-179388" algn="just" fontAlgn="base">
              <a:spcBef>
                <a:spcPct val="0"/>
              </a:spcBef>
              <a:spcAft>
                <a:spcPct val="0"/>
              </a:spcAft>
              <a:buFont typeface="Arial" pitchFamily="34" charset="0"/>
              <a:buNone/>
            </a:pPr>
            <a:r>
              <a:rPr lang="ja-JP" altLang="en-US" sz="1400" dirty="0" smtClean="0">
                <a:solidFill>
                  <a:prstClr val="black"/>
                </a:solidFill>
                <a:latin typeface="ＭＳ ゴシック" pitchFamily="49" charset="-128"/>
                <a:ea typeface="ＭＳ ゴシック" pitchFamily="49" charset="-128"/>
                <a:cs typeface="Times New Roman" pitchFamily="18" charset="0"/>
              </a:rPr>
              <a:t>①　通所介護は、そこで提供される事業内容の自由度が高く、様々なサービス提供の実態があるため、その機能に着目した上で、通所介護の事業内容を類型化し、それに応じて介護報酬にメリハリをつけることを検討してはどうか。</a:t>
            </a:r>
            <a:endParaRPr lang="en-US" altLang="ja-JP" sz="1400" dirty="0" smtClean="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Font typeface="Arial" pitchFamily="34" charset="0"/>
              <a:buNone/>
            </a:pP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Font typeface="Arial" pitchFamily="34" charset="0"/>
              <a:buNone/>
            </a:pPr>
            <a:r>
              <a:rPr lang="ja-JP" altLang="en-US" sz="1400" dirty="0" smtClean="0">
                <a:solidFill>
                  <a:prstClr val="black"/>
                </a:solidFill>
                <a:latin typeface="ＭＳ ゴシック" pitchFamily="49" charset="-128"/>
                <a:ea typeface="ＭＳ ゴシック" pitchFamily="49" charset="-128"/>
                <a:cs typeface="Times New Roman" pitchFamily="18" charset="0"/>
              </a:rPr>
              <a:t>②　柔軟な事業展開を促進する観点から、サービス提供実態を踏まえた上で、人員基準の緩和を検討してはどうか。</a:t>
            </a:r>
            <a:endParaRPr lang="en-US" altLang="ja-JP" sz="14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Font typeface="Arial" pitchFamily="34" charset="0"/>
              <a:buNone/>
            </a:pPr>
            <a:endParaRPr lang="en-US" altLang="ja-JP" sz="1100" dirty="0" smtClean="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③</a:t>
            </a:r>
            <a:r>
              <a:rPr lang="ja-JP" altLang="en-US" sz="1400" dirty="0" smtClean="0">
                <a:solidFill>
                  <a:prstClr val="black"/>
                </a:solidFill>
                <a:latin typeface="ＭＳ ゴシック" pitchFamily="49" charset="-128"/>
                <a:ea typeface="ＭＳ ゴシック" pitchFamily="49" charset="-128"/>
                <a:cs typeface="Times New Roman" pitchFamily="18" charset="0"/>
              </a:rPr>
              <a:t>　事業所数が増加している小規模の通所介護については、少人数で生活圏域に密着したサービスであることから、運営委員会等を通じた地域との連携や運営の透明性を確保する</a:t>
            </a:r>
            <a:r>
              <a:rPr lang="ja-JP" altLang="en-US" sz="1400" dirty="0">
                <a:solidFill>
                  <a:prstClr val="black"/>
                </a:solidFill>
                <a:latin typeface="ＭＳ ゴシック" pitchFamily="49" charset="-128"/>
                <a:ea typeface="ＭＳ ゴシック" pitchFamily="49" charset="-128"/>
                <a:cs typeface="Times New Roman" pitchFamily="18" charset="0"/>
              </a:rPr>
              <a:t>ため</a:t>
            </a:r>
            <a:r>
              <a:rPr lang="ja-JP" altLang="en-US" sz="1400" dirty="0" smtClean="0">
                <a:solidFill>
                  <a:prstClr val="black"/>
                </a:solidFill>
                <a:latin typeface="ＭＳ ゴシック" pitchFamily="49" charset="-128"/>
                <a:ea typeface="ＭＳ ゴシック" pitchFamily="49" charset="-128"/>
                <a:cs typeface="Times New Roman" pitchFamily="18" charset="0"/>
              </a:rPr>
              <a:t>、市町村が指定・監督する地域密着型サービスに位置づけてはどう</a:t>
            </a:r>
            <a:r>
              <a:rPr lang="ja-JP" altLang="en-US" sz="1400" dirty="0">
                <a:solidFill>
                  <a:prstClr val="black"/>
                </a:solidFill>
                <a:latin typeface="ＭＳ ゴシック" pitchFamily="49" charset="-128"/>
                <a:ea typeface="ＭＳ ゴシック" pitchFamily="49" charset="-128"/>
                <a:cs typeface="Times New Roman" pitchFamily="18" charset="0"/>
              </a:rPr>
              <a:t>か</a:t>
            </a:r>
            <a:r>
              <a:rPr lang="ja-JP" altLang="en-US" sz="1400" dirty="0" smtClean="0">
                <a:solidFill>
                  <a:prstClr val="black"/>
                </a:solidFill>
                <a:latin typeface="ＭＳ ゴシック" pitchFamily="49" charset="-128"/>
                <a:ea typeface="ＭＳ ゴシック" pitchFamily="49" charset="-128"/>
                <a:cs typeface="Times New Roman" pitchFamily="18" charset="0"/>
              </a:rPr>
              <a:t>。</a:t>
            </a:r>
            <a:endParaRPr lang="en-US" altLang="ja-JP" sz="1400" dirty="0" smtClean="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Font typeface="Arial" pitchFamily="34" charset="0"/>
              <a:buNone/>
            </a:pP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④　また</a:t>
            </a:r>
            <a:r>
              <a:rPr lang="ja-JP" altLang="en-US" sz="1400" dirty="0" smtClean="0">
                <a:solidFill>
                  <a:prstClr val="black"/>
                </a:solidFill>
                <a:latin typeface="ＭＳ ゴシック" pitchFamily="49" charset="-128"/>
                <a:ea typeface="ＭＳ ゴシック" pitchFamily="49" charset="-128"/>
                <a:cs typeface="Times New Roman" pitchFamily="18" charset="0"/>
              </a:rPr>
              <a:t>、選択肢の一つとして、事業所の経営の</a:t>
            </a:r>
            <a:r>
              <a:rPr lang="ja-JP" altLang="en-US" sz="1400" dirty="0">
                <a:solidFill>
                  <a:prstClr val="black"/>
                </a:solidFill>
                <a:latin typeface="ＭＳ ゴシック" pitchFamily="49" charset="-128"/>
                <a:ea typeface="ＭＳ ゴシック" pitchFamily="49" charset="-128"/>
                <a:cs typeface="Times New Roman" pitchFamily="18" charset="0"/>
              </a:rPr>
              <a:t>安定性を</a:t>
            </a:r>
            <a:r>
              <a:rPr lang="ja-JP" altLang="en-US" sz="1400" dirty="0" smtClean="0">
                <a:solidFill>
                  <a:prstClr val="black"/>
                </a:solidFill>
                <a:latin typeface="ＭＳ ゴシック" pitchFamily="49" charset="-128"/>
                <a:ea typeface="ＭＳ ゴシック" pitchFamily="49" charset="-128"/>
                <a:cs typeface="Times New Roman" pitchFamily="18" charset="0"/>
              </a:rPr>
              <a:t>図る</a:t>
            </a:r>
            <a:r>
              <a:rPr lang="ja-JP" altLang="en-US" sz="1400" dirty="0">
                <a:solidFill>
                  <a:prstClr val="black"/>
                </a:solidFill>
                <a:latin typeface="ＭＳ ゴシック" pitchFamily="49" charset="-128"/>
                <a:ea typeface="ＭＳ ゴシック" pitchFamily="49" charset="-128"/>
                <a:cs typeface="Times New Roman" pitchFamily="18" charset="0"/>
              </a:rPr>
              <a:t>ととも</a:t>
            </a:r>
            <a:r>
              <a:rPr lang="ja-JP" altLang="en-US" sz="1400" dirty="0" smtClean="0">
                <a:solidFill>
                  <a:prstClr val="black"/>
                </a:solidFill>
                <a:latin typeface="ＭＳ ゴシック" pitchFamily="49" charset="-128"/>
                <a:ea typeface="ＭＳ ゴシック" pitchFamily="49" charset="-128"/>
                <a:cs typeface="Times New Roman" pitchFamily="18" charset="0"/>
              </a:rPr>
              <a:t>に、柔軟な事業運営やサービスの質の向上の観点から、人員</a:t>
            </a:r>
            <a:r>
              <a:rPr lang="ja-JP" altLang="en-US" sz="1400" dirty="0">
                <a:solidFill>
                  <a:prstClr val="black"/>
                </a:solidFill>
                <a:latin typeface="ＭＳ ゴシック" pitchFamily="49" charset="-128"/>
                <a:ea typeface="ＭＳ ゴシック" pitchFamily="49" charset="-128"/>
                <a:cs typeface="Times New Roman" pitchFamily="18" charset="0"/>
              </a:rPr>
              <a:t>基準等の要件緩和をした上で</a:t>
            </a:r>
            <a:r>
              <a:rPr lang="ja-JP" altLang="en-US" sz="1400" dirty="0" smtClean="0">
                <a:solidFill>
                  <a:prstClr val="black"/>
                </a:solidFill>
                <a:latin typeface="ＭＳ ゴシック" pitchFamily="49" charset="-128"/>
                <a:ea typeface="ＭＳ ゴシック" pitchFamily="49" charset="-128"/>
                <a:cs typeface="Times New Roman" pitchFamily="18" charset="0"/>
              </a:rPr>
              <a:t>、通所介護（大規模型・通常規模型）事業所のサテライト事業所に位置づけることや、小規模多機能型居宅介護の普及促進の観点から小規模多機能型居宅介護のサテライト事業所に位置づけることも</a:t>
            </a:r>
            <a:r>
              <a:rPr lang="ja-JP" altLang="en-US" sz="1400" dirty="0">
                <a:solidFill>
                  <a:prstClr val="black"/>
                </a:solidFill>
                <a:latin typeface="ＭＳ ゴシック" pitchFamily="49" charset="-128"/>
                <a:ea typeface="ＭＳ ゴシック" pitchFamily="49" charset="-128"/>
                <a:cs typeface="Times New Roman" pitchFamily="18" charset="0"/>
              </a:rPr>
              <a:t>可能としてはどう</a:t>
            </a:r>
            <a:r>
              <a:rPr lang="ja-JP" altLang="en-US" sz="1400" dirty="0" smtClean="0">
                <a:solidFill>
                  <a:prstClr val="black"/>
                </a:solidFill>
                <a:latin typeface="ＭＳ ゴシック" pitchFamily="49" charset="-128"/>
                <a:ea typeface="ＭＳ ゴシック" pitchFamily="49" charset="-128"/>
                <a:cs typeface="Times New Roman" pitchFamily="18" charset="0"/>
              </a:rPr>
              <a:t>か。</a:t>
            </a:r>
            <a:endParaRPr lang="en-US" altLang="ja-JP" sz="1400" dirty="0" smtClean="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⑤　地域密着型サービスに位置づける場合、市町村の事務が増大することから、移行に際しての事業所指定の事務、運営推進会議の開催頻度等、事務負担の軽減を併せて検討するべきではないか</a:t>
            </a:r>
            <a:r>
              <a:rPr lang="ja-JP" altLang="en-US" sz="1400" dirty="0" smtClean="0">
                <a:solidFill>
                  <a:prstClr val="black"/>
                </a:solidFill>
                <a:latin typeface="ＭＳ ゴシック" pitchFamily="49" charset="-128"/>
                <a:ea typeface="ＭＳ ゴシック" pitchFamily="49" charset="-128"/>
                <a:cs typeface="Times New Roman" pitchFamily="18" charset="0"/>
              </a:rPr>
              <a:t>。</a:t>
            </a:r>
            <a:endParaRPr lang="en-US" altLang="ja-JP" sz="14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endParaRPr lang="en-US" altLang="ja-JP" sz="11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⑥　通所介護の設備を利用して法定外の宿泊サービスを提供している場合については、泊まりの環境が十分でない等の問題点も指摘されている。</a:t>
            </a:r>
            <a:endParaRPr lang="en-US" altLang="ja-JP" sz="1400" dirty="0">
              <a:solidFill>
                <a:prstClr val="black"/>
              </a:solidFill>
              <a:latin typeface="ＭＳ ゴシック" pitchFamily="49" charset="-128"/>
              <a:ea typeface="ＭＳ ゴシック" pitchFamily="49" charset="-128"/>
              <a:cs typeface="Times New Roman" pitchFamily="18" charset="0"/>
            </a:endParaRPr>
          </a:p>
          <a:p>
            <a:pPr marL="179388" indent="-179388" algn="just" fontAlgn="base">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　　このため、利用者保護の観点から届出、事故報告の仕組みや情報の公表を行い、サービスの実態が把握され、利用者やケアマネジャーに情報が提供される仕組みとするべきではないか</a:t>
            </a:r>
            <a:r>
              <a:rPr lang="ja-JP" altLang="en-US" sz="1400" dirty="0" smtClean="0">
                <a:solidFill>
                  <a:prstClr val="black"/>
                </a:solidFill>
                <a:latin typeface="ＭＳ ゴシック" pitchFamily="49" charset="-128"/>
                <a:ea typeface="ＭＳ ゴシック" pitchFamily="49" charset="-128"/>
                <a:cs typeface="Times New Roman" pitchFamily="18" charset="0"/>
              </a:rPr>
              <a:t>。</a:t>
            </a:r>
            <a:endParaRPr lang="en-US" altLang="ja-JP" sz="1400" dirty="0">
              <a:solidFill>
                <a:prstClr val="black"/>
              </a:solidFill>
              <a:latin typeface="ＭＳ ゴシック" pitchFamily="49" charset="-128"/>
              <a:ea typeface="ＭＳ ゴシック" pitchFamily="49" charset="-128"/>
              <a:cs typeface="Times New Roman" pitchFamily="18" charset="0"/>
            </a:endParaRPr>
          </a:p>
        </p:txBody>
      </p:sp>
      <p:sp>
        <p:nvSpPr>
          <p:cNvPr id="6" name="角丸四角形 5"/>
          <p:cNvSpPr/>
          <p:nvPr/>
        </p:nvSpPr>
        <p:spPr>
          <a:xfrm>
            <a:off x="350489" y="332656"/>
            <a:ext cx="780087"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black"/>
                </a:solidFill>
                <a:latin typeface="HGP創英角ｺﾞｼｯｸUB" pitchFamily="50" charset="-128"/>
                <a:ea typeface="HGP創英角ｺﾞｼｯｸUB" pitchFamily="50" charset="-128"/>
              </a:rPr>
              <a:t>論点</a:t>
            </a:r>
          </a:p>
        </p:txBody>
      </p:sp>
      <p:sp>
        <p:nvSpPr>
          <p:cNvPr id="7" name="角丸四角形 6"/>
          <p:cNvSpPr/>
          <p:nvPr/>
        </p:nvSpPr>
        <p:spPr>
          <a:xfrm>
            <a:off x="58782" y="5635797"/>
            <a:ext cx="9593965" cy="1041763"/>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bIns="108000" anchor="b" anchorCtr="0"/>
          <a:lstStyle/>
          <a:p>
            <a:pPr marL="177800" indent="-177800">
              <a:defRPr/>
            </a:pPr>
            <a:endParaRPr lang="en-US" altLang="ja-JP" sz="1400" dirty="0" smtClean="0">
              <a:solidFill>
                <a:prstClr val="black"/>
              </a:solidFill>
              <a:latin typeface="ＭＳ ゴシック" pitchFamily="49" charset="-128"/>
              <a:ea typeface="ＭＳ ゴシック" pitchFamily="49" charset="-128"/>
            </a:endParaRPr>
          </a:p>
          <a:p>
            <a:r>
              <a:rPr lang="en-US" altLang="ja-JP" sz="1400" dirty="0" smtClean="0">
                <a:solidFill>
                  <a:prstClr val="black"/>
                </a:solidFill>
              </a:rPr>
              <a:t>Ⅱ</a:t>
            </a:r>
            <a:r>
              <a:rPr lang="ja-JP" altLang="en-US" sz="1400" dirty="0" smtClean="0">
                <a:solidFill>
                  <a:prstClr val="black"/>
                </a:solidFill>
              </a:rPr>
              <a:t>　医療・介護分野の改革</a:t>
            </a:r>
            <a:endParaRPr lang="en-US" altLang="ja-JP" sz="1400" dirty="0" smtClean="0">
              <a:solidFill>
                <a:prstClr val="black"/>
              </a:solidFill>
            </a:endParaRPr>
          </a:p>
          <a:p>
            <a:r>
              <a:rPr lang="ja-JP" altLang="en-US" sz="1400" dirty="0" smtClean="0">
                <a:solidFill>
                  <a:prstClr val="black"/>
                </a:solidFill>
              </a:rPr>
              <a:t>４</a:t>
            </a:r>
            <a:r>
              <a:rPr lang="ja-JP" altLang="en-US" sz="1400" dirty="0">
                <a:solidFill>
                  <a:prstClr val="black"/>
                </a:solidFill>
              </a:rPr>
              <a:t>．</a:t>
            </a:r>
            <a:r>
              <a:rPr lang="ja-JP" altLang="ja-JP" sz="1400" dirty="0">
                <a:solidFill>
                  <a:prstClr val="black"/>
                </a:solidFill>
              </a:rPr>
              <a:t>介護保険制度改革</a:t>
            </a:r>
          </a:p>
          <a:p>
            <a:pPr fontAlgn="base">
              <a:spcBef>
                <a:spcPct val="0"/>
              </a:spcBef>
              <a:spcAft>
                <a:spcPct val="0"/>
              </a:spcAft>
            </a:pPr>
            <a:r>
              <a:rPr lang="ja-JP" altLang="en-US" sz="1400" dirty="0">
                <a:solidFill>
                  <a:prstClr val="black"/>
                </a:solidFill>
              </a:rPr>
              <a:t>　　</a:t>
            </a:r>
            <a:r>
              <a:rPr lang="ja-JP" altLang="en-US" sz="1400" dirty="0" smtClean="0">
                <a:solidFill>
                  <a:prstClr val="black"/>
                </a:solidFill>
              </a:rPr>
              <a:t>また、</a:t>
            </a:r>
            <a:r>
              <a:rPr lang="ja-JP" altLang="ja-JP" sz="1400" u="sng" dirty="0" smtClean="0">
                <a:solidFill>
                  <a:prstClr val="black"/>
                </a:solidFill>
              </a:rPr>
              <a:t>デイサービス</a:t>
            </a:r>
            <a:r>
              <a:rPr lang="ja-JP" altLang="en-US" sz="1400" u="sng" dirty="0" smtClean="0">
                <a:solidFill>
                  <a:prstClr val="black"/>
                </a:solidFill>
              </a:rPr>
              <a:t>について</a:t>
            </a:r>
            <a:r>
              <a:rPr lang="ja-JP" altLang="ja-JP" sz="1400" u="sng" dirty="0" smtClean="0">
                <a:solidFill>
                  <a:prstClr val="black"/>
                </a:solidFill>
              </a:rPr>
              <a:t>は、</a:t>
            </a:r>
            <a:r>
              <a:rPr lang="ja-JP" altLang="en-US" sz="1400" u="sng" dirty="0" smtClean="0">
                <a:solidFill>
                  <a:prstClr val="black"/>
                </a:solidFill>
              </a:rPr>
              <a:t>重度</a:t>
            </a:r>
            <a:r>
              <a:rPr lang="ja-JP" altLang="en-US" sz="1400" u="sng" dirty="0">
                <a:solidFill>
                  <a:prstClr val="black"/>
                </a:solidFill>
              </a:rPr>
              <a:t>化</a:t>
            </a:r>
            <a:r>
              <a:rPr lang="ja-JP" altLang="ja-JP" sz="1400" u="sng" dirty="0" smtClean="0">
                <a:solidFill>
                  <a:prstClr val="black"/>
                </a:solidFill>
              </a:rPr>
              <a:t>予防</a:t>
            </a:r>
            <a:r>
              <a:rPr lang="ja-JP" altLang="ja-JP" sz="1400" u="sng" dirty="0">
                <a:solidFill>
                  <a:prstClr val="black"/>
                </a:solidFill>
              </a:rPr>
              <a:t>に効果のある給付への重点化を</a:t>
            </a:r>
            <a:r>
              <a:rPr lang="ja-JP" altLang="ja-JP" sz="1400" u="sng" dirty="0" smtClean="0">
                <a:solidFill>
                  <a:prstClr val="black"/>
                </a:solidFill>
              </a:rPr>
              <a:t>図る</a:t>
            </a:r>
            <a:r>
              <a:rPr lang="ja-JP" altLang="en-US" sz="1400" u="sng" dirty="0" smtClean="0">
                <a:solidFill>
                  <a:prstClr val="black"/>
                </a:solidFill>
              </a:rPr>
              <a:t>必要があろう</a:t>
            </a:r>
            <a:r>
              <a:rPr lang="ja-JP" altLang="ja-JP" sz="1400" dirty="0" smtClean="0">
                <a:solidFill>
                  <a:prstClr val="black"/>
                </a:solidFill>
              </a:rPr>
              <a:t>。</a:t>
            </a:r>
            <a:endParaRPr lang="en-US" altLang="ja-JP" sz="1400" dirty="0">
              <a:solidFill>
                <a:prstClr val="black"/>
              </a:solidFill>
              <a:latin typeface="ＭＳ ゴシック" pitchFamily="49" charset="-128"/>
              <a:ea typeface="ＭＳ ゴシック" pitchFamily="49" charset="-128"/>
            </a:endParaRPr>
          </a:p>
        </p:txBody>
      </p:sp>
      <p:sp>
        <p:nvSpPr>
          <p:cNvPr id="9" name="角丸四角形 8"/>
          <p:cNvSpPr/>
          <p:nvPr/>
        </p:nvSpPr>
        <p:spPr>
          <a:xfrm>
            <a:off x="262316" y="5458864"/>
            <a:ext cx="4222632"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prstClr val="black"/>
                </a:solidFill>
                <a:latin typeface="HGP創英角ｺﾞｼｯｸUB" pitchFamily="50" charset="-128"/>
                <a:ea typeface="HGP創英角ｺﾞｼｯｸUB" pitchFamily="50" charset="-128"/>
              </a:rPr>
              <a:t>社会保障制度改革国民</a:t>
            </a:r>
            <a:r>
              <a:rPr lang="zh-CN" altLang="en-US" sz="1600" dirty="0" smtClean="0">
                <a:solidFill>
                  <a:prstClr val="black"/>
                </a:solidFill>
                <a:latin typeface="HGP創英角ｺﾞｼｯｸUB" pitchFamily="50" charset="-128"/>
                <a:ea typeface="HGP創英角ｺﾞｼｯｸUB" pitchFamily="50" charset="-128"/>
              </a:rPr>
              <a:t>会議</a:t>
            </a:r>
            <a:r>
              <a:rPr lang="ja-JP" altLang="en-US" sz="1600" dirty="0" smtClean="0">
                <a:solidFill>
                  <a:prstClr val="black"/>
                </a:solidFill>
                <a:latin typeface="HGP創英角ｺﾞｼｯｸUB" pitchFamily="50" charset="-128"/>
                <a:ea typeface="HGP創英角ｺﾞｼｯｸUB" pitchFamily="50" charset="-128"/>
              </a:rPr>
              <a:t>　報告書（抄）</a:t>
            </a:r>
            <a:endParaRPr lang="ja-JP" altLang="en-US" sz="1600" dirty="0">
              <a:solidFill>
                <a:prstClr val="black"/>
              </a:solidFill>
              <a:latin typeface="HGP創英角ｺﾞｼｯｸUB" pitchFamily="50" charset="-128"/>
              <a:ea typeface="HGP創英角ｺﾞｼｯｸUB" pitchFamily="50" charset="-128"/>
            </a:endParaRPr>
          </a:p>
        </p:txBody>
      </p:sp>
      <p:sp>
        <p:nvSpPr>
          <p:cNvPr id="10" name="スライド番号プレースホルダー 4"/>
          <p:cNvSpPr>
            <a:spLocks noGrp="1"/>
          </p:cNvSpPr>
          <p:nvPr>
            <p:ph type="sldNum" sz="quarter" idx="12"/>
          </p:nvPr>
        </p:nvSpPr>
        <p:spPr>
          <a:xfrm>
            <a:off x="9185920" y="6492875"/>
            <a:ext cx="720080" cy="365125"/>
          </a:xfrm>
          <a:prstGeom prst="rect">
            <a:avLst/>
          </a:prstGeom>
          <a:solidFill>
            <a:schemeClr val="bg1">
              <a:alpha val="81000"/>
            </a:schemeClr>
          </a:solid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105</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044981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56457" y="620691"/>
            <a:ext cx="9798611" cy="830997"/>
          </a:xfrm>
          <a:prstGeom prst="rect">
            <a:avLst/>
          </a:prstGeom>
          <a:noFill/>
          <a:ln>
            <a:solidFill>
              <a:schemeClr val="tx1"/>
            </a:solidFill>
          </a:ln>
        </p:spPr>
        <p:txBody>
          <a:bodyPr wrap="square" rtlCol="0">
            <a:spAutoFit/>
          </a:bodyPr>
          <a:lstStyle/>
          <a:p>
            <a:pPr marL="174625" indent="-174625" algn="just" fontAlgn="base">
              <a:spcBef>
                <a:spcPts val="600"/>
              </a:spcBef>
              <a:spcAft>
                <a:spcPct val="0"/>
              </a:spcAft>
            </a:pPr>
            <a:r>
              <a:rPr lang="ja-JP" altLang="en-US" sz="1600" dirty="0" smtClean="0">
                <a:solidFill>
                  <a:prstClr val="black"/>
                </a:solidFill>
                <a:latin typeface="Arial" pitchFamily="34" charset="0"/>
              </a:rPr>
              <a:t>○</a:t>
            </a:r>
            <a:r>
              <a:rPr lang="ja-JP" altLang="en-US" sz="1600" dirty="0">
                <a:solidFill>
                  <a:prstClr val="black"/>
                </a:solidFill>
                <a:latin typeface="Arial" pitchFamily="34" charset="0"/>
              </a:rPr>
              <a:t>　</a:t>
            </a:r>
            <a:r>
              <a:rPr lang="ja-JP" altLang="en-US" sz="1600" u="sng" dirty="0" smtClean="0">
                <a:solidFill>
                  <a:prstClr val="black"/>
                </a:solidFill>
                <a:latin typeface="Arial" pitchFamily="34" charset="0"/>
              </a:rPr>
              <a:t>増加する小規模の通所介護の事業所</a:t>
            </a:r>
            <a:r>
              <a:rPr lang="ja-JP" altLang="en-US" sz="1600" dirty="0" smtClean="0">
                <a:solidFill>
                  <a:prstClr val="black"/>
                </a:solidFill>
                <a:latin typeface="Arial" pitchFamily="34" charset="0"/>
              </a:rPr>
              <a:t>について、①地域との連携や運営の透明性を確保するため市町村が指定・監督する</a:t>
            </a:r>
            <a:r>
              <a:rPr lang="ja-JP" altLang="en-US" sz="1600" u="sng" dirty="0" smtClean="0">
                <a:solidFill>
                  <a:srgbClr val="FF0000"/>
                </a:solidFill>
                <a:latin typeface="Arial" pitchFamily="34" charset="0"/>
              </a:rPr>
              <a:t>地域密着型サービスへの移行</a:t>
            </a:r>
            <a:r>
              <a:rPr lang="ja-JP" altLang="en-US" sz="1600" dirty="0" smtClean="0">
                <a:solidFill>
                  <a:prstClr val="black"/>
                </a:solidFill>
                <a:latin typeface="Arial" pitchFamily="34" charset="0"/>
              </a:rPr>
              <a:t>、②経営の安定性の確保、サービスの質の向上のため、</a:t>
            </a:r>
            <a:r>
              <a:rPr lang="ja-JP" altLang="en-US" sz="1600" u="sng" dirty="0" smtClean="0">
                <a:solidFill>
                  <a:srgbClr val="FF0000"/>
                </a:solidFill>
                <a:latin typeface="Arial" pitchFamily="34" charset="0"/>
              </a:rPr>
              <a:t>通所介護（大規模型・通常規模型）や小規模多機能型居宅介護のサテライト事業所への移行</a:t>
            </a:r>
            <a:r>
              <a:rPr lang="ja-JP" altLang="en-US" sz="1600" dirty="0" smtClean="0">
                <a:solidFill>
                  <a:prstClr val="black"/>
                </a:solidFill>
                <a:latin typeface="Arial" pitchFamily="34" charset="0"/>
              </a:rPr>
              <a:t>を検討。</a:t>
            </a:r>
            <a:endParaRPr lang="ja-JP" altLang="en-US" sz="1600" u="sng" dirty="0">
              <a:solidFill>
                <a:prstClr val="black"/>
              </a:solidFill>
              <a:latin typeface="Arial" pitchFamily="34" charset="0"/>
            </a:endParaRPr>
          </a:p>
        </p:txBody>
      </p:sp>
      <p:grpSp>
        <p:nvGrpSpPr>
          <p:cNvPr id="2" name="グループ化 1"/>
          <p:cNvGrpSpPr/>
          <p:nvPr/>
        </p:nvGrpSpPr>
        <p:grpSpPr>
          <a:xfrm>
            <a:off x="134247" y="1905110"/>
            <a:ext cx="9859314" cy="4723935"/>
            <a:chOff x="384460" y="2474810"/>
            <a:chExt cx="8632738" cy="4723935"/>
          </a:xfrm>
        </p:grpSpPr>
        <p:sp>
          <p:nvSpPr>
            <p:cNvPr id="51" name="正方形/長方形 50"/>
            <p:cNvSpPr/>
            <p:nvPr/>
          </p:nvSpPr>
          <p:spPr>
            <a:xfrm>
              <a:off x="5596774" y="4584431"/>
              <a:ext cx="2508200" cy="438262"/>
            </a:xfrm>
            <a:prstGeom prst="rect">
              <a:avLst/>
            </a:prstGeom>
            <a:gradFill>
              <a:gsLst>
                <a:gs pos="0">
                  <a:schemeClr val="tx2">
                    <a:lumMod val="60000"/>
                    <a:lumOff val="40000"/>
                  </a:schemeClr>
                </a:gs>
                <a:gs pos="35000">
                  <a:schemeClr val="tx2">
                    <a:lumMod val="60000"/>
                    <a:lumOff val="40000"/>
                  </a:schemeClr>
                </a:gs>
                <a:gs pos="100000">
                  <a:schemeClr val="accent1">
                    <a:tint val="15000"/>
                    <a:satMod val="350000"/>
                  </a:schemeClr>
                </a:gs>
              </a:gsLst>
            </a:gradFill>
            <a:ln w="38100">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fontAlgn="base">
                <a:spcBef>
                  <a:spcPct val="0"/>
                </a:spcBef>
                <a:spcAft>
                  <a:spcPct val="0"/>
                </a:spcAft>
              </a:pPr>
              <a:r>
                <a:rPr lang="ja-JP" altLang="en-US" sz="1400" dirty="0" smtClean="0">
                  <a:solidFill>
                    <a:prstClr val="black"/>
                  </a:solidFill>
                </a:rPr>
                <a:t>地域密着型通所介護</a:t>
              </a:r>
              <a:endParaRPr lang="ja-JP" altLang="en-US" sz="1400" dirty="0">
                <a:solidFill>
                  <a:prstClr val="black"/>
                </a:solidFill>
              </a:endParaRPr>
            </a:p>
          </p:txBody>
        </p:sp>
        <p:sp>
          <p:nvSpPr>
            <p:cNvPr id="52" name="正方形/長方形 51"/>
            <p:cNvSpPr/>
            <p:nvPr/>
          </p:nvSpPr>
          <p:spPr>
            <a:xfrm>
              <a:off x="5596774" y="5158153"/>
              <a:ext cx="2508200" cy="438262"/>
            </a:xfrm>
            <a:prstGeom prst="rect">
              <a:avLst/>
            </a:prstGeom>
            <a:gradFill>
              <a:gsLst>
                <a:gs pos="0">
                  <a:schemeClr val="tx2">
                    <a:lumMod val="60000"/>
                    <a:lumOff val="40000"/>
                  </a:schemeClr>
                </a:gs>
                <a:gs pos="35000">
                  <a:schemeClr val="tx2">
                    <a:lumMod val="60000"/>
                    <a:lumOff val="40000"/>
                  </a:schemeClr>
                </a:gs>
                <a:gs pos="100000">
                  <a:schemeClr val="accent1">
                    <a:tint val="15000"/>
                    <a:satMod val="350000"/>
                  </a:schemeClr>
                </a:gs>
              </a:gsLst>
            </a:gradFill>
            <a:ln w="38100">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fontAlgn="base">
                <a:spcBef>
                  <a:spcPct val="0"/>
                </a:spcBef>
                <a:spcAft>
                  <a:spcPct val="0"/>
                </a:spcAft>
              </a:pPr>
              <a:r>
                <a:rPr lang="ja-JP" altLang="en-US" sz="1400" dirty="0" smtClean="0">
                  <a:solidFill>
                    <a:prstClr val="black"/>
                  </a:solidFill>
                </a:rPr>
                <a:t>小規模多機能型居宅介護の</a:t>
              </a:r>
              <a:endParaRPr lang="en-US" altLang="ja-JP" sz="1400" dirty="0" smtClean="0">
                <a:solidFill>
                  <a:prstClr val="black"/>
                </a:solidFill>
              </a:endParaRPr>
            </a:p>
            <a:p>
              <a:pPr algn="ctr" fontAlgn="base">
                <a:spcBef>
                  <a:spcPct val="0"/>
                </a:spcBef>
                <a:spcAft>
                  <a:spcPct val="0"/>
                </a:spcAft>
              </a:pPr>
              <a:r>
                <a:rPr lang="ja-JP" altLang="en-US" sz="1400" dirty="0" smtClean="0">
                  <a:solidFill>
                    <a:prstClr val="black"/>
                  </a:solidFill>
                </a:rPr>
                <a:t>サテライト型事業所</a:t>
              </a:r>
              <a:endParaRPr lang="en-US" altLang="ja-JP" sz="1400" dirty="0" smtClean="0">
                <a:solidFill>
                  <a:prstClr val="black"/>
                </a:solidFill>
              </a:endParaRPr>
            </a:p>
          </p:txBody>
        </p:sp>
        <p:sp>
          <p:nvSpPr>
            <p:cNvPr id="53" name="正方形/長方形 52"/>
            <p:cNvSpPr/>
            <p:nvPr/>
          </p:nvSpPr>
          <p:spPr>
            <a:xfrm>
              <a:off x="5037282" y="2625038"/>
              <a:ext cx="3788729" cy="3600400"/>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ja-JP" altLang="en-US">
                <a:solidFill>
                  <a:prstClr val="black"/>
                </a:solidFill>
              </a:endParaRPr>
            </a:p>
          </p:txBody>
        </p:sp>
        <p:sp>
          <p:nvSpPr>
            <p:cNvPr id="54" name="正方形/長方形 53"/>
            <p:cNvSpPr/>
            <p:nvPr/>
          </p:nvSpPr>
          <p:spPr>
            <a:xfrm>
              <a:off x="5333052" y="2474810"/>
              <a:ext cx="3035642" cy="3430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ja-JP" altLang="en-US" b="1" dirty="0" smtClean="0">
                  <a:solidFill>
                    <a:prstClr val="white"/>
                  </a:solidFill>
                </a:rPr>
                <a:t>見直し案</a:t>
              </a:r>
              <a:endParaRPr lang="ja-JP" altLang="en-US" b="1" dirty="0">
                <a:solidFill>
                  <a:prstClr val="white"/>
                </a:solidFill>
              </a:endParaRPr>
            </a:p>
          </p:txBody>
        </p:sp>
        <p:sp>
          <p:nvSpPr>
            <p:cNvPr id="26" name="正方形/長方形 25"/>
            <p:cNvSpPr/>
            <p:nvPr/>
          </p:nvSpPr>
          <p:spPr>
            <a:xfrm>
              <a:off x="5596774" y="2913069"/>
              <a:ext cx="2508200" cy="438262"/>
            </a:xfrm>
            <a:prstGeom prst="rect">
              <a:avLst/>
            </a:prstGeom>
            <a:ln w="38100"/>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lang="ja-JP" altLang="en-US" sz="1400" dirty="0" smtClean="0">
                  <a:solidFill>
                    <a:prstClr val="black"/>
                  </a:solidFill>
                </a:rPr>
                <a:t>大規模型</a:t>
              </a:r>
              <a:endParaRPr lang="en-US" altLang="ja-JP" sz="1400" dirty="0" smtClean="0">
                <a:solidFill>
                  <a:prstClr val="black"/>
                </a:solidFill>
              </a:endParaRPr>
            </a:p>
          </p:txBody>
        </p:sp>
        <p:cxnSp>
          <p:nvCxnSpPr>
            <p:cNvPr id="28" name="直線矢印コネクタ 27"/>
            <p:cNvCxnSpPr>
              <a:stCxn id="25" idx="3"/>
            </p:cNvCxnSpPr>
            <p:nvPr/>
          </p:nvCxnSpPr>
          <p:spPr>
            <a:xfrm flipV="1">
              <a:off x="3488614" y="4183193"/>
              <a:ext cx="2108159" cy="621134"/>
            </a:xfrm>
            <a:prstGeom prst="straightConnector1">
              <a:avLst/>
            </a:prstGeom>
            <a:ln w="101600" cmpd="sng">
              <a:solidFill>
                <a:schemeClr val="accent1"/>
              </a:solidFill>
              <a:prstDash val="solid"/>
              <a:tailEnd type="triangle" w="med" len="sm"/>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5" idx="3"/>
              <a:endCxn id="51" idx="1"/>
            </p:cNvCxnSpPr>
            <p:nvPr/>
          </p:nvCxnSpPr>
          <p:spPr>
            <a:xfrm flipV="1">
              <a:off x="3488612" y="4803565"/>
              <a:ext cx="2108160" cy="765"/>
            </a:xfrm>
            <a:prstGeom prst="straightConnector1">
              <a:avLst/>
            </a:prstGeom>
            <a:ln w="101600" cmpd="sng">
              <a:solidFill>
                <a:schemeClr val="accent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5" idx="3"/>
              <a:endCxn id="52" idx="1"/>
            </p:cNvCxnSpPr>
            <p:nvPr/>
          </p:nvCxnSpPr>
          <p:spPr>
            <a:xfrm>
              <a:off x="3488612" y="4804330"/>
              <a:ext cx="2108160" cy="572957"/>
            </a:xfrm>
            <a:prstGeom prst="straightConnector1">
              <a:avLst/>
            </a:prstGeom>
            <a:ln w="101600" cmpd="sng">
              <a:solidFill>
                <a:schemeClr val="accent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46" idx="3"/>
              <a:endCxn id="26" idx="1"/>
            </p:cNvCxnSpPr>
            <p:nvPr/>
          </p:nvCxnSpPr>
          <p:spPr>
            <a:xfrm>
              <a:off x="3488612" y="3132200"/>
              <a:ext cx="2108160" cy="0"/>
            </a:xfrm>
            <a:prstGeom prst="straightConnector1">
              <a:avLst/>
            </a:prstGeom>
            <a:ln w="76200" cmpd="sng">
              <a:solidFill>
                <a:schemeClr val="accent3"/>
              </a:solidFill>
              <a:tailEnd type="triangle" w="med" len="sm"/>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989506" y="2913069"/>
              <a:ext cx="2499108" cy="438262"/>
            </a:xfrm>
            <a:prstGeom prst="rect">
              <a:avLst/>
            </a:prstGeom>
            <a:ln w="38100"/>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rPr>
                <a:t>大規模型</a:t>
              </a:r>
              <a:endParaRPr lang="en-US" altLang="ja-JP" sz="1400" dirty="0" smtClean="0">
                <a:solidFill>
                  <a:prstClr val="black"/>
                </a:solidFill>
              </a:endParaRPr>
            </a:p>
            <a:p>
              <a:pPr algn="ctr" fontAlgn="base">
                <a:spcBef>
                  <a:spcPct val="0"/>
                </a:spcBef>
                <a:spcAft>
                  <a:spcPct val="0"/>
                </a:spcAft>
              </a:pPr>
              <a:r>
                <a:rPr lang="en-US" altLang="ja-JP" sz="900" dirty="0" smtClean="0">
                  <a:solidFill>
                    <a:prstClr val="black"/>
                  </a:solidFill>
                  <a:latin typeface="ＭＳ Ｐゴシック"/>
                </a:rPr>
                <a:t>【</a:t>
              </a:r>
              <a:r>
                <a:rPr lang="ja-JP" altLang="en-US" sz="900" dirty="0" smtClean="0">
                  <a:solidFill>
                    <a:prstClr val="black"/>
                  </a:solidFill>
                  <a:latin typeface="ＭＳ Ｐゴシック"/>
                </a:rPr>
                <a:t>前年度</a:t>
              </a:r>
              <a:r>
                <a:rPr lang="en-US" altLang="ja-JP" sz="900" dirty="0" smtClean="0">
                  <a:solidFill>
                    <a:prstClr val="black"/>
                  </a:solidFill>
                  <a:latin typeface="ＭＳ Ｐゴシック"/>
                </a:rPr>
                <a:t>1</a:t>
              </a:r>
              <a:r>
                <a:rPr lang="ja-JP" altLang="en-US" sz="900" dirty="0" smtClean="0">
                  <a:solidFill>
                    <a:prstClr val="black"/>
                  </a:solidFill>
                  <a:latin typeface="ＭＳ Ｐゴシック"/>
                </a:rPr>
                <a:t>月当たり平均利用延人員数：</a:t>
              </a:r>
              <a:r>
                <a:rPr lang="en-US" altLang="ja-JP" sz="900" dirty="0" smtClean="0">
                  <a:solidFill>
                    <a:prstClr val="black"/>
                  </a:solidFill>
                  <a:latin typeface="ＭＳ Ｐゴシック"/>
                </a:rPr>
                <a:t>750</a:t>
              </a:r>
              <a:r>
                <a:rPr lang="ja-JP" altLang="en-US" sz="900" dirty="0" smtClean="0">
                  <a:solidFill>
                    <a:prstClr val="black"/>
                  </a:solidFill>
                  <a:latin typeface="ＭＳ Ｐゴシック"/>
                </a:rPr>
                <a:t>人超</a:t>
              </a:r>
              <a:r>
                <a:rPr lang="en-US" altLang="ja-JP" sz="900" dirty="0" smtClean="0">
                  <a:solidFill>
                    <a:prstClr val="black"/>
                  </a:solidFill>
                  <a:latin typeface="ＭＳ Ｐゴシック"/>
                </a:rPr>
                <a:t>】</a:t>
              </a:r>
              <a:endParaRPr lang="ja-JP" altLang="en-US" sz="900" dirty="0">
                <a:solidFill>
                  <a:prstClr val="black"/>
                </a:solidFill>
                <a:latin typeface="ＭＳ Ｐゴシック"/>
              </a:endParaRPr>
            </a:p>
          </p:txBody>
        </p:sp>
        <p:sp>
          <p:nvSpPr>
            <p:cNvPr id="49" name="正方形/長方形 48"/>
            <p:cNvSpPr/>
            <p:nvPr/>
          </p:nvSpPr>
          <p:spPr>
            <a:xfrm>
              <a:off x="384460" y="2646313"/>
              <a:ext cx="3722259" cy="3579126"/>
            </a:xfrm>
            <a:prstGeom prst="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ja-JP" altLang="en-US">
                <a:solidFill>
                  <a:prstClr val="black"/>
                </a:solidFill>
              </a:endParaRPr>
            </a:p>
          </p:txBody>
        </p:sp>
        <p:sp>
          <p:nvSpPr>
            <p:cNvPr id="50" name="正方形/長方形 49"/>
            <p:cNvSpPr/>
            <p:nvPr/>
          </p:nvSpPr>
          <p:spPr>
            <a:xfrm>
              <a:off x="721237" y="2474810"/>
              <a:ext cx="3035642" cy="3430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ja-JP" altLang="en-US" b="1" dirty="0" smtClean="0">
                  <a:solidFill>
                    <a:prstClr val="white"/>
                  </a:solidFill>
                </a:rPr>
                <a:t>現行</a:t>
              </a:r>
              <a:endParaRPr lang="ja-JP" altLang="en-US" b="1" dirty="0">
                <a:solidFill>
                  <a:prstClr val="white"/>
                </a:solidFill>
              </a:endParaRPr>
            </a:p>
          </p:txBody>
        </p:sp>
        <p:sp>
          <p:nvSpPr>
            <p:cNvPr id="21" name="正方形/長方形 20"/>
            <p:cNvSpPr/>
            <p:nvPr/>
          </p:nvSpPr>
          <p:spPr>
            <a:xfrm>
              <a:off x="989503" y="3470083"/>
              <a:ext cx="2499109" cy="438262"/>
            </a:xfrm>
            <a:prstGeom prst="rect">
              <a:avLst/>
            </a:prstGeom>
            <a:ln w="38100"/>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latin typeface="ＭＳ Ｐゴシック"/>
                </a:rPr>
                <a:t>通常規模型</a:t>
              </a:r>
              <a:endParaRPr lang="en-US" altLang="ja-JP" sz="1400" dirty="0" smtClean="0">
                <a:solidFill>
                  <a:prstClr val="black"/>
                </a:solidFill>
                <a:latin typeface="ＭＳ Ｐゴシック"/>
              </a:endParaRPr>
            </a:p>
            <a:p>
              <a:pPr algn="ctr" fontAlgn="base">
                <a:spcBef>
                  <a:spcPct val="0"/>
                </a:spcBef>
                <a:spcAft>
                  <a:spcPct val="0"/>
                </a:spcAft>
              </a:pPr>
              <a:r>
                <a:rPr lang="en-US" altLang="ja-JP" sz="900" dirty="0" smtClean="0">
                  <a:solidFill>
                    <a:prstClr val="black"/>
                  </a:solidFill>
                  <a:latin typeface="ＭＳ Ｐゴシック"/>
                </a:rPr>
                <a:t>【</a:t>
              </a:r>
              <a:r>
                <a:rPr lang="ja-JP" altLang="en-US" sz="900" dirty="0" smtClean="0">
                  <a:solidFill>
                    <a:prstClr val="black"/>
                  </a:solidFill>
                  <a:latin typeface="ＭＳ Ｐゴシック"/>
                </a:rPr>
                <a:t>前年度</a:t>
              </a:r>
              <a:r>
                <a:rPr lang="en-US" altLang="ja-JP" sz="900" dirty="0" smtClean="0">
                  <a:solidFill>
                    <a:prstClr val="black"/>
                  </a:solidFill>
                  <a:latin typeface="ＭＳ Ｐゴシック"/>
                </a:rPr>
                <a:t>1</a:t>
              </a:r>
              <a:r>
                <a:rPr lang="ja-JP" altLang="en-US" sz="900" dirty="0" smtClean="0">
                  <a:solidFill>
                    <a:prstClr val="black"/>
                  </a:solidFill>
                  <a:latin typeface="ＭＳ Ｐゴシック"/>
                </a:rPr>
                <a:t>月当たり平均利用延人員数：</a:t>
              </a:r>
              <a:r>
                <a:rPr lang="en-US" altLang="ja-JP" sz="900" dirty="0" smtClean="0">
                  <a:solidFill>
                    <a:prstClr val="black"/>
                  </a:solidFill>
                  <a:latin typeface="ＭＳ Ｐゴシック"/>
                </a:rPr>
                <a:t>300</a:t>
              </a:r>
              <a:r>
                <a:rPr lang="ja-JP" altLang="en-US" sz="900" dirty="0" smtClean="0">
                  <a:solidFill>
                    <a:prstClr val="black"/>
                  </a:solidFill>
                  <a:latin typeface="ＭＳ Ｐゴシック"/>
                </a:rPr>
                <a:t>人超</a:t>
              </a:r>
              <a:r>
                <a:rPr lang="en-US" altLang="ja-JP" sz="900" dirty="0" smtClean="0">
                  <a:solidFill>
                    <a:prstClr val="black"/>
                  </a:solidFill>
                  <a:latin typeface="ＭＳ Ｐゴシック"/>
                </a:rPr>
                <a:t>】</a:t>
              </a:r>
              <a:endParaRPr lang="ja-JP" altLang="en-US" sz="900" dirty="0">
                <a:solidFill>
                  <a:prstClr val="black"/>
                </a:solidFill>
                <a:latin typeface="ＭＳ Ｐゴシック"/>
              </a:endParaRPr>
            </a:p>
          </p:txBody>
        </p:sp>
        <p:sp>
          <p:nvSpPr>
            <p:cNvPr id="25" name="正方形/長方形 24"/>
            <p:cNvSpPr/>
            <p:nvPr/>
          </p:nvSpPr>
          <p:spPr>
            <a:xfrm>
              <a:off x="989503" y="4516295"/>
              <a:ext cx="2499109" cy="576064"/>
            </a:xfrm>
            <a:prstGeom prst="rect">
              <a:avLst/>
            </a:prstGeom>
            <a:ln w="38100">
              <a:prstDash val="sysDash"/>
            </a:ln>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latin typeface="ＭＳ Ｐゴシック"/>
                </a:rPr>
                <a:t>小規模型</a:t>
              </a:r>
              <a:endParaRPr lang="en-US" altLang="ja-JP" sz="1400" dirty="0" smtClean="0">
                <a:solidFill>
                  <a:prstClr val="black"/>
                </a:solidFill>
                <a:latin typeface="ＭＳ Ｐゴシック"/>
              </a:endParaRPr>
            </a:p>
            <a:p>
              <a:pPr algn="ctr" fontAlgn="base">
                <a:spcBef>
                  <a:spcPct val="0"/>
                </a:spcBef>
                <a:spcAft>
                  <a:spcPct val="0"/>
                </a:spcAft>
              </a:pPr>
              <a:r>
                <a:rPr lang="en-US" altLang="ja-JP" sz="900" dirty="0" smtClean="0">
                  <a:solidFill>
                    <a:prstClr val="black"/>
                  </a:solidFill>
                  <a:latin typeface="ＭＳ Ｐゴシック"/>
                </a:rPr>
                <a:t>【</a:t>
              </a:r>
              <a:r>
                <a:rPr lang="ja-JP" altLang="en-US" sz="900" dirty="0" smtClean="0">
                  <a:solidFill>
                    <a:prstClr val="black"/>
                  </a:solidFill>
                  <a:latin typeface="ＭＳ Ｐゴシック"/>
                </a:rPr>
                <a:t>前年度</a:t>
              </a:r>
              <a:r>
                <a:rPr lang="en-US" altLang="ja-JP" sz="900" dirty="0" smtClean="0">
                  <a:solidFill>
                    <a:prstClr val="black"/>
                  </a:solidFill>
                  <a:latin typeface="ＭＳ Ｐゴシック"/>
                </a:rPr>
                <a:t>1</a:t>
              </a:r>
              <a:r>
                <a:rPr lang="ja-JP" altLang="en-US" sz="900" dirty="0" smtClean="0">
                  <a:solidFill>
                    <a:prstClr val="black"/>
                  </a:solidFill>
                  <a:latin typeface="ＭＳ Ｐゴシック"/>
                </a:rPr>
                <a:t>月当たり平均利用延人員数：</a:t>
              </a:r>
              <a:r>
                <a:rPr lang="en-US" altLang="ja-JP" sz="900" dirty="0" smtClean="0">
                  <a:solidFill>
                    <a:prstClr val="black"/>
                  </a:solidFill>
                  <a:latin typeface="ＭＳ Ｐゴシック"/>
                </a:rPr>
                <a:t>300</a:t>
              </a:r>
              <a:r>
                <a:rPr lang="ja-JP" altLang="en-US" sz="900" dirty="0" smtClean="0">
                  <a:solidFill>
                    <a:prstClr val="black"/>
                  </a:solidFill>
                  <a:latin typeface="ＭＳ Ｐゴシック"/>
                </a:rPr>
                <a:t>人以内</a:t>
              </a:r>
              <a:r>
                <a:rPr lang="en-US" altLang="ja-JP" sz="900" dirty="0" smtClean="0">
                  <a:solidFill>
                    <a:prstClr val="black"/>
                  </a:solidFill>
                  <a:latin typeface="ＭＳ Ｐゴシック"/>
                </a:rPr>
                <a:t>】</a:t>
              </a:r>
              <a:endParaRPr lang="ja-JP" altLang="en-US" sz="900" dirty="0">
                <a:solidFill>
                  <a:prstClr val="black"/>
                </a:solidFill>
                <a:latin typeface="ＭＳ Ｐゴシック"/>
              </a:endParaRPr>
            </a:p>
          </p:txBody>
        </p:sp>
        <p:sp>
          <p:nvSpPr>
            <p:cNvPr id="17" name="テキスト ボックス 16"/>
            <p:cNvSpPr txBox="1"/>
            <p:nvPr/>
          </p:nvSpPr>
          <p:spPr>
            <a:xfrm>
              <a:off x="566282" y="2913069"/>
              <a:ext cx="309910" cy="2160240"/>
            </a:xfrm>
            <a:prstGeom prst="rect">
              <a:avLst/>
            </a:prstGeom>
          </p:spPr>
          <p:style>
            <a:lnRef idx="2">
              <a:schemeClr val="dk1"/>
            </a:lnRef>
            <a:fillRef idx="1">
              <a:schemeClr val="lt1"/>
            </a:fillRef>
            <a:effectRef idx="0">
              <a:schemeClr val="dk1"/>
            </a:effectRef>
            <a:fontRef idx="minor">
              <a:schemeClr val="dk1"/>
            </a:fontRef>
          </p:style>
          <p:txBody>
            <a:bodyPr vert="eaVert" wrap="square" rtlCol="0" anchor="ctr" anchorCtr="0">
              <a:spAutoFit/>
            </a:bodyPr>
            <a:lstStyle/>
            <a:p>
              <a:pPr algn="ctr" fontAlgn="base">
                <a:spcBef>
                  <a:spcPct val="0"/>
                </a:spcBef>
                <a:spcAft>
                  <a:spcPct val="0"/>
                </a:spcAft>
              </a:pPr>
              <a:r>
                <a:rPr lang="ja-JP" altLang="en-US" sz="1100" dirty="0" smtClean="0">
                  <a:solidFill>
                    <a:prstClr val="black"/>
                  </a:solidFill>
                  <a:latin typeface="HGSｺﾞｼｯｸM" pitchFamily="50" charset="-128"/>
                  <a:ea typeface="HGSｺﾞｼｯｸM" pitchFamily="50" charset="-128"/>
                </a:rPr>
                <a:t>都道府県が指定</a:t>
              </a:r>
              <a:endParaRPr lang="ja-JP" altLang="en-US" sz="1100" dirty="0">
                <a:solidFill>
                  <a:prstClr val="black"/>
                </a:solidFill>
                <a:latin typeface="HGSｺﾞｼｯｸM" pitchFamily="50" charset="-128"/>
                <a:ea typeface="HGSｺﾞｼｯｸM" pitchFamily="50" charset="-128"/>
              </a:endParaRPr>
            </a:p>
          </p:txBody>
        </p:sp>
        <p:sp>
          <p:nvSpPr>
            <p:cNvPr id="45" name="テキスト ボックス 44"/>
            <p:cNvSpPr txBox="1"/>
            <p:nvPr/>
          </p:nvSpPr>
          <p:spPr>
            <a:xfrm>
              <a:off x="8204698" y="4584431"/>
              <a:ext cx="458127" cy="1499740"/>
            </a:xfrm>
            <a:prstGeom prst="rect">
              <a:avLst/>
            </a:prstGeom>
          </p:spPr>
          <p:style>
            <a:lnRef idx="2">
              <a:schemeClr val="dk1"/>
            </a:lnRef>
            <a:fillRef idx="1">
              <a:schemeClr val="lt1"/>
            </a:fillRef>
            <a:effectRef idx="0">
              <a:schemeClr val="dk1"/>
            </a:effectRef>
            <a:fontRef idx="minor">
              <a:schemeClr val="dk1"/>
            </a:fontRef>
          </p:style>
          <p:txBody>
            <a:bodyPr vert="eaVert" wrap="square" rtlCol="0" anchor="ctr" anchorCtr="0">
              <a:spAutoFit/>
            </a:bodyPr>
            <a:lstStyle/>
            <a:p>
              <a:pPr algn="ctr" fontAlgn="base">
                <a:spcBef>
                  <a:spcPct val="0"/>
                </a:spcBef>
                <a:spcAft>
                  <a:spcPct val="0"/>
                </a:spcAft>
              </a:pPr>
              <a:r>
                <a:rPr lang="ja-JP" altLang="en-US" sz="1100" dirty="0" smtClean="0">
                  <a:solidFill>
                    <a:prstClr val="black"/>
                  </a:solidFill>
                  <a:latin typeface="HGSｺﾞｼｯｸM" pitchFamily="50" charset="-128"/>
                  <a:ea typeface="HGSｺﾞｼｯｸM" pitchFamily="50" charset="-128"/>
                </a:rPr>
                <a:t>地域密着型サービス</a:t>
              </a:r>
              <a:endParaRPr lang="en-US" altLang="ja-JP" sz="1100" dirty="0" smtClean="0">
                <a:solidFill>
                  <a:prstClr val="black"/>
                </a:solidFill>
                <a:latin typeface="HGSｺﾞｼｯｸM" pitchFamily="50" charset="-128"/>
                <a:ea typeface="HGSｺﾞｼｯｸM" pitchFamily="50" charset="-128"/>
              </a:endParaRPr>
            </a:p>
            <a:p>
              <a:pPr algn="ctr" fontAlgn="base">
                <a:spcBef>
                  <a:spcPct val="0"/>
                </a:spcBef>
                <a:spcAft>
                  <a:spcPct val="0"/>
                </a:spcAft>
              </a:pPr>
              <a:r>
                <a:rPr lang="en-US" altLang="ja-JP" sz="1100" dirty="0" smtClean="0">
                  <a:solidFill>
                    <a:prstClr val="black"/>
                  </a:solidFill>
                  <a:latin typeface="HGSｺﾞｼｯｸM" pitchFamily="50" charset="-128"/>
                  <a:ea typeface="HGSｺﾞｼｯｸM" pitchFamily="50" charset="-128"/>
                </a:rPr>
                <a:t>(</a:t>
              </a:r>
              <a:r>
                <a:rPr lang="ja-JP" altLang="en-US" sz="1100" dirty="0" smtClean="0">
                  <a:solidFill>
                    <a:prstClr val="black"/>
                  </a:solidFill>
                  <a:latin typeface="HGSｺﾞｼｯｸM" pitchFamily="50" charset="-128"/>
                  <a:ea typeface="HGSｺﾞｼｯｸM" pitchFamily="50" charset="-128"/>
                </a:rPr>
                <a:t>市町村が指定</a:t>
              </a:r>
              <a:r>
                <a:rPr lang="en-US" altLang="ja-JP" sz="1100" dirty="0" smtClean="0">
                  <a:solidFill>
                    <a:prstClr val="black"/>
                  </a:solidFill>
                  <a:latin typeface="HGSｺﾞｼｯｸM" pitchFamily="50" charset="-128"/>
                  <a:ea typeface="HGSｺﾞｼｯｸM" pitchFamily="50" charset="-128"/>
                </a:rPr>
                <a:t>)</a:t>
              </a:r>
              <a:endParaRPr lang="ja-JP" altLang="en-US" sz="1100" dirty="0">
                <a:solidFill>
                  <a:prstClr val="black"/>
                </a:solidFill>
                <a:latin typeface="HGSｺﾞｼｯｸM" pitchFamily="50" charset="-128"/>
                <a:ea typeface="HGSｺﾞｼｯｸM" pitchFamily="50" charset="-128"/>
              </a:endParaRPr>
            </a:p>
          </p:txBody>
        </p:sp>
        <p:sp>
          <p:nvSpPr>
            <p:cNvPr id="60" name="テキスト ボックス 59"/>
            <p:cNvSpPr txBox="1"/>
            <p:nvPr/>
          </p:nvSpPr>
          <p:spPr>
            <a:xfrm>
              <a:off x="8226315" y="2913070"/>
              <a:ext cx="408256" cy="1368152"/>
            </a:xfrm>
            <a:prstGeom prst="rect">
              <a:avLst/>
            </a:prstGeom>
          </p:spPr>
          <p:style>
            <a:lnRef idx="2">
              <a:schemeClr val="dk1"/>
            </a:lnRef>
            <a:fillRef idx="1">
              <a:schemeClr val="lt1"/>
            </a:fillRef>
            <a:effectRef idx="0">
              <a:schemeClr val="dk1"/>
            </a:effectRef>
            <a:fontRef idx="minor">
              <a:schemeClr val="dk1"/>
            </a:fontRef>
          </p:style>
          <p:txBody>
            <a:bodyPr vert="eaVert" wrap="square" rtlCol="0" anchor="ctr" anchorCtr="0">
              <a:normAutofit/>
            </a:bodyPr>
            <a:lstStyle/>
            <a:p>
              <a:pPr algn="ctr" fontAlgn="base">
                <a:spcBef>
                  <a:spcPct val="0"/>
                </a:spcBef>
                <a:spcAft>
                  <a:spcPct val="0"/>
                </a:spcAft>
              </a:pPr>
              <a:r>
                <a:rPr lang="ja-JP" altLang="en-US" sz="1100" dirty="0">
                  <a:solidFill>
                    <a:prstClr val="black"/>
                  </a:solidFill>
                  <a:latin typeface="HGSｺﾞｼｯｸM" pitchFamily="50" charset="-128"/>
                  <a:ea typeface="HGSｺﾞｼｯｸM" pitchFamily="50" charset="-128"/>
                </a:rPr>
                <a:t>都道府県</a:t>
              </a:r>
              <a:r>
                <a:rPr lang="ja-JP" altLang="en-US" sz="1100" dirty="0" smtClean="0">
                  <a:solidFill>
                    <a:prstClr val="black"/>
                  </a:solidFill>
                  <a:latin typeface="HGSｺﾞｼｯｸM" pitchFamily="50" charset="-128"/>
                  <a:ea typeface="HGSｺﾞｼｯｸM" pitchFamily="50" charset="-128"/>
                </a:rPr>
                <a:t>が指定</a:t>
              </a:r>
              <a:endParaRPr lang="ja-JP" altLang="en-US" sz="1100" dirty="0">
                <a:solidFill>
                  <a:prstClr val="black"/>
                </a:solidFill>
                <a:latin typeface="HGSｺﾞｼｯｸM" pitchFamily="50" charset="-128"/>
                <a:ea typeface="HGSｺﾞｼｯｸM" pitchFamily="50" charset="-128"/>
              </a:endParaRPr>
            </a:p>
          </p:txBody>
        </p:sp>
        <p:sp>
          <p:nvSpPr>
            <p:cNvPr id="61" name="正方形/長方形 60"/>
            <p:cNvSpPr/>
            <p:nvPr/>
          </p:nvSpPr>
          <p:spPr>
            <a:xfrm>
              <a:off x="4520269" y="6158940"/>
              <a:ext cx="4496929" cy="1039805"/>
            </a:xfrm>
            <a:prstGeom prst="rect">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fontAlgn="base">
                <a:lnSpc>
                  <a:spcPct val="90000"/>
                </a:lnSpc>
                <a:spcBef>
                  <a:spcPct val="0"/>
                </a:spcBef>
                <a:spcAft>
                  <a:spcPct val="0"/>
                </a:spcAft>
              </a:pPr>
              <a:r>
                <a:rPr lang="en-US" altLang="ja-JP" sz="1050" dirty="0" smtClean="0">
                  <a:solidFill>
                    <a:schemeClr val="tx1"/>
                  </a:solidFill>
                  <a:latin typeface="ＭＳ ゴシック" pitchFamily="49" charset="-128"/>
                  <a:ea typeface="ＭＳ ゴシック" pitchFamily="49" charset="-128"/>
                </a:rPr>
                <a:t>※</a:t>
              </a:r>
              <a:r>
                <a:rPr lang="ja-JP" altLang="en-US" sz="1050" dirty="0" smtClean="0">
                  <a:solidFill>
                    <a:schemeClr val="tx1"/>
                  </a:solidFill>
                  <a:latin typeface="ＭＳ ゴシック" pitchFamily="49" charset="-128"/>
                  <a:ea typeface="ＭＳ ゴシック" pitchFamily="49" charset="-128"/>
                </a:rPr>
                <a:t>地域密着型サービスとした場合</a:t>
              </a:r>
              <a:r>
                <a:rPr lang="ja-JP" altLang="en-US" sz="1050" dirty="0">
                  <a:solidFill>
                    <a:schemeClr val="tx1"/>
                  </a:solidFill>
                  <a:latin typeface="ＭＳ ゴシック" pitchFamily="49" charset="-128"/>
                  <a:ea typeface="ＭＳ ゴシック" pitchFamily="49" charset="-128"/>
                </a:rPr>
                <a:t>の</a:t>
              </a:r>
              <a:r>
                <a:rPr lang="ja-JP" altLang="en-US" sz="1050" dirty="0" smtClean="0">
                  <a:solidFill>
                    <a:schemeClr val="tx1"/>
                  </a:solidFill>
                  <a:latin typeface="ＭＳ ゴシック" pitchFamily="49" charset="-128"/>
                  <a:ea typeface="ＭＳ ゴシック" pitchFamily="49" charset="-128"/>
                </a:rPr>
                <a:t>市町村の事務等</a:t>
              </a:r>
              <a:endParaRPr lang="en-US" altLang="ja-JP" sz="1050" dirty="0" smtClean="0">
                <a:solidFill>
                  <a:schemeClr val="tx1"/>
                </a:solidFill>
                <a:latin typeface="ＭＳ ゴシック" pitchFamily="49" charset="-128"/>
                <a:ea typeface="ＭＳ ゴシック" pitchFamily="49" charset="-128"/>
              </a:endParaRPr>
            </a:p>
            <a:p>
              <a:pPr fontAlgn="base">
                <a:lnSpc>
                  <a:spcPct val="90000"/>
                </a:lnSpc>
                <a:spcBef>
                  <a:spcPct val="0"/>
                </a:spcBef>
                <a:spcAft>
                  <a:spcPct val="0"/>
                </a:spcAft>
              </a:pPr>
              <a:r>
                <a:rPr lang="ja-JP" altLang="en-US" sz="1050" dirty="0">
                  <a:solidFill>
                    <a:schemeClr val="tx1"/>
                  </a:solidFill>
                  <a:latin typeface="ＭＳ ゴシック" pitchFamily="49" charset="-128"/>
                  <a:ea typeface="ＭＳ ゴシック" pitchFamily="49" charset="-128"/>
                </a:rPr>
                <a:t>　</a:t>
              </a:r>
              <a:r>
                <a:rPr lang="ja-JP" altLang="en-US" sz="1050" dirty="0" smtClean="0">
                  <a:solidFill>
                    <a:schemeClr val="tx1"/>
                  </a:solidFill>
                  <a:latin typeface="ＭＳ ゴシック" pitchFamily="49" charset="-128"/>
                  <a:ea typeface="ＭＳ ゴシック" pitchFamily="49" charset="-128"/>
                </a:rPr>
                <a:t>○事業所の指定・監督</a:t>
              </a:r>
              <a:endParaRPr lang="en-US" altLang="ja-JP" sz="1050" dirty="0" smtClean="0">
                <a:solidFill>
                  <a:schemeClr val="tx1"/>
                </a:solidFill>
                <a:latin typeface="ＭＳ ゴシック" pitchFamily="49" charset="-128"/>
                <a:ea typeface="ＭＳ ゴシック" pitchFamily="49" charset="-128"/>
              </a:endParaRPr>
            </a:p>
            <a:p>
              <a:pPr fontAlgn="base">
                <a:lnSpc>
                  <a:spcPct val="90000"/>
                </a:lnSpc>
                <a:spcBef>
                  <a:spcPct val="0"/>
                </a:spcBef>
                <a:spcAft>
                  <a:spcPct val="0"/>
                </a:spcAft>
              </a:pPr>
              <a:r>
                <a:rPr lang="ja-JP" altLang="en-US" sz="1050" dirty="0">
                  <a:solidFill>
                    <a:schemeClr val="tx1"/>
                  </a:solidFill>
                  <a:latin typeface="ＭＳ ゴシック" pitchFamily="49" charset="-128"/>
                  <a:ea typeface="ＭＳ ゴシック" pitchFamily="49" charset="-128"/>
                </a:rPr>
                <a:t>　</a:t>
              </a:r>
              <a:r>
                <a:rPr lang="ja-JP" altLang="en-US" sz="1050" dirty="0" smtClean="0">
                  <a:solidFill>
                    <a:schemeClr val="tx1"/>
                  </a:solidFill>
                  <a:latin typeface="ＭＳ ゴシック" pitchFamily="49" charset="-128"/>
                  <a:ea typeface="ＭＳ ゴシック" pitchFamily="49" charset="-128"/>
                </a:rPr>
                <a:t>○事業所指定、基準・報酬設定を行う際、住民、関係者からの意見聴取</a:t>
              </a:r>
              <a:endParaRPr lang="en-US" altLang="ja-JP" sz="1050" dirty="0">
                <a:solidFill>
                  <a:schemeClr val="tx1"/>
                </a:solidFill>
                <a:latin typeface="ＭＳ ゴシック" pitchFamily="49" charset="-128"/>
                <a:ea typeface="ＭＳ ゴシック" pitchFamily="49" charset="-128"/>
              </a:endParaRPr>
            </a:p>
            <a:p>
              <a:pPr fontAlgn="base">
                <a:lnSpc>
                  <a:spcPct val="90000"/>
                </a:lnSpc>
                <a:spcBef>
                  <a:spcPct val="0"/>
                </a:spcBef>
                <a:spcAft>
                  <a:spcPct val="0"/>
                </a:spcAft>
              </a:pPr>
              <a:r>
                <a:rPr lang="ja-JP" altLang="en-US" sz="1050" dirty="0" smtClean="0">
                  <a:solidFill>
                    <a:schemeClr val="tx1"/>
                  </a:solidFill>
                  <a:latin typeface="ＭＳ ゴシック" pitchFamily="49" charset="-128"/>
                  <a:ea typeface="ＭＳ ゴシック" pitchFamily="49" charset="-128"/>
                </a:rPr>
                <a:t>　○運営推進会議</a:t>
              </a:r>
              <a:r>
                <a:rPr lang="ja-JP" altLang="en-US" sz="1050" dirty="0">
                  <a:solidFill>
                    <a:schemeClr val="tx1"/>
                  </a:solidFill>
                  <a:latin typeface="ＭＳ ゴシック" pitchFamily="49" charset="-128"/>
                  <a:ea typeface="ＭＳ ゴシック" pitchFamily="49" charset="-128"/>
                </a:rPr>
                <a:t>へ</a:t>
              </a:r>
              <a:r>
                <a:rPr lang="ja-JP" altLang="en-US" sz="1050" dirty="0" smtClean="0">
                  <a:solidFill>
                    <a:schemeClr val="tx1"/>
                  </a:solidFill>
                  <a:latin typeface="ＭＳ ゴシック" pitchFamily="49" charset="-128"/>
                  <a:ea typeface="ＭＳ ゴシック" pitchFamily="49" charset="-128"/>
                </a:rPr>
                <a:t>の参加　　等</a:t>
              </a:r>
              <a:endParaRPr lang="en-US" altLang="ja-JP" sz="1050" dirty="0">
                <a:solidFill>
                  <a:schemeClr val="tx1"/>
                </a:solidFill>
                <a:latin typeface="ＭＳ ゴシック" pitchFamily="49" charset="-128"/>
                <a:ea typeface="ＭＳ ゴシック" pitchFamily="49" charset="-128"/>
              </a:endParaRPr>
            </a:p>
            <a:p>
              <a:pPr marL="174625" indent="-174625" fontAlgn="base">
                <a:spcBef>
                  <a:spcPct val="0"/>
                </a:spcBef>
                <a:spcAft>
                  <a:spcPct val="0"/>
                </a:spcAft>
              </a:pPr>
              <a:r>
                <a:rPr lang="en-US" altLang="ja-JP" sz="1050" dirty="0" smtClean="0">
                  <a:solidFill>
                    <a:schemeClr val="tx1"/>
                  </a:solidFill>
                  <a:latin typeface="ＭＳ ゴシック" pitchFamily="49" charset="-128"/>
                  <a:ea typeface="ＭＳ ゴシック" pitchFamily="49" charset="-128"/>
                </a:rPr>
                <a:t>※</a:t>
              </a:r>
              <a:r>
                <a:rPr lang="ja-JP" altLang="en-US" sz="1050" dirty="0">
                  <a:solidFill>
                    <a:schemeClr val="tx1"/>
                  </a:solidFill>
                  <a:latin typeface="ＭＳ ゴシック" pitchFamily="49" charset="-128"/>
                  <a:ea typeface="ＭＳ ゴシック" pitchFamily="49" charset="-128"/>
                </a:rPr>
                <a:t>地域密着型サービスは、市町村の判断で公募により事業者を指定できる</a:t>
              </a:r>
              <a:r>
                <a:rPr lang="ja-JP" altLang="en-US" sz="1050" dirty="0" smtClean="0">
                  <a:solidFill>
                    <a:schemeClr val="tx1"/>
                  </a:solidFill>
                  <a:latin typeface="ＭＳ ゴシック" pitchFamily="49" charset="-128"/>
                  <a:ea typeface="ＭＳ ゴシック" pitchFamily="49" charset="-128"/>
                </a:rPr>
                <a:t>。</a:t>
              </a:r>
              <a:endParaRPr lang="en-US" altLang="ja-JP" sz="1050" dirty="0" smtClean="0">
                <a:solidFill>
                  <a:schemeClr val="tx1"/>
                </a:solidFill>
                <a:latin typeface="ＭＳ ゴシック" pitchFamily="49" charset="-128"/>
                <a:ea typeface="ＭＳ ゴシック" pitchFamily="49" charset="-128"/>
              </a:endParaRPr>
            </a:p>
          </p:txBody>
        </p:sp>
        <p:sp>
          <p:nvSpPr>
            <p:cNvPr id="30" name="正方形/長方形 29"/>
            <p:cNvSpPr/>
            <p:nvPr/>
          </p:nvSpPr>
          <p:spPr>
            <a:xfrm>
              <a:off x="5605865" y="3470083"/>
              <a:ext cx="2499109" cy="438262"/>
            </a:xfrm>
            <a:prstGeom prst="rect">
              <a:avLst/>
            </a:prstGeom>
            <a:ln w="38100"/>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latin typeface="ＭＳ Ｐゴシック"/>
                </a:rPr>
                <a:t>通常規模型</a:t>
              </a:r>
              <a:endParaRPr lang="ja-JP" altLang="en-US" sz="1400" dirty="0">
                <a:solidFill>
                  <a:prstClr val="black"/>
                </a:solidFill>
                <a:latin typeface="ＭＳ Ｐゴシック"/>
              </a:endParaRPr>
            </a:p>
          </p:txBody>
        </p:sp>
        <p:cxnSp>
          <p:nvCxnSpPr>
            <p:cNvPr id="36" name="直線矢印コネクタ 35"/>
            <p:cNvCxnSpPr>
              <a:endCxn id="30" idx="1"/>
            </p:cNvCxnSpPr>
            <p:nvPr/>
          </p:nvCxnSpPr>
          <p:spPr>
            <a:xfrm>
              <a:off x="3488614" y="3689214"/>
              <a:ext cx="2117251" cy="0"/>
            </a:xfrm>
            <a:prstGeom prst="straightConnector1">
              <a:avLst/>
            </a:prstGeom>
            <a:ln w="76200" cmpd="sng">
              <a:solidFill>
                <a:schemeClr val="accent3"/>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037282" y="4501437"/>
              <a:ext cx="3788729" cy="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939403" y="5136531"/>
              <a:ext cx="2817476" cy="369332"/>
            </a:xfrm>
            <a:prstGeom prst="rect">
              <a:avLst/>
            </a:prstGeom>
            <a:noFill/>
          </p:spPr>
          <p:txBody>
            <a:bodyPr wrap="square" rtlCol="0">
              <a:spAutoFit/>
            </a:bodyPr>
            <a:lstStyle/>
            <a:p>
              <a:pPr fontAlgn="base">
                <a:spcBef>
                  <a:spcPct val="0"/>
                </a:spcBef>
                <a:spcAft>
                  <a:spcPct val="0"/>
                </a:spcAft>
              </a:pPr>
              <a:r>
                <a:rPr lang="ja-JP" altLang="en-US" sz="900" dirty="0" smtClean="0">
                  <a:solidFill>
                    <a:prstClr val="black"/>
                  </a:solidFill>
                  <a:latin typeface="Arial" pitchFamily="34" charset="0"/>
                </a:rPr>
                <a:t>（注）事業所規模は現在の取扱いを記載。見直しに際してはどの範囲を小規模型とするかは改めて検討。</a:t>
              </a:r>
              <a:endParaRPr lang="ja-JP" altLang="en-US" sz="900" dirty="0">
                <a:solidFill>
                  <a:prstClr val="black"/>
                </a:solidFill>
                <a:latin typeface="Arial" pitchFamily="34" charset="0"/>
              </a:endParaRPr>
            </a:p>
          </p:txBody>
        </p:sp>
        <p:sp>
          <p:nvSpPr>
            <p:cNvPr id="34" name="正方形/長方形 33"/>
            <p:cNvSpPr/>
            <p:nvPr/>
          </p:nvSpPr>
          <p:spPr>
            <a:xfrm>
              <a:off x="5605865" y="5721381"/>
              <a:ext cx="2499109" cy="347612"/>
            </a:xfrm>
            <a:prstGeom prst="rect">
              <a:avLst/>
            </a:prstGeom>
            <a:ln w="38100"/>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latin typeface="ＭＳ Ｐゴシック"/>
                </a:rPr>
                <a:t>認知症対応型</a:t>
              </a:r>
              <a:endParaRPr lang="ja-JP" altLang="en-US" sz="1400" dirty="0">
                <a:solidFill>
                  <a:prstClr val="black"/>
                </a:solidFill>
                <a:latin typeface="ＭＳ Ｐゴシック"/>
              </a:endParaRPr>
            </a:p>
          </p:txBody>
        </p:sp>
        <p:sp>
          <p:nvSpPr>
            <p:cNvPr id="37" name="正方形/長方形 36"/>
            <p:cNvSpPr/>
            <p:nvPr/>
          </p:nvSpPr>
          <p:spPr>
            <a:xfrm>
              <a:off x="989503" y="5721381"/>
              <a:ext cx="2499109" cy="347612"/>
            </a:xfrm>
            <a:prstGeom prst="rect">
              <a:avLst/>
            </a:prstGeom>
            <a:ln w="38100"/>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fontAlgn="base">
                <a:spcBef>
                  <a:spcPct val="0"/>
                </a:spcBef>
                <a:spcAft>
                  <a:spcPct val="0"/>
                </a:spcAft>
              </a:pPr>
              <a:r>
                <a:rPr lang="ja-JP" altLang="en-US" sz="1400" dirty="0" smtClean="0">
                  <a:solidFill>
                    <a:prstClr val="black"/>
                  </a:solidFill>
                  <a:latin typeface="ＭＳ Ｐゴシック"/>
                </a:rPr>
                <a:t>認知症対応型</a:t>
              </a:r>
              <a:endParaRPr lang="ja-JP" altLang="en-US" sz="1400" dirty="0">
                <a:solidFill>
                  <a:prstClr val="black"/>
                </a:solidFill>
                <a:latin typeface="ＭＳ Ｐゴシック"/>
              </a:endParaRPr>
            </a:p>
          </p:txBody>
        </p:sp>
        <p:cxnSp>
          <p:nvCxnSpPr>
            <p:cNvPr id="38" name="直線矢印コネクタ 37"/>
            <p:cNvCxnSpPr>
              <a:stCxn id="37" idx="3"/>
              <a:endCxn id="34" idx="1"/>
            </p:cNvCxnSpPr>
            <p:nvPr/>
          </p:nvCxnSpPr>
          <p:spPr>
            <a:xfrm>
              <a:off x="3488614" y="5895187"/>
              <a:ext cx="2117251" cy="0"/>
            </a:xfrm>
            <a:prstGeom prst="straightConnector1">
              <a:avLst/>
            </a:prstGeom>
            <a:ln w="76200" cmpd="sng">
              <a:solidFill>
                <a:schemeClr val="accent3"/>
              </a:solidFill>
              <a:tailEnd type="triangle" w="med" len="sm"/>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532600" y="5618901"/>
              <a:ext cx="377281" cy="565892"/>
            </a:xfrm>
            <a:prstGeom prst="rect">
              <a:avLst/>
            </a:prstGeom>
          </p:spPr>
          <p:style>
            <a:lnRef idx="2">
              <a:schemeClr val="dk1"/>
            </a:lnRef>
            <a:fillRef idx="1">
              <a:schemeClr val="lt1"/>
            </a:fillRef>
            <a:effectRef idx="0">
              <a:schemeClr val="dk1"/>
            </a:effectRef>
            <a:fontRef idx="minor">
              <a:schemeClr val="dk1"/>
            </a:fontRef>
          </p:style>
          <p:txBody>
            <a:bodyPr vert="eaVert" wrap="square" rtlCol="0" anchor="ctr" anchorCtr="0">
              <a:spAutoFit/>
            </a:bodyPr>
            <a:lstStyle/>
            <a:p>
              <a:pPr algn="ctr" fontAlgn="base">
                <a:spcBef>
                  <a:spcPct val="0"/>
                </a:spcBef>
                <a:spcAft>
                  <a:spcPct val="0"/>
                </a:spcAft>
              </a:pPr>
              <a:r>
                <a:rPr lang="ja-JP" altLang="en-US" sz="800" dirty="0" smtClean="0">
                  <a:solidFill>
                    <a:prstClr val="black"/>
                  </a:solidFill>
                  <a:latin typeface="HGSｺﾞｼｯｸM" pitchFamily="50" charset="-128"/>
                  <a:ea typeface="HGSｺﾞｼｯｸM" pitchFamily="50" charset="-128"/>
                </a:rPr>
                <a:t>市町村が指定</a:t>
              </a:r>
              <a:r>
                <a:rPr lang="en-US" altLang="ja-JP" sz="800" dirty="0" smtClean="0">
                  <a:solidFill>
                    <a:prstClr val="black"/>
                  </a:solidFill>
                  <a:latin typeface="HGSｺﾞｼｯｸM" pitchFamily="50" charset="-128"/>
                  <a:ea typeface="HGSｺﾞｼｯｸM" pitchFamily="50" charset="-128"/>
                </a:rPr>
                <a:t>※</a:t>
              </a:r>
              <a:endParaRPr lang="ja-JP" altLang="en-US" sz="800" dirty="0">
                <a:solidFill>
                  <a:prstClr val="black"/>
                </a:solidFill>
                <a:latin typeface="HGSｺﾞｼｯｸM" pitchFamily="50" charset="-128"/>
                <a:ea typeface="HGSｺﾞｼｯｸM" pitchFamily="50" charset="-128"/>
              </a:endParaRPr>
            </a:p>
          </p:txBody>
        </p:sp>
        <p:cxnSp>
          <p:nvCxnSpPr>
            <p:cNvPr id="40" name="直線コネクタ 39"/>
            <p:cNvCxnSpPr/>
            <p:nvPr/>
          </p:nvCxnSpPr>
          <p:spPr>
            <a:xfrm>
              <a:off x="384460" y="5548234"/>
              <a:ext cx="3722259" cy="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3" name="テキスト ボックス 2"/>
            <p:cNvSpPr txBox="1"/>
            <p:nvPr/>
          </p:nvSpPr>
          <p:spPr>
            <a:xfrm>
              <a:off x="443350" y="6243375"/>
              <a:ext cx="1036120" cy="215444"/>
            </a:xfrm>
            <a:prstGeom prst="rect">
              <a:avLst/>
            </a:prstGeom>
            <a:noFill/>
          </p:spPr>
          <p:txBody>
            <a:bodyPr wrap="none" rtlCol="0">
              <a:spAutoFit/>
            </a:bodyPr>
            <a:lstStyle/>
            <a:p>
              <a:pPr fontAlgn="base">
                <a:spcBef>
                  <a:spcPct val="0"/>
                </a:spcBef>
                <a:spcAft>
                  <a:spcPct val="0"/>
                </a:spcAft>
              </a:pPr>
              <a:r>
                <a:rPr lang="en-US" altLang="ja-JP" sz="800" dirty="0" smtClean="0">
                  <a:solidFill>
                    <a:prstClr val="black"/>
                  </a:solidFill>
                  <a:latin typeface="Arial" pitchFamily="34" charset="0"/>
                </a:rPr>
                <a:t>※</a:t>
              </a:r>
              <a:r>
                <a:rPr lang="ja-JP" altLang="en-US" sz="800" dirty="0" smtClean="0">
                  <a:solidFill>
                    <a:prstClr val="black"/>
                  </a:solidFill>
                  <a:latin typeface="Arial" pitchFamily="34" charset="0"/>
                </a:rPr>
                <a:t>地域密着型サービス</a:t>
              </a:r>
              <a:endParaRPr lang="ja-JP" altLang="en-US" sz="800" dirty="0">
                <a:solidFill>
                  <a:prstClr val="black"/>
                </a:solidFill>
                <a:latin typeface="Arial" pitchFamily="34" charset="0"/>
              </a:endParaRPr>
            </a:p>
          </p:txBody>
        </p:sp>
        <p:sp>
          <p:nvSpPr>
            <p:cNvPr id="41" name="正方形/長方形 40"/>
            <p:cNvSpPr/>
            <p:nvPr/>
          </p:nvSpPr>
          <p:spPr>
            <a:xfrm>
              <a:off x="5595411" y="4005064"/>
              <a:ext cx="2508200" cy="432000"/>
            </a:xfrm>
            <a:prstGeom prst="rect">
              <a:avLst/>
            </a:prstGeom>
            <a:gradFill>
              <a:gsLst>
                <a:gs pos="0">
                  <a:schemeClr val="tx2">
                    <a:lumMod val="60000"/>
                    <a:lumOff val="40000"/>
                  </a:schemeClr>
                </a:gs>
                <a:gs pos="35000">
                  <a:schemeClr val="tx2">
                    <a:lumMod val="60000"/>
                    <a:lumOff val="40000"/>
                  </a:schemeClr>
                </a:gs>
                <a:gs pos="100000">
                  <a:schemeClr val="accent1">
                    <a:tint val="15000"/>
                    <a:satMod val="350000"/>
                  </a:schemeClr>
                </a:gs>
              </a:gsLst>
            </a:gradFill>
            <a:ln w="38100">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fontAlgn="base">
                <a:spcBef>
                  <a:spcPct val="0"/>
                </a:spcBef>
                <a:spcAft>
                  <a:spcPct val="0"/>
                </a:spcAft>
              </a:pPr>
              <a:r>
                <a:rPr lang="ja-JP" altLang="en-US" sz="1000" dirty="0">
                  <a:solidFill>
                    <a:prstClr val="black"/>
                  </a:solidFill>
                </a:rPr>
                <a:t>大規模型／通常規模型のサテライト型事業所</a:t>
              </a:r>
            </a:p>
          </p:txBody>
        </p:sp>
      </p:grpSp>
      <p:sp>
        <p:nvSpPr>
          <p:cNvPr id="42" name="正方形/長方形 41"/>
          <p:cNvSpPr/>
          <p:nvPr/>
        </p:nvSpPr>
        <p:spPr>
          <a:xfrm>
            <a:off x="0" y="8620"/>
            <a:ext cx="9921552" cy="504056"/>
          </a:xfrm>
          <a:prstGeom prst="rect">
            <a:avLst/>
          </a:prstGeom>
          <a:solidFill>
            <a:schemeClr val="lt1"/>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400" b="1" dirty="0" smtClean="0">
                <a:solidFill>
                  <a:prstClr val="black"/>
                </a:solidFill>
                <a:latin typeface="ＭＳ ゴシック" pitchFamily="49" charset="-128"/>
                <a:ea typeface="ＭＳ ゴシック" pitchFamily="49" charset="-128"/>
              </a:rPr>
              <a:t>小規模型通所介護の移行イメージ（案）</a:t>
            </a:r>
            <a:endParaRPr lang="ja-JP" altLang="en-US" sz="2400" b="1" dirty="0">
              <a:solidFill>
                <a:prstClr val="black"/>
              </a:solidFill>
              <a:latin typeface="ＭＳ ゴシック" pitchFamily="49" charset="-128"/>
              <a:ea typeface="ＭＳ ゴシック" pitchFamily="49" charset="-128"/>
            </a:endParaRPr>
          </a:p>
        </p:txBody>
      </p:sp>
      <p:sp>
        <p:nvSpPr>
          <p:cNvPr id="43" name="スライド番号プレースホルダー 4"/>
          <p:cNvSpPr>
            <a:spLocks noGrp="1"/>
          </p:cNvSpPr>
          <p:nvPr>
            <p:ph type="sldNum" sz="quarter" idx="12"/>
          </p:nvPr>
        </p:nvSpPr>
        <p:spPr>
          <a:xfrm>
            <a:off x="9177589" y="6520259"/>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106</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89341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9919" y="2829195"/>
            <a:ext cx="9532729" cy="3947491"/>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pic>
        <p:nvPicPr>
          <p:cNvPr id="41" name="図 48" descr="building02_house1_cl.wmf"/>
          <p:cNvPicPr>
            <a:picLocks noChangeAspect="1"/>
          </p:cNvPicPr>
          <p:nvPr/>
        </p:nvPicPr>
        <p:blipFill>
          <a:blip r:embed="rId2" cstate="print"/>
          <a:srcRect/>
          <a:stretch>
            <a:fillRect/>
          </a:stretch>
        </p:blipFill>
        <p:spPr bwMode="auto">
          <a:xfrm>
            <a:off x="3421451" y="4664153"/>
            <a:ext cx="1326371" cy="533982"/>
          </a:xfrm>
          <a:prstGeom prst="rect">
            <a:avLst/>
          </a:prstGeom>
          <a:noFill/>
          <a:ln w="9525">
            <a:noFill/>
            <a:miter lim="800000"/>
            <a:headEnd/>
            <a:tailEnd/>
          </a:ln>
        </p:spPr>
      </p:pic>
      <p:sp>
        <p:nvSpPr>
          <p:cNvPr id="44" name="テキスト ボックス 43"/>
          <p:cNvSpPr txBox="1"/>
          <p:nvPr/>
        </p:nvSpPr>
        <p:spPr>
          <a:xfrm>
            <a:off x="3854059" y="3368628"/>
            <a:ext cx="1110231" cy="307777"/>
          </a:xfrm>
          <a:prstGeom prst="rect">
            <a:avLst/>
          </a:prstGeom>
          <a:noFill/>
        </p:spPr>
        <p:txBody>
          <a:bodyPr wrap="square" rtlCol="0">
            <a:spAutoFit/>
          </a:bodyPr>
          <a:lstStyle/>
          <a:p>
            <a:pPr algn="ctr"/>
            <a:r>
              <a:rPr lang="ja-JP" altLang="en-US" sz="1400" b="1" dirty="0" smtClean="0">
                <a:solidFill>
                  <a:prstClr val="black"/>
                </a:solidFill>
              </a:rPr>
              <a:t>保険者</a:t>
            </a:r>
            <a:endParaRPr lang="ja-JP" altLang="en-US" sz="1600" b="1" dirty="0">
              <a:solidFill>
                <a:prstClr val="black"/>
              </a:solidFill>
            </a:endParaRPr>
          </a:p>
        </p:txBody>
      </p:sp>
      <p:pic>
        <p:nvPicPr>
          <p:cNvPr id="47" name="図 46" descr="health_0180.wmf"/>
          <p:cNvPicPr>
            <a:picLocks noChangeAspect="1"/>
          </p:cNvPicPr>
          <p:nvPr/>
        </p:nvPicPr>
        <p:blipFill>
          <a:blip r:embed="rId3" cstate="print"/>
          <a:stretch>
            <a:fillRect/>
          </a:stretch>
        </p:blipFill>
        <p:spPr>
          <a:xfrm>
            <a:off x="2821289" y="4664153"/>
            <a:ext cx="876458" cy="601448"/>
          </a:xfrm>
          <a:prstGeom prst="rect">
            <a:avLst/>
          </a:prstGeom>
        </p:spPr>
      </p:pic>
      <p:cxnSp>
        <p:nvCxnSpPr>
          <p:cNvPr id="77" name="直線矢印コネクタ 76"/>
          <p:cNvCxnSpPr/>
          <p:nvPr/>
        </p:nvCxnSpPr>
        <p:spPr>
          <a:xfrm flipH="1">
            <a:off x="3875093" y="4131878"/>
            <a:ext cx="3404" cy="32813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8" name="テキスト ボックス 77"/>
          <p:cNvSpPr txBox="1"/>
          <p:nvPr/>
        </p:nvSpPr>
        <p:spPr>
          <a:xfrm>
            <a:off x="2631840" y="4119800"/>
            <a:ext cx="1191006" cy="461665"/>
          </a:xfrm>
          <a:prstGeom prst="rect">
            <a:avLst/>
          </a:prstGeom>
          <a:noFill/>
        </p:spPr>
        <p:txBody>
          <a:bodyPr wrap="square" rtlCol="0">
            <a:spAutoFit/>
          </a:bodyPr>
          <a:lstStyle/>
          <a:p>
            <a:pPr algn="ctr"/>
            <a:r>
              <a:rPr lang="ja-JP" altLang="en-US" sz="1200" dirty="0" smtClean="0">
                <a:solidFill>
                  <a:prstClr val="black"/>
                </a:solidFill>
              </a:rPr>
              <a:t>支給</a:t>
            </a:r>
            <a:endParaRPr lang="en-US" altLang="ja-JP" sz="1200" dirty="0" smtClean="0">
              <a:solidFill>
                <a:prstClr val="black"/>
              </a:solidFill>
            </a:endParaRPr>
          </a:p>
          <a:p>
            <a:pPr algn="ctr"/>
            <a:r>
              <a:rPr lang="ja-JP" altLang="en-US" sz="1200" b="1" dirty="0" smtClean="0">
                <a:solidFill>
                  <a:srgbClr val="FF0000"/>
                </a:solidFill>
              </a:rPr>
              <a:t>（償還払い）</a:t>
            </a:r>
            <a:endParaRPr lang="ja-JP" altLang="en-US" sz="1200" b="1" dirty="0">
              <a:solidFill>
                <a:srgbClr val="FF0000"/>
              </a:solidFill>
            </a:endParaRPr>
          </a:p>
        </p:txBody>
      </p:sp>
      <p:cxnSp>
        <p:nvCxnSpPr>
          <p:cNvPr id="79" name="直線矢印コネクタ 78"/>
          <p:cNvCxnSpPr/>
          <p:nvPr/>
        </p:nvCxnSpPr>
        <p:spPr>
          <a:xfrm flipV="1">
            <a:off x="4355394" y="5202510"/>
            <a:ext cx="0" cy="386734"/>
          </a:xfrm>
          <a:prstGeom prst="straightConnector1">
            <a:avLst/>
          </a:prstGeom>
          <a:ln>
            <a:headEnd type="arrow" w="med" len="med"/>
            <a:tailEnd type="none" w="med" len="med"/>
          </a:ln>
        </p:spPr>
        <p:style>
          <a:lnRef idx="3">
            <a:schemeClr val="accent1"/>
          </a:lnRef>
          <a:fillRef idx="0">
            <a:schemeClr val="accent1"/>
          </a:fillRef>
          <a:effectRef idx="2">
            <a:schemeClr val="accent1"/>
          </a:effectRef>
          <a:fontRef idx="minor">
            <a:schemeClr val="tx1"/>
          </a:fontRef>
        </p:style>
      </p:cxnSp>
      <p:sp>
        <p:nvSpPr>
          <p:cNvPr id="80" name="テキスト ボックス 79"/>
          <p:cNvSpPr txBox="1"/>
          <p:nvPr/>
        </p:nvSpPr>
        <p:spPr>
          <a:xfrm>
            <a:off x="4461221" y="5257848"/>
            <a:ext cx="689828" cy="276999"/>
          </a:xfrm>
          <a:prstGeom prst="rect">
            <a:avLst/>
          </a:prstGeom>
          <a:noFill/>
        </p:spPr>
        <p:txBody>
          <a:bodyPr wrap="square" rtlCol="0">
            <a:spAutoFit/>
          </a:bodyPr>
          <a:lstStyle/>
          <a:p>
            <a:pPr algn="ctr"/>
            <a:r>
              <a:rPr lang="ja-JP" altLang="en-US" sz="1200" dirty="0">
                <a:solidFill>
                  <a:prstClr val="black"/>
                </a:solidFill>
              </a:rPr>
              <a:t>選択</a:t>
            </a:r>
          </a:p>
        </p:txBody>
      </p:sp>
      <p:pic>
        <p:nvPicPr>
          <p:cNvPr id="43" name="Picture 10" descr="C:\Users\MKLUQ\AppData\Local\Microsoft\Windows\Temporary Internet Files\Content.IE5\YO97QDGR\MC90043421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68760" y="3573672"/>
            <a:ext cx="2496402" cy="558206"/>
          </a:xfrm>
          <a:prstGeom prst="rect">
            <a:avLst/>
          </a:prstGeom>
          <a:noFill/>
          <a:extLst>
            <a:ext uri="{909E8E84-426E-40DD-AFC4-6F175D3DCCD1}">
              <a14:hiddenFill xmlns:a14="http://schemas.microsoft.com/office/drawing/2010/main">
                <a:solidFill>
                  <a:srgbClr val="FFFFFF"/>
                </a:solidFill>
              </a14:hiddenFill>
            </a:ext>
          </a:extLst>
        </p:spPr>
      </p:pic>
      <p:sp>
        <p:nvSpPr>
          <p:cNvPr id="45" name="テキスト ボックス 44"/>
          <p:cNvSpPr txBox="1"/>
          <p:nvPr/>
        </p:nvSpPr>
        <p:spPr>
          <a:xfrm>
            <a:off x="1392809" y="6085240"/>
            <a:ext cx="1068011" cy="307777"/>
          </a:xfrm>
          <a:prstGeom prst="rect">
            <a:avLst/>
          </a:prstGeom>
          <a:noFill/>
        </p:spPr>
        <p:txBody>
          <a:bodyPr wrap="square" rtlCol="0">
            <a:spAutoFit/>
          </a:bodyPr>
          <a:lstStyle/>
          <a:p>
            <a:pPr algn="ctr"/>
            <a:r>
              <a:rPr lang="ja-JP" altLang="en-US" sz="1400" b="1" dirty="0">
                <a:solidFill>
                  <a:prstClr val="black"/>
                </a:solidFill>
              </a:rPr>
              <a:t>事</a:t>
            </a:r>
            <a:r>
              <a:rPr lang="ja-JP" altLang="en-US" sz="1400" b="1" dirty="0" smtClean="0">
                <a:solidFill>
                  <a:prstClr val="black"/>
                </a:solidFill>
              </a:rPr>
              <a:t>業者Ａ</a:t>
            </a:r>
            <a:endParaRPr lang="ja-JP" altLang="en-US" sz="1600" b="1" dirty="0">
              <a:solidFill>
                <a:prstClr val="black"/>
              </a:solidFill>
            </a:endParaRPr>
          </a:p>
        </p:txBody>
      </p:sp>
      <p:sp>
        <p:nvSpPr>
          <p:cNvPr id="42" name="テキスト ボックス 41"/>
          <p:cNvSpPr txBox="1"/>
          <p:nvPr/>
        </p:nvSpPr>
        <p:spPr>
          <a:xfrm>
            <a:off x="3425761" y="4392892"/>
            <a:ext cx="1068011" cy="307777"/>
          </a:xfrm>
          <a:prstGeom prst="rect">
            <a:avLst/>
          </a:prstGeom>
          <a:noFill/>
        </p:spPr>
        <p:txBody>
          <a:bodyPr wrap="square" rtlCol="0">
            <a:spAutoFit/>
          </a:bodyPr>
          <a:lstStyle/>
          <a:p>
            <a:pPr algn="ctr"/>
            <a:r>
              <a:rPr lang="ja-JP" altLang="en-US" sz="1400" b="1" dirty="0">
                <a:solidFill>
                  <a:prstClr val="black"/>
                </a:solidFill>
              </a:rPr>
              <a:t>利用者</a:t>
            </a:r>
            <a:endParaRPr lang="ja-JP" altLang="en-US" sz="1600" b="1" dirty="0">
              <a:solidFill>
                <a:prstClr val="black"/>
              </a:solidFill>
            </a:endParaRPr>
          </a:p>
        </p:txBody>
      </p:sp>
      <p:sp>
        <p:nvSpPr>
          <p:cNvPr id="62" name="角丸四角形 61"/>
          <p:cNvSpPr/>
          <p:nvPr/>
        </p:nvSpPr>
        <p:spPr>
          <a:xfrm>
            <a:off x="715439" y="3455403"/>
            <a:ext cx="2008271" cy="1964014"/>
          </a:xfrm>
          <a:prstGeom prst="roundRect">
            <a:avLst>
              <a:gd name="adj" fmla="val 1717"/>
            </a:avLst>
          </a:prstGeom>
          <a:no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dirty="0" smtClean="0">
                <a:solidFill>
                  <a:prstClr val="black"/>
                </a:solidFill>
              </a:rPr>
              <a:t>○現行</a:t>
            </a:r>
            <a:r>
              <a:rPr lang="ja-JP" altLang="en-US" sz="1400" dirty="0">
                <a:solidFill>
                  <a:prstClr val="black"/>
                </a:solidFill>
              </a:rPr>
              <a:t>制度で</a:t>
            </a:r>
            <a:r>
              <a:rPr lang="ja-JP" altLang="en-US" sz="1400" dirty="0" smtClean="0">
                <a:solidFill>
                  <a:prstClr val="black"/>
                </a:solidFill>
              </a:rPr>
              <a:t>は改修事業者に関する規定は特に設けていない。</a:t>
            </a:r>
            <a:endParaRPr lang="en-US" altLang="ja-JP" sz="1400" dirty="0" smtClean="0">
              <a:solidFill>
                <a:prstClr val="black"/>
              </a:solidFill>
            </a:endParaRPr>
          </a:p>
          <a:p>
            <a:pPr marL="177800" indent="-177800"/>
            <a:r>
              <a:rPr lang="ja-JP" altLang="en-US" sz="1400" dirty="0" smtClean="0">
                <a:solidFill>
                  <a:prstClr val="black"/>
                </a:solidFill>
              </a:rPr>
              <a:t>○本人が行う改修についても材料の購入費を支給対象としている。</a:t>
            </a:r>
            <a:endParaRPr lang="ja-JP" altLang="en-US" sz="1400" dirty="0">
              <a:solidFill>
                <a:prstClr val="black"/>
              </a:solidFill>
            </a:endParaRPr>
          </a:p>
        </p:txBody>
      </p:sp>
      <p:pic>
        <p:nvPicPr>
          <p:cNvPr id="40" name="図 39" descr="building03_cl2.wmf"/>
          <p:cNvPicPr>
            <a:picLocks noChangeAspect="1"/>
          </p:cNvPicPr>
          <p:nvPr/>
        </p:nvPicPr>
        <p:blipFill>
          <a:blip r:embed="rId5" cstate="print"/>
          <a:stretch>
            <a:fillRect/>
          </a:stretch>
        </p:blipFill>
        <p:spPr>
          <a:xfrm flipH="1">
            <a:off x="3296065" y="5753840"/>
            <a:ext cx="1960645" cy="375811"/>
          </a:xfrm>
          <a:prstGeom prst="rect">
            <a:avLst/>
          </a:prstGeom>
        </p:spPr>
      </p:pic>
      <p:sp>
        <p:nvSpPr>
          <p:cNvPr id="6" name="角丸四角形 5"/>
          <p:cNvSpPr/>
          <p:nvPr/>
        </p:nvSpPr>
        <p:spPr>
          <a:xfrm>
            <a:off x="5664081" y="3341459"/>
            <a:ext cx="3657408" cy="3095725"/>
          </a:xfrm>
          <a:prstGeom prst="roundRect">
            <a:avLst>
              <a:gd name="adj" fmla="val 3582"/>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4" name="角丸四角形 63"/>
          <p:cNvSpPr/>
          <p:nvPr/>
        </p:nvSpPr>
        <p:spPr>
          <a:xfrm>
            <a:off x="603861" y="3368621"/>
            <a:ext cx="4906483" cy="3083574"/>
          </a:xfrm>
          <a:prstGeom prst="roundRect">
            <a:avLst>
              <a:gd name="adj" fmla="val 3620"/>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角丸四角形 85"/>
          <p:cNvSpPr/>
          <p:nvPr/>
        </p:nvSpPr>
        <p:spPr>
          <a:xfrm>
            <a:off x="7059237" y="3341452"/>
            <a:ext cx="2223666" cy="1950732"/>
          </a:xfrm>
          <a:prstGeom prst="roundRect">
            <a:avLst>
              <a:gd name="adj" fmla="val 9178"/>
            </a:avLst>
          </a:prstGeom>
          <a:no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dirty="0" smtClean="0">
                <a:solidFill>
                  <a:prstClr val="black"/>
                </a:solidFill>
              </a:rPr>
              <a:t>○登録された事業者は、利用者に代わり、申請を行う。</a:t>
            </a:r>
            <a:endParaRPr lang="en-US" altLang="ja-JP" sz="1400" dirty="0">
              <a:solidFill>
                <a:prstClr val="black"/>
              </a:solidFill>
            </a:endParaRPr>
          </a:p>
          <a:p>
            <a:pPr marL="177800" indent="-177800"/>
            <a:r>
              <a:rPr lang="ja-JP" altLang="en-US" sz="1400" dirty="0" smtClean="0">
                <a:solidFill>
                  <a:prstClr val="black"/>
                </a:solidFill>
              </a:rPr>
              <a:t>○住宅改修費は、事業者が受領。</a:t>
            </a:r>
            <a:endParaRPr lang="en-US" altLang="ja-JP" sz="1400" dirty="0" smtClean="0">
              <a:solidFill>
                <a:prstClr val="black"/>
              </a:solidFill>
            </a:endParaRPr>
          </a:p>
          <a:p>
            <a:pPr marL="177800" indent="-177800"/>
            <a:r>
              <a:rPr lang="ja-JP" altLang="en-US" sz="1400" dirty="0" smtClean="0">
                <a:solidFill>
                  <a:prstClr val="black"/>
                </a:solidFill>
              </a:rPr>
              <a:t>○利用者は、自己負担分を事業者へ支払う。</a:t>
            </a:r>
            <a:endParaRPr lang="en-US" altLang="ja-JP" sz="1400" dirty="0" smtClean="0">
              <a:solidFill>
                <a:prstClr val="black"/>
              </a:solidFill>
            </a:endParaRPr>
          </a:p>
        </p:txBody>
      </p:sp>
      <p:pic>
        <p:nvPicPr>
          <p:cNvPr id="90" name="図 89" descr="building03_cl2.wmf"/>
          <p:cNvPicPr>
            <a:picLocks noChangeAspect="1"/>
          </p:cNvPicPr>
          <p:nvPr/>
        </p:nvPicPr>
        <p:blipFill>
          <a:blip r:embed="rId5" cstate="print"/>
          <a:stretch>
            <a:fillRect/>
          </a:stretch>
        </p:blipFill>
        <p:spPr>
          <a:xfrm flipH="1">
            <a:off x="808112" y="5680663"/>
            <a:ext cx="1960645" cy="404577"/>
          </a:xfrm>
          <a:prstGeom prst="rect">
            <a:avLst/>
          </a:prstGeom>
        </p:spPr>
      </p:pic>
      <p:cxnSp>
        <p:nvCxnSpPr>
          <p:cNvPr id="91" name="直線矢印コネクタ 90"/>
          <p:cNvCxnSpPr/>
          <p:nvPr/>
        </p:nvCxnSpPr>
        <p:spPr>
          <a:xfrm flipV="1">
            <a:off x="2460816" y="5311883"/>
            <a:ext cx="262893" cy="331516"/>
          </a:xfrm>
          <a:prstGeom prst="straightConnector1">
            <a:avLst/>
          </a:prstGeom>
          <a:ln>
            <a:headEnd type="arrow" w="med" len="med"/>
            <a:tailEnd type="none" w="med" len="med"/>
          </a:ln>
        </p:spPr>
        <p:style>
          <a:lnRef idx="3">
            <a:schemeClr val="accent1"/>
          </a:lnRef>
          <a:fillRef idx="0">
            <a:schemeClr val="accent1"/>
          </a:fillRef>
          <a:effectRef idx="2">
            <a:schemeClr val="accent1"/>
          </a:effectRef>
          <a:fontRef idx="minor">
            <a:schemeClr val="tx1"/>
          </a:fontRef>
        </p:style>
      </p:cxnSp>
      <p:sp>
        <p:nvSpPr>
          <p:cNvPr id="92" name="テキスト ボックス 91"/>
          <p:cNvSpPr txBox="1"/>
          <p:nvPr/>
        </p:nvSpPr>
        <p:spPr>
          <a:xfrm>
            <a:off x="2615186" y="5290257"/>
            <a:ext cx="689828" cy="276999"/>
          </a:xfrm>
          <a:prstGeom prst="rect">
            <a:avLst/>
          </a:prstGeom>
          <a:noFill/>
        </p:spPr>
        <p:txBody>
          <a:bodyPr wrap="square" rtlCol="0">
            <a:spAutoFit/>
          </a:bodyPr>
          <a:lstStyle/>
          <a:p>
            <a:pPr algn="ctr"/>
            <a:r>
              <a:rPr lang="ja-JP" altLang="en-US" sz="1200" dirty="0">
                <a:solidFill>
                  <a:prstClr val="black"/>
                </a:solidFill>
              </a:rPr>
              <a:t>選択</a:t>
            </a:r>
          </a:p>
        </p:txBody>
      </p:sp>
      <p:sp>
        <p:nvSpPr>
          <p:cNvPr id="29" name="テキスト ボックス 28"/>
          <p:cNvSpPr txBox="1"/>
          <p:nvPr/>
        </p:nvSpPr>
        <p:spPr>
          <a:xfrm>
            <a:off x="3845987" y="6115368"/>
            <a:ext cx="1068011" cy="307777"/>
          </a:xfrm>
          <a:prstGeom prst="rect">
            <a:avLst/>
          </a:prstGeom>
          <a:noFill/>
        </p:spPr>
        <p:txBody>
          <a:bodyPr wrap="square" rtlCol="0">
            <a:spAutoFit/>
          </a:bodyPr>
          <a:lstStyle/>
          <a:p>
            <a:pPr algn="ctr"/>
            <a:r>
              <a:rPr lang="ja-JP" altLang="en-US" sz="1400" b="1" dirty="0">
                <a:solidFill>
                  <a:prstClr val="black"/>
                </a:solidFill>
              </a:rPr>
              <a:t>事</a:t>
            </a:r>
            <a:r>
              <a:rPr lang="ja-JP" altLang="en-US" sz="1400" b="1" dirty="0" smtClean="0">
                <a:solidFill>
                  <a:prstClr val="black"/>
                </a:solidFill>
              </a:rPr>
              <a:t>業者Ｂ</a:t>
            </a:r>
            <a:endParaRPr lang="ja-JP" altLang="en-US" sz="1600" b="1" dirty="0">
              <a:solidFill>
                <a:prstClr val="black"/>
              </a:solidFill>
            </a:endParaRPr>
          </a:p>
        </p:txBody>
      </p:sp>
      <p:sp>
        <p:nvSpPr>
          <p:cNvPr id="72" name="テキスト ボックス 71"/>
          <p:cNvSpPr txBox="1"/>
          <p:nvPr/>
        </p:nvSpPr>
        <p:spPr>
          <a:xfrm>
            <a:off x="1009139" y="3204340"/>
            <a:ext cx="1268369" cy="369332"/>
          </a:xfrm>
          <a:prstGeom prst="rect">
            <a:avLst/>
          </a:prstGeom>
          <a:solidFill>
            <a:schemeClr val="bg1"/>
          </a:solidFill>
          <a:ln>
            <a:solidFill>
              <a:schemeClr val="bg1"/>
            </a:solidFill>
          </a:ln>
        </p:spPr>
        <p:txBody>
          <a:bodyPr wrap="square" rtlCol="0">
            <a:spAutoFit/>
          </a:bodyPr>
          <a:lstStyle/>
          <a:p>
            <a:pPr algn="ctr"/>
            <a:r>
              <a:rPr lang="en-US" altLang="ja-JP" b="1" dirty="0" smtClean="0">
                <a:solidFill>
                  <a:prstClr val="black"/>
                </a:solidFill>
              </a:rPr>
              <a:t>【</a:t>
            </a:r>
            <a:r>
              <a:rPr lang="ja-JP" altLang="en-US" b="1" dirty="0" smtClean="0">
                <a:solidFill>
                  <a:prstClr val="black"/>
                </a:solidFill>
              </a:rPr>
              <a:t>現　行</a:t>
            </a:r>
            <a:r>
              <a:rPr lang="en-US" altLang="ja-JP" b="1" dirty="0" smtClean="0">
                <a:solidFill>
                  <a:prstClr val="black"/>
                </a:solidFill>
              </a:rPr>
              <a:t>】</a:t>
            </a:r>
          </a:p>
        </p:txBody>
      </p:sp>
      <p:cxnSp>
        <p:nvCxnSpPr>
          <p:cNvPr id="30" name="直線矢印コネクタ 29"/>
          <p:cNvCxnSpPr/>
          <p:nvPr/>
        </p:nvCxnSpPr>
        <p:spPr>
          <a:xfrm flipV="1">
            <a:off x="4257325" y="4117991"/>
            <a:ext cx="0" cy="35354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1" name="テキスト ボックス 30"/>
          <p:cNvSpPr txBox="1"/>
          <p:nvPr/>
        </p:nvSpPr>
        <p:spPr>
          <a:xfrm>
            <a:off x="4362306" y="4154277"/>
            <a:ext cx="980118" cy="461665"/>
          </a:xfrm>
          <a:prstGeom prst="rect">
            <a:avLst/>
          </a:prstGeom>
          <a:noFill/>
        </p:spPr>
        <p:txBody>
          <a:bodyPr wrap="square" rtlCol="0">
            <a:spAutoFit/>
          </a:bodyPr>
          <a:lstStyle/>
          <a:p>
            <a:pPr algn="ctr"/>
            <a:r>
              <a:rPr lang="ja-JP" altLang="en-US" sz="1200" dirty="0" smtClean="0">
                <a:solidFill>
                  <a:prstClr val="black"/>
                </a:solidFill>
              </a:rPr>
              <a:t>事前申請</a:t>
            </a:r>
            <a:endParaRPr lang="en-US" altLang="ja-JP" sz="1200" dirty="0" smtClean="0">
              <a:solidFill>
                <a:prstClr val="black"/>
              </a:solidFill>
            </a:endParaRPr>
          </a:p>
          <a:p>
            <a:pPr algn="ctr"/>
            <a:r>
              <a:rPr lang="ja-JP" altLang="en-US" sz="1200" dirty="0" smtClean="0">
                <a:solidFill>
                  <a:prstClr val="black"/>
                </a:solidFill>
              </a:rPr>
              <a:t>事後</a:t>
            </a:r>
            <a:r>
              <a:rPr lang="ja-JP" altLang="en-US" sz="1200" dirty="0">
                <a:solidFill>
                  <a:prstClr val="black"/>
                </a:solidFill>
              </a:rPr>
              <a:t>申請</a:t>
            </a:r>
          </a:p>
        </p:txBody>
      </p:sp>
      <p:cxnSp>
        <p:nvCxnSpPr>
          <p:cNvPr id="33" name="直線矢印コネクタ 32"/>
          <p:cNvCxnSpPr/>
          <p:nvPr/>
        </p:nvCxnSpPr>
        <p:spPr>
          <a:xfrm flipH="1">
            <a:off x="2277506" y="5257841"/>
            <a:ext cx="235326" cy="327268"/>
          </a:xfrm>
          <a:prstGeom prst="straightConnector1">
            <a:avLst/>
          </a:prstGeom>
          <a:ln>
            <a:headEnd type="arrow" w="med" len="med"/>
            <a:tailEnd type="none" w="med" len="med"/>
          </a:ln>
        </p:spPr>
        <p:style>
          <a:lnRef idx="3">
            <a:schemeClr val="accent1"/>
          </a:lnRef>
          <a:fillRef idx="0">
            <a:schemeClr val="accent1"/>
          </a:fillRef>
          <a:effectRef idx="2">
            <a:schemeClr val="accent1"/>
          </a:effectRef>
          <a:fontRef idx="minor">
            <a:schemeClr val="tx1"/>
          </a:fontRef>
        </p:style>
      </p:cxnSp>
      <p:sp>
        <p:nvSpPr>
          <p:cNvPr id="34" name="テキスト ボックス 33"/>
          <p:cNvSpPr txBox="1"/>
          <p:nvPr/>
        </p:nvSpPr>
        <p:spPr>
          <a:xfrm>
            <a:off x="1705341" y="5305933"/>
            <a:ext cx="689828" cy="276999"/>
          </a:xfrm>
          <a:prstGeom prst="rect">
            <a:avLst/>
          </a:prstGeom>
          <a:noFill/>
        </p:spPr>
        <p:txBody>
          <a:bodyPr wrap="square" rtlCol="0">
            <a:spAutoFit/>
          </a:bodyPr>
          <a:lstStyle/>
          <a:p>
            <a:pPr algn="ctr"/>
            <a:r>
              <a:rPr lang="ja-JP" altLang="en-US" sz="1200" dirty="0">
                <a:solidFill>
                  <a:prstClr val="black"/>
                </a:solidFill>
              </a:rPr>
              <a:t>施工</a:t>
            </a:r>
          </a:p>
        </p:txBody>
      </p:sp>
      <p:cxnSp>
        <p:nvCxnSpPr>
          <p:cNvPr id="39" name="直線矢印コネクタ 38"/>
          <p:cNvCxnSpPr/>
          <p:nvPr/>
        </p:nvCxnSpPr>
        <p:spPr>
          <a:xfrm flipV="1">
            <a:off x="4101351" y="5202510"/>
            <a:ext cx="0" cy="36667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8" name="テキスト ボックス 47"/>
          <p:cNvSpPr txBox="1"/>
          <p:nvPr/>
        </p:nvSpPr>
        <p:spPr>
          <a:xfrm>
            <a:off x="3411523" y="5292191"/>
            <a:ext cx="689828" cy="276999"/>
          </a:xfrm>
          <a:prstGeom prst="rect">
            <a:avLst/>
          </a:prstGeom>
          <a:noFill/>
        </p:spPr>
        <p:txBody>
          <a:bodyPr wrap="square" rtlCol="0">
            <a:spAutoFit/>
          </a:bodyPr>
          <a:lstStyle/>
          <a:p>
            <a:pPr algn="ctr"/>
            <a:r>
              <a:rPr lang="ja-JP" altLang="en-US" sz="1200" dirty="0">
                <a:solidFill>
                  <a:prstClr val="black"/>
                </a:solidFill>
              </a:rPr>
              <a:t>施工</a:t>
            </a:r>
          </a:p>
        </p:txBody>
      </p:sp>
      <p:sp>
        <p:nvSpPr>
          <p:cNvPr id="13" name="円/楕円 12"/>
          <p:cNvSpPr/>
          <p:nvPr/>
        </p:nvSpPr>
        <p:spPr>
          <a:xfrm>
            <a:off x="3199137" y="5589241"/>
            <a:ext cx="2299924" cy="850760"/>
          </a:xfrm>
          <a:prstGeom prst="ellipse">
            <a:avLst/>
          </a:prstGeom>
          <a:no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solidFill>
                <a:prstClr val="black"/>
              </a:solidFill>
            </a:endParaRPr>
          </a:p>
        </p:txBody>
      </p:sp>
      <p:sp>
        <p:nvSpPr>
          <p:cNvPr id="49" name="環状矢印 48"/>
          <p:cNvSpPr/>
          <p:nvPr/>
        </p:nvSpPr>
        <p:spPr>
          <a:xfrm rot="16200000" flipV="1">
            <a:off x="3753307" y="3313068"/>
            <a:ext cx="2782323" cy="2893435"/>
          </a:xfrm>
          <a:prstGeom prst="circularArrow">
            <a:avLst>
              <a:gd name="adj1" fmla="val 5574"/>
              <a:gd name="adj2" fmla="val 1274228"/>
              <a:gd name="adj3" fmla="val 19678585"/>
              <a:gd name="adj4" fmla="val 11042937"/>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 name="テキスト ボックス 6"/>
          <p:cNvSpPr txBox="1"/>
          <p:nvPr/>
        </p:nvSpPr>
        <p:spPr>
          <a:xfrm>
            <a:off x="5794343" y="4279180"/>
            <a:ext cx="1264895" cy="923330"/>
          </a:xfrm>
          <a:prstGeom prst="rect">
            <a:avLst/>
          </a:prstGeom>
          <a:solidFill>
            <a:schemeClr val="bg1"/>
          </a:solidFill>
          <a:ln w="15875">
            <a:solidFill>
              <a:srgbClr val="0070C0"/>
            </a:solidFill>
          </a:ln>
        </p:spPr>
        <p:txBody>
          <a:bodyPr wrap="square" rtlCol="0">
            <a:spAutoFit/>
          </a:bodyPr>
          <a:lstStyle/>
          <a:p>
            <a:pPr algn="ctr"/>
            <a:r>
              <a:rPr lang="ja-JP" altLang="en-US" dirty="0" smtClean="0">
                <a:solidFill>
                  <a:prstClr val="black"/>
                </a:solidFill>
              </a:rPr>
              <a:t>住宅改修事業者の登録</a:t>
            </a:r>
            <a:endParaRPr lang="ja-JP" altLang="en-US" dirty="0">
              <a:solidFill>
                <a:prstClr val="black"/>
              </a:solidFill>
            </a:endParaRPr>
          </a:p>
        </p:txBody>
      </p:sp>
      <p:sp>
        <p:nvSpPr>
          <p:cNvPr id="14" name="四角形吹き出し 13"/>
          <p:cNvSpPr/>
          <p:nvPr/>
        </p:nvSpPr>
        <p:spPr>
          <a:xfrm>
            <a:off x="6657101" y="5518659"/>
            <a:ext cx="1881101" cy="783501"/>
          </a:xfrm>
          <a:prstGeom prst="wedgeRectCallout">
            <a:avLst>
              <a:gd name="adj1" fmla="val -40003"/>
              <a:gd name="adj2" fmla="val -12323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smtClean="0">
                <a:solidFill>
                  <a:prstClr val="black"/>
                </a:solidFill>
              </a:rPr>
              <a:t>事業者への指導・研修が可能</a:t>
            </a:r>
            <a:endParaRPr lang="ja-JP" altLang="en-US" sz="1600" dirty="0">
              <a:solidFill>
                <a:prstClr val="black"/>
              </a:solidFill>
            </a:endParaRPr>
          </a:p>
        </p:txBody>
      </p:sp>
      <p:sp>
        <p:nvSpPr>
          <p:cNvPr id="73" name="テキスト ボックス 72"/>
          <p:cNvSpPr txBox="1"/>
          <p:nvPr/>
        </p:nvSpPr>
        <p:spPr>
          <a:xfrm>
            <a:off x="7248947" y="3160142"/>
            <a:ext cx="1742026" cy="369332"/>
          </a:xfrm>
          <a:prstGeom prst="rect">
            <a:avLst/>
          </a:prstGeom>
          <a:solidFill>
            <a:schemeClr val="bg1"/>
          </a:solidFill>
          <a:ln>
            <a:noFill/>
          </a:ln>
        </p:spPr>
        <p:txBody>
          <a:bodyPr wrap="square" rtlCol="0">
            <a:spAutoFit/>
          </a:bodyPr>
          <a:lstStyle/>
          <a:p>
            <a:pPr algn="ctr"/>
            <a:r>
              <a:rPr lang="en-US" altLang="ja-JP" b="1" dirty="0" smtClean="0">
                <a:solidFill>
                  <a:srgbClr val="FF0000"/>
                </a:solidFill>
              </a:rPr>
              <a:t>【</a:t>
            </a:r>
            <a:r>
              <a:rPr lang="ja-JP" altLang="en-US" b="1" dirty="0">
                <a:solidFill>
                  <a:srgbClr val="FF0000"/>
                </a:solidFill>
              </a:rPr>
              <a:t>登録制度</a:t>
            </a:r>
            <a:r>
              <a:rPr lang="en-US" altLang="ja-JP" b="1" dirty="0" smtClean="0">
                <a:solidFill>
                  <a:srgbClr val="FF0000"/>
                </a:solidFill>
              </a:rPr>
              <a:t>】</a:t>
            </a:r>
          </a:p>
        </p:txBody>
      </p:sp>
      <p:sp>
        <p:nvSpPr>
          <p:cNvPr id="17" name="フリーフォーム 16"/>
          <p:cNvSpPr/>
          <p:nvPr/>
        </p:nvSpPr>
        <p:spPr>
          <a:xfrm>
            <a:off x="2348998" y="3112709"/>
            <a:ext cx="4897525" cy="285849"/>
          </a:xfrm>
          <a:custGeom>
            <a:avLst/>
            <a:gdLst>
              <a:gd name="connsiteX0" fmla="*/ 0 w 4660900"/>
              <a:gd name="connsiteY0" fmla="*/ 520897 h 571697"/>
              <a:gd name="connsiteX1" fmla="*/ 2387600 w 4660900"/>
              <a:gd name="connsiteY1" fmla="*/ 197 h 571697"/>
              <a:gd name="connsiteX2" fmla="*/ 4660900 w 4660900"/>
              <a:gd name="connsiteY2" fmla="*/ 571697 h 571697"/>
            </a:gdLst>
            <a:ahLst/>
            <a:cxnLst>
              <a:cxn ang="0">
                <a:pos x="connsiteX0" y="connsiteY0"/>
              </a:cxn>
              <a:cxn ang="0">
                <a:pos x="connsiteX1" y="connsiteY1"/>
              </a:cxn>
              <a:cxn ang="0">
                <a:pos x="connsiteX2" y="connsiteY2"/>
              </a:cxn>
            </a:cxnLst>
            <a:rect l="l" t="t" r="r" b="b"/>
            <a:pathLst>
              <a:path w="4660900" h="571697">
                <a:moveTo>
                  <a:pt x="0" y="520897"/>
                </a:moveTo>
                <a:cubicBezTo>
                  <a:pt x="805391" y="256313"/>
                  <a:pt x="1610783" y="-8270"/>
                  <a:pt x="2387600" y="197"/>
                </a:cubicBezTo>
                <a:cubicBezTo>
                  <a:pt x="3164417" y="8664"/>
                  <a:pt x="3912658" y="290180"/>
                  <a:pt x="4660900" y="571697"/>
                </a:cubicBezTo>
              </a:path>
            </a:pathLst>
          </a:custGeom>
          <a:noFill/>
          <a:ln w="203200">
            <a:solidFill>
              <a:schemeClr val="accent1"/>
            </a:solidFill>
            <a:headEnd type="triangle" w="sm" len="sm"/>
            <a:tailEnd type="triangle" w="sm" len="sm"/>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n>
                <a:solidFill>
                  <a:srgbClr val="4F81BD"/>
                </a:solidFill>
              </a:ln>
              <a:solidFill>
                <a:prstClr val="white"/>
              </a:solidFill>
            </a:endParaRPr>
          </a:p>
        </p:txBody>
      </p:sp>
      <p:sp>
        <p:nvSpPr>
          <p:cNvPr id="18" name="テキスト ボックス 17"/>
          <p:cNvSpPr txBox="1"/>
          <p:nvPr/>
        </p:nvSpPr>
        <p:spPr>
          <a:xfrm>
            <a:off x="3492138" y="2915652"/>
            <a:ext cx="2652741"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dirty="0" smtClean="0">
                <a:solidFill>
                  <a:srgbClr val="1F497D"/>
                </a:solidFill>
              </a:rPr>
              <a:t>保険者は任意で選択</a:t>
            </a:r>
            <a:endParaRPr lang="ja-JP" altLang="en-US" b="1" dirty="0">
              <a:solidFill>
                <a:srgbClr val="1F497D"/>
              </a:solidFill>
            </a:endParaRPr>
          </a:p>
        </p:txBody>
      </p:sp>
      <p:sp>
        <p:nvSpPr>
          <p:cNvPr id="2" name="テキスト ボックス 1"/>
          <p:cNvSpPr txBox="1"/>
          <p:nvPr/>
        </p:nvSpPr>
        <p:spPr>
          <a:xfrm>
            <a:off x="809739" y="6453343"/>
            <a:ext cx="6686446" cy="307777"/>
          </a:xfrm>
          <a:prstGeom prst="rect">
            <a:avLst/>
          </a:prstGeom>
          <a:noFill/>
        </p:spPr>
        <p:txBody>
          <a:bodyPr wrap="none" rtlCol="0">
            <a:spAutoFit/>
          </a:bodyPr>
          <a:lstStyle/>
          <a:p>
            <a:r>
              <a:rPr kumimoji="1" lang="en-US" altLang="ja-JP" sz="1400" dirty="0" smtClean="0"/>
              <a:t>※ </a:t>
            </a:r>
            <a:r>
              <a:rPr kumimoji="1" lang="ja-JP" altLang="en-US" sz="1400" dirty="0" smtClean="0"/>
              <a:t>登録していない事業者Ａについては、従来通り利用者が保険者へ請求（償還払い）。</a:t>
            </a:r>
            <a:endParaRPr kumimoji="1" lang="ja-JP" altLang="en-US" sz="1400" dirty="0"/>
          </a:p>
        </p:txBody>
      </p:sp>
      <p:sp>
        <p:nvSpPr>
          <p:cNvPr id="32" name="テキスト ボックス 31"/>
          <p:cNvSpPr txBox="1"/>
          <p:nvPr/>
        </p:nvSpPr>
        <p:spPr>
          <a:xfrm>
            <a:off x="177006" y="476672"/>
            <a:ext cx="9505642" cy="1169551"/>
          </a:xfrm>
          <a:prstGeom prst="rect">
            <a:avLst/>
          </a:prstGeom>
          <a:noFill/>
          <a:ln w="19050">
            <a:solidFill>
              <a:schemeClr val="tx1"/>
            </a:solidFill>
          </a:ln>
        </p:spPr>
        <p:txBody>
          <a:bodyPr wrap="square" rtlCol="0">
            <a:spAutoFit/>
          </a:bodyPr>
          <a:lstStyle/>
          <a:p>
            <a:pPr marL="177800" indent="-457200" algn="just" eaLnBrk="0" fontAlgn="ctr" hangingPunct="0">
              <a:defRPr/>
            </a:pPr>
            <a:r>
              <a:rPr lang="ja-JP" altLang="en-US" sz="1400" dirty="0" smtClean="0">
                <a:solidFill>
                  <a:prstClr val="black"/>
                </a:solidFill>
                <a:latin typeface="ＭＳ ゴシック" pitchFamily="49" charset="-128"/>
                <a:ea typeface="ＭＳ ゴシック" pitchFamily="49" charset="-128"/>
              </a:rPr>
              <a:t>　　○市</a:t>
            </a:r>
            <a:r>
              <a:rPr lang="ja-JP" altLang="en-US" sz="1400" dirty="0">
                <a:solidFill>
                  <a:prstClr val="black"/>
                </a:solidFill>
                <a:latin typeface="ＭＳ ゴシック" pitchFamily="49" charset="-128"/>
                <a:ea typeface="ＭＳ ゴシック" pitchFamily="49" charset="-128"/>
              </a:rPr>
              <a:t>町村は、居宅要介護（要支援）被保険者が、住宅改修を行ったときは、当該居宅要介護（要支援</a:t>
            </a:r>
            <a:r>
              <a:rPr lang="ja-JP" altLang="en-US" sz="1400" dirty="0" smtClean="0">
                <a:solidFill>
                  <a:prstClr val="black"/>
                </a:solidFill>
                <a:latin typeface="ＭＳ ゴシック" pitchFamily="49" charset="-128"/>
                <a:ea typeface="ＭＳ ゴシック" pitchFamily="49" charset="-128"/>
              </a:rPr>
              <a:t>）</a:t>
            </a:r>
            <a:endParaRPr lang="en-US" altLang="ja-JP" sz="1400" dirty="0" smtClean="0">
              <a:solidFill>
                <a:prstClr val="black"/>
              </a:solidFill>
              <a:latin typeface="ＭＳ ゴシック" pitchFamily="49" charset="-128"/>
              <a:ea typeface="ＭＳ ゴシック" pitchFamily="49" charset="-128"/>
            </a:endParaRPr>
          </a:p>
          <a:p>
            <a:pPr marL="177800" indent="-457200" algn="just" eaLnBrk="0" fontAlgn="ctr" hangingPunct="0">
              <a:defRPr/>
            </a:pPr>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被保険者</a:t>
            </a:r>
            <a:r>
              <a:rPr lang="ja-JP" altLang="en-US" sz="1400" dirty="0">
                <a:solidFill>
                  <a:prstClr val="black"/>
                </a:solidFill>
                <a:latin typeface="ＭＳ ゴシック" pitchFamily="49" charset="-128"/>
                <a:ea typeface="ＭＳ ゴシック" pitchFamily="49" charset="-128"/>
              </a:rPr>
              <a:t>に対し、居宅介護（介護予防）住宅改修費を支給することとしており、住宅改修を行う者</a:t>
            </a:r>
            <a:r>
              <a:rPr lang="ja-JP" altLang="en-US" sz="1400" dirty="0" smtClean="0">
                <a:solidFill>
                  <a:prstClr val="black"/>
                </a:solidFill>
                <a:latin typeface="ＭＳ ゴシック" pitchFamily="49" charset="-128"/>
                <a:ea typeface="ＭＳ ゴシック" pitchFamily="49" charset="-128"/>
              </a:rPr>
              <a:t>若</a:t>
            </a:r>
            <a:endParaRPr lang="en-US" altLang="ja-JP" sz="1400" dirty="0" smtClean="0">
              <a:solidFill>
                <a:prstClr val="black"/>
              </a:solidFill>
              <a:latin typeface="ＭＳ ゴシック" pitchFamily="49" charset="-128"/>
              <a:ea typeface="ＭＳ ゴシック" pitchFamily="49" charset="-128"/>
            </a:endParaRPr>
          </a:p>
          <a:p>
            <a:pPr marL="177800" indent="-457200" algn="just" eaLnBrk="0" fontAlgn="ctr" hangingPunct="0">
              <a:defRPr/>
            </a:pPr>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しくは</a:t>
            </a:r>
            <a:r>
              <a:rPr lang="ja-JP" altLang="en-US" sz="1400" dirty="0">
                <a:solidFill>
                  <a:prstClr val="black"/>
                </a:solidFill>
                <a:latin typeface="ＭＳ ゴシック" pitchFamily="49" charset="-128"/>
                <a:ea typeface="ＭＳ ゴシック" pitchFamily="49" charset="-128"/>
              </a:rPr>
              <a:t>住宅改修を行った者については、特段の規定はない。</a:t>
            </a:r>
            <a:endParaRPr lang="en-US" altLang="ja-JP" sz="1400" dirty="0">
              <a:solidFill>
                <a:prstClr val="black"/>
              </a:solidFill>
              <a:latin typeface="ＭＳ ゴシック" pitchFamily="49" charset="-128"/>
              <a:ea typeface="ＭＳ ゴシック" pitchFamily="49" charset="-128"/>
            </a:endParaRPr>
          </a:p>
          <a:p>
            <a:pPr marL="177800" indent="-457200" algn="just" eaLnBrk="0" fontAlgn="ctr" hangingPunct="0">
              <a:defRPr/>
            </a:pPr>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a:t>
            </a:r>
            <a:r>
              <a:rPr lang="ja-JP" altLang="en-US" sz="1400" dirty="0">
                <a:solidFill>
                  <a:prstClr val="black"/>
                </a:solidFill>
                <a:latin typeface="ＭＳ ゴシック" pitchFamily="49" charset="-128"/>
                <a:ea typeface="ＭＳ ゴシック" pitchFamily="49" charset="-128"/>
              </a:rPr>
              <a:t>多くの保険者が「事業者が指定制度ではないため、事業者に対する指導が難しい」、「事業者に</a:t>
            </a:r>
            <a:r>
              <a:rPr lang="ja-JP" altLang="en-US" sz="1400" dirty="0" smtClean="0">
                <a:solidFill>
                  <a:prstClr val="black"/>
                </a:solidFill>
                <a:latin typeface="ＭＳ ゴシック" pitchFamily="49" charset="-128"/>
                <a:ea typeface="ＭＳ ゴシック" pitchFamily="49" charset="-128"/>
              </a:rPr>
              <a:t>より</a:t>
            </a:r>
            <a:endParaRPr lang="en-US" altLang="ja-JP" sz="1400" dirty="0" smtClean="0">
              <a:solidFill>
                <a:prstClr val="black"/>
              </a:solidFill>
              <a:latin typeface="ＭＳ ゴシック" pitchFamily="49" charset="-128"/>
              <a:ea typeface="ＭＳ ゴシック" pitchFamily="49" charset="-128"/>
            </a:endParaRPr>
          </a:p>
          <a:p>
            <a:pPr marL="177800" indent="-457200" algn="just" eaLnBrk="0" fontAlgn="ctr" hangingPunct="0">
              <a:defRPr/>
            </a:pPr>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技術</a:t>
            </a:r>
            <a:r>
              <a:rPr lang="ja-JP" altLang="en-US" sz="1400" dirty="0">
                <a:solidFill>
                  <a:prstClr val="black"/>
                </a:solidFill>
                <a:latin typeface="ＭＳ ゴシック" pitchFamily="49" charset="-128"/>
                <a:ea typeface="ＭＳ ゴシック" pitchFamily="49" charset="-128"/>
              </a:rPr>
              <a:t>・施工水準のバラツキが大きい」という課題をあげている。</a:t>
            </a:r>
            <a:endParaRPr lang="en-US" altLang="ja-JP" sz="1400" dirty="0">
              <a:solidFill>
                <a:prstClr val="black"/>
              </a:solidFill>
              <a:latin typeface="ＭＳ ゴシック" pitchFamily="49" charset="-128"/>
              <a:ea typeface="ＭＳ ゴシック" pitchFamily="49" charset="-128"/>
            </a:endParaRPr>
          </a:p>
        </p:txBody>
      </p:sp>
      <p:sp>
        <p:nvSpPr>
          <p:cNvPr id="61" name="テキスト ボックス 60"/>
          <p:cNvSpPr txBox="1"/>
          <p:nvPr/>
        </p:nvSpPr>
        <p:spPr>
          <a:xfrm>
            <a:off x="149922" y="1754815"/>
            <a:ext cx="9532730" cy="954107"/>
          </a:xfrm>
          <a:prstGeom prst="rect">
            <a:avLst/>
          </a:prstGeom>
          <a:noFill/>
          <a:ln w="19050">
            <a:solidFill>
              <a:schemeClr val="tx1"/>
            </a:solidFill>
          </a:ln>
        </p:spPr>
        <p:txBody>
          <a:bodyPr wrap="square" rtlCol="0">
            <a:spAutoFit/>
          </a:bodyPr>
          <a:lstStyle/>
          <a:p>
            <a:pPr marL="174625" indent="-174625" eaLnBrk="0" fontAlgn="ctr" hangingPunct="0">
              <a:spcBef>
                <a:spcPct val="0"/>
              </a:spcBef>
              <a:spcAft>
                <a:spcPct val="0"/>
              </a:spcAft>
              <a:buNone/>
            </a:pPr>
            <a:r>
              <a:rPr lang="ja-JP" altLang="en-US" sz="1400" dirty="0" smtClean="0">
                <a:solidFill>
                  <a:prstClr val="black"/>
                </a:solidFill>
                <a:latin typeface="ＭＳ ゴシック" pitchFamily="49" charset="-128"/>
                <a:ea typeface="ＭＳ ゴシック" pitchFamily="49" charset="-128"/>
              </a:rPr>
              <a:t>　　＜</a:t>
            </a:r>
            <a:r>
              <a:rPr lang="ja-JP" altLang="en-US" sz="1400" dirty="0">
                <a:solidFill>
                  <a:prstClr val="black"/>
                </a:solidFill>
                <a:latin typeface="ＭＳ ゴシック" pitchFamily="49" charset="-128"/>
                <a:ea typeface="ＭＳ ゴシック" pitchFamily="49" charset="-128"/>
              </a:rPr>
              <a:t>住宅改修の質の確保について＞</a:t>
            </a:r>
            <a:endParaRPr lang="en-US" altLang="ja-JP" sz="1400" dirty="0">
              <a:solidFill>
                <a:prstClr val="black"/>
              </a:solidFill>
              <a:latin typeface="ＭＳ ゴシック" pitchFamily="49" charset="-128"/>
              <a:ea typeface="ＭＳ ゴシック" pitchFamily="49" charset="-128"/>
            </a:endParaRPr>
          </a:p>
          <a:p>
            <a:pPr marL="174625" indent="-174625" algn="just" eaLnBrk="0" fontAlgn="ctr" hangingPunct="0">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　</a:t>
            </a:r>
            <a:r>
              <a:rPr lang="ja-JP" altLang="en-US" sz="1400" dirty="0" smtClean="0">
                <a:solidFill>
                  <a:prstClr val="black"/>
                </a:solidFill>
                <a:latin typeface="ＭＳ ゴシック" pitchFamily="49" charset="-128"/>
                <a:ea typeface="ＭＳ ゴシック" pitchFamily="49" charset="-128"/>
                <a:cs typeface="Times New Roman" pitchFamily="18" charset="0"/>
              </a:rPr>
              <a:t>　○</a:t>
            </a:r>
            <a:r>
              <a:rPr lang="en-US" altLang="ja-JP" sz="1400" dirty="0" smtClean="0">
                <a:solidFill>
                  <a:prstClr val="black"/>
                </a:solidFill>
                <a:latin typeface="ＭＳ ゴシック" pitchFamily="49" charset="-128"/>
                <a:ea typeface="ＭＳ ゴシック" pitchFamily="49" charset="-128"/>
                <a:cs typeface="Times New Roman" pitchFamily="18" charset="0"/>
              </a:rPr>
              <a:t>｢</a:t>
            </a:r>
            <a:r>
              <a:rPr lang="ja-JP" altLang="en-US" sz="1400" dirty="0" smtClean="0">
                <a:solidFill>
                  <a:prstClr val="black"/>
                </a:solidFill>
                <a:latin typeface="ＭＳ ゴシック" pitchFamily="49" charset="-128"/>
                <a:ea typeface="ＭＳ ゴシック" pitchFamily="49" charset="-128"/>
                <a:cs typeface="Times New Roman" pitchFamily="18" charset="0"/>
              </a:rPr>
              <a:t>住宅</a:t>
            </a:r>
            <a:r>
              <a:rPr lang="ja-JP" altLang="en-US" sz="1400" dirty="0">
                <a:solidFill>
                  <a:prstClr val="black"/>
                </a:solidFill>
                <a:latin typeface="ＭＳ ゴシック" pitchFamily="49" charset="-128"/>
                <a:ea typeface="ＭＳ ゴシック" pitchFamily="49" charset="-128"/>
                <a:cs typeface="Times New Roman" pitchFamily="18" charset="0"/>
              </a:rPr>
              <a:t>改修を行う事業者に対する指導が</a:t>
            </a:r>
            <a:r>
              <a:rPr lang="ja-JP" altLang="en-US" sz="1400" dirty="0" smtClean="0">
                <a:solidFill>
                  <a:prstClr val="black"/>
                </a:solidFill>
                <a:latin typeface="ＭＳ ゴシック" pitchFamily="49" charset="-128"/>
                <a:ea typeface="ＭＳ ゴシック" pitchFamily="49" charset="-128"/>
                <a:cs typeface="Times New Roman" pitchFamily="18" charset="0"/>
              </a:rPr>
              <a:t>難しい</a:t>
            </a:r>
            <a:r>
              <a:rPr lang="en-US" altLang="ja-JP" sz="1400" dirty="0" smtClean="0">
                <a:solidFill>
                  <a:prstClr val="black"/>
                </a:solidFill>
                <a:latin typeface="ＭＳ ゴシック" pitchFamily="49" charset="-128"/>
                <a:ea typeface="ＭＳ ゴシック" pitchFamily="49" charset="-128"/>
                <a:cs typeface="Times New Roman" pitchFamily="18" charset="0"/>
              </a:rPr>
              <a:t>｣､｢</a:t>
            </a:r>
            <a:r>
              <a:rPr lang="ja-JP" altLang="en-US" sz="1400" dirty="0" smtClean="0">
                <a:solidFill>
                  <a:prstClr val="black"/>
                </a:solidFill>
                <a:latin typeface="ＭＳ ゴシック" pitchFamily="49" charset="-128"/>
                <a:ea typeface="ＭＳ ゴシック" pitchFamily="49" charset="-128"/>
                <a:cs typeface="Times New Roman" pitchFamily="18" charset="0"/>
              </a:rPr>
              <a:t>事</a:t>
            </a:r>
            <a:r>
              <a:rPr lang="ja-JP" altLang="en-US" sz="1400" dirty="0">
                <a:solidFill>
                  <a:prstClr val="black"/>
                </a:solidFill>
                <a:latin typeface="ＭＳ ゴシック" pitchFamily="49" charset="-128"/>
                <a:ea typeface="ＭＳ ゴシック" pitchFamily="49" charset="-128"/>
                <a:cs typeface="Times New Roman" pitchFamily="18" charset="0"/>
              </a:rPr>
              <a:t>業者により技術・施工水準のバラツキが大きい</a:t>
            </a:r>
            <a:r>
              <a:rPr lang="ja-JP" altLang="en-US" sz="1400" dirty="0" smtClean="0">
                <a:solidFill>
                  <a:prstClr val="black"/>
                </a:solidFill>
                <a:latin typeface="ＭＳ ゴシック" pitchFamily="49" charset="-128"/>
                <a:ea typeface="ＭＳ ゴシック" pitchFamily="49" charset="-128"/>
                <a:cs typeface="Times New Roman" pitchFamily="18" charset="0"/>
              </a:rPr>
              <a:t>」</a:t>
            </a:r>
            <a:endParaRPr lang="en-US" altLang="ja-JP" sz="1400" dirty="0">
              <a:solidFill>
                <a:prstClr val="black"/>
              </a:solidFill>
              <a:latin typeface="ＭＳ ゴシック" pitchFamily="49" charset="-128"/>
              <a:ea typeface="ＭＳ ゴシック" pitchFamily="49" charset="-128"/>
              <a:cs typeface="Times New Roman" pitchFamily="18" charset="0"/>
            </a:endParaRPr>
          </a:p>
          <a:p>
            <a:pPr marL="174625" indent="-174625" algn="just" eaLnBrk="0" fontAlgn="ctr" hangingPunct="0">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　　　</a:t>
            </a:r>
            <a:r>
              <a:rPr lang="ja-JP" altLang="en-US" sz="1400" dirty="0" smtClean="0">
                <a:solidFill>
                  <a:prstClr val="black"/>
                </a:solidFill>
                <a:latin typeface="ＭＳ ゴシック" pitchFamily="49" charset="-128"/>
                <a:ea typeface="ＭＳ ゴシック" pitchFamily="49" charset="-128"/>
                <a:cs typeface="Times New Roman" pitchFamily="18" charset="0"/>
              </a:rPr>
              <a:t>と</a:t>
            </a:r>
            <a:r>
              <a:rPr lang="ja-JP" altLang="en-US" sz="1400" dirty="0">
                <a:solidFill>
                  <a:prstClr val="black"/>
                </a:solidFill>
                <a:latin typeface="ＭＳ ゴシック" pitchFamily="49" charset="-128"/>
                <a:ea typeface="ＭＳ ゴシック" pitchFamily="49" charset="-128"/>
                <a:cs typeface="Times New Roman" pitchFamily="18" charset="0"/>
              </a:rPr>
              <a:t>いう実態を踏まえ、住宅改修の質を確保する観点から、市町村が、例えばあらかじめ事業者の</a:t>
            </a:r>
            <a:r>
              <a:rPr lang="ja-JP" altLang="en-US" sz="1400" dirty="0" smtClean="0">
                <a:solidFill>
                  <a:prstClr val="black"/>
                </a:solidFill>
                <a:latin typeface="ＭＳ ゴシック" pitchFamily="49" charset="-128"/>
                <a:ea typeface="ＭＳ ゴシック" pitchFamily="49" charset="-128"/>
                <a:cs typeface="Times New Roman" pitchFamily="18" charset="0"/>
              </a:rPr>
              <a:t>登録</a:t>
            </a:r>
            <a:endParaRPr lang="en-US" altLang="ja-JP" sz="1400" dirty="0" smtClean="0">
              <a:solidFill>
                <a:prstClr val="black"/>
              </a:solidFill>
              <a:latin typeface="ＭＳ ゴシック" pitchFamily="49" charset="-128"/>
              <a:ea typeface="ＭＳ ゴシック" pitchFamily="49" charset="-128"/>
              <a:cs typeface="Times New Roman" pitchFamily="18" charset="0"/>
            </a:endParaRPr>
          </a:p>
          <a:p>
            <a:pPr marL="174625" indent="-174625" algn="just" eaLnBrk="0" fontAlgn="ctr" hangingPunct="0">
              <a:spcBef>
                <a:spcPct val="0"/>
              </a:spcBef>
              <a:spcAft>
                <a:spcPct val="0"/>
              </a:spcAft>
              <a:buNone/>
            </a:pPr>
            <a:r>
              <a:rPr lang="ja-JP" altLang="en-US" sz="1400" dirty="0">
                <a:solidFill>
                  <a:prstClr val="black"/>
                </a:solidFill>
                <a:latin typeface="ＭＳ ゴシック" pitchFamily="49" charset="-128"/>
                <a:ea typeface="ＭＳ ゴシック" pitchFamily="49" charset="-128"/>
                <a:cs typeface="Times New Roman" pitchFamily="18" charset="0"/>
              </a:rPr>
              <a:t>　</a:t>
            </a:r>
            <a:r>
              <a:rPr lang="ja-JP" altLang="en-US" sz="1400" dirty="0" smtClean="0">
                <a:solidFill>
                  <a:prstClr val="black"/>
                </a:solidFill>
                <a:latin typeface="ＭＳ ゴシック" pitchFamily="49" charset="-128"/>
                <a:ea typeface="ＭＳ ゴシック" pitchFamily="49" charset="-128"/>
                <a:cs typeface="Times New Roman" pitchFamily="18" charset="0"/>
              </a:rPr>
              <a:t>　　を行った</a:t>
            </a:r>
            <a:r>
              <a:rPr lang="ja-JP" altLang="en-US" sz="1400" dirty="0">
                <a:solidFill>
                  <a:prstClr val="black"/>
                </a:solidFill>
                <a:latin typeface="ＭＳ ゴシック" pitchFamily="49" charset="-128"/>
                <a:ea typeface="ＭＳ ゴシック" pitchFamily="49" charset="-128"/>
                <a:cs typeface="Times New Roman" pitchFamily="18" charset="0"/>
              </a:rPr>
              <a:t>上で住宅改修費を支給する仕組みを導入できるよう検討してはどう</a:t>
            </a:r>
            <a:r>
              <a:rPr lang="ja-JP" altLang="en-US" sz="1400" dirty="0" smtClean="0">
                <a:solidFill>
                  <a:prstClr val="black"/>
                </a:solidFill>
                <a:latin typeface="ＭＳ ゴシック" pitchFamily="49" charset="-128"/>
                <a:ea typeface="ＭＳ ゴシック" pitchFamily="49" charset="-128"/>
                <a:cs typeface="Times New Roman" pitchFamily="18" charset="0"/>
              </a:rPr>
              <a:t>か。</a:t>
            </a:r>
            <a:endParaRPr lang="ja-JP" altLang="en-US" sz="1400" dirty="0">
              <a:latin typeface="ＭＳ ゴシック" pitchFamily="49" charset="-128"/>
              <a:ea typeface="ＭＳ ゴシック" pitchFamily="49" charset="-128"/>
              <a:cs typeface="Times New Roman" pitchFamily="18" charset="0"/>
            </a:endParaRPr>
          </a:p>
        </p:txBody>
      </p:sp>
      <p:sp>
        <p:nvSpPr>
          <p:cNvPr id="63" name="角丸四角形 62"/>
          <p:cNvSpPr/>
          <p:nvPr/>
        </p:nvSpPr>
        <p:spPr>
          <a:xfrm>
            <a:off x="155474" y="476672"/>
            <a:ext cx="448384" cy="1169551"/>
          </a:xfrm>
          <a:prstGeom prst="roundRect">
            <a:avLst>
              <a:gd name="adj" fmla="val 0"/>
            </a:avLst>
          </a:prstGeom>
          <a:ln w="12700"/>
        </p:spPr>
        <p:style>
          <a:lnRef idx="1">
            <a:schemeClr val="accent1"/>
          </a:lnRef>
          <a:fillRef idx="2">
            <a:schemeClr val="accent1"/>
          </a:fillRef>
          <a:effectRef idx="1">
            <a:schemeClr val="accent1"/>
          </a:effectRef>
          <a:fontRef idx="minor">
            <a:schemeClr val="dk1"/>
          </a:fontRef>
        </p:style>
        <p:txBody>
          <a:bodyPr rtlCol="0" anchor="ctr"/>
          <a:lstStyle/>
          <a:p>
            <a:pPr algn="ctr" eaLnBrk="0" fontAlgn="ctr" hangingPunct="0"/>
            <a:r>
              <a:rPr lang="ja-JP" altLang="en-US" sz="1400" dirty="0" smtClean="0">
                <a:solidFill>
                  <a:prstClr val="black"/>
                </a:solidFill>
                <a:latin typeface="HGP創英角ｺﾞｼｯｸUB" pitchFamily="50" charset="-128"/>
                <a:ea typeface="HGP創英角ｺﾞｼｯｸUB" pitchFamily="50" charset="-128"/>
              </a:rPr>
              <a:t>現状・</a:t>
            </a:r>
            <a:endParaRPr lang="en-US" altLang="ja-JP" sz="1400" dirty="0" smtClean="0">
              <a:solidFill>
                <a:prstClr val="black"/>
              </a:solidFill>
              <a:latin typeface="HGP創英角ｺﾞｼｯｸUB" pitchFamily="50" charset="-128"/>
              <a:ea typeface="HGP創英角ｺﾞｼｯｸUB" pitchFamily="50" charset="-128"/>
            </a:endParaRPr>
          </a:p>
          <a:p>
            <a:pPr algn="ctr" eaLnBrk="0" fontAlgn="ctr" hangingPunct="0"/>
            <a:r>
              <a:rPr lang="ja-JP" altLang="en-US" sz="1400" dirty="0" smtClean="0">
                <a:solidFill>
                  <a:prstClr val="black"/>
                </a:solidFill>
                <a:latin typeface="HGP創英角ｺﾞｼｯｸUB" pitchFamily="50" charset="-128"/>
                <a:ea typeface="HGP創英角ｺﾞｼｯｸUB" pitchFamily="50" charset="-128"/>
              </a:rPr>
              <a:t>課題</a:t>
            </a:r>
            <a:endParaRPr lang="ja-JP" altLang="en-US" sz="1400" dirty="0">
              <a:solidFill>
                <a:prstClr val="black"/>
              </a:solidFill>
              <a:latin typeface="HGP創英角ｺﾞｼｯｸUB" pitchFamily="50" charset="-128"/>
              <a:ea typeface="HGP創英角ｺﾞｼｯｸUB" pitchFamily="50" charset="-128"/>
            </a:endParaRPr>
          </a:p>
        </p:txBody>
      </p:sp>
      <p:sp>
        <p:nvSpPr>
          <p:cNvPr id="65" name="角丸四角形 64"/>
          <p:cNvSpPr/>
          <p:nvPr/>
        </p:nvSpPr>
        <p:spPr>
          <a:xfrm>
            <a:off x="155478" y="1754812"/>
            <a:ext cx="453939" cy="954108"/>
          </a:xfrm>
          <a:prstGeom prst="roundRect">
            <a:avLst>
              <a:gd name="adj" fmla="val 0"/>
            </a:avLst>
          </a:prstGeom>
          <a:ln w="12700"/>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dirty="0" smtClean="0">
                <a:solidFill>
                  <a:prstClr val="black"/>
                </a:solidFill>
                <a:latin typeface="HGP創英角ｺﾞｼｯｸUB" pitchFamily="50" charset="-128"/>
                <a:ea typeface="HGP創英角ｺﾞｼｯｸUB" pitchFamily="50" charset="-128"/>
              </a:rPr>
              <a:t>論　点</a:t>
            </a:r>
            <a:endParaRPr lang="ja-JP" altLang="en-US" sz="1400" dirty="0">
              <a:solidFill>
                <a:prstClr val="black"/>
              </a:solidFill>
              <a:latin typeface="HGP創英角ｺﾞｼｯｸUB" pitchFamily="50" charset="-128"/>
              <a:ea typeface="HGP創英角ｺﾞｼｯｸUB" pitchFamily="50" charset="-128"/>
            </a:endParaRPr>
          </a:p>
        </p:txBody>
      </p:sp>
      <p:sp>
        <p:nvSpPr>
          <p:cNvPr id="66" name="角丸四角形 65"/>
          <p:cNvSpPr/>
          <p:nvPr/>
        </p:nvSpPr>
        <p:spPr>
          <a:xfrm>
            <a:off x="149919" y="2832746"/>
            <a:ext cx="1638516" cy="288032"/>
          </a:xfrm>
          <a:prstGeom prst="roundRect">
            <a:avLst>
              <a:gd name="adj" fmla="val 0"/>
            </a:avLst>
          </a:prstGeom>
          <a:ln w="1270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smtClean="0">
                <a:solidFill>
                  <a:prstClr val="black"/>
                </a:solidFill>
                <a:latin typeface="HGP創英角ｺﾞｼｯｸUB" pitchFamily="50" charset="-128"/>
                <a:ea typeface="HGP創英角ｺﾞｼｯｸUB" pitchFamily="50" charset="-128"/>
              </a:rPr>
              <a:t>イ メ </a:t>
            </a:r>
            <a:r>
              <a:rPr lang="ja-JP" altLang="en-US" sz="1600" dirty="0" err="1" smtClean="0">
                <a:solidFill>
                  <a:prstClr val="black"/>
                </a:solidFill>
                <a:latin typeface="HGP創英角ｺﾞｼｯｸUB" pitchFamily="50" charset="-128"/>
                <a:ea typeface="HGP創英角ｺﾞｼｯｸUB" pitchFamily="50" charset="-128"/>
              </a:rPr>
              <a:t>ー</a:t>
            </a:r>
            <a:r>
              <a:rPr lang="ja-JP" altLang="en-US" sz="1600" dirty="0" smtClean="0">
                <a:solidFill>
                  <a:prstClr val="black"/>
                </a:solidFill>
                <a:latin typeface="HGP創英角ｺﾞｼｯｸUB" pitchFamily="50" charset="-128"/>
                <a:ea typeface="HGP創英角ｺﾞｼｯｸUB" pitchFamily="50" charset="-128"/>
              </a:rPr>
              <a:t> ジ</a:t>
            </a:r>
            <a:endParaRPr lang="ja-JP" altLang="en-US" sz="1400" dirty="0">
              <a:solidFill>
                <a:prstClr val="black"/>
              </a:solidFill>
              <a:latin typeface="HGP創英角ｺﾞｼｯｸUB" pitchFamily="50" charset="-128"/>
              <a:ea typeface="HGP創英角ｺﾞｼｯｸUB" pitchFamily="50" charset="-128"/>
            </a:endParaRPr>
          </a:p>
        </p:txBody>
      </p:sp>
      <p:sp>
        <p:nvSpPr>
          <p:cNvPr id="46" name="Text Box 2"/>
          <p:cNvSpPr txBox="1">
            <a:spLocks noChangeArrowheads="1"/>
          </p:cNvSpPr>
          <p:nvPr/>
        </p:nvSpPr>
        <p:spPr bwMode="auto">
          <a:xfrm>
            <a:off x="84427" y="44624"/>
            <a:ext cx="9711529" cy="473687"/>
          </a:xfrm>
          <a:prstGeom prst="rect">
            <a:avLst/>
          </a:prstGeom>
          <a:noFill/>
          <a:ln w="9525">
            <a:noFill/>
            <a:miter lim="800000"/>
            <a:headEnd/>
            <a:tailEnd/>
          </a:ln>
          <a:effectLst/>
        </p:spPr>
        <p:txBody>
          <a:bodyPr wrap="square" lIns="91200" tIns="45601" rIns="91200" bIns="45601">
            <a:spAutoFit/>
          </a:bodyPr>
          <a:lstStyle/>
          <a:p>
            <a:pPr algn="ctr">
              <a:spcBef>
                <a:spcPct val="50000"/>
              </a:spcBef>
            </a:pPr>
            <a:r>
              <a:rPr lang="ja-JP" altLang="en-US" sz="2400" b="1" dirty="0" smtClean="0">
                <a:solidFill>
                  <a:prstClr val="black"/>
                </a:solidFill>
                <a:latin typeface="+mn-ea"/>
                <a:ea typeface="+mn-ea"/>
              </a:rPr>
              <a:t>住宅改修事業者の登録制度の導入</a:t>
            </a:r>
            <a:endParaRPr lang="ja-JP" altLang="en-US" sz="2400" b="1" dirty="0">
              <a:solidFill>
                <a:prstClr val="black"/>
              </a:solidFill>
              <a:latin typeface="+mn-ea"/>
              <a:ea typeface="+mn-ea"/>
            </a:endParaRPr>
          </a:p>
        </p:txBody>
      </p:sp>
      <p:sp>
        <p:nvSpPr>
          <p:cNvPr id="51" name="スライド番号プレースホルダー 4"/>
          <p:cNvSpPr>
            <a:spLocks noGrp="1"/>
          </p:cNvSpPr>
          <p:nvPr>
            <p:ph type="sldNum" sz="quarter" idx="12"/>
          </p:nvPr>
        </p:nvSpPr>
        <p:spPr>
          <a:xfrm>
            <a:off x="9057456" y="6453336"/>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107</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20361469"/>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直線コネクタ 42"/>
          <p:cNvCxnSpPr/>
          <p:nvPr/>
        </p:nvCxnSpPr>
        <p:spPr>
          <a:xfrm>
            <a:off x="4232574" y="4365104"/>
            <a:ext cx="0" cy="9361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86357" y="4365048"/>
            <a:ext cx="0" cy="9361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531086" y="4149080"/>
            <a:ext cx="6843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12"/>
          <p:cNvSpPr>
            <a:spLocks noChangeArrowheads="1"/>
          </p:cNvSpPr>
          <p:nvPr/>
        </p:nvSpPr>
        <p:spPr bwMode="auto">
          <a:xfrm>
            <a:off x="127163" y="656904"/>
            <a:ext cx="9616623" cy="1835992"/>
          </a:xfrm>
          <a:prstGeom prst="rect">
            <a:avLst/>
          </a:prstGeom>
          <a:solidFill>
            <a:schemeClr val="bg1">
              <a:alpha val="30196"/>
            </a:schemeClr>
          </a:solidFill>
          <a:ln w="9525">
            <a:solidFill>
              <a:schemeClr val="tx1"/>
            </a:solidFill>
            <a:miter lim="800000"/>
            <a:headEnd/>
            <a:tailEnd/>
          </a:ln>
        </p:spPr>
        <p:txBody>
          <a:bodyPr lIns="89974" tIns="46788" rIns="89974" bIns="46788" anchor="ctr"/>
          <a:lstStyle/>
          <a:p>
            <a:pPr fontAlgn="base">
              <a:spcBef>
                <a:spcPct val="15000"/>
              </a:spcBef>
              <a:spcAft>
                <a:spcPct val="0"/>
              </a:spcAft>
            </a:pPr>
            <a:r>
              <a:rPr lang="ja-JP" altLang="en-US" dirty="0" smtClean="0">
                <a:solidFill>
                  <a:prstClr val="black"/>
                </a:solidFill>
                <a:latin typeface="ＭＳ Ｐゴシック" pitchFamily="50" charset="-128"/>
              </a:rPr>
              <a:t>○</a:t>
            </a:r>
            <a:r>
              <a:rPr lang="ja-JP" altLang="en-US" dirty="0">
                <a:solidFill>
                  <a:prstClr val="black"/>
                </a:solidFill>
                <a:latin typeface="ＭＳ Ｐゴシック" pitchFamily="50" charset="-128"/>
              </a:rPr>
              <a:t>　</a:t>
            </a:r>
            <a:r>
              <a:rPr lang="ja-JP" altLang="en-US" dirty="0" smtClean="0">
                <a:solidFill>
                  <a:prstClr val="black"/>
                </a:solidFill>
                <a:latin typeface="ＭＳ Ｐゴシック" pitchFamily="50" charset="-128"/>
              </a:rPr>
              <a:t>現在、居宅介護支援事業者の指定は、事業所からの申請により、都道府県が行うこととなって</a:t>
            </a:r>
            <a:endParaRPr lang="en-US" altLang="ja-JP" dirty="0" smtClean="0">
              <a:solidFill>
                <a:prstClr val="black"/>
              </a:solidFill>
              <a:latin typeface="ＭＳ Ｐゴシック" pitchFamily="50" charset="-128"/>
            </a:endParaRPr>
          </a:p>
          <a:p>
            <a:pPr fontAlgn="base">
              <a:spcBef>
                <a:spcPct val="15000"/>
              </a:spcBef>
              <a:spcAft>
                <a:spcPct val="0"/>
              </a:spcAft>
            </a:pPr>
            <a:r>
              <a:rPr lang="ja-JP" altLang="en-US" dirty="0">
                <a:solidFill>
                  <a:prstClr val="black"/>
                </a:solidFill>
                <a:latin typeface="ＭＳ Ｐゴシック" pitchFamily="50" charset="-128"/>
              </a:rPr>
              <a:t>　</a:t>
            </a:r>
            <a:r>
              <a:rPr lang="ja-JP" altLang="en-US" dirty="0" smtClean="0">
                <a:solidFill>
                  <a:prstClr val="black"/>
                </a:solidFill>
                <a:latin typeface="ＭＳ Ｐゴシック" pitchFamily="50" charset="-128"/>
              </a:rPr>
              <a:t>いるが、指定都市・中核市以外の市町村にも指定権限を委譲してはどうか。</a:t>
            </a:r>
            <a:endParaRPr lang="en-US" altLang="ja-JP" dirty="0" smtClean="0">
              <a:solidFill>
                <a:prstClr val="black"/>
              </a:solidFill>
              <a:latin typeface="ＭＳ Ｐゴシック" pitchFamily="50" charset="-128"/>
            </a:endParaRPr>
          </a:p>
          <a:p>
            <a:pPr fontAlgn="base">
              <a:spcBef>
                <a:spcPct val="15000"/>
              </a:spcBef>
              <a:spcAft>
                <a:spcPct val="0"/>
              </a:spcAft>
            </a:pPr>
            <a:endParaRPr lang="en-US" altLang="ja-JP" sz="1050" dirty="0" smtClean="0">
              <a:solidFill>
                <a:prstClr val="black"/>
              </a:solidFill>
              <a:latin typeface="ＭＳ 明朝" pitchFamily="17" charset="-128"/>
              <a:ea typeface="ＭＳ 明朝" pitchFamily="17" charset="-128"/>
            </a:endParaRPr>
          </a:p>
          <a:p>
            <a:pPr fontAlgn="base">
              <a:spcBef>
                <a:spcPct val="15000"/>
              </a:spcBef>
              <a:spcAft>
                <a:spcPct val="0"/>
              </a:spcAft>
            </a:pPr>
            <a:r>
              <a:rPr lang="ja-JP" altLang="en-US" sz="1400" dirty="0">
                <a:solidFill>
                  <a:prstClr val="black"/>
                </a:solidFill>
                <a:latin typeface="ＭＳ 明朝" pitchFamily="17" charset="-128"/>
                <a:ea typeface="ＭＳ 明朝" pitchFamily="17" charset="-128"/>
              </a:rPr>
              <a:t>　</a:t>
            </a:r>
            <a:r>
              <a:rPr lang="en-US" altLang="ja-JP" sz="1400" dirty="0" smtClean="0">
                <a:solidFill>
                  <a:prstClr val="black"/>
                </a:solidFill>
                <a:latin typeface="ＭＳ 明朝" pitchFamily="17" charset="-128"/>
                <a:ea typeface="ＭＳ 明朝" pitchFamily="17" charset="-128"/>
              </a:rPr>
              <a:t>※</a:t>
            </a:r>
            <a:r>
              <a:rPr lang="ja-JP" altLang="en-US" sz="1400" dirty="0" smtClean="0">
                <a:solidFill>
                  <a:prstClr val="black"/>
                </a:solidFill>
                <a:latin typeface="ＭＳ 明朝" pitchFamily="17" charset="-128"/>
                <a:ea typeface="ＭＳ 明朝" pitchFamily="17" charset="-128"/>
              </a:rPr>
              <a:t>　大都市等の特例により、指定都市及び中核市については、居宅介護支援事業者の指定権限が委譲されている。</a:t>
            </a:r>
            <a:endParaRPr lang="en-US" altLang="ja-JP" sz="1400" dirty="0" smtClean="0">
              <a:solidFill>
                <a:prstClr val="black"/>
              </a:solidFill>
              <a:latin typeface="ＭＳ 明朝" pitchFamily="17" charset="-128"/>
              <a:ea typeface="ＭＳ 明朝" pitchFamily="17" charset="-128"/>
            </a:endParaRPr>
          </a:p>
          <a:p>
            <a:pPr fontAlgn="base">
              <a:spcBef>
                <a:spcPct val="15000"/>
              </a:spcBef>
              <a:spcAft>
                <a:spcPct val="0"/>
              </a:spcAft>
            </a:pPr>
            <a:r>
              <a:rPr lang="ja-JP" altLang="en-US" sz="1400" dirty="0" smtClean="0">
                <a:solidFill>
                  <a:prstClr val="black"/>
                </a:solidFill>
                <a:latin typeface="ＭＳ 明朝" pitchFamily="17" charset="-128"/>
                <a:ea typeface="ＭＳ 明朝" pitchFamily="17" charset="-128"/>
              </a:rPr>
              <a:t>　</a:t>
            </a:r>
            <a:r>
              <a:rPr lang="en-US" altLang="ja-JP" sz="1400" dirty="0" smtClean="0">
                <a:solidFill>
                  <a:prstClr val="black"/>
                </a:solidFill>
                <a:latin typeface="ＭＳ 明朝" pitchFamily="17" charset="-128"/>
                <a:ea typeface="ＭＳ 明朝" pitchFamily="17" charset="-128"/>
              </a:rPr>
              <a:t>※</a:t>
            </a:r>
            <a:r>
              <a:rPr lang="ja-JP" altLang="en-US" sz="1400" dirty="0" smtClean="0">
                <a:solidFill>
                  <a:prstClr val="black"/>
                </a:solidFill>
                <a:latin typeface="ＭＳ 明朝" pitchFamily="17" charset="-128"/>
                <a:ea typeface="ＭＳ 明朝" pitchFamily="17" charset="-128"/>
              </a:rPr>
              <a:t>　事業者の指導・監査については、現行制度においても保険者である市町村においても実施することが可能と</a:t>
            </a:r>
            <a:r>
              <a:rPr lang="ja-JP" altLang="en-US" sz="1400" dirty="0" err="1" smtClean="0">
                <a:solidFill>
                  <a:prstClr val="black"/>
                </a:solidFill>
                <a:latin typeface="ＭＳ 明朝" pitchFamily="17" charset="-128"/>
                <a:ea typeface="ＭＳ 明朝" pitchFamily="17" charset="-128"/>
              </a:rPr>
              <a:t>なっ</a:t>
            </a:r>
            <a:endParaRPr lang="en-US" altLang="ja-JP" sz="1400" dirty="0">
              <a:solidFill>
                <a:prstClr val="black"/>
              </a:solidFill>
              <a:latin typeface="ＭＳ 明朝" pitchFamily="17" charset="-128"/>
              <a:ea typeface="ＭＳ 明朝" pitchFamily="17" charset="-128"/>
            </a:endParaRPr>
          </a:p>
          <a:p>
            <a:pPr fontAlgn="base">
              <a:spcBef>
                <a:spcPct val="15000"/>
              </a:spcBef>
              <a:spcAft>
                <a:spcPct val="0"/>
              </a:spcAft>
            </a:pPr>
            <a:r>
              <a:rPr lang="ja-JP" altLang="en-US" sz="1400" dirty="0" smtClean="0">
                <a:solidFill>
                  <a:prstClr val="black"/>
                </a:solidFill>
                <a:latin typeface="ＭＳ 明朝" pitchFamily="17" charset="-128"/>
                <a:ea typeface="ＭＳ 明朝" pitchFamily="17" charset="-128"/>
              </a:rPr>
              <a:t>　　ている（勧告や命令といった権限は有していない）。</a:t>
            </a:r>
            <a:endParaRPr lang="ja-JP" altLang="en-US" sz="1400" dirty="0">
              <a:solidFill>
                <a:prstClr val="black"/>
              </a:solidFill>
              <a:latin typeface="ＭＳ 明朝" pitchFamily="17" charset="-128"/>
              <a:ea typeface="ＭＳ 明朝" pitchFamily="17" charset="-128"/>
            </a:endParaRPr>
          </a:p>
        </p:txBody>
      </p:sp>
      <p:sp>
        <p:nvSpPr>
          <p:cNvPr id="7" name="正方形/長方形 6"/>
          <p:cNvSpPr/>
          <p:nvPr/>
        </p:nvSpPr>
        <p:spPr>
          <a:xfrm>
            <a:off x="126143" y="3237660"/>
            <a:ext cx="1440693" cy="1152000"/>
          </a:xfrm>
          <a:prstGeom prst="rect">
            <a:avLst/>
          </a:prstGeom>
          <a:solidFill>
            <a:srgbClr val="FFFF00"/>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都道府県</a:t>
            </a:r>
            <a:endParaRPr lang="en-US" altLang="ja-JP" sz="1600" dirty="0" smtClean="0">
              <a:solidFill>
                <a:prstClr val="black"/>
              </a:solidFill>
            </a:endParaRPr>
          </a:p>
          <a:p>
            <a:pPr algn="ctr" fontAlgn="base">
              <a:spcBef>
                <a:spcPct val="0"/>
              </a:spcBef>
              <a:spcAft>
                <a:spcPct val="0"/>
              </a:spcAft>
            </a:pPr>
            <a:r>
              <a:rPr lang="ja-JP" altLang="en-US" sz="1600" dirty="0" smtClean="0">
                <a:solidFill>
                  <a:prstClr val="black"/>
                </a:solidFill>
              </a:rPr>
              <a:t>指定都市</a:t>
            </a:r>
            <a:endParaRPr lang="en-US" altLang="ja-JP" sz="1600" dirty="0" smtClean="0">
              <a:solidFill>
                <a:prstClr val="black"/>
              </a:solidFill>
            </a:endParaRPr>
          </a:p>
          <a:p>
            <a:pPr algn="ctr" fontAlgn="base">
              <a:spcBef>
                <a:spcPct val="0"/>
              </a:spcBef>
              <a:spcAft>
                <a:spcPct val="0"/>
              </a:spcAft>
            </a:pPr>
            <a:r>
              <a:rPr lang="ja-JP" altLang="en-US" sz="1600" dirty="0" smtClean="0">
                <a:solidFill>
                  <a:prstClr val="black"/>
                </a:solidFill>
              </a:rPr>
              <a:t>中核市</a:t>
            </a:r>
            <a:endParaRPr lang="ja-JP" altLang="en-US" sz="1600" dirty="0">
              <a:solidFill>
                <a:prstClr val="black"/>
              </a:solidFill>
            </a:endParaRPr>
          </a:p>
        </p:txBody>
      </p:sp>
      <p:sp>
        <p:nvSpPr>
          <p:cNvPr id="8" name="正方形/長方形 7"/>
          <p:cNvSpPr/>
          <p:nvPr/>
        </p:nvSpPr>
        <p:spPr>
          <a:xfrm>
            <a:off x="1494958" y="5013176"/>
            <a:ext cx="2161039" cy="1080120"/>
          </a:xfrm>
          <a:prstGeom prst="rect">
            <a:avLst/>
          </a:prstGeom>
          <a:solidFill>
            <a:srgbClr val="99FF99"/>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居宅介護支援事業所</a:t>
            </a:r>
            <a:endParaRPr lang="ja-JP" altLang="en-US" sz="1600" dirty="0">
              <a:solidFill>
                <a:prstClr val="black"/>
              </a:solidFill>
            </a:endParaRPr>
          </a:p>
        </p:txBody>
      </p:sp>
      <p:sp>
        <p:nvSpPr>
          <p:cNvPr id="9" name="正方形/長方形 8"/>
          <p:cNvSpPr/>
          <p:nvPr/>
        </p:nvSpPr>
        <p:spPr>
          <a:xfrm>
            <a:off x="54104" y="2780928"/>
            <a:ext cx="129676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b="1" dirty="0" smtClean="0">
                <a:solidFill>
                  <a:prstClr val="black"/>
                </a:solidFill>
              </a:rPr>
              <a:t>＜現行＞</a:t>
            </a:r>
            <a:endParaRPr lang="ja-JP" altLang="en-US" b="1" dirty="0">
              <a:solidFill>
                <a:prstClr val="black"/>
              </a:solidFill>
            </a:endParaRPr>
          </a:p>
        </p:txBody>
      </p:sp>
      <p:sp>
        <p:nvSpPr>
          <p:cNvPr id="10" name="正方形/長方形 9"/>
          <p:cNvSpPr/>
          <p:nvPr/>
        </p:nvSpPr>
        <p:spPr>
          <a:xfrm>
            <a:off x="3151935" y="3212976"/>
            <a:ext cx="1440693" cy="1152000"/>
          </a:xfrm>
          <a:prstGeom prst="rect">
            <a:avLst/>
          </a:prstGeom>
          <a:solidFill>
            <a:srgbClr val="99CCFF"/>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市町村</a:t>
            </a:r>
            <a:endParaRPr lang="ja-JP" altLang="en-US" sz="1600" dirty="0">
              <a:solidFill>
                <a:prstClr val="black"/>
              </a:solidFill>
            </a:endParaRPr>
          </a:p>
        </p:txBody>
      </p:sp>
      <p:cxnSp>
        <p:nvCxnSpPr>
          <p:cNvPr id="31" name="直線矢印コネクタ 30"/>
          <p:cNvCxnSpPr/>
          <p:nvPr/>
        </p:nvCxnSpPr>
        <p:spPr>
          <a:xfrm>
            <a:off x="2215380" y="4149080"/>
            <a:ext cx="0" cy="828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494955" y="3789040"/>
            <a:ext cx="1512895"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事業所の指定</a:t>
            </a:r>
            <a:endParaRPr lang="ja-JP" altLang="en-US" sz="1600" dirty="0">
              <a:solidFill>
                <a:prstClr val="black"/>
              </a:solidFill>
            </a:endParaRPr>
          </a:p>
        </p:txBody>
      </p:sp>
      <p:cxnSp>
        <p:nvCxnSpPr>
          <p:cNvPr id="38" name="直線矢印コネクタ 37"/>
          <p:cNvCxnSpPr/>
          <p:nvPr/>
        </p:nvCxnSpPr>
        <p:spPr>
          <a:xfrm>
            <a:off x="486357" y="5301208"/>
            <a:ext cx="97246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486357" y="4653136"/>
            <a:ext cx="124278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指導・監査</a:t>
            </a:r>
            <a:endParaRPr lang="ja-JP" altLang="en-US" sz="1600" dirty="0">
              <a:solidFill>
                <a:prstClr val="black"/>
              </a:solidFill>
            </a:endParaRPr>
          </a:p>
        </p:txBody>
      </p:sp>
      <p:cxnSp>
        <p:nvCxnSpPr>
          <p:cNvPr id="40" name="直線コネクタ 39"/>
          <p:cNvCxnSpPr/>
          <p:nvPr/>
        </p:nvCxnSpPr>
        <p:spPr>
          <a:xfrm>
            <a:off x="486357" y="5301208"/>
            <a:ext cx="0" cy="504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486357" y="5805264"/>
            <a:ext cx="972467" cy="0"/>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26144" y="5805264"/>
            <a:ext cx="1801066"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勧告、命令、</a:t>
            </a:r>
            <a:endParaRPr lang="en-US" altLang="ja-JP" sz="1600" dirty="0" smtClean="0">
              <a:solidFill>
                <a:prstClr val="black"/>
              </a:solidFill>
            </a:endParaRPr>
          </a:p>
          <a:p>
            <a:pPr fontAlgn="base">
              <a:spcBef>
                <a:spcPct val="0"/>
              </a:spcBef>
              <a:spcAft>
                <a:spcPct val="0"/>
              </a:spcAft>
            </a:pPr>
            <a:r>
              <a:rPr lang="ja-JP" altLang="en-US" sz="1600" dirty="0" smtClean="0">
                <a:solidFill>
                  <a:prstClr val="black"/>
                </a:solidFill>
              </a:rPr>
              <a:t>指定の取り消し、</a:t>
            </a:r>
            <a:endParaRPr lang="en-US" altLang="ja-JP" sz="1600" dirty="0" smtClean="0">
              <a:solidFill>
                <a:prstClr val="black"/>
              </a:solidFill>
            </a:endParaRPr>
          </a:p>
          <a:p>
            <a:pPr fontAlgn="base">
              <a:spcBef>
                <a:spcPct val="0"/>
              </a:spcBef>
              <a:spcAft>
                <a:spcPct val="0"/>
              </a:spcAft>
            </a:pPr>
            <a:r>
              <a:rPr lang="ja-JP" altLang="en-US" sz="1600" dirty="0" smtClean="0">
                <a:solidFill>
                  <a:prstClr val="black"/>
                </a:solidFill>
              </a:rPr>
              <a:t>指定の効力停止</a:t>
            </a:r>
            <a:endParaRPr lang="ja-JP" altLang="en-US" sz="1600" dirty="0">
              <a:solidFill>
                <a:prstClr val="black"/>
              </a:solidFill>
            </a:endParaRPr>
          </a:p>
        </p:txBody>
      </p:sp>
      <p:cxnSp>
        <p:nvCxnSpPr>
          <p:cNvPr id="47" name="直線矢印コネクタ 46"/>
          <p:cNvCxnSpPr/>
          <p:nvPr/>
        </p:nvCxnSpPr>
        <p:spPr>
          <a:xfrm flipH="1">
            <a:off x="3692319" y="5301208"/>
            <a:ext cx="540261"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3151937" y="4581128"/>
            <a:ext cx="124278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指導・監査</a:t>
            </a:r>
            <a:endParaRPr lang="ja-JP" altLang="en-US" sz="1600" dirty="0">
              <a:solidFill>
                <a:prstClr val="black"/>
              </a:solidFill>
            </a:endParaRPr>
          </a:p>
        </p:txBody>
      </p:sp>
      <p:sp>
        <p:nvSpPr>
          <p:cNvPr id="49" name="正方形/長方形 48"/>
          <p:cNvSpPr/>
          <p:nvPr/>
        </p:nvSpPr>
        <p:spPr>
          <a:xfrm>
            <a:off x="5061244" y="2780928"/>
            <a:ext cx="158493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b="1" dirty="0" smtClean="0">
                <a:solidFill>
                  <a:prstClr val="black"/>
                </a:solidFill>
              </a:rPr>
              <a:t>＜改正案＞</a:t>
            </a:r>
            <a:endParaRPr lang="ja-JP" altLang="en-US" b="1" dirty="0">
              <a:solidFill>
                <a:prstClr val="black"/>
              </a:solidFill>
            </a:endParaRPr>
          </a:p>
        </p:txBody>
      </p:sp>
      <p:sp>
        <p:nvSpPr>
          <p:cNvPr id="50" name="正方形/長方形 49"/>
          <p:cNvSpPr/>
          <p:nvPr/>
        </p:nvSpPr>
        <p:spPr>
          <a:xfrm>
            <a:off x="5133287" y="3212976"/>
            <a:ext cx="1440693" cy="1152000"/>
          </a:xfrm>
          <a:prstGeom prst="rect">
            <a:avLst/>
          </a:prstGeom>
          <a:solidFill>
            <a:srgbClr val="FFFF00"/>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都道府県</a:t>
            </a:r>
            <a:endParaRPr lang="en-US" altLang="ja-JP" sz="1600" dirty="0" smtClean="0">
              <a:solidFill>
                <a:prstClr val="black"/>
              </a:solidFill>
            </a:endParaRPr>
          </a:p>
        </p:txBody>
      </p:sp>
      <p:sp>
        <p:nvSpPr>
          <p:cNvPr id="51" name="正方形/長方形 50"/>
          <p:cNvSpPr/>
          <p:nvPr/>
        </p:nvSpPr>
        <p:spPr>
          <a:xfrm>
            <a:off x="8303324" y="3212976"/>
            <a:ext cx="1440693" cy="1152000"/>
          </a:xfrm>
          <a:prstGeom prst="rect">
            <a:avLst/>
          </a:prstGeom>
          <a:solidFill>
            <a:srgbClr val="99CCFF"/>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a:solidFill>
                  <a:prstClr val="black"/>
                </a:solidFill>
              </a:rPr>
              <a:t>市町村</a:t>
            </a:r>
            <a:endParaRPr lang="en-US" altLang="ja-JP" sz="1600" dirty="0" smtClean="0">
              <a:solidFill>
                <a:prstClr val="black"/>
              </a:solidFill>
            </a:endParaRPr>
          </a:p>
        </p:txBody>
      </p:sp>
      <p:sp>
        <p:nvSpPr>
          <p:cNvPr id="52" name="二等辺三角形 51"/>
          <p:cNvSpPr/>
          <p:nvPr/>
        </p:nvSpPr>
        <p:spPr>
          <a:xfrm rot="5400000">
            <a:off x="3746915" y="4707233"/>
            <a:ext cx="2160000" cy="1800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3" name="正方形/長方形 52"/>
          <p:cNvSpPr/>
          <p:nvPr/>
        </p:nvSpPr>
        <p:spPr>
          <a:xfrm>
            <a:off x="6213934" y="5013176"/>
            <a:ext cx="2161039" cy="1080120"/>
          </a:xfrm>
          <a:prstGeom prst="rect">
            <a:avLst/>
          </a:prstGeom>
          <a:solidFill>
            <a:srgbClr val="99FF99"/>
          </a:solidFill>
          <a:ln w="952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居宅介護支援事業所</a:t>
            </a:r>
            <a:endParaRPr lang="ja-JP" altLang="en-US" sz="1600" dirty="0">
              <a:solidFill>
                <a:prstClr val="black"/>
              </a:solidFill>
            </a:endParaRPr>
          </a:p>
        </p:txBody>
      </p:sp>
      <p:cxnSp>
        <p:nvCxnSpPr>
          <p:cNvPr id="54" name="直線コネクタ 53"/>
          <p:cNvCxnSpPr/>
          <p:nvPr/>
        </p:nvCxnSpPr>
        <p:spPr>
          <a:xfrm>
            <a:off x="9167674" y="4437112"/>
            <a:ext cx="0" cy="79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421457" y="4437112"/>
            <a:ext cx="0" cy="79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898157" y="3861048"/>
            <a:ext cx="1512895"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事業所の指定</a:t>
            </a:r>
            <a:endParaRPr lang="ja-JP" altLang="en-US" sz="1600" dirty="0">
              <a:solidFill>
                <a:prstClr val="black"/>
              </a:solidFill>
            </a:endParaRPr>
          </a:p>
        </p:txBody>
      </p:sp>
      <p:cxnSp>
        <p:nvCxnSpPr>
          <p:cNvPr id="60" name="直線矢印コネクタ 59"/>
          <p:cNvCxnSpPr/>
          <p:nvPr/>
        </p:nvCxnSpPr>
        <p:spPr>
          <a:xfrm>
            <a:off x="5421457" y="5229200"/>
            <a:ext cx="75636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5313213" y="5301208"/>
            <a:ext cx="72042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指導</a:t>
            </a:r>
            <a:endParaRPr lang="ja-JP" altLang="en-US" sz="1600" dirty="0">
              <a:solidFill>
                <a:prstClr val="black"/>
              </a:solidFill>
            </a:endParaRPr>
          </a:p>
        </p:txBody>
      </p:sp>
      <p:sp>
        <p:nvSpPr>
          <p:cNvPr id="65" name="正方形/長方形 64"/>
          <p:cNvSpPr/>
          <p:nvPr/>
        </p:nvSpPr>
        <p:spPr>
          <a:xfrm>
            <a:off x="8122879" y="4653136"/>
            <a:ext cx="124278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指導・監査</a:t>
            </a:r>
            <a:endParaRPr lang="ja-JP" altLang="en-US" sz="1600" dirty="0">
              <a:solidFill>
                <a:prstClr val="black"/>
              </a:solidFill>
            </a:endParaRPr>
          </a:p>
        </p:txBody>
      </p:sp>
      <p:sp>
        <p:nvSpPr>
          <p:cNvPr id="66" name="正方形/長方形 65"/>
          <p:cNvSpPr/>
          <p:nvPr/>
        </p:nvSpPr>
        <p:spPr>
          <a:xfrm>
            <a:off x="8337376" y="5769352"/>
            <a:ext cx="180106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勧告、命令、</a:t>
            </a:r>
            <a:endParaRPr lang="en-US" altLang="ja-JP" sz="1600" dirty="0" smtClean="0">
              <a:solidFill>
                <a:prstClr val="black"/>
              </a:solidFill>
            </a:endParaRPr>
          </a:p>
          <a:p>
            <a:pPr fontAlgn="base">
              <a:spcBef>
                <a:spcPct val="0"/>
              </a:spcBef>
              <a:spcAft>
                <a:spcPct val="0"/>
              </a:spcAft>
            </a:pPr>
            <a:r>
              <a:rPr lang="ja-JP" altLang="en-US" sz="1600" dirty="0" smtClean="0">
                <a:solidFill>
                  <a:prstClr val="black"/>
                </a:solidFill>
              </a:rPr>
              <a:t>指定の取り消し、</a:t>
            </a:r>
            <a:endParaRPr lang="en-US" altLang="ja-JP" sz="1600" dirty="0" smtClean="0">
              <a:solidFill>
                <a:prstClr val="black"/>
              </a:solidFill>
            </a:endParaRPr>
          </a:p>
          <a:p>
            <a:pPr fontAlgn="base">
              <a:spcBef>
                <a:spcPct val="0"/>
              </a:spcBef>
              <a:spcAft>
                <a:spcPct val="0"/>
              </a:spcAft>
            </a:pPr>
            <a:r>
              <a:rPr lang="ja-JP" altLang="en-US" sz="1600" dirty="0" smtClean="0">
                <a:solidFill>
                  <a:prstClr val="black"/>
                </a:solidFill>
              </a:rPr>
              <a:t>指定の効力停止</a:t>
            </a:r>
            <a:endParaRPr lang="ja-JP" altLang="en-US" sz="1600" dirty="0">
              <a:solidFill>
                <a:prstClr val="black"/>
              </a:solidFill>
            </a:endParaRPr>
          </a:p>
        </p:txBody>
      </p:sp>
      <p:sp>
        <p:nvSpPr>
          <p:cNvPr id="44" name="右矢印 43"/>
          <p:cNvSpPr/>
          <p:nvPr/>
        </p:nvSpPr>
        <p:spPr>
          <a:xfrm rot="5400000">
            <a:off x="7114510" y="4401176"/>
            <a:ext cx="828000" cy="324156"/>
          </a:xfrm>
          <a:prstGeom prs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3" name="正方形/長方形 2"/>
          <p:cNvSpPr/>
          <p:nvPr/>
        </p:nvSpPr>
        <p:spPr>
          <a:xfrm>
            <a:off x="7474492" y="4149096"/>
            <a:ext cx="756364" cy="1440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5" name="正方形/長方形 44"/>
          <p:cNvSpPr/>
          <p:nvPr/>
        </p:nvSpPr>
        <p:spPr>
          <a:xfrm rot="5400000">
            <a:off x="8933465" y="5355344"/>
            <a:ext cx="396000" cy="14406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6" name="右矢印 45"/>
          <p:cNvSpPr/>
          <p:nvPr/>
        </p:nvSpPr>
        <p:spPr>
          <a:xfrm rot="10800000">
            <a:off x="8375117" y="5517232"/>
            <a:ext cx="828398" cy="324000"/>
          </a:xfrm>
          <a:prstGeom prs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64" name="直線矢印コネクタ 63"/>
          <p:cNvCxnSpPr/>
          <p:nvPr/>
        </p:nvCxnSpPr>
        <p:spPr>
          <a:xfrm flipH="1">
            <a:off x="8447250" y="5229200"/>
            <a:ext cx="72034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右矢印 55"/>
          <p:cNvSpPr/>
          <p:nvPr/>
        </p:nvSpPr>
        <p:spPr>
          <a:xfrm>
            <a:off x="6682024" y="3393032"/>
            <a:ext cx="1548745" cy="324000"/>
          </a:xfrm>
          <a:prstGeom prs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7" name="正方形/長方形 56"/>
          <p:cNvSpPr/>
          <p:nvPr/>
        </p:nvSpPr>
        <p:spPr>
          <a:xfrm>
            <a:off x="7123174" y="3023640"/>
            <a:ext cx="63949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600" dirty="0" smtClean="0">
                <a:solidFill>
                  <a:prstClr val="black"/>
                </a:solidFill>
              </a:rPr>
              <a:t>支援</a:t>
            </a:r>
            <a:endParaRPr lang="ja-JP" altLang="en-US" sz="1600" dirty="0">
              <a:solidFill>
                <a:prstClr val="black"/>
              </a:solidFill>
            </a:endParaRPr>
          </a:p>
        </p:txBody>
      </p:sp>
      <p:sp>
        <p:nvSpPr>
          <p:cNvPr id="58" name="タイトル 1"/>
          <p:cNvSpPr txBox="1">
            <a:spLocks/>
          </p:cNvSpPr>
          <p:nvPr/>
        </p:nvSpPr>
        <p:spPr bwMode="auto">
          <a:xfrm>
            <a:off x="54115" y="72008"/>
            <a:ext cx="9711001" cy="404664"/>
          </a:xfrm>
          <a:prstGeom prst="rect">
            <a:avLst/>
          </a:prstGeom>
          <a:solidFill>
            <a:srgbClr val="FFFFCC"/>
          </a:solidFill>
          <a:ln w="9525">
            <a:solidFill>
              <a:srgbClr val="2D2D8A">
                <a:lumMod val="75000"/>
              </a:srgb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2000" b="1" dirty="0" smtClean="0">
                <a:solidFill>
                  <a:schemeClr val="tx1"/>
                </a:solidFill>
              </a:rPr>
              <a:t>（２）居宅介護支援事業所の指定</a:t>
            </a:r>
            <a:r>
              <a:rPr lang="ja-JP" altLang="en-US" sz="2000" b="1" dirty="0">
                <a:solidFill>
                  <a:schemeClr val="tx1"/>
                </a:solidFill>
              </a:rPr>
              <a:t>権限の市町村への</a:t>
            </a:r>
            <a:r>
              <a:rPr lang="ja-JP" altLang="en-US" sz="2000" b="1" dirty="0" smtClean="0">
                <a:solidFill>
                  <a:schemeClr val="tx1"/>
                </a:solidFill>
              </a:rPr>
              <a:t>移譲</a:t>
            </a:r>
            <a:endParaRPr lang="ja-JP" altLang="en-US" sz="2000" b="1" kern="0" dirty="0">
              <a:solidFill>
                <a:schemeClr val="tx1"/>
              </a:solidFill>
              <a:latin typeface="Arial"/>
            </a:endParaRPr>
          </a:p>
        </p:txBody>
      </p:sp>
      <p:sp>
        <p:nvSpPr>
          <p:cNvPr id="62" name="スライド番号プレースホルダー 4"/>
          <p:cNvSpPr>
            <a:spLocks noGrp="1"/>
          </p:cNvSpPr>
          <p:nvPr>
            <p:ph type="sldNum" sz="quarter" idx="12"/>
          </p:nvPr>
        </p:nvSpPr>
        <p:spPr>
          <a:xfrm>
            <a:off x="9129464" y="6520259"/>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108</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352191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87" y="44624"/>
            <a:ext cx="9906001" cy="5400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fontAlgn="base">
              <a:spcBef>
                <a:spcPct val="0"/>
              </a:spcBef>
              <a:spcAft>
                <a:spcPct val="0"/>
              </a:spcAft>
              <a:defRPr/>
            </a:pPr>
            <a:r>
              <a:rPr lang="ja-JP" altLang="en-US" sz="2400" dirty="0" smtClean="0">
                <a:solidFill>
                  <a:prstClr val="black"/>
                </a:solidFill>
                <a:latin typeface="HG丸ｺﾞｼｯｸM-PRO" pitchFamily="50" charset="-128"/>
                <a:ea typeface="HG丸ｺﾞｼｯｸM-PRO" pitchFamily="50" charset="-128"/>
              </a:rPr>
              <a:t>（参考）介護支援専門員に関する制度見直しについて①</a:t>
            </a:r>
            <a:endParaRPr lang="ja-JP" altLang="en-US" sz="2400" dirty="0">
              <a:solidFill>
                <a:prstClr val="black"/>
              </a:solidFill>
              <a:latin typeface="HG丸ｺﾞｼｯｸM-PRO" pitchFamily="50" charset="-128"/>
              <a:ea typeface="HG丸ｺﾞｼｯｸM-PRO" pitchFamily="50" charset="-128"/>
            </a:endParaRPr>
          </a:p>
        </p:txBody>
      </p:sp>
      <p:sp>
        <p:nvSpPr>
          <p:cNvPr id="58" name="正方形/長方形 57"/>
          <p:cNvSpPr/>
          <p:nvPr/>
        </p:nvSpPr>
        <p:spPr>
          <a:xfrm>
            <a:off x="8951469" y="1340768"/>
            <a:ext cx="900433"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smtClean="0">
                <a:solidFill>
                  <a:prstClr val="black"/>
                </a:solidFill>
              </a:rPr>
              <a:t>研修の場などで活用開始</a:t>
            </a:r>
            <a:endParaRPr lang="ja-JP" altLang="en-US" sz="1200" dirty="0">
              <a:solidFill>
                <a:prstClr val="black"/>
              </a:solidFill>
            </a:endParaRPr>
          </a:p>
        </p:txBody>
      </p:sp>
      <p:sp>
        <p:nvSpPr>
          <p:cNvPr id="61" name="正方形/長方形 60"/>
          <p:cNvSpPr/>
          <p:nvPr/>
        </p:nvSpPr>
        <p:spPr>
          <a:xfrm>
            <a:off x="9239623" y="2852936"/>
            <a:ext cx="720346" cy="2178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smtClean="0">
                <a:solidFill>
                  <a:prstClr val="black"/>
                </a:solidFill>
              </a:rPr>
              <a:t>平成２７年度の研修から新カリキュラム施行</a:t>
            </a:r>
            <a:endParaRPr lang="en-US" altLang="ja-JP" sz="1200" dirty="0" smtClean="0">
              <a:solidFill>
                <a:prstClr val="black"/>
              </a:solidFill>
            </a:endParaRPr>
          </a:p>
          <a:p>
            <a:pPr fontAlgn="base">
              <a:spcBef>
                <a:spcPct val="0"/>
              </a:spcBef>
              <a:spcAft>
                <a:spcPct val="0"/>
              </a:spcAft>
            </a:pPr>
            <a:endParaRPr lang="en-US" altLang="ja-JP" sz="1200" dirty="0">
              <a:solidFill>
                <a:prstClr val="black"/>
              </a:solidFill>
            </a:endParaRPr>
          </a:p>
          <a:p>
            <a:pPr fontAlgn="base">
              <a:spcBef>
                <a:spcPct val="0"/>
              </a:spcBef>
              <a:spcAft>
                <a:spcPct val="0"/>
              </a:spcAft>
            </a:pPr>
            <a:r>
              <a:rPr lang="ja-JP" altLang="en-US" sz="1200" dirty="0" smtClean="0">
                <a:solidFill>
                  <a:prstClr val="black"/>
                </a:solidFill>
              </a:rPr>
              <a:t>ガイドラインを活用した研修の実施</a:t>
            </a:r>
            <a:endParaRPr lang="ja-JP" altLang="en-US" sz="1200" dirty="0">
              <a:solidFill>
                <a:prstClr val="black"/>
              </a:solidFill>
            </a:endParaRPr>
          </a:p>
        </p:txBody>
      </p:sp>
      <p:sp>
        <p:nvSpPr>
          <p:cNvPr id="64" name="正方形/長方形 63"/>
          <p:cNvSpPr/>
          <p:nvPr/>
        </p:nvSpPr>
        <p:spPr>
          <a:xfrm>
            <a:off x="9275558" y="5373216"/>
            <a:ext cx="720346"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smtClean="0">
                <a:solidFill>
                  <a:prstClr val="black"/>
                </a:solidFill>
              </a:rPr>
              <a:t>平成２７年度の研修から新カリキュラム施行</a:t>
            </a:r>
            <a:endParaRPr lang="ja-JP" altLang="en-US" sz="1200" dirty="0">
              <a:solidFill>
                <a:prstClr val="black"/>
              </a:solidFill>
            </a:endParaRPr>
          </a:p>
        </p:txBody>
      </p:sp>
      <p:grpSp>
        <p:nvGrpSpPr>
          <p:cNvPr id="2" name="グループ化 1"/>
          <p:cNvGrpSpPr/>
          <p:nvPr/>
        </p:nvGrpSpPr>
        <p:grpSpPr>
          <a:xfrm>
            <a:off x="-17942" y="620688"/>
            <a:ext cx="9437585" cy="6156000"/>
            <a:chOff x="-17933" y="620688"/>
            <a:chExt cx="9433048" cy="6156000"/>
          </a:xfrm>
        </p:grpSpPr>
        <p:cxnSp>
          <p:nvCxnSpPr>
            <p:cNvPr id="21" name="直線コネクタ 20"/>
            <p:cNvCxnSpPr/>
            <p:nvPr/>
          </p:nvCxnSpPr>
          <p:spPr>
            <a:xfrm>
              <a:off x="6750819" y="620688"/>
              <a:ext cx="0" cy="615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右矢印吹き出し 56"/>
            <p:cNvSpPr/>
            <p:nvPr/>
          </p:nvSpPr>
          <p:spPr>
            <a:xfrm>
              <a:off x="6174755" y="1413008"/>
              <a:ext cx="2772000" cy="971992"/>
            </a:xfrm>
            <a:prstGeom prst="rightArrowCallout">
              <a:avLst>
                <a:gd name="adj1" fmla="val 38889"/>
                <a:gd name="adj2" fmla="val 30952"/>
                <a:gd name="adj3" fmla="val 17063"/>
                <a:gd name="adj4" fmla="val 893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4" name="正方形/長方形 43"/>
            <p:cNvSpPr/>
            <p:nvPr/>
          </p:nvSpPr>
          <p:spPr>
            <a:xfrm>
              <a:off x="-17933" y="1016768"/>
              <a:ext cx="3708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＜ケアマネジメントの質の向上に向けた取組＞</a:t>
              </a:r>
              <a:endParaRPr lang="ja-JP" altLang="en-US" sz="1400" b="1" dirty="0">
                <a:solidFill>
                  <a:prstClr val="black"/>
                </a:solidFill>
              </a:endParaRPr>
            </a:p>
          </p:txBody>
        </p:sp>
        <p:sp>
          <p:nvSpPr>
            <p:cNvPr id="4" name="右矢印吹き出し 3"/>
            <p:cNvSpPr/>
            <p:nvPr/>
          </p:nvSpPr>
          <p:spPr>
            <a:xfrm>
              <a:off x="3670417" y="1448896"/>
              <a:ext cx="2484000" cy="900080"/>
            </a:xfrm>
            <a:prstGeom prst="rightArrowCallout">
              <a:avLst>
                <a:gd name="adj1" fmla="val 38889"/>
                <a:gd name="adj2" fmla="val 30952"/>
                <a:gd name="adj3" fmla="val 17063"/>
                <a:gd name="adj4" fmla="val 907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2" name="正方形/長方形 11"/>
            <p:cNvSpPr/>
            <p:nvPr/>
          </p:nvSpPr>
          <p:spPr>
            <a:xfrm>
              <a:off x="3654739" y="1520904"/>
              <a:ext cx="2268000" cy="75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・課題整理表及び評価表の</a:t>
              </a:r>
              <a:endParaRPr lang="en-US" altLang="ja-JP" sz="1400" dirty="0" smtClean="0">
                <a:solidFill>
                  <a:prstClr val="black"/>
                </a:solidFill>
              </a:endParaRPr>
            </a:p>
            <a:p>
              <a:pPr fontAlgn="base">
                <a:spcBef>
                  <a:spcPct val="0"/>
                </a:spcBef>
                <a:spcAft>
                  <a:spcPct val="0"/>
                </a:spcAft>
              </a:pPr>
              <a:r>
                <a:rPr lang="en-US" altLang="ja-JP" sz="1400" dirty="0">
                  <a:solidFill>
                    <a:prstClr val="black"/>
                  </a:solidFill>
                </a:rPr>
                <a:t> </a:t>
              </a:r>
              <a:r>
                <a:rPr lang="en-US" altLang="ja-JP" sz="1400" dirty="0" smtClean="0">
                  <a:solidFill>
                    <a:prstClr val="black"/>
                  </a:solidFill>
                </a:rPr>
                <a:t> </a:t>
              </a:r>
              <a:r>
                <a:rPr lang="ja-JP" altLang="en-US" sz="1400" dirty="0" smtClean="0">
                  <a:solidFill>
                    <a:prstClr val="black"/>
                  </a:solidFill>
                </a:rPr>
                <a:t>活用方法や事例集の提示</a:t>
              </a:r>
              <a:endParaRPr lang="ja-JP" altLang="en-US" sz="1400" dirty="0">
                <a:solidFill>
                  <a:prstClr val="black"/>
                </a:solidFill>
              </a:endParaRPr>
            </a:p>
          </p:txBody>
        </p:sp>
        <p:sp>
          <p:nvSpPr>
            <p:cNvPr id="6" name="角丸四角形 5"/>
            <p:cNvSpPr/>
            <p:nvPr/>
          </p:nvSpPr>
          <p:spPr>
            <a:xfrm>
              <a:off x="54075" y="1304904"/>
              <a:ext cx="3456000" cy="1260000"/>
            </a:xfrm>
            <a:prstGeom prst="roundRect">
              <a:avLst>
                <a:gd name="adj" fmla="val 10880"/>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4" name="正方形/長方形 13"/>
            <p:cNvSpPr/>
            <p:nvPr/>
          </p:nvSpPr>
          <p:spPr>
            <a:xfrm>
              <a:off x="90467" y="1448896"/>
              <a:ext cx="3492000" cy="104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利用者の課題（ニーズ）の適切な把握に向けた課題整理表の具体化</a:t>
              </a:r>
              <a:endParaRPr lang="en-US" altLang="ja-JP" sz="1600" dirty="0">
                <a:solidFill>
                  <a:prstClr val="black"/>
                </a:solidFill>
              </a:endParaRPr>
            </a:p>
            <a:p>
              <a:pPr marL="285750" indent="-285750" fontAlgn="base">
                <a:spcBef>
                  <a:spcPct val="0"/>
                </a:spcBef>
                <a:spcAft>
                  <a:spcPct val="0"/>
                </a:spcAft>
                <a:buFont typeface="Wingdings" pitchFamily="2" charset="2"/>
                <a:buChar char="n"/>
              </a:pPr>
              <a:r>
                <a:rPr lang="ja-JP" altLang="en-US" sz="1600" dirty="0">
                  <a:solidFill>
                    <a:prstClr val="black"/>
                  </a:solidFill>
                </a:rPr>
                <a:t>ケアプラン</a:t>
              </a:r>
              <a:r>
                <a:rPr lang="ja-JP" altLang="en-US" sz="1600" dirty="0" smtClean="0">
                  <a:solidFill>
                    <a:prstClr val="black"/>
                  </a:solidFill>
                </a:rPr>
                <a:t>に位置付けたサービスを適切に評価する評価表の具体化</a:t>
              </a:r>
              <a:endParaRPr lang="en-US" altLang="ja-JP" sz="1600" dirty="0" smtClean="0">
                <a:solidFill>
                  <a:prstClr val="black"/>
                </a:solidFill>
              </a:endParaRPr>
            </a:p>
          </p:txBody>
        </p:sp>
        <p:sp>
          <p:nvSpPr>
            <p:cNvPr id="17" name="正方形/長方形 16"/>
            <p:cNvSpPr/>
            <p:nvPr/>
          </p:nvSpPr>
          <p:spPr>
            <a:xfrm>
              <a:off x="4302547" y="638760"/>
              <a:ext cx="1674072" cy="26996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平成２５年度</a:t>
              </a:r>
              <a:endParaRPr lang="ja-JP" altLang="en-US" sz="1600" dirty="0">
                <a:solidFill>
                  <a:prstClr val="black"/>
                </a:solidFill>
              </a:endParaRPr>
            </a:p>
          </p:txBody>
        </p:sp>
        <p:sp>
          <p:nvSpPr>
            <p:cNvPr id="18" name="正方形/長方形 17"/>
            <p:cNvSpPr/>
            <p:nvPr/>
          </p:nvSpPr>
          <p:spPr>
            <a:xfrm>
              <a:off x="7164979" y="638760"/>
              <a:ext cx="1674072" cy="26996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平成２６年度</a:t>
              </a:r>
              <a:endParaRPr lang="ja-JP" altLang="en-US" sz="1600" dirty="0">
                <a:solidFill>
                  <a:prstClr val="black"/>
                </a:solidFill>
              </a:endParaRPr>
            </a:p>
          </p:txBody>
        </p:sp>
        <p:cxnSp>
          <p:nvCxnSpPr>
            <p:cNvPr id="13" name="直線コネクタ 12"/>
            <p:cNvCxnSpPr/>
            <p:nvPr/>
          </p:nvCxnSpPr>
          <p:spPr>
            <a:xfrm>
              <a:off x="3582467" y="620688"/>
              <a:ext cx="0" cy="615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6247043" y="1448896"/>
              <a:ext cx="25200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研修講師に対し、課題整理表及び評価表の活用方法等について研修を実施</a:t>
              </a:r>
              <a:endParaRPr lang="en-US" altLang="ja-JP" sz="1400" dirty="0" smtClean="0">
                <a:solidFill>
                  <a:prstClr val="black"/>
                </a:solidFill>
              </a:endParaRPr>
            </a:p>
            <a:p>
              <a:pPr fontAlgn="base">
                <a:spcBef>
                  <a:spcPct val="0"/>
                </a:spcBef>
                <a:spcAft>
                  <a:spcPct val="0"/>
                </a:spcAft>
              </a:pPr>
              <a:r>
                <a:rPr lang="ja-JP" altLang="en-US" sz="1400" dirty="0" smtClean="0">
                  <a:solidFill>
                    <a:prstClr val="black"/>
                  </a:solidFill>
                </a:rPr>
                <a:t>⇒研修の場で活用</a:t>
              </a:r>
              <a:endParaRPr lang="ja-JP" altLang="en-US" sz="1400" dirty="0">
                <a:solidFill>
                  <a:prstClr val="black"/>
                </a:solidFill>
              </a:endParaRPr>
            </a:p>
          </p:txBody>
        </p:sp>
        <p:sp>
          <p:nvSpPr>
            <p:cNvPr id="25" name="角丸四角形 24"/>
            <p:cNvSpPr/>
            <p:nvPr/>
          </p:nvSpPr>
          <p:spPr>
            <a:xfrm>
              <a:off x="54075" y="3068960"/>
              <a:ext cx="3456000" cy="1656000"/>
            </a:xfrm>
            <a:prstGeom prst="roundRect">
              <a:avLst>
                <a:gd name="adj" fmla="val 7272"/>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6" name="正方形/長方形 25"/>
            <p:cNvSpPr/>
            <p:nvPr/>
          </p:nvSpPr>
          <p:spPr>
            <a:xfrm>
              <a:off x="90467" y="3212976"/>
              <a:ext cx="3492000"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研修修了時の修了評価を導入</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実務従事者基礎研修の必修化</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専門研修等の研修カリキュラムの見直し等</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研修実施のためのガイドライン策定</a:t>
              </a:r>
              <a:endParaRPr lang="en-US" altLang="ja-JP" sz="1600" dirty="0" smtClean="0">
                <a:solidFill>
                  <a:prstClr val="black"/>
                </a:solidFill>
              </a:endParaRPr>
            </a:p>
          </p:txBody>
        </p:sp>
        <p:sp>
          <p:nvSpPr>
            <p:cNvPr id="27" name="正方形/長方形 26"/>
            <p:cNvSpPr/>
            <p:nvPr/>
          </p:nvSpPr>
          <p:spPr>
            <a:xfrm>
              <a:off x="-17933" y="2780976"/>
              <a:ext cx="3708000" cy="287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＜介護支援専門員に係る研修制度の見直し＞</a:t>
              </a:r>
              <a:endParaRPr lang="ja-JP" altLang="en-US" sz="1400" b="1" dirty="0">
                <a:solidFill>
                  <a:prstClr val="black"/>
                </a:solidFill>
              </a:endParaRPr>
            </a:p>
          </p:txBody>
        </p:sp>
        <p:sp>
          <p:nvSpPr>
            <p:cNvPr id="28" name="右矢印吹き出し 27"/>
            <p:cNvSpPr/>
            <p:nvPr/>
          </p:nvSpPr>
          <p:spPr>
            <a:xfrm>
              <a:off x="3654475" y="3105216"/>
              <a:ext cx="2592000" cy="899848"/>
            </a:xfrm>
            <a:prstGeom prst="rightArrowCallout">
              <a:avLst>
                <a:gd name="adj1" fmla="val 49967"/>
                <a:gd name="adj2" fmla="val 40184"/>
                <a:gd name="adj3" fmla="val 12553"/>
                <a:gd name="adj4" fmla="val 9082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9" name="正方形/長方形 28"/>
            <p:cNvSpPr/>
            <p:nvPr/>
          </p:nvSpPr>
          <p:spPr>
            <a:xfrm>
              <a:off x="3690755" y="3248952"/>
              <a:ext cx="2340000" cy="557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研修カリキュラム等の見直しを実施</a:t>
              </a:r>
              <a:endParaRPr lang="en-US" altLang="ja-JP" sz="1400" dirty="0" smtClean="0">
                <a:solidFill>
                  <a:prstClr val="black"/>
                </a:solidFill>
              </a:endParaRPr>
            </a:p>
          </p:txBody>
        </p:sp>
        <p:sp>
          <p:nvSpPr>
            <p:cNvPr id="32" name="右矢印吹き出し 31"/>
            <p:cNvSpPr/>
            <p:nvPr/>
          </p:nvSpPr>
          <p:spPr>
            <a:xfrm>
              <a:off x="6246763" y="2852656"/>
              <a:ext cx="576000" cy="1296000"/>
            </a:xfrm>
            <a:prstGeom prst="rightArrowCallout">
              <a:avLst>
                <a:gd name="adj1" fmla="val 68483"/>
                <a:gd name="adj2" fmla="val 55848"/>
                <a:gd name="adj3" fmla="val 26339"/>
                <a:gd name="adj4" fmla="val 588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9" name="テキスト ボックス 18"/>
            <p:cNvSpPr txBox="1"/>
            <p:nvPr/>
          </p:nvSpPr>
          <p:spPr>
            <a:xfrm>
              <a:off x="6246955" y="3033208"/>
              <a:ext cx="399918" cy="1043864"/>
            </a:xfrm>
            <a:prstGeom prst="rect">
              <a:avLst/>
            </a:prstGeom>
            <a:noFill/>
          </p:spPr>
          <p:txBody>
            <a:bodyPr vert="eaVert" wrap="square" rtlCol="0">
              <a:spAutoFit/>
            </a:bodyPr>
            <a:lstStyle/>
            <a:p>
              <a:pPr fontAlgn="base">
                <a:spcBef>
                  <a:spcPct val="0"/>
                </a:spcBef>
                <a:spcAft>
                  <a:spcPct val="0"/>
                </a:spcAft>
              </a:pPr>
              <a:r>
                <a:rPr lang="ja-JP" altLang="en-US" sz="1400" dirty="0" smtClean="0">
                  <a:solidFill>
                    <a:prstClr val="black"/>
                  </a:solidFill>
                  <a:latin typeface="Arial" pitchFamily="34" charset="0"/>
                </a:rPr>
                <a:t>告示等改正</a:t>
              </a:r>
              <a:endParaRPr lang="ja-JP" altLang="en-US" sz="1400" dirty="0">
                <a:solidFill>
                  <a:prstClr val="black"/>
                </a:solidFill>
                <a:latin typeface="Arial" pitchFamily="34" charset="0"/>
              </a:endParaRPr>
            </a:p>
          </p:txBody>
        </p:sp>
        <p:sp>
          <p:nvSpPr>
            <p:cNvPr id="35" name="正方形/長方形 34"/>
            <p:cNvSpPr/>
            <p:nvPr/>
          </p:nvSpPr>
          <p:spPr>
            <a:xfrm>
              <a:off x="-17933" y="4833008"/>
              <a:ext cx="3708000" cy="324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＜主任介護支援専門員の資質向上＞</a:t>
              </a:r>
              <a:endParaRPr lang="ja-JP" altLang="en-US" sz="1400" b="1" dirty="0">
                <a:solidFill>
                  <a:prstClr val="black"/>
                </a:solidFill>
              </a:endParaRPr>
            </a:p>
          </p:txBody>
        </p:sp>
        <p:sp>
          <p:nvSpPr>
            <p:cNvPr id="36" name="角丸四角形 35"/>
            <p:cNvSpPr/>
            <p:nvPr/>
          </p:nvSpPr>
          <p:spPr>
            <a:xfrm>
              <a:off x="54075" y="5157192"/>
              <a:ext cx="3456000" cy="1512000"/>
            </a:xfrm>
            <a:prstGeom prst="roundRect">
              <a:avLst>
                <a:gd name="adj" fmla="val 7272"/>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37" name="正方形/長方形 36"/>
            <p:cNvSpPr/>
            <p:nvPr/>
          </p:nvSpPr>
          <p:spPr>
            <a:xfrm>
              <a:off x="90467" y="5301208"/>
              <a:ext cx="3492000" cy="12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更新制及び更新時研修の導入</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研修カリキュラム等の見直し</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介護支援専門員に対する現場での実務研修の実施</a:t>
              </a:r>
              <a:endParaRPr lang="en-US" altLang="ja-JP" sz="1600" dirty="0" smtClean="0">
                <a:solidFill>
                  <a:prstClr val="black"/>
                </a:solidFill>
              </a:endParaRPr>
            </a:p>
          </p:txBody>
        </p:sp>
        <p:sp>
          <p:nvSpPr>
            <p:cNvPr id="41" name="右矢印吹き出し 40"/>
            <p:cNvSpPr/>
            <p:nvPr/>
          </p:nvSpPr>
          <p:spPr>
            <a:xfrm>
              <a:off x="3654475" y="5229200"/>
              <a:ext cx="2808000" cy="1368152"/>
            </a:xfrm>
            <a:prstGeom prst="rightArrowCallout">
              <a:avLst>
                <a:gd name="adj1" fmla="val 39403"/>
                <a:gd name="adj2" fmla="val 31904"/>
                <a:gd name="adj3" fmla="val 12553"/>
                <a:gd name="adj4" fmla="val 883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2" name="正方形/長方形 41"/>
            <p:cNvSpPr/>
            <p:nvPr/>
          </p:nvSpPr>
          <p:spPr>
            <a:xfrm>
              <a:off x="3690699" y="5337384"/>
              <a:ext cx="2463718" cy="1187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・更新時研修のカリキュラム策</a:t>
              </a:r>
              <a:endParaRPr lang="en-US" altLang="ja-JP" sz="1400" dirty="0">
                <a:solidFill>
                  <a:prstClr val="black"/>
                </a:solidFill>
              </a:endParaRPr>
            </a:p>
            <a:p>
              <a:pPr fontAlgn="base">
                <a:spcBef>
                  <a:spcPct val="0"/>
                </a:spcBef>
                <a:spcAft>
                  <a:spcPct val="0"/>
                </a:spcAft>
              </a:pPr>
              <a:r>
                <a:rPr lang="en-US" altLang="ja-JP" sz="1400" dirty="0" smtClean="0">
                  <a:solidFill>
                    <a:prstClr val="black"/>
                  </a:solidFill>
                </a:rPr>
                <a:t>  </a:t>
              </a:r>
              <a:r>
                <a:rPr lang="ja-JP" altLang="en-US" sz="1400" dirty="0" smtClean="0">
                  <a:solidFill>
                    <a:prstClr val="black"/>
                  </a:solidFill>
                </a:rPr>
                <a:t>定及び既存の研修カリキュラ</a:t>
              </a:r>
              <a:endParaRPr lang="en-US" altLang="ja-JP" sz="1400" dirty="0" smtClean="0">
                <a:solidFill>
                  <a:prstClr val="black"/>
                </a:solidFill>
              </a:endParaRPr>
            </a:p>
            <a:p>
              <a:pPr fontAlgn="base">
                <a:spcBef>
                  <a:spcPct val="0"/>
                </a:spcBef>
                <a:spcAft>
                  <a:spcPct val="0"/>
                </a:spcAft>
              </a:pPr>
              <a:r>
                <a:rPr lang="en-US" altLang="ja-JP" sz="1400" dirty="0">
                  <a:solidFill>
                    <a:prstClr val="black"/>
                  </a:solidFill>
                </a:rPr>
                <a:t> </a:t>
              </a:r>
              <a:r>
                <a:rPr lang="en-US" altLang="ja-JP" sz="1400" dirty="0" smtClean="0">
                  <a:solidFill>
                    <a:prstClr val="black"/>
                  </a:solidFill>
                </a:rPr>
                <a:t> </a:t>
              </a:r>
              <a:r>
                <a:rPr lang="ja-JP" altLang="en-US" sz="1400" dirty="0" smtClean="0">
                  <a:solidFill>
                    <a:prstClr val="black"/>
                  </a:solidFill>
                </a:rPr>
                <a:t>ムの見直しを実施</a:t>
              </a:r>
              <a:endParaRPr lang="en-US" altLang="ja-JP" sz="1400" dirty="0" smtClean="0">
                <a:solidFill>
                  <a:prstClr val="black"/>
                </a:solidFill>
              </a:endParaRPr>
            </a:p>
            <a:p>
              <a:pPr fontAlgn="base">
                <a:spcBef>
                  <a:spcPct val="0"/>
                </a:spcBef>
                <a:spcAft>
                  <a:spcPct val="0"/>
                </a:spcAft>
              </a:pPr>
              <a:r>
                <a:rPr lang="ja-JP" altLang="en-US" sz="1400" dirty="0" smtClean="0">
                  <a:solidFill>
                    <a:prstClr val="black"/>
                  </a:solidFill>
                </a:rPr>
                <a:t>・現場での実務研修の実施方</a:t>
              </a:r>
              <a:endParaRPr lang="en-US" altLang="ja-JP" sz="1400" dirty="0" smtClean="0">
                <a:solidFill>
                  <a:prstClr val="black"/>
                </a:solidFill>
              </a:endParaRPr>
            </a:p>
            <a:p>
              <a:pPr fontAlgn="base">
                <a:spcBef>
                  <a:spcPct val="0"/>
                </a:spcBef>
                <a:spcAft>
                  <a:spcPct val="0"/>
                </a:spcAft>
              </a:pPr>
              <a:r>
                <a:rPr lang="en-US" altLang="ja-JP" sz="1400" dirty="0">
                  <a:solidFill>
                    <a:prstClr val="black"/>
                  </a:solidFill>
                </a:rPr>
                <a:t> </a:t>
              </a:r>
              <a:r>
                <a:rPr lang="en-US" altLang="ja-JP" sz="1400" dirty="0" smtClean="0">
                  <a:solidFill>
                    <a:prstClr val="black"/>
                  </a:solidFill>
                </a:rPr>
                <a:t> </a:t>
              </a:r>
              <a:r>
                <a:rPr lang="ja-JP" altLang="en-US" sz="1400" dirty="0" smtClean="0">
                  <a:solidFill>
                    <a:prstClr val="black"/>
                  </a:solidFill>
                </a:rPr>
                <a:t>法の検討</a:t>
              </a:r>
              <a:endParaRPr lang="en-US" altLang="ja-JP" sz="1400" dirty="0" smtClean="0">
                <a:solidFill>
                  <a:prstClr val="black"/>
                </a:solidFill>
              </a:endParaRPr>
            </a:p>
          </p:txBody>
        </p:sp>
        <p:sp>
          <p:nvSpPr>
            <p:cNvPr id="48" name="右矢印吹き出し 47"/>
            <p:cNvSpPr/>
            <p:nvPr/>
          </p:nvSpPr>
          <p:spPr>
            <a:xfrm>
              <a:off x="3654739" y="4257168"/>
              <a:ext cx="5616368" cy="540064"/>
            </a:xfrm>
            <a:prstGeom prst="rightArrowCallout">
              <a:avLst>
                <a:gd name="adj1" fmla="val 60053"/>
                <a:gd name="adj2" fmla="val 43348"/>
                <a:gd name="adj3" fmla="val 24621"/>
                <a:gd name="adj4" fmla="val 9568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1" name="正方形/長方形 50"/>
            <p:cNvSpPr/>
            <p:nvPr/>
          </p:nvSpPr>
          <p:spPr>
            <a:xfrm>
              <a:off x="5094635" y="4328872"/>
              <a:ext cx="2591727" cy="396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ガイドラインの策定・見直し</a:t>
              </a:r>
              <a:endParaRPr lang="ja-JP" altLang="en-US" sz="1400" dirty="0">
                <a:solidFill>
                  <a:prstClr val="black"/>
                </a:solidFill>
              </a:endParaRPr>
            </a:p>
          </p:txBody>
        </p:sp>
        <p:sp>
          <p:nvSpPr>
            <p:cNvPr id="54" name="右矢印吹き出し 53"/>
            <p:cNvSpPr/>
            <p:nvPr/>
          </p:nvSpPr>
          <p:spPr>
            <a:xfrm>
              <a:off x="6462787" y="5337344"/>
              <a:ext cx="540000" cy="1188000"/>
            </a:xfrm>
            <a:prstGeom prst="rightArrowCallout">
              <a:avLst>
                <a:gd name="adj1" fmla="val 73121"/>
                <a:gd name="adj2" fmla="val 55848"/>
                <a:gd name="adj3" fmla="val 17063"/>
                <a:gd name="adj4" fmla="val 6810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6" name="テキスト ボックス 45"/>
            <p:cNvSpPr txBox="1"/>
            <p:nvPr/>
          </p:nvSpPr>
          <p:spPr>
            <a:xfrm>
              <a:off x="6462979" y="5373216"/>
              <a:ext cx="399918" cy="1224136"/>
            </a:xfrm>
            <a:prstGeom prst="rect">
              <a:avLst/>
            </a:prstGeom>
            <a:noFill/>
          </p:spPr>
          <p:txBody>
            <a:bodyPr vert="eaVert" wrap="square" rtlCol="0">
              <a:spAutoFit/>
            </a:bodyPr>
            <a:lstStyle/>
            <a:p>
              <a:pPr algn="ctr" fontAlgn="base">
                <a:spcBef>
                  <a:spcPct val="0"/>
                </a:spcBef>
                <a:spcAft>
                  <a:spcPct val="0"/>
                </a:spcAft>
              </a:pPr>
              <a:r>
                <a:rPr lang="ja-JP" altLang="en-US" sz="1400" dirty="0" smtClean="0">
                  <a:solidFill>
                    <a:prstClr val="black"/>
                  </a:solidFill>
                  <a:latin typeface="Arial" pitchFamily="34" charset="0"/>
                </a:rPr>
                <a:t>省令等改正</a:t>
              </a:r>
              <a:endParaRPr lang="ja-JP" altLang="en-US" sz="1400" dirty="0">
                <a:solidFill>
                  <a:prstClr val="black"/>
                </a:solidFill>
                <a:latin typeface="Arial" pitchFamily="34" charset="0"/>
              </a:endParaRPr>
            </a:p>
          </p:txBody>
        </p:sp>
        <p:sp>
          <p:nvSpPr>
            <p:cNvPr id="59" name="右矢印吹き出し 58"/>
            <p:cNvSpPr/>
            <p:nvPr/>
          </p:nvSpPr>
          <p:spPr>
            <a:xfrm>
              <a:off x="6859099" y="2997232"/>
              <a:ext cx="2412000" cy="539696"/>
            </a:xfrm>
            <a:prstGeom prst="rightArrowCallout">
              <a:avLst>
                <a:gd name="adj1" fmla="val 51833"/>
                <a:gd name="adj2" fmla="val 44189"/>
                <a:gd name="adj3" fmla="val 14124"/>
                <a:gd name="adj4" fmla="val 90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31" name="正方形/長方形 30"/>
            <p:cNvSpPr/>
            <p:nvPr/>
          </p:nvSpPr>
          <p:spPr>
            <a:xfrm>
              <a:off x="6967411" y="3068960"/>
              <a:ext cx="2087664" cy="395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都道府県での施行準備</a:t>
              </a:r>
              <a:endParaRPr lang="en-US" altLang="ja-JP" sz="1400" dirty="0" smtClean="0">
                <a:solidFill>
                  <a:prstClr val="black"/>
                </a:solidFill>
              </a:endParaRPr>
            </a:p>
          </p:txBody>
        </p:sp>
        <p:sp>
          <p:nvSpPr>
            <p:cNvPr id="60" name="右矢印吹き出し 59"/>
            <p:cNvSpPr/>
            <p:nvPr/>
          </p:nvSpPr>
          <p:spPr>
            <a:xfrm>
              <a:off x="6859107" y="3645080"/>
              <a:ext cx="2412000" cy="540000"/>
            </a:xfrm>
            <a:prstGeom prst="rightArrowCallout">
              <a:avLst>
                <a:gd name="adj1" fmla="val 60434"/>
                <a:gd name="adj2" fmla="val 44749"/>
                <a:gd name="adj3" fmla="val 21473"/>
                <a:gd name="adj4" fmla="val 90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34" name="正方形/長方形 33"/>
            <p:cNvSpPr/>
            <p:nvPr/>
          </p:nvSpPr>
          <p:spPr>
            <a:xfrm>
              <a:off x="6894835" y="3717080"/>
              <a:ext cx="219600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新カリキュラムの施行に向けた研修講師の養成</a:t>
              </a:r>
              <a:endParaRPr lang="ja-JP" altLang="en-US" sz="1400" dirty="0">
                <a:solidFill>
                  <a:prstClr val="black"/>
                </a:solidFill>
              </a:endParaRPr>
            </a:p>
          </p:txBody>
        </p:sp>
        <p:sp>
          <p:nvSpPr>
            <p:cNvPr id="63" name="右矢印吹き出し 62"/>
            <p:cNvSpPr/>
            <p:nvPr/>
          </p:nvSpPr>
          <p:spPr>
            <a:xfrm>
              <a:off x="7003115" y="5985344"/>
              <a:ext cx="2304000" cy="540000"/>
            </a:xfrm>
            <a:prstGeom prst="rightArrowCallout">
              <a:avLst>
                <a:gd name="adj1" fmla="val 49451"/>
                <a:gd name="adj2" fmla="val 43647"/>
                <a:gd name="adj3" fmla="val 21473"/>
                <a:gd name="adj4" fmla="val 909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6" name="正方形/長方形 55"/>
            <p:cNvSpPr/>
            <p:nvPr/>
          </p:nvSpPr>
          <p:spPr>
            <a:xfrm>
              <a:off x="7039475" y="6039320"/>
              <a:ext cx="2124000" cy="41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新カリキュラムの施行に向けた研修講師の養成</a:t>
              </a:r>
              <a:endParaRPr lang="en-US" altLang="ja-JP" sz="1400" dirty="0" smtClean="0">
                <a:solidFill>
                  <a:prstClr val="black"/>
                </a:solidFill>
              </a:endParaRPr>
            </a:p>
          </p:txBody>
        </p:sp>
        <p:sp>
          <p:nvSpPr>
            <p:cNvPr id="3" name="角丸四角形 2"/>
            <p:cNvSpPr/>
            <p:nvPr/>
          </p:nvSpPr>
          <p:spPr>
            <a:xfrm>
              <a:off x="234435" y="728728"/>
              <a:ext cx="3060000" cy="252000"/>
            </a:xfrm>
            <a:prstGeom prst="roundRect">
              <a:avLst/>
            </a:prstGeom>
            <a:solidFill>
              <a:srgbClr val="FF99FF"/>
            </a:solidFill>
            <a:ln w="9525">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b="1" dirty="0">
                  <a:solidFill>
                    <a:prstClr val="black"/>
                  </a:solidFill>
                </a:rPr>
                <a:t>１．</a:t>
              </a:r>
              <a:r>
                <a:rPr lang="ja-JP" altLang="en-US" sz="1600" b="1" dirty="0" smtClean="0">
                  <a:solidFill>
                    <a:prstClr val="black"/>
                  </a:solidFill>
                </a:rPr>
                <a:t>ケアマネジメントの質の向上</a:t>
              </a:r>
              <a:endParaRPr lang="ja-JP" altLang="en-US" sz="1600" b="1" dirty="0">
                <a:solidFill>
                  <a:prstClr val="black"/>
                </a:solidFill>
              </a:endParaRPr>
            </a:p>
          </p:txBody>
        </p:sp>
        <p:sp>
          <p:nvSpPr>
            <p:cNvPr id="65" name="右矢印吹き出し 64"/>
            <p:cNvSpPr/>
            <p:nvPr/>
          </p:nvSpPr>
          <p:spPr>
            <a:xfrm>
              <a:off x="7003115" y="5337272"/>
              <a:ext cx="2304000" cy="540000"/>
            </a:xfrm>
            <a:prstGeom prst="rightArrowCallout">
              <a:avLst>
                <a:gd name="adj1" fmla="val 51824"/>
                <a:gd name="adj2" fmla="val 41535"/>
                <a:gd name="adj3" fmla="val 22062"/>
                <a:gd name="adj4" fmla="val 90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66" name="正方形/長方形 65"/>
            <p:cNvSpPr/>
            <p:nvPr/>
          </p:nvSpPr>
          <p:spPr>
            <a:xfrm>
              <a:off x="7003067" y="5463260"/>
              <a:ext cx="2412048" cy="34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都道府県での施行準備</a:t>
              </a:r>
              <a:endParaRPr lang="en-US" altLang="ja-JP" sz="1400" dirty="0">
                <a:solidFill>
                  <a:prstClr val="black"/>
                </a:solidFill>
              </a:endParaRPr>
            </a:p>
          </p:txBody>
        </p:sp>
      </p:grpSp>
      <p:sp>
        <p:nvSpPr>
          <p:cNvPr id="47" name="スライド番号プレースホルダー 4"/>
          <p:cNvSpPr>
            <a:spLocks noGrp="1"/>
          </p:cNvSpPr>
          <p:nvPr>
            <p:ph type="sldNum" sz="quarter" idx="12"/>
          </p:nvPr>
        </p:nvSpPr>
        <p:spPr>
          <a:xfrm>
            <a:off x="9129464" y="6520259"/>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109</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677317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87" y="8680"/>
            <a:ext cx="9906001" cy="5400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defRPr/>
            </a:pPr>
            <a:r>
              <a:rPr lang="ja-JP" altLang="en-US" sz="2400" dirty="0">
                <a:solidFill>
                  <a:prstClr val="black"/>
                </a:solidFill>
                <a:latin typeface="HG丸ｺﾞｼｯｸM-PRO" pitchFamily="50" charset="-128"/>
                <a:ea typeface="HG丸ｺﾞｼｯｸM-PRO" pitchFamily="50" charset="-128"/>
              </a:rPr>
              <a:t>（参考）介護</a:t>
            </a:r>
            <a:r>
              <a:rPr lang="ja-JP" altLang="en-US" sz="2400" dirty="0" smtClean="0">
                <a:solidFill>
                  <a:prstClr val="black"/>
                </a:solidFill>
                <a:latin typeface="HG丸ｺﾞｼｯｸM-PRO" pitchFamily="50" charset="-128"/>
                <a:ea typeface="HG丸ｺﾞｼｯｸM-PRO" pitchFamily="50" charset="-128"/>
              </a:rPr>
              <a:t>支援専門員に関する制度見直しについて②</a:t>
            </a:r>
            <a:endParaRPr lang="ja-JP" altLang="en-US" sz="2400" dirty="0">
              <a:solidFill>
                <a:prstClr val="black"/>
              </a:solidFill>
              <a:latin typeface="HG丸ｺﾞｼｯｸM-PRO" pitchFamily="50" charset="-128"/>
              <a:ea typeface="HG丸ｺﾞｼｯｸM-PRO" pitchFamily="50" charset="-128"/>
            </a:endParaRPr>
          </a:p>
        </p:txBody>
      </p:sp>
      <p:sp>
        <p:nvSpPr>
          <p:cNvPr id="41" name="正方形/長方形 40"/>
          <p:cNvSpPr/>
          <p:nvPr/>
        </p:nvSpPr>
        <p:spPr>
          <a:xfrm>
            <a:off x="7618577" y="1088688"/>
            <a:ext cx="2269091" cy="467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経過</a:t>
            </a:r>
            <a:r>
              <a:rPr lang="ja-JP" altLang="en-US" sz="1400" dirty="0" smtClean="0">
                <a:solidFill>
                  <a:prstClr val="black"/>
                </a:solidFill>
              </a:rPr>
              <a:t>措置期間を置いて施行</a:t>
            </a:r>
            <a:endParaRPr lang="ja-JP" altLang="en-US" sz="1400" dirty="0">
              <a:solidFill>
                <a:prstClr val="black"/>
              </a:solidFill>
            </a:endParaRPr>
          </a:p>
        </p:txBody>
      </p:sp>
      <p:sp>
        <p:nvSpPr>
          <p:cNvPr id="51" name="正方形/長方形 50"/>
          <p:cNvSpPr/>
          <p:nvPr/>
        </p:nvSpPr>
        <p:spPr>
          <a:xfrm>
            <a:off x="8699218" y="1664752"/>
            <a:ext cx="1224589"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平成２７年度試験から施行</a:t>
            </a:r>
            <a:endParaRPr lang="ja-JP" altLang="en-US" sz="1400" dirty="0">
              <a:solidFill>
                <a:prstClr val="black"/>
              </a:solidFill>
            </a:endParaRPr>
          </a:p>
        </p:txBody>
      </p:sp>
      <p:sp>
        <p:nvSpPr>
          <p:cNvPr id="53" name="正方形/長方形 52"/>
          <p:cNvSpPr/>
          <p:nvPr/>
        </p:nvSpPr>
        <p:spPr>
          <a:xfrm>
            <a:off x="8519274" y="2636912"/>
            <a:ext cx="1476710"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altLang="ja-JP" sz="1400" dirty="0" smtClean="0">
                <a:solidFill>
                  <a:prstClr val="black"/>
                </a:solidFill>
              </a:rPr>
              <a:t>※</a:t>
            </a:r>
            <a:r>
              <a:rPr lang="ja-JP" altLang="en-US" sz="1400" dirty="0" smtClean="0">
                <a:solidFill>
                  <a:prstClr val="black"/>
                </a:solidFill>
              </a:rPr>
              <a:t>施行時期は要検討（地域ケア会議の制度化については平成２７年度施行）</a:t>
            </a:r>
            <a:endParaRPr lang="en-US" altLang="ja-JP" sz="1400" dirty="0" smtClean="0">
              <a:solidFill>
                <a:prstClr val="black"/>
              </a:solidFill>
            </a:endParaRPr>
          </a:p>
        </p:txBody>
      </p:sp>
      <p:sp>
        <p:nvSpPr>
          <p:cNvPr id="65" name="正方形/長方形 64"/>
          <p:cNvSpPr/>
          <p:nvPr/>
        </p:nvSpPr>
        <p:spPr>
          <a:xfrm>
            <a:off x="9311649" y="4077304"/>
            <a:ext cx="612294" cy="1179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平成２７年度施行</a:t>
            </a:r>
            <a:endParaRPr lang="ja-JP" altLang="en-US" sz="1400" dirty="0">
              <a:solidFill>
                <a:prstClr val="black"/>
              </a:solidFill>
            </a:endParaRPr>
          </a:p>
        </p:txBody>
      </p:sp>
      <p:sp>
        <p:nvSpPr>
          <p:cNvPr id="72" name="正方形/長方形 71"/>
          <p:cNvSpPr/>
          <p:nvPr/>
        </p:nvSpPr>
        <p:spPr>
          <a:xfrm>
            <a:off x="9203517" y="5373216"/>
            <a:ext cx="720346"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smtClean="0">
                <a:solidFill>
                  <a:prstClr val="black"/>
                </a:solidFill>
              </a:rPr>
              <a:t>平成２７年度の研修から新カリキュラム施行</a:t>
            </a:r>
            <a:endParaRPr lang="en-US" altLang="ja-JP" sz="1200" dirty="0" smtClean="0">
              <a:solidFill>
                <a:prstClr val="black"/>
              </a:solidFill>
            </a:endParaRPr>
          </a:p>
        </p:txBody>
      </p:sp>
      <p:grpSp>
        <p:nvGrpSpPr>
          <p:cNvPr id="2" name="グループ化 1"/>
          <p:cNvGrpSpPr/>
          <p:nvPr/>
        </p:nvGrpSpPr>
        <p:grpSpPr>
          <a:xfrm>
            <a:off x="-17941" y="620688"/>
            <a:ext cx="9311664" cy="6192600"/>
            <a:chOff x="-17933" y="620688"/>
            <a:chExt cx="9307188" cy="6192600"/>
          </a:xfrm>
        </p:grpSpPr>
        <p:cxnSp>
          <p:nvCxnSpPr>
            <p:cNvPr id="21" name="直線コネクタ 20"/>
            <p:cNvCxnSpPr/>
            <p:nvPr/>
          </p:nvCxnSpPr>
          <p:spPr>
            <a:xfrm>
              <a:off x="6750819" y="620688"/>
              <a:ext cx="0" cy="604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右矢印吹き出し 44"/>
            <p:cNvSpPr/>
            <p:nvPr/>
          </p:nvSpPr>
          <p:spPr>
            <a:xfrm>
              <a:off x="3726482" y="1052744"/>
              <a:ext cx="2628000" cy="540000"/>
            </a:xfrm>
            <a:prstGeom prst="rightArrowCallout">
              <a:avLst>
                <a:gd name="adj1" fmla="val 58734"/>
                <a:gd name="adj2" fmla="val 50000"/>
                <a:gd name="adj3" fmla="val 17063"/>
                <a:gd name="adj4" fmla="val 92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4" name="正方形/長方形 43"/>
            <p:cNvSpPr/>
            <p:nvPr/>
          </p:nvSpPr>
          <p:spPr>
            <a:xfrm>
              <a:off x="-17933" y="2564904"/>
              <a:ext cx="3708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＜保険者機能の強化に向けた取組＞</a:t>
              </a:r>
              <a:endParaRPr lang="ja-JP" altLang="en-US" sz="1400" b="1" dirty="0">
                <a:solidFill>
                  <a:prstClr val="black"/>
                </a:solidFill>
              </a:endParaRPr>
            </a:p>
          </p:txBody>
        </p:sp>
        <p:sp>
          <p:nvSpPr>
            <p:cNvPr id="4" name="右矢印吹き出し 3"/>
            <p:cNvSpPr/>
            <p:nvPr/>
          </p:nvSpPr>
          <p:spPr>
            <a:xfrm>
              <a:off x="4086523" y="2924944"/>
              <a:ext cx="2448232" cy="648072"/>
            </a:xfrm>
            <a:prstGeom prst="rightArrowCallout">
              <a:avLst>
                <a:gd name="adj1" fmla="val 58735"/>
                <a:gd name="adj2" fmla="val 44183"/>
                <a:gd name="adj3" fmla="val 17063"/>
                <a:gd name="adj4" fmla="val 8901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2" name="正方形/長方形 11"/>
            <p:cNvSpPr/>
            <p:nvPr/>
          </p:nvSpPr>
          <p:spPr>
            <a:xfrm>
              <a:off x="4210814" y="2996952"/>
              <a:ext cx="1995880" cy="4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介護保険</a:t>
              </a:r>
              <a:r>
                <a:rPr lang="ja-JP" altLang="en-US" sz="1400" dirty="0" smtClean="0">
                  <a:solidFill>
                    <a:prstClr val="black"/>
                  </a:solidFill>
                </a:rPr>
                <a:t>部会での議論</a:t>
              </a:r>
              <a:endParaRPr lang="ja-JP" altLang="en-US" sz="1400" dirty="0">
                <a:solidFill>
                  <a:prstClr val="black"/>
                </a:solidFill>
              </a:endParaRPr>
            </a:p>
          </p:txBody>
        </p:sp>
        <p:sp>
          <p:nvSpPr>
            <p:cNvPr id="6" name="角丸四角形 5"/>
            <p:cNvSpPr/>
            <p:nvPr/>
          </p:nvSpPr>
          <p:spPr>
            <a:xfrm>
              <a:off x="54459" y="2817040"/>
              <a:ext cx="3456000" cy="936000"/>
            </a:xfrm>
            <a:prstGeom prst="roundRect">
              <a:avLst>
                <a:gd name="adj" fmla="val 10880"/>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4" name="正方形/長方形 13"/>
            <p:cNvSpPr/>
            <p:nvPr/>
          </p:nvSpPr>
          <p:spPr>
            <a:xfrm>
              <a:off x="90467" y="2852936"/>
              <a:ext cx="34920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居宅介護支援事業者の指定権限の委譲</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地域ケア会議の</a:t>
              </a:r>
              <a:r>
                <a:rPr lang="ja-JP" altLang="en-US" sz="1600" dirty="0">
                  <a:solidFill>
                    <a:prstClr val="black"/>
                  </a:solidFill>
                </a:rPr>
                <a:t>制度</a:t>
              </a:r>
              <a:r>
                <a:rPr lang="ja-JP" altLang="en-US" sz="1600" dirty="0" smtClean="0">
                  <a:solidFill>
                    <a:prstClr val="black"/>
                  </a:solidFill>
                </a:rPr>
                <a:t>化</a:t>
              </a:r>
              <a:endParaRPr lang="en-US" altLang="ja-JP" sz="1600" dirty="0" smtClean="0">
                <a:solidFill>
                  <a:prstClr val="black"/>
                </a:solidFill>
              </a:endParaRPr>
            </a:p>
          </p:txBody>
        </p:sp>
        <p:sp>
          <p:nvSpPr>
            <p:cNvPr id="17" name="正方形/長方形 16"/>
            <p:cNvSpPr/>
            <p:nvPr/>
          </p:nvSpPr>
          <p:spPr>
            <a:xfrm>
              <a:off x="4302547" y="620688"/>
              <a:ext cx="1674072" cy="26996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平成２５年度</a:t>
              </a:r>
              <a:endParaRPr lang="ja-JP" altLang="en-US" sz="1600" dirty="0">
                <a:solidFill>
                  <a:prstClr val="black"/>
                </a:solidFill>
              </a:endParaRPr>
            </a:p>
          </p:txBody>
        </p:sp>
        <p:sp>
          <p:nvSpPr>
            <p:cNvPr id="18" name="正方形/長方形 17"/>
            <p:cNvSpPr/>
            <p:nvPr/>
          </p:nvSpPr>
          <p:spPr>
            <a:xfrm>
              <a:off x="7381003" y="620688"/>
              <a:ext cx="1674072" cy="269960"/>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dirty="0" smtClean="0">
                  <a:solidFill>
                    <a:prstClr val="black"/>
                  </a:solidFill>
                </a:rPr>
                <a:t>平成２６年度</a:t>
              </a:r>
              <a:endParaRPr lang="ja-JP" altLang="en-US" sz="1600" dirty="0">
                <a:solidFill>
                  <a:prstClr val="black"/>
                </a:solidFill>
              </a:endParaRPr>
            </a:p>
          </p:txBody>
        </p:sp>
        <p:cxnSp>
          <p:nvCxnSpPr>
            <p:cNvPr id="13" name="直線コネクタ 12"/>
            <p:cNvCxnSpPr/>
            <p:nvPr/>
          </p:nvCxnSpPr>
          <p:spPr>
            <a:xfrm>
              <a:off x="3582467" y="620688"/>
              <a:ext cx="0" cy="604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角丸四角形 24"/>
            <p:cNvSpPr/>
            <p:nvPr/>
          </p:nvSpPr>
          <p:spPr>
            <a:xfrm>
              <a:off x="54075" y="5769232"/>
              <a:ext cx="3456000" cy="792000"/>
            </a:xfrm>
            <a:prstGeom prst="roundRect">
              <a:avLst>
                <a:gd name="adj" fmla="val 7272"/>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6" name="正方形/長方形 25"/>
            <p:cNvSpPr/>
            <p:nvPr/>
          </p:nvSpPr>
          <p:spPr>
            <a:xfrm>
              <a:off x="90451" y="5877304"/>
              <a:ext cx="3492000"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医療との連携に関する研修カリキュラムの充実</a:t>
              </a:r>
              <a:endParaRPr lang="en-US" altLang="ja-JP" sz="1600" dirty="0" smtClean="0">
                <a:solidFill>
                  <a:prstClr val="black"/>
                </a:solidFill>
              </a:endParaRPr>
            </a:p>
          </p:txBody>
        </p:sp>
        <p:sp>
          <p:nvSpPr>
            <p:cNvPr id="28" name="右矢印吹き出し 27"/>
            <p:cNvSpPr/>
            <p:nvPr/>
          </p:nvSpPr>
          <p:spPr>
            <a:xfrm>
              <a:off x="3708595" y="5661504"/>
              <a:ext cx="2448296" cy="971824"/>
            </a:xfrm>
            <a:prstGeom prst="rightArrowCallout">
              <a:avLst>
                <a:gd name="adj1" fmla="val 38889"/>
                <a:gd name="adj2" fmla="val 30952"/>
                <a:gd name="adj3" fmla="val 17063"/>
                <a:gd name="adj4" fmla="val 869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9" name="正方形/長方形 28"/>
            <p:cNvSpPr/>
            <p:nvPr/>
          </p:nvSpPr>
          <p:spPr>
            <a:xfrm>
              <a:off x="3726483" y="5769144"/>
              <a:ext cx="2199761" cy="75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研修カリキュラムを見直す際に、医療との連携に関するカリキュラムを充実</a:t>
              </a:r>
              <a:endParaRPr lang="ja-JP" altLang="en-US" sz="1400" dirty="0">
                <a:solidFill>
                  <a:prstClr val="black"/>
                </a:solidFill>
              </a:endParaRPr>
            </a:p>
          </p:txBody>
        </p:sp>
        <p:sp>
          <p:nvSpPr>
            <p:cNvPr id="36" name="正方形/長方形 35"/>
            <p:cNvSpPr/>
            <p:nvPr/>
          </p:nvSpPr>
          <p:spPr>
            <a:xfrm>
              <a:off x="-17933" y="836712"/>
              <a:ext cx="3708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＜実務研修受講試験に係る見直し＞</a:t>
              </a:r>
              <a:endParaRPr lang="ja-JP" altLang="en-US" sz="1400" b="1" dirty="0">
                <a:solidFill>
                  <a:prstClr val="black"/>
                </a:solidFill>
              </a:endParaRPr>
            </a:p>
          </p:txBody>
        </p:sp>
        <p:sp>
          <p:nvSpPr>
            <p:cNvPr id="37" name="角丸四角形 36"/>
            <p:cNvSpPr/>
            <p:nvPr/>
          </p:nvSpPr>
          <p:spPr>
            <a:xfrm>
              <a:off x="54075" y="1088856"/>
              <a:ext cx="3456000" cy="1044000"/>
            </a:xfrm>
            <a:prstGeom prst="roundRect">
              <a:avLst>
                <a:gd name="adj" fmla="val 7272"/>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38" name="正方形/長方形 37"/>
            <p:cNvSpPr/>
            <p:nvPr/>
          </p:nvSpPr>
          <p:spPr>
            <a:xfrm>
              <a:off x="90467" y="1232712"/>
              <a:ext cx="3492000" cy="75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原則、国家資格保有者に受験要件を限定</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a:solidFill>
                    <a:prstClr val="black"/>
                  </a:solidFill>
                </a:rPr>
                <a:t>試験に</a:t>
              </a:r>
              <a:r>
                <a:rPr lang="ja-JP" altLang="en-US" sz="1600" dirty="0" smtClean="0">
                  <a:solidFill>
                    <a:prstClr val="black"/>
                  </a:solidFill>
                </a:rPr>
                <a:t>おける解答免除の廃止</a:t>
              </a:r>
              <a:endParaRPr lang="en-US" altLang="ja-JP" sz="1600" dirty="0" smtClean="0">
                <a:solidFill>
                  <a:prstClr val="black"/>
                </a:solidFill>
              </a:endParaRPr>
            </a:p>
          </p:txBody>
        </p:sp>
        <p:sp>
          <p:nvSpPr>
            <p:cNvPr id="43" name="正方形/長方形 42"/>
            <p:cNvSpPr/>
            <p:nvPr/>
          </p:nvSpPr>
          <p:spPr>
            <a:xfrm>
              <a:off x="3926538" y="1052632"/>
              <a:ext cx="2248217" cy="521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受験要件見直しに係る省令改正の検討</a:t>
              </a:r>
              <a:endParaRPr lang="en-US" altLang="ja-JP" sz="1400" dirty="0" smtClean="0">
                <a:solidFill>
                  <a:prstClr val="black"/>
                </a:solidFill>
              </a:endParaRPr>
            </a:p>
          </p:txBody>
        </p:sp>
        <p:sp>
          <p:nvSpPr>
            <p:cNvPr id="47" name="右矢印吹き出し 46"/>
            <p:cNvSpPr/>
            <p:nvPr/>
          </p:nvSpPr>
          <p:spPr>
            <a:xfrm>
              <a:off x="5094635" y="1664864"/>
              <a:ext cx="1800000" cy="540000"/>
            </a:xfrm>
            <a:prstGeom prst="rightArrowCallout">
              <a:avLst>
                <a:gd name="adj1" fmla="val 58734"/>
                <a:gd name="adj2" fmla="val 45836"/>
                <a:gd name="adj3" fmla="val 17063"/>
                <a:gd name="adj4" fmla="val 872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8" name="正方形/長方形 47"/>
            <p:cNvSpPr/>
            <p:nvPr/>
          </p:nvSpPr>
          <p:spPr>
            <a:xfrm>
              <a:off x="5238819" y="1664752"/>
              <a:ext cx="151200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解答免除に係る規定の見直し</a:t>
              </a:r>
              <a:endParaRPr lang="en-US" altLang="ja-JP" sz="1400" dirty="0" smtClean="0">
                <a:solidFill>
                  <a:prstClr val="black"/>
                </a:solidFill>
              </a:endParaRPr>
            </a:p>
          </p:txBody>
        </p:sp>
        <p:sp>
          <p:nvSpPr>
            <p:cNvPr id="49" name="右矢印吹き出し 48"/>
            <p:cNvSpPr/>
            <p:nvPr/>
          </p:nvSpPr>
          <p:spPr>
            <a:xfrm>
              <a:off x="6894835" y="1664752"/>
              <a:ext cx="1784438" cy="540000"/>
            </a:xfrm>
            <a:prstGeom prst="rightArrowCallout">
              <a:avLst>
                <a:gd name="adj1" fmla="val 53773"/>
                <a:gd name="adj2" fmla="val 50000"/>
                <a:gd name="adj3" fmla="val 17063"/>
                <a:gd name="adj4" fmla="val 8806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0" name="正方形/長方形 49"/>
            <p:cNvSpPr/>
            <p:nvPr/>
          </p:nvSpPr>
          <p:spPr>
            <a:xfrm>
              <a:off x="7128795" y="1700808"/>
              <a:ext cx="1350216" cy="4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実施要綱</a:t>
              </a:r>
              <a:r>
                <a:rPr lang="ja-JP" altLang="en-US" sz="1400" dirty="0" smtClean="0">
                  <a:solidFill>
                    <a:prstClr val="black"/>
                  </a:solidFill>
                </a:rPr>
                <a:t>改正</a:t>
              </a:r>
              <a:endParaRPr lang="ja-JP" altLang="en-US" sz="1400" dirty="0">
                <a:solidFill>
                  <a:prstClr val="black"/>
                </a:solidFill>
              </a:endParaRPr>
            </a:p>
          </p:txBody>
        </p:sp>
        <p:sp>
          <p:nvSpPr>
            <p:cNvPr id="52" name="右矢印吹き出し 51"/>
            <p:cNvSpPr/>
            <p:nvPr/>
          </p:nvSpPr>
          <p:spPr>
            <a:xfrm>
              <a:off x="6571073" y="2924944"/>
              <a:ext cx="1980000" cy="648072"/>
            </a:xfrm>
            <a:prstGeom prst="rightArrowCallout">
              <a:avLst>
                <a:gd name="adj1" fmla="val 60937"/>
                <a:gd name="adj2" fmla="val 50000"/>
                <a:gd name="adj3" fmla="val 17063"/>
                <a:gd name="adj4" fmla="val 8820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4" name="正方形/長方形 23"/>
            <p:cNvSpPr/>
            <p:nvPr/>
          </p:nvSpPr>
          <p:spPr>
            <a:xfrm>
              <a:off x="6759206" y="2996952"/>
              <a:ext cx="1431773" cy="450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介護保険法改正</a:t>
              </a:r>
              <a:endParaRPr lang="ja-JP" altLang="en-US" sz="1400" dirty="0">
                <a:solidFill>
                  <a:prstClr val="black"/>
                </a:solidFill>
              </a:endParaRPr>
            </a:p>
          </p:txBody>
        </p:sp>
        <p:sp>
          <p:nvSpPr>
            <p:cNvPr id="54" name="正方形/長方形 53"/>
            <p:cNvSpPr/>
            <p:nvPr/>
          </p:nvSpPr>
          <p:spPr>
            <a:xfrm>
              <a:off x="-17933" y="3861048"/>
              <a:ext cx="3708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b="1" dirty="0" smtClean="0">
                  <a:solidFill>
                    <a:prstClr val="black"/>
                  </a:solidFill>
                </a:rPr>
                <a:t>＜ケアマネジメントの評価の見直し＞</a:t>
              </a:r>
              <a:endParaRPr lang="ja-JP" altLang="en-US" sz="1400" b="1" dirty="0">
                <a:solidFill>
                  <a:prstClr val="black"/>
                </a:solidFill>
              </a:endParaRPr>
            </a:p>
          </p:txBody>
        </p:sp>
        <p:sp>
          <p:nvSpPr>
            <p:cNvPr id="55" name="角丸四角形 54"/>
            <p:cNvSpPr/>
            <p:nvPr/>
          </p:nvSpPr>
          <p:spPr>
            <a:xfrm>
              <a:off x="54075" y="4149176"/>
              <a:ext cx="3456000" cy="1116000"/>
            </a:xfrm>
            <a:prstGeom prst="roundRect">
              <a:avLst>
                <a:gd name="adj" fmla="val 10880"/>
              </a:avLst>
            </a:prstGeom>
            <a:solidFill>
              <a:schemeClr val="accent3">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56" name="正方形/長方形 55"/>
            <p:cNvSpPr/>
            <p:nvPr/>
          </p:nvSpPr>
          <p:spPr>
            <a:xfrm>
              <a:off x="90467" y="4221184"/>
              <a:ext cx="3492000" cy="9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itchFamily="2" charset="2"/>
                <a:buChar char="n"/>
              </a:pPr>
              <a:r>
                <a:rPr lang="ja-JP" altLang="en-US" sz="1600" dirty="0" smtClean="0">
                  <a:solidFill>
                    <a:prstClr val="black"/>
                  </a:solidFill>
                </a:rPr>
                <a:t>給付管理が発生しない場合のケアマネジメントの評価</a:t>
              </a:r>
              <a:endParaRPr lang="en-US" altLang="ja-JP" sz="1600" dirty="0" smtClean="0">
                <a:solidFill>
                  <a:prstClr val="black"/>
                </a:solidFill>
              </a:endParaRPr>
            </a:p>
            <a:p>
              <a:pPr marL="285750" indent="-285750" fontAlgn="base">
                <a:spcBef>
                  <a:spcPct val="0"/>
                </a:spcBef>
                <a:spcAft>
                  <a:spcPct val="0"/>
                </a:spcAft>
                <a:buFont typeface="Wingdings" pitchFamily="2" charset="2"/>
                <a:buChar char="n"/>
              </a:pPr>
              <a:r>
                <a:rPr lang="ja-JP" altLang="en-US" sz="1600" dirty="0" smtClean="0">
                  <a:solidFill>
                    <a:prstClr val="black"/>
                  </a:solidFill>
                </a:rPr>
                <a:t>福祉用具貸与のみのケースについてケアマネジメントの効率化</a:t>
              </a:r>
              <a:endParaRPr lang="en-US" altLang="ja-JP" sz="1600" dirty="0" smtClean="0">
                <a:solidFill>
                  <a:prstClr val="black"/>
                </a:solidFill>
              </a:endParaRPr>
            </a:p>
          </p:txBody>
        </p:sp>
        <p:sp>
          <p:nvSpPr>
            <p:cNvPr id="59" name="右矢印吹き出し 58"/>
            <p:cNvSpPr/>
            <p:nvPr/>
          </p:nvSpPr>
          <p:spPr>
            <a:xfrm>
              <a:off x="6606803" y="4365200"/>
              <a:ext cx="2124168" cy="648072"/>
            </a:xfrm>
            <a:prstGeom prst="rightArrowCallout">
              <a:avLst>
                <a:gd name="adj1" fmla="val 45772"/>
                <a:gd name="adj2" fmla="val 44183"/>
                <a:gd name="adj3" fmla="val 29758"/>
                <a:gd name="adj4" fmla="val 855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60" name="正方形/長方形 59"/>
            <p:cNvSpPr/>
            <p:nvPr/>
          </p:nvSpPr>
          <p:spPr>
            <a:xfrm>
              <a:off x="6606803" y="4437208"/>
              <a:ext cx="2016224" cy="4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介護</a:t>
              </a:r>
              <a:r>
                <a:rPr lang="ja-JP" altLang="en-US" sz="1400" dirty="0" smtClean="0">
                  <a:solidFill>
                    <a:prstClr val="black"/>
                  </a:solidFill>
                </a:rPr>
                <a:t>給付費分科会での議論</a:t>
              </a:r>
              <a:endParaRPr lang="ja-JP" altLang="en-US" sz="1400" dirty="0">
                <a:solidFill>
                  <a:prstClr val="black"/>
                </a:solidFill>
              </a:endParaRPr>
            </a:p>
          </p:txBody>
        </p:sp>
        <p:sp>
          <p:nvSpPr>
            <p:cNvPr id="63" name="右矢印吹き出し 62"/>
            <p:cNvSpPr/>
            <p:nvPr/>
          </p:nvSpPr>
          <p:spPr>
            <a:xfrm>
              <a:off x="8730971" y="4005016"/>
              <a:ext cx="558284" cy="1224000"/>
            </a:xfrm>
            <a:prstGeom prst="rightArrowCallout">
              <a:avLst>
                <a:gd name="adj1" fmla="val 55254"/>
                <a:gd name="adj2" fmla="val 44824"/>
                <a:gd name="adj3" fmla="val 26339"/>
                <a:gd name="adj4" fmla="val 5477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64" name="テキスト ボックス 63"/>
            <p:cNvSpPr txBox="1"/>
            <p:nvPr/>
          </p:nvSpPr>
          <p:spPr>
            <a:xfrm>
              <a:off x="8695226" y="4077168"/>
              <a:ext cx="399918" cy="1188000"/>
            </a:xfrm>
            <a:prstGeom prst="rect">
              <a:avLst/>
            </a:prstGeom>
            <a:noFill/>
          </p:spPr>
          <p:txBody>
            <a:bodyPr vert="eaVert" wrap="square" rtlCol="0">
              <a:spAutoFit/>
            </a:bodyPr>
            <a:lstStyle/>
            <a:p>
              <a:pPr fontAlgn="base">
                <a:spcBef>
                  <a:spcPct val="0"/>
                </a:spcBef>
                <a:spcAft>
                  <a:spcPct val="0"/>
                </a:spcAft>
              </a:pPr>
              <a:r>
                <a:rPr lang="ja-JP" altLang="en-US" sz="1400" dirty="0" smtClean="0">
                  <a:solidFill>
                    <a:prstClr val="black"/>
                  </a:solidFill>
                  <a:latin typeface="Arial" pitchFamily="34" charset="0"/>
                </a:rPr>
                <a:t>告示等の改正</a:t>
              </a:r>
              <a:endParaRPr lang="ja-JP" altLang="en-US" sz="1400" dirty="0">
                <a:solidFill>
                  <a:prstClr val="black"/>
                </a:solidFill>
                <a:latin typeface="Arial" pitchFamily="34" charset="0"/>
              </a:endParaRPr>
            </a:p>
          </p:txBody>
        </p:sp>
        <p:sp>
          <p:nvSpPr>
            <p:cNvPr id="66" name="右矢印吹き出し 65"/>
            <p:cNvSpPr/>
            <p:nvPr/>
          </p:nvSpPr>
          <p:spPr>
            <a:xfrm>
              <a:off x="6174755" y="5552928"/>
              <a:ext cx="720000" cy="1188000"/>
            </a:xfrm>
            <a:prstGeom prst="rightArrowCallout">
              <a:avLst>
                <a:gd name="adj1" fmla="val 52608"/>
                <a:gd name="adj2" fmla="val 41957"/>
                <a:gd name="adj3" fmla="val 24250"/>
                <a:gd name="adj4" fmla="val 630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67" name="テキスト ボックス 66"/>
            <p:cNvSpPr txBox="1"/>
            <p:nvPr/>
          </p:nvSpPr>
          <p:spPr>
            <a:xfrm>
              <a:off x="6206885" y="5625216"/>
              <a:ext cx="399918" cy="1188000"/>
            </a:xfrm>
            <a:prstGeom prst="rect">
              <a:avLst/>
            </a:prstGeom>
            <a:noFill/>
          </p:spPr>
          <p:txBody>
            <a:bodyPr vert="eaVert" wrap="square" rtlCol="0">
              <a:spAutoFit/>
            </a:bodyPr>
            <a:lstStyle/>
            <a:p>
              <a:pPr fontAlgn="base">
                <a:spcBef>
                  <a:spcPct val="0"/>
                </a:spcBef>
                <a:spcAft>
                  <a:spcPct val="0"/>
                </a:spcAft>
              </a:pPr>
              <a:r>
                <a:rPr lang="ja-JP" altLang="en-US" sz="1400" dirty="0" smtClean="0">
                  <a:solidFill>
                    <a:prstClr val="black"/>
                  </a:solidFill>
                  <a:latin typeface="Arial" pitchFamily="34" charset="0"/>
                </a:rPr>
                <a:t>告示等の改正</a:t>
              </a:r>
              <a:endParaRPr lang="ja-JP" altLang="en-US" sz="1400" dirty="0">
                <a:solidFill>
                  <a:prstClr val="black"/>
                </a:solidFill>
                <a:latin typeface="Arial" pitchFamily="34" charset="0"/>
              </a:endParaRPr>
            </a:p>
          </p:txBody>
        </p:sp>
        <p:sp>
          <p:nvSpPr>
            <p:cNvPr id="68" name="右矢印吹き出し 67"/>
            <p:cNvSpPr/>
            <p:nvPr/>
          </p:nvSpPr>
          <p:spPr>
            <a:xfrm>
              <a:off x="6894883" y="5661280"/>
              <a:ext cx="2340000" cy="540000"/>
            </a:xfrm>
            <a:prstGeom prst="rightArrowCallout">
              <a:avLst>
                <a:gd name="adj1" fmla="val 51819"/>
                <a:gd name="adj2" fmla="val 42855"/>
                <a:gd name="adj3" fmla="val 14124"/>
                <a:gd name="adj4" fmla="val 90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70" name="右矢印吹き出し 69"/>
            <p:cNvSpPr/>
            <p:nvPr/>
          </p:nvSpPr>
          <p:spPr>
            <a:xfrm>
              <a:off x="6894851" y="6273288"/>
              <a:ext cx="2340000" cy="540000"/>
            </a:xfrm>
            <a:prstGeom prst="rightArrowCallout">
              <a:avLst>
                <a:gd name="adj1" fmla="val 44559"/>
                <a:gd name="adj2" fmla="val 42291"/>
                <a:gd name="adj3" fmla="val 21473"/>
                <a:gd name="adj4" fmla="val 90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71" name="正方形/長方形 70"/>
            <p:cNvSpPr/>
            <p:nvPr/>
          </p:nvSpPr>
          <p:spPr>
            <a:xfrm>
              <a:off x="6930581" y="6345344"/>
              <a:ext cx="2304254"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新カリキュラムの施行に向けた研修講師の養成</a:t>
              </a:r>
              <a:endParaRPr lang="ja-JP" altLang="en-US" sz="1400" dirty="0">
                <a:solidFill>
                  <a:prstClr val="black"/>
                </a:solidFill>
              </a:endParaRPr>
            </a:p>
          </p:txBody>
        </p:sp>
        <p:sp>
          <p:nvSpPr>
            <p:cNvPr id="74" name="角丸四角形 73"/>
            <p:cNvSpPr/>
            <p:nvPr/>
          </p:nvSpPr>
          <p:spPr>
            <a:xfrm>
              <a:off x="234435" y="2276872"/>
              <a:ext cx="3060000" cy="252000"/>
            </a:xfrm>
            <a:prstGeom prst="roundRect">
              <a:avLst/>
            </a:prstGeom>
            <a:solidFill>
              <a:srgbClr val="FF99FF"/>
            </a:solidFill>
            <a:ln w="9525">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b="1" dirty="0" smtClean="0">
                  <a:solidFill>
                    <a:prstClr val="black"/>
                  </a:solidFill>
                </a:rPr>
                <a:t>２．保険者機能の強化等</a:t>
              </a:r>
              <a:endParaRPr lang="ja-JP" altLang="en-US" sz="1600" b="1" dirty="0">
                <a:solidFill>
                  <a:prstClr val="black"/>
                </a:solidFill>
              </a:endParaRPr>
            </a:p>
          </p:txBody>
        </p:sp>
        <p:sp>
          <p:nvSpPr>
            <p:cNvPr id="75" name="角丸四角形 74"/>
            <p:cNvSpPr/>
            <p:nvPr/>
          </p:nvSpPr>
          <p:spPr>
            <a:xfrm>
              <a:off x="234435" y="5445224"/>
              <a:ext cx="3060000" cy="252000"/>
            </a:xfrm>
            <a:prstGeom prst="roundRect">
              <a:avLst/>
            </a:prstGeom>
            <a:solidFill>
              <a:srgbClr val="FF99FF"/>
            </a:solidFill>
            <a:ln w="9525">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600" b="1" dirty="0" smtClean="0">
                  <a:solidFill>
                    <a:prstClr val="black"/>
                  </a:solidFill>
                </a:rPr>
                <a:t>３．医療との連携に向けた取組</a:t>
              </a:r>
              <a:endParaRPr lang="ja-JP" altLang="en-US" sz="1600" b="1" dirty="0">
                <a:solidFill>
                  <a:prstClr val="black"/>
                </a:solidFill>
              </a:endParaRPr>
            </a:p>
          </p:txBody>
        </p:sp>
        <p:sp>
          <p:nvSpPr>
            <p:cNvPr id="62" name="右矢印吹き出し 61"/>
            <p:cNvSpPr/>
            <p:nvPr/>
          </p:nvSpPr>
          <p:spPr>
            <a:xfrm>
              <a:off x="4086563" y="4365200"/>
              <a:ext cx="2484000" cy="648072"/>
            </a:xfrm>
            <a:prstGeom prst="rightArrowCallout">
              <a:avLst>
                <a:gd name="adj1" fmla="val 49917"/>
                <a:gd name="adj2" fmla="val 44183"/>
                <a:gd name="adj3" fmla="val 17063"/>
                <a:gd name="adj4" fmla="val 8901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76" name="正方形/長方形 75"/>
            <p:cNvSpPr/>
            <p:nvPr/>
          </p:nvSpPr>
          <p:spPr>
            <a:xfrm>
              <a:off x="4210854" y="4437208"/>
              <a:ext cx="1995880" cy="4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介護保険</a:t>
              </a:r>
              <a:r>
                <a:rPr lang="ja-JP" altLang="en-US" sz="1400" dirty="0" smtClean="0">
                  <a:solidFill>
                    <a:prstClr val="black"/>
                  </a:solidFill>
                </a:rPr>
                <a:t>部会での議論</a:t>
              </a:r>
              <a:endParaRPr lang="ja-JP" altLang="en-US" sz="1400" dirty="0">
                <a:solidFill>
                  <a:prstClr val="black"/>
                </a:solidFill>
              </a:endParaRPr>
            </a:p>
          </p:txBody>
        </p:sp>
        <p:sp>
          <p:nvSpPr>
            <p:cNvPr id="69" name="右矢印吹き出し 68"/>
            <p:cNvSpPr/>
            <p:nvPr/>
          </p:nvSpPr>
          <p:spPr>
            <a:xfrm>
              <a:off x="6390779" y="1052744"/>
              <a:ext cx="1188000" cy="540000"/>
            </a:xfrm>
            <a:prstGeom prst="rightArrowCallout">
              <a:avLst>
                <a:gd name="adj1" fmla="val 53773"/>
                <a:gd name="adj2" fmla="val 50000"/>
                <a:gd name="adj3" fmla="val 17063"/>
                <a:gd name="adj4" fmla="val 854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77" name="正方形/長方形 76"/>
            <p:cNvSpPr/>
            <p:nvPr/>
          </p:nvSpPr>
          <p:spPr>
            <a:xfrm>
              <a:off x="6390779" y="1124512"/>
              <a:ext cx="1080000" cy="39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省令</a:t>
              </a:r>
              <a:r>
                <a:rPr lang="ja-JP" altLang="en-US" sz="1400" dirty="0" smtClean="0">
                  <a:solidFill>
                    <a:prstClr val="black"/>
                  </a:solidFill>
                </a:rPr>
                <a:t>等改正</a:t>
              </a:r>
              <a:endParaRPr lang="ja-JP" altLang="en-US" sz="1400" dirty="0">
                <a:solidFill>
                  <a:prstClr val="black"/>
                </a:solidFill>
              </a:endParaRPr>
            </a:p>
          </p:txBody>
        </p:sp>
        <p:sp>
          <p:nvSpPr>
            <p:cNvPr id="78" name="正方形/長方形 77"/>
            <p:cNvSpPr/>
            <p:nvPr/>
          </p:nvSpPr>
          <p:spPr>
            <a:xfrm>
              <a:off x="6966843" y="5769232"/>
              <a:ext cx="2016000" cy="34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rPr>
                <a:t>都道府県での施行準備</a:t>
              </a:r>
              <a:endParaRPr lang="en-US" altLang="ja-JP" sz="1400" dirty="0">
                <a:solidFill>
                  <a:prstClr val="black"/>
                </a:solidFill>
              </a:endParaRPr>
            </a:p>
          </p:txBody>
        </p:sp>
      </p:grpSp>
      <p:sp>
        <p:nvSpPr>
          <p:cNvPr id="57" name="スライド番号プレースホルダー 4"/>
          <p:cNvSpPr>
            <a:spLocks noGrp="1"/>
          </p:cNvSpPr>
          <p:nvPr>
            <p:ph type="sldNum" sz="quarter" idx="12"/>
          </p:nvPr>
        </p:nvSpPr>
        <p:spPr>
          <a:xfrm>
            <a:off x="9129464" y="6520259"/>
            <a:ext cx="720080" cy="365125"/>
          </a:xfrm>
          <a:prstGeom prst="rect">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110</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53839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ホームベース 58"/>
          <p:cNvSpPr/>
          <p:nvPr/>
        </p:nvSpPr>
        <p:spPr>
          <a:xfrm>
            <a:off x="4995030" y="2419651"/>
            <a:ext cx="1374161" cy="308832"/>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altLang="ja-JP" sz="1600" dirty="0" smtClean="0">
                <a:solidFill>
                  <a:prstClr val="white"/>
                </a:solidFill>
              </a:rPr>
              <a:t>27</a:t>
            </a:r>
            <a:r>
              <a:rPr lang="ja-JP" altLang="en-US" sz="1600" dirty="0" smtClean="0">
                <a:solidFill>
                  <a:prstClr val="white"/>
                </a:solidFill>
              </a:rPr>
              <a:t>～</a:t>
            </a:r>
            <a:r>
              <a:rPr lang="en-US" altLang="ja-JP" sz="1600" dirty="0" smtClean="0">
                <a:solidFill>
                  <a:prstClr val="white"/>
                </a:solidFill>
              </a:rPr>
              <a:t>29</a:t>
            </a:r>
            <a:r>
              <a:rPr lang="ja-JP" altLang="en-US" sz="1600" dirty="0" smtClean="0">
                <a:solidFill>
                  <a:prstClr val="white"/>
                </a:solidFill>
              </a:rPr>
              <a:t>年度</a:t>
            </a:r>
            <a:endParaRPr lang="ja-JP" altLang="en-US" sz="1600" dirty="0">
              <a:solidFill>
                <a:prstClr val="white"/>
              </a:solidFill>
            </a:endParaRPr>
          </a:p>
        </p:txBody>
      </p:sp>
      <p:sp>
        <p:nvSpPr>
          <p:cNvPr id="60" name="ホームベース 59"/>
          <p:cNvSpPr/>
          <p:nvPr/>
        </p:nvSpPr>
        <p:spPr>
          <a:xfrm>
            <a:off x="7257256" y="2419651"/>
            <a:ext cx="1374313" cy="308832"/>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altLang="ja-JP" sz="1600" dirty="0" smtClean="0">
                <a:solidFill>
                  <a:prstClr val="white"/>
                </a:solidFill>
              </a:rPr>
              <a:t>30</a:t>
            </a:r>
            <a:r>
              <a:rPr lang="ja-JP" altLang="en-US" sz="1600" dirty="0" smtClean="0">
                <a:solidFill>
                  <a:prstClr val="white"/>
                </a:solidFill>
              </a:rPr>
              <a:t>年度～</a:t>
            </a:r>
            <a:endParaRPr lang="ja-JP" altLang="en-US" sz="1600" dirty="0">
              <a:solidFill>
                <a:prstClr val="white"/>
              </a:solidFill>
            </a:endParaRPr>
          </a:p>
        </p:txBody>
      </p:sp>
      <p:sp>
        <p:nvSpPr>
          <p:cNvPr id="22" name="角丸四角形 21"/>
          <p:cNvSpPr/>
          <p:nvPr/>
        </p:nvSpPr>
        <p:spPr>
          <a:xfrm>
            <a:off x="128464" y="3986647"/>
            <a:ext cx="2161508" cy="449332"/>
          </a:xfrm>
          <a:prstGeom prst="roundRect">
            <a:avLst>
              <a:gd name="adj" fmla="val 7272"/>
            </a:avLst>
          </a:prstGeom>
          <a:solidFill>
            <a:schemeClr val="accent3">
              <a:lumMod val="60000"/>
              <a:lumOff val="40000"/>
            </a:schemeClr>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b="1" dirty="0" smtClean="0">
                <a:solidFill>
                  <a:schemeClr val="tx1"/>
                </a:solidFill>
              </a:rPr>
              <a:t>小規模型通所介護</a:t>
            </a:r>
            <a:endParaRPr lang="ja-JP" altLang="en-US" b="1" dirty="0">
              <a:solidFill>
                <a:schemeClr val="tx1"/>
              </a:solidFill>
            </a:endParaRPr>
          </a:p>
        </p:txBody>
      </p:sp>
      <p:sp>
        <p:nvSpPr>
          <p:cNvPr id="23" name="角丸四角形 22"/>
          <p:cNvSpPr/>
          <p:nvPr/>
        </p:nvSpPr>
        <p:spPr>
          <a:xfrm>
            <a:off x="2323124" y="3859915"/>
            <a:ext cx="2485860" cy="719011"/>
          </a:xfrm>
          <a:prstGeom prst="roundRect">
            <a:avLst>
              <a:gd name="adj" fmla="val 7272"/>
            </a:avLst>
          </a:prstGeom>
          <a:solidFill>
            <a:schemeClr val="accent3">
              <a:lumMod val="40000"/>
              <a:lumOff val="6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dirty="0">
                <a:solidFill>
                  <a:prstClr val="black"/>
                </a:solidFill>
              </a:rPr>
              <a:t>地域と</a:t>
            </a:r>
            <a:r>
              <a:rPr lang="ja-JP" altLang="en-US" sz="1400" dirty="0" smtClean="0">
                <a:solidFill>
                  <a:prstClr val="black"/>
                </a:solidFill>
              </a:rPr>
              <a:t>の連携や運営の透明性確保のため「地域密着型通所介護」等へ移行</a:t>
            </a:r>
            <a:endParaRPr lang="en-US" altLang="ja-JP" sz="1400" dirty="0" smtClean="0">
              <a:solidFill>
                <a:prstClr val="black"/>
              </a:solidFill>
            </a:endParaRPr>
          </a:p>
        </p:txBody>
      </p:sp>
      <p:sp>
        <p:nvSpPr>
          <p:cNvPr id="27" name="右矢印吹き出し 26"/>
          <p:cNvSpPr/>
          <p:nvPr/>
        </p:nvSpPr>
        <p:spPr>
          <a:xfrm>
            <a:off x="5025007" y="3860985"/>
            <a:ext cx="2246831" cy="717942"/>
          </a:xfrm>
          <a:prstGeom prst="rightArrowCallout">
            <a:avLst>
              <a:gd name="adj1" fmla="val 27307"/>
              <a:gd name="adj2" fmla="val 50000"/>
              <a:gd name="adj3" fmla="val 19058"/>
              <a:gd name="adj4" fmla="val 9047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prstClr val="black"/>
                </a:solidFill>
              </a:rPr>
              <a:t>■</a:t>
            </a:r>
            <a:r>
              <a:rPr lang="en-US" altLang="ja-JP" sz="1200" dirty="0" smtClean="0">
                <a:solidFill>
                  <a:prstClr val="black"/>
                </a:solidFill>
              </a:rPr>
              <a:t>28</a:t>
            </a:r>
            <a:r>
              <a:rPr lang="ja-JP" altLang="en-US" sz="1200" dirty="0" smtClean="0">
                <a:solidFill>
                  <a:prstClr val="black"/>
                </a:solidFill>
              </a:rPr>
              <a:t>年</a:t>
            </a:r>
            <a:r>
              <a:rPr lang="en-US" altLang="ja-JP" sz="1200" dirty="0" smtClean="0">
                <a:solidFill>
                  <a:prstClr val="black"/>
                </a:solidFill>
              </a:rPr>
              <a:t>4</a:t>
            </a:r>
            <a:r>
              <a:rPr lang="ja-JP" altLang="en-US" sz="1200" dirty="0" smtClean="0">
                <a:solidFill>
                  <a:prstClr val="black"/>
                </a:solidFill>
              </a:rPr>
              <a:t>月までの間で施行</a:t>
            </a:r>
            <a:endParaRPr lang="en-US" altLang="ja-JP" sz="1200" dirty="0" smtClean="0">
              <a:solidFill>
                <a:prstClr val="black"/>
              </a:solidFill>
            </a:endParaRPr>
          </a:p>
          <a:p>
            <a:r>
              <a:rPr lang="ja-JP" altLang="en-US" sz="1200" dirty="0" smtClean="0">
                <a:solidFill>
                  <a:prstClr val="black"/>
                </a:solidFill>
              </a:rPr>
              <a:t>■</a:t>
            </a:r>
            <a:r>
              <a:rPr lang="ja-JP" altLang="ja-JP" sz="1200" dirty="0">
                <a:solidFill>
                  <a:schemeClr val="tx1"/>
                </a:solidFill>
              </a:rPr>
              <a:t>運営基準の条例</a:t>
            </a:r>
            <a:r>
              <a:rPr lang="ja-JP" altLang="ja-JP" sz="1200" dirty="0" smtClean="0">
                <a:solidFill>
                  <a:schemeClr val="tx1"/>
                </a:solidFill>
              </a:rPr>
              <a:t>制定</a:t>
            </a:r>
            <a:endParaRPr lang="en-US" altLang="ja-JP" sz="1200" dirty="0" smtClean="0">
              <a:solidFill>
                <a:schemeClr val="tx1"/>
              </a:solidFill>
            </a:endParaRPr>
          </a:p>
          <a:p>
            <a:r>
              <a:rPr lang="ja-JP" altLang="ja-JP" sz="1000" dirty="0" smtClean="0">
                <a:solidFill>
                  <a:schemeClr val="tx1"/>
                </a:solidFill>
              </a:rPr>
              <a:t>（</a:t>
            </a:r>
            <a:r>
              <a:rPr lang="ja-JP" altLang="en-US" sz="1000" dirty="0">
                <a:solidFill>
                  <a:schemeClr val="tx1"/>
                </a:solidFill>
              </a:rPr>
              <a:t>施行</a:t>
            </a:r>
            <a:r>
              <a:rPr lang="ja-JP" altLang="en-US" sz="1000" dirty="0" smtClean="0">
                <a:solidFill>
                  <a:schemeClr val="tx1"/>
                </a:solidFill>
              </a:rPr>
              <a:t>日から１年間の</a:t>
            </a:r>
            <a:r>
              <a:rPr lang="ja-JP" altLang="ja-JP" sz="1000" dirty="0" smtClean="0">
                <a:solidFill>
                  <a:schemeClr val="tx1"/>
                </a:solidFill>
              </a:rPr>
              <a:t>経過</a:t>
            </a:r>
            <a:r>
              <a:rPr lang="ja-JP" altLang="ja-JP" sz="1000" dirty="0">
                <a:solidFill>
                  <a:schemeClr val="tx1"/>
                </a:solidFill>
              </a:rPr>
              <a:t>措置）</a:t>
            </a:r>
            <a:endParaRPr lang="ja-JP" altLang="en-US" sz="1000" dirty="0">
              <a:solidFill>
                <a:schemeClr val="tx1"/>
              </a:solidFill>
            </a:endParaRPr>
          </a:p>
        </p:txBody>
      </p:sp>
      <p:sp>
        <p:nvSpPr>
          <p:cNvPr id="25" name="角丸四角形 24"/>
          <p:cNvSpPr/>
          <p:nvPr/>
        </p:nvSpPr>
        <p:spPr>
          <a:xfrm>
            <a:off x="127196" y="2955716"/>
            <a:ext cx="2161508" cy="449332"/>
          </a:xfrm>
          <a:prstGeom prst="roundRect">
            <a:avLst>
              <a:gd name="adj" fmla="val 7272"/>
            </a:avLst>
          </a:prstGeom>
          <a:solidFill>
            <a:schemeClr val="accent6">
              <a:lumMod val="60000"/>
              <a:lumOff val="40000"/>
            </a:schemeClr>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b="1" dirty="0" smtClean="0">
                <a:solidFill>
                  <a:schemeClr val="tx1"/>
                </a:solidFill>
              </a:rPr>
              <a:t>ケアマネジメント</a:t>
            </a:r>
            <a:endParaRPr lang="ja-JP" altLang="en-US" b="1" dirty="0">
              <a:solidFill>
                <a:schemeClr val="tx1"/>
              </a:solidFill>
            </a:endParaRPr>
          </a:p>
        </p:txBody>
      </p:sp>
      <p:sp>
        <p:nvSpPr>
          <p:cNvPr id="32" name="角丸四角形 31"/>
          <p:cNvSpPr/>
          <p:nvPr/>
        </p:nvSpPr>
        <p:spPr>
          <a:xfrm>
            <a:off x="2323124" y="2852768"/>
            <a:ext cx="2485860" cy="719011"/>
          </a:xfrm>
          <a:prstGeom prst="roundRect">
            <a:avLst>
              <a:gd name="adj" fmla="val 7272"/>
            </a:avLst>
          </a:prstGeom>
          <a:solidFill>
            <a:schemeClr val="accent6">
              <a:lumMod val="40000"/>
              <a:lumOff val="6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dirty="0" smtClean="0">
                <a:solidFill>
                  <a:prstClr val="black"/>
                </a:solidFill>
              </a:rPr>
              <a:t>保険者機能の強化のため居宅介護支援事業所の指定権限を</a:t>
            </a:r>
            <a:r>
              <a:rPr lang="ja-JP" altLang="en-US" sz="1400" dirty="0">
                <a:solidFill>
                  <a:prstClr val="black"/>
                </a:solidFill>
              </a:rPr>
              <a:t>移譲</a:t>
            </a:r>
            <a:r>
              <a:rPr lang="ja-JP" altLang="en-US" sz="1400" dirty="0" smtClean="0">
                <a:solidFill>
                  <a:prstClr val="black"/>
                </a:solidFill>
              </a:rPr>
              <a:t>等</a:t>
            </a:r>
            <a:endParaRPr lang="en-US" altLang="ja-JP" sz="1400" dirty="0" smtClean="0">
              <a:solidFill>
                <a:prstClr val="black"/>
              </a:solidFill>
            </a:endParaRPr>
          </a:p>
        </p:txBody>
      </p:sp>
      <p:sp>
        <p:nvSpPr>
          <p:cNvPr id="33" name="右矢印吹き出し 32"/>
          <p:cNvSpPr/>
          <p:nvPr/>
        </p:nvSpPr>
        <p:spPr>
          <a:xfrm>
            <a:off x="5004876" y="2851699"/>
            <a:ext cx="2252380" cy="733475"/>
          </a:xfrm>
          <a:prstGeom prst="rightArrowCallout">
            <a:avLst>
              <a:gd name="adj1" fmla="val 34899"/>
              <a:gd name="adj2" fmla="val 50000"/>
              <a:gd name="adj3" fmla="val 17197"/>
              <a:gd name="adj4" fmla="val 89936"/>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auto">
              <a:spcBef>
                <a:spcPts val="0"/>
              </a:spcBef>
              <a:spcAft>
                <a:spcPts val="0"/>
              </a:spcAft>
              <a:defRPr/>
            </a:pPr>
            <a:r>
              <a:rPr lang="ja-JP" altLang="en-US" sz="1400" dirty="0" smtClean="0">
                <a:solidFill>
                  <a:prstClr val="black"/>
                </a:solidFill>
              </a:rPr>
              <a:t>経過措置期間（権限移譲等に向けた準備期間）</a:t>
            </a:r>
            <a:endParaRPr lang="ja-JP" altLang="en-US" sz="1400" dirty="0">
              <a:solidFill>
                <a:prstClr val="white"/>
              </a:solidFill>
            </a:endParaRPr>
          </a:p>
        </p:txBody>
      </p:sp>
      <p:sp>
        <p:nvSpPr>
          <p:cNvPr id="34" name="右矢印吹き出し 33"/>
          <p:cNvSpPr/>
          <p:nvPr/>
        </p:nvSpPr>
        <p:spPr>
          <a:xfrm>
            <a:off x="7310832" y="2779795"/>
            <a:ext cx="2518444" cy="936000"/>
          </a:xfrm>
          <a:prstGeom prst="rightArrowCallout">
            <a:avLst>
              <a:gd name="adj1" fmla="val 34899"/>
              <a:gd name="adj2" fmla="val 50000"/>
              <a:gd name="adj3" fmla="val 19058"/>
              <a:gd name="adj4" fmla="val 8751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a:t>
            </a:r>
            <a:r>
              <a:rPr lang="en-US" altLang="ja-JP" sz="1400" dirty="0" smtClean="0">
                <a:solidFill>
                  <a:schemeClr val="tx1"/>
                </a:solidFill>
              </a:rPr>
              <a:t>30</a:t>
            </a:r>
            <a:r>
              <a:rPr lang="ja-JP" altLang="en-US" sz="1400" dirty="0" smtClean="0">
                <a:solidFill>
                  <a:schemeClr val="tx1"/>
                </a:solidFill>
              </a:rPr>
              <a:t>年</a:t>
            </a:r>
            <a:r>
              <a:rPr lang="en-US" altLang="ja-JP" sz="1400" dirty="0" smtClean="0">
                <a:solidFill>
                  <a:schemeClr val="tx1"/>
                </a:solidFill>
              </a:rPr>
              <a:t>4</a:t>
            </a:r>
            <a:r>
              <a:rPr lang="ja-JP" altLang="en-US" sz="1400" dirty="0" smtClean="0">
                <a:solidFill>
                  <a:schemeClr val="tx1"/>
                </a:solidFill>
              </a:rPr>
              <a:t>月施行</a:t>
            </a:r>
            <a:endParaRPr lang="en-US" altLang="ja-JP" sz="1400" dirty="0" smtClean="0">
              <a:solidFill>
                <a:schemeClr val="tx1"/>
              </a:solidFill>
            </a:endParaRPr>
          </a:p>
          <a:p>
            <a:r>
              <a:rPr lang="ja-JP" altLang="en-US" sz="1400" dirty="0" smtClean="0">
                <a:solidFill>
                  <a:schemeClr val="tx1"/>
                </a:solidFill>
              </a:rPr>
              <a:t>■運営基準の条例制定</a:t>
            </a:r>
            <a:endParaRPr lang="en-US" altLang="ja-JP" sz="1400" dirty="0">
              <a:solidFill>
                <a:schemeClr val="tx1"/>
              </a:solidFill>
            </a:endParaRPr>
          </a:p>
          <a:p>
            <a:r>
              <a:rPr lang="ja-JP" altLang="en-US" sz="1200" dirty="0" smtClean="0">
                <a:solidFill>
                  <a:schemeClr val="tx1"/>
                </a:solidFill>
              </a:rPr>
              <a:t>（平成</a:t>
            </a:r>
            <a:r>
              <a:rPr lang="en-US" altLang="ja-JP" sz="1200" dirty="0" smtClean="0">
                <a:solidFill>
                  <a:schemeClr val="tx1"/>
                </a:solidFill>
              </a:rPr>
              <a:t>31</a:t>
            </a:r>
            <a:r>
              <a:rPr lang="ja-JP" altLang="en-US" sz="1200" dirty="0" smtClean="0">
                <a:solidFill>
                  <a:schemeClr val="tx1"/>
                </a:solidFill>
              </a:rPr>
              <a:t>年</a:t>
            </a:r>
            <a:r>
              <a:rPr lang="en-US" altLang="ja-JP" sz="1200" dirty="0" smtClean="0">
                <a:solidFill>
                  <a:schemeClr val="tx1"/>
                </a:solidFill>
              </a:rPr>
              <a:t>3</a:t>
            </a:r>
            <a:r>
              <a:rPr lang="ja-JP" altLang="en-US" sz="1200" dirty="0" smtClean="0">
                <a:solidFill>
                  <a:schemeClr val="tx1"/>
                </a:solidFill>
              </a:rPr>
              <a:t>月まで経過措置）</a:t>
            </a:r>
            <a:endParaRPr lang="en-US" altLang="ja-JP" sz="1200" dirty="0" smtClean="0">
              <a:solidFill>
                <a:schemeClr val="tx1"/>
              </a:solidFill>
            </a:endParaRPr>
          </a:p>
        </p:txBody>
      </p:sp>
      <p:sp>
        <p:nvSpPr>
          <p:cNvPr id="36" name="右矢印吹き出し 35"/>
          <p:cNvSpPr/>
          <p:nvPr/>
        </p:nvSpPr>
        <p:spPr>
          <a:xfrm>
            <a:off x="7329264" y="3863186"/>
            <a:ext cx="2500012" cy="717942"/>
          </a:xfrm>
          <a:prstGeom prst="rightArrowCallout">
            <a:avLst>
              <a:gd name="adj1" fmla="val 39437"/>
              <a:gd name="adj2" fmla="val 50000"/>
              <a:gd name="adj3" fmla="val 25123"/>
              <a:gd name="adj4" fmla="val 869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ja-JP" altLang="en-US" sz="1400" dirty="0" smtClean="0">
                <a:solidFill>
                  <a:prstClr val="black"/>
                </a:solidFill>
              </a:rPr>
              <a:t>■地域密着型通所介護等の推進</a:t>
            </a:r>
            <a:endParaRPr lang="en-US" altLang="ja-JP" sz="1400" dirty="0" smtClean="0">
              <a:solidFill>
                <a:prstClr val="black"/>
              </a:solidFill>
            </a:endParaRPr>
          </a:p>
        </p:txBody>
      </p:sp>
      <p:sp>
        <p:nvSpPr>
          <p:cNvPr id="35" name="正方形/長方形 34"/>
          <p:cNvSpPr/>
          <p:nvPr/>
        </p:nvSpPr>
        <p:spPr>
          <a:xfrm>
            <a:off x="88865" y="996933"/>
            <a:ext cx="9544656" cy="1279939"/>
          </a:xfrm>
          <a:prstGeom prst="rect">
            <a:avLst/>
          </a:prstGeom>
          <a:ln>
            <a:solidFill>
              <a:schemeClr val="tx1"/>
            </a:solidFill>
          </a:ln>
        </p:spPr>
        <p:txBody>
          <a:bodyPr wrap="square" tIns="108000" bIns="108000" anchor="ctr">
            <a:spAutoFit/>
          </a:bodyPr>
          <a:lstStyle/>
          <a:p>
            <a:pPr marL="174625" indent="-174625" algn="just"/>
            <a:r>
              <a:rPr lang="ja-JP" altLang="en-US" sz="1600" dirty="0" smtClean="0">
                <a:latin typeface="ＭＳ ゴシック" panose="020B0609070205080204" pitchFamily="49" charset="-128"/>
                <a:ea typeface="ＭＳ ゴシック" panose="020B0609070205080204" pitchFamily="49" charset="-128"/>
              </a:rPr>
              <a:t>○ 居宅介護支援（ケアマネ）事業者の指定権限の市町村への</a:t>
            </a:r>
            <a:r>
              <a:rPr lang="ja-JP" altLang="en-US" sz="1600" dirty="0">
                <a:latin typeface="ＭＳ ゴシック" panose="020B0609070205080204" pitchFamily="49" charset="-128"/>
                <a:ea typeface="ＭＳ ゴシック" panose="020B0609070205080204" pitchFamily="49" charset="-128"/>
              </a:rPr>
              <a:t>移譲</a:t>
            </a:r>
            <a:r>
              <a:rPr lang="ja-JP" altLang="en-US" sz="1600" dirty="0" smtClean="0">
                <a:latin typeface="ＭＳ ゴシック" panose="020B0609070205080204" pitchFamily="49" charset="-128"/>
                <a:ea typeface="ＭＳ ゴシック" panose="020B0609070205080204" pitchFamily="49" charset="-128"/>
              </a:rPr>
              <a:t>や小規模</a:t>
            </a:r>
            <a:r>
              <a:rPr lang="ja-JP" altLang="en-US" sz="1600" dirty="0">
                <a:latin typeface="ＭＳ ゴシック" panose="020B0609070205080204" pitchFamily="49" charset="-128"/>
                <a:ea typeface="ＭＳ ゴシック" panose="020B0609070205080204" pitchFamily="49" charset="-128"/>
              </a:rPr>
              <a:t>型</a:t>
            </a:r>
            <a:r>
              <a:rPr lang="ja-JP" altLang="en-US" sz="1600" dirty="0" smtClean="0">
                <a:latin typeface="ＭＳ ゴシック" panose="020B0609070205080204" pitchFamily="49" charset="-128"/>
                <a:ea typeface="ＭＳ ゴシック" panose="020B0609070205080204" pitchFamily="49" charset="-128"/>
              </a:rPr>
              <a:t>通所介護の地域密着型サービスへの移行などを検討中。</a:t>
            </a:r>
            <a:endParaRPr lang="en-US" altLang="ja-JP" sz="1600" dirty="0" smtClean="0">
              <a:latin typeface="ＭＳ ゴシック" panose="020B0609070205080204" pitchFamily="49" charset="-128"/>
              <a:ea typeface="ＭＳ ゴシック" panose="020B0609070205080204" pitchFamily="49" charset="-128"/>
            </a:endParaRPr>
          </a:p>
          <a:p>
            <a:pPr marL="174625" indent="-174625" algn="just">
              <a:spcBef>
                <a:spcPts val="600"/>
              </a:spcBef>
            </a:pPr>
            <a:r>
              <a:rPr lang="ja-JP" altLang="en-US" sz="1600" dirty="0" smtClean="0">
                <a:latin typeface="ＭＳ ゴシック" panose="020B0609070205080204" pitchFamily="49" charset="-128"/>
                <a:ea typeface="ＭＳ ゴシック" panose="020B0609070205080204" pitchFamily="49" charset="-128"/>
              </a:rPr>
              <a:t>○ これらは十分な経過措置期間を設けるとともに、市町村の事務負担の軽減等のために必要な支援を行う。</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37" name="タイトル 1"/>
          <p:cNvSpPr txBox="1">
            <a:spLocks/>
          </p:cNvSpPr>
          <p:nvPr/>
        </p:nvSpPr>
        <p:spPr bwMode="auto">
          <a:xfrm>
            <a:off x="54112" y="116632"/>
            <a:ext cx="9711001" cy="7200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358775" indent="-358775" algn="l">
              <a:defRPr/>
            </a:pPr>
            <a:r>
              <a:rPr lang="ja-JP" altLang="en-US" sz="2400" b="1" dirty="0" smtClean="0">
                <a:solidFill>
                  <a:schemeClr val="tx1"/>
                </a:solidFill>
              </a:rPr>
              <a:t>（参考）居宅介護支援事業所の指定</a:t>
            </a:r>
            <a:r>
              <a:rPr lang="ja-JP" altLang="en-US" sz="2400" b="1" dirty="0">
                <a:solidFill>
                  <a:schemeClr val="tx1"/>
                </a:solidFill>
              </a:rPr>
              <a:t>権限の市町村へ</a:t>
            </a:r>
            <a:r>
              <a:rPr lang="ja-JP" altLang="en-US" sz="2400" b="1" dirty="0" smtClean="0">
                <a:solidFill>
                  <a:schemeClr val="tx1"/>
                </a:solidFill>
              </a:rPr>
              <a:t>の</a:t>
            </a:r>
            <a:r>
              <a:rPr lang="ja-JP" altLang="en-US" sz="2400" b="1" dirty="0">
                <a:solidFill>
                  <a:schemeClr val="tx1"/>
                </a:solidFill>
              </a:rPr>
              <a:t>移譲</a:t>
            </a:r>
            <a:r>
              <a:rPr lang="ja-JP" altLang="en-US" sz="2400" b="1" dirty="0" smtClean="0">
                <a:solidFill>
                  <a:schemeClr val="tx1"/>
                </a:solidFill>
              </a:rPr>
              <a:t>・小規模型通所介護の地域密着型サービスへの移行のスケジュール</a:t>
            </a:r>
            <a:endParaRPr lang="ja-JP" altLang="en-US" sz="2400" b="1" kern="0" dirty="0">
              <a:solidFill>
                <a:schemeClr val="tx1"/>
              </a:solidFill>
              <a:latin typeface="Arial"/>
            </a:endParaRPr>
          </a:p>
        </p:txBody>
      </p:sp>
      <p:sp>
        <p:nvSpPr>
          <p:cNvPr id="38" name="テキスト ボックス 37"/>
          <p:cNvSpPr txBox="1"/>
          <p:nvPr/>
        </p:nvSpPr>
        <p:spPr>
          <a:xfrm>
            <a:off x="260001" y="4653136"/>
            <a:ext cx="9299222" cy="2062103"/>
          </a:xfrm>
          <a:prstGeom prst="rect">
            <a:avLst/>
          </a:prstGeom>
          <a:noFill/>
          <a:ln>
            <a:noFill/>
          </a:ln>
        </p:spPr>
        <p:txBody>
          <a:bodyPr wrap="square" rtlCol="0">
            <a:spAutoFit/>
          </a:bodyPr>
          <a:lstStyle/>
          <a:p>
            <a:pPr fontAlgn="auto">
              <a:spcBef>
                <a:spcPts val="0"/>
              </a:spcBef>
              <a:spcAft>
                <a:spcPts val="0"/>
              </a:spcAft>
            </a:pPr>
            <a:r>
              <a:rPr lang="ja-JP" altLang="en-US" sz="1600" dirty="0">
                <a:latin typeface="+mn-ea"/>
                <a:ea typeface="+mn-ea"/>
              </a:rPr>
              <a:t>　　　　　　　　　　　　　　　　　　　　　　　　　　　　　　　　　　　</a:t>
            </a:r>
            <a:endParaRPr lang="en-US" altLang="ja-JP" sz="1600" dirty="0">
              <a:latin typeface="+mn-ea"/>
              <a:ea typeface="+mn-ea"/>
            </a:endParaRPr>
          </a:p>
          <a:p>
            <a:pPr fontAlgn="auto">
              <a:spcBef>
                <a:spcPts val="0"/>
              </a:spcBef>
              <a:spcAft>
                <a:spcPts val="0"/>
              </a:spcAft>
            </a:pPr>
            <a:r>
              <a:rPr lang="ja-JP" altLang="en-US" sz="1600" dirty="0" smtClean="0">
                <a:latin typeface="+mn-ea"/>
                <a:ea typeface="+mn-ea"/>
              </a:rPr>
              <a:t>（</a:t>
            </a:r>
            <a:r>
              <a:rPr lang="ja-JP" altLang="en-US" sz="1600" dirty="0">
                <a:latin typeface="+mn-ea"/>
                <a:ea typeface="+mn-ea"/>
              </a:rPr>
              <a:t>事務負担の軽減）</a:t>
            </a:r>
            <a:endParaRPr lang="en-US" altLang="ja-JP" sz="1600" dirty="0">
              <a:latin typeface="+mn-ea"/>
              <a:ea typeface="+mn-ea"/>
            </a:endParaRPr>
          </a:p>
          <a:p>
            <a:pPr marL="216000" indent="-457200" algn="just" fontAlgn="auto">
              <a:spcBef>
                <a:spcPts val="0"/>
              </a:spcBef>
              <a:spcAft>
                <a:spcPts val="0"/>
              </a:spcAft>
            </a:pPr>
            <a:r>
              <a:rPr lang="ja-JP" altLang="en-US" sz="1600" dirty="0" smtClean="0">
                <a:latin typeface="+mn-ea"/>
                <a:ea typeface="+mn-ea"/>
              </a:rPr>
              <a:t>・</a:t>
            </a:r>
            <a:r>
              <a:rPr lang="ja-JP" altLang="en-US" sz="1600" dirty="0">
                <a:latin typeface="+mn-ea"/>
                <a:ea typeface="+mn-ea"/>
              </a:rPr>
              <a:t>　</a:t>
            </a:r>
            <a:r>
              <a:rPr lang="ja-JP" altLang="en-US" sz="1600" dirty="0" smtClean="0">
                <a:latin typeface="+mn-ea"/>
                <a:ea typeface="+mn-ea"/>
              </a:rPr>
              <a:t> 市町村の事務負担を少しでも軽減するため、地域密着型サービス事業所の指定の際の市町村長による運営委員会の実施等関係者の意見反映のための措置の義務付けを緩和し、</a:t>
            </a:r>
            <a:r>
              <a:rPr lang="ja-JP" altLang="en-US" sz="1600" dirty="0">
                <a:latin typeface="+mn-ea"/>
                <a:ea typeface="+mn-ea"/>
              </a:rPr>
              <a:t>努力</a:t>
            </a:r>
            <a:r>
              <a:rPr lang="ja-JP" altLang="en-US" sz="1600" dirty="0" smtClean="0">
                <a:latin typeface="+mn-ea"/>
                <a:ea typeface="+mn-ea"/>
              </a:rPr>
              <a:t>義務とするほか、以下のような措置について検討。</a:t>
            </a:r>
            <a:endParaRPr lang="en-US" altLang="ja-JP" sz="1600" dirty="0">
              <a:latin typeface="+mn-ea"/>
              <a:ea typeface="+mn-ea"/>
            </a:endParaRPr>
          </a:p>
          <a:p>
            <a:pPr fontAlgn="auto">
              <a:spcBef>
                <a:spcPts val="0"/>
              </a:spcBef>
              <a:spcAft>
                <a:spcPts val="0"/>
              </a:spcAft>
            </a:pPr>
            <a:r>
              <a:rPr lang="ja-JP" altLang="en-US" sz="1600" dirty="0" smtClean="0">
                <a:latin typeface="+mn-ea"/>
                <a:ea typeface="+mn-ea"/>
              </a:rPr>
              <a:t>　（例）　事業所の指定事務　→書類の確認等に係る</a:t>
            </a:r>
            <a:r>
              <a:rPr lang="ja-JP" altLang="en-US" sz="1600" u="sng" dirty="0" smtClean="0">
                <a:latin typeface="+mn-ea"/>
                <a:ea typeface="+mn-ea"/>
              </a:rPr>
              <a:t>事務の委託の推進</a:t>
            </a:r>
            <a:endParaRPr lang="en-US" altLang="ja-JP" sz="1600" u="sng" dirty="0" smtClean="0">
              <a:latin typeface="+mn-ea"/>
              <a:ea typeface="+mn-ea"/>
            </a:endParaRPr>
          </a:p>
          <a:p>
            <a:pPr fontAlgn="auto">
              <a:spcBef>
                <a:spcPts val="0"/>
              </a:spcBef>
              <a:spcAft>
                <a:spcPts val="0"/>
              </a:spcAft>
            </a:pPr>
            <a:r>
              <a:rPr lang="ja-JP" altLang="en-US" sz="1600" dirty="0">
                <a:latin typeface="+mn-ea"/>
                <a:ea typeface="+mn-ea"/>
              </a:rPr>
              <a:t>　</a:t>
            </a:r>
            <a:r>
              <a:rPr lang="ja-JP" altLang="en-US" sz="1600" dirty="0" smtClean="0">
                <a:latin typeface="+mn-ea"/>
                <a:ea typeface="+mn-ea"/>
              </a:rPr>
              <a:t>　　　　集団指導、実地指導→</a:t>
            </a:r>
            <a:r>
              <a:rPr lang="ja-JP" altLang="en-US" sz="1600" u="sng" dirty="0" smtClean="0">
                <a:latin typeface="+mn-ea"/>
                <a:ea typeface="+mn-ea"/>
              </a:rPr>
              <a:t>事務受託法人等の活用</a:t>
            </a:r>
            <a:r>
              <a:rPr lang="ja-JP" altLang="en-US" sz="1600" dirty="0" smtClean="0">
                <a:latin typeface="+mn-ea"/>
                <a:ea typeface="+mn-ea"/>
              </a:rPr>
              <a:t>の推進</a:t>
            </a:r>
            <a:r>
              <a:rPr lang="ja-JP" altLang="en-US" sz="1600" dirty="0">
                <a:latin typeface="+mn-ea"/>
                <a:ea typeface="+mn-ea"/>
              </a:rPr>
              <a:t>、</a:t>
            </a:r>
            <a:r>
              <a:rPr lang="ja-JP" altLang="en-US" sz="1600" dirty="0" smtClean="0">
                <a:latin typeface="+mn-ea"/>
                <a:ea typeface="+mn-ea"/>
              </a:rPr>
              <a:t>都道府県</a:t>
            </a:r>
            <a:r>
              <a:rPr lang="ja-JP" altLang="en-US" sz="1600" dirty="0">
                <a:latin typeface="+mn-ea"/>
                <a:ea typeface="+mn-ea"/>
              </a:rPr>
              <a:t>との役割</a:t>
            </a:r>
            <a:r>
              <a:rPr lang="ja-JP" altLang="en-US" sz="1600" dirty="0" smtClean="0">
                <a:latin typeface="+mn-ea"/>
                <a:ea typeface="+mn-ea"/>
              </a:rPr>
              <a:t>分担</a:t>
            </a:r>
            <a:endParaRPr lang="en-US" altLang="ja-JP" sz="1600" dirty="0" smtClean="0">
              <a:latin typeface="+mn-ea"/>
              <a:ea typeface="+mn-ea"/>
            </a:endParaRPr>
          </a:p>
          <a:p>
            <a:pPr fontAlgn="auto">
              <a:spcBef>
                <a:spcPts val="0"/>
              </a:spcBef>
              <a:spcAft>
                <a:spcPts val="0"/>
              </a:spcAft>
            </a:pPr>
            <a:r>
              <a:rPr lang="ja-JP" altLang="en-US" sz="1600" dirty="0">
                <a:latin typeface="+mn-ea"/>
                <a:ea typeface="+mn-ea"/>
              </a:rPr>
              <a:t>　</a:t>
            </a:r>
            <a:r>
              <a:rPr lang="ja-JP" altLang="en-US" sz="1600" dirty="0" smtClean="0">
                <a:latin typeface="+mn-ea"/>
                <a:ea typeface="+mn-ea"/>
              </a:rPr>
              <a:t>　　　　運営推進会議　　　　→</a:t>
            </a:r>
            <a:r>
              <a:rPr lang="ja-JP" altLang="en-US" sz="1600" dirty="0">
                <a:latin typeface="+mn-ea"/>
                <a:ea typeface="+mn-ea"/>
              </a:rPr>
              <a:t>実施方法等の弾力化の推進</a:t>
            </a:r>
            <a:endParaRPr lang="en-US" altLang="ja-JP" sz="1600" dirty="0">
              <a:latin typeface="+mn-ea"/>
              <a:ea typeface="+mn-ea"/>
            </a:endParaRPr>
          </a:p>
        </p:txBody>
      </p:sp>
      <p:sp>
        <p:nvSpPr>
          <p:cNvPr id="16" name="スライド番号プレースホルダー 4"/>
          <p:cNvSpPr txBox="1">
            <a:spLocks/>
          </p:cNvSpPr>
          <p:nvPr/>
        </p:nvSpPr>
        <p:spPr>
          <a:xfrm>
            <a:off x="9129464" y="6453336"/>
            <a:ext cx="720080" cy="365125"/>
          </a:xfrm>
          <a:prstGeom prst="rect">
            <a:avLst/>
          </a:prstGeom>
          <a:no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111</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33998152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94478" y="476672"/>
            <a:ext cx="9517057" cy="6279702"/>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lgn="just">
              <a:lnSpc>
                <a:spcPts val="2000"/>
              </a:lnSpc>
              <a:spcBef>
                <a:spcPts val="0"/>
              </a:spcBef>
            </a:pPr>
            <a:r>
              <a:rPr lang="ja-JP" altLang="en-US" sz="1400" dirty="0" smtClean="0">
                <a:solidFill>
                  <a:prstClr val="black"/>
                </a:solidFill>
              </a:rPr>
              <a:t>○</a:t>
            </a:r>
            <a:r>
              <a:rPr lang="ja-JP" altLang="en-US" sz="1400" dirty="0">
                <a:solidFill>
                  <a:prstClr val="black"/>
                </a:solidFill>
              </a:rPr>
              <a:t>　重度の要介護状態で、特養への入所を希望しながら、在宅での生活を余儀なくされている</a:t>
            </a:r>
            <a:r>
              <a:rPr lang="ja-JP" altLang="en-US" sz="1400" dirty="0" smtClean="0">
                <a:solidFill>
                  <a:prstClr val="black"/>
                </a:solidFill>
              </a:rPr>
              <a:t>高齢者が数多く</a:t>
            </a:r>
            <a:r>
              <a:rPr lang="ja-JP" altLang="en-US" sz="1400" dirty="0">
                <a:solidFill>
                  <a:prstClr val="black"/>
                </a:solidFill>
              </a:rPr>
              <a:t>存在していること</a:t>
            </a:r>
            <a:r>
              <a:rPr lang="ja-JP" altLang="en-US" sz="1400" dirty="0" smtClean="0">
                <a:solidFill>
                  <a:prstClr val="black"/>
                </a:solidFill>
              </a:rPr>
              <a:t>等を踏まえると、</a:t>
            </a:r>
            <a:r>
              <a:rPr lang="ja-JP" altLang="en-US" sz="1400" dirty="0">
                <a:solidFill>
                  <a:prstClr val="black"/>
                </a:solidFill>
              </a:rPr>
              <a:t>特</a:t>
            </a:r>
            <a:r>
              <a:rPr lang="ja-JP" altLang="en-US" sz="1400" dirty="0" smtClean="0">
                <a:solidFill>
                  <a:prstClr val="black"/>
                </a:solidFill>
              </a:rPr>
              <a:t>養については、</a:t>
            </a:r>
            <a:r>
              <a:rPr lang="ja-JP" altLang="en-US" sz="1400" dirty="0">
                <a:solidFill>
                  <a:prstClr val="black"/>
                </a:solidFill>
              </a:rPr>
              <a:t>在宅での生活が困難な中重度の要介護者を支える施設としての機能に重点化</a:t>
            </a:r>
            <a:r>
              <a:rPr lang="ja-JP" altLang="en-US" sz="1400" dirty="0" smtClean="0">
                <a:solidFill>
                  <a:prstClr val="black"/>
                </a:solidFill>
              </a:rPr>
              <a:t>する</a:t>
            </a:r>
            <a:r>
              <a:rPr lang="ja-JP" altLang="en-US" sz="1400" dirty="0">
                <a:solidFill>
                  <a:prstClr val="black"/>
                </a:solidFill>
              </a:rPr>
              <a:t>べきであり</a:t>
            </a:r>
            <a:r>
              <a:rPr lang="ja-JP" altLang="en-US" sz="1400" dirty="0" smtClean="0">
                <a:solidFill>
                  <a:prstClr val="black"/>
                </a:solidFill>
              </a:rPr>
              <a:t>、そのためには、特</a:t>
            </a:r>
            <a:r>
              <a:rPr lang="ja-JP" altLang="en-US" sz="1400" dirty="0">
                <a:solidFill>
                  <a:prstClr val="black"/>
                </a:solidFill>
              </a:rPr>
              <a:t>養への入所を要介護３以上に限定するべきではないか</a:t>
            </a:r>
            <a:r>
              <a:rPr lang="ja-JP" altLang="en-US" sz="1400" dirty="0" smtClean="0">
                <a:solidFill>
                  <a:prstClr val="black"/>
                </a:solidFill>
              </a:rPr>
              <a:t>。</a:t>
            </a:r>
            <a:endParaRPr lang="en-US" altLang="ja-JP" sz="1400" dirty="0" smtClean="0">
              <a:solidFill>
                <a:prstClr val="black"/>
              </a:solidFill>
            </a:endParaRPr>
          </a:p>
          <a:p>
            <a:pPr marL="174625" indent="-174625" algn="just">
              <a:lnSpc>
                <a:spcPts val="2000"/>
              </a:lnSpc>
              <a:spcBef>
                <a:spcPts val="0"/>
              </a:spcBef>
            </a:pPr>
            <a:endParaRPr lang="ja-JP" altLang="en-US" sz="1400" dirty="0">
              <a:solidFill>
                <a:prstClr val="black"/>
              </a:solidFill>
            </a:endParaRPr>
          </a:p>
          <a:p>
            <a:pPr marL="174625" indent="-174625" algn="just">
              <a:lnSpc>
                <a:spcPts val="2000"/>
              </a:lnSpc>
              <a:spcBef>
                <a:spcPts val="0"/>
              </a:spcBef>
            </a:pPr>
            <a:r>
              <a:rPr lang="ja-JP" altLang="en-US" sz="1400" dirty="0">
                <a:solidFill>
                  <a:prstClr val="black"/>
                </a:solidFill>
              </a:rPr>
              <a:t>○　</a:t>
            </a:r>
            <a:r>
              <a:rPr lang="ja-JP" altLang="en-US" sz="1400" dirty="0" smtClean="0">
                <a:solidFill>
                  <a:prstClr val="black"/>
                </a:solidFill>
              </a:rPr>
              <a:t>他方、軽度</a:t>
            </a:r>
            <a:r>
              <a:rPr lang="ja-JP" altLang="en-US" sz="1400" dirty="0">
                <a:solidFill>
                  <a:prstClr val="black"/>
                </a:solidFill>
              </a:rPr>
              <a:t>（要介護１及び２）の要介護者</a:t>
            </a:r>
            <a:r>
              <a:rPr lang="ja-JP" altLang="en-US" sz="1400" dirty="0" smtClean="0">
                <a:solidFill>
                  <a:prstClr val="black"/>
                </a:solidFill>
              </a:rPr>
              <a:t>であっても、やむを得ない</a:t>
            </a:r>
            <a:r>
              <a:rPr lang="ja-JP" altLang="en-US" sz="1400" dirty="0">
                <a:solidFill>
                  <a:prstClr val="black"/>
                </a:solidFill>
              </a:rPr>
              <a:t>事情により、特養以外での生活が著しく困難であると認められる</a:t>
            </a:r>
            <a:r>
              <a:rPr lang="ja-JP" altLang="en-US" sz="1400" dirty="0" smtClean="0">
                <a:solidFill>
                  <a:prstClr val="black"/>
                </a:solidFill>
              </a:rPr>
              <a:t>場合には、市町村の適切な関与のもと、施設ごとに設置している入所検討委員会を経て、特例的に、特</a:t>
            </a:r>
            <a:r>
              <a:rPr lang="ja-JP" altLang="en-US" sz="1400" dirty="0">
                <a:solidFill>
                  <a:prstClr val="black"/>
                </a:solidFill>
              </a:rPr>
              <a:t>養への</a:t>
            </a:r>
            <a:r>
              <a:rPr lang="ja-JP" altLang="en-US" sz="1400" dirty="0" smtClean="0">
                <a:solidFill>
                  <a:prstClr val="black"/>
                </a:solidFill>
              </a:rPr>
              <a:t>入所を</a:t>
            </a:r>
            <a:r>
              <a:rPr lang="ja-JP" altLang="en-US" sz="1400" dirty="0">
                <a:solidFill>
                  <a:prstClr val="black"/>
                </a:solidFill>
              </a:rPr>
              <a:t>認めることとしてはどうか</a:t>
            </a:r>
            <a:r>
              <a:rPr lang="ja-JP" altLang="en-US" sz="1400" dirty="0" smtClean="0">
                <a:solidFill>
                  <a:prstClr val="black"/>
                </a:solidFill>
              </a:rPr>
              <a:t>。</a:t>
            </a:r>
            <a:endParaRPr lang="en-US" altLang="ja-JP" sz="1400" dirty="0" smtClean="0">
              <a:solidFill>
                <a:prstClr val="black"/>
              </a:solidFill>
            </a:endParaRPr>
          </a:p>
          <a:p>
            <a:pPr marL="174625" indent="-174625" algn="just">
              <a:lnSpc>
                <a:spcPts val="2000"/>
              </a:lnSpc>
              <a:spcBef>
                <a:spcPts val="0"/>
              </a:spcBef>
            </a:pPr>
            <a:endParaRPr lang="ja-JP" altLang="en-US" sz="1400" dirty="0">
              <a:solidFill>
                <a:prstClr val="black"/>
              </a:solidFill>
            </a:endParaRPr>
          </a:p>
          <a:p>
            <a:pPr marL="174625" indent="-174625" algn="just">
              <a:lnSpc>
                <a:spcPts val="2000"/>
              </a:lnSpc>
              <a:spcBef>
                <a:spcPts val="0"/>
              </a:spcBef>
            </a:pPr>
            <a:r>
              <a:rPr lang="ja-JP" altLang="en-US" sz="1400" dirty="0">
                <a:solidFill>
                  <a:prstClr val="black"/>
                </a:solidFill>
              </a:rPr>
              <a:t>○　また</a:t>
            </a:r>
            <a:r>
              <a:rPr lang="ja-JP" altLang="en-US" sz="1400" dirty="0" smtClean="0">
                <a:solidFill>
                  <a:prstClr val="black"/>
                </a:solidFill>
              </a:rPr>
              <a:t>、制度見直しに伴い、</a:t>
            </a:r>
            <a:endParaRPr lang="en-US" altLang="ja-JP" sz="1400" dirty="0" smtClean="0">
              <a:solidFill>
                <a:prstClr val="black"/>
              </a:solidFill>
            </a:endParaRPr>
          </a:p>
          <a:p>
            <a:pPr marL="174625" indent="-174625" algn="just">
              <a:lnSpc>
                <a:spcPts val="2000"/>
              </a:lnSpc>
              <a:spcBef>
                <a:spcPts val="0"/>
              </a:spcBef>
            </a:pPr>
            <a:endParaRPr lang="ja-JP" altLang="en-US" sz="1400" dirty="0">
              <a:solidFill>
                <a:prstClr val="black"/>
              </a:solidFill>
            </a:endParaRPr>
          </a:p>
          <a:p>
            <a:pPr marL="800100" lvl="1" indent="-342900" algn="just">
              <a:lnSpc>
                <a:spcPts val="2000"/>
              </a:lnSpc>
              <a:spcBef>
                <a:spcPts val="0"/>
              </a:spcBef>
              <a:buFont typeface="+mj-ea"/>
              <a:buAutoNum type="circleNumDbPlain"/>
            </a:pPr>
            <a:r>
              <a:rPr lang="ja-JP" altLang="en-US" sz="1400" dirty="0" smtClean="0">
                <a:solidFill>
                  <a:prstClr val="black"/>
                </a:solidFill>
              </a:rPr>
              <a:t>　既入所者</a:t>
            </a:r>
            <a:r>
              <a:rPr lang="ja-JP" altLang="en-US" sz="1400" dirty="0">
                <a:solidFill>
                  <a:prstClr val="black"/>
                </a:solidFill>
              </a:rPr>
              <a:t>については</a:t>
            </a:r>
            <a:r>
              <a:rPr lang="ja-JP" altLang="en-US" sz="1400" dirty="0" smtClean="0">
                <a:solidFill>
                  <a:prstClr val="black"/>
                </a:solidFill>
              </a:rPr>
              <a:t>、現在、軽度</a:t>
            </a:r>
            <a:r>
              <a:rPr lang="ja-JP" altLang="en-US" sz="1400" dirty="0">
                <a:solidFill>
                  <a:prstClr val="black"/>
                </a:solidFill>
              </a:rPr>
              <a:t>（要介護１及び２）の</a:t>
            </a:r>
            <a:r>
              <a:rPr lang="ja-JP" altLang="en-US" sz="1400" dirty="0" smtClean="0">
                <a:solidFill>
                  <a:prstClr val="black"/>
                </a:solidFill>
              </a:rPr>
              <a:t>要介護状態で入所している場合のみ</a:t>
            </a:r>
            <a:r>
              <a:rPr lang="ja-JP" altLang="en-US" sz="1400" dirty="0">
                <a:solidFill>
                  <a:prstClr val="black"/>
                </a:solidFill>
              </a:rPr>
              <a:t>ならず、中重度の要介護状態であった者が、制度</a:t>
            </a:r>
            <a:r>
              <a:rPr lang="ja-JP" altLang="en-US" sz="1400" dirty="0" smtClean="0">
                <a:solidFill>
                  <a:prstClr val="black"/>
                </a:solidFill>
              </a:rPr>
              <a:t>見直し後に、要介護</a:t>
            </a:r>
            <a:r>
              <a:rPr lang="ja-JP" altLang="en-US" sz="1400" dirty="0">
                <a:solidFill>
                  <a:prstClr val="black"/>
                </a:solidFill>
              </a:rPr>
              <a:t>１又は２に改善した場合であっても、引き続き、施設サービスの給付対象として継続入所を可能とする経過措置を置く</a:t>
            </a:r>
            <a:r>
              <a:rPr lang="ja-JP" altLang="en-US" sz="1400" dirty="0" smtClean="0">
                <a:solidFill>
                  <a:prstClr val="black"/>
                </a:solidFill>
              </a:rPr>
              <a:t>こととするとともに、</a:t>
            </a:r>
            <a:endParaRPr lang="en-US" altLang="ja-JP" sz="1400" dirty="0" smtClean="0">
              <a:solidFill>
                <a:prstClr val="black"/>
              </a:solidFill>
            </a:endParaRPr>
          </a:p>
          <a:p>
            <a:pPr marL="800100" lvl="1" indent="-342900" algn="just">
              <a:lnSpc>
                <a:spcPts val="2000"/>
              </a:lnSpc>
              <a:spcBef>
                <a:spcPts val="600"/>
              </a:spcBef>
              <a:buFont typeface="+mj-ea"/>
              <a:buAutoNum type="circleNumDbPlain"/>
            </a:pPr>
            <a:r>
              <a:rPr lang="ja-JP" altLang="en-US" sz="1400" dirty="0" smtClean="0">
                <a:solidFill>
                  <a:prstClr val="black"/>
                </a:solidFill>
              </a:rPr>
              <a:t>　制度</a:t>
            </a:r>
            <a:r>
              <a:rPr lang="ja-JP" altLang="en-US" sz="1400" dirty="0">
                <a:solidFill>
                  <a:prstClr val="black"/>
                </a:solidFill>
              </a:rPr>
              <a:t>見直し後、要介護３以上で新規に特養に入所した者が、入所後、要介護度が要介護１又は２に改善した場合についても、やむを得ない事情により、特養以外での生活が著しく困難であると認められる場合には</a:t>
            </a:r>
            <a:r>
              <a:rPr lang="ja-JP" altLang="en-US" sz="1400" dirty="0" smtClean="0">
                <a:solidFill>
                  <a:prstClr val="black"/>
                </a:solidFill>
              </a:rPr>
              <a:t>、引き続き、特例的に、特養への継続</a:t>
            </a:r>
            <a:r>
              <a:rPr lang="ja-JP" altLang="en-US" sz="1400" dirty="0">
                <a:solidFill>
                  <a:prstClr val="black"/>
                </a:solidFill>
              </a:rPr>
              <a:t>入所</a:t>
            </a:r>
            <a:r>
              <a:rPr lang="ja-JP" altLang="en-US" sz="1400" dirty="0" smtClean="0">
                <a:solidFill>
                  <a:prstClr val="black"/>
                </a:solidFill>
              </a:rPr>
              <a:t>を認める</a:t>
            </a:r>
            <a:r>
              <a:rPr lang="ja-JP" altLang="en-US" sz="1400" dirty="0">
                <a:solidFill>
                  <a:prstClr val="black"/>
                </a:solidFill>
              </a:rPr>
              <a:t>こと</a:t>
            </a:r>
            <a:r>
              <a:rPr lang="ja-JP" altLang="en-US" sz="1400" dirty="0" smtClean="0">
                <a:solidFill>
                  <a:prstClr val="black"/>
                </a:solidFill>
              </a:rPr>
              <a:t>としてはどうか。</a:t>
            </a:r>
            <a:endParaRPr lang="en-US" altLang="ja-JP" sz="1400" dirty="0" smtClean="0">
              <a:solidFill>
                <a:prstClr val="black"/>
              </a:solidFill>
            </a:endParaRPr>
          </a:p>
          <a:p>
            <a:pPr lvl="1" algn="just">
              <a:lnSpc>
                <a:spcPts val="2000"/>
              </a:lnSpc>
              <a:spcBef>
                <a:spcPts val="0"/>
              </a:spcBef>
            </a:pPr>
            <a:endParaRPr lang="ja-JP" altLang="en-US" sz="1400" dirty="0">
              <a:solidFill>
                <a:prstClr val="black"/>
              </a:solidFill>
            </a:endParaRPr>
          </a:p>
          <a:p>
            <a:pPr marL="174625" indent="-174625" algn="just">
              <a:lnSpc>
                <a:spcPts val="2000"/>
              </a:lnSpc>
              <a:spcBef>
                <a:spcPts val="0"/>
              </a:spcBef>
            </a:pPr>
            <a:r>
              <a:rPr lang="ja-JP" altLang="en-US" sz="1400" dirty="0">
                <a:solidFill>
                  <a:prstClr val="black"/>
                </a:solidFill>
              </a:rPr>
              <a:t>○　一方</a:t>
            </a:r>
            <a:r>
              <a:rPr lang="ja-JP" altLang="en-US" sz="1400" dirty="0" smtClean="0">
                <a:solidFill>
                  <a:prstClr val="black"/>
                </a:solidFill>
              </a:rPr>
              <a:t>で、</a:t>
            </a:r>
            <a:r>
              <a:rPr lang="ja-JP" altLang="en-US" sz="1400" dirty="0">
                <a:solidFill>
                  <a:prstClr val="black"/>
                </a:solidFill>
              </a:rPr>
              <a:t>特養の重点化を推進する観点から</a:t>
            </a:r>
            <a:r>
              <a:rPr lang="ja-JP" altLang="en-US" sz="1400" dirty="0" smtClean="0">
                <a:solidFill>
                  <a:prstClr val="black"/>
                </a:solidFill>
              </a:rPr>
              <a:t>、地域包括ケアシステムの構築を目指し、在宅サービスの充実や、要介護高齢者の地域生活の基盤である住まいの確保に向けた取組を進めていくとともに、今後</a:t>
            </a:r>
            <a:r>
              <a:rPr lang="ja-JP" altLang="en-US" sz="1400" dirty="0">
                <a:solidFill>
                  <a:prstClr val="black"/>
                </a:solidFill>
              </a:rPr>
              <a:t>、軽度（要介護１及び２）の</a:t>
            </a:r>
            <a:r>
              <a:rPr lang="ja-JP" altLang="en-US" sz="1400" dirty="0" smtClean="0">
                <a:solidFill>
                  <a:prstClr val="black"/>
                </a:solidFill>
              </a:rPr>
              <a:t>入所者に対する在宅</a:t>
            </a:r>
            <a:r>
              <a:rPr lang="ja-JP" altLang="en-US" sz="1400" dirty="0">
                <a:solidFill>
                  <a:prstClr val="black"/>
                </a:solidFill>
              </a:rPr>
              <a:t>復帰支援</a:t>
            </a:r>
            <a:r>
              <a:rPr lang="ja-JP" altLang="en-US" sz="1400" dirty="0" smtClean="0">
                <a:solidFill>
                  <a:prstClr val="black"/>
                </a:solidFill>
              </a:rPr>
              <a:t>策</a:t>
            </a:r>
            <a:r>
              <a:rPr lang="ja-JP" altLang="en-US" sz="1400" dirty="0">
                <a:solidFill>
                  <a:prstClr val="black"/>
                </a:solidFill>
              </a:rPr>
              <a:t>について、</a:t>
            </a:r>
            <a:r>
              <a:rPr lang="ja-JP" altLang="en-US" sz="1400" dirty="0" smtClean="0">
                <a:solidFill>
                  <a:prstClr val="black"/>
                </a:solidFill>
              </a:rPr>
              <a:t>一層の充実を図っていく</a:t>
            </a:r>
            <a:r>
              <a:rPr lang="ja-JP" altLang="en-US" sz="1400" dirty="0">
                <a:solidFill>
                  <a:prstClr val="black"/>
                </a:solidFill>
              </a:rPr>
              <a:t>べきではないか。</a:t>
            </a:r>
          </a:p>
          <a:p>
            <a:pPr marL="174625" indent="-174625" algn="just">
              <a:lnSpc>
                <a:spcPts val="2000"/>
              </a:lnSpc>
              <a:spcBef>
                <a:spcPts val="0"/>
              </a:spcBef>
            </a:pPr>
            <a:endParaRPr lang="en-US" altLang="ja-JP" sz="1400" dirty="0" smtClean="0">
              <a:solidFill>
                <a:prstClr val="black"/>
              </a:solidFill>
            </a:endParaRPr>
          </a:p>
          <a:p>
            <a:pPr marL="174625" indent="-174625" algn="just">
              <a:lnSpc>
                <a:spcPts val="2000"/>
              </a:lnSpc>
              <a:spcBef>
                <a:spcPts val="0"/>
              </a:spcBef>
            </a:pPr>
            <a:r>
              <a:rPr lang="ja-JP" altLang="en-US" sz="1400" dirty="0" smtClean="0">
                <a:solidFill>
                  <a:prstClr val="black"/>
                </a:solidFill>
              </a:rPr>
              <a:t>○　また</a:t>
            </a:r>
            <a:r>
              <a:rPr lang="ja-JP" altLang="en-US" sz="1400" dirty="0">
                <a:solidFill>
                  <a:prstClr val="black"/>
                </a:solidFill>
              </a:rPr>
              <a:t>、これと併せて、地域包括ケアシステムの構築を推進する観点から、特養の有する資源やノウハウを地域の中で有効</a:t>
            </a:r>
            <a:r>
              <a:rPr lang="ja-JP" altLang="en-US" sz="1400" dirty="0" smtClean="0">
                <a:solidFill>
                  <a:prstClr val="black"/>
                </a:solidFill>
              </a:rPr>
              <a:t>活用</a:t>
            </a:r>
            <a:r>
              <a:rPr lang="ja-JP" altLang="en-US" sz="1400" dirty="0">
                <a:solidFill>
                  <a:prstClr val="black"/>
                </a:solidFill>
              </a:rPr>
              <a:t>し</a:t>
            </a:r>
            <a:r>
              <a:rPr lang="ja-JP" altLang="en-US" sz="1400" dirty="0" smtClean="0">
                <a:solidFill>
                  <a:prstClr val="black"/>
                </a:solidFill>
              </a:rPr>
              <a:t>、入所者</a:t>
            </a:r>
            <a:r>
              <a:rPr lang="ja-JP" altLang="en-US" sz="1400" dirty="0">
                <a:solidFill>
                  <a:prstClr val="black"/>
                </a:solidFill>
              </a:rPr>
              <a:t>に対してのみならず、</a:t>
            </a:r>
            <a:r>
              <a:rPr lang="ja-JP" altLang="en-US" sz="1400" dirty="0" smtClean="0">
                <a:solidFill>
                  <a:prstClr val="black"/>
                </a:solidFill>
              </a:rPr>
              <a:t>在宅で暮らす重度の要介護者等に</a:t>
            </a:r>
            <a:r>
              <a:rPr lang="ja-JP" altLang="en-US" sz="1400" dirty="0">
                <a:solidFill>
                  <a:prstClr val="black"/>
                </a:solidFill>
              </a:rPr>
              <a:t>対しても、在宅生活を継続することができるような取組を促進させ、特養を地域におけるサービスの拠点として活用する方策について、検討すべきではないか</a:t>
            </a:r>
            <a:r>
              <a:rPr lang="ja-JP" altLang="en-US" sz="1400" dirty="0" smtClean="0">
                <a:solidFill>
                  <a:prstClr val="black"/>
                </a:solidFill>
              </a:rPr>
              <a:t>。</a:t>
            </a:r>
            <a:endParaRPr lang="ja-JP" altLang="en-US" sz="1400" dirty="0">
              <a:solidFill>
                <a:prstClr val="black"/>
              </a:solidFill>
            </a:endParaRPr>
          </a:p>
        </p:txBody>
      </p:sp>
      <p:sp>
        <p:nvSpPr>
          <p:cNvPr id="6" name="タイトル 60"/>
          <p:cNvSpPr txBox="1">
            <a:spLocks/>
          </p:cNvSpPr>
          <p:nvPr/>
        </p:nvSpPr>
        <p:spPr>
          <a:xfrm>
            <a:off x="139772" y="0"/>
            <a:ext cx="9565756" cy="404664"/>
          </a:xfrm>
          <a:prstGeom prst="rect">
            <a:avLst/>
          </a:prstGeom>
          <a:solidFill>
            <a:srgbClr val="FFFF00">
              <a:alpha val="29000"/>
            </a:srgbClr>
          </a:solidFill>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HGP創英角ｺﾞｼｯｸUB" pitchFamily="50" charset="-128"/>
                <a:ea typeface="HGP創英角ｺﾞｼｯｸUB" pitchFamily="50" charset="-128"/>
              </a:rPr>
              <a:t>　（３）特別養護老人ホームの中重度者への重点化</a:t>
            </a:r>
            <a:endParaRPr lang="ja-JP" altLang="en-US" sz="2400" dirty="0">
              <a:latin typeface="HGP創英角ｺﾞｼｯｸUB" pitchFamily="50" charset="-128"/>
              <a:ea typeface="HGP創英角ｺﾞｼｯｸUB" pitchFamily="50" charset="-128"/>
            </a:endParaRPr>
          </a:p>
        </p:txBody>
      </p:sp>
      <p:sp>
        <p:nvSpPr>
          <p:cNvPr id="5" name="スライド番号プレースホルダー 4"/>
          <p:cNvSpPr txBox="1">
            <a:spLocks/>
          </p:cNvSpPr>
          <p:nvPr/>
        </p:nvSpPr>
        <p:spPr>
          <a:xfrm>
            <a:off x="8985448" y="6381328"/>
            <a:ext cx="720080" cy="365125"/>
          </a:xfrm>
          <a:prstGeom prst="rect">
            <a:avLst/>
          </a:prstGeom>
          <a:no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112</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619884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16463" y="1678657"/>
            <a:ext cx="9643409" cy="3550543"/>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bIns="108000" anchor="b" anchorCtr="0"/>
          <a:lstStyle/>
          <a:p>
            <a:pPr marL="177800" indent="-177800">
              <a:defRPr/>
            </a:pPr>
            <a:endParaRPr lang="en-US" altLang="ja-JP" sz="1600" dirty="0">
              <a:solidFill>
                <a:prstClr val="black"/>
              </a:solidFill>
              <a:latin typeface="ＭＳ ゴシック" pitchFamily="49" charset="-128"/>
              <a:ea typeface="ＭＳ ゴシック" pitchFamily="49" charset="-128"/>
            </a:endParaRPr>
          </a:p>
          <a:p>
            <a:pPr marL="273050" indent="-273050" algn="just">
              <a:defRPr/>
            </a:pPr>
            <a:r>
              <a:rPr lang="ja-JP" altLang="en-US" sz="1600" dirty="0" smtClean="0">
                <a:solidFill>
                  <a:prstClr val="black"/>
                </a:solidFill>
                <a:latin typeface="ＭＳ ゴシック" pitchFamily="49" charset="-128"/>
                <a:ea typeface="ＭＳ ゴシック" pitchFamily="49" charset="-128"/>
              </a:rPr>
              <a:t>○</a:t>
            </a:r>
            <a:r>
              <a:rPr lang="ja-JP" altLang="en-US" sz="1600" dirty="0">
                <a:solidFill>
                  <a:prstClr val="black"/>
                </a:solidFill>
                <a:latin typeface="ＭＳ ゴシック" pitchFamily="49" charset="-128"/>
                <a:ea typeface="ＭＳ ゴシック" pitchFamily="49" charset="-128"/>
              </a:rPr>
              <a:t>　</a:t>
            </a:r>
            <a:r>
              <a:rPr lang="ja-JP" altLang="en-US" sz="1600" dirty="0" smtClean="0">
                <a:solidFill>
                  <a:prstClr val="black"/>
                </a:solidFill>
                <a:latin typeface="ＭＳ ゴシック" pitchFamily="49" charset="-128"/>
                <a:ea typeface="ＭＳ ゴシック" pitchFamily="49" charset="-128"/>
              </a:rPr>
              <a:t>今後、在宅において、重度の要介護者、独居や夫婦のみの高齢者世帯、認知症の高齢者が増加していくことを</a:t>
            </a:r>
            <a:r>
              <a:rPr lang="ja-JP" altLang="en-US" sz="1600" dirty="0">
                <a:solidFill>
                  <a:prstClr val="black"/>
                </a:solidFill>
                <a:latin typeface="ＭＳ ゴシック" pitchFamily="49" charset="-128"/>
                <a:ea typeface="ＭＳ ゴシック" pitchFamily="49" charset="-128"/>
              </a:rPr>
              <a:t>踏まえると</a:t>
            </a:r>
            <a:r>
              <a:rPr lang="ja-JP" altLang="en-US" sz="1600" dirty="0" smtClean="0">
                <a:solidFill>
                  <a:prstClr val="black"/>
                </a:solidFill>
                <a:latin typeface="ＭＳ ゴシック" pitchFamily="49" charset="-128"/>
                <a:ea typeface="ＭＳ ゴシック" pitchFamily="49" charset="-128"/>
              </a:rPr>
              <a:t>、通常の訪問</a:t>
            </a:r>
            <a:r>
              <a:rPr lang="ja-JP" altLang="en-US" sz="1600" dirty="0">
                <a:solidFill>
                  <a:prstClr val="black"/>
                </a:solidFill>
                <a:latin typeface="ＭＳ ゴシック" pitchFamily="49" charset="-128"/>
                <a:ea typeface="ＭＳ ゴシック" pitchFamily="49" charset="-128"/>
              </a:rPr>
              <a:t>介護</a:t>
            </a:r>
            <a:r>
              <a:rPr lang="ja-JP" altLang="en-US" sz="1600" dirty="0" smtClean="0">
                <a:solidFill>
                  <a:prstClr val="black"/>
                </a:solidFill>
                <a:latin typeface="ＭＳ ゴシック" pitchFamily="49" charset="-128"/>
                <a:ea typeface="ＭＳ ゴシック" pitchFamily="49" charset="-128"/>
              </a:rPr>
              <a:t>や通所介護等の普及に加え、利用者の日常生活全般を支えるため</a:t>
            </a:r>
            <a:r>
              <a:rPr lang="ja-JP" altLang="en-US" sz="1600" dirty="0">
                <a:solidFill>
                  <a:prstClr val="black"/>
                </a:solidFill>
                <a:latin typeface="ＭＳ ゴシック" pitchFamily="49" charset="-128"/>
                <a:ea typeface="ＭＳ ゴシック" pitchFamily="49" charset="-128"/>
              </a:rPr>
              <a:t>、毎日必要に応じて複</a:t>
            </a:r>
            <a:r>
              <a:rPr lang="ja-JP" altLang="en-US" sz="1600" dirty="0" smtClean="0">
                <a:solidFill>
                  <a:prstClr val="black"/>
                </a:solidFill>
                <a:latin typeface="ＭＳ ゴシック" pitchFamily="49" charset="-128"/>
                <a:ea typeface="ＭＳ ゴシック" pitchFamily="49" charset="-128"/>
              </a:rPr>
              <a:t>数回利用者と接することが可能なサービスや生活支援サービスの普及が必要である。また、これを実現するための適切なケアマネジメントの普及が</a:t>
            </a:r>
            <a:r>
              <a:rPr lang="ja-JP" altLang="en-US" sz="1600" dirty="0">
                <a:solidFill>
                  <a:prstClr val="black"/>
                </a:solidFill>
                <a:latin typeface="ＭＳ ゴシック" pitchFamily="49" charset="-128"/>
                <a:ea typeface="ＭＳ ゴシック" pitchFamily="49" charset="-128"/>
              </a:rPr>
              <a:t>必要である</a:t>
            </a:r>
            <a:r>
              <a:rPr lang="ja-JP" altLang="en-US" sz="1600" dirty="0" smtClean="0">
                <a:solidFill>
                  <a:prstClr val="black"/>
                </a:solidFill>
                <a:latin typeface="ＭＳ ゴシック" pitchFamily="49" charset="-128"/>
                <a:ea typeface="ＭＳ ゴシック" pitchFamily="49" charset="-128"/>
              </a:rPr>
              <a:t>。</a:t>
            </a:r>
            <a:endParaRPr lang="en-US" altLang="ja-JP" sz="1600" dirty="0" smtClean="0">
              <a:solidFill>
                <a:prstClr val="black"/>
              </a:solidFill>
              <a:latin typeface="ＭＳ ゴシック" pitchFamily="49" charset="-128"/>
              <a:ea typeface="ＭＳ ゴシック" pitchFamily="49" charset="-128"/>
            </a:endParaRPr>
          </a:p>
          <a:p>
            <a:pPr marL="177800" indent="-177800" algn="just">
              <a:defRPr/>
            </a:pPr>
            <a:endParaRPr lang="en-US" altLang="ja-JP" sz="1600" dirty="0">
              <a:solidFill>
                <a:prstClr val="black"/>
              </a:solidFill>
              <a:latin typeface="ＭＳ ゴシック" pitchFamily="49" charset="-128"/>
              <a:ea typeface="ＭＳ ゴシック" pitchFamily="49" charset="-128"/>
            </a:endParaRPr>
          </a:p>
          <a:p>
            <a:pPr marL="177800" indent="-177800" algn="just">
              <a:defRPr/>
            </a:pPr>
            <a:r>
              <a:rPr lang="ja-JP" altLang="en-US" sz="1600" dirty="0" smtClean="0">
                <a:solidFill>
                  <a:prstClr val="black"/>
                </a:solidFill>
                <a:latin typeface="ＭＳ ゴシック" pitchFamily="49" charset="-128"/>
                <a:ea typeface="ＭＳ ゴシック" pitchFamily="49" charset="-128"/>
              </a:rPr>
              <a:t>○　在宅サービスに</a:t>
            </a:r>
            <a:r>
              <a:rPr lang="ja-JP" altLang="en-US" sz="1600" dirty="0">
                <a:solidFill>
                  <a:prstClr val="black"/>
                </a:solidFill>
                <a:latin typeface="ＭＳ ゴシック" pitchFamily="49" charset="-128"/>
                <a:ea typeface="ＭＳ ゴシック" pitchFamily="49" charset="-128"/>
              </a:rPr>
              <a:t>関して</a:t>
            </a:r>
            <a:r>
              <a:rPr lang="ja-JP" altLang="en-US" sz="1600" dirty="0" smtClean="0">
                <a:solidFill>
                  <a:prstClr val="black"/>
                </a:solidFill>
                <a:latin typeface="ＭＳ ゴシック" pitchFamily="49" charset="-128"/>
                <a:ea typeface="ＭＳ ゴシック" pitchFamily="49" charset="-128"/>
              </a:rPr>
              <a:t>、</a:t>
            </a:r>
            <a:endParaRPr lang="en-US" altLang="ja-JP" sz="1600" dirty="0" smtClean="0">
              <a:solidFill>
                <a:prstClr val="black"/>
              </a:solidFill>
              <a:latin typeface="ＭＳ ゴシック" pitchFamily="49" charset="-128"/>
              <a:ea typeface="ＭＳ ゴシック" pitchFamily="49" charset="-128"/>
            </a:endParaRPr>
          </a:p>
          <a:p>
            <a:pPr marL="533400" indent="-533400" algn="just">
              <a:defRPr/>
            </a:pPr>
            <a:r>
              <a:rPr lang="ja-JP" altLang="en-US" sz="1600" dirty="0">
                <a:solidFill>
                  <a:prstClr val="black"/>
                </a:solidFill>
                <a:latin typeface="ＭＳ ゴシック" pitchFamily="49" charset="-128"/>
                <a:ea typeface="ＭＳ ゴシック" pitchFamily="49" charset="-128"/>
              </a:rPr>
              <a:t>　</a:t>
            </a:r>
            <a:r>
              <a:rPr lang="ja-JP" altLang="en-US" sz="1600" dirty="0" smtClean="0">
                <a:solidFill>
                  <a:prstClr val="black"/>
                </a:solidFill>
                <a:latin typeface="ＭＳ ゴシック" pitchFamily="49" charset="-128"/>
                <a:ea typeface="ＭＳ ゴシック" pitchFamily="49" charset="-128"/>
              </a:rPr>
              <a:t>① 個々</a:t>
            </a:r>
            <a:r>
              <a:rPr lang="ja-JP" altLang="en-US" sz="1600" dirty="0">
                <a:solidFill>
                  <a:prstClr val="black"/>
                </a:solidFill>
                <a:latin typeface="ＭＳ ゴシック" pitchFamily="49" charset="-128"/>
                <a:ea typeface="ＭＳ ゴシック" pitchFamily="49" charset="-128"/>
              </a:rPr>
              <a:t>の事業所単位だけではなく、広く事業所間で</a:t>
            </a:r>
            <a:r>
              <a:rPr lang="ja-JP" altLang="en-US" sz="1600" dirty="0" smtClean="0">
                <a:solidFill>
                  <a:prstClr val="black"/>
                </a:solidFill>
                <a:latin typeface="ＭＳ ゴシック" pitchFamily="49" charset="-128"/>
                <a:ea typeface="ＭＳ ゴシック" pitchFamily="49" charset="-128"/>
              </a:rPr>
              <a:t>連携し事業運営できる</a:t>
            </a:r>
            <a:r>
              <a:rPr lang="ja-JP" altLang="en-US" sz="1600" dirty="0">
                <a:solidFill>
                  <a:prstClr val="black"/>
                </a:solidFill>
                <a:latin typeface="ＭＳ ゴシック" pitchFamily="49" charset="-128"/>
                <a:ea typeface="ＭＳ ゴシック" pitchFamily="49" charset="-128"/>
              </a:rPr>
              <a:t>仕組みの構築</a:t>
            </a:r>
            <a:endParaRPr lang="en-US" altLang="ja-JP" sz="1600" dirty="0">
              <a:solidFill>
                <a:prstClr val="black"/>
              </a:solidFill>
              <a:latin typeface="ＭＳ ゴシック" pitchFamily="49" charset="-128"/>
              <a:ea typeface="ＭＳ ゴシック" pitchFamily="49" charset="-128"/>
            </a:endParaRPr>
          </a:p>
          <a:p>
            <a:pPr marL="533400" indent="-533400" algn="just">
              <a:defRPr/>
            </a:pPr>
            <a:r>
              <a:rPr lang="ja-JP" altLang="en-US" sz="1600" dirty="0" smtClean="0">
                <a:solidFill>
                  <a:prstClr val="black"/>
                </a:solidFill>
                <a:latin typeface="ＭＳ ゴシック" pitchFamily="49" charset="-128"/>
                <a:ea typeface="ＭＳ ゴシック" pitchFamily="49" charset="-128"/>
              </a:rPr>
              <a:t>　② 地域</a:t>
            </a:r>
            <a:r>
              <a:rPr lang="ja-JP" altLang="en-US" sz="1600" dirty="0">
                <a:solidFill>
                  <a:prstClr val="black"/>
                </a:solidFill>
                <a:latin typeface="ＭＳ ゴシック" pitchFamily="49" charset="-128"/>
                <a:ea typeface="ＭＳ ゴシック" pitchFamily="49" charset="-128"/>
              </a:rPr>
              <a:t>で不足している看護職員等の</a:t>
            </a:r>
            <a:r>
              <a:rPr lang="ja-JP" altLang="en-US" sz="1600" dirty="0" smtClean="0">
                <a:solidFill>
                  <a:prstClr val="black"/>
                </a:solidFill>
                <a:latin typeface="ＭＳ ゴシック" pitchFamily="49" charset="-128"/>
                <a:ea typeface="ＭＳ ゴシック" pitchFamily="49" charset="-128"/>
              </a:rPr>
              <a:t>人材を柔軟に配置できる</a:t>
            </a:r>
            <a:r>
              <a:rPr lang="ja-JP" altLang="en-US" sz="1600" dirty="0">
                <a:solidFill>
                  <a:prstClr val="black"/>
                </a:solidFill>
                <a:latin typeface="ＭＳ ゴシック" pitchFamily="49" charset="-128"/>
                <a:ea typeface="ＭＳ ゴシック" pitchFamily="49" charset="-128"/>
              </a:rPr>
              <a:t>よう</a:t>
            </a:r>
            <a:r>
              <a:rPr lang="ja-JP" altLang="en-US" sz="1600" dirty="0" smtClean="0">
                <a:solidFill>
                  <a:prstClr val="black"/>
                </a:solidFill>
                <a:latin typeface="ＭＳ ゴシック" pitchFamily="49" charset="-128"/>
                <a:ea typeface="ＭＳ ゴシック" pitchFamily="49" charset="-128"/>
              </a:rPr>
              <a:t>な連携体制</a:t>
            </a:r>
            <a:r>
              <a:rPr lang="ja-JP" altLang="en-US" sz="1600" dirty="0">
                <a:solidFill>
                  <a:prstClr val="black"/>
                </a:solidFill>
                <a:latin typeface="ＭＳ ゴシック" pitchFamily="49" charset="-128"/>
                <a:ea typeface="ＭＳ ゴシック" pitchFamily="49" charset="-128"/>
              </a:rPr>
              <a:t>の構築</a:t>
            </a:r>
            <a:endParaRPr lang="en-US" altLang="ja-JP" sz="1600" dirty="0">
              <a:solidFill>
                <a:prstClr val="black"/>
              </a:solidFill>
              <a:latin typeface="ＭＳ ゴシック" pitchFamily="49" charset="-128"/>
              <a:ea typeface="ＭＳ ゴシック" pitchFamily="49" charset="-128"/>
            </a:endParaRPr>
          </a:p>
          <a:p>
            <a:pPr marL="533400" indent="-533400" algn="just">
              <a:defRPr/>
            </a:pPr>
            <a:r>
              <a:rPr lang="ja-JP" altLang="en-US" sz="1600" dirty="0">
                <a:solidFill>
                  <a:prstClr val="black"/>
                </a:solidFill>
                <a:latin typeface="ＭＳ ゴシック" pitchFamily="49" charset="-128"/>
                <a:ea typeface="ＭＳ ゴシック" pitchFamily="49" charset="-128"/>
              </a:rPr>
              <a:t>　</a:t>
            </a:r>
            <a:r>
              <a:rPr lang="ja-JP" altLang="en-US" sz="1600" dirty="0" smtClean="0">
                <a:solidFill>
                  <a:prstClr val="black"/>
                </a:solidFill>
                <a:latin typeface="ＭＳ ゴシック" pitchFamily="49" charset="-128"/>
                <a:ea typeface="ＭＳ ゴシック" pitchFamily="49" charset="-128"/>
              </a:rPr>
              <a:t>③ 介護事業者が地域における生活支援サービスに積極的に取り組むことができる体制の構築</a:t>
            </a:r>
            <a:endParaRPr lang="en-US" altLang="ja-JP" sz="1600" dirty="0" smtClean="0">
              <a:solidFill>
                <a:prstClr val="black"/>
              </a:solidFill>
              <a:latin typeface="ＭＳ ゴシック" pitchFamily="49" charset="-128"/>
              <a:ea typeface="ＭＳ ゴシック" pitchFamily="49" charset="-128"/>
            </a:endParaRPr>
          </a:p>
          <a:p>
            <a:pPr marL="533400" indent="-533400" algn="just">
              <a:defRPr/>
            </a:pPr>
            <a:r>
              <a:rPr lang="ja-JP" altLang="en-US" sz="1600" dirty="0">
                <a:solidFill>
                  <a:prstClr val="black"/>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pPr marL="177800" indent="-177800" algn="just"/>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という方向で見直しを</a:t>
            </a:r>
            <a:r>
              <a:rPr lang="ja-JP" altLang="en-US" sz="1600" dirty="0">
                <a:solidFill>
                  <a:schemeClr val="tx1"/>
                </a:solidFill>
                <a:latin typeface="ＭＳ ゴシック" pitchFamily="49" charset="-128"/>
                <a:ea typeface="ＭＳ ゴシック" pitchFamily="49" charset="-128"/>
              </a:rPr>
              <a:t>検討</a:t>
            </a:r>
            <a:r>
              <a:rPr lang="ja-JP" altLang="en-US" sz="1600" dirty="0" smtClean="0">
                <a:solidFill>
                  <a:schemeClr val="tx1"/>
                </a:solidFill>
                <a:latin typeface="ＭＳ ゴシック" pitchFamily="49" charset="-128"/>
                <a:ea typeface="ＭＳ ゴシック" pitchFamily="49" charset="-128"/>
              </a:rPr>
              <a:t>することにより、地域における人材の確保や包括的な支援体制の整備を進めていく必要があるのではないか。</a:t>
            </a:r>
            <a:endParaRPr lang="en-US" altLang="ja-JP" sz="1100" dirty="0" smtClean="0">
              <a:solidFill>
                <a:prstClr val="black"/>
              </a:solidFill>
              <a:latin typeface="ＭＳ ゴシック" pitchFamily="49" charset="-128"/>
              <a:ea typeface="ＭＳ ゴシック" pitchFamily="49" charset="-128"/>
            </a:endParaRPr>
          </a:p>
        </p:txBody>
      </p:sp>
      <p:sp>
        <p:nvSpPr>
          <p:cNvPr id="13" name="角丸四角形 12"/>
          <p:cNvSpPr/>
          <p:nvPr/>
        </p:nvSpPr>
        <p:spPr>
          <a:xfrm>
            <a:off x="428502" y="1484824"/>
            <a:ext cx="1326143" cy="360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itchFamily="50" charset="-128"/>
                <a:ea typeface="HGP創英角ｺﾞｼｯｸUB" pitchFamily="50" charset="-128"/>
              </a:rPr>
              <a:t>現状・課題</a:t>
            </a:r>
            <a:endParaRPr lang="ja-JP" altLang="en-US" sz="1600" dirty="0">
              <a:solidFill>
                <a:schemeClr val="tx1"/>
              </a:solidFill>
              <a:latin typeface="HGP創英角ｺﾞｼｯｸUB" pitchFamily="50" charset="-128"/>
              <a:ea typeface="HGP創英角ｺﾞｼｯｸUB" pitchFamily="50" charset="-128"/>
            </a:endParaRPr>
          </a:p>
        </p:txBody>
      </p:sp>
      <p:sp>
        <p:nvSpPr>
          <p:cNvPr id="16" name="タイトル 1"/>
          <p:cNvSpPr txBox="1">
            <a:spLocks/>
          </p:cNvSpPr>
          <p:nvPr/>
        </p:nvSpPr>
        <p:spPr>
          <a:xfrm>
            <a:off x="68120" y="836712"/>
            <a:ext cx="9769760" cy="576064"/>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smtClean="0">
                <a:solidFill>
                  <a:prstClr val="black"/>
                </a:solidFill>
                <a:latin typeface="ＭＳ Ｐゴシック"/>
                <a:ea typeface="ＤＨＰ特太ゴシック体" pitchFamily="2" charset="-128"/>
              </a:rPr>
              <a:t>総　論</a:t>
            </a:r>
            <a:endParaRPr lang="ja-JP" altLang="en-US" sz="2800" dirty="0">
              <a:solidFill>
                <a:prstClr val="black"/>
              </a:solidFill>
              <a:latin typeface="ＭＳ Ｐゴシック"/>
              <a:ea typeface="ＤＨＰ特太ゴシック体" pitchFamily="2" charset="-128"/>
            </a:endParaRPr>
          </a:p>
        </p:txBody>
      </p:sp>
      <p:sp>
        <p:nvSpPr>
          <p:cNvPr id="6" name="タイトル 1"/>
          <p:cNvSpPr txBox="1">
            <a:spLocks/>
          </p:cNvSpPr>
          <p:nvPr/>
        </p:nvSpPr>
        <p:spPr bwMode="auto">
          <a:xfrm>
            <a:off x="54115" y="72008"/>
            <a:ext cx="9711001" cy="404664"/>
          </a:xfrm>
          <a:prstGeom prst="rect">
            <a:avLst/>
          </a:prstGeom>
          <a:solidFill>
            <a:srgbClr val="FFFFCC"/>
          </a:solidFill>
          <a:ln w="9525">
            <a:solidFill>
              <a:srgbClr val="2D2D8A">
                <a:lumMod val="75000"/>
              </a:srgb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1600" b="1" dirty="0" smtClean="0">
                <a:solidFill>
                  <a:schemeClr val="tx1"/>
                </a:solidFill>
              </a:rPr>
              <a:t>（１）在宅サービス</a:t>
            </a:r>
            <a:endParaRPr lang="ja-JP" altLang="en-US" sz="1600" b="1" kern="0" dirty="0">
              <a:solidFill>
                <a:schemeClr val="tx1"/>
              </a:solidFill>
              <a:latin typeface="Arial"/>
            </a:endParaRPr>
          </a:p>
        </p:txBody>
      </p:sp>
      <p:sp>
        <p:nvSpPr>
          <p:cNvPr id="7" name="スライド番号プレースホルダー 4"/>
          <p:cNvSpPr>
            <a:spLocks noGrp="1"/>
          </p:cNvSpPr>
          <p:nvPr>
            <p:ph type="sldNum" sz="quarter" idx="12"/>
          </p:nvPr>
        </p:nvSpPr>
        <p:spPr>
          <a:xfrm>
            <a:off x="9251336"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95</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7902868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ChangeArrowheads="1"/>
          </p:cNvSpPr>
          <p:nvPr/>
        </p:nvSpPr>
        <p:spPr bwMode="auto">
          <a:xfrm>
            <a:off x="6200922" y="5219650"/>
            <a:ext cx="3705078" cy="238580"/>
          </a:xfrm>
          <a:prstGeom prst="rect">
            <a:avLst/>
          </a:prstGeom>
          <a:noFill/>
          <a:ln w="9525">
            <a:noFill/>
            <a:miter lim="800000"/>
            <a:headEnd/>
            <a:tailEnd/>
          </a:ln>
        </p:spPr>
        <p:txBody>
          <a:bodyPr wrap="none" anchor="ctr"/>
          <a:lstStyle/>
          <a:p>
            <a:pPr marL="342900" indent="-342900" algn="r">
              <a:defRPr/>
            </a:pPr>
            <a:r>
              <a:rPr lang="en-US" altLang="ja-JP" sz="1000" dirty="0">
                <a:solidFill>
                  <a:prstClr val="black"/>
                </a:solidFill>
                <a:latin typeface="HGPｺﾞｼｯｸM" pitchFamily="50" charset="-128"/>
                <a:ea typeface="HGPｺﾞｼｯｸM" pitchFamily="50" charset="-128"/>
              </a:rPr>
              <a:t>〔</a:t>
            </a:r>
            <a:r>
              <a:rPr lang="ja-JP" altLang="en-US" sz="1000" dirty="0" smtClean="0">
                <a:solidFill>
                  <a:prstClr val="black"/>
                </a:solidFill>
                <a:latin typeface="HGPｺﾞｼｯｸM" pitchFamily="50" charset="-128"/>
                <a:ea typeface="HGPｺﾞｼｯｸM" pitchFamily="50" charset="-128"/>
              </a:rPr>
              <a:t>出典：介護</a:t>
            </a:r>
            <a:r>
              <a:rPr lang="ja-JP" altLang="en-US" sz="1000" dirty="0">
                <a:solidFill>
                  <a:prstClr val="black"/>
                </a:solidFill>
                <a:latin typeface="HGPｺﾞｼｯｸM" pitchFamily="50" charset="-128"/>
                <a:ea typeface="HGPｺﾞｼｯｸM" pitchFamily="50" charset="-128"/>
              </a:rPr>
              <a:t>サービス施設・事業所調査（各年</a:t>
            </a:r>
            <a:r>
              <a:rPr lang="en-US" altLang="ja-JP" sz="1000" dirty="0">
                <a:solidFill>
                  <a:prstClr val="black"/>
                </a:solidFill>
                <a:latin typeface="HGPｺﾞｼｯｸM" pitchFamily="50" charset="-128"/>
                <a:ea typeface="HGPｺﾞｼｯｸM" pitchFamily="50" charset="-128"/>
              </a:rPr>
              <a:t>1</a:t>
            </a:r>
            <a:r>
              <a:rPr lang="ja-JP" altLang="en-US" sz="1000" dirty="0">
                <a:solidFill>
                  <a:prstClr val="black"/>
                </a:solidFill>
                <a:latin typeface="HGPｺﾞｼｯｸM" pitchFamily="50" charset="-128"/>
                <a:ea typeface="HGPｺﾞｼｯｸM" pitchFamily="50" charset="-128"/>
              </a:rPr>
              <a:t>０月</a:t>
            </a:r>
            <a:r>
              <a:rPr lang="en-US" altLang="ja-JP" sz="1000" dirty="0">
                <a:solidFill>
                  <a:prstClr val="black"/>
                </a:solidFill>
                <a:latin typeface="HGPｺﾞｼｯｸM" pitchFamily="50" charset="-128"/>
                <a:ea typeface="HGPｺﾞｼｯｸM" pitchFamily="50" charset="-128"/>
              </a:rPr>
              <a:t>1</a:t>
            </a:r>
            <a:r>
              <a:rPr lang="ja-JP" altLang="en-US" sz="1000" dirty="0">
                <a:solidFill>
                  <a:prstClr val="black"/>
                </a:solidFill>
                <a:latin typeface="HGPｺﾞｼｯｸM" pitchFamily="50" charset="-128"/>
                <a:ea typeface="HGPｺﾞｼｯｸM" pitchFamily="50" charset="-128"/>
              </a:rPr>
              <a:t>日</a:t>
            </a:r>
            <a:r>
              <a:rPr lang="ja-JP" altLang="en-US" sz="1000" dirty="0" smtClean="0">
                <a:solidFill>
                  <a:prstClr val="black"/>
                </a:solidFill>
                <a:latin typeface="HGPｺﾞｼｯｸM" pitchFamily="50" charset="-128"/>
                <a:ea typeface="HGPｺﾞｼｯｸM" pitchFamily="50" charset="-128"/>
              </a:rPr>
              <a:t>）</a:t>
            </a:r>
            <a:r>
              <a:rPr lang="en-US" altLang="ja-JP" sz="1000" dirty="0" smtClean="0">
                <a:solidFill>
                  <a:prstClr val="black"/>
                </a:solidFill>
                <a:latin typeface="HGPｺﾞｼｯｸM" pitchFamily="50" charset="-128"/>
                <a:ea typeface="HGPｺﾞｼｯｸM" pitchFamily="50" charset="-128"/>
              </a:rPr>
              <a:t>〕</a:t>
            </a:r>
            <a:endParaRPr lang="ja-JP" altLang="en-US" sz="1000" dirty="0">
              <a:solidFill>
                <a:prstClr val="black"/>
              </a:solidFill>
              <a:latin typeface="HGPｺﾞｼｯｸM" pitchFamily="50" charset="-128"/>
              <a:ea typeface="HGPｺﾞｼｯｸM" pitchFamily="50" charset="-128"/>
            </a:endParaRPr>
          </a:p>
        </p:txBody>
      </p:sp>
      <p:graphicFrame>
        <p:nvGraphicFramePr>
          <p:cNvPr id="3" name="グラフ 2"/>
          <p:cNvGraphicFramePr/>
          <p:nvPr>
            <p:extLst>
              <p:ext uri="{D42A27DB-BD31-4B8C-83A1-F6EECF244321}">
                <p14:modId xmlns:p14="http://schemas.microsoft.com/office/powerpoint/2010/main" val="1408038951"/>
              </p:ext>
            </p:extLst>
          </p:nvPr>
        </p:nvGraphicFramePr>
        <p:xfrm>
          <a:off x="350489" y="2276878"/>
          <a:ext cx="8618770" cy="4536501"/>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6"/>
          <p:cNvSpPr>
            <a:spLocks noChangeArrowheads="1"/>
          </p:cNvSpPr>
          <p:nvPr/>
        </p:nvSpPr>
        <p:spPr bwMode="auto">
          <a:xfrm>
            <a:off x="8346672" y="1772816"/>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（平均要介護度）</a:t>
            </a:r>
            <a:endParaRPr lang="ja-JP" altLang="en-US" sz="1300" dirty="0">
              <a:solidFill>
                <a:prstClr val="black"/>
              </a:solidFill>
              <a:latin typeface="ＭＳ Ｐゴシック"/>
              <a:ea typeface="ＭＳ Ｐゴシック"/>
            </a:endParaRPr>
          </a:p>
        </p:txBody>
      </p:sp>
      <p:sp>
        <p:nvSpPr>
          <p:cNvPr id="16" name="Rectangle 6"/>
          <p:cNvSpPr>
            <a:spLocks noChangeArrowheads="1"/>
          </p:cNvSpPr>
          <p:nvPr/>
        </p:nvSpPr>
        <p:spPr bwMode="auto">
          <a:xfrm>
            <a:off x="8346672" y="2327912"/>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（３．３５）</a:t>
            </a:r>
            <a:endParaRPr lang="ja-JP" altLang="en-US" sz="1300" dirty="0">
              <a:solidFill>
                <a:prstClr val="black"/>
              </a:solidFill>
              <a:latin typeface="ＭＳ Ｐゴシック"/>
              <a:ea typeface="ＭＳ Ｐゴシック"/>
            </a:endParaRPr>
          </a:p>
        </p:txBody>
      </p:sp>
      <p:sp>
        <p:nvSpPr>
          <p:cNvPr id="17" name="Rectangle 6"/>
          <p:cNvSpPr>
            <a:spLocks noChangeArrowheads="1"/>
          </p:cNvSpPr>
          <p:nvPr/>
        </p:nvSpPr>
        <p:spPr bwMode="auto">
          <a:xfrm>
            <a:off x="8385671" y="2975984"/>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（３．６３）</a:t>
            </a:r>
            <a:endParaRPr lang="ja-JP" altLang="en-US" sz="1300" dirty="0">
              <a:solidFill>
                <a:prstClr val="black"/>
              </a:solidFill>
              <a:latin typeface="ＭＳ Ｐゴシック"/>
              <a:ea typeface="ＭＳ Ｐゴシック"/>
            </a:endParaRPr>
          </a:p>
        </p:txBody>
      </p:sp>
      <p:sp>
        <p:nvSpPr>
          <p:cNvPr id="18" name="Rectangle 6"/>
          <p:cNvSpPr>
            <a:spLocks noChangeArrowheads="1"/>
          </p:cNvSpPr>
          <p:nvPr/>
        </p:nvSpPr>
        <p:spPr bwMode="auto">
          <a:xfrm>
            <a:off x="8385671" y="3561832"/>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（３．７５）</a:t>
            </a:r>
            <a:endParaRPr lang="ja-JP" altLang="en-US" sz="1300" dirty="0">
              <a:solidFill>
                <a:prstClr val="black"/>
              </a:solidFill>
              <a:latin typeface="ＭＳ Ｐゴシック"/>
              <a:ea typeface="ＭＳ Ｐゴシック"/>
            </a:endParaRPr>
          </a:p>
        </p:txBody>
      </p:sp>
      <p:sp>
        <p:nvSpPr>
          <p:cNvPr id="19" name="Rectangle 6"/>
          <p:cNvSpPr>
            <a:spLocks noChangeArrowheads="1"/>
          </p:cNvSpPr>
          <p:nvPr/>
        </p:nvSpPr>
        <p:spPr bwMode="auto">
          <a:xfrm>
            <a:off x="8385671" y="4149080"/>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（３．８６）</a:t>
            </a:r>
            <a:endParaRPr lang="ja-JP" altLang="en-US" sz="1300" dirty="0">
              <a:solidFill>
                <a:prstClr val="black"/>
              </a:solidFill>
              <a:latin typeface="ＭＳ Ｐゴシック"/>
              <a:ea typeface="ＭＳ Ｐゴシック"/>
            </a:endParaRPr>
          </a:p>
        </p:txBody>
      </p:sp>
      <p:sp>
        <p:nvSpPr>
          <p:cNvPr id="20" name="Rectangle 6"/>
          <p:cNvSpPr>
            <a:spLocks noChangeArrowheads="1"/>
          </p:cNvSpPr>
          <p:nvPr/>
        </p:nvSpPr>
        <p:spPr bwMode="auto">
          <a:xfrm>
            <a:off x="8385671" y="4725144"/>
            <a:ext cx="1637897" cy="364932"/>
          </a:xfrm>
          <a:prstGeom prst="rect">
            <a:avLst/>
          </a:prstGeom>
          <a:noFill/>
          <a:ln w="9525">
            <a:noFill/>
            <a:miter lim="800000"/>
            <a:headEnd/>
            <a:tailEnd/>
          </a:ln>
        </p:spPr>
        <p:txBody>
          <a:bodyPr wrap="none" anchor="ctr"/>
          <a:lstStyle/>
          <a:p>
            <a:pPr marL="342900" indent="-342900" algn="ctr">
              <a:defRPr/>
            </a:pPr>
            <a:r>
              <a:rPr lang="ja-JP" altLang="en-US" sz="1300" dirty="0" smtClean="0">
                <a:solidFill>
                  <a:prstClr val="black"/>
                </a:solidFill>
                <a:latin typeface="ＭＳ Ｐゴシック"/>
                <a:ea typeface="ＭＳ Ｐゴシック"/>
              </a:rPr>
              <a:t>（３．８９）</a:t>
            </a:r>
            <a:endParaRPr lang="ja-JP" altLang="en-US" sz="1300" dirty="0">
              <a:solidFill>
                <a:prstClr val="black"/>
              </a:solidFill>
              <a:latin typeface="ＭＳ Ｐゴシック"/>
              <a:ea typeface="ＭＳ Ｐゴシック"/>
            </a:endParaRPr>
          </a:p>
        </p:txBody>
      </p:sp>
      <p:sp>
        <p:nvSpPr>
          <p:cNvPr id="23" name="角丸四角形 22"/>
          <p:cNvSpPr/>
          <p:nvPr/>
        </p:nvSpPr>
        <p:spPr>
          <a:xfrm>
            <a:off x="128464" y="476672"/>
            <a:ext cx="9649072" cy="1074316"/>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rtlCol="0" anchor="ctr"/>
          <a:lstStyle/>
          <a:p>
            <a:pPr marL="177800" indent="-177800" algn="l" fontAlgn="auto">
              <a:spcBef>
                <a:spcPts val="0"/>
              </a:spcBef>
              <a:spcAft>
                <a:spcPts val="600"/>
              </a:spcAft>
            </a:pPr>
            <a:r>
              <a:rPr lang="ja-JP" altLang="en-US" sz="1600" dirty="0" smtClean="0">
                <a:solidFill>
                  <a:prstClr val="black"/>
                </a:solidFill>
                <a:latin typeface="HGPｺﾞｼｯｸM" pitchFamily="50" charset="-128"/>
                <a:ea typeface="HGPｺﾞｼｯｸM" pitchFamily="50" charset="-128"/>
              </a:rPr>
              <a:t>○　特養の入所者に占める重度の要介護者の割合は、年々上昇してきて</a:t>
            </a:r>
            <a:r>
              <a:rPr lang="ja-JP" altLang="en-US" sz="1600" dirty="0">
                <a:solidFill>
                  <a:prstClr val="black"/>
                </a:solidFill>
                <a:latin typeface="HGPｺﾞｼｯｸM" pitchFamily="50" charset="-128"/>
                <a:ea typeface="HGPｺﾞｼｯｸM" pitchFamily="50" charset="-128"/>
              </a:rPr>
              <a:t>いる。</a:t>
            </a:r>
            <a:endParaRPr lang="en-US" altLang="ja-JP" sz="1600" dirty="0" smtClean="0">
              <a:solidFill>
                <a:prstClr val="black"/>
              </a:solidFill>
              <a:latin typeface="HGPｺﾞｼｯｸM" pitchFamily="50" charset="-128"/>
              <a:ea typeface="HGPｺﾞｼｯｸM" pitchFamily="50" charset="-128"/>
            </a:endParaRPr>
          </a:p>
          <a:p>
            <a:pPr marL="177800" indent="-177800" algn="l" fontAlgn="auto">
              <a:spcBef>
                <a:spcPts val="0"/>
              </a:spcBef>
              <a:spcAft>
                <a:spcPts val="0"/>
              </a:spcAft>
            </a:pPr>
            <a:r>
              <a:rPr lang="ja-JP" altLang="en-US" sz="1600" dirty="0" smtClean="0">
                <a:solidFill>
                  <a:prstClr val="black"/>
                </a:solidFill>
                <a:latin typeface="HGPｺﾞｼｯｸM" pitchFamily="50" charset="-128"/>
                <a:ea typeface="HGPｺﾞｼｯｸM" pitchFamily="50" charset="-128"/>
              </a:rPr>
              <a:t>○　一方、軽度の要介護者（要介護１及び２）の割合は、平成２３年では</a:t>
            </a:r>
            <a:r>
              <a:rPr lang="ja-JP" altLang="en-US" sz="1600" dirty="0">
                <a:solidFill>
                  <a:prstClr val="black"/>
                </a:solidFill>
                <a:latin typeface="HGPｺﾞｼｯｸM" pitchFamily="50" charset="-128"/>
                <a:ea typeface="HGPｺﾞｼｯｸM" pitchFamily="50" charset="-128"/>
              </a:rPr>
              <a:t>１１．８</a:t>
            </a:r>
            <a:r>
              <a:rPr lang="ja-JP" altLang="en-US" sz="1600" dirty="0" smtClean="0">
                <a:solidFill>
                  <a:prstClr val="black"/>
                </a:solidFill>
                <a:latin typeface="HGPｺﾞｼｯｸM" pitchFamily="50" charset="-128"/>
                <a:ea typeface="HGPｺﾞｼｯｸM" pitchFamily="50" charset="-128"/>
              </a:rPr>
              <a:t>％となって</a:t>
            </a:r>
            <a:r>
              <a:rPr lang="ja-JP" altLang="en-US" sz="1600" dirty="0">
                <a:solidFill>
                  <a:prstClr val="black"/>
                </a:solidFill>
                <a:latin typeface="HGPｺﾞｼｯｸM" pitchFamily="50" charset="-128"/>
                <a:ea typeface="HGPｺﾞｼｯｸM" pitchFamily="50" charset="-128"/>
              </a:rPr>
              <a:t>おり</a:t>
            </a:r>
            <a:r>
              <a:rPr lang="ja-JP" altLang="en-US" sz="1600" dirty="0" smtClean="0">
                <a:solidFill>
                  <a:prstClr val="black"/>
                </a:solidFill>
                <a:latin typeface="HGPｺﾞｼｯｸM" pitchFamily="50" charset="-128"/>
                <a:ea typeface="HGPｺﾞｼｯｸM" pitchFamily="50" charset="-128"/>
              </a:rPr>
              <a:t>、一定程度の軽度者が入所している現状。</a:t>
            </a:r>
          </a:p>
        </p:txBody>
      </p:sp>
      <p:sp>
        <p:nvSpPr>
          <p:cNvPr id="24" name="Rectangle 6"/>
          <p:cNvSpPr>
            <a:spLocks noChangeArrowheads="1"/>
          </p:cNvSpPr>
          <p:nvPr/>
        </p:nvSpPr>
        <p:spPr bwMode="auto">
          <a:xfrm>
            <a:off x="2066683" y="1983948"/>
            <a:ext cx="6451704" cy="364932"/>
          </a:xfrm>
          <a:prstGeom prst="rect">
            <a:avLst/>
          </a:prstGeom>
          <a:noFill/>
          <a:ln w="9525">
            <a:noFill/>
            <a:miter lim="800000"/>
            <a:headEnd/>
            <a:tailEnd/>
          </a:ln>
        </p:spPr>
        <p:txBody>
          <a:bodyPr wrap="none" anchor="ctr"/>
          <a:lstStyle/>
          <a:p>
            <a:pPr marL="342900" indent="-342900">
              <a:defRPr/>
            </a:pPr>
            <a:r>
              <a:rPr lang="ja-JP" altLang="en-US" sz="1300" b="1" dirty="0" smtClean="0">
                <a:solidFill>
                  <a:prstClr val="black"/>
                </a:solidFill>
                <a:latin typeface="ＭＳ Ｐゴシック"/>
                <a:ea typeface="ＭＳ Ｐゴシック"/>
              </a:rPr>
              <a:t>要介護１　　要介護２　　　　要介護３　　　　　　　要介護４　　　　　　　　　要介護５</a:t>
            </a:r>
            <a:endParaRPr lang="ja-JP" altLang="en-US" sz="1300" b="1" dirty="0">
              <a:solidFill>
                <a:prstClr val="black"/>
              </a:solidFill>
              <a:latin typeface="ＭＳ Ｐゴシック"/>
              <a:ea typeface="ＭＳ Ｐゴシック"/>
            </a:endParaRPr>
          </a:p>
        </p:txBody>
      </p:sp>
      <p:sp>
        <p:nvSpPr>
          <p:cNvPr id="32" name="テキスト ボックス 31"/>
          <p:cNvSpPr txBox="1"/>
          <p:nvPr/>
        </p:nvSpPr>
        <p:spPr>
          <a:xfrm>
            <a:off x="7905331" y="5703065"/>
            <a:ext cx="2039170" cy="246221"/>
          </a:xfrm>
          <a:prstGeom prst="rect">
            <a:avLst/>
          </a:prstGeom>
          <a:noFill/>
        </p:spPr>
        <p:txBody>
          <a:bodyPr wrap="square" rtlCol="0">
            <a:spAutoFit/>
          </a:bodyPr>
          <a:lstStyle/>
          <a:p>
            <a:pPr algn="r" fontAlgn="auto">
              <a:spcBef>
                <a:spcPts val="0"/>
              </a:spcBef>
              <a:spcAft>
                <a:spcPts val="0"/>
              </a:spcAft>
            </a:pPr>
            <a:r>
              <a:rPr lang="en-US" altLang="ja-JP" sz="1000" dirty="0" smtClean="0">
                <a:solidFill>
                  <a:prstClr val="black"/>
                </a:solidFill>
                <a:latin typeface="HGPｺﾞｼｯｸM" pitchFamily="50" charset="-128"/>
                <a:ea typeface="HGPｺﾞｼｯｸM" pitchFamily="50" charset="-128"/>
              </a:rPr>
              <a:t>〔</a:t>
            </a:r>
            <a:r>
              <a:rPr lang="ja-JP" altLang="en-US" sz="1000" dirty="0" smtClean="0">
                <a:solidFill>
                  <a:prstClr val="black"/>
                </a:solidFill>
                <a:latin typeface="HGPｺﾞｼｯｸM" pitchFamily="50" charset="-128"/>
                <a:ea typeface="HGPｺﾞｼｯｸM" pitchFamily="50" charset="-128"/>
              </a:rPr>
              <a:t>老健局高齢者支援課作成</a:t>
            </a:r>
            <a:r>
              <a:rPr lang="en-US" altLang="ja-JP" sz="1000" dirty="0" smtClean="0">
                <a:solidFill>
                  <a:prstClr val="black"/>
                </a:solidFill>
                <a:latin typeface="HGPｺﾞｼｯｸM" pitchFamily="50" charset="-128"/>
                <a:ea typeface="HGPｺﾞｼｯｸM" pitchFamily="50" charset="-128"/>
              </a:rPr>
              <a:t>〕</a:t>
            </a:r>
            <a:endParaRPr lang="ja-JP" altLang="en-US" sz="1000" dirty="0">
              <a:solidFill>
                <a:prstClr val="black"/>
              </a:solidFill>
              <a:latin typeface="HGPｺﾞｼｯｸM" pitchFamily="50" charset="-128"/>
              <a:ea typeface="HGPｺﾞｼｯｸM" pitchFamily="50" charset="-128"/>
            </a:endParaRPr>
          </a:p>
        </p:txBody>
      </p:sp>
      <p:sp>
        <p:nvSpPr>
          <p:cNvPr id="35" name="テキスト ボックス 34"/>
          <p:cNvSpPr txBox="1"/>
          <p:nvPr/>
        </p:nvSpPr>
        <p:spPr>
          <a:xfrm>
            <a:off x="3002787" y="5775076"/>
            <a:ext cx="5810637" cy="246221"/>
          </a:xfrm>
          <a:prstGeom prst="rect">
            <a:avLst/>
          </a:prstGeom>
          <a:noFill/>
        </p:spPr>
        <p:txBody>
          <a:bodyPr wrap="square" rtlCol="0">
            <a:spAutoFit/>
          </a:bodyPr>
          <a:lstStyle/>
          <a:p>
            <a:pPr algn="l" fontAlgn="auto">
              <a:spcBef>
                <a:spcPts val="0"/>
              </a:spcBef>
              <a:spcAft>
                <a:spcPts val="0"/>
              </a:spcAft>
            </a:pPr>
            <a:r>
              <a:rPr lang="ja-JP" altLang="en-US" sz="1000" dirty="0">
                <a:solidFill>
                  <a:prstClr val="black"/>
                </a:solidFill>
                <a:latin typeface="HGPｺﾞｼｯｸM" pitchFamily="50" charset="-128"/>
                <a:ea typeface="HGPｺﾞｼｯｸM" pitchFamily="50" charset="-128"/>
              </a:rPr>
              <a:t>　</a:t>
            </a:r>
            <a:r>
              <a:rPr lang="ja-JP" altLang="en-US" sz="1000" dirty="0" smtClean="0">
                <a:solidFill>
                  <a:prstClr val="black"/>
                </a:solidFill>
                <a:latin typeface="HGPｺﾞｼｯｸM" pitchFamily="50" charset="-128"/>
                <a:ea typeface="HGPｺﾞｼｯｸM" pitchFamily="50" charset="-128"/>
              </a:rPr>
              <a:t>（約</a:t>
            </a:r>
            <a:r>
              <a:rPr lang="en-US" altLang="ja-JP" sz="1000" dirty="0" smtClean="0">
                <a:solidFill>
                  <a:prstClr val="black"/>
                </a:solidFill>
                <a:latin typeface="HGPｺﾞｼｯｸM" pitchFamily="50" charset="-128"/>
                <a:ea typeface="HGPｺﾞｼｯｸM" pitchFamily="50" charset="-128"/>
              </a:rPr>
              <a:t>3.6</a:t>
            </a:r>
            <a:r>
              <a:rPr lang="ja-JP" altLang="en-US" sz="1000" dirty="0" smtClean="0">
                <a:solidFill>
                  <a:prstClr val="black"/>
                </a:solidFill>
                <a:latin typeface="HGPｺﾞｼｯｸM" pitchFamily="50" charset="-128"/>
                <a:ea typeface="HGPｺﾞｼｯｸM" pitchFamily="50" charset="-128"/>
              </a:rPr>
              <a:t>万人）　　　　　　　　　　　　　（約</a:t>
            </a:r>
            <a:r>
              <a:rPr lang="en-US" altLang="ja-JP" sz="1000" dirty="0" smtClean="0">
                <a:solidFill>
                  <a:prstClr val="black"/>
                </a:solidFill>
                <a:latin typeface="HGPｺﾞｼｯｸM" pitchFamily="50" charset="-128"/>
                <a:ea typeface="HGPｺﾞｼｯｸM" pitchFamily="50" charset="-128"/>
              </a:rPr>
              <a:t>5.1</a:t>
            </a:r>
            <a:r>
              <a:rPr lang="ja-JP" altLang="en-US" sz="1000" dirty="0" smtClean="0">
                <a:solidFill>
                  <a:prstClr val="black"/>
                </a:solidFill>
                <a:latin typeface="HGPｺﾞｼｯｸM" pitchFamily="50" charset="-128"/>
                <a:ea typeface="HGPｺﾞｼｯｸM" pitchFamily="50" charset="-128"/>
              </a:rPr>
              <a:t>万人）　　　　　　　　　　　　　　　　（約</a:t>
            </a:r>
            <a:r>
              <a:rPr lang="en-US" altLang="ja-JP" sz="1000" dirty="0" smtClean="0">
                <a:solidFill>
                  <a:prstClr val="black"/>
                </a:solidFill>
                <a:latin typeface="HGPｺﾞｼｯｸM" pitchFamily="50" charset="-128"/>
                <a:ea typeface="HGPｺﾞｼｯｸM" pitchFamily="50" charset="-128"/>
              </a:rPr>
              <a:t>3.5</a:t>
            </a:r>
            <a:r>
              <a:rPr lang="ja-JP" altLang="en-US" sz="1000" dirty="0" smtClean="0">
                <a:solidFill>
                  <a:prstClr val="black"/>
                </a:solidFill>
                <a:latin typeface="HGPｺﾞｼｯｸM" pitchFamily="50" charset="-128"/>
                <a:ea typeface="HGPｺﾞｼｯｸM" pitchFamily="50" charset="-128"/>
              </a:rPr>
              <a:t>万人）</a:t>
            </a:r>
            <a:endParaRPr lang="ja-JP" altLang="en-US" sz="1000" dirty="0">
              <a:solidFill>
                <a:prstClr val="black"/>
              </a:solidFill>
              <a:latin typeface="HGPｺﾞｼｯｸM" pitchFamily="50" charset="-128"/>
              <a:ea typeface="HGPｺﾞｼｯｸM" pitchFamily="50" charset="-128"/>
            </a:endParaRPr>
          </a:p>
        </p:txBody>
      </p:sp>
      <p:sp>
        <p:nvSpPr>
          <p:cNvPr id="39" name="テキスト ボックス 38"/>
          <p:cNvSpPr txBox="1"/>
          <p:nvPr/>
        </p:nvSpPr>
        <p:spPr>
          <a:xfrm>
            <a:off x="1956017" y="5467789"/>
            <a:ext cx="2222861" cy="246221"/>
          </a:xfrm>
          <a:prstGeom prst="rect">
            <a:avLst/>
          </a:prstGeom>
          <a:noFill/>
        </p:spPr>
        <p:txBody>
          <a:bodyPr wrap="square" rtlCol="0">
            <a:spAutoFit/>
          </a:bodyPr>
          <a:lstStyle/>
          <a:p>
            <a:pPr algn="l" fontAlgn="auto">
              <a:spcBef>
                <a:spcPts val="0"/>
              </a:spcBef>
              <a:spcAft>
                <a:spcPts val="0"/>
              </a:spcAft>
            </a:pPr>
            <a:r>
              <a:rPr lang="ja-JP" altLang="en-US" sz="1000" dirty="0" smtClean="0">
                <a:solidFill>
                  <a:prstClr val="black"/>
                </a:solidFill>
                <a:latin typeface="HGPｺﾞｼｯｸM" pitchFamily="50" charset="-128"/>
                <a:ea typeface="HGPｺﾞｼｯｸM" pitchFamily="50" charset="-128"/>
              </a:rPr>
              <a:t>（約</a:t>
            </a:r>
            <a:r>
              <a:rPr lang="en-US" altLang="ja-JP" sz="1000" dirty="0" smtClean="0">
                <a:solidFill>
                  <a:prstClr val="black"/>
                </a:solidFill>
                <a:latin typeface="HGPｺﾞｼｯｸM" pitchFamily="50" charset="-128"/>
                <a:ea typeface="HGPｺﾞｼｯｸM" pitchFamily="50" charset="-128"/>
              </a:rPr>
              <a:t>0.4</a:t>
            </a:r>
            <a:r>
              <a:rPr lang="ja-JP" altLang="en-US" sz="1000" dirty="0" smtClean="0">
                <a:solidFill>
                  <a:prstClr val="black"/>
                </a:solidFill>
                <a:latin typeface="HGPｺﾞｼｯｸM" pitchFamily="50" charset="-128"/>
                <a:ea typeface="HGPｺﾞｼｯｸM" pitchFamily="50" charset="-128"/>
              </a:rPr>
              <a:t>万人）　　（約</a:t>
            </a:r>
            <a:r>
              <a:rPr lang="en-US" altLang="ja-JP" sz="1000" dirty="0" smtClean="0">
                <a:solidFill>
                  <a:prstClr val="black"/>
                </a:solidFill>
                <a:latin typeface="HGPｺﾞｼｯｸM" pitchFamily="50" charset="-128"/>
                <a:ea typeface="HGPｺﾞｼｯｸM" pitchFamily="50" charset="-128"/>
              </a:rPr>
              <a:t>1.2</a:t>
            </a:r>
            <a:r>
              <a:rPr lang="ja-JP" altLang="en-US" sz="1000" dirty="0" smtClean="0">
                <a:solidFill>
                  <a:prstClr val="black"/>
                </a:solidFill>
                <a:latin typeface="HGPｺﾞｼｯｸM" pitchFamily="50" charset="-128"/>
                <a:ea typeface="HGPｺﾞｼｯｸM" pitchFamily="50" charset="-128"/>
              </a:rPr>
              <a:t>万人）　　　　　　　　　　　　　　</a:t>
            </a:r>
            <a:endParaRPr lang="ja-JP" altLang="en-US" sz="1000" dirty="0">
              <a:solidFill>
                <a:prstClr val="black"/>
              </a:solidFill>
              <a:latin typeface="HGPｺﾞｼｯｸM" pitchFamily="50" charset="-128"/>
              <a:ea typeface="HGPｺﾞｼｯｸM" pitchFamily="50" charset="-128"/>
            </a:endParaRPr>
          </a:p>
        </p:txBody>
      </p:sp>
      <p:sp>
        <p:nvSpPr>
          <p:cNvPr id="2" name="大かっこ 1"/>
          <p:cNvSpPr/>
          <p:nvPr/>
        </p:nvSpPr>
        <p:spPr>
          <a:xfrm>
            <a:off x="116464" y="5714010"/>
            <a:ext cx="1697051" cy="712913"/>
          </a:xfrm>
          <a:prstGeom prst="bracketPair">
            <a:avLst>
              <a:gd name="adj" fmla="val 11323"/>
            </a:avLst>
          </a:prstGeom>
        </p:spPr>
        <p:style>
          <a:lnRef idx="1">
            <a:schemeClr val="dk1"/>
          </a:lnRef>
          <a:fillRef idx="0">
            <a:schemeClr val="dk1"/>
          </a:fillRef>
          <a:effectRef idx="0">
            <a:schemeClr val="dk1"/>
          </a:effectRef>
          <a:fontRef idx="minor">
            <a:schemeClr val="tx1"/>
          </a:fontRef>
        </p:style>
        <p:txBody>
          <a:bodyPr rtlCol="0" anchor="ctr"/>
          <a:lstStyle/>
          <a:p>
            <a:r>
              <a:rPr lang="en-US" altLang="ja-JP" sz="1100" b="1" dirty="0" smtClean="0">
                <a:latin typeface="HGPｺﾞｼｯｸM" pitchFamily="50" charset="-128"/>
                <a:ea typeface="HGPｺﾞｼｯｸM" pitchFamily="50" charset="-128"/>
              </a:rPr>
              <a:t>【</a:t>
            </a:r>
            <a:r>
              <a:rPr lang="ja-JP" altLang="en-US" sz="1100" b="1" dirty="0">
                <a:latin typeface="HGPｺﾞｼｯｸM" pitchFamily="50" charset="-128"/>
                <a:ea typeface="HGPｺﾞｼｯｸM" pitchFamily="50" charset="-128"/>
              </a:rPr>
              <a:t>参考</a:t>
            </a:r>
            <a:r>
              <a:rPr lang="en-US" altLang="ja-JP" sz="1100" b="1" dirty="0" smtClean="0">
                <a:latin typeface="HGPｺﾞｼｯｸM" pitchFamily="50" charset="-128"/>
                <a:ea typeface="HGPｺﾞｼｯｸM" pitchFamily="50" charset="-128"/>
              </a:rPr>
              <a:t>】</a:t>
            </a:r>
          </a:p>
          <a:p>
            <a:r>
              <a:rPr kumimoji="1" lang="ja-JP" altLang="en-US" sz="1100" b="1" dirty="0" smtClean="0">
                <a:latin typeface="HGPｺﾞｼｯｸM" pitchFamily="50" charset="-128"/>
                <a:ea typeface="HGPｺﾞｼｯｸM" pitchFamily="50" charset="-128"/>
              </a:rPr>
              <a:t>平成</a:t>
            </a:r>
            <a:r>
              <a:rPr kumimoji="1" lang="en-US" altLang="ja-JP" sz="1100" b="1" dirty="0" smtClean="0">
                <a:latin typeface="HGPｺﾞｼｯｸM" pitchFamily="50" charset="-128"/>
                <a:ea typeface="HGPｺﾞｼｯｸM" pitchFamily="50" charset="-128"/>
              </a:rPr>
              <a:t>23</a:t>
            </a:r>
            <a:r>
              <a:rPr lang="ja-JP" altLang="en-US" sz="1100" b="1" dirty="0">
                <a:latin typeface="HGPｺﾞｼｯｸM" pitchFamily="50" charset="-128"/>
                <a:ea typeface="HGPｺﾞｼｯｸM" pitchFamily="50" charset="-128"/>
              </a:rPr>
              <a:t>年度</a:t>
            </a:r>
            <a:r>
              <a:rPr lang="ja-JP" altLang="en-US" sz="1100" b="1" dirty="0" smtClean="0">
                <a:latin typeface="HGPｺﾞｼｯｸM" pitchFamily="50" charset="-128"/>
                <a:ea typeface="HGPｺﾞｼｯｸM" pitchFamily="50" charset="-128"/>
              </a:rPr>
              <a:t>における特養の新規</a:t>
            </a:r>
            <a:r>
              <a:rPr lang="ja-JP" altLang="en-US" sz="1100" b="1" dirty="0">
                <a:latin typeface="HGPｺﾞｼｯｸM" pitchFamily="50" charset="-128"/>
                <a:ea typeface="HGPｺﾞｼｯｸM" pitchFamily="50" charset="-128"/>
              </a:rPr>
              <a:t>入所</a:t>
            </a:r>
            <a:r>
              <a:rPr lang="ja-JP" altLang="en-US" sz="1100" b="1" dirty="0" smtClean="0">
                <a:latin typeface="HGPｺﾞｼｯｸM" pitchFamily="50" charset="-128"/>
                <a:ea typeface="HGPｺﾞｼｯｸM" pitchFamily="50" charset="-128"/>
              </a:rPr>
              <a:t>者</a:t>
            </a:r>
            <a:endParaRPr lang="en-US" altLang="ja-JP" sz="1100" b="1" dirty="0" smtClean="0">
              <a:latin typeface="HGPｺﾞｼｯｸM" pitchFamily="50" charset="-128"/>
              <a:ea typeface="HGPｺﾞｼｯｸM" pitchFamily="50" charset="-128"/>
            </a:endParaRPr>
          </a:p>
          <a:p>
            <a:pPr algn="r"/>
            <a:r>
              <a:rPr kumimoji="1" lang="ja-JP" altLang="en-US" sz="1000" dirty="0" smtClean="0">
                <a:latin typeface="HGPｺﾞｼｯｸM" pitchFamily="50" charset="-128"/>
                <a:ea typeface="HGPｺﾞｼｯｸM" pitchFamily="50" charset="-128"/>
              </a:rPr>
              <a:t>（約</a:t>
            </a:r>
            <a:r>
              <a:rPr kumimoji="1" lang="en-US" altLang="ja-JP" sz="1000" dirty="0" smtClean="0">
                <a:latin typeface="HGPｺﾞｼｯｸM" pitchFamily="50" charset="-128"/>
                <a:ea typeface="HGPｺﾞｼｯｸM" pitchFamily="50" charset="-128"/>
              </a:rPr>
              <a:t>14</a:t>
            </a:r>
            <a:r>
              <a:rPr kumimoji="1" lang="ja-JP" altLang="en-US" sz="1000" dirty="0" smtClean="0">
                <a:latin typeface="HGPｺﾞｼｯｸM" pitchFamily="50" charset="-128"/>
                <a:ea typeface="HGPｺﾞｼｯｸM" pitchFamily="50" charset="-128"/>
              </a:rPr>
              <a:t>万人）</a:t>
            </a:r>
            <a:endParaRPr kumimoji="1" lang="ja-JP" altLang="en-US" sz="1000" dirty="0">
              <a:latin typeface="HGPｺﾞｼｯｸM" pitchFamily="50" charset="-128"/>
              <a:ea typeface="HGPｺﾞｼｯｸM" pitchFamily="50" charset="-128"/>
            </a:endParaRPr>
          </a:p>
        </p:txBody>
      </p:sp>
      <p:cxnSp>
        <p:nvCxnSpPr>
          <p:cNvPr id="5" name="直線矢印コネクタ 4"/>
          <p:cNvCxnSpPr/>
          <p:nvPr/>
        </p:nvCxnSpPr>
        <p:spPr>
          <a:xfrm flipH="1">
            <a:off x="2066684" y="5714010"/>
            <a:ext cx="157457" cy="235279"/>
          </a:xfrm>
          <a:prstGeom prst="straightConnector1">
            <a:avLst/>
          </a:prstGeom>
          <a:ln>
            <a:tailEnd type="stealth"/>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flipH="1">
            <a:off x="2456724" y="5687624"/>
            <a:ext cx="585066" cy="261656"/>
          </a:xfrm>
          <a:prstGeom prst="straightConnector1">
            <a:avLst/>
          </a:prstGeom>
          <a:ln>
            <a:tailEnd type="stealth"/>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15552" y="38"/>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753" tIns="41380" rIns="82753" bIns="41380" rtlCol="0" anchor="ctr"/>
          <a:lstStyle/>
          <a:p>
            <a:pPr algn="ctr"/>
            <a:r>
              <a:rPr lang="ja-JP" altLang="en-US" sz="2200" b="1" dirty="0">
                <a:solidFill>
                  <a:prstClr val="black"/>
                </a:solidFill>
                <a:latin typeface="HG丸ｺﾞｼｯｸM-PRO" pitchFamily="50" charset="-128"/>
                <a:ea typeface="HG丸ｺﾞｼｯｸM-PRO" pitchFamily="50" charset="-128"/>
              </a:rPr>
              <a:t>要介護度</a:t>
            </a:r>
            <a:r>
              <a:rPr lang="ja-JP" altLang="en-US" sz="2200" b="1" dirty="0" smtClean="0">
                <a:solidFill>
                  <a:prstClr val="black"/>
                </a:solidFill>
                <a:latin typeface="HG丸ｺﾞｼｯｸM-PRO" pitchFamily="50" charset="-128"/>
                <a:ea typeface="HG丸ｺﾞｼｯｸM-PRO" pitchFamily="50" charset="-128"/>
              </a:rPr>
              <a:t>別の特養入所者の割合</a:t>
            </a:r>
            <a:endParaRPr lang="ja-JP" altLang="en-US" sz="2200" b="1" dirty="0">
              <a:solidFill>
                <a:prstClr val="black"/>
              </a:solidFill>
              <a:latin typeface="HG丸ｺﾞｼｯｸM-PRO" pitchFamily="50" charset="-128"/>
              <a:ea typeface="HG丸ｺﾞｼｯｸM-PRO" pitchFamily="50" charset="-128"/>
            </a:endParaRPr>
          </a:p>
        </p:txBody>
      </p:sp>
      <p:sp>
        <p:nvSpPr>
          <p:cNvPr id="26" name="スライド番号プレースホルダー 4"/>
          <p:cNvSpPr txBox="1">
            <a:spLocks/>
          </p:cNvSpPr>
          <p:nvPr/>
        </p:nvSpPr>
        <p:spPr>
          <a:xfrm>
            <a:off x="9129464" y="6448251"/>
            <a:ext cx="720080" cy="365125"/>
          </a:xfrm>
          <a:prstGeom prst="rect">
            <a:avLst/>
          </a:prstGeom>
          <a:no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113</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2248699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2711651362"/>
              </p:ext>
            </p:extLst>
          </p:nvPr>
        </p:nvGraphicFramePr>
        <p:xfrm>
          <a:off x="194473" y="2204864"/>
          <a:ext cx="9517056" cy="3182788"/>
        </p:xfrm>
        <a:graphic>
          <a:graphicData uri="http://schemas.openxmlformats.org/drawingml/2006/table">
            <a:tbl>
              <a:tblPr firstRow="1" bandRow="1">
                <a:tableStyleId>{5940675A-B579-460E-94D1-54222C63F5DA}</a:tableStyleId>
              </a:tblPr>
              <a:tblGrid>
                <a:gridCol w="2028224"/>
                <a:gridCol w="1799680"/>
                <a:gridCol w="1788719"/>
                <a:gridCol w="1794199"/>
                <a:gridCol w="2106234"/>
              </a:tblGrid>
              <a:tr h="576065">
                <a:tc>
                  <a:txBody>
                    <a:bodyPr/>
                    <a:lstStyle/>
                    <a:p>
                      <a:endParaRPr kumimoji="1" lang="ja-JP" altLang="en-US" sz="1800" dirty="0"/>
                    </a:p>
                  </a:txBody>
                  <a:tcPr marL="99060" marR="99060">
                    <a:solidFill>
                      <a:schemeClr val="accent3">
                        <a:lumMod val="40000"/>
                        <a:lumOff val="60000"/>
                        <a:alpha val="70000"/>
                      </a:schemeClr>
                    </a:solidFill>
                  </a:tcPr>
                </a:tc>
                <a:tc>
                  <a:txBody>
                    <a:bodyPr/>
                    <a:lstStyle/>
                    <a:p>
                      <a:pPr algn="ctr"/>
                      <a:r>
                        <a:rPr kumimoji="1" lang="ja-JP" altLang="en-US" sz="1800" dirty="0" smtClean="0"/>
                        <a:t>要介護１～２</a:t>
                      </a:r>
                      <a:endParaRPr kumimoji="1" lang="ja-JP" altLang="en-US" sz="1800" dirty="0"/>
                    </a:p>
                  </a:txBody>
                  <a:tcPr marL="99060" marR="99060" anchor="ctr">
                    <a:solidFill>
                      <a:schemeClr val="accent3">
                        <a:lumMod val="40000"/>
                        <a:lumOff val="60000"/>
                        <a:alpha val="70000"/>
                      </a:schemeClr>
                    </a:solidFill>
                  </a:tcPr>
                </a:tc>
                <a:tc>
                  <a:txBody>
                    <a:bodyPr/>
                    <a:lstStyle/>
                    <a:p>
                      <a:pPr algn="ctr"/>
                      <a:r>
                        <a:rPr kumimoji="1" lang="ja-JP" altLang="en-US" sz="1800" dirty="0" smtClean="0"/>
                        <a:t>要介護３</a:t>
                      </a:r>
                      <a:endParaRPr kumimoji="1" lang="ja-JP" altLang="en-US" sz="1800" dirty="0"/>
                    </a:p>
                  </a:txBody>
                  <a:tcPr marL="99060" marR="99060" anchor="ctr">
                    <a:solidFill>
                      <a:schemeClr val="accent3">
                        <a:lumMod val="40000"/>
                        <a:lumOff val="60000"/>
                        <a:alpha val="70000"/>
                      </a:schemeClr>
                    </a:solidFill>
                  </a:tcPr>
                </a:tc>
                <a:tc>
                  <a:txBody>
                    <a:bodyPr/>
                    <a:lstStyle/>
                    <a:p>
                      <a:pPr algn="ctr"/>
                      <a:r>
                        <a:rPr kumimoji="1" lang="ja-JP" altLang="en-US" sz="1800" dirty="0" smtClean="0"/>
                        <a:t>要介護４～５</a:t>
                      </a:r>
                      <a:endParaRPr kumimoji="1" lang="ja-JP" altLang="en-US" sz="1800" dirty="0"/>
                    </a:p>
                  </a:txBody>
                  <a:tcPr marL="99060" marR="99060" anchor="ctr">
                    <a:solidFill>
                      <a:schemeClr val="accent3">
                        <a:lumMod val="40000"/>
                        <a:lumOff val="60000"/>
                        <a:alpha val="70000"/>
                      </a:schemeClr>
                    </a:solidFill>
                  </a:tcPr>
                </a:tc>
                <a:tc>
                  <a:txBody>
                    <a:bodyPr/>
                    <a:lstStyle/>
                    <a:p>
                      <a:pPr algn="ctr"/>
                      <a:r>
                        <a:rPr kumimoji="1" lang="ja-JP" altLang="en-US" sz="1800" dirty="0" smtClean="0"/>
                        <a:t>計</a:t>
                      </a:r>
                      <a:endParaRPr kumimoji="1" lang="ja-JP" altLang="en-US" sz="1800" dirty="0"/>
                    </a:p>
                  </a:txBody>
                  <a:tcPr marL="99060" marR="99060" anchor="ctr">
                    <a:solidFill>
                      <a:schemeClr val="accent3">
                        <a:lumMod val="40000"/>
                        <a:lumOff val="60000"/>
                        <a:alpha val="70000"/>
                      </a:schemeClr>
                    </a:solidFill>
                  </a:tcPr>
                </a:tc>
              </a:tr>
              <a:tr h="864095">
                <a:tc>
                  <a:txBody>
                    <a:bodyPr/>
                    <a:lstStyle/>
                    <a:p>
                      <a:r>
                        <a:rPr kumimoji="1" lang="ja-JP" altLang="en-US" sz="1800" dirty="0" smtClean="0"/>
                        <a:t>全体</a:t>
                      </a:r>
                      <a:endParaRPr kumimoji="1" lang="ja-JP" altLang="en-US" sz="1800" dirty="0"/>
                    </a:p>
                  </a:txBody>
                  <a:tcPr marL="99060" marR="99060" anchor="ctr">
                    <a:lnB w="6350" cap="flat" cmpd="sng" algn="ctr">
                      <a:solidFill>
                        <a:schemeClr val="tx1"/>
                      </a:solidFill>
                      <a:prstDash val="solid"/>
                      <a:round/>
                      <a:headEnd type="none" w="med" len="med"/>
                      <a:tailEnd type="none" w="med" len="med"/>
                    </a:lnB>
                    <a:solidFill>
                      <a:schemeClr val="accent3">
                        <a:lumMod val="40000"/>
                        <a:lumOff val="60000"/>
                        <a:alpha val="70000"/>
                      </a:schemeClr>
                    </a:solidFill>
                  </a:tcPr>
                </a:tc>
                <a:tc>
                  <a:txBody>
                    <a:bodyPr/>
                    <a:lstStyle/>
                    <a:p>
                      <a:pPr algn="ctr"/>
                      <a:r>
                        <a:rPr kumimoji="1" lang="ja-JP" altLang="en-US" sz="1800" b="0" dirty="0" smtClean="0">
                          <a:latin typeface="HGS創英角ｺﾞｼｯｸUB" pitchFamily="50" charset="-128"/>
                          <a:ea typeface="HGS創英角ｺﾞｼｯｸUB" pitchFamily="50" charset="-128"/>
                        </a:rPr>
                        <a:t>１３</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２</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（３１</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２％）</a:t>
                      </a:r>
                      <a:endParaRPr kumimoji="1" lang="ja-JP" altLang="en-US" sz="1800" b="0" dirty="0">
                        <a:latin typeface="HGS創英角ｺﾞｼｯｸUB" pitchFamily="50" charset="-128"/>
                        <a:ea typeface="HGS創英角ｺﾞｼｯｸUB" pitchFamily="50" charset="-128"/>
                      </a:endParaRPr>
                    </a:p>
                  </a:txBody>
                  <a:tcPr marL="99060" marR="99060" anchor="ctr">
                    <a:lnB w="635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latin typeface="HGS創英角ｺﾞｼｯｸUB" pitchFamily="50" charset="-128"/>
                          <a:ea typeface="HGS創英角ｺﾞｼｯｸUB" pitchFamily="50" charset="-128"/>
                        </a:rPr>
                        <a:t>１１</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０</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（２６</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２％）</a:t>
                      </a:r>
                      <a:endParaRPr kumimoji="1" lang="ja-JP" altLang="en-US" sz="1800" b="0" dirty="0">
                        <a:latin typeface="HGS創英角ｺﾞｼｯｸUB" pitchFamily="50" charset="-128"/>
                        <a:ea typeface="HGS創英角ｺﾞｼｯｸUB" pitchFamily="50" charset="-128"/>
                      </a:endParaRPr>
                    </a:p>
                  </a:txBody>
                  <a:tcPr marL="99060" marR="99060" anchor="ctr">
                    <a:lnB w="635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latin typeface="HGS創英角ｺﾞｼｯｸUB" pitchFamily="50" charset="-128"/>
                          <a:ea typeface="HGS創英角ｺﾞｼｯｸUB" pitchFamily="50" charset="-128"/>
                        </a:rPr>
                        <a:t>１７．９</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（４２</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４％）</a:t>
                      </a:r>
                      <a:endParaRPr kumimoji="1" lang="ja-JP" altLang="en-US" sz="1800" b="0" dirty="0">
                        <a:latin typeface="HGS創英角ｺﾞｼｯｸUB" pitchFamily="50" charset="-128"/>
                        <a:ea typeface="HGS創英角ｺﾞｼｯｸUB" pitchFamily="50" charset="-128"/>
                      </a:endParaRPr>
                    </a:p>
                  </a:txBody>
                  <a:tcPr marL="99060" marR="99060" anchor="ctr">
                    <a:lnB w="38100" cap="flat" cmpd="sng" algn="ctr">
                      <a:solidFill>
                        <a:srgbClr val="FF0000"/>
                      </a:solidFill>
                      <a:prstDash val="sysDash"/>
                      <a:round/>
                      <a:headEnd type="none" w="med" len="med"/>
                      <a:tailEnd type="none" w="med" len="med"/>
                    </a:lnB>
                  </a:tcPr>
                </a:tc>
                <a:tc>
                  <a:txBody>
                    <a:bodyPr/>
                    <a:lstStyle/>
                    <a:p>
                      <a:pPr algn="ctr"/>
                      <a:r>
                        <a:rPr kumimoji="1" lang="ja-JP" altLang="en-US" sz="1800" b="0" dirty="0" smtClean="0">
                          <a:latin typeface="HGS創英角ｺﾞｼｯｸUB" pitchFamily="50" charset="-128"/>
                          <a:ea typeface="HGS創英角ｺﾞｼｯｸUB" pitchFamily="50" charset="-128"/>
                        </a:rPr>
                        <a:t>４２．１</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（１００％）</a:t>
                      </a:r>
                      <a:endParaRPr kumimoji="1" lang="ja-JP" altLang="en-US" sz="1800" b="0" dirty="0">
                        <a:latin typeface="HGS創英角ｺﾞｼｯｸUB" pitchFamily="50" charset="-128"/>
                        <a:ea typeface="HGS創英角ｺﾞｼｯｸUB" pitchFamily="50" charset="-128"/>
                      </a:endParaRPr>
                    </a:p>
                  </a:txBody>
                  <a:tcPr marL="99060" marR="99060" anchor="ctr">
                    <a:lnB w="6350" cap="flat" cmpd="sng" algn="ctr">
                      <a:solidFill>
                        <a:schemeClr val="tx1"/>
                      </a:solidFill>
                      <a:prstDash val="solid"/>
                      <a:round/>
                      <a:headEnd type="none" w="med" len="med"/>
                      <a:tailEnd type="none" w="med" len="med"/>
                    </a:lnB>
                  </a:tcPr>
                </a:tc>
              </a:tr>
              <a:tr h="864096">
                <a:tc>
                  <a:txBody>
                    <a:bodyPr/>
                    <a:lstStyle/>
                    <a:p>
                      <a:r>
                        <a:rPr kumimoji="1" lang="ja-JP" altLang="en-US" sz="1800" dirty="0" smtClean="0"/>
                        <a:t>うち在宅の方</a:t>
                      </a:r>
                      <a:endParaRPr kumimoji="1" lang="ja-JP" altLang="en-US" sz="1800" dirty="0"/>
                    </a:p>
                  </a:txBody>
                  <a:tcPr marL="99060" marR="99060" anchor="ctr">
                    <a:lnT w="63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3">
                        <a:lumMod val="40000"/>
                        <a:lumOff val="60000"/>
                        <a:alpha val="70000"/>
                      </a:schemeClr>
                    </a:solidFill>
                  </a:tcPr>
                </a:tc>
                <a:tc>
                  <a:txBody>
                    <a:bodyPr/>
                    <a:lstStyle/>
                    <a:p>
                      <a:pPr algn="ctr"/>
                      <a:r>
                        <a:rPr kumimoji="1" lang="ja-JP" altLang="en-US" sz="1800" b="0" dirty="0" smtClean="0">
                          <a:latin typeface="HGS創英角ｺﾞｼｯｸUB" pitchFamily="50" charset="-128"/>
                          <a:ea typeface="HGS創英角ｺﾞｼｯｸUB" pitchFamily="50" charset="-128"/>
                        </a:rPr>
                        <a:t>７</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７</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（１８</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２％）</a:t>
                      </a:r>
                      <a:endParaRPr kumimoji="1" lang="ja-JP" altLang="en-US" sz="1800" b="0" dirty="0">
                        <a:latin typeface="HGS創英角ｺﾞｼｯｸUB" pitchFamily="50" charset="-128"/>
                        <a:ea typeface="HGS創英角ｺﾞｼｯｸUB" pitchFamily="50" charset="-128"/>
                      </a:endParaRPr>
                    </a:p>
                  </a:txBody>
                  <a:tcPr marL="99060" marR="99060" anchor="ctr">
                    <a:lnT w="63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ja-JP" altLang="en-US" sz="1800" b="0" dirty="0" smtClean="0">
                          <a:latin typeface="HGS創英角ｺﾞｼｯｸUB" pitchFamily="50" charset="-128"/>
                          <a:ea typeface="HGS創英角ｺﾞｼｯｸUB" pitchFamily="50" charset="-128"/>
                        </a:rPr>
                        <a:t>５</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４</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（１２</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９％）</a:t>
                      </a:r>
                      <a:endParaRPr kumimoji="1" lang="ja-JP" altLang="en-US" sz="1800" b="0" dirty="0">
                        <a:latin typeface="HGS創英角ｺﾞｼｯｸUB" pitchFamily="50" charset="-128"/>
                        <a:ea typeface="HGS創英角ｺﾞｼｯｸUB" pitchFamily="50" charset="-128"/>
                      </a:endParaRPr>
                    </a:p>
                  </a:txBody>
                  <a:tcPr marL="99060" marR="99060" anchor="ctr">
                    <a:lnR w="38100" cap="flat" cmpd="sng" algn="ctr">
                      <a:solidFill>
                        <a:srgbClr val="FF0000"/>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ja-JP" altLang="en-US" sz="1800" b="0" dirty="0" smtClean="0">
                          <a:solidFill>
                            <a:srgbClr val="FF0000"/>
                          </a:solidFill>
                          <a:latin typeface="HGS創英角ｺﾞｼｯｸUB" pitchFamily="50" charset="-128"/>
                          <a:ea typeface="HGS創英角ｺﾞｼｯｸUB" pitchFamily="50" charset="-128"/>
                        </a:rPr>
                        <a:t>６．７</a:t>
                      </a:r>
                      <a:endParaRPr kumimoji="1" lang="en-US" altLang="ja-JP" sz="1800" b="0" dirty="0" smtClean="0">
                        <a:solidFill>
                          <a:srgbClr val="FF0000"/>
                        </a:solidFill>
                        <a:latin typeface="HGS創英角ｺﾞｼｯｸUB" pitchFamily="50" charset="-128"/>
                        <a:ea typeface="HGS創英角ｺﾞｼｯｸUB" pitchFamily="50" charset="-128"/>
                      </a:endParaRPr>
                    </a:p>
                    <a:p>
                      <a:pPr algn="ctr"/>
                      <a:r>
                        <a:rPr kumimoji="1" lang="ja-JP" altLang="en-US" sz="1800" b="0" dirty="0" smtClean="0">
                          <a:solidFill>
                            <a:srgbClr val="FF0000"/>
                          </a:solidFill>
                          <a:latin typeface="HGS創英角ｺﾞｼｯｸUB" pitchFamily="50" charset="-128"/>
                          <a:ea typeface="HGS創英角ｺﾞｼｯｸUB" pitchFamily="50" charset="-128"/>
                        </a:rPr>
                        <a:t>（１６</a:t>
                      </a:r>
                      <a:r>
                        <a:rPr kumimoji="1" lang="en-US" altLang="ja-JP" sz="1800" b="0" dirty="0" smtClean="0">
                          <a:solidFill>
                            <a:srgbClr val="FF0000"/>
                          </a:solidFill>
                          <a:latin typeface="HGS創英角ｺﾞｼｯｸUB" pitchFamily="50" charset="-128"/>
                          <a:ea typeface="HGS創英角ｺﾞｼｯｸUB" pitchFamily="50" charset="-128"/>
                        </a:rPr>
                        <a:t>.</a:t>
                      </a:r>
                      <a:r>
                        <a:rPr kumimoji="1" lang="ja-JP" altLang="en-US" sz="1800" b="0" dirty="0" smtClean="0">
                          <a:solidFill>
                            <a:srgbClr val="FF0000"/>
                          </a:solidFill>
                          <a:latin typeface="HGS創英角ｺﾞｼｯｸUB" pitchFamily="50" charset="-128"/>
                          <a:ea typeface="HGS創英角ｺﾞｼｯｸUB" pitchFamily="50" charset="-128"/>
                        </a:rPr>
                        <a:t>０％）</a:t>
                      </a:r>
                      <a:endParaRPr kumimoji="1" lang="ja-JP" altLang="en-US" sz="1800" b="0" dirty="0">
                        <a:solidFill>
                          <a:srgbClr val="FF0000"/>
                        </a:solidFill>
                        <a:latin typeface="HGS創英角ｺﾞｼｯｸUB" pitchFamily="50" charset="-128"/>
                        <a:ea typeface="HGS創英角ｺﾞｼｯｸUB" pitchFamily="50" charset="-128"/>
                      </a:endParaRPr>
                    </a:p>
                  </a:txBody>
                  <a:tcPr marL="99060" marR="99060" anchor="ctr">
                    <a:lnL w="38100" cap="flat" cmpd="sng" algn="ctr">
                      <a:solidFill>
                        <a:srgbClr val="FF0000"/>
                      </a:solidFill>
                      <a:prstDash val="sysDash"/>
                      <a:round/>
                      <a:headEnd type="none" w="med" len="med"/>
                      <a:tailEnd type="none" w="med" len="med"/>
                    </a:lnL>
                    <a:lnR w="38100" cap="flat" cmpd="sng" algn="ctr">
                      <a:solidFill>
                        <a:srgbClr val="FF0000"/>
                      </a:solidFill>
                      <a:prstDash val="sysDash"/>
                      <a:round/>
                      <a:headEnd type="none" w="med" len="med"/>
                      <a:tailEnd type="none" w="med" len="med"/>
                    </a:lnR>
                    <a:lnT w="38100" cap="flat" cmpd="sng" algn="ctr">
                      <a:solidFill>
                        <a:srgbClr val="FF0000"/>
                      </a:solidFill>
                      <a:prstDash val="sysDash"/>
                      <a:round/>
                      <a:headEnd type="none" w="med" len="med"/>
                      <a:tailEnd type="none" w="med" len="med"/>
                    </a:lnT>
                    <a:lnB w="38100" cap="flat" cmpd="sng" algn="ctr">
                      <a:solidFill>
                        <a:srgbClr val="FF0000"/>
                      </a:solidFill>
                      <a:prstDash val="sysDash"/>
                      <a:round/>
                      <a:headEnd type="none" w="med" len="med"/>
                      <a:tailEnd type="none" w="med" len="med"/>
                    </a:lnB>
                    <a:solidFill>
                      <a:srgbClr val="FFFF00"/>
                    </a:solidFill>
                  </a:tcPr>
                </a:tc>
                <a:tc>
                  <a:txBody>
                    <a:bodyPr/>
                    <a:lstStyle/>
                    <a:p>
                      <a:pPr algn="ctr"/>
                      <a:r>
                        <a:rPr kumimoji="1" lang="ja-JP" altLang="en-US" sz="1800" b="0" dirty="0" smtClean="0">
                          <a:latin typeface="HGS創英角ｺﾞｼｯｸUB" pitchFamily="50" charset="-128"/>
                          <a:ea typeface="HGS創英角ｺﾞｼｯｸUB" pitchFamily="50" charset="-128"/>
                        </a:rPr>
                        <a:t>１９．９</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（４７</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２％）</a:t>
                      </a:r>
                      <a:endParaRPr kumimoji="1" lang="ja-JP" altLang="en-US" sz="1800" b="0" dirty="0">
                        <a:latin typeface="HGS創英角ｺﾞｼｯｸUB" pitchFamily="50" charset="-128"/>
                        <a:ea typeface="HGS創英角ｺﾞｼｯｸUB" pitchFamily="50" charset="-128"/>
                      </a:endParaRPr>
                    </a:p>
                  </a:txBody>
                  <a:tcPr marL="99060" marR="99060" anchor="ctr">
                    <a:lnL w="38100" cap="flat" cmpd="sng" algn="ctr">
                      <a:solidFill>
                        <a:srgbClr val="FF0000"/>
                      </a:solidFill>
                      <a:prstDash val="sysDash"/>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878532">
                <a:tc>
                  <a:txBody>
                    <a:bodyPr/>
                    <a:lstStyle/>
                    <a:p>
                      <a:r>
                        <a:rPr kumimoji="1" lang="ja-JP" altLang="en-US" sz="1800" dirty="0" smtClean="0"/>
                        <a:t>うち在宅でない方</a:t>
                      </a:r>
                      <a:endParaRPr kumimoji="1" lang="ja-JP" altLang="en-US" sz="1800" dirty="0"/>
                    </a:p>
                  </a:txBody>
                  <a:tcPr marL="99060" marR="99060" anchor="ctr">
                    <a:lnT w="12700" cap="flat" cmpd="sng" algn="ctr">
                      <a:solidFill>
                        <a:schemeClr val="tx1"/>
                      </a:solidFill>
                      <a:prstDash val="sysDash"/>
                      <a:round/>
                      <a:headEnd type="none" w="med" len="med"/>
                      <a:tailEnd type="none" w="med" len="med"/>
                    </a:lnT>
                    <a:solidFill>
                      <a:schemeClr val="accent3">
                        <a:lumMod val="40000"/>
                        <a:lumOff val="60000"/>
                        <a:alpha val="70000"/>
                      </a:schemeClr>
                    </a:solidFill>
                  </a:tcPr>
                </a:tc>
                <a:tc>
                  <a:txBody>
                    <a:bodyPr/>
                    <a:lstStyle/>
                    <a:p>
                      <a:pPr algn="ctr"/>
                      <a:r>
                        <a:rPr kumimoji="1" lang="ja-JP" altLang="en-US" sz="1800" b="0" dirty="0" smtClean="0">
                          <a:latin typeface="HGS創英角ｺﾞｼｯｸUB" pitchFamily="50" charset="-128"/>
                          <a:ea typeface="HGS創英角ｺﾞｼｯｸUB" pitchFamily="50" charset="-128"/>
                        </a:rPr>
                        <a:t>５</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５</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（１３</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０％）</a:t>
                      </a:r>
                      <a:endParaRPr kumimoji="1" lang="ja-JP" altLang="en-US" sz="1800" b="0" dirty="0">
                        <a:latin typeface="HGS創英角ｺﾞｼｯｸUB" pitchFamily="50" charset="-128"/>
                        <a:ea typeface="HGS創英角ｺﾞｼｯｸUB" pitchFamily="50" charset="-128"/>
                      </a:endParaRPr>
                    </a:p>
                  </a:txBody>
                  <a:tcPr marL="99060" marR="99060" anchor="ctr">
                    <a:lnT w="12700" cap="flat" cmpd="sng" algn="ctr">
                      <a:solidFill>
                        <a:schemeClr val="tx1"/>
                      </a:solidFill>
                      <a:prstDash val="sysDash"/>
                      <a:round/>
                      <a:headEnd type="none" w="med" len="med"/>
                      <a:tailEnd type="none" w="med" len="med"/>
                    </a:lnT>
                  </a:tcPr>
                </a:tc>
                <a:tc>
                  <a:txBody>
                    <a:bodyPr/>
                    <a:lstStyle/>
                    <a:p>
                      <a:pPr algn="ctr"/>
                      <a:r>
                        <a:rPr kumimoji="1" lang="ja-JP" altLang="en-US" sz="1800" b="0" dirty="0" smtClean="0">
                          <a:latin typeface="HGS創英角ｺﾞｼｯｸUB" pitchFamily="50" charset="-128"/>
                          <a:ea typeface="HGS創英角ｺﾞｼｯｸUB" pitchFamily="50" charset="-128"/>
                        </a:rPr>
                        <a:t>５</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６</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（１３</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３％）</a:t>
                      </a:r>
                      <a:endParaRPr kumimoji="1" lang="ja-JP" altLang="en-US" sz="1800" b="0" dirty="0">
                        <a:latin typeface="HGS創英角ｺﾞｼｯｸUB" pitchFamily="50" charset="-128"/>
                        <a:ea typeface="HGS創英角ｺﾞｼｯｸUB" pitchFamily="50" charset="-128"/>
                      </a:endParaRPr>
                    </a:p>
                  </a:txBody>
                  <a:tcPr marL="99060" marR="99060" anchor="ctr">
                    <a:lnT w="12700" cap="flat" cmpd="sng" algn="ctr">
                      <a:solidFill>
                        <a:schemeClr val="tx1"/>
                      </a:solidFill>
                      <a:prstDash val="sysDash"/>
                      <a:round/>
                      <a:headEnd type="none" w="med" len="med"/>
                      <a:tailEnd type="none" w="med" len="med"/>
                    </a:lnT>
                  </a:tcPr>
                </a:tc>
                <a:tc>
                  <a:txBody>
                    <a:bodyPr/>
                    <a:lstStyle/>
                    <a:p>
                      <a:pPr algn="ctr"/>
                      <a:r>
                        <a:rPr kumimoji="1" lang="ja-JP" altLang="en-US" sz="1800" b="0" dirty="0" smtClean="0">
                          <a:latin typeface="HGS創英角ｺﾞｼｯｸUB" pitchFamily="50" charset="-128"/>
                          <a:ea typeface="HGS創英角ｺﾞｼｯｸUB" pitchFamily="50" charset="-128"/>
                        </a:rPr>
                        <a:t>１１．１</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（２６</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４％）</a:t>
                      </a:r>
                      <a:endParaRPr kumimoji="1" lang="ja-JP" altLang="en-US" sz="1800" b="0" dirty="0">
                        <a:latin typeface="HGS創英角ｺﾞｼｯｸUB" pitchFamily="50" charset="-128"/>
                        <a:ea typeface="HGS創英角ｺﾞｼｯｸUB" pitchFamily="50" charset="-128"/>
                      </a:endParaRPr>
                    </a:p>
                  </a:txBody>
                  <a:tcPr marL="99060" marR="99060" anchor="ctr">
                    <a:lnT w="38100" cap="flat" cmpd="sng" algn="ctr">
                      <a:solidFill>
                        <a:srgbClr val="FF0000"/>
                      </a:solidFill>
                      <a:prstDash val="sysDash"/>
                      <a:round/>
                      <a:headEnd type="none" w="med" len="med"/>
                      <a:tailEnd type="none" w="med" len="med"/>
                    </a:lnT>
                  </a:tcPr>
                </a:tc>
                <a:tc>
                  <a:txBody>
                    <a:bodyPr/>
                    <a:lstStyle/>
                    <a:p>
                      <a:pPr algn="ctr"/>
                      <a:r>
                        <a:rPr kumimoji="1" lang="ja-JP" altLang="en-US" sz="1800" b="0" dirty="0" smtClean="0">
                          <a:latin typeface="HGS創英角ｺﾞｼｯｸUB" pitchFamily="50" charset="-128"/>
                          <a:ea typeface="HGS創英角ｺﾞｼｯｸUB" pitchFamily="50" charset="-128"/>
                        </a:rPr>
                        <a:t>２２</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３</a:t>
                      </a:r>
                      <a:endParaRPr kumimoji="1" lang="en-US" altLang="ja-JP" sz="1800" b="0" dirty="0" smtClean="0">
                        <a:latin typeface="HGS創英角ｺﾞｼｯｸUB" pitchFamily="50" charset="-128"/>
                        <a:ea typeface="HGS創英角ｺﾞｼｯｸUB" pitchFamily="50" charset="-128"/>
                      </a:endParaRPr>
                    </a:p>
                    <a:p>
                      <a:pPr algn="ctr"/>
                      <a:r>
                        <a:rPr kumimoji="1" lang="ja-JP" altLang="en-US" sz="1800" b="0" dirty="0" smtClean="0">
                          <a:latin typeface="HGS創英角ｺﾞｼｯｸUB" pitchFamily="50" charset="-128"/>
                          <a:ea typeface="HGS創英角ｺﾞｼｯｸUB" pitchFamily="50" charset="-128"/>
                        </a:rPr>
                        <a:t>（５２</a:t>
                      </a:r>
                      <a:r>
                        <a:rPr kumimoji="1" lang="en-US" altLang="ja-JP" sz="1800" b="0" dirty="0" smtClean="0">
                          <a:latin typeface="HGS創英角ｺﾞｼｯｸUB" pitchFamily="50" charset="-128"/>
                          <a:ea typeface="HGS創英角ｺﾞｼｯｸUB" pitchFamily="50" charset="-128"/>
                        </a:rPr>
                        <a:t>.</a:t>
                      </a:r>
                      <a:r>
                        <a:rPr kumimoji="1" lang="ja-JP" altLang="en-US" sz="1800" b="0" dirty="0" smtClean="0">
                          <a:latin typeface="HGS創英角ｺﾞｼｯｸUB" pitchFamily="50" charset="-128"/>
                          <a:ea typeface="HGS創英角ｺﾞｼｯｸUB" pitchFamily="50" charset="-128"/>
                        </a:rPr>
                        <a:t>８％）</a:t>
                      </a:r>
                      <a:endParaRPr kumimoji="1" lang="ja-JP" altLang="en-US" sz="1800" b="0" dirty="0">
                        <a:latin typeface="HGS創英角ｺﾞｼｯｸUB" pitchFamily="50" charset="-128"/>
                        <a:ea typeface="HGS創英角ｺﾞｼｯｸUB" pitchFamily="50" charset="-128"/>
                      </a:endParaRPr>
                    </a:p>
                  </a:txBody>
                  <a:tcPr marL="99060" marR="99060" anchor="ctr">
                    <a:lnT w="12700" cap="flat" cmpd="sng" algn="ctr">
                      <a:solidFill>
                        <a:schemeClr val="tx1"/>
                      </a:solidFill>
                      <a:prstDash val="sysDash"/>
                      <a:round/>
                      <a:headEnd type="none" w="med" len="med"/>
                      <a:tailEnd type="none" w="med" len="med"/>
                    </a:lnT>
                  </a:tcPr>
                </a:tc>
              </a:tr>
            </a:tbl>
          </a:graphicData>
        </a:graphic>
      </p:graphicFrame>
      <p:sp>
        <p:nvSpPr>
          <p:cNvPr id="22" name="正方形/長方形 21"/>
          <p:cNvSpPr/>
          <p:nvPr/>
        </p:nvSpPr>
        <p:spPr>
          <a:xfrm>
            <a:off x="8307378" y="1844824"/>
            <a:ext cx="1625659" cy="356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anchor="ctr"/>
          <a:lstStyle/>
          <a:p>
            <a:pPr algn="ctr" rtl="0">
              <a:defRPr/>
            </a:pPr>
            <a:r>
              <a:rPr kumimoji="1" lang="ja-JP" altLang="en-US" sz="1600" kern="1200" dirty="0">
                <a:solidFill>
                  <a:prstClr val="black"/>
                </a:solidFill>
                <a:latin typeface="Calibri"/>
                <a:ea typeface="ＭＳ Ｐゴシック"/>
                <a:cs typeface="+mn-cs"/>
              </a:rPr>
              <a:t>単位：万人</a:t>
            </a:r>
          </a:p>
        </p:txBody>
      </p:sp>
      <p:sp>
        <p:nvSpPr>
          <p:cNvPr id="7" name="正方形/長方形 6"/>
          <p:cNvSpPr/>
          <p:nvPr/>
        </p:nvSpPr>
        <p:spPr>
          <a:xfrm>
            <a:off x="0" y="0"/>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753" tIns="41380" rIns="82753" bIns="41380" rtlCol="0" anchor="ctr"/>
          <a:lstStyle/>
          <a:p>
            <a:pPr algn="ctr"/>
            <a:r>
              <a:rPr lang="ja-JP" altLang="en-US" sz="2200" b="1" dirty="0">
                <a:solidFill>
                  <a:prstClr val="black"/>
                </a:solidFill>
                <a:latin typeface="HG丸ｺﾞｼｯｸM-PRO" pitchFamily="50" charset="-128"/>
                <a:ea typeface="HG丸ｺﾞｼｯｸM-PRO" pitchFamily="50" charset="-128"/>
              </a:rPr>
              <a:t>特別養護老人ホームの入所申込者の状況</a:t>
            </a:r>
          </a:p>
        </p:txBody>
      </p:sp>
      <p:sp>
        <p:nvSpPr>
          <p:cNvPr id="9" name="角丸四角形 8"/>
          <p:cNvSpPr/>
          <p:nvPr/>
        </p:nvSpPr>
        <p:spPr>
          <a:xfrm>
            <a:off x="194471" y="620688"/>
            <a:ext cx="9439049" cy="936104"/>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lIns="91339" tIns="45671" rIns="91339" bIns="45671" rtlCol="0" anchor="ctr"/>
          <a:lstStyle/>
          <a:p>
            <a:pPr marL="180779" indent="-180779" algn="just">
              <a:spcAft>
                <a:spcPts val="600"/>
              </a:spcAft>
            </a:pPr>
            <a:r>
              <a:rPr lang="ja-JP" altLang="en-US" dirty="0">
                <a:solidFill>
                  <a:prstClr val="black"/>
                </a:solidFill>
                <a:latin typeface="HGPｺﾞｼｯｸM" pitchFamily="50" charset="-128"/>
                <a:ea typeface="HGPｺﾞｼｯｸM" pitchFamily="50" charset="-128"/>
              </a:rPr>
              <a:t>○　特別養護老人ホームの入所申込者４２．１万人のうち、</a:t>
            </a:r>
            <a:r>
              <a:rPr lang="ja-JP" altLang="en-US" b="1" u="sng" dirty="0">
                <a:solidFill>
                  <a:prstClr val="black"/>
                </a:solidFill>
                <a:latin typeface="HGPｺﾞｼｯｸM" pitchFamily="50" charset="-128"/>
                <a:ea typeface="HGPｺﾞｼｯｸM" pitchFamily="50" charset="-128"/>
              </a:rPr>
              <a:t>在宅</a:t>
            </a:r>
            <a:r>
              <a:rPr lang="ja-JP" altLang="en-US" b="1" u="sng" dirty="0" smtClean="0">
                <a:solidFill>
                  <a:prstClr val="black"/>
                </a:solidFill>
                <a:latin typeface="HGPｺﾞｼｯｸM" pitchFamily="50" charset="-128"/>
                <a:ea typeface="HGPｺﾞｼｯｸM" pitchFamily="50" charset="-128"/>
              </a:rPr>
              <a:t>で、かつ、要介護４及び５の特養申込者</a:t>
            </a:r>
            <a:r>
              <a:rPr lang="ja-JP" altLang="en-US" b="1" u="sng" dirty="0">
                <a:solidFill>
                  <a:prstClr val="black"/>
                </a:solidFill>
                <a:latin typeface="HGPｺﾞｼｯｸM" pitchFamily="50" charset="-128"/>
                <a:ea typeface="HGPｺﾞｼｯｸM" pitchFamily="50" charset="-128"/>
              </a:rPr>
              <a:t>が</a:t>
            </a:r>
            <a:r>
              <a:rPr lang="ja-JP" altLang="en-US" b="1" u="sng" dirty="0" smtClean="0">
                <a:solidFill>
                  <a:prstClr val="black"/>
                </a:solidFill>
                <a:latin typeface="HGPｺﾞｼｯｸM" pitchFamily="50" charset="-128"/>
                <a:ea typeface="HGPｺﾞｼｯｸM" pitchFamily="50" charset="-128"/>
              </a:rPr>
              <a:t>６．７万人</a:t>
            </a:r>
            <a:r>
              <a:rPr lang="ja-JP" altLang="en-US" dirty="0" smtClean="0">
                <a:solidFill>
                  <a:prstClr val="black"/>
                </a:solidFill>
                <a:latin typeface="HGPｺﾞｼｯｸM" pitchFamily="50" charset="-128"/>
                <a:ea typeface="HGPｺﾞｼｯｸM" pitchFamily="50" charset="-128"/>
              </a:rPr>
              <a:t>。</a:t>
            </a:r>
            <a:endParaRPr lang="en-US" altLang="ja-JP" dirty="0">
              <a:solidFill>
                <a:prstClr val="black"/>
              </a:solidFill>
              <a:latin typeface="HGPｺﾞｼｯｸM" pitchFamily="50" charset="-128"/>
              <a:ea typeface="HGPｺﾞｼｯｸM" pitchFamily="50" charset="-128"/>
            </a:endParaRPr>
          </a:p>
        </p:txBody>
      </p:sp>
      <p:sp>
        <p:nvSpPr>
          <p:cNvPr id="10" name="正方形/長方形 9"/>
          <p:cNvSpPr/>
          <p:nvPr/>
        </p:nvSpPr>
        <p:spPr>
          <a:xfrm>
            <a:off x="421985" y="5526934"/>
            <a:ext cx="8977515" cy="1070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27" tIns="45665" rIns="91327" bIns="45665" anchor="ctr"/>
          <a:lstStyle/>
          <a:p>
            <a:pPr>
              <a:defRPr/>
            </a:pPr>
            <a:r>
              <a:rPr lang="en-US" altLang="ja-JP" dirty="0">
                <a:solidFill>
                  <a:prstClr val="black"/>
                </a:solidFill>
              </a:rPr>
              <a:t>※</a:t>
            </a:r>
            <a:r>
              <a:rPr lang="ja-JP" altLang="en-US" dirty="0">
                <a:solidFill>
                  <a:prstClr val="black"/>
                </a:solidFill>
              </a:rPr>
              <a:t>各都道府県で把握している特別養護老人ホームの入所申込者の状況を集計した</a:t>
            </a:r>
            <a:endParaRPr lang="en-US" altLang="ja-JP" dirty="0">
              <a:solidFill>
                <a:prstClr val="black"/>
              </a:solidFill>
            </a:endParaRPr>
          </a:p>
          <a:p>
            <a:pPr>
              <a:defRPr/>
            </a:pPr>
            <a:r>
              <a:rPr lang="ja-JP" altLang="en-US" dirty="0">
                <a:solidFill>
                  <a:prstClr val="black"/>
                </a:solidFill>
              </a:rPr>
              <a:t>　 もの。（平成２１年１２月集計。調査時点は都道府県によって異なる。）</a:t>
            </a:r>
          </a:p>
        </p:txBody>
      </p:sp>
      <p:sp>
        <p:nvSpPr>
          <p:cNvPr id="8" name="スライド番号プレースホルダー 4"/>
          <p:cNvSpPr txBox="1">
            <a:spLocks/>
          </p:cNvSpPr>
          <p:nvPr/>
        </p:nvSpPr>
        <p:spPr>
          <a:xfrm>
            <a:off x="9129464" y="6448251"/>
            <a:ext cx="720080" cy="365125"/>
          </a:xfrm>
          <a:prstGeom prst="rect">
            <a:avLst/>
          </a:prstGeom>
          <a:no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114</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397068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116465" y="1844824"/>
            <a:ext cx="9049005" cy="288032"/>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spcBef>
                <a:spcPct val="20000"/>
              </a:spcBef>
              <a:spcAft>
                <a:spcPts val="600"/>
              </a:spcAft>
            </a:pPr>
            <a:r>
              <a:rPr lang="ja-JP" altLang="en-US" sz="1400" dirty="0">
                <a:solidFill>
                  <a:prstClr val="black"/>
                </a:solidFill>
                <a:latin typeface="HGPｺﾞｼｯｸM" pitchFamily="50" charset="-128"/>
                <a:ea typeface="HGPｺﾞｼｯｸM" pitchFamily="50" charset="-128"/>
              </a:rPr>
              <a:t>指定介護老人福祉施設の人員、設備及び運営に関する基準（平成１１年３月３１日厚生省令第３９号）（抄</a:t>
            </a:r>
            <a:r>
              <a:rPr lang="ja-JP" altLang="en-US" sz="1400" dirty="0" smtClean="0">
                <a:solidFill>
                  <a:prstClr val="black"/>
                </a:solidFill>
                <a:latin typeface="HGPｺﾞｼｯｸM" pitchFamily="50" charset="-128"/>
                <a:ea typeface="HGPｺﾞｼｯｸM" pitchFamily="50" charset="-128"/>
              </a:rPr>
              <a:t>）</a:t>
            </a:r>
            <a:endParaRPr lang="en-US" altLang="ja-JP" sz="1400" dirty="0">
              <a:solidFill>
                <a:prstClr val="black"/>
              </a:solidFill>
              <a:latin typeface="HGPｺﾞｼｯｸM" pitchFamily="50" charset="-128"/>
              <a:ea typeface="HGPｺﾞｼｯｸM" pitchFamily="50" charset="-128"/>
            </a:endParaRPr>
          </a:p>
        </p:txBody>
      </p:sp>
      <p:sp>
        <p:nvSpPr>
          <p:cNvPr id="3" name="コンテンツ プレースホルダ 2"/>
          <p:cNvSpPr>
            <a:spLocks noGrp="1"/>
          </p:cNvSpPr>
          <p:nvPr>
            <p:ph idx="1"/>
          </p:nvPr>
        </p:nvSpPr>
        <p:spPr>
          <a:xfrm>
            <a:off x="194471" y="2204864"/>
            <a:ext cx="9711529" cy="4464496"/>
          </a:xfrm>
        </p:spPr>
        <p:txBody>
          <a:bodyPr>
            <a:noAutofit/>
          </a:bodyPr>
          <a:lstStyle/>
          <a:p>
            <a:pPr marL="0" lvl="1" indent="0">
              <a:lnSpc>
                <a:spcPts val="1500"/>
              </a:lnSpc>
              <a:buNone/>
            </a:pPr>
            <a:r>
              <a:rPr lang="ja-JP" altLang="en-US" sz="1400" dirty="0" smtClean="0">
                <a:latin typeface="HGPｺﾞｼｯｸM" pitchFamily="50" charset="-128"/>
                <a:ea typeface="HGPｺﾞｼｯｸM" pitchFamily="50" charset="-128"/>
              </a:rPr>
              <a:t>第七条 　略 </a:t>
            </a:r>
          </a:p>
          <a:p>
            <a:pPr marL="177800" lvl="1" indent="-177800" algn="just">
              <a:lnSpc>
                <a:spcPts val="1500"/>
              </a:lnSpc>
              <a:buNone/>
            </a:pPr>
            <a:r>
              <a:rPr lang="ja-JP" altLang="en-US" sz="1400" dirty="0" smtClean="0">
                <a:latin typeface="HGPｺﾞｼｯｸM" pitchFamily="50" charset="-128"/>
                <a:ea typeface="HGPｺﾞｼｯｸM" pitchFamily="50" charset="-128"/>
              </a:rPr>
              <a:t>２ 　指定介護老人福祉施設は、入所申込者の数が入所定員から入所者の数を差し引いた数を超えている場合には、</a:t>
            </a:r>
            <a:r>
              <a:rPr lang="ja-JP" altLang="en-US" sz="1400" b="1" u="sng" dirty="0" smtClean="0">
                <a:latin typeface="HGPｺﾞｼｯｸM" pitchFamily="50" charset="-128"/>
                <a:ea typeface="HGPｺﾞｼｯｸM" pitchFamily="50" charset="-128"/>
              </a:rPr>
              <a:t>介護の必要の程度及び家族等の状況を勘案し</a:t>
            </a:r>
            <a:r>
              <a:rPr lang="ja-JP" altLang="en-US" sz="1400" dirty="0" smtClean="0">
                <a:latin typeface="HGPｺﾞｼｯｸM" pitchFamily="50" charset="-128"/>
                <a:ea typeface="HGPｺﾞｼｯｸM" pitchFamily="50" charset="-128"/>
              </a:rPr>
              <a:t>、指定介護福祉施設サービスを受ける必要性が高いと認められる入所申込者を優先的に入所させるよう努めなければならない。 </a:t>
            </a:r>
          </a:p>
          <a:p>
            <a:pPr marL="0" lvl="1" indent="0">
              <a:lnSpc>
                <a:spcPts val="1500"/>
              </a:lnSpc>
              <a:buNone/>
            </a:pPr>
            <a:r>
              <a:rPr lang="ja-JP" altLang="en-US" sz="1400" dirty="0" smtClean="0">
                <a:latin typeface="HGPｺﾞｼｯｸM" pitchFamily="50" charset="-128"/>
                <a:ea typeface="HGPｺﾞｼｯｸM" pitchFamily="50" charset="-128"/>
              </a:rPr>
              <a:t>３ ～７　略</a:t>
            </a:r>
            <a:endParaRPr lang="en-US" altLang="ja-JP" sz="1400" dirty="0" smtClean="0">
              <a:latin typeface="HGPｺﾞｼｯｸM" pitchFamily="50" charset="-128"/>
              <a:ea typeface="HGPｺﾞｼｯｸM" pitchFamily="50" charset="-128"/>
            </a:endParaRPr>
          </a:p>
          <a:p>
            <a:pPr marL="0" lvl="1" indent="0">
              <a:lnSpc>
                <a:spcPts val="1500"/>
              </a:lnSpc>
              <a:buNone/>
            </a:pPr>
            <a:endParaRPr lang="en-US" altLang="ja-JP" sz="1400" dirty="0" smtClean="0">
              <a:latin typeface="HGPｺﾞｼｯｸM" pitchFamily="50" charset="-128"/>
              <a:ea typeface="HGPｺﾞｼｯｸM" pitchFamily="50" charset="-128"/>
            </a:endParaRPr>
          </a:p>
          <a:p>
            <a:pPr marL="0" lvl="1" indent="0">
              <a:lnSpc>
                <a:spcPts val="1500"/>
              </a:lnSpc>
              <a:buNone/>
            </a:pPr>
            <a:endParaRPr lang="en-US" altLang="ja-JP" sz="1400" dirty="0" smtClean="0">
              <a:latin typeface="HGPｺﾞｼｯｸM" pitchFamily="50" charset="-128"/>
              <a:ea typeface="HGPｺﾞｼｯｸM" pitchFamily="50" charset="-128"/>
            </a:endParaRPr>
          </a:p>
          <a:p>
            <a:pPr marL="0" indent="0">
              <a:lnSpc>
                <a:spcPts val="1500"/>
              </a:lnSpc>
              <a:buNone/>
            </a:pPr>
            <a:endParaRPr lang="en-US" altLang="ja-JP" sz="1400" dirty="0" smtClean="0">
              <a:latin typeface="HGPｺﾞｼｯｸM" pitchFamily="50" charset="-128"/>
              <a:ea typeface="HGPｺﾞｼｯｸM" pitchFamily="50" charset="-128"/>
            </a:endParaRPr>
          </a:p>
          <a:p>
            <a:pPr marL="0" lvl="1" indent="0">
              <a:lnSpc>
                <a:spcPts val="1500"/>
              </a:lnSpc>
              <a:buNone/>
            </a:pPr>
            <a:r>
              <a:rPr lang="ja-JP" altLang="en-US" sz="1400" dirty="0" smtClean="0">
                <a:latin typeface="HGPｺﾞｼｯｸM" pitchFamily="50" charset="-128"/>
                <a:ea typeface="HGPｺﾞｼｯｸM" pitchFamily="50" charset="-128"/>
              </a:rPr>
              <a:t>１　指針の作成について</a:t>
            </a:r>
            <a:endParaRPr lang="en-US" altLang="ja-JP" sz="1400" dirty="0" smtClean="0">
              <a:latin typeface="HGPｺﾞｼｯｸM" pitchFamily="50" charset="-128"/>
              <a:ea typeface="HGPｺﾞｼｯｸM" pitchFamily="50" charset="-128"/>
            </a:endParaRPr>
          </a:p>
          <a:p>
            <a:pPr marL="352425" lvl="1" indent="-352425">
              <a:lnSpc>
                <a:spcPts val="1500"/>
              </a:lnSpc>
              <a:spcAft>
                <a:spcPts val="600"/>
              </a:spcAft>
              <a:buNone/>
            </a:pPr>
            <a:r>
              <a:rPr lang="ja-JP" altLang="en-US" sz="1400" dirty="0" smtClean="0">
                <a:latin typeface="HGPｺﾞｼｯｸM" pitchFamily="50" charset="-128"/>
                <a:ea typeface="HGPｺﾞｼｯｸM" pitchFamily="50" charset="-128"/>
              </a:rPr>
              <a:t>　（１）指針は、その円滑な運用を図る観点から、</a:t>
            </a:r>
            <a:r>
              <a:rPr lang="ja-JP" altLang="en-US" sz="1400" b="1" u="sng" dirty="0" smtClean="0">
                <a:latin typeface="HGPｺﾞｼｯｸM" pitchFamily="50" charset="-128"/>
                <a:ea typeface="HGPｺﾞｼｯｸM" pitchFamily="50" charset="-128"/>
              </a:rPr>
              <a:t>関係自治体と関係団体が協議し、共同で作成</a:t>
            </a:r>
            <a:r>
              <a:rPr lang="ja-JP" altLang="en-US" sz="1400" dirty="0" smtClean="0">
                <a:latin typeface="HGPｺﾞｼｯｸM" pitchFamily="50" charset="-128"/>
                <a:ea typeface="HGPｺﾞｼｯｸM" pitchFamily="50" charset="-128"/>
              </a:rPr>
              <a:t>することが適当であること。</a:t>
            </a:r>
            <a:endParaRPr lang="en-US" altLang="ja-JP" sz="1400" dirty="0" smtClean="0">
              <a:latin typeface="HGPｺﾞｼｯｸM" pitchFamily="50" charset="-128"/>
              <a:ea typeface="HGPｺﾞｼｯｸM" pitchFamily="50" charset="-128"/>
            </a:endParaRPr>
          </a:p>
          <a:p>
            <a:pPr marL="0" lvl="1" indent="0">
              <a:lnSpc>
                <a:spcPts val="1500"/>
              </a:lnSpc>
              <a:buNone/>
            </a:pPr>
            <a:r>
              <a:rPr lang="ja-JP" altLang="en-US" sz="1400" dirty="0" smtClean="0">
                <a:latin typeface="HGPｺﾞｼｯｸM" pitchFamily="50" charset="-128"/>
                <a:ea typeface="HGPｺﾞｼｯｸM" pitchFamily="50" charset="-128"/>
              </a:rPr>
              <a:t>２　入所の必要性の高さを判断する基準について</a:t>
            </a:r>
            <a:endParaRPr lang="en-US" altLang="ja-JP" sz="1400" dirty="0" smtClean="0">
              <a:latin typeface="HGPｺﾞｼｯｸM" pitchFamily="50" charset="-128"/>
              <a:ea typeface="HGPｺﾞｼｯｸM" pitchFamily="50" charset="-128"/>
            </a:endParaRPr>
          </a:p>
          <a:p>
            <a:pPr marL="0" lvl="2" indent="0">
              <a:lnSpc>
                <a:spcPts val="1500"/>
              </a:lnSpc>
              <a:buNone/>
            </a:pPr>
            <a:r>
              <a:rPr lang="ja-JP" altLang="en-US" sz="1400" dirty="0" smtClean="0">
                <a:latin typeface="HGPｺﾞｼｯｸM" pitchFamily="50" charset="-128"/>
                <a:ea typeface="HGPｺﾞｼｯｸM" pitchFamily="50" charset="-128"/>
              </a:rPr>
              <a:t>　（１）基準省令に挙げられている勘案事項について</a:t>
            </a:r>
            <a:endParaRPr lang="en-US" altLang="ja-JP" sz="1400" dirty="0">
              <a:latin typeface="HGPｺﾞｼｯｸM" pitchFamily="50" charset="-128"/>
              <a:ea typeface="HGPｺﾞｼｯｸM" pitchFamily="50" charset="-128"/>
            </a:endParaRPr>
          </a:p>
          <a:p>
            <a:pPr marL="0" lvl="2" indent="0">
              <a:lnSpc>
                <a:spcPts val="1500"/>
              </a:lnSpc>
              <a:buNone/>
            </a:pPr>
            <a:r>
              <a:rPr lang="ja-JP" altLang="en-US" sz="1400" dirty="0" smtClean="0">
                <a:latin typeface="HGPｺﾞｼｯｸM" pitchFamily="50" charset="-128"/>
                <a:ea typeface="HGPｺﾞｼｯｸM" pitchFamily="50" charset="-128"/>
              </a:rPr>
              <a:t>　　　　</a:t>
            </a:r>
            <a:r>
              <a:rPr lang="ja-JP" altLang="en-US" sz="1400" b="1" u="sng" dirty="0" smtClean="0">
                <a:latin typeface="HGPｺﾞｼｯｸM" pitchFamily="50" charset="-128"/>
                <a:ea typeface="HGPｺﾞｼｯｸM" pitchFamily="50" charset="-128"/>
              </a:rPr>
              <a:t>「介護の必要の程度」については、要介護度を勘案</a:t>
            </a:r>
            <a:r>
              <a:rPr lang="ja-JP" altLang="en-US" sz="1400" dirty="0" smtClean="0">
                <a:latin typeface="HGPｺﾞｼｯｸM" pitchFamily="50" charset="-128"/>
                <a:ea typeface="HGPｺﾞｼｯｸM" pitchFamily="50" charset="-128"/>
              </a:rPr>
              <a:t>することが考えられること。</a:t>
            </a:r>
            <a:endParaRPr lang="en-US" altLang="ja-JP" sz="1400" dirty="0" smtClean="0">
              <a:latin typeface="HGPｺﾞｼｯｸM" pitchFamily="50" charset="-128"/>
              <a:ea typeface="HGPｺﾞｼｯｸM" pitchFamily="50" charset="-128"/>
            </a:endParaRPr>
          </a:p>
          <a:p>
            <a:pPr marL="352425" lvl="2" indent="-352425">
              <a:lnSpc>
                <a:spcPts val="1500"/>
              </a:lnSpc>
              <a:buNone/>
            </a:pPr>
            <a:r>
              <a:rPr lang="ja-JP" altLang="en-US" sz="1400" dirty="0" smtClean="0">
                <a:latin typeface="HGPｺﾞｼｯｸM" pitchFamily="50" charset="-128"/>
                <a:ea typeface="HGPｺﾞｼｯｸM" pitchFamily="50" charset="-128"/>
              </a:rPr>
              <a:t>　　　　また、</a:t>
            </a:r>
            <a:r>
              <a:rPr lang="ja-JP" altLang="en-US" sz="1400" b="1" u="sng" dirty="0" smtClean="0">
                <a:latin typeface="HGPｺﾞｼｯｸM" pitchFamily="50" charset="-128"/>
                <a:ea typeface="HGPｺﾞｼｯｸM" pitchFamily="50" charset="-128"/>
              </a:rPr>
              <a:t>「家族の状況」については、単身世帯か否か、同居家族が高齢又は病弱か否かなどを勘案</a:t>
            </a:r>
            <a:r>
              <a:rPr lang="ja-JP" altLang="en-US" sz="1400" dirty="0" smtClean="0">
                <a:latin typeface="HGPｺﾞｼｯｸM" pitchFamily="50" charset="-128"/>
                <a:ea typeface="HGPｺﾞｼｯｸM" pitchFamily="50" charset="-128"/>
              </a:rPr>
              <a:t>することが考えられること。</a:t>
            </a:r>
            <a:endParaRPr lang="en-US" altLang="ja-JP" sz="1400" dirty="0" smtClean="0">
              <a:latin typeface="HGPｺﾞｼｯｸM" pitchFamily="50" charset="-128"/>
              <a:ea typeface="HGPｺﾞｼｯｸM" pitchFamily="50" charset="-128"/>
            </a:endParaRPr>
          </a:p>
          <a:p>
            <a:pPr marL="0" lvl="2" indent="0">
              <a:lnSpc>
                <a:spcPts val="1500"/>
              </a:lnSpc>
              <a:buNone/>
            </a:pPr>
            <a:r>
              <a:rPr lang="ja-JP" altLang="en-US" sz="1400" dirty="0" smtClean="0">
                <a:latin typeface="HGPｺﾞｼｯｸM" pitchFamily="50" charset="-128"/>
                <a:ea typeface="HGPｺﾞｼｯｸM" pitchFamily="50" charset="-128"/>
              </a:rPr>
              <a:t>　（２）その他の勘案事項について</a:t>
            </a:r>
            <a:endParaRPr lang="en-US" altLang="ja-JP" sz="1400" dirty="0" smtClean="0">
              <a:latin typeface="HGPｺﾞｼｯｸM" pitchFamily="50" charset="-128"/>
              <a:ea typeface="HGPｺﾞｼｯｸM" pitchFamily="50" charset="-128"/>
            </a:endParaRPr>
          </a:p>
          <a:p>
            <a:pPr marL="0" lvl="2" indent="0">
              <a:lnSpc>
                <a:spcPts val="1500"/>
              </a:lnSpc>
              <a:spcAft>
                <a:spcPts val="600"/>
              </a:spcAft>
              <a:buNone/>
            </a:pPr>
            <a:r>
              <a:rPr lang="ja-JP" altLang="en-US" sz="1400" dirty="0" smtClean="0">
                <a:latin typeface="HGPｺﾞｼｯｸM" pitchFamily="50" charset="-128"/>
                <a:ea typeface="HGPｺﾞｼｯｸM" pitchFamily="50" charset="-128"/>
              </a:rPr>
              <a:t>　　　　</a:t>
            </a:r>
            <a:r>
              <a:rPr lang="ja-JP" altLang="en-US" sz="1400" b="1" u="sng" dirty="0" smtClean="0">
                <a:latin typeface="HGPｺﾞｼｯｸM" pitchFamily="50" charset="-128"/>
                <a:ea typeface="HGPｺﾞｼｯｸM" pitchFamily="50" charset="-128"/>
              </a:rPr>
              <a:t>居宅サービスの利用に関する状況</a:t>
            </a:r>
            <a:r>
              <a:rPr lang="ja-JP" altLang="en-US" sz="1400" dirty="0" smtClean="0">
                <a:latin typeface="HGPｺﾞｼｯｸM" pitchFamily="50" charset="-128"/>
                <a:ea typeface="HGPｺﾞｼｯｸM" pitchFamily="50" charset="-128"/>
              </a:rPr>
              <a:t>などが考えられること。</a:t>
            </a:r>
            <a:endParaRPr lang="en-US" altLang="ja-JP" sz="1400" dirty="0" smtClean="0">
              <a:latin typeface="HGPｺﾞｼｯｸM" pitchFamily="50" charset="-128"/>
              <a:ea typeface="HGPｺﾞｼｯｸM" pitchFamily="50" charset="-128"/>
            </a:endParaRPr>
          </a:p>
          <a:p>
            <a:pPr marL="0" lvl="2" indent="0">
              <a:lnSpc>
                <a:spcPts val="1500"/>
              </a:lnSpc>
              <a:buNone/>
            </a:pPr>
            <a:r>
              <a:rPr lang="ja-JP" altLang="en-US" sz="1400" dirty="0" smtClean="0">
                <a:latin typeface="HGPｺﾞｼｯｸM" pitchFamily="50" charset="-128"/>
                <a:ea typeface="HGPｺﾞｼｯｸM" pitchFamily="50" charset="-128"/>
              </a:rPr>
              <a:t>　５　その他</a:t>
            </a:r>
            <a:endParaRPr lang="en-US" altLang="ja-JP" sz="1400" dirty="0" smtClean="0">
              <a:latin typeface="HGPｺﾞｼｯｸM" pitchFamily="50" charset="-128"/>
              <a:ea typeface="HGPｺﾞｼｯｸM" pitchFamily="50" charset="-128"/>
            </a:endParaRPr>
          </a:p>
          <a:p>
            <a:pPr marL="355600" lvl="2" indent="-355600">
              <a:lnSpc>
                <a:spcPts val="1500"/>
              </a:lnSpc>
              <a:buNone/>
            </a:pPr>
            <a:r>
              <a:rPr lang="ja-JP" altLang="en-US" sz="1400" dirty="0" smtClean="0">
                <a:latin typeface="HGPｺﾞｼｯｸM" pitchFamily="50" charset="-128"/>
                <a:ea typeface="HGPｺﾞｼｯｸM" pitchFamily="50" charset="-128"/>
              </a:rPr>
              <a:t>　　　　管内の市町村・関係団体において指針の作成について</a:t>
            </a:r>
            <a:r>
              <a:rPr lang="ja-JP" altLang="en-US" sz="1400" b="1" u="sng" dirty="0" smtClean="0">
                <a:latin typeface="HGPｺﾞｼｯｸM" pitchFamily="50" charset="-128"/>
                <a:ea typeface="HGPｺﾞｼｯｸM" pitchFamily="50" charset="-128"/>
              </a:rPr>
              <a:t>独自の取組みがある場合には、これを尊重</a:t>
            </a:r>
            <a:r>
              <a:rPr lang="ja-JP" altLang="en-US" sz="1400" dirty="0" smtClean="0">
                <a:latin typeface="HGPｺﾞｼｯｸM" pitchFamily="50" charset="-128"/>
                <a:ea typeface="HGPｺﾞｼｯｸM" pitchFamily="50" charset="-128"/>
              </a:rPr>
              <a:t>する必要があること。</a:t>
            </a:r>
            <a:endParaRPr lang="en-US" altLang="ja-JP" sz="1400" dirty="0" smtClean="0">
              <a:latin typeface="HGPｺﾞｼｯｸM" pitchFamily="50" charset="-128"/>
              <a:ea typeface="HGPｺﾞｼｯｸM" pitchFamily="50" charset="-128"/>
            </a:endParaRPr>
          </a:p>
        </p:txBody>
      </p:sp>
      <p:sp>
        <p:nvSpPr>
          <p:cNvPr id="4" name="正方形/長方形 3"/>
          <p:cNvSpPr/>
          <p:nvPr/>
        </p:nvSpPr>
        <p:spPr>
          <a:xfrm>
            <a:off x="0" y="38"/>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rtlCol="0" anchor="ctr"/>
          <a:lstStyle/>
          <a:p>
            <a:pPr algn="ctr"/>
            <a:r>
              <a:rPr lang="ja-JP" altLang="en-US" sz="2200" b="1" dirty="0" smtClean="0">
                <a:solidFill>
                  <a:prstClr val="black"/>
                </a:solidFill>
                <a:latin typeface="HG丸ｺﾞｼｯｸM-PRO" pitchFamily="50" charset="-128"/>
                <a:ea typeface="HG丸ｺﾞｼｯｸM-PRO" pitchFamily="50" charset="-128"/>
              </a:rPr>
              <a:t>特養の入所に関する指針について</a:t>
            </a:r>
            <a:endParaRPr lang="en-US" altLang="ja-JP" sz="2200" b="1" dirty="0">
              <a:solidFill>
                <a:prstClr val="black"/>
              </a:solidFill>
              <a:latin typeface="HG丸ｺﾞｼｯｸM-PRO" pitchFamily="50" charset="-128"/>
              <a:ea typeface="HG丸ｺﾞｼｯｸM-PRO" pitchFamily="50" charset="-128"/>
            </a:endParaRPr>
          </a:p>
        </p:txBody>
      </p:sp>
      <p:sp>
        <p:nvSpPr>
          <p:cNvPr id="6" name="テキスト ボックス 5"/>
          <p:cNvSpPr txBox="1"/>
          <p:nvPr/>
        </p:nvSpPr>
        <p:spPr>
          <a:xfrm>
            <a:off x="200477" y="550424"/>
            <a:ext cx="9433048" cy="1092607"/>
          </a:xfrm>
          <a:prstGeom prst="rect">
            <a:avLst/>
          </a:prstGeom>
          <a:noFill/>
          <a:ln>
            <a:solidFill>
              <a:schemeClr val="tx1"/>
            </a:solidFill>
          </a:ln>
        </p:spPr>
        <p:txBody>
          <a:bodyPr wrap="square" rtlCol="0">
            <a:spAutoFit/>
          </a:bodyPr>
          <a:lstStyle/>
          <a:p>
            <a:pPr marL="177800" indent="-177800">
              <a:spcAft>
                <a:spcPts val="600"/>
              </a:spcAft>
            </a:pPr>
            <a:r>
              <a:rPr lang="ja-JP" altLang="en-US" sz="1500" dirty="0" smtClean="0">
                <a:solidFill>
                  <a:prstClr val="black"/>
                </a:solidFill>
                <a:latin typeface="HGPｺﾞｼｯｸM" pitchFamily="50" charset="-128"/>
                <a:ea typeface="HGPｺﾞｼｯｸM" pitchFamily="50" charset="-128"/>
              </a:rPr>
              <a:t>○</a:t>
            </a:r>
            <a:r>
              <a:rPr lang="ja-JP" altLang="en-US" sz="1500" dirty="0">
                <a:solidFill>
                  <a:prstClr val="black"/>
                </a:solidFill>
                <a:latin typeface="HGPｺﾞｼｯｸM" pitchFamily="50" charset="-128"/>
                <a:ea typeface="HGPｺﾞｼｯｸM" pitchFamily="50" charset="-128"/>
              </a:rPr>
              <a:t>　</a:t>
            </a:r>
            <a:r>
              <a:rPr lang="ja-JP" altLang="en-US" sz="1500" dirty="0" smtClean="0">
                <a:solidFill>
                  <a:prstClr val="black"/>
                </a:solidFill>
                <a:latin typeface="HGPｺﾞｼｯｸM" pitchFamily="50" charset="-128"/>
                <a:ea typeface="HGPｺﾞｼｯｸM" pitchFamily="50" charset="-128"/>
              </a:rPr>
              <a:t>特養における入所指針について、勘案すべき事項として厚労省が明示しているのは、「要介護度」、「家族の状況」、「居宅サービスの利用状況」のみ。</a:t>
            </a:r>
            <a:endParaRPr lang="en-US" altLang="ja-JP" sz="1500" dirty="0" smtClean="0">
              <a:solidFill>
                <a:prstClr val="black"/>
              </a:solidFill>
              <a:latin typeface="HGPｺﾞｼｯｸM" pitchFamily="50" charset="-128"/>
              <a:ea typeface="HGPｺﾞｼｯｸM" pitchFamily="50" charset="-128"/>
            </a:endParaRPr>
          </a:p>
          <a:p>
            <a:pPr marL="177800" indent="-177800"/>
            <a:r>
              <a:rPr lang="ja-JP" altLang="en-US" sz="1500" dirty="0" smtClean="0">
                <a:solidFill>
                  <a:prstClr val="black"/>
                </a:solidFill>
                <a:latin typeface="HGPｺﾞｼｯｸM" pitchFamily="50" charset="-128"/>
                <a:ea typeface="HGPｺﾞｼｯｸM" pitchFamily="50" charset="-128"/>
              </a:rPr>
              <a:t>○　</a:t>
            </a:r>
            <a:r>
              <a:rPr lang="ja-JP" altLang="en-US" sz="1500" dirty="0">
                <a:solidFill>
                  <a:prstClr val="black"/>
                </a:solidFill>
                <a:latin typeface="HGPｺﾞｼｯｸM" pitchFamily="50" charset="-128"/>
                <a:ea typeface="HGPｺﾞｼｯｸM" pitchFamily="50" charset="-128"/>
              </a:rPr>
              <a:t>特</a:t>
            </a:r>
            <a:r>
              <a:rPr lang="ja-JP" altLang="en-US" sz="1500" dirty="0" smtClean="0">
                <a:solidFill>
                  <a:prstClr val="black"/>
                </a:solidFill>
                <a:latin typeface="HGPｺﾞｼｯｸM" pitchFamily="50" charset="-128"/>
                <a:ea typeface="HGPｺﾞｼｯｸM" pitchFamily="50" charset="-128"/>
              </a:rPr>
              <a:t>養の入所指針は原則として自治体において定めることとされており、自治体独自の取組がある場合は、その取組を尊重することとしている。また、基準省令上、入所の判断は施設において行うことになって</a:t>
            </a:r>
            <a:r>
              <a:rPr lang="ja-JP" altLang="en-US" sz="1500" dirty="0">
                <a:solidFill>
                  <a:prstClr val="black"/>
                </a:solidFill>
                <a:latin typeface="HGPｺﾞｼｯｸM" pitchFamily="50" charset="-128"/>
                <a:ea typeface="HGPｺﾞｼｯｸM" pitchFamily="50" charset="-128"/>
              </a:rPr>
              <a:t>いる。</a:t>
            </a:r>
          </a:p>
        </p:txBody>
      </p:sp>
      <p:sp>
        <p:nvSpPr>
          <p:cNvPr id="8" name="ホームベース 7"/>
          <p:cNvSpPr/>
          <p:nvPr/>
        </p:nvSpPr>
        <p:spPr>
          <a:xfrm>
            <a:off x="116465" y="3573016"/>
            <a:ext cx="9049005" cy="288032"/>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spcAft>
                <a:spcPts val="600"/>
              </a:spcAft>
            </a:pPr>
            <a:r>
              <a:rPr lang="ja-JP" altLang="en-US" sz="1400" dirty="0">
                <a:solidFill>
                  <a:prstClr val="black"/>
                </a:solidFill>
                <a:latin typeface="HGPｺﾞｼｯｸM" pitchFamily="50" charset="-128"/>
                <a:ea typeface="HGPｺﾞｼｯｸM" pitchFamily="50" charset="-128"/>
              </a:rPr>
              <a:t>指定介護老人福祉施設の入所に関する指針について（平成１４年８月７日計画課長通知）（抄）</a:t>
            </a:r>
            <a:endParaRPr lang="en-US" altLang="ja-JP" sz="1400" dirty="0">
              <a:solidFill>
                <a:prstClr val="black"/>
              </a:solidFill>
              <a:latin typeface="HGPｺﾞｼｯｸM" pitchFamily="50" charset="-128"/>
              <a:ea typeface="HGPｺﾞｼｯｸM" pitchFamily="50" charset="-128"/>
            </a:endParaRPr>
          </a:p>
        </p:txBody>
      </p:sp>
      <p:sp>
        <p:nvSpPr>
          <p:cNvPr id="9" name="スライド番号プレースホルダー 4"/>
          <p:cNvSpPr txBox="1">
            <a:spLocks/>
          </p:cNvSpPr>
          <p:nvPr/>
        </p:nvSpPr>
        <p:spPr>
          <a:xfrm>
            <a:off x="9129464" y="6448251"/>
            <a:ext cx="720080" cy="365125"/>
          </a:xfrm>
          <a:prstGeom prst="rect">
            <a:avLst/>
          </a:prstGeom>
          <a:no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115</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1724261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421054" y="6577662"/>
            <a:ext cx="4290477" cy="311839"/>
          </a:xfrm>
          <a:prstGeom prst="rect">
            <a:avLst/>
          </a:prstGeom>
          <a:noFill/>
        </p:spPr>
        <p:txBody>
          <a:bodyPr wrap="square" lIns="91339" tIns="45671" rIns="91339" bIns="45671" rtlCol="0">
            <a:spAutoFit/>
          </a:bodyPr>
          <a:lstStyle/>
          <a:p>
            <a:pPr algn="ctr"/>
            <a:r>
              <a:rPr lang="en-US" altLang="ja-JP" sz="1400" dirty="0">
                <a:solidFill>
                  <a:prstClr val="black"/>
                </a:solidFill>
                <a:latin typeface="HGPｺﾞｼｯｸM" pitchFamily="50" charset="-128"/>
                <a:ea typeface="HGPｺﾞｼｯｸM" pitchFamily="50" charset="-128"/>
              </a:rPr>
              <a:t>※</a:t>
            </a:r>
            <a:r>
              <a:rPr lang="ja-JP" altLang="en-US" sz="1400" dirty="0">
                <a:solidFill>
                  <a:prstClr val="black"/>
                </a:solidFill>
                <a:latin typeface="HGPｺﾞｼｯｸM" pitchFamily="50" charset="-128"/>
                <a:ea typeface="HGPｺﾞｼｯｸM" pitchFamily="50" charset="-128"/>
              </a:rPr>
              <a:t>介護給付費実態調査（平成２４年４月審査分）</a:t>
            </a:r>
          </a:p>
        </p:txBody>
      </p:sp>
      <p:sp>
        <p:nvSpPr>
          <p:cNvPr id="6" name="テキスト ボックス 5"/>
          <p:cNvSpPr txBox="1"/>
          <p:nvPr/>
        </p:nvSpPr>
        <p:spPr>
          <a:xfrm>
            <a:off x="662523" y="539988"/>
            <a:ext cx="8736971" cy="584775"/>
          </a:xfrm>
          <a:prstGeom prst="rect">
            <a:avLst/>
          </a:prstGeom>
          <a:noFill/>
          <a:ln>
            <a:solidFill>
              <a:schemeClr val="tx1"/>
            </a:solidFill>
          </a:ln>
        </p:spPr>
        <p:txBody>
          <a:bodyPr wrap="square" lIns="91339" tIns="45671" rIns="91339" bIns="45671" rtlCol="0">
            <a:spAutoFit/>
          </a:bodyPr>
          <a:lstStyle/>
          <a:p>
            <a:pPr marL="177609" indent="-177609" algn="just"/>
            <a:r>
              <a:rPr lang="ja-JP" altLang="en-US" sz="1600" dirty="0">
                <a:solidFill>
                  <a:prstClr val="black"/>
                </a:solidFill>
                <a:latin typeface="HGPｺﾞｼｯｸM" pitchFamily="50" charset="-128"/>
                <a:ea typeface="HGPｺﾞｼｯｸM" pitchFamily="50" charset="-128"/>
              </a:rPr>
              <a:t>○　特別</a:t>
            </a:r>
            <a:r>
              <a:rPr lang="ja-JP" altLang="en-US" sz="1600" dirty="0" smtClean="0">
                <a:solidFill>
                  <a:prstClr val="black"/>
                </a:solidFill>
                <a:latin typeface="HGPｺﾞｼｯｸM" pitchFamily="50" charset="-128"/>
                <a:ea typeface="HGPｺﾞｼｯｸM" pitchFamily="50" charset="-128"/>
              </a:rPr>
              <a:t>養護</a:t>
            </a:r>
            <a:r>
              <a:rPr lang="ja-JP" altLang="en-US" sz="1600" dirty="0">
                <a:solidFill>
                  <a:prstClr val="black"/>
                </a:solidFill>
                <a:latin typeface="HGPｺﾞｼｯｸM" pitchFamily="50" charset="-128"/>
                <a:ea typeface="HGPｺﾞｼｯｸM" pitchFamily="50" charset="-128"/>
              </a:rPr>
              <a:t>老人ホーム</a:t>
            </a:r>
            <a:r>
              <a:rPr lang="ja-JP" altLang="en-US" sz="1600" dirty="0" smtClean="0">
                <a:solidFill>
                  <a:prstClr val="black"/>
                </a:solidFill>
                <a:latin typeface="HGPｺﾞｼｯｸM" pitchFamily="50" charset="-128"/>
                <a:ea typeface="HGPｺﾞｼｯｸM" pitchFamily="50" charset="-128"/>
              </a:rPr>
              <a:t>に</a:t>
            </a:r>
            <a:r>
              <a:rPr lang="ja-JP" altLang="en-US" sz="1600" dirty="0">
                <a:solidFill>
                  <a:prstClr val="black"/>
                </a:solidFill>
                <a:latin typeface="HGPｺﾞｼｯｸM" pitchFamily="50" charset="-128"/>
                <a:ea typeface="HGPｺﾞｼｯｸM" pitchFamily="50" charset="-128"/>
              </a:rPr>
              <a:t>入所している軽度の要介護者（要介護１・２）について、都道府県別で比較すると、地域によって偏りがみられる。</a:t>
            </a:r>
            <a:endParaRPr lang="en-US" altLang="ja-JP" sz="1600" dirty="0">
              <a:solidFill>
                <a:prstClr val="black"/>
              </a:solidFill>
              <a:latin typeface="HGPｺﾞｼｯｸM" pitchFamily="50" charset="-128"/>
              <a:ea typeface="HGPｺﾞｼｯｸM" pitchFamily="50" charset="-128"/>
            </a:endParaRPr>
          </a:p>
        </p:txBody>
      </p:sp>
      <p:sp>
        <p:nvSpPr>
          <p:cNvPr id="8" name="正方形/長方形 7"/>
          <p:cNvSpPr/>
          <p:nvPr/>
        </p:nvSpPr>
        <p:spPr>
          <a:xfrm>
            <a:off x="0" y="38"/>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753" tIns="41380" rIns="82753" bIns="41380" rtlCol="0" anchor="ctr"/>
          <a:lstStyle/>
          <a:p>
            <a:pPr algn="ctr"/>
            <a:r>
              <a:rPr lang="ja-JP" altLang="en-US" sz="2200" b="1" dirty="0">
                <a:solidFill>
                  <a:prstClr val="black"/>
                </a:solidFill>
                <a:latin typeface="HG丸ｺﾞｼｯｸM-PRO" pitchFamily="50" charset="-128"/>
                <a:ea typeface="HG丸ｺﾞｼｯｸM-PRO" pitchFamily="50" charset="-128"/>
              </a:rPr>
              <a:t>特養における要介護１・２の利用者の割合</a:t>
            </a:r>
            <a:endParaRPr lang="en-US" altLang="ja-JP" sz="2200" b="1" dirty="0">
              <a:solidFill>
                <a:prstClr val="black"/>
              </a:solidFill>
              <a:latin typeface="HG丸ｺﾞｼｯｸM-PRO" pitchFamily="50" charset="-128"/>
              <a:ea typeface="HG丸ｺﾞｼｯｸM-PRO" pitchFamily="50" charset="-128"/>
            </a:endParaRPr>
          </a:p>
        </p:txBody>
      </p:sp>
      <p:graphicFrame>
        <p:nvGraphicFramePr>
          <p:cNvPr id="10" name="グラフ 9"/>
          <p:cNvGraphicFramePr/>
          <p:nvPr>
            <p:extLst>
              <p:ext uri="{D42A27DB-BD31-4B8C-83A1-F6EECF244321}">
                <p14:modId xmlns:p14="http://schemas.microsoft.com/office/powerpoint/2010/main" val="1707617449"/>
              </p:ext>
            </p:extLst>
          </p:nvPr>
        </p:nvGraphicFramePr>
        <p:xfrm>
          <a:off x="-10854" y="1052736"/>
          <a:ext cx="9906000" cy="5805264"/>
        </p:xfrm>
        <a:graphic>
          <a:graphicData uri="http://schemas.openxmlformats.org/drawingml/2006/chart">
            <c:chart xmlns:c="http://schemas.openxmlformats.org/drawingml/2006/chart" xmlns:r="http://schemas.openxmlformats.org/officeDocument/2006/relationships" r:id="rId2"/>
          </a:graphicData>
        </a:graphic>
      </p:graphicFrame>
      <p:sp>
        <p:nvSpPr>
          <p:cNvPr id="12" name="テキスト ボックス 11"/>
          <p:cNvSpPr txBox="1"/>
          <p:nvPr/>
        </p:nvSpPr>
        <p:spPr>
          <a:xfrm>
            <a:off x="2066679" y="5445297"/>
            <a:ext cx="1014113" cy="338455"/>
          </a:xfrm>
          <a:prstGeom prst="rect">
            <a:avLst/>
          </a:prstGeom>
          <a:solidFill>
            <a:schemeClr val="bg1"/>
          </a:solidFill>
          <a:ln w="12700">
            <a:solidFill>
              <a:schemeClr val="tx1"/>
            </a:solidFill>
            <a:prstDash val="dash"/>
          </a:ln>
        </p:spPr>
        <p:txBody>
          <a:bodyPr wrap="square" lIns="91339" tIns="45671" rIns="91339" bIns="45671" rtlCol="0" anchor="ctr">
            <a:spAutoFit/>
          </a:bodyPr>
          <a:lstStyle/>
          <a:p>
            <a:pPr algn="ctr"/>
            <a:r>
              <a:rPr lang="ja-JP" altLang="en-US" sz="1600" dirty="0">
                <a:solidFill>
                  <a:prstClr val="black"/>
                </a:solidFill>
                <a:latin typeface="HGPｺﾞｼｯｸM" pitchFamily="50" charset="-128"/>
                <a:ea typeface="HGPｺﾞｼｯｸM" pitchFamily="50" charset="-128"/>
              </a:rPr>
              <a:t>要介護１</a:t>
            </a:r>
          </a:p>
        </p:txBody>
      </p:sp>
      <p:sp>
        <p:nvSpPr>
          <p:cNvPr id="14" name="テキスト ボックス 13"/>
          <p:cNvSpPr txBox="1"/>
          <p:nvPr/>
        </p:nvSpPr>
        <p:spPr>
          <a:xfrm>
            <a:off x="2066679" y="3933117"/>
            <a:ext cx="1014113" cy="338455"/>
          </a:xfrm>
          <a:prstGeom prst="rect">
            <a:avLst/>
          </a:prstGeom>
          <a:solidFill>
            <a:schemeClr val="bg1"/>
          </a:solidFill>
          <a:ln w="12700">
            <a:solidFill>
              <a:schemeClr val="tx1"/>
            </a:solidFill>
            <a:prstDash val="dash"/>
          </a:ln>
        </p:spPr>
        <p:txBody>
          <a:bodyPr wrap="square" lIns="91339" tIns="45671" rIns="91339" bIns="45671" rtlCol="0" anchor="ctr">
            <a:spAutoFit/>
          </a:bodyPr>
          <a:lstStyle/>
          <a:p>
            <a:pPr algn="ctr"/>
            <a:r>
              <a:rPr lang="ja-JP" altLang="en-US" sz="1600" dirty="0">
                <a:solidFill>
                  <a:prstClr val="black"/>
                </a:solidFill>
                <a:latin typeface="HGPｺﾞｼｯｸM" pitchFamily="50" charset="-128"/>
                <a:ea typeface="HGPｺﾞｼｯｸM" pitchFamily="50" charset="-128"/>
              </a:rPr>
              <a:t>要介護２</a:t>
            </a:r>
          </a:p>
        </p:txBody>
      </p:sp>
    </p:spTree>
    <p:extLst>
      <p:ext uri="{BB962C8B-B14F-4D97-AF65-F5344CB8AC3E}">
        <p14:creationId xmlns:p14="http://schemas.microsoft.com/office/powerpoint/2010/main" val="2453700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28505" y="548690"/>
            <a:ext cx="9049005" cy="584775"/>
          </a:xfrm>
          <a:prstGeom prst="rect">
            <a:avLst/>
          </a:prstGeom>
          <a:noFill/>
          <a:ln>
            <a:solidFill>
              <a:schemeClr val="tx1"/>
            </a:solidFill>
          </a:ln>
        </p:spPr>
        <p:txBody>
          <a:bodyPr wrap="square" rtlCol="0">
            <a:spAutoFit/>
          </a:bodyPr>
          <a:lstStyle/>
          <a:p>
            <a:pPr marL="177800" indent="-177800">
              <a:spcAft>
                <a:spcPts val="600"/>
              </a:spcAft>
            </a:pPr>
            <a:r>
              <a:rPr lang="ja-JP" altLang="en-US" sz="1600" dirty="0" smtClean="0">
                <a:solidFill>
                  <a:prstClr val="black"/>
                </a:solidFill>
                <a:latin typeface="HGPｺﾞｼｯｸM" pitchFamily="50" charset="-128"/>
                <a:ea typeface="HGPｺﾞｼｯｸM" pitchFamily="50" charset="-128"/>
              </a:rPr>
              <a:t>○　</a:t>
            </a:r>
            <a:r>
              <a:rPr lang="ja-JP" altLang="en-US" sz="1600" dirty="0">
                <a:solidFill>
                  <a:prstClr val="black"/>
                </a:solidFill>
                <a:latin typeface="HGPｺﾞｼｯｸM" pitchFamily="50" charset="-128"/>
                <a:ea typeface="HGPｺﾞｼｯｸM" pitchFamily="50" charset="-128"/>
              </a:rPr>
              <a:t>特別</a:t>
            </a:r>
            <a:r>
              <a:rPr lang="ja-JP" altLang="en-US" sz="1600" dirty="0" smtClean="0">
                <a:solidFill>
                  <a:prstClr val="black"/>
                </a:solidFill>
                <a:latin typeface="HGPｺﾞｼｯｸM" pitchFamily="50" charset="-128"/>
                <a:ea typeface="HGPｺﾞｼｯｸM" pitchFamily="50" charset="-128"/>
              </a:rPr>
              <a:t>養護老人ホームへの新規入所者のうち、軽度者（要介護１・２）が占める割合について、</a:t>
            </a:r>
            <a:r>
              <a:rPr lang="ja-JP" altLang="en-US" sz="1600" dirty="0">
                <a:solidFill>
                  <a:prstClr val="black"/>
                </a:solidFill>
                <a:latin typeface="HGPｺﾞｼｯｸM" pitchFamily="50" charset="-128"/>
                <a:ea typeface="HGPｺﾞｼｯｸM" pitchFamily="50" charset="-128"/>
              </a:rPr>
              <a:t>都道府県別で比較すると、地域によって偏りがみられる</a:t>
            </a:r>
            <a:r>
              <a:rPr lang="ja-JP" altLang="en-US" sz="1600" dirty="0" smtClean="0">
                <a:solidFill>
                  <a:prstClr val="black"/>
                </a:solidFill>
                <a:latin typeface="HGPｺﾞｼｯｸM" pitchFamily="50" charset="-128"/>
                <a:ea typeface="HGPｺﾞｼｯｸM" pitchFamily="50" charset="-128"/>
              </a:rPr>
              <a:t>。</a:t>
            </a:r>
            <a:endParaRPr lang="en-US" altLang="ja-JP" sz="1600" dirty="0">
              <a:solidFill>
                <a:prstClr val="black"/>
              </a:solidFill>
              <a:latin typeface="HGPｺﾞｼｯｸM" pitchFamily="50" charset="-128"/>
              <a:ea typeface="HGPｺﾞｼｯｸM" pitchFamily="50" charset="-128"/>
            </a:endParaRPr>
          </a:p>
        </p:txBody>
      </p:sp>
      <p:sp>
        <p:nvSpPr>
          <p:cNvPr id="13" name="正方形/長方形 12"/>
          <p:cNvSpPr/>
          <p:nvPr/>
        </p:nvSpPr>
        <p:spPr>
          <a:xfrm>
            <a:off x="0" y="0"/>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rtlCol="0" anchor="ctr"/>
          <a:lstStyle/>
          <a:p>
            <a:pPr algn="ctr"/>
            <a:r>
              <a:rPr lang="ja-JP" altLang="en-US" sz="2200" b="1" dirty="0" smtClean="0">
                <a:solidFill>
                  <a:prstClr val="black"/>
                </a:solidFill>
                <a:latin typeface="HG丸ｺﾞｼｯｸM-PRO" pitchFamily="50" charset="-128"/>
                <a:ea typeface="HG丸ｺﾞｼｯｸM-PRO" pitchFamily="50" charset="-128"/>
              </a:rPr>
              <a:t>特養における要介護１・２の新規入所者の割合</a:t>
            </a:r>
            <a:endParaRPr lang="en-US" altLang="ja-JP" sz="2200" b="1" dirty="0" smtClean="0">
              <a:solidFill>
                <a:prstClr val="black"/>
              </a:solidFill>
              <a:latin typeface="HG丸ｺﾞｼｯｸM-PRO" pitchFamily="50" charset="-128"/>
              <a:ea typeface="HG丸ｺﾞｼｯｸM-PRO" pitchFamily="50" charset="-128"/>
            </a:endParaRPr>
          </a:p>
        </p:txBody>
      </p:sp>
      <p:graphicFrame>
        <p:nvGraphicFramePr>
          <p:cNvPr id="6" name="グラフ 5"/>
          <p:cNvGraphicFramePr/>
          <p:nvPr>
            <p:extLst>
              <p:ext uri="{D42A27DB-BD31-4B8C-83A1-F6EECF244321}">
                <p14:modId xmlns:p14="http://schemas.microsoft.com/office/powerpoint/2010/main" val="1627004050"/>
              </p:ext>
            </p:extLst>
          </p:nvPr>
        </p:nvGraphicFramePr>
        <p:xfrm>
          <a:off x="117018" y="1324298"/>
          <a:ext cx="9732531"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4592960" y="6453343"/>
            <a:ext cx="4752528" cy="307777"/>
          </a:xfrm>
          <a:prstGeom prst="rect">
            <a:avLst/>
          </a:prstGeom>
          <a:noFill/>
        </p:spPr>
        <p:txBody>
          <a:bodyPr wrap="square" rtlCol="0">
            <a:spAutoFit/>
          </a:bodyPr>
          <a:lstStyle/>
          <a:p>
            <a:pPr algn="ctr"/>
            <a:r>
              <a:rPr lang="en-US" altLang="ja-JP" sz="1400" dirty="0" smtClean="0">
                <a:solidFill>
                  <a:prstClr val="black"/>
                </a:solidFill>
                <a:latin typeface="HGPｺﾞｼｯｸM" pitchFamily="50" charset="-128"/>
                <a:ea typeface="HGPｺﾞｼｯｸM" pitchFamily="50" charset="-128"/>
              </a:rPr>
              <a:t>※</a:t>
            </a:r>
            <a:r>
              <a:rPr lang="ja-JP" altLang="en-US" sz="1400" dirty="0" smtClean="0">
                <a:solidFill>
                  <a:prstClr val="black"/>
                </a:solidFill>
                <a:latin typeface="HGPｺﾞｼｯｸM" pitchFamily="50" charset="-128"/>
                <a:ea typeface="HGPｺﾞｼｯｸM" pitchFamily="50" charset="-128"/>
              </a:rPr>
              <a:t>厚生労働省老健局高齢者支援課作成（平成</a:t>
            </a:r>
            <a:r>
              <a:rPr lang="en-US" altLang="ja-JP" sz="1400" dirty="0" smtClean="0">
                <a:solidFill>
                  <a:prstClr val="black"/>
                </a:solidFill>
                <a:latin typeface="HGPｺﾞｼｯｸM" pitchFamily="50" charset="-128"/>
                <a:ea typeface="HGPｺﾞｼｯｸM" pitchFamily="50" charset="-128"/>
              </a:rPr>
              <a:t>23</a:t>
            </a:r>
            <a:r>
              <a:rPr lang="ja-JP" altLang="en-US" sz="1400" dirty="0" smtClean="0">
                <a:solidFill>
                  <a:prstClr val="black"/>
                </a:solidFill>
                <a:latin typeface="HGPｺﾞｼｯｸM" pitchFamily="50" charset="-128"/>
                <a:ea typeface="HGPｺﾞｼｯｸM" pitchFamily="50" charset="-128"/>
              </a:rPr>
              <a:t>年度時点）</a:t>
            </a:r>
            <a:endParaRPr lang="ja-JP" altLang="en-US" sz="1400" dirty="0">
              <a:solidFill>
                <a:prstClr val="black"/>
              </a:solidFill>
              <a:latin typeface="HGPｺﾞｼｯｸM" pitchFamily="50" charset="-128"/>
              <a:ea typeface="HGPｺﾞｼｯｸM" pitchFamily="50" charset="-128"/>
            </a:endParaRPr>
          </a:p>
        </p:txBody>
      </p:sp>
      <p:sp>
        <p:nvSpPr>
          <p:cNvPr id="27" name="テキスト ボックス 26"/>
          <p:cNvSpPr txBox="1"/>
          <p:nvPr/>
        </p:nvSpPr>
        <p:spPr>
          <a:xfrm>
            <a:off x="3746867" y="1772820"/>
            <a:ext cx="5382598" cy="307777"/>
          </a:xfrm>
          <a:prstGeom prst="rect">
            <a:avLst/>
          </a:prstGeom>
          <a:noFill/>
        </p:spPr>
        <p:txBody>
          <a:bodyPr wrap="square" rtlCol="0">
            <a:spAutoFit/>
          </a:bodyPr>
          <a:lstStyle/>
          <a:p>
            <a:r>
              <a:rPr lang="en-US" altLang="ja-JP" sz="1400" b="1" dirty="0" smtClean="0">
                <a:solidFill>
                  <a:prstClr val="black"/>
                </a:solidFill>
                <a:latin typeface="HGPｺﾞｼｯｸM" pitchFamily="50" charset="-128"/>
                <a:ea typeface="HGPｺﾞｼｯｸM" pitchFamily="50" charset="-128"/>
              </a:rPr>
              <a:t>〔</a:t>
            </a:r>
            <a:r>
              <a:rPr lang="ja-JP" altLang="en-US" sz="1400" b="1" dirty="0" smtClean="0">
                <a:solidFill>
                  <a:prstClr val="black"/>
                </a:solidFill>
                <a:latin typeface="HGPｺﾞｼｯｸM" pitchFamily="50" charset="-128"/>
                <a:ea typeface="HGPｺﾞｼｯｸM" pitchFamily="50" charset="-128"/>
              </a:rPr>
              <a:t>平成</a:t>
            </a:r>
            <a:r>
              <a:rPr lang="en-US" altLang="ja-JP" sz="1400" b="1" dirty="0" smtClean="0">
                <a:solidFill>
                  <a:prstClr val="black"/>
                </a:solidFill>
                <a:latin typeface="HGPｺﾞｼｯｸM" pitchFamily="50" charset="-128"/>
                <a:ea typeface="HGPｺﾞｼｯｸM" pitchFamily="50" charset="-128"/>
              </a:rPr>
              <a:t>23</a:t>
            </a:r>
            <a:r>
              <a:rPr lang="ja-JP" altLang="en-US" sz="1400" b="1" dirty="0" smtClean="0">
                <a:solidFill>
                  <a:prstClr val="black"/>
                </a:solidFill>
                <a:latin typeface="HGPｺﾞｼｯｸM" pitchFamily="50" charset="-128"/>
                <a:ea typeface="HGPｺﾞｼｯｸM" pitchFamily="50" charset="-128"/>
              </a:rPr>
              <a:t>年度における特養の新規利用者のうち、要介護１・２の割合</a:t>
            </a:r>
            <a:r>
              <a:rPr lang="en-US" altLang="ja-JP" sz="1400" b="1" dirty="0" smtClean="0">
                <a:solidFill>
                  <a:prstClr val="black"/>
                </a:solidFill>
                <a:latin typeface="HGPｺﾞｼｯｸM" pitchFamily="50" charset="-128"/>
                <a:ea typeface="HGPｺﾞｼｯｸM" pitchFamily="50" charset="-128"/>
              </a:rPr>
              <a:t>〕</a:t>
            </a:r>
            <a:endParaRPr lang="ja-JP" altLang="en-US" sz="1400" b="1" dirty="0">
              <a:solidFill>
                <a:prstClr val="black"/>
              </a:solidFill>
              <a:latin typeface="HGPｺﾞｼｯｸM" pitchFamily="50" charset="-128"/>
              <a:ea typeface="HGPｺﾞｼｯｸM" pitchFamily="50" charset="-128"/>
            </a:endParaRPr>
          </a:p>
        </p:txBody>
      </p:sp>
      <p:sp>
        <p:nvSpPr>
          <p:cNvPr id="9" name="スライド番号プレースホルダー 4"/>
          <p:cNvSpPr txBox="1">
            <a:spLocks/>
          </p:cNvSpPr>
          <p:nvPr/>
        </p:nvSpPr>
        <p:spPr>
          <a:xfrm>
            <a:off x="9185920" y="6453336"/>
            <a:ext cx="720080" cy="365125"/>
          </a:xfrm>
          <a:prstGeom prst="rect">
            <a:avLst/>
          </a:prstGeom>
          <a:noFill/>
        </p:spPr>
        <p:txBody>
          <a:bodyPr vert="horz" lIns="91440" tIns="45720" rIns="91440" bIns="4572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kumimoji="0" lang="en-US" altLang="ja-JP" sz="2400" kern="0" dirty="0" smtClean="0">
                <a:solidFill>
                  <a:sysClr val="windowText" lastClr="000000"/>
                </a:solidFill>
                <a:latin typeface="Arial" panose="020B0604020202020204" pitchFamily="34" charset="0"/>
                <a:cs typeface="Arial" panose="020B0604020202020204" pitchFamily="34" charset="0"/>
              </a:rPr>
              <a:t>117</a:t>
            </a:r>
            <a:endParaRPr kumimoji="0" lang="ja-JP" altLang="en-US" sz="2400" kern="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7353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8"/>
            <a:ext cx="9906000" cy="404626"/>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rtlCol="0" anchor="ctr"/>
          <a:lstStyle/>
          <a:p>
            <a:pPr algn="ctr"/>
            <a:r>
              <a:rPr lang="ja-JP" altLang="en-US" sz="2200" b="1" dirty="0" smtClean="0">
                <a:solidFill>
                  <a:prstClr val="black"/>
                </a:solidFill>
                <a:latin typeface="HG丸ｺﾞｼｯｸM-PRO" pitchFamily="50" charset="-128"/>
                <a:ea typeface="HG丸ｺﾞｼｯｸM-PRO" pitchFamily="50" charset="-128"/>
              </a:rPr>
              <a:t>特養への入所が</a:t>
            </a:r>
            <a:r>
              <a:rPr lang="ja-JP" altLang="en-US" sz="2200" b="1" dirty="0">
                <a:solidFill>
                  <a:prstClr val="black"/>
                </a:solidFill>
                <a:latin typeface="HG丸ｺﾞｼｯｸM-PRO" pitchFamily="50" charset="-128"/>
                <a:ea typeface="HG丸ｺﾞｼｯｸM-PRO" pitchFamily="50" charset="-128"/>
              </a:rPr>
              <a:t>必要</a:t>
            </a:r>
            <a:r>
              <a:rPr lang="ja-JP" altLang="en-US" sz="2200" b="1" dirty="0" smtClean="0">
                <a:solidFill>
                  <a:prstClr val="black"/>
                </a:solidFill>
                <a:latin typeface="HG丸ｺﾞｼｯｸM-PRO" pitchFamily="50" charset="-128"/>
                <a:ea typeface="HG丸ｺﾞｼｯｸM-PRO" pitchFamily="50" charset="-128"/>
              </a:rPr>
              <a:t>と考えられる要介護１・２の高齢者</a:t>
            </a:r>
            <a:endParaRPr lang="en-US" altLang="ja-JP" sz="2200" b="1" dirty="0">
              <a:solidFill>
                <a:prstClr val="black"/>
              </a:solidFill>
              <a:latin typeface="HG丸ｺﾞｼｯｸM-PRO" pitchFamily="50" charset="-128"/>
              <a:ea typeface="HG丸ｺﾞｼｯｸM-PRO" pitchFamily="50" charset="-128"/>
            </a:endParaRPr>
          </a:p>
        </p:txBody>
      </p:sp>
      <p:sp>
        <p:nvSpPr>
          <p:cNvPr id="6" name="テキスト ボックス 5"/>
          <p:cNvSpPr txBox="1"/>
          <p:nvPr/>
        </p:nvSpPr>
        <p:spPr>
          <a:xfrm>
            <a:off x="72008" y="476673"/>
            <a:ext cx="9777536" cy="1400383"/>
          </a:xfrm>
          <a:prstGeom prst="rect">
            <a:avLst/>
          </a:prstGeom>
          <a:noFill/>
          <a:ln>
            <a:solidFill>
              <a:schemeClr val="tx1"/>
            </a:solidFill>
          </a:ln>
        </p:spPr>
        <p:txBody>
          <a:bodyPr wrap="square" rtlCol="0">
            <a:spAutoFit/>
          </a:bodyPr>
          <a:lstStyle/>
          <a:p>
            <a:pPr marL="177800" indent="-177800">
              <a:spcAft>
                <a:spcPts val="600"/>
              </a:spcAft>
            </a:pPr>
            <a:r>
              <a:rPr lang="ja-JP" altLang="en-US" sz="1600" dirty="0" smtClean="0">
                <a:solidFill>
                  <a:prstClr val="black"/>
                </a:solidFill>
                <a:latin typeface="HGPｺﾞｼｯｸM" pitchFamily="50" charset="-128"/>
                <a:ea typeface="HGPｺﾞｼｯｸM" pitchFamily="50" charset="-128"/>
              </a:rPr>
              <a:t>○</a:t>
            </a:r>
            <a:r>
              <a:rPr lang="ja-JP" altLang="en-US" sz="1600" dirty="0">
                <a:solidFill>
                  <a:prstClr val="black"/>
                </a:solidFill>
                <a:latin typeface="HGPｺﾞｼｯｸM" pitchFamily="50" charset="-128"/>
                <a:ea typeface="HGPｺﾞｼｯｸM" pitchFamily="50" charset="-128"/>
              </a:rPr>
              <a:t>　</a:t>
            </a:r>
            <a:r>
              <a:rPr lang="ja-JP" altLang="en-US" sz="1600" dirty="0" smtClean="0">
                <a:solidFill>
                  <a:prstClr val="black"/>
                </a:solidFill>
                <a:latin typeface="HGPｺﾞｼｯｸM" pitchFamily="50" charset="-128"/>
                <a:ea typeface="HGPｺﾞｼｯｸM" pitchFamily="50" charset="-128"/>
              </a:rPr>
              <a:t>各特養において、要介護１・２の方の入所を決定した理由としては、認知症等により地域での生活が困難であること、家族の状況等により在宅での生活を支える体制が不十分であること、等が挙げられる。</a:t>
            </a:r>
            <a:endParaRPr lang="en-US" altLang="ja-JP" sz="1600" dirty="0" smtClean="0">
              <a:solidFill>
                <a:prstClr val="black"/>
              </a:solidFill>
              <a:latin typeface="HGPｺﾞｼｯｸM" pitchFamily="50" charset="-128"/>
              <a:ea typeface="HGPｺﾞｼｯｸM" pitchFamily="50" charset="-128"/>
            </a:endParaRPr>
          </a:p>
          <a:p>
            <a:pPr marL="177800" indent="-177800">
              <a:spcAft>
                <a:spcPts val="600"/>
              </a:spcAft>
            </a:pPr>
            <a:r>
              <a:rPr lang="ja-JP" altLang="en-US" sz="1600" dirty="0">
                <a:solidFill>
                  <a:prstClr val="black"/>
                </a:solidFill>
                <a:latin typeface="HGPｺﾞｼｯｸM" pitchFamily="50" charset="-128"/>
                <a:ea typeface="HGPｺﾞｼｯｸM" pitchFamily="50" charset="-128"/>
              </a:rPr>
              <a:t>○　軽度（要介護１及び２）の要介護者であっても</a:t>
            </a:r>
            <a:r>
              <a:rPr lang="ja-JP" altLang="en-US" sz="1600" dirty="0" smtClean="0">
                <a:solidFill>
                  <a:prstClr val="black"/>
                </a:solidFill>
                <a:latin typeface="HGPｺﾞｼｯｸM" pitchFamily="50" charset="-128"/>
                <a:ea typeface="HGPｺﾞｼｯｸM" pitchFamily="50" charset="-128"/>
              </a:rPr>
              <a:t>、認知症等により常時の介護の必要性が認められる場合や、独居等により家族等による十分なサポートが期待できず、特</a:t>
            </a:r>
            <a:r>
              <a:rPr lang="ja-JP" altLang="en-US" sz="1600" dirty="0">
                <a:solidFill>
                  <a:prstClr val="black"/>
                </a:solidFill>
                <a:latin typeface="HGPｺﾞｼｯｸM" pitchFamily="50" charset="-128"/>
                <a:ea typeface="HGPｺﾞｼｯｸM" pitchFamily="50" charset="-128"/>
              </a:rPr>
              <a:t>養以外での生活が著しく困難であると認められる場合には</a:t>
            </a:r>
            <a:r>
              <a:rPr lang="ja-JP" altLang="en-US" sz="1600" dirty="0" smtClean="0">
                <a:solidFill>
                  <a:prstClr val="black"/>
                </a:solidFill>
                <a:latin typeface="HGPｺﾞｼｯｸM" pitchFamily="50" charset="-128"/>
                <a:ea typeface="HGPｺﾞｼｯｸM" pitchFamily="50" charset="-128"/>
              </a:rPr>
              <a:t>、特例的</a:t>
            </a:r>
            <a:r>
              <a:rPr lang="ja-JP" altLang="en-US" sz="1600" dirty="0">
                <a:solidFill>
                  <a:prstClr val="black"/>
                </a:solidFill>
                <a:latin typeface="HGPｺﾞｼｯｸM" pitchFamily="50" charset="-128"/>
                <a:ea typeface="HGPｺﾞｼｯｸM" pitchFamily="50" charset="-128"/>
              </a:rPr>
              <a:t>に、特養への入所を認める</a:t>
            </a:r>
            <a:r>
              <a:rPr lang="ja-JP" altLang="en-US" sz="1600" dirty="0" smtClean="0">
                <a:solidFill>
                  <a:prstClr val="black"/>
                </a:solidFill>
                <a:latin typeface="HGPｺﾞｼｯｸM" pitchFamily="50" charset="-128"/>
                <a:ea typeface="HGPｺﾞｼｯｸM" pitchFamily="50" charset="-128"/>
              </a:rPr>
              <a:t>ことが考えられるのではないか。</a:t>
            </a:r>
            <a:endParaRPr lang="ja-JP" altLang="en-US" sz="1600" dirty="0">
              <a:solidFill>
                <a:prstClr val="black"/>
              </a:solidFill>
              <a:latin typeface="HGPｺﾞｼｯｸM" pitchFamily="50" charset="-128"/>
              <a:ea typeface="HGPｺﾞｼｯｸM" pitchFamily="50" charset="-128"/>
            </a:endParaRPr>
          </a:p>
        </p:txBody>
      </p:sp>
      <p:sp>
        <p:nvSpPr>
          <p:cNvPr id="2" name="コンテンツ プレースホルダー 1"/>
          <p:cNvSpPr>
            <a:spLocks noGrp="1"/>
          </p:cNvSpPr>
          <p:nvPr>
            <p:ph idx="1"/>
          </p:nvPr>
        </p:nvSpPr>
        <p:spPr>
          <a:xfrm>
            <a:off x="46206" y="1988840"/>
            <a:ext cx="9921552" cy="2808312"/>
          </a:xfrm>
        </p:spPr>
        <p:txBody>
          <a:bodyPr>
            <a:normAutofit/>
          </a:bodyPr>
          <a:lstStyle/>
          <a:p>
            <a:pPr marL="0" indent="0">
              <a:spcBef>
                <a:spcPts val="600"/>
              </a:spcBef>
              <a:spcAft>
                <a:spcPts val="600"/>
              </a:spcAft>
              <a:buNone/>
            </a:pPr>
            <a:r>
              <a:rPr lang="en-US" altLang="ja-JP" sz="1600" dirty="0" smtClean="0"/>
              <a:t>【 </a:t>
            </a:r>
            <a:r>
              <a:rPr lang="ja-JP" altLang="en-US" sz="1600" dirty="0" smtClean="0"/>
              <a:t>各特養において、</a:t>
            </a:r>
            <a:r>
              <a:rPr kumimoji="1" lang="ja-JP" altLang="en-US" sz="1600" dirty="0" smtClean="0"/>
              <a:t>要介護１・２での入所を決めた</a:t>
            </a:r>
            <a:r>
              <a:rPr lang="ja-JP" altLang="en-US" sz="1600" dirty="0" smtClean="0"/>
              <a:t>理由 </a:t>
            </a:r>
            <a:r>
              <a:rPr kumimoji="1" lang="en-US" altLang="ja-JP" sz="1600" dirty="0" smtClean="0"/>
              <a:t>】</a:t>
            </a:r>
          </a:p>
          <a:p>
            <a:r>
              <a:rPr lang="ja-JP" altLang="en-US" sz="1400" dirty="0"/>
              <a:t>認知症による頻繁な徘徊があり、また、一人で外出をすると帰宅することが困難</a:t>
            </a:r>
            <a:r>
              <a:rPr lang="ja-JP" altLang="en-US" sz="1400" dirty="0" smtClean="0"/>
              <a:t>。</a:t>
            </a:r>
            <a:endParaRPr lang="en-US" altLang="ja-JP" sz="1400" dirty="0" smtClean="0"/>
          </a:p>
          <a:p>
            <a:r>
              <a:rPr lang="ja-JP" altLang="en-US" sz="1400" dirty="0" smtClean="0"/>
              <a:t>統合失調症による逸脱行動が顕著で、地域での生活が極めて困難。</a:t>
            </a:r>
            <a:endParaRPr lang="en-US" altLang="ja-JP" sz="1400" dirty="0" smtClean="0"/>
          </a:p>
          <a:p>
            <a:r>
              <a:rPr kumimoji="1" lang="ja-JP" altLang="en-US" sz="1400" dirty="0" smtClean="0"/>
              <a:t>家族によるネグレクト、経済的・身体的虐待の存在。</a:t>
            </a:r>
            <a:endParaRPr kumimoji="1" lang="en-US" altLang="ja-JP" sz="1400" dirty="0" smtClean="0"/>
          </a:p>
          <a:p>
            <a:r>
              <a:rPr lang="ja-JP" altLang="en-US" sz="1400" dirty="0" smtClean="0"/>
              <a:t>同居人も要介護であり、</a:t>
            </a:r>
            <a:r>
              <a:rPr kumimoji="1" lang="ja-JP" altLang="en-US" sz="1400" dirty="0" smtClean="0"/>
              <a:t>経済状況も踏まえると、十分な医療・介護サービスを受けながら在宅生活を続けることが困難。</a:t>
            </a:r>
            <a:endParaRPr kumimoji="1" lang="en-US" altLang="ja-JP" sz="1400" dirty="0" smtClean="0"/>
          </a:p>
          <a:p>
            <a:r>
              <a:rPr kumimoji="1" lang="ja-JP" altLang="en-US" sz="1400" dirty="0" smtClean="0"/>
              <a:t>独居で孤独を感じ、家族・本人ともに入所を強く希望。</a:t>
            </a:r>
            <a:endParaRPr kumimoji="1" lang="en-US" altLang="ja-JP" sz="1400" dirty="0" smtClean="0"/>
          </a:p>
          <a:p>
            <a:r>
              <a:rPr lang="ja-JP" altLang="en-US" sz="1400" dirty="0"/>
              <a:t>介護老人保健</a:t>
            </a:r>
            <a:r>
              <a:rPr lang="ja-JP" altLang="en-US" sz="1400" dirty="0" smtClean="0"/>
              <a:t>施設に</a:t>
            </a:r>
            <a:r>
              <a:rPr lang="ja-JP" altLang="en-US" sz="1400" dirty="0"/>
              <a:t>入所</a:t>
            </a:r>
            <a:r>
              <a:rPr lang="ja-JP" altLang="en-US" sz="1400" dirty="0" smtClean="0"/>
              <a:t>していた</a:t>
            </a:r>
            <a:r>
              <a:rPr kumimoji="1" lang="ja-JP" altLang="en-US" sz="1400" dirty="0" smtClean="0"/>
              <a:t>期間が長かったこと等から、自宅での地域生活に復帰することが困難。</a:t>
            </a:r>
            <a:endParaRPr kumimoji="1" lang="en-US" altLang="ja-JP" sz="1400" dirty="0" smtClean="0"/>
          </a:p>
          <a:p>
            <a:r>
              <a:rPr kumimoji="1" lang="ja-JP" altLang="en-US" sz="1400" dirty="0" smtClean="0"/>
              <a:t>孤立により事故死・自死に至る</a:t>
            </a:r>
            <a:r>
              <a:rPr lang="ja-JP" altLang="en-US" sz="1400" dirty="0" smtClean="0"/>
              <a:t>可能性。</a:t>
            </a:r>
            <a:endParaRPr kumimoji="1" lang="en-US" altLang="ja-JP" sz="1400" dirty="0" smtClean="0"/>
          </a:p>
          <a:p>
            <a:r>
              <a:rPr lang="ja-JP" altLang="en-US" sz="1400" dirty="0"/>
              <a:t>精神</a:t>
            </a:r>
            <a:r>
              <a:rPr lang="ja-JP" altLang="en-US" sz="1400" dirty="0" smtClean="0"/>
              <a:t>障害・知的障害等により生活維持能力や生活意欲が著しく低下。</a:t>
            </a:r>
            <a:endParaRPr lang="en-US" altLang="ja-JP" sz="1400" dirty="0"/>
          </a:p>
          <a:p>
            <a:r>
              <a:rPr lang="ja-JP" altLang="en-US" sz="1400" dirty="0" smtClean="0"/>
              <a:t>市町村に</a:t>
            </a:r>
            <a:r>
              <a:rPr lang="ja-JP" altLang="en-US" sz="1400" dirty="0"/>
              <a:t>よる緊急対応としての措置</a:t>
            </a:r>
            <a:r>
              <a:rPr lang="ja-JP" altLang="en-US" sz="1400" dirty="0" smtClean="0"/>
              <a:t>入所。また、その後、契約入所に転換。</a:t>
            </a:r>
            <a:endParaRPr lang="en-US" altLang="ja-JP" sz="1400" dirty="0" smtClean="0"/>
          </a:p>
          <a:p>
            <a:pPr marL="0" indent="0">
              <a:buNone/>
            </a:pPr>
            <a:endParaRPr kumimoji="1" lang="en-US" altLang="ja-JP" sz="1400" dirty="0" smtClean="0"/>
          </a:p>
          <a:p>
            <a:pPr marL="0" indent="0">
              <a:buNone/>
            </a:pPr>
            <a:endParaRPr kumimoji="1" lang="en-US" altLang="ja-JP" sz="1400" dirty="0" smtClean="0"/>
          </a:p>
          <a:p>
            <a:pPr marL="0" indent="0">
              <a:spcBef>
                <a:spcPts val="600"/>
              </a:spcBef>
              <a:spcAft>
                <a:spcPts val="600"/>
              </a:spcAft>
              <a:buNone/>
            </a:pPr>
            <a:endParaRPr lang="en-US" altLang="ja-JP" sz="1600" dirty="0" smtClean="0"/>
          </a:p>
        </p:txBody>
      </p:sp>
      <p:sp>
        <p:nvSpPr>
          <p:cNvPr id="8" name="正方形/長方形 7"/>
          <p:cNvSpPr/>
          <p:nvPr/>
        </p:nvSpPr>
        <p:spPr>
          <a:xfrm>
            <a:off x="128464" y="5085186"/>
            <a:ext cx="9649072" cy="1680460"/>
          </a:xfrm>
          <a:prstGeom prst="rect">
            <a:avLst/>
          </a:prstGeom>
          <a:ln w="22225">
            <a:solidFill>
              <a:schemeClr val="tx1">
                <a:lumMod val="75000"/>
                <a:lumOff val="25000"/>
              </a:schemeClr>
            </a:solidFill>
            <a:prstDash val="dash"/>
          </a:ln>
        </p:spPr>
        <p:txBody>
          <a:bodyPr wrap="square">
            <a:spAutoFit/>
          </a:bodyPr>
          <a:lstStyle/>
          <a:p>
            <a:pPr lvl="0" fontAlgn="auto">
              <a:spcBef>
                <a:spcPts val="1200"/>
              </a:spcBef>
              <a:spcAft>
                <a:spcPts val="600"/>
              </a:spcAft>
            </a:pPr>
            <a:endParaRPr lang="en-US" altLang="ja-JP" sz="500" dirty="0" smtClean="0">
              <a:solidFill>
                <a:prstClr val="black"/>
              </a:solidFill>
              <a:latin typeface="Calibri"/>
              <a:ea typeface="ＭＳ Ｐゴシック"/>
            </a:endParaRPr>
          </a:p>
          <a:p>
            <a:pPr lvl="0" fontAlgn="auto">
              <a:spcBef>
                <a:spcPts val="600"/>
              </a:spcBef>
              <a:spcAft>
                <a:spcPts val="600"/>
              </a:spcAft>
            </a:pPr>
            <a:r>
              <a:rPr lang="en-US" altLang="ja-JP" sz="1600" dirty="0" smtClean="0">
                <a:solidFill>
                  <a:prstClr val="black"/>
                </a:solidFill>
                <a:latin typeface="Calibri"/>
                <a:ea typeface="ＭＳ Ｐゴシック"/>
              </a:rPr>
              <a:t>【 </a:t>
            </a:r>
            <a:r>
              <a:rPr lang="ja-JP" altLang="en-US" sz="1600" dirty="0">
                <a:solidFill>
                  <a:prstClr val="black"/>
                </a:solidFill>
                <a:latin typeface="Calibri"/>
                <a:ea typeface="ＭＳ Ｐゴシック"/>
              </a:rPr>
              <a:t>要介護１・２であっても特養への入所が必要と考えられる要因 </a:t>
            </a:r>
            <a:r>
              <a:rPr lang="en-US" altLang="ja-JP" sz="1600" dirty="0">
                <a:solidFill>
                  <a:prstClr val="black"/>
                </a:solidFill>
                <a:latin typeface="Calibri"/>
                <a:ea typeface="ＭＳ Ｐゴシック"/>
              </a:rPr>
              <a:t>】</a:t>
            </a:r>
          </a:p>
          <a:p>
            <a:pPr marL="342900" lvl="0" indent="-342900" fontAlgn="auto">
              <a:spcBef>
                <a:spcPct val="20000"/>
              </a:spcBef>
              <a:spcAft>
                <a:spcPts val="0"/>
              </a:spcAft>
              <a:buFont typeface="Wingdings" pitchFamily="2" charset="2"/>
              <a:buChar char="Ø"/>
            </a:pPr>
            <a:r>
              <a:rPr lang="ja-JP" altLang="en-US" sz="1400" dirty="0">
                <a:solidFill>
                  <a:prstClr val="black"/>
                </a:solidFill>
                <a:latin typeface="Calibri"/>
                <a:ea typeface="ＭＳ Ｐゴシック"/>
              </a:rPr>
              <a:t>認知症高齢者であり、常時</a:t>
            </a:r>
            <a:r>
              <a:rPr lang="ja-JP" altLang="en-US" sz="1400" dirty="0" smtClean="0">
                <a:solidFill>
                  <a:prstClr val="black"/>
                </a:solidFill>
                <a:latin typeface="Calibri"/>
                <a:ea typeface="ＭＳ Ｐゴシック"/>
              </a:rPr>
              <a:t>の</a:t>
            </a:r>
            <a:r>
              <a:rPr lang="ja-JP" altLang="en-US" sz="1400" dirty="0">
                <a:solidFill>
                  <a:prstClr val="black"/>
                </a:solidFill>
                <a:latin typeface="Calibri"/>
                <a:ea typeface="ＭＳ Ｐゴシック"/>
              </a:rPr>
              <a:t>適切な</a:t>
            </a:r>
            <a:r>
              <a:rPr lang="ja-JP" altLang="en-US" sz="1400" dirty="0" smtClean="0">
                <a:solidFill>
                  <a:prstClr val="black"/>
                </a:solidFill>
                <a:latin typeface="Calibri"/>
                <a:ea typeface="ＭＳ Ｐゴシック"/>
              </a:rPr>
              <a:t>見守り</a:t>
            </a:r>
            <a:r>
              <a:rPr lang="ja-JP" altLang="en-US" sz="1400" dirty="0">
                <a:solidFill>
                  <a:prstClr val="black"/>
                </a:solidFill>
                <a:latin typeface="Calibri"/>
                <a:ea typeface="ＭＳ Ｐゴシック"/>
              </a:rPr>
              <a:t>・介護が必要であること。</a:t>
            </a:r>
            <a:endParaRPr lang="en-US" altLang="ja-JP" sz="1400" dirty="0">
              <a:solidFill>
                <a:prstClr val="black"/>
              </a:solidFill>
              <a:latin typeface="Calibri"/>
              <a:ea typeface="ＭＳ Ｐゴシック"/>
            </a:endParaRPr>
          </a:p>
          <a:p>
            <a:pPr marL="342900" lvl="0" indent="-342900" fontAlgn="auto">
              <a:spcBef>
                <a:spcPct val="20000"/>
              </a:spcBef>
              <a:spcAft>
                <a:spcPts val="0"/>
              </a:spcAft>
              <a:buFont typeface="Wingdings" pitchFamily="2" charset="2"/>
              <a:buChar char="Ø"/>
            </a:pPr>
            <a:r>
              <a:rPr lang="ja-JP" altLang="en-US" sz="1400" dirty="0">
                <a:solidFill>
                  <a:prstClr val="black"/>
                </a:solidFill>
                <a:latin typeface="Calibri"/>
                <a:ea typeface="ＭＳ Ｐゴシック"/>
              </a:rPr>
              <a:t>知的障害・精神障害</a:t>
            </a:r>
            <a:r>
              <a:rPr lang="ja-JP" altLang="en-US" sz="1400" dirty="0" smtClean="0">
                <a:solidFill>
                  <a:prstClr val="black"/>
                </a:solidFill>
                <a:latin typeface="Calibri"/>
                <a:ea typeface="ＭＳ Ｐゴシック"/>
              </a:rPr>
              <a:t>等も伴って、</a:t>
            </a:r>
            <a:r>
              <a:rPr lang="ja-JP" altLang="en-US" sz="1400" dirty="0">
                <a:solidFill>
                  <a:prstClr val="black"/>
                </a:solidFill>
                <a:latin typeface="Calibri"/>
                <a:ea typeface="ＭＳ Ｐゴシック"/>
              </a:rPr>
              <a:t>地域での安定した生活を続けることが困難であること。</a:t>
            </a:r>
            <a:endParaRPr lang="en-US" altLang="ja-JP" sz="1400" dirty="0">
              <a:solidFill>
                <a:prstClr val="black"/>
              </a:solidFill>
              <a:latin typeface="Calibri"/>
              <a:ea typeface="ＭＳ Ｐゴシック"/>
            </a:endParaRPr>
          </a:p>
          <a:p>
            <a:pPr marL="342900" lvl="0" indent="-342900" fontAlgn="auto">
              <a:spcBef>
                <a:spcPct val="20000"/>
              </a:spcBef>
              <a:spcAft>
                <a:spcPts val="0"/>
              </a:spcAft>
              <a:buFont typeface="Wingdings" pitchFamily="2" charset="2"/>
              <a:buChar char="Ø"/>
            </a:pPr>
            <a:r>
              <a:rPr lang="ja-JP" altLang="en-US" sz="1400" dirty="0">
                <a:solidFill>
                  <a:prstClr val="black"/>
                </a:solidFill>
                <a:latin typeface="Calibri"/>
                <a:ea typeface="ＭＳ Ｐゴシック"/>
              </a:rPr>
              <a:t>家族によるサポートが期待できず、また、現に地域での介護サービスや生活支援の供給が十分に認められないこと。</a:t>
            </a:r>
            <a:endParaRPr lang="en-US" altLang="ja-JP" sz="1400" dirty="0">
              <a:solidFill>
                <a:prstClr val="black"/>
              </a:solidFill>
              <a:latin typeface="Calibri"/>
              <a:ea typeface="ＭＳ Ｐゴシック"/>
            </a:endParaRPr>
          </a:p>
          <a:p>
            <a:pPr marL="342900" lvl="0" indent="-342900" fontAlgn="auto">
              <a:spcBef>
                <a:spcPct val="20000"/>
              </a:spcBef>
              <a:spcAft>
                <a:spcPts val="1200"/>
              </a:spcAft>
              <a:buFont typeface="Wingdings" pitchFamily="2" charset="2"/>
              <a:buChar char="Ø"/>
            </a:pPr>
            <a:r>
              <a:rPr lang="ja-JP" altLang="en-US" sz="1400" dirty="0">
                <a:solidFill>
                  <a:prstClr val="black"/>
                </a:solidFill>
                <a:latin typeface="Calibri"/>
                <a:ea typeface="ＭＳ Ｐゴシック"/>
              </a:rPr>
              <a:t>家族等による虐待が深刻であり、心身の安全・安心の確保が不可欠であること</a:t>
            </a:r>
            <a:r>
              <a:rPr lang="ja-JP" altLang="en-US" sz="1400" dirty="0" smtClean="0">
                <a:solidFill>
                  <a:prstClr val="black"/>
                </a:solidFill>
                <a:latin typeface="Calibri"/>
                <a:ea typeface="ＭＳ Ｐゴシック"/>
              </a:rPr>
              <a:t>。</a:t>
            </a:r>
            <a:endParaRPr lang="en-US" altLang="ja-JP" sz="1400" dirty="0">
              <a:solidFill>
                <a:prstClr val="black"/>
              </a:solidFill>
              <a:latin typeface="Calibri"/>
              <a:ea typeface="ＭＳ Ｐゴシック"/>
            </a:endParaRPr>
          </a:p>
        </p:txBody>
      </p:sp>
      <p:sp>
        <p:nvSpPr>
          <p:cNvPr id="10" name="正方形/長方形 9"/>
          <p:cNvSpPr/>
          <p:nvPr/>
        </p:nvSpPr>
        <p:spPr>
          <a:xfrm>
            <a:off x="7113242" y="2132856"/>
            <a:ext cx="3024336" cy="498598"/>
          </a:xfrm>
          <a:prstGeom prst="rect">
            <a:avLst/>
          </a:prstGeom>
        </p:spPr>
        <p:txBody>
          <a:bodyPr wrap="square">
            <a:spAutoFit/>
          </a:bodyPr>
          <a:lstStyle/>
          <a:p>
            <a:pPr lvl="0" fontAlgn="auto">
              <a:spcBef>
                <a:spcPct val="20000"/>
              </a:spcBef>
              <a:spcAft>
                <a:spcPts val="0"/>
              </a:spcAft>
            </a:pPr>
            <a:r>
              <a:rPr lang="en-US" altLang="ja-JP" sz="1200" dirty="0" smtClean="0">
                <a:solidFill>
                  <a:prstClr val="black"/>
                </a:solidFill>
                <a:latin typeface="ＤＦ特太ゴシック体" pitchFamily="49" charset="-128"/>
                <a:ea typeface="ＤＦ特太ゴシック体" pitchFamily="49" charset="-128"/>
              </a:rPr>
              <a:t>※</a:t>
            </a:r>
            <a:r>
              <a:rPr lang="ja-JP" altLang="en-US" sz="1200" dirty="0" smtClean="0">
                <a:solidFill>
                  <a:prstClr val="black"/>
                </a:solidFill>
                <a:latin typeface="ＤＦ特太ゴシック体" pitchFamily="49" charset="-128"/>
                <a:ea typeface="ＤＦ特太ゴシック体" pitchFamily="49" charset="-128"/>
              </a:rPr>
              <a:t>一部特別</a:t>
            </a:r>
            <a:r>
              <a:rPr lang="ja-JP" altLang="en-US" sz="1200" dirty="0">
                <a:solidFill>
                  <a:prstClr val="black"/>
                </a:solidFill>
                <a:latin typeface="ＤＦ特太ゴシック体" pitchFamily="49" charset="-128"/>
                <a:ea typeface="ＤＦ特太ゴシック体" pitchFamily="49" charset="-128"/>
              </a:rPr>
              <a:t>養護老人ホーム</a:t>
            </a:r>
            <a:r>
              <a:rPr lang="ja-JP" altLang="en-US" sz="1200" dirty="0" smtClean="0">
                <a:solidFill>
                  <a:prstClr val="black"/>
                </a:solidFill>
                <a:latin typeface="ＤＦ特太ゴシック体" pitchFamily="49" charset="-128"/>
                <a:ea typeface="ＤＦ特太ゴシック体" pitchFamily="49" charset="-128"/>
              </a:rPr>
              <a:t>の施設</a:t>
            </a:r>
            <a:r>
              <a:rPr lang="ja-JP" altLang="en-US" sz="1200" dirty="0">
                <a:solidFill>
                  <a:prstClr val="black"/>
                </a:solidFill>
                <a:latin typeface="ＤＦ特太ゴシック体" pitchFamily="49" charset="-128"/>
                <a:ea typeface="ＤＦ特太ゴシック体" pitchFamily="49" charset="-128"/>
              </a:rPr>
              <a:t>長</a:t>
            </a:r>
            <a:r>
              <a:rPr lang="ja-JP" altLang="en-US" sz="1200" dirty="0" smtClean="0">
                <a:solidFill>
                  <a:prstClr val="black"/>
                </a:solidFill>
                <a:latin typeface="ＤＦ特太ゴシック体" pitchFamily="49" charset="-128"/>
                <a:ea typeface="ＤＦ特太ゴシック体" pitchFamily="49" charset="-128"/>
              </a:rPr>
              <a:t>等</a:t>
            </a:r>
            <a:endParaRPr lang="en-US" altLang="ja-JP" sz="1200" dirty="0" smtClean="0">
              <a:solidFill>
                <a:prstClr val="black"/>
              </a:solidFill>
              <a:latin typeface="ＤＦ特太ゴシック体" pitchFamily="49" charset="-128"/>
              <a:ea typeface="ＤＦ特太ゴシック体" pitchFamily="49" charset="-128"/>
            </a:endParaRPr>
          </a:p>
          <a:p>
            <a:pPr lvl="0" fontAlgn="auto">
              <a:spcBef>
                <a:spcPct val="20000"/>
              </a:spcBef>
              <a:spcAft>
                <a:spcPts val="0"/>
              </a:spcAft>
            </a:pPr>
            <a:r>
              <a:rPr lang="ja-JP" altLang="en-US" sz="1200" dirty="0">
                <a:solidFill>
                  <a:prstClr val="black"/>
                </a:solidFill>
                <a:latin typeface="ＤＦ特太ゴシック体" pitchFamily="49" charset="-128"/>
                <a:ea typeface="ＤＦ特太ゴシック体" pitchFamily="49" charset="-128"/>
              </a:rPr>
              <a:t>　</a:t>
            </a:r>
            <a:r>
              <a:rPr lang="ja-JP" altLang="en-US" sz="1200" dirty="0" smtClean="0">
                <a:solidFill>
                  <a:prstClr val="black"/>
                </a:solidFill>
                <a:latin typeface="ＤＦ特太ゴシック体" pitchFamily="49" charset="-128"/>
                <a:ea typeface="ＤＦ特太ゴシック体" pitchFamily="49" charset="-128"/>
              </a:rPr>
              <a:t>に対する厚労省による聞き取り</a:t>
            </a:r>
            <a:endParaRPr lang="en-US" altLang="ja-JP" sz="1200" dirty="0">
              <a:solidFill>
                <a:prstClr val="black"/>
              </a:solidFill>
              <a:latin typeface="ＤＦ特太ゴシック体" pitchFamily="49" charset="-128"/>
              <a:ea typeface="ＤＦ特太ゴシック体" pitchFamily="49" charset="-128"/>
            </a:endParaRPr>
          </a:p>
        </p:txBody>
      </p:sp>
      <p:sp>
        <p:nvSpPr>
          <p:cNvPr id="5" name="ストライプ矢印 4"/>
          <p:cNvSpPr/>
          <p:nvPr/>
        </p:nvSpPr>
        <p:spPr>
          <a:xfrm rot="5400000">
            <a:off x="4340932" y="3537015"/>
            <a:ext cx="504056" cy="3024336"/>
          </a:xfrm>
          <a:prstGeom prst="stripedRightArrow">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4"/>
          <p:cNvSpPr txBox="1">
            <a:spLocks/>
          </p:cNvSpPr>
          <p:nvPr/>
        </p:nvSpPr>
        <p:spPr>
          <a:xfrm>
            <a:off x="9129464" y="6381328"/>
            <a:ext cx="720080" cy="365125"/>
          </a:xfrm>
          <a:prstGeom prst="rect">
            <a:avLst/>
          </a:prstGeom>
          <a:noFill/>
        </p:spPr>
        <p:txBody>
          <a:bodyPr vert="horz" lIns="91440" tIns="45720" rIns="91440" bIns="4572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kumimoji="0" lang="en-US" altLang="ja-JP" sz="2400" kern="0" dirty="0" smtClean="0">
                <a:solidFill>
                  <a:sysClr val="windowText" lastClr="000000"/>
                </a:solidFill>
                <a:latin typeface="Arial" panose="020B0604020202020204" pitchFamily="34" charset="0"/>
                <a:cs typeface="Arial" panose="020B0604020202020204" pitchFamily="34" charset="0"/>
              </a:rPr>
              <a:t>118</a:t>
            </a:r>
            <a:endParaRPr kumimoji="0" lang="ja-JP" altLang="en-US" sz="2400" kern="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7948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6480" y="0"/>
            <a:ext cx="9925536" cy="456928"/>
          </a:xfrm>
          <a:prstGeom prst="rect">
            <a:avLst/>
          </a:prstGeom>
          <a:gradFill>
            <a:gsLst>
              <a:gs pos="0">
                <a:srgbClr val="FFCCFF"/>
              </a:gs>
              <a:gs pos="50000">
                <a:schemeClr val="bg1"/>
              </a:gs>
              <a:gs pos="100000">
                <a:srgbClr val="FFCC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388" tIns="41190" rIns="82388" bIns="41190" anchor="ctr"/>
          <a:lstStyle/>
          <a:p>
            <a:pPr algn="ctr"/>
            <a:r>
              <a:rPr lang="ja-JP" altLang="en-US" sz="2200" b="1" dirty="0" smtClean="0">
                <a:solidFill>
                  <a:prstClr val="black"/>
                </a:solidFill>
                <a:latin typeface="HG丸ｺﾞｼｯｸM-PRO" pitchFamily="50" charset="-128"/>
                <a:ea typeface="HG丸ｺﾞｼｯｸM-PRO" pitchFamily="50" charset="-128"/>
              </a:rPr>
              <a:t>特養入所者の要介護度が改善した場合の取扱い</a:t>
            </a:r>
            <a:endParaRPr lang="ja-JP" altLang="en-US" sz="2200" b="1" dirty="0">
              <a:solidFill>
                <a:prstClr val="black"/>
              </a:solidFill>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694001148"/>
              </p:ext>
            </p:extLst>
          </p:nvPr>
        </p:nvGraphicFramePr>
        <p:xfrm>
          <a:off x="488505" y="2299620"/>
          <a:ext cx="8483782" cy="4585764"/>
        </p:xfrm>
        <a:graphic>
          <a:graphicData uri="http://schemas.openxmlformats.org/drawingml/2006/table">
            <a:tbl>
              <a:tblPr/>
              <a:tblGrid>
                <a:gridCol w="342086"/>
                <a:gridCol w="132127"/>
                <a:gridCol w="757302"/>
                <a:gridCol w="76564"/>
                <a:gridCol w="833864"/>
                <a:gridCol w="833864"/>
                <a:gridCol w="833864"/>
                <a:gridCol w="833864"/>
                <a:gridCol w="833864"/>
                <a:gridCol w="833864"/>
                <a:gridCol w="817962"/>
                <a:gridCol w="268298"/>
                <a:gridCol w="1086259"/>
              </a:tblGrid>
              <a:tr h="270003">
                <a:tc gridSpan="2">
                  <a:txBody>
                    <a:bodyPr/>
                    <a:lstStyle/>
                    <a:p>
                      <a:pPr algn="l" fontAlgn="ctr"/>
                      <a:endParaRPr lang="ja-JP" altLang="en-US" sz="800" b="0" i="0" u="none" strike="noStrike" dirty="0">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kumimoji="1" lang="ja-JP" altLang="en-US"/>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ja-JP" altLang="en-US" sz="800" b="0" i="0" u="none" strike="noStrike">
                        <a:solidFill>
                          <a:srgbClr val="000000"/>
                        </a:solidFill>
                        <a:effectLst/>
                        <a:latin typeface="ＭＳ Ｐゴシック"/>
                      </a:endParaRPr>
                    </a:p>
                  </a:txBody>
                  <a:tcPr marL="7293" marR="7293" marT="729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ctr"/>
                      <a:endParaRPr lang="ja-JP" altLang="en-US" sz="800" b="0" i="0" u="none" strike="noStrike">
                        <a:solidFill>
                          <a:srgbClr val="000000"/>
                        </a:solidFill>
                        <a:effectLst/>
                        <a:latin typeface="ＭＳ Ｐゴシック"/>
                      </a:endParaRP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smtClean="0">
                          <a:solidFill>
                            <a:srgbClr val="000000"/>
                          </a:solidFill>
                          <a:effectLst/>
                          <a:latin typeface="HGSｺﾞｼｯｸM" pitchFamily="50" charset="-128"/>
                          <a:ea typeface="HGSｺﾞｼｯｸM" pitchFamily="50" charset="-128"/>
                        </a:rPr>
                        <a:t>（</a:t>
                      </a:r>
                      <a:r>
                        <a:rPr lang="ja-JP" altLang="en-US" sz="1200" b="0" i="0" u="none" strike="noStrike" dirty="0">
                          <a:solidFill>
                            <a:srgbClr val="000000"/>
                          </a:solidFill>
                          <a:effectLst/>
                          <a:latin typeface="HGSｺﾞｼｯｸM" pitchFamily="50" charset="-128"/>
                          <a:ea typeface="HGSｺﾞｼｯｸM" pitchFamily="50" charset="-128"/>
                        </a:rPr>
                        <a:t>単位：千人）</a:t>
                      </a:r>
                    </a:p>
                  </a:txBody>
                  <a:tcPr marL="7901" marR="7901" marT="7293" marB="0" anchor="ctr">
                    <a:lnL>
                      <a:noFill/>
                    </a:lnL>
                    <a:lnR>
                      <a:noFill/>
                    </a:lnR>
                    <a:lnT>
                      <a:noFill/>
                    </a:lnT>
                    <a:lnB w="12700" cap="flat" cmpd="sng" algn="ctr">
                      <a:solidFill>
                        <a:srgbClr val="000000"/>
                      </a:solidFill>
                      <a:prstDash val="solid"/>
                      <a:round/>
                      <a:headEnd type="none" w="med" len="med"/>
                      <a:tailEnd type="none" w="med" len="med"/>
                    </a:lnB>
                  </a:tcPr>
                </a:tc>
              </a:tr>
              <a:tr h="211556">
                <a:tc rowSpan="2" gridSpan="3">
                  <a:txBody>
                    <a:bodyPr/>
                    <a:lstStyle/>
                    <a:p>
                      <a:pPr algn="ctr" rtl="0" fontAlgn="ctr"/>
                      <a:r>
                        <a:rPr lang="ja-JP" altLang="en-US" sz="1100" b="0" i="0" u="none" strike="noStrike" dirty="0">
                          <a:solidFill>
                            <a:srgbClr val="000000"/>
                          </a:solidFill>
                          <a:effectLst/>
                          <a:latin typeface="HGPｺﾞｼｯｸM"/>
                        </a:rPr>
                        <a:t>　</a:t>
                      </a:r>
                    </a:p>
                  </a:txBody>
                  <a:tcPr marL="7901" marR="7901" marT="72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endParaRPr kumimoji="1" lang="ja-JP" altLang="en-US"/>
                    </a:p>
                  </a:txBody>
                  <a:tcPr/>
                </a:tc>
                <a:tc rowSpan="2" hMerge="1">
                  <a:txBody>
                    <a:bodyPr/>
                    <a:lstStyle/>
                    <a:p>
                      <a:endParaRPr kumimoji="1" lang="ja-JP" altLang="en-US"/>
                    </a:p>
                  </a:txBody>
                  <a:tcPr/>
                </a:tc>
                <a:tc gridSpan="10">
                  <a:txBody>
                    <a:bodyPr/>
                    <a:lstStyle/>
                    <a:p>
                      <a:pPr algn="ctr" rtl="0" fontAlgn="ctr"/>
                      <a:r>
                        <a:rPr lang="ja-JP" altLang="en-US" sz="1400" b="0" i="0" u="none" strike="noStrike" dirty="0">
                          <a:solidFill>
                            <a:srgbClr val="000000"/>
                          </a:solidFill>
                          <a:effectLst/>
                          <a:latin typeface="HGPｺﾞｼｯｸM"/>
                        </a:rPr>
                        <a:t>平成</a:t>
                      </a:r>
                      <a:r>
                        <a:rPr lang="en-US" altLang="ja-JP" sz="1400" b="0" i="0" u="none" strike="noStrike" dirty="0">
                          <a:solidFill>
                            <a:srgbClr val="000000"/>
                          </a:solidFill>
                          <a:effectLst/>
                          <a:latin typeface="HGPｺﾞｼｯｸM"/>
                        </a:rPr>
                        <a:t>25</a:t>
                      </a:r>
                      <a:r>
                        <a:rPr lang="ja-JP" altLang="en-US" sz="1400" b="0" i="0" u="none" strike="noStrike" dirty="0">
                          <a:solidFill>
                            <a:srgbClr val="000000"/>
                          </a:solidFill>
                          <a:effectLst/>
                          <a:latin typeface="HGPｺﾞｼｯｸM"/>
                        </a:rPr>
                        <a:t>年３月</a:t>
                      </a:r>
                    </a:p>
                  </a:txBody>
                  <a:tcPr marL="7901" marR="7901" marT="72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ctr" rtl="0" fontAlgn="ctr"/>
                      <a:endParaRPr lang="ja-JP" altLang="en-US" sz="14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901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ja-JP" altLang="en-US" sz="1100" b="0" i="0" u="none" strike="noStrike" dirty="0">
                          <a:solidFill>
                            <a:srgbClr val="000000"/>
                          </a:solidFill>
                          <a:effectLst/>
                          <a:latin typeface="HGPｺﾞｼｯｸM"/>
                        </a:rPr>
                        <a:t>要支援１</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ctr"/>
                      <a:r>
                        <a:rPr lang="ja-JP" altLang="en-US" sz="1100" b="0" i="0" u="none" strike="noStrike" dirty="0">
                          <a:solidFill>
                            <a:srgbClr val="000000"/>
                          </a:solidFill>
                          <a:effectLst/>
                          <a:latin typeface="HGPｺﾞｼｯｸM"/>
                        </a:rPr>
                        <a:t>要支援２</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ja-JP" altLang="en-US" sz="1100" b="0" i="0" u="none" strike="noStrike" dirty="0">
                          <a:solidFill>
                            <a:srgbClr val="000000"/>
                          </a:solidFill>
                          <a:effectLst/>
                          <a:latin typeface="HGPｺﾞｼｯｸM"/>
                        </a:rPr>
                        <a:t>要介護１</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ja-JP" altLang="en-US" sz="1100" b="0" i="0" u="none" strike="noStrike" dirty="0">
                          <a:solidFill>
                            <a:srgbClr val="000000"/>
                          </a:solidFill>
                          <a:effectLst/>
                          <a:latin typeface="HGPｺﾞｼｯｸM"/>
                        </a:rPr>
                        <a:t>要介護２</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ja-JP" altLang="en-US" sz="1100" b="0" i="0" u="none" strike="noStrike" dirty="0">
                          <a:solidFill>
                            <a:srgbClr val="000000"/>
                          </a:solidFill>
                          <a:effectLst/>
                          <a:latin typeface="HGPｺﾞｼｯｸM"/>
                        </a:rPr>
                        <a:t>要介護３</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ja-JP" altLang="en-US" sz="1100" b="0" i="0" u="none" strike="noStrike" dirty="0">
                          <a:solidFill>
                            <a:srgbClr val="000000"/>
                          </a:solidFill>
                          <a:effectLst/>
                          <a:latin typeface="HGPｺﾞｼｯｸM"/>
                        </a:rPr>
                        <a:t>要介護４</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ja-JP" altLang="en-US" sz="1100" b="0" i="0" u="none" strike="noStrike" dirty="0">
                          <a:solidFill>
                            <a:srgbClr val="000000"/>
                          </a:solidFill>
                          <a:effectLst/>
                          <a:latin typeface="HGPｺﾞｼｯｸM"/>
                        </a:rPr>
                        <a:t>要介護５</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rtl="0" fontAlgn="ctr"/>
                      <a:r>
                        <a:rPr lang="ja-JP" altLang="en-US" sz="1100" b="0" i="0" u="none" strike="noStrike" dirty="0">
                          <a:solidFill>
                            <a:srgbClr val="000000"/>
                          </a:solidFill>
                          <a:effectLst/>
                          <a:latin typeface="HGPｺﾞｼｯｸM"/>
                        </a:rPr>
                        <a:t>総数</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40780">
                <a:tc rowSpan="16">
                  <a:txBody>
                    <a:bodyPr/>
                    <a:lstStyle/>
                    <a:p>
                      <a:pPr algn="ctr" fontAlgn="ctr"/>
                      <a:r>
                        <a:rPr lang="ja-JP" altLang="en-US" sz="1400" b="0" i="0" u="none" strike="noStrike" dirty="0">
                          <a:solidFill>
                            <a:srgbClr val="000000"/>
                          </a:solidFill>
                          <a:effectLst/>
                          <a:latin typeface="HGPｺﾞｼｯｸM"/>
                        </a:rPr>
                        <a:t>平成</a:t>
                      </a:r>
                      <a:r>
                        <a:rPr lang="en-US" altLang="ja-JP" sz="1400" b="0" i="0" u="none" strike="noStrike" dirty="0">
                          <a:solidFill>
                            <a:srgbClr val="000000"/>
                          </a:solidFill>
                          <a:effectLst/>
                          <a:latin typeface="HGPｺﾞｼｯｸM"/>
                        </a:rPr>
                        <a:t>24</a:t>
                      </a:r>
                      <a:r>
                        <a:rPr lang="ja-JP" altLang="en-US" sz="1400" b="0" i="0" u="none" strike="noStrike" dirty="0">
                          <a:solidFill>
                            <a:srgbClr val="000000"/>
                          </a:solidFill>
                          <a:effectLst/>
                          <a:latin typeface="HGPｺﾞｼｯｸM"/>
                        </a:rPr>
                        <a:t>年４月</a:t>
                      </a:r>
                    </a:p>
                  </a:txBody>
                  <a:tcPr marL="7901" marR="7901" marT="7293"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gridSpan="2">
                  <a:txBody>
                    <a:bodyPr/>
                    <a:lstStyle/>
                    <a:p>
                      <a:pPr algn="ctr" rtl="0" fontAlgn="ctr"/>
                      <a:r>
                        <a:rPr lang="ja-JP" altLang="en-US" sz="1100" b="0" i="0" u="none" strike="noStrike" dirty="0">
                          <a:solidFill>
                            <a:srgbClr val="000000"/>
                          </a:solidFill>
                          <a:effectLst/>
                          <a:latin typeface="HGPｺﾞｼｯｸM"/>
                        </a:rPr>
                        <a:t>要支援１</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218.3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00"/>
                    </a:solidFill>
                  </a:tcPr>
                </a:tc>
                <a:tc>
                  <a:txBody>
                    <a:bodyPr/>
                    <a:lstStyle/>
                    <a:p>
                      <a:pPr algn="ctr" rtl="0" fontAlgn="ctr"/>
                      <a:r>
                        <a:rPr lang="en-US" altLang="ja-JP" sz="1600" b="0" i="0" u="none" strike="noStrike" dirty="0">
                          <a:solidFill>
                            <a:srgbClr val="000000"/>
                          </a:solidFill>
                          <a:effectLst/>
                          <a:latin typeface="HGPｺﾞｼｯｸM"/>
                        </a:rPr>
                        <a:t>64.4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26.5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6.6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1.1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0.3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319.2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(68.4%)</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altLang="ja-JP" sz="1050" b="0" i="0" u="none" strike="noStrike" dirty="0">
                          <a:solidFill>
                            <a:srgbClr val="000000"/>
                          </a:solidFill>
                          <a:effectLst/>
                          <a:latin typeface="HGPｺﾞｼｯｸM"/>
                        </a:rPr>
                        <a:t>(20.2%)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(8.3%)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a:solidFill>
                            <a:srgbClr val="000000"/>
                          </a:solidFill>
                          <a:effectLst/>
                          <a:latin typeface="HGPｺﾞｼｯｸM"/>
                        </a:rPr>
                        <a:t>(2.1%)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要支援２</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42.7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274.0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a:txBody>
                    <a:bodyPr/>
                    <a:lstStyle/>
                    <a:p>
                      <a:pPr algn="ctr" rtl="0" fontAlgn="ctr"/>
                      <a:r>
                        <a:rPr lang="en-US" altLang="ja-JP" sz="1600" b="0" i="0" u="none" strike="noStrike" dirty="0">
                          <a:solidFill>
                            <a:srgbClr val="000000"/>
                          </a:solidFill>
                          <a:effectLst/>
                          <a:latin typeface="HGPｺﾞｼｯｸM"/>
                        </a:rPr>
                        <a:t>53.2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22.9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5.3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0.8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401.8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(10.6%)</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(68.2%)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rtl="0" fontAlgn="ctr"/>
                      <a:r>
                        <a:rPr lang="en-US" altLang="ja-JP" sz="1050" b="0" i="0" u="none" strike="noStrike" dirty="0">
                          <a:solidFill>
                            <a:srgbClr val="000000"/>
                          </a:solidFill>
                          <a:effectLst/>
                          <a:latin typeface="HGPｺﾞｼｯｸM"/>
                        </a:rPr>
                        <a:t>(13.2%)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(5.7%)</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(0.7%)</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要介護１</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7.1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25.4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425.7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a:txBody>
                    <a:bodyPr/>
                    <a:lstStyle/>
                    <a:p>
                      <a:pPr algn="ctr" rtl="0" fontAlgn="ctr"/>
                      <a:r>
                        <a:rPr lang="en-US" altLang="ja-JP" sz="1600" b="0" i="0" u="none" strike="noStrike" dirty="0">
                          <a:solidFill>
                            <a:srgbClr val="000000"/>
                          </a:solidFill>
                          <a:effectLst/>
                          <a:latin typeface="HGPｺﾞｼｯｸM"/>
                        </a:rPr>
                        <a:t>116.5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34.0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12.8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3.7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625.1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(1.1%)</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(4.1%)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(68.1%)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rtl="0" fontAlgn="ctr"/>
                      <a:r>
                        <a:rPr lang="en-US" altLang="ja-JP" sz="1050" b="0" i="0" u="none" strike="noStrike" dirty="0">
                          <a:solidFill>
                            <a:srgbClr val="000000"/>
                          </a:solidFill>
                          <a:effectLst/>
                          <a:latin typeface="HGPｺﾞｼｯｸM"/>
                        </a:rPr>
                        <a:t>(18.6%)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(5.4%)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(2.0%)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要介護２</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1.6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9.0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53.8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464.0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a:txBody>
                    <a:bodyPr/>
                    <a:lstStyle/>
                    <a:p>
                      <a:pPr algn="ctr" rtl="0" fontAlgn="ctr"/>
                      <a:r>
                        <a:rPr lang="en-US" altLang="ja-JP" sz="1600" b="0" i="0" u="none" strike="noStrike" dirty="0">
                          <a:solidFill>
                            <a:srgbClr val="000000"/>
                          </a:solidFill>
                          <a:effectLst/>
                          <a:latin typeface="HGPｺﾞｼｯｸM"/>
                        </a:rPr>
                        <a:t>97.0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32.4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9.4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667.2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(0.2%)</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(1.3%)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(8.1%)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(69.5%)</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rtl="0" fontAlgn="ctr"/>
                      <a:r>
                        <a:rPr lang="en-US" altLang="ja-JP" sz="1050" b="0" i="0" u="none" strike="noStrike" dirty="0">
                          <a:solidFill>
                            <a:srgbClr val="000000"/>
                          </a:solidFill>
                          <a:effectLst/>
                          <a:latin typeface="HGPｺﾞｼｯｸM"/>
                        </a:rPr>
                        <a:t>(14.5%)</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(4.9%)</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要介護３</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0.5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2.0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10.9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44.2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349.8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a:txBody>
                    <a:bodyPr/>
                    <a:lstStyle/>
                    <a:p>
                      <a:pPr algn="ctr" rtl="0" fontAlgn="ctr"/>
                      <a:r>
                        <a:rPr lang="en-US" altLang="ja-JP" sz="1600" b="0" i="0" u="none" strike="noStrike" dirty="0">
                          <a:solidFill>
                            <a:srgbClr val="000000"/>
                          </a:solidFill>
                          <a:effectLst/>
                          <a:latin typeface="HGPｺﾞｼｯｸM"/>
                        </a:rPr>
                        <a:t>79.4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24.6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511.4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(0.1%)</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(0.4%)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(2.1%)</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(8.6%)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(68.4%)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rtl="0" fontAlgn="ctr"/>
                      <a:r>
                        <a:rPr lang="en-US" altLang="ja-JP" sz="1050" b="0" i="0" u="none" strike="noStrike" dirty="0">
                          <a:solidFill>
                            <a:srgbClr val="000000"/>
                          </a:solidFill>
                          <a:effectLst/>
                          <a:latin typeface="HGPｺﾞｼｯｸM"/>
                        </a:rPr>
                        <a:t>(15.5%)</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(4.8%)</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要介護４</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0.3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1.1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4.5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12.8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34.2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316.4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a:txBody>
                    <a:bodyPr/>
                    <a:lstStyle/>
                    <a:p>
                      <a:pPr algn="ctr" rtl="0" fontAlgn="ctr"/>
                      <a:r>
                        <a:rPr lang="en-US" altLang="ja-JP" sz="1600" b="0" i="0" u="none" strike="noStrike" dirty="0">
                          <a:solidFill>
                            <a:srgbClr val="000000"/>
                          </a:solidFill>
                          <a:effectLst/>
                          <a:latin typeface="HGPｺﾞｼｯｸM"/>
                        </a:rPr>
                        <a:t>66.8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436.0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(0.1%)</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(0.3%)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(2.9%)</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(7.8%)</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(72.6%)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rtl="0" fontAlgn="ctr"/>
                      <a:r>
                        <a:rPr lang="en-US" altLang="ja-JP" sz="1050" b="0" i="0" u="none" strike="noStrike" dirty="0">
                          <a:solidFill>
                            <a:srgbClr val="000000"/>
                          </a:solidFill>
                          <a:effectLst/>
                          <a:latin typeface="HGPｺﾞｼｯｸM"/>
                        </a:rPr>
                        <a:t>(15.3%)</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要介護５</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0.1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0.1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0.8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2.5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5.4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25.7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311.2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gridSpan="2">
                  <a:txBody>
                    <a:bodyPr/>
                    <a:lstStyle/>
                    <a:p>
                      <a:pPr algn="ctr" rtl="0" fontAlgn="ctr"/>
                      <a:r>
                        <a:rPr lang="en-US" altLang="ja-JP" sz="1600" b="0" i="0" u="none" strike="noStrike" dirty="0">
                          <a:solidFill>
                            <a:srgbClr val="000000"/>
                          </a:solidFill>
                          <a:effectLst/>
                          <a:latin typeface="HGPｺﾞｼｯｸM"/>
                        </a:rPr>
                        <a:t>345.8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5">
                        <a:lumMod val="20000"/>
                        <a:lumOff val="80000"/>
                      </a:schemeClr>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(0.0%)</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(0.7%)</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(7.4%)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(90.0%)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tcPr>
                </a:tc>
              </a:tr>
              <a:tr h="240780">
                <a:tc vMerge="1">
                  <a:txBody>
                    <a:bodyPr/>
                    <a:lstStyle/>
                    <a:p>
                      <a:endParaRPr kumimoji="1" lang="ja-JP" altLang="en-US"/>
                    </a:p>
                  </a:txBody>
                  <a:tcPr/>
                </a:tc>
                <a:tc rowSpan="2" gridSpan="2">
                  <a:txBody>
                    <a:bodyPr/>
                    <a:lstStyle/>
                    <a:p>
                      <a:pPr algn="ctr" rtl="0" fontAlgn="ctr"/>
                      <a:r>
                        <a:rPr lang="ja-JP" altLang="en-US" sz="1100" b="0" i="0" u="none" strike="noStrike" dirty="0">
                          <a:solidFill>
                            <a:srgbClr val="000000"/>
                          </a:solidFill>
                          <a:effectLst/>
                          <a:latin typeface="HGPｺﾞｼｯｸM"/>
                        </a:rPr>
                        <a:t>総数</a:t>
                      </a:r>
                    </a:p>
                  </a:txBody>
                  <a:tcPr marL="7901" marR="7901"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pPr algn="ctr" rtl="0" fontAlgn="ctr"/>
                      <a:endParaRPr lang="ja-JP" altLang="en-US" sz="1100" b="0" i="0" u="none" strike="noStrike" dirty="0">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altLang="ja-JP" sz="1600" b="0" i="0" u="none" strike="noStrike" dirty="0">
                          <a:solidFill>
                            <a:srgbClr val="000000"/>
                          </a:solidFill>
                          <a:effectLst/>
                          <a:latin typeface="HGPｺﾞｼｯｸM"/>
                        </a:rPr>
                        <a:t>270.4 </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hMerge="1">
                  <a:txBody>
                    <a:bodyPr/>
                    <a:lstStyle/>
                    <a:p>
                      <a:pPr algn="ctr" rtl="0" fontAlgn="ctr"/>
                      <a:endParaRPr lang="en-US" altLang="ja-JP" sz="1600" b="0" i="0" u="none" strike="noStrike" dirty="0">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rtl="0" fontAlgn="ctr"/>
                      <a:r>
                        <a:rPr lang="en-US" altLang="ja-JP" sz="1600" b="0" i="0" u="none" strike="noStrike" dirty="0">
                          <a:solidFill>
                            <a:srgbClr val="000000"/>
                          </a:solidFill>
                          <a:effectLst/>
                          <a:latin typeface="HGPｺﾞｼｯｸM"/>
                        </a:rPr>
                        <a:t>376.0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575.4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669.4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527.8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470.8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a:txBody>
                    <a:bodyPr/>
                    <a:lstStyle/>
                    <a:p>
                      <a:pPr algn="ctr" rtl="0" fontAlgn="ctr"/>
                      <a:r>
                        <a:rPr lang="en-US" altLang="ja-JP" sz="1600" b="0" i="0" u="none" strike="noStrike" dirty="0">
                          <a:solidFill>
                            <a:srgbClr val="000000"/>
                          </a:solidFill>
                          <a:effectLst/>
                          <a:latin typeface="HGPｺﾞｼｯｸM"/>
                        </a:rPr>
                        <a:t>416.7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20000"/>
                        <a:lumOff val="80000"/>
                      </a:schemeClr>
                    </a:solidFill>
                  </a:tcPr>
                </a:tc>
                <a:tc gridSpan="2">
                  <a:txBody>
                    <a:bodyPr/>
                    <a:lstStyle/>
                    <a:p>
                      <a:pPr algn="ctr" rtl="0" fontAlgn="ctr"/>
                      <a:r>
                        <a:rPr lang="en-US" altLang="ja-JP" sz="1600" b="0" i="0" u="none" strike="noStrike" dirty="0">
                          <a:solidFill>
                            <a:srgbClr val="000000"/>
                          </a:solidFill>
                          <a:effectLst/>
                          <a:latin typeface="HGPｺﾞｼｯｸM"/>
                        </a:rPr>
                        <a:t>3306.0 </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FFF99"/>
                    </a:solidFill>
                  </a:tcPr>
                </a:tc>
                <a:tc hMerge="1">
                  <a:txBody>
                    <a:bodyPr/>
                    <a:lstStyle/>
                    <a:p>
                      <a:pPr algn="ctr" rtl="0" fontAlgn="ctr"/>
                      <a:endParaRPr lang="en-US" altLang="ja-JP" sz="14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FFFF00"/>
                    </a:solidFill>
                  </a:tcPr>
                </a:tc>
              </a:tr>
              <a:tr h="16041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altLang="ja-JP" sz="1050" b="0" i="0" u="none" strike="noStrike" dirty="0">
                          <a:solidFill>
                            <a:srgbClr val="000000"/>
                          </a:solidFill>
                          <a:effectLst/>
                          <a:latin typeface="HGPｺﾞｼｯｸM"/>
                        </a:rPr>
                        <a:t>(8.2%)</a:t>
                      </a:r>
                    </a:p>
                  </a:txBody>
                  <a:tcPr marL="7901" marR="7901"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gn="ctr" rtl="0" fontAlgn="ctr"/>
                      <a:endParaRPr lang="en-US" altLang="ja-JP" sz="1050" b="0" i="0" u="none" strike="noStrike">
                        <a:solidFill>
                          <a:srgbClr val="000000"/>
                        </a:solidFill>
                        <a:effectLst/>
                        <a:latin typeface="HGPｺﾞｼｯｸM"/>
                      </a:endParaRPr>
                    </a:p>
                  </a:txBody>
                  <a:tcPr marL="7293" marR="7293" marT="72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PｺﾞｼｯｸM"/>
                        </a:rPr>
                        <a:t>(11.4%)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(17.4%)</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(20.2%)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(16.0%)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(14.2%)</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a:solidFill>
                            <a:srgbClr val="000000"/>
                          </a:solidFill>
                          <a:effectLst/>
                          <a:latin typeface="HGPｺﾞｼｯｸM"/>
                        </a:rPr>
                        <a:t>(12.6%)</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ctr" rtl="0" fontAlgn="ctr"/>
                      <a:r>
                        <a:rPr lang="en-US" altLang="ja-JP" sz="1050" b="0" i="0" u="none" strike="noStrike" dirty="0">
                          <a:solidFill>
                            <a:srgbClr val="000000"/>
                          </a:solidFill>
                          <a:effectLst/>
                          <a:latin typeface="HGPｺﾞｼｯｸM"/>
                        </a:rPr>
                        <a:t>(100.0%)</a:t>
                      </a:r>
                    </a:p>
                  </a:txBody>
                  <a:tcPr marL="7901" marR="790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rtl="0" fontAlgn="ctr"/>
                      <a:endParaRPr lang="en-US" altLang="ja-JP" sz="900" b="0" i="0" u="none" strike="noStrike">
                        <a:solidFill>
                          <a:srgbClr val="000000"/>
                        </a:solidFill>
                        <a:effectLst/>
                        <a:latin typeface="HGPｺﾞｼｯｸM"/>
                      </a:endParaRP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16742">
                <a:tc gridSpan="13">
                  <a:txBody>
                    <a:bodyPr/>
                    <a:lstStyle/>
                    <a:p>
                      <a:pPr indent="-457200" algn="l" rtl="0" fontAlgn="t">
                        <a:spcBef>
                          <a:spcPts val="0"/>
                        </a:spcBef>
                        <a:spcAft>
                          <a:spcPts val="0"/>
                        </a:spcAft>
                      </a:pPr>
                      <a:endParaRPr lang="en-US" altLang="ja-JP" sz="500" b="0" i="0" u="none" strike="noStrike" dirty="0" smtClean="0">
                        <a:solidFill>
                          <a:srgbClr val="000000"/>
                        </a:solidFill>
                        <a:effectLst/>
                        <a:latin typeface="HGSｺﾞｼｯｸM" pitchFamily="50" charset="-128"/>
                        <a:ea typeface="HGSｺﾞｼｯｸM" pitchFamily="50" charset="-128"/>
                      </a:endParaRPr>
                    </a:p>
                  </a:txBody>
                  <a:tcPr marL="10319" marR="10319"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dirty="0"/>
                    </a:p>
                  </a:txBody>
                  <a:tcP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82333">
                <a:tc gridSpan="2">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a:txBody>
                    <a:bodyPr/>
                    <a:lstStyle/>
                    <a:p>
                      <a:pPr algn="l" fontAlgn="ctr"/>
                      <a:endParaRPr lang="ja-JP" altLang="en-US" sz="1200" b="0" i="0" u="none" strike="noStrike" dirty="0">
                        <a:solidFill>
                          <a:srgbClr val="000000"/>
                        </a:solidFill>
                        <a:effectLst/>
                        <a:latin typeface="ＭＳ Ｐゴシック"/>
                      </a:endParaRPr>
                    </a:p>
                  </a:txBody>
                  <a:tcPr marL="7901" marR="7901" marT="7293" marB="0" anchor="ctr">
                    <a:lnL>
                      <a:noFill/>
                    </a:lnL>
                    <a:lnR>
                      <a:noFill/>
                    </a:lnR>
                    <a:lnT>
                      <a:noFill/>
                    </a:lnT>
                    <a:lnB>
                      <a:noFill/>
                    </a:lnB>
                  </a:tcPr>
                </a:tc>
                <a:tc gridSpan="5">
                  <a:txBody>
                    <a:bodyPr/>
                    <a:lstStyle/>
                    <a:p>
                      <a:pPr algn="r" fontAlgn="t"/>
                      <a:endParaRPr lang="zh-TW" altLang="en-US" sz="1000" b="0" i="0" u="none" strike="noStrike" dirty="0">
                        <a:solidFill>
                          <a:srgbClr val="000000"/>
                        </a:solidFill>
                        <a:effectLst/>
                        <a:latin typeface="HGSｺﾞｼｯｸM" pitchFamily="50" charset="-128"/>
                        <a:ea typeface="HGSｺﾞｼｯｸM" pitchFamily="50" charset="-128"/>
                      </a:endParaRPr>
                    </a:p>
                  </a:txBody>
                  <a:tcPr marL="7901" marR="7901" marT="7293"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6" name="テキスト ボックス 5"/>
          <p:cNvSpPr txBox="1"/>
          <p:nvPr/>
        </p:nvSpPr>
        <p:spPr>
          <a:xfrm>
            <a:off x="16944" y="476672"/>
            <a:ext cx="9832600" cy="830997"/>
          </a:xfrm>
          <a:prstGeom prst="rect">
            <a:avLst/>
          </a:prstGeom>
          <a:noFill/>
          <a:ln>
            <a:solidFill>
              <a:schemeClr val="tx1"/>
            </a:solidFill>
          </a:ln>
        </p:spPr>
        <p:txBody>
          <a:bodyPr wrap="square" rtlCol="0">
            <a:spAutoFit/>
          </a:bodyPr>
          <a:lstStyle/>
          <a:p>
            <a:pPr marL="177800" indent="-177800">
              <a:spcAft>
                <a:spcPts val="600"/>
              </a:spcAft>
            </a:pPr>
            <a:r>
              <a:rPr lang="ja-JP" altLang="en-US" sz="1600" dirty="0">
                <a:solidFill>
                  <a:prstClr val="black"/>
                </a:solidFill>
                <a:latin typeface="HGPｺﾞｼｯｸM" pitchFamily="50" charset="-128"/>
                <a:ea typeface="HGPｺﾞｼｯｸM" pitchFamily="50" charset="-128"/>
              </a:rPr>
              <a:t>○　</a:t>
            </a:r>
            <a:r>
              <a:rPr lang="ja-JP" altLang="en-US" sz="1600" dirty="0" smtClean="0">
                <a:solidFill>
                  <a:prstClr val="black"/>
                </a:solidFill>
                <a:latin typeface="HGPｺﾞｼｯｸM" pitchFamily="50" charset="-128"/>
                <a:ea typeface="HGPｺﾞｼｯｸM" pitchFamily="50" charset="-128"/>
              </a:rPr>
              <a:t>特養における自立支援に向けた取組等により、制度の見直し後においても、入所後、一定数が要介護</a:t>
            </a:r>
            <a:r>
              <a:rPr lang="ja-JP" altLang="en-US" sz="1600" dirty="0">
                <a:solidFill>
                  <a:prstClr val="black"/>
                </a:solidFill>
                <a:latin typeface="HGPｺﾞｼｯｸM" pitchFamily="50" charset="-128"/>
                <a:ea typeface="HGPｺﾞｼｯｸM" pitchFamily="50" charset="-128"/>
              </a:rPr>
              <a:t>１又は２に</a:t>
            </a:r>
            <a:r>
              <a:rPr lang="ja-JP" altLang="en-US" sz="1600" dirty="0" smtClean="0">
                <a:solidFill>
                  <a:prstClr val="black"/>
                </a:solidFill>
                <a:latin typeface="HGPｺﾞｼｯｸM" pitchFamily="50" charset="-128"/>
                <a:ea typeface="HGPｺﾞｼｯｸM" pitchFamily="50" charset="-128"/>
              </a:rPr>
              <a:t>改善</a:t>
            </a:r>
            <a:r>
              <a:rPr lang="ja-JP" altLang="en-US" sz="1600" dirty="0">
                <a:solidFill>
                  <a:prstClr val="black"/>
                </a:solidFill>
                <a:latin typeface="HGPｺﾞｼｯｸM" pitchFamily="50" charset="-128"/>
                <a:ea typeface="HGPｺﾞｼｯｸM" pitchFamily="50" charset="-128"/>
              </a:rPr>
              <a:t>すること</a:t>
            </a:r>
            <a:r>
              <a:rPr lang="ja-JP" altLang="en-US" sz="1600" dirty="0" smtClean="0">
                <a:solidFill>
                  <a:prstClr val="black"/>
                </a:solidFill>
                <a:latin typeface="HGPｺﾞｼｯｸM" pitchFamily="50" charset="-128"/>
                <a:ea typeface="HGPｺﾞｼｯｸM" pitchFamily="50" charset="-128"/>
              </a:rPr>
              <a:t>が考えられるが、やむを得ない事情により、特養以外での生活が著しく困難であると認められる場合</a:t>
            </a:r>
            <a:r>
              <a:rPr lang="ja-JP" altLang="en-US" sz="1600" dirty="0">
                <a:solidFill>
                  <a:prstClr val="black"/>
                </a:solidFill>
                <a:latin typeface="HGPｺﾞｼｯｸM" pitchFamily="50" charset="-128"/>
                <a:ea typeface="HGPｺﾞｼｯｸM" pitchFamily="50" charset="-128"/>
              </a:rPr>
              <a:t>に</a:t>
            </a:r>
            <a:r>
              <a:rPr lang="ja-JP" altLang="en-US" sz="1600" dirty="0" smtClean="0">
                <a:solidFill>
                  <a:prstClr val="black"/>
                </a:solidFill>
                <a:latin typeface="HGPｺﾞｼｯｸM" pitchFamily="50" charset="-128"/>
                <a:ea typeface="HGPｺﾞｼｯｸM" pitchFamily="50" charset="-128"/>
              </a:rPr>
              <a:t>は、特養入所を継続できるようにするべき</a:t>
            </a:r>
            <a:r>
              <a:rPr lang="ja-JP" altLang="en-US" sz="1600" dirty="0">
                <a:solidFill>
                  <a:prstClr val="black"/>
                </a:solidFill>
                <a:latin typeface="HGPｺﾞｼｯｸM" pitchFamily="50" charset="-128"/>
                <a:ea typeface="HGPｺﾞｼｯｸM" pitchFamily="50" charset="-128"/>
              </a:rPr>
              <a:t>ではないか。</a:t>
            </a:r>
          </a:p>
        </p:txBody>
      </p:sp>
      <p:sp>
        <p:nvSpPr>
          <p:cNvPr id="2" name="テキスト ボックス 1"/>
          <p:cNvSpPr txBox="1"/>
          <p:nvPr/>
        </p:nvSpPr>
        <p:spPr>
          <a:xfrm>
            <a:off x="-15552" y="1373871"/>
            <a:ext cx="10081120" cy="830997"/>
          </a:xfrm>
          <a:prstGeom prst="rect">
            <a:avLst/>
          </a:prstGeom>
          <a:noFill/>
        </p:spPr>
        <p:txBody>
          <a:bodyPr wrap="square" rtlCol="0">
            <a:spAutoFit/>
          </a:bodyPr>
          <a:lstStyle/>
          <a:p>
            <a:r>
              <a:rPr kumimoji="1" lang="en-US" altLang="ja-JP" sz="1200" dirty="0" smtClean="0"/>
              <a:t>【 </a:t>
            </a:r>
            <a:r>
              <a:rPr kumimoji="1" lang="ja-JP" altLang="en-US" sz="1200" dirty="0" smtClean="0"/>
              <a:t>改善事例 </a:t>
            </a:r>
            <a:r>
              <a:rPr kumimoji="1" lang="en-US" altLang="ja-JP" sz="1200" dirty="0" smtClean="0"/>
              <a:t>】</a:t>
            </a:r>
            <a:r>
              <a:rPr kumimoji="1" lang="ja-JP" altLang="en-US" sz="1200" dirty="0" smtClean="0"/>
              <a:t>　</a:t>
            </a:r>
            <a:endParaRPr kumimoji="1" lang="en-US" altLang="ja-JP" sz="1200" dirty="0" smtClean="0"/>
          </a:p>
          <a:p>
            <a:r>
              <a:rPr lang="ja-JP" altLang="en-US" sz="1200" dirty="0"/>
              <a:t>　</a:t>
            </a:r>
            <a:r>
              <a:rPr lang="ja-JP" altLang="en-US" sz="1200" dirty="0" smtClean="0"/>
              <a:t>・　独居中に脳疾患で倒れて入院、その後、老健への入所を経て特養に入所（要介護４）。</a:t>
            </a:r>
            <a:r>
              <a:rPr lang="ja-JP" altLang="en-US" sz="1200" b="1" dirty="0" smtClean="0"/>
              <a:t>⇒</a:t>
            </a:r>
            <a:r>
              <a:rPr lang="ja-JP" altLang="en-US" sz="1200" dirty="0" smtClean="0"/>
              <a:t> 数年で要介護度が改善し、現在は要介護１。</a:t>
            </a:r>
            <a:endParaRPr lang="en-US" altLang="ja-JP" sz="1200" dirty="0" smtClean="0"/>
          </a:p>
          <a:p>
            <a:r>
              <a:rPr lang="ja-JP" altLang="en-US" sz="1200" dirty="0"/>
              <a:t>　</a:t>
            </a:r>
            <a:r>
              <a:rPr lang="ja-JP" altLang="en-US" sz="1200" dirty="0" smtClean="0"/>
              <a:t>・　</a:t>
            </a:r>
            <a:r>
              <a:rPr lang="zh-CN" altLang="en-US" sz="1200" dirty="0" smtClean="0"/>
              <a:t>脊柱管狭窄症</a:t>
            </a:r>
            <a:r>
              <a:rPr lang="ja-JP" altLang="en-US" sz="1200" dirty="0" smtClean="0"/>
              <a:t>等の手術の後、リハビリ入院するも、同居家族も高齢で在宅復帰が困難のため特養に入所（要介護４）。</a:t>
            </a:r>
            <a:r>
              <a:rPr lang="ja-JP" altLang="en-US" sz="1200" b="1" dirty="0" smtClean="0"/>
              <a:t>⇒</a:t>
            </a:r>
            <a:r>
              <a:rPr lang="ja-JP" altLang="en-US" sz="1200" dirty="0" smtClean="0"/>
              <a:t> 現在は要介護２まで改善。</a:t>
            </a:r>
            <a:endParaRPr lang="en-US" altLang="ja-JP" sz="1200" dirty="0" smtClean="0"/>
          </a:p>
          <a:p>
            <a:r>
              <a:rPr lang="ja-JP" altLang="en-US" sz="1200" dirty="0"/>
              <a:t>　</a:t>
            </a:r>
            <a:r>
              <a:rPr lang="ja-JP" altLang="en-US" sz="1200" dirty="0" smtClean="0"/>
              <a:t>・　膝の痛みと生活困難な住居環境により特養に入所（要介護４）。</a:t>
            </a:r>
            <a:r>
              <a:rPr lang="ja-JP" altLang="en-US" sz="1200" b="1" dirty="0" smtClean="0"/>
              <a:t>⇒</a:t>
            </a:r>
            <a:r>
              <a:rPr lang="ja-JP" altLang="en-US" sz="1200" dirty="0" smtClean="0"/>
              <a:t> 両膝人工骨置換術を実施後、杖歩行可能となる</a:t>
            </a:r>
            <a:r>
              <a:rPr lang="ja-JP" altLang="en-US" sz="1200" dirty="0"/>
              <a:t>まで</a:t>
            </a:r>
            <a:r>
              <a:rPr lang="ja-JP" altLang="en-US" sz="1200" dirty="0" smtClean="0"/>
              <a:t>回復して、現在は要介護２。 </a:t>
            </a:r>
            <a:r>
              <a:rPr kumimoji="1" lang="ja-JP" altLang="en-US" sz="1200" dirty="0" smtClean="0"/>
              <a:t>　</a:t>
            </a:r>
            <a:endParaRPr kumimoji="1" lang="ja-JP" altLang="en-US" sz="1200" dirty="0"/>
          </a:p>
        </p:txBody>
      </p:sp>
      <p:sp>
        <p:nvSpPr>
          <p:cNvPr id="3" name="正方形/長方形 2"/>
          <p:cNvSpPr/>
          <p:nvPr/>
        </p:nvSpPr>
        <p:spPr>
          <a:xfrm>
            <a:off x="-587345" y="2204870"/>
            <a:ext cx="6620468" cy="307777"/>
          </a:xfrm>
          <a:prstGeom prst="rect">
            <a:avLst/>
          </a:prstGeom>
        </p:spPr>
        <p:txBody>
          <a:bodyPr wrap="square">
            <a:spAutoFit/>
          </a:bodyPr>
          <a:lstStyle/>
          <a:p>
            <a:pPr algn="ctr"/>
            <a:r>
              <a:rPr lang="ja-JP" altLang="en-US" sz="1400" b="1" dirty="0" smtClean="0">
                <a:solidFill>
                  <a:prstClr val="black"/>
                </a:solidFill>
                <a:latin typeface="HG丸ｺﾞｼｯｸM-PRO" pitchFamily="50" charset="-128"/>
                <a:ea typeface="HG丸ｺﾞｼｯｸM-PRO" pitchFamily="50" charset="-128"/>
              </a:rPr>
              <a:t>　≪ 年間</a:t>
            </a:r>
            <a:r>
              <a:rPr lang="ja-JP" altLang="en-US" sz="1400" b="1" dirty="0">
                <a:solidFill>
                  <a:prstClr val="black"/>
                </a:solidFill>
                <a:latin typeface="HG丸ｺﾞｼｯｸM-PRO" pitchFamily="50" charset="-128"/>
                <a:ea typeface="HG丸ｺﾞｼｯｸM-PRO" pitchFamily="50" charset="-128"/>
              </a:rPr>
              <a:t>継続受給者数</a:t>
            </a:r>
            <a:r>
              <a:rPr lang="ja-JP" altLang="en-US" sz="1400" b="1" dirty="0" smtClean="0">
                <a:solidFill>
                  <a:prstClr val="black"/>
                </a:solidFill>
                <a:latin typeface="HG丸ｺﾞｼｯｸM-PRO" pitchFamily="50" charset="-128"/>
                <a:ea typeface="HG丸ｺﾞｼｯｸM-PRO" pitchFamily="50" charset="-128"/>
              </a:rPr>
              <a:t>（在宅・施設全体）</a:t>
            </a:r>
            <a:r>
              <a:rPr lang="ja-JP" altLang="en-US" sz="1400" b="1" dirty="0">
                <a:solidFill>
                  <a:prstClr val="black"/>
                </a:solidFill>
                <a:latin typeface="HG丸ｺﾞｼｯｸM-PRO" pitchFamily="50" charset="-128"/>
                <a:ea typeface="HG丸ｺﾞｼｯｸM-PRO" pitchFamily="50" charset="-128"/>
              </a:rPr>
              <a:t>の要介護度の変化別</a:t>
            </a:r>
            <a:r>
              <a:rPr lang="ja-JP" altLang="en-US" sz="1400" b="1" dirty="0" smtClean="0">
                <a:solidFill>
                  <a:prstClr val="black"/>
                </a:solidFill>
                <a:latin typeface="HG丸ｺﾞｼｯｸM-PRO" pitchFamily="50" charset="-128"/>
                <a:ea typeface="HG丸ｺﾞｼｯｸM-PRO" pitchFamily="50" charset="-128"/>
              </a:rPr>
              <a:t>割合</a:t>
            </a:r>
            <a:r>
              <a:rPr lang="ja-JP" altLang="en-US" sz="1400" b="1" dirty="0">
                <a:solidFill>
                  <a:prstClr val="black"/>
                </a:solidFill>
                <a:latin typeface="HG丸ｺﾞｼｯｸM-PRO" pitchFamily="50" charset="-128"/>
                <a:ea typeface="HG丸ｺﾞｼｯｸM-PRO" pitchFamily="50" charset="-128"/>
              </a:rPr>
              <a:t> </a:t>
            </a:r>
            <a:r>
              <a:rPr lang="ja-JP" altLang="en-US" sz="1400" b="1" dirty="0" smtClean="0">
                <a:solidFill>
                  <a:prstClr val="black"/>
                </a:solidFill>
                <a:latin typeface="HG丸ｺﾞｼｯｸM-PRO" pitchFamily="50" charset="-128"/>
                <a:ea typeface="HG丸ｺﾞｼｯｸM-PRO" pitchFamily="50" charset="-128"/>
              </a:rPr>
              <a:t>≫</a:t>
            </a:r>
            <a:endParaRPr lang="ja-JP" altLang="en-US" sz="1400" b="1" dirty="0">
              <a:solidFill>
                <a:prstClr val="black"/>
              </a:solidFill>
              <a:latin typeface="HG丸ｺﾞｼｯｸM-PRO" pitchFamily="50" charset="-128"/>
              <a:ea typeface="HG丸ｺﾞｼｯｸM-PRO" pitchFamily="50" charset="-128"/>
            </a:endParaRPr>
          </a:p>
        </p:txBody>
      </p:sp>
      <p:sp>
        <p:nvSpPr>
          <p:cNvPr id="8" name="正方形/長方形 7"/>
          <p:cNvSpPr/>
          <p:nvPr/>
        </p:nvSpPr>
        <p:spPr>
          <a:xfrm>
            <a:off x="6249147" y="1341348"/>
            <a:ext cx="3672408" cy="215444"/>
          </a:xfrm>
          <a:prstGeom prst="rect">
            <a:avLst/>
          </a:prstGeom>
        </p:spPr>
        <p:txBody>
          <a:bodyPr wrap="square">
            <a:spAutoFit/>
          </a:bodyPr>
          <a:lstStyle/>
          <a:p>
            <a:pPr lvl="0" algn="r" fontAlgn="auto">
              <a:spcBef>
                <a:spcPct val="20000"/>
              </a:spcBef>
              <a:spcAft>
                <a:spcPts val="0"/>
              </a:spcAft>
            </a:pPr>
            <a:r>
              <a:rPr lang="en-US" altLang="ja-JP" sz="800" dirty="0" smtClean="0">
                <a:solidFill>
                  <a:prstClr val="black"/>
                </a:solidFill>
                <a:latin typeface="ＤＦ特太ゴシック体" pitchFamily="49" charset="-128"/>
                <a:ea typeface="ＤＦ特太ゴシック体" pitchFamily="49" charset="-128"/>
              </a:rPr>
              <a:t>※</a:t>
            </a:r>
            <a:r>
              <a:rPr lang="ja-JP" altLang="en-US" sz="800" dirty="0" smtClean="0">
                <a:solidFill>
                  <a:prstClr val="black"/>
                </a:solidFill>
                <a:latin typeface="ＤＦ特太ゴシック体" pitchFamily="49" charset="-128"/>
                <a:ea typeface="ＤＦ特太ゴシック体" pitchFamily="49" charset="-128"/>
              </a:rPr>
              <a:t>一部特別</a:t>
            </a:r>
            <a:r>
              <a:rPr lang="ja-JP" altLang="en-US" sz="800" dirty="0">
                <a:solidFill>
                  <a:prstClr val="black"/>
                </a:solidFill>
                <a:latin typeface="ＤＦ特太ゴシック体" pitchFamily="49" charset="-128"/>
                <a:ea typeface="ＤＦ特太ゴシック体" pitchFamily="49" charset="-128"/>
              </a:rPr>
              <a:t>養護老人ホーム</a:t>
            </a:r>
            <a:r>
              <a:rPr lang="ja-JP" altLang="en-US" sz="800" dirty="0" smtClean="0">
                <a:solidFill>
                  <a:prstClr val="black"/>
                </a:solidFill>
                <a:latin typeface="ＤＦ特太ゴシック体" pitchFamily="49" charset="-128"/>
                <a:ea typeface="ＤＦ特太ゴシック体" pitchFamily="49" charset="-128"/>
              </a:rPr>
              <a:t>の施設</a:t>
            </a:r>
            <a:r>
              <a:rPr lang="ja-JP" altLang="en-US" sz="800" dirty="0">
                <a:solidFill>
                  <a:prstClr val="black"/>
                </a:solidFill>
                <a:latin typeface="ＤＦ特太ゴシック体" pitchFamily="49" charset="-128"/>
                <a:ea typeface="ＤＦ特太ゴシック体" pitchFamily="49" charset="-128"/>
              </a:rPr>
              <a:t>長</a:t>
            </a:r>
            <a:r>
              <a:rPr lang="ja-JP" altLang="en-US" sz="800" dirty="0" smtClean="0">
                <a:solidFill>
                  <a:prstClr val="black"/>
                </a:solidFill>
                <a:latin typeface="ＤＦ特太ゴシック体" pitchFamily="49" charset="-128"/>
                <a:ea typeface="ＤＦ特太ゴシック体" pitchFamily="49" charset="-128"/>
              </a:rPr>
              <a:t>等に対する厚労省による聞き取り</a:t>
            </a:r>
            <a:endParaRPr lang="en-US" altLang="ja-JP" sz="800" dirty="0">
              <a:solidFill>
                <a:prstClr val="black"/>
              </a:solidFill>
              <a:latin typeface="ＤＦ特太ゴシック体" pitchFamily="49" charset="-128"/>
              <a:ea typeface="ＤＦ特太ゴシック体" pitchFamily="49" charset="-128"/>
            </a:endParaRPr>
          </a:p>
        </p:txBody>
      </p:sp>
      <p:sp>
        <p:nvSpPr>
          <p:cNvPr id="9" name="正方形/長方形 8"/>
          <p:cNvSpPr/>
          <p:nvPr/>
        </p:nvSpPr>
        <p:spPr>
          <a:xfrm>
            <a:off x="7846818" y="6381328"/>
            <a:ext cx="2146742" cy="230832"/>
          </a:xfrm>
          <a:prstGeom prst="rect">
            <a:avLst/>
          </a:prstGeom>
        </p:spPr>
        <p:txBody>
          <a:bodyPr wrap="none">
            <a:spAutoFit/>
          </a:bodyPr>
          <a:lstStyle/>
          <a:p>
            <a:pPr algn="r" fontAlgn="t"/>
            <a:r>
              <a:rPr lang="ja-JP" altLang="en-US" sz="900" dirty="0">
                <a:solidFill>
                  <a:srgbClr val="000000"/>
                </a:solidFill>
                <a:latin typeface="HGSｺﾞｼｯｸM" pitchFamily="50" charset="-128"/>
                <a:ea typeface="HGSｺﾞｼｯｸM" pitchFamily="50" charset="-128"/>
              </a:rPr>
              <a:t>（</a:t>
            </a:r>
            <a:r>
              <a:rPr lang="zh-TW" altLang="en-US" sz="900" dirty="0" smtClean="0">
                <a:solidFill>
                  <a:srgbClr val="000000"/>
                </a:solidFill>
                <a:latin typeface="HGSｺﾞｼｯｸM" pitchFamily="50" charset="-128"/>
                <a:ea typeface="HGSｺﾞｼｯｸM" pitchFamily="50" charset="-128"/>
              </a:rPr>
              <a:t>平成</a:t>
            </a:r>
            <a:r>
              <a:rPr lang="zh-TW" altLang="en-US" sz="900" dirty="0">
                <a:solidFill>
                  <a:srgbClr val="000000"/>
                </a:solidFill>
                <a:latin typeface="HGSｺﾞｼｯｸM" pitchFamily="50" charset="-128"/>
                <a:ea typeface="HGSｺﾞｼｯｸM" pitchFamily="50" charset="-128"/>
              </a:rPr>
              <a:t>２４年度介護給付費実態</a:t>
            </a:r>
            <a:r>
              <a:rPr lang="zh-TW" altLang="en-US" sz="900" dirty="0" smtClean="0">
                <a:solidFill>
                  <a:srgbClr val="000000"/>
                </a:solidFill>
                <a:latin typeface="HGSｺﾞｼｯｸM" pitchFamily="50" charset="-128"/>
                <a:ea typeface="HGSｺﾞｼｯｸM" pitchFamily="50" charset="-128"/>
              </a:rPr>
              <a:t>調査</a:t>
            </a:r>
            <a:r>
              <a:rPr lang="ja-JP" altLang="en-US" sz="900" dirty="0" smtClean="0">
                <a:solidFill>
                  <a:srgbClr val="000000"/>
                </a:solidFill>
                <a:latin typeface="HGSｺﾞｼｯｸM" pitchFamily="50" charset="-128"/>
                <a:ea typeface="HGSｺﾞｼｯｸM" pitchFamily="50" charset="-128"/>
              </a:rPr>
              <a:t>）</a:t>
            </a:r>
            <a:endParaRPr lang="zh-TW" altLang="en-US" sz="900" dirty="0">
              <a:solidFill>
                <a:srgbClr val="000000"/>
              </a:solidFill>
              <a:latin typeface="HGSｺﾞｼｯｸM" pitchFamily="50" charset="-128"/>
              <a:ea typeface="HGSｺﾞｼｯｸM" pitchFamily="50" charset="-128"/>
            </a:endParaRPr>
          </a:p>
        </p:txBody>
      </p:sp>
      <p:sp>
        <p:nvSpPr>
          <p:cNvPr id="11" name="正方形/長方形 10"/>
          <p:cNvSpPr/>
          <p:nvPr/>
        </p:nvSpPr>
        <p:spPr>
          <a:xfrm>
            <a:off x="-26392" y="6453916"/>
            <a:ext cx="9803928" cy="415498"/>
          </a:xfrm>
          <a:prstGeom prst="rect">
            <a:avLst/>
          </a:prstGeom>
        </p:spPr>
        <p:txBody>
          <a:bodyPr wrap="square">
            <a:spAutoFit/>
          </a:bodyPr>
          <a:lstStyle/>
          <a:p>
            <a:pPr lvl="0" indent="-457200" fontAlgn="t">
              <a:spcBef>
                <a:spcPts val="0"/>
              </a:spcBef>
              <a:spcAft>
                <a:spcPts val="0"/>
              </a:spcAft>
            </a:pPr>
            <a:r>
              <a:rPr lang="en-US" altLang="ja-JP" sz="1100" dirty="0">
                <a:solidFill>
                  <a:srgbClr val="000000"/>
                </a:solidFill>
                <a:latin typeface="HGSｺﾞｼｯｸM" pitchFamily="50" charset="-128"/>
                <a:ea typeface="HGSｺﾞｼｯｸM" pitchFamily="50" charset="-128"/>
              </a:rPr>
              <a:t>※</a:t>
            </a:r>
            <a:r>
              <a:rPr lang="ja-JP" altLang="en-US" sz="1100" dirty="0">
                <a:solidFill>
                  <a:srgbClr val="000000"/>
                </a:solidFill>
                <a:latin typeface="HGSｺﾞｼｯｸM" pitchFamily="50" charset="-128"/>
                <a:ea typeface="HGSｺﾞｼｯｸM" pitchFamily="50" charset="-128"/>
              </a:rPr>
              <a:t>平成</a:t>
            </a:r>
            <a:r>
              <a:rPr lang="en-US" altLang="ja-JP" sz="1100" dirty="0">
                <a:solidFill>
                  <a:srgbClr val="000000"/>
                </a:solidFill>
                <a:latin typeface="HGSｺﾞｼｯｸM" pitchFamily="50" charset="-128"/>
                <a:ea typeface="HGSｺﾞｼｯｸM" pitchFamily="50" charset="-128"/>
              </a:rPr>
              <a:t>24</a:t>
            </a:r>
            <a:r>
              <a:rPr lang="ja-JP" altLang="en-US" sz="1100" dirty="0">
                <a:solidFill>
                  <a:srgbClr val="000000"/>
                </a:solidFill>
                <a:latin typeface="HGSｺﾞｼｯｸM" pitchFamily="50" charset="-128"/>
                <a:ea typeface="HGSｺﾞｼｯｸM" pitchFamily="50" charset="-128"/>
              </a:rPr>
              <a:t>年４月から平成</a:t>
            </a:r>
            <a:r>
              <a:rPr lang="en-US" altLang="ja-JP" sz="1100" dirty="0">
                <a:solidFill>
                  <a:srgbClr val="000000"/>
                </a:solidFill>
                <a:latin typeface="HGSｺﾞｼｯｸM" pitchFamily="50" charset="-128"/>
                <a:ea typeface="HGSｺﾞｼｯｸM" pitchFamily="50" charset="-128"/>
              </a:rPr>
              <a:t>25</a:t>
            </a:r>
            <a:r>
              <a:rPr lang="ja-JP" altLang="en-US" sz="1100" dirty="0">
                <a:solidFill>
                  <a:srgbClr val="000000"/>
                </a:solidFill>
                <a:latin typeface="HGSｺﾞｼｯｸM" pitchFamily="50" charset="-128"/>
                <a:ea typeface="HGSｺﾞｼｯｸM" pitchFamily="50" charset="-128"/>
              </a:rPr>
              <a:t>年３月まで継続して介護サービスを受給した要支援者・要介護者について、要介護度の変化を調査。</a:t>
            </a:r>
            <a:endParaRPr lang="en-US" altLang="ja-JP" sz="1100" dirty="0">
              <a:solidFill>
                <a:srgbClr val="000000"/>
              </a:solidFill>
              <a:latin typeface="HGSｺﾞｼｯｸM" pitchFamily="50" charset="-128"/>
              <a:ea typeface="HGSｺﾞｼｯｸM" pitchFamily="50" charset="-128"/>
            </a:endParaRPr>
          </a:p>
          <a:p>
            <a:pPr lvl="0" indent="-457200" fontAlgn="t">
              <a:spcBef>
                <a:spcPts val="0"/>
              </a:spcBef>
              <a:spcAft>
                <a:spcPts val="0"/>
              </a:spcAft>
            </a:pPr>
            <a:r>
              <a:rPr lang="ja-JP" altLang="en-US" sz="1000" dirty="0">
                <a:solidFill>
                  <a:srgbClr val="000000"/>
                </a:solidFill>
                <a:latin typeface="HGSｺﾞｼｯｸM" pitchFamily="50" charset="-128"/>
                <a:ea typeface="HGSｺﾞｼｯｸM" pitchFamily="50" charset="-128"/>
              </a:rPr>
              <a:t>（例）平成</a:t>
            </a:r>
            <a:r>
              <a:rPr lang="en-US" altLang="ja-JP" sz="1000" dirty="0">
                <a:solidFill>
                  <a:srgbClr val="000000"/>
                </a:solidFill>
                <a:latin typeface="HGSｺﾞｼｯｸM" pitchFamily="50" charset="-128"/>
                <a:ea typeface="HGSｺﾞｼｯｸM" pitchFamily="50" charset="-128"/>
              </a:rPr>
              <a:t>24</a:t>
            </a:r>
            <a:r>
              <a:rPr lang="ja-JP" altLang="en-US" sz="1000" dirty="0">
                <a:solidFill>
                  <a:srgbClr val="000000"/>
                </a:solidFill>
                <a:latin typeface="HGSｺﾞｼｯｸM" pitchFamily="50" charset="-128"/>
                <a:ea typeface="HGSｺﾞｼｯｸM" pitchFamily="50" charset="-128"/>
              </a:rPr>
              <a:t>年４月に要介護３で、平成</a:t>
            </a:r>
            <a:r>
              <a:rPr lang="en-US" altLang="ja-JP" sz="1000" dirty="0">
                <a:solidFill>
                  <a:srgbClr val="000000"/>
                </a:solidFill>
                <a:latin typeface="HGSｺﾞｼｯｸM" pitchFamily="50" charset="-128"/>
                <a:ea typeface="HGSｺﾞｼｯｸM" pitchFamily="50" charset="-128"/>
              </a:rPr>
              <a:t>25</a:t>
            </a:r>
            <a:r>
              <a:rPr lang="ja-JP" altLang="en-US" sz="1000" dirty="0">
                <a:solidFill>
                  <a:srgbClr val="000000"/>
                </a:solidFill>
                <a:latin typeface="HGSｺﾞｼｯｸM" pitchFamily="50" charset="-128"/>
                <a:ea typeface="HGSｺﾞｼｯｸM" pitchFamily="50" charset="-128"/>
              </a:rPr>
              <a:t>年３月に要介護２になった者は、</a:t>
            </a:r>
            <a:r>
              <a:rPr lang="en-US" altLang="ja-JP" sz="1000" dirty="0">
                <a:solidFill>
                  <a:srgbClr val="000000"/>
                </a:solidFill>
                <a:latin typeface="HGSｺﾞｼｯｸM" pitchFamily="50" charset="-128"/>
                <a:ea typeface="HGSｺﾞｼｯｸM" pitchFamily="50" charset="-128"/>
              </a:rPr>
              <a:t>44.2</a:t>
            </a:r>
            <a:r>
              <a:rPr lang="ja-JP" altLang="en-US" sz="1000" dirty="0">
                <a:solidFill>
                  <a:srgbClr val="000000"/>
                </a:solidFill>
                <a:latin typeface="HGSｺﾞｼｯｸM" pitchFamily="50" charset="-128"/>
                <a:ea typeface="HGSｺﾞｼｯｸM" pitchFamily="50" charset="-128"/>
              </a:rPr>
              <a:t>千人であり、平成</a:t>
            </a:r>
            <a:r>
              <a:rPr lang="en-US" altLang="ja-JP" sz="1000" dirty="0">
                <a:solidFill>
                  <a:srgbClr val="000000"/>
                </a:solidFill>
                <a:latin typeface="HGSｺﾞｼｯｸM" pitchFamily="50" charset="-128"/>
                <a:ea typeface="HGSｺﾞｼｯｸM" pitchFamily="50" charset="-128"/>
              </a:rPr>
              <a:t>24</a:t>
            </a:r>
            <a:r>
              <a:rPr lang="ja-JP" altLang="en-US" sz="1000" dirty="0">
                <a:solidFill>
                  <a:srgbClr val="000000"/>
                </a:solidFill>
                <a:latin typeface="HGSｺﾞｼｯｸM" pitchFamily="50" charset="-128"/>
                <a:ea typeface="HGSｺﾞｼｯｸM" pitchFamily="50" charset="-128"/>
              </a:rPr>
              <a:t>年４月に要介護３であった者の総数の</a:t>
            </a:r>
            <a:r>
              <a:rPr lang="en-US" altLang="ja-JP" sz="1000" dirty="0">
                <a:solidFill>
                  <a:srgbClr val="000000"/>
                </a:solidFill>
                <a:latin typeface="HGSｺﾞｼｯｸM" pitchFamily="50" charset="-128"/>
                <a:ea typeface="HGSｺﾞｼｯｸM" pitchFamily="50" charset="-128"/>
              </a:rPr>
              <a:t>8.6</a:t>
            </a:r>
            <a:r>
              <a:rPr lang="ja-JP" altLang="en-US" sz="1000" dirty="0">
                <a:solidFill>
                  <a:srgbClr val="000000"/>
                </a:solidFill>
                <a:latin typeface="HGSｺﾞｼｯｸM" pitchFamily="50" charset="-128"/>
                <a:ea typeface="HGSｺﾞｼｯｸM" pitchFamily="50" charset="-128"/>
              </a:rPr>
              <a:t>％を占める</a:t>
            </a:r>
            <a:endParaRPr lang="ja-JP" altLang="en-US" dirty="0"/>
          </a:p>
        </p:txBody>
      </p:sp>
      <p:sp>
        <p:nvSpPr>
          <p:cNvPr id="12" name="スライド番号プレースホルダー 4"/>
          <p:cNvSpPr txBox="1">
            <a:spLocks/>
          </p:cNvSpPr>
          <p:nvPr/>
        </p:nvSpPr>
        <p:spPr>
          <a:xfrm>
            <a:off x="9201472" y="6520259"/>
            <a:ext cx="720080" cy="365125"/>
          </a:xfrm>
          <a:prstGeom prst="rect">
            <a:avLst/>
          </a:prstGeom>
          <a:noFill/>
        </p:spPr>
        <p:txBody>
          <a:bodyPr vert="horz" lIns="91440" tIns="45720" rIns="91440" bIns="4572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kumimoji="0" lang="en-US" altLang="ja-JP" sz="2400" kern="0" dirty="0" smtClean="0">
                <a:solidFill>
                  <a:sysClr val="windowText" lastClr="000000"/>
                </a:solidFill>
                <a:latin typeface="Arial" panose="020B0604020202020204" pitchFamily="34" charset="0"/>
                <a:cs typeface="Arial" panose="020B0604020202020204" pitchFamily="34" charset="0"/>
              </a:rPr>
              <a:t>119</a:t>
            </a:r>
            <a:endParaRPr kumimoji="0" lang="ja-JP" altLang="en-US" sz="2400" kern="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3765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4" descr="30%"/>
          <p:cNvSpPr>
            <a:spLocks noChangeArrowheads="1"/>
          </p:cNvSpPr>
          <p:nvPr/>
        </p:nvSpPr>
        <p:spPr bwMode="auto">
          <a:xfrm>
            <a:off x="586674" y="2079161"/>
            <a:ext cx="6057188" cy="1665044"/>
          </a:xfrm>
          <a:prstGeom prst="ellipse">
            <a:avLst/>
          </a:prstGeom>
          <a:solidFill>
            <a:srgbClr val="FFFF99">
              <a:alpha val="69804"/>
            </a:srgbClr>
          </a:solidFill>
          <a:ln w="9525">
            <a:solidFill>
              <a:schemeClr val="tx1"/>
            </a:solidFill>
            <a:round/>
            <a:headEnd/>
            <a:tailEnd/>
          </a:ln>
        </p:spPr>
        <p:txBody>
          <a:bodyPr wrap="none" lIns="86971" tIns="43491" rIns="86971" bIns="43491" anchor="ctr"/>
          <a:lstStyle/>
          <a:p>
            <a:pPr algn="ctr"/>
            <a:r>
              <a:rPr lang="en-US" altLang="ja-JP" sz="2200" dirty="0">
                <a:solidFill>
                  <a:srgbClr val="000000"/>
                </a:solidFill>
                <a:latin typeface="Times New Roman" pitchFamily="18" charset="0"/>
              </a:rPr>
              <a:t> </a:t>
            </a:r>
          </a:p>
        </p:txBody>
      </p:sp>
      <p:sp>
        <p:nvSpPr>
          <p:cNvPr id="113" name="Oval 5"/>
          <p:cNvSpPr>
            <a:spLocks noChangeArrowheads="1"/>
          </p:cNvSpPr>
          <p:nvPr/>
        </p:nvSpPr>
        <p:spPr bwMode="auto">
          <a:xfrm rot="1574855">
            <a:off x="2420009" y="2066101"/>
            <a:ext cx="1662220" cy="1055812"/>
          </a:xfrm>
          <a:prstGeom prst="ellipse">
            <a:avLst/>
          </a:prstGeom>
          <a:solidFill>
            <a:srgbClr val="FAC090">
              <a:alpha val="19000"/>
            </a:srgbClr>
          </a:solidFill>
          <a:ln w="12700">
            <a:solidFill>
              <a:schemeClr val="tx1"/>
            </a:solidFill>
            <a:round/>
            <a:headEnd/>
            <a:tailEnd/>
          </a:ln>
        </p:spPr>
        <p:txBody>
          <a:bodyPr wrap="none" lIns="86971" tIns="43491" rIns="86971" bIns="43491" anchor="ctr"/>
          <a:lstStyle/>
          <a:p>
            <a:pPr algn="ctr"/>
            <a:endParaRPr lang="ja-JP" altLang="en-US" sz="1000" dirty="0">
              <a:solidFill>
                <a:srgbClr val="000000"/>
              </a:solidFill>
              <a:latin typeface="Times New Roman" pitchFamily="18" charset="0"/>
            </a:endParaRPr>
          </a:p>
        </p:txBody>
      </p:sp>
      <p:sp>
        <p:nvSpPr>
          <p:cNvPr id="45" name="テキスト ボックス 13"/>
          <p:cNvSpPr txBox="1">
            <a:spLocks noChangeArrowheads="1"/>
          </p:cNvSpPr>
          <p:nvPr/>
        </p:nvSpPr>
        <p:spPr bwMode="auto">
          <a:xfrm>
            <a:off x="272480" y="116632"/>
            <a:ext cx="9361040" cy="368358"/>
          </a:xfrm>
          <a:prstGeom prst="rect">
            <a:avLst/>
          </a:prstGeom>
          <a:noFill/>
          <a:ln w="9525">
            <a:noFill/>
            <a:miter lim="800000"/>
            <a:headEnd/>
            <a:tailEnd/>
          </a:ln>
        </p:spPr>
        <p:txBody>
          <a:bodyPr wrap="square" lIns="90477" tIns="45238" rIns="90477" bIns="45238">
            <a:spAutoFit/>
          </a:bodyPr>
          <a:lstStyle/>
          <a:p>
            <a:pPr algn="ctr"/>
            <a:r>
              <a:rPr lang="ja-JP" altLang="en-US" dirty="0" smtClean="0">
                <a:solidFill>
                  <a:prstClr val="black"/>
                </a:solidFill>
                <a:latin typeface="HG丸ｺﾞｼｯｸM-PRO" pitchFamily="50" charset="-128"/>
                <a:ea typeface="HG丸ｺﾞｼｯｸM-PRO" pitchFamily="50" charset="-128"/>
              </a:rPr>
              <a:t>定期巡回・随時対応サービスについて</a:t>
            </a:r>
            <a:endParaRPr lang="ja-JP" altLang="en-US" dirty="0">
              <a:solidFill>
                <a:prstClr val="black"/>
              </a:solidFill>
              <a:latin typeface="HG丸ｺﾞｼｯｸM-PRO" pitchFamily="50" charset="-128"/>
              <a:ea typeface="HG丸ｺﾞｼｯｸM-PRO" pitchFamily="50" charset="-128"/>
            </a:endParaRPr>
          </a:p>
        </p:txBody>
      </p:sp>
      <p:sp>
        <p:nvSpPr>
          <p:cNvPr id="19" name="正方形/長方形 18"/>
          <p:cNvSpPr/>
          <p:nvPr/>
        </p:nvSpPr>
        <p:spPr>
          <a:xfrm>
            <a:off x="165288" y="620688"/>
            <a:ext cx="9624254" cy="936104"/>
          </a:xfrm>
          <a:prstGeom prst="rect">
            <a:avLst/>
          </a:prstGeom>
          <a:ln/>
        </p:spPr>
        <p:style>
          <a:lnRef idx="2">
            <a:schemeClr val="accent1"/>
          </a:lnRef>
          <a:fillRef idx="1">
            <a:schemeClr val="lt1"/>
          </a:fillRef>
          <a:effectRef idx="0">
            <a:schemeClr val="accent1"/>
          </a:effectRef>
          <a:fontRef idx="minor">
            <a:schemeClr val="dk1"/>
          </a:fontRef>
        </p:style>
        <p:txBody>
          <a:bodyPr lIns="85533" tIns="42766" rIns="85533" bIns="42766" rtlCol="0" anchor="ctr" anchorCtr="0"/>
          <a:lstStyle/>
          <a:p>
            <a:pPr marL="174625" indent="-174625"/>
            <a:r>
              <a:rPr lang="ja-JP" altLang="en-US" sz="1400" dirty="0" smtClean="0">
                <a:solidFill>
                  <a:prstClr val="black"/>
                </a:solidFill>
                <a:latin typeface="ＭＳ Ｐゴシック"/>
              </a:rPr>
              <a:t>○　訪問介護などの在宅サービスが増加しているものの、</a:t>
            </a:r>
            <a:r>
              <a:rPr lang="ja-JP" altLang="en-US" sz="1400" b="1" u="sng" dirty="0" smtClean="0">
                <a:solidFill>
                  <a:srgbClr val="FF0000"/>
                </a:solidFill>
                <a:latin typeface="ＭＳ Ｐゴシック"/>
              </a:rPr>
              <a:t>重度者を始めとした要介護高齢者の在宅生活を２４時間支える仕組みが不足</a:t>
            </a:r>
            <a:r>
              <a:rPr lang="ja-JP" altLang="en-US" sz="1400" dirty="0" smtClean="0">
                <a:solidFill>
                  <a:prstClr val="black"/>
                </a:solidFill>
                <a:latin typeface="ＭＳ Ｐゴシック"/>
              </a:rPr>
              <a:t>していることに加え、医療ニーズが高い高齢者に対して</a:t>
            </a:r>
            <a:r>
              <a:rPr lang="ja-JP" altLang="en-US" sz="1400" b="1" u="sng" dirty="0" smtClean="0">
                <a:solidFill>
                  <a:srgbClr val="FF0000"/>
                </a:solidFill>
                <a:latin typeface="ＭＳ Ｐゴシック"/>
              </a:rPr>
              <a:t>医療と介護との連携が不足</a:t>
            </a:r>
            <a:r>
              <a:rPr lang="ja-JP" altLang="en-US" sz="1400" dirty="0" smtClean="0">
                <a:solidFill>
                  <a:prstClr val="black"/>
                </a:solidFill>
                <a:latin typeface="ＭＳ Ｐゴシック"/>
              </a:rPr>
              <a:t>しているとの問題がある。</a:t>
            </a:r>
            <a:endParaRPr lang="en-US" altLang="ja-JP" sz="1400" dirty="0" smtClean="0">
              <a:solidFill>
                <a:prstClr val="black"/>
              </a:solidFill>
              <a:latin typeface="ＭＳ Ｐゴシック"/>
            </a:endParaRPr>
          </a:p>
          <a:p>
            <a:pPr marL="174625" indent="-174625"/>
            <a:r>
              <a:rPr lang="ja-JP" altLang="en-US" sz="1400" dirty="0" smtClean="0">
                <a:solidFill>
                  <a:prstClr val="black"/>
                </a:solidFill>
                <a:latin typeface="ＭＳ Ｐゴシック"/>
              </a:rPr>
              <a:t>○　このため、①日中・夜間を通じて、②訪問介護と訪問看護の両方を提供し、③定期巡回と随時の対応を行う</a:t>
            </a:r>
            <a:r>
              <a:rPr lang="ja-JP" altLang="en-US" sz="1400" b="1" u="sng" dirty="0" smtClean="0">
                <a:solidFill>
                  <a:srgbClr val="FF0000"/>
                </a:solidFill>
                <a:latin typeface="ＭＳ Ｐゴシック"/>
              </a:rPr>
              <a:t>「定期巡回・随時対応型訪問介護看護」</a:t>
            </a:r>
            <a:r>
              <a:rPr lang="ja-JP" altLang="en-US" sz="1400" dirty="0" smtClean="0">
                <a:solidFill>
                  <a:prstClr val="black"/>
                </a:solidFill>
                <a:latin typeface="ＭＳ Ｐゴシック"/>
              </a:rPr>
              <a:t>を創設（</a:t>
            </a:r>
            <a:r>
              <a:rPr lang="en-US" altLang="ja-JP" sz="1400" dirty="0" smtClean="0">
                <a:solidFill>
                  <a:prstClr val="black"/>
                </a:solidFill>
                <a:latin typeface="ＭＳ Ｐゴシック"/>
              </a:rPr>
              <a:t>2012</a:t>
            </a:r>
            <a:r>
              <a:rPr lang="ja-JP" altLang="en-US" sz="1400" dirty="0" smtClean="0">
                <a:solidFill>
                  <a:prstClr val="black"/>
                </a:solidFill>
                <a:latin typeface="ＭＳ Ｐゴシック"/>
              </a:rPr>
              <a:t>年４月）。</a:t>
            </a:r>
            <a:endParaRPr lang="en-US" altLang="ja-JP" sz="1400" dirty="0" smtClean="0">
              <a:solidFill>
                <a:prstClr val="black"/>
              </a:solidFill>
              <a:latin typeface="ＭＳ Ｐゴシック"/>
            </a:endParaRPr>
          </a:p>
        </p:txBody>
      </p:sp>
      <p:sp>
        <p:nvSpPr>
          <p:cNvPr id="15" name="テキスト ボックス 14"/>
          <p:cNvSpPr txBox="1"/>
          <p:nvPr/>
        </p:nvSpPr>
        <p:spPr>
          <a:xfrm>
            <a:off x="239713" y="5493735"/>
            <a:ext cx="3456384" cy="307777"/>
          </a:xfrm>
          <a:prstGeom prst="rect">
            <a:avLst/>
          </a:prstGeom>
          <a:noFill/>
        </p:spPr>
        <p:txBody>
          <a:bodyPr wrap="square" rtlCol="0">
            <a:spAutoFit/>
          </a:bodyPr>
          <a:lstStyle/>
          <a:p>
            <a:r>
              <a:rPr lang="ja-JP" altLang="en-US" sz="1400" dirty="0" smtClean="0">
                <a:solidFill>
                  <a:prstClr val="black"/>
                </a:solidFill>
                <a:latin typeface="ＭＳ ゴシック" pitchFamily="49" charset="-128"/>
                <a:ea typeface="ＭＳ ゴシック" pitchFamily="49" charset="-128"/>
              </a:rPr>
              <a:t>＜参考＞　</a:t>
            </a:r>
            <a:endParaRPr lang="ja-JP" altLang="en-US" sz="1400" dirty="0">
              <a:solidFill>
                <a:prstClr val="black"/>
              </a:solidFill>
              <a:latin typeface="ＭＳ ゴシック" pitchFamily="49" charset="-128"/>
              <a:ea typeface="ＭＳ ゴシック" pitchFamily="49" charset="-128"/>
            </a:endParaRPr>
          </a:p>
        </p:txBody>
      </p:sp>
      <p:sp>
        <p:nvSpPr>
          <p:cNvPr id="16" name="テキスト ボックス 3"/>
          <p:cNvSpPr txBox="1">
            <a:spLocks noChangeArrowheads="1"/>
          </p:cNvSpPr>
          <p:nvPr/>
        </p:nvSpPr>
        <p:spPr bwMode="auto">
          <a:xfrm>
            <a:off x="167705" y="5730652"/>
            <a:ext cx="5112569" cy="307777"/>
          </a:xfrm>
          <a:prstGeom prst="rect">
            <a:avLst/>
          </a:prstGeom>
          <a:noFill/>
          <a:ln w="9525">
            <a:noFill/>
            <a:miter lim="800000"/>
            <a:headEnd/>
            <a:tailEnd/>
          </a:ln>
        </p:spPr>
        <p:txBody>
          <a:bodyPr wrap="square">
            <a:spAutoFit/>
          </a:bodyPr>
          <a:lstStyle/>
          <a:p>
            <a:r>
              <a:rPr lang="ja-JP" altLang="en-US" sz="1400" u="sng" dirty="0" smtClean="0">
                <a:solidFill>
                  <a:srgbClr val="000000"/>
                </a:solidFill>
              </a:rPr>
              <a:t>１．第５期</a:t>
            </a:r>
            <a:r>
              <a:rPr lang="ja-JP" altLang="en-US" sz="1400" u="sng" dirty="0">
                <a:solidFill>
                  <a:srgbClr val="000000"/>
                </a:solidFill>
              </a:rPr>
              <a:t>介護保険事業</a:t>
            </a:r>
            <a:r>
              <a:rPr lang="ja-JP" altLang="en-US" sz="1400" u="sng" dirty="0" smtClean="0">
                <a:solidFill>
                  <a:srgbClr val="000000"/>
                </a:solidFill>
              </a:rPr>
              <a:t>計画での実施見込み</a:t>
            </a:r>
            <a:endParaRPr lang="en-US" altLang="ja-JP" sz="1400" u="sng" dirty="0">
              <a:solidFill>
                <a:srgbClr val="000000"/>
              </a:solidFill>
            </a:endParaRPr>
          </a:p>
        </p:txBody>
      </p:sp>
      <p:graphicFrame>
        <p:nvGraphicFramePr>
          <p:cNvPr id="17" name="表 16"/>
          <p:cNvGraphicFramePr>
            <a:graphicFrameLocks noGrp="1"/>
          </p:cNvGraphicFramePr>
          <p:nvPr/>
        </p:nvGraphicFramePr>
        <p:xfrm>
          <a:off x="239717" y="6071444"/>
          <a:ext cx="5040560" cy="757740"/>
        </p:xfrm>
        <a:graphic>
          <a:graphicData uri="http://schemas.openxmlformats.org/drawingml/2006/table">
            <a:tbl>
              <a:tblPr firstRow="1" bandRow="1">
                <a:tableStyleId>{5C22544A-7EE6-4342-B048-85BDC9FD1C3A}</a:tableStyleId>
              </a:tblPr>
              <a:tblGrid>
                <a:gridCol w="1656184"/>
                <a:gridCol w="1656184"/>
                <a:gridCol w="1728192"/>
              </a:tblGrid>
              <a:tr h="297702">
                <a:tc>
                  <a:txBody>
                    <a:bodyPr/>
                    <a:lstStyle/>
                    <a:p>
                      <a:pPr algn="ctr"/>
                      <a:r>
                        <a:rPr kumimoji="1" lang="ja-JP" altLang="en-US" sz="1400" dirty="0" smtClean="0">
                          <a:latin typeface="+mn-ea"/>
                          <a:ea typeface="+mn-ea"/>
                        </a:rPr>
                        <a:t>平成</a:t>
                      </a:r>
                      <a:r>
                        <a:rPr kumimoji="1" lang="en-US" altLang="ja-JP" sz="1400" dirty="0" smtClean="0">
                          <a:latin typeface="+mn-ea"/>
                          <a:ea typeface="+mn-ea"/>
                        </a:rPr>
                        <a:t>24</a:t>
                      </a:r>
                      <a:r>
                        <a:rPr kumimoji="1" lang="ja-JP" altLang="en-US" sz="1400" dirty="0" smtClean="0">
                          <a:latin typeface="+mn-ea"/>
                          <a:ea typeface="+mn-ea"/>
                        </a:rPr>
                        <a:t>年度</a:t>
                      </a:r>
                      <a:endParaRPr kumimoji="1" lang="ja-JP" altLang="en-US" sz="1400" dirty="0">
                        <a:latin typeface="+mn-ea"/>
                        <a:ea typeface="+mn-ea"/>
                      </a:endParaRPr>
                    </a:p>
                  </a:txBody>
                  <a:tcPr marT="44655" marB="44655" anchor="ctr">
                    <a:solidFill>
                      <a:schemeClr val="bg1">
                        <a:lumMod val="50000"/>
                      </a:schemeClr>
                    </a:solidFill>
                  </a:tcPr>
                </a:tc>
                <a:tc>
                  <a:txBody>
                    <a:bodyPr/>
                    <a:lstStyle/>
                    <a:p>
                      <a:pPr algn="ctr"/>
                      <a:r>
                        <a:rPr kumimoji="1" lang="ja-JP" altLang="en-US" sz="1400" dirty="0" smtClean="0">
                          <a:latin typeface="+mn-ea"/>
                          <a:ea typeface="+mn-ea"/>
                        </a:rPr>
                        <a:t>平成</a:t>
                      </a:r>
                      <a:r>
                        <a:rPr kumimoji="1" lang="en-US" altLang="ja-JP" sz="1400" dirty="0" smtClean="0">
                          <a:latin typeface="+mn-ea"/>
                          <a:ea typeface="+mn-ea"/>
                        </a:rPr>
                        <a:t>25</a:t>
                      </a:r>
                      <a:r>
                        <a:rPr kumimoji="1" lang="ja-JP" altLang="en-US" sz="1400" dirty="0" smtClean="0">
                          <a:latin typeface="+mn-ea"/>
                          <a:ea typeface="+mn-ea"/>
                        </a:rPr>
                        <a:t>年度</a:t>
                      </a:r>
                      <a:endParaRPr kumimoji="1" lang="ja-JP" altLang="en-US" sz="1400" dirty="0">
                        <a:latin typeface="+mn-ea"/>
                        <a:ea typeface="+mn-ea"/>
                      </a:endParaRPr>
                    </a:p>
                  </a:txBody>
                  <a:tcPr marT="44655" marB="44655" anchor="ctr">
                    <a:solidFill>
                      <a:schemeClr val="bg1">
                        <a:lumMod val="50000"/>
                      </a:schemeClr>
                    </a:solidFill>
                  </a:tcPr>
                </a:tc>
                <a:tc>
                  <a:txBody>
                    <a:bodyPr/>
                    <a:lstStyle/>
                    <a:p>
                      <a:pPr algn="ctr"/>
                      <a:r>
                        <a:rPr kumimoji="1" lang="ja-JP" altLang="en-US" sz="1400" dirty="0" smtClean="0">
                          <a:latin typeface="+mn-ea"/>
                          <a:ea typeface="+mn-ea"/>
                        </a:rPr>
                        <a:t>平成</a:t>
                      </a:r>
                      <a:r>
                        <a:rPr kumimoji="1" lang="en-US" altLang="ja-JP" sz="1400" dirty="0" smtClean="0">
                          <a:latin typeface="+mn-ea"/>
                          <a:ea typeface="+mn-ea"/>
                        </a:rPr>
                        <a:t>26</a:t>
                      </a:r>
                      <a:r>
                        <a:rPr kumimoji="1" lang="ja-JP" altLang="en-US" sz="1400" dirty="0" smtClean="0">
                          <a:latin typeface="+mn-ea"/>
                          <a:ea typeface="+mn-ea"/>
                        </a:rPr>
                        <a:t>年度</a:t>
                      </a:r>
                      <a:endParaRPr kumimoji="1" lang="ja-JP" altLang="en-US" sz="1400" dirty="0">
                        <a:latin typeface="+mn-ea"/>
                        <a:ea typeface="+mn-ea"/>
                      </a:endParaRPr>
                    </a:p>
                  </a:txBody>
                  <a:tcPr marT="44655" marB="44655" anchor="ctr">
                    <a:solidFill>
                      <a:schemeClr val="bg1">
                        <a:lumMod val="50000"/>
                      </a:schemeClr>
                    </a:solidFill>
                  </a:tcPr>
                </a:tc>
              </a:tr>
              <a:tr h="446553">
                <a:tc>
                  <a:txBody>
                    <a:bodyPr/>
                    <a:lstStyle/>
                    <a:p>
                      <a:pPr algn="ctr"/>
                      <a:r>
                        <a:rPr kumimoji="1" lang="ja-JP" altLang="en-US" sz="1200" dirty="0" smtClean="0">
                          <a:latin typeface="+mn-ea"/>
                          <a:ea typeface="+mn-ea"/>
                        </a:rPr>
                        <a:t>１８９保険者</a:t>
                      </a:r>
                      <a:endParaRPr kumimoji="1" lang="en-US" altLang="ja-JP" sz="1200" dirty="0" smtClean="0">
                        <a:latin typeface="+mn-ea"/>
                        <a:ea typeface="+mn-ea"/>
                      </a:endParaRPr>
                    </a:p>
                    <a:p>
                      <a:pPr algn="ctr"/>
                      <a:r>
                        <a:rPr kumimoji="1" lang="ja-JP" altLang="en-US" sz="1200" dirty="0" smtClean="0">
                          <a:latin typeface="+mn-ea"/>
                          <a:ea typeface="+mn-ea"/>
                        </a:rPr>
                        <a:t>（０．６万人／日）</a:t>
                      </a:r>
                      <a:endParaRPr kumimoji="1" lang="en-US" altLang="ja-JP" sz="1200" dirty="0" smtClean="0">
                        <a:latin typeface="+mn-ea"/>
                        <a:ea typeface="+mn-ea"/>
                      </a:endParaRPr>
                    </a:p>
                  </a:txBody>
                  <a:tcPr marL="0" marR="0" marT="44655" marB="44655" anchor="ctr">
                    <a:solidFill>
                      <a:schemeClr val="bg1">
                        <a:lumMod val="85000"/>
                      </a:schemeClr>
                    </a:solidFill>
                  </a:tcPr>
                </a:tc>
                <a:tc>
                  <a:txBody>
                    <a:bodyPr/>
                    <a:lstStyle/>
                    <a:p>
                      <a:pPr algn="ctr"/>
                      <a:r>
                        <a:rPr kumimoji="1" lang="ja-JP" altLang="en-US" sz="1200" dirty="0" smtClean="0">
                          <a:latin typeface="+mn-ea"/>
                          <a:ea typeface="+mn-ea"/>
                        </a:rPr>
                        <a:t>２８３保険者</a:t>
                      </a:r>
                      <a:endParaRPr kumimoji="1" lang="en-US" altLang="ja-JP" sz="1200" dirty="0" smtClean="0">
                        <a:latin typeface="+mn-ea"/>
                        <a:ea typeface="+mn-ea"/>
                      </a:endParaRPr>
                    </a:p>
                    <a:p>
                      <a:pPr algn="ctr"/>
                      <a:r>
                        <a:rPr kumimoji="1" lang="ja-JP" altLang="en-US" sz="1200" dirty="0" smtClean="0">
                          <a:latin typeface="+mn-ea"/>
                          <a:ea typeface="+mn-ea"/>
                        </a:rPr>
                        <a:t>（１．２万人／日）</a:t>
                      </a:r>
                      <a:endParaRPr kumimoji="1" lang="en-US" altLang="ja-JP" sz="1200" dirty="0" smtClean="0">
                        <a:latin typeface="+mn-ea"/>
                        <a:ea typeface="+mn-ea"/>
                      </a:endParaRPr>
                    </a:p>
                  </a:txBody>
                  <a:tcPr marT="44655" marB="44655" anchor="ctr">
                    <a:solidFill>
                      <a:schemeClr val="bg1">
                        <a:lumMod val="85000"/>
                      </a:schemeClr>
                    </a:solidFill>
                  </a:tcPr>
                </a:tc>
                <a:tc>
                  <a:txBody>
                    <a:bodyPr/>
                    <a:lstStyle/>
                    <a:p>
                      <a:pPr algn="ctr"/>
                      <a:r>
                        <a:rPr kumimoji="1" lang="ja-JP" altLang="en-US" sz="1200" dirty="0" smtClean="0">
                          <a:latin typeface="+mn-ea"/>
                          <a:ea typeface="+mn-ea"/>
                        </a:rPr>
                        <a:t>３２９保険者</a:t>
                      </a:r>
                      <a:endParaRPr kumimoji="1" lang="en-US" altLang="ja-JP" sz="1200" dirty="0" smtClean="0">
                        <a:latin typeface="+mn-ea"/>
                        <a:ea typeface="+mn-ea"/>
                      </a:endParaRPr>
                    </a:p>
                    <a:p>
                      <a:pPr algn="ctr"/>
                      <a:r>
                        <a:rPr kumimoji="1" lang="ja-JP" altLang="en-US" sz="1200" dirty="0" smtClean="0">
                          <a:latin typeface="+mn-ea"/>
                          <a:ea typeface="+mn-ea"/>
                        </a:rPr>
                        <a:t>（１．７万人／日）</a:t>
                      </a:r>
                      <a:endParaRPr kumimoji="1" lang="ja-JP" altLang="en-US" sz="1200" dirty="0">
                        <a:latin typeface="+mn-ea"/>
                        <a:ea typeface="+mn-ea"/>
                      </a:endParaRPr>
                    </a:p>
                  </a:txBody>
                  <a:tcPr marT="44655" marB="44655" anchor="ctr">
                    <a:solidFill>
                      <a:schemeClr val="bg1">
                        <a:lumMod val="85000"/>
                      </a:schemeClr>
                    </a:solidFill>
                  </a:tcPr>
                </a:tc>
              </a:tr>
            </a:tbl>
          </a:graphicData>
        </a:graphic>
      </p:graphicFrame>
      <p:sp>
        <p:nvSpPr>
          <p:cNvPr id="18" name="テキスト ボックス 3"/>
          <p:cNvSpPr txBox="1">
            <a:spLocks noChangeArrowheads="1"/>
          </p:cNvSpPr>
          <p:nvPr/>
        </p:nvSpPr>
        <p:spPr bwMode="auto">
          <a:xfrm>
            <a:off x="5473410" y="5730652"/>
            <a:ext cx="4464496" cy="307777"/>
          </a:xfrm>
          <a:prstGeom prst="rect">
            <a:avLst/>
          </a:prstGeom>
          <a:noFill/>
          <a:ln w="9525">
            <a:noFill/>
            <a:miter lim="800000"/>
            <a:headEnd/>
            <a:tailEnd/>
          </a:ln>
        </p:spPr>
        <p:txBody>
          <a:bodyPr wrap="square">
            <a:spAutoFit/>
          </a:bodyPr>
          <a:lstStyle/>
          <a:p>
            <a:r>
              <a:rPr lang="ja-JP" altLang="en-US" sz="1400" u="sng" dirty="0" smtClean="0">
                <a:solidFill>
                  <a:srgbClr val="000000"/>
                </a:solidFill>
                <a:latin typeface="ＭＳ Ｐゴシック"/>
              </a:rPr>
              <a:t>２．社会保障・税の一体改革での今後の利用見込み</a:t>
            </a:r>
            <a:endParaRPr lang="en-US" altLang="ja-JP" sz="1400" u="sng" dirty="0">
              <a:solidFill>
                <a:srgbClr val="000000"/>
              </a:solidFill>
              <a:latin typeface="ＭＳ Ｐゴシック"/>
            </a:endParaRPr>
          </a:p>
        </p:txBody>
      </p:sp>
      <p:graphicFrame>
        <p:nvGraphicFramePr>
          <p:cNvPr id="20" name="表 19"/>
          <p:cNvGraphicFramePr>
            <a:graphicFrameLocks noGrp="1"/>
          </p:cNvGraphicFramePr>
          <p:nvPr/>
        </p:nvGraphicFramePr>
        <p:xfrm>
          <a:off x="5712322" y="6071443"/>
          <a:ext cx="3777182" cy="756000"/>
        </p:xfrm>
        <a:graphic>
          <a:graphicData uri="http://schemas.openxmlformats.org/drawingml/2006/table">
            <a:tbl>
              <a:tblPr firstRow="1" bandRow="1">
                <a:tableStyleId>{5C22544A-7EE6-4342-B048-85BDC9FD1C3A}</a:tableStyleId>
              </a:tblPr>
              <a:tblGrid>
                <a:gridCol w="1904974"/>
                <a:gridCol w="1872208"/>
              </a:tblGrid>
              <a:tr h="312130">
                <a:tc>
                  <a:txBody>
                    <a:bodyPr/>
                    <a:lstStyle/>
                    <a:p>
                      <a:pPr algn="ctr"/>
                      <a:r>
                        <a:rPr kumimoji="1" lang="ja-JP" altLang="en-US" sz="1400" dirty="0" smtClean="0">
                          <a:latin typeface="+mn-ea"/>
                          <a:ea typeface="+mn-ea"/>
                        </a:rPr>
                        <a:t>平成</a:t>
                      </a:r>
                      <a:r>
                        <a:rPr kumimoji="1" lang="en-US" altLang="ja-JP" sz="1400" dirty="0" smtClean="0">
                          <a:latin typeface="+mn-ea"/>
                          <a:ea typeface="+mn-ea"/>
                        </a:rPr>
                        <a:t>27</a:t>
                      </a:r>
                      <a:r>
                        <a:rPr kumimoji="1" lang="ja-JP" altLang="en-US" sz="1400" dirty="0" smtClean="0">
                          <a:latin typeface="+mn-ea"/>
                          <a:ea typeface="+mn-ea"/>
                        </a:rPr>
                        <a:t>年度</a:t>
                      </a:r>
                      <a:endParaRPr kumimoji="1" lang="ja-JP" altLang="en-US" sz="1400" dirty="0">
                        <a:latin typeface="+mn-ea"/>
                        <a:ea typeface="+mn-ea"/>
                      </a:endParaRPr>
                    </a:p>
                  </a:txBody>
                  <a:tcPr marT="44655" marB="44655" anchor="ctr">
                    <a:solidFill>
                      <a:schemeClr val="bg1">
                        <a:lumMod val="50000"/>
                      </a:schemeClr>
                    </a:solidFill>
                  </a:tcPr>
                </a:tc>
                <a:tc>
                  <a:txBody>
                    <a:bodyPr/>
                    <a:lstStyle/>
                    <a:p>
                      <a:pPr algn="ctr"/>
                      <a:r>
                        <a:rPr kumimoji="1" lang="ja-JP" altLang="en-US" sz="1400" dirty="0" smtClean="0">
                          <a:latin typeface="+mn-ea"/>
                          <a:ea typeface="+mn-ea"/>
                        </a:rPr>
                        <a:t>平成</a:t>
                      </a:r>
                      <a:r>
                        <a:rPr kumimoji="1" lang="en-US" altLang="ja-JP" sz="1400" dirty="0" smtClean="0">
                          <a:latin typeface="+mn-ea"/>
                          <a:ea typeface="+mn-ea"/>
                        </a:rPr>
                        <a:t>37</a:t>
                      </a:r>
                      <a:r>
                        <a:rPr kumimoji="1" lang="ja-JP" altLang="en-US" sz="1400" dirty="0" smtClean="0">
                          <a:latin typeface="+mn-ea"/>
                          <a:ea typeface="+mn-ea"/>
                        </a:rPr>
                        <a:t>年度</a:t>
                      </a:r>
                      <a:endParaRPr kumimoji="1" lang="ja-JP" altLang="en-US" sz="1400" dirty="0">
                        <a:latin typeface="+mn-ea"/>
                        <a:ea typeface="+mn-ea"/>
                      </a:endParaRPr>
                    </a:p>
                  </a:txBody>
                  <a:tcPr marT="44655" marB="44655" anchor="ctr">
                    <a:solidFill>
                      <a:schemeClr val="bg1">
                        <a:lumMod val="50000"/>
                      </a:schemeClr>
                    </a:solidFill>
                  </a:tcPr>
                </a:tc>
              </a:tr>
              <a:tr h="443870">
                <a:tc>
                  <a:txBody>
                    <a:bodyPr/>
                    <a:lstStyle/>
                    <a:p>
                      <a:pPr algn="ctr"/>
                      <a:r>
                        <a:rPr kumimoji="1" lang="ja-JP" altLang="en-US" sz="1400" dirty="0" smtClean="0">
                          <a:latin typeface="+mn-ea"/>
                          <a:ea typeface="+mn-ea"/>
                        </a:rPr>
                        <a:t>１万人／日</a:t>
                      </a:r>
                      <a:endParaRPr kumimoji="1" lang="en-US" altLang="ja-JP" sz="1400" dirty="0" smtClean="0">
                        <a:latin typeface="+mn-ea"/>
                        <a:ea typeface="+mn-ea"/>
                      </a:endParaRPr>
                    </a:p>
                  </a:txBody>
                  <a:tcPr marL="0" marR="0" marT="44655" marB="44655" anchor="ctr">
                    <a:solidFill>
                      <a:schemeClr val="bg1">
                        <a:lumMod val="85000"/>
                      </a:schemeClr>
                    </a:solidFill>
                  </a:tcPr>
                </a:tc>
                <a:tc>
                  <a:txBody>
                    <a:bodyPr/>
                    <a:lstStyle/>
                    <a:p>
                      <a:pPr algn="ctr"/>
                      <a:r>
                        <a:rPr kumimoji="1" lang="ja-JP" altLang="en-US" sz="1400" dirty="0" smtClean="0">
                          <a:latin typeface="+mn-ea"/>
                          <a:ea typeface="+mn-ea"/>
                        </a:rPr>
                        <a:t>１５万人／日</a:t>
                      </a:r>
                      <a:endParaRPr kumimoji="1" lang="en-US" altLang="ja-JP" sz="1400" dirty="0" smtClean="0">
                        <a:latin typeface="+mn-ea"/>
                        <a:ea typeface="+mn-ea"/>
                      </a:endParaRPr>
                    </a:p>
                  </a:txBody>
                  <a:tcPr marT="44655" marB="44655" anchor="ctr">
                    <a:solidFill>
                      <a:schemeClr val="bg1">
                        <a:lumMod val="85000"/>
                      </a:schemeClr>
                    </a:solidFill>
                  </a:tcPr>
                </a:tc>
              </a:tr>
            </a:tbl>
          </a:graphicData>
        </a:graphic>
      </p:graphicFrame>
      <p:graphicFrame>
        <p:nvGraphicFramePr>
          <p:cNvPr id="84" name="表 83"/>
          <p:cNvGraphicFramePr>
            <a:graphicFrameLocks noGrp="1"/>
          </p:cNvGraphicFramePr>
          <p:nvPr/>
        </p:nvGraphicFramePr>
        <p:xfrm>
          <a:off x="344472" y="4060431"/>
          <a:ext cx="5549676" cy="1419558"/>
        </p:xfrm>
        <a:graphic>
          <a:graphicData uri="http://schemas.openxmlformats.org/drawingml/2006/table">
            <a:tbl>
              <a:tblPr/>
              <a:tblGrid>
                <a:gridCol w="304220"/>
                <a:gridCol w="72599"/>
                <a:gridCol w="72599"/>
                <a:gridCol w="72599"/>
                <a:gridCol w="72599"/>
                <a:gridCol w="72599"/>
                <a:gridCol w="72599"/>
                <a:gridCol w="72599"/>
                <a:gridCol w="72599"/>
                <a:gridCol w="72599"/>
                <a:gridCol w="72599"/>
                <a:gridCol w="72599"/>
                <a:gridCol w="72599"/>
                <a:gridCol w="46566"/>
                <a:gridCol w="105951"/>
                <a:gridCol w="72599"/>
                <a:gridCol w="72599"/>
                <a:gridCol w="72599"/>
                <a:gridCol w="72599"/>
                <a:gridCol w="72599"/>
                <a:gridCol w="72599"/>
                <a:gridCol w="72599"/>
                <a:gridCol w="72599"/>
                <a:gridCol w="72599"/>
                <a:gridCol w="72599"/>
                <a:gridCol w="72599"/>
                <a:gridCol w="72599"/>
                <a:gridCol w="72599"/>
                <a:gridCol w="72599"/>
                <a:gridCol w="72599"/>
                <a:gridCol w="72599"/>
                <a:gridCol w="37041"/>
                <a:gridCol w="46566"/>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2599"/>
                <a:gridCol w="73757"/>
                <a:gridCol w="71442"/>
                <a:gridCol w="72599"/>
              </a:tblGrid>
              <a:tr h="202794">
                <a:tc>
                  <a:txBody>
                    <a:bodyPr/>
                    <a:lstStyle/>
                    <a:p>
                      <a:pPr algn="ctr" fontAlgn="ctr"/>
                      <a:r>
                        <a:rPr lang="ja-JP" altLang="en-US" sz="1100" b="0" i="0" u="none" strike="noStrike" dirty="0">
                          <a:solidFill>
                            <a:srgbClr val="000000"/>
                          </a:solidFill>
                          <a:latin typeface="ＭＳ Ｐゴシック"/>
                        </a:rPr>
                        <a:t>月</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chemeClr val="tx1"/>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dot"/>
                      <a:round/>
                      <a:headEnd type="none" w="med" len="med"/>
                      <a:tailEnd type="none" w="med" len="med"/>
                    </a:lnL>
                    <a:lnR w="63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火</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latin typeface="ＭＳ Ｐゴシック"/>
                        </a:rPr>
                        <a:t>　</a:t>
                      </a:r>
                      <a:endParaRPr lang="ja-JP" altLang="en-US" sz="1100" b="0" i="0" u="none" strike="noStrike" dirty="0">
                        <a:solidFill>
                          <a:srgbClr val="000000"/>
                        </a:solidFill>
                        <a:latin typeface="ＭＳ Ｐゴシック"/>
                      </a:endParaRPr>
                    </a:p>
                  </a:txBody>
                  <a:tcPr marL="9525" marR="9525" marT="93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smtClean="0">
                          <a:solidFill>
                            <a:srgbClr val="000000"/>
                          </a:solidFill>
                          <a:latin typeface="ＭＳ Ｐゴシック"/>
                        </a:rPr>
                        <a:t>　</a:t>
                      </a:r>
                      <a:endParaRPr lang="ja-JP" altLang="en-US" sz="1100" b="0" i="0" u="none" strike="noStrike" dirty="0">
                        <a:solidFill>
                          <a:srgbClr val="000000"/>
                        </a:solidFill>
                        <a:latin typeface="ＭＳ Ｐゴシック"/>
                      </a:endParaRPr>
                    </a:p>
                  </a:txBody>
                  <a:tcPr marL="9525" marR="9525" marT="9303"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gridSpan="22">
                  <a:txBody>
                    <a:bodyPr/>
                    <a:lstStyle/>
                    <a:p>
                      <a:pPr algn="ctr" fontAlgn="ctr"/>
                      <a:r>
                        <a:rPr lang="ja-JP" altLang="en-US" sz="1100" b="0" i="0" u="none" strike="noStrike" dirty="0">
                          <a:solidFill>
                            <a:srgbClr val="92D05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水</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smtClean="0">
                          <a:solidFill>
                            <a:srgbClr val="000000"/>
                          </a:solidFill>
                          <a:latin typeface="ＭＳ Ｐゴシック"/>
                        </a:rPr>
                        <a:t>　</a:t>
                      </a:r>
                      <a:endParaRPr lang="ja-JP" altLang="en-US" sz="1100" b="0" i="0" u="none" strike="noStrike" dirty="0">
                        <a:solidFill>
                          <a:srgbClr val="000000"/>
                        </a:solidFill>
                        <a:latin typeface="ＭＳ Ｐゴシック"/>
                      </a:endParaRP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FFFF00"/>
                        </a:gs>
                        <a:gs pos="13000">
                          <a:srgbClr val="0047FF"/>
                        </a:gs>
                        <a:gs pos="28000">
                          <a:srgbClr val="FFFF00"/>
                        </a:gs>
                        <a:gs pos="42999">
                          <a:srgbClr val="0047FF"/>
                        </a:gs>
                        <a:gs pos="58000">
                          <a:srgbClr val="FFFF00"/>
                        </a:gs>
                        <a:gs pos="72000">
                          <a:srgbClr val="0047FF"/>
                        </a:gs>
                        <a:gs pos="87000">
                          <a:srgbClr val="FFFF00"/>
                        </a:gs>
                        <a:gs pos="100000">
                          <a:srgbClr val="0047FF"/>
                        </a:gs>
                      </a:gsLst>
                      <a:lin ang="2700000" scaled="0"/>
                    </a:gradFill>
                  </a:tcPr>
                </a:tc>
                <a:tc gridSpan="2">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木</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smtClean="0">
                          <a:solidFill>
                            <a:srgbClr val="000000"/>
                          </a:solidFill>
                          <a:latin typeface="ＭＳ Ｐゴシック"/>
                        </a:rPr>
                        <a:t>　</a:t>
                      </a:r>
                      <a:endParaRPr lang="ja-JP" altLang="en-US" sz="1100" b="0" i="0" u="none" strike="noStrike" dirty="0">
                        <a:solidFill>
                          <a:srgbClr val="000000"/>
                        </a:solidFill>
                        <a:latin typeface="ＭＳ Ｐゴシック"/>
                      </a:endParaRP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gridSpan="20">
                  <a:txBody>
                    <a:bodyPr/>
                    <a:lstStyle/>
                    <a:p>
                      <a:pPr algn="ctr" fontAlgn="ctr"/>
                      <a:r>
                        <a:rPr lang="ja-JP" altLang="en-US" sz="1100" b="0" i="0" u="none" strike="noStrike" dirty="0">
                          <a:solidFill>
                            <a:srgbClr val="92D05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金</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a:solidFill>
                          <a:srgbClr val="000000"/>
                        </a:solidFill>
                        <a:latin typeface="ＭＳ Ｐゴシック"/>
                      </a:endParaRPr>
                    </a:p>
                  </a:txBody>
                  <a:tcPr marL="9525" marR="9525" marT="9525"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FF0000"/>
                        </a:gs>
                        <a:gs pos="13000">
                          <a:srgbClr val="FFC000"/>
                        </a:gs>
                        <a:gs pos="28000">
                          <a:srgbClr val="FF0000"/>
                        </a:gs>
                        <a:gs pos="42999">
                          <a:srgbClr val="FFC000"/>
                        </a:gs>
                        <a:gs pos="58000">
                          <a:srgbClr val="FF0000"/>
                        </a:gs>
                        <a:gs pos="72000">
                          <a:srgbClr val="FFC000"/>
                        </a:gs>
                        <a:gs pos="87000">
                          <a:srgbClr val="FF0000"/>
                        </a:gs>
                        <a:gs pos="100000">
                          <a:srgbClr val="FFC000"/>
                        </a:gs>
                      </a:gsLst>
                      <a:lin ang="5400000" scaled="0"/>
                    </a:gra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土</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gridSpan="2">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a:solidFill>
                          <a:srgbClr val="000000"/>
                        </a:solidFill>
                        <a:latin typeface="ＭＳ Ｐゴシック"/>
                      </a:endParaRPr>
                    </a:p>
                  </a:txBody>
                  <a:tcPr marL="9525" marR="9525" marT="9525"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02794">
                <a:tc>
                  <a:txBody>
                    <a:bodyPr/>
                    <a:lstStyle/>
                    <a:p>
                      <a:pPr algn="ctr" fontAlgn="ctr"/>
                      <a:r>
                        <a:rPr lang="ja-JP" altLang="en-US" sz="1100" b="0" i="0" u="none" strike="noStrike" dirty="0">
                          <a:solidFill>
                            <a:srgbClr val="000000"/>
                          </a:solidFill>
                          <a:latin typeface="ＭＳ Ｐゴシック"/>
                        </a:rPr>
                        <a:t>日</a:t>
                      </a:r>
                    </a:p>
                  </a:txBody>
                  <a:tcPr marL="9525" marR="9525" marT="930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a:solidFill>
                          <a:srgbClr val="000000"/>
                        </a:solidFill>
                        <a:latin typeface="ＭＳ Ｐゴシック"/>
                      </a:endParaRPr>
                    </a:p>
                  </a:txBody>
                  <a:tcPr marL="9525" marR="9525" marT="9525"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70C0"/>
                    </a:solidFill>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303"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a:noFill/>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303"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88" name="正方形/長方形 87"/>
          <p:cNvSpPr/>
          <p:nvPr/>
        </p:nvSpPr>
        <p:spPr>
          <a:xfrm>
            <a:off x="1712640"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6</a:t>
            </a:r>
            <a:r>
              <a:rPr lang="ja-JP" altLang="en-US" sz="900" dirty="0" smtClean="0">
                <a:solidFill>
                  <a:prstClr val="black"/>
                </a:solidFill>
              </a:rPr>
              <a:t>時</a:t>
            </a:r>
            <a:endParaRPr lang="ja-JP" altLang="en-US" sz="900" dirty="0">
              <a:solidFill>
                <a:prstClr val="black"/>
              </a:solidFill>
            </a:endParaRPr>
          </a:p>
        </p:txBody>
      </p:sp>
      <p:sp>
        <p:nvSpPr>
          <p:cNvPr id="90" name="四角形吹き出し 89"/>
          <p:cNvSpPr/>
          <p:nvPr/>
        </p:nvSpPr>
        <p:spPr>
          <a:xfrm>
            <a:off x="1136576" y="4329475"/>
            <a:ext cx="792088" cy="351656"/>
          </a:xfrm>
          <a:prstGeom prst="wedgeRectCallout">
            <a:avLst>
              <a:gd name="adj1" fmla="val 72799"/>
              <a:gd name="adj2" fmla="val 52167"/>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70C0"/>
                </a:solidFill>
              </a:rPr>
              <a:t>水分補給</a:t>
            </a:r>
            <a:endParaRPr lang="en-US" altLang="ja-JP" sz="800" b="1" dirty="0" smtClean="0">
              <a:solidFill>
                <a:srgbClr val="0070C0"/>
              </a:solidFill>
            </a:endParaRPr>
          </a:p>
          <a:p>
            <a:pPr algn="ctr"/>
            <a:r>
              <a:rPr lang="ja-JP" altLang="en-US" sz="800" b="1" dirty="0" smtClean="0">
                <a:solidFill>
                  <a:srgbClr val="0070C0"/>
                </a:solidFill>
              </a:rPr>
              <a:t>更衣介助</a:t>
            </a:r>
            <a:endParaRPr lang="ja-JP" altLang="en-US" sz="800" b="1" dirty="0">
              <a:solidFill>
                <a:srgbClr val="0070C0"/>
              </a:solidFill>
            </a:endParaRPr>
          </a:p>
        </p:txBody>
      </p:sp>
      <p:sp>
        <p:nvSpPr>
          <p:cNvPr id="91" name="四角形吹き出し 90"/>
          <p:cNvSpPr/>
          <p:nvPr/>
        </p:nvSpPr>
        <p:spPr>
          <a:xfrm>
            <a:off x="2936776" y="5054377"/>
            <a:ext cx="792088" cy="421987"/>
          </a:xfrm>
          <a:prstGeom prst="wedgeRectCallout">
            <a:avLst>
              <a:gd name="adj1" fmla="val -76034"/>
              <a:gd name="adj2" fmla="val -37383"/>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70C0"/>
                </a:solidFill>
              </a:rPr>
              <a:t>排せつ介助</a:t>
            </a:r>
            <a:endParaRPr lang="en-US" altLang="ja-JP" sz="800" b="1" dirty="0" smtClean="0">
              <a:solidFill>
                <a:srgbClr val="0070C0"/>
              </a:solidFill>
            </a:endParaRPr>
          </a:p>
          <a:p>
            <a:pPr algn="ctr"/>
            <a:r>
              <a:rPr lang="ja-JP" altLang="en-US" sz="800" b="1" dirty="0" smtClean="0">
                <a:solidFill>
                  <a:srgbClr val="0070C0"/>
                </a:solidFill>
              </a:rPr>
              <a:t>食事介助</a:t>
            </a:r>
            <a:endParaRPr lang="en-US" altLang="ja-JP" sz="800" b="1" dirty="0" smtClean="0">
              <a:solidFill>
                <a:srgbClr val="0070C0"/>
              </a:solidFill>
            </a:endParaRPr>
          </a:p>
          <a:p>
            <a:pPr algn="ctr"/>
            <a:r>
              <a:rPr lang="ja-JP" altLang="en-US" sz="800" b="1" dirty="0" smtClean="0">
                <a:solidFill>
                  <a:srgbClr val="0070C0"/>
                </a:solidFill>
              </a:rPr>
              <a:t>体位交換</a:t>
            </a:r>
            <a:endParaRPr lang="en-US" altLang="ja-JP" sz="800" b="1" dirty="0" smtClean="0">
              <a:solidFill>
                <a:srgbClr val="0070C0"/>
              </a:solidFill>
            </a:endParaRPr>
          </a:p>
        </p:txBody>
      </p:sp>
      <p:sp>
        <p:nvSpPr>
          <p:cNvPr id="92" name="四角形吹き出し 91"/>
          <p:cNvSpPr/>
          <p:nvPr/>
        </p:nvSpPr>
        <p:spPr>
          <a:xfrm>
            <a:off x="4808984" y="4437112"/>
            <a:ext cx="792088" cy="351656"/>
          </a:xfrm>
          <a:prstGeom prst="wedgeRectCallout">
            <a:avLst>
              <a:gd name="adj1" fmla="val -63138"/>
              <a:gd name="adj2" fmla="val 60066"/>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70C0"/>
                </a:solidFill>
              </a:rPr>
              <a:t>排せつ介助</a:t>
            </a:r>
            <a:endParaRPr lang="en-US" altLang="ja-JP" sz="800" b="1" dirty="0" smtClean="0">
              <a:solidFill>
                <a:srgbClr val="0070C0"/>
              </a:solidFill>
            </a:endParaRPr>
          </a:p>
          <a:p>
            <a:pPr algn="ctr"/>
            <a:r>
              <a:rPr lang="ja-JP" altLang="en-US" sz="800" b="1" dirty="0" smtClean="0">
                <a:solidFill>
                  <a:srgbClr val="0070C0"/>
                </a:solidFill>
              </a:rPr>
              <a:t>食事介助</a:t>
            </a:r>
            <a:endParaRPr lang="ja-JP" altLang="en-US" sz="800" b="1" dirty="0">
              <a:solidFill>
                <a:srgbClr val="0070C0"/>
              </a:solidFill>
            </a:endParaRPr>
          </a:p>
        </p:txBody>
      </p:sp>
      <p:sp>
        <p:nvSpPr>
          <p:cNvPr id="95" name="正方形/長方形 94"/>
          <p:cNvSpPr/>
          <p:nvPr/>
        </p:nvSpPr>
        <p:spPr>
          <a:xfrm>
            <a:off x="416496"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0</a:t>
            </a:r>
            <a:r>
              <a:rPr lang="ja-JP" altLang="en-US" sz="900" dirty="0" smtClean="0">
                <a:solidFill>
                  <a:prstClr val="black"/>
                </a:solidFill>
              </a:rPr>
              <a:t>時</a:t>
            </a:r>
            <a:endParaRPr lang="ja-JP" altLang="en-US" sz="900" dirty="0">
              <a:solidFill>
                <a:prstClr val="black"/>
              </a:solidFill>
            </a:endParaRPr>
          </a:p>
        </p:txBody>
      </p:sp>
      <p:sp>
        <p:nvSpPr>
          <p:cNvPr id="96" name="正方形/長方形 95"/>
          <p:cNvSpPr/>
          <p:nvPr/>
        </p:nvSpPr>
        <p:spPr>
          <a:xfrm>
            <a:off x="848544"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2</a:t>
            </a:r>
            <a:r>
              <a:rPr lang="ja-JP" altLang="en-US" sz="900" dirty="0" smtClean="0">
                <a:solidFill>
                  <a:prstClr val="black"/>
                </a:solidFill>
              </a:rPr>
              <a:t>時</a:t>
            </a:r>
            <a:endParaRPr lang="ja-JP" altLang="en-US" sz="900" dirty="0">
              <a:solidFill>
                <a:prstClr val="black"/>
              </a:solidFill>
            </a:endParaRPr>
          </a:p>
        </p:txBody>
      </p:sp>
      <p:sp>
        <p:nvSpPr>
          <p:cNvPr id="97" name="正方形/長方形 96"/>
          <p:cNvSpPr/>
          <p:nvPr/>
        </p:nvSpPr>
        <p:spPr>
          <a:xfrm>
            <a:off x="1280592"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4</a:t>
            </a:r>
            <a:r>
              <a:rPr lang="ja-JP" altLang="en-US" sz="900" dirty="0" smtClean="0">
                <a:solidFill>
                  <a:prstClr val="black"/>
                </a:solidFill>
              </a:rPr>
              <a:t>時</a:t>
            </a:r>
            <a:endParaRPr lang="ja-JP" altLang="en-US" sz="900" dirty="0">
              <a:solidFill>
                <a:prstClr val="black"/>
              </a:solidFill>
            </a:endParaRPr>
          </a:p>
        </p:txBody>
      </p:sp>
      <p:sp>
        <p:nvSpPr>
          <p:cNvPr id="98" name="正方形/長方形 97"/>
          <p:cNvSpPr/>
          <p:nvPr/>
        </p:nvSpPr>
        <p:spPr>
          <a:xfrm>
            <a:off x="2144688"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8</a:t>
            </a:r>
            <a:r>
              <a:rPr lang="ja-JP" altLang="en-US" sz="900" dirty="0" smtClean="0">
                <a:solidFill>
                  <a:prstClr val="black"/>
                </a:solidFill>
              </a:rPr>
              <a:t>時</a:t>
            </a:r>
            <a:endParaRPr lang="ja-JP" altLang="en-US" sz="900" dirty="0">
              <a:solidFill>
                <a:prstClr val="black"/>
              </a:solidFill>
            </a:endParaRPr>
          </a:p>
        </p:txBody>
      </p:sp>
      <p:sp>
        <p:nvSpPr>
          <p:cNvPr id="99" name="正方形/長方形 98"/>
          <p:cNvSpPr/>
          <p:nvPr/>
        </p:nvSpPr>
        <p:spPr>
          <a:xfrm>
            <a:off x="2576736"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10</a:t>
            </a:r>
            <a:r>
              <a:rPr lang="ja-JP" altLang="en-US" sz="900" dirty="0" smtClean="0">
                <a:solidFill>
                  <a:prstClr val="black"/>
                </a:solidFill>
              </a:rPr>
              <a:t>時</a:t>
            </a:r>
            <a:endParaRPr lang="ja-JP" altLang="en-US" sz="900" dirty="0">
              <a:solidFill>
                <a:prstClr val="black"/>
              </a:solidFill>
            </a:endParaRPr>
          </a:p>
        </p:txBody>
      </p:sp>
      <p:sp>
        <p:nvSpPr>
          <p:cNvPr id="100" name="正方形/長方形 99"/>
          <p:cNvSpPr/>
          <p:nvPr/>
        </p:nvSpPr>
        <p:spPr>
          <a:xfrm>
            <a:off x="3008784"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12</a:t>
            </a:r>
            <a:r>
              <a:rPr lang="ja-JP" altLang="en-US" sz="900" dirty="0" smtClean="0">
                <a:solidFill>
                  <a:prstClr val="black"/>
                </a:solidFill>
              </a:rPr>
              <a:t>時</a:t>
            </a:r>
            <a:endParaRPr lang="ja-JP" altLang="en-US" sz="900" dirty="0">
              <a:solidFill>
                <a:prstClr val="black"/>
              </a:solidFill>
            </a:endParaRPr>
          </a:p>
        </p:txBody>
      </p:sp>
      <p:sp>
        <p:nvSpPr>
          <p:cNvPr id="101" name="正方形/長方形 100"/>
          <p:cNvSpPr/>
          <p:nvPr/>
        </p:nvSpPr>
        <p:spPr>
          <a:xfrm>
            <a:off x="3440832"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14</a:t>
            </a:r>
            <a:r>
              <a:rPr lang="ja-JP" altLang="en-US" sz="900" dirty="0" smtClean="0">
                <a:solidFill>
                  <a:prstClr val="black"/>
                </a:solidFill>
              </a:rPr>
              <a:t>時</a:t>
            </a:r>
            <a:endParaRPr lang="ja-JP" altLang="en-US" sz="900" dirty="0">
              <a:solidFill>
                <a:prstClr val="black"/>
              </a:solidFill>
            </a:endParaRPr>
          </a:p>
        </p:txBody>
      </p:sp>
      <p:sp>
        <p:nvSpPr>
          <p:cNvPr id="102" name="正方形/長方形 101"/>
          <p:cNvSpPr/>
          <p:nvPr/>
        </p:nvSpPr>
        <p:spPr>
          <a:xfrm>
            <a:off x="3872880"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16</a:t>
            </a:r>
            <a:r>
              <a:rPr lang="ja-JP" altLang="en-US" sz="900" dirty="0" smtClean="0">
                <a:solidFill>
                  <a:prstClr val="black"/>
                </a:solidFill>
              </a:rPr>
              <a:t>時</a:t>
            </a:r>
            <a:endParaRPr lang="ja-JP" altLang="en-US" sz="900" dirty="0">
              <a:solidFill>
                <a:prstClr val="black"/>
              </a:solidFill>
            </a:endParaRPr>
          </a:p>
        </p:txBody>
      </p:sp>
      <p:sp>
        <p:nvSpPr>
          <p:cNvPr id="103" name="正方形/長方形 102"/>
          <p:cNvSpPr/>
          <p:nvPr/>
        </p:nvSpPr>
        <p:spPr>
          <a:xfrm>
            <a:off x="4304928"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18</a:t>
            </a:r>
            <a:r>
              <a:rPr lang="ja-JP" altLang="en-US" sz="900" dirty="0" smtClean="0">
                <a:solidFill>
                  <a:prstClr val="black"/>
                </a:solidFill>
              </a:rPr>
              <a:t>時</a:t>
            </a:r>
            <a:endParaRPr lang="ja-JP" altLang="en-US" sz="900" dirty="0">
              <a:solidFill>
                <a:prstClr val="black"/>
              </a:solidFill>
            </a:endParaRPr>
          </a:p>
        </p:txBody>
      </p:sp>
      <p:sp>
        <p:nvSpPr>
          <p:cNvPr id="104" name="正方形/長方形 103"/>
          <p:cNvSpPr/>
          <p:nvPr/>
        </p:nvSpPr>
        <p:spPr>
          <a:xfrm>
            <a:off x="4808984"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20</a:t>
            </a:r>
            <a:r>
              <a:rPr lang="ja-JP" altLang="en-US" sz="900" dirty="0" smtClean="0">
                <a:solidFill>
                  <a:prstClr val="black"/>
                </a:solidFill>
              </a:rPr>
              <a:t>時</a:t>
            </a:r>
            <a:endParaRPr lang="ja-JP" altLang="en-US" sz="900" dirty="0">
              <a:solidFill>
                <a:prstClr val="black"/>
              </a:solidFill>
            </a:endParaRPr>
          </a:p>
        </p:txBody>
      </p:sp>
      <p:sp>
        <p:nvSpPr>
          <p:cNvPr id="105" name="正方形/長方形 104"/>
          <p:cNvSpPr/>
          <p:nvPr/>
        </p:nvSpPr>
        <p:spPr>
          <a:xfrm>
            <a:off x="5241032" y="3885259"/>
            <a:ext cx="504056" cy="21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prstClr val="black"/>
                </a:solidFill>
              </a:rPr>
              <a:t>22</a:t>
            </a:r>
            <a:r>
              <a:rPr lang="ja-JP" altLang="en-US" sz="900" dirty="0" smtClean="0">
                <a:solidFill>
                  <a:prstClr val="black"/>
                </a:solidFill>
              </a:rPr>
              <a:t>時</a:t>
            </a:r>
            <a:endParaRPr lang="ja-JP" altLang="en-US" sz="900" dirty="0">
              <a:solidFill>
                <a:prstClr val="black"/>
              </a:solidFill>
            </a:endParaRPr>
          </a:p>
        </p:txBody>
      </p:sp>
      <p:sp>
        <p:nvSpPr>
          <p:cNvPr id="106" name="テキスト ボックス 105"/>
          <p:cNvSpPr txBox="1"/>
          <p:nvPr/>
        </p:nvSpPr>
        <p:spPr>
          <a:xfrm>
            <a:off x="3224808" y="4264816"/>
            <a:ext cx="648072" cy="215444"/>
          </a:xfrm>
          <a:prstGeom prst="rect">
            <a:avLst/>
          </a:prstGeom>
          <a:noFill/>
        </p:spPr>
        <p:txBody>
          <a:bodyPr wrap="square" rtlCol="0">
            <a:spAutoFit/>
          </a:bodyPr>
          <a:lstStyle/>
          <a:p>
            <a:r>
              <a:rPr lang="ja-JP" altLang="en-US" sz="800" dirty="0" smtClean="0">
                <a:solidFill>
                  <a:prstClr val="black"/>
                </a:solidFill>
                <a:latin typeface="HG丸ｺﾞｼｯｸM-PRO" pitchFamily="50" charset="-128"/>
                <a:ea typeface="HG丸ｺﾞｼｯｸM-PRO" pitchFamily="50" charset="-128"/>
              </a:rPr>
              <a:t>通所介護</a:t>
            </a:r>
          </a:p>
        </p:txBody>
      </p:sp>
      <p:sp>
        <p:nvSpPr>
          <p:cNvPr id="107" name="テキスト ボックス 106"/>
          <p:cNvSpPr txBox="1"/>
          <p:nvPr/>
        </p:nvSpPr>
        <p:spPr>
          <a:xfrm>
            <a:off x="3008784" y="4658289"/>
            <a:ext cx="648072" cy="215444"/>
          </a:xfrm>
          <a:prstGeom prst="rect">
            <a:avLst/>
          </a:prstGeom>
          <a:noFill/>
        </p:spPr>
        <p:txBody>
          <a:bodyPr wrap="square" rtlCol="0" anchor="t">
            <a:spAutoFit/>
          </a:bodyPr>
          <a:lstStyle/>
          <a:p>
            <a:r>
              <a:rPr lang="ja-JP" altLang="en-US" sz="800" dirty="0" smtClean="0">
                <a:solidFill>
                  <a:prstClr val="black"/>
                </a:solidFill>
                <a:latin typeface="HG丸ｺﾞｼｯｸM-PRO" pitchFamily="50" charset="-128"/>
                <a:ea typeface="HG丸ｺﾞｼｯｸM-PRO" pitchFamily="50" charset="-128"/>
              </a:rPr>
              <a:t>通所介護</a:t>
            </a:r>
          </a:p>
        </p:txBody>
      </p:sp>
      <p:graphicFrame>
        <p:nvGraphicFramePr>
          <p:cNvPr id="112" name="表 111"/>
          <p:cNvGraphicFramePr>
            <a:graphicFrameLocks noGrp="1"/>
          </p:cNvGraphicFramePr>
          <p:nvPr/>
        </p:nvGraphicFramePr>
        <p:xfrm>
          <a:off x="6105133" y="4279337"/>
          <a:ext cx="541668" cy="949060"/>
        </p:xfrm>
        <a:graphic>
          <a:graphicData uri="http://schemas.openxmlformats.org/drawingml/2006/table">
            <a:tbl>
              <a:tblPr/>
              <a:tblGrid>
                <a:gridCol w="66416"/>
                <a:gridCol w="46566"/>
                <a:gridCol w="214343"/>
                <a:gridCol w="214343"/>
              </a:tblGrid>
              <a:tr h="251696">
                <a:tc>
                  <a:txBody>
                    <a:bodyPr/>
                    <a:lstStyle/>
                    <a:p>
                      <a:pPr algn="l" fontAlgn="ctr"/>
                      <a:r>
                        <a:rPr lang="ja-JP" altLang="en-US" sz="6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endParaRPr lang="ja-JP" altLang="en-US" sz="600" b="0" i="0" u="none" strike="noStrike">
                        <a:solidFill>
                          <a:srgbClr val="000000"/>
                        </a:solidFill>
                        <a:latin typeface="ＭＳ Ｐゴシック"/>
                      </a:endParaRPr>
                    </a:p>
                  </a:txBody>
                  <a:tcPr marL="9525" marR="9525" marT="9303" marB="0" anchor="ctr">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ja-JP" altLang="en-US" sz="800" b="0" i="0" u="none" strike="noStrike" dirty="0">
                          <a:solidFill>
                            <a:srgbClr val="000000"/>
                          </a:solidFill>
                          <a:latin typeface="ＭＳ Ｐゴシック"/>
                        </a:rPr>
                        <a:t>定期巡回</a:t>
                      </a:r>
                      <a:endParaRPr lang="ja-JP" altLang="en-US" sz="600" b="0" i="0" u="none" strike="noStrike" dirty="0">
                        <a:solidFill>
                          <a:srgbClr val="000000"/>
                        </a:solidFill>
                        <a:latin typeface="ＭＳ Ｐゴシック"/>
                      </a:endParaRPr>
                    </a:p>
                  </a:txBody>
                  <a:tcPr marL="9525" marR="9525" marT="9303" marB="0" anchor="ctr">
                    <a:lnL>
                      <a:noFill/>
                    </a:lnL>
                    <a:lnR>
                      <a:noFill/>
                    </a:lnR>
                    <a:lnT>
                      <a:noFill/>
                    </a:lnT>
                    <a:lnB>
                      <a:noFill/>
                    </a:lnB>
                  </a:tcPr>
                </a:tc>
                <a:tc hMerge="1">
                  <a:txBody>
                    <a:bodyPr/>
                    <a:lstStyle/>
                    <a:p>
                      <a:endParaRPr kumimoji="1" lang="ja-JP" altLang="en-US"/>
                    </a:p>
                  </a:txBody>
                  <a:tcPr/>
                </a:tc>
              </a:tr>
              <a:tr h="99551">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a:noFill/>
                    </a:lnT>
                    <a:lnB>
                      <a:noFill/>
                    </a:lnB>
                  </a:tcPr>
                </a:tc>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a:noFill/>
                    </a:lnT>
                    <a:lnB>
                      <a:noFill/>
                    </a:lnB>
                  </a:tcPr>
                </a:tc>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a:noFill/>
                    </a:lnT>
                    <a:lnB>
                      <a:noFill/>
                    </a:lnB>
                  </a:tcPr>
                </a:tc>
              </a:tr>
              <a:tr h="244182">
                <a:tc>
                  <a:txBody>
                    <a:bodyPr/>
                    <a:lstStyle/>
                    <a:p>
                      <a:pPr algn="l" fontAlgn="ctr"/>
                      <a:r>
                        <a:rPr lang="ja-JP" altLang="en-US" sz="6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rgbClr val="FF0000"/>
                        </a:gs>
                        <a:gs pos="13000">
                          <a:srgbClr val="FFC000"/>
                        </a:gs>
                        <a:gs pos="28000">
                          <a:srgbClr val="FF0000"/>
                        </a:gs>
                        <a:gs pos="42999">
                          <a:srgbClr val="FFC000"/>
                        </a:gs>
                        <a:gs pos="58000">
                          <a:srgbClr val="FF0000"/>
                        </a:gs>
                        <a:gs pos="72000">
                          <a:srgbClr val="FFC000"/>
                        </a:gs>
                        <a:gs pos="87000">
                          <a:srgbClr val="FF0000"/>
                        </a:gs>
                        <a:gs pos="100000">
                          <a:srgbClr val="FFC000"/>
                        </a:gs>
                      </a:gsLst>
                      <a:lin ang="5400000" scaled="1"/>
                      <a:tileRect/>
                    </a:gradFill>
                  </a:tcPr>
                </a:tc>
                <a:tc>
                  <a:txBody>
                    <a:bodyPr/>
                    <a:lstStyle/>
                    <a:p>
                      <a:pPr algn="l" fontAlgn="ctr"/>
                      <a:endParaRPr lang="ja-JP" altLang="en-US" sz="800" b="0" i="0" u="none" strike="noStrike">
                        <a:solidFill>
                          <a:srgbClr val="000000"/>
                        </a:solidFill>
                        <a:latin typeface="ＭＳ Ｐゴシック"/>
                      </a:endParaRPr>
                    </a:p>
                  </a:txBody>
                  <a:tcPr marL="9525" marR="9525" marT="9303" marB="0" anchor="ctr">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ja-JP" altLang="en-US" sz="800" b="0" i="0" u="none" strike="noStrike" dirty="0">
                          <a:solidFill>
                            <a:srgbClr val="000000"/>
                          </a:solidFill>
                          <a:latin typeface="ＭＳ Ｐゴシック"/>
                        </a:rPr>
                        <a:t>随時訪問</a:t>
                      </a:r>
                    </a:p>
                  </a:txBody>
                  <a:tcPr marL="9525" marR="9525" marT="9303" marB="0" anchor="ctr">
                    <a:lnL>
                      <a:noFill/>
                    </a:lnL>
                    <a:lnR>
                      <a:noFill/>
                    </a:lnR>
                    <a:lnT>
                      <a:noFill/>
                    </a:lnT>
                    <a:lnB>
                      <a:noFill/>
                    </a:lnB>
                  </a:tcPr>
                </a:tc>
                <a:tc hMerge="1">
                  <a:txBody>
                    <a:bodyPr/>
                    <a:lstStyle/>
                    <a:p>
                      <a:endParaRPr kumimoji="1" lang="ja-JP" altLang="en-US"/>
                    </a:p>
                  </a:txBody>
                  <a:tcPr/>
                </a:tc>
              </a:tr>
              <a:tr h="99551">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latin typeface="ＭＳ Ｐゴシック"/>
                      </a:endParaRPr>
                    </a:p>
                  </a:txBody>
                  <a:tcPr marL="9525" marR="9525" marT="9303" marB="0" anchor="ctr">
                    <a:lnL>
                      <a:noFill/>
                    </a:lnL>
                    <a:lnR>
                      <a:noFill/>
                    </a:lnR>
                    <a:lnT>
                      <a:noFill/>
                    </a:lnT>
                    <a:lnB>
                      <a:noFill/>
                    </a:lnB>
                  </a:tcPr>
                </a:tc>
                <a:tc>
                  <a:txBody>
                    <a:bodyPr/>
                    <a:lstStyle/>
                    <a:p>
                      <a:pPr algn="l" fontAlgn="ctr"/>
                      <a:endParaRPr lang="ja-JP" altLang="en-US" sz="600" b="0" i="0" u="none" strike="noStrike" dirty="0">
                        <a:solidFill>
                          <a:srgbClr val="000000"/>
                        </a:solidFill>
                        <a:latin typeface="ＭＳ Ｐゴシック"/>
                      </a:endParaRPr>
                    </a:p>
                  </a:txBody>
                  <a:tcPr marL="9525" marR="9525" marT="9303" marB="0" anchor="ctr">
                    <a:lnL>
                      <a:noFill/>
                    </a:lnL>
                    <a:lnR>
                      <a:noFill/>
                    </a:lnR>
                    <a:lnT>
                      <a:noFill/>
                    </a:lnT>
                    <a:lnB>
                      <a:noFill/>
                    </a:lnB>
                  </a:tcPr>
                </a:tc>
                <a:tc>
                  <a:txBody>
                    <a:bodyPr/>
                    <a:lstStyle/>
                    <a:p>
                      <a:pPr algn="l" fontAlgn="ctr"/>
                      <a:endParaRPr lang="ja-JP" altLang="en-US" sz="600" b="0" i="0" u="none" strike="noStrike">
                        <a:solidFill>
                          <a:srgbClr val="000000"/>
                        </a:solidFill>
                        <a:latin typeface="ＭＳ Ｐゴシック"/>
                      </a:endParaRPr>
                    </a:p>
                  </a:txBody>
                  <a:tcPr marL="9525" marR="9525" marT="9303" marB="0" anchor="ctr">
                    <a:lnL>
                      <a:noFill/>
                    </a:lnL>
                    <a:lnR>
                      <a:noFill/>
                    </a:lnR>
                    <a:lnT>
                      <a:noFill/>
                    </a:lnT>
                    <a:lnB>
                      <a:noFill/>
                    </a:lnB>
                  </a:tcPr>
                </a:tc>
              </a:tr>
              <a:tr h="251696">
                <a:tc>
                  <a:txBody>
                    <a:bodyPr/>
                    <a:lstStyle/>
                    <a:p>
                      <a:pPr algn="l" fontAlgn="ctr"/>
                      <a:r>
                        <a:rPr lang="ja-JP" altLang="en-US" sz="600" b="0" i="0" u="none" strike="noStrike" dirty="0">
                          <a:solidFill>
                            <a:srgbClr val="000000"/>
                          </a:solidFill>
                          <a:latin typeface="ＭＳ Ｐゴシック"/>
                        </a:rPr>
                        <a:t>　</a:t>
                      </a:r>
                    </a:p>
                  </a:txBody>
                  <a:tcPr marL="9525" marR="9525" marT="9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FFFF00"/>
                        </a:gs>
                        <a:gs pos="13000">
                          <a:srgbClr val="0047FF"/>
                        </a:gs>
                        <a:gs pos="28000">
                          <a:srgbClr val="FFFF00"/>
                        </a:gs>
                        <a:gs pos="42999">
                          <a:srgbClr val="0047FF"/>
                        </a:gs>
                        <a:gs pos="58000">
                          <a:srgbClr val="FFFF00"/>
                        </a:gs>
                        <a:gs pos="72000">
                          <a:srgbClr val="0047FF"/>
                        </a:gs>
                        <a:gs pos="87000">
                          <a:srgbClr val="FFFF00"/>
                        </a:gs>
                        <a:gs pos="100000">
                          <a:srgbClr val="0047FF"/>
                        </a:gs>
                      </a:gsLst>
                      <a:lin ang="2700000" scaled="1"/>
                    </a:gradFill>
                  </a:tcPr>
                </a:tc>
                <a:tc>
                  <a:txBody>
                    <a:bodyPr/>
                    <a:lstStyle/>
                    <a:p>
                      <a:pPr algn="l" fontAlgn="ctr"/>
                      <a:endParaRPr lang="ja-JP" altLang="en-US" sz="800" b="0" i="0" u="none" strike="noStrike" dirty="0">
                        <a:solidFill>
                          <a:srgbClr val="000000"/>
                        </a:solidFill>
                        <a:latin typeface="ＭＳ Ｐゴシック"/>
                      </a:endParaRPr>
                    </a:p>
                  </a:txBody>
                  <a:tcPr marL="9525" marR="9525" marT="9303" marB="0" anchor="ctr">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ja-JP" altLang="en-US" sz="800" b="0" i="0" u="none" strike="noStrike" dirty="0">
                          <a:solidFill>
                            <a:srgbClr val="000000"/>
                          </a:solidFill>
                          <a:latin typeface="ＭＳ Ｐゴシック"/>
                        </a:rPr>
                        <a:t>訪問看護</a:t>
                      </a:r>
                    </a:p>
                  </a:txBody>
                  <a:tcPr marL="9525" marR="9525" marT="9303" marB="0" anchor="ctr">
                    <a:lnL>
                      <a:noFill/>
                    </a:lnL>
                    <a:lnR>
                      <a:noFill/>
                    </a:lnR>
                    <a:lnT>
                      <a:noFill/>
                    </a:lnT>
                    <a:lnB>
                      <a:noFill/>
                    </a:lnB>
                  </a:tcPr>
                </a:tc>
                <a:tc hMerge="1">
                  <a:txBody>
                    <a:bodyPr/>
                    <a:lstStyle/>
                    <a:p>
                      <a:endParaRPr kumimoji="1" lang="ja-JP" altLang="en-US"/>
                    </a:p>
                  </a:txBody>
                  <a:tcPr/>
                </a:tc>
              </a:tr>
            </a:tbl>
          </a:graphicData>
        </a:graphic>
      </p:graphicFrame>
      <p:sp>
        <p:nvSpPr>
          <p:cNvPr id="23" name="Text Box 7"/>
          <p:cNvSpPr txBox="1">
            <a:spLocks noChangeArrowheads="1"/>
          </p:cNvSpPr>
          <p:nvPr/>
        </p:nvSpPr>
        <p:spPr bwMode="auto">
          <a:xfrm>
            <a:off x="3088832" y="2891558"/>
            <a:ext cx="1069844" cy="249414"/>
          </a:xfrm>
          <a:prstGeom prst="rect">
            <a:avLst/>
          </a:prstGeom>
          <a:noFill/>
          <a:ln w="9525">
            <a:noFill/>
            <a:miter lim="800000"/>
            <a:headEnd/>
            <a:tailEnd/>
          </a:ln>
        </p:spPr>
        <p:txBody>
          <a:bodyPr wrap="square" lIns="86971" tIns="43491" rIns="86971" bIns="43491">
            <a:spAutoFit/>
          </a:bodyPr>
          <a:lstStyle/>
          <a:p>
            <a:pPr algn="ctr">
              <a:spcBef>
                <a:spcPct val="50000"/>
              </a:spcBef>
            </a:pPr>
            <a:r>
              <a:rPr lang="ja-JP" altLang="en-US" sz="1050" b="1" dirty="0" smtClean="0">
                <a:solidFill>
                  <a:srgbClr val="000000"/>
                </a:solidFill>
                <a:latin typeface="HG丸ｺﾞｼｯｸM-PRO" pitchFamily="50" charset="-128"/>
                <a:ea typeface="HG丸ｺﾞｼｯｸM-PRO" pitchFamily="50" charset="-128"/>
              </a:rPr>
              <a:t>オペレーター</a:t>
            </a:r>
            <a:endParaRPr lang="ja-JP" altLang="en-US" sz="700" b="1" dirty="0">
              <a:solidFill>
                <a:srgbClr val="000000"/>
              </a:solidFill>
              <a:latin typeface="HG丸ｺﾞｼｯｸM-PRO" pitchFamily="50" charset="-128"/>
              <a:ea typeface="HG丸ｺﾞｼｯｸM-PRO" pitchFamily="50" charset="-128"/>
            </a:endParaRPr>
          </a:p>
        </p:txBody>
      </p:sp>
      <p:sp>
        <p:nvSpPr>
          <p:cNvPr id="25" name="Oval 8"/>
          <p:cNvSpPr>
            <a:spLocks noChangeArrowheads="1"/>
          </p:cNvSpPr>
          <p:nvPr/>
        </p:nvSpPr>
        <p:spPr bwMode="auto">
          <a:xfrm rot="21072760">
            <a:off x="2090984" y="2554020"/>
            <a:ext cx="3735378" cy="840951"/>
          </a:xfrm>
          <a:prstGeom prst="ellipse">
            <a:avLst/>
          </a:prstGeom>
          <a:noFill/>
          <a:ln w="44450" cap="rnd">
            <a:solidFill>
              <a:schemeClr val="accent2"/>
            </a:solidFill>
            <a:prstDash val="sysDot"/>
            <a:round/>
            <a:headEnd/>
            <a:tailEnd/>
          </a:ln>
        </p:spPr>
        <p:txBody>
          <a:bodyPr wrap="none" lIns="86971" tIns="43491" rIns="86971" bIns="43491" anchor="ctr"/>
          <a:lstStyle/>
          <a:p>
            <a:pPr algn="ctr"/>
            <a:endParaRPr lang="ja-JP" altLang="en-US" sz="1000" dirty="0">
              <a:solidFill>
                <a:srgbClr val="000000"/>
              </a:solidFill>
              <a:latin typeface="Times New Roman" pitchFamily="18" charset="0"/>
            </a:endParaRPr>
          </a:p>
        </p:txBody>
      </p:sp>
      <p:pic>
        <p:nvPicPr>
          <p:cNvPr id="26" name="Picture 12" descr="BD06775_"/>
          <p:cNvPicPr>
            <a:picLocks noChangeAspect="1" noChangeArrowheads="1"/>
          </p:cNvPicPr>
          <p:nvPr/>
        </p:nvPicPr>
        <p:blipFill>
          <a:blip r:embed="rId3" cstate="print"/>
          <a:srcRect/>
          <a:stretch>
            <a:fillRect/>
          </a:stretch>
        </p:blipFill>
        <p:spPr bwMode="auto">
          <a:xfrm>
            <a:off x="3440832" y="2636912"/>
            <a:ext cx="447939" cy="360040"/>
          </a:xfrm>
          <a:prstGeom prst="rect">
            <a:avLst/>
          </a:prstGeom>
          <a:noFill/>
          <a:ln w="9525">
            <a:noFill/>
            <a:miter lim="800000"/>
            <a:headEnd/>
            <a:tailEnd/>
          </a:ln>
        </p:spPr>
      </p:pic>
      <p:sp>
        <p:nvSpPr>
          <p:cNvPr id="27" name="Line 14"/>
          <p:cNvSpPr>
            <a:spLocks noChangeShapeType="1"/>
          </p:cNvSpPr>
          <p:nvPr/>
        </p:nvSpPr>
        <p:spPr bwMode="auto">
          <a:xfrm>
            <a:off x="3023742" y="2309389"/>
            <a:ext cx="556160" cy="362743"/>
          </a:xfrm>
          <a:prstGeom prst="line">
            <a:avLst/>
          </a:prstGeom>
          <a:noFill/>
          <a:ln w="38100">
            <a:solidFill>
              <a:schemeClr val="tx1"/>
            </a:solidFill>
            <a:round/>
            <a:headEnd/>
            <a:tailEnd type="triangle" w="med" len="med"/>
          </a:ln>
        </p:spPr>
        <p:txBody>
          <a:bodyPr lIns="86971" tIns="43491" rIns="86971" bIns="43491"/>
          <a:lstStyle/>
          <a:p>
            <a:endParaRPr lang="ja-JP" altLang="en-US" sz="1000" dirty="0">
              <a:solidFill>
                <a:prstClr val="black"/>
              </a:solidFill>
              <a:latin typeface="Times New Roman" pitchFamily="18" charset="0"/>
            </a:endParaRPr>
          </a:p>
        </p:txBody>
      </p:sp>
      <p:sp>
        <p:nvSpPr>
          <p:cNvPr id="28" name="Line 15"/>
          <p:cNvSpPr>
            <a:spLocks noChangeShapeType="1"/>
          </p:cNvSpPr>
          <p:nvPr/>
        </p:nvSpPr>
        <p:spPr bwMode="auto">
          <a:xfrm>
            <a:off x="2802179" y="2371113"/>
            <a:ext cx="594367" cy="370479"/>
          </a:xfrm>
          <a:prstGeom prst="line">
            <a:avLst/>
          </a:prstGeom>
          <a:noFill/>
          <a:ln w="38100">
            <a:solidFill>
              <a:schemeClr val="tx1"/>
            </a:solidFill>
            <a:round/>
            <a:headEnd type="triangle" w="med" len="med"/>
            <a:tailEnd/>
          </a:ln>
        </p:spPr>
        <p:txBody>
          <a:bodyPr lIns="86971" tIns="43491" rIns="86971" bIns="43491"/>
          <a:lstStyle/>
          <a:p>
            <a:endParaRPr lang="ja-JP" altLang="en-US" sz="1000" dirty="0">
              <a:solidFill>
                <a:prstClr val="black"/>
              </a:solidFill>
              <a:latin typeface="Times New Roman" pitchFamily="18" charset="0"/>
            </a:endParaRPr>
          </a:p>
        </p:txBody>
      </p:sp>
      <p:sp>
        <p:nvSpPr>
          <p:cNvPr id="29" name="AutoShape 16"/>
          <p:cNvSpPr>
            <a:spLocks noChangeArrowheads="1"/>
          </p:cNvSpPr>
          <p:nvPr/>
        </p:nvSpPr>
        <p:spPr bwMode="auto">
          <a:xfrm>
            <a:off x="2611984" y="2483270"/>
            <a:ext cx="617858" cy="153642"/>
          </a:xfrm>
          <a:prstGeom prst="roundRect">
            <a:avLst>
              <a:gd name="adj" fmla="val 16667"/>
            </a:avLst>
          </a:prstGeom>
          <a:solidFill>
            <a:schemeClr val="bg1"/>
          </a:solidFill>
          <a:ln w="9525">
            <a:solidFill>
              <a:srgbClr val="FF9933"/>
            </a:solidFill>
            <a:round/>
            <a:headEnd/>
            <a:tailEnd/>
          </a:ln>
        </p:spPr>
        <p:txBody>
          <a:bodyPr wrap="none" lIns="86971" tIns="43491" rIns="86971" bIns="43491" anchor="ctr"/>
          <a:lstStyle/>
          <a:p>
            <a:pPr algn="ctr"/>
            <a:r>
              <a:rPr lang="ja-JP" altLang="en-US" sz="1050" b="1" dirty="0" smtClean="0">
                <a:solidFill>
                  <a:srgbClr val="F79646">
                    <a:lumMod val="75000"/>
                  </a:srgbClr>
                </a:solidFill>
                <a:latin typeface="HG丸ｺﾞｼｯｸM-PRO" pitchFamily="50" charset="-128"/>
                <a:ea typeface="HG丸ｺﾞｼｯｸM-PRO" pitchFamily="50" charset="-128"/>
              </a:rPr>
              <a:t>随時対応</a:t>
            </a:r>
            <a:endParaRPr lang="ja-JP" altLang="en-US" sz="1050" b="1" dirty="0">
              <a:solidFill>
                <a:srgbClr val="F79646">
                  <a:lumMod val="75000"/>
                </a:srgbClr>
              </a:solidFill>
              <a:latin typeface="HG丸ｺﾞｼｯｸM-PRO" pitchFamily="50" charset="-128"/>
              <a:ea typeface="HG丸ｺﾞｼｯｸM-PRO" pitchFamily="50" charset="-128"/>
            </a:endParaRPr>
          </a:p>
        </p:txBody>
      </p:sp>
      <p:sp>
        <p:nvSpPr>
          <p:cNvPr id="31" name="AutoShape 17"/>
          <p:cNvSpPr>
            <a:spLocks noChangeArrowheads="1"/>
          </p:cNvSpPr>
          <p:nvPr/>
        </p:nvSpPr>
        <p:spPr bwMode="auto">
          <a:xfrm>
            <a:off x="272480" y="2325992"/>
            <a:ext cx="2232162" cy="506160"/>
          </a:xfrm>
          <a:prstGeom prst="wedgeRoundRectCallout">
            <a:avLst>
              <a:gd name="adj1" fmla="val 55994"/>
              <a:gd name="adj2" fmla="val -14409"/>
              <a:gd name="adj3" fmla="val 16667"/>
            </a:avLst>
          </a:prstGeom>
          <a:solidFill>
            <a:schemeClr val="bg1"/>
          </a:solidFill>
          <a:ln w="9525">
            <a:solidFill>
              <a:srgbClr val="FF9933"/>
            </a:solidFill>
            <a:miter lim="800000"/>
            <a:headEnd/>
            <a:tailEnd/>
          </a:ln>
        </p:spPr>
        <p:txBody>
          <a:bodyPr lIns="72000" tIns="36000" rIns="72000" bIns="36000"/>
          <a:lstStyle/>
          <a:p>
            <a:pPr>
              <a:lnSpc>
                <a:spcPct val="90000"/>
              </a:lnSpc>
              <a:spcBef>
                <a:spcPct val="50000"/>
              </a:spcBef>
            </a:pPr>
            <a:r>
              <a:rPr lang="ja-JP" altLang="en-US" sz="1000" dirty="0">
                <a:solidFill>
                  <a:prstClr val="black"/>
                </a:solidFill>
                <a:latin typeface="HG丸ｺﾞｼｯｸM-PRO" pitchFamily="50" charset="-128"/>
                <a:ea typeface="HG丸ｺﾞｼｯｸM-PRO" pitchFamily="50" charset="-128"/>
              </a:rPr>
              <a:t>利用者からの通報に</a:t>
            </a:r>
            <a:r>
              <a:rPr lang="ja-JP" altLang="en-US" sz="1000" dirty="0" smtClean="0">
                <a:solidFill>
                  <a:prstClr val="black"/>
                </a:solidFill>
                <a:latin typeface="HG丸ｺﾞｼｯｸM-PRO" pitchFamily="50" charset="-128"/>
                <a:ea typeface="HG丸ｺﾞｼｯｸM-PRO" pitchFamily="50" charset="-128"/>
              </a:rPr>
              <a:t>より、</a:t>
            </a:r>
            <a:endParaRPr lang="en-US" altLang="ja-JP" sz="1000" dirty="0" smtClean="0">
              <a:solidFill>
                <a:prstClr val="black"/>
              </a:solidFill>
              <a:latin typeface="HG丸ｺﾞｼｯｸM-PRO" pitchFamily="50" charset="-128"/>
              <a:ea typeface="HG丸ｺﾞｼｯｸM-PRO" pitchFamily="50" charset="-128"/>
            </a:endParaRPr>
          </a:p>
          <a:p>
            <a:pPr>
              <a:lnSpc>
                <a:spcPct val="90000"/>
              </a:lnSpc>
            </a:pPr>
            <a:r>
              <a:rPr lang="ja-JP" altLang="en-US" sz="1000" dirty="0" smtClean="0">
                <a:solidFill>
                  <a:prstClr val="black"/>
                </a:solidFill>
                <a:latin typeface="HG丸ｺﾞｼｯｸM-PRO" pitchFamily="50" charset="-128"/>
                <a:ea typeface="HG丸ｺﾞｼｯｸM-PRO" pitchFamily="50" charset="-128"/>
              </a:rPr>
              <a:t>電話や</a:t>
            </a:r>
            <a:r>
              <a:rPr lang="en-US" altLang="ja-JP" sz="1000" dirty="0" smtClean="0">
                <a:solidFill>
                  <a:prstClr val="black"/>
                </a:solidFill>
                <a:latin typeface="HG丸ｺﾞｼｯｸM-PRO" pitchFamily="50" charset="-128"/>
                <a:ea typeface="HG丸ｺﾞｼｯｸM-PRO" pitchFamily="50" charset="-128"/>
              </a:rPr>
              <a:t>ICT</a:t>
            </a:r>
            <a:r>
              <a:rPr lang="ja-JP" altLang="en-US" sz="1000" dirty="0" smtClean="0">
                <a:solidFill>
                  <a:prstClr val="black"/>
                </a:solidFill>
                <a:latin typeface="HG丸ｺﾞｼｯｸM-PRO" pitchFamily="50" charset="-128"/>
                <a:ea typeface="HG丸ｺﾞｼｯｸM-PRO" pitchFamily="50" charset="-128"/>
              </a:rPr>
              <a:t>機器等による応対・訪問などの随時対応を行う</a:t>
            </a:r>
            <a:endParaRPr lang="ja-JP" altLang="en-US" sz="1000" dirty="0">
              <a:solidFill>
                <a:prstClr val="black"/>
              </a:solidFill>
              <a:latin typeface="HG丸ｺﾞｼｯｸM-PRO" pitchFamily="50" charset="-128"/>
              <a:ea typeface="HG丸ｺﾞｼｯｸM-PRO" pitchFamily="50" charset="-128"/>
            </a:endParaRPr>
          </a:p>
        </p:txBody>
      </p:sp>
      <p:sp>
        <p:nvSpPr>
          <p:cNvPr id="32" name="AutoShape 22"/>
          <p:cNvSpPr>
            <a:spLocks noChangeArrowheads="1"/>
          </p:cNvSpPr>
          <p:nvPr/>
        </p:nvSpPr>
        <p:spPr bwMode="auto">
          <a:xfrm>
            <a:off x="3272785" y="2348881"/>
            <a:ext cx="411577" cy="157662"/>
          </a:xfrm>
          <a:prstGeom prst="roundRect">
            <a:avLst>
              <a:gd name="adj" fmla="val 16667"/>
            </a:avLst>
          </a:prstGeom>
          <a:solidFill>
            <a:schemeClr val="bg1"/>
          </a:solidFill>
          <a:ln w="9525">
            <a:solidFill>
              <a:srgbClr val="FF9933"/>
            </a:solidFill>
            <a:round/>
            <a:headEnd/>
            <a:tailEnd/>
          </a:ln>
        </p:spPr>
        <p:txBody>
          <a:bodyPr wrap="none" lIns="86971" tIns="43491" rIns="86971" bIns="43491" anchor="ctr"/>
          <a:lstStyle/>
          <a:p>
            <a:pPr algn="ctr">
              <a:spcBef>
                <a:spcPct val="50000"/>
              </a:spcBef>
            </a:pPr>
            <a:r>
              <a:rPr lang="ja-JP" altLang="en-US" sz="1050" b="1" dirty="0">
                <a:solidFill>
                  <a:srgbClr val="F79646">
                    <a:lumMod val="75000"/>
                  </a:srgbClr>
                </a:solidFill>
                <a:latin typeface="HG丸ｺﾞｼｯｸM-PRO" pitchFamily="50" charset="-128"/>
                <a:ea typeface="HG丸ｺﾞｼｯｸM-PRO" pitchFamily="50" charset="-128"/>
              </a:rPr>
              <a:t>通報</a:t>
            </a:r>
          </a:p>
        </p:txBody>
      </p:sp>
      <p:pic>
        <p:nvPicPr>
          <p:cNvPr id="33" name="Picture 76" descr="BD07273_"/>
          <p:cNvPicPr>
            <a:picLocks noChangeAspect="1" noChangeArrowheads="1"/>
          </p:cNvPicPr>
          <p:nvPr/>
        </p:nvPicPr>
        <p:blipFill>
          <a:blip r:embed="rId4" cstate="print"/>
          <a:srcRect/>
          <a:stretch>
            <a:fillRect/>
          </a:stretch>
        </p:blipFill>
        <p:spPr bwMode="auto">
          <a:xfrm flipH="1">
            <a:off x="2983779" y="3356997"/>
            <a:ext cx="430997" cy="201809"/>
          </a:xfrm>
          <a:prstGeom prst="rect">
            <a:avLst/>
          </a:prstGeom>
          <a:noFill/>
          <a:ln w="9525">
            <a:noFill/>
            <a:miter lim="800000"/>
            <a:headEnd/>
            <a:tailEnd/>
          </a:ln>
        </p:spPr>
      </p:pic>
      <p:pic>
        <p:nvPicPr>
          <p:cNvPr id="34" name="Picture 78" descr="BD07273_"/>
          <p:cNvPicPr>
            <a:picLocks noChangeAspect="1" noChangeArrowheads="1"/>
          </p:cNvPicPr>
          <p:nvPr/>
        </p:nvPicPr>
        <p:blipFill>
          <a:blip r:embed="rId4" cstate="print"/>
          <a:srcRect/>
          <a:stretch>
            <a:fillRect/>
          </a:stretch>
        </p:blipFill>
        <p:spPr bwMode="auto">
          <a:xfrm>
            <a:off x="4736979" y="2348880"/>
            <a:ext cx="415311" cy="217180"/>
          </a:xfrm>
          <a:prstGeom prst="rect">
            <a:avLst/>
          </a:prstGeom>
          <a:noFill/>
          <a:ln w="9525">
            <a:noFill/>
            <a:miter lim="800000"/>
            <a:headEnd/>
            <a:tailEnd/>
          </a:ln>
        </p:spPr>
      </p:pic>
      <p:grpSp>
        <p:nvGrpSpPr>
          <p:cNvPr id="2" name="グループ化 97"/>
          <p:cNvGrpSpPr/>
          <p:nvPr/>
        </p:nvGrpSpPr>
        <p:grpSpPr>
          <a:xfrm>
            <a:off x="1197412" y="2852946"/>
            <a:ext cx="525080" cy="307977"/>
            <a:chOff x="1063689" y="4163175"/>
            <a:chExt cx="810821" cy="533375"/>
          </a:xfrm>
        </p:grpSpPr>
        <p:sp>
          <p:nvSpPr>
            <p:cNvPr id="36" name="Rectangle 18"/>
            <p:cNvSpPr>
              <a:spLocks noChangeArrowheads="1"/>
            </p:cNvSpPr>
            <p:nvPr/>
          </p:nvSpPr>
          <p:spPr bwMode="auto">
            <a:xfrm>
              <a:off x="1192197" y="4340079"/>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37" name="AutoShape 19"/>
            <p:cNvSpPr>
              <a:spLocks noChangeArrowheads="1"/>
            </p:cNvSpPr>
            <p:nvPr/>
          </p:nvSpPr>
          <p:spPr bwMode="auto">
            <a:xfrm>
              <a:off x="1063689" y="4163175"/>
              <a:ext cx="810821"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38" name="Picture 20" descr="GUM13_CL11105"/>
            <p:cNvPicPr>
              <a:picLocks noChangeAspect="1" noChangeArrowheads="1"/>
            </p:cNvPicPr>
            <p:nvPr/>
          </p:nvPicPr>
          <p:blipFill>
            <a:blip r:embed="rId5" cstate="print"/>
            <a:srcRect/>
            <a:stretch>
              <a:fillRect/>
            </a:stretch>
          </p:blipFill>
          <p:spPr bwMode="auto">
            <a:xfrm>
              <a:off x="1308155" y="4400614"/>
              <a:ext cx="297298" cy="244673"/>
            </a:xfrm>
            <a:prstGeom prst="rect">
              <a:avLst/>
            </a:prstGeom>
            <a:noFill/>
            <a:ln w="9525">
              <a:noFill/>
              <a:miter lim="800000"/>
              <a:headEnd/>
              <a:tailEnd/>
            </a:ln>
          </p:spPr>
        </p:pic>
      </p:grpSp>
      <p:sp>
        <p:nvSpPr>
          <p:cNvPr id="39" name="テキスト ボックス 101"/>
          <p:cNvSpPr txBox="1">
            <a:spLocks noChangeArrowheads="1"/>
          </p:cNvSpPr>
          <p:nvPr/>
        </p:nvSpPr>
        <p:spPr bwMode="auto">
          <a:xfrm>
            <a:off x="4662432" y="2503513"/>
            <a:ext cx="1165590" cy="249432"/>
          </a:xfrm>
          <a:prstGeom prst="rect">
            <a:avLst/>
          </a:prstGeom>
          <a:noFill/>
          <a:ln w="9525">
            <a:noFill/>
            <a:miter lim="800000"/>
            <a:headEnd/>
            <a:tailEnd/>
          </a:ln>
        </p:spPr>
        <p:txBody>
          <a:bodyPr wrap="square" lIns="86991" tIns="43500" rIns="86991" bIns="43500">
            <a:spAutoFit/>
          </a:bodyPr>
          <a:lstStyle/>
          <a:p>
            <a:r>
              <a:rPr lang="ja-JP" altLang="en-US" sz="1050" b="1" dirty="0" smtClean="0">
                <a:solidFill>
                  <a:srgbClr val="C0504D">
                    <a:lumMod val="75000"/>
                  </a:srgbClr>
                </a:solidFill>
                <a:latin typeface="HG丸ｺﾞｼｯｸM-PRO" pitchFamily="50" charset="-128"/>
                <a:ea typeface="HG丸ｺﾞｼｯｸM-PRO" pitchFamily="50" charset="-128"/>
              </a:rPr>
              <a:t>定期巡回型</a:t>
            </a:r>
            <a:r>
              <a:rPr lang="ja-JP" altLang="en-US" sz="1050" b="1" dirty="0">
                <a:solidFill>
                  <a:srgbClr val="C0504D">
                    <a:lumMod val="75000"/>
                  </a:srgbClr>
                </a:solidFill>
                <a:latin typeface="HG丸ｺﾞｼｯｸM-PRO" pitchFamily="50" charset="-128"/>
                <a:ea typeface="HG丸ｺﾞｼｯｸM-PRO" pitchFamily="50" charset="-128"/>
              </a:rPr>
              <a:t>訪問</a:t>
            </a:r>
          </a:p>
        </p:txBody>
      </p:sp>
      <p:sp>
        <p:nvSpPr>
          <p:cNvPr id="40" name="テキスト ボックス 104"/>
          <p:cNvSpPr txBox="1">
            <a:spLocks noChangeArrowheads="1"/>
          </p:cNvSpPr>
          <p:nvPr/>
        </p:nvSpPr>
        <p:spPr bwMode="auto">
          <a:xfrm>
            <a:off x="2978114" y="3522702"/>
            <a:ext cx="1542557" cy="249432"/>
          </a:xfrm>
          <a:prstGeom prst="rect">
            <a:avLst/>
          </a:prstGeom>
          <a:noFill/>
          <a:ln w="9525">
            <a:noFill/>
            <a:miter lim="800000"/>
            <a:headEnd/>
            <a:tailEnd/>
          </a:ln>
        </p:spPr>
        <p:txBody>
          <a:bodyPr wrap="square" lIns="86991" tIns="43500" rIns="86991" bIns="43500">
            <a:spAutoFit/>
          </a:bodyPr>
          <a:lstStyle/>
          <a:p>
            <a:r>
              <a:rPr lang="ja-JP" altLang="en-US" sz="1050" b="1" dirty="0" smtClean="0">
                <a:solidFill>
                  <a:srgbClr val="C0504D">
                    <a:lumMod val="75000"/>
                  </a:srgbClr>
                </a:solidFill>
                <a:latin typeface="HG丸ｺﾞｼｯｸM-PRO" pitchFamily="50" charset="-128"/>
                <a:ea typeface="HG丸ｺﾞｼｯｸM-PRO" pitchFamily="50" charset="-128"/>
              </a:rPr>
              <a:t>定期巡回型</a:t>
            </a:r>
            <a:r>
              <a:rPr lang="ja-JP" altLang="en-US" sz="1050" b="1" dirty="0">
                <a:solidFill>
                  <a:srgbClr val="C0504D">
                    <a:lumMod val="75000"/>
                  </a:srgbClr>
                </a:solidFill>
                <a:latin typeface="HG丸ｺﾞｼｯｸM-PRO" pitchFamily="50" charset="-128"/>
                <a:ea typeface="HG丸ｺﾞｼｯｸM-PRO" pitchFamily="50" charset="-128"/>
              </a:rPr>
              <a:t>訪問</a:t>
            </a:r>
          </a:p>
        </p:txBody>
      </p:sp>
      <p:sp>
        <p:nvSpPr>
          <p:cNvPr id="41" name="AutoShape 17"/>
          <p:cNvSpPr>
            <a:spLocks noChangeArrowheads="1"/>
          </p:cNvSpPr>
          <p:nvPr/>
        </p:nvSpPr>
        <p:spPr bwMode="auto">
          <a:xfrm>
            <a:off x="4722759" y="1791660"/>
            <a:ext cx="2024445" cy="525627"/>
          </a:xfrm>
          <a:prstGeom prst="wedgeRoundRectCallout">
            <a:avLst>
              <a:gd name="adj1" fmla="val -26272"/>
              <a:gd name="adj2" fmla="val 59322"/>
              <a:gd name="adj3" fmla="val 16667"/>
            </a:avLst>
          </a:prstGeom>
          <a:solidFill>
            <a:schemeClr val="bg1"/>
          </a:solidFill>
          <a:ln w="12700">
            <a:solidFill>
              <a:schemeClr val="accent2">
                <a:lumMod val="60000"/>
                <a:lumOff val="40000"/>
              </a:schemeClr>
            </a:solidFill>
            <a:miter lim="800000"/>
            <a:headEnd/>
            <a:tailEnd/>
          </a:ln>
        </p:spPr>
        <p:txBody>
          <a:bodyPr lIns="72000" tIns="36000" rIns="72000" bIns="36000"/>
          <a:lstStyle/>
          <a:p>
            <a:pPr>
              <a:lnSpc>
                <a:spcPct val="90000"/>
              </a:lnSpc>
            </a:pPr>
            <a:r>
              <a:rPr lang="ja-JP" altLang="en-US" sz="1000" dirty="0" smtClean="0">
                <a:solidFill>
                  <a:prstClr val="black"/>
                </a:solidFill>
                <a:latin typeface="HG丸ｺﾞｼｯｸM-PRO" pitchFamily="50" charset="-128"/>
                <a:ea typeface="HG丸ｺﾞｼｯｸM-PRO" pitchFamily="50" charset="-128"/>
              </a:rPr>
              <a:t>訪問介護と訪問看護が一体的又は密接に連携しながら、</a:t>
            </a:r>
            <a:endParaRPr lang="en-US" altLang="ja-JP" sz="1000" dirty="0" smtClean="0">
              <a:solidFill>
                <a:prstClr val="black"/>
              </a:solidFill>
              <a:latin typeface="HG丸ｺﾞｼｯｸM-PRO" pitchFamily="50" charset="-128"/>
              <a:ea typeface="HG丸ｺﾞｼｯｸM-PRO" pitchFamily="50" charset="-128"/>
            </a:endParaRPr>
          </a:p>
          <a:p>
            <a:pPr>
              <a:lnSpc>
                <a:spcPct val="90000"/>
              </a:lnSpc>
            </a:pPr>
            <a:r>
              <a:rPr lang="ja-JP" altLang="en-US" sz="1000" dirty="0" smtClean="0">
                <a:solidFill>
                  <a:prstClr val="black"/>
                </a:solidFill>
                <a:latin typeface="HG丸ｺﾞｼｯｸM-PRO" pitchFamily="50" charset="-128"/>
                <a:ea typeface="HG丸ｺﾞｼｯｸM-PRO" pitchFamily="50" charset="-128"/>
              </a:rPr>
              <a:t>定期巡回型</a:t>
            </a:r>
            <a:r>
              <a:rPr lang="ja-JP" altLang="en-US" sz="1000" dirty="0">
                <a:solidFill>
                  <a:prstClr val="black"/>
                </a:solidFill>
                <a:latin typeface="HG丸ｺﾞｼｯｸM-PRO" pitchFamily="50" charset="-128"/>
                <a:ea typeface="HG丸ｺﾞｼｯｸM-PRO" pitchFamily="50" charset="-128"/>
              </a:rPr>
              <a:t>訪問を行う</a:t>
            </a:r>
          </a:p>
        </p:txBody>
      </p:sp>
      <p:grpSp>
        <p:nvGrpSpPr>
          <p:cNvPr id="3" name="グループ化 98"/>
          <p:cNvGrpSpPr/>
          <p:nvPr/>
        </p:nvGrpSpPr>
        <p:grpSpPr>
          <a:xfrm>
            <a:off x="2537191" y="1988842"/>
            <a:ext cx="525080" cy="348793"/>
            <a:chOff x="5046583" y="2011680"/>
            <a:chExt cx="810822" cy="533378"/>
          </a:xfrm>
        </p:grpSpPr>
        <p:sp>
          <p:nvSpPr>
            <p:cNvPr id="43"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44"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46"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4" name="グループ化 102"/>
          <p:cNvGrpSpPr/>
          <p:nvPr/>
        </p:nvGrpSpPr>
        <p:grpSpPr>
          <a:xfrm>
            <a:off x="4157437" y="2204874"/>
            <a:ext cx="525080" cy="385423"/>
            <a:chOff x="5046583" y="2011680"/>
            <a:chExt cx="810822" cy="533378"/>
          </a:xfrm>
        </p:grpSpPr>
        <p:sp>
          <p:nvSpPr>
            <p:cNvPr id="51"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52"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53"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5" name="グループ化 106"/>
          <p:cNvGrpSpPr/>
          <p:nvPr/>
        </p:nvGrpSpPr>
        <p:grpSpPr>
          <a:xfrm>
            <a:off x="5385051" y="2708930"/>
            <a:ext cx="525080" cy="408193"/>
            <a:chOff x="5046583" y="2011680"/>
            <a:chExt cx="810822" cy="533378"/>
          </a:xfrm>
        </p:grpSpPr>
        <p:sp>
          <p:nvSpPr>
            <p:cNvPr id="55"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56"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57"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6" name="グループ化 114"/>
          <p:cNvGrpSpPr/>
          <p:nvPr/>
        </p:nvGrpSpPr>
        <p:grpSpPr>
          <a:xfrm>
            <a:off x="4736976" y="2924954"/>
            <a:ext cx="525080" cy="358957"/>
            <a:chOff x="5046583" y="2011680"/>
            <a:chExt cx="810822" cy="533378"/>
          </a:xfrm>
        </p:grpSpPr>
        <p:sp>
          <p:nvSpPr>
            <p:cNvPr id="63"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64"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65"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7" name="グループ化 118"/>
          <p:cNvGrpSpPr/>
          <p:nvPr/>
        </p:nvGrpSpPr>
        <p:grpSpPr>
          <a:xfrm>
            <a:off x="4088909" y="3140978"/>
            <a:ext cx="525080" cy="368971"/>
            <a:chOff x="5046583" y="2011680"/>
            <a:chExt cx="810822" cy="533378"/>
          </a:xfrm>
        </p:grpSpPr>
        <p:sp>
          <p:nvSpPr>
            <p:cNvPr id="67"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68"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69"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8" name="グループ化 122"/>
          <p:cNvGrpSpPr/>
          <p:nvPr/>
        </p:nvGrpSpPr>
        <p:grpSpPr>
          <a:xfrm>
            <a:off x="2012383" y="2780929"/>
            <a:ext cx="525080" cy="346200"/>
            <a:chOff x="5046583" y="2011680"/>
            <a:chExt cx="810822" cy="533378"/>
          </a:xfrm>
        </p:grpSpPr>
        <p:sp>
          <p:nvSpPr>
            <p:cNvPr id="71"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72"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73"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grpSp>
        <p:nvGrpSpPr>
          <p:cNvPr id="9" name="グループ化 126"/>
          <p:cNvGrpSpPr/>
          <p:nvPr/>
        </p:nvGrpSpPr>
        <p:grpSpPr>
          <a:xfrm>
            <a:off x="2072680" y="3212976"/>
            <a:ext cx="525080" cy="325218"/>
            <a:chOff x="5046583" y="2011680"/>
            <a:chExt cx="810822" cy="533378"/>
          </a:xfrm>
        </p:grpSpPr>
        <p:sp>
          <p:nvSpPr>
            <p:cNvPr id="75" name="Rectangle 18"/>
            <p:cNvSpPr>
              <a:spLocks noChangeArrowheads="1"/>
            </p:cNvSpPr>
            <p:nvPr/>
          </p:nvSpPr>
          <p:spPr bwMode="auto">
            <a:xfrm>
              <a:off x="5175091" y="2188587"/>
              <a:ext cx="533918" cy="356471"/>
            </a:xfrm>
            <a:prstGeom prst="rect">
              <a:avLst/>
            </a:prstGeom>
            <a:solidFill>
              <a:srgbClr val="FFFF99"/>
            </a:solidFill>
            <a:ln w="9525">
              <a:solidFill>
                <a:srgbClr val="000000"/>
              </a:solidFill>
              <a:miter lim="800000"/>
              <a:headEnd/>
              <a:tailEnd/>
            </a:ln>
          </p:spPr>
          <p:txBody>
            <a:bodyPr wrap="none" lIns="91414" tIns="45708" rIns="91414" bIns="45708" anchor="ctr"/>
            <a:lstStyle/>
            <a:p>
              <a:pPr algn="ctr" eaLnBrk="0" hangingPunct="0"/>
              <a:endParaRPr lang="ja-JP" altLang="ja-JP" sz="1000" dirty="0">
                <a:solidFill>
                  <a:srgbClr val="000000"/>
                </a:solidFill>
                <a:latin typeface="Times New Roman" pitchFamily="18" charset="0"/>
              </a:endParaRPr>
            </a:p>
          </p:txBody>
        </p:sp>
        <p:sp>
          <p:nvSpPr>
            <p:cNvPr id="76" name="AutoShape 19"/>
            <p:cNvSpPr>
              <a:spLocks noChangeArrowheads="1"/>
            </p:cNvSpPr>
            <p:nvPr/>
          </p:nvSpPr>
          <p:spPr bwMode="auto">
            <a:xfrm>
              <a:off x="5046583" y="2011680"/>
              <a:ext cx="810822" cy="172578"/>
            </a:xfrm>
            <a:prstGeom prst="triangle">
              <a:avLst>
                <a:gd name="adj" fmla="val 50000"/>
              </a:avLst>
            </a:prstGeom>
            <a:solidFill>
              <a:srgbClr val="993300"/>
            </a:solidFill>
            <a:ln w="9525">
              <a:solidFill>
                <a:srgbClr val="000000"/>
              </a:solidFill>
              <a:miter lim="800000"/>
              <a:headEnd/>
              <a:tailEnd/>
            </a:ln>
          </p:spPr>
          <p:txBody>
            <a:bodyPr wrap="none" lIns="91414" tIns="45708" rIns="91414" bIns="45708" anchor="ctr"/>
            <a:lstStyle/>
            <a:p>
              <a:pPr algn="ctr"/>
              <a:endParaRPr lang="ja-JP" altLang="en-US" sz="1000" dirty="0">
                <a:solidFill>
                  <a:srgbClr val="000000"/>
                </a:solidFill>
                <a:latin typeface="Times New Roman" pitchFamily="18" charset="0"/>
              </a:endParaRPr>
            </a:p>
          </p:txBody>
        </p:sp>
        <p:pic>
          <p:nvPicPr>
            <p:cNvPr id="77" name="Picture 20" descr="GUM13_CL11105"/>
            <p:cNvPicPr>
              <a:picLocks noChangeAspect="1" noChangeArrowheads="1"/>
            </p:cNvPicPr>
            <p:nvPr/>
          </p:nvPicPr>
          <p:blipFill>
            <a:blip r:embed="rId5" cstate="print"/>
            <a:srcRect/>
            <a:stretch>
              <a:fillRect/>
            </a:stretch>
          </p:blipFill>
          <p:spPr bwMode="auto">
            <a:xfrm>
              <a:off x="5291052" y="2249118"/>
              <a:ext cx="297298" cy="244672"/>
            </a:xfrm>
            <a:prstGeom prst="rect">
              <a:avLst/>
            </a:prstGeom>
            <a:noFill/>
            <a:ln w="9525">
              <a:noFill/>
              <a:miter lim="800000"/>
              <a:headEnd/>
              <a:tailEnd/>
            </a:ln>
          </p:spPr>
        </p:pic>
      </p:grpSp>
      <p:sp>
        <p:nvSpPr>
          <p:cNvPr id="115" name="正方形/長方形 114"/>
          <p:cNvSpPr/>
          <p:nvPr/>
        </p:nvSpPr>
        <p:spPr>
          <a:xfrm>
            <a:off x="229051" y="1774292"/>
            <a:ext cx="4021876" cy="286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rPr>
              <a:t>＜定期巡回・随時対応サービスのイメージ＞</a:t>
            </a:r>
            <a:endParaRPr lang="ja-JP" altLang="en-US" sz="1400" dirty="0">
              <a:solidFill>
                <a:prstClr val="black"/>
              </a:solidFill>
            </a:endParaRPr>
          </a:p>
        </p:txBody>
      </p:sp>
      <p:sp>
        <p:nvSpPr>
          <p:cNvPr id="116" name="正方形/長方形 115"/>
          <p:cNvSpPr/>
          <p:nvPr/>
        </p:nvSpPr>
        <p:spPr>
          <a:xfrm>
            <a:off x="272485" y="3688059"/>
            <a:ext cx="1944216" cy="281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rPr>
              <a:t>＜サービス提供の例＞</a:t>
            </a:r>
            <a:endParaRPr lang="ja-JP" altLang="en-US" sz="1400" dirty="0">
              <a:solidFill>
                <a:prstClr val="black"/>
              </a:solidFill>
            </a:endParaRPr>
          </a:p>
        </p:txBody>
      </p:sp>
      <p:sp>
        <p:nvSpPr>
          <p:cNvPr id="117" name="正方形/長方形 116"/>
          <p:cNvSpPr/>
          <p:nvPr/>
        </p:nvSpPr>
        <p:spPr>
          <a:xfrm>
            <a:off x="7113240" y="4153738"/>
            <a:ext cx="2664296" cy="12914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prstClr val="black"/>
                </a:solidFill>
              </a:rPr>
              <a:t>・</a:t>
            </a:r>
            <a:r>
              <a:rPr lang="ja-JP" altLang="en-US" sz="1100" b="1" u="sng" dirty="0" smtClean="0">
                <a:solidFill>
                  <a:srgbClr val="FF0000"/>
                </a:solidFill>
              </a:rPr>
              <a:t>日中・夜間を通じて</a:t>
            </a:r>
            <a:r>
              <a:rPr lang="ja-JP" altLang="en-US" sz="1100" dirty="0" smtClean="0">
                <a:solidFill>
                  <a:prstClr val="black"/>
                </a:solidFill>
              </a:rPr>
              <a:t>サービスを受けることが可能</a:t>
            </a:r>
            <a:endParaRPr lang="en-US" altLang="ja-JP" sz="1100" dirty="0" smtClean="0">
              <a:solidFill>
                <a:prstClr val="black"/>
              </a:solidFill>
            </a:endParaRPr>
          </a:p>
          <a:p>
            <a:pPr>
              <a:spcBef>
                <a:spcPts val="600"/>
              </a:spcBef>
            </a:pPr>
            <a:r>
              <a:rPr lang="ja-JP" altLang="en-US" sz="1100" dirty="0" smtClean="0">
                <a:solidFill>
                  <a:prstClr val="black"/>
                </a:solidFill>
              </a:rPr>
              <a:t>・</a:t>
            </a:r>
            <a:r>
              <a:rPr lang="ja-JP" altLang="en-US" sz="1100" b="1" u="sng" dirty="0" smtClean="0">
                <a:solidFill>
                  <a:srgbClr val="FF0000"/>
                </a:solidFill>
              </a:rPr>
              <a:t>訪問介護と訪問看護を一体的に</a:t>
            </a:r>
            <a:r>
              <a:rPr lang="ja-JP" altLang="en-US" sz="1100" dirty="0" smtClean="0">
                <a:solidFill>
                  <a:prstClr val="black"/>
                </a:solidFill>
              </a:rPr>
              <a:t>受けることが可能</a:t>
            </a:r>
            <a:endParaRPr lang="en-US" altLang="ja-JP" sz="1100" dirty="0" smtClean="0">
              <a:solidFill>
                <a:prstClr val="black"/>
              </a:solidFill>
            </a:endParaRPr>
          </a:p>
          <a:p>
            <a:pPr>
              <a:spcBef>
                <a:spcPts val="600"/>
              </a:spcBef>
            </a:pPr>
            <a:r>
              <a:rPr lang="ja-JP" altLang="en-US" sz="1100" dirty="0" smtClean="0">
                <a:solidFill>
                  <a:prstClr val="black"/>
                </a:solidFill>
              </a:rPr>
              <a:t>・定期的な訪問だけではなく、</a:t>
            </a:r>
            <a:r>
              <a:rPr lang="ja-JP" altLang="en-US" sz="1100" b="1" u="sng" dirty="0" smtClean="0">
                <a:solidFill>
                  <a:srgbClr val="FF0000"/>
                </a:solidFill>
              </a:rPr>
              <a:t>必要なときに随時サービス</a:t>
            </a:r>
            <a:r>
              <a:rPr lang="ja-JP" altLang="en-US" sz="1100" dirty="0" smtClean="0">
                <a:solidFill>
                  <a:prstClr val="black"/>
                </a:solidFill>
              </a:rPr>
              <a:t>を受けること</a:t>
            </a:r>
            <a:r>
              <a:rPr lang="ja-JP" altLang="en-US" sz="1200" dirty="0" smtClean="0">
                <a:solidFill>
                  <a:prstClr val="black"/>
                </a:solidFill>
              </a:rPr>
              <a:t>が可能</a:t>
            </a:r>
            <a:endParaRPr lang="ja-JP" altLang="en-US" sz="1200" dirty="0">
              <a:solidFill>
                <a:prstClr val="black"/>
              </a:solidFill>
            </a:endParaRPr>
          </a:p>
        </p:txBody>
      </p:sp>
      <p:sp>
        <p:nvSpPr>
          <p:cNvPr id="118" name="右矢印 117"/>
          <p:cNvSpPr/>
          <p:nvPr/>
        </p:nvSpPr>
        <p:spPr>
          <a:xfrm>
            <a:off x="6770211" y="4644795"/>
            <a:ext cx="216024" cy="2109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8" name="テキスト ボックス 107"/>
          <p:cNvSpPr txBox="1"/>
          <p:nvPr/>
        </p:nvSpPr>
        <p:spPr>
          <a:xfrm>
            <a:off x="6825208" y="2924944"/>
            <a:ext cx="2952328" cy="1080120"/>
          </a:xfrm>
          <a:prstGeom prst="rect">
            <a:avLst/>
          </a:prstGeom>
          <a:solidFill>
            <a:schemeClr val="bg1"/>
          </a:solidFill>
          <a:ln w="15875">
            <a:solidFill>
              <a:schemeClr val="tx1"/>
            </a:solidFill>
          </a:ln>
        </p:spPr>
        <p:txBody>
          <a:bodyPr wrap="square" rtlCol="0" anchor="ctr">
            <a:noAutofit/>
          </a:bodyPr>
          <a:lstStyle/>
          <a:p>
            <a:r>
              <a:rPr lang="ja-JP" altLang="ja-JP" sz="1200" b="1" u="sng" dirty="0" smtClean="0">
                <a:solidFill>
                  <a:srgbClr val="FF0000"/>
                </a:solidFill>
              </a:rPr>
              <a:t>夜間・深夜の対応は日中と比べて少な</a:t>
            </a:r>
            <a:r>
              <a:rPr lang="ja-JP" altLang="en-US" sz="1200" b="1" u="sng" dirty="0" smtClean="0">
                <a:solidFill>
                  <a:srgbClr val="FF0000"/>
                </a:solidFill>
              </a:rPr>
              <a:t>く</a:t>
            </a:r>
            <a:r>
              <a:rPr lang="ja-JP" altLang="ja-JP" sz="1200" b="1" u="sng" dirty="0" smtClean="0">
                <a:solidFill>
                  <a:srgbClr val="FF0000"/>
                </a:solidFill>
              </a:rPr>
              <a:t>、</a:t>
            </a:r>
            <a:r>
              <a:rPr lang="ja-JP" altLang="en-US" sz="1200" b="1" u="sng" dirty="0" smtClean="0">
                <a:solidFill>
                  <a:srgbClr val="FF0000"/>
                </a:solidFill>
              </a:rPr>
              <a:t>利用者からのコールも少ない。（</a:t>
            </a:r>
            <a:r>
              <a:rPr lang="ja-JP" altLang="ja-JP" sz="1200" b="1" u="sng" dirty="0" smtClean="0">
                <a:solidFill>
                  <a:srgbClr val="FF0000"/>
                </a:solidFill>
              </a:rPr>
              <a:t>イメージが実態と大きく異なっていることが多い</a:t>
            </a:r>
            <a:r>
              <a:rPr lang="ja-JP" altLang="en-US" sz="1200" b="1" u="sng" dirty="0" smtClean="0">
                <a:solidFill>
                  <a:srgbClr val="FF0000"/>
                </a:solidFill>
              </a:rPr>
              <a:t>。）</a:t>
            </a:r>
            <a:endParaRPr lang="en-US" altLang="ja-JP" sz="1200" b="1" u="sng" dirty="0" smtClean="0">
              <a:solidFill>
                <a:srgbClr val="FF0000"/>
              </a:solidFill>
            </a:endParaRPr>
          </a:p>
          <a:p>
            <a:endParaRPr lang="en-US" altLang="ja-JP" sz="400" dirty="0" smtClean="0">
              <a:solidFill>
                <a:prstClr val="black"/>
              </a:solidFill>
            </a:endParaRPr>
          </a:p>
          <a:p>
            <a:r>
              <a:rPr lang="en-US" altLang="ja-JP" sz="800" dirty="0" smtClean="0">
                <a:solidFill>
                  <a:prstClr val="black"/>
                </a:solidFill>
              </a:rPr>
              <a:t>【</a:t>
            </a:r>
            <a:r>
              <a:rPr lang="ja-JP" altLang="en-US" sz="800" dirty="0" smtClean="0">
                <a:solidFill>
                  <a:prstClr val="black"/>
                </a:solidFill>
              </a:rPr>
              <a:t>三菱</a:t>
            </a:r>
            <a:r>
              <a:rPr lang="en-US" altLang="ja-JP" sz="800" dirty="0" smtClean="0">
                <a:solidFill>
                  <a:prstClr val="black"/>
                </a:solidFill>
              </a:rPr>
              <a:t>UFJ</a:t>
            </a:r>
            <a:r>
              <a:rPr lang="ja-JP" altLang="en-US" sz="800" dirty="0" smtClean="0">
                <a:solidFill>
                  <a:prstClr val="black"/>
                </a:solidFill>
              </a:rPr>
              <a:t>リサーチ＆コンサルティング調査より</a:t>
            </a:r>
            <a:r>
              <a:rPr lang="en-US" altLang="ja-JP" sz="800" dirty="0" smtClean="0">
                <a:solidFill>
                  <a:prstClr val="black"/>
                </a:solidFill>
              </a:rPr>
              <a:t>】</a:t>
            </a:r>
          </a:p>
        </p:txBody>
      </p:sp>
      <p:sp>
        <p:nvSpPr>
          <p:cNvPr id="109" name="雲形吹き出し 108"/>
          <p:cNvSpPr/>
          <p:nvPr/>
        </p:nvSpPr>
        <p:spPr>
          <a:xfrm>
            <a:off x="6825213" y="1772816"/>
            <a:ext cx="2880320" cy="936104"/>
          </a:xfrm>
          <a:prstGeom prst="cloudCallout">
            <a:avLst>
              <a:gd name="adj1" fmla="val -52913"/>
              <a:gd name="adj2" fmla="val 62870"/>
            </a:avLst>
          </a:prstGeom>
          <a:solidFill>
            <a:srgbClr val="FFC000">
              <a:alpha val="52000"/>
            </a:srgb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0" name="テキスト ボックス 109"/>
          <p:cNvSpPr txBox="1"/>
          <p:nvPr/>
        </p:nvSpPr>
        <p:spPr>
          <a:xfrm>
            <a:off x="7113244" y="1916832"/>
            <a:ext cx="2592288" cy="600164"/>
          </a:xfrm>
          <a:prstGeom prst="rect">
            <a:avLst/>
          </a:prstGeom>
          <a:noFill/>
          <a:ln>
            <a:noFill/>
          </a:ln>
        </p:spPr>
        <p:txBody>
          <a:bodyPr wrap="square" rtlCol="0">
            <a:spAutoFit/>
          </a:bodyPr>
          <a:lstStyle/>
          <a:p>
            <a:r>
              <a:rPr lang="ja-JP" altLang="ja-JP" sz="1100" b="1" dirty="0" smtClean="0">
                <a:solidFill>
                  <a:prstClr val="black"/>
                </a:solidFill>
              </a:rPr>
              <a:t>参入</a:t>
            </a:r>
            <a:r>
              <a:rPr lang="ja-JP" altLang="en-US" sz="1100" b="1" dirty="0" smtClean="0">
                <a:solidFill>
                  <a:prstClr val="black"/>
                </a:solidFill>
              </a:rPr>
              <a:t>していない</a:t>
            </a:r>
            <a:r>
              <a:rPr lang="ja-JP" altLang="ja-JP" sz="1100" b="1" dirty="0" smtClean="0">
                <a:solidFill>
                  <a:prstClr val="black"/>
                </a:solidFill>
              </a:rPr>
              <a:t>事業者は、</a:t>
            </a:r>
            <a:endParaRPr lang="en-US" altLang="ja-JP" sz="1100" b="1" dirty="0" smtClean="0">
              <a:solidFill>
                <a:prstClr val="black"/>
              </a:solidFill>
            </a:endParaRPr>
          </a:p>
          <a:p>
            <a:r>
              <a:rPr lang="ja-JP" altLang="ja-JP" sz="1100" b="1" dirty="0" smtClean="0">
                <a:solidFill>
                  <a:prstClr val="black"/>
                </a:solidFill>
              </a:rPr>
              <a:t>「夜間・深夜の対応が中心」</a:t>
            </a:r>
            <a:endParaRPr lang="en-US" altLang="ja-JP" sz="1100" b="1" dirty="0" smtClean="0">
              <a:solidFill>
                <a:prstClr val="black"/>
              </a:solidFill>
            </a:endParaRPr>
          </a:p>
          <a:p>
            <a:r>
              <a:rPr lang="ja-JP" altLang="en-US" sz="1100" b="1" dirty="0" smtClean="0">
                <a:solidFill>
                  <a:prstClr val="black"/>
                </a:solidFill>
              </a:rPr>
              <a:t>「コール対応が中心」　等</a:t>
            </a:r>
            <a:r>
              <a:rPr lang="ja-JP" altLang="ja-JP" sz="1100" b="1" dirty="0" smtClean="0">
                <a:solidFill>
                  <a:prstClr val="black"/>
                </a:solidFill>
              </a:rPr>
              <a:t>のイメージ</a:t>
            </a:r>
            <a:endParaRPr lang="en-US" altLang="ja-JP" sz="1100" b="1" dirty="0" smtClean="0">
              <a:solidFill>
                <a:prstClr val="black"/>
              </a:solidFill>
            </a:endParaRPr>
          </a:p>
        </p:txBody>
      </p:sp>
      <p:sp>
        <p:nvSpPr>
          <p:cNvPr id="111" name="V 字形矢印 110"/>
          <p:cNvSpPr/>
          <p:nvPr/>
        </p:nvSpPr>
        <p:spPr>
          <a:xfrm rot="5400000">
            <a:off x="8085348" y="2456897"/>
            <a:ext cx="360040" cy="720080"/>
          </a:xfrm>
          <a:prstGeom prst="notchedRight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4" name="テキスト ボックス 113"/>
          <p:cNvSpPr txBox="1"/>
          <p:nvPr/>
        </p:nvSpPr>
        <p:spPr>
          <a:xfrm>
            <a:off x="7113242" y="2708930"/>
            <a:ext cx="879648" cy="276999"/>
          </a:xfrm>
          <a:prstGeom prst="rect">
            <a:avLst/>
          </a:prstGeom>
          <a:noFill/>
        </p:spPr>
        <p:txBody>
          <a:bodyPr wrap="square" rtlCol="0">
            <a:spAutoFit/>
          </a:bodyPr>
          <a:lstStyle/>
          <a:p>
            <a:r>
              <a:rPr lang="ja-JP" altLang="en-US" sz="1200" b="1" dirty="0" smtClean="0">
                <a:solidFill>
                  <a:prstClr val="black"/>
                </a:solidFill>
              </a:rPr>
              <a:t>実態は、</a:t>
            </a:r>
            <a:endParaRPr lang="ja-JP" altLang="en-US" sz="1200" b="1" dirty="0">
              <a:solidFill>
                <a:prstClr val="black"/>
              </a:solidFill>
            </a:endParaRPr>
          </a:p>
        </p:txBody>
      </p:sp>
      <p:sp>
        <p:nvSpPr>
          <p:cNvPr id="119" name="四角形吹き出し 118"/>
          <p:cNvSpPr/>
          <p:nvPr/>
        </p:nvSpPr>
        <p:spPr>
          <a:xfrm>
            <a:off x="4376936" y="4941168"/>
            <a:ext cx="648072" cy="360040"/>
          </a:xfrm>
          <a:prstGeom prst="wedgeRectCallout">
            <a:avLst>
              <a:gd name="adj1" fmla="val -77034"/>
              <a:gd name="adj2" fmla="val -34039"/>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FF0000"/>
                </a:solidFill>
              </a:rPr>
              <a:t>体位変換</a:t>
            </a:r>
            <a:endParaRPr lang="en-US" altLang="ja-JP" sz="800" b="1" dirty="0" smtClean="0">
              <a:solidFill>
                <a:srgbClr val="FF0000"/>
              </a:solidFill>
            </a:endParaRPr>
          </a:p>
          <a:p>
            <a:pPr algn="ctr"/>
            <a:r>
              <a:rPr lang="ja-JP" altLang="en-US" sz="800" b="1" dirty="0" smtClean="0">
                <a:solidFill>
                  <a:srgbClr val="FF0000"/>
                </a:solidFill>
              </a:rPr>
              <a:t>水分補給</a:t>
            </a:r>
            <a:endParaRPr lang="ja-JP" altLang="en-US" sz="800" b="1" dirty="0">
              <a:solidFill>
                <a:srgbClr val="FF0000"/>
              </a:solidFill>
            </a:endParaRPr>
          </a:p>
        </p:txBody>
      </p:sp>
      <p:sp>
        <p:nvSpPr>
          <p:cNvPr id="87" name="スライド番号プレースホルダー 4"/>
          <p:cNvSpPr>
            <a:spLocks noGrp="1"/>
          </p:cNvSpPr>
          <p:nvPr>
            <p:ph type="sldNum" sz="quarter" idx="12"/>
          </p:nvPr>
        </p:nvSpPr>
        <p:spPr>
          <a:xfrm>
            <a:off x="9323341"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96</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63713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正方形/長方形 122"/>
          <p:cNvSpPr/>
          <p:nvPr/>
        </p:nvSpPr>
        <p:spPr>
          <a:xfrm>
            <a:off x="141283" y="980728"/>
            <a:ext cx="9623444" cy="4536504"/>
          </a:xfrm>
          <a:prstGeom prst="rect">
            <a:avLst/>
          </a:prstGeom>
          <a:gradFill>
            <a:gsLst>
              <a:gs pos="0">
                <a:schemeClr val="accent6">
                  <a:lumMod val="40000"/>
                  <a:lumOff val="60000"/>
                </a:schemeClr>
              </a:gs>
              <a:gs pos="50000">
                <a:schemeClr val="accent6">
                  <a:lumMod val="20000"/>
                  <a:lumOff val="80000"/>
                </a:schemeClr>
              </a:gs>
              <a:gs pos="100000">
                <a:schemeClr val="bg1"/>
              </a:gs>
            </a:gsLst>
            <a:lin ang="5400000" scaled="0"/>
          </a:gra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dirty="0" smtClean="0">
              <a:solidFill>
                <a:prstClr val="black"/>
              </a:solidFill>
            </a:endParaRPr>
          </a:p>
          <a:p>
            <a:endParaRPr lang="en-US" altLang="ja-JP" dirty="0">
              <a:solidFill>
                <a:prstClr val="black"/>
              </a:solidFill>
            </a:endParaRPr>
          </a:p>
          <a:p>
            <a:endParaRPr lang="en-US" altLang="ja-JP" sz="1050" dirty="0" smtClean="0">
              <a:solidFill>
                <a:prstClr val="black"/>
              </a:solidFill>
            </a:endParaRPr>
          </a:p>
          <a:p>
            <a:r>
              <a:rPr lang="en-US" altLang="ja-JP" b="1" dirty="0" smtClean="0">
                <a:solidFill>
                  <a:prstClr val="black"/>
                </a:solidFill>
              </a:rPr>
              <a:t>【</a:t>
            </a:r>
            <a:r>
              <a:rPr lang="ja-JP" altLang="en-US" b="1" dirty="0" smtClean="0">
                <a:solidFill>
                  <a:prstClr val="black"/>
                </a:solidFill>
              </a:rPr>
              <a:t>検討会の開催</a:t>
            </a:r>
            <a:r>
              <a:rPr lang="en-US" altLang="ja-JP" b="1" dirty="0" smtClean="0">
                <a:solidFill>
                  <a:prstClr val="black"/>
                </a:solidFill>
              </a:rPr>
              <a:t>】</a:t>
            </a:r>
            <a:r>
              <a:rPr lang="ja-JP" altLang="en-US" b="1" dirty="0" smtClean="0">
                <a:solidFill>
                  <a:prstClr val="black"/>
                </a:solidFill>
              </a:rPr>
              <a:t>・・・全１０回</a:t>
            </a:r>
          </a:p>
          <a:p>
            <a:r>
              <a:rPr lang="ja-JP" altLang="en-US" b="1" dirty="0" smtClean="0">
                <a:solidFill>
                  <a:prstClr val="black"/>
                </a:solidFill>
              </a:rPr>
              <a:t>　　　　</a:t>
            </a:r>
            <a:r>
              <a:rPr lang="ja-JP" altLang="en-US" sz="1500" b="1" dirty="0" smtClean="0">
                <a:solidFill>
                  <a:prstClr val="black"/>
                </a:solidFill>
              </a:rPr>
              <a:t>　・</a:t>
            </a:r>
            <a:r>
              <a:rPr lang="ja-JP" altLang="en-US" sz="1500" dirty="0" smtClean="0">
                <a:solidFill>
                  <a:prstClr val="black"/>
                </a:solidFill>
                <a:latin typeface="ＭＳ Ｐゴシック"/>
              </a:rPr>
              <a:t>モデル市</a:t>
            </a:r>
            <a:r>
              <a:rPr lang="en-US" altLang="ja-JP" sz="1500" dirty="0" smtClean="0">
                <a:solidFill>
                  <a:prstClr val="black"/>
                </a:solidFill>
                <a:latin typeface="ＭＳ Ｐゴシック"/>
              </a:rPr>
              <a:t>､</a:t>
            </a:r>
            <a:r>
              <a:rPr lang="ja-JP" altLang="en-US" sz="1500" dirty="0" smtClean="0">
                <a:solidFill>
                  <a:prstClr val="black"/>
                </a:solidFill>
                <a:latin typeface="ＭＳ Ｐゴシック"/>
              </a:rPr>
              <a:t>指定予定事業所</a:t>
            </a:r>
            <a:r>
              <a:rPr lang="en-US" altLang="ja-JP" sz="1500" dirty="0" smtClean="0">
                <a:solidFill>
                  <a:prstClr val="black"/>
                </a:solidFill>
                <a:latin typeface="ＭＳ Ｐゴシック"/>
              </a:rPr>
              <a:t>､</a:t>
            </a:r>
            <a:r>
              <a:rPr lang="ja-JP" altLang="en-US" sz="1500" dirty="0" smtClean="0">
                <a:solidFill>
                  <a:prstClr val="black"/>
                </a:solidFill>
                <a:latin typeface="ＭＳ Ｐゴシック"/>
              </a:rPr>
              <a:t>県で構成</a:t>
            </a:r>
          </a:p>
          <a:p>
            <a:r>
              <a:rPr lang="ja-JP" altLang="en-US" sz="1500" b="1" dirty="0" smtClean="0">
                <a:solidFill>
                  <a:prstClr val="black"/>
                </a:solidFill>
              </a:rPr>
              <a:t>　　　　　　・</a:t>
            </a:r>
            <a:r>
              <a:rPr lang="ja-JP" altLang="en-US" sz="1500" dirty="0" smtClean="0">
                <a:solidFill>
                  <a:prstClr val="black"/>
                </a:solidFill>
              </a:rPr>
              <a:t>スケジュール</a:t>
            </a:r>
            <a:r>
              <a:rPr lang="en-US" altLang="ja-JP" sz="1500" dirty="0" smtClean="0">
                <a:solidFill>
                  <a:prstClr val="black"/>
                </a:solidFill>
              </a:rPr>
              <a:t>､</a:t>
            </a:r>
            <a:r>
              <a:rPr lang="ja-JP" altLang="en-US" sz="1500" dirty="0" smtClean="0">
                <a:solidFill>
                  <a:prstClr val="black"/>
                </a:solidFill>
              </a:rPr>
              <a:t>課題整理</a:t>
            </a:r>
            <a:r>
              <a:rPr lang="en-US" altLang="ja-JP" sz="1500" dirty="0" smtClean="0">
                <a:solidFill>
                  <a:prstClr val="black"/>
                </a:solidFill>
              </a:rPr>
              <a:t>､</a:t>
            </a:r>
            <a:r>
              <a:rPr lang="ja-JP" altLang="en-US" sz="1500" dirty="0" smtClean="0">
                <a:solidFill>
                  <a:prstClr val="black"/>
                </a:solidFill>
              </a:rPr>
              <a:t>地域性の分析</a:t>
            </a:r>
            <a:r>
              <a:rPr lang="en-US" altLang="ja-JP" sz="1500" dirty="0" smtClean="0">
                <a:solidFill>
                  <a:prstClr val="black"/>
                </a:solidFill>
              </a:rPr>
              <a:t>､</a:t>
            </a:r>
            <a:r>
              <a:rPr lang="ja-JP" altLang="en-US" sz="1500" dirty="0" smtClean="0">
                <a:solidFill>
                  <a:prstClr val="black"/>
                </a:solidFill>
              </a:rPr>
              <a:t>事業展開の手法</a:t>
            </a:r>
            <a:r>
              <a:rPr lang="en-US" altLang="ja-JP" sz="1500" dirty="0" smtClean="0">
                <a:solidFill>
                  <a:prstClr val="black"/>
                </a:solidFill>
              </a:rPr>
              <a:t>､</a:t>
            </a:r>
            <a:r>
              <a:rPr lang="ja-JP" altLang="en-US" sz="1500" dirty="0" smtClean="0">
                <a:solidFill>
                  <a:prstClr val="black"/>
                </a:solidFill>
              </a:rPr>
              <a:t>広報計画・広報資料の内容等を検討</a:t>
            </a:r>
            <a:endParaRPr lang="en-US" altLang="ja-JP" sz="1500" dirty="0" smtClean="0">
              <a:solidFill>
                <a:prstClr val="black"/>
              </a:solidFill>
              <a:latin typeface="ＭＳ Ｐゴシック"/>
            </a:endParaRPr>
          </a:p>
          <a:p>
            <a:endParaRPr lang="en-US" altLang="ja-JP" sz="800" dirty="0" smtClean="0">
              <a:solidFill>
                <a:prstClr val="black"/>
              </a:solidFill>
            </a:endParaRPr>
          </a:p>
          <a:p>
            <a:pPr marL="176213" indent="-176213"/>
            <a:r>
              <a:rPr lang="en-US" altLang="ja-JP" b="1" dirty="0" smtClean="0">
                <a:solidFill>
                  <a:prstClr val="black"/>
                </a:solidFill>
              </a:rPr>
              <a:t>【</a:t>
            </a:r>
            <a:r>
              <a:rPr lang="ja-JP" altLang="en-US" b="1" dirty="0" smtClean="0">
                <a:solidFill>
                  <a:prstClr val="black"/>
                </a:solidFill>
              </a:rPr>
              <a:t>検討会から見えてきた課題</a:t>
            </a:r>
            <a:r>
              <a:rPr lang="en-US" altLang="ja-JP" b="1" dirty="0" smtClean="0">
                <a:solidFill>
                  <a:prstClr val="black"/>
                </a:solidFill>
              </a:rPr>
              <a:t>】</a:t>
            </a:r>
            <a:endParaRPr lang="ja-JP" altLang="en-US" b="1" dirty="0" smtClean="0">
              <a:solidFill>
                <a:prstClr val="black"/>
              </a:solidFill>
            </a:endParaRPr>
          </a:p>
          <a:p>
            <a:pPr indent="176213"/>
            <a:r>
              <a:rPr lang="ja-JP" altLang="en-US" dirty="0" smtClean="0">
                <a:solidFill>
                  <a:srgbClr val="FF0000"/>
                </a:solidFill>
                <a:latin typeface="ＤＦ特太ゴシック体" pitchFamily="49" charset="-128"/>
                <a:ea typeface="ＤＦ特太ゴシック体" pitchFamily="49" charset="-128"/>
              </a:rPr>
              <a:t>　　</a:t>
            </a:r>
            <a:r>
              <a:rPr lang="ja-JP" altLang="en-US" b="1" u="sng" dirty="0" smtClean="0">
                <a:solidFill>
                  <a:srgbClr val="FF0000"/>
                </a:solidFill>
                <a:latin typeface="ＤＦ特太ゴシック体" pitchFamily="49" charset="-128"/>
                <a:ea typeface="ＤＦ特太ゴシック体" pitchFamily="49" charset="-128"/>
              </a:rPr>
              <a:t>○正確なサービスの実態を伝えることの重要性</a:t>
            </a:r>
            <a:endParaRPr lang="en-US" altLang="ja-JP" b="1" u="sng" dirty="0" smtClean="0">
              <a:solidFill>
                <a:srgbClr val="FF0000"/>
              </a:solidFill>
              <a:latin typeface="ＤＦ特太ゴシック体" pitchFamily="49" charset="-128"/>
              <a:ea typeface="ＤＦ特太ゴシック体" pitchFamily="49" charset="-128"/>
            </a:endParaRPr>
          </a:p>
          <a:p>
            <a:pPr indent="446088">
              <a:lnSpc>
                <a:spcPts val="2000"/>
              </a:lnSpc>
            </a:pPr>
            <a:r>
              <a:rPr lang="ja-JP" altLang="en-US" dirty="0" smtClean="0">
                <a:solidFill>
                  <a:prstClr val="black"/>
                </a:solidFill>
              </a:rPr>
              <a:t>　　　</a:t>
            </a:r>
            <a:r>
              <a:rPr lang="ja-JP" altLang="en-US" sz="1500" dirty="0" smtClean="0">
                <a:solidFill>
                  <a:prstClr val="black"/>
                </a:solidFill>
              </a:rPr>
              <a:t>・イメージが先行し、正確なサービス実態が知られていない。</a:t>
            </a:r>
            <a:endParaRPr lang="en-US" altLang="ja-JP" sz="1500" dirty="0" smtClean="0">
              <a:solidFill>
                <a:prstClr val="black"/>
              </a:solidFill>
            </a:endParaRPr>
          </a:p>
          <a:p>
            <a:pPr indent="176213">
              <a:lnSpc>
                <a:spcPts val="2000"/>
              </a:lnSpc>
            </a:pPr>
            <a:r>
              <a:rPr lang="ja-JP" altLang="en-US" b="1" dirty="0" smtClean="0">
                <a:solidFill>
                  <a:srgbClr val="FF0000"/>
                </a:solidFill>
                <a:latin typeface="ＤＦ特太ゴシック体" pitchFamily="49" charset="-128"/>
                <a:ea typeface="ＤＦ特太ゴシック体" pitchFamily="49" charset="-128"/>
              </a:rPr>
              <a:t>　　</a:t>
            </a:r>
            <a:r>
              <a:rPr lang="ja-JP" altLang="en-US" b="1" u="sng" dirty="0" smtClean="0">
                <a:solidFill>
                  <a:srgbClr val="FF0000"/>
                </a:solidFill>
                <a:latin typeface="ＤＦ特太ゴシック体" pitchFamily="49" charset="-128"/>
                <a:ea typeface="ＤＦ特太ゴシック体" pitchFamily="49" charset="-128"/>
              </a:rPr>
              <a:t>○地域包括支援センター職員やケアマネジャーへ実例を伝えることの重要性</a:t>
            </a:r>
            <a:endParaRPr lang="en-US" altLang="ja-JP" b="1" u="sng" dirty="0" smtClean="0">
              <a:solidFill>
                <a:prstClr val="black"/>
              </a:solidFill>
              <a:latin typeface="ＤＦ特太ゴシック体" pitchFamily="49" charset="-128"/>
              <a:ea typeface="ＤＦ特太ゴシック体" pitchFamily="49" charset="-128"/>
            </a:endParaRPr>
          </a:p>
          <a:p>
            <a:pPr indent="446088">
              <a:lnSpc>
                <a:spcPts val="2000"/>
              </a:lnSpc>
            </a:pPr>
            <a:r>
              <a:rPr lang="ja-JP" altLang="en-US" dirty="0" smtClean="0">
                <a:solidFill>
                  <a:prstClr val="black"/>
                </a:solidFill>
              </a:rPr>
              <a:t>　　　</a:t>
            </a:r>
            <a:r>
              <a:rPr lang="ja-JP" altLang="en-US" sz="1500" dirty="0" smtClean="0">
                <a:solidFill>
                  <a:prstClr val="black"/>
                </a:solidFill>
              </a:rPr>
              <a:t>・導入例が少なく、ケアマネジャーをはじめ関係者が利用のメリットや実態を知らない。</a:t>
            </a:r>
          </a:p>
          <a:p>
            <a:pPr marL="176213" indent="-176213"/>
            <a:endParaRPr lang="en-US" altLang="ja-JP" sz="800" dirty="0" smtClean="0">
              <a:solidFill>
                <a:prstClr val="black"/>
              </a:solidFill>
            </a:endParaRPr>
          </a:p>
          <a:p>
            <a:pPr marL="176213" indent="-176213"/>
            <a:r>
              <a:rPr lang="en-US" altLang="ja-JP" b="1" dirty="0" smtClean="0">
                <a:solidFill>
                  <a:prstClr val="black"/>
                </a:solidFill>
              </a:rPr>
              <a:t>【</a:t>
            </a:r>
            <a:r>
              <a:rPr lang="ja-JP" altLang="en-US" b="1" dirty="0" smtClean="0">
                <a:solidFill>
                  <a:prstClr val="black"/>
                </a:solidFill>
              </a:rPr>
              <a:t>課題解決のために行った取組</a:t>
            </a:r>
            <a:r>
              <a:rPr lang="en-US" altLang="ja-JP" b="1" dirty="0" smtClean="0">
                <a:solidFill>
                  <a:prstClr val="black"/>
                </a:solidFill>
              </a:rPr>
              <a:t>】</a:t>
            </a:r>
            <a:endParaRPr lang="ja-JP" altLang="en-US" b="1" dirty="0" smtClean="0">
              <a:solidFill>
                <a:prstClr val="black"/>
              </a:solidFill>
            </a:endParaRPr>
          </a:p>
          <a:p>
            <a:pPr marL="176213" indent="-176213"/>
            <a:r>
              <a:rPr lang="ja-JP" altLang="en-US" b="1" dirty="0" smtClean="0">
                <a:solidFill>
                  <a:prstClr val="black"/>
                </a:solidFill>
              </a:rPr>
              <a:t>　　★説明会・意見</a:t>
            </a:r>
            <a:r>
              <a:rPr lang="ja-JP" altLang="en-US" b="1" dirty="0">
                <a:solidFill>
                  <a:prstClr val="black"/>
                </a:solidFill>
              </a:rPr>
              <a:t>交換会</a:t>
            </a:r>
            <a:r>
              <a:rPr lang="ja-JP" altLang="en-US" b="1" dirty="0" smtClean="0">
                <a:solidFill>
                  <a:prstClr val="black"/>
                </a:solidFill>
              </a:rPr>
              <a:t>の集中的な実施　・・・　全２８回</a:t>
            </a:r>
          </a:p>
          <a:p>
            <a:pPr marL="176213" indent="-176213"/>
            <a:r>
              <a:rPr lang="ja-JP" altLang="en-US" sz="1700" b="1" dirty="0" smtClean="0">
                <a:solidFill>
                  <a:prstClr val="black"/>
                </a:solidFill>
              </a:rPr>
              <a:t>　　　</a:t>
            </a:r>
            <a:r>
              <a:rPr lang="ja-JP" altLang="en-US" sz="1500" b="1" dirty="0" smtClean="0">
                <a:solidFill>
                  <a:prstClr val="black"/>
                </a:solidFill>
              </a:rPr>
              <a:t>　・</a:t>
            </a:r>
            <a:r>
              <a:rPr lang="ja-JP" altLang="en-US" sz="1500" spc="-150" dirty="0" smtClean="0">
                <a:solidFill>
                  <a:prstClr val="black"/>
                </a:solidFill>
              </a:rPr>
              <a:t>地域包括支援センター職員、ケアマネジャー、メディカルソーシャルワーカー、自治会役員、民生委員等を対象</a:t>
            </a:r>
          </a:p>
          <a:p>
            <a:pPr marL="176213" indent="-176213"/>
            <a:r>
              <a:rPr lang="ja-JP" altLang="en-US" sz="1500" b="1" dirty="0" smtClean="0">
                <a:solidFill>
                  <a:prstClr val="black"/>
                </a:solidFill>
              </a:rPr>
              <a:t>　　　　・</a:t>
            </a:r>
            <a:r>
              <a:rPr lang="ja-JP" altLang="en-US" sz="1500" dirty="0" smtClean="0">
                <a:solidFill>
                  <a:prstClr val="black"/>
                </a:solidFill>
              </a:rPr>
              <a:t>改善事例などに沿った説明や意見交換</a:t>
            </a:r>
            <a:endParaRPr lang="ja-JP" altLang="en-US" sz="1500" b="1" dirty="0" smtClean="0">
              <a:solidFill>
                <a:prstClr val="black"/>
              </a:solidFill>
            </a:endParaRPr>
          </a:p>
          <a:p>
            <a:pPr marL="176213" indent="-176213"/>
            <a:r>
              <a:rPr lang="ja-JP" altLang="en-US" sz="1500" b="1" dirty="0" smtClean="0">
                <a:solidFill>
                  <a:prstClr val="black"/>
                </a:solidFill>
              </a:rPr>
              <a:t>　　　　・</a:t>
            </a:r>
            <a:r>
              <a:rPr lang="ja-JP" altLang="en-US" sz="1500" dirty="0" smtClean="0">
                <a:solidFill>
                  <a:prstClr val="black"/>
                </a:solidFill>
              </a:rPr>
              <a:t>深い意見交換とするため、極力少人数で実施</a:t>
            </a:r>
            <a:r>
              <a:rPr lang="ja-JP" altLang="en-US" sz="1500" b="1" dirty="0" smtClean="0">
                <a:solidFill>
                  <a:prstClr val="black"/>
                </a:solidFill>
              </a:rPr>
              <a:t>　　　</a:t>
            </a:r>
          </a:p>
          <a:p>
            <a:pPr marL="176213" indent="-176213"/>
            <a:endParaRPr lang="en-US" altLang="ja-JP" b="1" dirty="0" smtClean="0">
              <a:solidFill>
                <a:prstClr val="black"/>
              </a:solidFill>
            </a:endParaRPr>
          </a:p>
          <a:p>
            <a:pPr marL="176213" indent="-176213"/>
            <a:r>
              <a:rPr lang="en-US" altLang="ja-JP" b="1" dirty="0" smtClean="0">
                <a:solidFill>
                  <a:prstClr val="black"/>
                </a:solidFill>
              </a:rPr>
              <a:t>【</a:t>
            </a:r>
            <a:r>
              <a:rPr lang="ja-JP" altLang="en-US" b="1" dirty="0" smtClean="0">
                <a:solidFill>
                  <a:prstClr val="black"/>
                </a:solidFill>
              </a:rPr>
              <a:t>行政の役割</a:t>
            </a:r>
            <a:r>
              <a:rPr lang="en-US" altLang="ja-JP" b="1" dirty="0" smtClean="0">
                <a:solidFill>
                  <a:prstClr val="black"/>
                </a:solidFill>
              </a:rPr>
              <a:t>】</a:t>
            </a:r>
            <a:r>
              <a:rPr lang="ja-JP" altLang="en-US" b="1" dirty="0" smtClean="0">
                <a:solidFill>
                  <a:prstClr val="black"/>
                </a:solidFill>
              </a:rPr>
              <a:t>・・・利用者、ケアマネジャー、事業者をつなぐ。</a:t>
            </a:r>
            <a:endParaRPr lang="en-US" altLang="ja-JP" b="1" dirty="0" smtClean="0">
              <a:solidFill>
                <a:prstClr val="black"/>
              </a:solidFill>
            </a:endParaRPr>
          </a:p>
          <a:p>
            <a:pPr marL="176213" indent="-176213"/>
            <a:r>
              <a:rPr lang="ja-JP" altLang="en-US" b="1" dirty="0" smtClean="0">
                <a:solidFill>
                  <a:prstClr val="black"/>
                </a:solidFill>
              </a:rPr>
              <a:t>　○</a:t>
            </a:r>
            <a:r>
              <a:rPr lang="ja-JP" altLang="en-US" b="1" dirty="0">
                <a:solidFill>
                  <a:prstClr val="black"/>
                </a:solidFill>
              </a:rPr>
              <a:t>　キーパーソン</a:t>
            </a:r>
            <a:r>
              <a:rPr lang="ja-JP" altLang="en-US" b="1" dirty="0" smtClean="0">
                <a:solidFill>
                  <a:prstClr val="black"/>
                </a:solidFill>
              </a:rPr>
              <a:t>へサービスを周知（説明会や意見交換会の実施）</a:t>
            </a:r>
            <a:endParaRPr lang="ja-JP" altLang="en-US" b="1" dirty="0">
              <a:solidFill>
                <a:prstClr val="black"/>
              </a:solidFill>
            </a:endParaRPr>
          </a:p>
          <a:p>
            <a:pPr marL="176213" indent="-176213"/>
            <a:r>
              <a:rPr lang="ja-JP" altLang="en-US" sz="1400" dirty="0" smtClean="0">
                <a:solidFill>
                  <a:prstClr val="black"/>
                </a:solidFill>
              </a:rPr>
              <a:t>　　　　・　ケアマネジャー、地域包括支援センター職員　（実際にサービス利用の提案を行う。）</a:t>
            </a:r>
          </a:p>
          <a:p>
            <a:pPr marL="176213" indent="-176213"/>
            <a:r>
              <a:rPr lang="ja-JP" altLang="en-US" sz="1400" dirty="0">
                <a:solidFill>
                  <a:prstClr val="black"/>
                </a:solidFill>
              </a:rPr>
              <a:t>　　　　・　</a:t>
            </a:r>
            <a:r>
              <a:rPr lang="ja-JP" altLang="en-US" sz="1400" dirty="0" smtClean="0">
                <a:solidFill>
                  <a:prstClr val="black"/>
                </a:solidFill>
              </a:rPr>
              <a:t>メディカルソーシャルワーカー　（介護サービス利用前から利用者と関係性がある。利用のきっかけづくり。 ）</a:t>
            </a:r>
            <a:endParaRPr lang="ja-JP" altLang="en-US" sz="1400" dirty="0">
              <a:solidFill>
                <a:prstClr val="black"/>
              </a:solidFill>
            </a:endParaRPr>
          </a:p>
          <a:p>
            <a:pPr marL="176213" indent="-176213"/>
            <a:endParaRPr lang="en-US" altLang="ja-JP" b="1" dirty="0">
              <a:solidFill>
                <a:prstClr val="black"/>
              </a:solidFill>
            </a:endParaRPr>
          </a:p>
        </p:txBody>
      </p:sp>
      <p:sp>
        <p:nvSpPr>
          <p:cNvPr id="116" name="正方形/長方形 115"/>
          <p:cNvSpPr/>
          <p:nvPr/>
        </p:nvSpPr>
        <p:spPr>
          <a:xfrm>
            <a:off x="-244" y="620688"/>
            <a:ext cx="304270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prstClr val="black"/>
                </a:solidFill>
              </a:rPr>
              <a:t>＜埼玉県の事例＞</a:t>
            </a:r>
            <a:endParaRPr lang="ja-JP" altLang="en-US" sz="2400" b="1" dirty="0">
              <a:solidFill>
                <a:prstClr val="black"/>
              </a:solidFill>
            </a:endParaRPr>
          </a:p>
        </p:txBody>
      </p:sp>
      <p:sp>
        <p:nvSpPr>
          <p:cNvPr id="40" name="Text Box 2"/>
          <p:cNvSpPr txBox="1">
            <a:spLocks noChangeArrowheads="1"/>
          </p:cNvSpPr>
          <p:nvPr/>
        </p:nvSpPr>
        <p:spPr bwMode="auto">
          <a:xfrm>
            <a:off x="84427" y="82558"/>
            <a:ext cx="9711529" cy="473687"/>
          </a:xfrm>
          <a:prstGeom prst="rect">
            <a:avLst/>
          </a:prstGeom>
          <a:noFill/>
          <a:ln w="9525">
            <a:noFill/>
            <a:miter lim="800000"/>
            <a:headEnd/>
            <a:tailEnd/>
          </a:ln>
          <a:effectLst/>
        </p:spPr>
        <p:txBody>
          <a:bodyPr wrap="square" lIns="91200" tIns="45601" rIns="91200" bIns="45601">
            <a:spAutoFit/>
          </a:bodyPr>
          <a:lstStyle/>
          <a:p>
            <a:pPr algn="ctr">
              <a:spcBef>
                <a:spcPct val="50000"/>
              </a:spcBef>
            </a:pPr>
            <a:r>
              <a:rPr lang="ja-JP" altLang="en-US" sz="2400" dirty="0">
                <a:solidFill>
                  <a:prstClr val="black"/>
                </a:solidFill>
                <a:ea typeface="HG丸ｺﾞｼｯｸM-PRO" pitchFamily="50" charset="-128"/>
              </a:rPr>
              <a:t>自治体</a:t>
            </a:r>
            <a:r>
              <a:rPr lang="ja-JP" altLang="en-US" sz="2400" dirty="0" smtClean="0">
                <a:solidFill>
                  <a:prstClr val="black"/>
                </a:solidFill>
                <a:ea typeface="HG丸ｺﾞｼｯｸM-PRO" pitchFamily="50" charset="-128"/>
              </a:rPr>
              <a:t>の取り組み事例①</a:t>
            </a:r>
            <a:endParaRPr lang="ja-JP" altLang="en-US" sz="2400" dirty="0">
              <a:solidFill>
                <a:prstClr val="black"/>
              </a:solidFill>
              <a:ea typeface="HG丸ｺﾞｼｯｸM-PRO" pitchFamily="50" charset="-128"/>
            </a:endParaRPr>
          </a:p>
        </p:txBody>
      </p:sp>
      <p:sp>
        <p:nvSpPr>
          <p:cNvPr id="41" name="角丸四角形 40"/>
          <p:cNvSpPr/>
          <p:nvPr/>
        </p:nvSpPr>
        <p:spPr>
          <a:xfrm>
            <a:off x="212048" y="1124744"/>
            <a:ext cx="4953244" cy="432048"/>
          </a:xfrm>
          <a:prstGeom prst="roundRect">
            <a:avLst/>
          </a:prstGeom>
          <a:solidFill>
            <a:srgbClr val="FFC000">
              <a:alpha val="52000"/>
            </a:srgb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latin typeface="ＭＳ Ｐゴシック"/>
              </a:rPr>
              <a:t>地域性</a:t>
            </a:r>
            <a:r>
              <a:rPr lang="ja-JP" altLang="en-US" sz="1600" b="1" dirty="0" smtClean="0">
                <a:solidFill>
                  <a:prstClr val="black"/>
                </a:solidFill>
                <a:latin typeface="ＭＳ Ｐゴシック"/>
              </a:rPr>
              <a:t>の異なる２地域でモデル的に事業を実施</a:t>
            </a:r>
            <a:endParaRPr lang="ja-JP" altLang="en-US" sz="1600" b="1" dirty="0">
              <a:solidFill>
                <a:prstClr val="black"/>
              </a:solidFill>
              <a:latin typeface="ＭＳ Ｐゴシック"/>
            </a:endParaRPr>
          </a:p>
        </p:txBody>
      </p:sp>
      <p:sp>
        <p:nvSpPr>
          <p:cNvPr id="42" name="テキスト ボックス 41"/>
          <p:cNvSpPr txBox="1"/>
          <p:nvPr/>
        </p:nvSpPr>
        <p:spPr>
          <a:xfrm>
            <a:off x="5204808" y="1080120"/>
            <a:ext cx="4559919" cy="476672"/>
          </a:xfrm>
          <a:prstGeom prst="rect">
            <a:avLst/>
          </a:prstGeom>
          <a:noFill/>
          <a:ln w="15875">
            <a:noFill/>
          </a:ln>
        </p:spPr>
        <p:txBody>
          <a:bodyPr wrap="square" rtlCol="0" anchor="ctr">
            <a:noAutofit/>
          </a:bodyPr>
          <a:lstStyle/>
          <a:p>
            <a:pPr>
              <a:lnSpc>
                <a:spcPct val="150000"/>
              </a:lnSpc>
            </a:pPr>
            <a:r>
              <a:rPr lang="ja-JP" altLang="en-US" sz="1600" spc="-50" dirty="0" smtClean="0">
                <a:solidFill>
                  <a:srgbClr val="FF0000"/>
                </a:solidFill>
                <a:ea typeface="ＤＦ特太ゴシック体" pitchFamily="1" charset="-128"/>
              </a:rPr>
              <a:t>→県内全市町村でのサービス実施を目指す。</a:t>
            </a:r>
            <a:endParaRPr lang="en-US" altLang="ja-JP" sz="1600" spc="-50" dirty="0" smtClean="0">
              <a:solidFill>
                <a:srgbClr val="FF0000"/>
              </a:solidFill>
              <a:ea typeface="ＤＦ特太ゴシック体" pitchFamily="1" charset="-128"/>
            </a:endParaRPr>
          </a:p>
        </p:txBody>
      </p:sp>
      <p:sp>
        <p:nvSpPr>
          <p:cNvPr id="10" name="下矢印 9"/>
          <p:cNvSpPr/>
          <p:nvPr/>
        </p:nvSpPr>
        <p:spPr>
          <a:xfrm>
            <a:off x="353559" y="2060848"/>
            <a:ext cx="566085"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下矢印 11"/>
          <p:cNvSpPr/>
          <p:nvPr/>
        </p:nvSpPr>
        <p:spPr>
          <a:xfrm>
            <a:off x="353559" y="3030324"/>
            <a:ext cx="566085" cy="10467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テキスト ボックス 12"/>
          <p:cNvSpPr txBox="1"/>
          <p:nvPr/>
        </p:nvSpPr>
        <p:spPr>
          <a:xfrm>
            <a:off x="0" y="-1"/>
            <a:ext cx="1404156" cy="369332"/>
          </a:xfrm>
          <a:prstGeom prst="rect">
            <a:avLst/>
          </a:prstGeom>
          <a:noFill/>
        </p:spPr>
        <p:txBody>
          <a:bodyPr wrap="square" rtlCol="0">
            <a:spAutoFit/>
          </a:bodyPr>
          <a:lstStyle/>
          <a:p>
            <a:r>
              <a:rPr lang="ja-JP" altLang="en-US" dirty="0" smtClean="0">
                <a:solidFill>
                  <a:prstClr val="black"/>
                </a:solidFill>
              </a:rPr>
              <a:t>（参考）</a:t>
            </a:r>
            <a:endParaRPr lang="ja-JP" altLang="en-US" dirty="0">
              <a:solidFill>
                <a:prstClr val="black"/>
              </a:solidFill>
            </a:endParaRPr>
          </a:p>
        </p:txBody>
      </p:sp>
      <p:sp>
        <p:nvSpPr>
          <p:cNvPr id="14" name="スライド番号プレースホルダー 4"/>
          <p:cNvSpPr>
            <a:spLocks noGrp="1"/>
          </p:cNvSpPr>
          <p:nvPr>
            <p:ph type="sldNum" sz="quarter" idx="12"/>
          </p:nvPr>
        </p:nvSpPr>
        <p:spPr>
          <a:xfrm>
            <a:off x="9323341"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97</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596165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3141" y="3446932"/>
            <a:ext cx="4904155" cy="33951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26" y="29154"/>
            <a:ext cx="4904155" cy="33951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2627" y="27291"/>
            <a:ext cx="4904155" cy="33951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26" y="3447805"/>
            <a:ext cx="4904155" cy="33951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4"/>
          <p:cNvSpPr>
            <a:spLocks noGrp="1"/>
          </p:cNvSpPr>
          <p:nvPr>
            <p:ph type="sldNum" sz="quarter" idx="12"/>
          </p:nvPr>
        </p:nvSpPr>
        <p:spPr>
          <a:xfrm>
            <a:off x="9201472"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98</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98298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正方形/長方形 122"/>
          <p:cNvSpPr/>
          <p:nvPr/>
        </p:nvSpPr>
        <p:spPr>
          <a:xfrm>
            <a:off x="141283" y="980728"/>
            <a:ext cx="9623444" cy="4104456"/>
          </a:xfrm>
          <a:prstGeom prst="rect">
            <a:avLst/>
          </a:prstGeom>
          <a:gradFill>
            <a:gsLst>
              <a:gs pos="0">
                <a:schemeClr val="accent6">
                  <a:lumMod val="40000"/>
                  <a:lumOff val="60000"/>
                </a:schemeClr>
              </a:gs>
              <a:gs pos="50000">
                <a:schemeClr val="accent6">
                  <a:lumMod val="20000"/>
                  <a:lumOff val="80000"/>
                </a:schemeClr>
              </a:gs>
              <a:gs pos="100000">
                <a:schemeClr val="bg1"/>
              </a:gs>
            </a:gsLst>
            <a:lin ang="5400000" scaled="0"/>
          </a:gra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200000"/>
              </a:lnSpc>
            </a:pPr>
            <a:endParaRPr lang="en-US" altLang="ja-JP" dirty="0" smtClean="0">
              <a:solidFill>
                <a:prstClr val="black"/>
              </a:solidFill>
            </a:endParaRPr>
          </a:p>
          <a:p>
            <a:pPr>
              <a:lnSpc>
                <a:spcPct val="200000"/>
              </a:lnSpc>
            </a:pPr>
            <a:r>
              <a:rPr lang="ja-JP" altLang="en-US" b="1" dirty="0" smtClean="0">
                <a:solidFill>
                  <a:prstClr val="black"/>
                </a:solidFill>
              </a:rPr>
              <a:t>①ケアマネジャー連絡会で制度説明　→　</a:t>
            </a:r>
            <a:r>
              <a:rPr lang="ja-JP" altLang="en-US" b="1" i="1" u="sng" dirty="0" smtClean="0">
                <a:solidFill>
                  <a:prstClr val="black"/>
                </a:solidFill>
              </a:rPr>
              <a:t>ケアマネ側の受け入れ態勢を後押し</a:t>
            </a:r>
            <a:endParaRPr lang="en-US" altLang="ja-JP" b="1" i="1" u="sng" dirty="0" smtClean="0">
              <a:solidFill>
                <a:prstClr val="black"/>
              </a:solidFill>
            </a:endParaRPr>
          </a:p>
          <a:p>
            <a:pPr>
              <a:lnSpc>
                <a:spcPct val="200000"/>
              </a:lnSpc>
            </a:pPr>
            <a:r>
              <a:rPr lang="ja-JP" altLang="en-US" b="1" dirty="0" smtClean="0">
                <a:solidFill>
                  <a:prstClr val="black"/>
                </a:solidFill>
              </a:rPr>
              <a:t>②市内の利用者データの提示　→　</a:t>
            </a:r>
            <a:r>
              <a:rPr lang="ja-JP" altLang="en-US" b="1" i="1" u="sng" dirty="0" smtClean="0">
                <a:solidFill>
                  <a:prstClr val="black"/>
                </a:solidFill>
              </a:rPr>
              <a:t>利用者確保の懸念の解消</a:t>
            </a:r>
            <a:endParaRPr lang="en-US" altLang="ja-JP" b="1" i="1" u="sng" dirty="0" smtClean="0">
              <a:solidFill>
                <a:prstClr val="black"/>
              </a:solidFill>
            </a:endParaRPr>
          </a:p>
          <a:p>
            <a:pPr>
              <a:lnSpc>
                <a:spcPct val="200000"/>
              </a:lnSpc>
            </a:pPr>
            <a:r>
              <a:rPr lang="ja-JP" altLang="en-US" b="1" dirty="0" smtClean="0">
                <a:solidFill>
                  <a:prstClr val="black"/>
                </a:solidFill>
              </a:rPr>
              <a:t>③全事業者を直接訪問　→　</a:t>
            </a:r>
            <a:r>
              <a:rPr lang="ja-JP" altLang="en-US" b="1" i="1" u="sng" dirty="0" smtClean="0">
                <a:solidFill>
                  <a:prstClr val="black"/>
                </a:solidFill>
              </a:rPr>
              <a:t>市の熱意を示す</a:t>
            </a:r>
            <a:endParaRPr lang="en-US" altLang="ja-JP" b="1" i="1" u="sng" dirty="0" smtClean="0">
              <a:solidFill>
                <a:prstClr val="black"/>
              </a:solidFill>
            </a:endParaRPr>
          </a:p>
          <a:p>
            <a:pPr>
              <a:lnSpc>
                <a:spcPct val="200000"/>
              </a:lnSpc>
            </a:pPr>
            <a:r>
              <a:rPr lang="ja-JP" altLang="en-US" b="1" dirty="0" smtClean="0">
                <a:solidFill>
                  <a:prstClr val="black"/>
                </a:solidFill>
              </a:rPr>
              <a:t>④事業者連絡会を発足　→　</a:t>
            </a:r>
            <a:r>
              <a:rPr lang="ja-JP" altLang="en-US" b="1" i="1" u="sng" dirty="0" smtClean="0">
                <a:solidFill>
                  <a:prstClr val="black"/>
                </a:solidFill>
              </a:rPr>
              <a:t>事業者の横の連携の強化や研鑽の場の提供</a:t>
            </a:r>
            <a:endParaRPr lang="en-US" altLang="ja-JP" b="1" i="1" u="sng" dirty="0" smtClean="0">
              <a:solidFill>
                <a:prstClr val="black"/>
              </a:solidFill>
            </a:endParaRPr>
          </a:p>
          <a:p>
            <a:pPr>
              <a:lnSpc>
                <a:spcPct val="200000"/>
              </a:lnSpc>
            </a:pPr>
            <a:r>
              <a:rPr lang="ja-JP" altLang="en-US" b="1" dirty="0">
                <a:solidFill>
                  <a:prstClr val="black"/>
                </a:solidFill>
              </a:rPr>
              <a:t>⑤</a:t>
            </a:r>
            <a:r>
              <a:rPr lang="ja-JP" altLang="en-US" b="1" dirty="0" smtClean="0">
                <a:solidFill>
                  <a:prstClr val="black"/>
                </a:solidFill>
              </a:rPr>
              <a:t>メディアの活用　→　</a:t>
            </a:r>
            <a:r>
              <a:rPr lang="ja-JP" altLang="en-US" b="1" i="1" u="sng" dirty="0" smtClean="0">
                <a:solidFill>
                  <a:prstClr val="black"/>
                </a:solidFill>
              </a:rPr>
              <a:t>積極的な事業のＰＲ</a:t>
            </a:r>
            <a:endParaRPr lang="en-US" altLang="ja-JP" b="1" i="1" u="sng" dirty="0">
              <a:solidFill>
                <a:prstClr val="black"/>
              </a:solidFill>
            </a:endParaRPr>
          </a:p>
          <a:p>
            <a:pPr>
              <a:lnSpc>
                <a:spcPct val="200000"/>
              </a:lnSpc>
            </a:pPr>
            <a:r>
              <a:rPr lang="ja-JP" altLang="en-US" b="1" dirty="0">
                <a:solidFill>
                  <a:prstClr val="black"/>
                </a:solidFill>
              </a:rPr>
              <a:t>⑥</a:t>
            </a:r>
            <a:r>
              <a:rPr lang="ja-JP" altLang="en-US" b="1" dirty="0" smtClean="0">
                <a:solidFill>
                  <a:prstClr val="black"/>
                </a:solidFill>
              </a:rPr>
              <a:t>事例発表会の開催　→　</a:t>
            </a:r>
            <a:r>
              <a:rPr lang="ja-JP" altLang="en-US" b="1" i="1" u="sng" dirty="0" smtClean="0">
                <a:solidFill>
                  <a:prstClr val="black"/>
                </a:solidFill>
              </a:rPr>
              <a:t>職員のスキルアップ、利用者へのＰＲ</a:t>
            </a:r>
            <a:endParaRPr lang="en-US" altLang="ja-JP" b="1" i="1" u="sng" dirty="0" smtClean="0">
              <a:solidFill>
                <a:prstClr val="black"/>
              </a:solidFill>
            </a:endParaRPr>
          </a:p>
        </p:txBody>
      </p:sp>
      <p:sp>
        <p:nvSpPr>
          <p:cNvPr id="116" name="正方形/長方形 115"/>
          <p:cNvSpPr/>
          <p:nvPr/>
        </p:nvSpPr>
        <p:spPr>
          <a:xfrm>
            <a:off x="-244" y="620688"/>
            <a:ext cx="304270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prstClr val="black"/>
                </a:solidFill>
              </a:rPr>
              <a:t>＜横浜市の事例＞</a:t>
            </a:r>
            <a:endParaRPr lang="ja-JP" altLang="en-US" sz="2400" b="1" dirty="0">
              <a:solidFill>
                <a:prstClr val="black"/>
              </a:solidFill>
            </a:endParaRPr>
          </a:p>
        </p:txBody>
      </p:sp>
      <p:sp>
        <p:nvSpPr>
          <p:cNvPr id="122" name="テキスト ボックス 121"/>
          <p:cNvSpPr txBox="1"/>
          <p:nvPr/>
        </p:nvSpPr>
        <p:spPr>
          <a:xfrm>
            <a:off x="125667" y="5756698"/>
            <a:ext cx="9654679" cy="912662"/>
          </a:xfrm>
          <a:prstGeom prst="rect">
            <a:avLst/>
          </a:prstGeom>
          <a:noFill/>
          <a:ln w="15875">
            <a:noFill/>
          </a:ln>
        </p:spPr>
        <p:txBody>
          <a:bodyPr wrap="square" rtlCol="0" anchor="ctr">
            <a:noAutofit/>
          </a:bodyPr>
          <a:lstStyle/>
          <a:p>
            <a:pPr algn="ctr"/>
            <a:r>
              <a:rPr lang="ja-JP" altLang="en-US" sz="2400" b="1" dirty="0" smtClean="0">
                <a:solidFill>
                  <a:srgbClr val="FF0000"/>
                </a:solidFill>
                <a:latin typeface="ＤＦ特太ゴシック体" pitchFamily="49" charset="-128"/>
                <a:ea typeface="ＤＦ特太ゴシック体" pitchFamily="49" charset="-128"/>
              </a:rPr>
              <a:t>・市と事業者との信頼関係の構築</a:t>
            </a:r>
            <a:endParaRPr lang="en-US" altLang="ja-JP" sz="2400" b="1" dirty="0" smtClean="0">
              <a:solidFill>
                <a:srgbClr val="FF0000"/>
              </a:solidFill>
              <a:latin typeface="ＤＦ特太ゴシック体" pitchFamily="49" charset="-128"/>
              <a:ea typeface="ＤＦ特太ゴシック体" pitchFamily="49" charset="-128"/>
            </a:endParaRPr>
          </a:p>
          <a:p>
            <a:pPr algn="ctr"/>
            <a:endParaRPr lang="en-US" altLang="ja-JP" sz="1200" b="1" dirty="0" smtClean="0">
              <a:solidFill>
                <a:srgbClr val="FF0000"/>
              </a:solidFill>
              <a:latin typeface="ＤＦ特太ゴシック体" pitchFamily="49" charset="-128"/>
              <a:ea typeface="ＤＦ特太ゴシック体" pitchFamily="49" charset="-128"/>
            </a:endParaRPr>
          </a:p>
          <a:p>
            <a:pPr algn="ctr"/>
            <a:r>
              <a:rPr lang="ja-JP" altLang="en-US" sz="2400" b="1" dirty="0" smtClean="0">
                <a:solidFill>
                  <a:srgbClr val="FF0000"/>
                </a:solidFill>
                <a:latin typeface="ＤＦ特太ゴシック体" pitchFamily="49" charset="-128"/>
                <a:ea typeface="ＤＦ特太ゴシック体" pitchFamily="49" charset="-128"/>
              </a:rPr>
              <a:t>・整備計画の目標達成</a:t>
            </a:r>
            <a:endParaRPr lang="en-US" altLang="ja-JP" sz="2400" b="1" dirty="0" smtClean="0">
              <a:solidFill>
                <a:srgbClr val="FF0000"/>
              </a:solidFill>
              <a:latin typeface="ＤＦ特太ゴシック体" pitchFamily="49" charset="-128"/>
              <a:ea typeface="ＤＦ特太ゴシック体" pitchFamily="49" charset="-128"/>
            </a:endParaRPr>
          </a:p>
        </p:txBody>
      </p:sp>
      <p:sp>
        <p:nvSpPr>
          <p:cNvPr id="39" name="V 字形矢印 38"/>
          <p:cNvSpPr/>
          <p:nvPr/>
        </p:nvSpPr>
        <p:spPr>
          <a:xfrm rot="5400000">
            <a:off x="4731044" y="4503268"/>
            <a:ext cx="504056" cy="1875157"/>
          </a:xfrm>
          <a:prstGeom prst="notchedRightArrow">
            <a:avLst>
              <a:gd name="adj1" fmla="val 46958"/>
              <a:gd name="adj2" fmla="val 50000"/>
            </a:avLst>
          </a:prstGeom>
          <a:gradFill flip="none" rotWithShape="1">
            <a:gsLst>
              <a:gs pos="0">
                <a:srgbClr val="03D4A8"/>
              </a:gs>
              <a:gs pos="25000">
                <a:srgbClr val="21D6E0"/>
              </a:gs>
              <a:gs pos="75000">
                <a:srgbClr val="0087E6"/>
              </a:gs>
              <a:gs pos="100000">
                <a:srgbClr val="005CBF"/>
              </a:gs>
            </a:gsLst>
            <a:lin ang="54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Text Box 2"/>
          <p:cNvSpPr txBox="1">
            <a:spLocks noChangeArrowheads="1"/>
          </p:cNvSpPr>
          <p:nvPr/>
        </p:nvSpPr>
        <p:spPr bwMode="auto">
          <a:xfrm>
            <a:off x="84427" y="82558"/>
            <a:ext cx="9711529" cy="473687"/>
          </a:xfrm>
          <a:prstGeom prst="rect">
            <a:avLst/>
          </a:prstGeom>
          <a:noFill/>
          <a:ln w="9525">
            <a:noFill/>
            <a:miter lim="800000"/>
            <a:headEnd/>
            <a:tailEnd/>
          </a:ln>
          <a:effectLst/>
        </p:spPr>
        <p:txBody>
          <a:bodyPr wrap="square" lIns="91200" tIns="45601" rIns="91200" bIns="45601">
            <a:spAutoFit/>
          </a:bodyPr>
          <a:lstStyle/>
          <a:p>
            <a:pPr algn="ctr">
              <a:spcBef>
                <a:spcPct val="50000"/>
              </a:spcBef>
            </a:pPr>
            <a:r>
              <a:rPr lang="ja-JP" altLang="en-US" sz="2400" dirty="0">
                <a:solidFill>
                  <a:prstClr val="black"/>
                </a:solidFill>
                <a:ea typeface="HG丸ｺﾞｼｯｸM-PRO" pitchFamily="50" charset="-128"/>
              </a:rPr>
              <a:t>自治体</a:t>
            </a:r>
            <a:r>
              <a:rPr lang="ja-JP" altLang="en-US" sz="2400" dirty="0" smtClean="0">
                <a:solidFill>
                  <a:prstClr val="black"/>
                </a:solidFill>
                <a:ea typeface="HG丸ｺﾞｼｯｸM-PRO" pitchFamily="50" charset="-128"/>
              </a:rPr>
              <a:t>の取り組み事例②</a:t>
            </a:r>
            <a:endParaRPr lang="ja-JP" altLang="en-US" sz="2400" dirty="0">
              <a:solidFill>
                <a:prstClr val="black"/>
              </a:solidFill>
              <a:ea typeface="HG丸ｺﾞｼｯｸM-PRO" pitchFamily="50" charset="-128"/>
            </a:endParaRPr>
          </a:p>
        </p:txBody>
      </p:sp>
      <p:sp>
        <p:nvSpPr>
          <p:cNvPr id="41" name="角丸四角形 40"/>
          <p:cNvSpPr/>
          <p:nvPr/>
        </p:nvSpPr>
        <p:spPr>
          <a:xfrm>
            <a:off x="318179" y="1124744"/>
            <a:ext cx="2918630" cy="432048"/>
          </a:xfrm>
          <a:prstGeom prst="roundRect">
            <a:avLst/>
          </a:prstGeom>
          <a:solidFill>
            <a:srgbClr val="FFC000">
              <a:alpha val="52000"/>
            </a:srgb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ＭＳ Ｐゴシック"/>
              </a:rPr>
              <a:t>市による積極的な関与</a:t>
            </a:r>
            <a:endParaRPr lang="ja-JP" altLang="en-US" b="1" dirty="0">
              <a:solidFill>
                <a:prstClr val="black"/>
              </a:solidFill>
              <a:latin typeface="ＭＳ Ｐゴシック"/>
            </a:endParaRPr>
          </a:p>
        </p:txBody>
      </p:sp>
      <p:sp>
        <p:nvSpPr>
          <p:cNvPr id="42" name="テキスト ボックス 41"/>
          <p:cNvSpPr txBox="1"/>
          <p:nvPr/>
        </p:nvSpPr>
        <p:spPr>
          <a:xfrm>
            <a:off x="3348602" y="1077028"/>
            <a:ext cx="5660849" cy="476672"/>
          </a:xfrm>
          <a:prstGeom prst="rect">
            <a:avLst/>
          </a:prstGeom>
          <a:noFill/>
          <a:ln w="15875">
            <a:noFill/>
          </a:ln>
        </p:spPr>
        <p:txBody>
          <a:bodyPr wrap="square" rtlCol="0" anchor="ctr">
            <a:noAutofit/>
          </a:bodyPr>
          <a:lstStyle/>
          <a:p>
            <a:pPr>
              <a:lnSpc>
                <a:spcPct val="150000"/>
              </a:lnSpc>
            </a:pPr>
            <a:r>
              <a:rPr lang="ja-JP" altLang="en-US" sz="2000" dirty="0" smtClean="0">
                <a:solidFill>
                  <a:srgbClr val="FF0000"/>
                </a:solidFill>
                <a:ea typeface="ＤＦ特太ゴシック体" pitchFamily="1" charset="-128"/>
              </a:rPr>
              <a:t>→　</a:t>
            </a:r>
            <a:r>
              <a:rPr lang="ja-JP" altLang="en-US" sz="2000" dirty="0">
                <a:solidFill>
                  <a:srgbClr val="FF0000"/>
                </a:solidFill>
                <a:ea typeface="ＤＦ特太ゴシック体" pitchFamily="1" charset="-128"/>
              </a:rPr>
              <a:t>１８</a:t>
            </a:r>
            <a:r>
              <a:rPr lang="ja-JP" altLang="en-US" sz="2000" dirty="0" smtClean="0">
                <a:solidFill>
                  <a:srgbClr val="FF0000"/>
                </a:solidFill>
                <a:ea typeface="ＤＦ特太ゴシック体" pitchFamily="1" charset="-128"/>
              </a:rPr>
              <a:t>区全区での実施を目指す。</a:t>
            </a:r>
            <a:endParaRPr lang="en-US" altLang="ja-JP" sz="2000" dirty="0" smtClean="0">
              <a:solidFill>
                <a:srgbClr val="FF0000"/>
              </a:solidFill>
              <a:ea typeface="ＤＦ特太ゴシック体" pitchFamily="1" charset="-128"/>
            </a:endParaRPr>
          </a:p>
        </p:txBody>
      </p:sp>
      <p:sp>
        <p:nvSpPr>
          <p:cNvPr id="11" name="テキスト ボックス 10"/>
          <p:cNvSpPr txBox="1"/>
          <p:nvPr/>
        </p:nvSpPr>
        <p:spPr>
          <a:xfrm>
            <a:off x="0" y="-1"/>
            <a:ext cx="1404156" cy="369332"/>
          </a:xfrm>
          <a:prstGeom prst="rect">
            <a:avLst/>
          </a:prstGeom>
          <a:noFill/>
        </p:spPr>
        <p:txBody>
          <a:bodyPr wrap="square" rtlCol="0">
            <a:spAutoFit/>
          </a:bodyPr>
          <a:lstStyle/>
          <a:p>
            <a:r>
              <a:rPr lang="ja-JP" altLang="en-US" dirty="0" smtClean="0">
                <a:solidFill>
                  <a:prstClr val="black"/>
                </a:solidFill>
              </a:rPr>
              <a:t>（参考）</a:t>
            </a:r>
            <a:endParaRPr lang="ja-JP" altLang="en-US" dirty="0">
              <a:solidFill>
                <a:prstClr val="black"/>
              </a:solidFill>
            </a:endParaRPr>
          </a:p>
        </p:txBody>
      </p:sp>
      <p:sp>
        <p:nvSpPr>
          <p:cNvPr id="12" name="スライド番号プレースホルダー 4"/>
          <p:cNvSpPr>
            <a:spLocks noGrp="1"/>
          </p:cNvSpPr>
          <p:nvPr>
            <p:ph type="sldNum" sz="quarter" idx="12"/>
          </p:nvPr>
        </p:nvSpPr>
        <p:spPr>
          <a:xfrm>
            <a:off x="9251333" y="6453336"/>
            <a:ext cx="598211"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99</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029836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65904" y="867371"/>
            <a:ext cx="9671976" cy="3037976"/>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bIns="108000" anchor="b" anchorCtr="0"/>
          <a:lstStyle/>
          <a:p>
            <a:pPr marL="177800" indent="-177800">
              <a:defRPr/>
            </a:pPr>
            <a:endParaRPr lang="en-US" altLang="ja-JP" sz="1400" dirty="0" smtClean="0">
              <a:solidFill>
                <a:prstClr val="black"/>
              </a:solidFill>
              <a:latin typeface="ＭＳ ゴシック" pitchFamily="49" charset="-128"/>
              <a:ea typeface="ＭＳ ゴシック" pitchFamily="49" charset="-128"/>
            </a:endParaRPr>
          </a:p>
          <a:p>
            <a:pPr marL="273050" indent="-273050" algn="just">
              <a:defRPr/>
            </a:pPr>
            <a:r>
              <a:rPr lang="ja-JP" altLang="en-US" sz="1400" dirty="0" smtClean="0">
                <a:solidFill>
                  <a:prstClr val="black"/>
                </a:solidFill>
                <a:latin typeface="ＭＳ ゴシック" pitchFamily="49" charset="-128"/>
                <a:ea typeface="ＭＳ ゴシック" pitchFamily="49" charset="-128"/>
              </a:rPr>
              <a:t>○　平成</a:t>
            </a:r>
            <a:r>
              <a:rPr lang="en-US" altLang="ja-JP" sz="1400" dirty="0">
                <a:solidFill>
                  <a:prstClr val="black"/>
                </a:solidFill>
                <a:latin typeface="ＭＳ ゴシック" pitchFamily="49" charset="-128"/>
                <a:ea typeface="ＭＳ ゴシック" pitchFamily="49" charset="-128"/>
              </a:rPr>
              <a:t>25</a:t>
            </a:r>
            <a:r>
              <a:rPr lang="ja-JP" altLang="en-US" sz="1400" dirty="0" smtClean="0">
                <a:solidFill>
                  <a:prstClr val="black"/>
                </a:solidFill>
                <a:latin typeface="ＭＳ ゴシック" pitchFamily="49" charset="-128"/>
                <a:ea typeface="ＭＳ ゴシック" pitchFamily="49" charset="-128"/>
              </a:rPr>
              <a:t>年３月現在、小規模多機能型居宅介護（介護予防含む）の利用者は約７万人であるが、高齢者が住み慣れた地域で暮らし続けることができるよう、在宅生活の限界点を高めるため、今後もサービスのさらなる普及促進を図っていく必要がある。</a:t>
            </a:r>
            <a:endParaRPr lang="en-US" altLang="ja-JP" sz="1400" dirty="0" smtClean="0">
              <a:solidFill>
                <a:prstClr val="black"/>
              </a:solidFill>
              <a:latin typeface="ＭＳ ゴシック" pitchFamily="49" charset="-128"/>
              <a:ea typeface="ＭＳ ゴシック" pitchFamily="49" charset="-128"/>
            </a:endParaRPr>
          </a:p>
          <a:p>
            <a:pPr marL="273050" indent="-273050" algn="just">
              <a:defRPr/>
            </a:pPr>
            <a:r>
              <a:rPr lang="ja-JP" altLang="en-US" sz="1000" dirty="0" smtClean="0">
                <a:solidFill>
                  <a:prstClr val="black"/>
                </a:solidFill>
                <a:latin typeface="ＭＳ ゴシック" pitchFamily="49" charset="-128"/>
                <a:ea typeface="ＭＳ ゴシック" pitchFamily="49" charset="-128"/>
              </a:rPr>
              <a:t>　　　</a:t>
            </a:r>
            <a:r>
              <a:rPr lang="en-US" altLang="ja-JP" sz="1000" dirty="0" smtClean="0">
                <a:solidFill>
                  <a:prstClr val="black"/>
                </a:solidFill>
                <a:latin typeface="ＭＳ ゴシック" pitchFamily="49" charset="-128"/>
                <a:ea typeface="ＭＳ ゴシック" pitchFamily="49" charset="-128"/>
              </a:rPr>
              <a:t>※</a:t>
            </a:r>
            <a:r>
              <a:rPr lang="ja-JP" altLang="en-US" sz="1000" dirty="0">
                <a:solidFill>
                  <a:prstClr val="black"/>
                </a:solidFill>
                <a:latin typeface="ＭＳ ゴシック" pitchFamily="49" charset="-128"/>
                <a:ea typeface="ＭＳ ゴシック" pitchFamily="49" charset="-128"/>
              </a:rPr>
              <a:t>社会保障・税一体改革の将来推計では、</a:t>
            </a:r>
            <a:r>
              <a:rPr lang="ja-JP" altLang="en-US" sz="1000" dirty="0" smtClean="0">
                <a:solidFill>
                  <a:prstClr val="black"/>
                </a:solidFill>
                <a:latin typeface="ＭＳ ゴシック" pitchFamily="49" charset="-128"/>
                <a:ea typeface="ＭＳ ゴシック" pitchFamily="49" charset="-128"/>
              </a:rPr>
              <a:t>平成</a:t>
            </a:r>
            <a:r>
              <a:rPr lang="en-US" altLang="ja-JP" sz="1000" dirty="0" smtClean="0">
                <a:solidFill>
                  <a:prstClr val="black"/>
                </a:solidFill>
                <a:latin typeface="ＭＳ ゴシック" pitchFamily="49" charset="-128"/>
                <a:ea typeface="ＭＳ ゴシック" pitchFamily="49" charset="-128"/>
              </a:rPr>
              <a:t>37</a:t>
            </a:r>
            <a:r>
              <a:rPr lang="ja-JP" altLang="en-US" sz="1000" dirty="0" smtClean="0">
                <a:solidFill>
                  <a:prstClr val="black"/>
                </a:solidFill>
                <a:latin typeface="ＭＳ ゴシック" pitchFamily="49" charset="-128"/>
                <a:ea typeface="ＭＳ ゴシック" pitchFamily="49" charset="-128"/>
              </a:rPr>
              <a:t>年度（</a:t>
            </a:r>
            <a:r>
              <a:rPr lang="en-US" altLang="ja-JP" sz="1000" dirty="0" smtClean="0">
                <a:solidFill>
                  <a:prstClr val="black"/>
                </a:solidFill>
                <a:latin typeface="ＭＳ ゴシック" pitchFamily="49" charset="-128"/>
                <a:ea typeface="ＭＳ ゴシック" pitchFamily="49" charset="-128"/>
              </a:rPr>
              <a:t>2025</a:t>
            </a:r>
            <a:r>
              <a:rPr lang="ja-JP" altLang="en-US" sz="1000" dirty="0" smtClean="0">
                <a:solidFill>
                  <a:prstClr val="black"/>
                </a:solidFill>
                <a:latin typeface="ＭＳ ゴシック" pitchFamily="49" charset="-128"/>
                <a:ea typeface="ＭＳ ゴシック" pitchFamily="49" charset="-128"/>
              </a:rPr>
              <a:t>年度</a:t>
            </a:r>
            <a:r>
              <a:rPr lang="ja-JP" altLang="en-US" sz="1000" dirty="0">
                <a:solidFill>
                  <a:prstClr val="black"/>
                </a:solidFill>
                <a:latin typeface="ＭＳ ゴシック" pitchFamily="49" charset="-128"/>
                <a:ea typeface="ＭＳ ゴシック" pitchFamily="49" charset="-128"/>
              </a:rPr>
              <a:t>）</a:t>
            </a:r>
            <a:r>
              <a:rPr lang="ja-JP" altLang="en-US" sz="1000" dirty="0" smtClean="0">
                <a:solidFill>
                  <a:prstClr val="black"/>
                </a:solidFill>
                <a:latin typeface="ＭＳ ゴシック" pitchFamily="49" charset="-128"/>
                <a:ea typeface="ＭＳ ゴシック" pitchFamily="49" charset="-128"/>
              </a:rPr>
              <a:t>に</a:t>
            </a:r>
            <a:r>
              <a:rPr lang="en-US" altLang="ja-JP" sz="1000" dirty="0" smtClean="0">
                <a:solidFill>
                  <a:prstClr val="black"/>
                </a:solidFill>
                <a:latin typeface="ＭＳ ゴシック" pitchFamily="49" charset="-128"/>
                <a:ea typeface="ＭＳ ゴシック" pitchFamily="49" charset="-128"/>
              </a:rPr>
              <a:t>40</a:t>
            </a:r>
            <a:r>
              <a:rPr lang="ja-JP" altLang="en-US" sz="1000" dirty="0" smtClean="0">
                <a:solidFill>
                  <a:prstClr val="black"/>
                </a:solidFill>
                <a:latin typeface="ＭＳ ゴシック" pitchFamily="49" charset="-128"/>
                <a:ea typeface="ＭＳ ゴシック" pitchFamily="49" charset="-128"/>
              </a:rPr>
              <a:t>万人分</a:t>
            </a:r>
            <a:r>
              <a:rPr lang="ja-JP" altLang="en-US" sz="1000" dirty="0">
                <a:solidFill>
                  <a:prstClr val="black"/>
                </a:solidFill>
                <a:latin typeface="ＭＳ ゴシック" pitchFamily="49" charset="-128"/>
                <a:ea typeface="ＭＳ ゴシック" pitchFamily="49" charset="-128"/>
              </a:rPr>
              <a:t>のサービス確保を前提として推計。</a:t>
            </a:r>
          </a:p>
          <a:p>
            <a:pPr marL="177800" indent="-177800" algn="just">
              <a:defRPr/>
            </a:pPr>
            <a:endParaRPr lang="en-US" altLang="ja-JP" sz="1000" dirty="0">
              <a:solidFill>
                <a:prstClr val="black"/>
              </a:solidFill>
              <a:latin typeface="ＭＳ ゴシック" pitchFamily="49" charset="-128"/>
              <a:ea typeface="ＭＳ ゴシック" pitchFamily="49" charset="-128"/>
            </a:endParaRPr>
          </a:p>
          <a:p>
            <a:pPr marL="273050" indent="-273050" algn="just">
              <a:defRPr/>
            </a:pPr>
            <a:r>
              <a:rPr lang="ja-JP" altLang="en-US" sz="1400" dirty="0" smtClean="0">
                <a:solidFill>
                  <a:prstClr val="black"/>
                </a:solidFill>
                <a:latin typeface="ＭＳ ゴシック" pitchFamily="49" charset="-128"/>
                <a:ea typeface="ＭＳ ゴシック" pitchFamily="49" charset="-128"/>
              </a:rPr>
              <a:t>○　平成</a:t>
            </a:r>
            <a:r>
              <a:rPr lang="en-US" altLang="ja-JP" sz="1400" dirty="0" smtClean="0">
                <a:solidFill>
                  <a:prstClr val="black"/>
                </a:solidFill>
                <a:latin typeface="ＭＳ ゴシック" pitchFamily="49" charset="-128"/>
                <a:ea typeface="ＭＳ ゴシック" pitchFamily="49" charset="-128"/>
              </a:rPr>
              <a:t>18</a:t>
            </a:r>
            <a:r>
              <a:rPr lang="ja-JP" altLang="en-US" sz="1400" dirty="0" smtClean="0">
                <a:solidFill>
                  <a:prstClr val="black"/>
                </a:solidFill>
                <a:latin typeface="ＭＳ ゴシック" pitchFamily="49" charset="-128"/>
                <a:ea typeface="ＭＳ ゴシック" pitchFamily="49" charset="-128"/>
              </a:rPr>
              <a:t>年度のサービス創設以降、登録された利用者に対して「通い」を中心に「訪問」や「泊まり」を提供する</a:t>
            </a:r>
            <a:r>
              <a:rPr lang="ja-JP" altLang="en-US" sz="1400" dirty="0">
                <a:solidFill>
                  <a:prstClr val="black"/>
                </a:solidFill>
                <a:latin typeface="ＭＳ ゴシック" pitchFamily="49" charset="-128"/>
                <a:ea typeface="ＭＳ ゴシック" pitchFamily="49" charset="-128"/>
              </a:rPr>
              <a:t>サービス</a:t>
            </a:r>
            <a:r>
              <a:rPr lang="ja-JP" altLang="en-US" sz="1400" dirty="0" smtClean="0">
                <a:solidFill>
                  <a:prstClr val="black"/>
                </a:solidFill>
                <a:latin typeface="ＭＳ ゴシック" pitchFamily="49" charset="-128"/>
                <a:ea typeface="ＭＳ ゴシック" pitchFamily="49" charset="-128"/>
              </a:rPr>
              <a:t>としての役割を担ってきたが、「訪問」の提供が少なく、「通い」に偏ったサービスとなっている。</a:t>
            </a:r>
            <a:endParaRPr lang="en-US" altLang="ja-JP" sz="1400" dirty="0" smtClean="0">
              <a:solidFill>
                <a:prstClr val="black"/>
              </a:solidFill>
              <a:latin typeface="ＭＳ ゴシック" pitchFamily="49" charset="-128"/>
              <a:ea typeface="ＭＳ ゴシック" pitchFamily="49" charset="-128"/>
            </a:endParaRPr>
          </a:p>
          <a:p>
            <a:pPr marL="177800" indent="-177800" algn="just">
              <a:defRPr/>
            </a:pPr>
            <a:endParaRPr lang="en-US" altLang="ja-JP" sz="1000" dirty="0">
              <a:solidFill>
                <a:prstClr val="black"/>
              </a:solidFill>
              <a:latin typeface="ＭＳ ゴシック" pitchFamily="49" charset="-128"/>
              <a:ea typeface="ＭＳ ゴシック" pitchFamily="49" charset="-128"/>
            </a:endParaRPr>
          </a:p>
          <a:p>
            <a:pPr marL="273050" indent="-273050" algn="just">
              <a:defRPr/>
            </a:pPr>
            <a:r>
              <a:rPr lang="ja-JP" altLang="en-US" sz="1400" dirty="0" smtClean="0">
                <a:solidFill>
                  <a:prstClr val="black"/>
                </a:solidFill>
                <a:latin typeface="ＭＳ ゴシック" pitchFamily="49" charset="-128"/>
                <a:ea typeface="ＭＳ ゴシック" pitchFamily="49" charset="-128"/>
              </a:rPr>
              <a:t>○　</a:t>
            </a:r>
            <a:r>
              <a:rPr lang="ja-JP" altLang="en-US" sz="1400" dirty="0" smtClean="0">
                <a:solidFill>
                  <a:schemeClr val="tx1"/>
                </a:solidFill>
                <a:latin typeface="ＭＳ ゴシック" pitchFamily="49" charset="-128"/>
                <a:ea typeface="ＭＳ ゴシック" pitchFamily="49" charset="-128"/>
              </a:rPr>
              <a:t>訪問実績が少ない事業所がある一方で、今後</a:t>
            </a:r>
            <a:r>
              <a:rPr lang="ja-JP" altLang="en-US" sz="1400" dirty="0" smtClean="0">
                <a:solidFill>
                  <a:prstClr val="black"/>
                </a:solidFill>
                <a:latin typeface="ＭＳ ゴシック" pitchFamily="49" charset="-128"/>
                <a:ea typeface="ＭＳ ゴシック" pitchFamily="49" charset="-128"/>
              </a:rPr>
              <a:t>在宅</a:t>
            </a:r>
            <a:r>
              <a:rPr lang="ja-JP" altLang="en-US" sz="1400" dirty="0">
                <a:solidFill>
                  <a:prstClr val="black"/>
                </a:solidFill>
                <a:latin typeface="ＭＳ ゴシック" pitchFamily="49" charset="-128"/>
                <a:ea typeface="ＭＳ ゴシック" pitchFamily="49" charset="-128"/>
              </a:rPr>
              <a:t>において、重度の要介護者、独居や夫婦のみの高齢者世帯、認知症の高齢者が増加していくこと</a:t>
            </a:r>
            <a:r>
              <a:rPr lang="ja-JP" altLang="en-US" sz="1400" dirty="0" smtClean="0">
                <a:solidFill>
                  <a:prstClr val="black"/>
                </a:solidFill>
                <a:latin typeface="ＭＳ ゴシック" pitchFamily="49" charset="-128"/>
                <a:ea typeface="ＭＳ ゴシック" pitchFamily="49" charset="-128"/>
              </a:rPr>
              <a:t>を踏まえると、「訪問」を強化する必要が高まっている。</a:t>
            </a:r>
            <a:endParaRPr lang="en-US" altLang="ja-JP" sz="1400" dirty="0" smtClean="0">
              <a:solidFill>
                <a:prstClr val="black"/>
              </a:solidFill>
              <a:latin typeface="ＭＳ ゴシック" pitchFamily="49" charset="-128"/>
              <a:ea typeface="ＭＳ ゴシック" pitchFamily="49" charset="-128"/>
            </a:endParaRPr>
          </a:p>
          <a:p>
            <a:pPr marL="177800" indent="-177800" algn="just">
              <a:defRPr/>
            </a:pPr>
            <a:endParaRPr lang="en-US" altLang="ja-JP" sz="1000" dirty="0">
              <a:solidFill>
                <a:prstClr val="black"/>
              </a:solidFill>
              <a:latin typeface="ＭＳ ゴシック" pitchFamily="49" charset="-128"/>
              <a:ea typeface="ＭＳ ゴシック" pitchFamily="49" charset="-128"/>
            </a:endParaRPr>
          </a:p>
          <a:p>
            <a:pPr marL="273050" indent="-273050" algn="just">
              <a:defRPr/>
            </a:pPr>
            <a:r>
              <a:rPr lang="ja-JP" altLang="en-US" sz="1400" dirty="0" smtClean="0">
                <a:solidFill>
                  <a:prstClr val="black"/>
                </a:solidFill>
                <a:latin typeface="ＭＳ ゴシック" pitchFamily="49" charset="-128"/>
                <a:ea typeface="ＭＳ ゴシック" pitchFamily="49" charset="-128"/>
              </a:rPr>
              <a:t>○　また、今後は、地域包括ケアシステムを担う中核的なサービス拠点の一つとして、地域に対する役割の拡大が求められている。</a:t>
            </a:r>
            <a:endParaRPr lang="en-US" altLang="ja-JP" sz="1400" dirty="0">
              <a:solidFill>
                <a:prstClr val="black"/>
              </a:solidFill>
              <a:latin typeface="ＭＳ ゴシック" pitchFamily="49" charset="-128"/>
              <a:ea typeface="ＭＳ ゴシック" pitchFamily="49" charset="-128"/>
            </a:endParaRPr>
          </a:p>
        </p:txBody>
      </p:sp>
      <p:sp>
        <p:nvSpPr>
          <p:cNvPr id="13" name="角丸四角形 12"/>
          <p:cNvSpPr/>
          <p:nvPr/>
        </p:nvSpPr>
        <p:spPr>
          <a:xfrm>
            <a:off x="272480" y="664986"/>
            <a:ext cx="1560000" cy="360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itchFamily="50" charset="-128"/>
                <a:ea typeface="HGP創英角ｺﾞｼｯｸUB" pitchFamily="50" charset="-128"/>
              </a:rPr>
              <a:t>現状・課題</a:t>
            </a:r>
            <a:endParaRPr lang="ja-JP" altLang="en-US" sz="1600" dirty="0">
              <a:solidFill>
                <a:schemeClr val="tx1"/>
              </a:solidFill>
              <a:latin typeface="HGP創英角ｺﾞｼｯｸUB" pitchFamily="50" charset="-128"/>
              <a:ea typeface="HGP創英角ｺﾞｼｯｸUB" pitchFamily="50" charset="-128"/>
            </a:endParaRPr>
          </a:p>
        </p:txBody>
      </p:sp>
      <p:sp>
        <p:nvSpPr>
          <p:cNvPr id="16" name="タイトル 1"/>
          <p:cNvSpPr txBox="1">
            <a:spLocks/>
          </p:cNvSpPr>
          <p:nvPr/>
        </p:nvSpPr>
        <p:spPr>
          <a:xfrm>
            <a:off x="68120" y="5712"/>
            <a:ext cx="9769760" cy="576064"/>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smtClean="0">
                <a:solidFill>
                  <a:prstClr val="black"/>
                </a:solidFill>
                <a:latin typeface="ＭＳ Ｐゴシック"/>
                <a:ea typeface="ＤＨＰ特太ゴシック体" pitchFamily="2" charset="-128"/>
              </a:rPr>
              <a:t>小規模多機能型居宅介護について</a:t>
            </a:r>
            <a:endParaRPr lang="ja-JP" altLang="en-US" sz="2800" dirty="0">
              <a:solidFill>
                <a:prstClr val="black"/>
              </a:solidFill>
              <a:latin typeface="ＭＳ Ｐゴシック"/>
              <a:ea typeface="ＤＨＰ特太ゴシック体" pitchFamily="2" charset="-128"/>
            </a:endParaRPr>
          </a:p>
        </p:txBody>
      </p:sp>
      <p:sp>
        <p:nvSpPr>
          <p:cNvPr id="6" name="コンテンツ プレースホルダ 2"/>
          <p:cNvSpPr txBox="1">
            <a:spLocks/>
          </p:cNvSpPr>
          <p:nvPr/>
        </p:nvSpPr>
        <p:spPr>
          <a:xfrm>
            <a:off x="165903" y="4143499"/>
            <a:ext cx="9671977" cy="2700000"/>
          </a:xfrm>
          <a:prstGeom prst="rect">
            <a:avLst/>
          </a:prstGeom>
        </p:spPr>
        <p:style>
          <a:lnRef idx="2">
            <a:schemeClr val="dk1"/>
          </a:lnRef>
          <a:fillRef idx="1">
            <a:schemeClr val="lt1"/>
          </a:fillRef>
          <a:effectRef idx="0">
            <a:schemeClr val="dk1"/>
          </a:effectRef>
          <a:fontRef idx="minor">
            <a:schemeClr val="dk1"/>
          </a:fontRef>
        </p:style>
        <p:txBody>
          <a:bodyPr lIns="108000" rIns="108000" bIns="108000" anchor="t">
            <a:noAutofit/>
          </a:bodyPr>
          <a:lstStyle>
            <a:lvl1pPr marL="342900" indent="-342900" algn="l" defTabSz="914400"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273050" lvl="0" indent="-273050" fontAlgn="base">
              <a:spcBef>
                <a:spcPct val="0"/>
              </a:spcBef>
              <a:spcAft>
                <a:spcPct val="0"/>
              </a:spcAft>
              <a:buNone/>
            </a:pPr>
            <a:endParaRPr lang="en-US" altLang="ja-JP" sz="1200" dirty="0" smtClean="0">
              <a:latin typeface="+mj-ea"/>
              <a:ea typeface="+mj-ea"/>
            </a:endParaRPr>
          </a:p>
          <a:p>
            <a:pPr marL="179388" lvl="0" indent="-179388" algn="just" fontAlgn="base">
              <a:spcBef>
                <a:spcPct val="0"/>
              </a:spcBef>
              <a:spcAft>
                <a:spcPct val="0"/>
              </a:spcAft>
              <a:buNone/>
            </a:pPr>
            <a:r>
              <a:rPr lang="ja-JP" altLang="en-US" sz="1400" dirty="0" smtClean="0">
                <a:latin typeface="+mj-ea"/>
                <a:ea typeface="+mj-ea"/>
              </a:rPr>
              <a:t>○</a:t>
            </a:r>
            <a:r>
              <a:rPr lang="ja-JP" altLang="en-US" sz="1400" dirty="0">
                <a:latin typeface="+mj-ea"/>
                <a:ea typeface="+mj-ea"/>
              </a:rPr>
              <a:t>　</a:t>
            </a:r>
            <a:r>
              <a:rPr lang="ja-JP" altLang="en-US" sz="1400" dirty="0" smtClean="0">
                <a:latin typeface="ＭＳ ゴシック" pitchFamily="49" charset="-128"/>
                <a:ea typeface="ＭＳ ゴシック" pitchFamily="49" charset="-128"/>
              </a:rPr>
              <a:t>事業者の参入を促すとともに、地域住民に対する支援を柔軟に行うことが可能になる</a:t>
            </a:r>
            <a:r>
              <a:rPr lang="ja-JP" altLang="en-US" sz="1400" dirty="0">
                <a:latin typeface="ＭＳ ゴシック" pitchFamily="49" charset="-128"/>
                <a:ea typeface="ＭＳ ゴシック" pitchFamily="49" charset="-128"/>
              </a:rPr>
              <a:t>よう</a:t>
            </a:r>
            <a:r>
              <a:rPr lang="ja-JP" altLang="en-US" sz="1400" dirty="0" smtClean="0">
                <a:latin typeface="ＭＳ ゴシック" pitchFamily="49" charset="-128"/>
                <a:ea typeface="ＭＳ ゴシック" pitchFamily="49" charset="-128"/>
              </a:rPr>
              <a:t>、小規模多機能型居宅介護事業所の役割を見直す必要があるのではないか。</a:t>
            </a:r>
            <a:endParaRPr lang="en-US" altLang="ja-JP" sz="1400" dirty="0" smtClean="0">
              <a:latin typeface="ＭＳ ゴシック" pitchFamily="49" charset="-128"/>
              <a:ea typeface="ＭＳ ゴシック" pitchFamily="49" charset="-128"/>
            </a:endParaRPr>
          </a:p>
          <a:p>
            <a:pPr marL="273050" lvl="0" indent="-273050" algn="just" fontAlgn="base">
              <a:spcBef>
                <a:spcPct val="0"/>
              </a:spcBef>
              <a:spcAft>
                <a:spcPct val="0"/>
              </a:spcAft>
              <a:buNone/>
            </a:pPr>
            <a:endParaRPr lang="en-US" altLang="ja-JP" sz="1000" dirty="0" smtClean="0">
              <a:latin typeface="+mj-ea"/>
              <a:ea typeface="+mj-ea"/>
            </a:endParaRPr>
          </a:p>
          <a:p>
            <a:pPr marL="263525" lvl="0" indent="-263525" algn="just" fontAlgn="base">
              <a:spcBef>
                <a:spcPct val="0"/>
              </a:spcBef>
              <a:spcAft>
                <a:spcPct val="0"/>
              </a:spcAft>
              <a:buNone/>
            </a:pPr>
            <a:r>
              <a:rPr lang="ja-JP" altLang="en-US" sz="1400" dirty="0" smtClean="0">
                <a:latin typeface="+mj-ea"/>
                <a:ea typeface="+mj-ea"/>
                <a:cs typeface="Times New Roman" pitchFamily="18" charset="0"/>
              </a:rPr>
              <a:t>　①</a:t>
            </a:r>
            <a:r>
              <a:rPr lang="ja-JP" altLang="en-US" sz="1400" dirty="0">
                <a:latin typeface="+mj-ea"/>
                <a:ea typeface="+mj-ea"/>
                <a:cs typeface="Times New Roman" pitchFamily="18" charset="0"/>
              </a:rPr>
              <a:t>　</a:t>
            </a:r>
            <a:r>
              <a:rPr lang="ja-JP" altLang="en-US" sz="1400" dirty="0" smtClean="0">
                <a:latin typeface="+mj-ea"/>
                <a:ea typeface="+mj-ea"/>
                <a:cs typeface="Times New Roman" pitchFamily="18" charset="0"/>
              </a:rPr>
              <a:t>これ</a:t>
            </a:r>
            <a:r>
              <a:rPr lang="ja-JP" altLang="en-US" sz="1400" dirty="0">
                <a:latin typeface="+mj-ea"/>
                <a:ea typeface="+mj-ea"/>
                <a:cs typeface="Times New Roman" pitchFamily="18" charset="0"/>
              </a:rPr>
              <a:t>までの</a:t>
            </a:r>
            <a:r>
              <a:rPr lang="ja-JP" altLang="en-US" sz="1400" dirty="0" smtClean="0">
                <a:latin typeface="+mj-ea"/>
                <a:ea typeface="+mj-ea"/>
                <a:cs typeface="Times New Roman" pitchFamily="18" charset="0"/>
              </a:rPr>
              <a:t>ように「</a:t>
            </a:r>
            <a:r>
              <a:rPr lang="ja-JP" altLang="en-US" sz="1400" dirty="0">
                <a:latin typeface="+mj-ea"/>
                <a:ea typeface="+mj-ea"/>
                <a:cs typeface="Times New Roman" pitchFamily="18" charset="0"/>
              </a:rPr>
              <a:t>通い</a:t>
            </a:r>
            <a:r>
              <a:rPr lang="ja-JP" altLang="en-US" sz="1400" dirty="0" smtClean="0">
                <a:latin typeface="+mj-ea"/>
                <a:ea typeface="+mj-ea"/>
                <a:cs typeface="Times New Roman" pitchFamily="18" charset="0"/>
              </a:rPr>
              <a:t>」を中心としたサービス提供に加え、在宅での生活全般を支援していく観点から、「訪問」の機能を強化する方策（</a:t>
            </a:r>
            <a:r>
              <a:rPr lang="en-US" altLang="ja-JP" sz="1400" dirty="0" smtClean="0">
                <a:latin typeface="+mj-ea"/>
                <a:ea typeface="+mj-ea"/>
                <a:cs typeface="Times New Roman" pitchFamily="18" charset="0"/>
              </a:rPr>
              <a:t>25</a:t>
            </a:r>
            <a:r>
              <a:rPr lang="ja-JP" altLang="en-US" sz="1400" dirty="0" smtClean="0">
                <a:latin typeface="+mj-ea"/>
                <a:ea typeface="+mj-ea"/>
                <a:cs typeface="Times New Roman" pitchFamily="18" charset="0"/>
              </a:rPr>
              <a:t>名の登録定員の弾力化、人員配置の見直し等）を検討してはどうか。</a:t>
            </a:r>
            <a:endParaRPr lang="en-US" altLang="ja-JP" sz="1400" dirty="0" smtClean="0">
              <a:latin typeface="+mj-ea"/>
              <a:ea typeface="+mj-ea"/>
              <a:cs typeface="Times New Roman" pitchFamily="18" charset="0"/>
            </a:endParaRPr>
          </a:p>
          <a:p>
            <a:pPr marL="263525" lvl="0" indent="-263525" algn="just" fontAlgn="base">
              <a:spcBef>
                <a:spcPct val="0"/>
              </a:spcBef>
              <a:spcAft>
                <a:spcPct val="0"/>
              </a:spcAft>
              <a:buNone/>
            </a:pPr>
            <a:endParaRPr lang="en-US" altLang="ja-JP" sz="1000" dirty="0">
              <a:latin typeface="+mj-ea"/>
              <a:ea typeface="+mj-ea"/>
            </a:endParaRPr>
          </a:p>
          <a:p>
            <a:pPr marL="263525" lvl="0" indent="-263525" algn="just" fontAlgn="base">
              <a:spcBef>
                <a:spcPct val="0"/>
              </a:spcBef>
              <a:spcAft>
                <a:spcPct val="0"/>
              </a:spcAft>
              <a:buNone/>
            </a:pPr>
            <a:r>
              <a:rPr lang="ja-JP" altLang="en-US" sz="1400" dirty="0" smtClean="0">
                <a:latin typeface="+mj-ea"/>
                <a:ea typeface="+mj-ea"/>
                <a:cs typeface="Times New Roman" pitchFamily="18" charset="0"/>
              </a:rPr>
              <a:t>　②</a:t>
            </a:r>
            <a:r>
              <a:rPr lang="ja-JP" altLang="en-US" sz="1400" dirty="0">
                <a:latin typeface="+mj-ea"/>
                <a:ea typeface="+mj-ea"/>
                <a:cs typeface="Times New Roman" pitchFamily="18" charset="0"/>
              </a:rPr>
              <a:t>　</a:t>
            </a:r>
            <a:r>
              <a:rPr lang="ja-JP" altLang="en-US" sz="1400" dirty="0">
                <a:latin typeface="ＭＳ ゴシック" pitchFamily="49" charset="-128"/>
                <a:ea typeface="ＭＳ ゴシック" pitchFamily="49" charset="-128"/>
                <a:cs typeface="Times New Roman" pitchFamily="18" charset="0"/>
              </a:rPr>
              <a:t>小規模多機能型居宅介護事業所の役割として、登録された利用者だけでなく、地域住民に</a:t>
            </a:r>
            <a:r>
              <a:rPr lang="ja-JP" altLang="en-US" sz="1400" dirty="0" smtClean="0">
                <a:latin typeface="ＭＳ ゴシック" pitchFamily="49" charset="-128"/>
                <a:ea typeface="ＭＳ ゴシック" pitchFamily="49" charset="-128"/>
                <a:cs typeface="Times New Roman" pitchFamily="18" charset="0"/>
              </a:rPr>
              <a:t>対する支援</a:t>
            </a:r>
            <a:r>
              <a:rPr lang="ja-JP" altLang="en-US" sz="1400" dirty="0">
                <a:latin typeface="ＭＳ ゴシック" pitchFamily="49" charset="-128"/>
                <a:ea typeface="ＭＳ ゴシック" pitchFamily="49" charset="-128"/>
                <a:cs typeface="Times New Roman" pitchFamily="18" charset="0"/>
              </a:rPr>
              <a:t>を積極的に行うことができるよう</a:t>
            </a:r>
            <a:r>
              <a:rPr lang="ja-JP" altLang="en-US" sz="1400" dirty="0" smtClean="0">
                <a:latin typeface="ＭＳ ゴシック" pitchFamily="49" charset="-128"/>
                <a:ea typeface="ＭＳ ゴシック" pitchFamily="49" charset="-128"/>
                <a:cs typeface="Times New Roman" pitchFamily="18" charset="0"/>
              </a:rPr>
              <a:t>、従事者の兼務要件の緩和など運営</a:t>
            </a:r>
            <a:r>
              <a:rPr lang="ja-JP" altLang="en-US" sz="1400" dirty="0">
                <a:latin typeface="ＭＳ ゴシック" pitchFamily="49" charset="-128"/>
                <a:ea typeface="ＭＳ ゴシック" pitchFamily="49" charset="-128"/>
                <a:cs typeface="Times New Roman" pitchFamily="18" charset="0"/>
              </a:rPr>
              <a:t>を柔軟に</a:t>
            </a:r>
            <a:r>
              <a:rPr lang="ja-JP" altLang="en-US" sz="1400" dirty="0" smtClean="0">
                <a:latin typeface="ＭＳ ゴシック" pitchFamily="49" charset="-128"/>
                <a:ea typeface="ＭＳ ゴシック" pitchFamily="49" charset="-128"/>
                <a:cs typeface="Times New Roman" pitchFamily="18" charset="0"/>
              </a:rPr>
              <a:t>行うことが可能な指定基準とすることを検討して</a:t>
            </a:r>
            <a:r>
              <a:rPr lang="ja-JP" altLang="en-US" sz="1400" dirty="0">
                <a:latin typeface="ＭＳ ゴシック" pitchFamily="49" charset="-128"/>
                <a:ea typeface="ＭＳ ゴシック" pitchFamily="49" charset="-128"/>
                <a:cs typeface="Times New Roman" pitchFamily="18" charset="0"/>
              </a:rPr>
              <a:t>はどうか</a:t>
            </a:r>
            <a:r>
              <a:rPr lang="ja-JP" altLang="en-US" sz="1400" dirty="0" smtClean="0">
                <a:latin typeface="ＭＳ ゴシック" pitchFamily="49" charset="-128"/>
                <a:ea typeface="ＭＳ ゴシック" pitchFamily="49" charset="-128"/>
                <a:cs typeface="Times New Roman" pitchFamily="18" charset="0"/>
              </a:rPr>
              <a:t>。</a:t>
            </a:r>
            <a:endParaRPr lang="en-US" altLang="ja-JP" sz="1400" dirty="0">
              <a:latin typeface="ＭＳ ゴシック" pitchFamily="49" charset="-128"/>
              <a:ea typeface="ＭＳ ゴシック" pitchFamily="49" charset="-128"/>
              <a:cs typeface="Times New Roman" pitchFamily="18" charset="0"/>
            </a:endParaRPr>
          </a:p>
          <a:p>
            <a:pPr marL="263525" lvl="0" indent="-263525" algn="just" fontAlgn="base">
              <a:spcBef>
                <a:spcPct val="0"/>
              </a:spcBef>
              <a:spcAft>
                <a:spcPct val="0"/>
              </a:spcAft>
              <a:buNone/>
            </a:pPr>
            <a:endParaRPr lang="en-US" altLang="ja-JP" sz="1000" dirty="0" smtClean="0">
              <a:latin typeface="+mj-ea"/>
              <a:ea typeface="+mj-ea"/>
              <a:cs typeface="Times New Roman" pitchFamily="18" charset="0"/>
            </a:endParaRPr>
          </a:p>
          <a:p>
            <a:pPr marL="263525" lvl="0" indent="-263525" algn="just" fontAlgn="base">
              <a:spcBef>
                <a:spcPct val="0"/>
              </a:spcBef>
              <a:spcAft>
                <a:spcPct val="0"/>
              </a:spcAft>
              <a:buNone/>
            </a:pPr>
            <a:r>
              <a:rPr lang="ja-JP" altLang="en-US" sz="1400" dirty="0">
                <a:latin typeface="+mj-ea"/>
                <a:ea typeface="+mj-ea"/>
                <a:cs typeface="Times New Roman" pitchFamily="18" charset="0"/>
              </a:rPr>
              <a:t>　</a:t>
            </a:r>
            <a:r>
              <a:rPr lang="ja-JP" altLang="en-US" sz="1400" dirty="0" smtClean="0">
                <a:latin typeface="+mj-ea"/>
                <a:ea typeface="+mj-ea"/>
                <a:cs typeface="Times New Roman" pitchFamily="18" charset="0"/>
              </a:rPr>
              <a:t>③　</a:t>
            </a:r>
            <a:r>
              <a:rPr lang="ja-JP" altLang="en-US" sz="1400" dirty="0" smtClean="0">
                <a:latin typeface="ＭＳ ゴシック" pitchFamily="49" charset="-128"/>
                <a:ea typeface="ＭＳ ゴシック" pitchFamily="49" charset="-128"/>
                <a:cs typeface="Times New Roman" pitchFamily="18" charset="0"/>
              </a:rPr>
              <a:t>看護職員の効率的な活用の観点から、人員配置について、他事業所との連携等の方策を検討してはどうか。</a:t>
            </a:r>
            <a:endParaRPr lang="en-US" altLang="ja-JP" sz="1400" dirty="0" smtClean="0">
              <a:latin typeface="ＭＳ ゴシック" pitchFamily="49" charset="-128"/>
              <a:ea typeface="ＭＳ ゴシック" pitchFamily="49" charset="-128"/>
              <a:cs typeface="Times New Roman" pitchFamily="18" charset="0"/>
            </a:endParaRPr>
          </a:p>
        </p:txBody>
      </p:sp>
      <p:sp>
        <p:nvSpPr>
          <p:cNvPr id="7" name="角丸四角形 6"/>
          <p:cNvSpPr/>
          <p:nvPr/>
        </p:nvSpPr>
        <p:spPr>
          <a:xfrm>
            <a:off x="350493" y="3963499"/>
            <a:ext cx="897000" cy="360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ｺﾞｼｯｸUB" pitchFamily="50" charset="-128"/>
                <a:ea typeface="HGP創英角ｺﾞｼｯｸUB" pitchFamily="50" charset="-128"/>
              </a:rPr>
              <a:t>論点</a:t>
            </a:r>
          </a:p>
        </p:txBody>
      </p:sp>
      <p:sp>
        <p:nvSpPr>
          <p:cNvPr id="8" name="スライド番号プレースホルダー 4"/>
          <p:cNvSpPr>
            <a:spLocks noGrp="1"/>
          </p:cNvSpPr>
          <p:nvPr>
            <p:ph type="sldNum" sz="quarter" idx="12"/>
          </p:nvPr>
        </p:nvSpPr>
        <p:spPr>
          <a:xfrm>
            <a:off x="9129465" y="6453336"/>
            <a:ext cx="720080"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100</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63428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2"/>
          <p:cNvSpPr txBox="1">
            <a:spLocks/>
          </p:cNvSpPr>
          <p:nvPr/>
        </p:nvSpPr>
        <p:spPr>
          <a:xfrm>
            <a:off x="107395" y="548680"/>
            <a:ext cx="9604134" cy="3024337"/>
          </a:xfrm>
          <a:prstGeom prst="rect">
            <a:avLst/>
          </a:prstGeom>
        </p:spPr>
        <p:style>
          <a:lnRef idx="2">
            <a:schemeClr val="dk1"/>
          </a:lnRef>
          <a:fillRef idx="1">
            <a:schemeClr val="lt1"/>
          </a:fillRef>
          <a:effectRef idx="0">
            <a:schemeClr val="dk1"/>
          </a:effectRef>
          <a:fontRef idx="minor">
            <a:schemeClr val="dk1"/>
          </a:fontRef>
        </p:style>
        <p:txBody>
          <a:bodyPr lIns="108000" rIns="108000" bIns="108000">
            <a:noAutofit/>
          </a:bodyPr>
          <a:lstStyle>
            <a:lvl1pPr marL="342900" indent="-342900" algn="l" defTabSz="914400"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273050" lvl="0" indent="-273050" fontAlgn="base">
              <a:spcBef>
                <a:spcPct val="0"/>
              </a:spcBef>
              <a:spcAft>
                <a:spcPct val="0"/>
              </a:spcAft>
              <a:buNone/>
            </a:pPr>
            <a:endParaRPr lang="en-US" altLang="ja-JP" sz="700" dirty="0" smtClean="0">
              <a:latin typeface="+mj-ea"/>
            </a:endParaRPr>
          </a:p>
          <a:p>
            <a:pPr marL="355600" lvl="0" indent="-355600" algn="just" fontAlgn="base">
              <a:spcBef>
                <a:spcPct val="0"/>
              </a:spcBef>
              <a:spcAft>
                <a:spcPct val="0"/>
              </a:spcAft>
              <a:buNone/>
            </a:pPr>
            <a:r>
              <a:rPr lang="ja-JP" altLang="en-US" sz="1400" dirty="0">
                <a:latin typeface="+mj-ea"/>
              </a:rPr>
              <a:t>　④　</a:t>
            </a:r>
            <a:r>
              <a:rPr lang="ja-JP" altLang="en-US" sz="1400" dirty="0">
                <a:latin typeface="ＭＳ ゴシック" pitchFamily="49" charset="-128"/>
                <a:ea typeface="ＭＳ ゴシック" pitchFamily="49" charset="-128"/>
              </a:rPr>
              <a:t>地域のサービス拠点の一つとして小規模多機能型居宅介護事業所の活用を図るため、事業所に配置されているケアマネジャーによる要介護認定申請の代行を認めることとしてはどうか</a:t>
            </a:r>
            <a:r>
              <a:rPr lang="ja-JP" altLang="en-US" sz="1400" dirty="0" smtClean="0">
                <a:latin typeface="ＭＳ ゴシック" pitchFamily="49" charset="-128"/>
                <a:ea typeface="ＭＳ ゴシック" pitchFamily="49" charset="-128"/>
              </a:rPr>
              <a:t>。</a:t>
            </a:r>
            <a:endParaRPr lang="en-US" altLang="ja-JP" sz="1400" dirty="0">
              <a:latin typeface="ＭＳ ゴシック" pitchFamily="49" charset="-128"/>
              <a:ea typeface="ＭＳ ゴシック" pitchFamily="49" charset="-128"/>
            </a:endParaRPr>
          </a:p>
          <a:p>
            <a:pPr marL="719138" lvl="0" indent="-273050" algn="just" fontAlgn="base">
              <a:lnSpc>
                <a:spcPts val="1400"/>
              </a:lnSpc>
              <a:spcBef>
                <a:spcPct val="0"/>
              </a:spcBef>
              <a:spcAft>
                <a:spcPct val="0"/>
              </a:spcAft>
              <a:buNone/>
            </a:pPr>
            <a:r>
              <a:rPr lang="ja-JP" altLang="en-US" sz="1050" dirty="0">
                <a:latin typeface="+mj-ea"/>
              </a:rPr>
              <a:t>　</a:t>
            </a:r>
            <a:r>
              <a:rPr lang="ja-JP" altLang="en-US" sz="1050" dirty="0" smtClean="0">
                <a:latin typeface="+mj-ea"/>
              </a:rPr>
              <a:t>　</a:t>
            </a:r>
            <a:r>
              <a:rPr lang="en-US" altLang="ja-JP" sz="1050" dirty="0" smtClean="0">
                <a:latin typeface="+mj-ea"/>
              </a:rPr>
              <a:t>※</a:t>
            </a:r>
            <a:r>
              <a:rPr lang="ja-JP" altLang="en-US" sz="1050" dirty="0" smtClean="0">
                <a:latin typeface="+mj-ea"/>
              </a:rPr>
              <a:t>現在ケアマネジャー</a:t>
            </a:r>
            <a:r>
              <a:rPr lang="ja-JP" altLang="en-US" sz="1050" dirty="0">
                <a:latin typeface="+mj-ea"/>
              </a:rPr>
              <a:t>が配置されているサービスのうち</a:t>
            </a:r>
            <a:r>
              <a:rPr lang="ja-JP" altLang="en-US" sz="1050" dirty="0" smtClean="0">
                <a:latin typeface="+mj-ea"/>
              </a:rPr>
              <a:t>、介護保険法上、介護保険施設や居宅介護支援事業者等は要介護認定の申請代行が認められているが、小規模</a:t>
            </a:r>
            <a:r>
              <a:rPr lang="ja-JP" altLang="en-US" sz="1050" dirty="0">
                <a:latin typeface="+mj-ea"/>
              </a:rPr>
              <a:t>多機能</a:t>
            </a:r>
            <a:r>
              <a:rPr lang="ja-JP" altLang="en-US" sz="1050" dirty="0" smtClean="0">
                <a:latin typeface="+mj-ea"/>
              </a:rPr>
              <a:t>型居宅介護事業者等は認められて</a:t>
            </a:r>
            <a:r>
              <a:rPr lang="ja-JP" altLang="en-US" sz="1050" dirty="0">
                <a:latin typeface="+mj-ea"/>
              </a:rPr>
              <a:t>いない。</a:t>
            </a:r>
            <a:endParaRPr lang="en-US" altLang="ja-JP" sz="1050" dirty="0">
              <a:latin typeface="+mj-ea"/>
            </a:endParaRPr>
          </a:p>
          <a:p>
            <a:pPr marL="273050" lvl="0" indent="-273050" algn="just" fontAlgn="base">
              <a:lnSpc>
                <a:spcPct val="120000"/>
              </a:lnSpc>
              <a:spcBef>
                <a:spcPct val="0"/>
              </a:spcBef>
              <a:spcAft>
                <a:spcPct val="0"/>
              </a:spcAft>
              <a:buNone/>
            </a:pPr>
            <a:endParaRPr lang="en-US" altLang="ja-JP" sz="1050" dirty="0">
              <a:latin typeface="+mj-ea"/>
              <a:cs typeface="Times New Roman" pitchFamily="18" charset="0"/>
            </a:endParaRPr>
          </a:p>
          <a:p>
            <a:pPr marL="355600" lvl="0" indent="-355600" algn="just" fontAlgn="base">
              <a:lnSpc>
                <a:spcPct val="120000"/>
              </a:lnSpc>
              <a:spcBef>
                <a:spcPct val="0"/>
              </a:spcBef>
              <a:spcAft>
                <a:spcPct val="0"/>
              </a:spcAft>
              <a:buNone/>
            </a:pPr>
            <a:r>
              <a:rPr lang="ja-JP" altLang="en-US" sz="1400" dirty="0">
                <a:latin typeface="+mj-ea"/>
                <a:cs typeface="Times New Roman" pitchFamily="18" charset="0"/>
              </a:rPr>
              <a:t>　⑤　</a:t>
            </a:r>
            <a:r>
              <a:rPr lang="ja-JP" altLang="en-US" sz="1400" dirty="0">
                <a:latin typeface="ＭＳ ゴシック" pitchFamily="49" charset="-128"/>
                <a:ea typeface="ＭＳ ゴシック" pitchFamily="49" charset="-128"/>
                <a:cs typeface="Times New Roman" pitchFamily="18" charset="0"/>
              </a:rPr>
              <a:t>通所介護の見直しに関連し、小規模多機能型居宅介護の普及促進の観点から、小規模通所介護事業所が小規模多機能型居宅介護のサテライト事業所に移行できるよう、「宿泊」や「訪問」の機能を自らは持たずに本体事業所との連携により提供する形を認めることを検討してはどうか</a:t>
            </a:r>
            <a:r>
              <a:rPr lang="ja-JP" altLang="en-US" sz="1400" dirty="0" smtClean="0">
                <a:latin typeface="ＭＳ ゴシック" pitchFamily="49" charset="-128"/>
                <a:ea typeface="ＭＳ ゴシック" pitchFamily="49" charset="-128"/>
                <a:cs typeface="Times New Roman" pitchFamily="18" charset="0"/>
              </a:rPr>
              <a:t>。</a:t>
            </a:r>
            <a:endParaRPr lang="en-US" altLang="ja-JP" sz="1000" dirty="0">
              <a:latin typeface="+mj-ea"/>
              <a:cs typeface="Times New Roman" pitchFamily="18" charset="0"/>
            </a:endParaRPr>
          </a:p>
          <a:p>
            <a:pPr marL="355600" lvl="0" indent="-355600" algn="just" fontAlgn="base">
              <a:lnSpc>
                <a:spcPct val="120000"/>
              </a:lnSpc>
              <a:spcBef>
                <a:spcPct val="0"/>
              </a:spcBef>
              <a:spcAft>
                <a:spcPct val="0"/>
              </a:spcAft>
              <a:buNone/>
            </a:pPr>
            <a:r>
              <a:rPr lang="ja-JP" altLang="en-US" sz="1400" dirty="0">
                <a:latin typeface="+mj-ea"/>
                <a:cs typeface="Times New Roman" pitchFamily="18" charset="0"/>
              </a:rPr>
              <a:t>　⑥　</a:t>
            </a:r>
            <a:r>
              <a:rPr lang="ja-JP" altLang="en-US" sz="1400" dirty="0">
                <a:latin typeface="ＭＳ ゴシック" pitchFamily="49" charset="-128"/>
                <a:ea typeface="ＭＳ ゴシック" pitchFamily="49" charset="-128"/>
                <a:cs typeface="Times New Roman" pitchFamily="18" charset="0"/>
              </a:rPr>
              <a:t>基準該当短期入所生活介護事業所の設置を促進するため、基準該当短期入所生活介護事業所が</a:t>
            </a:r>
            <a:r>
              <a:rPr lang="ja-JP" altLang="en-US" sz="1400" dirty="0" smtClean="0">
                <a:latin typeface="ＭＳ ゴシック" pitchFamily="49" charset="-128"/>
                <a:ea typeface="ＭＳ ゴシック" pitchFamily="49" charset="-128"/>
                <a:cs typeface="Times New Roman" pitchFamily="18" charset="0"/>
              </a:rPr>
              <a:t>併設できるよう事業所</a:t>
            </a:r>
            <a:r>
              <a:rPr lang="ja-JP" altLang="en-US" sz="1400" dirty="0">
                <a:latin typeface="ＭＳ ゴシック" pitchFamily="49" charset="-128"/>
                <a:ea typeface="ＭＳ ゴシック" pitchFamily="49" charset="-128"/>
                <a:cs typeface="Times New Roman" pitchFamily="18" charset="0"/>
              </a:rPr>
              <a:t>等の対象を小規模多機能型居宅介護事業所にも広げるべきではないか。</a:t>
            </a:r>
            <a:endParaRPr lang="en-US" altLang="ja-JP" sz="1400" dirty="0">
              <a:latin typeface="ＭＳ ゴシック" pitchFamily="49" charset="-128"/>
              <a:ea typeface="ＭＳ ゴシック" pitchFamily="49" charset="-128"/>
              <a:cs typeface="Times New Roman" pitchFamily="18" charset="0"/>
            </a:endParaRPr>
          </a:p>
          <a:p>
            <a:pPr marL="355600" lvl="0" indent="-355600" algn="just" fontAlgn="base">
              <a:lnSpc>
                <a:spcPct val="120000"/>
              </a:lnSpc>
              <a:spcBef>
                <a:spcPct val="0"/>
              </a:spcBef>
              <a:spcAft>
                <a:spcPct val="0"/>
              </a:spcAft>
              <a:buNone/>
            </a:pPr>
            <a:r>
              <a:rPr lang="ja-JP" altLang="en-US" sz="1400" dirty="0">
                <a:latin typeface="ＭＳ ゴシック" pitchFamily="49" charset="-128"/>
                <a:ea typeface="ＭＳ ゴシック" pitchFamily="49" charset="-128"/>
                <a:cs typeface="Times New Roman" pitchFamily="18" charset="0"/>
              </a:rPr>
              <a:t>　　</a:t>
            </a:r>
            <a:r>
              <a:rPr lang="ja-JP" altLang="en-US" sz="1400" dirty="0" smtClean="0">
                <a:latin typeface="ＭＳ ゴシック" pitchFamily="49" charset="-128"/>
                <a:ea typeface="ＭＳ ゴシック" pitchFamily="49" charset="-128"/>
                <a:cs typeface="Times New Roman" pitchFamily="18" charset="0"/>
              </a:rPr>
              <a:t> また</a:t>
            </a:r>
            <a:r>
              <a:rPr lang="ja-JP" altLang="en-US" sz="1400" dirty="0">
                <a:latin typeface="ＭＳ ゴシック" pitchFamily="49" charset="-128"/>
                <a:ea typeface="ＭＳ ゴシック" pitchFamily="49" charset="-128"/>
                <a:cs typeface="Times New Roman" pitchFamily="18" charset="0"/>
              </a:rPr>
              <a:t>、専用の居室が必要とされている設備基準の緩和を検討してはどうか</a:t>
            </a:r>
            <a:r>
              <a:rPr lang="ja-JP" altLang="en-US" sz="1400" dirty="0" smtClean="0">
                <a:latin typeface="ＭＳ ゴシック" pitchFamily="49" charset="-128"/>
                <a:ea typeface="ＭＳ ゴシック" pitchFamily="49" charset="-128"/>
                <a:cs typeface="Times New Roman" pitchFamily="18" charset="0"/>
              </a:rPr>
              <a:t>。</a:t>
            </a:r>
            <a:endParaRPr lang="en-US" altLang="ja-JP" sz="1400" dirty="0" smtClean="0">
              <a:latin typeface="+mj-ea"/>
              <a:ea typeface="+mj-ea"/>
              <a:cs typeface="Times New Roman" pitchFamily="18" charset="0"/>
            </a:endParaRPr>
          </a:p>
        </p:txBody>
      </p:sp>
      <p:sp>
        <p:nvSpPr>
          <p:cNvPr id="9" name="角丸四角形 8"/>
          <p:cNvSpPr/>
          <p:nvPr/>
        </p:nvSpPr>
        <p:spPr>
          <a:xfrm>
            <a:off x="116462" y="4041068"/>
            <a:ext cx="9604134" cy="2124236"/>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bIns="108000" anchor="t" anchorCtr="0"/>
          <a:lstStyle/>
          <a:p>
            <a:pPr lvl="0" fontAlgn="base">
              <a:spcBef>
                <a:spcPct val="0"/>
              </a:spcBef>
              <a:spcAft>
                <a:spcPct val="0"/>
              </a:spcAft>
            </a:pPr>
            <a:endParaRPr lang="en-US" altLang="ja-JP" sz="1400" b="1" dirty="0" smtClean="0">
              <a:latin typeface="+mj-ea"/>
              <a:ea typeface="+mj-ea"/>
            </a:endParaRPr>
          </a:p>
          <a:p>
            <a:r>
              <a:rPr lang="en-US" altLang="ja-JP" sz="1400" dirty="0">
                <a:solidFill>
                  <a:prstClr val="black"/>
                </a:solidFill>
              </a:rPr>
              <a:t>Ⅱ</a:t>
            </a:r>
            <a:r>
              <a:rPr lang="ja-JP" altLang="en-US" sz="1400" dirty="0">
                <a:solidFill>
                  <a:prstClr val="black"/>
                </a:solidFill>
              </a:rPr>
              <a:t>　医療・介護分野の改革</a:t>
            </a:r>
            <a:endParaRPr lang="en-US" altLang="ja-JP" sz="1400" dirty="0">
              <a:solidFill>
                <a:prstClr val="black"/>
              </a:solidFill>
            </a:endParaRPr>
          </a:p>
          <a:p>
            <a:r>
              <a:rPr lang="ja-JP" altLang="en-US" sz="1400" dirty="0">
                <a:latin typeface="ＭＳ ゴシック" pitchFamily="49" charset="-128"/>
                <a:ea typeface="ＭＳ ゴシック" pitchFamily="49" charset="-128"/>
              </a:rPr>
              <a:t>２．</a:t>
            </a:r>
            <a:r>
              <a:rPr lang="ja-JP" altLang="ja-JP" sz="1400" dirty="0">
                <a:latin typeface="ＭＳ ゴシック" pitchFamily="49" charset="-128"/>
                <a:ea typeface="ＭＳ ゴシック" pitchFamily="49" charset="-128"/>
              </a:rPr>
              <a:t>医療・介護サービスの提供体制改革</a:t>
            </a:r>
            <a:endParaRPr lang="en-US" altLang="ja-JP" sz="1400" dirty="0">
              <a:latin typeface="ＭＳ ゴシック" pitchFamily="49" charset="-128"/>
              <a:ea typeface="ＭＳ ゴシック" pitchFamily="49" charset="-128"/>
            </a:endParaRPr>
          </a:p>
          <a:p>
            <a:pPr indent="177800"/>
            <a:r>
              <a:rPr lang="ja-JP" altLang="en-US" sz="1400" dirty="0">
                <a:latin typeface="ＭＳ ゴシック" pitchFamily="49" charset="-128"/>
                <a:ea typeface="ＭＳ ゴシック" pitchFamily="49" charset="-128"/>
              </a:rPr>
              <a:t>（４）</a:t>
            </a:r>
            <a:r>
              <a:rPr lang="ja-JP" altLang="ja-JP" sz="1400" dirty="0">
                <a:latin typeface="ＭＳ ゴシック" pitchFamily="49" charset="-128"/>
                <a:ea typeface="ＭＳ ゴシック" pitchFamily="49" charset="-128"/>
              </a:rPr>
              <a:t>医療と介護の連携と地域包括ケアシステム</a:t>
            </a:r>
            <a:r>
              <a:rPr lang="ja-JP" altLang="en-US" sz="1400" dirty="0">
                <a:latin typeface="ＭＳ ゴシック" pitchFamily="49" charset="-128"/>
                <a:ea typeface="ＭＳ ゴシック" pitchFamily="49" charset="-128"/>
              </a:rPr>
              <a:t>というネットワークの構築</a:t>
            </a:r>
            <a:endParaRPr lang="ja-JP" altLang="ja-JP" sz="1400" dirty="0">
              <a:latin typeface="ＭＳ ゴシック" pitchFamily="49" charset="-128"/>
              <a:ea typeface="ＭＳ ゴシック" pitchFamily="49" charset="-128"/>
            </a:endParaRPr>
          </a:p>
          <a:p>
            <a:pPr marL="355600" indent="177800" algn="just"/>
            <a:r>
              <a:rPr lang="ja-JP" altLang="ja-JP" sz="1400" dirty="0">
                <a:latin typeface="ＭＳ ゴシック" pitchFamily="49" charset="-128"/>
                <a:ea typeface="ＭＳ ゴシック" pitchFamily="49" charset="-128"/>
              </a:rPr>
              <a:t>こうした地域包括ケアシステムの構築</a:t>
            </a:r>
            <a:r>
              <a:rPr lang="ja-JP" altLang="en-US" sz="1400" dirty="0">
                <a:latin typeface="ＭＳ ゴシック" pitchFamily="49" charset="-128"/>
                <a:ea typeface="ＭＳ ゴシック" pitchFamily="49" charset="-128"/>
              </a:rPr>
              <a:t>に向けて</a:t>
            </a:r>
            <a:r>
              <a:rPr lang="ja-JP"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まずは、</a:t>
            </a:r>
            <a:r>
              <a:rPr lang="en-US" altLang="ja-JP" sz="1400" dirty="0">
                <a:latin typeface="ＭＳ ゴシック" pitchFamily="49" charset="-128"/>
                <a:ea typeface="ＭＳ ゴシック" pitchFamily="49" charset="-128"/>
              </a:rPr>
              <a:t>2015</a:t>
            </a:r>
            <a:r>
              <a:rPr lang="ja-JP" altLang="en-US" sz="1400" dirty="0">
                <a:latin typeface="ＭＳ ゴシック" pitchFamily="49" charset="-128"/>
                <a:ea typeface="ＭＳ ゴシック" pitchFamily="49" charset="-128"/>
              </a:rPr>
              <a:t>（</a:t>
            </a:r>
            <a:r>
              <a:rPr lang="ja-JP" altLang="ja-JP" sz="1400" dirty="0">
                <a:latin typeface="ＭＳ ゴシック" pitchFamily="49" charset="-128"/>
                <a:ea typeface="ＭＳ ゴシック" pitchFamily="49" charset="-128"/>
              </a:rPr>
              <a:t>平成</a:t>
            </a:r>
            <a:r>
              <a:rPr lang="en-US" altLang="ja-JP" sz="1400" dirty="0">
                <a:latin typeface="ＭＳ ゴシック" pitchFamily="49" charset="-128"/>
                <a:ea typeface="ＭＳ ゴシック" pitchFamily="49" charset="-128"/>
              </a:rPr>
              <a:t>27</a:t>
            </a:r>
            <a:r>
              <a:rPr lang="ja-JP" altLang="en-US" sz="1400" dirty="0">
                <a:latin typeface="ＭＳ ゴシック" pitchFamily="49" charset="-128"/>
                <a:ea typeface="ＭＳ ゴシック" pitchFamily="49" charset="-128"/>
              </a:rPr>
              <a:t>）</a:t>
            </a:r>
            <a:r>
              <a:rPr lang="ja-JP" altLang="ja-JP" sz="1400" dirty="0">
                <a:latin typeface="ＭＳ ゴシック" pitchFamily="49" charset="-128"/>
                <a:ea typeface="ＭＳ ゴシック" pitchFamily="49" charset="-128"/>
              </a:rPr>
              <a:t>年度からの第６期</a:t>
            </a:r>
            <a:r>
              <a:rPr lang="ja-JP" altLang="en-US" sz="1400" dirty="0">
                <a:latin typeface="ＭＳ ゴシック" pitchFamily="49" charset="-128"/>
                <a:ea typeface="ＭＳ ゴシック" pitchFamily="49" charset="-128"/>
              </a:rPr>
              <a:t>以降</a:t>
            </a:r>
            <a:r>
              <a:rPr lang="ja-JP" altLang="ja-JP" sz="1400" dirty="0">
                <a:latin typeface="ＭＳ ゴシック" pitchFamily="49" charset="-128"/>
                <a:ea typeface="ＭＳ ゴシック" pitchFamily="49" charset="-128"/>
              </a:rPr>
              <a:t>の</a:t>
            </a:r>
            <a:r>
              <a:rPr lang="en-US" altLang="ja-JP" sz="1400" dirty="0">
                <a:latin typeface="ＭＳ ゴシック" pitchFamily="49" charset="-128"/>
                <a:ea typeface="ＭＳ ゴシック" pitchFamily="49" charset="-128"/>
              </a:rPr>
              <a:t> </a:t>
            </a:r>
            <a:r>
              <a:rPr lang="ja-JP" altLang="ja-JP" sz="1400" dirty="0">
                <a:latin typeface="ＭＳ ゴシック" pitchFamily="49" charset="-128"/>
                <a:ea typeface="ＭＳ ゴシック" pitchFamily="49" charset="-128"/>
              </a:rPr>
              <a:t>介護保険事業計画を「地域包括ケア計画」と位置づけ、各種の取組みを進めていくべきである。</a:t>
            </a:r>
          </a:p>
          <a:p>
            <a:pPr marL="355600" indent="177800" algn="just"/>
            <a:r>
              <a:rPr lang="ja-JP" altLang="ja-JP" sz="1400" dirty="0">
                <a:latin typeface="ＭＳ ゴシック" pitchFamily="49" charset="-128"/>
                <a:ea typeface="ＭＳ ゴシック" pitchFamily="49" charset="-128"/>
              </a:rPr>
              <a:t>具体的には、高齢者の地域での生活を支えるために、介護サービスについて、</a:t>
            </a:r>
            <a:r>
              <a:rPr lang="en-US" altLang="ja-JP" sz="1400" dirty="0">
                <a:latin typeface="ＭＳ ゴシック" pitchFamily="49" charset="-128"/>
                <a:ea typeface="ＭＳ ゴシック" pitchFamily="49" charset="-128"/>
              </a:rPr>
              <a:t>24</a:t>
            </a:r>
            <a:r>
              <a:rPr lang="ja-JP" altLang="ja-JP" sz="1400" dirty="0">
                <a:latin typeface="ＭＳ ゴシック" pitchFamily="49" charset="-128"/>
                <a:ea typeface="ＭＳ ゴシック" pitchFamily="49" charset="-128"/>
              </a:rPr>
              <a:t>時間の定期巡回・随時対応サービスや</a:t>
            </a:r>
            <a:r>
              <a:rPr lang="ja-JP" altLang="ja-JP" sz="1400" u="sng" dirty="0">
                <a:latin typeface="ＭＳ ゴシック" pitchFamily="49" charset="-128"/>
                <a:ea typeface="ＭＳ ゴシック" pitchFamily="49" charset="-128"/>
              </a:rPr>
              <a:t>小規模多機能型サービスの普及を図る</a:t>
            </a:r>
            <a:r>
              <a:rPr lang="ja-JP" altLang="ja-JP" sz="1400" dirty="0">
                <a:latin typeface="ＭＳ ゴシック" pitchFamily="49" charset="-128"/>
                <a:ea typeface="ＭＳ ゴシック" pitchFamily="49" charset="-128"/>
              </a:rPr>
              <a:t>ほか、各地域において、認知症高齢者に対する初期段階からの対応や生活支援サービスの充実を図ることが必要である。 </a:t>
            </a:r>
          </a:p>
        </p:txBody>
      </p:sp>
      <p:sp>
        <p:nvSpPr>
          <p:cNvPr id="10" name="角丸四角形 9"/>
          <p:cNvSpPr/>
          <p:nvPr/>
        </p:nvSpPr>
        <p:spPr>
          <a:xfrm>
            <a:off x="350493" y="3861048"/>
            <a:ext cx="4173000"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tx1"/>
                </a:solidFill>
                <a:latin typeface="HGP創英角ｺﾞｼｯｸUB" pitchFamily="50" charset="-128"/>
                <a:ea typeface="HGP創英角ｺﾞｼｯｸUB" pitchFamily="50" charset="-128"/>
              </a:rPr>
              <a:t>社会保障制度改革国民</a:t>
            </a:r>
            <a:r>
              <a:rPr lang="zh-CN" altLang="en-US" sz="1600" dirty="0" smtClean="0">
                <a:solidFill>
                  <a:schemeClr val="tx1"/>
                </a:solidFill>
                <a:latin typeface="HGP創英角ｺﾞｼｯｸUB" pitchFamily="50" charset="-128"/>
                <a:ea typeface="HGP創英角ｺﾞｼｯｸUB" pitchFamily="50" charset="-128"/>
              </a:rPr>
              <a:t>会議</a:t>
            </a:r>
            <a:r>
              <a:rPr lang="ja-JP" altLang="en-US" sz="1600" dirty="0" smtClean="0">
                <a:solidFill>
                  <a:schemeClr val="tx1"/>
                </a:solidFill>
                <a:latin typeface="HGP創英角ｺﾞｼｯｸUB" pitchFamily="50" charset="-128"/>
                <a:ea typeface="HGP創英角ｺﾞｼｯｸUB" pitchFamily="50" charset="-128"/>
              </a:rPr>
              <a:t>　報告書（抄）</a:t>
            </a:r>
            <a:endParaRPr lang="ja-JP" altLang="en-US" sz="1600" dirty="0">
              <a:solidFill>
                <a:schemeClr val="tx1"/>
              </a:solidFill>
              <a:latin typeface="HGP創英角ｺﾞｼｯｸUB" pitchFamily="50" charset="-128"/>
              <a:ea typeface="HGP創英角ｺﾞｼｯｸUB" pitchFamily="50" charset="-128"/>
            </a:endParaRPr>
          </a:p>
        </p:txBody>
      </p:sp>
      <p:sp>
        <p:nvSpPr>
          <p:cNvPr id="6" name="スライド番号プレースホルダー 4"/>
          <p:cNvSpPr>
            <a:spLocks noGrp="1"/>
          </p:cNvSpPr>
          <p:nvPr>
            <p:ph type="sldNum" sz="quarter" idx="12"/>
          </p:nvPr>
        </p:nvSpPr>
        <p:spPr>
          <a:xfrm>
            <a:off x="9201472" y="6453336"/>
            <a:ext cx="720080"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101</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2468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0" y="-68239"/>
            <a:ext cx="9906000" cy="461665"/>
          </a:xfrm>
          <a:prstGeom prst="rect">
            <a:avLst/>
          </a:prstGeom>
          <a:noFill/>
          <a:ln w="9525">
            <a:noFill/>
            <a:miter lim="800000"/>
            <a:headEnd/>
            <a:tailEnd/>
          </a:ln>
        </p:spPr>
        <p:txBody>
          <a:bodyPr wrap="square">
            <a:spAutoFit/>
          </a:bodyPr>
          <a:lstStyle/>
          <a:p>
            <a:pPr algn="ctr" fontAlgn="base">
              <a:spcBef>
                <a:spcPct val="50000"/>
              </a:spcBef>
              <a:spcAft>
                <a:spcPct val="0"/>
              </a:spcAft>
            </a:pPr>
            <a:r>
              <a:rPr lang="ja-JP" altLang="en-US" sz="2400" b="1" dirty="0">
                <a:solidFill>
                  <a:srgbClr val="002060"/>
                </a:solidFill>
                <a:latin typeface="HG丸ｺﾞｼｯｸM-PRO" pitchFamily="50" charset="-128"/>
                <a:ea typeface="HG丸ｺﾞｼｯｸM-PRO" pitchFamily="50" charset="-128"/>
              </a:rPr>
              <a:t>小規模多機能型居宅介護の概要</a:t>
            </a:r>
            <a:endParaRPr lang="ja-JP" altLang="en-US" sz="2000" b="1" dirty="0">
              <a:solidFill>
                <a:srgbClr val="002060"/>
              </a:solidFill>
              <a:latin typeface="HG丸ｺﾞｼｯｸM-PRO" pitchFamily="50" charset="-128"/>
              <a:ea typeface="HG丸ｺﾞｼｯｸM-PRO" pitchFamily="50" charset="-128"/>
            </a:endParaRPr>
          </a:p>
        </p:txBody>
      </p:sp>
      <p:sp>
        <p:nvSpPr>
          <p:cNvPr id="217092" name="Rectangle 4" descr="50%"/>
          <p:cNvSpPr>
            <a:spLocks noChangeArrowheads="1"/>
          </p:cNvSpPr>
          <p:nvPr/>
        </p:nvSpPr>
        <p:spPr bwMode="auto">
          <a:xfrm>
            <a:off x="175507" y="445267"/>
            <a:ext cx="9587336" cy="788158"/>
          </a:xfrm>
          <a:prstGeom prst="rect">
            <a:avLst/>
          </a:prstGeom>
          <a:noFill/>
          <a:ln w="9525">
            <a:solidFill>
              <a:schemeClr val="tx1"/>
            </a:solidFill>
            <a:miter lim="800000"/>
            <a:headEnd/>
            <a:tailEnd/>
          </a:ln>
          <a:effectLst/>
        </p:spPr>
        <p:txBody>
          <a:bodyPr anchor="ctr"/>
          <a:lstStyle/>
          <a:p>
            <a:pPr fontAlgn="base">
              <a:spcBef>
                <a:spcPct val="15000"/>
              </a:spcBef>
              <a:spcAft>
                <a:spcPct val="0"/>
              </a:spcAft>
              <a:defRPr/>
            </a:pPr>
            <a:r>
              <a:rPr lang="ja-JP" altLang="en-US" sz="1600" dirty="0">
                <a:solidFill>
                  <a:prstClr val="black"/>
                </a:solidFill>
                <a:latin typeface="Times New Roman" pitchFamily="18" charset="0"/>
                <a:ea typeface="HGP創英角ｺﾞｼｯｸUB" pitchFamily="50" charset="-128"/>
              </a:rPr>
              <a:t>　　「通い」を中心</a:t>
            </a:r>
            <a:r>
              <a:rPr lang="ja-JP" altLang="en-US" sz="1600" dirty="0">
                <a:solidFill>
                  <a:prstClr val="black"/>
                </a:solidFill>
                <a:latin typeface="Times New Roman" pitchFamily="18" charset="0"/>
                <a:ea typeface="HGPｺﾞｼｯｸM" pitchFamily="50" charset="-128"/>
              </a:rPr>
              <a:t>として、要介護者の様態や希望に応じて、</a:t>
            </a:r>
            <a:r>
              <a:rPr lang="ja-JP" altLang="en-US" sz="1600" dirty="0">
                <a:solidFill>
                  <a:prstClr val="black"/>
                </a:solidFill>
                <a:latin typeface="Times New Roman" pitchFamily="18" charset="0"/>
                <a:ea typeface="HGP創英角ｺﾞｼｯｸUB" pitchFamily="50" charset="-128"/>
              </a:rPr>
              <a:t>随時「訪問」や「泊まり」</a:t>
            </a:r>
            <a:r>
              <a:rPr lang="ja-JP" altLang="en-US" sz="1600" dirty="0">
                <a:solidFill>
                  <a:prstClr val="black"/>
                </a:solidFill>
                <a:latin typeface="Times New Roman" pitchFamily="18" charset="0"/>
                <a:ea typeface="HGPｺﾞｼｯｸM" pitchFamily="50" charset="-128"/>
              </a:rPr>
              <a:t>を組み合わせてサービスを提供することで、中重度となっても在宅での生活が継続できるよう支援するため、小規模多機能型居宅介護が創設された（平成１８年４月創設）。</a:t>
            </a:r>
          </a:p>
        </p:txBody>
      </p:sp>
      <p:sp>
        <p:nvSpPr>
          <p:cNvPr id="21508" name="Text Box 5"/>
          <p:cNvSpPr txBox="1">
            <a:spLocks noChangeArrowheads="1"/>
          </p:cNvSpPr>
          <p:nvPr/>
        </p:nvSpPr>
        <p:spPr bwMode="auto">
          <a:xfrm>
            <a:off x="235785" y="1484784"/>
            <a:ext cx="1518859" cy="338554"/>
          </a:xfrm>
          <a:prstGeom prst="rect">
            <a:avLst/>
          </a:prstGeom>
          <a:noFill/>
          <a:ln w="9525">
            <a:noFill/>
            <a:miter lim="800000"/>
            <a:headEnd/>
            <a:tailEnd/>
          </a:ln>
        </p:spPr>
        <p:txBody>
          <a:bodyPr wrap="square">
            <a:spAutoFit/>
          </a:bodyPr>
          <a:lstStyle/>
          <a:p>
            <a:pPr algn="ctr" fontAlgn="base">
              <a:spcBef>
                <a:spcPct val="50000"/>
              </a:spcBef>
              <a:spcAft>
                <a:spcPct val="0"/>
              </a:spcAft>
            </a:pPr>
            <a:r>
              <a:rPr lang="ja-JP" altLang="en-US" sz="1600" dirty="0">
                <a:solidFill>
                  <a:prstClr val="black"/>
                </a:solidFill>
                <a:latin typeface="Times New Roman" pitchFamily="18" charset="0"/>
                <a:ea typeface="HGPｺﾞｼｯｸM" pitchFamily="50" charset="-128"/>
              </a:rPr>
              <a:t>利用者の自宅</a:t>
            </a:r>
          </a:p>
        </p:txBody>
      </p:sp>
      <p:sp>
        <p:nvSpPr>
          <p:cNvPr id="21509" name="Line 11"/>
          <p:cNvSpPr>
            <a:spLocks noChangeShapeType="1"/>
          </p:cNvSpPr>
          <p:nvPr/>
        </p:nvSpPr>
        <p:spPr bwMode="auto">
          <a:xfrm flipH="1" flipV="1">
            <a:off x="1988670" y="2492909"/>
            <a:ext cx="3042338" cy="1"/>
          </a:xfrm>
          <a:prstGeom prst="line">
            <a:avLst/>
          </a:prstGeom>
          <a:noFill/>
          <a:ln w="63500" cap="rnd">
            <a:solidFill>
              <a:schemeClr val="tx1"/>
            </a:solidFill>
            <a:prstDash val="sysDot"/>
            <a:round/>
            <a:headEnd/>
            <a:tailEnd type="stealth" w="med" len="me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10" name="AutoShape 15" descr="60%"/>
          <p:cNvSpPr>
            <a:spLocks noChangeArrowheads="1"/>
          </p:cNvSpPr>
          <p:nvPr/>
        </p:nvSpPr>
        <p:spPr bwMode="auto">
          <a:xfrm>
            <a:off x="75971" y="3143388"/>
            <a:ext cx="1618159" cy="429628"/>
          </a:xfrm>
          <a:prstGeom prst="horizontalScroll">
            <a:avLst>
              <a:gd name="adj" fmla="val 12500"/>
            </a:avLst>
          </a:prstGeom>
          <a:pattFill prst="pct60">
            <a:fgClr>
              <a:srgbClr val="FFCC00"/>
            </a:fgClr>
            <a:bgClr>
              <a:schemeClr val="bg1"/>
            </a:bgClr>
          </a:pattFill>
          <a:ln w="9525">
            <a:solidFill>
              <a:schemeClr val="tx1"/>
            </a:solidFill>
            <a:round/>
            <a:headEnd/>
            <a:tailEnd/>
          </a:ln>
        </p:spPr>
        <p:txBody>
          <a:bodyPr wrap="none" anchor="ctr"/>
          <a:lstStyle/>
          <a:p>
            <a:pPr algn="ctr" fontAlgn="base">
              <a:spcBef>
                <a:spcPct val="0"/>
              </a:spcBef>
              <a:spcAft>
                <a:spcPct val="0"/>
              </a:spcAft>
            </a:pPr>
            <a:r>
              <a:rPr lang="ja-JP" altLang="en-US" sz="1400" dirty="0">
                <a:solidFill>
                  <a:prstClr val="black"/>
                </a:solidFill>
                <a:latin typeface="Times New Roman" pitchFamily="18" charset="0"/>
                <a:ea typeface="HGP創英角ｺﾞｼｯｸUB" pitchFamily="50" charset="-128"/>
              </a:rPr>
              <a:t>在宅生活の支援</a:t>
            </a:r>
          </a:p>
        </p:txBody>
      </p:sp>
      <p:pic>
        <p:nvPicPr>
          <p:cNvPr id="21511" name="Picture 17" descr="SO01395_"/>
          <p:cNvPicPr>
            <a:picLocks noChangeAspect="1" noChangeArrowheads="1"/>
          </p:cNvPicPr>
          <p:nvPr/>
        </p:nvPicPr>
        <p:blipFill>
          <a:blip r:embed="rId2" cstate="print"/>
          <a:srcRect/>
          <a:stretch>
            <a:fillRect/>
          </a:stretch>
        </p:blipFill>
        <p:spPr bwMode="auto">
          <a:xfrm>
            <a:off x="1" y="1809859"/>
            <a:ext cx="1445977" cy="1331109"/>
          </a:xfrm>
          <a:prstGeom prst="rect">
            <a:avLst/>
          </a:prstGeom>
          <a:noFill/>
          <a:ln w="9525">
            <a:noFill/>
            <a:miter lim="800000"/>
            <a:headEnd/>
            <a:tailEnd/>
          </a:ln>
        </p:spPr>
      </p:pic>
      <p:grpSp>
        <p:nvGrpSpPr>
          <p:cNvPr id="2" name="グループ化 48"/>
          <p:cNvGrpSpPr>
            <a:grpSpLocks/>
          </p:cNvGrpSpPr>
          <p:nvPr/>
        </p:nvGrpSpPr>
        <p:grpSpPr bwMode="auto">
          <a:xfrm>
            <a:off x="2924777" y="1268760"/>
            <a:ext cx="7020778" cy="5589244"/>
            <a:chOff x="2220914" y="1229606"/>
            <a:chExt cx="5748720" cy="5599819"/>
          </a:xfrm>
        </p:grpSpPr>
        <p:sp>
          <p:nvSpPr>
            <p:cNvPr id="21515" name="Rectangle 2"/>
            <p:cNvSpPr>
              <a:spLocks noChangeArrowheads="1"/>
            </p:cNvSpPr>
            <p:nvPr/>
          </p:nvSpPr>
          <p:spPr bwMode="auto">
            <a:xfrm>
              <a:off x="2401888" y="1229606"/>
              <a:ext cx="5484812" cy="5527671"/>
            </a:xfrm>
            <a:prstGeom prst="rect">
              <a:avLst/>
            </a:prstGeom>
            <a:noFill/>
            <a:ln w="19050">
              <a:solidFill>
                <a:schemeClr val="tx1"/>
              </a:solidFill>
              <a:miter lim="800000"/>
              <a:headEnd/>
              <a:tailEnd/>
            </a:ln>
          </p:spPr>
          <p:txBody>
            <a:bodyPr wrap="none" anchor="ctr"/>
            <a:lstStyle/>
            <a:p>
              <a:pPr algn="ctr" fontAlgn="base">
                <a:spcBef>
                  <a:spcPct val="0"/>
                </a:spcBef>
                <a:spcAft>
                  <a:spcPct val="0"/>
                </a:spcAft>
              </a:pPr>
              <a:endParaRPr lang="ja-JP" altLang="en-US" sz="4000">
                <a:solidFill>
                  <a:prstClr val="black"/>
                </a:solidFill>
                <a:latin typeface="Arial" pitchFamily="34" charset="0"/>
                <a:ea typeface="HG丸ｺﾞｼｯｸM-PRO" pitchFamily="50" charset="-128"/>
              </a:endParaRPr>
            </a:p>
          </p:txBody>
        </p:sp>
        <p:sp>
          <p:nvSpPr>
            <p:cNvPr id="21516" name="Text Box 6"/>
            <p:cNvSpPr txBox="1">
              <a:spLocks noChangeArrowheads="1"/>
            </p:cNvSpPr>
            <p:nvPr/>
          </p:nvSpPr>
          <p:spPr bwMode="auto">
            <a:xfrm>
              <a:off x="2284789" y="1951048"/>
              <a:ext cx="2171739" cy="308359"/>
            </a:xfrm>
            <a:prstGeom prst="rect">
              <a:avLst/>
            </a:prstGeom>
            <a:noFill/>
            <a:ln w="9525">
              <a:noFill/>
              <a:miter lim="800000"/>
              <a:headEnd/>
              <a:tailEnd/>
            </a:ln>
          </p:spPr>
          <p:txBody>
            <a:bodyPr wrap="square">
              <a:spAutoFit/>
            </a:bodyPr>
            <a:lstStyle/>
            <a:p>
              <a:pPr algn="ctr" fontAlgn="base">
                <a:spcBef>
                  <a:spcPct val="50000"/>
                </a:spcBef>
                <a:spcAft>
                  <a:spcPct val="0"/>
                </a:spcAft>
              </a:pPr>
              <a:r>
                <a:rPr lang="ja-JP" altLang="en-US" sz="1400" dirty="0">
                  <a:solidFill>
                    <a:prstClr val="black"/>
                  </a:solidFill>
                  <a:latin typeface="Times New Roman" pitchFamily="18" charset="0"/>
                  <a:ea typeface="HGPｺﾞｼｯｸM" pitchFamily="50" charset="-128"/>
                </a:rPr>
                <a:t>様態や希望により、　「訪問」</a:t>
              </a:r>
            </a:p>
          </p:txBody>
        </p:sp>
        <p:sp>
          <p:nvSpPr>
            <p:cNvPr id="21517" name="Line 7"/>
            <p:cNvSpPr>
              <a:spLocks noChangeShapeType="1"/>
            </p:cNvSpPr>
            <p:nvPr/>
          </p:nvSpPr>
          <p:spPr bwMode="auto">
            <a:xfrm flipH="1">
              <a:off x="7937500" y="1341438"/>
              <a:ext cx="0" cy="5487987"/>
            </a:xfrm>
            <a:prstGeom prst="line">
              <a:avLst/>
            </a:prstGeom>
            <a:noFill/>
            <a:ln w="15875">
              <a:solidFill>
                <a:schemeClr val="tx1"/>
              </a:solidFill>
              <a:prstDash val="sysDot"/>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18" name="Text Box 13" descr="50%"/>
            <p:cNvSpPr txBox="1">
              <a:spLocks noChangeArrowheads="1"/>
            </p:cNvSpPr>
            <p:nvPr/>
          </p:nvSpPr>
          <p:spPr bwMode="auto">
            <a:xfrm>
              <a:off x="2923536" y="1412875"/>
              <a:ext cx="4279604" cy="339195"/>
            </a:xfrm>
            <a:prstGeom prst="rect">
              <a:avLst/>
            </a:prstGeom>
            <a:pattFill prst="pct50">
              <a:fgClr>
                <a:srgbClr val="FFFF99"/>
              </a:fgClr>
              <a:bgClr>
                <a:schemeClr val="bg1"/>
              </a:bgClr>
            </a:pattFill>
            <a:ln w="38100" cmpd="dbl">
              <a:solidFill>
                <a:schemeClr val="tx1"/>
              </a:solidFill>
              <a:miter lim="800000"/>
              <a:headEnd/>
              <a:tailEnd/>
            </a:ln>
          </p:spPr>
          <p:txBody>
            <a:bodyPr wrap="square">
              <a:spAutoFit/>
            </a:bodyPr>
            <a:lstStyle/>
            <a:p>
              <a:pPr algn="ctr" fontAlgn="base">
                <a:spcBef>
                  <a:spcPct val="50000"/>
                </a:spcBef>
                <a:spcAft>
                  <a:spcPct val="0"/>
                </a:spcAft>
              </a:pPr>
              <a:r>
                <a:rPr lang="ja-JP" altLang="en-US" sz="1600" dirty="0">
                  <a:solidFill>
                    <a:prstClr val="black"/>
                  </a:solidFill>
                  <a:latin typeface="Times New Roman" pitchFamily="18" charset="0"/>
                  <a:ea typeface="HGP創英角ｺﾞｼｯｸUB" pitchFamily="50" charset="-128"/>
                </a:rPr>
                <a:t>小規模多機能型居宅介護</a:t>
              </a:r>
              <a:r>
                <a:rPr lang="ja-JP" altLang="en-US" sz="1600" dirty="0" smtClean="0">
                  <a:solidFill>
                    <a:prstClr val="black"/>
                  </a:solidFill>
                  <a:latin typeface="Times New Roman" pitchFamily="18" charset="0"/>
                  <a:ea typeface="HGP創英角ｺﾞｼｯｸUB" pitchFamily="50" charset="-128"/>
                </a:rPr>
                <a:t>事業所</a:t>
              </a:r>
              <a:endParaRPr lang="ja-JP" altLang="en-US" sz="1050" dirty="0">
                <a:solidFill>
                  <a:prstClr val="black"/>
                </a:solidFill>
                <a:latin typeface="Times New Roman" pitchFamily="18" charset="0"/>
                <a:ea typeface="HGPｺﾞｼｯｸM" pitchFamily="50" charset="-128"/>
              </a:endParaRPr>
            </a:p>
          </p:txBody>
        </p:sp>
        <p:sp>
          <p:nvSpPr>
            <p:cNvPr id="21519" name="Rectangle 18"/>
            <p:cNvSpPr>
              <a:spLocks noChangeArrowheads="1"/>
            </p:cNvSpPr>
            <p:nvPr/>
          </p:nvSpPr>
          <p:spPr bwMode="auto">
            <a:xfrm>
              <a:off x="4328779" y="2667001"/>
              <a:ext cx="3378200" cy="1609725"/>
            </a:xfrm>
            <a:prstGeom prst="rect">
              <a:avLst/>
            </a:prstGeom>
            <a:gradFill rotWithShape="0">
              <a:gsLst>
                <a:gs pos="0">
                  <a:srgbClr val="FFCC66"/>
                </a:gs>
                <a:gs pos="50000">
                  <a:srgbClr val="FFF5E1"/>
                </a:gs>
                <a:gs pos="100000">
                  <a:srgbClr val="FFCC66"/>
                </a:gs>
              </a:gsLst>
              <a:lin ang="0" scaled="1"/>
            </a:gradFill>
            <a:ln w="9525">
              <a:noFill/>
              <a:miter lim="800000"/>
              <a:headEnd/>
              <a:tailEnd/>
            </a:ln>
          </p:spPr>
          <p:txBody>
            <a:bodyPr wrap="none" anchor="ctr"/>
            <a:lstStyle/>
            <a:p>
              <a:pPr algn="ctr" fontAlgn="base">
                <a:spcBef>
                  <a:spcPct val="0"/>
                </a:spcBef>
                <a:spcAft>
                  <a:spcPct val="0"/>
                </a:spcAft>
              </a:pPr>
              <a:r>
                <a:rPr lang="ja-JP" altLang="en-US" sz="1600">
                  <a:solidFill>
                    <a:prstClr val="black"/>
                  </a:solidFill>
                  <a:latin typeface="Times New Roman" pitchFamily="18" charset="0"/>
                  <a:ea typeface="HGPｺﾞｼｯｸM" pitchFamily="50" charset="-128"/>
                </a:rPr>
                <a:t>　　　　　　　</a:t>
              </a:r>
            </a:p>
          </p:txBody>
        </p:sp>
        <p:sp>
          <p:nvSpPr>
            <p:cNvPr id="21520" name="Rectangle 19" descr="25%"/>
            <p:cNvSpPr>
              <a:spLocks noChangeArrowheads="1"/>
            </p:cNvSpPr>
            <p:nvPr/>
          </p:nvSpPr>
          <p:spPr bwMode="auto">
            <a:xfrm>
              <a:off x="4328780" y="1981200"/>
              <a:ext cx="1021992" cy="685800"/>
            </a:xfrm>
            <a:prstGeom prst="rect">
              <a:avLst/>
            </a:prstGeom>
            <a:pattFill prst="pct25">
              <a:fgClr>
                <a:srgbClr val="FFCC00"/>
              </a:fgClr>
              <a:bgClr>
                <a:schemeClr val="bg1"/>
              </a:bgClr>
            </a:pattFill>
            <a:ln w="9525">
              <a:solidFill>
                <a:schemeClr val="tx1"/>
              </a:solidFill>
              <a:miter lim="800000"/>
              <a:headEnd/>
              <a:tailEnd/>
            </a:ln>
          </p:spPr>
          <p:txBody>
            <a:bodyPr wrap="none" anchor="ctr"/>
            <a:lstStyle/>
            <a:p>
              <a:pPr algn="ctr" fontAlgn="base">
                <a:spcBef>
                  <a:spcPct val="0"/>
                </a:spcBef>
                <a:spcAft>
                  <a:spcPct val="0"/>
                </a:spcAft>
              </a:pPr>
              <a:r>
                <a:rPr lang="ja-JP" altLang="en-US" sz="1400">
                  <a:solidFill>
                    <a:prstClr val="black"/>
                  </a:solidFill>
                  <a:latin typeface="Times New Roman" pitchFamily="18" charset="0"/>
                  <a:ea typeface="HGP創英角ｺﾞｼｯｸUB" pitchFamily="50" charset="-128"/>
                </a:rPr>
                <a:t>「訪問」</a:t>
              </a:r>
            </a:p>
          </p:txBody>
        </p:sp>
        <p:sp>
          <p:nvSpPr>
            <p:cNvPr id="21521" name="Line 21"/>
            <p:cNvSpPr>
              <a:spLocks noChangeShapeType="1"/>
            </p:cNvSpPr>
            <p:nvPr/>
          </p:nvSpPr>
          <p:spPr bwMode="auto">
            <a:xfrm flipH="1">
              <a:off x="3753908" y="3200400"/>
              <a:ext cx="577850" cy="152400"/>
            </a:xfrm>
            <a:prstGeom prst="line">
              <a:avLst/>
            </a:prstGeom>
            <a:noFill/>
            <a:ln w="9525">
              <a:solidFill>
                <a:schemeClr val="tx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22" name="Line 22"/>
            <p:cNvSpPr>
              <a:spLocks noChangeShapeType="1"/>
            </p:cNvSpPr>
            <p:nvPr/>
          </p:nvSpPr>
          <p:spPr bwMode="auto">
            <a:xfrm>
              <a:off x="4328779" y="4292600"/>
              <a:ext cx="3371850" cy="0"/>
            </a:xfrm>
            <a:prstGeom prst="line">
              <a:avLst/>
            </a:prstGeom>
            <a:noFill/>
            <a:ln w="9525">
              <a:solidFill>
                <a:schemeClr val="tx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23" name="Line 23"/>
            <p:cNvSpPr>
              <a:spLocks noChangeShapeType="1"/>
            </p:cNvSpPr>
            <p:nvPr/>
          </p:nvSpPr>
          <p:spPr bwMode="auto">
            <a:xfrm>
              <a:off x="4328779" y="3190877"/>
              <a:ext cx="0" cy="1101725"/>
            </a:xfrm>
            <a:prstGeom prst="line">
              <a:avLst/>
            </a:prstGeom>
            <a:noFill/>
            <a:ln w="9525">
              <a:solidFill>
                <a:schemeClr val="tx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24" name="Line 24"/>
            <p:cNvSpPr>
              <a:spLocks noChangeShapeType="1"/>
            </p:cNvSpPr>
            <p:nvPr/>
          </p:nvSpPr>
          <p:spPr bwMode="auto">
            <a:xfrm>
              <a:off x="5478523" y="2667000"/>
              <a:ext cx="2224088" cy="0"/>
            </a:xfrm>
            <a:prstGeom prst="line">
              <a:avLst/>
            </a:prstGeom>
            <a:noFill/>
            <a:ln w="9525">
              <a:solidFill>
                <a:schemeClr val="tx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25" name="Line 25"/>
            <p:cNvSpPr>
              <a:spLocks noChangeShapeType="1"/>
            </p:cNvSpPr>
            <p:nvPr/>
          </p:nvSpPr>
          <p:spPr bwMode="auto">
            <a:xfrm>
              <a:off x="7714137" y="2667000"/>
              <a:ext cx="0" cy="1625600"/>
            </a:xfrm>
            <a:prstGeom prst="line">
              <a:avLst/>
            </a:prstGeom>
            <a:noFill/>
            <a:ln w="9525">
              <a:solidFill>
                <a:schemeClr val="tx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26" name="Text Box 26"/>
            <p:cNvSpPr txBox="1">
              <a:spLocks noChangeArrowheads="1"/>
            </p:cNvSpPr>
            <p:nvPr/>
          </p:nvSpPr>
          <p:spPr bwMode="auto">
            <a:xfrm>
              <a:off x="5319284" y="1916114"/>
              <a:ext cx="2650350" cy="246687"/>
            </a:xfrm>
            <a:prstGeom prst="rect">
              <a:avLst/>
            </a:prstGeom>
            <a:noFill/>
            <a:ln w="9525">
              <a:noFill/>
              <a:miter lim="800000"/>
              <a:headEnd/>
              <a:tailEnd/>
            </a:ln>
          </p:spPr>
          <p:txBody>
            <a:bodyPr wrap="square">
              <a:spAutoFit/>
            </a:bodyPr>
            <a:lstStyle/>
            <a:p>
              <a:pPr fontAlgn="base">
                <a:spcBef>
                  <a:spcPct val="50000"/>
                </a:spcBef>
                <a:spcAft>
                  <a:spcPct val="0"/>
                </a:spcAft>
              </a:pPr>
              <a:r>
                <a:rPr lang="ja-JP" altLang="en-US" sz="1000" dirty="0">
                  <a:solidFill>
                    <a:prstClr val="black"/>
                  </a:solidFill>
                  <a:latin typeface="Times New Roman" pitchFamily="18" charset="0"/>
                  <a:ea typeface="HGPｺﾞｼｯｸM" pitchFamily="50" charset="-128"/>
                </a:rPr>
                <a:t>人員配置は固定にせず、柔軟な業務遂行を可能に。</a:t>
              </a:r>
            </a:p>
          </p:txBody>
        </p:sp>
        <p:sp>
          <p:nvSpPr>
            <p:cNvPr id="21527" name="AutoShape 27" descr="60%"/>
            <p:cNvSpPr>
              <a:spLocks noChangeArrowheads="1"/>
            </p:cNvSpPr>
            <p:nvPr/>
          </p:nvSpPr>
          <p:spPr bwMode="auto">
            <a:xfrm rot="5400000">
              <a:off x="6454775" y="2628900"/>
              <a:ext cx="457200" cy="990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3735 h 21600"/>
                <a:gd name="T14" fmla="*/ 18268 w 21600"/>
                <a:gd name="T15" fmla="*/ 8423 h 21600"/>
              </a:gdLst>
              <a:ahLst/>
              <a:cxnLst>
                <a:cxn ang="T8">
                  <a:pos x="T0" y="T1"/>
                </a:cxn>
                <a:cxn ang="T9">
                  <a:pos x="T2" y="T3"/>
                </a:cxn>
                <a:cxn ang="T10">
                  <a:pos x="T4" y="T5"/>
                </a:cxn>
                <a:cxn ang="T11">
                  <a:pos x="T6" y="T7"/>
                </a:cxn>
              </a:cxnLst>
              <a:rect l="T12" t="T13" r="T14" b="T15"/>
              <a:pathLst>
                <a:path w="21600" h="21600">
                  <a:moveTo>
                    <a:pt x="21600" y="6079"/>
                  </a:moveTo>
                  <a:lnTo>
                    <a:pt x="12959" y="0"/>
                  </a:lnTo>
                  <a:lnTo>
                    <a:pt x="12959" y="3735"/>
                  </a:lnTo>
                  <a:lnTo>
                    <a:pt x="12427" y="3735"/>
                  </a:lnTo>
                  <a:cubicBezTo>
                    <a:pt x="5564" y="3735"/>
                    <a:pt x="0" y="7506"/>
                    <a:pt x="0" y="12158"/>
                  </a:cubicBezTo>
                  <a:lnTo>
                    <a:pt x="0" y="21600"/>
                  </a:lnTo>
                  <a:lnTo>
                    <a:pt x="4792" y="21600"/>
                  </a:lnTo>
                  <a:lnTo>
                    <a:pt x="4792" y="12158"/>
                  </a:lnTo>
                  <a:cubicBezTo>
                    <a:pt x="4792" y="10095"/>
                    <a:pt x="8210" y="8423"/>
                    <a:pt x="12427" y="8423"/>
                  </a:cubicBezTo>
                  <a:lnTo>
                    <a:pt x="12959" y="8423"/>
                  </a:lnTo>
                  <a:lnTo>
                    <a:pt x="12959" y="12158"/>
                  </a:lnTo>
                  <a:close/>
                </a:path>
              </a:pathLst>
            </a:custGeom>
            <a:pattFill prst="pct60">
              <a:fgClr>
                <a:srgbClr val="CCFFCC"/>
              </a:fgClr>
              <a:bgClr>
                <a:schemeClr val="bg1"/>
              </a:bgClr>
            </a:pattFill>
            <a:ln w="9525">
              <a:solidFill>
                <a:schemeClr val="tx1"/>
              </a:solidFill>
              <a:prstDash val="sysDot"/>
              <a:miter lim="800000"/>
              <a:headEnd/>
              <a:tailEnd/>
            </a:ln>
          </p:spPr>
          <p:txBody>
            <a:bodyPr wrap="none" anchor="ctr"/>
            <a:lstStyle/>
            <a:p>
              <a:pPr algn="ctr" fontAlgn="base">
                <a:spcBef>
                  <a:spcPct val="0"/>
                </a:spcBef>
                <a:spcAft>
                  <a:spcPct val="0"/>
                </a:spcAft>
              </a:pPr>
              <a:endParaRPr lang="ja-JP" altLang="en-US" sz="4000">
                <a:solidFill>
                  <a:prstClr val="black"/>
                </a:solidFill>
                <a:latin typeface="Arial" pitchFamily="34" charset="0"/>
                <a:ea typeface="HG丸ｺﾞｼｯｸM-PRO" pitchFamily="50" charset="-128"/>
              </a:endParaRPr>
            </a:p>
          </p:txBody>
        </p:sp>
        <p:sp>
          <p:nvSpPr>
            <p:cNvPr id="21528" name="Rectangle 28"/>
            <p:cNvSpPr>
              <a:spLocks noChangeArrowheads="1"/>
            </p:cNvSpPr>
            <p:nvPr/>
          </p:nvSpPr>
          <p:spPr bwMode="auto">
            <a:xfrm>
              <a:off x="2220914" y="2895600"/>
              <a:ext cx="2647950" cy="114300"/>
            </a:xfrm>
            <a:prstGeom prst="rect">
              <a:avLst/>
            </a:prstGeom>
            <a:solidFill>
              <a:schemeClr val="bg1"/>
            </a:solidFill>
            <a:ln w="9525">
              <a:solidFill>
                <a:schemeClr val="tx1"/>
              </a:solidFill>
              <a:miter lim="800000"/>
              <a:headEnd/>
              <a:tailEnd/>
            </a:ln>
          </p:spPr>
          <p:txBody>
            <a:bodyPr wrap="none" anchor="ctr"/>
            <a:lstStyle/>
            <a:p>
              <a:pPr algn="ctr" fontAlgn="base">
                <a:spcBef>
                  <a:spcPct val="0"/>
                </a:spcBef>
                <a:spcAft>
                  <a:spcPct val="0"/>
                </a:spcAft>
              </a:pPr>
              <a:endParaRPr lang="ja-JP" altLang="en-US" sz="4000">
                <a:solidFill>
                  <a:prstClr val="black"/>
                </a:solidFill>
                <a:latin typeface="Arial" pitchFamily="34" charset="0"/>
                <a:ea typeface="HG丸ｺﾞｼｯｸM-PRO" pitchFamily="50" charset="-128"/>
              </a:endParaRPr>
            </a:p>
          </p:txBody>
        </p:sp>
        <p:sp>
          <p:nvSpPr>
            <p:cNvPr id="21529" name="Line 29"/>
            <p:cNvSpPr>
              <a:spLocks noChangeShapeType="1"/>
            </p:cNvSpPr>
            <p:nvPr/>
          </p:nvSpPr>
          <p:spPr bwMode="auto">
            <a:xfrm flipH="1">
              <a:off x="4810125" y="2903540"/>
              <a:ext cx="0" cy="77787"/>
            </a:xfrm>
            <a:prstGeom prst="line">
              <a:avLst/>
            </a:prstGeom>
            <a:noFill/>
            <a:ln w="9525">
              <a:solidFill>
                <a:schemeClr val="bg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30" name="Rectangle 30" descr="60%"/>
            <p:cNvSpPr>
              <a:spLocks noChangeArrowheads="1"/>
            </p:cNvSpPr>
            <p:nvPr/>
          </p:nvSpPr>
          <p:spPr bwMode="auto">
            <a:xfrm>
              <a:off x="5229225" y="2895602"/>
              <a:ext cx="958850" cy="104775"/>
            </a:xfrm>
            <a:prstGeom prst="rect">
              <a:avLst/>
            </a:prstGeom>
            <a:pattFill prst="pct60">
              <a:fgClr>
                <a:srgbClr val="CCFFCC"/>
              </a:fgClr>
              <a:bgClr>
                <a:schemeClr val="bg1"/>
              </a:bgClr>
            </a:pattFill>
            <a:ln w="9525">
              <a:solidFill>
                <a:schemeClr val="tx1"/>
              </a:solidFill>
              <a:prstDash val="sysDot"/>
              <a:miter lim="800000"/>
              <a:headEnd/>
              <a:tailEnd/>
            </a:ln>
          </p:spPr>
          <p:txBody>
            <a:bodyPr wrap="none" anchor="ctr"/>
            <a:lstStyle/>
            <a:p>
              <a:pPr algn="ctr" fontAlgn="base">
                <a:spcBef>
                  <a:spcPct val="0"/>
                </a:spcBef>
                <a:spcAft>
                  <a:spcPct val="0"/>
                </a:spcAft>
              </a:pPr>
              <a:endParaRPr lang="ja-JP" altLang="en-US" sz="4000">
                <a:solidFill>
                  <a:prstClr val="black"/>
                </a:solidFill>
                <a:latin typeface="Arial" pitchFamily="34" charset="0"/>
                <a:ea typeface="HG丸ｺﾞｼｯｸM-PRO" pitchFamily="50" charset="-128"/>
              </a:endParaRPr>
            </a:p>
          </p:txBody>
        </p:sp>
        <p:sp>
          <p:nvSpPr>
            <p:cNvPr id="21531" name="AutoShape 31"/>
            <p:cNvSpPr>
              <a:spLocks noChangeArrowheads="1"/>
            </p:cNvSpPr>
            <p:nvPr/>
          </p:nvSpPr>
          <p:spPr bwMode="auto">
            <a:xfrm rot="5400000">
              <a:off x="5072063" y="2633663"/>
              <a:ext cx="465138" cy="98901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3735 h 21600"/>
                <a:gd name="T14" fmla="*/ 18268 w 21600"/>
                <a:gd name="T15" fmla="*/ 8423 h 21600"/>
              </a:gdLst>
              <a:ahLst/>
              <a:cxnLst>
                <a:cxn ang="T8">
                  <a:pos x="T0" y="T1"/>
                </a:cxn>
                <a:cxn ang="T9">
                  <a:pos x="T2" y="T3"/>
                </a:cxn>
                <a:cxn ang="T10">
                  <a:pos x="T4" y="T5"/>
                </a:cxn>
                <a:cxn ang="T11">
                  <a:pos x="T6" y="T7"/>
                </a:cxn>
              </a:cxnLst>
              <a:rect l="T12" t="T13" r="T14" b="T15"/>
              <a:pathLst>
                <a:path w="21600" h="21600">
                  <a:moveTo>
                    <a:pt x="21600" y="6079"/>
                  </a:moveTo>
                  <a:lnTo>
                    <a:pt x="12959" y="0"/>
                  </a:lnTo>
                  <a:lnTo>
                    <a:pt x="12959" y="3735"/>
                  </a:lnTo>
                  <a:lnTo>
                    <a:pt x="12427" y="3735"/>
                  </a:lnTo>
                  <a:cubicBezTo>
                    <a:pt x="5564" y="3735"/>
                    <a:pt x="0" y="7506"/>
                    <a:pt x="0" y="12158"/>
                  </a:cubicBezTo>
                  <a:lnTo>
                    <a:pt x="0" y="21600"/>
                  </a:lnTo>
                  <a:lnTo>
                    <a:pt x="4792" y="21600"/>
                  </a:lnTo>
                  <a:lnTo>
                    <a:pt x="4792" y="12158"/>
                  </a:lnTo>
                  <a:cubicBezTo>
                    <a:pt x="4792" y="10095"/>
                    <a:pt x="8210" y="8423"/>
                    <a:pt x="12427" y="8423"/>
                  </a:cubicBezTo>
                  <a:lnTo>
                    <a:pt x="12959" y="8423"/>
                  </a:lnTo>
                  <a:lnTo>
                    <a:pt x="12959" y="12158"/>
                  </a:lnTo>
                  <a:close/>
                </a:path>
              </a:pathLst>
            </a:custGeom>
            <a:gradFill rotWithShape="0">
              <a:gsLst>
                <a:gs pos="0">
                  <a:schemeClr val="bg1"/>
                </a:gs>
                <a:gs pos="100000">
                  <a:schemeClr val="accent1"/>
                </a:gs>
              </a:gsLst>
              <a:lin ang="0" scaled="1"/>
            </a:gradFill>
            <a:ln w="9525">
              <a:solidFill>
                <a:schemeClr val="tx1"/>
              </a:solidFill>
              <a:miter lim="800000"/>
              <a:headEnd/>
              <a:tailEnd/>
            </a:ln>
          </p:spPr>
          <p:txBody>
            <a:bodyPr wrap="none" anchor="ctr"/>
            <a:lstStyle/>
            <a:p>
              <a:pPr algn="ctr" fontAlgn="base">
                <a:spcBef>
                  <a:spcPct val="0"/>
                </a:spcBef>
                <a:spcAft>
                  <a:spcPct val="0"/>
                </a:spcAft>
              </a:pPr>
              <a:endParaRPr lang="ja-JP" altLang="en-US" sz="4000">
                <a:solidFill>
                  <a:prstClr val="black"/>
                </a:solidFill>
                <a:latin typeface="Arial" pitchFamily="34" charset="0"/>
                <a:ea typeface="HG丸ｺﾞｼｯｸM-PRO" pitchFamily="50" charset="-128"/>
              </a:endParaRPr>
            </a:p>
          </p:txBody>
        </p:sp>
        <p:sp>
          <p:nvSpPr>
            <p:cNvPr id="21532" name="Line 32"/>
            <p:cNvSpPr>
              <a:spLocks noChangeShapeType="1"/>
            </p:cNvSpPr>
            <p:nvPr/>
          </p:nvSpPr>
          <p:spPr bwMode="auto">
            <a:xfrm flipH="1">
              <a:off x="6188075" y="2895600"/>
              <a:ext cx="0" cy="95250"/>
            </a:xfrm>
            <a:prstGeom prst="line">
              <a:avLst/>
            </a:prstGeom>
            <a:noFill/>
            <a:ln w="9525">
              <a:pattFill prst="pct60">
                <a:fgClr>
                  <a:srgbClr val="CCFFCC"/>
                </a:fgClr>
                <a:bgClr>
                  <a:srgbClr val="FFFFFF"/>
                </a:bgClr>
              </a:patt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33" name="Text Box 33"/>
            <p:cNvSpPr txBox="1">
              <a:spLocks noChangeArrowheads="1"/>
            </p:cNvSpPr>
            <p:nvPr/>
          </p:nvSpPr>
          <p:spPr bwMode="auto">
            <a:xfrm>
              <a:off x="6427097" y="3328987"/>
              <a:ext cx="1403350" cy="630942"/>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400">
                  <a:solidFill>
                    <a:prstClr val="black"/>
                  </a:solidFill>
                  <a:latin typeface="Times New Roman" pitchFamily="18" charset="0"/>
                  <a:ea typeface="HGPｺﾞｼｯｸM" pitchFamily="50" charset="-128"/>
                </a:rPr>
                <a:t>様態や希望により、</a:t>
              </a:r>
              <a:endParaRPr lang="en-US" altLang="ja-JP" sz="1400">
                <a:solidFill>
                  <a:prstClr val="black"/>
                </a:solidFill>
                <a:latin typeface="Times New Roman" pitchFamily="18" charset="0"/>
                <a:ea typeface="HGPｺﾞｼｯｸM" pitchFamily="50" charset="-128"/>
              </a:endParaRPr>
            </a:p>
            <a:p>
              <a:pPr algn="ctr" fontAlgn="base">
                <a:spcBef>
                  <a:spcPct val="50000"/>
                </a:spcBef>
                <a:spcAft>
                  <a:spcPct val="0"/>
                </a:spcAft>
              </a:pPr>
              <a:r>
                <a:rPr lang="ja-JP" altLang="en-US" sz="1400">
                  <a:solidFill>
                    <a:prstClr val="black"/>
                  </a:solidFill>
                  <a:latin typeface="Times New Roman" pitchFamily="18" charset="0"/>
                  <a:ea typeface="HGP創英角ｺﾞｼｯｸUB" pitchFamily="50" charset="-128"/>
                </a:rPr>
                <a:t>「泊まり」</a:t>
              </a:r>
              <a:endParaRPr lang="ja-JP" altLang="en-US" sz="1400">
                <a:solidFill>
                  <a:prstClr val="black"/>
                </a:solidFill>
                <a:latin typeface="Times New Roman" pitchFamily="18" charset="0"/>
                <a:ea typeface="HGPｺﾞｼｯｸM" pitchFamily="50" charset="-128"/>
              </a:endParaRPr>
            </a:p>
          </p:txBody>
        </p:sp>
        <p:sp>
          <p:nvSpPr>
            <p:cNvPr id="21534" name="Line 34"/>
            <p:cNvSpPr>
              <a:spLocks noChangeShapeType="1"/>
            </p:cNvSpPr>
            <p:nvPr/>
          </p:nvSpPr>
          <p:spPr bwMode="auto">
            <a:xfrm flipH="1">
              <a:off x="6432551" y="2667000"/>
              <a:ext cx="3175" cy="1625600"/>
            </a:xfrm>
            <a:prstGeom prst="line">
              <a:avLst/>
            </a:prstGeom>
            <a:noFill/>
            <a:ln w="9525">
              <a:solidFill>
                <a:schemeClr val="tx1"/>
              </a:solidFill>
              <a:prstDash val="sysDot"/>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35" name="Line 37"/>
            <p:cNvSpPr>
              <a:spLocks noChangeShapeType="1"/>
            </p:cNvSpPr>
            <p:nvPr/>
          </p:nvSpPr>
          <p:spPr bwMode="auto">
            <a:xfrm flipH="1">
              <a:off x="4810125" y="2901950"/>
              <a:ext cx="0" cy="95250"/>
            </a:xfrm>
            <a:prstGeom prst="line">
              <a:avLst/>
            </a:prstGeom>
            <a:noFill/>
            <a:ln w="38100">
              <a:solidFill>
                <a:schemeClr val="bg1"/>
              </a:solidFill>
              <a:round/>
              <a:headEnd/>
              <a:tailEnd/>
            </a:ln>
          </p:spPr>
          <p:txBody>
            <a:bodyPr/>
            <a:lstStyle/>
            <a:p>
              <a:pPr algn="ctr" fontAlgn="base">
                <a:spcBef>
                  <a:spcPct val="0"/>
                </a:spcBef>
                <a:spcAft>
                  <a:spcPct val="0"/>
                </a:spcAft>
              </a:pPr>
              <a:endParaRPr lang="ja-JP" altLang="en-US">
                <a:solidFill>
                  <a:prstClr val="black"/>
                </a:solidFill>
                <a:latin typeface="Arial" pitchFamily="34" charset="0"/>
                <a:ea typeface="HG丸ｺﾞｼｯｸM-PRO" pitchFamily="50" charset="-128"/>
              </a:endParaRPr>
            </a:p>
          </p:txBody>
        </p:sp>
        <p:sp>
          <p:nvSpPr>
            <p:cNvPr id="21536" name="AutoShape 38" descr="50%"/>
            <p:cNvSpPr>
              <a:spLocks noChangeArrowheads="1"/>
            </p:cNvSpPr>
            <p:nvPr/>
          </p:nvSpPr>
          <p:spPr bwMode="auto">
            <a:xfrm>
              <a:off x="2500314" y="4724659"/>
              <a:ext cx="1817687" cy="1627188"/>
            </a:xfrm>
            <a:prstGeom prst="roundRect">
              <a:avLst>
                <a:gd name="adj" fmla="val 12528"/>
              </a:avLst>
            </a:prstGeom>
            <a:pattFill prst="pct50">
              <a:fgClr>
                <a:srgbClr val="FFFF99"/>
              </a:fgClr>
              <a:bgClr>
                <a:schemeClr val="bg1"/>
              </a:bgClr>
            </a:pattFill>
            <a:ln w="9525">
              <a:solidFill>
                <a:schemeClr val="tx1"/>
              </a:solidFill>
              <a:round/>
              <a:headEnd/>
              <a:tailEnd/>
            </a:ln>
          </p:spPr>
          <p:txBody>
            <a:bodyPr anchor="ctr"/>
            <a:lstStyle/>
            <a:p>
              <a:pPr fontAlgn="base">
                <a:spcBef>
                  <a:spcPct val="0"/>
                </a:spcBef>
                <a:spcAft>
                  <a:spcPct val="0"/>
                </a:spcAft>
              </a:pPr>
              <a:r>
                <a:rPr lang="en-US" altLang="ja-JP" sz="1200" dirty="0">
                  <a:solidFill>
                    <a:prstClr val="black"/>
                  </a:solidFill>
                  <a:latin typeface="Times New Roman" pitchFamily="18" charset="0"/>
                  <a:ea typeface="HGPｺﾞｼｯｸM" pitchFamily="50" charset="-128"/>
                </a:rPr>
                <a:t>○</a:t>
              </a:r>
              <a:r>
                <a:rPr lang="ja-JP" altLang="en-US" sz="1200" dirty="0">
                  <a:solidFill>
                    <a:prstClr val="black"/>
                  </a:solidFill>
                  <a:latin typeface="Times New Roman" pitchFamily="18" charset="0"/>
                  <a:ea typeface="HGPｺﾞｼｯｸM" pitchFamily="50" charset="-128"/>
                </a:rPr>
                <a:t>１事業所の登録定員</a:t>
              </a:r>
              <a:r>
                <a:rPr lang="ja-JP" altLang="en-US" sz="1200" dirty="0" smtClean="0">
                  <a:solidFill>
                    <a:prstClr val="black"/>
                  </a:solidFill>
                  <a:latin typeface="Times New Roman" pitchFamily="18" charset="0"/>
                  <a:ea typeface="HGPｺﾞｼｯｸM" pitchFamily="50" charset="-128"/>
                </a:rPr>
                <a:t>は</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２５名以下</a:t>
              </a:r>
              <a:endParaRPr lang="ja-JP" altLang="en-US" sz="1200" dirty="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○「通い」の利用定員</a:t>
              </a:r>
              <a:r>
                <a:rPr lang="ja-JP" altLang="en-US" sz="1200" dirty="0" smtClean="0">
                  <a:solidFill>
                    <a:prstClr val="black"/>
                  </a:solidFill>
                  <a:latin typeface="Times New Roman" pitchFamily="18" charset="0"/>
                  <a:ea typeface="HGPｺﾞｼｯｸM" pitchFamily="50" charset="-128"/>
                </a:rPr>
                <a:t>は</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登録定員の</a:t>
              </a:r>
              <a:r>
                <a:rPr lang="ja-JP" altLang="en-US" sz="1200" dirty="0">
                  <a:solidFill>
                    <a:prstClr val="black"/>
                  </a:solidFill>
                  <a:latin typeface="Times New Roman" pitchFamily="18" charset="0"/>
                  <a:ea typeface="HGPｺﾞｼｯｸM" pitchFamily="50" charset="-128"/>
                </a:rPr>
                <a:t>２分の</a:t>
              </a:r>
              <a:r>
                <a:rPr lang="ja-JP" altLang="en-US" sz="1200" dirty="0" smtClean="0">
                  <a:solidFill>
                    <a:prstClr val="black"/>
                  </a:solidFill>
                  <a:latin typeface="Times New Roman" pitchFamily="18" charset="0"/>
                  <a:ea typeface="HGPｺﾞｼｯｸM" pitchFamily="50" charset="-128"/>
                </a:rPr>
                <a:t>１</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a:t>
              </a:r>
              <a:r>
                <a:rPr lang="ja-JP" altLang="en-US" sz="1200" dirty="0">
                  <a:solidFill>
                    <a:prstClr val="black"/>
                  </a:solidFill>
                  <a:latin typeface="Times New Roman" pitchFamily="18" charset="0"/>
                  <a:ea typeface="HGPｺﾞｼｯｸM" pitchFamily="50" charset="-128"/>
                </a:rPr>
                <a:t>１５ </a:t>
              </a:r>
              <a:r>
                <a:rPr lang="ja-JP" altLang="en-US" sz="1200" dirty="0" smtClean="0">
                  <a:solidFill>
                    <a:prstClr val="black"/>
                  </a:solidFill>
                  <a:latin typeface="Times New Roman" pitchFamily="18" charset="0"/>
                  <a:ea typeface="HGPｺﾞｼｯｸM" pitchFamily="50" charset="-128"/>
                </a:rPr>
                <a:t>名の</a:t>
              </a:r>
              <a:r>
                <a:rPr lang="ja-JP" altLang="en-US" sz="1200" dirty="0">
                  <a:solidFill>
                    <a:prstClr val="black"/>
                  </a:solidFill>
                  <a:latin typeface="Times New Roman" pitchFamily="18" charset="0"/>
                  <a:ea typeface="HGPｺﾞｼｯｸM" pitchFamily="50" charset="-128"/>
                </a:rPr>
                <a:t>範囲内</a:t>
              </a: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○「泊まり」の利用定員</a:t>
              </a:r>
              <a:r>
                <a:rPr lang="ja-JP" altLang="en-US" sz="1200" dirty="0" smtClean="0">
                  <a:solidFill>
                    <a:prstClr val="black"/>
                  </a:solidFill>
                  <a:latin typeface="Times New Roman" pitchFamily="18" charset="0"/>
                  <a:ea typeface="HGPｺﾞｼｯｸM" pitchFamily="50" charset="-128"/>
                </a:rPr>
                <a:t>は</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通いの利用</a:t>
              </a:r>
              <a:r>
                <a:rPr lang="ja-JP" altLang="en-US" sz="1200" dirty="0">
                  <a:solidFill>
                    <a:prstClr val="black"/>
                  </a:solidFill>
                  <a:latin typeface="Times New Roman" pitchFamily="18" charset="0"/>
                  <a:ea typeface="HGPｺﾞｼｯｸM" pitchFamily="50" charset="-128"/>
                </a:rPr>
                <a:t>定員</a:t>
              </a:r>
              <a:r>
                <a:rPr lang="ja-JP" altLang="en-US" sz="1200" dirty="0" smtClean="0">
                  <a:solidFill>
                    <a:prstClr val="black"/>
                  </a:solidFill>
                  <a:latin typeface="Times New Roman" pitchFamily="18" charset="0"/>
                  <a:ea typeface="HGPｺﾞｼｯｸM" pitchFamily="50" charset="-128"/>
                </a:rPr>
                <a:t>の</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３分</a:t>
              </a:r>
              <a:r>
                <a:rPr lang="ja-JP" altLang="en-US" sz="1200" dirty="0">
                  <a:solidFill>
                    <a:prstClr val="black"/>
                  </a:solidFill>
                  <a:latin typeface="Times New Roman" pitchFamily="18" charset="0"/>
                  <a:ea typeface="HGPｺﾞｼｯｸM" pitchFamily="50" charset="-128"/>
                </a:rPr>
                <a:t>の</a:t>
              </a:r>
              <a:r>
                <a:rPr lang="ja-JP" altLang="en-US" sz="1200" dirty="0" smtClean="0">
                  <a:solidFill>
                    <a:prstClr val="black"/>
                  </a:solidFill>
                  <a:latin typeface="Times New Roman" pitchFamily="18" charset="0"/>
                  <a:ea typeface="HGPｺﾞｼｯｸM" pitchFamily="50" charset="-128"/>
                </a:rPr>
                <a:t>１～</a:t>
              </a:r>
              <a:r>
                <a:rPr lang="ja-JP" altLang="en-US" sz="1200" dirty="0">
                  <a:solidFill>
                    <a:prstClr val="black"/>
                  </a:solidFill>
                  <a:latin typeface="Times New Roman" pitchFamily="18" charset="0"/>
                  <a:ea typeface="HGPｺﾞｼｯｸM" pitchFamily="50" charset="-128"/>
                </a:rPr>
                <a:t>９名の</a:t>
              </a:r>
              <a:r>
                <a:rPr lang="ja-JP" altLang="en-US" sz="1200" dirty="0" smtClean="0">
                  <a:solidFill>
                    <a:prstClr val="black"/>
                  </a:solidFill>
                  <a:latin typeface="Times New Roman" pitchFamily="18" charset="0"/>
                  <a:ea typeface="HGPｺﾞｼｯｸM" pitchFamily="50" charset="-128"/>
                </a:rPr>
                <a:t>範囲内</a:t>
              </a:r>
              <a:endParaRPr lang="ja-JP" altLang="en-US" sz="1200" dirty="0">
                <a:solidFill>
                  <a:prstClr val="black"/>
                </a:solidFill>
                <a:latin typeface="Times New Roman" pitchFamily="18" charset="0"/>
                <a:ea typeface="HGPｺﾞｼｯｸM" pitchFamily="50" charset="-128"/>
              </a:endParaRPr>
            </a:p>
          </p:txBody>
        </p:sp>
        <p:sp>
          <p:nvSpPr>
            <p:cNvPr id="21537" name="Text Box 40"/>
            <p:cNvSpPr txBox="1">
              <a:spLocks noChangeArrowheads="1"/>
            </p:cNvSpPr>
            <p:nvPr/>
          </p:nvSpPr>
          <p:spPr bwMode="auto">
            <a:xfrm>
              <a:off x="4541822" y="3429000"/>
              <a:ext cx="1811355" cy="585881"/>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dirty="0">
                  <a:solidFill>
                    <a:prstClr val="black"/>
                  </a:solidFill>
                  <a:latin typeface="Times New Roman" pitchFamily="18" charset="0"/>
                  <a:ea typeface="HGP創英角ｺﾞｼｯｸUB" pitchFamily="50" charset="-128"/>
                </a:rPr>
                <a:t>「通い」を中心　</a:t>
              </a:r>
              <a:r>
                <a:rPr lang="ja-JP" altLang="en-US" sz="1400" dirty="0">
                  <a:solidFill>
                    <a:prstClr val="black"/>
                  </a:solidFill>
                  <a:latin typeface="Times New Roman" pitchFamily="18" charset="0"/>
                  <a:ea typeface="HG丸ｺﾞｼｯｸM-PRO" pitchFamily="50" charset="-128"/>
                </a:rPr>
                <a:t>とした利用</a:t>
              </a:r>
            </a:p>
          </p:txBody>
        </p:sp>
        <p:sp>
          <p:nvSpPr>
            <p:cNvPr id="21538" name="AutoShape 41" descr="50%"/>
            <p:cNvSpPr>
              <a:spLocks noChangeArrowheads="1"/>
            </p:cNvSpPr>
            <p:nvPr/>
          </p:nvSpPr>
          <p:spPr bwMode="auto">
            <a:xfrm>
              <a:off x="6145213" y="4707197"/>
              <a:ext cx="1716087" cy="1644650"/>
            </a:xfrm>
            <a:prstGeom prst="roundRect">
              <a:avLst>
                <a:gd name="adj" fmla="val 16667"/>
              </a:avLst>
            </a:prstGeom>
            <a:pattFill prst="pct50">
              <a:fgClr>
                <a:srgbClr val="FFFF99"/>
              </a:fgClr>
              <a:bgClr>
                <a:schemeClr val="bg1"/>
              </a:bgClr>
            </a:pattFill>
            <a:ln w="9525">
              <a:solidFill>
                <a:schemeClr val="tx1"/>
              </a:solidFill>
              <a:round/>
              <a:headEnd/>
              <a:tailEnd/>
            </a:ln>
          </p:spPr>
          <p:txBody>
            <a:bodyPr anchor="ctr"/>
            <a:lstStyle/>
            <a:p>
              <a:pPr fontAlgn="base">
                <a:spcBef>
                  <a:spcPct val="0"/>
                </a:spcBef>
                <a:spcAft>
                  <a:spcPct val="0"/>
                </a:spcAft>
              </a:pPr>
              <a:r>
                <a:rPr lang="en-US" altLang="ja-JP" sz="1200" dirty="0">
                  <a:solidFill>
                    <a:prstClr val="black"/>
                  </a:solidFill>
                  <a:latin typeface="Times New Roman" pitchFamily="18" charset="0"/>
                  <a:ea typeface="HGPｺﾞｼｯｸM" pitchFamily="50" charset="-128"/>
                </a:rPr>
                <a:t>○</a:t>
              </a:r>
              <a:r>
                <a:rPr lang="ja-JP" altLang="en-US" sz="1200" dirty="0">
                  <a:solidFill>
                    <a:prstClr val="black"/>
                  </a:solidFill>
                  <a:latin typeface="Times New Roman" pitchFamily="18" charset="0"/>
                  <a:ea typeface="HGPｺﾞｼｯｸM" pitchFamily="50" charset="-128"/>
                </a:rPr>
                <a:t>居間及び食堂は</a:t>
              </a:r>
              <a:r>
                <a:rPr lang="ja-JP" altLang="en-US" sz="1200" dirty="0" smtClean="0">
                  <a:solidFill>
                    <a:prstClr val="black"/>
                  </a:solidFill>
                  <a:latin typeface="Times New Roman" pitchFamily="18" charset="0"/>
                  <a:ea typeface="HGPｺﾞｼｯｸM" pitchFamily="50" charset="-128"/>
                </a:rPr>
                <a:t>機能</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を十分</a:t>
              </a:r>
              <a:r>
                <a:rPr lang="ja-JP" altLang="en-US" sz="1200" dirty="0">
                  <a:solidFill>
                    <a:prstClr val="black"/>
                  </a:solidFill>
                  <a:latin typeface="Times New Roman" pitchFamily="18" charset="0"/>
                  <a:ea typeface="HGPｺﾞｼｯｸM" pitchFamily="50" charset="-128"/>
                </a:rPr>
                <a:t>に発揮しうる</a:t>
              </a:r>
              <a:r>
                <a:rPr lang="ja-JP" altLang="en-US" sz="1200" dirty="0" smtClean="0">
                  <a:solidFill>
                    <a:prstClr val="black"/>
                  </a:solidFill>
                  <a:latin typeface="Times New Roman" pitchFamily="18" charset="0"/>
                  <a:ea typeface="HGPｺﾞｼｯｸM" pitchFamily="50" charset="-128"/>
                </a:rPr>
                <a:t>適</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当な広さ</a:t>
              </a:r>
              <a:endParaRPr lang="en-US" altLang="ja-JP" sz="1200" dirty="0">
                <a:solidFill>
                  <a:prstClr val="black"/>
                </a:solidFill>
                <a:latin typeface="Times New Roman" pitchFamily="18" charset="0"/>
                <a:ea typeface="HGPｺﾞｼｯｸM" pitchFamily="50" charset="-128"/>
              </a:endParaRPr>
            </a:p>
            <a:p>
              <a:pPr fontAlgn="base">
                <a:spcBef>
                  <a:spcPct val="0"/>
                </a:spcBef>
                <a:spcAft>
                  <a:spcPct val="0"/>
                </a:spcAft>
              </a:pPr>
              <a:endParaRPr lang="en-US" altLang="ja-JP" sz="1200" dirty="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○泊まりは４．５畳程度で</a:t>
              </a:r>
              <a:endParaRPr lang="en-US" altLang="ja-JP" sz="1200" dirty="0">
                <a:solidFill>
                  <a:prstClr val="black"/>
                </a:solidFill>
                <a:latin typeface="Times New Roman" pitchFamily="18" charset="0"/>
                <a:ea typeface="HGPｺﾞｼｯｸM" pitchFamily="50" charset="-128"/>
              </a:endParaRPr>
            </a:p>
            <a:p>
              <a:pPr fontAlgn="base">
                <a:spcBef>
                  <a:spcPct val="0"/>
                </a:spcBef>
                <a:spcAft>
                  <a:spcPct val="0"/>
                </a:spcAft>
              </a:pPr>
              <a:r>
                <a:rPr lang="en-US" altLang="ja-JP" sz="1200" dirty="0">
                  <a:solidFill>
                    <a:prstClr val="black"/>
                  </a:solidFill>
                  <a:latin typeface="Times New Roman" pitchFamily="18" charset="0"/>
                  <a:ea typeface="HGPｺﾞｼｯｸM" pitchFamily="50" charset="-128"/>
                </a:rPr>
                <a:t>   </a:t>
              </a:r>
              <a:r>
                <a:rPr lang="ja-JP" altLang="en-US" sz="1200" dirty="0" smtClean="0">
                  <a:solidFill>
                    <a:prstClr val="black"/>
                  </a:solidFill>
                  <a:latin typeface="Times New Roman" pitchFamily="18" charset="0"/>
                  <a:ea typeface="HGPｺﾞｼｯｸM" pitchFamily="50" charset="-128"/>
                </a:rPr>
                <a:t>プライバシー</a:t>
              </a:r>
              <a:r>
                <a:rPr lang="ja-JP" altLang="en-US" sz="1200" dirty="0">
                  <a:solidFill>
                    <a:prstClr val="black"/>
                  </a:solidFill>
                  <a:latin typeface="Times New Roman" pitchFamily="18" charset="0"/>
                  <a:ea typeface="HGPｺﾞｼｯｸM" pitchFamily="50" charset="-128"/>
                </a:rPr>
                <a:t>が確保</a:t>
              </a:r>
              <a:r>
                <a:rPr lang="ja-JP" altLang="en-US" sz="1200" dirty="0" smtClean="0">
                  <a:solidFill>
                    <a:prstClr val="black"/>
                  </a:solidFill>
                  <a:latin typeface="Times New Roman" pitchFamily="18" charset="0"/>
                  <a:ea typeface="HGPｺﾞｼｯｸM" pitchFamily="50" charset="-128"/>
                </a:rPr>
                <a:t>で　</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きるしつらえ</a:t>
              </a:r>
              <a:endParaRPr lang="en-US" altLang="ja-JP" sz="1000" dirty="0">
                <a:solidFill>
                  <a:prstClr val="black"/>
                </a:solidFill>
                <a:latin typeface="Times New Roman" pitchFamily="18" charset="0"/>
                <a:ea typeface="HGPｺﾞｼｯｸM" pitchFamily="50" charset="-128"/>
              </a:endParaRPr>
            </a:p>
          </p:txBody>
        </p:sp>
        <p:sp>
          <p:nvSpPr>
            <p:cNvPr id="21539" name="AutoShape 42" descr="50%"/>
            <p:cNvSpPr>
              <a:spLocks noChangeArrowheads="1"/>
            </p:cNvSpPr>
            <p:nvPr/>
          </p:nvSpPr>
          <p:spPr bwMode="auto">
            <a:xfrm>
              <a:off x="4356101" y="4692531"/>
              <a:ext cx="1738313" cy="1659318"/>
            </a:xfrm>
            <a:prstGeom prst="roundRect">
              <a:avLst>
                <a:gd name="adj" fmla="val 16667"/>
              </a:avLst>
            </a:prstGeom>
            <a:pattFill prst="pct50">
              <a:fgClr>
                <a:srgbClr val="FFFF99"/>
              </a:fgClr>
              <a:bgClr>
                <a:schemeClr val="bg1"/>
              </a:bgClr>
            </a:pattFill>
            <a:ln w="9525">
              <a:solidFill>
                <a:schemeClr val="tx1"/>
              </a:solidFill>
              <a:round/>
              <a:headEnd/>
              <a:tailEnd/>
            </a:ln>
          </p:spPr>
          <p:txBody>
            <a:bodyPr anchor="ctr"/>
            <a:lstStyle/>
            <a:p>
              <a:pPr fontAlgn="base">
                <a:spcBef>
                  <a:spcPct val="0"/>
                </a:spcBef>
                <a:spcAft>
                  <a:spcPct val="0"/>
                </a:spcAft>
              </a:pPr>
              <a:r>
                <a:rPr lang="en-US" altLang="ja-JP" sz="1200" dirty="0">
                  <a:solidFill>
                    <a:prstClr val="black"/>
                  </a:solidFill>
                  <a:latin typeface="Times New Roman" pitchFamily="18" charset="0"/>
                  <a:ea typeface="HGPｺﾞｼｯｸM" pitchFamily="50" charset="-128"/>
                </a:rPr>
                <a:t>○</a:t>
              </a:r>
              <a:r>
                <a:rPr lang="ja-JP" altLang="en-US" sz="1200" dirty="0">
                  <a:solidFill>
                    <a:prstClr val="black"/>
                  </a:solidFill>
                  <a:latin typeface="HGPｺﾞｼｯｸM" pitchFamily="50" charset="-128"/>
                  <a:ea typeface="HGPｺﾞｼｯｸM" pitchFamily="50" charset="-128"/>
                </a:rPr>
                <a:t>介護・看護職員</a:t>
              </a:r>
            </a:p>
            <a:p>
              <a:pPr fontAlgn="base">
                <a:spcBef>
                  <a:spcPct val="0"/>
                </a:spcBef>
                <a:spcAft>
                  <a:spcPct val="0"/>
                </a:spcAft>
              </a:pPr>
              <a:r>
                <a:rPr lang="ja-JP" altLang="en-US" sz="1200" dirty="0">
                  <a:solidFill>
                    <a:prstClr val="black"/>
                  </a:solidFill>
                  <a:latin typeface="HGPｺﾞｼｯｸM" pitchFamily="50" charset="-128"/>
                  <a:ea typeface="HGPｺﾞｼｯｸM" pitchFamily="50" charset="-128"/>
                </a:rPr>
                <a:t>　 日中：通いの</a:t>
              </a:r>
              <a:r>
                <a:rPr lang="ja-JP" altLang="en-US" sz="1200" dirty="0">
                  <a:solidFill>
                    <a:prstClr val="black"/>
                  </a:solidFill>
                  <a:latin typeface="Times New Roman" pitchFamily="18" charset="0"/>
                  <a:ea typeface="HGPｺﾞｼｯｸM" pitchFamily="50" charset="-128"/>
                </a:rPr>
                <a:t>利用者</a:t>
              </a: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　　　　　 ３人に１人</a:t>
              </a: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　　　　　＋訪問対応１人</a:t>
              </a:r>
            </a:p>
            <a:p>
              <a:pPr fontAlgn="base">
                <a:spcBef>
                  <a:spcPct val="0"/>
                </a:spcBef>
                <a:spcAft>
                  <a:spcPct val="0"/>
                </a:spcAft>
              </a:pPr>
              <a:r>
                <a:rPr lang="ja-JP" altLang="en-US" sz="1200" dirty="0">
                  <a:solidFill>
                    <a:prstClr val="black"/>
                  </a:solidFill>
                  <a:latin typeface="Times New Roman" pitchFamily="18" charset="0"/>
                  <a:ea typeface="HGPｺﾞｼｯｸM" pitchFamily="50" charset="-128"/>
                </a:rPr>
                <a:t>　 夜間：泊まりと訪問</a:t>
              </a:r>
              <a:r>
                <a:rPr lang="ja-JP" altLang="en-US" sz="1200" dirty="0" smtClean="0">
                  <a:solidFill>
                    <a:prstClr val="black"/>
                  </a:solidFill>
                  <a:latin typeface="Times New Roman" pitchFamily="18" charset="0"/>
                  <a:ea typeface="HGPｺﾞｼｯｸM" pitchFamily="50" charset="-128"/>
                </a:rPr>
                <a:t>対応</a:t>
              </a: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　　で２人</a:t>
              </a:r>
              <a:r>
                <a:rPr lang="ja-JP" altLang="en-US" sz="1200" dirty="0">
                  <a:solidFill>
                    <a:prstClr val="black"/>
                  </a:solidFill>
                  <a:latin typeface="Times New Roman" pitchFamily="18" charset="0"/>
                  <a:ea typeface="HGPｺﾞｼｯｸM" pitchFamily="50" charset="-128"/>
                </a:rPr>
                <a:t>（１人は宿直可）</a:t>
              </a:r>
            </a:p>
            <a:p>
              <a:pPr fontAlgn="base">
                <a:spcBef>
                  <a:spcPct val="0"/>
                </a:spcBef>
                <a:spcAft>
                  <a:spcPct val="0"/>
                </a:spcAft>
              </a:pPr>
              <a:endParaRPr lang="en-US" altLang="ja-JP" sz="1200" dirty="0" smtClean="0">
                <a:solidFill>
                  <a:prstClr val="black"/>
                </a:solidFill>
                <a:latin typeface="Times New Roman" pitchFamily="18" charset="0"/>
                <a:ea typeface="HGPｺﾞｼｯｸM" pitchFamily="50" charset="-128"/>
              </a:endParaRPr>
            </a:p>
            <a:p>
              <a:pPr fontAlgn="base">
                <a:spcBef>
                  <a:spcPct val="0"/>
                </a:spcBef>
                <a:spcAft>
                  <a:spcPct val="0"/>
                </a:spcAft>
              </a:pPr>
              <a:r>
                <a:rPr lang="ja-JP" altLang="en-US" sz="1200" dirty="0" smtClean="0">
                  <a:solidFill>
                    <a:prstClr val="black"/>
                  </a:solidFill>
                  <a:latin typeface="Times New Roman" pitchFamily="18" charset="0"/>
                  <a:ea typeface="HGPｺﾞｼｯｸM" pitchFamily="50" charset="-128"/>
                </a:rPr>
                <a:t>○</a:t>
              </a:r>
              <a:r>
                <a:rPr lang="ja-JP" altLang="en-US" sz="1200" dirty="0">
                  <a:solidFill>
                    <a:prstClr val="black"/>
                  </a:solidFill>
                  <a:latin typeface="Times New Roman" pitchFamily="18" charset="0"/>
                  <a:ea typeface="HGPｺﾞｼｯｸM" pitchFamily="50" charset="-128"/>
                </a:rPr>
                <a:t>介護支援専門員１人</a:t>
              </a:r>
            </a:p>
          </p:txBody>
        </p:sp>
        <p:sp>
          <p:nvSpPr>
            <p:cNvPr id="21540" name="Text Box 43"/>
            <p:cNvSpPr txBox="1">
              <a:spLocks noChangeArrowheads="1"/>
            </p:cNvSpPr>
            <p:nvPr/>
          </p:nvSpPr>
          <p:spPr bwMode="auto">
            <a:xfrm>
              <a:off x="2533651" y="6436344"/>
              <a:ext cx="5300663" cy="276225"/>
            </a:xfrm>
            <a:prstGeom prst="rect">
              <a:avLst/>
            </a:prstGeom>
            <a:solidFill>
              <a:srgbClr val="FFCC00"/>
            </a:solidFill>
            <a:ln w="19050" cmpd="dbl">
              <a:solidFill>
                <a:schemeClr val="tx1"/>
              </a:solidFill>
              <a:miter lim="800000"/>
              <a:headEnd/>
              <a:tailEnd/>
            </a:ln>
          </p:spPr>
          <p:txBody>
            <a:bodyPr>
              <a:spAutoFit/>
            </a:bodyPr>
            <a:lstStyle/>
            <a:p>
              <a:pPr algn="ctr" fontAlgn="base">
                <a:spcBef>
                  <a:spcPct val="50000"/>
                </a:spcBef>
                <a:spcAft>
                  <a:spcPct val="0"/>
                </a:spcAft>
              </a:pPr>
              <a:r>
                <a:rPr lang="en-US" altLang="ja-JP" sz="1200" b="1" dirty="0">
                  <a:solidFill>
                    <a:prstClr val="black"/>
                  </a:solidFill>
                  <a:latin typeface="Times New Roman" pitchFamily="18" charset="0"/>
                  <a:ea typeface="HGPｺﾞｼｯｸM" pitchFamily="50" charset="-128"/>
                </a:rPr>
                <a:t>○</a:t>
              </a:r>
              <a:r>
                <a:rPr lang="ja-JP" altLang="en-US" sz="1200" b="1" dirty="0">
                  <a:solidFill>
                    <a:prstClr val="black"/>
                  </a:solidFill>
                  <a:latin typeface="Times New Roman" pitchFamily="18" charset="0"/>
                  <a:ea typeface="HGPｺﾞｼｯｸM" pitchFamily="50" charset="-128"/>
                </a:rPr>
                <a:t>要介護度別の月単位の定額報酬</a:t>
              </a:r>
            </a:p>
          </p:txBody>
        </p:sp>
        <p:sp>
          <p:nvSpPr>
            <p:cNvPr id="21541" name="Text Box 44"/>
            <p:cNvSpPr txBox="1">
              <a:spLocks noChangeArrowheads="1"/>
            </p:cNvSpPr>
            <p:nvPr/>
          </p:nvSpPr>
          <p:spPr bwMode="auto">
            <a:xfrm>
              <a:off x="2931119" y="4415006"/>
              <a:ext cx="1014412" cy="277523"/>
            </a:xfrm>
            <a:prstGeom prst="rect">
              <a:avLst/>
            </a:prstGeom>
            <a:noFill/>
            <a:ln w="9525">
              <a:noFill/>
              <a:miter lim="800000"/>
              <a:headEnd/>
              <a:tailEnd/>
            </a:ln>
          </p:spPr>
          <p:txBody>
            <a:bodyPr>
              <a:spAutoFit/>
            </a:bodyPr>
            <a:lstStyle/>
            <a:p>
              <a:pPr algn="ctr" fontAlgn="base">
                <a:spcBef>
                  <a:spcPct val="50000"/>
                </a:spcBef>
                <a:spcAft>
                  <a:spcPct val="0"/>
                </a:spcAft>
              </a:pPr>
              <a:r>
                <a:rPr lang="en-US" altLang="ja-JP" sz="1200" b="1" dirty="0">
                  <a:solidFill>
                    <a:prstClr val="black"/>
                  </a:solidFill>
                  <a:latin typeface="Times New Roman" pitchFamily="18" charset="0"/>
                  <a:ea typeface="HGPｺﾞｼｯｸM" pitchFamily="50" charset="-128"/>
                </a:rPr>
                <a:t>《</a:t>
              </a:r>
              <a:r>
                <a:rPr lang="ja-JP" altLang="en-US" sz="1200" b="1" dirty="0">
                  <a:solidFill>
                    <a:prstClr val="black"/>
                  </a:solidFill>
                  <a:latin typeface="Times New Roman" pitchFamily="18" charset="0"/>
                  <a:ea typeface="HGPｺﾞｼｯｸM" pitchFamily="50" charset="-128"/>
                </a:rPr>
                <a:t>利用者</a:t>
              </a:r>
              <a:r>
                <a:rPr lang="en-US" altLang="ja-JP" sz="1200" b="1" dirty="0">
                  <a:solidFill>
                    <a:prstClr val="black"/>
                  </a:solidFill>
                  <a:latin typeface="Times New Roman" pitchFamily="18" charset="0"/>
                  <a:ea typeface="HGPｺﾞｼｯｸM" pitchFamily="50" charset="-128"/>
                </a:rPr>
                <a:t>》</a:t>
              </a:r>
            </a:p>
          </p:txBody>
        </p:sp>
        <p:sp>
          <p:nvSpPr>
            <p:cNvPr id="21542" name="Text Box 45"/>
            <p:cNvSpPr txBox="1">
              <a:spLocks noChangeArrowheads="1"/>
            </p:cNvSpPr>
            <p:nvPr/>
          </p:nvSpPr>
          <p:spPr bwMode="auto">
            <a:xfrm>
              <a:off x="6381939" y="4403953"/>
              <a:ext cx="1012825" cy="277523"/>
            </a:xfrm>
            <a:prstGeom prst="rect">
              <a:avLst/>
            </a:prstGeom>
            <a:noFill/>
            <a:ln w="9525">
              <a:noFill/>
              <a:miter lim="800000"/>
              <a:headEnd/>
              <a:tailEnd/>
            </a:ln>
          </p:spPr>
          <p:txBody>
            <a:bodyPr>
              <a:spAutoFit/>
            </a:bodyPr>
            <a:lstStyle/>
            <a:p>
              <a:pPr algn="ctr" fontAlgn="base">
                <a:spcBef>
                  <a:spcPct val="50000"/>
                </a:spcBef>
                <a:spcAft>
                  <a:spcPct val="0"/>
                </a:spcAft>
              </a:pPr>
              <a:r>
                <a:rPr lang="en-US" altLang="ja-JP" sz="1200" b="1" dirty="0">
                  <a:solidFill>
                    <a:prstClr val="black"/>
                  </a:solidFill>
                  <a:latin typeface="Times New Roman" pitchFamily="18" charset="0"/>
                  <a:ea typeface="HGPｺﾞｼｯｸM" pitchFamily="50" charset="-128"/>
                </a:rPr>
                <a:t>《</a:t>
              </a:r>
              <a:r>
                <a:rPr lang="ja-JP" altLang="en-US" sz="1200" b="1" dirty="0">
                  <a:solidFill>
                    <a:prstClr val="black"/>
                  </a:solidFill>
                  <a:latin typeface="Times New Roman" pitchFamily="18" charset="0"/>
                  <a:ea typeface="HGPｺﾞｼｯｸM" pitchFamily="50" charset="-128"/>
                </a:rPr>
                <a:t>設 備</a:t>
              </a:r>
              <a:r>
                <a:rPr lang="en-US" altLang="ja-JP" sz="1200" b="1" dirty="0">
                  <a:solidFill>
                    <a:prstClr val="black"/>
                  </a:solidFill>
                  <a:latin typeface="Times New Roman" pitchFamily="18" charset="0"/>
                  <a:ea typeface="HGPｺﾞｼｯｸM" pitchFamily="50" charset="-128"/>
                </a:rPr>
                <a:t>》</a:t>
              </a:r>
            </a:p>
          </p:txBody>
        </p:sp>
        <p:sp>
          <p:nvSpPr>
            <p:cNvPr id="21543" name="Text Box 46"/>
            <p:cNvSpPr txBox="1">
              <a:spLocks noChangeArrowheads="1"/>
            </p:cNvSpPr>
            <p:nvPr/>
          </p:nvSpPr>
          <p:spPr bwMode="auto">
            <a:xfrm>
              <a:off x="4641821" y="4415006"/>
              <a:ext cx="1092201" cy="277523"/>
            </a:xfrm>
            <a:prstGeom prst="rect">
              <a:avLst/>
            </a:prstGeom>
            <a:noFill/>
            <a:ln w="9525">
              <a:noFill/>
              <a:miter lim="800000"/>
              <a:headEnd/>
              <a:tailEnd/>
            </a:ln>
          </p:spPr>
          <p:txBody>
            <a:bodyPr>
              <a:spAutoFit/>
            </a:bodyPr>
            <a:lstStyle/>
            <a:p>
              <a:pPr algn="ctr" fontAlgn="base">
                <a:spcBef>
                  <a:spcPct val="50000"/>
                </a:spcBef>
                <a:spcAft>
                  <a:spcPct val="0"/>
                </a:spcAft>
              </a:pPr>
              <a:r>
                <a:rPr lang="en-US" altLang="ja-JP" sz="1200" b="1" dirty="0">
                  <a:solidFill>
                    <a:prstClr val="black"/>
                  </a:solidFill>
                  <a:latin typeface="Times New Roman" pitchFamily="18" charset="0"/>
                  <a:ea typeface="HGPｺﾞｼｯｸM" pitchFamily="50" charset="-128"/>
                </a:rPr>
                <a:t>《</a:t>
              </a:r>
              <a:r>
                <a:rPr lang="ja-JP" altLang="en-US" sz="1200" b="1" dirty="0">
                  <a:solidFill>
                    <a:prstClr val="black"/>
                  </a:solidFill>
                  <a:latin typeface="Times New Roman" pitchFamily="18" charset="0"/>
                  <a:ea typeface="HGPｺﾞｼｯｸM" pitchFamily="50" charset="-128"/>
                </a:rPr>
                <a:t>人員配置</a:t>
              </a:r>
              <a:r>
                <a:rPr lang="en-US" altLang="ja-JP" sz="1200" b="1" dirty="0">
                  <a:solidFill>
                    <a:prstClr val="black"/>
                  </a:solidFill>
                  <a:latin typeface="Times New Roman" pitchFamily="18" charset="0"/>
                  <a:ea typeface="HGPｺﾞｼｯｸM" pitchFamily="50" charset="-128"/>
                </a:rPr>
                <a:t>》</a:t>
              </a:r>
            </a:p>
          </p:txBody>
        </p:sp>
        <p:sp>
          <p:nvSpPr>
            <p:cNvPr id="21544" name="Text Box 47"/>
            <p:cNvSpPr txBox="1">
              <a:spLocks noChangeArrowheads="1"/>
            </p:cNvSpPr>
            <p:nvPr/>
          </p:nvSpPr>
          <p:spPr bwMode="auto">
            <a:xfrm>
              <a:off x="5350774" y="2236790"/>
              <a:ext cx="2339975" cy="400867"/>
            </a:xfrm>
            <a:prstGeom prst="rect">
              <a:avLst/>
            </a:prstGeom>
            <a:noFill/>
            <a:ln w="9525">
              <a:noFill/>
              <a:miter lim="800000"/>
              <a:headEnd/>
              <a:tailEnd/>
            </a:ln>
          </p:spPr>
          <p:txBody>
            <a:bodyPr>
              <a:spAutoFit/>
            </a:bodyPr>
            <a:lstStyle/>
            <a:p>
              <a:pPr fontAlgn="base">
                <a:spcBef>
                  <a:spcPct val="50000"/>
                </a:spcBef>
                <a:spcAft>
                  <a:spcPct val="0"/>
                </a:spcAft>
              </a:pPr>
              <a:r>
                <a:rPr lang="ja-JP" altLang="en-US" sz="1000" dirty="0">
                  <a:solidFill>
                    <a:prstClr val="black"/>
                  </a:solidFill>
                  <a:latin typeface="Times New Roman" pitchFamily="18" charset="0"/>
                  <a:ea typeface="HGPｺﾞｼｯｸM" pitchFamily="50" charset="-128"/>
                </a:rPr>
                <a:t>どのサービスを利用しても、なじみの職員によるサービスが受けられる。</a:t>
              </a:r>
            </a:p>
          </p:txBody>
        </p:sp>
      </p:grpSp>
      <p:pic>
        <p:nvPicPr>
          <p:cNvPr id="21513" name="Picture 12" descr="通所高齢者　"/>
          <p:cNvPicPr>
            <a:picLocks noChangeAspect="1" noChangeArrowheads="1"/>
          </p:cNvPicPr>
          <p:nvPr/>
        </p:nvPicPr>
        <p:blipFill>
          <a:blip r:embed="rId3" cstate="print"/>
          <a:srcRect/>
          <a:stretch>
            <a:fillRect/>
          </a:stretch>
        </p:blipFill>
        <p:spPr bwMode="auto">
          <a:xfrm>
            <a:off x="1307399" y="2276887"/>
            <a:ext cx="532039" cy="723937"/>
          </a:xfrm>
          <a:prstGeom prst="rect">
            <a:avLst/>
          </a:prstGeom>
          <a:noFill/>
          <a:ln w="9525">
            <a:noFill/>
            <a:miter lim="800000"/>
            <a:headEnd/>
            <a:tailEnd/>
          </a:ln>
        </p:spPr>
      </p:pic>
      <p:sp>
        <p:nvSpPr>
          <p:cNvPr id="42" name="角丸四角形 41"/>
          <p:cNvSpPr/>
          <p:nvPr/>
        </p:nvSpPr>
        <p:spPr>
          <a:xfrm>
            <a:off x="116469" y="3717032"/>
            <a:ext cx="2886321" cy="27363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350495" y="3882534"/>
            <a:ext cx="2418269" cy="338554"/>
          </a:xfrm>
          <a:prstGeom prst="rect">
            <a:avLst/>
          </a:prstGeom>
          <a:solidFill>
            <a:schemeClr val="accent1">
              <a:lumMod val="20000"/>
              <a:lumOff val="80000"/>
            </a:schemeClr>
          </a:solidFill>
          <a:ln w="15875" cmpd="dbl">
            <a:solidFill>
              <a:schemeClr val="tx1"/>
            </a:solidFill>
          </a:ln>
        </p:spPr>
        <p:txBody>
          <a:bodyPr wrap="square" rtlCol="0">
            <a:spAutoFit/>
          </a:bodyPr>
          <a:lstStyle/>
          <a:p>
            <a:pPr algn="ctr"/>
            <a:r>
              <a:rPr lang="ja-JP" altLang="en-US" sz="1600" dirty="0" smtClean="0">
                <a:solidFill>
                  <a:prstClr val="black"/>
                </a:solidFill>
                <a:latin typeface="HGPｺﾞｼｯｸM" pitchFamily="50" charset="-128"/>
                <a:ea typeface="HGPｺﾞｼｯｸM" pitchFamily="50" charset="-128"/>
              </a:rPr>
              <a:t>運営推進会議</a:t>
            </a:r>
            <a:endParaRPr lang="ja-JP" altLang="en-US" sz="1600" dirty="0">
              <a:solidFill>
                <a:prstClr val="black"/>
              </a:solidFill>
              <a:latin typeface="HGPｺﾞｼｯｸM" pitchFamily="50" charset="-128"/>
              <a:ea typeface="HGPｺﾞｼｯｸM" pitchFamily="50" charset="-128"/>
            </a:endParaRPr>
          </a:p>
        </p:txBody>
      </p:sp>
      <p:sp>
        <p:nvSpPr>
          <p:cNvPr id="44" name="テキスト ボックス 43"/>
          <p:cNvSpPr txBox="1"/>
          <p:nvPr/>
        </p:nvSpPr>
        <p:spPr>
          <a:xfrm>
            <a:off x="116469" y="4285560"/>
            <a:ext cx="2886321" cy="1015663"/>
          </a:xfrm>
          <a:prstGeom prst="rect">
            <a:avLst/>
          </a:prstGeom>
          <a:noFill/>
        </p:spPr>
        <p:txBody>
          <a:bodyPr wrap="square" rtlCol="0">
            <a:spAutoFit/>
          </a:bodyPr>
          <a:lstStyle/>
          <a:p>
            <a:r>
              <a:rPr lang="ja-JP" altLang="en-US" sz="1200" dirty="0" smtClean="0">
                <a:solidFill>
                  <a:prstClr val="black"/>
                </a:solidFill>
                <a:latin typeface="HGPｺﾞｼｯｸM" pitchFamily="50" charset="-128"/>
                <a:ea typeface="HGPｺﾞｼｯｸM" pitchFamily="50" charset="-128"/>
              </a:rPr>
              <a:t>　利用者、利用者の家族、地域住民、市町村の職員、地域包括支援センターの職員等による会議において、おおむね２月に１回以上、活動状況等について協議・報告・評価を行う。</a:t>
            </a:r>
            <a:endParaRPr lang="ja-JP" altLang="en-US" sz="1200" dirty="0">
              <a:solidFill>
                <a:prstClr val="black"/>
              </a:solidFill>
              <a:latin typeface="HGPｺﾞｼｯｸM" pitchFamily="50" charset="-128"/>
              <a:ea typeface="HGPｺﾞｼｯｸM" pitchFamily="50" charset="-128"/>
            </a:endParaRPr>
          </a:p>
        </p:txBody>
      </p:sp>
      <p:sp>
        <p:nvSpPr>
          <p:cNvPr id="45" name="下矢印 44"/>
          <p:cNvSpPr/>
          <p:nvPr/>
        </p:nvSpPr>
        <p:spPr>
          <a:xfrm>
            <a:off x="1364602" y="5373216"/>
            <a:ext cx="312035"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テキスト ボックス 45"/>
          <p:cNvSpPr txBox="1"/>
          <p:nvPr/>
        </p:nvSpPr>
        <p:spPr>
          <a:xfrm>
            <a:off x="78015" y="5590996"/>
            <a:ext cx="2924775" cy="646331"/>
          </a:xfrm>
          <a:prstGeom prst="rect">
            <a:avLst/>
          </a:prstGeom>
          <a:noFill/>
        </p:spPr>
        <p:txBody>
          <a:bodyPr wrap="square" rtlCol="0">
            <a:spAutoFit/>
          </a:bodyPr>
          <a:lstStyle/>
          <a:p>
            <a:r>
              <a:rPr lang="ja-JP" altLang="en-US" sz="1200" dirty="0" smtClean="0">
                <a:solidFill>
                  <a:prstClr val="black"/>
                </a:solidFill>
                <a:latin typeface="HGS創英角ｺﾞｼｯｸUB" pitchFamily="50" charset="-128"/>
                <a:ea typeface="ＤＦ特太ゴシック体" pitchFamily="1" charset="-128"/>
              </a:rPr>
              <a:t>○　外部の視点の評価による地域に</a:t>
            </a:r>
            <a:endParaRPr lang="en-US" altLang="ja-JP" sz="1200" dirty="0" smtClean="0">
              <a:solidFill>
                <a:prstClr val="black"/>
              </a:solidFill>
              <a:latin typeface="HGS創英角ｺﾞｼｯｸUB" pitchFamily="50" charset="-128"/>
              <a:ea typeface="ＤＦ特太ゴシック体" pitchFamily="1" charset="-128"/>
            </a:endParaRPr>
          </a:p>
          <a:p>
            <a:r>
              <a:rPr lang="ja-JP" altLang="en-US" sz="1200" dirty="0" smtClean="0">
                <a:solidFill>
                  <a:prstClr val="black"/>
                </a:solidFill>
                <a:latin typeface="HGS創英角ｺﾞｼｯｸUB" pitchFamily="50" charset="-128"/>
                <a:ea typeface="ＤＦ特太ゴシック体" pitchFamily="1" charset="-128"/>
              </a:rPr>
              <a:t>　開かれたサービス</a:t>
            </a:r>
            <a:endParaRPr lang="en-US" altLang="ja-JP" sz="1200" dirty="0" smtClean="0">
              <a:solidFill>
                <a:prstClr val="black"/>
              </a:solidFill>
              <a:latin typeface="HGS創英角ｺﾞｼｯｸUB" pitchFamily="50" charset="-128"/>
              <a:ea typeface="ＤＦ特太ゴシック体" pitchFamily="1" charset="-128"/>
            </a:endParaRPr>
          </a:p>
          <a:p>
            <a:r>
              <a:rPr lang="ja-JP" altLang="en-US" sz="1200" dirty="0" smtClean="0">
                <a:solidFill>
                  <a:prstClr val="black"/>
                </a:solidFill>
                <a:latin typeface="HGS創英角ｺﾞｼｯｸUB" pitchFamily="50" charset="-128"/>
                <a:ea typeface="ＤＦ特太ゴシック体" pitchFamily="1" charset="-128"/>
              </a:rPr>
              <a:t>○　サービスの質の確保</a:t>
            </a:r>
            <a:endParaRPr lang="en-US" altLang="ja-JP" sz="1200" dirty="0" smtClean="0">
              <a:solidFill>
                <a:prstClr val="black"/>
              </a:solidFill>
              <a:latin typeface="HGS創英角ｺﾞｼｯｸUB" pitchFamily="50" charset="-128"/>
              <a:ea typeface="ＤＦ特太ゴシック体" pitchFamily="1" charset="-128"/>
            </a:endParaRPr>
          </a:p>
        </p:txBody>
      </p:sp>
      <p:sp>
        <p:nvSpPr>
          <p:cNvPr id="48" name="スライド番号プレースホルダー 4"/>
          <p:cNvSpPr>
            <a:spLocks noGrp="1"/>
          </p:cNvSpPr>
          <p:nvPr>
            <p:ph type="sldNum" sz="quarter" idx="12"/>
          </p:nvPr>
        </p:nvSpPr>
        <p:spPr>
          <a:xfrm>
            <a:off x="9201472" y="6453336"/>
            <a:ext cx="720080" cy="365125"/>
          </a:xfrm>
          <a:prstGeom prst="rect">
            <a:avLst/>
          </a:prstGeom>
          <a:solidFill>
            <a:schemeClr val="bg1">
              <a:alpha val="64000"/>
            </a:schemeClr>
          </a:solid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rPr>
              <a:t>102</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29028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AF431C2-DB61-47F9-85A2-825C1128642D}">
  <ds:schemaRefs>
    <ds:schemaRef ds:uri="http://schemas.microsoft.com/office/2006/documentManagement/types"/>
    <ds:schemaRef ds:uri="http://purl.org/dc/dcmitype/"/>
    <ds:schemaRef ds:uri="http://www.w3.org/XML/1998/namespace"/>
    <ds:schemaRef ds:uri="8B97BE19-CDDD-400E-817A-CFDD13F7EC12"/>
    <ds:schemaRef ds:uri="http://purl.org/dc/elements/1.1/"/>
    <ds:schemaRef ds:uri="http://purl.org/dc/terms/"/>
    <ds:schemaRef ds:uri="http://schemas.openxmlformats.org/package/2006/metadata/core-properties"/>
    <ds:schemaRef ds:uri="3b0cccfe-2904-4e8a-91e3-91f37c87f738"/>
    <ds:schemaRef ds:uri="http://schemas.microsoft.com/office/2006/metadata/properties"/>
  </ds:schemaRefs>
</ds:datastoreItem>
</file>

<file path=customXml/itemProps3.xml><?xml version="1.0" encoding="utf-8"?>
<ds:datastoreItem xmlns:ds="http://schemas.openxmlformats.org/officeDocument/2006/customXml" ds:itemID="{39C79C97-185B-4CA5-ADEE-D5827CC7CF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22351</TotalTime>
  <Words>3037</Words>
  <Application>Microsoft Office PowerPoint</Application>
  <PresentationFormat>A4 210 x 297 mm</PresentationFormat>
  <Paragraphs>1244</Paragraphs>
  <Slides>26</Slides>
  <Notes>9</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2_blank</vt:lpstr>
      <vt:lpstr>３．在宅サービスと施設サービスの見直し （１）在宅サービス　 （２）居宅介護支援事業所の指定権限の市町村 　への移譲 （３）特別養護老人ホームの中重度者への重点化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1610</cp:revision>
  <cp:lastPrinted>2013-11-18T06:25:21Z</cp:lastPrinted>
  <dcterms:created xsi:type="dcterms:W3CDTF">2010-07-08T02:17:26Z</dcterms:created>
  <dcterms:modified xsi:type="dcterms:W3CDTF">2013-11-21T12:11:25Z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