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theme/themeOverride1.xml" ContentType="application/vnd.openxmlformats-officedocument.themeOverride+xml"/>
  <Override PartName="/ppt/charts/chart4.xml" ContentType="application/vnd.openxmlformats-officedocument.drawingml.chart+xml"/>
  <Override PartName="/ppt/theme/themeOverride2.xml" ContentType="application/vnd.openxmlformats-officedocument.themeOverride+xml"/>
  <Override PartName="/ppt/notesSlides/notesSlide1.xml" ContentType="application/vnd.openxmlformats-officedocument.presentationml.notesSlide+xml"/>
  <Override PartName="/ppt/charts/chart5.xml" ContentType="application/vnd.openxmlformats-officedocument.drawingml.chart+xml"/>
  <Override PartName="/ppt/theme/themeOverride3.xml" ContentType="application/vnd.openxmlformats-officedocument.themeOverride+xml"/>
  <Override PartName="/ppt/drawings/drawing1.xml" ContentType="application/vnd.openxmlformats-officedocument.drawingml.chartshapes+xml"/>
  <Override PartName="/ppt/charts/chart6.xml" ContentType="application/vnd.openxmlformats-officedocument.drawingml.chart+xml"/>
  <Override PartName="/ppt/drawings/drawing2.xml" ContentType="application/vnd.openxmlformats-officedocument.drawingml.chartshapes+xml"/>
  <Override PartName="/ppt/notesSlides/notesSlide2.xml" ContentType="application/vnd.openxmlformats-officedocument.presentationml.notesSlide+xml"/>
  <Override PartName="/ppt/charts/chart7.xml" ContentType="application/vnd.openxmlformats-officedocument.drawingml.chart+xml"/>
  <Override PartName="/ppt/theme/themeOverride4.xml" ContentType="application/vnd.openxmlformats-officedocument.themeOverride+xml"/>
  <Override PartName="/ppt/charts/chart8.xml" ContentType="application/vnd.openxmlformats-officedocument.drawingml.chart+xml"/>
  <Override PartName="/ppt/theme/themeOverride5.xml" ContentType="application/vnd.openxmlformats-officedocument.themeOverride+xml"/>
  <Override PartName="/ppt/charts/chart9.xml" ContentType="application/vnd.openxmlformats-officedocument.drawingml.chart+xml"/>
  <Override PartName="/ppt/charts/chart10.xml" ContentType="application/vnd.openxmlformats-officedocument.drawingml.chart+xml"/>
  <Override PartName="/ppt/theme/themeOverride6.xml" ContentType="application/vnd.openxmlformats-officedocument.themeOverride+xml"/>
  <Override PartName="/ppt/drawings/drawing3.xml" ContentType="application/vnd.openxmlformats-officedocument.drawingml.chartshapes+xml"/>
  <Override PartName="/ppt/charts/chart11.xml" ContentType="application/vnd.openxmlformats-officedocument.drawingml.chart+xml"/>
  <Override PartName="/ppt/drawings/drawing4.xml" ContentType="application/vnd.openxmlformats-officedocument.drawingml.chartshapes+xml"/>
  <Override PartName="/ppt/charts/chart12.xml" ContentType="application/vnd.openxmlformats-officedocument.drawingml.chart+xml"/>
  <Override PartName="/ppt/drawings/drawing5.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6" r:id="rId4"/>
  </p:sldMasterIdLst>
  <p:notesMasterIdLst>
    <p:notesMasterId r:id="rId18"/>
  </p:notesMasterIdLst>
  <p:handoutMasterIdLst>
    <p:handoutMasterId r:id="rId19"/>
  </p:handoutMasterIdLst>
  <p:sldIdLst>
    <p:sldId id="1333" r:id="rId5"/>
    <p:sldId id="1334" r:id="rId6"/>
    <p:sldId id="1335" r:id="rId7"/>
    <p:sldId id="1336" r:id="rId8"/>
    <p:sldId id="1337" r:id="rId9"/>
    <p:sldId id="1338" r:id="rId10"/>
    <p:sldId id="1339" r:id="rId11"/>
    <p:sldId id="1340" r:id="rId12"/>
    <p:sldId id="1341" r:id="rId13"/>
    <p:sldId id="1342" r:id="rId14"/>
    <p:sldId id="1343" r:id="rId15"/>
    <p:sldId id="1344" r:id="rId16"/>
    <p:sldId id="1209" r:id="rId17"/>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00"/>
    <a:srgbClr val="009900"/>
    <a:srgbClr val="CCCCFF"/>
    <a:srgbClr val="9999FF"/>
    <a:srgbClr val="6699FF"/>
    <a:srgbClr val="99CCFF"/>
    <a:srgbClr val="99FF99"/>
    <a:srgbClr val="FF99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38" autoAdjust="0"/>
    <p:restoredTop sz="96043" autoAdjust="0"/>
  </p:normalViewPr>
  <p:slideViewPr>
    <p:cSldViewPr>
      <p:cViewPr varScale="1">
        <p:scale>
          <a:sx n="70" d="100"/>
          <a:sy n="70" d="100"/>
        </p:scale>
        <p:origin x="-1260" y="-96"/>
      </p:cViewPr>
      <p:guideLst>
        <p:guide orient="horz" pos="2160"/>
        <p:guide pos="3121"/>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HMKXS\Documents\&#22522;&#30990;&#36039;&#26009;\&#35469;&#30693;&#30151;&#12464;&#12521;&#12501;.xlsx" TargetMode="External"/></Relationships>
</file>

<file path=ppt/charts/_rels/chart10.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file:///C:\Users\ITBIH\Desktop\250828&#20171;&#35703;&#20445;&#38522;&#37096;&#20250;\02%2075&#27507;&#20197;&#19978;&#39640;&#40802;&#32773;&#12398;&#35469;&#23450;&#29575;&#12539;&#20445;&#38522;&#32773;&#25968;.xlsx" TargetMode="External"/><Relationship Id="rId1" Type="http://schemas.openxmlformats.org/officeDocument/2006/relationships/themeOverride" Target="../theme/themeOverride6.xml"/></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C:\Users\OSJSE\AppData\Local\Microsoft\Windows\Temporary%20Internet%20Files\Content.Outlook\O4W0A13D\250430&#65320;25&#20013;&#22830;&#30740;&#20462;&#12524;&#12509;&#38598;&#35336;.xlsx" TargetMode="External"/></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C:\Users\OSJSE\AppData\Local\Microsoft\Windows\Temporary%20Internet%20Files\Content.Outlook\O4W0A13D\250430&#65320;25&#20013;&#22830;&#30740;&#20462;&#12524;&#12509;&#38598;&#35336;.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HMKXS\Documents\&#22522;&#30990;&#36039;&#26009;\&#26085;&#26412;&#12398;&#19990;&#24111;&#25968;&#12398;&#23558;&#26469;&#25512;&#35336;&#65288;2013&#65288;&#24179;&#25104;25&#65289;&#24180;&#65297;&#26376;&#25512;&#35336;&#65289;.xlsx" TargetMode="Externa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______1.xlsx"/><Relationship Id="rId1" Type="http://schemas.openxmlformats.org/officeDocument/2006/relationships/themeOverride" Target="../theme/themeOverride1.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______2.xlsx"/><Relationship Id="rId1" Type="http://schemas.openxmlformats.org/officeDocument/2006/relationships/themeOverride" Target="../theme/themeOverride2.xm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embeddings/oleObject1.bin"/><Relationship Id="rId1" Type="http://schemas.openxmlformats.org/officeDocument/2006/relationships/themeOverride" Target="../theme/themeOverride3.xm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D:\&#24179;&#25104;25&#24180;&#24230;\11%20&#20171;&#35703;&#20445;&#38522;&#37096;&#20250;\01%20&#20171;&#35703;&#20445;&#38522;&#37096;&#20250;\01%20&#31532;44&#22238;&#20171;&#35703;&#20445;&#38522;&#37096;&#20250;&#36039;&#26009;(&#65411;&#65438;&#65394;&#12398;&#35211;&#30452;&#12375;)\00%20&#21442;&#32771;&#36039;&#26009;\&#12469;&#12540;&#12499;&#12473;&#21029;&#36027;&#29992;&#38989;&#25512;&#31227;.xlsx" TargetMode="External"/></Relationships>
</file>

<file path=ppt/charts/_rels/chart7.xml.rels><?xml version="1.0" encoding="UTF-8" standalone="yes"?>
<Relationships xmlns="http://schemas.openxmlformats.org/package/2006/relationships"><Relationship Id="rId2" Type="http://schemas.openxmlformats.org/officeDocument/2006/relationships/oleObject" Target="file:///C:\Users\ITBIH\Desktop\250828&#20171;&#35703;&#20445;&#38522;&#37096;&#20250;\04%20&#65297;&#20154;&#24403;&#12383;&#12426;&#20104;&#38450;&#32102;&#20184;.xlsx" TargetMode="External"/><Relationship Id="rId1" Type="http://schemas.openxmlformats.org/officeDocument/2006/relationships/themeOverride" Target="../theme/themeOverride4.xml"/></Relationships>
</file>

<file path=ppt/charts/_rels/chart8.xml.rels><?xml version="1.0" encoding="UTF-8" standalone="yes"?>
<Relationships xmlns="http://schemas.openxmlformats.org/package/2006/relationships"><Relationship Id="rId2" Type="http://schemas.openxmlformats.org/officeDocument/2006/relationships/oleObject" Target="file:///C:\Users\ITBIH\Desktop\250828&#20171;&#35703;&#20445;&#38522;&#37096;&#20250;\05%20&#65297;&#20154;&#24403;&#12383;&#12426;&#20171;&#35703;&#32102;&#20184;.xlsx" TargetMode="External"/><Relationship Id="rId1" Type="http://schemas.openxmlformats.org/officeDocument/2006/relationships/themeOverride" Target="../theme/themeOverride5.xml"/></Relationships>
</file>

<file path=ppt/charts/_rels/chart9.xml.rels><?xml version="1.0" encoding="UTF-8" standalone="yes"?>
<Relationships xmlns="http://schemas.openxmlformats.org/package/2006/relationships"><Relationship Id="rId1" Type="http://schemas.openxmlformats.org/officeDocument/2006/relationships/oleObject" Target="file:///C:\Users\NHXJX\AppData\Local\Microsoft\Windows\Temporary%20Internet%20Files\Content.Outlook\22YY9YBS\&#12304;&#20445;&#38522;&#26009;&#12354;&#12426;&#12305;(1)%20&#65297;&#20154;&#24403;&#12383;&#12426;&#20104;&#38450;&#32102;&#20184;&#12398;&#20445;&#38522;&#32773;&#20998;&#24067;&#2225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日常生活自立度Ⅱ以上</c:v>
          </c:tx>
          <c:spPr>
            <a:solidFill>
              <a:schemeClr val="accent1">
                <a:lumMod val="40000"/>
                <a:lumOff val="60000"/>
              </a:schemeClr>
            </a:solidFill>
            <a:ln>
              <a:solidFill>
                <a:schemeClr val="accent1">
                  <a:lumMod val="40000"/>
                  <a:lumOff val="60000"/>
                </a:schemeClr>
              </a:solidFill>
            </a:ln>
          </c:spPr>
          <c:invertIfNegative val="0"/>
          <c:dLbls>
            <c:dLbl>
              <c:idx val="0"/>
              <c:layout/>
              <c:tx>
                <c:rich>
                  <a:bodyPr/>
                  <a:lstStyle/>
                  <a:p>
                    <a:r>
                      <a:rPr lang="en-US" altLang="en-US" sz="1100"/>
                      <a:t>2</a:t>
                    </a:r>
                    <a:r>
                      <a:rPr lang="en-US" altLang="en-US"/>
                      <a:t>80</a:t>
                    </a:r>
                    <a:r>
                      <a:rPr lang="ja-JP" altLang="en-US"/>
                      <a:t>万人</a:t>
                    </a:r>
                    <a:endParaRPr lang="en-US" altLang="ja-JP"/>
                  </a:p>
                  <a:p>
                    <a:r>
                      <a:rPr lang="ja-JP" altLang="en-US"/>
                      <a:t>（</a:t>
                    </a:r>
                    <a:r>
                      <a:rPr lang="en-US" altLang="ja-JP"/>
                      <a:t>9.5</a:t>
                    </a:r>
                    <a:r>
                      <a:rPr lang="ja-JP" altLang="en-US"/>
                      <a:t>％）</a:t>
                    </a:r>
                    <a:endParaRPr lang="en-US" altLang="en-US"/>
                  </a:p>
                </c:rich>
              </c:tx>
              <c:dLblPos val="inEnd"/>
              <c:showLegendKey val="0"/>
              <c:showVal val="1"/>
              <c:showCatName val="0"/>
              <c:showSerName val="0"/>
              <c:showPercent val="0"/>
              <c:showBubbleSize val="0"/>
            </c:dLbl>
            <c:dLbl>
              <c:idx val="1"/>
              <c:layout/>
              <c:tx>
                <c:rich>
                  <a:bodyPr/>
                  <a:lstStyle/>
                  <a:p>
                    <a:r>
                      <a:rPr lang="en-US" altLang="en-US" sz="1100"/>
                      <a:t>3</a:t>
                    </a:r>
                    <a:r>
                      <a:rPr lang="en-US" altLang="en-US"/>
                      <a:t>45</a:t>
                    </a:r>
                    <a:r>
                      <a:rPr lang="ja-JP" altLang="en-US"/>
                      <a:t>万人</a:t>
                    </a:r>
                    <a:endParaRPr lang="en-US" altLang="ja-JP"/>
                  </a:p>
                  <a:p>
                    <a:r>
                      <a:rPr lang="ja-JP" altLang="en-US"/>
                      <a:t>（</a:t>
                    </a:r>
                    <a:r>
                      <a:rPr lang="en-US" altLang="en-US"/>
                      <a:t>10.2</a:t>
                    </a:r>
                    <a:r>
                      <a:rPr lang="ja-JP" altLang="en-US"/>
                      <a:t>％）</a:t>
                    </a:r>
                    <a:endParaRPr lang="en-US" altLang="en-US"/>
                  </a:p>
                </c:rich>
              </c:tx>
              <c:dLblPos val="inEnd"/>
              <c:showLegendKey val="0"/>
              <c:showVal val="1"/>
              <c:showCatName val="0"/>
              <c:showSerName val="0"/>
              <c:showPercent val="0"/>
              <c:showBubbleSize val="0"/>
            </c:dLbl>
            <c:dLbl>
              <c:idx val="2"/>
              <c:layout/>
              <c:tx>
                <c:rich>
                  <a:bodyPr/>
                  <a:lstStyle/>
                  <a:p>
                    <a:r>
                      <a:rPr lang="en-US" altLang="en-US" sz="1100"/>
                      <a:t>4</a:t>
                    </a:r>
                    <a:r>
                      <a:rPr lang="en-US" altLang="en-US"/>
                      <a:t>10</a:t>
                    </a:r>
                    <a:r>
                      <a:rPr lang="ja-JP" altLang="en-US"/>
                      <a:t>万人</a:t>
                    </a:r>
                    <a:endParaRPr lang="en-US" altLang="ja-JP"/>
                  </a:p>
                  <a:p>
                    <a:r>
                      <a:rPr lang="ja-JP" altLang="en-US"/>
                      <a:t>（</a:t>
                    </a:r>
                    <a:r>
                      <a:rPr lang="en-US" altLang="ja-JP"/>
                      <a:t>11.3</a:t>
                    </a:r>
                    <a:r>
                      <a:rPr lang="ja-JP" altLang="en-US"/>
                      <a:t>％）</a:t>
                    </a:r>
                    <a:endParaRPr lang="en-US" altLang="ja-JP"/>
                  </a:p>
                </c:rich>
              </c:tx>
              <c:dLblPos val="inEnd"/>
              <c:showLegendKey val="0"/>
              <c:showVal val="1"/>
              <c:showCatName val="0"/>
              <c:showSerName val="0"/>
              <c:showPercent val="0"/>
              <c:showBubbleSize val="0"/>
            </c:dLbl>
            <c:dLbl>
              <c:idx val="3"/>
              <c:layout/>
              <c:tx>
                <c:rich>
                  <a:bodyPr/>
                  <a:lstStyle/>
                  <a:p>
                    <a:r>
                      <a:rPr lang="en-US" altLang="en-US" sz="1100"/>
                      <a:t>4</a:t>
                    </a:r>
                    <a:r>
                      <a:rPr lang="en-US" altLang="en-US"/>
                      <a:t>70</a:t>
                    </a:r>
                    <a:r>
                      <a:rPr lang="ja-JP" altLang="en-US"/>
                      <a:t>万人</a:t>
                    </a:r>
                    <a:endParaRPr lang="en-US" altLang="ja-JP"/>
                  </a:p>
                  <a:p>
                    <a:r>
                      <a:rPr lang="ja-JP" altLang="en-US"/>
                      <a:t>（</a:t>
                    </a:r>
                    <a:r>
                      <a:rPr lang="en-US" altLang="ja-JP"/>
                      <a:t>12.8</a:t>
                    </a:r>
                    <a:r>
                      <a:rPr lang="ja-JP" altLang="en-US"/>
                      <a:t>％）</a:t>
                    </a:r>
                    <a:endParaRPr lang="en-US" altLang="ja-JP"/>
                  </a:p>
                </c:rich>
              </c:tx>
              <c:dLblPos val="inEnd"/>
              <c:showLegendKey val="0"/>
              <c:showVal val="1"/>
              <c:showCatName val="0"/>
              <c:showSerName val="0"/>
              <c:showPercent val="0"/>
              <c:showBubbleSize val="0"/>
            </c:dLbl>
            <c:txPr>
              <a:bodyPr/>
              <a:lstStyle/>
              <a:p>
                <a:pPr>
                  <a:defRPr sz="1100"/>
                </a:pPr>
                <a:endParaRPr lang="ja-JP"/>
              </a:p>
            </c:txPr>
            <c:dLblPos val="inEnd"/>
            <c:showLegendKey val="0"/>
            <c:showVal val="1"/>
            <c:showCatName val="0"/>
            <c:showSerName val="0"/>
            <c:showPercent val="0"/>
            <c:showBubbleSize val="0"/>
            <c:showLeaderLines val="0"/>
          </c:dLbls>
          <c:cat>
            <c:strRef>
              <c:f>Sheet1!$A$2:$A$5</c:f>
              <c:strCache>
                <c:ptCount val="4"/>
                <c:pt idx="0">
                  <c:v>2010年</c:v>
                </c:pt>
                <c:pt idx="1">
                  <c:v>2015年</c:v>
                </c:pt>
                <c:pt idx="2">
                  <c:v>2020年</c:v>
                </c:pt>
                <c:pt idx="3">
                  <c:v>2025年</c:v>
                </c:pt>
              </c:strCache>
            </c:strRef>
          </c:cat>
          <c:val>
            <c:numRef>
              <c:f>Sheet1!$B$2:$B$5</c:f>
              <c:numCache>
                <c:formatCode>General</c:formatCode>
                <c:ptCount val="4"/>
                <c:pt idx="0">
                  <c:v>280</c:v>
                </c:pt>
                <c:pt idx="1">
                  <c:v>345</c:v>
                </c:pt>
                <c:pt idx="2">
                  <c:v>410</c:v>
                </c:pt>
                <c:pt idx="3">
                  <c:v>470</c:v>
                </c:pt>
              </c:numCache>
            </c:numRef>
          </c:val>
        </c:ser>
        <c:dLbls>
          <c:showLegendKey val="0"/>
          <c:showVal val="0"/>
          <c:showCatName val="0"/>
          <c:showSerName val="0"/>
          <c:showPercent val="0"/>
          <c:showBubbleSize val="0"/>
        </c:dLbls>
        <c:gapWidth val="70"/>
        <c:axId val="96215040"/>
        <c:axId val="96216576"/>
      </c:barChart>
      <c:catAx>
        <c:axId val="96215040"/>
        <c:scaling>
          <c:orientation val="minMax"/>
        </c:scaling>
        <c:delete val="0"/>
        <c:axPos val="b"/>
        <c:majorTickMark val="out"/>
        <c:minorTickMark val="none"/>
        <c:tickLblPos val="nextTo"/>
        <c:txPr>
          <a:bodyPr/>
          <a:lstStyle/>
          <a:p>
            <a:pPr>
              <a:defRPr sz="1200"/>
            </a:pPr>
            <a:endParaRPr lang="ja-JP"/>
          </a:p>
        </c:txPr>
        <c:crossAx val="96216576"/>
        <c:crosses val="autoZero"/>
        <c:auto val="1"/>
        <c:lblAlgn val="ctr"/>
        <c:lblOffset val="70"/>
        <c:tickLblSkip val="1"/>
        <c:noMultiLvlLbl val="0"/>
      </c:catAx>
      <c:valAx>
        <c:axId val="96216576"/>
        <c:scaling>
          <c:orientation val="minMax"/>
        </c:scaling>
        <c:delete val="0"/>
        <c:axPos val="l"/>
        <c:majorGridlines/>
        <c:numFmt formatCode="General" sourceLinked="1"/>
        <c:majorTickMark val="out"/>
        <c:minorTickMark val="none"/>
        <c:tickLblPos val="nextTo"/>
        <c:crossAx val="96215040"/>
        <c:crosses val="autoZero"/>
        <c:crossBetween val="between"/>
      </c:valAx>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724036362704347"/>
          <c:y val="1.9812516812292839E-2"/>
          <c:w val="0.81020832424127176"/>
          <c:h val="0.85806109508298212"/>
        </c:manualLayout>
      </c:layout>
      <c:barChart>
        <c:barDir val="bar"/>
        <c:grouping val="clustered"/>
        <c:varyColors val="0"/>
        <c:ser>
          <c:idx val="0"/>
          <c:order val="0"/>
          <c:invertIfNegative val="0"/>
          <c:dLbls>
            <c:txPr>
              <a:bodyPr/>
              <a:lstStyle/>
              <a:p>
                <a:pPr>
                  <a:defRPr sz="1200" b="1">
                    <a:latin typeface="ＭＳ Ｐ明朝" pitchFamily="18" charset="-128"/>
                    <a:ea typeface="ＭＳ Ｐ明朝" pitchFamily="18" charset="-128"/>
                  </a:defRPr>
                </a:pPr>
                <a:endParaRPr lang="ja-JP"/>
              </a:p>
            </c:txPr>
            <c:dLblPos val="outEnd"/>
            <c:showLegendKey val="0"/>
            <c:showVal val="1"/>
            <c:showCatName val="0"/>
            <c:showSerName val="0"/>
            <c:showPercent val="0"/>
            <c:showBubbleSize val="0"/>
            <c:showLeaderLines val="0"/>
          </c:dLbls>
          <c:cat>
            <c:strRef>
              <c:f>Sheet2!$C$2:$C$29</c:f>
              <c:strCache>
                <c:ptCount val="28"/>
                <c:pt idx="0">
                  <c:v>～17％</c:v>
                </c:pt>
                <c:pt idx="1">
                  <c:v>17％～</c:v>
                </c:pt>
                <c:pt idx="2">
                  <c:v>18％～</c:v>
                </c:pt>
                <c:pt idx="3">
                  <c:v>19％～</c:v>
                </c:pt>
                <c:pt idx="4">
                  <c:v>20％～</c:v>
                </c:pt>
                <c:pt idx="5">
                  <c:v>21％～</c:v>
                </c:pt>
                <c:pt idx="6">
                  <c:v>22％～</c:v>
                </c:pt>
                <c:pt idx="7">
                  <c:v>23％～</c:v>
                </c:pt>
                <c:pt idx="8">
                  <c:v>24％～</c:v>
                </c:pt>
                <c:pt idx="9">
                  <c:v>25％～</c:v>
                </c:pt>
                <c:pt idx="10">
                  <c:v>26％～</c:v>
                </c:pt>
                <c:pt idx="11">
                  <c:v>27％～</c:v>
                </c:pt>
                <c:pt idx="12">
                  <c:v>28％～</c:v>
                </c:pt>
                <c:pt idx="13">
                  <c:v>29％～</c:v>
                </c:pt>
                <c:pt idx="14">
                  <c:v>30％～</c:v>
                </c:pt>
                <c:pt idx="15">
                  <c:v>31％～</c:v>
                </c:pt>
                <c:pt idx="16">
                  <c:v>32％～</c:v>
                </c:pt>
                <c:pt idx="17">
                  <c:v>33％～</c:v>
                </c:pt>
                <c:pt idx="18">
                  <c:v>34％～</c:v>
                </c:pt>
                <c:pt idx="19">
                  <c:v>35％～</c:v>
                </c:pt>
                <c:pt idx="20">
                  <c:v>36％～</c:v>
                </c:pt>
                <c:pt idx="21">
                  <c:v>37％～</c:v>
                </c:pt>
                <c:pt idx="22">
                  <c:v>38％～</c:v>
                </c:pt>
                <c:pt idx="23">
                  <c:v>39％～</c:v>
                </c:pt>
                <c:pt idx="24">
                  <c:v>40％～</c:v>
                </c:pt>
                <c:pt idx="25">
                  <c:v>41％～</c:v>
                </c:pt>
                <c:pt idx="26">
                  <c:v>42％～</c:v>
                </c:pt>
                <c:pt idx="27">
                  <c:v>43％～</c:v>
                </c:pt>
              </c:strCache>
            </c:strRef>
          </c:cat>
          <c:val>
            <c:numRef>
              <c:f>Sheet2!$D$2:$D$29</c:f>
              <c:numCache>
                <c:formatCode>General</c:formatCode>
                <c:ptCount val="28"/>
                <c:pt idx="0">
                  <c:v>1</c:v>
                </c:pt>
                <c:pt idx="1">
                  <c:v>1</c:v>
                </c:pt>
                <c:pt idx="2">
                  <c:v>1</c:v>
                </c:pt>
                <c:pt idx="3">
                  <c:v>3</c:v>
                </c:pt>
                <c:pt idx="4">
                  <c:v>7</c:v>
                </c:pt>
                <c:pt idx="5">
                  <c:v>17</c:v>
                </c:pt>
                <c:pt idx="6">
                  <c:v>14</c:v>
                </c:pt>
                <c:pt idx="7">
                  <c:v>50</c:v>
                </c:pt>
                <c:pt idx="8">
                  <c:v>64</c:v>
                </c:pt>
                <c:pt idx="9">
                  <c:v>71</c:v>
                </c:pt>
                <c:pt idx="10">
                  <c:v>134</c:v>
                </c:pt>
                <c:pt idx="11">
                  <c:v>150</c:v>
                </c:pt>
                <c:pt idx="12">
                  <c:v>181</c:v>
                </c:pt>
                <c:pt idx="13">
                  <c:v>168</c:v>
                </c:pt>
                <c:pt idx="14">
                  <c:v>150</c:v>
                </c:pt>
                <c:pt idx="15">
                  <c:v>161</c:v>
                </c:pt>
                <c:pt idx="16">
                  <c:v>117</c:v>
                </c:pt>
                <c:pt idx="17">
                  <c:v>86</c:v>
                </c:pt>
                <c:pt idx="18">
                  <c:v>63</c:v>
                </c:pt>
                <c:pt idx="19">
                  <c:v>42</c:v>
                </c:pt>
                <c:pt idx="20">
                  <c:v>36</c:v>
                </c:pt>
                <c:pt idx="21">
                  <c:v>30</c:v>
                </c:pt>
                <c:pt idx="22">
                  <c:v>12</c:v>
                </c:pt>
                <c:pt idx="23">
                  <c:v>9</c:v>
                </c:pt>
                <c:pt idx="24">
                  <c:v>6</c:v>
                </c:pt>
                <c:pt idx="25">
                  <c:v>3</c:v>
                </c:pt>
                <c:pt idx="26">
                  <c:v>2</c:v>
                </c:pt>
                <c:pt idx="27">
                  <c:v>1</c:v>
                </c:pt>
              </c:numCache>
            </c:numRef>
          </c:val>
        </c:ser>
        <c:dLbls>
          <c:showLegendKey val="0"/>
          <c:showVal val="0"/>
          <c:showCatName val="0"/>
          <c:showSerName val="0"/>
          <c:showPercent val="0"/>
          <c:showBubbleSize val="0"/>
        </c:dLbls>
        <c:gapWidth val="74"/>
        <c:axId val="95369088"/>
        <c:axId val="95370624"/>
      </c:barChart>
      <c:catAx>
        <c:axId val="95369088"/>
        <c:scaling>
          <c:orientation val="minMax"/>
        </c:scaling>
        <c:delete val="0"/>
        <c:axPos val="l"/>
        <c:majorTickMark val="out"/>
        <c:minorTickMark val="none"/>
        <c:tickLblPos val="nextTo"/>
        <c:txPr>
          <a:bodyPr/>
          <a:lstStyle/>
          <a:p>
            <a:pPr>
              <a:defRPr sz="1100">
                <a:latin typeface="ＭＳ Ｐ明朝" pitchFamily="18" charset="-128"/>
                <a:ea typeface="ＭＳ Ｐ明朝" pitchFamily="18" charset="-128"/>
              </a:defRPr>
            </a:pPr>
            <a:endParaRPr lang="ja-JP"/>
          </a:p>
        </c:txPr>
        <c:crossAx val="95370624"/>
        <c:crosses val="autoZero"/>
        <c:auto val="1"/>
        <c:lblAlgn val="ctr"/>
        <c:lblOffset val="100"/>
        <c:noMultiLvlLbl val="0"/>
      </c:catAx>
      <c:valAx>
        <c:axId val="95370624"/>
        <c:scaling>
          <c:orientation val="minMax"/>
        </c:scaling>
        <c:delete val="0"/>
        <c:axPos val="b"/>
        <c:majorGridlines/>
        <c:numFmt formatCode="General" sourceLinked="1"/>
        <c:majorTickMark val="out"/>
        <c:minorTickMark val="none"/>
        <c:tickLblPos val="nextTo"/>
        <c:txPr>
          <a:bodyPr/>
          <a:lstStyle/>
          <a:p>
            <a:pPr>
              <a:defRPr sz="1200">
                <a:latin typeface="ＭＳ Ｐ明朝" pitchFamily="18" charset="-128"/>
                <a:ea typeface="ＭＳ Ｐ明朝" pitchFamily="18" charset="-128"/>
              </a:defRPr>
            </a:pPr>
            <a:endParaRPr lang="ja-JP"/>
          </a:p>
        </c:txPr>
        <c:crossAx val="95369088"/>
        <c:crosses val="autoZero"/>
        <c:crossBetween val="between"/>
      </c:valAx>
      <c:spPr>
        <a:solidFill>
          <a:srgbClr val="FFFFFF"/>
        </a:solidFill>
      </c:spPr>
    </c:plotArea>
    <c:plotVisOnly val="1"/>
    <c:dispBlanksAs val="gap"/>
    <c:showDLblsOverMax val="0"/>
  </c:chart>
  <c:spPr>
    <a:solidFill>
      <a:srgbClr val="FFFFFF"/>
    </a:solidFill>
    <a:ln w="6350">
      <a:noFill/>
    </a:ln>
  </c:spPr>
  <c:externalData r:id="rId2">
    <c:autoUpdate val="0"/>
  </c:externalData>
  <c:userShapes r:id="rId3"/>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51217475940507462"/>
          <c:y val="0.16375214645009045"/>
          <c:w val="0.48782524059492582"/>
          <c:h val="0.78326921793370463"/>
        </c:manualLayout>
      </c:layout>
      <c:barChart>
        <c:barDir val="bar"/>
        <c:grouping val="clustered"/>
        <c:varyColors val="0"/>
        <c:ser>
          <c:idx val="0"/>
          <c:order val="0"/>
          <c:invertIfNegative val="0"/>
          <c:dLbls>
            <c:showLegendKey val="0"/>
            <c:showVal val="1"/>
            <c:showCatName val="0"/>
            <c:showSerName val="0"/>
            <c:showPercent val="0"/>
            <c:showBubbleSize val="0"/>
            <c:showLeaderLines val="0"/>
          </c:dLbls>
          <c:cat>
            <c:strRef>
              <c:f>'06効果・成果まとめ'!$I$11:$I$17</c:f>
              <c:strCache>
                <c:ptCount val="7"/>
                <c:pt idx="0">
                  <c:v>保健・医療職との連携の強化</c:v>
                </c:pt>
                <c:pt idx="1">
                  <c:v>自治体内の関係部署との連携の強化（直営の場合）</c:v>
                </c:pt>
                <c:pt idx="2">
                  <c:v>行政との連携の強化（委託の場合）</c:v>
                </c:pt>
                <c:pt idx="3">
                  <c:v>他の公的サービスの関係者との連携の強化</c:v>
                </c:pt>
                <c:pt idx="4">
                  <c:v>インフォーマルサービスの関係者との連携の強化</c:v>
                </c:pt>
                <c:pt idx="5">
                  <c:v>その他関係機関との連携の強化</c:v>
                </c:pt>
                <c:pt idx="6">
                  <c:v>その他</c:v>
                </c:pt>
              </c:strCache>
            </c:strRef>
          </c:cat>
          <c:val>
            <c:numRef>
              <c:f>'06効果・成果まとめ'!$J$11:$J$17</c:f>
              <c:numCache>
                <c:formatCode>0.0%</c:formatCode>
                <c:ptCount val="7"/>
                <c:pt idx="0">
                  <c:v>0.49504950495049532</c:v>
                </c:pt>
                <c:pt idx="1">
                  <c:v>0.25742574257425782</c:v>
                </c:pt>
                <c:pt idx="2">
                  <c:v>0.34653465346534651</c:v>
                </c:pt>
                <c:pt idx="3">
                  <c:v>0.53465346534653468</c:v>
                </c:pt>
                <c:pt idx="4">
                  <c:v>0.54455445544554471</c:v>
                </c:pt>
                <c:pt idx="5">
                  <c:v>0.52475247524752477</c:v>
                </c:pt>
                <c:pt idx="6">
                  <c:v>4.9504950495049507E-2</c:v>
                </c:pt>
              </c:numCache>
            </c:numRef>
          </c:val>
        </c:ser>
        <c:dLbls>
          <c:showLegendKey val="0"/>
          <c:showVal val="0"/>
          <c:showCatName val="0"/>
          <c:showSerName val="0"/>
          <c:showPercent val="0"/>
          <c:showBubbleSize val="0"/>
        </c:dLbls>
        <c:gapWidth val="150"/>
        <c:axId val="133331200"/>
        <c:axId val="133341184"/>
      </c:barChart>
      <c:catAx>
        <c:axId val="133331200"/>
        <c:scaling>
          <c:orientation val="maxMin"/>
        </c:scaling>
        <c:delete val="0"/>
        <c:axPos val="l"/>
        <c:majorTickMark val="out"/>
        <c:minorTickMark val="none"/>
        <c:tickLblPos val="nextTo"/>
        <c:txPr>
          <a:bodyPr/>
          <a:lstStyle/>
          <a:p>
            <a:pPr>
              <a:defRPr sz="1000"/>
            </a:pPr>
            <a:endParaRPr lang="ja-JP"/>
          </a:p>
        </c:txPr>
        <c:crossAx val="133341184"/>
        <c:crosses val="autoZero"/>
        <c:auto val="1"/>
        <c:lblAlgn val="ctr"/>
        <c:lblOffset val="100"/>
        <c:noMultiLvlLbl val="0"/>
      </c:catAx>
      <c:valAx>
        <c:axId val="133341184"/>
        <c:scaling>
          <c:orientation val="minMax"/>
        </c:scaling>
        <c:delete val="1"/>
        <c:axPos val="t"/>
        <c:majorGridlines/>
        <c:numFmt formatCode="0.0%" sourceLinked="1"/>
        <c:majorTickMark val="out"/>
        <c:minorTickMark val="none"/>
        <c:tickLblPos val="none"/>
        <c:crossAx val="133331200"/>
        <c:crosses val="autoZero"/>
        <c:crossBetween val="between"/>
      </c:valAx>
    </c:plotArea>
    <c:plotVisOnly val="1"/>
    <c:dispBlanksAs val="gap"/>
    <c:showDLblsOverMax val="0"/>
  </c:chart>
  <c:spPr>
    <a:ln>
      <a:solidFill>
        <a:schemeClr val="accent1">
          <a:shade val="50000"/>
        </a:schemeClr>
      </a:solidFill>
    </a:ln>
  </c:sp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50343285214348255"/>
          <c:y val="0.22209466437885475"/>
          <c:w val="0.46601159230096262"/>
          <c:h val="0.70605117949857621"/>
        </c:manualLayout>
      </c:layout>
      <c:barChart>
        <c:barDir val="bar"/>
        <c:grouping val="clustered"/>
        <c:varyColors val="0"/>
        <c:ser>
          <c:idx val="0"/>
          <c:order val="0"/>
          <c:invertIfNegative val="0"/>
          <c:dLbls>
            <c:showLegendKey val="0"/>
            <c:showVal val="1"/>
            <c:showCatName val="0"/>
            <c:showSerName val="0"/>
            <c:showPercent val="0"/>
            <c:showBubbleSize val="0"/>
            <c:showLeaderLines val="0"/>
          </c:dLbls>
          <c:cat>
            <c:strRef>
              <c:f>'06効果・成果まとめ'!$I$19:$I$23</c:f>
              <c:strCache>
                <c:ptCount val="5"/>
                <c:pt idx="0">
                  <c:v>介護支援専門員の資質の向上</c:v>
                </c:pt>
                <c:pt idx="1">
                  <c:v>参加者のアセスメント能力の向上</c:v>
                </c:pt>
                <c:pt idx="2">
                  <c:v>センター職員の指導力の向上　</c:v>
                </c:pt>
                <c:pt idx="3">
                  <c:v>適正な給付の維持　　</c:v>
                </c:pt>
                <c:pt idx="4">
                  <c:v>その他</c:v>
                </c:pt>
              </c:strCache>
            </c:strRef>
          </c:cat>
          <c:val>
            <c:numRef>
              <c:f>'06効果・成果まとめ'!$J$19:$J$23</c:f>
              <c:numCache>
                <c:formatCode>0.0%</c:formatCode>
                <c:ptCount val="5"/>
                <c:pt idx="0">
                  <c:v>0.4851485148514853</c:v>
                </c:pt>
                <c:pt idx="1">
                  <c:v>0.43564356435643581</c:v>
                </c:pt>
                <c:pt idx="2">
                  <c:v>0.43564356435643581</c:v>
                </c:pt>
                <c:pt idx="3">
                  <c:v>0.17821782178217854</c:v>
                </c:pt>
                <c:pt idx="4">
                  <c:v>1.9801980198019837E-2</c:v>
                </c:pt>
              </c:numCache>
            </c:numRef>
          </c:val>
        </c:ser>
        <c:dLbls>
          <c:showLegendKey val="0"/>
          <c:showVal val="0"/>
          <c:showCatName val="0"/>
          <c:showSerName val="0"/>
          <c:showPercent val="0"/>
          <c:showBubbleSize val="0"/>
        </c:dLbls>
        <c:gapWidth val="150"/>
        <c:axId val="95428608"/>
        <c:axId val="95430144"/>
      </c:barChart>
      <c:catAx>
        <c:axId val="95428608"/>
        <c:scaling>
          <c:orientation val="maxMin"/>
        </c:scaling>
        <c:delete val="0"/>
        <c:axPos val="l"/>
        <c:majorTickMark val="out"/>
        <c:minorTickMark val="none"/>
        <c:tickLblPos val="nextTo"/>
        <c:crossAx val="95430144"/>
        <c:crosses val="autoZero"/>
        <c:auto val="1"/>
        <c:lblAlgn val="ctr"/>
        <c:lblOffset val="100"/>
        <c:noMultiLvlLbl val="0"/>
      </c:catAx>
      <c:valAx>
        <c:axId val="95430144"/>
        <c:scaling>
          <c:orientation val="minMax"/>
        </c:scaling>
        <c:delete val="1"/>
        <c:axPos val="t"/>
        <c:majorGridlines/>
        <c:numFmt formatCode="0.0%" sourceLinked="1"/>
        <c:majorTickMark val="out"/>
        <c:minorTickMark val="none"/>
        <c:tickLblPos val="none"/>
        <c:crossAx val="95428608"/>
        <c:crosses val="autoZero"/>
        <c:crossBetween val="between"/>
      </c:valAx>
    </c:plotArea>
    <c:plotVisOnly val="1"/>
    <c:dispBlanksAs val="gap"/>
    <c:showDLblsOverMax val="0"/>
  </c:chart>
  <c:spPr>
    <a:ln>
      <a:solidFill>
        <a:schemeClr val="accent1">
          <a:shade val="50000"/>
        </a:schemeClr>
      </a:solidFill>
    </a:ln>
  </c:sp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v>世帯主が65歳以上の単独世帯数</c:v>
          </c:tx>
          <c:invertIfNegative val="0"/>
          <c:dLbls>
            <c:showLegendKey val="0"/>
            <c:showVal val="1"/>
            <c:showCatName val="0"/>
            <c:showSerName val="0"/>
            <c:showPercent val="0"/>
            <c:showBubbleSize val="0"/>
            <c:showLeaderLines val="0"/>
          </c:dLbls>
          <c:cat>
            <c:strRef>
              <c:f>作業用!$A$25:$A$30</c:f>
              <c:strCache>
                <c:ptCount val="6"/>
                <c:pt idx="0">
                  <c:v>2010年</c:v>
                </c:pt>
                <c:pt idx="1">
                  <c:v>2015年</c:v>
                </c:pt>
                <c:pt idx="2">
                  <c:v>2020年</c:v>
                </c:pt>
                <c:pt idx="3">
                  <c:v>2025年</c:v>
                </c:pt>
                <c:pt idx="4">
                  <c:v>2030年</c:v>
                </c:pt>
                <c:pt idx="5">
                  <c:v>2035年</c:v>
                </c:pt>
              </c:strCache>
            </c:strRef>
          </c:cat>
          <c:val>
            <c:numRef>
              <c:f>作業用!$J$12:$J$17</c:f>
              <c:numCache>
                <c:formatCode>#,##0_ </c:formatCode>
                <c:ptCount val="6"/>
                <c:pt idx="0">
                  <c:v>4979.7809999999999</c:v>
                </c:pt>
                <c:pt idx="1">
                  <c:v>6008.31</c:v>
                </c:pt>
                <c:pt idx="2">
                  <c:v>6678.7610000000004</c:v>
                </c:pt>
                <c:pt idx="3">
                  <c:v>7006.6630000000014</c:v>
                </c:pt>
                <c:pt idx="4">
                  <c:v>7297.9990000000007</c:v>
                </c:pt>
                <c:pt idx="5">
                  <c:v>7622.1730000000016</c:v>
                </c:pt>
              </c:numCache>
            </c:numRef>
          </c:val>
        </c:ser>
        <c:ser>
          <c:idx val="1"/>
          <c:order val="1"/>
          <c:tx>
            <c:v>世帯主が65歳以上の夫婦のみの世帯数</c:v>
          </c:tx>
          <c:invertIfNegative val="0"/>
          <c:dLbls>
            <c:showLegendKey val="0"/>
            <c:showVal val="1"/>
            <c:showCatName val="0"/>
            <c:showSerName val="0"/>
            <c:showPercent val="0"/>
            <c:showBubbleSize val="0"/>
            <c:showLeaderLines val="0"/>
          </c:dLbls>
          <c:cat>
            <c:strRef>
              <c:f>作業用!$A$25:$A$30</c:f>
              <c:strCache>
                <c:ptCount val="6"/>
                <c:pt idx="0">
                  <c:v>2010年</c:v>
                </c:pt>
                <c:pt idx="1">
                  <c:v>2015年</c:v>
                </c:pt>
                <c:pt idx="2">
                  <c:v>2020年</c:v>
                </c:pt>
                <c:pt idx="3">
                  <c:v>2025年</c:v>
                </c:pt>
                <c:pt idx="4">
                  <c:v>2030年</c:v>
                </c:pt>
                <c:pt idx="5">
                  <c:v>2035年</c:v>
                </c:pt>
              </c:strCache>
            </c:strRef>
          </c:cat>
          <c:val>
            <c:numRef>
              <c:f>作業用!$K$12:$K$17</c:f>
              <c:numCache>
                <c:formatCode>#,##0_ </c:formatCode>
                <c:ptCount val="6"/>
                <c:pt idx="0">
                  <c:v>5402.51</c:v>
                </c:pt>
                <c:pt idx="1">
                  <c:v>6209.1510000000044</c:v>
                </c:pt>
                <c:pt idx="2">
                  <c:v>6511.7190000000001</c:v>
                </c:pt>
                <c:pt idx="3">
                  <c:v>6453.3220000000238</c:v>
                </c:pt>
                <c:pt idx="4">
                  <c:v>6327.991</c:v>
                </c:pt>
                <c:pt idx="5">
                  <c:v>6254.1450000000004</c:v>
                </c:pt>
              </c:numCache>
            </c:numRef>
          </c:val>
        </c:ser>
        <c:dLbls>
          <c:showLegendKey val="0"/>
          <c:showVal val="0"/>
          <c:showCatName val="0"/>
          <c:showSerName val="0"/>
          <c:showPercent val="0"/>
          <c:showBubbleSize val="0"/>
        </c:dLbls>
        <c:gapWidth val="150"/>
        <c:overlap val="100"/>
        <c:axId val="96969856"/>
        <c:axId val="96971392"/>
      </c:barChart>
      <c:lineChart>
        <c:grouping val="standard"/>
        <c:varyColors val="0"/>
        <c:ser>
          <c:idx val="2"/>
          <c:order val="2"/>
          <c:tx>
            <c:v>世帯主が65歳以上の単独世帯と夫婦のみ世帯の世帯数全体に占める割合</c:v>
          </c:tx>
          <c:spPr>
            <a:ln>
              <a:solidFill>
                <a:schemeClr val="tx2"/>
              </a:solidFill>
            </a:ln>
          </c:spPr>
          <c:marker>
            <c:spPr>
              <a:solidFill>
                <a:schemeClr val="tx2"/>
              </a:solidFill>
              <a:ln w="19050">
                <a:solidFill>
                  <a:schemeClr val="tx2"/>
                </a:solidFill>
              </a:ln>
            </c:spPr>
          </c:marker>
          <c:dLbls>
            <c:dLblPos val="r"/>
            <c:showLegendKey val="0"/>
            <c:showVal val="1"/>
            <c:showCatName val="0"/>
            <c:showSerName val="0"/>
            <c:showPercent val="0"/>
            <c:showBubbleSize val="0"/>
            <c:showLeaderLines val="0"/>
          </c:dLbls>
          <c:cat>
            <c:strRef>
              <c:f>作業用!$A$25:$A$30</c:f>
              <c:strCache>
                <c:ptCount val="6"/>
                <c:pt idx="0">
                  <c:v>2010年</c:v>
                </c:pt>
                <c:pt idx="1">
                  <c:v>2015年</c:v>
                </c:pt>
                <c:pt idx="2">
                  <c:v>2020年</c:v>
                </c:pt>
                <c:pt idx="3">
                  <c:v>2025年</c:v>
                </c:pt>
                <c:pt idx="4">
                  <c:v>2030年</c:v>
                </c:pt>
                <c:pt idx="5">
                  <c:v>2035年</c:v>
                </c:pt>
              </c:strCache>
            </c:strRef>
          </c:cat>
          <c:val>
            <c:numRef>
              <c:f>作業用!$L$25:$L$30</c:f>
              <c:numCache>
                <c:formatCode>0.0_ </c:formatCode>
                <c:ptCount val="6"/>
                <c:pt idx="0">
                  <c:v>20.02667628197938</c:v>
                </c:pt>
                <c:pt idx="1">
                  <c:v>23.093754952390515</c:v>
                </c:pt>
                <c:pt idx="2">
                  <c:v>24.862755140498631</c:v>
                </c:pt>
                <c:pt idx="3">
                  <c:v>25.667838915252375</c:v>
                </c:pt>
                <c:pt idx="4">
                  <c:v>26.597400421346393</c:v>
                </c:pt>
                <c:pt idx="5">
                  <c:v>28.001697659869663</c:v>
                </c:pt>
              </c:numCache>
            </c:numRef>
          </c:val>
          <c:smooth val="0"/>
        </c:ser>
        <c:dLbls>
          <c:showLegendKey val="0"/>
          <c:showVal val="0"/>
          <c:showCatName val="0"/>
          <c:showSerName val="0"/>
          <c:showPercent val="0"/>
          <c:showBubbleSize val="0"/>
        </c:dLbls>
        <c:marker val="1"/>
        <c:smooth val="0"/>
        <c:axId val="96982912"/>
        <c:axId val="96981376"/>
      </c:lineChart>
      <c:catAx>
        <c:axId val="96969856"/>
        <c:scaling>
          <c:orientation val="minMax"/>
        </c:scaling>
        <c:delete val="0"/>
        <c:axPos val="b"/>
        <c:majorTickMark val="out"/>
        <c:minorTickMark val="none"/>
        <c:tickLblPos val="nextTo"/>
        <c:crossAx val="96971392"/>
        <c:crosses val="autoZero"/>
        <c:auto val="1"/>
        <c:lblAlgn val="ctr"/>
        <c:lblOffset val="100"/>
        <c:noMultiLvlLbl val="0"/>
      </c:catAx>
      <c:valAx>
        <c:axId val="96971392"/>
        <c:scaling>
          <c:orientation val="minMax"/>
        </c:scaling>
        <c:delete val="0"/>
        <c:axPos val="l"/>
        <c:majorGridlines/>
        <c:numFmt formatCode="#,##0_ " sourceLinked="1"/>
        <c:majorTickMark val="out"/>
        <c:minorTickMark val="none"/>
        <c:tickLblPos val="nextTo"/>
        <c:crossAx val="96969856"/>
        <c:crosses val="autoZero"/>
        <c:crossBetween val="between"/>
        <c:majorUnit val="5000"/>
      </c:valAx>
      <c:valAx>
        <c:axId val="96981376"/>
        <c:scaling>
          <c:orientation val="minMax"/>
        </c:scaling>
        <c:delete val="0"/>
        <c:axPos val="r"/>
        <c:numFmt formatCode="0.0_ " sourceLinked="1"/>
        <c:majorTickMark val="out"/>
        <c:minorTickMark val="none"/>
        <c:tickLblPos val="nextTo"/>
        <c:crossAx val="96982912"/>
        <c:crosses val="max"/>
        <c:crossBetween val="between"/>
        <c:majorUnit val="10"/>
      </c:valAx>
      <c:catAx>
        <c:axId val="96982912"/>
        <c:scaling>
          <c:orientation val="minMax"/>
        </c:scaling>
        <c:delete val="1"/>
        <c:axPos val="b"/>
        <c:majorTickMark val="out"/>
        <c:minorTickMark val="none"/>
        <c:tickLblPos val="none"/>
        <c:crossAx val="96981376"/>
        <c:crosses val="autoZero"/>
        <c:auto val="1"/>
        <c:lblAlgn val="ctr"/>
        <c:lblOffset val="100"/>
        <c:noMultiLvlLbl val="0"/>
      </c:catAx>
    </c:plotArea>
    <c:legend>
      <c:legendPos val="b"/>
      <c:legendEntry>
        <c:idx val="0"/>
        <c:txPr>
          <a:bodyPr/>
          <a:lstStyle/>
          <a:p>
            <a:pPr>
              <a:defRPr sz="900"/>
            </a:pPr>
            <a:endParaRPr lang="ja-JP"/>
          </a:p>
        </c:txPr>
      </c:legendEntry>
      <c:legendEntry>
        <c:idx val="1"/>
        <c:txPr>
          <a:bodyPr/>
          <a:lstStyle/>
          <a:p>
            <a:pPr>
              <a:defRPr sz="900"/>
            </a:pPr>
            <a:endParaRPr lang="ja-JP"/>
          </a:p>
        </c:txPr>
      </c:legendEntry>
      <c:legendEntry>
        <c:idx val="2"/>
        <c:txPr>
          <a:bodyPr/>
          <a:lstStyle/>
          <a:p>
            <a:pPr>
              <a:defRPr sz="900"/>
            </a:pPr>
            <a:endParaRPr lang="ja-JP"/>
          </a:p>
        </c:txPr>
      </c:legendEntry>
      <c:layout/>
      <c:overlay val="0"/>
      <c:txPr>
        <a:bodyPr/>
        <a:lstStyle/>
        <a:p>
          <a:pPr>
            <a:defRPr sz="800"/>
          </a:pPr>
          <a:endParaRPr lang="ja-JP"/>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stacked"/>
        <c:varyColors val="0"/>
        <c:ser>
          <c:idx val="0"/>
          <c:order val="0"/>
          <c:tx>
            <c:strRef>
              <c:f>'40～ (4)'!$A$11</c:f>
              <c:strCache>
                <c:ptCount val="1"/>
                <c:pt idx="0">
                  <c:v>40歳～64歳</c:v>
                </c:pt>
              </c:strCache>
            </c:strRef>
          </c:tx>
          <c:spPr>
            <a:solidFill>
              <a:srgbClr val="FFCC00"/>
            </a:solidFill>
          </c:spPr>
          <c:invertIfNegative val="0"/>
          <c:dLbls>
            <c:dLbl>
              <c:idx val="0"/>
              <c:layout>
                <c:manualLayout>
                  <c:x val="2.5273591604232271E-3"/>
                  <c:y val="-5.0792643086643448E-2"/>
                </c:manualLayout>
              </c:layout>
              <c:dLblPos val="ctr"/>
              <c:showLegendKey val="0"/>
              <c:showVal val="1"/>
              <c:showCatName val="0"/>
              <c:showSerName val="0"/>
              <c:showPercent val="0"/>
              <c:showBubbleSize val="0"/>
            </c:dLbl>
            <c:dLbl>
              <c:idx val="1"/>
              <c:layout>
                <c:manualLayout>
                  <c:x val="-2.5273591604232271E-3"/>
                  <c:y val="-2.6732970045601816E-2"/>
                </c:manualLayout>
              </c:layout>
              <c:dLblPos val="ctr"/>
              <c:showLegendKey val="0"/>
              <c:showVal val="1"/>
              <c:showCatName val="0"/>
              <c:showSerName val="0"/>
              <c:showPercent val="0"/>
              <c:showBubbleSize val="0"/>
            </c:dLbl>
            <c:dLbl>
              <c:idx val="2"/>
              <c:layout>
                <c:manualLayout>
                  <c:x val="-2.5273591604232271E-3"/>
                  <c:y val="-1.0693188018240726E-2"/>
                </c:manualLayout>
              </c:layout>
              <c:dLblPos val="ctr"/>
              <c:showLegendKey val="0"/>
              <c:showVal val="1"/>
              <c:showCatName val="0"/>
              <c:showSerName val="0"/>
              <c:showPercent val="0"/>
              <c:showBubbleSize val="0"/>
            </c:dLbl>
            <c:dLbl>
              <c:idx val="4"/>
              <c:layout>
                <c:manualLayout>
                  <c:x val="4.6334382682349887E-17"/>
                  <c:y val="1.3366485022800908E-2"/>
                </c:manualLayout>
              </c:layout>
              <c:dLblPos val="ctr"/>
              <c:showLegendKey val="0"/>
              <c:showVal val="1"/>
              <c:showCatName val="0"/>
              <c:showSerName val="0"/>
              <c:showPercent val="0"/>
              <c:showBubbleSize val="0"/>
            </c:dLbl>
            <c:dLbl>
              <c:idx val="5"/>
              <c:layout>
                <c:manualLayout>
                  <c:x val="0"/>
                  <c:y val="2.6732970045601816E-2"/>
                </c:manualLayout>
              </c:layout>
              <c:dLblPos val="ctr"/>
              <c:showLegendKey val="0"/>
              <c:showVal val="1"/>
              <c:showCatName val="0"/>
              <c:showSerName val="0"/>
              <c:showPercent val="0"/>
              <c:showBubbleSize val="0"/>
            </c:dLbl>
            <c:dLbl>
              <c:idx val="9"/>
              <c:layout>
                <c:manualLayout>
                  <c:x val="-9.2668765364699775E-17"/>
                  <c:y val="1.3366485022800908E-2"/>
                </c:manualLayout>
              </c:layout>
              <c:dLblPos val="ctr"/>
              <c:showLegendKey val="0"/>
              <c:showVal val="1"/>
              <c:showCatName val="0"/>
              <c:showSerName val="0"/>
              <c:showPercent val="0"/>
              <c:showBubbleSize val="0"/>
            </c:dLbl>
            <c:dLbl>
              <c:idx val="10"/>
              <c:layout>
                <c:manualLayout>
                  <c:x val="2.5273591604232271E-3"/>
                  <c:y val="1.8713079031921272E-2"/>
                </c:manualLayout>
              </c:layout>
              <c:dLblPos val="ctr"/>
              <c:showLegendKey val="0"/>
              <c:showVal val="1"/>
              <c:showCatName val="0"/>
              <c:showSerName val="0"/>
              <c:showPercent val="0"/>
              <c:showBubbleSize val="0"/>
            </c:dLbl>
            <c:dLbl>
              <c:idx val="11"/>
              <c:layout>
                <c:manualLayout>
                  <c:x val="-2.5273591604232271E-3"/>
                  <c:y val="4.5445838581695958E-2"/>
                </c:manualLayout>
              </c:layout>
              <c:dLblPos val="ctr"/>
              <c:showLegendKey val="0"/>
              <c:showVal val="1"/>
              <c:showCatName val="0"/>
              <c:showSerName val="0"/>
              <c:showPercent val="0"/>
              <c:showBubbleSize val="0"/>
            </c:dLbl>
            <c:dLbl>
              <c:idx val="12"/>
              <c:layout>
                <c:manualLayout>
                  <c:x val="0"/>
                  <c:y val="5.3465940091203729E-2"/>
                </c:manualLayout>
              </c:layout>
              <c:dLblPos val="ctr"/>
              <c:showLegendKey val="0"/>
              <c:showVal val="1"/>
              <c:showCatName val="0"/>
              <c:showSerName val="0"/>
              <c:showPercent val="0"/>
              <c:showBubbleSize val="0"/>
            </c:dLbl>
            <c:txPr>
              <a:bodyPr/>
              <a:lstStyle/>
              <a:p>
                <a:pPr>
                  <a:defRPr sz="1050"/>
                </a:pPr>
                <a:endParaRPr lang="ja-JP"/>
              </a:p>
            </c:txPr>
            <c:dLblPos val="ctr"/>
            <c:showLegendKey val="0"/>
            <c:showVal val="1"/>
            <c:showCatName val="0"/>
            <c:showSerName val="0"/>
            <c:showPercent val="0"/>
            <c:showBubbleSize val="0"/>
            <c:showLeaderLines val="0"/>
          </c:dLbls>
          <c:cat>
            <c:strRef>
              <c:f>'40～ (4)'!$B$3:$N$3</c:f>
              <c:strCache>
                <c:ptCount val="13"/>
                <c:pt idx="0">
                  <c:v>平成12(2000)年</c:v>
                </c:pt>
                <c:pt idx="1">
                  <c:v>平成17(2005)年</c:v>
                </c:pt>
                <c:pt idx="2">
                  <c:v>平成22(2010)年</c:v>
                </c:pt>
                <c:pt idx="3">
                  <c:v>平成27(2015)年</c:v>
                </c:pt>
                <c:pt idx="4">
                  <c:v>平成32(2020)年</c:v>
                </c:pt>
                <c:pt idx="5">
                  <c:v>平成37(2025)年</c:v>
                </c:pt>
                <c:pt idx="6">
                  <c:v>平成42(2030)年</c:v>
                </c:pt>
                <c:pt idx="7">
                  <c:v>平成47(2035)年</c:v>
                </c:pt>
                <c:pt idx="8">
                  <c:v>平成52(2040)年</c:v>
                </c:pt>
                <c:pt idx="9">
                  <c:v>平成57(2045)年</c:v>
                </c:pt>
                <c:pt idx="10">
                  <c:v>平成62(2050)年</c:v>
                </c:pt>
                <c:pt idx="11">
                  <c:v>平成67(2055)年</c:v>
                </c:pt>
                <c:pt idx="12">
                  <c:v>平成72(2060)年</c:v>
                </c:pt>
              </c:strCache>
            </c:strRef>
          </c:cat>
          <c:val>
            <c:numRef>
              <c:f>'40～ (4)'!$B$11:$N$11</c:f>
              <c:numCache>
                <c:formatCode>#,##0_ </c:formatCode>
                <c:ptCount val="13"/>
                <c:pt idx="0">
                  <c:v>4370.6817000000001</c:v>
                </c:pt>
                <c:pt idx="1">
                  <c:v>4356.6472999999996</c:v>
                </c:pt>
                <c:pt idx="2">
                  <c:v>4344.1505000000006</c:v>
                </c:pt>
                <c:pt idx="3">
                  <c:v>4250.0295999999998</c:v>
                </c:pt>
                <c:pt idx="4">
                  <c:v>4175.0897000000004</c:v>
                </c:pt>
                <c:pt idx="5">
                  <c:v>4111.6256999999996</c:v>
                </c:pt>
                <c:pt idx="6">
                  <c:v>3941.0290999999997</c:v>
                </c:pt>
                <c:pt idx="7">
                  <c:v>3680.2120000000004</c:v>
                </c:pt>
                <c:pt idx="8">
                  <c:v>3324.0097999999998</c:v>
                </c:pt>
                <c:pt idx="9">
                  <c:v>3076.5144</c:v>
                </c:pt>
                <c:pt idx="10">
                  <c:v>2895.9477000000002</c:v>
                </c:pt>
                <c:pt idx="11">
                  <c:v>2761.3964000000001</c:v>
                </c:pt>
                <c:pt idx="12">
                  <c:v>2596.0740000000001</c:v>
                </c:pt>
              </c:numCache>
            </c:numRef>
          </c:val>
        </c:ser>
        <c:ser>
          <c:idx val="1"/>
          <c:order val="1"/>
          <c:tx>
            <c:strRef>
              <c:f>'40～ (4)'!$A$12</c:f>
              <c:strCache>
                <c:ptCount val="1"/>
                <c:pt idx="0">
                  <c:v>64歳～74歳</c:v>
                </c:pt>
              </c:strCache>
            </c:strRef>
          </c:tx>
          <c:spPr>
            <a:solidFill>
              <a:srgbClr val="00CC00"/>
            </a:solidFill>
          </c:spPr>
          <c:invertIfNegative val="0"/>
          <c:dLbls>
            <c:dLbl>
              <c:idx val="0"/>
              <c:layout>
                <c:manualLayout>
                  <c:x val="2.5273591604232271E-3"/>
                  <c:y val="1.3366485022800908E-2"/>
                </c:manualLayout>
              </c:layout>
              <c:dLblPos val="ctr"/>
              <c:showLegendKey val="0"/>
              <c:showVal val="1"/>
              <c:showCatName val="0"/>
              <c:showSerName val="0"/>
              <c:showPercent val="0"/>
              <c:showBubbleSize val="0"/>
            </c:dLbl>
            <c:dLbl>
              <c:idx val="2"/>
              <c:layout>
                <c:manualLayout>
                  <c:x val="0"/>
                  <c:y val="-8.019891013680544E-3"/>
                </c:manualLayout>
              </c:layout>
              <c:dLblPos val="ctr"/>
              <c:showLegendKey val="0"/>
              <c:showVal val="1"/>
              <c:showCatName val="0"/>
              <c:showSerName val="0"/>
              <c:showPercent val="0"/>
              <c:showBubbleSize val="0"/>
            </c:dLbl>
            <c:dLbl>
              <c:idx val="3"/>
              <c:layout>
                <c:manualLayout>
                  <c:x val="0"/>
                  <c:y val="-2.4059673041041636E-2"/>
                </c:manualLayout>
              </c:layout>
              <c:dLblPos val="ctr"/>
              <c:showLegendKey val="0"/>
              <c:showVal val="1"/>
              <c:showCatName val="0"/>
              <c:showSerName val="0"/>
              <c:showPercent val="0"/>
              <c:showBubbleSize val="0"/>
            </c:dLbl>
            <c:dLbl>
              <c:idx val="4"/>
              <c:layout>
                <c:manualLayout>
                  <c:x val="4.6334382682349887E-17"/>
                  <c:y val="-8.019891013680544E-3"/>
                </c:manualLayout>
              </c:layout>
              <c:dLblPos val="ctr"/>
              <c:showLegendKey val="0"/>
              <c:showVal val="1"/>
              <c:showCatName val="0"/>
              <c:showSerName val="0"/>
              <c:showPercent val="0"/>
              <c:showBubbleSize val="0"/>
            </c:dLbl>
            <c:dLbl>
              <c:idx val="5"/>
              <c:layout>
                <c:manualLayout>
                  <c:x val="-2.5273591604232271E-3"/>
                  <c:y val="-5.346594009120363E-3"/>
                </c:manualLayout>
              </c:layout>
              <c:dLblPos val="ctr"/>
              <c:showLegendKey val="0"/>
              <c:showVal val="1"/>
              <c:showCatName val="0"/>
              <c:showSerName val="0"/>
              <c:showPercent val="0"/>
              <c:showBubbleSize val="0"/>
            </c:dLbl>
            <c:dLbl>
              <c:idx val="7"/>
              <c:layout>
                <c:manualLayout>
                  <c:x val="0"/>
                  <c:y val="-2.4059673041041636E-2"/>
                </c:manualLayout>
              </c:layout>
              <c:dLblPos val="ctr"/>
              <c:showLegendKey val="0"/>
              <c:showVal val="1"/>
              <c:showCatName val="0"/>
              <c:showSerName val="0"/>
              <c:showPercent val="0"/>
              <c:showBubbleSize val="0"/>
            </c:dLbl>
            <c:dLbl>
              <c:idx val="8"/>
              <c:layout>
                <c:manualLayout>
                  <c:x val="2.5273591604232271E-3"/>
                  <c:y val="-4.8119346082083271E-2"/>
                </c:manualLayout>
              </c:layout>
              <c:dLblPos val="ctr"/>
              <c:showLegendKey val="0"/>
              <c:showVal val="1"/>
              <c:showCatName val="0"/>
              <c:showSerName val="0"/>
              <c:showPercent val="0"/>
              <c:showBubbleSize val="0"/>
            </c:dLbl>
            <c:txPr>
              <a:bodyPr/>
              <a:lstStyle/>
              <a:p>
                <a:pPr>
                  <a:defRPr sz="1050"/>
                </a:pPr>
                <a:endParaRPr lang="ja-JP"/>
              </a:p>
            </c:txPr>
            <c:dLblPos val="ctr"/>
            <c:showLegendKey val="0"/>
            <c:showVal val="1"/>
            <c:showCatName val="0"/>
            <c:showSerName val="0"/>
            <c:showPercent val="0"/>
            <c:showBubbleSize val="0"/>
            <c:showLeaderLines val="0"/>
          </c:dLbls>
          <c:cat>
            <c:strRef>
              <c:f>'40～ (4)'!$B$3:$N$3</c:f>
              <c:strCache>
                <c:ptCount val="13"/>
                <c:pt idx="0">
                  <c:v>平成12(2000)年</c:v>
                </c:pt>
                <c:pt idx="1">
                  <c:v>平成17(2005)年</c:v>
                </c:pt>
                <c:pt idx="2">
                  <c:v>平成22(2010)年</c:v>
                </c:pt>
                <c:pt idx="3">
                  <c:v>平成27(2015)年</c:v>
                </c:pt>
                <c:pt idx="4">
                  <c:v>平成32(2020)年</c:v>
                </c:pt>
                <c:pt idx="5">
                  <c:v>平成37(2025)年</c:v>
                </c:pt>
                <c:pt idx="6">
                  <c:v>平成42(2030)年</c:v>
                </c:pt>
                <c:pt idx="7">
                  <c:v>平成47(2035)年</c:v>
                </c:pt>
                <c:pt idx="8">
                  <c:v>平成52(2040)年</c:v>
                </c:pt>
                <c:pt idx="9">
                  <c:v>平成57(2045)年</c:v>
                </c:pt>
                <c:pt idx="10">
                  <c:v>平成62(2050)年</c:v>
                </c:pt>
                <c:pt idx="11">
                  <c:v>平成67(2055)年</c:v>
                </c:pt>
                <c:pt idx="12">
                  <c:v>平成72(2060)年</c:v>
                </c:pt>
              </c:strCache>
            </c:strRef>
          </c:cat>
          <c:val>
            <c:numRef>
              <c:f>'40～ (4)'!$B$12:$N$12</c:f>
              <c:numCache>
                <c:formatCode>#,##0_ </c:formatCode>
                <c:ptCount val="13"/>
                <c:pt idx="0">
                  <c:v>1302.8421000000003</c:v>
                </c:pt>
                <c:pt idx="1">
                  <c:v>1412.1619000000001</c:v>
                </c:pt>
                <c:pt idx="2">
                  <c:v>1529.0026000000003</c:v>
                </c:pt>
                <c:pt idx="3">
                  <c:v>1749.3674999999998</c:v>
                </c:pt>
                <c:pt idx="4">
                  <c:v>1733.3796000000002</c:v>
                </c:pt>
                <c:pt idx="5">
                  <c:v>1478.7849999999999</c:v>
                </c:pt>
                <c:pt idx="6">
                  <c:v>1406.5432000000001</c:v>
                </c:pt>
                <c:pt idx="7">
                  <c:v>1495.2788</c:v>
                </c:pt>
                <c:pt idx="8">
                  <c:v>1644.8169000000003</c:v>
                </c:pt>
                <c:pt idx="9">
                  <c:v>1599.7041000000002</c:v>
                </c:pt>
                <c:pt idx="10">
                  <c:v>1382.9528</c:v>
                </c:pt>
                <c:pt idx="11">
                  <c:v>1224.6497999999999</c:v>
                </c:pt>
                <c:pt idx="12">
                  <c:v>1127.9451000000001</c:v>
                </c:pt>
              </c:numCache>
            </c:numRef>
          </c:val>
        </c:ser>
        <c:ser>
          <c:idx val="2"/>
          <c:order val="2"/>
          <c:tx>
            <c:strRef>
              <c:f>'40～ (4)'!$A$13</c:f>
              <c:strCache>
                <c:ptCount val="1"/>
                <c:pt idx="0">
                  <c:v>75歳～84歳</c:v>
                </c:pt>
              </c:strCache>
            </c:strRef>
          </c:tx>
          <c:spPr>
            <a:solidFill>
              <a:srgbClr val="66FFFF"/>
            </a:solidFill>
          </c:spPr>
          <c:invertIfNegative val="0"/>
          <c:dLbls>
            <c:dLbl>
              <c:idx val="3"/>
              <c:layout>
                <c:manualLayout>
                  <c:x val="0"/>
                  <c:y val="-1.0693188018240726E-2"/>
                </c:manualLayout>
              </c:layout>
              <c:dLblPos val="ctr"/>
              <c:showLegendKey val="0"/>
              <c:showVal val="1"/>
              <c:showCatName val="0"/>
              <c:showSerName val="0"/>
              <c:showPercent val="0"/>
              <c:showBubbleSize val="0"/>
            </c:dLbl>
            <c:dLbl>
              <c:idx val="7"/>
              <c:layout>
                <c:manualLayout>
                  <c:x val="0"/>
                  <c:y val="-1.0693188018240726E-2"/>
                </c:manualLayout>
              </c:layout>
              <c:dLblPos val="ctr"/>
              <c:showLegendKey val="0"/>
              <c:showVal val="1"/>
              <c:showCatName val="0"/>
              <c:showSerName val="0"/>
              <c:showPercent val="0"/>
              <c:showBubbleSize val="0"/>
            </c:dLbl>
            <c:dLbl>
              <c:idx val="8"/>
              <c:layout>
                <c:manualLayout>
                  <c:x val="0"/>
                  <c:y val="-2.4059673041041636E-2"/>
                </c:manualLayout>
              </c:layout>
              <c:dLblPos val="ctr"/>
              <c:showLegendKey val="0"/>
              <c:showVal val="1"/>
              <c:showCatName val="0"/>
              <c:showSerName val="0"/>
              <c:showPercent val="0"/>
              <c:showBubbleSize val="0"/>
            </c:dLbl>
            <c:txPr>
              <a:bodyPr/>
              <a:lstStyle/>
              <a:p>
                <a:pPr>
                  <a:defRPr sz="1050"/>
                </a:pPr>
                <a:endParaRPr lang="ja-JP"/>
              </a:p>
            </c:txPr>
            <c:dLblPos val="ctr"/>
            <c:showLegendKey val="0"/>
            <c:showVal val="1"/>
            <c:showCatName val="0"/>
            <c:showSerName val="0"/>
            <c:showPercent val="0"/>
            <c:showBubbleSize val="0"/>
            <c:showLeaderLines val="0"/>
          </c:dLbls>
          <c:cat>
            <c:strRef>
              <c:f>'40～ (4)'!$B$3:$N$3</c:f>
              <c:strCache>
                <c:ptCount val="13"/>
                <c:pt idx="0">
                  <c:v>平成12(2000)年</c:v>
                </c:pt>
                <c:pt idx="1">
                  <c:v>平成17(2005)年</c:v>
                </c:pt>
                <c:pt idx="2">
                  <c:v>平成22(2010)年</c:v>
                </c:pt>
                <c:pt idx="3">
                  <c:v>平成27(2015)年</c:v>
                </c:pt>
                <c:pt idx="4">
                  <c:v>平成32(2020)年</c:v>
                </c:pt>
                <c:pt idx="5">
                  <c:v>平成37(2025)年</c:v>
                </c:pt>
                <c:pt idx="6">
                  <c:v>平成42(2030)年</c:v>
                </c:pt>
                <c:pt idx="7">
                  <c:v>平成47(2035)年</c:v>
                </c:pt>
                <c:pt idx="8">
                  <c:v>平成52(2040)年</c:v>
                </c:pt>
                <c:pt idx="9">
                  <c:v>平成57(2045)年</c:v>
                </c:pt>
                <c:pt idx="10">
                  <c:v>平成62(2050)年</c:v>
                </c:pt>
                <c:pt idx="11">
                  <c:v>平成67(2055)年</c:v>
                </c:pt>
                <c:pt idx="12">
                  <c:v>平成72(2060)年</c:v>
                </c:pt>
              </c:strCache>
            </c:strRef>
          </c:cat>
          <c:val>
            <c:numRef>
              <c:f>'40～ (4)'!$B$13:$N$13</c:f>
              <c:numCache>
                <c:formatCode>#,##0_ </c:formatCode>
                <c:ptCount val="13"/>
                <c:pt idx="0">
                  <c:v>677.56790000000001</c:v>
                </c:pt>
                <c:pt idx="1">
                  <c:v>870.37799999999993</c:v>
                </c:pt>
                <c:pt idx="2">
                  <c:v>1036.8440999999998</c:v>
                </c:pt>
                <c:pt idx="3">
                  <c:v>1134.7764</c:v>
                </c:pt>
                <c:pt idx="4">
                  <c:v>1242.154</c:v>
                </c:pt>
                <c:pt idx="5">
                  <c:v>1442.3580000000002</c:v>
                </c:pt>
                <c:pt idx="6">
                  <c:v>1432.1466</c:v>
                </c:pt>
                <c:pt idx="7">
                  <c:v>1230.6118999999999</c:v>
                </c:pt>
                <c:pt idx="8">
                  <c:v>1186.402</c:v>
                </c:pt>
                <c:pt idx="9">
                  <c:v>1271.799</c:v>
                </c:pt>
                <c:pt idx="10">
                  <c:v>1407.2474</c:v>
                </c:pt>
                <c:pt idx="11">
                  <c:v>1366.346</c:v>
                </c:pt>
                <c:pt idx="12">
                  <c:v>1187.2159999999999</c:v>
                </c:pt>
              </c:numCache>
            </c:numRef>
          </c:val>
        </c:ser>
        <c:ser>
          <c:idx val="3"/>
          <c:order val="3"/>
          <c:tx>
            <c:strRef>
              <c:f>'40～ (4)'!$A$14</c:f>
              <c:strCache>
                <c:ptCount val="1"/>
                <c:pt idx="0">
                  <c:v>85歳～</c:v>
                </c:pt>
              </c:strCache>
            </c:strRef>
          </c:tx>
          <c:spPr>
            <a:solidFill>
              <a:srgbClr val="FF66FF"/>
            </a:solidFill>
          </c:spPr>
          <c:invertIfNegative val="0"/>
          <c:dLbls>
            <c:dLbl>
              <c:idx val="7"/>
              <c:layout>
                <c:manualLayout>
                  <c:x val="7.5820774812696817E-3"/>
                  <c:y val="-2.1386376036481452E-2"/>
                </c:manualLayout>
              </c:layout>
              <c:dLblPos val="ctr"/>
              <c:showLegendKey val="0"/>
              <c:showVal val="1"/>
              <c:showCatName val="0"/>
              <c:showSerName val="0"/>
              <c:showPercent val="0"/>
              <c:showBubbleSize val="0"/>
            </c:dLbl>
            <c:dLbl>
              <c:idx val="8"/>
              <c:layout>
                <c:manualLayout>
                  <c:x val="-5.0547183208464542E-3"/>
                  <c:y val="-2.4059673041041611E-2"/>
                </c:manualLayout>
              </c:layout>
              <c:dLblPos val="ctr"/>
              <c:showLegendKey val="0"/>
              <c:showVal val="1"/>
              <c:showCatName val="0"/>
              <c:showSerName val="0"/>
              <c:showPercent val="0"/>
              <c:showBubbleSize val="0"/>
            </c:dLbl>
            <c:txPr>
              <a:bodyPr/>
              <a:lstStyle/>
              <a:p>
                <a:pPr>
                  <a:defRPr sz="1050"/>
                </a:pPr>
                <a:endParaRPr lang="ja-JP"/>
              </a:p>
            </c:txPr>
            <c:dLblPos val="ctr"/>
            <c:showLegendKey val="0"/>
            <c:showVal val="1"/>
            <c:showCatName val="0"/>
            <c:showSerName val="0"/>
            <c:showPercent val="0"/>
            <c:showBubbleSize val="0"/>
            <c:showLeaderLines val="0"/>
          </c:dLbls>
          <c:cat>
            <c:strRef>
              <c:f>'40～ (4)'!$B$3:$N$3</c:f>
              <c:strCache>
                <c:ptCount val="13"/>
                <c:pt idx="0">
                  <c:v>平成12(2000)年</c:v>
                </c:pt>
                <c:pt idx="1">
                  <c:v>平成17(2005)年</c:v>
                </c:pt>
                <c:pt idx="2">
                  <c:v>平成22(2010)年</c:v>
                </c:pt>
                <c:pt idx="3">
                  <c:v>平成27(2015)年</c:v>
                </c:pt>
                <c:pt idx="4">
                  <c:v>平成32(2020)年</c:v>
                </c:pt>
                <c:pt idx="5">
                  <c:v>平成37(2025)年</c:v>
                </c:pt>
                <c:pt idx="6">
                  <c:v>平成42(2030)年</c:v>
                </c:pt>
                <c:pt idx="7">
                  <c:v>平成47(2035)年</c:v>
                </c:pt>
                <c:pt idx="8">
                  <c:v>平成52(2040)年</c:v>
                </c:pt>
                <c:pt idx="9">
                  <c:v>平成57(2045)年</c:v>
                </c:pt>
                <c:pt idx="10">
                  <c:v>平成62(2050)年</c:v>
                </c:pt>
                <c:pt idx="11">
                  <c:v>平成67(2055)年</c:v>
                </c:pt>
                <c:pt idx="12">
                  <c:v>平成72(2060)年</c:v>
                </c:pt>
              </c:strCache>
            </c:strRef>
          </c:cat>
          <c:val>
            <c:numRef>
              <c:f>'40～ (4)'!$B$14:$N$14</c:f>
              <c:numCache>
                <c:formatCode>#,##0_ </c:formatCode>
                <c:ptCount val="13"/>
                <c:pt idx="0">
                  <c:v>223.65389999999996</c:v>
                </c:pt>
                <c:pt idx="1">
                  <c:v>293.55879999999996</c:v>
                </c:pt>
                <c:pt idx="2">
                  <c:v>382.51979999999998</c:v>
                </c:pt>
                <c:pt idx="3">
                  <c:v>511.04290000000003</c:v>
                </c:pt>
                <c:pt idx="4">
                  <c:v>636.84669999999994</c:v>
                </c:pt>
                <c:pt idx="5">
                  <c:v>736.20580000000007</c:v>
                </c:pt>
                <c:pt idx="6">
                  <c:v>846.23590000000002</c:v>
                </c:pt>
                <c:pt idx="7">
                  <c:v>1014.8273999999999</c:v>
                </c:pt>
                <c:pt idx="8">
                  <c:v>1036.5912999999998</c:v>
                </c:pt>
                <c:pt idx="9">
                  <c:v>984.88020000000017</c:v>
                </c:pt>
                <c:pt idx="10">
                  <c:v>977.36770000000001</c:v>
                </c:pt>
                <c:pt idx="11">
                  <c:v>1034.6650000000002</c:v>
                </c:pt>
                <c:pt idx="12">
                  <c:v>1149.0293999999999</c:v>
                </c:pt>
              </c:numCache>
            </c:numRef>
          </c:val>
        </c:ser>
        <c:ser>
          <c:idx val="4"/>
          <c:order val="4"/>
          <c:tx>
            <c:strRef>
              <c:f>'40～ (4)'!$A$15</c:f>
              <c:strCache>
                <c:ptCount val="1"/>
                <c:pt idx="0">
                  <c:v>合計40歳～</c:v>
                </c:pt>
              </c:strCache>
            </c:strRef>
          </c:tx>
          <c:spPr>
            <a:noFill/>
            <a:ln>
              <a:noFill/>
            </a:ln>
          </c:spPr>
          <c:invertIfNegative val="0"/>
          <c:dLbls>
            <c:dLbl>
              <c:idx val="4"/>
              <c:layout>
                <c:manualLayout>
                  <c:x val="-1.8905442538598942E-5"/>
                  <c:y val="7.3410630207666763E-2"/>
                </c:manualLayout>
              </c:layout>
              <c:dLblPos val="ctr"/>
              <c:showLegendKey val="0"/>
              <c:showVal val="1"/>
              <c:showCatName val="0"/>
              <c:showSerName val="0"/>
              <c:showPercent val="0"/>
              <c:showBubbleSize val="0"/>
            </c:dLbl>
            <c:txPr>
              <a:bodyPr/>
              <a:lstStyle/>
              <a:p>
                <a:pPr>
                  <a:defRPr sz="1050" b="1"/>
                </a:pPr>
                <a:endParaRPr lang="ja-JP"/>
              </a:p>
            </c:txPr>
            <c:dLblPos val="inBase"/>
            <c:showLegendKey val="0"/>
            <c:showVal val="1"/>
            <c:showCatName val="0"/>
            <c:showSerName val="0"/>
            <c:showPercent val="0"/>
            <c:showBubbleSize val="0"/>
            <c:showLeaderLines val="0"/>
          </c:dLbls>
          <c:cat>
            <c:strRef>
              <c:f>'40～ (4)'!$B$3:$N$3</c:f>
              <c:strCache>
                <c:ptCount val="13"/>
                <c:pt idx="0">
                  <c:v>平成12(2000)年</c:v>
                </c:pt>
                <c:pt idx="1">
                  <c:v>平成17(2005)年</c:v>
                </c:pt>
                <c:pt idx="2">
                  <c:v>平成22(2010)年</c:v>
                </c:pt>
                <c:pt idx="3">
                  <c:v>平成27(2015)年</c:v>
                </c:pt>
                <c:pt idx="4">
                  <c:v>平成32(2020)年</c:v>
                </c:pt>
                <c:pt idx="5">
                  <c:v>平成37(2025)年</c:v>
                </c:pt>
                <c:pt idx="6">
                  <c:v>平成42(2030)年</c:v>
                </c:pt>
                <c:pt idx="7">
                  <c:v>平成47(2035)年</c:v>
                </c:pt>
                <c:pt idx="8">
                  <c:v>平成52(2040)年</c:v>
                </c:pt>
                <c:pt idx="9">
                  <c:v>平成57(2045)年</c:v>
                </c:pt>
                <c:pt idx="10">
                  <c:v>平成62(2050)年</c:v>
                </c:pt>
                <c:pt idx="11">
                  <c:v>平成67(2055)年</c:v>
                </c:pt>
                <c:pt idx="12">
                  <c:v>平成72(2060)年</c:v>
                </c:pt>
              </c:strCache>
            </c:strRef>
          </c:cat>
          <c:val>
            <c:numRef>
              <c:f>'40～ (4)'!$B$15:$N$15</c:f>
              <c:numCache>
                <c:formatCode>#,##0_ </c:formatCode>
                <c:ptCount val="13"/>
                <c:pt idx="0">
                  <c:v>6574.7456000000011</c:v>
                </c:pt>
                <c:pt idx="1">
                  <c:v>6932.7459999999992</c:v>
                </c:pt>
                <c:pt idx="2">
                  <c:v>7292.5170000000016</c:v>
                </c:pt>
                <c:pt idx="3">
                  <c:v>7645.2164000000002</c:v>
                </c:pt>
                <c:pt idx="4">
                  <c:v>7787.4700000000012</c:v>
                </c:pt>
                <c:pt idx="5">
                  <c:v>7768.9744999999994</c:v>
                </c:pt>
                <c:pt idx="6">
                  <c:v>7625.9547999999995</c:v>
                </c:pt>
                <c:pt idx="7">
                  <c:v>7420.9301000000005</c:v>
                </c:pt>
                <c:pt idx="8">
                  <c:v>7191.82</c:v>
                </c:pt>
                <c:pt idx="9">
                  <c:v>6932.8977000000004</c:v>
                </c:pt>
                <c:pt idx="10">
                  <c:v>6663.5155999999997</c:v>
                </c:pt>
                <c:pt idx="11">
                  <c:v>6387.0572000000002</c:v>
                </c:pt>
                <c:pt idx="12">
                  <c:v>6060.2644999999993</c:v>
                </c:pt>
              </c:numCache>
            </c:numRef>
          </c:val>
        </c:ser>
        <c:dLbls>
          <c:showLegendKey val="0"/>
          <c:showVal val="0"/>
          <c:showCatName val="0"/>
          <c:showSerName val="0"/>
          <c:showPercent val="0"/>
          <c:showBubbleSize val="0"/>
        </c:dLbls>
        <c:gapWidth val="150"/>
        <c:overlap val="100"/>
        <c:axId val="28471296"/>
        <c:axId val="28472832"/>
      </c:barChart>
      <c:catAx>
        <c:axId val="28471296"/>
        <c:scaling>
          <c:orientation val="minMax"/>
        </c:scaling>
        <c:delete val="0"/>
        <c:axPos val="b"/>
        <c:numFmt formatCode="General" sourceLinked="1"/>
        <c:majorTickMark val="out"/>
        <c:minorTickMark val="none"/>
        <c:tickLblPos val="nextTo"/>
        <c:txPr>
          <a:bodyPr/>
          <a:lstStyle/>
          <a:p>
            <a:pPr>
              <a:defRPr sz="1050"/>
            </a:pPr>
            <a:endParaRPr lang="ja-JP"/>
          </a:p>
        </c:txPr>
        <c:crossAx val="28472832"/>
        <c:crosses val="autoZero"/>
        <c:auto val="1"/>
        <c:lblAlgn val="ctr"/>
        <c:lblOffset val="100"/>
        <c:noMultiLvlLbl val="0"/>
      </c:catAx>
      <c:valAx>
        <c:axId val="28472832"/>
        <c:scaling>
          <c:orientation val="minMax"/>
          <c:max val="9000"/>
        </c:scaling>
        <c:delete val="0"/>
        <c:axPos val="l"/>
        <c:majorGridlines/>
        <c:numFmt formatCode="#,##0_ " sourceLinked="1"/>
        <c:majorTickMark val="out"/>
        <c:minorTickMark val="none"/>
        <c:tickLblPos val="nextTo"/>
        <c:crossAx val="28471296"/>
        <c:crosses val="autoZero"/>
        <c:crossBetween val="between"/>
      </c:valAx>
    </c:plotArea>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733111245709671"/>
          <c:y val="4.5529632179987581E-2"/>
          <c:w val="0.85648843751521231"/>
          <c:h val="0.74507022500050091"/>
        </c:manualLayout>
      </c:layout>
      <c:barChart>
        <c:barDir val="col"/>
        <c:grouping val="stacked"/>
        <c:varyColors val="0"/>
        <c:ser>
          <c:idx val="0"/>
          <c:order val="0"/>
          <c:tx>
            <c:strRef>
              <c:f>'75～ (2)'!$A$12</c:f>
              <c:strCache>
                <c:ptCount val="1"/>
                <c:pt idx="0">
                  <c:v>75歳～84歳</c:v>
                </c:pt>
              </c:strCache>
            </c:strRef>
          </c:tx>
          <c:spPr>
            <a:solidFill>
              <a:srgbClr val="00FFFF"/>
            </a:solidFill>
          </c:spPr>
          <c:invertIfNegative val="0"/>
          <c:dLbls>
            <c:dLbl>
              <c:idx val="0"/>
              <c:layout>
                <c:manualLayout>
                  <c:x val="2.5641025641025641E-3"/>
                  <c:y val="2.2986739687943444E-2"/>
                </c:manualLayout>
              </c:layout>
              <c:showLegendKey val="0"/>
              <c:showVal val="1"/>
              <c:showCatName val="0"/>
              <c:showSerName val="0"/>
              <c:showPercent val="0"/>
              <c:showBubbleSize val="0"/>
            </c:dLbl>
            <c:dLbl>
              <c:idx val="1"/>
              <c:layout>
                <c:manualLayout>
                  <c:x val="-2.5641025641025641E-3"/>
                  <c:y val="1.78785753128449E-2"/>
                </c:manualLayout>
              </c:layout>
              <c:showLegendKey val="0"/>
              <c:showVal val="1"/>
              <c:showCatName val="0"/>
              <c:showSerName val="0"/>
              <c:showPercent val="0"/>
              <c:showBubbleSize val="0"/>
            </c:dLbl>
            <c:dLbl>
              <c:idx val="2"/>
              <c:layout>
                <c:manualLayout>
                  <c:x val="-5.1282051282051282E-3"/>
                  <c:y val="1.0216328750197087E-2"/>
                </c:manualLayout>
              </c:layout>
              <c:showLegendKey val="0"/>
              <c:showVal val="1"/>
              <c:showCatName val="0"/>
              <c:showSerName val="0"/>
              <c:showPercent val="0"/>
              <c:showBubbleSize val="0"/>
            </c:dLbl>
            <c:dLbl>
              <c:idx val="3"/>
              <c:layout>
                <c:manualLayout>
                  <c:x val="2.5641025641025641E-3"/>
                  <c:y val="-2.5540821875492717E-3"/>
                </c:manualLayout>
              </c:layout>
              <c:showLegendKey val="0"/>
              <c:showVal val="1"/>
              <c:showCatName val="0"/>
              <c:showSerName val="0"/>
              <c:showPercent val="0"/>
              <c:showBubbleSize val="0"/>
            </c:dLbl>
            <c:dLbl>
              <c:idx val="4"/>
              <c:layout>
                <c:manualLayout>
                  <c:x val="-4.7008003968073819E-17"/>
                  <c:y val="-1.532449312529563E-2"/>
                </c:manualLayout>
              </c:layout>
              <c:showLegendKey val="0"/>
              <c:showVal val="1"/>
              <c:showCatName val="0"/>
              <c:showSerName val="0"/>
              <c:showPercent val="0"/>
              <c:showBubbleSize val="0"/>
            </c:dLbl>
            <c:dLbl>
              <c:idx val="5"/>
              <c:layout>
                <c:manualLayout>
                  <c:x val="-7.6923076923076927E-3"/>
                  <c:y val="-1.532449312529563E-2"/>
                </c:manualLayout>
              </c:layout>
              <c:showLegendKey val="0"/>
              <c:showVal val="1"/>
              <c:showCatName val="0"/>
              <c:showSerName val="0"/>
              <c:showPercent val="0"/>
              <c:showBubbleSize val="0"/>
            </c:dLbl>
            <c:dLbl>
              <c:idx val="8"/>
              <c:layout>
                <c:manualLayout>
                  <c:x val="0"/>
                  <c:y val="2.8094904063041989E-2"/>
                </c:manualLayout>
              </c:layout>
              <c:showLegendKey val="0"/>
              <c:showVal val="1"/>
              <c:showCatName val="0"/>
              <c:showSerName val="0"/>
              <c:showPercent val="0"/>
              <c:showBubbleSize val="0"/>
            </c:dLbl>
            <c:dLbl>
              <c:idx val="10"/>
              <c:layout>
                <c:manualLayout>
                  <c:x val="-5.1282051282052219E-3"/>
                  <c:y val="-2.2986739687943444E-2"/>
                </c:manualLayout>
              </c:layout>
              <c:showLegendKey val="0"/>
              <c:showVal val="1"/>
              <c:showCatName val="0"/>
              <c:showSerName val="0"/>
              <c:showPercent val="0"/>
              <c:showBubbleSize val="0"/>
            </c:dLbl>
            <c:txPr>
              <a:bodyPr/>
              <a:lstStyle/>
              <a:p>
                <a:pPr>
                  <a:defRPr sz="1050"/>
                </a:pPr>
                <a:endParaRPr lang="ja-JP"/>
              </a:p>
            </c:txPr>
            <c:showLegendKey val="0"/>
            <c:showVal val="1"/>
            <c:showCatName val="0"/>
            <c:showSerName val="0"/>
            <c:showPercent val="0"/>
            <c:showBubbleSize val="0"/>
            <c:showLeaderLines val="0"/>
          </c:dLbls>
          <c:cat>
            <c:strRef>
              <c:f>'75～ (2)'!$B$10:$N$10</c:f>
              <c:strCache>
                <c:ptCount val="13"/>
                <c:pt idx="0">
                  <c:v>平成12(2000)年</c:v>
                </c:pt>
                <c:pt idx="1">
                  <c:v>平成17(2005)年</c:v>
                </c:pt>
                <c:pt idx="2">
                  <c:v>平成22(2010)年</c:v>
                </c:pt>
                <c:pt idx="3">
                  <c:v>平成27(2015)年</c:v>
                </c:pt>
                <c:pt idx="4">
                  <c:v>平成32(2020)年</c:v>
                </c:pt>
                <c:pt idx="5">
                  <c:v>平成37(2025)年</c:v>
                </c:pt>
                <c:pt idx="6">
                  <c:v>平成42(2030)年</c:v>
                </c:pt>
                <c:pt idx="7">
                  <c:v>平成47(2035)年</c:v>
                </c:pt>
                <c:pt idx="8">
                  <c:v>平成52(2040)年</c:v>
                </c:pt>
                <c:pt idx="9">
                  <c:v>平成57(2045)年</c:v>
                </c:pt>
                <c:pt idx="10">
                  <c:v>平成62(2050)年</c:v>
                </c:pt>
                <c:pt idx="11">
                  <c:v>平成67(2055)年</c:v>
                </c:pt>
                <c:pt idx="12">
                  <c:v>平成72(2060)年</c:v>
                </c:pt>
              </c:strCache>
            </c:strRef>
          </c:cat>
          <c:val>
            <c:numRef>
              <c:f>'75～ (2)'!$B$12:$N$12</c:f>
              <c:numCache>
                <c:formatCode>#,##0_ </c:formatCode>
                <c:ptCount val="13"/>
                <c:pt idx="0">
                  <c:v>677.56790000000001</c:v>
                </c:pt>
                <c:pt idx="1">
                  <c:v>870.37799999999993</c:v>
                </c:pt>
                <c:pt idx="2">
                  <c:v>1036.8440999999998</c:v>
                </c:pt>
                <c:pt idx="3">
                  <c:v>1134.7764</c:v>
                </c:pt>
                <c:pt idx="4">
                  <c:v>1242.154</c:v>
                </c:pt>
                <c:pt idx="5">
                  <c:v>1442.3580000000002</c:v>
                </c:pt>
                <c:pt idx="6">
                  <c:v>1432.1466</c:v>
                </c:pt>
                <c:pt idx="7">
                  <c:v>1230.6118999999999</c:v>
                </c:pt>
                <c:pt idx="8">
                  <c:v>1186.402</c:v>
                </c:pt>
                <c:pt idx="9">
                  <c:v>1271.799</c:v>
                </c:pt>
                <c:pt idx="10">
                  <c:v>1407.2474</c:v>
                </c:pt>
                <c:pt idx="11">
                  <c:v>1366.346</c:v>
                </c:pt>
                <c:pt idx="12">
                  <c:v>1187.2159999999999</c:v>
                </c:pt>
              </c:numCache>
            </c:numRef>
          </c:val>
        </c:ser>
        <c:ser>
          <c:idx val="1"/>
          <c:order val="1"/>
          <c:tx>
            <c:strRef>
              <c:f>'75～ (2)'!$A$13</c:f>
              <c:strCache>
                <c:ptCount val="1"/>
                <c:pt idx="0">
                  <c:v>85歳～</c:v>
                </c:pt>
              </c:strCache>
            </c:strRef>
          </c:tx>
          <c:spPr>
            <a:solidFill>
              <a:srgbClr val="FF6699"/>
            </a:solidFill>
          </c:spPr>
          <c:invertIfNegative val="0"/>
          <c:dLbls>
            <c:dLbl>
              <c:idx val="7"/>
              <c:layout>
                <c:manualLayout>
                  <c:x val="0"/>
                  <c:y val="1.2770410937746406E-2"/>
                </c:manualLayout>
              </c:layout>
              <c:showLegendKey val="0"/>
              <c:showVal val="1"/>
              <c:showCatName val="0"/>
              <c:showSerName val="0"/>
              <c:showPercent val="0"/>
              <c:showBubbleSize val="0"/>
            </c:dLbl>
            <c:dLbl>
              <c:idx val="8"/>
              <c:layout>
                <c:manualLayout>
                  <c:x val="-5.1282051282051282E-3"/>
                  <c:y val="3.3203068438140484E-2"/>
                </c:manualLayout>
              </c:layout>
              <c:showLegendKey val="0"/>
              <c:showVal val="1"/>
              <c:showCatName val="0"/>
              <c:showSerName val="0"/>
              <c:showPercent val="0"/>
              <c:showBubbleSize val="0"/>
            </c:dLbl>
            <c:dLbl>
              <c:idx val="9"/>
              <c:layout>
                <c:manualLayout>
                  <c:x val="-9.4016007936147637E-17"/>
                  <c:y val="1.2770410937746406E-2"/>
                </c:manualLayout>
              </c:layout>
              <c:showLegendKey val="0"/>
              <c:showVal val="1"/>
              <c:showCatName val="0"/>
              <c:showSerName val="0"/>
              <c:showPercent val="0"/>
              <c:showBubbleSize val="0"/>
            </c:dLbl>
            <c:txPr>
              <a:bodyPr/>
              <a:lstStyle/>
              <a:p>
                <a:pPr>
                  <a:defRPr sz="1200"/>
                </a:pPr>
                <a:endParaRPr lang="ja-JP"/>
              </a:p>
            </c:txPr>
            <c:showLegendKey val="0"/>
            <c:showVal val="1"/>
            <c:showCatName val="0"/>
            <c:showSerName val="0"/>
            <c:showPercent val="0"/>
            <c:showBubbleSize val="0"/>
            <c:showLeaderLines val="0"/>
          </c:dLbls>
          <c:cat>
            <c:strRef>
              <c:f>'75～ (2)'!$B$10:$N$10</c:f>
              <c:strCache>
                <c:ptCount val="13"/>
                <c:pt idx="0">
                  <c:v>平成12(2000)年</c:v>
                </c:pt>
                <c:pt idx="1">
                  <c:v>平成17(2005)年</c:v>
                </c:pt>
                <c:pt idx="2">
                  <c:v>平成22(2010)年</c:v>
                </c:pt>
                <c:pt idx="3">
                  <c:v>平成27(2015)年</c:v>
                </c:pt>
                <c:pt idx="4">
                  <c:v>平成32(2020)年</c:v>
                </c:pt>
                <c:pt idx="5">
                  <c:v>平成37(2025)年</c:v>
                </c:pt>
                <c:pt idx="6">
                  <c:v>平成42(2030)年</c:v>
                </c:pt>
                <c:pt idx="7">
                  <c:v>平成47(2035)年</c:v>
                </c:pt>
                <c:pt idx="8">
                  <c:v>平成52(2040)年</c:v>
                </c:pt>
                <c:pt idx="9">
                  <c:v>平成57(2045)年</c:v>
                </c:pt>
                <c:pt idx="10">
                  <c:v>平成62(2050)年</c:v>
                </c:pt>
                <c:pt idx="11">
                  <c:v>平成67(2055)年</c:v>
                </c:pt>
                <c:pt idx="12">
                  <c:v>平成72(2060)年</c:v>
                </c:pt>
              </c:strCache>
            </c:strRef>
          </c:cat>
          <c:val>
            <c:numRef>
              <c:f>'75～ (2)'!$B$13:$N$13</c:f>
              <c:numCache>
                <c:formatCode>#,##0_ </c:formatCode>
                <c:ptCount val="13"/>
                <c:pt idx="0">
                  <c:v>223.65389999999996</c:v>
                </c:pt>
                <c:pt idx="1">
                  <c:v>293.55879999999996</c:v>
                </c:pt>
                <c:pt idx="2">
                  <c:v>382.51979999999998</c:v>
                </c:pt>
                <c:pt idx="3">
                  <c:v>511.04290000000003</c:v>
                </c:pt>
                <c:pt idx="4">
                  <c:v>636.84669999999994</c:v>
                </c:pt>
                <c:pt idx="5">
                  <c:v>736.20580000000007</c:v>
                </c:pt>
                <c:pt idx="6">
                  <c:v>846.23590000000002</c:v>
                </c:pt>
                <c:pt idx="7">
                  <c:v>1014.8273999999999</c:v>
                </c:pt>
                <c:pt idx="8">
                  <c:v>1036.5912999999998</c:v>
                </c:pt>
                <c:pt idx="9">
                  <c:v>984.88020000000017</c:v>
                </c:pt>
                <c:pt idx="10">
                  <c:v>977.36770000000001</c:v>
                </c:pt>
                <c:pt idx="11">
                  <c:v>1034.6650000000002</c:v>
                </c:pt>
                <c:pt idx="12">
                  <c:v>1149.0293999999999</c:v>
                </c:pt>
              </c:numCache>
            </c:numRef>
          </c:val>
        </c:ser>
        <c:ser>
          <c:idx val="2"/>
          <c:order val="2"/>
          <c:tx>
            <c:strRef>
              <c:f>'75～ (2)'!$A$14</c:f>
              <c:strCache>
                <c:ptCount val="1"/>
                <c:pt idx="0">
                  <c:v>75以上計</c:v>
                </c:pt>
              </c:strCache>
            </c:strRef>
          </c:tx>
          <c:spPr>
            <a:noFill/>
            <a:ln>
              <a:noFill/>
            </a:ln>
          </c:spPr>
          <c:invertIfNegative val="0"/>
          <c:dLbls>
            <c:dLbl>
              <c:idx val="2"/>
              <c:layout>
                <c:manualLayout>
                  <c:x val="-1.282051282051282E-2"/>
                  <c:y val="0.14328119519784277"/>
                </c:manualLayout>
              </c:layout>
              <c:dLblPos val="ctr"/>
              <c:showLegendKey val="0"/>
              <c:showVal val="1"/>
              <c:showCatName val="0"/>
              <c:showSerName val="0"/>
              <c:showPercent val="0"/>
              <c:showBubbleSize val="0"/>
            </c:dLbl>
            <c:spPr>
              <a:noFill/>
              <a:ln>
                <a:noFill/>
              </a:ln>
            </c:spPr>
            <c:txPr>
              <a:bodyPr/>
              <a:lstStyle/>
              <a:p>
                <a:pPr>
                  <a:defRPr sz="1050"/>
                </a:pPr>
                <a:endParaRPr lang="ja-JP"/>
              </a:p>
            </c:txPr>
            <c:dLblPos val="inBase"/>
            <c:showLegendKey val="0"/>
            <c:showVal val="1"/>
            <c:showCatName val="0"/>
            <c:showSerName val="0"/>
            <c:showPercent val="0"/>
            <c:showBubbleSize val="0"/>
            <c:showLeaderLines val="0"/>
          </c:dLbls>
          <c:cat>
            <c:strRef>
              <c:f>'75～ (2)'!$B$10:$N$10</c:f>
              <c:strCache>
                <c:ptCount val="13"/>
                <c:pt idx="0">
                  <c:v>平成12(2000)年</c:v>
                </c:pt>
                <c:pt idx="1">
                  <c:v>平成17(2005)年</c:v>
                </c:pt>
                <c:pt idx="2">
                  <c:v>平成22(2010)年</c:v>
                </c:pt>
                <c:pt idx="3">
                  <c:v>平成27(2015)年</c:v>
                </c:pt>
                <c:pt idx="4">
                  <c:v>平成32(2020)年</c:v>
                </c:pt>
                <c:pt idx="5">
                  <c:v>平成37(2025)年</c:v>
                </c:pt>
                <c:pt idx="6">
                  <c:v>平成42(2030)年</c:v>
                </c:pt>
                <c:pt idx="7">
                  <c:v>平成47(2035)年</c:v>
                </c:pt>
                <c:pt idx="8">
                  <c:v>平成52(2040)年</c:v>
                </c:pt>
                <c:pt idx="9">
                  <c:v>平成57(2045)年</c:v>
                </c:pt>
                <c:pt idx="10">
                  <c:v>平成62(2050)年</c:v>
                </c:pt>
                <c:pt idx="11">
                  <c:v>平成67(2055)年</c:v>
                </c:pt>
                <c:pt idx="12">
                  <c:v>平成72(2060)年</c:v>
                </c:pt>
              </c:strCache>
            </c:strRef>
          </c:cat>
          <c:val>
            <c:numRef>
              <c:f>'75～ (2)'!$B$14:$N$14</c:f>
              <c:numCache>
                <c:formatCode>#,##0_ </c:formatCode>
                <c:ptCount val="13"/>
                <c:pt idx="0">
                  <c:v>901.22180000000003</c:v>
                </c:pt>
                <c:pt idx="1">
                  <c:v>1163.9367999999999</c:v>
                </c:pt>
                <c:pt idx="2">
                  <c:v>1419.3638999999998</c:v>
                </c:pt>
                <c:pt idx="3">
                  <c:v>1645.8193000000001</c:v>
                </c:pt>
                <c:pt idx="4">
                  <c:v>1879.0007000000001</c:v>
                </c:pt>
                <c:pt idx="5">
                  <c:v>2178.5638000000004</c:v>
                </c:pt>
                <c:pt idx="6">
                  <c:v>2278.3825000000002</c:v>
                </c:pt>
                <c:pt idx="7">
                  <c:v>2245.4393</c:v>
                </c:pt>
                <c:pt idx="8">
                  <c:v>2222.9933000000001</c:v>
                </c:pt>
                <c:pt idx="9">
                  <c:v>2256.6792</c:v>
                </c:pt>
                <c:pt idx="10">
                  <c:v>2384.6151</c:v>
                </c:pt>
                <c:pt idx="11">
                  <c:v>2401.0110000000004</c:v>
                </c:pt>
                <c:pt idx="12">
                  <c:v>2336.2453999999998</c:v>
                </c:pt>
              </c:numCache>
            </c:numRef>
          </c:val>
        </c:ser>
        <c:dLbls>
          <c:showLegendKey val="0"/>
          <c:showVal val="0"/>
          <c:showCatName val="0"/>
          <c:showSerName val="0"/>
          <c:showPercent val="0"/>
          <c:showBubbleSize val="0"/>
        </c:dLbls>
        <c:gapWidth val="150"/>
        <c:overlap val="100"/>
        <c:axId val="30567808"/>
        <c:axId val="30581888"/>
      </c:barChart>
      <c:catAx>
        <c:axId val="30567808"/>
        <c:scaling>
          <c:orientation val="minMax"/>
        </c:scaling>
        <c:delete val="0"/>
        <c:axPos val="b"/>
        <c:numFmt formatCode="General" sourceLinked="1"/>
        <c:majorTickMark val="out"/>
        <c:minorTickMark val="none"/>
        <c:tickLblPos val="nextTo"/>
        <c:txPr>
          <a:bodyPr/>
          <a:lstStyle/>
          <a:p>
            <a:pPr>
              <a:defRPr sz="1050"/>
            </a:pPr>
            <a:endParaRPr lang="ja-JP"/>
          </a:p>
        </c:txPr>
        <c:crossAx val="30581888"/>
        <c:crosses val="autoZero"/>
        <c:auto val="1"/>
        <c:lblAlgn val="ctr"/>
        <c:lblOffset val="100"/>
        <c:noMultiLvlLbl val="0"/>
      </c:catAx>
      <c:valAx>
        <c:axId val="30581888"/>
        <c:scaling>
          <c:orientation val="minMax"/>
          <c:max val="3000"/>
        </c:scaling>
        <c:delete val="0"/>
        <c:axPos val="l"/>
        <c:majorGridlines/>
        <c:numFmt formatCode="#,##0_ " sourceLinked="1"/>
        <c:majorTickMark val="out"/>
        <c:minorTickMark val="none"/>
        <c:tickLblPos val="nextTo"/>
        <c:txPr>
          <a:bodyPr/>
          <a:lstStyle/>
          <a:p>
            <a:pPr>
              <a:defRPr sz="1100"/>
            </a:pPr>
            <a:endParaRPr lang="ja-JP"/>
          </a:p>
        </c:txPr>
        <c:crossAx val="30567808"/>
        <c:crosses val="autoZero"/>
        <c:crossBetween val="between"/>
      </c:valAx>
    </c:plotArea>
    <c:plotVisOnly val="1"/>
    <c:dispBlanksAs val="gap"/>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725451207627639E-2"/>
          <c:y val="7.0452016253097882E-2"/>
          <c:w val="0.96668892968455111"/>
          <c:h val="0.74159504078034522"/>
        </c:manualLayout>
      </c:layout>
      <c:barChart>
        <c:barDir val="col"/>
        <c:grouping val="stacked"/>
        <c:varyColors val="0"/>
        <c:ser>
          <c:idx val="0"/>
          <c:order val="0"/>
          <c:tx>
            <c:strRef>
              <c:f>'[Microsoft PowerPoint 内のグラフ]Sheet1'!$A$2</c:f>
              <c:strCache>
                <c:ptCount val="1"/>
                <c:pt idx="0">
                  <c:v>要支援</c:v>
                </c:pt>
              </c:strCache>
            </c:strRef>
          </c:tx>
          <c:spPr>
            <a:solidFill>
              <a:srgbClr val="0070C0"/>
            </a:solidFill>
          </c:spPr>
          <c:invertIfNegative val="0"/>
          <c:cat>
            <c:strRef>
              <c:f>'[Microsoft PowerPoint 内のグラフ]Sheet1'!$B$1:$P$1</c:f>
              <c:strCache>
                <c:ptCount val="14"/>
                <c:pt idx="0">
                  <c:v>H12.4末</c:v>
                </c:pt>
                <c:pt idx="1">
                  <c:v>H13.4末</c:v>
                </c:pt>
                <c:pt idx="2">
                  <c:v>H14.4末</c:v>
                </c:pt>
                <c:pt idx="3">
                  <c:v>H15.4末</c:v>
                </c:pt>
                <c:pt idx="4">
                  <c:v>H16.4末</c:v>
                </c:pt>
                <c:pt idx="5">
                  <c:v>H17.4末</c:v>
                </c:pt>
                <c:pt idx="6">
                  <c:v>H18.4末</c:v>
                </c:pt>
                <c:pt idx="7">
                  <c:v>H19.4末</c:v>
                </c:pt>
                <c:pt idx="8">
                  <c:v>H20.4末</c:v>
                </c:pt>
                <c:pt idx="9">
                  <c:v>H21.4末</c:v>
                </c:pt>
                <c:pt idx="10">
                  <c:v>H22.4末</c:v>
                </c:pt>
                <c:pt idx="11">
                  <c:v>H23.4末</c:v>
                </c:pt>
                <c:pt idx="12">
                  <c:v>H24.4末</c:v>
                </c:pt>
                <c:pt idx="13">
                  <c:v>H25.4末 </c:v>
                </c:pt>
              </c:strCache>
            </c:strRef>
          </c:cat>
          <c:val>
            <c:numRef>
              <c:f>'[Microsoft PowerPoint 内のグラフ]Sheet1'!$B$2:$P$2</c:f>
              <c:numCache>
                <c:formatCode>General</c:formatCode>
                <c:ptCount val="14"/>
                <c:pt idx="0">
                  <c:v>29.1</c:v>
                </c:pt>
                <c:pt idx="1">
                  <c:v>32</c:v>
                </c:pt>
                <c:pt idx="2">
                  <c:v>39.799999999999997</c:v>
                </c:pt>
                <c:pt idx="3">
                  <c:v>50.5</c:v>
                </c:pt>
                <c:pt idx="4">
                  <c:v>60.1</c:v>
                </c:pt>
                <c:pt idx="5">
                  <c:v>67.400000000000006</c:v>
                </c:pt>
              </c:numCache>
            </c:numRef>
          </c:val>
        </c:ser>
        <c:ser>
          <c:idx val="1"/>
          <c:order val="1"/>
          <c:tx>
            <c:strRef>
              <c:f>'[Microsoft PowerPoint 内のグラフ]Sheet1'!$A$3</c:f>
              <c:strCache>
                <c:ptCount val="1"/>
                <c:pt idx="0">
                  <c:v>要支援１</c:v>
                </c:pt>
              </c:strCache>
            </c:strRef>
          </c:tx>
          <c:spPr>
            <a:solidFill>
              <a:srgbClr val="4BACC6">
                <a:lumMod val="40000"/>
                <a:lumOff val="60000"/>
              </a:srgbClr>
            </a:solidFill>
          </c:spPr>
          <c:invertIfNegative val="0"/>
          <c:dLbls>
            <c:dLbl>
              <c:idx val="6"/>
              <c:layout>
                <c:manualLayout>
                  <c:x val="0"/>
                  <c:y val="-2.5161434376106385E-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'[Microsoft PowerPoint 内のグラフ]Sheet1'!$B$1:$P$1</c:f>
              <c:strCache>
                <c:ptCount val="14"/>
                <c:pt idx="0">
                  <c:v>H12.4末</c:v>
                </c:pt>
                <c:pt idx="1">
                  <c:v>H13.4末</c:v>
                </c:pt>
                <c:pt idx="2">
                  <c:v>H14.4末</c:v>
                </c:pt>
                <c:pt idx="3">
                  <c:v>H15.4末</c:v>
                </c:pt>
                <c:pt idx="4">
                  <c:v>H16.4末</c:v>
                </c:pt>
                <c:pt idx="5">
                  <c:v>H17.4末</c:v>
                </c:pt>
                <c:pt idx="6">
                  <c:v>H18.4末</c:v>
                </c:pt>
                <c:pt idx="7">
                  <c:v>H19.4末</c:v>
                </c:pt>
                <c:pt idx="8">
                  <c:v>H20.4末</c:v>
                </c:pt>
                <c:pt idx="9">
                  <c:v>H21.4末</c:v>
                </c:pt>
                <c:pt idx="10">
                  <c:v>H22.4末</c:v>
                </c:pt>
                <c:pt idx="11">
                  <c:v>H23.4末</c:v>
                </c:pt>
                <c:pt idx="12">
                  <c:v>H24.4末</c:v>
                </c:pt>
                <c:pt idx="13">
                  <c:v>H25.4末 </c:v>
                </c:pt>
              </c:strCache>
            </c:strRef>
          </c:cat>
          <c:val>
            <c:numRef>
              <c:f>'[Microsoft PowerPoint 内のグラフ]Sheet1'!$B$3:$P$3</c:f>
              <c:numCache>
                <c:formatCode>General</c:formatCode>
                <c:ptCount val="14"/>
                <c:pt idx="6">
                  <c:v>5.9</c:v>
                </c:pt>
                <c:pt idx="7">
                  <c:v>52.7</c:v>
                </c:pt>
                <c:pt idx="8">
                  <c:v>55.1</c:v>
                </c:pt>
                <c:pt idx="9">
                  <c:v>57.5</c:v>
                </c:pt>
                <c:pt idx="10">
                  <c:v>60.4</c:v>
                </c:pt>
                <c:pt idx="11">
                  <c:v>66.2</c:v>
                </c:pt>
                <c:pt idx="12">
                  <c:v>69.2</c:v>
                </c:pt>
                <c:pt idx="13">
                  <c:v>77.3</c:v>
                </c:pt>
              </c:numCache>
            </c:numRef>
          </c:val>
        </c:ser>
        <c:ser>
          <c:idx val="2"/>
          <c:order val="2"/>
          <c:tx>
            <c:strRef>
              <c:f>'[Microsoft PowerPoint 内のグラフ]Sheet1'!$A$4</c:f>
              <c:strCache>
                <c:ptCount val="1"/>
                <c:pt idx="0">
                  <c:v>要支援２</c:v>
                </c:pt>
              </c:strCache>
            </c:strRef>
          </c:tx>
          <c:spPr>
            <a:solidFill>
              <a:srgbClr val="00FFFF"/>
            </a:solidFill>
          </c:spPr>
          <c:invertIfNegative val="0"/>
          <c:dLbls>
            <c:dLbl>
              <c:idx val="6"/>
              <c:layout>
                <c:manualLayout>
                  <c:x val="1.5141395597931327E-3"/>
                  <c:y val="-1.2580717188053193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'[Microsoft PowerPoint 内のグラフ]Sheet1'!$B$1:$P$1</c:f>
              <c:strCache>
                <c:ptCount val="14"/>
                <c:pt idx="0">
                  <c:v>H12.4末</c:v>
                </c:pt>
                <c:pt idx="1">
                  <c:v>H13.4末</c:v>
                </c:pt>
                <c:pt idx="2">
                  <c:v>H14.4末</c:v>
                </c:pt>
                <c:pt idx="3">
                  <c:v>H15.4末</c:v>
                </c:pt>
                <c:pt idx="4">
                  <c:v>H16.4末</c:v>
                </c:pt>
                <c:pt idx="5">
                  <c:v>H17.4末</c:v>
                </c:pt>
                <c:pt idx="6">
                  <c:v>H18.4末</c:v>
                </c:pt>
                <c:pt idx="7">
                  <c:v>H19.4末</c:v>
                </c:pt>
                <c:pt idx="8">
                  <c:v>H20.4末</c:v>
                </c:pt>
                <c:pt idx="9">
                  <c:v>H21.4末</c:v>
                </c:pt>
                <c:pt idx="10">
                  <c:v>H22.4末</c:v>
                </c:pt>
                <c:pt idx="11">
                  <c:v>H23.4末</c:v>
                </c:pt>
                <c:pt idx="12">
                  <c:v>H24.4末</c:v>
                </c:pt>
                <c:pt idx="13">
                  <c:v>H25.4末 </c:v>
                </c:pt>
              </c:strCache>
            </c:strRef>
          </c:cat>
          <c:val>
            <c:numRef>
              <c:f>'[Microsoft PowerPoint 内のグラフ]Sheet1'!$B$4:$P$4</c:f>
              <c:numCache>
                <c:formatCode>General</c:formatCode>
                <c:ptCount val="14"/>
                <c:pt idx="6">
                  <c:v>4.5</c:v>
                </c:pt>
                <c:pt idx="7">
                  <c:v>52.1</c:v>
                </c:pt>
                <c:pt idx="8">
                  <c:v>62.9</c:v>
                </c:pt>
                <c:pt idx="9">
                  <c:v>66.2</c:v>
                </c:pt>
                <c:pt idx="10">
                  <c:v>65.400000000000006</c:v>
                </c:pt>
                <c:pt idx="11">
                  <c:v>66.900000000000006</c:v>
                </c:pt>
                <c:pt idx="12">
                  <c:v>71.2</c:v>
                </c:pt>
                <c:pt idx="13">
                  <c:v>77.099999999999994</c:v>
                </c:pt>
              </c:numCache>
            </c:numRef>
          </c:val>
        </c:ser>
        <c:ser>
          <c:idx val="3"/>
          <c:order val="3"/>
          <c:tx>
            <c:strRef>
              <c:f>'[Microsoft PowerPoint 内のグラフ]Sheet1'!$A$5</c:f>
              <c:strCache>
                <c:ptCount val="1"/>
                <c:pt idx="0">
                  <c:v>経過的</c:v>
                </c:pt>
              </c:strCache>
            </c:strRef>
          </c:tx>
          <c:spPr>
            <a:solidFill>
              <a:srgbClr val="33CCCC"/>
            </a:solidFill>
          </c:spPr>
          <c:invertIfNegative val="0"/>
          <c:cat>
            <c:strRef>
              <c:f>'[Microsoft PowerPoint 内のグラフ]Sheet1'!$B$1:$P$1</c:f>
              <c:strCache>
                <c:ptCount val="14"/>
                <c:pt idx="0">
                  <c:v>H12.4末</c:v>
                </c:pt>
                <c:pt idx="1">
                  <c:v>H13.4末</c:v>
                </c:pt>
                <c:pt idx="2">
                  <c:v>H14.4末</c:v>
                </c:pt>
                <c:pt idx="3">
                  <c:v>H15.4末</c:v>
                </c:pt>
                <c:pt idx="4">
                  <c:v>H16.4末</c:v>
                </c:pt>
                <c:pt idx="5">
                  <c:v>H17.4末</c:v>
                </c:pt>
                <c:pt idx="6">
                  <c:v>H18.4末</c:v>
                </c:pt>
                <c:pt idx="7">
                  <c:v>H19.4末</c:v>
                </c:pt>
                <c:pt idx="8">
                  <c:v>H20.4末</c:v>
                </c:pt>
                <c:pt idx="9">
                  <c:v>H21.4末</c:v>
                </c:pt>
                <c:pt idx="10">
                  <c:v>H22.4末</c:v>
                </c:pt>
                <c:pt idx="11">
                  <c:v>H23.4末</c:v>
                </c:pt>
                <c:pt idx="12">
                  <c:v>H24.4末</c:v>
                </c:pt>
                <c:pt idx="13">
                  <c:v>H25.4末 </c:v>
                </c:pt>
              </c:strCache>
            </c:strRef>
          </c:cat>
          <c:val>
            <c:numRef>
              <c:f>'[Microsoft PowerPoint 内のグラフ]Sheet1'!$B$5:$P$5</c:f>
              <c:numCache>
                <c:formatCode>General</c:formatCode>
                <c:ptCount val="14"/>
                <c:pt idx="6">
                  <c:v>65.5</c:v>
                </c:pt>
                <c:pt idx="7">
                  <c:v>4</c:v>
                </c:pt>
                <c:pt idx="8">
                  <c:v>0.1</c:v>
                </c:pt>
                <c:pt idx="9">
                  <c:v>0</c:v>
                </c:pt>
              </c:numCache>
            </c:numRef>
          </c:val>
        </c:ser>
        <c:ser>
          <c:idx val="4"/>
          <c:order val="4"/>
          <c:tx>
            <c:strRef>
              <c:f>'[Microsoft PowerPoint 内のグラフ]Sheet1'!$A$6</c:f>
              <c:strCache>
                <c:ptCount val="1"/>
                <c:pt idx="0">
                  <c:v>要介護１</c:v>
                </c:pt>
              </c:strCache>
            </c:strRef>
          </c:tx>
          <c:spPr>
            <a:solidFill>
              <a:srgbClr val="FFFF00"/>
            </a:solidFill>
          </c:spPr>
          <c:invertIfNegative val="0"/>
          <c:cat>
            <c:strRef>
              <c:f>'[Microsoft PowerPoint 内のグラフ]Sheet1'!$B$1:$P$1</c:f>
              <c:strCache>
                <c:ptCount val="14"/>
                <c:pt idx="0">
                  <c:v>H12.4末</c:v>
                </c:pt>
                <c:pt idx="1">
                  <c:v>H13.4末</c:v>
                </c:pt>
                <c:pt idx="2">
                  <c:v>H14.4末</c:v>
                </c:pt>
                <c:pt idx="3">
                  <c:v>H15.4末</c:v>
                </c:pt>
                <c:pt idx="4">
                  <c:v>H16.4末</c:v>
                </c:pt>
                <c:pt idx="5">
                  <c:v>H17.4末</c:v>
                </c:pt>
                <c:pt idx="6">
                  <c:v>H18.4末</c:v>
                </c:pt>
                <c:pt idx="7">
                  <c:v>H19.4末</c:v>
                </c:pt>
                <c:pt idx="8">
                  <c:v>H20.4末</c:v>
                </c:pt>
                <c:pt idx="9">
                  <c:v>H21.4末</c:v>
                </c:pt>
                <c:pt idx="10">
                  <c:v>H22.4末</c:v>
                </c:pt>
                <c:pt idx="11">
                  <c:v>H23.4末</c:v>
                </c:pt>
                <c:pt idx="12">
                  <c:v>H24.4末</c:v>
                </c:pt>
                <c:pt idx="13">
                  <c:v>H25.4末 </c:v>
                </c:pt>
              </c:strCache>
            </c:strRef>
          </c:cat>
          <c:val>
            <c:numRef>
              <c:f>'[Microsoft PowerPoint 内のグラフ]Sheet1'!$B$6:$P$6</c:f>
              <c:numCache>
                <c:formatCode>General</c:formatCode>
                <c:ptCount val="14"/>
                <c:pt idx="0">
                  <c:v>55.1</c:v>
                </c:pt>
                <c:pt idx="1">
                  <c:v>70.900000000000006</c:v>
                </c:pt>
                <c:pt idx="2">
                  <c:v>89.1</c:v>
                </c:pt>
                <c:pt idx="3">
                  <c:v>107</c:v>
                </c:pt>
                <c:pt idx="4">
                  <c:v>125.2</c:v>
                </c:pt>
                <c:pt idx="5">
                  <c:v>133.19999999999999</c:v>
                </c:pt>
                <c:pt idx="6">
                  <c:v>138.69999999999999</c:v>
                </c:pt>
                <c:pt idx="7">
                  <c:v>87.6</c:v>
                </c:pt>
                <c:pt idx="8">
                  <c:v>76.900000000000006</c:v>
                </c:pt>
                <c:pt idx="9">
                  <c:v>78.8</c:v>
                </c:pt>
                <c:pt idx="10">
                  <c:v>85.2</c:v>
                </c:pt>
                <c:pt idx="11">
                  <c:v>91</c:v>
                </c:pt>
                <c:pt idx="12">
                  <c:v>97</c:v>
                </c:pt>
                <c:pt idx="13">
                  <c:v>105.2</c:v>
                </c:pt>
              </c:numCache>
            </c:numRef>
          </c:val>
        </c:ser>
        <c:ser>
          <c:idx val="5"/>
          <c:order val="5"/>
          <c:tx>
            <c:strRef>
              <c:f>'[Microsoft PowerPoint 内のグラフ]Sheet1'!$A$7</c:f>
              <c:strCache>
                <c:ptCount val="1"/>
                <c:pt idx="0">
                  <c:v>要介護２</c:v>
                </c:pt>
              </c:strCache>
            </c:strRef>
          </c:tx>
          <c:spPr>
            <a:solidFill>
              <a:srgbClr val="00FF00"/>
            </a:solidFill>
          </c:spPr>
          <c:invertIfNegative val="0"/>
          <c:cat>
            <c:strRef>
              <c:f>'[Microsoft PowerPoint 内のグラフ]Sheet1'!$B$1:$P$1</c:f>
              <c:strCache>
                <c:ptCount val="14"/>
                <c:pt idx="0">
                  <c:v>H12.4末</c:v>
                </c:pt>
                <c:pt idx="1">
                  <c:v>H13.4末</c:v>
                </c:pt>
                <c:pt idx="2">
                  <c:v>H14.4末</c:v>
                </c:pt>
                <c:pt idx="3">
                  <c:v>H15.4末</c:v>
                </c:pt>
                <c:pt idx="4">
                  <c:v>H16.4末</c:v>
                </c:pt>
                <c:pt idx="5">
                  <c:v>H17.4末</c:v>
                </c:pt>
                <c:pt idx="6">
                  <c:v>H18.4末</c:v>
                </c:pt>
                <c:pt idx="7">
                  <c:v>H19.4末</c:v>
                </c:pt>
                <c:pt idx="8">
                  <c:v>H20.4末</c:v>
                </c:pt>
                <c:pt idx="9">
                  <c:v>H21.4末</c:v>
                </c:pt>
                <c:pt idx="10">
                  <c:v>H22.4末</c:v>
                </c:pt>
                <c:pt idx="11">
                  <c:v>H23.4末</c:v>
                </c:pt>
                <c:pt idx="12">
                  <c:v>H24.4末</c:v>
                </c:pt>
                <c:pt idx="13">
                  <c:v>H25.4末 </c:v>
                </c:pt>
              </c:strCache>
            </c:strRef>
          </c:cat>
          <c:val>
            <c:numRef>
              <c:f>'[Microsoft PowerPoint 内のグラフ]Sheet1'!$B$7:$P$7</c:f>
              <c:numCache>
                <c:formatCode>General</c:formatCode>
                <c:ptCount val="14"/>
                <c:pt idx="0">
                  <c:v>39.4</c:v>
                </c:pt>
                <c:pt idx="1">
                  <c:v>49</c:v>
                </c:pt>
                <c:pt idx="2">
                  <c:v>57.1</c:v>
                </c:pt>
                <c:pt idx="3">
                  <c:v>64.099999999999994</c:v>
                </c:pt>
                <c:pt idx="4">
                  <c:v>59.5</c:v>
                </c:pt>
                <c:pt idx="5">
                  <c:v>61.4</c:v>
                </c:pt>
                <c:pt idx="6">
                  <c:v>65.099999999999994</c:v>
                </c:pt>
                <c:pt idx="7">
                  <c:v>75.599999999999994</c:v>
                </c:pt>
                <c:pt idx="8">
                  <c:v>80.599999999999994</c:v>
                </c:pt>
                <c:pt idx="9">
                  <c:v>82.3</c:v>
                </c:pt>
                <c:pt idx="10">
                  <c:v>85.4</c:v>
                </c:pt>
                <c:pt idx="11">
                  <c:v>90.1</c:v>
                </c:pt>
                <c:pt idx="12">
                  <c:v>95.2</c:v>
                </c:pt>
                <c:pt idx="13">
                  <c:v>99.3</c:v>
                </c:pt>
              </c:numCache>
            </c:numRef>
          </c:val>
        </c:ser>
        <c:ser>
          <c:idx val="6"/>
          <c:order val="6"/>
          <c:tx>
            <c:strRef>
              <c:f>'[Microsoft PowerPoint 内のグラフ]Sheet1'!$A$8</c:f>
              <c:strCache>
                <c:ptCount val="1"/>
                <c:pt idx="0">
                  <c:v>要介護３</c:v>
                </c:pt>
              </c:strCache>
            </c:strRef>
          </c:tx>
          <c:spPr>
            <a:solidFill>
              <a:srgbClr val="FF66FF"/>
            </a:solidFill>
          </c:spPr>
          <c:invertIfNegative val="0"/>
          <c:cat>
            <c:strRef>
              <c:f>'[Microsoft PowerPoint 内のグラフ]Sheet1'!$B$1:$P$1</c:f>
              <c:strCache>
                <c:ptCount val="14"/>
                <c:pt idx="0">
                  <c:v>H12.4末</c:v>
                </c:pt>
                <c:pt idx="1">
                  <c:v>H13.4末</c:v>
                </c:pt>
                <c:pt idx="2">
                  <c:v>H14.4末</c:v>
                </c:pt>
                <c:pt idx="3">
                  <c:v>H15.4末</c:v>
                </c:pt>
                <c:pt idx="4">
                  <c:v>H16.4末</c:v>
                </c:pt>
                <c:pt idx="5">
                  <c:v>H17.4末</c:v>
                </c:pt>
                <c:pt idx="6">
                  <c:v>H18.4末</c:v>
                </c:pt>
                <c:pt idx="7">
                  <c:v>H19.4末</c:v>
                </c:pt>
                <c:pt idx="8">
                  <c:v>H20.4末</c:v>
                </c:pt>
                <c:pt idx="9">
                  <c:v>H21.4末</c:v>
                </c:pt>
                <c:pt idx="10">
                  <c:v>H22.4末</c:v>
                </c:pt>
                <c:pt idx="11">
                  <c:v>H23.4末</c:v>
                </c:pt>
                <c:pt idx="12">
                  <c:v>H24.4末</c:v>
                </c:pt>
                <c:pt idx="13">
                  <c:v>H25.4末 </c:v>
                </c:pt>
              </c:strCache>
            </c:strRef>
          </c:cat>
          <c:val>
            <c:numRef>
              <c:f>'[Microsoft PowerPoint 内のグラフ]Sheet1'!$B$8:$P$8</c:f>
              <c:numCache>
                <c:formatCode>General</c:formatCode>
                <c:ptCount val="14"/>
                <c:pt idx="0">
                  <c:v>31.7</c:v>
                </c:pt>
                <c:pt idx="1">
                  <c:v>35.799999999999997</c:v>
                </c:pt>
                <c:pt idx="2">
                  <c:v>39.4</c:v>
                </c:pt>
                <c:pt idx="3">
                  <c:v>43.1</c:v>
                </c:pt>
                <c:pt idx="4">
                  <c:v>49.2</c:v>
                </c:pt>
                <c:pt idx="5">
                  <c:v>52.7</c:v>
                </c:pt>
                <c:pt idx="6">
                  <c:v>56</c:v>
                </c:pt>
                <c:pt idx="7">
                  <c:v>65.2</c:v>
                </c:pt>
                <c:pt idx="8">
                  <c:v>71.099999999999994</c:v>
                </c:pt>
                <c:pt idx="9">
                  <c:v>73.8</c:v>
                </c:pt>
                <c:pt idx="10">
                  <c:v>71.3</c:v>
                </c:pt>
                <c:pt idx="11">
                  <c:v>70</c:v>
                </c:pt>
                <c:pt idx="12">
                  <c:v>72.400000000000006</c:v>
                </c:pt>
                <c:pt idx="13">
                  <c:v>74.7</c:v>
                </c:pt>
              </c:numCache>
            </c:numRef>
          </c:val>
        </c:ser>
        <c:ser>
          <c:idx val="7"/>
          <c:order val="7"/>
          <c:tx>
            <c:strRef>
              <c:f>'[Microsoft PowerPoint 内のグラフ]Sheet1'!$A$9</c:f>
              <c:strCache>
                <c:ptCount val="1"/>
                <c:pt idx="0">
                  <c:v>要介護４</c:v>
                </c:pt>
              </c:strCache>
            </c:strRef>
          </c:tx>
          <c:spPr>
            <a:solidFill>
              <a:srgbClr val="FFC000"/>
            </a:solidFill>
          </c:spPr>
          <c:invertIfNegative val="0"/>
          <c:cat>
            <c:strRef>
              <c:f>'[Microsoft PowerPoint 内のグラフ]Sheet1'!$B$1:$P$1</c:f>
              <c:strCache>
                <c:ptCount val="14"/>
                <c:pt idx="0">
                  <c:v>H12.4末</c:v>
                </c:pt>
                <c:pt idx="1">
                  <c:v>H13.4末</c:v>
                </c:pt>
                <c:pt idx="2">
                  <c:v>H14.4末</c:v>
                </c:pt>
                <c:pt idx="3">
                  <c:v>H15.4末</c:v>
                </c:pt>
                <c:pt idx="4">
                  <c:v>H16.4末</c:v>
                </c:pt>
                <c:pt idx="5">
                  <c:v>H17.4末</c:v>
                </c:pt>
                <c:pt idx="6">
                  <c:v>H18.4末</c:v>
                </c:pt>
                <c:pt idx="7">
                  <c:v>H19.4末</c:v>
                </c:pt>
                <c:pt idx="8">
                  <c:v>H20.4末</c:v>
                </c:pt>
                <c:pt idx="9">
                  <c:v>H21.4末</c:v>
                </c:pt>
                <c:pt idx="10">
                  <c:v>H22.4末</c:v>
                </c:pt>
                <c:pt idx="11">
                  <c:v>H23.4末</c:v>
                </c:pt>
                <c:pt idx="12">
                  <c:v>H24.4末</c:v>
                </c:pt>
                <c:pt idx="13">
                  <c:v>H25.4末 </c:v>
                </c:pt>
              </c:strCache>
            </c:strRef>
          </c:cat>
          <c:val>
            <c:numRef>
              <c:f>'[Microsoft PowerPoint 内のグラフ]Sheet1'!$B$9:$P$9</c:f>
              <c:numCache>
                <c:formatCode>General</c:formatCode>
                <c:ptCount val="14"/>
                <c:pt idx="0">
                  <c:v>33.9</c:v>
                </c:pt>
                <c:pt idx="1">
                  <c:v>36.5</c:v>
                </c:pt>
                <c:pt idx="2">
                  <c:v>39.4</c:v>
                </c:pt>
                <c:pt idx="3">
                  <c:v>42.4</c:v>
                </c:pt>
                <c:pt idx="4">
                  <c:v>47.9</c:v>
                </c:pt>
                <c:pt idx="5">
                  <c:v>49.7</c:v>
                </c:pt>
                <c:pt idx="6">
                  <c:v>52.5</c:v>
                </c:pt>
                <c:pt idx="7">
                  <c:v>54.7</c:v>
                </c:pt>
                <c:pt idx="8">
                  <c:v>57.9</c:v>
                </c:pt>
                <c:pt idx="9">
                  <c:v>59</c:v>
                </c:pt>
                <c:pt idx="10">
                  <c:v>63</c:v>
                </c:pt>
                <c:pt idx="11">
                  <c:v>64.099999999999994</c:v>
                </c:pt>
                <c:pt idx="12">
                  <c:v>67</c:v>
                </c:pt>
                <c:pt idx="13">
                  <c:v>69.599999999999994</c:v>
                </c:pt>
              </c:numCache>
            </c:numRef>
          </c:val>
        </c:ser>
        <c:ser>
          <c:idx val="8"/>
          <c:order val="8"/>
          <c:tx>
            <c:strRef>
              <c:f>'[Microsoft PowerPoint 内のグラフ]Sheet1'!$A$10</c:f>
              <c:strCache>
                <c:ptCount val="1"/>
                <c:pt idx="0">
                  <c:v>要介護５</c:v>
                </c:pt>
              </c:strCache>
            </c:strRef>
          </c:tx>
          <c:spPr>
            <a:solidFill>
              <a:srgbClr val="FF0000"/>
            </a:solidFill>
          </c:spPr>
          <c:invertIfNegative val="0"/>
          <c:cat>
            <c:strRef>
              <c:f>'[Microsoft PowerPoint 内のグラフ]Sheet1'!$B$1:$P$1</c:f>
              <c:strCache>
                <c:ptCount val="14"/>
                <c:pt idx="0">
                  <c:v>H12.4末</c:v>
                </c:pt>
                <c:pt idx="1">
                  <c:v>H13.4末</c:v>
                </c:pt>
                <c:pt idx="2">
                  <c:v>H14.4末</c:v>
                </c:pt>
                <c:pt idx="3">
                  <c:v>H15.4末</c:v>
                </c:pt>
                <c:pt idx="4">
                  <c:v>H16.4末</c:v>
                </c:pt>
                <c:pt idx="5">
                  <c:v>H17.4末</c:v>
                </c:pt>
                <c:pt idx="6">
                  <c:v>H18.4末</c:v>
                </c:pt>
                <c:pt idx="7">
                  <c:v>H19.4末</c:v>
                </c:pt>
                <c:pt idx="8">
                  <c:v>H20.4末</c:v>
                </c:pt>
                <c:pt idx="9">
                  <c:v>H21.4末</c:v>
                </c:pt>
                <c:pt idx="10">
                  <c:v>H22.4末</c:v>
                </c:pt>
                <c:pt idx="11">
                  <c:v>H23.4末</c:v>
                </c:pt>
                <c:pt idx="12">
                  <c:v>H24.4末</c:v>
                </c:pt>
                <c:pt idx="13">
                  <c:v>H25.4末 </c:v>
                </c:pt>
              </c:strCache>
            </c:strRef>
          </c:cat>
          <c:val>
            <c:numRef>
              <c:f>'[Microsoft PowerPoint 内のグラフ]Sheet1'!$B$10:$P$10</c:f>
              <c:numCache>
                <c:formatCode>General</c:formatCode>
                <c:ptCount val="14"/>
                <c:pt idx="0">
                  <c:v>29</c:v>
                </c:pt>
                <c:pt idx="1">
                  <c:v>34.1</c:v>
                </c:pt>
                <c:pt idx="2">
                  <c:v>38.1</c:v>
                </c:pt>
                <c:pt idx="3">
                  <c:v>41.4</c:v>
                </c:pt>
                <c:pt idx="4">
                  <c:v>45.5</c:v>
                </c:pt>
                <c:pt idx="5">
                  <c:v>46.5</c:v>
                </c:pt>
                <c:pt idx="6">
                  <c:v>46.5</c:v>
                </c:pt>
                <c:pt idx="7">
                  <c:v>48.9</c:v>
                </c:pt>
                <c:pt idx="8">
                  <c:v>50</c:v>
                </c:pt>
                <c:pt idx="9">
                  <c:v>51.5</c:v>
                </c:pt>
                <c:pt idx="10">
                  <c:v>56.4</c:v>
                </c:pt>
                <c:pt idx="11">
                  <c:v>59.3</c:v>
                </c:pt>
                <c:pt idx="12">
                  <c:v>60.9</c:v>
                </c:pt>
                <c:pt idx="13">
                  <c:v>61.2</c:v>
                </c:pt>
              </c:numCache>
            </c:numRef>
          </c:val>
        </c:ser>
        <c:dLbls>
          <c:showLegendKey val="0"/>
          <c:showVal val="1"/>
          <c:showCatName val="0"/>
          <c:showSerName val="0"/>
          <c:showPercent val="0"/>
          <c:showBubbleSize val="0"/>
        </c:dLbls>
        <c:gapWidth val="75"/>
        <c:overlap val="100"/>
        <c:axId val="30424448"/>
        <c:axId val="30430336"/>
      </c:barChart>
      <c:catAx>
        <c:axId val="30424448"/>
        <c:scaling>
          <c:orientation val="minMax"/>
        </c:scaling>
        <c:delete val="0"/>
        <c:axPos val="b"/>
        <c:numFmt formatCode="General" sourceLinked="1"/>
        <c:majorTickMark val="none"/>
        <c:minorTickMark val="none"/>
        <c:tickLblPos val="low"/>
        <c:crossAx val="30430336"/>
        <c:crosses val="autoZero"/>
        <c:auto val="1"/>
        <c:lblAlgn val="ctr"/>
        <c:lblOffset val="100"/>
        <c:noMultiLvlLbl val="0"/>
      </c:catAx>
      <c:valAx>
        <c:axId val="30430336"/>
        <c:scaling>
          <c:orientation val="minMax"/>
        </c:scaling>
        <c:delete val="1"/>
        <c:axPos val="l"/>
        <c:minorGridlines/>
        <c:numFmt formatCode="General" sourceLinked="1"/>
        <c:majorTickMark val="none"/>
        <c:minorTickMark val="none"/>
        <c:tickLblPos val="nextTo"/>
        <c:crossAx val="30424448"/>
        <c:crosses val="autoZero"/>
        <c:crossBetween val="between"/>
        <c:minorUnit val="100"/>
      </c:valAx>
      <c:spPr>
        <a:noFill/>
        <a:ln w="25400">
          <a:noFill/>
        </a:ln>
      </c:spPr>
    </c:plotArea>
    <c:legend>
      <c:legendPos val="b"/>
      <c:layout>
        <c:manualLayout>
          <c:xMode val="edge"/>
          <c:yMode val="edge"/>
          <c:x val="7.6005513852469397E-2"/>
          <c:y val="0.86677832796126808"/>
          <c:w val="0.54213278121684838"/>
          <c:h val="0.10918693317441348"/>
        </c:manualLayout>
      </c:layout>
      <c:overlay val="0"/>
      <c:spPr>
        <a:ln>
          <a:solidFill>
            <a:sysClr val="windowText" lastClr="000000"/>
          </a:solidFill>
        </a:ln>
      </c:spPr>
    </c:legend>
    <c:plotVisOnly val="1"/>
    <c:dispBlanksAs val="gap"/>
    <c:showDLblsOverMax val="0"/>
  </c:chart>
  <c:txPr>
    <a:bodyPr/>
    <a:lstStyle/>
    <a:p>
      <a:pPr>
        <a:defRPr sz="1100" b="1"/>
      </a:pPr>
      <a:endParaRPr lang="ja-JP"/>
    </a:p>
  </c:txPr>
  <c:externalData r:id="rId2">
    <c:autoUpdate val="0"/>
  </c:externalData>
  <c:userShapes r:id="rId3"/>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6486825163520848E-2"/>
          <c:y val="0.10058304194078277"/>
          <c:w val="0.62667344957216764"/>
          <c:h val="0.78140026122692285"/>
        </c:manualLayout>
      </c:layout>
      <c:lineChart>
        <c:grouping val="standard"/>
        <c:varyColors val="0"/>
        <c:ser>
          <c:idx val="0"/>
          <c:order val="0"/>
          <c:tx>
            <c:strRef>
              <c:f>グラフ用2!$A$3</c:f>
              <c:strCache>
                <c:ptCount val="1"/>
                <c:pt idx="0">
                  <c:v>　介護老人福祉施設</c:v>
                </c:pt>
              </c:strCache>
            </c:strRef>
          </c:tx>
          <c:spPr>
            <a:ln w="25400">
              <a:solidFill>
                <a:srgbClr val="FF0000"/>
              </a:solidFill>
            </a:ln>
          </c:spPr>
          <c:marker>
            <c:symbol val="none"/>
          </c:marker>
          <c:dLbls>
            <c:dLbl>
              <c:idx val="10"/>
              <c:layout/>
              <c:showLegendKey val="0"/>
              <c:showVal val="1"/>
              <c:showCatName val="0"/>
              <c:showSerName val="0"/>
              <c:showPercent val="0"/>
              <c:showBubbleSize val="0"/>
            </c:dLbl>
            <c:showLegendKey val="0"/>
            <c:showVal val="0"/>
            <c:showCatName val="0"/>
            <c:showSerName val="0"/>
            <c:showPercent val="0"/>
            <c:showBubbleSize val="0"/>
          </c:dLbls>
          <c:cat>
            <c:strRef>
              <c:f>グラフ用2!$B$2:$L$2</c:f>
              <c:strCache>
                <c:ptCount val="11"/>
                <c:pt idx="0">
                  <c:v>平成13年度</c:v>
                </c:pt>
                <c:pt idx="1">
                  <c:v>平成14年度</c:v>
                </c:pt>
                <c:pt idx="2">
                  <c:v>平成15年度</c:v>
                </c:pt>
                <c:pt idx="3">
                  <c:v>平成16年度</c:v>
                </c:pt>
                <c:pt idx="4">
                  <c:v>平成17年度</c:v>
                </c:pt>
                <c:pt idx="5">
                  <c:v>平成18年度</c:v>
                </c:pt>
                <c:pt idx="6">
                  <c:v>平成19年度</c:v>
                </c:pt>
                <c:pt idx="7">
                  <c:v>平成20年度</c:v>
                </c:pt>
                <c:pt idx="8">
                  <c:v>平成21年度</c:v>
                </c:pt>
                <c:pt idx="9">
                  <c:v>平成22年度</c:v>
                </c:pt>
                <c:pt idx="10">
                  <c:v>平成23年度</c:v>
                </c:pt>
              </c:strCache>
            </c:strRef>
          </c:cat>
          <c:val>
            <c:numRef>
              <c:f>グラフ用2!$B$3:$L$3</c:f>
              <c:numCache>
                <c:formatCode>#,##0_);[Red]\(#,##0\)</c:formatCode>
                <c:ptCount val="11"/>
                <c:pt idx="0">
                  <c:v>12034.96</c:v>
                </c:pt>
                <c:pt idx="1">
                  <c:v>13173.37</c:v>
                </c:pt>
                <c:pt idx="2">
                  <c:v>13298.54</c:v>
                </c:pt>
                <c:pt idx="3">
                  <c:v>14034.48</c:v>
                </c:pt>
                <c:pt idx="4">
                  <c:v>14007.06019</c:v>
                </c:pt>
                <c:pt idx="5">
                  <c:v>13691.21185</c:v>
                </c:pt>
                <c:pt idx="6">
                  <c:v>14328.41648</c:v>
                </c:pt>
                <c:pt idx="7">
                  <c:v>14703.830260000001</c:v>
                </c:pt>
                <c:pt idx="8">
                  <c:v>15568.937809999999</c:v>
                </c:pt>
                <c:pt idx="9">
                  <c:v>15922.078009999999</c:v>
                </c:pt>
                <c:pt idx="10">
                  <c:v>16469.72883</c:v>
                </c:pt>
              </c:numCache>
            </c:numRef>
          </c:val>
          <c:smooth val="0"/>
        </c:ser>
        <c:ser>
          <c:idx val="1"/>
          <c:order val="1"/>
          <c:tx>
            <c:strRef>
              <c:f>グラフ用2!$A$4</c:f>
              <c:strCache>
                <c:ptCount val="1"/>
                <c:pt idx="0">
                  <c:v>　　通所介護</c:v>
                </c:pt>
              </c:strCache>
            </c:strRef>
          </c:tx>
          <c:spPr>
            <a:ln w="57150">
              <a:solidFill>
                <a:schemeClr val="tx1"/>
              </a:solidFill>
            </a:ln>
          </c:spPr>
          <c:marker>
            <c:symbol val="none"/>
          </c:marker>
          <c:dLbls>
            <c:dLbl>
              <c:idx val="10"/>
              <c:layout>
                <c:manualLayout>
                  <c:x val="-1.3679245181406105E-3"/>
                  <c:y val="-3.4657293305524028E-2"/>
                </c:manualLayout>
              </c:layout>
              <c:showLegendKey val="0"/>
              <c:showVal val="1"/>
              <c:showCatName val="0"/>
              <c:showSerName val="0"/>
              <c:showPercent val="0"/>
              <c:showBubbleSize val="0"/>
            </c:dLbl>
            <c:txPr>
              <a:bodyPr/>
              <a:lstStyle/>
              <a:p>
                <a:pPr>
                  <a:defRPr b="1"/>
                </a:pPr>
                <a:endParaRPr lang="ja-JP"/>
              </a:p>
            </c:txPr>
            <c:showLegendKey val="0"/>
            <c:showVal val="0"/>
            <c:showCatName val="0"/>
            <c:showSerName val="0"/>
            <c:showPercent val="0"/>
            <c:showBubbleSize val="0"/>
          </c:dLbls>
          <c:cat>
            <c:strRef>
              <c:f>グラフ用2!$B$2:$L$2</c:f>
              <c:strCache>
                <c:ptCount val="11"/>
                <c:pt idx="0">
                  <c:v>平成13年度</c:v>
                </c:pt>
                <c:pt idx="1">
                  <c:v>平成14年度</c:v>
                </c:pt>
                <c:pt idx="2">
                  <c:v>平成15年度</c:v>
                </c:pt>
                <c:pt idx="3">
                  <c:v>平成16年度</c:v>
                </c:pt>
                <c:pt idx="4">
                  <c:v>平成17年度</c:v>
                </c:pt>
                <c:pt idx="5">
                  <c:v>平成18年度</c:v>
                </c:pt>
                <c:pt idx="6">
                  <c:v>平成19年度</c:v>
                </c:pt>
                <c:pt idx="7">
                  <c:v>平成20年度</c:v>
                </c:pt>
                <c:pt idx="8">
                  <c:v>平成21年度</c:v>
                </c:pt>
                <c:pt idx="9">
                  <c:v>平成22年度</c:v>
                </c:pt>
                <c:pt idx="10">
                  <c:v>平成23年度</c:v>
                </c:pt>
              </c:strCache>
            </c:strRef>
          </c:cat>
          <c:val>
            <c:numRef>
              <c:f>グラフ用2!$B$4:$L$4</c:f>
              <c:numCache>
                <c:formatCode>#,##0_);[Red]\(#,##0\)</c:formatCode>
                <c:ptCount val="11"/>
                <c:pt idx="0">
                  <c:v>3784.11</c:v>
                </c:pt>
                <c:pt idx="1">
                  <c:v>4863.62</c:v>
                </c:pt>
                <c:pt idx="2">
                  <c:v>5912.15</c:v>
                </c:pt>
                <c:pt idx="3">
                  <c:v>6979.34</c:v>
                </c:pt>
                <c:pt idx="4">
                  <c:v>7843.72</c:v>
                </c:pt>
                <c:pt idx="5">
                  <c:v>7909.7999999999993</c:v>
                </c:pt>
                <c:pt idx="6">
                  <c:v>8792.4500000000007</c:v>
                </c:pt>
                <c:pt idx="7">
                  <c:v>9607.4500000000007</c:v>
                </c:pt>
                <c:pt idx="8">
                  <c:v>10518.54</c:v>
                </c:pt>
                <c:pt idx="9">
                  <c:v>11500.24</c:v>
                </c:pt>
                <c:pt idx="10">
                  <c:v>12637.470000000001</c:v>
                </c:pt>
              </c:numCache>
            </c:numRef>
          </c:val>
          <c:smooth val="0"/>
        </c:ser>
        <c:ser>
          <c:idx val="2"/>
          <c:order val="2"/>
          <c:tx>
            <c:strRef>
              <c:f>グラフ用2!$A$5</c:f>
              <c:strCache>
                <c:ptCount val="1"/>
                <c:pt idx="0">
                  <c:v>　介護老人保健施設</c:v>
                </c:pt>
              </c:strCache>
            </c:strRef>
          </c:tx>
          <c:spPr>
            <a:ln w="25400">
              <a:solidFill>
                <a:srgbClr val="C00000"/>
              </a:solidFill>
            </a:ln>
          </c:spPr>
          <c:marker>
            <c:symbol val="none"/>
          </c:marker>
          <c:dLbls>
            <c:dLbl>
              <c:idx val="10"/>
              <c:layout>
                <c:manualLayout>
                  <c:x val="2.7357413256890407E-3"/>
                  <c:y val="4.0773286241793348E-3"/>
                </c:manualLayout>
              </c:layout>
              <c:showLegendKey val="0"/>
              <c:showVal val="1"/>
              <c:showCatName val="0"/>
              <c:showSerName val="0"/>
              <c:showPercent val="0"/>
              <c:showBubbleSize val="0"/>
            </c:dLbl>
            <c:showLegendKey val="0"/>
            <c:showVal val="0"/>
            <c:showCatName val="0"/>
            <c:showSerName val="0"/>
            <c:showPercent val="0"/>
            <c:showBubbleSize val="0"/>
          </c:dLbls>
          <c:cat>
            <c:strRef>
              <c:f>グラフ用2!$B$2:$L$2</c:f>
              <c:strCache>
                <c:ptCount val="11"/>
                <c:pt idx="0">
                  <c:v>平成13年度</c:v>
                </c:pt>
                <c:pt idx="1">
                  <c:v>平成14年度</c:v>
                </c:pt>
                <c:pt idx="2">
                  <c:v>平成15年度</c:v>
                </c:pt>
                <c:pt idx="3">
                  <c:v>平成16年度</c:v>
                </c:pt>
                <c:pt idx="4">
                  <c:v>平成17年度</c:v>
                </c:pt>
                <c:pt idx="5">
                  <c:v>平成18年度</c:v>
                </c:pt>
                <c:pt idx="6">
                  <c:v>平成19年度</c:v>
                </c:pt>
                <c:pt idx="7">
                  <c:v>平成20年度</c:v>
                </c:pt>
                <c:pt idx="8">
                  <c:v>平成21年度</c:v>
                </c:pt>
                <c:pt idx="9">
                  <c:v>平成22年度</c:v>
                </c:pt>
                <c:pt idx="10">
                  <c:v>平成23年度</c:v>
                </c:pt>
              </c:strCache>
            </c:strRef>
          </c:cat>
          <c:val>
            <c:numRef>
              <c:f>グラフ用2!$B$5:$L$5</c:f>
              <c:numCache>
                <c:formatCode>#,##0_);[Red]\(#,##0\)</c:formatCode>
                <c:ptCount val="11"/>
                <c:pt idx="0">
                  <c:v>9637.34</c:v>
                </c:pt>
                <c:pt idx="1">
                  <c:v>10478.91</c:v>
                </c:pt>
                <c:pt idx="2">
                  <c:v>10704.1</c:v>
                </c:pt>
                <c:pt idx="3">
                  <c:v>11279.85</c:v>
                </c:pt>
                <c:pt idx="4">
                  <c:v>11032.164360000001</c:v>
                </c:pt>
                <c:pt idx="5">
                  <c:v>10367.991840000001</c:v>
                </c:pt>
                <c:pt idx="6">
                  <c:v>10741.448549999999</c:v>
                </c:pt>
                <c:pt idx="7">
                  <c:v>11039.912469999999</c:v>
                </c:pt>
                <c:pt idx="8">
                  <c:v>11863.08433</c:v>
                </c:pt>
                <c:pt idx="9">
                  <c:v>12179.25915</c:v>
                </c:pt>
                <c:pt idx="10">
                  <c:v>12453.351429999999</c:v>
                </c:pt>
              </c:numCache>
            </c:numRef>
          </c:val>
          <c:smooth val="0"/>
        </c:ser>
        <c:ser>
          <c:idx val="3"/>
          <c:order val="3"/>
          <c:tx>
            <c:strRef>
              <c:f>グラフ用2!$A$6</c:f>
              <c:strCache>
                <c:ptCount val="1"/>
                <c:pt idx="0">
                  <c:v>　　訪問介護</c:v>
                </c:pt>
              </c:strCache>
            </c:strRef>
          </c:tx>
          <c:spPr>
            <a:ln w="25400">
              <a:solidFill>
                <a:srgbClr val="0070C0"/>
              </a:solidFill>
            </a:ln>
          </c:spPr>
          <c:marker>
            <c:symbol val="none"/>
          </c:marker>
          <c:dLbls>
            <c:dLbl>
              <c:idx val="10"/>
              <c:layout/>
              <c:showLegendKey val="0"/>
              <c:showVal val="1"/>
              <c:showCatName val="0"/>
              <c:showSerName val="0"/>
              <c:showPercent val="0"/>
              <c:showBubbleSize val="0"/>
            </c:dLbl>
            <c:showLegendKey val="0"/>
            <c:showVal val="0"/>
            <c:showCatName val="0"/>
            <c:showSerName val="0"/>
            <c:showPercent val="0"/>
            <c:showBubbleSize val="0"/>
          </c:dLbls>
          <c:cat>
            <c:strRef>
              <c:f>グラフ用2!$B$2:$L$2</c:f>
              <c:strCache>
                <c:ptCount val="11"/>
                <c:pt idx="0">
                  <c:v>平成13年度</c:v>
                </c:pt>
                <c:pt idx="1">
                  <c:v>平成14年度</c:v>
                </c:pt>
                <c:pt idx="2">
                  <c:v>平成15年度</c:v>
                </c:pt>
                <c:pt idx="3">
                  <c:v>平成16年度</c:v>
                </c:pt>
                <c:pt idx="4">
                  <c:v>平成17年度</c:v>
                </c:pt>
                <c:pt idx="5">
                  <c:v>平成18年度</c:v>
                </c:pt>
                <c:pt idx="6">
                  <c:v>平成19年度</c:v>
                </c:pt>
                <c:pt idx="7">
                  <c:v>平成20年度</c:v>
                </c:pt>
                <c:pt idx="8">
                  <c:v>平成21年度</c:v>
                </c:pt>
                <c:pt idx="9">
                  <c:v>平成22年度</c:v>
                </c:pt>
                <c:pt idx="10">
                  <c:v>平成23年度</c:v>
                </c:pt>
              </c:strCache>
            </c:strRef>
          </c:cat>
          <c:val>
            <c:numRef>
              <c:f>グラフ用2!$B$6:$L$6</c:f>
              <c:numCache>
                <c:formatCode>#,##0_);[Red]\(#,##0\)</c:formatCode>
                <c:ptCount val="11"/>
                <c:pt idx="0">
                  <c:v>4001.6</c:v>
                </c:pt>
                <c:pt idx="1">
                  <c:v>5494.88</c:v>
                </c:pt>
                <c:pt idx="2">
                  <c:v>6520.5</c:v>
                </c:pt>
                <c:pt idx="3">
                  <c:v>7073.4</c:v>
                </c:pt>
                <c:pt idx="4">
                  <c:v>7237.86</c:v>
                </c:pt>
                <c:pt idx="5">
                  <c:v>6945.9299999999994</c:v>
                </c:pt>
                <c:pt idx="6">
                  <c:v>6789.79</c:v>
                </c:pt>
                <c:pt idx="7">
                  <c:v>6711.07</c:v>
                </c:pt>
                <c:pt idx="8">
                  <c:v>7129.0999999999995</c:v>
                </c:pt>
                <c:pt idx="9">
                  <c:v>7456.69</c:v>
                </c:pt>
                <c:pt idx="10">
                  <c:v>7830.9500000000007</c:v>
                </c:pt>
              </c:numCache>
            </c:numRef>
          </c:val>
          <c:smooth val="0"/>
        </c:ser>
        <c:ser>
          <c:idx val="4"/>
          <c:order val="4"/>
          <c:tx>
            <c:strRef>
              <c:f>グラフ用2!$A$7</c:f>
              <c:strCache>
                <c:ptCount val="1"/>
                <c:pt idx="0">
                  <c:v>　認知症対応型共同生活介護
　（旧痴呆対応型共同生活介護）</c:v>
                </c:pt>
              </c:strCache>
            </c:strRef>
          </c:tx>
          <c:spPr>
            <a:ln w="63500">
              <a:solidFill>
                <a:srgbClr val="00602B"/>
              </a:solidFill>
            </a:ln>
          </c:spPr>
          <c:marker>
            <c:symbol val="none"/>
          </c:marker>
          <c:dLbls>
            <c:dLbl>
              <c:idx val="10"/>
              <c:layout/>
              <c:showLegendKey val="0"/>
              <c:showVal val="1"/>
              <c:showCatName val="0"/>
              <c:showSerName val="0"/>
              <c:showPercent val="0"/>
              <c:showBubbleSize val="0"/>
            </c:dLbl>
            <c:showLegendKey val="0"/>
            <c:showVal val="0"/>
            <c:showCatName val="0"/>
            <c:showSerName val="0"/>
            <c:showPercent val="0"/>
            <c:showBubbleSize val="0"/>
          </c:dLbls>
          <c:cat>
            <c:strRef>
              <c:f>グラフ用2!$B$2:$L$2</c:f>
              <c:strCache>
                <c:ptCount val="11"/>
                <c:pt idx="0">
                  <c:v>平成13年度</c:v>
                </c:pt>
                <c:pt idx="1">
                  <c:v>平成14年度</c:v>
                </c:pt>
                <c:pt idx="2">
                  <c:v>平成15年度</c:v>
                </c:pt>
                <c:pt idx="3">
                  <c:v>平成16年度</c:v>
                </c:pt>
                <c:pt idx="4">
                  <c:v>平成17年度</c:v>
                </c:pt>
                <c:pt idx="5">
                  <c:v>平成18年度</c:v>
                </c:pt>
                <c:pt idx="6">
                  <c:v>平成19年度</c:v>
                </c:pt>
                <c:pt idx="7">
                  <c:v>平成20年度</c:v>
                </c:pt>
                <c:pt idx="8">
                  <c:v>平成21年度</c:v>
                </c:pt>
                <c:pt idx="9">
                  <c:v>平成22年度</c:v>
                </c:pt>
                <c:pt idx="10">
                  <c:v>平成23年度</c:v>
                </c:pt>
              </c:strCache>
            </c:strRef>
          </c:cat>
          <c:val>
            <c:numRef>
              <c:f>グラフ用2!$B$7:$L$7</c:f>
              <c:numCache>
                <c:formatCode>#,##0_);[Red]\(#,##0\)</c:formatCode>
                <c:ptCount val="11"/>
                <c:pt idx="0">
                  <c:v>372.45</c:v>
                </c:pt>
                <c:pt idx="1">
                  <c:v>746.48</c:v>
                </c:pt>
                <c:pt idx="2">
                  <c:v>1403.48</c:v>
                </c:pt>
                <c:pt idx="3">
                  <c:v>2264.59</c:v>
                </c:pt>
                <c:pt idx="4">
                  <c:v>3033.05</c:v>
                </c:pt>
                <c:pt idx="5">
                  <c:v>3726.98</c:v>
                </c:pt>
                <c:pt idx="6">
                  <c:v>4091.68</c:v>
                </c:pt>
                <c:pt idx="7">
                  <c:v>4329.5999999999995</c:v>
                </c:pt>
                <c:pt idx="8">
                  <c:v>4565.7300000000005</c:v>
                </c:pt>
                <c:pt idx="9">
                  <c:v>4825.29</c:v>
                </c:pt>
                <c:pt idx="10">
                  <c:v>5201.71</c:v>
                </c:pt>
              </c:numCache>
            </c:numRef>
          </c:val>
          <c:smooth val="0"/>
        </c:ser>
        <c:ser>
          <c:idx val="6"/>
          <c:order val="5"/>
          <c:tx>
            <c:strRef>
              <c:f>グラフ用2!$A$8</c:f>
              <c:strCache>
                <c:ptCount val="1"/>
                <c:pt idx="0">
                  <c:v>　　通所リハ</c:v>
                </c:pt>
              </c:strCache>
            </c:strRef>
          </c:tx>
          <c:spPr>
            <a:ln w="25400">
              <a:solidFill>
                <a:srgbClr val="002060"/>
              </a:solidFill>
            </a:ln>
          </c:spPr>
          <c:marker>
            <c:symbol val="none"/>
          </c:marker>
          <c:dLbls>
            <c:dLbl>
              <c:idx val="10"/>
              <c:layout>
                <c:manualLayout>
                  <c:x val="-1.0771059197956773E-7"/>
                  <c:y val="-1.2231985872537817E-2"/>
                </c:manualLayout>
              </c:layout>
              <c:showLegendKey val="0"/>
              <c:showVal val="1"/>
              <c:showCatName val="0"/>
              <c:showSerName val="0"/>
              <c:showPercent val="0"/>
              <c:showBubbleSize val="0"/>
            </c:dLbl>
            <c:showLegendKey val="0"/>
            <c:showVal val="0"/>
            <c:showCatName val="0"/>
            <c:showSerName val="0"/>
            <c:showPercent val="0"/>
            <c:showBubbleSize val="0"/>
          </c:dLbls>
          <c:cat>
            <c:strRef>
              <c:f>グラフ用2!$B$2:$L$2</c:f>
              <c:strCache>
                <c:ptCount val="11"/>
                <c:pt idx="0">
                  <c:v>平成13年度</c:v>
                </c:pt>
                <c:pt idx="1">
                  <c:v>平成14年度</c:v>
                </c:pt>
                <c:pt idx="2">
                  <c:v>平成15年度</c:v>
                </c:pt>
                <c:pt idx="3">
                  <c:v>平成16年度</c:v>
                </c:pt>
                <c:pt idx="4">
                  <c:v>平成17年度</c:v>
                </c:pt>
                <c:pt idx="5">
                  <c:v>平成18年度</c:v>
                </c:pt>
                <c:pt idx="6">
                  <c:v>平成19年度</c:v>
                </c:pt>
                <c:pt idx="7">
                  <c:v>平成20年度</c:v>
                </c:pt>
                <c:pt idx="8">
                  <c:v>平成21年度</c:v>
                </c:pt>
                <c:pt idx="9">
                  <c:v>平成22年度</c:v>
                </c:pt>
                <c:pt idx="10">
                  <c:v>平成23年度</c:v>
                </c:pt>
              </c:strCache>
            </c:strRef>
          </c:cat>
          <c:val>
            <c:numRef>
              <c:f>グラフ用2!$B$8:$L$8</c:f>
              <c:numCache>
                <c:formatCode>#,##0_);[Red]\(#,##0\)</c:formatCode>
                <c:ptCount val="11"/>
                <c:pt idx="0">
                  <c:v>2671.83</c:v>
                </c:pt>
                <c:pt idx="1">
                  <c:v>3066.4</c:v>
                </c:pt>
                <c:pt idx="2">
                  <c:v>3285.11</c:v>
                </c:pt>
                <c:pt idx="3">
                  <c:v>3482.61</c:v>
                </c:pt>
                <c:pt idx="4">
                  <c:v>3578.11</c:v>
                </c:pt>
                <c:pt idx="5">
                  <c:v>3538.2599999999998</c:v>
                </c:pt>
                <c:pt idx="6">
                  <c:v>3754.25</c:v>
                </c:pt>
                <c:pt idx="7">
                  <c:v>3901.1699999999996</c:v>
                </c:pt>
                <c:pt idx="8">
                  <c:v>4179.5599999999995</c:v>
                </c:pt>
                <c:pt idx="9">
                  <c:v>4319.41</c:v>
                </c:pt>
                <c:pt idx="10">
                  <c:v>4441.6899999999996</c:v>
                </c:pt>
              </c:numCache>
            </c:numRef>
          </c:val>
          <c:smooth val="0"/>
        </c:ser>
        <c:ser>
          <c:idx val="8"/>
          <c:order val="6"/>
          <c:tx>
            <c:strRef>
              <c:f>グラフ用2!$A$9</c:f>
              <c:strCache>
                <c:ptCount val="1"/>
                <c:pt idx="0">
                  <c:v>　介護療養型医療施設</c:v>
                </c:pt>
              </c:strCache>
            </c:strRef>
          </c:tx>
          <c:spPr>
            <a:ln w="25400">
              <a:solidFill>
                <a:srgbClr val="640000"/>
              </a:solidFill>
            </a:ln>
          </c:spPr>
          <c:marker>
            <c:symbol val="none"/>
          </c:marker>
          <c:dLbls>
            <c:dLbl>
              <c:idx val="0"/>
              <c:delete val="1"/>
            </c:dLbl>
            <c:dLbl>
              <c:idx val="1"/>
              <c:delete val="1"/>
            </c:dLbl>
            <c:dLbl>
              <c:idx val="2"/>
              <c:delete val="1"/>
            </c:dLbl>
            <c:dLbl>
              <c:idx val="3"/>
              <c:delete val="1"/>
            </c:dLbl>
            <c:dLbl>
              <c:idx val="4"/>
              <c:delete val="1"/>
            </c:dLbl>
            <c:dLbl>
              <c:idx val="5"/>
              <c:delete val="1"/>
            </c:dLbl>
            <c:dLbl>
              <c:idx val="6"/>
              <c:delete val="1"/>
            </c:dLbl>
            <c:dLbl>
              <c:idx val="7"/>
              <c:delete val="1"/>
            </c:dLbl>
            <c:dLbl>
              <c:idx val="8"/>
              <c:delete val="1"/>
            </c:dLbl>
            <c:dLbl>
              <c:idx val="9"/>
              <c:delete val="1"/>
            </c:dLbl>
            <c:dLbl>
              <c:idx val="10"/>
              <c:layout>
                <c:manualLayout>
                  <c:x val="1.3678168075485306E-3"/>
                  <c:y val="-1.4886102072230038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グラフ用2!$B$2:$L$2</c:f>
              <c:strCache>
                <c:ptCount val="11"/>
                <c:pt idx="0">
                  <c:v>平成13年度</c:v>
                </c:pt>
                <c:pt idx="1">
                  <c:v>平成14年度</c:v>
                </c:pt>
                <c:pt idx="2">
                  <c:v>平成15年度</c:v>
                </c:pt>
                <c:pt idx="3">
                  <c:v>平成16年度</c:v>
                </c:pt>
                <c:pt idx="4">
                  <c:v>平成17年度</c:v>
                </c:pt>
                <c:pt idx="5">
                  <c:v>平成18年度</c:v>
                </c:pt>
                <c:pt idx="6">
                  <c:v>平成19年度</c:v>
                </c:pt>
                <c:pt idx="7">
                  <c:v>平成20年度</c:v>
                </c:pt>
                <c:pt idx="8">
                  <c:v>平成21年度</c:v>
                </c:pt>
                <c:pt idx="9">
                  <c:v>平成22年度</c:v>
                </c:pt>
                <c:pt idx="10">
                  <c:v>平成23年度</c:v>
                </c:pt>
              </c:strCache>
            </c:strRef>
          </c:cat>
          <c:val>
            <c:numRef>
              <c:f>グラフ用2!$B$9:$L$9</c:f>
              <c:numCache>
                <c:formatCode>#,##0_);[Red]\(#,##0\)</c:formatCode>
                <c:ptCount val="11"/>
                <c:pt idx="0">
                  <c:v>5813.62</c:v>
                </c:pt>
                <c:pt idx="1">
                  <c:v>6961.17</c:v>
                </c:pt>
                <c:pt idx="2">
                  <c:v>7278.57</c:v>
                </c:pt>
                <c:pt idx="3">
                  <c:v>7308.59</c:v>
                </c:pt>
                <c:pt idx="4">
                  <c:v>6618.1621599999999</c:v>
                </c:pt>
                <c:pt idx="5">
                  <c:v>5663.9539000000004</c:v>
                </c:pt>
                <c:pt idx="6">
                  <c:v>5370.2132900000006</c:v>
                </c:pt>
                <c:pt idx="7">
                  <c:v>4932.3693999999996</c:v>
                </c:pt>
                <c:pt idx="8">
                  <c:v>4500.9530500000001</c:v>
                </c:pt>
                <c:pt idx="9">
                  <c:v>4190.7082799999998</c:v>
                </c:pt>
                <c:pt idx="10">
                  <c:v>3948.0060700000004</c:v>
                </c:pt>
              </c:numCache>
            </c:numRef>
          </c:val>
          <c:smooth val="0"/>
        </c:ser>
        <c:ser>
          <c:idx val="9"/>
          <c:order val="7"/>
          <c:tx>
            <c:strRef>
              <c:f>グラフ用2!$A$10</c:f>
              <c:strCache>
                <c:ptCount val="1"/>
                <c:pt idx="0">
                  <c:v>　　介護支援</c:v>
                </c:pt>
              </c:strCache>
            </c:strRef>
          </c:tx>
          <c:spPr>
            <a:ln w="25400">
              <a:solidFill>
                <a:srgbClr val="00B0F0"/>
              </a:solidFill>
            </a:ln>
          </c:spPr>
          <c:marker>
            <c:symbol val="none"/>
          </c:marker>
          <c:dLbls>
            <c:dLbl>
              <c:idx val="0"/>
              <c:delete val="1"/>
            </c:dLbl>
            <c:dLbl>
              <c:idx val="1"/>
              <c:delete val="1"/>
            </c:dLbl>
            <c:dLbl>
              <c:idx val="2"/>
              <c:delete val="1"/>
            </c:dLbl>
            <c:dLbl>
              <c:idx val="3"/>
              <c:delete val="1"/>
            </c:dLbl>
            <c:dLbl>
              <c:idx val="4"/>
              <c:delete val="1"/>
            </c:dLbl>
            <c:dLbl>
              <c:idx val="5"/>
              <c:delete val="1"/>
            </c:dLbl>
            <c:dLbl>
              <c:idx val="6"/>
              <c:delete val="1"/>
            </c:dLbl>
            <c:dLbl>
              <c:idx val="7"/>
              <c:delete val="1"/>
            </c:dLbl>
            <c:dLbl>
              <c:idx val="8"/>
              <c:delete val="1"/>
            </c:dLbl>
            <c:dLbl>
              <c:idx val="9"/>
              <c:delete val="1"/>
            </c:dLbl>
            <c:dLbl>
              <c:idx val="10"/>
              <c:layout>
                <c:manualLayout>
                  <c:x val="2.8726307170358633E-2"/>
                  <c:y val="-2.0386643120896488E-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グラフ用2!$B$2:$L$2</c:f>
              <c:strCache>
                <c:ptCount val="11"/>
                <c:pt idx="0">
                  <c:v>平成13年度</c:v>
                </c:pt>
                <c:pt idx="1">
                  <c:v>平成14年度</c:v>
                </c:pt>
                <c:pt idx="2">
                  <c:v>平成15年度</c:v>
                </c:pt>
                <c:pt idx="3">
                  <c:v>平成16年度</c:v>
                </c:pt>
                <c:pt idx="4">
                  <c:v>平成17年度</c:v>
                </c:pt>
                <c:pt idx="5">
                  <c:v>平成18年度</c:v>
                </c:pt>
                <c:pt idx="6">
                  <c:v>平成19年度</c:v>
                </c:pt>
                <c:pt idx="7">
                  <c:v>平成20年度</c:v>
                </c:pt>
                <c:pt idx="8">
                  <c:v>平成21年度</c:v>
                </c:pt>
                <c:pt idx="9">
                  <c:v>平成22年度</c:v>
                </c:pt>
                <c:pt idx="10">
                  <c:v>平成23年度</c:v>
                </c:pt>
              </c:strCache>
            </c:strRef>
          </c:cat>
          <c:val>
            <c:numRef>
              <c:f>グラフ用2!$B$10:$L$10</c:f>
              <c:numCache>
                <c:formatCode>#,##0_);[Red]\(#,##0\)</c:formatCode>
                <c:ptCount val="11"/>
                <c:pt idx="0">
                  <c:v>1319.95</c:v>
                </c:pt>
                <c:pt idx="1">
                  <c:v>1645.99</c:v>
                </c:pt>
                <c:pt idx="2">
                  <c:v>2197.61</c:v>
                </c:pt>
                <c:pt idx="3">
                  <c:v>2439.1799999999998</c:v>
                </c:pt>
                <c:pt idx="4">
                  <c:v>2592.52</c:v>
                </c:pt>
                <c:pt idx="5">
                  <c:v>2946.3199999999997</c:v>
                </c:pt>
                <c:pt idx="6">
                  <c:v>2834.8900000000003</c:v>
                </c:pt>
                <c:pt idx="7">
                  <c:v>2927.9900000000002</c:v>
                </c:pt>
                <c:pt idx="8">
                  <c:v>3430.4700000000003</c:v>
                </c:pt>
                <c:pt idx="9">
                  <c:v>3684.83</c:v>
                </c:pt>
                <c:pt idx="10">
                  <c:v>3907.7400000000002</c:v>
                </c:pt>
              </c:numCache>
            </c:numRef>
          </c:val>
          <c:smooth val="0"/>
        </c:ser>
        <c:ser>
          <c:idx val="11"/>
          <c:order val="8"/>
          <c:tx>
            <c:strRef>
              <c:f>グラフ用2!$A$11</c:f>
              <c:strCache>
                <c:ptCount val="1"/>
                <c:pt idx="0">
                  <c:v>　　短期入所生活介護</c:v>
                </c:pt>
              </c:strCache>
            </c:strRef>
          </c:tx>
          <c:spPr>
            <a:ln>
              <a:solidFill>
                <a:srgbClr val="FFC000"/>
              </a:solidFill>
            </a:ln>
          </c:spPr>
          <c:marker>
            <c:symbol val="none"/>
          </c:marker>
          <c:dLbls>
            <c:dLbl>
              <c:idx val="0"/>
              <c:delete val="1"/>
            </c:dLbl>
            <c:dLbl>
              <c:idx val="1"/>
              <c:delete val="1"/>
            </c:dLbl>
            <c:dLbl>
              <c:idx val="2"/>
              <c:delete val="1"/>
            </c:dLbl>
            <c:dLbl>
              <c:idx val="3"/>
              <c:delete val="1"/>
            </c:dLbl>
            <c:dLbl>
              <c:idx val="4"/>
              <c:delete val="1"/>
            </c:dLbl>
            <c:dLbl>
              <c:idx val="5"/>
              <c:delete val="1"/>
            </c:dLbl>
            <c:dLbl>
              <c:idx val="6"/>
              <c:delete val="1"/>
            </c:dLbl>
            <c:dLbl>
              <c:idx val="7"/>
              <c:delete val="1"/>
            </c:dLbl>
            <c:dLbl>
              <c:idx val="8"/>
              <c:delete val="1"/>
            </c:dLbl>
            <c:dLbl>
              <c:idx val="9"/>
              <c:delete val="1"/>
            </c:dLbl>
            <c:dLbl>
              <c:idx val="10"/>
              <c:layout>
                <c:manualLayout>
                  <c:x val="-1.0771059197956773E-7"/>
                  <c:y val="0"/>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グラフ用2!$B$2:$L$2</c:f>
              <c:strCache>
                <c:ptCount val="11"/>
                <c:pt idx="0">
                  <c:v>平成13年度</c:v>
                </c:pt>
                <c:pt idx="1">
                  <c:v>平成14年度</c:v>
                </c:pt>
                <c:pt idx="2">
                  <c:v>平成15年度</c:v>
                </c:pt>
                <c:pt idx="3">
                  <c:v>平成16年度</c:v>
                </c:pt>
                <c:pt idx="4">
                  <c:v>平成17年度</c:v>
                </c:pt>
                <c:pt idx="5">
                  <c:v>平成18年度</c:v>
                </c:pt>
                <c:pt idx="6">
                  <c:v>平成19年度</c:v>
                </c:pt>
                <c:pt idx="7">
                  <c:v>平成20年度</c:v>
                </c:pt>
                <c:pt idx="8">
                  <c:v>平成21年度</c:v>
                </c:pt>
                <c:pt idx="9">
                  <c:v>平成22年度</c:v>
                </c:pt>
                <c:pt idx="10">
                  <c:v>平成23年度</c:v>
                </c:pt>
              </c:strCache>
            </c:strRef>
          </c:cat>
          <c:val>
            <c:numRef>
              <c:f>グラフ用2!$B$11:$L$11</c:f>
              <c:numCache>
                <c:formatCode>#,##0_);[Red]\(#,##0\)</c:formatCode>
                <c:ptCount val="11"/>
                <c:pt idx="0">
                  <c:v>1118.79</c:v>
                </c:pt>
                <c:pt idx="1">
                  <c:v>1813.95</c:v>
                </c:pt>
                <c:pt idx="2">
                  <c:v>2008.04</c:v>
                </c:pt>
                <c:pt idx="3">
                  <c:v>2223.4</c:v>
                </c:pt>
                <c:pt idx="4">
                  <c:v>2272.3793999999998</c:v>
                </c:pt>
                <c:pt idx="5">
                  <c:v>2398.1566200000002</c:v>
                </c:pt>
                <c:pt idx="6">
                  <c:v>2683.41606</c:v>
                </c:pt>
                <c:pt idx="7">
                  <c:v>2936.3100100000001</c:v>
                </c:pt>
                <c:pt idx="8">
                  <c:v>3205.6739299999999</c:v>
                </c:pt>
                <c:pt idx="9">
                  <c:v>3461.4157900000005</c:v>
                </c:pt>
                <c:pt idx="10">
                  <c:v>3680.8250500000004</c:v>
                </c:pt>
              </c:numCache>
            </c:numRef>
          </c:val>
          <c:smooth val="0"/>
        </c:ser>
        <c:ser>
          <c:idx val="12"/>
          <c:order val="9"/>
          <c:tx>
            <c:strRef>
              <c:f>グラフ用2!$A$12</c:f>
              <c:strCache>
                <c:ptCount val="1"/>
                <c:pt idx="0">
                  <c:v>　　特定施設</c:v>
                </c:pt>
              </c:strCache>
            </c:strRef>
          </c:tx>
          <c:spPr>
            <a:ln>
              <a:solidFill>
                <a:schemeClr val="accent2">
                  <a:lumMod val="75000"/>
                </a:schemeClr>
              </a:solidFill>
            </a:ln>
          </c:spPr>
          <c:marker>
            <c:symbol val="none"/>
          </c:marker>
          <c:dLbls>
            <c:dLbl>
              <c:idx val="0"/>
              <c:delete val="1"/>
            </c:dLbl>
            <c:dLbl>
              <c:idx val="1"/>
              <c:delete val="1"/>
            </c:dLbl>
            <c:dLbl>
              <c:idx val="2"/>
              <c:delete val="1"/>
            </c:dLbl>
            <c:dLbl>
              <c:idx val="3"/>
              <c:delete val="1"/>
            </c:dLbl>
            <c:dLbl>
              <c:idx val="4"/>
              <c:delete val="1"/>
            </c:dLbl>
            <c:dLbl>
              <c:idx val="5"/>
              <c:delete val="1"/>
            </c:dLbl>
            <c:dLbl>
              <c:idx val="6"/>
              <c:delete val="1"/>
            </c:dLbl>
            <c:dLbl>
              <c:idx val="7"/>
              <c:delete val="1"/>
            </c:dLbl>
            <c:dLbl>
              <c:idx val="8"/>
              <c:delete val="1"/>
            </c:dLbl>
            <c:dLbl>
              <c:idx val="9"/>
              <c:delete val="1"/>
            </c:dLbl>
            <c:dLbl>
              <c:idx val="10"/>
              <c:layout>
                <c:manualLayout>
                  <c:x val="2.8726307170358734E-2"/>
                  <c:y val="8.154657248358595E-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グラフ用2!$B$2:$L$2</c:f>
              <c:strCache>
                <c:ptCount val="11"/>
                <c:pt idx="0">
                  <c:v>平成13年度</c:v>
                </c:pt>
                <c:pt idx="1">
                  <c:v>平成14年度</c:v>
                </c:pt>
                <c:pt idx="2">
                  <c:v>平成15年度</c:v>
                </c:pt>
                <c:pt idx="3">
                  <c:v>平成16年度</c:v>
                </c:pt>
                <c:pt idx="4">
                  <c:v>平成17年度</c:v>
                </c:pt>
                <c:pt idx="5">
                  <c:v>平成18年度</c:v>
                </c:pt>
                <c:pt idx="6">
                  <c:v>平成19年度</c:v>
                </c:pt>
                <c:pt idx="7">
                  <c:v>平成20年度</c:v>
                </c:pt>
                <c:pt idx="8">
                  <c:v>平成21年度</c:v>
                </c:pt>
                <c:pt idx="9">
                  <c:v>平成22年度</c:v>
                </c:pt>
                <c:pt idx="10">
                  <c:v>平成23年度</c:v>
                </c:pt>
              </c:strCache>
            </c:strRef>
          </c:cat>
          <c:val>
            <c:numRef>
              <c:f>グラフ用2!$B$12:$L$12</c:f>
              <c:numCache>
                <c:formatCode>#,##0_);[Red]\(#,##0\)</c:formatCode>
                <c:ptCount val="11"/>
                <c:pt idx="0">
                  <c:v>277.16000000000003</c:v>
                </c:pt>
                <c:pt idx="1">
                  <c:v>415.29</c:v>
                </c:pt>
                <c:pt idx="2">
                  <c:v>607.59</c:v>
                </c:pt>
                <c:pt idx="3">
                  <c:v>857.11</c:v>
                </c:pt>
                <c:pt idx="4">
                  <c:v>1188.02</c:v>
                </c:pt>
                <c:pt idx="5">
                  <c:v>1713.6399999999999</c:v>
                </c:pt>
                <c:pt idx="6">
                  <c:v>2222.38</c:v>
                </c:pt>
                <c:pt idx="7">
                  <c:v>2577.84</c:v>
                </c:pt>
                <c:pt idx="8">
                  <c:v>2948.31</c:v>
                </c:pt>
                <c:pt idx="9">
                  <c:v>3239.83</c:v>
                </c:pt>
                <c:pt idx="10">
                  <c:v>3581.06</c:v>
                </c:pt>
              </c:numCache>
            </c:numRef>
          </c:val>
          <c:smooth val="0"/>
        </c:ser>
        <c:ser>
          <c:idx val="13"/>
          <c:order val="10"/>
          <c:tx>
            <c:strRef>
              <c:f>グラフ用2!$A$13</c:f>
              <c:strCache>
                <c:ptCount val="1"/>
                <c:pt idx="0">
                  <c:v>　　福祉用具貸与</c:v>
                </c:pt>
              </c:strCache>
            </c:strRef>
          </c:tx>
          <c:spPr>
            <a:ln>
              <a:solidFill>
                <a:schemeClr val="accent1"/>
              </a:solidFill>
            </a:ln>
          </c:spPr>
          <c:marker>
            <c:symbol val="none"/>
          </c:marker>
          <c:dLbls>
            <c:dLbl>
              <c:idx val="0"/>
              <c:delete val="1"/>
            </c:dLbl>
            <c:dLbl>
              <c:idx val="1"/>
              <c:delete val="1"/>
            </c:dLbl>
            <c:dLbl>
              <c:idx val="2"/>
              <c:delete val="1"/>
            </c:dLbl>
            <c:dLbl>
              <c:idx val="3"/>
              <c:delete val="1"/>
            </c:dLbl>
            <c:dLbl>
              <c:idx val="4"/>
              <c:delete val="1"/>
            </c:dLbl>
            <c:dLbl>
              <c:idx val="5"/>
              <c:delete val="1"/>
            </c:dLbl>
            <c:dLbl>
              <c:idx val="6"/>
              <c:delete val="1"/>
            </c:dLbl>
            <c:dLbl>
              <c:idx val="7"/>
              <c:delete val="1"/>
            </c:dLbl>
            <c:dLbl>
              <c:idx val="8"/>
              <c:delete val="1"/>
            </c:dLbl>
            <c:dLbl>
              <c:idx val="9"/>
              <c:delete val="1"/>
            </c:dLbl>
            <c:dLbl>
              <c:idx val="10"/>
              <c:layout>
                <c:manualLayout>
                  <c:x val="2.7357413256889405E-3"/>
                  <c:y val="-6.1159929362689458E-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グラフ用2!$B$2:$L$2</c:f>
              <c:strCache>
                <c:ptCount val="11"/>
                <c:pt idx="0">
                  <c:v>平成13年度</c:v>
                </c:pt>
                <c:pt idx="1">
                  <c:v>平成14年度</c:v>
                </c:pt>
                <c:pt idx="2">
                  <c:v>平成15年度</c:v>
                </c:pt>
                <c:pt idx="3">
                  <c:v>平成16年度</c:v>
                </c:pt>
                <c:pt idx="4">
                  <c:v>平成17年度</c:v>
                </c:pt>
                <c:pt idx="5">
                  <c:v>平成18年度</c:v>
                </c:pt>
                <c:pt idx="6">
                  <c:v>平成19年度</c:v>
                </c:pt>
                <c:pt idx="7">
                  <c:v>平成20年度</c:v>
                </c:pt>
                <c:pt idx="8">
                  <c:v>平成21年度</c:v>
                </c:pt>
                <c:pt idx="9">
                  <c:v>平成22年度</c:v>
                </c:pt>
                <c:pt idx="10">
                  <c:v>平成23年度</c:v>
                </c:pt>
              </c:strCache>
            </c:strRef>
          </c:cat>
          <c:val>
            <c:numRef>
              <c:f>グラフ用2!$B$13:$L$13</c:f>
              <c:numCache>
                <c:formatCode>#,##0_);[Red]\(#,##0\)</c:formatCode>
                <c:ptCount val="11"/>
                <c:pt idx="0">
                  <c:v>685.49</c:v>
                </c:pt>
                <c:pt idx="1">
                  <c:v>1099.75</c:v>
                </c:pt>
                <c:pt idx="2">
                  <c:v>1452.38</c:v>
                </c:pt>
                <c:pt idx="3">
                  <c:v>1715.29</c:v>
                </c:pt>
                <c:pt idx="4">
                  <c:v>1873.64</c:v>
                </c:pt>
                <c:pt idx="5">
                  <c:v>1678.5300000000002</c:v>
                </c:pt>
                <c:pt idx="6">
                  <c:v>1624.6200000000001</c:v>
                </c:pt>
                <c:pt idx="7">
                  <c:v>1767.37</c:v>
                </c:pt>
                <c:pt idx="8">
                  <c:v>1912.61</c:v>
                </c:pt>
                <c:pt idx="9">
                  <c:v>2073.3000000000002</c:v>
                </c:pt>
                <c:pt idx="10">
                  <c:v>2240.92</c:v>
                </c:pt>
              </c:numCache>
            </c:numRef>
          </c:val>
          <c:smooth val="0"/>
        </c:ser>
        <c:ser>
          <c:idx val="16"/>
          <c:order val="11"/>
          <c:tx>
            <c:strRef>
              <c:f>グラフ用2!$A$14</c:f>
              <c:strCache>
                <c:ptCount val="1"/>
                <c:pt idx="0">
                  <c:v>　　訪問看護</c:v>
                </c:pt>
              </c:strCache>
            </c:strRef>
          </c:tx>
          <c:spPr>
            <a:ln>
              <a:solidFill>
                <a:srgbClr val="7030A0"/>
              </a:solidFill>
            </a:ln>
          </c:spPr>
          <c:marker>
            <c:symbol val="none"/>
          </c:marker>
          <c:dLbls>
            <c:dLbl>
              <c:idx val="0"/>
              <c:delete val="1"/>
            </c:dLbl>
            <c:dLbl>
              <c:idx val="1"/>
              <c:delete val="1"/>
            </c:dLbl>
            <c:dLbl>
              <c:idx val="2"/>
              <c:delete val="1"/>
            </c:dLbl>
            <c:dLbl>
              <c:idx val="3"/>
              <c:delete val="1"/>
            </c:dLbl>
            <c:dLbl>
              <c:idx val="4"/>
              <c:delete val="1"/>
            </c:dLbl>
            <c:dLbl>
              <c:idx val="5"/>
              <c:delete val="1"/>
            </c:dLbl>
            <c:dLbl>
              <c:idx val="6"/>
              <c:delete val="1"/>
            </c:dLbl>
            <c:dLbl>
              <c:idx val="7"/>
              <c:delete val="1"/>
            </c:dLbl>
            <c:dLbl>
              <c:idx val="8"/>
              <c:delete val="1"/>
            </c:dLbl>
            <c:dLbl>
              <c:idx val="9"/>
              <c:delete val="1"/>
            </c:dLbl>
            <c:showLegendKey val="0"/>
            <c:showVal val="1"/>
            <c:showCatName val="0"/>
            <c:showSerName val="0"/>
            <c:showPercent val="0"/>
            <c:showBubbleSize val="0"/>
            <c:showLeaderLines val="0"/>
          </c:dLbls>
          <c:cat>
            <c:strRef>
              <c:f>グラフ用2!$B$2:$L$2</c:f>
              <c:strCache>
                <c:ptCount val="11"/>
                <c:pt idx="0">
                  <c:v>平成13年度</c:v>
                </c:pt>
                <c:pt idx="1">
                  <c:v>平成14年度</c:v>
                </c:pt>
                <c:pt idx="2">
                  <c:v>平成15年度</c:v>
                </c:pt>
                <c:pt idx="3">
                  <c:v>平成16年度</c:v>
                </c:pt>
                <c:pt idx="4">
                  <c:v>平成17年度</c:v>
                </c:pt>
                <c:pt idx="5">
                  <c:v>平成18年度</c:v>
                </c:pt>
                <c:pt idx="6">
                  <c:v>平成19年度</c:v>
                </c:pt>
                <c:pt idx="7">
                  <c:v>平成20年度</c:v>
                </c:pt>
                <c:pt idx="8">
                  <c:v>平成21年度</c:v>
                </c:pt>
                <c:pt idx="9">
                  <c:v>平成22年度</c:v>
                </c:pt>
                <c:pt idx="10">
                  <c:v>平成23年度</c:v>
                </c:pt>
              </c:strCache>
            </c:strRef>
          </c:cat>
          <c:val>
            <c:numRef>
              <c:f>グラフ用2!$B$14:$L$14</c:f>
              <c:numCache>
                <c:formatCode>#,##0_);[Red]\(#,##0\)</c:formatCode>
                <c:ptCount val="11"/>
                <c:pt idx="0">
                  <c:v>1047.68</c:v>
                </c:pt>
                <c:pt idx="1">
                  <c:v>1199.17</c:v>
                </c:pt>
                <c:pt idx="2">
                  <c:v>1216.5</c:v>
                </c:pt>
                <c:pt idx="3">
                  <c:v>1241.32</c:v>
                </c:pt>
                <c:pt idx="4">
                  <c:v>1267.1099999999999</c:v>
                </c:pt>
                <c:pt idx="5">
                  <c:v>1261.56</c:v>
                </c:pt>
                <c:pt idx="6">
                  <c:v>1266.3900000000001</c:v>
                </c:pt>
                <c:pt idx="7">
                  <c:v>1301.29</c:v>
                </c:pt>
                <c:pt idx="8">
                  <c:v>1383.07</c:v>
                </c:pt>
                <c:pt idx="9">
                  <c:v>1474.08</c:v>
                </c:pt>
                <c:pt idx="10">
                  <c:v>1568.26</c:v>
                </c:pt>
              </c:numCache>
            </c:numRef>
          </c:val>
          <c:smooth val="0"/>
        </c:ser>
        <c:ser>
          <c:idx val="17"/>
          <c:order val="12"/>
          <c:tx>
            <c:strRef>
              <c:f>グラフ用2!$A$15</c:f>
              <c:strCache>
                <c:ptCount val="1"/>
                <c:pt idx="0">
                  <c:v>　小規模多機能型居宅介護</c:v>
                </c:pt>
              </c:strCache>
            </c:strRef>
          </c:tx>
          <c:marker>
            <c:symbol val="none"/>
          </c:marker>
          <c:dLbls>
            <c:dLbl>
              <c:idx val="0"/>
              <c:delete val="1"/>
            </c:dLbl>
            <c:dLbl>
              <c:idx val="1"/>
              <c:delete val="1"/>
            </c:dLbl>
            <c:dLbl>
              <c:idx val="2"/>
              <c:delete val="1"/>
            </c:dLbl>
            <c:dLbl>
              <c:idx val="3"/>
              <c:delete val="1"/>
            </c:dLbl>
            <c:dLbl>
              <c:idx val="4"/>
              <c:delete val="1"/>
            </c:dLbl>
            <c:dLbl>
              <c:idx val="5"/>
              <c:delete val="1"/>
            </c:dLbl>
            <c:dLbl>
              <c:idx val="6"/>
              <c:delete val="1"/>
            </c:dLbl>
            <c:dLbl>
              <c:idx val="7"/>
              <c:delete val="1"/>
            </c:dLbl>
            <c:dLbl>
              <c:idx val="8"/>
              <c:delete val="1"/>
            </c:dLbl>
            <c:dLbl>
              <c:idx val="9"/>
              <c:delete val="1"/>
            </c:dLbl>
            <c:dLbl>
              <c:idx val="10"/>
              <c:layout>
                <c:manualLayout>
                  <c:x val="-1.0771059197956773E-7"/>
                  <c:y val="4.0773286241792975E-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グラフ用2!$B$2:$L$2</c:f>
              <c:strCache>
                <c:ptCount val="11"/>
                <c:pt idx="0">
                  <c:v>平成13年度</c:v>
                </c:pt>
                <c:pt idx="1">
                  <c:v>平成14年度</c:v>
                </c:pt>
                <c:pt idx="2">
                  <c:v>平成15年度</c:v>
                </c:pt>
                <c:pt idx="3">
                  <c:v>平成16年度</c:v>
                </c:pt>
                <c:pt idx="4">
                  <c:v>平成17年度</c:v>
                </c:pt>
                <c:pt idx="5">
                  <c:v>平成18年度</c:v>
                </c:pt>
                <c:pt idx="6">
                  <c:v>平成19年度</c:v>
                </c:pt>
                <c:pt idx="7">
                  <c:v>平成20年度</c:v>
                </c:pt>
                <c:pt idx="8">
                  <c:v>平成21年度</c:v>
                </c:pt>
                <c:pt idx="9">
                  <c:v>平成22年度</c:v>
                </c:pt>
                <c:pt idx="10">
                  <c:v>平成23年度</c:v>
                </c:pt>
              </c:strCache>
            </c:strRef>
          </c:cat>
          <c:val>
            <c:numRef>
              <c:f>グラフ用2!$B$15:$L$15</c:f>
              <c:numCache>
                <c:formatCode>General</c:formatCode>
                <c:ptCount val="11"/>
                <c:pt idx="5" formatCode="#,##0_);[Red]\(#,##0\)">
                  <c:v>54.47</c:v>
                </c:pt>
                <c:pt idx="6" formatCode="#,##0_);[Red]\(#,##0\)">
                  <c:v>294.73</c:v>
                </c:pt>
                <c:pt idx="7" formatCode="#,##0_);[Red]\(#,##0\)">
                  <c:v>577.05999999999995</c:v>
                </c:pt>
                <c:pt idx="8" formatCode="#,##0_);[Red]\(#,##0\)">
                  <c:v>837.92</c:v>
                </c:pt>
                <c:pt idx="9" formatCode="#,##0_);[Red]\(#,##0\)">
                  <c:v>1056.77</c:v>
                </c:pt>
                <c:pt idx="10" formatCode="#,##0_);[Red]\(#,##0\)">
                  <c:v>1293.0300000000002</c:v>
                </c:pt>
              </c:numCache>
            </c:numRef>
          </c:val>
          <c:smooth val="0"/>
        </c:ser>
        <c:dLbls>
          <c:showLegendKey val="0"/>
          <c:showVal val="0"/>
          <c:showCatName val="0"/>
          <c:showSerName val="0"/>
          <c:showPercent val="0"/>
          <c:showBubbleSize val="0"/>
        </c:dLbls>
        <c:marker val="1"/>
        <c:smooth val="0"/>
        <c:axId val="97164288"/>
        <c:axId val="97198848"/>
      </c:lineChart>
      <c:catAx>
        <c:axId val="97164288"/>
        <c:scaling>
          <c:orientation val="minMax"/>
        </c:scaling>
        <c:delete val="0"/>
        <c:axPos val="b"/>
        <c:majorTickMark val="out"/>
        <c:minorTickMark val="none"/>
        <c:tickLblPos val="nextTo"/>
        <c:crossAx val="97198848"/>
        <c:crosses val="autoZero"/>
        <c:auto val="1"/>
        <c:lblAlgn val="ctr"/>
        <c:lblOffset val="100"/>
        <c:noMultiLvlLbl val="0"/>
      </c:catAx>
      <c:valAx>
        <c:axId val="97198848"/>
        <c:scaling>
          <c:orientation val="minMax"/>
        </c:scaling>
        <c:delete val="0"/>
        <c:axPos val="l"/>
        <c:majorGridlines/>
        <c:numFmt formatCode="#,##0_);[Red]\(#,##0\)" sourceLinked="1"/>
        <c:majorTickMark val="out"/>
        <c:minorTickMark val="none"/>
        <c:tickLblPos val="nextTo"/>
        <c:crossAx val="97164288"/>
        <c:crosses val="autoZero"/>
        <c:crossBetween val="between"/>
      </c:valAx>
    </c:plotArea>
    <c:plotVisOnly val="1"/>
    <c:dispBlanksAs val="gap"/>
    <c:showDLblsOverMax val="0"/>
  </c:chart>
  <c:spPr>
    <a:noFill/>
    <a:ln>
      <a:noFill/>
    </a:ln>
  </c:sp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5"/>
    </mc:Choice>
    <mc:Fallback>
      <c:style val="15"/>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4135245375045824"/>
          <c:y val="4.569055036344756E-2"/>
          <c:w val="0.81811918787518434"/>
          <c:h val="0.85025273709945171"/>
        </c:manualLayout>
      </c:layout>
      <c:barChart>
        <c:barDir val="bar"/>
        <c:grouping val="clustered"/>
        <c:varyColors val="0"/>
        <c:ser>
          <c:idx val="0"/>
          <c:order val="0"/>
          <c:invertIfNegative val="0"/>
          <c:dLbls>
            <c:txPr>
              <a:bodyPr/>
              <a:lstStyle/>
              <a:p>
                <a:pPr>
                  <a:defRPr sz="1400"/>
                </a:pPr>
                <a:endParaRPr lang="ja-JP"/>
              </a:p>
            </c:txPr>
            <c:dLblPos val="outEnd"/>
            <c:showLegendKey val="0"/>
            <c:showVal val="1"/>
            <c:showCatName val="0"/>
            <c:showSerName val="0"/>
            <c:showPercent val="0"/>
            <c:showBubbleSize val="0"/>
            <c:showLeaderLines val="0"/>
          </c:dLbls>
          <c:cat>
            <c:strRef>
              <c:f>分布図!$C$1:$AL$1</c:f>
              <c:strCache>
                <c:ptCount val="36"/>
                <c:pt idx="0">
                  <c:v>～1,000</c:v>
                </c:pt>
                <c:pt idx="1">
                  <c:v>1,000</c:v>
                </c:pt>
                <c:pt idx="2">
                  <c:v>2,000</c:v>
                </c:pt>
                <c:pt idx="3">
                  <c:v>3,000</c:v>
                </c:pt>
                <c:pt idx="4">
                  <c:v>4,000</c:v>
                </c:pt>
                <c:pt idx="5">
                  <c:v>5,000</c:v>
                </c:pt>
                <c:pt idx="6">
                  <c:v>6,000</c:v>
                </c:pt>
                <c:pt idx="7">
                  <c:v>7,000</c:v>
                </c:pt>
                <c:pt idx="8">
                  <c:v>8,000</c:v>
                </c:pt>
                <c:pt idx="9">
                  <c:v>9,000</c:v>
                </c:pt>
                <c:pt idx="10">
                  <c:v>10,000</c:v>
                </c:pt>
                <c:pt idx="11">
                  <c:v>11,000</c:v>
                </c:pt>
                <c:pt idx="12">
                  <c:v>12,000</c:v>
                </c:pt>
                <c:pt idx="13">
                  <c:v>13,000</c:v>
                </c:pt>
                <c:pt idx="14">
                  <c:v>14,000</c:v>
                </c:pt>
                <c:pt idx="15">
                  <c:v>15,000</c:v>
                </c:pt>
                <c:pt idx="16">
                  <c:v>16,000</c:v>
                </c:pt>
                <c:pt idx="17">
                  <c:v>17,000</c:v>
                </c:pt>
                <c:pt idx="18">
                  <c:v>18,000</c:v>
                </c:pt>
                <c:pt idx="19">
                  <c:v>19,000</c:v>
                </c:pt>
                <c:pt idx="20">
                  <c:v>20,000</c:v>
                </c:pt>
                <c:pt idx="21">
                  <c:v>21,000</c:v>
                </c:pt>
                <c:pt idx="22">
                  <c:v>22,000</c:v>
                </c:pt>
                <c:pt idx="23">
                  <c:v>23,000</c:v>
                </c:pt>
                <c:pt idx="24">
                  <c:v>24,000</c:v>
                </c:pt>
                <c:pt idx="25">
                  <c:v>25,000</c:v>
                </c:pt>
                <c:pt idx="26">
                  <c:v>26,000</c:v>
                </c:pt>
                <c:pt idx="27">
                  <c:v>27,000</c:v>
                </c:pt>
                <c:pt idx="28">
                  <c:v>28,000</c:v>
                </c:pt>
                <c:pt idx="29">
                  <c:v>29,000</c:v>
                </c:pt>
                <c:pt idx="30">
                  <c:v>30,000</c:v>
                </c:pt>
                <c:pt idx="31">
                  <c:v>31,000</c:v>
                </c:pt>
                <c:pt idx="32">
                  <c:v>32,000</c:v>
                </c:pt>
                <c:pt idx="33">
                  <c:v>33,000</c:v>
                </c:pt>
                <c:pt idx="34">
                  <c:v>34,000</c:v>
                </c:pt>
                <c:pt idx="35">
                  <c:v>35,000</c:v>
                </c:pt>
              </c:strCache>
            </c:strRef>
          </c:cat>
          <c:val>
            <c:numRef>
              <c:f>分布図!$C$2:$AL$2</c:f>
              <c:numCache>
                <c:formatCode>General</c:formatCode>
                <c:ptCount val="36"/>
                <c:pt idx="0">
                  <c:v>1</c:v>
                </c:pt>
                <c:pt idx="1">
                  <c:v>3</c:v>
                </c:pt>
                <c:pt idx="2">
                  <c:v>9</c:v>
                </c:pt>
                <c:pt idx="3">
                  <c:v>21</c:v>
                </c:pt>
                <c:pt idx="4">
                  <c:v>18</c:v>
                </c:pt>
                <c:pt idx="5">
                  <c:v>45</c:v>
                </c:pt>
                <c:pt idx="6">
                  <c:v>70</c:v>
                </c:pt>
                <c:pt idx="7">
                  <c:v>107</c:v>
                </c:pt>
                <c:pt idx="8">
                  <c:v>113</c:v>
                </c:pt>
                <c:pt idx="9">
                  <c:v>141</c:v>
                </c:pt>
                <c:pt idx="10">
                  <c:v>129</c:v>
                </c:pt>
                <c:pt idx="11">
                  <c:v>125</c:v>
                </c:pt>
                <c:pt idx="12">
                  <c:v>130</c:v>
                </c:pt>
                <c:pt idx="13">
                  <c:v>125</c:v>
                </c:pt>
                <c:pt idx="14">
                  <c:v>85</c:v>
                </c:pt>
                <c:pt idx="15">
                  <c:v>108</c:v>
                </c:pt>
                <c:pt idx="16">
                  <c:v>70</c:v>
                </c:pt>
                <c:pt idx="17">
                  <c:v>55</c:v>
                </c:pt>
                <c:pt idx="18">
                  <c:v>36</c:v>
                </c:pt>
                <c:pt idx="19">
                  <c:v>42</c:v>
                </c:pt>
                <c:pt idx="20">
                  <c:v>42</c:v>
                </c:pt>
                <c:pt idx="21">
                  <c:v>25</c:v>
                </c:pt>
                <c:pt idx="22">
                  <c:v>18</c:v>
                </c:pt>
                <c:pt idx="23">
                  <c:v>14</c:v>
                </c:pt>
                <c:pt idx="24">
                  <c:v>8</c:v>
                </c:pt>
                <c:pt idx="25">
                  <c:v>13</c:v>
                </c:pt>
                <c:pt idx="26">
                  <c:v>9</c:v>
                </c:pt>
                <c:pt idx="27">
                  <c:v>4</c:v>
                </c:pt>
                <c:pt idx="28">
                  <c:v>2</c:v>
                </c:pt>
                <c:pt idx="29">
                  <c:v>2</c:v>
                </c:pt>
                <c:pt idx="30">
                  <c:v>4</c:v>
                </c:pt>
                <c:pt idx="31">
                  <c:v>3</c:v>
                </c:pt>
                <c:pt idx="32">
                  <c:v>1</c:v>
                </c:pt>
                <c:pt idx="33">
                  <c:v>1</c:v>
                </c:pt>
                <c:pt idx="34">
                  <c:v>0</c:v>
                </c:pt>
                <c:pt idx="35">
                  <c:v>1</c:v>
                </c:pt>
              </c:numCache>
            </c:numRef>
          </c:val>
        </c:ser>
        <c:dLbls>
          <c:showLegendKey val="0"/>
          <c:showVal val="0"/>
          <c:showCatName val="0"/>
          <c:showSerName val="0"/>
          <c:showPercent val="0"/>
          <c:showBubbleSize val="0"/>
        </c:dLbls>
        <c:gapWidth val="150"/>
        <c:axId val="97322496"/>
        <c:axId val="97324032"/>
      </c:barChart>
      <c:catAx>
        <c:axId val="97322496"/>
        <c:scaling>
          <c:orientation val="minMax"/>
        </c:scaling>
        <c:delete val="0"/>
        <c:axPos val="l"/>
        <c:majorTickMark val="out"/>
        <c:minorTickMark val="none"/>
        <c:tickLblPos val="nextTo"/>
        <c:txPr>
          <a:bodyPr/>
          <a:lstStyle/>
          <a:p>
            <a:pPr>
              <a:defRPr sz="900"/>
            </a:pPr>
            <a:endParaRPr lang="ja-JP"/>
          </a:p>
        </c:txPr>
        <c:crossAx val="97324032"/>
        <c:crosses val="autoZero"/>
        <c:auto val="1"/>
        <c:lblAlgn val="ctr"/>
        <c:lblOffset val="100"/>
        <c:noMultiLvlLbl val="0"/>
      </c:catAx>
      <c:valAx>
        <c:axId val="97324032"/>
        <c:scaling>
          <c:orientation val="minMax"/>
        </c:scaling>
        <c:delete val="0"/>
        <c:axPos val="b"/>
        <c:majorGridlines/>
        <c:numFmt formatCode="General" sourceLinked="1"/>
        <c:majorTickMark val="out"/>
        <c:minorTickMark val="none"/>
        <c:tickLblPos val="nextTo"/>
        <c:crossAx val="97322496"/>
        <c:crosses val="autoZero"/>
        <c:crossBetween val="between"/>
      </c:valAx>
      <c:spPr>
        <a:solidFill>
          <a:srgbClr val="FFFFFF"/>
        </a:solidFill>
      </c:spPr>
    </c:plotArea>
    <c:plotVisOnly val="1"/>
    <c:dispBlanksAs val="gap"/>
    <c:showDLblsOverMax val="0"/>
  </c:chart>
  <c:spPr>
    <a:solidFill>
      <a:srgbClr val="FFFFFF"/>
    </a:solidFill>
    <a:ln>
      <a:noFill/>
    </a:ln>
  </c:sp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5"/>
    </mc:Choice>
    <mc:Fallback>
      <c:style val="15"/>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4135245375045824"/>
          <c:y val="4.569055036344756E-2"/>
          <c:w val="0.81811918787518434"/>
          <c:h val="0.89745612543474973"/>
        </c:manualLayout>
      </c:layout>
      <c:barChart>
        <c:barDir val="bar"/>
        <c:grouping val="clustered"/>
        <c:varyColors val="0"/>
        <c:ser>
          <c:idx val="0"/>
          <c:order val="0"/>
          <c:invertIfNegative val="0"/>
          <c:dLbls>
            <c:numFmt formatCode="General" sourceLinked="0"/>
            <c:txPr>
              <a:bodyPr/>
              <a:lstStyle/>
              <a:p>
                <a:pPr>
                  <a:defRPr sz="1400"/>
                </a:pPr>
                <a:endParaRPr lang="ja-JP"/>
              </a:p>
            </c:txPr>
            <c:dLblPos val="outEnd"/>
            <c:showLegendKey val="0"/>
            <c:showVal val="1"/>
            <c:showCatName val="0"/>
            <c:showSerName val="0"/>
            <c:showPercent val="0"/>
            <c:showBubbleSize val="0"/>
            <c:showLeaderLines val="0"/>
          </c:dLbls>
          <c:cat>
            <c:strRef>
              <c:f>分布図!$C$1:$AH$1</c:f>
              <c:strCache>
                <c:ptCount val="32"/>
                <c:pt idx="0">
                  <c:v>～100,000</c:v>
                </c:pt>
                <c:pt idx="1">
                  <c:v>100,000</c:v>
                </c:pt>
                <c:pt idx="2">
                  <c:v>110,000</c:v>
                </c:pt>
                <c:pt idx="3">
                  <c:v>120,000</c:v>
                </c:pt>
                <c:pt idx="4">
                  <c:v>130,000</c:v>
                </c:pt>
                <c:pt idx="5">
                  <c:v>140,000</c:v>
                </c:pt>
                <c:pt idx="6">
                  <c:v>150,000</c:v>
                </c:pt>
                <c:pt idx="7">
                  <c:v>160,000</c:v>
                </c:pt>
                <c:pt idx="8">
                  <c:v>170,000</c:v>
                </c:pt>
                <c:pt idx="9">
                  <c:v>180,000</c:v>
                </c:pt>
                <c:pt idx="10">
                  <c:v>190,000</c:v>
                </c:pt>
                <c:pt idx="11">
                  <c:v>200,000</c:v>
                </c:pt>
                <c:pt idx="12">
                  <c:v>210,000</c:v>
                </c:pt>
                <c:pt idx="13">
                  <c:v>220,000</c:v>
                </c:pt>
                <c:pt idx="14">
                  <c:v>230,000</c:v>
                </c:pt>
                <c:pt idx="15">
                  <c:v>240,000</c:v>
                </c:pt>
                <c:pt idx="16">
                  <c:v>250,000</c:v>
                </c:pt>
                <c:pt idx="17">
                  <c:v>260,000</c:v>
                </c:pt>
                <c:pt idx="18">
                  <c:v>270,000</c:v>
                </c:pt>
                <c:pt idx="19">
                  <c:v>280,000</c:v>
                </c:pt>
                <c:pt idx="20">
                  <c:v>290,000</c:v>
                </c:pt>
                <c:pt idx="21">
                  <c:v>300,000</c:v>
                </c:pt>
                <c:pt idx="22">
                  <c:v>310,000</c:v>
                </c:pt>
                <c:pt idx="23">
                  <c:v>320,000</c:v>
                </c:pt>
                <c:pt idx="24">
                  <c:v>330,000</c:v>
                </c:pt>
                <c:pt idx="25">
                  <c:v>340,000</c:v>
                </c:pt>
                <c:pt idx="26">
                  <c:v>350,000</c:v>
                </c:pt>
                <c:pt idx="27">
                  <c:v>360,000</c:v>
                </c:pt>
                <c:pt idx="28">
                  <c:v>370,000</c:v>
                </c:pt>
                <c:pt idx="29">
                  <c:v>380,000</c:v>
                </c:pt>
                <c:pt idx="30">
                  <c:v>390,000</c:v>
                </c:pt>
                <c:pt idx="31">
                  <c:v>400,000～</c:v>
                </c:pt>
              </c:strCache>
            </c:strRef>
          </c:cat>
          <c:val>
            <c:numRef>
              <c:f>分布図!$C$2:$AH$2</c:f>
              <c:numCache>
                <c:formatCode>General</c:formatCode>
                <c:ptCount val="32"/>
                <c:pt idx="0">
                  <c:v>1</c:v>
                </c:pt>
                <c:pt idx="1">
                  <c:v>0</c:v>
                </c:pt>
                <c:pt idx="2">
                  <c:v>1</c:v>
                </c:pt>
                <c:pt idx="3">
                  <c:v>0</c:v>
                </c:pt>
                <c:pt idx="4">
                  <c:v>3</c:v>
                </c:pt>
                <c:pt idx="5">
                  <c:v>17</c:v>
                </c:pt>
                <c:pt idx="6">
                  <c:v>19</c:v>
                </c:pt>
                <c:pt idx="7">
                  <c:v>49</c:v>
                </c:pt>
                <c:pt idx="8">
                  <c:v>61</c:v>
                </c:pt>
                <c:pt idx="9">
                  <c:v>74</c:v>
                </c:pt>
                <c:pt idx="10">
                  <c:v>95</c:v>
                </c:pt>
                <c:pt idx="11">
                  <c:v>130</c:v>
                </c:pt>
                <c:pt idx="12">
                  <c:v>145</c:v>
                </c:pt>
                <c:pt idx="13">
                  <c:v>152</c:v>
                </c:pt>
                <c:pt idx="14">
                  <c:v>154</c:v>
                </c:pt>
                <c:pt idx="15">
                  <c:v>123</c:v>
                </c:pt>
                <c:pt idx="16">
                  <c:v>118</c:v>
                </c:pt>
                <c:pt idx="17">
                  <c:v>126</c:v>
                </c:pt>
                <c:pt idx="18">
                  <c:v>95</c:v>
                </c:pt>
                <c:pt idx="19">
                  <c:v>71</c:v>
                </c:pt>
                <c:pt idx="20">
                  <c:v>46</c:v>
                </c:pt>
                <c:pt idx="21">
                  <c:v>35</c:v>
                </c:pt>
                <c:pt idx="22">
                  <c:v>24</c:v>
                </c:pt>
                <c:pt idx="23">
                  <c:v>18</c:v>
                </c:pt>
                <c:pt idx="24">
                  <c:v>6</c:v>
                </c:pt>
                <c:pt idx="25">
                  <c:v>6</c:v>
                </c:pt>
                <c:pt idx="26">
                  <c:v>3</c:v>
                </c:pt>
                <c:pt idx="27">
                  <c:v>4</c:v>
                </c:pt>
                <c:pt idx="28">
                  <c:v>1</c:v>
                </c:pt>
                <c:pt idx="29">
                  <c:v>0</c:v>
                </c:pt>
                <c:pt idx="30">
                  <c:v>2</c:v>
                </c:pt>
                <c:pt idx="31">
                  <c:v>1</c:v>
                </c:pt>
              </c:numCache>
            </c:numRef>
          </c:val>
        </c:ser>
        <c:dLbls>
          <c:showLegendKey val="0"/>
          <c:showVal val="0"/>
          <c:showCatName val="0"/>
          <c:showSerName val="0"/>
          <c:showPercent val="0"/>
          <c:showBubbleSize val="0"/>
        </c:dLbls>
        <c:gapWidth val="150"/>
        <c:axId val="133247360"/>
        <c:axId val="133248896"/>
      </c:barChart>
      <c:catAx>
        <c:axId val="133247360"/>
        <c:scaling>
          <c:orientation val="minMax"/>
        </c:scaling>
        <c:delete val="0"/>
        <c:axPos val="l"/>
        <c:numFmt formatCode="#,##0_);[Red]\(#,##0\)" sourceLinked="1"/>
        <c:majorTickMark val="out"/>
        <c:minorTickMark val="none"/>
        <c:tickLblPos val="nextTo"/>
        <c:txPr>
          <a:bodyPr/>
          <a:lstStyle/>
          <a:p>
            <a:pPr>
              <a:defRPr sz="1200"/>
            </a:pPr>
            <a:endParaRPr lang="ja-JP"/>
          </a:p>
        </c:txPr>
        <c:crossAx val="133248896"/>
        <c:crosses val="autoZero"/>
        <c:auto val="1"/>
        <c:lblAlgn val="ctr"/>
        <c:lblOffset val="100"/>
        <c:tickLblSkip val="1"/>
        <c:noMultiLvlLbl val="0"/>
      </c:catAx>
      <c:valAx>
        <c:axId val="133248896"/>
        <c:scaling>
          <c:orientation val="minMax"/>
          <c:max val="160"/>
        </c:scaling>
        <c:delete val="0"/>
        <c:axPos val="b"/>
        <c:majorGridlines/>
        <c:numFmt formatCode="General" sourceLinked="1"/>
        <c:majorTickMark val="out"/>
        <c:minorTickMark val="none"/>
        <c:tickLblPos val="nextTo"/>
        <c:txPr>
          <a:bodyPr/>
          <a:lstStyle/>
          <a:p>
            <a:pPr>
              <a:defRPr sz="1400"/>
            </a:pPr>
            <a:endParaRPr lang="ja-JP"/>
          </a:p>
        </c:txPr>
        <c:crossAx val="133247360"/>
        <c:crosses val="autoZero"/>
        <c:crossBetween val="between"/>
        <c:majorUnit val="20"/>
      </c:valAx>
      <c:spPr>
        <a:solidFill>
          <a:srgbClr val="FFFFFF"/>
        </a:solidFill>
      </c:spPr>
    </c:plotArea>
    <c:plotVisOnly val="1"/>
    <c:dispBlanksAs val="gap"/>
    <c:showDLblsOverMax val="0"/>
  </c:chart>
  <c:spPr>
    <a:solidFill>
      <a:srgbClr val="FFFFFF"/>
    </a:solidFill>
    <a:ln>
      <a:noFill/>
    </a:ln>
  </c:sp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invertIfNegative val="0"/>
          <c:dLbls>
            <c:showLegendKey val="0"/>
            <c:showVal val="1"/>
            <c:showCatName val="0"/>
            <c:showSerName val="0"/>
            <c:showPercent val="0"/>
            <c:showBubbleSize val="0"/>
            <c:showLeaderLines val="0"/>
          </c:dLbls>
          <c:cat>
            <c:strRef>
              <c:f>保険料分布図!$B$3:$C$11</c:f>
              <c:strCache>
                <c:ptCount val="9"/>
                <c:pt idx="0">
                  <c:v>2,501円以上</c:v>
                </c:pt>
                <c:pt idx="1">
                  <c:v>3,001円以上</c:v>
                </c:pt>
                <c:pt idx="2">
                  <c:v>3,501円以上</c:v>
                </c:pt>
                <c:pt idx="3">
                  <c:v>4,001円以上</c:v>
                </c:pt>
                <c:pt idx="4">
                  <c:v>4,501円以上</c:v>
                </c:pt>
                <c:pt idx="5">
                  <c:v>5,001円以上</c:v>
                </c:pt>
                <c:pt idx="6">
                  <c:v>5,501円以上</c:v>
                </c:pt>
                <c:pt idx="7">
                  <c:v>6,001円以上</c:v>
                </c:pt>
                <c:pt idx="8">
                  <c:v>6,501円以上</c:v>
                </c:pt>
              </c:strCache>
            </c:strRef>
          </c:cat>
          <c:val>
            <c:numRef>
              <c:f>保険料分布図!$G$3:$G$11</c:f>
              <c:numCache>
                <c:formatCode>#,##0_);[Red]\(#,##0\)</c:formatCode>
                <c:ptCount val="9"/>
                <c:pt idx="0">
                  <c:v>10</c:v>
                </c:pt>
                <c:pt idx="1">
                  <c:v>28</c:v>
                </c:pt>
                <c:pt idx="2">
                  <c:v>142</c:v>
                </c:pt>
                <c:pt idx="3">
                  <c:v>348</c:v>
                </c:pt>
                <c:pt idx="4">
                  <c:v>532</c:v>
                </c:pt>
                <c:pt idx="5">
                  <c:v>333</c:v>
                </c:pt>
                <c:pt idx="6">
                  <c:v>155</c:v>
                </c:pt>
                <c:pt idx="7">
                  <c:v>15</c:v>
                </c:pt>
                <c:pt idx="8">
                  <c:v>3</c:v>
                </c:pt>
              </c:numCache>
            </c:numRef>
          </c:val>
        </c:ser>
        <c:dLbls>
          <c:showLegendKey val="0"/>
          <c:showVal val="0"/>
          <c:showCatName val="0"/>
          <c:showSerName val="0"/>
          <c:showPercent val="0"/>
          <c:showBubbleSize val="0"/>
        </c:dLbls>
        <c:gapWidth val="150"/>
        <c:axId val="95322880"/>
        <c:axId val="95324416"/>
      </c:barChart>
      <c:catAx>
        <c:axId val="95322880"/>
        <c:scaling>
          <c:orientation val="minMax"/>
        </c:scaling>
        <c:delete val="0"/>
        <c:axPos val="l"/>
        <c:majorTickMark val="out"/>
        <c:minorTickMark val="none"/>
        <c:tickLblPos val="nextTo"/>
        <c:crossAx val="95324416"/>
        <c:crosses val="autoZero"/>
        <c:auto val="1"/>
        <c:lblAlgn val="ctr"/>
        <c:lblOffset val="100"/>
        <c:noMultiLvlLbl val="0"/>
      </c:catAx>
      <c:valAx>
        <c:axId val="95324416"/>
        <c:scaling>
          <c:orientation val="minMax"/>
        </c:scaling>
        <c:delete val="0"/>
        <c:axPos val="b"/>
        <c:majorGridlines/>
        <c:numFmt formatCode="#,##0_);[Red]\(#,##0\)" sourceLinked="1"/>
        <c:majorTickMark val="out"/>
        <c:minorTickMark val="none"/>
        <c:tickLblPos val="nextTo"/>
        <c:crossAx val="95322880"/>
        <c:crosses val="autoZero"/>
        <c:crossBetween val="between"/>
      </c:valAx>
    </c:plotArea>
    <c:plotVisOnly val="1"/>
    <c:dispBlanksAs val="gap"/>
    <c:showDLblsOverMax val="0"/>
  </c:chart>
  <c:spPr>
    <a:ln>
      <a:noFill/>
    </a:ln>
  </c:sp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0.01712</cdr:x>
      <cdr:y>0.00889</cdr:y>
    </cdr:from>
    <cdr:to>
      <cdr:x>0.96733</cdr:x>
      <cdr:y>0.42713</cdr:y>
    </cdr:to>
    <cdr:sp macro="" textlink="">
      <cdr:nvSpPr>
        <cdr:cNvPr id="7" name="フリーフォーム 6"/>
        <cdr:cNvSpPr/>
      </cdr:nvSpPr>
      <cdr:spPr>
        <a:xfrm xmlns:a="http://schemas.openxmlformats.org/drawingml/2006/main">
          <a:off x="143591" y="44869"/>
          <a:ext cx="7969956" cy="2111022"/>
        </a:xfrm>
        <a:custGeom xmlns:a="http://schemas.openxmlformats.org/drawingml/2006/main">
          <a:avLst/>
          <a:gdLst>
            <a:gd name="connsiteX0" fmla="*/ 0 w 7969956"/>
            <a:gd name="connsiteY0" fmla="*/ 2111022 h 2111022"/>
            <a:gd name="connsiteX1" fmla="*/ 2573867 w 7969956"/>
            <a:gd name="connsiteY1" fmla="*/ 1004711 h 2111022"/>
            <a:gd name="connsiteX2" fmla="*/ 4944533 w 7969956"/>
            <a:gd name="connsiteY2" fmla="*/ 620889 h 2111022"/>
            <a:gd name="connsiteX3" fmla="*/ 7145867 w 7969956"/>
            <a:gd name="connsiteY3" fmla="*/ 169333 h 2111022"/>
            <a:gd name="connsiteX4" fmla="*/ 7969956 w 7969956"/>
            <a:gd name="connsiteY4" fmla="*/ 0 h 21110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69956" h="2111022">
              <a:moveTo>
                <a:pt x="0" y="2111022"/>
              </a:moveTo>
              <a:cubicBezTo>
                <a:pt x="874889" y="1682044"/>
                <a:pt x="1749778" y="1253067"/>
                <a:pt x="2573867" y="1004711"/>
              </a:cubicBezTo>
              <a:cubicBezTo>
                <a:pt x="3397956" y="756355"/>
                <a:pt x="4182533" y="760119"/>
                <a:pt x="4944533" y="620889"/>
              </a:cubicBezTo>
              <a:cubicBezTo>
                <a:pt x="5706533" y="481659"/>
                <a:pt x="7145867" y="169333"/>
                <a:pt x="7145867" y="169333"/>
              </a:cubicBezTo>
              <a:lnTo>
                <a:pt x="7969956" y="0"/>
              </a:lnTo>
            </a:path>
          </a:pathLst>
        </a:custGeom>
        <a:noFill xmlns:a="http://schemas.openxmlformats.org/drawingml/2006/main"/>
        <a:ln xmlns:a="http://schemas.openxmlformats.org/drawingml/2006/main" w="38100">
          <a:solidFill>
            <a:srgbClr val="FF0000"/>
          </a:solidFill>
          <a:tailEnd type="triangle"/>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userShapes>
</file>

<file path=ppt/drawings/drawing2.xml><?xml version="1.0" encoding="utf-8"?>
<c:userShapes xmlns:c="http://schemas.openxmlformats.org/drawingml/2006/chart">
  <cdr:relSizeAnchor xmlns:cdr="http://schemas.openxmlformats.org/drawingml/2006/chartDrawing">
    <cdr:from>
      <cdr:x>0.03343</cdr:x>
      <cdr:y>0.03805</cdr:y>
    </cdr:from>
    <cdr:to>
      <cdr:x>0.19007</cdr:x>
      <cdr:y>0.0849</cdr:y>
    </cdr:to>
    <cdr:sp macro="" textlink="">
      <cdr:nvSpPr>
        <cdr:cNvPr id="2" name="テキスト ボックス 1"/>
        <cdr:cNvSpPr txBox="1"/>
      </cdr:nvSpPr>
      <cdr:spPr>
        <a:xfrm xmlns:a="http://schemas.openxmlformats.org/drawingml/2006/main">
          <a:off x="314735" y="238185"/>
          <a:ext cx="1474679" cy="29325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1100" dirty="0"/>
            <a:t>（単位：億円）</a:t>
          </a:r>
        </a:p>
      </cdr:txBody>
    </cdr:sp>
  </cdr:relSizeAnchor>
  <cdr:relSizeAnchor xmlns:cdr="http://schemas.openxmlformats.org/drawingml/2006/chartDrawing">
    <cdr:from>
      <cdr:x>0.2803</cdr:x>
      <cdr:y>0.02162</cdr:y>
    </cdr:from>
    <cdr:to>
      <cdr:x>0.6725</cdr:x>
      <cdr:y>0.08828</cdr:y>
    </cdr:to>
    <cdr:sp macro="" textlink="">
      <cdr:nvSpPr>
        <cdr:cNvPr id="3" name="テキスト ボックス 2"/>
        <cdr:cNvSpPr txBox="1"/>
      </cdr:nvSpPr>
      <cdr:spPr>
        <a:xfrm xmlns:a="http://schemas.openxmlformats.org/drawingml/2006/main">
          <a:off x="2605690" y="131379"/>
          <a:ext cx="3645776" cy="40508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ja-JP" altLang="en-US" sz="1200" dirty="0"/>
            <a:t>サービス種類別介護費用額（抜粋）</a:t>
          </a:r>
        </a:p>
      </cdr:txBody>
    </cdr:sp>
  </cdr:relSizeAnchor>
  <cdr:relSizeAnchor xmlns:cdr="http://schemas.openxmlformats.org/drawingml/2006/chartDrawing">
    <cdr:from>
      <cdr:x>0.8857</cdr:x>
      <cdr:y>0.34291</cdr:y>
    </cdr:from>
    <cdr:to>
      <cdr:x>1</cdr:x>
      <cdr:y>0.91884</cdr:y>
    </cdr:to>
    <cdr:sp macro="" textlink="">
      <cdr:nvSpPr>
        <cdr:cNvPr id="4" name="テキスト ボックス 3"/>
        <cdr:cNvSpPr txBox="1"/>
      </cdr:nvSpPr>
      <cdr:spPr>
        <a:xfrm xmlns:a="http://schemas.openxmlformats.org/drawingml/2006/main">
          <a:off x="8442262" y="2146417"/>
          <a:ext cx="1089496" cy="360507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800" dirty="0"/>
            <a:t>（注）</a:t>
          </a:r>
          <a:endParaRPr lang="en-US" altLang="ja-JP" sz="800" dirty="0"/>
        </a:p>
        <a:p xmlns:a="http://schemas.openxmlformats.org/drawingml/2006/main">
          <a:r>
            <a:rPr lang="ja-JP" altLang="en-US" sz="800" dirty="0"/>
            <a:t>・特定入所者介護サービス費</a:t>
          </a:r>
          <a:r>
            <a:rPr lang="ja-JP" altLang="en-US" sz="800" dirty="0" smtClean="0"/>
            <a:t>及び予防</a:t>
          </a:r>
          <a:r>
            <a:rPr lang="ja-JP" altLang="en-US" sz="800" dirty="0"/>
            <a:t>給付を含む。</a:t>
          </a:r>
          <a:endParaRPr lang="en-US" altLang="ja-JP" sz="800" dirty="0"/>
        </a:p>
        <a:p xmlns:a="http://schemas.openxmlformats.org/drawingml/2006/main">
          <a:r>
            <a:rPr lang="ja-JP" altLang="en-US" sz="800" dirty="0"/>
            <a:t>・平成２３年度において</a:t>
          </a:r>
          <a:r>
            <a:rPr lang="en-US" altLang="ja-JP" sz="800" dirty="0"/>
            <a:t>1000</a:t>
          </a:r>
          <a:r>
            <a:rPr lang="ja-JP" altLang="en-US" sz="800" dirty="0"/>
            <a:t>億円以上を表示</a:t>
          </a:r>
          <a:endParaRPr lang="en-US" altLang="ja-JP" sz="800" dirty="0"/>
        </a:p>
        <a:p xmlns:a="http://schemas.openxmlformats.org/drawingml/2006/main">
          <a:r>
            <a:rPr lang="ja-JP" altLang="en-US" sz="800" dirty="0"/>
            <a:t>・介護老人福祉施設に地域密着型介護老人福祉施設は含まれていない。</a:t>
          </a:r>
          <a:endParaRPr lang="en-US" altLang="ja-JP" sz="800" dirty="0"/>
        </a:p>
        <a:p xmlns:a="http://schemas.openxmlformats.org/drawingml/2006/main">
          <a:r>
            <a:rPr lang="ja-JP" altLang="en-US" sz="800" dirty="0"/>
            <a:t>・平成</a:t>
          </a:r>
          <a:r>
            <a:rPr lang="en-US" altLang="ja-JP" sz="800" dirty="0"/>
            <a:t>23</a:t>
          </a:r>
          <a:r>
            <a:rPr lang="ja-JP" altLang="en-US" sz="800" dirty="0"/>
            <a:t>年４月審査分においては、東日本大震災の影響により、介護給付費明細書等を各都道府県国民健康保険団体連合会に提出できない介護サービス事業所等や介護給付費明細書によらない概算請求・支払いがあったものと考えられる。</a:t>
          </a:r>
          <a:endParaRPr lang="en-US" altLang="ja-JP" sz="800" dirty="0"/>
        </a:p>
        <a:p xmlns:a="http://schemas.openxmlformats.org/drawingml/2006/main">
          <a:r>
            <a:rPr lang="ja-JP" altLang="en-US" sz="800" dirty="0"/>
            <a:t>（資料）介護保険給付費実態報告年報（平成</a:t>
          </a:r>
          <a:r>
            <a:rPr lang="en-US" altLang="ja-JP" sz="800" dirty="0"/>
            <a:t>12</a:t>
          </a:r>
          <a:r>
            <a:rPr lang="ja-JP" altLang="en-US" sz="800" dirty="0"/>
            <a:t>年度年報はないため、表示していない。）</a:t>
          </a:r>
          <a:endParaRPr lang="en-US" altLang="ja-JP" sz="800" dirty="0"/>
        </a:p>
      </cdr:txBody>
    </cdr:sp>
  </cdr:relSizeAnchor>
  <cdr:relSizeAnchor xmlns:cdr="http://schemas.openxmlformats.org/drawingml/2006/chartDrawing">
    <cdr:from>
      <cdr:x>0.76209</cdr:x>
      <cdr:y>0.74407</cdr:y>
    </cdr:from>
    <cdr:to>
      <cdr:x>0.9341</cdr:x>
      <cdr:y>0.77858</cdr:y>
    </cdr:to>
    <cdr:sp macro="" textlink="">
      <cdr:nvSpPr>
        <cdr:cNvPr id="5" name="正方形/長方形 4"/>
        <cdr:cNvSpPr/>
      </cdr:nvSpPr>
      <cdr:spPr>
        <a:xfrm xmlns:a="http://schemas.openxmlformats.org/drawingml/2006/main">
          <a:off x="7264012" y="4657516"/>
          <a:ext cx="1639567" cy="216024"/>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xmlns:a="http://schemas.openxmlformats.org/drawingml/2006/main">
          <a:r>
            <a:rPr lang="ja-JP" altLang="en-US" sz="800" dirty="0" smtClean="0">
              <a:solidFill>
                <a:sysClr val="windowText" lastClr="000000"/>
              </a:solidFill>
            </a:rPr>
            <a:t>特定施設</a:t>
          </a:r>
          <a:endParaRPr kumimoji="1" lang="ja-JP" altLang="en-US" sz="800" dirty="0">
            <a:solidFill>
              <a:sysClr val="windowText" lastClr="000000"/>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0.02053</cdr:x>
      <cdr:y>0.10448</cdr:y>
    </cdr:from>
    <cdr:to>
      <cdr:x>0.07185</cdr:x>
      <cdr:y>0.93702</cdr:y>
    </cdr:to>
    <cdr:sp macro="" textlink="">
      <cdr:nvSpPr>
        <cdr:cNvPr id="2" name="テキスト ボックス 1"/>
        <cdr:cNvSpPr txBox="1"/>
      </cdr:nvSpPr>
      <cdr:spPr>
        <a:xfrm xmlns:a="http://schemas.openxmlformats.org/drawingml/2006/main">
          <a:off x="185654" y="318902"/>
          <a:ext cx="464090" cy="2541220"/>
        </a:xfrm>
        <a:prstGeom xmlns:a="http://schemas.openxmlformats.org/drawingml/2006/main" prst="rect">
          <a:avLst/>
        </a:prstGeom>
      </cdr:spPr>
      <cdr:txBody>
        <a:bodyPr xmlns:a="http://schemas.openxmlformats.org/drawingml/2006/main" vertOverflow="clip" vert="eaVert" wrap="square" rtlCol="0"/>
        <a:lstStyle xmlns:a="http://schemas.openxmlformats.org/drawingml/2006/main"/>
        <a:p xmlns:a="http://schemas.openxmlformats.org/drawingml/2006/main">
          <a:pPr algn="ctr"/>
          <a:r>
            <a:rPr lang="ja-JP" altLang="en-US" sz="1400" dirty="0">
              <a:latin typeface="ＭＳ Ｐ明朝" pitchFamily="18" charset="-128"/>
              <a:ea typeface="ＭＳ Ｐ明朝" pitchFamily="18" charset="-128"/>
            </a:rPr>
            <a:t>７５歳以上高齢者の認定率</a:t>
          </a:r>
        </a:p>
      </cdr:txBody>
    </cdr:sp>
  </cdr:relSizeAnchor>
  <cdr:relSizeAnchor xmlns:cdr="http://schemas.openxmlformats.org/drawingml/2006/chartDrawing">
    <cdr:from>
      <cdr:x>0.45302</cdr:x>
      <cdr:y>0.95336</cdr:y>
    </cdr:from>
    <cdr:to>
      <cdr:x>0.61431</cdr:x>
      <cdr:y>1</cdr:y>
    </cdr:to>
    <cdr:sp macro="" textlink="">
      <cdr:nvSpPr>
        <cdr:cNvPr id="3" name="テキスト ボックス 2"/>
        <cdr:cNvSpPr txBox="1"/>
      </cdr:nvSpPr>
      <cdr:spPr>
        <a:xfrm xmlns:a="http://schemas.openxmlformats.org/drawingml/2006/main">
          <a:off x="4273320" y="2798482"/>
          <a:ext cx="1521456" cy="136907"/>
        </a:xfrm>
        <a:prstGeom xmlns:a="http://schemas.openxmlformats.org/drawingml/2006/main" prst="rect">
          <a:avLst/>
        </a:prstGeom>
      </cdr:spPr>
      <cdr:txBody>
        <a:bodyPr xmlns:a="http://schemas.openxmlformats.org/drawingml/2006/main" vertOverflow="clip" wrap="square" rtlCol="0" anchor="ctr"/>
        <a:lstStyle xmlns:a="http://schemas.openxmlformats.org/drawingml/2006/main"/>
        <a:p xmlns:a="http://schemas.openxmlformats.org/drawingml/2006/main">
          <a:pPr algn="ctr"/>
          <a:r>
            <a:rPr lang="ja-JP" altLang="en-US" sz="1200" dirty="0">
              <a:latin typeface="ＭＳ Ｐ明朝" pitchFamily="18" charset="-128"/>
              <a:ea typeface="ＭＳ Ｐ明朝" pitchFamily="18" charset="-128"/>
            </a:rPr>
            <a:t>保険者数</a:t>
          </a:r>
        </a:p>
      </cdr:txBody>
    </cdr:sp>
  </cdr:relSizeAnchor>
</c:userShapes>
</file>

<file path=ppt/drawings/drawing4.xml><?xml version="1.0" encoding="utf-8"?>
<c:userShapes xmlns:c="http://schemas.openxmlformats.org/drawingml/2006/chart">
  <cdr:relSizeAnchor xmlns:cdr="http://schemas.openxmlformats.org/drawingml/2006/chartDrawing">
    <cdr:from>
      <cdr:x>0</cdr:x>
      <cdr:y>0</cdr:y>
    </cdr:from>
    <cdr:to>
      <cdr:x>0.88199</cdr:x>
      <cdr:y>0.12263</cdr:y>
    </cdr:to>
    <cdr:sp macro="" textlink="">
      <cdr:nvSpPr>
        <cdr:cNvPr id="2" name="コンテンツ プレースホルダ 2"/>
        <cdr:cNvSpPr txBox="1">
          <a:spLocks xmlns:a="http://schemas.openxmlformats.org/drawingml/2006/main"/>
        </cdr:cNvSpPr>
      </cdr:nvSpPr>
      <cdr:spPr>
        <a:xfrm xmlns:a="http://schemas.openxmlformats.org/drawingml/2006/main">
          <a:off x="0" y="0"/>
          <a:ext cx="4032448" cy="288032"/>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vert="horz" lIns="91440" tIns="45720" rIns="91440" bIns="45720" rtlCol="0">
          <a:normAutofit fontScale="92500" lnSpcReduction="10000"/>
        </a:bodyPr>
        <a:lstStyle xmlns:a="http://schemas.openxmlformats.org/drawingml/2006/main">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xmlns:a="http://schemas.openxmlformats.org/drawingml/2006/main">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ja-JP" altLang="en-US" sz="1400" b="1" dirty="0" smtClean="0"/>
            <a:t>地域包括支援ネットワークの構築の成果</a:t>
          </a:r>
          <a:r>
            <a:rPr lang="ja-JP" altLang="en-US" sz="1400" dirty="0" smtClean="0"/>
            <a:t>（複数回答）</a:t>
          </a:r>
          <a:endParaRPr kumimoji="1" lang="ja-JP" altLang="en-US" sz="1400" b="0" i="0" u="none" strike="noStrike" kern="1200" cap="none" spc="0" normalizeH="0" baseline="0" noProof="0" dirty="0">
            <a:ln>
              <a:noFill/>
            </a:ln>
            <a:solidFill>
              <a:sysClr val="windowText" lastClr="000000"/>
            </a:solidFill>
            <a:effectLst/>
            <a:uLnTx/>
            <a:uFillTx/>
            <a:latin typeface="Calibri"/>
            <a:ea typeface="ＭＳ Ｐゴシック"/>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cdr:x>
      <cdr:y>0</cdr:y>
    </cdr:from>
    <cdr:to>
      <cdr:x>1</cdr:x>
      <cdr:y>0.14815</cdr:y>
    </cdr:to>
    <cdr:sp macro="" textlink="">
      <cdr:nvSpPr>
        <cdr:cNvPr id="2" name="コンテンツ プレースホルダ 2"/>
        <cdr:cNvSpPr txBox="1">
          <a:spLocks xmlns:a="http://schemas.openxmlformats.org/drawingml/2006/main"/>
        </cdr:cNvSpPr>
      </cdr:nvSpPr>
      <cdr:spPr>
        <a:xfrm xmlns:a="http://schemas.openxmlformats.org/drawingml/2006/main">
          <a:off x="0" y="0"/>
          <a:ext cx="4572000" cy="288032"/>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vert="horz" lIns="91440" tIns="45720" rIns="91440" bIns="45720" rtlCol="0">
          <a:normAutofit fontScale="92500" lnSpcReduction="10000"/>
        </a:bodyPr>
        <a:lstStyle xmlns:a="http://schemas.openxmlformats.org/drawingml/2006/main">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xmlns:a="http://schemas.openxmlformats.org/drawingml/2006/main">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r>
            <a:rPr lang="ja-JP" altLang="en-US" sz="1400" b="1" dirty="0" smtClean="0"/>
            <a:t>自立支援に資するケアマネジメント支援の成果</a:t>
          </a:r>
          <a:r>
            <a:rPr lang="ja-JP" altLang="en-US" sz="1400" dirty="0" smtClean="0"/>
            <a:t>（複数回答）</a:t>
          </a:r>
          <a:endParaRPr kumimoji="1" lang="ja-JP" altLang="en-US" sz="1400" b="0" i="0" u="none" strike="noStrike" kern="1200" cap="none" spc="0" normalizeH="0" baseline="0" noProof="0" dirty="0">
            <a:ln>
              <a:noFill/>
            </a:ln>
            <a:solidFill>
              <a:sysClr val="windowText" lastClr="000000"/>
            </a:solidFill>
            <a:effectLst/>
            <a:uLnTx/>
            <a:uFillTx/>
            <a:latin typeface="Calibri"/>
            <a:ea typeface="ＭＳ Ｐゴシック"/>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49575" cy="496888"/>
          </a:xfrm>
          <a:prstGeom prst="rect">
            <a:avLst/>
          </a:prstGeom>
        </p:spPr>
        <p:txBody>
          <a:bodyPr vert="horz" lIns="91416" tIns="45708" rIns="91416" bIns="45708"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sz="quarter" idx="1"/>
          </p:nvPr>
        </p:nvSpPr>
        <p:spPr>
          <a:xfrm>
            <a:off x="3856040" y="0"/>
            <a:ext cx="2949575" cy="496888"/>
          </a:xfrm>
          <a:prstGeom prst="rect">
            <a:avLst/>
          </a:prstGeom>
        </p:spPr>
        <p:txBody>
          <a:bodyPr vert="horz" lIns="91416" tIns="45708" rIns="91416" bIns="45708" rtlCol="0"/>
          <a:lstStyle>
            <a:lvl1pPr algn="r" fontAlgn="auto">
              <a:spcBef>
                <a:spcPts val="0"/>
              </a:spcBef>
              <a:spcAft>
                <a:spcPts val="0"/>
              </a:spcAft>
              <a:defRPr sz="1200">
                <a:latin typeface="+mn-lt"/>
                <a:ea typeface="+mn-ea"/>
              </a:defRPr>
            </a:lvl1pPr>
          </a:lstStyle>
          <a:p>
            <a:pPr>
              <a:defRPr/>
            </a:pPr>
            <a:fld id="{BB295365-467C-40D5-98E8-C452E216ABE0}" type="datetimeFigureOut">
              <a:rPr lang="ja-JP" altLang="en-US"/>
              <a:pPr>
                <a:defRPr/>
              </a:pPr>
              <a:t>2013/11/21</a:t>
            </a:fld>
            <a:endParaRPr lang="ja-JP" altLang="en-US"/>
          </a:p>
        </p:txBody>
      </p:sp>
      <p:sp>
        <p:nvSpPr>
          <p:cNvPr id="4" name="フッター プレースホルダ 3"/>
          <p:cNvSpPr>
            <a:spLocks noGrp="1"/>
          </p:cNvSpPr>
          <p:nvPr>
            <p:ph type="ftr" sz="quarter" idx="2"/>
          </p:nvPr>
        </p:nvSpPr>
        <p:spPr>
          <a:xfrm>
            <a:off x="2" y="9440865"/>
            <a:ext cx="2949575" cy="496887"/>
          </a:xfrm>
          <a:prstGeom prst="rect">
            <a:avLst/>
          </a:prstGeom>
        </p:spPr>
        <p:txBody>
          <a:bodyPr vert="horz" lIns="91416" tIns="45708" rIns="91416" bIns="45708"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5" name="スライド番号プレースホルダ 4"/>
          <p:cNvSpPr>
            <a:spLocks noGrp="1"/>
          </p:cNvSpPr>
          <p:nvPr>
            <p:ph type="sldNum" sz="quarter" idx="3"/>
          </p:nvPr>
        </p:nvSpPr>
        <p:spPr>
          <a:xfrm>
            <a:off x="3856040" y="9440865"/>
            <a:ext cx="2949575" cy="496887"/>
          </a:xfrm>
          <a:prstGeom prst="rect">
            <a:avLst/>
          </a:prstGeom>
        </p:spPr>
        <p:txBody>
          <a:bodyPr vert="horz" lIns="91416" tIns="45708" rIns="91416" bIns="45708" rtlCol="0" anchor="b"/>
          <a:lstStyle>
            <a:lvl1pPr algn="r" fontAlgn="auto">
              <a:spcBef>
                <a:spcPts val="0"/>
              </a:spcBef>
              <a:spcAft>
                <a:spcPts val="0"/>
              </a:spcAft>
              <a:defRPr sz="1200">
                <a:latin typeface="+mn-lt"/>
                <a:ea typeface="+mn-ea"/>
              </a:defRPr>
            </a:lvl1pPr>
          </a:lstStyle>
          <a:p>
            <a:pPr>
              <a:defRPr/>
            </a:pPr>
            <a:fld id="{AC05193F-E395-440D-8786-18ED67882B2C}" type="slidenum">
              <a:rPr lang="ja-JP" altLang="en-US"/>
              <a:pPr>
                <a:defRPr/>
              </a:pPr>
              <a:t>‹#›</a:t>
            </a:fld>
            <a:endParaRPr lang="ja-JP" altLang="en-US"/>
          </a:p>
        </p:txBody>
      </p:sp>
    </p:spTree>
    <p:extLst>
      <p:ext uri="{BB962C8B-B14F-4D97-AF65-F5344CB8AC3E}">
        <p14:creationId xmlns:p14="http://schemas.microsoft.com/office/powerpoint/2010/main" val="24056432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49575" cy="496888"/>
          </a:xfrm>
          <a:prstGeom prst="rect">
            <a:avLst/>
          </a:prstGeom>
        </p:spPr>
        <p:txBody>
          <a:bodyPr vert="horz" lIns="91416" tIns="45708" rIns="91416" bIns="45708"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6040" y="0"/>
            <a:ext cx="2949575" cy="496888"/>
          </a:xfrm>
          <a:prstGeom prst="rect">
            <a:avLst/>
          </a:prstGeom>
        </p:spPr>
        <p:txBody>
          <a:bodyPr vert="horz" lIns="91416" tIns="45708" rIns="91416" bIns="45708" rtlCol="0"/>
          <a:lstStyle>
            <a:lvl1pPr algn="r" fontAlgn="auto">
              <a:spcBef>
                <a:spcPts val="0"/>
              </a:spcBef>
              <a:spcAft>
                <a:spcPts val="0"/>
              </a:spcAft>
              <a:defRPr sz="1200">
                <a:latin typeface="+mn-lt"/>
                <a:ea typeface="+mn-ea"/>
              </a:defRPr>
            </a:lvl1pPr>
          </a:lstStyle>
          <a:p>
            <a:pPr>
              <a:defRPr/>
            </a:pPr>
            <a:fld id="{8D53F505-041B-4353-BA6B-10D9723080AC}" type="datetimeFigureOut">
              <a:rPr lang="ja-JP" altLang="en-US"/>
              <a:pPr>
                <a:defRPr/>
              </a:pPr>
              <a:t>2013/11/21</a:t>
            </a:fld>
            <a:endParaRPr lang="ja-JP" altLang="en-US"/>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16" tIns="45708" rIns="91416" bIns="45708" rtlCol="0" anchor="ctr"/>
          <a:lstStyle/>
          <a:p>
            <a:pPr lvl="0"/>
            <a:endParaRPr lang="ja-JP" altLang="en-US" noProof="0"/>
          </a:p>
        </p:txBody>
      </p:sp>
      <p:sp>
        <p:nvSpPr>
          <p:cNvPr id="5" name="ノート プレースホルダ 4"/>
          <p:cNvSpPr>
            <a:spLocks noGrp="1"/>
          </p:cNvSpPr>
          <p:nvPr>
            <p:ph type="body" sz="quarter" idx="3"/>
          </p:nvPr>
        </p:nvSpPr>
        <p:spPr>
          <a:xfrm>
            <a:off x="681039" y="4721225"/>
            <a:ext cx="5445125" cy="4471988"/>
          </a:xfrm>
          <a:prstGeom prst="rect">
            <a:avLst/>
          </a:prstGeom>
        </p:spPr>
        <p:txBody>
          <a:bodyPr vert="horz" lIns="91416" tIns="45708" rIns="91416" bIns="45708"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2" y="9440865"/>
            <a:ext cx="2949575" cy="496887"/>
          </a:xfrm>
          <a:prstGeom prst="rect">
            <a:avLst/>
          </a:prstGeom>
        </p:spPr>
        <p:txBody>
          <a:bodyPr vert="horz" lIns="91416" tIns="45708" rIns="91416" bIns="45708"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6040" y="9440865"/>
            <a:ext cx="2949575" cy="496887"/>
          </a:xfrm>
          <a:prstGeom prst="rect">
            <a:avLst/>
          </a:prstGeom>
        </p:spPr>
        <p:txBody>
          <a:bodyPr vert="horz" lIns="91416" tIns="45708" rIns="91416" bIns="45708" rtlCol="0" anchor="b"/>
          <a:lstStyle>
            <a:lvl1pPr algn="r" fontAlgn="auto">
              <a:spcBef>
                <a:spcPts val="0"/>
              </a:spcBef>
              <a:spcAft>
                <a:spcPts val="0"/>
              </a:spcAft>
              <a:defRPr sz="1200">
                <a:latin typeface="+mn-lt"/>
                <a:ea typeface="+mn-ea"/>
              </a:defRPr>
            </a:lvl1pPr>
          </a:lstStyle>
          <a:p>
            <a:pPr>
              <a:defRPr/>
            </a:pPr>
            <a:fld id="{B585D994-854A-427C-95D2-4279922834B2}" type="slidenum">
              <a:rPr lang="ja-JP" altLang="en-US"/>
              <a:pPr>
                <a:defRPr/>
              </a:pPr>
              <a:t>‹#›</a:t>
            </a:fld>
            <a:endParaRPr lang="ja-JP" altLang="en-US"/>
          </a:p>
        </p:txBody>
      </p:sp>
    </p:spTree>
    <p:extLst>
      <p:ext uri="{BB962C8B-B14F-4D97-AF65-F5344CB8AC3E}">
        <p14:creationId xmlns:p14="http://schemas.microsoft.com/office/powerpoint/2010/main" val="84904667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Rot="1" noChangeAspect="1" noChangeArrowheads="1" noTextEdit="1"/>
          </p:cNvSpPr>
          <p:nvPr>
            <p:ph type="sldImg"/>
          </p:nvPr>
        </p:nvSpPr>
        <p:spPr bwMode="auto">
          <a:xfrm>
            <a:off x="712788" y="746125"/>
            <a:ext cx="5383212" cy="3725863"/>
          </a:xfrm>
          <a:noFill/>
          <a:ln>
            <a:solidFill>
              <a:srgbClr val="000000"/>
            </a:solidFill>
            <a:miter lim="800000"/>
            <a:headEnd/>
            <a:tailEnd/>
          </a:ln>
        </p:spPr>
      </p:sp>
      <p:sp>
        <p:nvSpPr>
          <p:cNvPr id="92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ja-JP" altLang="ja-JP"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4375" y="746125"/>
            <a:ext cx="5380038"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DD5FE09-6020-40B9-8246-66276BF1CCB2}" type="slidenum">
              <a:rPr lang="ja-JP" altLang="en-US" smtClean="0">
                <a:solidFill>
                  <a:prstClr val="black"/>
                </a:solidFill>
              </a:rPr>
              <a:pPr/>
              <a:t>10</a:t>
            </a:fld>
            <a:endParaRPr lang="ja-JP" altLang="en-US"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68"/>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12"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71E41BA9-0DE2-4695-8895-13CA3814B339}"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604163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6D658AC-D612-4EC9-A395-8BE2D6EB0240}"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637856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6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49"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A13E30D-44F7-4DA3-8C9A-A464E34D2D25}"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4720966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742956" y="609600"/>
            <a:ext cx="8420100" cy="54864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0EC4C81F-2CE8-4EEE-9DEB-21971C4F5762}" type="datetime1">
              <a:rPr lang="ja-JP" altLang="en-US" smtClean="0">
                <a:solidFill>
                  <a:srgbClr val="000000"/>
                </a:solidFill>
              </a:rPr>
              <a:t>2013/11/21</a:t>
            </a:fld>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7910935-1783-44CB-9E76-366C3ECDB70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57332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4F0AFA6-8160-46BF-8C3B-D2F97FA76E3E}"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572625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043"/>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B7E44D9F-FF8E-4946-A233-352A990229DD}"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307655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49"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DCA1253D-F9EB-4479-AEB1-63C952389673}"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695229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40"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40"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D3272223-9DDC-4171-9CEC-F3E70B743C36}"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459512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B97869A-386B-48D9-BA36-11DC95766D1F}"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979498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29DD1EF-D363-458A-B560-75C146D2438B}"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696611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9"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3024" y="273054"/>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9"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9523D1A-6360-4032-B135-67C686280313}"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903703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87"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87"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 3"/>
          <p:cNvSpPr>
            <a:spLocks noGrp="1"/>
          </p:cNvSpPr>
          <p:nvPr>
            <p:ph type="body" sz="half" idx="2"/>
          </p:nvPr>
        </p:nvSpPr>
        <p:spPr>
          <a:xfrm>
            <a:off x="1941687"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EB188A3-D328-4D9F-9468-430DB3CCE564}"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432338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8"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8" y="1600205"/>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49" y="635649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C462732D-B858-4FAD-BBD3-2E5A19D025C0}" type="datetime1">
              <a:rPr lang="ja-JP" altLang="en-US" smtClean="0">
                <a:solidFill>
                  <a:prstClr val="black">
                    <a:tint val="75000"/>
                  </a:prstClr>
                </a:solidFill>
                <a:latin typeface="Calibri"/>
                <a:ea typeface="ＭＳ Ｐゴシック"/>
              </a:rPr>
              <a:t>2013/11/21</a:t>
            </a:fld>
            <a:endParaRPr lang="ja-JP" altLang="en-US">
              <a:solidFill>
                <a:prstClr val="black">
                  <a:tint val="75000"/>
                </a:prstClr>
              </a:solidFill>
              <a:latin typeface="Calibri"/>
              <a:ea typeface="ＭＳ Ｐゴシック"/>
            </a:endParaRPr>
          </a:p>
        </p:txBody>
      </p:sp>
      <p:sp>
        <p:nvSpPr>
          <p:cNvPr id="5" name="フッター プレースホルダ 4"/>
          <p:cNvSpPr>
            <a:spLocks noGrp="1"/>
          </p:cNvSpPr>
          <p:nvPr>
            <p:ph type="ftr" sz="quarter" idx="3"/>
          </p:nvPr>
        </p:nvSpPr>
        <p:spPr>
          <a:xfrm>
            <a:off x="3384550" y="635649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 5"/>
          <p:cNvSpPr>
            <a:spLocks noGrp="1"/>
          </p:cNvSpPr>
          <p:nvPr>
            <p:ph type="sldNum" sz="quarter" idx="4"/>
          </p:nvPr>
        </p:nvSpPr>
        <p:spPr>
          <a:xfrm>
            <a:off x="7651781" y="6554829"/>
            <a:ext cx="2311400" cy="365125"/>
          </a:xfrm>
          <a:prstGeom prst="rect">
            <a:avLst/>
          </a:prstGeom>
        </p:spPr>
        <p:txBody>
          <a:bodyPr vert="horz" lIns="91440" tIns="45720" rIns="91440" bIns="45720" rtlCol="0" anchor="ctr"/>
          <a:lstStyle>
            <a:lvl1pPr algn="r">
              <a:defRPr sz="2000">
                <a:solidFill>
                  <a:schemeClr val="tx1"/>
                </a:solidFill>
                <a:ea typeface="ＤＨＰ平成ゴシックW5" pitchFamily="2" charset="-128"/>
              </a:defRPr>
            </a:lvl1pPr>
          </a:lstStyle>
          <a:p>
            <a:pPr fontAlgn="auto">
              <a:spcBef>
                <a:spcPts val="0"/>
              </a:spcBef>
              <a:spcAft>
                <a:spcPts val="0"/>
              </a:spcAft>
            </a:pPr>
            <a:fld id="{32927FFD-3D24-4EC2-AEC8-E83A8D96C0AC}" type="slidenum">
              <a:rPr lang="ja-JP" altLang="en-US" smtClean="0">
                <a:solidFill>
                  <a:prstClr val="black"/>
                </a:solidFill>
                <a:latin typeface="Calibri"/>
              </a:rPr>
              <a:pPr fontAlgn="auto">
                <a:spcBef>
                  <a:spcPts val="0"/>
                </a:spcBef>
                <a:spcAft>
                  <a:spcPts val="0"/>
                </a:spcAft>
              </a:pPr>
              <a:t>‹#›</a:t>
            </a:fld>
            <a:endParaRPr lang="ja-JP" altLang="en-US" dirty="0">
              <a:solidFill>
                <a:prstClr val="black"/>
              </a:solidFill>
              <a:latin typeface="Calibri"/>
            </a:endParaRPr>
          </a:p>
        </p:txBody>
      </p:sp>
    </p:spTree>
    <p:extLst>
      <p:ext uri="{BB962C8B-B14F-4D97-AF65-F5344CB8AC3E}">
        <p14:creationId xmlns:p14="http://schemas.microsoft.com/office/powerpoint/2010/main" val="2008339923"/>
      </p:ext>
    </p:extLst>
  </p:cSld>
  <p:clrMap bg1="lt1" tx1="dk1" bg2="lt2" tx2="dk2" accent1="accent1" accent2="accent2" accent3="accent3" accent4="accent4" accent5="accent5" accent6="accent6" hlink="hlink" folHlink="folHlink"/>
  <p:sldLayoutIdLst>
    <p:sldLayoutId id="2147484097" r:id="rId1"/>
    <p:sldLayoutId id="2147484098" r:id="rId2"/>
    <p:sldLayoutId id="2147484099" r:id="rId3"/>
    <p:sldLayoutId id="2147484100" r:id="rId4"/>
    <p:sldLayoutId id="2147484101" r:id="rId5"/>
    <p:sldLayoutId id="2147484102" r:id="rId6"/>
    <p:sldLayoutId id="2147484103" r:id="rId7"/>
    <p:sldLayoutId id="2147484104" r:id="rId8"/>
    <p:sldLayoutId id="2147484105" r:id="rId9"/>
    <p:sldLayoutId id="2147484106" r:id="rId10"/>
    <p:sldLayoutId id="2147484107" r:id="rId11"/>
    <p:sldLayoutId id="2147484123"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7.wmf"/><Relationship Id="rId13" Type="http://schemas.openxmlformats.org/officeDocument/2006/relationships/image" Target="../media/image12.gif"/><Relationship Id="rId18" Type="http://schemas.openxmlformats.org/officeDocument/2006/relationships/image" Target="../media/image17.wmf"/><Relationship Id="rId3" Type="http://schemas.openxmlformats.org/officeDocument/2006/relationships/image" Target="../media/image2.wmf"/><Relationship Id="rId7" Type="http://schemas.openxmlformats.org/officeDocument/2006/relationships/image" Target="../media/image6.wmf"/><Relationship Id="rId12" Type="http://schemas.openxmlformats.org/officeDocument/2006/relationships/image" Target="../media/image11.gif"/><Relationship Id="rId17" Type="http://schemas.openxmlformats.org/officeDocument/2006/relationships/image" Target="../media/image16.png"/><Relationship Id="rId2" Type="http://schemas.openxmlformats.org/officeDocument/2006/relationships/image" Target="../media/image1.jpeg"/><Relationship Id="rId16" Type="http://schemas.openxmlformats.org/officeDocument/2006/relationships/image" Target="../media/image15.wmf"/><Relationship Id="rId20" Type="http://schemas.openxmlformats.org/officeDocument/2006/relationships/image" Target="../media/image19.png"/><Relationship Id="rId1" Type="http://schemas.openxmlformats.org/officeDocument/2006/relationships/slideLayout" Target="../slideLayouts/slideLayout7.xml"/><Relationship Id="rId6" Type="http://schemas.openxmlformats.org/officeDocument/2006/relationships/image" Target="../media/image5.wmf"/><Relationship Id="rId11" Type="http://schemas.openxmlformats.org/officeDocument/2006/relationships/image" Target="../media/image10.wmf"/><Relationship Id="rId5" Type="http://schemas.openxmlformats.org/officeDocument/2006/relationships/image" Target="../media/image4.wmf"/><Relationship Id="rId15" Type="http://schemas.openxmlformats.org/officeDocument/2006/relationships/image" Target="../media/image14.wmf"/><Relationship Id="rId10" Type="http://schemas.openxmlformats.org/officeDocument/2006/relationships/image" Target="../media/image9.wmf"/><Relationship Id="rId19" Type="http://schemas.openxmlformats.org/officeDocument/2006/relationships/image" Target="../media/image18.wmf"/><Relationship Id="rId4" Type="http://schemas.openxmlformats.org/officeDocument/2006/relationships/image" Target="../media/image3.wmf"/><Relationship Id="rId9" Type="http://schemas.openxmlformats.org/officeDocument/2006/relationships/image" Target="../media/image8.wmf"/><Relationship Id="rId14" Type="http://schemas.openxmlformats.org/officeDocument/2006/relationships/image" Target="../media/image13.wmf"/></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698520"/>
            <a:ext cx="9705528" cy="1874496"/>
          </a:xfrm>
        </p:spPr>
        <p:txBody>
          <a:bodyPr>
            <a:noAutofit/>
          </a:bodyPr>
          <a:lstStyle/>
          <a:p>
            <a:r>
              <a:rPr lang="en-US" altLang="ja-JP" sz="3600" dirty="0"/>
              <a:t>Ⅰ</a:t>
            </a:r>
            <a:r>
              <a:rPr lang="ja-JP" altLang="en-US" sz="3600" dirty="0"/>
              <a:t>　介護保険制度改正の検討状況に</a:t>
            </a:r>
            <a:r>
              <a:rPr lang="ja-JP" altLang="en-US" sz="3600" dirty="0" smtClean="0"/>
              <a:t>ついて</a:t>
            </a:r>
            <a:r>
              <a:rPr lang="en-US" altLang="ja-JP" sz="3600" dirty="0" smtClean="0"/>
              <a:t/>
            </a:r>
            <a:br>
              <a:rPr lang="en-US" altLang="ja-JP" sz="3600" dirty="0" smtClean="0"/>
            </a:br>
            <a:r>
              <a:rPr lang="ja-JP" altLang="en-US" sz="3600" dirty="0"/>
              <a:t/>
            </a:r>
            <a:br>
              <a:rPr lang="ja-JP" altLang="en-US" sz="3600" dirty="0"/>
            </a:br>
            <a:r>
              <a:rPr lang="ja-JP" altLang="en-US" sz="3600" dirty="0"/>
              <a:t>　１．制度改正の検討の背景と検討</a:t>
            </a:r>
            <a:r>
              <a:rPr lang="ja-JP" altLang="en-US" sz="3600" dirty="0" smtClean="0"/>
              <a:t>事項</a:t>
            </a:r>
            <a:endParaRPr kumimoji="1" lang="ja-JP" altLang="en-US" dirty="0"/>
          </a:p>
        </p:txBody>
      </p:sp>
      <p:sp>
        <p:nvSpPr>
          <p:cNvPr id="4" name="スライド番号プレースホルダー 3"/>
          <p:cNvSpPr>
            <a:spLocks noGrp="1"/>
          </p:cNvSpPr>
          <p:nvPr>
            <p:ph type="sldNum" sz="quarter" idx="12"/>
          </p:nvPr>
        </p:nvSpPr>
        <p:spPr>
          <a:xfrm>
            <a:off x="7473280" y="6093296"/>
            <a:ext cx="2311400" cy="648072"/>
          </a:xfrm>
        </p:spPr>
        <p:txBody>
          <a:bodyPr/>
          <a:lstStyle/>
          <a:p>
            <a:r>
              <a:rPr lang="en-US" altLang="ja-JP" sz="2400" dirty="0">
                <a:solidFill>
                  <a:prstClr val="black"/>
                </a:solidFill>
              </a:rPr>
              <a:t>3</a:t>
            </a:r>
            <a:endParaRPr lang="ja-JP" altLang="en-US" sz="2400" dirty="0">
              <a:solidFill>
                <a:prstClr val="black"/>
              </a:solidFill>
            </a:endParaRPr>
          </a:p>
        </p:txBody>
      </p:sp>
    </p:spTree>
    <p:extLst>
      <p:ext uri="{BB962C8B-B14F-4D97-AF65-F5344CB8AC3E}">
        <p14:creationId xmlns:p14="http://schemas.microsoft.com/office/powerpoint/2010/main" val="1314960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Line 7"/>
          <p:cNvSpPr>
            <a:spLocks noChangeShapeType="1"/>
          </p:cNvSpPr>
          <p:nvPr/>
        </p:nvSpPr>
        <p:spPr bwMode="auto">
          <a:xfrm>
            <a:off x="31" y="4246488"/>
            <a:ext cx="9832727" cy="0"/>
          </a:xfrm>
          <a:prstGeom prst="line">
            <a:avLst/>
          </a:prstGeom>
          <a:noFill/>
          <a:ln w="19050">
            <a:solidFill>
              <a:schemeClr val="tx1"/>
            </a:solidFill>
            <a:prstDash val="sysDot"/>
            <a:round/>
            <a:headEnd/>
            <a:tailEnd/>
          </a:ln>
        </p:spPr>
        <p:txBody>
          <a:bodyPr lIns="87886" tIns="43943" rIns="87886" bIns="43943">
            <a:spAutoFit/>
          </a:bodyPr>
          <a:lstStyle/>
          <a:p>
            <a:pPr fontAlgn="auto">
              <a:spcBef>
                <a:spcPts val="0"/>
              </a:spcBef>
              <a:spcAft>
                <a:spcPts val="0"/>
              </a:spcAft>
            </a:pPr>
            <a:endParaRPr lang="ja-JP" altLang="en-US" dirty="0">
              <a:solidFill>
                <a:prstClr val="black"/>
              </a:solidFill>
              <a:latin typeface="ＭＳ ゴシック" pitchFamily="49" charset="-128"/>
              <a:ea typeface="ＭＳ ゴシック" pitchFamily="49" charset="-128"/>
            </a:endParaRPr>
          </a:p>
        </p:txBody>
      </p:sp>
      <p:sp>
        <p:nvSpPr>
          <p:cNvPr id="8200" name="Line 8"/>
          <p:cNvSpPr>
            <a:spLocks noChangeShapeType="1"/>
          </p:cNvSpPr>
          <p:nvPr/>
        </p:nvSpPr>
        <p:spPr bwMode="auto">
          <a:xfrm>
            <a:off x="31" y="3382392"/>
            <a:ext cx="9832727" cy="0"/>
          </a:xfrm>
          <a:prstGeom prst="line">
            <a:avLst/>
          </a:prstGeom>
          <a:noFill/>
          <a:ln w="19050">
            <a:solidFill>
              <a:schemeClr val="tx1"/>
            </a:solidFill>
            <a:prstDash val="sysDot"/>
            <a:round/>
            <a:headEnd/>
            <a:tailEnd/>
          </a:ln>
        </p:spPr>
        <p:txBody>
          <a:bodyPr lIns="87886" tIns="43943" rIns="87886" bIns="43943">
            <a:spAutoFit/>
          </a:bodyPr>
          <a:lstStyle/>
          <a:p>
            <a:pPr fontAlgn="auto">
              <a:spcBef>
                <a:spcPts val="0"/>
              </a:spcBef>
              <a:spcAft>
                <a:spcPts val="0"/>
              </a:spcAft>
            </a:pPr>
            <a:endParaRPr lang="ja-JP" altLang="en-US" dirty="0">
              <a:solidFill>
                <a:prstClr val="black"/>
              </a:solidFill>
              <a:latin typeface="ＭＳ ゴシック" pitchFamily="49" charset="-128"/>
              <a:ea typeface="ＭＳ ゴシック" pitchFamily="49" charset="-128"/>
            </a:endParaRPr>
          </a:p>
        </p:txBody>
      </p:sp>
      <p:sp>
        <p:nvSpPr>
          <p:cNvPr id="8194" name="Text Box 2" descr="市松模様 (小)"/>
          <p:cNvSpPr txBox="1">
            <a:spLocks noChangeArrowheads="1"/>
          </p:cNvSpPr>
          <p:nvPr/>
        </p:nvSpPr>
        <p:spPr bwMode="auto">
          <a:xfrm>
            <a:off x="56473" y="1708254"/>
            <a:ext cx="1224136" cy="4231928"/>
          </a:xfrm>
          <a:prstGeom prst="rect">
            <a:avLst/>
          </a:prstGeom>
          <a:noFill/>
          <a:ln w="25400">
            <a:noFill/>
            <a:miter lim="800000"/>
            <a:headEnd/>
            <a:tailEnd/>
          </a:ln>
        </p:spPr>
        <p:txBody>
          <a:bodyPr wrap="square" lIns="0" tIns="0" rIns="0" bIns="0" anchor="ctr" anchorCtr="0">
            <a:spAutoFit/>
          </a:bodyPr>
          <a:lstStyle/>
          <a:p>
            <a:pPr defTabSz="762000" fontAlgn="auto">
              <a:lnSpc>
                <a:spcPts val="2200"/>
              </a:lnSpc>
              <a:spcBef>
                <a:spcPts val="0"/>
              </a:spcBef>
              <a:spcAft>
                <a:spcPts val="0"/>
              </a:spcAft>
            </a:pPr>
            <a:r>
              <a:rPr lang="ja-JP" altLang="en-US" sz="1600" dirty="0">
                <a:solidFill>
                  <a:prstClr val="black"/>
                </a:solidFill>
                <a:latin typeface="HGSｺﾞｼｯｸM" pitchFamily="50" charset="-128"/>
                <a:ea typeface="HGSｺﾞｼｯｸM" pitchFamily="50" charset="-128"/>
              </a:rPr>
              <a:t>２０００年度</a:t>
            </a:r>
            <a:endParaRPr lang="en-US" altLang="ja-JP" sz="1600" dirty="0">
              <a:solidFill>
                <a:prstClr val="black"/>
              </a:solidFill>
              <a:latin typeface="HGSｺﾞｼｯｸM" pitchFamily="50" charset="-128"/>
              <a:ea typeface="HGSｺﾞｼｯｸM" pitchFamily="50" charset="-128"/>
            </a:endParaRPr>
          </a:p>
          <a:p>
            <a:pPr defTabSz="762000" fontAlgn="auto">
              <a:lnSpc>
                <a:spcPts val="2200"/>
              </a:lnSpc>
              <a:spcBef>
                <a:spcPts val="0"/>
              </a:spcBef>
              <a:spcAft>
                <a:spcPts val="0"/>
              </a:spcAft>
            </a:pPr>
            <a:r>
              <a:rPr lang="ja-JP" altLang="en-US" sz="1600" dirty="0" smtClean="0">
                <a:solidFill>
                  <a:prstClr val="black"/>
                </a:solidFill>
                <a:latin typeface="HGSｺﾞｼｯｸM" pitchFamily="50" charset="-128"/>
                <a:ea typeface="HGSｺﾞｼｯｸM" pitchFamily="50" charset="-128"/>
              </a:rPr>
              <a:t>２００１年度</a:t>
            </a:r>
          </a:p>
          <a:p>
            <a:pPr defTabSz="762000" fontAlgn="auto">
              <a:lnSpc>
                <a:spcPts val="2200"/>
              </a:lnSpc>
              <a:spcBef>
                <a:spcPts val="0"/>
              </a:spcBef>
              <a:spcAft>
                <a:spcPts val="0"/>
              </a:spcAft>
            </a:pPr>
            <a:r>
              <a:rPr lang="ja-JP" altLang="en-US" sz="1600" dirty="0" smtClean="0">
                <a:solidFill>
                  <a:prstClr val="black"/>
                </a:solidFill>
                <a:latin typeface="HGSｺﾞｼｯｸM" pitchFamily="50" charset="-128"/>
                <a:ea typeface="HGSｺﾞｼｯｸM" pitchFamily="50" charset="-128"/>
              </a:rPr>
              <a:t>２００２年度</a:t>
            </a:r>
          </a:p>
          <a:p>
            <a:pPr defTabSz="762000" fontAlgn="auto">
              <a:lnSpc>
                <a:spcPts val="2200"/>
              </a:lnSpc>
              <a:spcBef>
                <a:spcPts val="0"/>
              </a:spcBef>
              <a:spcAft>
                <a:spcPts val="0"/>
              </a:spcAft>
            </a:pPr>
            <a:r>
              <a:rPr lang="ja-JP" altLang="en-US" sz="1600" dirty="0" smtClean="0">
                <a:solidFill>
                  <a:prstClr val="black"/>
                </a:solidFill>
                <a:latin typeface="HGSｺﾞｼｯｸM" pitchFamily="50" charset="-128"/>
                <a:ea typeface="HGSｺﾞｼｯｸM" pitchFamily="50" charset="-128"/>
              </a:rPr>
              <a:t>２００３年度</a:t>
            </a:r>
            <a:endParaRPr lang="ja-JP" altLang="en-US" sz="1600" dirty="0">
              <a:solidFill>
                <a:prstClr val="black"/>
              </a:solidFill>
              <a:latin typeface="HGSｺﾞｼｯｸM" pitchFamily="50" charset="-128"/>
              <a:ea typeface="HGSｺﾞｼｯｸM" pitchFamily="50" charset="-128"/>
            </a:endParaRPr>
          </a:p>
          <a:p>
            <a:pPr defTabSz="762000" fontAlgn="auto">
              <a:lnSpc>
                <a:spcPts val="2200"/>
              </a:lnSpc>
              <a:spcBef>
                <a:spcPts val="0"/>
              </a:spcBef>
              <a:spcAft>
                <a:spcPts val="0"/>
              </a:spcAft>
            </a:pPr>
            <a:r>
              <a:rPr lang="ja-JP" altLang="en-US" sz="1600" dirty="0">
                <a:solidFill>
                  <a:prstClr val="black"/>
                </a:solidFill>
                <a:latin typeface="HGSｺﾞｼｯｸM" pitchFamily="50" charset="-128"/>
                <a:ea typeface="HGSｺﾞｼｯｸM" pitchFamily="50" charset="-128"/>
              </a:rPr>
              <a:t>２００４年度</a:t>
            </a:r>
          </a:p>
          <a:p>
            <a:pPr defTabSz="762000" fontAlgn="auto">
              <a:lnSpc>
                <a:spcPts val="2200"/>
              </a:lnSpc>
              <a:spcBef>
                <a:spcPts val="0"/>
              </a:spcBef>
              <a:spcAft>
                <a:spcPts val="0"/>
              </a:spcAft>
            </a:pPr>
            <a:r>
              <a:rPr lang="ja-JP" altLang="en-US" sz="1600" dirty="0">
                <a:solidFill>
                  <a:prstClr val="black"/>
                </a:solidFill>
                <a:latin typeface="HGSｺﾞｼｯｸM" pitchFamily="50" charset="-128"/>
                <a:ea typeface="HGSｺﾞｼｯｸM" pitchFamily="50" charset="-128"/>
              </a:rPr>
              <a:t>２００５年度</a:t>
            </a:r>
          </a:p>
          <a:p>
            <a:pPr defTabSz="762000" fontAlgn="auto">
              <a:lnSpc>
                <a:spcPts val="2200"/>
              </a:lnSpc>
              <a:spcBef>
                <a:spcPts val="0"/>
              </a:spcBef>
              <a:spcAft>
                <a:spcPts val="0"/>
              </a:spcAft>
            </a:pPr>
            <a:r>
              <a:rPr lang="ja-JP" altLang="en-US" sz="1600" dirty="0">
                <a:solidFill>
                  <a:prstClr val="black"/>
                </a:solidFill>
                <a:latin typeface="HGSｺﾞｼｯｸM" pitchFamily="50" charset="-128"/>
                <a:ea typeface="HGSｺﾞｼｯｸM" pitchFamily="50" charset="-128"/>
              </a:rPr>
              <a:t>２００６年度</a:t>
            </a:r>
          </a:p>
          <a:p>
            <a:pPr defTabSz="762000" fontAlgn="auto">
              <a:lnSpc>
                <a:spcPts val="2200"/>
              </a:lnSpc>
              <a:spcBef>
                <a:spcPts val="0"/>
              </a:spcBef>
              <a:spcAft>
                <a:spcPts val="0"/>
              </a:spcAft>
            </a:pPr>
            <a:r>
              <a:rPr lang="ja-JP" altLang="en-US" sz="1600" dirty="0">
                <a:solidFill>
                  <a:prstClr val="black"/>
                </a:solidFill>
                <a:latin typeface="HGSｺﾞｼｯｸM" pitchFamily="50" charset="-128"/>
                <a:ea typeface="HGSｺﾞｼｯｸM" pitchFamily="50" charset="-128"/>
              </a:rPr>
              <a:t>２００７年度</a:t>
            </a:r>
          </a:p>
          <a:p>
            <a:pPr defTabSz="762000" fontAlgn="auto">
              <a:lnSpc>
                <a:spcPts val="2200"/>
              </a:lnSpc>
              <a:spcBef>
                <a:spcPts val="0"/>
              </a:spcBef>
              <a:spcAft>
                <a:spcPts val="0"/>
              </a:spcAft>
            </a:pPr>
            <a:r>
              <a:rPr lang="ja-JP" altLang="en-US" sz="1600" dirty="0">
                <a:solidFill>
                  <a:prstClr val="black"/>
                </a:solidFill>
                <a:latin typeface="HGSｺﾞｼｯｸM" pitchFamily="50" charset="-128"/>
                <a:ea typeface="HGSｺﾞｼｯｸM" pitchFamily="50" charset="-128"/>
              </a:rPr>
              <a:t>２００８年度</a:t>
            </a:r>
            <a:endParaRPr lang="en-US" altLang="ja-JP" sz="1600" dirty="0">
              <a:solidFill>
                <a:prstClr val="black"/>
              </a:solidFill>
              <a:latin typeface="HGSｺﾞｼｯｸM" pitchFamily="50" charset="-128"/>
              <a:ea typeface="HGSｺﾞｼｯｸM" pitchFamily="50" charset="-128"/>
            </a:endParaRPr>
          </a:p>
          <a:p>
            <a:pPr defTabSz="762000" fontAlgn="auto">
              <a:lnSpc>
                <a:spcPts val="2200"/>
              </a:lnSpc>
              <a:spcBef>
                <a:spcPts val="0"/>
              </a:spcBef>
              <a:spcAft>
                <a:spcPts val="0"/>
              </a:spcAft>
            </a:pPr>
            <a:r>
              <a:rPr lang="ja-JP" altLang="en-US" sz="1600" dirty="0">
                <a:solidFill>
                  <a:prstClr val="black"/>
                </a:solidFill>
                <a:latin typeface="HGSｺﾞｼｯｸM" pitchFamily="50" charset="-128"/>
                <a:ea typeface="HGSｺﾞｼｯｸM" pitchFamily="50" charset="-128"/>
              </a:rPr>
              <a:t>２００９年度</a:t>
            </a:r>
            <a:endParaRPr lang="en-US" altLang="ja-JP" sz="1600" dirty="0">
              <a:solidFill>
                <a:prstClr val="black"/>
              </a:solidFill>
              <a:latin typeface="HGSｺﾞｼｯｸM" pitchFamily="50" charset="-128"/>
              <a:ea typeface="HGSｺﾞｼｯｸM" pitchFamily="50" charset="-128"/>
            </a:endParaRPr>
          </a:p>
          <a:p>
            <a:pPr defTabSz="762000" fontAlgn="auto">
              <a:lnSpc>
                <a:spcPts val="2200"/>
              </a:lnSpc>
              <a:spcBef>
                <a:spcPts val="0"/>
              </a:spcBef>
              <a:spcAft>
                <a:spcPts val="0"/>
              </a:spcAft>
            </a:pPr>
            <a:r>
              <a:rPr lang="ja-JP" altLang="en-US" sz="1600" dirty="0">
                <a:solidFill>
                  <a:prstClr val="black"/>
                </a:solidFill>
                <a:latin typeface="HGSｺﾞｼｯｸM" pitchFamily="50" charset="-128"/>
                <a:ea typeface="HGSｺﾞｼｯｸM" pitchFamily="50" charset="-128"/>
              </a:rPr>
              <a:t>２０１０年度</a:t>
            </a:r>
            <a:endParaRPr lang="en-US" altLang="ja-JP" sz="1600" dirty="0">
              <a:solidFill>
                <a:prstClr val="black"/>
              </a:solidFill>
              <a:latin typeface="HGSｺﾞｼｯｸM" pitchFamily="50" charset="-128"/>
              <a:ea typeface="HGSｺﾞｼｯｸM" pitchFamily="50" charset="-128"/>
            </a:endParaRPr>
          </a:p>
          <a:p>
            <a:pPr defTabSz="762000" fontAlgn="auto">
              <a:lnSpc>
                <a:spcPts val="2200"/>
              </a:lnSpc>
              <a:spcBef>
                <a:spcPts val="0"/>
              </a:spcBef>
              <a:spcAft>
                <a:spcPts val="0"/>
              </a:spcAft>
            </a:pPr>
            <a:r>
              <a:rPr lang="ja-JP" altLang="en-US" sz="1600" dirty="0" smtClean="0">
                <a:solidFill>
                  <a:prstClr val="black"/>
                </a:solidFill>
                <a:latin typeface="HGSｺﾞｼｯｸM" pitchFamily="50" charset="-128"/>
                <a:ea typeface="HGSｺﾞｼｯｸM" pitchFamily="50" charset="-128"/>
              </a:rPr>
              <a:t>２０１１年度</a:t>
            </a:r>
            <a:endParaRPr lang="en-US" altLang="ja-JP" sz="1600" dirty="0" smtClean="0">
              <a:solidFill>
                <a:prstClr val="black"/>
              </a:solidFill>
              <a:latin typeface="HGSｺﾞｼｯｸM" pitchFamily="50" charset="-128"/>
              <a:ea typeface="HGSｺﾞｼｯｸM" pitchFamily="50" charset="-128"/>
            </a:endParaRPr>
          </a:p>
          <a:p>
            <a:pPr defTabSz="762000" fontAlgn="auto">
              <a:lnSpc>
                <a:spcPts val="2200"/>
              </a:lnSpc>
              <a:spcBef>
                <a:spcPts val="0"/>
              </a:spcBef>
              <a:spcAft>
                <a:spcPts val="0"/>
              </a:spcAft>
            </a:pPr>
            <a:r>
              <a:rPr lang="ja-JP" altLang="en-US" sz="1600" dirty="0" smtClean="0">
                <a:solidFill>
                  <a:prstClr val="black"/>
                </a:solidFill>
                <a:latin typeface="HGSｺﾞｼｯｸM" pitchFamily="50" charset="-128"/>
                <a:ea typeface="HGSｺﾞｼｯｸM" pitchFamily="50" charset="-128"/>
              </a:rPr>
              <a:t>２０１２年度</a:t>
            </a:r>
            <a:endParaRPr lang="en-US" altLang="ja-JP" sz="1600" dirty="0" smtClean="0">
              <a:solidFill>
                <a:prstClr val="black"/>
              </a:solidFill>
              <a:latin typeface="HGSｺﾞｼｯｸM" pitchFamily="50" charset="-128"/>
              <a:ea typeface="HGSｺﾞｼｯｸM" pitchFamily="50" charset="-128"/>
            </a:endParaRPr>
          </a:p>
          <a:p>
            <a:pPr defTabSz="762000" fontAlgn="auto">
              <a:lnSpc>
                <a:spcPts val="2200"/>
              </a:lnSpc>
              <a:spcBef>
                <a:spcPts val="0"/>
              </a:spcBef>
              <a:spcAft>
                <a:spcPts val="0"/>
              </a:spcAft>
            </a:pPr>
            <a:r>
              <a:rPr lang="ja-JP" altLang="en-US" sz="1600" dirty="0" smtClean="0">
                <a:solidFill>
                  <a:prstClr val="black"/>
                </a:solidFill>
                <a:latin typeface="HGSｺﾞｼｯｸM" pitchFamily="50" charset="-128"/>
                <a:ea typeface="HGSｺﾞｼｯｸM" pitchFamily="50" charset="-128"/>
              </a:rPr>
              <a:t>２０１３年度</a:t>
            </a:r>
            <a:endParaRPr lang="en-US" altLang="ja-JP" sz="1600" dirty="0" smtClean="0">
              <a:solidFill>
                <a:prstClr val="black"/>
              </a:solidFill>
              <a:latin typeface="HGSｺﾞｼｯｸM" pitchFamily="50" charset="-128"/>
              <a:ea typeface="HGSｺﾞｼｯｸM" pitchFamily="50" charset="-128"/>
            </a:endParaRPr>
          </a:p>
          <a:p>
            <a:pPr defTabSz="762000" fontAlgn="auto">
              <a:lnSpc>
                <a:spcPts val="2200"/>
              </a:lnSpc>
              <a:spcBef>
                <a:spcPts val="0"/>
              </a:spcBef>
              <a:spcAft>
                <a:spcPts val="0"/>
              </a:spcAft>
            </a:pPr>
            <a:r>
              <a:rPr lang="ja-JP" altLang="en-US" sz="1600" dirty="0" smtClean="0">
                <a:solidFill>
                  <a:prstClr val="black"/>
                </a:solidFill>
                <a:latin typeface="HGSｺﾞｼｯｸM" pitchFamily="50" charset="-128"/>
                <a:ea typeface="HGSｺﾞｼｯｸM" pitchFamily="50" charset="-128"/>
              </a:rPr>
              <a:t>２０１４年度</a:t>
            </a:r>
            <a:endParaRPr lang="ja-JP" altLang="en-US" sz="1600" dirty="0">
              <a:solidFill>
                <a:prstClr val="black"/>
              </a:solidFill>
              <a:latin typeface="HGSｺﾞｼｯｸM" pitchFamily="50" charset="-128"/>
              <a:ea typeface="HGSｺﾞｼｯｸM" pitchFamily="50" charset="-128"/>
            </a:endParaRPr>
          </a:p>
        </p:txBody>
      </p:sp>
      <p:sp>
        <p:nvSpPr>
          <p:cNvPr id="8195" name="Text Box 3" descr="市松模様 (小)"/>
          <p:cNvSpPr txBox="1">
            <a:spLocks noChangeArrowheads="1"/>
          </p:cNvSpPr>
          <p:nvPr/>
        </p:nvSpPr>
        <p:spPr bwMode="auto">
          <a:xfrm>
            <a:off x="7257259" y="1870224"/>
            <a:ext cx="1561211" cy="642106"/>
          </a:xfrm>
          <a:prstGeom prst="rect">
            <a:avLst/>
          </a:prstGeom>
          <a:noFill/>
          <a:ln w="25400">
            <a:noFill/>
            <a:miter lim="800000"/>
            <a:headEnd/>
            <a:tailEnd/>
          </a:ln>
        </p:spPr>
        <p:txBody>
          <a:bodyPr wrap="none" lIns="87256" tIns="43628" rIns="87256" bIns="43628" anchor="ctr" anchorCtr="0">
            <a:spAutoFit/>
          </a:bodyPr>
          <a:lstStyle/>
          <a:p>
            <a:pPr algn="ctr" defTabSz="762000" fontAlgn="auto">
              <a:spcBef>
                <a:spcPts val="0"/>
              </a:spcBef>
              <a:spcAft>
                <a:spcPts val="0"/>
              </a:spcAft>
            </a:pPr>
            <a:r>
              <a:rPr lang="en-US" altLang="ja-JP" dirty="0" smtClean="0">
                <a:solidFill>
                  <a:prstClr val="black"/>
                </a:solidFill>
                <a:latin typeface="Arial Black" pitchFamily="34" charset="0"/>
                <a:ea typeface="HGSｺﾞｼｯｸM" pitchFamily="50" charset="-128"/>
              </a:rPr>
              <a:t>2,911</a:t>
            </a:r>
            <a:r>
              <a:rPr lang="ja-JP" altLang="en-US" dirty="0" smtClean="0">
                <a:solidFill>
                  <a:prstClr val="black"/>
                </a:solidFill>
                <a:latin typeface="Arial Black" pitchFamily="34" charset="0"/>
                <a:ea typeface="HGSｺﾞｼｯｸM" pitchFamily="50" charset="-128"/>
              </a:rPr>
              <a:t>円</a:t>
            </a:r>
            <a:endParaRPr lang="ja-JP" altLang="en-US" dirty="0">
              <a:solidFill>
                <a:prstClr val="black"/>
              </a:solidFill>
              <a:latin typeface="Arial Black" pitchFamily="34" charset="0"/>
              <a:ea typeface="HGSｺﾞｼｯｸM" pitchFamily="50" charset="-128"/>
            </a:endParaRPr>
          </a:p>
          <a:p>
            <a:pPr algn="ctr" defTabSz="762000" fontAlgn="auto">
              <a:spcBef>
                <a:spcPts val="0"/>
              </a:spcBef>
              <a:spcAft>
                <a:spcPts val="0"/>
              </a:spcAft>
            </a:pPr>
            <a:r>
              <a:rPr lang="ja-JP" altLang="en-US" dirty="0">
                <a:solidFill>
                  <a:prstClr val="black"/>
                </a:solidFill>
                <a:latin typeface="Arial Black" pitchFamily="34" charset="0"/>
                <a:ea typeface="HGSｺﾞｼｯｸM" pitchFamily="50" charset="-128"/>
              </a:rPr>
              <a:t>（全国平均）</a:t>
            </a:r>
          </a:p>
        </p:txBody>
      </p:sp>
      <p:sp>
        <p:nvSpPr>
          <p:cNvPr id="8196" name="Text Box 4" descr="市松模様 (小)"/>
          <p:cNvSpPr txBox="1">
            <a:spLocks noChangeArrowheads="1"/>
          </p:cNvSpPr>
          <p:nvPr/>
        </p:nvSpPr>
        <p:spPr bwMode="auto">
          <a:xfrm>
            <a:off x="7185262" y="2662312"/>
            <a:ext cx="1561211" cy="642106"/>
          </a:xfrm>
          <a:prstGeom prst="rect">
            <a:avLst/>
          </a:prstGeom>
          <a:noFill/>
          <a:ln w="25400">
            <a:noFill/>
            <a:miter lim="800000"/>
            <a:headEnd/>
            <a:tailEnd/>
          </a:ln>
        </p:spPr>
        <p:txBody>
          <a:bodyPr wrap="none" lIns="87256" tIns="43628" rIns="87256" bIns="43628" anchor="ctr" anchorCtr="0">
            <a:spAutoFit/>
          </a:bodyPr>
          <a:lstStyle/>
          <a:p>
            <a:pPr algn="ctr" defTabSz="762000" fontAlgn="auto">
              <a:spcBef>
                <a:spcPts val="0"/>
              </a:spcBef>
              <a:spcAft>
                <a:spcPts val="0"/>
              </a:spcAft>
            </a:pPr>
            <a:r>
              <a:rPr lang="en-US" altLang="ja-JP" dirty="0" smtClean="0">
                <a:solidFill>
                  <a:prstClr val="black"/>
                </a:solidFill>
                <a:latin typeface="Arial Black" pitchFamily="34" charset="0"/>
                <a:ea typeface="HGSｺﾞｼｯｸM" pitchFamily="50" charset="-128"/>
              </a:rPr>
              <a:t>3,293</a:t>
            </a:r>
            <a:r>
              <a:rPr lang="ja-JP" altLang="en-US" dirty="0" smtClean="0">
                <a:solidFill>
                  <a:prstClr val="black"/>
                </a:solidFill>
                <a:latin typeface="Arial Black" pitchFamily="34" charset="0"/>
                <a:ea typeface="HGSｺﾞｼｯｸM" pitchFamily="50" charset="-128"/>
              </a:rPr>
              <a:t>円</a:t>
            </a:r>
          </a:p>
          <a:p>
            <a:pPr algn="ctr" defTabSz="762000" fontAlgn="auto">
              <a:spcBef>
                <a:spcPts val="0"/>
              </a:spcBef>
              <a:spcAft>
                <a:spcPts val="0"/>
              </a:spcAft>
            </a:pPr>
            <a:r>
              <a:rPr lang="ja-JP" altLang="en-US" dirty="0" smtClean="0">
                <a:solidFill>
                  <a:prstClr val="black"/>
                </a:solidFill>
                <a:latin typeface="Arial Black" pitchFamily="34" charset="0"/>
                <a:ea typeface="HGSｺﾞｼｯｸM" pitchFamily="50" charset="-128"/>
              </a:rPr>
              <a:t>（</a:t>
            </a:r>
            <a:r>
              <a:rPr lang="ja-JP" altLang="en-US" dirty="0">
                <a:solidFill>
                  <a:prstClr val="black"/>
                </a:solidFill>
                <a:latin typeface="Arial Black" pitchFamily="34" charset="0"/>
                <a:ea typeface="HGSｺﾞｼｯｸM" pitchFamily="50" charset="-128"/>
              </a:rPr>
              <a:t>全国平均）</a:t>
            </a:r>
          </a:p>
        </p:txBody>
      </p:sp>
      <p:sp>
        <p:nvSpPr>
          <p:cNvPr id="8197" name="Text Box 5" descr="市松模様 (小)"/>
          <p:cNvSpPr txBox="1">
            <a:spLocks noChangeArrowheads="1"/>
          </p:cNvSpPr>
          <p:nvPr/>
        </p:nvSpPr>
        <p:spPr bwMode="auto">
          <a:xfrm>
            <a:off x="7257259" y="3526408"/>
            <a:ext cx="1561211" cy="642106"/>
          </a:xfrm>
          <a:prstGeom prst="rect">
            <a:avLst/>
          </a:prstGeom>
          <a:noFill/>
          <a:ln w="25400">
            <a:noFill/>
            <a:miter lim="800000"/>
            <a:headEnd/>
            <a:tailEnd/>
          </a:ln>
        </p:spPr>
        <p:txBody>
          <a:bodyPr wrap="none" lIns="87256" tIns="43628" rIns="87256" bIns="43628" anchor="ctr" anchorCtr="0">
            <a:spAutoFit/>
          </a:bodyPr>
          <a:lstStyle/>
          <a:p>
            <a:pPr algn="ctr" defTabSz="762000" fontAlgn="auto">
              <a:spcBef>
                <a:spcPts val="0"/>
              </a:spcBef>
              <a:spcAft>
                <a:spcPts val="0"/>
              </a:spcAft>
            </a:pPr>
            <a:r>
              <a:rPr lang="en-US" altLang="ja-JP" dirty="0" smtClean="0">
                <a:solidFill>
                  <a:prstClr val="black"/>
                </a:solidFill>
                <a:latin typeface="Arial Black" pitchFamily="34" charset="0"/>
                <a:ea typeface="HGSｺﾞｼｯｸM" pitchFamily="50" charset="-128"/>
              </a:rPr>
              <a:t>4,090</a:t>
            </a:r>
            <a:r>
              <a:rPr lang="ja-JP" altLang="en-US" dirty="0" smtClean="0">
                <a:solidFill>
                  <a:prstClr val="black"/>
                </a:solidFill>
                <a:latin typeface="Arial Black" pitchFamily="34" charset="0"/>
                <a:ea typeface="HGSｺﾞｼｯｸM" pitchFamily="50" charset="-128"/>
              </a:rPr>
              <a:t>円</a:t>
            </a:r>
            <a:endParaRPr lang="ja-JP" altLang="en-US" dirty="0">
              <a:solidFill>
                <a:prstClr val="black"/>
              </a:solidFill>
              <a:latin typeface="Arial Black" pitchFamily="34" charset="0"/>
              <a:ea typeface="HGSｺﾞｼｯｸM" pitchFamily="50" charset="-128"/>
            </a:endParaRPr>
          </a:p>
          <a:p>
            <a:pPr algn="ctr" defTabSz="762000" fontAlgn="auto">
              <a:spcBef>
                <a:spcPts val="0"/>
              </a:spcBef>
              <a:spcAft>
                <a:spcPts val="0"/>
              </a:spcAft>
            </a:pPr>
            <a:r>
              <a:rPr lang="ja-JP" altLang="en-US" dirty="0">
                <a:solidFill>
                  <a:prstClr val="black"/>
                </a:solidFill>
                <a:latin typeface="Arial Black" pitchFamily="34" charset="0"/>
                <a:ea typeface="HGSｺﾞｼｯｸM" pitchFamily="50" charset="-128"/>
              </a:rPr>
              <a:t>（全国平均）</a:t>
            </a:r>
          </a:p>
        </p:txBody>
      </p:sp>
      <p:sp>
        <p:nvSpPr>
          <p:cNvPr id="8201" name="Rectangle 9"/>
          <p:cNvSpPr>
            <a:spLocks noChangeArrowheads="1"/>
          </p:cNvSpPr>
          <p:nvPr/>
        </p:nvSpPr>
        <p:spPr bwMode="auto">
          <a:xfrm>
            <a:off x="2" y="1438176"/>
            <a:ext cx="1856656" cy="288032"/>
          </a:xfrm>
          <a:prstGeom prst="rect">
            <a:avLst/>
          </a:prstGeom>
          <a:solidFill>
            <a:srgbClr val="FFFF99"/>
          </a:solidFill>
          <a:ln w="12700">
            <a:solidFill>
              <a:schemeClr val="tx1"/>
            </a:solidFill>
            <a:miter lim="800000"/>
            <a:headEnd/>
            <a:tailEnd/>
          </a:ln>
        </p:spPr>
        <p:txBody>
          <a:bodyPr lIns="87886" tIns="43943" rIns="87886" bIns="43943" anchor="ctr" anchorCtr="0">
            <a:noAutofit/>
          </a:bodyPr>
          <a:lstStyle/>
          <a:p>
            <a:pPr algn="ctr" defTabSz="727075" fontAlgn="auto">
              <a:spcBef>
                <a:spcPts val="0"/>
              </a:spcBef>
              <a:spcAft>
                <a:spcPts val="0"/>
              </a:spcAft>
            </a:pPr>
            <a:r>
              <a:rPr lang="ja-JP" altLang="en-US" sz="1600" dirty="0">
                <a:solidFill>
                  <a:prstClr val="black"/>
                </a:solidFill>
                <a:latin typeface="HGSｺﾞｼｯｸM" pitchFamily="50" charset="-128"/>
                <a:ea typeface="HGSｺﾞｼｯｸM" pitchFamily="50" charset="-128"/>
              </a:rPr>
              <a:t>事業運営期間</a:t>
            </a:r>
          </a:p>
        </p:txBody>
      </p:sp>
      <p:sp>
        <p:nvSpPr>
          <p:cNvPr id="8202" name="Rectangle 10"/>
          <p:cNvSpPr>
            <a:spLocks noChangeArrowheads="1"/>
          </p:cNvSpPr>
          <p:nvPr/>
        </p:nvSpPr>
        <p:spPr bwMode="auto">
          <a:xfrm>
            <a:off x="3463797" y="1438176"/>
            <a:ext cx="3349610" cy="288000"/>
          </a:xfrm>
          <a:prstGeom prst="rect">
            <a:avLst/>
          </a:prstGeom>
          <a:solidFill>
            <a:srgbClr val="99CCFF">
              <a:alpha val="50195"/>
            </a:srgbClr>
          </a:solidFill>
          <a:ln w="12700">
            <a:solidFill>
              <a:schemeClr val="tx1"/>
            </a:solidFill>
            <a:miter lim="800000"/>
            <a:headEnd/>
            <a:tailEnd/>
          </a:ln>
        </p:spPr>
        <p:txBody>
          <a:bodyPr lIns="87886" tIns="43943" rIns="87886" bIns="43943" anchor="ctr" anchorCtr="0">
            <a:noAutofit/>
          </a:bodyPr>
          <a:lstStyle/>
          <a:p>
            <a:pPr algn="ctr" defTabSz="727075" fontAlgn="auto">
              <a:spcBef>
                <a:spcPts val="0"/>
              </a:spcBef>
              <a:spcAft>
                <a:spcPts val="0"/>
              </a:spcAft>
            </a:pPr>
            <a:r>
              <a:rPr lang="ja-JP" altLang="en-US" sz="1600" dirty="0" smtClean="0">
                <a:solidFill>
                  <a:prstClr val="black"/>
                </a:solidFill>
                <a:latin typeface="HGSｺﾞｼｯｸM" pitchFamily="50" charset="-128"/>
                <a:ea typeface="HGSｺﾞｼｯｸM" pitchFamily="50" charset="-128"/>
              </a:rPr>
              <a:t>給付（総費用額）</a:t>
            </a:r>
            <a:endParaRPr lang="ja-JP" altLang="en-US" sz="1600" dirty="0">
              <a:solidFill>
                <a:prstClr val="black"/>
              </a:solidFill>
              <a:latin typeface="HGSｺﾞｼｯｸM" pitchFamily="50" charset="-128"/>
              <a:ea typeface="HGSｺﾞｼｯｸM" pitchFamily="50" charset="-128"/>
            </a:endParaRPr>
          </a:p>
        </p:txBody>
      </p:sp>
      <p:sp>
        <p:nvSpPr>
          <p:cNvPr id="8203" name="Rectangle 11"/>
          <p:cNvSpPr>
            <a:spLocks noChangeArrowheads="1"/>
          </p:cNvSpPr>
          <p:nvPr/>
        </p:nvSpPr>
        <p:spPr bwMode="auto">
          <a:xfrm>
            <a:off x="2000686" y="1438176"/>
            <a:ext cx="1404675" cy="288000"/>
          </a:xfrm>
          <a:prstGeom prst="rect">
            <a:avLst/>
          </a:prstGeom>
          <a:solidFill>
            <a:srgbClr val="FFCC99"/>
          </a:solidFill>
          <a:ln w="12700">
            <a:solidFill>
              <a:schemeClr val="tx1"/>
            </a:solidFill>
            <a:miter lim="800000"/>
            <a:headEnd/>
            <a:tailEnd/>
          </a:ln>
        </p:spPr>
        <p:txBody>
          <a:bodyPr lIns="87886" tIns="43943" rIns="87886" bIns="43943" anchor="ctr" anchorCtr="0">
            <a:noAutofit/>
          </a:bodyPr>
          <a:lstStyle/>
          <a:p>
            <a:pPr algn="ctr" defTabSz="727075" fontAlgn="auto">
              <a:spcBef>
                <a:spcPts val="0"/>
              </a:spcBef>
              <a:spcAft>
                <a:spcPts val="0"/>
              </a:spcAft>
            </a:pPr>
            <a:r>
              <a:rPr lang="ja-JP" altLang="en-US" sz="1600" dirty="0">
                <a:solidFill>
                  <a:prstClr val="black"/>
                </a:solidFill>
                <a:latin typeface="HGSｺﾞｼｯｸM" pitchFamily="50" charset="-128"/>
                <a:ea typeface="HGSｺﾞｼｯｸM" pitchFamily="50" charset="-128"/>
              </a:rPr>
              <a:t>事業計画</a:t>
            </a:r>
          </a:p>
        </p:txBody>
      </p:sp>
      <p:sp>
        <p:nvSpPr>
          <p:cNvPr id="8204" name="Rectangle 12"/>
          <p:cNvSpPr>
            <a:spLocks noChangeArrowheads="1"/>
          </p:cNvSpPr>
          <p:nvPr/>
        </p:nvSpPr>
        <p:spPr bwMode="auto">
          <a:xfrm>
            <a:off x="6920211" y="1438176"/>
            <a:ext cx="1705227" cy="288032"/>
          </a:xfrm>
          <a:prstGeom prst="rect">
            <a:avLst/>
          </a:prstGeom>
          <a:solidFill>
            <a:srgbClr val="CC99FF">
              <a:alpha val="50195"/>
            </a:srgbClr>
          </a:solidFill>
          <a:ln w="12700">
            <a:solidFill>
              <a:schemeClr val="tx1"/>
            </a:solidFill>
            <a:miter lim="800000"/>
            <a:headEnd/>
            <a:tailEnd/>
          </a:ln>
        </p:spPr>
        <p:txBody>
          <a:bodyPr lIns="87886" tIns="43943" rIns="87886" bIns="43943" anchor="ctr" anchorCtr="0">
            <a:noAutofit/>
          </a:bodyPr>
          <a:lstStyle/>
          <a:p>
            <a:pPr algn="ctr" defTabSz="727075" fontAlgn="auto">
              <a:spcBef>
                <a:spcPts val="0"/>
              </a:spcBef>
              <a:spcAft>
                <a:spcPts val="0"/>
              </a:spcAft>
            </a:pPr>
            <a:r>
              <a:rPr lang="ja-JP" altLang="en-US" sz="1600" dirty="0">
                <a:solidFill>
                  <a:prstClr val="black"/>
                </a:solidFill>
                <a:latin typeface="HGSｺﾞｼｯｸM" pitchFamily="50" charset="-128"/>
                <a:ea typeface="HGSｺﾞｼｯｸM" pitchFamily="50" charset="-128"/>
              </a:rPr>
              <a:t>保険料</a:t>
            </a:r>
          </a:p>
        </p:txBody>
      </p:sp>
      <p:sp>
        <p:nvSpPr>
          <p:cNvPr id="8231" name="Rectangle 16"/>
          <p:cNvSpPr>
            <a:spLocks noChangeArrowheads="1"/>
          </p:cNvSpPr>
          <p:nvPr/>
        </p:nvSpPr>
        <p:spPr bwMode="auto">
          <a:xfrm>
            <a:off x="3463815" y="1798216"/>
            <a:ext cx="1008112" cy="216024"/>
          </a:xfrm>
          <a:prstGeom prst="rect">
            <a:avLst/>
          </a:prstGeom>
          <a:solidFill>
            <a:srgbClr val="6699FF"/>
          </a:solidFill>
          <a:ln w="6350">
            <a:solidFill>
              <a:schemeClr val="tx1"/>
            </a:solidFill>
            <a:miter lim="800000"/>
            <a:headEnd/>
            <a:tailEnd/>
          </a:ln>
        </p:spPr>
        <p:txBody>
          <a:bodyPr wrap="none" lIns="87886" tIns="43943" rIns="87886" bIns="43943" anchor="ctr" anchorCtr="1">
            <a:noAutofit/>
          </a:bodyPr>
          <a:lstStyle/>
          <a:p>
            <a:pPr algn="ctr" defTabSz="727075" fontAlgn="auto">
              <a:spcBef>
                <a:spcPts val="0"/>
              </a:spcBef>
              <a:spcAft>
                <a:spcPts val="0"/>
              </a:spcAft>
            </a:pPr>
            <a:r>
              <a:rPr lang="en-US" altLang="ja-JP" sz="1400" dirty="0" smtClean="0">
                <a:solidFill>
                  <a:prstClr val="black"/>
                </a:solidFill>
                <a:latin typeface="Arial Black" pitchFamily="34" charset="0"/>
                <a:ea typeface="HGSｺﾞｼｯｸM" pitchFamily="50" charset="-128"/>
                <a:cs typeface="Arial" pitchFamily="34" charset="0"/>
              </a:rPr>
              <a:t>3.6</a:t>
            </a:r>
            <a:r>
              <a:rPr lang="ja-JP" altLang="en-US" sz="1400" dirty="0" smtClean="0">
                <a:solidFill>
                  <a:prstClr val="black"/>
                </a:solidFill>
                <a:latin typeface="Arial Black" pitchFamily="34" charset="0"/>
                <a:ea typeface="HGSｺﾞｼｯｸM" pitchFamily="50" charset="-128"/>
                <a:cs typeface="Arial" pitchFamily="34" charset="0"/>
              </a:rPr>
              <a:t>兆円</a:t>
            </a:r>
            <a:endParaRPr lang="ja-JP" altLang="ja-JP" sz="1400" dirty="0">
              <a:solidFill>
                <a:prstClr val="black"/>
              </a:solidFill>
              <a:latin typeface="Arial Black" pitchFamily="34" charset="0"/>
              <a:ea typeface="HGSｺﾞｼｯｸM" pitchFamily="50" charset="-128"/>
              <a:cs typeface="Arial" pitchFamily="34" charset="0"/>
            </a:endParaRPr>
          </a:p>
        </p:txBody>
      </p:sp>
      <p:sp>
        <p:nvSpPr>
          <p:cNvPr id="8232" name="Rectangle 17"/>
          <p:cNvSpPr>
            <a:spLocks noChangeArrowheads="1"/>
          </p:cNvSpPr>
          <p:nvPr/>
        </p:nvSpPr>
        <p:spPr bwMode="auto">
          <a:xfrm>
            <a:off x="3463817" y="2014240"/>
            <a:ext cx="1152128" cy="252056"/>
          </a:xfrm>
          <a:prstGeom prst="rect">
            <a:avLst/>
          </a:prstGeom>
          <a:solidFill>
            <a:srgbClr val="6699FF"/>
          </a:solidFill>
          <a:ln w="6350">
            <a:solidFill>
              <a:schemeClr val="tx1"/>
            </a:solidFill>
            <a:miter lim="800000"/>
            <a:headEnd/>
            <a:tailEnd/>
          </a:ln>
        </p:spPr>
        <p:txBody>
          <a:bodyPr wrap="none" lIns="87886" tIns="43943" rIns="87886" bIns="43943" anchor="ctr" anchorCtr="1">
            <a:noAutofit/>
          </a:bodyPr>
          <a:lstStyle/>
          <a:p>
            <a:pPr algn="ctr" defTabSz="727075" fontAlgn="auto">
              <a:spcBef>
                <a:spcPts val="0"/>
              </a:spcBef>
              <a:spcAft>
                <a:spcPts val="0"/>
              </a:spcAft>
            </a:pPr>
            <a:r>
              <a:rPr lang="en-US" altLang="ja-JP" sz="1400" dirty="0" smtClean="0">
                <a:solidFill>
                  <a:prstClr val="black"/>
                </a:solidFill>
                <a:latin typeface="Arial Black" pitchFamily="34" charset="0"/>
                <a:ea typeface="HGSｺﾞｼｯｸM" pitchFamily="50" charset="-128"/>
              </a:rPr>
              <a:t>4.6</a:t>
            </a:r>
            <a:r>
              <a:rPr lang="ja-JP" altLang="en-US" sz="1400" dirty="0" smtClean="0">
                <a:solidFill>
                  <a:prstClr val="black"/>
                </a:solidFill>
                <a:latin typeface="Arial Black" pitchFamily="34" charset="0"/>
                <a:ea typeface="HGSｺﾞｼｯｸM" pitchFamily="50" charset="-128"/>
              </a:rPr>
              <a:t>兆円</a:t>
            </a:r>
            <a:endParaRPr lang="ja-JP" altLang="ja-JP" sz="1400" dirty="0">
              <a:solidFill>
                <a:prstClr val="black"/>
              </a:solidFill>
              <a:latin typeface="Arial Black" pitchFamily="34" charset="0"/>
              <a:ea typeface="HGSｺﾞｼｯｸM" pitchFamily="50" charset="-128"/>
            </a:endParaRPr>
          </a:p>
        </p:txBody>
      </p:sp>
      <p:sp>
        <p:nvSpPr>
          <p:cNvPr id="8233" name="Rectangle 18"/>
          <p:cNvSpPr>
            <a:spLocks noChangeArrowheads="1"/>
          </p:cNvSpPr>
          <p:nvPr/>
        </p:nvSpPr>
        <p:spPr bwMode="auto">
          <a:xfrm>
            <a:off x="3463825" y="2302272"/>
            <a:ext cx="1296144" cy="252000"/>
          </a:xfrm>
          <a:prstGeom prst="rect">
            <a:avLst/>
          </a:prstGeom>
          <a:solidFill>
            <a:srgbClr val="6699FF"/>
          </a:solidFill>
          <a:ln w="6350">
            <a:solidFill>
              <a:schemeClr val="tx1"/>
            </a:solidFill>
            <a:miter lim="800000"/>
            <a:headEnd/>
            <a:tailEnd/>
          </a:ln>
        </p:spPr>
        <p:txBody>
          <a:bodyPr wrap="none" lIns="87886" tIns="43943" rIns="87886" bIns="43943" anchor="ctr" anchorCtr="1">
            <a:noAutofit/>
          </a:bodyPr>
          <a:lstStyle/>
          <a:p>
            <a:pPr algn="ctr" defTabSz="727075" fontAlgn="auto">
              <a:spcBef>
                <a:spcPts val="0"/>
              </a:spcBef>
              <a:spcAft>
                <a:spcPts val="0"/>
              </a:spcAft>
            </a:pPr>
            <a:r>
              <a:rPr lang="en-US" altLang="ja-JP" sz="1400" dirty="0" smtClean="0">
                <a:solidFill>
                  <a:prstClr val="black"/>
                </a:solidFill>
                <a:latin typeface="Arial Black" pitchFamily="34" charset="0"/>
                <a:ea typeface="HGSｺﾞｼｯｸM" pitchFamily="50" charset="-128"/>
              </a:rPr>
              <a:t>5.2</a:t>
            </a:r>
            <a:r>
              <a:rPr lang="ja-JP" altLang="en-US" sz="1400" dirty="0" smtClean="0">
                <a:solidFill>
                  <a:prstClr val="black"/>
                </a:solidFill>
                <a:latin typeface="Arial Black" pitchFamily="34" charset="0"/>
                <a:ea typeface="HGSｺﾞｼｯｸM" pitchFamily="50" charset="-128"/>
              </a:rPr>
              <a:t>兆円</a:t>
            </a:r>
            <a:endParaRPr lang="ja-JP" altLang="ja-JP" sz="1400" dirty="0">
              <a:solidFill>
                <a:prstClr val="black"/>
              </a:solidFill>
              <a:latin typeface="Arial Black" pitchFamily="34" charset="0"/>
              <a:ea typeface="HGSｺﾞｼｯｸM" pitchFamily="50" charset="-128"/>
            </a:endParaRPr>
          </a:p>
        </p:txBody>
      </p:sp>
      <p:sp>
        <p:nvSpPr>
          <p:cNvPr id="8211" name="AutoShape 23"/>
          <p:cNvSpPr>
            <a:spLocks/>
          </p:cNvSpPr>
          <p:nvPr/>
        </p:nvSpPr>
        <p:spPr bwMode="auto">
          <a:xfrm>
            <a:off x="6969244" y="2806328"/>
            <a:ext cx="468225" cy="397578"/>
          </a:xfrm>
          <a:prstGeom prst="rightBrace">
            <a:avLst>
              <a:gd name="adj1" fmla="val 13939"/>
              <a:gd name="adj2" fmla="val 50000"/>
            </a:avLst>
          </a:prstGeom>
          <a:noFill/>
          <a:ln w="19050">
            <a:solidFill>
              <a:schemeClr val="tx1"/>
            </a:solidFill>
            <a:round/>
            <a:headEnd/>
            <a:tailEnd/>
          </a:ln>
        </p:spPr>
        <p:txBody>
          <a:bodyPr lIns="87886" tIns="43943" rIns="87886" bIns="43943" anchor="ctr">
            <a:spAutoFit/>
          </a:bodyPr>
          <a:lstStyle/>
          <a:p>
            <a:pPr fontAlgn="auto">
              <a:spcBef>
                <a:spcPts val="0"/>
              </a:spcBef>
              <a:spcAft>
                <a:spcPts val="0"/>
              </a:spcAft>
            </a:pPr>
            <a:endParaRPr lang="ja-JP" altLang="en-US" dirty="0">
              <a:solidFill>
                <a:prstClr val="black"/>
              </a:solidFill>
              <a:latin typeface="ＭＳ ゴシック" pitchFamily="49" charset="-128"/>
              <a:ea typeface="ＭＳ ゴシック" pitchFamily="49" charset="-128"/>
            </a:endParaRPr>
          </a:p>
        </p:txBody>
      </p:sp>
      <p:sp>
        <p:nvSpPr>
          <p:cNvPr id="8212" name="AutoShape 24"/>
          <p:cNvSpPr>
            <a:spLocks/>
          </p:cNvSpPr>
          <p:nvPr/>
        </p:nvSpPr>
        <p:spPr bwMode="auto">
          <a:xfrm>
            <a:off x="6969244" y="3670424"/>
            <a:ext cx="468225" cy="397578"/>
          </a:xfrm>
          <a:prstGeom prst="rightBrace">
            <a:avLst>
              <a:gd name="adj1" fmla="val 13989"/>
              <a:gd name="adj2" fmla="val 50000"/>
            </a:avLst>
          </a:prstGeom>
          <a:noFill/>
          <a:ln w="19050">
            <a:solidFill>
              <a:schemeClr val="tx1"/>
            </a:solidFill>
            <a:round/>
            <a:headEnd/>
            <a:tailEnd/>
          </a:ln>
        </p:spPr>
        <p:txBody>
          <a:bodyPr lIns="87886" tIns="43943" rIns="87886" bIns="43943" anchor="ctr">
            <a:spAutoFit/>
          </a:bodyPr>
          <a:lstStyle/>
          <a:p>
            <a:pPr fontAlgn="auto">
              <a:spcBef>
                <a:spcPts val="0"/>
              </a:spcBef>
              <a:spcAft>
                <a:spcPts val="0"/>
              </a:spcAft>
            </a:pPr>
            <a:endParaRPr lang="ja-JP" altLang="en-US" dirty="0">
              <a:solidFill>
                <a:prstClr val="black"/>
              </a:solidFill>
              <a:latin typeface="ＭＳ ゴシック" pitchFamily="49" charset="-128"/>
              <a:ea typeface="ＭＳ ゴシック" pitchFamily="49" charset="-128"/>
            </a:endParaRPr>
          </a:p>
        </p:txBody>
      </p:sp>
      <p:sp>
        <p:nvSpPr>
          <p:cNvPr id="8213" name="AutoShape 25"/>
          <p:cNvSpPr>
            <a:spLocks/>
          </p:cNvSpPr>
          <p:nvPr/>
        </p:nvSpPr>
        <p:spPr bwMode="auto">
          <a:xfrm>
            <a:off x="6969244" y="4462512"/>
            <a:ext cx="468225" cy="397578"/>
          </a:xfrm>
          <a:prstGeom prst="rightBrace">
            <a:avLst>
              <a:gd name="adj1" fmla="val 13959"/>
              <a:gd name="adj2" fmla="val 50000"/>
            </a:avLst>
          </a:prstGeom>
          <a:noFill/>
          <a:ln w="19050">
            <a:solidFill>
              <a:schemeClr val="tx1"/>
            </a:solidFill>
            <a:round/>
            <a:headEnd/>
            <a:tailEnd/>
          </a:ln>
        </p:spPr>
        <p:txBody>
          <a:bodyPr lIns="87886" tIns="43943" rIns="87886" bIns="43943" anchor="ctr">
            <a:spAutoFit/>
          </a:bodyPr>
          <a:lstStyle/>
          <a:p>
            <a:pPr fontAlgn="auto">
              <a:spcBef>
                <a:spcPts val="0"/>
              </a:spcBef>
              <a:spcAft>
                <a:spcPts val="0"/>
              </a:spcAft>
            </a:pPr>
            <a:endParaRPr lang="ja-JP" altLang="en-US" dirty="0">
              <a:solidFill>
                <a:prstClr val="black"/>
              </a:solidFill>
              <a:latin typeface="ＭＳ ゴシック" pitchFamily="49" charset="-128"/>
              <a:ea typeface="ＭＳ ゴシック" pitchFamily="49" charset="-128"/>
            </a:endParaRPr>
          </a:p>
        </p:txBody>
      </p:sp>
      <p:sp>
        <p:nvSpPr>
          <p:cNvPr id="8220" name="AutoShape 32"/>
          <p:cNvSpPr>
            <a:spLocks noChangeArrowheads="1"/>
          </p:cNvSpPr>
          <p:nvPr/>
        </p:nvSpPr>
        <p:spPr bwMode="auto">
          <a:xfrm>
            <a:off x="109322" y="361824"/>
            <a:ext cx="9747366" cy="1021681"/>
          </a:xfrm>
          <a:prstGeom prst="roundRect">
            <a:avLst>
              <a:gd name="adj" fmla="val 523"/>
            </a:avLst>
          </a:prstGeom>
          <a:solidFill>
            <a:schemeClr val="bg1"/>
          </a:solidFill>
          <a:ln w="12700">
            <a:solidFill>
              <a:schemeClr val="tx1"/>
            </a:solidFill>
            <a:round/>
            <a:headEnd/>
            <a:tailEnd/>
          </a:ln>
        </p:spPr>
        <p:txBody>
          <a:bodyPr wrap="square" lIns="36000" tIns="36000" rIns="36000" bIns="36000" anchor="ctr">
            <a:spAutoFit/>
          </a:bodyPr>
          <a:lstStyle/>
          <a:p>
            <a:pPr marL="177800" indent="-177800" fontAlgn="auto">
              <a:lnSpc>
                <a:spcPts val="1700"/>
              </a:lnSpc>
              <a:spcBef>
                <a:spcPts val="0"/>
              </a:spcBef>
              <a:spcAft>
                <a:spcPts val="0"/>
              </a:spcAft>
            </a:pPr>
            <a:r>
              <a:rPr lang="en-US" altLang="ja-JP" sz="1400" dirty="0" smtClean="0">
                <a:solidFill>
                  <a:prstClr val="black"/>
                </a:solidFill>
                <a:latin typeface="+mn-ea"/>
                <a:ea typeface="+mn-ea"/>
              </a:rPr>
              <a:t>○ </a:t>
            </a:r>
            <a:r>
              <a:rPr lang="ja-JP" altLang="en-US" sz="1400" dirty="0" smtClean="0">
                <a:solidFill>
                  <a:prstClr val="black"/>
                </a:solidFill>
                <a:latin typeface="+mn-ea"/>
                <a:ea typeface="+mn-ea"/>
              </a:rPr>
              <a:t>市町村</a:t>
            </a:r>
            <a:r>
              <a:rPr lang="ja-JP" altLang="en-US" sz="1400" dirty="0">
                <a:solidFill>
                  <a:prstClr val="black"/>
                </a:solidFill>
                <a:latin typeface="+mn-ea"/>
                <a:ea typeface="+mn-ea"/>
              </a:rPr>
              <a:t>は３年を１期（２００５年度までは５年を１期）とする介護保険事業計画</a:t>
            </a:r>
            <a:r>
              <a:rPr lang="ja-JP" altLang="en-US" sz="1400" dirty="0" smtClean="0">
                <a:solidFill>
                  <a:prstClr val="black"/>
                </a:solidFill>
                <a:latin typeface="+mn-ea"/>
                <a:ea typeface="+mn-ea"/>
              </a:rPr>
              <a:t>を策定し、３年ごとに</a:t>
            </a:r>
            <a:r>
              <a:rPr lang="ja-JP" altLang="en-US" sz="1400" dirty="0">
                <a:solidFill>
                  <a:prstClr val="black"/>
                </a:solidFill>
                <a:latin typeface="+mn-ea"/>
                <a:ea typeface="+mn-ea"/>
              </a:rPr>
              <a:t>見直しを行う</a:t>
            </a:r>
            <a:r>
              <a:rPr lang="ja-JP" altLang="en-US" sz="1400" dirty="0" smtClean="0">
                <a:solidFill>
                  <a:prstClr val="black"/>
                </a:solidFill>
                <a:latin typeface="+mn-ea"/>
                <a:ea typeface="+mn-ea"/>
              </a:rPr>
              <a:t>。</a:t>
            </a:r>
            <a:endParaRPr lang="en-US" altLang="ja-JP" sz="1400" dirty="0" smtClean="0">
              <a:solidFill>
                <a:prstClr val="black"/>
              </a:solidFill>
              <a:latin typeface="+mn-ea"/>
              <a:ea typeface="+mn-ea"/>
            </a:endParaRPr>
          </a:p>
          <a:p>
            <a:pPr marL="177800" indent="-177800" fontAlgn="auto">
              <a:lnSpc>
                <a:spcPts val="1700"/>
              </a:lnSpc>
              <a:spcBef>
                <a:spcPts val="0"/>
              </a:spcBef>
              <a:spcAft>
                <a:spcPts val="0"/>
              </a:spcAft>
            </a:pPr>
            <a:r>
              <a:rPr lang="ja-JP" altLang="en-US" sz="1400" dirty="0">
                <a:solidFill>
                  <a:prstClr val="black"/>
                </a:solidFill>
                <a:latin typeface="+mn-ea"/>
                <a:ea typeface="+mn-ea"/>
              </a:rPr>
              <a:t>　</a:t>
            </a:r>
            <a:r>
              <a:rPr lang="ja-JP" altLang="en-US" sz="1400" dirty="0" smtClean="0">
                <a:solidFill>
                  <a:prstClr val="black"/>
                </a:solidFill>
                <a:latin typeface="+mn-ea"/>
                <a:ea typeface="+mn-ea"/>
              </a:rPr>
              <a:t>　保険料</a:t>
            </a:r>
            <a:r>
              <a:rPr lang="ja-JP" altLang="en-US" sz="1400" dirty="0">
                <a:solidFill>
                  <a:prstClr val="black"/>
                </a:solidFill>
                <a:latin typeface="+mn-ea"/>
                <a:ea typeface="+mn-ea"/>
              </a:rPr>
              <a:t>は、３年ごとに、事業計画に定めるサービス費用見込額等に基き、</a:t>
            </a:r>
            <a:r>
              <a:rPr lang="ja-JP" altLang="en-US" sz="1400" dirty="0" smtClean="0">
                <a:solidFill>
                  <a:prstClr val="black"/>
                </a:solidFill>
                <a:latin typeface="+mn-ea"/>
                <a:ea typeface="+mn-ea"/>
              </a:rPr>
              <a:t>３年間を</a:t>
            </a:r>
            <a:r>
              <a:rPr lang="ja-JP" altLang="en-US" sz="1400" dirty="0">
                <a:solidFill>
                  <a:prstClr val="black"/>
                </a:solidFill>
                <a:latin typeface="+mn-ea"/>
                <a:ea typeface="+mn-ea"/>
              </a:rPr>
              <a:t>通じて</a:t>
            </a:r>
            <a:r>
              <a:rPr lang="ja-JP" altLang="en-US" sz="1400" dirty="0" smtClean="0">
                <a:solidFill>
                  <a:prstClr val="black"/>
                </a:solidFill>
                <a:latin typeface="+mn-ea"/>
                <a:ea typeface="+mn-ea"/>
              </a:rPr>
              <a:t>財政</a:t>
            </a:r>
            <a:r>
              <a:rPr lang="ja-JP" altLang="en-US" sz="1400" dirty="0">
                <a:solidFill>
                  <a:prstClr val="black"/>
                </a:solidFill>
                <a:latin typeface="+mn-ea"/>
                <a:ea typeface="+mn-ea"/>
              </a:rPr>
              <a:t>の</a:t>
            </a:r>
            <a:r>
              <a:rPr lang="ja-JP" altLang="en-US" sz="1400" dirty="0" smtClean="0">
                <a:solidFill>
                  <a:prstClr val="black"/>
                </a:solidFill>
                <a:latin typeface="+mn-ea"/>
                <a:ea typeface="+mn-ea"/>
              </a:rPr>
              <a:t>均衡を</a:t>
            </a:r>
            <a:r>
              <a:rPr lang="ja-JP" altLang="en-US" sz="1400" dirty="0">
                <a:solidFill>
                  <a:prstClr val="black"/>
                </a:solidFill>
                <a:latin typeface="+mn-ea"/>
                <a:ea typeface="+mn-ea"/>
              </a:rPr>
              <a:t>保つよう</a:t>
            </a:r>
            <a:r>
              <a:rPr lang="ja-JP" altLang="en-US" sz="1400" dirty="0" smtClean="0">
                <a:solidFill>
                  <a:prstClr val="black"/>
                </a:solidFill>
                <a:latin typeface="+mn-ea"/>
                <a:ea typeface="+mn-ea"/>
              </a:rPr>
              <a:t>設定。</a:t>
            </a:r>
            <a:endParaRPr lang="en-US" altLang="ja-JP" sz="1400" dirty="0" smtClean="0">
              <a:solidFill>
                <a:prstClr val="black"/>
              </a:solidFill>
              <a:latin typeface="+mn-ea"/>
              <a:ea typeface="+mn-ea"/>
            </a:endParaRPr>
          </a:p>
          <a:p>
            <a:pPr marL="177800" indent="-177800" fontAlgn="auto">
              <a:lnSpc>
                <a:spcPts val="1700"/>
              </a:lnSpc>
              <a:spcBef>
                <a:spcPts val="600"/>
              </a:spcBef>
              <a:spcAft>
                <a:spcPts val="0"/>
              </a:spcAft>
            </a:pPr>
            <a:r>
              <a:rPr lang="ja-JP" altLang="en-US" sz="1400" dirty="0" smtClean="0">
                <a:solidFill>
                  <a:prstClr val="black"/>
                </a:solidFill>
                <a:latin typeface="+mn-ea"/>
                <a:ea typeface="+mn-ea"/>
              </a:rPr>
              <a:t>○ 高齢化</a:t>
            </a:r>
            <a:r>
              <a:rPr lang="ja-JP" altLang="en-US" sz="1400" dirty="0">
                <a:solidFill>
                  <a:prstClr val="black"/>
                </a:solidFill>
                <a:latin typeface="+mn-ea"/>
                <a:ea typeface="+mn-ea"/>
              </a:rPr>
              <a:t>の進展により、</a:t>
            </a:r>
            <a:r>
              <a:rPr lang="en-US" altLang="ja-JP" sz="1400" dirty="0">
                <a:solidFill>
                  <a:prstClr val="black"/>
                </a:solidFill>
                <a:latin typeface="+mn-ea"/>
                <a:ea typeface="+mn-ea"/>
              </a:rPr>
              <a:t>2025</a:t>
            </a:r>
            <a:r>
              <a:rPr lang="ja-JP" altLang="en-US" sz="1400" dirty="0">
                <a:solidFill>
                  <a:prstClr val="black"/>
                </a:solidFill>
                <a:latin typeface="+mn-ea"/>
                <a:ea typeface="+mn-ea"/>
              </a:rPr>
              <a:t>年には保険料が現在の</a:t>
            </a:r>
            <a:r>
              <a:rPr lang="en-US" altLang="ja-JP" sz="1400" dirty="0">
                <a:solidFill>
                  <a:prstClr val="black"/>
                </a:solidFill>
                <a:latin typeface="+mn-ea"/>
                <a:ea typeface="+mn-ea"/>
              </a:rPr>
              <a:t>5000</a:t>
            </a:r>
            <a:r>
              <a:rPr lang="ja-JP" altLang="en-US" sz="1400" dirty="0">
                <a:solidFill>
                  <a:prstClr val="black"/>
                </a:solidFill>
                <a:latin typeface="+mn-ea"/>
                <a:ea typeface="+mn-ea"/>
              </a:rPr>
              <a:t>円程度から</a:t>
            </a:r>
            <a:r>
              <a:rPr lang="en-US" altLang="ja-JP" sz="1400" dirty="0">
                <a:solidFill>
                  <a:prstClr val="black"/>
                </a:solidFill>
                <a:latin typeface="+mn-ea"/>
                <a:ea typeface="+mn-ea"/>
              </a:rPr>
              <a:t>8000</a:t>
            </a:r>
            <a:r>
              <a:rPr lang="ja-JP" altLang="en-US" sz="1400" dirty="0">
                <a:solidFill>
                  <a:prstClr val="black"/>
                </a:solidFill>
                <a:latin typeface="+mn-ea"/>
                <a:ea typeface="+mn-ea"/>
              </a:rPr>
              <a:t>円程度に上昇することが</a:t>
            </a:r>
            <a:r>
              <a:rPr lang="ja-JP" altLang="en-US" sz="1400" dirty="0" smtClean="0">
                <a:solidFill>
                  <a:prstClr val="black"/>
                </a:solidFill>
                <a:latin typeface="+mn-ea"/>
                <a:ea typeface="+mn-ea"/>
              </a:rPr>
              <a:t>見込まれており、地域包括ケアシステムの構築を図る一方、介護保険制度の持続可能性の確保のための重点化・効率化も必要となっている。</a:t>
            </a:r>
            <a:endParaRPr lang="ja-JP" altLang="en-US" sz="1400" dirty="0">
              <a:solidFill>
                <a:prstClr val="black"/>
              </a:solidFill>
              <a:latin typeface="+mn-ea"/>
              <a:ea typeface="+mn-ea"/>
            </a:endParaRPr>
          </a:p>
        </p:txBody>
      </p:sp>
      <p:sp>
        <p:nvSpPr>
          <p:cNvPr id="8228" name="AutoShape 25"/>
          <p:cNvSpPr>
            <a:spLocks/>
          </p:cNvSpPr>
          <p:nvPr/>
        </p:nvSpPr>
        <p:spPr bwMode="auto">
          <a:xfrm>
            <a:off x="6969244" y="5254600"/>
            <a:ext cx="468225" cy="397578"/>
          </a:xfrm>
          <a:prstGeom prst="rightBrace">
            <a:avLst>
              <a:gd name="adj1" fmla="val 13959"/>
              <a:gd name="adj2" fmla="val 50000"/>
            </a:avLst>
          </a:prstGeom>
          <a:noFill/>
          <a:ln w="19050">
            <a:solidFill>
              <a:schemeClr val="tx1"/>
            </a:solidFill>
            <a:round/>
            <a:headEnd/>
            <a:tailEnd/>
          </a:ln>
        </p:spPr>
        <p:txBody>
          <a:bodyPr lIns="87886" tIns="43943" rIns="87886" bIns="43943" anchor="ctr">
            <a:spAutoFit/>
          </a:bodyPr>
          <a:lstStyle/>
          <a:p>
            <a:pPr fontAlgn="auto">
              <a:spcBef>
                <a:spcPts val="0"/>
              </a:spcBef>
              <a:spcAft>
                <a:spcPts val="0"/>
              </a:spcAft>
            </a:pPr>
            <a:endParaRPr lang="ja-JP" altLang="en-US" dirty="0">
              <a:solidFill>
                <a:prstClr val="black"/>
              </a:solidFill>
              <a:latin typeface="ＭＳ ゴシック" pitchFamily="49" charset="-128"/>
              <a:ea typeface="ＭＳ ゴシック" pitchFamily="49" charset="-128"/>
            </a:endParaRPr>
          </a:p>
        </p:txBody>
      </p:sp>
      <p:sp>
        <p:nvSpPr>
          <p:cNvPr id="8229" name="Text Box 5" descr="市松模様 (小)"/>
          <p:cNvSpPr txBox="1">
            <a:spLocks noChangeArrowheads="1"/>
          </p:cNvSpPr>
          <p:nvPr/>
        </p:nvSpPr>
        <p:spPr bwMode="auto">
          <a:xfrm>
            <a:off x="7257259" y="4390504"/>
            <a:ext cx="1561211" cy="642106"/>
          </a:xfrm>
          <a:prstGeom prst="rect">
            <a:avLst/>
          </a:prstGeom>
          <a:noFill/>
          <a:ln w="25400">
            <a:noFill/>
            <a:miter lim="800000"/>
            <a:headEnd/>
            <a:tailEnd/>
          </a:ln>
        </p:spPr>
        <p:txBody>
          <a:bodyPr wrap="none" lIns="87256" tIns="43628" rIns="87256" bIns="43628" anchor="ctr" anchorCtr="0">
            <a:spAutoFit/>
          </a:bodyPr>
          <a:lstStyle/>
          <a:p>
            <a:pPr algn="ctr" defTabSz="762000" fontAlgn="auto">
              <a:spcBef>
                <a:spcPts val="0"/>
              </a:spcBef>
              <a:spcAft>
                <a:spcPts val="0"/>
              </a:spcAft>
            </a:pPr>
            <a:r>
              <a:rPr lang="en-US" altLang="ja-JP" dirty="0" smtClean="0">
                <a:solidFill>
                  <a:prstClr val="black"/>
                </a:solidFill>
                <a:latin typeface="Arial Black" pitchFamily="34" charset="0"/>
                <a:ea typeface="HGSｺﾞｼｯｸM" pitchFamily="50" charset="-128"/>
              </a:rPr>
              <a:t>4,160</a:t>
            </a:r>
            <a:r>
              <a:rPr lang="ja-JP" altLang="en-US" dirty="0" smtClean="0">
                <a:solidFill>
                  <a:prstClr val="black"/>
                </a:solidFill>
                <a:latin typeface="Arial Black" pitchFamily="34" charset="0"/>
                <a:ea typeface="HGSｺﾞｼｯｸM" pitchFamily="50" charset="-128"/>
              </a:rPr>
              <a:t>円</a:t>
            </a:r>
            <a:endParaRPr lang="ja-JP" altLang="en-US" dirty="0">
              <a:solidFill>
                <a:prstClr val="black"/>
              </a:solidFill>
              <a:latin typeface="Arial Black" pitchFamily="34" charset="0"/>
              <a:ea typeface="HGSｺﾞｼｯｸM" pitchFamily="50" charset="-128"/>
            </a:endParaRPr>
          </a:p>
          <a:p>
            <a:pPr algn="ctr" defTabSz="762000" fontAlgn="auto">
              <a:spcBef>
                <a:spcPts val="0"/>
              </a:spcBef>
              <a:spcAft>
                <a:spcPts val="0"/>
              </a:spcAft>
            </a:pPr>
            <a:r>
              <a:rPr lang="ja-JP" altLang="en-US" dirty="0">
                <a:solidFill>
                  <a:prstClr val="black"/>
                </a:solidFill>
                <a:latin typeface="Arial Black" pitchFamily="34" charset="0"/>
                <a:ea typeface="HGSｺﾞｼｯｸM" pitchFamily="50" charset="-128"/>
              </a:rPr>
              <a:t>（全国平均）</a:t>
            </a:r>
          </a:p>
        </p:txBody>
      </p:sp>
      <p:sp>
        <p:nvSpPr>
          <p:cNvPr id="8219" name="Text Box 31"/>
          <p:cNvSpPr txBox="1">
            <a:spLocks noChangeArrowheads="1"/>
          </p:cNvSpPr>
          <p:nvPr/>
        </p:nvSpPr>
        <p:spPr bwMode="auto">
          <a:xfrm>
            <a:off x="2936776" y="3454400"/>
            <a:ext cx="396190" cy="683984"/>
          </a:xfrm>
          <a:prstGeom prst="rect">
            <a:avLst/>
          </a:prstGeom>
          <a:solidFill>
            <a:srgbClr val="FF99CC">
              <a:alpha val="50195"/>
            </a:srgbClr>
          </a:solidFill>
          <a:ln w="12700">
            <a:solidFill>
              <a:schemeClr val="tx1"/>
            </a:solidFill>
            <a:miter lim="800000"/>
            <a:headEnd/>
            <a:tailEnd/>
          </a:ln>
        </p:spPr>
        <p:txBody>
          <a:bodyPr vert="eaVert" wrap="square" lIns="87886" tIns="43943" rIns="87886" bIns="43943" anchor="ctr" anchorCtr="1">
            <a:noAutofit/>
          </a:bodyPr>
          <a:lstStyle/>
          <a:p>
            <a:pPr defTabSz="762000" fontAlgn="auto">
              <a:spcBef>
                <a:spcPct val="50000"/>
              </a:spcBef>
              <a:spcAft>
                <a:spcPts val="0"/>
              </a:spcAft>
            </a:pPr>
            <a:r>
              <a:rPr lang="ja-JP" altLang="en-US" sz="1400" dirty="0">
                <a:solidFill>
                  <a:prstClr val="black"/>
                </a:solidFill>
                <a:latin typeface="HGSｺﾞｼｯｸM" pitchFamily="50" charset="-128"/>
                <a:ea typeface="HGSｺﾞｼｯｸM" pitchFamily="50" charset="-128"/>
              </a:rPr>
              <a:t>第三期</a:t>
            </a:r>
          </a:p>
        </p:txBody>
      </p:sp>
      <p:sp>
        <p:nvSpPr>
          <p:cNvPr id="8214" name="Text Box 26"/>
          <p:cNvSpPr txBox="1">
            <a:spLocks noChangeArrowheads="1"/>
          </p:cNvSpPr>
          <p:nvPr/>
        </p:nvSpPr>
        <p:spPr bwMode="auto">
          <a:xfrm>
            <a:off x="1424618" y="3454400"/>
            <a:ext cx="432049" cy="683984"/>
          </a:xfrm>
          <a:prstGeom prst="rect">
            <a:avLst/>
          </a:prstGeom>
          <a:solidFill>
            <a:srgbClr val="FFFF99">
              <a:alpha val="50195"/>
            </a:srgbClr>
          </a:solidFill>
          <a:ln w="12700">
            <a:solidFill>
              <a:schemeClr val="tx1"/>
            </a:solidFill>
            <a:miter lim="800000"/>
            <a:headEnd/>
            <a:tailEnd/>
          </a:ln>
        </p:spPr>
        <p:txBody>
          <a:bodyPr vert="eaVert" lIns="87886" tIns="43943" rIns="87886" bIns="43943" anchor="ctr" anchorCtr="1">
            <a:noAutofit/>
          </a:bodyPr>
          <a:lstStyle/>
          <a:p>
            <a:pPr algn="ctr" defTabSz="762000" fontAlgn="auto">
              <a:spcBef>
                <a:spcPct val="50000"/>
              </a:spcBef>
              <a:spcAft>
                <a:spcPts val="0"/>
              </a:spcAft>
            </a:pPr>
            <a:r>
              <a:rPr lang="ja-JP" altLang="en-US" sz="1400" dirty="0">
                <a:solidFill>
                  <a:prstClr val="black"/>
                </a:solidFill>
                <a:latin typeface="HGSｺﾞｼｯｸM" pitchFamily="50" charset="-128"/>
                <a:ea typeface="HGSｺﾞｼｯｸM" pitchFamily="50" charset="-128"/>
              </a:rPr>
              <a:t>第三期</a:t>
            </a:r>
          </a:p>
        </p:txBody>
      </p:sp>
      <p:sp>
        <p:nvSpPr>
          <p:cNvPr id="8215" name="Text Box 27"/>
          <p:cNvSpPr txBox="1">
            <a:spLocks noChangeArrowheads="1"/>
          </p:cNvSpPr>
          <p:nvPr/>
        </p:nvSpPr>
        <p:spPr bwMode="auto">
          <a:xfrm>
            <a:off x="1424618" y="2662312"/>
            <a:ext cx="432049" cy="648072"/>
          </a:xfrm>
          <a:prstGeom prst="rect">
            <a:avLst/>
          </a:prstGeom>
          <a:solidFill>
            <a:srgbClr val="FFFF99">
              <a:alpha val="50195"/>
            </a:srgbClr>
          </a:solidFill>
          <a:ln w="12700">
            <a:solidFill>
              <a:schemeClr val="tx1"/>
            </a:solidFill>
            <a:miter lim="800000"/>
            <a:headEnd/>
            <a:tailEnd/>
          </a:ln>
        </p:spPr>
        <p:txBody>
          <a:bodyPr vert="eaVert" wrap="square" lIns="87886" tIns="43943" rIns="87886" bIns="43943" anchor="ctr" anchorCtr="1">
            <a:noAutofit/>
          </a:bodyPr>
          <a:lstStyle/>
          <a:p>
            <a:pPr algn="ctr" defTabSz="762000" fontAlgn="auto">
              <a:spcBef>
                <a:spcPct val="50000"/>
              </a:spcBef>
              <a:spcAft>
                <a:spcPts val="0"/>
              </a:spcAft>
            </a:pPr>
            <a:r>
              <a:rPr lang="ja-JP" altLang="en-US" sz="1400" dirty="0">
                <a:solidFill>
                  <a:prstClr val="black"/>
                </a:solidFill>
                <a:latin typeface="HGSｺﾞｼｯｸM" pitchFamily="50" charset="-128"/>
                <a:ea typeface="HGSｺﾞｼｯｸM" pitchFamily="50" charset="-128"/>
              </a:rPr>
              <a:t>第二期</a:t>
            </a:r>
          </a:p>
        </p:txBody>
      </p:sp>
      <p:sp>
        <p:nvSpPr>
          <p:cNvPr id="8216" name="Text Box 28"/>
          <p:cNvSpPr txBox="1">
            <a:spLocks noChangeArrowheads="1"/>
          </p:cNvSpPr>
          <p:nvPr/>
        </p:nvSpPr>
        <p:spPr bwMode="auto">
          <a:xfrm>
            <a:off x="1424618" y="1798216"/>
            <a:ext cx="432049" cy="728920"/>
          </a:xfrm>
          <a:prstGeom prst="rect">
            <a:avLst/>
          </a:prstGeom>
          <a:solidFill>
            <a:srgbClr val="FFFF99">
              <a:alpha val="50195"/>
            </a:srgbClr>
          </a:solidFill>
          <a:ln w="12700">
            <a:solidFill>
              <a:schemeClr val="tx1"/>
            </a:solidFill>
            <a:miter lim="800000"/>
            <a:headEnd/>
            <a:tailEnd/>
          </a:ln>
        </p:spPr>
        <p:txBody>
          <a:bodyPr vert="eaVert" wrap="square" lIns="87886" tIns="43943" rIns="87886" bIns="43943" anchor="ctr" anchorCtr="1">
            <a:noAutofit/>
          </a:bodyPr>
          <a:lstStyle/>
          <a:p>
            <a:pPr algn="ctr" defTabSz="762000" fontAlgn="auto">
              <a:spcBef>
                <a:spcPct val="50000"/>
              </a:spcBef>
              <a:spcAft>
                <a:spcPts val="0"/>
              </a:spcAft>
            </a:pPr>
            <a:r>
              <a:rPr lang="ja-JP" altLang="en-US" sz="1400" dirty="0">
                <a:solidFill>
                  <a:prstClr val="black"/>
                </a:solidFill>
                <a:latin typeface="HGSｺﾞｼｯｸM" pitchFamily="50" charset="-128"/>
                <a:ea typeface="HGSｺﾞｼｯｸM" pitchFamily="50" charset="-128"/>
              </a:rPr>
              <a:t>第一期</a:t>
            </a:r>
          </a:p>
        </p:txBody>
      </p:sp>
      <p:sp>
        <p:nvSpPr>
          <p:cNvPr id="8223" name="Text Box 26"/>
          <p:cNvSpPr txBox="1">
            <a:spLocks noChangeArrowheads="1"/>
          </p:cNvSpPr>
          <p:nvPr/>
        </p:nvSpPr>
        <p:spPr bwMode="auto">
          <a:xfrm>
            <a:off x="1424618" y="4318496"/>
            <a:ext cx="432049" cy="648072"/>
          </a:xfrm>
          <a:prstGeom prst="rect">
            <a:avLst/>
          </a:prstGeom>
          <a:solidFill>
            <a:srgbClr val="FFFF99">
              <a:alpha val="50195"/>
            </a:srgbClr>
          </a:solidFill>
          <a:ln w="12700">
            <a:solidFill>
              <a:schemeClr val="tx1"/>
            </a:solidFill>
            <a:miter lim="800000"/>
            <a:headEnd/>
            <a:tailEnd/>
          </a:ln>
        </p:spPr>
        <p:txBody>
          <a:bodyPr vert="eaVert" lIns="87886" tIns="43943" rIns="87886" bIns="43943" anchor="ctr" anchorCtr="1">
            <a:noAutofit/>
          </a:bodyPr>
          <a:lstStyle/>
          <a:p>
            <a:pPr algn="ctr" defTabSz="762000" fontAlgn="auto">
              <a:spcBef>
                <a:spcPct val="50000"/>
              </a:spcBef>
              <a:spcAft>
                <a:spcPts val="0"/>
              </a:spcAft>
            </a:pPr>
            <a:r>
              <a:rPr lang="ja-JP" altLang="en-US" sz="1400" dirty="0">
                <a:solidFill>
                  <a:prstClr val="black"/>
                </a:solidFill>
                <a:latin typeface="HGSｺﾞｼｯｸM" pitchFamily="50" charset="-128"/>
                <a:ea typeface="HGSｺﾞｼｯｸM" pitchFamily="50" charset="-128"/>
              </a:rPr>
              <a:t>第四期</a:t>
            </a:r>
          </a:p>
        </p:txBody>
      </p:sp>
      <p:sp>
        <p:nvSpPr>
          <p:cNvPr id="8224" name="Text Box 31"/>
          <p:cNvSpPr txBox="1">
            <a:spLocks noChangeArrowheads="1"/>
          </p:cNvSpPr>
          <p:nvPr/>
        </p:nvSpPr>
        <p:spPr bwMode="auto">
          <a:xfrm>
            <a:off x="2936776" y="4318496"/>
            <a:ext cx="396190" cy="683984"/>
          </a:xfrm>
          <a:prstGeom prst="rect">
            <a:avLst/>
          </a:prstGeom>
          <a:solidFill>
            <a:srgbClr val="FF99CC">
              <a:alpha val="50195"/>
            </a:srgbClr>
          </a:solidFill>
          <a:ln w="12700">
            <a:solidFill>
              <a:schemeClr val="tx1"/>
            </a:solidFill>
            <a:miter lim="800000"/>
            <a:headEnd/>
            <a:tailEnd/>
          </a:ln>
        </p:spPr>
        <p:txBody>
          <a:bodyPr vert="eaVert" wrap="square" lIns="87886" tIns="43943" rIns="87886" bIns="43943" anchor="ctr" anchorCtr="1">
            <a:noAutofit/>
          </a:bodyPr>
          <a:lstStyle/>
          <a:p>
            <a:pPr defTabSz="762000" fontAlgn="auto">
              <a:spcBef>
                <a:spcPct val="50000"/>
              </a:spcBef>
              <a:spcAft>
                <a:spcPts val="0"/>
              </a:spcAft>
            </a:pPr>
            <a:r>
              <a:rPr lang="ja-JP" altLang="en-US" sz="1400" dirty="0">
                <a:solidFill>
                  <a:prstClr val="black"/>
                </a:solidFill>
                <a:latin typeface="HGSｺﾞｼｯｸM" pitchFamily="50" charset="-128"/>
                <a:ea typeface="HGSｺﾞｼｯｸM" pitchFamily="50" charset="-128"/>
              </a:rPr>
              <a:t>第四期</a:t>
            </a:r>
          </a:p>
        </p:txBody>
      </p:sp>
      <p:sp>
        <p:nvSpPr>
          <p:cNvPr id="43" name="Line 8"/>
          <p:cNvSpPr>
            <a:spLocks noChangeShapeType="1"/>
          </p:cNvSpPr>
          <p:nvPr/>
        </p:nvSpPr>
        <p:spPr bwMode="auto">
          <a:xfrm>
            <a:off x="9" y="2590304"/>
            <a:ext cx="9906017" cy="0"/>
          </a:xfrm>
          <a:prstGeom prst="line">
            <a:avLst/>
          </a:prstGeom>
          <a:noFill/>
          <a:ln w="19050">
            <a:solidFill>
              <a:schemeClr val="tx1"/>
            </a:solidFill>
            <a:prstDash val="sysDot"/>
            <a:round/>
            <a:headEnd/>
            <a:tailEnd/>
          </a:ln>
        </p:spPr>
        <p:txBody>
          <a:bodyPr wrap="square" lIns="87886" tIns="43943" rIns="87886" bIns="43943">
            <a:spAutoFit/>
          </a:bodyPr>
          <a:lstStyle/>
          <a:p>
            <a:pPr fontAlgn="auto">
              <a:spcBef>
                <a:spcPts val="0"/>
              </a:spcBef>
              <a:spcAft>
                <a:spcPts val="0"/>
              </a:spcAft>
            </a:pPr>
            <a:endParaRPr lang="ja-JP" altLang="en-US" dirty="0">
              <a:solidFill>
                <a:prstClr val="black"/>
              </a:solidFill>
              <a:latin typeface="ＭＳ ゴシック" pitchFamily="49" charset="-128"/>
              <a:ea typeface="ＭＳ ゴシック" pitchFamily="49" charset="-128"/>
            </a:endParaRPr>
          </a:p>
        </p:txBody>
      </p:sp>
      <p:sp>
        <p:nvSpPr>
          <p:cNvPr id="49" name="Line 8"/>
          <p:cNvSpPr>
            <a:spLocks noChangeShapeType="1"/>
          </p:cNvSpPr>
          <p:nvPr/>
        </p:nvSpPr>
        <p:spPr bwMode="auto">
          <a:xfrm>
            <a:off x="31" y="5038576"/>
            <a:ext cx="9832727" cy="0"/>
          </a:xfrm>
          <a:prstGeom prst="line">
            <a:avLst/>
          </a:prstGeom>
          <a:noFill/>
          <a:ln w="19050">
            <a:solidFill>
              <a:schemeClr val="tx1"/>
            </a:solidFill>
            <a:prstDash val="sysDot"/>
            <a:round/>
            <a:headEnd/>
            <a:tailEnd/>
          </a:ln>
        </p:spPr>
        <p:txBody>
          <a:bodyPr lIns="87886" tIns="43943" rIns="87886" bIns="43943">
            <a:spAutoFit/>
          </a:bodyPr>
          <a:lstStyle/>
          <a:p>
            <a:pPr fontAlgn="auto">
              <a:spcBef>
                <a:spcPts val="0"/>
              </a:spcBef>
              <a:spcAft>
                <a:spcPts val="0"/>
              </a:spcAft>
            </a:pPr>
            <a:endParaRPr lang="ja-JP" altLang="en-US" dirty="0">
              <a:solidFill>
                <a:prstClr val="black"/>
              </a:solidFill>
              <a:latin typeface="ＭＳ ゴシック" pitchFamily="49" charset="-128"/>
              <a:ea typeface="ＭＳ ゴシック" pitchFamily="49" charset="-128"/>
            </a:endParaRPr>
          </a:p>
        </p:txBody>
      </p:sp>
      <p:sp>
        <p:nvSpPr>
          <p:cNvPr id="51" name="Text Box 26"/>
          <p:cNvSpPr txBox="1">
            <a:spLocks noChangeArrowheads="1"/>
          </p:cNvSpPr>
          <p:nvPr/>
        </p:nvSpPr>
        <p:spPr bwMode="auto">
          <a:xfrm>
            <a:off x="1424618" y="5110584"/>
            <a:ext cx="432049" cy="683984"/>
          </a:xfrm>
          <a:prstGeom prst="rect">
            <a:avLst/>
          </a:prstGeom>
          <a:solidFill>
            <a:srgbClr val="FFFF99">
              <a:alpha val="50195"/>
            </a:srgbClr>
          </a:solidFill>
          <a:ln w="12700">
            <a:solidFill>
              <a:schemeClr val="tx1"/>
            </a:solidFill>
            <a:miter lim="800000"/>
            <a:headEnd/>
            <a:tailEnd/>
          </a:ln>
        </p:spPr>
        <p:txBody>
          <a:bodyPr vert="eaVert" lIns="87886" tIns="43943" rIns="87886" bIns="43943" anchor="ctr" anchorCtr="1">
            <a:noAutofit/>
          </a:bodyPr>
          <a:lstStyle/>
          <a:p>
            <a:pPr algn="ctr" defTabSz="762000" fontAlgn="auto">
              <a:spcBef>
                <a:spcPct val="50000"/>
              </a:spcBef>
              <a:spcAft>
                <a:spcPts val="0"/>
              </a:spcAft>
            </a:pPr>
            <a:r>
              <a:rPr lang="ja-JP" altLang="en-US" sz="1400" dirty="0" smtClean="0">
                <a:solidFill>
                  <a:prstClr val="black"/>
                </a:solidFill>
                <a:latin typeface="HGSｺﾞｼｯｸM" pitchFamily="50" charset="-128"/>
                <a:ea typeface="HGSｺﾞｼｯｸM" pitchFamily="50" charset="-128"/>
              </a:rPr>
              <a:t>第五期</a:t>
            </a:r>
            <a:endParaRPr lang="ja-JP" altLang="en-US" sz="1400" dirty="0">
              <a:solidFill>
                <a:prstClr val="black"/>
              </a:solidFill>
              <a:latin typeface="HGSｺﾞｼｯｸM" pitchFamily="50" charset="-128"/>
              <a:ea typeface="HGSｺﾞｼｯｸM" pitchFamily="50" charset="-128"/>
            </a:endParaRPr>
          </a:p>
        </p:txBody>
      </p:sp>
      <p:sp>
        <p:nvSpPr>
          <p:cNvPr id="53" name="Text Box 31"/>
          <p:cNvSpPr txBox="1">
            <a:spLocks noChangeArrowheads="1"/>
          </p:cNvSpPr>
          <p:nvPr/>
        </p:nvSpPr>
        <p:spPr bwMode="auto">
          <a:xfrm>
            <a:off x="2936776" y="5110584"/>
            <a:ext cx="396190" cy="728728"/>
          </a:xfrm>
          <a:prstGeom prst="rect">
            <a:avLst/>
          </a:prstGeom>
          <a:solidFill>
            <a:srgbClr val="FF99CC">
              <a:alpha val="50195"/>
            </a:srgbClr>
          </a:solidFill>
          <a:ln w="12700">
            <a:solidFill>
              <a:schemeClr val="tx1"/>
            </a:solidFill>
            <a:miter lim="800000"/>
            <a:headEnd/>
            <a:tailEnd/>
          </a:ln>
        </p:spPr>
        <p:txBody>
          <a:bodyPr vert="eaVert" wrap="square" lIns="87886" tIns="43943" rIns="87886" bIns="43943" anchor="ctr" anchorCtr="1">
            <a:noAutofit/>
          </a:bodyPr>
          <a:lstStyle/>
          <a:p>
            <a:pPr defTabSz="762000" fontAlgn="auto">
              <a:spcBef>
                <a:spcPct val="50000"/>
              </a:spcBef>
              <a:spcAft>
                <a:spcPts val="0"/>
              </a:spcAft>
            </a:pPr>
            <a:r>
              <a:rPr lang="ja-JP" altLang="en-US" sz="1400" dirty="0" smtClean="0">
                <a:solidFill>
                  <a:prstClr val="black"/>
                </a:solidFill>
                <a:latin typeface="HGSｺﾞｼｯｸM" pitchFamily="50" charset="-128"/>
                <a:ea typeface="HGSｺﾞｼｯｸM" pitchFamily="50" charset="-128"/>
              </a:rPr>
              <a:t>第五期</a:t>
            </a:r>
            <a:endParaRPr lang="ja-JP" altLang="en-US" sz="1400" dirty="0">
              <a:solidFill>
                <a:prstClr val="black"/>
              </a:solidFill>
              <a:latin typeface="HGSｺﾞｼｯｸM" pitchFamily="50" charset="-128"/>
              <a:ea typeface="HGSｺﾞｼｯｸM" pitchFamily="50" charset="-128"/>
            </a:endParaRPr>
          </a:p>
        </p:txBody>
      </p:sp>
      <p:sp>
        <p:nvSpPr>
          <p:cNvPr id="57" name="Rectangle 16"/>
          <p:cNvSpPr>
            <a:spLocks noChangeArrowheads="1"/>
          </p:cNvSpPr>
          <p:nvPr/>
        </p:nvSpPr>
        <p:spPr bwMode="auto">
          <a:xfrm>
            <a:off x="3463808" y="2662312"/>
            <a:ext cx="1368153" cy="252000"/>
          </a:xfrm>
          <a:prstGeom prst="rect">
            <a:avLst/>
          </a:prstGeom>
          <a:solidFill>
            <a:srgbClr val="66FFFF"/>
          </a:solidFill>
          <a:ln w="6350">
            <a:solidFill>
              <a:schemeClr val="tx1"/>
            </a:solidFill>
            <a:miter lim="800000"/>
            <a:headEnd/>
            <a:tailEnd/>
          </a:ln>
        </p:spPr>
        <p:txBody>
          <a:bodyPr wrap="none" lIns="87886" tIns="43943" rIns="87886" bIns="43943" anchor="ctr" anchorCtr="1">
            <a:noAutofit/>
          </a:bodyPr>
          <a:lstStyle/>
          <a:p>
            <a:pPr algn="ctr" defTabSz="727075" fontAlgn="auto">
              <a:spcBef>
                <a:spcPts val="0"/>
              </a:spcBef>
              <a:spcAft>
                <a:spcPts val="0"/>
              </a:spcAft>
            </a:pPr>
            <a:r>
              <a:rPr lang="en-US" altLang="ja-JP" sz="1400" dirty="0" smtClean="0">
                <a:solidFill>
                  <a:prstClr val="black"/>
                </a:solidFill>
                <a:latin typeface="Arial Black" pitchFamily="34" charset="0"/>
                <a:ea typeface="HGSｺﾞｼｯｸM" pitchFamily="50" charset="-128"/>
                <a:cs typeface="Arial" pitchFamily="34" charset="0"/>
              </a:rPr>
              <a:t>5.7</a:t>
            </a:r>
            <a:r>
              <a:rPr lang="ja-JP" altLang="en-US" sz="1400" dirty="0" smtClean="0">
                <a:solidFill>
                  <a:prstClr val="black"/>
                </a:solidFill>
                <a:latin typeface="Arial Black" pitchFamily="34" charset="0"/>
                <a:ea typeface="HGSｺﾞｼｯｸM" pitchFamily="50" charset="-128"/>
                <a:cs typeface="Arial" pitchFamily="34" charset="0"/>
              </a:rPr>
              <a:t>兆円</a:t>
            </a:r>
            <a:endParaRPr lang="ja-JP" altLang="ja-JP" sz="1400" dirty="0">
              <a:solidFill>
                <a:prstClr val="black"/>
              </a:solidFill>
              <a:latin typeface="Arial Black" pitchFamily="34" charset="0"/>
              <a:ea typeface="HGSｺﾞｼｯｸM" pitchFamily="50" charset="-128"/>
              <a:cs typeface="Arial" pitchFamily="34" charset="0"/>
            </a:endParaRPr>
          </a:p>
        </p:txBody>
      </p:sp>
      <p:sp>
        <p:nvSpPr>
          <p:cNvPr id="58" name="Rectangle 17"/>
          <p:cNvSpPr>
            <a:spLocks noChangeArrowheads="1"/>
          </p:cNvSpPr>
          <p:nvPr/>
        </p:nvSpPr>
        <p:spPr bwMode="auto">
          <a:xfrm>
            <a:off x="3463811" y="2878336"/>
            <a:ext cx="1512168" cy="252000"/>
          </a:xfrm>
          <a:prstGeom prst="rect">
            <a:avLst/>
          </a:prstGeom>
          <a:solidFill>
            <a:srgbClr val="66FFFF"/>
          </a:solidFill>
          <a:ln w="6350">
            <a:solidFill>
              <a:schemeClr val="tx1"/>
            </a:solidFill>
            <a:miter lim="800000"/>
            <a:headEnd/>
            <a:tailEnd/>
          </a:ln>
        </p:spPr>
        <p:txBody>
          <a:bodyPr wrap="none" lIns="87886" tIns="43943" rIns="87886" bIns="43943" anchor="ctr" anchorCtr="1">
            <a:noAutofit/>
          </a:bodyPr>
          <a:lstStyle/>
          <a:p>
            <a:pPr algn="ctr" defTabSz="727075" fontAlgn="auto">
              <a:spcBef>
                <a:spcPts val="0"/>
              </a:spcBef>
              <a:spcAft>
                <a:spcPts val="0"/>
              </a:spcAft>
            </a:pPr>
            <a:r>
              <a:rPr lang="en-US" altLang="ja-JP" sz="1400" dirty="0" smtClean="0">
                <a:solidFill>
                  <a:prstClr val="black"/>
                </a:solidFill>
                <a:latin typeface="Arial Black" pitchFamily="34" charset="0"/>
                <a:ea typeface="HGSｺﾞｼｯｸM" pitchFamily="50" charset="-128"/>
              </a:rPr>
              <a:t>6.2</a:t>
            </a:r>
            <a:r>
              <a:rPr lang="ja-JP" altLang="en-US" sz="1400" dirty="0" smtClean="0">
                <a:solidFill>
                  <a:prstClr val="black"/>
                </a:solidFill>
                <a:latin typeface="Arial Black" pitchFamily="34" charset="0"/>
                <a:ea typeface="HGSｺﾞｼｯｸM" pitchFamily="50" charset="-128"/>
              </a:rPr>
              <a:t>兆円</a:t>
            </a:r>
            <a:endParaRPr lang="ja-JP" altLang="ja-JP" sz="1400" dirty="0">
              <a:solidFill>
                <a:prstClr val="black"/>
              </a:solidFill>
              <a:latin typeface="Arial Black" pitchFamily="34" charset="0"/>
              <a:ea typeface="HGSｺﾞｼｯｸM" pitchFamily="50" charset="-128"/>
            </a:endParaRPr>
          </a:p>
        </p:txBody>
      </p:sp>
      <p:sp>
        <p:nvSpPr>
          <p:cNvPr id="59" name="Rectangle 18"/>
          <p:cNvSpPr>
            <a:spLocks noChangeArrowheads="1"/>
          </p:cNvSpPr>
          <p:nvPr/>
        </p:nvSpPr>
        <p:spPr bwMode="auto">
          <a:xfrm>
            <a:off x="3463809" y="3094360"/>
            <a:ext cx="1800200" cy="252000"/>
          </a:xfrm>
          <a:prstGeom prst="rect">
            <a:avLst/>
          </a:prstGeom>
          <a:solidFill>
            <a:srgbClr val="66FFFF"/>
          </a:solidFill>
          <a:ln w="6350">
            <a:solidFill>
              <a:schemeClr val="tx1"/>
            </a:solidFill>
            <a:miter lim="800000"/>
            <a:headEnd/>
            <a:tailEnd/>
          </a:ln>
        </p:spPr>
        <p:txBody>
          <a:bodyPr wrap="none" lIns="87886" tIns="43943" rIns="87886" bIns="43943" anchor="ctr" anchorCtr="1">
            <a:noAutofit/>
          </a:bodyPr>
          <a:lstStyle/>
          <a:p>
            <a:pPr algn="ctr" defTabSz="727075" fontAlgn="auto">
              <a:spcBef>
                <a:spcPts val="0"/>
              </a:spcBef>
              <a:spcAft>
                <a:spcPts val="0"/>
              </a:spcAft>
            </a:pPr>
            <a:r>
              <a:rPr lang="en-US" altLang="ja-JP" sz="1400" dirty="0" smtClean="0">
                <a:solidFill>
                  <a:prstClr val="black"/>
                </a:solidFill>
                <a:latin typeface="Arial Black" pitchFamily="34" charset="0"/>
                <a:ea typeface="HGSｺﾞｼｯｸM" pitchFamily="50" charset="-128"/>
              </a:rPr>
              <a:t>6.4</a:t>
            </a:r>
            <a:r>
              <a:rPr lang="ja-JP" altLang="en-US" sz="1400" dirty="0" smtClean="0">
                <a:solidFill>
                  <a:prstClr val="black"/>
                </a:solidFill>
                <a:latin typeface="Arial Black" pitchFamily="34" charset="0"/>
                <a:ea typeface="HGSｺﾞｼｯｸM" pitchFamily="50" charset="-128"/>
              </a:rPr>
              <a:t>兆円</a:t>
            </a:r>
            <a:endParaRPr lang="ja-JP" altLang="ja-JP" sz="1400" dirty="0">
              <a:solidFill>
                <a:prstClr val="black"/>
              </a:solidFill>
              <a:latin typeface="Arial Black" pitchFamily="34" charset="0"/>
              <a:ea typeface="HGSｺﾞｼｯｸM" pitchFamily="50" charset="-128"/>
            </a:endParaRPr>
          </a:p>
        </p:txBody>
      </p:sp>
      <p:sp>
        <p:nvSpPr>
          <p:cNvPr id="61" name="Rectangle 16"/>
          <p:cNvSpPr>
            <a:spLocks noChangeArrowheads="1"/>
          </p:cNvSpPr>
          <p:nvPr/>
        </p:nvSpPr>
        <p:spPr bwMode="auto">
          <a:xfrm>
            <a:off x="3463809" y="3454400"/>
            <a:ext cx="1800200" cy="252000"/>
          </a:xfrm>
          <a:prstGeom prst="rect">
            <a:avLst/>
          </a:prstGeom>
          <a:solidFill>
            <a:srgbClr val="99FF99"/>
          </a:solidFill>
          <a:ln w="6350">
            <a:solidFill>
              <a:schemeClr val="tx1"/>
            </a:solidFill>
            <a:miter lim="800000"/>
            <a:headEnd/>
            <a:tailEnd/>
          </a:ln>
        </p:spPr>
        <p:txBody>
          <a:bodyPr wrap="none" lIns="87886" tIns="43943" rIns="87886" bIns="43943" anchor="ctr" anchorCtr="1">
            <a:noAutofit/>
          </a:bodyPr>
          <a:lstStyle/>
          <a:p>
            <a:pPr algn="ctr" defTabSz="727075" fontAlgn="auto">
              <a:spcBef>
                <a:spcPts val="0"/>
              </a:spcBef>
              <a:spcAft>
                <a:spcPts val="0"/>
              </a:spcAft>
            </a:pPr>
            <a:r>
              <a:rPr lang="en-US" altLang="ja-JP" sz="1400" dirty="0" smtClean="0">
                <a:solidFill>
                  <a:prstClr val="black"/>
                </a:solidFill>
                <a:latin typeface="Arial Black" pitchFamily="34" charset="0"/>
                <a:ea typeface="HGSｺﾞｼｯｸM" pitchFamily="50" charset="-128"/>
                <a:cs typeface="Arial" pitchFamily="34" charset="0"/>
              </a:rPr>
              <a:t>6.4</a:t>
            </a:r>
            <a:r>
              <a:rPr lang="ja-JP" altLang="en-US" sz="1400" dirty="0" smtClean="0">
                <a:solidFill>
                  <a:prstClr val="black"/>
                </a:solidFill>
                <a:latin typeface="Arial Black" pitchFamily="34" charset="0"/>
                <a:ea typeface="HGSｺﾞｼｯｸM" pitchFamily="50" charset="-128"/>
                <a:cs typeface="Arial" pitchFamily="34" charset="0"/>
              </a:rPr>
              <a:t>兆円</a:t>
            </a:r>
            <a:endParaRPr lang="ja-JP" altLang="ja-JP" sz="1400" dirty="0">
              <a:solidFill>
                <a:prstClr val="black"/>
              </a:solidFill>
              <a:latin typeface="Arial Black" pitchFamily="34" charset="0"/>
              <a:ea typeface="HGSｺﾞｼｯｸM" pitchFamily="50" charset="-128"/>
              <a:cs typeface="Arial" pitchFamily="34" charset="0"/>
            </a:endParaRPr>
          </a:p>
        </p:txBody>
      </p:sp>
      <p:sp>
        <p:nvSpPr>
          <p:cNvPr id="62" name="Rectangle 17"/>
          <p:cNvSpPr>
            <a:spLocks noChangeArrowheads="1"/>
          </p:cNvSpPr>
          <p:nvPr/>
        </p:nvSpPr>
        <p:spPr bwMode="auto">
          <a:xfrm>
            <a:off x="3463816" y="3670424"/>
            <a:ext cx="1872208" cy="216024"/>
          </a:xfrm>
          <a:prstGeom prst="rect">
            <a:avLst/>
          </a:prstGeom>
          <a:solidFill>
            <a:srgbClr val="99FF99"/>
          </a:solidFill>
          <a:ln w="6350">
            <a:solidFill>
              <a:schemeClr val="tx1"/>
            </a:solidFill>
            <a:miter lim="800000"/>
            <a:headEnd/>
            <a:tailEnd/>
          </a:ln>
        </p:spPr>
        <p:txBody>
          <a:bodyPr wrap="none" lIns="87886" tIns="43943" rIns="87886" bIns="43943" anchor="ctr" anchorCtr="1">
            <a:noAutofit/>
          </a:bodyPr>
          <a:lstStyle/>
          <a:p>
            <a:pPr algn="ctr" defTabSz="727075" fontAlgn="auto">
              <a:spcBef>
                <a:spcPts val="0"/>
              </a:spcBef>
              <a:spcAft>
                <a:spcPts val="0"/>
              </a:spcAft>
            </a:pPr>
            <a:r>
              <a:rPr lang="en-US" altLang="ja-JP" sz="1400" dirty="0" smtClean="0">
                <a:solidFill>
                  <a:prstClr val="black"/>
                </a:solidFill>
                <a:latin typeface="Arial Black" pitchFamily="34" charset="0"/>
                <a:ea typeface="HGSｺﾞｼｯｸM" pitchFamily="50" charset="-128"/>
              </a:rPr>
              <a:t>6.7</a:t>
            </a:r>
            <a:r>
              <a:rPr lang="ja-JP" altLang="en-US" sz="1400" dirty="0" smtClean="0">
                <a:solidFill>
                  <a:prstClr val="black"/>
                </a:solidFill>
                <a:latin typeface="Arial Black" pitchFamily="34" charset="0"/>
                <a:ea typeface="HGSｺﾞｼｯｸM" pitchFamily="50" charset="-128"/>
              </a:rPr>
              <a:t>兆円</a:t>
            </a:r>
            <a:endParaRPr lang="ja-JP" altLang="ja-JP" sz="1400" dirty="0">
              <a:solidFill>
                <a:prstClr val="black"/>
              </a:solidFill>
              <a:latin typeface="Arial Black" pitchFamily="34" charset="0"/>
              <a:ea typeface="HGSｺﾞｼｯｸM" pitchFamily="50" charset="-128"/>
            </a:endParaRPr>
          </a:p>
        </p:txBody>
      </p:sp>
      <p:sp>
        <p:nvSpPr>
          <p:cNvPr id="63" name="Rectangle 18"/>
          <p:cNvSpPr>
            <a:spLocks noChangeArrowheads="1"/>
          </p:cNvSpPr>
          <p:nvPr/>
        </p:nvSpPr>
        <p:spPr bwMode="auto">
          <a:xfrm>
            <a:off x="3463826" y="3886448"/>
            <a:ext cx="2016224" cy="252000"/>
          </a:xfrm>
          <a:prstGeom prst="rect">
            <a:avLst/>
          </a:prstGeom>
          <a:solidFill>
            <a:srgbClr val="99FF99"/>
          </a:solidFill>
          <a:ln w="6350">
            <a:solidFill>
              <a:schemeClr val="tx1"/>
            </a:solidFill>
            <a:miter lim="800000"/>
            <a:headEnd/>
            <a:tailEnd/>
          </a:ln>
        </p:spPr>
        <p:txBody>
          <a:bodyPr wrap="none" lIns="87886" tIns="43943" rIns="87886" bIns="43943" anchor="ctr" anchorCtr="1">
            <a:noAutofit/>
          </a:bodyPr>
          <a:lstStyle/>
          <a:p>
            <a:pPr algn="ctr" defTabSz="727075" fontAlgn="auto">
              <a:spcBef>
                <a:spcPts val="0"/>
              </a:spcBef>
              <a:spcAft>
                <a:spcPts val="0"/>
              </a:spcAft>
            </a:pPr>
            <a:r>
              <a:rPr lang="en-US" altLang="ja-JP" sz="1400" dirty="0" smtClean="0">
                <a:solidFill>
                  <a:prstClr val="black"/>
                </a:solidFill>
                <a:latin typeface="Arial Black" pitchFamily="34" charset="0"/>
                <a:ea typeface="HGSｺﾞｼｯｸM" pitchFamily="50" charset="-128"/>
              </a:rPr>
              <a:t>6.9</a:t>
            </a:r>
            <a:r>
              <a:rPr lang="ja-JP" altLang="en-US" sz="1400" dirty="0" smtClean="0">
                <a:solidFill>
                  <a:prstClr val="black"/>
                </a:solidFill>
                <a:latin typeface="Arial Black" pitchFamily="34" charset="0"/>
                <a:ea typeface="HGSｺﾞｼｯｸM" pitchFamily="50" charset="-128"/>
              </a:rPr>
              <a:t>兆円</a:t>
            </a:r>
            <a:endParaRPr lang="ja-JP" altLang="ja-JP" sz="1400" dirty="0">
              <a:solidFill>
                <a:prstClr val="black"/>
              </a:solidFill>
              <a:latin typeface="Arial Black" pitchFamily="34" charset="0"/>
              <a:ea typeface="HGSｺﾞｼｯｸM" pitchFamily="50" charset="-128"/>
            </a:endParaRPr>
          </a:p>
        </p:txBody>
      </p:sp>
      <p:sp>
        <p:nvSpPr>
          <p:cNvPr id="64" name="Rectangle 16"/>
          <p:cNvSpPr>
            <a:spLocks noChangeArrowheads="1"/>
          </p:cNvSpPr>
          <p:nvPr/>
        </p:nvSpPr>
        <p:spPr bwMode="auto">
          <a:xfrm>
            <a:off x="3463817" y="4318496"/>
            <a:ext cx="2088232" cy="252000"/>
          </a:xfrm>
          <a:prstGeom prst="rect">
            <a:avLst/>
          </a:prstGeom>
          <a:solidFill>
            <a:srgbClr val="CCFF99"/>
          </a:solidFill>
          <a:ln w="6350">
            <a:solidFill>
              <a:schemeClr val="tx1"/>
            </a:solidFill>
            <a:miter lim="800000"/>
            <a:headEnd/>
            <a:tailEnd/>
          </a:ln>
        </p:spPr>
        <p:txBody>
          <a:bodyPr wrap="none" lIns="87886" tIns="43943" rIns="87886" bIns="43943" anchor="ctr" anchorCtr="1">
            <a:noAutofit/>
          </a:bodyPr>
          <a:lstStyle/>
          <a:p>
            <a:pPr algn="ctr" defTabSz="727075" fontAlgn="auto">
              <a:spcBef>
                <a:spcPts val="0"/>
              </a:spcBef>
              <a:spcAft>
                <a:spcPts val="0"/>
              </a:spcAft>
            </a:pPr>
            <a:r>
              <a:rPr lang="en-US" altLang="ja-JP" sz="1400" dirty="0" smtClean="0">
                <a:solidFill>
                  <a:prstClr val="black"/>
                </a:solidFill>
                <a:latin typeface="Arial Black" pitchFamily="34" charset="0"/>
                <a:ea typeface="HGSｺﾞｼｯｸM" pitchFamily="50" charset="-128"/>
                <a:cs typeface="Arial" pitchFamily="34" charset="0"/>
              </a:rPr>
              <a:t>7.4</a:t>
            </a:r>
            <a:r>
              <a:rPr lang="ja-JP" altLang="en-US" sz="1400" dirty="0" smtClean="0">
                <a:solidFill>
                  <a:prstClr val="black"/>
                </a:solidFill>
                <a:latin typeface="Arial Black" pitchFamily="34" charset="0"/>
                <a:ea typeface="HGSｺﾞｼｯｸM" pitchFamily="50" charset="-128"/>
                <a:cs typeface="Arial" pitchFamily="34" charset="0"/>
              </a:rPr>
              <a:t>兆円</a:t>
            </a:r>
            <a:endParaRPr lang="ja-JP" altLang="ja-JP" sz="1400" dirty="0">
              <a:solidFill>
                <a:prstClr val="black"/>
              </a:solidFill>
              <a:latin typeface="Arial Black" pitchFamily="34" charset="0"/>
              <a:ea typeface="HGSｺﾞｼｯｸM" pitchFamily="50" charset="-128"/>
              <a:cs typeface="Arial" pitchFamily="34" charset="0"/>
            </a:endParaRPr>
          </a:p>
        </p:txBody>
      </p:sp>
      <p:sp>
        <p:nvSpPr>
          <p:cNvPr id="65" name="Rectangle 17"/>
          <p:cNvSpPr>
            <a:spLocks noChangeArrowheads="1"/>
          </p:cNvSpPr>
          <p:nvPr/>
        </p:nvSpPr>
        <p:spPr bwMode="auto">
          <a:xfrm>
            <a:off x="3463801" y="4534520"/>
            <a:ext cx="2160240" cy="252000"/>
          </a:xfrm>
          <a:prstGeom prst="rect">
            <a:avLst/>
          </a:prstGeom>
          <a:solidFill>
            <a:srgbClr val="CCFF99"/>
          </a:solidFill>
          <a:ln w="6350">
            <a:solidFill>
              <a:schemeClr val="tx1"/>
            </a:solidFill>
            <a:miter lim="800000"/>
            <a:headEnd/>
            <a:tailEnd/>
          </a:ln>
        </p:spPr>
        <p:txBody>
          <a:bodyPr wrap="none" lIns="87886" tIns="43943" rIns="87886" bIns="43943" anchor="ctr" anchorCtr="1">
            <a:noAutofit/>
          </a:bodyPr>
          <a:lstStyle/>
          <a:p>
            <a:pPr algn="ctr" defTabSz="727075" fontAlgn="auto">
              <a:spcBef>
                <a:spcPts val="0"/>
              </a:spcBef>
              <a:spcAft>
                <a:spcPts val="0"/>
              </a:spcAft>
            </a:pPr>
            <a:r>
              <a:rPr lang="en-US" altLang="ja-JP" sz="1400" dirty="0" smtClean="0">
                <a:solidFill>
                  <a:prstClr val="black"/>
                </a:solidFill>
                <a:latin typeface="Arial Black" pitchFamily="34" charset="0"/>
                <a:ea typeface="HGSｺﾞｼｯｸM" pitchFamily="50" charset="-128"/>
              </a:rPr>
              <a:t>7.8</a:t>
            </a:r>
            <a:r>
              <a:rPr lang="ja-JP" altLang="en-US" sz="1400" dirty="0" smtClean="0">
                <a:solidFill>
                  <a:prstClr val="black"/>
                </a:solidFill>
                <a:latin typeface="Arial Black" pitchFamily="34" charset="0"/>
                <a:ea typeface="HGSｺﾞｼｯｸM" pitchFamily="50" charset="-128"/>
              </a:rPr>
              <a:t>兆円</a:t>
            </a:r>
            <a:endParaRPr lang="ja-JP" altLang="ja-JP" sz="1400" dirty="0">
              <a:solidFill>
                <a:prstClr val="black"/>
              </a:solidFill>
              <a:latin typeface="Arial Black" pitchFamily="34" charset="0"/>
              <a:ea typeface="HGSｺﾞｼｯｸM" pitchFamily="50" charset="-128"/>
            </a:endParaRPr>
          </a:p>
        </p:txBody>
      </p:sp>
      <p:sp>
        <p:nvSpPr>
          <p:cNvPr id="66" name="Rectangle 18"/>
          <p:cNvSpPr>
            <a:spLocks noChangeArrowheads="1"/>
          </p:cNvSpPr>
          <p:nvPr/>
        </p:nvSpPr>
        <p:spPr bwMode="auto">
          <a:xfrm>
            <a:off x="3463806" y="4750544"/>
            <a:ext cx="2304257" cy="252000"/>
          </a:xfrm>
          <a:prstGeom prst="rect">
            <a:avLst/>
          </a:prstGeom>
          <a:solidFill>
            <a:srgbClr val="CCFF99"/>
          </a:solidFill>
          <a:ln w="6350">
            <a:solidFill>
              <a:schemeClr val="tx1"/>
            </a:solidFill>
            <a:miter lim="800000"/>
            <a:headEnd/>
            <a:tailEnd/>
          </a:ln>
        </p:spPr>
        <p:txBody>
          <a:bodyPr wrap="none" lIns="87886" tIns="43943" rIns="87886" bIns="43943" anchor="ctr" anchorCtr="1">
            <a:noAutofit/>
          </a:bodyPr>
          <a:lstStyle/>
          <a:p>
            <a:pPr algn="ctr" defTabSz="727075" fontAlgn="auto">
              <a:spcBef>
                <a:spcPts val="0"/>
              </a:spcBef>
              <a:spcAft>
                <a:spcPts val="0"/>
              </a:spcAft>
            </a:pPr>
            <a:r>
              <a:rPr lang="en-US" altLang="ja-JP" sz="1400" dirty="0" smtClean="0">
                <a:solidFill>
                  <a:prstClr val="black"/>
                </a:solidFill>
                <a:latin typeface="Arial Black" pitchFamily="34" charset="0"/>
                <a:ea typeface="HGSｺﾞｼｯｸM" pitchFamily="50" charset="-128"/>
              </a:rPr>
              <a:t>8.2</a:t>
            </a:r>
            <a:r>
              <a:rPr lang="ja-JP" altLang="en-US" sz="1400" dirty="0" smtClean="0">
                <a:solidFill>
                  <a:prstClr val="black"/>
                </a:solidFill>
                <a:latin typeface="Arial Black" pitchFamily="34" charset="0"/>
                <a:ea typeface="HGSｺﾞｼｯｸM" pitchFamily="50" charset="-128"/>
              </a:rPr>
              <a:t>兆円</a:t>
            </a:r>
            <a:endParaRPr lang="ja-JP" altLang="ja-JP" sz="1400" dirty="0">
              <a:solidFill>
                <a:prstClr val="black"/>
              </a:solidFill>
              <a:latin typeface="Arial Black" pitchFamily="34" charset="0"/>
              <a:ea typeface="HGSｺﾞｼｯｸM" pitchFamily="50" charset="-128"/>
            </a:endParaRPr>
          </a:p>
        </p:txBody>
      </p:sp>
      <p:sp>
        <p:nvSpPr>
          <p:cNvPr id="69" name="Rectangle 16"/>
          <p:cNvSpPr>
            <a:spLocks noChangeArrowheads="1"/>
          </p:cNvSpPr>
          <p:nvPr/>
        </p:nvSpPr>
        <p:spPr bwMode="auto">
          <a:xfrm>
            <a:off x="3463797" y="5110584"/>
            <a:ext cx="2376264" cy="252000"/>
          </a:xfrm>
          <a:prstGeom prst="rect">
            <a:avLst/>
          </a:prstGeom>
          <a:solidFill>
            <a:srgbClr val="66FF66"/>
          </a:solidFill>
          <a:ln w="6350">
            <a:solidFill>
              <a:schemeClr val="tx1"/>
            </a:solidFill>
            <a:miter lim="800000"/>
            <a:headEnd/>
            <a:tailEnd/>
          </a:ln>
        </p:spPr>
        <p:txBody>
          <a:bodyPr wrap="none" lIns="87886" tIns="43943" rIns="87886" bIns="43943" anchor="ctr" anchorCtr="1">
            <a:noAutofit/>
          </a:bodyPr>
          <a:lstStyle/>
          <a:p>
            <a:pPr algn="ctr" defTabSz="727075" fontAlgn="auto">
              <a:spcBef>
                <a:spcPts val="0"/>
              </a:spcBef>
              <a:spcAft>
                <a:spcPts val="0"/>
              </a:spcAft>
            </a:pPr>
            <a:r>
              <a:rPr lang="en-US" altLang="ja-JP" sz="1400" dirty="0" smtClean="0">
                <a:solidFill>
                  <a:prstClr val="black"/>
                </a:solidFill>
                <a:latin typeface="Arial Black" pitchFamily="34" charset="0"/>
                <a:ea typeface="HGSｺﾞｼｯｸM" pitchFamily="50" charset="-128"/>
                <a:cs typeface="Arial" pitchFamily="34" charset="0"/>
              </a:rPr>
              <a:t>8.9</a:t>
            </a:r>
            <a:r>
              <a:rPr lang="ja-JP" altLang="en-US" sz="1400" dirty="0" smtClean="0">
                <a:solidFill>
                  <a:prstClr val="black"/>
                </a:solidFill>
                <a:latin typeface="Arial Black" pitchFamily="34" charset="0"/>
                <a:ea typeface="HGSｺﾞｼｯｸM" pitchFamily="50" charset="-128"/>
                <a:cs typeface="Arial" pitchFamily="34" charset="0"/>
              </a:rPr>
              <a:t>兆円</a:t>
            </a:r>
            <a:endParaRPr lang="ja-JP" altLang="ja-JP" sz="1400" dirty="0">
              <a:solidFill>
                <a:prstClr val="black"/>
              </a:solidFill>
              <a:latin typeface="Arial Black" pitchFamily="34" charset="0"/>
              <a:ea typeface="HGSｺﾞｼｯｸM" pitchFamily="50" charset="-128"/>
              <a:cs typeface="Arial" pitchFamily="34" charset="0"/>
            </a:endParaRPr>
          </a:p>
        </p:txBody>
      </p:sp>
      <p:sp>
        <p:nvSpPr>
          <p:cNvPr id="70" name="Rectangle 17"/>
          <p:cNvSpPr>
            <a:spLocks noChangeArrowheads="1"/>
          </p:cNvSpPr>
          <p:nvPr/>
        </p:nvSpPr>
        <p:spPr bwMode="auto">
          <a:xfrm>
            <a:off x="3463797" y="5326608"/>
            <a:ext cx="2520280" cy="252000"/>
          </a:xfrm>
          <a:prstGeom prst="rect">
            <a:avLst/>
          </a:prstGeom>
          <a:solidFill>
            <a:srgbClr val="66FF66"/>
          </a:solidFill>
          <a:ln w="12700">
            <a:solidFill>
              <a:schemeClr val="tx1"/>
            </a:solidFill>
            <a:prstDash val="solid"/>
            <a:miter lim="800000"/>
            <a:headEnd/>
            <a:tailEnd/>
          </a:ln>
        </p:spPr>
        <p:txBody>
          <a:bodyPr wrap="none" lIns="87886" tIns="43943" rIns="87886" bIns="43943" anchor="ctr" anchorCtr="1">
            <a:noAutofit/>
          </a:bodyPr>
          <a:lstStyle/>
          <a:p>
            <a:pPr algn="ctr" defTabSz="727075" fontAlgn="auto">
              <a:spcBef>
                <a:spcPts val="0"/>
              </a:spcBef>
              <a:spcAft>
                <a:spcPts val="0"/>
              </a:spcAft>
            </a:pPr>
            <a:r>
              <a:rPr lang="en-US" altLang="ja-JP" sz="1400" dirty="0" smtClean="0">
                <a:solidFill>
                  <a:prstClr val="black"/>
                </a:solidFill>
                <a:latin typeface="Arial Black" pitchFamily="34" charset="0"/>
                <a:ea typeface="HGSｺﾞｼｯｸM" pitchFamily="50" charset="-128"/>
                <a:cs typeface="Arial" pitchFamily="34" charset="0"/>
              </a:rPr>
              <a:t>9.4</a:t>
            </a:r>
            <a:r>
              <a:rPr lang="ja-JP" altLang="en-US" sz="1400" dirty="0" smtClean="0">
                <a:solidFill>
                  <a:prstClr val="black"/>
                </a:solidFill>
                <a:latin typeface="Arial Black" pitchFamily="34" charset="0"/>
                <a:ea typeface="HGSｺﾞｼｯｸM" pitchFamily="50" charset="-128"/>
                <a:cs typeface="Arial" pitchFamily="34" charset="0"/>
              </a:rPr>
              <a:t>兆円</a:t>
            </a:r>
            <a:endParaRPr lang="ja-JP" altLang="ja-JP" sz="1400" dirty="0" smtClean="0">
              <a:solidFill>
                <a:prstClr val="black"/>
              </a:solidFill>
              <a:latin typeface="Arial Black" pitchFamily="34" charset="0"/>
              <a:ea typeface="HGSｺﾞｼｯｸM" pitchFamily="50" charset="-128"/>
              <a:cs typeface="Arial" pitchFamily="34" charset="0"/>
            </a:endParaRPr>
          </a:p>
        </p:txBody>
      </p:sp>
      <p:sp>
        <p:nvSpPr>
          <p:cNvPr id="71" name="Rectangle 18"/>
          <p:cNvSpPr>
            <a:spLocks noChangeArrowheads="1"/>
          </p:cNvSpPr>
          <p:nvPr/>
        </p:nvSpPr>
        <p:spPr bwMode="auto">
          <a:xfrm>
            <a:off x="3468327" y="5556470"/>
            <a:ext cx="2592288" cy="252000"/>
          </a:xfrm>
          <a:prstGeom prst="rect">
            <a:avLst/>
          </a:prstGeom>
          <a:solidFill>
            <a:srgbClr val="66FF66"/>
          </a:solidFill>
          <a:ln w="12700">
            <a:solidFill>
              <a:schemeClr val="tx1"/>
            </a:solidFill>
            <a:prstDash val="dash"/>
            <a:miter lim="800000"/>
            <a:headEnd/>
            <a:tailEnd/>
          </a:ln>
        </p:spPr>
        <p:txBody>
          <a:bodyPr wrap="none" lIns="87886" tIns="43943" rIns="87886" bIns="43943" anchor="ctr" anchorCtr="1">
            <a:noAutofit/>
          </a:bodyPr>
          <a:lstStyle/>
          <a:p>
            <a:pPr algn="ctr" defTabSz="727075" fontAlgn="auto">
              <a:spcBef>
                <a:spcPts val="0"/>
              </a:spcBef>
              <a:spcAft>
                <a:spcPts val="0"/>
              </a:spcAft>
            </a:pPr>
            <a:r>
              <a:rPr lang="ja-JP" altLang="en-US" sz="1400" dirty="0" smtClean="0">
                <a:solidFill>
                  <a:prstClr val="black"/>
                </a:solidFill>
                <a:latin typeface="Arial Black" pitchFamily="34" charset="0"/>
                <a:ea typeface="HGSｺﾞｼｯｸM" pitchFamily="50" charset="-128"/>
              </a:rPr>
              <a:t>？</a:t>
            </a:r>
            <a:endParaRPr lang="ja-JP" altLang="ja-JP" sz="1400" dirty="0">
              <a:solidFill>
                <a:prstClr val="black"/>
              </a:solidFill>
              <a:latin typeface="Arial Black" pitchFamily="34" charset="0"/>
              <a:ea typeface="HGSｺﾞｼｯｸM" pitchFamily="50" charset="-128"/>
            </a:endParaRPr>
          </a:p>
        </p:txBody>
      </p:sp>
      <p:sp>
        <p:nvSpPr>
          <p:cNvPr id="72" name="AutoShape 25"/>
          <p:cNvSpPr>
            <a:spLocks/>
          </p:cNvSpPr>
          <p:nvPr/>
        </p:nvSpPr>
        <p:spPr bwMode="auto">
          <a:xfrm>
            <a:off x="6969244" y="2014240"/>
            <a:ext cx="468225" cy="397578"/>
          </a:xfrm>
          <a:prstGeom prst="rightBrace">
            <a:avLst>
              <a:gd name="adj1" fmla="val 13959"/>
              <a:gd name="adj2" fmla="val 50000"/>
            </a:avLst>
          </a:prstGeom>
          <a:noFill/>
          <a:ln w="19050">
            <a:solidFill>
              <a:schemeClr val="tx1"/>
            </a:solidFill>
            <a:round/>
            <a:headEnd/>
            <a:tailEnd/>
          </a:ln>
        </p:spPr>
        <p:txBody>
          <a:bodyPr lIns="87886" tIns="43943" rIns="87886" bIns="43943" anchor="ctr">
            <a:spAutoFit/>
          </a:bodyPr>
          <a:lstStyle/>
          <a:p>
            <a:pPr fontAlgn="auto">
              <a:spcBef>
                <a:spcPts val="0"/>
              </a:spcBef>
              <a:spcAft>
                <a:spcPts val="0"/>
              </a:spcAft>
            </a:pPr>
            <a:endParaRPr lang="ja-JP" altLang="en-US" dirty="0">
              <a:solidFill>
                <a:prstClr val="black"/>
              </a:solidFill>
              <a:latin typeface="ＭＳ ゴシック" pitchFamily="49" charset="-128"/>
              <a:ea typeface="ＭＳ ゴシック" pitchFamily="49" charset="-128"/>
            </a:endParaRPr>
          </a:p>
        </p:txBody>
      </p:sp>
      <p:sp>
        <p:nvSpPr>
          <p:cNvPr id="73" name="Text Box 5" descr="市松模様 (小)"/>
          <p:cNvSpPr txBox="1">
            <a:spLocks noChangeArrowheads="1"/>
          </p:cNvSpPr>
          <p:nvPr/>
        </p:nvSpPr>
        <p:spPr bwMode="auto">
          <a:xfrm>
            <a:off x="7257259" y="5182592"/>
            <a:ext cx="1561211" cy="642106"/>
          </a:xfrm>
          <a:prstGeom prst="rect">
            <a:avLst/>
          </a:prstGeom>
          <a:noFill/>
          <a:ln w="25400">
            <a:noFill/>
            <a:miter lim="800000"/>
            <a:headEnd/>
            <a:tailEnd/>
          </a:ln>
        </p:spPr>
        <p:txBody>
          <a:bodyPr wrap="none" lIns="87256" tIns="43628" rIns="87256" bIns="43628" anchor="ctr" anchorCtr="0">
            <a:spAutoFit/>
          </a:bodyPr>
          <a:lstStyle/>
          <a:p>
            <a:pPr algn="ctr" defTabSz="762000" fontAlgn="auto">
              <a:spcBef>
                <a:spcPts val="0"/>
              </a:spcBef>
              <a:spcAft>
                <a:spcPts val="0"/>
              </a:spcAft>
            </a:pPr>
            <a:r>
              <a:rPr lang="en-US" altLang="ja-JP" dirty="0" smtClean="0">
                <a:solidFill>
                  <a:prstClr val="black"/>
                </a:solidFill>
                <a:latin typeface="Arial Black" pitchFamily="34" charset="0"/>
                <a:ea typeface="HGSｺﾞｼｯｸM" pitchFamily="50" charset="-128"/>
              </a:rPr>
              <a:t>4,972</a:t>
            </a:r>
            <a:r>
              <a:rPr lang="ja-JP" altLang="en-US" dirty="0" smtClean="0">
                <a:solidFill>
                  <a:prstClr val="black"/>
                </a:solidFill>
                <a:latin typeface="Arial Black" pitchFamily="34" charset="0"/>
                <a:ea typeface="HGSｺﾞｼｯｸM" pitchFamily="50" charset="-128"/>
              </a:rPr>
              <a:t>円</a:t>
            </a:r>
            <a:endParaRPr lang="ja-JP" altLang="en-US" dirty="0">
              <a:solidFill>
                <a:prstClr val="black"/>
              </a:solidFill>
              <a:latin typeface="Arial Black" pitchFamily="34" charset="0"/>
              <a:ea typeface="HGSｺﾞｼｯｸM" pitchFamily="50" charset="-128"/>
            </a:endParaRPr>
          </a:p>
          <a:p>
            <a:pPr algn="ctr" defTabSz="762000" fontAlgn="auto">
              <a:spcBef>
                <a:spcPts val="0"/>
              </a:spcBef>
              <a:spcAft>
                <a:spcPts val="0"/>
              </a:spcAft>
            </a:pPr>
            <a:r>
              <a:rPr lang="ja-JP" altLang="en-US" dirty="0">
                <a:solidFill>
                  <a:prstClr val="black"/>
                </a:solidFill>
                <a:latin typeface="Arial Black" pitchFamily="34" charset="0"/>
                <a:ea typeface="HGSｺﾞｼｯｸM" pitchFamily="50" charset="-128"/>
              </a:rPr>
              <a:t>（全国平均）</a:t>
            </a:r>
          </a:p>
        </p:txBody>
      </p:sp>
      <p:sp>
        <p:nvSpPr>
          <p:cNvPr id="8217" name="Text Box 29"/>
          <p:cNvSpPr txBox="1">
            <a:spLocks noChangeArrowheads="1"/>
          </p:cNvSpPr>
          <p:nvPr/>
        </p:nvSpPr>
        <p:spPr bwMode="auto">
          <a:xfrm>
            <a:off x="2000689" y="1798216"/>
            <a:ext cx="396190" cy="1296144"/>
          </a:xfrm>
          <a:prstGeom prst="rect">
            <a:avLst/>
          </a:prstGeom>
          <a:solidFill>
            <a:srgbClr val="FF99CC">
              <a:alpha val="50195"/>
            </a:srgbClr>
          </a:solidFill>
          <a:ln w="12700">
            <a:solidFill>
              <a:schemeClr val="tx1"/>
            </a:solidFill>
            <a:miter lim="800000"/>
            <a:headEnd/>
            <a:tailEnd/>
          </a:ln>
        </p:spPr>
        <p:txBody>
          <a:bodyPr vert="eaVert" wrap="square" lIns="87886" tIns="43943" rIns="87886" bIns="43943" anchor="ctr" anchorCtr="1">
            <a:noAutofit/>
          </a:bodyPr>
          <a:lstStyle/>
          <a:p>
            <a:pPr algn="ctr" defTabSz="762000" fontAlgn="auto">
              <a:spcBef>
                <a:spcPct val="50000"/>
              </a:spcBef>
              <a:spcAft>
                <a:spcPts val="0"/>
              </a:spcAft>
            </a:pPr>
            <a:r>
              <a:rPr lang="ja-JP" altLang="en-US" sz="1400" dirty="0">
                <a:solidFill>
                  <a:prstClr val="black"/>
                </a:solidFill>
                <a:latin typeface="HGSｺﾞｼｯｸM" pitchFamily="50" charset="-128"/>
                <a:ea typeface="HGSｺﾞｼｯｸM" pitchFamily="50" charset="-128"/>
              </a:rPr>
              <a:t>第　一　期</a:t>
            </a:r>
          </a:p>
        </p:txBody>
      </p:sp>
      <p:sp>
        <p:nvSpPr>
          <p:cNvPr id="8218" name="Text Box 30"/>
          <p:cNvSpPr txBox="1">
            <a:spLocks noChangeArrowheads="1"/>
          </p:cNvSpPr>
          <p:nvPr/>
        </p:nvSpPr>
        <p:spPr bwMode="auto">
          <a:xfrm>
            <a:off x="2449390" y="2662312"/>
            <a:ext cx="396190" cy="1224136"/>
          </a:xfrm>
          <a:prstGeom prst="rect">
            <a:avLst/>
          </a:prstGeom>
          <a:solidFill>
            <a:srgbClr val="FF99CC">
              <a:alpha val="50195"/>
            </a:srgbClr>
          </a:solidFill>
          <a:ln w="12700">
            <a:solidFill>
              <a:schemeClr val="tx1"/>
            </a:solidFill>
            <a:miter lim="800000"/>
            <a:headEnd/>
            <a:tailEnd/>
          </a:ln>
        </p:spPr>
        <p:txBody>
          <a:bodyPr vert="eaVert" wrap="square" lIns="87886" tIns="43943" rIns="87886" bIns="43943" anchor="ctr" anchorCtr="1">
            <a:noAutofit/>
          </a:bodyPr>
          <a:lstStyle/>
          <a:p>
            <a:pPr algn="ctr" defTabSz="762000" fontAlgn="auto">
              <a:spcBef>
                <a:spcPct val="50000"/>
              </a:spcBef>
              <a:spcAft>
                <a:spcPts val="0"/>
              </a:spcAft>
            </a:pPr>
            <a:r>
              <a:rPr lang="ja-JP" altLang="en-US" sz="1400" dirty="0">
                <a:solidFill>
                  <a:prstClr val="black"/>
                </a:solidFill>
                <a:latin typeface="HGSｺﾞｼｯｸM" pitchFamily="50" charset="-128"/>
                <a:ea typeface="HGSｺﾞｼｯｸM" pitchFamily="50" charset="-128"/>
              </a:rPr>
              <a:t>第　二　期</a:t>
            </a:r>
          </a:p>
        </p:txBody>
      </p:sp>
      <p:sp>
        <p:nvSpPr>
          <p:cNvPr id="50" name="Line 7"/>
          <p:cNvSpPr>
            <a:spLocks noChangeShapeType="1"/>
          </p:cNvSpPr>
          <p:nvPr/>
        </p:nvSpPr>
        <p:spPr bwMode="auto">
          <a:xfrm>
            <a:off x="31" y="5902672"/>
            <a:ext cx="9832727" cy="0"/>
          </a:xfrm>
          <a:prstGeom prst="line">
            <a:avLst/>
          </a:prstGeom>
          <a:noFill/>
          <a:ln w="19050">
            <a:solidFill>
              <a:schemeClr val="tx1"/>
            </a:solidFill>
            <a:prstDash val="sysDot"/>
            <a:round/>
            <a:headEnd/>
            <a:tailEnd/>
          </a:ln>
        </p:spPr>
        <p:txBody>
          <a:bodyPr lIns="87886" tIns="43943" rIns="87886" bIns="43943">
            <a:spAutoFit/>
          </a:bodyPr>
          <a:lstStyle/>
          <a:p>
            <a:pPr fontAlgn="auto">
              <a:spcBef>
                <a:spcPts val="0"/>
              </a:spcBef>
              <a:spcAft>
                <a:spcPts val="0"/>
              </a:spcAft>
            </a:pPr>
            <a:endParaRPr lang="ja-JP" altLang="en-US" dirty="0">
              <a:solidFill>
                <a:prstClr val="black"/>
              </a:solidFill>
              <a:latin typeface="ＭＳ ゴシック" pitchFamily="49" charset="-128"/>
              <a:ea typeface="ＭＳ ゴシック" pitchFamily="49" charset="-128"/>
            </a:endParaRPr>
          </a:p>
        </p:txBody>
      </p:sp>
      <p:sp>
        <p:nvSpPr>
          <p:cNvPr id="67" name="テキスト ボックス 66"/>
          <p:cNvSpPr txBox="1"/>
          <p:nvPr/>
        </p:nvSpPr>
        <p:spPr bwMode="auto">
          <a:xfrm>
            <a:off x="3224819" y="6525344"/>
            <a:ext cx="4824536" cy="197490"/>
          </a:xfrm>
          <a:prstGeom prst="rect">
            <a:avLst/>
          </a:prstGeom>
          <a:noFill/>
          <a:ln w="9525">
            <a:noFill/>
            <a:miter lim="800000"/>
            <a:headEnd/>
            <a:tailEnd/>
          </a:ln>
          <a:effectLst/>
        </p:spPr>
        <p:txBody>
          <a:bodyPr wrap="square" lIns="0" tIns="0" rIns="0" bIns="0" rtlCol="0" anchor="ctr" anchorCtr="0">
            <a:spAutoFit/>
          </a:bodyPr>
          <a:lstStyle/>
          <a:p>
            <a:pPr fontAlgn="auto">
              <a:lnSpc>
                <a:spcPts val="500"/>
              </a:lnSpc>
              <a:spcBef>
                <a:spcPct val="50000"/>
              </a:spcBef>
              <a:spcAft>
                <a:spcPts val="0"/>
              </a:spcAft>
            </a:pPr>
            <a:r>
              <a:rPr lang="en-US" altLang="ja-JP" sz="900" dirty="0" smtClean="0">
                <a:solidFill>
                  <a:prstClr val="black"/>
                </a:solidFill>
                <a:latin typeface="ＭＳ Ｐゴシック"/>
                <a:ea typeface="ＭＳ Ｐゴシック"/>
              </a:rPr>
              <a:t>※2011</a:t>
            </a:r>
            <a:r>
              <a:rPr lang="ja-JP" altLang="en-US" sz="900" dirty="0" smtClean="0">
                <a:solidFill>
                  <a:prstClr val="black"/>
                </a:solidFill>
                <a:latin typeface="ＭＳ Ｐゴシック"/>
                <a:ea typeface="ＭＳ Ｐゴシック"/>
              </a:rPr>
              <a:t>年度までは実績であり、</a:t>
            </a:r>
            <a:r>
              <a:rPr lang="en-US" altLang="ja-JP" sz="900" dirty="0" smtClean="0">
                <a:solidFill>
                  <a:prstClr val="black"/>
                </a:solidFill>
                <a:latin typeface="ＭＳ Ｐゴシック"/>
                <a:ea typeface="ＭＳ Ｐゴシック"/>
              </a:rPr>
              <a:t>2012</a:t>
            </a:r>
            <a:r>
              <a:rPr lang="ja-JP" altLang="en-US" sz="900" dirty="0" smtClean="0">
                <a:solidFill>
                  <a:prstClr val="black"/>
                </a:solidFill>
                <a:latin typeface="ＭＳ Ｐゴシック"/>
                <a:ea typeface="ＭＳ Ｐゴシック"/>
              </a:rPr>
              <a:t>～</a:t>
            </a:r>
            <a:r>
              <a:rPr lang="en-US" altLang="ja-JP" sz="900" dirty="0" smtClean="0">
                <a:solidFill>
                  <a:prstClr val="black"/>
                </a:solidFill>
                <a:latin typeface="ＭＳ Ｐゴシック"/>
                <a:ea typeface="ＭＳ Ｐゴシック"/>
              </a:rPr>
              <a:t>2013</a:t>
            </a:r>
            <a:r>
              <a:rPr lang="ja-JP" altLang="en-US" sz="900" dirty="0" smtClean="0">
                <a:solidFill>
                  <a:prstClr val="black"/>
                </a:solidFill>
                <a:latin typeface="ＭＳ Ｐゴシック"/>
                <a:ea typeface="ＭＳ Ｐゴシック"/>
              </a:rPr>
              <a:t>年は当初予算である。</a:t>
            </a:r>
            <a:endParaRPr lang="en-US" altLang="ja-JP" sz="900" dirty="0" smtClean="0">
              <a:solidFill>
                <a:prstClr val="black"/>
              </a:solidFill>
              <a:latin typeface="HGSｺﾞｼｯｸM" pitchFamily="50" charset="-128"/>
              <a:ea typeface="HGSｺﾞｼｯｸM" pitchFamily="50" charset="-128"/>
            </a:endParaRPr>
          </a:p>
          <a:p>
            <a:pPr fontAlgn="auto">
              <a:lnSpc>
                <a:spcPts val="500"/>
              </a:lnSpc>
              <a:spcBef>
                <a:spcPct val="50000"/>
              </a:spcBef>
              <a:spcAft>
                <a:spcPts val="0"/>
              </a:spcAft>
            </a:pPr>
            <a:r>
              <a:rPr lang="en-US" altLang="ja-JP" sz="900" dirty="0" smtClean="0">
                <a:solidFill>
                  <a:prstClr val="black"/>
                </a:solidFill>
                <a:latin typeface="ＭＳ Ｐゴシック"/>
                <a:ea typeface="ＭＳ Ｐゴシック"/>
              </a:rPr>
              <a:t>※2025</a:t>
            </a:r>
            <a:r>
              <a:rPr lang="ja-JP" altLang="en-US" sz="900" dirty="0" smtClean="0">
                <a:solidFill>
                  <a:prstClr val="black"/>
                </a:solidFill>
                <a:latin typeface="ＭＳ Ｐゴシック"/>
                <a:ea typeface="ＭＳ Ｐゴシック"/>
              </a:rPr>
              <a:t>年度は社会保障に係る費用の将来推計について（平成</a:t>
            </a:r>
            <a:r>
              <a:rPr lang="en-US" altLang="ja-JP" sz="900" dirty="0" smtClean="0">
                <a:solidFill>
                  <a:prstClr val="black"/>
                </a:solidFill>
                <a:latin typeface="ＭＳ Ｐゴシック"/>
                <a:ea typeface="ＭＳ Ｐゴシック"/>
              </a:rPr>
              <a:t>24</a:t>
            </a:r>
            <a:r>
              <a:rPr lang="ja-JP" altLang="en-US" sz="900" dirty="0" smtClean="0">
                <a:solidFill>
                  <a:prstClr val="black"/>
                </a:solidFill>
                <a:latin typeface="ＭＳ Ｐゴシック"/>
                <a:ea typeface="ＭＳ Ｐゴシック"/>
              </a:rPr>
              <a:t>年３月） </a:t>
            </a:r>
            <a:endParaRPr lang="ja-JP" altLang="en-US" sz="900" dirty="0">
              <a:solidFill>
                <a:prstClr val="black"/>
              </a:solidFill>
              <a:latin typeface="ＭＳ Ｐゴシック"/>
              <a:ea typeface="ＭＳ Ｐゴシック"/>
            </a:endParaRPr>
          </a:p>
        </p:txBody>
      </p:sp>
      <p:sp>
        <p:nvSpPr>
          <p:cNvPr id="55" name="テキスト ボックス 54"/>
          <p:cNvSpPr txBox="1"/>
          <p:nvPr/>
        </p:nvSpPr>
        <p:spPr>
          <a:xfrm rot="5400000">
            <a:off x="349135" y="5944633"/>
            <a:ext cx="648070" cy="369332"/>
          </a:xfrm>
          <a:prstGeom prst="rect">
            <a:avLst/>
          </a:prstGeom>
          <a:noFill/>
        </p:spPr>
        <p:txBody>
          <a:bodyPr wrap="square" rtlCol="0">
            <a:spAutoFit/>
          </a:bodyPr>
          <a:lstStyle/>
          <a:p>
            <a:pPr fontAlgn="auto">
              <a:spcBef>
                <a:spcPts val="0"/>
              </a:spcBef>
              <a:spcAft>
                <a:spcPts val="0"/>
              </a:spcAft>
            </a:pPr>
            <a:r>
              <a:rPr lang="ja-JP" altLang="en-US" dirty="0" smtClean="0">
                <a:solidFill>
                  <a:prstClr val="black"/>
                </a:solidFill>
                <a:latin typeface="Calibri"/>
                <a:ea typeface="ＭＳ Ｐゴシック"/>
              </a:rPr>
              <a:t>・・・</a:t>
            </a:r>
            <a:endParaRPr lang="ja-JP" altLang="en-US" dirty="0">
              <a:solidFill>
                <a:prstClr val="black"/>
              </a:solidFill>
              <a:latin typeface="Calibri"/>
              <a:ea typeface="ＭＳ Ｐゴシック"/>
            </a:endParaRPr>
          </a:p>
        </p:txBody>
      </p:sp>
      <p:sp>
        <p:nvSpPr>
          <p:cNvPr id="60" name="Text Box 2" descr="市松模様 (小)"/>
          <p:cNvSpPr txBox="1">
            <a:spLocks noChangeArrowheads="1"/>
          </p:cNvSpPr>
          <p:nvPr/>
        </p:nvSpPr>
        <p:spPr bwMode="auto">
          <a:xfrm>
            <a:off x="56473" y="6147412"/>
            <a:ext cx="1224136" cy="282129"/>
          </a:xfrm>
          <a:prstGeom prst="rect">
            <a:avLst/>
          </a:prstGeom>
          <a:noFill/>
          <a:ln w="25400">
            <a:noFill/>
            <a:miter lim="800000"/>
            <a:headEnd/>
            <a:tailEnd/>
          </a:ln>
        </p:spPr>
        <p:txBody>
          <a:bodyPr wrap="square" lIns="0" tIns="0" rIns="0" bIns="0" anchor="ctr" anchorCtr="0">
            <a:spAutoFit/>
          </a:bodyPr>
          <a:lstStyle/>
          <a:p>
            <a:pPr defTabSz="762000" fontAlgn="auto">
              <a:lnSpc>
                <a:spcPts val="2200"/>
              </a:lnSpc>
              <a:spcBef>
                <a:spcPts val="0"/>
              </a:spcBef>
              <a:spcAft>
                <a:spcPts val="0"/>
              </a:spcAft>
            </a:pPr>
            <a:r>
              <a:rPr lang="ja-JP" altLang="en-US" sz="1600" dirty="0" smtClean="0">
                <a:solidFill>
                  <a:prstClr val="black"/>
                </a:solidFill>
                <a:latin typeface="HGSｺﾞｼｯｸM" pitchFamily="50" charset="-128"/>
                <a:ea typeface="HGSｺﾞｼｯｸM" pitchFamily="50" charset="-128"/>
              </a:rPr>
              <a:t>２０２５年度</a:t>
            </a:r>
            <a:endParaRPr lang="en-US" altLang="ja-JP" sz="1600" dirty="0">
              <a:solidFill>
                <a:prstClr val="black"/>
              </a:solidFill>
              <a:latin typeface="HGSｺﾞｼｯｸM" pitchFamily="50" charset="-128"/>
              <a:ea typeface="HGSｺﾞｼｯｸM" pitchFamily="50" charset="-128"/>
            </a:endParaRPr>
          </a:p>
        </p:txBody>
      </p:sp>
      <p:sp>
        <p:nvSpPr>
          <p:cNvPr id="68" name="Rectangle 18"/>
          <p:cNvSpPr>
            <a:spLocks noChangeArrowheads="1"/>
          </p:cNvSpPr>
          <p:nvPr/>
        </p:nvSpPr>
        <p:spPr bwMode="auto">
          <a:xfrm>
            <a:off x="3463827" y="6093296"/>
            <a:ext cx="4081491" cy="288032"/>
          </a:xfrm>
          <a:prstGeom prst="rect">
            <a:avLst/>
          </a:prstGeom>
          <a:solidFill>
            <a:srgbClr val="66FF66"/>
          </a:solidFill>
          <a:ln w="12700">
            <a:solidFill>
              <a:schemeClr val="tx1"/>
            </a:solidFill>
            <a:prstDash val="dash"/>
            <a:miter lim="800000"/>
            <a:headEnd/>
            <a:tailEnd/>
          </a:ln>
        </p:spPr>
        <p:txBody>
          <a:bodyPr wrap="none" lIns="87886" tIns="43943" rIns="87886" bIns="43943" anchor="ctr" anchorCtr="1">
            <a:noAutofit/>
          </a:bodyPr>
          <a:lstStyle/>
          <a:p>
            <a:pPr algn="ctr" defTabSz="727075" fontAlgn="auto">
              <a:spcBef>
                <a:spcPts val="0"/>
              </a:spcBef>
              <a:spcAft>
                <a:spcPts val="0"/>
              </a:spcAft>
            </a:pPr>
            <a:r>
              <a:rPr lang="en-US" altLang="ja-JP" sz="1400" dirty="0" smtClean="0">
                <a:solidFill>
                  <a:prstClr val="black"/>
                </a:solidFill>
                <a:latin typeface="Arial Black" pitchFamily="34" charset="0"/>
                <a:ea typeface="HGSｺﾞｼｯｸM" pitchFamily="50" charset="-128"/>
                <a:cs typeface="Arial" pitchFamily="34" charset="0"/>
              </a:rPr>
              <a:t>21</a:t>
            </a:r>
            <a:r>
              <a:rPr lang="ja-JP" altLang="en-US" sz="1400" dirty="0" smtClean="0">
                <a:solidFill>
                  <a:prstClr val="black"/>
                </a:solidFill>
                <a:latin typeface="Arial Black" pitchFamily="34" charset="0"/>
                <a:ea typeface="HGSｺﾞｼｯｸM" pitchFamily="50" charset="-128"/>
                <a:cs typeface="Arial" pitchFamily="34" charset="0"/>
              </a:rPr>
              <a:t>兆円程度（改革シナリオ）</a:t>
            </a:r>
            <a:endParaRPr lang="ja-JP" altLang="ja-JP" sz="1400" dirty="0">
              <a:solidFill>
                <a:prstClr val="black"/>
              </a:solidFill>
              <a:latin typeface="Arial Black" pitchFamily="34" charset="0"/>
              <a:ea typeface="HGSｺﾞｼｯｸM" pitchFamily="50" charset="-128"/>
              <a:cs typeface="Arial" pitchFamily="34" charset="0"/>
            </a:endParaRPr>
          </a:p>
        </p:txBody>
      </p:sp>
      <p:sp>
        <p:nvSpPr>
          <p:cNvPr id="75" name="Text Box 5" descr="市松模様 (小)"/>
          <p:cNvSpPr txBox="1">
            <a:spLocks noChangeArrowheads="1"/>
          </p:cNvSpPr>
          <p:nvPr/>
        </p:nvSpPr>
        <p:spPr bwMode="auto">
          <a:xfrm>
            <a:off x="7322916" y="5949280"/>
            <a:ext cx="1662562" cy="642106"/>
          </a:xfrm>
          <a:prstGeom prst="rect">
            <a:avLst/>
          </a:prstGeom>
          <a:noFill/>
          <a:ln w="25400">
            <a:noFill/>
            <a:miter lim="800000"/>
            <a:headEnd/>
            <a:tailEnd/>
          </a:ln>
        </p:spPr>
        <p:txBody>
          <a:bodyPr wrap="square" lIns="87256" tIns="43628" rIns="87256" bIns="43628" anchor="ctr" anchorCtr="0">
            <a:spAutoFit/>
          </a:bodyPr>
          <a:lstStyle/>
          <a:p>
            <a:pPr algn="ctr" defTabSz="762000" fontAlgn="auto">
              <a:spcBef>
                <a:spcPts val="0"/>
              </a:spcBef>
              <a:spcAft>
                <a:spcPts val="0"/>
              </a:spcAft>
            </a:pPr>
            <a:r>
              <a:rPr lang="en-US" altLang="ja-JP" dirty="0" smtClean="0">
                <a:solidFill>
                  <a:prstClr val="black"/>
                </a:solidFill>
                <a:latin typeface="Arial Black" pitchFamily="34" charset="0"/>
                <a:ea typeface="HGSｺﾞｼｯｸM" pitchFamily="50" charset="-128"/>
              </a:rPr>
              <a:t>8,200</a:t>
            </a:r>
            <a:r>
              <a:rPr lang="ja-JP" altLang="en-US" dirty="0" smtClean="0">
                <a:solidFill>
                  <a:prstClr val="black"/>
                </a:solidFill>
                <a:latin typeface="Arial Black" pitchFamily="34" charset="0"/>
                <a:ea typeface="HGSｺﾞｼｯｸM" pitchFamily="50" charset="-128"/>
              </a:rPr>
              <a:t>円</a:t>
            </a:r>
            <a:endParaRPr lang="ja-JP" altLang="en-US" dirty="0">
              <a:solidFill>
                <a:prstClr val="black"/>
              </a:solidFill>
              <a:latin typeface="Arial Black" pitchFamily="34" charset="0"/>
              <a:ea typeface="HGSｺﾞｼｯｸM" pitchFamily="50" charset="-128"/>
            </a:endParaRPr>
          </a:p>
          <a:p>
            <a:pPr defTabSz="762000" fontAlgn="auto">
              <a:spcBef>
                <a:spcPts val="0"/>
              </a:spcBef>
              <a:spcAft>
                <a:spcPts val="0"/>
              </a:spcAft>
            </a:pPr>
            <a:r>
              <a:rPr lang="ja-JP" altLang="en-US" dirty="0" smtClean="0">
                <a:solidFill>
                  <a:prstClr val="black"/>
                </a:solidFill>
                <a:latin typeface="Arial Black" pitchFamily="34" charset="0"/>
                <a:ea typeface="HGSｺﾞｼｯｸM" pitchFamily="50" charset="-128"/>
              </a:rPr>
              <a:t>    程度</a:t>
            </a:r>
            <a:endParaRPr lang="ja-JP" altLang="en-US" dirty="0">
              <a:solidFill>
                <a:prstClr val="black"/>
              </a:solidFill>
              <a:latin typeface="Arial Black" pitchFamily="34" charset="0"/>
              <a:ea typeface="HGSｺﾞｼｯｸM" pitchFamily="50" charset="-128"/>
            </a:endParaRPr>
          </a:p>
        </p:txBody>
      </p:sp>
      <p:sp>
        <p:nvSpPr>
          <p:cNvPr id="56" name="Rectangle 12"/>
          <p:cNvSpPr>
            <a:spLocks noChangeArrowheads="1"/>
          </p:cNvSpPr>
          <p:nvPr/>
        </p:nvSpPr>
        <p:spPr bwMode="auto">
          <a:xfrm>
            <a:off x="8697448" y="1438176"/>
            <a:ext cx="1157783" cy="504056"/>
          </a:xfrm>
          <a:prstGeom prst="rect">
            <a:avLst/>
          </a:prstGeom>
          <a:solidFill>
            <a:srgbClr val="92D050">
              <a:alpha val="50000"/>
            </a:srgbClr>
          </a:solidFill>
          <a:ln w="12700">
            <a:solidFill>
              <a:schemeClr val="tx1"/>
            </a:solidFill>
            <a:miter lim="800000"/>
            <a:headEnd/>
            <a:tailEnd/>
          </a:ln>
        </p:spPr>
        <p:txBody>
          <a:bodyPr lIns="87886" tIns="43943" rIns="87886" bIns="43943" anchor="ctr" anchorCtr="0">
            <a:noAutofit/>
          </a:bodyPr>
          <a:lstStyle/>
          <a:p>
            <a:pPr algn="ctr" defTabSz="727075" fontAlgn="auto">
              <a:spcBef>
                <a:spcPts val="0"/>
              </a:spcBef>
              <a:spcAft>
                <a:spcPts val="0"/>
              </a:spcAft>
            </a:pPr>
            <a:r>
              <a:rPr lang="ja-JP" altLang="en-US" sz="1600" dirty="0" smtClean="0">
                <a:solidFill>
                  <a:prstClr val="black"/>
                </a:solidFill>
                <a:latin typeface="HGSｺﾞｼｯｸM" pitchFamily="50" charset="-128"/>
                <a:ea typeface="HGSｺﾞｼｯｸM" pitchFamily="50" charset="-128"/>
              </a:rPr>
              <a:t>介護報酬の改定率</a:t>
            </a:r>
            <a:endParaRPr lang="ja-JP" altLang="en-US" sz="1600" dirty="0">
              <a:solidFill>
                <a:prstClr val="black"/>
              </a:solidFill>
              <a:latin typeface="HGSｺﾞｼｯｸM" pitchFamily="50" charset="-128"/>
              <a:ea typeface="HGSｺﾞｼｯｸM" pitchFamily="50" charset="-128"/>
            </a:endParaRPr>
          </a:p>
        </p:txBody>
      </p:sp>
      <p:sp>
        <p:nvSpPr>
          <p:cNvPr id="76" name="Text Box 3" descr="市松模様 (小)"/>
          <p:cNvSpPr txBox="1">
            <a:spLocks noChangeArrowheads="1"/>
          </p:cNvSpPr>
          <p:nvPr/>
        </p:nvSpPr>
        <p:spPr bwMode="auto">
          <a:xfrm>
            <a:off x="8625413" y="2302334"/>
            <a:ext cx="1283891" cy="518995"/>
          </a:xfrm>
          <a:prstGeom prst="rect">
            <a:avLst/>
          </a:prstGeom>
          <a:noFill/>
          <a:ln w="25400">
            <a:noFill/>
            <a:miter lim="800000"/>
            <a:headEnd/>
            <a:tailEnd/>
          </a:ln>
        </p:spPr>
        <p:txBody>
          <a:bodyPr wrap="none" lIns="87256" tIns="43628" rIns="87256" bIns="43628" anchor="ctr" anchorCtr="0">
            <a:spAutoFit/>
          </a:bodyPr>
          <a:lstStyle/>
          <a:p>
            <a:pPr algn="ctr" defTabSz="762000" fontAlgn="auto">
              <a:spcBef>
                <a:spcPts val="0"/>
              </a:spcBef>
              <a:spcAft>
                <a:spcPts val="0"/>
              </a:spcAft>
            </a:pPr>
            <a:r>
              <a:rPr lang="en-US" altLang="ja-JP" sz="1400" dirty="0" smtClean="0">
                <a:solidFill>
                  <a:prstClr val="black"/>
                </a:solidFill>
                <a:latin typeface="Arial Black" pitchFamily="34" charset="0"/>
                <a:ea typeface="HGSｺﾞｼｯｸM" pitchFamily="50" charset="-128"/>
              </a:rPr>
              <a:t>H15</a:t>
            </a:r>
            <a:r>
              <a:rPr lang="ja-JP" altLang="en-US" sz="1400" dirty="0" smtClean="0">
                <a:solidFill>
                  <a:prstClr val="black"/>
                </a:solidFill>
                <a:latin typeface="Arial Black" pitchFamily="34" charset="0"/>
                <a:ea typeface="HGSｺﾞｼｯｸM" pitchFamily="50" charset="-128"/>
              </a:rPr>
              <a:t>年度改定</a:t>
            </a:r>
            <a:endParaRPr lang="en-US" altLang="ja-JP" sz="1400" dirty="0" smtClean="0">
              <a:solidFill>
                <a:prstClr val="black"/>
              </a:solidFill>
              <a:latin typeface="Arial Black" pitchFamily="34" charset="0"/>
              <a:ea typeface="HGSｺﾞｼｯｸM" pitchFamily="50" charset="-128"/>
            </a:endParaRPr>
          </a:p>
          <a:p>
            <a:pPr algn="ctr" defTabSz="762000" fontAlgn="auto">
              <a:spcBef>
                <a:spcPts val="0"/>
              </a:spcBef>
              <a:spcAft>
                <a:spcPts val="0"/>
              </a:spcAft>
            </a:pPr>
            <a:r>
              <a:rPr lang="ja-JP" altLang="en-US" sz="1400" dirty="0" smtClean="0">
                <a:solidFill>
                  <a:prstClr val="black"/>
                </a:solidFill>
                <a:latin typeface="Arial Black" pitchFamily="34" charset="0"/>
                <a:ea typeface="HGSｺﾞｼｯｸM" pitchFamily="50" charset="-128"/>
              </a:rPr>
              <a:t>▲</a:t>
            </a:r>
            <a:r>
              <a:rPr lang="en-US" altLang="ja-JP" sz="1400" dirty="0" smtClean="0">
                <a:solidFill>
                  <a:prstClr val="black"/>
                </a:solidFill>
                <a:latin typeface="Arial Black" pitchFamily="34" charset="0"/>
                <a:ea typeface="HGSｺﾞｼｯｸM" pitchFamily="50" charset="-128"/>
              </a:rPr>
              <a:t>2.3</a:t>
            </a:r>
            <a:r>
              <a:rPr lang="ja-JP" altLang="en-US" sz="1400" dirty="0" smtClean="0">
                <a:solidFill>
                  <a:prstClr val="black"/>
                </a:solidFill>
                <a:latin typeface="Arial Black" pitchFamily="34" charset="0"/>
                <a:ea typeface="HGSｺﾞｼｯｸM" pitchFamily="50" charset="-128"/>
              </a:rPr>
              <a:t>％</a:t>
            </a:r>
            <a:endParaRPr lang="ja-JP" altLang="en-US" sz="1400" dirty="0">
              <a:solidFill>
                <a:prstClr val="black"/>
              </a:solidFill>
              <a:latin typeface="Arial Black" pitchFamily="34" charset="0"/>
              <a:ea typeface="HGSｺﾞｼｯｸM" pitchFamily="50" charset="-128"/>
            </a:endParaRPr>
          </a:p>
        </p:txBody>
      </p:sp>
      <p:sp>
        <p:nvSpPr>
          <p:cNvPr id="77" name="Text Box 3" descr="市松模様 (小)"/>
          <p:cNvSpPr txBox="1">
            <a:spLocks noChangeArrowheads="1"/>
          </p:cNvSpPr>
          <p:nvPr/>
        </p:nvSpPr>
        <p:spPr bwMode="auto">
          <a:xfrm>
            <a:off x="8625413" y="2719443"/>
            <a:ext cx="1283891" cy="518995"/>
          </a:xfrm>
          <a:prstGeom prst="rect">
            <a:avLst/>
          </a:prstGeom>
          <a:noFill/>
          <a:ln w="25400">
            <a:noFill/>
            <a:miter lim="800000"/>
            <a:headEnd/>
            <a:tailEnd/>
          </a:ln>
        </p:spPr>
        <p:txBody>
          <a:bodyPr wrap="none" lIns="87256" tIns="43628" rIns="87256" bIns="43628" anchor="ctr" anchorCtr="0">
            <a:spAutoFit/>
          </a:bodyPr>
          <a:lstStyle/>
          <a:p>
            <a:pPr algn="ctr" defTabSz="762000" fontAlgn="auto">
              <a:spcBef>
                <a:spcPts val="0"/>
              </a:spcBef>
              <a:spcAft>
                <a:spcPts val="0"/>
              </a:spcAft>
            </a:pPr>
            <a:r>
              <a:rPr lang="en-US" altLang="ja-JP" sz="1400" dirty="0" smtClean="0">
                <a:solidFill>
                  <a:prstClr val="black"/>
                </a:solidFill>
                <a:latin typeface="Arial Black" pitchFamily="34" charset="0"/>
                <a:ea typeface="HGSｺﾞｼｯｸM" pitchFamily="50" charset="-128"/>
              </a:rPr>
              <a:t>H17</a:t>
            </a:r>
            <a:r>
              <a:rPr lang="ja-JP" altLang="en-US" sz="1400" dirty="0" smtClean="0">
                <a:solidFill>
                  <a:prstClr val="black"/>
                </a:solidFill>
                <a:latin typeface="Arial Black" pitchFamily="34" charset="0"/>
                <a:ea typeface="HGSｺﾞｼｯｸM" pitchFamily="50" charset="-128"/>
              </a:rPr>
              <a:t>年度改定</a:t>
            </a:r>
            <a:endParaRPr lang="en-US" altLang="ja-JP" sz="1400" dirty="0" smtClean="0">
              <a:solidFill>
                <a:prstClr val="black"/>
              </a:solidFill>
              <a:latin typeface="Arial Black" pitchFamily="34" charset="0"/>
              <a:ea typeface="HGSｺﾞｼｯｸM" pitchFamily="50" charset="-128"/>
            </a:endParaRPr>
          </a:p>
          <a:p>
            <a:pPr algn="ctr" defTabSz="762000" fontAlgn="auto">
              <a:spcBef>
                <a:spcPts val="0"/>
              </a:spcBef>
              <a:spcAft>
                <a:spcPts val="0"/>
              </a:spcAft>
            </a:pPr>
            <a:r>
              <a:rPr lang="ja-JP" altLang="en-US" sz="1400" dirty="0" smtClean="0">
                <a:solidFill>
                  <a:prstClr val="black"/>
                </a:solidFill>
                <a:latin typeface="Arial Black" pitchFamily="34" charset="0"/>
                <a:ea typeface="HGSｺﾞｼｯｸM" pitchFamily="50" charset="-128"/>
              </a:rPr>
              <a:t>▲</a:t>
            </a:r>
            <a:r>
              <a:rPr lang="en-US" altLang="ja-JP" sz="1400" dirty="0" smtClean="0">
                <a:solidFill>
                  <a:prstClr val="black"/>
                </a:solidFill>
                <a:latin typeface="Arial Black" pitchFamily="34" charset="0"/>
                <a:ea typeface="HGSｺﾞｼｯｸM" pitchFamily="50" charset="-128"/>
              </a:rPr>
              <a:t>1.9</a:t>
            </a:r>
            <a:r>
              <a:rPr lang="ja-JP" altLang="en-US" sz="1400" dirty="0" smtClean="0">
                <a:solidFill>
                  <a:prstClr val="black"/>
                </a:solidFill>
                <a:latin typeface="Arial Black" pitchFamily="34" charset="0"/>
                <a:ea typeface="HGSｺﾞｼｯｸM" pitchFamily="50" charset="-128"/>
              </a:rPr>
              <a:t>％</a:t>
            </a:r>
            <a:endParaRPr lang="ja-JP" altLang="en-US" sz="1400" dirty="0">
              <a:solidFill>
                <a:prstClr val="black"/>
              </a:solidFill>
              <a:latin typeface="Arial Black" pitchFamily="34" charset="0"/>
              <a:ea typeface="HGSｺﾞｼｯｸM" pitchFamily="50" charset="-128"/>
            </a:endParaRPr>
          </a:p>
        </p:txBody>
      </p:sp>
      <p:sp>
        <p:nvSpPr>
          <p:cNvPr id="78" name="Text Box 3" descr="市松模様 (小)"/>
          <p:cNvSpPr txBox="1">
            <a:spLocks noChangeArrowheads="1"/>
          </p:cNvSpPr>
          <p:nvPr/>
        </p:nvSpPr>
        <p:spPr bwMode="auto">
          <a:xfrm>
            <a:off x="8637665" y="3151491"/>
            <a:ext cx="1283891" cy="518995"/>
          </a:xfrm>
          <a:prstGeom prst="rect">
            <a:avLst/>
          </a:prstGeom>
          <a:noFill/>
          <a:ln w="25400">
            <a:noFill/>
            <a:miter lim="800000"/>
            <a:headEnd/>
            <a:tailEnd/>
          </a:ln>
        </p:spPr>
        <p:txBody>
          <a:bodyPr wrap="none" lIns="87256" tIns="43628" rIns="87256" bIns="43628" anchor="ctr" anchorCtr="0">
            <a:spAutoFit/>
          </a:bodyPr>
          <a:lstStyle/>
          <a:p>
            <a:pPr algn="ctr" defTabSz="762000" fontAlgn="auto">
              <a:spcBef>
                <a:spcPts val="0"/>
              </a:spcBef>
              <a:spcAft>
                <a:spcPts val="0"/>
              </a:spcAft>
            </a:pPr>
            <a:r>
              <a:rPr lang="en-US" altLang="ja-JP" sz="1400" dirty="0" smtClean="0">
                <a:solidFill>
                  <a:prstClr val="black"/>
                </a:solidFill>
                <a:latin typeface="Arial Black" pitchFamily="34" charset="0"/>
                <a:ea typeface="HGSｺﾞｼｯｸM" pitchFamily="50" charset="-128"/>
              </a:rPr>
              <a:t>H18</a:t>
            </a:r>
            <a:r>
              <a:rPr lang="ja-JP" altLang="en-US" sz="1400" dirty="0" smtClean="0">
                <a:solidFill>
                  <a:prstClr val="black"/>
                </a:solidFill>
                <a:latin typeface="Arial Black" pitchFamily="34" charset="0"/>
                <a:ea typeface="HGSｺﾞｼｯｸM" pitchFamily="50" charset="-128"/>
              </a:rPr>
              <a:t>年度改定</a:t>
            </a:r>
            <a:endParaRPr lang="en-US" altLang="ja-JP" sz="1400" dirty="0" smtClean="0">
              <a:solidFill>
                <a:prstClr val="black"/>
              </a:solidFill>
              <a:latin typeface="Arial Black" pitchFamily="34" charset="0"/>
              <a:ea typeface="HGSｺﾞｼｯｸM" pitchFamily="50" charset="-128"/>
            </a:endParaRPr>
          </a:p>
          <a:p>
            <a:pPr algn="ctr" defTabSz="762000" fontAlgn="auto">
              <a:spcBef>
                <a:spcPts val="0"/>
              </a:spcBef>
              <a:spcAft>
                <a:spcPts val="0"/>
              </a:spcAft>
            </a:pPr>
            <a:r>
              <a:rPr lang="ja-JP" altLang="en-US" sz="1400" dirty="0" smtClean="0">
                <a:solidFill>
                  <a:prstClr val="black"/>
                </a:solidFill>
                <a:latin typeface="Arial Black" pitchFamily="34" charset="0"/>
                <a:ea typeface="HGSｺﾞｼｯｸM" pitchFamily="50" charset="-128"/>
              </a:rPr>
              <a:t>▲</a:t>
            </a:r>
            <a:r>
              <a:rPr lang="en-US" altLang="ja-JP" sz="1400" dirty="0" smtClean="0">
                <a:solidFill>
                  <a:prstClr val="black"/>
                </a:solidFill>
                <a:latin typeface="Arial Black" pitchFamily="34" charset="0"/>
                <a:ea typeface="HGSｺﾞｼｯｸM" pitchFamily="50" charset="-128"/>
              </a:rPr>
              <a:t>0.5</a:t>
            </a:r>
            <a:r>
              <a:rPr lang="ja-JP" altLang="en-US" sz="1400" dirty="0" smtClean="0">
                <a:solidFill>
                  <a:prstClr val="black"/>
                </a:solidFill>
                <a:latin typeface="Arial Black" pitchFamily="34" charset="0"/>
                <a:ea typeface="HGSｺﾞｼｯｸM" pitchFamily="50" charset="-128"/>
              </a:rPr>
              <a:t>％</a:t>
            </a:r>
            <a:endParaRPr lang="ja-JP" altLang="en-US" sz="1400" dirty="0">
              <a:solidFill>
                <a:prstClr val="black"/>
              </a:solidFill>
              <a:latin typeface="Arial Black" pitchFamily="34" charset="0"/>
              <a:ea typeface="HGSｺﾞｼｯｸM" pitchFamily="50" charset="-128"/>
            </a:endParaRPr>
          </a:p>
        </p:txBody>
      </p:sp>
      <p:sp>
        <p:nvSpPr>
          <p:cNvPr id="79" name="Text Box 3" descr="市松模様 (小)"/>
          <p:cNvSpPr txBox="1">
            <a:spLocks noChangeArrowheads="1"/>
          </p:cNvSpPr>
          <p:nvPr/>
        </p:nvSpPr>
        <p:spPr bwMode="auto">
          <a:xfrm>
            <a:off x="8625413" y="3958456"/>
            <a:ext cx="1283891" cy="518995"/>
          </a:xfrm>
          <a:prstGeom prst="rect">
            <a:avLst/>
          </a:prstGeom>
          <a:noFill/>
          <a:ln w="25400">
            <a:noFill/>
            <a:miter lim="800000"/>
            <a:headEnd/>
            <a:tailEnd/>
          </a:ln>
        </p:spPr>
        <p:txBody>
          <a:bodyPr wrap="none" lIns="87256" tIns="43628" rIns="87256" bIns="43628" anchor="ctr" anchorCtr="0">
            <a:spAutoFit/>
          </a:bodyPr>
          <a:lstStyle/>
          <a:p>
            <a:pPr algn="ctr" defTabSz="762000" fontAlgn="auto">
              <a:spcBef>
                <a:spcPts val="0"/>
              </a:spcBef>
              <a:spcAft>
                <a:spcPts val="0"/>
              </a:spcAft>
            </a:pPr>
            <a:r>
              <a:rPr lang="en-US" altLang="ja-JP" sz="1400" dirty="0" smtClean="0">
                <a:solidFill>
                  <a:prstClr val="black"/>
                </a:solidFill>
                <a:latin typeface="Arial Black" pitchFamily="34" charset="0"/>
                <a:ea typeface="HGSｺﾞｼｯｸM" pitchFamily="50" charset="-128"/>
              </a:rPr>
              <a:t>H21</a:t>
            </a:r>
            <a:r>
              <a:rPr lang="ja-JP" altLang="en-US" sz="1400" dirty="0" smtClean="0">
                <a:solidFill>
                  <a:prstClr val="black"/>
                </a:solidFill>
                <a:latin typeface="Arial Black" pitchFamily="34" charset="0"/>
                <a:ea typeface="HGSｺﾞｼｯｸM" pitchFamily="50" charset="-128"/>
              </a:rPr>
              <a:t>年度改定</a:t>
            </a:r>
            <a:endParaRPr lang="en-US" altLang="ja-JP" sz="1400" dirty="0" smtClean="0">
              <a:solidFill>
                <a:prstClr val="black"/>
              </a:solidFill>
              <a:latin typeface="Arial Black" pitchFamily="34" charset="0"/>
              <a:ea typeface="HGSｺﾞｼｯｸM" pitchFamily="50" charset="-128"/>
            </a:endParaRPr>
          </a:p>
          <a:p>
            <a:pPr algn="ctr" defTabSz="762000" fontAlgn="auto">
              <a:spcBef>
                <a:spcPts val="0"/>
              </a:spcBef>
              <a:spcAft>
                <a:spcPts val="0"/>
              </a:spcAft>
            </a:pPr>
            <a:r>
              <a:rPr lang="ja-JP" altLang="en-US" sz="1400" dirty="0" smtClean="0">
                <a:solidFill>
                  <a:prstClr val="black"/>
                </a:solidFill>
                <a:latin typeface="Arial Black" pitchFamily="34" charset="0"/>
                <a:ea typeface="HGSｺﾞｼｯｸM" pitchFamily="50" charset="-128"/>
              </a:rPr>
              <a:t>＋</a:t>
            </a:r>
            <a:r>
              <a:rPr lang="en-US" altLang="ja-JP" sz="1400" dirty="0" smtClean="0">
                <a:solidFill>
                  <a:prstClr val="black"/>
                </a:solidFill>
                <a:latin typeface="Arial Black" pitchFamily="34" charset="0"/>
                <a:ea typeface="HGSｺﾞｼｯｸM" pitchFamily="50" charset="-128"/>
              </a:rPr>
              <a:t>3.0</a:t>
            </a:r>
            <a:r>
              <a:rPr lang="ja-JP" altLang="en-US" sz="1400" dirty="0" smtClean="0">
                <a:solidFill>
                  <a:prstClr val="black"/>
                </a:solidFill>
                <a:latin typeface="Arial Black" pitchFamily="34" charset="0"/>
                <a:ea typeface="HGSｺﾞｼｯｸM" pitchFamily="50" charset="-128"/>
              </a:rPr>
              <a:t>％</a:t>
            </a:r>
            <a:endParaRPr lang="ja-JP" altLang="en-US" sz="1400" dirty="0">
              <a:solidFill>
                <a:prstClr val="black"/>
              </a:solidFill>
              <a:latin typeface="Arial Black" pitchFamily="34" charset="0"/>
              <a:ea typeface="HGSｺﾞｼｯｸM" pitchFamily="50" charset="-128"/>
            </a:endParaRPr>
          </a:p>
        </p:txBody>
      </p:sp>
      <p:sp>
        <p:nvSpPr>
          <p:cNvPr id="80" name="Text Box 3" descr="市松模様 (小)"/>
          <p:cNvSpPr txBox="1">
            <a:spLocks noChangeArrowheads="1"/>
          </p:cNvSpPr>
          <p:nvPr/>
        </p:nvSpPr>
        <p:spPr bwMode="auto">
          <a:xfrm>
            <a:off x="8625413" y="4735667"/>
            <a:ext cx="1283891" cy="518995"/>
          </a:xfrm>
          <a:prstGeom prst="rect">
            <a:avLst/>
          </a:prstGeom>
          <a:noFill/>
          <a:ln w="25400">
            <a:noFill/>
            <a:miter lim="800000"/>
            <a:headEnd/>
            <a:tailEnd/>
          </a:ln>
        </p:spPr>
        <p:txBody>
          <a:bodyPr wrap="none" lIns="87256" tIns="43628" rIns="87256" bIns="43628" anchor="ctr" anchorCtr="0">
            <a:spAutoFit/>
          </a:bodyPr>
          <a:lstStyle/>
          <a:p>
            <a:pPr algn="ctr" defTabSz="762000" fontAlgn="auto">
              <a:spcBef>
                <a:spcPts val="0"/>
              </a:spcBef>
              <a:spcAft>
                <a:spcPts val="0"/>
              </a:spcAft>
            </a:pPr>
            <a:r>
              <a:rPr lang="en-US" altLang="ja-JP" sz="1400" dirty="0" smtClean="0">
                <a:solidFill>
                  <a:prstClr val="black"/>
                </a:solidFill>
                <a:latin typeface="Arial Black" pitchFamily="34" charset="0"/>
                <a:ea typeface="HGSｺﾞｼｯｸM" pitchFamily="50" charset="-128"/>
              </a:rPr>
              <a:t>H24</a:t>
            </a:r>
            <a:r>
              <a:rPr lang="ja-JP" altLang="en-US" sz="1400" dirty="0" smtClean="0">
                <a:solidFill>
                  <a:prstClr val="black"/>
                </a:solidFill>
                <a:latin typeface="Arial Black" pitchFamily="34" charset="0"/>
                <a:ea typeface="HGSｺﾞｼｯｸM" pitchFamily="50" charset="-128"/>
              </a:rPr>
              <a:t>年度改定</a:t>
            </a:r>
            <a:endParaRPr lang="en-US" altLang="ja-JP" sz="1400" dirty="0" smtClean="0">
              <a:solidFill>
                <a:prstClr val="black"/>
              </a:solidFill>
              <a:latin typeface="Arial Black" pitchFamily="34" charset="0"/>
              <a:ea typeface="HGSｺﾞｼｯｸM" pitchFamily="50" charset="-128"/>
            </a:endParaRPr>
          </a:p>
          <a:p>
            <a:pPr algn="ctr" defTabSz="762000" fontAlgn="auto">
              <a:spcBef>
                <a:spcPts val="0"/>
              </a:spcBef>
              <a:spcAft>
                <a:spcPts val="0"/>
              </a:spcAft>
            </a:pPr>
            <a:r>
              <a:rPr lang="ja-JP" altLang="en-US" sz="1400" dirty="0" smtClean="0">
                <a:solidFill>
                  <a:prstClr val="black"/>
                </a:solidFill>
                <a:latin typeface="Arial Black" pitchFamily="34" charset="0"/>
                <a:ea typeface="HGSｺﾞｼｯｸM" pitchFamily="50" charset="-128"/>
              </a:rPr>
              <a:t>＋</a:t>
            </a:r>
            <a:r>
              <a:rPr lang="en-US" altLang="ja-JP" sz="1400" dirty="0" smtClean="0">
                <a:solidFill>
                  <a:prstClr val="black"/>
                </a:solidFill>
                <a:latin typeface="Arial Black" pitchFamily="34" charset="0"/>
                <a:ea typeface="HGSｺﾞｼｯｸM" pitchFamily="50" charset="-128"/>
              </a:rPr>
              <a:t>1.2</a:t>
            </a:r>
            <a:r>
              <a:rPr lang="ja-JP" altLang="en-US" sz="1400" dirty="0" smtClean="0">
                <a:solidFill>
                  <a:prstClr val="black"/>
                </a:solidFill>
                <a:latin typeface="Arial Black" pitchFamily="34" charset="0"/>
                <a:ea typeface="HGSｺﾞｼｯｸM" pitchFamily="50" charset="-128"/>
              </a:rPr>
              <a:t>％</a:t>
            </a:r>
            <a:endParaRPr lang="ja-JP" altLang="en-US" sz="1400" dirty="0">
              <a:solidFill>
                <a:prstClr val="black"/>
              </a:solidFill>
              <a:latin typeface="Arial Black" pitchFamily="34" charset="0"/>
              <a:ea typeface="HGSｺﾞｼｯｸM" pitchFamily="50" charset="-128"/>
            </a:endParaRPr>
          </a:p>
        </p:txBody>
      </p:sp>
      <p:sp>
        <p:nvSpPr>
          <p:cNvPr id="81" name="正方形/長方形 80"/>
          <p:cNvSpPr/>
          <p:nvPr/>
        </p:nvSpPr>
        <p:spPr>
          <a:xfrm>
            <a:off x="7573498" y="6597414"/>
            <a:ext cx="1988045" cy="156453"/>
          </a:xfrm>
          <a:prstGeom prst="rect">
            <a:avLst/>
          </a:prstGeom>
        </p:spPr>
        <p:txBody>
          <a:bodyPr wrap="square">
            <a:spAutoFit/>
          </a:bodyPr>
          <a:lstStyle/>
          <a:p>
            <a:pPr fontAlgn="auto">
              <a:lnSpc>
                <a:spcPts val="500"/>
              </a:lnSpc>
              <a:spcBef>
                <a:spcPct val="50000"/>
              </a:spcBef>
              <a:spcAft>
                <a:spcPts val="0"/>
              </a:spcAft>
            </a:pPr>
            <a:r>
              <a:rPr lang="en-US" altLang="ja-JP" sz="900" dirty="0" smtClean="0">
                <a:solidFill>
                  <a:prstClr val="black"/>
                </a:solidFill>
                <a:latin typeface="ＭＳ Ｐゴシック"/>
                <a:ea typeface="ＭＳ Ｐゴシック"/>
              </a:rPr>
              <a:t>※2012</a:t>
            </a:r>
            <a:r>
              <a:rPr lang="ja-JP" altLang="en-US" sz="900" dirty="0" smtClean="0">
                <a:solidFill>
                  <a:prstClr val="black"/>
                </a:solidFill>
                <a:latin typeface="ＭＳ Ｐゴシック"/>
                <a:ea typeface="ＭＳ Ｐゴシック"/>
              </a:rPr>
              <a:t>年度の賃金水準に換算した値</a:t>
            </a:r>
          </a:p>
        </p:txBody>
      </p:sp>
      <p:sp>
        <p:nvSpPr>
          <p:cNvPr id="83" name="正方形/長方形 82"/>
          <p:cNvSpPr/>
          <p:nvPr/>
        </p:nvSpPr>
        <p:spPr>
          <a:xfrm>
            <a:off x="166700" y="45279"/>
            <a:ext cx="9505056" cy="332092"/>
          </a:xfrm>
          <a:prstGeom prst="rect">
            <a:avLst/>
          </a:prstGeom>
          <a:no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fontAlgn="auto">
              <a:spcBef>
                <a:spcPts val="0"/>
              </a:spcBef>
              <a:spcAft>
                <a:spcPts val="0"/>
              </a:spcAft>
            </a:pPr>
            <a:r>
              <a:rPr lang="ja-JP" altLang="en-US" sz="2400" dirty="0" smtClean="0">
                <a:solidFill>
                  <a:prstClr val="black"/>
                </a:solidFill>
              </a:rPr>
              <a:t>介護給付と保険料の推移</a:t>
            </a:r>
          </a:p>
        </p:txBody>
      </p:sp>
      <p:sp>
        <p:nvSpPr>
          <p:cNvPr id="74" name="スライド番号プレースホルダ 2"/>
          <p:cNvSpPr txBox="1">
            <a:spLocks/>
          </p:cNvSpPr>
          <p:nvPr/>
        </p:nvSpPr>
        <p:spPr>
          <a:xfrm>
            <a:off x="7545288" y="6453336"/>
            <a:ext cx="2311400" cy="365125"/>
          </a:xfrm>
          <a:prstGeom prst="rect">
            <a:avLst/>
          </a:prstGeom>
        </p:spPr>
        <p:txBody>
          <a:bodyPr vert="horz" lIns="91440" tIns="45720" rIns="91440" bIns="45720" rtlCol="0" anchor="ctr"/>
          <a:lstStyle/>
          <a:p>
            <a:pPr algn="r" fontAlgn="auto">
              <a:spcBef>
                <a:spcPts val="0"/>
              </a:spcBef>
              <a:spcAft>
                <a:spcPts val="0"/>
              </a:spcAft>
              <a:defRPr/>
            </a:pPr>
            <a:r>
              <a:rPr lang="en-US" altLang="ja-JP" sz="2400" dirty="0" smtClean="0">
                <a:solidFill>
                  <a:prstClr val="black"/>
                </a:solidFill>
                <a:ea typeface="ＭＳ Ｐゴシック"/>
                <a:cs typeface="Arial" panose="020B0604020202020204" pitchFamily="34" charset="0"/>
              </a:rPr>
              <a:t>12</a:t>
            </a:r>
            <a:endParaRPr lang="ja-JP" altLang="en-US" sz="2400" dirty="0">
              <a:solidFill>
                <a:prstClr val="black"/>
              </a:solidFill>
              <a:ea typeface="ＭＳ Ｐゴシック"/>
              <a:cs typeface="Arial" panose="020B0604020202020204" pitchFamily="34" charset="0"/>
            </a:endParaRPr>
          </a:p>
        </p:txBody>
      </p:sp>
    </p:spTree>
    <p:extLst>
      <p:ext uri="{BB962C8B-B14F-4D97-AF65-F5344CB8AC3E}">
        <p14:creationId xmlns:p14="http://schemas.microsoft.com/office/powerpoint/2010/main" val="5174204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8454" y="-27384"/>
            <a:ext cx="9788298" cy="52322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2800" b="1" dirty="0" smtClean="0">
                <a:solidFill>
                  <a:sysClr val="windowText" lastClr="000000"/>
                </a:solidFill>
                <a:latin typeface="ＭＳ Ｐゴシック"/>
              </a:rPr>
              <a:t>第１号</a:t>
            </a:r>
            <a:r>
              <a:rPr lang="ja-JP" altLang="en-US" sz="2800" b="1" dirty="0">
                <a:solidFill>
                  <a:sysClr val="windowText" lastClr="000000"/>
                </a:solidFill>
                <a:latin typeface="ＭＳ Ｐゴシック"/>
              </a:rPr>
              <a:t>被保険者１人あたり給付費（年額）の保険者</a:t>
            </a:r>
            <a:r>
              <a:rPr lang="ja-JP" altLang="en-US" sz="2800" b="1" dirty="0" smtClean="0">
                <a:solidFill>
                  <a:sysClr val="windowText" lastClr="000000"/>
                </a:solidFill>
                <a:latin typeface="ＭＳ Ｐゴシック"/>
              </a:rPr>
              <a:t>分布</a:t>
            </a:r>
            <a:endParaRPr lang="ja-JP" altLang="en-US" sz="2800" b="1" dirty="0">
              <a:solidFill>
                <a:sysClr val="windowText" lastClr="000000"/>
              </a:solidFill>
              <a:latin typeface="ＭＳ Ｐゴシック"/>
            </a:endParaRPr>
          </a:p>
        </p:txBody>
      </p:sp>
      <p:grpSp>
        <p:nvGrpSpPr>
          <p:cNvPr id="70" name="グループ化 69"/>
          <p:cNvGrpSpPr>
            <a:grpSpLocks noChangeAspect="1"/>
          </p:cNvGrpSpPr>
          <p:nvPr/>
        </p:nvGrpSpPr>
        <p:grpSpPr>
          <a:xfrm>
            <a:off x="4916920" y="580083"/>
            <a:ext cx="4813754" cy="5904656"/>
            <a:chOff x="-134941" y="0"/>
            <a:chExt cx="6857194" cy="7485064"/>
          </a:xfrm>
        </p:grpSpPr>
        <p:graphicFrame>
          <p:nvGraphicFramePr>
            <p:cNvPr id="71" name="グラフ 70"/>
            <p:cNvGraphicFramePr>
              <a:graphicFrameLocks noChangeAspect="1"/>
            </p:cNvGraphicFramePr>
            <p:nvPr>
              <p:extLst>
                <p:ext uri="{D42A27DB-BD31-4B8C-83A1-F6EECF244321}">
                  <p14:modId xmlns:p14="http://schemas.microsoft.com/office/powerpoint/2010/main" val="3386958390"/>
                </p:ext>
              </p:extLst>
            </p:nvPr>
          </p:nvGraphicFramePr>
          <p:xfrm>
            <a:off x="273827" y="0"/>
            <a:ext cx="6313489" cy="7485064"/>
          </p:xfrm>
          <a:graphic>
            <a:graphicData uri="http://schemas.openxmlformats.org/drawingml/2006/chart">
              <c:chart xmlns:c="http://schemas.openxmlformats.org/drawingml/2006/chart" xmlns:r="http://schemas.openxmlformats.org/officeDocument/2006/relationships" r:id="rId2"/>
            </a:graphicData>
          </a:graphic>
        </p:graphicFrame>
        <p:sp>
          <p:nvSpPr>
            <p:cNvPr id="72" name="四角形吹き出し 71"/>
            <p:cNvSpPr/>
            <p:nvPr/>
          </p:nvSpPr>
          <p:spPr>
            <a:xfrm>
              <a:off x="4100935" y="3012282"/>
              <a:ext cx="2621318" cy="555631"/>
            </a:xfrm>
            <a:prstGeom prst="wedgeRectCallout">
              <a:avLst>
                <a:gd name="adj1" fmla="val 43424"/>
                <a:gd name="adj2" fmla="val 130862"/>
              </a:avLst>
            </a:prstGeom>
            <a:solidFill>
              <a:srgbClr val="C0504D">
                <a:lumMod val="20000"/>
                <a:lumOff val="80000"/>
              </a:srgbClr>
            </a:solidFill>
            <a:ln w="38100" cap="flat" cmpd="sng" algn="ctr">
              <a:solidFill>
                <a:srgbClr val="C0504D"/>
              </a:solidFill>
              <a:prstDash val="solid"/>
            </a:ln>
            <a:effectLst/>
          </p:spPr>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auto">
                <a:spcBef>
                  <a:spcPts val="0"/>
                </a:spcBef>
                <a:spcAft>
                  <a:spcPts val="0"/>
                </a:spcAft>
                <a:defRPr/>
              </a:pPr>
              <a:r>
                <a:rPr lang="ja-JP" altLang="ja-JP" sz="1200" kern="0" dirty="0" smtClean="0">
                  <a:solidFill>
                    <a:sysClr val="windowText" lastClr="000000"/>
                  </a:solidFill>
                </a:rPr>
                <a:t>全国</a:t>
              </a:r>
              <a:r>
                <a:rPr lang="ja-JP" altLang="en-US" sz="1200" kern="0" dirty="0" smtClean="0">
                  <a:solidFill>
                    <a:sysClr val="windowText" lastClr="000000"/>
                  </a:solidFill>
                </a:rPr>
                <a:t>計の</a:t>
              </a:r>
              <a:r>
                <a:rPr lang="en-US" altLang="ja-JP" sz="1200" kern="0" dirty="0" smtClean="0">
                  <a:solidFill>
                    <a:sysClr val="windowText" lastClr="000000"/>
                  </a:solidFill>
                </a:rPr>
                <a:t>1</a:t>
              </a:r>
              <a:r>
                <a:rPr lang="ja-JP" altLang="en-US" sz="1200" kern="0" dirty="0" smtClean="0">
                  <a:solidFill>
                    <a:sysClr val="windowText" lastClr="000000"/>
                  </a:solidFill>
                </a:rPr>
                <a:t>人あたり額</a:t>
              </a:r>
              <a:endParaRPr lang="en-US" altLang="ja-JP" sz="1200" kern="0" dirty="0">
                <a:solidFill>
                  <a:sysClr val="windowText" lastClr="000000"/>
                </a:solidFill>
              </a:endParaRPr>
            </a:p>
            <a:p>
              <a:pPr algn="ctr" fontAlgn="auto">
                <a:spcBef>
                  <a:spcPts val="0"/>
                </a:spcBef>
                <a:spcAft>
                  <a:spcPts val="0"/>
                </a:spcAft>
                <a:defRPr/>
              </a:pPr>
              <a:r>
                <a:rPr lang="ja-JP" altLang="ja-JP" sz="1200" kern="0" dirty="0">
                  <a:solidFill>
                    <a:sysClr val="windowText" lastClr="000000"/>
                  </a:solidFill>
                </a:rPr>
                <a:t>１３，</a:t>
              </a:r>
              <a:r>
                <a:rPr lang="ja-JP" altLang="en-US" sz="1200" kern="0" dirty="0">
                  <a:solidFill>
                    <a:sysClr val="windowText" lastClr="000000"/>
                  </a:solidFill>
                </a:rPr>
                <a:t>７</a:t>
              </a:r>
              <a:r>
                <a:rPr lang="ja-JP" altLang="ja-JP" sz="1200" kern="0" dirty="0">
                  <a:solidFill>
                    <a:sysClr val="windowText" lastClr="000000"/>
                  </a:solidFill>
                </a:rPr>
                <a:t>８８円</a:t>
              </a:r>
              <a:endParaRPr lang="ja-JP" altLang="en-US" sz="1200" kern="0" dirty="0">
                <a:solidFill>
                  <a:sysClr val="windowText" lastClr="000000"/>
                </a:solidFill>
              </a:endParaRPr>
            </a:p>
          </p:txBody>
        </p:sp>
        <p:cxnSp>
          <p:nvCxnSpPr>
            <p:cNvPr id="73" name="直線コネクタ 72"/>
            <p:cNvCxnSpPr/>
            <p:nvPr/>
          </p:nvCxnSpPr>
          <p:spPr>
            <a:xfrm flipH="1">
              <a:off x="983441" y="4234660"/>
              <a:ext cx="5733460" cy="35719"/>
            </a:xfrm>
            <a:prstGeom prst="line">
              <a:avLst/>
            </a:prstGeom>
            <a:noFill/>
            <a:ln w="19050" cap="flat" cmpd="sng" algn="ctr">
              <a:solidFill>
                <a:srgbClr val="FF0000"/>
              </a:solidFill>
              <a:prstDash val="solid"/>
            </a:ln>
            <a:effectLst/>
          </p:spPr>
        </p:cxnSp>
        <p:sp>
          <p:nvSpPr>
            <p:cNvPr id="74" name="テキスト ボックス 6"/>
            <p:cNvSpPr txBox="1"/>
            <p:nvPr/>
          </p:nvSpPr>
          <p:spPr>
            <a:xfrm>
              <a:off x="3114659" y="7032625"/>
              <a:ext cx="1139912" cy="351139"/>
            </a:xfrm>
            <a:prstGeom prst="rect">
              <a:avLst/>
            </a:prstGeom>
            <a:noFill/>
            <a:ln>
              <a:noFill/>
            </a:ln>
            <a:effectLst/>
          </p:spPr>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fontAlgn="auto">
                <a:spcBef>
                  <a:spcPts val="0"/>
                </a:spcBef>
                <a:spcAft>
                  <a:spcPts val="0"/>
                </a:spcAft>
                <a:defRPr/>
              </a:pPr>
              <a:r>
                <a:rPr lang="ja-JP" altLang="en-US" sz="1200" b="1" kern="0" dirty="0">
                  <a:solidFill>
                    <a:sysClr val="windowText" lastClr="000000"/>
                  </a:solidFill>
                </a:rPr>
                <a:t>保険者数</a:t>
              </a:r>
            </a:p>
          </p:txBody>
        </p:sp>
        <p:sp>
          <p:nvSpPr>
            <p:cNvPr id="75" name="テキスト ボックス 7"/>
            <p:cNvSpPr txBox="1"/>
            <p:nvPr/>
          </p:nvSpPr>
          <p:spPr>
            <a:xfrm>
              <a:off x="-134941" y="1305418"/>
              <a:ext cx="575253" cy="4633815"/>
            </a:xfrm>
            <a:prstGeom prst="rect">
              <a:avLst/>
            </a:prstGeom>
            <a:noFill/>
            <a:ln>
              <a:noFill/>
            </a:ln>
            <a:effectLst/>
          </p:spPr>
          <p:txBody>
            <a:bodyPr vert="wordArtVertRtl"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fontAlgn="auto">
                <a:spcBef>
                  <a:spcPts val="0"/>
                </a:spcBef>
                <a:spcAft>
                  <a:spcPts val="0"/>
                </a:spcAft>
                <a:defRPr/>
              </a:pPr>
              <a:r>
                <a:rPr lang="ja-JP" altLang="en-US" sz="1200" b="1" kern="0" dirty="0">
                  <a:solidFill>
                    <a:sysClr val="windowText" lastClr="000000"/>
                  </a:solidFill>
                </a:rPr>
                <a:t>第一号被保険者</a:t>
              </a:r>
              <a:r>
                <a:rPr lang="ja-JP" altLang="en-US" sz="1200" b="1" kern="0" dirty="0" smtClean="0">
                  <a:solidFill>
                    <a:sysClr val="windowText" lastClr="000000"/>
                  </a:solidFill>
                </a:rPr>
                <a:t>一人あたり予防</a:t>
              </a:r>
              <a:r>
                <a:rPr lang="ja-JP" altLang="en-US" sz="1200" b="1" kern="0" dirty="0">
                  <a:solidFill>
                    <a:sysClr val="windowText" lastClr="000000"/>
                  </a:solidFill>
                </a:rPr>
                <a:t>給付費（年額）</a:t>
              </a:r>
            </a:p>
          </p:txBody>
        </p:sp>
        <p:sp>
          <p:nvSpPr>
            <p:cNvPr id="76" name="四角形吹き出し 75"/>
            <p:cNvSpPr/>
            <p:nvPr/>
          </p:nvSpPr>
          <p:spPr>
            <a:xfrm>
              <a:off x="2219748" y="6318251"/>
              <a:ext cx="1881187" cy="297655"/>
            </a:xfrm>
            <a:prstGeom prst="wedgeRectCallout">
              <a:avLst>
                <a:gd name="adj1" fmla="val -86917"/>
                <a:gd name="adj2" fmla="val 58053"/>
              </a:avLst>
            </a:prstGeom>
            <a:solidFill>
              <a:srgbClr val="C0504D">
                <a:lumMod val="20000"/>
                <a:lumOff val="80000"/>
              </a:srgbClr>
            </a:solidFill>
            <a:ln w="38100" cap="flat" cmpd="sng" algn="ctr">
              <a:solidFill>
                <a:srgbClr val="C0504D"/>
              </a:solidFill>
              <a:prstDash val="solid"/>
            </a:ln>
            <a:effectLst/>
          </p:spPr>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auto">
                <a:spcBef>
                  <a:spcPts val="0"/>
                </a:spcBef>
                <a:spcAft>
                  <a:spcPts val="0"/>
                </a:spcAft>
                <a:defRPr/>
              </a:pPr>
              <a:r>
                <a:rPr lang="ja-JP" altLang="en-US" sz="1200" kern="0">
                  <a:solidFill>
                    <a:sysClr val="windowText" lastClr="000000"/>
                  </a:solidFill>
                </a:rPr>
                <a:t>最低額　８１２</a:t>
              </a:r>
              <a:r>
                <a:rPr lang="ja-JP" altLang="ja-JP" sz="1200" kern="0">
                  <a:solidFill>
                    <a:sysClr val="windowText" lastClr="000000"/>
                  </a:solidFill>
                </a:rPr>
                <a:t>円</a:t>
              </a:r>
              <a:endParaRPr lang="ja-JP" altLang="en-US" sz="1200" kern="0">
                <a:solidFill>
                  <a:sysClr val="windowText" lastClr="000000"/>
                </a:solidFill>
              </a:endParaRPr>
            </a:p>
          </p:txBody>
        </p:sp>
        <p:sp>
          <p:nvSpPr>
            <p:cNvPr id="77" name="四角形吹き出し 76"/>
            <p:cNvSpPr/>
            <p:nvPr/>
          </p:nvSpPr>
          <p:spPr>
            <a:xfrm>
              <a:off x="2219748" y="315946"/>
              <a:ext cx="2695450" cy="283530"/>
            </a:xfrm>
            <a:prstGeom prst="wedgeRectCallout">
              <a:avLst>
                <a:gd name="adj1" fmla="val -75686"/>
                <a:gd name="adj2" fmla="val -15933"/>
              </a:avLst>
            </a:prstGeom>
            <a:solidFill>
              <a:srgbClr val="C0504D">
                <a:lumMod val="20000"/>
                <a:lumOff val="80000"/>
              </a:srgbClr>
            </a:solidFill>
            <a:ln w="38100" cap="flat" cmpd="sng" algn="ctr">
              <a:solidFill>
                <a:srgbClr val="C0504D"/>
              </a:solidFill>
              <a:prstDash val="solid"/>
            </a:ln>
            <a:effectLst/>
          </p:spPr>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auto">
                <a:spcBef>
                  <a:spcPts val="0"/>
                </a:spcBef>
                <a:spcAft>
                  <a:spcPts val="0"/>
                </a:spcAft>
                <a:defRPr/>
              </a:pPr>
              <a:r>
                <a:rPr lang="ja-JP" altLang="en-US" sz="1200" kern="0" dirty="0">
                  <a:solidFill>
                    <a:sysClr val="windowText" lastClr="000000"/>
                  </a:solidFill>
                </a:rPr>
                <a:t>最高額　</a:t>
              </a:r>
              <a:r>
                <a:rPr lang="ja-JP" altLang="ja-JP" sz="1200" kern="0" dirty="0">
                  <a:solidFill>
                    <a:sysClr val="windowText" lastClr="000000"/>
                  </a:solidFill>
                </a:rPr>
                <a:t>３</a:t>
              </a:r>
              <a:r>
                <a:rPr lang="ja-JP" altLang="en-US" sz="1200" kern="0" dirty="0">
                  <a:solidFill>
                    <a:sysClr val="windowText" lastClr="000000"/>
                  </a:solidFill>
                </a:rPr>
                <a:t>５</a:t>
              </a:r>
              <a:r>
                <a:rPr lang="ja-JP" altLang="ja-JP" sz="1200" kern="0" dirty="0">
                  <a:solidFill>
                    <a:sysClr val="windowText" lastClr="000000"/>
                  </a:solidFill>
                </a:rPr>
                <a:t>，</a:t>
              </a:r>
              <a:r>
                <a:rPr lang="ja-JP" altLang="en-US" sz="1200" kern="0" dirty="0">
                  <a:solidFill>
                    <a:sysClr val="windowText" lastClr="000000"/>
                  </a:solidFill>
                </a:rPr>
                <a:t>１２１</a:t>
              </a:r>
              <a:r>
                <a:rPr lang="ja-JP" altLang="ja-JP" sz="1200" kern="0" dirty="0">
                  <a:solidFill>
                    <a:sysClr val="windowText" lastClr="000000"/>
                  </a:solidFill>
                </a:rPr>
                <a:t>円</a:t>
              </a:r>
              <a:endParaRPr lang="ja-JP" altLang="en-US" sz="1200" kern="0" dirty="0">
                <a:solidFill>
                  <a:sysClr val="windowText" lastClr="000000"/>
                </a:solidFill>
              </a:endParaRPr>
            </a:p>
          </p:txBody>
        </p:sp>
      </p:grpSp>
      <p:grpSp>
        <p:nvGrpSpPr>
          <p:cNvPr id="79" name="グループ化 78"/>
          <p:cNvGrpSpPr>
            <a:grpSpLocks noChangeAspect="1"/>
          </p:cNvGrpSpPr>
          <p:nvPr/>
        </p:nvGrpSpPr>
        <p:grpSpPr>
          <a:xfrm>
            <a:off x="218810" y="657449"/>
            <a:ext cx="4638219" cy="5809188"/>
            <a:chOff x="30623" y="384806"/>
            <a:chExt cx="6605573" cy="8962654"/>
          </a:xfrm>
        </p:grpSpPr>
        <p:graphicFrame>
          <p:nvGraphicFramePr>
            <p:cNvPr id="80" name="グラフ 79"/>
            <p:cNvGraphicFramePr/>
            <p:nvPr>
              <p:extLst>
                <p:ext uri="{D42A27DB-BD31-4B8C-83A1-F6EECF244321}">
                  <p14:modId xmlns:p14="http://schemas.microsoft.com/office/powerpoint/2010/main" val="2424803301"/>
                </p:ext>
              </p:extLst>
            </p:nvPr>
          </p:nvGraphicFramePr>
          <p:xfrm>
            <a:off x="232736" y="384806"/>
            <a:ext cx="6289675" cy="8609543"/>
          </p:xfrm>
          <a:graphic>
            <a:graphicData uri="http://schemas.openxmlformats.org/drawingml/2006/chart">
              <c:chart xmlns:c="http://schemas.openxmlformats.org/drawingml/2006/chart" xmlns:r="http://schemas.openxmlformats.org/officeDocument/2006/relationships" r:id="rId3"/>
            </a:graphicData>
          </a:graphic>
        </p:graphicFrame>
        <p:sp>
          <p:nvSpPr>
            <p:cNvPr id="81" name="四角形吹き出し 80"/>
            <p:cNvSpPr/>
            <p:nvPr/>
          </p:nvSpPr>
          <p:spPr>
            <a:xfrm>
              <a:off x="4122344" y="2795003"/>
              <a:ext cx="2513852" cy="727950"/>
            </a:xfrm>
            <a:prstGeom prst="wedgeRectCallout">
              <a:avLst>
                <a:gd name="adj1" fmla="val 28659"/>
                <a:gd name="adj2" fmla="val 205709"/>
              </a:avLst>
            </a:prstGeom>
            <a:solidFill>
              <a:srgbClr val="C0504D">
                <a:lumMod val="20000"/>
                <a:lumOff val="80000"/>
              </a:srgbClr>
            </a:solidFill>
            <a:ln w="38100" cap="flat" cmpd="sng" algn="ctr">
              <a:solidFill>
                <a:srgbClr val="C0504D"/>
              </a:solidFill>
              <a:prstDash val="solid"/>
            </a:ln>
            <a:effectLst/>
          </p:spPr>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auto">
                <a:spcBef>
                  <a:spcPts val="0"/>
                </a:spcBef>
                <a:spcAft>
                  <a:spcPts val="0"/>
                </a:spcAft>
                <a:defRPr/>
              </a:pPr>
              <a:r>
                <a:rPr lang="ja-JP" altLang="en-US" sz="1200" kern="0" dirty="0" smtClean="0">
                  <a:solidFill>
                    <a:sysClr val="windowText" lastClr="000000"/>
                  </a:solidFill>
                </a:rPr>
                <a:t>全国計の</a:t>
              </a:r>
              <a:r>
                <a:rPr lang="en-US" altLang="ja-JP" sz="1200" kern="0" dirty="0" smtClean="0">
                  <a:solidFill>
                    <a:sysClr val="windowText" lastClr="000000"/>
                  </a:solidFill>
                </a:rPr>
                <a:t>1</a:t>
              </a:r>
              <a:r>
                <a:rPr lang="ja-JP" altLang="en-US" sz="1200" kern="0" dirty="0" smtClean="0">
                  <a:solidFill>
                    <a:sysClr val="windowText" lastClr="000000"/>
                  </a:solidFill>
                </a:rPr>
                <a:t>人あたり額</a:t>
              </a:r>
              <a:endParaRPr lang="ja-JP" altLang="en-US" sz="1200" kern="0" dirty="0">
                <a:solidFill>
                  <a:sysClr val="windowText" lastClr="000000"/>
                </a:solidFill>
              </a:endParaRPr>
            </a:p>
            <a:p>
              <a:pPr algn="ctr" fontAlgn="auto">
                <a:spcBef>
                  <a:spcPts val="0"/>
                </a:spcBef>
                <a:spcAft>
                  <a:spcPts val="0"/>
                </a:spcAft>
                <a:defRPr/>
              </a:pPr>
              <a:r>
                <a:rPr lang="ja-JP" altLang="en-US" sz="1200" kern="0" dirty="0">
                  <a:solidFill>
                    <a:sysClr val="windowText" lastClr="000000"/>
                  </a:solidFill>
                </a:rPr>
                <a:t>　２２７</a:t>
              </a:r>
              <a:r>
                <a:rPr lang="ja-JP" altLang="ja-JP" sz="1200" kern="0" dirty="0">
                  <a:solidFill>
                    <a:sysClr val="windowText" lastClr="000000"/>
                  </a:solidFill>
                </a:rPr>
                <a:t>，</a:t>
              </a:r>
              <a:r>
                <a:rPr lang="ja-JP" altLang="en-US" sz="1200" kern="0" dirty="0">
                  <a:solidFill>
                    <a:sysClr val="windowText" lastClr="000000"/>
                  </a:solidFill>
                </a:rPr>
                <a:t>７７５</a:t>
              </a:r>
              <a:r>
                <a:rPr lang="ja-JP" altLang="ja-JP" sz="1200" kern="0" dirty="0">
                  <a:solidFill>
                    <a:sysClr val="windowText" lastClr="000000"/>
                  </a:solidFill>
                </a:rPr>
                <a:t>円</a:t>
              </a:r>
              <a:endParaRPr lang="ja-JP" altLang="en-US" sz="1200" kern="0" dirty="0">
                <a:solidFill>
                  <a:sysClr val="windowText" lastClr="000000"/>
                </a:solidFill>
              </a:endParaRPr>
            </a:p>
          </p:txBody>
        </p:sp>
        <p:cxnSp>
          <p:nvCxnSpPr>
            <p:cNvPr id="82" name="直線コネクタ 81"/>
            <p:cNvCxnSpPr/>
            <p:nvPr/>
          </p:nvCxnSpPr>
          <p:spPr>
            <a:xfrm flipH="1" flipV="1">
              <a:off x="1083221" y="4815786"/>
              <a:ext cx="5137860" cy="9260"/>
            </a:xfrm>
            <a:prstGeom prst="line">
              <a:avLst/>
            </a:prstGeom>
            <a:noFill/>
            <a:ln w="19050" cap="flat" cmpd="sng" algn="ctr">
              <a:solidFill>
                <a:srgbClr val="FF0000"/>
              </a:solidFill>
              <a:prstDash val="solid"/>
            </a:ln>
            <a:effectLst/>
          </p:spPr>
        </p:cxnSp>
        <p:sp>
          <p:nvSpPr>
            <p:cNvPr id="83" name="テキスト ボックス 6"/>
            <p:cNvSpPr txBox="1"/>
            <p:nvPr/>
          </p:nvSpPr>
          <p:spPr>
            <a:xfrm>
              <a:off x="3319815" y="8920095"/>
              <a:ext cx="1139641" cy="427365"/>
            </a:xfrm>
            <a:prstGeom prst="rect">
              <a:avLst/>
            </a:prstGeom>
            <a:noFill/>
            <a:ln>
              <a:noFill/>
            </a:ln>
            <a:effectLst/>
          </p:spPr>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fontAlgn="auto">
                <a:spcBef>
                  <a:spcPts val="0"/>
                </a:spcBef>
                <a:spcAft>
                  <a:spcPts val="0"/>
                </a:spcAft>
                <a:defRPr/>
              </a:pPr>
              <a:r>
                <a:rPr lang="ja-JP" altLang="en-US" sz="1200" b="1" kern="0" dirty="0">
                  <a:solidFill>
                    <a:sysClr val="windowText" lastClr="000000"/>
                  </a:solidFill>
                </a:rPr>
                <a:t>保険者数</a:t>
              </a:r>
            </a:p>
          </p:txBody>
        </p:sp>
        <p:sp>
          <p:nvSpPr>
            <p:cNvPr id="84" name="テキスト ボックス 7"/>
            <p:cNvSpPr txBox="1"/>
            <p:nvPr/>
          </p:nvSpPr>
          <p:spPr>
            <a:xfrm>
              <a:off x="30623" y="1897613"/>
              <a:ext cx="575116" cy="5639738"/>
            </a:xfrm>
            <a:prstGeom prst="rect">
              <a:avLst/>
            </a:prstGeom>
            <a:noFill/>
            <a:ln>
              <a:noFill/>
            </a:ln>
            <a:effectLst/>
          </p:spPr>
          <p:txBody>
            <a:bodyPr vert="wordArtVertRtl"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fontAlgn="auto">
                <a:spcBef>
                  <a:spcPts val="0"/>
                </a:spcBef>
                <a:spcAft>
                  <a:spcPts val="0"/>
                </a:spcAft>
                <a:defRPr/>
              </a:pPr>
              <a:r>
                <a:rPr lang="ja-JP" altLang="en-US" sz="1200" b="1" kern="0" dirty="0">
                  <a:solidFill>
                    <a:sysClr val="windowText" lastClr="000000"/>
                  </a:solidFill>
                </a:rPr>
                <a:t>第一号被保険者</a:t>
              </a:r>
              <a:r>
                <a:rPr lang="ja-JP" altLang="en-US" sz="1200" b="1" kern="0" dirty="0" smtClean="0">
                  <a:solidFill>
                    <a:sysClr val="windowText" lastClr="000000"/>
                  </a:solidFill>
                </a:rPr>
                <a:t>一人あたり</a:t>
              </a:r>
              <a:r>
                <a:rPr lang="ja-JP" altLang="en-US" sz="1200" b="1" kern="0" dirty="0" smtClean="0">
                  <a:solidFill>
                    <a:srgbClr val="1F497D">
                      <a:lumMod val="50000"/>
                    </a:srgbClr>
                  </a:solidFill>
                </a:rPr>
                <a:t>介護</a:t>
              </a:r>
              <a:r>
                <a:rPr lang="ja-JP" altLang="en-US" sz="1200" b="1" kern="0" dirty="0">
                  <a:solidFill>
                    <a:sysClr val="windowText" lastClr="000000"/>
                  </a:solidFill>
                </a:rPr>
                <a:t>給付費（年額）</a:t>
              </a:r>
            </a:p>
          </p:txBody>
        </p:sp>
        <p:sp>
          <p:nvSpPr>
            <p:cNvPr id="85" name="四角形吹き出し 84"/>
            <p:cNvSpPr/>
            <p:nvPr/>
          </p:nvSpPr>
          <p:spPr>
            <a:xfrm>
              <a:off x="2916997" y="7814444"/>
              <a:ext cx="2539685" cy="365340"/>
            </a:xfrm>
            <a:prstGeom prst="wedgeRectCallout">
              <a:avLst>
                <a:gd name="adj1" fmla="val -81515"/>
                <a:gd name="adj2" fmla="val 76321"/>
              </a:avLst>
            </a:prstGeom>
            <a:solidFill>
              <a:srgbClr val="C0504D">
                <a:lumMod val="20000"/>
                <a:lumOff val="80000"/>
              </a:srgbClr>
            </a:solidFill>
            <a:ln w="38100" cap="flat" cmpd="sng" algn="ctr">
              <a:solidFill>
                <a:srgbClr val="C0504D"/>
              </a:solidFill>
              <a:prstDash val="solid"/>
            </a:ln>
            <a:effectLst/>
          </p:spPr>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auto">
                <a:spcBef>
                  <a:spcPts val="0"/>
                </a:spcBef>
                <a:spcAft>
                  <a:spcPts val="0"/>
                </a:spcAft>
                <a:defRPr/>
              </a:pPr>
              <a:r>
                <a:rPr lang="ja-JP" altLang="en-US" sz="1200" kern="0" dirty="0">
                  <a:solidFill>
                    <a:sysClr val="windowText" lastClr="000000"/>
                  </a:solidFill>
                </a:rPr>
                <a:t>最低額　８８</a:t>
              </a:r>
              <a:r>
                <a:rPr lang="ja-JP" altLang="ja-JP" sz="1200" kern="0" dirty="0">
                  <a:solidFill>
                    <a:sysClr val="windowText" lastClr="000000"/>
                  </a:solidFill>
                </a:rPr>
                <a:t>，</a:t>
              </a:r>
              <a:r>
                <a:rPr lang="ja-JP" altLang="en-US" sz="1200" kern="0" dirty="0">
                  <a:solidFill>
                    <a:sysClr val="windowText" lastClr="000000"/>
                  </a:solidFill>
                </a:rPr>
                <a:t>２３０</a:t>
              </a:r>
              <a:r>
                <a:rPr lang="ja-JP" altLang="ja-JP" sz="1200" kern="0" dirty="0">
                  <a:solidFill>
                    <a:sysClr val="windowText" lastClr="000000"/>
                  </a:solidFill>
                </a:rPr>
                <a:t>円</a:t>
              </a:r>
              <a:endParaRPr lang="ja-JP" altLang="en-US" sz="1200" kern="0" dirty="0">
                <a:solidFill>
                  <a:sysClr val="windowText" lastClr="000000"/>
                </a:solidFill>
              </a:endParaRPr>
            </a:p>
          </p:txBody>
        </p:sp>
        <p:sp>
          <p:nvSpPr>
            <p:cNvPr id="86" name="四角形吹き出し 85"/>
            <p:cNvSpPr/>
            <p:nvPr/>
          </p:nvSpPr>
          <p:spPr>
            <a:xfrm>
              <a:off x="2916997" y="879979"/>
              <a:ext cx="2825490" cy="352589"/>
            </a:xfrm>
            <a:prstGeom prst="wedgeRectCallout">
              <a:avLst>
                <a:gd name="adj1" fmla="val -83248"/>
                <a:gd name="adj2" fmla="val -79369"/>
              </a:avLst>
            </a:prstGeom>
            <a:solidFill>
              <a:srgbClr val="C0504D">
                <a:lumMod val="20000"/>
                <a:lumOff val="80000"/>
              </a:srgbClr>
            </a:solidFill>
            <a:ln w="38100" cap="flat" cmpd="sng" algn="ctr">
              <a:solidFill>
                <a:srgbClr val="C0504D"/>
              </a:solidFill>
              <a:prstDash val="solid"/>
            </a:ln>
            <a:effectLst/>
          </p:spPr>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auto">
                <a:spcBef>
                  <a:spcPts val="0"/>
                </a:spcBef>
                <a:spcAft>
                  <a:spcPts val="0"/>
                </a:spcAft>
                <a:defRPr/>
              </a:pPr>
              <a:r>
                <a:rPr lang="ja-JP" altLang="en-US" sz="1200" kern="0">
                  <a:solidFill>
                    <a:sysClr val="windowText" lastClr="000000"/>
                  </a:solidFill>
                </a:rPr>
                <a:t>最高額　５３１</a:t>
              </a:r>
              <a:r>
                <a:rPr lang="ja-JP" altLang="ja-JP" sz="1200" kern="0">
                  <a:solidFill>
                    <a:sysClr val="windowText" lastClr="000000"/>
                  </a:solidFill>
                </a:rPr>
                <a:t>，</a:t>
              </a:r>
              <a:r>
                <a:rPr lang="ja-JP" altLang="en-US" sz="1200" kern="0">
                  <a:solidFill>
                    <a:sysClr val="windowText" lastClr="000000"/>
                  </a:solidFill>
                </a:rPr>
                <a:t>８０１</a:t>
              </a:r>
              <a:r>
                <a:rPr lang="ja-JP" altLang="ja-JP" sz="1200" kern="0">
                  <a:solidFill>
                    <a:sysClr val="windowText" lastClr="000000"/>
                  </a:solidFill>
                </a:rPr>
                <a:t>円</a:t>
              </a:r>
              <a:endParaRPr lang="ja-JP" altLang="en-US" sz="1200" kern="0">
                <a:solidFill>
                  <a:sysClr val="windowText" lastClr="000000"/>
                </a:solidFill>
              </a:endParaRPr>
            </a:p>
          </p:txBody>
        </p:sp>
      </p:grpSp>
      <p:sp>
        <p:nvSpPr>
          <p:cNvPr id="89" name="テキスト ボックス 1"/>
          <p:cNvSpPr txBox="1"/>
          <p:nvPr/>
        </p:nvSpPr>
        <p:spPr>
          <a:xfrm>
            <a:off x="277090" y="6381329"/>
            <a:ext cx="9351822" cy="46808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dirty="0" smtClean="0">
                <a:solidFill>
                  <a:prstClr val="black"/>
                </a:solidFill>
                <a:latin typeface="ＭＳ Ｐゴシック"/>
              </a:rPr>
              <a:t>１）　第１号</a:t>
            </a:r>
            <a:r>
              <a:rPr lang="ja-JP" altLang="en-US" dirty="0">
                <a:solidFill>
                  <a:prstClr val="black"/>
                </a:solidFill>
                <a:latin typeface="ＭＳ Ｐゴシック"/>
              </a:rPr>
              <a:t>被保険者１人</a:t>
            </a:r>
            <a:r>
              <a:rPr lang="ja-JP" altLang="en-US" dirty="0" smtClean="0">
                <a:solidFill>
                  <a:prstClr val="black"/>
                </a:solidFill>
                <a:latin typeface="ＭＳ Ｐゴシック"/>
              </a:rPr>
              <a:t>あたり予防［介護］給付費</a:t>
            </a:r>
            <a:r>
              <a:rPr lang="ja-JP" altLang="en-US" dirty="0">
                <a:solidFill>
                  <a:prstClr val="black"/>
                </a:solidFill>
                <a:latin typeface="ＭＳ Ｐゴシック"/>
              </a:rPr>
              <a:t>（年額）</a:t>
            </a:r>
            <a:r>
              <a:rPr lang="ja-JP" altLang="en-US" dirty="0" smtClean="0">
                <a:solidFill>
                  <a:prstClr val="black"/>
                </a:solidFill>
                <a:latin typeface="ＭＳ Ｐゴシック"/>
              </a:rPr>
              <a:t>＝</a:t>
            </a:r>
            <a:r>
              <a:rPr lang="ja-JP" altLang="en-US" dirty="0">
                <a:solidFill>
                  <a:prstClr val="black"/>
                </a:solidFill>
                <a:latin typeface="ＭＳ Ｐゴシック"/>
              </a:rPr>
              <a:t>予防［介護］</a:t>
            </a:r>
            <a:r>
              <a:rPr lang="ja-JP" altLang="en-US" dirty="0" smtClean="0">
                <a:solidFill>
                  <a:prstClr val="black"/>
                </a:solidFill>
                <a:latin typeface="ＭＳ Ｐゴシック"/>
              </a:rPr>
              <a:t>給付費</a:t>
            </a:r>
            <a:r>
              <a:rPr lang="ja-JP" altLang="en-US" dirty="0">
                <a:solidFill>
                  <a:prstClr val="black"/>
                </a:solidFill>
                <a:latin typeface="ＭＳ Ｐゴシック"/>
              </a:rPr>
              <a:t>（平成２３年度累計）／第１号被保険者数（平成２３年度末現在）</a:t>
            </a:r>
            <a:endParaRPr lang="en-US" altLang="ja-JP" dirty="0">
              <a:solidFill>
                <a:prstClr val="black"/>
              </a:solidFill>
              <a:latin typeface="ＭＳ Ｐゴシック"/>
            </a:endParaRPr>
          </a:p>
          <a:p>
            <a:r>
              <a:rPr lang="ja-JP" altLang="en-US" dirty="0" smtClean="0">
                <a:solidFill>
                  <a:prstClr val="black"/>
                </a:solidFill>
                <a:latin typeface="ＭＳ Ｐゴシック"/>
              </a:rPr>
              <a:t>２）　出典</a:t>
            </a:r>
            <a:r>
              <a:rPr lang="ja-JP" altLang="en-US" dirty="0">
                <a:solidFill>
                  <a:prstClr val="black"/>
                </a:solidFill>
                <a:latin typeface="ＭＳ Ｐゴシック"/>
              </a:rPr>
              <a:t>：「平成２３年度 介護保険事業状況報告年報」</a:t>
            </a:r>
            <a:endParaRPr lang="en-US" altLang="ja-JP" dirty="0">
              <a:solidFill>
                <a:prstClr val="black"/>
              </a:solidFill>
              <a:latin typeface="ＭＳ Ｐゴシック"/>
            </a:endParaRPr>
          </a:p>
        </p:txBody>
      </p:sp>
      <p:sp>
        <p:nvSpPr>
          <p:cNvPr id="90" name="テキスト ボックス 1"/>
          <p:cNvSpPr txBox="1"/>
          <p:nvPr/>
        </p:nvSpPr>
        <p:spPr>
          <a:xfrm>
            <a:off x="0" y="491786"/>
            <a:ext cx="9906000" cy="46808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1200" dirty="0" smtClean="0">
                <a:solidFill>
                  <a:prstClr val="black"/>
                </a:solidFill>
                <a:latin typeface="ＭＳ Ｐゴシック"/>
              </a:rPr>
              <a:t>　　</a:t>
            </a:r>
            <a:r>
              <a:rPr lang="en-US" altLang="ja-JP" sz="1200" dirty="0" smtClean="0">
                <a:solidFill>
                  <a:prstClr val="black"/>
                </a:solidFill>
                <a:latin typeface="ＭＳ Ｐゴシック"/>
              </a:rPr>
              <a:t>【</a:t>
            </a:r>
            <a:r>
              <a:rPr lang="ja-JP" altLang="en-US" sz="1200" dirty="0">
                <a:solidFill>
                  <a:prstClr val="black"/>
                </a:solidFill>
                <a:latin typeface="ＭＳ Ｐゴシック"/>
              </a:rPr>
              <a:t>第１号被保険者１人あたり介護</a:t>
            </a:r>
            <a:r>
              <a:rPr lang="ja-JP" altLang="en-US" sz="1200" dirty="0" smtClean="0">
                <a:solidFill>
                  <a:prstClr val="black"/>
                </a:solidFill>
                <a:latin typeface="ＭＳ Ｐゴシック"/>
              </a:rPr>
              <a:t>給付費（年額）</a:t>
            </a:r>
            <a:r>
              <a:rPr lang="ja-JP" altLang="en-US" sz="1200" dirty="0">
                <a:solidFill>
                  <a:prstClr val="black"/>
                </a:solidFill>
                <a:latin typeface="ＭＳ Ｐゴシック"/>
              </a:rPr>
              <a:t>の保険者</a:t>
            </a:r>
            <a:r>
              <a:rPr lang="ja-JP" altLang="en-US" sz="1200" dirty="0" smtClean="0">
                <a:solidFill>
                  <a:prstClr val="black"/>
                </a:solidFill>
                <a:latin typeface="ＭＳ Ｐゴシック"/>
              </a:rPr>
              <a:t>分布</a:t>
            </a:r>
            <a:r>
              <a:rPr lang="en-US" altLang="ja-JP" sz="1200" dirty="0" smtClean="0">
                <a:solidFill>
                  <a:prstClr val="black"/>
                </a:solidFill>
                <a:latin typeface="ＭＳ Ｐゴシック"/>
              </a:rPr>
              <a:t>】                      【</a:t>
            </a:r>
            <a:r>
              <a:rPr lang="ja-JP" altLang="en-US" sz="1200" dirty="0">
                <a:solidFill>
                  <a:prstClr val="black"/>
                </a:solidFill>
                <a:latin typeface="ＭＳ Ｐゴシック"/>
              </a:rPr>
              <a:t>第１号被保険者１人あたり予防給付費（年額）の保険者分布</a:t>
            </a:r>
            <a:r>
              <a:rPr lang="en-US" altLang="ja-JP" sz="1200" dirty="0">
                <a:solidFill>
                  <a:prstClr val="black"/>
                </a:solidFill>
                <a:latin typeface="ＭＳ Ｐゴシック"/>
              </a:rPr>
              <a:t>】</a:t>
            </a:r>
            <a:r>
              <a:rPr lang="ja-JP" altLang="en-US" sz="1200" dirty="0">
                <a:solidFill>
                  <a:prstClr val="black"/>
                </a:solidFill>
                <a:latin typeface="ＭＳ Ｐゴシック"/>
              </a:rPr>
              <a:t>　　</a:t>
            </a:r>
            <a:endParaRPr lang="en-US" altLang="ja-JP" sz="1200" dirty="0">
              <a:solidFill>
                <a:prstClr val="black"/>
              </a:solidFill>
              <a:latin typeface="ＭＳ Ｐゴシック"/>
            </a:endParaRPr>
          </a:p>
          <a:p>
            <a:pPr algn="ctr"/>
            <a:endParaRPr lang="en-US" altLang="ja-JP" sz="1200" dirty="0">
              <a:solidFill>
                <a:prstClr val="black"/>
              </a:solidFill>
              <a:latin typeface="ＭＳ Ｐゴシック"/>
            </a:endParaRPr>
          </a:p>
        </p:txBody>
      </p:sp>
      <p:sp>
        <p:nvSpPr>
          <p:cNvPr id="2" name="スライド番号プレースホルダー 1"/>
          <p:cNvSpPr>
            <a:spLocks noGrp="1"/>
          </p:cNvSpPr>
          <p:nvPr>
            <p:ph type="sldNum" sz="quarter" idx="12"/>
          </p:nvPr>
        </p:nvSpPr>
        <p:spPr>
          <a:xfrm>
            <a:off x="7545288" y="6453336"/>
            <a:ext cx="2311400" cy="365125"/>
          </a:xfrm>
        </p:spPr>
        <p:txBody>
          <a:bodyPr/>
          <a:lstStyle/>
          <a:p>
            <a:pPr>
              <a:defRPr/>
            </a:pPr>
            <a:r>
              <a:rPr lang="en-US" altLang="ja-JP" sz="2400" dirty="0" smtClean="0">
                <a:solidFill>
                  <a:prstClr val="black"/>
                </a:solidFill>
                <a:cs typeface="Arial" panose="020B0604020202020204" pitchFamily="34" charset="0"/>
              </a:rPr>
              <a:t>13</a:t>
            </a:r>
            <a:endParaRPr lang="en-US" altLang="ja-JP" sz="2400" dirty="0">
              <a:solidFill>
                <a:prstClr val="black"/>
              </a:solidFill>
              <a:cs typeface="Arial" panose="020B0604020202020204" pitchFamily="34" charset="0"/>
            </a:endParaRPr>
          </a:p>
        </p:txBody>
      </p:sp>
    </p:spTree>
    <p:extLst>
      <p:ext uri="{BB962C8B-B14F-4D97-AF65-F5344CB8AC3E}">
        <p14:creationId xmlns:p14="http://schemas.microsoft.com/office/powerpoint/2010/main" val="16641867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8454" y="44624"/>
            <a:ext cx="9788298" cy="40011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2000" b="1" dirty="0" smtClean="0">
                <a:solidFill>
                  <a:sysClr val="windowText" lastClr="000000"/>
                </a:solidFill>
                <a:latin typeface="ＭＳ Ｐゴシック"/>
              </a:rPr>
              <a:t>第５期保険料基準額（月額）の保険者分布</a:t>
            </a:r>
            <a:endParaRPr lang="ja-JP" altLang="en-US" sz="2000" b="1" dirty="0">
              <a:solidFill>
                <a:sysClr val="windowText" lastClr="000000"/>
              </a:solidFill>
              <a:latin typeface="ＭＳ Ｐゴシック"/>
            </a:endParaRPr>
          </a:p>
        </p:txBody>
      </p:sp>
      <p:sp>
        <p:nvSpPr>
          <p:cNvPr id="6" name="テキスト ボックス 5"/>
          <p:cNvSpPr txBox="1"/>
          <p:nvPr/>
        </p:nvSpPr>
        <p:spPr>
          <a:xfrm>
            <a:off x="1273219" y="2620608"/>
            <a:ext cx="8424936" cy="253916"/>
          </a:xfrm>
          <a:prstGeom prst="rect">
            <a:avLst/>
          </a:prstGeom>
          <a:noFill/>
        </p:spPr>
        <p:txBody>
          <a:bodyPr wrap="square" rtlCol="0">
            <a:spAutoFit/>
          </a:bodyPr>
          <a:lstStyle/>
          <a:p>
            <a:r>
              <a:rPr lang="en-US" altLang="ja-JP" sz="1050" dirty="0" smtClean="0">
                <a:solidFill>
                  <a:prstClr val="black"/>
                </a:solidFill>
                <a:latin typeface="ＭＳ Ｐ明朝" pitchFamily="18" charset="-128"/>
                <a:ea typeface="ＭＳ Ｐ明朝" pitchFamily="18" charset="-128"/>
              </a:rPr>
              <a:t>※</a:t>
            </a:r>
            <a:r>
              <a:rPr lang="ja-JP" altLang="en-US" sz="1050" dirty="0" smtClean="0">
                <a:solidFill>
                  <a:prstClr val="black"/>
                </a:solidFill>
                <a:latin typeface="ＭＳ Ｐ明朝" pitchFamily="18" charset="-128"/>
                <a:ea typeface="ＭＳ Ｐ明朝" pitchFamily="18" charset="-128"/>
              </a:rPr>
              <a:t>東日本大震災の影響により、暫定的に第４期と同額の保険料基準額に据え置いた保険者等（</a:t>
            </a:r>
            <a:r>
              <a:rPr lang="en-US" altLang="ja-JP" sz="1050" dirty="0" smtClean="0">
                <a:solidFill>
                  <a:prstClr val="black"/>
                </a:solidFill>
                <a:latin typeface="ＭＳ Ｐ明朝" pitchFamily="18" charset="-128"/>
                <a:ea typeface="ＭＳ Ｐ明朝" pitchFamily="18" charset="-128"/>
              </a:rPr>
              <a:t>14</a:t>
            </a:r>
            <a:r>
              <a:rPr lang="ja-JP" altLang="en-US" sz="1050" dirty="0" smtClean="0">
                <a:solidFill>
                  <a:prstClr val="black"/>
                </a:solidFill>
                <a:latin typeface="ＭＳ Ｐ明朝" pitchFamily="18" charset="-128"/>
                <a:ea typeface="ＭＳ Ｐ明朝" pitchFamily="18" charset="-128"/>
              </a:rPr>
              <a:t>保険者）を除く。</a:t>
            </a:r>
            <a:endParaRPr lang="en-US" altLang="ja-JP" sz="1050" dirty="0">
              <a:solidFill>
                <a:prstClr val="black"/>
              </a:solidFill>
              <a:latin typeface="ＭＳ Ｐ明朝" pitchFamily="18" charset="-128"/>
              <a:ea typeface="ＭＳ Ｐ明朝" pitchFamily="18" charset="-128"/>
            </a:endParaRPr>
          </a:p>
        </p:txBody>
      </p:sp>
      <p:grpSp>
        <p:nvGrpSpPr>
          <p:cNvPr id="91" name="グループ化 90"/>
          <p:cNvGrpSpPr/>
          <p:nvPr/>
        </p:nvGrpSpPr>
        <p:grpSpPr>
          <a:xfrm>
            <a:off x="662523" y="413956"/>
            <a:ext cx="9341924" cy="2217027"/>
            <a:chOff x="632520" y="1860507"/>
            <a:chExt cx="8784976" cy="2356000"/>
          </a:xfrm>
        </p:grpSpPr>
        <p:graphicFrame>
          <p:nvGraphicFramePr>
            <p:cNvPr id="92" name="グラフ 91"/>
            <p:cNvGraphicFramePr/>
            <p:nvPr>
              <p:extLst>
                <p:ext uri="{D42A27DB-BD31-4B8C-83A1-F6EECF244321}">
                  <p14:modId xmlns:p14="http://schemas.microsoft.com/office/powerpoint/2010/main" val="3457718931"/>
                </p:ext>
              </p:extLst>
            </p:nvPr>
          </p:nvGraphicFramePr>
          <p:xfrm>
            <a:off x="632520" y="1860507"/>
            <a:ext cx="8784976" cy="2356000"/>
          </p:xfrm>
          <a:graphic>
            <a:graphicData uri="http://schemas.openxmlformats.org/drawingml/2006/chart">
              <c:chart xmlns:c="http://schemas.openxmlformats.org/drawingml/2006/chart" xmlns:r="http://schemas.openxmlformats.org/officeDocument/2006/relationships" r:id="rId2"/>
            </a:graphicData>
          </a:graphic>
        </p:graphicFrame>
        <p:cxnSp>
          <p:nvCxnSpPr>
            <p:cNvPr id="93" name="直線コネクタ 92"/>
            <p:cNvCxnSpPr/>
            <p:nvPr/>
          </p:nvCxnSpPr>
          <p:spPr>
            <a:xfrm>
              <a:off x="1496616" y="2848354"/>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4" name="四角形吹き出し 93"/>
            <p:cNvSpPr/>
            <p:nvPr/>
          </p:nvSpPr>
          <p:spPr>
            <a:xfrm>
              <a:off x="7257260" y="3280410"/>
              <a:ext cx="1829077" cy="504265"/>
            </a:xfrm>
            <a:prstGeom prst="wedgeRectCallout">
              <a:avLst>
                <a:gd name="adj1" fmla="val 37272"/>
                <a:gd name="adj2" fmla="val -122974"/>
              </a:avLst>
            </a:prstGeom>
            <a:solidFill>
              <a:schemeClr val="bg1"/>
            </a:solidFill>
            <a:ln w="12700">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auto">
                <a:spcBef>
                  <a:spcPts val="0"/>
                </a:spcBef>
                <a:spcAft>
                  <a:spcPts val="0"/>
                </a:spcAft>
                <a:defRPr/>
              </a:pPr>
              <a:r>
                <a:rPr lang="ja-JP" altLang="en-US" sz="1200">
                  <a:solidFill>
                    <a:prstClr val="black"/>
                  </a:solidFill>
                </a:rPr>
                <a:t>全国保険者</a:t>
              </a:r>
              <a:r>
                <a:rPr lang="ja-JP" altLang="ja-JP" sz="1200">
                  <a:solidFill>
                    <a:prstClr val="black"/>
                  </a:solidFill>
                </a:rPr>
                <a:t>平均</a:t>
              </a:r>
              <a:endParaRPr lang="en-US" altLang="ja-JP" sz="1200">
                <a:solidFill>
                  <a:prstClr val="black"/>
                </a:solidFill>
              </a:endParaRPr>
            </a:p>
            <a:p>
              <a:pPr algn="ctr" fontAlgn="auto">
                <a:spcBef>
                  <a:spcPts val="0"/>
                </a:spcBef>
                <a:spcAft>
                  <a:spcPts val="0"/>
                </a:spcAft>
                <a:defRPr/>
              </a:pPr>
              <a:r>
                <a:rPr lang="ja-JP" altLang="en-US" sz="1200">
                  <a:solidFill>
                    <a:prstClr val="black"/>
                  </a:solidFill>
                </a:rPr>
                <a:t>　４，９７２</a:t>
              </a:r>
              <a:r>
                <a:rPr lang="ja-JP" altLang="ja-JP" sz="1200">
                  <a:solidFill>
                    <a:prstClr val="black"/>
                  </a:solidFill>
                </a:rPr>
                <a:t>円</a:t>
              </a:r>
              <a:endParaRPr lang="ja-JP" altLang="en-US" sz="1200">
                <a:solidFill>
                  <a:prstClr val="black"/>
                </a:solidFill>
              </a:endParaRPr>
            </a:p>
          </p:txBody>
        </p:sp>
        <p:sp>
          <p:nvSpPr>
            <p:cNvPr id="95" name="四角形吹き出し 94"/>
            <p:cNvSpPr/>
            <p:nvPr/>
          </p:nvSpPr>
          <p:spPr>
            <a:xfrm>
              <a:off x="2288705" y="3640442"/>
              <a:ext cx="1500467" cy="294294"/>
            </a:xfrm>
            <a:prstGeom prst="wedgeRectCallout">
              <a:avLst>
                <a:gd name="adj1" fmla="val -105357"/>
                <a:gd name="adj2" fmla="val 7254"/>
              </a:avLst>
            </a:prstGeom>
            <a:solidFill>
              <a:schemeClr val="bg1"/>
            </a:solidFill>
            <a:ln w="12700">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auto">
                <a:spcBef>
                  <a:spcPts val="0"/>
                </a:spcBef>
                <a:spcAft>
                  <a:spcPts val="0"/>
                </a:spcAft>
                <a:defRPr/>
              </a:pPr>
              <a:r>
                <a:rPr lang="ja-JP" altLang="en-US" sz="1200">
                  <a:solidFill>
                    <a:prstClr val="black"/>
                  </a:solidFill>
                </a:rPr>
                <a:t>最低額　２，８００</a:t>
              </a:r>
              <a:r>
                <a:rPr lang="ja-JP" altLang="ja-JP" sz="1200">
                  <a:solidFill>
                    <a:prstClr val="black"/>
                  </a:solidFill>
                </a:rPr>
                <a:t>円</a:t>
              </a:r>
              <a:endParaRPr lang="ja-JP" altLang="en-US" sz="1200">
                <a:solidFill>
                  <a:prstClr val="black"/>
                </a:solidFill>
              </a:endParaRPr>
            </a:p>
          </p:txBody>
        </p:sp>
        <p:sp>
          <p:nvSpPr>
            <p:cNvPr id="96" name="四角形吹き出し 95"/>
            <p:cNvSpPr/>
            <p:nvPr/>
          </p:nvSpPr>
          <p:spPr>
            <a:xfrm>
              <a:off x="2216700" y="2056268"/>
              <a:ext cx="1498225" cy="294295"/>
            </a:xfrm>
            <a:prstGeom prst="wedgeRectCallout">
              <a:avLst>
                <a:gd name="adj1" fmla="val -95391"/>
                <a:gd name="adj2" fmla="val -48395"/>
              </a:avLst>
            </a:prstGeom>
            <a:solidFill>
              <a:schemeClr val="bg1"/>
            </a:solidFill>
            <a:ln w="12700">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auto">
                <a:spcBef>
                  <a:spcPts val="0"/>
                </a:spcBef>
                <a:spcAft>
                  <a:spcPts val="0"/>
                </a:spcAft>
                <a:defRPr/>
              </a:pPr>
              <a:r>
                <a:rPr lang="ja-JP" altLang="en-US" sz="1200">
                  <a:solidFill>
                    <a:prstClr val="black"/>
                  </a:solidFill>
                </a:rPr>
                <a:t>最高額　６，６８０</a:t>
              </a:r>
              <a:r>
                <a:rPr lang="ja-JP" altLang="ja-JP" sz="1200">
                  <a:solidFill>
                    <a:prstClr val="black"/>
                  </a:solidFill>
                </a:rPr>
                <a:t>円</a:t>
              </a:r>
              <a:endParaRPr lang="ja-JP" altLang="en-US" sz="1200">
                <a:solidFill>
                  <a:prstClr val="black"/>
                </a:solidFill>
              </a:endParaRPr>
            </a:p>
          </p:txBody>
        </p:sp>
        <p:sp>
          <p:nvSpPr>
            <p:cNvPr id="97" name="テキスト ボックス 96"/>
            <p:cNvSpPr txBox="1"/>
            <p:nvPr/>
          </p:nvSpPr>
          <p:spPr>
            <a:xfrm>
              <a:off x="4448944" y="3928482"/>
              <a:ext cx="1296144" cy="276999"/>
            </a:xfrm>
            <a:prstGeom prst="rect">
              <a:avLst/>
            </a:prstGeom>
            <a:noFill/>
          </p:spPr>
          <p:txBody>
            <a:bodyPr wrap="square" rtlCol="0">
              <a:spAutoFit/>
            </a:bodyPr>
            <a:lstStyle/>
            <a:p>
              <a:r>
                <a:rPr lang="ja-JP" altLang="en-US" sz="1200" dirty="0" smtClean="0">
                  <a:solidFill>
                    <a:prstClr val="black"/>
                  </a:solidFill>
                  <a:latin typeface="Arial" charset="0"/>
                </a:rPr>
                <a:t>保険者数</a:t>
              </a:r>
              <a:endParaRPr lang="ja-JP" altLang="en-US" sz="1200" dirty="0">
                <a:solidFill>
                  <a:prstClr val="black"/>
                </a:solidFill>
                <a:latin typeface="Arial" charset="0"/>
              </a:endParaRPr>
            </a:p>
          </p:txBody>
        </p:sp>
      </p:grpSp>
      <p:sp>
        <p:nvSpPr>
          <p:cNvPr id="5179" name="テキスト ボックス 5178"/>
          <p:cNvSpPr txBox="1"/>
          <p:nvPr/>
        </p:nvSpPr>
        <p:spPr>
          <a:xfrm>
            <a:off x="272480" y="580119"/>
            <a:ext cx="369332" cy="1908536"/>
          </a:xfrm>
          <a:prstGeom prst="rect">
            <a:avLst/>
          </a:prstGeom>
          <a:noFill/>
        </p:spPr>
        <p:txBody>
          <a:bodyPr vert="eaVert" wrap="none" rtlCol="0">
            <a:spAutoFit/>
          </a:bodyPr>
          <a:lstStyle/>
          <a:p>
            <a:r>
              <a:rPr lang="ja-JP" altLang="en-US" sz="1200" dirty="0" smtClean="0">
                <a:solidFill>
                  <a:prstClr val="black"/>
                </a:solidFill>
                <a:latin typeface="Arial" charset="0"/>
              </a:rPr>
              <a:t>第５期保険料基準額（月額）</a:t>
            </a:r>
            <a:endParaRPr lang="en-US" altLang="ja-JP" sz="1200" dirty="0" smtClean="0">
              <a:solidFill>
                <a:prstClr val="black"/>
              </a:solidFill>
              <a:latin typeface="Arial" charset="0"/>
            </a:endParaRPr>
          </a:p>
        </p:txBody>
      </p:sp>
      <p:grpSp>
        <p:nvGrpSpPr>
          <p:cNvPr id="99" name="グループ化 98"/>
          <p:cNvGrpSpPr/>
          <p:nvPr/>
        </p:nvGrpSpPr>
        <p:grpSpPr>
          <a:xfrm>
            <a:off x="216079" y="3434447"/>
            <a:ext cx="9433048" cy="3065933"/>
            <a:chOff x="0" y="0"/>
            <a:chExt cx="7545918" cy="5672667"/>
          </a:xfrm>
        </p:grpSpPr>
        <p:graphicFrame>
          <p:nvGraphicFramePr>
            <p:cNvPr id="100" name="グラフ 99"/>
            <p:cNvGraphicFramePr/>
            <p:nvPr>
              <p:extLst>
                <p:ext uri="{D42A27DB-BD31-4B8C-83A1-F6EECF244321}">
                  <p14:modId xmlns:p14="http://schemas.microsoft.com/office/powerpoint/2010/main" val="2766301323"/>
                </p:ext>
              </p:extLst>
            </p:nvPr>
          </p:nvGraphicFramePr>
          <p:xfrm>
            <a:off x="0" y="0"/>
            <a:ext cx="7545918" cy="5672667"/>
          </p:xfrm>
          <a:graphic>
            <a:graphicData uri="http://schemas.openxmlformats.org/drawingml/2006/chart">
              <c:chart xmlns:c="http://schemas.openxmlformats.org/drawingml/2006/chart" xmlns:r="http://schemas.openxmlformats.org/officeDocument/2006/relationships" r:id="rId3"/>
            </a:graphicData>
          </a:graphic>
        </p:graphicFrame>
        <p:cxnSp>
          <p:nvCxnSpPr>
            <p:cNvPr id="101" name="直線コネクタ 100"/>
            <p:cNvCxnSpPr/>
            <p:nvPr/>
          </p:nvCxnSpPr>
          <p:spPr>
            <a:xfrm>
              <a:off x="624419" y="2053166"/>
              <a:ext cx="6805083" cy="0"/>
            </a:xfrm>
            <a:prstGeom prst="line">
              <a:avLst/>
            </a:prstGeom>
            <a:noFill/>
            <a:ln w="19050" cap="flat" cmpd="sng" algn="ctr">
              <a:solidFill>
                <a:srgbClr val="C0504D">
                  <a:shade val="95000"/>
                  <a:satMod val="105000"/>
                </a:srgbClr>
              </a:solidFill>
              <a:prstDash val="solid"/>
            </a:ln>
            <a:effectLst/>
          </p:spPr>
        </p:cxnSp>
        <p:sp>
          <p:nvSpPr>
            <p:cNvPr id="102" name="四角形吹き出し 101"/>
            <p:cNvSpPr/>
            <p:nvPr/>
          </p:nvSpPr>
          <p:spPr>
            <a:xfrm>
              <a:off x="5664202" y="952940"/>
              <a:ext cx="1518709" cy="810242"/>
            </a:xfrm>
            <a:prstGeom prst="wedgeRectCallout">
              <a:avLst>
                <a:gd name="adj1" fmla="val -28498"/>
                <a:gd name="adj2" fmla="val 93175"/>
              </a:avLst>
            </a:prstGeom>
            <a:solidFill>
              <a:srgbClr val="C0504D">
                <a:lumMod val="20000"/>
                <a:lumOff val="80000"/>
              </a:srgbClr>
            </a:solidFill>
            <a:ln w="25400" cap="flat" cmpd="sng" algn="ctr">
              <a:solidFill>
                <a:srgbClr val="C0504D"/>
              </a:solidFill>
              <a:prstDash val="solid"/>
            </a:ln>
            <a:effectLst/>
          </p:spPr>
          <p:txBody>
            <a:bodyPr lIns="0" tIns="0" rIns="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auto">
                <a:spcBef>
                  <a:spcPts val="0"/>
                </a:spcBef>
                <a:spcAft>
                  <a:spcPts val="0"/>
                </a:spcAft>
                <a:defRPr/>
              </a:pPr>
              <a:r>
                <a:rPr lang="ja-JP" altLang="en-US" kern="0" dirty="0">
                  <a:solidFill>
                    <a:sysClr val="windowText" lastClr="000000"/>
                  </a:solidFill>
                  <a:latin typeface="HG丸ｺﾞｼｯｸM-PRO" pitchFamily="50" charset="-128"/>
                  <a:ea typeface="HG丸ｺﾞｼｯｸM-PRO" pitchFamily="50" charset="-128"/>
                </a:rPr>
                <a:t>全国計の認定率：</a:t>
              </a:r>
              <a:endParaRPr lang="en-US" altLang="ja-JP" kern="0" dirty="0">
                <a:solidFill>
                  <a:sysClr val="windowText" lastClr="000000"/>
                </a:solidFill>
                <a:latin typeface="HG丸ｺﾞｼｯｸM-PRO" pitchFamily="50" charset="-128"/>
                <a:ea typeface="HG丸ｺﾞｼｯｸM-PRO" pitchFamily="50" charset="-128"/>
              </a:endParaRPr>
            </a:p>
            <a:p>
              <a:pPr algn="ctr" fontAlgn="auto">
                <a:spcBef>
                  <a:spcPts val="0"/>
                </a:spcBef>
                <a:spcAft>
                  <a:spcPts val="0"/>
                </a:spcAft>
                <a:defRPr/>
              </a:pPr>
              <a:r>
                <a:rPr lang="ja-JP" altLang="en-US" kern="0" dirty="0">
                  <a:solidFill>
                    <a:sysClr val="windowText" lastClr="000000"/>
                  </a:solidFill>
                  <a:latin typeface="HG丸ｺﾞｼｯｸM-PRO" pitchFamily="50" charset="-128"/>
                  <a:ea typeface="HG丸ｺﾞｼｯｸM-PRO" pitchFamily="50" charset="-128"/>
                </a:rPr>
                <a:t>３１</a:t>
              </a:r>
              <a:r>
                <a:rPr lang="en-US" altLang="ja-JP" kern="0" dirty="0">
                  <a:solidFill>
                    <a:sysClr val="windowText" lastClr="000000"/>
                  </a:solidFill>
                  <a:latin typeface="HG丸ｺﾞｼｯｸM-PRO" pitchFamily="50" charset="-128"/>
                  <a:ea typeface="HG丸ｺﾞｼｯｸM-PRO" pitchFamily="50" charset="-128"/>
                </a:rPr>
                <a:t>.</a:t>
              </a:r>
              <a:r>
                <a:rPr lang="ja-JP" altLang="en-US" kern="0" dirty="0">
                  <a:solidFill>
                    <a:sysClr val="windowText" lastClr="000000"/>
                  </a:solidFill>
                  <a:latin typeface="HG丸ｺﾞｼｯｸM-PRO" pitchFamily="50" charset="-128"/>
                  <a:ea typeface="HG丸ｺﾞｼｯｸM-PRO" pitchFamily="50" charset="-128"/>
                </a:rPr>
                <a:t>５％</a:t>
              </a:r>
            </a:p>
          </p:txBody>
        </p:sp>
        <p:sp>
          <p:nvSpPr>
            <p:cNvPr id="103" name="四角形吹き出し 102"/>
            <p:cNvSpPr/>
            <p:nvPr/>
          </p:nvSpPr>
          <p:spPr>
            <a:xfrm>
              <a:off x="1979086" y="296331"/>
              <a:ext cx="1375833" cy="656607"/>
            </a:xfrm>
            <a:prstGeom prst="wedgeRectCallout">
              <a:avLst>
                <a:gd name="adj1" fmla="val -90519"/>
                <a:gd name="adj2" fmla="val -72148"/>
              </a:avLst>
            </a:prstGeom>
            <a:solidFill>
              <a:srgbClr val="C0504D">
                <a:lumMod val="20000"/>
                <a:lumOff val="80000"/>
              </a:srgbClr>
            </a:solidFill>
            <a:ln w="25400" cap="flat" cmpd="sng" algn="ctr">
              <a:solidFill>
                <a:srgbClr val="C0504D"/>
              </a:solidFill>
              <a:prstDash val="solid"/>
            </a:ln>
            <a:effectLst/>
          </p:spPr>
          <p:txBody>
            <a:bodyPr lIns="0" tIns="0" rIns="0" bIns="0"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fontAlgn="auto">
                <a:spcBef>
                  <a:spcPts val="0"/>
                </a:spcBef>
                <a:spcAft>
                  <a:spcPts val="0"/>
                </a:spcAft>
                <a:defRPr/>
              </a:pPr>
              <a:r>
                <a:rPr lang="ja-JP" altLang="en-US" kern="0" dirty="0">
                  <a:solidFill>
                    <a:sysClr val="windowText" lastClr="000000"/>
                  </a:solidFill>
                  <a:latin typeface="HG丸ｺﾞｼｯｸM-PRO" pitchFamily="50" charset="-128"/>
                  <a:ea typeface="HG丸ｺﾞｼｯｸM-PRO" pitchFamily="50" charset="-128"/>
                </a:rPr>
                <a:t>最高：４６．２％</a:t>
              </a:r>
            </a:p>
          </p:txBody>
        </p:sp>
        <p:sp>
          <p:nvSpPr>
            <p:cNvPr id="104" name="四角形吹き出し 103"/>
            <p:cNvSpPr/>
            <p:nvPr/>
          </p:nvSpPr>
          <p:spPr>
            <a:xfrm>
              <a:off x="2190752" y="4220163"/>
              <a:ext cx="1375833" cy="584668"/>
            </a:xfrm>
            <a:prstGeom prst="wedgeRectCallout">
              <a:avLst>
                <a:gd name="adj1" fmla="val -103596"/>
                <a:gd name="adj2" fmla="val 56424"/>
              </a:avLst>
            </a:prstGeom>
            <a:solidFill>
              <a:srgbClr val="C0504D">
                <a:lumMod val="20000"/>
                <a:lumOff val="80000"/>
              </a:srgbClr>
            </a:solidFill>
            <a:ln w="25400" cap="flat" cmpd="sng" algn="ctr">
              <a:solidFill>
                <a:srgbClr val="C0504D"/>
              </a:solidFill>
              <a:prstDash val="solid"/>
            </a:ln>
            <a:effectLst/>
          </p:spPr>
          <p:txBody>
            <a:bodyPr lIns="0" tIns="0" rIns="0" bIns="0"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fontAlgn="auto">
                <a:spcBef>
                  <a:spcPts val="0"/>
                </a:spcBef>
                <a:spcAft>
                  <a:spcPts val="0"/>
                </a:spcAft>
                <a:defRPr/>
              </a:pPr>
              <a:r>
                <a:rPr lang="ja-JP" altLang="en-US" kern="0" dirty="0">
                  <a:solidFill>
                    <a:sysClr val="windowText" lastClr="000000"/>
                  </a:solidFill>
                  <a:latin typeface="HG丸ｺﾞｼｯｸM-PRO" pitchFamily="50" charset="-128"/>
                  <a:ea typeface="HG丸ｺﾞｼｯｸM-PRO" pitchFamily="50" charset="-128"/>
                </a:rPr>
                <a:t>最低：１０．９％</a:t>
              </a:r>
            </a:p>
          </p:txBody>
        </p:sp>
      </p:grpSp>
      <p:sp>
        <p:nvSpPr>
          <p:cNvPr id="105" name="テキスト ボックス 104"/>
          <p:cNvSpPr txBox="1"/>
          <p:nvPr/>
        </p:nvSpPr>
        <p:spPr>
          <a:xfrm>
            <a:off x="38454" y="3034337"/>
            <a:ext cx="9788298" cy="40011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ja-JP" sz="2000" b="1" dirty="0" smtClean="0">
                <a:solidFill>
                  <a:prstClr val="black"/>
                </a:solidFill>
                <a:latin typeface="ＭＳ Ｐゴシック"/>
              </a:rPr>
              <a:t>７５歳以上高齢者の認定率</a:t>
            </a:r>
            <a:r>
              <a:rPr lang="ja-JP" altLang="en-US" sz="2000" b="1" dirty="0" smtClean="0">
                <a:solidFill>
                  <a:prstClr val="black"/>
                </a:solidFill>
                <a:latin typeface="ＭＳ Ｐゴシック"/>
              </a:rPr>
              <a:t>の</a:t>
            </a:r>
            <a:r>
              <a:rPr lang="ja-JP" altLang="ja-JP" sz="2000" b="1" dirty="0" smtClean="0">
                <a:solidFill>
                  <a:prstClr val="black"/>
                </a:solidFill>
                <a:latin typeface="ＭＳ Ｐゴシック"/>
              </a:rPr>
              <a:t>保険者</a:t>
            </a:r>
            <a:r>
              <a:rPr lang="ja-JP" altLang="en-US" sz="2000" b="1" dirty="0" smtClean="0">
                <a:solidFill>
                  <a:prstClr val="black"/>
                </a:solidFill>
                <a:latin typeface="ＭＳ Ｐゴシック"/>
              </a:rPr>
              <a:t>分布</a:t>
            </a:r>
            <a:endParaRPr lang="ja-JP" altLang="en-US" sz="2000" b="1" dirty="0">
              <a:solidFill>
                <a:prstClr val="black"/>
              </a:solidFill>
              <a:latin typeface="ＭＳ Ｐゴシック"/>
            </a:endParaRPr>
          </a:p>
        </p:txBody>
      </p:sp>
      <p:sp>
        <p:nvSpPr>
          <p:cNvPr id="106" name="テキスト ボックス 105"/>
          <p:cNvSpPr txBox="1"/>
          <p:nvPr/>
        </p:nvSpPr>
        <p:spPr>
          <a:xfrm>
            <a:off x="632862" y="6389225"/>
            <a:ext cx="8424936" cy="430887"/>
          </a:xfrm>
          <a:prstGeom prst="rect">
            <a:avLst/>
          </a:prstGeom>
          <a:noFill/>
        </p:spPr>
        <p:txBody>
          <a:bodyPr wrap="square" rtlCol="0">
            <a:spAutoFit/>
          </a:bodyPr>
          <a:lstStyle/>
          <a:p>
            <a:r>
              <a:rPr lang="ja-JP" altLang="ja-JP" sz="1100" dirty="0" smtClean="0">
                <a:solidFill>
                  <a:prstClr val="black"/>
                </a:solidFill>
                <a:latin typeface="ＭＳ Ｐ明朝" pitchFamily="18" charset="-128"/>
                <a:ea typeface="ＭＳ Ｐ明朝" pitchFamily="18" charset="-128"/>
              </a:rPr>
              <a:t>１）出所：介護保険事業状況報告（平成</a:t>
            </a:r>
            <a:r>
              <a:rPr lang="en-US" altLang="ja-JP" sz="1100" dirty="0" smtClean="0">
                <a:solidFill>
                  <a:prstClr val="black"/>
                </a:solidFill>
                <a:latin typeface="ＭＳ Ｐ明朝" pitchFamily="18" charset="-128"/>
                <a:ea typeface="ＭＳ Ｐ明朝" pitchFamily="18" charset="-128"/>
              </a:rPr>
              <a:t>25</a:t>
            </a:r>
            <a:r>
              <a:rPr lang="ja-JP" altLang="ja-JP" sz="1100" dirty="0" smtClean="0">
                <a:solidFill>
                  <a:prstClr val="black"/>
                </a:solidFill>
                <a:latin typeface="ＭＳ Ｐ明朝" pitchFamily="18" charset="-128"/>
                <a:ea typeface="ＭＳ Ｐ明朝" pitchFamily="18" charset="-128"/>
              </a:rPr>
              <a:t>年</a:t>
            </a:r>
            <a:r>
              <a:rPr lang="en-US" altLang="ja-JP" sz="1100" dirty="0">
                <a:solidFill>
                  <a:prstClr val="black"/>
                </a:solidFill>
                <a:latin typeface="ＭＳ Ｐ明朝" pitchFamily="18" charset="-128"/>
                <a:ea typeface="ＭＳ Ｐ明朝" pitchFamily="18" charset="-128"/>
              </a:rPr>
              <a:t>4</a:t>
            </a:r>
            <a:r>
              <a:rPr lang="ja-JP" altLang="ja-JP" sz="1100" dirty="0" smtClean="0">
                <a:solidFill>
                  <a:prstClr val="black"/>
                </a:solidFill>
                <a:latin typeface="ＭＳ Ｐ明朝" pitchFamily="18" charset="-128"/>
                <a:ea typeface="ＭＳ Ｐ明朝" pitchFamily="18" charset="-128"/>
              </a:rPr>
              <a:t>月分）</a:t>
            </a:r>
          </a:p>
          <a:p>
            <a:r>
              <a:rPr lang="ja-JP" altLang="ja-JP" sz="1100" dirty="0" smtClean="0">
                <a:solidFill>
                  <a:prstClr val="black"/>
                </a:solidFill>
                <a:latin typeface="ＭＳ Ｐ明朝" pitchFamily="18" charset="-128"/>
                <a:ea typeface="ＭＳ Ｐ明朝" pitchFamily="18" charset="-128"/>
              </a:rPr>
              <a:t>２）</a:t>
            </a:r>
            <a:r>
              <a:rPr lang="en-US" altLang="ja-JP" sz="1100" dirty="0" smtClean="0">
                <a:solidFill>
                  <a:prstClr val="black"/>
                </a:solidFill>
                <a:latin typeface="ＭＳ Ｐ明朝" pitchFamily="18" charset="-128"/>
                <a:ea typeface="ＭＳ Ｐ明朝" pitchFamily="18" charset="-128"/>
              </a:rPr>
              <a:t>75</a:t>
            </a:r>
            <a:r>
              <a:rPr lang="ja-JP" altLang="ja-JP" sz="1100" dirty="0" smtClean="0">
                <a:solidFill>
                  <a:prstClr val="black"/>
                </a:solidFill>
                <a:latin typeface="ＭＳ Ｐ明朝" pitchFamily="18" charset="-128"/>
                <a:ea typeface="ＭＳ Ｐ明朝" pitchFamily="18" charset="-128"/>
              </a:rPr>
              <a:t>歳以上高齢者の認定率＝要介護（要支援）認定者数</a:t>
            </a:r>
            <a:r>
              <a:rPr lang="en-US" altLang="ja-JP" sz="1100" dirty="0" smtClean="0">
                <a:solidFill>
                  <a:prstClr val="black"/>
                </a:solidFill>
                <a:latin typeface="ＭＳ Ｐ明朝" pitchFamily="18" charset="-128"/>
                <a:ea typeface="ＭＳ Ｐ明朝" pitchFamily="18" charset="-128"/>
              </a:rPr>
              <a:t>(75</a:t>
            </a:r>
            <a:r>
              <a:rPr lang="ja-JP" altLang="ja-JP" sz="1100" dirty="0" smtClean="0">
                <a:solidFill>
                  <a:prstClr val="black"/>
                </a:solidFill>
                <a:latin typeface="ＭＳ Ｐ明朝" pitchFamily="18" charset="-128"/>
                <a:ea typeface="ＭＳ Ｐ明朝" pitchFamily="18" charset="-128"/>
              </a:rPr>
              <a:t>歳以上</a:t>
            </a:r>
            <a:r>
              <a:rPr lang="en-US" altLang="ja-JP" sz="1100" dirty="0" smtClean="0">
                <a:solidFill>
                  <a:prstClr val="black"/>
                </a:solidFill>
                <a:latin typeface="ＭＳ Ｐ明朝" pitchFamily="18" charset="-128"/>
                <a:ea typeface="ＭＳ Ｐ明朝" pitchFamily="18" charset="-128"/>
              </a:rPr>
              <a:t>)</a:t>
            </a:r>
            <a:r>
              <a:rPr lang="ja-JP" altLang="ja-JP" sz="1100" dirty="0" smtClean="0">
                <a:solidFill>
                  <a:prstClr val="black"/>
                </a:solidFill>
                <a:latin typeface="ＭＳ Ｐ明朝" pitchFamily="18" charset="-128"/>
                <a:ea typeface="ＭＳ Ｐ明朝" pitchFamily="18" charset="-128"/>
              </a:rPr>
              <a:t>／第１号被保険者数</a:t>
            </a:r>
            <a:r>
              <a:rPr lang="en-US" altLang="ja-JP" sz="1100" dirty="0" smtClean="0">
                <a:solidFill>
                  <a:prstClr val="black"/>
                </a:solidFill>
                <a:latin typeface="ＭＳ Ｐ明朝" pitchFamily="18" charset="-128"/>
                <a:ea typeface="ＭＳ Ｐ明朝" pitchFamily="18" charset="-128"/>
              </a:rPr>
              <a:t>(75</a:t>
            </a:r>
            <a:r>
              <a:rPr lang="ja-JP" altLang="ja-JP" sz="1100" dirty="0" smtClean="0">
                <a:solidFill>
                  <a:prstClr val="black"/>
                </a:solidFill>
                <a:latin typeface="ＭＳ Ｐ明朝" pitchFamily="18" charset="-128"/>
                <a:ea typeface="ＭＳ Ｐ明朝" pitchFamily="18" charset="-128"/>
              </a:rPr>
              <a:t>歳以上</a:t>
            </a:r>
            <a:r>
              <a:rPr lang="en-US" altLang="ja-JP" sz="1100" dirty="0" smtClean="0">
                <a:solidFill>
                  <a:prstClr val="black"/>
                </a:solidFill>
                <a:latin typeface="ＭＳ Ｐ明朝" pitchFamily="18" charset="-128"/>
                <a:ea typeface="ＭＳ Ｐ明朝" pitchFamily="18" charset="-128"/>
              </a:rPr>
              <a:t>)</a:t>
            </a:r>
            <a:endParaRPr lang="ja-JP" altLang="en-US" sz="1100" dirty="0">
              <a:solidFill>
                <a:prstClr val="black"/>
              </a:solidFill>
              <a:latin typeface="ＭＳ Ｐ明朝" pitchFamily="18" charset="-128"/>
              <a:ea typeface="ＭＳ Ｐ明朝" pitchFamily="18" charset="-128"/>
            </a:endParaRPr>
          </a:p>
        </p:txBody>
      </p:sp>
      <p:sp>
        <p:nvSpPr>
          <p:cNvPr id="5182" name="スライド番号プレースホルダー 5181"/>
          <p:cNvSpPr>
            <a:spLocks noGrp="1"/>
          </p:cNvSpPr>
          <p:nvPr>
            <p:ph type="sldNum" sz="quarter" idx="12"/>
          </p:nvPr>
        </p:nvSpPr>
        <p:spPr>
          <a:xfrm>
            <a:off x="7576570" y="6309320"/>
            <a:ext cx="2344982" cy="568623"/>
          </a:xfrm>
        </p:spPr>
        <p:txBody>
          <a:bodyPr/>
          <a:lstStyle/>
          <a:p>
            <a:pPr>
              <a:defRPr/>
            </a:pPr>
            <a:r>
              <a:rPr lang="en-US" altLang="ja-JP" sz="2400" dirty="0" smtClean="0">
                <a:solidFill>
                  <a:prstClr val="black"/>
                </a:solidFill>
                <a:cs typeface="Arial" panose="020B0604020202020204" pitchFamily="34" charset="0"/>
              </a:rPr>
              <a:t>14</a:t>
            </a:r>
            <a:endParaRPr lang="en-US" altLang="ja-JP" sz="2400" dirty="0">
              <a:solidFill>
                <a:prstClr val="black"/>
              </a:solidFill>
              <a:cs typeface="Arial" panose="020B0604020202020204" pitchFamily="34" charset="0"/>
            </a:endParaRPr>
          </a:p>
        </p:txBody>
      </p:sp>
    </p:spTree>
    <p:extLst>
      <p:ext uri="{BB962C8B-B14F-4D97-AF65-F5344CB8AC3E}">
        <p14:creationId xmlns:p14="http://schemas.microsoft.com/office/powerpoint/2010/main" val="17227340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3"/>
          <p:cNvSpPr>
            <a:spLocks noGrp="1"/>
          </p:cNvSpPr>
          <p:nvPr>
            <p:ph type="sldNum" sz="quarter" idx="12"/>
          </p:nvPr>
        </p:nvSpPr>
        <p:spPr bwMode="auto">
          <a:xfrm>
            <a:off x="9201472" y="6336697"/>
            <a:ext cx="632525" cy="476679"/>
          </a:xfrm>
          <a:solidFill>
            <a:schemeClr val="bg1">
              <a:alpha val="79000"/>
            </a:schemeClr>
          </a:solidFill>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altLang="ja-JP" sz="2400" dirty="0" smtClean="0">
                <a:solidFill>
                  <a:schemeClr val="tx1"/>
                </a:solidFill>
                <a:ea typeface="HG丸ｺﾞｼｯｸM-PRO" pitchFamily="50" charset="-128"/>
                <a:cs typeface="Arial" panose="020B0604020202020204" pitchFamily="34" charset="0"/>
              </a:rPr>
              <a:t>14</a:t>
            </a:r>
            <a:endParaRPr lang="ja-JP" altLang="en-US" sz="2400" dirty="0" smtClean="0">
              <a:solidFill>
                <a:schemeClr val="tx1"/>
              </a:solidFill>
              <a:ea typeface="HG丸ｺﾞｼｯｸM-PRO" pitchFamily="50" charset="-128"/>
              <a:cs typeface="Arial" panose="020B0604020202020204" pitchFamily="34" charset="0"/>
            </a:endParaRPr>
          </a:p>
        </p:txBody>
      </p:sp>
      <p:sp>
        <p:nvSpPr>
          <p:cNvPr id="3" name="コンテンツ プレースホルダ 2"/>
          <p:cNvSpPr>
            <a:spLocks noGrp="1"/>
          </p:cNvSpPr>
          <p:nvPr>
            <p:ph idx="1"/>
          </p:nvPr>
        </p:nvSpPr>
        <p:spPr>
          <a:xfrm>
            <a:off x="194472" y="548680"/>
            <a:ext cx="9517057" cy="1800200"/>
          </a:xfrm>
          <a:noFill/>
          <a:ln>
            <a:solidFill>
              <a:schemeClr val="accent1">
                <a:shade val="50000"/>
              </a:schemeClr>
            </a:solidFill>
          </a:ln>
        </p:spPr>
        <p:txBody>
          <a:bodyPr>
            <a:normAutofit lnSpcReduction="10000"/>
          </a:bodyPr>
          <a:lstStyle/>
          <a:p>
            <a:pPr>
              <a:buNone/>
            </a:pPr>
            <a:r>
              <a:rPr lang="ja-JP" altLang="en-US" sz="1400" dirty="0" smtClean="0"/>
              <a:t>○　センター長クラスを対象とした国実施の研修受講後、各センターで多職種協働による個別ケースの検討を行った結果について、６割以上の受講者が個別課題の解決につながった（</a:t>
            </a:r>
            <a:r>
              <a:rPr lang="ja-JP" altLang="en-US" sz="1400" dirty="0" smtClean="0">
                <a:latin typeface="+mn-ea"/>
              </a:rPr>
              <a:t>６５．３％）と回答した。</a:t>
            </a:r>
            <a:endParaRPr lang="en-US" altLang="ja-JP" sz="1400" dirty="0" smtClean="0">
              <a:latin typeface="+mn-ea"/>
            </a:endParaRPr>
          </a:p>
          <a:p>
            <a:pPr>
              <a:buNone/>
            </a:pPr>
            <a:r>
              <a:rPr lang="ja-JP" altLang="en-US" sz="1400" dirty="0" smtClean="0"/>
              <a:t>○　また、自立支援に資するケアマネジメント支援の成果については、「介護支援専門員の資質向上につながった」（４８．５％）が最も多かった。</a:t>
            </a:r>
            <a:endParaRPr lang="en-US" altLang="ja-JP" sz="1400" dirty="0" smtClean="0"/>
          </a:p>
          <a:p>
            <a:pPr>
              <a:buNone/>
            </a:pPr>
            <a:r>
              <a:rPr kumimoji="1" lang="ja-JP" altLang="en-US" sz="1400" dirty="0" smtClean="0"/>
              <a:t>○　地域包括支援ネットワーク構築の成果については、「保健・医療職との連携強化」（４９．５％）や「インフォーマルサービス関係者との連携強化」（５４．５％）につながったとの回答が多かった。</a:t>
            </a:r>
            <a:endParaRPr kumimoji="1" lang="en-US" altLang="ja-JP" sz="1400" dirty="0" smtClean="0"/>
          </a:p>
          <a:p>
            <a:pPr>
              <a:buNone/>
            </a:pPr>
            <a:r>
              <a:rPr kumimoji="1" lang="ja-JP" altLang="en-US" sz="1400" dirty="0" smtClean="0"/>
              <a:t>○　一方で、個別ケースの検討に取り組めていない受講者等もいることから、今後さらに地域ケア会議に関する取組の強化が必要</a:t>
            </a:r>
            <a:endParaRPr kumimoji="1" lang="ja-JP" altLang="en-US" sz="1400" dirty="0"/>
          </a:p>
        </p:txBody>
      </p:sp>
      <p:sp>
        <p:nvSpPr>
          <p:cNvPr id="7" name="タイトル 1"/>
          <p:cNvSpPr txBox="1">
            <a:spLocks/>
          </p:cNvSpPr>
          <p:nvPr/>
        </p:nvSpPr>
        <p:spPr>
          <a:xfrm>
            <a:off x="0" y="0"/>
            <a:ext cx="9906000" cy="47667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smtClean="0">
                <a:ln>
                  <a:noFill/>
                </a:ln>
                <a:solidFill>
                  <a:schemeClr val="tx1"/>
                </a:solidFill>
                <a:effectLst/>
                <a:uLnTx/>
                <a:uFillTx/>
                <a:latin typeface="+mj-lt"/>
                <a:ea typeface="+mj-ea"/>
                <a:cs typeface="+mj-cs"/>
              </a:rPr>
              <a:t>　「地域ケア会議」への取組による成果</a:t>
            </a:r>
            <a:endParaRPr kumimoji="1" lang="ja-JP" altLang="en-US" sz="2000" b="1" i="0" u="none" strike="noStrike" kern="1200" cap="none" spc="0" normalizeH="0" baseline="0" noProof="0" dirty="0">
              <a:ln>
                <a:noFill/>
              </a:ln>
              <a:solidFill>
                <a:schemeClr val="tx1"/>
              </a:solidFill>
              <a:effectLst/>
              <a:uLnTx/>
              <a:uFillTx/>
              <a:latin typeface="+mj-lt"/>
              <a:ea typeface="+mj-ea"/>
              <a:cs typeface="+mj-cs"/>
            </a:endParaRPr>
          </a:p>
        </p:txBody>
      </p:sp>
      <p:sp>
        <p:nvSpPr>
          <p:cNvPr id="11" name="正方形/長方形 10"/>
          <p:cNvSpPr/>
          <p:nvPr/>
        </p:nvSpPr>
        <p:spPr>
          <a:xfrm>
            <a:off x="2768757" y="2348880"/>
            <a:ext cx="7137243" cy="261610"/>
          </a:xfrm>
          <a:prstGeom prst="rect">
            <a:avLst/>
          </a:prstGeom>
        </p:spPr>
        <p:txBody>
          <a:bodyPr wrap="square">
            <a:spAutoFit/>
          </a:bodyPr>
          <a:lstStyle/>
          <a:p>
            <a:pPr>
              <a:buNone/>
            </a:pPr>
            <a:r>
              <a:rPr lang="ja-JP" altLang="en-US" sz="1100" dirty="0" smtClean="0"/>
              <a:t>出典：平成２４年度地域包括ケア指導者養成研修（中央研修）受講者に対する年度末アンケート（ｎ＝</a:t>
            </a:r>
            <a:r>
              <a:rPr lang="en-US" altLang="ja-JP" sz="1100" dirty="0" smtClean="0"/>
              <a:t>101</a:t>
            </a:r>
            <a:r>
              <a:rPr lang="ja-JP" altLang="en-US" sz="1100" dirty="0" smtClean="0"/>
              <a:t>）</a:t>
            </a:r>
            <a:endParaRPr lang="en-US" altLang="ja-JP" sz="1100" dirty="0" smtClean="0"/>
          </a:p>
        </p:txBody>
      </p:sp>
      <p:graphicFrame>
        <p:nvGraphicFramePr>
          <p:cNvPr id="12" name="グラフ 11"/>
          <p:cNvGraphicFramePr/>
          <p:nvPr/>
        </p:nvGraphicFramePr>
        <p:xfrm>
          <a:off x="194471" y="4509120"/>
          <a:ext cx="4953000" cy="234888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グラフ 13"/>
          <p:cNvGraphicFramePr/>
          <p:nvPr/>
        </p:nvGraphicFramePr>
        <p:xfrm>
          <a:off x="194471" y="2636912"/>
          <a:ext cx="4953000" cy="1872208"/>
        </p:xfrm>
        <a:graphic>
          <a:graphicData uri="http://schemas.openxmlformats.org/drawingml/2006/chart">
            <c:chart xmlns:c="http://schemas.openxmlformats.org/drawingml/2006/chart" xmlns:r="http://schemas.openxmlformats.org/officeDocument/2006/relationships" r:id="rId3"/>
          </a:graphicData>
        </a:graphic>
      </p:graphicFrame>
      <p:sp>
        <p:nvSpPr>
          <p:cNvPr id="15" name="コンテンツ プレースホルダ 2"/>
          <p:cNvSpPr txBox="1">
            <a:spLocks/>
          </p:cNvSpPr>
          <p:nvPr/>
        </p:nvSpPr>
        <p:spPr>
          <a:xfrm>
            <a:off x="5187026" y="2636912"/>
            <a:ext cx="4524503" cy="4221088"/>
          </a:xfrm>
          <a:prstGeom prst="rect">
            <a:avLst/>
          </a:prstGeom>
          <a:noFill/>
          <a:ln>
            <a:solidFill>
              <a:schemeClr val="accent1"/>
            </a:solidFill>
          </a:ln>
        </p:spPr>
        <p:txBody>
          <a:bodyPr vert="horz" lIns="91440" tIns="45720" rIns="91440" bIns="45720" rtlCol="0">
            <a:norm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342900" lvl="0" indent="-342900">
              <a:spcBef>
                <a:spcPct val="20000"/>
              </a:spcBef>
              <a:defRPr/>
            </a:pPr>
            <a:endParaRPr lang="en-US" altLang="ja-JP" sz="1400" b="1" dirty="0" smtClean="0"/>
          </a:p>
          <a:p>
            <a:pPr marL="342900" lvl="0" indent="-342900">
              <a:spcBef>
                <a:spcPct val="20000"/>
              </a:spcBef>
              <a:defRPr/>
            </a:pPr>
            <a:r>
              <a:rPr lang="ja-JP" altLang="en-US" sz="1400" b="1" dirty="0" smtClean="0"/>
              <a:t>　その他の成果</a:t>
            </a:r>
            <a:r>
              <a:rPr lang="ja-JP" altLang="en-US" sz="1400" dirty="0" smtClean="0"/>
              <a:t>（自由記載）</a:t>
            </a:r>
            <a:endParaRPr lang="en-US" altLang="ja-JP" sz="1400" dirty="0" smtClean="0"/>
          </a:p>
          <a:p>
            <a:pPr marL="342900" lvl="0" indent="-342900">
              <a:spcBef>
                <a:spcPct val="20000"/>
              </a:spcBef>
              <a:defRPr/>
            </a:pPr>
            <a:endParaRPr lang="en-US" altLang="ja-JP" sz="1400" dirty="0" smtClean="0"/>
          </a:p>
          <a:p>
            <a:pPr marL="342900" lvl="0" indent="-342900">
              <a:spcBef>
                <a:spcPct val="20000"/>
              </a:spcBef>
              <a:defRPr/>
            </a:pPr>
            <a:r>
              <a:rPr lang="ja-JP" altLang="en-US" sz="1200" dirty="0" smtClean="0"/>
              <a:t>　・ケアマネジャーが</a:t>
            </a:r>
            <a:r>
              <a:rPr lang="en-US" altLang="ja-JP" sz="1200" dirty="0" smtClean="0"/>
              <a:t>1</a:t>
            </a:r>
            <a:r>
              <a:rPr lang="ja-JP" altLang="en-US" sz="1200" dirty="0" smtClean="0"/>
              <a:t>人で抱え込まずに多職種で役割分担で</a:t>
            </a:r>
            <a:endParaRPr lang="en-US" altLang="ja-JP" sz="1200" dirty="0" smtClean="0"/>
          </a:p>
          <a:p>
            <a:pPr marL="342900" lvl="0" indent="-342900">
              <a:spcBef>
                <a:spcPct val="20000"/>
              </a:spcBef>
              <a:defRPr/>
            </a:pPr>
            <a:r>
              <a:rPr lang="ja-JP" altLang="en-US" sz="1200" dirty="0" smtClean="0"/>
              <a:t>　　きるようになった。</a:t>
            </a:r>
            <a:endParaRPr lang="en-US" altLang="ja-JP" sz="1200" dirty="0" smtClean="0"/>
          </a:p>
          <a:p>
            <a:pPr marL="342900" lvl="0" indent="-342900">
              <a:spcBef>
                <a:spcPct val="20000"/>
              </a:spcBef>
              <a:defRPr/>
            </a:pPr>
            <a:r>
              <a:rPr lang="ja-JP" altLang="en-US" sz="1200" dirty="0" smtClean="0">
                <a:solidFill>
                  <a:sysClr val="windowText" lastClr="000000"/>
                </a:solidFill>
              </a:rPr>
              <a:t>　・事例提出者は、自立支援に向けた予後予測を見込んで評</a:t>
            </a:r>
            <a:endParaRPr lang="en-US" altLang="ja-JP" sz="1200" dirty="0" smtClean="0">
              <a:solidFill>
                <a:sysClr val="windowText" lastClr="000000"/>
              </a:solidFill>
            </a:endParaRPr>
          </a:p>
          <a:p>
            <a:pPr marL="342900" lvl="0" indent="-342900">
              <a:spcBef>
                <a:spcPct val="20000"/>
              </a:spcBef>
              <a:defRPr/>
            </a:pPr>
            <a:r>
              <a:rPr lang="ja-JP" altLang="en-US" sz="1200" dirty="0" smtClean="0">
                <a:solidFill>
                  <a:sysClr val="windowText" lastClr="000000"/>
                </a:solidFill>
              </a:rPr>
              <a:t>　　価する視点をトレーニングできた。</a:t>
            </a:r>
          </a:p>
          <a:p>
            <a:pPr marL="342900" lvl="0" indent="-342900">
              <a:spcBef>
                <a:spcPct val="20000"/>
              </a:spcBef>
              <a:defRPr/>
            </a:pPr>
            <a:r>
              <a:rPr lang="ja-JP" altLang="en-US" sz="1200" dirty="0" smtClean="0"/>
              <a:t>　・サービス担当者会議で対応できないケースについて、セ</a:t>
            </a:r>
            <a:endParaRPr lang="en-US" altLang="ja-JP" sz="1200" dirty="0" smtClean="0"/>
          </a:p>
          <a:p>
            <a:pPr marL="342900" lvl="0" indent="-342900">
              <a:spcBef>
                <a:spcPct val="20000"/>
              </a:spcBef>
              <a:defRPr/>
            </a:pPr>
            <a:r>
              <a:rPr lang="ja-JP" altLang="en-US" sz="1200" dirty="0" smtClean="0"/>
              <a:t>　　ターや行政を交えて検討したことにより、今後の方向性に</a:t>
            </a:r>
            <a:r>
              <a:rPr lang="ja-JP" altLang="en-US" sz="1200" dirty="0" err="1" smtClean="0"/>
              <a:t>つ</a:t>
            </a:r>
            <a:endParaRPr lang="en-US" altLang="ja-JP" sz="1200" dirty="0" smtClean="0"/>
          </a:p>
          <a:p>
            <a:pPr marL="342900" lvl="0" indent="-342900">
              <a:spcBef>
                <a:spcPct val="20000"/>
              </a:spcBef>
              <a:defRPr/>
            </a:pPr>
            <a:r>
              <a:rPr lang="ja-JP" altLang="en-US" sz="1200" dirty="0" smtClean="0"/>
              <a:t>　　いて本人・家族と合意形成できた。</a:t>
            </a:r>
            <a:endParaRPr lang="en-US" altLang="ja-JP" sz="1200" dirty="0" smtClean="0"/>
          </a:p>
          <a:p>
            <a:pPr marL="342900" lvl="0" indent="-342900">
              <a:spcBef>
                <a:spcPct val="20000"/>
              </a:spcBef>
              <a:defRPr/>
            </a:pPr>
            <a:r>
              <a:rPr lang="ja-JP" altLang="en-US" sz="1200" dirty="0" smtClean="0"/>
              <a:t>　・地域包括支援センター職員の力量アップにつながった。</a:t>
            </a:r>
            <a:endParaRPr lang="en-US" altLang="ja-JP" sz="1200" dirty="0" smtClean="0"/>
          </a:p>
          <a:p>
            <a:pPr marL="342900" lvl="0" indent="-342900">
              <a:spcBef>
                <a:spcPct val="20000"/>
              </a:spcBef>
              <a:defRPr/>
            </a:pPr>
            <a:r>
              <a:rPr lang="ja-JP" altLang="en-US" sz="1200" dirty="0" smtClean="0"/>
              <a:t>　・信頼感を持った関係づくりができた。</a:t>
            </a:r>
            <a:endParaRPr lang="en-US" altLang="ja-JP" sz="1200" dirty="0" smtClean="0"/>
          </a:p>
          <a:p>
            <a:pPr marL="342900" lvl="0" indent="-342900">
              <a:spcBef>
                <a:spcPct val="20000"/>
              </a:spcBef>
              <a:defRPr/>
            </a:pPr>
            <a:r>
              <a:rPr lang="ja-JP" altLang="en-US" sz="1200" dirty="0" smtClean="0"/>
              <a:t>　・民生委員や町内会役員が、高齢者や家族への支援を積極</a:t>
            </a:r>
            <a:endParaRPr lang="en-US" altLang="ja-JP" sz="1200" dirty="0" smtClean="0"/>
          </a:p>
          <a:p>
            <a:pPr marL="342900" lvl="0" indent="-342900">
              <a:spcBef>
                <a:spcPct val="20000"/>
              </a:spcBef>
              <a:defRPr/>
            </a:pPr>
            <a:r>
              <a:rPr lang="ja-JP" altLang="en-US" sz="1200" dirty="0" smtClean="0"/>
              <a:t>　　的に行うようになった。</a:t>
            </a:r>
            <a:endParaRPr lang="en-US" altLang="ja-JP" sz="1200" dirty="0" smtClean="0"/>
          </a:p>
          <a:p>
            <a:pPr marL="342900" lvl="0" indent="-342900">
              <a:spcBef>
                <a:spcPct val="20000"/>
              </a:spcBef>
              <a:defRPr/>
            </a:pPr>
            <a:r>
              <a:rPr lang="ja-JP" altLang="en-US" sz="1200" dirty="0" smtClean="0">
                <a:solidFill>
                  <a:sysClr val="windowText" lastClr="000000"/>
                </a:solidFill>
              </a:rPr>
              <a:t>　・認知症の人の日中の安否確認について、近隣住民の協力</a:t>
            </a:r>
            <a:endParaRPr lang="en-US" altLang="ja-JP" sz="1200" dirty="0" smtClean="0">
              <a:solidFill>
                <a:sysClr val="windowText" lastClr="000000"/>
              </a:solidFill>
            </a:endParaRPr>
          </a:p>
          <a:p>
            <a:pPr marL="342900" lvl="0" indent="-342900">
              <a:spcBef>
                <a:spcPct val="20000"/>
              </a:spcBef>
              <a:defRPr/>
            </a:pPr>
            <a:r>
              <a:rPr lang="ja-JP" altLang="en-US" sz="1200" dirty="0" smtClean="0">
                <a:solidFill>
                  <a:sysClr val="windowText" lastClr="000000"/>
                </a:solidFill>
              </a:rPr>
              <a:t>　　を得ることができた。</a:t>
            </a:r>
            <a:endParaRPr lang="en-US" altLang="ja-JP" sz="1200" dirty="0" smtClean="0">
              <a:solidFill>
                <a:sysClr val="windowText" lastClr="000000"/>
              </a:solidFill>
            </a:endParaRPr>
          </a:p>
          <a:p>
            <a:pPr marL="342900" lvl="0" indent="-342900">
              <a:spcBef>
                <a:spcPct val="20000"/>
              </a:spcBef>
              <a:defRPr/>
            </a:pPr>
            <a:endParaRPr lang="en-US" altLang="ja-JP" sz="1200" dirty="0" smtClean="0"/>
          </a:p>
        </p:txBody>
      </p:sp>
    </p:spTree>
    <p:extLst>
      <p:ext uri="{BB962C8B-B14F-4D97-AF65-F5344CB8AC3E}">
        <p14:creationId xmlns:p14="http://schemas.microsoft.com/office/powerpoint/2010/main" val="1609639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p:cNvGraphicFramePr>
            <a:graphicFrameLocks noGrp="1"/>
          </p:cNvGraphicFramePr>
          <p:nvPr>
            <p:extLst>
              <p:ext uri="{D42A27DB-BD31-4B8C-83A1-F6EECF244321}">
                <p14:modId xmlns:p14="http://schemas.microsoft.com/office/powerpoint/2010/main" val="2990901274"/>
              </p:ext>
            </p:extLst>
          </p:nvPr>
        </p:nvGraphicFramePr>
        <p:xfrm>
          <a:off x="4953511" y="675536"/>
          <a:ext cx="4716000" cy="1097280"/>
        </p:xfrm>
        <a:graphic>
          <a:graphicData uri="http://schemas.openxmlformats.org/drawingml/2006/table">
            <a:tbl>
              <a:tblPr firstRow="1" bandRow="1">
                <a:tableStyleId>{5940675A-B579-460E-94D1-54222C63F5DA}</a:tableStyleId>
              </a:tblPr>
              <a:tblGrid>
                <a:gridCol w="828000"/>
                <a:gridCol w="3888000"/>
              </a:tblGrid>
              <a:tr h="127915">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平成２３年</a:t>
                      </a:r>
                      <a:endParaRPr kumimoji="1" lang="ja-JP" altLang="en-US" sz="1200" dirty="0"/>
                    </a:p>
                  </a:txBody>
                  <a:tcPr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l" defTabSz="914400" rtl="0" eaLnBrk="1" fontAlgn="auto" latinLnBrk="0" hangingPunct="1">
                        <a:lnSpc>
                          <a:spcPct val="100000"/>
                        </a:lnSpc>
                        <a:spcBef>
                          <a:spcPts val="600"/>
                        </a:spcBef>
                        <a:spcAft>
                          <a:spcPts val="0"/>
                        </a:spcAft>
                        <a:buClrTx/>
                        <a:buSzTx/>
                        <a:buFontTx/>
                        <a:buNone/>
                        <a:tabLst/>
                        <a:defRPr/>
                      </a:pPr>
                      <a:endParaRPr kumimoji="1" lang="ja-JP" altLang="en-US" sz="12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8803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ja-JP" altLang="en-US" sz="1200" dirty="0" smtClean="0"/>
                        <a:t>１０月１３日</a:t>
                      </a:r>
                      <a:endParaRPr lang="en-US" altLang="ja-JP" sz="1200" dirty="0" smtClean="0"/>
                    </a:p>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１０月３１日</a:t>
                      </a:r>
                      <a:endParaRPr kumimoji="1" lang="en-US" altLang="ja-JP" sz="1200" dirty="0" smtClean="0"/>
                    </a:p>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１１月１５日</a:t>
                      </a:r>
                      <a:endParaRPr kumimoji="1" lang="en-US" altLang="ja-JP" sz="1200" dirty="0" smtClean="0"/>
                    </a:p>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１１月２４日</a:t>
                      </a:r>
                      <a:endParaRPr kumimoji="1" lang="ja-JP" altLang="en-US" sz="1200" dirty="0"/>
                    </a:p>
                  </a:txBody>
                  <a:tcPr marL="0" marR="3600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成案を踏まえ、社会保障審議会介護保険部会での議論を開始（４回開催）</a:t>
                      </a:r>
                      <a:endParaRPr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「社会保障審議会介護保険部会における議論の整理」をとりまとめ、公表（</a:t>
                      </a:r>
                      <a:r>
                        <a:rPr kumimoji="1" lang="ja-JP" altLang="en-US" sz="1200" dirty="0" smtClean="0"/>
                        <a:t>１１月３０日）</a:t>
                      </a:r>
                      <a:endParaRPr kumimoji="1" lang="ja-JP" altLang="en-US"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2139169143"/>
              </p:ext>
            </p:extLst>
          </p:nvPr>
        </p:nvGraphicFramePr>
        <p:xfrm>
          <a:off x="4953001" y="1844824"/>
          <a:ext cx="4716000" cy="1313280"/>
        </p:xfrm>
        <a:graphic>
          <a:graphicData uri="http://schemas.openxmlformats.org/drawingml/2006/table">
            <a:tbl>
              <a:tblPr firstRow="1" bandRow="1">
                <a:tableStyleId>{5940675A-B579-460E-94D1-54222C63F5DA}</a:tableStyleId>
              </a:tblPr>
              <a:tblGrid>
                <a:gridCol w="828000"/>
                <a:gridCol w="3888000"/>
              </a:tblGrid>
              <a:tr h="14401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平成２５年</a:t>
                      </a:r>
                      <a:endParaRPr kumimoji="1" lang="ja-JP" altLang="en-US" sz="12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200" dirty="0"/>
                    </a:p>
                  </a:txBody>
                  <a:tcPr marR="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0">
                <a:tc>
                  <a:txBody>
                    <a:bodyPr/>
                    <a:lstStyle/>
                    <a:p>
                      <a:pPr algn="r"/>
                      <a:r>
                        <a:rPr lang="ja-JP" altLang="en-US" sz="1200" dirty="0" smtClean="0"/>
                        <a:t>１月２１日</a:t>
                      </a:r>
                      <a:endParaRPr kumimoji="1" lang="ja-JP" altLang="en-US" sz="1200" dirty="0"/>
                    </a:p>
                  </a:txBody>
                  <a:tcPr marL="0" marR="3600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介護分野の最近の動向、課題、今後のスケジュール</a:t>
                      </a:r>
                      <a:endParaRPr kumimoji="1" lang="ja-JP" altLang="en-US" sz="1200" dirty="0"/>
                    </a:p>
                  </a:txBody>
                  <a:tcPr marR="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ja-JP" altLang="en-US" sz="1200" dirty="0" smtClean="0"/>
                        <a:t>４月２５日</a:t>
                      </a:r>
                      <a:endParaRPr kumimoji="1" lang="ja-JP" altLang="en-US" sz="1200" dirty="0"/>
                    </a:p>
                  </a:txBody>
                  <a:tcPr marL="0" marR="36000" marT="36000" marB="36000">
                    <a:lnT w="12700" cap="flat" cmpd="sng" algn="ctr">
                      <a:solidFill>
                        <a:schemeClr val="tx1"/>
                      </a:solidFill>
                      <a:prstDash val="solid"/>
                      <a:round/>
                      <a:headEnd type="none" w="med" len="med"/>
                      <a:tailEnd type="none" w="med" len="med"/>
                    </a:lnT>
                  </a:tcPr>
                </a:tc>
                <a:tc>
                  <a:txBody>
                    <a:bodyPr/>
                    <a:lstStyle/>
                    <a:p>
                      <a:pPr marL="87313" indent="-87313" algn="just"/>
                      <a:r>
                        <a:rPr kumimoji="1" lang="ja-JP" altLang="en-US" sz="1200" dirty="0" smtClean="0"/>
                        <a:t>社会保障制度改革国民会議の議論について</a:t>
                      </a:r>
                      <a:endParaRPr kumimoji="1" lang="ja-JP" altLang="en-US" sz="1200" dirty="0"/>
                    </a:p>
                  </a:txBody>
                  <a:tcPr marT="36000" marB="36000">
                    <a:lnT w="12700" cap="flat" cmpd="sng" algn="ctr">
                      <a:solidFill>
                        <a:schemeClr val="tx1"/>
                      </a:solidFill>
                      <a:prstDash val="solid"/>
                      <a:round/>
                      <a:headEnd type="none" w="med" len="med"/>
                      <a:tailEnd type="none" w="med" len="med"/>
                    </a:lnT>
                  </a:tcPr>
                </a:tc>
              </a:tr>
              <a:tr h="0">
                <a:tc>
                  <a:txBody>
                    <a:bodyPr/>
                    <a:lstStyle/>
                    <a:p>
                      <a:pPr algn="r"/>
                      <a:r>
                        <a:rPr lang="ja-JP" altLang="en-US" sz="1200" dirty="0" smtClean="0"/>
                        <a:t>５月１５日</a:t>
                      </a:r>
                      <a:endParaRPr kumimoji="1" lang="ja-JP" altLang="en-US" sz="1200" dirty="0"/>
                    </a:p>
                  </a:txBody>
                  <a:tcPr marL="0" marR="36000" marT="36000" marB="36000"/>
                </a:tc>
                <a:tc>
                  <a:txBody>
                    <a:bodyPr/>
                    <a:lstStyle/>
                    <a:p>
                      <a:pPr marL="87313" indent="-87313" algn="just"/>
                      <a:r>
                        <a:rPr lang="ja-JP" altLang="en-US" sz="1200" dirty="0" smtClean="0"/>
                        <a:t>市町村での体制整備、保険者機能の関係、制度関係</a:t>
                      </a:r>
                      <a:endParaRPr kumimoji="1" lang="ja-JP" altLang="en-US" sz="1200" dirty="0"/>
                    </a:p>
                  </a:txBody>
                  <a:tcPr marT="36000" marB="36000"/>
                </a:tc>
              </a:tr>
              <a:tr h="0">
                <a:tc>
                  <a:txBody>
                    <a:bodyPr/>
                    <a:lstStyle/>
                    <a:p>
                      <a:pPr algn="r"/>
                      <a:r>
                        <a:rPr lang="ja-JP" altLang="en-US" sz="1200" dirty="0" smtClean="0"/>
                        <a:t>６月　６日</a:t>
                      </a:r>
                      <a:endParaRPr kumimoji="1" lang="ja-JP" altLang="en-US" sz="1200" dirty="0"/>
                    </a:p>
                  </a:txBody>
                  <a:tcPr marL="0" marR="36000" marT="36000" marB="36000"/>
                </a:tc>
                <a:tc>
                  <a:txBody>
                    <a:bodyPr/>
                    <a:lstStyle/>
                    <a:p>
                      <a:pPr algn="just"/>
                      <a:r>
                        <a:rPr lang="ja-JP" altLang="en-US" sz="1200" dirty="0" smtClean="0"/>
                        <a:t>在宅サービス、施設サービス　介護人材　認知症</a:t>
                      </a:r>
                      <a:endParaRPr kumimoji="1" lang="ja-JP" altLang="en-US" sz="1200" dirty="0"/>
                    </a:p>
                  </a:txBody>
                  <a:tcPr marT="36000" marB="36000"/>
                </a:tc>
              </a:tr>
            </a:tbl>
          </a:graphicData>
        </a:graphic>
      </p:graphicFrame>
      <p:graphicFrame>
        <p:nvGraphicFramePr>
          <p:cNvPr id="22" name="表 21"/>
          <p:cNvGraphicFramePr>
            <a:graphicFrameLocks noGrp="1"/>
          </p:cNvGraphicFramePr>
          <p:nvPr>
            <p:extLst>
              <p:ext uri="{D42A27DB-BD31-4B8C-83A1-F6EECF244321}">
                <p14:modId xmlns:p14="http://schemas.microsoft.com/office/powerpoint/2010/main" val="3258365412"/>
              </p:ext>
            </p:extLst>
          </p:nvPr>
        </p:nvGraphicFramePr>
        <p:xfrm>
          <a:off x="4953000" y="3429000"/>
          <a:ext cx="4716000" cy="3340800"/>
        </p:xfrm>
        <a:graphic>
          <a:graphicData uri="http://schemas.openxmlformats.org/drawingml/2006/table">
            <a:tbl>
              <a:tblPr firstRow="1" bandRow="1">
                <a:tableStyleId>{5940675A-B579-460E-94D1-54222C63F5DA}</a:tableStyleId>
              </a:tblPr>
              <a:tblGrid>
                <a:gridCol w="828000"/>
                <a:gridCol w="3888000"/>
              </a:tblGrid>
              <a:tr h="288000">
                <a:tc>
                  <a:txBody>
                    <a:bodyPr/>
                    <a:lstStyle/>
                    <a:p>
                      <a:pPr algn="r">
                        <a:spcAft>
                          <a:spcPts val="0"/>
                        </a:spcAft>
                      </a:pPr>
                      <a:r>
                        <a:rPr lang="ja-JP" altLang="en-US" sz="1200" kern="0" dirty="0" smtClean="0">
                          <a:solidFill>
                            <a:srgbClr val="000000"/>
                          </a:solidFill>
                          <a:effectLst/>
                          <a:latin typeface="+mn-ea"/>
                          <a:ea typeface="+mn-ea"/>
                          <a:cs typeface="ＭＳ Ｐゴシック"/>
                        </a:rPr>
                        <a:t>８</a:t>
                      </a:r>
                      <a:r>
                        <a:rPr lang="ja-JP" sz="1200" kern="0" dirty="0" smtClean="0">
                          <a:solidFill>
                            <a:srgbClr val="000000"/>
                          </a:solidFill>
                          <a:effectLst/>
                          <a:latin typeface="+mn-ea"/>
                          <a:ea typeface="+mn-ea"/>
                          <a:cs typeface="ＭＳ Ｐゴシック"/>
                        </a:rPr>
                        <a:t>月</a:t>
                      </a:r>
                      <a:r>
                        <a:rPr lang="ja-JP" altLang="en-US" sz="1200" kern="0" dirty="0" smtClean="0">
                          <a:solidFill>
                            <a:srgbClr val="000000"/>
                          </a:solidFill>
                          <a:effectLst/>
                          <a:latin typeface="+mn-ea"/>
                          <a:ea typeface="+mn-ea"/>
                          <a:cs typeface="ＭＳ Ｐゴシック"/>
                        </a:rPr>
                        <a:t>２８</a:t>
                      </a:r>
                      <a:r>
                        <a:rPr lang="ja-JP" sz="1200" kern="0" dirty="0" smtClean="0">
                          <a:solidFill>
                            <a:srgbClr val="000000"/>
                          </a:solidFill>
                          <a:effectLst/>
                          <a:latin typeface="+mn-ea"/>
                          <a:ea typeface="+mn-ea"/>
                          <a:cs typeface="ＭＳ Ｐゴシック"/>
                        </a:rPr>
                        <a:t>日</a:t>
                      </a:r>
                      <a:endParaRPr lang="ja-JP" sz="1200" kern="100" dirty="0">
                        <a:effectLst/>
                        <a:latin typeface="+mn-ea"/>
                        <a:ea typeface="+mn-ea"/>
                        <a:cs typeface="Times New Roman"/>
                      </a:endParaRPr>
                    </a:p>
                  </a:txBody>
                  <a:tcPr marL="0" marR="36000" marT="36000" marB="36000" anchor="ctr"/>
                </a:tc>
                <a:tc>
                  <a:txBody>
                    <a:bodyPr/>
                    <a:lstStyle/>
                    <a:p>
                      <a:pPr marL="0" indent="0" algn="l">
                        <a:spcAft>
                          <a:spcPts val="0"/>
                        </a:spcAft>
                      </a:pPr>
                      <a:r>
                        <a:rPr lang="ja-JP" sz="1200" kern="0" dirty="0" smtClean="0">
                          <a:effectLst/>
                          <a:latin typeface="Century"/>
                          <a:ea typeface="ＭＳ ゴシック"/>
                          <a:cs typeface="ＭＳ Ｐゴシック"/>
                        </a:rPr>
                        <a:t>国民</a:t>
                      </a:r>
                      <a:r>
                        <a:rPr lang="ja-JP" sz="1200" kern="0" dirty="0">
                          <a:effectLst/>
                          <a:latin typeface="Century"/>
                          <a:ea typeface="ＭＳ ゴシック"/>
                          <a:cs typeface="ＭＳ Ｐゴシック"/>
                        </a:rPr>
                        <a:t>会議報告書、法制上の措置の</a:t>
                      </a:r>
                      <a:r>
                        <a:rPr lang="ja-JP" sz="1200" kern="0" dirty="0" smtClean="0">
                          <a:effectLst/>
                          <a:latin typeface="Century"/>
                          <a:ea typeface="ＭＳ ゴシック"/>
                          <a:cs typeface="ＭＳ Ｐゴシック"/>
                        </a:rPr>
                        <a:t>骨子</a:t>
                      </a:r>
                      <a:r>
                        <a:rPr lang="ja-JP" altLang="en-US" sz="1200" kern="0" dirty="0" smtClean="0">
                          <a:effectLst/>
                          <a:latin typeface="Century"/>
                          <a:ea typeface="ＭＳ ゴシック"/>
                          <a:cs typeface="ＭＳ Ｐゴシック"/>
                        </a:rPr>
                        <a:t>について、</a:t>
                      </a:r>
                      <a:r>
                        <a:rPr lang="ja-JP" sz="1200" kern="100" dirty="0" smtClean="0">
                          <a:effectLst/>
                          <a:latin typeface="Century"/>
                          <a:ea typeface="ＭＳ ゴシック"/>
                          <a:cs typeface="Times New Roman"/>
                        </a:rPr>
                        <a:t>地域</a:t>
                      </a:r>
                      <a:r>
                        <a:rPr lang="ja-JP" sz="1200" kern="100" dirty="0">
                          <a:effectLst/>
                          <a:latin typeface="Century"/>
                          <a:ea typeface="ＭＳ ゴシック"/>
                          <a:cs typeface="Times New Roman"/>
                        </a:rPr>
                        <a:t>包括ケアシステムの構築</a:t>
                      </a:r>
                      <a:endParaRPr lang="ja-JP" sz="1200" kern="100" dirty="0">
                        <a:effectLst/>
                        <a:latin typeface="Century"/>
                        <a:ea typeface="ＭＳ 明朝"/>
                        <a:cs typeface="Times New Roman"/>
                      </a:endParaRPr>
                    </a:p>
                  </a:txBody>
                  <a:tcPr marL="107950" marR="107950" marT="36000" marB="36000" anchor="ctr"/>
                </a:tc>
              </a:tr>
              <a:tr h="288000">
                <a:tc>
                  <a:txBody>
                    <a:bodyPr/>
                    <a:lstStyle/>
                    <a:p>
                      <a:pPr algn="r">
                        <a:spcAft>
                          <a:spcPts val="0"/>
                        </a:spcAft>
                      </a:pPr>
                      <a:r>
                        <a:rPr lang="ja-JP" altLang="en-US" sz="1200" kern="0" dirty="0" smtClean="0">
                          <a:solidFill>
                            <a:srgbClr val="000000"/>
                          </a:solidFill>
                          <a:effectLst/>
                          <a:latin typeface="+mn-ea"/>
                          <a:ea typeface="+mn-ea"/>
                          <a:cs typeface="ＭＳ Ｐゴシック"/>
                        </a:rPr>
                        <a:t>９</a:t>
                      </a:r>
                      <a:r>
                        <a:rPr lang="ja-JP" sz="1200" kern="0" dirty="0" smtClean="0">
                          <a:solidFill>
                            <a:srgbClr val="000000"/>
                          </a:solidFill>
                          <a:effectLst/>
                          <a:latin typeface="+mn-ea"/>
                          <a:ea typeface="+mn-ea"/>
                          <a:cs typeface="ＭＳ Ｐゴシック"/>
                        </a:rPr>
                        <a:t>月</a:t>
                      </a:r>
                      <a:r>
                        <a:rPr lang="ja-JP" altLang="en-US" sz="1200" kern="0" dirty="0" smtClean="0">
                          <a:solidFill>
                            <a:srgbClr val="000000"/>
                          </a:solidFill>
                          <a:effectLst/>
                          <a:latin typeface="+mn-ea"/>
                          <a:ea typeface="+mn-ea"/>
                          <a:cs typeface="ＭＳ Ｐゴシック"/>
                        </a:rPr>
                        <a:t>　４</a:t>
                      </a:r>
                      <a:r>
                        <a:rPr lang="ja-JP" sz="1200" kern="0" dirty="0" smtClean="0">
                          <a:solidFill>
                            <a:srgbClr val="000000"/>
                          </a:solidFill>
                          <a:effectLst/>
                          <a:latin typeface="+mn-ea"/>
                          <a:ea typeface="+mn-ea"/>
                          <a:cs typeface="ＭＳ Ｐゴシック"/>
                        </a:rPr>
                        <a:t>日</a:t>
                      </a:r>
                      <a:endParaRPr lang="ja-JP" sz="1200" kern="100" dirty="0">
                        <a:effectLst/>
                        <a:latin typeface="+mn-ea"/>
                        <a:ea typeface="+mn-ea"/>
                        <a:cs typeface="Times New Roman"/>
                      </a:endParaRPr>
                    </a:p>
                  </a:txBody>
                  <a:tcPr marL="0" marR="36000" marT="36000" marB="36000" anchor="ctr"/>
                </a:tc>
                <a:tc>
                  <a:txBody>
                    <a:bodyPr/>
                    <a:lstStyle/>
                    <a:p>
                      <a:pPr marL="0" indent="0" algn="l">
                        <a:spcAft>
                          <a:spcPts val="0"/>
                        </a:spcAft>
                      </a:pPr>
                      <a:r>
                        <a:rPr lang="en-US" sz="1200" kern="0" dirty="0" smtClean="0">
                          <a:effectLst/>
                          <a:latin typeface="Century"/>
                          <a:ea typeface="ＭＳ ゴシック"/>
                          <a:cs typeface="ＭＳ Ｐゴシック"/>
                        </a:rPr>
                        <a:t> </a:t>
                      </a:r>
                      <a:r>
                        <a:rPr lang="ja-JP" sz="1200" kern="0" dirty="0">
                          <a:effectLst/>
                          <a:latin typeface="Century"/>
                          <a:ea typeface="ＭＳ ゴシック"/>
                          <a:cs typeface="ＭＳ Ｐゴシック"/>
                        </a:rPr>
                        <a:t>生活</a:t>
                      </a:r>
                      <a:r>
                        <a:rPr lang="ja-JP" sz="1200" kern="0" dirty="0" smtClean="0">
                          <a:effectLst/>
                          <a:latin typeface="Century"/>
                          <a:ea typeface="ＭＳ ゴシック"/>
                          <a:cs typeface="ＭＳ Ｐゴシック"/>
                        </a:rPr>
                        <a:t>支援</a:t>
                      </a:r>
                      <a:r>
                        <a:rPr lang="ja-JP" altLang="en-US" sz="1200" kern="0" dirty="0" smtClean="0">
                          <a:effectLst/>
                          <a:latin typeface="Century"/>
                          <a:ea typeface="ＭＳ ゴシック"/>
                          <a:cs typeface="ＭＳ Ｐゴシック"/>
                        </a:rPr>
                        <a:t>・</a:t>
                      </a:r>
                      <a:r>
                        <a:rPr lang="ja-JP" sz="1200" kern="0" dirty="0" smtClean="0">
                          <a:effectLst/>
                          <a:latin typeface="Century"/>
                          <a:ea typeface="ＭＳ ゴシック"/>
                          <a:cs typeface="ＭＳ Ｐゴシック"/>
                        </a:rPr>
                        <a:t>予防</a:t>
                      </a:r>
                      <a:r>
                        <a:rPr lang="ja-JP" sz="1200" kern="0" dirty="0">
                          <a:effectLst/>
                          <a:latin typeface="Century"/>
                          <a:ea typeface="ＭＳ ゴシック"/>
                          <a:cs typeface="ＭＳ Ｐゴシック"/>
                        </a:rPr>
                        <a:t>給付</a:t>
                      </a:r>
                      <a:r>
                        <a:rPr lang="ja-JP" sz="1200" kern="0" dirty="0" smtClean="0">
                          <a:effectLst/>
                          <a:latin typeface="Century"/>
                          <a:ea typeface="ＭＳ ゴシック"/>
                          <a:cs typeface="ＭＳ Ｐゴシック"/>
                        </a:rPr>
                        <a:t>等</a:t>
                      </a:r>
                      <a:r>
                        <a:rPr lang="ja-JP" altLang="en-US" sz="1200" kern="0" dirty="0" smtClean="0">
                          <a:effectLst/>
                          <a:latin typeface="Century"/>
                          <a:ea typeface="ＭＳ ゴシック"/>
                          <a:cs typeface="ＭＳ Ｐゴシック"/>
                        </a:rPr>
                        <a:t>、</a:t>
                      </a:r>
                      <a:r>
                        <a:rPr lang="ja-JP" sz="1200" kern="0" dirty="0" smtClean="0">
                          <a:effectLst/>
                          <a:latin typeface="Century"/>
                          <a:ea typeface="ＭＳ ゴシック"/>
                          <a:cs typeface="ＭＳ Ｐゴシック"/>
                        </a:rPr>
                        <a:t>認知症施策</a:t>
                      </a:r>
                      <a:r>
                        <a:rPr lang="ja-JP" altLang="en-US" sz="1200" kern="0" dirty="0" smtClean="0">
                          <a:effectLst/>
                          <a:latin typeface="Century"/>
                          <a:ea typeface="ＭＳ ゴシック"/>
                          <a:cs typeface="ＭＳ Ｐゴシック"/>
                        </a:rPr>
                        <a:t>、</a:t>
                      </a:r>
                      <a:r>
                        <a:rPr lang="ja-JP" sz="1200" kern="0" dirty="0" smtClean="0">
                          <a:effectLst/>
                          <a:latin typeface="Century"/>
                          <a:ea typeface="ＭＳ ゴシック"/>
                          <a:cs typeface="ＭＳ Ｐゴシック"/>
                        </a:rPr>
                        <a:t>介護人材</a:t>
                      </a:r>
                      <a:endParaRPr lang="ja-JP" sz="1200" kern="100" dirty="0">
                        <a:effectLst/>
                        <a:latin typeface="Century"/>
                        <a:ea typeface="ＭＳ 明朝"/>
                        <a:cs typeface="Times New Roman"/>
                      </a:endParaRPr>
                    </a:p>
                  </a:txBody>
                  <a:tcPr marL="107950" marR="107950" marT="36000" marB="36000" anchor="ctr"/>
                </a:tc>
              </a:tr>
              <a:tr h="288000">
                <a:tc>
                  <a:txBody>
                    <a:bodyPr/>
                    <a:lstStyle/>
                    <a:p>
                      <a:pPr algn="r">
                        <a:spcAft>
                          <a:spcPts val="0"/>
                        </a:spcAft>
                      </a:pPr>
                      <a:r>
                        <a:rPr lang="ja-JP" altLang="en-US" sz="1200" kern="0" dirty="0" smtClean="0">
                          <a:solidFill>
                            <a:srgbClr val="000000"/>
                          </a:solidFill>
                          <a:effectLst/>
                          <a:latin typeface="+mn-ea"/>
                          <a:ea typeface="+mn-ea"/>
                          <a:cs typeface="ＭＳ Ｐゴシック"/>
                        </a:rPr>
                        <a:t>９</a:t>
                      </a:r>
                      <a:r>
                        <a:rPr lang="ja-JP" sz="1200" kern="0" dirty="0" smtClean="0">
                          <a:solidFill>
                            <a:srgbClr val="000000"/>
                          </a:solidFill>
                          <a:effectLst/>
                          <a:latin typeface="+mn-ea"/>
                          <a:ea typeface="+mn-ea"/>
                          <a:cs typeface="ＭＳ Ｐゴシック"/>
                        </a:rPr>
                        <a:t>月</a:t>
                      </a:r>
                      <a:r>
                        <a:rPr lang="ja-JP" altLang="en-US" sz="1200" kern="0" dirty="0" smtClean="0">
                          <a:solidFill>
                            <a:srgbClr val="000000"/>
                          </a:solidFill>
                          <a:effectLst/>
                          <a:latin typeface="+mn-ea"/>
                          <a:ea typeface="+mn-ea"/>
                          <a:cs typeface="ＭＳ Ｐゴシック"/>
                        </a:rPr>
                        <a:t>１８</a:t>
                      </a:r>
                      <a:r>
                        <a:rPr lang="ja-JP" sz="1200" kern="0" dirty="0" smtClean="0">
                          <a:solidFill>
                            <a:srgbClr val="000000"/>
                          </a:solidFill>
                          <a:effectLst/>
                          <a:latin typeface="+mn-ea"/>
                          <a:ea typeface="+mn-ea"/>
                          <a:cs typeface="ＭＳ Ｐゴシック"/>
                        </a:rPr>
                        <a:t>日</a:t>
                      </a:r>
                      <a:endParaRPr lang="ja-JP" sz="1200" kern="100" dirty="0">
                        <a:effectLst/>
                        <a:latin typeface="+mn-ea"/>
                        <a:ea typeface="+mn-ea"/>
                        <a:cs typeface="Times New Roman"/>
                      </a:endParaRPr>
                    </a:p>
                  </a:txBody>
                  <a:tcPr marL="0" marR="36000" marT="36000" marB="36000" anchor="ctr"/>
                </a:tc>
                <a:tc>
                  <a:txBody>
                    <a:bodyPr/>
                    <a:lstStyle/>
                    <a:p>
                      <a:pPr algn="l">
                        <a:spcAft>
                          <a:spcPts val="0"/>
                        </a:spcAft>
                      </a:pPr>
                      <a:r>
                        <a:rPr lang="ja-JP" sz="1200" kern="0" dirty="0" smtClean="0">
                          <a:solidFill>
                            <a:srgbClr val="000000"/>
                          </a:solidFill>
                          <a:effectLst/>
                          <a:latin typeface="Century"/>
                          <a:ea typeface="ＭＳ ゴシック"/>
                          <a:cs typeface="ＭＳ Ｐゴシック"/>
                        </a:rPr>
                        <a:t>在宅サービス</a:t>
                      </a:r>
                      <a:r>
                        <a:rPr lang="ja-JP" altLang="en-US" sz="1200" kern="0" dirty="0" smtClean="0">
                          <a:solidFill>
                            <a:srgbClr val="000000"/>
                          </a:solidFill>
                          <a:effectLst/>
                          <a:latin typeface="Century"/>
                          <a:ea typeface="ＭＳ ゴシック"/>
                          <a:cs typeface="ＭＳ Ｐゴシック"/>
                        </a:rPr>
                        <a:t>、</a:t>
                      </a:r>
                      <a:r>
                        <a:rPr lang="ja-JP" sz="1200" kern="0" dirty="0" smtClean="0">
                          <a:solidFill>
                            <a:srgbClr val="000000"/>
                          </a:solidFill>
                          <a:effectLst/>
                          <a:latin typeface="Century"/>
                          <a:ea typeface="ＭＳ ゴシック"/>
                          <a:cs typeface="ＭＳ Ｐゴシック"/>
                        </a:rPr>
                        <a:t>施設サービス</a:t>
                      </a:r>
                      <a:endParaRPr lang="ja-JP" sz="1200" kern="100" dirty="0">
                        <a:effectLst/>
                        <a:latin typeface="Century"/>
                        <a:ea typeface="ＭＳ 明朝"/>
                        <a:cs typeface="Times New Roman"/>
                      </a:endParaRPr>
                    </a:p>
                  </a:txBody>
                  <a:tcPr marL="107950" marR="107950" marT="36000" marB="36000" anchor="ctr"/>
                </a:tc>
              </a:tr>
              <a:tr h="288000">
                <a:tc>
                  <a:txBody>
                    <a:bodyPr/>
                    <a:lstStyle/>
                    <a:p>
                      <a:pPr algn="r">
                        <a:spcAft>
                          <a:spcPts val="0"/>
                        </a:spcAft>
                      </a:pPr>
                      <a:r>
                        <a:rPr lang="ja-JP" altLang="en-US" sz="1200" kern="0" dirty="0" smtClean="0">
                          <a:solidFill>
                            <a:srgbClr val="000000"/>
                          </a:solidFill>
                          <a:effectLst/>
                          <a:latin typeface="+mn-ea"/>
                          <a:ea typeface="+mn-ea"/>
                          <a:cs typeface="ＭＳ Ｐゴシック"/>
                        </a:rPr>
                        <a:t>９</a:t>
                      </a:r>
                      <a:r>
                        <a:rPr lang="ja-JP" sz="1200" kern="0" dirty="0" smtClean="0">
                          <a:solidFill>
                            <a:srgbClr val="000000"/>
                          </a:solidFill>
                          <a:effectLst/>
                          <a:latin typeface="+mn-ea"/>
                          <a:ea typeface="+mn-ea"/>
                          <a:cs typeface="ＭＳ Ｐゴシック"/>
                        </a:rPr>
                        <a:t>月</a:t>
                      </a:r>
                      <a:r>
                        <a:rPr lang="ja-JP" altLang="en-US" sz="1200" kern="0" dirty="0" smtClean="0">
                          <a:solidFill>
                            <a:srgbClr val="000000"/>
                          </a:solidFill>
                          <a:effectLst/>
                          <a:latin typeface="+mn-ea"/>
                          <a:ea typeface="+mn-ea"/>
                          <a:cs typeface="ＭＳ Ｐゴシック"/>
                        </a:rPr>
                        <a:t>２５</a:t>
                      </a:r>
                      <a:r>
                        <a:rPr lang="ja-JP" sz="1200" kern="0" dirty="0" smtClean="0">
                          <a:solidFill>
                            <a:srgbClr val="000000"/>
                          </a:solidFill>
                          <a:effectLst/>
                          <a:latin typeface="+mn-ea"/>
                          <a:ea typeface="+mn-ea"/>
                          <a:cs typeface="ＭＳ Ｐゴシック"/>
                        </a:rPr>
                        <a:t>日</a:t>
                      </a:r>
                      <a:endParaRPr lang="ja-JP" sz="1200" kern="100" dirty="0">
                        <a:effectLst/>
                        <a:latin typeface="+mn-ea"/>
                        <a:ea typeface="+mn-ea"/>
                        <a:cs typeface="Times New Roman"/>
                      </a:endParaRPr>
                    </a:p>
                  </a:txBody>
                  <a:tcPr marL="0" marR="36000" marT="36000" marB="36000" anchor="ctr"/>
                </a:tc>
                <a:tc>
                  <a:txBody>
                    <a:bodyPr/>
                    <a:lstStyle/>
                    <a:p>
                      <a:pPr algn="l">
                        <a:spcAft>
                          <a:spcPts val="0"/>
                        </a:spcAft>
                      </a:pPr>
                      <a:r>
                        <a:rPr lang="ja-JP" sz="1200" kern="0" dirty="0" smtClean="0">
                          <a:solidFill>
                            <a:srgbClr val="000000"/>
                          </a:solidFill>
                          <a:effectLst/>
                          <a:latin typeface="Century"/>
                          <a:ea typeface="ＭＳ ゴシック"/>
                          <a:cs typeface="ＭＳ Ｐゴシック"/>
                        </a:rPr>
                        <a:t>低所得者</a:t>
                      </a:r>
                      <a:r>
                        <a:rPr lang="ja-JP" sz="1200" kern="0" dirty="0">
                          <a:solidFill>
                            <a:srgbClr val="000000"/>
                          </a:solidFill>
                          <a:effectLst/>
                          <a:latin typeface="Century"/>
                          <a:ea typeface="ＭＳ ゴシック"/>
                          <a:cs typeface="ＭＳ Ｐゴシック"/>
                        </a:rPr>
                        <a:t>の第１号保険料の軽減</a:t>
                      </a:r>
                      <a:r>
                        <a:rPr lang="ja-JP" sz="1200" kern="0" dirty="0" smtClean="0">
                          <a:solidFill>
                            <a:srgbClr val="000000"/>
                          </a:solidFill>
                          <a:effectLst/>
                          <a:latin typeface="Century"/>
                          <a:ea typeface="ＭＳ ゴシック"/>
                          <a:cs typeface="ＭＳ Ｐゴシック"/>
                        </a:rPr>
                        <a:t>強化</a:t>
                      </a:r>
                      <a:r>
                        <a:rPr lang="ja-JP" altLang="en-US" sz="1200" kern="0" dirty="0" smtClean="0">
                          <a:solidFill>
                            <a:srgbClr val="000000"/>
                          </a:solidFill>
                          <a:effectLst/>
                          <a:latin typeface="Century"/>
                          <a:ea typeface="ＭＳ ゴシック"/>
                          <a:cs typeface="ＭＳ Ｐゴシック"/>
                        </a:rPr>
                        <a:t>、</a:t>
                      </a:r>
                      <a:r>
                        <a:rPr lang="ja-JP" sz="1200" kern="0" dirty="0" smtClean="0">
                          <a:solidFill>
                            <a:srgbClr val="000000"/>
                          </a:solidFill>
                          <a:effectLst/>
                          <a:latin typeface="Century"/>
                          <a:ea typeface="ＭＳ ゴシック"/>
                          <a:cs typeface="ＭＳ Ｐゴシック"/>
                        </a:rPr>
                        <a:t>一定</a:t>
                      </a:r>
                      <a:r>
                        <a:rPr lang="ja-JP" sz="1200" kern="0" dirty="0">
                          <a:solidFill>
                            <a:srgbClr val="000000"/>
                          </a:solidFill>
                          <a:effectLst/>
                          <a:latin typeface="Century"/>
                          <a:ea typeface="ＭＳ ゴシック"/>
                          <a:cs typeface="ＭＳ Ｐゴシック"/>
                        </a:rPr>
                        <a:t>以上所得者の利用者</a:t>
                      </a:r>
                      <a:r>
                        <a:rPr lang="ja-JP" sz="1200" kern="0" dirty="0" smtClean="0">
                          <a:solidFill>
                            <a:srgbClr val="000000"/>
                          </a:solidFill>
                          <a:effectLst/>
                          <a:latin typeface="Century"/>
                          <a:ea typeface="ＭＳ ゴシック"/>
                          <a:cs typeface="ＭＳ Ｐゴシック"/>
                        </a:rPr>
                        <a:t>負担</a:t>
                      </a:r>
                      <a:r>
                        <a:rPr lang="ja-JP" altLang="en-US" sz="1200" kern="0" dirty="0" smtClean="0">
                          <a:solidFill>
                            <a:srgbClr val="000000"/>
                          </a:solidFill>
                          <a:effectLst/>
                          <a:latin typeface="Century"/>
                          <a:ea typeface="ＭＳ ゴシック"/>
                          <a:cs typeface="ＭＳ Ｐゴシック"/>
                        </a:rPr>
                        <a:t>、</a:t>
                      </a:r>
                      <a:r>
                        <a:rPr lang="ja-JP" sz="1200" kern="0" dirty="0" smtClean="0">
                          <a:solidFill>
                            <a:srgbClr val="000000"/>
                          </a:solidFill>
                          <a:effectLst/>
                          <a:latin typeface="Century"/>
                          <a:ea typeface="ＭＳ ゴシック"/>
                          <a:cs typeface="ＭＳ Ｐゴシック"/>
                        </a:rPr>
                        <a:t>補足</a:t>
                      </a:r>
                      <a:r>
                        <a:rPr lang="ja-JP" sz="1200" kern="0" dirty="0">
                          <a:solidFill>
                            <a:srgbClr val="000000"/>
                          </a:solidFill>
                          <a:effectLst/>
                          <a:latin typeface="Century"/>
                          <a:ea typeface="ＭＳ ゴシック"/>
                          <a:cs typeface="ＭＳ Ｐゴシック"/>
                        </a:rPr>
                        <a:t>給付</a:t>
                      </a:r>
                      <a:endParaRPr lang="ja-JP" sz="1200" kern="100" dirty="0">
                        <a:effectLst/>
                        <a:latin typeface="Century"/>
                        <a:ea typeface="ＭＳ 明朝"/>
                        <a:cs typeface="Times New Roman"/>
                      </a:endParaRPr>
                    </a:p>
                  </a:txBody>
                  <a:tcPr marL="107950" marR="107950" marT="36000" marB="36000" anchor="ctr"/>
                </a:tc>
              </a:tr>
              <a:tr h="288000">
                <a:tc>
                  <a:txBody>
                    <a:bodyPr/>
                    <a:lstStyle/>
                    <a:p>
                      <a:pPr algn="r">
                        <a:spcAft>
                          <a:spcPts val="0"/>
                        </a:spcAft>
                      </a:pPr>
                      <a:r>
                        <a:rPr lang="ja-JP" altLang="en-US" sz="1200" kern="0" dirty="0" smtClean="0">
                          <a:solidFill>
                            <a:srgbClr val="000000"/>
                          </a:solidFill>
                          <a:effectLst/>
                          <a:latin typeface="+mn-ea"/>
                          <a:ea typeface="+mn-ea"/>
                          <a:cs typeface="ＭＳ Ｐゴシック"/>
                        </a:rPr>
                        <a:t>１０</a:t>
                      </a:r>
                      <a:r>
                        <a:rPr lang="ja-JP" sz="1200" kern="0" dirty="0" smtClean="0">
                          <a:solidFill>
                            <a:srgbClr val="000000"/>
                          </a:solidFill>
                          <a:effectLst/>
                          <a:latin typeface="+mn-ea"/>
                          <a:ea typeface="+mn-ea"/>
                          <a:cs typeface="ＭＳ Ｐゴシック"/>
                        </a:rPr>
                        <a:t>月</a:t>
                      </a:r>
                      <a:r>
                        <a:rPr lang="ja-JP" altLang="en-US" sz="1200" kern="0" dirty="0" smtClean="0">
                          <a:solidFill>
                            <a:srgbClr val="000000"/>
                          </a:solidFill>
                          <a:effectLst/>
                          <a:latin typeface="+mn-ea"/>
                          <a:ea typeface="+mn-ea"/>
                          <a:cs typeface="ＭＳ Ｐゴシック"/>
                        </a:rPr>
                        <a:t>　２</a:t>
                      </a:r>
                      <a:r>
                        <a:rPr lang="ja-JP" sz="1200" kern="0" dirty="0" smtClean="0">
                          <a:solidFill>
                            <a:srgbClr val="000000"/>
                          </a:solidFill>
                          <a:effectLst/>
                          <a:latin typeface="+mn-ea"/>
                          <a:ea typeface="+mn-ea"/>
                          <a:cs typeface="ＭＳ Ｐゴシック"/>
                        </a:rPr>
                        <a:t>日</a:t>
                      </a:r>
                      <a:endParaRPr lang="ja-JP" sz="1200" kern="100" dirty="0">
                        <a:effectLst/>
                        <a:latin typeface="+mn-ea"/>
                        <a:ea typeface="+mn-ea"/>
                        <a:cs typeface="Times New Roman"/>
                      </a:endParaRPr>
                    </a:p>
                  </a:txBody>
                  <a:tcPr marL="0" marR="36000" marT="36000" marB="36000" anchor="ctr"/>
                </a:tc>
                <a:tc>
                  <a:txBody>
                    <a:bodyPr/>
                    <a:lstStyle/>
                    <a:p>
                      <a:pPr algn="l">
                        <a:spcAft>
                          <a:spcPts val="0"/>
                        </a:spcAft>
                      </a:pPr>
                      <a:r>
                        <a:rPr lang="ja-JP" sz="1200" kern="0" dirty="0" smtClean="0">
                          <a:solidFill>
                            <a:srgbClr val="000000"/>
                          </a:solidFill>
                          <a:effectLst/>
                          <a:latin typeface="Century"/>
                          <a:ea typeface="ＭＳ ゴシック"/>
                          <a:cs typeface="ＭＳ Ｐゴシック"/>
                        </a:rPr>
                        <a:t>都市部</a:t>
                      </a:r>
                      <a:r>
                        <a:rPr lang="ja-JP" sz="1200" kern="0" dirty="0">
                          <a:solidFill>
                            <a:srgbClr val="000000"/>
                          </a:solidFill>
                          <a:effectLst/>
                          <a:latin typeface="Century"/>
                          <a:ea typeface="ＭＳ ゴシック"/>
                          <a:cs typeface="ＭＳ Ｐゴシック"/>
                        </a:rPr>
                        <a:t>の高齢化対策に関する検討会</a:t>
                      </a:r>
                      <a:r>
                        <a:rPr lang="ja-JP" sz="1200" kern="0" dirty="0" smtClean="0">
                          <a:solidFill>
                            <a:srgbClr val="000000"/>
                          </a:solidFill>
                          <a:effectLst/>
                          <a:latin typeface="Century"/>
                          <a:ea typeface="ＭＳ ゴシック"/>
                          <a:cs typeface="ＭＳ Ｐゴシック"/>
                        </a:rPr>
                        <a:t>報告</a:t>
                      </a:r>
                      <a:r>
                        <a:rPr lang="ja-JP" altLang="en-US" sz="1200" kern="0" dirty="0" smtClean="0">
                          <a:solidFill>
                            <a:srgbClr val="000000"/>
                          </a:solidFill>
                          <a:effectLst/>
                          <a:latin typeface="Century"/>
                          <a:ea typeface="ＭＳ ゴシック"/>
                          <a:cs typeface="ＭＳ Ｐゴシック"/>
                        </a:rPr>
                        <a:t>、住所地特例、総報酬割、情報公表制度見直し等</a:t>
                      </a:r>
                      <a:endParaRPr lang="ja-JP" sz="1200" kern="100" dirty="0">
                        <a:effectLst/>
                        <a:latin typeface="Century"/>
                        <a:ea typeface="ＭＳ 明朝"/>
                        <a:cs typeface="Times New Roman"/>
                      </a:endParaRPr>
                    </a:p>
                  </a:txBody>
                  <a:tcPr marL="107950" marR="107950" marT="36000" marB="36000" anchor="ctr"/>
                </a:tc>
              </a:tr>
              <a:tr h="288000">
                <a:tc>
                  <a:txBody>
                    <a:bodyPr/>
                    <a:lstStyle/>
                    <a:p>
                      <a:pPr algn="r">
                        <a:spcAft>
                          <a:spcPts val="0"/>
                        </a:spcAft>
                      </a:pPr>
                      <a:r>
                        <a:rPr lang="ja-JP" altLang="en-US" sz="1200" kern="0" dirty="0" smtClean="0">
                          <a:solidFill>
                            <a:srgbClr val="000000"/>
                          </a:solidFill>
                          <a:effectLst/>
                          <a:latin typeface="+mn-ea"/>
                          <a:ea typeface="+mn-ea"/>
                          <a:cs typeface="ＭＳ Ｐゴシック"/>
                        </a:rPr>
                        <a:t>１０</a:t>
                      </a:r>
                      <a:r>
                        <a:rPr lang="ja-JP" sz="1200" kern="0" dirty="0" smtClean="0">
                          <a:solidFill>
                            <a:srgbClr val="000000"/>
                          </a:solidFill>
                          <a:effectLst/>
                          <a:latin typeface="+mn-ea"/>
                          <a:ea typeface="+mn-ea"/>
                          <a:cs typeface="ＭＳ Ｐゴシック"/>
                        </a:rPr>
                        <a:t>月</a:t>
                      </a:r>
                      <a:r>
                        <a:rPr lang="ja-JP" altLang="en-US" sz="1200" kern="0" dirty="0" smtClean="0">
                          <a:solidFill>
                            <a:srgbClr val="000000"/>
                          </a:solidFill>
                          <a:effectLst/>
                          <a:latin typeface="+mn-ea"/>
                          <a:ea typeface="+mn-ea"/>
                          <a:cs typeface="ＭＳ Ｐゴシック"/>
                        </a:rPr>
                        <a:t>３０</a:t>
                      </a:r>
                      <a:r>
                        <a:rPr lang="ja-JP" sz="1200" kern="0" dirty="0" smtClean="0">
                          <a:solidFill>
                            <a:srgbClr val="000000"/>
                          </a:solidFill>
                          <a:effectLst/>
                          <a:latin typeface="+mn-ea"/>
                          <a:ea typeface="+mn-ea"/>
                          <a:cs typeface="ＭＳ Ｐゴシック"/>
                        </a:rPr>
                        <a:t>日</a:t>
                      </a:r>
                      <a:endParaRPr lang="ja-JP" sz="1200" kern="100" dirty="0">
                        <a:effectLst/>
                        <a:latin typeface="+mn-ea"/>
                        <a:ea typeface="+mn-ea"/>
                        <a:cs typeface="Times New Roman"/>
                      </a:endParaRPr>
                    </a:p>
                  </a:txBody>
                  <a:tcPr marL="0" marR="36000" marT="36000" marB="36000" anchor="ctr"/>
                </a:tc>
                <a:tc>
                  <a:txBody>
                    <a:bodyPr/>
                    <a:lstStyle/>
                    <a:p>
                      <a:pPr marL="1588" indent="0" algn="l">
                        <a:spcAft>
                          <a:spcPts val="0"/>
                        </a:spcAft>
                      </a:pPr>
                      <a:r>
                        <a:rPr lang="ja-JP" altLang="en-US" sz="1200" kern="100" dirty="0" smtClean="0">
                          <a:effectLst/>
                          <a:latin typeface="ＭＳ ゴシック" panose="020B0609070205080204" pitchFamily="49" charset="-128"/>
                          <a:ea typeface="ＭＳ ゴシック" panose="020B0609070205080204" pitchFamily="49" charset="-128"/>
                          <a:cs typeface="Times New Roman"/>
                        </a:rPr>
                        <a:t>予防給付の見直しと地域支援事業の充実、特養中重度者重点化</a:t>
                      </a:r>
                      <a:endParaRPr lang="ja-JP" sz="1200" kern="100" dirty="0">
                        <a:effectLst/>
                        <a:latin typeface="ＭＳ ゴシック" panose="020B0609070205080204" pitchFamily="49" charset="-128"/>
                        <a:ea typeface="ＭＳ ゴシック" panose="020B0609070205080204" pitchFamily="49" charset="-128"/>
                        <a:cs typeface="Times New Roman"/>
                      </a:endParaRPr>
                    </a:p>
                  </a:txBody>
                  <a:tcPr marL="107950" marR="107950" marT="36000" marB="36000" anchor="ctr"/>
                </a:tc>
              </a:tr>
              <a:tr h="288000">
                <a:tc>
                  <a:txBody>
                    <a:bodyPr/>
                    <a:lstStyle/>
                    <a:p>
                      <a:pPr algn="r">
                        <a:spcAft>
                          <a:spcPts val="0"/>
                        </a:spcAft>
                      </a:pPr>
                      <a:r>
                        <a:rPr lang="ja-JP" altLang="en-US" sz="1200" kern="0" dirty="0" smtClean="0">
                          <a:solidFill>
                            <a:srgbClr val="000000"/>
                          </a:solidFill>
                          <a:effectLst/>
                          <a:latin typeface="+mn-ea"/>
                          <a:ea typeface="+mn-ea"/>
                          <a:cs typeface="ＭＳ Ｐゴシック"/>
                        </a:rPr>
                        <a:t>１１</a:t>
                      </a:r>
                      <a:r>
                        <a:rPr lang="ja-JP" sz="1200" kern="0" dirty="0" smtClean="0">
                          <a:solidFill>
                            <a:srgbClr val="000000"/>
                          </a:solidFill>
                          <a:effectLst/>
                          <a:latin typeface="+mn-ea"/>
                          <a:ea typeface="+mn-ea"/>
                          <a:cs typeface="ＭＳ Ｐゴシック"/>
                        </a:rPr>
                        <a:t>月</a:t>
                      </a:r>
                      <a:r>
                        <a:rPr lang="ja-JP" altLang="en-US" sz="1200" kern="0" dirty="0" smtClean="0">
                          <a:solidFill>
                            <a:srgbClr val="000000"/>
                          </a:solidFill>
                          <a:effectLst/>
                          <a:latin typeface="+mn-ea"/>
                          <a:ea typeface="+mn-ea"/>
                          <a:cs typeface="ＭＳ Ｐゴシック"/>
                        </a:rPr>
                        <a:t>１４</a:t>
                      </a:r>
                      <a:r>
                        <a:rPr lang="ja-JP" sz="1200" kern="0" dirty="0" smtClean="0">
                          <a:solidFill>
                            <a:srgbClr val="000000"/>
                          </a:solidFill>
                          <a:effectLst/>
                          <a:latin typeface="+mn-ea"/>
                          <a:ea typeface="+mn-ea"/>
                          <a:cs typeface="ＭＳ Ｐゴシック"/>
                        </a:rPr>
                        <a:t>日</a:t>
                      </a:r>
                      <a:endParaRPr lang="ja-JP" sz="1200" kern="100" dirty="0">
                        <a:effectLst/>
                        <a:latin typeface="+mn-ea"/>
                        <a:ea typeface="+mn-ea"/>
                        <a:cs typeface="Times New Roman"/>
                      </a:endParaRPr>
                    </a:p>
                  </a:txBody>
                  <a:tcPr marL="0" marR="36000" marT="36000" marB="36000" anchor="ctr"/>
                </a:tc>
                <a:tc>
                  <a:txBody>
                    <a:bodyPr/>
                    <a:lstStyle/>
                    <a:p>
                      <a:pPr marL="1588" marR="0" indent="0" algn="l" defTabSz="914400" rtl="0" eaLnBrk="1" fontAlgn="auto" latinLnBrk="0" hangingPunct="1">
                        <a:lnSpc>
                          <a:spcPct val="100000"/>
                        </a:lnSpc>
                        <a:spcBef>
                          <a:spcPts val="0"/>
                        </a:spcBef>
                        <a:spcAft>
                          <a:spcPts val="0"/>
                        </a:spcAft>
                        <a:buClrTx/>
                        <a:buSzTx/>
                        <a:buFontTx/>
                        <a:buNone/>
                        <a:tabLst/>
                        <a:defRPr/>
                      </a:pPr>
                      <a:r>
                        <a:rPr lang="ja-JP" altLang="en-US" sz="1200" kern="0" dirty="0" smtClean="0">
                          <a:solidFill>
                            <a:srgbClr val="000000"/>
                          </a:solidFill>
                          <a:effectLst/>
                          <a:latin typeface="Century"/>
                          <a:ea typeface="ＭＳ ゴシック"/>
                          <a:cs typeface="ＭＳ Ｐゴシック"/>
                        </a:rPr>
                        <a:t>費用負担（</a:t>
                      </a:r>
                      <a:r>
                        <a:rPr lang="ja-JP" altLang="ja-JP" sz="1200" kern="0" dirty="0" smtClean="0">
                          <a:solidFill>
                            <a:srgbClr val="000000"/>
                          </a:solidFill>
                          <a:effectLst/>
                          <a:latin typeface="Century"/>
                          <a:ea typeface="ＭＳ ゴシック"/>
                          <a:cs typeface="ＭＳ Ｐゴシック"/>
                        </a:rPr>
                        <a:t>一定以上所得者の利用者負担</a:t>
                      </a:r>
                      <a:r>
                        <a:rPr lang="ja-JP" altLang="en-US" sz="1200" kern="0" dirty="0" smtClean="0">
                          <a:solidFill>
                            <a:srgbClr val="000000"/>
                          </a:solidFill>
                          <a:effectLst/>
                          <a:latin typeface="Century"/>
                          <a:ea typeface="ＭＳ ゴシック"/>
                          <a:cs typeface="ＭＳ Ｐゴシック"/>
                        </a:rPr>
                        <a:t>、</a:t>
                      </a:r>
                      <a:r>
                        <a:rPr lang="ja-JP" altLang="ja-JP" sz="1200" kern="0" dirty="0" smtClean="0">
                          <a:solidFill>
                            <a:srgbClr val="000000"/>
                          </a:solidFill>
                          <a:effectLst/>
                          <a:latin typeface="Century"/>
                          <a:ea typeface="ＭＳ ゴシック"/>
                          <a:cs typeface="ＭＳ Ｐゴシック"/>
                        </a:rPr>
                        <a:t>補足給付</a:t>
                      </a:r>
                      <a:r>
                        <a:rPr lang="ja-JP" altLang="en-US" sz="1200" kern="0" dirty="0" smtClean="0">
                          <a:solidFill>
                            <a:srgbClr val="000000"/>
                          </a:solidFill>
                          <a:effectLst/>
                          <a:latin typeface="Century"/>
                          <a:ea typeface="ＭＳ ゴシック"/>
                          <a:cs typeface="ＭＳ Ｐゴシック"/>
                        </a:rPr>
                        <a:t>）、予防給付の見直しと地域支援事業の充実</a:t>
                      </a:r>
                      <a:endParaRPr lang="ja-JP" sz="1200" kern="100" dirty="0">
                        <a:effectLst/>
                        <a:latin typeface="Century"/>
                        <a:ea typeface="ＭＳ 明朝"/>
                        <a:cs typeface="Times New Roman"/>
                      </a:endParaRPr>
                    </a:p>
                  </a:txBody>
                  <a:tcPr marL="107950" marR="107950" marT="36000" marB="36000" anchor="ctr"/>
                </a:tc>
              </a:tr>
              <a:tr h="288000">
                <a:tc>
                  <a:txBody>
                    <a:bodyPr/>
                    <a:lstStyle/>
                    <a:p>
                      <a:pPr algn="r">
                        <a:spcAft>
                          <a:spcPts val="0"/>
                        </a:spcAft>
                      </a:pPr>
                      <a:r>
                        <a:rPr lang="ja-JP" altLang="en-US" sz="1200" kern="0" dirty="0" smtClean="0">
                          <a:solidFill>
                            <a:srgbClr val="000000"/>
                          </a:solidFill>
                          <a:effectLst/>
                          <a:latin typeface="+mn-ea"/>
                          <a:ea typeface="+mn-ea"/>
                          <a:cs typeface="ＭＳ Ｐゴシック"/>
                        </a:rPr>
                        <a:t>１１</a:t>
                      </a:r>
                      <a:r>
                        <a:rPr lang="ja-JP" sz="1200" kern="0" dirty="0" smtClean="0">
                          <a:solidFill>
                            <a:srgbClr val="000000"/>
                          </a:solidFill>
                          <a:effectLst/>
                          <a:latin typeface="+mn-ea"/>
                          <a:ea typeface="+mn-ea"/>
                          <a:cs typeface="ＭＳ Ｐゴシック"/>
                        </a:rPr>
                        <a:t>月</a:t>
                      </a:r>
                      <a:r>
                        <a:rPr lang="ja-JP" altLang="en-US" sz="1200" kern="0" dirty="0" smtClean="0">
                          <a:solidFill>
                            <a:srgbClr val="000000"/>
                          </a:solidFill>
                          <a:effectLst/>
                          <a:latin typeface="+mn-ea"/>
                          <a:ea typeface="+mn-ea"/>
                          <a:cs typeface="ＭＳ Ｐゴシック"/>
                        </a:rPr>
                        <a:t>２７</a:t>
                      </a:r>
                      <a:r>
                        <a:rPr lang="ja-JP" sz="1200" kern="0" dirty="0" smtClean="0">
                          <a:solidFill>
                            <a:srgbClr val="000000"/>
                          </a:solidFill>
                          <a:effectLst/>
                          <a:latin typeface="+mn-ea"/>
                          <a:ea typeface="+mn-ea"/>
                          <a:cs typeface="ＭＳ Ｐゴシック"/>
                        </a:rPr>
                        <a:t>日</a:t>
                      </a:r>
                      <a:endParaRPr lang="ja-JP" sz="1200" kern="100" dirty="0">
                        <a:effectLst/>
                        <a:latin typeface="+mn-ea"/>
                        <a:ea typeface="+mn-ea"/>
                        <a:cs typeface="Times New Roman"/>
                      </a:endParaRPr>
                    </a:p>
                  </a:txBody>
                  <a:tcPr marL="0" marR="36000" marT="36000" marB="36000" anchor="ctr"/>
                </a:tc>
                <a:tc>
                  <a:txBody>
                    <a:bodyPr/>
                    <a:lstStyle/>
                    <a:p>
                      <a:pPr marL="1588" indent="0" algn="l">
                        <a:spcAft>
                          <a:spcPts val="0"/>
                        </a:spcAft>
                      </a:pPr>
                      <a:r>
                        <a:rPr lang="ja-JP" altLang="en-US" sz="1200" kern="100" dirty="0" smtClean="0">
                          <a:effectLst/>
                          <a:latin typeface="Century"/>
                          <a:ea typeface="ＭＳ 明朝"/>
                          <a:cs typeface="Times New Roman"/>
                        </a:rPr>
                        <a:t>とりまとめに向けた議論</a:t>
                      </a:r>
                      <a:endParaRPr lang="ja-JP" sz="1200" kern="100" dirty="0">
                        <a:effectLst/>
                        <a:latin typeface="Century"/>
                        <a:ea typeface="ＭＳ 明朝"/>
                        <a:cs typeface="Times New Roman"/>
                      </a:endParaRPr>
                    </a:p>
                  </a:txBody>
                  <a:tcPr marL="107950" marR="107950" marT="36000" marB="36000" anchor="ctr"/>
                </a:tc>
              </a:tr>
              <a:tr h="288000">
                <a:tc>
                  <a:txBody>
                    <a:bodyPr/>
                    <a:lstStyle/>
                    <a:p>
                      <a:pPr algn="l">
                        <a:spcAft>
                          <a:spcPts val="0"/>
                        </a:spcAft>
                      </a:pPr>
                      <a:r>
                        <a:rPr lang="ja-JP" altLang="en-US" sz="1200" kern="100" dirty="0" smtClean="0">
                          <a:effectLst/>
                          <a:latin typeface="+mn-ea"/>
                          <a:ea typeface="+mn-ea"/>
                          <a:cs typeface="Times New Roman"/>
                        </a:rPr>
                        <a:t>１２月</a:t>
                      </a:r>
                      <a:endParaRPr lang="ja-JP" sz="1200" kern="100" dirty="0">
                        <a:effectLst/>
                        <a:latin typeface="+mn-ea"/>
                        <a:ea typeface="+mn-ea"/>
                        <a:cs typeface="Times New Roman"/>
                      </a:endParaRPr>
                    </a:p>
                  </a:txBody>
                  <a:tcPr marL="0" marR="36000" marT="36000" marB="36000" anchor="ctr"/>
                </a:tc>
                <a:tc>
                  <a:txBody>
                    <a:bodyPr/>
                    <a:lstStyle/>
                    <a:p>
                      <a:pPr marL="1588" indent="0" algn="l">
                        <a:spcAft>
                          <a:spcPts val="0"/>
                        </a:spcAft>
                      </a:pPr>
                      <a:r>
                        <a:rPr lang="ja-JP" altLang="en-US" sz="1200" kern="100" dirty="0" smtClean="0">
                          <a:effectLst/>
                          <a:latin typeface="Century"/>
                          <a:ea typeface="ＭＳ 明朝"/>
                          <a:cs typeface="Times New Roman"/>
                        </a:rPr>
                        <a:t>とりまとめ（予定）</a:t>
                      </a:r>
                      <a:endParaRPr lang="ja-JP" sz="1200" kern="100" dirty="0">
                        <a:effectLst/>
                        <a:latin typeface="Century"/>
                        <a:ea typeface="ＭＳ 明朝"/>
                        <a:cs typeface="Times New Roman"/>
                      </a:endParaRPr>
                    </a:p>
                  </a:txBody>
                  <a:tcPr marL="107950" marR="107950" marT="36000" marB="36000" anchor="ctr"/>
                </a:tc>
              </a:tr>
            </a:tbl>
          </a:graphicData>
        </a:graphic>
      </p:graphicFrame>
      <p:sp>
        <p:nvSpPr>
          <p:cNvPr id="20" name="タイトル 1"/>
          <p:cNvSpPr txBox="1">
            <a:spLocks/>
          </p:cNvSpPr>
          <p:nvPr/>
        </p:nvSpPr>
        <p:spPr>
          <a:xfrm>
            <a:off x="47021" y="0"/>
            <a:ext cx="9905999" cy="421018"/>
          </a:xfrm>
          <a:prstGeom prst="rect">
            <a:avLst/>
          </a:prstGeom>
        </p:spPr>
        <p:txBody>
          <a:bodyPr vert="horz" lIns="91440" tIns="45720" rIns="91440" bIns="45720" rtlCol="0" anchor="t">
            <a:noAutofit/>
          </a:bodyPr>
          <a:lstStyle/>
          <a:p>
            <a:pPr algn="ctr" fontAlgn="auto">
              <a:spcAft>
                <a:spcPts val="0"/>
              </a:spcAft>
              <a:defRPr/>
            </a:pPr>
            <a:r>
              <a:rPr lang="ja-JP" altLang="en-US" sz="2400" dirty="0" smtClean="0">
                <a:solidFill>
                  <a:prstClr val="black"/>
                </a:solidFill>
                <a:latin typeface="HGP創英角ｺﾞｼｯｸUB" panose="020B0900000000000000" pitchFamily="50" charset="-128"/>
                <a:ea typeface="HGP創英角ｺﾞｼｯｸUB" panose="020B0900000000000000" pitchFamily="50" charset="-128"/>
              </a:rPr>
              <a:t>社会保障審議会介護保険部会における検討経緯及び今後の予定</a:t>
            </a:r>
            <a:endParaRPr lang="ja-JP" altLang="en-US" sz="2400" dirty="0">
              <a:solidFill>
                <a:prstClr val="black"/>
              </a:solidFill>
              <a:latin typeface="HGP創英角ｺﾞｼｯｸUB" panose="020B0900000000000000" pitchFamily="50" charset="-128"/>
              <a:ea typeface="HGP創英角ｺﾞｼｯｸUB" panose="020B0900000000000000" pitchFamily="50" charset="-128"/>
            </a:endParaRPr>
          </a:p>
        </p:txBody>
      </p:sp>
      <p:sp>
        <p:nvSpPr>
          <p:cNvPr id="27" name="下矢印 26"/>
          <p:cNvSpPr/>
          <p:nvPr/>
        </p:nvSpPr>
        <p:spPr>
          <a:xfrm>
            <a:off x="6609184" y="1844824"/>
            <a:ext cx="648072" cy="220960"/>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13"/>
            <a:endParaRPr lang="ja-JP" altLang="en-US">
              <a:solidFill>
                <a:prstClr val="white"/>
              </a:solidFill>
            </a:endParaRPr>
          </a:p>
        </p:txBody>
      </p:sp>
      <p:sp>
        <p:nvSpPr>
          <p:cNvPr id="25" name="スライド番号プレースホルダ 10"/>
          <p:cNvSpPr>
            <a:spLocks noGrp="1"/>
          </p:cNvSpPr>
          <p:nvPr>
            <p:ph type="sldNum" sz="quarter" idx="12"/>
          </p:nvPr>
        </p:nvSpPr>
        <p:spPr>
          <a:xfrm>
            <a:off x="9577907" y="6237312"/>
            <a:ext cx="343645" cy="548680"/>
          </a:xfrm>
          <a:solidFill>
            <a:schemeClr val="bg1">
              <a:alpha val="58000"/>
            </a:schemeClr>
          </a:solidFill>
        </p:spPr>
        <p:txBody>
          <a:bodyPr/>
          <a:lstStyle/>
          <a:p>
            <a:r>
              <a:rPr lang="en-US" altLang="ja-JP" sz="2400" dirty="0" smtClean="0">
                <a:solidFill>
                  <a:prstClr val="black"/>
                </a:solidFill>
              </a:rPr>
              <a:t>4</a:t>
            </a:r>
            <a:endParaRPr lang="ja-JP" altLang="en-US" sz="2400" dirty="0">
              <a:solidFill>
                <a:prstClr val="black"/>
              </a:solidFill>
            </a:endParaRPr>
          </a:p>
        </p:txBody>
      </p:sp>
      <p:sp>
        <p:nvSpPr>
          <p:cNvPr id="26" name="下矢印 25"/>
          <p:cNvSpPr/>
          <p:nvPr/>
        </p:nvSpPr>
        <p:spPr>
          <a:xfrm>
            <a:off x="6602039" y="3212976"/>
            <a:ext cx="648072" cy="180020"/>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13"/>
            <a:endParaRPr lang="ja-JP" altLang="en-US">
              <a:solidFill>
                <a:prstClr val="white"/>
              </a:solidFill>
            </a:endParaRPr>
          </a:p>
        </p:txBody>
      </p:sp>
      <p:graphicFrame>
        <p:nvGraphicFramePr>
          <p:cNvPr id="10" name="表 9"/>
          <p:cNvGraphicFramePr>
            <a:graphicFrameLocks noGrp="1"/>
          </p:cNvGraphicFramePr>
          <p:nvPr>
            <p:extLst>
              <p:ext uri="{D42A27DB-BD31-4B8C-83A1-F6EECF244321}">
                <p14:modId xmlns:p14="http://schemas.microsoft.com/office/powerpoint/2010/main" val="2054303291"/>
              </p:ext>
            </p:extLst>
          </p:nvPr>
        </p:nvGraphicFramePr>
        <p:xfrm>
          <a:off x="170142" y="3454699"/>
          <a:ext cx="4248000" cy="584640"/>
        </p:xfrm>
        <a:graphic>
          <a:graphicData uri="http://schemas.openxmlformats.org/drawingml/2006/table">
            <a:tbl>
              <a:tblPr firstRow="1" bandRow="1">
                <a:tableStyleId>{5940675A-B579-460E-94D1-54222C63F5DA}</a:tableStyleId>
              </a:tblPr>
              <a:tblGrid>
                <a:gridCol w="1361317"/>
                <a:gridCol w="2886683"/>
              </a:tblGrid>
              <a:tr h="18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８月２１日</a:t>
                      </a:r>
                      <a:endParaRPr kumimoji="1" lang="en-US" altLang="ja-JP" sz="1200" dirty="0" smtClean="0"/>
                    </a:p>
                  </a:txBody>
                  <a:tcPr marT="18000" marB="1800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社会保障制度改革推進法第４条の規定に基づく「法制上の措置」の骨子について</a:t>
                      </a:r>
                      <a:endParaRPr kumimoji="1" lang="en-US" altLang="ja-JP" sz="1200" dirty="0" smtClean="0"/>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（閣議決定）</a:t>
                      </a:r>
                      <a:endParaRPr kumimoji="1" lang="ja-JP" altLang="en-US" sz="1200" dirty="0"/>
                    </a:p>
                  </a:txBody>
                  <a:tcPr marT="18000" marB="18000"/>
                </a:tc>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1802596972"/>
              </p:ext>
            </p:extLst>
          </p:nvPr>
        </p:nvGraphicFramePr>
        <p:xfrm>
          <a:off x="163925" y="1961395"/>
          <a:ext cx="4248000" cy="1216320"/>
        </p:xfrm>
        <a:graphic>
          <a:graphicData uri="http://schemas.openxmlformats.org/drawingml/2006/table">
            <a:tbl>
              <a:tblPr firstRow="1" bandRow="1">
                <a:tableStyleId>{5940675A-B579-460E-94D1-54222C63F5DA}</a:tableStyleId>
              </a:tblPr>
              <a:tblGrid>
                <a:gridCol w="1440000"/>
                <a:gridCol w="2808000"/>
              </a:tblGrid>
              <a:tr h="2032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１１月３０日（第１回）　</a:t>
                      </a:r>
                      <a:endParaRPr kumimoji="1" lang="ja-JP" altLang="en-US" sz="1200" dirty="0"/>
                    </a:p>
                  </a:txBody>
                  <a:tcPr marR="0" marT="18000" marB="18000"/>
                </a:tc>
                <a:tc>
                  <a:txBody>
                    <a:bodyPr/>
                    <a:lstStyle/>
                    <a:p>
                      <a:r>
                        <a:rPr kumimoji="1" lang="ja-JP" altLang="en-US" sz="1200" dirty="0" smtClean="0"/>
                        <a:t>意見交換　等</a:t>
                      </a:r>
                      <a:endParaRPr kumimoji="1" lang="ja-JP" altLang="en-US" sz="1200" dirty="0"/>
                    </a:p>
                  </a:txBody>
                  <a:tcPr marT="18000" marB="18000"/>
                </a:tc>
              </a:tr>
              <a:tr h="180000">
                <a:tc>
                  <a:txBody>
                    <a:bodyPr/>
                    <a:lstStyle/>
                    <a:p>
                      <a:pPr algn="ctr"/>
                      <a:r>
                        <a:rPr kumimoji="1" lang="ja-JP" altLang="en-US" sz="1000" dirty="0" smtClean="0"/>
                        <a:t>～</a:t>
                      </a:r>
                      <a:endParaRPr kumimoji="1" lang="ja-JP" altLang="en-US" sz="1000" dirty="0"/>
                    </a:p>
                  </a:txBody>
                  <a:tcPr marT="18000" marB="18000" vert="eaVert" anchor="ctr"/>
                </a:tc>
                <a:tc>
                  <a:txBody>
                    <a:bodyPr/>
                    <a:lstStyle/>
                    <a:p>
                      <a:endParaRPr kumimoji="1" lang="ja-JP" altLang="en-US" sz="1000" dirty="0"/>
                    </a:p>
                  </a:txBody>
                  <a:tcPr marT="18000" marB="18000"/>
                </a:tc>
              </a:tr>
              <a:tr h="3731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平成２５年</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４月２２日（第１０回）　</a:t>
                      </a:r>
                      <a:endParaRPr kumimoji="1" lang="ja-JP" altLang="en-US" sz="1200" dirty="0"/>
                    </a:p>
                  </a:txBody>
                  <a:tcPr marR="0" marT="18000" marB="1800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altLang="ja-JP" sz="1200" dirty="0" smtClean="0"/>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200" dirty="0" smtClean="0"/>
                        <a:t>これまでの議論の整理（医療・介護分野）</a:t>
                      </a:r>
                      <a:endParaRPr kumimoji="1" lang="ja-JP" altLang="en-US" sz="1200" dirty="0"/>
                    </a:p>
                  </a:txBody>
                  <a:tcPr marT="18000" marB="18000"/>
                </a:tc>
              </a:tr>
              <a:tr h="180000">
                <a:tc>
                  <a:txBody>
                    <a:bodyPr/>
                    <a:lstStyle/>
                    <a:p>
                      <a:pPr algn="ctr"/>
                      <a:r>
                        <a:rPr kumimoji="1" lang="ja-JP" altLang="en-US" sz="1000" dirty="0" smtClean="0"/>
                        <a:t>～</a:t>
                      </a:r>
                      <a:endParaRPr kumimoji="1" lang="ja-JP" altLang="en-US" sz="1000" dirty="0"/>
                    </a:p>
                  </a:txBody>
                  <a:tcPr marR="0" marT="18000" marB="18000" vert="eaVert" anchor="ctr"/>
                </a:tc>
                <a:tc>
                  <a:txBody>
                    <a:bodyPr/>
                    <a:lstStyle/>
                    <a:p>
                      <a:endParaRPr kumimoji="1" lang="ja-JP" altLang="en-US" sz="1000" dirty="0"/>
                    </a:p>
                  </a:txBody>
                  <a:tcPr marT="18000" marB="18000"/>
                </a:tc>
              </a:tr>
              <a:tr h="18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８月５日（第２０回）</a:t>
                      </a:r>
                      <a:endParaRPr kumimoji="1" lang="ja-JP" altLang="en-US" sz="1200" dirty="0"/>
                    </a:p>
                  </a:txBody>
                  <a:tcPr marR="0" marT="18000" marB="1800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国民会議報告書とりまとめ</a:t>
                      </a:r>
                      <a:endParaRPr kumimoji="1" lang="ja-JP" altLang="en-US" sz="1200" dirty="0"/>
                    </a:p>
                  </a:txBody>
                  <a:tcPr marT="18000" marB="18000"/>
                </a:tc>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4199141680"/>
              </p:ext>
            </p:extLst>
          </p:nvPr>
        </p:nvGraphicFramePr>
        <p:xfrm>
          <a:off x="163314" y="830971"/>
          <a:ext cx="4248000" cy="764640"/>
        </p:xfrm>
        <a:graphic>
          <a:graphicData uri="http://schemas.openxmlformats.org/drawingml/2006/table">
            <a:tbl>
              <a:tblPr firstRow="1" bandRow="1">
                <a:tableStyleId>{5940675A-B579-460E-94D1-54222C63F5DA}</a:tableStyleId>
              </a:tblPr>
              <a:tblGrid>
                <a:gridCol w="1440000"/>
                <a:gridCol w="2808000"/>
              </a:tblGrid>
              <a:tr h="25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平成２３年７月　１日</a:t>
                      </a:r>
                      <a:endParaRPr kumimoji="1" lang="ja-JP" altLang="en-US" sz="1200" dirty="0"/>
                    </a:p>
                  </a:txBody>
                  <a:tcPr marR="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「社会保障・税一体改革成案」の閣議報告</a:t>
                      </a:r>
                      <a:endParaRPr kumimoji="1" lang="ja-JP" altLang="en-US" sz="1200" dirty="0"/>
                    </a:p>
                  </a:txBody>
                  <a:tcPr marR="36000" marT="36000" marB="36000"/>
                </a:tc>
              </a:tr>
              <a:tr h="216000">
                <a:tc>
                  <a:txBody>
                    <a:bodyPr/>
                    <a:lstStyle/>
                    <a:p>
                      <a:r>
                        <a:rPr kumimoji="1" lang="ja-JP" altLang="en-US" sz="1200" dirty="0" smtClean="0"/>
                        <a:t>平成２４年２月１７日</a:t>
                      </a:r>
                      <a:endParaRPr kumimoji="1" lang="ja-JP" altLang="en-US" sz="1200" dirty="0"/>
                    </a:p>
                  </a:txBody>
                  <a:tcPr marR="0" marT="36000" marB="36000"/>
                </a:tc>
                <a:tc>
                  <a:txBody>
                    <a:bodyPr/>
                    <a:lstStyle/>
                    <a:p>
                      <a:r>
                        <a:rPr kumimoji="1" lang="ja-JP" altLang="en-US" sz="1200" dirty="0" smtClean="0"/>
                        <a:t>「社会保障・税一体改革大綱」の閣議決定</a:t>
                      </a:r>
                      <a:endParaRPr kumimoji="1" lang="ja-JP" altLang="en-US" sz="1200" dirty="0"/>
                    </a:p>
                  </a:txBody>
                  <a:tcPr marR="36000" marT="36000" marB="36000"/>
                </a:tc>
              </a:tr>
              <a:tr h="252000">
                <a:tc>
                  <a:txBody>
                    <a:bodyPr/>
                    <a:lstStyle/>
                    <a:p>
                      <a:r>
                        <a:rPr lang="ja-JP" altLang="en-US" sz="1200" dirty="0" smtClean="0"/>
                        <a:t>　　　　　　 ８月２２日</a:t>
                      </a:r>
                      <a:endParaRPr kumimoji="1" lang="ja-JP" altLang="en-US" sz="1200" dirty="0"/>
                    </a:p>
                  </a:txBody>
                  <a:tcPr marR="0" marT="36000" marB="36000"/>
                </a:tc>
                <a:tc>
                  <a:txBody>
                    <a:bodyPr/>
                    <a:lstStyle/>
                    <a:p>
                      <a:r>
                        <a:rPr kumimoji="1" lang="ja-JP" altLang="en-US" sz="1200" dirty="0" smtClean="0"/>
                        <a:t>「社会保障制度改革推進法」公布</a:t>
                      </a:r>
                      <a:endParaRPr kumimoji="1" lang="ja-JP" altLang="en-US" sz="1200" dirty="0"/>
                    </a:p>
                  </a:txBody>
                  <a:tcPr marR="36000" marT="36000" marB="36000"/>
                </a:tc>
              </a:tr>
            </a:tbl>
          </a:graphicData>
        </a:graphic>
      </p:graphicFrame>
      <p:sp>
        <p:nvSpPr>
          <p:cNvPr id="13" name="テキスト ボックス 12"/>
          <p:cNvSpPr txBox="1"/>
          <p:nvPr/>
        </p:nvSpPr>
        <p:spPr>
          <a:xfrm>
            <a:off x="128464" y="1654499"/>
            <a:ext cx="2666114" cy="338554"/>
          </a:xfrm>
          <a:prstGeom prst="rect">
            <a:avLst/>
          </a:prstGeom>
          <a:noFill/>
        </p:spPr>
        <p:txBody>
          <a:bodyPr wrap="none" rtlCol="0">
            <a:spAutoFit/>
          </a:bodyPr>
          <a:lstStyle/>
          <a:p>
            <a:pPr defTabSz="912813"/>
            <a:r>
              <a:rPr lang="ja-JP" altLang="en-US" sz="1600" b="1" dirty="0" smtClean="0">
                <a:solidFill>
                  <a:prstClr val="black"/>
                </a:solidFill>
                <a:latin typeface="Arial" charset="0"/>
                <a:ea typeface="ＭＳ Ｐゴシック" charset="-128"/>
              </a:rPr>
              <a:t>社会保障制度改革国民会議</a:t>
            </a:r>
            <a:endParaRPr lang="ja-JP" altLang="en-US" sz="1600" b="1" dirty="0">
              <a:solidFill>
                <a:prstClr val="black"/>
              </a:solidFill>
              <a:latin typeface="Arial" charset="0"/>
              <a:ea typeface="ＭＳ Ｐゴシック" charset="-128"/>
            </a:endParaRPr>
          </a:p>
        </p:txBody>
      </p:sp>
      <p:sp>
        <p:nvSpPr>
          <p:cNvPr id="15" name="右矢印 14"/>
          <p:cNvSpPr/>
          <p:nvPr/>
        </p:nvSpPr>
        <p:spPr>
          <a:xfrm>
            <a:off x="4520952" y="2352524"/>
            <a:ext cx="324000" cy="432000"/>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13"/>
            <a:endParaRPr lang="ja-JP" altLang="en-US">
              <a:solidFill>
                <a:prstClr val="white"/>
              </a:solidFill>
            </a:endParaRPr>
          </a:p>
        </p:txBody>
      </p:sp>
      <p:sp>
        <p:nvSpPr>
          <p:cNvPr id="16" name="下矢印 15"/>
          <p:cNvSpPr/>
          <p:nvPr/>
        </p:nvSpPr>
        <p:spPr>
          <a:xfrm>
            <a:off x="2900040" y="1654499"/>
            <a:ext cx="648072" cy="216000"/>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13"/>
            <a:endParaRPr lang="ja-JP" altLang="en-US">
              <a:solidFill>
                <a:prstClr val="white"/>
              </a:solidFill>
            </a:endParaRPr>
          </a:p>
        </p:txBody>
      </p:sp>
      <p:sp>
        <p:nvSpPr>
          <p:cNvPr id="17" name="右矢印 16"/>
          <p:cNvSpPr/>
          <p:nvPr/>
        </p:nvSpPr>
        <p:spPr>
          <a:xfrm>
            <a:off x="4520952" y="1052712"/>
            <a:ext cx="324000" cy="432000"/>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13"/>
            <a:endParaRPr lang="ja-JP" altLang="en-US">
              <a:solidFill>
                <a:prstClr val="white"/>
              </a:solidFill>
            </a:endParaRPr>
          </a:p>
        </p:txBody>
      </p:sp>
      <p:sp>
        <p:nvSpPr>
          <p:cNvPr id="18" name="正方形/長方形 17"/>
          <p:cNvSpPr/>
          <p:nvPr/>
        </p:nvSpPr>
        <p:spPr>
          <a:xfrm>
            <a:off x="128509" y="529482"/>
            <a:ext cx="3735318" cy="338554"/>
          </a:xfrm>
          <a:prstGeom prst="rect">
            <a:avLst/>
          </a:prstGeom>
        </p:spPr>
        <p:txBody>
          <a:bodyPr wrap="none">
            <a:spAutoFit/>
          </a:bodyPr>
          <a:lstStyle/>
          <a:p>
            <a:pPr defTabSz="912813"/>
            <a:r>
              <a:rPr lang="ja-JP" altLang="en-US" sz="1600" b="1" dirty="0">
                <a:solidFill>
                  <a:prstClr val="black"/>
                </a:solidFill>
                <a:latin typeface="Arial" charset="0"/>
                <a:ea typeface="ＭＳ Ｐゴシック" charset="-128"/>
              </a:rPr>
              <a:t>社会保障・税一体</a:t>
            </a:r>
            <a:r>
              <a:rPr lang="ja-JP" altLang="en-US" sz="1600" b="1" dirty="0" smtClean="0">
                <a:solidFill>
                  <a:prstClr val="black"/>
                </a:solidFill>
                <a:latin typeface="Arial" charset="0"/>
                <a:ea typeface="ＭＳ Ｐゴシック" charset="-128"/>
              </a:rPr>
              <a:t>改革大綱、改革推進法</a:t>
            </a:r>
            <a:endParaRPr lang="ja-JP" altLang="en-US" sz="1600" b="1" dirty="0">
              <a:solidFill>
                <a:prstClr val="black"/>
              </a:solidFill>
              <a:latin typeface="Arial" charset="0"/>
              <a:ea typeface="ＭＳ Ｐゴシック" charset="-128"/>
            </a:endParaRPr>
          </a:p>
        </p:txBody>
      </p:sp>
      <p:sp>
        <p:nvSpPr>
          <p:cNvPr id="21" name="下矢印 20"/>
          <p:cNvSpPr/>
          <p:nvPr/>
        </p:nvSpPr>
        <p:spPr>
          <a:xfrm>
            <a:off x="2864768" y="3227944"/>
            <a:ext cx="648072" cy="216000"/>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13"/>
            <a:endParaRPr lang="ja-JP" altLang="en-US">
              <a:solidFill>
                <a:prstClr val="white"/>
              </a:solidFill>
            </a:endParaRPr>
          </a:p>
        </p:txBody>
      </p:sp>
      <p:sp>
        <p:nvSpPr>
          <p:cNvPr id="23" name="テキスト ボックス 22"/>
          <p:cNvSpPr txBox="1"/>
          <p:nvPr/>
        </p:nvSpPr>
        <p:spPr>
          <a:xfrm>
            <a:off x="170136" y="3166667"/>
            <a:ext cx="1425390" cy="338554"/>
          </a:xfrm>
          <a:prstGeom prst="rect">
            <a:avLst/>
          </a:prstGeom>
          <a:noFill/>
        </p:spPr>
        <p:txBody>
          <a:bodyPr wrap="none" rtlCol="0">
            <a:spAutoFit/>
          </a:bodyPr>
          <a:lstStyle/>
          <a:p>
            <a:pPr defTabSz="912813"/>
            <a:r>
              <a:rPr lang="ja-JP" altLang="en-US" sz="1600" b="1" dirty="0" smtClean="0">
                <a:solidFill>
                  <a:prstClr val="black"/>
                </a:solidFill>
                <a:latin typeface="Arial" charset="0"/>
                <a:ea typeface="ＭＳ Ｐゴシック" charset="-128"/>
              </a:rPr>
              <a:t>法制上の措置</a:t>
            </a:r>
            <a:endParaRPr lang="ja-JP" altLang="en-US" sz="1600" b="1" dirty="0">
              <a:solidFill>
                <a:prstClr val="black"/>
              </a:solidFill>
              <a:latin typeface="Arial" charset="0"/>
              <a:ea typeface="ＭＳ Ｐゴシック" charset="-128"/>
            </a:endParaRPr>
          </a:p>
        </p:txBody>
      </p:sp>
      <p:sp>
        <p:nvSpPr>
          <p:cNvPr id="28" name="右矢印 27"/>
          <p:cNvSpPr/>
          <p:nvPr/>
        </p:nvSpPr>
        <p:spPr>
          <a:xfrm>
            <a:off x="4493371" y="3501008"/>
            <a:ext cx="324000" cy="432000"/>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13"/>
            <a:endParaRPr lang="ja-JP" altLang="en-US">
              <a:solidFill>
                <a:prstClr val="white"/>
              </a:solidFill>
            </a:endParaRPr>
          </a:p>
        </p:txBody>
      </p:sp>
      <p:graphicFrame>
        <p:nvGraphicFramePr>
          <p:cNvPr id="29" name="表 28"/>
          <p:cNvGraphicFramePr>
            <a:graphicFrameLocks noGrp="1"/>
          </p:cNvGraphicFramePr>
          <p:nvPr>
            <p:extLst>
              <p:ext uri="{D42A27DB-BD31-4B8C-83A1-F6EECF244321}">
                <p14:modId xmlns:p14="http://schemas.microsoft.com/office/powerpoint/2010/main" val="25792710"/>
              </p:ext>
            </p:extLst>
          </p:nvPr>
        </p:nvGraphicFramePr>
        <p:xfrm>
          <a:off x="155949" y="4500544"/>
          <a:ext cx="4248000" cy="584640"/>
        </p:xfrm>
        <a:graphic>
          <a:graphicData uri="http://schemas.openxmlformats.org/drawingml/2006/table">
            <a:tbl>
              <a:tblPr firstRow="1" bandRow="1">
                <a:tableStyleId>{5940675A-B579-460E-94D1-54222C63F5DA}</a:tableStyleId>
              </a:tblPr>
              <a:tblGrid>
                <a:gridCol w="1375511"/>
                <a:gridCol w="2872489"/>
              </a:tblGrid>
              <a:tr h="18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１０月１５日</a:t>
                      </a:r>
                      <a:endParaRPr kumimoji="1" lang="ja-JP" altLang="en-US" sz="1200" dirty="0"/>
                    </a:p>
                  </a:txBody>
                  <a:tcPr marT="18000" marB="1800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「持続可能な社会保障制度の確立を図るための改革の推進に関する法律案」</a:t>
                      </a:r>
                      <a:endParaRPr kumimoji="1" lang="en-US" altLang="ja-JP" sz="1200" dirty="0" smtClean="0"/>
                    </a:p>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（閣議決定・国会提出）</a:t>
                      </a:r>
                      <a:endParaRPr kumimoji="1" lang="ja-JP" altLang="en-US" sz="1200" dirty="0"/>
                    </a:p>
                  </a:txBody>
                  <a:tcPr marT="18000" marB="18000"/>
                </a:tc>
              </a:tr>
            </a:tbl>
          </a:graphicData>
        </a:graphic>
      </p:graphicFrame>
      <p:sp>
        <p:nvSpPr>
          <p:cNvPr id="30" name="テキスト ボックス 29"/>
          <p:cNvSpPr txBox="1"/>
          <p:nvPr/>
        </p:nvSpPr>
        <p:spPr>
          <a:xfrm>
            <a:off x="6033208" y="476672"/>
            <a:ext cx="2872902" cy="338554"/>
          </a:xfrm>
          <a:prstGeom prst="rect">
            <a:avLst/>
          </a:prstGeom>
          <a:noFill/>
        </p:spPr>
        <p:txBody>
          <a:bodyPr wrap="none" rtlCol="0">
            <a:spAutoFit/>
          </a:bodyPr>
          <a:lstStyle/>
          <a:p>
            <a:pPr defTabSz="912813"/>
            <a:r>
              <a:rPr lang="ja-JP" altLang="en-US" sz="1600" b="1" dirty="0" smtClean="0">
                <a:solidFill>
                  <a:prstClr val="black"/>
                </a:solidFill>
                <a:latin typeface="Arial" charset="0"/>
                <a:ea typeface="ＭＳ Ｐゴシック" charset="-128"/>
              </a:rPr>
              <a:t>社会保障審議会介護保険部会</a:t>
            </a:r>
            <a:endParaRPr lang="ja-JP" altLang="en-US" sz="1600" b="1" dirty="0">
              <a:solidFill>
                <a:prstClr val="black"/>
              </a:solidFill>
              <a:latin typeface="Arial" charset="0"/>
              <a:ea typeface="ＭＳ Ｐゴシック" charset="-128"/>
            </a:endParaRPr>
          </a:p>
        </p:txBody>
      </p:sp>
    </p:spTree>
    <p:extLst>
      <p:ext uri="{BB962C8B-B14F-4D97-AF65-F5344CB8AC3E}">
        <p14:creationId xmlns:p14="http://schemas.microsoft.com/office/powerpoint/2010/main" val="4047567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272480" y="44624"/>
            <a:ext cx="9041670" cy="792088"/>
          </a:xfrm>
          <a:prstGeom prst="rect">
            <a:avLst/>
          </a:prstGeom>
          <a:no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355600" indent="-355600" fontAlgn="auto">
              <a:spcBef>
                <a:spcPts val="600"/>
              </a:spcBef>
              <a:spcAft>
                <a:spcPts val="0"/>
              </a:spcAft>
              <a:defRPr/>
            </a:pPr>
            <a:r>
              <a:rPr lang="ja-JP" altLang="en-US" sz="2400" dirty="0">
                <a:solidFill>
                  <a:prstClr val="black"/>
                </a:solidFill>
                <a:latin typeface="HGP創英角ｺﾞｼｯｸUB" pitchFamily="50" charset="-128"/>
                <a:ea typeface="HGP創英角ｺﾞｼｯｸUB" pitchFamily="50" charset="-128"/>
              </a:rPr>
              <a:t>　</a:t>
            </a:r>
            <a:r>
              <a:rPr lang="ja-JP" altLang="en-US" sz="2400" dirty="0" smtClean="0">
                <a:solidFill>
                  <a:prstClr val="black"/>
                </a:solidFill>
                <a:latin typeface="HGP創英角ｺﾞｼｯｸUB" pitchFamily="50" charset="-128"/>
                <a:ea typeface="HGP創英角ｺﾞｼｯｸUB" pitchFamily="50" charset="-128"/>
              </a:rPr>
              <a:t>「持続可能な社会保障制度の確立を図るための改革の推進に関する法律案」 （</a:t>
            </a:r>
            <a:r>
              <a:rPr lang="zh-TW" altLang="en-US" sz="2400" dirty="0" smtClean="0">
                <a:solidFill>
                  <a:prstClr val="black"/>
                </a:solidFill>
                <a:latin typeface="HGP創英角ｺﾞｼｯｸUB" pitchFamily="50" charset="-128"/>
                <a:ea typeface="HGP創英角ｺﾞｼｯｸUB" pitchFamily="50" charset="-128"/>
              </a:rPr>
              <a:t>平成</a:t>
            </a:r>
            <a:r>
              <a:rPr lang="en-US" altLang="zh-TW" sz="2400" dirty="0" smtClean="0">
                <a:solidFill>
                  <a:prstClr val="black"/>
                </a:solidFill>
                <a:latin typeface="HGP創英角ｺﾞｼｯｸUB" pitchFamily="50" charset="-128"/>
                <a:ea typeface="HGP創英角ｺﾞｼｯｸUB" pitchFamily="50" charset="-128"/>
              </a:rPr>
              <a:t>25</a:t>
            </a:r>
            <a:r>
              <a:rPr lang="zh-TW" altLang="en-US" sz="2400" dirty="0" smtClean="0">
                <a:solidFill>
                  <a:prstClr val="black"/>
                </a:solidFill>
                <a:latin typeface="HGP創英角ｺﾞｼｯｸUB" pitchFamily="50" charset="-128"/>
                <a:ea typeface="HGP創英角ｺﾞｼｯｸUB" pitchFamily="50" charset="-128"/>
              </a:rPr>
              <a:t>年</a:t>
            </a:r>
            <a:r>
              <a:rPr lang="en-US" altLang="zh-TW" sz="2400" dirty="0" smtClean="0">
                <a:solidFill>
                  <a:prstClr val="black"/>
                </a:solidFill>
                <a:latin typeface="HGP創英角ｺﾞｼｯｸUB" pitchFamily="50" charset="-128"/>
                <a:ea typeface="HGP創英角ｺﾞｼｯｸUB" pitchFamily="50" charset="-128"/>
              </a:rPr>
              <a:t>10</a:t>
            </a:r>
            <a:r>
              <a:rPr lang="zh-TW" altLang="en-US" sz="2400" dirty="0" smtClean="0">
                <a:solidFill>
                  <a:prstClr val="black"/>
                </a:solidFill>
                <a:latin typeface="HGP創英角ｺﾞｼｯｸUB" pitchFamily="50" charset="-128"/>
                <a:ea typeface="HGP創英角ｺﾞｼｯｸUB" pitchFamily="50" charset="-128"/>
              </a:rPr>
              <a:t>月</a:t>
            </a:r>
            <a:r>
              <a:rPr lang="en-US" altLang="zh-TW" sz="2400" dirty="0" smtClean="0">
                <a:solidFill>
                  <a:prstClr val="black"/>
                </a:solidFill>
                <a:latin typeface="HGP創英角ｺﾞｼｯｸUB" pitchFamily="50" charset="-128"/>
                <a:ea typeface="HGP創英角ｺﾞｼｯｸUB" pitchFamily="50" charset="-128"/>
              </a:rPr>
              <a:t>15</a:t>
            </a:r>
            <a:r>
              <a:rPr lang="zh-TW" altLang="en-US" sz="2400" dirty="0" smtClean="0">
                <a:solidFill>
                  <a:prstClr val="black"/>
                </a:solidFill>
                <a:latin typeface="HGP創英角ｺﾞｼｯｸUB" pitchFamily="50" charset="-128"/>
                <a:ea typeface="HGP創英角ｺﾞｼｯｸUB" pitchFamily="50" charset="-128"/>
              </a:rPr>
              <a:t>日</a:t>
            </a:r>
            <a:r>
              <a:rPr lang="zh-TW" altLang="en-US" sz="2400" dirty="0">
                <a:solidFill>
                  <a:prstClr val="black"/>
                </a:solidFill>
                <a:latin typeface="HGP創英角ｺﾞｼｯｸUB" pitchFamily="50" charset="-128"/>
                <a:ea typeface="HGP創英角ｺﾞｼｯｸUB" pitchFamily="50" charset="-128"/>
              </a:rPr>
              <a:t>閣議</a:t>
            </a:r>
            <a:r>
              <a:rPr lang="zh-TW" altLang="en-US" sz="2400" dirty="0" smtClean="0">
                <a:solidFill>
                  <a:prstClr val="black"/>
                </a:solidFill>
                <a:latin typeface="HGP創英角ｺﾞｼｯｸUB" pitchFamily="50" charset="-128"/>
                <a:ea typeface="HGP創英角ｺﾞｼｯｸUB" pitchFamily="50" charset="-128"/>
              </a:rPr>
              <a:t>決定</a:t>
            </a:r>
            <a:r>
              <a:rPr lang="ja-JP" altLang="en-US" sz="2400" dirty="0" smtClean="0">
                <a:solidFill>
                  <a:prstClr val="black"/>
                </a:solidFill>
                <a:latin typeface="HGP創英角ｺﾞｼｯｸUB" pitchFamily="50" charset="-128"/>
                <a:ea typeface="HGP創英角ｺﾞｼｯｸUB" pitchFamily="50" charset="-128"/>
              </a:rPr>
              <a:t>・国会提出）　抜粋</a:t>
            </a:r>
            <a:endParaRPr lang="en-US" altLang="ja-JP" sz="2400" dirty="0">
              <a:solidFill>
                <a:prstClr val="black"/>
              </a:solidFill>
              <a:latin typeface="HGP創英角ｺﾞｼｯｸUB" pitchFamily="50" charset="-128"/>
              <a:ea typeface="HGP創英角ｺﾞｼｯｸUB" pitchFamily="50" charset="-128"/>
            </a:endParaRPr>
          </a:p>
        </p:txBody>
      </p:sp>
      <p:sp>
        <p:nvSpPr>
          <p:cNvPr id="2" name="正方形/長方形 1"/>
          <p:cNvSpPr/>
          <p:nvPr/>
        </p:nvSpPr>
        <p:spPr>
          <a:xfrm>
            <a:off x="128468" y="877644"/>
            <a:ext cx="9621073" cy="5647700"/>
          </a:xfrm>
          <a:prstGeom prst="rect">
            <a:avLst/>
          </a:prstGeom>
          <a:ln>
            <a:solidFill>
              <a:schemeClr val="tx1"/>
            </a:solidFill>
          </a:ln>
        </p:spPr>
        <p:txBody>
          <a:bodyPr wrap="square">
            <a:spAutoFit/>
          </a:bodyPr>
          <a:lstStyle/>
          <a:p>
            <a:pPr defTabSz="912813"/>
            <a:r>
              <a:rPr lang="ja-JP" altLang="en-US" sz="1500" dirty="0">
                <a:solidFill>
                  <a:prstClr val="black"/>
                </a:solidFill>
                <a:latin typeface="Arial" charset="0"/>
                <a:ea typeface="ＭＳ Ｐゴシック" charset="-128"/>
              </a:rPr>
              <a:t> </a:t>
            </a:r>
            <a:r>
              <a:rPr lang="ja-JP" altLang="en-US" sz="1400" dirty="0">
                <a:solidFill>
                  <a:prstClr val="black"/>
                </a:solidFill>
                <a:latin typeface="Arial" charset="0"/>
                <a:ea typeface="ＭＳ Ｐゴシック" charset="-128"/>
              </a:rPr>
              <a:t>（介護保険制度）</a:t>
            </a:r>
          </a:p>
          <a:p>
            <a:pPr marL="177800" indent="-177800" algn="just" defTabSz="912813"/>
            <a:r>
              <a:rPr lang="ja-JP" altLang="en-US" sz="1400" dirty="0">
                <a:solidFill>
                  <a:prstClr val="black"/>
                </a:solidFill>
                <a:latin typeface="Arial" charset="0"/>
                <a:ea typeface="ＭＳ Ｐゴシック" charset="-128"/>
              </a:rPr>
              <a:t>第五条　政府は、個人の選択を尊重しつつ、介護予防等の自助努力が喚起される仕組みの検討等を行い、個人の主体的な介護予防等への取組を奨励するものとする。</a:t>
            </a:r>
          </a:p>
          <a:p>
            <a:pPr marL="177800" indent="-177800" algn="just" defTabSz="912813">
              <a:spcBef>
                <a:spcPts val="300"/>
              </a:spcBef>
            </a:pPr>
            <a:r>
              <a:rPr lang="ja-JP" altLang="en-US" sz="1400" dirty="0">
                <a:solidFill>
                  <a:prstClr val="black"/>
                </a:solidFill>
                <a:latin typeface="Arial" charset="0"/>
                <a:ea typeface="ＭＳ Ｐゴシック" charset="-128"/>
              </a:rPr>
              <a:t>２　政府は、</a:t>
            </a:r>
            <a:r>
              <a:rPr lang="ja-JP" altLang="en-US" sz="1400" u="sng" dirty="0">
                <a:solidFill>
                  <a:prstClr val="black"/>
                </a:solidFill>
                <a:latin typeface="Arial" charset="0"/>
                <a:ea typeface="ＭＳ Ｐゴシック" charset="-128"/>
              </a:rPr>
              <a:t>低所得者をはじめとする国民の介護保険の保険料に係る負担の増大の抑制</a:t>
            </a:r>
            <a:r>
              <a:rPr lang="ja-JP" altLang="en-US" sz="1400" dirty="0">
                <a:solidFill>
                  <a:prstClr val="black"/>
                </a:solidFill>
                <a:latin typeface="Arial" charset="0"/>
                <a:ea typeface="ＭＳ Ｐゴシック" charset="-128"/>
              </a:rPr>
              <a:t>を図るとともに、</a:t>
            </a:r>
            <a:r>
              <a:rPr lang="ja-JP" altLang="en-US" sz="1400" u="sng" dirty="0">
                <a:solidFill>
                  <a:prstClr val="black"/>
                </a:solidFill>
                <a:latin typeface="Arial" charset="0"/>
                <a:ea typeface="ＭＳ Ｐゴシック" charset="-128"/>
              </a:rPr>
              <a:t>介護サービスの範囲の適正化等による介護サービスの効率化及び重点化</a:t>
            </a:r>
            <a:r>
              <a:rPr lang="ja-JP" altLang="en-US" sz="1400" dirty="0">
                <a:solidFill>
                  <a:prstClr val="black"/>
                </a:solidFill>
                <a:latin typeface="Arial" charset="0"/>
                <a:ea typeface="ＭＳ Ｐゴシック" charset="-128"/>
              </a:rPr>
              <a:t>を図りつつ、地域包括ケアシステムの構築を通じ、必要な介護サービスを確保する観点から、介護保険制度について、次に掲げる事項及び介護報酬に係る適切な対応の在り方その他の必要な事項について検討を加え、その結果に基づいて必要な措置を講ずるものとする。</a:t>
            </a:r>
          </a:p>
          <a:p>
            <a:pPr marL="355600" indent="-177800" algn="just" defTabSz="912813">
              <a:spcBef>
                <a:spcPts val="300"/>
              </a:spcBef>
            </a:pPr>
            <a:r>
              <a:rPr lang="ja-JP" altLang="en-US" sz="1400" dirty="0" smtClean="0">
                <a:solidFill>
                  <a:prstClr val="black"/>
                </a:solidFill>
                <a:latin typeface="Arial" charset="0"/>
                <a:ea typeface="ＭＳ Ｐゴシック" charset="-128"/>
              </a:rPr>
              <a:t> </a:t>
            </a:r>
            <a:r>
              <a:rPr lang="ja-JP" altLang="en-US" sz="1400" dirty="0">
                <a:solidFill>
                  <a:prstClr val="black"/>
                </a:solidFill>
                <a:latin typeface="Arial" charset="0"/>
                <a:ea typeface="ＭＳ Ｐゴシック" charset="-128"/>
              </a:rPr>
              <a:t>一　地域包括ケアシステムの構築に向けた介護保険法（平成九年法律第百二十三号）第百十五条の四十五に規定する</a:t>
            </a:r>
            <a:r>
              <a:rPr lang="ja-JP" altLang="en-US" sz="1400" u="sng" dirty="0">
                <a:solidFill>
                  <a:prstClr val="black"/>
                </a:solidFill>
                <a:latin typeface="Arial" charset="0"/>
                <a:ea typeface="ＭＳ Ｐゴシック" charset="-128"/>
              </a:rPr>
              <a:t>地域支援事業の見直しによる次に掲げる事項</a:t>
            </a:r>
            <a:r>
              <a:rPr lang="ja-JP" altLang="en-US" sz="1400" dirty="0">
                <a:solidFill>
                  <a:prstClr val="black"/>
                </a:solidFill>
                <a:latin typeface="Arial" charset="0"/>
                <a:ea typeface="ＭＳ Ｐゴシック" charset="-128"/>
              </a:rPr>
              <a:t>　</a:t>
            </a:r>
          </a:p>
          <a:p>
            <a:pPr marL="533400" indent="-355600" algn="just" defTabSz="912813">
              <a:spcBef>
                <a:spcPts val="0"/>
              </a:spcBef>
            </a:pPr>
            <a:r>
              <a:rPr lang="ja-JP" altLang="en-US" sz="1400" dirty="0">
                <a:solidFill>
                  <a:prstClr val="black"/>
                </a:solidFill>
                <a:latin typeface="Arial" charset="0"/>
                <a:ea typeface="ＭＳ Ｐゴシック" charset="-128"/>
              </a:rPr>
              <a:t>    イ　</a:t>
            </a:r>
            <a:r>
              <a:rPr lang="ja-JP" altLang="en-US" sz="1400" u="sng" dirty="0">
                <a:solidFill>
                  <a:prstClr val="black"/>
                </a:solidFill>
                <a:latin typeface="Arial" charset="0"/>
                <a:ea typeface="ＭＳ Ｐゴシック" charset="-128"/>
              </a:rPr>
              <a:t>在宅医療及び在宅介護の提供に必要な当該提供に携わる者その他の関係者の連携の強化</a:t>
            </a:r>
          </a:p>
          <a:p>
            <a:pPr marL="533400" indent="-355600" algn="just" defTabSz="912813">
              <a:spcBef>
                <a:spcPts val="0"/>
              </a:spcBef>
            </a:pPr>
            <a:r>
              <a:rPr lang="ja-JP" altLang="en-US" sz="1400" dirty="0">
                <a:solidFill>
                  <a:prstClr val="black"/>
                </a:solidFill>
                <a:latin typeface="Arial" charset="0"/>
                <a:ea typeface="ＭＳ Ｐゴシック" charset="-128"/>
              </a:rPr>
              <a:t>    ロ　多様な主体による創意工夫を生かした高齢者の自立した</a:t>
            </a:r>
            <a:r>
              <a:rPr lang="ja-JP" altLang="en-US" sz="1400" u="sng" dirty="0">
                <a:solidFill>
                  <a:prstClr val="black"/>
                </a:solidFill>
                <a:latin typeface="Arial" charset="0"/>
                <a:ea typeface="ＭＳ Ｐゴシック" charset="-128"/>
              </a:rPr>
              <a:t>日常生活の支援及び</a:t>
            </a:r>
            <a:r>
              <a:rPr lang="ja-JP" altLang="en-US" sz="1400" dirty="0">
                <a:solidFill>
                  <a:prstClr val="black"/>
                </a:solidFill>
                <a:latin typeface="Arial" charset="0"/>
                <a:ea typeface="ＭＳ Ｐゴシック" charset="-128"/>
              </a:rPr>
              <a:t>高齢者の社会的活動への参加の推進等による</a:t>
            </a:r>
            <a:r>
              <a:rPr lang="ja-JP" altLang="en-US" sz="1400" u="sng" dirty="0">
                <a:solidFill>
                  <a:prstClr val="black"/>
                </a:solidFill>
                <a:latin typeface="Arial" charset="0"/>
                <a:ea typeface="ＭＳ Ｐゴシック" charset="-128"/>
              </a:rPr>
              <a:t>介護予防に関する基盤整備</a:t>
            </a:r>
          </a:p>
          <a:p>
            <a:pPr marL="533400" indent="-355600" algn="just" defTabSz="912813">
              <a:spcBef>
                <a:spcPts val="0"/>
              </a:spcBef>
            </a:pPr>
            <a:r>
              <a:rPr lang="ja-JP" altLang="en-US" sz="1400" dirty="0">
                <a:solidFill>
                  <a:prstClr val="black"/>
                </a:solidFill>
                <a:latin typeface="Arial" charset="0"/>
                <a:ea typeface="ＭＳ Ｐゴシック" charset="-128"/>
              </a:rPr>
              <a:t>    ハ　認知症である者に係る支援が早期から適切に提供される体制の確保その他の</a:t>
            </a:r>
            <a:r>
              <a:rPr lang="ja-JP" altLang="en-US" sz="1400" u="sng" dirty="0">
                <a:solidFill>
                  <a:prstClr val="black"/>
                </a:solidFill>
                <a:latin typeface="Arial" charset="0"/>
                <a:ea typeface="ＭＳ Ｐゴシック" charset="-128"/>
              </a:rPr>
              <a:t>認知症である者に係る必要な施策</a:t>
            </a:r>
          </a:p>
          <a:p>
            <a:pPr marL="355600" indent="-177800" algn="just" defTabSz="912813">
              <a:spcBef>
                <a:spcPts val="0"/>
              </a:spcBef>
            </a:pPr>
            <a:r>
              <a:rPr lang="ja-JP" altLang="en-US" sz="1400" dirty="0">
                <a:solidFill>
                  <a:prstClr val="black"/>
                </a:solidFill>
                <a:latin typeface="Arial" charset="0"/>
                <a:ea typeface="ＭＳ Ｐゴシック" charset="-128"/>
              </a:rPr>
              <a:t>  二　前号に掲げる事項と併せた地域の実情に応じた介護保険法第七条第四項に規定する</a:t>
            </a:r>
            <a:r>
              <a:rPr lang="ja-JP" altLang="en-US" sz="1400" u="sng" dirty="0">
                <a:solidFill>
                  <a:prstClr val="black"/>
                </a:solidFill>
                <a:latin typeface="Arial" charset="0"/>
                <a:ea typeface="ＭＳ Ｐゴシック" charset="-128"/>
              </a:rPr>
              <a:t>要支援者への支援の見直し</a:t>
            </a:r>
          </a:p>
          <a:p>
            <a:pPr marL="355600" indent="-177800" algn="just" defTabSz="912813">
              <a:spcBef>
                <a:spcPts val="0"/>
              </a:spcBef>
            </a:pPr>
            <a:r>
              <a:rPr lang="ja-JP" altLang="en-US" sz="1400" dirty="0">
                <a:solidFill>
                  <a:prstClr val="black"/>
                </a:solidFill>
                <a:latin typeface="Arial" charset="0"/>
                <a:ea typeface="ＭＳ Ｐゴシック" charset="-128"/>
              </a:rPr>
              <a:t>  三　</a:t>
            </a:r>
            <a:r>
              <a:rPr lang="ja-JP" altLang="en-US" sz="1400" u="sng" dirty="0">
                <a:solidFill>
                  <a:prstClr val="black"/>
                </a:solidFill>
                <a:latin typeface="Arial" charset="0"/>
                <a:ea typeface="ＭＳ Ｐゴシック" charset="-128"/>
              </a:rPr>
              <a:t>一定以上の所得を有する者の介護保険の保険給付に係る利用者負担の見直し</a:t>
            </a:r>
          </a:p>
          <a:p>
            <a:pPr marL="355600" indent="-177800" algn="just" defTabSz="912813">
              <a:spcBef>
                <a:spcPts val="0"/>
              </a:spcBef>
            </a:pPr>
            <a:r>
              <a:rPr lang="ja-JP" altLang="en-US" sz="1400" dirty="0">
                <a:solidFill>
                  <a:prstClr val="black"/>
                </a:solidFill>
                <a:latin typeface="Arial" charset="0"/>
                <a:ea typeface="ＭＳ Ｐゴシック" charset="-128"/>
              </a:rPr>
              <a:t>  四　介護保険法第五十一条の三の規定による</a:t>
            </a:r>
            <a:r>
              <a:rPr lang="ja-JP" altLang="en-US" sz="1400" u="sng" dirty="0">
                <a:solidFill>
                  <a:prstClr val="black"/>
                </a:solidFill>
                <a:latin typeface="Arial" charset="0"/>
                <a:ea typeface="ＭＳ Ｐゴシック" charset="-128"/>
              </a:rPr>
              <a:t>特定入所者介護サービス費の支給の要件について資産を勘案する等の見直し</a:t>
            </a:r>
          </a:p>
          <a:p>
            <a:pPr marL="355600" indent="-177800" algn="just" defTabSz="912813">
              <a:spcBef>
                <a:spcPts val="0"/>
              </a:spcBef>
            </a:pPr>
            <a:r>
              <a:rPr lang="ja-JP" altLang="en-US" sz="1400" dirty="0">
                <a:solidFill>
                  <a:prstClr val="black"/>
                </a:solidFill>
                <a:latin typeface="Arial" charset="0"/>
                <a:ea typeface="ＭＳ Ｐゴシック" charset="-128"/>
              </a:rPr>
              <a:t>  五　介護保険法第四十八条第一項第一号に規定する指定介護福祉施設サービスに係る同条の規定による</a:t>
            </a:r>
            <a:r>
              <a:rPr lang="ja-JP" altLang="en-US" sz="1400" u="sng" dirty="0">
                <a:solidFill>
                  <a:prstClr val="black"/>
                </a:solidFill>
                <a:latin typeface="Arial" charset="0"/>
                <a:ea typeface="ＭＳ Ｐゴシック" charset="-128"/>
              </a:rPr>
              <a:t>施設介護サービス費の支給の対象の見直し</a:t>
            </a:r>
          </a:p>
          <a:p>
            <a:pPr marL="355600" indent="-177800" algn="just" defTabSz="912813">
              <a:spcBef>
                <a:spcPts val="0"/>
              </a:spcBef>
            </a:pPr>
            <a:r>
              <a:rPr lang="ja-JP" altLang="en-US" sz="1400" dirty="0">
                <a:solidFill>
                  <a:prstClr val="black"/>
                </a:solidFill>
                <a:latin typeface="Arial" charset="0"/>
                <a:ea typeface="ＭＳ Ｐゴシック" charset="-128"/>
              </a:rPr>
              <a:t>  六　介護保険の</a:t>
            </a:r>
            <a:r>
              <a:rPr lang="ja-JP" altLang="en-US" sz="1400" u="sng" dirty="0">
                <a:solidFill>
                  <a:prstClr val="black"/>
                </a:solidFill>
                <a:latin typeface="Arial" charset="0"/>
                <a:ea typeface="ＭＳ Ｐゴシック" charset="-128"/>
              </a:rPr>
              <a:t>第一号被保険者の保険料に係る低所得者の負担の軽減</a:t>
            </a:r>
          </a:p>
          <a:p>
            <a:pPr marL="177800" indent="-177800" algn="just" defTabSz="912813">
              <a:spcBef>
                <a:spcPts val="300"/>
              </a:spcBef>
            </a:pPr>
            <a:r>
              <a:rPr lang="ja-JP" altLang="en-US" sz="1400" dirty="0">
                <a:solidFill>
                  <a:prstClr val="black"/>
                </a:solidFill>
                <a:latin typeface="Arial" charset="0"/>
                <a:ea typeface="ＭＳ Ｐゴシック" charset="-128"/>
              </a:rPr>
              <a:t>３　政府は、前項の措置を平成二十七年度を目途に講ずるものとし、このために必要な法律案を平成二十六年に開会される国会の常会に提出することを目指すものとする。</a:t>
            </a:r>
          </a:p>
          <a:p>
            <a:pPr marL="177800" indent="-177800" algn="just" defTabSz="912813">
              <a:spcBef>
                <a:spcPts val="300"/>
              </a:spcBef>
            </a:pPr>
            <a:r>
              <a:rPr lang="ja-JP" altLang="en-US" sz="1400" dirty="0">
                <a:solidFill>
                  <a:prstClr val="black"/>
                </a:solidFill>
                <a:latin typeface="Arial" charset="0"/>
                <a:ea typeface="ＭＳ Ｐゴシック" charset="-128"/>
              </a:rPr>
              <a:t>４　政府は、前条第七項第二号ロに掲げる事項に係る同項の措置の検討状況等を踏まえ、被用者保険等保険者に係る介護保険法第百五十条第一項に規定する介護給付費・地域支援事業支援納付金の額を当該被用者保険等保険者の標準報酬総額に応じた負担とすることについて検討を加え、その結果に基づいて必要な措置を講ずるものとする</a:t>
            </a:r>
            <a:r>
              <a:rPr lang="ja-JP" altLang="en-US" sz="1400" dirty="0" smtClean="0">
                <a:solidFill>
                  <a:prstClr val="black"/>
                </a:solidFill>
                <a:latin typeface="Arial" charset="0"/>
                <a:ea typeface="ＭＳ Ｐゴシック" charset="-128"/>
              </a:rPr>
              <a:t>。</a:t>
            </a:r>
            <a:endParaRPr lang="ja-JP" altLang="en-US" sz="1400" dirty="0">
              <a:solidFill>
                <a:prstClr val="black"/>
              </a:solidFill>
              <a:latin typeface="Arial" charset="0"/>
              <a:ea typeface="ＭＳ Ｐゴシック" charset="-128"/>
            </a:endParaRPr>
          </a:p>
        </p:txBody>
      </p:sp>
      <p:sp>
        <p:nvSpPr>
          <p:cNvPr id="10" name="スライド番号プレースホルダ 10"/>
          <p:cNvSpPr>
            <a:spLocks noGrp="1"/>
          </p:cNvSpPr>
          <p:nvPr>
            <p:ph type="sldNum" sz="quarter" idx="12"/>
          </p:nvPr>
        </p:nvSpPr>
        <p:spPr>
          <a:xfrm>
            <a:off x="9417496" y="6236780"/>
            <a:ext cx="427197" cy="576596"/>
          </a:xfrm>
          <a:solidFill>
            <a:schemeClr val="bg1">
              <a:alpha val="73000"/>
            </a:schemeClr>
          </a:solidFill>
        </p:spPr>
        <p:txBody>
          <a:bodyPr/>
          <a:lstStyle/>
          <a:p>
            <a:r>
              <a:rPr lang="en-US" altLang="ja-JP" sz="2400" dirty="0">
                <a:solidFill>
                  <a:prstClr val="black"/>
                </a:solidFill>
              </a:rPr>
              <a:t>5</a:t>
            </a:r>
            <a:endParaRPr lang="ja-JP" altLang="en-US" sz="2400" dirty="0">
              <a:solidFill>
                <a:prstClr val="black"/>
              </a:solidFill>
            </a:endParaRPr>
          </a:p>
        </p:txBody>
      </p:sp>
    </p:spTree>
    <p:extLst>
      <p:ext uri="{BB962C8B-B14F-4D97-AF65-F5344CB8AC3E}">
        <p14:creationId xmlns:p14="http://schemas.microsoft.com/office/powerpoint/2010/main" val="35306394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767493503"/>
              </p:ext>
            </p:extLst>
          </p:nvPr>
        </p:nvGraphicFramePr>
        <p:xfrm>
          <a:off x="346923" y="1844824"/>
          <a:ext cx="9148148" cy="3811462"/>
        </p:xfrm>
        <a:graphic>
          <a:graphicData uri="http://schemas.openxmlformats.org/drawingml/2006/table">
            <a:tbl>
              <a:tblPr firstRow="1" bandRow="1">
                <a:tableStyleId>{616DA210-FB5B-4158-B5E0-FEB733F419BA}</a:tableStyleId>
              </a:tblPr>
              <a:tblGrid>
                <a:gridCol w="364148"/>
                <a:gridCol w="4140000"/>
                <a:gridCol w="4644000"/>
              </a:tblGrid>
              <a:tr h="269765">
                <a:tc>
                  <a:txBody>
                    <a:bodyPr/>
                    <a:lstStyle/>
                    <a:p>
                      <a:endParaRPr kumimoji="1" lang="ja-JP" altLang="en-US" sz="1600" b="0" dirty="0">
                        <a:latin typeface="ＭＳ ゴシック" pitchFamily="49" charset="-128"/>
                        <a:ea typeface="ＭＳ ゴシック" pitchFamily="49" charset="-128"/>
                      </a:endParaRPr>
                    </a:p>
                  </a:txBody>
                  <a:tcPr marL="144000" marR="144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alpha val="31000"/>
                      </a:schemeClr>
                    </a:solidFill>
                  </a:tcPr>
                </a:tc>
                <a:tc>
                  <a:txBody>
                    <a:bodyPr/>
                    <a:lstStyle/>
                    <a:p>
                      <a:pPr algn="ctr"/>
                      <a:r>
                        <a:rPr kumimoji="1" lang="ja-JP" altLang="en-US" sz="1600" b="0" dirty="0" smtClean="0">
                          <a:latin typeface="ＭＳ ゴシック" pitchFamily="49" charset="-128"/>
                          <a:ea typeface="ＭＳ ゴシック" pitchFamily="49" charset="-128"/>
                        </a:rPr>
                        <a:t>充　実</a:t>
                      </a:r>
                      <a:endParaRPr kumimoji="1" lang="ja-JP" altLang="en-US" sz="1600" b="0" dirty="0">
                        <a:latin typeface="ＭＳ ゴシック" pitchFamily="49" charset="-128"/>
                        <a:ea typeface="ＭＳ ゴシック" pitchFamily="49" charset="-128"/>
                      </a:endParaRPr>
                    </a:p>
                  </a:txBody>
                  <a:tcPr marL="144000" marR="144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alpha val="31000"/>
                      </a:schemeClr>
                    </a:solidFill>
                  </a:tcPr>
                </a:tc>
                <a:tc>
                  <a:txBody>
                    <a:bodyPr/>
                    <a:lstStyle/>
                    <a:p>
                      <a:pPr algn="ctr"/>
                      <a:r>
                        <a:rPr kumimoji="1" lang="ja-JP" altLang="en-US" sz="1600" b="0" dirty="0" smtClean="0">
                          <a:latin typeface="ＭＳ ゴシック" pitchFamily="49" charset="-128"/>
                          <a:ea typeface="ＭＳ ゴシック" pitchFamily="49" charset="-128"/>
                        </a:rPr>
                        <a:t>重点化・効率化</a:t>
                      </a:r>
                      <a:endParaRPr kumimoji="1" lang="ja-JP" altLang="en-US" sz="1600" b="0" dirty="0">
                        <a:latin typeface="ＭＳ ゴシック" pitchFamily="49" charset="-128"/>
                        <a:ea typeface="ＭＳ ゴシック" pitchFamily="49" charset="-128"/>
                      </a:endParaRPr>
                    </a:p>
                  </a:txBody>
                  <a:tcPr marL="144000" marR="144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alpha val="31000"/>
                      </a:schemeClr>
                    </a:solidFill>
                  </a:tcPr>
                </a:tc>
              </a:tr>
              <a:tr h="2315868">
                <a:tc>
                  <a:txBody>
                    <a:bodyPr/>
                    <a:lstStyle/>
                    <a:p>
                      <a:pPr algn="ctr"/>
                      <a:r>
                        <a:rPr kumimoji="1" lang="ja-JP" altLang="en-US" sz="1600" b="0" dirty="0" smtClean="0">
                          <a:latin typeface="ＭＳ ゴシック" pitchFamily="49" charset="-128"/>
                          <a:ea typeface="ＭＳ ゴシック" pitchFamily="49" charset="-128"/>
                        </a:rPr>
                        <a:t>サービス提供体制</a:t>
                      </a:r>
                      <a:endParaRPr kumimoji="1" lang="ja-JP" altLang="en-US" sz="1600" b="0" dirty="0">
                        <a:latin typeface="ＭＳ ゴシック" pitchFamily="49" charset="-128"/>
                        <a:ea typeface="ＭＳ ゴシック" pitchFamily="49" charset="-128"/>
                      </a:endParaRPr>
                    </a:p>
                  </a:txBody>
                  <a:tcPr marL="144000" marR="144000" marT="108000" marB="10800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alpha val="31000"/>
                      </a:schemeClr>
                    </a:solidFill>
                  </a:tcPr>
                </a:tc>
                <a:tc>
                  <a:txBody>
                    <a:bodyPr/>
                    <a:lstStyle/>
                    <a:p>
                      <a:pPr marL="177800" indent="-177800"/>
                      <a:r>
                        <a:rPr kumimoji="1" lang="ja-JP" altLang="en-US" sz="1600" b="0" dirty="0" smtClean="0">
                          <a:latin typeface="ＭＳ ゴシック" pitchFamily="49" charset="-128"/>
                          <a:ea typeface="ＭＳ ゴシック" pitchFamily="49" charset="-128"/>
                        </a:rPr>
                        <a:t>■地域包括ケアシステムの構築に向けた地域支援事業の見直し</a:t>
                      </a:r>
                      <a:endParaRPr kumimoji="1" lang="en-US" altLang="ja-JP" sz="1600" b="0" dirty="0" smtClean="0">
                        <a:latin typeface="ＭＳ ゴシック" pitchFamily="49" charset="-128"/>
                        <a:ea typeface="ＭＳ ゴシック" pitchFamily="49" charset="-128"/>
                      </a:endParaRPr>
                    </a:p>
                    <a:p>
                      <a:endParaRPr kumimoji="1" lang="en-US" altLang="ja-JP" sz="900" b="0" dirty="0" smtClean="0">
                        <a:latin typeface="ＭＳ ゴシック" pitchFamily="49" charset="-128"/>
                        <a:ea typeface="ＭＳ ゴシック" pitchFamily="49" charset="-128"/>
                      </a:endParaRPr>
                    </a:p>
                    <a:p>
                      <a:pPr marL="180975" indent="0"/>
                      <a:r>
                        <a:rPr kumimoji="1" lang="ja-JP" altLang="en-US" sz="1600" b="0" dirty="0" smtClean="0">
                          <a:latin typeface="ＭＳ ゴシック" pitchFamily="49" charset="-128"/>
                          <a:ea typeface="ＭＳ ゴシック" pitchFamily="49" charset="-128"/>
                        </a:rPr>
                        <a:t>○在宅医療・介護の連携推進</a:t>
                      </a:r>
                      <a:endParaRPr kumimoji="1" lang="en-US" altLang="ja-JP" sz="500" b="0" dirty="0" smtClean="0">
                        <a:latin typeface="ＭＳ ゴシック" pitchFamily="49" charset="-128"/>
                        <a:ea typeface="ＭＳ ゴシック" pitchFamily="49" charset="-128"/>
                      </a:endParaRPr>
                    </a:p>
                    <a:p>
                      <a:pPr marL="180975" marR="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baseline="0" dirty="0" smtClean="0">
                          <a:latin typeface="ＭＳ ゴシック" pitchFamily="49" charset="-128"/>
                          <a:ea typeface="ＭＳ ゴシック" pitchFamily="49" charset="-128"/>
                        </a:rPr>
                        <a:t>○認知症施策の推進</a:t>
                      </a:r>
                      <a:endParaRPr kumimoji="1" lang="en-US" altLang="ja-JP" sz="1600" b="0" baseline="0" dirty="0" smtClean="0">
                        <a:latin typeface="ＭＳ ゴシック" pitchFamily="49" charset="-128"/>
                        <a:ea typeface="ＭＳ ゴシック" pitchFamily="49" charset="-128"/>
                      </a:endParaRPr>
                    </a:p>
                    <a:p>
                      <a:pPr marL="180975" indent="0">
                        <a:spcBef>
                          <a:spcPts val="600"/>
                        </a:spcBef>
                      </a:pPr>
                      <a:r>
                        <a:rPr kumimoji="1" lang="ja-JP" altLang="en-US" sz="1600" b="0" baseline="0" dirty="0" smtClean="0">
                          <a:latin typeface="ＭＳ ゴシック" pitchFamily="49" charset="-128"/>
                          <a:ea typeface="ＭＳ ゴシック" pitchFamily="49" charset="-128"/>
                        </a:rPr>
                        <a:t>○地域ケア会議の充実</a:t>
                      </a:r>
                      <a:endParaRPr kumimoji="1" lang="en-US" altLang="ja-JP" sz="1600" b="0" baseline="0" dirty="0" smtClean="0">
                        <a:latin typeface="ＭＳ ゴシック" pitchFamily="49" charset="-128"/>
                        <a:ea typeface="ＭＳ ゴシック" pitchFamily="49" charset="-128"/>
                      </a:endParaRPr>
                    </a:p>
                    <a:p>
                      <a:pPr marL="180975" marR="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baseline="0" dirty="0" smtClean="0">
                          <a:latin typeface="ＭＳ ゴシック" pitchFamily="49" charset="-128"/>
                          <a:ea typeface="ＭＳ ゴシック" pitchFamily="49" charset="-128"/>
                        </a:rPr>
                        <a:t>○生活支援・介護予防の充実</a:t>
                      </a:r>
                      <a:endParaRPr kumimoji="1" lang="en-US" altLang="ja-JP" sz="1600" b="0" baseline="0" dirty="0" smtClean="0">
                        <a:latin typeface="ＭＳ ゴシック" pitchFamily="49" charset="-128"/>
                        <a:ea typeface="ＭＳ ゴシック" pitchFamily="49" charset="-128"/>
                      </a:endParaRPr>
                    </a:p>
                    <a:p>
                      <a:pPr marL="180975" indent="0">
                        <a:spcBef>
                          <a:spcPts val="600"/>
                        </a:spcBef>
                      </a:pPr>
                      <a:endParaRPr kumimoji="1" lang="ja-JP" altLang="en-US" sz="1200" b="0" dirty="0">
                        <a:latin typeface="ＭＳ ゴシック" pitchFamily="49" charset="-128"/>
                        <a:ea typeface="ＭＳ ゴシック" pitchFamily="49" charset="-128"/>
                      </a:endParaRPr>
                    </a:p>
                  </a:txBody>
                  <a:tcPr marL="144000" marR="144000" marT="108000" marB="10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alpha val="31000"/>
                      </a:schemeClr>
                    </a:solidFill>
                  </a:tcPr>
                </a:tc>
                <a:tc>
                  <a:txBody>
                    <a:bodyPr/>
                    <a:lstStyle/>
                    <a:p>
                      <a:pPr marL="179388" indent="-179388"/>
                      <a:r>
                        <a:rPr kumimoji="1" lang="ja-JP" altLang="en-US" sz="1600" b="0" dirty="0" smtClean="0">
                          <a:latin typeface="ＭＳ ゴシック" pitchFamily="49" charset="-128"/>
                          <a:ea typeface="ＭＳ ゴシック" pitchFamily="49" charset="-128"/>
                        </a:rPr>
                        <a:t>■介護サービスの効率化・重点化</a:t>
                      </a:r>
                      <a:endParaRPr kumimoji="1" lang="en-US" altLang="ja-JP" sz="1600" b="0" dirty="0" smtClean="0">
                        <a:latin typeface="ＭＳ ゴシック" pitchFamily="49" charset="-128"/>
                        <a:ea typeface="ＭＳ ゴシック" pitchFamily="49" charset="-128"/>
                      </a:endParaRPr>
                    </a:p>
                    <a:p>
                      <a:pPr marL="179388" indent="-179388"/>
                      <a:endParaRPr kumimoji="1" lang="en-US" altLang="ja-JP" sz="900" b="0" dirty="0" smtClean="0">
                        <a:latin typeface="ＭＳ ゴシック" pitchFamily="49" charset="-128"/>
                        <a:ea typeface="ＭＳ ゴシック" pitchFamily="49" charset="-128"/>
                      </a:endParaRPr>
                    </a:p>
                    <a:p>
                      <a:pPr marL="179388" indent="-179388"/>
                      <a:r>
                        <a:rPr kumimoji="1" lang="ja-JP" altLang="en-US" sz="1600" b="0" dirty="0" smtClean="0">
                          <a:latin typeface="ＭＳ ゴシック" pitchFamily="49" charset="-128"/>
                          <a:ea typeface="ＭＳ ゴシック" pitchFamily="49" charset="-128"/>
                        </a:rPr>
                        <a:t>　</a:t>
                      </a:r>
                      <a:endParaRPr kumimoji="1" lang="en-US" altLang="ja-JP" sz="1600" b="0" dirty="0" smtClean="0">
                        <a:latin typeface="ＭＳ ゴシック" pitchFamily="49" charset="-128"/>
                        <a:ea typeface="ＭＳ ゴシック" pitchFamily="49" charset="-128"/>
                      </a:endParaRPr>
                    </a:p>
                    <a:p>
                      <a:pPr marL="355600" indent="-355600"/>
                      <a:r>
                        <a:rPr kumimoji="1" lang="ja-JP" altLang="en-US" sz="1600" b="0" dirty="0" smtClean="0">
                          <a:latin typeface="ＭＳ ゴシック" pitchFamily="49" charset="-128"/>
                          <a:ea typeface="ＭＳ ゴシック" pitchFamily="49" charset="-128"/>
                        </a:rPr>
                        <a:t>　○</a:t>
                      </a:r>
                      <a:r>
                        <a:rPr kumimoji="1" lang="ja-JP" altLang="en-US" sz="1600" b="0" baseline="0" dirty="0" smtClean="0">
                          <a:latin typeface="ＭＳ ゴシック" pitchFamily="49" charset="-128"/>
                          <a:ea typeface="ＭＳ ゴシック" pitchFamily="49" charset="-128"/>
                        </a:rPr>
                        <a:t> 介</a:t>
                      </a:r>
                      <a:r>
                        <a:rPr kumimoji="1" lang="ja-JP" altLang="en-US" sz="1600" b="0" dirty="0" smtClean="0">
                          <a:latin typeface="ＭＳ ゴシック" pitchFamily="49" charset="-128"/>
                          <a:ea typeface="ＭＳ ゴシック" pitchFamily="49" charset="-128"/>
                        </a:rPr>
                        <a:t>護予防給付（訪問・通所介護）の地域支援事業への移行</a:t>
                      </a:r>
                      <a:endParaRPr kumimoji="1" lang="en-US" altLang="ja-JP" sz="1600" b="0" dirty="0" smtClean="0">
                        <a:latin typeface="ＭＳ ゴシック" pitchFamily="49" charset="-128"/>
                        <a:ea typeface="ＭＳ ゴシック" pitchFamily="49" charset="-128"/>
                      </a:endParaRPr>
                    </a:p>
                    <a:p>
                      <a:pPr marL="179388" indent="-179388"/>
                      <a:endParaRPr kumimoji="1" lang="en-US" altLang="ja-JP" sz="1600" b="0" dirty="0" smtClean="0">
                        <a:latin typeface="ＭＳ ゴシック" pitchFamily="49" charset="-128"/>
                        <a:ea typeface="ＭＳ ゴシック" pitchFamily="49" charset="-128"/>
                      </a:endParaRPr>
                    </a:p>
                    <a:p>
                      <a:pPr marL="361950" indent="-268288" algn="l">
                        <a:spcBef>
                          <a:spcPts val="600"/>
                        </a:spcBef>
                      </a:pPr>
                      <a:r>
                        <a:rPr kumimoji="1" lang="ja-JP" altLang="en-US" sz="1600" b="0" baseline="0" dirty="0" smtClean="0">
                          <a:latin typeface="ＭＳ ゴシック" pitchFamily="49" charset="-128"/>
                          <a:ea typeface="ＭＳ ゴシック" pitchFamily="49" charset="-128"/>
                        </a:rPr>
                        <a:t> ○ </a:t>
                      </a:r>
                      <a:r>
                        <a:rPr kumimoji="1" lang="ja-JP" altLang="en-US" sz="1600" b="0" dirty="0" smtClean="0">
                          <a:latin typeface="+mn-ea"/>
                          <a:ea typeface="+mn-ea"/>
                        </a:rPr>
                        <a:t>特別養護老人ホームの中重度者への重点化</a:t>
                      </a:r>
                      <a:endParaRPr kumimoji="1" lang="en-US" altLang="ja-JP" sz="1600" b="0" dirty="0" smtClean="0">
                        <a:latin typeface="+mn-ea"/>
                        <a:ea typeface="+mn-ea"/>
                      </a:endParaRPr>
                    </a:p>
                    <a:p>
                      <a:pPr marL="361950" indent="-268288" algn="just">
                        <a:spcBef>
                          <a:spcPts val="600"/>
                        </a:spcBef>
                      </a:pPr>
                      <a:r>
                        <a:rPr kumimoji="1" lang="ja-JP" altLang="en-US" sz="1600" b="0" baseline="0" dirty="0" smtClean="0">
                          <a:latin typeface="ＭＳ ゴシック" pitchFamily="49" charset="-128"/>
                          <a:ea typeface="ＭＳ ゴシック" pitchFamily="49" charset="-128"/>
                        </a:rPr>
                        <a:t> 　</a:t>
                      </a:r>
                      <a:endParaRPr kumimoji="1" lang="ja-JP" altLang="en-US" sz="1200" b="0" dirty="0">
                        <a:latin typeface="ＭＳ ゴシック" pitchFamily="49" charset="-128"/>
                        <a:ea typeface="ＭＳ ゴシック" pitchFamily="49" charset="-128"/>
                      </a:endParaRPr>
                    </a:p>
                  </a:txBody>
                  <a:tcPr marL="144000" marR="144000" marT="108000" marB="10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alpha val="31000"/>
                      </a:schemeClr>
                    </a:solidFill>
                  </a:tcPr>
                </a:tc>
              </a:tr>
              <a:tr h="1179754">
                <a:tc>
                  <a:txBody>
                    <a:bodyPr/>
                    <a:lstStyle/>
                    <a:p>
                      <a:pPr algn="ctr"/>
                      <a:r>
                        <a:rPr kumimoji="1" lang="ja-JP" altLang="en-US" sz="1600" b="0" dirty="0" smtClean="0">
                          <a:latin typeface="ＭＳ ゴシック" pitchFamily="49" charset="-128"/>
                          <a:ea typeface="ＭＳ ゴシック" pitchFamily="49" charset="-128"/>
                        </a:rPr>
                        <a:t>費用負担</a:t>
                      </a:r>
                      <a:endParaRPr kumimoji="1" lang="ja-JP" altLang="en-US" sz="1600" b="0" dirty="0">
                        <a:latin typeface="ＭＳ ゴシック" pitchFamily="49" charset="-128"/>
                        <a:ea typeface="ＭＳ ゴシック" pitchFamily="49" charset="-128"/>
                      </a:endParaRPr>
                    </a:p>
                  </a:txBody>
                  <a:tcPr marL="144000" marR="144000" marT="108000" marB="10800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alpha val="31000"/>
                      </a:schemeClr>
                    </a:solidFill>
                  </a:tcPr>
                </a:tc>
                <a:tc>
                  <a:txBody>
                    <a:bodyPr/>
                    <a:lstStyle/>
                    <a:p>
                      <a:r>
                        <a:rPr kumimoji="1" lang="ja-JP" altLang="en-US" sz="1600" b="0" dirty="0" smtClean="0">
                          <a:latin typeface="ＭＳ ゴシック" pitchFamily="49" charset="-128"/>
                          <a:ea typeface="ＭＳ ゴシック" pitchFamily="49" charset="-128"/>
                        </a:rPr>
                        <a:t>■保険料の負担の増大の抑制</a:t>
                      </a:r>
                      <a:endParaRPr kumimoji="1" lang="en-US" altLang="ja-JP" sz="1600" b="0" dirty="0" smtClean="0">
                        <a:latin typeface="ＭＳ ゴシック" pitchFamily="49" charset="-128"/>
                        <a:ea typeface="ＭＳ ゴシック" pitchFamily="49" charset="-128"/>
                      </a:endParaRPr>
                    </a:p>
                    <a:p>
                      <a:endParaRPr kumimoji="1" lang="en-US" altLang="ja-JP" sz="1600" b="0" dirty="0" smtClean="0">
                        <a:latin typeface="ＭＳ ゴシック" pitchFamily="49" charset="-128"/>
                        <a:ea typeface="ＭＳ ゴシック" pitchFamily="49" charset="-128"/>
                      </a:endParaRPr>
                    </a:p>
                    <a:p>
                      <a:r>
                        <a:rPr kumimoji="1" lang="ja-JP" altLang="en-US" sz="1600" b="0" dirty="0" smtClean="0">
                          <a:latin typeface="ＭＳ ゴシック" pitchFamily="49" charset="-128"/>
                          <a:ea typeface="ＭＳ ゴシック" pitchFamily="49" charset="-128"/>
                        </a:rPr>
                        <a:t>　○</a:t>
                      </a:r>
                      <a:r>
                        <a:rPr kumimoji="1" lang="ja-JP" altLang="en-US" sz="1600" b="0" baseline="0" dirty="0" smtClean="0">
                          <a:latin typeface="ＭＳ ゴシック" pitchFamily="49" charset="-128"/>
                          <a:ea typeface="ＭＳ ゴシック" pitchFamily="49" charset="-128"/>
                        </a:rPr>
                        <a:t> </a:t>
                      </a:r>
                      <a:r>
                        <a:rPr kumimoji="1" lang="ja-JP" altLang="en-US" sz="1600" b="0" dirty="0" smtClean="0">
                          <a:latin typeface="ＭＳ ゴシック" pitchFamily="49" charset="-128"/>
                          <a:ea typeface="ＭＳ ゴシック" pitchFamily="49" charset="-128"/>
                        </a:rPr>
                        <a:t>低所得者の一号保険料の軽減強化</a:t>
                      </a:r>
                      <a:endParaRPr kumimoji="1" lang="ja-JP" altLang="en-US" sz="1600" b="0" dirty="0">
                        <a:latin typeface="ＭＳ ゴシック" pitchFamily="49" charset="-128"/>
                        <a:ea typeface="ＭＳ ゴシック" pitchFamily="49" charset="-128"/>
                      </a:endParaRPr>
                    </a:p>
                  </a:txBody>
                  <a:tcPr marL="144000" marR="144000" marT="108000" marB="10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alpha val="31000"/>
                      </a:schemeClr>
                    </a:solidFill>
                  </a:tcPr>
                </a:tc>
                <a:tc>
                  <a:txBody>
                    <a:bodyPr/>
                    <a:lstStyle/>
                    <a:p>
                      <a:r>
                        <a:rPr kumimoji="1" lang="ja-JP" altLang="en-US" sz="1600" b="0" dirty="0" smtClean="0">
                          <a:latin typeface="ＭＳ ゴシック" pitchFamily="49" charset="-128"/>
                          <a:ea typeface="ＭＳ ゴシック" pitchFamily="49" charset="-128"/>
                        </a:rPr>
                        <a:t>■所得や資産のある人の利用者負担の見直し</a:t>
                      </a:r>
                      <a:endParaRPr kumimoji="1" lang="en-US" altLang="ja-JP" sz="1600" b="0" dirty="0" smtClean="0">
                        <a:latin typeface="ＭＳ ゴシック" pitchFamily="49" charset="-128"/>
                        <a:ea typeface="ＭＳ ゴシック" pitchFamily="49" charset="-128"/>
                      </a:endParaRPr>
                    </a:p>
                    <a:p>
                      <a:endParaRPr kumimoji="1" lang="en-US" altLang="ja-JP" sz="900" b="0" dirty="0" smtClean="0">
                        <a:latin typeface="ＭＳ ゴシック" pitchFamily="49" charset="-128"/>
                        <a:ea typeface="ＭＳ ゴシック" pitchFamily="49" charset="-128"/>
                      </a:endParaRPr>
                    </a:p>
                    <a:p>
                      <a:pPr marL="360363" indent="-360363" algn="l"/>
                      <a:r>
                        <a:rPr kumimoji="1" lang="ja-JP" altLang="en-US" sz="1600" b="0" dirty="0" smtClean="0">
                          <a:latin typeface="ＭＳ ゴシック" pitchFamily="49" charset="-128"/>
                          <a:ea typeface="ＭＳ ゴシック" pitchFamily="49" charset="-128"/>
                        </a:rPr>
                        <a:t>　○</a:t>
                      </a:r>
                      <a:r>
                        <a:rPr kumimoji="1" lang="ja-JP" altLang="en-US" sz="1600" b="0" baseline="0" dirty="0" smtClean="0">
                          <a:latin typeface="ＭＳ ゴシック" pitchFamily="49" charset="-128"/>
                          <a:ea typeface="ＭＳ ゴシック" pitchFamily="49" charset="-128"/>
                        </a:rPr>
                        <a:t> </a:t>
                      </a:r>
                      <a:r>
                        <a:rPr kumimoji="1" lang="ja-JP" altLang="en-US" sz="1600" b="0" dirty="0" smtClean="0">
                          <a:latin typeface="ＭＳ ゴシック" pitchFamily="49" charset="-128"/>
                          <a:ea typeface="ＭＳ ゴシック" pitchFamily="49" charset="-128"/>
                        </a:rPr>
                        <a:t>一定以上所得者の利用者負担の見直し</a:t>
                      </a:r>
                      <a:endParaRPr kumimoji="1" lang="en-US" altLang="ja-JP" sz="1600" b="0" dirty="0" smtClean="0">
                        <a:latin typeface="ＭＳ ゴシック" pitchFamily="49" charset="-128"/>
                        <a:ea typeface="ＭＳ ゴシック" pitchFamily="49" charset="-128"/>
                      </a:endParaRPr>
                    </a:p>
                    <a:p>
                      <a:pPr marL="269875" indent="-269875" algn="l">
                        <a:spcBef>
                          <a:spcPts val="600"/>
                        </a:spcBef>
                      </a:pPr>
                      <a:r>
                        <a:rPr kumimoji="1" lang="ja-JP" altLang="en-US" sz="1600" b="0" dirty="0" smtClean="0">
                          <a:latin typeface="ＭＳ ゴシック" pitchFamily="49" charset="-128"/>
                          <a:ea typeface="ＭＳ ゴシック" pitchFamily="49" charset="-128"/>
                        </a:rPr>
                        <a:t>　○</a:t>
                      </a:r>
                      <a:r>
                        <a:rPr kumimoji="1" lang="ja-JP" altLang="en-US" sz="1600" b="0" baseline="0" dirty="0" smtClean="0">
                          <a:latin typeface="ＭＳ ゴシック" pitchFamily="49" charset="-128"/>
                          <a:ea typeface="ＭＳ ゴシック" pitchFamily="49" charset="-128"/>
                        </a:rPr>
                        <a:t> </a:t>
                      </a:r>
                      <a:r>
                        <a:rPr kumimoji="1" lang="ja-JP" altLang="en-US" sz="1600" b="0" dirty="0" smtClean="0">
                          <a:latin typeface="ＭＳ ゴシック" pitchFamily="49" charset="-128"/>
                          <a:ea typeface="ＭＳ ゴシック" pitchFamily="49" charset="-128"/>
                        </a:rPr>
                        <a:t>補足給付の見直し（資産等の勘案）　</a:t>
                      </a:r>
                      <a:endParaRPr kumimoji="1" lang="en-US" altLang="ja-JP" sz="1200" b="0" dirty="0" smtClean="0">
                        <a:latin typeface="ＭＳ ゴシック" pitchFamily="49" charset="-128"/>
                        <a:ea typeface="ＭＳ ゴシック" pitchFamily="49" charset="-128"/>
                      </a:endParaRPr>
                    </a:p>
                  </a:txBody>
                  <a:tcPr marL="144000" marR="144000" marT="108000" marB="108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alpha val="31000"/>
                      </a:schemeClr>
                    </a:solidFill>
                  </a:tcPr>
                </a:tc>
              </a:tr>
            </a:tbl>
          </a:graphicData>
        </a:graphic>
      </p:graphicFrame>
      <p:sp>
        <p:nvSpPr>
          <p:cNvPr id="8" name="スライド番号プレースホルダー 4"/>
          <p:cNvSpPr>
            <a:spLocks noGrp="1"/>
          </p:cNvSpPr>
          <p:nvPr>
            <p:ph type="sldNum" sz="quarter" idx="12"/>
          </p:nvPr>
        </p:nvSpPr>
        <p:spPr>
          <a:xfrm>
            <a:off x="9195514" y="6165304"/>
            <a:ext cx="598211" cy="623513"/>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400" b="0" i="0" u="none" strike="noStrike" kern="0" cap="none" spc="0" normalizeH="0" baseline="0" noProof="0" dirty="0" smtClean="0">
                <a:ln>
                  <a:noFill/>
                </a:ln>
                <a:solidFill>
                  <a:sysClr val="windowText" lastClr="000000"/>
                </a:solidFill>
                <a:effectLst/>
                <a:uLnTx/>
                <a:uFillTx/>
              </a:rPr>
              <a:t>6</a:t>
            </a:r>
            <a:endParaRPr kumimoji="0" lang="ja-JP" altLang="en-US" sz="2400" b="0" i="0" u="none" strike="noStrike" kern="0" cap="none" spc="0" normalizeH="0" baseline="0" noProof="0" dirty="0">
              <a:ln>
                <a:noFill/>
              </a:ln>
              <a:solidFill>
                <a:sysClr val="windowText" lastClr="000000"/>
              </a:solidFill>
              <a:effectLst/>
              <a:uLnTx/>
              <a:uFillTx/>
            </a:endParaRPr>
          </a:p>
        </p:txBody>
      </p:sp>
      <p:sp>
        <p:nvSpPr>
          <p:cNvPr id="3" name="テキスト ボックス 2"/>
          <p:cNvSpPr txBox="1"/>
          <p:nvPr/>
        </p:nvSpPr>
        <p:spPr>
          <a:xfrm>
            <a:off x="378573" y="5787261"/>
            <a:ext cx="8750891" cy="954107"/>
          </a:xfrm>
          <a:prstGeom prst="rect">
            <a:avLst/>
          </a:prstGeom>
          <a:noFill/>
          <a:ln>
            <a:solidFill>
              <a:schemeClr val="accent1"/>
            </a:solidFill>
          </a:ln>
        </p:spPr>
        <p:txBody>
          <a:bodyPr wrap="square" rtlCol="0">
            <a:spAutoFit/>
          </a:bodyPr>
          <a:lstStyle/>
          <a:p>
            <a:r>
              <a:rPr lang="ja-JP" altLang="en-US" sz="1400" dirty="0" smtClean="0"/>
              <a:t>　その他</a:t>
            </a:r>
            <a:endParaRPr lang="en-US" altLang="ja-JP" sz="1400" dirty="0" smtClean="0"/>
          </a:p>
          <a:p>
            <a:r>
              <a:rPr lang="ja-JP" altLang="en-US" sz="1400" dirty="0"/>
              <a:t>　</a:t>
            </a:r>
            <a:r>
              <a:rPr lang="ja-JP" altLang="en-US" sz="1400" dirty="0" smtClean="0"/>
              <a:t>○</a:t>
            </a:r>
            <a:r>
              <a:rPr lang="en-US" altLang="ja-JP" sz="1400" dirty="0" smtClean="0"/>
              <a:t>2025</a:t>
            </a:r>
            <a:r>
              <a:rPr lang="ja-JP" altLang="en-US" sz="1400" dirty="0" smtClean="0"/>
              <a:t>年を見据えた介護保険事業計画の策定</a:t>
            </a:r>
            <a:endParaRPr lang="en-US" altLang="ja-JP" sz="1400" dirty="0" smtClean="0"/>
          </a:p>
          <a:p>
            <a:r>
              <a:rPr lang="ja-JP" altLang="en-US" sz="1400" dirty="0"/>
              <a:t>　</a:t>
            </a:r>
            <a:r>
              <a:rPr lang="ja-JP" altLang="en-US" sz="1400" dirty="0" smtClean="0"/>
              <a:t>○サービス付</a:t>
            </a:r>
            <a:r>
              <a:rPr lang="ja-JP" altLang="en-US" sz="1400" dirty="0"/>
              <a:t>高齢者向け</a:t>
            </a:r>
            <a:r>
              <a:rPr lang="ja-JP" altLang="en-US" sz="1400" dirty="0" smtClean="0"/>
              <a:t>住宅への</a:t>
            </a:r>
            <a:r>
              <a:rPr lang="ja-JP" altLang="en-US" sz="1400" dirty="0"/>
              <a:t>住所地特例</a:t>
            </a:r>
            <a:r>
              <a:rPr lang="ja-JP" altLang="en-US" sz="1400" dirty="0" smtClean="0"/>
              <a:t>の適用</a:t>
            </a:r>
            <a:endParaRPr lang="en-US" altLang="ja-JP" sz="1400" dirty="0" smtClean="0"/>
          </a:p>
          <a:p>
            <a:r>
              <a:rPr lang="ja-JP" altLang="en-US" sz="1400" dirty="0"/>
              <a:t>　</a:t>
            </a:r>
            <a:r>
              <a:rPr lang="ja-JP" altLang="en-US" sz="1400" dirty="0" smtClean="0"/>
              <a:t>○居宅</a:t>
            </a:r>
            <a:r>
              <a:rPr lang="ja-JP" altLang="en-US" sz="1400" dirty="0"/>
              <a:t>介護支援事業所の指定権限の市町村への</a:t>
            </a:r>
            <a:r>
              <a:rPr lang="ja-JP" altLang="en-US" sz="1400" dirty="0" smtClean="0"/>
              <a:t>移譲、小規模通所</a:t>
            </a:r>
            <a:r>
              <a:rPr lang="ja-JP" altLang="en-US" sz="1400" dirty="0"/>
              <a:t>介護の地域密着型サービスへの</a:t>
            </a:r>
            <a:r>
              <a:rPr lang="ja-JP" altLang="en-US" sz="1400" dirty="0" smtClean="0"/>
              <a:t>移行　　等</a:t>
            </a:r>
            <a:endParaRPr lang="ja-JP" altLang="en-US" sz="1400" dirty="0"/>
          </a:p>
        </p:txBody>
      </p:sp>
      <p:sp>
        <p:nvSpPr>
          <p:cNvPr id="11" name="正方形/長方形 10"/>
          <p:cNvSpPr/>
          <p:nvPr/>
        </p:nvSpPr>
        <p:spPr>
          <a:xfrm>
            <a:off x="90541" y="73447"/>
            <a:ext cx="9778938" cy="403225"/>
          </a:xfrm>
          <a:prstGeom prst="rect">
            <a:avLst/>
          </a:prstGeom>
          <a:noFill/>
          <a:ln>
            <a:no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r>
              <a:rPr lang="ja-JP" altLang="en-US" sz="2800" dirty="0" smtClean="0">
                <a:solidFill>
                  <a:prstClr val="black"/>
                </a:solidFill>
              </a:rPr>
              <a:t>介護保険制度改正の検討事項</a:t>
            </a:r>
            <a:endParaRPr lang="ja-JP" altLang="en-US" sz="2800" dirty="0">
              <a:solidFill>
                <a:prstClr val="black"/>
              </a:solidFill>
            </a:endParaRPr>
          </a:p>
        </p:txBody>
      </p:sp>
      <p:sp>
        <p:nvSpPr>
          <p:cNvPr id="12" name="テキスト ボックス 11"/>
          <p:cNvSpPr txBox="1"/>
          <p:nvPr/>
        </p:nvSpPr>
        <p:spPr>
          <a:xfrm>
            <a:off x="55188" y="551582"/>
            <a:ext cx="9755363" cy="1077218"/>
          </a:xfrm>
          <a:prstGeom prst="rect">
            <a:avLst/>
          </a:prstGeom>
          <a:noFill/>
          <a:ln>
            <a:solidFill>
              <a:schemeClr val="tx1"/>
            </a:solidFill>
          </a:ln>
        </p:spPr>
        <p:txBody>
          <a:bodyPr wrap="square" rtlCol="0">
            <a:spAutoFit/>
          </a:bodyPr>
          <a:lstStyle/>
          <a:p>
            <a:pPr marL="177800" indent="-177800" algn="just"/>
            <a:r>
              <a:rPr lang="ja-JP" altLang="en-US" sz="1600" b="1" dirty="0">
                <a:solidFill>
                  <a:prstClr val="black"/>
                </a:solidFill>
              </a:rPr>
              <a:t>○　</a:t>
            </a:r>
            <a:r>
              <a:rPr lang="ja-JP" altLang="en-US" sz="1600" b="1" dirty="0" smtClean="0">
                <a:latin typeface="ＭＳ ゴシック" pitchFamily="49" charset="-128"/>
                <a:ea typeface="ＭＳ ゴシック" pitchFamily="49" charset="-128"/>
              </a:rPr>
              <a:t>地域</a:t>
            </a:r>
            <a:r>
              <a:rPr lang="ja-JP" altLang="en-US" sz="1600" b="1" dirty="0">
                <a:latin typeface="ＭＳ ゴシック" pitchFamily="49" charset="-128"/>
                <a:ea typeface="ＭＳ ゴシック" pitchFamily="49" charset="-128"/>
              </a:rPr>
              <a:t>包括ケアシステムの構築と介護保険制度の持続可能性の確保のため、充実と重点化・効率化</a:t>
            </a:r>
            <a:r>
              <a:rPr lang="ja-JP" altLang="en-US" sz="1600" b="1" dirty="0" smtClean="0">
                <a:latin typeface="ＭＳ ゴシック" pitchFamily="49" charset="-128"/>
                <a:ea typeface="ＭＳ ゴシック" pitchFamily="49" charset="-128"/>
              </a:rPr>
              <a:t>を　一体的</a:t>
            </a:r>
            <a:r>
              <a:rPr lang="ja-JP" altLang="en-US" sz="1600" b="1" dirty="0">
                <a:latin typeface="ＭＳ ゴシック" pitchFamily="49" charset="-128"/>
                <a:ea typeface="ＭＳ ゴシック" pitchFamily="49" charset="-128"/>
              </a:rPr>
              <a:t>に行う制度改正</a:t>
            </a:r>
            <a:r>
              <a:rPr lang="ja-JP" altLang="en-US" sz="1600" b="1" dirty="0" smtClean="0">
                <a:latin typeface="ＭＳ ゴシック" pitchFamily="49" charset="-128"/>
                <a:ea typeface="ＭＳ ゴシック" pitchFamily="49" charset="-128"/>
              </a:rPr>
              <a:t>を検討中。</a:t>
            </a:r>
            <a:endParaRPr lang="en-US" altLang="ja-JP" sz="1600" b="1" dirty="0" smtClean="0">
              <a:latin typeface="ＭＳ ゴシック" pitchFamily="49" charset="-128"/>
              <a:ea typeface="ＭＳ ゴシック" pitchFamily="49" charset="-128"/>
            </a:endParaRPr>
          </a:p>
          <a:p>
            <a:pPr marL="177800" indent="-177800"/>
            <a:r>
              <a:rPr lang="ja-JP" altLang="en-US" sz="1600" b="1" dirty="0" smtClean="0">
                <a:latin typeface="ＭＳ ゴシック" pitchFamily="49" charset="-128"/>
                <a:ea typeface="ＭＳ ゴシック" pitchFamily="49" charset="-128"/>
              </a:rPr>
              <a:t>○　現在、社会保障審議会介護保険部会において、以下の項目について検討を行っているところであり、地方自治体をはじめとする関係者の理解を得つつ、次期通常国会への法案提出を目指す。</a:t>
            </a:r>
            <a:endParaRPr lang="en-US" altLang="ja-JP" sz="1600" b="1" dirty="0">
              <a:solidFill>
                <a:prstClr val="black"/>
              </a:solidFill>
            </a:endParaRPr>
          </a:p>
        </p:txBody>
      </p:sp>
    </p:spTree>
    <p:extLst>
      <p:ext uri="{BB962C8B-B14F-4D97-AF65-F5344CB8AC3E}">
        <p14:creationId xmlns:p14="http://schemas.microsoft.com/office/powerpoint/2010/main" val="8039753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角丸四角形 53"/>
          <p:cNvSpPr/>
          <p:nvPr/>
        </p:nvSpPr>
        <p:spPr>
          <a:xfrm>
            <a:off x="350539" y="2708921"/>
            <a:ext cx="9322545" cy="4104442"/>
          </a:xfrm>
          <a:prstGeom prst="roundRect">
            <a:avLst/>
          </a:prstGeom>
          <a:blipFill>
            <a:blip r:embed="rId2" cstate="print"/>
            <a:tile tx="0" ty="0" sx="100000" sy="100000" flip="none" algn="tl"/>
          </a:blipFill>
          <a:ln>
            <a:noFill/>
          </a:ln>
        </p:spPr>
        <p:style>
          <a:lnRef idx="1">
            <a:schemeClr val="accent5"/>
          </a:lnRef>
          <a:fillRef idx="2">
            <a:schemeClr val="accent5"/>
          </a:fillRef>
          <a:effectRef idx="1">
            <a:schemeClr val="accent5"/>
          </a:effectRef>
          <a:fontRef idx="minor">
            <a:schemeClr val="dk1"/>
          </a:fontRef>
        </p:style>
        <p:txBody>
          <a:bodyPr lIns="91420" tIns="45713" rIns="91420" bIns="45713" rtlCol="0" anchor="ctr"/>
          <a:lstStyle/>
          <a:p>
            <a:pPr algn="ctr" fontAlgn="auto">
              <a:spcBef>
                <a:spcPts val="0"/>
              </a:spcBef>
              <a:spcAft>
                <a:spcPts val="0"/>
              </a:spcAft>
            </a:pPr>
            <a:endParaRPr lang="ja-JP" altLang="en-US" spc="-100" dirty="0">
              <a:solidFill>
                <a:prstClr val="black"/>
              </a:solidFill>
            </a:endParaRPr>
          </a:p>
        </p:txBody>
      </p:sp>
      <p:sp>
        <p:nvSpPr>
          <p:cNvPr id="70" name="円/楕円 69"/>
          <p:cNvSpPr/>
          <p:nvPr/>
        </p:nvSpPr>
        <p:spPr>
          <a:xfrm>
            <a:off x="1161375" y="3573002"/>
            <a:ext cx="1284139" cy="504056"/>
          </a:xfrm>
          <a:prstGeom prst="ellipse">
            <a:avLst/>
          </a:prstGeom>
        </p:spPr>
        <p:style>
          <a:lnRef idx="1">
            <a:schemeClr val="accent1"/>
          </a:lnRef>
          <a:fillRef idx="2">
            <a:schemeClr val="accent1"/>
          </a:fillRef>
          <a:effectRef idx="1">
            <a:schemeClr val="accent1"/>
          </a:effectRef>
          <a:fontRef idx="minor">
            <a:schemeClr val="dk1"/>
          </a:fontRef>
        </p:style>
        <p:txBody>
          <a:bodyPr lIns="91420" tIns="45713" rIns="91420" bIns="45713" rtlCol="0" anchor="ctr"/>
          <a:lstStyle/>
          <a:p>
            <a:pPr algn="ctr" fontAlgn="auto">
              <a:spcBef>
                <a:spcPts val="0"/>
              </a:spcBef>
              <a:spcAft>
                <a:spcPts val="0"/>
              </a:spcAft>
            </a:pPr>
            <a:endParaRPr lang="ja-JP" altLang="en-US" spc="-100">
              <a:solidFill>
                <a:prstClr val="black"/>
              </a:solidFill>
            </a:endParaRPr>
          </a:p>
        </p:txBody>
      </p:sp>
      <p:sp>
        <p:nvSpPr>
          <p:cNvPr id="57" name="円/楕円 56"/>
          <p:cNvSpPr/>
          <p:nvPr/>
        </p:nvSpPr>
        <p:spPr>
          <a:xfrm>
            <a:off x="1298619" y="3500996"/>
            <a:ext cx="7254806" cy="3096344"/>
          </a:xfrm>
          <a:prstGeom prst="ellipse">
            <a:avLst/>
          </a:prstGeom>
        </p:spPr>
        <p:style>
          <a:lnRef idx="2">
            <a:schemeClr val="accent3"/>
          </a:lnRef>
          <a:fillRef idx="1">
            <a:schemeClr val="lt1"/>
          </a:fillRef>
          <a:effectRef idx="0">
            <a:schemeClr val="accent3"/>
          </a:effectRef>
          <a:fontRef idx="minor">
            <a:schemeClr val="dk1"/>
          </a:fontRef>
        </p:style>
        <p:txBody>
          <a:bodyPr lIns="91420" tIns="45713" rIns="91420" bIns="45713" rtlCol="0" anchor="ctr"/>
          <a:lstStyle/>
          <a:p>
            <a:pPr algn="ctr" fontAlgn="auto">
              <a:spcBef>
                <a:spcPts val="0"/>
              </a:spcBef>
              <a:spcAft>
                <a:spcPts val="0"/>
              </a:spcAft>
            </a:pPr>
            <a:endParaRPr lang="ja-JP" altLang="en-US" spc="-100">
              <a:solidFill>
                <a:prstClr val="black"/>
              </a:solidFill>
            </a:endParaRPr>
          </a:p>
        </p:txBody>
      </p:sp>
      <p:sp>
        <p:nvSpPr>
          <p:cNvPr id="69" name="円/楕円 68"/>
          <p:cNvSpPr/>
          <p:nvPr/>
        </p:nvSpPr>
        <p:spPr>
          <a:xfrm>
            <a:off x="7695303" y="3789026"/>
            <a:ext cx="1728192" cy="504056"/>
          </a:xfrm>
          <a:prstGeom prst="ellipse">
            <a:avLst/>
          </a:prstGeom>
        </p:spPr>
        <p:style>
          <a:lnRef idx="1">
            <a:schemeClr val="accent6"/>
          </a:lnRef>
          <a:fillRef idx="2">
            <a:schemeClr val="accent6"/>
          </a:fillRef>
          <a:effectRef idx="1">
            <a:schemeClr val="accent6"/>
          </a:effectRef>
          <a:fontRef idx="minor">
            <a:schemeClr val="dk1"/>
          </a:fontRef>
        </p:style>
        <p:txBody>
          <a:bodyPr lIns="91420" tIns="45713" rIns="91420" bIns="45713" rtlCol="0" anchor="ctr"/>
          <a:lstStyle/>
          <a:p>
            <a:pPr algn="ctr" fontAlgn="auto">
              <a:spcBef>
                <a:spcPts val="0"/>
              </a:spcBef>
              <a:spcAft>
                <a:spcPts val="0"/>
              </a:spcAft>
            </a:pPr>
            <a:endParaRPr lang="ja-JP" altLang="en-US" spc="-100">
              <a:solidFill>
                <a:prstClr val="black"/>
              </a:solidFill>
            </a:endParaRPr>
          </a:p>
        </p:txBody>
      </p:sp>
      <p:sp>
        <p:nvSpPr>
          <p:cNvPr id="73" name="右カーブ矢印 72"/>
          <p:cNvSpPr/>
          <p:nvPr/>
        </p:nvSpPr>
        <p:spPr>
          <a:xfrm rot="19031753">
            <a:off x="2709322" y="3998340"/>
            <a:ext cx="541706" cy="1432520"/>
          </a:xfrm>
          <a:prstGeom prst="curvedRightArrow">
            <a:avLst/>
          </a:prstGeom>
        </p:spPr>
        <p:style>
          <a:lnRef idx="1">
            <a:schemeClr val="accent6"/>
          </a:lnRef>
          <a:fillRef idx="3">
            <a:schemeClr val="accent6"/>
          </a:fillRef>
          <a:effectRef idx="2">
            <a:schemeClr val="accent6"/>
          </a:effectRef>
          <a:fontRef idx="minor">
            <a:schemeClr val="lt1"/>
          </a:fontRef>
        </p:style>
        <p:txBody>
          <a:bodyPr lIns="91420" tIns="45713" rIns="91420" bIns="45713" rtlCol="0" anchor="ctr"/>
          <a:lstStyle/>
          <a:p>
            <a:pPr algn="ctr" fontAlgn="auto">
              <a:spcBef>
                <a:spcPts val="0"/>
              </a:spcBef>
              <a:spcAft>
                <a:spcPts val="0"/>
              </a:spcAft>
            </a:pPr>
            <a:endParaRPr lang="ja-JP" altLang="en-US" spc="-100">
              <a:solidFill>
                <a:prstClr val="black"/>
              </a:solidFill>
            </a:endParaRPr>
          </a:p>
        </p:txBody>
      </p:sp>
      <p:sp>
        <p:nvSpPr>
          <p:cNvPr id="74" name="左カーブ矢印 73"/>
          <p:cNvSpPr/>
          <p:nvPr/>
        </p:nvSpPr>
        <p:spPr>
          <a:xfrm rot="9981534" flipH="1">
            <a:off x="3989931" y="3897136"/>
            <a:ext cx="456880" cy="966314"/>
          </a:xfrm>
          <a:prstGeom prst="curvedLeftArrow">
            <a:avLst/>
          </a:prstGeom>
        </p:spPr>
        <p:style>
          <a:lnRef idx="1">
            <a:schemeClr val="accent3"/>
          </a:lnRef>
          <a:fillRef idx="3">
            <a:schemeClr val="accent3"/>
          </a:fillRef>
          <a:effectRef idx="2">
            <a:schemeClr val="accent3"/>
          </a:effectRef>
          <a:fontRef idx="minor">
            <a:schemeClr val="lt1"/>
          </a:fontRef>
        </p:style>
        <p:txBody>
          <a:bodyPr lIns="91420" tIns="45713" rIns="91420" bIns="45713" rtlCol="0" anchor="ctr"/>
          <a:lstStyle/>
          <a:p>
            <a:pPr algn="ctr" fontAlgn="auto">
              <a:spcBef>
                <a:spcPts val="0"/>
              </a:spcBef>
              <a:spcAft>
                <a:spcPts val="0"/>
              </a:spcAft>
            </a:pPr>
            <a:endParaRPr lang="ja-JP" altLang="en-US" spc="-100" dirty="0">
              <a:solidFill>
                <a:prstClr val="black"/>
              </a:solidFill>
            </a:endParaRPr>
          </a:p>
        </p:txBody>
      </p:sp>
      <p:sp>
        <p:nvSpPr>
          <p:cNvPr id="75" name="右カーブ矢印 74"/>
          <p:cNvSpPr/>
          <p:nvPr/>
        </p:nvSpPr>
        <p:spPr>
          <a:xfrm rot="11588426" flipH="1">
            <a:off x="5232801" y="3891762"/>
            <a:ext cx="411173" cy="950643"/>
          </a:xfrm>
          <a:prstGeom prst="curvedRightArrow">
            <a:avLst/>
          </a:prstGeom>
        </p:spPr>
        <p:style>
          <a:lnRef idx="1">
            <a:schemeClr val="accent3"/>
          </a:lnRef>
          <a:fillRef idx="3">
            <a:schemeClr val="accent3"/>
          </a:fillRef>
          <a:effectRef idx="2">
            <a:schemeClr val="accent3"/>
          </a:effectRef>
          <a:fontRef idx="minor">
            <a:schemeClr val="lt1"/>
          </a:fontRef>
        </p:style>
        <p:txBody>
          <a:bodyPr lIns="91420" tIns="45713" rIns="91420" bIns="45713" rtlCol="0" anchor="ctr"/>
          <a:lstStyle/>
          <a:p>
            <a:pPr algn="ctr" fontAlgn="auto">
              <a:spcBef>
                <a:spcPts val="0"/>
              </a:spcBef>
              <a:spcAft>
                <a:spcPts val="0"/>
              </a:spcAft>
            </a:pPr>
            <a:endParaRPr lang="ja-JP" altLang="en-US" spc="-100">
              <a:solidFill>
                <a:prstClr val="black"/>
              </a:solidFill>
            </a:endParaRPr>
          </a:p>
        </p:txBody>
      </p:sp>
      <p:sp>
        <p:nvSpPr>
          <p:cNvPr id="71" name="左カーブ矢印 70"/>
          <p:cNvSpPr/>
          <p:nvPr/>
        </p:nvSpPr>
        <p:spPr>
          <a:xfrm rot="2216199">
            <a:off x="6520468" y="3994707"/>
            <a:ext cx="439767" cy="1318532"/>
          </a:xfrm>
          <a:prstGeom prst="curvedLeftArrow">
            <a:avLst/>
          </a:prstGeom>
        </p:spPr>
        <p:style>
          <a:lnRef idx="1">
            <a:schemeClr val="accent6"/>
          </a:lnRef>
          <a:fillRef idx="3">
            <a:schemeClr val="accent6"/>
          </a:fillRef>
          <a:effectRef idx="2">
            <a:schemeClr val="accent6"/>
          </a:effectRef>
          <a:fontRef idx="minor">
            <a:schemeClr val="lt1"/>
          </a:fontRef>
        </p:style>
        <p:txBody>
          <a:bodyPr lIns="91420" tIns="45713" rIns="91420" bIns="45713" rtlCol="0" anchor="ctr"/>
          <a:lstStyle/>
          <a:p>
            <a:pPr algn="ctr" fontAlgn="auto">
              <a:spcBef>
                <a:spcPts val="0"/>
              </a:spcBef>
              <a:spcAft>
                <a:spcPts val="0"/>
              </a:spcAft>
            </a:pPr>
            <a:endParaRPr lang="ja-JP" altLang="en-US" spc="-100">
              <a:solidFill>
                <a:prstClr val="black"/>
              </a:solidFill>
            </a:endParaRPr>
          </a:p>
        </p:txBody>
      </p:sp>
      <p:sp>
        <p:nvSpPr>
          <p:cNvPr id="77" name="左カーブ矢印 76"/>
          <p:cNvSpPr/>
          <p:nvPr/>
        </p:nvSpPr>
        <p:spPr>
          <a:xfrm rot="1592324" flipH="1">
            <a:off x="3640506" y="4771700"/>
            <a:ext cx="496095" cy="1219710"/>
          </a:xfrm>
          <a:prstGeom prst="curvedLeftArrow">
            <a:avLst/>
          </a:prstGeom>
        </p:spPr>
        <p:style>
          <a:lnRef idx="1">
            <a:schemeClr val="accent3"/>
          </a:lnRef>
          <a:fillRef idx="3">
            <a:schemeClr val="accent3"/>
          </a:fillRef>
          <a:effectRef idx="2">
            <a:schemeClr val="accent3"/>
          </a:effectRef>
          <a:fontRef idx="minor">
            <a:schemeClr val="lt1"/>
          </a:fontRef>
        </p:style>
        <p:txBody>
          <a:bodyPr lIns="91420" tIns="45713" rIns="91420" bIns="45713" rtlCol="0" anchor="ctr"/>
          <a:lstStyle/>
          <a:p>
            <a:pPr algn="ctr" fontAlgn="auto">
              <a:spcBef>
                <a:spcPts val="0"/>
              </a:spcBef>
              <a:spcAft>
                <a:spcPts val="0"/>
              </a:spcAft>
            </a:pPr>
            <a:endParaRPr lang="ja-JP" altLang="en-US" spc="-100">
              <a:solidFill>
                <a:prstClr val="black"/>
              </a:solidFill>
            </a:endParaRPr>
          </a:p>
        </p:txBody>
      </p:sp>
      <p:sp>
        <p:nvSpPr>
          <p:cNvPr id="76" name="右カーブ矢印 75"/>
          <p:cNvSpPr/>
          <p:nvPr/>
        </p:nvSpPr>
        <p:spPr>
          <a:xfrm rot="12586660">
            <a:off x="5647360" y="5166532"/>
            <a:ext cx="545322" cy="1443837"/>
          </a:xfrm>
          <a:prstGeom prst="curvedRightArrow">
            <a:avLst>
              <a:gd name="adj1" fmla="val 23452"/>
              <a:gd name="adj2" fmla="val 50000"/>
              <a:gd name="adj3" fmla="val 26143"/>
            </a:avLst>
          </a:prstGeom>
        </p:spPr>
        <p:style>
          <a:lnRef idx="1">
            <a:schemeClr val="accent6"/>
          </a:lnRef>
          <a:fillRef idx="3">
            <a:schemeClr val="accent6"/>
          </a:fillRef>
          <a:effectRef idx="2">
            <a:schemeClr val="accent6"/>
          </a:effectRef>
          <a:fontRef idx="minor">
            <a:schemeClr val="lt1"/>
          </a:fontRef>
        </p:style>
        <p:txBody>
          <a:bodyPr lIns="91420" tIns="45713" rIns="91420" bIns="45713" rtlCol="0" anchor="ctr"/>
          <a:lstStyle/>
          <a:p>
            <a:pPr algn="ctr" fontAlgn="auto">
              <a:spcBef>
                <a:spcPts val="0"/>
              </a:spcBef>
              <a:spcAft>
                <a:spcPts val="0"/>
              </a:spcAft>
            </a:pPr>
            <a:endParaRPr lang="ja-JP" altLang="en-US" spc="-100">
              <a:solidFill>
                <a:prstClr val="black"/>
              </a:solidFill>
            </a:endParaRPr>
          </a:p>
        </p:txBody>
      </p:sp>
      <p:sp>
        <p:nvSpPr>
          <p:cNvPr id="38" name="円/楕円 37"/>
          <p:cNvSpPr/>
          <p:nvPr/>
        </p:nvSpPr>
        <p:spPr>
          <a:xfrm>
            <a:off x="3638879" y="4597346"/>
            <a:ext cx="2574286" cy="703848"/>
          </a:xfrm>
          <a:prstGeom prst="ellipse">
            <a:avLst/>
          </a:prstGeom>
        </p:spPr>
        <p:style>
          <a:lnRef idx="1">
            <a:schemeClr val="accent2"/>
          </a:lnRef>
          <a:fillRef idx="2">
            <a:schemeClr val="accent2"/>
          </a:fillRef>
          <a:effectRef idx="1">
            <a:schemeClr val="accent2"/>
          </a:effectRef>
          <a:fontRef idx="minor">
            <a:schemeClr val="dk1"/>
          </a:fontRef>
        </p:style>
        <p:txBody>
          <a:bodyPr lIns="91420" tIns="45713" rIns="91420" bIns="45713" rtlCol="0" anchor="ctr"/>
          <a:lstStyle/>
          <a:p>
            <a:pPr algn="ctr" fontAlgn="auto">
              <a:spcBef>
                <a:spcPts val="0"/>
              </a:spcBef>
              <a:spcAft>
                <a:spcPts val="0"/>
              </a:spcAft>
            </a:pPr>
            <a:endParaRPr lang="ja-JP" altLang="en-US" spc="-100">
              <a:solidFill>
                <a:prstClr val="black"/>
              </a:solidFill>
            </a:endParaRPr>
          </a:p>
        </p:txBody>
      </p:sp>
      <p:sp>
        <p:nvSpPr>
          <p:cNvPr id="36" name="円/楕円 35"/>
          <p:cNvSpPr/>
          <p:nvPr/>
        </p:nvSpPr>
        <p:spPr>
          <a:xfrm>
            <a:off x="3303593" y="6021274"/>
            <a:ext cx="1368151" cy="576064"/>
          </a:xfrm>
          <a:prstGeom prst="ellipse">
            <a:avLst/>
          </a:prstGeom>
        </p:spPr>
        <p:style>
          <a:lnRef idx="1">
            <a:schemeClr val="accent4"/>
          </a:lnRef>
          <a:fillRef idx="2">
            <a:schemeClr val="accent4"/>
          </a:fillRef>
          <a:effectRef idx="1">
            <a:schemeClr val="accent4"/>
          </a:effectRef>
          <a:fontRef idx="minor">
            <a:schemeClr val="dk1"/>
          </a:fontRef>
        </p:style>
        <p:txBody>
          <a:bodyPr lIns="91420" tIns="45713" rIns="91420" bIns="45713" rtlCol="0" anchor="ctr"/>
          <a:lstStyle/>
          <a:p>
            <a:pPr algn="ctr" fontAlgn="auto">
              <a:spcBef>
                <a:spcPts val="0"/>
              </a:spcBef>
              <a:spcAft>
                <a:spcPts val="0"/>
              </a:spcAft>
            </a:pPr>
            <a:endParaRPr lang="ja-JP" altLang="en-US" spc="-100">
              <a:solidFill>
                <a:prstClr val="black"/>
              </a:solidFill>
            </a:endParaRPr>
          </a:p>
        </p:txBody>
      </p:sp>
      <p:sp>
        <p:nvSpPr>
          <p:cNvPr id="41" name="テキスト ボックス 40"/>
          <p:cNvSpPr txBox="1"/>
          <p:nvPr/>
        </p:nvSpPr>
        <p:spPr>
          <a:xfrm>
            <a:off x="1610586" y="3140954"/>
            <a:ext cx="1170130" cy="338554"/>
          </a:xfrm>
          <a:prstGeom prst="rect">
            <a:avLst/>
          </a:prstGeom>
          <a:noFill/>
        </p:spPr>
        <p:txBody>
          <a:bodyPr wrap="square" lIns="91420" tIns="45713" rIns="91420" bIns="45713" rtlCol="0">
            <a:spAutoFit/>
          </a:bodyPr>
          <a:lstStyle/>
          <a:p>
            <a:pPr fontAlgn="auto">
              <a:spcBef>
                <a:spcPts val="0"/>
              </a:spcBef>
              <a:spcAft>
                <a:spcPts val="0"/>
              </a:spcAft>
            </a:pPr>
            <a:endParaRPr lang="en-US" altLang="ja-JP" sz="1600" b="1" spc="-100" dirty="0" smtClean="0">
              <a:solidFill>
                <a:prstClr val="black"/>
              </a:solidFill>
              <a:latin typeface="HG丸ｺﾞｼｯｸM-PRO" pitchFamily="50" charset="-128"/>
              <a:ea typeface="HG丸ｺﾞｼｯｸM-PRO" pitchFamily="50" charset="-128"/>
            </a:endParaRPr>
          </a:p>
        </p:txBody>
      </p:sp>
      <p:sp>
        <p:nvSpPr>
          <p:cNvPr id="43" name="テキスト ボックス 42"/>
          <p:cNvSpPr txBox="1"/>
          <p:nvPr/>
        </p:nvSpPr>
        <p:spPr>
          <a:xfrm>
            <a:off x="3872903" y="5517657"/>
            <a:ext cx="2340260" cy="500123"/>
          </a:xfrm>
          <a:prstGeom prst="rect">
            <a:avLst/>
          </a:prstGeom>
          <a:noFill/>
        </p:spPr>
        <p:txBody>
          <a:bodyPr wrap="square" lIns="91420" tIns="45713" rIns="91420" bIns="45713" rtlCol="0">
            <a:spAutoFit/>
          </a:bodyPr>
          <a:lstStyle/>
          <a:p>
            <a:pPr fontAlgn="auto">
              <a:spcBef>
                <a:spcPts val="0"/>
              </a:spcBef>
              <a:spcAft>
                <a:spcPts val="0"/>
              </a:spcAft>
            </a:pPr>
            <a:r>
              <a:rPr lang="ja-JP" altLang="en-US" sz="1050" spc="-100" dirty="0" smtClean="0">
                <a:solidFill>
                  <a:prstClr val="black"/>
                </a:solidFill>
                <a:latin typeface="ＭＳ Ｐゴシック"/>
                <a:ea typeface="ＭＳ Ｐゴシック"/>
              </a:rPr>
              <a:t>いつまでも元気に暮らすために･･･  </a:t>
            </a:r>
            <a:endParaRPr lang="en-US" altLang="ja-JP" sz="1050" spc="-100" dirty="0" smtClean="0">
              <a:solidFill>
                <a:prstClr val="black"/>
              </a:solidFill>
              <a:latin typeface="ＭＳ Ｐゴシック"/>
              <a:ea typeface="ＭＳ Ｐゴシック"/>
            </a:endParaRPr>
          </a:p>
          <a:p>
            <a:pPr fontAlgn="auto">
              <a:spcBef>
                <a:spcPts val="0"/>
              </a:spcBef>
              <a:spcAft>
                <a:spcPts val="0"/>
              </a:spcAft>
            </a:pPr>
            <a:r>
              <a:rPr lang="ja-JP" altLang="en-US" sz="1600" b="1" spc="-100" dirty="0" smtClean="0">
                <a:solidFill>
                  <a:prstClr val="black"/>
                </a:solidFill>
                <a:latin typeface="HG丸ｺﾞｼｯｸM-PRO" pitchFamily="50" charset="-128"/>
                <a:ea typeface="HG丸ｺﾞｼｯｸM-PRO" pitchFamily="50" charset="-128"/>
              </a:rPr>
              <a:t>生活支援・介護予防</a:t>
            </a:r>
            <a:endParaRPr lang="en-US" altLang="ja-JP" sz="1600" b="1" spc="-100" dirty="0" smtClean="0">
              <a:solidFill>
                <a:prstClr val="black"/>
              </a:solidFill>
              <a:latin typeface="HG丸ｺﾞｼｯｸM-PRO" pitchFamily="50" charset="-128"/>
              <a:ea typeface="HG丸ｺﾞｼｯｸM-PRO" pitchFamily="50" charset="-128"/>
            </a:endParaRPr>
          </a:p>
        </p:txBody>
      </p:sp>
      <p:sp>
        <p:nvSpPr>
          <p:cNvPr id="44" name="テキスト ボックス 43"/>
          <p:cNvSpPr txBox="1"/>
          <p:nvPr/>
        </p:nvSpPr>
        <p:spPr>
          <a:xfrm>
            <a:off x="4454946" y="4386590"/>
            <a:ext cx="1032027" cy="338540"/>
          </a:xfrm>
          <a:prstGeom prst="rect">
            <a:avLst/>
          </a:prstGeom>
          <a:noFill/>
        </p:spPr>
        <p:txBody>
          <a:bodyPr wrap="square" lIns="91420" tIns="45713" rIns="91420" bIns="45713" rtlCol="0">
            <a:spAutoFit/>
          </a:bodyPr>
          <a:lstStyle/>
          <a:p>
            <a:pPr fontAlgn="auto">
              <a:spcBef>
                <a:spcPts val="0"/>
              </a:spcBef>
              <a:spcAft>
                <a:spcPts val="0"/>
              </a:spcAft>
            </a:pPr>
            <a:r>
              <a:rPr lang="ja-JP" altLang="en-US" sz="1600" b="1" spc="-100" dirty="0" smtClean="0">
                <a:solidFill>
                  <a:prstClr val="black"/>
                </a:solidFill>
                <a:latin typeface="HG丸ｺﾞｼｯｸM-PRO" pitchFamily="50" charset="-128"/>
                <a:ea typeface="HG丸ｺﾞｼｯｸM-PRO" pitchFamily="50" charset="-128"/>
              </a:rPr>
              <a:t>住まい</a:t>
            </a:r>
            <a:endParaRPr lang="en-US" altLang="ja-JP" sz="1600" b="1" spc="-100" dirty="0" smtClean="0">
              <a:solidFill>
                <a:prstClr val="black"/>
              </a:solidFill>
              <a:latin typeface="HG丸ｺﾞｼｯｸM-PRO" pitchFamily="50" charset="-128"/>
              <a:ea typeface="HG丸ｺﾞｼｯｸM-PRO" pitchFamily="50" charset="-128"/>
            </a:endParaRPr>
          </a:p>
        </p:txBody>
      </p:sp>
      <p:pic>
        <p:nvPicPr>
          <p:cNvPr id="20" name="図 19" descr="building02_house1_cl.wmf"/>
          <p:cNvPicPr>
            <a:picLocks noChangeAspect="1"/>
          </p:cNvPicPr>
          <p:nvPr/>
        </p:nvPicPr>
        <p:blipFill>
          <a:blip r:embed="rId3" cstate="print"/>
          <a:stretch>
            <a:fillRect/>
          </a:stretch>
        </p:blipFill>
        <p:spPr>
          <a:xfrm>
            <a:off x="3951143" y="4581114"/>
            <a:ext cx="936105" cy="526898"/>
          </a:xfrm>
          <a:prstGeom prst="rect">
            <a:avLst/>
          </a:prstGeom>
        </p:spPr>
      </p:pic>
      <p:sp>
        <p:nvSpPr>
          <p:cNvPr id="55" name="角丸四角形 54"/>
          <p:cNvSpPr/>
          <p:nvPr/>
        </p:nvSpPr>
        <p:spPr>
          <a:xfrm>
            <a:off x="2822766" y="2852922"/>
            <a:ext cx="4368485" cy="360040"/>
          </a:xfrm>
          <a:prstGeom prst="roundRect">
            <a:avLst/>
          </a:prstGeom>
          <a:noFill/>
          <a:ln>
            <a:noFill/>
          </a:ln>
        </p:spPr>
        <p:style>
          <a:lnRef idx="2">
            <a:schemeClr val="accent6"/>
          </a:lnRef>
          <a:fillRef idx="1">
            <a:schemeClr val="lt1"/>
          </a:fillRef>
          <a:effectRef idx="0">
            <a:schemeClr val="accent6"/>
          </a:effectRef>
          <a:fontRef idx="minor">
            <a:schemeClr val="dk1"/>
          </a:fontRef>
        </p:style>
        <p:txBody>
          <a:bodyPr lIns="91420" tIns="45713" rIns="91420" bIns="45713" rtlCol="0" anchor="ctr"/>
          <a:lstStyle/>
          <a:p>
            <a:pPr algn="ctr" fontAlgn="auto">
              <a:spcBef>
                <a:spcPts val="0"/>
              </a:spcBef>
              <a:spcAft>
                <a:spcPts val="0"/>
              </a:spcAft>
            </a:pPr>
            <a:r>
              <a:rPr lang="ja-JP" altLang="en-US" spc="-100" dirty="0" smtClean="0">
                <a:solidFill>
                  <a:prstClr val="black"/>
                </a:solidFill>
              </a:rPr>
              <a:t>地域包括ケアシステムの姿</a:t>
            </a:r>
            <a:endParaRPr lang="ja-JP" altLang="en-US" spc="-100" dirty="0">
              <a:solidFill>
                <a:prstClr val="black"/>
              </a:solidFill>
            </a:endParaRPr>
          </a:p>
        </p:txBody>
      </p:sp>
      <p:sp>
        <p:nvSpPr>
          <p:cNvPr id="59" name="角丸四角形 58"/>
          <p:cNvSpPr/>
          <p:nvPr/>
        </p:nvSpPr>
        <p:spPr>
          <a:xfrm>
            <a:off x="6543133" y="5301194"/>
            <a:ext cx="2884819" cy="864096"/>
          </a:xfrm>
          <a:prstGeom prst="roundRect">
            <a:avLst/>
          </a:prstGeom>
          <a:ln>
            <a:prstDash val="dash"/>
          </a:ln>
        </p:spPr>
        <p:style>
          <a:lnRef idx="2">
            <a:schemeClr val="accent3"/>
          </a:lnRef>
          <a:fillRef idx="1">
            <a:schemeClr val="lt1"/>
          </a:fillRef>
          <a:effectRef idx="0">
            <a:schemeClr val="accent3"/>
          </a:effectRef>
          <a:fontRef idx="minor">
            <a:schemeClr val="dk1"/>
          </a:fontRef>
        </p:style>
        <p:txBody>
          <a:bodyPr lIns="91420" tIns="45713" rIns="91420" bIns="45713" rtlCol="0" anchor="ctr"/>
          <a:lstStyle/>
          <a:p>
            <a:pPr marL="174625" indent="-174625" fontAlgn="auto">
              <a:spcBef>
                <a:spcPts val="0"/>
              </a:spcBef>
              <a:spcAft>
                <a:spcPts val="0"/>
              </a:spcAft>
            </a:pPr>
            <a:r>
              <a:rPr lang="en-US" altLang="ja-JP" sz="1200" spc="-100" dirty="0" smtClean="0">
                <a:solidFill>
                  <a:prstClr val="black"/>
                </a:solidFill>
              </a:rPr>
              <a:t>※</a:t>
            </a:r>
            <a:r>
              <a:rPr lang="ja-JP" altLang="en-US" sz="1200" spc="-100" dirty="0" smtClean="0">
                <a:solidFill>
                  <a:prstClr val="black"/>
                </a:solidFill>
              </a:rPr>
              <a:t>　</a:t>
            </a:r>
            <a:r>
              <a:rPr lang="ja-JP" altLang="ja-JP" sz="1200" spc="-100" dirty="0" smtClean="0">
                <a:solidFill>
                  <a:prstClr val="black"/>
                </a:solidFill>
              </a:rPr>
              <a:t>地域包括ケアシステムは、おおむね３０分以内に必要なサービスが提供される日常生活圏域（具体的には中学校区）を単位として想定</a:t>
            </a:r>
            <a:endParaRPr lang="ja-JP" altLang="en-US" sz="1200" spc="-100" dirty="0">
              <a:solidFill>
                <a:prstClr val="black"/>
              </a:solidFill>
            </a:endParaRPr>
          </a:p>
        </p:txBody>
      </p:sp>
      <p:pic>
        <p:nvPicPr>
          <p:cNvPr id="3" name="図 2" descr="health_0150.wmf"/>
          <p:cNvPicPr>
            <a:picLocks noChangeAspect="1"/>
          </p:cNvPicPr>
          <p:nvPr/>
        </p:nvPicPr>
        <p:blipFill>
          <a:blip r:embed="rId4" cstate="print"/>
          <a:stretch>
            <a:fillRect/>
          </a:stretch>
        </p:blipFill>
        <p:spPr>
          <a:xfrm>
            <a:off x="5535067" y="4221554"/>
            <a:ext cx="290178" cy="920889"/>
          </a:xfrm>
          <a:prstGeom prst="rect">
            <a:avLst/>
          </a:prstGeom>
        </p:spPr>
      </p:pic>
      <p:pic>
        <p:nvPicPr>
          <p:cNvPr id="8" name="図 7" descr="health_0180.wmf"/>
          <p:cNvPicPr>
            <a:picLocks noChangeAspect="1"/>
          </p:cNvPicPr>
          <p:nvPr/>
        </p:nvPicPr>
        <p:blipFill>
          <a:blip r:embed="rId5" cstate="print"/>
          <a:stretch>
            <a:fillRect/>
          </a:stretch>
        </p:blipFill>
        <p:spPr>
          <a:xfrm>
            <a:off x="4814940" y="4509108"/>
            <a:ext cx="936104" cy="695910"/>
          </a:xfrm>
          <a:prstGeom prst="rect">
            <a:avLst/>
          </a:prstGeom>
        </p:spPr>
      </p:pic>
      <p:sp>
        <p:nvSpPr>
          <p:cNvPr id="48" name="円/楕円 47"/>
          <p:cNvSpPr/>
          <p:nvPr/>
        </p:nvSpPr>
        <p:spPr>
          <a:xfrm>
            <a:off x="5967559" y="3645010"/>
            <a:ext cx="2303821" cy="720080"/>
          </a:xfrm>
          <a:prstGeom prst="ellipse">
            <a:avLst/>
          </a:prstGeom>
        </p:spPr>
        <p:style>
          <a:lnRef idx="1">
            <a:schemeClr val="accent6"/>
          </a:lnRef>
          <a:fillRef idx="2">
            <a:schemeClr val="accent6"/>
          </a:fillRef>
          <a:effectRef idx="1">
            <a:schemeClr val="accent6"/>
          </a:effectRef>
          <a:fontRef idx="minor">
            <a:schemeClr val="dk1"/>
          </a:fontRef>
        </p:style>
        <p:txBody>
          <a:bodyPr lIns="91420" tIns="45713" rIns="91420" bIns="45713" rtlCol="0" anchor="ctr"/>
          <a:lstStyle/>
          <a:p>
            <a:pPr algn="ctr" fontAlgn="auto">
              <a:spcBef>
                <a:spcPts val="0"/>
              </a:spcBef>
              <a:spcAft>
                <a:spcPts val="0"/>
              </a:spcAft>
            </a:pPr>
            <a:endParaRPr lang="ja-JP" altLang="en-US" spc="-100">
              <a:solidFill>
                <a:prstClr val="black"/>
              </a:solidFill>
            </a:endParaRPr>
          </a:p>
        </p:txBody>
      </p:sp>
      <p:pic>
        <p:nvPicPr>
          <p:cNvPr id="18" name="図 17" descr="build32.wmf"/>
          <p:cNvPicPr>
            <a:picLocks noChangeAspect="1"/>
          </p:cNvPicPr>
          <p:nvPr/>
        </p:nvPicPr>
        <p:blipFill>
          <a:blip r:embed="rId6" cstate="print"/>
          <a:stretch>
            <a:fillRect/>
          </a:stretch>
        </p:blipFill>
        <p:spPr>
          <a:xfrm>
            <a:off x="8046689" y="3284977"/>
            <a:ext cx="936104" cy="604665"/>
          </a:xfrm>
          <a:prstGeom prst="rect">
            <a:avLst/>
          </a:prstGeom>
        </p:spPr>
      </p:pic>
      <p:pic>
        <p:nvPicPr>
          <p:cNvPr id="6" name="図 5" descr="health_0166.wmf"/>
          <p:cNvPicPr>
            <a:picLocks noChangeAspect="1"/>
          </p:cNvPicPr>
          <p:nvPr/>
        </p:nvPicPr>
        <p:blipFill>
          <a:blip r:embed="rId7" cstate="print"/>
          <a:stretch>
            <a:fillRect/>
          </a:stretch>
        </p:blipFill>
        <p:spPr>
          <a:xfrm>
            <a:off x="8046694" y="3573005"/>
            <a:ext cx="858094" cy="559721"/>
          </a:xfrm>
          <a:prstGeom prst="rect">
            <a:avLst/>
          </a:prstGeom>
        </p:spPr>
      </p:pic>
      <p:pic>
        <p:nvPicPr>
          <p:cNvPr id="32" name="図 31" descr="build34.wmf"/>
          <p:cNvPicPr>
            <a:picLocks noChangeAspect="1"/>
          </p:cNvPicPr>
          <p:nvPr/>
        </p:nvPicPr>
        <p:blipFill>
          <a:blip r:embed="rId8" cstate="print"/>
          <a:stretch>
            <a:fillRect/>
          </a:stretch>
        </p:blipFill>
        <p:spPr>
          <a:xfrm>
            <a:off x="6903245" y="3284978"/>
            <a:ext cx="733281" cy="520673"/>
          </a:xfrm>
          <a:prstGeom prst="rect">
            <a:avLst/>
          </a:prstGeom>
        </p:spPr>
      </p:pic>
      <p:pic>
        <p:nvPicPr>
          <p:cNvPr id="9" name="図 8" descr="health_0047.wmf"/>
          <p:cNvPicPr>
            <a:picLocks noChangeAspect="1"/>
          </p:cNvPicPr>
          <p:nvPr/>
        </p:nvPicPr>
        <p:blipFill>
          <a:blip r:embed="rId9" cstate="print"/>
          <a:stretch>
            <a:fillRect/>
          </a:stretch>
        </p:blipFill>
        <p:spPr>
          <a:xfrm>
            <a:off x="7332331" y="3530648"/>
            <a:ext cx="722972" cy="690426"/>
          </a:xfrm>
          <a:prstGeom prst="rect">
            <a:avLst/>
          </a:prstGeom>
        </p:spPr>
      </p:pic>
      <p:sp>
        <p:nvSpPr>
          <p:cNvPr id="39" name="テキスト ボックス 38"/>
          <p:cNvSpPr txBox="1"/>
          <p:nvPr/>
        </p:nvSpPr>
        <p:spPr>
          <a:xfrm>
            <a:off x="6179572" y="3879339"/>
            <a:ext cx="3228034" cy="969482"/>
          </a:xfrm>
          <a:prstGeom prst="rect">
            <a:avLst/>
          </a:prstGeom>
          <a:noFill/>
        </p:spPr>
        <p:txBody>
          <a:bodyPr wrap="square" lIns="91420" tIns="45713" rIns="91420" bIns="45713" rtlCol="0">
            <a:spAutoFit/>
          </a:bodyPr>
          <a:lstStyle/>
          <a:p>
            <a:pPr fontAlgn="auto">
              <a:spcBef>
                <a:spcPts val="0"/>
              </a:spcBef>
              <a:spcAft>
                <a:spcPts val="0"/>
              </a:spcAft>
            </a:pPr>
            <a:r>
              <a:rPr lang="ja-JP" altLang="en-US" sz="900" spc="-100" dirty="0" smtClean="0">
                <a:solidFill>
                  <a:prstClr val="black"/>
                </a:solidFill>
                <a:latin typeface="ＭＳ Ｐゴシック"/>
                <a:ea typeface="ＭＳ Ｐゴシック"/>
              </a:rPr>
              <a:t>■在宅系サービス：</a:t>
            </a:r>
            <a:endParaRPr lang="en-US" altLang="ja-JP" sz="900" spc="-100" dirty="0" smtClean="0">
              <a:solidFill>
                <a:prstClr val="black"/>
              </a:solidFill>
              <a:latin typeface="ＭＳ Ｐゴシック"/>
              <a:ea typeface="ＭＳ Ｐゴシック"/>
            </a:endParaRPr>
          </a:p>
          <a:p>
            <a:pPr fontAlgn="auto">
              <a:spcBef>
                <a:spcPts val="0"/>
              </a:spcBef>
              <a:spcAft>
                <a:spcPts val="0"/>
              </a:spcAft>
            </a:pPr>
            <a:r>
              <a:rPr lang="ja-JP" altLang="en-US" sz="800" spc="-100" dirty="0" smtClean="0">
                <a:solidFill>
                  <a:prstClr val="black"/>
                </a:solidFill>
                <a:latin typeface="ＭＳ Ｐゴシック"/>
                <a:ea typeface="ＭＳ Ｐゴシック"/>
              </a:rPr>
              <a:t>・訪問介護　・訪問看護　・通所介護　</a:t>
            </a:r>
            <a:endParaRPr lang="en-US" altLang="ja-JP" sz="800" spc="-100" dirty="0" smtClean="0">
              <a:solidFill>
                <a:prstClr val="black"/>
              </a:solidFill>
              <a:latin typeface="ＭＳ Ｐゴシック"/>
              <a:ea typeface="ＭＳ Ｐゴシック"/>
            </a:endParaRPr>
          </a:p>
          <a:p>
            <a:pPr fontAlgn="auto">
              <a:spcBef>
                <a:spcPts val="0"/>
              </a:spcBef>
              <a:spcAft>
                <a:spcPts val="0"/>
              </a:spcAft>
            </a:pPr>
            <a:r>
              <a:rPr lang="ja-JP" altLang="en-US" sz="800" spc="-100" dirty="0" smtClean="0">
                <a:solidFill>
                  <a:prstClr val="black"/>
                </a:solidFill>
                <a:latin typeface="ＭＳ Ｐゴシック"/>
                <a:ea typeface="ＭＳ Ｐゴシック"/>
              </a:rPr>
              <a:t>・小規模多機能型居宅介護</a:t>
            </a:r>
            <a:endParaRPr lang="en-US" altLang="ja-JP" sz="800" spc="-100" dirty="0" smtClean="0">
              <a:solidFill>
                <a:prstClr val="black"/>
              </a:solidFill>
              <a:latin typeface="ＭＳ Ｐゴシック"/>
              <a:ea typeface="ＭＳ Ｐゴシック"/>
            </a:endParaRPr>
          </a:p>
          <a:p>
            <a:pPr fontAlgn="auto">
              <a:spcBef>
                <a:spcPts val="0"/>
              </a:spcBef>
              <a:spcAft>
                <a:spcPts val="0"/>
              </a:spcAft>
            </a:pPr>
            <a:r>
              <a:rPr lang="ja-JP" altLang="en-US" sz="800" spc="-100" dirty="0" smtClean="0">
                <a:solidFill>
                  <a:prstClr val="black"/>
                </a:solidFill>
                <a:latin typeface="ＭＳ Ｐゴシック"/>
                <a:ea typeface="ＭＳ Ｐゴシック"/>
              </a:rPr>
              <a:t>・</a:t>
            </a:r>
            <a:r>
              <a:rPr lang="ja-JP" altLang="en-US" sz="800" spc="-100" dirty="0" smtClean="0">
                <a:solidFill>
                  <a:prstClr val="black"/>
                </a:solidFill>
                <a:latin typeface="Calibri"/>
                <a:ea typeface="ＭＳ Ｐゴシック"/>
              </a:rPr>
              <a:t>短期入所生活介護</a:t>
            </a:r>
            <a:endParaRPr lang="en-US" altLang="ja-JP" sz="800" spc="-100" dirty="0" smtClean="0">
              <a:solidFill>
                <a:prstClr val="black"/>
              </a:solidFill>
              <a:latin typeface="Calibri"/>
              <a:ea typeface="ＭＳ Ｐゴシック"/>
            </a:endParaRPr>
          </a:p>
          <a:p>
            <a:pPr fontAlgn="auto">
              <a:spcBef>
                <a:spcPts val="0"/>
              </a:spcBef>
              <a:spcAft>
                <a:spcPts val="0"/>
              </a:spcAft>
            </a:pPr>
            <a:r>
              <a:rPr lang="ja-JP" altLang="en-US" sz="800" spc="-100" dirty="0" smtClean="0">
                <a:solidFill>
                  <a:prstClr val="black"/>
                </a:solidFill>
                <a:latin typeface="Calibri"/>
                <a:ea typeface="ＭＳ Ｐゴシック"/>
              </a:rPr>
              <a:t>・</a:t>
            </a:r>
            <a:r>
              <a:rPr lang="en-US" altLang="ja-JP" sz="800" spc="-100" dirty="0" smtClean="0">
                <a:solidFill>
                  <a:prstClr val="black"/>
                </a:solidFill>
                <a:latin typeface="Calibri"/>
                <a:ea typeface="ＭＳ Ｐゴシック"/>
              </a:rPr>
              <a:t>24</a:t>
            </a:r>
            <a:r>
              <a:rPr lang="ja-JP" altLang="en-US" sz="800" spc="-100" dirty="0" smtClean="0">
                <a:solidFill>
                  <a:prstClr val="black"/>
                </a:solidFill>
                <a:latin typeface="Calibri"/>
                <a:ea typeface="ＭＳ Ｐゴシック"/>
              </a:rPr>
              <a:t>時間対応の訪問サービス</a:t>
            </a:r>
            <a:endParaRPr lang="en-US" altLang="ja-JP" sz="800" spc="-100" dirty="0" smtClean="0">
              <a:solidFill>
                <a:prstClr val="black"/>
              </a:solidFill>
              <a:latin typeface="Calibri"/>
              <a:ea typeface="ＭＳ Ｐゴシック"/>
            </a:endParaRPr>
          </a:p>
          <a:p>
            <a:pPr fontAlgn="auto">
              <a:spcBef>
                <a:spcPts val="0"/>
              </a:spcBef>
              <a:spcAft>
                <a:spcPts val="0"/>
              </a:spcAft>
            </a:pPr>
            <a:r>
              <a:rPr lang="ja-JP" altLang="en-US" sz="800" spc="-100" dirty="0" smtClean="0">
                <a:solidFill>
                  <a:prstClr val="black"/>
                </a:solidFill>
                <a:latin typeface="Calibri"/>
                <a:ea typeface="ＭＳ Ｐゴシック"/>
              </a:rPr>
              <a:t>・複合型サービス</a:t>
            </a:r>
            <a:endParaRPr lang="en-US" altLang="ja-JP" sz="800" spc="-100" dirty="0" smtClean="0">
              <a:solidFill>
                <a:prstClr val="black"/>
              </a:solidFill>
              <a:latin typeface="Calibri"/>
              <a:ea typeface="ＭＳ Ｐゴシック"/>
            </a:endParaRPr>
          </a:p>
          <a:p>
            <a:pPr fontAlgn="auto">
              <a:spcBef>
                <a:spcPts val="0"/>
              </a:spcBef>
              <a:spcAft>
                <a:spcPts val="0"/>
              </a:spcAft>
            </a:pPr>
            <a:r>
              <a:rPr lang="en-US" altLang="ja-JP" sz="800" spc="-100" dirty="0" smtClean="0">
                <a:solidFill>
                  <a:prstClr val="black"/>
                </a:solidFill>
                <a:latin typeface="Calibri"/>
                <a:ea typeface="ＭＳ Ｐゴシック"/>
              </a:rPr>
              <a:t>  </a:t>
            </a:r>
            <a:r>
              <a:rPr lang="ja-JP" altLang="en-US" sz="800" spc="-100" dirty="0" smtClean="0">
                <a:solidFill>
                  <a:prstClr val="black"/>
                </a:solidFill>
                <a:latin typeface="Calibri"/>
                <a:ea typeface="ＭＳ Ｐゴシック"/>
              </a:rPr>
              <a:t>　（小規模多機能型居宅介護＋訪問看護） </a:t>
            </a:r>
            <a:r>
              <a:rPr lang="ja-JP" altLang="en-US" sz="800" spc="-100" dirty="0" smtClean="0">
                <a:solidFill>
                  <a:prstClr val="black"/>
                </a:solidFill>
                <a:latin typeface="ＭＳ Ｐゴシック"/>
                <a:ea typeface="ＭＳ Ｐゴシック"/>
              </a:rPr>
              <a:t>等</a:t>
            </a:r>
            <a:endParaRPr lang="en-US" altLang="ja-JP" sz="800" spc="-100" dirty="0" smtClean="0">
              <a:solidFill>
                <a:prstClr val="black"/>
              </a:solidFill>
              <a:latin typeface="ＭＳ Ｐゴシック"/>
              <a:ea typeface="ＭＳ Ｐゴシック"/>
            </a:endParaRPr>
          </a:p>
        </p:txBody>
      </p:sp>
      <p:sp>
        <p:nvSpPr>
          <p:cNvPr id="51" name="角丸四角形吹き出し 50"/>
          <p:cNvSpPr/>
          <p:nvPr/>
        </p:nvSpPr>
        <p:spPr>
          <a:xfrm>
            <a:off x="3872847" y="5157178"/>
            <a:ext cx="1732224" cy="288032"/>
          </a:xfrm>
          <a:prstGeom prst="wedgeRoundRectCallout">
            <a:avLst>
              <a:gd name="adj1" fmla="val 3593"/>
              <a:gd name="adj2" fmla="val -98948"/>
              <a:gd name="adj3" fmla="val 16667"/>
            </a:avLst>
          </a:prstGeom>
          <a:ln w="12700">
            <a:prstDash val="dash"/>
          </a:ln>
        </p:spPr>
        <p:style>
          <a:lnRef idx="2">
            <a:schemeClr val="accent2"/>
          </a:lnRef>
          <a:fillRef idx="1">
            <a:schemeClr val="lt1"/>
          </a:fillRef>
          <a:effectRef idx="0">
            <a:schemeClr val="accent2"/>
          </a:effectRef>
          <a:fontRef idx="minor">
            <a:schemeClr val="dk1"/>
          </a:fontRef>
        </p:style>
        <p:txBody>
          <a:bodyPr lIns="0" tIns="0" rIns="0" bIns="0" rtlCol="0" anchor="ctr"/>
          <a:lstStyle/>
          <a:p>
            <a:pPr fontAlgn="auto">
              <a:spcBef>
                <a:spcPts val="0"/>
              </a:spcBef>
              <a:spcAft>
                <a:spcPts val="0"/>
              </a:spcAft>
            </a:pPr>
            <a:r>
              <a:rPr lang="ja-JP" altLang="en-US" sz="900" spc="-100" dirty="0" smtClean="0">
                <a:solidFill>
                  <a:prstClr val="black"/>
                </a:solidFill>
              </a:rPr>
              <a:t>　・自宅</a:t>
            </a:r>
            <a:endParaRPr lang="en-US" altLang="ja-JP" sz="900" spc="-100" dirty="0" smtClean="0">
              <a:solidFill>
                <a:prstClr val="black"/>
              </a:solidFill>
            </a:endParaRPr>
          </a:p>
          <a:p>
            <a:pPr fontAlgn="auto">
              <a:spcBef>
                <a:spcPts val="0"/>
              </a:spcBef>
              <a:spcAft>
                <a:spcPts val="0"/>
              </a:spcAft>
            </a:pPr>
            <a:r>
              <a:rPr lang="ja-JP" altLang="en-US" sz="900" spc="-100" dirty="0" smtClean="0">
                <a:solidFill>
                  <a:prstClr val="black"/>
                </a:solidFill>
              </a:rPr>
              <a:t>　・サービス付き高齢者向け住宅 等</a:t>
            </a:r>
            <a:endParaRPr lang="ja-JP" altLang="en-US" sz="900" spc="-100" dirty="0">
              <a:solidFill>
                <a:prstClr val="black"/>
              </a:solidFill>
            </a:endParaRPr>
          </a:p>
        </p:txBody>
      </p:sp>
      <p:pic>
        <p:nvPicPr>
          <p:cNvPr id="66" name="図 65" descr="building03_cl2.wmf"/>
          <p:cNvPicPr>
            <a:picLocks noChangeAspect="1"/>
          </p:cNvPicPr>
          <p:nvPr/>
        </p:nvPicPr>
        <p:blipFill>
          <a:blip r:embed="rId10" cstate="print"/>
          <a:stretch>
            <a:fillRect/>
          </a:stretch>
        </p:blipFill>
        <p:spPr>
          <a:xfrm flipH="1">
            <a:off x="1380119" y="5323388"/>
            <a:ext cx="648074" cy="551017"/>
          </a:xfrm>
          <a:prstGeom prst="rect">
            <a:avLst/>
          </a:prstGeom>
        </p:spPr>
      </p:pic>
      <p:sp>
        <p:nvSpPr>
          <p:cNvPr id="78" name="角丸四角形吹き出し 77"/>
          <p:cNvSpPr/>
          <p:nvPr/>
        </p:nvSpPr>
        <p:spPr>
          <a:xfrm>
            <a:off x="2172223" y="5373199"/>
            <a:ext cx="1422159" cy="360040"/>
          </a:xfrm>
          <a:prstGeom prst="wedgeRoundRectCallout">
            <a:avLst>
              <a:gd name="adj1" fmla="val -69366"/>
              <a:gd name="adj2" fmla="val 26389"/>
              <a:gd name="adj3" fmla="val 16667"/>
            </a:avLst>
          </a:prstGeom>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lIns="0" tIns="0" rIns="0" bIns="0" rtlCol="0" anchor="ctr"/>
          <a:lstStyle/>
          <a:p>
            <a:pPr algn="ctr" fontAlgn="auto">
              <a:spcBef>
                <a:spcPts val="0"/>
              </a:spcBef>
              <a:spcAft>
                <a:spcPts val="0"/>
              </a:spcAft>
            </a:pPr>
            <a:r>
              <a:rPr lang="ja-JP" altLang="en-US" sz="900" spc="-100" dirty="0" smtClean="0">
                <a:solidFill>
                  <a:prstClr val="black"/>
                </a:solidFill>
              </a:rPr>
              <a:t>相談業務やサービスの</a:t>
            </a:r>
            <a:endParaRPr lang="en-US" altLang="ja-JP" sz="900" spc="-100" dirty="0" smtClean="0">
              <a:solidFill>
                <a:prstClr val="black"/>
              </a:solidFill>
            </a:endParaRPr>
          </a:p>
          <a:p>
            <a:pPr algn="ctr" fontAlgn="auto">
              <a:spcBef>
                <a:spcPts val="0"/>
              </a:spcBef>
              <a:spcAft>
                <a:spcPts val="0"/>
              </a:spcAft>
            </a:pPr>
            <a:r>
              <a:rPr lang="ja-JP" altLang="en-US" sz="900" spc="-100" dirty="0" smtClean="0">
                <a:solidFill>
                  <a:prstClr val="black"/>
                </a:solidFill>
              </a:rPr>
              <a:t>コーディネートを行います。</a:t>
            </a:r>
            <a:endParaRPr lang="ja-JP" altLang="en-US" sz="900" spc="-100" dirty="0">
              <a:solidFill>
                <a:prstClr val="black"/>
              </a:solidFill>
            </a:endParaRPr>
          </a:p>
        </p:txBody>
      </p:sp>
      <p:pic>
        <p:nvPicPr>
          <p:cNvPr id="40" name="図 39" descr="health_0179.wmf"/>
          <p:cNvPicPr>
            <a:picLocks noChangeAspect="1"/>
          </p:cNvPicPr>
          <p:nvPr/>
        </p:nvPicPr>
        <p:blipFill>
          <a:blip r:embed="rId11" cstate="print"/>
          <a:stretch>
            <a:fillRect/>
          </a:stretch>
        </p:blipFill>
        <p:spPr>
          <a:xfrm>
            <a:off x="6014776" y="3506484"/>
            <a:ext cx="888573" cy="498566"/>
          </a:xfrm>
          <a:prstGeom prst="rect">
            <a:avLst/>
          </a:prstGeom>
        </p:spPr>
      </p:pic>
      <p:sp>
        <p:nvSpPr>
          <p:cNvPr id="65" name="テキスト ボックス 64"/>
          <p:cNvSpPr txBox="1"/>
          <p:nvPr/>
        </p:nvSpPr>
        <p:spPr>
          <a:xfrm>
            <a:off x="8480198" y="4007973"/>
            <a:ext cx="1649237" cy="954093"/>
          </a:xfrm>
          <a:prstGeom prst="rect">
            <a:avLst/>
          </a:prstGeom>
          <a:noFill/>
        </p:spPr>
        <p:txBody>
          <a:bodyPr wrap="square" lIns="91420" tIns="45713" rIns="91420" bIns="45713" rtlCol="0">
            <a:spAutoFit/>
          </a:bodyPr>
          <a:lstStyle/>
          <a:p>
            <a:pPr fontAlgn="auto">
              <a:spcBef>
                <a:spcPts val="0"/>
              </a:spcBef>
              <a:spcAft>
                <a:spcPts val="0"/>
              </a:spcAft>
            </a:pPr>
            <a:r>
              <a:rPr lang="ja-JP" altLang="en-US" sz="800" spc="-100" dirty="0" smtClean="0">
                <a:solidFill>
                  <a:prstClr val="black"/>
                </a:solidFill>
                <a:latin typeface="Calibri"/>
                <a:ea typeface="ＭＳ Ｐゴシック"/>
              </a:rPr>
              <a:t>■施設・居住系サービス</a:t>
            </a:r>
          </a:p>
          <a:p>
            <a:pPr fontAlgn="auto">
              <a:spcBef>
                <a:spcPts val="0"/>
              </a:spcBef>
              <a:spcAft>
                <a:spcPts val="0"/>
              </a:spcAft>
            </a:pPr>
            <a:r>
              <a:rPr lang="ja-JP" altLang="en-US" sz="800" spc="-100" dirty="0" smtClean="0">
                <a:solidFill>
                  <a:prstClr val="black"/>
                </a:solidFill>
                <a:latin typeface="Calibri"/>
                <a:ea typeface="ＭＳ Ｐゴシック"/>
              </a:rPr>
              <a:t>・介護老人福祉施設</a:t>
            </a:r>
            <a:endParaRPr lang="en-US" altLang="ja-JP" sz="800" spc="-100" dirty="0" smtClean="0">
              <a:solidFill>
                <a:prstClr val="black"/>
              </a:solidFill>
              <a:latin typeface="Calibri"/>
              <a:ea typeface="ＭＳ Ｐゴシック"/>
            </a:endParaRPr>
          </a:p>
          <a:p>
            <a:pPr fontAlgn="auto">
              <a:spcBef>
                <a:spcPts val="0"/>
              </a:spcBef>
              <a:spcAft>
                <a:spcPts val="0"/>
              </a:spcAft>
            </a:pPr>
            <a:r>
              <a:rPr lang="ja-JP" altLang="en-US" sz="800" spc="-100" dirty="0" smtClean="0">
                <a:solidFill>
                  <a:prstClr val="black"/>
                </a:solidFill>
                <a:latin typeface="Calibri"/>
                <a:ea typeface="ＭＳ Ｐゴシック"/>
              </a:rPr>
              <a:t>・介護老人保健施設</a:t>
            </a:r>
            <a:endParaRPr lang="en-US" altLang="ja-JP" sz="800" spc="-100" dirty="0" smtClean="0">
              <a:solidFill>
                <a:prstClr val="black"/>
              </a:solidFill>
              <a:latin typeface="Calibri"/>
              <a:ea typeface="ＭＳ Ｐゴシック"/>
            </a:endParaRPr>
          </a:p>
          <a:p>
            <a:pPr fontAlgn="auto">
              <a:spcBef>
                <a:spcPts val="0"/>
              </a:spcBef>
              <a:spcAft>
                <a:spcPts val="0"/>
              </a:spcAft>
            </a:pPr>
            <a:r>
              <a:rPr lang="ja-JP" altLang="en-US" sz="800" spc="-100" dirty="0" smtClean="0">
                <a:solidFill>
                  <a:prstClr val="black"/>
                </a:solidFill>
                <a:latin typeface="ＭＳ Ｐゴシック"/>
                <a:ea typeface="ＭＳ Ｐゴシック"/>
              </a:rPr>
              <a:t>・</a:t>
            </a:r>
            <a:r>
              <a:rPr lang="ja-JP" altLang="en-US" sz="800" spc="-100" dirty="0" smtClean="0">
                <a:solidFill>
                  <a:prstClr val="black"/>
                </a:solidFill>
                <a:latin typeface="Arial" charset="0"/>
                <a:ea typeface="ＭＳ Ｐゴシック"/>
              </a:rPr>
              <a:t>認知症共同生活介護</a:t>
            </a:r>
            <a:endParaRPr lang="en-US" altLang="ja-JP" sz="800" spc="-100" dirty="0" smtClean="0">
              <a:solidFill>
                <a:prstClr val="black"/>
              </a:solidFill>
              <a:latin typeface="Arial" charset="0"/>
              <a:ea typeface="ＭＳ Ｐゴシック"/>
            </a:endParaRPr>
          </a:p>
          <a:p>
            <a:pPr fontAlgn="auto">
              <a:spcBef>
                <a:spcPts val="0"/>
              </a:spcBef>
              <a:spcAft>
                <a:spcPts val="0"/>
              </a:spcAft>
            </a:pPr>
            <a:r>
              <a:rPr lang="ja-JP" altLang="en-US" sz="800" spc="-100" dirty="0" smtClean="0">
                <a:solidFill>
                  <a:prstClr val="black"/>
                </a:solidFill>
                <a:latin typeface="Arial" charset="0"/>
                <a:ea typeface="ＭＳ Ｐゴシック"/>
              </a:rPr>
              <a:t>・特定施設入所者生活介護</a:t>
            </a:r>
            <a:endParaRPr lang="en-US" altLang="ja-JP" sz="800" spc="-100" dirty="0" smtClean="0">
              <a:solidFill>
                <a:prstClr val="black"/>
              </a:solidFill>
              <a:latin typeface="Arial" charset="0"/>
              <a:ea typeface="ＭＳ Ｐゴシック"/>
            </a:endParaRPr>
          </a:p>
          <a:p>
            <a:pPr fontAlgn="auto">
              <a:spcBef>
                <a:spcPts val="0"/>
              </a:spcBef>
              <a:spcAft>
                <a:spcPts val="0"/>
              </a:spcAft>
            </a:pPr>
            <a:r>
              <a:rPr lang="ja-JP" altLang="en-US" sz="800" spc="-100" dirty="0" smtClean="0">
                <a:solidFill>
                  <a:prstClr val="black"/>
                </a:solidFill>
                <a:latin typeface="Arial" charset="0"/>
                <a:ea typeface="ＭＳ Ｐゴシック"/>
              </a:rPr>
              <a:t>　　　　　　　　　　　　　　　　</a:t>
            </a:r>
            <a:r>
              <a:rPr lang="ja-JP" altLang="en-US" sz="800" spc="-100" dirty="0" smtClean="0">
                <a:solidFill>
                  <a:prstClr val="black"/>
                </a:solidFill>
                <a:latin typeface="Calibri"/>
                <a:ea typeface="ＭＳ Ｐゴシック"/>
              </a:rPr>
              <a:t>等</a:t>
            </a:r>
            <a:endParaRPr lang="en-US" altLang="ja-JP" sz="800" spc="-100" dirty="0" smtClean="0">
              <a:solidFill>
                <a:prstClr val="black"/>
              </a:solidFill>
              <a:latin typeface="Calibri"/>
              <a:ea typeface="ＭＳ Ｐゴシック"/>
            </a:endParaRPr>
          </a:p>
          <a:p>
            <a:pPr fontAlgn="auto">
              <a:spcBef>
                <a:spcPts val="0"/>
              </a:spcBef>
              <a:spcAft>
                <a:spcPts val="0"/>
              </a:spcAft>
            </a:pPr>
            <a:endParaRPr lang="en-US" altLang="ja-JP" sz="800" spc="-100" dirty="0" smtClean="0">
              <a:solidFill>
                <a:prstClr val="black"/>
              </a:solidFill>
              <a:latin typeface="ＭＳ Ｐゴシック"/>
              <a:ea typeface="ＭＳ Ｐゴシック"/>
            </a:endParaRPr>
          </a:p>
        </p:txBody>
      </p:sp>
      <p:sp>
        <p:nvSpPr>
          <p:cNvPr id="35" name="円/楕円 34"/>
          <p:cNvSpPr/>
          <p:nvPr/>
        </p:nvSpPr>
        <p:spPr>
          <a:xfrm>
            <a:off x="2086264" y="3645010"/>
            <a:ext cx="1864578" cy="648072"/>
          </a:xfrm>
          <a:prstGeom prst="ellipse">
            <a:avLst/>
          </a:prstGeom>
        </p:spPr>
        <p:style>
          <a:lnRef idx="1">
            <a:schemeClr val="accent1"/>
          </a:lnRef>
          <a:fillRef idx="2">
            <a:schemeClr val="accent1"/>
          </a:fillRef>
          <a:effectRef idx="1">
            <a:schemeClr val="accent1"/>
          </a:effectRef>
          <a:fontRef idx="minor">
            <a:schemeClr val="dk1"/>
          </a:fontRef>
        </p:style>
        <p:txBody>
          <a:bodyPr lIns="91420" tIns="45713" rIns="91420" bIns="45713" rtlCol="0" anchor="ctr"/>
          <a:lstStyle/>
          <a:p>
            <a:pPr algn="ctr" fontAlgn="auto">
              <a:spcBef>
                <a:spcPts val="0"/>
              </a:spcBef>
              <a:spcAft>
                <a:spcPts val="0"/>
              </a:spcAft>
            </a:pPr>
            <a:endParaRPr lang="ja-JP" altLang="en-US" spc="-100">
              <a:solidFill>
                <a:prstClr val="black"/>
              </a:solidFill>
            </a:endParaRPr>
          </a:p>
        </p:txBody>
      </p:sp>
      <p:pic>
        <p:nvPicPr>
          <p:cNvPr id="13" name="図 12" descr="doctor4_3.gif"/>
          <p:cNvPicPr>
            <a:picLocks noChangeAspect="1"/>
          </p:cNvPicPr>
          <p:nvPr/>
        </p:nvPicPr>
        <p:blipFill>
          <a:blip r:embed="rId12" cstate="print"/>
          <a:stretch>
            <a:fillRect/>
          </a:stretch>
        </p:blipFill>
        <p:spPr>
          <a:xfrm>
            <a:off x="2510727" y="3356978"/>
            <a:ext cx="643706" cy="679076"/>
          </a:xfrm>
          <a:prstGeom prst="rect">
            <a:avLst/>
          </a:prstGeom>
        </p:spPr>
      </p:pic>
      <p:pic>
        <p:nvPicPr>
          <p:cNvPr id="14" name="図 13" descr="doctor_illust07_02.gif"/>
          <p:cNvPicPr>
            <a:picLocks noChangeAspect="1"/>
          </p:cNvPicPr>
          <p:nvPr/>
        </p:nvPicPr>
        <p:blipFill>
          <a:blip r:embed="rId13" cstate="print"/>
          <a:stretch>
            <a:fillRect/>
          </a:stretch>
        </p:blipFill>
        <p:spPr>
          <a:xfrm>
            <a:off x="2869512" y="3365466"/>
            <a:ext cx="643708" cy="713030"/>
          </a:xfrm>
          <a:prstGeom prst="rect">
            <a:avLst/>
          </a:prstGeom>
        </p:spPr>
      </p:pic>
      <p:sp>
        <p:nvSpPr>
          <p:cNvPr id="79" name="円/楕円 78"/>
          <p:cNvSpPr/>
          <p:nvPr/>
        </p:nvSpPr>
        <p:spPr>
          <a:xfrm>
            <a:off x="4310897" y="6281922"/>
            <a:ext cx="1152128" cy="387424"/>
          </a:xfrm>
          <a:prstGeom prst="ellipse">
            <a:avLst/>
          </a:prstGeom>
        </p:spPr>
        <p:style>
          <a:lnRef idx="1">
            <a:schemeClr val="accent4"/>
          </a:lnRef>
          <a:fillRef idx="2">
            <a:schemeClr val="accent4"/>
          </a:fillRef>
          <a:effectRef idx="1">
            <a:schemeClr val="accent4"/>
          </a:effectRef>
          <a:fontRef idx="minor">
            <a:schemeClr val="dk1"/>
          </a:fontRef>
        </p:style>
        <p:txBody>
          <a:bodyPr lIns="91420" tIns="45713" rIns="91420" bIns="45713" rtlCol="0" anchor="ctr"/>
          <a:lstStyle/>
          <a:p>
            <a:pPr algn="ctr" fontAlgn="auto">
              <a:spcBef>
                <a:spcPts val="0"/>
              </a:spcBef>
              <a:spcAft>
                <a:spcPts val="0"/>
              </a:spcAft>
            </a:pPr>
            <a:endParaRPr lang="ja-JP" altLang="en-US" spc="-100">
              <a:solidFill>
                <a:prstClr val="black"/>
              </a:solidFill>
            </a:endParaRPr>
          </a:p>
        </p:txBody>
      </p:sp>
      <p:sp>
        <p:nvSpPr>
          <p:cNvPr id="72" name="円/楕円 71"/>
          <p:cNvSpPr/>
          <p:nvPr/>
        </p:nvSpPr>
        <p:spPr>
          <a:xfrm>
            <a:off x="5170908" y="6136779"/>
            <a:ext cx="1300269" cy="576064"/>
          </a:xfrm>
          <a:prstGeom prst="ellipse">
            <a:avLst/>
          </a:prstGeom>
        </p:spPr>
        <p:style>
          <a:lnRef idx="1">
            <a:schemeClr val="accent4"/>
          </a:lnRef>
          <a:fillRef idx="2">
            <a:schemeClr val="accent4"/>
          </a:fillRef>
          <a:effectRef idx="1">
            <a:schemeClr val="accent4"/>
          </a:effectRef>
          <a:fontRef idx="minor">
            <a:schemeClr val="dk1"/>
          </a:fontRef>
        </p:style>
        <p:txBody>
          <a:bodyPr lIns="91420" tIns="45713" rIns="91420" bIns="45713" rtlCol="0" anchor="ctr"/>
          <a:lstStyle/>
          <a:p>
            <a:pPr algn="ctr" fontAlgn="auto">
              <a:spcBef>
                <a:spcPts val="0"/>
              </a:spcBef>
              <a:spcAft>
                <a:spcPts val="0"/>
              </a:spcAft>
            </a:pPr>
            <a:endParaRPr lang="ja-JP" altLang="en-US" spc="-100">
              <a:solidFill>
                <a:prstClr val="black"/>
              </a:solidFill>
            </a:endParaRPr>
          </a:p>
        </p:txBody>
      </p:sp>
      <p:sp>
        <p:nvSpPr>
          <p:cNvPr id="62" name="正方形/長方形 61"/>
          <p:cNvSpPr/>
          <p:nvPr/>
        </p:nvSpPr>
        <p:spPr>
          <a:xfrm>
            <a:off x="2654699" y="3933042"/>
            <a:ext cx="1944216"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800" spc="-100" dirty="0" smtClean="0">
                <a:solidFill>
                  <a:prstClr val="black"/>
                </a:solidFill>
              </a:rPr>
              <a:t>日常の医療：</a:t>
            </a:r>
            <a:endParaRPr lang="en-US" altLang="ja-JP" sz="800" spc="-100" dirty="0" smtClean="0">
              <a:solidFill>
                <a:prstClr val="black"/>
              </a:solidFill>
            </a:endParaRPr>
          </a:p>
          <a:p>
            <a:pPr fontAlgn="auto">
              <a:spcBef>
                <a:spcPts val="0"/>
              </a:spcBef>
              <a:spcAft>
                <a:spcPts val="0"/>
              </a:spcAft>
            </a:pPr>
            <a:r>
              <a:rPr lang="ja-JP" altLang="en-US" sz="800" spc="-100" dirty="0" smtClean="0">
                <a:solidFill>
                  <a:prstClr val="black"/>
                </a:solidFill>
              </a:rPr>
              <a:t>　・かかりつけ医</a:t>
            </a:r>
            <a:endParaRPr lang="en-US" altLang="ja-JP" sz="800" spc="-100" dirty="0" smtClean="0">
              <a:solidFill>
                <a:prstClr val="black"/>
              </a:solidFill>
            </a:endParaRPr>
          </a:p>
          <a:p>
            <a:pPr fontAlgn="auto">
              <a:spcBef>
                <a:spcPts val="0"/>
              </a:spcBef>
              <a:spcAft>
                <a:spcPts val="0"/>
              </a:spcAft>
            </a:pPr>
            <a:r>
              <a:rPr lang="ja-JP" altLang="en-US" sz="800" spc="-100" dirty="0" smtClean="0">
                <a:solidFill>
                  <a:prstClr val="black"/>
                </a:solidFill>
              </a:rPr>
              <a:t>　・地域の連携病院</a:t>
            </a:r>
            <a:endParaRPr lang="ja-JP" altLang="en-US" sz="800" spc="-100" dirty="0">
              <a:solidFill>
                <a:prstClr val="black"/>
              </a:solidFill>
            </a:endParaRPr>
          </a:p>
        </p:txBody>
      </p:sp>
      <p:pic>
        <p:nvPicPr>
          <p:cNvPr id="4" name="図 3" descr="health_0183.wmf"/>
          <p:cNvPicPr>
            <a:picLocks noChangeAspect="1"/>
          </p:cNvPicPr>
          <p:nvPr/>
        </p:nvPicPr>
        <p:blipFill>
          <a:blip r:embed="rId14" cstate="print"/>
          <a:stretch>
            <a:fillRect/>
          </a:stretch>
        </p:blipFill>
        <p:spPr>
          <a:xfrm>
            <a:off x="5463015" y="5949713"/>
            <a:ext cx="790890" cy="661959"/>
          </a:xfrm>
          <a:prstGeom prst="rect">
            <a:avLst/>
          </a:prstGeom>
        </p:spPr>
      </p:pic>
      <p:pic>
        <p:nvPicPr>
          <p:cNvPr id="5" name="図 4" descr="health_0153.wmf"/>
          <p:cNvPicPr>
            <a:picLocks noChangeAspect="1"/>
          </p:cNvPicPr>
          <p:nvPr/>
        </p:nvPicPr>
        <p:blipFill>
          <a:blip r:embed="rId15" cstate="print"/>
          <a:stretch>
            <a:fillRect/>
          </a:stretch>
        </p:blipFill>
        <p:spPr>
          <a:xfrm>
            <a:off x="4671161" y="6021274"/>
            <a:ext cx="499255" cy="521250"/>
          </a:xfrm>
          <a:prstGeom prst="rect">
            <a:avLst/>
          </a:prstGeom>
        </p:spPr>
      </p:pic>
      <p:sp>
        <p:nvSpPr>
          <p:cNvPr id="47" name="テキスト ボックス 46"/>
          <p:cNvSpPr txBox="1"/>
          <p:nvPr/>
        </p:nvSpPr>
        <p:spPr>
          <a:xfrm>
            <a:off x="3212821" y="6605096"/>
            <a:ext cx="4914546" cy="280721"/>
          </a:xfrm>
          <a:prstGeom prst="rect">
            <a:avLst/>
          </a:prstGeom>
          <a:noFill/>
        </p:spPr>
        <p:txBody>
          <a:bodyPr wrap="square" lIns="91420" tIns="45713" rIns="91420" bIns="45713" rtlCol="0">
            <a:spAutoFit/>
          </a:bodyPr>
          <a:lstStyle/>
          <a:p>
            <a:pPr fontAlgn="auto">
              <a:spcBef>
                <a:spcPts val="0"/>
              </a:spcBef>
              <a:spcAft>
                <a:spcPts val="0"/>
              </a:spcAft>
            </a:pPr>
            <a:r>
              <a:rPr lang="ja-JP" altLang="en-US" sz="1200" spc="-100" dirty="0" smtClean="0">
                <a:solidFill>
                  <a:prstClr val="black"/>
                </a:solidFill>
                <a:latin typeface="HG丸ｺﾞｼｯｸM-PRO" pitchFamily="50" charset="-128"/>
                <a:ea typeface="HG丸ｺﾞｼｯｸM-PRO" pitchFamily="50" charset="-128"/>
              </a:rPr>
              <a:t>老人クラブ・自治会・ボランティア・</a:t>
            </a:r>
            <a:r>
              <a:rPr lang="en-US" altLang="ja-JP" sz="1200" spc="-100" dirty="0" smtClean="0">
                <a:solidFill>
                  <a:prstClr val="black"/>
                </a:solidFill>
                <a:latin typeface="HG丸ｺﾞｼｯｸM-PRO" pitchFamily="50" charset="-128"/>
                <a:ea typeface="HG丸ｺﾞｼｯｸM-PRO" pitchFamily="50" charset="-128"/>
              </a:rPr>
              <a:t>NPO</a:t>
            </a:r>
            <a:r>
              <a:rPr lang="ja-JP" altLang="en-US" sz="1200" spc="-100" dirty="0" smtClean="0">
                <a:solidFill>
                  <a:prstClr val="black"/>
                </a:solidFill>
                <a:latin typeface="HG丸ｺﾞｼｯｸM-PRO" pitchFamily="50" charset="-128"/>
                <a:ea typeface="HG丸ｺﾞｼｯｸM-PRO" pitchFamily="50" charset="-128"/>
              </a:rPr>
              <a:t>　等</a:t>
            </a:r>
            <a:endParaRPr lang="en-US" altLang="ja-JP" sz="1200" spc="-100" dirty="0" smtClean="0">
              <a:solidFill>
                <a:prstClr val="black"/>
              </a:solidFill>
              <a:latin typeface="HG丸ｺﾞｼｯｸM-PRO" pitchFamily="50" charset="-128"/>
              <a:ea typeface="HG丸ｺﾞｼｯｸM-PRO" pitchFamily="50" charset="-128"/>
            </a:endParaRPr>
          </a:p>
        </p:txBody>
      </p:sp>
      <p:pic>
        <p:nvPicPr>
          <p:cNvPr id="28" name="図 27" descr="person_0290.wmf"/>
          <p:cNvPicPr>
            <a:picLocks noChangeAspect="1"/>
          </p:cNvPicPr>
          <p:nvPr/>
        </p:nvPicPr>
        <p:blipFill>
          <a:blip r:embed="rId16" cstate="print"/>
          <a:stretch>
            <a:fillRect/>
          </a:stretch>
        </p:blipFill>
        <p:spPr>
          <a:xfrm flipH="1">
            <a:off x="1236128" y="5106735"/>
            <a:ext cx="402046" cy="750252"/>
          </a:xfrm>
          <a:prstGeom prst="rect">
            <a:avLst/>
          </a:prstGeom>
        </p:spPr>
      </p:pic>
      <p:sp>
        <p:nvSpPr>
          <p:cNvPr id="49" name="テキスト ボックス 48"/>
          <p:cNvSpPr txBox="1"/>
          <p:nvPr/>
        </p:nvSpPr>
        <p:spPr>
          <a:xfrm>
            <a:off x="747596" y="4725574"/>
            <a:ext cx="1856656" cy="430873"/>
          </a:xfrm>
          <a:prstGeom prst="rect">
            <a:avLst/>
          </a:prstGeom>
          <a:noFill/>
        </p:spPr>
        <p:txBody>
          <a:bodyPr wrap="square" lIns="91420" tIns="45713" rIns="91420" bIns="45713" rtlCol="0">
            <a:spAutoFit/>
          </a:bodyPr>
          <a:lstStyle/>
          <a:p>
            <a:pPr fontAlgn="auto">
              <a:spcBef>
                <a:spcPts val="0"/>
              </a:spcBef>
              <a:spcAft>
                <a:spcPts val="0"/>
              </a:spcAft>
            </a:pPr>
            <a:r>
              <a:rPr lang="ja-JP" altLang="en-US" sz="1100" spc="-100" dirty="0" smtClean="0">
                <a:solidFill>
                  <a:prstClr val="black"/>
                </a:solidFill>
                <a:latin typeface="ＭＳ Ｐゴシック"/>
                <a:ea typeface="ＭＳ Ｐゴシック"/>
              </a:rPr>
              <a:t>・地域包括支援センター</a:t>
            </a:r>
            <a:endParaRPr lang="en-US" altLang="ja-JP" sz="1100" spc="-100" dirty="0" smtClean="0">
              <a:solidFill>
                <a:prstClr val="black"/>
              </a:solidFill>
              <a:latin typeface="ＭＳ Ｐゴシック"/>
              <a:ea typeface="ＭＳ Ｐゴシック"/>
            </a:endParaRPr>
          </a:p>
          <a:p>
            <a:pPr fontAlgn="auto">
              <a:spcBef>
                <a:spcPts val="0"/>
              </a:spcBef>
              <a:spcAft>
                <a:spcPts val="0"/>
              </a:spcAft>
            </a:pPr>
            <a:r>
              <a:rPr lang="ja-JP" altLang="en-US" sz="1100" spc="-100" dirty="0" smtClean="0">
                <a:solidFill>
                  <a:prstClr val="black"/>
                </a:solidFill>
                <a:latin typeface="ＭＳ Ｐゴシック"/>
                <a:ea typeface="ＭＳ Ｐゴシック"/>
              </a:rPr>
              <a:t>・ケアマネジャー</a:t>
            </a:r>
            <a:endParaRPr lang="en-US" altLang="ja-JP" sz="1100" spc="-100" dirty="0" smtClean="0">
              <a:solidFill>
                <a:prstClr val="black"/>
              </a:solidFill>
              <a:latin typeface="ＭＳ Ｐゴシック"/>
              <a:ea typeface="ＭＳ Ｐゴシック"/>
            </a:endParaRPr>
          </a:p>
        </p:txBody>
      </p:sp>
      <p:sp>
        <p:nvSpPr>
          <p:cNvPr id="50" name="テキスト ボックス 49"/>
          <p:cNvSpPr txBox="1"/>
          <p:nvPr/>
        </p:nvSpPr>
        <p:spPr>
          <a:xfrm>
            <a:off x="3734881" y="3933054"/>
            <a:ext cx="1008112" cy="276985"/>
          </a:xfrm>
          <a:prstGeom prst="rect">
            <a:avLst/>
          </a:prstGeom>
          <a:noFill/>
        </p:spPr>
        <p:txBody>
          <a:bodyPr wrap="square" lIns="91420" tIns="45713" rIns="91420" bIns="45713" rtlCol="0">
            <a:spAutoFit/>
          </a:bodyPr>
          <a:lstStyle/>
          <a:p>
            <a:pPr fontAlgn="auto">
              <a:spcBef>
                <a:spcPts val="0"/>
              </a:spcBef>
              <a:spcAft>
                <a:spcPts val="0"/>
              </a:spcAft>
            </a:pPr>
            <a:r>
              <a:rPr lang="ja-JP" altLang="en-US" sz="1200" spc="-100" dirty="0" smtClean="0">
                <a:solidFill>
                  <a:prstClr val="black"/>
                </a:solidFill>
                <a:latin typeface="HG丸ｺﾞｼｯｸM-PRO" pitchFamily="50" charset="-128"/>
                <a:ea typeface="HG丸ｺﾞｼｯｸM-PRO" pitchFamily="50" charset="-128"/>
              </a:rPr>
              <a:t>通院・入院</a:t>
            </a:r>
            <a:endParaRPr lang="en-US" altLang="ja-JP" sz="1200" spc="-100" dirty="0" smtClean="0">
              <a:solidFill>
                <a:prstClr val="black"/>
              </a:solidFill>
              <a:latin typeface="HG丸ｺﾞｼｯｸM-PRO" pitchFamily="50" charset="-128"/>
              <a:ea typeface="HG丸ｺﾞｼｯｸM-PRO" pitchFamily="50" charset="-128"/>
            </a:endParaRPr>
          </a:p>
        </p:txBody>
      </p:sp>
      <p:sp>
        <p:nvSpPr>
          <p:cNvPr id="46" name="テキスト ボックス 45"/>
          <p:cNvSpPr txBox="1"/>
          <p:nvPr/>
        </p:nvSpPr>
        <p:spPr>
          <a:xfrm>
            <a:off x="5237362" y="3933055"/>
            <a:ext cx="945734" cy="276985"/>
          </a:xfrm>
          <a:prstGeom prst="rect">
            <a:avLst/>
          </a:prstGeom>
          <a:noFill/>
        </p:spPr>
        <p:txBody>
          <a:bodyPr wrap="square" lIns="91420" tIns="45713" rIns="91420" bIns="45713" rtlCol="0">
            <a:spAutoFit/>
          </a:bodyPr>
          <a:lstStyle/>
          <a:p>
            <a:pPr fontAlgn="auto">
              <a:spcBef>
                <a:spcPts val="0"/>
              </a:spcBef>
              <a:spcAft>
                <a:spcPts val="0"/>
              </a:spcAft>
            </a:pPr>
            <a:r>
              <a:rPr lang="ja-JP" altLang="en-US" sz="1200" spc="-100" dirty="0" smtClean="0">
                <a:solidFill>
                  <a:prstClr val="black"/>
                </a:solidFill>
                <a:latin typeface="HG丸ｺﾞｼｯｸM-PRO" pitchFamily="50" charset="-128"/>
                <a:ea typeface="HG丸ｺﾞｼｯｸM-PRO" pitchFamily="50" charset="-128"/>
              </a:rPr>
              <a:t>通所・入所</a:t>
            </a:r>
            <a:endParaRPr lang="en-US" altLang="ja-JP" sz="1200" spc="-100" dirty="0" smtClean="0">
              <a:solidFill>
                <a:prstClr val="black"/>
              </a:solidFill>
              <a:latin typeface="HG丸ｺﾞｼｯｸM-PRO" pitchFamily="50" charset="-128"/>
              <a:ea typeface="HG丸ｺﾞｼｯｸM-PRO" pitchFamily="50" charset="-128"/>
            </a:endParaRPr>
          </a:p>
        </p:txBody>
      </p:sp>
      <p:pic>
        <p:nvPicPr>
          <p:cNvPr id="64" name="図 63" descr="小規模building03_cl2.png"/>
          <p:cNvPicPr>
            <a:picLocks noChangeAspect="1"/>
          </p:cNvPicPr>
          <p:nvPr/>
        </p:nvPicPr>
        <p:blipFill>
          <a:blip r:embed="rId17" cstate="print"/>
          <a:stretch>
            <a:fillRect/>
          </a:stretch>
        </p:blipFill>
        <p:spPr>
          <a:xfrm>
            <a:off x="1297155" y="3140954"/>
            <a:ext cx="540237" cy="603076"/>
          </a:xfrm>
          <a:prstGeom prst="rect">
            <a:avLst/>
          </a:prstGeom>
        </p:spPr>
      </p:pic>
      <p:sp>
        <p:nvSpPr>
          <p:cNvPr id="63" name="正方形/長方形 62"/>
          <p:cNvSpPr/>
          <p:nvPr/>
        </p:nvSpPr>
        <p:spPr>
          <a:xfrm>
            <a:off x="1132694" y="3789026"/>
            <a:ext cx="153262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800" spc="-100" dirty="0" smtClean="0">
                <a:solidFill>
                  <a:prstClr val="black"/>
                </a:solidFill>
              </a:rPr>
              <a:t>・急性期病院</a:t>
            </a:r>
            <a:endParaRPr lang="en-US" altLang="ja-JP" sz="800" spc="-100" dirty="0" smtClean="0">
              <a:solidFill>
                <a:prstClr val="black"/>
              </a:solidFill>
            </a:endParaRPr>
          </a:p>
          <a:p>
            <a:pPr fontAlgn="auto">
              <a:spcBef>
                <a:spcPts val="0"/>
              </a:spcBef>
              <a:spcAft>
                <a:spcPts val="0"/>
              </a:spcAft>
            </a:pPr>
            <a:r>
              <a:rPr lang="ja-JP" altLang="en-US" sz="800" spc="-100" dirty="0" smtClean="0">
                <a:solidFill>
                  <a:prstClr val="black"/>
                </a:solidFill>
              </a:rPr>
              <a:t>・亜急性期・回復期</a:t>
            </a:r>
            <a:endParaRPr lang="en-US" altLang="ja-JP" sz="800" spc="-100" dirty="0" smtClean="0">
              <a:solidFill>
                <a:prstClr val="black"/>
              </a:solidFill>
            </a:endParaRPr>
          </a:p>
          <a:p>
            <a:pPr fontAlgn="auto">
              <a:spcBef>
                <a:spcPts val="0"/>
              </a:spcBef>
              <a:spcAft>
                <a:spcPts val="0"/>
              </a:spcAft>
            </a:pPr>
            <a:r>
              <a:rPr lang="ja-JP" altLang="en-US" sz="800" spc="-100" dirty="0" smtClean="0">
                <a:solidFill>
                  <a:prstClr val="black"/>
                </a:solidFill>
              </a:rPr>
              <a:t>　リハビリ病院</a:t>
            </a:r>
          </a:p>
        </p:txBody>
      </p:sp>
      <p:pic>
        <p:nvPicPr>
          <p:cNvPr id="1026" name="Picture 2" descr="C:\Users\KNXVS\AppData\Local\Microsoft\Windows\Temporary Internet Files\Content.IE5\ADV5CF2Q\MC900426352[1].wmf"/>
          <p:cNvPicPr>
            <a:picLocks noChangeAspect="1" noChangeArrowheads="1"/>
          </p:cNvPicPr>
          <p:nvPr/>
        </p:nvPicPr>
        <p:blipFill>
          <a:blip r:embed="rId18" cstate="print"/>
          <a:srcRect/>
          <a:stretch>
            <a:fillRect/>
          </a:stretch>
        </p:blipFill>
        <p:spPr bwMode="auto">
          <a:xfrm>
            <a:off x="1659944" y="3500994"/>
            <a:ext cx="437307" cy="330332"/>
          </a:xfrm>
          <a:prstGeom prst="rect">
            <a:avLst/>
          </a:prstGeom>
          <a:noFill/>
        </p:spPr>
      </p:pic>
      <p:sp>
        <p:nvSpPr>
          <p:cNvPr id="58" name="正方形/長方形 57"/>
          <p:cNvSpPr/>
          <p:nvPr/>
        </p:nvSpPr>
        <p:spPr>
          <a:xfrm>
            <a:off x="1732334" y="3068946"/>
            <a:ext cx="1306768" cy="677108"/>
          </a:xfrm>
          <a:prstGeom prst="rect">
            <a:avLst/>
          </a:prstGeom>
        </p:spPr>
        <p:txBody>
          <a:bodyPr wrap="none">
            <a:spAutoFit/>
          </a:bodyPr>
          <a:lstStyle/>
          <a:p>
            <a:pPr algn="ctr" defTabSz="914125" fontAlgn="auto">
              <a:spcBef>
                <a:spcPts val="0"/>
              </a:spcBef>
              <a:spcAft>
                <a:spcPts val="0"/>
              </a:spcAft>
              <a:defRPr/>
            </a:pPr>
            <a:r>
              <a:rPr lang="ja-JP" altLang="en-US" sz="1200" spc="-100" dirty="0" smtClean="0">
                <a:solidFill>
                  <a:prstClr val="black"/>
                </a:solidFill>
                <a:latin typeface="ＭＳ Ｐゴシック"/>
                <a:ea typeface="ＭＳ Ｐゴシック"/>
              </a:rPr>
              <a:t>病気になったら･･･  </a:t>
            </a:r>
            <a:endParaRPr lang="en-US" altLang="ja-JP" sz="1200" spc="-100" dirty="0" smtClean="0">
              <a:solidFill>
                <a:prstClr val="black"/>
              </a:solidFill>
              <a:latin typeface="ＭＳ Ｐゴシック"/>
              <a:ea typeface="ＭＳ Ｐゴシック"/>
            </a:endParaRPr>
          </a:p>
          <a:p>
            <a:pPr algn="ctr" defTabSz="914125" fontAlgn="auto">
              <a:spcBef>
                <a:spcPts val="0"/>
              </a:spcBef>
              <a:spcAft>
                <a:spcPts val="0"/>
              </a:spcAft>
              <a:defRPr/>
            </a:pPr>
            <a:r>
              <a:rPr lang="ja-JP" altLang="en-US" sz="1400" b="1" spc="-100" dirty="0" smtClean="0">
                <a:solidFill>
                  <a:prstClr val="black"/>
                </a:solidFill>
                <a:latin typeface="HG丸ｺﾞｼｯｸM-PRO" pitchFamily="50" charset="-128"/>
                <a:ea typeface="HG丸ｺﾞｼｯｸM-PRO" pitchFamily="50" charset="-128"/>
              </a:rPr>
              <a:t>医　療</a:t>
            </a:r>
            <a:endParaRPr lang="en-US" altLang="ja-JP" sz="1400" b="1" spc="-100" dirty="0" smtClean="0">
              <a:solidFill>
                <a:prstClr val="black"/>
              </a:solidFill>
              <a:latin typeface="HG丸ｺﾞｼｯｸM-PRO" pitchFamily="50" charset="-128"/>
              <a:ea typeface="HG丸ｺﾞｼｯｸM-PRO" pitchFamily="50" charset="-128"/>
            </a:endParaRPr>
          </a:p>
          <a:p>
            <a:pPr algn="ctr" defTabSz="914125" fontAlgn="auto">
              <a:spcBef>
                <a:spcPts val="0"/>
              </a:spcBef>
              <a:spcAft>
                <a:spcPts val="0"/>
              </a:spcAft>
              <a:defRPr/>
            </a:pPr>
            <a:endParaRPr lang="ja-JP" altLang="en-US" sz="1200" spc="-100" dirty="0">
              <a:solidFill>
                <a:prstClr val="black"/>
              </a:solidFill>
              <a:latin typeface="ＭＳ Ｐゴシック"/>
              <a:ea typeface="ＭＳ Ｐゴシック"/>
            </a:endParaRPr>
          </a:p>
        </p:txBody>
      </p:sp>
      <p:pic>
        <p:nvPicPr>
          <p:cNvPr id="33" name="Picture 5" descr="C:\Documents and Settings\nao\Local Settings\Temporary Internet Files\Content.IE5\TEYYXPF4\MC900343525[1].wmf"/>
          <p:cNvPicPr>
            <a:picLocks noChangeAspect="1" noChangeArrowheads="1"/>
          </p:cNvPicPr>
          <p:nvPr/>
        </p:nvPicPr>
        <p:blipFill>
          <a:blip r:embed="rId19" cstate="print"/>
          <a:srcRect/>
          <a:stretch>
            <a:fillRect/>
          </a:stretch>
        </p:blipFill>
        <p:spPr bwMode="auto">
          <a:xfrm>
            <a:off x="3422304" y="5937552"/>
            <a:ext cx="1177445" cy="587778"/>
          </a:xfrm>
          <a:prstGeom prst="rect">
            <a:avLst/>
          </a:prstGeom>
          <a:noFill/>
        </p:spPr>
      </p:pic>
      <p:sp>
        <p:nvSpPr>
          <p:cNvPr id="42" name="テキスト ボックス 41"/>
          <p:cNvSpPr txBox="1"/>
          <p:nvPr/>
        </p:nvSpPr>
        <p:spPr>
          <a:xfrm>
            <a:off x="6969554" y="3068946"/>
            <a:ext cx="2144688" cy="523206"/>
          </a:xfrm>
          <a:prstGeom prst="rect">
            <a:avLst/>
          </a:prstGeom>
          <a:noFill/>
        </p:spPr>
        <p:txBody>
          <a:bodyPr wrap="square" lIns="91420" tIns="45713" rIns="91420" bIns="45713" rtlCol="0">
            <a:spAutoFit/>
          </a:bodyPr>
          <a:lstStyle/>
          <a:p>
            <a:pPr fontAlgn="auto">
              <a:spcBef>
                <a:spcPts val="0"/>
              </a:spcBef>
              <a:spcAft>
                <a:spcPts val="0"/>
              </a:spcAft>
            </a:pPr>
            <a:r>
              <a:rPr lang="ja-JP" altLang="en-US" sz="1200" spc="-100" dirty="0" smtClean="0">
                <a:solidFill>
                  <a:prstClr val="black"/>
                </a:solidFill>
                <a:latin typeface="ＭＳ Ｐゴシック"/>
                <a:ea typeface="ＭＳ Ｐゴシック"/>
              </a:rPr>
              <a:t>介護が必要になったら･･･  </a:t>
            </a:r>
            <a:endParaRPr lang="en-US" altLang="ja-JP" sz="1200" spc="-100" dirty="0" smtClean="0">
              <a:solidFill>
                <a:prstClr val="black"/>
              </a:solidFill>
              <a:latin typeface="ＭＳ Ｐゴシック"/>
              <a:ea typeface="ＭＳ Ｐゴシック"/>
            </a:endParaRPr>
          </a:p>
          <a:p>
            <a:pPr fontAlgn="auto">
              <a:spcBef>
                <a:spcPts val="0"/>
              </a:spcBef>
              <a:spcAft>
                <a:spcPts val="0"/>
              </a:spcAft>
            </a:pPr>
            <a:r>
              <a:rPr lang="ja-JP" altLang="en-US" sz="1600" b="1" spc="-100" dirty="0" smtClean="0">
                <a:solidFill>
                  <a:prstClr val="black"/>
                </a:solidFill>
                <a:latin typeface="HG丸ｺﾞｼｯｸM-PRO" pitchFamily="50" charset="-128"/>
                <a:ea typeface="HG丸ｺﾞｼｯｸM-PRO" pitchFamily="50" charset="-128"/>
              </a:rPr>
              <a:t>　　　介　護</a:t>
            </a:r>
            <a:endParaRPr lang="en-US" altLang="ja-JP" sz="1600" b="1" spc="-100" dirty="0" smtClean="0">
              <a:solidFill>
                <a:prstClr val="black"/>
              </a:solidFill>
              <a:latin typeface="HG丸ｺﾞｼｯｸM-PRO" pitchFamily="50" charset="-128"/>
              <a:ea typeface="HG丸ｺﾞｼｯｸM-PRO" pitchFamily="50" charset="-128"/>
            </a:endParaRPr>
          </a:p>
        </p:txBody>
      </p:sp>
      <p:sp>
        <p:nvSpPr>
          <p:cNvPr id="67" name="テキスト ボックス 66"/>
          <p:cNvSpPr txBox="1"/>
          <p:nvPr/>
        </p:nvSpPr>
        <p:spPr>
          <a:xfrm>
            <a:off x="6209703" y="4797574"/>
            <a:ext cx="1239574" cy="215429"/>
          </a:xfrm>
          <a:prstGeom prst="rect">
            <a:avLst/>
          </a:prstGeom>
          <a:noFill/>
        </p:spPr>
        <p:txBody>
          <a:bodyPr wrap="square" lIns="91420" tIns="45713" rIns="91420" bIns="45713" rtlCol="0">
            <a:spAutoFit/>
          </a:bodyPr>
          <a:lstStyle/>
          <a:p>
            <a:pPr fontAlgn="auto">
              <a:spcBef>
                <a:spcPts val="0"/>
              </a:spcBef>
              <a:spcAft>
                <a:spcPts val="0"/>
              </a:spcAft>
            </a:pPr>
            <a:r>
              <a:rPr lang="ja-JP" altLang="en-US" sz="800" spc="-100" dirty="0" smtClean="0">
                <a:solidFill>
                  <a:prstClr val="black"/>
                </a:solidFill>
                <a:latin typeface="ＭＳ Ｐゴシック"/>
                <a:ea typeface="ＭＳ Ｐゴシック"/>
              </a:rPr>
              <a:t>■介護予防サービス</a:t>
            </a:r>
            <a:endParaRPr lang="en-US" altLang="ja-JP" sz="800" spc="-100" dirty="0" smtClean="0">
              <a:solidFill>
                <a:prstClr val="black"/>
              </a:solidFill>
              <a:latin typeface="ＭＳ Ｐゴシック"/>
              <a:ea typeface="ＭＳ Ｐゴシック"/>
            </a:endParaRPr>
          </a:p>
        </p:txBody>
      </p:sp>
      <p:sp>
        <p:nvSpPr>
          <p:cNvPr id="68" name="正方形/長方形 67"/>
          <p:cNvSpPr/>
          <p:nvPr/>
        </p:nvSpPr>
        <p:spPr>
          <a:xfrm>
            <a:off x="90574" y="-27382"/>
            <a:ext cx="9778938" cy="403225"/>
          </a:xfrm>
          <a:prstGeom prst="rect">
            <a:avLst/>
          </a:prstGeom>
          <a:noFill/>
          <a:ln>
            <a:no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r>
              <a:rPr lang="ja-JP" altLang="en-US" sz="2400" dirty="0" smtClean="0">
                <a:solidFill>
                  <a:prstClr val="black"/>
                </a:solidFill>
                <a:latin typeface="HGP創英角ｺﾞｼｯｸUB" pitchFamily="50" charset="-128"/>
                <a:ea typeface="HGP創英角ｺﾞｼｯｸUB" pitchFamily="50" charset="-128"/>
              </a:rPr>
              <a:t>地域</a:t>
            </a:r>
            <a:r>
              <a:rPr lang="ja-JP" altLang="en-US" sz="2400" dirty="0">
                <a:solidFill>
                  <a:prstClr val="black"/>
                </a:solidFill>
                <a:latin typeface="HGP創英角ｺﾞｼｯｸUB" pitchFamily="50" charset="-128"/>
                <a:ea typeface="HGP創英角ｺﾞｼｯｸUB" pitchFamily="50" charset="-128"/>
              </a:rPr>
              <a:t>包括</a:t>
            </a:r>
            <a:r>
              <a:rPr lang="ja-JP" altLang="en-US" sz="2400" dirty="0" smtClean="0">
                <a:solidFill>
                  <a:prstClr val="black"/>
                </a:solidFill>
                <a:latin typeface="HGP創英角ｺﾞｼｯｸUB" pitchFamily="50" charset="-128"/>
                <a:ea typeface="HGP創英角ｺﾞｼｯｸUB" pitchFamily="50" charset="-128"/>
              </a:rPr>
              <a:t>ケアシステムの構築について</a:t>
            </a:r>
            <a:endParaRPr lang="ja-JP" altLang="en-US" sz="2400" dirty="0">
              <a:solidFill>
                <a:prstClr val="black"/>
              </a:solidFill>
              <a:latin typeface="HGP創英角ｺﾞｼｯｸUB" pitchFamily="50" charset="-128"/>
              <a:ea typeface="HGP創英角ｺﾞｼｯｸUB" pitchFamily="50" charset="-128"/>
            </a:endParaRPr>
          </a:p>
        </p:txBody>
      </p:sp>
      <p:pic>
        <p:nvPicPr>
          <p:cNvPr id="332802" name="Picture 2" descr="http://2.bp.blogspot.com/-ZutWWMGHrFI/T0NQ4UxCeUI/AAAAAAAAEXQ/2yMbzeE4if8/s1600/ojiisan_stand.png"/>
          <p:cNvPicPr>
            <a:picLocks noChangeAspect="1" noChangeArrowheads="1"/>
          </p:cNvPicPr>
          <p:nvPr/>
        </p:nvPicPr>
        <p:blipFill>
          <a:blip r:embed="rId20" cstate="print"/>
          <a:srcRect/>
          <a:stretch>
            <a:fillRect/>
          </a:stretch>
        </p:blipFill>
        <p:spPr bwMode="auto">
          <a:xfrm>
            <a:off x="5817096" y="4365104"/>
            <a:ext cx="352996" cy="711162"/>
          </a:xfrm>
          <a:prstGeom prst="rect">
            <a:avLst/>
          </a:prstGeom>
          <a:noFill/>
        </p:spPr>
      </p:pic>
      <p:sp>
        <p:nvSpPr>
          <p:cNvPr id="61" name="テキスト ボックス 60"/>
          <p:cNvSpPr txBox="1"/>
          <p:nvPr/>
        </p:nvSpPr>
        <p:spPr>
          <a:xfrm>
            <a:off x="5745088" y="5013606"/>
            <a:ext cx="792088" cy="215429"/>
          </a:xfrm>
          <a:prstGeom prst="rect">
            <a:avLst/>
          </a:prstGeom>
          <a:noFill/>
        </p:spPr>
        <p:txBody>
          <a:bodyPr wrap="square" lIns="91420" tIns="45713" rIns="91420" bIns="45713" rtlCol="0">
            <a:spAutoFit/>
          </a:bodyPr>
          <a:lstStyle/>
          <a:p>
            <a:pPr fontAlgn="auto">
              <a:spcBef>
                <a:spcPts val="0"/>
              </a:spcBef>
              <a:spcAft>
                <a:spcPts val="0"/>
              </a:spcAft>
            </a:pPr>
            <a:r>
              <a:rPr lang="ja-JP" altLang="en-US" sz="800" spc="-100" dirty="0" smtClean="0">
                <a:solidFill>
                  <a:prstClr val="black"/>
                </a:solidFill>
                <a:latin typeface="ＭＳ Ｐゴシック"/>
                <a:ea typeface="ＭＳ Ｐゴシック"/>
              </a:rPr>
              <a:t>認知症の人</a:t>
            </a:r>
            <a:endParaRPr lang="en-US" altLang="ja-JP" sz="800" spc="-100" dirty="0" smtClean="0">
              <a:solidFill>
                <a:prstClr val="black"/>
              </a:solidFill>
              <a:latin typeface="ＭＳ Ｐゴシック"/>
              <a:ea typeface="ＭＳ Ｐゴシック"/>
            </a:endParaRPr>
          </a:p>
        </p:txBody>
      </p:sp>
      <p:sp>
        <p:nvSpPr>
          <p:cNvPr id="80" name="角丸四角形 79"/>
          <p:cNvSpPr/>
          <p:nvPr/>
        </p:nvSpPr>
        <p:spPr bwMode="auto">
          <a:xfrm>
            <a:off x="194523" y="419388"/>
            <a:ext cx="9584527" cy="2412000"/>
          </a:xfrm>
          <a:prstGeom prst="roundRect">
            <a:avLst>
              <a:gd name="adj" fmla="val 6785"/>
            </a:avLst>
          </a:prstGeom>
          <a:solidFill>
            <a:srgbClr val="FFFF99"/>
          </a:solidFill>
          <a:ln w="9525" cap="flat" cmpd="sng" algn="ctr">
            <a:solidFill>
              <a:schemeClr val="tx1"/>
            </a:solidFill>
            <a:prstDash val="solid"/>
            <a:round/>
            <a:headEnd type="none" w="med" len="med"/>
            <a:tailEnd type="none" w="med" len="med"/>
          </a:ln>
          <a:effectLst/>
          <a:scene3d>
            <a:camera prst="orthographicFront"/>
            <a:lightRig rig="threePt" dir="t"/>
          </a:scene3d>
          <a:sp3d>
            <a:bevelT/>
            <a:bevelB/>
          </a:sp3d>
        </p:spPr>
        <p:txBody>
          <a:bodyPr tIns="36000" bIns="36000" anchor="ctr"/>
          <a:lstStyle/>
          <a:p>
            <a:pPr marL="177800" indent="-177800" fontAlgn="auto">
              <a:lnSpc>
                <a:spcPts val="1800"/>
              </a:lnSpc>
              <a:spcBef>
                <a:spcPts val="600"/>
              </a:spcBef>
              <a:spcAft>
                <a:spcPts val="0"/>
              </a:spcAft>
              <a:defRPr/>
            </a:pPr>
            <a:r>
              <a:rPr lang="ja-JP" altLang="en-US" sz="1600" dirty="0">
                <a:solidFill>
                  <a:srgbClr val="000000"/>
                </a:solidFill>
                <a:latin typeface="HGPｺﾞｼｯｸM" pitchFamily="50" charset="-128"/>
                <a:ea typeface="HGPｺﾞｼｯｸM" pitchFamily="50" charset="-128"/>
              </a:rPr>
              <a:t>○　団塊</a:t>
            </a:r>
            <a:r>
              <a:rPr lang="ja-JP" altLang="en-US" sz="1600" dirty="0" smtClean="0">
                <a:solidFill>
                  <a:srgbClr val="000000"/>
                </a:solidFill>
                <a:latin typeface="HGPｺﾞｼｯｸM" pitchFamily="50" charset="-128"/>
                <a:ea typeface="HGPｺﾞｼｯｸM" pitchFamily="50" charset="-128"/>
              </a:rPr>
              <a:t>の世代が７５歳以上となる２０２５年を目途に、重度な要介護</a:t>
            </a:r>
            <a:r>
              <a:rPr lang="ja-JP" altLang="en-US" sz="1600" dirty="0">
                <a:solidFill>
                  <a:srgbClr val="000000"/>
                </a:solidFill>
                <a:latin typeface="HGPｺﾞｼｯｸM" pitchFamily="50" charset="-128"/>
                <a:ea typeface="HGPｺﾞｼｯｸM" pitchFamily="50" charset="-128"/>
              </a:rPr>
              <a:t>状態と</a:t>
            </a:r>
            <a:r>
              <a:rPr lang="ja-JP" altLang="en-US" sz="1600" dirty="0" smtClean="0">
                <a:solidFill>
                  <a:srgbClr val="000000"/>
                </a:solidFill>
                <a:latin typeface="HGPｺﾞｼｯｸM" pitchFamily="50" charset="-128"/>
                <a:ea typeface="HGPｺﾞｼｯｸM" pitchFamily="50" charset="-128"/>
              </a:rPr>
              <a:t>なっても住み慣れた</a:t>
            </a:r>
            <a:r>
              <a:rPr lang="ja-JP" altLang="en-US" sz="1600" dirty="0">
                <a:solidFill>
                  <a:srgbClr val="000000"/>
                </a:solidFill>
                <a:latin typeface="HGPｺﾞｼｯｸM" pitchFamily="50" charset="-128"/>
                <a:ea typeface="HGPｺﾞｼｯｸM" pitchFamily="50" charset="-128"/>
              </a:rPr>
              <a:t>地域で自分らしい暮らしを人生の最後まで続けることが</a:t>
            </a:r>
            <a:r>
              <a:rPr lang="ja-JP" altLang="en-US" sz="1600" dirty="0" smtClean="0">
                <a:solidFill>
                  <a:srgbClr val="000000"/>
                </a:solidFill>
                <a:latin typeface="HGPｺﾞｼｯｸM" pitchFamily="50" charset="-128"/>
                <a:ea typeface="HGPｺﾞｼｯｸM" pitchFamily="50" charset="-128"/>
              </a:rPr>
              <a:t>できるよう、</a:t>
            </a:r>
            <a:r>
              <a:rPr lang="ja-JP" altLang="en-US" sz="1600" b="1" dirty="0" smtClean="0">
                <a:solidFill>
                  <a:srgbClr val="FF0000"/>
                </a:solidFill>
                <a:latin typeface="HGPｺﾞｼｯｸM" pitchFamily="50" charset="-128"/>
                <a:ea typeface="HGPｺﾞｼｯｸM" pitchFamily="50" charset="-128"/>
              </a:rPr>
              <a:t>医療</a:t>
            </a:r>
            <a:r>
              <a:rPr lang="ja-JP" altLang="en-US" sz="1600" b="1" dirty="0">
                <a:solidFill>
                  <a:srgbClr val="FF0000"/>
                </a:solidFill>
                <a:latin typeface="HGPｺﾞｼｯｸM" pitchFamily="50" charset="-128"/>
                <a:ea typeface="HGPｺﾞｼｯｸM" pitchFamily="50" charset="-128"/>
              </a:rPr>
              <a:t>・介護・予防・住まい・生活支援が一体的に提供される地域包括ケアシステム</a:t>
            </a:r>
            <a:r>
              <a:rPr lang="ja-JP" altLang="en-US" sz="1600" b="1" dirty="0" smtClean="0">
                <a:solidFill>
                  <a:srgbClr val="FF0000"/>
                </a:solidFill>
                <a:latin typeface="HGPｺﾞｼｯｸM" pitchFamily="50" charset="-128"/>
                <a:ea typeface="HGPｺﾞｼｯｸM" pitchFamily="50" charset="-128"/>
              </a:rPr>
              <a:t>の構築を実現</a:t>
            </a:r>
            <a:r>
              <a:rPr lang="ja-JP" altLang="en-US" sz="1600" dirty="0">
                <a:solidFill>
                  <a:srgbClr val="000000"/>
                </a:solidFill>
                <a:latin typeface="HGPｺﾞｼｯｸM" pitchFamily="50" charset="-128"/>
                <a:ea typeface="HGPｺﾞｼｯｸM" pitchFamily="50" charset="-128"/>
              </a:rPr>
              <a:t>して</a:t>
            </a:r>
            <a:r>
              <a:rPr lang="ja-JP" altLang="en-US" sz="1600" dirty="0" smtClean="0">
                <a:solidFill>
                  <a:srgbClr val="000000"/>
                </a:solidFill>
                <a:latin typeface="HGPｺﾞｼｯｸM" pitchFamily="50" charset="-128"/>
                <a:ea typeface="HGPｺﾞｼｯｸM" pitchFamily="50" charset="-128"/>
              </a:rPr>
              <a:t>いきます。</a:t>
            </a:r>
            <a:endParaRPr lang="en-US" altLang="ja-JP" sz="1600" dirty="0" smtClean="0">
              <a:solidFill>
                <a:srgbClr val="000000"/>
              </a:solidFill>
              <a:latin typeface="HGPｺﾞｼｯｸM" pitchFamily="50" charset="-128"/>
              <a:ea typeface="HGPｺﾞｼｯｸM" pitchFamily="50" charset="-128"/>
            </a:endParaRPr>
          </a:p>
          <a:p>
            <a:pPr marL="177800" indent="-177800" fontAlgn="auto">
              <a:lnSpc>
                <a:spcPts val="1800"/>
              </a:lnSpc>
              <a:spcBef>
                <a:spcPts val="600"/>
              </a:spcBef>
              <a:spcAft>
                <a:spcPts val="0"/>
              </a:spcAft>
              <a:defRPr/>
            </a:pPr>
            <a:r>
              <a:rPr lang="ja-JP" altLang="en-US" sz="1600" dirty="0" smtClean="0">
                <a:solidFill>
                  <a:srgbClr val="000000"/>
                </a:solidFill>
                <a:latin typeface="HGPｺﾞｼｯｸM" pitchFamily="50" charset="-128"/>
                <a:ea typeface="HGPｺﾞｼｯｸM" pitchFamily="50" charset="-128"/>
              </a:rPr>
              <a:t>○　今後、認知症高齢者の増加が見込まれることから、認知症高齢者の地域での生活を支えるためにも、地域包括ケアシステムの構築が重要です。</a:t>
            </a:r>
            <a:endParaRPr lang="en-US" altLang="ja-JP" sz="1600" dirty="0">
              <a:solidFill>
                <a:srgbClr val="000000"/>
              </a:solidFill>
              <a:latin typeface="HGPｺﾞｼｯｸM" pitchFamily="50" charset="-128"/>
              <a:ea typeface="HGPｺﾞｼｯｸM" pitchFamily="50" charset="-128"/>
            </a:endParaRPr>
          </a:p>
          <a:p>
            <a:pPr marL="177800" indent="-177800" fontAlgn="auto">
              <a:lnSpc>
                <a:spcPts val="1800"/>
              </a:lnSpc>
              <a:spcBef>
                <a:spcPts val="600"/>
              </a:spcBef>
              <a:spcAft>
                <a:spcPts val="0"/>
              </a:spcAft>
              <a:defRPr/>
            </a:pPr>
            <a:r>
              <a:rPr lang="ja-JP" altLang="en-US" sz="1600" dirty="0">
                <a:solidFill>
                  <a:srgbClr val="000000"/>
                </a:solidFill>
                <a:latin typeface="HGPｺﾞｼｯｸM" pitchFamily="50" charset="-128"/>
                <a:ea typeface="HGPｺﾞｼｯｸM" pitchFamily="50" charset="-128"/>
              </a:rPr>
              <a:t>○　人口が横ばいで７５歳以上人口が急増する大都市部</a:t>
            </a:r>
            <a:r>
              <a:rPr lang="ja-JP" altLang="en-US" sz="1600" dirty="0" smtClean="0">
                <a:solidFill>
                  <a:srgbClr val="000000"/>
                </a:solidFill>
                <a:latin typeface="HGPｺﾞｼｯｸM" pitchFamily="50" charset="-128"/>
                <a:ea typeface="HGPｺﾞｼｯｸM" pitchFamily="50" charset="-128"/>
              </a:rPr>
              <a:t>、７５歳</a:t>
            </a:r>
            <a:r>
              <a:rPr lang="ja-JP" altLang="en-US" sz="1600" dirty="0">
                <a:solidFill>
                  <a:srgbClr val="000000"/>
                </a:solidFill>
                <a:latin typeface="HGPｺﾞｼｯｸM" pitchFamily="50" charset="-128"/>
                <a:ea typeface="HGPｺﾞｼｯｸM" pitchFamily="50" charset="-128"/>
              </a:rPr>
              <a:t>以上</a:t>
            </a:r>
            <a:r>
              <a:rPr lang="ja-JP" altLang="en-US" sz="1600" dirty="0" smtClean="0">
                <a:solidFill>
                  <a:srgbClr val="000000"/>
                </a:solidFill>
                <a:latin typeface="HGPｺﾞｼｯｸM" pitchFamily="50" charset="-128"/>
                <a:ea typeface="HGPｺﾞｼｯｸM" pitchFamily="50" charset="-128"/>
              </a:rPr>
              <a:t>人口の増加は緩やかだが人口は減少</a:t>
            </a:r>
            <a:r>
              <a:rPr lang="ja-JP" altLang="en-US" sz="1600" dirty="0">
                <a:solidFill>
                  <a:srgbClr val="000000"/>
                </a:solidFill>
                <a:latin typeface="HGPｺﾞｼｯｸM" pitchFamily="50" charset="-128"/>
                <a:ea typeface="HGPｺﾞｼｯｸM" pitchFamily="50" charset="-128"/>
              </a:rPr>
              <a:t>する</a:t>
            </a:r>
            <a:r>
              <a:rPr lang="ja-JP" altLang="en-US" sz="1600" dirty="0" smtClean="0">
                <a:solidFill>
                  <a:srgbClr val="000000"/>
                </a:solidFill>
                <a:latin typeface="HGPｺﾞｼｯｸM" pitchFamily="50" charset="-128"/>
                <a:ea typeface="HGPｺﾞｼｯｸM" pitchFamily="50" charset="-128"/>
              </a:rPr>
              <a:t>町村部等、</a:t>
            </a:r>
            <a:r>
              <a:rPr lang="ja-JP" altLang="en-US" sz="1600" b="1" dirty="0" smtClean="0">
                <a:solidFill>
                  <a:srgbClr val="FF0000"/>
                </a:solidFill>
                <a:latin typeface="HGPｺﾞｼｯｸM" pitchFamily="50" charset="-128"/>
                <a:ea typeface="HGPｺﾞｼｯｸM" pitchFamily="50" charset="-128"/>
              </a:rPr>
              <a:t>高齢化の進展</a:t>
            </a:r>
            <a:r>
              <a:rPr lang="ja-JP" altLang="en-US" sz="1600" b="1" dirty="0">
                <a:solidFill>
                  <a:srgbClr val="FF0000"/>
                </a:solidFill>
                <a:latin typeface="HGPｺﾞｼｯｸM" pitchFamily="50" charset="-128"/>
                <a:ea typeface="HGPｺﾞｼｯｸM" pitchFamily="50" charset="-128"/>
              </a:rPr>
              <a:t>状況</a:t>
            </a:r>
            <a:r>
              <a:rPr lang="ja-JP" altLang="en-US" sz="1600" b="1" dirty="0" smtClean="0">
                <a:solidFill>
                  <a:srgbClr val="FF0000"/>
                </a:solidFill>
                <a:latin typeface="HGPｺﾞｼｯｸM" pitchFamily="50" charset="-128"/>
                <a:ea typeface="HGPｺﾞｼｯｸM" pitchFamily="50" charset="-128"/>
              </a:rPr>
              <a:t>には大きな地域差</a:t>
            </a:r>
            <a:r>
              <a:rPr lang="ja-JP" altLang="en-US" sz="1600" dirty="0">
                <a:solidFill>
                  <a:srgbClr val="000000"/>
                </a:solidFill>
                <a:latin typeface="HGPｺﾞｼｯｸM" pitchFamily="50" charset="-128"/>
                <a:ea typeface="HGPｺﾞｼｯｸM" pitchFamily="50" charset="-128"/>
              </a:rPr>
              <a:t>が</a:t>
            </a:r>
            <a:r>
              <a:rPr lang="ja-JP" altLang="en-US" sz="1600" dirty="0" smtClean="0">
                <a:solidFill>
                  <a:srgbClr val="000000"/>
                </a:solidFill>
                <a:latin typeface="HGPｺﾞｼｯｸM" pitchFamily="50" charset="-128"/>
                <a:ea typeface="HGPｺﾞｼｯｸM" pitchFamily="50" charset="-128"/>
              </a:rPr>
              <a:t>生じています。</a:t>
            </a:r>
            <a:endParaRPr lang="en-US" altLang="ja-JP" sz="1600" dirty="0">
              <a:solidFill>
                <a:srgbClr val="000000"/>
              </a:solidFill>
              <a:latin typeface="HGPｺﾞｼｯｸM" pitchFamily="50" charset="-128"/>
              <a:ea typeface="HGPｺﾞｼｯｸM" pitchFamily="50" charset="-128"/>
            </a:endParaRPr>
          </a:p>
          <a:p>
            <a:pPr marL="177800" indent="-177800" fontAlgn="auto">
              <a:lnSpc>
                <a:spcPts val="1800"/>
              </a:lnSpc>
              <a:spcBef>
                <a:spcPts val="600"/>
              </a:spcBef>
              <a:spcAft>
                <a:spcPts val="0"/>
              </a:spcAft>
              <a:defRPr/>
            </a:pPr>
            <a:r>
              <a:rPr lang="ja-JP" altLang="en-US" sz="1600" dirty="0" smtClean="0">
                <a:solidFill>
                  <a:srgbClr val="000000"/>
                </a:solidFill>
                <a:latin typeface="HGPｺﾞｼｯｸM" pitchFamily="50" charset="-128"/>
                <a:ea typeface="HGPｺﾞｼｯｸM" pitchFamily="50" charset="-128"/>
              </a:rPr>
              <a:t>○　地域</a:t>
            </a:r>
            <a:r>
              <a:rPr lang="ja-JP" altLang="en-US" sz="1600" dirty="0">
                <a:solidFill>
                  <a:srgbClr val="000000"/>
                </a:solidFill>
                <a:latin typeface="HGPｺﾞｼｯｸM" pitchFamily="50" charset="-128"/>
                <a:ea typeface="HGPｺﾞｼｯｸM" pitchFamily="50" charset="-128"/>
              </a:rPr>
              <a:t>包括</a:t>
            </a:r>
            <a:r>
              <a:rPr lang="ja-JP" altLang="en-US" sz="1600" dirty="0" smtClean="0">
                <a:solidFill>
                  <a:srgbClr val="000000"/>
                </a:solidFill>
                <a:latin typeface="HGPｺﾞｼｯｸM" pitchFamily="50" charset="-128"/>
                <a:ea typeface="HGPｺﾞｼｯｸM" pitchFamily="50" charset="-128"/>
              </a:rPr>
              <a:t>ケアシステムは、</a:t>
            </a:r>
            <a:r>
              <a:rPr lang="ja-JP" altLang="en-US" sz="1600" b="1" dirty="0" smtClean="0">
                <a:solidFill>
                  <a:srgbClr val="FF0000"/>
                </a:solidFill>
                <a:latin typeface="HGPｺﾞｼｯｸM" pitchFamily="50" charset="-128"/>
                <a:ea typeface="HGPｺﾞｼｯｸM" pitchFamily="50" charset="-128"/>
              </a:rPr>
              <a:t>保険者である市町村や都道府県が、地域の自主性や主体性に基づき、地域の</a:t>
            </a:r>
            <a:r>
              <a:rPr lang="ja-JP" altLang="en-US" sz="1600" b="1" dirty="0">
                <a:solidFill>
                  <a:srgbClr val="FF0000"/>
                </a:solidFill>
                <a:latin typeface="HGPｺﾞｼｯｸM" pitchFamily="50" charset="-128"/>
                <a:ea typeface="HGPｺﾞｼｯｸM" pitchFamily="50" charset="-128"/>
              </a:rPr>
              <a:t>特性に</a:t>
            </a:r>
            <a:r>
              <a:rPr lang="ja-JP" altLang="en-US" sz="1600" b="1" dirty="0" smtClean="0">
                <a:solidFill>
                  <a:srgbClr val="FF0000"/>
                </a:solidFill>
                <a:latin typeface="HGPｺﾞｼｯｸM" pitchFamily="50" charset="-128"/>
                <a:ea typeface="HGPｺﾞｼｯｸM" pitchFamily="50" charset="-128"/>
              </a:rPr>
              <a:t>応じて作り上げていく</a:t>
            </a:r>
            <a:r>
              <a:rPr lang="ja-JP" altLang="en-US" sz="1600" dirty="0" smtClean="0">
                <a:solidFill>
                  <a:prstClr val="black"/>
                </a:solidFill>
                <a:latin typeface="HGPｺﾞｼｯｸM" pitchFamily="50" charset="-128"/>
                <a:ea typeface="HGPｺﾞｼｯｸM" pitchFamily="50" charset="-128"/>
              </a:rPr>
              <a:t>ことが必要です。</a:t>
            </a:r>
            <a:endParaRPr lang="ja-JP" altLang="en-US" sz="1200" dirty="0">
              <a:solidFill>
                <a:prstClr val="black"/>
              </a:solidFill>
              <a:latin typeface="Calibri"/>
              <a:ea typeface="ＭＳ Ｐゴシック"/>
            </a:endParaRPr>
          </a:p>
        </p:txBody>
      </p:sp>
      <p:sp>
        <p:nvSpPr>
          <p:cNvPr id="81" name="スライド番号プレースホルダー 4"/>
          <p:cNvSpPr>
            <a:spLocks noGrp="1"/>
          </p:cNvSpPr>
          <p:nvPr>
            <p:ph type="sldNum" sz="quarter" idx="12"/>
          </p:nvPr>
        </p:nvSpPr>
        <p:spPr>
          <a:xfrm>
            <a:off x="9407606" y="6231442"/>
            <a:ext cx="406822" cy="609324"/>
          </a:xfrm>
          <a:prstGeom prst="rect">
            <a:avLst/>
          </a:prstGeom>
          <a:solidFill>
            <a:schemeClr val="bg1">
              <a:alpha val="55000"/>
            </a:schemeClr>
          </a:solidFill>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400" b="0" i="0" u="none" strike="noStrike" kern="0" cap="none" spc="0" normalizeH="0" baseline="0" noProof="0" dirty="0" smtClean="0">
                <a:ln>
                  <a:noFill/>
                </a:ln>
                <a:solidFill>
                  <a:sysClr val="windowText" lastClr="000000"/>
                </a:solidFill>
                <a:effectLst/>
                <a:uLnTx/>
                <a:uFillTx/>
              </a:rPr>
              <a:t>7</a:t>
            </a:r>
            <a:endParaRPr kumimoji="0" lang="ja-JP" altLang="en-US" sz="24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4145442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90715" y="421840"/>
            <a:ext cx="9756000" cy="1404000"/>
          </a:xfrm>
          <a:prstGeom prst="rect">
            <a:avLst/>
          </a:prstGeom>
          <a:ln w="19050"/>
        </p:spPr>
        <p:style>
          <a:lnRef idx="2">
            <a:schemeClr val="dk1"/>
          </a:lnRef>
          <a:fillRef idx="1">
            <a:schemeClr val="lt1"/>
          </a:fillRef>
          <a:effectRef idx="0">
            <a:schemeClr val="dk1"/>
          </a:effectRef>
          <a:fontRef idx="minor">
            <a:schemeClr val="dk1"/>
          </a:fontRef>
        </p:style>
        <p:txBody>
          <a:bodyPr lIns="91263" tIns="36000" rIns="91263" bIns="45631"/>
          <a:lstStyle/>
          <a:p>
            <a:pPr>
              <a:defRPr/>
            </a:pPr>
            <a:r>
              <a:rPr lang="ja-JP" altLang="en-US" sz="1400" b="1" dirty="0">
                <a:solidFill>
                  <a:prstClr val="black"/>
                </a:solidFill>
              </a:rPr>
              <a:t>① </a:t>
            </a:r>
            <a:r>
              <a:rPr lang="en-US" altLang="ja-JP" sz="1400" b="1" dirty="0" smtClean="0">
                <a:solidFill>
                  <a:prstClr val="black"/>
                </a:solidFill>
              </a:rPr>
              <a:t>65</a:t>
            </a:r>
            <a:r>
              <a:rPr lang="ja-JP" altLang="en-US" sz="1400" b="1" dirty="0" smtClean="0">
                <a:solidFill>
                  <a:prstClr val="black"/>
                </a:solidFill>
              </a:rPr>
              <a:t>歳以上の高齢者数は、</a:t>
            </a:r>
            <a:r>
              <a:rPr lang="en-US" altLang="ja-JP" sz="1400" b="1" dirty="0" smtClean="0">
                <a:solidFill>
                  <a:prstClr val="black"/>
                </a:solidFill>
              </a:rPr>
              <a:t>2025</a:t>
            </a:r>
            <a:r>
              <a:rPr lang="ja-JP" altLang="en-US" sz="1400" b="1" dirty="0" smtClean="0">
                <a:solidFill>
                  <a:prstClr val="black"/>
                </a:solidFill>
              </a:rPr>
              <a:t>年には</a:t>
            </a:r>
            <a:r>
              <a:rPr lang="en-US" altLang="ja-JP" sz="1400" b="1" dirty="0" smtClean="0">
                <a:solidFill>
                  <a:prstClr val="black"/>
                </a:solidFill>
              </a:rPr>
              <a:t>3,657</a:t>
            </a:r>
            <a:r>
              <a:rPr lang="ja-JP" altLang="en-US" sz="1400" b="1" dirty="0" smtClean="0">
                <a:solidFill>
                  <a:prstClr val="black"/>
                </a:solidFill>
              </a:rPr>
              <a:t>万人となり、</a:t>
            </a:r>
            <a:r>
              <a:rPr lang="en-US" altLang="ja-JP" sz="1400" b="1" dirty="0" smtClean="0">
                <a:solidFill>
                  <a:prstClr val="black"/>
                </a:solidFill>
              </a:rPr>
              <a:t>2042</a:t>
            </a:r>
            <a:r>
              <a:rPr lang="ja-JP" altLang="en-US" sz="1400" b="1" dirty="0" smtClean="0">
                <a:solidFill>
                  <a:prstClr val="black"/>
                </a:solidFill>
              </a:rPr>
              <a:t>年にはピークを迎える予測（</a:t>
            </a:r>
            <a:r>
              <a:rPr lang="en-US" altLang="ja-JP" sz="1400" b="1" dirty="0" smtClean="0">
                <a:solidFill>
                  <a:prstClr val="black"/>
                </a:solidFill>
              </a:rPr>
              <a:t>3,878</a:t>
            </a:r>
            <a:r>
              <a:rPr lang="ja-JP" altLang="en-US" sz="1400" b="1" dirty="0" smtClean="0">
                <a:solidFill>
                  <a:prstClr val="black"/>
                </a:solidFill>
              </a:rPr>
              <a:t>万人）。 </a:t>
            </a:r>
            <a:endParaRPr lang="en-US" altLang="ja-JP" sz="1400" b="1" dirty="0" smtClean="0">
              <a:solidFill>
                <a:prstClr val="black"/>
              </a:solidFill>
            </a:endParaRPr>
          </a:p>
          <a:p>
            <a:pPr>
              <a:defRPr/>
            </a:pPr>
            <a:r>
              <a:rPr lang="ja-JP" altLang="en-US" sz="1400" b="1" dirty="0" smtClean="0">
                <a:solidFill>
                  <a:prstClr val="black"/>
                </a:solidFill>
              </a:rPr>
              <a:t>　　また、</a:t>
            </a:r>
            <a:r>
              <a:rPr lang="en-US" altLang="ja-JP" sz="1400" b="1" dirty="0" smtClean="0">
                <a:solidFill>
                  <a:prstClr val="black"/>
                </a:solidFill>
              </a:rPr>
              <a:t>75</a:t>
            </a:r>
            <a:r>
              <a:rPr lang="ja-JP" altLang="en-US" sz="1400" b="1" dirty="0" smtClean="0">
                <a:solidFill>
                  <a:prstClr val="black"/>
                </a:solidFill>
              </a:rPr>
              <a:t>歳以上</a:t>
            </a:r>
            <a:r>
              <a:rPr lang="ja-JP" altLang="en-US" sz="1400" b="1" dirty="0">
                <a:solidFill>
                  <a:prstClr val="black"/>
                </a:solidFill>
              </a:rPr>
              <a:t>高齢者の全人口に占める割合は増加していき、</a:t>
            </a:r>
            <a:r>
              <a:rPr lang="en-US" altLang="ja-JP" sz="1400" b="1" dirty="0">
                <a:solidFill>
                  <a:prstClr val="black"/>
                </a:solidFill>
              </a:rPr>
              <a:t>2055</a:t>
            </a:r>
            <a:r>
              <a:rPr lang="ja-JP" altLang="en-US" sz="1400" b="1" dirty="0">
                <a:solidFill>
                  <a:prstClr val="black"/>
                </a:solidFill>
              </a:rPr>
              <a:t>年には、</a:t>
            </a:r>
            <a:r>
              <a:rPr lang="en-US" altLang="ja-JP" sz="1400" b="1" dirty="0">
                <a:solidFill>
                  <a:prstClr val="black"/>
                </a:solidFill>
              </a:rPr>
              <a:t>25</a:t>
            </a:r>
            <a:r>
              <a:rPr lang="ja-JP" altLang="en-US" sz="1400" b="1" dirty="0">
                <a:solidFill>
                  <a:prstClr val="black"/>
                </a:solidFill>
              </a:rPr>
              <a:t>％を超える見込み。　</a:t>
            </a:r>
          </a:p>
        </p:txBody>
      </p:sp>
      <p:graphicFrame>
        <p:nvGraphicFramePr>
          <p:cNvPr id="7" name="表 6"/>
          <p:cNvGraphicFramePr>
            <a:graphicFrameLocks noGrp="1"/>
          </p:cNvGraphicFramePr>
          <p:nvPr>
            <p:extLst>
              <p:ext uri="{D42A27DB-BD31-4B8C-83A1-F6EECF244321}">
                <p14:modId xmlns:p14="http://schemas.microsoft.com/office/powerpoint/2010/main" val="1520345717"/>
              </p:ext>
            </p:extLst>
          </p:nvPr>
        </p:nvGraphicFramePr>
        <p:xfrm>
          <a:off x="337063" y="891142"/>
          <a:ext cx="9080501" cy="856080"/>
        </p:xfrm>
        <a:graphic>
          <a:graphicData uri="http://schemas.openxmlformats.org/drawingml/2006/table">
            <a:tbl>
              <a:tblPr firstRow="1" bandRow="1">
                <a:tableStyleId>{5940675A-B579-460E-94D1-54222C63F5DA}</a:tableStyleId>
              </a:tblPr>
              <a:tblGrid>
                <a:gridCol w="2743797"/>
                <a:gridCol w="1584176"/>
                <a:gridCol w="1584176"/>
                <a:gridCol w="1584176"/>
                <a:gridCol w="1584176"/>
              </a:tblGrid>
              <a:tr h="160719">
                <a:tc>
                  <a:txBody>
                    <a:bodyPr/>
                    <a:lstStyle/>
                    <a:p>
                      <a:pPr algn="ctr"/>
                      <a:endParaRPr kumimoji="1" lang="ja-JP" altLang="en-US" sz="1400" baseline="0" dirty="0">
                        <a:latin typeface="+mn-lt"/>
                        <a:ea typeface="+mn-ea"/>
                      </a:endParaRPr>
                    </a:p>
                  </a:txBody>
                  <a:tcPr marL="99061" marR="99061" marT="36000" marB="36000"/>
                </a:tc>
                <a:tc>
                  <a:txBody>
                    <a:bodyPr/>
                    <a:lstStyle/>
                    <a:p>
                      <a:pPr algn="ctr"/>
                      <a:r>
                        <a:rPr kumimoji="1" lang="en-US" altLang="ja-JP" sz="1400" baseline="0" dirty="0" smtClean="0">
                          <a:latin typeface="+mn-lt"/>
                          <a:ea typeface="+mn-ea"/>
                        </a:rPr>
                        <a:t>2012</a:t>
                      </a:r>
                      <a:r>
                        <a:rPr kumimoji="1" lang="ja-JP" altLang="en-US" sz="1400" baseline="0" dirty="0" smtClean="0">
                          <a:latin typeface="+mn-lt"/>
                          <a:ea typeface="+mn-ea"/>
                        </a:rPr>
                        <a:t>年８月</a:t>
                      </a:r>
                      <a:endParaRPr kumimoji="1" lang="ja-JP" altLang="en-US" sz="1400" baseline="0" dirty="0">
                        <a:latin typeface="+mn-lt"/>
                        <a:ea typeface="+mn-ea"/>
                      </a:endParaRPr>
                    </a:p>
                  </a:txBody>
                  <a:tcPr marL="99061" marR="99061" marT="36000" marB="36000"/>
                </a:tc>
                <a:tc>
                  <a:txBody>
                    <a:bodyPr/>
                    <a:lstStyle/>
                    <a:p>
                      <a:pPr algn="ctr"/>
                      <a:r>
                        <a:rPr kumimoji="1" lang="en-US" altLang="ja-JP" sz="1400" baseline="0" dirty="0" smtClean="0">
                          <a:latin typeface="+mn-lt"/>
                          <a:ea typeface="+mn-ea"/>
                        </a:rPr>
                        <a:t>2015</a:t>
                      </a:r>
                      <a:r>
                        <a:rPr kumimoji="1" lang="ja-JP" altLang="en-US" sz="1400" baseline="0" dirty="0" smtClean="0">
                          <a:latin typeface="+mn-lt"/>
                          <a:ea typeface="+mn-ea"/>
                        </a:rPr>
                        <a:t>年</a:t>
                      </a:r>
                      <a:endParaRPr kumimoji="1" lang="ja-JP" altLang="en-US" sz="1400" baseline="0" dirty="0">
                        <a:latin typeface="+mn-lt"/>
                        <a:ea typeface="+mn-ea"/>
                      </a:endParaRPr>
                    </a:p>
                  </a:txBody>
                  <a:tcPr marL="99061" marR="99061" marT="36000" marB="36000"/>
                </a:tc>
                <a:tc>
                  <a:txBody>
                    <a:bodyPr/>
                    <a:lstStyle/>
                    <a:p>
                      <a:pPr algn="ctr"/>
                      <a:r>
                        <a:rPr kumimoji="1" lang="en-US" altLang="ja-JP" sz="1400" baseline="0" dirty="0" smtClean="0">
                          <a:latin typeface="+mn-lt"/>
                          <a:ea typeface="+mn-ea"/>
                        </a:rPr>
                        <a:t>2025</a:t>
                      </a:r>
                      <a:r>
                        <a:rPr kumimoji="1" lang="ja-JP" altLang="en-US" sz="1400" baseline="0" dirty="0" smtClean="0">
                          <a:latin typeface="+mn-lt"/>
                          <a:ea typeface="+mn-ea"/>
                        </a:rPr>
                        <a:t>年</a:t>
                      </a:r>
                      <a:endParaRPr kumimoji="1" lang="ja-JP" altLang="en-US" sz="1400" baseline="0" dirty="0">
                        <a:latin typeface="+mn-lt"/>
                        <a:ea typeface="+mn-ea"/>
                      </a:endParaRPr>
                    </a:p>
                  </a:txBody>
                  <a:tcPr marL="99061" marR="99061" marT="36000" marB="36000"/>
                </a:tc>
                <a:tc>
                  <a:txBody>
                    <a:bodyPr/>
                    <a:lstStyle/>
                    <a:p>
                      <a:pPr algn="ctr"/>
                      <a:r>
                        <a:rPr kumimoji="1" lang="en-US" altLang="ja-JP" sz="1400" baseline="0" dirty="0" smtClean="0">
                          <a:latin typeface="+mn-lt"/>
                          <a:ea typeface="+mn-ea"/>
                        </a:rPr>
                        <a:t>2055</a:t>
                      </a:r>
                      <a:r>
                        <a:rPr kumimoji="1" lang="ja-JP" altLang="en-US" sz="1400" baseline="0" dirty="0" smtClean="0">
                          <a:latin typeface="+mn-lt"/>
                          <a:ea typeface="+mn-ea"/>
                        </a:rPr>
                        <a:t>年</a:t>
                      </a:r>
                      <a:endParaRPr kumimoji="1" lang="ja-JP" altLang="en-US" sz="1400" baseline="0" dirty="0">
                        <a:latin typeface="+mn-lt"/>
                        <a:ea typeface="+mn-ea"/>
                      </a:endParaRPr>
                    </a:p>
                  </a:txBody>
                  <a:tcPr marL="99061" marR="99061" marT="36000" marB="36000"/>
                </a:tc>
              </a:tr>
              <a:tr h="17166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baseline="0" dirty="0" smtClean="0">
                          <a:latin typeface="+mn-lt"/>
                          <a:ea typeface="+mn-ea"/>
                        </a:rPr>
                        <a:t>65</a:t>
                      </a:r>
                      <a:r>
                        <a:rPr kumimoji="1" lang="ja-JP" altLang="en-US" sz="1400" baseline="0" dirty="0" smtClean="0">
                          <a:latin typeface="+mn-lt"/>
                          <a:ea typeface="+mn-ea"/>
                        </a:rPr>
                        <a:t>歳以上高齢者人口（割合）</a:t>
                      </a:r>
                    </a:p>
                  </a:txBody>
                  <a:tcPr marL="99061" marR="99061" marT="36000" marB="36000"/>
                </a:tc>
                <a:tc>
                  <a:txBody>
                    <a:bodyPr/>
                    <a:lstStyle/>
                    <a:p>
                      <a:pPr algn="ctr"/>
                      <a:r>
                        <a:rPr kumimoji="1" lang="en-US" altLang="ja-JP" sz="1400" spc="-150" baseline="0" dirty="0" smtClean="0">
                          <a:latin typeface="+mn-lt"/>
                          <a:ea typeface="+mn-ea"/>
                        </a:rPr>
                        <a:t>3,058</a:t>
                      </a:r>
                      <a:r>
                        <a:rPr kumimoji="1" lang="ja-JP" altLang="en-US" sz="1400" spc="-150" baseline="0" dirty="0" smtClean="0">
                          <a:latin typeface="+mn-lt"/>
                          <a:ea typeface="+mn-ea"/>
                        </a:rPr>
                        <a:t>万人（</a:t>
                      </a:r>
                      <a:r>
                        <a:rPr kumimoji="1" lang="en-US" altLang="ja-JP" sz="1400" spc="-150" baseline="0" dirty="0" smtClean="0">
                          <a:latin typeface="+mn-lt"/>
                          <a:ea typeface="+mn-ea"/>
                        </a:rPr>
                        <a:t>24.0%</a:t>
                      </a:r>
                      <a:r>
                        <a:rPr kumimoji="1" lang="ja-JP" altLang="en-US" sz="1400" spc="-150" baseline="0" dirty="0" smtClean="0">
                          <a:latin typeface="+mn-lt"/>
                          <a:ea typeface="+mn-ea"/>
                        </a:rPr>
                        <a:t>）</a:t>
                      </a:r>
                      <a:endParaRPr kumimoji="1" lang="ja-JP" altLang="en-US" sz="1400" spc="-150" baseline="0" dirty="0">
                        <a:latin typeface="+mn-lt"/>
                        <a:ea typeface="+mn-ea"/>
                      </a:endParaRPr>
                    </a:p>
                  </a:txBody>
                  <a:tcPr marL="99061" marR="99061" marT="36000" marB="36000" anchor="ctr"/>
                </a:tc>
                <a:tc>
                  <a:txBody>
                    <a:bodyPr/>
                    <a:lstStyle/>
                    <a:p>
                      <a:pPr algn="ctr"/>
                      <a:r>
                        <a:rPr kumimoji="1" lang="en-US" altLang="ja-JP" sz="1400" spc="-150" baseline="0" dirty="0" smtClean="0">
                          <a:latin typeface="+mn-lt"/>
                          <a:ea typeface="+mn-ea"/>
                        </a:rPr>
                        <a:t>3,395</a:t>
                      </a:r>
                      <a:r>
                        <a:rPr kumimoji="1" lang="ja-JP" altLang="en-US" sz="1400" spc="-150" baseline="0" dirty="0" smtClean="0">
                          <a:latin typeface="+mn-lt"/>
                          <a:ea typeface="+mn-ea"/>
                        </a:rPr>
                        <a:t>万人（</a:t>
                      </a:r>
                      <a:r>
                        <a:rPr kumimoji="1" lang="en-US" altLang="ja-JP" sz="1400" spc="-150" baseline="0" dirty="0" smtClean="0">
                          <a:latin typeface="+mn-lt"/>
                          <a:ea typeface="+mn-ea"/>
                        </a:rPr>
                        <a:t>26.8%</a:t>
                      </a:r>
                      <a:r>
                        <a:rPr kumimoji="1" lang="ja-JP" altLang="en-US" sz="1400" spc="-150" baseline="0" dirty="0" smtClean="0">
                          <a:latin typeface="+mn-lt"/>
                          <a:ea typeface="+mn-ea"/>
                        </a:rPr>
                        <a:t>）</a:t>
                      </a:r>
                      <a:endParaRPr kumimoji="1" lang="ja-JP" altLang="en-US" sz="1400" spc="-150" baseline="0" dirty="0">
                        <a:latin typeface="+mn-lt"/>
                        <a:ea typeface="+mn-ea"/>
                      </a:endParaRPr>
                    </a:p>
                  </a:txBody>
                  <a:tcPr marL="99061" marR="99061" marT="36000" marB="36000" anchor="ctr"/>
                </a:tc>
                <a:tc>
                  <a:txBody>
                    <a:bodyPr/>
                    <a:lstStyle/>
                    <a:p>
                      <a:pPr algn="ctr"/>
                      <a:r>
                        <a:rPr kumimoji="1" lang="en-US" altLang="ja-JP" sz="1400" spc="-150" baseline="0" dirty="0" smtClean="0">
                          <a:solidFill>
                            <a:schemeClr val="tx1"/>
                          </a:solidFill>
                          <a:latin typeface="+mn-lt"/>
                          <a:ea typeface="+mn-ea"/>
                        </a:rPr>
                        <a:t>3,657</a:t>
                      </a:r>
                      <a:r>
                        <a:rPr kumimoji="1" lang="ja-JP" altLang="en-US" sz="1400" spc="-150" baseline="0" dirty="0" smtClean="0">
                          <a:solidFill>
                            <a:schemeClr val="tx1"/>
                          </a:solidFill>
                          <a:latin typeface="+mn-lt"/>
                          <a:ea typeface="+mn-ea"/>
                        </a:rPr>
                        <a:t>万人</a:t>
                      </a:r>
                      <a:r>
                        <a:rPr kumimoji="1" lang="ja-JP" altLang="en-US" sz="1400" spc="-150" baseline="0" dirty="0" smtClean="0">
                          <a:latin typeface="+mn-lt"/>
                          <a:ea typeface="+mn-ea"/>
                        </a:rPr>
                        <a:t>（</a:t>
                      </a:r>
                      <a:r>
                        <a:rPr kumimoji="1" lang="en-US" altLang="ja-JP" sz="1400" spc="-150" baseline="0" dirty="0" smtClean="0">
                          <a:latin typeface="+mn-lt"/>
                          <a:ea typeface="+mn-ea"/>
                        </a:rPr>
                        <a:t>30.3%</a:t>
                      </a:r>
                      <a:r>
                        <a:rPr kumimoji="1" lang="ja-JP" altLang="en-US" sz="1400" spc="-150" baseline="0" dirty="0" smtClean="0">
                          <a:latin typeface="+mn-lt"/>
                          <a:ea typeface="+mn-ea"/>
                        </a:rPr>
                        <a:t>）</a:t>
                      </a:r>
                      <a:endParaRPr kumimoji="1" lang="ja-JP" altLang="en-US" sz="1400" spc="-150" baseline="0" dirty="0">
                        <a:latin typeface="+mn-lt"/>
                        <a:ea typeface="+mn-ea"/>
                      </a:endParaRPr>
                    </a:p>
                  </a:txBody>
                  <a:tcPr marL="99061" marR="99061" marT="36000" marB="36000" anchor="ctr"/>
                </a:tc>
                <a:tc>
                  <a:txBody>
                    <a:bodyPr/>
                    <a:lstStyle/>
                    <a:p>
                      <a:pPr algn="ctr"/>
                      <a:r>
                        <a:rPr kumimoji="1" lang="en-US" altLang="ja-JP" sz="1400" spc="-150" baseline="0" dirty="0" smtClean="0">
                          <a:latin typeface="+mn-lt"/>
                          <a:ea typeface="+mn-ea"/>
                        </a:rPr>
                        <a:t>3,626</a:t>
                      </a:r>
                      <a:r>
                        <a:rPr kumimoji="1" lang="ja-JP" altLang="en-US" sz="1400" spc="-150" baseline="0" dirty="0" smtClean="0">
                          <a:latin typeface="+mn-lt"/>
                          <a:ea typeface="+mn-ea"/>
                        </a:rPr>
                        <a:t>万人（</a:t>
                      </a:r>
                      <a:r>
                        <a:rPr kumimoji="1" lang="en-US" altLang="ja-JP" sz="1400" spc="-150" baseline="0" dirty="0" smtClean="0">
                          <a:latin typeface="+mn-lt"/>
                          <a:ea typeface="+mn-ea"/>
                        </a:rPr>
                        <a:t>39.4%</a:t>
                      </a:r>
                      <a:r>
                        <a:rPr kumimoji="1" lang="ja-JP" altLang="en-US" sz="1400" spc="-150" baseline="0" dirty="0" smtClean="0">
                          <a:latin typeface="+mn-lt"/>
                          <a:ea typeface="+mn-ea"/>
                        </a:rPr>
                        <a:t>）</a:t>
                      </a:r>
                      <a:endParaRPr kumimoji="1" lang="ja-JP" altLang="en-US" sz="1400" spc="-150" baseline="0" dirty="0">
                        <a:latin typeface="+mn-lt"/>
                        <a:ea typeface="+mn-ea"/>
                      </a:endParaRPr>
                    </a:p>
                  </a:txBody>
                  <a:tcPr marL="99061" marR="99061" marT="36000" marB="36000" anchor="ctr"/>
                </a:tc>
              </a:tr>
              <a:tr h="171668">
                <a:tc>
                  <a:txBody>
                    <a:bodyPr/>
                    <a:lstStyle/>
                    <a:p>
                      <a:pPr algn="ctr"/>
                      <a:r>
                        <a:rPr kumimoji="1" lang="en-US" altLang="ja-JP" sz="1400" baseline="0" dirty="0" smtClean="0">
                          <a:latin typeface="+mn-lt"/>
                          <a:ea typeface="+mn-ea"/>
                        </a:rPr>
                        <a:t>75</a:t>
                      </a:r>
                      <a:r>
                        <a:rPr kumimoji="1" lang="ja-JP" altLang="en-US" sz="1400" baseline="0" dirty="0" smtClean="0">
                          <a:latin typeface="+mn-lt"/>
                          <a:ea typeface="+mn-ea"/>
                        </a:rPr>
                        <a:t>歳以上高齢者人口（割合）</a:t>
                      </a:r>
                      <a:endParaRPr kumimoji="1" lang="ja-JP" altLang="en-US" sz="1400" baseline="0" dirty="0">
                        <a:latin typeface="+mn-lt"/>
                        <a:ea typeface="+mn-ea"/>
                      </a:endParaRPr>
                    </a:p>
                  </a:txBody>
                  <a:tcPr marL="99061" marR="99061" marT="36000" marB="36000"/>
                </a:tc>
                <a:tc>
                  <a:txBody>
                    <a:bodyPr/>
                    <a:lstStyle/>
                    <a:p>
                      <a:pPr algn="ctr"/>
                      <a:r>
                        <a:rPr kumimoji="1" lang="en-US" altLang="ja-JP" sz="1400" spc="-150" baseline="0" dirty="0" smtClean="0">
                          <a:latin typeface="+mn-lt"/>
                          <a:ea typeface="+mn-ea"/>
                        </a:rPr>
                        <a:t>1,511</a:t>
                      </a:r>
                      <a:r>
                        <a:rPr kumimoji="1" lang="ja-JP" altLang="en-US" sz="1400" spc="-150" baseline="0" dirty="0" smtClean="0">
                          <a:latin typeface="+mn-lt"/>
                          <a:ea typeface="+mn-ea"/>
                        </a:rPr>
                        <a:t>万人（</a:t>
                      </a:r>
                      <a:r>
                        <a:rPr kumimoji="1" lang="en-US" altLang="ja-JP" sz="1400" spc="-150" baseline="0" dirty="0" smtClean="0">
                          <a:latin typeface="+mn-lt"/>
                          <a:ea typeface="+mn-ea"/>
                        </a:rPr>
                        <a:t>11.8%</a:t>
                      </a:r>
                      <a:r>
                        <a:rPr kumimoji="1" lang="ja-JP" altLang="en-US" sz="1400" spc="-150" baseline="0" dirty="0" smtClean="0">
                          <a:latin typeface="+mn-lt"/>
                          <a:ea typeface="+mn-ea"/>
                        </a:rPr>
                        <a:t>）</a:t>
                      </a:r>
                      <a:endParaRPr kumimoji="1" lang="ja-JP" altLang="en-US" sz="1400" spc="-150" baseline="0" dirty="0">
                        <a:latin typeface="+mn-lt"/>
                        <a:ea typeface="+mn-ea"/>
                      </a:endParaRPr>
                    </a:p>
                  </a:txBody>
                  <a:tcPr marL="99061" marR="99061" marT="36000" marB="36000" anchor="ctr"/>
                </a:tc>
                <a:tc>
                  <a:txBody>
                    <a:bodyPr/>
                    <a:lstStyle/>
                    <a:p>
                      <a:pPr algn="ctr"/>
                      <a:r>
                        <a:rPr kumimoji="1" lang="en-US" altLang="ja-JP" sz="1400" spc="-150" baseline="0" dirty="0" smtClean="0">
                          <a:latin typeface="+mn-lt"/>
                          <a:ea typeface="+mn-ea"/>
                        </a:rPr>
                        <a:t>1,646</a:t>
                      </a:r>
                      <a:r>
                        <a:rPr kumimoji="1" lang="ja-JP" altLang="en-US" sz="1400" spc="-150" baseline="0" dirty="0" smtClean="0">
                          <a:latin typeface="+mn-lt"/>
                          <a:ea typeface="+mn-ea"/>
                        </a:rPr>
                        <a:t>万人（</a:t>
                      </a:r>
                      <a:r>
                        <a:rPr kumimoji="1" lang="en-US" altLang="ja-JP" sz="1400" spc="-150" baseline="0" dirty="0" smtClean="0">
                          <a:latin typeface="+mn-lt"/>
                          <a:ea typeface="+mn-ea"/>
                        </a:rPr>
                        <a:t>13.0%</a:t>
                      </a:r>
                      <a:r>
                        <a:rPr kumimoji="1" lang="ja-JP" altLang="en-US" sz="1400" spc="-150" baseline="0" dirty="0" smtClean="0">
                          <a:latin typeface="+mn-lt"/>
                          <a:ea typeface="+mn-ea"/>
                        </a:rPr>
                        <a:t>）</a:t>
                      </a:r>
                      <a:endParaRPr kumimoji="1" lang="ja-JP" altLang="en-US" sz="1400" spc="-150" baseline="0" dirty="0">
                        <a:latin typeface="+mn-lt"/>
                        <a:ea typeface="+mn-ea"/>
                      </a:endParaRPr>
                    </a:p>
                  </a:txBody>
                  <a:tcPr marL="99061" marR="99061" marT="36000" marB="36000" anchor="ctr"/>
                </a:tc>
                <a:tc>
                  <a:txBody>
                    <a:bodyPr/>
                    <a:lstStyle/>
                    <a:p>
                      <a:pPr algn="ctr"/>
                      <a:r>
                        <a:rPr kumimoji="1" lang="en-US" altLang="ja-JP" sz="1400" spc="-150" baseline="0" dirty="0" smtClean="0">
                          <a:latin typeface="+mn-lt"/>
                          <a:ea typeface="+mn-ea"/>
                        </a:rPr>
                        <a:t>2,179</a:t>
                      </a:r>
                      <a:r>
                        <a:rPr kumimoji="1" lang="ja-JP" altLang="en-US" sz="1400" spc="-150" baseline="0" dirty="0" smtClean="0">
                          <a:latin typeface="+mn-lt"/>
                          <a:ea typeface="+mn-ea"/>
                        </a:rPr>
                        <a:t>万人（</a:t>
                      </a:r>
                      <a:r>
                        <a:rPr kumimoji="1" lang="en-US" altLang="ja-JP" sz="1400" spc="-150" baseline="0" dirty="0" smtClean="0">
                          <a:latin typeface="+mn-lt"/>
                          <a:ea typeface="+mn-ea"/>
                        </a:rPr>
                        <a:t>18.1%</a:t>
                      </a:r>
                      <a:r>
                        <a:rPr kumimoji="1" lang="ja-JP" altLang="en-US" sz="1400" spc="-150" baseline="0" dirty="0" smtClean="0">
                          <a:latin typeface="+mn-lt"/>
                          <a:ea typeface="+mn-ea"/>
                        </a:rPr>
                        <a:t>）</a:t>
                      </a:r>
                      <a:endParaRPr kumimoji="1" lang="ja-JP" altLang="en-US" sz="1400" spc="-150" baseline="0" dirty="0">
                        <a:latin typeface="+mn-lt"/>
                        <a:ea typeface="+mn-ea"/>
                      </a:endParaRPr>
                    </a:p>
                  </a:txBody>
                  <a:tcPr marL="99061" marR="99061" marT="36000" marB="36000" anchor="ctr"/>
                </a:tc>
                <a:tc>
                  <a:txBody>
                    <a:bodyPr/>
                    <a:lstStyle/>
                    <a:p>
                      <a:pPr algn="ctr"/>
                      <a:r>
                        <a:rPr kumimoji="1" lang="en-US" altLang="ja-JP" sz="1400" spc="-150" baseline="0" dirty="0" smtClean="0">
                          <a:latin typeface="+mn-lt"/>
                          <a:ea typeface="+mn-ea"/>
                        </a:rPr>
                        <a:t>2,401</a:t>
                      </a:r>
                      <a:r>
                        <a:rPr kumimoji="1" lang="ja-JP" altLang="en-US" sz="1400" spc="-150" baseline="0" dirty="0" smtClean="0">
                          <a:latin typeface="+mn-lt"/>
                          <a:ea typeface="+mn-ea"/>
                        </a:rPr>
                        <a:t>万人（</a:t>
                      </a:r>
                      <a:r>
                        <a:rPr kumimoji="1" lang="en-US" altLang="ja-JP" sz="1400" spc="-150" baseline="0" dirty="0" smtClean="0">
                          <a:latin typeface="+mn-lt"/>
                          <a:ea typeface="+mn-ea"/>
                        </a:rPr>
                        <a:t>26.1%</a:t>
                      </a:r>
                      <a:r>
                        <a:rPr kumimoji="1" lang="ja-JP" altLang="en-US" sz="1400" spc="-150" baseline="0" dirty="0" smtClean="0">
                          <a:latin typeface="+mn-lt"/>
                          <a:ea typeface="+mn-ea"/>
                        </a:rPr>
                        <a:t>）</a:t>
                      </a:r>
                      <a:endParaRPr kumimoji="1" lang="ja-JP" altLang="en-US" sz="1400" spc="-150" baseline="0" dirty="0">
                        <a:latin typeface="+mn-lt"/>
                        <a:ea typeface="+mn-ea"/>
                      </a:endParaRPr>
                    </a:p>
                  </a:txBody>
                  <a:tcPr marL="99061" marR="99061" marT="36000" marB="36000" anchor="ctr"/>
                </a:tc>
              </a:tr>
            </a:tbl>
          </a:graphicData>
        </a:graphic>
      </p:graphicFrame>
      <p:sp>
        <p:nvSpPr>
          <p:cNvPr id="8" name="正方形/長方形 7"/>
          <p:cNvSpPr/>
          <p:nvPr/>
        </p:nvSpPr>
        <p:spPr>
          <a:xfrm>
            <a:off x="88424" y="1909938"/>
            <a:ext cx="4515422" cy="3135264"/>
          </a:xfrm>
          <a:prstGeom prst="rect">
            <a:avLst/>
          </a:prstGeom>
          <a:ln w="19050"/>
        </p:spPr>
        <p:style>
          <a:lnRef idx="2">
            <a:schemeClr val="dk1"/>
          </a:lnRef>
          <a:fillRef idx="1">
            <a:schemeClr val="lt1"/>
          </a:fillRef>
          <a:effectRef idx="0">
            <a:schemeClr val="dk1"/>
          </a:effectRef>
          <a:fontRef idx="minor">
            <a:schemeClr val="dk1"/>
          </a:fontRef>
        </p:style>
        <p:txBody>
          <a:bodyPr lIns="36000" tIns="45631" rIns="36000" bIns="45631"/>
          <a:lstStyle/>
          <a:p>
            <a:pPr marL="174284" indent="-174284">
              <a:defRPr/>
            </a:pPr>
            <a:r>
              <a:rPr lang="ja-JP" altLang="en-US" sz="1400" b="1" dirty="0">
                <a:solidFill>
                  <a:prstClr val="black"/>
                </a:solidFill>
              </a:rPr>
              <a:t>② </a:t>
            </a:r>
            <a:r>
              <a:rPr lang="en-US" altLang="ja-JP" sz="1400" b="1" dirty="0">
                <a:solidFill>
                  <a:prstClr val="black"/>
                </a:solidFill>
              </a:rPr>
              <a:t>65</a:t>
            </a:r>
            <a:r>
              <a:rPr lang="ja-JP" altLang="en-US" sz="1400" b="1" dirty="0">
                <a:solidFill>
                  <a:prstClr val="black"/>
                </a:solidFill>
              </a:rPr>
              <a:t>歳以上高齢者のうち、「認知症高齢者の日常</a:t>
            </a:r>
            <a:r>
              <a:rPr lang="ja-JP" altLang="en-US" sz="1400" b="1" dirty="0" smtClean="0">
                <a:solidFill>
                  <a:prstClr val="black"/>
                </a:solidFill>
              </a:rPr>
              <a:t>生活　　自立度</a:t>
            </a:r>
            <a:r>
              <a:rPr lang="ja-JP" altLang="en-US" sz="1400" b="1" dirty="0">
                <a:solidFill>
                  <a:prstClr val="black"/>
                </a:solidFill>
              </a:rPr>
              <a:t>」</a:t>
            </a:r>
            <a:r>
              <a:rPr lang="en-US" altLang="ja-JP" sz="1400" b="1" dirty="0">
                <a:solidFill>
                  <a:prstClr val="black"/>
                </a:solidFill>
              </a:rPr>
              <a:t>Ⅱ</a:t>
            </a:r>
            <a:r>
              <a:rPr lang="ja-JP" altLang="en-US" sz="1400" b="1" dirty="0">
                <a:solidFill>
                  <a:prstClr val="black"/>
                </a:solidFill>
              </a:rPr>
              <a:t>以上の高齢者が増加していく。</a:t>
            </a:r>
          </a:p>
        </p:txBody>
      </p:sp>
      <p:sp>
        <p:nvSpPr>
          <p:cNvPr id="10" name="正方形/長方形 9"/>
          <p:cNvSpPr/>
          <p:nvPr/>
        </p:nvSpPr>
        <p:spPr>
          <a:xfrm>
            <a:off x="4616332" y="1909938"/>
            <a:ext cx="5220001" cy="3135264"/>
          </a:xfrm>
          <a:prstGeom prst="rect">
            <a:avLst/>
          </a:prstGeom>
          <a:ln w="19050"/>
        </p:spPr>
        <p:style>
          <a:lnRef idx="2">
            <a:schemeClr val="dk1"/>
          </a:lnRef>
          <a:fillRef idx="1">
            <a:schemeClr val="lt1"/>
          </a:fillRef>
          <a:effectRef idx="0">
            <a:schemeClr val="dk1"/>
          </a:effectRef>
          <a:fontRef idx="minor">
            <a:schemeClr val="dk1"/>
          </a:fontRef>
        </p:style>
        <p:txBody>
          <a:bodyPr lIns="91263" tIns="45631" rIns="0" bIns="45631"/>
          <a:lstStyle/>
          <a:p>
            <a:pPr marL="174284" indent="-174284">
              <a:defRPr/>
            </a:pPr>
            <a:endParaRPr lang="ja-JP" altLang="en-US" sz="1600" b="1" dirty="0">
              <a:solidFill>
                <a:prstClr val="black"/>
              </a:solidFill>
            </a:endParaRPr>
          </a:p>
        </p:txBody>
      </p:sp>
      <p:sp>
        <p:nvSpPr>
          <p:cNvPr id="14" name="正方形/長方形 13"/>
          <p:cNvSpPr/>
          <p:nvPr/>
        </p:nvSpPr>
        <p:spPr>
          <a:xfrm>
            <a:off x="95380" y="5092440"/>
            <a:ext cx="9756000" cy="1692000"/>
          </a:xfrm>
          <a:prstGeom prst="rect">
            <a:avLst/>
          </a:prstGeom>
          <a:ln w="19050"/>
        </p:spPr>
        <p:style>
          <a:lnRef idx="2">
            <a:schemeClr val="dk1"/>
          </a:lnRef>
          <a:fillRef idx="1">
            <a:schemeClr val="lt1"/>
          </a:fillRef>
          <a:effectRef idx="0">
            <a:schemeClr val="dk1"/>
          </a:effectRef>
          <a:fontRef idx="minor">
            <a:schemeClr val="dk1"/>
          </a:fontRef>
        </p:style>
        <p:txBody>
          <a:bodyPr lIns="91263" tIns="45631" rIns="0" bIns="45631"/>
          <a:lstStyle/>
          <a:p>
            <a:pPr>
              <a:defRPr/>
            </a:pPr>
            <a:r>
              <a:rPr lang="ja-JP" altLang="en-US" sz="1400" b="1" dirty="0">
                <a:solidFill>
                  <a:prstClr val="black"/>
                </a:solidFill>
              </a:rPr>
              <a:t>④ </a:t>
            </a:r>
            <a:r>
              <a:rPr lang="en-US" altLang="ja-JP" sz="1400" b="1" dirty="0" smtClean="0">
                <a:solidFill>
                  <a:prstClr val="black"/>
                </a:solidFill>
              </a:rPr>
              <a:t>75</a:t>
            </a:r>
            <a:r>
              <a:rPr lang="ja-JP" altLang="en-US" sz="1400" b="1" dirty="0" smtClean="0">
                <a:solidFill>
                  <a:prstClr val="black"/>
                </a:solidFill>
              </a:rPr>
              <a:t>歳以上人口は、都市部では急速に増加し、もともと高齢者人口の多い地方でも緩やかに増加する。各地域の高齢化の状況</a:t>
            </a:r>
            <a:endParaRPr lang="en-US" altLang="ja-JP" sz="1400" b="1" dirty="0" smtClean="0">
              <a:solidFill>
                <a:prstClr val="black"/>
              </a:solidFill>
            </a:endParaRPr>
          </a:p>
          <a:p>
            <a:pPr>
              <a:defRPr/>
            </a:pPr>
            <a:r>
              <a:rPr lang="ja-JP" altLang="en-US" sz="1400" b="1" dirty="0" smtClean="0">
                <a:solidFill>
                  <a:prstClr val="black"/>
                </a:solidFill>
              </a:rPr>
              <a:t>　は異なるため、各地域の特性に応じた対応が必要。</a:t>
            </a:r>
            <a:endParaRPr lang="ja-JP" altLang="en-US" sz="1400" b="1" dirty="0">
              <a:solidFill>
                <a:prstClr val="black"/>
              </a:solidFill>
            </a:endParaRPr>
          </a:p>
        </p:txBody>
      </p:sp>
      <p:sp>
        <p:nvSpPr>
          <p:cNvPr id="2109" name="テキスト ボックス 17"/>
          <p:cNvSpPr txBox="1">
            <a:spLocks noChangeArrowheads="1"/>
          </p:cNvSpPr>
          <p:nvPr/>
        </p:nvSpPr>
        <p:spPr bwMode="auto">
          <a:xfrm>
            <a:off x="90317" y="2486346"/>
            <a:ext cx="829192" cy="230187"/>
          </a:xfrm>
          <a:prstGeom prst="rect">
            <a:avLst/>
          </a:prstGeom>
          <a:noFill/>
          <a:ln w="9525">
            <a:noFill/>
            <a:miter lim="800000"/>
            <a:headEnd/>
            <a:tailEnd/>
          </a:ln>
        </p:spPr>
        <p:txBody>
          <a:bodyPr lIns="91263" tIns="45631" rIns="91263" bIns="45631">
            <a:spAutoFit/>
          </a:bodyPr>
          <a:lstStyle/>
          <a:p>
            <a:r>
              <a:rPr lang="ja-JP" altLang="en-US" sz="900" dirty="0">
                <a:solidFill>
                  <a:prstClr val="black"/>
                </a:solidFill>
                <a:latin typeface="Arial" charset="0"/>
              </a:rPr>
              <a:t>（万人）</a:t>
            </a:r>
          </a:p>
        </p:txBody>
      </p:sp>
      <p:sp>
        <p:nvSpPr>
          <p:cNvPr id="2111" name="テキスト ボックス 24"/>
          <p:cNvSpPr txBox="1">
            <a:spLocks noChangeArrowheads="1"/>
          </p:cNvSpPr>
          <p:nvPr/>
        </p:nvSpPr>
        <p:spPr bwMode="auto">
          <a:xfrm>
            <a:off x="4964075" y="2209424"/>
            <a:ext cx="925043" cy="230653"/>
          </a:xfrm>
          <a:prstGeom prst="rect">
            <a:avLst/>
          </a:prstGeom>
          <a:noFill/>
          <a:ln w="9525">
            <a:noFill/>
            <a:miter lim="800000"/>
            <a:headEnd/>
            <a:tailEnd/>
          </a:ln>
        </p:spPr>
        <p:txBody>
          <a:bodyPr wrap="square" lIns="91263" tIns="45631" rIns="91263" bIns="45631">
            <a:spAutoFit/>
          </a:bodyPr>
          <a:lstStyle/>
          <a:p>
            <a:r>
              <a:rPr lang="ja-JP" altLang="en-US" sz="900" dirty="0" smtClean="0">
                <a:solidFill>
                  <a:prstClr val="black"/>
                </a:solidFill>
                <a:latin typeface="Arial" charset="0"/>
              </a:rPr>
              <a:t>（</a:t>
            </a:r>
            <a:r>
              <a:rPr lang="en-US" altLang="ja-JP" sz="900" dirty="0" smtClean="0">
                <a:solidFill>
                  <a:prstClr val="black"/>
                </a:solidFill>
                <a:latin typeface="Arial" charset="0"/>
              </a:rPr>
              <a:t>1,000</a:t>
            </a:r>
            <a:r>
              <a:rPr lang="ja-JP" altLang="en-US" sz="900" dirty="0" smtClean="0">
                <a:solidFill>
                  <a:prstClr val="black"/>
                </a:solidFill>
                <a:latin typeface="Arial" charset="0"/>
              </a:rPr>
              <a:t>世帯</a:t>
            </a:r>
            <a:r>
              <a:rPr lang="ja-JP" altLang="en-US" sz="900" dirty="0">
                <a:solidFill>
                  <a:prstClr val="black"/>
                </a:solidFill>
                <a:latin typeface="Arial" charset="0"/>
              </a:rPr>
              <a:t>）</a:t>
            </a:r>
          </a:p>
        </p:txBody>
      </p:sp>
      <p:sp>
        <p:nvSpPr>
          <p:cNvPr id="2112" name="テキスト ボックス 25"/>
          <p:cNvSpPr txBox="1">
            <a:spLocks noChangeArrowheads="1"/>
          </p:cNvSpPr>
          <p:nvPr/>
        </p:nvSpPr>
        <p:spPr bwMode="auto">
          <a:xfrm>
            <a:off x="797678" y="2456983"/>
            <a:ext cx="3482925" cy="461485"/>
          </a:xfrm>
          <a:prstGeom prst="rect">
            <a:avLst/>
          </a:prstGeom>
          <a:noFill/>
          <a:ln w="9525">
            <a:noFill/>
            <a:miter lim="800000"/>
            <a:headEnd/>
            <a:tailEnd/>
          </a:ln>
        </p:spPr>
        <p:txBody>
          <a:bodyPr lIns="91263" tIns="45631" rIns="91263" bIns="45631">
            <a:spAutoFit/>
          </a:bodyPr>
          <a:lstStyle/>
          <a:p>
            <a:r>
              <a:rPr lang="ja-JP" altLang="en-US" sz="1200" b="1" dirty="0">
                <a:solidFill>
                  <a:prstClr val="black"/>
                </a:solidFill>
                <a:latin typeface="Arial" charset="0"/>
              </a:rPr>
              <a:t>「認知症高齢者の日常生活自立度」</a:t>
            </a:r>
            <a:r>
              <a:rPr lang="en-US" altLang="ja-JP" sz="1200" b="1" dirty="0">
                <a:solidFill>
                  <a:prstClr val="black"/>
                </a:solidFill>
                <a:latin typeface="Arial" charset="0"/>
              </a:rPr>
              <a:t>Ⅱ</a:t>
            </a:r>
            <a:r>
              <a:rPr lang="ja-JP" altLang="en-US" sz="1200" b="1" dirty="0">
                <a:solidFill>
                  <a:prstClr val="black"/>
                </a:solidFill>
                <a:latin typeface="Arial" charset="0"/>
              </a:rPr>
              <a:t>以上の高齢者数の推計（括弧内は</a:t>
            </a:r>
            <a:r>
              <a:rPr lang="en-US" altLang="ja-JP" sz="1200" b="1" dirty="0">
                <a:solidFill>
                  <a:prstClr val="black"/>
                </a:solidFill>
                <a:latin typeface="Arial" charset="0"/>
              </a:rPr>
              <a:t>65</a:t>
            </a:r>
            <a:r>
              <a:rPr lang="ja-JP" altLang="en-US" sz="1200" b="1" dirty="0">
                <a:solidFill>
                  <a:prstClr val="black"/>
                </a:solidFill>
                <a:latin typeface="Arial" charset="0"/>
              </a:rPr>
              <a:t>歳以上人口対比）</a:t>
            </a:r>
          </a:p>
        </p:txBody>
      </p:sp>
      <p:sp>
        <p:nvSpPr>
          <p:cNvPr id="2113" name="テキスト ボックス 26"/>
          <p:cNvSpPr txBox="1">
            <a:spLocks noChangeArrowheads="1"/>
          </p:cNvSpPr>
          <p:nvPr/>
        </p:nvSpPr>
        <p:spPr bwMode="auto">
          <a:xfrm>
            <a:off x="5660336" y="2198386"/>
            <a:ext cx="4101654" cy="430707"/>
          </a:xfrm>
          <a:prstGeom prst="rect">
            <a:avLst/>
          </a:prstGeom>
          <a:noFill/>
          <a:ln w="9525">
            <a:noFill/>
            <a:miter lim="800000"/>
            <a:headEnd/>
            <a:tailEnd/>
          </a:ln>
        </p:spPr>
        <p:txBody>
          <a:bodyPr lIns="91263" tIns="45631" rIns="91263" bIns="45631">
            <a:spAutoFit/>
          </a:bodyPr>
          <a:lstStyle/>
          <a:p>
            <a:r>
              <a:rPr lang="ja-JP" altLang="en-US" sz="1000" b="1" dirty="0" smtClean="0">
                <a:solidFill>
                  <a:prstClr val="black"/>
                </a:solidFill>
                <a:latin typeface="Arial" charset="0"/>
              </a:rPr>
              <a:t>世帯主が</a:t>
            </a:r>
            <a:r>
              <a:rPr lang="en-US" altLang="ja-JP" sz="1000" b="1" dirty="0" smtClean="0">
                <a:solidFill>
                  <a:prstClr val="black"/>
                </a:solidFill>
                <a:latin typeface="Arial" charset="0"/>
              </a:rPr>
              <a:t>65</a:t>
            </a:r>
            <a:r>
              <a:rPr lang="ja-JP" altLang="en-US" sz="1000" b="1" dirty="0" smtClean="0">
                <a:solidFill>
                  <a:prstClr val="black"/>
                </a:solidFill>
                <a:latin typeface="Arial" charset="0"/>
              </a:rPr>
              <a:t>歳以上の単独世帯及び夫婦のみ世帯数の</a:t>
            </a:r>
            <a:r>
              <a:rPr lang="ja-JP" altLang="en-US" sz="1000" b="1" dirty="0">
                <a:solidFill>
                  <a:prstClr val="black"/>
                </a:solidFill>
                <a:latin typeface="Arial" charset="0"/>
              </a:rPr>
              <a:t>推計</a:t>
            </a:r>
            <a:endParaRPr lang="en-US" altLang="ja-JP" sz="1000" b="1" dirty="0">
              <a:solidFill>
                <a:prstClr val="black"/>
              </a:solidFill>
              <a:latin typeface="Arial" charset="0"/>
            </a:endParaRPr>
          </a:p>
          <a:p>
            <a:endParaRPr lang="ja-JP" altLang="en-US" sz="1100" b="1" dirty="0">
              <a:solidFill>
                <a:prstClr val="black"/>
              </a:solidFill>
              <a:latin typeface="Arial" charset="0"/>
            </a:endParaRPr>
          </a:p>
        </p:txBody>
      </p:sp>
      <p:graphicFrame>
        <p:nvGraphicFramePr>
          <p:cNvPr id="17" name="グラフ 16"/>
          <p:cNvGraphicFramePr/>
          <p:nvPr/>
        </p:nvGraphicFramePr>
        <p:xfrm>
          <a:off x="262004" y="2722921"/>
          <a:ext cx="4330959" cy="229999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0" name="表 19"/>
          <p:cNvGraphicFramePr>
            <a:graphicFrameLocks noGrp="1"/>
          </p:cNvGraphicFramePr>
          <p:nvPr>
            <p:extLst>
              <p:ext uri="{D42A27DB-BD31-4B8C-83A1-F6EECF244321}">
                <p14:modId xmlns:p14="http://schemas.microsoft.com/office/powerpoint/2010/main" val="1552670936"/>
              </p:ext>
            </p:extLst>
          </p:nvPr>
        </p:nvGraphicFramePr>
        <p:xfrm>
          <a:off x="200479" y="5598790"/>
          <a:ext cx="9433050" cy="1114441"/>
        </p:xfrm>
        <a:graphic>
          <a:graphicData uri="http://schemas.openxmlformats.org/drawingml/2006/table">
            <a:tbl>
              <a:tblPr/>
              <a:tblGrid>
                <a:gridCol w="752083"/>
                <a:gridCol w="859522"/>
                <a:gridCol w="859522"/>
                <a:gridCol w="859522"/>
                <a:gridCol w="859522"/>
                <a:gridCol w="859522"/>
                <a:gridCol w="859522"/>
                <a:gridCol w="229001"/>
                <a:gridCol w="787895"/>
                <a:gridCol w="787895"/>
                <a:gridCol w="787895"/>
                <a:gridCol w="931149"/>
              </a:tblGrid>
              <a:tr h="198913">
                <a:tc>
                  <a:txBody>
                    <a:bodyPr/>
                    <a:lstStyle/>
                    <a:p>
                      <a:pPr marL="0" marR="0" lvl="0" indent="0" algn="ctr" defTabSz="912813"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mn-lt"/>
                        <a:ea typeface="+mn-ea"/>
                      </a:endParaRPr>
                    </a:p>
                  </a:txBody>
                  <a:tcPr marL="99061" marR="99061"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埼玉県</a:t>
                      </a:r>
                    </a:p>
                  </a:txBody>
                  <a:tcPr marL="0" marR="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千葉県</a:t>
                      </a:r>
                    </a:p>
                  </a:txBody>
                  <a:tcPr marL="0" marR="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神奈川県</a:t>
                      </a:r>
                    </a:p>
                  </a:txBody>
                  <a:tcPr marL="0" marR="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大阪府</a:t>
                      </a:r>
                    </a:p>
                  </a:txBody>
                  <a:tcPr marL="0" marR="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愛知県</a:t>
                      </a:r>
                    </a:p>
                  </a:txBody>
                  <a:tcPr marL="0" marR="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東京都</a:t>
                      </a:r>
                    </a:p>
                  </a:txBody>
                  <a:tcPr marL="36000" marR="36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a:t>
                      </a:r>
                    </a:p>
                  </a:txBody>
                  <a:tcPr marL="0" marR="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鹿児島県</a:t>
                      </a:r>
                    </a:p>
                  </a:txBody>
                  <a:tcPr marL="36000" marR="36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島根県</a:t>
                      </a:r>
                    </a:p>
                  </a:txBody>
                  <a:tcPr marL="36000" marR="36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山形県</a:t>
                      </a:r>
                    </a:p>
                  </a:txBody>
                  <a:tcPr marL="36000" marR="36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全国</a:t>
                      </a:r>
                    </a:p>
                  </a:txBody>
                  <a:tcPr marL="36000" marR="36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881">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n-lt"/>
                          <a:ea typeface="+mn-ea"/>
                        </a:rPr>
                        <a:t>2010</a:t>
                      </a:r>
                      <a:r>
                        <a:rPr kumimoji="1" lang="ja-JP" altLang="en-US" sz="1100" b="0" i="0" u="none" strike="noStrike" cap="none" normalizeH="0" baseline="0" dirty="0" smtClean="0">
                          <a:ln>
                            <a:noFill/>
                          </a:ln>
                          <a:solidFill>
                            <a:schemeClr val="tx1"/>
                          </a:solidFill>
                          <a:effectLst/>
                          <a:latin typeface="+mn-lt"/>
                          <a:ea typeface="+mn-ea"/>
                        </a:rPr>
                        <a:t>年</a:t>
                      </a:r>
                      <a:endParaRPr kumimoji="1" lang="en-US" altLang="ja-JP" sz="1100" b="0" i="0" u="none" strike="noStrike" cap="none" normalizeH="0" baseline="0" dirty="0" smtClean="0">
                        <a:ln>
                          <a:noFill/>
                        </a:ln>
                        <a:solidFill>
                          <a:schemeClr val="tx1"/>
                        </a:solidFill>
                        <a:effectLst/>
                        <a:latin typeface="+mn-lt"/>
                        <a:ea typeface="+mn-ea"/>
                      </a:endParaRPr>
                    </a:p>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n-lt"/>
                          <a:ea typeface="+mn-ea"/>
                        </a:rPr>
                        <a:t>＜＞は割合</a:t>
                      </a:r>
                      <a:endParaRPr kumimoji="1" lang="en-US" altLang="ja-JP" sz="1000" b="0" i="0" u="none" strike="noStrike" cap="none" normalizeH="0" baseline="0" dirty="0" smtClean="0">
                        <a:ln>
                          <a:noFill/>
                        </a:ln>
                        <a:solidFill>
                          <a:schemeClr val="tx1"/>
                        </a:solidFill>
                        <a:effectLst/>
                        <a:latin typeface="+mn-lt"/>
                        <a:ea typeface="+mn-ea"/>
                      </a:endParaRPr>
                    </a:p>
                  </a:txBody>
                  <a:tcPr marL="36000" marR="36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n-lt"/>
                          <a:ea typeface="+mn-ea"/>
                        </a:rPr>
                        <a:t>58.9</a:t>
                      </a:r>
                      <a:r>
                        <a:rPr kumimoji="1" lang="ja-JP" altLang="en-US" sz="1100" b="0" i="0" u="none" strike="noStrike" cap="none" normalizeH="0" baseline="0" dirty="0" smtClean="0">
                          <a:ln>
                            <a:noFill/>
                          </a:ln>
                          <a:solidFill>
                            <a:schemeClr val="tx1"/>
                          </a:solidFill>
                          <a:effectLst/>
                          <a:latin typeface="+mn-lt"/>
                          <a:ea typeface="+mn-ea"/>
                        </a:rPr>
                        <a:t>万人</a:t>
                      </a:r>
                      <a:endParaRPr kumimoji="1" lang="en-US" altLang="ja-JP" sz="1100" b="0" i="0" u="none" strike="noStrike" cap="none" normalizeH="0" baseline="0" dirty="0" smtClean="0">
                        <a:ln>
                          <a:noFill/>
                        </a:ln>
                        <a:solidFill>
                          <a:schemeClr val="tx1"/>
                        </a:solidFill>
                        <a:effectLst/>
                        <a:latin typeface="+mn-lt"/>
                        <a:ea typeface="+mn-ea"/>
                      </a:endParaRPr>
                    </a:p>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a:t>
                      </a:r>
                      <a:r>
                        <a:rPr kumimoji="1" lang="en-US" altLang="ja-JP" sz="1100" b="0" i="0" u="none" strike="noStrike" cap="none" normalizeH="0" baseline="0" dirty="0" smtClean="0">
                          <a:ln>
                            <a:noFill/>
                          </a:ln>
                          <a:solidFill>
                            <a:schemeClr val="tx1"/>
                          </a:solidFill>
                          <a:effectLst/>
                          <a:latin typeface="+mn-lt"/>
                          <a:ea typeface="+mn-ea"/>
                        </a:rPr>
                        <a:t>8.2%</a:t>
                      </a:r>
                      <a:r>
                        <a:rPr kumimoji="1" lang="ja-JP" altLang="en-US" sz="1100" b="0" i="0" u="none" strike="noStrike" cap="none" normalizeH="0" baseline="0" dirty="0" smtClean="0">
                          <a:ln>
                            <a:noFill/>
                          </a:ln>
                          <a:solidFill>
                            <a:schemeClr val="tx1"/>
                          </a:solidFill>
                          <a:effectLst/>
                          <a:latin typeface="+mn-lt"/>
                          <a:ea typeface="+mn-ea"/>
                        </a:rPr>
                        <a:t>＞</a:t>
                      </a:r>
                    </a:p>
                  </a:txBody>
                  <a:tcPr marL="36000" marR="36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n-lt"/>
                          <a:ea typeface="+mn-ea"/>
                        </a:rPr>
                        <a:t>56.3</a:t>
                      </a:r>
                      <a:r>
                        <a:rPr kumimoji="1" lang="ja-JP" altLang="en-US" sz="1100" b="0" i="0" u="none" strike="noStrike" cap="none" normalizeH="0" baseline="0" dirty="0" smtClean="0">
                          <a:ln>
                            <a:noFill/>
                          </a:ln>
                          <a:solidFill>
                            <a:schemeClr val="tx1"/>
                          </a:solidFill>
                          <a:effectLst/>
                          <a:latin typeface="+mn-lt"/>
                          <a:ea typeface="+mn-ea"/>
                        </a:rPr>
                        <a:t>万人</a:t>
                      </a:r>
                      <a:endParaRPr kumimoji="1" lang="en-US" altLang="ja-JP" sz="1100" b="0" i="0" u="none" strike="noStrike" cap="none" normalizeH="0" baseline="0" dirty="0" smtClean="0">
                        <a:ln>
                          <a:noFill/>
                        </a:ln>
                        <a:solidFill>
                          <a:schemeClr val="tx1"/>
                        </a:solidFill>
                        <a:effectLst/>
                        <a:latin typeface="+mn-lt"/>
                        <a:ea typeface="+mn-ea"/>
                      </a:endParaRPr>
                    </a:p>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a:t>
                      </a:r>
                      <a:r>
                        <a:rPr kumimoji="1" lang="en-US" altLang="ja-JP" sz="1100" b="0" i="0" u="none" strike="noStrike" cap="none" normalizeH="0" baseline="0" dirty="0" smtClean="0">
                          <a:ln>
                            <a:noFill/>
                          </a:ln>
                          <a:solidFill>
                            <a:schemeClr val="tx1"/>
                          </a:solidFill>
                          <a:effectLst/>
                          <a:latin typeface="+mn-lt"/>
                          <a:ea typeface="+mn-ea"/>
                        </a:rPr>
                        <a:t>9.1%</a:t>
                      </a:r>
                      <a:r>
                        <a:rPr kumimoji="1" lang="ja-JP" altLang="en-US" sz="1100" b="0" i="0" u="none" strike="noStrike" cap="none" normalizeH="0" baseline="0" dirty="0" smtClean="0">
                          <a:ln>
                            <a:noFill/>
                          </a:ln>
                          <a:solidFill>
                            <a:schemeClr val="tx1"/>
                          </a:solidFill>
                          <a:effectLst/>
                          <a:latin typeface="+mn-lt"/>
                          <a:ea typeface="+mn-ea"/>
                        </a:rPr>
                        <a:t>＞</a:t>
                      </a:r>
                    </a:p>
                  </a:txBody>
                  <a:tcPr marL="36000" marR="36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n-lt"/>
                          <a:ea typeface="+mn-ea"/>
                        </a:rPr>
                        <a:t>79.4</a:t>
                      </a:r>
                      <a:r>
                        <a:rPr kumimoji="1" lang="ja-JP" altLang="en-US" sz="1100" b="0" i="0" u="none" strike="noStrike" cap="none" normalizeH="0" baseline="0" dirty="0" smtClean="0">
                          <a:ln>
                            <a:noFill/>
                          </a:ln>
                          <a:solidFill>
                            <a:schemeClr val="tx1"/>
                          </a:solidFill>
                          <a:effectLst/>
                          <a:latin typeface="+mn-lt"/>
                          <a:ea typeface="+mn-ea"/>
                        </a:rPr>
                        <a:t>万人</a:t>
                      </a:r>
                      <a:endParaRPr kumimoji="1" lang="en-US" altLang="ja-JP" sz="1100" b="0" i="0" u="none" strike="noStrike" cap="none" normalizeH="0" baseline="0" dirty="0" smtClean="0">
                        <a:ln>
                          <a:noFill/>
                        </a:ln>
                        <a:solidFill>
                          <a:schemeClr val="tx1"/>
                        </a:solidFill>
                        <a:effectLst/>
                        <a:latin typeface="+mn-lt"/>
                        <a:ea typeface="+mn-ea"/>
                      </a:endParaRPr>
                    </a:p>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a:t>
                      </a:r>
                      <a:r>
                        <a:rPr kumimoji="1" lang="en-US" altLang="ja-JP" sz="1100" b="0" i="0" u="none" strike="noStrike" cap="none" normalizeH="0" baseline="0" dirty="0" smtClean="0">
                          <a:ln>
                            <a:noFill/>
                          </a:ln>
                          <a:solidFill>
                            <a:schemeClr val="tx1"/>
                          </a:solidFill>
                          <a:effectLst/>
                          <a:latin typeface="+mn-lt"/>
                          <a:ea typeface="+mn-ea"/>
                        </a:rPr>
                        <a:t>8.8%</a:t>
                      </a:r>
                      <a:r>
                        <a:rPr kumimoji="1" lang="ja-JP" altLang="en-US" sz="1100" b="0" i="0" u="none" strike="noStrike" cap="none" normalizeH="0" baseline="0" dirty="0" smtClean="0">
                          <a:ln>
                            <a:noFill/>
                          </a:ln>
                          <a:solidFill>
                            <a:schemeClr val="tx1"/>
                          </a:solidFill>
                          <a:effectLst/>
                          <a:latin typeface="+mn-lt"/>
                          <a:ea typeface="+mn-ea"/>
                        </a:rPr>
                        <a:t>＞</a:t>
                      </a:r>
                    </a:p>
                  </a:txBody>
                  <a:tcPr marL="36000" marR="36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n-lt"/>
                          <a:ea typeface="+mn-ea"/>
                        </a:rPr>
                        <a:t>84.3</a:t>
                      </a:r>
                      <a:r>
                        <a:rPr kumimoji="1" lang="ja-JP" altLang="en-US" sz="1100" b="0" i="0" u="none" strike="noStrike" cap="none" normalizeH="0" baseline="0" dirty="0" smtClean="0">
                          <a:ln>
                            <a:noFill/>
                          </a:ln>
                          <a:solidFill>
                            <a:schemeClr val="tx1"/>
                          </a:solidFill>
                          <a:effectLst/>
                          <a:latin typeface="+mn-lt"/>
                          <a:ea typeface="+mn-ea"/>
                        </a:rPr>
                        <a:t>万人</a:t>
                      </a:r>
                      <a:endParaRPr kumimoji="1" lang="en-US" altLang="ja-JP" sz="1100" b="0" i="0" u="none" strike="noStrike" cap="none" normalizeH="0" baseline="0" dirty="0" smtClean="0">
                        <a:ln>
                          <a:noFill/>
                        </a:ln>
                        <a:solidFill>
                          <a:schemeClr val="tx1"/>
                        </a:solidFill>
                        <a:effectLst/>
                        <a:latin typeface="+mn-lt"/>
                        <a:ea typeface="+mn-ea"/>
                      </a:endParaRPr>
                    </a:p>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a:t>
                      </a:r>
                      <a:r>
                        <a:rPr kumimoji="1" lang="en-US" altLang="ja-JP" sz="1100" b="0" i="0" u="none" strike="noStrike" cap="none" normalizeH="0" baseline="0" dirty="0" smtClean="0">
                          <a:ln>
                            <a:noFill/>
                          </a:ln>
                          <a:solidFill>
                            <a:schemeClr val="tx1"/>
                          </a:solidFill>
                          <a:effectLst/>
                          <a:latin typeface="+mn-lt"/>
                          <a:ea typeface="+mn-ea"/>
                        </a:rPr>
                        <a:t>9.5%</a:t>
                      </a:r>
                      <a:r>
                        <a:rPr kumimoji="1" lang="ja-JP" altLang="en-US" sz="1100" b="0" i="0" u="none" strike="noStrike" cap="none" normalizeH="0" baseline="0" dirty="0" smtClean="0">
                          <a:ln>
                            <a:noFill/>
                          </a:ln>
                          <a:solidFill>
                            <a:schemeClr val="tx1"/>
                          </a:solidFill>
                          <a:effectLst/>
                          <a:latin typeface="+mn-lt"/>
                          <a:ea typeface="+mn-ea"/>
                        </a:rPr>
                        <a:t>＞</a:t>
                      </a:r>
                    </a:p>
                  </a:txBody>
                  <a:tcPr marL="36000" marR="36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n-lt"/>
                          <a:ea typeface="+mn-ea"/>
                        </a:rPr>
                        <a:t>66.0</a:t>
                      </a:r>
                      <a:r>
                        <a:rPr kumimoji="1" lang="ja-JP" altLang="en-US" sz="1100" b="0" i="0" u="none" strike="noStrike" cap="none" normalizeH="0" baseline="0" dirty="0" smtClean="0">
                          <a:ln>
                            <a:noFill/>
                          </a:ln>
                          <a:solidFill>
                            <a:schemeClr val="tx1"/>
                          </a:solidFill>
                          <a:effectLst/>
                          <a:latin typeface="+mn-lt"/>
                          <a:ea typeface="+mn-ea"/>
                        </a:rPr>
                        <a:t>万人</a:t>
                      </a:r>
                      <a:endParaRPr kumimoji="1" lang="en-US" altLang="ja-JP" sz="1100" b="0" i="0" u="none" strike="noStrike" cap="none" normalizeH="0" baseline="0" dirty="0" smtClean="0">
                        <a:ln>
                          <a:noFill/>
                        </a:ln>
                        <a:solidFill>
                          <a:schemeClr val="tx1"/>
                        </a:solidFill>
                        <a:effectLst/>
                        <a:latin typeface="+mn-lt"/>
                        <a:ea typeface="+mn-ea"/>
                      </a:endParaRPr>
                    </a:p>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a:t>
                      </a:r>
                      <a:r>
                        <a:rPr kumimoji="1" lang="en-US" altLang="ja-JP" sz="1100" b="0" i="0" u="none" strike="noStrike" cap="none" normalizeH="0" baseline="0" dirty="0" smtClean="0">
                          <a:ln>
                            <a:noFill/>
                          </a:ln>
                          <a:solidFill>
                            <a:schemeClr val="tx1"/>
                          </a:solidFill>
                          <a:effectLst/>
                          <a:latin typeface="+mn-lt"/>
                          <a:ea typeface="+mn-ea"/>
                        </a:rPr>
                        <a:t>8.9%</a:t>
                      </a:r>
                      <a:r>
                        <a:rPr kumimoji="1" lang="ja-JP" altLang="en-US" sz="1100" b="0" i="0" u="none" strike="noStrike" cap="none" normalizeH="0" baseline="0" dirty="0" smtClean="0">
                          <a:ln>
                            <a:noFill/>
                          </a:ln>
                          <a:solidFill>
                            <a:schemeClr val="tx1"/>
                          </a:solidFill>
                          <a:effectLst/>
                          <a:latin typeface="+mn-lt"/>
                          <a:ea typeface="+mn-ea"/>
                        </a:rPr>
                        <a:t>＞</a:t>
                      </a:r>
                    </a:p>
                  </a:txBody>
                  <a:tcPr marL="36000" marR="36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n-lt"/>
                          <a:ea typeface="+mn-ea"/>
                        </a:rPr>
                        <a:t>123.4</a:t>
                      </a:r>
                      <a:r>
                        <a:rPr kumimoji="1" lang="ja-JP" altLang="en-US" sz="1100" b="0" i="0" u="none" strike="noStrike" cap="none" normalizeH="0" baseline="0" dirty="0" smtClean="0">
                          <a:ln>
                            <a:noFill/>
                          </a:ln>
                          <a:solidFill>
                            <a:schemeClr val="tx1"/>
                          </a:solidFill>
                          <a:effectLst/>
                          <a:latin typeface="+mn-lt"/>
                          <a:ea typeface="+mn-ea"/>
                        </a:rPr>
                        <a:t>万人</a:t>
                      </a:r>
                      <a:endParaRPr kumimoji="1" lang="en-US" altLang="ja-JP" sz="1100" b="0" i="0" u="none" strike="noStrike" cap="none" normalizeH="0" baseline="0" dirty="0" smtClean="0">
                        <a:ln>
                          <a:noFill/>
                        </a:ln>
                        <a:solidFill>
                          <a:schemeClr val="tx1"/>
                        </a:solidFill>
                        <a:effectLst/>
                        <a:latin typeface="+mn-lt"/>
                        <a:ea typeface="+mn-ea"/>
                      </a:endParaRPr>
                    </a:p>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a:t>
                      </a:r>
                      <a:r>
                        <a:rPr kumimoji="1" lang="en-US" altLang="ja-JP" sz="1100" b="0" i="0" u="none" strike="noStrike" cap="none" normalizeH="0" baseline="0" dirty="0" smtClean="0">
                          <a:ln>
                            <a:noFill/>
                          </a:ln>
                          <a:solidFill>
                            <a:schemeClr val="tx1"/>
                          </a:solidFill>
                          <a:effectLst/>
                          <a:latin typeface="+mn-lt"/>
                          <a:ea typeface="+mn-ea"/>
                        </a:rPr>
                        <a:t>9.4%</a:t>
                      </a:r>
                      <a:r>
                        <a:rPr kumimoji="1" lang="ja-JP" altLang="en-US" sz="1100" b="0" i="0" u="none" strike="noStrike" cap="none" normalizeH="0" baseline="0" dirty="0" smtClean="0">
                          <a:ln>
                            <a:noFill/>
                          </a:ln>
                          <a:solidFill>
                            <a:schemeClr val="tx1"/>
                          </a:solidFill>
                          <a:effectLst/>
                          <a:latin typeface="+mn-lt"/>
                          <a:ea typeface="+mn-ea"/>
                        </a:rPr>
                        <a:t>＞</a:t>
                      </a:r>
                    </a:p>
                  </a:txBody>
                  <a:tcPr marL="36000" marR="36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n-lt"/>
                        <a:ea typeface="+mn-ea"/>
                      </a:endParaRPr>
                    </a:p>
                  </a:txBody>
                  <a:tcPr marL="0" marR="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n-lt"/>
                          <a:ea typeface="+mn-ea"/>
                        </a:rPr>
                        <a:t>25.4</a:t>
                      </a:r>
                      <a:r>
                        <a:rPr kumimoji="1" lang="ja-JP" altLang="en-US" sz="1100" b="0" i="0" u="none" strike="noStrike" cap="none" normalizeH="0" baseline="0" dirty="0" smtClean="0">
                          <a:ln>
                            <a:noFill/>
                          </a:ln>
                          <a:solidFill>
                            <a:schemeClr val="tx1"/>
                          </a:solidFill>
                          <a:effectLst/>
                          <a:latin typeface="+mn-lt"/>
                          <a:ea typeface="+mn-ea"/>
                        </a:rPr>
                        <a:t>万人</a:t>
                      </a:r>
                      <a:endParaRPr kumimoji="1" lang="en-US" altLang="ja-JP" sz="1100" b="0" i="0" u="none" strike="noStrike" cap="none" normalizeH="0" baseline="0" dirty="0" smtClean="0">
                        <a:ln>
                          <a:noFill/>
                        </a:ln>
                        <a:solidFill>
                          <a:schemeClr val="tx1"/>
                        </a:solidFill>
                        <a:effectLst/>
                        <a:latin typeface="+mn-lt"/>
                        <a:ea typeface="+mn-ea"/>
                      </a:endParaRPr>
                    </a:p>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a:t>
                      </a:r>
                      <a:r>
                        <a:rPr kumimoji="1" lang="en-US" altLang="ja-JP" sz="1100" b="0" i="0" u="none" strike="noStrike" cap="none" normalizeH="0" baseline="0" dirty="0" smtClean="0">
                          <a:ln>
                            <a:noFill/>
                          </a:ln>
                          <a:solidFill>
                            <a:schemeClr val="tx1"/>
                          </a:solidFill>
                          <a:effectLst/>
                          <a:latin typeface="+mn-lt"/>
                          <a:ea typeface="+mn-ea"/>
                        </a:rPr>
                        <a:t>14.9%</a:t>
                      </a:r>
                      <a:r>
                        <a:rPr kumimoji="1" lang="ja-JP" altLang="en-US" sz="1100" b="0" i="0" u="none" strike="noStrike" cap="none" normalizeH="0" baseline="0" dirty="0" smtClean="0">
                          <a:ln>
                            <a:noFill/>
                          </a:ln>
                          <a:solidFill>
                            <a:schemeClr val="tx1"/>
                          </a:solidFill>
                          <a:effectLst/>
                          <a:latin typeface="+mn-lt"/>
                          <a:ea typeface="+mn-ea"/>
                        </a:rPr>
                        <a:t>＞</a:t>
                      </a:r>
                    </a:p>
                  </a:txBody>
                  <a:tcPr marL="36000" marR="36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n-lt"/>
                          <a:ea typeface="+mn-ea"/>
                        </a:rPr>
                        <a:t>11.9</a:t>
                      </a:r>
                      <a:r>
                        <a:rPr kumimoji="1" lang="ja-JP" altLang="en-US" sz="1100" b="0" i="0" u="none" strike="noStrike" cap="none" normalizeH="0" baseline="0" dirty="0" smtClean="0">
                          <a:ln>
                            <a:noFill/>
                          </a:ln>
                          <a:solidFill>
                            <a:schemeClr val="tx1"/>
                          </a:solidFill>
                          <a:effectLst/>
                          <a:latin typeface="+mn-lt"/>
                          <a:ea typeface="+mn-ea"/>
                        </a:rPr>
                        <a:t>万人</a:t>
                      </a:r>
                      <a:endParaRPr kumimoji="1" lang="en-US" altLang="ja-JP" sz="1100" b="0" i="0" u="none" strike="noStrike" cap="none" normalizeH="0" baseline="0" dirty="0" smtClean="0">
                        <a:ln>
                          <a:noFill/>
                        </a:ln>
                        <a:solidFill>
                          <a:schemeClr val="tx1"/>
                        </a:solidFill>
                        <a:effectLst/>
                        <a:latin typeface="+mn-lt"/>
                        <a:ea typeface="+mn-ea"/>
                      </a:endParaRPr>
                    </a:p>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a:t>
                      </a:r>
                      <a:r>
                        <a:rPr kumimoji="1" lang="en-US" altLang="ja-JP" sz="1100" b="0" i="0" u="none" strike="noStrike" cap="none" normalizeH="0" baseline="0" dirty="0" smtClean="0">
                          <a:ln>
                            <a:noFill/>
                          </a:ln>
                          <a:solidFill>
                            <a:schemeClr val="tx1"/>
                          </a:solidFill>
                          <a:effectLst/>
                          <a:latin typeface="+mn-lt"/>
                          <a:ea typeface="+mn-ea"/>
                        </a:rPr>
                        <a:t>16.6%</a:t>
                      </a:r>
                      <a:r>
                        <a:rPr kumimoji="1" lang="ja-JP" altLang="en-US" sz="1100" b="0" i="0" u="none" strike="noStrike" cap="none" normalizeH="0" baseline="0" dirty="0" smtClean="0">
                          <a:ln>
                            <a:noFill/>
                          </a:ln>
                          <a:solidFill>
                            <a:schemeClr val="tx1"/>
                          </a:solidFill>
                          <a:effectLst/>
                          <a:latin typeface="+mn-lt"/>
                          <a:ea typeface="+mn-ea"/>
                        </a:rPr>
                        <a:t>＞</a:t>
                      </a:r>
                    </a:p>
                  </a:txBody>
                  <a:tcPr marL="36000" marR="36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n-lt"/>
                          <a:ea typeface="+mn-ea"/>
                        </a:rPr>
                        <a:t>18.1</a:t>
                      </a:r>
                      <a:r>
                        <a:rPr kumimoji="1" lang="ja-JP" altLang="en-US" sz="1100" b="0" i="0" u="none" strike="noStrike" cap="none" normalizeH="0" baseline="0" dirty="0" smtClean="0">
                          <a:ln>
                            <a:noFill/>
                          </a:ln>
                          <a:solidFill>
                            <a:schemeClr val="tx1"/>
                          </a:solidFill>
                          <a:effectLst/>
                          <a:latin typeface="+mn-lt"/>
                          <a:ea typeface="+mn-ea"/>
                        </a:rPr>
                        <a:t>万人</a:t>
                      </a:r>
                      <a:endParaRPr kumimoji="1" lang="en-US" altLang="ja-JP" sz="1100" b="0" i="0" u="none" strike="noStrike" cap="none" normalizeH="0" baseline="0" dirty="0" smtClean="0">
                        <a:ln>
                          <a:noFill/>
                        </a:ln>
                        <a:solidFill>
                          <a:schemeClr val="tx1"/>
                        </a:solidFill>
                        <a:effectLst/>
                        <a:latin typeface="+mn-lt"/>
                        <a:ea typeface="+mn-ea"/>
                      </a:endParaRPr>
                    </a:p>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a:t>
                      </a:r>
                      <a:r>
                        <a:rPr kumimoji="1" lang="en-US" altLang="ja-JP" sz="1100" b="0" i="0" u="none" strike="noStrike" cap="none" normalizeH="0" baseline="0" dirty="0" smtClean="0">
                          <a:ln>
                            <a:noFill/>
                          </a:ln>
                          <a:solidFill>
                            <a:schemeClr val="tx1"/>
                          </a:solidFill>
                          <a:effectLst/>
                          <a:latin typeface="+mn-lt"/>
                          <a:ea typeface="+mn-ea"/>
                        </a:rPr>
                        <a:t>15.5</a:t>
                      </a:r>
                      <a:r>
                        <a:rPr kumimoji="1" lang="ja-JP" altLang="en-US" sz="1100" b="0" i="0" u="none" strike="noStrike" cap="none" normalizeH="0" baseline="0" dirty="0" smtClean="0">
                          <a:ln>
                            <a:noFill/>
                          </a:ln>
                          <a:solidFill>
                            <a:schemeClr val="tx1"/>
                          </a:solidFill>
                          <a:effectLst/>
                          <a:latin typeface="+mn-lt"/>
                          <a:ea typeface="+mn-ea"/>
                        </a:rPr>
                        <a:t>％＞</a:t>
                      </a:r>
                    </a:p>
                  </a:txBody>
                  <a:tcPr marL="36000" marR="36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n-lt"/>
                          <a:ea typeface="+mn-ea"/>
                        </a:rPr>
                        <a:t>1419.4</a:t>
                      </a:r>
                      <a:r>
                        <a:rPr kumimoji="1" lang="ja-JP" altLang="en-US" sz="1100" b="0" i="0" u="none" strike="noStrike" cap="none" normalizeH="0" baseline="0" dirty="0" smtClean="0">
                          <a:ln>
                            <a:noFill/>
                          </a:ln>
                          <a:solidFill>
                            <a:schemeClr val="tx1"/>
                          </a:solidFill>
                          <a:effectLst/>
                          <a:latin typeface="+mn-lt"/>
                          <a:ea typeface="+mn-ea"/>
                        </a:rPr>
                        <a:t>万人</a:t>
                      </a:r>
                      <a:endParaRPr kumimoji="1" lang="en-US" altLang="ja-JP" sz="1100" b="0" i="0" u="none" strike="noStrike" cap="none" normalizeH="0" baseline="0" dirty="0" smtClean="0">
                        <a:ln>
                          <a:noFill/>
                        </a:ln>
                        <a:solidFill>
                          <a:schemeClr val="tx1"/>
                        </a:solidFill>
                        <a:effectLst/>
                        <a:latin typeface="+mn-lt"/>
                        <a:ea typeface="+mn-ea"/>
                      </a:endParaRPr>
                    </a:p>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a:t>
                      </a:r>
                      <a:r>
                        <a:rPr kumimoji="1" lang="en-US" altLang="ja-JP" sz="1100" b="0" i="0" u="none" strike="noStrike" cap="none" normalizeH="0" baseline="0" dirty="0" smtClean="0">
                          <a:ln>
                            <a:noFill/>
                          </a:ln>
                          <a:solidFill>
                            <a:schemeClr val="tx1"/>
                          </a:solidFill>
                          <a:effectLst/>
                          <a:latin typeface="+mn-lt"/>
                          <a:ea typeface="+mn-ea"/>
                        </a:rPr>
                        <a:t>11.1%</a:t>
                      </a:r>
                      <a:r>
                        <a:rPr kumimoji="1" lang="ja-JP" altLang="en-US" sz="1100" b="0" i="0" u="none" strike="noStrike" cap="none" normalizeH="0" baseline="0" dirty="0" smtClean="0">
                          <a:ln>
                            <a:noFill/>
                          </a:ln>
                          <a:solidFill>
                            <a:schemeClr val="tx1"/>
                          </a:solidFill>
                          <a:effectLst/>
                          <a:latin typeface="+mn-lt"/>
                          <a:ea typeface="+mn-ea"/>
                        </a:rPr>
                        <a:t>＞</a:t>
                      </a:r>
                    </a:p>
                  </a:txBody>
                  <a:tcPr marL="36000" marR="36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8000">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n-lt"/>
                          <a:ea typeface="+mn-ea"/>
                        </a:rPr>
                        <a:t>2025</a:t>
                      </a:r>
                      <a:r>
                        <a:rPr kumimoji="1" lang="ja-JP" altLang="en-US" sz="1100" b="0" i="0" u="none" strike="noStrike" cap="none" normalizeH="0" baseline="0" dirty="0" smtClean="0">
                          <a:ln>
                            <a:noFill/>
                          </a:ln>
                          <a:solidFill>
                            <a:schemeClr val="tx1"/>
                          </a:solidFill>
                          <a:effectLst/>
                          <a:latin typeface="+mn-lt"/>
                          <a:ea typeface="+mn-ea"/>
                        </a:rPr>
                        <a:t>年</a:t>
                      </a:r>
                      <a:endParaRPr kumimoji="1" lang="en-US" altLang="ja-JP" sz="1100" b="0" i="0" u="none" strike="noStrike" cap="none" normalizeH="0" baseline="0" dirty="0" smtClean="0">
                        <a:ln>
                          <a:noFill/>
                        </a:ln>
                        <a:solidFill>
                          <a:schemeClr val="tx1"/>
                        </a:solidFill>
                        <a:effectLst/>
                        <a:latin typeface="+mn-lt"/>
                        <a:ea typeface="+mn-ea"/>
                      </a:endParaRPr>
                    </a:p>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n-lt"/>
                          <a:ea typeface="+mn-ea"/>
                        </a:rPr>
                        <a:t>＜＞は割合</a:t>
                      </a:r>
                      <a:endParaRPr kumimoji="1" lang="en-US" altLang="ja-JP" sz="1000" b="0" i="0" u="none" strike="noStrike" cap="none" normalizeH="0" baseline="0" dirty="0" smtClean="0">
                        <a:ln>
                          <a:noFill/>
                        </a:ln>
                        <a:solidFill>
                          <a:schemeClr val="tx1"/>
                        </a:solidFill>
                        <a:effectLst/>
                        <a:latin typeface="+mn-lt"/>
                        <a:ea typeface="+mn-ea"/>
                      </a:endParaRPr>
                    </a:p>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n-lt"/>
                          <a:ea typeface="+mn-ea"/>
                        </a:rPr>
                        <a:t>（　）は倍率</a:t>
                      </a:r>
                    </a:p>
                  </a:txBody>
                  <a:tcPr marL="0" marR="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n-lt"/>
                          <a:ea typeface="+mn-ea"/>
                        </a:rPr>
                        <a:t>117.7</a:t>
                      </a:r>
                      <a:r>
                        <a:rPr kumimoji="1" lang="ja-JP" altLang="en-US" sz="1100" b="0" i="0" u="none" strike="noStrike" cap="none" normalizeH="0" baseline="0" dirty="0" smtClean="0">
                          <a:ln>
                            <a:noFill/>
                          </a:ln>
                          <a:solidFill>
                            <a:schemeClr val="tx1"/>
                          </a:solidFill>
                          <a:effectLst/>
                          <a:latin typeface="+mn-lt"/>
                          <a:ea typeface="+mn-ea"/>
                        </a:rPr>
                        <a:t>万人</a:t>
                      </a:r>
                      <a:endParaRPr kumimoji="1" lang="en-US" altLang="ja-JP" sz="1100" b="0" i="0" u="none" strike="noStrike" cap="none" normalizeH="0" baseline="0" dirty="0" smtClean="0">
                        <a:ln>
                          <a:noFill/>
                        </a:ln>
                        <a:solidFill>
                          <a:schemeClr val="tx1"/>
                        </a:solidFill>
                        <a:effectLst/>
                        <a:latin typeface="+mn-lt"/>
                        <a:ea typeface="+mn-ea"/>
                      </a:endParaRPr>
                    </a:p>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a:t>
                      </a:r>
                      <a:r>
                        <a:rPr kumimoji="1" lang="en-US" altLang="ja-JP" sz="1100" b="0" i="0" u="none" strike="noStrike" cap="none" normalizeH="0" baseline="0" dirty="0" smtClean="0">
                          <a:ln>
                            <a:noFill/>
                          </a:ln>
                          <a:solidFill>
                            <a:schemeClr val="tx1"/>
                          </a:solidFill>
                          <a:effectLst/>
                          <a:latin typeface="+mn-lt"/>
                          <a:ea typeface="+mn-ea"/>
                        </a:rPr>
                        <a:t>16.8</a:t>
                      </a:r>
                      <a:r>
                        <a:rPr kumimoji="1" lang="ja-JP" altLang="en-US" sz="1100" b="0" i="0" u="none" strike="noStrike" cap="none" normalizeH="0" baseline="0" dirty="0" smtClean="0">
                          <a:ln>
                            <a:noFill/>
                          </a:ln>
                          <a:solidFill>
                            <a:schemeClr val="tx1"/>
                          </a:solidFill>
                          <a:effectLst/>
                          <a:latin typeface="+mn-lt"/>
                          <a:ea typeface="+mn-ea"/>
                        </a:rPr>
                        <a:t>％＞</a:t>
                      </a:r>
                      <a:endParaRPr kumimoji="1" lang="en-US" altLang="ja-JP" sz="1100" b="0" i="0" u="none" strike="noStrike" cap="none" normalizeH="0" baseline="0" dirty="0" smtClean="0">
                        <a:ln>
                          <a:noFill/>
                        </a:ln>
                        <a:solidFill>
                          <a:schemeClr val="tx1"/>
                        </a:solidFill>
                        <a:effectLst/>
                        <a:latin typeface="+mn-lt"/>
                        <a:ea typeface="+mn-ea"/>
                      </a:endParaRPr>
                    </a:p>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rgbClr val="FF0000"/>
                          </a:solidFill>
                          <a:effectLst/>
                          <a:latin typeface="+mn-lt"/>
                          <a:ea typeface="+mn-ea"/>
                        </a:rPr>
                        <a:t>（</a:t>
                      </a:r>
                      <a:r>
                        <a:rPr kumimoji="1" lang="en-US" altLang="ja-JP" sz="1100" b="0" i="0" u="none" strike="noStrike" cap="none" normalizeH="0" baseline="0" dirty="0" smtClean="0">
                          <a:ln>
                            <a:noFill/>
                          </a:ln>
                          <a:solidFill>
                            <a:srgbClr val="FF0000"/>
                          </a:solidFill>
                          <a:effectLst/>
                          <a:latin typeface="+mn-lt"/>
                          <a:ea typeface="+mn-ea"/>
                        </a:rPr>
                        <a:t>2.00</a:t>
                      </a:r>
                      <a:r>
                        <a:rPr kumimoji="1" lang="ja-JP" altLang="en-US" sz="1100" b="0" i="0" u="none" strike="noStrike" cap="none" normalizeH="0" baseline="0" dirty="0" smtClean="0">
                          <a:ln>
                            <a:noFill/>
                          </a:ln>
                          <a:solidFill>
                            <a:srgbClr val="FF0000"/>
                          </a:solidFill>
                          <a:effectLst/>
                          <a:latin typeface="+mn-lt"/>
                          <a:ea typeface="+mn-ea"/>
                        </a:rPr>
                        <a:t>倍）</a:t>
                      </a:r>
                    </a:p>
                  </a:txBody>
                  <a:tcPr marL="36000" marR="36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n-lt"/>
                          <a:ea typeface="+mn-ea"/>
                        </a:rPr>
                        <a:t>108.2</a:t>
                      </a:r>
                      <a:r>
                        <a:rPr kumimoji="1" lang="ja-JP" altLang="en-US" sz="1100" b="0" i="0" u="none" strike="noStrike" cap="none" normalizeH="0" baseline="0" dirty="0" smtClean="0">
                          <a:ln>
                            <a:noFill/>
                          </a:ln>
                          <a:solidFill>
                            <a:schemeClr val="tx1"/>
                          </a:solidFill>
                          <a:effectLst/>
                          <a:latin typeface="+mn-lt"/>
                          <a:ea typeface="+mn-ea"/>
                        </a:rPr>
                        <a:t>万人</a:t>
                      </a:r>
                      <a:endParaRPr kumimoji="1" lang="en-US" altLang="ja-JP" sz="1100" b="0" i="0" u="none" strike="noStrike" cap="none" normalizeH="0" baseline="0" dirty="0" smtClean="0">
                        <a:ln>
                          <a:noFill/>
                        </a:ln>
                        <a:solidFill>
                          <a:schemeClr val="tx1"/>
                        </a:solidFill>
                        <a:effectLst/>
                        <a:latin typeface="+mn-lt"/>
                        <a:ea typeface="+mn-ea"/>
                      </a:endParaRPr>
                    </a:p>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a:t>
                      </a:r>
                      <a:r>
                        <a:rPr kumimoji="1" lang="en-US" altLang="ja-JP" sz="1100" b="0" i="0" u="none" strike="noStrike" cap="none" normalizeH="0" baseline="0" dirty="0" smtClean="0">
                          <a:ln>
                            <a:noFill/>
                          </a:ln>
                          <a:solidFill>
                            <a:schemeClr val="tx1"/>
                          </a:solidFill>
                          <a:effectLst/>
                          <a:latin typeface="+mn-lt"/>
                          <a:ea typeface="+mn-ea"/>
                        </a:rPr>
                        <a:t>18.1%</a:t>
                      </a:r>
                      <a:r>
                        <a:rPr kumimoji="1" lang="ja-JP" altLang="en-US" sz="1100" b="0" i="0" u="none" strike="noStrike" cap="none" normalizeH="0" baseline="0" dirty="0" smtClean="0">
                          <a:ln>
                            <a:noFill/>
                          </a:ln>
                          <a:solidFill>
                            <a:schemeClr val="tx1"/>
                          </a:solidFill>
                          <a:effectLst/>
                          <a:latin typeface="+mn-lt"/>
                          <a:ea typeface="+mn-ea"/>
                        </a:rPr>
                        <a:t>＞</a:t>
                      </a:r>
                      <a:r>
                        <a:rPr kumimoji="1" lang="ja-JP" altLang="en-US" sz="1100" b="0" i="0" u="none" strike="noStrike" cap="none" normalizeH="0" baseline="0" dirty="0" smtClean="0">
                          <a:ln>
                            <a:noFill/>
                          </a:ln>
                          <a:solidFill>
                            <a:srgbClr val="FF0000"/>
                          </a:solidFill>
                          <a:effectLst/>
                          <a:latin typeface="+mn-lt"/>
                          <a:ea typeface="+mn-ea"/>
                        </a:rPr>
                        <a:t>（</a:t>
                      </a:r>
                      <a:r>
                        <a:rPr kumimoji="1" lang="en-US" altLang="ja-JP" sz="1100" b="0" i="0" u="none" strike="noStrike" cap="none" normalizeH="0" baseline="0" dirty="0" smtClean="0">
                          <a:ln>
                            <a:noFill/>
                          </a:ln>
                          <a:solidFill>
                            <a:srgbClr val="FF0000"/>
                          </a:solidFill>
                          <a:effectLst/>
                          <a:latin typeface="+mn-lt"/>
                          <a:ea typeface="+mn-ea"/>
                        </a:rPr>
                        <a:t>1.92</a:t>
                      </a:r>
                      <a:r>
                        <a:rPr kumimoji="1" lang="ja-JP" altLang="en-US" sz="1100" b="0" i="0" u="none" strike="noStrike" cap="none" normalizeH="0" baseline="0" dirty="0" smtClean="0">
                          <a:ln>
                            <a:noFill/>
                          </a:ln>
                          <a:solidFill>
                            <a:srgbClr val="FF0000"/>
                          </a:solidFill>
                          <a:effectLst/>
                          <a:latin typeface="+mn-lt"/>
                          <a:ea typeface="+mn-ea"/>
                        </a:rPr>
                        <a:t>倍）</a:t>
                      </a:r>
                    </a:p>
                  </a:txBody>
                  <a:tcPr marL="36000" marR="36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n-lt"/>
                          <a:ea typeface="+mn-ea"/>
                        </a:rPr>
                        <a:t>148.5</a:t>
                      </a:r>
                      <a:r>
                        <a:rPr kumimoji="1" lang="ja-JP" altLang="en-US" sz="1100" b="0" i="0" u="none" strike="noStrike" cap="none" normalizeH="0" baseline="0" dirty="0" smtClean="0">
                          <a:ln>
                            <a:noFill/>
                          </a:ln>
                          <a:solidFill>
                            <a:schemeClr val="tx1"/>
                          </a:solidFill>
                          <a:effectLst/>
                          <a:latin typeface="+mn-lt"/>
                          <a:ea typeface="+mn-ea"/>
                        </a:rPr>
                        <a:t>万人</a:t>
                      </a:r>
                      <a:endParaRPr kumimoji="1" lang="en-US" altLang="ja-JP" sz="1100" b="0" i="0" u="none" strike="noStrike" cap="none" normalizeH="0" baseline="0" dirty="0" smtClean="0">
                        <a:ln>
                          <a:noFill/>
                        </a:ln>
                        <a:solidFill>
                          <a:schemeClr val="tx1"/>
                        </a:solidFill>
                        <a:effectLst/>
                        <a:latin typeface="+mn-lt"/>
                        <a:ea typeface="+mn-ea"/>
                      </a:endParaRPr>
                    </a:p>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a:t>
                      </a:r>
                      <a:r>
                        <a:rPr kumimoji="1" lang="en-US" altLang="ja-JP" sz="1100" b="0" i="0" u="none" strike="noStrike" cap="none" normalizeH="0" baseline="0" dirty="0" smtClean="0">
                          <a:ln>
                            <a:noFill/>
                          </a:ln>
                          <a:solidFill>
                            <a:schemeClr val="tx1"/>
                          </a:solidFill>
                          <a:effectLst/>
                          <a:latin typeface="+mn-lt"/>
                          <a:ea typeface="+mn-ea"/>
                        </a:rPr>
                        <a:t>16.5%</a:t>
                      </a:r>
                      <a:r>
                        <a:rPr kumimoji="1" lang="ja-JP" altLang="en-US" sz="1100" b="0" i="0" u="none" strike="noStrike" cap="none" normalizeH="0" baseline="0" dirty="0" smtClean="0">
                          <a:ln>
                            <a:noFill/>
                          </a:ln>
                          <a:solidFill>
                            <a:schemeClr val="tx1"/>
                          </a:solidFill>
                          <a:effectLst/>
                          <a:latin typeface="+mn-lt"/>
                          <a:ea typeface="+mn-ea"/>
                        </a:rPr>
                        <a:t>＞</a:t>
                      </a:r>
                      <a:endParaRPr kumimoji="1" lang="en-US" altLang="ja-JP" sz="1100" b="0" i="0" u="none" strike="noStrike" cap="none" normalizeH="0" baseline="0" dirty="0" smtClean="0">
                        <a:ln>
                          <a:noFill/>
                        </a:ln>
                        <a:solidFill>
                          <a:schemeClr val="tx1"/>
                        </a:solidFill>
                        <a:effectLst/>
                        <a:latin typeface="+mn-lt"/>
                        <a:ea typeface="+mn-ea"/>
                      </a:endParaRPr>
                    </a:p>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rgbClr val="FF0000"/>
                          </a:solidFill>
                          <a:effectLst/>
                          <a:latin typeface="+mn-lt"/>
                          <a:ea typeface="+mn-ea"/>
                        </a:rPr>
                        <a:t>（</a:t>
                      </a:r>
                      <a:r>
                        <a:rPr kumimoji="1" lang="en-US" altLang="ja-JP" sz="1100" b="0" i="0" u="none" strike="noStrike" cap="none" normalizeH="0" baseline="0" dirty="0" smtClean="0">
                          <a:ln>
                            <a:noFill/>
                          </a:ln>
                          <a:solidFill>
                            <a:srgbClr val="FF0000"/>
                          </a:solidFill>
                          <a:effectLst/>
                          <a:latin typeface="+mn-lt"/>
                          <a:ea typeface="+mn-ea"/>
                        </a:rPr>
                        <a:t>1.87</a:t>
                      </a:r>
                      <a:r>
                        <a:rPr kumimoji="1" lang="ja-JP" altLang="en-US" sz="1100" b="0" i="0" u="none" strike="noStrike" cap="none" normalizeH="0" baseline="0" dirty="0" smtClean="0">
                          <a:ln>
                            <a:noFill/>
                          </a:ln>
                          <a:solidFill>
                            <a:srgbClr val="FF0000"/>
                          </a:solidFill>
                          <a:effectLst/>
                          <a:latin typeface="+mn-lt"/>
                          <a:ea typeface="+mn-ea"/>
                        </a:rPr>
                        <a:t>倍）</a:t>
                      </a:r>
                    </a:p>
                  </a:txBody>
                  <a:tcPr marL="36000" marR="36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n-lt"/>
                          <a:ea typeface="+mn-ea"/>
                        </a:rPr>
                        <a:t>152.8</a:t>
                      </a:r>
                      <a:r>
                        <a:rPr kumimoji="1" lang="ja-JP" altLang="en-US" sz="1100" b="0" i="0" u="none" strike="noStrike" cap="none" normalizeH="0" baseline="0" dirty="0" smtClean="0">
                          <a:ln>
                            <a:noFill/>
                          </a:ln>
                          <a:solidFill>
                            <a:schemeClr val="tx1"/>
                          </a:solidFill>
                          <a:effectLst/>
                          <a:latin typeface="+mn-lt"/>
                          <a:ea typeface="+mn-ea"/>
                        </a:rPr>
                        <a:t>万人</a:t>
                      </a:r>
                      <a:endParaRPr kumimoji="1" lang="en-US" altLang="ja-JP" sz="1100" b="0" i="0" u="none" strike="noStrike" cap="none" normalizeH="0" baseline="0" dirty="0" smtClean="0">
                        <a:ln>
                          <a:noFill/>
                        </a:ln>
                        <a:solidFill>
                          <a:schemeClr val="tx1"/>
                        </a:solidFill>
                        <a:effectLst/>
                        <a:latin typeface="+mn-lt"/>
                        <a:ea typeface="+mn-ea"/>
                      </a:endParaRPr>
                    </a:p>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a:t>
                      </a:r>
                      <a:r>
                        <a:rPr kumimoji="1" lang="en-US" altLang="ja-JP" sz="1100" b="0" i="0" u="none" strike="noStrike" cap="none" normalizeH="0" baseline="0" dirty="0" smtClean="0">
                          <a:ln>
                            <a:noFill/>
                          </a:ln>
                          <a:solidFill>
                            <a:schemeClr val="tx1"/>
                          </a:solidFill>
                          <a:effectLst/>
                          <a:latin typeface="+mn-lt"/>
                          <a:ea typeface="+mn-ea"/>
                        </a:rPr>
                        <a:t>18.2%</a:t>
                      </a:r>
                      <a:r>
                        <a:rPr kumimoji="1" lang="ja-JP" altLang="en-US" sz="1100" b="0" i="0" u="none" strike="noStrike" cap="none" normalizeH="0" baseline="0" dirty="0" smtClean="0">
                          <a:ln>
                            <a:noFill/>
                          </a:ln>
                          <a:solidFill>
                            <a:schemeClr val="tx1"/>
                          </a:solidFill>
                          <a:effectLst/>
                          <a:latin typeface="+mn-lt"/>
                          <a:ea typeface="+mn-ea"/>
                        </a:rPr>
                        <a:t>＞</a:t>
                      </a:r>
                      <a:endParaRPr kumimoji="1" lang="en-US" altLang="ja-JP" sz="1100" b="0" i="0" u="none" strike="noStrike" cap="none" normalizeH="0" baseline="0" dirty="0" smtClean="0">
                        <a:ln>
                          <a:noFill/>
                        </a:ln>
                        <a:solidFill>
                          <a:schemeClr val="tx1"/>
                        </a:solidFill>
                        <a:effectLst/>
                        <a:latin typeface="+mn-lt"/>
                        <a:ea typeface="+mn-ea"/>
                      </a:endParaRPr>
                    </a:p>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rgbClr val="FF0000"/>
                          </a:solidFill>
                          <a:effectLst/>
                          <a:latin typeface="+mn-lt"/>
                          <a:ea typeface="+mn-ea"/>
                        </a:rPr>
                        <a:t>（</a:t>
                      </a:r>
                      <a:r>
                        <a:rPr kumimoji="1" lang="en-US" altLang="ja-JP" sz="1100" b="0" i="0" u="none" strike="noStrike" cap="none" normalizeH="0" baseline="0" dirty="0" smtClean="0">
                          <a:ln>
                            <a:noFill/>
                          </a:ln>
                          <a:solidFill>
                            <a:srgbClr val="FF0000"/>
                          </a:solidFill>
                          <a:effectLst/>
                          <a:latin typeface="+mn-lt"/>
                          <a:ea typeface="+mn-ea"/>
                        </a:rPr>
                        <a:t>1.81</a:t>
                      </a:r>
                      <a:r>
                        <a:rPr kumimoji="1" lang="ja-JP" altLang="en-US" sz="1100" b="0" i="0" u="none" strike="noStrike" cap="none" normalizeH="0" baseline="0" dirty="0" smtClean="0">
                          <a:ln>
                            <a:noFill/>
                          </a:ln>
                          <a:solidFill>
                            <a:srgbClr val="FF0000"/>
                          </a:solidFill>
                          <a:effectLst/>
                          <a:latin typeface="+mn-lt"/>
                          <a:ea typeface="+mn-ea"/>
                        </a:rPr>
                        <a:t>倍）</a:t>
                      </a:r>
                    </a:p>
                  </a:txBody>
                  <a:tcPr marL="36000" marR="36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n-lt"/>
                          <a:ea typeface="+mn-ea"/>
                        </a:rPr>
                        <a:t>116.6</a:t>
                      </a:r>
                      <a:r>
                        <a:rPr kumimoji="1" lang="ja-JP" altLang="en-US" sz="1100" b="0" i="0" u="none" strike="noStrike" cap="none" normalizeH="0" baseline="0" dirty="0" smtClean="0">
                          <a:ln>
                            <a:noFill/>
                          </a:ln>
                          <a:solidFill>
                            <a:schemeClr val="tx1"/>
                          </a:solidFill>
                          <a:effectLst/>
                          <a:latin typeface="+mn-lt"/>
                          <a:ea typeface="+mn-ea"/>
                        </a:rPr>
                        <a:t>万人</a:t>
                      </a:r>
                      <a:endParaRPr kumimoji="1" lang="en-US" altLang="ja-JP" sz="1100" b="0" i="0" u="none" strike="noStrike" cap="none" normalizeH="0" baseline="0" dirty="0" smtClean="0">
                        <a:ln>
                          <a:noFill/>
                        </a:ln>
                        <a:solidFill>
                          <a:schemeClr val="tx1"/>
                        </a:solidFill>
                        <a:effectLst/>
                        <a:latin typeface="+mn-lt"/>
                        <a:ea typeface="+mn-ea"/>
                      </a:endParaRPr>
                    </a:p>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a:t>
                      </a:r>
                      <a:r>
                        <a:rPr kumimoji="1" lang="en-US" altLang="ja-JP" sz="1100" b="0" i="0" u="none" strike="noStrike" cap="none" normalizeH="0" baseline="0" dirty="0" smtClean="0">
                          <a:ln>
                            <a:noFill/>
                          </a:ln>
                          <a:solidFill>
                            <a:schemeClr val="tx1"/>
                          </a:solidFill>
                          <a:effectLst/>
                          <a:latin typeface="+mn-lt"/>
                          <a:ea typeface="+mn-ea"/>
                        </a:rPr>
                        <a:t>15.9%</a:t>
                      </a:r>
                      <a:r>
                        <a:rPr kumimoji="1" lang="ja-JP" altLang="en-US" sz="1100" b="0" i="0" u="none" strike="noStrike" cap="none" normalizeH="0" baseline="0" dirty="0" smtClean="0">
                          <a:ln>
                            <a:noFill/>
                          </a:ln>
                          <a:solidFill>
                            <a:schemeClr val="tx1"/>
                          </a:solidFill>
                          <a:effectLst/>
                          <a:latin typeface="+mn-lt"/>
                          <a:ea typeface="+mn-ea"/>
                        </a:rPr>
                        <a:t>＞</a:t>
                      </a:r>
                      <a:endParaRPr kumimoji="1" lang="en-US" altLang="ja-JP" sz="1100" b="0" i="0" u="none" strike="noStrike" cap="none" normalizeH="0" baseline="0" dirty="0" smtClean="0">
                        <a:ln>
                          <a:noFill/>
                        </a:ln>
                        <a:solidFill>
                          <a:schemeClr val="tx1"/>
                        </a:solidFill>
                        <a:effectLst/>
                        <a:latin typeface="+mn-lt"/>
                        <a:ea typeface="+mn-ea"/>
                      </a:endParaRPr>
                    </a:p>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rgbClr val="FF0000"/>
                          </a:solidFill>
                          <a:effectLst/>
                          <a:latin typeface="+mn-lt"/>
                          <a:ea typeface="+mn-ea"/>
                        </a:rPr>
                        <a:t>（</a:t>
                      </a:r>
                      <a:r>
                        <a:rPr kumimoji="1" lang="en-US" altLang="ja-JP" sz="1100" b="0" i="0" u="none" strike="noStrike" cap="none" normalizeH="0" baseline="0" dirty="0" smtClean="0">
                          <a:ln>
                            <a:noFill/>
                          </a:ln>
                          <a:solidFill>
                            <a:srgbClr val="FF0000"/>
                          </a:solidFill>
                          <a:effectLst/>
                          <a:latin typeface="+mn-lt"/>
                          <a:ea typeface="+mn-ea"/>
                        </a:rPr>
                        <a:t>1.77</a:t>
                      </a:r>
                      <a:r>
                        <a:rPr kumimoji="1" lang="ja-JP" altLang="en-US" sz="1100" b="0" i="0" u="none" strike="noStrike" cap="none" normalizeH="0" baseline="0" dirty="0" smtClean="0">
                          <a:ln>
                            <a:noFill/>
                          </a:ln>
                          <a:solidFill>
                            <a:srgbClr val="FF0000"/>
                          </a:solidFill>
                          <a:effectLst/>
                          <a:latin typeface="+mn-lt"/>
                          <a:ea typeface="+mn-ea"/>
                        </a:rPr>
                        <a:t>倍）</a:t>
                      </a:r>
                    </a:p>
                  </a:txBody>
                  <a:tcPr marL="36000" marR="36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n-lt"/>
                          <a:ea typeface="+mn-ea"/>
                        </a:rPr>
                        <a:t>197.7</a:t>
                      </a:r>
                      <a:r>
                        <a:rPr kumimoji="1" lang="ja-JP" altLang="en-US" sz="1100" b="0" i="0" u="none" strike="noStrike" cap="none" normalizeH="0" baseline="0" dirty="0" smtClean="0">
                          <a:ln>
                            <a:noFill/>
                          </a:ln>
                          <a:solidFill>
                            <a:schemeClr val="tx1"/>
                          </a:solidFill>
                          <a:effectLst/>
                          <a:latin typeface="+mn-lt"/>
                          <a:ea typeface="+mn-ea"/>
                        </a:rPr>
                        <a:t>万人</a:t>
                      </a:r>
                      <a:endParaRPr kumimoji="1" lang="en-US" altLang="ja-JP" sz="1100" b="0" i="0" u="none" strike="noStrike" cap="none" normalizeH="0" baseline="0" dirty="0" smtClean="0">
                        <a:ln>
                          <a:noFill/>
                        </a:ln>
                        <a:solidFill>
                          <a:schemeClr val="tx1"/>
                        </a:solidFill>
                        <a:effectLst/>
                        <a:latin typeface="+mn-lt"/>
                        <a:ea typeface="+mn-ea"/>
                      </a:endParaRPr>
                    </a:p>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a:t>
                      </a:r>
                      <a:r>
                        <a:rPr kumimoji="1" lang="en-US" altLang="ja-JP" sz="1100" b="0" i="0" u="none" strike="noStrike" cap="none" normalizeH="0" baseline="0" dirty="0" smtClean="0">
                          <a:ln>
                            <a:noFill/>
                          </a:ln>
                          <a:solidFill>
                            <a:schemeClr val="tx1"/>
                          </a:solidFill>
                          <a:effectLst/>
                          <a:latin typeface="+mn-lt"/>
                          <a:ea typeface="+mn-ea"/>
                        </a:rPr>
                        <a:t>15.0%</a:t>
                      </a:r>
                      <a:r>
                        <a:rPr kumimoji="1" lang="ja-JP" altLang="en-US" sz="1100" b="0" i="0" u="none" strike="noStrike" cap="none" normalizeH="0" baseline="0" dirty="0" smtClean="0">
                          <a:ln>
                            <a:noFill/>
                          </a:ln>
                          <a:solidFill>
                            <a:schemeClr val="tx1"/>
                          </a:solidFill>
                          <a:effectLst/>
                          <a:latin typeface="+mn-lt"/>
                          <a:ea typeface="+mn-ea"/>
                        </a:rPr>
                        <a:t>＞</a:t>
                      </a:r>
                      <a:endParaRPr kumimoji="1" lang="en-US" altLang="ja-JP" sz="1100" b="0" i="0" u="none" strike="noStrike" cap="none" normalizeH="0" baseline="0" dirty="0" smtClean="0">
                        <a:ln>
                          <a:noFill/>
                        </a:ln>
                        <a:solidFill>
                          <a:schemeClr val="tx1"/>
                        </a:solidFill>
                        <a:effectLst/>
                        <a:latin typeface="+mn-lt"/>
                        <a:ea typeface="+mn-ea"/>
                      </a:endParaRPr>
                    </a:p>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rgbClr val="FF0000"/>
                          </a:solidFill>
                          <a:effectLst/>
                          <a:latin typeface="+mn-lt"/>
                          <a:ea typeface="+mn-ea"/>
                        </a:rPr>
                        <a:t>（</a:t>
                      </a:r>
                      <a:r>
                        <a:rPr kumimoji="1" lang="en-US" altLang="ja-JP" sz="1100" b="0" i="0" u="none" strike="noStrike" cap="none" normalizeH="0" baseline="0" dirty="0" smtClean="0">
                          <a:ln>
                            <a:noFill/>
                          </a:ln>
                          <a:solidFill>
                            <a:srgbClr val="FF0000"/>
                          </a:solidFill>
                          <a:effectLst/>
                          <a:latin typeface="+mn-lt"/>
                          <a:ea typeface="+mn-ea"/>
                        </a:rPr>
                        <a:t>1.60</a:t>
                      </a:r>
                      <a:r>
                        <a:rPr kumimoji="1" lang="ja-JP" altLang="en-US" sz="1100" b="0" i="0" u="none" strike="noStrike" cap="none" normalizeH="0" baseline="0" dirty="0" smtClean="0">
                          <a:ln>
                            <a:noFill/>
                          </a:ln>
                          <a:solidFill>
                            <a:srgbClr val="FF0000"/>
                          </a:solidFill>
                          <a:effectLst/>
                          <a:latin typeface="+mn-lt"/>
                          <a:ea typeface="+mn-ea"/>
                        </a:rPr>
                        <a:t>倍）</a:t>
                      </a:r>
                    </a:p>
                  </a:txBody>
                  <a:tcPr marL="36000" marR="36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n-lt"/>
                        <a:ea typeface="+mn-ea"/>
                      </a:endParaRPr>
                    </a:p>
                  </a:txBody>
                  <a:tcPr marL="0" marR="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n-lt"/>
                          <a:ea typeface="+mn-ea"/>
                        </a:rPr>
                        <a:t>29.5</a:t>
                      </a:r>
                      <a:r>
                        <a:rPr kumimoji="1" lang="ja-JP" altLang="en-US" sz="1100" b="0" i="0" u="none" strike="noStrike" cap="none" normalizeH="0" baseline="0" dirty="0" smtClean="0">
                          <a:ln>
                            <a:noFill/>
                          </a:ln>
                          <a:solidFill>
                            <a:schemeClr val="tx1"/>
                          </a:solidFill>
                          <a:effectLst/>
                          <a:latin typeface="+mn-lt"/>
                          <a:ea typeface="+mn-ea"/>
                        </a:rPr>
                        <a:t>万人</a:t>
                      </a:r>
                      <a:endParaRPr kumimoji="1" lang="en-US" altLang="ja-JP" sz="1100" b="0" i="0" u="none" strike="noStrike" cap="none" normalizeH="0" baseline="0" dirty="0" smtClean="0">
                        <a:ln>
                          <a:noFill/>
                        </a:ln>
                        <a:solidFill>
                          <a:schemeClr val="tx1"/>
                        </a:solidFill>
                        <a:effectLst/>
                        <a:latin typeface="+mn-lt"/>
                        <a:ea typeface="+mn-ea"/>
                      </a:endParaRPr>
                    </a:p>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a:t>
                      </a:r>
                      <a:r>
                        <a:rPr kumimoji="1" lang="en-US" altLang="ja-JP" sz="1100" b="0" i="0" u="none" strike="noStrike" cap="none" normalizeH="0" baseline="0" dirty="0" smtClean="0">
                          <a:ln>
                            <a:noFill/>
                          </a:ln>
                          <a:solidFill>
                            <a:schemeClr val="tx1"/>
                          </a:solidFill>
                          <a:effectLst/>
                          <a:latin typeface="+mn-lt"/>
                          <a:ea typeface="+mn-ea"/>
                        </a:rPr>
                        <a:t>19.4%</a:t>
                      </a:r>
                      <a:r>
                        <a:rPr kumimoji="1" lang="ja-JP" altLang="en-US" sz="1100" b="0" i="0" u="none" strike="noStrike" cap="none" normalizeH="0" baseline="0" dirty="0" smtClean="0">
                          <a:ln>
                            <a:noFill/>
                          </a:ln>
                          <a:solidFill>
                            <a:schemeClr val="tx1"/>
                          </a:solidFill>
                          <a:effectLst/>
                          <a:latin typeface="+mn-lt"/>
                          <a:ea typeface="+mn-ea"/>
                        </a:rPr>
                        <a:t>＞</a:t>
                      </a:r>
                      <a:endParaRPr kumimoji="1" lang="en-US" altLang="ja-JP" sz="1100" b="0" i="0" u="none" strike="noStrike" cap="none" normalizeH="0" baseline="0" dirty="0" smtClean="0">
                        <a:ln>
                          <a:noFill/>
                        </a:ln>
                        <a:solidFill>
                          <a:schemeClr val="tx1"/>
                        </a:solidFill>
                        <a:effectLst/>
                        <a:latin typeface="+mn-lt"/>
                        <a:ea typeface="+mn-ea"/>
                      </a:endParaRPr>
                    </a:p>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a:t>
                      </a:r>
                      <a:r>
                        <a:rPr kumimoji="1" lang="en-US" altLang="ja-JP" sz="1100" b="0" i="0" u="none" strike="noStrike" cap="none" normalizeH="0" baseline="0" dirty="0" smtClean="0">
                          <a:ln>
                            <a:noFill/>
                          </a:ln>
                          <a:solidFill>
                            <a:schemeClr val="tx1"/>
                          </a:solidFill>
                          <a:effectLst/>
                          <a:latin typeface="+mn-lt"/>
                          <a:ea typeface="+mn-ea"/>
                        </a:rPr>
                        <a:t>1.16</a:t>
                      </a:r>
                      <a:r>
                        <a:rPr kumimoji="1" lang="ja-JP" altLang="en-US" sz="1100" b="0" i="0" u="none" strike="noStrike" cap="none" normalizeH="0" baseline="0" dirty="0" smtClean="0">
                          <a:ln>
                            <a:noFill/>
                          </a:ln>
                          <a:solidFill>
                            <a:schemeClr val="tx1"/>
                          </a:solidFill>
                          <a:effectLst/>
                          <a:latin typeface="+mn-lt"/>
                          <a:ea typeface="+mn-ea"/>
                        </a:rPr>
                        <a:t>倍）</a:t>
                      </a:r>
                    </a:p>
                  </a:txBody>
                  <a:tcPr marL="36000" marR="36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n-lt"/>
                          <a:ea typeface="+mn-ea"/>
                        </a:rPr>
                        <a:t>13.7</a:t>
                      </a:r>
                      <a:r>
                        <a:rPr kumimoji="1" lang="ja-JP" altLang="en-US" sz="1100" b="0" i="0" u="none" strike="noStrike" cap="none" normalizeH="0" baseline="0" dirty="0" smtClean="0">
                          <a:ln>
                            <a:noFill/>
                          </a:ln>
                          <a:solidFill>
                            <a:schemeClr val="tx1"/>
                          </a:solidFill>
                          <a:effectLst/>
                          <a:latin typeface="+mn-lt"/>
                          <a:ea typeface="+mn-ea"/>
                        </a:rPr>
                        <a:t>万人</a:t>
                      </a:r>
                      <a:endParaRPr kumimoji="1" lang="en-US" altLang="ja-JP" sz="1100" b="0" i="0" u="none" strike="noStrike" cap="none" normalizeH="0" baseline="0" dirty="0" smtClean="0">
                        <a:ln>
                          <a:noFill/>
                        </a:ln>
                        <a:solidFill>
                          <a:schemeClr val="tx1"/>
                        </a:solidFill>
                        <a:effectLst/>
                        <a:latin typeface="+mn-lt"/>
                        <a:ea typeface="+mn-ea"/>
                      </a:endParaRPr>
                    </a:p>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a:t>
                      </a:r>
                      <a:r>
                        <a:rPr kumimoji="1" lang="en-US" altLang="ja-JP" sz="1100" b="0" i="0" u="none" strike="noStrike" cap="none" normalizeH="0" baseline="0" dirty="0" smtClean="0">
                          <a:ln>
                            <a:noFill/>
                          </a:ln>
                          <a:solidFill>
                            <a:schemeClr val="tx1"/>
                          </a:solidFill>
                          <a:effectLst/>
                          <a:latin typeface="+mn-lt"/>
                          <a:ea typeface="+mn-ea"/>
                        </a:rPr>
                        <a:t>22.1%</a:t>
                      </a:r>
                      <a:r>
                        <a:rPr kumimoji="1" lang="ja-JP" altLang="en-US" sz="1100" b="0" i="0" u="none" strike="noStrike" cap="none" normalizeH="0" baseline="0" dirty="0" smtClean="0">
                          <a:ln>
                            <a:noFill/>
                          </a:ln>
                          <a:solidFill>
                            <a:schemeClr val="tx1"/>
                          </a:solidFill>
                          <a:effectLst/>
                          <a:latin typeface="+mn-lt"/>
                          <a:ea typeface="+mn-ea"/>
                        </a:rPr>
                        <a:t>＞</a:t>
                      </a:r>
                      <a:endParaRPr kumimoji="1" lang="en-US" altLang="ja-JP" sz="1100" b="0" i="0" u="none" strike="noStrike" cap="none" normalizeH="0" baseline="0" dirty="0" smtClean="0">
                        <a:ln>
                          <a:noFill/>
                        </a:ln>
                        <a:solidFill>
                          <a:schemeClr val="tx1"/>
                        </a:solidFill>
                        <a:effectLst/>
                        <a:latin typeface="+mn-lt"/>
                        <a:ea typeface="+mn-ea"/>
                      </a:endParaRPr>
                    </a:p>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a:t>
                      </a:r>
                      <a:r>
                        <a:rPr kumimoji="1" lang="en-US" altLang="ja-JP" sz="1100" b="0" i="0" u="none" strike="noStrike" cap="none" normalizeH="0" baseline="0" dirty="0" smtClean="0">
                          <a:ln>
                            <a:noFill/>
                          </a:ln>
                          <a:solidFill>
                            <a:schemeClr val="tx1"/>
                          </a:solidFill>
                          <a:effectLst/>
                          <a:latin typeface="+mn-lt"/>
                          <a:ea typeface="+mn-ea"/>
                        </a:rPr>
                        <a:t>1.15</a:t>
                      </a:r>
                      <a:r>
                        <a:rPr kumimoji="1" lang="ja-JP" altLang="en-US" sz="1100" b="0" i="0" u="none" strike="noStrike" cap="none" normalizeH="0" baseline="0" dirty="0" smtClean="0">
                          <a:ln>
                            <a:noFill/>
                          </a:ln>
                          <a:solidFill>
                            <a:schemeClr val="tx1"/>
                          </a:solidFill>
                          <a:effectLst/>
                          <a:latin typeface="+mn-lt"/>
                          <a:ea typeface="+mn-ea"/>
                        </a:rPr>
                        <a:t>倍）</a:t>
                      </a:r>
                    </a:p>
                  </a:txBody>
                  <a:tcPr marL="36000" marR="36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n-lt"/>
                          <a:ea typeface="+mn-ea"/>
                        </a:rPr>
                        <a:t>20.7</a:t>
                      </a:r>
                      <a:r>
                        <a:rPr kumimoji="1" lang="ja-JP" altLang="en-US" sz="1100" b="0" i="0" u="none" strike="noStrike" cap="none" normalizeH="0" baseline="0" dirty="0" smtClean="0">
                          <a:ln>
                            <a:noFill/>
                          </a:ln>
                          <a:solidFill>
                            <a:schemeClr val="tx1"/>
                          </a:solidFill>
                          <a:effectLst/>
                          <a:latin typeface="+mn-lt"/>
                          <a:ea typeface="+mn-ea"/>
                        </a:rPr>
                        <a:t>万人</a:t>
                      </a:r>
                      <a:endParaRPr kumimoji="1" lang="en-US" altLang="ja-JP" sz="1100" b="0" i="0" u="none" strike="noStrike" cap="none" normalizeH="0" baseline="0" dirty="0" smtClean="0">
                        <a:ln>
                          <a:noFill/>
                        </a:ln>
                        <a:solidFill>
                          <a:schemeClr val="tx1"/>
                        </a:solidFill>
                        <a:effectLst/>
                        <a:latin typeface="+mn-lt"/>
                        <a:ea typeface="+mn-ea"/>
                      </a:endParaRPr>
                    </a:p>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a:t>
                      </a:r>
                      <a:r>
                        <a:rPr kumimoji="1" lang="en-US" altLang="ja-JP" sz="1100" b="0" i="0" u="none" strike="noStrike" cap="none" normalizeH="0" baseline="0" dirty="0" smtClean="0">
                          <a:ln>
                            <a:noFill/>
                          </a:ln>
                          <a:solidFill>
                            <a:schemeClr val="tx1"/>
                          </a:solidFill>
                          <a:effectLst/>
                          <a:latin typeface="+mn-lt"/>
                          <a:ea typeface="+mn-ea"/>
                        </a:rPr>
                        <a:t>20.6%</a:t>
                      </a:r>
                      <a:r>
                        <a:rPr kumimoji="1" lang="ja-JP" altLang="en-US" sz="1100" b="0" i="0" u="none" strike="noStrike" cap="none" normalizeH="0" baseline="0" dirty="0" smtClean="0">
                          <a:ln>
                            <a:noFill/>
                          </a:ln>
                          <a:solidFill>
                            <a:schemeClr val="tx1"/>
                          </a:solidFill>
                          <a:effectLst/>
                          <a:latin typeface="+mn-lt"/>
                          <a:ea typeface="+mn-ea"/>
                        </a:rPr>
                        <a:t>＞</a:t>
                      </a:r>
                      <a:endParaRPr kumimoji="1" lang="en-US" altLang="ja-JP" sz="1100" b="0" i="0" u="none" strike="noStrike" cap="none" normalizeH="0" baseline="0" dirty="0" smtClean="0">
                        <a:ln>
                          <a:noFill/>
                        </a:ln>
                        <a:solidFill>
                          <a:schemeClr val="tx1"/>
                        </a:solidFill>
                        <a:effectLst/>
                        <a:latin typeface="+mn-lt"/>
                        <a:ea typeface="+mn-ea"/>
                      </a:endParaRPr>
                    </a:p>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a:t>
                      </a:r>
                      <a:r>
                        <a:rPr kumimoji="1" lang="en-US" altLang="ja-JP" sz="1100" b="0" i="0" u="none" strike="noStrike" cap="none" normalizeH="0" baseline="0" dirty="0" smtClean="0">
                          <a:ln>
                            <a:noFill/>
                          </a:ln>
                          <a:solidFill>
                            <a:schemeClr val="tx1"/>
                          </a:solidFill>
                          <a:effectLst/>
                          <a:latin typeface="+mn-lt"/>
                          <a:ea typeface="+mn-ea"/>
                        </a:rPr>
                        <a:t>1.15</a:t>
                      </a:r>
                      <a:r>
                        <a:rPr kumimoji="1" lang="ja-JP" altLang="en-US" sz="1100" b="0" i="0" u="none" strike="noStrike" cap="none" normalizeH="0" baseline="0" dirty="0" smtClean="0">
                          <a:ln>
                            <a:noFill/>
                          </a:ln>
                          <a:solidFill>
                            <a:schemeClr val="tx1"/>
                          </a:solidFill>
                          <a:effectLst/>
                          <a:latin typeface="+mn-lt"/>
                          <a:ea typeface="+mn-ea"/>
                        </a:rPr>
                        <a:t>倍）</a:t>
                      </a:r>
                    </a:p>
                  </a:txBody>
                  <a:tcPr marL="36000" marR="36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n-lt"/>
                          <a:ea typeface="+mn-ea"/>
                        </a:rPr>
                        <a:t>2178.6</a:t>
                      </a:r>
                      <a:r>
                        <a:rPr kumimoji="1" lang="ja-JP" altLang="en-US" sz="1100" b="0" i="0" u="none" strike="noStrike" cap="none" normalizeH="0" baseline="0" dirty="0" smtClean="0">
                          <a:ln>
                            <a:noFill/>
                          </a:ln>
                          <a:solidFill>
                            <a:schemeClr val="tx1"/>
                          </a:solidFill>
                          <a:effectLst/>
                          <a:latin typeface="+mn-lt"/>
                          <a:ea typeface="+mn-ea"/>
                        </a:rPr>
                        <a:t>万人</a:t>
                      </a:r>
                      <a:endParaRPr kumimoji="1" lang="en-US" altLang="ja-JP" sz="1100" b="0" i="0" u="none" strike="noStrike" cap="none" normalizeH="0" baseline="0" dirty="0" smtClean="0">
                        <a:ln>
                          <a:noFill/>
                        </a:ln>
                        <a:solidFill>
                          <a:schemeClr val="tx1"/>
                        </a:solidFill>
                        <a:effectLst/>
                        <a:latin typeface="+mn-lt"/>
                        <a:ea typeface="+mn-ea"/>
                      </a:endParaRPr>
                    </a:p>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a:t>
                      </a:r>
                      <a:r>
                        <a:rPr kumimoji="1" lang="en-US" altLang="ja-JP" sz="1100" b="0" i="0" u="none" strike="noStrike" cap="none" normalizeH="0" baseline="0" dirty="0" smtClean="0">
                          <a:ln>
                            <a:noFill/>
                          </a:ln>
                          <a:solidFill>
                            <a:schemeClr val="tx1"/>
                          </a:solidFill>
                          <a:effectLst/>
                          <a:latin typeface="+mn-lt"/>
                          <a:ea typeface="+mn-ea"/>
                        </a:rPr>
                        <a:t>18.1%</a:t>
                      </a:r>
                      <a:r>
                        <a:rPr kumimoji="1" lang="ja-JP" altLang="en-US" sz="1100" b="0" i="0" u="none" strike="noStrike" cap="none" normalizeH="0" baseline="0" dirty="0" smtClean="0">
                          <a:ln>
                            <a:noFill/>
                          </a:ln>
                          <a:solidFill>
                            <a:schemeClr val="tx1"/>
                          </a:solidFill>
                          <a:effectLst/>
                          <a:latin typeface="+mn-lt"/>
                          <a:ea typeface="+mn-ea"/>
                        </a:rPr>
                        <a:t>＞</a:t>
                      </a:r>
                      <a:endParaRPr kumimoji="1" lang="en-US" altLang="ja-JP" sz="1100" b="0" i="0" u="none" strike="noStrike" cap="none" normalizeH="0" baseline="0" dirty="0" smtClean="0">
                        <a:ln>
                          <a:noFill/>
                        </a:ln>
                        <a:solidFill>
                          <a:schemeClr val="tx1"/>
                        </a:solidFill>
                        <a:effectLst/>
                        <a:latin typeface="+mn-lt"/>
                        <a:ea typeface="+mn-ea"/>
                      </a:endParaRPr>
                    </a:p>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lt"/>
                          <a:ea typeface="+mn-ea"/>
                        </a:rPr>
                        <a:t>（</a:t>
                      </a:r>
                      <a:r>
                        <a:rPr kumimoji="1" lang="en-US" altLang="ja-JP" sz="1100" b="0" i="0" u="none" strike="noStrike" cap="none" normalizeH="0" baseline="0" dirty="0" smtClean="0">
                          <a:ln>
                            <a:noFill/>
                          </a:ln>
                          <a:solidFill>
                            <a:schemeClr val="tx1"/>
                          </a:solidFill>
                          <a:effectLst/>
                          <a:latin typeface="+mn-lt"/>
                          <a:ea typeface="+mn-ea"/>
                        </a:rPr>
                        <a:t>1.53</a:t>
                      </a:r>
                      <a:r>
                        <a:rPr kumimoji="1" lang="ja-JP" altLang="en-US" sz="1100" b="0" i="0" u="none" strike="noStrike" cap="none" normalizeH="0" baseline="0" dirty="0" smtClean="0">
                          <a:ln>
                            <a:noFill/>
                          </a:ln>
                          <a:solidFill>
                            <a:schemeClr val="tx1"/>
                          </a:solidFill>
                          <a:effectLst/>
                          <a:latin typeface="+mn-lt"/>
                          <a:ea typeface="+mn-ea"/>
                        </a:rPr>
                        <a:t>倍）</a:t>
                      </a:r>
                    </a:p>
                  </a:txBody>
                  <a:tcPr marL="36000" marR="36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7" name="テキスト ボックス 24"/>
          <p:cNvSpPr txBox="1">
            <a:spLocks noChangeArrowheads="1"/>
          </p:cNvSpPr>
          <p:nvPr/>
        </p:nvSpPr>
        <p:spPr bwMode="auto">
          <a:xfrm>
            <a:off x="9057476" y="2198386"/>
            <a:ext cx="925043" cy="230653"/>
          </a:xfrm>
          <a:prstGeom prst="rect">
            <a:avLst/>
          </a:prstGeom>
          <a:noFill/>
          <a:ln w="9525">
            <a:noFill/>
            <a:miter lim="800000"/>
            <a:headEnd/>
            <a:tailEnd/>
          </a:ln>
        </p:spPr>
        <p:txBody>
          <a:bodyPr wrap="square" lIns="91263" tIns="45631" rIns="91263" bIns="45631">
            <a:spAutoFit/>
          </a:bodyPr>
          <a:lstStyle/>
          <a:p>
            <a:r>
              <a:rPr lang="ja-JP" altLang="en-US" sz="900" dirty="0" smtClean="0">
                <a:solidFill>
                  <a:prstClr val="black"/>
                </a:solidFill>
                <a:latin typeface="Arial" charset="0"/>
              </a:rPr>
              <a:t>（％）</a:t>
            </a:r>
            <a:endParaRPr lang="ja-JP" altLang="en-US" sz="900" dirty="0">
              <a:solidFill>
                <a:prstClr val="black"/>
              </a:solidFill>
              <a:latin typeface="Arial" charset="0"/>
            </a:endParaRPr>
          </a:p>
        </p:txBody>
      </p:sp>
      <p:graphicFrame>
        <p:nvGraphicFramePr>
          <p:cNvPr id="18" name="グラフ 17"/>
          <p:cNvGraphicFramePr/>
          <p:nvPr>
            <p:extLst>
              <p:ext uri="{D42A27DB-BD31-4B8C-83A1-F6EECF244321}">
                <p14:modId xmlns:p14="http://schemas.microsoft.com/office/powerpoint/2010/main" val="3466845889"/>
              </p:ext>
            </p:extLst>
          </p:nvPr>
        </p:nvGraphicFramePr>
        <p:xfrm>
          <a:off x="4953000" y="2341984"/>
          <a:ext cx="4684092"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19" name="正方形/長方形 18"/>
          <p:cNvSpPr/>
          <p:nvPr/>
        </p:nvSpPr>
        <p:spPr>
          <a:xfrm>
            <a:off x="4592960" y="1909937"/>
            <a:ext cx="5313040" cy="307777"/>
          </a:xfrm>
          <a:prstGeom prst="rect">
            <a:avLst/>
          </a:prstGeom>
        </p:spPr>
        <p:txBody>
          <a:bodyPr wrap="square">
            <a:spAutoFit/>
          </a:bodyPr>
          <a:lstStyle/>
          <a:p>
            <a:pPr marL="174284" indent="-174284">
              <a:defRPr/>
            </a:pPr>
            <a:r>
              <a:rPr lang="ja-JP" altLang="en-US" sz="1400" b="1" dirty="0" smtClean="0">
                <a:solidFill>
                  <a:prstClr val="black"/>
                </a:solidFill>
                <a:latin typeface="Arial" charset="0"/>
              </a:rPr>
              <a:t>③ 世帯主が</a:t>
            </a:r>
            <a:r>
              <a:rPr lang="en-US" altLang="ja-JP" sz="1400" b="1" dirty="0" smtClean="0">
                <a:solidFill>
                  <a:prstClr val="black"/>
                </a:solidFill>
                <a:latin typeface="Arial" charset="0"/>
              </a:rPr>
              <a:t>65</a:t>
            </a:r>
            <a:r>
              <a:rPr lang="ja-JP" altLang="en-US" sz="1400" b="1" dirty="0" smtClean="0">
                <a:solidFill>
                  <a:prstClr val="black"/>
                </a:solidFill>
                <a:latin typeface="Arial" charset="0"/>
              </a:rPr>
              <a:t>歳以上の単独世帯や夫婦のみの世帯が増加していく　</a:t>
            </a:r>
            <a:endParaRPr lang="ja-JP" altLang="en-US" sz="1400" b="1" dirty="0">
              <a:solidFill>
                <a:prstClr val="black"/>
              </a:solidFill>
              <a:latin typeface="Arial" charset="0"/>
            </a:endParaRPr>
          </a:p>
        </p:txBody>
      </p:sp>
      <p:sp>
        <p:nvSpPr>
          <p:cNvPr id="21" name="タイトル 1"/>
          <p:cNvSpPr txBox="1">
            <a:spLocks/>
          </p:cNvSpPr>
          <p:nvPr/>
        </p:nvSpPr>
        <p:spPr>
          <a:xfrm>
            <a:off x="0" y="-58160"/>
            <a:ext cx="9906000" cy="503590"/>
          </a:xfrm>
          <a:prstGeom prst="rect">
            <a:avLst/>
          </a:prstGeom>
          <a:noFill/>
          <a:ln w="25400" cap="flat" cmpd="sng" algn="ctr">
            <a:noFill/>
            <a:prstDash val="soli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36000" rIns="91440" bIns="36000" rtlCol="0" anchor="ctr">
            <a:sp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fontAlgn="auto">
              <a:spcAft>
                <a:spcPts val="0"/>
              </a:spcAft>
            </a:pPr>
            <a:r>
              <a:rPr lang="ja-JP" altLang="en-US" sz="2800" dirty="0" smtClean="0">
                <a:solidFill>
                  <a:prstClr val="black"/>
                </a:solidFill>
                <a:latin typeface="ＭＳ Ｐゴシック"/>
              </a:rPr>
              <a:t>今後の介護保険をとりまく状況</a:t>
            </a:r>
            <a:endParaRPr lang="ja-JP" altLang="en-US" sz="2800" dirty="0">
              <a:solidFill>
                <a:prstClr val="black"/>
              </a:solidFill>
              <a:latin typeface="ＭＳ Ｐゴシック"/>
            </a:endParaRPr>
          </a:p>
        </p:txBody>
      </p:sp>
      <p:sp>
        <p:nvSpPr>
          <p:cNvPr id="23" name="スライド番号プレースホルダー 4"/>
          <p:cNvSpPr txBox="1">
            <a:spLocks/>
          </p:cNvSpPr>
          <p:nvPr/>
        </p:nvSpPr>
        <p:spPr>
          <a:xfrm>
            <a:off x="9519996" y="6204052"/>
            <a:ext cx="304321" cy="609324"/>
          </a:xfrm>
          <a:prstGeom prst="rect">
            <a:avLst/>
          </a:prstGeom>
          <a:solidFill>
            <a:schemeClr val="bg1">
              <a:alpha val="55000"/>
            </a:schemeClr>
          </a:solidFill>
        </p:spPr>
        <p:txBody>
          <a:bodyPr vert="horz" lIns="91440" tIns="45720" rIns="91440" bIns="45720" rtlCol="0" anchor="ctr"/>
          <a:lstStyle>
            <a:defPPr>
              <a:defRPr lang="ja-JP"/>
            </a:defPPr>
            <a:lvl1pPr algn="r" rtl="0" fontAlgn="base">
              <a:spcBef>
                <a:spcPct val="0"/>
              </a:spcBef>
              <a:spcAft>
                <a:spcPct val="0"/>
              </a:spcAft>
              <a:defRPr kumimoji="1" sz="2000" kern="1200">
                <a:solidFill>
                  <a:schemeClr val="tx1"/>
                </a:solidFill>
                <a:latin typeface="Arial" pitchFamily="34" charset="0"/>
                <a:ea typeface="ＤＨＰ平成ゴシックW5" pitchFamily="2"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fontAlgn="auto">
              <a:spcBef>
                <a:spcPts val="0"/>
              </a:spcBef>
              <a:spcAft>
                <a:spcPts val="0"/>
              </a:spcAft>
              <a:defRPr/>
            </a:pPr>
            <a:r>
              <a:rPr kumimoji="0" lang="en-US" altLang="ja-JP" sz="2400" kern="0" dirty="0">
                <a:solidFill>
                  <a:sysClr val="windowText" lastClr="000000"/>
                </a:solidFill>
              </a:rPr>
              <a:t>8</a:t>
            </a:r>
            <a:endParaRPr kumimoji="0" lang="ja-JP" altLang="en-US" sz="2400" kern="0" dirty="0">
              <a:solidFill>
                <a:sysClr val="windowText" lastClr="000000"/>
              </a:solidFill>
            </a:endParaRPr>
          </a:p>
        </p:txBody>
      </p:sp>
    </p:spTree>
    <p:extLst>
      <p:ext uri="{BB962C8B-B14F-4D97-AF65-F5344CB8AC3E}">
        <p14:creationId xmlns:p14="http://schemas.microsoft.com/office/powerpoint/2010/main" val="370893054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グラフ 4"/>
          <p:cNvGraphicFramePr>
            <a:graphicFrameLocks/>
          </p:cNvGraphicFramePr>
          <p:nvPr>
            <p:extLst>
              <p:ext uri="{D42A27DB-BD31-4B8C-83A1-F6EECF244321}">
                <p14:modId xmlns:p14="http://schemas.microsoft.com/office/powerpoint/2010/main" val="2006825652"/>
              </p:ext>
            </p:extLst>
          </p:nvPr>
        </p:nvGraphicFramePr>
        <p:xfrm>
          <a:off x="4808984" y="1711440"/>
          <a:ext cx="5025008" cy="47506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グラフ 5"/>
          <p:cNvGraphicFramePr>
            <a:graphicFrameLocks/>
          </p:cNvGraphicFramePr>
          <p:nvPr>
            <p:extLst>
              <p:ext uri="{D42A27DB-BD31-4B8C-83A1-F6EECF244321}">
                <p14:modId xmlns:p14="http://schemas.microsoft.com/office/powerpoint/2010/main" val="405416070"/>
              </p:ext>
            </p:extLst>
          </p:nvPr>
        </p:nvGraphicFramePr>
        <p:xfrm>
          <a:off x="12846" y="1630953"/>
          <a:ext cx="4953000" cy="4972432"/>
        </p:xfrm>
        <a:graphic>
          <a:graphicData uri="http://schemas.openxmlformats.org/drawingml/2006/chart">
            <c:chart xmlns:c="http://schemas.openxmlformats.org/drawingml/2006/chart" xmlns:r="http://schemas.openxmlformats.org/officeDocument/2006/relationships" r:id="rId3"/>
          </a:graphicData>
        </a:graphic>
      </p:graphicFrame>
      <p:sp>
        <p:nvSpPr>
          <p:cNvPr id="7" name="正方形/長方形 6"/>
          <p:cNvSpPr/>
          <p:nvPr/>
        </p:nvSpPr>
        <p:spPr>
          <a:xfrm>
            <a:off x="0" y="144016"/>
            <a:ext cx="5025008"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1600" spc="300" dirty="0" smtClean="0">
                <a:solidFill>
                  <a:prstClr val="black"/>
                </a:solidFill>
                <a:latin typeface="HGP創英角ｺﾞｼｯｸUB" pitchFamily="50" charset="-128"/>
                <a:ea typeface="HGP創英角ｺﾞｼｯｸUB" pitchFamily="50" charset="-128"/>
              </a:rPr>
              <a:t>⑤要介護率が高くなる</a:t>
            </a:r>
            <a:r>
              <a:rPr lang="en-US" altLang="ja-JP" sz="1600" spc="300" dirty="0" smtClean="0">
                <a:solidFill>
                  <a:prstClr val="black"/>
                </a:solidFill>
                <a:latin typeface="HGP創英角ｺﾞｼｯｸUB" pitchFamily="50" charset="-128"/>
                <a:ea typeface="HGP創英角ｺﾞｼｯｸUB" pitchFamily="50" charset="-128"/>
              </a:rPr>
              <a:t>75</a:t>
            </a:r>
            <a:r>
              <a:rPr lang="ja-JP" altLang="en-US" sz="1600" spc="300" dirty="0" smtClean="0">
                <a:solidFill>
                  <a:prstClr val="black"/>
                </a:solidFill>
                <a:latin typeface="HGP創英角ｺﾞｼｯｸUB" pitchFamily="50" charset="-128"/>
                <a:ea typeface="HGP創英角ｺﾞｼｯｸUB" pitchFamily="50" charset="-128"/>
              </a:rPr>
              <a:t>歳以上の人口の推移</a:t>
            </a:r>
            <a:endParaRPr lang="en-US" altLang="ja-JP" sz="1600" spc="300" dirty="0" smtClean="0">
              <a:solidFill>
                <a:prstClr val="black"/>
              </a:solidFill>
              <a:latin typeface="HGP創英角ｺﾞｼｯｸUB" pitchFamily="50" charset="-128"/>
              <a:ea typeface="HGP創英角ｺﾞｼｯｸUB" pitchFamily="50" charset="-128"/>
            </a:endParaRPr>
          </a:p>
        </p:txBody>
      </p:sp>
      <p:sp>
        <p:nvSpPr>
          <p:cNvPr id="8" name="正方形/長方形 7"/>
          <p:cNvSpPr/>
          <p:nvPr/>
        </p:nvSpPr>
        <p:spPr>
          <a:xfrm>
            <a:off x="4880906" y="144016"/>
            <a:ext cx="5050448"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1600" spc="300" dirty="0" smtClean="0">
                <a:solidFill>
                  <a:prstClr val="black"/>
                </a:solidFill>
                <a:latin typeface="HGP創英角ｺﾞｼｯｸUB" pitchFamily="50" charset="-128"/>
                <a:ea typeface="HGP創英角ｺﾞｼｯｸUB" pitchFamily="50" charset="-128"/>
              </a:rPr>
              <a:t>⑥介護保険料を負担する</a:t>
            </a:r>
            <a:r>
              <a:rPr lang="en-US" altLang="ja-JP" sz="1600" spc="300" dirty="0" smtClean="0">
                <a:solidFill>
                  <a:prstClr val="black"/>
                </a:solidFill>
                <a:latin typeface="HGP創英角ｺﾞｼｯｸUB" pitchFamily="50" charset="-128"/>
                <a:ea typeface="HGP創英角ｺﾞｼｯｸUB" pitchFamily="50" charset="-128"/>
              </a:rPr>
              <a:t>40</a:t>
            </a:r>
            <a:r>
              <a:rPr lang="ja-JP" altLang="en-US" sz="1600" spc="300" dirty="0" smtClean="0">
                <a:solidFill>
                  <a:prstClr val="black"/>
                </a:solidFill>
                <a:latin typeface="HGP創英角ｺﾞｼｯｸUB" pitchFamily="50" charset="-128"/>
                <a:ea typeface="HGP創英角ｺﾞｼｯｸUB" pitchFamily="50" charset="-128"/>
              </a:rPr>
              <a:t>歳以上人口の推移</a:t>
            </a:r>
            <a:endParaRPr lang="en-US" altLang="ja-JP" sz="1600" spc="300" dirty="0" smtClean="0">
              <a:solidFill>
                <a:prstClr val="black"/>
              </a:solidFill>
              <a:latin typeface="HGP創英角ｺﾞｼｯｸUB" pitchFamily="50" charset="-128"/>
              <a:ea typeface="HGP創英角ｺﾞｼｯｸUB" pitchFamily="50" charset="-128"/>
            </a:endParaRPr>
          </a:p>
        </p:txBody>
      </p:sp>
      <p:sp>
        <p:nvSpPr>
          <p:cNvPr id="9" name="テキスト ボックス 8"/>
          <p:cNvSpPr txBox="1"/>
          <p:nvPr/>
        </p:nvSpPr>
        <p:spPr>
          <a:xfrm>
            <a:off x="164382" y="599119"/>
            <a:ext cx="4716524" cy="1031051"/>
          </a:xfrm>
          <a:prstGeom prst="rect">
            <a:avLst/>
          </a:prstGeom>
          <a:noFill/>
          <a:ln>
            <a:solidFill>
              <a:schemeClr val="tx1"/>
            </a:solidFill>
          </a:ln>
        </p:spPr>
        <p:txBody>
          <a:bodyPr wrap="square" rtlCol="0">
            <a:spAutoFit/>
          </a:bodyPr>
          <a:lstStyle/>
          <a:p>
            <a:pPr marL="177800" indent="-177800" algn="just" defTabSz="912813"/>
            <a:r>
              <a:rPr lang="ja-JP" altLang="en-US" sz="1400" dirty="0" smtClean="0">
                <a:solidFill>
                  <a:prstClr val="black"/>
                </a:solidFill>
                <a:latin typeface="Arial" charset="0"/>
                <a:ea typeface="ＭＳ Ｐゴシック" charset="-128"/>
              </a:rPr>
              <a:t>○</a:t>
            </a:r>
            <a:r>
              <a:rPr lang="en-US" altLang="ja-JP" sz="1400" dirty="0" smtClean="0">
                <a:solidFill>
                  <a:prstClr val="black"/>
                </a:solidFill>
                <a:latin typeface="Arial" charset="0"/>
                <a:ea typeface="ＭＳ Ｐゴシック" charset="-128"/>
              </a:rPr>
              <a:t>75</a:t>
            </a:r>
            <a:r>
              <a:rPr lang="ja-JP" altLang="en-US" sz="1400" dirty="0" smtClean="0">
                <a:solidFill>
                  <a:prstClr val="black"/>
                </a:solidFill>
                <a:latin typeface="Arial" charset="0"/>
                <a:ea typeface="ＭＳ Ｐゴシック" charset="-128"/>
              </a:rPr>
              <a:t>歳以上人口は、介護保険創設の</a:t>
            </a:r>
            <a:r>
              <a:rPr lang="en-US" altLang="ja-JP" sz="1400" dirty="0" smtClean="0">
                <a:solidFill>
                  <a:prstClr val="black"/>
                </a:solidFill>
                <a:latin typeface="Arial" charset="0"/>
                <a:ea typeface="ＭＳ Ｐゴシック" charset="-128"/>
              </a:rPr>
              <a:t>2000</a:t>
            </a:r>
            <a:r>
              <a:rPr lang="ja-JP" altLang="en-US" sz="1400" dirty="0" smtClean="0">
                <a:solidFill>
                  <a:prstClr val="black"/>
                </a:solidFill>
                <a:latin typeface="Arial" charset="0"/>
                <a:ea typeface="ＭＳ Ｐゴシック" charset="-128"/>
              </a:rPr>
              <a:t>年以降、急速に増加してきたが、</a:t>
            </a:r>
            <a:r>
              <a:rPr lang="en-US" altLang="ja-JP" sz="1400" dirty="0" smtClean="0">
                <a:solidFill>
                  <a:prstClr val="black"/>
                </a:solidFill>
                <a:latin typeface="Arial" charset="0"/>
                <a:ea typeface="ＭＳ Ｐゴシック" charset="-128"/>
              </a:rPr>
              <a:t>2025</a:t>
            </a:r>
            <a:r>
              <a:rPr lang="ja-JP" altLang="en-US" sz="1400" dirty="0" smtClean="0">
                <a:solidFill>
                  <a:prstClr val="black"/>
                </a:solidFill>
                <a:latin typeface="Arial" charset="0"/>
                <a:ea typeface="ＭＳ Ｐゴシック" charset="-128"/>
              </a:rPr>
              <a:t>年までの</a:t>
            </a:r>
            <a:r>
              <a:rPr lang="en-US" altLang="ja-JP" sz="1400" dirty="0" smtClean="0">
                <a:solidFill>
                  <a:prstClr val="black"/>
                </a:solidFill>
                <a:latin typeface="Arial" charset="0"/>
                <a:ea typeface="ＭＳ Ｐゴシック" charset="-128"/>
              </a:rPr>
              <a:t>10</a:t>
            </a:r>
            <a:r>
              <a:rPr lang="ja-JP" altLang="en-US" sz="1400" dirty="0" smtClean="0">
                <a:solidFill>
                  <a:prstClr val="black"/>
                </a:solidFill>
                <a:latin typeface="Arial" charset="0"/>
                <a:ea typeface="ＭＳ Ｐゴシック" charset="-128"/>
              </a:rPr>
              <a:t>年間も、急速に増加。</a:t>
            </a:r>
            <a:endParaRPr lang="en-US" altLang="ja-JP" sz="1400" dirty="0" smtClean="0">
              <a:solidFill>
                <a:prstClr val="black"/>
              </a:solidFill>
              <a:latin typeface="Arial" charset="0"/>
              <a:ea typeface="ＭＳ Ｐゴシック" charset="-128"/>
            </a:endParaRPr>
          </a:p>
          <a:p>
            <a:pPr marL="177800" indent="-177800" defTabSz="912813">
              <a:spcBef>
                <a:spcPts val="600"/>
              </a:spcBef>
            </a:pPr>
            <a:r>
              <a:rPr lang="ja-JP" altLang="en-US" sz="1400" dirty="0" smtClean="0">
                <a:solidFill>
                  <a:prstClr val="black"/>
                </a:solidFill>
                <a:latin typeface="Arial" charset="0"/>
                <a:ea typeface="ＭＳ Ｐゴシック" charset="-128"/>
              </a:rPr>
              <a:t>〇</a:t>
            </a:r>
            <a:r>
              <a:rPr lang="en-US" altLang="ja-JP" sz="1400" dirty="0" smtClean="0">
                <a:solidFill>
                  <a:prstClr val="black"/>
                </a:solidFill>
                <a:latin typeface="Arial" charset="0"/>
                <a:ea typeface="ＭＳ Ｐゴシック" charset="-128"/>
              </a:rPr>
              <a:t>2030</a:t>
            </a:r>
            <a:r>
              <a:rPr lang="ja-JP" altLang="en-US" sz="1400" dirty="0" smtClean="0">
                <a:solidFill>
                  <a:prstClr val="black"/>
                </a:solidFill>
                <a:latin typeface="Arial" charset="0"/>
                <a:ea typeface="ＭＳ Ｐゴシック" charset="-128"/>
              </a:rPr>
              <a:t>年頃から</a:t>
            </a:r>
            <a:r>
              <a:rPr lang="en-US" altLang="ja-JP" sz="1400" dirty="0" smtClean="0">
                <a:solidFill>
                  <a:prstClr val="black"/>
                </a:solidFill>
                <a:latin typeface="Arial" charset="0"/>
                <a:ea typeface="ＭＳ Ｐゴシック" charset="-128"/>
              </a:rPr>
              <a:t>75</a:t>
            </a:r>
            <a:r>
              <a:rPr lang="ja-JP" altLang="en-US" sz="1400" dirty="0" smtClean="0">
                <a:solidFill>
                  <a:prstClr val="black"/>
                </a:solidFill>
                <a:latin typeface="Arial" charset="0"/>
                <a:ea typeface="ＭＳ Ｐゴシック" charset="-128"/>
              </a:rPr>
              <a:t>歳以上人口は急速には伸びなくなるが、一方、</a:t>
            </a:r>
            <a:r>
              <a:rPr lang="en-US" altLang="ja-JP" sz="1400" dirty="0" smtClean="0">
                <a:solidFill>
                  <a:prstClr val="black"/>
                </a:solidFill>
                <a:latin typeface="Arial" charset="0"/>
                <a:ea typeface="ＭＳ Ｐゴシック" charset="-128"/>
              </a:rPr>
              <a:t>85</a:t>
            </a:r>
            <a:r>
              <a:rPr lang="ja-JP" altLang="en-US" sz="1400" dirty="0" smtClean="0">
                <a:solidFill>
                  <a:prstClr val="black"/>
                </a:solidFill>
                <a:latin typeface="Arial" charset="0"/>
                <a:ea typeface="ＭＳ Ｐゴシック" charset="-128"/>
              </a:rPr>
              <a:t>歳以上人口は</a:t>
            </a:r>
            <a:r>
              <a:rPr lang="ja-JP" altLang="en-US" sz="1400" dirty="0">
                <a:solidFill>
                  <a:prstClr val="black"/>
                </a:solidFill>
                <a:latin typeface="Arial" charset="0"/>
                <a:ea typeface="ＭＳ Ｐゴシック" charset="-128"/>
              </a:rPr>
              <a:t>その後の</a:t>
            </a:r>
            <a:r>
              <a:rPr lang="en-US" altLang="ja-JP" sz="1400" dirty="0">
                <a:solidFill>
                  <a:prstClr val="black"/>
                </a:solidFill>
                <a:latin typeface="Arial" charset="0"/>
                <a:ea typeface="ＭＳ Ｐゴシック" charset="-128"/>
              </a:rPr>
              <a:t>10</a:t>
            </a:r>
            <a:r>
              <a:rPr lang="ja-JP" altLang="en-US" sz="1400" dirty="0" smtClean="0">
                <a:solidFill>
                  <a:prstClr val="black"/>
                </a:solidFill>
                <a:latin typeface="Arial" charset="0"/>
                <a:ea typeface="ＭＳ Ｐゴシック" charset="-128"/>
              </a:rPr>
              <a:t>年程度は増加が続く。</a:t>
            </a:r>
            <a:endParaRPr lang="ja-JP" altLang="en-US" sz="1400" dirty="0">
              <a:solidFill>
                <a:prstClr val="black"/>
              </a:solidFill>
              <a:latin typeface="Arial" charset="0"/>
              <a:ea typeface="ＭＳ Ｐゴシック" charset="-128"/>
            </a:endParaRPr>
          </a:p>
        </p:txBody>
      </p:sp>
      <p:sp>
        <p:nvSpPr>
          <p:cNvPr id="10" name="テキスト ボックス 9"/>
          <p:cNvSpPr txBox="1"/>
          <p:nvPr/>
        </p:nvSpPr>
        <p:spPr>
          <a:xfrm>
            <a:off x="5119833" y="620688"/>
            <a:ext cx="4572594" cy="523220"/>
          </a:xfrm>
          <a:prstGeom prst="rect">
            <a:avLst/>
          </a:prstGeom>
          <a:noFill/>
          <a:ln>
            <a:solidFill>
              <a:schemeClr val="tx1"/>
            </a:solidFill>
          </a:ln>
        </p:spPr>
        <p:txBody>
          <a:bodyPr wrap="square" rtlCol="0">
            <a:spAutoFit/>
          </a:bodyPr>
          <a:lstStyle/>
          <a:p>
            <a:pPr marL="177800" indent="-177800" defTabSz="912813"/>
            <a:r>
              <a:rPr lang="ja-JP" altLang="en-US" sz="1400" dirty="0" smtClean="0">
                <a:solidFill>
                  <a:prstClr val="black"/>
                </a:solidFill>
                <a:latin typeface="Arial" charset="0"/>
                <a:ea typeface="ＭＳ Ｐゴシック" charset="-128"/>
              </a:rPr>
              <a:t>○保険料負担者である</a:t>
            </a:r>
            <a:r>
              <a:rPr lang="en-US" altLang="ja-JP" sz="1400" dirty="0" smtClean="0">
                <a:solidFill>
                  <a:prstClr val="black"/>
                </a:solidFill>
                <a:latin typeface="Arial" charset="0"/>
                <a:ea typeface="ＭＳ Ｐゴシック" charset="-128"/>
              </a:rPr>
              <a:t>40</a:t>
            </a:r>
            <a:r>
              <a:rPr lang="ja-JP" altLang="en-US" sz="1400" dirty="0" smtClean="0">
                <a:solidFill>
                  <a:prstClr val="black"/>
                </a:solidFill>
                <a:latin typeface="Arial" charset="0"/>
                <a:ea typeface="ＭＳ Ｐゴシック" charset="-128"/>
              </a:rPr>
              <a:t>歳以上人口は、介護保険創設の</a:t>
            </a:r>
            <a:r>
              <a:rPr lang="en-US" altLang="ja-JP" sz="1400" dirty="0" smtClean="0">
                <a:solidFill>
                  <a:prstClr val="black"/>
                </a:solidFill>
                <a:latin typeface="Arial" charset="0"/>
                <a:ea typeface="ＭＳ Ｐゴシック" charset="-128"/>
              </a:rPr>
              <a:t>2000</a:t>
            </a:r>
            <a:r>
              <a:rPr lang="ja-JP" altLang="en-US" sz="1400" dirty="0" smtClean="0">
                <a:solidFill>
                  <a:prstClr val="black"/>
                </a:solidFill>
                <a:latin typeface="Arial" charset="0"/>
                <a:ea typeface="ＭＳ Ｐゴシック" charset="-128"/>
              </a:rPr>
              <a:t>年以降、増加</a:t>
            </a:r>
            <a:r>
              <a:rPr lang="ja-JP" altLang="en-US" sz="1400" dirty="0">
                <a:solidFill>
                  <a:prstClr val="black"/>
                </a:solidFill>
                <a:latin typeface="Arial" charset="0"/>
                <a:ea typeface="ＭＳ Ｐゴシック" charset="-128"/>
              </a:rPr>
              <a:t>してきたが</a:t>
            </a:r>
            <a:r>
              <a:rPr lang="ja-JP" altLang="en-US" sz="1400" dirty="0" smtClean="0">
                <a:solidFill>
                  <a:prstClr val="black"/>
                </a:solidFill>
                <a:latin typeface="Arial" charset="0"/>
                <a:ea typeface="ＭＳ Ｐゴシック" charset="-128"/>
              </a:rPr>
              <a:t>、</a:t>
            </a:r>
            <a:r>
              <a:rPr lang="en-US" altLang="ja-JP" sz="1400" dirty="0" smtClean="0">
                <a:solidFill>
                  <a:prstClr val="black"/>
                </a:solidFill>
                <a:latin typeface="Arial" charset="0"/>
                <a:ea typeface="ＭＳ Ｐゴシック" charset="-128"/>
              </a:rPr>
              <a:t>2025</a:t>
            </a:r>
            <a:r>
              <a:rPr lang="ja-JP" altLang="en-US" sz="1400" dirty="0" smtClean="0">
                <a:solidFill>
                  <a:prstClr val="black"/>
                </a:solidFill>
                <a:latin typeface="Arial" charset="0"/>
                <a:ea typeface="ＭＳ Ｐゴシック" charset="-128"/>
              </a:rPr>
              <a:t>年以降は減少する。</a:t>
            </a:r>
            <a:endParaRPr lang="ja-JP" altLang="en-US" sz="1400" dirty="0">
              <a:solidFill>
                <a:prstClr val="black"/>
              </a:solidFill>
              <a:latin typeface="Arial" charset="0"/>
              <a:ea typeface="ＭＳ Ｐゴシック" charset="-128"/>
            </a:endParaRPr>
          </a:p>
        </p:txBody>
      </p:sp>
      <p:sp>
        <p:nvSpPr>
          <p:cNvPr id="11" name="正方形/長方形 10"/>
          <p:cNvSpPr/>
          <p:nvPr/>
        </p:nvSpPr>
        <p:spPr>
          <a:xfrm>
            <a:off x="6389943" y="1999472"/>
            <a:ext cx="971979" cy="3616357"/>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13"/>
            <a:endParaRPr lang="ja-JP" altLang="en-US">
              <a:solidFill>
                <a:prstClr val="white"/>
              </a:solidFill>
            </a:endParaRPr>
          </a:p>
        </p:txBody>
      </p:sp>
      <p:sp>
        <p:nvSpPr>
          <p:cNvPr id="12" name="正方形/長方形 11"/>
          <p:cNvSpPr/>
          <p:nvPr/>
        </p:nvSpPr>
        <p:spPr>
          <a:xfrm>
            <a:off x="1574277" y="2502640"/>
            <a:ext cx="971979" cy="3096344"/>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13"/>
            <a:endParaRPr lang="ja-JP" altLang="en-US">
              <a:solidFill>
                <a:prstClr val="white"/>
              </a:solidFill>
            </a:endParaRPr>
          </a:p>
        </p:txBody>
      </p:sp>
      <p:sp>
        <p:nvSpPr>
          <p:cNvPr id="13" name="正方形/長方形 12"/>
          <p:cNvSpPr/>
          <p:nvPr/>
        </p:nvSpPr>
        <p:spPr>
          <a:xfrm>
            <a:off x="3017277" y="4396223"/>
            <a:ext cx="719908" cy="18466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spAutoFit/>
          </a:bodyPr>
          <a:lstStyle/>
          <a:p>
            <a:pPr algn="ctr" defTabSz="912813"/>
            <a:r>
              <a:rPr lang="en-US" altLang="ja-JP" sz="1200" dirty="0" smtClean="0">
                <a:solidFill>
                  <a:prstClr val="black"/>
                </a:solidFill>
              </a:rPr>
              <a:t>75</a:t>
            </a:r>
            <a:r>
              <a:rPr lang="ja-JP" altLang="en-US" sz="1200" dirty="0" smtClean="0">
                <a:solidFill>
                  <a:prstClr val="black"/>
                </a:solidFill>
              </a:rPr>
              <a:t>～</a:t>
            </a:r>
            <a:r>
              <a:rPr lang="en-US" altLang="ja-JP" sz="1200" dirty="0" smtClean="0">
                <a:solidFill>
                  <a:prstClr val="black"/>
                </a:solidFill>
              </a:rPr>
              <a:t>84</a:t>
            </a:r>
            <a:r>
              <a:rPr lang="ja-JP" altLang="en-US" sz="1200" dirty="0" smtClean="0">
                <a:solidFill>
                  <a:prstClr val="black"/>
                </a:solidFill>
              </a:rPr>
              <a:t>歳</a:t>
            </a:r>
            <a:endParaRPr lang="ja-JP" altLang="en-US" sz="1200" dirty="0">
              <a:solidFill>
                <a:prstClr val="black"/>
              </a:solidFill>
            </a:endParaRPr>
          </a:p>
        </p:txBody>
      </p:sp>
      <p:sp>
        <p:nvSpPr>
          <p:cNvPr id="14" name="正方形/長方形 13"/>
          <p:cNvSpPr/>
          <p:nvPr/>
        </p:nvSpPr>
        <p:spPr>
          <a:xfrm>
            <a:off x="3008784" y="3124192"/>
            <a:ext cx="719908" cy="18466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spAutoFit/>
          </a:bodyPr>
          <a:lstStyle/>
          <a:p>
            <a:pPr algn="ctr" defTabSz="912813"/>
            <a:r>
              <a:rPr lang="en-US" altLang="ja-JP" sz="1200" dirty="0" smtClean="0">
                <a:solidFill>
                  <a:prstClr val="black"/>
                </a:solidFill>
              </a:rPr>
              <a:t>85</a:t>
            </a:r>
            <a:r>
              <a:rPr lang="ja-JP" altLang="en-US" sz="1200" dirty="0" smtClean="0">
                <a:solidFill>
                  <a:prstClr val="black"/>
                </a:solidFill>
              </a:rPr>
              <a:t>歳～</a:t>
            </a:r>
            <a:endParaRPr lang="ja-JP" altLang="en-US" sz="1200" dirty="0">
              <a:solidFill>
                <a:prstClr val="black"/>
              </a:solidFill>
            </a:endParaRPr>
          </a:p>
        </p:txBody>
      </p:sp>
      <p:sp>
        <p:nvSpPr>
          <p:cNvPr id="15" name="正方形/長方形 14"/>
          <p:cNvSpPr/>
          <p:nvPr/>
        </p:nvSpPr>
        <p:spPr>
          <a:xfrm>
            <a:off x="7541811" y="4384120"/>
            <a:ext cx="719908" cy="18466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spAutoFit/>
          </a:bodyPr>
          <a:lstStyle/>
          <a:p>
            <a:pPr algn="ctr" defTabSz="912813"/>
            <a:r>
              <a:rPr lang="en-US" altLang="ja-JP" sz="1200" dirty="0" smtClean="0">
                <a:solidFill>
                  <a:prstClr val="black"/>
                </a:solidFill>
              </a:rPr>
              <a:t>40</a:t>
            </a:r>
            <a:r>
              <a:rPr lang="ja-JP" altLang="en-US" sz="1200" dirty="0" smtClean="0">
                <a:solidFill>
                  <a:prstClr val="black"/>
                </a:solidFill>
              </a:rPr>
              <a:t>～</a:t>
            </a:r>
            <a:r>
              <a:rPr lang="en-US" altLang="ja-JP" sz="1200" dirty="0" smtClean="0">
                <a:solidFill>
                  <a:prstClr val="black"/>
                </a:solidFill>
              </a:rPr>
              <a:t>64</a:t>
            </a:r>
            <a:r>
              <a:rPr lang="ja-JP" altLang="en-US" sz="1200" dirty="0" smtClean="0">
                <a:solidFill>
                  <a:prstClr val="black"/>
                </a:solidFill>
              </a:rPr>
              <a:t>歳</a:t>
            </a:r>
            <a:endParaRPr lang="ja-JP" altLang="en-US" sz="1200" dirty="0">
              <a:solidFill>
                <a:prstClr val="black"/>
              </a:solidFill>
            </a:endParaRPr>
          </a:p>
        </p:txBody>
      </p:sp>
      <p:sp>
        <p:nvSpPr>
          <p:cNvPr id="16" name="正方形/長方形 15"/>
          <p:cNvSpPr/>
          <p:nvPr/>
        </p:nvSpPr>
        <p:spPr>
          <a:xfrm>
            <a:off x="7555828" y="3715317"/>
            <a:ext cx="719908" cy="18466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spAutoFit/>
          </a:bodyPr>
          <a:lstStyle/>
          <a:p>
            <a:pPr algn="ctr" defTabSz="912813"/>
            <a:r>
              <a:rPr lang="en-US" altLang="ja-JP" sz="1200" dirty="0" smtClean="0">
                <a:solidFill>
                  <a:prstClr val="black"/>
                </a:solidFill>
              </a:rPr>
              <a:t>65</a:t>
            </a:r>
            <a:r>
              <a:rPr lang="ja-JP" altLang="en-US" sz="1200" dirty="0" smtClean="0">
                <a:solidFill>
                  <a:prstClr val="black"/>
                </a:solidFill>
              </a:rPr>
              <a:t>～</a:t>
            </a:r>
            <a:r>
              <a:rPr lang="en-US" altLang="ja-JP" sz="1200" dirty="0" smtClean="0">
                <a:solidFill>
                  <a:prstClr val="black"/>
                </a:solidFill>
              </a:rPr>
              <a:t>74</a:t>
            </a:r>
            <a:r>
              <a:rPr lang="ja-JP" altLang="en-US" sz="1200" dirty="0" smtClean="0">
                <a:solidFill>
                  <a:prstClr val="black"/>
                </a:solidFill>
              </a:rPr>
              <a:t>歳</a:t>
            </a:r>
            <a:endParaRPr lang="ja-JP" altLang="en-US" sz="1200" dirty="0">
              <a:solidFill>
                <a:prstClr val="black"/>
              </a:solidFill>
            </a:endParaRPr>
          </a:p>
        </p:txBody>
      </p:sp>
      <p:sp>
        <p:nvSpPr>
          <p:cNvPr id="18" name="正方形/長方形 17"/>
          <p:cNvSpPr/>
          <p:nvPr/>
        </p:nvSpPr>
        <p:spPr>
          <a:xfrm>
            <a:off x="7520242" y="3216525"/>
            <a:ext cx="719908" cy="18466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spAutoFit/>
          </a:bodyPr>
          <a:lstStyle/>
          <a:p>
            <a:pPr algn="ctr" defTabSz="912813"/>
            <a:r>
              <a:rPr lang="en-US" altLang="ja-JP" sz="1200" dirty="0" smtClean="0">
                <a:solidFill>
                  <a:prstClr val="black"/>
                </a:solidFill>
              </a:rPr>
              <a:t>75</a:t>
            </a:r>
            <a:r>
              <a:rPr lang="ja-JP" altLang="en-US" sz="1200" dirty="0" smtClean="0">
                <a:solidFill>
                  <a:prstClr val="black"/>
                </a:solidFill>
              </a:rPr>
              <a:t>～</a:t>
            </a:r>
            <a:r>
              <a:rPr lang="en-US" altLang="ja-JP" sz="1200" dirty="0" smtClean="0">
                <a:solidFill>
                  <a:prstClr val="black"/>
                </a:solidFill>
              </a:rPr>
              <a:t>84</a:t>
            </a:r>
            <a:r>
              <a:rPr lang="ja-JP" altLang="en-US" sz="1200" dirty="0" smtClean="0">
                <a:solidFill>
                  <a:prstClr val="black"/>
                </a:solidFill>
              </a:rPr>
              <a:t>歳</a:t>
            </a:r>
            <a:endParaRPr lang="ja-JP" altLang="en-US" sz="1200" dirty="0">
              <a:solidFill>
                <a:prstClr val="black"/>
              </a:solidFill>
            </a:endParaRPr>
          </a:p>
        </p:txBody>
      </p:sp>
      <p:sp>
        <p:nvSpPr>
          <p:cNvPr id="19" name="正方形/長方形 18"/>
          <p:cNvSpPr/>
          <p:nvPr/>
        </p:nvSpPr>
        <p:spPr>
          <a:xfrm>
            <a:off x="7520242" y="2782513"/>
            <a:ext cx="719908" cy="18466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spAutoFit/>
          </a:bodyPr>
          <a:lstStyle/>
          <a:p>
            <a:pPr algn="ctr" defTabSz="912813"/>
            <a:r>
              <a:rPr lang="en-US" altLang="ja-JP" sz="1200" dirty="0" smtClean="0">
                <a:solidFill>
                  <a:prstClr val="black"/>
                </a:solidFill>
              </a:rPr>
              <a:t>85</a:t>
            </a:r>
            <a:r>
              <a:rPr lang="ja-JP" altLang="en-US" sz="1200" dirty="0" smtClean="0">
                <a:solidFill>
                  <a:prstClr val="black"/>
                </a:solidFill>
              </a:rPr>
              <a:t>歳～</a:t>
            </a:r>
            <a:endParaRPr lang="ja-JP" altLang="en-US" sz="1200" dirty="0">
              <a:solidFill>
                <a:prstClr val="black"/>
              </a:solidFill>
            </a:endParaRPr>
          </a:p>
        </p:txBody>
      </p:sp>
      <p:sp>
        <p:nvSpPr>
          <p:cNvPr id="20" name="右矢印 19"/>
          <p:cNvSpPr/>
          <p:nvPr/>
        </p:nvSpPr>
        <p:spPr>
          <a:xfrm rot="19124292">
            <a:off x="404277" y="3108244"/>
            <a:ext cx="2340000" cy="14401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13"/>
            <a:endParaRPr lang="ja-JP" altLang="en-US">
              <a:solidFill>
                <a:prstClr val="white"/>
              </a:solidFill>
            </a:endParaRPr>
          </a:p>
        </p:txBody>
      </p:sp>
      <p:sp>
        <p:nvSpPr>
          <p:cNvPr id="21" name="右矢印 20"/>
          <p:cNvSpPr/>
          <p:nvPr/>
        </p:nvSpPr>
        <p:spPr>
          <a:xfrm rot="19936655">
            <a:off x="5335897" y="2094629"/>
            <a:ext cx="1440000" cy="14401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13"/>
            <a:endParaRPr lang="ja-JP" altLang="en-US">
              <a:solidFill>
                <a:prstClr val="white"/>
              </a:solidFill>
            </a:endParaRPr>
          </a:p>
        </p:txBody>
      </p:sp>
      <p:sp>
        <p:nvSpPr>
          <p:cNvPr id="22" name="右矢印 21"/>
          <p:cNvSpPr/>
          <p:nvPr/>
        </p:nvSpPr>
        <p:spPr>
          <a:xfrm rot="1209835">
            <a:off x="7394204" y="2237396"/>
            <a:ext cx="2304000" cy="14401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2813"/>
            <a:endParaRPr lang="ja-JP" altLang="en-US">
              <a:solidFill>
                <a:prstClr val="white"/>
              </a:solidFill>
            </a:endParaRPr>
          </a:p>
        </p:txBody>
      </p:sp>
      <p:sp>
        <p:nvSpPr>
          <p:cNvPr id="23" name="テキスト ボックス 22"/>
          <p:cNvSpPr txBox="1"/>
          <p:nvPr/>
        </p:nvSpPr>
        <p:spPr>
          <a:xfrm>
            <a:off x="90200" y="6453336"/>
            <a:ext cx="9687336" cy="430837"/>
          </a:xfrm>
          <a:prstGeom prst="rect">
            <a:avLst/>
          </a:prstGeom>
          <a:noFill/>
        </p:spPr>
        <p:txBody>
          <a:bodyPr wrap="square" lIns="91388" tIns="45695" rIns="91388" bIns="45695" rtlCol="0">
            <a:spAutoFit/>
          </a:bodyPr>
          <a:lstStyle/>
          <a:p>
            <a:pPr defTabSz="912813"/>
            <a:r>
              <a:rPr lang="ja-JP" altLang="en-US" sz="1100" dirty="0" smtClean="0">
                <a:solidFill>
                  <a:prstClr val="black"/>
                </a:solidFill>
                <a:latin typeface="Arial" charset="0"/>
                <a:ea typeface="HGPｺﾞｼｯｸM" pitchFamily="50" charset="-128"/>
              </a:rPr>
              <a:t>（資料）将来推計は、国立社会保障・人口問題研究所「日本の将来推計人口」（平成</a:t>
            </a:r>
            <a:r>
              <a:rPr lang="en-US" altLang="ja-JP" sz="1100" dirty="0" smtClean="0">
                <a:solidFill>
                  <a:prstClr val="black"/>
                </a:solidFill>
                <a:latin typeface="Arial" charset="0"/>
                <a:ea typeface="HGPｺﾞｼｯｸM" pitchFamily="50" charset="-128"/>
              </a:rPr>
              <a:t>24</a:t>
            </a:r>
            <a:r>
              <a:rPr lang="ja-JP" altLang="en-US" sz="1100" dirty="0" smtClean="0">
                <a:solidFill>
                  <a:prstClr val="black"/>
                </a:solidFill>
                <a:latin typeface="Arial" charset="0"/>
                <a:ea typeface="HGPｺﾞｼｯｸM" pitchFamily="50" charset="-128"/>
              </a:rPr>
              <a:t>年</a:t>
            </a:r>
            <a:r>
              <a:rPr lang="en-US" altLang="ja-JP" sz="1100" dirty="0" smtClean="0">
                <a:solidFill>
                  <a:prstClr val="black"/>
                </a:solidFill>
                <a:latin typeface="Arial" charset="0"/>
                <a:ea typeface="HGPｺﾞｼｯｸM" pitchFamily="50" charset="-128"/>
              </a:rPr>
              <a:t>1</a:t>
            </a:r>
            <a:r>
              <a:rPr lang="ja-JP" altLang="en-US" sz="1100" dirty="0" smtClean="0">
                <a:solidFill>
                  <a:prstClr val="black"/>
                </a:solidFill>
                <a:latin typeface="Arial" charset="0"/>
                <a:ea typeface="HGPｺﾞｼｯｸM" pitchFamily="50" charset="-128"/>
              </a:rPr>
              <a:t>月推計）出生中位（死亡中位）推計</a:t>
            </a:r>
            <a:endParaRPr lang="en-US" altLang="ja-JP" sz="1100" dirty="0" smtClean="0">
              <a:solidFill>
                <a:prstClr val="black"/>
              </a:solidFill>
              <a:latin typeface="Arial" charset="0"/>
              <a:ea typeface="HGPｺﾞｼｯｸM" pitchFamily="50" charset="-128"/>
            </a:endParaRPr>
          </a:p>
          <a:p>
            <a:pPr defTabSz="912813"/>
            <a:r>
              <a:rPr lang="en-US" altLang="ja-JP" sz="1100" dirty="0">
                <a:solidFill>
                  <a:prstClr val="black"/>
                </a:solidFill>
                <a:latin typeface="Arial" charset="0"/>
                <a:ea typeface="HGPｺﾞｼｯｸM" pitchFamily="50" charset="-128"/>
              </a:rPr>
              <a:t> </a:t>
            </a:r>
            <a:r>
              <a:rPr lang="ja-JP" altLang="en-US" sz="1100" dirty="0" smtClean="0">
                <a:solidFill>
                  <a:prstClr val="black"/>
                </a:solidFill>
                <a:latin typeface="Arial" charset="0"/>
                <a:ea typeface="HGPｺﾞｼｯｸM" pitchFamily="50" charset="-128"/>
              </a:rPr>
              <a:t>　　　　実績は、総務省</a:t>
            </a:r>
            <a:r>
              <a:rPr lang="ja-JP" altLang="en-US" sz="1100" dirty="0">
                <a:solidFill>
                  <a:prstClr val="black"/>
                </a:solidFill>
                <a:latin typeface="Arial" charset="0"/>
                <a:ea typeface="HGPｺﾞｼｯｸM" pitchFamily="50" charset="-128"/>
              </a:rPr>
              <a:t>統計局</a:t>
            </a:r>
            <a:r>
              <a:rPr lang="ja-JP" altLang="en-US" sz="1100" dirty="0" smtClean="0">
                <a:solidFill>
                  <a:prstClr val="black"/>
                </a:solidFill>
                <a:latin typeface="Arial" charset="0"/>
                <a:ea typeface="HGPｺﾞｼｯｸM" pitchFamily="50" charset="-128"/>
              </a:rPr>
              <a:t>「国勢調査」（国籍・年齢不詳人口を</a:t>
            </a:r>
            <a:r>
              <a:rPr lang="ja-JP" altLang="en-US" sz="1100" dirty="0">
                <a:solidFill>
                  <a:prstClr val="black"/>
                </a:solidFill>
                <a:latin typeface="Arial" charset="0"/>
                <a:ea typeface="HGPｺﾞｼｯｸM" pitchFamily="50" charset="-128"/>
              </a:rPr>
              <a:t>按分補正した人口</a:t>
            </a:r>
            <a:r>
              <a:rPr lang="ja-JP" altLang="en-US" sz="1100" dirty="0" smtClean="0">
                <a:solidFill>
                  <a:prstClr val="black"/>
                </a:solidFill>
                <a:latin typeface="Arial" charset="0"/>
                <a:ea typeface="HGPｺﾞｼｯｸM" pitchFamily="50" charset="-128"/>
              </a:rPr>
              <a:t>）</a:t>
            </a:r>
            <a:endParaRPr lang="ja-JP" altLang="en-US" sz="1100" dirty="0">
              <a:solidFill>
                <a:prstClr val="black"/>
              </a:solidFill>
              <a:latin typeface="Arial" charset="0"/>
              <a:ea typeface="HGPｺﾞｼｯｸM" pitchFamily="50" charset="-128"/>
            </a:endParaRPr>
          </a:p>
        </p:txBody>
      </p:sp>
      <p:sp>
        <p:nvSpPr>
          <p:cNvPr id="2" name="テキスト ボックス 1"/>
          <p:cNvSpPr txBox="1"/>
          <p:nvPr/>
        </p:nvSpPr>
        <p:spPr>
          <a:xfrm flipH="1">
            <a:off x="485069" y="1646076"/>
            <a:ext cx="674363" cy="261610"/>
          </a:xfrm>
          <a:prstGeom prst="rect">
            <a:avLst/>
          </a:prstGeom>
          <a:noFill/>
        </p:spPr>
        <p:txBody>
          <a:bodyPr wrap="square" rtlCol="0">
            <a:spAutoFit/>
          </a:bodyPr>
          <a:lstStyle/>
          <a:p>
            <a:pPr defTabSz="912813"/>
            <a:r>
              <a:rPr lang="ja-JP" altLang="en-US" sz="1100" dirty="0">
                <a:solidFill>
                  <a:prstClr val="black"/>
                </a:solidFill>
                <a:latin typeface="Arial" charset="0"/>
                <a:ea typeface="ＭＳ Ｐゴシック" charset="-128"/>
              </a:rPr>
              <a:t>（</a:t>
            </a:r>
            <a:r>
              <a:rPr lang="ja-JP" altLang="en-US" sz="1100" dirty="0" smtClean="0">
                <a:solidFill>
                  <a:prstClr val="black"/>
                </a:solidFill>
                <a:latin typeface="Arial" charset="0"/>
                <a:ea typeface="ＭＳ Ｐゴシック" charset="-128"/>
              </a:rPr>
              <a:t>万人）</a:t>
            </a:r>
            <a:endParaRPr lang="ja-JP" altLang="en-US" sz="1100" dirty="0">
              <a:solidFill>
                <a:prstClr val="black"/>
              </a:solidFill>
              <a:latin typeface="Arial" charset="0"/>
              <a:ea typeface="ＭＳ Ｐゴシック" charset="-128"/>
            </a:endParaRPr>
          </a:p>
        </p:txBody>
      </p:sp>
      <p:sp>
        <p:nvSpPr>
          <p:cNvPr id="25" name="テキスト ボックス 24"/>
          <p:cNvSpPr txBox="1"/>
          <p:nvPr/>
        </p:nvSpPr>
        <p:spPr>
          <a:xfrm flipH="1">
            <a:off x="5274940" y="1628800"/>
            <a:ext cx="674363" cy="261610"/>
          </a:xfrm>
          <a:prstGeom prst="rect">
            <a:avLst/>
          </a:prstGeom>
          <a:noFill/>
        </p:spPr>
        <p:txBody>
          <a:bodyPr wrap="square" rtlCol="0">
            <a:spAutoFit/>
          </a:bodyPr>
          <a:lstStyle/>
          <a:p>
            <a:pPr defTabSz="912813"/>
            <a:r>
              <a:rPr lang="ja-JP" altLang="en-US" sz="1100" dirty="0">
                <a:solidFill>
                  <a:prstClr val="black"/>
                </a:solidFill>
                <a:latin typeface="Arial" charset="0"/>
                <a:ea typeface="ＭＳ Ｐゴシック" charset="-128"/>
              </a:rPr>
              <a:t>（</a:t>
            </a:r>
            <a:r>
              <a:rPr lang="ja-JP" altLang="en-US" sz="1100" dirty="0" smtClean="0">
                <a:solidFill>
                  <a:prstClr val="black"/>
                </a:solidFill>
                <a:latin typeface="Arial" charset="0"/>
                <a:ea typeface="ＭＳ Ｐゴシック" charset="-128"/>
              </a:rPr>
              <a:t>万人）</a:t>
            </a:r>
            <a:endParaRPr lang="ja-JP" altLang="en-US" sz="1100" dirty="0">
              <a:solidFill>
                <a:prstClr val="black"/>
              </a:solidFill>
              <a:latin typeface="Arial" charset="0"/>
              <a:ea typeface="ＭＳ Ｐゴシック" charset="-128"/>
            </a:endParaRPr>
          </a:p>
        </p:txBody>
      </p:sp>
      <p:sp>
        <p:nvSpPr>
          <p:cNvPr id="27" name="スライド番号プレースホルダー 4"/>
          <p:cNvSpPr txBox="1">
            <a:spLocks/>
          </p:cNvSpPr>
          <p:nvPr/>
        </p:nvSpPr>
        <p:spPr>
          <a:xfrm>
            <a:off x="9417496" y="6204052"/>
            <a:ext cx="406822" cy="609324"/>
          </a:xfrm>
          <a:prstGeom prst="rect">
            <a:avLst/>
          </a:prstGeom>
          <a:solidFill>
            <a:schemeClr val="bg1">
              <a:alpha val="55000"/>
            </a:schemeClr>
          </a:solidFill>
        </p:spPr>
        <p:txBody>
          <a:bodyPr vert="horz" lIns="91440" tIns="45720" rIns="91440" bIns="45720" rtlCol="0" anchor="ctr"/>
          <a:lstStyle>
            <a:defPPr>
              <a:defRPr lang="ja-JP"/>
            </a:defPPr>
            <a:lvl1pPr algn="r" rtl="0" fontAlgn="base">
              <a:spcBef>
                <a:spcPct val="0"/>
              </a:spcBef>
              <a:spcAft>
                <a:spcPct val="0"/>
              </a:spcAft>
              <a:defRPr kumimoji="1" sz="2000" kern="1200">
                <a:solidFill>
                  <a:schemeClr val="tx1"/>
                </a:solidFill>
                <a:latin typeface="Arial" pitchFamily="34" charset="0"/>
                <a:ea typeface="ＤＨＰ平成ゴシックW5" pitchFamily="2"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fontAlgn="auto">
              <a:spcBef>
                <a:spcPts val="0"/>
              </a:spcBef>
              <a:spcAft>
                <a:spcPts val="0"/>
              </a:spcAft>
              <a:defRPr/>
            </a:pPr>
            <a:r>
              <a:rPr kumimoji="0" lang="en-US" altLang="ja-JP" sz="2400" kern="0" dirty="0" smtClean="0">
                <a:solidFill>
                  <a:sysClr val="windowText" lastClr="000000"/>
                </a:solidFill>
              </a:rPr>
              <a:t>9</a:t>
            </a:r>
            <a:endParaRPr kumimoji="0" lang="ja-JP" altLang="en-US" sz="2400" kern="0" dirty="0">
              <a:solidFill>
                <a:sysClr val="windowText" lastClr="000000"/>
              </a:solidFill>
            </a:endParaRPr>
          </a:p>
        </p:txBody>
      </p:sp>
    </p:spTree>
    <p:extLst>
      <p:ext uri="{BB962C8B-B14F-4D97-AF65-F5344CB8AC3E}">
        <p14:creationId xmlns:p14="http://schemas.microsoft.com/office/powerpoint/2010/main" val="694041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8" name="グラフ 47"/>
          <p:cNvGraphicFramePr>
            <a:graphicFrameLocks/>
          </p:cNvGraphicFramePr>
          <p:nvPr>
            <p:extLst>
              <p:ext uri="{D42A27DB-BD31-4B8C-83A1-F6EECF244321}">
                <p14:modId xmlns:p14="http://schemas.microsoft.com/office/powerpoint/2010/main" val="2293501486"/>
              </p:ext>
            </p:extLst>
          </p:nvPr>
        </p:nvGraphicFramePr>
        <p:xfrm>
          <a:off x="272480" y="1264643"/>
          <a:ext cx="9086569" cy="5047407"/>
        </p:xfrm>
        <a:graphic>
          <a:graphicData uri="http://schemas.openxmlformats.org/drawingml/2006/chart">
            <c:chart xmlns:c="http://schemas.openxmlformats.org/drawingml/2006/chart" xmlns:r="http://schemas.openxmlformats.org/officeDocument/2006/relationships" r:id="rId3"/>
          </a:graphicData>
        </a:graphic>
      </p:graphicFrame>
      <p:sp>
        <p:nvSpPr>
          <p:cNvPr id="179204" name="Text Box 4"/>
          <p:cNvSpPr txBox="1">
            <a:spLocks noChangeArrowheads="1"/>
          </p:cNvSpPr>
          <p:nvPr/>
        </p:nvSpPr>
        <p:spPr bwMode="auto">
          <a:xfrm>
            <a:off x="719676" y="1628800"/>
            <a:ext cx="1057982" cy="322838"/>
          </a:xfrm>
          <a:prstGeom prst="rect">
            <a:avLst/>
          </a:prstGeom>
          <a:noFill/>
          <a:ln w="9525">
            <a:noFill/>
            <a:miter lim="800000"/>
            <a:headEnd/>
            <a:tailEnd/>
          </a:ln>
          <a:effectLst/>
        </p:spPr>
        <p:txBody>
          <a:bodyPr wrap="none" lIns="0" tIns="45558" rIns="0" bIns="45558" anchor="ctr">
            <a:spAutoFit/>
          </a:bodyPr>
          <a:lstStyle/>
          <a:p>
            <a:pPr algn="ctr" defTabSz="911787">
              <a:spcBef>
                <a:spcPct val="50000"/>
              </a:spcBef>
              <a:defRPr/>
            </a:pPr>
            <a:r>
              <a:rPr lang="ja-JP" altLang="en-US" sz="1500" dirty="0">
                <a:solidFill>
                  <a:prstClr val="black"/>
                </a:solidFill>
                <a:effectLst>
                  <a:outerShdw blurRad="38100" dist="38100" dir="2700000" algn="tl">
                    <a:srgbClr val="C0C0C0"/>
                  </a:outerShdw>
                </a:effectLst>
                <a:latin typeface="Arial" charset="0"/>
              </a:rPr>
              <a:t>（単位：万人）</a:t>
            </a:r>
          </a:p>
        </p:txBody>
      </p:sp>
      <p:sp>
        <p:nvSpPr>
          <p:cNvPr id="179247" name="Text Box 47"/>
          <p:cNvSpPr txBox="1">
            <a:spLocks noChangeArrowheads="1"/>
          </p:cNvSpPr>
          <p:nvPr/>
        </p:nvSpPr>
        <p:spPr bwMode="auto">
          <a:xfrm>
            <a:off x="6501237" y="5887673"/>
            <a:ext cx="2687011" cy="281084"/>
          </a:xfrm>
          <a:prstGeom prst="rect">
            <a:avLst/>
          </a:prstGeom>
          <a:noFill/>
          <a:ln w="9525">
            <a:noFill/>
            <a:miter lim="800000"/>
            <a:headEnd/>
            <a:tailEnd/>
          </a:ln>
          <a:effectLst/>
        </p:spPr>
        <p:txBody>
          <a:bodyPr wrap="square" lIns="95485" tIns="47743" rIns="95485" bIns="47743" anchor="ctr">
            <a:spAutoFit/>
          </a:bodyPr>
          <a:lstStyle/>
          <a:p>
            <a:pPr algn="r" defTabSz="956002">
              <a:spcBef>
                <a:spcPct val="50000"/>
              </a:spcBef>
              <a:defRPr/>
            </a:pPr>
            <a:r>
              <a:rPr lang="ja-JP" altLang="en-US" sz="1200" dirty="0">
                <a:solidFill>
                  <a:prstClr val="black"/>
                </a:solidFill>
                <a:effectLst>
                  <a:outerShdw blurRad="38100" dist="38100" dir="2700000" algn="tl">
                    <a:srgbClr val="C0C0C0"/>
                  </a:outerShdw>
                </a:effectLst>
                <a:latin typeface="HG丸ｺﾞｼｯｸM-PRO" pitchFamily="50" charset="-128"/>
                <a:ea typeface="HG丸ｺﾞｼｯｸM-PRO" pitchFamily="50" charset="-128"/>
              </a:rPr>
              <a:t>（出典：介護保険事業状況報告）</a:t>
            </a:r>
          </a:p>
        </p:txBody>
      </p:sp>
      <p:sp>
        <p:nvSpPr>
          <p:cNvPr id="4143" name="Oval 48"/>
          <p:cNvSpPr>
            <a:spLocks noChangeArrowheads="1"/>
          </p:cNvSpPr>
          <p:nvPr/>
        </p:nvSpPr>
        <p:spPr bwMode="auto">
          <a:xfrm>
            <a:off x="428497" y="3501008"/>
            <a:ext cx="719483" cy="287338"/>
          </a:xfrm>
          <a:prstGeom prst="ellipse">
            <a:avLst/>
          </a:prstGeom>
          <a:solidFill>
            <a:schemeClr val="bg1"/>
          </a:solidFill>
          <a:ln w="38100" cmpd="dbl">
            <a:solidFill>
              <a:srgbClr val="FF0066"/>
            </a:solidFill>
            <a:round/>
            <a:headEnd/>
            <a:tailEnd/>
          </a:ln>
        </p:spPr>
        <p:txBody>
          <a:bodyPr wrap="none" lIns="95555" tIns="47777" rIns="95555" bIns="47777" anchor="ctr"/>
          <a:lstStyle/>
          <a:p>
            <a:pPr algn="ctr" defTabSz="952500"/>
            <a:r>
              <a:rPr lang="ja-JP" altLang="en-US" sz="1200" b="1" dirty="0">
                <a:solidFill>
                  <a:srgbClr val="000000"/>
                </a:solidFill>
                <a:latin typeface="Arial" charset="0"/>
                <a:ea typeface="HG丸ｺﾞｼｯｸM-PRO" pitchFamily="50" charset="-128"/>
              </a:rPr>
              <a:t>２１８</a:t>
            </a:r>
          </a:p>
        </p:txBody>
      </p:sp>
      <p:sp>
        <p:nvSpPr>
          <p:cNvPr id="4144" name="Oval 49"/>
          <p:cNvSpPr>
            <a:spLocks noChangeArrowheads="1"/>
          </p:cNvSpPr>
          <p:nvPr/>
        </p:nvSpPr>
        <p:spPr bwMode="auto">
          <a:xfrm>
            <a:off x="974559" y="3229944"/>
            <a:ext cx="719484" cy="287337"/>
          </a:xfrm>
          <a:prstGeom prst="ellipse">
            <a:avLst/>
          </a:prstGeom>
          <a:solidFill>
            <a:schemeClr val="bg1"/>
          </a:solidFill>
          <a:ln w="38100" cmpd="dbl">
            <a:solidFill>
              <a:srgbClr val="FF0066"/>
            </a:solidFill>
            <a:round/>
            <a:headEnd/>
            <a:tailEnd/>
          </a:ln>
        </p:spPr>
        <p:txBody>
          <a:bodyPr wrap="none" lIns="95555" tIns="47777" rIns="95555" bIns="47777" anchor="ctr"/>
          <a:lstStyle/>
          <a:p>
            <a:pPr algn="ctr" defTabSz="952500"/>
            <a:r>
              <a:rPr lang="ja-JP" altLang="en-US" sz="1200" b="1" dirty="0">
                <a:solidFill>
                  <a:srgbClr val="000000"/>
                </a:solidFill>
                <a:latin typeface="Arial" charset="0"/>
                <a:ea typeface="HG丸ｺﾞｼｯｸM-PRO" pitchFamily="50" charset="-128"/>
              </a:rPr>
              <a:t>２５８</a:t>
            </a:r>
          </a:p>
        </p:txBody>
      </p:sp>
      <p:sp>
        <p:nvSpPr>
          <p:cNvPr id="4145" name="Oval 50"/>
          <p:cNvSpPr>
            <a:spLocks noChangeArrowheads="1"/>
          </p:cNvSpPr>
          <p:nvPr/>
        </p:nvSpPr>
        <p:spPr bwMode="auto">
          <a:xfrm>
            <a:off x="1598627" y="2966491"/>
            <a:ext cx="715191" cy="263452"/>
          </a:xfrm>
          <a:prstGeom prst="ellipse">
            <a:avLst/>
          </a:prstGeom>
          <a:solidFill>
            <a:schemeClr val="bg1"/>
          </a:solidFill>
          <a:ln w="38100" cmpd="dbl">
            <a:solidFill>
              <a:srgbClr val="FF0066"/>
            </a:solidFill>
            <a:round/>
            <a:headEnd/>
            <a:tailEnd/>
          </a:ln>
        </p:spPr>
        <p:txBody>
          <a:bodyPr wrap="none" lIns="95555" tIns="47777" rIns="95555" bIns="47777" anchor="ctr"/>
          <a:lstStyle/>
          <a:p>
            <a:pPr algn="ctr" defTabSz="952500"/>
            <a:r>
              <a:rPr lang="ja-JP" altLang="en-US" sz="1200" b="1" dirty="0">
                <a:solidFill>
                  <a:srgbClr val="000000"/>
                </a:solidFill>
                <a:latin typeface="Arial" charset="0"/>
                <a:ea typeface="HG丸ｺﾞｼｯｸM-PRO" pitchFamily="50" charset="-128"/>
              </a:rPr>
              <a:t>３０３</a:t>
            </a:r>
          </a:p>
        </p:txBody>
      </p:sp>
      <p:sp>
        <p:nvSpPr>
          <p:cNvPr id="4146" name="Oval 51"/>
          <p:cNvSpPr>
            <a:spLocks noChangeArrowheads="1"/>
          </p:cNvSpPr>
          <p:nvPr/>
        </p:nvSpPr>
        <p:spPr bwMode="auto">
          <a:xfrm>
            <a:off x="2292495" y="2727970"/>
            <a:ext cx="719483" cy="287337"/>
          </a:xfrm>
          <a:prstGeom prst="ellipse">
            <a:avLst/>
          </a:prstGeom>
          <a:solidFill>
            <a:schemeClr val="bg1"/>
          </a:solidFill>
          <a:ln w="38100" cmpd="dbl">
            <a:solidFill>
              <a:srgbClr val="FF0066"/>
            </a:solidFill>
            <a:round/>
            <a:headEnd/>
            <a:tailEnd/>
          </a:ln>
        </p:spPr>
        <p:txBody>
          <a:bodyPr wrap="none" lIns="95555" tIns="47777" rIns="95555" bIns="47777" anchor="ctr"/>
          <a:lstStyle/>
          <a:p>
            <a:pPr algn="ctr" defTabSz="952500"/>
            <a:r>
              <a:rPr lang="ja-JP" altLang="en-US" sz="1200" b="1" dirty="0">
                <a:solidFill>
                  <a:srgbClr val="000000"/>
                </a:solidFill>
                <a:latin typeface="Arial" charset="0"/>
                <a:ea typeface="HG丸ｺﾞｼｯｸM-PRO" pitchFamily="50" charset="-128"/>
              </a:rPr>
              <a:t>３４９</a:t>
            </a:r>
          </a:p>
        </p:txBody>
      </p:sp>
      <p:sp>
        <p:nvSpPr>
          <p:cNvPr id="4147" name="Oval 52"/>
          <p:cNvSpPr>
            <a:spLocks noChangeArrowheads="1"/>
          </p:cNvSpPr>
          <p:nvPr/>
        </p:nvSpPr>
        <p:spPr bwMode="auto">
          <a:xfrm>
            <a:off x="2931137" y="2549772"/>
            <a:ext cx="722659" cy="287338"/>
          </a:xfrm>
          <a:prstGeom prst="ellipse">
            <a:avLst/>
          </a:prstGeom>
          <a:solidFill>
            <a:schemeClr val="bg1"/>
          </a:solidFill>
          <a:ln w="38100" cmpd="dbl">
            <a:solidFill>
              <a:srgbClr val="FF0066"/>
            </a:solidFill>
            <a:round/>
            <a:headEnd/>
            <a:tailEnd/>
          </a:ln>
        </p:spPr>
        <p:txBody>
          <a:bodyPr wrap="none" lIns="95555" tIns="47777" rIns="95555" bIns="47777" anchor="ctr"/>
          <a:lstStyle/>
          <a:p>
            <a:pPr algn="ctr" defTabSz="952500"/>
            <a:r>
              <a:rPr lang="ja-JP" altLang="en-US" sz="1200" b="1" dirty="0">
                <a:solidFill>
                  <a:srgbClr val="000000"/>
                </a:solidFill>
                <a:latin typeface="Arial" charset="0"/>
                <a:ea typeface="HG丸ｺﾞｼｯｸM-PRO" pitchFamily="50" charset="-128"/>
              </a:rPr>
              <a:t>３８７</a:t>
            </a:r>
          </a:p>
        </p:txBody>
      </p:sp>
      <p:sp>
        <p:nvSpPr>
          <p:cNvPr id="4148" name="Oval 53"/>
          <p:cNvSpPr>
            <a:spLocks noChangeArrowheads="1"/>
          </p:cNvSpPr>
          <p:nvPr/>
        </p:nvSpPr>
        <p:spPr bwMode="auto">
          <a:xfrm>
            <a:off x="3602509" y="2391066"/>
            <a:ext cx="648011" cy="287338"/>
          </a:xfrm>
          <a:prstGeom prst="ellipse">
            <a:avLst/>
          </a:prstGeom>
          <a:solidFill>
            <a:schemeClr val="bg1"/>
          </a:solidFill>
          <a:ln w="38100" cmpd="dbl">
            <a:solidFill>
              <a:srgbClr val="FF0066"/>
            </a:solidFill>
            <a:round/>
            <a:headEnd/>
            <a:tailEnd/>
          </a:ln>
        </p:spPr>
        <p:txBody>
          <a:bodyPr wrap="none" lIns="95555" tIns="47777" rIns="95555" bIns="47777" anchor="ctr"/>
          <a:lstStyle/>
          <a:p>
            <a:pPr algn="ctr" defTabSz="952500"/>
            <a:r>
              <a:rPr lang="ja-JP" altLang="en-US" sz="1200" b="1" dirty="0">
                <a:solidFill>
                  <a:srgbClr val="000000"/>
                </a:solidFill>
                <a:latin typeface="Arial" charset="0"/>
                <a:ea typeface="HG丸ｺﾞｼｯｸM-PRO" pitchFamily="50" charset="-128"/>
              </a:rPr>
              <a:t>４１１</a:t>
            </a:r>
          </a:p>
        </p:txBody>
      </p:sp>
      <p:sp>
        <p:nvSpPr>
          <p:cNvPr id="4149" name="Oval 54"/>
          <p:cNvSpPr>
            <a:spLocks noChangeArrowheads="1"/>
          </p:cNvSpPr>
          <p:nvPr/>
        </p:nvSpPr>
        <p:spPr bwMode="auto">
          <a:xfrm>
            <a:off x="4269274" y="2276766"/>
            <a:ext cx="648011" cy="287337"/>
          </a:xfrm>
          <a:prstGeom prst="ellipse">
            <a:avLst/>
          </a:prstGeom>
          <a:solidFill>
            <a:schemeClr val="bg1"/>
          </a:solidFill>
          <a:ln w="38100" cmpd="dbl">
            <a:solidFill>
              <a:srgbClr val="FF0066"/>
            </a:solidFill>
            <a:round/>
            <a:headEnd/>
            <a:tailEnd/>
          </a:ln>
        </p:spPr>
        <p:txBody>
          <a:bodyPr wrap="none" lIns="95555" tIns="47777" rIns="95555" bIns="47777" anchor="ctr"/>
          <a:lstStyle/>
          <a:p>
            <a:pPr algn="ctr" defTabSz="952500"/>
            <a:r>
              <a:rPr lang="ja-JP" altLang="en-US" sz="1200" b="1" dirty="0">
                <a:solidFill>
                  <a:srgbClr val="000000"/>
                </a:solidFill>
                <a:latin typeface="Arial" charset="0"/>
                <a:ea typeface="HG丸ｺﾞｼｯｸM-PRO" pitchFamily="50" charset="-128"/>
              </a:rPr>
              <a:t>４３５</a:t>
            </a:r>
          </a:p>
        </p:txBody>
      </p:sp>
      <p:sp>
        <p:nvSpPr>
          <p:cNvPr id="4150" name="Oval 55"/>
          <p:cNvSpPr>
            <a:spLocks noChangeArrowheads="1"/>
          </p:cNvSpPr>
          <p:nvPr/>
        </p:nvSpPr>
        <p:spPr bwMode="auto">
          <a:xfrm>
            <a:off x="4917285" y="2144210"/>
            <a:ext cx="607387" cy="276225"/>
          </a:xfrm>
          <a:prstGeom prst="ellipse">
            <a:avLst/>
          </a:prstGeom>
          <a:solidFill>
            <a:schemeClr val="bg1"/>
          </a:solidFill>
          <a:ln w="38100" cmpd="dbl">
            <a:solidFill>
              <a:srgbClr val="FF0066"/>
            </a:solidFill>
            <a:round/>
            <a:headEnd/>
            <a:tailEnd/>
          </a:ln>
        </p:spPr>
        <p:txBody>
          <a:bodyPr wrap="none" lIns="95555" tIns="47777" rIns="95555" bIns="47777" anchor="ctr"/>
          <a:lstStyle/>
          <a:p>
            <a:pPr algn="ctr" defTabSz="952500"/>
            <a:r>
              <a:rPr lang="ja-JP" altLang="en-US" sz="1200" b="1" dirty="0">
                <a:solidFill>
                  <a:srgbClr val="000000"/>
                </a:solidFill>
                <a:latin typeface="Arial" charset="0"/>
                <a:ea typeface="HG丸ｺﾞｼｯｸM-PRO" pitchFamily="50" charset="-128"/>
              </a:rPr>
              <a:t>４４１</a:t>
            </a:r>
          </a:p>
        </p:txBody>
      </p:sp>
      <p:sp>
        <p:nvSpPr>
          <p:cNvPr id="4154" name="Oval 59"/>
          <p:cNvSpPr>
            <a:spLocks noChangeArrowheads="1"/>
          </p:cNvSpPr>
          <p:nvPr/>
        </p:nvSpPr>
        <p:spPr bwMode="auto">
          <a:xfrm>
            <a:off x="5468072" y="2102142"/>
            <a:ext cx="648011" cy="288925"/>
          </a:xfrm>
          <a:prstGeom prst="ellipse">
            <a:avLst/>
          </a:prstGeom>
          <a:solidFill>
            <a:schemeClr val="bg1"/>
          </a:solidFill>
          <a:ln w="38100" cmpd="dbl">
            <a:solidFill>
              <a:srgbClr val="FF0066"/>
            </a:solidFill>
            <a:round/>
            <a:headEnd/>
            <a:tailEnd/>
          </a:ln>
        </p:spPr>
        <p:txBody>
          <a:bodyPr wrap="none" lIns="95555" tIns="47777" rIns="95555" bIns="47777" anchor="ctr"/>
          <a:lstStyle/>
          <a:p>
            <a:pPr algn="ctr" defTabSz="952500"/>
            <a:r>
              <a:rPr lang="ja-JP" altLang="en-US" sz="1200" b="1" dirty="0">
                <a:solidFill>
                  <a:srgbClr val="000000"/>
                </a:solidFill>
                <a:latin typeface="Arial" charset="0"/>
                <a:ea typeface="HG丸ｺﾞｼｯｸM-PRO" pitchFamily="50" charset="-128"/>
              </a:rPr>
              <a:t>４５５</a:t>
            </a:r>
          </a:p>
        </p:txBody>
      </p:sp>
      <p:sp>
        <p:nvSpPr>
          <p:cNvPr id="4156" name="Oval 59"/>
          <p:cNvSpPr>
            <a:spLocks noChangeArrowheads="1"/>
          </p:cNvSpPr>
          <p:nvPr/>
        </p:nvSpPr>
        <p:spPr bwMode="auto">
          <a:xfrm>
            <a:off x="6806486" y="1806063"/>
            <a:ext cx="578444" cy="338147"/>
          </a:xfrm>
          <a:prstGeom prst="ellipse">
            <a:avLst/>
          </a:prstGeom>
          <a:solidFill>
            <a:schemeClr val="bg1"/>
          </a:solidFill>
          <a:ln w="38100" cmpd="dbl">
            <a:solidFill>
              <a:srgbClr val="FF0066"/>
            </a:solidFill>
            <a:round/>
            <a:headEnd/>
            <a:tailEnd/>
          </a:ln>
        </p:spPr>
        <p:txBody>
          <a:bodyPr wrap="none" lIns="95555" tIns="47777" rIns="95555" bIns="47777" anchor="ctr"/>
          <a:lstStyle/>
          <a:p>
            <a:pPr algn="ctr" defTabSz="952500"/>
            <a:r>
              <a:rPr lang="ja-JP" altLang="en-US" sz="1200" b="1" dirty="0">
                <a:solidFill>
                  <a:srgbClr val="000000"/>
                </a:solidFill>
                <a:latin typeface="Arial" charset="0"/>
                <a:ea typeface="HG丸ｺﾞｼｯｸM-PRO" pitchFamily="50" charset="-128"/>
              </a:rPr>
              <a:t>４８７</a:t>
            </a:r>
            <a:endParaRPr lang="en-US" altLang="ja-JP" sz="1200" b="1" dirty="0">
              <a:solidFill>
                <a:srgbClr val="000000"/>
              </a:solidFill>
              <a:latin typeface="Arial" charset="0"/>
              <a:ea typeface="HG丸ｺﾞｼｯｸM-PRO" pitchFamily="50" charset="-128"/>
            </a:endParaRPr>
          </a:p>
        </p:txBody>
      </p:sp>
      <p:sp>
        <p:nvSpPr>
          <p:cNvPr id="4157" name="Oval 59"/>
          <p:cNvSpPr>
            <a:spLocks noChangeArrowheads="1"/>
          </p:cNvSpPr>
          <p:nvPr/>
        </p:nvSpPr>
        <p:spPr bwMode="auto">
          <a:xfrm>
            <a:off x="6086689" y="1921960"/>
            <a:ext cx="648011" cy="360362"/>
          </a:xfrm>
          <a:prstGeom prst="ellipse">
            <a:avLst/>
          </a:prstGeom>
          <a:solidFill>
            <a:schemeClr val="bg1"/>
          </a:solidFill>
          <a:ln w="38100" cmpd="dbl">
            <a:solidFill>
              <a:srgbClr val="FF0066"/>
            </a:solidFill>
            <a:round/>
            <a:headEnd/>
            <a:tailEnd/>
          </a:ln>
        </p:spPr>
        <p:txBody>
          <a:bodyPr wrap="none" lIns="95555" tIns="47777" rIns="95555" bIns="47777" anchor="ctr"/>
          <a:lstStyle/>
          <a:p>
            <a:pPr algn="ctr" defTabSz="952500"/>
            <a:r>
              <a:rPr lang="ja-JP" altLang="en-US" sz="1200" b="1" dirty="0">
                <a:solidFill>
                  <a:srgbClr val="000000"/>
                </a:solidFill>
                <a:latin typeface="Arial" charset="0"/>
                <a:ea typeface="HG丸ｺﾞｼｯｸM-PRO" pitchFamily="50" charset="-128"/>
              </a:rPr>
              <a:t>４６９</a:t>
            </a:r>
            <a:endParaRPr lang="en-US" altLang="ja-JP" sz="1200" b="1" dirty="0">
              <a:solidFill>
                <a:srgbClr val="000000"/>
              </a:solidFill>
              <a:latin typeface="Arial" charset="0"/>
              <a:ea typeface="HG丸ｺﾞｼｯｸM-PRO" pitchFamily="50" charset="-128"/>
            </a:endParaRPr>
          </a:p>
        </p:txBody>
      </p:sp>
      <p:sp>
        <p:nvSpPr>
          <p:cNvPr id="35" name="Text Box 47"/>
          <p:cNvSpPr txBox="1">
            <a:spLocks noChangeArrowheads="1"/>
          </p:cNvSpPr>
          <p:nvPr/>
        </p:nvSpPr>
        <p:spPr bwMode="auto">
          <a:xfrm>
            <a:off x="194472" y="6162492"/>
            <a:ext cx="9711530" cy="281084"/>
          </a:xfrm>
          <a:prstGeom prst="rect">
            <a:avLst/>
          </a:prstGeom>
          <a:noFill/>
          <a:ln w="9525">
            <a:noFill/>
            <a:miter lim="800000"/>
            <a:headEnd/>
            <a:tailEnd/>
          </a:ln>
          <a:effectLst/>
        </p:spPr>
        <p:txBody>
          <a:bodyPr wrap="square" lIns="95485" tIns="47743" rIns="95485" bIns="47743" anchor="ctr">
            <a:spAutoFit/>
          </a:bodyPr>
          <a:lstStyle/>
          <a:p>
            <a:pPr defTabSz="956002">
              <a:spcBef>
                <a:spcPct val="50000"/>
              </a:spcBef>
              <a:defRPr/>
            </a:pPr>
            <a:r>
              <a:rPr lang="ja-JP" altLang="en-US" sz="1200" dirty="0">
                <a:solidFill>
                  <a:prstClr val="black"/>
                </a:solidFill>
                <a:effectLst>
                  <a:outerShdw blurRad="38100" dist="38100" dir="2700000" algn="tl">
                    <a:srgbClr val="C0C0C0"/>
                  </a:outerShdw>
                </a:effectLst>
                <a:latin typeface="HG丸ｺﾞｼｯｸM-PRO" pitchFamily="50" charset="-128"/>
                <a:ea typeface="HG丸ｺﾞｼｯｸM-PRO" pitchFamily="50" charset="-128"/>
              </a:rPr>
              <a:t>注１）陸前高田市、大槌町、女川町、桑折町、広野町、楢葉町、富岡町、川内村、大熊町、双葉町、浪江町は含まれていない。</a:t>
            </a:r>
          </a:p>
        </p:txBody>
      </p:sp>
      <p:sp>
        <p:nvSpPr>
          <p:cNvPr id="4163" name="Oval 59"/>
          <p:cNvSpPr>
            <a:spLocks noChangeArrowheads="1"/>
          </p:cNvSpPr>
          <p:nvPr/>
        </p:nvSpPr>
        <p:spPr bwMode="auto">
          <a:xfrm>
            <a:off x="7437468" y="1744980"/>
            <a:ext cx="579755" cy="338138"/>
          </a:xfrm>
          <a:prstGeom prst="ellipse">
            <a:avLst/>
          </a:prstGeom>
          <a:solidFill>
            <a:schemeClr val="bg1"/>
          </a:solidFill>
          <a:ln w="38100" cmpd="dbl">
            <a:solidFill>
              <a:srgbClr val="FF0066"/>
            </a:solidFill>
            <a:round/>
            <a:headEnd/>
            <a:tailEnd/>
          </a:ln>
        </p:spPr>
        <p:txBody>
          <a:bodyPr wrap="none" lIns="95555" tIns="47777" rIns="95555" bIns="47777" anchor="ctr"/>
          <a:lstStyle/>
          <a:p>
            <a:pPr algn="ctr" defTabSz="952500"/>
            <a:r>
              <a:rPr lang="ja-JP" altLang="en-US" sz="1200" b="1" dirty="0">
                <a:solidFill>
                  <a:srgbClr val="000000"/>
                </a:solidFill>
                <a:latin typeface="Arial" charset="0"/>
                <a:ea typeface="HG丸ｺﾞｼｯｸM-PRO" pitchFamily="50" charset="-128"/>
              </a:rPr>
              <a:t>５０８</a:t>
            </a:r>
            <a:endParaRPr lang="en-US" altLang="ja-JP" sz="1200" b="1" dirty="0">
              <a:solidFill>
                <a:srgbClr val="000000"/>
              </a:solidFill>
              <a:latin typeface="Arial" charset="0"/>
              <a:ea typeface="HG丸ｺﾞｼｯｸM-PRO" pitchFamily="50" charset="-128"/>
            </a:endParaRPr>
          </a:p>
        </p:txBody>
      </p:sp>
      <p:sp>
        <p:nvSpPr>
          <p:cNvPr id="40" name="Oval 59"/>
          <p:cNvSpPr>
            <a:spLocks noChangeArrowheads="1"/>
          </p:cNvSpPr>
          <p:nvPr/>
        </p:nvSpPr>
        <p:spPr bwMode="auto">
          <a:xfrm>
            <a:off x="8017222" y="1583822"/>
            <a:ext cx="579755" cy="338138"/>
          </a:xfrm>
          <a:prstGeom prst="ellipse">
            <a:avLst/>
          </a:prstGeom>
          <a:solidFill>
            <a:schemeClr val="bg1"/>
          </a:solidFill>
          <a:ln w="38100" cmpd="dbl">
            <a:solidFill>
              <a:srgbClr val="FF0066"/>
            </a:solidFill>
            <a:round/>
            <a:headEnd/>
            <a:tailEnd/>
          </a:ln>
        </p:spPr>
        <p:txBody>
          <a:bodyPr wrap="none" lIns="95555" tIns="47777" rIns="95555" bIns="47777" anchor="ctr"/>
          <a:lstStyle/>
          <a:p>
            <a:pPr algn="ctr" defTabSz="952500"/>
            <a:r>
              <a:rPr lang="ja-JP" altLang="en-US" sz="1200" b="1" dirty="0">
                <a:solidFill>
                  <a:srgbClr val="000000"/>
                </a:solidFill>
                <a:latin typeface="Arial" charset="0"/>
                <a:ea typeface="HG丸ｺﾞｼｯｸM-PRO" pitchFamily="50" charset="-128"/>
              </a:rPr>
              <a:t>５３３</a:t>
            </a:r>
            <a:endParaRPr lang="en-US" altLang="ja-JP" sz="1200" b="1" dirty="0">
              <a:solidFill>
                <a:srgbClr val="000000"/>
              </a:solidFill>
              <a:latin typeface="Arial" charset="0"/>
              <a:ea typeface="HG丸ｺﾞｼｯｸM-PRO" pitchFamily="50" charset="-128"/>
            </a:endParaRPr>
          </a:p>
        </p:txBody>
      </p:sp>
      <p:sp>
        <p:nvSpPr>
          <p:cNvPr id="37" name="Text Box 47"/>
          <p:cNvSpPr txBox="1">
            <a:spLocks noChangeArrowheads="1"/>
          </p:cNvSpPr>
          <p:nvPr/>
        </p:nvSpPr>
        <p:spPr bwMode="auto">
          <a:xfrm>
            <a:off x="226169" y="6451618"/>
            <a:ext cx="9508933" cy="282575"/>
          </a:xfrm>
          <a:prstGeom prst="rect">
            <a:avLst/>
          </a:prstGeom>
          <a:noFill/>
          <a:ln w="9525">
            <a:noFill/>
            <a:miter lim="800000"/>
            <a:headEnd/>
            <a:tailEnd/>
          </a:ln>
          <a:effectLst/>
        </p:spPr>
        <p:txBody>
          <a:bodyPr lIns="95485" tIns="47743" rIns="95485" bIns="47743" anchor="ctr">
            <a:spAutoFit/>
          </a:bodyPr>
          <a:lstStyle/>
          <a:p>
            <a:pPr defTabSz="956002">
              <a:spcBef>
                <a:spcPct val="50000"/>
              </a:spcBef>
              <a:defRPr/>
            </a:pPr>
            <a:r>
              <a:rPr lang="ja-JP" altLang="en-US" sz="1200" dirty="0">
                <a:solidFill>
                  <a:prstClr val="black"/>
                </a:solidFill>
                <a:effectLst>
                  <a:outerShdw blurRad="38100" dist="38100" dir="2700000" algn="tl">
                    <a:srgbClr val="C0C0C0"/>
                  </a:outerShdw>
                </a:effectLst>
                <a:latin typeface="HG丸ｺﾞｼｯｸM-PRO" pitchFamily="50" charset="-128"/>
                <a:ea typeface="HG丸ｺﾞｼｯｸM-PRO" pitchFamily="50" charset="-128"/>
              </a:rPr>
              <a:t>注２）楢葉町、富岡町、大熊町は含まれていない。</a:t>
            </a:r>
          </a:p>
        </p:txBody>
      </p:sp>
      <p:sp>
        <p:nvSpPr>
          <p:cNvPr id="41" name="Text Box 56"/>
          <p:cNvSpPr txBox="1">
            <a:spLocks noChangeArrowheads="1"/>
          </p:cNvSpPr>
          <p:nvPr/>
        </p:nvSpPr>
        <p:spPr bwMode="auto">
          <a:xfrm>
            <a:off x="7309486" y="5594555"/>
            <a:ext cx="835719" cy="265764"/>
          </a:xfrm>
          <a:prstGeom prst="rect">
            <a:avLst/>
          </a:prstGeom>
          <a:noFill/>
          <a:ln w="9525">
            <a:noFill/>
            <a:miter lim="800000"/>
            <a:headEnd/>
            <a:tailEnd/>
          </a:ln>
        </p:spPr>
        <p:txBody>
          <a:bodyPr wrap="square" lIns="95555" tIns="47777" rIns="95555" bIns="47777">
            <a:spAutoFit/>
          </a:bodyPr>
          <a:lstStyle/>
          <a:p>
            <a:pPr algn="ctr" defTabSz="952500">
              <a:spcBef>
                <a:spcPct val="50000"/>
              </a:spcBef>
            </a:pPr>
            <a:r>
              <a:rPr lang="ja-JP" altLang="en-US" sz="1100" b="1" dirty="0">
                <a:solidFill>
                  <a:srgbClr val="000000"/>
                </a:solidFill>
                <a:latin typeface="Arial" charset="0"/>
                <a:ea typeface="HG丸ｺﾞｼｯｸM-PRO" pitchFamily="50" charset="-128"/>
              </a:rPr>
              <a:t>（注１）</a:t>
            </a:r>
          </a:p>
        </p:txBody>
      </p:sp>
      <p:sp>
        <p:nvSpPr>
          <p:cNvPr id="42" name="Text Box 56"/>
          <p:cNvSpPr txBox="1">
            <a:spLocks noChangeArrowheads="1"/>
          </p:cNvSpPr>
          <p:nvPr/>
        </p:nvSpPr>
        <p:spPr bwMode="auto">
          <a:xfrm>
            <a:off x="7940584" y="5594555"/>
            <a:ext cx="835719" cy="265764"/>
          </a:xfrm>
          <a:prstGeom prst="rect">
            <a:avLst/>
          </a:prstGeom>
          <a:noFill/>
          <a:ln w="9525">
            <a:noFill/>
            <a:miter lim="800000"/>
            <a:headEnd/>
            <a:tailEnd/>
          </a:ln>
        </p:spPr>
        <p:txBody>
          <a:bodyPr wrap="square" lIns="95555" tIns="47777" rIns="95555" bIns="47777">
            <a:spAutoFit/>
          </a:bodyPr>
          <a:lstStyle/>
          <a:p>
            <a:pPr algn="ctr" defTabSz="952500">
              <a:spcBef>
                <a:spcPct val="50000"/>
              </a:spcBef>
            </a:pPr>
            <a:r>
              <a:rPr lang="ja-JP" altLang="en-US" sz="1100" b="1" dirty="0">
                <a:solidFill>
                  <a:srgbClr val="000000"/>
                </a:solidFill>
                <a:latin typeface="Arial" charset="0"/>
                <a:ea typeface="HG丸ｺﾞｼｯｸM-PRO" pitchFamily="50" charset="-128"/>
              </a:rPr>
              <a:t>（注２）</a:t>
            </a:r>
          </a:p>
        </p:txBody>
      </p:sp>
      <p:sp>
        <p:nvSpPr>
          <p:cNvPr id="43" name="Text Box 1026"/>
          <p:cNvSpPr txBox="1">
            <a:spLocks noChangeArrowheads="1"/>
          </p:cNvSpPr>
          <p:nvPr/>
        </p:nvSpPr>
        <p:spPr bwMode="auto">
          <a:xfrm>
            <a:off x="-8598" y="43542"/>
            <a:ext cx="9914598" cy="523220"/>
          </a:xfrm>
          <a:prstGeom prst="rect">
            <a:avLst/>
          </a:prstGeom>
          <a:noFill/>
          <a:ln w="9525">
            <a:noFill/>
            <a:miter lim="800000"/>
            <a:headEnd/>
            <a:tailEnd/>
          </a:ln>
        </p:spPr>
        <p:txBody>
          <a:bodyPr>
            <a:spAutoFit/>
          </a:bodyPr>
          <a:lstStyle/>
          <a:p>
            <a:pPr algn="ctr" defTabSz="914353">
              <a:spcBef>
                <a:spcPct val="50000"/>
              </a:spcBef>
            </a:pPr>
            <a:r>
              <a:rPr lang="ja-JP" altLang="en-US" sz="2800" dirty="0" smtClean="0">
                <a:solidFill>
                  <a:prstClr val="black"/>
                </a:solidFill>
                <a:latin typeface="ＭＳ Ｐゴシック"/>
                <a:ea typeface="ＭＳ Ｐゴシック"/>
              </a:rPr>
              <a:t>要介護度</a:t>
            </a:r>
            <a:r>
              <a:rPr lang="ja-JP" altLang="en-US" sz="2800" dirty="0">
                <a:solidFill>
                  <a:prstClr val="black"/>
                </a:solidFill>
                <a:latin typeface="ＭＳ Ｐゴシック"/>
                <a:ea typeface="ＭＳ Ｐゴシック"/>
              </a:rPr>
              <a:t>別認定者数の推移</a:t>
            </a:r>
          </a:p>
        </p:txBody>
      </p:sp>
      <p:sp>
        <p:nvSpPr>
          <p:cNvPr id="2" name="テキスト ボックス 1"/>
          <p:cNvSpPr txBox="1"/>
          <p:nvPr/>
        </p:nvSpPr>
        <p:spPr>
          <a:xfrm>
            <a:off x="428497" y="566762"/>
            <a:ext cx="9008560" cy="584775"/>
          </a:xfrm>
          <a:prstGeom prst="rect">
            <a:avLst/>
          </a:prstGeom>
          <a:noFill/>
          <a:ln>
            <a:solidFill>
              <a:schemeClr val="tx1"/>
            </a:solidFill>
          </a:ln>
        </p:spPr>
        <p:txBody>
          <a:bodyPr wrap="square" rtlCol="0">
            <a:spAutoFit/>
          </a:bodyPr>
          <a:lstStyle/>
          <a:p>
            <a:r>
              <a:rPr lang="ja-JP" altLang="en-US" sz="1600" dirty="0" smtClean="0">
                <a:solidFill>
                  <a:prstClr val="black"/>
                </a:solidFill>
                <a:latin typeface="Arial" charset="0"/>
              </a:rPr>
              <a:t>要介護（要支援）の認定者数は、平成２５年４月現在</a:t>
            </a:r>
            <a:r>
              <a:rPr lang="ja-JP" altLang="en-US" sz="1600" dirty="0">
                <a:solidFill>
                  <a:prstClr val="black"/>
                </a:solidFill>
                <a:latin typeface="Arial" charset="0"/>
              </a:rPr>
              <a:t>５６４</a:t>
            </a:r>
            <a:r>
              <a:rPr lang="ja-JP" altLang="en-US" sz="1600" dirty="0" smtClean="0">
                <a:solidFill>
                  <a:prstClr val="black"/>
                </a:solidFill>
                <a:latin typeface="Arial" charset="0"/>
              </a:rPr>
              <a:t>万人で、この１３年間で約２．５９倍に。このうち軽度の認定者数の増が大きい。また、近年、増加のペースが再び拡大。</a:t>
            </a:r>
            <a:endParaRPr lang="ja-JP" altLang="en-US" sz="1600" dirty="0">
              <a:solidFill>
                <a:prstClr val="black"/>
              </a:solidFill>
              <a:latin typeface="Arial" charset="0"/>
            </a:endParaRPr>
          </a:p>
        </p:txBody>
      </p:sp>
      <p:sp>
        <p:nvSpPr>
          <p:cNvPr id="57" name="Oval 59"/>
          <p:cNvSpPr>
            <a:spLocks noChangeArrowheads="1"/>
          </p:cNvSpPr>
          <p:nvPr/>
        </p:nvSpPr>
        <p:spPr bwMode="auto">
          <a:xfrm>
            <a:off x="8608494" y="1403326"/>
            <a:ext cx="579755" cy="338138"/>
          </a:xfrm>
          <a:prstGeom prst="ellipse">
            <a:avLst/>
          </a:prstGeom>
          <a:solidFill>
            <a:schemeClr val="bg1"/>
          </a:solidFill>
          <a:ln w="38100" cmpd="dbl">
            <a:solidFill>
              <a:srgbClr val="FF0066"/>
            </a:solidFill>
            <a:round/>
            <a:headEnd/>
            <a:tailEnd/>
          </a:ln>
        </p:spPr>
        <p:txBody>
          <a:bodyPr wrap="none" lIns="95555" tIns="47777" rIns="95555" bIns="47777" anchor="ctr"/>
          <a:lstStyle/>
          <a:p>
            <a:pPr algn="ctr" defTabSz="952500"/>
            <a:r>
              <a:rPr lang="ja-JP" altLang="en-US" sz="1200" b="1" dirty="0" smtClean="0">
                <a:solidFill>
                  <a:srgbClr val="000000"/>
                </a:solidFill>
                <a:latin typeface="Arial" charset="0"/>
                <a:ea typeface="HG丸ｺﾞｼｯｸM-PRO" pitchFamily="50" charset="-128"/>
              </a:rPr>
              <a:t>５６４</a:t>
            </a:r>
            <a:endParaRPr lang="en-US" altLang="ja-JP" sz="1200" b="1" dirty="0">
              <a:solidFill>
                <a:srgbClr val="000000"/>
              </a:solidFill>
              <a:latin typeface="Arial" charset="0"/>
              <a:ea typeface="HG丸ｺﾞｼｯｸM-PRO" pitchFamily="50" charset="-128"/>
            </a:endParaRPr>
          </a:p>
        </p:txBody>
      </p:sp>
      <p:sp>
        <p:nvSpPr>
          <p:cNvPr id="27" name="スライド番号プレースホルダ 10"/>
          <p:cNvSpPr txBox="1">
            <a:spLocks/>
          </p:cNvSpPr>
          <p:nvPr/>
        </p:nvSpPr>
        <p:spPr>
          <a:xfrm>
            <a:off x="9273480" y="6028215"/>
            <a:ext cx="632545" cy="819069"/>
          </a:xfrm>
          <a:prstGeom prst="rect">
            <a:avLst/>
          </a:prstGeom>
        </p:spPr>
        <p:txBody>
          <a:bodyPr vert="horz" lIns="91440" tIns="45720" rIns="91440" bIns="45720" rtlCol="0" anchor="ctr"/>
          <a:lstStyle>
            <a:defPPr>
              <a:defRPr lang="ja-JP"/>
            </a:defPPr>
            <a:lvl1pPr algn="r" defTabSz="912813" rtl="0" fontAlgn="base">
              <a:spcBef>
                <a:spcPct val="0"/>
              </a:spcBef>
              <a:spcAft>
                <a:spcPct val="0"/>
              </a:spcAft>
              <a:defRPr kumimoji="1" sz="1100" kern="1200">
                <a:solidFill>
                  <a:schemeClr val="tx1"/>
                </a:solidFill>
                <a:latin typeface="Arial" charset="0"/>
                <a:ea typeface="ＭＳ Ｐゴシック" charset="-128"/>
                <a:cs typeface="+mn-cs"/>
              </a:defRPr>
            </a:lvl1pPr>
            <a:lvl2pPr marL="455613" indent="1588" algn="l" defTabSz="912813" rtl="0" fontAlgn="base">
              <a:spcBef>
                <a:spcPct val="0"/>
              </a:spcBef>
              <a:spcAft>
                <a:spcPct val="0"/>
              </a:spcAft>
              <a:defRPr kumimoji="1" kern="1200">
                <a:solidFill>
                  <a:schemeClr val="tx1"/>
                </a:solidFill>
                <a:latin typeface="Arial" charset="0"/>
                <a:ea typeface="ＭＳ Ｐゴシック" charset="-128"/>
                <a:cs typeface="+mn-cs"/>
              </a:defRPr>
            </a:lvl2pPr>
            <a:lvl3pPr marL="912813" indent="1588" algn="l" defTabSz="912813" rtl="0" fontAlgn="base">
              <a:spcBef>
                <a:spcPct val="0"/>
              </a:spcBef>
              <a:spcAft>
                <a:spcPct val="0"/>
              </a:spcAft>
              <a:defRPr kumimoji="1" kern="1200">
                <a:solidFill>
                  <a:schemeClr val="tx1"/>
                </a:solidFill>
                <a:latin typeface="Arial" charset="0"/>
                <a:ea typeface="ＭＳ Ｐゴシック" charset="-128"/>
                <a:cs typeface="+mn-cs"/>
              </a:defRPr>
            </a:lvl3pPr>
            <a:lvl4pPr marL="1370013" indent="1588" algn="l" defTabSz="912813" rtl="0" fontAlgn="base">
              <a:spcBef>
                <a:spcPct val="0"/>
              </a:spcBef>
              <a:spcAft>
                <a:spcPct val="0"/>
              </a:spcAft>
              <a:defRPr kumimoji="1" kern="1200">
                <a:solidFill>
                  <a:schemeClr val="tx1"/>
                </a:solidFill>
                <a:latin typeface="Arial" charset="0"/>
                <a:ea typeface="ＭＳ Ｐゴシック" charset="-128"/>
                <a:cs typeface="+mn-cs"/>
              </a:defRPr>
            </a:lvl4pPr>
            <a:lvl5pPr marL="1827213" indent="1588" algn="l" defTabSz="912813"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r>
              <a:rPr lang="en-US" altLang="ja-JP" sz="2400" dirty="0" smtClean="0">
                <a:solidFill>
                  <a:prstClr val="black"/>
                </a:solidFill>
                <a:latin typeface="Arial" panose="020B0604020202020204" pitchFamily="34" charset="0"/>
                <a:cs typeface="Arial" panose="020B0604020202020204" pitchFamily="34" charset="0"/>
              </a:rPr>
              <a:t>10</a:t>
            </a:r>
            <a:endParaRPr lang="ja-JP" altLang="en-US" sz="24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38003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72480" y="87015"/>
            <a:ext cx="9421360" cy="461665"/>
          </a:xfrm>
          <a:prstGeom prst="rect">
            <a:avLst/>
          </a:prstGeom>
          <a:noFill/>
        </p:spPr>
        <p:txBody>
          <a:bodyPr wrap="square" rtlCol="0">
            <a:spAutoFit/>
          </a:bodyPr>
          <a:lstStyle/>
          <a:p>
            <a:pPr algn="ctr"/>
            <a:r>
              <a:rPr lang="ja-JP" altLang="en-US" sz="2400" dirty="0" smtClean="0">
                <a:solidFill>
                  <a:prstClr val="black"/>
                </a:solidFill>
                <a:latin typeface="Calibri"/>
                <a:ea typeface="ＭＳ Ｐゴシック"/>
                <a:cs typeface="+mj-cs"/>
              </a:rPr>
              <a:t>サービス種類別介護費用額の推移</a:t>
            </a:r>
            <a:r>
              <a:rPr lang="ja-JP" altLang="en-US" sz="2000" dirty="0" smtClean="0">
                <a:solidFill>
                  <a:prstClr val="black"/>
                </a:solidFill>
                <a:latin typeface="Calibri"/>
                <a:ea typeface="ＭＳ Ｐゴシック"/>
                <a:cs typeface="+mj-cs"/>
              </a:rPr>
              <a:t>～通所介護の費用は急増している～</a:t>
            </a:r>
            <a:endParaRPr lang="ja-JP" altLang="en-US" sz="2000" dirty="0">
              <a:solidFill>
                <a:prstClr val="black"/>
              </a:solidFill>
              <a:latin typeface="Calibri"/>
              <a:ea typeface="ＭＳ Ｐゴシック"/>
              <a:cs typeface="+mj-cs"/>
            </a:endParaRPr>
          </a:p>
        </p:txBody>
      </p:sp>
      <p:graphicFrame>
        <p:nvGraphicFramePr>
          <p:cNvPr id="21" name="グラフ 20"/>
          <p:cNvGraphicFramePr>
            <a:graphicFrameLocks noGrp="1"/>
          </p:cNvGraphicFramePr>
          <p:nvPr>
            <p:extLst>
              <p:ext uri="{D42A27DB-BD31-4B8C-83A1-F6EECF244321}">
                <p14:modId xmlns:p14="http://schemas.microsoft.com/office/powerpoint/2010/main" val="2137676566"/>
              </p:ext>
            </p:extLst>
          </p:nvPr>
        </p:nvGraphicFramePr>
        <p:xfrm>
          <a:off x="-420070" y="598511"/>
          <a:ext cx="10326071" cy="6259493"/>
        </p:xfrm>
        <a:graphic>
          <a:graphicData uri="http://schemas.openxmlformats.org/drawingml/2006/chart">
            <c:chart xmlns:c="http://schemas.openxmlformats.org/drawingml/2006/chart" xmlns:r="http://schemas.openxmlformats.org/officeDocument/2006/relationships" r:id="rId2"/>
          </a:graphicData>
        </a:graphic>
      </p:graphicFrame>
      <p:sp>
        <p:nvSpPr>
          <p:cNvPr id="22" name="正方形/長方形 21"/>
          <p:cNvSpPr/>
          <p:nvPr/>
        </p:nvSpPr>
        <p:spPr>
          <a:xfrm>
            <a:off x="7229143" y="1521632"/>
            <a:ext cx="1776198" cy="216024"/>
          </a:xfrm>
          <a:prstGeom prst="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800" dirty="0" smtClean="0">
                <a:solidFill>
                  <a:sysClr val="windowText" lastClr="000000"/>
                </a:solidFill>
              </a:rPr>
              <a:t>介護老人福祉施設（特養）</a:t>
            </a:r>
            <a:endParaRPr lang="ja-JP" altLang="en-US" sz="800" dirty="0">
              <a:solidFill>
                <a:sysClr val="windowText" lastClr="000000"/>
              </a:solidFill>
            </a:endParaRPr>
          </a:p>
        </p:txBody>
      </p:sp>
      <p:sp>
        <p:nvSpPr>
          <p:cNvPr id="23" name="正方形/長方形 22"/>
          <p:cNvSpPr/>
          <p:nvPr/>
        </p:nvSpPr>
        <p:spPr>
          <a:xfrm>
            <a:off x="7206169" y="2348880"/>
            <a:ext cx="1776198" cy="216024"/>
          </a:xfrm>
          <a:prstGeom prst="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800" dirty="0" smtClean="0">
                <a:solidFill>
                  <a:sysClr val="windowText" lastClr="000000"/>
                </a:solidFill>
              </a:rPr>
              <a:t>通所介護</a:t>
            </a:r>
            <a:endParaRPr lang="ja-JP" altLang="en-US" sz="800" dirty="0">
              <a:solidFill>
                <a:sysClr val="windowText" lastClr="000000"/>
              </a:solidFill>
            </a:endParaRPr>
          </a:p>
        </p:txBody>
      </p:sp>
      <p:sp>
        <p:nvSpPr>
          <p:cNvPr id="24" name="正方形/長方形 23"/>
          <p:cNvSpPr/>
          <p:nvPr/>
        </p:nvSpPr>
        <p:spPr>
          <a:xfrm>
            <a:off x="7206169" y="2636912"/>
            <a:ext cx="1776198" cy="216024"/>
          </a:xfrm>
          <a:prstGeom prst="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800" dirty="0" smtClean="0">
                <a:solidFill>
                  <a:sysClr val="windowText" lastClr="000000"/>
                </a:solidFill>
              </a:rPr>
              <a:t>介護老人保健施設</a:t>
            </a:r>
            <a:endParaRPr lang="ja-JP" altLang="en-US" sz="800" dirty="0">
              <a:solidFill>
                <a:sysClr val="windowText" lastClr="000000"/>
              </a:solidFill>
            </a:endParaRPr>
          </a:p>
        </p:txBody>
      </p:sp>
      <p:sp>
        <p:nvSpPr>
          <p:cNvPr id="25" name="正方形/長方形 24"/>
          <p:cNvSpPr/>
          <p:nvPr/>
        </p:nvSpPr>
        <p:spPr>
          <a:xfrm>
            <a:off x="7155678" y="3873748"/>
            <a:ext cx="1776198" cy="216024"/>
          </a:xfrm>
          <a:prstGeom prst="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800" dirty="0" smtClean="0">
                <a:solidFill>
                  <a:sysClr val="windowText" lastClr="000000"/>
                </a:solidFill>
              </a:rPr>
              <a:t>訪問介護</a:t>
            </a:r>
            <a:endParaRPr lang="ja-JP" altLang="en-US" sz="800" dirty="0">
              <a:solidFill>
                <a:sysClr val="windowText" lastClr="000000"/>
              </a:solidFill>
            </a:endParaRPr>
          </a:p>
        </p:txBody>
      </p:sp>
      <p:sp>
        <p:nvSpPr>
          <p:cNvPr id="26" name="正方形/長方形 25"/>
          <p:cNvSpPr/>
          <p:nvPr/>
        </p:nvSpPr>
        <p:spPr>
          <a:xfrm>
            <a:off x="7128160" y="4534148"/>
            <a:ext cx="1776198" cy="216024"/>
          </a:xfrm>
          <a:prstGeom prst="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800" dirty="0" smtClean="0">
                <a:solidFill>
                  <a:sysClr val="windowText" lastClr="000000"/>
                </a:solidFill>
              </a:rPr>
              <a:t>認知症対応型共同生活介護</a:t>
            </a:r>
            <a:endParaRPr lang="ja-JP" altLang="en-US" sz="800" dirty="0">
              <a:solidFill>
                <a:sysClr val="windowText" lastClr="000000"/>
              </a:solidFill>
            </a:endParaRPr>
          </a:p>
        </p:txBody>
      </p:sp>
      <p:sp>
        <p:nvSpPr>
          <p:cNvPr id="27" name="正方形/長方形 26"/>
          <p:cNvSpPr/>
          <p:nvPr/>
        </p:nvSpPr>
        <p:spPr>
          <a:xfrm>
            <a:off x="7128160" y="4673848"/>
            <a:ext cx="1776198" cy="216024"/>
          </a:xfrm>
          <a:prstGeom prst="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800" dirty="0" smtClean="0">
                <a:solidFill>
                  <a:sysClr val="windowText" lastClr="000000"/>
                </a:solidFill>
              </a:rPr>
              <a:t>通所リハ</a:t>
            </a:r>
            <a:endParaRPr lang="ja-JP" altLang="en-US" sz="800" dirty="0">
              <a:solidFill>
                <a:sysClr val="windowText" lastClr="000000"/>
              </a:solidFill>
            </a:endParaRPr>
          </a:p>
        </p:txBody>
      </p:sp>
      <p:sp>
        <p:nvSpPr>
          <p:cNvPr id="28" name="正方形/長方形 27"/>
          <p:cNvSpPr/>
          <p:nvPr/>
        </p:nvSpPr>
        <p:spPr>
          <a:xfrm>
            <a:off x="7128160" y="4813548"/>
            <a:ext cx="1776198" cy="216024"/>
          </a:xfrm>
          <a:prstGeom prst="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800" dirty="0" smtClean="0">
                <a:solidFill>
                  <a:sysClr val="windowText" lastClr="000000"/>
                </a:solidFill>
              </a:rPr>
              <a:t>介護療養型医療施設</a:t>
            </a:r>
            <a:endParaRPr lang="ja-JP" altLang="en-US" sz="800" dirty="0">
              <a:solidFill>
                <a:sysClr val="windowText" lastClr="000000"/>
              </a:solidFill>
            </a:endParaRPr>
          </a:p>
        </p:txBody>
      </p:sp>
      <p:sp>
        <p:nvSpPr>
          <p:cNvPr id="29" name="正方形/長方形 28"/>
          <p:cNvSpPr/>
          <p:nvPr/>
        </p:nvSpPr>
        <p:spPr>
          <a:xfrm>
            <a:off x="7406771" y="4946898"/>
            <a:ext cx="1776198" cy="216024"/>
          </a:xfrm>
          <a:prstGeom prst="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800" dirty="0" smtClean="0">
                <a:solidFill>
                  <a:sysClr val="windowText" lastClr="000000"/>
                </a:solidFill>
              </a:rPr>
              <a:t>居宅介護支援</a:t>
            </a:r>
            <a:endParaRPr lang="ja-JP" altLang="en-US" sz="800" dirty="0">
              <a:solidFill>
                <a:sysClr val="windowText" lastClr="000000"/>
              </a:solidFill>
            </a:endParaRPr>
          </a:p>
        </p:txBody>
      </p:sp>
      <p:sp>
        <p:nvSpPr>
          <p:cNvPr id="30" name="正方形/長方形 29"/>
          <p:cNvSpPr/>
          <p:nvPr/>
        </p:nvSpPr>
        <p:spPr>
          <a:xfrm>
            <a:off x="7437726" y="5070723"/>
            <a:ext cx="1776198" cy="216024"/>
          </a:xfrm>
          <a:prstGeom prst="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800" dirty="0" smtClean="0">
                <a:solidFill>
                  <a:sysClr val="windowText" lastClr="000000"/>
                </a:solidFill>
              </a:rPr>
              <a:t>短期入所生活介護</a:t>
            </a:r>
            <a:endParaRPr lang="ja-JP" altLang="en-US" sz="800" dirty="0">
              <a:solidFill>
                <a:sysClr val="windowText" lastClr="000000"/>
              </a:solidFill>
            </a:endParaRPr>
          </a:p>
        </p:txBody>
      </p:sp>
      <p:cxnSp>
        <p:nvCxnSpPr>
          <p:cNvPr id="32" name="直線コネクタ 31"/>
          <p:cNvCxnSpPr/>
          <p:nvPr/>
        </p:nvCxnSpPr>
        <p:spPr>
          <a:xfrm>
            <a:off x="7190695" y="5110822"/>
            <a:ext cx="319881" cy="47439"/>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7277473" y="5256023"/>
            <a:ext cx="258586" cy="70876"/>
          </a:xfrm>
          <a:prstGeom prst="line">
            <a:avLst/>
          </a:prstGeom>
        </p:spPr>
        <p:style>
          <a:lnRef idx="1">
            <a:schemeClr val="accent1"/>
          </a:lnRef>
          <a:fillRef idx="0">
            <a:schemeClr val="accent1"/>
          </a:fillRef>
          <a:effectRef idx="0">
            <a:schemeClr val="accent1"/>
          </a:effectRef>
          <a:fontRef idx="minor">
            <a:schemeClr val="tx1"/>
          </a:fontRef>
        </p:style>
      </p:cxnSp>
      <p:sp>
        <p:nvSpPr>
          <p:cNvPr id="38" name="正方形/長方形 37"/>
          <p:cNvSpPr/>
          <p:nvPr/>
        </p:nvSpPr>
        <p:spPr>
          <a:xfrm>
            <a:off x="7155896" y="5372348"/>
            <a:ext cx="1776198" cy="216024"/>
          </a:xfrm>
          <a:prstGeom prst="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800" dirty="0" smtClean="0">
                <a:solidFill>
                  <a:sysClr val="windowText" lastClr="000000"/>
                </a:solidFill>
              </a:rPr>
              <a:t>福祉用具貸与</a:t>
            </a:r>
            <a:endParaRPr lang="ja-JP" altLang="en-US" sz="800" dirty="0">
              <a:solidFill>
                <a:sysClr val="windowText" lastClr="000000"/>
              </a:solidFill>
            </a:endParaRPr>
          </a:p>
        </p:txBody>
      </p:sp>
      <p:sp>
        <p:nvSpPr>
          <p:cNvPr id="39" name="正方形/長方形 38"/>
          <p:cNvSpPr/>
          <p:nvPr/>
        </p:nvSpPr>
        <p:spPr>
          <a:xfrm>
            <a:off x="7155896" y="5562848"/>
            <a:ext cx="1776198" cy="216024"/>
          </a:xfrm>
          <a:prstGeom prst="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800" dirty="0" smtClean="0">
                <a:solidFill>
                  <a:sysClr val="windowText" lastClr="000000"/>
                </a:solidFill>
              </a:rPr>
              <a:t>訪問</a:t>
            </a:r>
            <a:r>
              <a:rPr lang="ja-JP" altLang="en-US" sz="800" dirty="0">
                <a:solidFill>
                  <a:sysClr val="windowText" lastClr="000000"/>
                </a:solidFill>
              </a:rPr>
              <a:t>看護</a:t>
            </a:r>
          </a:p>
        </p:txBody>
      </p:sp>
      <p:sp>
        <p:nvSpPr>
          <p:cNvPr id="40" name="正方形/長方形 39"/>
          <p:cNvSpPr/>
          <p:nvPr/>
        </p:nvSpPr>
        <p:spPr>
          <a:xfrm>
            <a:off x="7155896" y="5702548"/>
            <a:ext cx="1776198" cy="216024"/>
          </a:xfrm>
          <a:prstGeom prst="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800" dirty="0" smtClean="0">
                <a:solidFill>
                  <a:sysClr val="windowText" lastClr="000000"/>
                </a:solidFill>
              </a:rPr>
              <a:t>小規模多機能型居宅介護</a:t>
            </a:r>
            <a:endParaRPr lang="ja-JP" altLang="en-US" sz="800" dirty="0">
              <a:solidFill>
                <a:sysClr val="windowText" lastClr="000000"/>
              </a:solidFill>
            </a:endParaRPr>
          </a:p>
        </p:txBody>
      </p:sp>
      <p:sp>
        <p:nvSpPr>
          <p:cNvPr id="19" name="スライド番号プレースホルダー 1"/>
          <p:cNvSpPr txBox="1">
            <a:spLocks noGrp="1"/>
          </p:cNvSpPr>
          <p:nvPr/>
        </p:nvSpPr>
        <p:spPr bwMode="auto">
          <a:xfrm>
            <a:off x="9213924" y="6237312"/>
            <a:ext cx="692077" cy="620717"/>
          </a:xfrm>
          <a:prstGeom prst="rect">
            <a:avLst/>
          </a:prstGeom>
          <a:noFill/>
          <a:ln>
            <a:miter lim="800000"/>
            <a:headEnd/>
            <a:tailEnd/>
          </a:ln>
        </p:spPr>
        <p:txBody>
          <a:bodyPr lIns="91413" tIns="45707" rIns="91413" bIns="45707" anchor="ctr"/>
          <a:lstStyle/>
          <a:p>
            <a:pPr algn="r">
              <a:defRPr/>
            </a:pPr>
            <a:r>
              <a:rPr lang="en-US" altLang="ja-JP" sz="2400" dirty="0" smtClean="0">
                <a:solidFill>
                  <a:srgbClr val="000000"/>
                </a:solidFill>
                <a:ea typeface="ＭＳ Ｐゴシック"/>
                <a:cs typeface="Arial" panose="020B0604020202020204" pitchFamily="34" charset="0"/>
              </a:rPr>
              <a:t>11</a:t>
            </a:r>
            <a:endParaRPr lang="en-US" altLang="ja-JP" sz="2400" dirty="0">
              <a:solidFill>
                <a:srgbClr val="000000"/>
              </a:solidFill>
              <a:ea typeface="ＭＳ Ｐゴシック"/>
              <a:cs typeface="Arial" panose="020B0604020202020204" pitchFamily="34" charset="0"/>
            </a:endParaRPr>
          </a:p>
        </p:txBody>
      </p:sp>
    </p:spTree>
    <p:extLst>
      <p:ext uri="{BB962C8B-B14F-4D97-AF65-F5344CB8AC3E}">
        <p14:creationId xmlns:p14="http://schemas.microsoft.com/office/powerpoint/2010/main" val="3649349994"/>
      </p:ext>
    </p:extLst>
  </p:cSld>
  <p:clrMapOvr>
    <a:masterClrMapping/>
  </p:clrMapOvr>
  <p:timing>
    <p:tnLst>
      <p:par>
        <p:cTn id="1" dur="indefinite" restart="never" nodeType="tmRoot"/>
      </p:par>
    </p:tnLst>
  </p:timing>
</p:sld>
</file>

<file path=ppt/theme/theme1.xml><?xml version="1.0" encoding="utf-8"?>
<a:theme xmlns:a="http://schemas.openxmlformats.org/drawingml/2006/main" name="2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FF9319DB289CAD4D85A08C64DF8A92B4" ma:contentTypeVersion="11" ma:contentTypeDescription="" ma:contentTypeScope="" ma:versionID="2dfa969cec087208b7abf0c31238b047">
  <xsd:schema xmlns:xsd="http://www.w3.org/2001/XMLSchema" xmlns:p="http://schemas.microsoft.com/office/2006/metadata/properties" xmlns:ns2="8B97BE19-CDDD-400E-817A-CFDD13F7EC12" xmlns:ns3="3b0cccfe-2904-4e8a-91e3-91f37c87f738" targetNamespace="http://schemas.microsoft.com/office/2006/metadata/properties" ma:root="true" ma:fieldsID="ac7b893e2db003268b67ae2b5d3c838c" ns2:_="" ns3:_="">
    <xsd:import namespace="8B97BE19-CDDD-400E-817A-CFDD13F7EC12"/>
    <xsd:import namespace="3b0cccfe-2904-4e8a-91e3-91f37c87f738"/>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3b0cccfe-2904-4e8a-91e3-91f37c87f738"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39C79C97-185B-4CA5-ADEE-D5827CC7CF24}">
  <ds:schemaRefs>
    <ds:schemaRef ds:uri="http://schemas.microsoft.com/sharepoint/v3/contenttype/forms"/>
  </ds:schemaRefs>
</ds:datastoreItem>
</file>

<file path=customXml/itemProps2.xml><?xml version="1.0" encoding="utf-8"?>
<ds:datastoreItem xmlns:ds="http://schemas.openxmlformats.org/officeDocument/2006/customXml" ds:itemID="{8AF431C2-DB61-47F9-85A2-825C1128642D}">
  <ds:schemaRefs>
    <ds:schemaRef ds:uri="http://schemas.microsoft.com/office/2006/documentManagement/types"/>
    <ds:schemaRef ds:uri="http://schemas.openxmlformats.org/package/2006/metadata/core-properties"/>
    <ds:schemaRef ds:uri="http://purl.org/dc/dcmitype/"/>
    <ds:schemaRef ds:uri="http://www.w3.org/XML/1998/namespace"/>
    <ds:schemaRef ds:uri="8B97BE19-CDDD-400E-817A-CFDD13F7EC12"/>
    <ds:schemaRef ds:uri="http://purl.org/dc/elements/1.1/"/>
    <ds:schemaRef ds:uri="3b0cccfe-2904-4e8a-91e3-91f37c87f738"/>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CE5053C7-6CBD-41E1-9880-662857DF23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3b0cccfe-2904-4e8a-91e3-91f37c87f738"/>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22378</TotalTime>
  <Words>2061</Words>
  <Application>Microsoft Office PowerPoint</Application>
  <PresentationFormat>A4 210 x 297 mm</PresentationFormat>
  <Paragraphs>506</Paragraphs>
  <Slides>13</Slides>
  <Notes>2</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2_blank</vt:lpstr>
      <vt:lpstr>Ⅰ　介護保険制度改正の検討状況について  　１．制度改正の検討の背景と検討事項</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大谷 健司(ootani-kenji)</dc:creator>
  <cp:lastModifiedBy>厚生労働省ネットワークシステム</cp:lastModifiedBy>
  <cp:revision>1609</cp:revision>
  <cp:lastPrinted>2013-11-18T06:25:21Z</cp:lastPrinted>
  <dcterms:created xsi:type="dcterms:W3CDTF">2010-07-08T02:17:26Z</dcterms:created>
  <dcterms:modified xsi:type="dcterms:W3CDTF">2013-11-21T10:38:24Z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0x0101002DA299AC048A4B8EA9C1D19079C1A32200FF9319DB289CAD4D85A08C64DF8A92B4</vt:lpwstr>
  </property>
</Properties>
</file>