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369" r:id="rId2"/>
    <p:sldId id="374" r:id="rId3"/>
    <p:sldId id="370" r:id="rId4"/>
    <p:sldId id="375" r:id="rId5"/>
    <p:sldId id="394" r:id="rId6"/>
    <p:sldId id="378" r:id="rId7"/>
    <p:sldId id="376" r:id="rId8"/>
    <p:sldId id="377" r:id="rId9"/>
    <p:sldId id="379" r:id="rId10"/>
    <p:sldId id="381" r:id="rId11"/>
    <p:sldId id="408" r:id="rId12"/>
    <p:sldId id="409" r:id="rId13"/>
    <p:sldId id="410" r:id="rId14"/>
    <p:sldId id="411" r:id="rId15"/>
    <p:sldId id="397" r:id="rId16"/>
    <p:sldId id="398" r:id="rId17"/>
    <p:sldId id="399" r:id="rId18"/>
    <p:sldId id="386" r:id="rId19"/>
  </p:sldIdLst>
  <p:sldSz cx="9144000" cy="6858000" type="screen4x3"/>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6" autoAdjust="0"/>
    <p:restoredTop sz="95005" autoAdjust="0"/>
  </p:normalViewPr>
  <p:slideViewPr>
    <p:cSldViewPr>
      <p:cViewPr>
        <p:scale>
          <a:sx n="76" d="100"/>
          <a:sy n="76" d="100"/>
        </p:scale>
        <p:origin x="-1380" y="-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7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男女別</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Sheet1!$A$2:$A$3</c:f>
              <c:strCache>
                <c:ptCount val="2"/>
                <c:pt idx="0">
                  <c:v>男性</c:v>
                </c:pt>
                <c:pt idx="1">
                  <c:v>女性</c:v>
                </c:pt>
              </c:strCache>
            </c:strRef>
          </c:cat>
          <c:val>
            <c:numRef>
              <c:f>Sheet1!$B$2:$B$3</c:f>
              <c:numCache>
                <c:formatCode>General</c:formatCode>
                <c:ptCount val="2"/>
                <c:pt idx="0">
                  <c:v>24</c:v>
                </c:pt>
                <c:pt idx="1">
                  <c:v>13</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学年別</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Sheet1!$A$2:$A$6</c:f>
              <c:strCache>
                <c:ptCount val="5"/>
                <c:pt idx="0">
                  <c:v>1年</c:v>
                </c:pt>
                <c:pt idx="1">
                  <c:v>2年</c:v>
                </c:pt>
                <c:pt idx="2">
                  <c:v>3年</c:v>
                </c:pt>
                <c:pt idx="3">
                  <c:v>4年</c:v>
                </c:pt>
                <c:pt idx="4">
                  <c:v>その他</c:v>
                </c:pt>
              </c:strCache>
            </c:strRef>
          </c:cat>
          <c:val>
            <c:numRef>
              <c:f>Sheet1!$B$2:$B$6</c:f>
              <c:numCache>
                <c:formatCode>General</c:formatCode>
                <c:ptCount val="5"/>
                <c:pt idx="0">
                  <c:v>7</c:v>
                </c:pt>
                <c:pt idx="1">
                  <c:v>4</c:v>
                </c:pt>
                <c:pt idx="2">
                  <c:v>11</c:v>
                </c:pt>
                <c:pt idx="3">
                  <c:v>12</c:v>
                </c:pt>
                <c:pt idx="4">
                  <c:v>3</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文理別</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Sheet1!$A$2:$A$4</c:f>
              <c:strCache>
                <c:ptCount val="3"/>
                <c:pt idx="0">
                  <c:v>文系</c:v>
                </c:pt>
                <c:pt idx="1">
                  <c:v>理系</c:v>
                </c:pt>
                <c:pt idx="2">
                  <c:v>大学以外</c:v>
                </c:pt>
              </c:strCache>
            </c:strRef>
          </c:cat>
          <c:val>
            <c:numRef>
              <c:f>Sheet1!$B$2:$B$4</c:f>
              <c:numCache>
                <c:formatCode>General</c:formatCode>
                <c:ptCount val="3"/>
                <c:pt idx="0">
                  <c:v>21</c:v>
                </c:pt>
                <c:pt idx="1">
                  <c:v>14</c:v>
                </c:pt>
                <c:pt idx="2">
                  <c:v>2</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pPr>
              <a:defRPr/>
            </a:pPr>
            <a:endParaRPr lang="en-US" dirty="0"/>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pPr>
              <a:defRPr/>
            </a:pPr>
            <a:fld id="{B718BE12-7B8C-4990-A880-5E2DC17A6A22}" type="datetimeFigureOut">
              <a:rPr lang="en-US"/>
              <a:pPr>
                <a:defRPr/>
              </a:pPr>
              <a:t>6/3/2014</a:t>
            </a:fld>
            <a:endParaRPr lang="en-US" dirty="0"/>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dirty="0" smtClean="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pPr>
              <a:defRPr/>
            </a:pPr>
            <a:fld id="{626697D3-845E-4D99-A3A4-D1E1238834F3}" type="slidenum">
              <a:rPr lang="en-US"/>
              <a:pPr>
                <a:defRPr/>
              </a:pPr>
              <a:t>‹#›</a:t>
            </a:fld>
            <a:endParaRPr lang="en-US" dirty="0"/>
          </a:p>
        </p:txBody>
      </p:sp>
    </p:spTree>
    <p:extLst>
      <p:ext uri="{BB962C8B-B14F-4D97-AF65-F5344CB8AC3E}">
        <p14:creationId xmlns:p14="http://schemas.microsoft.com/office/powerpoint/2010/main" val="35007876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 </a:t>
            </a:r>
          </a:p>
          <a:p>
            <a:r>
              <a:rPr lang="ja-JP" altLang="en-US" dirty="0" smtClean="0"/>
              <a:t>①会社立ち上げまでの経緯、スペシャリスタナのことなど簡単に。</a:t>
            </a:r>
          </a:p>
          <a:p>
            <a:r>
              <a:rPr lang="ja-JP" altLang="en-US" dirty="0" smtClean="0"/>
              <a:t>②会社の経営</a:t>
            </a:r>
            <a:r>
              <a:rPr lang="ja-JP" altLang="en-US" sz="1200" kern="1200" dirty="0" smtClean="0">
                <a:solidFill>
                  <a:schemeClr val="tx1"/>
                </a:solidFill>
                <a:latin typeface="+mn-lt"/>
                <a:ea typeface="+mn-ea"/>
                <a:cs typeface="+mn-cs"/>
              </a:rPr>
              <a:t>について</a:t>
            </a:r>
            <a:r>
              <a:rPr lang="ja-JP" altLang="en-US" dirty="0" smtClean="0"/>
              <a:t>（国から補助金</a:t>
            </a:r>
            <a:r>
              <a:rPr lang="ja-JP" altLang="en-US" sz="1200" kern="1200" dirty="0" smtClean="0">
                <a:solidFill>
                  <a:schemeClr val="tx1"/>
                </a:solidFill>
                <a:latin typeface="+mn-lt"/>
                <a:ea typeface="+mn-ea"/>
                <a:cs typeface="+mn-cs"/>
              </a:rPr>
              <a:t>のしくみなど</a:t>
            </a:r>
            <a:r>
              <a:rPr lang="ja-JP" altLang="en-US" dirty="0" smtClean="0"/>
              <a:t>）</a:t>
            </a:r>
          </a:p>
          <a:p>
            <a:r>
              <a:rPr lang="ja-JP" altLang="en-US" dirty="0" smtClean="0"/>
              <a:t>③②の中で、</a:t>
            </a:r>
            <a:r>
              <a:rPr lang="en-US" altLang="ja-JP" dirty="0" smtClean="0"/>
              <a:t>6</a:t>
            </a:r>
            <a:r>
              <a:rPr lang="ja-JP" altLang="en-US" dirty="0" smtClean="0"/>
              <a:t>ヶ月定着しなかった場合、補助金がでるのか</a:t>
            </a:r>
          </a:p>
          <a:p>
            <a:endParaRPr lang="en-US" dirty="0"/>
          </a:p>
        </p:txBody>
      </p:sp>
      <p:sp>
        <p:nvSpPr>
          <p:cNvPr id="4" name="スライド番号プレースホルダー 3"/>
          <p:cNvSpPr>
            <a:spLocks noGrp="1"/>
          </p:cNvSpPr>
          <p:nvPr>
            <p:ph type="sldNum" sz="quarter" idx="10"/>
          </p:nvPr>
        </p:nvSpPr>
        <p:spPr/>
        <p:txBody>
          <a:bodyPr/>
          <a:lstStyle/>
          <a:p>
            <a:pPr>
              <a:defRPr/>
            </a:pPr>
            <a:fld id="{626697D3-845E-4D99-A3A4-D1E1238834F3}" type="slidenum">
              <a:rPr lang="en-US" smtClean="0"/>
              <a:pPr>
                <a:defRPr/>
              </a:pPr>
              <a:t>1</a:t>
            </a:fld>
            <a:endParaRPr lang="en-US" dirty="0"/>
          </a:p>
        </p:txBody>
      </p:sp>
    </p:spTree>
    <p:extLst>
      <p:ext uri="{BB962C8B-B14F-4D97-AF65-F5344CB8AC3E}">
        <p14:creationId xmlns:p14="http://schemas.microsoft.com/office/powerpoint/2010/main" val="308265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708661" y="6373538"/>
            <a:ext cx="5669279" cy="374564"/>
          </a:xfrm>
          <a:prstGeom prst="rect">
            <a:avLst/>
          </a:prstGeom>
        </p:spPr>
        <p:txBody>
          <a:bodyPr lIns="94031" tIns="94031" rIns="94031" bIns="94031" anchor="ctr" anchorCtr="0">
            <a:spAutoFit/>
          </a:bodyPr>
          <a:lstStyle/>
          <a:p>
            <a:endParaRPr/>
          </a:p>
        </p:txBody>
      </p:sp>
      <p:sp>
        <p:nvSpPr>
          <p:cNvPr id="227" name="Shape 227"/>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560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26697D3-845E-4D99-A3A4-D1E1238834F3}" type="slidenum">
              <a:rPr lang="en-US" smtClean="0"/>
              <a:pPr>
                <a:defRPr/>
              </a:pPr>
              <a:t>11</a:t>
            </a:fld>
            <a:endParaRPr lang="en-US" dirty="0"/>
          </a:p>
        </p:txBody>
      </p:sp>
    </p:spTree>
    <p:extLst>
      <p:ext uri="{BB962C8B-B14F-4D97-AF65-F5344CB8AC3E}">
        <p14:creationId xmlns:p14="http://schemas.microsoft.com/office/powerpoint/2010/main" val="1471975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26697D3-845E-4D99-A3A4-D1E1238834F3}" type="slidenum">
              <a:rPr lang="en-US" smtClean="0"/>
              <a:pPr>
                <a:defRPr/>
              </a:pPr>
              <a:t>12</a:t>
            </a:fld>
            <a:endParaRPr lang="en-US" dirty="0"/>
          </a:p>
        </p:txBody>
      </p:sp>
    </p:spTree>
    <p:extLst>
      <p:ext uri="{BB962C8B-B14F-4D97-AF65-F5344CB8AC3E}">
        <p14:creationId xmlns:p14="http://schemas.microsoft.com/office/powerpoint/2010/main" val="2116522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26697D3-845E-4D99-A3A4-D1E1238834F3}" type="slidenum">
              <a:rPr lang="en-US" smtClean="0"/>
              <a:pPr>
                <a:defRPr/>
              </a:pPr>
              <a:t>16</a:t>
            </a:fld>
            <a:endParaRPr lang="en-US" dirty="0"/>
          </a:p>
        </p:txBody>
      </p:sp>
    </p:spTree>
    <p:extLst>
      <p:ext uri="{BB962C8B-B14F-4D97-AF65-F5344CB8AC3E}">
        <p14:creationId xmlns:p14="http://schemas.microsoft.com/office/powerpoint/2010/main" val="144237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E67EC3F-EDEB-4E37-B5EE-245716BF71E6}" type="datetime1">
              <a:rPr lang="ja-JP" altLang="en-US" smtClean="0"/>
              <a:pPr>
                <a:defRPr/>
              </a:pPr>
              <a:t>2014/6/3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ja-JP" altLang="en-US"/>
              <a:t>本ドキュメントに関わる著作権およびその他一切の知的財産権は、株式会社</a:t>
            </a:r>
            <a:r>
              <a:rPr lang="en-US" altLang="ja-JP" dirty="0"/>
              <a:t>Kaien</a:t>
            </a:r>
            <a:r>
              <a:rPr lang="ja-JP" altLang="en-US"/>
              <a:t>に帰属します</a:t>
            </a:r>
          </a:p>
        </p:txBody>
      </p:sp>
      <p:sp>
        <p:nvSpPr>
          <p:cNvPr id="6" name="Slide Number Placeholder 5"/>
          <p:cNvSpPr>
            <a:spLocks noGrp="1"/>
          </p:cNvSpPr>
          <p:nvPr>
            <p:ph type="sldNum" sz="quarter" idx="12"/>
          </p:nvPr>
        </p:nvSpPr>
        <p:spPr/>
        <p:txBody>
          <a:bodyPr/>
          <a:lstStyle>
            <a:lvl1pPr>
              <a:defRPr/>
            </a:lvl1pPr>
          </a:lstStyle>
          <a:p>
            <a:pPr>
              <a:defRPr/>
            </a:pPr>
            <a:fld id="{9976FE0B-D329-418F-A817-FB3412585D5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4F66EE-4F4A-4D8B-B7DF-E2D54F41B75F}" type="datetime1">
              <a:rPr lang="ja-JP" altLang="en-US" smtClean="0"/>
              <a:pPr>
                <a:defRPr/>
              </a:pPr>
              <a:t>2014/6/3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sz="800">
                <a:solidFill>
                  <a:schemeClr val="tx1">
                    <a:tint val="75000"/>
                  </a:schemeClr>
                </a:solidFill>
                <a:latin typeface="+mn-lt"/>
                <a:cs typeface="+mn-cs"/>
              </a:defRPr>
            </a:lvl1pPr>
          </a:lstStyle>
          <a:p>
            <a:pPr>
              <a:defRPr/>
            </a:pPr>
            <a:r>
              <a:rPr lang="ja-JP" altLang="en-US"/>
              <a:t>本ドキュメントに関わる著作権およびその他一切の知的財産権は、株式会社</a:t>
            </a:r>
            <a:r>
              <a:rPr lang="en-US" altLang="ja-JP" dirty="0"/>
              <a:t>Kaien</a:t>
            </a:r>
            <a:r>
              <a:rPr lang="ja-JP" altLang="en-US"/>
              <a:t>に帰属します</a:t>
            </a:r>
          </a:p>
        </p:txBody>
      </p:sp>
      <p:sp>
        <p:nvSpPr>
          <p:cNvPr id="6" name="Slide Number Placeholder 5"/>
          <p:cNvSpPr>
            <a:spLocks noGrp="1"/>
          </p:cNvSpPr>
          <p:nvPr>
            <p:ph type="sldNum" sz="quarter" idx="12"/>
          </p:nvPr>
        </p:nvSpPr>
        <p:spPr/>
        <p:txBody>
          <a:bodyPr/>
          <a:lstStyle>
            <a:lvl1pPr>
              <a:defRPr/>
            </a:lvl1pPr>
          </a:lstStyle>
          <a:p>
            <a:pPr>
              <a:defRPr/>
            </a:pPr>
            <a:fld id="{C2F9F28C-66D4-4AD2-8585-2169402FA57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A487F8-1678-471A-A82B-56D638817FF9}" type="datetime1">
              <a:rPr lang="ja-JP" altLang="en-US" smtClean="0"/>
              <a:pPr>
                <a:defRPr/>
              </a:pPr>
              <a:t>2014/6/3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sz="800">
                <a:solidFill>
                  <a:schemeClr val="tx1">
                    <a:tint val="75000"/>
                  </a:schemeClr>
                </a:solidFill>
                <a:latin typeface="+mn-lt"/>
                <a:cs typeface="+mn-cs"/>
              </a:defRPr>
            </a:lvl1pPr>
          </a:lstStyle>
          <a:p>
            <a:pPr>
              <a:defRPr/>
            </a:pPr>
            <a:r>
              <a:rPr lang="ja-JP" altLang="en-US"/>
              <a:t>本ドキュメントに関わる著作権およびその他一切の知的財産権は、株式会社</a:t>
            </a:r>
            <a:r>
              <a:rPr lang="en-US" altLang="ja-JP" dirty="0"/>
              <a:t>Kaien</a:t>
            </a:r>
            <a:r>
              <a:rPr lang="ja-JP" altLang="en-US"/>
              <a:t>に帰属します</a:t>
            </a:r>
          </a:p>
        </p:txBody>
      </p:sp>
      <p:sp>
        <p:nvSpPr>
          <p:cNvPr id="6" name="Slide Number Placeholder 5"/>
          <p:cNvSpPr>
            <a:spLocks noGrp="1"/>
          </p:cNvSpPr>
          <p:nvPr>
            <p:ph type="sldNum" sz="quarter" idx="12"/>
          </p:nvPr>
        </p:nvSpPr>
        <p:spPr/>
        <p:txBody>
          <a:bodyPr/>
          <a:lstStyle>
            <a:lvl1pPr>
              <a:defRPr/>
            </a:lvl1pPr>
          </a:lstStyle>
          <a:p>
            <a:pPr>
              <a:defRPr/>
            </a:pPr>
            <a:fld id="{3CCF6F74-4940-4D67-8DCB-9563F1CBF58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つのコンテンツ">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304800" y="1524000"/>
            <a:ext cx="4038600" cy="46482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smtClean="0"/>
          </a:p>
        </p:txBody>
      </p:sp>
      <p:sp>
        <p:nvSpPr>
          <p:cNvPr id="13" name="Content Placeholder 12"/>
          <p:cNvSpPr>
            <a:spLocks noGrp="1"/>
          </p:cNvSpPr>
          <p:nvPr>
            <p:ph sz="quarter" idx="14"/>
          </p:nvPr>
        </p:nvSpPr>
        <p:spPr>
          <a:xfrm>
            <a:off x="4800600" y="1524000"/>
            <a:ext cx="4038600" cy="4648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5" name="Date Placeholder 4"/>
          <p:cNvSpPr>
            <a:spLocks noGrp="1"/>
          </p:cNvSpPr>
          <p:nvPr>
            <p:ph type="dt" sz="half" idx="10"/>
          </p:nvPr>
        </p:nvSpPr>
        <p:spPr/>
        <p:txBody>
          <a:bodyPr/>
          <a:lstStyle/>
          <a:p>
            <a:pPr>
              <a:defRPr/>
            </a:pPr>
            <a:fld id="{7CB9D258-0334-4FEE-8099-1DCCCF660CCA}" type="datetime1">
              <a:rPr lang="ja-JP" altLang="en-US" smtClean="0"/>
              <a:pPr>
                <a:defRPr/>
              </a:pPr>
              <a:t>2014/6/3</a:t>
            </a:fld>
            <a:endParaRPr lang="en-US"/>
          </a:p>
        </p:txBody>
      </p:sp>
      <p:sp>
        <p:nvSpPr>
          <p:cNvPr id="6" name="Footer Placeholder 5"/>
          <p:cNvSpPr>
            <a:spLocks noGrp="1"/>
          </p:cNvSpPr>
          <p:nvPr>
            <p:ph type="ftr" sz="quarter" idx="11"/>
          </p:nvPr>
        </p:nvSpPr>
        <p:spPr/>
        <p:txBody>
          <a:bodyPr/>
          <a:lstStyle/>
          <a:p>
            <a:pPr>
              <a:defRPr/>
            </a:pPr>
            <a:r>
              <a:rPr lang="ja-JP" altLang="en-US" smtClean="0"/>
              <a:t>本ドキュメントに関わる著作権およびその他一切の知的財産権は、株式会社</a:t>
            </a:r>
            <a:r>
              <a:rPr lang="en-US" altLang="ja-JP" smtClean="0"/>
              <a:t>Kaien</a:t>
            </a:r>
            <a:r>
              <a:rPr lang="ja-JP" altLang="en-US" smtClean="0"/>
              <a:t>に帰属します</a:t>
            </a:r>
            <a:endParaRPr lang="ja-JP" altLang="en-US"/>
          </a:p>
        </p:txBody>
      </p:sp>
      <p:sp>
        <p:nvSpPr>
          <p:cNvPr id="7" name="Slide Number Placeholder 6"/>
          <p:cNvSpPr>
            <a:spLocks noGrp="1"/>
          </p:cNvSpPr>
          <p:nvPr>
            <p:ph type="sldNum" sz="quarter" idx="12"/>
          </p:nvPr>
        </p:nvSpPr>
        <p:spPr/>
        <p:txBody>
          <a:bodyPr/>
          <a:lstStyle/>
          <a:p>
            <a:pPr>
              <a:defRPr/>
            </a:pPr>
            <a:fld id="{88B9C431-BC38-4A66-99B7-61A4CFF05C97}" type="slidenum">
              <a:rPr lang="en-US" smtClean="0"/>
              <a:pPr>
                <a:defRPr/>
              </a:pPr>
              <a:t>‹#›</a:t>
            </a:fld>
            <a:endParaRPr lang="en-US"/>
          </a:p>
        </p:txBody>
      </p:sp>
      <p:sp>
        <p:nvSpPr>
          <p:cNvPr id="8" name="Title Placeholder 1"/>
          <p:cNvSpPr>
            <a:spLocks noGrp="1"/>
          </p:cNvSpPr>
          <p:nvPr>
            <p:ph type="title"/>
          </p:nvPr>
        </p:nvSpPr>
        <p:spPr>
          <a:xfrm>
            <a:off x="990600" y="152400"/>
            <a:ext cx="7848600" cy="1219200"/>
          </a:xfrm>
          <a:prstGeom prst="rect">
            <a:avLst/>
          </a:prstGeom>
        </p:spPr>
        <p:txBody>
          <a:bodyPr vert="horz" lIns="91440" tIns="45720" rIns="91440" bIns="45720" rtlCol="0" anchor="ctr" anchorCtr="0">
            <a:noAutofit/>
          </a:bodyPr>
          <a:lstStyle/>
          <a:p>
            <a:r>
              <a:rPr lang="ja-JP" altLang="en-US" dirty="0"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8C1EFCF0-331A-419E-9BE9-17E011D32C84}" type="datetime1">
              <a:rPr lang="ja-JP" altLang="en-US" smtClean="0"/>
              <a:pPr>
                <a:defRPr/>
              </a:pPr>
              <a:t>2014/6/3</a:t>
            </a:fld>
            <a:endParaRPr lang="en-US"/>
          </a:p>
        </p:txBody>
      </p:sp>
      <p:sp>
        <p:nvSpPr>
          <p:cNvPr id="4" name="Footer Placeholder 3"/>
          <p:cNvSpPr>
            <a:spLocks noGrp="1"/>
          </p:cNvSpPr>
          <p:nvPr>
            <p:ph type="ftr" sz="quarter" idx="11"/>
          </p:nvPr>
        </p:nvSpPr>
        <p:spPr/>
        <p:txBody>
          <a:bodyPr/>
          <a:lstStyle/>
          <a:p>
            <a:pPr>
              <a:defRPr/>
            </a:pPr>
            <a:r>
              <a:rPr lang="ja-JP" altLang="en-US" smtClean="0"/>
              <a:t>本ドキュメントに関わる著作権およびその他一切の知的財産権は、株式会社</a:t>
            </a:r>
            <a:r>
              <a:rPr lang="en-US" altLang="ja-JP" smtClean="0"/>
              <a:t>Kaien</a:t>
            </a:r>
            <a:r>
              <a:rPr lang="ja-JP" altLang="en-US" smtClean="0"/>
              <a:t>に帰属します</a:t>
            </a:r>
            <a:endParaRPr lang="ja-JP" altLang="en-US"/>
          </a:p>
        </p:txBody>
      </p:sp>
      <p:sp>
        <p:nvSpPr>
          <p:cNvPr id="5" name="Slide Number Placeholder 4"/>
          <p:cNvSpPr>
            <a:spLocks noGrp="1"/>
          </p:cNvSpPr>
          <p:nvPr>
            <p:ph type="sldNum" sz="quarter" idx="12"/>
          </p:nvPr>
        </p:nvSpPr>
        <p:spPr/>
        <p:txBody>
          <a:bodyPr/>
          <a:lstStyle/>
          <a:p>
            <a:pPr>
              <a:defRPr/>
            </a:pPr>
            <a:fld id="{88B9C431-BC38-4A66-99B7-61A4CFF05C97}" type="slidenum">
              <a:rPr lang="en-US" smtClean="0"/>
              <a:pPr>
                <a:defRPr/>
              </a:pPr>
              <a:t>‹#›</a:t>
            </a:fld>
            <a:endParaRPr lang="en-US"/>
          </a:p>
        </p:txBody>
      </p:sp>
      <p:sp>
        <p:nvSpPr>
          <p:cNvPr id="6" name="Title Placeholder 1"/>
          <p:cNvSpPr>
            <a:spLocks noGrp="1"/>
          </p:cNvSpPr>
          <p:nvPr>
            <p:ph type="title"/>
          </p:nvPr>
        </p:nvSpPr>
        <p:spPr>
          <a:xfrm>
            <a:off x="990600" y="152400"/>
            <a:ext cx="7848600" cy="1219200"/>
          </a:xfrm>
          <a:prstGeom prst="rect">
            <a:avLst/>
          </a:prstGeom>
        </p:spPr>
        <p:txBody>
          <a:bodyPr vert="horz" lIns="91440" tIns="45720" rIns="91440" bIns="45720" rtlCol="0" anchor="ctr" anchorCtr="0">
            <a:noAutofit/>
          </a:bodyPr>
          <a:lstStyle/>
          <a:p>
            <a:r>
              <a:rPr lang="ja-JP" altLang="en-US" dirty="0"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95400"/>
            <a:ext cx="8229600"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A09CF0D-EAA9-4047-8278-3F2A3D7ED42D}" type="datetime1">
              <a:rPr lang="ja-JP" altLang="en-US" smtClean="0"/>
              <a:pPr>
                <a:defRPr/>
              </a:pPr>
              <a:t>2014/6/3</a:t>
            </a:fld>
            <a:endParaRPr lang="en-US" dirty="0"/>
          </a:p>
        </p:txBody>
      </p:sp>
      <p:sp>
        <p:nvSpPr>
          <p:cNvPr id="5" name="Footer Placeholder 4"/>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mn-lt"/>
                <a:cs typeface="+mn-cs"/>
              </a:defRPr>
            </a:lvl1pPr>
          </a:lstStyle>
          <a:p>
            <a:pPr>
              <a:defRPr/>
            </a:pPr>
            <a:r>
              <a:rPr lang="ja-JP" altLang="en-US"/>
              <a:t>本ドキュメントに関わる著作権およびその他一切の知的財産権は、株式会社</a:t>
            </a:r>
            <a:r>
              <a:rPr lang="en-US" altLang="ja-JP" dirty="0"/>
              <a:t>Kaien</a:t>
            </a:r>
            <a:r>
              <a:rPr lang="ja-JP" altLang="en-US"/>
              <a:t>に帰属します</a:t>
            </a:r>
          </a:p>
        </p:txBody>
      </p:sp>
      <p:sp>
        <p:nvSpPr>
          <p:cNvPr id="6" name="Slide Number Placeholder 5"/>
          <p:cNvSpPr>
            <a:spLocks noGrp="1"/>
          </p:cNvSpPr>
          <p:nvPr>
            <p:ph type="sldNum" sz="quarter" idx="12"/>
          </p:nvPr>
        </p:nvSpPr>
        <p:spPr/>
        <p:txBody>
          <a:bodyPr/>
          <a:lstStyle>
            <a:lvl1pPr>
              <a:defRPr/>
            </a:lvl1pPr>
          </a:lstStyle>
          <a:p>
            <a:pPr>
              <a:defRPr/>
            </a:pPr>
            <a:fld id="{DEAF2D3E-1F0A-4D5B-856A-76E06259623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001A59F-B8C4-4E28-85F6-C7886A620CE6}" type="datetime1">
              <a:rPr lang="ja-JP" altLang="en-US" smtClean="0"/>
              <a:pPr>
                <a:defRPr/>
              </a:pPr>
              <a:t>2014/6/3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sz="800">
                <a:solidFill>
                  <a:schemeClr val="tx1">
                    <a:tint val="75000"/>
                  </a:schemeClr>
                </a:solidFill>
                <a:latin typeface="+mn-lt"/>
                <a:cs typeface="+mn-cs"/>
              </a:defRPr>
            </a:lvl1pPr>
          </a:lstStyle>
          <a:p>
            <a:pPr>
              <a:defRPr/>
            </a:pPr>
            <a:r>
              <a:rPr lang="ja-JP" altLang="en-US"/>
              <a:t>本ドキュメントに関わる著作権およびその他一切の知的財産権は、株式会社</a:t>
            </a:r>
            <a:r>
              <a:rPr lang="en-US" altLang="ja-JP" dirty="0"/>
              <a:t>Kaien</a:t>
            </a:r>
            <a:r>
              <a:rPr lang="ja-JP" altLang="en-US"/>
              <a:t>に帰属します</a:t>
            </a:r>
          </a:p>
        </p:txBody>
      </p:sp>
      <p:sp>
        <p:nvSpPr>
          <p:cNvPr id="6" name="Slide Number Placeholder 5"/>
          <p:cNvSpPr>
            <a:spLocks noGrp="1"/>
          </p:cNvSpPr>
          <p:nvPr>
            <p:ph type="sldNum" sz="quarter" idx="12"/>
          </p:nvPr>
        </p:nvSpPr>
        <p:spPr/>
        <p:txBody>
          <a:bodyPr/>
          <a:lstStyle>
            <a:lvl1pPr>
              <a:defRPr/>
            </a:lvl1pPr>
          </a:lstStyle>
          <a:p>
            <a:pPr>
              <a:defRPr/>
            </a:pPr>
            <a:fld id="{D0D880D3-C73D-4033-BDFB-4F48FD53216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03E32684-0635-414B-9A06-23DE4B5B0BF3}" type="datetime1">
              <a:rPr lang="ja-JP" altLang="en-US" smtClean="0"/>
              <a:pPr>
                <a:defRPr/>
              </a:pPr>
              <a:t>2014/6/3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sz="800">
                <a:solidFill>
                  <a:schemeClr val="tx1">
                    <a:tint val="75000"/>
                  </a:schemeClr>
                </a:solidFill>
                <a:latin typeface="+mn-lt"/>
                <a:cs typeface="+mn-cs"/>
              </a:defRPr>
            </a:lvl1pPr>
          </a:lstStyle>
          <a:p>
            <a:pPr>
              <a:defRPr/>
            </a:pPr>
            <a:r>
              <a:rPr lang="ja-JP" altLang="en-US"/>
              <a:t>本ドキュメントに関わる著作権およびその他一切の知的財産権は、株式会社</a:t>
            </a:r>
            <a:r>
              <a:rPr lang="en-US" altLang="ja-JP" dirty="0"/>
              <a:t>Kaien</a:t>
            </a:r>
            <a:r>
              <a:rPr lang="ja-JP" altLang="en-US"/>
              <a:t>に帰属します</a:t>
            </a:r>
          </a:p>
        </p:txBody>
      </p:sp>
      <p:sp>
        <p:nvSpPr>
          <p:cNvPr id="7" name="Slide Number Placeholder 6"/>
          <p:cNvSpPr>
            <a:spLocks noGrp="1"/>
          </p:cNvSpPr>
          <p:nvPr>
            <p:ph type="sldNum" sz="quarter" idx="12"/>
          </p:nvPr>
        </p:nvSpPr>
        <p:spPr/>
        <p:txBody>
          <a:bodyPr/>
          <a:lstStyle>
            <a:lvl1pPr>
              <a:defRPr/>
            </a:lvl1pPr>
          </a:lstStyle>
          <a:p>
            <a:pPr>
              <a:defRPr/>
            </a:pPr>
            <a:fld id="{05D62DBD-4023-475F-84FF-A3C60902C0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91BFD59E-6C5D-4349-9B54-7D910CEC52DA}" type="datetime1">
              <a:rPr lang="ja-JP" altLang="en-US" smtClean="0"/>
              <a:pPr>
                <a:defRPr/>
              </a:pPr>
              <a:t>2014/6/3</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sz="800">
                <a:solidFill>
                  <a:schemeClr val="tx1">
                    <a:tint val="75000"/>
                  </a:schemeClr>
                </a:solidFill>
                <a:latin typeface="+mn-lt"/>
                <a:cs typeface="+mn-cs"/>
              </a:defRPr>
            </a:lvl1pPr>
          </a:lstStyle>
          <a:p>
            <a:pPr>
              <a:defRPr/>
            </a:pPr>
            <a:r>
              <a:rPr lang="ja-JP" altLang="en-US"/>
              <a:t>本ドキュメントに関わる著作権およびその他一切の知的財産権は、株式会社</a:t>
            </a:r>
            <a:r>
              <a:rPr lang="en-US" altLang="ja-JP" dirty="0"/>
              <a:t>Kaien</a:t>
            </a:r>
            <a:r>
              <a:rPr lang="ja-JP" altLang="en-US"/>
              <a:t>に帰属します</a:t>
            </a:r>
          </a:p>
        </p:txBody>
      </p:sp>
      <p:sp>
        <p:nvSpPr>
          <p:cNvPr id="9" name="Slide Number Placeholder 8"/>
          <p:cNvSpPr>
            <a:spLocks noGrp="1"/>
          </p:cNvSpPr>
          <p:nvPr>
            <p:ph type="sldNum" sz="quarter" idx="12"/>
          </p:nvPr>
        </p:nvSpPr>
        <p:spPr/>
        <p:txBody>
          <a:bodyPr/>
          <a:lstStyle>
            <a:lvl1pPr>
              <a:defRPr/>
            </a:lvl1pPr>
          </a:lstStyle>
          <a:p>
            <a:pPr>
              <a:defRPr/>
            </a:pPr>
            <a:fld id="{1656FD5B-7E62-4E67-801A-B77EB01233B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A4A6D8B9-FCCC-4F0D-9620-B2DA162FDD8F}" type="datetime1">
              <a:rPr lang="ja-JP" altLang="en-US" smtClean="0"/>
              <a:pPr>
                <a:defRPr/>
              </a:pPr>
              <a:t>2014/6/3</a:t>
            </a:fld>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sz="800">
                <a:solidFill>
                  <a:schemeClr val="tx1">
                    <a:tint val="75000"/>
                  </a:schemeClr>
                </a:solidFill>
                <a:latin typeface="+mn-lt"/>
                <a:cs typeface="+mn-cs"/>
              </a:defRPr>
            </a:lvl1pPr>
          </a:lstStyle>
          <a:p>
            <a:pPr>
              <a:defRPr/>
            </a:pPr>
            <a:r>
              <a:rPr lang="ja-JP" altLang="en-US"/>
              <a:t>本ドキュメントに関わる著作権およびその他一切の知的財産権は、株式会社</a:t>
            </a:r>
            <a:r>
              <a:rPr lang="en-US" altLang="ja-JP" dirty="0"/>
              <a:t>Kaien</a:t>
            </a:r>
            <a:r>
              <a:rPr lang="ja-JP" altLang="en-US"/>
              <a:t>に帰属します</a:t>
            </a:r>
          </a:p>
        </p:txBody>
      </p:sp>
      <p:sp>
        <p:nvSpPr>
          <p:cNvPr id="5" name="Slide Number Placeholder 4"/>
          <p:cNvSpPr>
            <a:spLocks noGrp="1"/>
          </p:cNvSpPr>
          <p:nvPr>
            <p:ph type="sldNum" sz="quarter" idx="12"/>
          </p:nvPr>
        </p:nvSpPr>
        <p:spPr/>
        <p:txBody>
          <a:bodyPr/>
          <a:lstStyle>
            <a:lvl1pPr>
              <a:defRPr/>
            </a:lvl1pPr>
          </a:lstStyle>
          <a:p>
            <a:pPr>
              <a:defRPr/>
            </a:pPr>
            <a:fld id="{9DC67080-5F14-40A6-AEB3-D1F092BB4FE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D543F54-68F6-406A-B152-46BECF81DB45}" type="datetime1">
              <a:rPr lang="ja-JP" altLang="en-US" smtClean="0"/>
              <a:pPr>
                <a:defRPr/>
              </a:pPr>
              <a:t>2014/6/3</a:t>
            </a:fld>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sz="800">
                <a:solidFill>
                  <a:schemeClr val="tx1">
                    <a:tint val="75000"/>
                  </a:schemeClr>
                </a:solidFill>
                <a:latin typeface="+mn-lt"/>
                <a:cs typeface="+mn-cs"/>
              </a:defRPr>
            </a:lvl1pPr>
          </a:lstStyle>
          <a:p>
            <a:pPr>
              <a:defRPr/>
            </a:pPr>
            <a:r>
              <a:rPr lang="ja-JP" altLang="en-US"/>
              <a:t>本ドキュメントに関わる著作権およびその他一切の知的財産権は、株式会社</a:t>
            </a:r>
            <a:r>
              <a:rPr lang="en-US" altLang="ja-JP" dirty="0"/>
              <a:t>Kaien</a:t>
            </a:r>
            <a:r>
              <a:rPr lang="ja-JP" altLang="en-US"/>
              <a:t>に帰属します</a:t>
            </a:r>
          </a:p>
        </p:txBody>
      </p:sp>
      <p:sp>
        <p:nvSpPr>
          <p:cNvPr id="4" name="Slide Number Placeholder 3"/>
          <p:cNvSpPr>
            <a:spLocks noGrp="1"/>
          </p:cNvSpPr>
          <p:nvPr>
            <p:ph type="sldNum" sz="quarter" idx="12"/>
          </p:nvPr>
        </p:nvSpPr>
        <p:spPr/>
        <p:txBody>
          <a:bodyPr/>
          <a:lstStyle>
            <a:lvl1pPr>
              <a:defRPr/>
            </a:lvl1pPr>
          </a:lstStyle>
          <a:p>
            <a:pPr>
              <a:defRPr/>
            </a:pPr>
            <a:fld id="{D23D9F97-18A2-4E77-95BE-6012BC4DE86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16C7D08-9507-4C68-8A36-77963DD5F280}" type="datetime1">
              <a:rPr lang="ja-JP" altLang="en-US" smtClean="0"/>
              <a:pPr>
                <a:defRPr/>
              </a:pPr>
              <a:t>2014/6/3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sz="800">
                <a:solidFill>
                  <a:schemeClr val="tx1">
                    <a:tint val="75000"/>
                  </a:schemeClr>
                </a:solidFill>
                <a:latin typeface="+mn-lt"/>
                <a:cs typeface="+mn-cs"/>
              </a:defRPr>
            </a:lvl1pPr>
          </a:lstStyle>
          <a:p>
            <a:pPr>
              <a:defRPr/>
            </a:pPr>
            <a:r>
              <a:rPr lang="ja-JP" altLang="en-US"/>
              <a:t>本ドキュメントに関わる著作権およびその他一切の知的財産権は、株式会社</a:t>
            </a:r>
            <a:r>
              <a:rPr lang="en-US" altLang="ja-JP" dirty="0"/>
              <a:t>Kaien</a:t>
            </a:r>
            <a:r>
              <a:rPr lang="ja-JP" altLang="en-US"/>
              <a:t>に帰属します</a:t>
            </a:r>
          </a:p>
        </p:txBody>
      </p:sp>
      <p:sp>
        <p:nvSpPr>
          <p:cNvPr id="7" name="Slide Number Placeholder 6"/>
          <p:cNvSpPr>
            <a:spLocks noGrp="1"/>
          </p:cNvSpPr>
          <p:nvPr>
            <p:ph type="sldNum" sz="quarter" idx="12"/>
          </p:nvPr>
        </p:nvSpPr>
        <p:spPr/>
        <p:txBody>
          <a:bodyPr/>
          <a:lstStyle>
            <a:lvl1pPr>
              <a:defRPr/>
            </a:lvl1pPr>
          </a:lstStyle>
          <a:p>
            <a:pPr>
              <a:defRPr/>
            </a:pPr>
            <a:fld id="{4C5D0C54-F294-4D24-B21B-5A1FFAC9EB4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0B95170-A1E9-490F-8421-794A662B0446}" type="datetime1">
              <a:rPr lang="ja-JP" altLang="en-US" smtClean="0"/>
              <a:pPr>
                <a:defRPr/>
              </a:pPr>
              <a:t>2014/6/3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sz="800">
                <a:solidFill>
                  <a:schemeClr val="tx1">
                    <a:tint val="75000"/>
                  </a:schemeClr>
                </a:solidFill>
                <a:latin typeface="+mn-lt"/>
                <a:cs typeface="+mn-cs"/>
              </a:defRPr>
            </a:lvl1pPr>
          </a:lstStyle>
          <a:p>
            <a:pPr>
              <a:defRPr/>
            </a:pPr>
            <a:r>
              <a:rPr lang="ja-JP" altLang="en-US"/>
              <a:t>本ドキュメントに関わる著作権およびその他一切の知的財産権は、株式会社</a:t>
            </a:r>
            <a:r>
              <a:rPr lang="en-US" altLang="ja-JP" dirty="0"/>
              <a:t>Kaien</a:t>
            </a:r>
            <a:r>
              <a:rPr lang="ja-JP" altLang="en-US"/>
              <a:t>に帰属します</a:t>
            </a:r>
          </a:p>
        </p:txBody>
      </p:sp>
      <p:sp>
        <p:nvSpPr>
          <p:cNvPr id="7" name="Slide Number Placeholder 6"/>
          <p:cNvSpPr>
            <a:spLocks noGrp="1"/>
          </p:cNvSpPr>
          <p:nvPr>
            <p:ph type="sldNum" sz="quarter" idx="12"/>
          </p:nvPr>
        </p:nvSpPr>
        <p:spPr/>
        <p:txBody>
          <a:bodyPr/>
          <a:lstStyle>
            <a:lvl1pPr>
              <a:defRPr/>
            </a:lvl1pPr>
          </a:lstStyle>
          <a:p>
            <a:pPr>
              <a:defRPr/>
            </a:pPr>
            <a:fld id="{687FE185-6998-456C-B79F-036CE18A9AE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371600" y="171450"/>
            <a:ext cx="7315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954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1066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7FB64B4-07AB-4C4D-B281-9B313D89F111}" type="datetime1">
              <a:rPr lang="ja-JP" altLang="en-US" smtClean="0"/>
              <a:pPr>
                <a:defRPr/>
              </a:pPr>
              <a:t>2014/6/3</a:t>
            </a:fld>
            <a:endParaRPr lang="en-US" dirty="0"/>
          </a:p>
        </p:txBody>
      </p:sp>
      <p:sp>
        <p:nvSpPr>
          <p:cNvPr id="5" name="Footer Placeholder 4"/>
          <p:cNvSpPr>
            <a:spLocks noGrp="1"/>
          </p:cNvSpPr>
          <p:nvPr>
            <p:ph type="ftr" sz="quarter" idx="3"/>
          </p:nvPr>
        </p:nvSpPr>
        <p:spPr>
          <a:xfrm>
            <a:off x="1524000" y="6356350"/>
            <a:ext cx="60198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sz="800">
                <a:solidFill>
                  <a:srgbClr val="898989"/>
                </a:solidFill>
                <a:latin typeface="ＭＳ Ｐゴシック" pitchFamily="1" charset="-128"/>
              </a:defRPr>
            </a:lvl1pPr>
          </a:lstStyle>
          <a:p>
            <a:pPr>
              <a:defRPr/>
            </a:pPr>
            <a:r>
              <a:rPr lang="ja-JP" altLang="en-US"/>
              <a:t>本ドキュメントに関わる著作権およびその他一切の知的財産権は、株式会社</a:t>
            </a:r>
            <a:r>
              <a:rPr lang="en-US" altLang="ja-JP" dirty="0"/>
              <a:t>Kaien</a:t>
            </a:r>
            <a:r>
              <a:rPr lang="ja-JP" altLang="en-US"/>
              <a:t>に帰属します</a:t>
            </a:r>
          </a:p>
        </p:txBody>
      </p:sp>
      <p:sp>
        <p:nvSpPr>
          <p:cNvPr id="6" name="Slide Number Placeholder 5"/>
          <p:cNvSpPr>
            <a:spLocks noGrp="1"/>
          </p:cNvSpPr>
          <p:nvPr>
            <p:ph type="sldNum" sz="quarter" idx="4"/>
          </p:nvPr>
        </p:nvSpPr>
        <p:spPr>
          <a:xfrm>
            <a:off x="7543800" y="6356350"/>
            <a:ext cx="11430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0F48AF7-06DB-44CC-915E-330EB4FB37D0}" type="slidenum">
              <a:rPr lang="en-US"/>
              <a:pPr>
                <a:defRPr/>
              </a:pPr>
              <a:t>‹#›</a:t>
            </a:fld>
            <a:endParaRPr lang="en-US" dirty="0"/>
          </a:p>
        </p:txBody>
      </p:sp>
      <p:cxnSp>
        <p:nvCxnSpPr>
          <p:cNvPr id="1031" name="Straight Connector 9"/>
          <p:cNvCxnSpPr>
            <a:cxnSpLocks noChangeShapeType="1"/>
          </p:cNvCxnSpPr>
          <p:nvPr userDrawn="1"/>
        </p:nvCxnSpPr>
        <p:spPr bwMode="auto">
          <a:xfrm>
            <a:off x="0" y="1187450"/>
            <a:ext cx="9144000" cy="0"/>
          </a:xfrm>
          <a:prstGeom prst="line">
            <a:avLst/>
          </a:prstGeom>
          <a:noFill/>
          <a:ln w="34925" algn="ctr">
            <a:solidFill>
              <a:srgbClr val="EF4820"/>
            </a:solidFill>
            <a:round/>
            <a:headEnd/>
            <a:tailEnd/>
          </a:ln>
        </p:spPr>
      </p:cxnSp>
      <p:pic>
        <p:nvPicPr>
          <p:cNvPr id="1032" name="Picture 5" descr="FullLogo.jpg"/>
          <p:cNvPicPr>
            <a:picLocks noChangeAspect="1"/>
          </p:cNvPicPr>
          <p:nvPr userDrawn="1"/>
        </p:nvPicPr>
        <p:blipFill>
          <a:blip r:embed="rId15" cstate="screen">
            <a:extLst>
              <a:ext uri="{28A0092B-C50C-407E-A947-70E740481C1C}">
                <a14:useLocalDpi xmlns:a14="http://schemas.microsoft.com/office/drawing/2010/main" val="0"/>
              </a:ext>
            </a:extLst>
          </a:blip>
          <a:srcRect/>
          <a:stretch>
            <a:fillRect/>
          </a:stretch>
        </p:blipFill>
        <p:spPr bwMode="auto">
          <a:xfrm>
            <a:off x="112713" y="477838"/>
            <a:ext cx="1219200" cy="376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9" r:id="rId13"/>
  </p:sldLayoutIdLst>
  <p:hf hd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Calibri" pitchFamily="34" charset="0"/>
        </a:defRPr>
      </a:lvl2pPr>
      <a:lvl3pPr algn="ctr" rtl="0" eaLnBrk="0" fontAlgn="base" hangingPunct="0">
        <a:spcBef>
          <a:spcPct val="0"/>
        </a:spcBef>
        <a:spcAft>
          <a:spcPct val="0"/>
        </a:spcAft>
        <a:defRPr sz="2800" b="1">
          <a:solidFill>
            <a:schemeClr val="tx1"/>
          </a:solidFill>
          <a:latin typeface="Calibri" pitchFamily="34" charset="0"/>
        </a:defRPr>
      </a:lvl3pPr>
      <a:lvl4pPr algn="ctr" rtl="0" eaLnBrk="0" fontAlgn="base" hangingPunct="0">
        <a:spcBef>
          <a:spcPct val="0"/>
        </a:spcBef>
        <a:spcAft>
          <a:spcPct val="0"/>
        </a:spcAft>
        <a:defRPr sz="2800" b="1">
          <a:solidFill>
            <a:schemeClr val="tx1"/>
          </a:solidFill>
          <a:latin typeface="Calibri" pitchFamily="34" charset="0"/>
        </a:defRPr>
      </a:lvl4pPr>
      <a:lvl5pPr algn="ctr" rtl="0" eaLnBrk="0" fontAlgn="base" hangingPunct="0">
        <a:spcBef>
          <a:spcPct val="0"/>
        </a:spcBef>
        <a:spcAft>
          <a:spcPct val="0"/>
        </a:spcAft>
        <a:defRPr sz="2800" b="1">
          <a:solidFill>
            <a:schemeClr val="tx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Wingdings" pitchFamily="2" charset="2"/>
        <a:buChar char="p"/>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kaien-shop.co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5.WMF"/><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ja-JP" altLang="en-US" sz="3200" dirty="0" smtClean="0"/>
              <a:t>学生</a:t>
            </a:r>
            <a:r>
              <a:rPr kumimoji="1" lang="ja-JP" altLang="en-US" sz="3200" dirty="0"/>
              <a:t>のキャリア教育・就職</a:t>
            </a:r>
            <a:r>
              <a:rPr kumimoji="1" lang="ja-JP" altLang="en-US" sz="3200" dirty="0" smtClean="0"/>
              <a:t>支援</a:t>
            </a:r>
            <a:r>
              <a:rPr kumimoji="1" lang="ja-JP" altLang="en-US" sz="3200" dirty="0"/>
              <a:t>事例報告</a:t>
            </a:r>
          </a:p>
        </p:txBody>
      </p:sp>
      <p:sp>
        <p:nvSpPr>
          <p:cNvPr id="3" name="Subtitle 2"/>
          <p:cNvSpPr>
            <a:spLocks noGrp="1"/>
          </p:cNvSpPr>
          <p:nvPr>
            <p:ph type="subTitle" idx="1"/>
          </p:nvPr>
        </p:nvSpPr>
        <p:spPr/>
        <p:txBody>
          <a:bodyPr/>
          <a:lstStyle/>
          <a:p>
            <a:r>
              <a:rPr kumimoji="1" lang="ja-JP" altLang="en-US" sz="2800" dirty="0" smtClean="0"/>
              <a:t>株式会社</a:t>
            </a:r>
            <a:r>
              <a:rPr kumimoji="1" lang="en-US" altLang="ja-JP" sz="2800" dirty="0" err="1" smtClean="0"/>
              <a:t>Kaien</a:t>
            </a:r>
            <a:endParaRPr kumimoji="1" lang="en-US" altLang="ja-JP" sz="2800" dirty="0" smtClean="0"/>
          </a:p>
        </p:txBody>
      </p:sp>
      <p:sp>
        <p:nvSpPr>
          <p:cNvPr id="5" name="TextBox 4"/>
          <p:cNvSpPr txBox="1">
            <a:spLocks noChangeArrowheads="1"/>
          </p:cNvSpPr>
          <p:nvPr/>
        </p:nvSpPr>
        <p:spPr bwMode="auto">
          <a:xfrm>
            <a:off x="304800" y="1916113"/>
            <a:ext cx="8534400" cy="338554"/>
          </a:xfrm>
          <a:prstGeom prst="rect">
            <a:avLst/>
          </a:prstGeom>
          <a:noFill/>
          <a:ln w="9525">
            <a:noFill/>
            <a:miter lim="800000"/>
            <a:headEnd/>
            <a:tailEnd/>
          </a:ln>
        </p:spPr>
        <p:txBody>
          <a:bodyPr wrap="square">
            <a:spAutoFit/>
          </a:bodyPr>
          <a:lstStyle/>
          <a:p>
            <a:pPr>
              <a:defRPr/>
            </a:pPr>
            <a:r>
              <a:rPr lang="en-US" altLang="ja-JP" sz="1600" b="1" dirty="0" smtClean="0"/>
              <a:t>14/06/13</a:t>
            </a:r>
            <a:endParaRPr lang="ja-JP" altLang="en-US" sz="16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smtClean="0"/>
              <a:t>静的なホウレンソウを鍛えて、後工程で働く</a:t>
            </a:r>
            <a:endParaRPr lang="ja-JP" altLang="en-US" dirty="0"/>
          </a:p>
        </p:txBody>
      </p:sp>
      <p:sp>
        <p:nvSpPr>
          <p:cNvPr id="8" name="コンテンツ プレースホルダー 7"/>
          <p:cNvSpPr>
            <a:spLocks noGrp="1"/>
          </p:cNvSpPr>
          <p:nvPr>
            <p:ph sz="half" idx="1"/>
          </p:nvPr>
        </p:nvSpPr>
        <p:spPr/>
        <p:txBody>
          <a:bodyPr/>
          <a:lstStyle/>
          <a:p>
            <a:r>
              <a:rPr lang="ja-JP" altLang="en-US" sz="2400" smtClean="0"/>
              <a:t>事前の相談　ソウ</a:t>
            </a:r>
            <a:endParaRPr lang="en-US" altLang="ja-JP" sz="2400" dirty="0" smtClean="0"/>
          </a:p>
          <a:p>
            <a:r>
              <a:rPr lang="ja-JP" altLang="en-US" sz="2400" smtClean="0"/>
              <a:t>最中の連絡　レン</a:t>
            </a:r>
            <a:endParaRPr lang="en-US" altLang="ja-JP" sz="2400" dirty="0" smtClean="0"/>
          </a:p>
          <a:p>
            <a:r>
              <a:rPr lang="ja-JP" altLang="en-US" sz="2400" smtClean="0"/>
              <a:t>事後の報告　ホウ</a:t>
            </a:r>
            <a:endParaRPr lang="en-US" altLang="ja-JP" sz="2400" dirty="0" smtClean="0"/>
          </a:p>
          <a:p>
            <a:pPr>
              <a:buNone/>
            </a:pPr>
            <a:r>
              <a:rPr lang="en-US" altLang="ja-JP" sz="2400" dirty="0" smtClean="0"/>
              <a:t>		</a:t>
            </a:r>
            <a:r>
              <a:rPr lang="ja-JP" altLang="en-US" sz="2400" smtClean="0"/>
              <a:t>＋</a:t>
            </a:r>
            <a:endParaRPr lang="en-US" altLang="ja-JP" sz="2400" dirty="0" smtClean="0"/>
          </a:p>
          <a:p>
            <a:r>
              <a:rPr lang="ja-JP" altLang="en-US" sz="2400" smtClean="0"/>
              <a:t>最中の質問</a:t>
            </a:r>
            <a:endParaRPr lang="en-US" altLang="ja-JP" sz="2400" dirty="0" smtClean="0"/>
          </a:p>
          <a:p>
            <a:endParaRPr lang="en-US" altLang="ja-JP" sz="2400" dirty="0" smtClean="0"/>
          </a:p>
          <a:p>
            <a:r>
              <a:rPr lang="ja-JP" altLang="en-US" sz="2400" smtClean="0"/>
              <a:t>確認、管理、保守、点検、品質、、、</a:t>
            </a:r>
            <a:endParaRPr lang="en-US" altLang="ja-JP" sz="2400" dirty="0" smtClean="0"/>
          </a:p>
          <a:p>
            <a:r>
              <a:rPr lang="ja-JP" altLang="en-US" sz="2400" smtClean="0"/>
              <a:t>法務、経理、医療などの事務補助</a:t>
            </a:r>
            <a:endParaRPr lang="en-US" altLang="ja-JP" sz="2400" dirty="0" smtClean="0"/>
          </a:p>
          <a:p>
            <a:r>
              <a:rPr lang="en-US" altLang="ja-JP" sz="2400" dirty="0" smtClean="0"/>
              <a:t>IT</a:t>
            </a:r>
            <a:r>
              <a:rPr lang="ja-JP" altLang="en-US" sz="2400" smtClean="0"/>
              <a:t>後工程</a:t>
            </a:r>
            <a:endParaRPr lang="en-US" altLang="ja-JP" sz="2400" dirty="0" smtClean="0"/>
          </a:p>
        </p:txBody>
      </p:sp>
      <p:sp>
        <p:nvSpPr>
          <p:cNvPr id="2" name="日付プレースホルダー 1"/>
          <p:cNvSpPr>
            <a:spLocks noGrp="1"/>
          </p:cNvSpPr>
          <p:nvPr>
            <p:ph type="dt" sz="half" idx="10"/>
          </p:nvPr>
        </p:nvSpPr>
        <p:spPr/>
        <p:txBody>
          <a:bodyPr/>
          <a:lstStyle/>
          <a:p>
            <a:fld id="{987FFFD7-58C5-4F09-B94C-F49AD3890748}" type="datetime1">
              <a:rPr lang="ja-JP" altLang="en-US" smtClean="0"/>
              <a:pPr/>
              <a:t>2014/6/3</a:t>
            </a:fld>
            <a:endParaRPr lang="en-US"/>
          </a:p>
        </p:txBody>
      </p:sp>
      <p:sp>
        <p:nvSpPr>
          <p:cNvPr id="3" name="フッター プレースホルダー 2"/>
          <p:cNvSpPr>
            <a:spLocks noGrp="1"/>
          </p:cNvSpPr>
          <p:nvPr>
            <p:ph type="ftr" sz="quarter" idx="11"/>
          </p:nvPr>
        </p:nvSpPr>
        <p:spPr/>
        <p:txBody>
          <a:bodyPr/>
          <a:lstStyle/>
          <a:p>
            <a:r>
              <a:rPr lang="ja-JP" altLang="en-US" smtClean="0"/>
              <a:t>本ドキュメントに関わる著作権およびその他一切の知的財産権は、株式会社</a:t>
            </a:r>
            <a:r>
              <a:rPr lang="en-US" altLang="ja-JP" smtClean="0"/>
              <a:t>Kaien</a:t>
            </a:r>
            <a:r>
              <a:rPr lang="ja-JP" altLang="en-US" smtClean="0"/>
              <a:t>に帰属します</a:t>
            </a:r>
            <a:endParaRPr lang="ja-JP" altLang="en-US"/>
          </a:p>
        </p:txBody>
      </p:sp>
      <p:sp>
        <p:nvSpPr>
          <p:cNvPr id="4" name="スライド番号プレースホルダー 3"/>
          <p:cNvSpPr>
            <a:spLocks noGrp="1"/>
          </p:cNvSpPr>
          <p:nvPr>
            <p:ph type="sldNum" sz="quarter" idx="12"/>
          </p:nvPr>
        </p:nvSpPr>
        <p:spPr/>
        <p:txBody>
          <a:bodyPr/>
          <a:lstStyle/>
          <a:p>
            <a:fld id="{88B9C431-BC38-4A66-99B7-61A4CFF05C97}" type="slidenum">
              <a:rPr lang="en-US" smtClean="0"/>
              <a:pPr/>
              <a:t>10</a:t>
            </a:fld>
            <a:endParaRPr lang="en-US"/>
          </a:p>
        </p:txBody>
      </p:sp>
      <p:pic>
        <p:nvPicPr>
          <p:cNvPr id="18" name="コンテンツ プレースホルダー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bwMode="auto">
          <a:xfrm>
            <a:off x="5457825" y="1447801"/>
            <a:ext cx="2971800" cy="2971800"/>
          </a:xfrm>
          <a:prstGeom prst="rect">
            <a:avLst/>
          </a:prstGeom>
          <a:noFill/>
          <a:ln w="9525">
            <a:noFill/>
            <a:miter lim="800000"/>
            <a:headEnd/>
            <a:tailEnd/>
          </a:ln>
        </p:spPr>
      </p:pic>
      <p:sp>
        <p:nvSpPr>
          <p:cNvPr id="14" name="Rounded Rectangle 13"/>
          <p:cNvSpPr/>
          <p:nvPr/>
        </p:nvSpPr>
        <p:spPr>
          <a:xfrm>
            <a:off x="685800" y="5334000"/>
            <a:ext cx="7772400" cy="990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kumimoji="1" lang="ja-JP" altLang="en-US" sz="2400" b="1" smtClean="0"/>
              <a:t>苦手な部分も最低限のレベルまでは高める必要有り</a:t>
            </a:r>
            <a:endParaRPr kumimoji="1" lang="en-US" altLang="ja-JP" sz="2400" b="1" dirty="0" smtClean="0"/>
          </a:p>
          <a:p>
            <a:pPr algn="ctr">
              <a:lnSpc>
                <a:spcPct val="130000"/>
              </a:lnSpc>
            </a:pPr>
            <a:r>
              <a:rPr kumimoji="1" lang="ja-JP" altLang="en-US" sz="2400" b="1" smtClean="0"/>
              <a:t>企画調整・営業販売ではなく、適した業務（後工程）を探す</a:t>
            </a:r>
            <a:endParaRPr kumimoji="1" lang="en-US" altLang="ja-JP" sz="2400" b="1" dirty="0" smtClean="0"/>
          </a:p>
        </p:txBody>
      </p:sp>
    </p:spTree>
    <p:extLst>
      <p:ext uri="{BB962C8B-B14F-4D97-AF65-F5344CB8AC3E}">
        <p14:creationId xmlns:p14="http://schemas.microsoft.com/office/powerpoint/2010/main" val="1467173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詳細 </a:t>
            </a:r>
            <a:r>
              <a:rPr lang="en-US" altLang="ja-JP" dirty="0" smtClean="0"/>
              <a:t>1</a:t>
            </a:r>
            <a:endParaRPr lang="ja-JP" altLang="en-US" dirty="0" smtClean="0"/>
          </a:p>
        </p:txBody>
      </p:sp>
      <p:sp>
        <p:nvSpPr>
          <p:cNvPr id="4" name="フッター プレースホルダー 3"/>
          <p:cNvSpPr>
            <a:spLocks noGrp="1"/>
          </p:cNvSpPr>
          <p:nvPr>
            <p:ph type="ftr" sz="quarter" idx="11"/>
          </p:nvPr>
        </p:nvSpPr>
        <p:spPr/>
        <p:txBody>
          <a:bodyPr/>
          <a:lstStyle/>
          <a:p>
            <a:pPr>
              <a:defRPr/>
            </a:pPr>
            <a:r>
              <a:rPr lang="ja-JP" altLang="en-US" smtClean="0"/>
              <a:t>本ドキュメントに関わる著作権およびその他一切の知的財産権は、株式会社</a:t>
            </a:r>
            <a:r>
              <a:rPr lang="en-US" altLang="ja-JP" smtClean="0"/>
              <a:t>Kaien</a:t>
            </a:r>
            <a:r>
              <a:rPr lang="ja-JP" altLang="en-US" smtClean="0"/>
              <a:t>に帰属します</a:t>
            </a:r>
            <a:endParaRPr lang="ja-JP" altLang="en-US"/>
          </a:p>
        </p:txBody>
      </p:sp>
      <p:sp>
        <p:nvSpPr>
          <p:cNvPr id="5" name="スライド番号プレースホルダー 4"/>
          <p:cNvSpPr>
            <a:spLocks noGrp="1"/>
          </p:cNvSpPr>
          <p:nvPr>
            <p:ph type="sldNum" sz="quarter" idx="12"/>
          </p:nvPr>
        </p:nvSpPr>
        <p:spPr/>
        <p:txBody>
          <a:bodyPr/>
          <a:lstStyle/>
          <a:p>
            <a:pPr>
              <a:defRPr/>
            </a:pPr>
            <a:fld id="{9DC67080-5F14-40A6-AEB3-D1F092BB4FEE}" type="slidenum">
              <a:rPr lang="en-US" smtClean="0"/>
              <a:pPr>
                <a:defRPr/>
              </a:pPr>
              <a:t>11</a:t>
            </a:fld>
            <a:endParaRPr lang="en-US" dirty="0"/>
          </a:p>
        </p:txBody>
      </p:sp>
      <p:sp>
        <p:nvSpPr>
          <p:cNvPr id="7" name="コンテンツ プレースホルダー 6"/>
          <p:cNvSpPr>
            <a:spLocks noGrp="1"/>
          </p:cNvSpPr>
          <p:nvPr>
            <p:ph idx="4294967295"/>
          </p:nvPr>
        </p:nvSpPr>
        <p:spPr>
          <a:xfrm>
            <a:off x="304800" y="1295400"/>
            <a:ext cx="8382000" cy="5029200"/>
          </a:xfrm>
        </p:spPr>
        <p:txBody>
          <a:bodyPr/>
          <a:lstStyle/>
          <a:p>
            <a:pPr marL="0" indent="0">
              <a:buNone/>
            </a:pPr>
            <a:r>
              <a:rPr lang="ja-JP" altLang="en-US" b="1" dirty="0" smtClean="0"/>
              <a:t>多様な職種</a:t>
            </a:r>
            <a:endParaRPr lang="en-US" altLang="ja-JP" b="1" dirty="0"/>
          </a:p>
          <a:p>
            <a:pPr marL="287338" indent="-287338">
              <a:buNone/>
            </a:pPr>
            <a:r>
              <a:rPr lang="ja-JP" altLang="en-US" sz="1600" dirty="0"/>
              <a:t>人事、経理、マーケティング調査、輸送計画、購買、</a:t>
            </a:r>
            <a:r>
              <a:rPr lang="ja-JP" altLang="en-US" sz="1600" u="sng" dirty="0"/>
              <a:t>データ入力</a:t>
            </a:r>
            <a:r>
              <a:rPr lang="ja-JP" altLang="en-US" sz="1600" u="sng" dirty="0" smtClean="0"/>
              <a:t>、文字起こし</a:t>
            </a:r>
            <a:r>
              <a:rPr lang="ja-JP" altLang="en-US" sz="1600" dirty="0" smtClean="0"/>
              <a:t>など</a:t>
            </a:r>
            <a:endParaRPr lang="en-US" altLang="ja-JP" sz="1600" dirty="0"/>
          </a:p>
          <a:p>
            <a:pPr marL="0" indent="0">
              <a:buNone/>
            </a:pPr>
            <a:endParaRPr lang="en-US" altLang="ja-JP" b="1" dirty="0"/>
          </a:p>
          <a:p>
            <a:pPr marL="0" indent="0">
              <a:buNone/>
            </a:pPr>
            <a:r>
              <a:rPr lang="ja-JP" altLang="en-US" b="1" dirty="0"/>
              <a:t>擬似職場</a:t>
            </a:r>
            <a:endParaRPr lang="en-US" altLang="ja-JP" b="1" dirty="0"/>
          </a:p>
          <a:p>
            <a:pPr marL="287338" indent="-287338">
              <a:buNone/>
            </a:pPr>
            <a:r>
              <a:rPr lang="en-US" altLang="ja-JP" sz="1600" u="sng" dirty="0"/>
              <a:t>Amazon</a:t>
            </a:r>
            <a:r>
              <a:rPr lang="ja-JP" altLang="en-US" sz="1600" u="sng" dirty="0"/>
              <a:t>古書店「こしょこしょ」</a:t>
            </a:r>
            <a:r>
              <a:rPr lang="ja-JP" altLang="en-US" sz="1600" dirty="0"/>
              <a:t>、楽オク子供服店「</a:t>
            </a:r>
            <a:r>
              <a:rPr lang="en-US" altLang="ja-JP" sz="1600" dirty="0"/>
              <a:t>KODOMO</a:t>
            </a:r>
            <a:r>
              <a:rPr lang="ja-JP" altLang="en-US" sz="1600" dirty="0"/>
              <a:t>福」、楽オク「</a:t>
            </a:r>
            <a:r>
              <a:rPr lang="en-US" altLang="ja-JP" sz="1600" dirty="0"/>
              <a:t>Toy-en</a:t>
            </a:r>
            <a:r>
              <a:rPr lang="ja-JP" altLang="en-US" sz="1600" dirty="0" smtClean="0"/>
              <a:t>」</a:t>
            </a:r>
            <a:endParaRPr lang="en-US" altLang="ja-JP" sz="1600" dirty="0" smtClean="0"/>
          </a:p>
          <a:p>
            <a:pPr marL="287338" indent="-287338">
              <a:buNone/>
            </a:pPr>
            <a:r>
              <a:rPr lang="ja-JP" altLang="en-US" sz="1600" u="sng" dirty="0" smtClean="0"/>
              <a:t>印刷工場（チラシ、パンフレットなど）</a:t>
            </a:r>
            <a:endParaRPr lang="en-US" altLang="ja-JP" sz="1600" u="sng" dirty="0"/>
          </a:p>
          <a:p>
            <a:pPr marL="287338" indent="-287338">
              <a:buNone/>
            </a:pPr>
            <a:endParaRPr lang="en-US" altLang="ja-JP" dirty="0"/>
          </a:p>
          <a:p>
            <a:pPr marL="0" indent="0">
              <a:buNone/>
            </a:pPr>
            <a:r>
              <a:rPr lang="ja-JP" altLang="en-US" b="1" dirty="0" smtClean="0"/>
              <a:t>コース分け</a:t>
            </a:r>
            <a:endParaRPr lang="en-US" altLang="ja-JP" b="1" dirty="0" smtClean="0"/>
          </a:p>
          <a:p>
            <a:pPr marL="287338" lvl="0" indent="-287338">
              <a:buNone/>
            </a:pPr>
            <a:r>
              <a:rPr lang="ja-JP" altLang="en-US" sz="1600" dirty="0" smtClean="0">
                <a:solidFill>
                  <a:prstClr val="black"/>
                </a:solidFill>
              </a:rPr>
              <a:t>デスクワーク系（ホワイトカラー）・・・秋葉原、新宿、横浜</a:t>
            </a:r>
            <a:endParaRPr lang="en-US" altLang="ja-JP" sz="1600" dirty="0" smtClean="0">
              <a:solidFill>
                <a:prstClr val="black"/>
              </a:solidFill>
            </a:endParaRPr>
          </a:p>
          <a:p>
            <a:pPr marL="287338" lvl="0" indent="-287338">
              <a:buNone/>
            </a:pPr>
            <a:r>
              <a:rPr lang="ja-JP" altLang="en-US" sz="1600" u="sng" dirty="0">
                <a:solidFill>
                  <a:prstClr val="black"/>
                </a:solidFill>
              </a:rPr>
              <a:t>作業</a:t>
            </a:r>
            <a:r>
              <a:rPr lang="ja-JP" altLang="en-US" sz="1600" u="sng" dirty="0" smtClean="0">
                <a:solidFill>
                  <a:prstClr val="black"/>
                </a:solidFill>
              </a:rPr>
              <a:t>系（ブルーカラー）</a:t>
            </a:r>
            <a:r>
              <a:rPr lang="ja-JP" altLang="en-US" sz="1600" dirty="0" smtClean="0">
                <a:solidFill>
                  <a:prstClr val="black"/>
                </a:solidFill>
              </a:rPr>
              <a:t>・・・秋葉原サテライト、横浜</a:t>
            </a:r>
            <a:endParaRPr lang="en-US" altLang="ja-JP" sz="1600" dirty="0" smtClean="0">
              <a:solidFill>
                <a:prstClr val="black"/>
              </a:solidFill>
            </a:endParaRPr>
          </a:p>
          <a:p>
            <a:pPr marL="287338" lvl="0" indent="-287338">
              <a:buNone/>
            </a:pPr>
            <a:endParaRPr lang="en-US" altLang="ja-JP" b="1" dirty="0"/>
          </a:p>
        </p:txBody>
      </p:sp>
      <p:pic>
        <p:nvPicPr>
          <p:cNvPr id="12" name="Picture 11" descr="訓練風景YC_120518.PNG"/>
          <p:cNvPicPr>
            <a:picLocks noChangeAspect="1"/>
          </p:cNvPicPr>
          <p:nvPr/>
        </p:nvPicPr>
        <p:blipFill>
          <a:blip r:embed="rId3" cstate="screen"/>
          <a:stretch>
            <a:fillRect/>
          </a:stretch>
        </p:blipFill>
        <p:spPr>
          <a:xfrm>
            <a:off x="7315200" y="1524000"/>
            <a:ext cx="1496665" cy="2121523"/>
          </a:xfrm>
          <a:prstGeom prst="rect">
            <a:avLst/>
          </a:prstGeom>
          <a:ln>
            <a:noFill/>
          </a:ln>
          <a:effectLst>
            <a:softEdge rad="112500"/>
          </a:effectLst>
        </p:spPr>
      </p:pic>
    </p:spTree>
    <p:extLst>
      <p:ext uri="{BB962C8B-B14F-4D97-AF65-F5344CB8AC3E}">
        <p14:creationId xmlns:p14="http://schemas.microsoft.com/office/powerpoint/2010/main" val="1100919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詳細 </a:t>
            </a:r>
            <a:r>
              <a:rPr lang="en-US" altLang="ja-JP" dirty="0" smtClean="0"/>
              <a:t>2</a:t>
            </a:r>
            <a:endParaRPr lang="ja-JP" altLang="en-US" dirty="0" smtClean="0"/>
          </a:p>
        </p:txBody>
      </p:sp>
      <p:sp>
        <p:nvSpPr>
          <p:cNvPr id="4" name="フッター プレースホルダー 3"/>
          <p:cNvSpPr>
            <a:spLocks noGrp="1"/>
          </p:cNvSpPr>
          <p:nvPr>
            <p:ph type="ftr" sz="quarter" idx="11"/>
          </p:nvPr>
        </p:nvSpPr>
        <p:spPr/>
        <p:txBody>
          <a:bodyPr/>
          <a:lstStyle/>
          <a:p>
            <a:pPr>
              <a:defRPr/>
            </a:pPr>
            <a:r>
              <a:rPr lang="ja-JP" altLang="en-US" smtClean="0"/>
              <a:t>本ドキュメントに関わる著作権およびその他一切の知的財産権は、株式会社</a:t>
            </a:r>
            <a:r>
              <a:rPr lang="en-US" altLang="ja-JP" smtClean="0"/>
              <a:t>Kaien</a:t>
            </a:r>
            <a:r>
              <a:rPr lang="ja-JP" altLang="en-US" smtClean="0"/>
              <a:t>に帰属します</a:t>
            </a:r>
            <a:endParaRPr lang="ja-JP" altLang="en-US"/>
          </a:p>
        </p:txBody>
      </p:sp>
      <p:sp>
        <p:nvSpPr>
          <p:cNvPr id="5" name="スライド番号プレースホルダー 4"/>
          <p:cNvSpPr>
            <a:spLocks noGrp="1"/>
          </p:cNvSpPr>
          <p:nvPr>
            <p:ph type="sldNum" sz="quarter" idx="12"/>
          </p:nvPr>
        </p:nvSpPr>
        <p:spPr/>
        <p:txBody>
          <a:bodyPr/>
          <a:lstStyle/>
          <a:p>
            <a:pPr>
              <a:defRPr/>
            </a:pPr>
            <a:fld id="{9DC67080-5F14-40A6-AEB3-D1F092BB4FEE}" type="slidenum">
              <a:rPr lang="en-US" smtClean="0"/>
              <a:pPr>
                <a:defRPr/>
              </a:pPr>
              <a:t>12</a:t>
            </a:fld>
            <a:endParaRPr lang="en-US" dirty="0"/>
          </a:p>
        </p:txBody>
      </p:sp>
      <p:sp>
        <p:nvSpPr>
          <p:cNvPr id="7" name="コンテンツ プレースホルダー 6"/>
          <p:cNvSpPr>
            <a:spLocks noGrp="1"/>
          </p:cNvSpPr>
          <p:nvPr>
            <p:ph idx="4294967295"/>
          </p:nvPr>
        </p:nvSpPr>
        <p:spPr>
          <a:xfrm>
            <a:off x="304800" y="1295400"/>
            <a:ext cx="8382000" cy="5029200"/>
          </a:xfrm>
        </p:spPr>
        <p:txBody>
          <a:bodyPr/>
          <a:lstStyle/>
          <a:p>
            <a:pPr marL="0" indent="0">
              <a:buNone/>
            </a:pPr>
            <a:r>
              <a:rPr lang="ja-JP" altLang="en-US" b="1" dirty="0" smtClean="0"/>
              <a:t>就職</a:t>
            </a:r>
            <a:r>
              <a:rPr lang="ja-JP" altLang="en-US" b="1" dirty="0"/>
              <a:t>活動支援</a:t>
            </a:r>
            <a:endParaRPr lang="en-US" altLang="ja-JP" b="1" dirty="0"/>
          </a:p>
          <a:p>
            <a:pPr marL="0" indent="0">
              <a:buNone/>
            </a:pPr>
            <a:r>
              <a:rPr lang="ja-JP" altLang="en-US" sz="1600" dirty="0"/>
              <a:t>キャリアカウンセリング、面接練習、就活書類作成、段取り、</a:t>
            </a:r>
            <a:r>
              <a:rPr lang="en-US" altLang="ja-JP" sz="1600" dirty="0"/>
              <a:t>SNS</a:t>
            </a:r>
          </a:p>
          <a:p>
            <a:endParaRPr lang="en-US" altLang="ja-JP" dirty="0" smtClean="0"/>
          </a:p>
          <a:p>
            <a:pPr marL="0" indent="0">
              <a:buNone/>
            </a:pPr>
            <a:r>
              <a:rPr kumimoji="1" lang="ja-JP" altLang="en-US" b="1" dirty="0"/>
              <a:t>訓練</a:t>
            </a:r>
            <a:r>
              <a:rPr kumimoji="1" lang="ja-JP" altLang="en-US" b="1" dirty="0" smtClean="0"/>
              <a:t>開始後</a:t>
            </a:r>
            <a:endParaRPr kumimoji="1" lang="en-US" altLang="ja-JP" b="1" dirty="0" smtClean="0"/>
          </a:p>
          <a:p>
            <a:pPr marL="0" indent="0">
              <a:buNone/>
            </a:pPr>
            <a:r>
              <a:rPr kumimoji="1" lang="ja-JP" altLang="en-US" sz="1600" dirty="0" smtClean="0"/>
              <a:t>利用日数</a:t>
            </a:r>
            <a:r>
              <a:rPr kumimoji="1" lang="ja-JP" altLang="en-US" sz="1600" dirty="0"/>
              <a:t>は</a:t>
            </a:r>
            <a:r>
              <a:rPr kumimoji="1" lang="ja-JP" altLang="en-US" sz="1600" dirty="0" smtClean="0"/>
              <a:t>週</a:t>
            </a:r>
            <a:r>
              <a:rPr kumimoji="1" lang="en-US" altLang="ja-JP" sz="1600" dirty="0"/>
              <a:t>5</a:t>
            </a:r>
            <a:r>
              <a:rPr kumimoji="1" lang="ja-JP" altLang="en-US" sz="1600" dirty="0" smtClean="0"/>
              <a:t>日基本、朝</a:t>
            </a:r>
            <a:r>
              <a:rPr kumimoji="1" lang="en-US" altLang="ja-JP" sz="1600" dirty="0" smtClean="0"/>
              <a:t>9</a:t>
            </a:r>
            <a:r>
              <a:rPr kumimoji="1" lang="ja-JP" altLang="en-US" sz="1600" dirty="0" smtClean="0"/>
              <a:t>時</a:t>
            </a:r>
            <a:r>
              <a:rPr kumimoji="1" lang="en-US" altLang="ja-JP" sz="1600" dirty="0" smtClean="0"/>
              <a:t>30</a:t>
            </a:r>
            <a:r>
              <a:rPr kumimoji="1" lang="ja-JP" altLang="en-US" sz="1600" dirty="0" smtClean="0"/>
              <a:t>分～</a:t>
            </a:r>
            <a:r>
              <a:rPr kumimoji="1" lang="en-US" altLang="ja-JP" sz="1600" dirty="0" smtClean="0"/>
              <a:t>15</a:t>
            </a:r>
            <a:r>
              <a:rPr kumimoji="1" lang="ja-JP" altLang="en-US" sz="1600" dirty="0" smtClean="0"/>
              <a:t>時</a:t>
            </a:r>
            <a:r>
              <a:rPr kumimoji="1" lang="en-US" altLang="ja-JP" sz="1600" dirty="0" smtClean="0"/>
              <a:t>30</a:t>
            </a:r>
            <a:r>
              <a:rPr kumimoji="1" lang="ja-JP" altLang="en-US" sz="1600" dirty="0" smtClean="0"/>
              <a:t>分、推奨期間</a:t>
            </a:r>
            <a:r>
              <a:rPr kumimoji="1" lang="ja-JP" altLang="en-US" sz="1600" dirty="0"/>
              <a:t>は</a:t>
            </a:r>
            <a:r>
              <a:rPr kumimoji="1" lang="en-US" altLang="ja-JP" sz="1600" dirty="0" smtClean="0"/>
              <a:t>3</a:t>
            </a:r>
            <a:r>
              <a:rPr kumimoji="1" lang="ja-JP" altLang="en-US" sz="1600" dirty="0"/>
              <a:t>か月</a:t>
            </a:r>
            <a:r>
              <a:rPr kumimoji="1" lang="ja-JP" altLang="en-US" sz="1600" dirty="0" smtClean="0"/>
              <a:t>以上、就職内定まで約半年</a:t>
            </a:r>
            <a:r>
              <a:rPr kumimoji="1" lang="en-US" altLang="ja-JP" sz="1600" dirty="0" smtClean="0"/>
              <a:t/>
            </a:r>
            <a:br>
              <a:rPr kumimoji="1" lang="en-US" altLang="ja-JP" sz="1600" dirty="0" smtClean="0"/>
            </a:br>
            <a:r>
              <a:rPr kumimoji="1" lang="ja-JP" altLang="en-US" sz="1600" dirty="0" smtClean="0"/>
              <a:t>利用は最大</a:t>
            </a:r>
            <a:r>
              <a:rPr kumimoji="1" lang="en-US" altLang="ja-JP" sz="1600" dirty="0" smtClean="0"/>
              <a:t>2</a:t>
            </a:r>
            <a:r>
              <a:rPr kumimoji="1" lang="ja-JP" altLang="en-US" sz="1600" dirty="0" smtClean="0"/>
              <a:t>年（国の規定）</a:t>
            </a:r>
            <a:endParaRPr kumimoji="1" lang="en-US" altLang="ja-JP" sz="1600" dirty="0" smtClean="0"/>
          </a:p>
          <a:p>
            <a:pPr marL="0" indent="0">
              <a:buNone/>
            </a:pPr>
            <a:endParaRPr lang="en-US" altLang="ja-JP" dirty="0"/>
          </a:p>
          <a:p>
            <a:pPr marL="0" indent="0">
              <a:buNone/>
            </a:pPr>
            <a:r>
              <a:rPr lang="ja-JP" altLang="en-US" b="1" dirty="0"/>
              <a:t>定着</a:t>
            </a:r>
            <a:r>
              <a:rPr lang="ja-JP" altLang="en-US" b="1" dirty="0" smtClean="0"/>
              <a:t>支援</a:t>
            </a:r>
            <a:endParaRPr lang="en-US" altLang="ja-JP" b="1" dirty="0" smtClean="0"/>
          </a:p>
          <a:p>
            <a:pPr marL="0" indent="0">
              <a:buNone/>
            </a:pPr>
            <a:r>
              <a:rPr lang="ja-JP" altLang="en-US" sz="1600" dirty="0" smtClean="0"/>
              <a:t>一般枠は</a:t>
            </a:r>
            <a:r>
              <a:rPr lang="en-US" altLang="ja-JP" sz="1600" dirty="0" smtClean="0"/>
              <a:t>SNS</a:t>
            </a:r>
            <a:r>
              <a:rPr lang="ja-JP" altLang="en-US" sz="1600" dirty="0"/>
              <a:t>やサロンでの情報</a:t>
            </a:r>
            <a:r>
              <a:rPr lang="ja-JP" altLang="en-US" sz="1600" dirty="0" smtClean="0"/>
              <a:t>交換、障害者枠</a:t>
            </a:r>
            <a:r>
              <a:rPr lang="ja-JP" altLang="en-US" sz="1600" dirty="0"/>
              <a:t>は</a:t>
            </a:r>
            <a:r>
              <a:rPr lang="ja-JP" altLang="en-US" sz="1600" dirty="0" smtClean="0"/>
              <a:t>就職</a:t>
            </a:r>
            <a:r>
              <a:rPr lang="ja-JP" altLang="en-US" sz="1600" dirty="0"/>
              <a:t>後</a:t>
            </a:r>
            <a:r>
              <a:rPr lang="en-US" altLang="ja-JP" sz="1600" dirty="0"/>
              <a:t>1</a:t>
            </a:r>
            <a:r>
              <a:rPr lang="ja-JP" altLang="en-US" sz="1600" dirty="0"/>
              <a:t>～</a:t>
            </a:r>
            <a:r>
              <a:rPr lang="en-US" altLang="ja-JP" sz="1600" dirty="0"/>
              <a:t>3</a:t>
            </a:r>
            <a:r>
              <a:rPr lang="ja-JP" altLang="en-US" sz="1600" dirty="0"/>
              <a:t>回訪問 （</a:t>
            </a:r>
            <a:r>
              <a:rPr lang="en-US" altLang="ja-JP" sz="1600" dirty="0"/>
              <a:t>※</a:t>
            </a:r>
            <a:r>
              <a:rPr lang="ja-JP" altLang="en-US" sz="1600" dirty="0" smtClean="0"/>
              <a:t>企業ニーズ</a:t>
            </a:r>
            <a:r>
              <a:rPr lang="ja-JP" altLang="en-US" sz="1600" dirty="0"/>
              <a:t>に基づく</a:t>
            </a:r>
            <a:r>
              <a:rPr lang="ja-JP" altLang="en-US" sz="1600" dirty="0" smtClean="0"/>
              <a:t>）</a:t>
            </a:r>
            <a:endParaRPr lang="ja-JP" altLang="en-US" sz="1600" dirty="0"/>
          </a:p>
        </p:txBody>
      </p:sp>
      <p:pic>
        <p:nvPicPr>
          <p:cNvPr id="8" name="図 7">
            <a:hlinkClick r:id="rId3"/>
          </p:cNvPr>
          <p:cNvPicPr>
            <a:picLocks noChangeAspect="1"/>
          </p:cNvPicPr>
          <p:nvPr/>
        </p:nvPicPr>
        <p:blipFill>
          <a:blip r:embed="rId4"/>
          <a:stretch>
            <a:fillRect/>
          </a:stretch>
        </p:blipFill>
        <p:spPr>
          <a:xfrm>
            <a:off x="6852855" y="4617073"/>
            <a:ext cx="1896478" cy="1478927"/>
          </a:xfrm>
          <a:prstGeom prst="snip2DiagRect">
            <a:avLst>
              <a:gd name="adj1" fmla="val 19618"/>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1677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dirty="0" smtClean="0"/>
              <a:t>社会性を「お勉強」でなく</a:t>
            </a:r>
            <a:r>
              <a:rPr kumimoji="1" lang="en-US" altLang="ja-JP" dirty="0" smtClean="0"/>
              <a:t/>
            </a:r>
            <a:br>
              <a:rPr kumimoji="1" lang="en-US" altLang="ja-JP" dirty="0" smtClean="0"/>
            </a:br>
            <a:r>
              <a:rPr kumimoji="1" lang="ja-JP" altLang="en-US" dirty="0" smtClean="0"/>
              <a:t>「擬似職場」で伝える</a:t>
            </a:r>
            <a:endParaRPr kumimoji="1" lang="ja-JP" altLang="en-US" dirty="0"/>
          </a:p>
        </p:txBody>
      </p:sp>
      <p:sp>
        <p:nvSpPr>
          <p:cNvPr id="4" name="Date Placeholder 3"/>
          <p:cNvSpPr>
            <a:spLocks noGrp="1"/>
          </p:cNvSpPr>
          <p:nvPr>
            <p:ph type="dt" sz="half" idx="10"/>
          </p:nvPr>
        </p:nvSpPr>
        <p:spPr/>
        <p:txBody>
          <a:bodyPr/>
          <a:lstStyle/>
          <a:p>
            <a:pPr>
              <a:defRPr/>
            </a:pPr>
            <a:fld id="{CA09CF0D-EAA9-4047-8278-3F2A3D7ED42D}" type="datetime1">
              <a:rPr lang="ja-JP" altLang="en-US" smtClean="0"/>
              <a:pPr>
                <a:defRPr/>
              </a:pPr>
              <a:t>2014/6/3</a:t>
            </a:fld>
            <a:endParaRPr lang="en-US" dirty="0"/>
          </a:p>
        </p:txBody>
      </p:sp>
      <p:sp>
        <p:nvSpPr>
          <p:cNvPr id="5" name="Footer Placeholder 4"/>
          <p:cNvSpPr>
            <a:spLocks noGrp="1"/>
          </p:cNvSpPr>
          <p:nvPr>
            <p:ph type="ftr" sz="quarter" idx="11"/>
          </p:nvPr>
        </p:nvSpPr>
        <p:spPr/>
        <p:txBody>
          <a:bodyPr/>
          <a:lstStyle/>
          <a:p>
            <a:pPr>
              <a:defRPr/>
            </a:pPr>
            <a:r>
              <a:rPr lang="ja-JP" altLang="en-US" smtClean="0"/>
              <a:t>本ドキュメントに関わる著作権およびその他一切の知的財産権は、株式会社</a:t>
            </a:r>
            <a:r>
              <a:rPr lang="en-US" altLang="ja-JP" smtClean="0"/>
              <a:t>Kaien</a:t>
            </a:r>
            <a:r>
              <a:rPr lang="ja-JP" altLang="en-US" smtClean="0"/>
              <a:t>に帰属します</a:t>
            </a:r>
            <a:endParaRPr lang="ja-JP" altLang="en-US"/>
          </a:p>
        </p:txBody>
      </p:sp>
      <p:sp>
        <p:nvSpPr>
          <p:cNvPr id="6" name="Slide Number Placeholder 5"/>
          <p:cNvSpPr>
            <a:spLocks noGrp="1"/>
          </p:cNvSpPr>
          <p:nvPr>
            <p:ph type="sldNum" sz="quarter" idx="12"/>
          </p:nvPr>
        </p:nvSpPr>
        <p:spPr/>
        <p:txBody>
          <a:bodyPr/>
          <a:lstStyle/>
          <a:p>
            <a:pPr>
              <a:defRPr/>
            </a:pPr>
            <a:fld id="{DEAF2D3E-1F0A-4D5B-856A-76E062596234}" type="slidenum">
              <a:rPr lang="en-US" smtClean="0"/>
              <a:pPr>
                <a:defRPr/>
              </a:pPr>
              <a:t>13</a:t>
            </a:fld>
            <a:endParaRPr lang="en-US" dirty="0"/>
          </a:p>
        </p:txBody>
      </p:sp>
      <p:pic>
        <p:nvPicPr>
          <p:cNvPr id="1031" name="Picture 7" descr="C:\Users\KSUZUKI\AppData\Local\Microsoft\Windows\Temporary Internet Files\Content.IE5\WZ3B99AW\MC9004324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905000"/>
            <a:ext cx="3048000" cy="3032234"/>
          </a:xfrm>
          <a:prstGeom prst="rect">
            <a:avLst/>
          </a:prstGeom>
          <a:noFill/>
        </p:spPr>
      </p:pic>
      <p:pic>
        <p:nvPicPr>
          <p:cNvPr id="1027" name="Picture 3" descr="C:\Users\KSUZUKI\AppData\Local\Microsoft\Windows\Temporary Internet Files\Content.IE5\TZ9AB9NV\MC90029572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521" y="2133600"/>
            <a:ext cx="3949079" cy="2438400"/>
          </a:xfrm>
          <a:prstGeom prst="rect">
            <a:avLst/>
          </a:prstGeom>
          <a:noFill/>
        </p:spPr>
      </p:pic>
      <p:sp>
        <p:nvSpPr>
          <p:cNvPr id="10" name="TextBox 9"/>
          <p:cNvSpPr txBox="1"/>
          <p:nvPr/>
        </p:nvSpPr>
        <p:spPr>
          <a:xfrm>
            <a:off x="304800" y="5181600"/>
            <a:ext cx="8534400"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3200" b="1" dirty="0" smtClean="0"/>
              <a:t>想像が苦手　客観視が苦手</a:t>
            </a:r>
            <a:endParaRPr kumimoji="1" lang="en-US" altLang="ja-JP" sz="3200" b="1" dirty="0" smtClean="0"/>
          </a:p>
          <a:p>
            <a:pPr algn="ctr"/>
            <a:r>
              <a:rPr kumimoji="1" lang="ja-JP" altLang="en-US" sz="3200" b="1" dirty="0" smtClean="0"/>
              <a:t>知識は入るが応用が苦手</a:t>
            </a:r>
            <a:endParaRPr kumimoji="1" lang="en-US" altLang="ja-JP" sz="3200" b="1" dirty="0" smtClean="0"/>
          </a:p>
        </p:txBody>
      </p:sp>
    </p:spTree>
    <p:extLst>
      <p:ext uri="{BB962C8B-B14F-4D97-AF65-F5344CB8AC3E}">
        <p14:creationId xmlns:p14="http://schemas.microsoft.com/office/powerpoint/2010/main" val="1840315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smtClean="0"/>
              <a:t>例）楽オクで中古子供服・おもちゃを販売仕入れからクレーム対応まで学ぶ</a:t>
            </a:r>
            <a:endParaRPr kumimoji="1" lang="ja-JP" altLang="en-US"/>
          </a:p>
        </p:txBody>
      </p:sp>
      <p:sp>
        <p:nvSpPr>
          <p:cNvPr id="3" name="Date Placeholder 2"/>
          <p:cNvSpPr>
            <a:spLocks noGrp="1"/>
          </p:cNvSpPr>
          <p:nvPr>
            <p:ph type="dt" sz="half" idx="10"/>
          </p:nvPr>
        </p:nvSpPr>
        <p:spPr/>
        <p:txBody>
          <a:bodyPr/>
          <a:lstStyle/>
          <a:p>
            <a:pPr>
              <a:defRPr/>
            </a:pPr>
            <a:fld id="{A4A6D8B9-FCCC-4F0D-9620-B2DA162FDD8F}" type="datetime1">
              <a:rPr lang="ja-JP" altLang="en-US" smtClean="0"/>
              <a:pPr>
                <a:defRPr/>
              </a:pPr>
              <a:t>2014/6/3</a:t>
            </a:fld>
            <a:endParaRPr lang="en-US" dirty="0"/>
          </a:p>
        </p:txBody>
      </p:sp>
      <p:sp>
        <p:nvSpPr>
          <p:cNvPr id="4" name="Footer Placeholder 3"/>
          <p:cNvSpPr>
            <a:spLocks noGrp="1"/>
          </p:cNvSpPr>
          <p:nvPr>
            <p:ph type="ftr" sz="quarter" idx="11"/>
          </p:nvPr>
        </p:nvSpPr>
        <p:spPr/>
        <p:txBody>
          <a:bodyPr/>
          <a:lstStyle/>
          <a:p>
            <a:pPr>
              <a:defRPr/>
            </a:pPr>
            <a:r>
              <a:rPr lang="ja-JP" altLang="en-US" smtClean="0"/>
              <a:t>本ドキュメントに関わる著作権およびその他一切の知的財産権は、株式会社</a:t>
            </a:r>
            <a:r>
              <a:rPr lang="en-US" altLang="ja-JP" smtClean="0"/>
              <a:t>Kaien</a:t>
            </a:r>
            <a:r>
              <a:rPr lang="ja-JP" altLang="en-US" smtClean="0"/>
              <a:t>に帰属します</a:t>
            </a:r>
            <a:endParaRPr lang="ja-JP" altLang="en-US"/>
          </a:p>
        </p:txBody>
      </p:sp>
      <p:sp>
        <p:nvSpPr>
          <p:cNvPr id="5" name="Slide Number Placeholder 4"/>
          <p:cNvSpPr>
            <a:spLocks noGrp="1"/>
          </p:cNvSpPr>
          <p:nvPr>
            <p:ph type="sldNum" sz="quarter" idx="12"/>
          </p:nvPr>
        </p:nvSpPr>
        <p:spPr/>
        <p:txBody>
          <a:bodyPr/>
          <a:lstStyle/>
          <a:p>
            <a:pPr>
              <a:defRPr/>
            </a:pPr>
            <a:fld id="{9DC67080-5F14-40A6-AEB3-D1F092BB4FEE}" type="slidenum">
              <a:rPr lang="en-US" smtClean="0"/>
              <a:pPr>
                <a:defRPr/>
              </a:pPr>
              <a:t>14</a:t>
            </a:fld>
            <a:endParaRPr lang="en-US" dirty="0"/>
          </a:p>
        </p:txBody>
      </p:sp>
      <p:pic>
        <p:nvPicPr>
          <p:cNvPr id="8" name="Content Placeholder 9" descr="訓練風景YC_12051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9232" y="1371600"/>
            <a:ext cx="2615891" cy="3708000"/>
          </a:xfrm>
          <a:prstGeom prst="rect">
            <a:avLst/>
          </a:prstGeom>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50" y="1371600"/>
            <a:ext cx="4529013" cy="3708000"/>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457200" y="5323582"/>
            <a:ext cx="8180445"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sz="3200" b="1" dirty="0" smtClean="0"/>
              <a:t>諦めさせ屋　かつ　職場でのコミュニケーション</a:t>
            </a:r>
            <a:r>
              <a:rPr lang="en-US" altLang="ja-JP" sz="3200" b="1" dirty="0" smtClean="0"/>
              <a:t/>
            </a:r>
            <a:br>
              <a:rPr lang="en-US" altLang="ja-JP" sz="3200" b="1" dirty="0" smtClean="0"/>
            </a:br>
            <a:r>
              <a:rPr lang="ja-JP" altLang="en-US" sz="3200" b="1" dirty="0" smtClean="0"/>
              <a:t>（ホウレンソウ）を</a:t>
            </a:r>
            <a:r>
              <a:rPr lang="en-US" altLang="ja-JP" sz="3200" b="1" dirty="0" smtClean="0"/>
              <a:t>OJT</a:t>
            </a:r>
            <a:r>
              <a:rPr lang="ja-JP" altLang="en-US" sz="3200" b="1" dirty="0" smtClean="0"/>
              <a:t>に近い状態で体験できる</a:t>
            </a:r>
            <a:endParaRPr lang="ja-JP" altLang="en-US" sz="3200" b="1" dirty="0"/>
          </a:p>
        </p:txBody>
      </p:sp>
    </p:spTree>
    <p:extLst>
      <p:ext uri="{BB962C8B-B14F-4D97-AF65-F5344CB8AC3E}">
        <p14:creationId xmlns:p14="http://schemas.microsoft.com/office/powerpoint/2010/main" val="1944642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dirty="0" smtClean="0"/>
              <a:t>ガクプロ</a:t>
            </a:r>
            <a:endParaRPr kumimoji="1" lang="ja-JP" altLang="en-US" dirty="0"/>
          </a:p>
        </p:txBody>
      </p:sp>
      <p:sp>
        <p:nvSpPr>
          <p:cNvPr id="3" name="Text Placeholder 2"/>
          <p:cNvSpPr>
            <a:spLocks noGrp="1"/>
          </p:cNvSpPr>
          <p:nvPr>
            <p:ph type="body" idx="1"/>
          </p:nvPr>
        </p:nvSpPr>
        <p:spPr/>
        <p:txBody>
          <a:bodyPr/>
          <a:lstStyle/>
          <a:p>
            <a:r>
              <a:rPr kumimoji="1" lang="ja-JP" altLang="en-US" smtClean="0"/>
              <a:t>教育事業</a:t>
            </a:r>
            <a:endParaRPr kumimoji="1" lang="ja-JP" altLang="en-US"/>
          </a:p>
        </p:txBody>
      </p:sp>
      <p:sp>
        <p:nvSpPr>
          <p:cNvPr id="5" name="Footer Placeholder 4"/>
          <p:cNvSpPr>
            <a:spLocks noGrp="1"/>
          </p:cNvSpPr>
          <p:nvPr>
            <p:ph type="ftr" sz="quarter" idx="11"/>
          </p:nvPr>
        </p:nvSpPr>
        <p:spPr/>
        <p:txBody>
          <a:bodyPr/>
          <a:lstStyle/>
          <a:p>
            <a:pPr>
              <a:defRPr/>
            </a:pPr>
            <a:r>
              <a:rPr lang="ja-JP" altLang="en-US" smtClean="0"/>
              <a:t>本ドキュメントに関わる著作権およびその他一切の知的財産権は、株式会社</a:t>
            </a:r>
            <a:r>
              <a:rPr lang="en-US" altLang="ja-JP" smtClean="0"/>
              <a:t>Kaien</a:t>
            </a:r>
            <a:r>
              <a:rPr lang="ja-JP" altLang="en-US" smtClean="0"/>
              <a:t>に帰属します</a:t>
            </a:r>
            <a:endParaRPr lang="ja-JP" altLang="en-US"/>
          </a:p>
        </p:txBody>
      </p:sp>
      <p:sp>
        <p:nvSpPr>
          <p:cNvPr id="6" name="Slide Number Placeholder 5"/>
          <p:cNvSpPr>
            <a:spLocks noGrp="1"/>
          </p:cNvSpPr>
          <p:nvPr>
            <p:ph type="sldNum" sz="quarter" idx="12"/>
          </p:nvPr>
        </p:nvSpPr>
        <p:spPr/>
        <p:txBody>
          <a:bodyPr/>
          <a:lstStyle/>
          <a:p>
            <a:pPr>
              <a:defRPr/>
            </a:pPr>
            <a:fld id="{D0D880D3-C73D-4033-BDFB-4F48FD532162}" type="slidenum">
              <a:rPr lang="en-US" smtClean="0"/>
              <a:pPr>
                <a:defRPr/>
              </a:pPr>
              <a:t>15</a:t>
            </a:fld>
            <a:endParaRPr lang="en-US" dirty="0"/>
          </a:p>
        </p:txBody>
      </p:sp>
      <p:sp>
        <p:nvSpPr>
          <p:cNvPr id="7" name="TextBox 6"/>
          <p:cNvSpPr txBox="1"/>
          <p:nvPr/>
        </p:nvSpPr>
        <p:spPr>
          <a:xfrm>
            <a:off x="5105400" y="1600200"/>
            <a:ext cx="3733800"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特に・・・</a:t>
            </a:r>
            <a:endParaRPr kumimoji="1" lang="en-US" altLang="ja-JP" sz="2400" dirty="0" smtClean="0"/>
          </a:p>
          <a:p>
            <a:pPr marL="177800" indent="-177800">
              <a:buFont typeface="Arial" pitchFamily="34" charset="0"/>
              <a:buChar char="•"/>
            </a:pPr>
            <a:r>
              <a:rPr kumimoji="1" lang="ja-JP" altLang="en-US" sz="2400" b="1" dirty="0" smtClean="0"/>
              <a:t>就職活動での方向性・段取りに不安がある学生</a:t>
            </a:r>
            <a:endParaRPr kumimoji="1" lang="en-US" altLang="ja-JP" sz="2400" b="1" dirty="0" smtClean="0"/>
          </a:p>
          <a:p>
            <a:pPr marL="177800" indent="-177800">
              <a:buFont typeface="Arial" pitchFamily="34" charset="0"/>
              <a:buChar char="•"/>
            </a:pPr>
            <a:r>
              <a:rPr kumimoji="1" lang="ja-JP" altLang="en-US" sz="2400" b="1" dirty="0" smtClean="0"/>
              <a:t>学生生活を円滑に送る伴走者や居場所が欲しい方</a:t>
            </a:r>
            <a:endParaRPr kumimoji="1" lang="en-US" altLang="ja-JP" sz="2400" b="1" dirty="0" smtClean="0"/>
          </a:p>
          <a:p>
            <a:pPr marL="177800" indent="-177800">
              <a:buFont typeface="Arial" pitchFamily="34" charset="0"/>
              <a:buChar char="•"/>
            </a:pPr>
            <a:r>
              <a:rPr kumimoji="1" lang="ja-JP" altLang="en-US" sz="2400" b="1" dirty="0"/>
              <a:t>大学</a:t>
            </a:r>
            <a:r>
              <a:rPr kumimoji="1" lang="ja-JP" altLang="en-US" sz="2400" b="1" dirty="0" smtClean="0"/>
              <a:t>を</a:t>
            </a:r>
            <a:r>
              <a:rPr kumimoji="1" lang="ja-JP" altLang="en-US" sz="2400" b="1" dirty="0"/>
              <a:t>卒業</a:t>
            </a:r>
            <a:r>
              <a:rPr kumimoji="1" lang="ja-JP" altLang="en-US" sz="2400" b="1" dirty="0" smtClean="0"/>
              <a:t>したばかりの若者</a:t>
            </a:r>
            <a:endParaRPr kumimoji="1" lang="en-US" altLang="ja-JP" sz="2400" b="1" dirty="0" smtClean="0"/>
          </a:p>
        </p:txBody>
      </p:sp>
      <p:pic>
        <p:nvPicPr>
          <p:cNvPr id="10" name="図 9"/>
          <p:cNvPicPr>
            <a:picLocks noChangeAspect="1"/>
          </p:cNvPicPr>
          <p:nvPr/>
        </p:nvPicPr>
        <p:blipFill>
          <a:blip r:embed="rId2"/>
          <a:stretch>
            <a:fillRect/>
          </a:stretch>
        </p:blipFill>
        <p:spPr>
          <a:xfrm>
            <a:off x="716870" y="4388529"/>
            <a:ext cx="2179331" cy="721179"/>
          </a:xfrm>
          <a:prstGeom prst="rect">
            <a:avLst/>
          </a:prstGeom>
        </p:spPr>
      </p:pic>
    </p:spTree>
    <p:extLst>
      <p:ext uri="{BB962C8B-B14F-4D97-AF65-F5344CB8AC3E}">
        <p14:creationId xmlns:p14="http://schemas.microsoft.com/office/powerpoint/2010/main" val="3654192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プログラム</a:t>
            </a:r>
            <a:r>
              <a:rPr lang="ja-JP" altLang="en-US" dirty="0" smtClean="0"/>
              <a:t>内容</a:t>
            </a:r>
            <a:endParaRPr lang="ja-JP" altLang="en-US" dirty="0"/>
          </a:p>
        </p:txBody>
      </p:sp>
      <p:sp>
        <p:nvSpPr>
          <p:cNvPr id="4" name="Footer Placeholder 3"/>
          <p:cNvSpPr>
            <a:spLocks noGrp="1"/>
          </p:cNvSpPr>
          <p:nvPr>
            <p:ph type="ftr" sz="quarter" idx="11"/>
          </p:nvPr>
        </p:nvSpPr>
        <p:spPr/>
        <p:txBody>
          <a:bodyPr/>
          <a:lstStyle/>
          <a:p>
            <a:r>
              <a:rPr lang="ja-JP" altLang="en-US" dirty="0" smtClean="0"/>
              <a:t>本ドキュメントに関わる著作権およびその他一切の知的財産権は、株式会社</a:t>
            </a:r>
            <a:r>
              <a:rPr lang="en-US" altLang="ja-JP" dirty="0" err="1" smtClean="0"/>
              <a:t>Kaien</a:t>
            </a:r>
            <a:r>
              <a:rPr lang="ja-JP" altLang="en-US" dirty="0" smtClean="0"/>
              <a:t>に帰属します</a:t>
            </a:r>
            <a:endParaRPr lang="ja-JP" altLang="en-US" dirty="0"/>
          </a:p>
        </p:txBody>
      </p:sp>
      <p:sp>
        <p:nvSpPr>
          <p:cNvPr id="5" name="Slide Number Placeholder 4"/>
          <p:cNvSpPr>
            <a:spLocks noGrp="1"/>
          </p:cNvSpPr>
          <p:nvPr>
            <p:ph type="sldNum" sz="quarter" idx="12"/>
          </p:nvPr>
        </p:nvSpPr>
        <p:spPr/>
        <p:txBody>
          <a:bodyPr/>
          <a:lstStyle/>
          <a:p>
            <a:fld id="{9DC67080-5F14-40A6-AEB3-D1F092BB4FEE}" type="slidenum">
              <a:rPr lang="en-US" smtClean="0"/>
              <a:pPr/>
              <a:t>16</a:t>
            </a:fld>
            <a:endParaRPr lang="en-US" dirty="0"/>
          </a:p>
        </p:txBody>
      </p:sp>
      <p:sp>
        <p:nvSpPr>
          <p:cNvPr id="7" name="Rounded Rectangle 6"/>
          <p:cNvSpPr/>
          <p:nvPr/>
        </p:nvSpPr>
        <p:spPr>
          <a:xfrm>
            <a:off x="457200" y="1371600"/>
            <a:ext cx="8229600" cy="851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u="sng" dirty="0" smtClean="0"/>
              <a:t>ガク</a:t>
            </a:r>
            <a:r>
              <a:rPr kumimoji="1" lang="ja-JP" altLang="en-US" sz="2000" b="1" dirty="0" smtClean="0"/>
              <a:t>セイ（学生）から</a:t>
            </a:r>
            <a:r>
              <a:rPr kumimoji="1" lang="ja-JP" altLang="en-US" sz="2000" u="sng" dirty="0" smtClean="0"/>
              <a:t>プロ</a:t>
            </a:r>
            <a:r>
              <a:rPr kumimoji="1" lang="ja-JP" altLang="en-US" sz="2000" b="1" dirty="0" smtClean="0"/>
              <a:t>フェッショナル（職業人）へ</a:t>
            </a:r>
            <a:endParaRPr kumimoji="1" lang="en-US" altLang="ja-JP" sz="2000" b="1" dirty="0" smtClean="0"/>
          </a:p>
          <a:p>
            <a:pPr algn="ctr"/>
            <a:r>
              <a:rPr kumimoji="1" lang="ja-JP" altLang="en-US" sz="2000" b="1" dirty="0" smtClean="0"/>
              <a:t>移行をお手伝いする</a:t>
            </a:r>
            <a:r>
              <a:rPr kumimoji="1" lang="en-US" altLang="ja-JP" sz="2000" b="1" dirty="0"/>
              <a:t>『</a:t>
            </a:r>
            <a:r>
              <a:rPr kumimoji="1" lang="ja-JP" altLang="en-US" sz="2000" b="1" dirty="0"/>
              <a:t>学外就活サークル</a:t>
            </a:r>
            <a:r>
              <a:rPr kumimoji="1" lang="en-US" altLang="ja-JP" sz="2000" b="1" dirty="0"/>
              <a:t>』</a:t>
            </a:r>
            <a:r>
              <a:rPr kumimoji="1" lang="ja-JP" altLang="en-US" sz="2000" b="1" dirty="0"/>
              <a:t>　</a:t>
            </a: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9520" y="2628086"/>
            <a:ext cx="1285780" cy="1178094"/>
          </a:xfrm>
          <a:prstGeom prst="rect">
            <a:avLst/>
          </a:prstGeom>
        </p:spPr>
      </p:pic>
      <p:sp>
        <p:nvSpPr>
          <p:cNvPr id="14" name="テキスト ボックス 13"/>
          <p:cNvSpPr txBox="1"/>
          <p:nvPr/>
        </p:nvSpPr>
        <p:spPr>
          <a:xfrm>
            <a:off x="7033260" y="3806180"/>
            <a:ext cx="1638300" cy="523220"/>
          </a:xfrm>
          <a:prstGeom prst="rect">
            <a:avLst/>
          </a:prstGeom>
          <a:noFill/>
        </p:spPr>
        <p:txBody>
          <a:bodyPr wrap="square" rtlCol="0">
            <a:spAutoFit/>
          </a:bodyPr>
          <a:lstStyle/>
          <a:p>
            <a:r>
              <a:rPr kumimoji="1" lang="ja-JP" altLang="en-US" sz="1400" dirty="0" smtClean="0"/>
              <a:t>個別カウンセリング</a:t>
            </a:r>
            <a:endParaRPr kumimoji="1" lang="en-US" altLang="ja-JP" sz="1400" dirty="0" smtClean="0"/>
          </a:p>
          <a:p>
            <a:r>
              <a:rPr kumimoji="1" lang="ja-JP" altLang="en-US" sz="1400" dirty="0" smtClean="0"/>
              <a:t>（</a:t>
            </a:r>
            <a:r>
              <a:rPr kumimoji="1" lang="ja-JP" altLang="en-US" sz="1400" dirty="0"/>
              <a:t>最大</a:t>
            </a:r>
            <a:r>
              <a:rPr kumimoji="1" lang="ja-JP" altLang="en-US" sz="1400" dirty="0" smtClean="0"/>
              <a:t>月</a:t>
            </a:r>
            <a:r>
              <a:rPr kumimoji="1" lang="en-US" altLang="ja-JP" sz="1400" dirty="0" smtClean="0"/>
              <a:t>2</a:t>
            </a:r>
            <a:r>
              <a:rPr kumimoji="1" lang="ja-JP" altLang="en-US" sz="1400" dirty="0" smtClean="0"/>
              <a:t>回）</a:t>
            </a:r>
            <a:endParaRPr kumimoji="1" lang="en-US" altLang="ja-JP" sz="1400" dirty="0" smtClean="0"/>
          </a:p>
        </p:txBody>
      </p:sp>
      <p:sp>
        <p:nvSpPr>
          <p:cNvPr id="19" name="テキスト ボックス 18"/>
          <p:cNvSpPr txBox="1"/>
          <p:nvPr/>
        </p:nvSpPr>
        <p:spPr>
          <a:xfrm>
            <a:off x="6941820" y="5585936"/>
            <a:ext cx="1821180" cy="738664"/>
          </a:xfrm>
          <a:prstGeom prst="rect">
            <a:avLst/>
          </a:prstGeom>
          <a:noFill/>
        </p:spPr>
        <p:txBody>
          <a:bodyPr wrap="square" rtlCol="0">
            <a:spAutoFit/>
          </a:bodyPr>
          <a:lstStyle/>
          <a:p>
            <a:r>
              <a:rPr kumimoji="1" lang="ja-JP" altLang="en-US" sz="1400" dirty="0" smtClean="0"/>
              <a:t>・就活対策 短期合宿</a:t>
            </a:r>
            <a:endParaRPr kumimoji="1" lang="en-US" altLang="ja-JP" sz="1400" dirty="0" smtClean="0"/>
          </a:p>
          <a:p>
            <a:r>
              <a:rPr kumimoji="1" lang="ja-JP" altLang="en-US" sz="1400" dirty="0"/>
              <a:t>・保護者会</a:t>
            </a:r>
            <a:endParaRPr kumimoji="1" lang="en-US" altLang="ja-JP" sz="1400" dirty="0"/>
          </a:p>
          <a:p>
            <a:endParaRPr kumimoji="1" lang="ja-JP" altLang="en-US" sz="1400" dirty="0"/>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6911" y="4597524"/>
            <a:ext cx="1050999" cy="911653"/>
          </a:xfrm>
          <a:prstGeom prst="rect">
            <a:avLst/>
          </a:prstGeom>
        </p:spPr>
      </p:pic>
      <p:graphicFrame>
        <p:nvGraphicFramePr>
          <p:cNvPr id="6" name="表 5"/>
          <p:cNvGraphicFramePr>
            <a:graphicFrameLocks noGrp="1"/>
          </p:cNvGraphicFramePr>
          <p:nvPr>
            <p:extLst/>
          </p:nvPr>
        </p:nvGraphicFramePr>
        <p:xfrm>
          <a:off x="457201" y="2362200"/>
          <a:ext cx="6099531" cy="4060438"/>
        </p:xfrm>
        <a:graphic>
          <a:graphicData uri="http://schemas.openxmlformats.org/drawingml/2006/table">
            <a:tbl>
              <a:tblPr firstRow="1" bandRow="1">
                <a:tableStyleId>{3B4B98B0-60AC-42C2-AFA5-B58CD77FA1E5}</a:tableStyleId>
              </a:tblPr>
              <a:tblGrid>
                <a:gridCol w="2590799"/>
                <a:gridCol w="1676400"/>
                <a:gridCol w="1832332"/>
              </a:tblGrid>
              <a:tr h="497826">
                <a:tc>
                  <a:txBody>
                    <a:bodyPr/>
                    <a:lstStyle/>
                    <a:p>
                      <a:pPr algn="ctr"/>
                      <a:endParaRPr lang="en-US" dirty="0"/>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Arial" charset="0"/>
                          <a:ea typeface="+mn-ea"/>
                          <a:cs typeface="Arial" charset="0"/>
                        </a:rPr>
                        <a:t>平日</a:t>
                      </a:r>
                      <a:r>
                        <a:rPr kumimoji="1" lang="ja-JP" altLang="en-US" sz="1600" b="0" i="0" u="none" strike="noStrike" kern="1200" cap="none" spc="0" normalizeH="0" baseline="0" noProof="0" dirty="0" smtClean="0">
                          <a:ln>
                            <a:noFill/>
                          </a:ln>
                          <a:solidFill>
                            <a:prstClr val="black"/>
                          </a:solidFill>
                          <a:effectLst/>
                          <a:uLnTx/>
                          <a:uFillTx/>
                          <a:latin typeface="Arial" charset="0"/>
                          <a:ea typeface="+mn-ea"/>
                          <a:cs typeface="Arial" charset="0"/>
                        </a:rPr>
                        <a:t>（</a:t>
                      </a:r>
                      <a:r>
                        <a:rPr kumimoji="1" lang="en-US" altLang="ja-JP" sz="1600" b="0" i="0" u="none" strike="noStrike" kern="1200" cap="none" spc="0" normalizeH="0" baseline="0" noProof="0" dirty="0" smtClean="0">
                          <a:ln>
                            <a:noFill/>
                          </a:ln>
                          <a:solidFill>
                            <a:prstClr val="black"/>
                          </a:solidFill>
                          <a:effectLst/>
                          <a:uLnTx/>
                          <a:uFillTx/>
                          <a:latin typeface="Arial" charset="0"/>
                          <a:ea typeface="+mn-ea"/>
                          <a:cs typeface="Arial" charset="0"/>
                        </a:rPr>
                        <a:t>17~19</a:t>
                      </a:r>
                      <a:r>
                        <a:rPr kumimoji="1" lang="ja-JP" altLang="en-US" sz="1600" b="0" i="0" u="none" strike="noStrike" kern="1200" cap="none" spc="0" normalizeH="0" baseline="0" noProof="0" dirty="0" smtClean="0">
                          <a:ln>
                            <a:noFill/>
                          </a:ln>
                          <a:solidFill>
                            <a:prstClr val="black"/>
                          </a:solidFill>
                          <a:effectLst/>
                          <a:uLnTx/>
                          <a:uFillTx/>
                          <a:latin typeface="Arial" charset="0"/>
                          <a:ea typeface="+mn-ea"/>
                          <a:cs typeface="Arial" charset="0"/>
                        </a:rPr>
                        <a:t>時）</a:t>
                      </a:r>
                      <a:endParaRPr kumimoji="1" lang="en-US" altLang="ja-JP" sz="1800" b="0" i="0" u="none" strike="noStrike" kern="1200" cap="none" spc="0" normalizeH="0" baseline="0" noProof="0" dirty="0" smtClean="0">
                        <a:ln>
                          <a:noFill/>
                        </a:ln>
                        <a:solidFill>
                          <a:prstClr val="black"/>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Arial" charset="0"/>
                          <a:ea typeface="+mn-ea"/>
                          <a:cs typeface="Arial" charset="0"/>
                        </a:rPr>
                        <a:t>ガクプロ本部 </a:t>
                      </a:r>
                      <a:r>
                        <a:rPr kumimoji="1" lang="en-US" altLang="ja-JP" sz="1200" b="0" i="0" u="none" strike="noStrike" kern="1200" cap="none" spc="0" normalizeH="0" baseline="0" noProof="0" dirty="0" smtClean="0">
                          <a:ln>
                            <a:noFill/>
                          </a:ln>
                          <a:solidFill>
                            <a:prstClr val="black"/>
                          </a:solidFill>
                          <a:effectLst/>
                          <a:uLnTx/>
                          <a:uFillTx/>
                          <a:latin typeface="Arial" charset="0"/>
                          <a:ea typeface="+mn-ea"/>
                          <a:cs typeface="Arial" charset="0"/>
                        </a:rPr>
                        <a:t>or </a:t>
                      </a:r>
                      <a:r>
                        <a:rPr kumimoji="1" lang="ja-JP" altLang="en-US" sz="1200" b="0" i="0" u="none" strike="noStrike" kern="1200" cap="none" spc="0" normalizeH="0" baseline="0" noProof="0" dirty="0" smtClean="0">
                          <a:ln>
                            <a:noFill/>
                          </a:ln>
                          <a:solidFill>
                            <a:prstClr val="black"/>
                          </a:solidFill>
                          <a:effectLst/>
                          <a:uLnTx/>
                          <a:uFillTx/>
                          <a:latin typeface="Arial" charset="0"/>
                          <a:ea typeface="+mn-ea"/>
                          <a:cs typeface="Arial" charset="0"/>
                        </a:rPr>
                        <a:t>新宿</a:t>
                      </a:r>
                      <a:endParaRPr kumimoji="1" lang="ja-JP" altLang="en-US" sz="1200" b="0" i="0" u="none" strike="noStrike" kern="1200" cap="none" spc="0" normalizeH="0" baseline="0" noProof="0" dirty="0">
                        <a:ln>
                          <a:noFill/>
                        </a:ln>
                        <a:solidFill>
                          <a:prstClr val="black"/>
                        </a:solidFill>
                        <a:effectLst/>
                        <a:uLnTx/>
                        <a:uFillTx/>
                        <a:latin typeface="Arial" charset="0"/>
                        <a:ea typeface="+mn-ea"/>
                        <a:cs typeface="Arial" charset="0"/>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Arial" charset="0"/>
                          <a:ea typeface="+mn-ea"/>
                          <a:cs typeface="Arial" charset="0"/>
                        </a:rPr>
                        <a:t>土曜</a:t>
                      </a:r>
                      <a:r>
                        <a:rPr kumimoji="1" lang="ja-JP" altLang="en-US" sz="1600" b="0" i="0" u="none" strike="noStrike" kern="1200" cap="none" spc="0" normalizeH="0" baseline="0" noProof="0" dirty="0" smtClean="0">
                          <a:ln>
                            <a:noFill/>
                          </a:ln>
                          <a:solidFill>
                            <a:prstClr val="black"/>
                          </a:solidFill>
                          <a:effectLst/>
                          <a:uLnTx/>
                          <a:uFillTx/>
                          <a:latin typeface="Arial" charset="0"/>
                          <a:ea typeface="+mn-ea"/>
                          <a:cs typeface="Arial" charset="0"/>
                        </a:rPr>
                        <a:t>（</a:t>
                      </a:r>
                      <a:r>
                        <a:rPr kumimoji="1" lang="en-US" altLang="ja-JP" sz="1600" b="0" i="0" u="none" strike="noStrike" kern="1200" cap="none" spc="0" normalizeH="0" baseline="0" noProof="0" dirty="0" smtClean="0">
                          <a:ln>
                            <a:noFill/>
                          </a:ln>
                          <a:solidFill>
                            <a:prstClr val="black"/>
                          </a:solidFill>
                          <a:effectLst/>
                          <a:uLnTx/>
                          <a:uFillTx/>
                          <a:latin typeface="Arial" charset="0"/>
                          <a:ea typeface="+mn-ea"/>
                          <a:cs typeface="Arial" charset="0"/>
                        </a:rPr>
                        <a:t>13~18</a:t>
                      </a:r>
                      <a:r>
                        <a:rPr kumimoji="1" lang="ja-JP" altLang="en-US" sz="1600" b="0" i="0" u="none" strike="noStrike" kern="1200" cap="none" spc="0" normalizeH="0" baseline="0" noProof="0" dirty="0" smtClean="0">
                          <a:ln>
                            <a:noFill/>
                          </a:ln>
                          <a:solidFill>
                            <a:prstClr val="black"/>
                          </a:solidFill>
                          <a:effectLst/>
                          <a:uLnTx/>
                          <a:uFillTx/>
                          <a:latin typeface="Arial" charset="0"/>
                          <a:ea typeface="+mn-ea"/>
                          <a:cs typeface="Arial" charset="0"/>
                        </a:rPr>
                        <a:t>時）</a:t>
                      </a:r>
                      <a:endParaRPr kumimoji="1" lang="en-US" altLang="ja-JP" sz="1600" b="0" i="0" u="none" strike="noStrike" kern="1200" cap="none" spc="0" normalizeH="0" baseline="0" noProof="0" dirty="0" smtClean="0">
                        <a:ln>
                          <a:noFill/>
                        </a:ln>
                        <a:solidFill>
                          <a:prstClr val="black"/>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Arial" charset="0"/>
                          <a:ea typeface="+mn-ea"/>
                          <a:cs typeface="Arial" charset="0"/>
                        </a:rPr>
                        <a:t>ガクプロ本部（秋葉原）</a:t>
                      </a:r>
                    </a:p>
                  </a:txBody>
                  <a:tcPr/>
                </a:tc>
              </a:tr>
              <a:tr h="254175">
                <a:tc>
                  <a:txBody>
                    <a:bodyPr/>
                    <a:lstStyle/>
                    <a:p>
                      <a:pPr algn="ctr"/>
                      <a:r>
                        <a:rPr lang="ja-JP" altLang="en-US" sz="1600" dirty="0" smtClean="0"/>
                        <a:t>人数</a:t>
                      </a:r>
                      <a:r>
                        <a:rPr lang="en-US" altLang="ja-JP" sz="1600" dirty="0" smtClean="0"/>
                        <a:t>/</a:t>
                      </a:r>
                      <a:r>
                        <a:rPr lang="ja-JP" altLang="en-US" sz="1600" dirty="0" smtClean="0"/>
                        <a:t>日</a:t>
                      </a:r>
                      <a:endParaRPr lang="en-US" sz="1600" dirty="0"/>
                    </a:p>
                  </a:txBody>
                  <a:tcPr/>
                </a:tc>
                <a:tc>
                  <a:txBody>
                    <a:bodyPr/>
                    <a:lstStyle/>
                    <a:p>
                      <a:pPr algn="ctr"/>
                      <a:r>
                        <a:rPr lang="en-US" altLang="ja-JP" sz="1600" dirty="0" smtClean="0"/>
                        <a:t>2</a:t>
                      </a:r>
                      <a:r>
                        <a:rPr lang="ja-JP" altLang="en-US" sz="1600" dirty="0" smtClean="0"/>
                        <a:t>～</a:t>
                      </a:r>
                      <a:r>
                        <a:rPr lang="en-US" altLang="ja-JP" sz="1600" dirty="0" smtClean="0"/>
                        <a:t>10</a:t>
                      </a:r>
                      <a:endParaRPr lang="en-US" sz="1600" dirty="0"/>
                    </a:p>
                  </a:txBody>
                  <a:tcPr anchor="ctr"/>
                </a:tc>
                <a:tc>
                  <a:txBody>
                    <a:bodyPr/>
                    <a:lstStyle/>
                    <a:p>
                      <a:pPr algn="ctr"/>
                      <a:r>
                        <a:rPr lang="en-US" altLang="ja-JP" sz="1600" dirty="0" smtClean="0"/>
                        <a:t>20</a:t>
                      </a:r>
                      <a:r>
                        <a:rPr lang="ja-JP" altLang="en-US" sz="1600" dirty="0" smtClean="0"/>
                        <a:t>～</a:t>
                      </a:r>
                      <a:r>
                        <a:rPr lang="en-US" altLang="ja-JP" sz="1600" dirty="0" smtClean="0"/>
                        <a:t>30</a:t>
                      </a:r>
                      <a:endParaRPr lang="en-US" sz="1600" dirty="0"/>
                    </a:p>
                  </a:txBody>
                  <a:tcPr anchor="ctr"/>
                </a:tc>
              </a:tr>
              <a:tr h="428684">
                <a:tc>
                  <a:txBody>
                    <a:bodyPr/>
                    <a:lstStyle/>
                    <a:p>
                      <a:pPr algn="ctr"/>
                      <a:r>
                        <a:rPr lang="ja-JP" altLang="en-US" sz="1400" dirty="0" smtClean="0"/>
                        <a:t>インターン</a:t>
                      </a:r>
                      <a:endParaRPr lang="en-US" altLang="ja-JP" sz="1400" dirty="0" smtClean="0"/>
                    </a:p>
                    <a:p>
                      <a:pPr algn="ctr"/>
                      <a:r>
                        <a:rPr lang="ja-JP" altLang="en-US" sz="1100" dirty="0" smtClean="0"/>
                        <a:t>（インタビューサイト運営）</a:t>
                      </a:r>
                      <a:endParaRPr lang="en-US" sz="1600" dirty="0"/>
                    </a:p>
                  </a:txBody>
                  <a:tcPr/>
                </a:tc>
                <a:tc>
                  <a:txBody>
                    <a:bodyPr/>
                    <a:lstStyle/>
                    <a:p>
                      <a:pPr algn="ctr"/>
                      <a:r>
                        <a:rPr lang="en-US" altLang="ja-JP" sz="1600" dirty="0" smtClean="0"/>
                        <a:t>×</a:t>
                      </a:r>
                      <a:endParaRPr lang="en-US" sz="1600" dirty="0"/>
                    </a:p>
                  </a:txBody>
                  <a:tcPr anchor="ctr"/>
                </a:tc>
                <a:tc>
                  <a:txBody>
                    <a:bodyPr/>
                    <a:lstStyle/>
                    <a:p>
                      <a:pPr algn="ctr"/>
                      <a:r>
                        <a:rPr lang="ja-JP" altLang="en-US" sz="1600" dirty="0" smtClean="0"/>
                        <a:t>○</a:t>
                      </a:r>
                      <a:endParaRPr lang="en-US" sz="1600" dirty="0"/>
                    </a:p>
                  </a:txBody>
                  <a:tcPr anchor="ctr"/>
                </a:tc>
              </a:tr>
              <a:tr h="428684">
                <a:tc>
                  <a:txBody>
                    <a:bodyPr/>
                    <a:lstStyle/>
                    <a:p>
                      <a:pPr algn="ctr"/>
                      <a:r>
                        <a:rPr lang="ja-JP" altLang="en-US" sz="1400" dirty="0" smtClean="0"/>
                        <a:t>職業訓練</a:t>
                      </a:r>
                      <a:endParaRPr lang="en-US" altLang="ja-JP" sz="1400" dirty="0" smtClean="0"/>
                    </a:p>
                    <a:p>
                      <a:pPr algn="ctr"/>
                      <a:r>
                        <a:rPr lang="ja-JP" altLang="en-US" sz="1100" dirty="0" smtClean="0"/>
                        <a:t>（事務・オンライン店舗）</a:t>
                      </a:r>
                      <a:endParaRPr lang="en-US" sz="1600" dirty="0"/>
                    </a:p>
                  </a:txBody>
                  <a:tcPr/>
                </a:tc>
                <a:tc>
                  <a:txBody>
                    <a:bodyPr/>
                    <a:lstStyle/>
                    <a:p>
                      <a:pPr algn="ctr"/>
                      <a:r>
                        <a:rPr lang="en-US" altLang="ja-JP" sz="1600" dirty="0" smtClean="0"/>
                        <a:t>×</a:t>
                      </a:r>
                      <a:endParaRPr lang="en-US" sz="1600" dirty="0"/>
                    </a:p>
                  </a:txBody>
                  <a:tcPr anchor="ctr"/>
                </a:tc>
                <a:tc>
                  <a:txBody>
                    <a:bodyPr/>
                    <a:lstStyle/>
                    <a:p>
                      <a:pPr algn="ctr"/>
                      <a:r>
                        <a:rPr lang="ja-JP" altLang="en-US" sz="1600" dirty="0" smtClean="0"/>
                        <a:t>○</a:t>
                      </a:r>
                      <a:endParaRPr lang="en-US" sz="1600" dirty="0"/>
                    </a:p>
                  </a:txBody>
                  <a:tcPr anchor="ctr"/>
                </a:tc>
              </a:tr>
              <a:tr h="4790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就活対策</a:t>
                      </a:r>
                      <a:endParaRPr kumimoji="1" lang="en-US" altLang="ja-JP"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（面接練習、書類添削）</a:t>
                      </a:r>
                      <a:endParaRPr kumimoji="1" lang="en-US" altLang="ja-JP" sz="1600" dirty="0" smtClean="0"/>
                    </a:p>
                  </a:txBody>
                  <a:tcPr/>
                </a:tc>
                <a:tc>
                  <a:txBody>
                    <a:bodyPr/>
                    <a:lstStyle/>
                    <a:p>
                      <a:pPr algn="ctr"/>
                      <a:r>
                        <a:rPr lang="ja-JP" altLang="en-US" sz="1600" dirty="0" smtClean="0"/>
                        <a:t>○</a:t>
                      </a:r>
                      <a:endParaRPr lang="en-US" sz="1600" dirty="0"/>
                    </a:p>
                  </a:txBody>
                  <a:tcPr anchor="ctr"/>
                </a:tc>
                <a:tc>
                  <a:txBody>
                    <a:bodyPr/>
                    <a:lstStyle/>
                    <a:p>
                      <a:pPr algn="ctr"/>
                      <a:r>
                        <a:rPr lang="ja-JP" altLang="en-US" sz="1600" dirty="0" smtClean="0"/>
                        <a:t>○</a:t>
                      </a:r>
                      <a:endParaRPr lang="en-US" sz="1600" dirty="0"/>
                    </a:p>
                  </a:txBody>
                  <a:tcPr anchor="ctr"/>
                </a:tc>
              </a:tr>
              <a:tr h="428684">
                <a:tc>
                  <a:txBody>
                    <a:bodyPr/>
                    <a:lstStyle/>
                    <a:p>
                      <a:pPr algn="ctr"/>
                      <a:r>
                        <a:rPr lang="ja-JP" altLang="en-US" sz="1400" dirty="0" smtClean="0"/>
                        <a:t>しゃべり場</a:t>
                      </a:r>
                      <a:endParaRPr lang="en-US" altLang="ja-JP" sz="1400" dirty="0" smtClean="0"/>
                    </a:p>
                    <a:p>
                      <a:pPr algn="ctr"/>
                      <a:r>
                        <a:rPr lang="ja-JP" altLang="en-US" sz="1100" dirty="0" smtClean="0"/>
                        <a:t>（特性・困り感を共有）</a:t>
                      </a:r>
                      <a:endParaRPr lang="en-US" sz="1600" dirty="0"/>
                    </a:p>
                  </a:txBody>
                  <a:tcPr/>
                </a:tc>
                <a:tc>
                  <a:txBody>
                    <a:bodyPr/>
                    <a:lstStyle/>
                    <a:p>
                      <a:pPr algn="ctr"/>
                      <a:r>
                        <a:rPr lang="ja-JP" altLang="en-US" sz="1600" dirty="0" smtClean="0"/>
                        <a:t>○</a:t>
                      </a:r>
                      <a:endParaRPr lang="en-US" sz="1600" dirty="0"/>
                    </a:p>
                  </a:txBody>
                  <a:tcPr anchor="ctr"/>
                </a:tc>
                <a:tc>
                  <a:txBody>
                    <a:bodyPr/>
                    <a:lstStyle/>
                    <a:p>
                      <a:pPr algn="ctr"/>
                      <a:r>
                        <a:rPr lang="ja-JP" altLang="en-US" sz="1600" dirty="0" smtClean="0"/>
                        <a:t>○</a:t>
                      </a:r>
                      <a:endParaRPr lang="en-US" sz="1600" dirty="0"/>
                    </a:p>
                  </a:txBody>
                  <a:tcPr anchor="ctr"/>
                </a:tc>
              </a:tr>
              <a:tr h="428684">
                <a:tc>
                  <a:txBody>
                    <a:bodyPr/>
                    <a:lstStyle/>
                    <a:p>
                      <a:pPr algn="ctr"/>
                      <a:r>
                        <a:rPr lang="ja-JP" altLang="en-US" sz="1400" dirty="0" smtClean="0"/>
                        <a:t>コミュニケーション講座</a:t>
                      </a:r>
                      <a:endParaRPr lang="en-US" altLang="ja-JP" sz="1400" dirty="0" smtClean="0"/>
                    </a:p>
                    <a:p>
                      <a:pPr algn="ctr"/>
                      <a:r>
                        <a:rPr lang="ja-JP" altLang="en-US" sz="1100" dirty="0" smtClean="0"/>
                        <a:t>（ボードゲーム、脱出ゲームなど）</a:t>
                      </a:r>
                      <a:endParaRPr lang="en-US" sz="1100" dirty="0"/>
                    </a:p>
                  </a:txBody>
                  <a:tcPr/>
                </a:tc>
                <a:tc>
                  <a:txBody>
                    <a:bodyPr/>
                    <a:lstStyle/>
                    <a:p>
                      <a:pPr algn="ctr"/>
                      <a:r>
                        <a:rPr lang="ja-JP" altLang="en-US" sz="1600" dirty="0" smtClean="0"/>
                        <a:t>○</a:t>
                      </a:r>
                      <a:endParaRPr lang="en-US" sz="1600" dirty="0"/>
                    </a:p>
                  </a:txBody>
                  <a:tcPr anchor="ctr"/>
                </a:tc>
                <a:tc>
                  <a:txBody>
                    <a:bodyPr/>
                    <a:lstStyle/>
                    <a:p>
                      <a:pPr algn="ctr"/>
                      <a:r>
                        <a:rPr lang="ja-JP" altLang="en-US" sz="1600" dirty="0" smtClean="0"/>
                        <a:t>○</a:t>
                      </a:r>
                      <a:endParaRPr lang="en-US" sz="1600" dirty="0"/>
                    </a:p>
                  </a:txBody>
                  <a:tcPr anchor="ctr"/>
                </a:tc>
              </a:tr>
              <a:tr h="428684">
                <a:tc>
                  <a:txBody>
                    <a:bodyPr/>
                    <a:lstStyle/>
                    <a:p>
                      <a:pPr algn="ctr"/>
                      <a:r>
                        <a:rPr lang="ja-JP" altLang="en-US" sz="1400" dirty="0" smtClean="0"/>
                        <a:t>ようこそ先輩</a:t>
                      </a:r>
                      <a:endParaRPr lang="en-US" altLang="ja-JP" sz="1400" dirty="0" smtClean="0"/>
                    </a:p>
                    <a:p>
                      <a:pPr algn="ctr"/>
                      <a:r>
                        <a:rPr lang="ja-JP" altLang="en-US" sz="1100" dirty="0" smtClean="0"/>
                        <a:t>（働いている先輩のレクチャー）</a:t>
                      </a:r>
                      <a:endParaRPr lang="en-US" sz="1600" dirty="0"/>
                    </a:p>
                  </a:txBody>
                  <a:tcPr/>
                </a:tc>
                <a:tc>
                  <a:txBody>
                    <a:bodyPr/>
                    <a:lstStyle/>
                    <a:p>
                      <a:pPr algn="ctr"/>
                      <a:r>
                        <a:rPr lang="ja-JP" altLang="en-US" sz="1600" dirty="0" smtClean="0"/>
                        <a:t>○</a:t>
                      </a:r>
                      <a:endParaRPr lang="en-US" sz="1600" dirty="0"/>
                    </a:p>
                  </a:txBody>
                  <a:tcPr anchor="ctr"/>
                </a:tc>
                <a:tc>
                  <a:txBody>
                    <a:bodyPr/>
                    <a:lstStyle/>
                    <a:p>
                      <a:pPr algn="ctr"/>
                      <a:r>
                        <a:rPr lang="ja-JP" altLang="en-US" sz="1600" dirty="0" smtClean="0"/>
                        <a:t>○</a:t>
                      </a:r>
                      <a:endParaRPr lang="en-US" sz="1600" dirty="0"/>
                    </a:p>
                  </a:txBody>
                  <a:tcPr anchor="ctr"/>
                </a:tc>
              </a:tr>
              <a:tr h="304737">
                <a:tc>
                  <a:txBody>
                    <a:bodyPr/>
                    <a:lstStyle/>
                    <a:p>
                      <a:pPr algn="ctr"/>
                      <a:r>
                        <a:rPr lang="ja-JP" altLang="en-US" sz="1400" dirty="0" smtClean="0"/>
                        <a:t>懇親会</a:t>
                      </a:r>
                      <a:endParaRPr lang="en-US" sz="1400" dirty="0"/>
                    </a:p>
                  </a:txBody>
                  <a:tcPr/>
                </a:tc>
                <a:tc>
                  <a:txBody>
                    <a:bodyPr/>
                    <a:lstStyle/>
                    <a:p>
                      <a:pPr algn="ctr"/>
                      <a:r>
                        <a:rPr lang="en-US" altLang="ja-JP" sz="1600" dirty="0" smtClean="0"/>
                        <a:t>×</a:t>
                      </a:r>
                      <a:endParaRPr lang="en-US" sz="1600" dirty="0"/>
                    </a:p>
                  </a:txBody>
                  <a:tcPr anchor="ctr"/>
                </a:tc>
                <a:tc>
                  <a:txBody>
                    <a:bodyPr/>
                    <a:lstStyle/>
                    <a:p>
                      <a:pPr algn="ctr"/>
                      <a:r>
                        <a:rPr lang="ja-JP" altLang="en-US" sz="1600" dirty="0" smtClean="0"/>
                        <a:t>○</a:t>
                      </a:r>
                      <a:endParaRPr lang="en-US" sz="1600" dirty="0"/>
                    </a:p>
                  </a:txBody>
                  <a:tcPr anchor="ctr"/>
                </a:tc>
              </a:tr>
            </a:tbl>
          </a:graphicData>
        </a:graphic>
      </p:graphicFrame>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150430">
            <a:off x="344136" y="1709103"/>
            <a:ext cx="1177417" cy="1369634"/>
          </a:xfrm>
          <a:prstGeom prst="rect">
            <a:avLst/>
          </a:prstGeom>
        </p:spPr>
      </p:pic>
      <p:pic>
        <p:nvPicPr>
          <p:cNvPr id="8" name="図 7"/>
          <p:cNvPicPr>
            <a:picLocks noChangeAspect="1"/>
          </p:cNvPicPr>
          <p:nvPr/>
        </p:nvPicPr>
        <p:blipFill>
          <a:blip r:embed="rId6"/>
          <a:stretch>
            <a:fillRect/>
          </a:stretch>
        </p:blipFill>
        <p:spPr>
          <a:xfrm>
            <a:off x="119491" y="304800"/>
            <a:ext cx="2179331" cy="721179"/>
          </a:xfrm>
          <a:prstGeom prst="rect">
            <a:avLst/>
          </a:prstGeom>
        </p:spPr>
      </p:pic>
    </p:spTree>
    <p:extLst>
      <p:ext uri="{BB962C8B-B14F-4D97-AF65-F5344CB8AC3E}">
        <p14:creationId xmlns:p14="http://schemas.microsoft.com/office/powerpoint/2010/main" val="4052737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参加者</a:t>
            </a:r>
            <a:endParaRPr lang="ja-JP" altLang="en-US"/>
          </a:p>
        </p:txBody>
      </p:sp>
      <p:sp>
        <p:nvSpPr>
          <p:cNvPr id="4" name="Footer Placeholder 3"/>
          <p:cNvSpPr>
            <a:spLocks noGrp="1"/>
          </p:cNvSpPr>
          <p:nvPr>
            <p:ph type="ftr" sz="quarter" idx="11"/>
          </p:nvPr>
        </p:nvSpPr>
        <p:spPr/>
        <p:txBody>
          <a:bodyPr/>
          <a:lstStyle/>
          <a:p>
            <a:r>
              <a:rPr lang="ja-JP" altLang="en-US" smtClean="0"/>
              <a:t>本ドキュメントに関わる著作権およびその他一切の知的財産権は、株式会社</a:t>
            </a:r>
            <a:r>
              <a:rPr lang="en-US" altLang="ja-JP" smtClean="0"/>
              <a:t>Kaien</a:t>
            </a:r>
            <a:r>
              <a:rPr lang="ja-JP" altLang="en-US" smtClean="0"/>
              <a:t>に帰属します</a:t>
            </a:r>
            <a:endParaRPr lang="ja-JP" altLang="en-US"/>
          </a:p>
        </p:txBody>
      </p:sp>
      <p:sp>
        <p:nvSpPr>
          <p:cNvPr id="5" name="Slide Number Placeholder 4"/>
          <p:cNvSpPr>
            <a:spLocks noGrp="1"/>
          </p:cNvSpPr>
          <p:nvPr>
            <p:ph type="sldNum" sz="quarter" idx="12"/>
          </p:nvPr>
        </p:nvSpPr>
        <p:spPr/>
        <p:txBody>
          <a:bodyPr/>
          <a:lstStyle/>
          <a:p>
            <a:fld id="{9DC67080-5F14-40A6-AEB3-D1F092BB4FEE}" type="slidenum">
              <a:rPr lang="en-US" smtClean="0"/>
              <a:pPr/>
              <a:t>17</a:t>
            </a:fld>
            <a:endParaRPr lang="en-US" dirty="0"/>
          </a:p>
        </p:txBody>
      </p:sp>
      <p:graphicFrame>
        <p:nvGraphicFramePr>
          <p:cNvPr id="9" name="Chart 8"/>
          <p:cNvGraphicFramePr/>
          <p:nvPr>
            <p:extLst/>
          </p:nvPr>
        </p:nvGraphicFramePr>
        <p:xfrm>
          <a:off x="0" y="1905000"/>
          <a:ext cx="28956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nvPr>
        </p:nvGraphicFramePr>
        <p:xfrm>
          <a:off x="2895600" y="1905000"/>
          <a:ext cx="31242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nvPr>
        </p:nvGraphicFramePr>
        <p:xfrm>
          <a:off x="5943600" y="1905000"/>
          <a:ext cx="3200400" cy="28194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ounded Rectangular Callout 11"/>
          <p:cNvSpPr/>
          <p:nvPr/>
        </p:nvSpPr>
        <p:spPr>
          <a:xfrm>
            <a:off x="6400800" y="5029200"/>
            <a:ext cx="2438400" cy="609600"/>
          </a:xfrm>
          <a:prstGeom prst="wedgeRoundRectCallout">
            <a:avLst>
              <a:gd name="adj1" fmla="val -23445"/>
              <a:gd name="adj2" fmla="val -112127"/>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smtClean="0"/>
              <a:t>学生以外の方（中退、卒業済み）も一部利用されています</a:t>
            </a:r>
            <a:endParaRPr kumimoji="1" lang="ja-JP" altLang="en-US" sz="1400"/>
          </a:p>
        </p:txBody>
      </p:sp>
      <p:sp>
        <p:nvSpPr>
          <p:cNvPr id="13" name="Rounded Rectangular Callout 12"/>
          <p:cNvSpPr/>
          <p:nvPr/>
        </p:nvSpPr>
        <p:spPr>
          <a:xfrm>
            <a:off x="838200" y="5029200"/>
            <a:ext cx="4343400" cy="812800"/>
          </a:xfrm>
          <a:prstGeom prst="wedgeRoundRectCallout">
            <a:avLst>
              <a:gd name="adj1" fmla="val 19063"/>
              <a:gd name="adj2" fmla="val -86861"/>
              <a:gd name="adj3" fmla="val 16667"/>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600" b="1" dirty="0" smtClean="0"/>
              <a:t>就活に間に合わせるために</a:t>
            </a:r>
            <a:endParaRPr kumimoji="1" lang="en-US" altLang="ja-JP" sz="1600" b="1" dirty="0" smtClean="0"/>
          </a:p>
          <a:p>
            <a:pPr algn="ctr"/>
            <a:r>
              <a:rPr kumimoji="1" lang="ja-JP" altLang="en-US" sz="1600" b="1" dirty="0" smtClean="0"/>
              <a:t>大学</a:t>
            </a:r>
            <a:r>
              <a:rPr kumimoji="1" lang="en-US" altLang="ja-JP" sz="1600" b="1" dirty="0" smtClean="0"/>
              <a:t>1</a:t>
            </a:r>
            <a:r>
              <a:rPr kumimoji="1" lang="ja-JP" altLang="en-US" sz="1600" b="1" dirty="0" err="1" smtClean="0"/>
              <a:t>、</a:t>
            </a:r>
            <a:r>
              <a:rPr kumimoji="1" lang="en-US" altLang="ja-JP" sz="1600" b="1" dirty="0" smtClean="0"/>
              <a:t>2</a:t>
            </a:r>
            <a:r>
              <a:rPr kumimoji="1" lang="ja-JP" altLang="en-US" sz="1600" b="1" dirty="0" smtClean="0"/>
              <a:t>年からのご利用をお勧めします。</a:t>
            </a:r>
            <a:endParaRPr kumimoji="1" lang="ja-JP" altLang="en-US" sz="1600" b="1" dirty="0"/>
          </a:p>
        </p:txBody>
      </p:sp>
      <p:pic>
        <p:nvPicPr>
          <p:cNvPr id="15" name="図 14"/>
          <p:cNvPicPr>
            <a:picLocks noChangeAspect="1"/>
          </p:cNvPicPr>
          <p:nvPr/>
        </p:nvPicPr>
        <p:blipFill>
          <a:blip r:embed="rId5"/>
          <a:stretch>
            <a:fillRect/>
          </a:stretch>
        </p:blipFill>
        <p:spPr>
          <a:xfrm>
            <a:off x="119491" y="304800"/>
            <a:ext cx="2179331" cy="721179"/>
          </a:xfrm>
          <a:prstGeom prst="rect">
            <a:avLst/>
          </a:prstGeom>
        </p:spPr>
      </p:pic>
    </p:spTree>
    <p:extLst>
      <p:ext uri="{BB962C8B-B14F-4D97-AF65-F5344CB8AC3E}">
        <p14:creationId xmlns:p14="http://schemas.microsoft.com/office/powerpoint/2010/main" val="3414515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発達障害学生を仕事に結びつけるために</a:t>
            </a:r>
            <a:endParaRPr kumimoji="1" lang="ja-JP" altLang="en-US" dirty="0"/>
          </a:p>
        </p:txBody>
      </p:sp>
      <p:sp>
        <p:nvSpPr>
          <p:cNvPr id="3" name="コンテンツ プレースホルダー 2"/>
          <p:cNvSpPr>
            <a:spLocks noGrp="1"/>
          </p:cNvSpPr>
          <p:nvPr>
            <p:ph idx="1"/>
          </p:nvPr>
        </p:nvSpPr>
        <p:spPr/>
        <p:txBody>
          <a:bodyPr/>
          <a:lstStyle/>
          <a:p>
            <a:pPr>
              <a:lnSpc>
                <a:spcPct val="130000"/>
              </a:lnSpc>
            </a:pPr>
            <a:r>
              <a:rPr lang="ja-JP" altLang="en-US" dirty="0" smtClean="0"/>
              <a:t>学校に過剰適応しているタイプを理解する</a:t>
            </a:r>
            <a:endParaRPr lang="en-US" altLang="ja-JP" dirty="0" smtClean="0"/>
          </a:p>
          <a:p>
            <a:pPr>
              <a:lnSpc>
                <a:spcPct val="130000"/>
              </a:lnSpc>
            </a:pPr>
            <a:r>
              <a:rPr lang="ja-JP" altLang="en-US" dirty="0"/>
              <a:t>頃合いがわからないという特性　時に正反対の特徴が</a:t>
            </a:r>
            <a:r>
              <a:rPr lang="ja-JP" altLang="en-US" dirty="0" smtClean="0"/>
              <a:t>ある</a:t>
            </a:r>
            <a:endParaRPr lang="en-US" altLang="ja-JP" dirty="0" smtClean="0"/>
          </a:p>
          <a:p>
            <a:pPr>
              <a:lnSpc>
                <a:spcPct val="130000"/>
              </a:lnSpc>
            </a:pPr>
            <a:r>
              <a:rPr lang="ja-JP" altLang="en-US" dirty="0"/>
              <a:t>診断名に左右されないほうが</a:t>
            </a:r>
            <a:r>
              <a:rPr lang="ja-JP" altLang="en-US" dirty="0" smtClean="0"/>
              <a:t>よい</a:t>
            </a:r>
            <a:endParaRPr lang="en-US" altLang="ja-JP" dirty="0" smtClean="0"/>
          </a:p>
          <a:p>
            <a:pPr>
              <a:lnSpc>
                <a:spcPct val="130000"/>
              </a:lnSpc>
            </a:pPr>
            <a:r>
              <a:rPr lang="ja-JP" altLang="en-US" dirty="0" smtClean="0"/>
              <a:t>メンタル面で傷ついている場合は二次障害を理解する</a:t>
            </a:r>
            <a:endParaRPr lang="en-US" altLang="ja-JP" dirty="0" smtClean="0"/>
          </a:p>
          <a:p>
            <a:pPr>
              <a:lnSpc>
                <a:spcPct val="130000"/>
              </a:lnSpc>
            </a:pPr>
            <a:r>
              <a:rPr lang="ja-JP" altLang="en-US" dirty="0" smtClean="0"/>
              <a:t>褒めるほうが良いが間違った全能感につながる場合もある</a:t>
            </a:r>
            <a:endParaRPr lang="en-US" altLang="ja-JP" dirty="0" smtClean="0"/>
          </a:p>
          <a:p>
            <a:pPr>
              <a:lnSpc>
                <a:spcPct val="130000"/>
              </a:lnSpc>
            </a:pPr>
            <a:r>
              <a:rPr lang="ja-JP" altLang="en-US" dirty="0" smtClean="0"/>
              <a:t>子どもの場合は大人と違って弱い部分は最低限のレベルまでは伸ばすが、大人（学生）の場合は今ある形とフィットするところを探していく</a:t>
            </a:r>
            <a:endParaRPr lang="en-US" altLang="ja-JP" dirty="0" smtClean="0"/>
          </a:p>
          <a:p>
            <a:pPr>
              <a:lnSpc>
                <a:spcPct val="130000"/>
              </a:lnSpc>
            </a:pPr>
            <a:r>
              <a:rPr lang="ja-JP" altLang="en-US" dirty="0" smtClean="0"/>
              <a:t>障害者扱いしてほしい本人（親）と、そうでない本人（親）がいる</a:t>
            </a:r>
            <a:endParaRPr lang="en-US" altLang="ja-JP" dirty="0" smtClean="0"/>
          </a:p>
          <a:p>
            <a:pPr>
              <a:lnSpc>
                <a:spcPct val="130000"/>
              </a:lnSpc>
            </a:pPr>
            <a:r>
              <a:rPr lang="ja-JP" altLang="en-US" dirty="0" smtClean="0"/>
              <a:t>現代病（一人っ子、遊び減少）もあるが先天的な部分が多い</a:t>
            </a:r>
            <a:endParaRPr lang="ja-JP" altLang="en-US" dirty="0"/>
          </a:p>
        </p:txBody>
      </p:sp>
      <p:sp>
        <p:nvSpPr>
          <p:cNvPr id="7" name="Date Placeholder 6"/>
          <p:cNvSpPr>
            <a:spLocks noGrp="1"/>
          </p:cNvSpPr>
          <p:nvPr>
            <p:ph type="dt" sz="half" idx="10"/>
          </p:nvPr>
        </p:nvSpPr>
        <p:spPr/>
        <p:txBody>
          <a:bodyPr/>
          <a:lstStyle/>
          <a:p>
            <a:pPr>
              <a:defRPr/>
            </a:pPr>
            <a:fld id="{F0BED59A-59DF-48B2-AED1-ED10B7E0F90F}" type="datetime1">
              <a:rPr lang="ja-JP" altLang="en-US" smtClean="0"/>
              <a:pPr>
                <a:defRPr/>
              </a:pPr>
              <a:t>2014/6/3</a:t>
            </a:fld>
            <a:endParaRPr lang="en-US"/>
          </a:p>
        </p:txBody>
      </p:sp>
      <p:sp>
        <p:nvSpPr>
          <p:cNvPr id="9" name="Footer Placeholder 8"/>
          <p:cNvSpPr>
            <a:spLocks noGrp="1"/>
          </p:cNvSpPr>
          <p:nvPr>
            <p:ph type="ftr" sz="quarter" idx="11"/>
          </p:nvPr>
        </p:nvSpPr>
        <p:spPr/>
        <p:txBody>
          <a:bodyPr/>
          <a:lstStyle/>
          <a:p>
            <a:pPr>
              <a:defRPr/>
            </a:pPr>
            <a:r>
              <a:rPr lang="ja-JP" altLang="en-US" smtClean="0"/>
              <a:t>本ドキュメントに関わる著作権およびその他一切の知的財産権は、株式会社</a:t>
            </a:r>
            <a:r>
              <a:rPr lang="en-US" altLang="ja-JP" smtClean="0"/>
              <a:t>Kaien</a:t>
            </a:r>
            <a:r>
              <a:rPr lang="ja-JP" altLang="en-US" smtClean="0"/>
              <a:t>に帰属します</a:t>
            </a:r>
            <a:endParaRPr lang="ja-JP" altLang="en-US"/>
          </a:p>
        </p:txBody>
      </p:sp>
      <p:sp>
        <p:nvSpPr>
          <p:cNvPr id="8" name="Slide Number Placeholder 7"/>
          <p:cNvSpPr>
            <a:spLocks noGrp="1"/>
          </p:cNvSpPr>
          <p:nvPr>
            <p:ph type="sldNum" sz="quarter" idx="12"/>
          </p:nvPr>
        </p:nvSpPr>
        <p:spPr/>
        <p:txBody>
          <a:bodyPr/>
          <a:lstStyle/>
          <a:p>
            <a:pPr>
              <a:defRPr/>
            </a:pPr>
            <a:fld id="{9EEA37D7-97D7-467D-BDB3-84D0292F1814}" type="slidenum">
              <a:rPr lang="en-US" smtClean="0"/>
              <a:pPr>
                <a:defRPr/>
              </a:pPr>
              <a:t>18</a:t>
            </a:fld>
            <a:endParaRPr lang="en-US"/>
          </a:p>
        </p:txBody>
      </p:sp>
    </p:spTree>
    <p:custDataLst>
      <p:tags r:id="rId1"/>
    </p:custDataLst>
    <p:extLst>
      <p:ext uri="{BB962C8B-B14F-4D97-AF65-F5344CB8AC3E}">
        <p14:creationId xmlns:p14="http://schemas.microsoft.com/office/powerpoint/2010/main" val="3952406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dirty="0" smtClean="0"/>
              <a:t>発達障害の方が強み・特性を活かした</a:t>
            </a:r>
            <a:r>
              <a:rPr kumimoji="1" lang="en-US" altLang="ja-JP" dirty="0" smtClean="0"/>
              <a:t/>
            </a:r>
            <a:br>
              <a:rPr kumimoji="1" lang="en-US" altLang="ja-JP" dirty="0" smtClean="0"/>
            </a:br>
            <a:r>
              <a:rPr kumimoji="1" lang="ja-JP" altLang="en-US" dirty="0" smtClean="0"/>
              <a:t>仕事に就き、活躍する事を応援する</a:t>
            </a:r>
            <a:endParaRPr kumimoji="1" lang="ja-JP" altLang="en-US" dirty="0"/>
          </a:p>
        </p:txBody>
      </p:sp>
      <p:sp>
        <p:nvSpPr>
          <p:cNvPr id="3" name="Date Placeholder 2"/>
          <p:cNvSpPr>
            <a:spLocks noGrp="1"/>
          </p:cNvSpPr>
          <p:nvPr>
            <p:ph type="dt" sz="half" idx="10"/>
          </p:nvPr>
        </p:nvSpPr>
        <p:spPr/>
        <p:txBody>
          <a:bodyPr/>
          <a:lstStyle/>
          <a:p>
            <a:pPr>
              <a:defRPr/>
            </a:pPr>
            <a:fld id="{A4A6D8B9-FCCC-4F0D-9620-B2DA162FDD8F}" type="datetime1">
              <a:rPr lang="ja-JP" altLang="en-US" smtClean="0"/>
              <a:pPr>
                <a:defRPr/>
              </a:pPr>
              <a:t>2014/6/3</a:t>
            </a:fld>
            <a:endParaRPr lang="en-US" dirty="0"/>
          </a:p>
        </p:txBody>
      </p:sp>
      <p:sp>
        <p:nvSpPr>
          <p:cNvPr id="4" name="Footer Placeholder 3"/>
          <p:cNvSpPr>
            <a:spLocks noGrp="1"/>
          </p:cNvSpPr>
          <p:nvPr>
            <p:ph type="ftr" sz="quarter" idx="11"/>
          </p:nvPr>
        </p:nvSpPr>
        <p:spPr/>
        <p:txBody>
          <a:bodyPr/>
          <a:lstStyle/>
          <a:p>
            <a:pPr>
              <a:defRPr/>
            </a:pPr>
            <a:r>
              <a:rPr lang="ja-JP" altLang="en-US" smtClean="0"/>
              <a:t>本ドキュメントに関わる著作権およびその他一切の知的財産権は、株式会社</a:t>
            </a:r>
            <a:r>
              <a:rPr lang="en-US" altLang="ja-JP" smtClean="0"/>
              <a:t>Kaien</a:t>
            </a:r>
            <a:r>
              <a:rPr lang="ja-JP" altLang="en-US" smtClean="0"/>
              <a:t>に帰属します</a:t>
            </a:r>
            <a:endParaRPr lang="ja-JP" altLang="en-US"/>
          </a:p>
        </p:txBody>
      </p:sp>
      <p:sp>
        <p:nvSpPr>
          <p:cNvPr id="5" name="Slide Number Placeholder 4"/>
          <p:cNvSpPr>
            <a:spLocks noGrp="1"/>
          </p:cNvSpPr>
          <p:nvPr>
            <p:ph type="sldNum" sz="quarter" idx="12"/>
          </p:nvPr>
        </p:nvSpPr>
        <p:spPr/>
        <p:txBody>
          <a:bodyPr/>
          <a:lstStyle/>
          <a:p>
            <a:pPr>
              <a:defRPr/>
            </a:pPr>
            <a:fld id="{9DC67080-5F14-40A6-AEB3-D1F092BB4FEE}" type="slidenum">
              <a:rPr lang="en-US" smtClean="0"/>
              <a:pPr>
                <a:defRPr/>
              </a:pPr>
              <a:t>2</a:t>
            </a:fld>
            <a:endParaRPr lang="en-US" dirty="0"/>
          </a:p>
        </p:txBody>
      </p:sp>
      <p:pic>
        <p:nvPicPr>
          <p:cNvPr id="11" name="Picture 10" descr="twitterC11040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4550" y="3695700"/>
            <a:ext cx="876300" cy="876300"/>
          </a:xfrm>
          <a:prstGeom prst="rect">
            <a:avLst/>
          </a:prstGeom>
        </p:spPr>
      </p:pic>
      <p:sp>
        <p:nvSpPr>
          <p:cNvPr id="7" name="Oval 6"/>
          <p:cNvSpPr/>
          <p:nvPr/>
        </p:nvSpPr>
        <p:spPr>
          <a:xfrm>
            <a:off x="2762700" y="1295400"/>
            <a:ext cx="3600000" cy="3600000"/>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4000" smtClean="0">
                <a:solidFill>
                  <a:schemeClr val="accent2"/>
                </a:solidFill>
              </a:rPr>
              <a:t>発達障害</a:t>
            </a:r>
            <a:endParaRPr kumimoji="1" lang="en-US" altLang="ja-JP" sz="4000" dirty="0" smtClean="0">
              <a:solidFill>
                <a:schemeClr val="accent2"/>
              </a:solidFill>
            </a:endParaRPr>
          </a:p>
          <a:p>
            <a:pPr algn="ctr"/>
            <a:endParaRPr kumimoji="1" lang="en-US" altLang="ja-JP" sz="4000" dirty="0" smtClean="0">
              <a:solidFill>
                <a:schemeClr val="accent2"/>
              </a:solidFill>
            </a:endParaRPr>
          </a:p>
          <a:p>
            <a:pPr algn="ctr"/>
            <a:endParaRPr kumimoji="1" lang="en-US" altLang="ja-JP" sz="4000" dirty="0" smtClean="0">
              <a:solidFill>
                <a:schemeClr val="accent2"/>
              </a:solidFill>
            </a:endParaRPr>
          </a:p>
          <a:p>
            <a:pPr algn="ctr"/>
            <a:endParaRPr kumimoji="1" lang="ja-JP" altLang="en-US" sz="4000">
              <a:solidFill>
                <a:schemeClr val="accent2"/>
              </a:solidFill>
            </a:endParaRPr>
          </a:p>
        </p:txBody>
      </p:sp>
      <p:sp>
        <p:nvSpPr>
          <p:cNvPr id="8" name="Oval 7"/>
          <p:cNvSpPr/>
          <p:nvPr/>
        </p:nvSpPr>
        <p:spPr>
          <a:xfrm>
            <a:off x="1657800" y="2877000"/>
            <a:ext cx="3600000" cy="36000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4000" dirty="0" smtClean="0">
              <a:solidFill>
                <a:schemeClr val="tx1"/>
              </a:solidFill>
            </a:endParaRPr>
          </a:p>
          <a:p>
            <a:pPr algn="ctr"/>
            <a:endParaRPr kumimoji="1" lang="en-US" altLang="ja-JP" sz="4000" dirty="0" smtClean="0">
              <a:solidFill>
                <a:schemeClr val="tx1"/>
              </a:solidFill>
            </a:endParaRPr>
          </a:p>
          <a:p>
            <a:pPr algn="ctr"/>
            <a:r>
              <a:rPr kumimoji="1" lang="ja-JP" altLang="en-US" sz="4000" smtClean="0">
                <a:solidFill>
                  <a:schemeClr val="accent6">
                    <a:lumMod val="75000"/>
                  </a:schemeClr>
                </a:solidFill>
              </a:rPr>
              <a:t>強み</a:t>
            </a:r>
            <a:r>
              <a:rPr kumimoji="1" lang="ja-JP" altLang="en-US" sz="4000" smtClean="0">
                <a:solidFill>
                  <a:schemeClr val="tx1"/>
                </a:solidFill>
              </a:rPr>
              <a:t>　</a:t>
            </a:r>
            <a:r>
              <a:rPr kumimoji="1" lang="en-US" altLang="ja-JP" sz="800" dirty="0" smtClean="0">
                <a:solidFill>
                  <a:schemeClr val="tx1"/>
                </a:solidFill>
              </a:rPr>
              <a:t>.</a:t>
            </a:r>
          </a:p>
        </p:txBody>
      </p:sp>
      <p:sp>
        <p:nvSpPr>
          <p:cNvPr id="9" name="Oval 8"/>
          <p:cNvSpPr/>
          <p:nvPr/>
        </p:nvSpPr>
        <p:spPr>
          <a:xfrm>
            <a:off x="3886200" y="2877000"/>
            <a:ext cx="3600000" cy="36000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sz="4000" dirty="0" smtClean="0">
              <a:solidFill>
                <a:schemeClr val="tx2"/>
              </a:solidFill>
            </a:endParaRPr>
          </a:p>
          <a:p>
            <a:pPr algn="ctr"/>
            <a:endParaRPr kumimoji="1" lang="en-US" altLang="ja-JP" sz="4000" dirty="0" smtClean="0">
              <a:solidFill>
                <a:schemeClr val="tx2"/>
              </a:solidFill>
            </a:endParaRPr>
          </a:p>
          <a:p>
            <a:pPr algn="ctr"/>
            <a:r>
              <a:rPr kumimoji="1" lang="ja-JP" altLang="en-US" sz="4000" smtClean="0">
                <a:solidFill>
                  <a:schemeClr val="tx2"/>
                </a:solidFill>
              </a:rPr>
              <a:t>　　仕事</a:t>
            </a:r>
            <a:endParaRPr kumimoji="1" lang="en-US" altLang="ja-JP" sz="4000" dirty="0" smtClean="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kumimoji="1" lang="ja-JP" altLang="en-US" dirty="0"/>
              <a:t>発達障害の方が強み・特性を活かした</a:t>
            </a:r>
            <a:r>
              <a:rPr kumimoji="1" lang="en-US" altLang="ja-JP" dirty="0"/>
              <a:t/>
            </a:r>
            <a:br>
              <a:rPr kumimoji="1" lang="en-US" altLang="ja-JP" dirty="0"/>
            </a:br>
            <a:r>
              <a:rPr kumimoji="1" lang="ja-JP" altLang="en-US" dirty="0"/>
              <a:t>仕事に就き、活躍する事を応援する</a:t>
            </a:r>
            <a:endParaRPr lang="en-US" altLang="ja-JP" dirty="0"/>
          </a:p>
        </p:txBody>
      </p:sp>
      <p:sp>
        <p:nvSpPr>
          <p:cNvPr id="13" name="Content Placeholder 12"/>
          <p:cNvSpPr>
            <a:spLocks noGrp="1"/>
          </p:cNvSpPr>
          <p:nvPr>
            <p:ph idx="1"/>
          </p:nvPr>
        </p:nvSpPr>
        <p:spPr/>
        <p:txBody>
          <a:bodyPr/>
          <a:lstStyle/>
          <a:p>
            <a:pPr marL="0" indent="0">
              <a:buNone/>
            </a:pPr>
            <a:r>
              <a:rPr lang="ja-JP" altLang="en-US" sz="2400" dirty="0"/>
              <a:t>＜会社・役割＞　</a:t>
            </a:r>
            <a:r>
              <a:rPr lang="en-US" altLang="ja-JP" sz="2400" dirty="0"/>
              <a:t>Enabling Excellence</a:t>
            </a:r>
            <a:endParaRPr kumimoji="1" lang="en-US" altLang="ja-JP" sz="2400" dirty="0" smtClean="0"/>
          </a:p>
          <a:p>
            <a:pPr marL="531813" indent="-304800">
              <a:buFont typeface="+mj-lt"/>
              <a:buAutoNum type="arabicPeriod"/>
            </a:pPr>
            <a:r>
              <a:rPr kumimoji="1" lang="ja-JP" altLang="en-US" dirty="0" smtClean="0"/>
              <a:t>凸凹のある人の特性を理解し、活躍の場をつくりだすこと</a:t>
            </a:r>
          </a:p>
          <a:p>
            <a:pPr marL="531813" indent="-304800">
              <a:buFont typeface="+mj-lt"/>
              <a:buAutoNum type="arabicPeriod"/>
            </a:pPr>
            <a:r>
              <a:rPr kumimoji="1" lang="ja-JP" altLang="en-US" dirty="0" smtClean="0"/>
              <a:t>企業に凸凹のある人材の活用方法を伝え、資本主義社会の本来の力を引き出すこと</a:t>
            </a:r>
          </a:p>
          <a:p>
            <a:pPr marL="531813" indent="-304800">
              <a:buFont typeface="+mj-lt"/>
              <a:buAutoNum type="arabicPeriod"/>
            </a:pPr>
            <a:r>
              <a:rPr kumimoji="1" lang="ja-JP" altLang="en-US" dirty="0" smtClean="0"/>
              <a:t>凸凹のある人が仕事を通じて職場に貢献していることを社会全体に伝えること</a:t>
            </a:r>
            <a:endParaRPr kumimoji="1" lang="en-US" altLang="ja-JP" dirty="0" smtClean="0"/>
          </a:p>
          <a:p>
            <a:pPr marL="0" indent="0">
              <a:buNone/>
            </a:pPr>
            <a:endParaRPr kumimoji="1" lang="en-US" altLang="ja-JP" dirty="0" smtClean="0"/>
          </a:p>
          <a:p>
            <a:pPr marL="0" indent="0">
              <a:buNone/>
            </a:pPr>
            <a:r>
              <a:rPr lang="ja-JP" altLang="en-US" sz="2400" dirty="0"/>
              <a:t>＜人・働く力＞　</a:t>
            </a:r>
            <a:r>
              <a:rPr lang="en-US" altLang="ja-JP" sz="2400" dirty="0"/>
              <a:t>Be </a:t>
            </a:r>
            <a:r>
              <a:rPr lang="en-US" altLang="ja-JP" sz="2400" dirty="0" smtClean="0"/>
              <a:t>Professional</a:t>
            </a:r>
          </a:p>
          <a:p>
            <a:pPr marL="514350" indent="-287338">
              <a:buFont typeface="+mj-lt"/>
              <a:buAutoNum type="arabicPeriod"/>
            </a:pPr>
            <a:r>
              <a:rPr lang="ja-JP" altLang="en-US" dirty="0"/>
              <a:t>健康である</a:t>
            </a:r>
            <a:endParaRPr lang="en-US" altLang="ja-JP" dirty="0"/>
          </a:p>
          <a:p>
            <a:pPr marL="514350" indent="-287338">
              <a:buFont typeface="+mj-lt"/>
              <a:buAutoNum type="arabicPeriod"/>
            </a:pPr>
            <a:r>
              <a:rPr lang="ja-JP" altLang="en-US" dirty="0"/>
              <a:t>多彩な力をチームで発揮する</a:t>
            </a:r>
            <a:endParaRPr lang="en-US" altLang="ja-JP" dirty="0"/>
          </a:p>
          <a:p>
            <a:pPr marL="514350" indent="-287338">
              <a:buFont typeface="+mj-lt"/>
              <a:buAutoNum type="arabicPeriod"/>
            </a:pPr>
            <a:r>
              <a:rPr lang="ja-JP" altLang="en-US" dirty="0"/>
              <a:t>真摯さを貫く</a:t>
            </a:r>
          </a:p>
          <a:p>
            <a:pPr marL="514350" indent="-287338">
              <a:buFont typeface="+mj-lt"/>
              <a:buAutoNum type="arabicPeriod"/>
            </a:pPr>
            <a:r>
              <a:rPr lang="ja-JP" altLang="en-US" dirty="0"/>
              <a:t>良質なファンをつくる</a:t>
            </a:r>
          </a:p>
          <a:p>
            <a:pPr marL="514350" indent="-287338">
              <a:buFont typeface="+mj-lt"/>
              <a:buAutoNum type="arabicPeriod"/>
            </a:pPr>
            <a:r>
              <a:rPr lang="ja-JP" altLang="en-US" dirty="0"/>
              <a:t>創造</a:t>
            </a:r>
            <a:r>
              <a:rPr lang="ja-JP" altLang="en-US" dirty="0" smtClean="0"/>
              <a:t>的</a:t>
            </a:r>
            <a:r>
              <a:rPr lang="ja-JP" altLang="en-US" dirty="0"/>
              <a:t>なサービスをつくる</a:t>
            </a:r>
          </a:p>
          <a:p>
            <a:pPr marL="0" indent="0">
              <a:buNone/>
            </a:pPr>
            <a:endParaRPr lang="en-US" altLang="ja-JP" sz="2400" dirty="0" smtClean="0"/>
          </a:p>
          <a:p>
            <a:pPr marL="0" indent="0">
              <a:buNone/>
            </a:pPr>
            <a:endParaRPr kumimoji="1" lang="en-US" altLang="ja-JP" sz="2400" dirty="0"/>
          </a:p>
          <a:p>
            <a:pPr marL="0" indent="0">
              <a:buNone/>
            </a:pPr>
            <a:endParaRPr kumimoji="1" lang="ja-JP" altLang="en-US" sz="2400" dirty="0" smtClean="0"/>
          </a:p>
        </p:txBody>
      </p:sp>
      <p:sp>
        <p:nvSpPr>
          <p:cNvPr id="3" name="Date Placeholder 2"/>
          <p:cNvSpPr>
            <a:spLocks noGrp="1"/>
          </p:cNvSpPr>
          <p:nvPr>
            <p:ph type="dt" sz="half" idx="10"/>
          </p:nvPr>
        </p:nvSpPr>
        <p:spPr/>
        <p:txBody>
          <a:bodyPr/>
          <a:lstStyle/>
          <a:p>
            <a:pPr>
              <a:defRPr/>
            </a:pPr>
            <a:fld id="{A4A6D8B9-FCCC-4F0D-9620-B2DA162FDD8F}" type="datetime1">
              <a:rPr lang="ja-JP" altLang="en-US" smtClean="0"/>
              <a:pPr>
                <a:defRPr/>
              </a:pPr>
              <a:t>2014/6/3</a:t>
            </a:fld>
            <a:endParaRPr lang="en-US" dirty="0"/>
          </a:p>
        </p:txBody>
      </p:sp>
      <p:sp>
        <p:nvSpPr>
          <p:cNvPr id="4" name="Footer Placeholder 3"/>
          <p:cNvSpPr>
            <a:spLocks noGrp="1"/>
          </p:cNvSpPr>
          <p:nvPr>
            <p:ph type="ftr" sz="quarter" idx="11"/>
          </p:nvPr>
        </p:nvSpPr>
        <p:spPr/>
        <p:txBody>
          <a:bodyPr/>
          <a:lstStyle/>
          <a:p>
            <a:pPr>
              <a:defRPr/>
            </a:pPr>
            <a:r>
              <a:rPr lang="ja-JP" altLang="en-US" smtClean="0"/>
              <a:t>本ドキュメントに関わる著作権およびその他一切の知的財産権は、株式会社</a:t>
            </a:r>
            <a:r>
              <a:rPr lang="en-US" altLang="ja-JP" smtClean="0"/>
              <a:t>Kaien</a:t>
            </a:r>
            <a:r>
              <a:rPr lang="ja-JP" altLang="en-US" smtClean="0"/>
              <a:t>に帰属します</a:t>
            </a:r>
            <a:endParaRPr lang="ja-JP" altLang="en-US"/>
          </a:p>
        </p:txBody>
      </p:sp>
      <p:sp>
        <p:nvSpPr>
          <p:cNvPr id="5" name="Slide Number Placeholder 4"/>
          <p:cNvSpPr>
            <a:spLocks noGrp="1"/>
          </p:cNvSpPr>
          <p:nvPr>
            <p:ph type="sldNum" sz="quarter" idx="12"/>
          </p:nvPr>
        </p:nvSpPr>
        <p:spPr/>
        <p:txBody>
          <a:bodyPr/>
          <a:lstStyle/>
          <a:p>
            <a:pPr>
              <a:defRPr/>
            </a:pPr>
            <a:fld id="{9DC67080-5F14-40A6-AEB3-D1F092BB4FEE}"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dirty="0" smtClean="0"/>
              <a:t>当社の発達障害（就労版）の理解</a:t>
            </a:r>
            <a:endParaRPr kumimoji="1" lang="ja-JP" alt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0040293"/>
              </p:ext>
            </p:extLst>
          </p:nvPr>
        </p:nvGraphicFramePr>
        <p:xfrm>
          <a:off x="304800" y="1371600"/>
          <a:ext cx="8610600" cy="4724400"/>
        </p:xfrm>
        <a:graphic>
          <a:graphicData uri="http://schemas.openxmlformats.org/drawingml/2006/table">
            <a:tbl>
              <a:tblPr firstRow="1" bandRow="1">
                <a:tableStyleId>{93296810-A885-4BE3-A3E7-6D5BEEA58F35}</a:tableStyleId>
              </a:tblPr>
              <a:tblGrid>
                <a:gridCol w="3352800"/>
                <a:gridCol w="5257800"/>
              </a:tblGrid>
              <a:tr h="747747">
                <a:tc>
                  <a:txBody>
                    <a:bodyPr/>
                    <a:lstStyle/>
                    <a:p>
                      <a:pPr algn="ctr"/>
                      <a:r>
                        <a:rPr kumimoji="1" lang="ja-JP" altLang="en-US" sz="2400" b="0" dirty="0" smtClean="0"/>
                        <a:t>症状名</a:t>
                      </a:r>
                      <a:endParaRPr kumimoji="1" lang="ja-JP" altLang="en-US" sz="2400" b="0" dirty="0"/>
                    </a:p>
                  </a:txBody>
                  <a:tcPr anchor="ctr"/>
                </a:tc>
                <a:tc>
                  <a:txBody>
                    <a:bodyPr/>
                    <a:lstStyle/>
                    <a:p>
                      <a:pPr algn="ctr"/>
                      <a:r>
                        <a:rPr kumimoji="1" lang="ja-JP" altLang="en-US" sz="2400" b="0" dirty="0" smtClean="0"/>
                        <a:t>注意するポイント</a:t>
                      </a:r>
                      <a:endParaRPr kumimoji="1" lang="ja-JP" altLang="en-US" sz="2400" b="0" dirty="0"/>
                    </a:p>
                  </a:txBody>
                  <a:tcPr anchor="ctr"/>
                </a:tc>
              </a:tr>
              <a:tr h="1386730">
                <a:tc>
                  <a:txBody>
                    <a:bodyPr/>
                    <a:lstStyle/>
                    <a:p>
                      <a:pPr algn="ctr"/>
                      <a:r>
                        <a:rPr kumimoji="1" lang="en-US" altLang="ja-JP" sz="3200" b="0" dirty="0" smtClean="0"/>
                        <a:t>ASD</a:t>
                      </a:r>
                    </a:p>
                    <a:p>
                      <a:pPr algn="ctr"/>
                      <a:r>
                        <a:rPr kumimoji="1" lang="ja-JP" altLang="en-US" sz="2400" b="0" dirty="0" smtClean="0"/>
                        <a:t>（自閉症スペクトラム）</a:t>
                      </a:r>
                      <a:endParaRPr kumimoji="1" lang="ja-JP" altLang="en-US" sz="2400" b="0" dirty="0"/>
                    </a:p>
                  </a:txBody>
                  <a:tcPr anchor="ctr"/>
                </a:tc>
                <a:tc>
                  <a:txBody>
                    <a:bodyPr/>
                    <a:lstStyle/>
                    <a:p>
                      <a:pPr marL="342900" indent="-342900">
                        <a:buFont typeface="Arial" panose="020B0604020202020204" pitchFamily="34" charset="0"/>
                        <a:buChar char="•"/>
                      </a:pPr>
                      <a:r>
                        <a:rPr kumimoji="1" lang="ja-JP" altLang="en-US" sz="2400" b="0" dirty="0" smtClean="0"/>
                        <a:t>想像性（時間軸・手順軸）</a:t>
                      </a:r>
                      <a:endParaRPr kumimoji="1" lang="en-US" altLang="ja-JP" sz="2400" b="0" dirty="0" smtClean="0"/>
                    </a:p>
                    <a:p>
                      <a:pPr marL="342900" indent="-342900">
                        <a:buFont typeface="Arial" panose="020B0604020202020204" pitchFamily="34" charset="0"/>
                        <a:buChar char="•"/>
                      </a:pPr>
                      <a:r>
                        <a:rPr kumimoji="1" lang="ja-JP" altLang="en-US" sz="2400" b="0" dirty="0" smtClean="0"/>
                        <a:t>客観性（瞬時の視点の移動）</a:t>
                      </a:r>
                      <a:endParaRPr kumimoji="1" lang="en-US" altLang="ja-JP" sz="2400" b="0" dirty="0" smtClean="0"/>
                    </a:p>
                    <a:p>
                      <a:pPr marL="342900" indent="-342900">
                        <a:buFont typeface="Arial" panose="020B0604020202020204" pitchFamily="34" charset="0"/>
                        <a:buChar char="•"/>
                      </a:pPr>
                      <a:r>
                        <a:rPr kumimoji="1" lang="ja-JP" altLang="en-US" sz="2400" b="0" dirty="0" smtClean="0"/>
                        <a:t>認知のズレ（マイナス思考）</a:t>
                      </a:r>
                      <a:endParaRPr kumimoji="1" lang="ja-JP" altLang="en-US" sz="2400" b="0" dirty="0"/>
                    </a:p>
                  </a:txBody>
                  <a:tcPr anchor="ctr"/>
                </a:tc>
              </a:tr>
              <a:tr h="1468303">
                <a:tc>
                  <a:txBody>
                    <a:bodyPr/>
                    <a:lstStyle/>
                    <a:p>
                      <a:pPr algn="ctr"/>
                      <a:r>
                        <a:rPr kumimoji="1" lang="en-US" altLang="ja-JP" sz="3200" b="0" dirty="0" smtClean="0"/>
                        <a:t>ADHD</a:t>
                      </a:r>
                    </a:p>
                    <a:p>
                      <a:pPr algn="ctr"/>
                      <a:r>
                        <a:rPr kumimoji="1" lang="ja-JP" altLang="en-US" sz="2400" b="0" dirty="0" smtClean="0"/>
                        <a:t>（注意欠陥多動性障害）</a:t>
                      </a:r>
                      <a:endParaRPr kumimoji="1" lang="ja-JP" altLang="en-US" sz="2400" b="0" dirty="0"/>
                    </a:p>
                  </a:txBody>
                  <a:tcPr anchor="ctr"/>
                </a:tc>
                <a:tc>
                  <a:txBody>
                    <a:bodyPr/>
                    <a:lstStyle/>
                    <a:p>
                      <a:pPr marL="342900" indent="-342900">
                        <a:buFont typeface="Arial" panose="020B0604020202020204" pitchFamily="34" charset="0"/>
                        <a:buChar char="•"/>
                      </a:pPr>
                      <a:r>
                        <a:rPr kumimoji="1" lang="ja-JP" altLang="en-US" sz="2400" b="0" dirty="0" smtClean="0"/>
                        <a:t>衝動性（ただし中期に注意）</a:t>
                      </a:r>
                      <a:endParaRPr kumimoji="1" lang="en-US" altLang="ja-JP" sz="2400" b="0" dirty="0" smtClean="0"/>
                    </a:p>
                    <a:p>
                      <a:pPr marL="342900" indent="-342900">
                        <a:buFont typeface="Arial" panose="020B0604020202020204" pitchFamily="34" charset="0"/>
                        <a:buChar char="•"/>
                      </a:pPr>
                      <a:r>
                        <a:rPr kumimoji="1" lang="en-US" altLang="ja-JP" sz="2400" b="0" dirty="0" smtClean="0"/>
                        <a:t>ON/OFF</a:t>
                      </a:r>
                      <a:r>
                        <a:rPr kumimoji="1" lang="ja-JP" altLang="en-US" sz="2400" b="0" dirty="0" smtClean="0"/>
                        <a:t>のスイッチ</a:t>
                      </a:r>
                      <a:endParaRPr kumimoji="1" lang="ja-JP" altLang="en-US" sz="2400" b="0" dirty="0"/>
                    </a:p>
                  </a:txBody>
                  <a:tcPr anchor="ctr"/>
                </a:tc>
              </a:tr>
              <a:tr h="1121620">
                <a:tc>
                  <a:txBody>
                    <a:bodyPr/>
                    <a:lstStyle/>
                    <a:p>
                      <a:pPr algn="ctr"/>
                      <a:r>
                        <a:rPr kumimoji="1" lang="en-US" altLang="ja-JP" sz="3200" b="0" dirty="0" smtClean="0"/>
                        <a:t>LD</a:t>
                      </a:r>
                    </a:p>
                    <a:p>
                      <a:pPr algn="ctr"/>
                      <a:r>
                        <a:rPr kumimoji="1" lang="ja-JP" altLang="en-US" sz="2400" b="0" dirty="0" smtClean="0"/>
                        <a:t>（学習障害）</a:t>
                      </a:r>
                      <a:endParaRPr kumimoji="1" lang="ja-JP" altLang="en-US" sz="2400" b="0" dirty="0"/>
                    </a:p>
                  </a:txBody>
                  <a:tcPr anchor="ctr"/>
                </a:tc>
                <a:tc>
                  <a:txBody>
                    <a:bodyPr/>
                    <a:lstStyle/>
                    <a:p>
                      <a:pPr marL="342900" indent="-342900">
                        <a:buFont typeface="Arial" panose="020B0604020202020204" pitchFamily="34" charset="0"/>
                        <a:buChar char="•"/>
                      </a:pPr>
                      <a:r>
                        <a:rPr kumimoji="1" lang="ja-JP" altLang="en-US" sz="2400" b="0" dirty="0" smtClean="0"/>
                        <a:t>作業指示の飲み込み速度</a:t>
                      </a:r>
                      <a:endParaRPr kumimoji="1" lang="ja-JP" altLang="en-US" sz="2400" b="0" dirty="0"/>
                    </a:p>
                  </a:txBody>
                  <a:tcPr anchor="ctr"/>
                </a:tc>
              </a:tr>
            </a:tbl>
          </a:graphicData>
        </a:graphic>
      </p:graphicFrame>
      <p:sp>
        <p:nvSpPr>
          <p:cNvPr id="4" name="Date Placeholder 3"/>
          <p:cNvSpPr>
            <a:spLocks noGrp="1"/>
          </p:cNvSpPr>
          <p:nvPr>
            <p:ph type="dt" sz="half" idx="10"/>
          </p:nvPr>
        </p:nvSpPr>
        <p:spPr/>
        <p:txBody>
          <a:bodyPr/>
          <a:lstStyle/>
          <a:p>
            <a:pPr>
              <a:defRPr/>
            </a:pPr>
            <a:fld id="{CA09CF0D-EAA9-4047-8278-3F2A3D7ED42D}" type="datetime1">
              <a:rPr lang="ja-JP" altLang="en-US" smtClean="0"/>
              <a:pPr>
                <a:defRPr/>
              </a:pPr>
              <a:t>2014/6/3</a:t>
            </a:fld>
            <a:endParaRPr lang="en-US" dirty="0"/>
          </a:p>
        </p:txBody>
      </p:sp>
      <p:sp>
        <p:nvSpPr>
          <p:cNvPr id="5" name="Footer Placeholder 4"/>
          <p:cNvSpPr>
            <a:spLocks noGrp="1"/>
          </p:cNvSpPr>
          <p:nvPr>
            <p:ph type="ftr" sz="quarter" idx="11"/>
          </p:nvPr>
        </p:nvSpPr>
        <p:spPr/>
        <p:txBody>
          <a:bodyPr/>
          <a:lstStyle/>
          <a:p>
            <a:pPr>
              <a:defRPr/>
            </a:pPr>
            <a:r>
              <a:rPr lang="ja-JP" altLang="en-US" smtClean="0"/>
              <a:t>本ドキュメントに関わる著作権およびその他一切の知的財産権は、株式会社</a:t>
            </a:r>
            <a:r>
              <a:rPr lang="en-US" altLang="ja-JP" smtClean="0"/>
              <a:t>Kaien</a:t>
            </a:r>
            <a:r>
              <a:rPr lang="ja-JP" altLang="en-US" smtClean="0"/>
              <a:t>に帰属します</a:t>
            </a:r>
            <a:endParaRPr lang="ja-JP" altLang="en-US"/>
          </a:p>
        </p:txBody>
      </p:sp>
      <p:sp>
        <p:nvSpPr>
          <p:cNvPr id="6" name="Slide Number Placeholder 5"/>
          <p:cNvSpPr>
            <a:spLocks noGrp="1"/>
          </p:cNvSpPr>
          <p:nvPr>
            <p:ph type="sldNum" sz="quarter" idx="12"/>
          </p:nvPr>
        </p:nvSpPr>
        <p:spPr/>
        <p:txBody>
          <a:bodyPr/>
          <a:lstStyle/>
          <a:p>
            <a:pPr>
              <a:defRPr/>
            </a:pPr>
            <a:fld id="{DEAF2D3E-1F0A-4D5B-856A-76E062596234}"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“役者”だけでなく“舞台との関係性”を見る</a:t>
            </a:r>
            <a:endParaRPr kumimoji="1" lang="ja-JP" altLang="en-US" dirty="0"/>
          </a:p>
        </p:txBody>
      </p:sp>
      <p:sp>
        <p:nvSpPr>
          <p:cNvPr id="3" name="日付プレースホルダー 2"/>
          <p:cNvSpPr>
            <a:spLocks noGrp="1"/>
          </p:cNvSpPr>
          <p:nvPr>
            <p:ph type="dt" sz="half" idx="10"/>
          </p:nvPr>
        </p:nvSpPr>
        <p:spPr/>
        <p:txBody>
          <a:bodyPr/>
          <a:lstStyle/>
          <a:p>
            <a:pPr>
              <a:defRPr/>
            </a:pPr>
            <a:fld id="{A4A6D8B9-FCCC-4F0D-9620-B2DA162FDD8F}" type="datetime1">
              <a:rPr lang="ja-JP" altLang="en-US" smtClean="0"/>
              <a:pPr>
                <a:defRPr/>
              </a:pPr>
              <a:t>2014/6/3</a:t>
            </a:fld>
            <a:endParaRPr lang="en-US" dirty="0"/>
          </a:p>
        </p:txBody>
      </p:sp>
      <p:sp>
        <p:nvSpPr>
          <p:cNvPr id="4" name="フッター プレースホルダー 3"/>
          <p:cNvSpPr>
            <a:spLocks noGrp="1"/>
          </p:cNvSpPr>
          <p:nvPr>
            <p:ph type="ftr" sz="quarter" idx="11"/>
          </p:nvPr>
        </p:nvSpPr>
        <p:spPr/>
        <p:txBody>
          <a:bodyPr/>
          <a:lstStyle/>
          <a:p>
            <a:pPr>
              <a:defRPr/>
            </a:pPr>
            <a:r>
              <a:rPr lang="ja-JP" altLang="en-US" smtClean="0"/>
              <a:t>本ドキュメントに関わる著作権およびその他一切の知的財産権は、株式会社</a:t>
            </a:r>
            <a:r>
              <a:rPr lang="en-US" altLang="ja-JP" smtClean="0"/>
              <a:t>Kaien</a:t>
            </a:r>
            <a:r>
              <a:rPr lang="ja-JP" altLang="en-US" smtClean="0"/>
              <a:t>に帰属します</a:t>
            </a:r>
            <a:endParaRPr lang="ja-JP" altLang="en-US"/>
          </a:p>
        </p:txBody>
      </p:sp>
      <p:sp>
        <p:nvSpPr>
          <p:cNvPr id="5" name="スライド番号プレースホルダー 4"/>
          <p:cNvSpPr>
            <a:spLocks noGrp="1"/>
          </p:cNvSpPr>
          <p:nvPr>
            <p:ph type="sldNum" sz="quarter" idx="12"/>
          </p:nvPr>
        </p:nvSpPr>
        <p:spPr/>
        <p:txBody>
          <a:bodyPr/>
          <a:lstStyle/>
          <a:p>
            <a:pPr>
              <a:defRPr/>
            </a:pPr>
            <a:fld id="{9DC67080-5F14-40A6-AEB3-D1F092BB4FEE}" type="slidenum">
              <a:rPr lang="en-US" smtClean="0"/>
              <a:pPr>
                <a:defRPr/>
              </a:pPr>
              <a:t>5</a:t>
            </a:fld>
            <a:endParaRPr lang="en-US" dirty="0"/>
          </a:p>
        </p:txBody>
      </p:sp>
      <p:pic>
        <p:nvPicPr>
          <p:cNvPr id="1026" name="Picture 2" descr="http://miamisunpost.com/wp-content/uploads/2013/02/magic-flu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2248484"/>
            <a:ext cx="6324600" cy="369511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3"/>
          <p:cNvSpPr/>
          <p:nvPr/>
        </p:nvSpPr>
        <p:spPr>
          <a:xfrm>
            <a:off x="990600" y="1295400"/>
            <a:ext cx="7467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indent="-457200" algn="ctr">
              <a:buNone/>
            </a:pPr>
            <a:r>
              <a:rPr lang="ja-JP" altLang="en-US" b="1" dirty="0" smtClean="0"/>
              <a:t>発達障害は“社会依存”の特性</a:t>
            </a:r>
            <a:endParaRPr lang="en-US" altLang="ja-JP" b="1" dirty="0" smtClean="0"/>
          </a:p>
        </p:txBody>
      </p:sp>
    </p:spTree>
    <p:extLst>
      <p:ext uri="{BB962C8B-B14F-4D97-AF65-F5344CB8AC3E}">
        <p14:creationId xmlns:p14="http://schemas.microsoft.com/office/powerpoint/2010/main" val="1921116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3" name="Shape 223"/>
          <p:cNvSpPr txBox="1">
            <a:spLocks noGrp="1"/>
          </p:cNvSpPr>
          <p:nvPr>
            <p:ph type="title"/>
          </p:nvPr>
        </p:nvSpPr>
        <p:spPr/>
        <p:txBody>
          <a:bodyPr/>
          <a:lstStyle/>
          <a:p>
            <a:pPr lvl="0"/>
            <a:r>
              <a:rPr lang="x-none" smtClean="0">
                <a:sym typeface="Arial"/>
              </a:rPr>
              <a:t>戦後の昭和</a:t>
            </a:r>
            <a:r>
              <a:rPr lang="ja-JP" altLang="en-US" smtClean="0">
                <a:sym typeface="Arial"/>
              </a:rPr>
              <a:t>時代の天職がなくなりつつある</a:t>
            </a:r>
            <a:endParaRPr lang="x-none">
              <a:sym typeface="Arial"/>
            </a:endParaRPr>
          </a:p>
        </p:txBody>
      </p:sp>
      <p:sp>
        <p:nvSpPr>
          <p:cNvPr id="219" name="Shape 219"/>
          <p:cNvSpPr txBox="1">
            <a:spLocks noGrp="1"/>
          </p:cNvSpPr>
          <p:nvPr>
            <p:ph sz="half" idx="1"/>
          </p:nvPr>
        </p:nvSpPr>
        <p:spPr/>
        <p:txBody>
          <a:bodyPr>
            <a:normAutofit/>
          </a:bodyPr>
          <a:lstStyle/>
          <a:p>
            <a:pPr lvl="0"/>
            <a:r>
              <a:rPr lang="ja-JP" altLang="en-US" smtClean="0">
                <a:sym typeface="Arial"/>
              </a:rPr>
              <a:t>終身雇用</a:t>
            </a:r>
          </a:p>
          <a:p>
            <a:pPr lvl="0"/>
            <a:r>
              <a:rPr lang="ja-JP" altLang="en-US" smtClean="0">
                <a:sym typeface="Arial"/>
              </a:rPr>
              <a:t>中小企業</a:t>
            </a:r>
          </a:p>
          <a:p>
            <a:pPr lvl="0"/>
            <a:r>
              <a:rPr lang="ja-JP" altLang="en-US" smtClean="0">
                <a:sym typeface="Arial"/>
              </a:rPr>
              <a:t>専門職（学者、研究者、教師、士業）</a:t>
            </a:r>
          </a:p>
          <a:p>
            <a:pPr lvl="0"/>
            <a:r>
              <a:rPr lang="ja-JP" altLang="en-US" smtClean="0"/>
              <a:t>熟練工</a:t>
            </a:r>
          </a:p>
          <a:p>
            <a:endParaRPr lang="ja-JP" altLang="en-US" smtClean="0"/>
          </a:p>
        </p:txBody>
      </p:sp>
      <p:sp>
        <p:nvSpPr>
          <p:cNvPr id="18" name="Content Placeholder 17"/>
          <p:cNvSpPr>
            <a:spLocks noGrp="1"/>
          </p:cNvSpPr>
          <p:nvPr>
            <p:ph sz="half" idx="2"/>
          </p:nvPr>
        </p:nvSpPr>
        <p:spPr/>
        <p:txBody>
          <a:bodyPr>
            <a:normAutofit/>
          </a:bodyPr>
          <a:lstStyle/>
          <a:p>
            <a:pPr lvl="0"/>
            <a:r>
              <a:rPr lang="ja-JP" altLang="en-US" smtClean="0">
                <a:sym typeface="Arial"/>
              </a:rPr>
              <a:t>大学研究者</a:t>
            </a:r>
            <a:r>
              <a:rPr lang="ja-JP" altLang="en-US" smtClean="0"/>
              <a:t>＝</a:t>
            </a:r>
            <a:r>
              <a:rPr lang="ja-JP" altLang="en-US" smtClean="0">
                <a:sym typeface="Arial"/>
              </a:rPr>
              <a:t>研究する人</a:t>
            </a:r>
            <a:endParaRPr lang="ja-JP" altLang="en-US" smtClean="0"/>
          </a:p>
          <a:p>
            <a:pPr lvl="0"/>
            <a:r>
              <a:rPr lang="ja-JP" altLang="en-US" smtClean="0">
                <a:sym typeface="Arial"/>
              </a:rPr>
              <a:t>大学研究者</a:t>
            </a:r>
            <a:r>
              <a:rPr lang="ja-JP" altLang="en-US" smtClean="0"/>
              <a:t>＝</a:t>
            </a:r>
            <a:r>
              <a:rPr lang="ja-JP" altLang="en-US" smtClean="0">
                <a:sym typeface="Arial"/>
              </a:rPr>
              <a:t>研究する人、学生に評価される授業を行うエンタメ精神溢れる人、行政から交渉で研究費を持って来られる人、企業に付加価値を与えられる儲けの仕組みがわかる人、大学内の業務でヒト・モノ・カネの管理が出来る人、国際的な舞台の調整も出来る人</a:t>
            </a:r>
          </a:p>
          <a:p>
            <a:endParaRPr lang="ja-JP" altLang="en-US"/>
          </a:p>
        </p:txBody>
      </p:sp>
      <p:sp>
        <p:nvSpPr>
          <p:cNvPr id="20" name="Date Placeholder 19"/>
          <p:cNvSpPr>
            <a:spLocks noGrp="1"/>
          </p:cNvSpPr>
          <p:nvPr>
            <p:ph type="dt" sz="half" idx="10"/>
          </p:nvPr>
        </p:nvSpPr>
        <p:spPr/>
        <p:txBody>
          <a:bodyPr/>
          <a:lstStyle/>
          <a:p>
            <a:fld id="{4703C940-D151-46BA-A386-7B9E5E5786D0}" type="datetime1">
              <a:rPr lang="ja-JP" altLang="en-US" smtClean="0"/>
              <a:pPr/>
              <a:t>2014/6/3</a:t>
            </a:fld>
            <a:endParaRPr lang="en-US" dirty="0"/>
          </a:p>
        </p:txBody>
      </p:sp>
      <p:sp>
        <p:nvSpPr>
          <p:cNvPr id="22" name="Footer Placeholder 21"/>
          <p:cNvSpPr>
            <a:spLocks noGrp="1"/>
          </p:cNvSpPr>
          <p:nvPr>
            <p:ph type="ftr" sz="quarter" idx="11"/>
          </p:nvPr>
        </p:nvSpPr>
        <p:spPr/>
        <p:txBody>
          <a:bodyPr/>
          <a:lstStyle/>
          <a:p>
            <a:r>
              <a:rPr lang="ja-JP" altLang="en-US" smtClean="0"/>
              <a:t>本ドキュメントに関わる著作権およびその他一切の知的財産権は、株式会社</a:t>
            </a:r>
            <a:r>
              <a:rPr lang="en-US" altLang="ja-JP" smtClean="0"/>
              <a:t>Kaien</a:t>
            </a:r>
            <a:r>
              <a:rPr lang="ja-JP" altLang="en-US" smtClean="0"/>
              <a:t>に帰属します</a:t>
            </a:r>
            <a:endParaRPr lang="ja-JP" altLang="en-US"/>
          </a:p>
        </p:txBody>
      </p:sp>
      <p:sp>
        <p:nvSpPr>
          <p:cNvPr id="21" name="Slide Number Placeholder 20"/>
          <p:cNvSpPr>
            <a:spLocks noGrp="1"/>
          </p:cNvSpPr>
          <p:nvPr>
            <p:ph type="sldNum" sz="quarter" idx="12"/>
          </p:nvPr>
        </p:nvSpPr>
        <p:spPr/>
        <p:txBody>
          <a:bodyPr/>
          <a:lstStyle/>
          <a:p>
            <a:fld id="{05D62DBD-4023-475F-84FF-A3C60902C066}" type="slidenum">
              <a:rPr lang="en-US" smtClean="0"/>
              <a:pPr/>
              <a:t>6</a:t>
            </a:fld>
            <a:endParaRPr lang="en-US" dirty="0"/>
          </a:p>
        </p:txBody>
      </p:sp>
      <p:pic>
        <p:nvPicPr>
          <p:cNvPr id="19" name="コンテンツ プレースホルダー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auto">
          <a:xfrm>
            <a:off x="1371600" y="3962400"/>
            <a:ext cx="1828800" cy="1828800"/>
          </a:xfrm>
          <a:prstGeom prst="rect">
            <a:avLst/>
          </a:prstGeom>
          <a:noFill/>
          <a:ln w="9525">
            <a:noFill/>
            <a:miter lim="800000"/>
            <a:headEnd/>
            <a:tailEnd/>
          </a:ln>
        </p:spPr>
      </p:pic>
    </p:spTree>
    <p:extLst>
      <p:ext uri="{BB962C8B-B14F-4D97-AF65-F5344CB8AC3E}">
        <p14:creationId xmlns:p14="http://schemas.microsoft.com/office/powerpoint/2010/main" val="1581535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smtClean="0"/>
              <a:t>発達障害者が職場で陥りやすい</a:t>
            </a:r>
            <a:r>
              <a:rPr lang="en-US" altLang="ja-JP" dirty="0" smtClean="0"/>
              <a:t>10</a:t>
            </a:r>
            <a:r>
              <a:rPr lang="ja-JP" altLang="en-US" dirty="0" smtClean="0"/>
              <a:t>の罠</a:t>
            </a:r>
            <a:endParaRPr lang="ja-JP" altLang="en-US" dirty="0"/>
          </a:p>
        </p:txBody>
      </p:sp>
      <p:sp>
        <p:nvSpPr>
          <p:cNvPr id="6" name="コンテンツ プレースホルダー 5"/>
          <p:cNvSpPr>
            <a:spLocks noGrp="1"/>
          </p:cNvSpPr>
          <p:nvPr>
            <p:ph sz="half" idx="1"/>
          </p:nvPr>
        </p:nvSpPr>
        <p:spPr/>
        <p:txBody>
          <a:bodyPr>
            <a:normAutofit/>
          </a:bodyPr>
          <a:lstStyle/>
          <a:p>
            <a:pPr marL="457200" indent="-457200">
              <a:buFont typeface="+mj-lt"/>
              <a:buAutoNum type="arabicPeriod"/>
            </a:pPr>
            <a:endParaRPr lang="en-US" altLang="ja-JP" dirty="0" smtClean="0"/>
          </a:p>
          <a:p>
            <a:pPr marL="457200" indent="-457200">
              <a:buFont typeface="+mj-lt"/>
              <a:buAutoNum type="arabicPeriod"/>
            </a:pPr>
            <a:r>
              <a:rPr lang="ja-JP" altLang="en-US" dirty="0" smtClean="0"/>
              <a:t>無理をするなは嘘</a:t>
            </a:r>
            <a:r>
              <a:rPr lang="ja-JP" altLang="en-US" dirty="0" err="1" smtClean="0"/>
              <a:t>、、、</a:t>
            </a:r>
            <a:r>
              <a:rPr lang="ja-JP" altLang="en-US" dirty="0" smtClean="0"/>
              <a:t>がわからない</a:t>
            </a:r>
            <a:endParaRPr lang="en-US" altLang="ja-JP" dirty="0" smtClean="0"/>
          </a:p>
          <a:p>
            <a:pPr marL="457200" indent="-457200">
              <a:buFont typeface="+mj-lt"/>
              <a:buAutoNum type="arabicPeriod"/>
            </a:pPr>
            <a:r>
              <a:rPr lang="ja-JP" altLang="en-US" dirty="0"/>
              <a:t>勉強力と仕事力の</a:t>
            </a:r>
            <a:r>
              <a:rPr lang="ja-JP" altLang="en-US" dirty="0" smtClean="0"/>
              <a:t>混同</a:t>
            </a:r>
            <a:endParaRPr lang="en-US" altLang="ja-JP" dirty="0" smtClean="0"/>
          </a:p>
          <a:p>
            <a:pPr marL="457200" indent="-457200">
              <a:buFont typeface="+mj-lt"/>
              <a:buAutoNum type="arabicPeriod"/>
            </a:pPr>
            <a:r>
              <a:rPr lang="ja-JP" altLang="en-US" dirty="0"/>
              <a:t>切れない刀は研いでも切れない</a:t>
            </a:r>
            <a:endParaRPr lang="en-US" altLang="ja-JP" dirty="0" smtClean="0"/>
          </a:p>
          <a:p>
            <a:pPr marL="457200" indent="-457200">
              <a:buFont typeface="+mj-lt"/>
              <a:buAutoNum type="arabicPeriod"/>
            </a:pPr>
            <a:r>
              <a:rPr lang="ja-JP" altLang="en-US" dirty="0" smtClean="0"/>
              <a:t>民主主義と資本主義を履き違える</a:t>
            </a:r>
            <a:endParaRPr lang="en-US" altLang="ja-JP" dirty="0" smtClean="0"/>
          </a:p>
          <a:p>
            <a:pPr marL="457200" indent="-457200">
              <a:buFont typeface="+mj-lt"/>
              <a:buAutoNum type="arabicPeriod"/>
            </a:pPr>
            <a:r>
              <a:rPr lang="ja-JP" altLang="en-US" dirty="0"/>
              <a:t>真理と事実の違いを理解</a:t>
            </a:r>
            <a:r>
              <a:rPr lang="ja-JP" altLang="en-US" dirty="0" smtClean="0"/>
              <a:t>出来ない</a:t>
            </a:r>
            <a:endParaRPr lang="en-US" altLang="ja-JP" dirty="0" smtClean="0"/>
          </a:p>
        </p:txBody>
      </p:sp>
      <p:sp>
        <p:nvSpPr>
          <p:cNvPr id="17" name="Content Placeholder 16"/>
          <p:cNvSpPr>
            <a:spLocks noGrp="1"/>
          </p:cNvSpPr>
          <p:nvPr>
            <p:ph sz="half" idx="2"/>
          </p:nvPr>
        </p:nvSpPr>
        <p:spPr/>
        <p:txBody>
          <a:bodyPr>
            <a:normAutofit/>
          </a:bodyPr>
          <a:lstStyle/>
          <a:p>
            <a:pPr marL="457200" indent="-457200">
              <a:buFont typeface="+mj-lt"/>
              <a:buAutoNum type="arabicPeriod" startAt="6"/>
            </a:pPr>
            <a:endParaRPr lang="en-US" altLang="ja-JP" dirty="0" smtClean="0"/>
          </a:p>
          <a:p>
            <a:pPr marL="457200" indent="-457200">
              <a:buFont typeface="+mj-lt"/>
              <a:buAutoNum type="arabicPeriod" startAt="6"/>
            </a:pPr>
            <a:r>
              <a:rPr lang="ja-JP" altLang="en-US" dirty="0"/>
              <a:t>普通になろうとして自爆</a:t>
            </a:r>
            <a:endParaRPr lang="en-US" altLang="ja-JP" dirty="0" smtClean="0"/>
          </a:p>
          <a:p>
            <a:pPr marL="457200" indent="-457200">
              <a:buFont typeface="+mj-lt"/>
              <a:buAutoNum type="arabicPeriod" startAt="6"/>
            </a:pPr>
            <a:r>
              <a:rPr lang="ja-JP" altLang="en-US" dirty="0" smtClean="0"/>
              <a:t>コミュニケーションの定義で受信を忘れる</a:t>
            </a:r>
            <a:endParaRPr lang="en-US" altLang="ja-JP" dirty="0" smtClean="0"/>
          </a:p>
          <a:p>
            <a:pPr marL="457200" indent="-457200">
              <a:buFont typeface="+mj-lt"/>
              <a:buAutoNum type="arabicPeriod" startAt="6"/>
            </a:pPr>
            <a:r>
              <a:rPr lang="ja-JP" altLang="en-US" dirty="0" smtClean="0"/>
              <a:t>「理解できました」が、実行できない</a:t>
            </a:r>
            <a:endParaRPr lang="en-US" altLang="ja-JP" dirty="0" smtClean="0"/>
          </a:p>
          <a:p>
            <a:pPr marL="457200" indent="-457200">
              <a:buFont typeface="+mj-lt"/>
              <a:buAutoNum type="arabicPeriod" startAt="6"/>
            </a:pPr>
            <a:r>
              <a:rPr lang="ja-JP" altLang="en-US" dirty="0" smtClean="0"/>
              <a:t>職場で人と仲良くなろうとする</a:t>
            </a:r>
            <a:endParaRPr lang="en-US" altLang="ja-JP" dirty="0" smtClean="0"/>
          </a:p>
          <a:p>
            <a:pPr marL="457200" indent="-457200">
              <a:buFont typeface="+mj-lt"/>
              <a:buAutoNum type="arabicPeriod" startAt="6"/>
            </a:pPr>
            <a:r>
              <a:rPr lang="ja-JP" altLang="en-US" dirty="0"/>
              <a:t>いつのまに</a:t>
            </a:r>
            <a:r>
              <a:rPr lang="ja-JP" altLang="en-US" dirty="0" err="1"/>
              <a:t>やら</a:t>
            </a:r>
            <a:r>
              <a:rPr lang="ja-JP" altLang="en-US" dirty="0"/>
              <a:t>他責性</a:t>
            </a:r>
            <a:endParaRPr lang="en-US" altLang="ja-JP" dirty="0" smtClean="0"/>
          </a:p>
          <a:p>
            <a:pPr marL="457200" indent="-457200">
              <a:buFont typeface="+mj-lt"/>
              <a:buAutoNum type="arabicPeriod" startAt="6"/>
            </a:pPr>
            <a:endParaRPr lang="en-US" altLang="ja-JP" dirty="0" smtClean="0"/>
          </a:p>
          <a:p>
            <a:pPr marL="457200" indent="-457200">
              <a:buFont typeface="+mj-lt"/>
              <a:buAutoNum type="arabicPeriod" startAt="6"/>
            </a:pPr>
            <a:endParaRPr lang="ja-JP" altLang="en-US" dirty="0" smtClean="0"/>
          </a:p>
        </p:txBody>
      </p:sp>
      <p:sp>
        <p:nvSpPr>
          <p:cNvPr id="2" name="日付プレースホルダー 1"/>
          <p:cNvSpPr>
            <a:spLocks noGrp="1"/>
          </p:cNvSpPr>
          <p:nvPr>
            <p:ph type="dt" sz="half" idx="10"/>
          </p:nvPr>
        </p:nvSpPr>
        <p:spPr/>
        <p:txBody>
          <a:bodyPr/>
          <a:lstStyle/>
          <a:p>
            <a:fld id="{36B0AAB4-7F2E-4C20-BAEE-8CE450EA7CB0}" type="datetime1">
              <a:rPr lang="ja-JP" altLang="en-US" smtClean="0"/>
              <a:pPr/>
              <a:t>2014/6/3</a:t>
            </a:fld>
            <a:endParaRPr lang="en-US"/>
          </a:p>
        </p:txBody>
      </p:sp>
      <p:sp>
        <p:nvSpPr>
          <p:cNvPr id="3" name="フッター プレースホルダー 2"/>
          <p:cNvSpPr>
            <a:spLocks noGrp="1"/>
          </p:cNvSpPr>
          <p:nvPr>
            <p:ph type="ftr" sz="quarter" idx="11"/>
          </p:nvPr>
        </p:nvSpPr>
        <p:spPr/>
        <p:txBody>
          <a:bodyPr/>
          <a:lstStyle/>
          <a:p>
            <a:r>
              <a:rPr lang="ja-JP" altLang="en-US" smtClean="0"/>
              <a:t>本ドキュメントに関わる著作権およびその他一切の知的財産権は、株式会社</a:t>
            </a:r>
            <a:r>
              <a:rPr lang="en-US" altLang="ja-JP" smtClean="0"/>
              <a:t>Kaien</a:t>
            </a:r>
            <a:r>
              <a:rPr lang="ja-JP" altLang="en-US" smtClean="0"/>
              <a:t>に帰属します</a:t>
            </a:r>
            <a:endParaRPr lang="ja-JP" altLang="en-US"/>
          </a:p>
        </p:txBody>
      </p:sp>
      <p:sp>
        <p:nvSpPr>
          <p:cNvPr id="4" name="スライド番号プレースホルダー 3"/>
          <p:cNvSpPr>
            <a:spLocks noGrp="1"/>
          </p:cNvSpPr>
          <p:nvPr>
            <p:ph type="sldNum" sz="quarter" idx="12"/>
          </p:nvPr>
        </p:nvSpPr>
        <p:spPr/>
        <p:txBody>
          <a:bodyPr/>
          <a:lstStyle/>
          <a:p>
            <a:fld id="{88B9C431-BC38-4A66-99B7-61A4CFF05C97}" type="slidenum">
              <a:rPr lang="en-US" smtClean="0"/>
              <a:pPr/>
              <a:t>7</a:t>
            </a:fld>
            <a:endParaRPr lang="en-US"/>
          </a:p>
        </p:txBody>
      </p:sp>
      <p:sp>
        <p:nvSpPr>
          <p:cNvPr id="24" name="Rounded Rectangle 23"/>
          <p:cNvSpPr/>
          <p:nvPr/>
        </p:nvSpPr>
        <p:spPr>
          <a:xfrm>
            <a:off x="990600" y="1295400"/>
            <a:ext cx="7467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457200" indent="-457200" algn="ctr">
              <a:buNone/>
            </a:pPr>
            <a:r>
              <a:rPr lang="ja-JP" altLang="en-US" b="1" smtClean="0"/>
              <a:t>キーワードは　</a:t>
            </a:r>
            <a:r>
              <a:rPr lang="en-US" altLang="ja-JP" b="1" dirty="0" smtClean="0"/>
              <a:t>『</a:t>
            </a:r>
            <a:r>
              <a:rPr lang="ja-JP" altLang="en-US" b="1" smtClean="0"/>
              <a:t>客観視・想像の難しさ</a:t>
            </a:r>
            <a:r>
              <a:rPr lang="en-US" altLang="ja-JP" b="1" dirty="0" smtClean="0"/>
              <a:t>』</a:t>
            </a:r>
            <a:r>
              <a:rPr lang="ja-JP" altLang="en-US" b="1" smtClean="0"/>
              <a:t>　と　</a:t>
            </a:r>
            <a:r>
              <a:rPr lang="en-US" altLang="ja-JP" b="1" dirty="0" smtClean="0"/>
              <a:t>『</a:t>
            </a:r>
            <a:r>
              <a:rPr lang="ja-JP" altLang="en-US" b="1" smtClean="0"/>
              <a:t>認知のズレ・歪み</a:t>
            </a:r>
            <a:r>
              <a:rPr lang="en-US" altLang="ja-JP" b="1" dirty="0" smtClean="0"/>
              <a:t>』</a:t>
            </a:r>
          </a:p>
        </p:txBody>
      </p:sp>
    </p:spTree>
    <p:custDataLst>
      <p:tags r:id="rId1"/>
    </p:custDataLst>
    <p:extLst>
      <p:ext uri="{BB962C8B-B14F-4D97-AF65-F5344CB8AC3E}">
        <p14:creationId xmlns:p14="http://schemas.microsoft.com/office/powerpoint/2010/main" val="966644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dirty="0" smtClean="0"/>
              <a:t>動的なコミュニケーションが重視されている</a:t>
            </a:r>
            <a:endParaRPr kumimoji="1" lang="ja-JP" altLang="en-US" dirty="0"/>
          </a:p>
        </p:txBody>
      </p:sp>
      <p:sp>
        <p:nvSpPr>
          <p:cNvPr id="3" name="Content Placeholder 2"/>
          <p:cNvSpPr>
            <a:spLocks noGrp="1"/>
          </p:cNvSpPr>
          <p:nvPr>
            <p:ph sz="half" idx="1"/>
          </p:nvPr>
        </p:nvSpPr>
        <p:spPr/>
        <p:txBody>
          <a:bodyPr/>
          <a:lstStyle/>
          <a:p>
            <a:r>
              <a:rPr kumimoji="1" lang="ja-JP" altLang="en-US" smtClean="0"/>
              <a:t>静的</a:t>
            </a:r>
            <a:endParaRPr kumimoji="1" lang="en-US" altLang="ja-JP" dirty="0" smtClean="0"/>
          </a:p>
          <a:p>
            <a:pPr lvl="1"/>
            <a:r>
              <a:rPr kumimoji="1" lang="ja-JP" altLang="en-US" smtClean="0"/>
              <a:t>文字化された情報</a:t>
            </a:r>
            <a:endParaRPr kumimoji="1" lang="en-US" altLang="ja-JP" dirty="0" smtClean="0"/>
          </a:p>
          <a:p>
            <a:pPr lvl="1"/>
            <a:r>
              <a:rPr kumimoji="1" lang="ja-JP" altLang="en-US" smtClean="0"/>
              <a:t>静止している情報</a:t>
            </a:r>
            <a:endParaRPr kumimoji="1" lang="en-US" altLang="ja-JP" dirty="0" smtClean="0"/>
          </a:p>
          <a:p>
            <a:pPr lvl="1"/>
            <a:r>
              <a:rPr kumimoji="1" lang="ja-JP" altLang="en-US" smtClean="0"/>
              <a:t>数十年前と変わらない（社会規範や同じ宗教）</a:t>
            </a:r>
            <a:endParaRPr kumimoji="1" lang="en-US" altLang="ja-JP" dirty="0" smtClean="0"/>
          </a:p>
          <a:p>
            <a:pPr lvl="1"/>
            <a:endParaRPr kumimoji="1" lang="en-US" altLang="ja-JP" dirty="0" smtClean="0"/>
          </a:p>
          <a:p>
            <a:pPr lvl="1"/>
            <a:r>
              <a:rPr kumimoji="1" lang="ja-JP" altLang="en-US" smtClean="0"/>
              <a:t>学校</a:t>
            </a:r>
            <a:r>
              <a:rPr kumimoji="1" lang="ja-JP" altLang="en-US" dirty="0" smtClean="0"/>
              <a:t>・</a:t>
            </a:r>
            <a:r>
              <a:rPr kumimoji="1" lang="ja-JP" altLang="en-US" smtClean="0"/>
              <a:t>試験</a:t>
            </a:r>
            <a:endParaRPr kumimoji="1" lang="en-US" altLang="ja-JP" dirty="0" smtClean="0"/>
          </a:p>
          <a:p>
            <a:pPr lvl="1"/>
            <a:r>
              <a:rPr kumimoji="1" lang="ja-JP" altLang="en-US" smtClean="0"/>
              <a:t>機械との関係</a:t>
            </a:r>
            <a:endParaRPr kumimoji="1" lang="en-US" altLang="ja-JP" dirty="0" smtClean="0"/>
          </a:p>
          <a:p>
            <a:pPr lvl="1"/>
            <a:r>
              <a:rPr kumimoji="1" lang="ja-JP" altLang="en-US" smtClean="0"/>
              <a:t>小説</a:t>
            </a:r>
            <a:endParaRPr kumimoji="1" lang="en-US" altLang="ja-JP" dirty="0" smtClean="0"/>
          </a:p>
          <a:p>
            <a:pPr lvl="1"/>
            <a:endParaRPr kumimoji="1" lang="en-US" altLang="ja-JP" dirty="0" smtClean="0"/>
          </a:p>
          <a:p>
            <a:pPr lvl="1"/>
            <a:endParaRPr kumimoji="1" lang="en-US" altLang="ja-JP" dirty="0" smtClean="0"/>
          </a:p>
          <a:p>
            <a:pPr lvl="1"/>
            <a:endParaRPr kumimoji="1" lang="en-US" altLang="ja-JP" dirty="0" smtClean="0"/>
          </a:p>
        </p:txBody>
      </p:sp>
      <p:sp>
        <p:nvSpPr>
          <p:cNvPr id="7" name="Content Placeholder 6"/>
          <p:cNvSpPr>
            <a:spLocks noGrp="1"/>
          </p:cNvSpPr>
          <p:nvPr>
            <p:ph sz="half" idx="2"/>
          </p:nvPr>
        </p:nvSpPr>
        <p:spPr/>
        <p:txBody>
          <a:bodyPr/>
          <a:lstStyle/>
          <a:p>
            <a:r>
              <a:rPr kumimoji="1" lang="ja-JP" altLang="en-US" smtClean="0"/>
              <a:t>動的</a:t>
            </a:r>
            <a:endParaRPr kumimoji="1" lang="en-US" altLang="ja-JP" dirty="0" smtClean="0"/>
          </a:p>
          <a:p>
            <a:pPr lvl="1"/>
            <a:r>
              <a:rPr kumimoji="1" lang="ja-JP" altLang="en-US" smtClean="0"/>
              <a:t>口頭の情報</a:t>
            </a:r>
            <a:endParaRPr kumimoji="1" lang="en-US" altLang="ja-JP" dirty="0" smtClean="0"/>
          </a:p>
          <a:p>
            <a:pPr lvl="1"/>
            <a:r>
              <a:rPr kumimoji="1" lang="ja-JP" altLang="en-US" smtClean="0"/>
              <a:t>表情や</a:t>
            </a:r>
            <a:r>
              <a:rPr kumimoji="1" lang="en-US" altLang="ja-JP" dirty="0" smtClean="0"/>
              <a:t>”</a:t>
            </a:r>
            <a:r>
              <a:rPr kumimoji="1" lang="ja-JP" altLang="en-US" smtClean="0"/>
              <a:t>空気</a:t>
            </a:r>
            <a:r>
              <a:rPr kumimoji="1" lang="en-US" altLang="ja-JP" dirty="0" smtClean="0"/>
              <a:t>”</a:t>
            </a:r>
            <a:r>
              <a:rPr kumimoji="1" lang="ja-JP" altLang="en-US" smtClean="0"/>
              <a:t>の情報</a:t>
            </a:r>
            <a:endParaRPr kumimoji="1" lang="en-US" altLang="ja-JP" dirty="0" smtClean="0"/>
          </a:p>
          <a:p>
            <a:pPr lvl="1"/>
            <a:r>
              <a:rPr kumimoji="1" lang="ja-JP" altLang="en-US" smtClean="0"/>
              <a:t>その場の状況により微妙に判断基準が変化</a:t>
            </a:r>
          </a:p>
          <a:p>
            <a:endParaRPr kumimoji="1" lang="en-US" altLang="ja-JP" dirty="0" smtClean="0"/>
          </a:p>
          <a:p>
            <a:pPr lvl="1"/>
            <a:r>
              <a:rPr kumimoji="1" lang="ja-JP" altLang="en-US" smtClean="0"/>
              <a:t>職場</a:t>
            </a:r>
            <a:endParaRPr kumimoji="1" lang="en-US" altLang="ja-JP" dirty="0" smtClean="0"/>
          </a:p>
          <a:p>
            <a:pPr lvl="1"/>
            <a:r>
              <a:rPr kumimoji="1" lang="ja-JP" altLang="en-US" smtClean="0"/>
              <a:t>人間関係（恋愛・ 友人関係）</a:t>
            </a:r>
            <a:endParaRPr kumimoji="1" lang="en-US" altLang="ja-JP" dirty="0" smtClean="0"/>
          </a:p>
          <a:p>
            <a:pPr lvl="1"/>
            <a:r>
              <a:rPr kumimoji="1" lang="ja-JP" altLang="en-US" smtClean="0"/>
              <a:t>学校でも体育・スポーツ</a:t>
            </a:r>
            <a:endParaRPr kumimoji="1" lang="ja-JP" altLang="en-US"/>
          </a:p>
        </p:txBody>
      </p:sp>
      <p:sp>
        <p:nvSpPr>
          <p:cNvPr id="4" name="Date Placeholder 3"/>
          <p:cNvSpPr>
            <a:spLocks noGrp="1"/>
          </p:cNvSpPr>
          <p:nvPr>
            <p:ph type="dt" sz="half" idx="10"/>
          </p:nvPr>
        </p:nvSpPr>
        <p:spPr/>
        <p:txBody>
          <a:bodyPr/>
          <a:lstStyle/>
          <a:p>
            <a:pPr>
              <a:defRPr/>
            </a:pPr>
            <a:fld id="{7A76C708-05DA-4F2B-86B9-87A720942950}" type="datetime1">
              <a:rPr lang="ja-JP" altLang="en-US" smtClean="0"/>
              <a:pPr>
                <a:defRPr/>
              </a:pPr>
              <a:t>2014/6/3</a:t>
            </a:fld>
            <a:endParaRPr lang="en-US" dirty="0"/>
          </a:p>
        </p:txBody>
      </p:sp>
      <p:sp>
        <p:nvSpPr>
          <p:cNvPr id="5" name="Footer Placeholder 4"/>
          <p:cNvSpPr>
            <a:spLocks noGrp="1"/>
          </p:cNvSpPr>
          <p:nvPr>
            <p:ph type="ftr" sz="quarter" idx="11"/>
          </p:nvPr>
        </p:nvSpPr>
        <p:spPr/>
        <p:txBody>
          <a:bodyPr/>
          <a:lstStyle/>
          <a:p>
            <a:pPr>
              <a:defRPr/>
            </a:pPr>
            <a:r>
              <a:rPr lang="ja-JP" altLang="en-US" smtClean="0"/>
              <a:t>本ドキュメントに関わる著作権およびその他一切の知的財産権は、株式会社</a:t>
            </a:r>
            <a:r>
              <a:rPr lang="en-US" altLang="ja-JP" smtClean="0"/>
              <a:t>Kaien</a:t>
            </a:r>
            <a:r>
              <a:rPr lang="ja-JP" altLang="en-US" smtClean="0"/>
              <a:t>に帰属します</a:t>
            </a:r>
            <a:endParaRPr lang="ja-JP" altLang="en-US"/>
          </a:p>
        </p:txBody>
      </p:sp>
      <p:sp>
        <p:nvSpPr>
          <p:cNvPr id="6" name="Slide Number Placeholder 5"/>
          <p:cNvSpPr>
            <a:spLocks noGrp="1"/>
          </p:cNvSpPr>
          <p:nvPr>
            <p:ph type="sldNum" sz="quarter" idx="12"/>
          </p:nvPr>
        </p:nvSpPr>
        <p:spPr/>
        <p:txBody>
          <a:bodyPr/>
          <a:lstStyle/>
          <a:p>
            <a:pPr>
              <a:defRPr/>
            </a:pPr>
            <a:fld id="{DEAF2D3E-1F0A-4D5B-856A-76E062596234}" type="slidenum">
              <a:rPr lang="en-US" smtClean="0"/>
              <a:pPr>
                <a:defRPr/>
              </a:pPr>
              <a:t>8</a:t>
            </a:fld>
            <a:endParaRPr lang="en-US" dirty="0"/>
          </a:p>
        </p:txBody>
      </p:sp>
    </p:spTree>
    <p:extLst>
      <p:ext uri="{BB962C8B-B14F-4D97-AF65-F5344CB8AC3E}">
        <p14:creationId xmlns:p14="http://schemas.microsoft.com/office/powerpoint/2010/main" val="2408392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smtClean="0"/>
              <a:t>強さと弱さは表裏</a:t>
            </a:r>
            <a:endParaRPr lang="ja-JP" altLang="en-US" dirty="0"/>
          </a:p>
        </p:txBody>
      </p:sp>
      <p:sp>
        <p:nvSpPr>
          <p:cNvPr id="7" name="コンテンツ プレースホルダー 6"/>
          <p:cNvSpPr>
            <a:spLocks noGrp="1"/>
          </p:cNvSpPr>
          <p:nvPr>
            <p:ph sz="half" idx="1"/>
          </p:nvPr>
        </p:nvSpPr>
        <p:spPr/>
        <p:txBody>
          <a:bodyPr>
            <a:normAutofit lnSpcReduction="10000"/>
          </a:bodyPr>
          <a:lstStyle/>
          <a:p>
            <a:pPr>
              <a:buNone/>
            </a:pPr>
            <a:r>
              <a:rPr lang="ja-JP" altLang="en-US" sz="3200" smtClean="0"/>
              <a:t>　</a:t>
            </a:r>
            <a:endParaRPr lang="en-US" altLang="ja-JP" sz="3200" dirty="0" smtClean="0"/>
          </a:p>
          <a:p>
            <a:pPr>
              <a:buNone/>
            </a:pPr>
            <a:r>
              <a:rPr lang="ja-JP" altLang="en-US" sz="3200" smtClean="0"/>
              <a:t>◯ 集中力</a:t>
            </a:r>
          </a:p>
          <a:p>
            <a:pPr>
              <a:buNone/>
            </a:pPr>
            <a:r>
              <a:rPr lang="ja-JP" altLang="en-US" sz="3200" smtClean="0"/>
              <a:t>◯ 帰属意識　</a:t>
            </a:r>
          </a:p>
          <a:p>
            <a:pPr>
              <a:buNone/>
            </a:pPr>
            <a:r>
              <a:rPr lang="ja-JP" altLang="en-US" sz="3200" smtClean="0"/>
              <a:t>◯ 視覚優位</a:t>
            </a:r>
          </a:p>
          <a:p>
            <a:pPr>
              <a:buNone/>
            </a:pPr>
            <a:r>
              <a:rPr lang="ja-JP" altLang="en-US" sz="3200" smtClean="0"/>
              <a:t>◯ こだわり、深み</a:t>
            </a:r>
          </a:p>
          <a:p>
            <a:endParaRPr lang="en-US" altLang="ja-JP" sz="3200" dirty="0" smtClean="0"/>
          </a:p>
          <a:p>
            <a:pPr>
              <a:buNone/>
            </a:pPr>
            <a:r>
              <a:rPr lang="ja-JP" altLang="en-US" sz="3200" smtClean="0"/>
              <a:t>◯ 慎重</a:t>
            </a:r>
            <a:endParaRPr lang="en-US" altLang="ja-JP" sz="3200" dirty="0" smtClean="0"/>
          </a:p>
          <a:p>
            <a:pPr>
              <a:buNone/>
            </a:pPr>
            <a:r>
              <a:rPr lang="ja-JP" altLang="en-US" sz="3200" smtClean="0"/>
              <a:t>◯ 知識力</a:t>
            </a:r>
          </a:p>
        </p:txBody>
      </p:sp>
      <p:sp>
        <p:nvSpPr>
          <p:cNvPr id="8" name="コンテンツ プレースホルダー 7"/>
          <p:cNvSpPr>
            <a:spLocks noGrp="1"/>
          </p:cNvSpPr>
          <p:nvPr>
            <p:ph sz="half" idx="2"/>
          </p:nvPr>
        </p:nvSpPr>
        <p:spPr/>
        <p:txBody>
          <a:bodyPr>
            <a:normAutofit lnSpcReduction="10000"/>
          </a:bodyPr>
          <a:lstStyle/>
          <a:p>
            <a:pPr>
              <a:buNone/>
            </a:pPr>
            <a:r>
              <a:rPr lang="en-US" altLang="ja-JP" sz="3200" dirty="0" smtClean="0"/>
              <a:t>×</a:t>
            </a:r>
            <a:r>
              <a:rPr lang="ja-JP" altLang="en-US" sz="3200" smtClean="0"/>
              <a:t> 勤怠</a:t>
            </a:r>
            <a:endParaRPr lang="en-US" altLang="ja-JP" sz="3200" dirty="0" smtClean="0"/>
          </a:p>
          <a:p>
            <a:pPr>
              <a:buNone/>
            </a:pPr>
            <a:r>
              <a:rPr lang="en-US" altLang="ja-JP" sz="3200" dirty="0" smtClean="0"/>
              <a:t>×</a:t>
            </a:r>
            <a:r>
              <a:rPr lang="ja-JP" altLang="en-US" sz="3200" smtClean="0"/>
              <a:t> 同時平行作業力</a:t>
            </a:r>
          </a:p>
          <a:p>
            <a:pPr>
              <a:buNone/>
            </a:pPr>
            <a:r>
              <a:rPr lang="en-US" altLang="ja-JP" sz="3200" dirty="0" smtClean="0"/>
              <a:t>×</a:t>
            </a:r>
            <a:r>
              <a:rPr lang="ja-JP" altLang="en-US" sz="3200" smtClean="0"/>
              <a:t> 適応力</a:t>
            </a:r>
            <a:endParaRPr lang="en-US" altLang="ja-JP" sz="3200" dirty="0" smtClean="0"/>
          </a:p>
          <a:p>
            <a:pPr>
              <a:buNone/>
            </a:pPr>
            <a:r>
              <a:rPr lang="en-US" altLang="ja-JP" sz="3200" dirty="0" smtClean="0"/>
              <a:t>×</a:t>
            </a:r>
            <a:r>
              <a:rPr lang="ja-JP" altLang="en-US" sz="3200" smtClean="0"/>
              <a:t> 聴覚情報処理力</a:t>
            </a:r>
          </a:p>
          <a:p>
            <a:pPr>
              <a:buNone/>
            </a:pPr>
            <a:r>
              <a:rPr lang="en-US" altLang="ja-JP" sz="3200" dirty="0" smtClean="0"/>
              <a:t>×</a:t>
            </a:r>
            <a:r>
              <a:rPr lang="ja-JP" altLang="en-US" sz="3200" smtClean="0"/>
              <a:t> 柔軟性</a:t>
            </a:r>
          </a:p>
          <a:p>
            <a:pPr>
              <a:buNone/>
            </a:pPr>
            <a:r>
              <a:rPr lang="en-US" altLang="ja-JP" sz="3200" dirty="0" smtClean="0"/>
              <a:t>×</a:t>
            </a:r>
            <a:r>
              <a:rPr lang="ja-JP" altLang="en-US" sz="3200" smtClean="0"/>
              <a:t> 段取り力</a:t>
            </a:r>
          </a:p>
          <a:p>
            <a:pPr>
              <a:buNone/>
            </a:pPr>
            <a:r>
              <a:rPr lang="en-US" altLang="ja-JP" sz="3200" dirty="0" smtClean="0"/>
              <a:t>×</a:t>
            </a:r>
            <a:r>
              <a:rPr lang="ja-JP" altLang="en-US" sz="3200" smtClean="0"/>
              <a:t> 判断力</a:t>
            </a:r>
            <a:endParaRPr lang="en-US" altLang="ja-JP" sz="3200" dirty="0" smtClean="0"/>
          </a:p>
          <a:p>
            <a:pPr>
              <a:buNone/>
            </a:pPr>
            <a:r>
              <a:rPr lang="en-US" altLang="ja-JP" sz="3200" dirty="0" smtClean="0"/>
              <a:t>×</a:t>
            </a:r>
            <a:r>
              <a:rPr lang="ja-JP" altLang="en-US" sz="3200" smtClean="0"/>
              <a:t> 応用力</a:t>
            </a:r>
            <a:endParaRPr lang="ja-JP" altLang="en-US" sz="3200" dirty="0"/>
          </a:p>
        </p:txBody>
      </p:sp>
      <p:sp>
        <p:nvSpPr>
          <p:cNvPr id="2" name="日付プレースホルダー 1"/>
          <p:cNvSpPr>
            <a:spLocks noGrp="1"/>
          </p:cNvSpPr>
          <p:nvPr>
            <p:ph type="dt" sz="half" idx="10"/>
          </p:nvPr>
        </p:nvSpPr>
        <p:spPr/>
        <p:txBody>
          <a:bodyPr/>
          <a:lstStyle/>
          <a:p>
            <a:fld id="{407C2F91-8D6F-450A-B824-FE7343C88B83}" type="datetime1">
              <a:rPr lang="ja-JP" altLang="en-US" smtClean="0"/>
              <a:pPr/>
              <a:t>2014/6/3</a:t>
            </a:fld>
            <a:endParaRPr lang="en-US"/>
          </a:p>
        </p:txBody>
      </p:sp>
      <p:sp>
        <p:nvSpPr>
          <p:cNvPr id="3" name="フッター プレースホルダー 2"/>
          <p:cNvSpPr>
            <a:spLocks noGrp="1"/>
          </p:cNvSpPr>
          <p:nvPr>
            <p:ph type="ftr" sz="quarter" idx="11"/>
          </p:nvPr>
        </p:nvSpPr>
        <p:spPr/>
        <p:txBody>
          <a:bodyPr/>
          <a:lstStyle/>
          <a:p>
            <a:r>
              <a:rPr lang="ja-JP" altLang="en-US" smtClean="0"/>
              <a:t>本ドキュメントに関わる著作権およびその他一切の知的財産権は、株式会社</a:t>
            </a:r>
            <a:r>
              <a:rPr lang="en-US" altLang="ja-JP" smtClean="0"/>
              <a:t>Kaien</a:t>
            </a:r>
            <a:r>
              <a:rPr lang="ja-JP" altLang="en-US" smtClean="0"/>
              <a:t>に帰属します</a:t>
            </a:r>
            <a:endParaRPr lang="ja-JP" altLang="en-US"/>
          </a:p>
        </p:txBody>
      </p:sp>
      <p:sp>
        <p:nvSpPr>
          <p:cNvPr id="4" name="スライド番号プレースホルダー 3"/>
          <p:cNvSpPr>
            <a:spLocks noGrp="1"/>
          </p:cNvSpPr>
          <p:nvPr>
            <p:ph type="sldNum" sz="quarter" idx="12"/>
          </p:nvPr>
        </p:nvSpPr>
        <p:spPr/>
        <p:txBody>
          <a:bodyPr/>
          <a:lstStyle/>
          <a:p>
            <a:fld id="{88B9C431-BC38-4A66-99B7-61A4CFF05C97}" type="slidenum">
              <a:rPr lang="en-US" smtClean="0"/>
              <a:pPr/>
              <a:t>9</a:t>
            </a:fld>
            <a:endParaRPr lang="en-US"/>
          </a:p>
        </p:txBody>
      </p:sp>
      <p:cxnSp>
        <p:nvCxnSpPr>
          <p:cNvPr id="10" name="直線矢印コネクタ 9"/>
          <p:cNvCxnSpPr/>
          <p:nvPr/>
        </p:nvCxnSpPr>
        <p:spPr>
          <a:xfrm flipH="1">
            <a:off x="3568200" y="2362200"/>
            <a:ext cx="10800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直線矢印コネクタ 10"/>
          <p:cNvCxnSpPr/>
          <p:nvPr/>
        </p:nvCxnSpPr>
        <p:spPr>
          <a:xfrm flipH="1">
            <a:off x="3568200" y="2895600"/>
            <a:ext cx="10800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直線矢印コネクタ 11"/>
          <p:cNvCxnSpPr/>
          <p:nvPr/>
        </p:nvCxnSpPr>
        <p:spPr>
          <a:xfrm flipH="1">
            <a:off x="3568200" y="3993932"/>
            <a:ext cx="10800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4" name="直線矢印コネクタ 13"/>
          <p:cNvCxnSpPr/>
          <p:nvPr/>
        </p:nvCxnSpPr>
        <p:spPr>
          <a:xfrm flipH="1">
            <a:off x="3568200" y="3429000"/>
            <a:ext cx="10800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6" name="直線矢印コネクタ 15"/>
          <p:cNvCxnSpPr/>
          <p:nvPr/>
        </p:nvCxnSpPr>
        <p:spPr>
          <a:xfrm flipH="1">
            <a:off x="3568200" y="5064456"/>
            <a:ext cx="10800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3" name="直線矢印コネクタ 15"/>
          <p:cNvCxnSpPr/>
          <p:nvPr/>
        </p:nvCxnSpPr>
        <p:spPr>
          <a:xfrm flipH="1">
            <a:off x="3568200" y="5638800"/>
            <a:ext cx="10800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9441791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4JsIZrpv8sxSFNUD4e2ny"/>
</p:tagLst>
</file>

<file path=ppt/tags/tag2.xml><?xml version="1.0" encoding="utf-8"?>
<p:tagLst xmlns:a="http://schemas.openxmlformats.org/drawingml/2006/main" xmlns:r="http://schemas.openxmlformats.org/officeDocument/2006/relationships" xmlns:p="http://schemas.openxmlformats.org/presentationml/2006/main">
  <p:tag name="DVSECTIONID" val="IWiMUZPbXG9vhZm0KlUWH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9525">
          <a:solidFill>
            <a:schemeClr val="accent6">
              <a:lumMod val="7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7420</TotalTime>
  <Words>1177</Words>
  <Application>Microsoft Office PowerPoint</Application>
  <PresentationFormat>画面に合わせる (4:3)</PresentationFormat>
  <Paragraphs>252</Paragraphs>
  <Slides>18</Slides>
  <Notes>5</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Office Theme</vt:lpstr>
      <vt:lpstr>学生のキャリア教育・就職支援事例報告</vt:lpstr>
      <vt:lpstr>発達障害の方が強み・特性を活かした 仕事に就き、活躍する事を応援する</vt:lpstr>
      <vt:lpstr>発達障害の方が強み・特性を活かした 仕事に就き、活躍する事を応援する</vt:lpstr>
      <vt:lpstr>当社の発達障害（就労版）の理解</vt:lpstr>
      <vt:lpstr>“役者”だけでなく“舞台との関係性”を見る</vt:lpstr>
      <vt:lpstr>戦後の昭和時代の天職がなくなりつつある</vt:lpstr>
      <vt:lpstr>発達障害者が職場で陥りやすい10の罠</vt:lpstr>
      <vt:lpstr>動的なコミュニケーションが重視されている</vt:lpstr>
      <vt:lpstr>強さと弱さは表裏</vt:lpstr>
      <vt:lpstr>静的なホウレンソウを鍛えて、後工程で働く</vt:lpstr>
      <vt:lpstr>詳細 1</vt:lpstr>
      <vt:lpstr>詳細 2</vt:lpstr>
      <vt:lpstr>社会性を「お勉強」でなく 「擬似職場」で伝える</vt:lpstr>
      <vt:lpstr>例）楽オクで中古子供服・おもちゃを販売仕入れからクレーム対応まで学ぶ</vt:lpstr>
      <vt:lpstr>ガクプロ</vt:lpstr>
      <vt:lpstr>プログラム内容</vt:lpstr>
      <vt:lpstr>参加者</vt:lpstr>
      <vt:lpstr>発達障害学生を仕事に結びつけるために</vt:lpstr>
    </vt:vector>
  </TitlesOfParts>
  <Company>Kellogg 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Kaien</dc:creator>
  <cp:lastModifiedBy>kytoh</cp:lastModifiedBy>
  <cp:revision>2066</cp:revision>
  <dcterms:created xsi:type="dcterms:W3CDTF">2009-10-05T05:24:55Z</dcterms:created>
  <dcterms:modified xsi:type="dcterms:W3CDTF">2014-06-03T11:17:37Z</dcterms:modified>
</cp:coreProperties>
</file>