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702" r:id="rId2"/>
  </p:sldMasterIdLst>
  <p:notesMasterIdLst>
    <p:notesMasterId r:id="rId22"/>
  </p:notesMasterIdLst>
  <p:handoutMasterIdLst>
    <p:handoutMasterId r:id="rId23"/>
  </p:handoutMasterIdLst>
  <p:sldIdLst>
    <p:sldId id="912" r:id="rId3"/>
    <p:sldId id="952" r:id="rId4"/>
    <p:sldId id="954" r:id="rId5"/>
    <p:sldId id="950" r:id="rId6"/>
    <p:sldId id="930" r:id="rId7"/>
    <p:sldId id="920" r:id="rId8"/>
    <p:sldId id="955" r:id="rId9"/>
    <p:sldId id="928" r:id="rId10"/>
    <p:sldId id="929" r:id="rId11"/>
    <p:sldId id="923" r:id="rId12"/>
    <p:sldId id="959" r:id="rId13"/>
    <p:sldId id="961" r:id="rId14"/>
    <p:sldId id="962" r:id="rId15"/>
    <p:sldId id="960" r:id="rId16"/>
    <p:sldId id="958" r:id="rId17"/>
    <p:sldId id="965" r:id="rId18"/>
    <p:sldId id="933" r:id="rId19"/>
    <p:sldId id="934" r:id="rId20"/>
    <p:sldId id="964" r:id="rId21"/>
  </p:sldIdLst>
  <p:sldSz cx="9144000" cy="6858000" type="screen4x3"/>
  <p:notesSz cx="6735763" cy="9869488"/>
  <p:defaultTextStyle>
    <a:defPPr>
      <a:defRPr lang="ja-JP"/>
    </a:defPPr>
    <a:lvl1pPr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1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1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1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12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6600"/>
    <a:srgbClr val="CCFFFF"/>
    <a:srgbClr val="FFFFFF"/>
    <a:srgbClr val="FFCCFF"/>
    <a:srgbClr val="FFFF99"/>
    <a:srgbClr val="FFFF66"/>
    <a:srgbClr val="CCFF99"/>
    <a:srgbClr val="99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8288" autoAdjust="0"/>
  </p:normalViewPr>
  <p:slideViewPr>
    <p:cSldViewPr>
      <p:cViewPr>
        <p:scale>
          <a:sx n="100" d="100"/>
          <a:sy n="100" d="100"/>
        </p:scale>
        <p:origin x="-612" y="1116"/>
      </p:cViewPr>
      <p:guideLst>
        <p:guide orient="horz" pos="2125"/>
        <p:guide pos="2928"/>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6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4" y="2"/>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2" tIns="45670" rIns="91332" bIns="45670" numCol="1" anchor="t" anchorCtr="0" compatLnSpc="1">
            <a:prstTxWarp prst="textNoShape">
              <a:avLst/>
            </a:prstTxWarp>
          </a:bodyPr>
          <a:lstStyle>
            <a:lvl1pPr>
              <a:lnSpc>
                <a:spcPct val="100000"/>
              </a:lnSpc>
              <a:spcBef>
                <a:spcPct val="0"/>
              </a:spcBef>
              <a:buFontTx/>
              <a:buNone/>
              <a:defRPr>
                <a:ea typeface="ＭＳ Ｐゴシック" pitchFamily="50" charset="-128"/>
              </a:defRPr>
            </a:lvl1pPr>
          </a:lstStyle>
          <a:p>
            <a:pPr>
              <a:defRPr/>
            </a:pPr>
            <a:endParaRPr lang="en-US" altLang="ja-JP"/>
          </a:p>
        </p:txBody>
      </p:sp>
      <p:sp>
        <p:nvSpPr>
          <p:cNvPr id="7171" name="Rectangle 3"/>
          <p:cNvSpPr>
            <a:spLocks noGrp="1" noChangeArrowheads="1"/>
          </p:cNvSpPr>
          <p:nvPr>
            <p:ph type="dt" sz="quarter" idx="1"/>
          </p:nvPr>
        </p:nvSpPr>
        <p:spPr bwMode="auto">
          <a:xfrm>
            <a:off x="3816354" y="2"/>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2" tIns="45670" rIns="91332" bIns="45670" numCol="1" anchor="t" anchorCtr="0" compatLnSpc="1">
            <a:prstTxWarp prst="textNoShape">
              <a:avLst/>
            </a:prstTxWarp>
          </a:bodyPr>
          <a:lstStyle>
            <a:lvl1pPr algn="r">
              <a:lnSpc>
                <a:spcPct val="100000"/>
              </a:lnSpc>
              <a:spcBef>
                <a:spcPct val="0"/>
              </a:spcBef>
              <a:buFontTx/>
              <a:buNone/>
              <a:defRPr>
                <a:ea typeface="ＭＳ Ｐゴシック" pitchFamily="50" charset="-128"/>
              </a:defRPr>
            </a:lvl1pPr>
          </a:lstStyle>
          <a:p>
            <a:pPr>
              <a:defRPr/>
            </a:pPr>
            <a:endParaRPr lang="en-US" altLang="ja-JP"/>
          </a:p>
        </p:txBody>
      </p:sp>
      <p:sp>
        <p:nvSpPr>
          <p:cNvPr id="7172" name="Rectangle 4"/>
          <p:cNvSpPr>
            <a:spLocks noGrp="1" noChangeArrowheads="1"/>
          </p:cNvSpPr>
          <p:nvPr>
            <p:ph type="ftr" sz="quarter" idx="2"/>
          </p:nvPr>
        </p:nvSpPr>
        <p:spPr bwMode="auto">
          <a:xfrm>
            <a:off x="4" y="9375777"/>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2" tIns="45670" rIns="91332" bIns="45670" numCol="1" anchor="b" anchorCtr="0" compatLnSpc="1">
            <a:prstTxWarp prst="textNoShape">
              <a:avLst/>
            </a:prstTxWarp>
          </a:bodyPr>
          <a:lstStyle>
            <a:lvl1pPr>
              <a:lnSpc>
                <a:spcPct val="100000"/>
              </a:lnSpc>
              <a:spcBef>
                <a:spcPct val="0"/>
              </a:spcBef>
              <a:buFontTx/>
              <a:buNone/>
              <a:defRPr>
                <a:ea typeface="ＭＳ Ｐゴシック" pitchFamily="50" charset="-128"/>
              </a:defRPr>
            </a:lvl1pPr>
          </a:lstStyle>
          <a:p>
            <a:pPr>
              <a:defRPr/>
            </a:pPr>
            <a:endParaRPr lang="en-US" altLang="ja-JP"/>
          </a:p>
        </p:txBody>
      </p:sp>
      <p:sp>
        <p:nvSpPr>
          <p:cNvPr id="7173" name="Rectangle 5"/>
          <p:cNvSpPr>
            <a:spLocks noGrp="1" noChangeArrowheads="1"/>
          </p:cNvSpPr>
          <p:nvPr>
            <p:ph type="sldNum" sz="quarter" idx="3"/>
          </p:nvPr>
        </p:nvSpPr>
        <p:spPr bwMode="auto">
          <a:xfrm>
            <a:off x="3816354" y="9375777"/>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2" tIns="45670" rIns="91332" bIns="45670" numCol="1" anchor="b" anchorCtr="0" compatLnSpc="1">
            <a:prstTxWarp prst="textNoShape">
              <a:avLst/>
            </a:prstTxWarp>
          </a:bodyPr>
          <a:lstStyle>
            <a:lvl1pPr algn="r">
              <a:lnSpc>
                <a:spcPct val="100000"/>
              </a:lnSpc>
              <a:spcBef>
                <a:spcPct val="0"/>
              </a:spcBef>
              <a:buFontTx/>
              <a:buNone/>
              <a:defRPr>
                <a:ea typeface="ＭＳ Ｐゴシック" pitchFamily="50" charset="-128"/>
              </a:defRPr>
            </a:lvl1pPr>
          </a:lstStyle>
          <a:p>
            <a:pPr>
              <a:defRPr/>
            </a:pPr>
            <a:fld id="{4BECD956-D028-4926-91BB-3316A8FDAB3F}" type="slidenum">
              <a:rPr lang="en-US" altLang="ja-JP"/>
              <a:pPr>
                <a:defRPr/>
              </a:pPr>
              <a:t>‹#›</a:t>
            </a:fld>
            <a:endParaRPr lang="en-US" altLang="ja-JP"/>
          </a:p>
        </p:txBody>
      </p:sp>
    </p:spTree>
    <p:extLst>
      <p:ext uri="{BB962C8B-B14F-4D97-AF65-F5344CB8AC3E}">
        <p14:creationId xmlns:p14="http://schemas.microsoft.com/office/powerpoint/2010/main" val="3552064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4" y="2"/>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2" tIns="45670" rIns="91332" bIns="45670" numCol="1" anchor="t" anchorCtr="0" compatLnSpc="1">
            <a:prstTxWarp prst="textNoShape">
              <a:avLst/>
            </a:prstTxWarp>
          </a:bodyPr>
          <a:lstStyle>
            <a:lvl1pPr>
              <a:lnSpc>
                <a:spcPct val="100000"/>
              </a:lnSpc>
              <a:spcBef>
                <a:spcPct val="0"/>
              </a:spcBef>
              <a:buFontTx/>
              <a:buNone/>
              <a:defRPr>
                <a:ea typeface="ＭＳ Ｐゴシック" pitchFamily="50" charset="-128"/>
              </a:defRPr>
            </a:lvl1pPr>
          </a:lstStyle>
          <a:p>
            <a:pPr>
              <a:defRPr/>
            </a:pPr>
            <a:endParaRPr lang="en-US" altLang="ja-JP"/>
          </a:p>
        </p:txBody>
      </p:sp>
      <p:sp>
        <p:nvSpPr>
          <p:cNvPr id="29699" name="Rectangle 3"/>
          <p:cNvSpPr>
            <a:spLocks noGrp="1" noChangeArrowheads="1"/>
          </p:cNvSpPr>
          <p:nvPr>
            <p:ph type="dt" idx="1"/>
          </p:nvPr>
        </p:nvSpPr>
        <p:spPr bwMode="auto">
          <a:xfrm>
            <a:off x="3814763" y="2"/>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2" tIns="45670" rIns="91332" bIns="45670" numCol="1" anchor="t" anchorCtr="0" compatLnSpc="1">
            <a:prstTxWarp prst="textNoShape">
              <a:avLst/>
            </a:prstTxWarp>
          </a:bodyPr>
          <a:lstStyle>
            <a:lvl1pPr algn="r">
              <a:lnSpc>
                <a:spcPct val="100000"/>
              </a:lnSpc>
              <a:spcBef>
                <a:spcPct val="0"/>
              </a:spcBef>
              <a:buFontTx/>
              <a:buNone/>
              <a:defRPr>
                <a:ea typeface="ＭＳ Ｐゴシック" pitchFamily="50" charset="-128"/>
              </a:defRPr>
            </a:lvl1pPr>
          </a:lstStyle>
          <a:p>
            <a:pPr>
              <a:defRPr/>
            </a:pPr>
            <a:endParaRPr lang="en-US" altLang="ja-JP"/>
          </a:p>
        </p:txBody>
      </p:sp>
      <p:sp>
        <p:nvSpPr>
          <p:cNvPr id="48132" name="Rectangle 4"/>
          <p:cNvSpPr>
            <a:spLocks noGrp="1" noRot="1" noChangeAspect="1" noChangeArrowheads="1" noTextEdit="1"/>
          </p:cNvSpPr>
          <p:nvPr>
            <p:ph type="sldImg" idx="2"/>
          </p:nvPr>
        </p:nvSpPr>
        <p:spPr bwMode="auto">
          <a:xfrm>
            <a:off x="903288" y="739775"/>
            <a:ext cx="4932362"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73102" y="4686302"/>
            <a:ext cx="5389563"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2" tIns="45670" rIns="91332" bIns="4567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9702" name="Rectangle 6"/>
          <p:cNvSpPr>
            <a:spLocks noGrp="1" noChangeArrowheads="1"/>
          </p:cNvSpPr>
          <p:nvPr>
            <p:ph type="ftr" sz="quarter" idx="4"/>
          </p:nvPr>
        </p:nvSpPr>
        <p:spPr bwMode="auto">
          <a:xfrm>
            <a:off x="4" y="9374188"/>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2" tIns="45670" rIns="91332" bIns="45670" numCol="1" anchor="b" anchorCtr="0" compatLnSpc="1">
            <a:prstTxWarp prst="textNoShape">
              <a:avLst/>
            </a:prstTxWarp>
          </a:bodyPr>
          <a:lstStyle>
            <a:lvl1pPr>
              <a:lnSpc>
                <a:spcPct val="100000"/>
              </a:lnSpc>
              <a:spcBef>
                <a:spcPct val="0"/>
              </a:spcBef>
              <a:buFontTx/>
              <a:buNone/>
              <a:defRPr>
                <a:ea typeface="ＭＳ Ｐゴシック" pitchFamily="50" charset="-128"/>
              </a:defRPr>
            </a:lvl1pPr>
          </a:lstStyle>
          <a:p>
            <a:pPr>
              <a:defRPr/>
            </a:pPr>
            <a:endParaRPr lang="en-US" altLang="ja-JP"/>
          </a:p>
        </p:txBody>
      </p:sp>
      <p:sp>
        <p:nvSpPr>
          <p:cNvPr id="29703" name="Rectangle 7"/>
          <p:cNvSpPr>
            <a:spLocks noGrp="1" noChangeArrowheads="1"/>
          </p:cNvSpPr>
          <p:nvPr>
            <p:ph type="sldNum" sz="quarter" idx="5"/>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2" tIns="45670" rIns="91332" bIns="45670" numCol="1" anchor="b" anchorCtr="0" compatLnSpc="1">
            <a:prstTxWarp prst="textNoShape">
              <a:avLst/>
            </a:prstTxWarp>
          </a:bodyPr>
          <a:lstStyle>
            <a:lvl1pPr algn="r">
              <a:lnSpc>
                <a:spcPct val="100000"/>
              </a:lnSpc>
              <a:spcBef>
                <a:spcPct val="0"/>
              </a:spcBef>
              <a:buFontTx/>
              <a:buNone/>
              <a:defRPr>
                <a:ea typeface="ＭＳ Ｐゴシック" pitchFamily="50" charset="-128"/>
              </a:defRPr>
            </a:lvl1pPr>
          </a:lstStyle>
          <a:p>
            <a:pPr>
              <a:defRPr/>
            </a:pPr>
            <a:fld id="{EC6A97A5-A720-4ED4-9597-ECBFF675B5C1}" type="slidenum">
              <a:rPr lang="en-US" altLang="ja-JP"/>
              <a:pPr>
                <a:defRPr/>
              </a:pPr>
              <a:t>‹#›</a:t>
            </a:fld>
            <a:endParaRPr lang="en-US" altLang="ja-JP"/>
          </a:p>
        </p:txBody>
      </p:sp>
    </p:spTree>
    <p:extLst>
      <p:ext uri="{BB962C8B-B14F-4D97-AF65-F5344CB8AC3E}">
        <p14:creationId xmlns:p14="http://schemas.microsoft.com/office/powerpoint/2010/main" val="2604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4C7312C-44E9-472C-BC61-94BDF445600A}" type="slidenum">
              <a:rPr kumimoji="1" lang="ja-JP" altLang="en-US" smtClean="0"/>
              <a:pPr/>
              <a:t>9</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605889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54C7312C-44E9-472C-BC61-94BDF445600A}" type="slidenum">
              <a:rPr lang="ja-JP" altLang="en-US" smtClean="0">
                <a:solidFill>
                  <a:prstClr val="black"/>
                </a:solidFill>
              </a:rPr>
              <a:pPr/>
              <a:t>10</a:t>
            </a:fld>
            <a:endParaRPr lang="ja-JP" altLang="en-US">
              <a:solidFill>
                <a:prstClr val="black"/>
              </a:solidFill>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695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1"/>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571675F-E9AC-477B-A52A-5C186139A2C1}" type="slidenum">
              <a:rPr lang="en-US" altLang="ja-JP"/>
              <a:pPr>
                <a:defRPr/>
              </a:pPr>
              <a:t>‹#›</a:t>
            </a:fld>
            <a:endParaRPr lang="en-US" altLang="ja-JP"/>
          </a:p>
        </p:txBody>
      </p:sp>
    </p:spTree>
    <p:extLst>
      <p:ext uri="{BB962C8B-B14F-4D97-AF65-F5344CB8AC3E}">
        <p14:creationId xmlns:p14="http://schemas.microsoft.com/office/powerpoint/2010/main" val="353559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914FCC7-EE09-45B7-AF57-0F401742AE60}" type="slidenum">
              <a:rPr lang="en-US" altLang="ja-JP"/>
              <a:pPr>
                <a:defRPr/>
              </a:pPr>
              <a:t>‹#›</a:t>
            </a:fld>
            <a:endParaRPr lang="en-US" altLang="ja-JP"/>
          </a:p>
        </p:txBody>
      </p:sp>
    </p:spTree>
    <p:extLst>
      <p:ext uri="{BB962C8B-B14F-4D97-AF65-F5344CB8AC3E}">
        <p14:creationId xmlns:p14="http://schemas.microsoft.com/office/powerpoint/2010/main" val="294693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224496F-7645-4F97-9710-85BE27645CF6}" type="slidenum">
              <a:rPr lang="en-US" altLang="ja-JP"/>
              <a:pPr>
                <a:defRPr/>
              </a:pPr>
              <a:t>‹#›</a:t>
            </a:fld>
            <a:endParaRPr lang="en-US" altLang="ja-JP"/>
          </a:p>
        </p:txBody>
      </p:sp>
    </p:spTree>
    <p:extLst>
      <p:ext uri="{BB962C8B-B14F-4D97-AF65-F5344CB8AC3E}">
        <p14:creationId xmlns:p14="http://schemas.microsoft.com/office/powerpoint/2010/main" val="11083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685800" y="1981200"/>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9E440C8-5350-4866-9F3D-F73094EA9168}" type="slidenum">
              <a:rPr lang="en-US" altLang="ja-JP"/>
              <a:pPr>
                <a:defRPr/>
              </a:pPr>
              <a:t>‹#›</a:t>
            </a:fld>
            <a:endParaRPr lang="en-US" altLang="ja-JP"/>
          </a:p>
        </p:txBody>
      </p:sp>
    </p:spTree>
    <p:extLst>
      <p:ext uri="{BB962C8B-B14F-4D97-AF65-F5344CB8AC3E}">
        <p14:creationId xmlns:p14="http://schemas.microsoft.com/office/powerpoint/2010/main" val="4018287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64358A7-9469-4CCE-AFA3-0528D674B6A9}" type="slidenum">
              <a:rPr lang="en-US" altLang="ja-JP"/>
              <a:pPr>
                <a:defRPr/>
              </a:pPr>
              <a:t>‹#›</a:t>
            </a:fld>
            <a:endParaRPr lang="en-US" altLang="ja-JP"/>
          </a:p>
        </p:txBody>
      </p:sp>
    </p:spTree>
    <p:extLst>
      <p:ext uri="{BB962C8B-B14F-4D97-AF65-F5344CB8AC3E}">
        <p14:creationId xmlns:p14="http://schemas.microsoft.com/office/powerpoint/2010/main" val="4266339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B63A8A3A-5516-4262-94E5-FF47335BF588}" type="datetimeFigureOut">
              <a:rPr lang="ja-JP" altLang="en-US"/>
              <a:pPr>
                <a:defRPr/>
              </a:pPr>
              <a:t>2014/6/6</a:t>
            </a:fld>
            <a:endParaRPr lang="ja-JP" altLang="en-US"/>
          </a:p>
        </p:txBody>
      </p:sp>
      <p:sp>
        <p:nvSpPr>
          <p:cNvPr id="5" name="フッター プレースホルダー 4"/>
          <p:cNvSpPr>
            <a:spLocks noGrp="1"/>
          </p:cNvSpPr>
          <p:nvPr>
            <p:ph type="ftr" sz="quarter" idx="11"/>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825A075D-F5F1-4285-AF12-ECD841438C65}" type="slidenum">
              <a:rPr lang="ja-JP" altLang="en-US"/>
              <a:pPr>
                <a:defRPr/>
              </a:pPr>
              <a:t>‹#›</a:t>
            </a:fld>
            <a:endParaRPr lang="ja-JP" altLang="en-US"/>
          </a:p>
        </p:txBody>
      </p:sp>
    </p:spTree>
    <p:extLst>
      <p:ext uri="{BB962C8B-B14F-4D97-AF65-F5344CB8AC3E}">
        <p14:creationId xmlns:p14="http://schemas.microsoft.com/office/powerpoint/2010/main" val="2823221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5B1333BF-9326-40BE-B924-29D5B67ACBC4}" type="datetimeFigureOut">
              <a:rPr lang="ja-JP" altLang="en-US"/>
              <a:pPr>
                <a:defRPr/>
              </a:pPr>
              <a:t>2014/6/6</a:t>
            </a:fld>
            <a:endParaRPr lang="ja-JP" altLang="en-US"/>
          </a:p>
        </p:txBody>
      </p:sp>
      <p:sp>
        <p:nvSpPr>
          <p:cNvPr id="6" name="フッター プレースホルダー 5"/>
          <p:cNvSpPr>
            <a:spLocks noGrp="1"/>
          </p:cNvSpPr>
          <p:nvPr>
            <p:ph type="ftr" sz="quarter" idx="11"/>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53470728-3070-4999-9178-08C3B9BBAB9B}" type="slidenum">
              <a:rPr lang="ja-JP" altLang="en-US"/>
              <a:pPr>
                <a:defRPr/>
              </a:pPr>
              <a:t>‹#›</a:t>
            </a:fld>
            <a:endParaRPr lang="ja-JP" altLang="en-US"/>
          </a:p>
        </p:txBody>
      </p:sp>
    </p:spTree>
    <p:extLst>
      <p:ext uri="{BB962C8B-B14F-4D97-AF65-F5344CB8AC3E}">
        <p14:creationId xmlns:p14="http://schemas.microsoft.com/office/powerpoint/2010/main" val="329160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4D25DB82-B082-4BEB-92E8-F09174FA5944}" type="datetimeFigureOut">
              <a:rPr lang="ja-JP" altLang="en-US"/>
              <a:pPr>
                <a:defRPr/>
              </a:pPr>
              <a:t>2014/6/6</a:t>
            </a:fld>
            <a:endParaRPr lang="ja-JP" altLang="en-US"/>
          </a:p>
        </p:txBody>
      </p:sp>
      <p:sp>
        <p:nvSpPr>
          <p:cNvPr id="8" name="フッター プレースホルダー 7"/>
          <p:cNvSpPr>
            <a:spLocks noGrp="1"/>
          </p:cNvSpPr>
          <p:nvPr>
            <p:ph type="ftr" sz="quarter" idx="11"/>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706167F4-3C9E-4131-9D48-5185E23D291D}" type="slidenum">
              <a:rPr lang="ja-JP" altLang="en-US"/>
              <a:pPr>
                <a:defRPr/>
              </a:pPr>
              <a:t>‹#›</a:t>
            </a:fld>
            <a:endParaRPr lang="ja-JP" altLang="en-US"/>
          </a:p>
        </p:txBody>
      </p:sp>
    </p:spTree>
    <p:extLst>
      <p:ext uri="{BB962C8B-B14F-4D97-AF65-F5344CB8AC3E}">
        <p14:creationId xmlns:p14="http://schemas.microsoft.com/office/powerpoint/2010/main" val="3973630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AFF552A9-DF4B-42D0-9029-B9BEC8A6B99F}" type="datetimeFigureOut">
              <a:rPr lang="ja-JP" altLang="en-US"/>
              <a:pPr>
                <a:defRPr/>
              </a:pPr>
              <a:t>2014/6/6</a:t>
            </a:fld>
            <a:endParaRPr lang="ja-JP" altLang="en-US"/>
          </a:p>
        </p:txBody>
      </p:sp>
      <p:sp>
        <p:nvSpPr>
          <p:cNvPr id="4" name="フッター プレースホルダー 3"/>
          <p:cNvSpPr>
            <a:spLocks noGrp="1"/>
          </p:cNvSpPr>
          <p:nvPr>
            <p:ph type="ftr" sz="quarter" idx="11"/>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7AB3D7F6-BF99-44DD-AF4B-56BF6BE2F2B1}" type="slidenum">
              <a:rPr lang="ja-JP" altLang="en-US"/>
              <a:pPr>
                <a:defRPr/>
              </a:pPr>
              <a:t>‹#›</a:t>
            </a:fld>
            <a:endParaRPr lang="ja-JP" altLang="en-US"/>
          </a:p>
        </p:txBody>
      </p:sp>
    </p:spTree>
    <p:extLst>
      <p:ext uri="{BB962C8B-B14F-4D97-AF65-F5344CB8AC3E}">
        <p14:creationId xmlns:p14="http://schemas.microsoft.com/office/powerpoint/2010/main" val="3534444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373F0E4B-7AB4-46A0-AC45-993EBDFD1E4F}" type="datetimeFigureOut">
              <a:rPr lang="ja-JP" altLang="en-US"/>
              <a:pPr>
                <a:defRPr/>
              </a:pPr>
              <a:t>2014/6/6</a:t>
            </a:fld>
            <a:endParaRPr lang="ja-JP" altLang="en-US"/>
          </a:p>
        </p:txBody>
      </p:sp>
      <p:sp>
        <p:nvSpPr>
          <p:cNvPr id="3" name="フッター プレースホルダー 2"/>
          <p:cNvSpPr>
            <a:spLocks noGrp="1"/>
          </p:cNvSpPr>
          <p:nvPr>
            <p:ph type="ftr" sz="quarter" idx="11"/>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82673BB5-6B20-4C2D-B831-58EE57827781}" type="slidenum">
              <a:rPr lang="ja-JP" altLang="en-US"/>
              <a:pPr>
                <a:defRPr/>
              </a:pPr>
              <a:t>‹#›</a:t>
            </a:fld>
            <a:endParaRPr lang="ja-JP" altLang="en-US"/>
          </a:p>
        </p:txBody>
      </p:sp>
    </p:spTree>
    <p:extLst>
      <p:ext uri="{BB962C8B-B14F-4D97-AF65-F5344CB8AC3E}">
        <p14:creationId xmlns:p14="http://schemas.microsoft.com/office/powerpoint/2010/main" val="1904133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0446D792-DF74-4081-A4C5-D581790F8583}" type="datetimeFigureOut">
              <a:rPr lang="ja-JP" altLang="en-US"/>
              <a:pPr>
                <a:defRPr/>
              </a:pPr>
              <a:t>2014/6/6</a:t>
            </a:fld>
            <a:endParaRPr lang="ja-JP" altLang="en-US"/>
          </a:p>
        </p:txBody>
      </p:sp>
      <p:sp>
        <p:nvSpPr>
          <p:cNvPr id="6" name="フッター プレースホルダー 5"/>
          <p:cNvSpPr>
            <a:spLocks noGrp="1"/>
          </p:cNvSpPr>
          <p:nvPr>
            <p:ph type="ftr" sz="quarter" idx="11"/>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2C5630BE-A6F5-4DCF-8DC7-D97555DC2258}" type="slidenum">
              <a:rPr lang="ja-JP" altLang="en-US"/>
              <a:pPr>
                <a:defRPr/>
              </a:pPr>
              <a:t>‹#›</a:t>
            </a:fld>
            <a:endParaRPr lang="ja-JP" altLang="en-US"/>
          </a:p>
        </p:txBody>
      </p:sp>
    </p:spTree>
    <p:extLst>
      <p:ext uri="{BB962C8B-B14F-4D97-AF65-F5344CB8AC3E}">
        <p14:creationId xmlns:p14="http://schemas.microsoft.com/office/powerpoint/2010/main" val="196709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59AA22-B4A8-4D91-BC55-30E791913483}" type="slidenum">
              <a:rPr lang="en-US" altLang="ja-JP"/>
              <a:pPr>
                <a:defRPr/>
              </a:pPr>
              <a:t>‹#›</a:t>
            </a:fld>
            <a:endParaRPr lang="en-US" altLang="ja-JP"/>
          </a:p>
        </p:txBody>
      </p:sp>
    </p:spTree>
    <p:extLst>
      <p:ext uri="{BB962C8B-B14F-4D97-AF65-F5344CB8AC3E}">
        <p14:creationId xmlns:p14="http://schemas.microsoft.com/office/powerpoint/2010/main" val="3231614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96AB930C-B130-47A8-A9C2-86BC6370B5B9}" type="datetimeFigureOut">
              <a:rPr lang="ja-JP" altLang="en-US"/>
              <a:pPr>
                <a:defRPr/>
              </a:pPr>
              <a:t>2014/6/6</a:t>
            </a:fld>
            <a:endParaRPr lang="ja-JP" altLang="en-US"/>
          </a:p>
        </p:txBody>
      </p:sp>
      <p:sp>
        <p:nvSpPr>
          <p:cNvPr id="6" name="フッター プレースホルダー 5"/>
          <p:cNvSpPr>
            <a:spLocks noGrp="1"/>
          </p:cNvSpPr>
          <p:nvPr>
            <p:ph type="ftr" sz="quarter" idx="11"/>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81008021-F455-4F7F-AD0C-E1C47BB525D4}" type="slidenum">
              <a:rPr lang="ja-JP" altLang="en-US"/>
              <a:pPr>
                <a:defRPr/>
              </a:pPr>
              <a:t>‹#›</a:t>
            </a:fld>
            <a:endParaRPr lang="ja-JP" altLang="en-US"/>
          </a:p>
        </p:txBody>
      </p:sp>
    </p:spTree>
    <p:extLst>
      <p:ext uri="{BB962C8B-B14F-4D97-AF65-F5344CB8AC3E}">
        <p14:creationId xmlns:p14="http://schemas.microsoft.com/office/powerpoint/2010/main" val="1053231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D7D279AC-1122-4B9A-AB7B-4258101E4A4B}" type="datetimeFigureOut">
              <a:rPr lang="ja-JP" altLang="en-US"/>
              <a:pPr>
                <a:defRPr/>
              </a:pPr>
              <a:t>2014/6/6</a:t>
            </a:fld>
            <a:endParaRPr lang="ja-JP" altLang="en-US"/>
          </a:p>
        </p:txBody>
      </p:sp>
      <p:sp>
        <p:nvSpPr>
          <p:cNvPr id="5" name="フッター プレースホルダー 4"/>
          <p:cNvSpPr>
            <a:spLocks noGrp="1"/>
          </p:cNvSpPr>
          <p:nvPr>
            <p:ph type="ftr" sz="quarter" idx="11"/>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50BAB468-640A-4633-A201-C0F492F3407E}" type="slidenum">
              <a:rPr lang="ja-JP" altLang="en-US"/>
              <a:pPr>
                <a:defRPr/>
              </a:pPr>
              <a:t>‹#›</a:t>
            </a:fld>
            <a:endParaRPr lang="ja-JP" altLang="en-US"/>
          </a:p>
        </p:txBody>
      </p:sp>
    </p:spTree>
    <p:extLst>
      <p:ext uri="{BB962C8B-B14F-4D97-AF65-F5344CB8AC3E}">
        <p14:creationId xmlns:p14="http://schemas.microsoft.com/office/powerpoint/2010/main" val="291836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EE0B2262-AE85-4119-B6F5-B8AA4F410A4D}" type="datetimeFigureOut">
              <a:rPr lang="ja-JP" altLang="en-US"/>
              <a:pPr>
                <a:defRPr/>
              </a:pPr>
              <a:t>2014/6/6</a:t>
            </a:fld>
            <a:endParaRPr lang="ja-JP" altLang="en-US"/>
          </a:p>
        </p:txBody>
      </p:sp>
      <p:sp>
        <p:nvSpPr>
          <p:cNvPr id="5" name="フッター プレースホルダー 4"/>
          <p:cNvSpPr>
            <a:spLocks noGrp="1"/>
          </p:cNvSpPr>
          <p:nvPr>
            <p:ph type="ftr" sz="quarter" idx="11"/>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lnSpc>
                <a:spcPct val="50000"/>
              </a:lnSpc>
              <a:spcBef>
                <a:spcPct val="50000"/>
              </a:spcBef>
              <a:spcAft>
                <a:spcPct val="0"/>
              </a:spcAft>
              <a:buFontTx/>
              <a:buChar char="•"/>
              <a:defRPr>
                <a:latin typeface="Times New Roman" pitchFamily="18" charset="0"/>
                <a:ea typeface="ＭＳ Ｐゴシック" charset="-128"/>
              </a:defRPr>
            </a:lvl1pPr>
          </a:lstStyle>
          <a:p>
            <a:pPr>
              <a:defRPr/>
            </a:pPr>
            <a:fld id="{5CE99C0A-43D4-40B6-AF55-41A493C1ED9E}" type="slidenum">
              <a:rPr lang="ja-JP" altLang="en-US"/>
              <a:pPr>
                <a:defRPr/>
              </a:pPr>
              <a:t>‹#›</a:t>
            </a:fld>
            <a:endParaRPr lang="ja-JP" altLang="en-US"/>
          </a:p>
        </p:txBody>
      </p:sp>
    </p:spTree>
    <p:extLst>
      <p:ext uri="{BB962C8B-B14F-4D97-AF65-F5344CB8AC3E}">
        <p14:creationId xmlns:p14="http://schemas.microsoft.com/office/powerpoint/2010/main" val="1714514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59AA22-B4A8-4D91-BC55-30E791913483}" type="slidenum">
              <a:rPr lang="en-US" altLang="ja-JP"/>
              <a:pPr>
                <a:defRPr/>
              </a:pPr>
              <a:t>‹#›</a:t>
            </a:fld>
            <a:endParaRPr lang="en-US" altLang="ja-JP"/>
          </a:p>
        </p:txBody>
      </p:sp>
    </p:spTree>
    <p:extLst>
      <p:ext uri="{BB962C8B-B14F-4D97-AF65-F5344CB8AC3E}">
        <p14:creationId xmlns:p14="http://schemas.microsoft.com/office/powerpoint/2010/main" val="307820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6"/>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D61572A-0DF7-4E89-B918-31C1F41B302E}" type="slidenum">
              <a:rPr lang="en-US" altLang="ja-JP"/>
              <a:pPr>
                <a:defRPr/>
              </a:pPr>
              <a:t>‹#›</a:t>
            </a:fld>
            <a:endParaRPr lang="en-US" altLang="ja-JP"/>
          </a:p>
        </p:txBody>
      </p:sp>
    </p:spTree>
    <p:extLst>
      <p:ext uri="{BB962C8B-B14F-4D97-AF65-F5344CB8AC3E}">
        <p14:creationId xmlns:p14="http://schemas.microsoft.com/office/powerpoint/2010/main" val="2878011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577BA1F-4B40-4F77-B520-B7B5E295C3F6}" type="slidenum">
              <a:rPr lang="en-US" altLang="ja-JP"/>
              <a:pPr>
                <a:defRPr/>
              </a:pPr>
              <a:t>‹#›</a:t>
            </a:fld>
            <a:endParaRPr lang="en-US" altLang="ja-JP"/>
          </a:p>
        </p:txBody>
      </p:sp>
    </p:spTree>
    <p:extLst>
      <p:ext uri="{BB962C8B-B14F-4D97-AF65-F5344CB8AC3E}">
        <p14:creationId xmlns:p14="http://schemas.microsoft.com/office/powerpoint/2010/main" val="18595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E59F56B-34F1-4709-8499-A3336E89BEF6}" type="slidenum">
              <a:rPr lang="en-US" altLang="ja-JP"/>
              <a:pPr>
                <a:defRPr/>
              </a:pPr>
              <a:t>‹#›</a:t>
            </a:fld>
            <a:endParaRPr lang="en-US" altLang="ja-JP"/>
          </a:p>
        </p:txBody>
      </p:sp>
    </p:spTree>
    <p:extLst>
      <p:ext uri="{BB962C8B-B14F-4D97-AF65-F5344CB8AC3E}">
        <p14:creationId xmlns:p14="http://schemas.microsoft.com/office/powerpoint/2010/main" val="2632719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F634C45-AE3F-4978-95AC-5B192A43A1E0}" type="slidenum">
              <a:rPr lang="en-US" altLang="ja-JP"/>
              <a:pPr>
                <a:defRPr/>
              </a:pPr>
              <a:t>‹#›</a:t>
            </a:fld>
            <a:endParaRPr lang="en-US" altLang="ja-JP"/>
          </a:p>
        </p:txBody>
      </p:sp>
    </p:spTree>
    <p:extLst>
      <p:ext uri="{BB962C8B-B14F-4D97-AF65-F5344CB8AC3E}">
        <p14:creationId xmlns:p14="http://schemas.microsoft.com/office/powerpoint/2010/main" val="111341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D86359D-13CF-4AA9-B218-F4AFF839D1FD}" type="slidenum">
              <a:rPr lang="en-US" altLang="ja-JP"/>
              <a:pPr>
                <a:defRPr/>
              </a:pPr>
              <a:t>‹#›</a:t>
            </a:fld>
            <a:endParaRPr lang="en-US" altLang="ja-JP"/>
          </a:p>
        </p:txBody>
      </p:sp>
    </p:spTree>
    <p:extLst>
      <p:ext uri="{BB962C8B-B14F-4D97-AF65-F5344CB8AC3E}">
        <p14:creationId xmlns:p14="http://schemas.microsoft.com/office/powerpoint/2010/main" val="205860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99B7C33-B3FE-4AAB-B9FC-FA8227ED7F1F}" type="slidenum">
              <a:rPr lang="en-US" altLang="ja-JP"/>
              <a:pPr>
                <a:defRPr/>
              </a:pPr>
              <a:t>‹#›</a:t>
            </a:fld>
            <a:endParaRPr lang="en-US" altLang="ja-JP"/>
          </a:p>
        </p:txBody>
      </p:sp>
    </p:spTree>
    <p:extLst>
      <p:ext uri="{BB962C8B-B14F-4D97-AF65-F5344CB8AC3E}">
        <p14:creationId xmlns:p14="http://schemas.microsoft.com/office/powerpoint/2010/main" val="79031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AFCE215-17D1-4892-81FD-3D98DD40E4BF}" type="slidenum">
              <a:rPr lang="en-US" altLang="ja-JP"/>
              <a:pPr>
                <a:defRPr/>
              </a:pPr>
              <a:t>‹#›</a:t>
            </a:fld>
            <a:endParaRPr lang="en-US" altLang="ja-JP"/>
          </a:p>
        </p:txBody>
      </p:sp>
    </p:spTree>
    <p:extLst>
      <p:ext uri="{BB962C8B-B14F-4D97-AF65-F5344CB8AC3E}">
        <p14:creationId xmlns:p14="http://schemas.microsoft.com/office/powerpoint/2010/main" val="771669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ea typeface="ＭＳ Ｐゴシック" pitchFamily="50" charset="-128"/>
              </a:defRPr>
            </a:lvl1pPr>
          </a:lstStyle>
          <a:p>
            <a:pPr>
              <a:defRPr/>
            </a:pPr>
            <a:fld id="{311E4415-8C3C-42C2-A904-042A6F4DBDF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107" r:id="rId1"/>
    <p:sldLayoutId id="2147486106" r:id="rId2"/>
    <p:sldLayoutId id="2147486105" r:id="rId3"/>
    <p:sldLayoutId id="2147486104" r:id="rId4"/>
    <p:sldLayoutId id="2147486103" r:id="rId5"/>
    <p:sldLayoutId id="2147486102" r:id="rId6"/>
    <p:sldLayoutId id="2147486101" r:id="rId7"/>
    <p:sldLayoutId id="2147486100" r:id="rId8"/>
    <p:sldLayoutId id="2147486099" r:id="rId9"/>
    <p:sldLayoutId id="2147486098" r:id="rId10"/>
    <p:sldLayoutId id="2147486097" r:id="rId11"/>
    <p:sldLayoutId id="2147486096" r:id="rId12"/>
    <p:sldLayoutId id="2147486095"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prstClr val="black">
                    <a:tint val="75000"/>
                  </a:prstClr>
                </a:solidFill>
                <a:latin typeface="Calibri"/>
                <a:ea typeface="ＭＳ Ｐゴシック"/>
              </a:defRPr>
            </a:lvl1pPr>
          </a:lstStyle>
          <a:p>
            <a:pPr>
              <a:defRPr/>
            </a:pPr>
            <a:fld id="{5AD02C07-872C-4CD3-872F-A6A20273EECC}" type="datetimeFigureOut">
              <a:rPr lang="ja-JP" altLang="en-US"/>
              <a:pPr>
                <a:defRPr/>
              </a:pPr>
              <a:t>2014/6/6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prstClr val="black">
                    <a:tint val="75000"/>
                  </a:prstClr>
                </a:solidFill>
                <a:latin typeface="Calibri"/>
                <a:ea typeface="ＭＳ Ｐゴシック"/>
              </a:defRPr>
            </a:lvl1pPr>
          </a:lstStyle>
          <a:p>
            <a:pPr>
              <a:defRPr/>
            </a:pPr>
            <a:fld id="{38CA5935-0297-446F-833E-C8698F22FC0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108" r:id="rId1"/>
    <p:sldLayoutId id="2147486109" r:id="rId2"/>
    <p:sldLayoutId id="2147486110" r:id="rId3"/>
    <p:sldLayoutId id="2147486111" r:id="rId4"/>
    <p:sldLayoutId id="2147486112" r:id="rId5"/>
    <p:sldLayoutId id="2147486113" r:id="rId6"/>
    <p:sldLayoutId id="2147486114" r:id="rId7"/>
    <p:sldLayoutId id="2147486115" r:id="rId8"/>
    <p:sldLayoutId id="2147486116" r:id="rId9"/>
    <p:sldLayoutId id="2147486117" r:id="rId10"/>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package" Target="../embeddings/Microsoft_Excel_______1.xls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Excel_97-2003_______1.xls"/></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980728"/>
            <a:ext cx="7920880" cy="1872208"/>
          </a:xfrm>
        </p:spPr>
        <p:txBody>
          <a:bodyPr>
            <a:normAutofit/>
          </a:bodyPr>
          <a:lstStyle/>
          <a:p>
            <a:r>
              <a:rPr lang="ja-JP" altLang="en-US" sz="2000" dirty="0" smtClean="0"/>
              <a:t>京都ジョブパークにおける大学</a:t>
            </a:r>
            <a:r>
              <a:rPr lang="ja-JP" altLang="en-US" sz="2000" dirty="0"/>
              <a:t>等新規</a:t>
            </a:r>
            <a:r>
              <a:rPr lang="ja-JP" altLang="en-US" sz="2000" dirty="0" smtClean="0"/>
              <a:t>学卒者等に対する取組事例</a:t>
            </a:r>
            <a:r>
              <a:rPr lang="en-US" altLang="ja-JP" sz="2000" dirty="0" smtClean="0"/>
              <a:t/>
            </a:r>
            <a:br>
              <a:rPr lang="en-US" altLang="ja-JP" sz="2000" dirty="0" smtClean="0"/>
            </a:br>
            <a:r>
              <a:rPr lang="ja-JP" altLang="en-US" sz="3200" dirty="0" smtClean="0"/>
              <a:t>－京都ＪＰカレッジについて－</a:t>
            </a:r>
            <a:endParaRPr kumimoji="1" lang="ja-JP" altLang="en-US" sz="3200" dirty="0"/>
          </a:p>
        </p:txBody>
      </p:sp>
      <p:sp>
        <p:nvSpPr>
          <p:cNvPr id="3" name="サブタイトル 2"/>
          <p:cNvSpPr>
            <a:spLocks noGrp="1"/>
          </p:cNvSpPr>
          <p:nvPr>
            <p:ph type="subTitle" idx="1"/>
          </p:nvPr>
        </p:nvSpPr>
        <p:spPr>
          <a:xfrm>
            <a:off x="1547664" y="5085184"/>
            <a:ext cx="6400800" cy="1512168"/>
          </a:xfrm>
        </p:spPr>
        <p:txBody>
          <a:bodyPr>
            <a:normAutofit/>
          </a:bodyPr>
          <a:lstStyle/>
          <a:p>
            <a:r>
              <a:rPr kumimoji="1" lang="ja-JP" altLang="en-US" sz="2400" dirty="0" smtClean="0">
                <a:solidFill>
                  <a:schemeClr val="tx1"/>
                </a:solidFill>
              </a:rPr>
              <a:t>平成２６年４月２５日</a:t>
            </a:r>
            <a:endParaRPr kumimoji="1" lang="en-US" altLang="ja-JP" sz="2400" dirty="0" smtClean="0">
              <a:solidFill>
                <a:schemeClr val="tx1"/>
              </a:solidFill>
            </a:endParaRPr>
          </a:p>
          <a:p>
            <a:r>
              <a:rPr kumimoji="1" lang="ja-JP" altLang="en-US" sz="2800" dirty="0" smtClean="0">
                <a:solidFill>
                  <a:schemeClr val="tx1"/>
                </a:solidFill>
              </a:rPr>
              <a:t>京都府総合就業支援室</a:t>
            </a:r>
            <a:endParaRPr kumimoji="1" lang="en-US" altLang="ja-JP" sz="2800" dirty="0" smtClean="0">
              <a:solidFill>
                <a:schemeClr val="tx1"/>
              </a:solidFill>
            </a:endParaRPr>
          </a:p>
          <a:p>
            <a:endParaRPr kumimoji="1" lang="ja-JP" altLang="en-US" sz="2800" dirty="0">
              <a:solidFill>
                <a:schemeClr val="tx1"/>
              </a:solidFill>
            </a:endParaRPr>
          </a:p>
        </p:txBody>
      </p:sp>
    </p:spTree>
    <p:extLst>
      <p:ext uri="{BB962C8B-B14F-4D97-AF65-F5344CB8AC3E}">
        <p14:creationId xmlns:p14="http://schemas.microsoft.com/office/powerpoint/2010/main" val="3257515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61971" y="116632"/>
            <a:ext cx="8229600" cy="346050"/>
          </a:xfrm>
        </p:spPr>
        <p:txBody>
          <a:bodyPr/>
          <a:lstStyle/>
          <a:p>
            <a:pPr algn="l"/>
            <a:r>
              <a:rPr lang="ja-JP" altLang="en-US" sz="2400" b="1" dirty="0" smtClean="0"/>
              <a:t>２　ＪＰカレッジについて（受講申込から受講修了までの流れ）</a:t>
            </a:r>
            <a:endParaRPr lang="ja-JP" altLang="en-US" sz="2400" b="1" dirty="0"/>
          </a:p>
        </p:txBody>
      </p:sp>
      <p:sp>
        <p:nvSpPr>
          <p:cNvPr id="7" name="テキスト ボックス 6"/>
          <p:cNvSpPr txBox="1"/>
          <p:nvPr/>
        </p:nvSpPr>
        <p:spPr>
          <a:xfrm>
            <a:off x="0" y="620688"/>
            <a:ext cx="9144000" cy="307777"/>
          </a:xfrm>
          <a:prstGeom prst="rect">
            <a:avLst/>
          </a:prstGeom>
          <a:noFill/>
        </p:spPr>
        <p:txBody>
          <a:bodyPr wrap="square" rtlCol="0">
            <a:spAutoFit/>
          </a:bodyPr>
          <a:lstStyle/>
          <a:p>
            <a:pPr marL="0" lvl="1"/>
            <a:r>
              <a:rPr lang="ja-JP" altLang="en-US" sz="1400" dirty="0">
                <a:latin typeface="HG丸ｺﾞｼｯｸM-PRO" pitchFamily="50" charset="-128"/>
                <a:ea typeface="HG丸ｺﾞｼｯｸM-PRO" pitchFamily="50" charset="-128"/>
              </a:rPr>
              <a:t>利用者</a:t>
            </a:r>
            <a:r>
              <a:rPr lang="ja-JP" altLang="en-US" sz="1400" dirty="0" smtClean="0">
                <a:latin typeface="HG丸ｺﾞｼｯｸM-PRO" pitchFamily="50" charset="-128"/>
                <a:ea typeface="HG丸ｺﾞｼｯｸM-PRO" pitchFamily="50" charset="-128"/>
              </a:rPr>
              <a:t>は、次のような流れでＪＰカレッジを受講</a:t>
            </a:r>
            <a:endParaRPr lang="en-US" altLang="ja-JP" sz="1400" dirty="0" smtClean="0">
              <a:latin typeface="HG丸ｺﾞｼｯｸM-PRO" pitchFamily="50" charset="-128"/>
              <a:ea typeface="HG丸ｺﾞｼｯｸM-PRO" pitchFamily="50" charset="-128"/>
            </a:endParaRPr>
          </a:p>
        </p:txBody>
      </p:sp>
      <p:sp>
        <p:nvSpPr>
          <p:cNvPr id="3" name="正方形/長方形 2"/>
          <p:cNvSpPr/>
          <p:nvPr/>
        </p:nvSpPr>
        <p:spPr>
          <a:xfrm>
            <a:off x="179512" y="1196752"/>
            <a:ext cx="3600400" cy="24040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23528" y="1052736"/>
            <a:ext cx="1440160" cy="36004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受講申込</a:t>
            </a:r>
            <a:endParaRPr kumimoji="1" lang="ja-JP" altLang="en-US" sz="1600" dirty="0">
              <a:solidFill>
                <a:schemeClr val="tx1"/>
              </a:solidFill>
            </a:endParaRPr>
          </a:p>
        </p:txBody>
      </p:sp>
      <p:sp>
        <p:nvSpPr>
          <p:cNvPr id="8" name="テキスト ボックス 7"/>
          <p:cNvSpPr txBox="1"/>
          <p:nvPr/>
        </p:nvSpPr>
        <p:spPr>
          <a:xfrm>
            <a:off x="179512" y="1484784"/>
            <a:ext cx="3744416" cy="1785104"/>
          </a:xfrm>
          <a:prstGeom prst="rect">
            <a:avLst/>
          </a:prstGeom>
          <a:noFill/>
        </p:spPr>
        <p:txBody>
          <a:bodyPr wrap="square" rtlCol="0">
            <a:spAutoFit/>
          </a:bodyPr>
          <a:lstStyle/>
          <a:p>
            <a:pPr marL="93663" indent="-93663"/>
            <a:r>
              <a:rPr kumimoji="1" lang="ja-JP" altLang="en-US" sz="1100" dirty="0" smtClean="0">
                <a:latin typeface="HG丸ｺﾞｼｯｸM-PRO" pitchFamily="50" charset="-128"/>
                <a:ea typeface="HG丸ｺﾞｼｯｸM-PRO" pitchFamily="50" charset="-128"/>
              </a:rPr>
              <a:t>★ジョブパーク登録済みの利用者は、カウンセリングの中で、ＪＰカレッジの「どのコース」「どの講座」を受講するかを、カウンセラーとの相談の上、決定（アラカルト方式：右記参照）</a:t>
            </a:r>
            <a:endParaRPr kumimoji="1" lang="en-US" altLang="ja-JP" sz="1100" dirty="0" smtClean="0">
              <a:latin typeface="HG丸ｺﾞｼｯｸM-PRO" pitchFamily="50" charset="-128"/>
              <a:ea typeface="HG丸ｺﾞｼｯｸM-PRO" pitchFamily="50" charset="-128"/>
            </a:endParaRPr>
          </a:p>
          <a:p>
            <a:pPr marL="93663" indent="-93663"/>
            <a:r>
              <a:rPr lang="ja-JP" altLang="en-US" sz="1100" dirty="0" smtClean="0">
                <a:latin typeface="HG丸ｺﾞｼｯｸM-PRO" pitchFamily="50" charset="-128"/>
                <a:ea typeface="HG丸ｺﾞｼｯｸM-PRO" pitchFamily="50" charset="-128"/>
              </a:rPr>
              <a:t>★利用者自身の受講希望だけでなく、客観的指標によるカウンセラー判断も加味。不足している能力は、受講によって確実に補う必要がある。</a:t>
            </a:r>
            <a:endParaRPr lang="en-US" altLang="ja-JP" sz="1100" dirty="0" smtClean="0">
              <a:latin typeface="HG丸ｺﾞｼｯｸM-PRO" pitchFamily="50" charset="-128"/>
              <a:ea typeface="HG丸ｺﾞｼｯｸM-PRO" pitchFamily="50" charset="-128"/>
            </a:endParaRPr>
          </a:p>
          <a:p>
            <a:pPr marL="93663" indent="-93663"/>
            <a:r>
              <a:rPr kumimoji="1" lang="ja-JP" altLang="en-US" sz="1100" dirty="0" smtClean="0">
                <a:latin typeface="HG丸ｺﾞｼｯｸM-PRO" pitchFamily="50" charset="-128"/>
                <a:ea typeface="HG丸ｺﾞｼｯｸM-PRO" pitchFamily="50" charset="-128"/>
              </a:rPr>
              <a:t>★カウンセラーを通じて、ＪＰカレッジ事務局に申し込みを行う。</a:t>
            </a:r>
            <a:endParaRPr kumimoji="1" lang="en-US" altLang="ja-JP" sz="1100" dirty="0" smtClean="0">
              <a:latin typeface="HG丸ｺﾞｼｯｸM-PRO" pitchFamily="50" charset="-128"/>
              <a:ea typeface="HG丸ｺﾞｼｯｸM-PRO" pitchFamily="50" charset="-128"/>
            </a:endParaRPr>
          </a:p>
          <a:p>
            <a:pPr marL="93663" indent="-93663"/>
            <a:r>
              <a:rPr lang="ja-JP" altLang="en-US" sz="1100" dirty="0" smtClean="0">
                <a:latin typeface="HG丸ｺﾞｼｯｸM-PRO" pitchFamily="50" charset="-128"/>
                <a:ea typeface="HG丸ｺﾞｼｯｸM-PRO" pitchFamily="50" charset="-128"/>
              </a:rPr>
              <a:t>★受講目的は、カウンセリングの中で、相互確認を行う。</a:t>
            </a:r>
            <a:endParaRPr kumimoji="1" lang="en-US" altLang="ja-JP" sz="1100" dirty="0" smtClean="0">
              <a:latin typeface="HG丸ｺﾞｼｯｸM-PRO" pitchFamily="50" charset="-128"/>
              <a:ea typeface="HG丸ｺﾞｼｯｸM-PRO" pitchFamily="50" charset="-128"/>
            </a:endParaRPr>
          </a:p>
        </p:txBody>
      </p:sp>
      <p:sp>
        <p:nvSpPr>
          <p:cNvPr id="11" name="正方形/長方形 10"/>
          <p:cNvSpPr/>
          <p:nvPr/>
        </p:nvSpPr>
        <p:spPr>
          <a:xfrm>
            <a:off x="4716016" y="1052736"/>
            <a:ext cx="4176463" cy="540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887970" y="836712"/>
            <a:ext cx="1440160" cy="36004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受講</a:t>
            </a:r>
            <a:endParaRPr kumimoji="1" lang="ja-JP" altLang="en-US" sz="1600" dirty="0">
              <a:solidFill>
                <a:schemeClr val="tx1"/>
              </a:solidFill>
            </a:endParaRPr>
          </a:p>
        </p:txBody>
      </p:sp>
      <p:sp>
        <p:nvSpPr>
          <p:cNvPr id="9" name="ホームベース 8"/>
          <p:cNvSpPr/>
          <p:nvPr/>
        </p:nvSpPr>
        <p:spPr>
          <a:xfrm>
            <a:off x="4860032" y="1340768"/>
            <a:ext cx="1833474" cy="351813"/>
          </a:xfrm>
          <a:prstGeom prst="homePlate">
            <a:avLst/>
          </a:prstGeom>
          <a:solidFill>
            <a:srgbClr val="CCFF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rPr>
              <a:t>　アラカルト方式</a:t>
            </a:r>
            <a:endParaRPr kumimoji="1" lang="ja-JP" altLang="en-US" sz="1400" b="1" dirty="0">
              <a:solidFill>
                <a:schemeClr val="tx1"/>
              </a:solidFill>
            </a:endParaRPr>
          </a:p>
        </p:txBody>
      </p:sp>
      <p:sp>
        <p:nvSpPr>
          <p:cNvPr id="12" name="右矢印 11"/>
          <p:cNvSpPr/>
          <p:nvPr/>
        </p:nvSpPr>
        <p:spPr>
          <a:xfrm>
            <a:off x="3995936" y="1804706"/>
            <a:ext cx="576064" cy="1624294"/>
          </a:xfrm>
          <a:prstGeom prst="rightArrow">
            <a:avLst>
              <a:gd name="adj1" fmla="val 64979"/>
              <a:gd name="adj2" fmla="val 50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860032" y="1700808"/>
            <a:ext cx="3888432" cy="769441"/>
          </a:xfrm>
          <a:prstGeom prst="rect">
            <a:avLst/>
          </a:prstGeom>
          <a:noFill/>
        </p:spPr>
        <p:txBody>
          <a:bodyPr wrap="square" rtlCol="0">
            <a:spAutoFit/>
          </a:bodyPr>
          <a:lstStyle/>
          <a:p>
            <a:pPr marL="93663" indent="-93663"/>
            <a:r>
              <a:rPr kumimoji="1" lang="ja-JP" altLang="en-US" sz="1100" dirty="0" smtClean="0">
                <a:latin typeface="HG丸ｺﾞｼｯｸM-PRO" pitchFamily="50" charset="-128"/>
                <a:ea typeface="HG丸ｺﾞｼｯｸM-PRO" pitchFamily="50" charset="-128"/>
              </a:rPr>
              <a:t>★ＪＰカレッジ各コースとも</a:t>
            </a:r>
            <a:r>
              <a:rPr lang="ja-JP" altLang="en-US" sz="1100" dirty="0" smtClean="0">
                <a:latin typeface="HG丸ｺﾞｼｯｸM-PRO" pitchFamily="50" charset="-128"/>
                <a:ea typeface="HG丸ｺﾞｼｯｸM-PRO" pitchFamily="50" charset="-128"/>
              </a:rPr>
              <a:t>１</a:t>
            </a:r>
            <a:r>
              <a:rPr kumimoji="1" lang="ja-JP" altLang="en-US" sz="1100" dirty="0" smtClean="0">
                <a:latin typeface="HG丸ｺﾞｼｯｸM-PRO" pitchFamily="50" charset="-128"/>
                <a:ea typeface="HG丸ｺﾞｼｯｸM-PRO" pitchFamily="50" charset="-128"/>
              </a:rPr>
              <a:t>講座から申込みが可能なアラカルト方式で運営。</a:t>
            </a:r>
            <a:endParaRPr kumimoji="1" lang="en-US" altLang="ja-JP" sz="1100" dirty="0" smtClean="0">
              <a:latin typeface="HG丸ｺﾞｼｯｸM-PRO" pitchFamily="50" charset="-128"/>
              <a:ea typeface="HG丸ｺﾞｼｯｸM-PRO" pitchFamily="50" charset="-128"/>
            </a:endParaRPr>
          </a:p>
          <a:p>
            <a:pPr marL="93663" indent="-93663"/>
            <a:r>
              <a:rPr lang="ja-JP" altLang="en-US" sz="1100" dirty="0" smtClean="0">
                <a:latin typeface="HG丸ｺﾞｼｯｸM-PRO" pitchFamily="50" charset="-128"/>
                <a:ea typeface="HG丸ｺﾞｼｯｸM-PRO" pitchFamily="50" charset="-128"/>
              </a:rPr>
              <a:t>★どの講座も、習得を目指す能力が決まっているため、受講者が目的・目標を定めやすいのが特徴。</a:t>
            </a:r>
            <a:endParaRPr lang="en-US" altLang="ja-JP" sz="1100" dirty="0" smtClean="0">
              <a:latin typeface="HG丸ｺﾞｼｯｸM-PRO" pitchFamily="50" charset="-128"/>
              <a:ea typeface="HG丸ｺﾞｼｯｸM-PRO" pitchFamily="50" charset="-128"/>
            </a:endParaRPr>
          </a:p>
        </p:txBody>
      </p:sp>
      <p:sp>
        <p:nvSpPr>
          <p:cNvPr id="15" name="ホームベース 14"/>
          <p:cNvSpPr/>
          <p:nvPr/>
        </p:nvSpPr>
        <p:spPr>
          <a:xfrm>
            <a:off x="4863408" y="2636912"/>
            <a:ext cx="1833474" cy="334970"/>
          </a:xfrm>
          <a:prstGeom prst="homePlate">
            <a:avLst/>
          </a:prstGeom>
          <a:solidFill>
            <a:srgbClr val="CCFF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rPr>
              <a:t>　ワーク</a:t>
            </a:r>
            <a:r>
              <a:rPr lang="ja-JP" altLang="en-US" sz="1400" b="1" dirty="0">
                <a:solidFill>
                  <a:schemeClr val="tx1"/>
                </a:solidFill>
              </a:rPr>
              <a:t>中心</a:t>
            </a:r>
            <a:endParaRPr kumimoji="1" lang="ja-JP" altLang="en-US" sz="1400" b="1" dirty="0">
              <a:solidFill>
                <a:schemeClr val="tx1"/>
              </a:solidFill>
            </a:endParaRPr>
          </a:p>
        </p:txBody>
      </p:sp>
      <p:sp>
        <p:nvSpPr>
          <p:cNvPr id="16" name="テキスト ボックス 15"/>
          <p:cNvSpPr txBox="1"/>
          <p:nvPr/>
        </p:nvSpPr>
        <p:spPr>
          <a:xfrm>
            <a:off x="4860032" y="2996952"/>
            <a:ext cx="3888432" cy="1369606"/>
          </a:xfrm>
          <a:prstGeom prst="rect">
            <a:avLst/>
          </a:prstGeom>
          <a:noFill/>
        </p:spPr>
        <p:txBody>
          <a:bodyPr wrap="square" rtlCol="0">
            <a:spAutoFit/>
          </a:bodyPr>
          <a:lstStyle/>
          <a:p>
            <a:pPr marL="93663" indent="-93663"/>
            <a:r>
              <a:rPr kumimoji="1" lang="ja-JP" altLang="en-US" sz="1100" dirty="0" smtClean="0">
                <a:latin typeface="HG丸ｺﾞｼｯｸM-PRO" pitchFamily="50" charset="-128"/>
                <a:ea typeface="HG丸ｺﾞｼｯｸM-PRO" pitchFamily="50" charset="-128"/>
              </a:rPr>
              <a:t>★様々な人とのディスカッションが可能となる</a:t>
            </a:r>
            <a:r>
              <a:rPr kumimoji="1" lang="ja-JP" altLang="en-US" sz="1400" b="1" u="sng" dirty="0" smtClean="0">
                <a:solidFill>
                  <a:srgbClr val="FF0000"/>
                </a:solidFill>
                <a:latin typeface="HG丸ｺﾞｼｯｸM-PRO" pitchFamily="50" charset="-128"/>
                <a:ea typeface="HG丸ｺﾞｼｯｸM-PRO" pitchFamily="50" charset="-128"/>
              </a:rPr>
              <a:t>グループワーク方式を中心に組み立て。</a:t>
            </a:r>
            <a:r>
              <a:rPr kumimoji="1" lang="ja-JP" altLang="en-US" sz="1100" dirty="0" smtClean="0">
                <a:latin typeface="HG丸ｺﾞｼｯｸM-PRO" pitchFamily="50" charset="-128"/>
                <a:ea typeface="HG丸ｺﾞｼｯｸM-PRO" pitchFamily="50" charset="-128"/>
              </a:rPr>
              <a:t>多様な考え方の他者とのコミュニケーションを経験しておくことで、社会（就職先）での人間関係を円滑に進めるデモンストレーションとなる。また、人前で自分の意見を発表する練習をすることで、面接等の就職活動にも役立つ。</a:t>
            </a:r>
            <a:endParaRPr kumimoji="1" lang="en-US" altLang="ja-JP" sz="1100" dirty="0" smtClean="0">
              <a:latin typeface="HG丸ｺﾞｼｯｸM-PRO" pitchFamily="50" charset="-128"/>
              <a:ea typeface="HG丸ｺﾞｼｯｸM-PRO" pitchFamily="50" charset="-128"/>
            </a:endParaRPr>
          </a:p>
          <a:p>
            <a:pPr marL="93663" indent="-93663"/>
            <a:r>
              <a:rPr lang="ja-JP" altLang="en-US" sz="1100" dirty="0" smtClean="0">
                <a:solidFill>
                  <a:srgbClr val="FF0000"/>
                </a:solidFill>
                <a:latin typeface="HG丸ｺﾞｼｯｸM-PRO" pitchFamily="50" charset="-128"/>
                <a:ea typeface="HG丸ｺﾞｼｯｸM-PRO" pitchFamily="50" charset="-128"/>
              </a:rPr>
              <a:t>　</a:t>
            </a:r>
            <a:endParaRPr kumimoji="1" lang="en-US" altLang="ja-JP" sz="1100" b="1" dirty="0" smtClean="0">
              <a:solidFill>
                <a:srgbClr val="FF0000"/>
              </a:solidFill>
              <a:latin typeface="HG丸ｺﾞｼｯｸM-PRO" pitchFamily="50" charset="-128"/>
              <a:ea typeface="HG丸ｺﾞｼｯｸM-PRO" pitchFamily="50" charset="-128"/>
            </a:endParaRPr>
          </a:p>
        </p:txBody>
      </p:sp>
      <p:sp>
        <p:nvSpPr>
          <p:cNvPr id="17" name="ホームベース 16"/>
          <p:cNvSpPr/>
          <p:nvPr/>
        </p:nvSpPr>
        <p:spPr>
          <a:xfrm>
            <a:off x="4863408" y="4725144"/>
            <a:ext cx="1833474" cy="351813"/>
          </a:xfrm>
          <a:prstGeom prst="homePlate">
            <a:avLst/>
          </a:prstGeom>
          <a:solidFill>
            <a:srgbClr val="CCFF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rPr>
              <a:t>　意識改革の徹底</a:t>
            </a:r>
            <a:endParaRPr kumimoji="1" lang="ja-JP" altLang="en-US" sz="1400" b="1" dirty="0">
              <a:solidFill>
                <a:schemeClr val="tx1"/>
              </a:solidFill>
            </a:endParaRPr>
          </a:p>
        </p:txBody>
      </p:sp>
      <p:sp>
        <p:nvSpPr>
          <p:cNvPr id="18" name="テキスト ボックス 17"/>
          <p:cNvSpPr txBox="1"/>
          <p:nvPr/>
        </p:nvSpPr>
        <p:spPr>
          <a:xfrm>
            <a:off x="4860032" y="5085184"/>
            <a:ext cx="3888432" cy="938719"/>
          </a:xfrm>
          <a:prstGeom prst="rect">
            <a:avLst/>
          </a:prstGeom>
          <a:noFill/>
        </p:spPr>
        <p:txBody>
          <a:bodyPr wrap="square" rtlCol="0">
            <a:spAutoFit/>
          </a:bodyPr>
          <a:lstStyle/>
          <a:p>
            <a:pPr marL="93663" indent="-93663"/>
            <a:r>
              <a:rPr kumimoji="1" lang="ja-JP" altLang="en-US" sz="1100" dirty="0" smtClean="0">
                <a:latin typeface="HG丸ｺﾞｼｯｸM-PRO" pitchFamily="50" charset="-128"/>
                <a:ea typeface="HG丸ｺﾞｼｯｸM-PRO" pitchFamily="50" charset="-128"/>
              </a:rPr>
              <a:t>★ＪＰカレッジは</a:t>
            </a:r>
            <a:r>
              <a:rPr lang="ja-JP" altLang="en-US" sz="1100" b="1" u="sng" dirty="0" smtClean="0">
                <a:latin typeface="HG丸ｺﾞｼｯｸM-PRO" pitchFamily="50" charset="-128"/>
                <a:ea typeface="HG丸ｺﾞｼｯｸM-PRO" pitchFamily="50" charset="-128"/>
              </a:rPr>
              <a:t>正規</a:t>
            </a:r>
            <a:r>
              <a:rPr kumimoji="1" lang="ja-JP" altLang="en-US" sz="1100" b="1" u="sng" dirty="0" smtClean="0">
                <a:latin typeface="HG丸ｺﾞｼｯｸM-PRO" pitchFamily="50" charset="-128"/>
                <a:ea typeface="HG丸ｺﾞｼｯｸM-PRO" pitchFamily="50" charset="-128"/>
              </a:rPr>
              <a:t>就労を目指す</a:t>
            </a:r>
            <a:r>
              <a:rPr kumimoji="1" lang="ja-JP" altLang="en-US" sz="1100" dirty="0" smtClean="0">
                <a:latin typeface="HG丸ｺﾞｼｯｸM-PRO" pitchFamily="50" charset="-128"/>
                <a:ea typeface="HG丸ｺﾞｼｯｸM-PRO" pitchFamily="50" charset="-128"/>
              </a:rPr>
              <a:t>。このため、社会人基礎力の習得によって、これまでのキャリアをリブート（再起動）し、今後のライフプランを再設計することで、正規雇用に向けた就職活動への意識を高めていけるよう、意識改革できる講義内容を設計。</a:t>
            </a:r>
            <a:endParaRPr kumimoji="1" lang="en-US" altLang="ja-JP" sz="1100" dirty="0" smtClean="0">
              <a:latin typeface="HG丸ｺﾞｼｯｸM-PRO" pitchFamily="50" charset="-128"/>
              <a:ea typeface="HG丸ｺﾞｼｯｸM-PRO" pitchFamily="50" charset="-128"/>
            </a:endParaRPr>
          </a:p>
        </p:txBody>
      </p:sp>
      <p:sp>
        <p:nvSpPr>
          <p:cNvPr id="19" name="右矢印 18"/>
          <p:cNvSpPr/>
          <p:nvPr/>
        </p:nvSpPr>
        <p:spPr>
          <a:xfrm rot="10800000">
            <a:off x="3995937" y="4401661"/>
            <a:ext cx="576064" cy="1639976"/>
          </a:xfrm>
          <a:prstGeom prst="rightArrow">
            <a:avLst>
              <a:gd name="adj1" fmla="val 64979"/>
              <a:gd name="adj2" fmla="val 50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79512" y="4221088"/>
            <a:ext cx="3600400"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326655" y="4041068"/>
            <a:ext cx="1440160" cy="36004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振返り</a:t>
            </a:r>
            <a:endParaRPr kumimoji="1" lang="ja-JP" altLang="en-US" sz="1600" dirty="0">
              <a:solidFill>
                <a:schemeClr val="tx1"/>
              </a:solidFill>
            </a:endParaRPr>
          </a:p>
        </p:txBody>
      </p:sp>
      <p:sp>
        <p:nvSpPr>
          <p:cNvPr id="22" name="テキスト ボックス 21"/>
          <p:cNvSpPr txBox="1"/>
          <p:nvPr/>
        </p:nvSpPr>
        <p:spPr>
          <a:xfrm>
            <a:off x="161971" y="4554994"/>
            <a:ext cx="3600400" cy="1615827"/>
          </a:xfrm>
          <a:prstGeom prst="rect">
            <a:avLst/>
          </a:prstGeom>
          <a:noFill/>
        </p:spPr>
        <p:txBody>
          <a:bodyPr wrap="square" rtlCol="0">
            <a:spAutoFit/>
          </a:bodyPr>
          <a:lstStyle/>
          <a:p>
            <a:pPr marL="93663" indent="-93663"/>
            <a:r>
              <a:rPr kumimoji="1" lang="ja-JP" altLang="en-US" sz="1100" dirty="0" smtClean="0">
                <a:latin typeface="HG丸ｺﾞｼｯｸM-PRO" pitchFamily="50" charset="-128"/>
                <a:ea typeface="HG丸ｺﾞｼｯｸM-PRO" pitchFamily="50" charset="-128"/>
              </a:rPr>
              <a:t>★受講後は、その成果を、各担当カウンセラーとの間で振り返</a:t>
            </a:r>
            <a:r>
              <a:rPr lang="ja-JP" altLang="en-US" sz="1100" dirty="0" smtClean="0">
                <a:latin typeface="HG丸ｺﾞｼｯｸM-PRO" pitchFamily="50" charset="-128"/>
                <a:ea typeface="HG丸ｺﾞｼｯｸM-PRO" pitchFamily="50" charset="-128"/>
              </a:rPr>
              <a:t>る。</a:t>
            </a:r>
            <a:endParaRPr lang="en-US" altLang="ja-JP" sz="1100" dirty="0" smtClean="0">
              <a:latin typeface="HG丸ｺﾞｼｯｸM-PRO" pitchFamily="50" charset="-128"/>
              <a:ea typeface="HG丸ｺﾞｼｯｸM-PRO" pitchFamily="50" charset="-128"/>
            </a:endParaRPr>
          </a:p>
          <a:p>
            <a:pPr marL="93663" indent="-93663"/>
            <a:r>
              <a:rPr lang="ja-JP" altLang="en-US" sz="1100" dirty="0" smtClean="0">
                <a:latin typeface="HG丸ｺﾞｼｯｸM-PRO" pitchFamily="50" charset="-128"/>
                <a:ea typeface="HG丸ｺﾞｼｯｸM-PRO" pitchFamily="50" charset="-128"/>
              </a:rPr>
              <a:t>★「ＪＰカレッジノート」の記録をもとに、「当初の目標が達成できたか」「グループワークに参加してみての気付き」「新たに発生した課題」「成果」等を話し合い、就職活動に反映させる。</a:t>
            </a:r>
            <a:endParaRPr lang="en-US" altLang="ja-JP" sz="1100" dirty="0" smtClean="0">
              <a:latin typeface="HG丸ｺﾞｼｯｸM-PRO" pitchFamily="50" charset="-128"/>
              <a:ea typeface="HG丸ｺﾞｼｯｸM-PRO" pitchFamily="50" charset="-128"/>
            </a:endParaRPr>
          </a:p>
          <a:p>
            <a:pPr marL="93663" indent="-93663"/>
            <a:r>
              <a:rPr kumimoji="1" lang="ja-JP" altLang="en-US" sz="1100" dirty="0" smtClean="0">
                <a:latin typeface="HG丸ｺﾞｼｯｸM-PRO" pitchFamily="50" charset="-128"/>
                <a:ea typeface="HG丸ｺﾞｼｯｸM-PRO" pitchFamily="50" charset="-128"/>
              </a:rPr>
              <a:t>★振返り作業を補助するため、ＪＰカレッジの講師・カウンセラーが、受講状況・相談状況のフィードバックを行う。</a:t>
            </a:r>
            <a:endParaRPr kumimoji="1" lang="en-US" altLang="ja-JP" sz="1100" dirty="0" smtClean="0">
              <a:latin typeface="HG丸ｺﾞｼｯｸM-PRO" pitchFamily="50" charset="-128"/>
              <a:ea typeface="HG丸ｺﾞｼｯｸM-PRO" pitchFamily="50" charset="-128"/>
            </a:endParaRPr>
          </a:p>
        </p:txBody>
      </p:sp>
      <p:pic>
        <p:nvPicPr>
          <p:cNvPr id="4099" name="Picture 3" descr="C:\Users\jpc02\Desktop\素材\l_26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7644" y="3470511"/>
            <a:ext cx="1512168" cy="1058518"/>
          </a:xfrm>
          <a:prstGeom prst="rect">
            <a:avLst/>
          </a:prstGeom>
          <a:noFill/>
          <a:extLst>
            <a:ext uri="{909E8E84-426E-40DD-AFC4-6F175D3DCCD1}">
              <a14:hiddenFill xmlns:a14="http://schemas.microsoft.com/office/drawing/2010/main">
                <a:solidFill>
                  <a:srgbClr val="FFFFFF"/>
                </a:solidFill>
              </a14:hiddenFill>
            </a:ext>
          </a:extLst>
        </p:spPr>
      </p:pic>
      <p:sp>
        <p:nvSpPr>
          <p:cNvPr id="23" name="Line 2"/>
          <p:cNvSpPr>
            <a:spLocks noChangeShapeType="1"/>
          </p:cNvSpPr>
          <p:nvPr/>
        </p:nvSpPr>
        <p:spPr bwMode="auto">
          <a:xfrm>
            <a:off x="35497" y="617513"/>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Tree>
    <p:extLst>
      <p:ext uri="{BB962C8B-B14F-4D97-AF65-F5344CB8AC3E}">
        <p14:creationId xmlns:p14="http://schemas.microsoft.com/office/powerpoint/2010/main" val="3827870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13397" y="260648"/>
            <a:ext cx="875109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3" name="直線矢印コネクタ 12"/>
          <p:cNvCxnSpPr/>
          <p:nvPr/>
        </p:nvCxnSpPr>
        <p:spPr>
          <a:xfrm>
            <a:off x="714440" y="2724552"/>
            <a:ext cx="4242" cy="648072"/>
          </a:xfrm>
          <a:prstGeom prst="straightConnector1">
            <a:avLst/>
          </a:prstGeom>
          <a:ln>
            <a:solidFill>
              <a:srgbClr val="CC0099"/>
            </a:solidFill>
            <a:tailEnd type="arrow"/>
          </a:ln>
        </p:spPr>
        <p:style>
          <a:lnRef idx="3">
            <a:schemeClr val="accent6"/>
          </a:lnRef>
          <a:fillRef idx="0">
            <a:schemeClr val="accent6"/>
          </a:fillRef>
          <a:effectRef idx="2">
            <a:schemeClr val="accent6"/>
          </a:effectRef>
          <a:fontRef idx="minor">
            <a:schemeClr val="tx1"/>
          </a:fontRef>
        </p:style>
      </p:cxnSp>
      <p:cxnSp>
        <p:nvCxnSpPr>
          <p:cNvPr id="14" name="直線矢印コネクタ 13"/>
          <p:cNvCxnSpPr/>
          <p:nvPr/>
        </p:nvCxnSpPr>
        <p:spPr>
          <a:xfrm>
            <a:off x="710198" y="4149080"/>
            <a:ext cx="4242" cy="936103"/>
          </a:xfrm>
          <a:prstGeom prst="straightConnector1">
            <a:avLst/>
          </a:prstGeom>
          <a:ln>
            <a:solidFill>
              <a:srgbClr val="CC0099"/>
            </a:solidFill>
            <a:tailEnd type="arrow"/>
          </a:ln>
        </p:spPr>
        <p:style>
          <a:lnRef idx="3">
            <a:schemeClr val="accent6"/>
          </a:lnRef>
          <a:fillRef idx="0">
            <a:schemeClr val="accent6"/>
          </a:fillRef>
          <a:effectRef idx="2">
            <a:schemeClr val="accent6"/>
          </a:effectRef>
          <a:fontRef idx="minor">
            <a:schemeClr val="tx1"/>
          </a:fontRef>
        </p:style>
      </p:cxnSp>
      <p:sp>
        <p:nvSpPr>
          <p:cNvPr id="2" name="タイトル 1"/>
          <p:cNvSpPr>
            <a:spLocks noGrp="1"/>
          </p:cNvSpPr>
          <p:nvPr>
            <p:ph type="title"/>
          </p:nvPr>
        </p:nvSpPr>
        <p:spPr>
          <a:xfrm>
            <a:off x="457200" y="274638"/>
            <a:ext cx="8229600" cy="313318"/>
          </a:xfrm>
        </p:spPr>
        <p:txBody>
          <a:bodyPr/>
          <a:lstStyle/>
          <a:p>
            <a:r>
              <a:rPr lang="ja-JP" altLang="en-US" sz="2400" b="1" dirty="0" smtClean="0"/>
              <a:t>講座の進め方</a:t>
            </a:r>
            <a:endParaRPr lang="ja-JP" altLang="en-US" sz="2400" b="1" dirty="0"/>
          </a:p>
        </p:txBody>
      </p:sp>
      <p:sp>
        <p:nvSpPr>
          <p:cNvPr id="22" name="フッター プレースホルダ 21"/>
          <p:cNvSpPr>
            <a:spLocks noGrp="1"/>
          </p:cNvSpPr>
          <p:nvPr>
            <p:ph type="ftr" sz="quarter" idx="11"/>
          </p:nvPr>
        </p:nvSpPr>
        <p:spPr/>
        <p:txBody>
          <a:bodyPr/>
          <a:lstStyle/>
          <a:p>
            <a:r>
              <a:rPr lang="en-US" altLang="ja-JP" smtClean="0"/>
              <a:t>2014 -ICL Corporation</a:t>
            </a:r>
            <a:endParaRPr lang="ja-JP" altLang="en-US" dirty="0"/>
          </a:p>
        </p:txBody>
      </p:sp>
      <p:sp>
        <p:nvSpPr>
          <p:cNvPr id="19" name="スライド番号プレースホルダー 3"/>
          <p:cNvSpPr>
            <a:spLocks noGrp="1"/>
          </p:cNvSpPr>
          <p:nvPr>
            <p:ph type="sldNum" sz="quarter" idx="12"/>
          </p:nvPr>
        </p:nvSpPr>
        <p:spPr/>
        <p:txBody>
          <a:bodyPr/>
          <a:lstStyle/>
          <a:p>
            <a:fld id="{D2D8002D-B5B0-4BAC-B1F6-782DDCCE6D9C}" type="slidenum">
              <a:rPr lang="ja-JP" altLang="en-US" smtClean="0"/>
              <a:pPr/>
              <a:t>10</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671878652"/>
              </p:ext>
            </p:extLst>
          </p:nvPr>
        </p:nvGraphicFramePr>
        <p:xfrm>
          <a:off x="1403648" y="1196753"/>
          <a:ext cx="7632848" cy="4580463"/>
        </p:xfrm>
        <a:graphic>
          <a:graphicData uri="http://schemas.openxmlformats.org/drawingml/2006/table">
            <a:tbl>
              <a:tblPr firstRow="1" bandRow="1">
                <a:tableStyleId>{5C22544A-7EE6-4342-B048-85BDC9FD1C3A}</a:tableStyleId>
              </a:tblPr>
              <a:tblGrid>
                <a:gridCol w="1037474"/>
                <a:gridCol w="592843"/>
                <a:gridCol w="4850403"/>
                <a:gridCol w="1152128"/>
              </a:tblGrid>
              <a:tr h="216023">
                <a:tc>
                  <a:txBody>
                    <a:bodyPr/>
                    <a:lstStyle/>
                    <a:p>
                      <a:pPr algn="ctr"/>
                      <a:r>
                        <a:rPr kumimoji="1" lang="ja-JP" altLang="en-US" sz="1050" dirty="0" smtClean="0"/>
                        <a:t>カリキュラム</a:t>
                      </a:r>
                      <a:endParaRPr kumimoji="1" lang="ja-JP" altLang="en-US" sz="1050" dirty="0"/>
                    </a:p>
                  </a:txBody>
                  <a:tcPr anchor="ctr">
                    <a:lnL w="76200" cap="flat" cmpd="sng" algn="ctr">
                      <a:solidFill>
                        <a:schemeClr val="accent1">
                          <a:lumMod val="75000"/>
                        </a:schemeClr>
                      </a:solidFill>
                      <a:prstDash val="solid"/>
                      <a:round/>
                      <a:headEnd type="none" w="med" len="med"/>
                      <a:tailEnd type="none" w="med" len="med"/>
                    </a:lnL>
                  </a:tcPr>
                </a:tc>
                <a:tc>
                  <a:txBody>
                    <a:bodyPr/>
                    <a:lstStyle/>
                    <a:p>
                      <a:pPr algn="ctr"/>
                      <a:r>
                        <a:rPr kumimoji="1" lang="ja-JP" altLang="en-US" sz="1050" dirty="0" smtClean="0"/>
                        <a:t>時間</a:t>
                      </a:r>
                      <a:endParaRPr kumimoji="1" lang="ja-JP" altLang="en-US" sz="1050" dirty="0"/>
                    </a:p>
                  </a:txBody>
                  <a:tcPr anchor="ctr"/>
                </a:tc>
                <a:tc>
                  <a:txBody>
                    <a:bodyPr/>
                    <a:lstStyle/>
                    <a:p>
                      <a:pPr algn="ctr"/>
                      <a:r>
                        <a:rPr kumimoji="1" lang="ja-JP" altLang="en-US" sz="1050" dirty="0" smtClean="0"/>
                        <a:t>内容と目標</a:t>
                      </a:r>
                      <a:endParaRPr kumimoji="1" lang="ja-JP" altLang="en-US" sz="1050" dirty="0"/>
                    </a:p>
                  </a:txBody>
                  <a:tcPr anchor="ctr"/>
                </a:tc>
                <a:tc>
                  <a:txBody>
                    <a:bodyPr/>
                    <a:lstStyle/>
                    <a:p>
                      <a:pPr algn="ctr"/>
                      <a:r>
                        <a:rPr kumimoji="1" lang="ja-JP" altLang="en-US" sz="800" dirty="0" smtClean="0"/>
                        <a:t>社会人基礎力との対応</a:t>
                      </a:r>
                      <a:endParaRPr kumimoji="1" lang="ja-JP" altLang="en-US" sz="800" dirty="0"/>
                    </a:p>
                  </a:txBody>
                  <a:tcPr anchor="ctr"/>
                </a:tc>
              </a:tr>
              <a:tr h="312791">
                <a:tc>
                  <a:txBody>
                    <a:bodyPr/>
                    <a:lstStyle/>
                    <a:p>
                      <a:pPr algn="ctr"/>
                      <a:r>
                        <a:rPr kumimoji="1" lang="ja-JP" altLang="en-US" sz="1000" dirty="0" smtClean="0"/>
                        <a:t>挨拶</a:t>
                      </a:r>
                      <a:endParaRPr kumimoji="1" lang="ja-JP" altLang="en-US" sz="1000" dirty="0"/>
                    </a:p>
                  </a:txBody>
                  <a:tcPr anchor="ctr">
                    <a:lnL w="76200" cap="flat" cmpd="sng" algn="ctr">
                      <a:solidFill>
                        <a:srgbClr val="FFCCFF"/>
                      </a:solidFill>
                      <a:prstDash val="solid"/>
                      <a:round/>
                      <a:headEnd type="none" w="med" len="med"/>
                      <a:tailEnd type="none" w="med" len="med"/>
                    </a:lnL>
                  </a:tcPr>
                </a:tc>
                <a:tc>
                  <a:txBody>
                    <a:bodyPr/>
                    <a:lstStyle/>
                    <a:p>
                      <a:pPr algn="ctr"/>
                      <a:r>
                        <a:rPr kumimoji="1" lang="en-US" altLang="ja-JP" sz="1050" dirty="0" smtClean="0"/>
                        <a:t>1</a:t>
                      </a:r>
                      <a:r>
                        <a:rPr kumimoji="1" lang="ja-JP" altLang="en-US" sz="1050" dirty="0" smtClean="0"/>
                        <a:t>分</a:t>
                      </a:r>
                      <a:endParaRPr kumimoji="1" lang="ja-JP" altLang="en-US" sz="1050" dirty="0"/>
                    </a:p>
                  </a:txBody>
                  <a:tcPr anchor="ctr"/>
                </a:tc>
                <a:tc>
                  <a:txBody>
                    <a:bodyPr/>
                    <a:lstStyle/>
                    <a:p>
                      <a:pPr algn="l" defTabSz="914400" rtl="0" eaLnBrk="1" latinLnBrk="0" hangingPunct="1">
                        <a:lnSpc>
                          <a:spcPts val="1300"/>
                        </a:lnSpc>
                      </a:pPr>
                      <a:r>
                        <a:rPr lang="ja-JP" altLang="en-US" sz="900" dirty="0" smtClean="0"/>
                        <a:t>語先後礼での立礼</a:t>
                      </a:r>
                      <a:r>
                        <a:rPr kumimoji="1" lang="ja-JP" altLang="en-US" sz="900" kern="1200" dirty="0" smtClean="0">
                          <a:solidFill>
                            <a:schemeClr val="dk1"/>
                          </a:solidFill>
                          <a:latin typeface="+mn-lt"/>
                          <a:ea typeface="+mn-ea"/>
                          <a:cs typeface="+mn-cs"/>
                        </a:rPr>
                        <a:t>。起立時には、椅子を直す。着席時には「失礼します」</a:t>
                      </a:r>
                      <a:endParaRPr kumimoji="1" lang="en-US" altLang="ja-JP" sz="900" kern="1200" dirty="0" smtClean="0">
                        <a:solidFill>
                          <a:schemeClr val="dk1"/>
                        </a:solidFill>
                        <a:latin typeface="+mn-lt"/>
                        <a:ea typeface="+mn-ea"/>
                        <a:cs typeface="+mn-cs"/>
                      </a:endParaRPr>
                    </a:p>
                    <a:p>
                      <a:pPr algn="l" defTabSz="914400" rtl="0" eaLnBrk="1" latinLnBrk="0" hangingPunct="1">
                        <a:lnSpc>
                          <a:spcPts val="1300"/>
                        </a:lnSpc>
                      </a:pPr>
                      <a:r>
                        <a:rPr kumimoji="1" lang="en-US" altLang="ja-JP" sz="900" b="1" kern="1200" dirty="0" smtClean="0">
                          <a:solidFill>
                            <a:srgbClr val="FF0000"/>
                          </a:solidFill>
                          <a:latin typeface="+mn-lt"/>
                          <a:ea typeface="+mn-ea"/>
                          <a:cs typeface="+mn-cs"/>
                        </a:rPr>
                        <a:t>【</a:t>
                      </a:r>
                      <a:r>
                        <a:rPr kumimoji="1" lang="ja-JP" altLang="en-US" sz="900" b="1" kern="1200" dirty="0" smtClean="0">
                          <a:solidFill>
                            <a:srgbClr val="FF0000"/>
                          </a:solidFill>
                          <a:latin typeface="+mn-lt"/>
                          <a:ea typeface="+mn-ea"/>
                          <a:cs typeface="+mn-cs"/>
                        </a:rPr>
                        <a:t>目標</a:t>
                      </a:r>
                      <a:r>
                        <a:rPr kumimoji="1" lang="en-US" altLang="ja-JP" sz="900" b="1" kern="1200" dirty="0" smtClean="0">
                          <a:solidFill>
                            <a:srgbClr val="FF0000"/>
                          </a:solidFill>
                          <a:latin typeface="+mn-lt"/>
                          <a:ea typeface="+mn-ea"/>
                          <a:cs typeface="+mn-cs"/>
                        </a:rPr>
                        <a:t>】</a:t>
                      </a:r>
                      <a:r>
                        <a:rPr kumimoji="1" lang="ja-JP" altLang="en-US" sz="900" kern="1200" dirty="0" smtClean="0">
                          <a:solidFill>
                            <a:schemeClr val="dk1"/>
                          </a:solidFill>
                          <a:latin typeface="+mn-lt"/>
                          <a:ea typeface="+mn-ea"/>
                          <a:cs typeface="+mn-cs"/>
                        </a:rPr>
                        <a:t>　面接で礼儀</a:t>
                      </a:r>
                      <a:r>
                        <a:rPr lang="ja-JP" altLang="en-US" sz="900" dirty="0" smtClean="0"/>
                        <a:t>正しい所作が自然にできるようにする</a:t>
                      </a:r>
                      <a:endParaRPr lang="en-US" altLang="ja-JP" sz="9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FF"/>
                          </a:solidFill>
                          <a:latin typeface="+mn-lt"/>
                          <a:ea typeface="+mn-ea"/>
                          <a:cs typeface="+mn-cs"/>
                        </a:rPr>
                        <a:t>社会に適応する力</a:t>
                      </a:r>
                      <a:endParaRPr kumimoji="1" lang="en-US" altLang="ja-JP" sz="800" kern="1200" dirty="0" smtClean="0">
                        <a:solidFill>
                          <a:srgbClr val="FF00FF"/>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FF"/>
                          </a:solidFill>
                          <a:latin typeface="+mn-lt"/>
                          <a:ea typeface="+mn-ea"/>
                          <a:cs typeface="+mn-cs"/>
                        </a:rPr>
                        <a:t>生活の基礎</a:t>
                      </a:r>
                      <a:endParaRPr kumimoji="1" lang="en-US" altLang="ja-JP" sz="800" kern="1200" dirty="0" smtClean="0">
                        <a:solidFill>
                          <a:schemeClr val="dk1"/>
                        </a:solidFill>
                        <a:latin typeface="+mn-lt"/>
                        <a:ea typeface="+mn-ea"/>
                        <a:cs typeface="+mn-cs"/>
                      </a:endParaRPr>
                    </a:p>
                  </a:txBody>
                  <a:tcPr anchor="ctr"/>
                </a:tc>
              </a:tr>
              <a:tr h="408542">
                <a:tc>
                  <a:txBody>
                    <a:bodyPr/>
                    <a:lstStyle/>
                    <a:p>
                      <a:pPr algn="ctr"/>
                      <a:r>
                        <a:rPr kumimoji="1" lang="ja-JP" altLang="en-US" sz="1000" dirty="0" smtClean="0"/>
                        <a:t>出欠確認</a:t>
                      </a:r>
                      <a:endParaRPr kumimoji="1" lang="ja-JP" altLang="en-US" sz="1000" dirty="0"/>
                    </a:p>
                  </a:txBody>
                  <a:tcPr anchor="ctr">
                    <a:lnL w="76200" cap="flat" cmpd="sng" algn="ctr">
                      <a:solidFill>
                        <a:srgbClr val="FFCCFF"/>
                      </a:solidFill>
                      <a:prstDash val="solid"/>
                      <a:round/>
                      <a:headEnd type="none" w="med" len="med"/>
                      <a:tailEnd type="none" w="med" len="med"/>
                    </a:lnL>
                  </a:tcPr>
                </a:tc>
                <a:tc>
                  <a:txBody>
                    <a:bodyPr/>
                    <a:lstStyle/>
                    <a:p>
                      <a:pPr algn="ctr"/>
                      <a:r>
                        <a:rPr kumimoji="1" lang="en-US" altLang="ja-JP" sz="1050" dirty="0" smtClean="0"/>
                        <a:t>2</a:t>
                      </a:r>
                      <a:r>
                        <a:rPr kumimoji="1" lang="ja-JP" altLang="en-US" sz="1050" dirty="0" smtClean="0"/>
                        <a:t>分</a:t>
                      </a:r>
                      <a:endParaRPr kumimoji="1" lang="ja-JP" altLang="en-US" sz="1050" dirty="0"/>
                    </a:p>
                  </a:txBody>
                  <a:tcPr anchor="ctr"/>
                </a:tc>
                <a:tc>
                  <a:txBody>
                    <a:bodyPr/>
                    <a:lstStyle/>
                    <a:p>
                      <a:pPr>
                        <a:lnSpc>
                          <a:spcPts val="1300"/>
                        </a:lnSpc>
                      </a:pPr>
                      <a:r>
                        <a:rPr lang="ja-JP" altLang="en-US" sz="900" dirty="0" smtClean="0"/>
                        <a:t>出席をとる。呼ばれたら、相手の目を見て返事</a:t>
                      </a:r>
                      <a:endParaRPr lang="en-US" altLang="ja-JP" sz="900" dirty="0" smtClean="0"/>
                    </a:p>
                    <a:p>
                      <a:pPr>
                        <a:lnSpc>
                          <a:spcPts val="1300"/>
                        </a:lnSpc>
                      </a:pPr>
                      <a:r>
                        <a:rPr kumimoji="1" lang="en-US" altLang="ja-JP" sz="900" b="1" kern="1200" dirty="0" smtClean="0">
                          <a:solidFill>
                            <a:srgbClr val="FF0000"/>
                          </a:solidFill>
                          <a:latin typeface="+mn-lt"/>
                          <a:ea typeface="+mn-ea"/>
                          <a:cs typeface="+mn-cs"/>
                        </a:rPr>
                        <a:t>【</a:t>
                      </a:r>
                      <a:r>
                        <a:rPr kumimoji="1" lang="ja-JP" altLang="en-US" sz="900" b="1" kern="1200" dirty="0" smtClean="0">
                          <a:solidFill>
                            <a:srgbClr val="FF0000"/>
                          </a:solidFill>
                          <a:latin typeface="+mn-lt"/>
                          <a:ea typeface="+mn-ea"/>
                          <a:cs typeface="+mn-cs"/>
                        </a:rPr>
                        <a:t>目標</a:t>
                      </a:r>
                      <a:r>
                        <a:rPr kumimoji="1" lang="en-US" altLang="ja-JP" sz="900" b="1" kern="1200" dirty="0" smtClean="0">
                          <a:solidFill>
                            <a:srgbClr val="FF0000"/>
                          </a:solidFill>
                          <a:latin typeface="+mn-lt"/>
                          <a:ea typeface="+mn-ea"/>
                          <a:cs typeface="+mn-cs"/>
                        </a:rPr>
                        <a:t>】</a:t>
                      </a:r>
                      <a:r>
                        <a:rPr kumimoji="1" lang="ja-JP" altLang="en-US" sz="900" kern="1200" dirty="0" smtClean="0">
                          <a:solidFill>
                            <a:schemeClr val="dk1"/>
                          </a:solidFill>
                          <a:latin typeface="+mn-lt"/>
                          <a:ea typeface="+mn-ea"/>
                          <a:cs typeface="+mn-cs"/>
                        </a:rPr>
                        <a:t>　面接</a:t>
                      </a:r>
                      <a:r>
                        <a:rPr lang="ja-JP" altLang="en-US" sz="900" dirty="0" smtClean="0"/>
                        <a:t>でも礼儀正しい所作ができる</a:t>
                      </a:r>
                      <a:endParaRPr lang="en-US" altLang="ja-JP" sz="9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FF"/>
                          </a:solidFill>
                          <a:latin typeface="+mn-lt"/>
                          <a:ea typeface="+mn-ea"/>
                          <a:cs typeface="+mn-cs"/>
                        </a:rPr>
                        <a:t>社会に適応する力</a:t>
                      </a:r>
                      <a:endParaRPr kumimoji="1" lang="en-US" altLang="ja-JP" sz="800" kern="1200" dirty="0" smtClean="0">
                        <a:solidFill>
                          <a:srgbClr val="FF00FF"/>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FF"/>
                          </a:solidFill>
                          <a:latin typeface="+mn-lt"/>
                          <a:ea typeface="+mn-ea"/>
                          <a:cs typeface="+mn-cs"/>
                        </a:rPr>
                        <a:t>生活の基礎</a:t>
                      </a:r>
                      <a:endParaRPr kumimoji="1" lang="en-US" altLang="ja-JP" sz="800" kern="1200" dirty="0" smtClean="0">
                        <a:solidFill>
                          <a:schemeClr val="dk1"/>
                        </a:solidFill>
                        <a:latin typeface="+mn-lt"/>
                        <a:ea typeface="+mn-ea"/>
                        <a:cs typeface="+mn-cs"/>
                      </a:endParaRPr>
                    </a:p>
                  </a:txBody>
                  <a:tcPr anchor="ctr"/>
                </a:tc>
              </a:tr>
              <a:tr h="360040">
                <a:tc>
                  <a:txBody>
                    <a:bodyPr/>
                    <a:lstStyle/>
                    <a:p>
                      <a:pPr algn="ctr"/>
                      <a:r>
                        <a:rPr kumimoji="1" lang="ja-JP" altLang="en-US" sz="1000" dirty="0" smtClean="0"/>
                        <a:t>目標設定</a:t>
                      </a:r>
                      <a:endParaRPr kumimoji="1" lang="ja-JP" altLang="en-US" sz="1000" dirty="0"/>
                    </a:p>
                  </a:txBody>
                  <a:tcPr anchor="ctr">
                    <a:lnL w="76200" cap="flat" cmpd="sng" algn="ctr">
                      <a:solidFill>
                        <a:srgbClr val="FFCCFF"/>
                      </a:solidFill>
                      <a:prstDash val="solid"/>
                      <a:round/>
                      <a:headEnd type="none" w="med" len="med"/>
                      <a:tailEnd type="none" w="med" len="med"/>
                    </a:lnL>
                  </a:tcPr>
                </a:tc>
                <a:tc>
                  <a:txBody>
                    <a:bodyPr/>
                    <a:lstStyle/>
                    <a:p>
                      <a:pPr algn="ctr"/>
                      <a:r>
                        <a:rPr kumimoji="1" lang="en-US" altLang="ja-JP" sz="1050" dirty="0" smtClean="0"/>
                        <a:t>4</a:t>
                      </a:r>
                      <a:r>
                        <a:rPr kumimoji="1" lang="ja-JP" altLang="en-US" sz="1050" dirty="0" smtClean="0"/>
                        <a:t>分</a:t>
                      </a:r>
                      <a:endParaRPr kumimoji="1" lang="ja-JP" altLang="en-US" sz="1050" dirty="0"/>
                    </a:p>
                  </a:txBody>
                  <a:tcPr anchor="ct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ja-JP" altLang="en-US" sz="900" dirty="0" smtClean="0"/>
                        <a:t>今日</a:t>
                      </a:r>
                      <a:r>
                        <a:rPr lang="en-US" altLang="ja-JP" sz="900" dirty="0" smtClean="0"/>
                        <a:t>1</a:t>
                      </a:r>
                      <a:r>
                        <a:rPr lang="ja-JP" altLang="en-US" sz="900" dirty="0" smtClean="0"/>
                        <a:t>日の目標を設定（ＪＰカレッジノート記入）</a:t>
                      </a:r>
                      <a:endParaRPr lang="en-US" altLang="ja-JP" sz="900" dirty="0" smtClean="0"/>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900" b="1" kern="1200" dirty="0" smtClean="0">
                          <a:solidFill>
                            <a:srgbClr val="FF0000"/>
                          </a:solidFill>
                          <a:latin typeface="+mn-lt"/>
                          <a:ea typeface="+mn-ea"/>
                          <a:cs typeface="+mn-cs"/>
                        </a:rPr>
                        <a:t>【</a:t>
                      </a:r>
                      <a:r>
                        <a:rPr kumimoji="1" lang="ja-JP" altLang="en-US" sz="900" b="1" kern="1200" dirty="0" smtClean="0">
                          <a:solidFill>
                            <a:srgbClr val="FF0000"/>
                          </a:solidFill>
                          <a:latin typeface="+mn-lt"/>
                          <a:ea typeface="+mn-ea"/>
                          <a:cs typeface="+mn-cs"/>
                        </a:rPr>
                        <a:t>目標</a:t>
                      </a:r>
                      <a:r>
                        <a:rPr kumimoji="1" lang="en-US" altLang="ja-JP" sz="900" b="1" kern="1200" dirty="0" smtClean="0">
                          <a:solidFill>
                            <a:srgbClr val="FF0000"/>
                          </a:solidFill>
                          <a:latin typeface="+mn-lt"/>
                          <a:ea typeface="+mn-ea"/>
                          <a:cs typeface="+mn-cs"/>
                        </a:rPr>
                        <a:t>】</a:t>
                      </a:r>
                      <a:r>
                        <a:rPr kumimoji="1" lang="ja-JP" altLang="en-US" sz="900" kern="1200" dirty="0" smtClean="0">
                          <a:solidFill>
                            <a:schemeClr val="dk1"/>
                          </a:solidFill>
                          <a:latin typeface="+mn-lt"/>
                          <a:ea typeface="+mn-ea"/>
                          <a:cs typeface="+mn-cs"/>
                        </a:rPr>
                        <a:t>　</a:t>
                      </a:r>
                      <a:r>
                        <a:rPr lang="ja-JP" altLang="en-US" sz="900" dirty="0" smtClean="0"/>
                        <a:t>目標を立ててから行動をすることで目標を明確にする</a:t>
                      </a:r>
                      <a:endParaRPr lang="en-US" altLang="ja-JP" sz="9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kern="1200" dirty="0" smtClean="0">
                          <a:solidFill>
                            <a:schemeClr val="dk1"/>
                          </a:solidFill>
                          <a:latin typeface="+mn-lt"/>
                          <a:ea typeface="+mn-ea"/>
                          <a:cs typeface="+mn-cs"/>
                        </a:rPr>
                        <a:t>発信力、傾聴力、柔軟性、情報把握力、規律性、ストレスコントロール</a:t>
                      </a:r>
                      <a:endParaRPr kumimoji="1" lang="en-US" altLang="ja-JP" sz="700"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kern="1200" dirty="0" smtClean="0">
                        <a:solidFill>
                          <a:schemeClr val="dk1"/>
                        </a:solidFill>
                        <a:latin typeface="+mn-lt"/>
                        <a:ea typeface="+mn-ea"/>
                        <a:cs typeface="+mn-cs"/>
                      </a:endParaRPr>
                    </a:p>
                  </a:txBody>
                  <a:tcPr anchor="ctr"/>
                </a:tc>
              </a:tr>
              <a:tr h="334888">
                <a:tc>
                  <a:txBody>
                    <a:bodyPr/>
                    <a:lstStyle/>
                    <a:p>
                      <a:pPr algn="ctr"/>
                      <a:r>
                        <a:rPr kumimoji="1" lang="ja-JP" altLang="en-US" sz="1000" dirty="0" smtClean="0"/>
                        <a:t>発声練習</a:t>
                      </a:r>
                      <a:endParaRPr kumimoji="1" lang="ja-JP" altLang="en-US" sz="1000" dirty="0"/>
                    </a:p>
                  </a:txBody>
                  <a:tcPr anchor="ctr">
                    <a:lnL w="76200" cap="flat" cmpd="sng" algn="ctr">
                      <a:solidFill>
                        <a:srgbClr val="FFCCFF"/>
                      </a:solidFill>
                      <a:prstDash val="solid"/>
                      <a:round/>
                      <a:headEnd type="none" w="med" len="med"/>
                      <a:tailEnd type="none" w="med" len="med"/>
                    </a:lnL>
                  </a:tcPr>
                </a:tc>
                <a:tc>
                  <a:txBody>
                    <a:bodyPr/>
                    <a:lstStyle/>
                    <a:p>
                      <a:pPr algn="ctr"/>
                      <a:r>
                        <a:rPr kumimoji="1" lang="en-US" altLang="ja-JP" sz="1050" dirty="0" smtClean="0"/>
                        <a:t>3</a:t>
                      </a:r>
                      <a:r>
                        <a:rPr kumimoji="1" lang="ja-JP" altLang="en-US" sz="1050" dirty="0" smtClean="0"/>
                        <a:t>分</a:t>
                      </a:r>
                      <a:endParaRPr kumimoji="1" lang="ja-JP" altLang="en-US" sz="1050" dirty="0"/>
                    </a:p>
                  </a:txBody>
                  <a:tcPr anchor="ct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en-US" sz="900" dirty="0" smtClean="0"/>
                        <a:t>声と表情の</a:t>
                      </a:r>
                      <a:r>
                        <a:rPr kumimoji="1" lang="ja-JP" altLang="en-US" sz="900" kern="1200" dirty="0" smtClean="0">
                          <a:solidFill>
                            <a:schemeClr val="dk1"/>
                          </a:solidFill>
                          <a:latin typeface="+mn-lt"/>
                          <a:ea typeface="+mn-ea"/>
                          <a:cs typeface="+mn-cs"/>
                        </a:rPr>
                        <a:t>トレーニング</a:t>
                      </a:r>
                      <a:endParaRPr kumimoji="1" lang="en-US" altLang="ja-JP" sz="900" kern="1200" dirty="0" smtClean="0">
                        <a:solidFill>
                          <a:schemeClr val="dk1"/>
                        </a:solidFill>
                        <a:latin typeface="+mn-lt"/>
                        <a:ea typeface="+mn-ea"/>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900" b="1" kern="1200" dirty="0" smtClean="0">
                          <a:solidFill>
                            <a:srgbClr val="FF0000"/>
                          </a:solidFill>
                          <a:latin typeface="+mn-lt"/>
                          <a:ea typeface="+mn-ea"/>
                          <a:cs typeface="+mn-cs"/>
                        </a:rPr>
                        <a:t>【</a:t>
                      </a:r>
                      <a:r>
                        <a:rPr kumimoji="1" lang="ja-JP" altLang="en-US" sz="900" b="1" kern="1200" dirty="0" smtClean="0">
                          <a:solidFill>
                            <a:srgbClr val="FF0000"/>
                          </a:solidFill>
                          <a:latin typeface="+mn-lt"/>
                          <a:ea typeface="+mn-ea"/>
                          <a:cs typeface="+mn-cs"/>
                        </a:rPr>
                        <a:t>目標</a:t>
                      </a:r>
                      <a:r>
                        <a:rPr kumimoji="1" lang="en-US" altLang="ja-JP" sz="900" b="1" kern="1200" dirty="0" smtClean="0">
                          <a:solidFill>
                            <a:srgbClr val="FF0000"/>
                          </a:solidFill>
                          <a:latin typeface="+mn-lt"/>
                          <a:ea typeface="+mn-ea"/>
                          <a:cs typeface="+mn-cs"/>
                        </a:rPr>
                        <a:t>】</a:t>
                      </a:r>
                      <a:r>
                        <a:rPr kumimoji="1" lang="ja-JP" altLang="en-US" sz="900" kern="1200" dirty="0" smtClean="0">
                          <a:solidFill>
                            <a:schemeClr val="dk1"/>
                          </a:solidFill>
                          <a:latin typeface="+mn-lt"/>
                          <a:ea typeface="+mn-ea"/>
                          <a:cs typeface="+mn-cs"/>
                        </a:rPr>
                        <a:t>　</a:t>
                      </a:r>
                      <a:r>
                        <a:rPr lang="ja-JP" altLang="en-US" sz="900" dirty="0" smtClean="0"/>
                        <a:t>相手に伝わる声が出せるようにする</a:t>
                      </a:r>
                      <a:endParaRPr lang="en-US" altLang="ja-JP" sz="9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FF"/>
                          </a:solidFill>
                          <a:latin typeface="+mn-lt"/>
                          <a:ea typeface="+mn-ea"/>
                          <a:cs typeface="+mn-cs"/>
                        </a:rPr>
                        <a:t>社会に適応する力</a:t>
                      </a:r>
                      <a:endParaRPr kumimoji="1" lang="en-US" altLang="ja-JP" sz="800" kern="1200" dirty="0" smtClean="0">
                        <a:solidFill>
                          <a:srgbClr val="FF00FF"/>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FF"/>
                          </a:solidFill>
                          <a:latin typeface="+mn-lt"/>
                          <a:ea typeface="+mn-ea"/>
                          <a:cs typeface="+mn-cs"/>
                        </a:rPr>
                        <a:t>生活の基礎</a:t>
                      </a:r>
                      <a:endParaRPr kumimoji="1" lang="en-US" altLang="ja-JP" sz="800" kern="1200" dirty="0" smtClean="0">
                        <a:solidFill>
                          <a:srgbClr val="FF00FF"/>
                        </a:solidFill>
                        <a:latin typeface="+mn-lt"/>
                        <a:ea typeface="+mn-ea"/>
                        <a:cs typeface="+mn-cs"/>
                      </a:endParaRPr>
                    </a:p>
                  </a:txBody>
                  <a:tcPr anchor="ctr"/>
                </a:tc>
              </a:tr>
              <a:tr h="17267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セミナー</a:t>
                      </a:r>
                      <a:endParaRPr kumimoji="1" lang="en-US" altLang="ja-JP" sz="1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（休憩</a:t>
                      </a:r>
                      <a:r>
                        <a:rPr kumimoji="1" lang="en-US" altLang="ja-JP" sz="1000" dirty="0" smtClean="0"/>
                        <a:t>10</a:t>
                      </a:r>
                      <a:r>
                        <a:rPr kumimoji="1" lang="ja-JP" altLang="en-US" sz="1000" dirty="0" smtClean="0"/>
                        <a:t>分）</a:t>
                      </a:r>
                    </a:p>
                  </a:txBody>
                  <a:tcPr anchor="ctr">
                    <a:lnL w="76200" cap="flat" cmpd="sng" algn="ctr">
                      <a:solidFill>
                        <a:srgbClr val="FF66CC"/>
                      </a:solidFill>
                      <a:prstDash val="solid"/>
                      <a:round/>
                      <a:headEnd type="none" w="med" len="med"/>
                      <a:tailEnd type="none" w="med" len="med"/>
                    </a:lnL>
                  </a:tcPr>
                </a:tc>
                <a:tc>
                  <a:txBody>
                    <a:bodyPr/>
                    <a:lstStyle/>
                    <a:p>
                      <a:pPr algn="ctr"/>
                      <a:r>
                        <a:rPr kumimoji="1" lang="en-US" altLang="ja-JP" sz="1050" dirty="0" smtClean="0">
                          <a:solidFill>
                            <a:srgbClr val="FF0000"/>
                          </a:solidFill>
                        </a:rPr>
                        <a:t>100</a:t>
                      </a:r>
                      <a:r>
                        <a:rPr kumimoji="1" lang="ja-JP" altLang="en-US" sz="1050" dirty="0" smtClean="0">
                          <a:solidFill>
                            <a:srgbClr val="FF0000"/>
                          </a:solidFill>
                        </a:rPr>
                        <a:t>～</a:t>
                      </a:r>
                      <a:r>
                        <a:rPr kumimoji="1" lang="en-US" altLang="ja-JP" sz="1050" dirty="0" smtClean="0">
                          <a:solidFill>
                            <a:srgbClr val="FF0000"/>
                          </a:solidFill>
                        </a:rPr>
                        <a:t>120</a:t>
                      </a:r>
                      <a:r>
                        <a:rPr kumimoji="1" lang="ja-JP" altLang="en-US" sz="1050" dirty="0" smtClean="0">
                          <a:solidFill>
                            <a:srgbClr val="FF0000"/>
                          </a:solidFill>
                        </a:rPr>
                        <a:t>分</a:t>
                      </a:r>
                    </a:p>
                  </a:txBody>
                  <a:tcPr anchor="ctr"/>
                </a:tc>
                <a:tc>
                  <a:txBody>
                    <a:bodyPr/>
                    <a:lstStyle/>
                    <a:p>
                      <a:endParaRPr lang="en-US" altLang="ja-JP" sz="900" dirty="0" smtClean="0"/>
                    </a:p>
                    <a:p>
                      <a:pPr marL="457200" lvl="1" indent="0">
                        <a:buFontTx/>
                        <a:buNone/>
                      </a:pPr>
                      <a:endParaRPr lang="en-US" altLang="ja-JP" sz="900" dirty="0" smtClean="0">
                        <a:solidFill>
                          <a:schemeClr val="tx1"/>
                        </a:solidFill>
                      </a:endParaRPr>
                    </a:p>
                    <a:p>
                      <a:pPr marL="457200" lvl="1" indent="0">
                        <a:buFontTx/>
                        <a:buNone/>
                      </a:pPr>
                      <a:endParaRPr lang="ja-JP" altLang="en-US" sz="9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dk1"/>
                          </a:solidFill>
                          <a:latin typeface="+mn-lt"/>
                          <a:ea typeface="+mn-ea"/>
                          <a:cs typeface="+mn-cs"/>
                        </a:rPr>
                        <a:t>各講座のテーマに</a:t>
                      </a:r>
                      <a:endParaRPr kumimoji="1" lang="en-US" altLang="ja-JP" sz="800"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dk1"/>
                          </a:solidFill>
                          <a:latin typeface="+mn-lt"/>
                          <a:ea typeface="+mn-ea"/>
                          <a:cs typeface="+mn-cs"/>
                        </a:rPr>
                        <a:t>準拠</a:t>
                      </a:r>
                    </a:p>
                  </a:txBody>
                  <a:tcPr anchor="ctr"/>
                </a:tc>
              </a:tr>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振返り</a:t>
                      </a:r>
                    </a:p>
                  </a:txBody>
                  <a:tcPr anchor="ctr">
                    <a:lnL w="76200" cap="flat" cmpd="sng" algn="ctr">
                      <a:solidFill>
                        <a:srgbClr val="D60093"/>
                      </a:solidFill>
                      <a:prstDash val="solid"/>
                      <a:round/>
                      <a:headEnd type="none" w="med" len="med"/>
                      <a:tailEnd type="none" w="med" len="med"/>
                    </a:lnL>
                    <a:lnB w="28575" cap="flat" cmpd="sng" algn="ctr">
                      <a:solidFill>
                        <a:srgbClr val="3E3F68"/>
                      </a:solidFill>
                      <a:prstDash val="solid"/>
                      <a:round/>
                      <a:headEnd type="none" w="med" len="med"/>
                      <a:tailEnd type="none" w="med" len="med"/>
                    </a:lnB>
                  </a:tcPr>
                </a:tc>
                <a:tc>
                  <a:txBody>
                    <a:bodyPr/>
                    <a:lstStyle/>
                    <a:p>
                      <a:pPr algn="ctr"/>
                      <a:r>
                        <a:rPr kumimoji="1" lang="en-US" altLang="ja-JP" sz="1050" dirty="0" smtClean="0"/>
                        <a:t>10</a:t>
                      </a:r>
                      <a:r>
                        <a:rPr kumimoji="1" lang="ja-JP" altLang="en-US" sz="1050" dirty="0" smtClean="0"/>
                        <a:t>分</a:t>
                      </a:r>
                    </a:p>
                  </a:txBody>
                  <a:tcPr anchor="ctr">
                    <a:lnB w="28575" cap="flat" cmpd="sng" algn="ctr">
                      <a:solidFill>
                        <a:srgbClr val="3E3F68"/>
                      </a:solidFill>
                      <a:prstDash val="solid"/>
                      <a:round/>
                      <a:headEnd type="none" w="med" len="med"/>
                      <a:tailEnd type="none" w="med" len="med"/>
                    </a:lnB>
                  </a:tcPr>
                </a:tc>
                <a:tc>
                  <a:txBody>
                    <a:bodyPr/>
                    <a:lstStyle/>
                    <a:p>
                      <a:r>
                        <a:rPr lang="ja-JP" altLang="en-US" sz="900" dirty="0" smtClean="0"/>
                        <a:t>一日のセミナーを振り返る。また、感じたことや発見したことを記入する</a:t>
                      </a:r>
                      <a:endParaRPr lang="en-US" altLang="ja-JP" sz="900" dirty="0" smtClean="0"/>
                    </a:p>
                    <a:p>
                      <a:r>
                        <a:rPr lang="en-US" altLang="ja-JP" sz="900" b="1" dirty="0" smtClean="0">
                          <a:solidFill>
                            <a:srgbClr val="FF0000"/>
                          </a:solidFill>
                        </a:rPr>
                        <a:t>【</a:t>
                      </a:r>
                      <a:r>
                        <a:rPr lang="ja-JP" altLang="en-US" sz="900" b="1" dirty="0" smtClean="0">
                          <a:solidFill>
                            <a:srgbClr val="FF0000"/>
                          </a:solidFill>
                        </a:rPr>
                        <a:t>目標</a:t>
                      </a:r>
                      <a:r>
                        <a:rPr lang="en-US" altLang="ja-JP" sz="900" b="1" dirty="0" smtClean="0">
                          <a:solidFill>
                            <a:srgbClr val="FF0000"/>
                          </a:solidFill>
                        </a:rPr>
                        <a:t>】</a:t>
                      </a:r>
                      <a:r>
                        <a:rPr lang="ja-JP" altLang="en-US" sz="900" dirty="0" smtClean="0"/>
                        <a:t>気づきを文章にすることで、自分自身の気持ちの変化や行動</a:t>
                      </a:r>
                      <a:r>
                        <a:rPr lang="en-US" altLang="ja-JP" sz="900" dirty="0" smtClean="0"/>
                        <a:t/>
                      </a:r>
                      <a:br>
                        <a:rPr lang="en-US" altLang="ja-JP" sz="900" dirty="0" smtClean="0"/>
                      </a:br>
                      <a:r>
                        <a:rPr lang="ja-JP" altLang="en-US" sz="900" dirty="0" smtClean="0"/>
                        <a:t>　　　　　　を意識化し次回の目標設定に活かす</a:t>
                      </a:r>
                      <a:endParaRPr lang="ja-JP" altLang="en-US" sz="900" dirty="0"/>
                    </a:p>
                  </a:txBody>
                  <a:tcPr anchor="ctr">
                    <a:lnB w="28575" cap="flat" cmpd="sng" algn="ctr">
                      <a:solidFill>
                        <a:srgbClr val="3E3F68"/>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kern="1200" dirty="0" smtClean="0">
                          <a:solidFill>
                            <a:schemeClr val="dk1"/>
                          </a:solidFill>
                          <a:latin typeface="+mn-lt"/>
                          <a:ea typeface="+mn-ea"/>
                          <a:cs typeface="+mn-cs"/>
                        </a:rPr>
                        <a:t>発信力、傾聴力、柔軟性、情報把握力、規律性、ストレスコントロール</a:t>
                      </a:r>
                      <a:endParaRPr kumimoji="1" lang="en-US" altLang="ja-JP" sz="700" kern="1200" dirty="0" smtClean="0">
                        <a:solidFill>
                          <a:schemeClr val="dk1"/>
                        </a:solidFill>
                        <a:latin typeface="+mn-lt"/>
                        <a:ea typeface="+mn-ea"/>
                        <a:cs typeface="+mn-cs"/>
                      </a:endParaRPr>
                    </a:p>
                  </a:txBody>
                  <a:tcPr anchor="ctr">
                    <a:lnB w="28575" cap="flat" cmpd="sng" algn="ctr">
                      <a:solidFill>
                        <a:srgbClr val="3E3F68"/>
                      </a:solidFill>
                      <a:prstDash val="solid"/>
                      <a:round/>
                      <a:headEnd type="none" w="med" len="med"/>
                      <a:tailEnd type="none" w="med" len="med"/>
                    </a:lnB>
                  </a:tcPr>
                </a:tc>
              </a:tr>
            </a:tbl>
          </a:graphicData>
        </a:graphic>
      </p:graphicFrame>
      <p:sp>
        <p:nvSpPr>
          <p:cNvPr id="8" name="テキスト ボックス 7"/>
          <p:cNvSpPr txBox="1"/>
          <p:nvPr/>
        </p:nvSpPr>
        <p:spPr>
          <a:xfrm>
            <a:off x="0" y="620688"/>
            <a:ext cx="9144000" cy="461665"/>
          </a:xfrm>
          <a:prstGeom prst="rect">
            <a:avLst/>
          </a:prstGeom>
          <a:noFill/>
        </p:spPr>
        <p:txBody>
          <a:bodyPr wrap="square" rtlCol="0">
            <a:spAutoFit/>
          </a:bodyPr>
          <a:lstStyle/>
          <a:p>
            <a:r>
              <a:rPr lang="ja-JP" altLang="en-US" dirty="0" smtClean="0">
                <a:solidFill>
                  <a:prstClr val="black"/>
                </a:solidFill>
                <a:latin typeface="HG丸ｺﾞｼｯｸM-PRO" pitchFamily="50" charset="-128"/>
                <a:ea typeface="HG丸ｺﾞｼｯｸM-PRO" pitchFamily="50" charset="-128"/>
              </a:rPr>
              <a:t>正しい挨拶、きびきびした動作が自然に</a:t>
            </a:r>
            <a:r>
              <a:rPr lang="ja-JP" altLang="en-US" dirty="0">
                <a:solidFill>
                  <a:prstClr val="black"/>
                </a:solidFill>
                <a:latin typeface="HG丸ｺﾞｼｯｸM-PRO" pitchFamily="50" charset="-128"/>
                <a:ea typeface="HG丸ｺﾞｼｯｸM-PRO" pitchFamily="50" charset="-128"/>
              </a:rPr>
              <a:t>できる</a:t>
            </a:r>
            <a:r>
              <a:rPr lang="ja-JP" altLang="en-US" dirty="0" smtClean="0">
                <a:solidFill>
                  <a:prstClr val="black"/>
                </a:solidFill>
                <a:latin typeface="HG丸ｺﾞｼｯｸM-PRO" pitchFamily="50" charset="-128"/>
                <a:ea typeface="HG丸ｺﾞｼｯｸM-PRO" pitchFamily="50" charset="-128"/>
              </a:rPr>
              <a:t>よう下記の流れで実施。目標設定と振返りを毎日行い、成功体験を積み重ね自信に繋げる。このことで研修をアラカルト式に受講しても、研修の効果を期待することが可能。</a:t>
            </a:r>
            <a:endParaRPr lang="en-US" altLang="ja-JP" dirty="0" smtClean="0">
              <a:solidFill>
                <a:prstClr val="black"/>
              </a:solidFill>
              <a:latin typeface="HG丸ｺﾞｼｯｸM-PRO" pitchFamily="50" charset="-128"/>
              <a:ea typeface="HG丸ｺﾞｼｯｸM-PRO" pitchFamily="50" charset="-128"/>
            </a:endParaRPr>
          </a:p>
        </p:txBody>
      </p:sp>
      <p:sp>
        <p:nvSpPr>
          <p:cNvPr id="9" name="テキスト ボックス 8"/>
          <p:cNvSpPr txBox="1"/>
          <p:nvPr/>
        </p:nvSpPr>
        <p:spPr>
          <a:xfrm>
            <a:off x="162045" y="1124744"/>
            <a:ext cx="1104790" cy="430887"/>
          </a:xfrm>
          <a:prstGeom prst="rect">
            <a:avLst/>
          </a:prstGeom>
          <a:noFill/>
        </p:spPr>
        <p:txBody>
          <a:bodyPr wrap="none" rtlCol="0">
            <a:spAutoFit/>
          </a:bodyPr>
          <a:lstStyle/>
          <a:p>
            <a:pPr algn="ctr"/>
            <a:r>
              <a:rPr lang="en-US" altLang="ja-JP" sz="1100" dirty="0" smtClean="0">
                <a:solidFill>
                  <a:prstClr val="black"/>
                </a:solidFill>
              </a:rPr>
              <a:t>1</a:t>
            </a:r>
            <a:r>
              <a:rPr lang="ja-JP" altLang="en-US" sz="1100" dirty="0" smtClean="0">
                <a:solidFill>
                  <a:prstClr val="black"/>
                </a:solidFill>
              </a:rPr>
              <a:t>回の時間構成</a:t>
            </a:r>
            <a:endParaRPr lang="en-US" altLang="ja-JP" sz="1100" dirty="0" smtClean="0">
              <a:solidFill>
                <a:prstClr val="black"/>
              </a:solidFill>
            </a:endParaRPr>
          </a:p>
          <a:p>
            <a:pPr algn="ctr"/>
            <a:r>
              <a:rPr lang="en-US" altLang="ja-JP" sz="1100" dirty="0" smtClean="0">
                <a:solidFill>
                  <a:prstClr val="black"/>
                </a:solidFill>
              </a:rPr>
              <a:t>2</a:t>
            </a:r>
            <a:r>
              <a:rPr lang="ja-JP" altLang="en-US" sz="1100" dirty="0" smtClean="0">
                <a:solidFill>
                  <a:prstClr val="black"/>
                </a:solidFill>
              </a:rPr>
              <a:t>～</a:t>
            </a:r>
            <a:r>
              <a:rPr lang="en-US" altLang="ja-JP" sz="1100" dirty="0" smtClean="0">
                <a:solidFill>
                  <a:prstClr val="black"/>
                </a:solidFill>
              </a:rPr>
              <a:t>2.5</a:t>
            </a:r>
            <a:r>
              <a:rPr lang="ja-JP" altLang="en-US" sz="1100" dirty="0" smtClean="0">
                <a:solidFill>
                  <a:prstClr val="black"/>
                </a:solidFill>
              </a:rPr>
              <a:t>時間</a:t>
            </a:r>
            <a:endParaRPr lang="ja-JP" altLang="en-US" sz="1100" dirty="0">
              <a:solidFill>
                <a:prstClr val="black"/>
              </a:solidFill>
            </a:endParaRPr>
          </a:p>
        </p:txBody>
      </p:sp>
      <p:sp>
        <p:nvSpPr>
          <p:cNvPr id="10" name="角丸四角形 9"/>
          <p:cNvSpPr/>
          <p:nvPr/>
        </p:nvSpPr>
        <p:spPr>
          <a:xfrm>
            <a:off x="217639" y="1599833"/>
            <a:ext cx="993602" cy="1325111"/>
          </a:xfrm>
          <a:prstGeom prst="roundRect">
            <a:avLst>
              <a:gd name="adj" fmla="val 6718"/>
            </a:avLst>
          </a:prstGeom>
          <a:solidFill>
            <a:srgbClr val="FF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CC0066"/>
                </a:solidFill>
                <a:latin typeface="AR P丸ゴシック体M" pitchFamily="50" charset="-128"/>
                <a:ea typeface="AR P丸ゴシック体M" pitchFamily="50" charset="-128"/>
              </a:rPr>
              <a:t>導入</a:t>
            </a:r>
            <a:endParaRPr lang="en-US" altLang="ja-JP" sz="1400" dirty="0" smtClean="0">
              <a:solidFill>
                <a:srgbClr val="CC0066"/>
              </a:solidFill>
              <a:latin typeface="AR P丸ゴシック体M" pitchFamily="50" charset="-128"/>
              <a:ea typeface="AR P丸ゴシック体M" pitchFamily="50" charset="-128"/>
            </a:endParaRPr>
          </a:p>
          <a:p>
            <a:pPr algn="ctr"/>
            <a:r>
              <a:rPr lang="en-US" altLang="ja-JP" dirty="0" smtClean="0">
                <a:solidFill>
                  <a:srgbClr val="CC0066"/>
                </a:solidFill>
                <a:latin typeface="AR P丸ゴシック体M" pitchFamily="50" charset="-128"/>
                <a:ea typeface="AR P丸ゴシック体M" pitchFamily="50" charset="-128"/>
              </a:rPr>
              <a:t>10</a:t>
            </a:r>
            <a:r>
              <a:rPr lang="ja-JP" altLang="en-US" dirty="0" smtClean="0">
                <a:solidFill>
                  <a:srgbClr val="CC0066"/>
                </a:solidFill>
                <a:latin typeface="AR P丸ゴシック体M" pitchFamily="50" charset="-128"/>
                <a:ea typeface="AR P丸ゴシック体M" pitchFamily="50" charset="-128"/>
              </a:rPr>
              <a:t>分</a:t>
            </a:r>
            <a:endParaRPr lang="ja-JP" altLang="en-US" sz="2400" dirty="0">
              <a:solidFill>
                <a:srgbClr val="CC0066"/>
              </a:solidFill>
              <a:latin typeface="AR P丸ゴシック体M" pitchFamily="50" charset="-128"/>
              <a:ea typeface="AR P丸ゴシック体M" pitchFamily="50" charset="-128"/>
            </a:endParaRPr>
          </a:p>
        </p:txBody>
      </p:sp>
      <p:sp>
        <p:nvSpPr>
          <p:cNvPr id="11" name="角丸四角形 10"/>
          <p:cNvSpPr/>
          <p:nvPr/>
        </p:nvSpPr>
        <p:spPr>
          <a:xfrm>
            <a:off x="228259" y="3409480"/>
            <a:ext cx="993602" cy="1191170"/>
          </a:xfrm>
          <a:prstGeom prst="roundRect">
            <a:avLst>
              <a:gd name="adj" fmla="val 6718"/>
            </a:avLst>
          </a:prstGeom>
          <a:solidFill>
            <a:srgbClr val="FF66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400" dirty="0">
                <a:solidFill>
                  <a:prstClr val="white"/>
                </a:solidFill>
                <a:latin typeface="AR P丸ゴシック体M" pitchFamily="50" charset="-128"/>
                <a:ea typeface="AR P丸ゴシック体M" pitchFamily="50" charset="-128"/>
              </a:rPr>
              <a:t>セミナー</a:t>
            </a:r>
            <a:endParaRPr lang="en-US" altLang="ja-JP" sz="1400" dirty="0">
              <a:solidFill>
                <a:prstClr val="white"/>
              </a:solidFill>
              <a:latin typeface="AR P丸ゴシック体M" pitchFamily="50" charset="-128"/>
              <a:ea typeface="AR P丸ゴシック体M" pitchFamily="50" charset="-128"/>
            </a:endParaRPr>
          </a:p>
          <a:p>
            <a:pPr algn="ctr"/>
            <a:r>
              <a:rPr lang="en-US" altLang="ja-JP" dirty="0" smtClean="0">
                <a:solidFill>
                  <a:prstClr val="white"/>
                </a:solidFill>
                <a:latin typeface="AR P丸ゴシック体M" pitchFamily="50" charset="-128"/>
                <a:ea typeface="AR P丸ゴシック体M" pitchFamily="50" charset="-128"/>
              </a:rPr>
              <a:t>120</a:t>
            </a:r>
            <a:r>
              <a:rPr lang="ja-JP" altLang="en-US" dirty="0" smtClean="0">
                <a:solidFill>
                  <a:prstClr val="white"/>
                </a:solidFill>
                <a:latin typeface="AR P丸ゴシック体M" pitchFamily="50" charset="-128"/>
                <a:ea typeface="AR P丸ゴシック体M" pitchFamily="50" charset="-128"/>
              </a:rPr>
              <a:t>分</a:t>
            </a:r>
            <a:endParaRPr lang="en-US" altLang="ja-JP" dirty="0" smtClean="0">
              <a:solidFill>
                <a:prstClr val="white"/>
              </a:solidFill>
              <a:latin typeface="AR P丸ゴシック体M" pitchFamily="50" charset="-128"/>
              <a:ea typeface="AR P丸ゴシック体M" pitchFamily="50" charset="-128"/>
            </a:endParaRPr>
          </a:p>
          <a:p>
            <a:pPr algn="ctr"/>
            <a:endParaRPr lang="ja-JP" altLang="en-US" sz="1000" dirty="0">
              <a:solidFill>
                <a:prstClr val="white"/>
              </a:solidFill>
              <a:latin typeface="AR P丸ゴシック体M" pitchFamily="50" charset="-128"/>
              <a:ea typeface="AR P丸ゴシック体M" pitchFamily="50" charset="-128"/>
            </a:endParaRPr>
          </a:p>
        </p:txBody>
      </p:sp>
      <p:sp>
        <p:nvSpPr>
          <p:cNvPr id="12" name="角丸四角形 11"/>
          <p:cNvSpPr/>
          <p:nvPr/>
        </p:nvSpPr>
        <p:spPr>
          <a:xfrm>
            <a:off x="234637" y="5085185"/>
            <a:ext cx="993602" cy="576064"/>
          </a:xfrm>
          <a:prstGeom prst="roundRect">
            <a:avLst>
              <a:gd name="adj" fmla="val 6718"/>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latin typeface="AR P丸ゴシック体M" pitchFamily="50" charset="-128"/>
                <a:ea typeface="AR P丸ゴシック体M" pitchFamily="50" charset="-128"/>
              </a:rPr>
              <a:t>まとめ</a:t>
            </a:r>
            <a:endParaRPr lang="en-US" altLang="ja-JP" sz="1400" dirty="0">
              <a:solidFill>
                <a:prstClr val="white"/>
              </a:solidFill>
              <a:latin typeface="AR P丸ゴシック体M" pitchFamily="50" charset="-128"/>
              <a:ea typeface="AR P丸ゴシック体M" pitchFamily="50" charset="-128"/>
            </a:endParaRPr>
          </a:p>
          <a:p>
            <a:pPr algn="ctr"/>
            <a:r>
              <a:rPr lang="en-US" altLang="ja-JP" dirty="0" smtClean="0">
                <a:solidFill>
                  <a:prstClr val="white"/>
                </a:solidFill>
                <a:latin typeface="AR P丸ゴシック体M" pitchFamily="50" charset="-128"/>
                <a:ea typeface="AR P丸ゴシック体M" pitchFamily="50" charset="-128"/>
              </a:rPr>
              <a:t>10</a:t>
            </a:r>
            <a:r>
              <a:rPr lang="ja-JP" altLang="en-US" dirty="0" smtClean="0">
                <a:solidFill>
                  <a:prstClr val="white"/>
                </a:solidFill>
                <a:latin typeface="AR P丸ゴシック体M" pitchFamily="50" charset="-128"/>
                <a:ea typeface="AR P丸ゴシック体M" pitchFamily="50" charset="-128"/>
              </a:rPr>
              <a:t>分</a:t>
            </a:r>
            <a:endParaRPr lang="ja-JP" altLang="en-US" sz="2400" dirty="0">
              <a:solidFill>
                <a:prstClr val="white"/>
              </a:solidFill>
              <a:latin typeface="AR P丸ゴシック体M" pitchFamily="50" charset="-128"/>
              <a:ea typeface="AR P丸ゴシック体M" pitchFamily="50" charset="-128"/>
            </a:endParaRPr>
          </a:p>
        </p:txBody>
      </p:sp>
      <p:sp>
        <p:nvSpPr>
          <p:cNvPr id="4" name="角丸四角形 3"/>
          <p:cNvSpPr/>
          <p:nvPr/>
        </p:nvSpPr>
        <p:spPr>
          <a:xfrm>
            <a:off x="2987824" y="3356993"/>
            <a:ext cx="1149247" cy="151216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u="sng" dirty="0" smtClean="0">
                <a:solidFill>
                  <a:prstClr val="black"/>
                </a:solidFill>
              </a:rPr>
              <a:t>講義</a:t>
            </a:r>
            <a:endParaRPr lang="en-US" altLang="ja-JP" sz="1400" u="sng" dirty="0" smtClean="0">
              <a:solidFill>
                <a:prstClr val="black"/>
              </a:solidFill>
            </a:endParaRPr>
          </a:p>
          <a:p>
            <a:pPr algn="ctr"/>
            <a:endParaRPr lang="en-US" altLang="ja-JP" sz="800" dirty="0" smtClean="0">
              <a:solidFill>
                <a:prstClr val="black"/>
              </a:solidFill>
            </a:endParaRPr>
          </a:p>
          <a:p>
            <a:r>
              <a:rPr lang="ja-JP" altLang="en-US" sz="1050" dirty="0" smtClean="0">
                <a:solidFill>
                  <a:prstClr val="black"/>
                </a:solidFill>
              </a:rPr>
              <a:t>テーマとなる社会人基礎力の能力要素を知識として学ぶ座学と個人ワーク。</a:t>
            </a:r>
            <a:endParaRPr lang="ja-JP" altLang="en-US" sz="1050" dirty="0">
              <a:solidFill>
                <a:prstClr val="black"/>
              </a:solidFill>
            </a:endParaRPr>
          </a:p>
        </p:txBody>
      </p:sp>
      <p:sp>
        <p:nvSpPr>
          <p:cNvPr id="23" name="角丸四角形 22"/>
          <p:cNvSpPr/>
          <p:nvPr/>
        </p:nvSpPr>
        <p:spPr>
          <a:xfrm>
            <a:off x="4463988" y="3356993"/>
            <a:ext cx="1941335" cy="151216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u="sng" dirty="0">
                <a:solidFill>
                  <a:prstClr val="black"/>
                </a:solidFill>
              </a:rPr>
              <a:t>グループワーク</a:t>
            </a:r>
            <a:endParaRPr lang="en-US" altLang="ja-JP" sz="1400" u="sng" dirty="0" smtClean="0">
              <a:solidFill>
                <a:prstClr val="black"/>
              </a:solidFill>
            </a:endParaRPr>
          </a:p>
          <a:p>
            <a:pPr algn="ctr"/>
            <a:endParaRPr lang="en-US" altLang="ja-JP" sz="800" dirty="0">
              <a:solidFill>
                <a:prstClr val="black"/>
              </a:solidFill>
            </a:endParaRPr>
          </a:p>
          <a:p>
            <a:r>
              <a:rPr lang="ja-JP" altLang="en-US" sz="1050" dirty="0" smtClean="0">
                <a:solidFill>
                  <a:prstClr val="black"/>
                </a:solidFill>
              </a:rPr>
              <a:t>テーマに即した議題をもとに、３～５人程度のグループに分かれてディスカッション。進行やタイムキーパーなど、グループ内での役割も交代で回しながら経験していく。</a:t>
            </a:r>
            <a:endParaRPr lang="ja-JP" altLang="en-US" sz="1050" dirty="0">
              <a:solidFill>
                <a:prstClr val="black"/>
              </a:solidFill>
            </a:endParaRPr>
          </a:p>
        </p:txBody>
      </p:sp>
      <p:sp>
        <p:nvSpPr>
          <p:cNvPr id="5" name="右矢印 4"/>
          <p:cNvSpPr/>
          <p:nvPr/>
        </p:nvSpPr>
        <p:spPr>
          <a:xfrm>
            <a:off x="4155073" y="4005065"/>
            <a:ext cx="290913" cy="28803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右矢印 25"/>
          <p:cNvSpPr/>
          <p:nvPr/>
        </p:nvSpPr>
        <p:spPr>
          <a:xfrm>
            <a:off x="6423325" y="4005065"/>
            <a:ext cx="290913" cy="28803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角丸四角形 34"/>
          <p:cNvSpPr/>
          <p:nvPr/>
        </p:nvSpPr>
        <p:spPr>
          <a:xfrm>
            <a:off x="213397" y="5805264"/>
            <a:ext cx="993602" cy="864095"/>
          </a:xfrm>
          <a:prstGeom prst="roundRect">
            <a:avLst>
              <a:gd name="adj" fmla="val 6718"/>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latin typeface="AR P丸ゴシック体M" pitchFamily="50" charset="-128"/>
                <a:ea typeface="AR P丸ゴシック体M" pitchFamily="50" charset="-128"/>
              </a:rPr>
              <a:t>フォローアップ</a:t>
            </a:r>
            <a:endParaRPr lang="en-US" altLang="ja-JP" sz="1400" dirty="0" smtClean="0">
              <a:solidFill>
                <a:prstClr val="white"/>
              </a:solidFill>
              <a:latin typeface="AR P丸ゴシック体M" pitchFamily="50" charset="-128"/>
              <a:ea typeface="AR P丸ゴシック体M" pitchFamily="50" charset="-128"/>
            </a:endParaRPr>
          </a:p>
          <a:p>
            <a:pPr algn="ctr"/>
            <a:r>
              <a:rPr lang="ja-JP" altLang="en-US" sz="1400" dirty="0" smtClean="0">
                <a:solidFill>
                  <a:prstClr val="white"/>
                </a:solidFill>
                <a:latin typeface="AR P丸ゴシック体M" pitchFamily="50" charset="-128"/>
                <a:ea typeface="AR P丸ゴシック体M" pitchFamily="50" charset="-128"/>
              </a:rPr>
              <a:t>３０分程度</a:t>
            </a:r>
            <a:endParaRPr lang="en-US" altLang="ja-JP" sz="1400" dirty="0">
              <a:solidFill>
                <a:prstClr val="white"/>
              </a:solidFill>
              <a:latin typeface="AR P丸ゴシック体M" pitchFamily="50" charset="-128"/>
              <a:ea typeface="AR P丸ゴシック体M" pitchFamily="50" charset="-128"/>
            </a:endParaRPr>
          </a:p>
        </p:txBody>
      </p:sp>
      <p:sp>
        <p:nvSpPr>
          <p:cNvPr id="39" name="テキスト ボックス 38"/>
          <p:cNvSpPr txBox="1"/>
          <p:nvPr/>
        </p:nvSpPr>
        <p:spPr>
          <a:xfrm>
            <a:off x="1365941" y="5786680"/>
            <a:ext cx="7704602" cy="900246"/>
          </a:xfrm>
          <a:prstGeom prst="rect">
            <a:avLst/>
          </a:prstGeom>
          <a:solidFill>
            <a:schemeClr val="accent2">
              <a:lumMod val="20000"/>
              <a:lumOff val="80000"/>
            </a:schemeClr>
          </a:solidFill>
        </p:spPr>
        <p:txBody>
          <a:bodyPr wrap="square" rtlCol="0">
            <a:spAutoFit/>
          </a:bodyPr>
          <a:lstStyle/>
          <a:p>
            <a:r>
              <a:rPr lang="ja-JP" altLang="en-US" sz="1050" b="1" dirty="0" smtClean="0">
                <a:solidFill>
                  <a:srgbClr val="FF0000"/>
                </a:solidFill>
                <a:latin typeface="HG丸ｺﾞｼｯｸM-PRO" pitchFamily="50" charset="-128"/>
                <a:ea typeface="HG丸ｺﾞｼｯｸM-PRO" pitchFamily="50" charset="-128"/>
              </a:rPr>
              <a:t>講座の時間を</a:t>
            </a:r>
            <a:r>
              <a:rPr lang="en-US" altLang="ja-JP" sz="1050" b="1" dirty="0" smtClean="0">
                <a:solidFill>
                  <a:srgbClr val="FF0000"/>
                </a:solidFill>
                <a:latin typeface="HG丸ｺﾞｼｯｸM-PRO" pitchFamily="50" charset="-128"/>
                <a:ea typeface="HG丸ｺﾞｼｯｸM-PRO" pitchFamily="50" charset="-128"/>
              </a:rPr>
              <a:t>2</a:t>
            </a:r>
            <a:r>
              <a:rPr lang="ja-JP" altLang="en-US" sz="1050" b="1" dirty="0" smtClean="0">
                <a:solidFill>
                  <a:srgbClr val="FF0000"/>
                </a:solidFill>
                <a:latin typeface="HG丸ｺﾞｼｯｸM-PRO" pitchFamily="50" charset="-128"/>
                <a:ea typeface="HG丸ｺﾞｼｯｸM-PRO" pitchFamily="50" charset="-128"/>
              </a:rPr>
              <a:t>時間</a:t>
            </a:r>
            <a:r>
              <a:rPr lang="en-US" altLang="ja-JP" sz="1050" b="1" dirty="0" smtClean="0">
                <a:solidFill>
                  <a:srgbClr val="FF0000"/>
                </a:solidFill>
                <a:latin typeface="HG丸ｺﾞｼｯｸM-PRO" pitchFamily="50" charset="-128"/>
                <a:ea typeface="HG丸ｺﾞｼｯｸM-PRO" pitchFamily="50" charset="-128"/>
              </a:rPr>
              <a:t>30</a:t>
            </a:r>
            <a:r>
              <a:rPr lang="ja-JP" altLang="en-US" sz="1050" b="1" dirty="0" smtClean="0">
                <a:solidFill>
                  <a:srgbClr val="FF0000"/>
                </a:solidFill>
                <a:latin typeface="HG丸ｺﾞｼｯｸM-PRO" pitchFamily="50" charset="-128"/>
                <a:ea typeface="HG丸ｺﾞｼｯｸM-PRO" pitchFamily="50" charset="-128"/>
              </a:rPr>
              <a:t>分に設定</a:t>
            </a:r>
            <a:r>
              <a:rPr lang="ja-JP" altLang="en-US" sz="1050" dirty="0" smtClean="0">
                <a:solidFill>
                  <a:prstClr val="black"/>
                </a:solidFill>
                <a:latin typeface="HG丸ｺﾞｼｯｸM-PRO" pitchFamily="50" charset="-128"/>
                <a:ea typeface="HG丸ｺﾞｼｯｸM-PRO" pitchFamily="50" charset="-128"/>
              </a:rPr>
              <a:t>し、講座後のスペース・時間（</a:t>
            </a:r>
            <a:r>
              <a:rPr lang="en-US" altLang="ja-JP" sz="1050" dirty="0" smtClean="0">
                <a:solidFill>
                  <a:prstClr val="black"/>
                </a:solidFill>
                <a:latin typeface="HG丸ｺﾞｼｯｸM-PRO" pitchFamily="50" charset="-128"/>
                <a:ea typeface="HG丸ｺﾞｼｯｸM-PRO" pitchFamily="50" charset="-128"/>
              </a:rPr>
              <a:t>17</a:t>
            </a:r>
            <a:r>
              <a:rPr lang="ja-JP" altLang="en-US" sz="1050" dirty="0" smtClean="0">
                <a:solidFill>
                  <a:prstClr val="black"/>
                </a:solidFill>
                <a:latin typeface="HG丸ｺﾞｼｯｸM-PRO" pitchFamily="50" charset="-128"/>
                <a:ea typeface="HG丸ｺﾞｼｯｸM-PRO" pitchFamily="50" charset="-128"/>
              </a:rPr>
              <a:t>時まで）を活用し、利用者の相談を受ける等、受講フォローを実施。</a:t>
            </a:r>
            <a:endParaRPr lang="en-US" altLang="ja-JP" sz="1050" dirty="0" smtClean="0">
              <a:solidFill>
                <a:prstClr val="black"/>
              </a:solidFill>
              <a:latin typeface="HG丸ｺﾞｼｯｸM-PRO" pitchFamily="50" charset="-128"/>
              <a:ea typeface="HG丸ｺﾞｼｯｸM-PRO" pitchFamily="50" charset="-128"/>
            </a:endParaRPr>
          </a:p>
          <a:p>
            <a:r>
              <a:rPr lang="ja-JP" altLang="en-US" sz="1050" dirty="0" smtClean="0">
                <a:solidFill>
                  <a:prstClr val="black"/>
                </a:solidFill>
                <a:latin typeface="HG丸ｺﾞｼｯｸM-PRO" pitchFamily="50" charset="-128"/>
                <a:ea typeface="HG丸ｺﾞｼｯｸM-PRO" pitchFamily="50" charset="-128"/>
              </a:rPr>
              <a:t>講座についての疑問や、就職活動についての相談（担当コーナーの補完としてのフォロー）を受ける個別相談と、希望者が多い場合や、講座の延長的に行うことが効果的なグループ対応（グループカウンセリング）を組み合わせ、利用者がＪＰカレッジで過ごす時間を、有効に活用。</a:t>
            </a:r>
            <a:endParaRPr lang="en-US" altLang="ja-JP" sz="1050" dirty="0">
              <a:solidFill>
                <a:prstClr val="black"/>
              </a:solidFill>
              <a:latin typeface="HG丸ｺﾞｼｯｸM-PRO" pitchFamily="50" charset="-128"/>
              <a:ea typeface="HG丸ｺﾞｼｯｸM-PRO" pitchFamily="50" charset="-128"/>
            </a:endParaRPr>
          </a:p>
        </p:txBody>
      </p:sp>
      <p:sp>
        <p:nvSpPr>
          <p:cNvPr id="16" name="U ターン矢印 15"/>
          <p:cNvSpPr/>
          <p:nvPr/>
        </p:nvSpPr>
        <p:spPr>
          <a:xfrm rot="10800000">
            <a:off x="3598430" y="4653136"/>
            <a:ext cx="3565858" cy="360040"/>
          </a:xfrm>
          <a:prstGeom prst="uturnArrow">
            <a:avLst>
              <a:gd name="adj1" fmla="val 22539"/>
              <a:gd name="adj2" fmla="val 25000"/>
              <a:gd name="adj3" fmla="val 25000"/>
              <a:gd name="adj4" fmla="val 50000"/>
              <a:gd name="adj5" fmla="val 750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4" name="角丸四角形 23"/>
          <p:cNvSpPr/>
          <p:nvPr/>
        </p:nvSpPr>
        <p:spPr>
          <a:xfrm>
            <a:off x="6732240" y="3356993"/>
            <a:ext cx="1224136" cy="151216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u="sng" dirty="0" smtClean="0">
                <a:solidFill>
                  <a:prstClr val="black"/>
                </a:solidFill>
              </a:rPr>
              <a:t>シェア</a:t>
            </a:r>
            <a:endParaRPr lang="en-US" altLang="ja-JP" sz="1400" u="sng" dirty="0" smtClean="0">
              <a:solidFill>
                <a:prstClr val="black"/>
              </a:solidFill>
            </a:endParaRPr>
          </a:p>
          <a:p>
            <a:pPr algn="ctr"/>
            <a:endParaRPr lang="en-US" altLang="ja-JP" sz="800" dirty="0">
              <a:solidFill>
                <a:prstClr val="black"/>
              </a:solidFill>
            </a:endParaRPr>
          </a:p>
          <a:p>
            <a:r>
              <a:rPr lang="ja-JP" altLang="en-US" sz="1050" dirty="0" smtClean="0">
                <a:solidFill>
                  <a:prstClr val="black"/>
                </a:solidFill>
              </a:rPr>
              <a:t>グループワークの結果を全体に発表し共有。他グループの意見を聴き、新たな視点を発見する。</a:t>
            </a:r>
            <a:endParaRPr lang="ja-JP" altLang="en-US" sz="1050" dirty="0">
              <a:solidFill>
                <a:prstClr val="black"/>
              </a:solidFill>
            </a:endParaRPr>
          </a:p>
        </p:txBody>
      </p:sp>
    </p:spTree>
    <p:extLst>
      <p:ext uri="{BB962C8B-B14F-4D97-AF65-F5344CB8AC3E}">
        <p14:creationId xmlns:p14="http://schemas.microsoft.com/office/powerpoint/2010/main" val="2778024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50" y="116632"/>
            <a:ext cx="8945438" cy="418058"/>
          </a:xfrm>
        </p:spPr>
        <p:txBody>
          <a:bodyPr/>
          <a:lstStyle/>
          <a:p>
            <a:r>
              <a:rPr lang="ja-JP" altLang="en-US" sz="2400" b="1" dirty="0" smtClean="0"/>
              <a:t>２　ＪＰカレッジについて（</a:t>
            </a:r>
            <a:r>
              <a:rPr kumimoji="1" lang="ja-JP" altLang="en-US" sz="2000" b="1" dirty="0" smtClean="0"/>
              <a:t>ベーシックコースのカリキュラム（若年コース）</a:t>
            </a:r>
            <a:endParaRPr kumimoji="1" lang="ja-JP" altLang="en-US" sz="2000" b="1"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24545059"/>
              </p:ext>
            </p:extLst>
          </p:nvPr>
        </p:nvGraphicFramePr>
        <p:xfrm>
          <a:off x="251520" y="764704"/>
          <a:ext cx="8684756" cy="5544616"/>
        </p:xfrm>
        <a:graphic>
          <a:graphicData uri="http://schemas.openxmlformats.org/presentationml/2006/ole">
            <mc:AlternateContent xmlns:mc="http://schemas.openxmlformats.org/markup-compatibility/2006">
              <mc:Choice xmlns:v="urn:schemas-microsoft-com:vml" Requires="v">
                <p:oleObj spid="_x0000_s4117" name="ワークシート" r:id="rId4" imgW="9477392" imgH="9039157" progId="Excel.Sheet.12">
                  <p:embed/>
                </p:oleObj>
              </mc:Choice>
              <mc:Fallback>
                <p:oleObj name="ワークシート" r:id="rId4" imgW="9477392" imgH="9039157" progId="Excel.Sheet.12">
                  <p:embed/>
                  <p:pic>
                    <p:nvPicPr>
                      <p:cNvPr id="0" name=""/>
                      <p:cNvPicPr/>
                      <p:nvPr/>
                    </p:nvPicPr>
                    <p:blipFill>
                      <a:blip r:embed="rId5"/>
                      <a:stretch>
                        <a:fillRect/>
                      </a:stretch>
                    </p:blipFill>
                    <p:spPr>
                      <a:xfrm>
                        <a:off x="251520" y="764704"/>
                        <a:ext cx="8684756" cy="5544616"/>
                      </a:xfrm>
                      <a:prstGeom prst="rect">
                        <a:avLst/>
                      </a:prstGeom>
                    </p:spPr>
                  </p:pic>
                </p:oleObj>
              </mc:Fallback>
            </mc:AlternateContent>
          </a:graphicData>
        </a:graphic>
      </p:graphicFrame>
      <p:sp>
        <p:nvSpPr>
          <p:cNvPr id="8" name="Line 2"/>
          <p:cNvSpPr>
            <a:spLocks noChangeShapeType="1"/>
          </p:cNvSpPr>
          <p:nvPr/>
        </p:nvSpPr>
        <p:spPr bwMode="auto">
          <a:xfrm>
            <a:off x="0" y="548680"/>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Tree>
    <p:extLst>
      <p:ext uri="{BB962C8B-B14F-4D97-AF65-F5344CB8AC3E}">
        <p14:creationId xmlns:p14="http://schemas.microsoft.com/office/powerpoint/2010/main" val="29214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124" y="188640"/>
            <a:ext cx="8229600" cy="490066"/>
          </a:xfrm>
        </p:spPr>
        <p:txBody>
          <a:bodyPr/>
          <a:lstStyle/>
          <a:p>
            <a:pPr algn="l"/>
            <a:r>
              <a:rPr kumimoji="1" lang="ja-JP" altLang="en-US" sz="2400" b="1" dirty="0" smtClean="0"/>
              <a:t>２　ＪＰカレッジ（カリキュラムの概要（若年コース））</a:t>
            </a:r>
            <a:endParaRPr kumimoji="1" lang="ja-JP" altLang="en-US" sz="2400" b="1" dirty="0"/>
          </a:p>
        </p:txBody>
      </p:sp>
      <p:sp>
        <p:nvSpPr>
          <p:cNvPr id="8" name="Line 2"/>
          <p:cNvSpPr>
            <a:spLocks noChangeShapeType="1"/>
          </p:cNvSpPr>
          <p:nvPr/>
        </p:nvSpPr>
        <p:spPr bwMode="auto">
          <a:xfrm>
            <a:off x="35497" y="753567"/>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aphicFrame>
        <p:nvGraphicFramePr>
          <p:cNvPr id="6" name="表 5"/>
          <p:cNvGraphicFramePr>
            <a:graphicFrameLocks noGrp="1"/>
          </p:cNvGraphicFramePr>
          <p:nvPr>
            <p:extLst>
              <p:ext uri="{D42A27DB-BD31-4B8C-83A1-F6EECF244321}">
                <p14:modId xmlns:p14="http://schemas.microsoft.com/office/powerpoint/2010/main" val="2144321467"/>
              </p:ext>
            </p:extLst>
          </p:nvPr>
        </p:nvGraphicFramePr>
        <p:xfrm>
          <a:off x="107504" y="908720"/>
          <a:ext cx="8640960" cy="4968551"/>
        </p:xfrm>
        <a:graphic>
          <a:graphicData uri="http://schemas.openxmlformats.org/drawingml/2006/table">
            <a:tbl>
              <a:tblPr>
                <a:tableStyleId>{5C22544A-7EE6-4342-B048-85BDC9FD1C3A}</a:tableStyleId>
              </a:tblPr>
              <a:tblGrid>
                <a:gridCol w="308806"/>
                <a:gridCol w="1009307"/>
                <a:gridCol w="2196854"/>
                <a:gridCol w="5125993"/>
              </a:tblGrid>
              <a:tr h="431957">
                <a:tc>
                  <a:txBody>
                    <a:bodyPr/>
                    <a:lstStyle/>
                    <a:p>
                      <a:pPr algn="ctr" fontAlgn="ctr"/>
                      <a:r>
                        <a:rPr lang="ja-JP" altLang="en-US" sz="600" u="none" strike="noStrike">
                          <a:effectLst/>
                        </a:rPr>
                        <a:t>　</a:t>
                      </a:r>
                      <a:endParaRPr lang="ja-JP" altLang="en-US" sz="600" b="0" i="0" u="none" strike="noStrike">
                        <a:solidFill>
                          <a:srgbClr val="000000"/>
                        </a:solidFill>
                        <a:effectLst/>
                        <a:latin typeface="ＭＳ Ｐゴシック"/>
                      </a:endParaRPr>
                    </a:p>
                  </a:txBody>
                  <a:tcPr marL="4097" marR="4097" marT="4097" marB="0" anchor="ctr"/>
                </a:tc>
                <a:tc>
                  <a:txBody>
                    <a:bodyPr/>
                    <a:lstStyle/>
                    <a:p>
                      <a:pPr algn="ctr" fontAlgn="ctr"/>
                      <a:r>
                        <a:rPr lang="ja-JP" altLang="en-US" sz="1050" u="none" strike="noStrike" dirty="0">
                          <a:effectLst/>
                        </a:rPr>
                        <a:t>１２の能力</a:t>
                      </a:r>
                      <a:endParaRPr lang="ja-JP" altLang="en-US" sz="1050" b="0" i="0" u="none" strike="noStrike" dirty="0">
                        <a:solidFill>
                          <a:srgbClr val="000000"/>
                        </a:solidFill>
                        <a:effectLst/>
                        <a:latin typeface="ＭＳ Ｐゴシック"/>
                      </a:endParaRPr>
                    </a:p>
                  </a:txBody>
                  <a:tcPr marL="4097" marR="4097" marT="4097" marB="0" anchor="ctr"/>
                </a:tc>
                <a:tc>
                  <a:txBody>
                    <a:bodyPr/>
                    <a:lstStyle/>
                    <a:p>
                      <a:pPr algn="ctr" fontAlgn="ctr"/>
                      <a:r>
                        <a:rPr lang="ja-JP" altLang="en-US" sz="1050" u="none" strike="noStrike" dirty="0">
                          <a:effectLst/>
                        </a:rPr>
                        <a:t>講座名</a:t>
                      </a:r>
                      <a:endParaRPr lang="ja-JP" altLang="en-US" sz="1050" b="0" i="0" u="none" strike="noStrike" dirty="0">
                        <a:solidFill>
                          <a:srgbClr val="000000"/>
                        </a:solidFill>
                        <a:effectLst/>
                        <a:latin typeface="ＭＳ Ｐゴシック"/>
                      </a:endParaRPr>
                    </a:p>
                  </a:txBody>
                  <a:tcPr marL="4097" marR="4097" marT="4097" marB="0" anchor="ctr"/>
                </a:tc>
                <a:tc>
                  <a:txBody>
                    <a:bodyPr/>
                    <a:lstStyle/>
                    <a:p>
                      <a:pPr algn="ctr" fontAlgn="ctr"/>
                      <a:r>
                        <a:rPr lang="ja-JP" altLang="en-US" sz="1050" u="none" strike="noStrike" dirty="0">
                          <a:effectLst/>
                        </a:rPr>
                        <a:t>講座概要</a:t>
                      </a:r>
                      <a:endParaRPr lang="ja-JP" altLang="en-US" sz="1050" b="0" i="0" u="none" strike="noStrike" dirty="0">
                        <a:solidFill>
                          <a:srgbClr val="000000"/>
                        </a:solidFill>
                        <a:effectLst/>
                        <a:latin typeface="ＭＳ Ｐゴシック"/>
                      </a:endParaRPr>
                    </a:p>
                  </a:txBody>
                  <a:tcPr marL="4097" marR="4097" marT="4097" marB="0" anchor="ctr"/>
                </a:tc>
              </a:tr>
              <a:tr h="384247">
                <a:tc rowSpan="6">
                  <a:txBody>
                    <a:bodyPr/>
                    <a:lstStyle/>
                    <a:p>
                      <a:pPr algn="ctr" fontAlgn="ctr"/>
                      <a:r>
                        <a:rPr lang="ja-JP" altLang="en-US" sz="1050" u="none" strike="noStrike" dirty="0">
                          <a:effectLst/>
                        </a:rPr>
                        <a:t/>
                      </a:r>
                      <a:br>
                        <a:rPr lang="ja-JP" altLang="en-US" sz="1050" u="none" strike="noStrike" dirty="0">
                          <a:effectLst/>
                        </a:rPr>
                      </a:br>
                      <a:r>
                        <a:rPr lang="ja-JP" altLang="en-US" sz="1050" u="none" strike="noStrike" dirty="0">
                          <a:effectLst/>
                        </a:rPr>
                        <a:t>チームで働く力</a:t>
                      </a:r>
                      <a:endParaRPr lang="ja-JP" altLang="en-US" sz="1050" b="0" i="0" u="none" strike="noStrike" dirty="0">
                        <a:solidFill>
                          <a:srgbClr val="000000"/>
                        </a:solidFill>
                        <a:effectLst/>
                        <a:latin typeface="ＭＳ Ｐゴシック"/>
                      </a:endParaRPr>
                    </a:p>
                  </a:txBody>
                  <a:tcPr marL="4097" marR="4097" marT="4097" marB="0" vert="eaVert" anchor="ctr"/>
                </a:tc>
                <a:tc>
                  <a:txBody>
                    <a:bodyPr/>
                    <a:lstStyle/>
                    <a:p>
                      <a:pPr algn="l" fontAlgn="ctr"/>
                      <a:r>
                        <a:rPr lang="ja-JP" altLang="en-US" sz="1050" u="none" strike="noStrike">
                          <a:effectLst/>
                        </a:rPr>
                        <a:t>発信力</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dirty="0">
                          <a:effectLst/>
                        </a:rPr>
                        <a:t>コミュニケーション力①</a:t>
                      </a:r>
                      <a:br>
                        <a:rPr lang="ja-JP" altLang="en-US" sz="1050" u="none" strike="noStrike" dirty="0">
                          <a:effectLst/>
                        </a:rPr>
                      </a:br>
                      <a:r>
                        <a:rPr lang="ja-JP" altLang="en-US" sz="1050" u="none" strike="noStrike" dirty="0">
                          <a:effectLst/>
                        </a:rPr>
                        <a:t>論理的な話し方と説得の手法</a:t>
                      </a:r>
                      <a:endParaRPr lang="ja-JP" altLang="en-US" sz="1050" b="0" i="0" u="none" strike="noStrike" dirty="0">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dirty="0">
                          <a:effectLst/>
                        </a:rPr>
                        <a:t>正確・簡潔かつ分かりやすい言葉で、相手に自分の考えを伝える手法を学びます。</a:t>
                      </a:r>
                      <a:endParaRPr lang="ja-JP" altLang="en-US" sz="1050" b="0" i="0" u="none" strike="noStrike" dirty="0">
                        <a:solidFill>
                          <a:srgbClr val="000000"/>
                        </a:solidFill>
                        <a:effectLst/>
                        <a:latin typeface="ＭＳ Ｐゴシック"/>
                      </a:endParaRPr>
                    </a:p>
                  </a:txBody>
                  <a:tcPr marL="4097" marR="4097" marT="4097" marB="0" anchor="ctr"/>
                </a:tc>
              </a:tr>
              <a:tr h="384247">
                <a:tc vMerge="1">
                  <a:txBody>
                    <a:bodyPr/>
                    <a:lstStyle/>
                    <a:p>
                      <a:endParaRPr kumimoji="1" lang="ja-JP" altLang="en-US"/>
                    </a:p>
                  </a:txBody>
                  <a:tcPr/>
                </a:tc>
                <a:tc>
                  <a:txBody>
                    <a:bodyPr/>
                    <a:lstStyle/>
                    <a:p>
                      <a:pPr algn="l" fontAlgn="ctr"/>
                      <a:r>
                        <a:rPr lang="ja-JP" altLang="en-US" sz="1050" u="none" strike="noStrike">
                          <a:effectLst/>
                        </a:rPr>
                        <a:t>傾聴力</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a:effectLst/>
                        </a:rPr>
                        <a:t>コミュニケーション力②</a:t>
                      </a:r>
                      <a:br>
                        <a:rPr lang="ja-JP" altLang="en-US" sz="1050" u="none" strike="noStrike">
                          <a:effectLst/>
                        </a:rPr>
                      </a:br>
                      <a:r>
                        <a:rPr lang="ja-JP" altLang="en-US" sz="1050" u="none" strike="noStrike">
                          <a:effectLst/>
                        </a:rPr>
                        <a:t>効果的な聴き方</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dirty="0">
                          <a:effectLst/>
                        </a:rPr>
                        <a:t>積極的に相手の話に耳を傾ける（ポジティブリスニング）手法を、</a:t>
                      </a:r>
                      <a:br>
                        <a:rPr lang="ja-JP" altLang="en-US" sz="1050" u="none" strike="noStrike" dirty="0">
                          <a:effectLst/>
                        </a:rPr>
                      </a:br>
                      <a:r>
                        <a:rPr lang="ja-JP" altLang="en-US" sz="1050" u="none" strike="noStrike" dirty="0">
                          <a:effectLst/>
                        </a:rPr>
                        <a:t>ロールプレイングで実践します。</a:t>
                      </a:r>
                      <a:endParaRPr lang="ja-JP" altLang="en-US" sz="1050" b="0" i="0" u="none" strike="noStrike" dirty="0">
                        <a:solidFill>
                          <a:srgbClr val="000000"/>
                        </a:solidFill>
                        <a:effectLst/>
                        <a:latin typeface="ＭＳ Ｐゴシック"/>
                      </a:endParaRPr>
                    </a:p>
                  </a:txBody>
                  <a:tcPr marL="4097" marR="4097" marT="4097" marB="0" anchor="ctr"/>
                </a:tc>
              </a:tr>
              <a:tr h="384247">
                <a:tc vMerge="1">
                  <a:txBody>
                    <a:bodyPr/>
                    <a:lstStyle/>
                    <a:p>
                      <a:endParaRPr kumimoji="1" lang="ja-JP" altLang="en-US"/>
                    </a:p>
                  </a:txBody>
                  <a:tcPr/>
                </a:tc>
                <a:tc>
                  <a:txBody>
                    <a:bodyPr/>
                    <a:lstStyle/>
                    <a:p>
                      <a:pPr algn="l" fontAlgn="ctr"/>
                      <a:r>
                        <a:rPr lang="ja-JP" altLang="en-US" sz="1050" u="none" strike="noStrike">
                          <a:effectLst/>
                        </a:rPr>
                        <a:t>情況把握力</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a:effectLst/>
                        </a:rPr>
                        <a:t>情況判断ケーススタディ</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dirty="0">
                          <a:effectLst/>
                        </a:rPr>
                        <a:t>集団の中で、自分の役割を見極め、最適な行動に結びつける手法を学びます。</a:t>
                      </a:r>
                      <a:endParaRPr lang="ja-JP" altLang="en-US" sz="1050" b="0" i="0" u="none" strike="noStrike" dirty="0">
                        <a:solidFill>
                          <a:srgbClr val="000000"/>
                        </a:solidFill>
                        <a:effectLst/>
                        <a:latin typeface="ＭＳ Ｐゴシック"/>
                      </a:endParaRPr>
                    </a:p>
                  </a:txBody>
                  <a:tcPr marL="4097" marR="4097" marT="4097" marB="0" anchor="ctr"/>
                </a:tc>
              </a:tr>
              <a:tr h="384247">
                <a:tc vMerge="1">
                  <a:txBody>
                    <a:bodyPr/>
                    <a:lstStyle/>
                    <a:p>
                      <a:endParaRPr kumimoji="1" lang="ja-JP" altLang="en-US"/>
                    </a:p>
                  </a:txBody>
                  <a:tcPr/>
                </a:tc>
                <a:tc>
                  <a:txBody>
                    <a:bodyPr/>
                    <a:lstStyle/>
                    <a:p>
                      <a:pPr algn="l" fontAlgn="ctr"/>
                      <a:r>
                        <a:rPr lang="ja-JP" altLang="en-US" sz="1050" u="none" strike="noStrike">
                          <a:effectLst/>
                        </a:rPr>
                        <a:t>柔軟性</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a:effectLst/>
                        </a:rPr>
                        <a:t>多様性を認める心</a:t>
                      </a:r>
                      <a:br>
                        <a:rPr lang="ja-JP" altLang="en-US" sz="1050" u="none" strike="noStrike">
                          <a:effectLst/>
                        </a:rPr>
                      </a:br>
                      <a:r>
                        <a:rPr lang="ja-JP" altLang="en-US" sz="1050" u="none" strike="noStrike">
                          <a:effectLst/>
                        </a:rPr>
                        <a:t>（ダイバーシティ）</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dirty="0">
                          <a:effectLst/>
                        </a:rPr>
                        <a:t>自分と他人の価値観を認知しながら、お互いを大切にするコミュニケーション手法を学びます。</a:t>
                      </a:r>
                      <a:endParaRPr lang="ja-JP" altLang="en-US" sz="1050" b="0" i="0" u="none" strike="noStrike" dirty="0">
                        <a:solidFill>
                          <a:srgbClr val="000000"/>
                        </a:solidFill>
                        <a:effectLst/>
                        <a:latin typeface="ＭＳ Ｐゴシック"/>
                      </a:endParaRPr>
                    </a:p>
                  </a:txBody>
                  <a:tcPr marL="4097" marR="4097" marT="4097" marB="0" anchor="ctr"/>
                </a:tc>
              </a:tr>
              <a:tr h="384247">
                <a:tc vMerge="1">
                  <a:txBody>
                    <a:bodyPr/>
                    <a:lstStyle/>
                    <a:p>
                      <a:endParaRPr kumimoji="1" lang="ja-JP" altLang="en-US"/>
                    </a:p>
                  </a:txBody>
                  <a:tcPr/>
                </a:tc>
                <a:tc>
                  <a:txBody>
                    <a:bodyPr/>
                    <a:lstStyle/>
                    <a:p>
                      <a:pPr algn="l" fontAlgn="ctr"/>
                      <a:r>
                        <a:rPr lang="ja-JP" altLang="en-US" sz="1050" u="none" strike="noStrike">
                          <a:effectLst/>
                        </a:rPr>
                        <a:t>規律性</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a:effectLst/>
                        </a:rPr>
                        <a:t>職業人意識とコンプライアンス</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dirty="0">
                          <a:effectLst/>
                        </a:rPr>
                        <a:t>社会人として必要なコンプライアンス意識やビジネスマナーを学びます。</a:t>
                      </a:r>
                      <a:endParaRPr lang="ja-JP" altLang="en-US" sz="1050" b="0" i="0" u="none" strike="noStrike" dirty="0">
                        <a:solidFill>
                          <a:srgbClr val="000000"/>
                        </a:solidFill>
                        <a:effectLst/>
                        <a:latin typeface="ＭＳ Ｐゴシック"/>
                      </a:endParaRPr>
                    </a:p>
                  </a:txBody>
                  <a:tcPr marL="4097" marR="4097" marT="4097" marB="0" anchor="ctr"/>
                </a:tc>
              </a:tr>
              <a:tr h="384247">
                <a:tc vMerge="1">
                  <a:txBody>
                    <a:bodyPr/>
                    <a:lstStyle/>
                    <a:p>
                      <a:endParaRPr kumimoji="1" lang="ja-JP" altLang="en-US"/>
                    </a:p>
                  </a:txBody>
                  <a:tcPr/>
                </a:tc>
                <a:tc>
                  <a:txBody>
                    <a:bodyPr/>
                    <a:lstStyle/>
                    <a:p>
                      <a:pPr algn="l" fontAlgn="ctr"/>
                      <a:r>
                        <a:rPr lang="ja-JP" altLang="en-US" sz="1050" u="none" strike="noStrike">
                          <a:effectLst/>
                        </a:rPr>
                        <a:t>ストレス</a:t>
                      </a:r>
                      <a:br>
                        <a:rPr lang="ja-JP" altLang="en-US" sz="1050" u="none" strike="noStrike">
                          <a:effectLst/>
                        </a:rPr>
                      </a:br>
                      <a:r>
                        <a:rPr lang="ja-JP" altLang="en-US" sz="1050" u="none" strike="noStrike">
                          <a:effectLst/>
                        </a:rPr>
                        <a:t>コントロール力</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a:effectLst/>
                        </a:rPr>
                        <a:t>ストレスコントロール</a:t>
                      </a:r>
                      <a:br>
                        <a:rPr lang="ja-JP" altLang="en-US" sz="1050" u="none" strike="noStrike">
                          <a:effectLst/>
                        </a:rPr>
                      </a:br>
                      <a:r>
                        <a:rPr lang="ja-JP" altLang="en-US" sz="1050" u="none" strike="noStrike">
                          <a:effectLst/>
                        </a:rPr>
                        <a:t>ストレスと心の動き</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dirty="0">
                          <a:effectLst/>
                        </a:rPr>
                        <a:t>ストレスの正体を知り、そのストレスと上手に付き合っていくための手法を学びます。</a:t>
                      </a:r>
                      <a:endParaRPr lang="ja-JP" altLang="en-US" sz="1050" b="0" i="0" u="none" strike="noStrike" dirty="0">
                        <a:solidFill>
                          <a:srgbClr val="000000"/>
                        </a:solidFill>
                        <a:effectLst/>
                        <a:latin typeface="ＭＳ Ｐゴシック"/>
                      </a:endParaRPr>
                    </a:p>
                  </a:txBody>
                  <a:tcPr marL="4097" marR="4097" marT="4097" marB="0" anchor="ctr"/>
                </a:tc>
              </a:tr>
              <a:tr h="371852">
                <a:tc rowSpan="3">
                  <a:txBody>
                    <a:bodyPr/>
                    <a:lstStyle/>
                    <a:p>
                      <a:pPr algn="ctr" fontAlgn="ctr"/>
                      <a:r>
                        <a:rPr lang="ja-JP" altLang="en-US" sz="1050" u="none" strike="noStrike" dirty="0">
                          <a:effectLst/>
                        </a:rPr>
                        <a:t>考え抜く力</a:t>
                      </a:r>
                      <a:endParaRPr lang="ja-JP" altLang="en-US" sz="1050" b="1" i="0" u="none" strike="noStrike" dirty="0">
                        <a:solidFill>
                          <a:srgbClr val="000000"/>
                        </a:solidFill>
                        <a:effectLst/>
                        <a:latin typeface="ＭＳ Ｐゴシック"/>
                      </a:endParaRPr>
                    </a:p>
                  </a:txBody>
                  <a:tcPr marL="4097" marR="4097" marT="4097" marB="0" vert="eaVert" anchor="ctr"/>
                </a:tc>
                <a:tc>
                  <a:txBody>
                    <a:bodyPr/>
                    <a:lstStyle/>
                    <a:p>
                      <a:pPr algn="l" fontAlgn="ctr"/>
                      <a:r>
                        <a:rPr lang="ja-JP" altLang="en-US" sz="1050" u="none" strike="noStrike">
                          <a:effectLst/>
                        </a:rPr>
                        <a:t>課題発見力</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a:effectLst/>
                        </a:rPr>
                        <a:t>シンキング①</a:t>
                      </a:r>
                      <a:br>
                        <a:rPr lang="ja-JP" altLang="en-US" sz="1050" u="none" strike="noStrike">
                          <a:effectLst/>
                        </a:rPr>
                      </a:br>
                      <a:r>
                        <a:rPr lang="ja-JP" altLang="en-US" sz="1050" u="none" strike="noStrike">
                          <a:effectLst/>
                        </a:rPr>
                        <a:t>問題解決のための分析</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dirty="0">
                          <a:effectLst/>
                        </a:rPr>
                        <a:t>問題の抽出から課題の設定まで、「ＰＤＣＡサイクル」の手法を習得します。</a:t>
                      </a:r>
                      <a:endParaRPr lang="ja-JP" altLang="en-US" sz="1050" b="0" i="0" u="none" strike="noStrike" dirty="0">
                        <a:solidFill>
                          <a:srgbClr val="000000"/>
                        </a:solidFill>
                        <a:effectLst/>
                        <a:latin typeface="ＭＳ Ｐゴシック"/>
                      </a:endParaRPr>
                    </a:p>
                  </a:txBody>
                  <a:tcPr marL="4097" marR="4097" marT="4097" marB="0" anchor="ctr"/>
                </a:tc>
              </a:tr>
              <a:tr h="371852">
                <a:tc vMerge="1">
                  <a:txBody>
                    <a:bodyPr/>
                    <a:lstStyle/>
                    <a:p>
                      <a:endParaRPr kumimoji="1" lang="ja-JP" altLang="en-US"/>
                    </a:p>
                  </a:txBody>
                  <a:tcPr/>
                </a:tc>
                <a:tc>
                  <a:txBody>
                    <a:bodyPr/>
                    <a:lstStyle/>
                    <a:p>
                      <a:pPr algn="l" fontAlgn="ctr"/>
                      <a:r>
                        <a:rPr lang="ja-JP" altLang="en-US" sz="1050" u="none" strike="noStrike">
                          <a:effectLst/>
                        </a:rPr>
                        <a:t>計画力</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a:effectLst/>
                        </a:rPr>
                        <a:t>シンキング②</a:t>
                      </a:r>
                      <a:br>
                        <a:rPr lang="ja-JP" altLang="en-US" sz="1050" u="none" strike="noStrike">
                          <a:effectLst/>
                        </a:rPr>
                      </a:br>
                      <a:r>
                        <a:rPr lang="ja-JP" altLang="en-US" sz="1050" u="none" strike="noStrike">
                          <a:effectLst/>
                        </a:rPr>
                        <a:t>目標達成のためのプロセス</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dirty="0">
                          <a:effectLst/>
                        </a:rPr>
                        <a:t>目標達成までのプロセス・行動を具体化し、優先順位を決めて準備する力を養います。</a:t>
                      </a:r>
                      <a:endParaRPr lang="ja-JP" altLang="en-US" sz="1050" b="0" i="0" u="none" strike="noStrike" dirty="0">
                        <a:solidFill>
                          <a:srgbClr val="000000"/>
                        </a:solidFill>
                        <a:effectLst/>
                        <a:latin typeface="ＭＳ Ｐゴシック"/>
                      </a:endParaRPr>
                    </a:p>
                  </a:txBody>
                  <a:tcPr marL="4097" marR="4097" marT="4097" marB="0" anchor="ctr"/>
                </a:tc>
              </a:tr>
              <a:tr h="371852">
                <a:tc vMerge="1">
                  <a:txBody>
                    <a:bodyPr/>
                    <a:lstStyle/>
                    <a:p>
                      <a:endParaRPr kumimoji="1" lang="ja-JP" altLang="en-US"/>
                    </a:p>
                  </a:txBody>
                  <a:tcPr/>
                </a:tc>
                <a:tc>
                  <a:txBody>
                    <a:bodyPr/>
                    <a:lstStyle/>
                    <a:p>
                      <a:pPr algn="l" fontAlgn="ctr"/>
                      <a:r>
                        <a:rPr lang="ja-JP" altLang="en-US" sz="1050" u="none" strike="noStrike">
                          <a:effectLst/>
                        </a:rPr>
                        <a:t>創造力</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a:effectLst/>
                        </a:rPr>
                        <a:t>シンキング③</a:t>
                      </a:r>
                      <a:br>
                        <a:rPr lang="ja-JP" altLang="en-US" sz="1050" u="none" strike="noStrike">
                          <a:effectLst/>
                        </a:rPr>
                      </a:br>
                      <a:r>
                        <a:rPr lang="ja-JP" altLang="en-US" sz="1050" u="none" strike="noStrike">
                          <a:effectLst/>
                        </a:rPr>
                        <a:t>思考解決</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dirty="0">
                          <a:effectLst/>
                        </a:rPr>
                        <a:t>情報収集の手法、また、その情報に自分なりの工夫を加え、新しい価値を生み出す力を養います。</a:t>
                      </a:r>
                      <a:endParaRPr lang="ja-JP" altLang="en-US" sz="1050" b="0" i="0" u="none" strike="noStrike" dirty="0">
                        <a:solidFill>
                          <a:srgbClr val="000000"/>
                        </a:solidFill>
                        <a:effectLst/>
                        <a:latin typeface="ＭＳ Ｐゴシック"/>
                      </a:endParaRPr>
                    </a:p>
                  </a:txBody>
                  <a:tcPr marL="4097" marR="4097" marT="4097" marB="0" anchor="ctr"/>
                </a:tc>
              </a:tr>
              <a:tr h="371852">
                <a:tc rowSpan="3">
                  <a:txBody>
                    <a:bodyPr/>
                    <a:lstStyle/>
                    <a:p>
                      <a:pPr algn="ctr" fontAlgn="ctr"/>
                      <a:r>
                        <a:rPr lang="ja-JP" altLang="en-US" sz="1050" u="none" strike="noStrike" dirty="0">
                          <a:effectLst/>
                        </a:rPr>
                        <a:t>前に踏み出す力</a:t>
                      </a:r>
                      <a:endParaRPr lang="ja-JP" altLang="en-US" sz="1050" b="1" i="0" u="none" strike="noStrike" dirty="0">
                        <a:solidFill>
                          <a:srgbClr val="000000"/>
                        </a:solidFill>
                        <a:effectLst/>
                        <a:latin typeface="ＭＳ Ｐゴシック"/>
                      </a:endParaRPr>
                    </a:p>
                  </a:txBody>
                  <a:tcPr marL="4097" marR="4097" marT="4097" marB="0" vert="eaVert" anchor="ctr"/>
                </a:tc>
                <a:tc>
                  <a:txBody>
                    <a:bodyPr/>
                    <a:lstStyle/>
                    <a:p>
                      <a:pPr algn="l" fontAlgn="ctr"/>
                      <a:r>
                        <a:rPr lang="ja-JP" altLang="en-US" sz="1050" u="none" strike="noStrike">
                          <a:effectLst/>
                        </a:rPr>
                        <a:t>主体性</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a:effectLst/>
                        </a:rPr>
                        <a:t>アクション①</a:t>
                      </a:r>
                      <a:br>
                        <a:rPr lang="ja-JP" altLang="en-US" sz="1050" u="none" strike="noStrike">
                          <a:effectLst/>
                        </a:rPr>
                      </a:br>
                      <a:r>
                        <a:rPr lang="ja-JP" altLang="en-US" sz="1050" u="none" strike="noStrike">
                          <a:effectLst/>
                        </a:rPr>
                        <a:t>主体的に動くための役割</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dirty="0">
                          <a:effectLst/>
                        </a:rPr>
                        <a:t>自ら考え行動する重要性を学び、物事に進んで取り組む力を養います。</a:t>
                      </a:r>
                      <a:endParaRPr lang="ja-JP" altLang="en-US" sz="1050" b="0" i="0" u="none" strike="noStrike" dirty="0">
                        <a:solidFill>
                          <a:srgbClr val="000000"/>
                        </a:solidFill>
                        <a:effectLst/>
                        <a:latin typeface="ＭＳ Ｐゴシック"/>
                      </a:endParaRPr>
                    </a:p>
                  </a:txBody>
                  <a:tcPr marL="4097" marR="4097" marT="4097" marB="0" anchor="ctr"/>
                </a:tc>
              </a:tr>
              <a:tr h="371852">
                <a:tc vMerge="1">
                  <a:txBody>
                    <a:bodyPr/>
                    <a:lstStyle/>
                    <a:p>
                      <a:endParaRPr kumimoji="1" lang="ja-JP" altLang="en-US"/>
                    </a:p>
                  </a:txBody>
                  <a:tcPr/>
                </a:tc>
                <a:tc>
                  <a:txBody>
                    <a:bodyPr/>
                    <a:lstStyle/>
                    <a:p>
                      <a:pPr algn="l" fontAlgn="ctr"/>
                      <a:r>
                        <a:rPr lang="ja-JP" altLang="en-US" sz="1050" u="none" strike="noStrike">
                          <a:effectLst/>
                        </a:rPr>
                        <a:t>働きかけ力</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a:effectLst/>
                        </a:rPr>
                        <a:t>アクション②</a:t>
                      </a:r>
                      <a:br>
                        <a:rPr lang="ja-JP" altLang="en-US" sz="1050" u="none" strike="noStrike">
                          <a:effectLst/>
                        </a:rPr>
                      </a:br>
                      <a:r>
                        <a:rPr lang="ja-JP" altLang="en-US" sz="1050" u="none" strike="noStrike">
                          <a:effectLst/>
                        </a:rPr>
                        <a:t>相互尊重と他者への働きかけ</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dirty="0">
                          <a:effectLst/>
                        </a:rPr>
                        <a:t>互いの尊重、目的の共有から、他人や周囲に働きかけ、巻き込んでいく力を養います。</a:t>
                      </a:r>
                      <a:endParaRPr lang="ja-JP" altLang="en-US" sz="1050" b="0" i="0" u="none" strike="noStrike" dirty="0">
                        <a:solidFill>
                          <a:srgbClr val="000000"/>
                        </a:solidFill>
                        <a:effectLst/>
                        <a:latin typeface="ＭＳ Ｐゴシック"/>
                      </a:endParaRPr>
                    </a:p>
                  </a:txBody>
                  <a:tcPr marL="4097" marR="4097" marT="4097" marB="0" anchor="ctr"/>
                </a:tc>
              </a:tr>
              <a:tr h="371852">
                <a:tc vMerge="1">
                  <a:txBody>
                    <a:bodyPr/>
                    <a:lstStyle/>
                    <a:p>
                      <a:endParaRPr kumimoji="1" lang="ja-JP" altLang="en-US"/>
                    </a:p>
                  </a:txBody>
                  <a:tcPr/>
                </a:tc>
                <a:tc>
                  <a:txBody>
                    <a:bodyPr/>
                    <a:lstStyle/>
                    <a:p>
                      <a:pPr algn="l" fontAlgn="ctr"/>
                      <a:r>
                        <a:rPr lang="ja-JP" altLang="en-US" sz="1050" u="none" strike="noStrike">
                          <a:effectLst/>
                        </a:rPr>
                        <a:t>実行力</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a:effectLst/>
                        </a:rPr>
                        <a:t>アクション③</a:t>
                      </a:r>
                      <a:br>
                        <a:rPr lang="ja-JP" altLang="en-US" sz="1050" u="none" strike="noStrike">
                          <a:effectLst/>
                        </a:rPr>
                      </a:br>
                      <a:r>
                        <a:rPr lang="ja-JP" altLang="en-US" sz="1050" u="none" strike="noStrike">
                          <a:effectLst/>
                        </a:rPr>
                        <a:t>確実にやり遂げる実行力</a:t>
                      </a:r>
                      <a:endParaRPr lang="ja-JP" altLang="en-US" sz="1050" b="0" i="0" u="none" strike="noStrike">
                        <a:solidFill>
                          <a:srgbClr val="000000"/>
                        </a:solidFill>
                        <a:effectLst/>
                        <a:latin typeface="ＭＳ Ｐゴシック"/>
                      </a:endParaRPr>
                    </a:p>
                  </a:txBody>
                  <a:tcPr marL="4097" marR="4097" marT="4097" marB="0" anchor="ctr"/>
                </a:tc>
                <a:tc>
                  <a:txBody>
                    <a:bodyPr/>
                    <a:lstStyle/>
                    <a:p>
                      <a:pPr algn="l" fontAlgn="ctr"/>
                      <a:r>
                        <a:rPr lang="ja-JP" altLang="en-US" sz="1050" u="none" strike="noStrike" dirty="0">
                          <a:effectLst/>
                        </a:rPr>
                        <a:t>目的・目標の設定、またその達成に向け粘り強く取り組む力を養います。</a:t>
                      </a:r>
                      <a:endParaRPr lang="ja-JP" altLang="en-US" sz="1050" b="0" i="0" u="none" strike="noStrike" dirty="0">
                        <a:solidFill>
                          <a:srgbClr val="000000"/>
                        </a:solidFill>
                        <a:effectLst/>
                        <a:latin typeface="ＭＳ Ｐゴシック"/>
                      </a:endParaRPr>
                    </a:p>
                  </a:txBody>
                  <a:tcPr marL="4097" marR="4097" marT="4097" marB="0" anchor="ctr"/>
                </a:tc>
              </a:tr>
            </a:tbl>
          </a:graphicData>
        </a:graphic>
      </p:graphicFrame>
    </p:spTree>
    <p:extLst>
      <p:ext uri="{BB962C8B-B14F-4D97-AF65-F5344CB8AC3E}">
        <p14:creationId xmlns:p14="http://schemas.microsoft.com/office/powerpoint/2010/main" val="389828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341539924"/>
              </p:ext>
            </p:extLst>
          </p:nvPr>
        </p:nvGraphicFramePr>
        <p:xfrm>
          <a:off x="683568" y="1268760"/>
          <a:ext cx="7992888" cy="3750571"/>
        </p:xfrm>
        <a:graphic>
          <a:graphicData uri="http://schemas.openxmlformats.org/drawingml/2006/table">
            <a:tbl>
              <a:tblPr firstRow="1" firstCol="1" bandRow="1">
                <a:tableStyleId>{5C22544A-7EE6-4342-B048-85BDC9FD1C3A}</a:tableStyleId>
              </a:tblPr>
              <a:tblGrid>
                <a:gridCol w="893056"/>
                <a:gridCol w="7099832"/>
              </a:tblGrid>
              <a:tr h="576064">
                <a:tc gridSpan="2">
                  <a:txBody>
                    <a:bodyPr/>
                    <a:lstStyle/>
                    <a:p>
                      <a:pPr algn="just">
                        <a:spcAft>
                          <a:spcPts val="0"/>
                        </a:spcAft>
                      </a:pPr>
                      <a:r>
                        <a:rPr lang="ja-JP" sz="1000" kern="0" dirty="0">
                          <a:effectLst/>
                        </a:rPr>
                        <a:t>あるヘアサロンでのミーティングの一部です。</a:t>
                      </a:r>
                      <a:endParaRPr lang="ja-JP" sz="1050" kern="100" dirty="0">
                        <a:effectLst/>
                      </a:endParaRPr>
                    </a:p>
                    <a:p>
                      <a:pPr algn="just">
                        <a:spcAft>
                          <a:spcPts val="0"/>
                        </a:spcAft>
                      </a:pPr>
                      <a:r>
                        <a:rPr lang="ja-JP" sz="1000" kern="0" dirty="0">
                          <a:effectLst/>
                        </a:rPr>
                        <a:t>この日のテーマは、“リピーター数を増やすために、自分たちに何ができるか”ということでした。</a:t>
                      </a:r>
                      <a:endParaRPr lang="ja-JP" sz="1050" kern="100" dirty="0">
                        <a:effectLst/>
                      </a:endParaRPr>
                    </a:p>
                    <a:p>
                      <a:pPr algn="just">
                        <a:spcAft>
                          <a:spcPts val="0"/>
                        </a:spcAft>
                      </a:pPr>
                      <a:r>
                        <a:rPr lang="ja-JP" sz="1000" kern="0" dirty="0">
                          <a:effectLst/>
                        </a:rPr>
                        <a:t>参加者は、店長のサトウさん、</a:t>
                      </a:r>
                      <a:r>
                        <a:rPr lang="en-US" sz="1000" kern="0" dirty="0">
                          <a:effectLst/>
                        </a:rPr>
                        <a:t>6</a:t>
                      </a:r>
                      <a:r>
                        <a:rPr lang="ja-JP" sz="1000" kern="0" dirty="0">
                          <a:effectLst/>
                        </a:rPr>
                        <a:t>年目のオオノさんとタカギさん、</a:t>
                      </a:r>
                      <a:r>
                        <a:rPr lang="en-US" sz="1000" kern="0" dirty="0">
                          <a:effectLst/>
                        </a:rPr>
                        <a:t>2</a:t>
                      </a:r>
                      <a:r>
                        <a:rPr lang="ja-JP" sz="1000" kern="0" dirty="0">
                          <a:effectLst/>
                        </a:rPr>
                        <a:t>年目のキムラさんです。</a:t>
                      </a:r>
                      <a:endParaRPr lang="ja-JP" sz="1050" kern="100" dirty="0">
                        <a:effectLst/>
                      </a:endParaRPr>
                    </a:p>
                    <a:p>
                      <a:pPr algn="just">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tc>
                <a:tc hMerge="1">
                  <a:txBody>
                    <a:bodyPr/>
                    <a:lstStyle/>
                    <a:p>
                      <a:endParaRPr kumimoji="1" lang="ja-JP" altLang="en-US"/>
                    </a:p>
                  </a:txBody>
                  <a:tcPr/>
                </a:tc>
              </a:tr>
              <a:tr h="369526">
                <a:tc>
                  <a:txBody>
                    <a:bodyPr/>
                    <a:lstStyle/>
                    <a:p>
                      <a:pPr algn="just">
                        <a:spcAft>
                          <a:spcPts val="0"/>
                        </a:spcAft>
                      </a:pPr>
                      <a:r>
                        <a:rPr lang="ja-JP" sz="1000" kern="0">
                          <a:effectLst/>
                        </a:rPr>
                        <a:t>サトウ：</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00" kern="0">
                          <a:effectLst/>
                        </a:rPr>
                        <a:t>お客さまのリピート数を増やすために、何ができそうか意見を言ってください。</a:t>
                      </a:r>
                      <a:endParaRPr lang="ja-JP" sz="1050" kern="100">
                        <a:effectLst/>
                      </a:endParaRPr>
                    </a:p>
                    <a:p>
                      <a:pPr algn="just">
                        <a:spcAft>
                          <a:spcPts val="0"/>
                        </a:spcAft>
                      </a:pPr>
                      <a:r>
                        <a:rPr lang="ja-JP" sz="1000" kern="0">
                          <a:effectLst/>
                        </a:rPr>
                        <a:t>現在、個人でやっていることでもかまいません。</a:t>
                      </a:r>
                      <a:endParaRPr lang="ja-JP" sz="1050" kern="100">
                        <a:effectLst/>
                        <a:latin typeface="Century"/>
                        <a:ea typeface="ＭＳ 明朝"/>
                        <a:cs typeface="Times New Roman"/>
                      </a:endParaRPr>
                    </a:p>
                  </a:txBody>
                  <a:tcPr marL="68580" marR="68580" marT="0" marB="0"/>
                </a:tc>
              </a:tr>
              <a:tr h="184763">
                <a:tc>
                  <a:txBody>
                    <a:bodyPr/>
                    <a:lstStyle/>
                    <a:p>
                      <a:pPr algn="just">
                        <a:spcAft>
                          <a:spcPts val="0"/>
                        </a:spcAft>
                      </a:pPr>
                      <a:r>
                        <a:rPr lang="ja-JP" sz="1000" kern="0">
                          <a:effectLst/>
                        </a:rPr>
                        <a:t>オオノ：</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00" kern="0">
                          <a:effectLst/>
                        </a:rPr>
                        <a:t>私は、お客様へのアドバイスとして、次のカットやカラーの時期をお伝えするようにしています。</a:t>
                      </a:r>
                      <a:endParaRPr lang="ja-JP" sz="1050" kern="100">
                        <a:effectLst/>
                        <a:latin typeface="Century"/>
                        <a:ea typeface="ＭＳ 明朝"/>
                        <a:cs typeface="Times New Roman"/>
                      </a:endParaRPr>
                    </a:p>
                  </a:txBody>
                  <a:tcPr marL="68580" marR="68580" marT="0" marB="0"/>
                </a:tc>
              </a:tr>
              <a:tr h="369526">
                <a:tc>
                  <a:txBody>
                    <a:bodyPr/>
                    <a:lstStyle/>
                    <a:p>
                      <a:pPr algn="just">
                        <a:spcAft>
                          <a:spcPts val="0"/>
                        </a:spcAft>
                      </a:pPr>
                      <a:r>
                        <a:rPr lang="ja-JP" sz="1000" kern="0">
                          <a:effectLst/>
                        </a:rPr>
                        <a:t>キムラ：</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00" kern="0" dirty="0">
                          <a:effectLst/>
                        </a:rPr>
                        <a:t>それは、僕もしています。</a:t>
                      </a:r>
                      <a:endParaRPr lang="ja-JP" sz="1050" kern="100" dirty="0">
                        <a:effectLst/>
                      </a:endParaRPr>
                    </a:p>
                    <a:p>
                      <a:pPr algn="just">
                        <a:spcAft>
                          <a:spcPts val="0"/>
                        </a:spcAft>
                      </a:pPr>
                      <a:r>
                        <a:rPr lang="ja-JP" sz="1000" kern="0" dirty="0">
                          <a:effectLst/>
                        </a:rPr>
                        <a:t>思い出して、来てくださるお客さまもいらっしゃいますよ。</a:t>
                      </a:r>
                      <a:endParaRPr lang="ja-JP" sz="1050" kern="100" dirty="0">
                        <a:effectLst/>
                        <a:latin typeface="Century"/>
                        <a:ea typeface="ＭＳ 明朝"/>
                        <a:cs typeface="Times New Roman"/>
                      </a:endParaRPr>
                    </a:p>
                  </a:txBody>
                  <a:tcPr marL="68580" marR="68580" marT="0" marB="0"/>
                </a:tc>
              </a:tr>
              <a:tr h="184763">
                <a:tc>
                  <a:txBody>
                    <a:bodyPr/>
                    <a:lstStyle/>
                    <a:p>
                      <a:pPr algn="just">
                        <a:spcAft>
                          <a:spcPts val="0"/>
                        </a:spcAft>
                      </a:pPr>
                      <a:r>
                        <a:rPr lang="ja-JP" sz="1000" kern="0">
                          <a:effectLst/>
                        </a:rPr>
                        <a:t>サトウ：</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00" kern="0" dirty="0">
                          <a:effectLst/>
                        </a:rPr>
                        <a:t>いいですね。それは、これからも続けていきましょう。</a:t>
                      </a:r>
                      <a:endParaRPr lang="ja-JP" sz="1050" kern="100" dirty="0">
                        <a:effectLst/>
                        <a:latin typeface="Century"/>
                        <a:ea typeface="ＭＳ 明朝"/>
                        <a:cs typeface="Times New Roman"/>
                      </a:endParaRPr>
                    </a:p>
                  </a:txBody>
                  <a:tcPr marL="68580" marR="68580" marT="0" marB="0"/>
                </a:tc>
              </a:tr>
              <a:tr h="369526">
                <a:tc>
                  <a:txBody>
                    <a:bodyPr/>
                    <a:lstStyle/>
                    <a:p>
                      <a:pPr algn="just">
                        <a:spcAft>
                          <a:spcPts val="0"/>
                        </a:spcAft>
                      </a:pPr>
                      <a:r>
                        <a:rPr lang="ja-JP" sz="1000" kern="0">
                          <a:effectLst/>
                        </a:rPr>
                        <a:t>キムラ：</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00" kern="0" dirty="0">
                          <a:effectLst/>
                        </a:rPr>
                        <a:t>うちはネット予約も多いし、スタッフがブログを載せるというのはどうでしょう。</a:t>
                      </a:r>
                      <a:endParaRPr lang="ja-JP" sz="1050" kern="100" dirty="0">
                        <a:effectLst/>
                      </a:endParaRPr>
                    </a:p>
                    <a:p>
                      <a:pPr algn="just">
                        <a:spcAft>
                          <a:spcPts val="0"/>
                        </a:spcAft>
                      </a:pPr>
                      <a:r>
                        <a:rPr lang="ja-JP" sz="1000" kern="0" dirty="0">
                          <a:effectLst/>
                        </a:rPr>
                        <a:t>お客さまが、スタッフへの親しみを感じて、来店しやすくなると思います。</a:t>
                      </a:r>
                      <a:endParaRPr lang="ja-JP" sz="1050" kern="100" dirty="0">
                        <a:effectLst/>
                        <a:latin typeface="Century"/>
                        <a:ea typeface="ＭＳ 明朝"/>
                        <a:cs typeface="Times New Roman"/>
                      </a:endParaRPr>
                    </a:p>
                  </a:txBody>
                  <a:tcPr marL="68580" marR="68580" marT="0" marB="0"/>
                </a:tc>
              </a:tr>
              <a:tr h="184763">
                <a:tc>
                  <a:txBody>
                    <a:bodyPr/>
                    <a:lstStyle/>
                    <a:p>
                      <a:pPr algn="just">
                        <a:spcAft>
                          <a:spcPts val="0"/>
                        </a:spcAft>
                      </a:pPr>
                      <a:r>
                        <a:rPr lang="ja-JP" sz="1000" kern="0">
                          <a:effectLst/>
                        </a:rPr>
                        <a:t>タカギ：</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00" kern="0">
                          <a:effectLst/>
                        </a:rPr>
                        <a:t>それって、全員が書くということですか。</a:t>
                      </a:r>
                      <a:endParaRPr lang="ja-JP" sz="1050" kern="100">
                        <a:effectLst/>
                        <a:latin typeface="Century"/>
                        <a:ea typeface="ＭＳ 明朝"/>
                        <a:cs typeface="Times New Roman"/>
                      </a:endParaRPr>
                    </a:p>
                  </a:txBody>
                  <a:tcPr marL="68580" marR="68580" marT="0" marB="0"/>
                </a:tc>
              </a:tr>
              <a:tr h="184763">
                <a:tc>
                  <a:txBody>
                    <a:bodyPr/>
                    <a:lstStyle/>
                    <a:p>
                      <a:pPr algn="just">
                        <a:spcAft>
                          <a:spcPts val="0"/>
                        </a:spcAft>
                      </a:pPr>
                      <a:r>
                        <a:rPr lang="ja-JP" sz="1000" kern="0">
                          <a:effectLst/>
                        </a:rPr>
                        <a:t>キムラ：</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00" kern="0">
                          <a:effectLst/>
                        </a:rPr>
                        <a:t>もちろん。最近のトレンドとか、スタッフが見つけた美味しいお店の紹介とか。</a:t>
                      </a:r>
                      <a:endParaRPr lang="ja-JP" sz="1050" kern="100">
                        <a:effectLst/>
                        <a:latin typeface="Century"/>
                        <a:ea typeface="ＭＳ 明朝"/>
                        <a:cs typeface="Times New Roman"/>
                      </a:endParaRPr>
                    </a:p>
                  </a:txBody>
                  <a:tcPr marL="68580" marR="68580" marT="0" marB="0"/>
                </a:tc>
              </a:tr>
              <a:tr h="184763">
                <a:tc>
                  <a:txBody>
                    <a:bodyPr/>
                    <a:lstStyle/>
                    <a:p>
                      <a:pPr algn="just">
                        <a:spcAft>
                          <a:spcPts val="0"/>
                        </a:spcAft>
                      </a:pPr>
                      <a:r>
                        <a:rPr lang="ja-JP" sz="1000" kern="0">
                          <a:effectLst/>
                        </a:rPr>
                        <a:t>タカギ：</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00" kern="0">
                          <a:effectLst/>
                        </a:rPr>
                        <a:t>えーっ！仕事が増えて、負担です。</a:t>
                      </a:r>
                      <a:endParaRPr lang="ja-JP" sz="1050" kern="100">
                        <a:effectLst/>
                        <a:latin typeface="Century"/>
                        <a:ea typeface="ＭＳ 明朝"/>
                        <a:cs typeface="Times New Roman"/>
                      </a:endParaRPr>
                    </a:p>
                  </a:txBody>
                  <a:tcPr marL="68580" marR="68580" marT="0" marB="0"/>
                </a:tc>
              </a:tr>
              <a:tr h="369526">
                <a:tc>
                  <a:txBody>
                    <a:bodyPr/>
                    <a:lstStyle/>
                    <a:p>
                      <a:pPr algn="just">
                        <a:spcAft>
                          <a:spcPts val="0"/>
                        </a:spcAft>
                      </a:pPr>
                      <a:r>
                        <a:rPr lang="ja-JP" sz="1000" kern="0">
                          <a:effectLst/>
                        </a:rPr>
                        <a:t>オオノ：</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en-US" sz="1000" kern="0" dirty="0">
                          <a:effectLst/>
                        </a:rPr>
                        <a:t>1</a:t>
                      </a:r>
                      <a:r>
                        <a:rPr lang="ja-JP" sz="1000" kern="0" dirty="0">
                          <a:effectLst/>
                        </a:rPr>
                        <a:t>週間に</a:t>
                      </a:r>
                      <a:r>
                        <a:rPr lang="en-US" sz="1000" kern="0" dirty="0">
                          <a:effectLst/>
                        </a:rPr>
                        <a:t>1</a:t>
                      </a:r>
                      <a:r>
                        <a:rPr lang="ja-JP" sz="1000" kern="0" dirty="0">
                          <a:effectLst/>
                        </a:rPr>
                        <a:t>回、順番に担当するのであれば、スタッフは</a:t>
                      </a:r>
                      <a:r>
                        <a:rPr lang="en-US" sz="1000" kern="0" dirty="0">
                          <a:effectLst/>
                        </a:rPr>
                        <a:t>4</a:t>
                      </a:r>
                      <a:r>
                        <a:rPr lang="ja-JP" sz="1000" kern="0" dirty="0">
                          <a:effectLst/>
                        </a:rPr>
                        <a:t>人だから</a:t>
                      </a:r>
                      <a:r>
                        <a:rPr lang="en-US" sz="1000" kern="0" dirty="0">
                          <a:effectLst/>
                        </a:rPr>
                        <a:t>1</a:t>
                      </a:r>
                      <a:r>
                        <a:rPr lang="ja-JP" sz="1000" kern="0" dirty="0">
                          <a:effectLst/>
                        </a:rPr>
                        <a:t>ヶ月に</a:t>
                      </a:r>
                      <a:r>
                        <a:rPr lang="en-US" sz="1000" kern="0" dirty="0">
                          <a:effectLst/>
                        </a:rPr>
                        <a:t>1</a:t>
                      </a:r>
                      <a:r>
                        <a:rPr lang="ja-JP" sz="1000" kern="0" dirty="0">
                          <a:effectLst/>
                        </a:rPr>
                        <a:t>回ですよね。</a:t>
                      </a:r>
                      <a:endParaRPr lang="ja-JP" sz="1050" kern="100" dirty="0">
                        <a:effectLst/>
                      </a:endParaRPr>
                    </a:p>
                    <a:p>
                      <a:pPr algn="just">
                        <a:spcAft>
                          <a:spcPts val="0"/>
                        </a:spcAft>
                      </a:pPr>
                      <a:r>
                        <a:rPr lang="ja-JP" sz="1000" kern="0" dirty="0">
                          <a:effectLst/>
                        </a:rPr>
                        <a:t>それくらいならできるんじゃないでしょうか。毎日、ずっと忙しいわけではないし。</a:t>
                      </a:r>
                      <a:endParaRPr lang="ja-JP" sz="1050" kern="100" dirty="0">
                        <a:effectLst/>
                        <a:latin typeface="Century"/>
                        <a:ea typeface="ＭＳ 明朝"/>
                        <a:cs typeface="Times New Roman"/>
                      </a:endParaRPr>
                    </a:p>
                  </a:txBody>
                  <a:tcPr marL="68580" marR="68580" marT="0" marB="0"/>
                </a:tc>
              </a:tr>
              <a:tr h="369526">
                <a:tc>
                  <a:txBody>
                    <a:bodyPr/>
                    <a:lstStyle/>
                    <a:p>
                      <a:pPr algn="just">
                        <a:spcAft>
                          <a:spcPts val="0"/>
                        </a:spcAft>
                      </a:pPr>
                      <a:r>
                        <a:rPr lang="ja-JP" sz="1000" kern="0">
                          <a:effectLst/>
                        </a:rPr>
                        <a:t>タカギ：</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00" kern="0" dirty="0">
                          <a:effectLst/>
                        </a:rPr>
                        <a:t>でも、そんなに書くこともないと思うんですが。メンドウクサイし。</a:t>
                      </a:r>
                      <a:endParaRPr lang="ja-JP" sz="1050" kern="100" dirty="0">
                        <a:effectLst/>
                      </a:endParaRPr>
                    </a:p>
                    <a:p>
                      <a:pPr algn="just">
                        <a:spcAft>
                          <a:spcPts val="0"/>
                        </a:spcAft>
                      </a:pPr>
                      <a:r>
                        <a:rPr lang="ja-JP" sz="1000" kern="0" dirty="0">
                          <a:effectLst/>
                        </a:rPr>
                        <a:t>それに、ブログは他のお店でもしているから、もっと斬新なことをしたほうがいいんじゃないですか。</a:t>
                      </a:r>
                      <a:endParaRPr lang="ja-JP" sz="1050" kern="100" dirty="0">
                        <a:effectLst/>
                        <a:latin typeface="Century"/>
                        <a:ea typeface="ＭＳ 明朝"/>
                        <a:cs typeface="Times New Roman"/>
                      </a:endParaRPr>
                    </a:p>
                  </a:txBody>
                  <a:tcPr marL="68580" marR="68580" marT="0" marB="0"/>
                </a:tc>
              </a:tr>
              <a:tr h="184763">
                <a:tc>
                  <a:txBody>
                    <a:bodyPr/>
                    <a:lstStyle/>
                    <a:p>
                      <a:pPr algn="just">
                        <a:spcAft>
                          <a:spcPts val="0"/>
                        </a:spcAft>
                      </a:pPr>
                      <a:r>
                        <a:rPr lang="ja-JP" sz="1000" kern="0">
                          <a:effectLst/>
                        </a:rPr>
                        <a:t>サトウ：</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00" kern="0">
                          <a:effectLst/>
                        </a:rPr>
                        <a:t>じゃあ、タカギさんは、何か斬新な案がありますか。</a:t>
                      </a:r>
                      <a:endParaRPr lang="ja-JP" sz="1050" kern="100">
                        <a:effectLst/>
                        <a:latin typeface="Century"/>
                        <a:ea typeface="ＭＳ 明朝"/>
                        <a:cs typeface="Times New Roman"/>
                      </a:endParaRPr>
                    </a:p>
                  </a:txBody>
                  <a:tcPr marL="68580" marR="68580" marT="0" marB="0"/>
                </a:tc>
              </a:tr>
              <a:tr h="184763">
                <a:tc>
                  <a:txBody>
                    <a:bodyPr/>
                    <a:lstStyle/>
                    <a:p>
                      <a:pPr algn="just">
                        <a:spcAft>
                          <a:spcPts val="0"/>
                        </a:spcAft>
                      </a:pPr>
                      <a:r>
                        <a:rPr lang="ja-JP" sz="1000" kern="0">
                          <a:effectLst/>
                        </a:rPr>
                        <a:t>タカギ：</a:t>
                      </a:r>
                      <a:endParaRPr lang="ja-JP" sz="1050" kern="100">
                        <a:effectLst/>
                        <a:latin typeface="Century"/>
                        <a:ea typeface="ＭＳ 明朝"/>
                        <a:cs typeface="Times New Roman"/>
                      </a:endParaRPr>
                    </a:p>
                  </a:txBody>
                  <a:tcPr marL="68580" marR="68580" marT="0" marB="0"/>
                </a:tc>
                <a:tc>
                  <a:txBody>
                    <a:bodyPr/>
                    <a:lstStyle/>
                    <a:p>
                      <a:pPr algn="just">
                        <a:spcAft>
                          <a:spcPts val="0"/>
                        </a:spcAft>
                      </a:pPr>
                      <a:r>
                        <a:rPr lang="ja-JP" sz="1000" kern="0" dirty="0">
                          <a:effectLst/>
                        </a:rPr>
                        <a:t>特に思いつきませんが、少なくとも、ブログはイヤです。</a:t>
                      </a:r>
                      <a:endParaRPr lang="ja-JP" sz="1050" kern="100" dirty="0">
                        <a:effectLst/>
                        <a:latin typeface="Century"/>
                        <a:ea typeface="ＭＳ 明朝"/>
                        <a:cs typeface="Times New Roman"/>
                      </a:endParaRPr>
                    </a:p>
                  </a:txBody>
                  <a:tcPr marL="68580" marR="68580" marT="0" marB="0"/>
                </a:tc>
              </a:tr>
            </a:tbl>
          </a:graphicData>
        </a:graphic>
      </p:graphicFrame>
      <p:sp>
        <p:nvSpPr>
          <p:cNvPr id="7" name="正方形/長方形 6"/>
          <p:cNvSpPr/>
          <p:nvPr/>
        </p:nvSpPr>
        <p:spPr>
          <a:xfrm>
            <a:off x="251520" y="970854"/>
            <a:ext cx="4673074" cy="307777"/>
          </a:xfrm>
          <a:prstGeom prst="rect">
            <a:avLst/>
          </a:prstGeom>
        </p:spPr>
        <p:txBody>
          <a:bodyPr wrap="none">
            <a:spAutoFit/>
          </a:bodyPr>
          <a:lstStyle/>
          <a:p>
            <a:r>
              <a:rPr lang="ja-JP" altLang="ja-JP" sz="1400" dirty="0">
                <a:solidFill>
                  <a:prstClr val="black"/>
                </a:solidFill>
                <a:latin typeface="HG丸ｺﾞｼｯｸM-PRO" pitchFamily="50" charset="-128"/>
                <a:ea typeface="HG丸ｺﾞｼｯｸM-PRO" pitchFamily="50" charset="-128"/>
                <a:cs typeface="Times New Roman" pitchFamily="18" charset="0"/>
              </a:rPr>
              <a:t>次の内容を読んで、何が問題なのかを考えてみましょう</a:t>
            </a:r>
            <a:endParaRPr lang="ja-JP" altLang="ja-JP" sz="1400" dirty="0">
              <a:solidFill>
                <a:prstClr val="black"/>
              </a:solidFill>
              <a:latin typeface="Arial" pitchFamily="34" charset="0"/>
              <a:ea typeface="ＭＳ Ｐゴシック" pitchFamily="50" charset="-128"/>
              <a:cs typeface="ＭＳ Ｐゴシック" pitchFamily="50" charset="-128"/>
            </a:endParaRPr>
          </a:p>
        </p:txBody>
      </p:sp>
      <p:sp>
        <p:nvSpPr>
          <p:cNvPr id="8" name="正方形/長方形 7"/>
          <p:cNvSpPr/>
          <p:nvPr/>
        </p:nvSpPr>
        <p:spPr>
          <a:xfrm>
            <a:off x="40086" y="116632"/>
            <a:ext cx="8780386" cy="461665"/>
          </a:xfrm>
          <a:prstGeom prst="rect">
            <a:avLst/>
          </a:prstGeom>
        </p:spPr>
        <p:txBody>
          <a:bodyPr wrap="square">
            <a:spAutoFit/>
          </a:bodyPr>
          <a:lstStyle/>
          <a:p>
            <a:r>
              <a:rPr lang="ja-JP" altLang="en-US" sz="2400" b="1" dirty="0" smtClean="0"/>
              <a:t>２　ＪＰカレッジの概要（情況把握力トレーニングの例①）</a:t>
            </a:r>
            <a:endParaRPr lang="en-US" altLang="ja-JP"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1" y="692696"/>
            <a:ext cx="9150350"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21407" y="5229200"/>
            <a:ext cx="5472608" cy="830997"/>
          </a:xfrm>
          <a:prstGeom prst="rect">
            <a:avLst/>
          </a:prstGeom>
        </p:spPr>
        <p:txBody>
          <a:bodyPr wrap="square">
            <a:spAutoFit/>
          </a:bodyPr>
          <a:lstStyle/>
          <a:p>
            <a:r>
              <a:rPr lang="en-US" altLang="ja-JP" dirty="0" smtClean="0"/>
              <a:t>【</a:t>
            </a:r>
            <a:r>
              <a:rPr lang="ja-JP" altLang="en-US" dirty="0" smtClean="0"/>
              <a:t>課題</a:t>
            </a:r>
            <a:r>
              <a:rPr lang="en-US" altLang="ja-JP" dirty="0" smtClean="0"/>
              <a:t>】</a:t>
            </a:r>
          </a:p>
          <a:p>
            <a:r>
              <a:rPr lang="ja-JP" altLang="en-US" dirty="0"/>
              <a:t>　　１　気になる発言（場を乱している）に下線を引いてく</a:t>
            </a:r>
            <a:r>
              <a:rPr lang="ja-JP" altLang="en-US" dirty="0" err="1"/>
              <a:t>ださ</a:t>
            </a:r>
            <a:endParaRPr lang="ja-JP" altLang="en-US" dirty="0"/>
          </a:p>
          <a:p>
            <a:r>
              <a:rPr lang="ja-JP" altLang="en-US" dirty="0" smtClean="0"/>
              <a:t>　　２　</a:t>
            </a:r>
            <a:r>
              <a:rPr lang="en-US" altLang="ja-JP" dirty="0" smtClean="0"/>
              <a:t>1</a:t>
            </a:r>
            <a:r>
              <a:rPr lang="en-US" altLang="ja-JP" dirty="0"/>
              <a:t>)</a:t>
            </a:r>
            <a:r>
              <a:rPr lang="ja-JP" altLang="en-US" dirty="0"/>
              <a:t>で下線を引いた箇所について、なぜ気になるのでしょうか。</a:t>
            </a:r>
          </a:p>
          <a:p>
            <a:r>
              <a:rPr lang="ja-JP" altLang="en-US" dirty="0"/>
              <a:t>　　３　このようなミーティングの場で、とるべき態度を考えてみましょう。</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869160"/>
            <a:ext cx="2808312" cy="178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198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07504" y="877948"/>
            <a:ext cx="8928992" cy="579141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0086" y="116632"/>
            <a:ext cx="8780386" cy="461665"/>
          </a:xfrm>
          <a:prstGeom prst="rect">
            <a:avLst/>
          </a:prstGeom>
        </p:spPr>
        <p:txBody>
          <a:bodyPr wrap="square">
            <a:spAutoFit/>
          </a:bodyPr>
          <a:lstStyle/>
          <a:p>
            <a:r>
              <a:rPr lang="ja-JP" altLang="en-US" sz="2400" b="1" dirty="0" smtClean="0"/>
              <a:t>２　ＪＰカレッジの概要（「規律性」トレーニングの例①）</a:t>
            </a:r>
            <a:endParaRPr lang="en-US" altLang="ja-JP" sz="2400" b="1" dirty="0"/>
          </a:p>
        </p:txBody>
      </p:sp>
      <p:sp>
        <p:nvSpPr>
          <p:cNvPr id="6" name="正方形/長方形 5"/>
          <p:cNvSpPr/>
          <p:nvPr/>
        </p:nvSpPr>
        <p:spPr>
          <a:xfrm>
            <a:off x="139874" y="980728"/>
            <a:ext cx="9004126" cy="4185761"/>
          </a:xfrm>
          <a:prstGeom prst="rect">
            <a:avLst/>
          </a:prstGeom>
        </p:spPr>
        <p:txBody>
          <a:bodyPr wrap="square">
            <a:spAutoFit/>
          </a:bodyPr>
          <a:lstStyle/>
          <a:p>
            <a:r>
              <a:rPr lang="ja-JP" altLang="en-US" sz="2000" dirty="0"/>
              <a:t>・社会の一員として社会のルールや約束を守ることの大切さを学ぶ</a:t>
            </a:r>
          </a:p>
          <a:p>
            <a:r>
              <a:rPr lang="ja-JP" altLang="en-US" sz="2000" dirty="0"/>
              <a:t>　　　（ルールの必要性を理解する、決まったルールを実践する）</a:t>
            </a:r>
          </a:p>
          <a:p>
            <a:r>
              <a:rPr lang="ja-JP" altLang="en-US" sz="2000" dirty="0"/>
              <a:t>　　　（身の周りのルールとその目的、マナーとの違いを認識）　　</a:t>
            </a:r>
          </a:p>
          <a:p>
            <a:r>
              <a:rPr lang="ja-JP" altLang="en-US" sz="2000" dirty="0" smtClean="0"/>
              <a:t>・</a:t>
            </a:r>
            <a:r>
              <a:rPr lang="ja-JP" altLang="en-US" sz="2000" dirty="0"/>
              <a:t>自らを律して行動する姿勢を学ぶ</a:t>
            </a:r>
            <a:r>
              <a:rPr lang="en-US" altLang="ja-JP" sz="2000" dirty="0"/>
              <a:t>(</a:t>
            </a:r>
            <a:r>
              <a:rPr lang="ja-JP" altLang="en-US" sz="2000" dirty="0"/>
              <a:t>生活習慣の持ち方</a:t>
            </a:r>
            <a:r>
              <a:rPr lang="en-US" altLang="ja-JP" sz="2000" dirty="0"/>
              <a:t>)</a:t>
            </a:r>
          </a:p>
          <a:p>
            <a:r>
              <a:rPr lang="ja-JP" altLang="en-US" sz="2000" dirty="0" smtClean="0"/>
              <a:t>・</a:t>
            </a:r>
            <a:r>
              <a:rPr lang="ja-JP" altLang="en-US" sz="2000" dirty="0"/>
              <a:t>ブレーンストーミングと多人数での意見をまとめることでルール作り</a:t>
            </a:r>
            <a:r>
              <a:rPr lang="ja-JP" altLang="en-US" sz="2000" dirty="0" smtClean="0"/>
              <a:t>を シュミレーション</a:t>
            </a:r>
            <a:endParaRPr lang="ja-JP" altLang="en-US" sz="2000" dirty="0"/>
          </a:p>
          <a:p>
            <a:r>
              <a:rPr lang="ja-JP" altLang="en-US" sz="1800" dirty="0" smtClean="0"/>
              <a:t>　　</a:t>
            </a:r>
            <a:r>
              <a:rPr lang="en-US" altLang="ja-JP" sz="1800" dirty="0" smtClean="0"/>
              <a:t>【</a:t>
            </a:r>
            <a:r>
              <a:rPr lang="ja-JP" altLang="en-US" sz="1800" dirty="0"/>
              <a:t>ルール作りの流れ</a:t>
            </a:r>
            <a:r>
              <a:rPr lang="en-US" altLang="ja-JP" sz="1800" dirty="0"/>
              <a:t>】</a:t>
            </a:r>
          </a:p>
          <a:p>
            <a:r>
              <a:rPr lang="ja-JP" altLang="en-US" sz="1800" dirty="0" smtClean="0"/>
              <a:t>　　</a:t>
            </a:r>
            <a:r>
              <a:rPr lang="en-US" altLang="ja-JP" sz="1800" dirty="0" smtClean="0"/>
              <a:t>①</a:t>
            </a:r>
            <a:r>
              <a:rPr lang="ja-JP" altLang="en-US" sz="1800" dirty="0"/>
              <a:t>何のためのルールなのか、目的を明確にする</a:t>
            </a:r>
          </a:p>
          <a:p>
            <a:r>
              <a:rPr lang="ja-JP" altLang="en-US" sz="1800" dirty="0" smtClean="0"/>
              <a:t>　　②</a:t>
            </a:r>
            <a:r>
              <a:rPr lang="ja-JP" altLang="en-US" sz="1800" dirty="0"/>
              <a:t>グループでルール（案）を考える</a:t>
            </a:r>
          </a:p>
          <a:p>
            <a:r>
              <a:rPr lang="ja-JP" altLang="en-US" sz="1800" dirty="0" smtClean="0"/>
              <a:t>　　③</a:t>
            </a:r>
            <a:r>
              <a:rPr lang="ja-JP" altLang="en-US" sz="1800" dirty="0"/>
              <a:t>ルール（案）を再検討する</a:t>
            </a:r>
          </a:p>
          <a:p>
            <a:r>
              <a:rPr lang="ja-JP" altLang="en-US" sz="1800" dirty="0" smtClean="0"/>
              <a:t>　　④</a:t>
            </a:r>
            <a:r>
              <a:rPr lang="ja-JP" altLang="en-US" sz="1800" dirty="0"/>
              <a:t>再検討したルールを文章に</a:t>
            </a:r>
            <a:r>
              <a:rPr lang="ja-JP" altLang="en-US" sz="1800" dirty="0" smtClean="0"/>
              <a:t>する</a:t>
            </a:r>
            <a:endParaRPr lang="en-US" altLang="ja-JP" sz="1800" dirty="0" smtClean="0"/>
          </a:p>
          <a:p>
            <a:r>
              <a:rPr lang="ja-JP" altLang="en-US" sz="1800" dirty="0"/>
              <a:t>　</a:t>
            </a:r>
            <a:r>
              <a:rPr lang="ja-JP" altLang="en-US" sz="1800" dirty="0" smtClean="0"/>
              <a:t>　⑤</a:t>
            </a:r>
            <a:r>
              <a:rPr lang="ja-JP" altLang="en-US" sz="1800" dirty="0"/>
              <a:t>全員で文章化したルールを評価（修正）</a:t>
            </a:r>
            <a:r>
              <a:rPr lang="ja-JP" altLang="en-US" sz="1800" dirty="0" smtClean="0"/>
              <a:t>する</a:t>
            </a:r>
            <a:endParaRPr lang="ja-JP" altLang="en-US" sz="1800" dirty="0"/>
          </a:p>
          <a:p>
            <a:r>
              <a:rPr lang="ja-JP" altLang="en-US" sz="1800" dirty="0" smtClean="0"/>
              <a:t>　　⑥</a:t>
            </a:r>
            <a:r>
              <a:rPr lang="ja-JP" altLang="en-US" sz="1800" dirty="0"/>
              <a:t>全員で同意する</a:t>
            </a:r>
          </a:p>
          <a:p>
            <a:endParaRPr lang="en-US" altLang="ja-JP" sz="2000" dirty="0"/>
          </a:p>
        </p:txBody>
      </p:sp>
      <p:sp>
        <p:nvSpPr>
          <p:cNvPr id="11" name="Line 2"/>
          <p:cNvSpPr>
            <a:spLocks noChangeShapeType="1"/>
          </p:cNvSpPr>
          <p:nvPr/>
        </p:nvSpPr>
        <p:spPr bwMode="auto">
          <a:xfrm>
            <a:off x="35497" y="753567"/>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437112"/>
            <a:ext cx="2520280" cy="200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989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a:spLocks noChangeArrowheads="1"/>
          </p:cNvSpPr>
          <p:nvPr/>
        </p:nvSpPr>
        <p:spPr bwMode="auto">
          <a:xfrm>
            <a:off x="611560" y="1191195"/>
            <a:ext cx="8424936" cy="5262141"/>
          </a:xfrm>
          <a:prstGeom prst="roundRect">
            <a:avLst>
              <a:gd name="adj" fmla="val 16667"/>
            </a:avLst>
          </a:prstGeom>
          <a:solidFill>
            <a:srgbClr val="FFFFFF"/>
          </a:solidFill>
          <a:ln w="9525">
            <a:solidFill>
              <a:srgbClr val="000000"/>
            </a:solidFill>
            <a:round/>
            <a:headEnd/>
            <a:tailEnd/>
          </a:ln>
        </p:spPr>
        <p:txBody>
          <a:bodyPr rot="0" vert="horz" wrap="square" lIns="74295" tIns="8890" rIns="74295" bIns="8890" anchor="t" anchorCtr="0" upright="1">
            <a:noAutofit/>
          </a:bodyPr>
          <a:lstStyle/>
          <a:p>
            <a:pPr indent="133350" algn="just">
              <a:spcAft>
                <a:spcPts val="0"/>
              </a:spcAft>
            </a:pPr>
            <a:r>
              <a:rPr lang="en-US" kern="100" dirty="0">
                <a:solidFill>
                  <a:prstClr val="black"/>
                </a:solidFill>
                <a:latin typeface="HG丸ｺﾞｼｯｸM-PRO"/>
                <a:ea typeface="ＭＳ 明朝"/>
                <a:cs typeface="Times New Roman"/>
              </a:rPr>
              <a:t>A</a:t>
            </a:r>
            <a:r>
              <a:rPr lang="ja-JP" altLang="en-US" kern="100" dirty="0">
                <a:solidFill>
                  <a:prstClr val="black"/>
                </a:solidFill>
                <a:latin typeface="Century"/>
                <a:ea typeface="HG丸ｺﾞｼｯｸM-PRO"/>
                <a:cs typeface="Times New Roman"/>
              </a:rPr>
              <a:t>さんは、ペットのチワワと一緒に暮らしています。このマンションは分譲マンションで、</a:t>
            </a:r>
            <a:endParaRPr lang="ja-JP" altLang="en-US" kern="100" dirty="0">
              <a:solidFill>
                <a:prstClr val="black"/>
              </a:solidFill>
              <a:latin typeface="Century"/>
              <a:ea typeface="ＭＳ 明朝"/>
              <a:cs typeface="Times New Roman"/>
            </a:endParaRPr>
          </a:p>
          <a:p>
            <a:pPr marL="133350" algn="just">
              <a:spcAft>
                <a:spcPts val="0"/>
              </a:spcAft>
            </a:pPr>
            <a:r>
              <a:rPr lang="ja-JP" altLang="en-US" kern="100" dirty="0">
                <a:solidFill>
                  <a:prstClr val="black"/>
                </a:solidFill>
                <a:latin typeface="Century"/>
                <a:ea typeface="HG丸ｺﾞｼｯｸM-PRO"/>
                <a:cs typeface="Times New Roman"/>
              </a:rPr>
              <a:t>ペット飼育が許可されています。同じように猫や犬を飼っている世帯が何軒かあります。しかし、マンションに住む人たちの中には、犬の吠える声がうるさいし、フンの悪臭もひどいことから、ペットの飼育は迷惑なので何とかしてほしい、と要望している人がいます。</a:t>
            </a:r>
            <a:endParaRPr lang="ja-JP" altLang="en-US" kern="100" dirty="0">
              <a:solidFill>
                <a:prstClr val="black"/>
              </a:solidFill>
              <a:latin typeface="Century"/>
              <a:ea typeface="ＭＳ 明朝"/>
              <a:cs typeface="Times New Roman"/>
            </a:endParaRPr>
          </a:p>
          <a:p>
            <a:pPr indent="133350" algn="just">
              <a:spcAft>
                <a:spcPts val="0"/>
              </a:spcAft>
            </a:pPr>
            <a:r>
              <a:rPr lang="en-US" kern="100" dirty="0">
                <a:solidFill>
                  <a:prstClr val="black"/>
                </a:solidFill>
                <a:latin typeface="HG丸ｺﾞｼｯｸM-PRO"/>
                <a:ea typeface="ＭＳ 明朝"/>
                <a:cs typeface="Times New Roman"/>
              </a:rPr>
              <a:t> </a:t>
            </a:r>
            <a:endParaRPr lang="ja-JP" altLang="en-US" kern="100" dirty="0" smtClean="0">
              <a:solidFill>
                <a:prstClr val="black"/>
              </a:solidFill>
              <a:latin typeface="Century"/>
              <a:ea typeface="ＭＳ 明朝"/>
              <a:cs typeface="Times New Roman"/>
            </a:endParaRPr>
          </a:p>
          <a:p>
            <a:pPr marL="89535" indent="-1270" algn="just">
              <a:spcAft>
                <a:spcPts val="0"/>
              </a:spcAft>
            </a:pPr>
            <a:r>
              <a:rPr lang="ja-JP" altLang="en-US" kern="0" dirty="0" smtClean="0">
                <a:solidFill>
                  <a:prstClr val="black"/>
                </a:solidFill>
                <a:latin typeface="Century"/>
                <a:ea typeface="HG丸ｺﾞｼｯｸM-PRO"/>
                <a:cs typeface="ＭＳゴシック"/>
              </a:rPr>
              <a:t>住民の代表として、皆でどうしたら住みやすくなるか相談し、掲示板に貼り出す文言を考えてみましょう。</a:t>
            </a:r>
            <a:endParaRPr lang="ja-JP" altLang="en-US" kern="100" dirty="0" smtClean="0">
              <a:solidFill>
                <a:prstClr val="black"/>
              </a:solidFill>
              <a:latin typeface="Century"/>
              <a:ea typeface="ＭＳ 明朝"/>
              <a:cs typeface="Times New Roman"/>
            </a:endParaRPr>
          </a:p>
          <a:p>
            <a:pPr marL="89535" indent="-1270" algn="just">
              <a:spcAft>
                <a:spcPts val="0"/>
              </a:spcAft>
            </a:pPr>
            <a:r>
              <a:rPr lang="en-US" kern="100" dirty="0">
                <a:solidFill>
                  <a:prstClr val="black"/>
                </a:solidFill>
                <a:latin typeface="HG丸ｺﾞｼｯｸM-PRO"/>
                <a:ea typeface="ＭＳ 明朝"/>
                <a:cs typeface="Times New Roman"/>
              </a:rPr>
              <a:t> </a:t>
            </a:r>
            <a:endParaRPr lang="en-US" kern="100" dirty="0">
              <a:solidFill>
                <a:prstClr val="black"/>
              </a:solidFill>
              <a:latin typeface="Century"/>
              <a:ea typeface="ＭＳ 明朝"/>
              <a:cs typeface="Times New Roman"/>
            </a:endParaRPr>
          </a:p>
          <a:p>
            <a:pPr marL="89535" indent="-1270" algn="just">
              <a:spcAft>
                <a:spcPts val="0"/>
              </a:spcAft>
            </a:pPr>
            <a:endParaRPr lang="en-US" altLang="ja-JP" sz="1050" kern="100" dirty="0" smtClean="0">
              <a:solidFill>
                <a:prstClr val="black"/>
              </a:solidFill>
              <a:latin typeface="Century"/>
              <a:ea typeface="HG丸ｺﾞｼｯｸM-PRO"/>
              <a:cs typeface="Times New Roman"/>
            </a:endParaRPr>
          </a:p>
          <a:p>
            <a:pPr marL="89535" indent="-1270" algn="just">
              <a:spcAft>
                <a:spcPts val="0"/>
              </a:spcAft>
            </a:pPr>
            <a:endParaRPr lang="en-US" altLang="ja-JP" sz="1050" kern="100" dirty="0" smtClean="0">
              <a:solidFill>
                <a:prstClr val="black"/>
              </a:solidFill>
              <a:latin typeface="Century"/>
              <a:ea typeface="HG丸ｺﾞｼｯｸM-PRO"/>
              <a:cs typeface="Times New Roman"/>
            </a:endParaRPr>
          </a:p>
          <a:p>
            <a:pPr marL="89535" indent="-1270" algn="just">
              <a:spcAft>
                <a:spcPts val="0"/>
              </a:spcAft>
            </a:pPr>
            <a:r>
              <a:rPr lang="en-US" altLang="ja-JP" sz="1050" kern="100" dirty="0" smtClean="0">
                <a:solidFill>
                  <a:prstClr val="black"/>
                </a:solidFill>
                <a:latin typeface="Century"/>
                <a:ea typeface="HG丸ｺﾞｼｯｸM-PRO"/>
                <a:cs typeface="Times New Roman"/>
              </a:rPr>
              <a:t> </a:t>
            </a:r>
          </a:p>
          <a:p>
            <a:pPr marL="89535" indent="-1270" algn="just">
              <a:spcAft>
                <a:spcPts val="0"/>
              </a:spcAft>
            </a:pPr>
            <a:r>
              <a:rPr lang="en-US" altLang="ja-JP" sz="1050" kern="100" dirty="0">
                <a:solidFill>
                  <a:prstClr val="black"/>
                </a:solidFill>
                <a:latin typeface="Century"/>
                <a:ea typeface="HG丸ｺﾞｼｯｸM-PRO"/>
                <a:cs typeface="Times New Roman"/>
              </a:rPr>
              <a:t> </a:t>
            </a:r>
            <a:r>
              <a:rPr lang="en-US" altLang="ja-JP" sz="1050" kern="100" dirty="0" smtClean="0">
                <a:solidFill>
                  <a:prstClr val="black"/>
                </a:solidFill>
                <a:latin typeface="Century"/>
                <a:ea typeface="HG丸ｺﾞｼｯｸM-PRO"/>
                <a:cs typeface="Times New Roman"/>
              </a:rPr>
              <a:t>                                                   〔</a:t>
            </a:r>
            <a:r>
              <a:rPr lang="ja-JP" altLang="en-US" sz="1050" kern="100" dirty="0" smtClean="0">
                <a:solidFill>
                  <a:prstClr val="black"/>
                </a:solidFill>
                <a:latin typeface="Century"/>
                <a:ea typeface="HG丸ｺﾞｼｯｸM-PRO"/>
                <a:cs typeface="Times New Roman"/>
              </a:rPr>
              <a:t>マンションの入居者一覧</a:t>
            </a:r>
            <a:r>
              <a:rPr lang="en-US" altLang="ja-JP" sz="1050" kern="100" dirty="0" smtClean="0">
                <a:solidFill>
                  <a:prstClr val="black"/>
                </a:solidFill>
                <a:latin typeface="Century"/>
                <a:ea typeface="HG丸ｺﾞｼｯｸM-PRO"/>
                <a:cs typeface="Times New Roman"/>
              </a:rPr>
              <a:t>〕</a:t>
            </a:r>
            <a:r>
              <a:rPr lang="ja-JP" altLang="en-US" sz="1050" kern="100" dirty="0" smtClean="0">
                <a:solidFill>
                  <a:prstClr val="black"/>
                </a:solidFill>
                <a:latin typeface="Century"/>
                <a:ea typeface="ＭＳ 明朝"/>
                <a:cs typeface="Times New Roman"/>
              </a:rPr>
              <a:t>　　　</a:t>
            </a:r>
            <a:endParaRPr lang="en-US" altLang="ja-JP" sz="1050" kern="100" dirty="0" smtClean="0">
              <a:solidFill>
                <a:prstClr val="black"/>
              </a:solidFill>
              <a:latin typeface="Century"/>
              <a:ea typeface="ＭＳ 明朝"/>
              <a:cs typeface="Times New Roman"/>
            </a:endParaRPr>
          </a:p>
          <a:p>
            <a:pPr marL="89535" indent="-1270" algn="just">
              <a:spcAft>
                <a:spcPts val="0"/>
              </a:spcAft>
            </a:pPr>
            <a:endParaRPr lang="en-US" altLang="ja-JP" sz="1050" kern="100" dirty="0">
              <a:solidFill>
                <a:prstClr val="black"/>
              </a:solidFill>
              <a:latin typeface="Century"/>
              <a:ea typeface="ＭＳ 明朝"/>
              <a:cs typeface="Times New Roman"/>
            </a:endParaRPr>
          </a:p>
          <a:p>
            <a:pPr marL="89535" indent="-1270" algn="just">
              <a:spcAft>
                <a:spcPts val="0"/>
              </a:spcAft>
            </a:pPr>
            <a:r>
              <a:rPr lang="ja-JP" altLang="en-US" sz="1050" kern="100" dirty="0" smtClean="0">
                <a:solidFill>
                  <a:prstClr val="black"/>
                </a:solidFill>
                <a:latin typeface="Century"/>
                <a:ea typeface="ＭＳ 明朝"/>
                <a:cs typeface="Times New Roman"/>
              </a:rPr>
              <a:t>　　　　　　　　　　　　　　　　　</a:t>
            </a:r>
            <a:endParaRPr lang="en-US" altLang="ja-JP" sz="1100" kern="100" dirty="0">
              <a:solidFill>
                <a:prstClr val="black"/>
              </a:solidFill>
              <a:latin typeface="Century"/>
              <a:ea typeface="HG丸ｺﾞｼｯｸM-PRO"/>
              <a:cs typeface="Times New Roman"/>
            </a:endParaRPr>
          </a:p>
          <a:p>
            <a:pPr>
              <a:spcAft>
                <a:spcPts val="0"/>
              </a:spcAft>
            </a:pPr>
            <a:r>
              <a:rPr lang="ja-JP" altLang="en-US" sz="1050" kern="100" dirty="0" smtClean="0">
                <a:solidFill>
                  <a:prstClr val="black"/>
                </a:solidFill>
                <a:latin typeface="HG丸ｺﾞｼｯｸM-PRO"/>
                <a:ea typeface="ＭＳ 明朝"/>
                <a:cs typeface="Times New Roman"/>
              </a:rPr>
              <a:t>　　　　　</a:t>
            </a:r>
            <a:r>
              <a:rPr lang="en-US" sz="1050" kern="100" dirty="0" smtClean="0">
                <a:solidFill>
                  <a:prstClr val="black"/>
                </a:solidFill>
                <a:latin typeface="HG丸ｺﾞｼｯｸM-PRO"/>
                <a:ea typeface="ＭＳ 明朝"/>
                <a:cs typeface="Times New Roman"/>
              </a:rPr>
              <a:t>4F</a:t>
            </a:r>
            <a:r>
              <a:rPr lang="ja-JP" altLang="en-US" sz="1050" kern="100" dirty="0" smtClean="0">
                <a:solidFill>
                  <a:prstClr val="black"/>
                </a:solidFill>
                <a:latin typeface="HG丸ｺﾞｼｯｸM-PRO"/>
                <a:ea typeface="ＭＳ 明朝"/>
                <a:cs typeface="Times New Roman"/>
              </a:rPr>
              <a:t>　　　　　　　</a:t>
            </a:r>
            <a:r>
              <a:rPr lang="ja-JP" altLang="en-US" sz="1050" kern="100" dirty="0" smtClean="0">
                <a:solidFill>
                  <a:prstClr val="black"/>
                </a:solidFill>
                <a:latin typeface="Century"/>
                <a:ea typeface="HG丸ｺﾞｼｯｸM-PRO"/>
                <a:cs typeface="Times New Roman"/>
              </a:rPr>
              <a:t>チワワ</a:t>
            </a:r>
            <a:r>
              <a:rPr lang="ja-JP" altLang="en-US" sz="1050" kern="100" dirty="0">
                <a:solidFill>
                  <a:prstClr val="black"/>
                </a:solidFill>
                <a:latin typeface="Century"/>
                <a:ea typeface="HG丸ｺﾞｼｯｸM-PRO"/>
                <a:cs typeface="Times New Roman"/>
              </a:rPr>
              <a:t>を飼って</a:t>
            </a:r>
            <a:r>
              <a:rPr lang="ja-JP" altLang="en-US" sz="1050" kern="100" dirty="0" smtClean="0">
                <a:solidFill>
                  <a:prstClr val="black"/>
                </a:solidFill>
                <a:latin typeface="Century"/>
                <a:ea typeface="HG丸ｺﾞｼｯｸM-PRO"/>
                <a:cs typeface="Times New Roman"/>
              </a:rPr>
              <a:t>いる　　　　　　</a:t>
            </a:r>
            <a:r>
              <a:rPr lang="ja-JP" altLang="ja-JP" sz="1050" kern="100" dirty="0" smtClean="0">
                <a:solidFill>
                  <a:prstClr val="black"/>
                </a:solidFill>
                <a:latin typeface="Century"/>
                <a:ea typeface="HG丸ｺﾞｼｯｸM-PRO"/>
                <a:cs typeface="Times New Roman"/>
              </a:rPr>
              <a:t>住人</a:t>
            </a:r>
            <a:r>
              <a:rPr lang="ja-JP" altLang="ja-JP" sz="1050" kern="100" dirty="0" err="1">
                <a:solidFill>
                  <a:prstClr val="black"/>
                </a:solidFill>
                <a:latin typeface="Century"/>
                <a:ea typeface="HG丸ｺﾞｼｯｸM-PRO"/>
                <a:cs typeface="Times New Roman"/>
              </a:rPr>
              <a:t>ｙ</a:t>
            </a:r>
            <a:r>
              <a:rPr lang="ja-JP" altLang="ja-JP" sz="1050" kern="100" dirty="0" smtClean="0">
                <a:solidFill>
                  <a:prstClr val="black"/>
                </a:solidFill>
                <a:latin typeface="Century"/>
                <a:ea typeface="HG丸ｺﾞｼｯｸM-PRO"/>
                <a:cs typeface="Times New Roman"/>
              </a:rPr>
              <a:t>さ</a:t>
            </a:r>
            <a:r>
              <a:rPr lang="ja-JP" altLang="en-US" sz="1050" kern="100" dirty="0" smtClean="0">
                <a:solidFill>
                  <a:prstClr val="black"/>
                </a:solidFill>
                <a:latin typeface="Century"/>
                <a:ea typeface="HG丸ｺﾞｼｯｸM-PRO"/>
                <a:cs typeface="Times New Roman"/>
              </a:rPr>
              <a:t>ん</a:t>
            </a:r>
            <a:endParaRPr lang="en-US" altLang="ja-JP" sz="1050" kern="100" dirty="0" smtClean="0">
              <a:solidFill>
                <a:prstClr val="black"/>
              </a:solidFill>
              <a:latin typeface="Century"/>
              <a:ea typeface="HG丸ｺﾞｼｯｸM-PRO"/>
              <a:cs typeface="Times New Roman"/>
            </a:endParaRPr>
          </a:p>
          <a:p>
            <a:pPr>
              <a:spcAft>
                <a:spcPts val="0"/>
              </a:spcAft>
            </a:pPr>
            <a:r>
              <a:rPr lang="ja-JP" altLang="en-US" sz="1050" b="1" kern="100" dirty="0" smtClean="0">
                <a:solidFill>
                  <a:prstClr val="black"/>
                </a:solidFill>
                <a:latin typeface="Century"/>
                <a:ea typeface="HG丸ｺﾞｼｯｸM-PRO"/>
                <a:cs typeface="Times New Roman"/>
              </a:rPr>
              <a:t>　　　　　　　　　　　　　　　＜</a:t>
            </a:r>
            <a:r>
              <a:rPr lang="ja-JP" altLang="en-US" sz="1050" b="1" kern="100" dirty="0">
                <a:solidFill>
                  <a:prstClr val="black"/>
                </a:solidFill>
                <a:latin typeface="Century"/>
                <a:ea typeface="HG丸ｺﾞｼｯｸM-PRO"/>
                <a:cs typeface="Times New Roman"/>
              </a:rPr>
              <a:t>Ａ＞</a:t>
            </a:r>
            <a:r>
              <a:rPr lang="ja-JP" altLang="en-US" sz="1050" b="1" kern="100" dirty="0" err="1" smtClean="0">
                <a:solidFill>
                  <a:prstClr val="black"/>
                </a:solidFill>
                <a:latin typeface="Century"/>
                <a:ea typeface="HG丸ｺﾞｼｯｸM-PRO"/>
                <a:cs typeface="Times New Roman"/>
              </a:rPr>
              <a:t>さん</a:t>
            </a:r>
            <a:endParaRPr lang="en-US" altLang="ja-JP" sz="1050" b="1" kern="100" dirty="0">
              <a:solidFill>
                <a:prstClr val="black"/>
              </a:solidFill>
              <a:latin typeface="Century"/>
              <a:ea typeface="HG丸ｺﾞｼｯｸM-PRO"/>
              <a:cs typeface="Times New Roman"/>
            </a:endParaRPr>
          </a:p>
          <a:p>
            <a:pPr>
              <a:spcAft>
                <a:spcPts val="0"/>
              </a:spcAft>
            </a:pPr>
            <a:endParaRPr lang="en-US" sz="1050" b="1" kern="100" dirty="0" smtClean="0">
              <a:solidFill>
                <a:prstClr val="black"/>
              </a:solidFill>
              <a:latin typeface="Century"/>
              <a:ea typeface="HG丸ｺﾞｼｯｸM-PRO"/>
              <a:cs typeface="Times New Roman"/>
            </a:endParaRPr>
          </a:p>
          <a:p>
            <a:pPr>
              <a:spcAft>
                <a:spcPts val="0"/>
              </a:spcAft>
            </a:pPr>
            <a:r>
              <a:rPr lang="ja-JP" altLang="en-US" sz="1050" kern="100" dirty="0" smtClean="0">
                <a:solidFill>
                  <a:prstClr val="black"/>
                </a:solidFill>
                <a:latin typeface="HG丸ｺﾞｼｯｸM-PRO"/>
                <a:ea typeface="ＭＳ 明朝"/>
                <a:cs typeface="Times New Roman"/>
              </a:rPr>
              <a:t>　　　　　</a:t>
            </a:r>
            <a:r>
              <a:rPr lang="en-US" sz="1050" kern="100" dirty="0" smtClean="0">
                <a:solidFill>
                  <a:prstClr val="black"/>
                </a:solidFill>
                <a:latin typeface="HG丸ｺﾞｼｯｸM-PRO"/>
                <a:ea typeface="ＭＳ 明朝"/>
                <a:cs typeface="Times New Roman"/>
              </a:rPr>
              <a:t>3F</a:t>
            </a:r>
            <a:r>
              <a:rPr lang="ja-JP" altLang="en-US" sz="1050" kern="100" dirty="0" smtClean="0">
                <a:solidFill>
                  <a:prstClr val="black"/>
                </a:solidFill>
                <a:latin typeface="HG丸ｺﾞｼｯｸM-PRO"/>
                <a:ea typeface="ＭＳ 明朝"/>
                <a:cs typeface="Times New Roman"/>
              </a:rPr>
              <a:t>　　　 　　　　　</a:t>
            </a:r>
            <a:r>
              <a:rPr lang="ja-JP" altLang="en-US" sz="1050" b="1" kern="100" dirty="0" smtClean="0">
                <a:solidFill>
                  <a:prstClr val="black"/>
                </a:solidFill>
                <a:latin typeface="Century"/>
                <a:ea typeface="HG丸ｺﾞｼｯｸM-PRO"/>
                <a:cs typeface="Times New Roman"/>
              </a:rPr>
              <a:t>＜</a:t>
            </a:r>
            <a:r>
              <a:rPr lang="en-US" sz="1050" b="1" kern="100" dirty="0">
                <a:solidFill>
                  <a:prstClr val="black"/>
                </a:solidFill>
                <a:latin typeface="Century"/>
                <a:ea typeface="HG丸ｺﾞｼｯｸM-PRO"/>
                <a:cs typeface="Times New Roman"/>
              </a:rPr>
              <a:t>B</a:t>
            </a:r>
            <a:r>
              <a:rPr lang="ja-JP" altLang="en-US" sz="1050" b="1" kern="100" dirty="0">
                <a:solidFill>
                  <a:prstClr val="black"/>
                </a:solidFill>
                <a:latin typeface="Century"/>
                <a:ea typeface="HG丸ｺﾞｼｯｸM-PRO"/>
                <a:cs typeface="Times New Roman"/>
              </a:rPr>
              <a:t>＞</a:t>
            </a:r>
            <a:r>
              <a:rPr lang="ja-JP" altLang="en-US" sz="1050" b="1" kern="100" dirty="0" smtClean="0">
                <a:solidFill>
                  <a:prstClr val="black"/>
                </a:solidFill>
                <a:latin typeface="Century"/>
                <a:ea typeface="HG丸ｺﾞｼｯｸM-PRO"/>
                <a:cs typeface="Times New Roman"/>
              </a:rPr>
              <a:t>さん　　　　　　　　　</a:t>
            </a:r>
            <a:r>
              <a:rPr lang="ja-JP" altLang="en-US" sz="1050" kern="100" dirty="0" smtClean="0">
                <a:solidFill>
                  <a:prstClr val="black"/>
                </a:solidFill>
                <a:latin typeface="Century"/>
                <a:ea typeface="HG丸ｺﾞｼｯｸM-PRO"/>
                <a:cs typeface="Times New Roman"/>
              </a:rPr>
              <a:t>猫</a:t>
            </a:r>
            <a:r>
              <a:rPr lang="ja-JP" altLang="en-US" sz="1050" kern="100" dirty="0">
                <a:solidFill>
                  <a:prstClr val="black"/>
                </a:solidFill>
                <a:latin typeface="Century"/>
                <a:ea typeface="HG丸ｺﾞｼｯｸM-PRO"/>
                <a:cs typeface="Times New Roman"/>
              </a:rPr>
              <a:t>を飼っているがフン</a:t>
            </a:r>
            <a:r>
              <a:rPr lang="ja-JP" altLang="en-US" sz="1050" kern="100" dirty="0" smtClean="0">
                <a:solidFill>
                  <a:prstClr val="black"/>
                </a:solidFill>
                <a:latin typeface="Century"/>
                <a:ea typeface="HG丸ｺﾞｼｯｸM-PRO"/>
                <a:cs typeface="Times New Roman"/>
              </a:rPr>
              <a:t>の</a:t>
            </a:r>
            <a:r>
              <a:rPr lang="ja-JP" altLang="ja-JP" sz="1050" kern="100" dirty="0">
                <a:solidFill>
                  <a:prstClr val="black"/>
                </a:solidFill>
                <a:latin typeface="Century"/>
                <a:ea typeface="HG丸ｺﾞｼｯｸM-PRO"/>
                <a:cs typeface="Times New Roman"/>
              </a:rPr>
              <a:t>処理をしない</a:t>
            </a:r>
            <a:r>
              <a:rPr lang="en-US" altLang="ja-JP" sz="1050" kern="100" dirty="0">
                <a:solidFill>
                  <a:prstClr val="black"/>
                </a:solidFill>
                <a:latin typeface="Century"/>
                <a:ea typeface="HG丸ｺﾞｼｯｸM-PRO"/>
                <a:cs typeface="Times New Roman"/>
              </a:rPr>
              <a:t>z</a:t>
            </a:r>
            <a:r>
              <a:rPr lang="ja-JP" altLang="ja-JP" sz="1050" kern="100" dirty="0" err="1">
                <a:solidFill>
                  <a:prstClr val="black"/>
                </a:solidFill>
                <a:latin typeface="Century"/>
                <a:ea typeface="HG丸ｺﾞｼｯｸM-PRO"/>
                <a:cs typeface="Times New Roman"/>
              </a:rPr>
              <a:t>さん</a:t>
            </a:r>
            <a:endParaRPr lang="en-US" altLang="ja-JP" sz="1050" kern="100" dirty="0" smtClean="0">
              <a:solidFill>
                <a:prstClr val="black"/>
              </a:solidFill>
              <a:latin typeface="Century"/>
              <a:ea typeface="HG丸ｺﾞｼｯｸM-PRO"/>
              <a:cs typeface="Times New Roman"/>
            </a:endParaRPr>
          </a:p>
          <a:p>
            <a:pPr>
              <a:spcAft>
                <a:spcPts val="0"/>
              </a:spcAft>
            </a:pPr>
            <a:endParaRPr lang="ja-JP" altLang="en-US" sz="1050" kern="100" dirty="0">
              <a:solidFill>
                <a:prstClr val="black"/>
              </a:solidFill>
              <a:latin typeface="Century"/>
              <a:ea typeface="ＭＳ 明朝"/>
              <a:cs typeface="Times New Roman"/>
            </a:endParaRPr>
          </a:p>
          <a:p>
            <a:pPr>
              <a:spcAft>
                <a:spcPts val="0"/>
              </a:spcAft>
            </a:pPr>
            <a:r>
              <a:rPr lang="ja-JP" altLang="en-US" sz="1050" kern="100" dirty="0" smtClean="0">
                <a:solidFill>
                  <a:prstClr val="black"/>
                </a:solidFill>
                <a:latin typeface="Century"/>
                <a:ea typeface="HG丸ｺﾞｼｯｸM-PRO"/>
                <a:cs typeface="Times New Roman"/>
              </a:rPr>
              <a:t>　　　　　　　　　　　　　　　　　　　　　　　　</a:t>
            </a:r>
            <a:r>
              <a:rPr lang="ja-JP" altLang="en-US" sz="1050" kern="100" dirty="0" smtClean="0">
                <a:solidFill>
                  <a:prstClr val="black"/>
                </a:solidFill>
                <a:latin typeface="HG丸ｺﾞｼｯｸM-PRO"/>
                <a:ea typeface="ＭＳ 明朝"/>
                <a:cs typeface="Times New Roman"/>
              </a:rPr>
              <a:t>　　　　　　　　　</a:t>
            </a:r>
            <a:r>
              <a:rPr lang="ja-JP" altLang="en-US" sz="1050" kern="100" dirty="0" smtClean="0">
                <a:solidFill>
                  <a:prstClr val="black"/>
                </a:solidFill>
                <a:latin typeface="Century"/>
                <a:ea typeface="HG丸ｺﾞｼｯｸM-PRO"/>
                <a:cs typeface="Times New Roman"/>
              </a:rPr>
              <a:t>　　　　　　　　　　　　　　　　</a:t>
            </a:r>
            <a:endParaRPr lang="en-US" altLang="ja-JP" sz="1050" kern="100" dirty="0" smtClean="0">
              <a:solidFill>
                <a:prstClr val="black"/>
              </a:solidFill>
              <a:latin typeface="Century"/>
              <a:ea typeface="HG丸ｺﾞｼｯｸM-PRO"/>
              <a:cs typeface="Times New Roman"/>
            </a:endParaRPr>
          </a:p>
          <a:p>
            <a:pPr>
              <a:spcAft>
                <a:spcPts val="0"/>
              </a:spcAft>
            </a:pPr>
            <a:r>
              <a:rPr lang="ja-JP" altLang="en-US" sz="1050" kern="100" dirty="0">
                <a:solidFill>
                  <a:prstClr val="black"/>
                </a:solidFill>
                <a:latin typeface="Century"/>
                <a:ea typeface="HG丸ｺﾞｼｯｸM-PRO"/>
                <a:cs typeface="Times New Roman"/>
              </a:rPr>
              <a:t>　</a:t>
            </a:r>
            <a:r>
              <a:rPr lang="ja-JP" altLang="en-US" sz="1050" kern="100" dirty="0" smtClean="0">
                <a:solidFill>
                  <a:prstClr val="black"/>
                </a:solidFill>
                <a:latin typeface="Century"/>
                <a:ea typeface="HG丸ｺﾞｼｯｸM-PRO"/>
                <a:cs typeface="Times New Roman"/>
              </a:rPr>
              <a:t>　　　　</a:t>
            </a:r>
            <a:r>
              <a:rPr lang="en-US" altLang="ja-JP" sz="1050" kern="100" dirty="0" smtClean="0">
                <a:solidFill>
                  <a:prstClr val="black"/>
                </a:solidFill>
                <a:latin typeface="HG丸ｺﾞｼｯｸM-PRO"/>
                <a:ea typeface="ＭＳ 明朝"/>
                <a:cs typeface="Times New Roman"/>
              </a:rPr>
              <a:t>2F</a:t>
            </a:r>
            <a:r>
              <a:rPr lang="ja-JP" altLang="en-US" sz="1050" kern="100" dirty="0" smtClean="0">
                <a:solidFill>
                  <a:prstClr val="black"/>
                </a:solidFill>
                <a:latin typeface="Century"/>
                <a:ea typeface="HG丸ｺﾞｼｯｸM-PRO"/>
                <a:cs typeface="Times New Roman"/>
              </a:rPr>
              <a:t>　　　　　　　朝</a:t>
            </a:r>
            <a:r>
              <a:rPr lang="ja-JP" altLang="en-US" sz="1050" kern="100" dirty="0">
                <a:solidFill>
                  <a:prstClr val="black"/>
                </a:solidFill>
                <a:latin typeface="Century"/>
                <a:ea typeface="HG丸ｺﾞｼｯｸM-PRO"/>
                <a:cs typeface="Times New Roman"/>
              </a:rPr>
              <a:t>吠える犬を飼って</a:t>
            </a:r>
            <a:r>
              <a:rPr lang="ja-JP" altLang="en-US" sz="1050" kern="100" dirty="0" smtClean="0">
                <a:solidFill>
                  <a:prstClr val="black"/>
                </a:solidFill>
                <a:latin typeface="Century"/>
                <a:ea typeface="HG丸ｺﾞｼｯｸM-PRO"/>
                <a:cs typeface="Times New Roman"/>
              </a:rPr>
              <a:t>いる　　　　</a:t>
            </a:r>
            <a:r>
              <a:rPr lang="ja-JP" altLang="ja-JP" sz="1050" kern="100" dirty="0">
                <a:solidFill>
                  <a:prstClr val="black"/>
                </a:solidFill>
                <a:latin typeface="Century"/>
                <a:ea typeface="HG丸ｺﾞｼｯｸM-PRO"/>
                <a:cs typeface="Times New Roman"/>
              </a:rPr>
              <a:t>子供の</a:t>
            </a:r>
            <a:r>
              <a:rPr lang="ja-JP" altLang="ja-JP" sz="1050" kern="100" dirty="0" smtClean="0">
                <a:solidFill>
                  <a:prstClr val="black"/>
                </a:solidFill>
                <a:latin typeface="Century"/>
                <a:ea typeface="HG丸ｺﾞｼｯｸM-PRO"/>
                <a:cs typeface="Times New Roman"/>
              </a:rPr>
              <a:t>いる</a:t>
            </a:r>
            <a:endParaRPr lang="ja-JP" altLang="ja-JP" sz="1050" kern="100" dirty="0">
              <a:solidFill>
                <a:prstClr val="black"/>
              </a:solidFill>
              <a:latin typeface="Century"/>
              <a:ea typeface="ＭＳ 明朝"/>
              <a:cs typeface="Times New Roman"/>
            </a:endParaRPr>
          </a:p>
          <a:p>
            <a:pPr>
              <a:spcAft>
                <a:spcPts val="0"/>
              </a:spcAft>
            </a:pPr>
            <a:r>
              <a:rPr lang="ja-JP" altLang="en-US" sz="1050" b="1" kern="100" dirty="0" smtClean="0">
                <a:solidFill>
                  <a:prstClr val="black"/>
                </a:solidFill>
                <a:latin typeface="Century"/>
                <a:ea typeface="HG丸ｺﾞｼｯｸM-PRO"/>
                <a:cs typeface="Times New Roman"/>
              </a:rPr>
              <a:t>　　　　　　　　　　　　　　　</a:t>
            </a:r>
            <a:r>
              <a:rPr lang="ja-JP" altLang="ja-JP" sz="1050" b="1" kern="100" dirty="0" smtClean="0">
                <a:solidFill>
                  <a:prstClr val="black"/>
                </a:solidFill>
                <a:latin typeface="Century"/>
                <a:ea typeface="HG丸ｺﾞｼｯｸM-PRO"/>
                <a:cs typeface="Times New Roman"/>
              </a:rPr>
              <a:t>＜</a:t>
            </a:r>
            <a:r>
              <a:rPr lang="en-US" altLang="ja-JP" sz="1050" b="1" kern="100" dirty="0">
                <a:solidFill>
                  <a:prstClr val="black"/>
                </a:solidFill>
                <a:latin typeface="Century"/>
                <a:ea typeface="HG丸ｺﾞｼｯｸM-PRO"/>
                <a:cs typeface="Times New Roman"/>
              </a:rPr>
              <a:t>C</a:t>
            </a:r>
            <a:r>
              <a:rPr lang="ja-JP" altLang="ja-JP" sz="1050" b="1" kern="100" dirty="0">
                <a:solidFill>
                  <a:prstClr val="black"/>
                </a:solidFill>
                <a:latin typeface="Century"/>
                <a:ea typeface="HG丸ｺﾞｼｯｸM-PRO"/>
                <a:cs typeface="Times New Roman"/>
              </a:rPr>
              <a:t>＞</a:t>
            </a:r>
            <a:r>
              <a:rPr lang="ja-JP" altLang="ja-JP" sz="1050" b="1" kern="100" dirty="0" smtClean="0">
                <a:solidFill>
                  <a:prstClr val="black"/>
                </a:solidFill>
                <a:latin typeface="Century"/>
                <a:ea typeface="HG丸ｺﾞｼｯｸM-PRO"/>
                <a:cs typeface="Times New Roman"/>
              </a:rPr>
              <a:t>さん</a:t>
            </a:r>
            <a:r>
              <a:rPr lang="ja-JP" altLang="en-US" sz="1050" b="1" kern="100" dirty="0" smtClean="0">
                <a:solidFill>
                  <a:prstClr val="black"/>
                </a:solidFill>
                <a:latin typeface="Century"/>
                <a:ea typeface="HG丸ｺﾞｼｯｸM-PRO"/>
                <a:cs typeface="Times New Roman"/>
              </a:rPr>
              <a:t>　　　　　　　　　</a:t>
            </a:r>
            <a:r>
              <a:rPr lang="ja-JP" altLang="ja-JP" sz="1050" b="1" kern="100" dirty="0" smtClean="0">
                <a:solidFill>
                  <a:prstClr val="black"/>
                </a:solidFill>
                <a:latin typeface="Century"/>
                <a:ea typeface="HG丸ｺﾞｼｯｸM-PRO"/>
                <a:cs typeface="Times New Roman"/>
              </a:rPr>
              <a:t>＜</a:t>
            </a:r>
            <a:r>
              <a:rPr lang="en-US" altLang="ja-JP" sz="1050" b="1" kern="100" dirty="0">
                <a:solidFill>
                  <a:prstClr val="black"/>
                </a:solidFill>
                <a:latin typeface="Century"/>
                <a:ea typeface="HG丸ｺﾞｼｯｸM-PRO"/>
                <a:cs typeface="Times New Roman"/>
              </a:rPr>
              <a:t>D</a:t>
            </a:r>
            <a:r>
              <a:rPr lang="ja-JP" altLang="ja-JP" sz="1050" b="1" kern="100" dirty="0">
                <a:solidFill>
                  <a:prstClr val="black"/>
                </a:solidFill>
                <a:latin typeface="Century"/>
                <a:ea typeface="HG丸ｺﾞｼｯｸM-PRO"/>
                <a:cs typeface="Times New Roman"/>
              </a:rPr>
              <a:t>＞</a:t>
            </a:r>
            <a:r>
              <a:rPr lang="ja-JP" altLang="ja-JP" sz="1050" b="1" kern="100" dirty="0" smtClean="0">
                <a:solidFill>
                  <a:prstClr val="black"/>
                </a:solidFill>
                <a:latin typeface="Century"/>
                <a:ea typeface="HG丸ｺﾞｼｯｸM-PRO"/>
                <a:cs typeface="Times New Roman"/>
              </a:rPr>
              <a:t>さん</a:t>
            </a:r>
            <a:endParaRPr lang="ja-JP" altLang="ja-JP" sz="1050" kern="100" dirty="0">
              <a:solidFill>
                <a:prstClr val="black"/>
              </a:solidFill>
              <a:latin typeface="Century"/>
              <a:ea typeface="ＭＳ 明朝"/>
              <a:cs typeface="Times New Roman"/>
            </a:endParaRPr>
          </a:p>
          <a:p>
            <a:pPr>
              <a:spcAft>
                <a:spcPts val="0"/>
              </a:spcAft>
            </a:pPr>
            <a:endParaRPr lang="ja-JP" altLang="en-US" sz="1050" kern="100" dirty="0">
              <a:solidFill>
                <a:prstClr val="black"/>
              </a:solidFill>
              <a:latin typeface="Century"/>
              <a:ea typeface="ＭＳ 明朝"/>
              <a:cs typeface="Times New Roman"/>
            </a:endParaRPr>
          </a:p>
          <a:p>
            <a:pPr>
              <a:spcAft>
                <a:spcPts val="0"/>
              </a:spcAft>
            </a:pPr>
            <a:r>
              <a:rPr lang="ja-JP" altLang="en-US" sz="1050" kern="100" dirty="0" smtClean="0">
                <a:solidFill>
                  <a:prstClr val="black"/>
                </a:solidFill>
                <a:latin typeface="HG丸ｺﾞｼｯｸM-PRO"/>
                <a:ea typeface="ＭＳ 明朝"/>
                <a:cs typeface="Times New Roman"/>
              </a:rPr>
              <a:t>　　　　　</a:t>
            </a:r>
            <a:r>
              <a:rPr lang="en-US" sz="1050" kern="100" dirty="0" smtClean="0">
                <a:solidFill>
                  <a:prstClr val="black"/>
                </a:solidFill>
                <a:latin typeface="HG丸ｺﾞｼｯｸM-PRO"/>
                <a:ea typeface="ＭＳ 明朝"/>
                <a:cs typeface="Times New Roman"/>
              </a:rPr>
              <a:t>1F</a:t>
            </a:r>
            <a:r>
              <a:rPr lang="ja-JP" altLang="en-US" sz="1050" kern="100" dirty="0" smtClean="0">
                <a:solidFill>
                  <a:prstClr val="black"/>
                </a:solidFill>
                <a:latin typeface="HG丸ｺﾞｼｯｸM-PRO"/>
                <a:ea typeface="ＭＳ 明朝"/>
                <a:cs typeface="Times New Roman"/>
              </a:rPr>
              <a:t>　　　　　　　</a:t>
            </a:r>
            <a:r>
              <a:rPr lang="ja-JP" altLang="en-US" sz="1050" kern="100" dirty="0" smtClean="0">
                <a:solidFill>
                  <a:prstClr val="black"/>
                </a:solidFill>
                <a:latin typeface="Century"/>
                <a:ea typeface="HG丸ｺﾞｼｯｸM-PRO"/>
                <a:cs typeface="Times New Roman"/>
              </a:rPr>
              <a:t>住人</a:t>
            </a:r>
            <a:r>
              <a:rPr lang="en-US" sz="1050" kern="100" dirty="0">
                <a:solidFill>
                  <a:prstClr val="black"/>
                </a:solidFill>
                <a:latin typeface="Century"/>
                <a:ea typeface="HG丸ｺﾞｼｯｸM-PRO"/>
                <a:cs typeface="Times New Roman"/>
              </a:rPr>
              <a:t>x</a:t>
            </a:r>
            <a:r>
              <a:rPr lang="ja-JP" altLang="en-US" sz="1050" kern="100" dirty="0" err="1" smtClean="0">
                <a:solidFill>
                  <a:prstClr val="black"/>
                </a:solidFill>
                <a:latin typeface="Century"/>
                <a:ea typeface="HG丸ｺﾞｼｯｸM-PRO"/>
                <a:cs typeface="Times New Roman"/>
              </a:rPr>
              <a:t>さん</a:t>
            </a:r>
            <a:r>
              <a:rPr lang="ja-JP" altLang="en-US" sz="1050" kern="100" dirty="0" smtClean="0">
                <a:solidFill>
                  <a:prstClr val="black"/>
                </a:solidFill>
                <a:latin typeface="Century"/>
                <a:ea typeface="HG丸ｺﾞｼｯｸM-PRO"/>
                <a:cs typeface="Times New Roman"/>
              </a:rPr>
              <a:t>　　　　　　　　　　 管理人（中立）                                                              </a:t>
            </a:r>
            <a:endParaRPr lang="en-US" altLang="ja-JP" sz="1050" kern="100" dirty="0" smtClean="0">
              <a:solidFill>
                <a:prstClr val="black"/>
              </a:solidFill>
              <a:latin typeface="Century"/>
              <a:ea typeface="HG丸ｺﾞｼｯｸM-PRO"/>
              <a:cs typeface="Times New Roman"/>
            </a:endParaRPr>
          </a:p>
          <a:p>
            <a:pPr>
              <a:spcAft>
                <a:spcPts val="0"/>
              </a:spcAft>
            </a:pPr>
            <a:endParaRPr lang="en-US" altLang="ja-JP" sz="1050" kern="100" dirty="0">
              <a:solidFill>
                <a:prstClr val="black"/>
              </a:solidFill>
              <a:latin typeface="Century"/>
              <a:ea typeface="HG丸ｺﾞｼｯｸM-PRO"/>
              <a:cs typeface="Times New Roman"/>
            </a:endParaRPr>
          </a:p>
          <a:p>
            <a:pPr>
              <a:spcAft>
                <a:spcPts val="0"/>
              </a:spcAft>
            </a:pPr>
            <a:endParaRPr lang="en-US" altLang="ja-JP" sz="1050" kern="100" dirty="0" smtClean="0">
              <a:solidFill>
                <a:prstClr val="black"/>
              </a:solidFill>
              <a:latin typeface="Century"/>
              <a:ea typeface="HG丸ｺﾞｼｯｸM-PRO"/>
              <a:cs typeface="Times New Roman"/>
            </a:endParaRPr>
          </a:p>
          <a:p>
            <a:pPr>
              <a:spcAft>
                <a:spcPts val="0"/>
              </a:spcAft>
            </a:pPr>
            <a:endParaRPr lang="en-US" altLang="ja-JP" sz="1050" kern="100" dirty="0">
              <a:solidFill>
                <a:prstClr val="black"/>
              </a:solidFill>
              <a:latin typeface="Century"/>
              <a:ea typeface="HG丸ｺﾞｼｯｸM-PRO"/>
              <a:cs typeface="Times New Roman"/>
            </a:endParaRPr>
          </a:p>
          <a:p>
            <a:pPr>
              <a:spcAft>
                <a:spcPts val="0"/>
              </a:spcAft>
            </a:pPr>
            <a:r>
              <a:rPr lang="ja-JP" altLang="en-US" sz="1050" kern="100" dirty="0" smtClean="0">
                <a:solidFill>
                  <a:prstClr val="black"/>
                </a:solidFill>
                <a:latin typeface="Century"/>
                <a:ea typeface="HG丸ｺﾞｼｯｸM-PRO"/>
                <a:cs typeface="Times New Roman"/>
              </a:rPr>
              <a:t>　　　　　　　　</a:t>
            </a:r>
            <a:r>
              <a:rPr lang="en-US" altLang="ja-JP" sz="1050" kern="100" dirty="0" smtClean="0">
                <a:solidFill>
                  <a:prstClr val="black"/>
                </a:solidFill>
                <a:latin typeface="Century"/>
                <a:ea typeface="HG丸ｺﾞｼｯｸM-PRO"/>
                <a:cs typeface="Times New Roman"/>
              </a:rPr>
              <a:t>※</a:t>
            </a:r>
            <a:r>
              <a:rPr lang="ja-JP" altLang="en-US" sz="1050" kern="100" dirty="0" smtClean="0">
                <a:solidFill>
                  <a:prstClr val="black"/>
                </a:solidFill>
                <a:latin typeface="Century"/>
                <a:ea typeface="HG丸ｺﾞｼｯｸM-PRO"/>
                <a:cs typeface="Times New Roman"/>
              </a:rPr>
              <a:t>グループで話し合う際、</a:t>
            </a:r>
            <a:r>
              <a:rPr lang="en-US" altLang="ja-JP" sz="1050" kern="100" dirty="0" smtClean="0">
                <a:solidFill>
                  <a:prstClr val="black"/>
                </a:solidFill>
                <a:latin typeface="Century"/>
                <a:ea typeface="HG丸ｺﾞｼｯｸM-PRO"/>
                <a:cs typeface="Times New Roman"/>
              </a:rPr>
              <a:t>A</a:t>
            </a:r>
            <a:r>
              <a:rPr lang="ja-JP" altLang="en-US" sz="1050" kern="100" dirty="0" smtClean="0">
                <a:solidFill>
                  <a:prstClr val="black"/>
                </a:solidFill>
                <a:latin typeface="Century"/>
                <a:ea typeface="HG丸ｺﾞｼｯｸM-PRO"/>
                <a:cs typeface="Times New Roman"/>
              </a:rPr>
              <a:t>さん、</a:t>
            </a:r>
            <a:r>
              <a:rPr lang="en-US" altLang="ja-JP" sz="1050" kern="100" dirty="0" smtClean="0">
                <a:solidFill>
                  <a:prstClr val="black"/>
                </a:solidFill>
                <a:latin typeface="Century"/>
                <a:ea typeface="HG丸ｺﾞｼｯｸM-PRO"/>
                <a:cs typeface="Times New Roman"/>
              </a:rPr>
              <a:t>B</a:t>
            </a:r>
            <a:r>
              <a:rPr lang="ja-JP" altLang="en-US" sz="1050" kern="100" dirty="0" smtClean="0">
                <a:solidFill>
                  <a:prstClr val="black"/>
                </a:solidFill>
                <a:latin typeface="Century"/>
                <a:ea typeface="HG丸ｺﾞｼｯｸM-PRO"/>
                <a:cs typeface="Times New Roman"/>
              </a:rPr>
              <a:t>さん、</a:t>
            </a:r>
            <a:r>
              <a:rPr lang="en-US" altLang="ja-JP" sz="1050" kern="100" dirty="0" smtClean="0">
                <a:solidFill>
                  <a:prstClr val="black"/>
                </a:solidFill>
                <a:latin typeface="Century"/>
                <a:ea typeface="HG丸ｺﾞｼｯｸM-PRO"/>
                <a:cs typeface="Times New Roman"/>
              </a:rPr>
              <a:t>C</a:t>
            </a:r>
            <a:r>
              <a:rPr lang="ja-JP" altLang="en-US" sz="1050" kern="100" dirty="0" smtClean="0">
                <a:solidFill>
                  <a:prstClr val="black"/>
                </a:solidFill>
                <a:latin typeface="Century"/>
                <a:ea typeface="HG丸ｺﾞｼｯｸM-PRO"/>
                <a:cs typeface="Times New Roman"/>
              </a:rPr>
              <a:t>さん、</a:t>
            </a:r>
            <a:r>
              <a:rPr lang="en-US" altLang="ja-JP" sz="1050" kern="100" dirty="0" smtClean="0">
                <a:solidFill>
                  <a:prstClr val="black"/>
                </a:solidFill>
                <a:latin typeface="Century"/>
                <a:ea typeface="HG丸ｺﾞｼｯｸM-PRO"/>
                <a:cs typeface="Times New Roman"/>
              </a:rPr>
              <a:t>D</a:t>
            </a:r>
            <a:r>
              <a:rPr lang="ja-JP" altLang="en-US" sz="1050" kern="100" dirty="0" err="1" smtClean="0">
                <a:solidFill>
                  <a:prstClr val="black"/>
                </a:solidFill>
                <a:latin typeface="Century"/>
                <a:ea typeface="HG丸ｺﾞｼｯｸM-PRO"/>
                <a:cs typeface="Times New Roman"/>
              </a:rPr>
              <a:t>さんの</a:t>
            </a:r>
            <a:r>
              <a:rPr lang="ja-JP" altLang="en-US" sz="1050" kern="100" dirty="0" smtClean="0">
                <a:solidFill>
                  <a:prstClr val="black"/>
                </a:solidFill>
                <a:latin typeface="Century"/>
                <a:ea typeface="HG丸ｺﾞｼｯｸM-PRO"/>
                <a:cs typeface="Times New Roman"/>
              </a:rPr>
              <a:t>立場になって主張をしながら、</a:t>
            </a:r>
            <a:endParaRPr lang="en-US" altLang="ja-JP" sz="1050" kern="100" dirty="0" smtClean="0">
              <a:solidFill>
                <a:prstClr val="black"/>
              </a:solidFill>
              <a:latin typeface="Century"/>
              <a:ea typeface="HG丸ｺﾞｼｯｸM-PRO"/>
              <a:cs typeface="Times New Roman"/>
            </a:endParaRPr>
          </a:p>
          <a:p>
            <a:pPr>
              <a:spcAft>
                <a:spcPts val="0"/>
              </a:spcAft>
            </a:pPr>
            <a:r>
              <a:rPr lang="ja-JP" altLang="en-US" sz="1050" kern="100" dirty="0">
                <a:solidFill>
                  <a:prstClr val="black"/>
                </a:solidFill>
                <a:latin typeface="Century"/>
                <a:ea typeface="HG丸ｺﾞｼｯｸM-PRO"/>
                <a:cs typeface="Times New Roman"/>
              </a:rPr>
              <a:t>　</a:t>
            </a:r>
            <a:r>
              <a:rPr lang="ja-JP" altLang="en-US" sz="1050" kern="100" dirty="0" smtClean="0">
                <a:solidFill>
                  <a:prstClr val="black"/>
                </a:solidFill>
                <a:latin typeface="Century"/>
                <a:ea typeface="HG丸ｺﾞｼｯｸM-PRO"/>
                <a:cs typeface="Times New Roman"/>
              </a:rPr>
              <a:t>　　　　　　　　マンションの掲示版に張り出す文言を考えます。</a:t>
            </a:r>
          </a:p>
          <a:p>
            <a:pPr indent="133350" algn="ctr">
              <a:spcAft>
                <a:spcPts val="0"/>
              </a:spcAft>
            </a:pPr>
            <a:r>
              <a:rPr lang="en-US" sz="1050" kern="100" dirty="0" smtClean="0">
                <a:solidFill>
                  <a:prstClr val="black"/>
                </a:solidFill>
                <a:latin typeface="HG丸ｺﾞｼｯｸM-PRO"/>
                <a:ea typeface="ＭＳ 明朝"/>
                <a:cs typeface="Times New Roman"/>
              </a:rPr>
              <a:t> </a:t>
            </a:r>
          </a:p>
          <a:p>
            <a:pPr indent="133350" algn="ctr">
              <a:spcAft>
                <a:spcPts val="0"/>
              </a:spcAft>
            </a:pPr>
            <a:endParaRPr lang="en-US" altLang="ja-JP" sz="1050" kern="100" dirty="0">
              <a:solidFill>
                <a:prstClr val="black"/>
              </a:solidFill>
              <a:latin typeface="HG丸ｺﾞｼｯｸM-PRO"/>
              <a:ea typeface="ＭＳ 明朝"/>
              <a:cs typeface="Times New Roman"/>
            </a:endParaRPr>
          </a:p>
          <a:p>
            <a:pPr indent="133350" algn="ctr">
              <a:spcAft>
                <a:spcPts val="0"/>
              </a:spcAft>
            </a:pPr>
            <a:endParaRPr lang="ja-JP" altLang="en-US" sz="1050" kern="100" dirty="0">
              <a:solidFill>
                <a:prstClr val="black"/>
              </a:solidFill>
              <a:latin typeface="Century"/>
              <a:ea typeface="ＭＳ 明朝"/>
              <a:cs typeface="Times New Roman"/>
            </a:endParaRPr>
          </a:p>
        </p:txBody>
      </p:sp>
      <p:cxnSp>
        <p:nvCxnSpPr>
          <p:cNvPr id="8" name="直線コネクタ 7"/>
          <p:cNvCxnSpPr/>
          <p:nvPr/>
        </p:nvCxnSpPr>
        <p:spPr>
          <a:xfrm>
            <a:off x="1475656" y="3501008"/>
            <a:ext cx="6336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475656" y="3501008"/>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475656" y="5445224"/>
            <a:ext cx="6336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7812360" y="3501008"/>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475656" y="4077072"/>
            <a:ext cx="6336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475656" y="4473116"/>
            <a:ext cx="6336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475656" y="5013176"/>
            <a:ext cx="6336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483768" y="3501008"/>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644008" y="3501008"/>
            <a:ext cx="0"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15" name="Line 2"/>
          <p:cNvSpPr>
            <a:spLocks noChangeShapeType="1"/>
          </p:cNvSpPr>
          <p:nvPr/>
        </p:nvSpPr>
        <p:spPr bwMode="auto">
          <a:xfrm>
            <a:off x="0" y="980728"/>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7" name="正方形/長方形 16"/>
          <p:cNvSpPr/>
          <p:nvPr/>
        </p:nvSpPr>
        <p:spPr>
          <a:xfrm>
            <a:off x="40086" y="340271"/>
            <a:ext cx="8780386" cy="461665"/>
          </a:xfrm>
          <a:prstGeom prst="rect">
            <a:avLst/>
          </a:prstGeom>
        </p:spPr>
        <p:txBody>
          <a:bodyPr wrap="square">
            <a:spAutoFit/>
          </a:bodyPr>
          <a:lstStyle/>
          <a:p>
            <a:r>
              <a:rPr lang="ja-JP" altLang="en-US" sz="2400" b="1" dirty="0" smtClean="0"/>
              <a:t>２　ＪＰカレッジの概要（「規律性」トレーニングの例②）</a:t>
            </a:r>
            <a:endParaRPr lang="en-US" altLang="ja-JP" sz="2400" b="1" dirty="0"/>
          </a:p>
        </p:txBody>
      </p:sp>
    </p:spTree>
    <p:extLst>
      <p:ext uri="{BB962C8B-B14F-4D97-AF65-F5344CB8AC3E}">
        <p14:creationId xmlns:p14="http://schemas.microsoft.com/office/powerpoint/2010/main" val="24543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246461" y="1052736"/>
            <a:ext cx="8722071" cy="5544616"/>
          </a:xfrm>
          <a:ln>
            <a:solidFill>
              <a:schemeClr val="accent1"/>
            </a:solidFill>
          </a:ln>
        </p:spPr>
        <p:txBody>
          <a:bodyPr vert="horz" anchor="ctr"/>
          <a:lstStyle/>
          <a:p>
            <a:pPr marL="0" indent="0">
              <a:buNone/>
            </a:pPr>
            <a:r>
              <a:rPr lang="ja-JP" altLang="en-US" sz="1800" dirty="0" smtClean="0"/>
              <a:t>　</a:t>
            </a:r>
            <a:endParaRPr lang="en-US" altLang="ja-JP" sz="1800" dirty="0" smtClean="0"/>
          </a:p>
          <a:p>
            <a:pPr marL="0" indent="0">
              <a:buNone/>
            </a:pPr>
            <a:endParaRPr lang="en-US" altLang="ja-JP" sz="1800" dirty="0"/>
          </a:p>
          <a:p>
            <a:pPr marL="0" indent="0">
              <a:buNone/>
            </a:pPr>
            <a:r>
              <a:rPr lang="ja-JP" altLang="en-US" sz="1800" dirty="0" smtClean="0"/>
              <a:t>　　　　</a:t>
            </a:r>
            <a:r>
              <a:rPr lang="en-US" altLang="ja-JP" sz="1800" dirty="0" smtClean="0"/>
              <a:t>【</a:t>
            </a:r>
            <a:r>
              <a:rPr lang="ja-JP" altLang="en-US" sz="1800" dirty="0" smtClean="0"/>
              <a:t>規律性トレーニング</a:t>
            </a:r>
            <a:r>
              <a:rPr lang="en-US" altLang="ja-JP" sz="1800" dirty="0" smtClean="0"/>
              <a:t>】</a:t>
            </a:r>
            <a:endParaRPr lang="en-US" altLang="ja-JP" sz="1800" dirty="0"/>
          </a:p>
          <a:p>
            <a:pPr marL="0" indent="0">
              <a:buNone/>
            </a:pPr>
            <a:r>
              <a:rPr lang="ja-JP" altLang="en-US" sz="1800" dirty="0" smtClean="0"/>
              <a:t>　　</a:t>
            </a:r>
            <a:r>
              <a:rPr lang="en-US" altLang="ja-JP" sz="1800" dirty="0" smtClean="0"/>
              <a:t>    </a:t>
            </a:r>
            <a:r>
              <a:rPr lang="ja-JP" altLang="en-US" sz="1800" dirty="0" smtClean="0"/>
              <a:t>　・ブレーンストーミング訓練により多数の意見</a:t>
            </a:r>
            <a:r>
              <a:rPr lang="ja-JP" altLang="en-US" sz="1800" dirty="0"/>
              <a:t>をまとめる</a:t>
            </a:r>
            <a:r>
              <a:rPr lang="ja-JP" altLang="en-US" sz="1800" dirty="0" smtClean="0"/>
              <a:t>ことができルール作りを</a:t>
            </a:r>
            <a:endParaRPr lang="en-US" altLang="ja-JP" sz="1800" dirty="0" smtClean="0"/>
          </a:p>
          <a:p>
            <a:pPr marL="0" indent="0">
              <a:buNone/>
            </a:pPr>
            <a:r>
              <a:rPr lang="ja-JP" altLang="en-US" sz="1800" dirty="0"/>
              <a:t>　</a:t>
            </a:r>
            <a:r>
              <a:rPr lang="ja-JP" altLang="en-US" sz="1800" dirty="0" smtClean="0"/>
              <a:t>　　　　シュミレーションすることができた 　</a:t>
            </a:r>
            <a:endParaRPr lang="en-US" altLang="ja-JP" sz="1800" dirty="0" smtClean="0"/>
          </a:p>
          <a:p>
            <a:pPr marL="0" indent="0">
              <a:buNone/>
            </a:pPr>
            <a:r>
              <a:rPr lang="ja-JP" altLang="en-US" sz="1800" dirty="0"/>
              <a:t>　</a:t>
            </a:r>
            <a:endParaRPr lang="en-US" altLang="ja-JP" sz="1800" dirty="0" smtClean="0"/>
          </a:p>
          <a:p>
            <a:pPr marL="0" indent="0">
              <a:buNone/>
            </a:pPr>
            <a:r>
              <a:rPr lang="ja-JP" altLang="en-US" sz="1800" dirty="0" smtClean="0"/>
              <a:t>　　　　</a:t>
            </a:r>
            <a:r>
              <a:rPr lang="en-US" altLang="ja-JP" sz="1800" dirty="0" smtClean="0"/>
              <a:t>【</a:t>
            </a:r>
            <a:r>
              <a:rPr lang="ja-JP" altLang="en-US" sz="1800" dirty="0" smtClean="0"/>
              <a:t>情報把握トレーニング</a:t>
            </a:r>
            <a:r>
              <a:rPr lang="en-US" altLang="ja-JP" sz="1800" dirty="0" smtClean="0"/>
              <a:t>】</a:t>
            </a:r>
          </a:p>
          <a:p>
            <a:pPr marL="0" indent="0">
              <a:buNone/>
            </a:pPr>
            <a:r>
              <a:rPr lang="en-US" altLang="ja-JP" sz="1800" dirty="0"/>
              <a:t> </a:t>
            </a:r>
            <a:r>
              <a:rPr lang="en-US" altLang="ja-JP" sz="1800" dirty="0" smtClean="0"/>
              <a:t>   </a:t>
            </a:r>
            <a:r>
              <a:rPr lang="ja-JP" altLang="en-US" sz="1800" dirty="0" smtClean="0"/>
              <a:t>　　　・自分の欠点が明らかになり、今後の課題も見つかった</a:t>
            </a:r>
            <a:endParaRPr lang="en-US" altLang="ja-JP" sz="1800" dirty="0" smtClean="0"/>
          </a:p>
          <a:p>
            <a:pPr marL="0" indent="0">
              <a:buNone/>
            </a:pPr>
            <a:r>
              <a:rPr lang="ja-JP" altLang="en-US" sz="1800" dirty="0" smtClean="0"/>
              <a:t>　　　　</a:t>
            </a:r>
            <a:endParaRPr lang="en-US" altLang="ja-JP" sz="1800" dirty="0" smtClean="0"/>
          </a:p>
          <a:p>
            <a:pPr marL="0" indent="0">
              <a:buNone/>
            </a:pPr>
            <a:r>
              <a:rPr lang="ja-JP" altLang="en-US" sz="1800" dirty="0"/>
              <a:t>　</a:t>
            </a:r>
            <a:r>
              <a:rPr lang="ja-JP" altLang="en-US" sz="1800" dirty="0" smtClean="0"/>
              <a:t>　　　 ・他人とのコミュニケーションを行う上で、重要な部分を意識づけることができた</a:t>
            </a:r>
            <a:endParaRPr lang="en-US" altLang="ja-JP" sz="1800" dirty="0" smtClean="0"/>
          </a:p>
          <a:p>
            <a:pPr marL="0" indent="0">
              <a:buNone/>
            </a:pPr>
            <a:endParaRPr lang="en-US" altLang="ja-JP" sz="1800" dirty="0" smtClean="0"/>
          </a:p>
          <a:p>
            <a:pPr marL="0" indent="0">
              <a:buNone/>
            </a:pPr>
            <a:r>
              <a:rPr lang="ja-JP" altLang="en-US" sz="1800" dirty="0"/>
              <a:t>　</a:t>
            </a:r>
            <a:r>
              <a:rPr lang="en-US" altLang="ja-JP" sz="1800" dirty="0" smtClean="0"/>
              <a:t> </a:t>
            </a:r>
            <a:r>
              <a:rPr lang="ja-JP" altLang="en-US" sz="1800" dirty="0" smtClean="0"/>
              <a:t>　　　・</a:t>
            </a:r>
            <a:r>
              <a:rPr lang="ja-JP" altLang="en-US" sz="1800" dirty="0"/>
              <a:t>目先の情況だけでなく全体を見ることが重要と実感</a:t>
            </a:r>
            <a:r>
              <a:rPr lang="ja-JP" altLang="en-US" sz="1800" dirty="0" smtClean="0"/>
              <a:t>した</a:t>
            </a:r>
            <a:endParaRPr lang="en-US" altLang="ja-JP" sz="1800" dirty="0"/>
          </a:p>
          <a:p>
            <a:pPr marL="0" indent="0">
              <a:buNone/>
            </a:pPr>
            <a:endParaRPr lang="en-US" altLang="ja-JP" sz="1800" dirty="0" smtClean="0"/>
          </a:p>
          <a:p>
            <a:pPr marL="0" indent="0">
              <a:buNone/>
            </a:pPr>
            <a:r>
              <a:rPr lang="ja-JP" altLang="en-US" sz="1800" dirty="0" smtClean="0"/>
              <a:t>    　　　・挨拶する角度など具体的な内容で今後活かせると思った</a:t>
            </a:r>
            <a:endParaRPr lang="en-US" altLang="ja-JP" sz="1800" dirty="0" smtClean="0"/>
          </a:p>
          <a:p>
            <a:pPr marL="0" indent="0">
              <a:buNone/>
            </a:pPr>
            <a:r>
              <a:rPr lang="ja-JP" altLang="en-US" sz="2400" dirty="0"/>
              <a:t>　</a:t>
            </a:r>
            <a:endParaRPr kumimoji="1" lang="ja-JP" altLang="en-US" dirty="0"/>
          </a:p>
        </p:txBody>
      </p:sp>
      <p:sp>
        <p:nvSpPr>
          <p:cNvPr id="2" name="タイトル 1"/>
          <p:cNvSpPr>
            <a:spLocks noGrp="1"/>
          </p:cNvSpPr>
          <p:nvPr>
            <p:ph type="title"/>
          </p:nvPr>
        </p:nvSpPr>
        <p:spPr>
          <a:xfrm>
            <a:off x="35522" y="116632"/>
            <a:ext cx="8229600" cy="562074"/>
          </a:xfrm>
        </p:spPr>
        <p:txBody>
          <a:bodyPr/>
          <a:lstStyle/>
          <a:p>
            <a:pPr algn="l"/>
            <a:r>
              <a:rPr kumimoji="1" lang="ja-JP" altLang="en-US" sz="2400" b="1" dirty="0" smtClean="0"/>
              <a:t>２　</a:t>
            </a:r>
            <a:r>
              <a:rPr kumimoji="1" lang="en-US" altLang="ja-JP" sz="2400" b="1" dirty="0" smtClean="0"/>
              <a:t>JP</a:t>
            </a:r>
            <a:r>
              <a:rPr kumimoji="1" lang="ja-JP" altLang="en-US" sz="2400" b="1" dirty="0" smtClean="0"/>
              <a:t>カレッジについて（受講</a:t>
            </a:r>
            <a:r>
              <a:rPr lang="ja-JP" altLang="en-US" sz="2400" b="1" dirty="0" smtClean="0"/>
              <a:t>者の感想）</a:t>
            </a:r>
            <a:endParaRPr kumimoji="1" lang="ja-JP" altLang="en-US" sz="2400" b="1" dirty="0"/>
          </a:p>
        </p:txBody>
      </p:sp>
      <p:sp>
        <p:nvSpPr>
          <p:cNvPr id="6" name="Line 2"/>
          <p:cNvSpPr>
            <a:spLocks noChangeShapeType="1"/>
          </p:cNvSpPr>
          <p:nvPr/>
        </p:nvSpPr>
        <p:spPr bwMode="auto">
          <a:xfrm>
            <a:off x="35497" y="753567"/>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Tree>
    <p:extLst>
      <p:ext uri="{BB962C8B-B14F-4D97-AF65-F5344CB8AC3E}">
        <p14:creationId xmlns:p14="http://schemas.microsoft.com/office/powerpoint/2010/main" val="2729876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179512" y="980728"/>
            <a:ext cx="8784976" cy="5544616"/>
          </a:xfrm>
          <a:ln>
            <a:solidFill>
              <a:schemeClr val="accent1"/>
            </a:solidFill>
          </a:ln>
        </p:spPr>
        <p:txBody>
          <a:bodyPr vert="horz" anchor="ctr"/>
          <a:lstStyle/>
          <a:p>
            <a:pPr marL="0" indent="0">
              <a:buNone/>
            </a:pPr>
            <a:r>
              <a:rPr lang="en-US" altLang="ja-JP" sz="1800" dirty="0" smtClean="0"/>
              <a:t>   </a:t>
            </a:r>
          </a:p>
          <a:p>
            <a:pPr marL="0" indent="0">
              <a:buNone/>
            </a:pPr>
            <a:endParaRPr lang="en-US" altLang="ja-JP" sz="1800" dirty="0"/>
          </a:p>
          <a:p>
            <a:pPr marL="0" indent="0">
              <a:buNone/>
            </a:pPr>
            <a:endParaRPr lang="en-US" altLang="ja-JP" sz="1800" dirty="0" smtClean="0"/>
          </a:p>
          <a:p>
            <a:pPr marL="0" indent="0">
              <a:buNone/>
            </a:pPr>
            <a:r>
              <a:rPr lang="ja-JP" altLang="en-US" sz="1800" dirty="0"/>
              <a:t>　</a:t>
            </a:r>
            <a:r>
              <a:rPr lang="ja-JP" altLang="en-US" sz="1800" dirty="0" smtClean="0"/>
              <a:t>　</a:t>
            </a:r>
            <a:r>
              <a:rPr lang="en-US" altLang="ja-JP" sz="1800" dirty="0" smtClean="0"/>
              <a:t> </a:t>
            </a:r>
            <a:r>
              <a:rPr lang="ja-JP" altLang="en-US" sz="1800" dirty="0" smtClean="0"/>
              <a:t>・社会人としてルールを守ることの意識づけができた</a:t>
            </a:r>
            <a:endParaRPr lang="en-US" altLang="ja-JP" sz="1800" dirty="0" smtClean="0"/>
          </a:p>
          <a:p>
            <a:pPr marL="0" indent="0">
              <a:buNone/>
            </a:pPr>
            <a:r>
              <a:rPr lang="en-US" altLang="ja-JP" sz="1800" dirty="0" smtClean="0"/>
              <a:t>    </a:t>
            </a:r>
          </a:p>
          <a:p>
            <a:pPr marL="0" indent="0">
              <a:buNone/>
            </a:pPr>
            <a:r>
              <a:rPr lang="ja-JP" altLang="en-US" sz="1800" dirty="0" smtClean="0"/>
              <a:t>　　・個々の生活習慣の持ち方を意識づけられた</a:t>
            </a:r>
            <a:endParaRPr lang="en-US" altLang="ja-JP" sz="1800" dirty="0" smtClean="0"/>
          </a:p>
          <a:p>
            <a:pPr marL="0" indent="0">
              <a:buNone/>
            </a:pPr>
            <a:endParaRPr lang="en-US" altLang="ja-JP" sz="1800" dirty="0" smtClean="0"/>
          </a:p>
          <a:p>
            <a:pPr marL="0" indent="0">
              <a:buNone/>
            </a:pPr>
            <a:r>
              <a:rPr lang="ja-JP" altLang="en-US" sz="1800" dirty="0"/>
              <a:t>　</a:t>
            </a:r>
            <a:r>
              <a:rPr lang="ja-JP" altLang="en-US" sz="1800" dirty="0" smtClean="0"/>
              <a:t> 　・情況にあわせた発言・行動ができるようになった</a:t>
            </a:r>
            <a:endParaRPr lang="en-US" altLang="ja-JP" sz="1800" dirty="0" smtClean="0"/>
          </a:p>
          <a:p>
            <a:pPr marL="0" indent="0">
              <a:buNone/>
            </a:pPr>
            <a:r>
              <a:rPr lang="ja-JP" altLang="en-US" sz="1800" dirty="0" smtClean="0"/>
              <a:t>　</a:t>
            </a:r>
            <a:endParaRPr lang="en-US" altLang="ja-JP" sz="1800" dirty="0" smtClean="0"/>
          </a:p>
          <a:p>
            <a:pPr marL="0" indent="0">
              <a:buNone/>
            </a:pPr>
            <a:r>
              <a:rPr lang="ja-JP" altLang="en-US" sz="1800" dirty="0"/>
              <a:t>　</a:t>
            </a:r>
            <a:r>
              <a:rPr lang="ja-JP" altLang="en-US" sz="1800" dirty="0" smtClean="0"/>
              <a:t> 　・周囲との関係性を意識して会話ができるようになった</a:t>
            </a:r>
            <a:endParaRPr lang="en-US" altLang="ja-JP" sz="1800" dirty="0" smtClean="0"/>
          </a:p>
          <a:p>
            <a:pPr marL="0" indent="0">
              <a:buNone/>
            </a:pPr>
            <a:r>
              <a:rPr lang="ja-JP" altLang="en-US" sz="1800" dirty="0"/>
              <a:t>　</a:t>
            </a:r>
            <a:endParaRPr lang="en-US" altLang="ja-JP" sz="1800" dirty="0" smtClean="0"/>
          </a:p>
          <a:p>
            <a:pPr marL="0" indent="0">
              <a:buNone/>
            </a:pPr>
            <a:r>
              <a:rPr lang="ja-JP" altLang="en-US" sz="1800" dirty="0"/>
              <a:t>　</a:t>
            </a:r>
            <a:r>
              <a:rPr lang="ja-JP" altLang="en-US" sz="1800" dirty="0" smtClean="0"/>
              <a:t> 　・大きい</a:t>
            </a:r>
            <a:r>
              <a:rPr lang="ja-JP" altLang="en-US" sz="1800" dirty="0"/>
              <a:t>声</a:t>
            </a:r>
            <a:r>
              <a:rPr lang="ja-JP" altLang="en-US" sz="1800" dirty="0" smtClean="0"/>
              <a:t>ではき</a:t>
            </a:r>
            <a:r>
              <a:rPr lang="ja-JP" altLang="en-US" sz="1800" dirty="0"/>
              <a:t>はき</a:t>
            </a:r>
            <a:r>
              <a:rPr lang="ja-JP" altLang="en-US" sz="1800" dirty="0" smtClean="0"/>
              <a:t>と挨拶が</a:t>
            </a:r>
            <a:r>
              <a:rPr lang="ja-JP" altLang="en-US" sz="1800" dirty="0"/>
              <a:t>で</a:t>
            </a:r>
            <a:r>
              <a:rPr lang="ja-JP" altLang="en-US" sz="1800" dirty="0" smtClean="0"/>
              <a:t>きる</a:t>
            </a:r>
            <a:r>
              <a:rPr lang="ja-JP" altLang="en-US" sz="1800" dirty="0"/>
              <a:t>ようになった</a:t>
            </a:r>
          </a:p>
          <a:p>
            <a:pPr marL="0" indent="0">
              <a:buNone/>
            </a:pPr>
            <a:endParaRPr kumimoji="1" lang="en-US" altLang="ja-JP" sz="1800" dirty="0" smtClean="0"/>
          </a:p>
          <a:p>
            <a:pPr marL="0" indent="0">
              <a:buNone/>
            </a:pPr>
            <a:r>
              <a:rPr kumimoji="1" lang="ja-JP" altLang="en-US" sz="1800" dirty="0" smtClean="0"/>
              <a:t> </a:t>
            </a:r>
            <a:r>
              <a:rPr lang="en-US" altLang="ja-JP" sz="1800" dirty="0" smtClean="0"/>
              <a:t>   </a:t>
            </a:r>
            <a:r>
              <a:rPr lang="ja-JP" altLang="en-US" sz="1800" dirty="0" smtClean="0"/>
              <a:t>　</a:t>
            </a:r>
            <a:r>
              <a:rPr kumimoji="1" lang="ja-JP" altLang="en-US" sz="1800" dirty="0" smtClean="0"/>
              <a:t>・受講当初に比べて表情が明るくなった</a:t>
            </a:r>
            <a:endParaRPr kumimoji="1" lang="en-US" altLang="ja-JP" sz="1800" dirty="0" smtClean="0"/>
          </a:p>
          <a:p>
            <a:pPr marL="0" indent="0">
              <a:buNone/>
            </a:pPr>
            <a:r>
              <a:rPr lang="ja-JP" altLang="en-US" sz="1800" dirty="0" smtClean="0"/>
              <a:t>    　</a:t>
            </a:r>
            <a:endParaRPr lang="en-US" altLang="ja-JP" sz="1800" dirty="0" smtClean="0"/>
          </a:p>
          <a:p>
            <a:pPr marL="0" indent="0">
              <a:buNone/>
            </a:pPr>
            <a:r>
              <a:rPr lang="ja-JP" altLang="en-US" sz="1800" dirty="0"/>
              <a:t>　</a:t>
            </a:r>
            <a:r>
              <a:rPr lang="ja-JP" altLang="en-US" sz="1800" dirty="0" smtClean="0"/>
              <a:t>　・消極的だったが積極的に発言できるようになった</a:t>
            </a:r>
            <a:endParaRPr lang="en-US" altLang="ja-JP" sz="1800" dirty="0" smtClean="0"/>
          </a:p>
          <a:p>
            <a:pPr marL="0" indent="0">
              <a:buNone/>
            </a:pPr>
            <a:r>
              <a:rPr kumimoji="1" lang="ja-JP" altLang="en-US" sz="1800" dirty="0" smtClean="0"/>
              <a:t>    　</a:t>
            </a:r>
            <a:endParaRPr kumimoji="1" lang="en-US" altLang="ja-JP" sz="1800" dirty="0" smtClean="0"/>
          </a:p>
          <a:p>
            <a:pPr marL="0" indent="0">
              <a:buNone/>
            </a:pPr>
            <a:r>
              <a:rPr kumimoji="1" lang="ja-JP" altLang="en-US" sz="1800" dirty="0" smtClean="0"/>
              <a:t>　　・笑顔をみせて他人と接することが多くなった</a:t>
            </a:r>
            <a:endParaRPr kumimoji="1" lang="en-US" altLang="ja-JP" sz="1800" dirty="0" smtClean="0"/>
          </a:p>
          <a:p>
            <a:pPr marL="0" indent="0">
              <a:buNone/>
            </a:pPr>
            <a:endParaRPr kumimoji="1" lang="en-US" altLang="ja-JP" sz="2400" dirty="0" smtClean="0"/>
          </a:p>
          <a:p>
            <a:pPr marL="0" indent="0">
              <a:buNone/>
            </a:pPr>
            <a:r>
              <a:rPr kumimoji="1" lang="ja-JP" altLang="en-US" sz="2400" dirty="0" smtClean="0"/>
              <a:t>　</a:t>
            </a:r>
            <a:endParaRPr kumimoji="1" lang="ja-JP" altLang="en-US" sz="2400" dirty="0"/>
          </a:p>
        </p:txBody>
      </p:sp>
      <p:sp>
        <p:nvSpPr>
          <p:cNvPr id="6" name="タイトル 1"/>
          <p:cNvSpPr txBox="1">
            <a:spLocks/>
          </p:cNvSpPr>
          <p:nvPr/>
        </p:nvSpPr>
        <p:spPr bwMode="auto">
          <a:xfrm>
            <a:off x="179512" y="188640"/>
            <a:ext cx="822960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2400" b="1" dirty="0" smtClean="0"/>
              <a:t>２　</a:t>
            </a:r>
            <a:r>
              <a:rPr lang="en-US" altLang="ja-JP" sz="2400" b="1" dirty="0" smtClean="0"/>
              <a:t>JP</a:t>
            </a:r>
            <a:r>
              <a:rPr lang="ja-JP" altLang="en-US" sz="2400" b="1" dirty="0" smtClean="0"/>
              <a:t>カレッジについて（受講後、担当カウンセラーの感想）</a:t>
            </a:r>
            <a:endParaRPr lang="ja-JP" altLang="en-US" sz="2400" b="1" dirty="0"/>
          </a:p>
        </p:txBody>
      </p:sp>
      <p:sp>
        <p:nvSpPr>
          <p:cNvPr id="8" name="Line 2"/>
          <p:cNvSpPr>
            <a:spLocks noChangeShapeType="1"/>
          </p:cNvSpPr>
          <p:nvPr/>
        </p:nvSpPr>
        <p:spPr bwMode="auto">
          <a:xfrm>
            <a:off x="35497" y="753567"/>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Tree>
    <p:extLst>
      <p:ext uri="{BB962C8B-B14F-4D97-AF65-F5344CB8AC3E}">
        <p14:creationId xmlns:p14="http://schemas.microsoft.com/office/powerpoint/2010/main" val="364216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2"/>
          <p:cNvSpPr>
            <a:spLocks noChangeShapeType="1"/>
          </p:cNvSpPr>
          <p:nvPr/>
        </p:nvSpPr>
        <p:spPr bwMode="auto">
          <a:xfrm>
            <a:off x="16793" y="638919"/>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 name="タイトル 1"/>
          <p:cNvSpPr txBox="1">
            <a:spLocks/>
          </p:cNvSpPr>
          <p:nvPr/>
        </p:nvSpPr>
        <p:spPr bwMode="auto">
          <a:xfrm>
            <a:off x="107504" y="116632"/>
            <a:ext cx="9036496"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eaLnBrk="1" hangingPunct="1"/>
            <a:r>
              <a:rPr kumimoji="0" lang="ja-JP" altLang="en-US" sz="2000" b="1" kern="0" dirty="0" smtClean="0">
                <a:solidFill>
                  <a:srgbClr val="000000"/>
                </a:solidFill>
              </a:rPr>
              <a:t>＜参考＞　京都府内の大学等における障害のある学生の就職支援状況調査</a:t>
            </a:r>
            <a:endParaRPr lang="ja-JP" altLang="en-US" sz="2000" kern="0" dirty="0" smtClean="0"/>
          </a:p>
        </p:txBody>
      </p:sp>
      <p:sp>
        <p:nvSpPr>
          <p:cNvPr id="4" name="テキスト ボックス 3"/>
          <p:cNvSpPr txBox="1"/>
          <p:nvPr/>
        </p:nvSpPr>
        <p:spPr>
          <a:xfrm>
            <a:off x="107504" y="796131"/>
            <a:ext cx="4752528" cy="276999"/>
          </a:xfrm>
          <a:prstGeom prst="rect">
            <a:avLst/>
          </a:prstGeom>
          <a:noFill/>
        </p:spPr>
        <p:txBody>
          <a:bodyPr wrap="square" rtlCol="0">
            <a:spAutoFit/>
          </a:bodyPr>
          <a:lstStyle/>
          <a:p>
            <a:r>
              <a:rPr kumimoji="1" lang="ja-JP" altLang="en-US" b="1" dirty="0" smtClean="0"/>
              <a:t>－調査結果から抜粋－（京都府内２３大学からの回答）</a:t>
            </a:r>
            <a:endParaRPr kumimoji="1" lang="ja-JP" altLang="en-US" b="1" dirty="0"/>
          </a:p>
        </p:txBody>
      </p:sp>
      <p:graphicFrame>
        <p:nvGraphicFramePr>
          <p:cNvPr id="5" name="表 4"/>
          <p:cNvGraphicFramePr>
            <a:graphicFrameLocks noGrp="1"/>
          </p:cNvGraphicFramePr>
          <p:nvPr>
            <p:extLst>
              <p:ext uri="{D42A27DB-BD31-4B8C-83A1-F6EECF244321}">
                <p14:modId xmlns:p14="http://schemas.microsoft.com/office/powerpoint/2010/main" val="3925664220"/>
              </p:ext>
            </p:extLst>
          </p:nvPr>
        </p:nvGraphicFramePr>
        <p:xfrm>
          <a:off x="395536" y="1196752"/>
          <a:ext cx="6192688" cy="5198973"/>
        </p:xfrm>
        <a:graphic>
          <a:graphicData uri="http://schemas.openxmlformats.org/drawingml/2006/table">
            <a:tbl>
              <a:tblPr>
                <a:tableStyleId>{5C22544A-7EE6-4342-B048-85BDC9FD1C3A}</a:tableStyleId>
              </a:tblPr>
              <a:tblGrid>
                <a:gridCol w="683917"/>
                <a:gridCol w="4274483"/>
                <a:gridCol w="1234288"/>
              </a:tblGrid>
              <a:tr h="257982">
                <a:tc gridSpan="2">
                  <a:txBody>
                    <a:bodyPr/>
                    <a:lstStyle/>
                    <a:p>
                      <a:pPr algn="ctr" fontAlgn="ctr"/>
                      <a:r>
                        <a:rPr lang="ja-JP" altLang="en-US" sz="1400" u="none" strike="noStrike" dirty="0">
                          <a:effectLst/>
                        </a:rPr>
                        <a:t>質問内容</a:t>
                      </a:r>
                      <a:endParaRPr lang="ja-JP" altLang="en-US" sz="1400" b="0" i="0" u="none" strike="noStrike" dirty="0">
                        <a:effectLst/>
                        <a:latin typeface="ＭＳ Ｐゴシック"/>
                      </a:endParaRPr>
                    </a:p>
                  </a:txBody>
                  <a:tcPr marL="5940" marR="5940" marT="5940" marB="0" anchor="ctr"/>
                </a:tc>
                <a:tc hMerge="1">
                  <a:txBody>
                    <a:bodyPr/>
                    <a:lstStyle/>
                    <a:p>
                      <a:endParaRPr kumimoji="1" lang="ja-JP" altLang="en-US"/>
                    </a:p>
                  </a:txBody>
                  <a:tcPr/>
                </a:tc>
                <a:tc>
                  <a:txBody>
                    <a:bodyPr/>
                    <a:lstStyle/>
                    <a:p>
                      <a:pPr algn="ctr" fontAlgn="ctr"/>
                      <a:r>
                        <a:rPr lang="ja-JP" altLang="en-US" sz="1400" u="none" strike="noStrike" dirty="0">
                          <a:effectLst/>
                        </a:rPr>
                        <a:t>該当大学</a:t>
                      </a:r>
                      <a:endParaRPr lang="ja-JP" altLang="en-US" sz="1400" b="0" i="0" u="none" strike="noStrike" dirty="0">
                        <a:effectLst/>
                        <a:latin typeface="ＭＳ Ｐゴシック"/>
                      </a:endParaRPr>
                    </a:p>
                  </a:txBody>
                  <a:tcPr marL="5940" marR="5940" marT="5940" marB="0" anchor="ctr"/>
                </a:tc>
              </a:tr>
              <a:tr h="245697">
                <a:tc gridSpan="3">
                  <a:txBody>
                    <a:bodyPr/>
                    <a:lstStyle/>
                    <a:p>
                      <a:pPr algn="l" fontAlgn="ctr"/>
                      <a:r>
                        <a:rPr lang="en-US" altLang="ja-JP" sz="1400" u="none" strike="noStrike" dirty="0">
                          <a:effectLst/>
                        </a:rPr>
                        <a:t>1   </a:t>
                      </a:r>
                      <a:r>
                        <a:rPr lang="ja-JP" altLang="en-US" sz="1400" u="none" strike="noStrike" dirty="0">
                          <a:effectLst/>
                        </a:rPr>
                        <a:t>障害者向け支援で困難に感じること</a:t>
                      </a:r>
                      <a:endParaRPr lang="ja-JP" altLang="en-US" sz="1400" b="1" i="0" u="none" strike="noStrike" dirty="0">
                        <a:effectLst/>
                        <a:latin typeface="ＭＳ Ｐゴシック"/>
                      </a:endParaRPr>
                    </a:p>
                  </a:txBody>
                  <a:tcPr marL="5940" marR="5940" marT="5940" marB="0" anchor="ctr"/>
                </a:tc>
                <a:tc hMerge="1">
                  <a:txBody>
                    <a:bodyPr/>
                    <a:lstStyle/>
                    <a:p>
                      <a:endParaRPr kumimoji="1" lang="ja-JP" altLang="en-US"/>
                    </a:p>
                  </a:txBody>
                  <a:tcPr/>
                </a:tc>
                <a:tc hMerge="1">
                  <a:txBody>
                    <a:bodyPr/>
                    <a:lstStyle/>
                    <a:p>
                      <a:endParaRPr kumimoji="1" lang="ja-JP" altLang="en-US"/>
                    </a:p>
                  </a:txBody>
                  <a:tcP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a:effectLst/>
                        </a:rPr>
                        <a:t>企業とのパイプがなく受入先がない　　　　　　　　　　　　　</a:t>
                      </a:r>
                      <a:endParaRPr lang="ja-JP" altLang="en-US" sz="1400" b="0" i="0" u="none" strike="noStrike">
                        <a:effectLst/>
                        <a:latin typeface="ＭＳ Ｐゴシック"/>
                      </a:endParaRPr>
                    </a:p>
                  </a:txBody>
                  <a:tcPr marL="5940" marR="5940" marT="5940" marB="0" anchor="ctr"/>
                </a:tc>
                <a:tc>
                  <a:txBody>
                    <a:bodyPr/>
                    <a:lstStyle/>
                    <a:p>
                      <a:pPr algn="ctr" fontAlgn="ctr"/>
                      <a:r>
                        <a:rPr lang="en-US" altLang="ja-JP" sz="1800" u="none" strike="noStrike" dirty="0">
                          <a:effectLst/>
                        </a:rPr>
                        <a:t>5</a:t>
                      </a:r>
                      <a:endParaRPr lang="en-US" altLang="ja-JP" sz="1800" b="0" i="0" u="none" strike="noStrike" dirty="0">
                        <a:effectLst/>
                        <a:latin typeface="ＭＳ Ｐゴシック"/>
                      </a:endParaRPr>
                    </a:p>
                  </a:txBody>
                  <a:tcPr marL="5940" marR="5940" marT="5940" marB="0" anchor="ct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dirty="0">
                          <a:effectLst/>
                        </a:rPr>
                        <a:t>企業とのマッチングが難しい　　　　　　　　　　　　　　　　　　</a:t>
                      </a:r>
                      <a:endParaRPr lang="ja-JP" altLang="en-US" sz="1400" b="0" i="0" u="none" strike="noStrike" dirty="0">
                        <a:effectLst/>
                        <a:latin typeface="ＭＳ Ｐゴシック"/>
                      </a:endParaRPr>
                    </a:p>
                  </a:txBody>
                  <a:tcPr marL="5940" marR="5940" marT="5940" marB="0" anchor="ctr"/>
                </a:tc>
                <a:tc>
                  <a:txBody>
                    <a:bodyPr/>
                    <a:lstStyle/>
                    <a:p>
                      <a:pPr algn="ctr" fontAlgn="ctr"/>
                      <a:r>
                        <a:rPr lang="en-US" altLang="ja-JP" sz="1800" u="none" strike="noStrike" dirty="0">
                          <a:effectLst/>
                        </a:rPr>
                        <a:t>12</a:t>
                      </a:r>
                      <a:endParaRPr lang="en-US" altLang="ja-JP" sz="1800" b="0" i="0" u="none" strike="noStrike" dirty="0">
                        <a:effectLst/>
                        <a:latin typeface="ＭＳ Ｐゴシック"/>
                      </a:endParaRPr>
                    </a:p>
                  </a:txBody>
                  <a:tcPr marL="5940" marR="5940" marT="5940" marB="0" anchor="ct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a:effectLst/>
                        </a:rPr>
                        <a:t>支援方法や法律がよくわからない　　　　　　　　　　　　　　　　　</a:t>
                      </a:r>
                      <a:endParaRPr lang="ja-JP" altLang="en-US" sz="1400" b="0" i="0" u="none" strike="noStrike">
                        <a:effectLst/>
                        <a:latin typeface="ＭＳ Ｐゴシック"/>
                      </a:endParaRPr>
                    </a:p>
                  </a:txBody>
                  <a:tcPr marL="5940" marR="5940" marT="5940" marB="0" anchor="ctr"/>
                </a:tc>
                <a:tc>
                  <a:txBody>
                    <a:bodyPr/>
                    <a:lstStyle/>
                    <a:p>
                      <a:pPr algn="ctr" fontAlgn="ctr"/>
                      <a:r>
                        <a:rPr lang="en-US" altLang="ja-JP" sz="1800" u="none" strike="noStrike" dirty="0">
                          <a:effectLst/>
                        </a:rPr>
                        <a:t>3</a:t>
                      </a:r>
                      <a:endParaRPr lang="en-US" altLang="ja-JP" sz="1800" b="0" i="0" u="none" strike="noStrike" dirty="0">
                        <a:effectLst/>
                        <a:latin typeface="ＭＳ Ｐゴシック"/>
                      </a:endParaRPr>
                    </a:p>
                  </a:txBody>
                  <a:tcPr marL="5940" marR="5940" marT="5940" marB="0" anchor="ct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a:effectLst/>
                        </a:rPr>
                        <a:t>本人が自分の障害を受容していない　　　　　　　　　　　　　</a:t>
                      </a:r>
                      <a:endParaRPr lang="ja-JP" altLang="en-US" sz="1400" b="0" i="0" u="none" strike="noStrike">
                        <a:effectLst/>
                        <a:latin typeface="ＭＳ Ｐゴシック"/>
                      </a:endParaRPr>
                    </a:p>
                  </a:txBody>
                  <a:tcPr marL="5940" marR="5940" marT="5940" marB="0" anchor="ctr"/>
                </a:tc>
                <a:tc>
                  <a:txBody>
                    <a:bodyPr/>
                    <a:lstStyle/>
                    <a:p>
                      <a:pPr algn="ctr" fontAlgn="ctr"/>
                      <a:r>
                        <a:rPr lang="en-US" altLang="ja-JP" sz="1800" u="none" strike="noStrike" dirty="0">
                          <a:effectLst/>
                        </a:rPr>
                        <a:t>9</a:t>
                      </a:r>
                      <a:endParaRPr lang="en-US" altLang="ja-JP" sz="1800" b="0" i="0" u="none" strike="noStrike" dirty="0">
                        <a:effectLst/>
                        <a:latin typeface="ＭＳ Ｐゴシック"/>
                      </a:endParaRPr>
                    </a:p>
                  </a:txBody>
                  <a:tcPr marL="5940" marR="5940" marT="5940" marB="0" anchor="ct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a:effectLst/>
                        </a:rPr>
                        <a:t>親や親戚等が障害であることを受容、理解していない　　　</a:t>
                      </a:r>
                      <a:endParaRPr lang="ja-JP" altLang="en-US" sz="1400" b="0" i="0" u="none" strike="noStrike">
                        <a:effectLst/>
                        <a:latin typeface="ＭＳ Ｐゴシック"/>
                      </a:endParaRPr>
                    </a:p>
                  </a:txBody>
                  <a:tcPr marL="5940" marR="5940" marT="5940" marB="0" anchor="ctr"/>
                </a:tc>
                <a:tc>
                  <a:txBody>
                    <a:bodyPr/>
                    <a:lstStyle/>
                    <a:p>
                      <a:pPr algn="ctr" fontAlgn="ctr"/>
                      <a:r>
                        <a:rPr lang="en-US" altLang="ja-JP" sz="1800" u="none" strike="noStrike" dirty="0">
                          <a:effectLst/>
                        </a:rPr>
                        <a:t>7</a:t>
                      </a:r>
                      <a:endParaRPr lang="en-US" altLang="ja-JP" sz="1800" b="0" i="0" u="none" strike="noStrike" dirty="0">
                        <a:effectLst/>
                        <a:latin typeface="ＭＳ Ｐゴシック"/>
                      </a:endParaRPr>
                    </a:p>
                  </a:txBody>
                  <a:tcPr marL="5940" marR="5940" marT="5940" marB="0" anchor="ct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a:effectLst/>
                        </a:rPr>
                        <a:t>特定の障害の支援に難しさを感じる　　　　　　　　　　　　　</a:t>
                      </a:r>
                      <a:endParaRPr lang="ja-JP" altLang="en-US" sz="1400" b="0" i="0" u="none" strike="noStrike">
                        <a:effectLst/>
                        <a:latin typeface="ＭＳ Ｐゴシック"/>
                      </a:endParaRPr>
                    </a:p>
                  </a:txBody>
                  <a:tcPr marL="5940" marR="5940" marT="5940" marB="0" anchor="ctr"/>
                </a:tc>
                <a:tc>
                  <a:txBody>
                    <a:bodyPr/>
                    <a:lstStyle/>
                    <a:p>
                      <a:pPr algn="ctr" fontAlgn="ctr"/>
                      <a:r>
                        <a:rPr lang="en-US" altLang="ja-JP" sz="1800" u="none" strike="noStrike" dirty="0">
                          <a:solidFill>
                            <a:srgbClr val="FF0000"/>
                          </a:solidFill>
                          <a:effectLst/>
                        </a:rPr>
                        <a:t>12</a:t>
                      </a:r>
                      <a:endParaRPr lang="en-US" altLang="ja-JP" sz="1800" b="0" i="0" u="none" strike="noStrike" dirty="0">
                        <a:solidFill>
                          <a:srgbClr val="FF0000"/>
                        </a:solidFill>
                        <a:effectLst/>
                        <a:latin typeface="ＭＳ Ｐゴシック"/>
                      </a:endParaRPr>
                    </a:p>
                  </a:txBody>
                  <a:tcPr marL="5940" marR="5940" marT="5940" marB="0" anchor="ctr"/>
                </a:tc>
              </a:tr>
              <a:tr h="245697">
                <a:tc gridSpan="3">
                  <a:txBody>
                    <a:bodyPr/>
                    <a:lstStyle/>
                    <a:p>
                      <a:pPr algn="l" fontAlgn="ctr"/>
                      <a:r>
                        <a:rPr lang="en-US" altLang="ja-JP" sz="1400" u="none" strike="noStrike" dirty="0">
                          <a:effectLst/>
                        </a:rPr>
                        <a:t>2  </a:t>
                      </a:r>
                      <a:r>
                        <a:rPr lang="ja-JP" altLang="en-US" sz="1400" u="none" strike="noStrike" dirty="0">
                          <a:effectLst/>
                        </a:rPr>
                        <a:t>障害のある学生の就職支援の必要性を感じるか　　　　　　　</a:t>
                      </a:r>
                      <a:endParaRPr lang="ja-JP" altLang="en-US" sz="1400" b="1" i="0" u="none" strike="noStrike" dirty="0">
                        <a:effectLst/>
                        <a:latin typeface="ＭＳ Ｐゴシック"/>
                      </a:endParaRPr>
                    </a:p>
                  </a:txBody>
                  <a:tcPr marL="5940" marR="5940" marT="5940" marB="0" anchor="ctr"/>
                </a:tc>
                <a:tc hMerge="1">
                  <a:txBody>
                    <a:bodyPr/>
                    <a:lstStyle/>
                    <a:p>
                      <a:endParaRPr kumimoji="1" lang="ja-JP" altLang="en-US"/>
                    </a:p>
                  </a:txBody>
                  <a:tcPr/>
                </a:tc>
                <a:tc hMerge="1">
                  <a:txBody>
                    <a:bodyPr/>
                    <a:lstStyle/>
                    <a:p>
                      <a:endParaRPr kumimoji="1" lang="ja-JP" altLang="en-US"/>
                    </a:p>
                  </a:txBody>
                  <a:tcP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a:effectLst/>
                        </a:rPr>
                        <a:t>増加傾向にあるので必要性を感じる　　</a:t>
                      </a:r>
                      <a:endParaRPr lang="ja-JP" altLang="en-US" sz="1400" b="0" i="0" u="none" strike="noStrike">
                        <a:effectLst/>
                        <a:latin typeface="ＭＳ Ｐゴシック"/>
                      </a:endParaRPr>
                    </a:p>
                  </a:txBody>
                  <a:tcPr marL="5940" marR="5940" marT="5940" marB="0" anchor="ctr"/>
                </a:tc>
                <a:tc>
                  <a:txBody>
                    <a:bodyPr/>
                    <a:lstStyle/>
                    <a:p>
                      <a:pPr algn="ctr" fontAlgn="ctr"/>
                      <a:r>
                        <a:rPr lang="en-US" altLang="ja-JP" sz="1800" u="none" strike="noStrike" dirty="0">
                          <a:effectLst/>
                        </a:rPr>
                        <a:t>6</a:t>
                      </a:r>
                      <a:endParaRPr lang="en-US" altLang="ja-JP" sz="1800" b="0" i="0" u="none" strike="noStrike" dirty="0">
                        <a:effectLst/>
                        <a:latin typeface="ＭＳ Ｐゴシック"/>
                      </a:endParaRPr>
                    </a:p>
                  </a:txBody>
                  <a:tcPr marL="5940" marR="5940" marT="5940" marB="0" anchor="ct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dirty="0">
                          <a:effectLst/>
                        </a:rPr>
                        <a:t>少人数なので特化する必要性は感じない　</a:t>
                      </a:r>
                      <a:endParaRPr lang="ja-JP" altLang="en-US" sz="1400" b="0" i="0" u="none" strike="noStrike" dirty="0">
                        <a:effectLst/>
                        <a:latin typeface="ＭＳ Ｐゴシック"/>
                      </a:endParaRPr>
                    </a:p>
                  </a:txBody>
                  <a:tcPr marL="5940" marR="5940" marT="5940" marB="0" anchor="ctr"/>
                </a:tc>
                <a:tc>
                  <a:txBody>
                    <a:bodyPr/>
                    <a:lstStyle/>
                    <a:p>
                      <a:pPr algn="ctr" fontAlgn="ctr"/>
                      <a:r>
                        <a:rPr lang="en-US" altLang="ja-JP" sz="1800" u="none" strike="noStrike" dirty="0">
                          <a:effectLst/>
                        </a:rPr>
                        <a:t>1</a:t>
                      </a:r>
                      <a:endParaRPr lang="en-US" altLang="ja-JP" sz="1800" b="0" i="0" u="none" strike="noStrike" dirty="0">
                        <a:effectLst/>
                        <a:latin typeface="ＭＳ Ｐゴシック"/>
                      </a:endParaRPr>
                    </a:p>
                  </a:txBody>
                  <a:tcPr marL="5940" marR="5940" marT="5940" marB="0" anchor="ct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a:effectLst/>
                        </a:rPr>
                        <a:t>必要性は感じるが現実的に困難　</a:t>
                      </a:r>
                      <a:endParaRPr lang="ja-JP" altLang="en-US" sz="1400" b="0" i="0" u="none" strike="noStrike">
                        <a:effectLst/>
                        <a:latin typeface="ＭＳ Ｐゴシック"/>
                      </a:endParaRPr>
                    </a:p>
                  </a:txBody>
                  <a:tcPr marL="5940" marR="5940" marT="5940" marB="0" anchor="ctr"/>
                </a:tc>
                <a:tc>
                  <a:txBody>
                    <a:bodyPr/>
                    <a:lstStyle/>
                    <a:p>
                      <a:pPr algn="ctr" fontAlgn="ctr"/>
                      <a:r>
                        <a:rPr lang="en-US" altLang="ja-JP" sz="1800" u="none" strike="noStrike" dirty="0">
                          <a:effectLst/>
                        </a:rPr>
                        <a:t>2</a:t>
                      </a:r>
                      <a:endParaRPr lang="en-US" altLang="ja-JP" sz="1800" b="0" i="0" u="none" strike="noStrike" dirty="0">
                        <a:effectLst/>
                        <a:latin typeface="ＭＳ Ｐゴシック"/>
                      </a:endParaRPr>
                    </a:p>
                  </a:txBody>
                  <a:tcPr marL="5940" marR="5940" marT="5940" marB="0" anchor="ct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a:effectLst/>
                        </a:rPr>
                        <a:t>必要性は感じるが対応できる支援者がいない　</a:t>
                      </a:r>
                      <a:endParaRPr lang="ja-JP" altLang="en-US" sz="1400" b="0" i="0" u="none" strike="noStrike">
                        <a:effectLst/>
                        <a:latin typeface="ＭＳ Ｐゴシック"/>
                      </a:endParaRPr>
                    </a:p>
                  </a:txBody>
                  <a:tcPr marL="5940" marR="5940" marT="5940" marB="0" anchor="ctr"/>
                </a:tc>
                <a:tc>
                  <a:txBody>
                    <a:bodyPr/>
                    <a:lstStyle/>
                    <a:p>
                      <a:pPr algn="ctr" fontAlgn="ctr"/>
                      <a:r>
                        <a:rPr lang="en-US" altLang="ja-JP" sz="1800" u="none" strike="noStrike" dirty="0">
                          <a:effectLst/>
                        </a:rPr>
                        <a:t>4</a:t>
                      </a:r>
                      <a:endParaRPr lang="en-US" altLang="ja-JP" sz="1800" b="0" i="0" u="none" strike="noStrike" dirty="0">
                        <a:effectLst/>
                        <a:latin typeface="ＭＳ Ｐゴシック"/>
                      </a:endParaRPr>
                    </a:p>
                  </a:txBody>
                  <a:tcPr marL="5940" marR="5940" marT="5940" marB="0" anchor="ctr"/>
                </a:tc>
              </a:tr>
              <a:tr h="245697">
                <a:tc gridSpan="3">
                  <a:txBody>
                    <a:bodyPr/>
                    <a:lstStyle/>
                    <a:p>
                      <a:pPr algn="l" fontAlgn="ctr"/>
                      <a:r>
                        <a:rPr lang="en-US" altLang="ja-JP" sz="1400" u="none" strike="noStrike" dirty="0">
                          <a:effectLst/>
                        </a:rPr>
                        <a:t>3  </a:t>
                      </a:r>
                      <a:r>
                        <a:rPr lang="ja-JP" altLang="en-US" sz="1400" u="none" strike="noStrike" dirty="0">
                          <a:effectLst/>
                        </a:rPr>
                        <a:t>最近の学生の傾向として感じられる内容</a:t>
                      </a:r>
                      <a:r>
                        <a:rPr lang="ja-JP" altLang="en-US" sz="1400" u="none" strike="noStrike" dirty="0" smtClean="0">
                          <a:effectLst/>
                        </a:rPr>
                        <a:t>は</a:t>
                      </a:r>
                      <a:endParaRPr lang="ja-JP" altLang="en-US" sz="1400" b="1" i="0" u="none" strike="noStrike" dirty="0">
                        <a:effectLst/>
                        <a:latin typeface="ＭＳ Ｐゴシック"/>
                      </a:endParaRPr>
                    </a:p>
                  </a:txBody>
                  <a:tcPr marL="5940" marR="5940" marT="5940" marB="0" anchor="ctr"/>
                </a:tc>
                <a:tc hMerge="1">
                  <a:txBody>
                    <a:bodyPr/>
                    <a:lstStyle/>
                    <a:p>
                      <a:endParaRPr kumimoji="1" lang="ja-JP" altLang="en-US"/>
                    </a:p>
                  </a:txBody>
                  <a:tcPr/>
                </a:tc>
                <a:tc hMerge="1">
                  <a:txBody>
                    <a:bodyPr/>
                    <a:lstStyle/>
                    <a:p>
                      <a:endParaRPr kumimoji="1" lang="ja-JP" altLang="en-US"/>
                    </a:p>
                  </a:txBody>
                  <a:tcP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dirty="0" smtClean="0">
                          <a:effectLst/>
                        </a:rPr>
                        <a:t>精神障害</a:t>
                      </a:r>
                      <a:r>
                        <a:rPr lang="ja-JP" altLang="en-US" sz="1400" u="none" strike="noStrike" dirty="0">
                          <a:effectLst/>
                        </a:rPr>
                        <a:t>のある学生の増加</a:t>
                      </a:r>
                      <a:endParaRPr lang="ja-JP" altLang="en-US" sz="1400" b="0" i="0" u="none" strike="noStrike" dirty="0">
                        <a:effectLst/>
                        <a:latin typeface="ＭＳ Ｐゴシック"/>
                      </a:endParaRPr>
                    </a:p>
                  </a:txBody>
                  <a:tcPr marL="5940" marR="5940" marT="5940" marB="0" anchor="ctr"/>
                </a:tc>
                <a:tc>
                  <a:txBody>
                    <a:bodyPr/>
                    <a:lstStyle/>
                    <a:p>
                      <a:pPr algn="ctr" fontAlgn="ctr"/>
                      <a:r>
                        <a:rPr lang="en-US" altLang="ja-JP" sz="1800" u="none" strike="noStrike" dirty="0">
                          <a:effectLst/>
                        </a:rPr>
                        <a:t>5</a:t>
                      </a:r>
                      <a:endParaRPr lang="en-US" altLang="ja-JP" sz="1800" b="0" i="0" u="none" strike="noStrike" dirty="0">
                        <a:effectLst/>
                        <a:latin typeface="ＭＳ Ｐゴシック"/>
                      </a:endParaRPr>
                    </a:p>
                  </a:txBody>
                  <a:tcPr marL="5940" marR="5940" marT="5940" marB="0" anchor="ct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a:effectLst/>
                        </a:rPr>
                        <a:t>発達障害のある学生の増加</a:t>
                      </a:r>
                      <a:endParaRPr lang="ja-JP" altLang="en-US" sz="1400" b="0" i="0" u="none" strike="noStrike">
                        <a:effectLst/>
                        <a:latin typeface="ＭＳ Ｐゴシック"/>
                      </a:endParaRPr>
                    </a:p>
                  </a:txBody>
                  <a:tcPr marL="5940" marR="5940" marT="5940" marB="0" anchor="ctr"/>
                </a:tc>
                <a:tc>
                  <a:txBody>
                    <a:bodyPr/>
                    <a:lstStyle/>
                    <a:p>
                      <a:pPr algn="ctr" fontAlgn="ctr"/>
                      <a:r>
                        <a:rPr lang="en-US" altLang="ja-JP" sz="1800" u="none" strike="noStrike" dirty="0">
                          <a:effectLst/>
                        </a:rPr>
                        <a:t>13</a:t>
                      </a:r>
                      <a:endParaRPr lang="en-US" altLang="ja-JP" sz="1800" b="0" i="0" u="none" strike="noStrike" dirty="0">
                        <a:effectLst/>
                        <a:latin typeface="ＭＳ Ｐゴシック"/>
                      </a:endParaRPr>
                    </a:p>
                  </a:txBody>
                  <a:tcPr marL="5940" marR="5940" marT="5940" marB="0" anchor="ct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a:effectLst/>
                        </a:rPr>
                        <a:t>障害が疑われる学生の増加</a:t>
                      </a:r>
                      <a:endParaRPr lang="ja-JP" altLang="en-US" sz="1400" b="0" i="0" u="none" strike="noStrike">
                        <a:effectLst/>
                        <a:latin typeface="ＭＳ Ｐゴシック"/>
                      </a:endParaRPr>
                    </a:p>
                  </a:txBody>
                  <a:tcPr marL="5940" marR="5940" marT="5940" marB="0" anchor="ctr"/>
                </a:tc>
                <a:tc>
                  <a:txBody>
                    <a:bodyPr/>
                    <a:lstStyle/>
                    <a:p>
                      <a:pPr algn="ctr" fontAlgn="ctr"/>
                      <a:r>
                        <a:rPr lang="en-US" altLang="ja-JP" sz="1800" u="none" strike="noStrike" dirty="0">
                          <a:effectLst/>
                        </a:rPr>
                        <a:t>16</a:t>
                      </a:r>
                      <a:endParaRPr lang="en-US" altLang="ja-JP" sz="1800" b="0" i="0" u="none" strike="noStrike" dirty="0">
                        <a:effectLst/>
                        <a:latin typeface="ＭＳ Ｐゴシック"/>
                      </a:endParaRPr>
                    </a:p>
                  </a:txBody>
                  <a:tcPr marL="5940" marR="5940" marT="5940" marB="0" anchor="ct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a:effectLst/>
                        </a:rPr>
                        <a:t>本人の受容不足の増加</a:t>
                      </a:r>
                      <a:endParaRPr lang="ja-JP" altLang="en-US" sz="1400" b="0" i="0" u="none" strike="noStrike">
                        <a:effectLst/>
                        <a:latin typeface="ＭＳ Ｐゴシック"/>
                      </a:endParaRPr>
                    </a:p>
                  </a:txBody>
                  <a:tcPr marL="5940" marR="5940" marT="5940" marB="0" anchor="ctr"/>
                </a:tc>
                <a:tc>
                  <a:txBody>
                    <a:bodyPr/>
                    <a:lstStyle/>
                    <a:p>
                      <a:pPr algn="ctr" fontAlgn="ctr"/>
                      <a:r>
                        <a:rPr lang="en-US" altLang="ja-JP" sz="1800" u="none" strike="noStrike" dirty="0">
                          <a:effectLst/>
                        </a:rPr>
                        <a:t>12</a:t>
                      </a:r>
                      <a:endParaRPr lang="en-US" altLang="ja-JP" sz="1800" b="0" i="0" u="none" strike="noStrike" dirty="0">
                        <a:effectLst/>
                        <a:latin typeface="ＭＳ Ｐゴシック"/>
                      </a:endParaRPr>
                    </a:p>
                  </a:txBody>
                  <a:tcPr marL="5940" marR="5940" marT="5940" marB="0" anchor="ctr"/>
                </a:tc>
              </a:tr>
              <a:tr h="245697">
                <a:tc>
                  <a:txBody>
                    <a:bodyPr/>
                    <a:lstStyle/>
                    <a:p>
                      <a:pPr algn="l" fontAlgn="ctr"/>
                      <a:r>
                        <a:rPr lang="ja-JP" altLang="en-US" sz="1400" u="none" strike="noStrike">
                          <a:effectLst/>
                        </a:rPr>
                        <a:t>　</a:t>
                      </a:r>
                      <a:endParaRPr lang="ja-JP" altLang="en-US" sz="1400" b="0" i="0" u="none" strike="noStrike">
                        <a:effectLst/>
                        <a:latin typeface="ＭＳ Ｐゴシック"/>
                      </a:endParaRPr>
                    </a:p>
                  </a:txBody>
                  <a:tcPr marL="5940" marR="5940" marT="5940" marB="0" anchor="ctr"/>
                </a:tc>
                <a:tc>
                  <a:txBody>
                    <a:bodyPr/>
                    <a:lstStyle/>
                    <a:p>
                      <a:pPr algn="l" fontAlgn="ctr"/>
                      <a:r>
                        <a:rPr lang="ja-JP" altLang="en-US" sz="1400" u="none" strike="noStrike" dirty="0">
                          <a:effectLst/>
                        </a:rPr>
                        <a:t>親などの受容不足の増加</a:t>
                      </a:r>
                      <a:endParaRPr lang="ja-JP" altLang="en-US" sz="1400" b="0" i="0" u="none" strike="noStrike" dirty="0">
                        <a:effectLst/>
                        <a:latin typeface="ＭＳ Ｐゴシック"/>
                      </a:endParaRPr>
                    </a:p>
                  </a:txBody>
                  <a:tcPr marL="5940" marR="5940" marT="5940" marB="0" anchor="ctr"/>
                </a:tc>
                <a:tc>
                  <a:txBody>
                    <a:bodyPr/>
                    <a:lstStyle/>
                    <a:p>
                      <a:pPr algn="ctr" fontAlgn="ctr"/>
                      <a:r>
                        <a:rPr lang="en-US" altLang="ja-JP" sz="1800" u="none" strike="noStrike" dirty="0">
                          <a:effectLst/>
                        </a:rPr>
                        <a:t>9</a:t>
                      </a:r>
                      <a:endParaRPr lang="en-US" altLang="ja-JP" sz="1800" b="0" i="0" u="none" strike="noStrike" dirty="0">
                        <a:effectLst/>
                        <a:latin typeface="ＭＳ Ｐゴシック"/>
                      </a:endParaRPr>
                    </a:p>
                  </a:txBody>
                  <a:tcPr marL="5940" marR="5940" marT="5940" marB="0" anchor="ctr"/>
                </a:tc>
              </a:tr>
            </a:tbl>
          </a:graphicData>
        </a:graphic>
      </p:graphicFrame>
      <p:sp>
        <p:nvSpPr>
          <p:cNvPr id="10" name="右矢印 9"/>
          <p:cNvSpPr/>
          <p:nvPr/>
        </p:nvSpPr>
        <p:spPr>
          <a:xfrm>
            <a:off x="6228185" y="3035821"/>
            <a:ext cx="576064" cy="43204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804249" y="2628597"/>
            <a:ext cx="2155998" cy="1246495"/>
          </a:xfrm>
          <a:prstGeom prst="rect">
            <a:avLst/>
          </a:prstGeom>
          <a:noFill/>
        </p:spPr>
        <p:txBody>
          <a:bodyPr wrap="square" rtlCol="0">
            <a:spAutoFit/>
          </a:bodyPr>
          <a:lstStyle/>
          <a:p>
            <a:r>
              <a:rPr kumimoji="1" lang="ja-JP" altLang="en-US" sz="1100" dirty="0" smtClean="0"/>
              <a:t>＜支援が難しいと感じる障害＞</a:t>
            </a:r>
            <a:endParaRPr kumimoji="1" lang="en-US" altLang="ja-JP" sz="1100" dirty="0" smtClean="0"/>
          </a:p>
          <a:p>
            <a:r>
              <a:rPr kumimoji="1" lang="ja-JP" altLang="en-US" sz="1600" dirty="0" smtClean="0"/>
              <a:t>身体障害：　３大学</a:t>
            </a:r>
            <a:endParaRPr kumimoji="1" lang="en-US" altLang="ja-JP" sz="1600" dirty="0" smtClean="0"/>
          </a:p>
          <a:p>
            <a:r>
              <a:rPr lang="ja-JP" altLang="en-US" sz="1600" dirty="0" smtClean="0"/>
              <a:t>知的障害：　１大学</a:t>
            </a:r>
            <a:endParaRPr lang="en-US" altLang="ja-JP" sz="1600" dirty="0" smtClean="0"/>
          </a:p>
          <a:p>
            <a:r>
              <a:rPr lang="ja-JP" altLang="en-US" sz="1600" dirty="0" smtClean="0"/>
              <a:t>精神障害：　８大学</a:t>
            </a:r>
            <a:endParaRPr lang="en-US" altLang="ja-JP" sz="1600" dirty="0" smtClean="0"/>
          </a:p>
          <a:p>
            <a:r>
              <a:rPr lang="ja-JP" altLang="en-US" sz="1600" dirty="0" smtClean="0"/>
              <a:t>発達障害：１２大学</a:t>
            </a:r>
            <a:endParaRPr lang="en-US" altLang="ja-JP" sz="1600" dirty="0" smtClean="0"/>
          </a:p>
        </p:txBody>
      </p:sp>
      <p:sp>
        <p:nvSpPr>
          <p:cNvPr id="12" name="テキスト ボックス 11"/>
          <p:cNvSpPr txBox="1"/>
          <p:nvPr/>
        </p:nvSpPr>
        <p:spPr>
          <a:xfrm>
            <a:off x="5098122" y="825885"/>
            <a:ext cx="1947801" cy="276999"/>
          </a:xfrm>
          <a:prstGeom prst="rect">
            <a:avLst/>
          </a:prstGeom>
          <a:noFill/>
        </p:spPr>
        <p:txBody>
          <a:bodyPr wrap="square" rtlCol="0">
            <a:spAutoFit/>
          </a:bodyPr>
          <a:lstStyle/>
          <a:p>
            <a:r>
              <a:rPr lang="en-US" altLang="ja-JP" dirty="0" smtClean="0"/>
              <a:t>【</a:t>
            </a:r>
            <a:r>
              <a:rPr lang="ja-JP" altLang="en-US" dirty="0" smtClean="0"/>
              <a:t>平成</a:t>
            </a:r>
            <a:r>
              <a:rPr lang="en-US" altLang="ja-JP" dirty="0" smtClean="0"/>
              <a:t>26</a:t>
            </a:r>
            <a:r>
              <a:rPr lang="ja-JP" altLang="en-US" dirty="0" smtClean="0"/>
              <a:t>年１月調査</a:t>
            </a:r>
            <a:r>
              <a:rPr lang="en-US" altLang="ja-JP" dirty="0" smtClean="0"/>
              <a:t>】</a:t>
            </a:r>
          </a:p>
        </p:txBody>
      </p:sp>
    </p:spTree>
    <p:extLst>
      <p:ext uri="{BB962C8B-B14F-4D97-AF65-F5344CB8AC3E}">
        <p14:creationId xmlns:p14="http://schemas.microsoft.com/office/powerpoint/2010/main" val="3960945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4"/>
          <p:cNvSpPr>
            <a:spLocks noChangeShapeType="1"/>
          </p:cNvSpPr>
          <p:nvPr/>
        </p:nvSpPr>
        <p:spPr bwMode="auto">
          <a:xfrm>
            <a:off x="0" y="690563"/>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smtClean="0">
              <a:solidFill>
                <a:srgbClr val="000000"/>
              </a:solidFill>
            </a:endParaRPr>
          </a:p>
        </p:txBody>
      </p:sp>
      <p:sp>
        <p:nvSpPr>
          <p:cNvPr id="38915" name="Rectangle 5"/>
          <p:cNvSpPr>
            <a:spLocks noChangeArrowheads="1"/>
          </p:cNvSpPr>
          <p:nvPr/>
        </p:nvSpPr>
        <p:spPr bwMode="auto">
          <a:xfrm>
            <a:off x="184150" y="114300"/>
            <a:ext cx="761365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kumimoji="0" lang="ja-JP" altLang="en-US" sz="2400" b="1" dirty="0" smtClean="0">
                <a:solidFill>
                  <a:srgbClr val="000000"/>
                </a:solidFill>
              </a:rPr>
              <a:t>１　京都ジョブパークの取組　①京都ジョブパークとは</a:t>
            </a:r>
          </a:p>
        </p:txBody>
      </p:sp>
      <p:sp>
        <p:nvSpPr>
          <p:cNvPr id="38916" name="Text Box 4"/>
          <p:cNvSpPr txBox="1">
            <a:spLocks noChangeArrowheads="1"/>
          </p:cNvSpPr>
          <p:nvPr/>
        </p:nvSpPr>
        <p:spPr bwMode="auto">
          <a:xfrm>
            <a:off x="250825" y="1484313"/>
            <a:ext cx="8424863" cy="366712"/>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endParaRPr lang="ja-JP" altLang="ja-JP" sz="1800" smtClean="0">
              <a:solidFill>
                <a:srgbClr val="000000"/>
              </a:solidFill>
            </a:endParaRPr>
          </a:p>
        </p:txBody>
      </p:sp>
      <p:sp>
        <p:nvSpPr>
          <p:cNvPr id="38917" name="テキスト ボックス 4"/>
          <p:cNvSpPr txBox="1">
            <a:spLocks noChangeArrowheads="1"/>
          </p:cNvSpPr>
          <p:nvPr/>
        </p:nvSpPr>
        <p:spPr bwMode="auto">
          <a:xfrm>
            <a:off x="11113" y="836613"/>
            <a:ext cx="4103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800" dirty="0" smtClean="0">
                <a:solidFill>
                  <a:srgbClr val="000000"/>
                </a:solidFill>
              </a:rPr>
              <a:t>■</a:t>
            </a:r>
            <a:r>
              <a:rPr lang="ja-JP" altLang="en-US" sz="1800" dirty="0" smtClean="0">
                <a:solidFill>
                  <a:srgbClr val="000000"/>
                </a:solidFill>
              </a:rPr>
              <a:t>京都ジョブパークとは</a:t>
            </a:r>
          </a:p>
        </p:txBody>
      </p:sp>
      <p:sp>
        <p:nvSpPr>
          <p:cNvPr id="38918" name="テキスト ボックス 4"/>
          <p:cNvSpPr txBox="1">
            <a:spLocks noChangeArrowheads="1"/>
          </p:cNvSpPr>
          <p:nvPr/>
        </p:nvSpPr>
        <p:spPr bwMode="auto">
          <a:xfrm>
            <a:off x="11113" y="2641600"/>
            <a:ext cx="936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800" smtClean="0">
                <a:solidFill>
                  <a:srgbClr val="000000"/>
                </a:solidFill>
              </a:rPr>
              <a:t>■</a:t>
            </a:r>
            <a:r>
              <a:rPr lang="ja-JP" altLang="en-US" sz="1800" smtClean="0">
                <a:solidFill>
                  <a:srgbClr val="000000"/>
                </a:solidFill>
              </a:rPr>
              <a:t>特徴</a:t>
            </a:r>
          </a:p>
        </p:txBody>
      </p:sp>
      <p:sp>
        <p:nvSpPr>
          <p:cNvPr id="6" name="角丸四角形 5"/>
          <p:cNvSpPr/>
          <p:nvPr/>
        </p:nvSpPr>
        <p:spPr bwMode="auto">
          <a:xfrm>
            <a:off x="381100" y="1216025"/>
            <a:ext cx="8678863" cy="12700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50000"/>
              </a:lnSpc>
              <a:spcBef>
                <a:spcPct val="50000"/>
              </a:spcBef>
              <a:buFontTx/>
              <a:buNone/>
              <a:defRPr/>
            </a:pPr>
            <a:endParaRPr lang="en-US" altLang="ja-JP" sz="1000" dirty="0" smtClean="0">
              <a:solidFill>
                <a:srgbClr val="000000"/>
              </a:solidFill>
            </a:endParaRPr>
          </a:p>
          <a:p>
            <a:pPr eaLnBrk="1" hangingPunct="1">
              <a:spcBef>
                <a:spcPct val="0"/>
              </a:spcBef>
              <a:buFontTx/>
              <a:buNone/>
              <a:defRPr/>
            </a:pPr>
            <a:r>
              <a:rPr lang="ja-JP" altLang="en-US" sz="1600" dirty="0" smtClean="0">
                <a:solidFill>
                  <a:srgbClr val="000000"/>
                </a:solidFill>
              </a:rPr>
              <a:t>・ハローワークと緊密に連携し、相談から就職、職場への定着まで、ワンストップで支援する総合</a:t>
            </a:r>
            <a:endParaRPr lang="en-US" altLang="ja-JP" sz="1600" dirty="0" smtClean="0">
              <a:solidFill>
                <a:srgbClr val="000000"/>
              </a:solidFill>
            </a:endParaRPr>
          </a:p>
          <a:p>
            <a:pPr eaLnBrk="1" hangingPunct="1">
              <a:spcBef>
                <a:spcPct val="0"/>
              </a:spcBef>
              <a:buFontTx/>
              <a:buNone/>
              <a:defRPr/>
            </a:pPr>
            <a:r>
              <a:rPr lang="ja-JP" altLang="en-US" sz="1600" dirty="0">
                <a:solidFill>
                  <a:srgbClr val="000000"/>
                </a:solidFill>
              </a:rPr>
              <a:t>　</a:t>
            </a:r>
            <a:r>
              <a:rPr lang="ja-JP" altLang="en-US" sz="1600" dirty="0" smtClean="0">
                <a:solidFill>
                  <a:srgbClr val="000000"/>
                </a:solidFill>
              </a:rPr>
              <a:t>就業支援拠点</a:t>
            </a:r>
          </a:p>
          <a:p>
            <a:pPr eaLnBrk="1" hangingPunct="1">
              <a:spcBef>
                <a:spcPct val="0"/>
              </a:spcBef>
              <a:buFontTx/>
              <a:buNone/>
              <a:defRPr/>
            </a:pPr>
            <a:r>
              <a:rPr lang="ja-JP" altLang="en-US" sz="1600" dirty="0" smtClean="0">
                <a:solidFill>
                  <a:srgbClr val="000000"/>
                </a:solidFill>
              </a:rPr>
              <a:t>・京都府、労働者団体、経営者団体などによる共同運営</a:t>
            </a:r>
          </a:p>
          <a:p>
            <a:pPr eaLnBrk="1" hangingPunct="1">
              <a:spcBef>
                <a:spcPct val="0"/>
              </a:spcBef>
              <a:buFontTx/>
              <a:buNone/>
              <a:defRPr/>
            </a:pPr>
            <a:r>
              <a:rPr lang="ja-JP" altLang="en-US" sz="1600" dirty="0" smtClean="0">
                <a:solidFill>
                  <a:srgbClr val="000000"/>
                </a:solidFill>
              </a:rPr>
              <a:t>・ジョブパークを支える「企業応援団」の結成など、全国初の取組を通じて、府民の就労を応援</a:t>
            </a:r>
          </a:p>
        </p:txBody>
      </p:sp>
      <p:sp>
        <p:nvSpPr>
          <p:cNvPr id="2" name="角丸四角形 5"/>
          <p:cNvSpPr/>
          <p:nvPr/>
        </p:nvSpPr>
        <p:spPr bwMode="auto">
          <a:xfrm>
            <a:off x="354807" y="2955926"/>
            <a:ext cx="8597900" cy="3762732"/>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nSpc>
                <a:spcPct val="50000"/>
              </a:lnSpc>
              <a:spcBef>
                <a:spcPct val="50000"/>
              </a:spcBef>
              <a:defRPr/>
            </a:pPr>
            <a:endParaRPr lang="en-US" altLang="ja-JP" sz="1000" dirty="0" smtClean="0">
              <a:solidFill>
                <a:srgbClr val="000000"/>
              </a:solidFill>
              <a:latin typeface="Times New Roman" pitchFamily="18" charset="0"/>
            </a:endParaRPr>
          </a:p>
          <a:p>
            <a:pPr>
              <a:defRPr/>
            </a:pPr>
            <a:r>
              <a:rPr lang="en-US" altLang="ja-JP" sz="1400" b="1" dirty="0" smtClean="0">
                <a:solidFill>
                  <a:srgbClr val="000000"/>
                </a:solidFill>
                <a:latin typeface="Times New Roman" pitchFamily="18" charset="0"/>
              </a:rPr>
              <a:t>①</a:t>
            </a:r>
            <a:r>
              <a:rPr lang="ja-JP" altLang="en-US" sz="1400" b="1" dirty="0" smtClean="0">
                <a:solidFill>
                  <a:srgbClr val="000000"/>
                </a:solidFill>
                <a:latin typeface="Times New Roman" pitchFamily="18" charset="0"/>
              </a:rPr>
              <a:t>担当者制</a:t>
            </a:r>
            <a:endParaRPr lang="ja-JP" altLang="en-US" sz="1400" dirty="0" smtClean="0">
              <a:solidFill>
                <a:srgbClr val="000000"/>
              </a:solidFill>
              <a:latin typeface="Times New Roman" pitchFamily="18" charset="0"/>
            </a:endParaRPr>
          </a:p>
          <a:p>
            <a:pPr>
              <a:defRPr/>
            </a:pPr>
            <a:r>
              <a:rPr lang="ja-JP" altLang="en-US" sz="1400" dirty="0" smtClean="0">
                <a:solidFill>
                  <a:srgbClr val="000000"/>
                </a:solidFill>
                <a:latin typeface="Times New Roman" pitchFamily="18" charset="0"/>
              </a:rPr>
              <a:t>　　経験豊富なカウンセラーが、就職するまで、一人ひとりに合った支援を実施</a:t>
            </a:r>
            <a:endParaRPr lang="en-US" altLang="ja-JP" sz="1400" dirty="0" smtClean="0">
              <a:solidFill>
                <a:srgbClr val="000000"/>
              </a:solidFill>
              <a:latin typeface="Times New Roman" pitchFamily="18" charset="0"/>
            </a:endParaRPr>
          </a:p>
          <a:p>
            <a:pPr>
              <a:defRPr/>
            </a:pPr>
            <a:r>
              <a:rPr lang="ja-JP" altLang="en-US" sz="1400" b="1" dirty="0" smtClean="0">
                <a:solidFill>
                  <a:srgbClr val="000000"/>
                </a:solidFill>
                <a:latin typeface="Times New Roman" pitchFamily="18" charset="0"/>
              </a:rPr>
              <a:t>②専門コーナー</a:t>
            </a:r>
            <a:endParaRPr lang="ja-JP" altLang="en-US" sz="1400" dirty="0" smtClean="0">
              <a:solidFill>
                <a:srgbClr val="000000"/>
              </a:solidFill>
              <a:latin typeface="Times New Roman" pitchFamily="18" charset="0"/>
            </a:endParaRPr>
          </a:p>
          <a:p>
            <a:pPr>
              <a:defRPr/>
            </a:pPr>
            <a:r>
              <a:rPr lang="ja-JP" altLang="en-US" sz="1400" dirty="0" smtClean="0">
                <a:solidFill>
                  <a:srgbClr val="000000"/>
                </a:solidFill>
                <a:latin typeface="Times New Roman" pitchFamily="18" charset="0"/>
              </a:rPr>
              <a:t>　　障害者（はあとふる）、大学生、留学生、農林水産業、福祉人材、自立就労支援、マザーズジョブカフェなど</a:t>
            </a:r>
            <a:endParaRPr lang="en-US" altLang="ja-JP" sz="1400" dirty="0" smtClean="0">
              <a:solidFill>
                <a:srgbClr val="000000"/>
              </a:solidFill>
              <a:latin typeface="Times New Roman" pitchFamily="18" charset="0"/>
            </a:endParaRPr>
          </a:p>
          <a:p>
            <a:pPr>
              <a:defRPr/>
            </a:pPr>
            <a:r>
              <a:rPr lang="ja-JP" altLang="en-US" sz="1400" dirty="0">
                <a:solidFill>
                  <a:srgbClr val="000000"/>
                </a:solidFill>
                <a:latin typeface="Times New Roman" pitchFamily="18" charset="0"/>
              </a:rPr>
              <a:t>　</a:t>
            </a:r>
            <a:r>
              <a:rPr lang="ja-JP" altLang="en-US" sz="1400" dirty="0" smtClean="0">
                <a:solidFill>
                  <a:srgbClr val="000000"/>
                </a:solidFill>
                <a:latin typeface="Times New Roman" pitchFamily="18" charset="0"/>
              </a:rPr>
              <a:t>　の専門コーナー</a:t>
            </a:r>
          </a:p>
          <a:p>
            <a:pPr>
              <a:defRPr/>
            </a:pPr>
            <a:r>
              <a:rPr lang="ja-JP" altLang="en-US" sz="1400" b="1" dirty="0" smtClean="0">
                <a:solidFill>
                  <a:srgbClr val="000000"/>
                </a:solidFill>
                <a:latin typeface="Times New Roman" pitchFamily="18" charset="0"/>
              </a:rPr>
              <a:t>③就職力向上</a:t>
            </a:r>
            <a:endParaRPr lang="ja-JP" altLang="en-US" sz="1400" dirty="0" smtClean="0">
              <a:solidFill>
                <a:srgbClr val="000000"/>
              </a:solidFill>
              <a:latin typeface="Times New Roman" pitchFamily="18" charset="0"/>
            </a:endParaRPr>
          </a:p>
          <a:p>
            <a:pPr>
              <a:defRPr/>
            </a:pPr>
            <a:r>
              <a:rPr lang="ja-JP" altLang="en-US" sz="1400" dirty="0" smtClean="0">
                <a:solidFill>
                  <a:srgbClr val="000000"/>
                </a:solidFill>
                <a:latin typeface="Times New Roman" pitchFamily="18" charset="0"/>
              </a:rPr>
              <a:t>　　就職実現に必要なヒューマンスキル、就活スキル、テクニカルスキルに関するセミナー・訓練をほぼ毎日</a:t>
            </a:r>
            <a:endParaRPr lang="en-US" altLang="ja-JP" sz="1400" dirty="0" smtClean="0">
              <a:solidFill>
                <a:srgbClr val="000000"/>
              </a:solidFill>
              <a:latin typeface="Times New Roman" pitchFamily="18" charset="0"/>
            </a:endParaRPr>
          </a:p>
          <a:p>
            <a:pPr>
              <a:defRPr/>
            </a:pPr>
            <a:r>
              <a:rPr lang="ja-JP" altLang="en-US" sz="1400" dirty="0">
                <a:solidFill>
                  <a:srgbClr val="000000"/>
                </a:solidFill>
                <a:latin typeface="Times New Roman" pitchFamily="18" charset="0"/>
              </a:rPr>
              <a:t>　</a:t>
            </a:r>
            <a:r>
              <a:rPr lang="ja-JP" altLang="en-US" sz="1400" dirty="0" smtClean="0">
                <a:solidFill>
                  <a:srgbClr val="000000"/>
                </a:solidFill>
                <a:latin typeface="Times New Roman" pitchFamily="18" charset="0"/>
              </a:rPr>
              <a:t>　開催。（カウンセラーが、利用者に応じたメニューを提案）</a:t>
            </a:r>
          </a:p>
          <a:p>
            <a:pPr>
              <a:defRPr/>
            </a:pPr>
            <a:r>
              <a:rPr lang="ja-JP" altLang="en-US" sz="1400" b="1" dirty="0" smtClean="0">
                <a:solidFill>
                  <a:srgbClr val="000000"/>
                </a:solidFill>
                <a:latin typeface="Times New Roman" pitchFamily="18" charset="0"/>
              </a:rPr>
              <a:t>④京都企業のネットワーク</a:t>
            </a:r>
            <a:endParaRPr lang="ja-JP" altLang="en-US" sz="1400" dirty="0" smtClean="0">
              <a:solidFill>
                <a:srgbClr val="000000"/>
              </a:solidFill>
              <a:latin typeface="Times New Roman" pitchFamily="18" charset="0"/>
            </a:endParaRPr>
          </a:p>
          <a:p>
            <a:pPr>
              <a:defRPr/>
            </a:pPr>
            <a:r>
              <a:rPr lang="ja-JP" altLang="en-US" sz="1400" dirty="0" smtClean="0">
                <a:solidFill>
                  <a:srgbClr val="000000"/>
                </a:solidFill>
                <a:latin typeface="Times New Roman" pitchFamily="18" charset="0"/>
              </a:rPr>
              <a:t>　　　　</a:t>
            </a:r>
            <a:r>
              <a:rPr lang="en-US" altLang="ja-JP" sz="1400" dirty="0" smtClean="0">
                <a:solidFill>
                  <a:srgbClr val="000000"/>
                </a:solidFill>
                <a:latin typeface="Times New Roman" pitchFamily="18" charset="0"/>
              </a:rPr>
              <a:t>2000</a:t>
            </a:r>
            <a:r>
              <a:rPr lang="ja-JP" altLang="en-US" sz="1400" dirty="0" smtClean="0">
                <a:solidFill>
                  <a:srgbClr val="000000"/>
                </a:solidFill>
                <a:latin typeface="Times New Roman" pitchFamily="18" charset="0"/>
              </a:rPr>
              <a:t>社を超える京都企業がジョブパークをサポート</a:t>
            </a:r>
          </a:p>
          <a:p>
            <a:pPr>
              <a:defRPr/>
            </a:pPr>
            <a:r>
              <a:rPr lang="ja-JP" altLang="en-US" sz="1400" dirty="0" smtClean="0">
                <a:solidFill>
                  <a:srgbClr val="000000"/>
                </a:solidFill>
                <a:latin typeface="Times New Roman" pitchFamily="18" charset="0"/>
              </a:rPr>
              <a:t>　　　　ジョブパーク利用者向けの企業説明会や職場見学会などを開催</a:t>
            </a:r>
          </a:p>
          <a:p>
            <a:pPr>
              <a:defRPr/>
            </a:pPr>
            <a:r>
              <a:rPr lang="ja-JP" altLang="en-US" sz="1400" b="1" dirty="0" smtClean="0">
                <a:solidFill>
                  <a:srgbClr val="000000"/>
                </a:solidFill>
                <a:latin typeface="Times New Roman" pitchFamily="18" charset="0"/>
              </a:rPr>
              <a:t>⑤快適環境</a:t>
            </a:r>
            <a:endParaRPr lang="ja-JP" altLang="en-US" sz="1400" dirty="0" smtClean="0">
              <a:solidFill>
                <a:srgbClr val="000000"/>
              </a:solidFill>
              <a:latin typeface="Times New Roman" pitchFamily="18" charset="0"/>
            </a:endParaRPr>
          </a:p>
          <a:p>
            <a:pPr>
              <a:defRPr/>
            </a:pPr>
            <a:r>
              <a:rPr lang="ja-JP" altLang="en-US" sz="1400" dirty="0" smtClean="0">
                <a:solidFill>
                  <a:srgbClr val="000000"/>
                </a:solidFill>
                <a:latin typeface="Times New Roman" pitchFamily="18" charset="0"/>
              </a:rPr>
              <a:t>　　　　ゆったりとした相談スペース、温かい雰囲気、保育ルームを完備</a:t>
            </a:r>
          </a:p>
          <a:p>
            <a:pPr>
              <a:defRPr/>
            </a:pPr>
            <a:r>
              <a:rPr lang="ja-JP" altLang="en-US" sz="1400" b="1" dirty="0" smtClean="0">
                <a:solidFill>
                  <a:srgbClr val="000000"/>
                </a:solidFill>
                <a:latin typeface="Times New Roman" pitchFamily="18" charset="0"/>
              </a:rPr>
              <a:t>⑥育児・生活支援</a:t>
            </a:r>
            <a:endParaRPr lang="ja-JP" altLang="en-US" sz="1400" dirty="0" smtClean="0">
              <a:solidFill>
                <a:srgbClr val="000000"/>
              </a:solidFill>
              <a:latin typeface="Times New Roman" pitchFamily="18" charset="0"/>
            </a:endParaRPr>
          </a:p>
          <a:p>
            <a:pPr>
              <a:defRPr/>
            </a:pPr>
            <a:r>
              <a:rPr lang="ja-JP" altLang="en-US" sz="1400" dirty="0" smtClean="0">
                <a:solidFill>
                  <a:srgbClr val="000000"/>
                </a:solidFill>
                <a:latin typeface="Times New Roman" pitchFamily="18" charset="0"/>
              </a:rPr>
              <a:t>　　　　保育所情報や公的機関が行う生活支援制度など、就職活動中の様々な支援情報を提供</a:t>
            </a:r>
          </a:p>
        </p:txBody>
      </p:sp>
    </p:spTree>
    <p:extLst>
      <p:ext uri="{BB962C8B-B14F-4D97-AF65-F5344CB8AC3E}">
        <p14:creationId xmlns:p14="http://schemas.microsoft.com/office/powerpoint/2010/main" val="2597946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タイトル 1"/>
          <p:cNvSpPr>
            <a:spLocks noGrp="1"/>
          </p:cNvSpPr>
          <p:nvPr>
            <p:ph type="title" idx="4294967295"/>
          </p:nvPr>
        </p:nvSpPr>
        <p:spPr>
          <a:xfrm>
            <a:off x="66891" y="116632"/>
            <a:ext cx="6769100" cy="541337"/>
          </a:xfrm>
        </p:spPr>
        <p:txBody>
          <a:bodyPr/>
          <a:lstStyle/>
          <a:p>
            <a:pPr algn="l" eaLnBrk="1" hangingPunct="1"/>
            <a:r>
              <a:rPr kumimoji="0" lang="ja-JP" altLang="en-US" sz="2000" b="1" dirty="0">
                <a:solidFill>
                  <a:srgbClr val="000000"/>
                </a:solidFill>
              </a:rPr>
              <a:t>１　京都ジョブパークの</a:t>
            </a:r>
            <a:r>
              <a:rPr kumimoji="0" lang="ja-JP" altLang="en-US" sz="2000" b="1" dirty="0" smtClean="0">
                <a:solidFill>
                  <a:srgbClr val="000000"/>
                </a:solidFill>
              </a:rPr>
              <a:t>取組　　②</a:t>
            </a:r>
            <a:r>
              <a:rPr lang="ja-JP" altLang="en-US" sz="2000" dirty="0" smtClean="0"/>
              <a:t>京都ジョブパークの概要</a:t>
            </a:r>
          </a:p>
        </p:txBody>
      </p:sp>
      <p:sp>
        <p:nvSpPr>
          <p:cNvPr id="45081" name="テキスト ボックス 59"/>
          <p:cNvSpPr txBox="1">
            <a:spLocks noChangeArrowheads="1"/>
          </p:cNvSpPr>
          <p:nvPr/>
        </p:nvSpPr>
        <p:spPr bwMode="auto">
          <a:xfrm>
            <a:off x="7524328" y="5524993"/>
            <a:ext cx="1584175" cy="476726"/>
          </a:xfrm>
          <a:prstGeom prst="roundRect">
            <a:avLst/>
          </a:prstGeom>
          <a:solidFill>
            <a:srgbClr val="FFFF00"/>
          </a:solidFill>
          <a:ln w="28575">
            <a:solidFill>
              <a:schemeClr val="tx1"/>
            </a:solidFill>
          </a:ln>
          <a:extLst/>
        </p:spPr>
        <p:txBody>
          <a:bodyPr wrap="square" lIns="0" tIns="0" rIns="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dirty="0">
                <a:solidFill>
                  <a:srgbClr val="000000"/>
                </a:solidFill>
                <a:latin typeface="HGS創英角ｺﾞｼｯｸUB" pitchFamily="50" charset="-128"/>
                <a:ea typeface="HGS創英角ｺﾞｼｯｸUB" pitchFamily="50" charset="-128"/>
              </a:rPr>
              <a:t> </a:t>
            </a:r>
            <a:r>
              <a:rPr lang="ja-JP" altLang="en-US" sz="1400" dirty="0" smtClean="0">
                <a:solidFill>
                  <a:srgbClr val="000000"/>
                </a:solidFill>
                <a:latin typeface="HGS創英角ｺﾞｼｯｸUB" pitchFamily="50" charset="-128"/>
                <a:ea typeface="HGS創英角ｺﾞｼｯｸUB" pitchFamily="50" charset="-128"/>
              </a:rPr>
              <a:t>◆</a:t>
            </a:r>
            <a:r>
              <a:rPr lang="ja-JP" altLang="en-US" sz="1400" dirty="0">
                <a:solidFill>
                  <a:srgbClr val="000000"/>
                </a:solidFill>
                <a:latin typeface="HGS創英角ｺﾞｼｯｸUB" pitchFamily="50" charset="-128"/>
                <a:ea typeface="HGS創英角ｺﾞｼｯｸUB" pitchFamily="50" charset="-128"/>
              </a:rPr>
              <a:t>府内全域で</a:t>
            </a:r>
            <a:r>
              <a:rPr lang="ja-JP" altLang="en-US" sz="1400" dirty="0" smtClean="0">
                <a:solidFill>
                  <a:srgbClr val="000000"/>
                </a:solidFill>
                <a:latin typeface="HGS創英角ｺﾞｼｯｸUB" pitchFamily="50" charset="-128"/>
                <a:ea typeface="HGS創英角ｺﾞｼｯｸUB" pitchFamily="50" charset="-128"/>
              </a:rPr>
              <a:t>の</a:t>
            </a:r>
            <a:endParaRPr lang="en-US" altLang="ja-JP" sz="1400" dirty="0" smtClean="0">
              <a:solidFill>
                <a:srgbClr val="000000"/>
              </a:solidFill>
              <a:latin typeface="HGS創英角ｺﾞｼｯｸUB" pitchFamily="50" charset="-128"/>
              <a:ea typeface="HGS創英角ｺﾞｼｯｸUB" pitchFamily="50" charset="-128"/>
            </a:endParaRPr>
          </a:p>
          <a:p>
            <a:pPr eaLnBrk="1" hangingPunct="1">
              <a:spcBef>
                <a:spcPct val="0"/>
              </a:spcBef>
              <a:buFontTx/>
              <a:buNone/>
            </a:pPr>
            <a:r>
              <a:rPr lang="ja-JP" altLang="en-US" sz="1400" dirty="0">
                <a:solidFill>
                  <a:srgbClr val="000000"/>
                </a:solidFill>
                <a:latin typeface="HGS創英角ｺﾞｼｯｸUB" pitchFamily="50" charset="-128"/>
                <a:ea typeface="HGS創英角ｺﾞｼｯｸUB" pitchFamily="50" charset="-128"/>
              </a:rPr>
              <a:t>　</a:t>
            </a:r>
            <a:r>
              <a:rPr lang="en-US" altLang="ja-JP" sz="1400" dirty="0" smtClean="0">
                <a:solidFill>
                  <a:srgbClr val="000000"/>
                </a:solidFill>
                <a:latin typeface="HGS創英角ｺﾞｼｯｸUB" pitchFamily="50" charset="-128"/>
                <a:ea typeface="HGS創英角ｺﾞｼｯｸUB" pitchFamily="50" charset="-128"/>
              </a:rPr>
              <a:t>JP</a:t>
            </a:r>
            <a:r>
              <a:rPr lang="ja-JP" altLang="en-US" sz="1400" dirty="0" smtClean="0">
                <a:solidFill>
                  <a:srgbClr val="000000"/>
                </a:solidFill>
                <a:latin typeface="HGS創英角ｺﾞｼｯｸUB" pitchFamily="50" charset="-128"/>
                <a:ea typeface="HGS創英角ｺﾞｼｯｸUB" pitchFamily="50" charset="-128"/>
              </a:rPr>
              <a:t>サービス提供</a:t>
            </a:r>
            <a:endParaRPr lang="en-US" altLang="ja-JP" sz="1400" dirty="0">
              <a:solidFill>
                <a:srgbClr val="000000"/>
              </a:solidFill>
              <a:latin typeface="HGS創英角ｺﾞｼｯｸUB" pitchFamily="50" charset="-128"/>
              <a:ea typeface="HGS創英角ｺﾞｼｯｸUB" pitchFamily="50" charset="-128"/>
            </a:endParaRPr>
          </a:p>
        </p:txBody>
      </p:sp>
      <p:sp>
        <p:nvSpPr>
          <p:cNvPr id="61" name="左右矢印 60"/>
          <p:cNvSpPr/>
          <p:nvPr/>
        </p:nvSpPr>
        <p:spPr>
          <a:xfrm>
            <a:off x="6516216" y="5015681"/>
            <a:ext cx="963612" cy="1685925"/>
          </a:xfrm>
          <a:prstGeom prst="leftRightArrow">
            <a:avLst>
              <a:gd name="adj1" fmla="val 70872"/>
              <a:gd name="adj2" fmla="val 1173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prstClr val="white"/>
                </a:solidFill>
              </a:rPr>
              <a:t>※</a:t>
            </a:r>
            <a:r>
              <a:rPr lang="ja-JP" altLang="en-US" dirty="0">
                <a:solidFill>
                  <a:prstClr val="white"/>
                </a:solidFill>
              </a:rPr>
              <a:t>市町村ニーズに応じた地域展開（全域展開）</a:t>
            </a:r>
          </a:p>
        </p:txBody>
      </p:sp>
      <p:sp>
        <p:nvSpPr>
          <p:cNvPr id="45104" name="Line 2"/>
          <p:cNvSpPr>
            <a:spLocks noChangeShapeType="1"/>
          </p:cNvSpPr>
          <p:nvPr/>
        </p:nvSpPr>
        <p:spPr bwMode="auto">
          <a:xfrm>
            <a:off x="0" y="752475"/>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pic>
        <p:nvPicPr>
          <p:cNvPr id="269" name="図 268" descr="G:\総合就業支援室\画像データ\京都ジョブパークロゴ・イラスト\イラスト\若年男（パンフ）.jpg"/>
          <p:cNvPicPr/>
          <p:nvPr/>
        </p:nvPicPr>
        <p:blipFill>
          <a:blip r:embed="rId2" cstate="print">
            <a:extLst>
              <a:ext uri="{BEBA8EAE-BF5A-486C-A8C5-ECC9F3942E4B}">
                <a14:imgProps xmlns:a14="http://schemas.microsoft.com/office/drawing/2010/main">
                  <a14:imgLayer r:embed="rId3">
                    <a14:imgEffect>
                      <a14:backgroundRemoval t="6986" b="95516" l="9809" r="89833">
                        <a14:foregroundMark x1="38038" y1="92961" x2="38038" y2="92961"/>
                        <a14:foregroundMark x1="61005" y1="95568" x2="61005" y2="95568"/>
                        <a14:foregroundMark x1="17584" y1="35819" x2="17584" y2="35819"/>
                        <a14:foregroundMark x1="64593" y1="6986" x2="64593" y2="698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346066" y="1657510"/>
            <a:ext cx="425734" cy="979402"/>
          </a:xfrm>
          <a:prstGeom prst="rect">
            <a:avLst/>
          </a:prstGeom>
          <a:noFill/>
          <a:ln>
            <a:noFill/>
          </a:ln>
        </p:spPr>
      </p:pic>
      <p:sp>
        <p:nvSpPr>
          <p:cNvPr id="271" name="二等辺三角形 270"/>
          <p:cNvSpPr>
            <a:spLocks/>
          </p:cNvSpPr>
          <p:nvPr/>
        </p:nvSpPr>
        <p:spPr>
          <a:xfrm rot="16200000" flipV="1">
            <a:off x="2676900" y="2289717"/>
            <a:ext cx="327820" cy="158115"/>
          </a:xfrm>
          <a:prstGeom prst="triangl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272" name="テキスト ボックス 2"/>
          <p:cNvSpPr txBox="1">
            <a:spLocks noChangeArrowheads="1"/>
          </p:cNvSpPr>
          <p:nvPr/>
        </p:nvSpPr>
        <p:spPr bwMode="auto">
          <a:xfrm>
            <a:off x="2595603" y="1700808"/>
            <a:ext cx="619713" cy="437218"/>
          </a:xfrm>
          <a:prstGeom prst="rect">
            <a:avLst/>
          </a:prstGeom>
          <a:noFill/>
          <a:ln w="9525">
            <a:noFill/>
            <a:miter lim="800000"/>
            <a:headEnd/>
            <a:tailEnd/>
          </a:ln>
        </p:spPr>
        <p:txBody>
          <a:bodyPr rot="0" vert="horz" wrap="square" lIns="91440" tIns="45720" rIns="91440" bIns="45720" anchor="t" anchorCtr="0">
            <a:noAutofit/>
          </a:bodyPr>
          <a:lstStyle/>
          <a:p>
            <a:pPr algn="just" hangingPunct="0">
              <a:lnSpc>
                <a:spcPts val="1500"/>
              </a:lnSpc>
              <a:spcAft>
                <a:spcPts val="0"/>
              </a:spcAft>
            </a:pPr>
            <a:r>
              <a:rPr lang="ja-JP" altLang="en-US" sz="1100" b="1" dirty="0" smtClean="0">
                <a:solidFill>
                  <a:srgbClr val="000000"/>
                </a:solidFill>
                <a:latin typeface="ＭＳ ゴシック"/>
                <a:ea typeface="Meiryo UI"/>
                <a:cs typeface="ＭＳ ゴシック"/>
              </a:rPr>
              <a:t>就職</a:t>
            </a:r>
            <a:endParaRPr lang="en-US" altLang="ja-JP" sz="1100" b="1" dirty="0" smtClean="0">
              <a:solidFill>
                <a:srgbClr val="000000"/>
              </a:solidFill>
              <a:latin typeface="ＭＳ ゴシック"/>
              <a:ea typeface="Meiryo UI"/>
              <a:cs typeface="ＭＳ ゴシック"/>
            </a:endParaRPr>
          </a:p>
          <a:p>
            <a:pPr algn="just" hangingPunct="0">
              <a:lnSpc>
                <a:spcPts val="1500"/>
              </a:lnSpc>
              <a:spcAft>
                <a:spcPts val="0"/>
              </a:spcAft>
            </a:pPr>
            <a:r>
              <a:rPr lang="ja-JP" altLang="en-US" sz="1100" b="1" dirty="0" smtClean="0">
                <a:solidFill>
                  <a:srgbClr val="000000"/>
                </a:solidFill>
                <a:latin typeface="ＭＳ ゴシック"/>
                <a:ea typeface="Meiryo UI"/>
                <a:cs typeface="ＭＳ ゴシック"/>
              </a:rPr>
              <a:t>相談</a:t>
            </a:r>
            <a:endParaRPr lang="ja-JP" altLang="en-US" sz="1450" b="1" dirty="0">
              <a:solidFill>
                <a:srgbClr val="000000"/>
              </a:solidFill>
              <a:latin typeface="ＭＳ ゴシック"/>
              <a:cs typeface="ＭＳ ゴシック"/>
            </a:endParaRPr>
          </a:p>
        </p:txBody>
      </p:sp>
      <p:sp>
        <p:nvSpPr>
          <p:cNvPr id="273" name="テキスト ボックス 18"/>
          <p:cNvSpPr txBox="1">
            <a:spLocks/>
          </p:cNvSpPr>
          <p:nvPr/>
        </p:nvSpPr>
        <p:spPr>
          <a:xfrm>
            <a:off x="1800617" y="2204864"/>
            <a:ext cx="611143" cy="320675"/>
          </a:xfrm>
          <a:prstGeom prst="rect">
            <a:avLst/>
          </a:prstGeom>
          <a:solidFill>
            <a:schemeClr val="tx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hangingPunct="0">
              <a:lnSpc>
                <a:spcPts val="1800"/>
              </a:lnSpc>
              <a:spcAft>
                <a:spcPts val="0"/>
              </a:spcAft>
            </a:pPr>
            <a:r>
              <a:rPr lang="ja-JP" altLang="en-US" sz="1100" b="1" dirty="0">
                <a:solidFill>
                  <a:prstClr val="white"/>
                </a:solidFill>
                <a:latin typeface="ＭＳ ゴシック"/>
                <a:ea typeface="メイリオ"/>
                <a:cs typeface="ＭＳ ゴシック"/>
              </a:rPr>
              <a:t>求職者</a:t>
            </a:r>
            <a:endParaRPr lang="ja-JP" altLang="en-US" sz="1400" b="1" dirty="0">
              <a:solidFill>
                <a:prstClr val="white"/>
              </a:solidFill>
              <a:latin typeface="ＭＳ ゴシック"/>
              <a:cs typeface="ＭＳ ゴシック"/>
            </a:endParaRPr>
          </a:p>
        </p:txBody>
      </p:sp>
      <p:sp>
        <p:nvSpPr>
          <p:cNvPr id="270" name="テキスト ボックス 28"/>
          <p:cNvSpPr txBox="1">
            <a:spLocks/>
          </p:cNvSpPr>
          <p:nvPr/>
        </p:nvSpPr>
        <p:spPr>
          <a:xfrm>
            <a:off x="2988813" y="1700808"/>
            <a:ext cx="3228165" cy="273678"/>
          </a:xfrm>
          <a:prstGeom prst="rect">
            <a:avLst/>
          </a:prstGeom>
          <a:solidFill>
            <a:srgbClr val="FFFF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hangingPunct="0">
              <a:lnSpc>
                <a:spcPts val="1600"/>
              </a:lnSpc>
              <a:spcAft>
                <a:spcPts val="0"/>
              </a:spcAft>
            </a:pPr>
            <a:r>
              <a:rPr lang="ja-JP" altLang="en-US" b="1" dirty="0">
                <a:solidFill>
                  <a:srgbClr val="000000"/>
                </a:solidFill>
                <a:latin typeface="ＭＳ ゴシック"/>
                <a:ea typeface="メイリオ"/>
                <a:cs typeface="ＭＳ ゴシック"/>
              </a:rPr>
              <a:t>初回</a:t>
            </a:r>
            <a:r>
              <a:rPr lang="ja-JP" altLang="en-US" b="1" dirty="0" smtClean="0">
                <a:solidFill>
                  <a:srgbClr val="000000"/>
                </a:solidFill>
                <a:latin typeface="ＭＳ ゴシック"/>
                <a:ea typeface="メイリオ"/>
                <a:cs typeface="ＭＳ ゴシック"/>
              </a:rPr>
              <a:t>受付</a:t>
            </a:r>
            <a:endParaRPr lang="ja-JP" altLang="en-US" sz="1450" b="1" dirty="0">
              <a:solidFill>
                <a:srgbClr val="000000"/>
              </a:solidFill>
              <a:latin typeface="ＭＳ ゴシック"/>
              <a:cs typeface="ＭＳ ゴシック"/>
            </a:endParaRPr>
          </a:p>
        </p:txBody>
      </p:sp>
      <p:sp>
        <p:nvSpPr>
          <p:cNvPr id="274" name="テキスト ボックス 2051"/>
          <p:cNvSpPr txBox="1">
            <a:spLocks/>
          </p:cNvSpPr>
          <p:nvPr/>
        </p:nvSpPr>
        <p:spPr>
          <a:xfrm>
            <a:off x="2988230" y="1974487"/>
            <a:ext cx="3228802" cy="742499"/>
          </a:xfrm>
          <a:prstGeom prst="rect">
            <a:avLst/>
          </a:prstGeom>
          <a:solidFill>
            <a:schemeClr val="bg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hangingPunct="0">
              <a:lnSpc>
                <a:spcPts val="1300"/>
              </a:lnSpc>
              <a:spcAft>
                <a:spcPts val="0"/>
              </a:spcAft>
            </a:pPr>
            <a:r>
              <a:rPr lang="ja-JP" altLang="en-US" sz="1100" dirty="0">
                <a:solidFill>
                  <a:srgbClr val="000000"/>
                </a:solidFill>
                <a:latin typeface="ＭＳ ゴシック"/>
                <a:ea typeface="メイリオ"/>
                <a:cs typeface="ＭＳ ゴシック"/>
              </a:rPr>
              <a:t>初めて来られた方が安心してジョブパークを利用できるよう</a:t>
            </a:r>
            <a:r>
              <a:rPr lang="ja-JP" altLang="en-US" sz="1100" dirty="0" smtClean="0">
                <a:solidFill>
                  <a:srgbClr val="000000"/>
                </a:solidFill>
                <a:latin typeface="ＭＳ ゴシック"/>
                <a:ea typeface="メイリオ"/>
                <a:cs typeface="ＭＳ ゴシック"/>
              </a:rPr>
              <a:t>、利用方法の説明の上、就職</a:t>
            </a:r>
            <a:r>
              <a:rPr lang="ja-JP" altLang="en-US" sz="1100" dirty="0">
                <a:solidFill>
                  <a:srgbClr val="000000"/>
                </a:solidFill>
                <a:latin typeface="ＭＳ ゴシック"/>
                <a:ea typeface="メイリオ"/>
                <a:cs typeface="ＭＳ ゴシック"/>
              </a:rPr>
              <a:t>や生活に関する相談</a:t>
            </a:r>
            <a:r>
              <a:rPr lang="ja-JP" altLang="en-US" sz="1100" dirty="0" smtClean="0">
                <a:solidFill>
                  <a:srgbClr val="000000"/>
                </a:solidFill>
                <a:latin typeface="ＭＳ ゴシック"/>
                <a:ea typeface="メイリオ"/>
                <a:cs typeface="ＭＳ ゴシック"/>
              </a:rPr>
              <a:t>など</a:t>
            </a:r>
            <a:r>
              <a:rPr lang="ja-JP" altLang="en-US" sz="1100" dirty="0">
                <a:solidFill>
                  <a:srgbClr val="000000"/>
                </a:solidFill>
                <a:latin typeface="ＭＳ ゴシック"/>
                <a:ea typeface="メイリオ"/>
                <a:cs typeface="ＭＳ ゴシック"/>
              </a:rPr>
              <a:t>踏まえて</a:t>
            </a:r>
            <a:r>
              <a:rPr lang="ja-JP" altLang="en-US" sz="1100" dirty="0" smtClean="0">
                <a:solidFill>
                  <a:srgbClr val="000000"/>
                </a:solidFill>
                <a:latin typeface="ＭＳ ゴシック"/>
                <a:ea typeface="メイリオ"/>
                <a:cs typeface="ＭＳ ゴシック"/>
              </a:rPr>
              <a:t>、</a:t>
            </a:r>
            <a:r>
              <a:rPr lang="ja-JP" altLang="en-US" sz="1100" dirty="0">
                <a:solidFill>
                  <a:srgbClr val="000000"/>
                </a:solidFill>
                <a:latin typeface="ＭＳ ゴシック"/>
                <a:ea typeface="メイリオ"/>
                <a:cs typeface="ＭＳ ゴシック"/>
              </a:rPr>
              <a:t>最適なコーナーを</a:t>
            </a:r>
            <a:r>
              <a:rPr lang="ja-JP" altLang="en-US" sz="1100" dirty="0" smtClean="0">
                <a:solidFill>
                  <a:srgbClr val="000000"/>
                </a:solidFill>
                <a:latin typeface="ＭＳ ゴシック"/>
                <a:ea typeface="メイリオ"/>
                <a:cs typeface="ＭＳ ゴシック"/>
              </a:rPr>
              <a:t>ご案内</a:t>
            </a:r>
            <a:endParaRPr lang="ja-JP" altLang="en-US" sz="1450" b="1" dirty="0">
              <a:solidFill>
                <a:srgbClr val="000000"/>
              </a:solidFill>
              <a:latin typeface="ＭＳ ゴシック"/>
              <a:cs typeface="ＭＳ ゴシック"/>
            </a:endParaRPr>
          </a:p>
        </p:txBody>
      </p:sp>
      <p:sp>
        <p:nvSpPr>
          <p:cNvPr id="268" name="テキスト ボックス 2098"/>
          <p:cNvSpPr txBox="1">
            <a:spLocks/>
          </p:cNvSpPr>
          <p:nvPr/>
        </p:nvSpPr>
        <p:spPr>
          <a:xfrm>
            <a:off x="2731725" y="3725684"/>
            <a:ext cx="3484915" cy="1449075"/>
          </a:xfrm>
          <a:prstGeom prst="rect">
            <a:avLst/>
          </a:prstGeom>
          <a:solidFill>
            <a:schemeClr val="bg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ts val="1800"/>
              </a:lnSpc>
              <a:spcAft>
                <a:spcPts val="0"/>
              </a:spcAft>
            </a:pPr>
            <a:r>
              <a:rPr lang="en-US" sz="1400">
                <a:solidFill>
                  <a:srgbClr val="000000"/>
                </a:solidFill>
                <a:latin typeface="メイリオ"/>
                <a:cs typeface="ＭＳ ゴシック"/>
              </a:rPr>
              <a:t> </a:t>
            </a:r>
            <a:endParaRPr lang="ja-JP" altLang="en-US" sz="1450" b="1">
              <a:solidFill>
                <a:srgbClr val="000000"/>
              </a:solidFill>
              <a:latin typeface="ＭＳ ゴシック"/>
              <a:cs typeface="ＭＳ ゴシック"/>
            </a:endParaRPr>
          </a:p>
        </p:txBody>
      </p:sp>
      <p:sp>
        <p:nvSpPr>
          <p:cNvPr id="275" name="テキスト ボックス 2093"/>
          <p:cNvSpPr txBox="1">
            <a:spLocks/>
          </p:cNvSpPr>
          <p:nvPr/>
        </p:nvSpPr>
        <p:spPr>
          <a:xfrm>
            <a:off x="2732359" y="2884493"/>
            <a:ext cx="3484227" cy="328483"/>
          </a:xfrm>
          <a:prstGeom prst="rect">
            <a:avLst/>
          </a:prstGeom>
          <a:solidFill>
            <a:srgbClr val="FFFF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hangingPunct="0">
              <a:lnSpc>
                <a:spcPts val="1600"/>
              </a:lnSpc>
              <a:spcAft>
                <a:spcPts val="0"/>
              </a:spcAft>
            </a:pPr>
            <a:r>
              <a:rPr lang="ja-JP" altLang="en-US" b="1" dirty="0">
                <a:solidFill>
                  <a:srgbClr val="000000"/>
                </a:solidFill>
                <a:latin typeface="ＭＳ ゴシック"/>
                <a:ea typeface="メイリオ"/>
                <a:cs typeface="ＭＳ ゴシック"/>
              </a:rPr>
              <a:t>主担当</a:t>
            </a:r>
            <a:r>
              <a:rPr lang="ja-JP" altLang="en-US" b="1" dirty="0" smtClean="0">
                <a:solidFill>
                  <a:srgbClr val="000000"/>
                </a:solidFill>
                <a:latin typeface="ＭＳ ゴシック"/>
                <a:ea typeface="メイリオ"/>
                <a:cs typeface="ＭＳ ゴシック"/>
              </a:rPr>
              <a:t>コーナー</a:t>
            </a:r>
            <a:endParaRPr lang="ja-JP" altLang="en-US" sz="1450" b="1" dirty="0">
              <a:solidFill>
                <a:srgbClr val="000000"/>
              </a:solidFill>
              <a:latin typeface="ＭＳ ゴシック"/>
              <a:cs typeface="ＭＳ ゴシック"/>
            </a:endParaRPr>
          </a:p>
        </p:txBody>
      </p:sp>
      <p:sp>
        <p:nvSpPr>
          <p:cNvPr id="276" name="テキスト ボックス 2091"/>
          <p:cNvSpPr txBox="1">
            <a:spLocks/>
          </p:cNvSpPr>
          <p:nvPr/>
        </p:nvSpPr>
        <p:spPr>
          <a:xfrm>
            <a:off x="2731726" y="3212976"/>
            <a:ext cx="3484890" cy="543242"/>
          </a:xfrm>
          <a:prstGeom prst="rect">
            <a:avLst/>
          </a:prstGeom>
          <a:solidFill>
            <a:schemeClr val="bg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ts val="1300"/>
              </a:lnSpc>
              <a:spcAft>
                <a:spcPts val="0"/>
              </a:spcAft>
            </a:pP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カウンセラーが主担当となり、ＪＰの様々なメニューの中から最適なものを組み合わせ、最短での就職実現を目指す。</a:t>
            </a:r>
            <a:endPar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7" name="1 つの角を切り取った四角形 2097"/>
          <p:cNvSpPr>
            <a:spLocks/>
          </p:cNvSpPr>
          <p:nvPr/>
        </p:nvSpPr>
        <p:spPr bwMode="auto">
          <a:xfrm>
            <a:off x="2917854" y="3784937"/>
            <a:ext cx="1553281" cy="261842"/>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sz="700" b="1" dirty="0">
                <a:solidFill>
                  <a:srgbClr val="000000"/>
                </a:solidFill>
                <a:latin typeface="ＭＳ ゴシック"/>
                <a:ea typeface="メイリオ"/>
                <a:cs typeface="ＭＳ ゴシック"/>
              </a:rPr>
              <a:t>大学生コーナー</a:t>
            </a:r>
            <a:endParaRPr lang="ja-JP" altLang="en-US" sz="1450" b="1" dirty="0">
              <a:solidFill>
                <a:srgbClr val="000000"/>
              </a:solidFill>
              <a:latin typeface="ＭＳ ゴシック"/>
              <a:cs typeface="ＭＳ ゴシック"/>
            </a:endParaRPr>
          </a:p>
        </p:txBody>
      </p:sp>
      <p:sp>
        <p:nvSpPr>
          <p:cNvPr id="278" name="1 つの角を切り取った四角形 2098"/>
          <p:cNvSpPr>
            <a:spLocks/>
          </p:cNvSpPr>
          <p:nvPr/>
        </p:nvSpPr>
        <p:spPr bwMode="auto">
          <a:xfrm>
            <a:off x="4532926" y="3784937"/>
            <a:ext cx="1553281" cy="261841"/>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sz="700" b="1" dirty="0">
                <a:solidFill>
                  <a:srgbClr val="000000"/>
                </a:solidFill>
                <a:latin typeface="ＭＳ ゴシック"/>
                <a:ea typeface="メイリオ"/>
                <a:cs typeface="ＭＳ ゴシック"/>
              </a:rPr>
              <a:t>留学生コーナー</a:t>
            </a:r>
            <a:endParaRPr lang="ja-JP" altLang="en-US" sz="1450" b="1" dirty="0">
              <a:solidFill>
                <a:srgbClr val="000000"/>
              </a:solidFill>
              <a:latin typeface="ＭＳ ゴシック"/>
              <a:cs typeface="ＭＳ ゴシック"/>
            </a:endParaRPr>
          </a:p>
        </p:txBody>
      </p:sp>
      <p:sp>
        <p:nvSpPr>
          <p:cNvPr id="279" name="1 つの角を切り取った四角形 2101"/>
          <p:cNvSpPr>
            <a:spLocks/>
          </p:cNvSpPr>
          <p:nvPr/>
        </p:nvSpPr>
        <p:spPr bwMode="auto">
          <a:xfrm>
            <a:off x="2917854" y="4078111"/>
            <a:ext cx="1553281" cy="264325"/>
          </a:xfrm>
          <a:custGeom>
            <a:avLst/>
            <a:gdLst>
              <a:gd name="T0" fmla="*/ 0 w 2013519"/>
              <a:gd name="T1" fmla="*/ 0 h 439387"/>
              <a:gd name="T2" fmla="*/ 1940286 w 2013519"/>
              <a:gd name="T3" fmla="*/ 0 h 439387"/>
              <a:gd name="T4" fmla="*/ 2013519 w 2013519"/>
              <a:gd name="T5" fmla="*/ 73233 h 439387"/>
              <a:gd name="T6" fmla="*/ 2013519 w 2013519"/>
              <a:gd name="T7" fmla="*/ 439387 h 439387"/>
              <a:gd name="T8" fmla="*/ 0 w 2013519"/>
              <a:gd name="T9" fmla="*/ 439387 h 439387"/>
              <a:gd name="T10" fmla="*/ 0 w 2013519"/>
              <a:gd name="T11" fmla="*/ 0 h 439387"/>
              <a:gd name="T12" fmla="*/ 0 60000 65536"/>
              <a:gd name="T13" fmla="*/ 0 60000 65536"/>
              <a:gd name="T14" fmla="*/ 0 60000 65536"/>
              <a:gd name="T15" fmla="*/ 0 60000 65536"/>
              <a:gd name="T16" fmla="*/ 0 60000 65536"/>
              <a:gd name="T17" fmla="*/ 0 60000 65536"/>
              <a:gd name="T18" fmla="*/ 0 w 2013519"/>
              <a:gd name="T19" fmla="*/ 0 h 439387"/>
              <a:gd name="T20" fmla="*/ 2013519 w 2013519"/>
              <a:gd name="T21" fmla="*/ 439387 h 439387"/>
            </a:gdLst>
            <a:ahLst/>
            <a:cxnLst>
              <a:cxn ang="T12">
                <a:pos x="T0" y="T1"/>
              </a:cxn>
              <a:cxn ang="T13">
                <a:pos x="T2" y="T3"/>
              </a:cxn>
              <a:cxn ang="T14">
                <a:pos x="T4" y="T5"/>
              </a:cxn>
              <a:cxn ang="T15">
                <a:pos x="T6" y="T7"/>
              </a:cxn>
              <a:cxn ang="T16">
                <a:pos x="T8" y="T9"/>
              </a:cxn>
              <a:cxn ang="T17">
                <a:pos x="T10" y="T11"/>
              </a:cxn>
            </a:cxnLst>
            <a:rect l="T18" t="T19" r="T20" b="T21"/>
            <a:pathLst>
              <a:path w="2013519" h="439387">
                <a:moveTo>
                  <a:pt x="0" y="0"/>
                </a:moveTo>
                <a:lnTo>
                  <a:pt x="1940286" y="0"/>
                </a:lnTo>
                <a:lnTo>
                  <a:pt x="2013519" y="73233"/>
                </a:lnTo>
                <a:lnTo>
                  <a:pt x="2013519" y="439387"/>
                </a:lnTo>
                <a:lnTo>
                  <a:pt x="0" y="439387"/>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700"/>
              </a:lnSpc>
              <a:spcAft>
                <a:spcPts val="0"/>
              </a:spcAft>
            </a:pPr>
            <a:r>
              <a:rPr lang="ja-JP" altLang="en-US" sz="700" dirty="0" smtClean="0">
                <a:solidFill>
                  <a:srgbClr val="000000"/>
                </a:solidFill>
                <a:latin typeface="ＭＳ ゴシック"/>
                <a:ea typeface="メイリオ"/>
                <a:cs typeface="ＭＳ ゴシック"/>
              </a:rPr>
              <a:t>若年</a:t>
            </a:r>
            <a:r>
              <a:rPr lang="ja-JP" altLang="en-US" sz="700" dirty="0">
                <a:solidFill>
                  <a:srgbClr val="000000"/>
                </a:solidFill>
                <a:latin typeface="ＭＳ ゴシック"/>
                <a:ea typeface="メイリオ"/>
                <a:cs typeface="ＭＳ ゴシック"/>
              </a:rPr>
              <a:t>・中核・</a:t>
            </a:r>
            <a:r>
              <a:rPr lang="ja-JP" altLang="en-US" sz="700" dirty="0" smtClean="0">
                <a:solidFill>
                  <a:srgbClr val="000000"/>
                </a:solidFill>
                <a:latin typeface="ＭＳ ゴシック"/>
                <a:ea typeface="メイリオ"/>
                <a:cs typeface="ＭＳ ゴシック"/>
              </a:rPr>
              <a:t>熟練コーナー</a:t>
            </a:r>
            <a:endParaRPr lang="ja-JP" altLang="en-US" sz="700" b="1" dirty="0">
              <a:solidFill>
                <a:srgbClr val="000000"/>
              </a:solidFill>
              <a:latin typeface="ＭＳ ゴシック"/>
              <a:cs typeface="ＭＳ ゴシック"/>
            </a:endParaRPr>
          </a:p>
        </p:txBody>
      </p:sp>
      <p:sp>
        <p:nvSpPr>
          <p:cNvPr id="280" name="1 つの角を切り取った四角形 2102"/>
          <p:cNvSpPr>
            <a:spLocks/>
          </p:cNvSpPr>
          <p:nvPr/>
        </p:nvSpPr>
        <p:spPr bwMode="auto">
          <a:xfrm>
            <a:off x="4532926" y="4077476"/>
            <a:ext cx="1553281" cy="264325"/>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sz="700" dirty="0" err="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わか</a:t>
            </a:r>
            <a:r>
              <a:rPr lang="ja-JP" altLang="en-US" sz="7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ものハローワーク</a:t>
            </a:r>
            <a:endParaRPr lang="ja-JP" altLang="en-US" sz="7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1" name="1 つの角を切り取った四角形 2105"/>
          <p:cNvSpPr>
            <a:spLocks/>
          </p:cNvSpPr>
          <p:nvPr/>
        </p:nvSpPr>
        <p:spPr bwMode="auto">
          <a:xfrm>
            <a:off x="2917855" y="4351562"/>
            <a:ext cx="1008000" cy="291214"/>
          </a:xfrm>
          <a:custGeom>
            <a:avLst/>
            <a:gdLst>
              <a:gd name="T0" fmla="*/ 0 w 2013519"/>
              <a:gd name="T1" fmla="*/ 0 h 439387"/>
              <a:gd name="T2" fmla="*/ 1940286 w 2013519"/>
              <a:gd name="T3" fmla="*/ 0 h 439387"/>
              <a:gd name="T4" fmla="*/ 2013519 w 2013519"/>
              <a:gd name="T5" fmla="*/ 73233 h 439387"/>
              <a:gd name="T6" fmla="*/ 2013519 w 2013519"/>
              <a:gd name="T7" fmla="*/ 439387 h 439387"/>
              <a:gd name="T8" fmla="*/ 0 w 2013519"/>
              <a:gd name="T9" fmla="*/ 439387 h 439387"/>
              <a:gd name="T10" fmla="*/ 0 w 2013519"/>
              <a:gd name="T11" fmla="*/ 0 h 439387"/>
              <a:gd name="T12" fmla="*/ 0 60000 65536"/>
              <a:gd name="T13" fmla="*/ 0 60000 65536"/>
              <a:gd name="T14" fmla="*/ 0 60000 65536"/>
              <a:gd name="T15" fmla="*/ 0 60000 65536"/>
              <a:gd name="T16" fmla="*/ 0 60000 65536"/>
              <a:gd name="T17" fmla="*/ 0 60000 65536"/>
              <a:gd name="T18" fmla="*/ 0 w 2013519"/>
              <a:gd name="T19" fmla="*/ 0 h 439387"/>
              <a:gd name="T20" fmla="*/ 2013519 w 2013519"/>
              <a:gd name="T21" fmla="*/ 439387 h 439387"/>
            </a:gdLst>
            <a:ahLst/>
            <a:cxnLst>
              <a:cxn ang="T12">
                <a:pos x="T0" y="T1"/>
              </a:cxn>
              <a:cxn ang="T13">
                <a:pos x="T2" y="T3"/>
              </a:cxn>
              <a:cxn ang="T14">
                <a:pos x="T4" y="T5"/>
              </a:cxn>
              <a:cxn ang="T15">
                <a:pos x="T6" y="T7"/>
              </a:cxn>
              <a:cxn ang="T16">
                <a:pos x="T8" y="T9"/>
              </a:cxn>
              <a:cxn ang="T17">
                <a:pos x="T10" y="T11"/>
              </a:cxn>
            </a:cxnLst>
            <a:rect l="T18" t="T19" r="T20" b="T21"/>
            <a:pathLst>
              <a:path w="2013519" h="439387">
                <a:moveTo>
                  <a:pt x="0" y="0"/>
                </a:moveTo>
                <a:lnTo>
                  <a:pt x="1940286" y="0"/>
                </a:lnTo>
                <a:lnTo>
                  <a:pt x="2013519" y="73233"/>
                </a:lnTo>
                <a:lnTo>
                  <a:pt x="2013519" y="439387"/>
                </a:lnTo>
                <a:lnTo>
                  <a:pt x="0" y="439387"/>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sz="700" b="1" dirty="0">
                <a:solidFill>
                  <a:srgbClr val="000000"/>
                </a:solidFill>
                <a:latin typeface="ＭＳ ゴシック"/>
                <a:ea typeface="メイリオ"/>
                <a:cs typeface="ＭＳ ゴシック"/>
              </a:rPr>
              <a:t>福祉人材コーナー</a:t>
            </a:r>
            <a:endParaRPr lang="ja-JP" altLang="en-US" sz="1450" b="1" dirty="0">
              <a:solidFill>
                <a:srgbClr val="000000"/>
              </a:solidFill>
              <a:latin typeface="ＭＳ ゴシック"/>
              <a:cs typeface="ＭＳ ゴシック"/>
            </a:endParaRPr>
          </a:p>
        </p:txBody>
      </p:sp>
      <p:sp>
        <p:nvSpPr>
          <p:cNvPr id="282" name="1 つの角を切り取った四角形 2106"/>
          <p:cNvSpPr>
            <a:spLocks/>
          </p:cNvSpPr>
          <p:nvPr/>
        </p:nvSpPr>
        <p:spPr bwMode="auto">
          <a:xfrm>
            <a:off x="3997975" y="4361983"/>
            <a:ext cx="1008000" cy="291214"/>
          </a:xfrm>
          <a:custGeom>
            <a:avLst/>
            <a:gdLst>
              <a:gd name="T0" fmla="*/ 0 w 2013519"/>
              <a:gd name="T1" fmla="*/ 0 h 439387"/>
              <a:gd name="T2" fmla="*/ 1940286 w 2013519"/>
              <a:gd name="T3" fmla="*/ 0 h 439387"/>
              <a:gd name="T4" fmla="*/ 2013519 w 2013519"/>
              <a:gd name="T5" fmla="*/ 73233 h 439387"/>
              <a:gd name="T6" fmla="*/ 2013519 w 2013519"/>
              <a:gd name="T7" fmla="*/ 439387 h 439387"/>
              <a:gd name="T8" fmla="*/ 0 w 2013519"/>
              <a:gd name="T9" fmla="*/ 439387 h 439387"/>
              <a:gd name="T10" fmla="*/ 0 w 2013519"/>
              <a:gd name="T11" fmla="*/ 0 h 439387"/>
              <a:gd name="T12" fmla="*/ 0 60000 65536"/>
              <a:gd name="T13" fmla="*/ 0 60000 65536"/>
              <a:gd name="T14" fmla="*/ 0 60000 65536"/>
              <a:gd name="T15" fmla="*/ 0 60000 65536"/>
              <a:gd name="T16" fmla="*/ 0 60000 65536"/>
              <a:gd name="T17" fmla="*/ 0 60000 65536"/>
              <a:gd name="T18" fmla="*/ 0 w 2013519"/>
              <a:gd name="T19" fmla="*/ 0 h 439387"/>
              <a:gd name="T20" fmla="*/ 2013519 w 2013519"/>
              <a:gd name="T21" fmla="*/ 439387 h 439387"/>
            </a:gdLst>
            <a:ahLst/>
            <a:cxnLst>
              <a:cxn ang="T12">
                <a:pos x="T0" y="T1"/>
              </a:cxn>
              <a:cxn ang="T13">
                <a:pos x="T2" y="T3"/>
              </a:cxn>
              <a:cxn ang="T14">
                <a:pos x="T4" y="T5"/>
              </a:cxn>
              <a:cxn ang="T15">
                <a:pos x="T6" y="T7"/>
              </a:cxn>
              <a:cxn ang="T16">
                <a:pos x="T8" y="T9"/>
              </a:cxn>
              <a:cxn ang="T17">
                <a:pos x="T10" y="T11"/>
              </a:cxn>
            </a:cxnLst>
            <a:rect l="T18" t="T19" r="T20" b="T21"/>
            <a:pathLst>
              <a:path w="2013519" h="439387">
                <a:moveTo>
                  <a:pt x="0" y="0"/>
                </a:moveTo>
                <a:lnTo>
                  <a:pt x="1940286" y="0"/>
                </a:lnTo>
                <a:lnTo>
                  <a:pt x="2013519" y="73233"/>
                </a:lnTo>
                <a:lnTo>
                  <a:pt x="2013519" y="439387"/>
                </a:lnTo>
                <a:lnTo>
                  <a:pt x="0" y="439387"/>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sz="700" b="1" dirty="0">
                <a:solidFill>
                  <a:srgbClr val="000000"/>
                </a:solidFill>
                <a:latin typeface="ＭＳ ゴシック"/>
                <a:ea typeface="メイリオ"/>
                <a:cs typeface="ＭＳ ゴシック"/>
              </a:rPr>
              <a:t>農林水産業コーナー</a:t>
            </a:r>
            <a:endParaRPr lang="ja-JP" altLang="en-US" sz="1450" b="1" dirty="0">
              <a:solidFill>
                <a:srgbClr val="000000"/>
              </a:solidFill>
              <a:latin typeface="ＭＳ ゴシック"/>
              <a:cs typeface="ＭＳ ゴシック"/>
            </a:endParaRPr>
          </a:p>
        </p:txBody>
      </p:sp>
      <p:sp>
        <p:nvSpPr>
          <p:cNvPr id="283" name="1 つの角を切り取った四角形 2108"/>
          <p:cNvSpPr>
            <a:spLocks/>
          </p:cNvSpPr>
          <p:nvPr/>
        </p:nvSpPr>
        <p:spPr bwMode="auto">
          <a:xfrm>
            <a:off x="2917854" y="4704067"/>
            <a:ext cx="1553281" cy="311614"/>
          </a:xfrm>
          <a:custGeom>
            <a:avLst/>
            <a:gdLst>
              <a:gd name="T0" fmla="*/ 0 w 2013519"/>
              <a:gd name="T1" fmla="*/ 0 h 439387"/>
              <a:gd name="T2" fmla="*/ 1940286 w 2013519"/>
              <a:gd name="T3" fmla="*/ 0 h 439387"/>
              <a:gd name="T4" fmla="*/ 2013519 w 2013519"/>
              <a:gd name="T5" fmla="*/ 73233 h 439387"/>
              <a:gd name="T6" fmla="*/ 2013519 w 2013519"/>
              <a:gd name="T7" fmla="*/ 439387 h 439387"/>
              <a:gd name="T8" fmla="*/ 0 w 2013519"/>
              <a:gd name="T9" fmla="*/ 439387 h 439387"/>
              <a:gd name="T10" fmla="*/ 0 w 2013519"/>
              <a:gd name="T11" fmla="*/ 0 h 439387"/>
              <a:gd name="T12" fmla="*/ 0 60000 65536"/>
              <a:gd name="T13" fmla="*/ 0 60000 65536"/>
              <a:gd name="T14" fmla="*/ 0 60000 65536"/>
              <a:gd name="T15" fmla="*/ 0 60000 65536"/>
              <a:gd name="T16" fmla="*/ 0 60000 65536"/>
              <a:gd name="T17" fmla="*/ 0 60000 65536"/>
              <a:gd name="T18" fmla="*/ 0 w 2013519"/>
              <a:gd name="T19" fmla="*/ 0 h 439387"/>
              <a:gd name="T20" fmla="*/ 2013519 w 2013519"/>
              <a:gd name="T21" fmla="*/ 439387 h 439387"/>
            </a:gdLst>
            <a:ahLst/>
            <a:cxnLst>
              <a:cxn ang="T12">
                <a:pos x="T0" y="T1"/>
              </a:cxn>
              <a:cxn ang="T13">
                <a:pos x="T2" y="T3"/>
              </a:cxn>
              <a:cxn ang="T14">
                <a:pos x="T4" y="T5"/>
              </a:cxn>
              <a:cxn ang="T15">
                <a:pos x="T6" y="T7"/>
              </a:cxn>
              <a:cxn ang="T16">
                <a:pos x="T8" y="T9"/>
              </a:cxn>
              <a:cxn ang="T17">
                <a:pos x="T10" y="T11"/>
              </a:cxn>
            </a:cxnLst>
            <a:rect l="T18" t="T19" r="T20" b="T21"/>
            <a:pathLst>
              <a:path w="2013519" h="439387">
                <a:moveTo>
                  <a:pt x="0" y="0"/>
                </a:moveTo>
                <a:lnTo>
                  <a:pt x="1940286" y="0"/>
                </a:lnTo>
                <a:lnTo>
                  <a:pt x="2013519" y="73233"/>
                </a:lnTo>
                <a:lnTo>
                  <a:pt x="2013519" y="439387"/>
                </a:lnTo>
                <a:lnTo>
                  <a:pt x="0" y="439387"/>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sz="700" b="1" dirty="0">
                <a:solidFill>
                  <a:srgbClr val="000000"/>
                </a:solidFill>
                <a:latin typeface="ＭＳ ゴシック"/>
                <a:ea typeface="メイリオ"/>
                <a:cs typeface="ＭＳ ゴシック"/>
              </a:rPr>
              <a:t>マザーズジョブカフェ</a:t>
            </a:r>
            <a:endParaRPr lang="ja-JP" altLang="en-US" sz="1450" b="1" dirty="0">
              <a:solidFill>
                <a:srgbClr val="000000"/>
              </a:solidFill>
              <a:latin typeface="ＭＳ ゴシック"/>
              <a:cs typeface="ＭＳ ゴシック"/>
            </a:endParaRPr>
          </a:p>
        </p:txBody>
      </p:sp>
      <p:sp>
        <p:nvSpPr>
          <p:cNvPr id="284" name="1 つの角を切り取った四角形 2109"/>
          <p:cNvSpPr>
            <a:spLocks/>
          </p:cNvSpPr>
          <p:nvPr/>
        </p:nvSpPr>
        <p:spPr bwMode="auto">
          <a:xfrm>
            <a:off x="5073931" y="4366943"/>
            <a:ext cx="1008000" cy="291214"/>
          </a:xfrm>
          <a:custGeom>
            <a:avLst/>
            <a:gdLst>
              <a:gd name="T0" fmla="*/ 0 w 2013519"/>
              <a:gd name="T1" fmla="*/ 0 h 439387"/>
              <a:gd name="T2" fmla="*/ 1940286 w 2013519"/>
              <a:gd name="T3" fmla="*/ 0 h 439387"/>
              <a:gd name="T4" fmla="*/ 2013519 w 2013519"/>
              <a:gd name="T5" fmla="*/ 73233 h 439387"/>
              <a:gd name="T6" fmla="*/ 2013519 w 2013519"/>
              <a:gd name="T7" fmla="*/ 439387 h 439387"/>
              <a:gd name="T8" fmla="*/ 0 w 2013519"/>
              <a:gd name="T9" fmla="*/ 439387 h 439387"/>
              <a:gd name="T10" fmla="*/ 0 w 2013519"/>
              <a:gd name="T11" fmla="*/ 0 h 439387"/>
              <a:gd name="T12" fmla="*/ 0 60000 65536"/>
              <a:gd name="T13" fmla="*/ 0 60000 65536"/>
              <a:gd name="T14" fmla="*/ 0 60000 65536"/>
              <a:gd name="T15" fmla="*/ 0 60000 65536"/>
              <a:gd name="T16" fmla="*/ 0 60000 65536"/>
              <a:gd name="T17" fmla="*/ 0 60000 65536"/>
              <a:gd name="T18" fmla="*/ 0 w 2013519"/>
              <a:gd name="T19" fmla="*/ 0 h 439387"/>
              <a:gd name="T20" fmla="*/ 2013519 w 2013519"/>
              <a:gd name="T21" fmla="*/ 439387 h 439387"/>
            </a:gdLst>
            <a:ahLst/>
            <a:cxnLst>
              <a:cxn ang="T12">
                <a:pos x="T0" y="T1"/>
              </a:cxn>
              <a:cxn ang="T13">
                <a:pos x="T2" y="T3"/>
              </a:cxn>
              <a:cxn ang="T14">
                <a:pos x="T4" y="T5"/>
              </a:cxn>
              <a:cxn ang="T15">
                <a:pos x="T6" y="T7"/>
              </a:cxn>
              <a:cxn ang="T16">
                <a:pos x="T8" y="T9"/>
              </a:cxn>
              <a:cxn ang="T17">
                <a:pos x="T10" y="T11"/>
              </a:cxn>
            </a:cxnLst>
            <a:rect l="T18" t="T19" r="T20" b="T21"/>
            <a:pathLst>
              <a:path w="2013519" h="439387">
                <a:moveTo>
                  <a:pt x="0" y="0"/>
                </a:moveTo>
                <a:lnTo>
                  <a:pt x="1940286" y="0"/>
                </a:lnTo>
                <a:lnTo>
                  <a:pt x="2013519" y="73233"/>
                </a:lnTo>
                <a:lnTo>
                  <a:pt x="2013519" y="439387"/>
                </a:lnTo>
                <a:lnTo>
                  <a:pt x="0" y="439387"/>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sz="700" b="1" dirty="0">
                <a:solidFill>
                  <a:srgbClr val="000000"/>
                </a:solidFill>
                <a:latin typeface="ＭＳ ゴシック"/>
                <a:ea typeface="メイリオ"/>
                <a:cs typeface="ＭＳ ゴシック"/>
              </a:rPr>
              <a:t>はあとふるコーナー</a:t>
            </a:r>
            <a:endParaRPr lang="ja-JP" altLang="en-US" sz="1450" b="1" dirty="0">
              <a:solidFill>
                <a:srgbClr val="000000"/>
              </a:solidFill>
              <a:latin typeface="ＭＳ ゴシック"/>
              <a:cs typeface="ＭＳ ゴシック"/>
            </a:endParaRPr>
          </a:p>
        </p:txBody>
      </p:sp>
      <p:sp>
        <p:nvSpPr>
          <p:cNvPr id="285" name="1 つの角を切り取った四角形 2110"/>
          <p:cNvSpPr>
            <a:spLocks/>
          </p:cNvSpPr>
          <p:nvPr/>
        </p:nvSpPr>
        <p:spPr bwMode="auto">
          <a:xfrm>
            <a:off x="4532926" y="4701562"/>
            <a:ext cx="1553281" cy="311614"/>
          </a:xfrm>
          <a:custGeom>
            <a:avLst/>
            <a:gdLst>
              <a:gd name="T0" fmla="*/ 0 w 2013519"/>
              <a:gd name="T1" fmla="*/ 0 h 439387"/>
              <a:gd name="T2" fmla="*/ 1940286 w 2013519"/>
              <a:gd name="T3" fmla="*/ 0 h 439387"/>
              <a:gd name="T4" fmla="*/ 2013519 w 2013519"/>
              <a:gd name="T5" fmla="*/ 73233 h 439387"/>
              <a:gd name="T6" fmla="*/ 2013519 w 2013519"/>
              <a:gd name="T7" fmla="*/ 439387 h 439387"/>
              <a:gd name="T8" fmla="*/ 0 w 2013519"/>
              <a:gd name="T9" fmla="*/ 439387 h 439387"/>
              <a:gd name="T10" fmla="*/ 0 w 2013519"/>
              <a:gd name="T11" fmla="*/ 0 h 439387"/>
              <a:gd name="T12" fmla="*/ 0 60000 65536"/>
              <a:gd name="T13" fmla="*/ 0 60000 65536"/>
              <a:gd name="T14" fmla="*/ 0 60000 65536"/>
              <a:gd name="T15" fmla="*/ 0 60000 65536"/>
              <a:gd name="T16" fmla="*/ 0 60000 65536"/>
              <a:gd name="T17" fmla="*/ 0 60000 65536"/>
              <a:gd name="T18" fmla="*/ 0 w 2013519"/>
              <a:gd name="T19" fmla="*/ 0 h 439387"/>
              <a:gd name="T20" fmla="*/ 2013519 w 2013519"/>
              <a:gd name="T21" fmla="*/ 439387 h 439387"/>
            </a:gdLst>
            <a:ahLst/>
            <a:cxnLst>
              <a:cxn ang="T12">
                <a:pos x="T0" y="T1"/>
              </a:cxn>
              <a:cxn ang="T13">
                <a:pos x="T2" y="T3"/>
              </a:cxn>
              <a:cxn ang="T14">
                <a:pos x="T4" y="T5"/>
              </a:cxn>
              <a:cxn ang="T15">
                <a:pos x="T6" y="T7"/>
              </a:cxn>
              <a:cxn ang="T16">
                <a:pos x="T8" y="T9"/>
              </a:cxn>
              <a:cxn ang="T17">
                <a:pos x="T10" y="T11"/>
              </a:cxn>
            </a:cxnLst>
            <a:rect l="T18" t="T19" r="T20" b="T21"/>
            <a:pathLst>
              <a:path w="2013519" h="439387">
                <a:moveTo>
                  <a:pt x="0" y="0"/>
                </a:moveTo>
                <a:lnTo>
                  <a:pt x="1940286" y="0"/>
                </a:lnTo>
                <a:lnTo>
                  <a:pt x="2013519" y="73233"/>
                </a:lnTo>
                <a:lnTo>
                  <a:pt x="2013519" y="439387"/>
                </a:lnTo>
                <a:lnTo>
                  <a:pt x="0" y="439387"/>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900"/>
              </a:lnSpc>
              <a:spcAft>
                <a:spcPts val="0"/>
              </a:spcAft>
            </a:pPr>
            <a:r>
              <a:rPr lang="ja-JP" altLang="en-US" sz="700" b="1" dirty="0">
                <a:solidFill>
                  <a:srgbClr val="000000"/>
                </a:solidFill>
                <a:latin typeface="ＭＳ ゴシック"/>
                <a:ea typeface="メイリオ"/>
                <a:cs typeface="ＭＳ ゴシック"/>
              </a:rPr>
              <a:t>自立就労</a:t>
            </a:r>
            <a:endParaRPr lang="ja-JP" altLang="en-US" sz="1450" b="1" dirty="0">
              <a:solidFill>
                <a:srgbClr val="000000"/>
              </a:solidFill>
              <a:latin typeface="ＭＳ ゴシック"/>
              <a:cs typeface="ＭＳ ゴシック"/>
            </a:endParaRPr>
          </a:p>
          <a:p>
            <a:pPr algn="ctr" hangingPunct="0">
              <a:lnSpc>
                <a:spcPts val="900"/>
              </a:lnSpc>
              <a:spcAft>
                <a:spcPts val="0"/>
              </a:spcAft>
            </a:pPr>
            <a:r>
              <a:rPr lang="ja-JP" altLang="en-US" sz="700" b="1" dirty="0">
                <a:solidFill>
                  <a:srgbClr val="000000"/>
                </a:solidFill>
                <a:latin typeface="ＭＳ ゴシック"/>
                <a:ea typeface="メイリオ"/>
                <a:cs typeface="ＭＳ ゴシック"/>
              </a:rPr>
              <a:t>サポートセンター</a:t>
            </a:r>
            <a:endParaRPr lang="ja-JP" altLang="en-US" sz="1450" b="1" dirty="0">
              <a:solidFill>
                <a:srgbClr val="000000"/>
              </a:solidFill>
              <a:latin typeface="ＭＳ ゴシック"/>
              <a:cs typeface="ＭＳ ゴシック"/>
            </a:endParaRPr>
          </a:p>
        </p:txBody>
      </p:sp>
      <p:sp>
        <p:nvSpPr>
          <p:cNvPr id="288" name="二等辺三角形 287"/>
          <p:cNvSpPr>
            <a:spLocks/>
          </p:cNvSpPr>
          <p:nvPr/>
        </p:nvSpPr>
        <p:spPr>
          <a:xfrm flipV="1">
            <a:off x="4252838" y="2780928"/>
            <a:ext cx="412750" cy="7112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290" name="テキスト ボックス 2110"/>
          <p:cNvSpPr txBox="1">
            <a:spLocks/>
          </p:cNvSpPr>
          <p:nvPr/>
        </p:nvSpPr>
        <p:spPr>
          <a:xfrm>
            <a:off x="410592" y="2564904"/>
            <a:ext cx="1765300" cy="304165"/>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hangingPunct="0">
              <a:lnSpc>
                <a:spcPts val="1800"/>
              </a:lnSpc>
              <a:spcAft>
                <a:spcPts val="0"/>
              </a:spcAft>
            </a:pPr>
            <a:r>
              <a:rPr lang="ja-JP" altLang="en-US" b="1" dirty="0">
                <a:solidFill>
                  <a:srgbClr val="000000"/>
                </a:solidFill>
                <a:latin typeface="ＭＳ ゴシック"/>
                <a:ea typeface="メイリオ"/>
                <a:cs typeface="ＭＳ ゴシック"/>
              </a:rPr>
              <a:t>専門サービス</a:t>
            </a:r>
            <a:endParaRPr lang="ja-JP" altLang="en-US" sz="1450" b="1" dirty="0">
              <a:solidFill>
                <a:srgbClr val="000000"/>
              </a:solidFill>
              <a:latin typeface="ＭＳ ゴシック"/>
              <a:cs typeface="ＭＳ ゴシック"/>
            </a:endParaRPr>
          </a:p>
        </p:txBody>
      </p:sp>
      <p:sp>
        <p:nvSpPr>
          <p:cNvPr id="291" name="テキスト ボックス 2111"/>
          <p:cNvSpPr txBox="1">
            <a:spLocks/>
          </p:cNvSpPr>
          <p:nvPr/>
        </p:nvSpPr>
        <p:spPr>
          <a:xfrm>
            <a:off x="408052" y="2869069"/>
            <a:ext cx="1765300" cy="2305690"/>
          </a:xfrm>
          <a:prstGeom prst="rect">
            <a:avLst/>
          </a:prstGeom>
          <a:solidFill>
            <a:schemeClr val="bg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ts val="1800"/>
              </a:lnSpc>
              <a:spcAft>
                <a:spcPts val="0"/>
              </a:spcAft>
            </a:pPr>
            <a:r>
              <a:rPr lang="en-US" sz="1400">
                <a:solidFill>
                  <a:srgbClr val="000000"/>
                </a:solidFill>
                <a:latin typeface="メイリオ"/>
                <a:cs typeface="ＭＳ ゴシック"/>
              </a:rPr>
              <a:t> </a:t>
            </a:r>
            <a:endParaRPr lang="ja-JP" altLang="en-US" sz="1450" b="1">
              <a:solidFill>
                <a:srgbClr val="000000"/>
              </a:solidFill>
              <a:latin typeface="ＭＳ ゴシック"/>
              <a:cs typeface="ＭＳ ゴシック"/>
            </a:endParaRPr>
          </a:p>
        </p:txBody>
      </p:sp>
      <p:sp>
        <p:nvSpPr>
          <p:cNvPr id="292" name="1 つの角を切り取った四角形 2116"/>
          <p:cNvSpPr>
            <a:spLocks/>
          </p:cNvSpPr>
          <p:nvPr/>
        </p:nvSpPr>
        <p:spPr bwMode="auto">
          <a:xfrm>
            <a:off x="494729" y="2924945"/>
            <a:ext cx="1591945" cy="324132"/>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000"/>
              </a:lnSpc>
              <a:spcAft>
                <a:spcPts val="0"/>
              </a:spcAft>
            </a:pPr>
            <a:r>
              <a:rPr lang="ja-JP" altLang="en-US" sz="900" b="1" dirty="0" smtClean="0">
                <a:solidFill>
                  <a:srgbClr val="000000"/>
                </a:solidFill>
                <a:latin typeface="ＭＳ ゴシック"/>
                <a:ea typeface="メイリオ"/>
                <a:cs typeface="ＭＳ ゴシック"/>
              </a:rPr>
              <a:t>ハローワークコーナー</a:t>
            </a:r>
            <a:endParaRPr lang="ja-JP" altLang="en-US" sz="1600" b="1" dirty="0">
              <a:solidFill>
                <a:srgbClr val="000000"/>
              </a:solidFill>
              <a:latin typeface="ＭＳ ゴシック"/>
              <a:cs typeface="ＭＳ ゴシック"/>
            </a:endParaRPr>
          </a:p>
        </p:txBody>
      </p:sp>
      <p:sp>
        <p:nvSpPr>
          <p:cNvPr id="293" name="1 つの角を切り取った四角形 2118"/>
          <p:cNvSpPr>
            <a:spLocks/>
          </p:cNvSpPr>
          <p:nvPr/>
        </p:nvSpPr>
        <p:spPr bwMode="auto">
          <a:xfrm>
            <a:off x="503302" y="4328480"/>
            <a:ext cx="1591945" cy="331847"/>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000"/>
              </a:lnSpc>
              <a:spcAft>
                <a:spcPts val="0"/>
              </a:spcAft>
            </a:pPr>
            <a:r>
              <a:rPr lang="ja-JP" altLang="en-US" sz="900" b="1" dirty="0" smtClean="0">
                <a:solidFill>
                  <a:srgbClr val="000000"/>
                </a:solidFill>
                <a:latin typeface="ＭＳ ゴシック"/>
                <a:ea typeface="メイリオ"/>
                <a:cs typeface="ＭＳ ゴシック"/>
              </a:rPr>
              <a:t>京都人材ジョブトライ</a:t>
            </a:r>
            <a:endParaRPr lang="ja-JP" altLang="en-US" sz="1600" b="1" dirty="0">
              <a:solidFill>
                <a:srgbClr val="000000"/>
              </a:solidFill>
              <a:latin typeface="ＭＳ ゴシック"/>
              <a:cs typeface="ＭＳ ゴシック"/>
            </a:endParaRPr>
          </a:p>
        </p:txBody>
      </p:sp>
      <p:sp>
        <p:nvSpPr>
          <p:cNvPr id="299" name="1 つの角を切り取った四角形 2119"/>
          <p:cNvSpPr>
            <a:spLocks/>
          </p:cNvSpPr>
          <p:nvPr/>
        </p:nvSpPr>
        <p:spPr bwMode="auto">
          <a:xfrm>
            <a:off x="503302" y="3789040"/>
            <a:ext cx="1591945" cy="435170"/>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000"/>
              </a:lnSpc>
              <a:spcAft>
                <a:spcPts val="0"/>
              </a:spcAft>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京都未来を担う</a:t>
            </a:r>
            <a:endParaRPr lang="en-US" altLang="ja-JP"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hangingPunct="0">
              <a:lnSpc>
                <a:spcPts val="1000"/>
              </a:lnSpc>
              <a:spcAft>
                <a:spcPts val="0"/>
              </a:spcAft>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人づくりサポートセンター</a:t>
            </a:r>
            <a:endParaRPr lang="en-US" altLang="ja-JP"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hangingPunct="0">
              <a:lnSpc>
                <a:spcPts val="1000"/>
              </a:lnSpc>
              <a:spcAft>
                <a:spcPts val="0"/>
              </a:spcAft>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（京都新卒人づくり大学）</a:t>
            </a:r>
            <a:endPar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0" name="グループ化 59"/>
          <p:cNvGrpSpPr/>
          <p:nvPr/>
        </p:nvGrpSpPr>
        <p:grpSpPr>
          <a:xfrm flipH="1">
            <a:off x="2249084" y="2924944"/>
            <a:ext cx="586455" cy="2688885"/>
            <a:chOff x="4080049" y="2872380"/>
            <a:chExt cx="586455" cy="2688885"/>
          </a:xfrm>
        </p:grpSpPr>
        <p:sp>
          <p:nvSpPr>
            <p:cNvPr id="45" name="右矢印 44"/>
            <p:cNvSpPr/>
            <p:nvPr/>
          </p:nvSpPr>
          <p:spPr>
            <a:xfrm rot="19746903">
              <a:off x="4106846" y="3779070"/>
              <a:ext cx="559658" cy="245269"/>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3" name="右矢印 302"/>
            <p:cNvSpPr/>
            <p:nvPr/>
          </p:nvSpPr>
          <p:spPr>
            <a:xfrm rot="2036978">
              <a:off x="4080049" y="4579974"/>
              <a:ext cx="559658" cy="245269"/>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4" name="右矢印 303"/>
            <p:cNvSpPr/>
            <p:nvPr/>
          </p:nvSpPr>
          <p:spPr>
            <a:xfrm>
              <a:off x="4106846" y="4171646"/>
              <a:ext cx="559658" cy="245269"/>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1" name="テキスト ボックス 2"/>
            <p:cNvSpPr txBox="1">
              <a:spLocks noChangeArrowheads="1"/>
            </p:cNvSpPr>
            <p:nvPr/>
          </p:nvSpPr>
          <p:spPr bwMode="auto">
            <a:xfrm>
              <a:off x="4234855" y="2872380"/>
              <a:ext cx="349250" cy="2688885"/>
            </a:xfrm>
            <a:prstGeom prst="rect">
              <a:avLst/>
            </a:prstGeom>
            <a:noFill/>
            <a:ln w="9525">
              <a:noFill/>
              <a:miter lim="800000"/>
              <a:headEnd/>
              <a:tailEnd/>
            </a:ln>
          </p:spPr>
          <p:txBody>
            <a:bodyPr rot="0" vert="eaVert" wrap="square" lIns="91440" tIns="45720" rIns="91440" bIns="45720" anchor="t" anchorCtr="0">
              <a:noAutofit/>
            </a:bodyPr>
            <a:lstStyle/>
            <a:p>
              <a:pPr algn="ctr" hangingPunct="0">
                <a:lnSpc>
                  <a:spcPts val="1500"/>
                </a:lnSpc>
                <a:spcAft>
                  <a:spcPts val="0"/>
                </a:spcAft>
              </a:pPr>
              <a:r>
                <a:rPr lang="ja-JP" altLang="en-US" b="1" dirty="0" smtClean="0">
                  <a:solidFill>
                    <a:srgbClr val="000000"/>
                  </a:solidFill>
                  <a:latin typeface="ＭＳ ゴシック"/>
                  <a:cs typeface="ＭＳ ゴシック"/>
                </a:rPr>
                <a:t>利用者ニーズに応じてフル活用</a:t>
              </a:r>
              <a:endParaRPr lang="ja-JP" altLang="en-US" b="1" dirty="0">
                <a:solidFill>
                  <a:srgbClr val="000000"/>
                </a:solidFill>
                <a:latin typeface="ＭＳ ゴシック"/>
                <a:cs typeface="ＭＳ ゴシック"/>
              </a:endParaRPr>
            </a:p>
          </p:txBody>
        </p:sp>
      </p:grpSp>
      <p:sp>
        <p:nvSpPr>
          <p:cNvPr id="305" name="テキスト ボックス 2051"/>
          <p:cNvSpPr txBox="1">
            <a:spLocks/>
          </p:cNvSpPr>
          <p:nvPr/>
        </p:nvSpPr>
        <p:spPr>
          <a:xfrm>
            <a:off x="107504" y="907144"/>
            <a:ext cx="8928992" cy="649648"/>
          </a:xfrm>
          <a:prstGeom prst="rect">
            <a:avLst/>
          </a:prstGeom>
          <a:solidFill>
            <a:schemeClr val="bg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ts val="2100"/>
              </a:lnSpc>
              <a:spcAft>
                <a:spcPts val="0"/>
              </a:spcAft>
            </a:pPr>
            <a:r>
              <a:rPr lang="ja-JP" altLang="en-US" sz="1400" b="1" dirty="0" smtClean="0">
                <a:solidFill>
                  <a:srgbClr val="000000"/>
                </a:solidFill>
                <a:latin typeface="HGｺﾞｼｯｸM" panose="020B0609000000000000" pitchFamily="49" charset="-128"/>
                <a:ea typeface="HGｺﾞｼｯｸM" panose="020B0609000000000000" pitchFamily="49" charset="-128"/>
                <a:cs typeface="ＭＳ ゴシック"/>
              </a:rPr>
              <a:t>　初回受付において主訴を踏まえて最適コーナー・カウンセラーを選定</a:t>
            </a:r>
            <a:endParaRPr lang="en-US" altLang="ja-JP" sz="1400" b="1" dirty="0" smtClean="0">
              <a:solidFill>
                <a:srgbClr val="000000"/>
              </a:solidFill>
              <a:latin typeface="HGｺﾞｼｯｸM" panose="020B0609000000000000" pitchFamily="49" charset="-128"/>
              <a:ea typeface="HGｺﾞｼｯｸM" panose="020B0609000000000000" pitchFamily="49" charset="-128"/>
              <a:cs typeface="ＭＳ ゴシック"/>
            </a:endParaRPr>
          </a:p>
          <a:p>
            <a:pPr hangingPunct="0">
              <a:lnSpc>
                <a:spcPts val="2100"/>
              </a:lnSpc>
              <a:spcAft>
                <a:spcPts val="0"/>
              </a:spcAft>
            </a:pPr>
            <a:r>
              <a:rPr lang="ja-JP" altLang="en-US" sz="1400" b="1" dirty="0" smtClean="0">
                <a:solidFill>
                  <a:srgbClr val="000000"/>
                </a:solidFill>
                <a:latin typeface="HGｺﾞｼｯｸM" panose="020B0609000000000000" pitchFamily="49" charset="-128"/>
                <a:ea typeface="HGｺﾞｼｯｸM" panose="020B0609000000000000" pitchFamily="49" charset="-128"/>
                <a:cs typeface="ＭＳ ゴシック"/>
              </a:rPr>
              <a:t>　以降、担当カウンセラーがジョブパークの専門機能をフル活用しながら就業・定着までを伴走支援　</a:t>
            </a:r>
            <a:endParaRPr lang="ja-JP" altLang="en-US" sz="1400" b="1" dirty="0">
              <a:solidFill>
                <a:srgbClr val="000000"/>
              </a:solidFill>
              <a:latin typeface="HGｺﾞｼｯｸM" panose="020B0609000000000000" pitchFamily="49" charset="-128"/>
              <a:ea typeface="HGｺﾞｼｯｸM" panose="020B0609000000000000" pitchFamily="49" charset="-128"/>
              <a:cs typeface="ＭＳ ゴシック"/>
            </a:endParaRPr>
          </a:p>
        </p:txBody>
      </p:sp>
      <p:sp>
        <p:nvSpPr>
          <p:cNvPr id="309" name="角丸四角形 308"/>
          <p:cNvSpPr/>
          <p:nvPr/>
        </p:nvSpPr>
        <p:spPr bwMode="auto">
          <a:xfrm>
            <a:off x="262987" y="1628800"/>
            <a:ext cx="6220361" cy="5141887"/>
          </a:xfrm>
          <a:prstGeom prst="roundRect">
            <a:avLst>
              <a:gd name="adj" fmla="val 1766"/>
            </a:avLst>
          </a:prstGeom>
          <a:noFill/>
          <a:ln/>
        </p:spPr>
        <p:style>
          <a:lnRef idx="2">
            <a:schemeClr val="dk1"/>
          </a:lnRef>
          <a:fillRef idx="1">
            <a:schemeClr val="lt1"/>
          </a:fillRef>
          <a:effectRef idx="0">
            <a:schemeClr val="dk1"/>
          </a:effectRef>
          <a:fontRef idx="minor">
            <a:schemeClr val="dk1"/>
          </a:fontRef>
        </p:style>
        <p:txBody>
          <a:bodyPr anchor="t" anchorCtr="0"/>
          <a:lstStyle/>
          <a:p>
            <a:pPr algn="ctr">
              <a:spcBef>
                <a:spcPct val="50000"/>
              </a:spcBef>
              <a:defRPr/>
            </a:pPr>
            <a:endParaRPr lang="en-US" altLang="ja-JP" sz="1800" b="1" u="sng" dirty="0" smtClean="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600"/>
              </a:lnSpc>
              <a:spcBef>
                <a:spcPct val="50000"/>
              </a:spcBef>
              <a:defRPr/>
            </a:pPr>
            <a:endParaRPr lang="en-US" altLang="ja-JP" sz="2000" dirty="0" smtClean="0">
              <a:solidFill>
                <a:prstClr val="black"/>
              </a:solidFill>
            </a:endParaRPr>
          </a:p>
          <a:p>
            <a:pPr algn="ctr">
              <a:lnSpc>
                <a:spcPts val="600"/>
              </a:lnSpc>
              <a:spcBef>
                <a:spcPct val="50000"/>
              </a:spcBef>
              <a:defRPr/>
            </a:pPr>
            <a:endParaRPr lang="en-US" altLang="ja-JP" sz="2000" dirty="0">
              <a:solidFill>
                <a:prstClr val="black"/>
              </a:solidFill>
            </a:endParaRPr>
          </a:p>
        </p:txBody>
      </p:sp>
      <p:sp>
        <p:nvSpPr>
          <p:cNvPr id="330" name="テキスト ボックス 28"/>
          <p:cNvSpPr txBox="1">
            <a:spLocks/>
          </p:cNvSpPr>
          <p:nvPr/>
        </p:nvSpPr>
        <p:spPr>
          <a:xfrm>
            <a:off x="398529" y="5661248"/>
            <a:ext cx="5179402" cy="204217"/>
          </a:xfrm>
          <a:prstGeom prst="roundRect">
            <a:avLst/>
          </a:prstGeom>
          <a:solidFill>
            <a:schemeClr val="tx2"/>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hangingPunct="0">
              <a:lnSpc>
                <a:spcPts val="1600"/>
              </a:lnSpc>
              <a:spcAft>
                <a:spcPts val="0"/>
              </a:spcAft>
            </a:pPr>
            <a:r>
              <a:rPr lang="ja-JP" altLang="en-US" sz="1100" b="1" dirty="0" smtClean="0">
                <a:solidFill>
                  <a:prstClr val="white"/>
                </a:solidFill>
                <a:latin typeface="ＭＳ ゴシック"/>
                <a:cs typeface="ＭＳ ゴシック"/>
              </a:rPr>
              <a:t>中小企業人財確保センター</a:t>
            </a:r>
            <a:r>
              <a:rPr lang="ja-JP" altLang="en-US" sz="1100" b="1" dirty="0">
                <a:solidFill>
                  <a:prstClr val="white"/>
                </a:solidFill>
                <a:latin typeface="ＭＳ ゴシック"/>
                <a:cs typeface="ＭＳ ゴシック"/>
              </a:rPr>
              <a:t>・</a:t>
            </a:r>
            <a:r>
              <a:rPr lang="ja-JP" altLang="en-US" sz="1100" b="1" dirty="0" smtClean="0">
                <a:solidFill>
                  <a:prstClr val="white"/>
                </a:solidFill>
                <a:latin typeface="ＭＳ ゴシック"/>
                <a:cs typeface="ＭＳ ゴシック"/>
              </a:rPr>
              <a:t>京都ものづくり企業人財確保プロジェクトオフィス</a:t>
            </a:r>
            <a:endParaRPr lang="ja-JP" altLang="en-US" sz="1100" b="1" dirty="0">
              <a:solidFill>
                <a:prstClr val="white"/>
              </a:solidFill>
              <a:latin typeface="ＭＳ ゴシック"/>
              <a:cs typeface="ＭＳ ゴシック"/>
            </a:endParaRPr>
          </a:p>
        </p:txBody>
      </p:sp>
      <p:sp>
        <p:nvSpPr>
          <p:cNvPr id="331" name="テキスト ボックス 2051"/>
          <p:cNvSpPr txBox="1">
            <a:spLocks/>
          </p:cNvSpPr>
          <p:nvPr/>
        </p:nvSpPr>
        <p:spPr>
          <a:xfrm>
            <a:off x="398529" y="5854297"/>
            <a:ext cx="5179402" cy="828148"/>
          </a:xfrm>
          <a:prstGeom prst="roundRect">
            <a:avLst>
              <a:gd name="adj" fmla="val 1637"/>
            </a:avLst>
          </a:prstGeom>
          <a:solidFill>
            <a:schemeClr val="bg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ts val="1300"/>
              </a:lnSpc>
              <a:spcAft>
                <a:spcPts val="0"/>
              </a:spcAft>
            </a:pPr>
            <a:endParaRPr lang="ja-JP" altLang="en-US" sz="1450" b="1" dirty="0">
              <a:solidFill>
                <a:srgbClr val="000000"/>
              </a:solidFill>
              <a:latin typeface="ＭＳ ゴシック"/>
              <a:cs typeface="ＭＳ ゴシック"/>
            </a:endParaRPr>
          </a:p>
        </p:txBody>
      </p:sp>
      <p:sp>
        <p:nvSpPr>
          <p:cNvPr id="3" name="左右矢印 2"/>
          <p:cNvSpPr/>
          <p:nvPr/>
        </p:nvSpPr>
        <p:spPr>
          <a:xfrm rot="2816589">
            <a:off x="1178846" y="5180431"/>
            <a:ext cx="754404" cy="415065"/>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white"/>
                </a:solidFill>
              </a:rPr>
              <a:t>連携</a:t>
            </a:r>
          </a:p>
        </p:txBody>
      </p:sp>
      <p:sp>
        <p:nvSpPr>
          <p:cNvPr id="340" name="1 つの角を切り取った四角形 2122"/>
          <p:cNvSpPr>
            <a:spLocks/>
          </p:cNvSpPr>
          <p:nvPr/>
        </p:nvSpPr>
        <p:spPr bwMode="auto">
          <a:xfrm>
            <a:off x="562844" y="5924816"/>
            <a:ext cx="2376443" cy="321945"/>
          </a:xfrm>
          <a:prstGeom prst="rect">
            <a:avLst/>
          </a:prstGeom>
          <a:solidFill>
            <a:schemeClr val="accent1">
              <a:lumMod val="20000"/>
              <a:lumOff val="8000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000"/>
              </a:lnSpc>
              <a:spcAft>
                <a:spcPts val="0"/>
              </a:spcAft>
            </a:pP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ＭＳ ゴシック"/>
              </a:rPr>
              <a:t>求職者と企業の個別マッチング</a:t>
            </a:r>
            <a:endParaRPr lang="ja-JP" altLang="en-US" sz="1600" b="1" dirty="0">
              <a:solidFill>
                <a:srgbClr val="000000"/>
              </a:solidFill>
              <a:latin typeface="HG丸ｺﾞｼｯｸM-PRO" panose="020F0600000000000000" pitchFamily="50" charset="-128"/>
              <a:ea typeface="HG丸ｺﾞｼｯｸM-PRO" panose="020F0600000000000000" pitchFamily="50" charset="-128"/>
              <a:cs typeface="ＭＳ ゴシック"/>
            </a:endParaRPr>
          </a:p>
        </p:txBody>
      </p:sp>
      <p:sp>
        <p:nvSpPr>
          <p:cNvPr id="345" name="1 つの角を切り取った四角形 2122"/>
          <p:cNvSpPr>
            <a:spLocks/>
          </p:cNvSpPr>
          <p:nvPr/>
        </p:nvSpPr>
        <p:spPr bwMode="auto">
          <a:xfrm>
            <a:off x="558906" y="6309320"/>
            <a:ext cx="2379985" cy="321945"/>
          </a:xfrm>
          <a:prstGeom prst="rect">
            <a:avLst/>
          </a:prstGeom>
          <a:solidFill>
            <a:schemeClr val="accent1">
              <a:lumMod val="20000"/>
              <a:lumOff val="8000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000"/>
              </a:lnSpc>
              <a:spcAft>
                <a:spcPts val="0"/>
              </a:spcAft>
            </a:pP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ＭＳ ゴシック"/>
              </a:rPr>
              <a:t>様々な企業説明会の開催</a:t>
            </a:r>
            <a:endParaRPr lang="ja-JP" altLang="en-US" sz="1000" b="1" dirty="0">
              <a:solidFill>
                <a:srgbClr val="000000"/>
              </a:solidFill>
              <a:latin typeface="HG丸ｺﾞｼｯｸM-PRO" panose="020F0600000000000000" pitchFamily="50" charset="-128"/>
              <a:ea typeface="HG丸ｺﾞｼｯｸM-PRO" panose="020F0600000000000000" pitchFamily="50" charset="-128"/>
              <a:cs typeface="ＭＳ ゴシック"/>
            </a:endParaRPr>
          </a:p>
        </p:txBody>
      </p:sp>
      <p:sp>
        <p:nvSpPr>
          <p:cNvPr id="346" name="1 つの角を切り取った四角形 2122"/>
          <p:cNvSpPr>
            <a:spLocks/>
          </p:cNvSpPr>
          <p:nvPr/>
        </p:nvSpPr>
        <p:spPr bwMode="auto">
          <a:xfrm>
            <a:off x="3059832" y="5924816"/>
            <a:ext cx="2311360" cy="321945"/>
          </a:xfrm>
          <a:prstGeom prst="rect">
            <a:avLst/>
          </a:prstGeom>
          <a:solidFill>
            <a:schemeClr val="accent1">
              <a:lumMod val="20000"/>
              <a:lumOff val="8000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000"/>
              </a:lnSpc>
              <a:spcAft>
                <a:spcPts val="0"/>
              </a:spcAft>
            </a:pP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ＭＳ ゴシック"/>
              </a:rPr>
              <a:t>企業の魅力発信</a:t>
            </a:r>
            <a:endParaRPr lang="en-US" altLang="ja-JP" sz="1000" b="1" dirty="0" smtClean="0">
              <a:solidFill>
                <a:srgbClr val="000000"/>
              </a:solidFill>
              <a:latin typeface="HG丸ｺﾞｼｯｸM-PRO" panose="020F0600000000000000" pitchFamily="50" charset="-128"/>
              <a:ea typeface="HG丸ｺﾞｼｯｸM-PRO" panose="020F0600000000000000" pitchFamily="50" charset="-128"/>
              <a:cs typeface="ＭＳ ゴシック"/>
            </a:endParaRPr>
          </a:p>
          <a:p>
            <a:pPr algn="ctr" hangingPunct="0">
              <a:lnSpc>
                <a:spcPts val="1000"/>
              </a:lnSpc>
              <a:spcAft>
                <a:spcPts val="0"/>
              </a:spcAft>
            </a:pP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ＭＳ ゴシック"/>
              </a:rPr>
              <a:t>（きょうとジョブナビ）</a:t>
            </a:r>
            <a:endParaRPr lang="ja-JP" altLang="en-US" sz="1000" b="1" dirty="0">
              <a:solidFill>
                <a:srgbClr val="000000"/>
              </a:solidFill>
              <a:latin typeface="HG丸ｺﾞｼｯｸM-PRO" panose="020F0600000000000000" pitchFamily="50" charset="-128"/>
              <a:ea typeface="HG丸ｺﾞｼｯｸM-PRO" panose="020F0600000000000000" pitchFamily="50" charset="-128"/>
              <a:cs typeface="ＭＳ ゴシック"/>
            </a:endParaRPr>
          </a:p>
        </p:txBody>
      </p:sp>
      <p:sp>
        <p:nvSpPr>
          <p:cNvPr id="347" name="1 つの角を切り取った四角形 2122"/>
          <p:cNvSpPr>
            <a:spLocks/>
          </p:cNvSpPr>
          <p:nvPr/>
        </p:nvSpPr>
        <p:spPr bwMode="auto">
          <a:xfrm>
            <a:off x="3059832" y="6309320"/>
            <a:ext cx="2311360" cy="321945"/>
          </a:xfrm>
          <a:prstGeom prst="rect">
            <a:avLst/>
          </a:prstGeom>
          <a:solidFill>
            <a:schemeClr val="accent1">
              <a:lumMod val="20000"/>
              <a:lumOff val="8000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000"/>
              </a:lnSpc>
              <a:spcAft>
                <a:spcPts val="0"/>
              </a:spcAft>
            </a:pP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ＭＳ ゴシック"/>
              </a:rPr>
              <a:t>セミナー・専門家相談の開催</a:t>
            </a:r>
            <a:endParaRPr lang="ja-JP" altLang="en-US" sz="1000" b="1" dirty="0">
              <a:solidFill>
                <a:srgbClr val="000000"/>
              </a:solidFill>
              <a:latin typeface="HG丸ｺﾞｼｯｸM-PRO" panose="020F0600000000000000" pitchFamily="50" charset="-128"/>
              <a:ea typeface="HG丸ｺﾞｼｯｸM-PRO" panose="020F0600000000000000" pitchFamily="50" charset="-128"/>
              <a:cs typeface="ＭＳ ゴシック"/>
            </a:endParaRPr>
          </a:p>
        </p:txBody>
      </p:sp>
      <p:pic>
        <p:nvPicPr>
          <p:cNvPr id="348" name="Picture 33" descr="総合就業支援拠点京都ジョブパー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612088"/>
            <a:ext cx="2147775" cy="5207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9" name="テキスト ボックス 2098"/>
          <p:cNvSpPr txBox="1">
            <a:spLocks/>
          </p:cNvSpPr>
          <p:nvPr/>
        </p:nvSpPr>
        <p:spPr>
          <a:xfrm>
            <a:off x="7259232" y="2154745"/>
            <a:ext cx="1780062" cy="872381"/>
          </a:xfrm>
          <a:prstGeom prst="rect">
            <a:avLst/>
          </a:prstGeom>
          <a:solidFill>
            <a:schemeClr val="bg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ts val="1800"/>
              </a:lnSpc>
              <a:spcAft>
                <a:spcPts val="0"/>
              </a:spcAft>
            </a:pPr>
            <a:r>
              <a:rPr lang="en-US" sz="1400">
                <a:solidFill>
                  <a:srgbClr val="000000"/>
                </a:solidFill>
                <a:latin typeface="メイリオ"/>
                <a:cs typeface="ＭＳ ゴシック"/>
              </a:rPr>
              <a:t> </a:t>
            </a:r>
            <a:endParaRPr lang="ja-JP" altLang="en-US" sz="1450" b="1">
              <a:solidFill>
                <a:srgbClr val="000000"/>
              </a:solidFill>
              <a:latin typeface="ＭＳ ゴシック"/>
              <a:cs typeface="ＭＳ ゴシック"/>
            </a:endParaRPr>
          </a:p>
        </p:txBody>
      </p:sp>
      <p:sp>
        <p:nvSpPr>
          <p:cNvPr id="350" name="テキスト ボックス 2093"/>
          <p:cNvSpPr txBox="1">
            <a:spLocks/>
          </p:cNvSpPr>
          <p:nvPr/>
        </p:nvSpPr>
        <p:spPr>
          <a:xfrm>
            <a:off x="7263742" y="1929426"/>
            <a:ext cx="1788732" cy="250663"/>
          </a:xfrm>
          <a:prstGeom prst="rect">
            <a:avLst/>
          </a:prstGeom>
          <a:solidFill>
            <a:srgbClr val="00FF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hangingPunct="0">
              <a:lnSpc>
                <a:spcPts val="1800"/>
              </a:lnSpc>
              <a:spcAft>
                <a:spcPts val="0"/>
              </a:spcAft>
            </a:pPr>
            <a:r>
              <a:rPr lang="ja-JP" altLang="en-US" sz="1400" b="1" dirty="0" smtClean="0">
                <a:solidFill>
                  <a:srgbClr val="000000"/>
                </a:solidFill>
                <a:latin typeface="ＭＳ ゴシック"/>
                <a:cs typeface="ＭＳ ゴシック"/>
              </a:rPr>
              <a:t>関係機関</a:t>
            </a:r>
            <a:endParaRPr lang="ja-JP" altLang="en-US" sz="1400" b="1" dirty="0">
              <a:solidFill>
                <a:srgbClr val="000000"/>
              </a:solidFill>
              <a:latin typeface="ＭＳ ゴシック"/>
              <a:cs typeface="ＭＳ ゴシック"/>
            </a:endParaRPr>
          </a:p>
        </p:txBody>
      </p:sp>
      <p:sp>
        <p:nvSpPr>
          <p:cNvPr id="351" name="1 つの角を切り取った四角形 2097"/>
          <p:cNvSpPr>
            <a:spLocks/>
          </p:cNvSpPr>
          <p:nvPr/>
        </p:nvSpPr>
        <p:spPr bwMode="auto">
          <a:xfrm>
            <a:off x="7331240" y="2232927"/>
            <a:ext cx="1641584" cy="343611"/>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b="1" dirty="0" smtClean="0">
                <a:solidFill>
                  <a:srgbClr val="000000"/>
                </a:solidFill>
                <a:latin typeface="ＭＳ ゴシック"/>
                <a:cs typeface="ＭＳ ゴシック"/>
              </a:rPr>
              <a:t>労働相談所</a:t>
            </a:r>
            <a:endParaRPr lang="ja-JP" altLang="en-US" b="1" dirty="0">
              <a:solidFill>
                <a:srgbClr val="000000"/>
              </a:solidFill>
              <a:latin typeface="ＭＳ ゴシック"/>
              <a:cs typeface="ＭＳ ゴシック"/>
            </a:endParaRPr>
          </a:p>
        </p:txBody>
      </p:sp>
      <p:sp>
        <p:nvSpPr>
          <p:cNvPr id="352" name="1 つの角を切り取った四角形 2098"/>
          <p:cNvSpPr>
            <a:spLocks/>
          </p:cNvSpPr>
          <p:nvPr/>
        </p:nvSpPr>
        <p:spPr bwMode="auto">
          <a:xfrm>
            <a:off x="7340150" y="2639602"/>
            <a:ext cx="1635916" cy="330453"/>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b="1" dirty="0" smtClean="0">
                <a:solidFill>
                  <a:srgbClr val="000000"/>
                </a:solidFill>
                <a:latin typeface="ＭＳ ゴシック"/>
                <a:cs typeface="ＭＳ ゴシック"/>
              </a:rPr>
              <a:t>ワークライフバランス</a:t>
            </a:r>
            <a:endParaRPr lang="en-US" altLang="ja-JP" b="1" dirty="0" smtClean="0">
              <a:solidFill>
                <a:srgbClr val="000000"/>
              </a:solidFill>
              <a:latin typeface="ＭＳ ゴシック"/>
              <a:cs typeface="ＭＳ ゴシック"/>
            </a:endParaRPr>
          </a:p>
          <a:p>
            <a:pPr algn="ctr" hangingPunct="0">
              <a:lnSpc>
                <a:spcPts val="1200"/>
              </a:lnSpc>
              <a:spcAft>
                <a:spcPts val="0"/>
              </a:spcAft>
            </a:pPr>
            <a:r>
              <a:rPr lang="ja-JP" altLang="en-US" b="1" dirty="0" smtClean="0">
                <a:solidFill>
                  <a:srgbClr val="000000"/>
                </a:solidFill>
                <a:latin typeface="ＭＳ ゴシック"/>
                <a:cs typeface="ＭＳ ゴシック"/>
              </a:rPr>
              <a:t>センター</a:t>
            </a:r>
            <a:endParaRPr lang="ja-JP" altLang="en-US" b="1" dirty="0">
              <a:solidFill>
                <a:srgbClr val="000000"/>
              </a:solidFill>
              <a:latin typeface="ＭＳ ゴシック"/>
              <a:cs typeface="ＭＳ ゴシック"/>
            </a:endParaRPr>
          </a:p>
        </p:txBody>
      </p:sp>
      <p:sp>
        <p:nvSpPr>
          <p:cNvPr id="353" name="左右矢印 352"/>
          <p:cNvSpPr/>
          <p:nvPr/>
        </p:nvSpPr>
        <p:spPr bwMode="auto">
          <a:xfrm>
            <a:off x="6383000" y="1875626"/>
            <a:ext cx="853296" cy="1061249"/>
          </a:xfrm>
          <a:prstGeom prst="leftRightArrow">
            <a:avLst>
              <a:gd name="adj1" fmla="val 58603"/>
              <a:gd name="adj2" fmla="val 87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white"/>
                </a:solidFill>
              </a:rPr>
              <a:t>一体</a:t>
            </a:r>
            <a:endParaRPr lang="en-US" altLang="ja-JP" sz="1400" dirty="0">
              <a:solidFill>
                <a:prstClr val="white"/>
              </a:solidFill>
            </a:endParaRPr>
          </a:p>
          <a:p>
            <a:pPr algn="ctr" fontAlgn="auto">
              <a:spcBef>
                <a:spcPts val="0"/>
              </a:spcBef>
              <a:spcAft>
                <a:spcPts val="0"/>
              </a:spcAft>
              <a:defRPr/>
            </a:pPr>
            <a:r>
              <a:rPr lang="ja-JP" altLang="en-US" sz="1400" dirty="0">
                <a:solidFill>
                  <a:prstClr val="white"/>
                </a:solidFill>
              </a:rPr>
              <a:t>運用</a:t>
            </a:r>
          </a:p>
        </p:txBody>
      </p:sp>
      <p:sp>
        <p:nvSpPr>
          <p:cNvPr id="222" name="屈折矢印 221"/>
          <p:cNvSpPr/>
          <p:nvPr/>
        </p:nvSpPr>
        <p:spPr>
          <a:xfrm rot="16200000">
            <a:off x="5602428" y="5564744"/>
            <a:ext cx="459904" cy="508897"/>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pic>
        <p:nvPicPr>
          <p:cNvPr id="306" name="図 30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4999" y="5854296"/>
            <a:ext cx="718001" cy="599040"/>
          </a:xfrm>
          <a:prstGeom prst="rect">
            <a:avLst/>
          </a:prstGeom>
          <a:noFill/>
          <a:ln w="28575">
            <a:solidFill>
              <a:schemeClr val="tx1">
                <a:lumMod val="50000"/>
                <a:lumOff val="50000"/>
              </a:schemeClr>
            </a:solidFill>
          </a:ln>
          <a:effectLst>
            <a:outerShdw blurRad="50800" dist="38100" dir="18900000" algn="bl" rotWithShape="0">
              <a:prstClr val="black">
                <a:alpha val="40000"/>
              </a:prstClr>
            </a:outerShdw>
          </a:effectLst>
        </p:spPr>
      </p:pic>
      <p:sp>
        <p:nvSpPr>
          <p:cNvPr id="336" name="テキスト ボックス 2"/>
          <p:cNvSpPr txBox="1">
            <a:spLocks noChangeArrowheads="1"/>
          </p:cNvSpPr>
          <p:nvPr/>
        </p:nvSpPr>
        <p:spPr bwMode="auto">
          <a:xfrm>
            <a:off x="5971856" y="5321766"/>
            <a:ext cx="511492" cy="437218"/>
          </a:xfrm>
          <a:prstGeom prst="rect">
            <a:avLst/>
          </a:prstGeom>
          <a:noFill/>
          <a:ln w="9525">
            <a:noFill/>
            <a:miter lim="800000"/>
            <a:headEnd/>
            <a:tailEnd/>
          </a:ln>
        </p:spPr>
        <p:txBody>
          <a:bodyPr rot="0" vert="horz" wrap="square" lIns="91440" tIns="45720" rIns="91440" bIns="45720" anchor="t" anchorCtr="0">
            <a:noAutofit/>
          </a:bodyPr>
          <a:lstStyle/>
          <a:p>
            <a:pPr algn="ctr" hangingPunct="0">
              <a:lnSpc>
                <a:spcPts val="1500"/>
              </a:lnSpc>
              <a:spcAft>
                <a:spcPts val="0"/>
              </a:spcAft>
            </a:pPr>
            <a:r>
              <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a:t>
            </a:r>
            <a:endParaRPr lang="en-US" altLang="ja-JP"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hangingPunct="0">
              <a:lnSpc>
                <a:spcPts val="1500"/>
              </a:lnSpc>
              <a:spcAft>
                <a:spcPts val="0"/>
              </a:spcAft>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相談</a:t>
            </a:r>
          </a:p>
        </p:txBody>
      </p:sp>
      <p:sp>
        <p:nvSpPr>
          <p:cNvPr id="355" name="テキスト ボックス 2"/>
          <p:cNvSpPr txBox="1">
            <a:spLocks noChangeArrowheads="1"/>
          </p:cNvSpPr>
          <p:nvPr/>
        </p:nvSpPr>
        <p:spPr bwMode="auto">
          <a:xfrm>
            <a:off x="5580112" y="6429567"/>
            <a:ext cx="864145" cy="237740"/>
          </a:xfrm>
          <a:prstGeom prst="rect">
            <a:avLst/>
          </a:prstGeom>
          <a:solidFill>
            <a:schemeClr val="tx1"/>
          </a:solidFill>
          <a:ln w="9525">
            <a:solidFill>
              <a:schemeClr val="tx1"/>
            </a:solidFill>
            <a:miter lim="800000"/>
            <a:headEnd/>
            <a:tailEnd/>
          </a:ln>
        </p:spPr>
        <p:txBody>
          <a:bodyPr rot="0" vert="horz" wrap="square" lIns="91440" tIns="45720" rIns="91440" bIns="45720" anchor="t" anchorCtr="0">
            <a:noAutofit/>
          </a:bodyPr>
          <a:lstStyle/>
          <a:p>
            <a:pPr algn="ctr" hangingPunct="0">
              <a:lnSpc>
                <a:spcPts val="1500"/>
              </a:lnSpc>
              <a:spcAft>
                <a:spcPts val="0"/>
              </a:spcAft>
            </a:pPr>
            <a:r>
              <a:rPr lang="ja-JP" altLang="en-US" sz="11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京都企業</a:t>
            </a:r>
            <a:endPar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6" name="テキスト ボックス 2098"/>
          <p:cNvSpPr txBox="1">
            <a:spLocks/>
          </p:cNvSpPr>
          <p:nvPr/>
        </p:nvSpPr>
        <p:spPr>
          <a:xfrm>
            <a:off x="7030031" y="3410151"/>
            <a:ext cx="2017933" cy="1603026"/>
          </a:xfrm>
          <a:prstGeom prst="rect">
            <a:avLst/>
          </a:prstGeom>
          <a:solidFill>
            <a:schemeClr val="bg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ts val="1800"/>
              </a:lnSpc>
              <a:spcAft>
                <a:spcPts val="0"/>
              </a:spcAft>
            </a:pPr>
            <a:r>
              <a:rPr lang="en-US" sz="1400">
                <a:solidFill>
                  <a:srgbClr val="000000"/>
                </a:solidFill>
                <a:latin typeface="メイリオ"/>
                <a:cs typeface="ＭＳ ゴシック"/>
              </a:rPr>
              <a:t> </a:t>
            </a:r>
            <a:endParaRPr lang="ja-JP" altLang="en-US" sz="1450" b="1">
              <a:solidFill>
                <a:srgbClr val="000000"/>
              </a:solidFill>
              <a:latin typeface="ＭＳ ゴシック"/>
              <a:cs typeface="ＭＳ ゴシック"/>
            </a:endParaRPr>
          </a:p>
        </p:txBody>
      </p:sp>
      <p:sp>
        <p:nvSpPr>
          <p:cNvPr id="357" name="テキスト ボックス 2093"/>
          <p:cNvSpPr txBox="1">
            <a:spLocks/>
          </p:cNvSpPr>
          <p:nvPr/>
        </p:nvSpPr>
        <p:spPr>
          <a:xfrm>
            <a:off x="7030427" y="3152807"/>
            <a:ext cx="2017537" cy="276193"/>
          </a:xfrm>
          <a:prstGeom prst="rect">
            <a:avLst/>
          </a:prstGeom>
          <a:solidFill>
            <a:schemeClr val="bg2"/>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hangingPunct="0">
              <a:lnSpc>
                <a:spcPts val="1800"/>
              </a:lnSpc>
              <a:spcAft>
                <a:spcPts val="0"/>
              </a:spcAft>
            </a:pPr>
            <a:r>
              <a:rPr lang="ja-JP" altLang="en-US" sz="1400" b="1" dirty="0" smtClean="0">
                <a:solidFill>
                  <a:srgbClr val="000000"/>
                </a:solidFill>
                <a:latin typeface="ＭＳ ゴシック"/>
                <a:cs typeface="ＭＳ ゴシック"/>
              </a:rPr>
              <a:t>外部組織</a:t>
            </a:r>
            <a:endParaRPr lang="ja-JP" altLang="en-US" sz="1400" b="1" dirty="0">
              <a:solidFill>
                <a:srgbClr val="000000"/>
              </a:solidFill>
              <a:latin typeface="ＭＳ ゴシック"/>
              <a:cs typeface="ＭＳ ゴシック"/>
            </a:endParaRPr>
          </a:p>
        </p:txBody>
      </p:sp>
      <p:sp>
        <p:nvSpPr>
          <p:cNvPr id="358" name="1 つの角を切り取った四角形 2097"/>
          <p:cNvSpPr>
            <a:spLocks/>
          </p:cNvSpPr>
          <p:nvPr/>
        </p:nvSpPr>
        <p:spPr bwMode="auto">
          <a:xfrm>
            <a:off x="7097946" y="3793023"/>
            <a:ext cx="1860950" cy="230074"/>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b="1" dirty="0" smtClean="0">
                <a:solidFill>
                  <a:srgbClr val="000000"/>
                </a:solidFill>
                <a:latin typeface="ＭＳ ゴシック"/>
                <a:cs typeface="ＭＳ ゴシック"/>
              </a:rPr>
              <a:t>ＮＰＯ</a:t>
            </a:r>
            <a:r>
              <a:rPr lang="ja-JP" altLang="en-US" sz="1000" b="1" dirty="0" smtClean="0">
                <a:solidFill>
                  <a:srgbClr val="000000"/>
                </a:solidFill>
                <a:latin typeface="ＭＳ ゴシック"/>
                <a:cs typeface="ＭＳ ゴシック"/>
              </a:rPr>
              <a:t>（地域サポート強化）</a:t>
            </a:r>
            <a:endParaRPr lang="ja-JP" altLang="en-US" sz="1000" b="1" dirty="0">
              <a:solidFill>
                <a:srgbClr val="000000"/>
              </a:solidFill>
              <a:latin typeface="ＭＳ ゴシック"/>
              <a:cs typeface="ＭＳ ゴシック"/>
            </a:endParaRPr>
          </a:p>
        </p:txBody>
      </p:sp>
      <p:sp>
        <p:nvSpPr>
          <p:cNvPr id="359" name="1 つの角を切り取った四角形 2098"/>
          <p:cNvSpPr>
            <a:spLocks/>
          </p:cNvSpPr>
          <p:nvPr/>
        </p:nvSpPr>
        <p:spPr bwMode="auto">
          <a:xfrm>
            <a:off x="7101159" y="4091973"/>
            <a:ext cx="1854525" cy="221264"/>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b="1" dirty="0" smtClean="0">
                <a:solidFill>
                  <a:srgbClr val="000000"/>
                </a:solidFill>
                <a:latin typeface="ＭＳ ゴシック"/>
                <a:cs typeface="ＭＳ ゴシック"/>
              </a:rPr>
              <a:t>福祉事務所</a:t>
            </a:r>
            <a:endParaRPr lang="ja-JP" altLang="en-US" b="1" dirty="0">
              <a:solidFill>
                <a:srgbClr val="000000"/>
              </a:solidFill>
              <a:latin typeface="ＭＳ ゴシック"/>
              <a:cs typeface="ＭＳ ゴシック"/>
            </a:endParaRPr>
          </a:p>
        </p:txBody>
      </p:sp>
      <p:sp>
        <p:nvSpPr>
          <p:cNvPr id="360" name="1 つの角を切り取った四角形 2097"/>
          <p:cNvSpPr>
            <a:spLocks/>
          </p:cNvSpPr>
          <p:nvPr/>
        </p:nvSpPr>
        <p:spPr bwMode="auto">
          <a:xfrm>
            <a:off x="7097946" y="3498330"/>
            <a:ext cx="1860950" cy="230074"/>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b="1" dirty="0" smtClean="0">
                <a:solidFill>
                  <a:srgbClr val="000000"/>
                </a:solidFill>
                <a:latin typeface="ＭＳ ゴシック"/>
                <a:cs typeface="ＭＳ ゴシック"/>
              </a:rPr>
              <a:t>教育機関</a:t>
            </a:r>
            <a:endParaRPr lang="ja-JP" altLang="en-US" b="1" dirty="0">
              <a:solidFill>
                <a:srgbClr val="000000"/>
              </a:solidFill>
              <a:latin typeface="ＭＳ ゴシック"/>
              <a:cs typeface="ＭＳ ゴシック"/>
            </a:endParaRPr>
          </a:p>
        </p:txBody>
      </p:sp>
      <p:sp>
        <p:nvSpPr>
          <p:cNvPr id="361" name="1 つの角を切り取った四角形 2098"/>
          <p:cNvSpPr>
            <a:spLocks/>
          </p:cNvSpPr>
          <p:nvPr/>
        </p:nvSpPr>
        <p:spPr bwMode="auto">
          <a:xfrm>
            <a:off x="7101159" y="4379676"/>
            <a:ext cx="1854525" cy="221264"/>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sz="1000" b="1" dirty="0" smtClean="0">
                <a:solidFill>
                  <a:srgbClr val="000000"/>
                </a:solidFill>
                <a:latin typeface="ＭＳ ゴシック"/>
                <a:cs typeface="ＭＳ ゴシック"/>
              </a:rPr>
              <a:t>地域若者サポートステーション</a:t>
            </a:r>
            <a:endParaRPr lang="ja-JP" altLang="en-US" sz="1000" b="1" dirty="0">
              <a:solidFill>
                <a:srgbClr val="000000"/>
              </a:solidFill>
              <a:latin typeface="ＭＳ ゴシック"/>
              <a:cs typeface="ＭＳ ゴシック"/>
            </a:endParaRPr>
          </a:p>
        </p:txBody>
      </p:sp>
      <p:sp>
        <p:nvSpPr>
          <p:cNvPr id="362" name="1 つの角を切り取った四角形 2098"/>
          <p:cNvSpPr>
            <a:spLocks/>
          </p:cNvSpPr>
          <p:nvPr/>
        </p:nvSpPr>
        <p:spPr bwMode="auto">
          <a:xfrm>
            <a:off x="7101159" y="4658157"/>
            <a:ext cx="1854525" cy="221264"/>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200"/>
              </a:lnSpc>
              <a:spcAft>
                <a:spcPts val="0"/>
              </a:spcAft>
            </a:pPr>
            <a:r>
              <a:rPr lang="ja-JP" altLang="en-US" sz="1000" b="1" dirty="0" smtClean="0">
                <a:solidFill>
                  <a:srgbClr val="000000"/>
                </a:solidFill>
                <a:latin typeface="ＭＳ ゴシック"/>
                <a:cs typeface="ＭＳ ゴシック"/>
              </a:rPr>
              <a:t>企業（中間就労の場）</a:t>
            </a:r>
            <a:endParaRPr lang="ja-JP" altLang="en-US" sz="1000" b="1" dirty="0">
              <a:solidFill>
                <a:srgbClr val="000000"/>
              </a:solidFill>
              <a:latin typeface="ＭＳ ゴシック"/>
              <a:cs typeface="ＭＳ ゴシック"/>
            </a:endParaRPr>
          </a:p>
        </p:txBody>
      </p:sp>
      <p:sp>
        <p:nvSpPr>
          <p:cNvPr id="363" name="左右矢印 362"/>
          <p:cNvSpPr/>
          <p:nvPr/>
        </p:nvSpPr>
        <p:spPr bwMode="auto">
          <a:xfrm>
            <a:off x="6382999" y="3566784"/>
            <a:ext cx="624061" cy="1209209"/>
          </a:xfrm>
          <a:prstGeom prst="leftRightArrow">
            <a:avLst>
              <a:gd name="adj1" fmla="val 58603"/>
              <a:gd name="adj2" fmla="val 87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smtClean="0">
                <a:solidFill>
                  <a:prstClr val="white"/>
                </a:solidFill>
              </a:rPr>
              <a:t>関係強化</a:t>
            </a:r>
            <a:endParaRPr lang="en-US" altLang="ja-JP" sz="1400" dirty="0">
              <a:solidFill>
                <a:prstClr val="white"/>
              </a:solidFill>
            </a:endParaRPr>
          </a:p>
        </p:txBody>
      </p:sp>
      <p:sp>
        <p:nvSpPr>
          <p:cNvPr id="65" name="1 つの角を切り取った四角形 2116"/>
          <p:cNvSpPr>
            <a:spLocks/>
          </p:cNvSpPr>
          <p:nvPr/>
        </p:nvSpPr>
        <p:spPr bwMode="auto">
          <a:xfrm>
            <a:off x="503302" y="3356993"/>
            <a:ext cx="1591945" cy="348390"/>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57150">
            <a:solidFill>
              <a:srgbClr val="FF0000"/>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000"/>
              </a:lnSpc>
              <a:spcAft>
                <a:spcPts val="0"/>
              </a:spcAft>
            </a:pPr>
            <a:r>
              <a:rPr lang="ja-JP" altLang="en-US" b="1" dirty="0">
                <a:solidFill>
                  <a:srgbClr val="000000"/>
                </a:solidFill>
                <a:latin typeface="ＭＳ ゴシック"/>
                <a:ea typeface="メイリオ"/>
                <a:cs typeface="ＭＳ ゴシック"/>
              </a:rPr>
              <a:t>京都</a:t>
            </a:r>
            <a:r>
              <a:rPr lang="en-US" b="1" dirty="0">
                <a:solidFill>
                  <a:srgbClr val="000000"/>
                </a:solidFill>
                <a:latin typeface="ＭＳ ゴシック"/>
                <a:ea typeface="メイリオ"/>
                <a:cs typeface="ＭＳ ゴシック"/>
              </a:rPr>
              <a:t>JP</a:t>
            </a:r>
            <a:r>
              <a:rPr lang="ja-JP" altLang="en-US" b="1" dirty="0" smtClean="0">
                <a:solidFill>
                  <a:srgbClr val="000000"/>
                </a:solidFill>
                <a:latin typeface="ＭＳ ゴシック"/>
                <a:ea typeface="メイリオ"/>
                <a:cs typeface="ＭＳ ゴシック"/>
              </a:rPr>
              <a:t>カレッジ</a:t>
            </a:r>
            <a:endParaRPr lang="ja-JP" altLang="en-US" b="1" dirty="0">
              <a:solidFill>
                <a:srgbClr val="000000"/>
              </a:solidFill>
              <a:latin typeface="ＭＳ ゴシック"/>
              <a:cs typeface="ＭＳ ゴシック"/>
            </a:endParaRPr>
          </a:p>
        </p:txBody>
      </p:sp>
      <p:sp>
        <p:nvSpPr>
          <p:cNvPr id="67" name="1 つの角を切り取った四角形 2118"/>
          <p:cNvSpPr>
            <a:spLocks/>
          </p:cNvSpPr>
          <p:nvPr/>
        </p:nvSpPr>
        <p:spPr bwMode="auto">
          <a:xfrm>
            <a:off x="514243" y="4753337"/>
            <a:ext cx="1591945" cy="331847"/>
          </a:xfrm>
          <a:custGeom>
            <a:avLst/>
            <a:gdLst>
              <a:gd name="T0" fmla="*/ 0 w 2012950"/>
              <a:gd name="T1" fmla="*/ 0 h 438785"/>
              <a:gd name="T2" fmla="*/ 1939818 w 2012950"/>
              <a:gd name="T3" fmla="*/ 0 h 438785"/>
              <a:gd name="T4" fmla="*/ 2012950 w 2012950"/>
              <a:gd name="T5" fmla="*/ 73132 h 438785"/>
              <a:gd name="T6" fmla="*/ 2012950 w 2012950"/>
              <a:gd name="T7" fmla="*/ 438785 h 438785"/>
              <a:gd name="T8" fmla="*/ 0 w 2012950"/>
              <a:gd name="T9" fmla="*/ 438785 h 438785"/>
              <a:gd name="T10" fmla="*/ 0 w 2012950"/>
              <a:gd name="T11" fmla="*/ 0 h 438785"/>
              <a:gd name="T12" fmla="*/ 0 60000 65536"/>
              <a:gd name="T13" fmla="*/ 0 60000 65536"/>
              <a:gd name="T14" fmla="*/ 0 60000 65536"/>
              <a:gd name="T15" fmla="*/ 0 60000 65536"/>
              <a:gd name="T16" fmla="*/ 0 60000 65536"/>
              <a:gd name="T17" fmla="*/ 0 60000 65536"/>
              <a:gd name="T18" fmla="*/ 0 w 2012950"/>
              <a:gd name="T19" fmla="*/ 0 h 438785"/>
              <a:gd name="T20" fmla="*/ 2012950 w 2012950"/>
              <a:gd name="T21" fmla="*/ 438785 h 438785"/>
            </a:gdLst>
            <a:ahLst/>
            <a:cxnLst>
              <a:cxn ang="T12">
                <a:pos x="T0" y="T1"/>
              </a:cxn>
              <a:cxn ang="T13">
                <a:pos x="T2" y="T3"/>
              </a:cxn>
              <a:cxn ang="T14">
                <a:pos x="T4" y="T5"/>
              </a:cxn>
              <a:cxn ang="T15">
                <a:pos x="T6" y="T7"/>
              </a:cxn>
              <a:cxn ang="T16">
                <a:pos x="T8" y="T9"/>
              </a:cxn>
              <a:cxn ang="T17">
                <a:pos x="T10" y="T11"/>
              </a:cxn>
            </a:cxnLst>
            <a:rect l="T18" t="T19" r="T20" b="T21"/>
            <a:pathLst>
              <a:path w="2012950" h="438785">
                <a:moveTo>
                  <a:pt x="0" y="0"/>
                </a:moveTo>
                <a:lnTo>
                  <a:pt x="1939818" y="0"/>
                </a:lnTo>
                <a:lnTo>
                  <a:pt x="2012950" y="73132"/>
                </a:lnTo>
                <a:lnTo>
                  <a:pt x="2012950" y="438785"/>
                </a:lnTo>
                <a:lnTo>
                  <a:pt x="0" y="438785"/>
                </a:lnTo>
                <a:lnTo>
                  <a:pt x="0" y="0"/>
                </a:lnTo>
                <a:close/>
              </a:path>
            </a:pathLst>
          </a:custGeom>
          <a:solidFill>
            <a:schemeClr val="bg1">
              <a:lumMod val="100000"/>
              <a:lumOff val="0"/>
            </a:schemeClr>
          </a:solidFill>
          <a:ln w="6350">
            <a:solidFill>
              <a:schemeClr val="accent1">
                <a:lumMod val="50000"/>
                <a:lumOff val="0"/>
              </a:schemeClr>
            </a:solidFill>
            <a:miter lim="800000"/>
            <a:headEnd/>
            <a:tailEnd/>
          </a:ln>
          <a:effectLst>
            <a:outerShdw dist="35921" dir="2700000" algn="ctr" rotWithShape="0">
              <a:srgbClr val="808080"/>
            </a:outerShdw>
          </a:effectLst>
        </p:spPr>
        <p:txBody>
          <a:bodyPr rot="0" vert="horz" wrap="square" lIns="91440" tIns="45720" rIns="91440" bIns="45720" anchor="ctr" anchorCtr="0" upright="1">
            <a:noAutofit/>
          </a:bodyPr>
          <a:lstStyle/>
          <a:p>
            <a:pPr algn="ctr" hangingPunct="0">
              <a:lnSpc>
                <a:spcPts val="1000"/>
              </a:lnSpc>
              <a:spcAft>
                <a:spcPts val="0"/>
              </a:spcAft>
            </a:pPr>
            <a:r>
              <a:rPr lang="ja-JP" altLang="en-US" sz="900" b="1" dirty="0" smtClean="0">
                <a:solidFill>
                  <a:srgbClr val="000000"/>
                </a:solidFill>
                <a:latin typeface="ＭＳ ゴシック"/>
                <a:ea typeface="メイリオ"/>
                <a:cs typeface="ＭＳ ゴシック"/>
              </a:rPr>
              <a:t>生活相談コーナー</a:t>
            </a:r>
            <a:endParaRPr lang="ja-JP" altLang="en-US" sz="1600" b="1" dirty="0">
              <a:solidFill>
                <a:srgbClr val="000000"/>
              </a:solidFill>
              <a:latin typeface="ＭＳ ゴシック"/>
              <a:cs typeface="ＭＳ ゴシック"/>
            </a:endParaRPr>
          </a:p>
        </p:txBody>
      </p:sp>
      <p:sp>
        <p:nvSpPr>
          <p:cNvPr id="38" name="上下矢印 37"/>
          <p:cNvSpPr/>
          <p:nvPr/>
        </p:nvSpPr>
        <p:spPr>
          <a:xfrm>
            <a:off x="3188011" y="5193032"/>
            <a:ext cx="2520950" cy="444918"/>
          </a:xfrm>
          <a:prstGeom prst="upDownArrow">
            <a:avLst>
              <a:gd name="adj1" fmla="val 70156"/>
              <a:gd name="adj2" fmla="val 1635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00" dirty="0">
                <a:solidFill>
                  <a:prstClr val="white"/>
                </a:solidFill>
              </a:rPr>
              <a:t>※</a:t>
            </a:r>
            <a:r>
              <a:rPr lang="ja-JP" altLang="en-US" sz="1400" dirty="0">
                <a:solidFill>
                  <a:prstClr val="white"/>
                </a:solidFill>
              </a:rPr>
              <a:t>府・職業紹介</a:t>
            </a:r>
            <a:endParaRPr lang="en-US" altLang="ja-JP" sz="1400" dirty="0">
              <a:solidFill>
                <a:prstClr val="white"/>
              </a:solidFill>
            </a:endParaRPr>
          </a:p>
          <a:p>
            <a:pPr algn="ctr" fontAlgn="auto">
              <a:spcBef>
                <a:spcPts val="0"/>
              </a:spcBef>
              <a:spcAft>
                <a:spcPts val="0"/>
              </a:spcAft>
              <a:defRPr/>
            </a:pPr>
            <a:r>
              <a:rPr lang="ja-JP" altLang="en-US" sz="1000" dirty="0">
                <a:solidFill>
                  <a:prstClr val="white"/>
                </a:solidFill>
              </a:rPr>
              <a:t>きめ細かなマッチング</a:t>
            </a:r>
          </a:p>
        </p:txBody>
      </p:sp>
    </p:spTree>
    <p:extLst>
      <p:ext uri="{BB962C8B-B14F-4D97-AF65-F5344CB8AC3E}">
        <p14:creationId xmlns:p14="http://schemas.microsoft.com/office/powerpoint/2010/main" val="1777069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29377681"/>
              </p:ext>
            </p:extLst>
          </p:nvPr>
        </p:nvGraphicFramePr>
        <p:xfrm>
          <a:off x="251519" y="764704"/>
          <a:ext cx="8640962" cy="2520280"/>
        </p:xfrm>
        <a:graphic>
          <a:graphicData uri="http://schemas.openxmlformats.org/drawingml/2006/table">
            <a:tbl>
              <a:tblPr>
                <a:tableStyleId>{5C22544A-7EE6-4342-B048-85BDC9FD1C3A}</a:tableStyleId>
              </a:tblPr>
              <a:tblGrid>
                <a:gridCol w="214170"/>
                <a:gridCol w="1013192"/>
                <a:gridCol w="812750"/>
                <a:gridCol w="812750"/>
                <a:gridCol w="812750"/>
                <a:gridCol w="812750"/>
                <a:gridCol w="812750"/>
                <a:gridCol w="757561"/>
                <a:gridCol w="862448"/>
                <a:gridCol w="807259"/>
                <a:gridCol w="922582"/>
              </a:tblGrid>
              <a:tr h="503317">
                <a:tc rowSpan="2" gridSpan="2">
                  <a:txBody>
                    <a:bodyPr/>
                    <a:lstStyle/>
                    <a:p>
                      <a:pPr algn="ctr" fontAlgn="ctr"/>
                      <a:r>
                        <a:rPr lang="ja-JP" altLang="en-US" sz="900" u="none" strike="noStrike" dirty="0">
                          <a:effectLst/>
                        </a:rPr>
                        <a:t>　</a:t>
                      </a:r>
                      <a:endParaRPr lang="ja-JP" altLang="en-US" sz="900" b="0" i="0" u="none" strike="noStrike" dirty="0">
                        <a:solidFill>
                          <a:srgbClr val="000000"/>
                        </a:solidFill>
                        <a:effectLst/>
                        <a:latin typeface="ＭＳ ゴシック"/>
                      </a:endParaRPr>
                    </a:p>
                  </a:txBody>
                  <a:tcPr marL="7398" marR="7398" marT="7398" marB="0" anchor="ctr"/>
                </a:tc>
                <a:tc rowSpan="2" hMerge="1">
                  <a:txBody>
                    <a:bodyPr/>
                    <a:lstStyle/>
                    <a:p>
                      <a:endParaRPr kumimoji="1" lang="ja-JP" altLang="en-US"/>
                    </a:p>
                  </a:txBody>
                  <a:tcPr/>
                </a:tc>
                <a:tc rowSpan="2">
                  <a:txBody>
                    <a:bodyPr/>
                    <a:lstStyle/>
                    <a:p>
                      <a:pPr algn="ctr" fontAlgn="ctr"/>
                      <a:r>
                        <a:rPr lang="ja-JP" altLang="en-US" sz="900" u="none" strike="noStrike" dirty="0">
                          <a:effectLst/>
                        </a:rPr>
                        <a:t>平成１９年度</a:t>
                      </a:r>
                      <a:endParaRPr lang="ja-JP" altLang="en-US" sz="900" b="0" i="0" u="none" strike="noStrike" dirty="0">
                        <a:solidFill>
                          <a:srgbClr val="000000"/>
                        </a:solidFill>
                        <a:effectLst/>
                        <a:latin typeface="ＭＳ Ｐゴシック"/>
                      </a:endParaRPr>
                    </a:p>
                  </a:txBody>
                  <a:tcPr marL="7398" marR="7398" marT="7398" marB="0" anchor="ctr"/>
                </a:tc>
                <a:tc rowSpan="2">
                  <a:txBody>
                    <a:bodyPr/>
                    <a:lstStyle/>
                    <a:p>
                      <a:pPr algn="ctr" fontAlgn="ctr"/>
                      <a:r>
                        <a:rPr lang="ja-JP" altLang="en-US" sz="900" u="none" strike="noStrike" dirty="0">
                          <a:effectLst/>
                        </a:rPr>
                        <a:t>平成２０年度</a:t>
                      </a:r>
                      <a:endParaRPr lang="ja-JP" altLang="en-US" sz="900" b="0" i="0" u="none" strike="noStrike" dirty="0">
                        <a:solidFill>
                          <a:srgbClr val="000000"/>
                        </a:solidFill>
                        <a:effectLst/>
                        <a:latin typeface="ＭＳ Ｐゴシック"/>
                      </a:endParaRPr>
                    </a:p>
                  </a:txBody>
                  <a:tcPr marL="7398" marR="7398" marT="7398" marB="0" anchor="ctr"/>
                </a:tc>
                <a:tc rowSpan="2">
                  <a:txBody>
                    <a:bodyPr/>
                    <a:lstStyle/>
                    <a:p>
                      <a:pPr algn="ctr" fontAlgn="ctr"/>
                      <a:r>
                        <a:rPr lang="ja-JP" altLang="en-US" sz="900" u="none" strike="noStrike">
                          <a:effectLst/>
                        </a:rPr>
                        <a:t>平成２１年度</a:t>
                      </a:r>
                      <a:endParaRPr lang="ja-JP" altLang="en-US" sz="900" b="0" i="0" u="none" strike="noStrike">
                        <a:solidFill>
                          <a:srgbClr val="000000"/>
                        </a:solidFill>
                        <a:effectLst/>
                        <a:latin typeface="ＭＳ Ｐゴシック"/>
                      </a:endParaRPr>
                    </a:p>
                  </a:txBody>
                  <a:tcPr marL="7398" marR="7398" marT="7398" marB="0" anchor="ctr"/>
                </a:tc>
                <a:tc rowSpan="2">
                  <a:txBody>
                    <a:bodyPr/>
                    <a:lstStyle/>
                    <a:p>
                      <a:pPr algn="ctr" fontAlgn="ctr"/>
                      <a:r>
                        <a:rPr lang="ja-JP" altLang="en-US" sz="900" u="none" strike="noStrike">
                          <a:effectLst/>
                        </a:rPr>
                        <a:t>平成２２年度</a:t>
                      </a:r>
                      <a:endParaRPr lang="ja-JP" altLang="en-US" sz="900" b="0" i="0" u="none" strike="noStrike">
                        <a:solidFill>
                          <a:srgbClr val="000000"/>
                        </a:solidFill>
                        <a:effectLst/>
                        <a:latin typeface="ＭＳ Ｐゴシック"/>
                      </a:endParaRPr>
                    </a:p>
                  </a:txBody>
                  <a:tcPr marL="7398" marR="7398" marT="7398" marB="0" anchor="ctr"/>
                </a:tc>
                <a:tc rowSpan="2">
                  <a:txBody>
                    <a:bodyPr/>
                    <a:lstStyle/>
                    <a:p>
                      <a:pPr algn="ctr" fontAlgn="ctr"/>
                      <a:r>
                        <a:rPr lang="ja-JP" altLang="en-US" sz="900" u="none" strike="noStrike">
                          <a:effectLst/>
                        </a:rPr>
                        <a:t>平成２３年度</a:t>
                      </a:r>
                      <a:endParaRPr lang="ja-JP" altLang="en-US" sz="900" b="0" i="0" u="none" strike="noStrike">
                        <a:solidFill>
                          <a:srgbClr val="000000"/>
                        </a:solidFill>
                        <a:effectLst/>
                        <a:latin typeface="ＭＳ Ｐゴシック"/>
                      </a:endParaRPr>
                    </a:p>
                  </a:txBody>
                  <a:tcPr marL="7398" marR="7398" marT="7398" marB="0" anchor="ctr"/>
                </a:tc>
                <a:tc rowSpan="2">
                  <a:txBody>
                    <a:bodyPr/>
                    <a:lstStyle/>
                    <a:p>
                      <a:pPr algn="ctr" fontAlgn="ctr"/>
                      <a:r>
                        <a:rPr lang="ja-JP" altLang="en-US" sz="900" u="none" strike="noStrike">
                          <a:effectLst/>
                        </a:rPr>
                        <a:t>平成２４年度</a:t>
                      </a:r>
                      <a:endParaRPr lang="ja-JP" altLang="en-US" sz="900" b="0" i="0" u="none" strike="noStrike">
                        <a:solidFill>
                          <a:srgbClr val="000000"/>
                        </a:solidFill>
                        <a:effectLst/>
                        <a:latin typeface="ＭＳ Ｐゴシック"/>
                      </a:endParaRPr>
                    </a:p>
                  </a:txBody>
                  <a:tcPr marL="7398" marR="7398" marT="7398" marB="0" anchor="ctr"/>
                </a:tc>
                <a:tc gridSpan="2">
                  <a:txBody>
                    <a:bodyPr/>
                    <a:lstStyle/>
                    <a:p>
                      <a:pPr algn="ctr" fontAlgn="ctr"/>
                      <a:r>
                        <a:rPr lang="ja-JP" altLang="en-US" sz="900" u="none" strike="noStrike">
                          <a:effectLst/>
                        </a:rPr>
                        <a:t>平成２５年度</a:t>
                      </a:r>
                      <a:endParaRPr lang="ja-JP" altLang="en-US" sz="900" b="0" i="0" u="none" strike="noStrike">
                        <a:solidFill>
                          <a:srgbClr val="000000"/>
                        </a:solidFill>
                        <a:effectLst/>
                        <a:latin typeface="ＭＳ Ｐゴシック"/>
                      </a:endParaRPr>
                    </a:p>
                  </a:txBody>
                  <a:tcPr marL="7398" marR="7398" marT="7398" marB="0" anchor="ctr"/>
                </a:tc>
                <a:tc hMerge="1">
                  <a:txBody>
                    <a:bodyPr/>
                    <a:lstStyle/>
                    <a:p>
                      <a:endParaRPr kumimoji="1" lang="ja-JP" altLang="en-US"/>
                    </a:p>
                  </a:txBody>
                  <a:tcPr/>
                </a:tc>
                <a:tc rowSpan="2">
                  <a:txBody>
                    <a:bodyPr/>
                    <a:lstStyle/>
                    <a:p>
                      <a:pPr algn="ctr" fontAlgn="ctr"/>
                      <a:r>
                        <a:rPr lang="ja-JP" altLang="en-US" sz="900" u="none" strike="noStrike" dirty="0">
                          <a:effectLst/>
                        </a:rPr>
                        <a:t>累計</a:t>
                      </a:r>
                      <a:endParaRPr lang="ja-JP" altLang="en-US" sz="900" b="0" i="0" u="none" strike="noStrike" dirty="0">
                        <a:solidFill>
                          <a:srgbClr val="000000"/>
                        </a:solidFill>
                        <a:effectLst/>
                        <a:latin typeface="ＭＳ Ｐゴシック"/>
                      </a:endParaRPr>
                    </a:p>
                  </a:txBody>
                  <a:tcPr marL="7398" marR="7398" marT="7398" marB="0" anchor="ctr"/>
                </a:tc>
              </a:tr>
              <a:tr h="296976">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u="none" strike="noStrike">
                          <a:effectLst/>
                        </a:rPr>
                        <a:t>実績</a:t>
                      </a:r>
                      <a:endParaRPr lang="ja-JP" altLang="en-US" sz="900" b="0" i="0" u="none" strike="noStrike">
                        <a:solidFill>
                          <a:srgbClr val="000000"/>
                        </a:solidFill>
                        <a:effectLst/>
                        <a:latin typeface="ＭＳ Ｐゴシック"/>
                      </a:endParaRPr>
                    </a:p>
                  </a:txBody>
                  <a:tcPr marL="7398" marR="7398" marT="7398" marB="0" anchor="ctr"/>
                </a:tc>
                <a:tc>
                  <a:txBody>
                    <a:bodyPr/>
                    <a:lstStyle/>
                    <a:p>
                      <a:pPr algn="ctr" fontAlgn="ctr"/>
                      <a:r>
                        <a:rPr lang="ja-JP" altLang="en-US" sz="900" u="none" strike="noStrike">
                          <a:effectLst/>
                        </a:rPr>
                        <a:t>前年同期比</a:t>
                      </a:r>
                      <a:endParaRPr lang="ja-JP" altLang="en-US" sz="900" b="0" i="0" u="none" strike="noStrike">
                        <a:solidFill>
                          <a:srgbClr val="000000"/>
                        </a:solidFill>
                        <a:effectLst/>
                        <a:latin typeface="ＭＳ Ｐゴシック"/>
                      </a:endParaRPr>
                    </a:p>
                  </a:txBody>
                  <a:tcPr marL="7398" marR="7398" marT="7398" marB="0" anchor="ctr"/>
                </a:tc>
                <a:tc vMerge="1">
                  <a:txBody>
                    <a:bodyPr/>
                    <a:lstStyle/>
                    <a:p>
                      <a:endParaRPr kumimoji="1" lang="ja-JP" altLang="en-US"/>
                    </a:p>
                  </a:txBody>
                  <a:tcPr/>
                </a:tc>
              </a:tr>
              <a:tr h="426903">
                <a:tc gridSpan="2">
                  <a:txBody>
                    <a:bodyPr/>
                    <a:lstStyle/>
                    <a:p>
                      <a:pPr algn="ctr" fontAlgn="ctr"/>
                      <a:r>
                        <a:rPr lang="ja-JP" altLang="en-US" sz="900" u="none" strike="noStrike">
                          <a:effectLst/>
                        </a:rPr>
                        <a:t>新規登録者数</a:t>
                      </a:r>
                      <a:endParaRPr lang="ja-JP" altLang="en-US" sz="900" b="0" i="0" u="none" strike="noStrike">
                        <a:solidFill>
                          <a:srgbClr val="000000"/>
                        </a:solidFill>
                        <a:effectLst/>
                        <a:latin typeface="ＭＳ ゴシック"/>
                      </a:endParaRPr>
                    </a:p>
                  </a:txBody>
                  <a:tcPr marL="7398" marR="7398" marT="7398" marB="0" anchor="ctr"/>
                </a:tc>
                <a:tc hMerge="1">
                  <a:txBody>
                    <a:bodyPr/>
                    <a:lstStyle/>
                    <a:p>
                      <a:endParaRPr kumimoji="1" lang="ja-JP" altLang="en-US"/>
                    </a:p>
                  </a:txBody>
                  <a:tcPr/>
                </a:tc>
                <a:tc>
                  <a:txBody>
                    <a:bodyPr/>
                    <a:lstStyle/>
                    <a:p>
                      <a:pPr algn="r" fontAlgn="ctr"/>
                      <a:r>
                        <a:rPr lang="en-US" altLang="ja-JP" sz="1100" u="none" strike="noStrike">
                          <a:effectLst/>
                        </a:rPr>
                        <a:t>6,249</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6,150</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6,738</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8,408</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9,548</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12,981</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dirty="0">
                          <a:effectLst/>
                        </a:rPr>
                        <a:t>13,628</a:t>
                      </a:r>
                      <a:endParaRPr lang="en-US" altLang="ja-JP" sz="1100" b="0" i="0" u="none" strike="noStrike" dirty="0">
                        <a:solidFill>
                          <a:srgbClr val="000000"/>
                        </a:solidFill>
                        <a:effectLst/>
                        <a:latin typeface="Century Gothic"/>
                      </a:endParaRPr>
                    </a:p>
                  </a:txBody>
                  <a:tcPr marL="7398" marR="7398" marT="7398" marB="0" anchor="ctr"/>
                </a:tc>
                <a:tc>
                  <a:txBody>
                    <a:bodyPr/>
                    <a:lstStyle/>
                    <a:p>
                      <a:pPr algn="r" fontAlgn="ctr"/>
                      <a:r>
                        <a:rPr lang="en-US" altLang="ja-JP" sz="1100" u="none" strike="noStrike" dirty="0">
                          <a:effectLst/>
                        </a:rPr>
                        <a:t>105.0%</a:t>
                      </a:r>
                      <a:endParaRPr lang="en-US" altLang="ja-JP" sz="1100" b="0" i="0" u="none" strike="noStrike" dirty="0">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63,702</a:t>
                      </a:r>
                      <a:endParaRPr lang="en-US" altLang="ja-JP" sz="1100" b="0" i="0" u="none" strike="noStrike">
                        <a:solidFill>
                          <a:srgbClr val="000000"/>
                        </a:solidFill>
                        <a:effectLst/>
                        <a:latin typeface="Century Gothic"/>
                      </a:endParaRPr>
                    </a:p>
                  </a:txBody>
                  <a:tcPr marL="7398" marR="7398" marT="7398" marB="0" anchor="ctr"/>
                </a:tc>
              </a:tr>
              <a:tr h="426903">
                <a:tc gridSpan="2">
                  <a:txBody>
                    <a:bodyPr/>
                    <a:lstStyle/>
                    <a:p>
                      <a:pPr algn="ctr" fontAlgn="ctr"/>
                      <a:r>
                        <a:rPr lang="ja-JP" altLang="en-US" sz="900" u="none" strike="noStrike">
                          <a:effectLst/>
                        </a:rPr>
                        <a:t>延べ相談数</a:t>
                      </a:r>
                      <a:endParaRPr lang="ja-JP" altLang="en-US" sz="900" b="0" i="0" u="none" strike="noStrike">
                        <a:solidFill>
                          <a:srgbClr val="000000"/>
                        </a:solidFill>
                        <a:effectLst/>
                        <a:latin typeface="ＭＳ ゴシック"/>
                      </a:endParaRPr>
                    </a:p>
                  </a:txBody>
                  <a:tcPr marL="7398" marR="7398" marT="7398" marB="0" anchor="ctr"/>
                </a:tc>
                <a:tc hMerge="1">
                  <a:txBody>
                    <a:bodyPr/>
                    <a:lstStyle/>
                    <a:p>
                      <a:endParaRPr kumimoji="1" lang="ja-JP" altLang="en-US"/>
                    </a:p>
                  </a:txBody>
                  <a:tcPr/>
                </a:tc>
                <a:tc>
                  <a:txBody>
                    <a:bodyPr/>
                    <a:lstStyle/>
                    <a:p>
                      <a:pPr algn="r" fontAlgn="ctr"/>
                      <a:r>
                        <a:rPr lang="en-US" altLang="ja-JP" sz="1100" u="none" strike="noStrike">
                          <a:effectLst/>
                        </a:rPr>
                        <a:t>42,319</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44,497</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51,980</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63,615</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70,881</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100,277</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121,569</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121.2%</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495,138</a:t>
                      </a:r>
                      <a:endParaRPr lang="en-US" altLang="ja-JP" sz="1100" b="0" i="0" u="none" strike="noStrike">
                        <a:solidFill>
                          <a:srgbClr val="000000"/>
                        </a:solidFill>
                        <a:effectLst/>
                        <a:latin typeface="Century Gothic"/>
                      </a:endParaRPr>
                    </a:p>
                  </a:txBody>
                  <a:tcPr marL="7398" marR="7398" marT="7398" marB="0" anchor="ctr"/>
                </a:tc>
              </a:tr>
              <a:tr h="420717">
                <a:tc gridSpan="2">
                  <a:txBody>
                    <a:bodyPr/>
                    <a:lstStyle/>
                    <a:p>
                      <a:pPr algn="ctr" fontAlgn="ctr"/>
                      <a:r>
                        <a:rPr lang="zh-CN" altLang="en-US" sz="900" u="none" strike="noStrike">
                          <a:effectLst/>
                        </a:rPr>
                        <a:t>就職内定者数</a:t>
                      </a:r>
                      <a:endParaRPr lang="zh-CN" altLang="en-US" sz="900" b="0" i="0" u="none" strike="noStrike">
                        <a:solidFill>
                          <a:srgbClr val="000000"/>
                        </a:solidFill>
                        <a:effectLst/>
                        <a:latin typeface="ＭＳ ゴシック"/>
                      </a:endParaRPr>
                    </a:p>
                  </a:txBody>
                  <a:tcPr marL="7398" marR="7398" marT="7398" marB="0" anchor="ctr"/>
                </a:tc>
                <a:tc hMerge="1">
                  <a:txBody>
                    <a:bodyPr/>
                    <a:lstStyle/>
                    <a:p>
                      <a:endParaRPr kumimoji="1" lang="ja-JP" altLang="en-US"/>
                    </a:p>
                  </a:txBody>
                  <a:tcPr/>
                </a:tc>
                <a:tc>
                  <a:txBody>
                    <a:bodyPr/>
                    <a:lstStyle/>
                    <a:p>
                      <a:pPr algn="r" fontAlgn="ctr"/>
                      <a:r>
                        <a:rPr lang="en-US" altLang="ja-JP" sz="1100" u="none" strike="noStrike">
                          <a:effectLst/>
                        </a:rPr>
                        <a:t>3,012</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3,358</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dirty="0">
                          <a:effectLst/>
                        </a:rPr>
                        <a:t>3,555</a:t>
                      </a:r>
                      <a:endParaRPr lang="en-US" altLang="ja-JP" sz="1100" b="0" i="0" u="none" strike="noStrike" dirty="0">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4,316</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4,894</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7,037</a:t>
                      </a:r>
                      <a:endParaRPr lang="en-US" altLang="ja-JP" sz="1100" b="0" i="0" u="none" strike="noStrike">
                        <a:solidFill>
                          <a:srgbClr val="000000"/>
                        </a:solidFill>
                        <a:effectLst/>
                        <a:latin typeface="Century Gothic"/>
                      </a:endParaRPr>
                    </a:p>
                  </a:txBody>
                  <a:tcPr marL="7398" marR="7398" marT="7398" marB="0" anchor="ctr"/>
                </a:tc>
                <a:tc>
                  <a:txBody>
                    <a:bodyPr/>
                    <a:lstStyle/>
                    <a:p>
                      <a:pPr algn="r" fontAlgn="ctr"/>
                      <a:r>
                        <a:rPr lang="en-US" altLang="ja-JP" sz="1100" u="none" strike="noStrike" dirty="0">
                          <a:effectLst/>
                        </a:rPr>
                        <a:t>8,608</a:t>
                      </a:r>
                      <a:endParaRPr lang="en-US" altLang="ja-JP" sz="1100" b="0" i="0" u="none" strike="noStrike" dirty="0">
                        <a:solidFill>
                          <a:srgbClr val="000000"/>
                        </a:solidFill>
                        <a:effectLst/>
                        <a:latin typeface="Century Gothic"/>
                      </a:endParaRPr>
                    </a:p>
                  </a:txBody>
                  <a:tcPr marL="7398" marR="7398" marT="7398" marB="0" anchor="ctr"/>
                </a:tc>
                <a:tc>
                  <a:txBody>
                    <a:bodyPr/>
                    <a:lstStyle/>
                    <a:p>
                      <a:pPr algn="r" fontAlgn="ctr"/>
                      <a:r>
                        <a:rPr lang="en-US" altLang="ja-JP" sz="1100" u="none" strike="noStrike" dirty="0">
                          <a:effectLst/>
                        </a:rPr>
                        <a:t>122.3%</a:t>
                      </a:r>
                      <a:endParaRPr lang="en-US" altLang="ja-JP" sz="1100" b="0" i="0" u="none" strike="noStrike" dirty="0">
                        <a:solidFill>
                          <a:srgbClr val="000000"/>
                        </a:solidFill>
                        <a:effectLst/>
                        <a:latin typeface="Century Gothic"/>
                      </a:endParaRPr>
                    </a:p>
                  </a:txBody>
                  <a:tcPr marL="7398" marR="7398" marT="7398" marB="0" anchor="ctr"/>
                </a:tc>
                <a:tc>
                  <a:txBody>
                    <a:bodyPr/>
                    <a:lstStyle/>
                    <a:p>
                      <a:pPr algn="r" fontAlgn="ctr"/>
                      <a:r>
                        <a:rPr lang="en-US" altLang="ja-JP" sz="1100" u="none" strike="noStrike">
                          <a:effectLst/>
                        </a:rPr>
                        <a:t>34,780</a:t>
                      </a:r>
                      <a:endParaRPr lang="en-US" altLang="ja-JP" sz="1100" b="0" i="0" u="none" strike="noStrike">
                        <a:solidFill>
                          <a:srgbClr val="000000"/>
                        </a:solidFill>
                        <a:effectLst/>
                        <a:latin typeface="Century Gothic"/>
                      </a:endParaRPr>
                    </a:p>
                  </a:txBody>
                  <a:tcPr marL="7398" marR="7398" marT="7398" marB="0" anchor="ctr"/>
                </a:tc>
              </a:tr>
              <a:tr h="445464">
                <a:tc>
                  <a:txBody>
                    <a:bodyPr/>
                    <a:lstStyle/>
                    <a:p>
                      <a:pPr algn="l" fontAlgn="ctr"/>
                      <a:r>
                        <a:rPr lang="ja-JP" altLang="en-US" sz="900" u="none" strike="noStrike" dirty="0">
                          <a:effectLst/>
                        </a:rPr>
                        <a:t>　</a:t>
                      </a:r>
                      <a:endParaRPr lang="ja-JP" altLang="en-US" sz="900" b="0" i="0" u="none" strike="noStrike" dirty="0">
                        <a:solidFill>
                          <a:srgbClr val="000000"/>
                        </a:solidFill>
                        <a:effectLst/>
                        <a:latin typeface="ＭＳ ゴシック"/>
                      </a:endParaRPr>
                    </a:p>
                    <a:p>
                      <a:pPr algn="l" fontAlgn="ctr"/>
                      <a:r>
                        <a:rPr lang="ja-JP" altLang="en-US" sz="900" u="none" strike="noStrike" dirty="0">
                          <a:effectLst/>
                        </a:rPr>
                        <a:t>　</a:t>
                      </a:r>
                      <a:endParaRPr lang="ja-JP" altLang="en-US" sz="900" b="0" i="0" u="none" strike="noStrike" dirty="0">
                        <a:solidFill>
                          <a:srgbClr val="000000"/>
                        </a:solidFill>
                        <a:effectLst/>
                        <a:latin typeface="ＭＳ ゴシック"/>
                      </a:endParaRPr>
                    </a:p>
                  </a:txBody>
                  <a:tcPr marL="7398" marR="7398" marT="7398" marB="0" anchor="ctr"/>
                </a:tc>
                <a:tc>
                  <a:txBody>
                    <a:bodyPr/>
                    <a:lstStyle/>
                    <a:p>
                      <a:pPr algn="ctr" fontAlgn="ctr"/>
                      <a:r>
                        <a:rPr lang="ja-JP" altLang="en-US" sz="900" u="none" strike="noStrike" dirty="0">
                          <a:effectLst/>
                        </a:rPr>
                        <a:t>うち正規</a:t>
                      </a:r>
                      <a:r>
                        <a:rPr lang="ja-JP" altLang="en-US" sz="900" u="none" strike="noStrike" dirty="0" smtClean="0">
                          <a:effectLst/>
                        </a:rPr>
                        <a:t>雇用</a:t>
                      </a:r>
                      <a:endParaRPr lang="en-US" altLang="ja-JP" sz="900" u="none" strike="noStrike" dirty="0" smtClean="0">
                        <a:effectLst/>
                      </a:endParaRPr>
                    </a:p>
                    <a:p>
                      <a:pPr algn="ctr" fontAlgn="ctr"/>
                      <a:r>
                        <a:rPr lang="ja-JP" altLang="en-US" sz="900" u="none" strike="noStrike" dirty="0" smtClean="0">
                          <a:effectLst/>
                        </a:rPr>
                        <a:t>（</a:t>
                      </a:r>
                      <a:r>
                        <a:rPr lang="ja-JP" altLang="en-US" sz="900" u="none" strike="noStrike" dirty="0">
                          <a:effectLst/>
                        </a:rPr>
                        <a:t>正規率）</a:t>
                      </a:r>
                      <a:endParaRPr lang="ja-JP" altLang="en-US" sz="900" b="0" i="0" u="none" strike="noStrike" dirty="0">
                        <a:solidFill>
                          <a:srgbClr val="000000"/>
                        </a:solidFill>
                        <a:effectLst/>
                        <a:latin typeface="ＭＳ ゴシック"/>
                      </a:endParaRPr>
                    </a:p>
                  </a:txBody>
                  <a:tcPr marL="7398" marR="7398" marT="7398"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Century Gothic"/>
                      </a:endParaRPr>
                    </a:p>
                    <a:p>
                      <a:pPr algn="l" fontAlgn="ctr"/>
                      <a:r>
                        <a:rPr lang="ja-JP" altLang="en-US" sz="1100" u="none" strike="noStrike" dirty="0">
                          <a:effectLst/>
                        </a:rPr>
                        <a:t>　</a:t>
                      </a:r>
                      <a:endParaRPr lang="ja-JP" altLang="en-US" sz="1100" b="0" i="0" u="none" strike="noStrike" dirty="0">
                        <a:solidFill>
                          <a:srgbClr val="000000"/>
                        </a:solidFill>
                        <a:effectLst/>
                        <a:latin typeface="Century Gothic"/>
                      </a:endParaRPr>
                    </a:p>
                  </a:txBody>
                  <a:tcPr marL="7398" marR="7398" marT="7398"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Century Gothic"/>
                      </a:endParaRPr>
                    </a:p>
                    <a:p>
                      <a:pPr algn="l" fontAlgn="ctr"/>
                      <a:r>
                        <a:rPr lang="ja-JP" altLang="en-US" sz="1100" u="none" strike="noStrike" dirty="0">
                          <a:effectLst/>
                        </a:rPr>
                        <a:t>　</a:t>
                      </a:r>
                      <a:endParaRPr lang="ja-JP" altLang="en-US" sz="1100" b="0" i="0" u="none" strike="noStrike" dirty="0">
                        <a:solidFill>
                          <a:srgbClr val="000000"/>
                        </a:solidFill>
                        <a:effectLst/>
                        <a:latin typeface="Century Gothic"/>
                      </a:endParaRPr>
                    </a:p>
                  </a:txBody>
                  <a:tcPr marL="7398" marR="7398" marT="7398"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Century Gothic"/>
                      </a:endParaRPr>
                    </a:p>
                    <a:p>
                      <a:pPr algn="l" fontAlgn="ctr"/>
                      <a:r>
                        <a:rPr lang="ja-JP" altLang="en-US" sz="1100" u="none" strike="noStrike">
                          <a:effectLst/>
                        </a:rPr>
                        <a:t>　</a:t>
                      </a:r>
                      <a:endParaRPr lang="ja-JP" altLang="en-US" sz="1100" b="0" i="0" u="none" strike="noStrike">
                        <a:solidFill>
                          <a:srgbClr val="000000"/>
                        </a:solidFill>
                        <a:effectLst/>
                        <a:latin typeface="Century Gothic"/>
                      </a:endParaRPr>
                    </a:p>
                  </a:txBody>
                  <a:tcPr marL="7398" marR="7398" marT="7398"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Century Gothic"/>
                      </a:endParaRPr>
                    </a:p>
                    <a:p>
                      <a:pPr algn="l" fontAlgn="ctr"/>
                      <a:r>
                        <a:rPr lang="ja-JP" altLang="en-US" sz="1100" u="none" strike="noStrike" dirty="0">
                          <a:effectLst/>
                        </a:rPr>
                        <a:t>　</a:t>
                      </a:r>
                      <a:endParaRPr lang="ja-JP" altLang="en-US" sz="1100" b="0" i="0" u="none" strike="noStrike" dirty="0">
                        <a:solidFill>
                          <a:srgbClr val="000000"/>
                        </a:solidFill>
                        <a:effectLst/>
                        <a:latin typeface="Century Gothic"/>
                      </a:endParaRPr>
                    </a:p>
                  </a:txBody>
                  <a:tcPr marL="7398" marR="7398" marT="7398"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Century Gothic"/>
                      </a:endParaRPr>
                    </a:p>
                    <a:p>
                      <a:pPr algn="l" fontAlgn="ctr"/>
                      <a:r>
                        <a:rPr lang="ja-JP" altLang="en-US" sz="1100" u="none" strike="noStrike" dirty="0">
                          <a:effectLst/>
                        </a:rPr>
                        <a:t>　</a:t>
                      </a:r>
                      <a:endParaRPr lang="ja-JP" altLang="en-US" sz="1100" b="0" i="0" u="none" strike="noStrike" dirty="0">
                        <a:solidFill>
                          <a:srgbClr val="000000"/>
                        </a:solidFill>
                        <a:effectLst/>
                        <a:latin typeface="Century Gothic"/>
                      </a:endParaRPr>
                    </a:p>
                  </a:txBody>
                  <a:tcPr marL="7398" marR="7398" marT="7398" marB="0" anchor="ctr"/>
                </a:tc>
                <a:tc>
                  <a:txBody>
                    <a:bodyPr/>
                    <a:lstStyle/>
                    <a:p>
                      <a:pPr algn="r" fontAlgn="ctr"/>
                      <a:r>
                        <a:rPr lang="en-US" altLang="ja-JP" sz="1100" u="none" strike="noStrike" dirty="0">
                          <a:effectLst/>
                        </a:rPr>
                        <a:t>3,427</a:t>
                      </a:r>
                      <a:endParaRPr lang="en-US" altLang="ja-JP" sz="1100" b="0" i="0" u="none" strike="noStrike" dirty="0">
                        <a:solidFill>
                          <a:srgbClr val="000000"/>
                        </a:solidFill>
                        <a:effectLst/>
                        <a:latin typeface="Century Gothic"/>
                      </a:endParaRPr>
                    </a:p>
                    <a:p>
                      <a:pPr algn="r" fontAlgn="ctr"/>
                      <a:r>
                        <a:rPr lang="ja-JP" altLang="en-US" sz="900" u="none" strike="noStrike" dirty="0">
                          <a:effectLst/>
                        </a:rPr>
                        <a:t>（４９％）</a:t>
                      </a:r>
                      <a:endParaRPr lang="ja-JP" altLang="en-US" sz="900" b="0" i="0" u="none" strike="noStrike" dirty="0">
                        <a:solidFill>
                          <a:srgbClr val="000000"/>
                        </a:solidFill>
                        <a:effectLst/>
                        <a:latin typeface="Century Gothic"/>
                      </a:endParaRPr>
                    </a:p>
                  </a:txBody>
                  <a:tcPr marL="7398" marR="7398" marT="7398" marB="0" anchor="ctr"/>
                </a:tc>
                <a:tc>
                  <a:txBody>
                    <a:bodyPr/>
                    <a:lstStyle/>
                    <a:p>
                      <a:pPr algn="r" fontAlgn="ctr"/>
                      <a:r>
                        <a:rPr lang="en-US" altLang="ja-JP" sz="1100" u="none" strike="noStrike" dirty="0">
                          <a:effectLst/>
                        </a:rPr>
                        <a:t>4,385</a:t>
                      </a:r>
                      <a:endParaRPr lang="en-US" altLang="ja-JP" sz="1100" b="0" i="0" u="none" strike="noStrike" dirty="0">
                        <a:solidFill>
                          <a:srgbClr val="000000"/>
                        </a:solidFill>
                        <a:effectLst/>
                        <a:latin typeface="Century Gothic"/>
                      </a:endParaRPr>
                    </a:p>
                    <a:p>
                      <a:pPr algn="r" fontAlgn="ctr"/>
                      <a:r>
                        <a:rPr lang="ja-JP" altLang="en-US" sz="900" u="none" strike="noStrike" dirty="0">
                          <a:effectLst/>
                        </a:rPr>
                        <a:t>（５１％）</a:t>
                      </a:r>
                      <a:endParaRPr lang="ja-JP" altLang="en-US" sz="900" b="0" i="0" u="none" strike="noStrike" dirty="0">
                        <a:solidFill>
                          <a:srgbClr val="000000"/>
                        </a:solidFill>
                        <a:effectLst/>
                        <a:latin typeface="ＭＳ Ｐゴシック"/>
                      </a:endParaRPr>
                    </a:p>
                  </a:txBody>
                  <a:tcPr marL="7398" marR="7398" marT="7398" marB="0" anchor="ctr"/>
                </a:tc>
                <a:tc>
                  <a:txBody>
                    <a:bodyPr/>
                    <a:lstStyle/>
                    <a:p>
                      <a:pPr algn="r" fontAlgn="ctr"/>
                      <a:r>
                        <a:rPr lang="en-US" altLang="ja-JP" sz="1100" u="none" strike="noStrike" dirty="0">
                          <a:effectLst/>
                        </a:rPr>
                        <a:t>128.0%</a:t>
                      </a:r>
                      <a:endParaRPr lang="en-US" altLang="ja-JP" sz="1100" b="0" i="0" u="none" strike="noStrike" dirty="0">
                        <a:solidFill>
                          <a:srgbClr val="000000"/>
                        </a:solidFill>
                        <a:effectLst/>
                        <a:latin typeface="Century Gothic"/>
                      </a:endParaRPr>
                    </a:p>
                  </a:txBody>
                  <a:tcPr marL="7398" marR="7398" marT="7398" marB="0" anchor="ctr"/>
                </a:tc>
                <a:tc>
                  <a:txBody>
                    <a:bodyPr/>
                    <a:lstStyle/>
                    <a:p>
                      <a:pPr algn="r" fontAlgn="ctr"/>
                      <a:r>
                        <a:rPr lang="en-US" altLang="ja-JP" sz="1100" u="none" strike="noStrike" dirty="0">
                          <a:effectLst/>
                        </a:rPr>
                        <a:t>7,812</a:t>
                      </a:r>
                      <a:endParaRPr lang="en-US" altLang="ja-JP" sz="1100" b="0" i="0" u="none" strike="noStrike" dirty="0">
                        <a:solidFill>
                          <a:srgbClr val="000000"/>
                        </a:solidFill>
                        <a:effectLst/>
                        <a:latin typeface="Century Gothic"/>
                      </a:endParaRPr>
                    </a:p>
                  </a:txBody>
                  <a:tcPr marL="7398" marR="7398" marT="7398" marB="0" anchor="ctr"/>
                </a:tc>
              </a:tr>
            </a:tbl>
          </a:graphicData>
        </a:graphic>
      </p:graphicFrame>
      <p:sp>
        <p:nvSpPr>
          <p:cNvPr id="6" name="Line 4"/>
          <p:cNvSpPr>
            <a:spLocks noChangeShapeType="1"/>
          </p:cNvSpPr>
          <p:nvPr/>
        </p:nvSpPr>
        <p:spPr bwMode="auto">
          <a:xfrm>
            <a:off x="0" y="620688"/>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smtClean="0">
              <a:solidFill>
                <a:srgbClr val="000000"/>
              </a:solidFill>
            </a:endParaRPr>
          </a:p>
        </p:txBody>
      </p:sp>
      <p:sp>
        <p:nvSpPr>
          <p:cNvPr id="7" name="タイトル 1"/>
          <p:cNvSpPr>
            <a:spLocks noGrp="1"/>
          </p:cNvSpPr>
          <p:nvPr>
            <p:ph type="title" idx="4294967295"/>
          </p:nvPr>
        </p:nvSpPr>
        <p:spPr>
          <a:xfrm>
            <a:off x="8408" y="58813"/>
            <a:ext cx="7875959" cy="541337"/>
          </a:xfrm>
        </p:spPr>
        <p:txBody>
          <a:bodyPr/>
          <a:lstStyle/>
          <a:p>
            <a:pPr algn="l" eaLnBrk="1" hangingPunct="1"/>
            <a:r>
              <a:rPr kumimoji="0" lang="ja-JP" altLang="en-US" sz="2000" b="1" dirty="0">
                <a:solidFill>
                  <a:srgbClr val="000000"/>
                </a:solidFill>
              </a:rPr>
              <a:t>１　京都ジョブパークの</a:t>
            </a:r>
            <a:r>
              <a:rPr kumimoji="0" lang="ja-JP" altLang="en-US" sz="2000" b="1" dirty="0" smtClean="0">
                <a:solidFill>
                  <a:srgbClr val="000000"/>
                </a:solidFill>
              </a:rPr>
              <a:t>取組　　③</a:t>
            </a:r>
            <a:r>
              <a:rPr lang="ja-JP" altLang="en-US" sz="2000" dirty="0" smtClean="0"/>
              <a:t>京都ジョブパーク利用者の状況</a:t>
            </a:r>
          </a:p>
        </p:txBody>
      </p:sp>
      <p:sp>
        <p:nvSpPr>
          <p:cNvPr id="3" name="正方形/長方形 2"/>
          <p:cNvSpPr/>
          <p:nvPr/>
        </p:nvSpPr>
        <p:spPr bwMode="auto">
          <a:xfrm>
            <a:off x="6326038" y="1570534"/>
            <a:ext cx="864096" cy="36004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174625" marR="0" indent="-174625" algn="l" defTabSz="914400" rtl="0" eaLnBrk="1" fontAlgn="base" latinLnBrk="0" hangingPunct="1">
              <a:lnSpc>
                <a:spcPct val="50000"/>
              </a:lnSpc>
              <a:spcBef>
                <a:spcPct val="50000"/>
              </a:spcBef>
              <a:spcAft>
                <a:spcPct val="0"/>
              </a:spcAft>
              <a:buClrTx/>
              <a:buSzTx/>
              <a:buFontTx/>
              <a:buChar char="•"/>
              <a:tabLst/>
            </a:pPr>
            <a:endParaRPr kumimoji="1" lang="ja-JP" altLang="en-US" sz="12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5" name="下矢印 4"/>
          <p:cNvSpPr/>
          <p:nvPr/>
        </p:nvSpPr>
        <p:spPr bwMode="auto">
          <a:xfrm>
            <a:off x="6427737" y="1958008"/>
            <a:ext cx="262186" cy="172819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174625" marR="0" indent="-174625" algn="l" defTabSz="914400" rtl="0" eaLnBrk="1" fontAlgn="base" latinLnBrk="0" hangingPunct="1">
              <a:lnSpc>
                <a:spcPct val="50000"/>
              </a:lnSpc>
              <a:spcBef>
                <a:spcPct val="50000"/>
              </a:spcBef>
              <a:spcAft>
                <a:spcPct val="0"/>
              </a:spcAft>
              <a:buClrTx/>
              <a:buSzTx/>
              <a:buFontTx/>
              <a:buChar char="•"/>
              <a:tabLst/>
            </a:pPr>
            <a:endParaRPr kumimoji="1" lang="ja-JP" altLang="en-US" sz="12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9" name="テキスト ボックス 8"/>
          <p:cNvSpPr txBox="1"/>
          <p:nvPr/>
        </p:nvSpPr>
        <p:spPr>
          <a:xfrm>
            <a:off x="941537" y="4797152"/>
            <a:ext cx="2304256" cy="276999"/>
          </a:xfrm>
          <a:prstGeom prst="rect">
            <a:avLst/>
          </a:prstGeom>
          <a:noFill/>
          <a:ln w="3175">
            <a:solidFill>
              <a:schemeClr val="tx1"/>
            </a:solidFill>
          </a:ln>
        </p:spPr>
        <p:txBody>
          <a:bodyPr wrap="square" rtlCol="0">
            <a:spAutoFit/>
          </a:bodyPr>
          <a:lstStyle/>
          <a:p>
            <a:pPr algn="ctr"/>
            <a:r>
              <a:rPr kumimoji="1" lang="ja-JP" altLang="en-US" dirty="0" smtClean="0"/>
              <a:t>新規登録者の年代別状況</a:t>
            </a: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2768730137"/>
              </p:ext>
            </p:extLst>
          </p:nvPr>
        </p:nvGraphicFramePr>
        <p:xfrm>
          <a:off x="3364203" y="4658652"/>
          <a:ext cx="5486400" cy="1215008"/>
        </p:xfrm>
        <a:graphic>
          <a:graphicData uri="http://schemas.openxmlformats.org/drawingml/2006/table">
            <a:tbl>
              <a:tblPr>
                <a:tableStyleId>{5C22544A-7EE6-4342-B048-85BDC9FD1C3A}</a:tableStyleId>
              </a:tblPr>
              <a:tblGrid>
                <a:gridCol w="685800"/>
                <a:gridCol w="685800"/>
                <a:gridCol w="685800"/>
                <a:gridCol w="685800"/>
                <a:gridCol w="685800"/>
                <a:gridCol w="685800"/>
                <a:gridCol w="685800"/>
                <a:gridCol w="685800"/>
              </a:tblGrid>
              <a:tr h="453008">
                <a:tc>
                  <a:txBody>
                    <a:bodyPr/>
                    <a:lstStyle/>
                    <a:p>
                      <a:pPr algn="ctr" fontAlgn="ctr"/>
                      <a:r>
                        <a:rPr lang="ja-JP" altLang="en-US" sz="1100" u="none" strike="noStrike" dirty="0">
                          <a:effectLst/>
                        </a:rPr>
                        <a:t>年齢</a:t>
                      </a:r>
                      <a:endParaRPr lang="ja-JP" altLang="en-US" sz="1100" b="0" i="0" u="none" strike="noStrike" dirty="0">
                        <a:effectLst/>
                        <a:latin typeface="ＭＳ Ｐゴシック"/>
                      </a:endParaRPr>
                    </a:p>
                  </a:txBody>
                  <a:tcPr marL="9525" marR="9525" marT="9525" marB="0" anchor="ctr"/>
                </a:tc>
                <a:tc>
                  <a:txBody>
                    <a:bodyPr/>
                    <a:lstStyle/>
                    <a:p>
                      <a:pPr algn="ctr" fontAlgn="ctr"/>
                      <a:r>
                        <a:rPr lang="ja-JP" altLang="en-US" sz="1100" u="none" strike="noStrike" dirty="0">
                          <a:effectLst/>
                        </a:rPr>
                        <a:t>～１９歳</a:t>
                      </a:r>
                      <a:endParaRPr lang="ja-JP" altLang="en-US" sz="1100" b="0" i="0" u="none" strike="noStrike" dirty="0">
                        <a:effectLst/>
                        <a:latin typeface="ＭＳ Ｐゴシック"/>
                      </a:endParaRPr>
                    </a:p>
                  </a:txBody>
                  <a:tcPr marL="9525" marR="9525" marT="9525" marB="0" anchor="ctr"/>
                </a:tc>
                <a:tc>
                  <a:txBody>
                    <a:bodyPr/>
                    <a:lstStyle/>
                    <a:p>
                      <a:pPr algn="ctr" fontAlgn="ctr"/>
                      <a:r>
                        <a:rPr lang="ja-JP" altLang="en-US" sz="1100" u="none" strike="noStrike">
                          <a:effectLst/>
                        </a:rPr>
                        <a:t>～２９歳</a:t>
                      </a:r>
                      <a:endParaRPr lang="ja-JP" altLang="en-US" sz="1100" b="0" i="0" u="none" strike="noStrike">
                        <a:effectLst/>
                        <a:latin typeface="ＭＳ Ｐゴシック"/>
                      </a:endParaRPr>
                    </a:p>
                  </a:txBody>
                  <a:tcPr marL="9525" marR="9525" marT="9525" marB="0" anchor="ctr"/>
                </a:tc>
                <a:tc>
                  <a:txBody>
                    <a:bodyPr/>
                    <a:lstStyle/>
                    <a:p>
                      <a:pPr algn="ctr" fontAlgn="ctr"/>
                      <a:r>
                        <a:rPr lang="ja-JP" altLang="en-US" sz="1100" u="none" strike="noStrike" dirty="0">
                          <a:effectLst/>
                        </a:rPr>
                        <a:t>～３９歳</a:t>
                      </a:r>
                      <a:endParaRPr lang="ja-JP" altLang="en-US" sz="1100" b="0" i="0" u="none" strike="noStrike" dirty="0">
                        <a:effectLst/>
                        <a:latin typeface="ＭＳ Ｐゴシック"/>
                      </a:endParaRPr>
                    </a:p>
                  </a:txBody>
                  <a:tcPr marL="9525" marR="9525" marT="9525" marB="0" anchor="ctr"/>
                </a:tc>
                <a:tc>
                  <a:txBody>
                    <a:bodyPr/>
                    <a:lstStyle/>
                    <a:p>
                      <a:pPr algn="ctr" fontAlgn="ctr"/>
                      <a:r>
                        <a:rPr lang="ja-JP" altLang="en-US" sz="1100" u="none" strike="noStrike" dirty="0">
                          <a:effectLst/>
                        </a:rPr>
                        <a:t>～４９歳</a:t>
                      </a:r>
                      <a:endParaRPr lang="ja-JP" altLang="en-US" sz="1100" b="0" i="0" u="none" strike="noStrike" dirty="0">
                        <a:effectLst/>
                        <a:latin typeface="ＭＳ Ｐゴシック"/>
                      </a:endParaRPr>
                    </a:p>
                  </a:txBody>
                  <a:tcPr marL="9525" marR="9525" marT="9525" marB="0" anchor="ctr"/>
                </a:tc>
                <a:tc>
                  <a:txBody>
                    <a:bodyPr/>
                    <a:lstStyle/>
                    <a:p>
                      <a:pPr algn="ctr" fontAlgn="ctr"/>
                      <a:r>
                        <a:rPr lang="ja-JP" altLang="en-US" sz="1100" u="none" strike="noStrike">
                          <a:effectLst/>
                        </a:rPr>
                        <a:t>～５９歳</a:t>
                      </a:r>
                      <a:endParaRPr lang="ja-JP" altLang="en-US" sz="1100" b="0" i="0" u="none" strike="noStrike">
                        <a:effectLst/>
                        <a:latin typeface="ＭＳ Ｐゴシック"/>
                      </a:endParaRPr>
                    </a:p>
                  </a:txBody>
                  <a:tcPr marL="9525" marR="9525" marT="9525" marB="0" anchor="ctr"/>
                </a:tc>
                <a:tc>
                  <a:txBody>
                    <a:bodyPr/>
                    <a:lstStyle/>
                    <a:p>
                      <a:pPr algn="ctr" fontAlgn="ctr"/>
                      <a:r>
                        <a:rPr lang="ja-JP" altLang="en-US" sz="1100" u="none" strike="noStrike">
                          <a:effectLst/>
                        </a:rPr>
                        <a:t>６０歳～</a:t>
                      </a:r>
                      <a:endParaRPr lang="ja-JP" altLang="en-US" sz="1100" b="0" i="0" u="none" strike="noStrike">
                        <a:effectLst/>
                        <a:latin typeface="ＭＳ Ｐゴシック"/>
                      </a:endParaRPr>
                    </a:p>
                  </a:txBody>
                  <a:tcPr marL="9525" marR="9525" marT="9525" marB="0" anchor="ctr"/>
                </a:tc>
                <a:tc>
                  <a:txBody>
                    <a:bodyPr/>
                    <a:lstStyle/>
                    <a:p>
                      <a:pPr algn="ctr" fontAlgn="ctr"/>
                      <a:r>
                        <a:rPr lang="ja-JP" altLang="en-US" sz="1100" u="none" strike="noStrike">
                          <a:effectLst/>
                        </a:rPr>
                        <a:t>合計</a:t>
                      </a:r>
                      <a:endParaRPr lang="ja-JP" altLang="en-US" sz="1100" b="0" i="0" u="none" strike="noStrike">
                        <a:effectLst/>
                        <a:latin typeface="ＭＳ Ｐゴシック"/>
                      </a:endParaRPr>
                    </a:p>
                  </a:txBody>
                  <a:tcPr marL="9525" marR="9525" marT="9525" marB="0" anchor="ctr"/>
                </a:tc>
              </a:tr>
              <a:tr h="381000">
                <a:tc>
                  <a:txBody>
                    <a:bodyPr/>
                    <a:lstStyle/>
                    <a:p>
                      <a:pPr algn="ctr" fontAlgn="ctr"/>
                      <a:r>
                        <a:rPr lang="ja-JP" altLang="en-US" sz="1100" u="none" strike="noStrike">
                          <a:effectLst/>
                        </a:rPr>
                        <a:t>人数（人）</a:t>
                      </a:r>
                      <a:endParaRPr lang="ja-JP" altLang="en-US" sz="1100" b="0" i="0" u="none" strike="noStrike">
                        <a:effectLst/>
                        <a:latin typeface="ＭＳ Ｐゴシック"/>
                      </a:endParaRPr>
                    </a:p>
                  </a:txBody>
                  <a:tcPr marL="9525" marR="9525" marT="9525" marB="0" anchor="ctr"/>
                </a:tc>
                <a:tc>
                  <a:txBody>
                    <a:bodyPr/>
                    <a:lstStyle/>
                    <a:p>
                      <a:pPr algn="r" fontAlgn="ctr"/>
                      <a:r>
                        <a:rPr lang="en-US" altLang="ja-JP" sz="1100" u="none" strike="noStrike">
                          <a:effectLst/>
                        </a:rPr>
                        <a:t>331</a:t>
                      </a:r>
                      <a:endParaRPr lang="en-US" altLang="ja-JP" sz="1100" b="0" i="0" u="none" strike="noStrike">
                        <a:effectLst/>
                        <a:latin typeface="ＭＳ Ｐゴシック"/>
                      </a:endParaRPr>
                    </a:p>
                  </a:txBody>
                  <a:tcPr marL="9525" marR="9525" marT="9525" marB="0" anchor="ctr"/>
                </a:tc>
                <a:tc>
                  <a:txBody>
                    <a:bodyPr/>
                    <a:lstStyle/>
                    <a:p>
                      <a:pPr algn="r" fontAlgn="ctr"/>
                      <a:r>
                        <a:rPr lang="en-US" altLang="ja-JP" sz="1100" u="none" strike="noStrike">
                          <a:effectLst/>
                        </a:rPr>
                        <a:t>7206</a:t>
                      </a:r>
                      <a:endParaRPr lang="en-US" altLang="ja-JP" sz="1100" b="0" i="0" u="none" strike="noStrike">
                        <a:effectLst/>
                        <a:latin typeface="ＭＳ Ｐゴシック"/>
                      </a:endParaRPr>
                    </a:p>
                  </a:txBody>
                  <a:tcPr marL="9525" marR="9525" marT="9525" marB="0" anchor="ctr"/>
                </a:tc>
                <a:tc>
                  <a:txBody>
                    <a:bodyPr/>
                    <a:lstStyle/>
                    <a:p>
                      <a:pPr algn="r" fontAlgn="ctr"/>
                      <a:r>
                        <a:rPr lang="en-US" altLang="ja-JP" sz="1100" u="none" strike="noStrike" dirty="0">
                          <a:effectLst/>
                        </a:rPr>
                        <a:t>2990</a:t>
                      </a:r>
                      <a:endParaRPr lang="en-US" altLang="ja-JP" sz="1100" b="0" i="0" u="none" strike="noStrike" dirty="0">
                        <a:effectLst/>
                        <a:latin typeface="ＭＳ Ｐゴシック"/>
                      </a:endParaRPr>
                    </a:p>
                  </a:txBody>
                  <a:tcPr marL="9525" marR="9525" marT="9525" marB="0" anchor="ctr"/>
                </a:tc>
                <a:tc>
                  <a:txBody>
                    <a:bodyPr/>
                    <a:lstStyle/>
                    <a:p>
                      <a:pPr algn="r" fontAlgn="ctr"/>
                      <a:r>
                        <a:rPr lang="en-US" altLang="ja-JP" sz="1100" u="none" strike="noStrike">
                          <a:effectLst/>
                        </a:rPr>
                        <a:t>1877</a:t>
                      </a:r>
                      <a:endParaRPr lang="en-US" altLang="ja-JP" sz="1100" b="0" i="0" u="none" strike="noStrike">
                        <a:effectLst/>
                        <a:latin typeface="ＭＳ Ｐゴシック"/>
                      </a:endParaRPr>
                    </a:p>
                  </a:txBody>
                  <a:tcPr marL="9525" marR="9525" marT="9525" marB="0" anchor="ctr"/>
                </a:tc>
                <a:tc>
                  <a:txBody>
                    <a:bodyPr/>
                    <a:lstStyle/>
                    <a:p>
                      <a:pPr algn="r" fontAlgn="ctr"/>
                      <a:r>
                        <a:rPr lang="en-US" altLang="ja-JP" sz="1100" u="none" strike="noStrike">
                          <a:effectLst/>
                        </a:rPr>
                        <a:t>793</a:t>
                      </a:r>
                      <a:endParaRPr lang="en-US" altLang="ja-JP" sz="1100" b="0" i="0" u="none" strike="noStrike">
                        <a:effectLst/>
                        <a:latin typeface="ＭＳ Ｐゴシック"/>
                      </a:endParaRPr>
                    </a:p>
                  </a:txBody>
                  <a:tcPr marL="9525" marR="9525" marT="9525" marB="0" anchor="ctr"/>
                </a:tc>
                <a:tc>
                  <a:txBody>
                    <a:bodyPr/>
                    <a:lstStyle/>
                    <a:p>
                      <a:pPr algn="r" fontAlgn="ctr"/>
                      <a:r>
                        <a:rPr lang="en-US" altLang="ja-JP" sz="1100" u="none" strike="noStrike">
                          <a:effectLst/>
                        </a:rPr>
                        <a:t>431</a:t>
                      </a:r>
                      <a:endParaRPr lang="en-US" altLang="ja-JP" sz="1100" b="0" i="0" u="none" strike="noStrike">
                        <a:effectLst/>
                        <a:latin typeface="ＭＳ Ｐゴシック"/>
                      </a:endParaRPr>
                    </a:p>
                  </a:txBody>
                  <a:tcPr marL="9525" marR="9525" marT="9525" marB="0" anchor="ctr"/>
                </a:tc>
                <a:tc>
                  <a:txBody>
                    <a:bodyPr/>
                    <a:lstStyle/>
                    <a:p>
                      <a:pPr algn="r" fontAlgn="ctr"/>
                      <a:r>
                        <a:rPr lang="en-US" altLang="ja-JP" sz="1100" u="none" strike="noStrike">
                          <a:effectLst/>
                        </a:rPr>
                        <a:t>13628</a:t>
                      </a:r>
                      <a:endParaRPr lang="en-US" altLang="ja-JP" sz="1100" b="0" i="0" u="none" strike="noStrike">
                        <a:effectLst/>
                        <a:latin typeface="ＭＳ Ｐゴシック"/>
                      </a:endParaRPr>
                    </a:p>
                  </a:txBody>
                  <a:tcPr marL="9525" marR="9525" marT="9525" marB="0" anchor="ctr"/>
                </a:tc>
              </a:tr>
              <a:tr h="381000">
                <a:tc>
                  <a:txBody>
                    <a:bodyPr/>
                    <a:lstStyle/>
                    <a:p>
                      <a:pPr algn="ctr" fontAlgn="ctr"/>
                      <a:r>
                        <a:rPr lang="ja-JP" altLang="en-US" sz="1100" u="none" strike="noStrike">
                          <a:effectLst/>
                        </a:rPr>
                        <a:t>割合</a:t>
                      </a:r>
                      <a:endParaRPr lang="ja-JP" altLang="en-US" sz="1100" b="0" i="0" u="none" strike="noStrike">
                        <a:effectLst/>
                        <a:latin typeface="ＭＳ Ｐゴシック"/>
                      </a:endParaRPr>
                    </a:p>
                  </a:txBody>
                  <a:tcPr marL="9525" marR="9525" marT="9525" marB="0" anchor="ctr"/>
                </a:tc>
                <a:tc>
                  <a:txBody>
                    <a:bodyPr/>
                    <a:lstStyle/>
                    <a:p>
                      <a:pPr algn="r" fontAlgn="ctr"/>
                      <a:r>
                        <a:rPr lang="en-US" altLang="ja-JP" sz="1100" u="none" strike="noStrike">
                          <a:effectLst/>
                        </a:rPr>
                        <a:t>2.4%</a:t>
                      </a:r>
                      <a:endParaRPr lang="en-US" altLang="ja-JP" sz="1100" b="0" i="0" u="none" strike="noStrike">
                        <a:effectLst/>
                        <a:latin typeface="ＭＳ Ｐゴシック"/>
                      </a:endParaRPr>
                    </a:p>
                  </a:txBody>
                  <a:tcPr marL="9525" marR="9525" marT="9525" marB="0" anchor="ctr"/>
                </a:tc>
                <a:tc>
                  <a:txBody>
                    <a:bodyPr/>
                    <a:lstStyle/>
                    <a:p>
                      <a:pPr algn="r" fontAlgn="ctr"/>
                      <a:r>
                        <a:rPr lang="en-US" altLang="ja-JP" sz="1100" u="none" strike="noStrike">
                          <a:effectLst/>
                        </a:rPr>
                        <a:t>52.9%</a:t>
                      </a:r>
                      <a:endParaRPr lang="en-US" altLang="ja-JP" sz="1100" b="0" i="0" u="none" strike="noStrike">
                        <a:effectLst/>
                        <a:latin typeface="ＭＳ Ｐゴシック"/>
                      </a:endParaRPr>
                    </a:p>
                  </a:txBody>
                  <a:tcPr marL="9525" marR="9525" marT="9525" marB="0" anchor="ctr"/>
                </a:tc>
                <a:tc>
                  <a:txBody>
                    <a:bodyPr/>
                    <a:lstStyle/>
                    <a:p>
                      <a:pPr algn="r" fontAlgn="ctr"/>
                      <a:r>
                        <a:rPr lang="en-US" altLang="ja-JP" sz="1100" u="none" strike="noStrike" dirty="0">
                          <a:effectLst/>
                        </a:rPr>
                        <a:t>21.9%</a:t>
                      </a:r>
                      <a:endParaRPr lang="en-US" altLang="ja-JP" sz="1100" b="0" i="0" u="none" strike="noStrike" dirty="0">
                        <a:effectLst/>
                        <a:latin typeface="ＭＳ Ｐゴシック"/>
                      </a:endParaRPr>
                    </a:p>
                  </a:txBody>
                  <a:tcPr marL="9525" marR="9525" marT="9525" marB="0" anchor="ctr"/>
                </a:tc>
                <a:tc>
                  <a:txBody>
                    <a:bodyPr/>
                    <a:lstStyle/>
                    <a:p>
                      <a:pPr algn="r" fontAlgn="ctr"/>
                      <a:r>
                        <a:rPr lang="en-US" altLang="ja-JP" sz="1100" u="none" strike="noStrike" dirty="0">
                          <a:effectLst/>
                        </a:rPr>
                        <a:t>13.8%</a:t>
                      </a:r>
                      <a:endParaRPr lang="en-US" altLang="ja-JP" sz="1100" b="0" i="0" u="none" strike="noStrike" dirty="0">
                        <a:effectLst/>
                        <a:latin typeface="ＭＳ Ｐゴシック"/>
                      </a:endParaRPr>
                    </a:p>
                  </a:txBody>
                  <a:tcPr marL="9525" marR="9525" marT="9525" marB="0" anchor="ctr"/>
                </a:tc>
                <a:tc>
                  <a:txBody>
                    <a:bodyPr/>
                    <a:lstStyle/>
                    <a:p>
                      <a:pPr algn="r" fontAlgn="ctr"/>
                      <a:r>
                        <a:rPr lang="en-US" altLang="ja-JP" sz="1100" u="none" strike="noStrike" dirty="0">
                          <a:effectLst/>
                        </a:rPr>
                        <a:t>5.8%</a:t>
                      </a:r>
                      <a:endParaRPr lang="en-US" altLang="ja-JP" sz="1100" b="0" i="0" u="none" strike="noStrike" dirty="0">
                        <a:effectLst/>
                        <a:latin typeface="ＭＳ Ｐゴシック"/>
                      </a:endParaRPr>
                    </a:p>
                  </a:txBody>
                  <a:tcPr marL="9525" marR="9525" marT="9525" marB="0" anchor="ctr"/>
                </a:tc>
                <a:tc>
                  <a:txBody>
                    <a:bodyPr/>
                    <a:lstStyle/>
                    <a:p>
                      <a:pPr algn="r" fontAlgn="ctr"/>
                      <a:r>
                        <a:rPr lang="en-US" altLang="ja-JP" sz="1100" u="none" strike="noStrike">
                          <a:effectLst/>
                        </a:rPr>
                        <a:t>3.2%</a:t>
                      </a:r>
                      <a:endParaRPr lang="en-US" altLang="ja-JP" sz="1100" b="0" i="0" u="none" strike="noStrike">
                        <a:effectLst/>
                        <a:latin typeface="ＭＳ Ｐゴシック"/>
                      </a:endParaRPr>
                    </a:p>
                  </a:txBody>
                  <a:tcPr marL="9525" marR="9525" marT="9525" marB="0" anchor="ctr"/>
                </a:tc>
                <a:tc>
                  <a:txBody>
                    <a:bodyPr/>
                    <a:lstStyle/>
                    <a:p>
                      <a:pPr algn="r" fontAlgn="ctr"/>
                      <a:r>
                        <a:rPr lang="en-US" altLang="ja-JP" sz="1100" u="none" strike="noStrike" dirty="0">
                          <a:effectLst/>
                        </a:rPr>
                        <a:t>100.0%</a:t>
                      </a:r>
                      <a:endParaRPr lang="en-US" altLang="ja-JP" sz="1100" b="0" i="0" u="none" strike="noStrike" dirty="0">
                        <a:effectLst/>
                        <a:latin typeface="ＭＳ Ｐゴシック"/>
                      </a:endParaRPr>
                    </a:p>
                  </a:txBody>
                  <a:tcPr marL="9525" marR="9525" marT="9525" marB="0" anchor="ctr"/>
                </a:tc>
              </a:tr>
            </a:tbl>
          </a:graphicData>
        </a:graphic>
      </p:graphicFrame>
      <p:sp>
        <p:nvSpPr>
          <p:cNvPr id="11" name="テキスト ボックス 10"/>
          <p:cNvSpPr txBox="1"/>
          <p:nvPr/>
        </p:nvSpPr>
        <p:spPr>
          <a:xfrm>
            <a:off x="3974386" y="3807254"/>
            <a:ext cx="4906702" cy="400110"/>
          </a:xfrm>
          <a:prstGeom prst="rect">
            <a:avLst/>
          </a:prstGeom>
          <a:noFill/>
          <a:ln w="3175">
            <a:solidFill>
              <a:schemeClr val="tx1"/>
            </a:solidFill>
          </a:ln>
        </p:spPr>
        <p:txBody>
          <a:bodyPr wrap="square" rtlCol="0">
            <a:spAutoFit/>
          </a:bodyPr>
          <a:lstStyle/>
          <a:p>
            <a:r>
              <a:rPr kumimoji="1" lang="ja-JP" altLang="en-US" sz="2000" dirty="0" smtClean="0"/>
              <a:t>新規登録者の半数以上が２９歳までの若者</a:t>
            </a:r>
            <a:endParaRPr kumimoji="1" lang="ja-JP" altLang="en-US" sz="2000" dirty="0"/>
          </a:p>
        </p:txBody>
      </p:sp>
    </p:spTree>
    <p:extLst>
      <p:ext uri="{BB962C8B-B14F-4D97-AF65-F5344CB8AC3E}">
        <p14:creationId xmlns:p14="http://schemas.microsoft.com/office/powerpoint/2010/main" val="2067663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2"/>
          <p:cNvSpPr>
            <a:spLocks noChangeShapeType="1"/>
          </p:cNvSpPr>
          <p:nvPr/>
        </p:nvSpPr>
        <p:spPr bwMode="auto">
          <a:xfrm>
            <a:off x="0" y="752475"/>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 name="タイトル 1"/>
          <p:cNvSpPr txBox="1">
            <a:spLocks/>
          </p:cNvSpPr>
          <p:nvPr/>
        </p:nvSpPr>
        <p:spPr bwMode="auto">
          <a:xfrm>
            <a:off x="107504" y="116632"/>
            <a:ext cx="7875959"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eaLnBrk="1" hangingPunct="1"/>
            <a:r>
              <a:rPr kumimoji="0" lang="ja-JP" altLang="en-US" sz="2000" b="1" kern="0" dirty="0" smtClean="0">
                <a:solidFill>
                  <a:srgbClr val="000000"/>
                </a:solidFill>
              </a:rPr>
              <a:t>１　京都ジョブパークの取組　　③</a:t>
            </a:r>
            <a:r>
              <a:rPr lang="ja-JP" altLang="en-US" sz="2000" kern="0" dirty="0" smtClean="0"/>
              <a:t>京都ジョブパーク利用者の若者の状況</a:t>
            </a:r>
          </a:p>
        </p:txBody>
      </p:sp>
      <p:sp>
        <p:nvSpPr>
          <p:cNvPr id="5" name="テキスト ボックス 4"/>
          <p:cNvSpPr txBox="1"/>
          <p:nvPr/>
        </p:nvSpPr>
        <p:spPr>
          <a:xfrm>
            <a:off x="444674" y="1124957"/>
            <a:ext cx="6353459" cy="1938992"/>
          </a:xfrm>
          <a:prstGeom prst="rect">
            <a:avLst/>
          </a:prstGeom>
          <a:noFill/>
        </p:spPr>
        <p:txBody>
          <a:bodyPr wrap="square" rtlCol="0">
            <a:spAutoFit/>
          </a:bodyPr>
          <a:lstStyle/>
          <a:p>
            <a:r>
              <a:rPr lang="ja-JP" altLang="en-US" sz="1600" dirty="0"/>
              <a:t>・</a:t>
            </a:r>
            <a:r>
              <a:rPr lang="ja-JP" altLang="en-US" sz="1600" dirty="0" smtClean="0"/>
              <a:t>平成２５年度の若者（～２９歳まで）の内定者は４</a:t>
            </a:r>
            <a:r>
              <a:rPr lang="en-US" altLang="ja-JP" sz="1600" dirty="0" smtClean="0"/>
              <a:t>,</a:t>
            </a:r>
            <a:r>
              <a:rPr lang="ja-JP" altLang="en-US" sz="1600" dirty="0" smtClean="0"/>
              <a:t>５００人。</a:t>
            </a:r>
            <a:endParaRPr lang="en-US" altLang="ja-JP" sz="1600" dirty="0" smtClean="0"/>
          </a:p>
          <a:p>
            <a:r>
              <a:rPr lang="ja-JP" altLang="en-US" sz="1600" dirty="0"/>
              <a:t>　</a:t>
            </a:r>
            <a:r>
              <a:rPr lang="ja-JP" altLang="en-US" sz="1600" dirty="0" smtClean="0"/>
              <a:t>うち、</a:t>
            </a:r>
            <a:r>
              <a:rPr lang="en-US" altLang="ja-JP" sz="1600" dirty="0" smtClean="0"/>
              <a:t>3</a:t>
            </a:r>
            <a:r>
              <a:rPr lang="ja-JP" altLang="en-US" sz="1600" dirty="0" smtClean="0"/>
              <a:t>割弱が就職活動が６ヶ月～１年と長期化。</a:t>
            </a:r>
            <a:endParaRPr lang="en-US" altLang="ja-JP" sz="1600" dirty="0" smtClean="0"/>
          </a:p>
          <a:p>
            <a:r>
              <a:rPr lang="ja-JP" altLang="en-US" sz="1600" dirty="0"/>
              <a:t>　</a:t>
            </a:r>
            <a:endParaRPr lang="en-US" altLang="ja-JP" sz="1600" dirty="0" smtClean="0"/>
          </a:p>
          <a:p>
            <a:r>
              <a:rPr lang="ja-JP" altLang="en-US" sz="1600" dirty="0" smtClean="0"/>
              <a:t>・内定が決まらない就職困難者は</a:t>
            </a:r>
            <a:r>
              <a:rPr lang="ja-JP" altLang="en-US" sz="1600" b="1" u="sng" dirty="0" smtClean="0"/>
              <a:t>３割程度</a:t>
            </a:r>
            <a:endParaRPr lang="en-US" altLang="ja-JP" sz="1600" b="1" u="sng" dirty="0" smtClean="0"/>
          </a:p>
          <a:p>
            <a:endParaRPr lang="en-US" altLang="ja-JP" sz="1600" dirty="0" smtClean="0"/>
          </a:p>
          <a:p>
            <a:r>
              <a:rPr lang="ja-JP" altLang="en-US" sz="1600" dirty="0" smtClean="0"/>
              <a:t>・就活スキル</a:t>
            </a:r>
            <a:r>
              <a:rPr lang="ja-JP" altLang="en-US" sz="1600" dirty="0"/>
              <a:t>や</a:t>
            </a:r>
            <a:r>
              <a:rPr lang="ja-JP" altLang="en-US" sz="1600" dirty="0" smtClean="0"/>
              <a:t>テクニカルスキルの訓練</a:t>
            </a:r>
            <a:r>
              <a:rPr lang="ja-JP" altLang="en-US" sz="1600" dirty="0"/>
              <a:t>だけでは就職困難</a:t>
            </a:r>
            <a:endParaRPr kumimoji="1" lang="en-US" altLang="ja-JP" sz="1600" dirty="0"/>
          </a:p>
          <a:p>
            <a:endParaRPr lang="en-US" altLang="ja-JP" dirty="0" smtClean="0"/>
          </a:p>
          <a:p>
            <a:endParaRPr kumimoji="1" lang="ja-JP" altLang="en-US" dirty="0"/>
          </a:p>
        </p:txBody>
      </p:sp>
      <p:sp>
        <p:nvSpPr>
          <p:cNvPr id="11" name="テキスト ボックス 10"/>
          <p:cNvSpPr txBox="1"/>
          <p:nvPr/>
        </p:nvSpPr>
        <p:spPr>
          <a:xfrm>
            <a:off x="123553" y="786403"/>
            <a:ext cx="1064071" cy="338554"/>
          </a:xfrm>
          <a:prstGeom prst="rect">
            <a:avLst/>
          </a:prstGeom>
          <a:noFill/>
        </p:spPr>
        <p:txBody>
          <a:bodyPr wrap="square" rtlCol="0">
            <a:spAutoFit/>
          </a:bodyPr>
          <a:lstStyle/>
          <a:p>
            <a:r>
              <a:rPr lang="ja-JP" altLang="en-US" sz="1600" b="1" dirty="0" smtClean="0"/>
              <a:t>１　課題</a:t>
            </a:r>
            <a:endParaRPr kumimoji="1" lang="ja-JP" altLang="en-US" sz="1600" b="1" dirty="0"/>
          </a:p>
        </p:txBody>
      </p:sp>
      <p:sp>
        <p:nvSpPr>
          <p:cNvPr id="12" name="テキスト ボックス 11"/>
          <p:cNvSpPr txBox="1"/>
          <p:nvPr/>
        </p:nvSpPr>
        <p:spPr>
          <a:xfrm>
            <a:off x="176661" y="4051811"/>
            <a:ext cx="1748233" cy="338554"/>
          </a:xfrm>
          <a:prstGeom prst="rect">
            <a:avLst/>
          </a:prstGeom>
          <a:noFill/>
        </p:spPr>
        <p:txBody>
          <a:bodyPr wrap="square" rtlCol="0">
            <a:spAutoFit/>
          </a:bodyPr>
          <a:lstStyle/>
          <a:p>
            <a:r>
              <a:rPr lang="ja-JP" altLang="en-US" sz="1600" b="1" dirty="0" smtClean="0"/>
              <a:t>２　対応策</a:t>
            </a:r>
            <a:endParaRPr kumimoji="1" lang="ja-JP" altLang="en-US" sz="1600" b="1" dirty="0"/>
          </a:p>
        </p:txBody>
      </p:sp>
      <p:sp>
        <p:nvSpPr>
          <p:cNvPr id="14" name="テキスト ボックス 13"/>
          <p:cNvSpPr txBox="1"/>
          <p:nvPr/>
        </p:nvSpPr>
        <p:spPr>
          <a:xfrm>
            <a:off x="444674" y="4221088"/>
            <a:ext cx="8629053" cy="1908215"/>
          </a:xfrm>
          <a:prstGeom prst="rect">
            <a:avLst/>
          </a:prstGeom>
          <a:noFill/>
          <a:ln w="3175">
            <a:noFill/>
          </a:ln>
        </p:spPr>
        <p:txBody>
          <a:bodyPr wrap="square" rtlCol="0">
            <a:spAutoFit/>
          </a:bodyPr>
          <a:lstStyle/>
          <a:p>
            <a:r>
              <a:rPr lang="ja-JP" altLang="en-US" dirty="0" smtClean="0"/>
              <a:t>　</a:t>
            </a:r>
            <a:r>
              <a:rPr lang="ja-JP" altLang="en-US" sz="2000" b="1" dirty="0" smtClean="0"/>
              <a:t>　</a:t>
            </a:r>
            <a:endParaRPr lang="en-US" altLang="ja-JP" sz="2000" b="1" dirty="0" smtClean="0"/>
          </a:p>
          <a:p>
            <a:r>
              <a:rPr lang="ja-JP" altLang="en-US" sz="2000" b="1" u="sng" dirty="0" smtClean="0"/>
              <a:t>１人ひとりの状況に応じた</a:t>
            </a:r>
            <a:r>
              <a:rPr lang="ja-JP" altLang="en-US" sz="2000" b="1" dirty="0" smtClean="0"/>
              <a:t>ヒューマンスキルを習得する研修・訓練の実施</a:t>
            </a:r>
            <a:endParaRPr lang="en-US" altLang="ja-JP" sz="2000" b="1" dirty="0" smtClean="0"/>
          </a:p>
          <a:p>
            <a:r>
              <a:rPr lang="ja-JP" altLang="en-US" sz="1400" dirty="0"/>
              <a:t>　</a:t>
            </a:r>
            <a:r>
              <a:rPr lang="ja-JP" altLang="en-US" sz="1400" dirty="0" smtClean="0"/>
              <a:t>　</a:t>
            </a:r>
            <a:endParaRPr lang="en-US" altLang="ja-JP" sz="1400" dirty="0" smtClean="0"/>
          </a:p>
          <a:p>
            <a:endParaRPr lang="en-US" altLang="ja-JP" sz="1400" dirty="0"/>
          </a:p>
          <a:p>
            <a:r>
              <a:rPr lang="ja-JP" altLang="en-US" sz="1400" dirty="0" smtClean="0"/>
              <a:t>　　　　　　　　　</a:t>
            </a:r>
            <a:r>
              <a:rPr lang="ja-JP" altLang="en-US" sz="1400" dirty="0"/>
              <a:t>　</a:t>
            </a:r>
            <a:r>
              <a:rPr lang="ja-JP" altLang="en-US" sz="1400" dirty="0" smtClean="0"/>
              <a:t>　　　</a:t>
            </a:r>
            <a:endParaRPr lang="en-US" altLang="ja-JP" dirty="0" smtClean="0"/>
          </a:p>
          <a:p>
            <a:endParaRPr kumimoji="1" lang="en-US" altLang="ja-JP" dirty="0" smtClean="0"/>
          </a:p>
          <a:p>
            <a:endParaRPr lang="en-US" altLang="ja-JP" dirty="0"/>
          </a:p>
          <a:p>
            <a:endParaRPr kumimoji="1" lang="ja-JP" altLang="en-US" dirty="0"/>
          </a:p>
        </p:txBody>
      </p:sp>
      <p:sp>
        <p:nvSpPr>
          <p:cNvPr id="15" name="下矢印 14"/>
          <p:cNvSpPr/>
          <p:nvPr/>
        </p:nvSpPr>
        <p:spPr bwMode="auto">
          <a:xfrm>
            <a:off x="2074617" y="4919840"/>
            <a:ext cx="432048" cy="72944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174625" marR="0" indent="-174625" algn="l" defTabSz="914400" rtl="0" eaLnBrk="1" fontAlgn="base" latinLnBrk="0" hangingPunct="1">
              <a:lnSpc>
                <a:spcPct val="50000"/>
              </a:lnSpc>
              <a:spcBef>
                <a:spcPct val="50000"/>
              </a:spcBef>
              <a:spcAft>
                <a:spcPct val="0"/>
              </a:spcAft>
              <a:buClrTx/>
              <a:buSzTx/>
              <a:buFontTx/>
              <a:buChar char="•"/>
              <a:tabLst/>
            </a:pPr>
            <a:endParaRPr kumimoji="1" lang="ja-JP" altLang="en-US" sz="12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6" name="角丸四角形 15"/>
          <p:cNvSpPr/>
          <p:nvPr/>
        </p:nvSpPr>
        <p:spPr bwMode="auto">
          <a:xfrm>
            <a:off x="444674" y="5649286"/>
            <a:ext cx="3456384" cy="1015663"/>
          </a:xfrm>
          <a:prstGeom prst="roundRect">
            <a:avLst>
              <a:gd name="adj" fmla="val 0"/>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50000"/>
              </a:lnSpc>
              <a:spcBef>
                <a:spcPct val="50000"/>
              </a:spcBef>
              <a:spcAft>
                <a:spcPct val="0"/>
              </a:spcAft>
              <a:buClrTx/>
              <a:buSzTx/>
              <a:tabLst/>
            </a:pPr>
            <a:endParaRPr kumimoji="1" lang="en-US" altLang="ja-JP" sz="2400" b="0" i="0" u="none" strike="noStrike" cap="none" normalizeH="0" baseline="0" dirty="0" smtClean="0">
              <a:ln>
                <a:noFill/>
              </a:ln>
              <a:solidFill>
                <a:schemeClr val="tx1"/>
              </a:solidFill>
              <a:effectLst/>
              <a:latin typeface="Times New Roman" pitchFamily="18" charset="0"/>
              <a:ea typeface="ＭＳ Ｐゴシック" pitchFamily="50" charset="-128"/>
            </a:endParaRPr>
          </a:p>
          <a:p>
            <a:pPr marR="0" algn="ctr" defTabSz="914400" rtl="0" eaLnBrk="1" fontAlgn="base" latinLnBrk="0" hangingPunct="1">
              <a:lnSpc>
                <a:spcPct val="50000"/>
              </a:lnSpc>
              <a:spcBef>
                <a:spcPct val="50000"/>
              </a:spcBef>
              <a:spcAft>
                <a:spcPct val="0"/>
              </a:spcAft>
              <a:buClrTx/>
              <a:buSzTx/>
              <a:tabLst/>
            </a:pPr>
            <a:r>
              <a:rPr lang="ja-JP" altLang="en-US" sz="2400" dirty="0">
                <a:ea typeface="ＭＳ Ｐゴシック" pitchFamily="50" charset="-128"/>
              </a:rPr>
              <a:t>　</a:t>
            </a:r>
            <a:r>
              <a:rPr kumimoji="1"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rPr>
              <a:t>「ＪＰカレッジ」を開校</a:t>
            </a:r>
            <a:endParaRPr kumimoji="1" lang="en-US" altLang="ja-JP" sz="2400" b="0" i="0" u="none" strike="noStrike" cap="none" normalizeH="0" baseline="0" dirty="0" smtClean="0">
              <a:ln>
                <a:noFill/>
              </a:ln>
              <a:solidFill>
                <a:schemeClr val="tx1"/>
              </a:solidFill>
              <a:effectLst/>
              <a:latin typeface="Times New Roman" pitchFamily="18" charset="0"/>
              <a:ea typeface="ＭＳ Ｐゴシック" pitchFamily="50" charset="-128"/>
            </a:endParaRPr>
          </a:p>
          <a:p>
            <a:pPr marR="0" algn="l" defTabSz="914400" rtl="0" eaLnBrk="1" fontAlgn="base" latinLnBrk="0" hangingPunct="1">
              <a:lnSpc>
                <a:spcPct val="50000"/>
              </a:lnSpc>
              <a:spcBef>
                <a:spcPct val="50000"/>
              </a:spcBef>
              <a:spcAft>
                <a:spcPct val="0"/>
              </a:spcAft>
              <a:buClrTx/>
              <a:buSzTx/>
              <a:tabLst/>
            </a:pPr>
            <a:endParaRPr kumimoji="1"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7" name="正方形/長方形 16"/>
          <p:cNvSpPr/>
          <p:nvPr/>
        </p:nvSpPr>
        <p:spPr>
          <a:xfrm>
            <a:off x="4427984" y="5220478"/>
            <a:ext cx="3723122" cy="1477328"/>
          </a:xfrm>
          <a:prstGeom prst="rect">
            <a:avLst/>
          </a:prstGeom>
          <a:ln>
            <a:solidFill>
              <a:schemeClr val="tx1"/>
            </a:solidFill>
            <a:prstDash val="sysDash"/>
          </a:ln>
        </p:spPr>
        <p:txBody>
          <a:bodyPr wrap="square">
            <a:spAutoFit/>
          </a:bodyPr>
          <a:lstStyle/>
          <a:p>
            <a:r>
              <a:rPr lang="ja-JP" altLang="en-US" sz="1800" dirty="0" smtClean="0"/>
              <a:t>ヒューマンスキルとは・・・</a:t>
            </a:r>
            <a:endParaRPr lang="en-US" altLang="ja-JP" sz="1800" dirty="0" smtClean="0"/>
          </a:p>
          <a:p>
            <a:r>
              <a:rPr lang="ja-JP" altLang="en-US" sz="1800" dirty="0"/>
              <a:t>　</a:t>
            </a:r>
            <a:r>
              <a:rPr lang="ja-JP" altLang="en-US" sz="1800" dirty="0" smtClean="0"/>
              <a:t>①前に踏み出す力</a:t>
            </a:r>
            <a:endParaRPr lang="en-US" altLang="ja-JP" sz="1800" dirty="0" smtClean="0"/>
          </a:p>
          <a:p>
            <a:r>
              <a:rPr lang="ja-JP" altLang="en-US" sz="1800" dirty="0" smtClean="0"/>
              <a:t>　②考え抜く力</a:t>
            </a:r>
            <a:endParaRPr lang="en-US" altLang="ja-JP" sz="1800" dirty="0" smtClean="0"/>
          </a:p>
          <a:p>
            <a:r>
              <a:rPr lang="ja-JP" altLang="en-US" sz="1800" dirty="0"/>
              <a:t>　</a:t>
            </a:r>
            <a:r>
              <a:rPr lang="ja-JP" altLang="en-US" sz="1800" dirty="0" smtClean="0"/>
              <a:t>③チームで働く力</a:t>
            </a:r>
            <a:endParaRPr lang="en-US" altLang="ja-JP" sz="1800" dirty="0" smtClean="0"/>
          </a:p>
          <a:p>
            <a:r>
              <a:rPr lang="ja-JP" altLang="en-US" sz="1800" dirty="0"/>
              <a:t>　</a:t>
            </a:r>
            <a:r>
              <a:rPr lang="ja-JP" altLang="en-US" sz="1800" dirty="0" smtClean="0"/>
              <a:t>④就業基礎能力（職業人意識など）</a:t>
            </a:r>
            <a:endParaRPr lang="ja-JP" altLang="en-US" dirty="0"/>
          </a:p>
        </p:txBody>
      </p:sp>
      <p:sp>
        <p:nvSpPr>
          <p:cNvPr id="9" name="テキスト ボックス 8"/>
          <p:cNvSpPr txBox="1"/>
          <p:nvPr/>
        </p:nvSpPr>
        <p:spPr>
          <a:xfrm>
            <a:off x="4355976" y="2708920"/>
            <a:ext cx="4392488" cy="1569660"/>
          </a:xfrm>
          <a:prstGeom prst="rect">
            <a:avLst/>
          </a:prstGeom>
          <a:noFill/>
          <a:ln w="25400" cmpd="dbl">
            <a:solidFill>
              <a:schemeClr val="tx1"/>
            </a:solidFill>
          </a:ln>
        </p:spPr>
        <p:txBody>
          <a:bodyPr wrap="square" rtlCol="0">
            <a:spAutoFit/>
          </a:bodyPr>
          <a:lstStyle/>
          <a:p>
            <a:pPr algn="ctr"/>
            <a:r>
              <a:rPr kumimoji="1" lang="ja-JP" altLang="en-US" b="1" u="sng" dirty="0" smtClean="0"/>
              <a:t>ジョブパーク内定者数からみる長期利用者の状況</a:t>
            </a:r>
            <a:endParaRPr kumimoji="1" lang="en-US" altLang="ja-JP" b="1" u="sng" dirty="0" smtClean="0"/>
          </a:p>
          <a:p>
            <a:endParaRPr lang="en-US" altLang="ja-JP" b="1" u="sng" dirty="0"/>
          </a:p>
          <a:p>
            <a:endParaRPr lang="en-US" altLang="ja-JP" b="1" u="sng" dirty="0" smtClean="0"/>
          </a:p>
          <a:p>
            <a:endParaRPr lang="en-US" altLang="ja-JP" b="1" dirty="0"/>
          </a:p>
          <a:p>
            <a:endParaRPr kumimoji="1" lang="en-US" altLang="ja-JP" b="1" dirty="0" smtClean="0"/>
          </a:p>
          <a:p>
            <a:endParaRPr lang="en-US" altLang="ja-JP" b="1" dirty="0"/>
          </a:p>
          <a:p>
            <a:endParaRPr kumimoji="1" lang="en-US" altLang="ja-JP" b="1" dirty="0" smtClean="0"/>
          </a:p>
          <a:p>
            <a:endParaRPr lang="en-US" altLang="ja-JP" b="1" dirty="0"/>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588922969"/>
              </p:ext>
            </p:extLst>
          </p:nvPr>
        </p:nvGraphicFramePr>
        <p:xfrm>
          <a:off x="4459197" y="3032273"/>
          <a:ext cx="4186046" cy="1069899"/>
        </p:xfrm>
        <a:graphic>
          <a:graphicData uri="http://schemas.openxmlformats.org/presentationml/2006/ole">
            <mc:AlternateContent xmlns:mc="http://schemas.openxmlformats.org/markup-compatibility/2006">
              <mc:Choice xmlns:v="urn:schemas-microsoft-com:vml" Requires="v">
                <p:oleObj spid="_x0000_s5127" name="ワークシート" r:id="rId4" imgW="5042887" imgH="1289384" progId="Excel.Sheet.8">
                  <p:embed/>
                </p:oleObj>
              </mc:Choice>
              <mc:Fallback>
                <p:oleObj name="ワークシート" r:id="rId4" imgW="5042887" imgH="1289384" progId="Excel.Sheet.8">
                  <p:embed/>
                  <p:pic>
                    <p:nvPicPr>
                      <p:cNvPr id="0" name=""/>
                      <p:cNvPicPr/>
                      <p:nvPr/>
                    </p:nvPicPr>
                    <p:blipFill>
                      <a:blip r:embed="rId5"/>
                      <a:stretch>
                        <a:fillRect/>
                      </a:stretch>
                    </p:blipFill>
                    <p:spPr>
                      <a:xfrm>
                        <a:off x="4459197" y="3032273"/>
                        <a:ext cx="4186046" cy="1069899"/>
                      </a:xfrm>
                      <a:prstGeom prst="rect">
                        <a:avLst/>
                      </a:prstGeom>
                    </p:spPr>
                  </p:pic>
                </p:oleObj>
              </mc:Fallback>
            </mc:AlternateContent>
          </a:graphicData>
        </a:graphic>
      </p:graphicFrame>
    </p:spTree>
    <p:extLst>
      <p:ext uri="{BB962C8B-B14F-4D97-AF65-F5344CB8AC3E}">
        <p14:creationId xmlns:p14="http://schemas.microsoft.com/office/powerpoint/2010/main" val="2958714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idx="4294967295"/>
          </p:nvPr>
        </p:nvSpPr>
        <p:spPr>
          <a:xfrm>
            <a:off x="0" y="115888"/>
            <a:ext cx="7164388" cy="541337"/>
          </a:xfrm>
        </p:spPr>
        <p:txBody>
          <a:bodyPr/>
          <a:lstStyle/>
          <a:p>
            <a:pPr algn="l" eaLnBrk="1" hangingPunct="1"/>
            <a:r>
              <a:rPr lang="ja-JP" altLang="en-US" sz="2400" dirty="0" smtClean="0"/>
              <a:t>２　京都</a:t>
            </a:r>
            <a:r>
              <a:rPr lang="en-US" altLang="ja-JP" sz="2400" dirty="0" smtClean="0"/>
              <a:t>JP</a:t>
            </a:r>
            <a:r>
              <a:rPr lang="ja-JP" altLang="en-US" sz="2400" dirty="0" smtClean="0"/>
              <a:t>カレッジについて</a:t>
            </a:r>
            <a:endParaRPr lang="ja-JP" altLang="en-US" sz="2000" dirty="0" smtClean="0"/>
          </a:p>
        </p:txBody>
      </p:sp>
      <p:sp>
        <p:nvSpPr>
          <p:cNvPr id="46083" name="Line 2"/>
          <p:cNvSpPr>
            <a:spLocks noChangeShapeType="1"/>
          </p:cNvSpPr>
          <p:nvPr/>
        </p:nvSpPr>
        <p:spPr bwMode="auto">
          <a:xfrm>
            <a:off x="0" y="692150"/>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角丸四角形 50"/>
          <p:cNvSpPr>
            <a:spLocks noChangeArrowheads="1"/>
          </p:cNvSpPr>
          <p:nvPr/>
        </p:nvSpPr>
        <p:spPr bwMode="auto">
          <a:xfrm>
            <a:off x="180975" y="980728"/>
            <a:ext cx="1078657" cy="720080"/>
          </a:xfrm>
          <a:prstGeom prst="roundRect">
            <a:avLst>
              <a:gd name="adj" fmla="val 16667"/>
            </a:avLst>
          </a:prstGeom>
          <a:solidFill>
            <a:srgbClr val="D6D6F5"/>
          </a:solidFill>
          <a:ln w="19050" algn="ctr">
            <a:solidFill>
              <a:schemeClr val="tx1"/>
            </a:solidFill>
            <a:round/>
            <a:headEnd/>
            <a:tailEnd/>
          </a:ln>
        </p:spPr>
        <p:txBody>
          <a:bodyPr anchor="ctr"/>
          <a:lstStyle/>
          <a:p>
            <a:pPr algn="ctr">
              <a:lnSpc>
                <a:spcPct val="50000"/>
              </a:lnSpc>
              <a:spcBef>
                <a:spcPct val="50000"/>
              </a:spcBef>
              <a:defRPr/>
            </a:pPr>
            <a:r>
              <a:rPr lang="ja-JP" altLang="en-US" sz="1600" dirty="0" smtClean="0">
                <a:latin typeface="+mn-lt"/>
                <a:ea typeface="+mn-ea"/>
              </a:rPr>
              <a:t>目　的</a:t>
            </a:r>
            <a:endParaRPr lang="en-US" altLang="ja-JP" sz="1600" dirty="0">
              <a:latin typeface="+mn-lt"/>
              <a:ea typeface="+mn-ea"/>
            </a:endParaRPr>
          </a:p>
        </p:txBody>
      </p:sp>
      <p:sp>
        <p:nvSpPr>
          <p:cNvPr id="46087" name="サブタイトル 2"/>
          <p:cNvSpPr txBox="1">
            <a:spLocks/>
          </p:cNvSpPr>
          <p:nvPr/>
        </p:nvSpPr>
        <p:spPr bwMode="auto">
          <a:xfrm>
            <a:off x="1462088" y="980728"/>
            <a:ext cx="7518400" cy="7200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Arial" charset="0"/>
              <a:buNone/>
            </a:pPr>
            <a:r>
              <a:rPr lang="en-US" altLang="ja-JP" sz="1200" dirty="0" smtClean="0">
                <a:latin typeface="HGｺﾞｼｯｸM" pitchFamily="49" charset="-128"/>
                <a:ea typeface="HGｺﾞｼｯｸM" pitchFamily="49" charset="-128"/>
              </a:rPr>
              <a:t>1</a:t>
            </a:r>
            <a:r>
              <a:rPr lang="ja-JP" altLang="en-US" sz="1200" dirty="0" smtClean="0">
                <a:latin typeface="HGｺﾞｼｯｸM" pitchFamily="49" charset="-128"/>
                <a:ea typeface="HGｺﾞｼｯｸM" pitchFamily="49" charset="-128"/>
              </a:rPr>
              <a:t>人</a:t>
            </a:r>
            <a:r>
              <a:rPr lang="ja-JP" altLang="en-US" sz="1200" dirty="0">
                <a:latin typeface="HGｺﾞｼｯｸM" pitchFamily="49" charset="-128"/>
                <a:ea typeface="HGｺﾞｼｯｸM" pitchFamily="49" charset="-128"/>
              </a:rPr>
              <a:t>ひとり</a:t>
            </a:r>
            <a:r>
              <a:rPr lang="ja-JP" altLang="en-US" sz="1200" dirty="0" smtClean="0">
                <a:latin typeface="HGｺﾞｼｯｸM" pitchFamily="49" charset="-128"/>
                <a:ea typeface="HGｺﾞｼｯｸM" pitchFamily="49" charset="-128"/>
              </a:rPr>
              <a:t>の状況に応じた</a:t>
            </a:r>
            <a:r>
              <a:rPr lang="ja-JP" altLang="en-US" sz="1200" b="1" dirty="0" smtClean="0">
                <a:latin typeface="HGｺﾞｼｯｸM" pitchFamily="49" charset="-128"/>
                <a:ea typeface="HGｺﾞｼｯｸM" pitchFamily="49" charset="-128"/>
              </a:rPr>
              <a:t>ヒューマンスキルを習得する研修・訓練</a:t>
            </a:r>
            <a:r>
              <a:rPr lang="ja-JP" altLang="en-US" sz="1200" dirty="0" smtClean="0">
                <a:latin typeface="HGｺﾞｼｯｸM" pitchFamily="49" charset="-128"/>
                <a:ea typeface="HGｺﾞｼｯｸM" pitchFamily="49" charset="-128"/>
              </a:rPr>
              <a:t>を実施するとともに、京都ジョブパークのカウンセリング</a:t>
            </a:r>
            <a:r>
              <a:rPr lang="ja-JP" altLang="en-US" sz="1200" dirty="0">
                <a:latin typeface="HGｺﾞｼｯｸM" pitchFamily="49" charset="-128"/>
                <a:ea typeface="HGｺﾞｼｯｸM" pitchFamily="49" charset="-128"/>
              </a:rPr>
              <a:t>や受入企業の開拓</a:t>
            </a:r>
            <a:r>
              <a:rPr lang="ja-JP" altLang="en-US" sz="1200" dirty="0" smtClean="0">
                <a:latin typeface="HGｺﾞｼｯｸM" pitchFamily="49" charset="-128"/>
                <a:ea typeface="HGｺﾞｼｯｸM" pitchFamily="49" charset="-128"/>
              </a:rPr>
              <a:t>等</a:t>
            </a:r>
            <a:r>
              <a:rPr lang="ja-JP" altLang="en-US" sz="1200" dirty="0">
                <a:latin typeface="HGｺﾞｼｯｸM" pitchFamily="49" charset="-128"/>
                <a:ea typeface="HGｺﾞｼｯｸM" pitchFamily="49" charset="-128"/>
              </a:rPr>
              <a:t>など</a:t>
            </a:r>
            <a:r>
              <a:rPr lang="ja-JP" altLang="en-US" sz="1200" dirty="0" smtClean="0">
                <a:latin typeface="HGｺﾞｼｯｸM" pitchFamily="49" charset="-128"/>
                <a:ea typeface="HGｺﾞｼｯｸM" pitchFamily="49" charset="-128"/>
              </a:rPr>
              <a:t>の就職支援機能を最大限に活用し、就職困難者の就業を支援する</a:t>
            </a:r>
            <a:endParaRPr lang="ja-JP" altLang="en-US" sz="1200" dirty="0">
              <a:latin typeface="HGｺﾞｼｯｸM" pitchFamily="49" charset="-128"/>
              <a:ea typeface="HGｺﾞｼｯｸM" pitchFamily="49" charset="-128"/>
            </a:endParaRPr>
          </a:p>
        </p:txBody>
      </p:sp>
      <p:sp>
        <p:nvSpPr>
          <p:cNvPr id="46088" name="サブタイトル 2"/>
          <p:cNvSpPr txBox="1">
            <a:spLocks/>
          </p:cNvSpPr>
          <p:nvPr/>
        </p:nvSpPr>
        <p:spPr bwMode="auto">
          <a:xfrm>
            <a:off x="1506537" y="2644774"/>
            <a:ext cx="7488238" cy="22243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Arial" charset="0"/>
              <a:buNone/>
            </a:pPr>
            <a:r>
              <a:rPr lang="ja-JP" altLang="en-US" sz="1200" dirty="0">
                <a:latin typeface="HGｺﾞｼｯｸM" pitchFamily="49" charset="-128"/>
                <a:ea typeface="HGｺﾞｼｯｸM" pitchFamily="49" charset="-128"/>
              </a:rPr>
              <a:t>①</a:t>
            </a:r>
            <a:r>
              <a:rPr lang="ja-JP" altLang="en-US" sz="1200" b="1" dirty="0">
                <a:latin typeface="HGｺﾞｼｯｸM" pitchFamily="49" charset="-128"/>
                <a:ea typeface="HGｺﾞｼｯｸM" pitchFamily="49" charset="-128"/>
              </a:rPr>
              <a:t>ベーシックコース</a:t>
            </a:r>
            <a:r>
              <a:rPr lang="ja-JP" altLang="en-US" sz="1200" dirty="0">
                <a:latin typeface="HGｺﾞｼｯｸM" pitchFamily="49" charset="-128"/>
                <a:ea typeface="HGｺﾞｼｯｸM" pitchFamily="49" charset="-128"/>
              </a:rPr>
              <a:t>　対象者：</a:t>
            </a:r>
            <a:r>
              <a:rPr lang="ja-JP" altLang="en-US" sz="1200" b="1" dirty="0">
                <a:latin typeface="HGｺﾞｼｯｸM" pitchFamily="49" charset="-128"/>
                <a:ea typeface="HGｺﾞｼｯｸM" pitchFamily="49" charset="-128"/>
              </a:rPr>
              <a:t>就業するために必要なヒューマンスキル</a:t>
            </a:r>
            <a:r>
              <a:rPr lang="ja-JP" altLang="en-US" sz="1200" dirty="0">
                <a:latin typeface="HGｺﾞｼｯｸM" pitchFamily="49" charset="-128"/>
                <a:ea typeface="HGｺﾞｼｯｸM" pitchFamily="49" charset="-128"/>
              </a:rPr>
              <a:t>の習得が必要な方</a:t>
            </a:r>
            <a:endParaRPr lang="en-US" altLang="ja-JP" sz="1200" dirty="0">
              <a:latin typeface="HGｺﾞｼｯｸM" pitchFamily="49" charset="-128"/>
              <a:ea typeface="HGｺﾞｼｯｸM" pitchFamily="49" charset="-128"/>
            </a:endParaRPr>
          </a:p>
          <a:p>
            <a:pPr eaLnBrk="1" hangingPunct="1">
              <a:buFont typeface="Arial" charset="0"/>
              <a:buNone/>
            </a:pPr>
            <a:r>
              <a:rPr lang="ja-JP" altLang="en-US" sz="1200" dirty="0">
                <a:latin typeface="HGｺﾞｼｯｸM" pitchFamily="49" charset="-128"/>
                <a:ea typeface="HGｺﾞｼｯｸM" pitchFamily="49" charset="-128"/>
              </a:rPr>
              <a:t>　　　　　　　　　　内　容：チームで働く力（</a:t>
            </a:r>
            <a:r>
              <a:rPr lang="ja-JP" altLang="en-US" sz="1200" dirty="0" smtClean="0">
                <a:latin typeface="HGｺﾞｼｯｸM" pitchFamily="49" charset="-128"/>
                <a:ea typeface="HGｺﾞｼｯｸM" pitchFamily="49" charset="-128"/>
              </a:rPr>
              <a:t>発信力</a:t>
            </a:r>
            <a:r>
              <a:rPr lang="ja-JP" altLang="en-US" sz="1200" dirty="0">
                <a:latin typeface="HGｺﾞｼｯｸM" pitchFamily="49" charset="-128"/>
                <a:ea typeface="HGｺﾞｼｯｸM" pitchFamily="49" charset="-128"/>
              </a:rPr>
              <a:t>、傾聴力、柔軟性、状況把握力、規律性等）</a:t>
            </a:r>
            <a:endParaRPr lang="en-US" altLang="ja-JP" sz="1200" dirty="0">
              <a:latin typeface="HGｺﾞｼｯｸM" pitchFamily="49" charset="-128"/>
              <a:ea typeface="HGｺﾞｼｯｸM" pitchFamily="49" charset="-128"/>
            </a:endParaRPr>
          </a:p>
          <a:p>
            <a:pPr eaLnBrk="1" hangingPunct="1">
              <a:buFont typeface="Arial" charset="0"/>
              <a:buNone/>
            </a:pPr>
            <a:r>
              <a:rPr lang="ja-JP" altLang="en-US" sz="1200" dirty="0">
                <a:latin typeface="HGｺﾞｼｯｸM" pitchFamily="49" charset="-128"/>
                <a:ea typeface="HGｺﾞｼｯｸM" pitchFamily="49" charset="-128"/>
              </a:rPr>
              <a:t>　　　　　　　　　　　　　　就業基礎能力（職業人意識、自己管理力、自主性、マナー、一般常識等）</a:t>
            </a:r>
            <a:endParaRPr lang="en-US" altLang="ja-JP" sz="1200" dirty="0">
              <a:latin typeface="HGｺﾞｼｯｸM" pitchFamily="49" charset="-128"/>
              <a:ea typeface="HGｺﾞｼｯｸM" pitchFamily="49" charset="-128"/>
            </a:endParaRPr>
          </a:p>
          <a:p>
            <a:pPr eaLnBrk="1" hangingPunct="1">
              <a:buFont typeface="Arial" charset="0"/>
              <a:buNone/>
            </a:pPr>
            <a:endParaRPr lang="en-US" altLang="ja-JP" sz="1200" dirty="0" smtClean="0">
              <a:latin typeface="HGｺﾞｼｯｸM" pitchFamily="49" charset="-128"/>
              <a:ea typeface="HGｺﾞｼｯｸM" pitchFamily="49" charset="-128"/>
            </a:endParaRPr>
          </a:p>
          <a:p>
            <a:pPr eaLnBrk="1" hangingPunct="1">
              <a:buFont typeface="Arial" charset="0"/>
              <a:buNone/>
            </a:pPr>
            <a:endParaRPr lang="en-US" altLang="ja-JP" sz="1200" dirty="0" smtClean="0">
              <a:latin typeface="HGｺﾞｼｯｸM" pitchFamily="49" charset="-128"/>
              <a:ea typeface="HGｺﾞｼｯｸM" pitchFamily="49" charset="-128"/>
            </a:endParaRPr>
          </a:p>
          <a:p>
            <a:pPr eaLnBrk="1" hangingPunct="1">
              <a:buFont typeface="Arial" charset="0"/>
              <a:buNone/>
            </a:pPr>
            <a:r>
              <a:rPr lang="ja-JP" altLang="en-US" sz="1200" dirty="0" smtClean="0">
                <a:latin typeface="HGｺﾞｼｯｸM" pitchFamily="49" charset="-128"/>
                <a:ea typeface="HGｺﾞｼｯｸM" pitchFamily="49" charset="-128"/>
              </a:rPr>
              <a:t>②</a:t>
            </a:r>
            <a:r>
              <a:rPr lang="ja-JP" altLang="en-US" sz="1200" b="1" dirty="0">
                <a:latin typeface="HGｺﾞｼｯｸM" pitchFamily="49" charset="-128"/>
                <a:ea typeface="HGｺﾞｼｯｸM" pitchFamily="49" charset="-128"/>
              </a:rPr>
              <a:t>アドバンスコース</a:t>
            </a:r>
            <a:r>
              <a:rPr lang="ja-JP" altLang="en-US" sz="1200" dirty="0">
                <a:latin typeface="HGｺﾞｼｯｸM" pitchFamily="49" charset="-128"/>
                <a:ea typeface="HGｺﾞｼｯｸM" pitchFamily="49" charset="-128"/>
              </a:rPr>
              <a:t>　対象者：集中的な</a:t>
            </a:r>
            <a:r>
              <a:rPr lang="ja-JP" altLang="en-US" sz="1200" b="1" dirty="0">
                <a:latin typeface="HGｺﾞｼｯｸM" pitchFamily="49" charset="-128"/>
                <a:ea typeface="HGｺﾞｼｯｸM" pitchFamily="49" charset="-128"/>
              </a:rPr>
              <a:t>意識改革研修と企業実習</a:t>
            </a:r>
            <a:r>
              <a:rPr lang="ja-JP" altLang="en-US" sz="1200" dirty="0">
                <a:latin typeface="HGｺﾞｼｯｸM" pitchFamily="49" charset="-128"/>
                <a:ea typeface="HGｺﾞｼｯｸM" pitchFamily="49" charset="-128"/>
              </a:rPr>
              <a:t>により、より安定的な就業を目指す方</a:t>
            </a:r>
          </a:p>
          <a:p>
            <a:pPr eaLnBrk="1" hangingPunct="1">
              <a:buFontTx/>
              <a:buNone/>
            </a:pPr>
            <a:r>
              <a:rPr lang="ja-JP" altLang="en-US" sz="1200" dirty="0">
                <a:latin typeface="HGｺﾞｼｯｸM" pitchFamily="49" charset="-128"/>
                <a:ea typeface="HGｺﾞｼｯｸM" pitchFamily="49" charset="-128"/>
              </a:rPr>
              <a:t>　　　　　　　　　　内　容：チームで働く力（</a:t>
            </a:r>
            <a:r>
              <a:rPr lang="ja-JP" altLang="en-US" sz="1200" dirty="0" smtClean="0">
                <a:latin typeface="HGｺﾞｼｯｸM" pitchFamily="49" charset="-128"/>
                <a:ea typeface="HGｺﾞｼｯｸM" pitchFamily="49" charset="-128"/>
              </a:rPr>
              <a:t>発信力</a:t>
            </a:r>
            <a:r>
              <a:rPr lang="ja-JP" altLang="en-US" sz="1200" dirty="0">
                <a:latin typeface="HGｺﾞｼｯｸM" pitchFamily="49" charset="-128"/>
                <a:ea typeface="HGｺﾞｼｯｸM" pitchFamily="49" charset="-128"/>
              </a:rPr>
              <a:t>、傾聴力、柔軟性、状況把握力、規律性等）</a:t>
            </a:r>
            <a:endParaRPr lang="en-US" altLang="ja-JP" sz="1200" dirty="0">
              <a:latin typeface="HGｺﾞｼｯｸM" pitchFamily="49" charset="-128"/>
              <a:ea typeface="HGｺﾞｼｯｸM" pitchFamily="49" charset="-128"/>
            </a:endParaRPr>
          </a:p>
          <a:p>
            <a:pPr eaLnBrk="1" hangingPunct="1">
              <a:buFont typeface="Arial" charset="0"/>
              <a:buNone/>
            </a:pPr>
            <a:r>
              <a:rPr lang="ja-JP" altLang="en-US" sz="1200" dirty="0">
                <a:latin typeface="HGｺﾞｼｯｸM" pitchFamily="49" charset="-128"/>
                <a:ea typeface="HGｺﾞｼｯｸM" pitchFamily="49" charset="-128"/>
              </a:rPr>
              <a:t>　　　　　　　　　　　　　　前に踏み出す力（主体性、働きかけ力、実行力）</a:t>
            </a:r>
            <a:endParaRPr lang="en-US" altLang="ja-JP" sz="1200" dirty="0">
              <a:latin typeface="HGｺﾞｼｯｸM" pitchFamily="49" charset="-128"/>
              <a:ea typeface="HGｺﾞｼｯｸM" pitchFamily="49" charset="-128"/>
            </a:endParaRPr>
          </a:p>
          <a:p>
            <a:pPr eaLnBrk="1" hangingPunct="1">
              <a:buFont typeface="Arial" charset="0"/>
              <a:buNone/>
            </a:pPr>
            <a:r>
              <a:rPr lang="ja-JP" altLang="en-US" sz="1200" dirty="0">
                <a:latin typeface="HGｺﾞｼｯｸM" pitchFamily="49" charset="-128"/>
                <a:ea typeface="HGｺﾞｼｯｸM" pitchFamily="49" charset="-128"/>
              </a:rPr>
              <a:t>　　　　　　　　　　　　　　考え抜く力（課題発見力、計画力、創造力）</a:t>
            </a:r>
          </a:p>
        </p:txBody>
      </p:sp>
      <p:sp>
        <p:nvSpPr>
          <p:cNvPr id="46089" name="角丸四角形 50"/>
          <p:cNvSpPr>
            <a:spLocks noChangeArrowheads="1"/>
          </p:cNvSpPr>
          <p:nvPr/>
        </p:nvSpPr>
        <p:spPr bwMode="auto">
          <a:xfrm>
            <a:off x="232123" y="2603499"/>
            <a:ext cx="1152525" cy="2265659"/>
          </a:xfrm>
          <a:prstGeom prst="roundRect">
            <a:avLst>
              <a:gd name="adj" fmla="val 16667"/>
            </a:avLst>
          </a:prstGeom>
          <a:solidFill>
            <a:srgbClr val="D6D6F5"/>
          </a:solidFill>
          <a:ln w="19050" algn="ctr">
            <a:solidFill>
              <a:schemeClr val="tx1"/>
            </a:solidFill>
            <a:round/>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50000"/>
              </a:lnSpc>
              <a:spcBef>
                <a:spcPct val="50000"/>
              </a:spcBef>
              <a:buFontTx/>
              <a:buNone/>
            </a:pPr>
            <a:r>
              <a:rPr lang="ja-JP" altLang="en-US" sz="1600" dirty="0" smtClean="0">
                <a:latin typeface="Times New Roman" pitchFamily="18" charset="0"/>
              </a:rPr>
              <a:t>コース</a:t>
            </a:r>
            <a:endParaRPr lang="ja-JP" altLang="en-US" sz="1600" dirty="0">
              <a:latin typeface="Times New Roman" pitchFamily="18" charset="0"/>
            </a:endParaRPr>
          </a:p>
        </p:txBody>
      </p:sp>
      <p:sp>
        <p:nvSpPr>
          <p:cNvPr id="41" name="角丸四角形 40"/>
          <p:cNvSpPr>
            <a:spLocks noChangeArrowheads="1"/>
          </p:cNvSpPr>
          <p:nvPr/>
        </p:nvSpPr>
        <p:spPr bwMode="auto">
          <a:xfrm>
            <a:off x="223441" y="1844824"/>
            <a:ext cx="1139825" cy="647700"/>
          </a:xfrm>
          <a:prstGeom prst="roundRect">
            <a:avLst>
              <a:gd name="adj" fmla="val 16667"/>
            </a:avLst>
          </a:prstGeom>
          <a:solidFill>
            <a:srgbClr val="D6D6F5"/>
          </a:solidFill>
          <a:ln w="19050" algn="ctr">
            <a:solidFill>
              <a:schemeClr val="tx1"/>
            </a:solidFill>
            <a:round/>
            <a:headEnd/>
            <a:tailEnd/>
          </a:ln>
        </p:spPr>
        <p:txBody>
          <a:bodyPr anchor="ctr"/>
          <a:lstStyle/>
          <a:p>
            <a:pPr algn="ctr">
              <a:lnSpc>
                <a:spcPct val="50000"/>
              </a:lnSpc>
              <a:spcBef>
                <a:spcPct val="50000"/>
              </a:spcBef>
              <a:defRPr/>
            </a:pPr>
            <a:r>
              <a:rPr lang="ja-JP" altLang="en-US" sz="1600" dirty="0">
                <a:latin typeface="+mn-lt"/>
                <a:ea typeface="+mn-ea"/>
              </a:rPr>
              <a:t>コンセプト</a:t>
            </a:r>
            <a:endParaRPr lang="en-US" altLang="ja-JP" sz="1600" dirty="0">
              <a:latin typeface="+mn-lt"/>
              <a:ea typeface="+mn-ea"/>
            </a:endParaRPr>
          </a:p>
        </p:txBody>
      </p:sp>
      <p:sp>
        <p:nvSpPr>
          <p:cNvPr id="46091" name="サブタイトル 2"/>
          <p:cNvSpPr txBox="1">
            <a:spLocks/>
          </p:cNvSpPr>
          <p:nvPr/>
        </p:nvSpPr>
        <p:spPr bwMode="auto">
          <a:xfrm>
            <a:off x="1476375" y="1844824"/>
            <a:ext cx="7518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Arial" charset="0"/>
              <a:buNone/>
            </a:pPr>
            <a:r>
              <a:rPr lang="ja-JP" altLang="en-US" sz="1200" dirty="0">
                <a:latin typeface="HGｺﾞｼｯｸM" pitchFamily="49" charset="-128"/>
                <a:ea typeface="HGｺﾞｼｯｸM" pitchFamily="49" charset="-128"/>
              </a:rPr>
              <a:t>①企業ニーズを踏まえ、技術や知識だけではなく、</a:t>
            </a:r>
            <a:r>
              <a:rPr lang="ja-JP" altLang="en-US" sz="1200" b="1" dirty="0">
                <a:latin typeface="HGｺﾞｼｯｸM" pitchFamily="49" charset="-128"/>
                <a:ea typeface="HGｺﾞｼｯｸM" pitchFamily="49" charset="-128"/>
              </a:rPr>
              <a:t>職業意識やヒューマンスキル</a:t>
            </a:r>
            <a:r>
              <a:rPr lang="ja-JP" altLang="en-US" sz="1200" dirty="0">
                <a:latin typeface="HGｺﾞｼｯｸM" pitchFamily="49" charset="-128"/>
                <a:ea typeface="HGｺﾞｼｯｸM" pitchFamily="49" charset="-128"/>
              </a:rPr>
              <a:t>を身につけた人材を育成</a:t>
            </a:r>
            <a:endParaRPr lang="en-US" altLang="ja-JP" sz="1200" dirty="0">
              <a:latin typeface="HGｺﾞｼｯｸM" pitchFamily="49" charset="-128"/>
              <a:ea typeface="HGｺﾞｼｯｸM" pitchFamily="49" charset="-128"/>
            </a:endParaRPr>
          </a:p>
          <a:p>
            <a:pPr eaLnBrk="1" hangingPunct="1">
              <a:buFont typeface="Arial" charset="0"/>
              <a:buNone/>
            </a:pPr>
            <a:r>
              <a:rPr lang="ja-JP" altLang="en-US" sz="1200" dirty="0">
                <a:latin typeface="HGｺﾞｼｯｸM" pitchFamily="49" charset="-128"/>
                <a:ea typeface="HGｺﾞｼｯｸM" pitchFamily="49" charset="-128"/>
              </a:rPr>
              <a:t>②</a:t>
            </a:r>
            <a:r>
              <a:rPr lang="ja-JP" altLang="en-US" sz="1200" b="1" dirty="0">
                <a:latin typeface="HGｺﾞｼｯｸM" pitchFamily="49" charset="-128"/>
                <a:ea typeface="HGｺﾞｼｯｸM" pitchFamily="49" charset="-128"/>
              </a:rPr>
              <a:t>職業相談・指導～人材育成～マッチング～定着支援まで一気通貫</a:t>
            </a:r>
            <a:r>
              <a:rPr lang="ja-JP" altLang="en-US" sz="1200" dirty="0">
                <a:latin typeface="HGｺﾞｼｯｸM" pitchFamily="49" charset="-128"/>
                <a:ea typeface="HGｺﾞｼｯｸM" pitchFamily="49" charset="-128"/>
              </a:rPr>
              <a:t>で実施</a:t>
            </a:r>
            <a:endParaRPr lang="en-US" altLang="ja-JP" sz="1200" dirty="0">
              <a:latin typeface="HGｺﾞｼｯｸM" pitchFamily="49" charset="-128"/>
              <a:ea typeface="HGｺﾞｼｯｸM" pitchFamily="49" charset="-128"/>
            </a:endParaRPr>
          </a:p>
          <a:p>
            <a:pPr eaLnBrk="1" hangingPunct="1">
              <a:buFont typeface="Arial" charset="0"/>
              <a:buNone/>
            </a:pPr>
            <a:r>
              <a:rPr lang="ja-JP" altLang="en-US" sz="1200" dirty="0">
                <a:latin typeface="HGｺﾞｼｯｸM" pitchFamily="49" charset="-128"/>
                <a:ea typeface="HGｺﾞｼｯｸM" pitchFamily="49" charset="-128"/>
              </a:rPr>
              <a:t>③個々人に必要なスキルをアラカルト方式で受講することで最短で必要なスキルを習得</a:t>
            </a:r>
          </a:p>
        </p:txBody>
      </p:sp>
      <p:sp>
        <p:nvSpPr>
          <p:cNvPr id="46092" name="角丸四角形 50"/>
          <p:cNvSpPr>
            <a:spLocks noChangeArrowheads="1"/>
          </p:cNvSpPr>
          <p:nvPr/>
        </p:nvSpPr>
        <p:spPr bwMode="auto">
          <a:xfrm>
            <a:off x="217090" y="5013176"/>
            <a:ext cx="1152525" cy="1598762"/>
          </a:xfrm>
          <a:prstGeom prst="roundRect">
            <a:avLst>
              <a:gd name="adj" fmla="val 16667"/>
            </a:avLst>
          </a:prstGeom>
          <a:solidFill>
            <a:srgbClr val="D6D6F5"/>
          </a:solidFill>
          <a:ln w="19050" algn="ctr">
            <a:solidFill>
              <a:schemeClr val="tx1"/>
            </a:solidFill>
            <a:round/>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50000"/>
              </a:lnSpc>
              <a:spcBef>
                <a:spcPct val="50000"/>
              </a:spcBef>
              <a:buFontTx/>
              <a:buNone/>
            </a:pPr>
            <a:r>
              <a:rPr lang="ja-JP" altLang="en-US" sz="1600" dirty="0" smtClean="0">
                <a:latin typeface="Times New Roman" pitchFamily="18" charset="0"/>
              </a:rPr>
              <a:t>実施状況</a:t>
            </a:r>
            <a:endParaRPr lang="ja-JP" altLang="en-US" sz="1600" dirty="0">
              <a:latin typeface="Times New Roman" pitchFamily="18" charset="0"/>
            </a:endParaRPr>
          </a:p>
        </p:txBody>
      </p:sp>
      <p:sp>
        <p:nvSpPr>
          <p:cNvPr id="46093" name="サブタイトル 2"/>
          <p:cNvSpPr txBox="1">
            <a:spLocks/>
          </p:cNvSpPr>
          <p:nvPr/>
        </p:nvSpPr>
        <p:spPr bwMode="auto">
          <a:xfrm>
            <a:off x="1506538" y="5125740"/>
            <a:ext cx="7488237" cy="1598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t"/>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None/>
            </a:pPr>
            <a:r>
              <a:rPr lang="ja-JP" altLang="en-US" sz="1400" dirty="0" smtClean="0">
                <a:latin typeface="HGｺﾞｼｯｸM" pitchFamily="49" charset="-128"/>
                <a:ea typeface="HGｺﾞｼｯｸM" pitchFamily="49" charset="-128"/>
              </a:rPr>
              <a:t>○　開校日　　　平成２５年６月１０日</a:t>
            </a:r>
            <a:endParaRPr lang="en-US" altLang="ja-JP" sz="1400" dirty="0" smtClean="0">
              <a:latin typeface="HGｺﾞｼｯｸM" pitchFamily="49" charset="-128"/>
              <a:ea typeface="HGｺﾞｼｯｸM" pitchFamily="49" charset="-128"/>
            </a:endParaRPr>
          </a:p>
          <a:p>
            <a:pPr eaLnBrk="1" hangingPunct="1">
              <a:buNone/>
            </a:pPr>
            <a:r>
              <a:rPr lang="ja-JP" altLang="en-US" sz="1400" dirty="0" smtClean="0">
                <a:latin typeface="HGｺﾞｼｯｸM" pitchFamily="49" charset="-128"/>
                <a:ea typeface="HGｺﾞｼｯｸM" pitchFamily="49" charset="-128"/>
              </a:rPr>
              <a:t>○</a:t>
            </a:r>
            <a:r>
              <a:rPr lang="ja-JP" altLang="en-US" sz="1400" dirty="0">
                <a:latin typeface="HGｺﾞｼｯｸM" pitchFamily="49" charset="-128"/>
                <a:ea typeface="HGｺﾞｼｯｸM" pitchFamily="49" charset="-128"/>
              </a:rPr>
              <a:t>　募集定員：　１０人　</a:t>
            </a:r>
            <a:r>
              <a:rPr lang="en-US" altLang="ja-JP" sz="1400" dirty="0">
                <a:latin typeface="HGｺﾞｼｯｸM" pitchFamily="49" charset="-128"/>
                <a:ea typeface="HGｺﾞｼｯｸM" pitchFamily="49" charset="-128"/>
              </a:rPr>
              <a:t>×</a:t>
            </a:r>
            <a:r>
              <a:rPr lang="ja-JP" altLang="en-US" sz="1400" dirty="0">
                <a:latin typeface="HGｺﾞｼｯｸM" pitchFamily="49" charset="-128"/>
                <a:ea typeface="HGｺﾞｼｯｸM" pitchFamily="49" charset="-128"/>
              </a:rPr>
              <a:t>　</a:t>
            </a:r>
            <a:r>
              <a:rPr lang="ja-JP" altLang="en-US" sz="1400" dirty="0" smtClean="0">
                <a:latin typeface="HGｺﾞｼｯｸM" pitchFamily="49" charset="-128"/>
                <a:ea typeface="HGｺﾞｼｯｸM" pitchFamily="49" charset="-128"/>
              </a:rPr>
              <a:t>２０回</a:t>
            </a:r>
            <a:endParaRPr lang="en-US" altLang="ja-JP" sz="1400" dirty="0" smtClean="0">
              <a:latin typeface="HGｺﾞｼｯｸM" pitchFamily="49" charset="-128"/>
              <a:ea typeface="HGｺﾞｼｯｸM" pitchFamily="49" charset="-128"/>
            </a:endParaRPr>
          </a:p>
          <a:p>
            <a:pPr eaLnBrk="1" hangingPunct="1">
              <a:buNone/>
            </a:pPr>
            <a:r>
              <a:rPr lang="ja-JP" altLang="en-US" sz="1400" dirty="0" smtClean="0">
                <a:latin typeface="HGｺﾞｼｯｸM" pitchFamily="49" charset="-128"/>
                <a:ea typeface="HGｺﾞｼｯｸM" pitchFamily="49" charset="-128"/>
              </a:rPr>
              <a:t>○</a:t>
            </a:r>
            <a:r>
              <a:rPr lang="ja-JP" altLang="en-US" sz="1400" dirty="0">
                <a:latin typeface="HGｺﾞｼｯｸM" pitchFamily="49" charset="-128"/>
                <a:ea typeface="HGｺﾞｼｯｸM" pitchFamily="49" charset="-128"/>
              </a:rPr>
              <a:t>　訓練等の期間及び総実施時間</a:t>
            </a:r>
            <a:r>
              <a:rPr lang="ja-JP" altLang="en-US" sz="1400" dirty="0" smtClean="0">
                <a:latin typeface="HGｺﾞｼｯｸM" pitchFamily="49" charset="-128"/>
                <a:ea typeface="HGｺﾞｼｯｸM" pitchFamily="49" charset="-128"/>
              </a:rPr>
              <a:t>：約</a:t>
            </a:r>
            <a:r>
              <a:rPr lang="ja-JP" altLang="en-US" sz="1400" dirty="0">
                <a:latin typeface="HGｺﾞｼｯｸM" pitchFamily="49" charset="-128"/>
                <a:ea typeface="HGｺﾞｼｯｸM" pitchFamily="49" charset="-128"/>
              </a:rPr>
              <a:t>３週間（３時間</a:t>
            </a:r>
            <a:r>
              <a:rPr lang="en-US" altLang="ja-JP" sz="1400" dirty="0">
                <a:latin typeface="HGｺﾞｼｯｸM" pitchFamily="49" charset="-128"/>
                <a:ea typeface="HGｺﾞｼｯｸM" pitchFamily="49" charset="-128"/>
              </a:rPr>
              <a:t>×</a:t>
            </a:r>
            <a:r>
              <a:rPr lang="ja-JP" altLang="en-US" sz="1400" dirty="0">
                <a:latin typeface="HGｺﾞｼｯｸM" pitchFamily="49" charset="-128"/>
                <a:ea typeface="HGｺﾞｼｯｸM" pitchFamily="49" charset="-128"/>
              </a:rPr>
              <a:t>２回</a:t>
            </a:r>
            <a:r>
              <a:rPr lang="en-US" altLang="ja-JP" sz="1400" dirty="0">
                <a:latin typeface="HGｺﾞｼｯｸM" pitchFamily="49" charset="-128"/>
                <a:ea typeface="HGｺﾞｼｯｸM" pitchFamily="49" charset="-128"/>
              </a:rPr>
              <a:t>×</a:t>
            </a:r>
            <a:r>
              <a:rPr lang="ja-JP" altLang="en-US" sz="1400" dirty="0">
                <a:latin typeface="HGｺﾞｼｯｸM" pitchFamily="49" charset="-128"/>
                <a:ea typeface="HGｺﾞｼｯｸM" pitchFamily="49" charset="-128"/>
              </a:rPr>
              <a:t>１５日）</a:t>
            </a:r>
          </a:p>
          <a:p>
            <a:pPr eaLnBrk="1" hangingPunct="1">
              <a:buNone/>
            </a:pPr>
            <a:r>
              <a:rPr lang="ja-JP" altLang="en-US" sz="1400" dirty="0" smtClean="0">
                <a:latin typeface="HGｺﾞｼｯｸM" pitchFamily="49" charset="-128"/>
                <a:ea typeface="HGｺﾞｼｯｸM" pitchFamily="49" charset="-128"/>
              </a:rPr>
              <a:t>○　当該</a:t>
            </a:r>
            <a:r>
              <a:rPr lang="ja-JP" altLang="en-US" sz="1400" dirty="0">
                <a:latin typeface="HGｺﾞｼｯｸM" pitchFamily="49" charset="-128"/>
                <a:ea typeface="HGｺﾞｼｯｸM" pitchFamily="49" charset="-128"/>
              </a:rPr>
              <a:t>訓練等を担当する指導員等の数</a:t>
            </a:r>
            <a:r>
              <a:rPr lang="ja-JP" altLang="en-US" sz="1400" dirty="0" smtClean="0">
                <a:latin typeface="HGｺﾞｼｯｸM" pitchFamily="49" charset="-128"/>
                <a:ea typeface="HGｺﾞｼｯｸM" pitchFamily="49" charset="-128"/>
              </a:rPr>
              <a:t>：１</a:t>
            </a:r>
            <a:r>
              <a:rPr lang="ja-JP" altLang="en-US" sz="1400" dirty="0">
                <a:latin typeface="HGｺﾞｼｯｸM" pitchFamily="49" charset="-128"/>
                <a:ea typeface="HGｺﾞｼｯｸM" pitchFamily="49" charset="-128"/>
              </a:rPr>
              <a:t>講座につき２名のカウンセラーが</a:t>
            </a:r>
            <a:r>
              <a:rPr lang="ja-JP" altLang="en-US" sz="1400" dirty="0" smtClean="0">
                <a:latin typeface="HGｺﾞｼｯｸM" pitchFamily="49" charset="-128"/>
                <a:ea typeface="HGｺﾞｼｯｸM" pitchFamily="49" charset="-128"/>
              </a:rPr>
              <a:t>対応</a:t>
            </a:r>
            <a:endParaRPr lang="en-US" altLang="ja-JP" sz="1400" dirty="0">
              <a:latin typeface="HGｺﾞｼｯｸM" pitchFamily="49" charset="-128"/>
              <a:ea typeface="HGｺﾞｼｯｸM" pitchFamily="49" charset="-128"/>
            </a:endParaRPr>
          </a:p>
          <a:p>
            <a:pPr eaLnBrk="1" hangingPunct="1">
              <a:buNone/>
            </a:pPr>
            <a:r>
              <a:rPr lang="ja-JP" altLang="en-US" sz="1400" dirty="0" smtClean="0">
                <a:latin typeface="HGｺﾞｼｯｸM" pitchFamily="49" charset="-128"/>
                <a:ea typeface="HGｺﾞｼｯｸM" pitchFamily="49" charset="-128"/>
              </a:rPr>
              <a:t>○</a:t>
            </a:r>
            <a:r>
              <a:rPr lang="ja-JP" altLang="en-US" sz="1400" dirty="0">
                <a:latin typeface="HGｺﾞｼｯｸM" pitchFamily="49" charset="-128"/>
                <a:ea typeface="HGｺﾞｼｯｸM" pitchFamily="49" charset="-128"/>
              </a:rPr>
              <a:t>　</a:t>
            </a:r>
            <a:r>
              <a:rPr lang="ja-JP" altLang="en-US" sz="1400" dirty="0" smtClean="0">
                <a:latin typeface="HGｺﾞｼｯｸM" pitchFamily="49" charset="-128"/>
                <a:ea typeface="HGｺﾞｼｯｸM" pitchFamily="49" charset="-128"/>
              </a:rPr>
              <a:t>京都ジョブパーク共通</a:t>
            </a:r>
            <a:r>
              <a:rPr lang="ja-JP" altLang="en-US" sz="1400" dirty="0">
                <a:latin typeface="HGｺﾞｼｯｸM" pitchFamily="49" charset="-128"/>
                <a:ea typeface="HGｺﾞｼｯｸM" pitchFamily="49" charset="-128"/>
              </a:rPr>
              <a:t>のアセスメントツール「ＨＱ Ｐｒｏｆｉｌｅ</a:t>
            </a:r>
            <a:r>
              <a:rPr lang="ja-JP" altLang="en-US" sz="1400" dirty="0" smtClean="0">
                <a:latin typeface="HGｺﾞｼｯｸM" pitchFamily="49" charset="-128"/>
                <a:ea typeface="HGｺﾞｼｯｸM" pitchFamily="49" charset="-128"/>
              </a:rPr>
              <a:t>」を導入し、その結果</a:t>
            </a:r>
            <a:r>
              <a:rPr lang="ja-JP" altLang="en-US" sz="1400" dirty="0">
                <a:latin typeface="HGｺﾞｼｯｸM" pitchFamily="49" charset="-128"/>
                <a:ea typeface="HGｺﾞｼｯｸM" pitchFamily="49" charset="-128"/>
              </a:rPr>
              <a:t>に</a:t>
            </a:r>
            <a:r>
              <a:rPr lang="ja-JP" altLang="en-US" sz="1400" dirty="0" smtClean="0">
                <a:latin typeface="HGｺﾞｼｯｸM" pitchFamily="49" charset="-128"/>
                <a:ea typeface="HGｺﾞｼｯｸM" pitchFamily="49" charset="-128"/>
              </a:rPr>
              <a:t>基づき、ＪＰ</a:t>
            </a:r>
            <a:r>
              <a:rPr lang="ja-JP" altLang="en-US" sz="1400" dirty="0">
                <a:latin typeface="HGｺﾞｼｯｸM" pitchFamily="49" charset="-128"/>
                <a:ea typeface="HGｺﾞｼｯｸM" pitchFamily="49" charset="-128"/>
              </a:rPr>
              <a:t>カレッジ</a:t>
            </a:r>
            <a:r>
              <a:rPr lang="ja-JP" altLang="en-US" sz="1400" dirty="0" smtClean="0">
                <a:latin typeface="HGｺﾞｼｯｸM" pitchFamily="49" charset="-128"/>
                <a:ea typeface="HGｺﾞｼｯｸM" pitchFamily="49" charset="-128"/>
              </a:rPr>
              <a:t>へ誘導　　→　１人ひとりに応じた講座を選択</a:t>
            </a:r>
            <a:endParaRPr lang="ja-JP" altLang="en-US" sz="1400" dirty="0">
              <a:latin typeface="HGｺﾞｼｯｸM" pitchFamily="49" charset="-128"/>
              <a:ea typeface="HGｺﾞｼｯｸM" pitchFamily="49" charset="-128"/>
            </a:endParaRPr>
          </a:p>
        </p:txBody>
      </p:sp>
    </p:spTree>
    <p:extLst>
      <p:ext uri="{BB962C8B-B14F-4D97-AF65-F5344CB8AC3E}">
        <p14:creationId xmlns:p14="http://schemas.microsoft.com/office/powerpoint/2010/main" val="3414593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idx="4294967295"/>
          </p:nvPr>
        </p:nvSpPr>
        <p:spPr>
          <a:xfrm>
            <a:off x="0" y="115888"/>
            <a:ext cx="7164388" cy="541337"/>
          </a:xfrm>
        </p:spPr>
        <p:txBody>
          <a:bodyPr/>
          <a:lstStyle/>
          <a:p>
            <a:pPr algn="l" eaLnBrk="1" hangingPunct="1"/>
            <a:r>
              <a:rPr lang="ja-JP" altLang="en-US" sz="2400" dirty="0" smtClean="0"/>
              <a:t>２　京都</a:t>
            </a:r>
            <a:r>
              <a:rPr lang="en-US" altLang="ja-JP" sz="2400" dirty="0" smtClean="0"/>
              <a:t>JP</a:t>
            </a:r>
            <a:r>
              <a:rPr lang="ja-JP" altLang="en-US" sz="2400" dirty="0" smtClean="0"/>
              <a:t>カレッジについて（２５年度の実施状況）</a:t>
            </a:r>
            <a:endParaRPr lang="ja-JP" altLang="en-US" sz="2000" dirty="0" smtClean="0"/>
          </a:p>
        </p:txBody>
      </p:sp>
      <p:sp>
        <p:nvSpPr>
          <p:cNvPr id="46083" name="Line 2"/>
          <p:cNvSpPr>
            <a:spLocks noChangeShapeType="1"/>
          </p:cNvSpPr>
          <p:nvPr/>
        </p:nvSpPr>
        <p:spPr bwMode="auto">
          <a:xfrm>
            <a:off x="0" y="692150"/>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6092" name="角丸四角形 50"/>
          <p:cNvSpPr>
            <a:spLocks noChangeArrowheads="1"/>
          </p:cNvSpPr>
          <p:nvPr/>
        </p:nvSpPr>
        <p:spPr bwMode="auto">
          <a:xfrm>
            <a:off x="107504" y="844749"/>
            <a:ext cx="1224136" cy="4600475"/>
          </a:xfrm>
          <a:prstGeom prst="roundRect">
            <a:avLst>
              <a:gd name="adj" fmla="val 16667"/>
            </a:avLst>
          </a:prstGeom>
          <a:solidFill>
            <a:srgbClr val="D6D6F5"/>
          </a:solidFill>
          <a:ln w="19050" algn="ctr">
            <a:solidFill>
              <a:schemeClr val="tx1"/>
            </a:solidFill>
            <a:round/>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50000"/>
              </a:lnSpc>
              <a:spcBef>
                <a:spcPct val="50000"/>
              </a:spcBef>
              <a:buFontTx/>
              <a:buNone/>
            </a:pPr>
            <a:r>
              <a:rPr lang="en-US" altLang="ja-JP" sz="1600" dirty="0">
                <a:solidFill>
                  <a:prstClr val="black"/>
                </a:solidFill>
                <a:latin typeface="Times New Roman" pitchFamily="18" charset="0"/>
              </a:rPr>
              <a:t>25</a:t>
            </a:r>
            <a:r>
              <a:rPr lang="ja-JP" altLang="en-US" sz="1600" dirty="0">
                <a:solidFill>
                  <a:prstClr val="black"/>
                </a:solidFill>
                <a:latin typeface="Times New Roman" pitchFamily="18" charset="0"/>
              </a:rPr>
              <a:t>年度</a:t>
            </a:r>
            <a:endParaRPr lang="en-US" altLang="ja-JP" sz="1600" dirty="0">
              <a:solidFill>
                <a:prstClr val="black"/>
              </a:solidFill>
              <a:latin typeface="Times New Roman" pitchFamily="18" charset="0"/>
            </a:endParaRPr>
          </a:p>
          <a:p>
            <a:pPr algn="ctr" eaLnBrk="1" hangingPunct="1">
              <a:lnSpc>
                <a:spcPct val="50000"/>
              </a:lnSpc>
              <a:spcBef>
                <a:spcPct val="50000"/>
              </a:spcBef>
              <a:buFontTx/>
              <a:buNone/>
            </a:pPr>
            <a:endParaRPr lang="en-US" altLang="ja-JP" sz="1600" dirty="0" smtClean="0">
              <a:solidFill>
                <a:prstClr val="black"/>
              </a:solidFill>
              <a:latin typeface="Times New Roman" pitchFamily="18" charset="0"/>
            </a:endParaRPr>
          </a:p>
          <a:p>
            <a:pPr algn="ctr" eaLnBrk="1" hangingPunct="1">
              <a:lnSpc>
                <a:spcPct val="50000"/>
              </a:lnSpc>
              <a:spcBef>
                <a:spcPct val="50000"/>
              </a:spcBef>
              <a:buFontTx/>
              <a:buNone/>
            </a:pPr>
            <a:r>
              <a:rPr lang="ja-JP" altLang="en-US" sz="1600" dirty="0" smtClean="0">
                <a:solidFill>
                  <a:prstClr val="black"/>
                </a:solidFill>
                <a:latin typeface="Times New Roman" pitchFamily="18" charset="0"/>
              </a:rPr>
              <a:t>実施状況</a:t>
            </a:r>
            <a:endParaRPr lang="ja-JP" altLang="en-US" sz="1600" dirty="0">
              <a:solidFill>
                <a:prstClr val="black"/>
              </a:solidFill>
              <a:latin typeface="Times New Roman"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2881367509"/>
              </p:ext>
            </p:extLst>
          </p:nvPr>
        </p:nvGraphicFramePr>
        <p:xfrm>
          <a:off x="1544370" y="836712"/>
          <a:ext cx="7112267" cy="4371073"/>
        </p:xfrm>
        <a:graphic>
          <a:graphicData uri="http://schemas.openxmlformats.org/drawingml/2006/table">
            <a:tbl>
              <a:tblPr firstRow="1" bandRow="1">
                <a:tableStyleId>{5C22544A-7EE6-4342-B048-85BDC9FD1C3A}</a:tableStyleId>
              </a:tblPr>
              <a:tblGrid>
                <a:gridCol w="1484177"/>
                <a:gridCol w="2755165"/>
                <a:gridCol w="2872925"/>
              </a:tblGrid>
              <a:tr h="576064">
                <a:tc>
                  <a:txBody>
                    <a:bodyPr/>
                    <a:lstStyle/>
                    <a:p>
                      <a:pPr algn="ctr"/>
                      <a:r>
                        <a:rPr kumimoji="1" lang="ja-JP" altLang="en-US" sz="1200" dirty="0" smtClean="0"/>
                        <a:t>コース</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ベーシックコース</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アドバンスコース</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7238">
                <a:tc>
                  <a:txBody>
                    <a:bodyPr/>
                    <a:lstStyle/>
                    <a:p>
                      <a:pPr algn="ctr"/>
                      <a:r>
                        <a:rPr kumimoji="1" lang="ja-JP" altLang="en-US" sz="1800" dirty="0" smtClean="0"/>
                        <a:t>期間</a:t>
                      </a:r>
                      <a:endParaRPr kumimoji="1" lang="en-US" altLang="ja-JP" sz="1800" dirty="0" smtClean="0"/>
                    </a:p>
                    <a:p>
                      <a:pPr algn="ctr"/>
                      <a:r>
                        <a:rPr kumimoji="1" lang="ja-JP" altLang="en-US" sz="1800" dirty="0" smtClean="0"/>
                        <a:t>（回数）</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毎月</a:t>
                      </a:r>
                      <a:r>
                        <a:rPr kumimoji="1" lang="en-US" altLang="ja-JP" sz="1800" dirty="0" smtClean="0"/>
                        <a:t>28</a:t>
                      </a:r>
                      <a:r>
                        <a:rPr kumimoji="1" lang="ja-JP" altLang="en-US" sz="1800" dirty="0" smtClean="0"/>
                        <a:t>講座開講</a:t>
                      </a:r>
                      <a:endParaRPr kumimoji="1" lang="en-US" altLang="ja-JP" sz="1800" dirty="0" smtClean="0"/>
                    </a:p>
                    <a:p>
                      <a:pPr algn="ctr"/>
                      <a:r>
                        <a:rPr kumimoji="1" lang="en-US" altLang="ja-JP" sz="1800" dirty="0" smtClean="0"/>
                        <a:t>1</a:t>
                      </a:r>
                      <a:r>
                        <a:rPr kumimoji="1" lang="ja-JP" altLang="en-US" sz="1800" dirty="0" smtClean="0"/>
                        <a:t>講座（３ｈ）</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dirty="0" smtClean="0"/>
                        <a:t>2</a:t>
                      </a:r>
                      <a:r>
                        <a:rPr kumimoji="1" lang="ja-JP" altLang="en-US" sz="1800" dirty="0" smtClean="0"/>
                        <a:t>ヶ月の研修</a:t>
                      </a:r>
                      <a:endParaRPr kumimoji="1" lang="en-US" altLang="ja-JP" sz="1800" dirty="0" smtClean="0"/>
                    </a:p>
                    <a:p>
                      <a:pPr algn="ctr"/>
                      <a:r>
                        <a:rPr kumimoji="1" lang="en-US" altLang="ja-JP" sz="1800" dirty="0" smtClean="0"/>
                        <a:t>3</a:t>
                      </a:r>
                      <a:r>
                        <a:rPr kumimoji="1" lang="ja-JP" altLang="en-US" sz="1800" dirty="0" smtClean="0"/>
                        <a:t>ヶ月の企業実習</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7238">
                <a:tc>
                  <a:txBody>
                    <a:bodyPr/>
                    <a:lstStyle/>
                    <a:p>
                      <a:pPr algn="ctr"/>
                      <a:endParaRPr kumimoji="1" lang="en-US" altLang="ja-JP" sz="1800" dirty="0" smtClean="0"/>
                    </a:p>
                    <a:p>
                      <a:pPr algn="ctr"/>
                      <a:r>
                        <a:rPr kumimoji="1" lang="ja-JP" altLang="en-US" sz="1800" dirty="0" smtClean="0"/>
                        <a:t>受講者数</a:t>
                      </a:r>
                      <a:endParaRPr kumimoji="1" lang="en-US" altLang="ja-JP"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５４６名</a:t>
                      </a:r>
                      <a:endParaRPr kumimoji="1" lang="en-US" altLang="ja-JP" sz="1800" dirty="0" smtClean="0"/>
                    </a:p>
                    <a:p>
                      <a:pPr algn="ctr"/>
                      <a:r>
                        <a:rPr kumimoji="1" lang="ja-JP" altLang="en-US" sz="1800" dirty="0" smtClean="0"/>
                        <a:t>（２０回）３７１講座</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３４名</a:t>
                      </a:r>
                      <a:endParaRPr kumimoji="1" lang="en-US" altLang="ja-JP" sz="1800" dirty="0" smtClean="0"/>
                    </a:p>
                    <a:p>
                      <a:pPr algn="ctr"/>
                      <a:r>
                        <a:rPr kumimoji="1" lang="ja-JP" altLang="en-US" sz="1800" dirty="0" smtClean="0"/>
                        <a:t>（３回）</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7812">
                <a:tc>
                  <a:txBody>
                    <a:bodyPr/>
                    <a:lstStyle/>
                    <a:p>
                      <a:pPr algn="ctr"/>
                      <a:r>
                        <a:rPr kumimoji="1" lang="ja-JP" altLang="en-US" sz="1800" dirty="0" smtClean="0"/>
                        <a:t>受講者の</a:t>
                      </a:r>
                      <a:endParaRPr kumimoji="1" lang="en-US" altLang="ja-JP" sz="1800" dirty="0" smtClean="0"/>
                    </a:p>
                    <a:p>
                      <a:pPr algn="ctr"/>
                      <a:r>
                        <a:rPr kumimoji="1" lang="ja-JP" altLang="en-US" sz="1800" dirty="0" smtClean="0"/>
                        <a:t>　　　　内訳</a:t>
                      </a:r>
                      <a:endParaRPr kumimoji="1" lang="en-US" altLang="ja-JP" sz="1800" dirty="0" smtClean="0"/>
                    </a:p>
                    <a:p>
                      <a:pPr algn="ctr"/>
                      <a:endParaRPr kumimoji="1" lang="en-US" altLang="ja-JP"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～２９歳　　　３８９名</a:t>
                      </a:r>
                      <a:endParaRPr kumimoji="1" lang="en-US" altLang="ja-JP" sz="1800" dirty="0" smtClean="0"/>
                    </a:p>
                    <a:p>
                      <a:pPr algn="ctr"/>
                      <a:r>
                        <a:rPr kumimoji="1" lang="ja-JP" altLang="en-US" sz="1800" dirty="0" smtClean="0"/>
                        <a:t>３０歳～　　　１５７名</a:t>
                      </a:r>
                      <a:endParaRPr kumimoji="1" lang="en-US" altLang="ja-JP" sz="1800" dirty="0" smtClean="0"/>
                    </a:p>
                    <a:p>
                      <a:pPr algn="ctr"/>
                      <a:r>
                        <a:rPr kumimoji="1" lang="ja-JP" altLang="en-US" sz="1800" dirty="0" smtClean="0"/>
                        <a:t>（男２９６名：女２５０名）</a:t>
                      </a:r>
                      <a:endParaRPr kumimoji="1" lang="en-US" altLang="ja-JP"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～２９歳　　　２４名</a:t>
                      </a:r>
                      <a:endParaRPr kumimoji="1" lang="en-US" altLang="ja-JP" sz="1800" dirty="0" smtClean="0"/>
                    </a:p>
                    <a:p>
                      <a:pPr algn="ctr"/>
                      <a:r>
                        <a:rPr kumimoji="1" lang="ja-JP" altLang="en-US" sz="1800" dirty="0" smtClean="0"/>
                        <a:t>３０歳～　　　１０名</a:t>
                      </a:r>
                      <a:endParaRPr kumimoji="1" lang="en-US" altLang="ja-JP" sz="1800" dirty="0" smtClean="0"/>
                    </a:p>
                    <a:p>
                      <a:pPr algn="ctr"/>
                      <a:r>
                        <a:rPr kumimoji="1" lang="ja-JP" altLang="en-US" sz="1800" dirty="0" smtClean="0"/>
                        <a:t>（男２２名：女１２名）</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6133">
                <a:tc>
                  <a:txBody>
                    <a:bodyPr/>
                    <a:lstStyle/>
                    <a:p>
                      <a:pPr algn="ctr"/>
                      <a:endParaRPr kumimoji="1" lang="en-US" altLang="ja-JP" sz="1800" dirty="0" smtClean="0"/>
                    </a:p>
                    <a:p>
                      <a:pPr algn="ctr"/>
                      <a:r>
                        <a:rPr kumimoji="1" lang="ja-JP" altLang="en-US" sz="1800" dirty="0" smtClean="0"/>
                        <a:t>内定者数</a:t>
                      </a:r>
                      <a:endParaRPr kumimoji="1" lang="en-US" altLang="ja-JP" sz="1800" dirty="0" smtClean="0"/>
                    </a:p>
                    <a:p>
                      <a:pPr algn="ct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sz="1800" dirty="0" smtClean="0"/>
                    </a:p>
                    <a:p>
                      <a:pPr algn="ctr"/>
                      <a:r>
                        <a:rPr kumimoji="1" lang="ja-JP" altLang="en-US" sz="1800" dirty="0" smtClean="0"/>
                        <a:t>１８７名</a:t>
                      </a:r>
                      <a:endParaRPr kumimoji="1" lang="en-US" altLang="ja-JP" sz="1800" dirty="0" smtClean="0"/>
                    </a:p>
                    <a:p>
                      <a:pPr algn="ctr"/>
                      <a:r>
                        <a:rPr kumimoji="1" lang="ja-JP" altLang="en-US" sz="1800" dirty="0" smtClean="0"/>
                        <a:t>（内定率３４．２％）</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sz="1800" dirty="0" smtClean="0"/>
                    </a:p>
                    <a:p>
                      <a:pPr algn="ctr"/>
                      <a:r>
                        <a:rPr kumimoji="1" lang="ja-JP" altLang="en-US" sz="1800" dirty="0" smtClean="0"/>
                        <a:t>２５名</a:t>
                      </a:r>
                      <a:endParaRPr kumimoji="1" lang="en-US" altLang="ja-JP" sz="1800" dirty="0" smtClean="0"/>
                    </a:p>
                    <a:p>
                      <a:pPr algn="ctr"/>
                      <a:r>
                        <a:rPr kumimoji="1" lang="ja-JP" altLang="en-US" sz="1800" dirty="0" smtClean="0"/>
                        <a:t>（内定率７３．５％）</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テキスト ボックス 2"/>
          <p:cNvSpPr txBox="1"/>
          <p:nvPr/>
        </p:nvSpPr>
        <p:spPr>
          <a:xfrm>
            <a:off x="1568834" y="5427741"/>
            <a:ext cx="6829041" cy="584775"/>
          </a:xfrm>
          <a:prstGeom prst="rect">
            <a:avLst/>
          </a:prstGeom>
          <a:noFill/>
        </p:spPr>
        <p:txBody>
          <a:bodyPr wrap="square" rtlCol="0">
            <a:spAutoFit/>
          </a:bodyPr>
          <a:lstStyle/>
          <a:p>
            <a:r>
              <a:rPr kumimoji="1" lang="en-US" altLang="ja-JP" sz="1600" dirty="0" smtClean="0"/>
              <a:t>※</a:t>
            </a:r>
            <a:r>
              <a:rPr lang="ja-JP" altLang="en-US" sz="1600" dirty="0" smtClean="0"/>
              <a:t>合宿型企業実習（４泊５日）を別途実施（　３６人受講。内定者１６人）</a:t>
            </a:r>
            <a:endParaRPr lang="en-US" altLang="ja-JP" sz="1600" dirty="0" smtClean="0"/>
          </a:p>
          <a:p>
            <a:r>
              <a:rPr kumimoji="1" lang="en-US" altLang="ja-JP" sz="1600" dirty="0" smtClean="0"/>
              <a:t>※</a:t>
            </a:r>
            <a:r>
              <a:rPr lang="ja-JP" altLang="en-US" sz="1600" dirty="0" smtClean="0"/>
              <a:t>１月以降は、ベーシックコースのうち、①若年コース、②ミドルコースを設置</a:t>
            </a:r>
            <a:endParaRPr kumimoji="1" lang="ja-JP" altLang="en-US" sz="1600" dirty="0"/>
          </a:p>
        </p:txBody>
      </p:sp>
    </p:spTree>
    <p:extLst>
      <p:ext uri="{BB962C8B-B14F-4D97-AF65-F5344CB8AC3E}">
        <p14:creationId xmlns:p14="http://schemas.microsoft.com/office/powerpoint/2010/main" val="716263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73025" y="698500"/>
            <a:ext cx="8963471" cy="129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ja-JP" altLang="en-US" sz="1600" dirty="0" smtClean="0">
                <a:solidFill>
                  <a:schemeClr val="tx1"/>
                </a:solidFill>
                <a:latin typeface="HGｺﾞｼｯｸM" pitchFamily="49" charset="-128"/>
                <a:ea typeface="HGｺﾞｼｯｸM" pitchFamily="49" charset="-128"/>
              </a:rPr>
              <a:t>・アセスメントツール</a:t>
            </a:r>
            <a:r>
              <a:rPr lang="ja-JP" altLang="en-US" sz="1600" dirty="0">
                <a:solidFill>
                  <a:schemeClr val="tx1"/>
                </a:solidFill>
                <a:latin typeface="HGｺﾞｼｯｸM" pitchFamily="49" charset="-128"/>
                <a:ea typeface="HGｺﾞｼｯｸM" pitchFamily="49" charset="-128"/>
              </a:rPr>
              <a:t>「ＨＱ Ｐｒｏｆｉｌｅ</a:t>
            </a:r>
            <a:r>
              <a:rPr lang="ja-JP" altLang="en-US" sz="1600" dirty="0" smtClean="0">
                <a:solidFill>
                  <a:schemeClr val="tx1"/>
                </a:solidFill>
                <a:latin typeface="HGｺﾞｼｯｸM" pitchFamily="49" charset="-128"/>
                <a:ea typeface="HGｺﾞｼｯｸM" pitchFamily="49" charset="-128"/>
              </a:rPr>
              <a:t>」により、就職</a:t>
            </a:r>
            <a:r>
              <a:rPr lang="ja-JP" altLang="en-US" sz="1600" dirty="0">
                <a:solidFill>
                  <a:schemeClr val="tx1"/>
                </a:solidFill>
                <a:latin typeface="HGｺﾞｼｯｸM" pitchFamily="49" charset="-128"/>
                <a:ea typeface="HGｺﾞｼｯｸM" pitchFamily="49" charset="-128"/>
              </a:rPr>
              <a:t>活動の前提となる</a:t>
            </a:r>
            <a:r>
              <a:rPr lang="ja-JP" altLang="en-US" sz="1600" dirty="0" smtClean="0">
                <a:solidFill>
                  <a:schemeClr val="tx1"/>
                </a:solidFill>
                <a:latin typeface="HGｺﾞｼｯｸM" pitchFamily="49" charset="-128"/>
                <a:ea typeface="HGｺﾞｼｯｸM" pitchFamily="49" charset="-128"/>
              </a:rPr>
              <a:t>ヒューマンス　　キル</a:t>
            </a:r>
            <a:r>
              <a:rPr lang="ja-JP" altLang="en-US" sz="1600" dirty="0">
                <a:solidFill>
                  <a:schemeClr val="tx1"/>
                </a:solidFill>
                <a:latin typeface="HGｺﾞｼｯｸM" pitchFamily="49" charset="-128"/>
                <a:ea typeface="HGｺﾞｼｯｸM" pitchFamily="49" charset="-128"/>
              </a:rPr>
              <a:t>の</a:t>
            </a:r>
            <a:r>
              <a:rPr lang="ja-JP" altLang="en-US" sz="2000" b="1" u="sng" dirty="0">
                <a:solidFill>
                  <a:schemeClr val="tx1"/>
                </a:solidFill>
                <a:latin typeface="HGｺﾞｼｯｸM" pitchFamily="49" charset="-128"/>
                <a:ea typeface="HGｺﾞｼｯｸM" pitchFamily="49" charset="-128"/>
              </a:rPr>
              <a:t>見える化を図る</a:t>
            </a:r>
            <a:r>
              <a:rPr lang="ja-JP" altLang="en-US" sz="2000" b="1" u="sng" dirty="0" smtClean="0">
                <a:solidFill>
                  <a:schemeClr val="tx1"/>
                </a:solidFill>
                <a:latin typeface="HGｺﾞｼｯｸM" pitchFamily="49" charset="-128"/>
                <a:ea typeface="HGｺﾞｼｯｸM" pitchFamily="49" charset="-128"/>
              </a:rPr>
              <a:t>。</a:t>
            </a:r>
            <a:endParaRPr lang="en-US" altLang="ja-JP" sz="2000" b="1" u="sng" dirty="0" smtClean="0">
              <a:solidFill>
                <a:schemeClr val="tx1"/>
              </a:solidFill>
              <a:latin typeface="HGｺﾞｼｯｸM" pitchFamily="49" charset="-128"/>
              <a:ea typeface="HGｺﾞｼｯｸM" pitchFamily="49" charset="-128"/>
            </a:endParaRPr>
          </a:p>
          <a:p>
            <a:pPr>
              <a:spcBef>
                <a:spcPct val="50000"/>
              </a:spcBef>
              <a:defRPr/>
            </a:pPr>
            <a:r>
              <a:rPr lang="ja-JP" altLang="en-US" sz="1600" dirty="0" smtClean="0">
                <a:solidFill>
                  <a:schemeClr val="tx1"/>
                </a:solidFill>
                <a:latin typeface="HGｺﾞｼｯｸM" pitchFamily="49" charset="-128"/>
                <a:ea typeface="HGｺﾞｼｯｸM" pitchFamily="49" charset="-128"/>
              </a:rPr>
              <a:t>・結果</a:t>
            </a:r>
            <a:r>
              <a:rPr lang="ja-JP" altLang="en-US" sz="1600" dirty="0">
                <a:solidFill>
                  <a:schemeClr val="tx1"/>
                </a:solidFill>
                <a:latin typeface="HGｺﾞｼｯｸM" pitchFamily="49" charset="-128"/>
                <a:ea typeface="HGｺﾞｼｯｸM" pitchFamily="49" charset="-128"/>
              </a:rPr>
              <a:t>に</a:t>
            </a:r>
            <a:r>
              <a:rPr lang="ja-JP" altLang="en-US" sz="1600" dirty="0" smtClean="0">
                <a:solidFill>
                  <a:schemeClr val="tx1"/>
                </a:solidFill>
                <a:latin typeface="HGｺﾞｼｯｸM" pitchFamily="49" charset="-128"/>
                <a:ea typeface="HGｺﾞｼｯｸM" pitchFamily="49" charset="-128"/>
              </a:rPr>
              <a:t>基づきＪＰ</a:t>
            </a:r>
            <a:r>
              <a:rPr lang="ja-JP" altLang="en-US" sz="1600" dirty="0">
                <a:solidFill>
                  <a:schemeClr val="tx1"/>
                </a:solidFill>
                <a:latin typeface="HGｺﾞｼｯｸM" pitchFamily="49" charset="-128"/>
                <a:ea typeface="HGｺﾞｼｯｸM" pitchFamily="49" charset="-128"/>
              </a:rPr>
              <a:t>カレッジ</a:t>
            </a:r>
            <a:r>
              <a:rPr lang="ja-JP" altLang="en-US" sz="1600" dirty="0" smtClean="0">
                <a:solidFill>
                  <a:schemeClr val="tx1"/>
                </a:solidFill>
                <a:latin typeface="HGｺﾞｼｯｸM" pitchFamily="49" charset="-128"/>
                <a:ea typeface="HGｺﾞｼｯｸM" pitchFamily="49" charset="-128"/>
              </a:rPr>
              <a:t>へ誘導し、社会人</a:t>
            </a:r>
            <a:r>
              <a:rPr lang="ja-JP" altLang="en-US" sz="1600" dirty="0">
                <a:solidFill>
                  <a:schemeClr val="tx1"/>
                </a:solidFill>
                <a:latin typeface="HGｺﾞｼｯｸM" pitchFamily="49" charset="-128"/>
                <a:ea typeface="HGｺﾞｼｯｸM" pitchFamily="49" charset="-128"/>
              </a:rPr>
              <a:t>基礎力の効果的な習得、カウンセリングでの活用、応募先の検討等により、就職力の強化・精度の高いマッチングを実施。</a:t>
            </a:r>
            <a:endParaRPr lang="en-US" altLang="ja-JP" sz="1600" dirty="0">
              <a:solidFill>
                <a:schemeClr val="tx1"/>
              </a:solidFill>
              <a:latin typeface="HGｺﾞｼｯｸM" pitchFamily="49" charset="-128"/>
              <a:ea typeface="HGｺﾞｼｯｸM" pitchFamily="49" charset="-128"/>
            </a:endParaRPr>
          </a:p>
        </p:txBody>
      </p:sp>
      <p:grpSp>
        <p:nvGrpSpPr>
          <p:cNvPr id="25604" name="グループ化 5"/>
          <p:cNvGrpSpPr>
            <a:grpSpLocks/>
          </p:cNvGrpSpPr>
          <p:nvPr/>
        </p:nvGrpSpPr>
        <p:grpSpPr bwMode="auto">
          <a:xfrm>
            <a:off x="0" y="38100"/>
            <a:ext cx="9144000" cy="582613"/>
            <a:chOff x="0" y="38100"/>
            <a:chExt cx="9144000" cy="582613"/>
          </a:xfrm>
        </p:grpSpPr>
        <p:sp>
          <p:nvSpPr>
            <p:cNvPr id="31" name="正方形/長方形 30"/>
            <p:cNvSpPr/>
            <p:nvPr/>
          </p:nvSpPr>
          <p:spPr>
            <a:xfrm>
              <a:off x="158750" y="38100"/>
              <a:ext cx="8985250" cy="582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ja-JP" altLang="en-US" sz="2000" dirty="0" smtClean="0">
                  <a:solidFill>
                    <a:schemeClr val="tx1"/>
                  </a:solidFill>
                </a:rPr>
                <a:t>２　京都ＪＰカレッジについて（アセスメントツールを</a:t>
              </a:r>
              <a:r>
                <a:rPr lang="ja-JP" altLang="en-US" sz="2000" dirty="0">
                  <a:solidFill>
                    <a:schemeClr val="tx1"/>
                  </a:solidFill>
                </a:rPr>
                <a:t>活用した就職</a:t>
              </a:r>
              <a:r>
                <a:rPr lang="ja-JP" altLang="en-US" sz="2000" dirty="0" smtClean="0">
                  <a:solidFill>
                    <a:schemeClr val="tx1"/>
                  </a:solidFill>
                </a:rPr>
                <a:t>支援①）</a:t>
              </a:r>
              <a:endParaRPr lang="en-US" altLang="ja-JP" sz="2000" dirty="0">
                <a:solidFill>
                  <a:schemeClr val="tx1"/>
                </a:solidFill>
              </a:endParaRPr>
            </a:p>
          </p:txBody>
        </p:sp>
        <p:sp>
          <p:nvSpPr>
            <p:cNvPr id="25621" name="Line 2"/>
            <p:cNvSpPr>
              <a:spLocks noChangeShapeType="1"/>
            </p:cNvSpPr>
            <p:nvPr/>
          </p:nvSpPr>
          <p:spPr bwMode="auto">
            <a:xfrm>
              <a:off x="0" y="609600"/>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5605" name="AutoShape 31"/>
          <p:cNvSpPr>
            <a:spLocks noChangeArrowheads="1"/>
          </p:cNvSpPr>
          <p:nvPr/>
        </p:nvSpPr>
        <p:spPr bwMode="auto">
          <a:xfrm>
            <a:off x="1835150" y="2205038"/>
            <a:ext cx="2808288" cy="180181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u="sng">
                <a:latin typeface="Times New Roman" pitchFamily="18" charset="0"/>
              </a:rPr>
              <a:t>社会人基礎力習得度を数値化</a:t>
            </a:r>
            <a:endParaRPr lang="en-US" altLang="ja-JP" sz="1400" b="1" u="sng">
              <a:latin typeface="Times New Roman" pitchFamily="18" charset="0"/>
            </a:endParaRPr>
          </a:p>
          <a:p>
            <a:pPr eaLnBrk="1" hangingPunct="1">
              <a:spcBef>
                <a:spcPct val="0"/>
              </a:spcBef>
              <a:buFontTx/>
              <a:buNone/>
            </a:pPr>
            <a:r>
              <a:rPr lang="en-US" altLang="ja-JP" sz="1100">
                <a:latin typeface="Times New Roman" pitchFamily="18" charset="0"/>
              </a:rPr>
              <a:t>【</a:t>
            </a:r>
            <a:r>
              <a:rPr lang="ja-JP" altLang="en-US" sz="1100">
                <a:latin typeface="Times New Roman" pitchFamily="18" charset="0"/>
              </a:rPr>
              <a:t>評価項目</a:t>
            </a:r>
            <a:r>
              <a:rPr lang="en-US" altLang="ja-JP" sz="1100">
                <a:latin typeface="Times New Roman" pitchFamily="18" charset="0"/>
              </a:rPr>
              <a:t>】</a:t>
            </a:r>
            <a:r>
              <a:rPr lang="ja-JP" altLang="en-US" sz="1100">
                <a:latin typeface="Times New Roman" pitchFamily="18" charset="0"/>
              </a:rPr>
              <a:t>３つの力・１２の能力</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前に踏み出す力</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　・主体性　・働きかけ力　・実行力</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考え抜く力</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　・課題発見力　・計画力　・創造力</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チームで働く力</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　・発信力　・傾聴力　・状況把握力</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　・柔軟性　・規律性　・ｽﾄﾚｽｺﾝﾄﾛｰﾙ</a:t>
            </a:r>
          </a:p>
        </p:txBody>
      </p:sp>
      <p:sp>
        <p:nvSpPr>
          <p:cNvPr id="25607" name="AutoShape 31"/>
          <p:cNvSpPr>
            <a:spLocks noChangeArrowheads="1"/>
          </p:cNvSpPr>
          <p:nvPr/>
        </p:nvSpPr>
        <p:spPr bwMode="auto">
          <a:xfrm>
            <a:off x="1835150" y="4221163"/>
            <a:ext cx="2808288" cy="20875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u="sng">
                <a:latin typeface="Times New Roman" pitchFamily="18" charset="0"/>
              </a:rPr>
              <a:t>行動特性を数値化</a:t>
            </a:r>
            <a:endParaRPr lang="en-US" altLang="ja-JP" sz="1400" b="1" u="sng">
              <a:latin typeface="Times New Roman" pitchFamily="18" charset="0"/>
            </a:endParaRPr>
          </a:p>
          <a:p>
            <a:pPr eaLnBrk="1" hangingPunct="1">
              <a:spcBef>
                <a:spcPct val="0"/>
              </a:spcBef>
              <a:buFontTx/>
              <a:buNone/>
            </a:pPr>
            <a:r>
              <a:rPr lang="en-US" altLang="ja-JP" sz="1100">
                <a:latin typeface="Times New Roman" pitchFamily="18" charset="0"/>
              </a:rPr>
              <a:t>【</a:t>
            </a:r>
            <a:r>
              <a:rPr lang="ja-JP" altLang="en-US" sz="1100">
                <a:latin typeface="Times New Roman" pitchFamily="18" charset="0"/>
              </a:rPr>
              <a:t>評価項目</a:t>
            </a:r>
            <a:r>
              <a:rPr lang="en-US" altLang="ja-JP" sz="1100">
                <a:latin typeface="Times New Roman" pitchFamily="18" charset="0"/>
              </a:rPr>
              <a:t>】</a:t>
            </a:r>
          </a:p>
          <a:p>
            <a:pPr eaLnBrk="1" hangingPunct="1">
              <a:spcBef>
                <a:spcPct val="0"/>
              </a:spcBef>
              <a:buFontTx/>
              <a:buNone/>
            </a:pPr>
            <a:r>
              <a:rPr lang="ja-JP" altLang="en-US" sz="1100">
                <a:latin typeface="Times New Roman" pitchFamily="18" charset="0"/>
              </a:rPr>
              <a:t>行動</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　・ビジョン設定、計画作り　等</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スキル</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　・調査、プレゼン、関係構築　等</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態度</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　・協調性、柔軟性、誠実性　等</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思考</a:t>
            </a:r>
            <a:endParaRPr lang="en-US" altLang="ja-JP" sz="1100">
              <a:latin typeface="Times New Roman" pitchFamily="18" charset="0"/>
            </a:endParaRPr>
          </a:p>
          <a:p>
            <a:pPr eaLnBrk="1" hangingPunct="1">
              <a:spcBef>
                <a:spcPct val="0"/>
              </a:spcBef>
              <a:buFontTx/>
              <a:buNone/>
            </a:pPr>
            <a:r>
              <a:rPr lang="ja-JP" altLang="en-US" sz="1100">
                <a:latin typeface="Times New Roman" pitchFamily="18" charset="0"/>
              </a:rPr>
              <a:t>　・多様性、リスク配慮、課題認識力　等</a:t>
            </a:r>
          </a:p>
        </p:txBody>
      </p:sp>
      <p:grpSp>
        <p:nvGrpSpPr>
          <p:cNvPr id="25608" name="グループ化 3"/>
          <p:cNvGrpSpPr>
            <a:grpSpLocks/>
          </p:cNvGrpSpPr>
          <p:nvPr/>
        </p:nvGrpSpPr>
        <p:grpSpPr bwMode="auto">
          <a:xfrm>
            <a:off x="5003800" y="2205038"/>
            <a:ext cx="2376488" cy="3060700"/>
            <a:chOff x="4787900" y="2203450"/>
            <a:chExt cx="2447925" cy="3060700"/>
          </a:xfrm>
        </p:grpSpPr>
        <p:sp>
          <p:nvSpPr>
            <p:cNvPr id="25618" name="サブタイトル 2"/>
            <p:cNvSpPr txBox="1">
              <a:spLocks/>
            </p:cNvSpPr>
            <p:nvPr/>
          </p:nvSpPr>
          <p:spPr bwMode="auto">
            <a:xfrm>
              <a:off x="4787900" y="2203450"/>
              <a:ext cx="2447925" cy="180181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Arial" charset="0"/>
                <a:buNone/>
              </a:pPr>
              <a:r>
                <a:rPr lang="ja-JP" altLang="en-US" sz="1400" b="1">
                  <a:latin typeface="ＭＳ ゴシック" pitchFamily="49" charset="-128"/>
                  <a:ea typeface="ＭＳ ゴシック" pitchFamily="49" charset="-128"/>
                  <a:cs typeface="メイリオ" pitchFamily="50" charset="-128"/>
                </a:rPr>
                <a:t>ＪＰカレッジ受講</a:t>
              </a:r>
              <a:endParaRPr lang="en-US" altLang="ja-JP" sz="1400" b="1">
                <a:latin typeface="ＭＳ ゴシック" pitchFamily="49" charset="-128"/>
                <a:ea typeface="ＭＳ ゴシック" pitchFamily="49" charset="-128"/>
                <a:cs typeface="メイリオ" pitchFamily="50" charset="-128"/>
              </a:endParaRPr>
            </a:p>
            <a:p>
              <a:pPr eaLnBrk="1" hangingPunct="1">
                <a:buFont typeface="Arial" charset="0"/>
                <a:buNone/>
              </a:pPr>
              <a:r>
                <a:rPr lang="ja-JP" altLang="en-US" sz="1200">
                  <a:latin typeface="ＭＳ ゴシック" pitchFamily="49" charset="-128"/>
                  <a:ea typeface="ＭＳ ゴシック" pitchFamily="49" charset="-128"/>
                  <a:cs typeface="メイリオ" pitchFamily="50" charset="-128"/>
                </a:rPr>
                <a:t>→アラカルト式に１２の能力に関する講座を受講</a:t>
              </a:r>
              <a:endParaRPr lang="en-US" altLang="ja-JP" sz="1200">
                <a:latin typeface="ＭＳ ゴシック" pitchFamily="49" charset="-128"/>
                <a:ea typeface="ＭＳ ゴシック" pitchFamily="49" charset="-128"/>
                <a:cs typeface="メイリオ" pitchFamily="50" charset="-128"/>
              </a:endParaRPr>
            </a:p>
            <a:p>
              <a:pPr eaLnBrk="1" hangingPunct="1">
                <a:buFont typeface="Arial" charset="0"/>
                <a:buNone/>
              </a:pPr>
              <a:r>
                <a:rPr lang="ja-JP" altLang="en-US" sz="1200">
                  <a:latin typeface="ＭＳ ゴシック" pitchFamily="49" charset="-128"/>
                  <a:ea typeface="ＭＳ ゴシック" pitchFamily="49" charset="-128"/>
                  <a:cs typeface="メイリオ" pitchFamily="50" charset="-128"/>
                </a:rPr>
                <a:t>○不足するスキルの習得</a:t>
              </a:r>
              <a:endParaRPr lang="en-US" altLang="ja-JP" sz="1200">
                <a:latin typeface="ＭＳ ゴシック" pitchFamily="49" charset="-128"/>
                <a:ea typeface="ＭＳ ゴシック" pitchFamily="49" charset="-128"/>
                <a:cs typeface="メイリオ" pitchFamily="50" charset="-128"/>
              </a:endParaRPr>
            </a:p>
            <a:p>
              <a:pPr eaLnBrk="1" hangingPunct="1">
                <a:buFont typeface="Arial" charset="0"/>
                <a:buNone/>
              </a:pPr>
              <a:r>
                <a:rPr lang="ja-JP" altLang="en-US" sz="1200">
                  <a:latin typeface="ＭＳ ゴシック" pitchFamily="49" charset="-128"/>
                  <a:ea typeface="ＭＳ ゴシック" pitchFamily="49" charset="-128"/>
                  <a:cs typeface="メイリオ" pitchFamily="50" charset="-128"/>
                </a:rPr>
                <a:t>○得意スキルのレベルアップ</a:t>
              </a:r>
            </a:p>
          </p:txBody>
        </p:sp>
        <p:sp>
          <p:nvSpPr>
            <p:cNvPr id="25619" name="サブタイトル 2"/>
            <p:cNvSpPr txBox="1">
              <a:spLocks/>
            </p:cNvSpPr>
            <p:nvPr/>
          </p:nvSpPr>
          <p:spPr bwMode="auto">
            <a:xfrm>
              <a:off x="4787900" y="4275138"/>
              <a:ext cx="2447925" cy="989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Arial" charset="0"/>
                <a:buNone/>
              </a:pPr>
              <a:r>
                <a:rPr lang="ja-JP" altLang="en-US" sz="1400" b="1">
                  <a:latin typeface="ＭＳ ゴシック" pitchFamily="49" charset="-128"/>
                  <a:ea typeface="ＭＳ ゴシック" pitchFamily="49" charset="-128"/>
                  <a:cs typeface="メイリオ" pitchFamily="50" charset="-128"/>
                </a:rPr>
                <a:t>自己分析・理解の強化</a:t>
              </a:r>
              <a:endParaRPr lang="ja-JP" altLang="en-US" sz="1200">
                <a:latin typeface="ＭＳ ゴシック" pitchFamily="49" charset="-128"/>
                <a:ea typeface="ＭＳ ゴシック" pitchFamily="49" charset="-128"/>
                <a:cs typeface="メイリオ" pitchFamily="50" charset="-128"/>
              </a:endParaRPr>
            </a:p>
          </p:txBody>
        </p:sp>
      </p:grpSp>
      <p:sp>
        <p:nvSpPr>
          <p:cNvPr id="25609" name="サブタイトル 2"/>
          <p:cNvSpPr txBox="1">
            <a:spLocks/>
          </p:cNvSpPr>
          <p:nvPr/>
        </p:nvSpPr>
        <p:spPr bwMode="auto">
          <a:xfrm>
            <a:off x="5003800" y="5411788"/>
            <a:ext cx="2376488" cy="896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buFont typeface="Arial" charset="0"/>
              <a:buNone/>
            </a:pPr>
            <a:r>
              <a:rPr lang="ja-JP" altLang="en-US" sz="1400" b="1">
                <a:latin typeface="ＭＳ ゴシック" pitchFamily="49" charset="-128"/>
                <a:ea typeface="ＭＳ ゴシック" pitchFamily="49" charset="-128"/>
                <a:cs typeface="メイリオ" pitchFamily="50" charset="-128"/>
              </a:rPr>
              <a:t>業界・業種特性との比較の中で応募先を検討</a:t>
            </a:r>
            <a:endParaRPr lang="en-US" altLang="ja-JP" sz="1400" b="1">
              <a:latin typeface="ＭＳ ゴシック" pitchFamily="49" charset="-128"/>
              <a:ea typeface="ＭＳ ゴシック" pitchFamily="49" charset="-128"/>
              <a:cs typeface="メイリオ" pitchFamily="50" charset="-128"/>
            </a:endParaRPr>
          </a:p>
        </p:txBody>
      </p:sp>
      <p:sp>
        <p:nvSpPr>
          <p:cNvPr id="25610" name="角丸四角形 21"/>
          <p:cNvSpPr>
            <a:spLocks noChangeArrowheads="1"/>
          </p:cNvSpPr>
          <p:nvPr/>
        </p:nvSpPr>
        <p:spPr bwMode="auto">
          <a:xfrm>
            <a:off x="7740650" y="2203450"/>
            <a:ext cx="1225550" cy="1909763"/>
          </a:xfrm>
          <a:prstGeom prst="roundRect">
            <a:avLst>
              <a:gd name="adj" fmla="val 16667"/>
            </a:avLst>
          </a:prstGeom>
          <a:solidFill>
            <a:srgbClr val="66FFFF"/>
          </a:solidFill>
          <a:ln w="9525" algn="ctr">
            <a:solidFill>
              <a:schemeClr val="tx1"/>
            </a:solidFill>
            <a:round/>
            <a:headEnd/>
            <a:tailEnd/>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50000"/>
              </a:lnSpc>
              <a:spcBef>
                <a:spcPct val="50000"/>
              </a:spcBef>
              <a:buFontTx/>
              <a:buNone/>
            </a:pPr>
            <a:endParaRPr lang="en-US" altLang="ja-JP" sz="1200">
              <a:latin typeface="Times New Roman" pitchFamily="18" charset="0"/>
            </a:endParaRPr>
          </a:p>
          <a:p>
            <a:pPr eaLnBrk="1" hangingPunct="1">
              <a:lnSpc>
                <a:spcPct val="50000"/>
              </a:lnSpc>
              <a:spcBef>
                <a:spcPct val="50000"/>
              </a:spcBef>
              <a:buFontTx/>
              <a:buNone/>
            </a:pPr>
            <a:endParaRPr lang="en-US" altLang="ja-JP" sz="1200">
              <a:latin typeface="Times New Roman" pitchFamily="18" charset="0"/>
            </a:endParaRPr>
          </a:p>
          <a:p>
            <a:pPr eaLnBrk="1" hangingPunct="1">
              <a:lnSpc>
                <a:spcPct val="50000"/>
              </a:lnSpc>
              <a:spcBef>
                <a:spcPct val="50000"/>
              </a:spcBef>
              <a:buFontTx/>
              <a:buNone/>
            </a:pPr>
            <a:endParaRPr lang="en-US" altLang="ja-JP" sz="1200">
              <a:latin typeface="Times New Roman" pitchFamily="18" charset="0"/>
            </a:endParaRPr>
          </a:p>
          <a:p>
            <a:pPr algn="ctr" eaLnBrk="1" hangingPunct="1">
              <a:lnSpc>
                <a:spcPct val="50000"/>
              </a:lnSpc>
              <a:spcBef>
                <a:spcPct val="50000"/>
              </a:spcBef>
              <a:buFontTx/>
              <a:buNone/>
            </a:pPr>
            <a:r>
              <a:rPr lang="ja-JP" altLang="en-US" sz="1400">
                <a:latin typeface="メイリオ" pitchFamily="50" charset="-128"/>
                <a:ea typeface="メイリオ" pitchFamily="50" charset="-128"/>
                <a:cs typeface="メイリオ" pitchFamily="50" charset="-128"/>
              </a:rPr>
              <a:t>就職力</a:t>
            </a:r>
            <a:endParaRPr lang="en-US" altLang="ja-JP" sz="1400">
              <a:latin typeface="メイリオ" pitchFamily="50" charset="-128"/>
              <a:ea typeface="メイリオ" pitchFamily="50" charset="-128"/>
              <a:cs typeface="メイリオ" pitchFamily="50" charset="-128"/>
            </a:endParaRPr>
          </a:p>
          <a:p>
            <a:pPr algn="ctr" eaLnBrk="1" hangingPunct="1">
              <a:lnSpc>
                <a:spcPct val="50000"/>
              </a:lnSpc>
              <a:spcBef>
                <a:spcPct val="50000"/>
              </a:spcBef>
              <a:buFontTx/>
              <a:buNone/>
            </a:pPr>
            <a:endParaRPr lang="en-US" altLang="ja-JP" sz="1400">
              <a:latin typeface="メイリオ" pitchFamily="50" charset="-128"/>
              <a:ea typeface="メイリオ" pitchFamily="50" charset="-128"/>
              <a:cs typeface="メイリオ" pitchFamily="50" charset="-128"/>
            </a:endParaRPr>
          </a:p>
          <a:p>
            <a:pPr algn="ctr" eaLnBrk="1" hangingPunct="1">
              <a:lnSpc>
                <a:spcPct val="50000"/>
              </a:lnSpc>
              <a:spcBef>
                <a:spcPct val="50000"/>
              </a:spcBef>
              <a:buFontTx/>
              <a:buNone/>
            </a:pPr>
            <a:endParaRPr lang="en-US" altLang="ja-JP" sz="1400">
              <a:latin typeface="メイリオ" pitchFamily="50" charset="-128"/>
              <a:ea typeface="メイリオ" pitchFamily="50" charset="-128"/>
              <a:cs typeface="メイリオ" pitchFamily="50" charset="-128"/>
            </a:endParaRPr>
          </a:p>
          <a:p>
            <a:pPr algn="ctr" eaLnBrk="1" hangingPunct="1">
              <a:lnSpc>
                <a:spcPct val="50000"/>
              </a:lnSpc>
              <a:spcBef>
                <a:spcPct val="50000"/>
              </a:spcBef>
              <a:buFontTx/>
              <a:buNone/>
            </a:pPr>
            <a:r>
              <a:rPr lang="ja-JP" altLang="en-US" sz="1400">
                <a:latin typeface="メイリオ" pitchFamily="50" charset="-128"/>
                <a:ea typeface="メイリオ" pitchFamily="50" charset="-128"/>
                <a:cs typeface="メイリオ" pitchFamily="50" charset="-128"/>
              </a:rPr>
              <a:t>の強化</a:t>
            </a:r>
            <a:endParaRPr lang="en-US" altLang="ja-JP" sz="1400">
              <a:latin typeface="メイリオ" pitchFamily="50" charset="-128"/>
              <a:ea typeface="メイリオ" pitchFamily="50" charset="-128"/>
              <a:cs typeface="メイリオ" pitchFamily="50" charset="-128"/>
            </a:endParaRPr>
          </a:p>
          <a:p>
            <a:pPr algn="ctr" eaLnBrk="1" hangingPunct="1">
              <a:lnSpc>
                <a:spcPct val="50000"/>
              </a:lnSpc>
              <a:spcBef>
                <a:spcPct val="50000"/>
              </a:spcBef>
              <a:buFontTx/>
              <a:buNone/>
            </a:pPr>
            <a:endParaRPr lang="en-US" altLang="ja-JP" sz="1400">
              <a:latin typeface="メイリオ" pitchFamily="50" charset="-128"/>
              <a:ea typeface="メイリオ" pitchFamily="50" charset="-128"/>
              <a:cs typeface="メイリオ" pitchFamily="50" charset="-128"/>
            </a:endParaRPr>
          </a:p>
          <a:p>
            <a:pPr algn="ctr" eaLnBrk="1" hangingPunct="1">
              <a:lnSpc>
                <a:spcPct val="50000"/>
              </a:lnSpc>
              <a:spcBef>
                <a:spcPct val="50000"/>
              </a:spcBef>
              <a:buFontTx/>
              <a:buNone/>
            </a:pPr>
            <a:endParaRPr lang="ja-JP" altLang="en-US" sz="1200">
              <a:latin typeface="Times New Roman" pitchFamily="18" charset="0"/>
            </a:endParaRPr>
          </a:p>
        </p:txBody>
      </p:sp>
      <p:sp>
        <p:nvSpPr>
          <p:cNvPr id="25611" name="角丸四角形 22"/>
          <p:cNvSpPr>
            <a:spLocks noChangeArrowheads="1"/>
          </p:cNvSpPr>
          <p:nvPr/>
        </p:nvSpPr>
        <p:spPr bwMode="auto">
          <a:xfrm>
            <a:off x="7740650" y="4221163"/>
            <a:ext cx="1225550" cy="1800225"/>
          </a:xfrm>
          <a:prstGeom prst="roundRect">
            <a:avLst>
              <a:gd name="adj" fmla="val 16667"/>
            </a:avLst>
          </a:prstGeom>
          <a:solidFill>
            <a:srgbClr val="66FFFF"/>
          </a:solidFill>
          <a:ln w="9525" algn="ctr">
            <a:solidFill>
              <a:schemeClr val="tx1"/>
            </a:solidFill>
            <a:round/>
            <a:headEnd/>
            <a:tailEnd/>
          </a:ln>
        </p:spPr>
        <p:txBody>
          <a:bodyP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440"/>
              </a:lnSpc>
              <a:spcBef>
                <a:spcPct val="50000"/>
              </a:spcBef>
              <a:buFontTx/>
              <a:buNone/>
            </a:pPr>
            <a:endParaRPr lang="en-US" altLang="ja-JP" sz="1200" dirty="0">
              <a:latin typeface="Times New Roman" pitchFamily="18" charset="0"/>
            </a:endParaRPr>
          </a:p>
          <a:p>
            <a:pPr algn="ctr" eaLnBrk="1" hangingPunct="1">
              <a:lnSpc>
                <a:spcPts val="1440"/>
              </a:lnSpc>
              <a:spcBef>
                <a:spcPct val="50000"/>
              </a:spcBef>
              <a:buFontTx/>
              <a:buNone/>
            </a:pPr>
            <a:endParaRPr lang="en-US" altLang="ja-JP" sz="1200" dirty="0" smtClean="0">
              <a:latin typeface="メイリオ" pitchFamily="50" charset="-128"/>
              <a:ea typeface="メイリオ" pitchFamily="50" charset="-128"/>
              <a:cs typeface="メイリオ" pitchFamily="50" charset="-128"/>
            </a:endParaRPr>
          </a:p>
          <a:p>
            <a:pPr algn="ctr" eaLnBrk="1" hangingPunct="1">
              <a:lnSpc>
                <a:spcPts val="1440"/>
              </a:lnSpc>
              <a:spcBef>
                <a:spcPct val="50000"/>
              </a:spcBef>
              <a:buFontTx/>
              <a:buNone/>
            </a:pPr>
            <a:r>
              <a:rPr lang="ja-JP" altLang="en-US" sz="1200" dirty="0" smtClean="0">
                <a:latin typeface="メイリオ" pitchFamily="50" charset="-128"/>
                <a:ea typeface="メイリオ" pitchFamily="50" charset="-128"/>
                <a:cs typeface="メイリオ" pitchFamily="50" charset="-128"/>
              </a:rPr>
              <a:t>精度</a:t>
            </a:r>
            <a:r>
              <a:rPr lang="ja-JP" altLang="en-US" sz="1200" dirty="0">
                <a:latin typeface="メイリオ" pitchFamily="50" charset="-128"/>
                <a:ea typeface="メイリオ" pitchFamily="50" charset="-128"/>
                <a:cs typeface="メイリオ" pitchFamily="50" charset="-128"/>
              </a:rPr>
              <a:t>の高いマッチング・定着を見据えた</a:t>
            </a:r>
            <a:r>
              <a:rPr lang="ja-JP" altLang="en-US" sz="1200" dirty="0" smtClean="0">
                <a:latin typeface="メイリオ" pitchFamily="50" charset="-128"/>
                <a:ea typeface="メイリオ" pitchFamily="50" charset="-128"/>
                <a:cs typeface="メイリオ" pitchFamily="50" charset="-128"/>
              </a:rPr>
              <a:t>マッチング</a:t>
            </a:r>
            <a:endParaRPr lang="en-US" altLang="ja-JP" sz="1100" dirty="0">
              <a:latin typeface="Times New Roman" pitchFamily="18" charset="0"/>
            </a:endParaRPr>
          </a:p>
          <a:p>
            <a:pPr algn="ctr" eaLnBrk="1" hangingPunct="1">
              <a:lnSpc>
                <a:spcPts val="1440"/>
              </a:lnSpc>
              <a:spcBef>
                <a:spcPct val="50000"/>
              </a:spcBef>
              <a:buFontTx/>
              <a:buNone/>
            </a:pPr>
            <a:endParaRPr lang="en-US" altLang="ja-JP" sz="1200" dirty="0">
              <a:latin typeface="メイリオ" pitchFamily="50" charset="-128"/>
              <a:ea typeface="メイリオ" pitchFamily="50" charset="-128"/>
              <a:cs typeface="メイリオ" pitchFamily="50" charset="-128"/>
            </a:endParaRPr>
          </a:p>
        </p:txBody>
      </p:sp>
      <p:sp>
        <p:nvSpPr>
          <p:cNvPr id="2" name="右矢印 1"/>
          <p:cNvSpPr/>
          <p:nvPr/>
        </p:nvSpPr>
        <p:spPr>
          <a:xfrm>
            <a:off x="7380288" y="2708275"/>
            <a:ext cx="361950" cy="3148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右矢印 2"/>
          <p:cNvSpPr/>
          <p:nvPr/>
        </p:nvSpPr>
        <p:spPr>
          <a:xfrm>
            <a:off x="4643438" y="2492375"/>
            <a:ext cx="360362" cy="1004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右矢印 28"/>
          <p:cNvSpPr/>
          <p:nvPr/>
        </p:nvSpPr>
        <p:spPr>
          <a:xfrm>
            <a:off x="4643438" y="4581525"/>
            <a:ext cx="360362" cy="1292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正方形/長方形 4"/>
          <p:cNvSpPr/>
          <p:nvPr/>
        </p:nvSpPr>
        <p:spPr>
          <a:xfrm>
            <a:off x="158750" y="6524625"/>
            <a:ext cx="7294563"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dirty="0">
                <a:solidFill>
                  <a:schemeClr val="tx1"/>
                </a:solidFill>
              </a:rPr>
              <a:t>※HQ</a:t>
            </a:r>
            <a:r>
              <a:rPr lang="ja-JP" altLang="en-US" dirty="0">
                <a:solidFill>
                  <a:schemeClr val="tx1"/>
                </a:solidFill>
              </a:rPr>
              <a:t>　Ｐｒｉｆｉｌｅ（</a:t>
            </a:r>
            <a:r>
              <a:rPr lang="en-US" altLang="ja-JP" dirty="0">
                <a:solidFill>
                  <a:schemeClr val="tx1"/>
                </a:solidFill>
              </a:rPr>
              <a:t>Human Quotient Profile</a:t>
            </a:r>
            <a:r>
              <a:rPr lang="ja-JP" altLang="en-US" dirty="0">
                <a:solidFill>
                  <a:schemeClr val="tx1"/>
                </a:solidFill>
              </a:rPr>
              <a:t>）</a:t>
            </a:r>
          </a:p>
        </p:txBody>
      </p:sp>
      <p:sp>
        <p:nvSpPr>
          <p:cNvPr id="25624" name="角丸四角形 21"/>
          <p:cNvSpPr>
            <a:spLocks noChangeArrowheads="1"/>
          </p:cNvSpPr>
          <p:nvPr/>
        </p:nvSpPr>
        <p:spPr bwMode="auto">
          <a:xfrm>
            <a:off x="107950" y="2060575"/>
            <a:ext cx="503238" cy="2903538"/>
          </a:xfrm>
          <a:prstGeom prst="roundRect">
            <a:avLst>
              <a:gd name="adj" fmla="val 16667"/>
            </a:avLst>
          </a:prstGeom>
          <a:solidFill>
            <a:srgbClr val="66FFFF"/>
          </a:solidFill>
          <a:ln w="9525" algn="ctr">
            <a:solidFill>
              <a:schemeClr val="tx1"/>
            </a:solidFill>
            <a:round/>
            <a:headEnd/>
            <a:tailEnd/>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50000"/>
              </a:lnSpc>
              <a:spcBef>
                <a:spcPct val="50000"/>
              </a:spcBef>
              <a:buFontTx/>
              <a:buNone/>
            </a:pPr>
            <a:endParaRPr lang="en-US" altLang="ja-JP" sz="1200">
              <a:latin typeface="Times New Roman" pitchFamily="18" charset="0"/>
            </a:endParaRPr>
          </a:p>
          <a:p>
            <a:pPr algn="ctr" eaLnBrk="1" hangingPunct="1">
              <a:lnSpc>
                <a:spcPct val="50000"/>
              </a:lnSpc>
              <a:spcBef>
                <a:spcPct val="50000"/>
              </a:spcBef>
              <a:buFontTx/>
              <a:buNone/>
            </a:pPr>
            <a:endParaRPr lang="en-US" altLang="ja-JP" sz="1200">
              <a:latin typeface="Times New Roman" pitchFamily="18" charset="0"/>
            </a:endParaRPr>
          </a:p>
          <a:p>
            <a:pPr algn="ctr" eaLnBrk="1" hangingPunct="1">
              <a:lnSpc>
                <a:spcPct val="50000"/>
              </a:lnSpc>
              <a:spcBef>
                <a:spcPct val="50000"/>
              </a:spcBef>
              <a:buFontTx/>
              <a:buNone/>
            </a:pPr>
            <a:endParaRPr lang="ja-JP" altLang="en-US" sz="1400">
              <a:latin typeface="メイリオ" pitchFamily="50" charset="-128"/>
              <a:ea typeface="メイリオ" pitchFamily="50" charset="-128"/>
              <a:cs typeface="メイリオ" pitchFamily="50" charset="-128"/>
            </a:endParaRPr>
          </a:p>
          <a:p>
            <a:pPr algn="ctr" eaLnBrk="1" hangingPunct="1">
              <a:lnSpc>
                <a:spcPct val="50000"/>
              </a:lnSpc>
              <a:spcBef>
                <a:spcPct val="50000"/>
              </a:spcBef>
              <a:buFontTx/>
              <a:buNone/>
            </a:pPr>
            <a:r>
              <a:rPr lang="ja-JP" altLang="en-US" sz="1400">
                <a:latin typeface="メイリオ" pitchFamily="50" charset="-128"/>
                <a:ea typeface="メイリオ" pitchFamily="50" charset="-128"/>
                <a:cs typeface="メイリオ" pitchFamily="50" charset="-128"/>
              </a:rPr>
              <a:t>求</a:t>
            </a:r>
          </a:p>
          <a:p>
            <a:pPr algn="ctr" eaLnBrk="1" hangingPunct="1">
              <a:lnSpc>
                <a:spcPct val="50000"/>
              </a:lnSpc>
              <a:spcBef>
                <a:spcPct val="50000"/>
              </a:spcBef>
              <a:buFontTx/>
              <a:buNone/>
            </a:pPr>
            <a:endParaRPr lang="ja-JP" altLang="en-US" sz="1400">
              <a:latin typeface="メイリオ" pitchFamily="50" charset="-128"/>
              <a:ea typeface="メイリオ" pitchFamily="50" charset="-128"/>
              <a:cs typeface="メイリオ" pitchFamily="50" charset="-128"/>
            </a:endParaRPr>
          </a:p>
          <a:p>
            <a:pPr algn="ctr" eaLnBrk="1" hangingPunct="1">
              <a:lnSpc>
                <a:spcPct val="50000"/>
              </a:lnSpc>
              <a:spcBef>
                <a:spcPct val="50000"/>
              </a:spcBef>
              <a:buFontTx/>
              <a:buNone/>
            </a:pPr>
            <a:endParaRPr lang="ja-JP" altLang="en-US" sz="1400">
              <a:latin typeface="メイリオ" pitchFamily="50" charset="-128"/>
              <a:ea typeface="メイリオ" pitchFamily="50" charset="-128"/>
              <a:cs typeface="メイリオ" pitchFamily="50" charset="-128"/>
            </a:endParaRPr>
          </a:p>
          <a:p>
            <a:pPr algn="ctr" eaLnBrk="1" hangingPunct="1">
              <a:lnSpc>
                <a:spcPct val="50000"/>
              </a:lnSpc>
              <a:spcBef>
                <a:spcPct val="50000"/>
              </a:spcBef>
              <a:buFontTx/>
              <a:buNone/>
            </a:pPr>
            <a:r>
              <a:rPr lang="ja-JP" altLang="en-US" sz="1400">
                <a:latin typeface="メイリオ" pitchFamily="50" charset="-128"/>
                <a:ea typeface="メイリオ" pitchFamily="50" charset="-128"/>
                <a:cs typeface="メイリオ" pitchFamily="50" charset="-128"/>
              </a:rPr>
              <a:t>職</a:t>
            </a:r>
          </a:p>
          <a:p>
            <a:pPr algn="ctr" eaLnBrk="1" hangingPunct="1">
              <a:lnSpc>
                <a:spcPct val="50000"/>
              </a:lnSpc>
              <a:spcBef>
                <a:spcPct val="50000"/>
              </a:spcBef>
              <a:buFontTx/>
              <a:buNone/>
            </a:pPr>
            <a:endParaRPr lang="ja-JP" altLang="en-US" sz="1400">
              <a:latin typeface="メイリオ" pitchFamily="50" charset="-128"/>
              <a:ea typeface="メイリオ" pitchFamily="50" charset="-128"/>
              <a:cs typeface="メイリオ" pitchFamily="50" charset="-128"/>
            </a:endParaRPr>
          </a:p>
          <a:p>
            <a:pPr algn="ctr" eaLnBrk="1" hangingPunct="1">
              <a:lnSpc>
                <a:spcPct val="50000"/>
              </a:lnSpc>
              <a:spcBef>
                <a:spcPct val="50000"/>
              </a:spcBef>
              <a:buFontTx/>
              <a:buNone/>
            </a:pPr>
            <a:endParaRPr lang="ja-JP" altLang="en-US" sz="1400">
              <a:latin typeface="メイリオ" pitchFamily="50" charset="-128"/>
              <a:ea typeface="メイリオ" pitchFamily="50" charset="-128"/>
              <a:cs typeface="メイリオ" pitchFamily="50" charset="-128"/>
            </a:endParaRPr>
          </a:p>
          <a:p>
            <a:pPr algn="ctr" eaLnBrk="1" hangingPunct="1">
              <a:lnSpc>
                <a:spcPct val="50000"/>
              </a:lnSpc>
              <a:spcBef>
                <a:spcPct val="50000"/>
              </a:spcBef>
              <a:buFontTx/>
              <a:buNone/>
            </a:pPr>
            <a:r>
              <a:rPr lang="ja-JP" altLang="en-US" sz="1400">
                <a:latin typeface="メイリオ" pitchFamily="50" charset="-128"/>
                <a:ea typeface="メイリオ" pitchFamily="50" charset="-128"/>
                <a:cs typeface="メイリオ" pitchFamily="50" charset="-128"/>
              </a:rPr>
              <a:t>者</a:t>
            </a:r>
          </a:p>
          <a:p>
            <a:pPr algn="ctr" eaLnBrk="1" hangingPunct="1">
              <a:lnSpc>
                <a:spcPct val="50000"/>
              </a:lnSpc>
              <a:spcBef>
                <a:spcPct val="50000"/>
              </a:spcBef>
              <a:buFontTx/>
              <a:buNone/>
            </a:pPr>
            <a:endParaRPr lang="ja-JP" altLang="en-US" sz="1400">
              <a:latin typeface="メイリオ" pitchFamily="50" charset="-128"/>
              <a:ea typeface="メイリオ" pitchFamily="50" charset="-128"/>
              <a:cs typeface="メイリオ" pitchFamily="50" charset="-128"/>
            </a:endParaRPr>
          </a:p>
          <a:p>
            <a:pPr algn="ctr" eaLnBrk="1" hangingPunct="1">
              <a:lnSpc>
                <a:spcPct val="50000"/>
              </a:lnSpc>
              <a:spcBef>
                <a:spcPct val="50000"/>
              </a:spcBef>
              <a:buFontTx/>
              <a:buNone/>
            </a:pPr>
            <a:endParaRPr lang="ja-JP" altLang="en-US" sz="1400">
              <a:latin typeface="メイリオ" pitchFamily="50" charset="-128"/>
              <a:ea typeface="メイリオ" pitchFamily="50" charset="-128"/>
              <a:cs typeface="メイリオ" pitchFamily="50" charset="-128"/>
            </a:endParaRPr>
          </a:p>
          <a:p>
            <a:pPr algn="ctr" eaLnBrk="1" hangingPunct="1">
              <a:lnSpc>
                <a:spcPct val="50000"/>
              </a:lnSpc>
              <a:spcBef>
                <a:spcPct val="50000"/>
              </a:spcBef>
              <a:buFontTx/>
              <a:buNone/>
            </a:pPr>
            <a:endParaRPr lang="ja-JP" altLang="en-US" sz="1200">
              <a:latin typeface="Times New Roman" pitchFamily="18" charset="0"/>
            </a:endParaRPr>
          </a:p>
          <a:p>
            <a:pPr algn="ctr" eaLnBrk="1" hangingPunct="1">
              <a:lnSpc>
                <a:spcPct val="50000"/>
              </a:lnSpc>
              <a:spcBef>
                <a:spcPct val="50000"/>
              </a:spcBef>
              <a:buFontTx/>
              <a:buNone/>
            </a:pPr>
            <a:endParaRPr lang="ja-JP" altLang="en-US" sz="1200">
              <a:latin typeface="Times New Roman" pitchFamily="18" charset="0"/>
            </a:endParaRPr>
          </a:p>
        </p:txBody>
      </p:sp>
      <p:sp>
        <p:nvSpPr>
          <p:cNvPr id="25625" name="角丸四角形 21"/>
          <p:cNvSpPr>
            <a:spLocks noChangeArrowheads="1"/>
          </p:cNvSpPr>
          <p:nvPr/>
        </p:nvSpPr>
        <p:spPr bwMode="auto">
          <a:xfrm>
            <a:off x="107950" y="5157788"/>
            <a:ext cx="503238" cy="1230312"/>
          </a:xfrm>
          <a:prstGeom prst="roundRect">
            <a:avLst>
              <a:gd name="adj" fmla="val 16667"/>
            </a:avLst>
          </a:prstGeom>
          <a:solidFill>
            <a:srgbClr val="66FFFF"/>
          </a:solidFill>
          <a:ln w="9525" algn="ctr">
            <a:solidFill>
              <a:schemeClr val="tx1"/>
            </a:solidFill>
            <a:round/>
            <a:headEnd/>
            <a:tailEnd/>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50000"/>
              </a:lnSpc>
              <a:spcBef>
                <a:spcPct val="50000"/>
              </a:spcBef>
              <a:buFontTx/>
              <a:buNone/>
            </a:pPr>
            <a:endParaRPr lang="en-US" altLang="ja-JP" sz="1200">
              <a:latin typeface="Times New Roman" pitchFamily="18" charset="0"/>
            </a:endParaRPr>
          </a:p>
          <a:p>
            <a:pPr algn="ctr" eaLnBrk="1" hangingPunct="1">
              <a:lnSpc>
                <a:spcPct val="50000"/>
              </a:lnSpc>
              <a:spcBef>
                <a:spcPct val="50000"/>
              </a:spcBef>
              <a:buFontTx/>
              <a:buNone/>
            </a:pPr>
            <a:endParaRPr lang="en-US" altLang="ja-JP" sz="1200">
              <a:latin typeface="Times New Roman" pitchFamily="18" charset="0"/>
            </a:endParaRPr>
          </a:p>
          <a:p>
            <a:pPr algn="ctr" eaLnBrk="1" hangingPunct="1">
              <a:lnSpc>
                <a:spcPct val="50000"/>
              </a:lnSpc>
              <a:spcBef>
                <a:spcPct val="50000"/>
              </a:spcBef>
              <a:buFontTx/>
              <a:buNone/>
            </a:pPr>
            <a:r>
              <a:rPr lang="ja-JP" altLang="en-US" sz="1400">
                <a:latin typeface="メイリオ" pitchFamily="50" charset="-128"/>
                <a:ea typeface="メイリオ" pitchFamily="50" charset="-128"/>
                <a:cs typeface="メイリオ" pitchFamily="50" charset="-128"/>
              </a:rPr>
              <a:t>企</a:t>
            </a:r>
          </a:p>
          <a:p>
            <a:pPr algn="ctr" eaLnBrk="1" hangingPunct="1">
              <a:lnSpc>
                <a:spcPct val="50000"/>
              </a:lnSpc>
              <a:spcBef>
                <a:spcPct val="50000"/>
              </a:spcBef>
              <a:buFontTx/>
              <a:buNone/>
            </a:pPr>
            <a:endParaRPr lang="ja-JP" altLang="en-US" sz="1400">
              <a:latin typeface="メイリオ" pitchFamily="50" charset="-128"/>
              <a:ea typeface="メイリオ" pitchFamily="50" charset="-128"/>
              <a:cs typeface="メイリオ" pitchFamily="50" charset="-128"/>
            </a:endParaRPr>
          </a:p>
          <a:p>
            <a:pPr algn="ctr" eaLnBrk="1" hangingPunct="1">
              <a:lnSpc>
                <a:spcPct val="50000"/>
              </a:lnSpc>
              <a:spcBef>
                <a:spcPct val="50000"/>
              </a:spcBef>
              <a:buFontTx/>
              <a:buNone/>
            </a:pPr>
            <a:r>
              <a:rPr lang="ja-JP" altLang="en-US" sz="1400">
                <a:latin typeface="メイリオ" pitchFamily="50" charset="-128"/>
                <a:ea typeface="メイリオ" pitchFamily="50" charset="-128"/>
                <a:cs typeface="メイリオ" pitchFamily="50" charset="-128"/>
              </a:rPr>
              <a:t>業</a:t>
            </a:r>
            <a:endParaRPr lang="ja-JP" altLang="en-US" sz="1200">
              <a:latin typeface="Times New Roman" pitchFamily="18" charset="0"/>
            </a:endParaRPr>
          </a:p>
          <a:p>
            <a:pPr algn="ctr" eaLnBrk="1" hangingPunct="1">
              <a:lnSpc>
                <a:spcPct val="50000"/>
              </a:lnSpc>
              <a:spcBef>
                <a:spcPct val="50000"/>
              </a:spcBef>
              <a:buFontTx/>
              <a:buNone/>
            </a:pPr>
            <a:endParaRPr lang="ja-JP" altLang="en-US" sz="1200">
              <a:latin typeface="Times New Roman" pitchFamily="18" charset="0"/>
            </a:endParaRPr>
          </a:p>
        </p:txBody>
      </p:sp>
      <p:sp>
        <p:nvSpPr>
          <p:cNvPr id="30" name="右矢印 29"/>
          <p:cNvSpPr>
            <a:spLocks noChangeArrowheads="1"/>
          </p:cNvSpPr>
          <p:nvPr/>
        </p:nvSpPr>
        <p:spPr bwMode="auto">
          <a:xfrm>
            <a:off x="611188" y="2492375"/>
            <a:ext cx="1223962" cy="647700"/>
          </a:xfrm>
          <a:prstGeom prst="rightArrow">
            <a:avLst>
              <a:gd name="adj1" fmla="val 46074"/>
              <a:gd name="adj2" fmla="val 33577"/>
            </a:avLst>
          </a:prstGeom>
          <a:solidFill>
            <a:schemeClr val="accent1"/>
          </a:solidFill>
          <a:ln w="25400" algn="ctr">
            <a:solidFill>
              <a:srgbClr val="385D8A"/>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4" name="右矢印 29"/>
          <p:cNvSpPr>
            <a:spLocks noChangeArrowheads="1"/>
          </p:cNvSpPr>
          <p:nvPr/>
        </p:nvSpPr>
        <p:spPr bwMode="auto">
          <a:xfrm>
            <a:off x="611188" y="4221163"/>
            <a:ext cx="1223962" cy="647700"/>
          </a:xfrm>
          <a:prstGeom prst="rightArrow">
            <a:avLst>
              <a:gd name="adj1" fmla="val 46074"/>
              <a:gd name="adj2" fmla="val 33577"/>
            </a:avLst>
          </a:prstGeom>
          <a:solidFill>
            <a:schemeClr val="accent1"/>
          </a:solidFill>
          <a:ln w="25400" algn="ctr">
            <a:solidFill>
              <a:srgbClr val="385D8A"/>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6" name="右矢印 29"/>
          <p:cNvSpPr>
            <a:spLocks noChangeArrowheads="1"/>
          </p:cNvSpPr>
          <p:nvPr/>
        </p:nvSpPr>
        <p:spPr bwMode="auto">
          <a:xfrm>
            <a:off x="611188" y="5373688"/>
            <a:ext cx="1223962" cy="647700"/>
          </a:xfrm>
          <a:prstGeom prst="rightArrow">
            <a:avLst>
              <a:gd name="adj1" fmla="val 46074"/>
              <a:gd name="adj2" fmla="val 33577"/>
            </a:avLst>
          </a:prstGeom>
          <a:solidFill>
            <a:schemeClr val="accent1"/>
          </a:solidFill>
          <a:ln w="25400" algn="ctr">
            <a:solidFill>
              <a:srgbClr val="385D8A"/>
            </a:solidFill>
            <a:miter lim="800000"/>
            <a:headEnd/>
            <a:tailEnd/>
          </a:ln>
        </p:spPr>
        <p:txBody>
          <a:bodyPr anchor="ctr"/>
          <a:lstStyle/>
          <a:p>
            <a:pPr algn="ctr">
              <a:defRPr/>
            </a:pPr>
            <a:endParaRPr lang="ja-JP" altLang="en-US">
              <a:solidFill>
                <a:schemeClr val="lt1"/>
              </a:solidFill>
              <a:latin typeface="+mn-lt"/>
              <a:ea typeface="+mn-ea"/>
            </a:endParaRPr>
          </a:p>
        </p:txBody>
      </p:sp>
      <p:pic>
        <p:nvPicPr>
          <p:cNvPr id="96290" name="Rectangle 3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4" y="2095500"/>
            <a:ext cx="736600" cy="4429125"/>
          </a:xfrm>
          <a:prstGeom prst="rect">
            <a:avLst/>
          </a:prstGeom>
          <a:solidFill>
            <a:schemeClr val="bg1"/>
          </a:solidFill>
        </p:spPr>
      </p:pic>
      <p:sp>
        <p:nvSpPr>
          <p:cNvPr id="7" name="正方形/長方形 4"/>
          <p:cNvSpPr/>
          <p:nvPr/>
        </p:nvSpPr>
        <p:spPr>
          <a:xfrm>
            <a:off x="900113" y="5589588"/>
            <a:ext cx="576262"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1200">
                <a:solidFill>
                  <a:schemeClr val="tx1"/>
                </a:solidFill>
                <a:latin typeface="Times New Roman" pitchFamily="18" charset="0"/>
                <a:ea typeface="ＭＳ Ｐゴシック" charset="-128"/>
              </a:defRPr>
            </a:lvl1pPr>
            <a:lvl2pPr marL="742950" indent="-285750" eaLnBrk="0" hangingPunct="0">
              <a:defRPr kumimoji="1" sz="1200">
                <a:solidFill>
                  <a:schemeClr val="tx1"/>
                </a:solidFill>
                <a:latin typeface="Times New Roman" pitchFamily="18" charset="0"/>
                <a:ea typeface="ＭＳ Ｐゴシック" charset="-128"/>
              </a:defRPr>
            </a:lvl2pPr>
            <a:lvl3pPr marL="1143000" indent="-228600" eaLnBrk="0" hangingPunct="0">
              <a:defRPr kumimoji="1" sz="1200">
                <a:solidFill>
                  <a:schemeClr val="tx1"/>
                </a:solidFill>
                <a:latin typeface="Times New Roman" pitchFamily="18" charset="0"/>
                <a:ea typeface="ＭＳ Ｐゴシック" charset="-128"/>
              </a:defRPr>
            </a:lvl3pPr>
            <a:lvl4pPr marL="1600200" indent="-228600" eaLnBrk="0" hangingPunct="0">
              <a:defRPr kumimoji="1" sz="1200">
                <a:solidFill>
                  <a:schemeClr val="tx1"/>
                </a:solidFill>
                <a:latin typeface="Times New Roman" pitchFamily="18" charset="0"/>
                <a:ea typeface="ＭＳ Ｐゴシック" charset="-128"/>
              </a:defRPr>
            </a:lvl4pPr>
            <a:lvl5pPr marL="2057400" indent="-228600" eaLnBrk="0" hangingPunct="0">
              <a:defRPr kumimoji="1" sz="1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charset="-128"/>
              </a:defRPr>
            </a:lvl9pPr>
          </a:lstStyle>
          <a:p>
            <a:pPr algn="ctr" eaLnBrk="1" hangingPunct="1"/>
            <a:r>
              <a:rPr lang="ja-JP" altLang="en-US" sz="900">
                <a:latin typeface="Calibri" pitchFamily="34" charset="0"/>
                <a:ea typeface="メイリオ" pitchFamily="50" charset="-128"/>
                <a:cs typeface="メイリオ" pitchFamily="50" charset="-128"/>
              </a:rPr>
              <a:t>１４０項目の質問</a:t>
            </a:r>
          </a:p>
        </p:txBody>
      </p:sp>
    </p:spTree>
    <p:extLst>
      <p:ext uri="{BB962C8B-B14F-4D97-AF65-F5344CB8AC3E}">
        <p14:creationId xmlns:p14="http://schemas.microsoft.com/office/powerpoint/2010/main" val="3249901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9" y="1556792"/>
            <a:ext cx="8203703" cy="30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1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5229200"/>
            <a:ext cx="903605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18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735013"/>
            <a:ext cx="9042400"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1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4113" y="430213"/>
            <a:ext cx="8926512" cy="61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724748" y="629108"/>
            <a:ext cx="2311748" cy="1855367"/>
          </a:xfrm>
          <a:prstGeom prst="re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1200">
                <a:solidFill>
                  <a:schemeClr val="tx1"/>
                </a:solidFill>
                <a:latin typeface="Times New Roman" pitchFamily="18" charset="0"/>
                <a:ea typeface="ＭＳ Ｐゴシック" charset="-128"/>
              </a:defRPr>
            </a:lvl1pPr>
            <a:lvl2pPr marL="742950" indent="-285750" eaLnBrk="0" hangingPunct="0">
              <a:defRPr kumimoji="1" sz="1200">
                <a:solidFill>
                  <a:schemeClr val="tx1"/>
                </a:solidFill>
                <a:latin typeface="Times New Roman" pitchFamily="18" charset="0"/>
                <a:ea typeface="ＭＳ Ｐゴシック" charset="-128"/>
              </a:defRPr>
            </a:lvl2pPr>
            <a:lvl3pPr marL="1143000" indent="-228600" eaLnBrk="0" hangingPunct="0">
              <a:defRPr kumimoji="1" sz="1200">
                <a:solidFill>
                  <a:schemeClr val="tx1"/>
                </a:solidFill>
                <a:latin typeface="Times New Roman" pitchFamily="18" charset="0"/>
                <a:ea typeface="ＭＳ Ｐゴシック" charset="-128"/>
              </a:defRPr>
            </a:lvl3pPr>
            <a:lvl4pPr marL="1600200" indent="-228600" eaLnBrk="0" hangingPunct="0">
              <a:defRPr kumimoji="1" sz="1200">
                <a:solidFill>
                  <a:schemeClr val="tx1"/>
                </a:solidFill>
                <a:latin typeface="Times New Roman" pitchFamily="18" charset="0"/>
                <a:ea typeface="ＭＳ Ｐゴシック" charset="-128"/>
              </a:defRPr>
            </a:lvl4pPr>
            <a:lvl5pPr marL="2057400" indent="-228600" eaLnBrk="0" hangingPunct="0">
              <a:defRPr kumimoji="1" sz="1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charset="-128"/>
              </a:defRPr>
            </a:lvl9pPr>
          </a:lstStyle>
          <a:p>
            <a:pPr eaLnBrk="1" hangingPunct="1">
              <a:lnSpc>
                <a:spcPct val="150000"/>
              </a:lnSpc>
            </a:pPr>
            <a:r>
              <a:rPr lang="ja-JP" altLang="en-US" u="sng" dirty="0" smtClean="0">
                <a:latin typeface="ＭＳ ゴシック" panose="020B0609070205080204" pitchFamily="49" charset="-128"/>
                <a:ea typeface="ＭＳ ゴシック" panose="020B0609070205080204" pitchFamily="49" charset="-128"/>
                <a:cs typeface="メイリオ" pitchFamily="50" charset="-128"/>
              </a:rPr>
              <a:t>①社会人</a:t>
            </a:r>
            <a:r>
              <a:rPr lang="ja-JP" altLang="en-US" u="sng" dirty="0">
                <a:latin typeface="ＭＳ ゴシック" panose="020B0609070205080204" pitchFamily="49" charset="-128"/>
                <a:ea typeface="ＭＳ ゴシック" panose="020B0609070205080204" pitchFamily="49" charset="-128"/>
                <a:cs typeface="メイリオ" pitchFamily="50" charset="-128"/>
              </a:rPr>
              <a:t>基礎力</a:t>
            </a:r>
            <a:r>
              <a:rPr lang="ja-JP" altLang="en-US" u="sng" dirty="0" smtClean="0">
                <a:latin typeface="ＭＳ ゴシック" panose="020B0609070205080204" pitchFamily="49" charset="-128"/>
                <a:ea typeface="ＭＳ ゴシック" panose="020B0609070205080204" pitchFamily="49" charset="-128"/>
                <a:cs typeface="メイリオ" pitchFamily="50" charset="-128"/>
              </a:rPr>
              <a:t>を</a:t>
            </a:r>
            <a:endParaRPr lang="en-US" altLang="ja-JP" u="sng" dirty="0" smtClean="0">
              <a:latin typeface="ＭＳ ゴシック" panose="020B0609070205080204" pitchFamily="49" charset="-128"/>
              <a:ea typeface="ＭＳ ゴシック" panose="020B0609070205080204" pitchFamily="49" charset="-128"/>
              <a:cs typeface="メイリオ" pitchFamily="50" charset="-128"/>
            </a:endParaRPr>
          </a:p>
          <a:p>
            <a:pPr eaLnBrk="1" hangingPunct="1">
              <a:lnSpc>
                <a:spcPct val="150000"/>
              </a:lnSpc>
            </a:pPr>
            <a:r>
              <a:rPr lang="ja-JP" altLang="en-US" sz="1400" b="1" u="sng" dirty="0" smtClean="0">
                <a:latin typeface="ＭＳ ゴシック" panose="020B0609070205080204" pitchFamily="49" charset="-128"/>
                <a:ea typeface="ＭＳ ゴシック" panose="020B0609070205080204" pitchFamily="49" charset="-128"/>
                <a:cs typeface="メイリオ" pitchFamily="50" charset="-128"/>
              </a:rPr>
              <a:t>「</a:t>
            </a:r>
            <a:r>
              <a:rPr lang="ja-JP" altLang="en-US" sz="1400" b="1" u="sng" dirty="0">
                <a:latin typeface="ＭＳ ゴシック" panose="020B0609070205080204" pitchFamily="49" charset="-128"/>
                <a:ea typeface="ＭＳ ゴシック" panose="020B0609070205080204" pitchFamily="49" charset="-128"/>
                <a:cs typeface="メイリオ" pitchFamily="50" charset="-128"/>
              </a:rPr>
              <a:t>偏差値</a:t>
            </a:r>
            <a:r>
              <a:rPr lang="ja-JP" altLang="en-US" sz="1400" b="1" u="sng" dirty="0" smtClean="0">
                <a:latin typeface="ＭＳ ゴシック" panose="020B0609070205080204" pitchFamily="49" charset="-128"/>
                <a:ea typeface="ＭＳ ゴシック" panose="020B0609070205080204" pitchFamily="49" charset="-128"/>
                <a:cs typeface="メイリオ" pitchFamily="50" charset="-128"/>
              </a:rPr>
              <a:t>」</a:t>
            </a:r>
            <a:r>
              <a:rPr lang="ja-JP" altLang="en-US" u="sng" dirty="0" smtClean="0">
                <a:latin typeface="ＭＳ ゴシック" panose="020B0609070205080204" pitchFamily="49" charset="-128"/>
                <a:ea typeface="ＭＳ ゴシック" panose="020B0609070205080204" pitchFamily="49" charset="-128"/>
                <a:cs typeface="メイリオ" pitchFamily="50" charset="-128"/>
              </a:rPr>
              <a:t>として評価</a:t>
            </a:r>
            <a:endParaRPr lang="ja-JP" altLang="en-US" u="sng" dirty="0">
              <a:latin typeface="ＭＳ ゴシック" panose="020B0609070205080204" pitchFamily="49" charset="-128"/>
              <a:ea typeface="ＭＳ ゴシック" panose="020B0609070205080204" pitchFamily="49" charset="-128"/>
              <a:cs typeface="メイリオ" pitchFamily="50" charset="-128"/>
            </a:endParaRPr>
          </a:p>
          <a:p>
            <a:pPr eaLnBrk="1" hangingPunct="1">
              <a:lnSpc>
                <a:spcPct val="150000"/>
              </a:lnSpc>
            </a:pPr>
            <a:r>
              <a:rPr lang="ja-JP" altLang="en-US" sz="1000" dirty="0" smtClean="0">
                <a:latin typeface="Calibri" pitchFamily="34" charset="0"/>
                <a:ea typeface="メイリオ" pitchFamily="50" charset="-128"/>
                <a:cs typeface="メイリオ" pitchFamily="50" charset="-128"/>
              </a:rPr>
              <a:t>→ＪＰカレッジで不足している能力を効果的に習得</a:t>
            </a:r>
            <a:endParaRPr lang="en-US" altLang="ja-JP" sz="1000" dirty="0" smtClean="0">
              <a:latin typeface="Calibri" pitchFamily="34" charset="0"/>
              <a:ea typeface="メイリオ" pitchFamily="50" charset="-128"/>
              <a:cs typeface="メイリオ" pitchFamily="50" charset="-128"/>
            </a:endParaRPr>
          </a:p>
          <a:p>
            <a:pPr eaLnBrk="1" hangingPunct="1">
              <a:lnSpc>
                <a:spcPct val="150000"/>
              </a:lnSpc>
            </a:pPr>
            <a:r>
              <a:rPr lang="ja-JP" altLang="en-US" sz="1000" dirty="0" smtClean="0">
                <a:latin typeface="Calibri" pitchFamily="34" charset="0"/>
                <a:ea typeface="メイリオ" pitchFamily="50" charset="-128"/>
                <a:cs typeface="メイリオ" pitchFamily="50" charset="-128"/>
              </a:rPr>
              <a:t>→</a:t>
            </a:r>
            <a:r>
              <a:rPr lang="ja-JP" altLang="en-US" sz="1000" dirty="0">
                <a:latin typeface="Calibri" pitchFamily="34" charset="0"/>
                <a:ea typeface="メイリオ" pitchFamily="50" charset="-128"/>
                <a:cs typeface="メイリオ" pitchFamily="50" charset="-128"/>
              </a:rPr>
              <a:t>（</a:t>
            </a:r>
            <a:r>
              <a:rPr lang="ja-JP" altLang="en-US" sz="1000" dirty="0" smtClean="0">
                <a:latin typeface="Calibri" pitchFamily="34" charset="0"/>
                <a:ea typeface="メイリオ" pitchFamily="50" charset="-128"/>
                <a:cs typeface="メイリオ" pitchFamily="50" charset="-128"/>
              </a:rPr>
              <a:t>目安）６０点を下回る能力について、ＪＰカレッジの受講を推奨</a:t>
            </a:r>
            <a:endParaRPr lang="ja-JP" altLang="en-US" sz="1000" dirty="0">
              <a:latin typeface="Calibri" pitchFamily="34" charset="0"/>
              <a:ea typeface="メイリオ" pitchFamily="50" charset="-128"/>
              <a:cs typeface="メイリオ" pitchFamily="50" charset="-128"/>
            </a:endParaRPr>
          </a:p>
        </p:txBody>
      </p:sp>
      <p:sp>
        <p:nvSpPr>
          <p:cNvPr id="12" name="正方形/長方形 11"/>
          <p:cNvSpPr/>
          <p:nvPr/>
        </p:nvSpPr>
        <p:spPr>
          <a:xfrm>
            <a:off x="5040251" y="4221088"/>
            <a:ext cx="3996245" cy="934318"/>
          </a:xfrm>
          <a:prstGeom prst="rect">
            <a:avLst/>
          </a:prstGeom>
          <a:solidFill>
            <a:schemeClr val="accent6">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1200">
                <a:solidFill>
                  <a:schemeClr val="tx1"/>
                </a:solidFill>
                <a:latin typeface="Times New Roman" pitchFamily="18" charset="0"/>
                <a:ea typeface="ＭＳ Ｐゴシック" charset="-128"/>
              </a:defRPr>
            </a:lvl1pPr>
            <a:lvl2pPr marL="742950" indent="-285750" eaLnBrk="0" hangingPunct="0">
              <a:defRPr kumimoji="1" sz="1200">
                <a:solidFill>
                  <a:schemeClr val="tx1"/>
                </a:solidFill>
                <a:latin typeface="Times New Roman" pitchFamily="18" charset="0"/>
                <a:ea typeface="ＭＳ Ｐゴシック" charset="-128"/>
              </a:defRPr>
            </a:lvl2pPr>
            <a:lvl3pPr marL="1143000" indent="-228600" eaLnBrk="0" hangingPunct="0">
              <a:defRPr kumimoji="1" sz="1200">
                <a:solidFill>
                  <a:schemeClr val="tx1"/>
                </a:solidFill>
                <a:latin typeface="Times New Roman" pitchFamily="18" charset="0"/>
                <a:ea typeface="ＭＳ Ｐゴシック" charset="-128"/>
              </a:defRPr>
            </a:lvl3pPr>
            <a:lvl4pPr marL="1600200" indent="-228600" eaLnBrk="0" hangingPunct="0">
              <a:defRPr kumimoji="1" sz="1200">
                <a:solidFill>
                  <a:schemeClr val="tx1"/>
                </a:solidFill>
                <a:latin typeface="Times New Roman" pitchFamily="18" charset="0"/>
                <a:ea typeface="ＭＳ Ｐゴシック" charset="-128"/>
              </a:defRPr>
            </a:lvl4pPr>
            <a:lvl5pPr marL="2057400" indent="-228600" eaLnBrk="0" hangingPunct="0">
              <a:defRPr kumimoji="1" sz="12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charset="-128"/>
              </a:defRPr>
            </a:lvl9pPr>
          </a:lstStyle>
          <a:p>
            <a:pPr eaLnBrk="1" hangingPunct="1">
              <a:lnSpc>
                <a:spcPct val="150000"/>
              </a:lnSpc>
            </a:pPr>
            <a:r>
              <a:rPr lang="ja-JP" altLang="en-US" sz="1400" u="sng" dirty="0" smtClean="0">
                <a:latin typeface="ＭＳ ゴシック" panose="020B0609070205080204" pitchFamily="49" charset="-128"/>
                <a:ea typeface="ＭＳ ゴシック" panose="020B0609070205080204" pitchFamily="49" charset="-128"/>
                <a:cs typeface="メイリオ" pitchFamily="50" charset="-128"/>
              </a:rPr>
              <a:t>②行動特性の</a:t>
            </a:r>
            <a:r>
              <a:rPr lang="ja-JP" altLang="en-US" sz="1600" b="1" u="sng" dirty="0" smtClean="0">
                <a:latin typeface="ＭＳ ゴシック" panose="020B0609070205080204" pitchFamily="49" charset="-128"/>
                <a:ea typeface="ＭＳ ゴシック" panose="020B0609070205080204" pitchFamily="49" charset="-128"/>
                <a:cs typeface="メイリオ" pitchFamily="50" charset="-128"/>
              </a:rPr>
              <a:t>「</a:t>
            </a:r>
            <a:r>
              <a:rPr lang="ja-JP" altLang="en-US" sz="1600" b="1" u="sng" dirty="0">
                <a:latin typeface="ＭＳ ゴシック" panose="020B0609070205080204" pitchFamily="49" charset="-128"/>
                <a:ea typeface="ＭＳ ゴシック" panose="020B0609070205080204" pitchFamily="49" charset="-128"/>
                <a:cs typeface="メイリオ" pitchFamily="50" charset="-128"/>
              </a:rPr>
              <a:t>傾向</a:t>
            </a:r>
            <a:r>
              <a:rPr lang="ja-JP" altLang="en-US" sz="1600" b="1" u="sng" dirty="0" smtClean="0">
                <a:latin typeface="ＭＳ ゴシック" panose="020B0609070205080204" pitchFamily="49" charset="-128"/>
                <a:ea typeface="ＭＳ ゴシック" panose="020B0609070205080204" pitchFamily="49" charset="-128"/>
                <a:cs typeface="メイリオ" pitchFamily="50" charset="-128"/>
              </a:rPr>
              <a:t>」</a:t>
            </a:r>
            <a:r>
              <a:rPr lang="ja-JP" altLang="en-US" sz="1400" u="sng" dirty="0" smtClean="0">
                <a:latin typeface="ＭＳ ゴシック" panose="020B0609070205080204" pitchFamily="49" charset="-128"/>
                <a:ea typeface="ＭＳ ゴシック" panose="020B0609070205080204" pitchFamily="49" charset="-128"/>
                <a:cs typeface="メイリオ" pitchFamily="50" charset="-128"/>
              </a:rPr>
              <a:t>を評価</a:t>
            </a:r>
            <a:endParaRPr lang="ja-JP" altLang="en-US" sz="1400" u="sng" dirty="0">
              <a:latin typeface="ＭＳ ゴシック" panose="020B0609070205080204" pitchFamily="49" charset="-128"/>
              <a:ea typeface="ＭＳ ゴシック" panose="020B0609070205080204" pitchFamily="49" charset="-128"/>
              <a:cs typeface="メイリオ" pitchFamily="50" charset="-128"/>
            </a:endParaRPr>
          </a:p>
          <a:p>
            <a:pPr eaLnBrk="1" hangingPunct="1">
              <a:lnSpc>
                <a:spcPct val="150000"/>
              </a:lnSpc>
            </a:pPr>
            <a:r>
              <a:rPr lang="ja-JP" altLang="en-US" sz="1100" dirty="0" smtClean="0">
                <a:latin typeface="Calibri" pitchFamily="34" charset="0"/>
                <a:ea typeface="メイリオ" pitchFamily="50" charset="-128"/>
                <a:cs typeface="メイリオ" pitchFamily="50" charset="-128"/>
              </a:rPr>
              <a:t>→自己理解の促進に加え、タイプが近い企業への職業紹介により精度の高いマッチングを実施</a:t>
            </a:r>
            <a:endParaRPr lang="ja-JP" altLang="en-US" sz="1100" dirty="0">
              <a:latin typeface="Calibri" pitchFamily="34" charset="0"/>
              <a:ea typeface="メイリオ" pitchFamily="50" charset="-128"/>
              <a:cs typeface="メイリオ" pitchFamily="50" charset="-128"/>
            </a:endParaRPr>
          </a:p>
        </p:txBody>
      </p:sp>
      <p:sp>
        <p:nvSpPr>
          <p:cNvPr id="14" name="正方形/長方形 13"/>
          <p:cNvSpPr/>
          <p:nvPr/>
        </p:nvSpPr>
        <p:spPr bwMode="auto">
          <a:xfrm>
            <a:off x="17959" y="47625"/>
            <a:ext cx="8985250" cy="582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ja-JP" altLang="en-US" sz="2000" dirty="0" smtClean="0">
                <a:solidFill>
                  <a:schemeClr val="tx1"/>
                </a:solidFill>
              </a:rPr>
              <a:t>３　京都ＪＰカレッジについて（アセスメントツールを</a:t>
            </a:r>
            <a:r>
              <a:rPr lang="ja-JP" altLang="en-US" sz="2000" dirty="0">
                <a:solidFill>
                  <a:schemeClr val="tx1"/>
                </a:solidFill>
              </a:rPr>
              <a:t>活用した就職</a:t>
            </a:r>
            <a:r>
              <a:rPr lang="ja-JP" altLang="en-US" sz="2000" dirty="0" smtClean="0">
                <a:solidFill>
                  <a:schemeClr val="tx1"/>
                </a:solidFill>
              </a:rPr>
              <a:t>支援②</a:t>
            </a:r>
            <a:endParaRPr lang="en-US" altLang="ja-JP" sz="2000" dirty="0">
              <a:solidFill>
                <a:schemeClr val="tx1"/>
              </a:solidFill>
            </a:endParaRPr>
          </a:p>
        </p:txBody>
      </p:sp>
      <p:sp>
        <p:nvSpPr>
          <p:cNvPr id="18" name="Line 2"/>
          <p:cNvSpPr>
            <a:spLocks noChangeShapeType="1"/>
          </p:cNvSpPr>
          <p:nvPr/>
        </p:nvSpPr>
        <p:spPr bwMode="auto">
          <a:xfrm>
            <a:off x="0" y="629108"/>
            <a:ext cx="9144000" cy="0"/>
          </a:xfrm>
          <a:prstGeom prst="line">
            <a:avLst/>
          </a:prstGeom>
          <a:noFill/>
          <a:ln w="66675" cmpd="thinThick">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Tree>
    <p:extLst>
      <p:ext uri="{BB962C8B-B14F-4D97-AF65-F5344CB8AC3E}">
        <p14:creationId xmlns:p14="http://schemas.microsoft.com/office/powerpoint/2010/main" val="547694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174625" marR="0" indent="-174625" algn="l" defTabSz="914400" rtl="0" eaLnBrk="1" fontAlgn="base" latinLnBrk="0" hangingPunct="1">
          <a:lnSpc>
            <a:spcPct val="50000"/>
          </a:lnSpc>
          <a:spcBef>
            <a:spcPct val="50000"/>
          </a:spcBef>
          <a:spcAft>
            <a:spcPct val="0"/>
          </a:spcAft>
          <a:buClrTx/>
          <a:buSzTx/>
          <a:buFontTx/>
          <a:buChar char="•"/>
          <a:tabLst/>
          <a:defRPr kumimoji="1" lang="ja-JP" altLang="en-US" sz="12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174625" marR="0" indent="-174625" algn="l" defTabSz="914400" rtl="0" eaLnBrk="1" fontAlgn="base" latinLnBrk="0" hangingPunct="1">
          <a:lnSpc>
            <a:spcPct val="50000"/>
          </a:lnSpc>
          <a:spcBef>
            <a:spcPct val="50000"/>
          </a:spcBef>
          <a:spcAft>
            <a:spcPct val="0"/>
          </a:spcAft>
          <a:buClrTx/>
          <a:buSzTx/>
          <a:buFontTx/>
          <a:buChar char="•"/>
          <a:tabLst/>
          <a:defRPr kumimoji="1" lang="ja-JP" altLang="en-US" sz="12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20943</TotalTime>
  <Words>2650</Words>
  <Application>Microsoft Office PowerPoint</Application>
  <PresentationFormat>画面に合わせる (4:3)</PresentationFormat>
  <Paragraphs>634</Paragraphs>
  <Slides>19</Slides>
  <Notes>2</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19</vt:i4>
      </vt:variant>
    </vt:vector>
  </HeadingPairs>
  <TitlesOfParts>
    <vt:vector size="22" baseType="lpstr">
      <vt:lpstr>標準デザイン</vt:lpstr>
      <vt:lpstr>Office ​​テーマ</vt:lpstr>
      <vt:lpstr>ワークシート</vt:lpstr>
      <vt:lpstr>京都ジョブパークにおける大学等新規学卒者等に対する取組事例 －京都ＪＰカレッジについて－</vt:lpstr>
      <vt:lpstr>PowerPoint プレゼンテーション</vt:lpstr>
      <vt:lpstr>１　京都ジョブパークの取組　　②京都ジョブパークの概要</vt:lpstr>
      <vt:lpstr>１　京都ジョブパークの取組　　③京都ジョブパーク利用者の状況</vt:lpstr>
      <vt:lpstr>PowerPoint プレゼンテーション</vt:lpstr>
      <vt:lpstr>２　京都JPカレッジについて</vt:lpstr>
      <vt:lpstr>２　京都JPカレッジについて（２５年度の実施状況）</vt:lpstr>
      <vt:lpstr>PowerPoint プレゼンテーション</vt:lpstr>
      <vt:lpstr>PowerPoint プレゼンテーション</vt:lpstr>
      <vt:lpstr>２　ＪＰカレッジについて（受講申込から受講修了までの流れ）</vt:lpstr>
      <vt:lpstr>講座の進め方</vt:lpstr>
      <vt:lpstr>２　ＪＰカレッジについて（ベーシックコースのカリキュラム（若年コース）</vt:lpstr>
      <vt:lpstr>２　ＪＰカレッジ（カリキュラムの概要（若年コース））</vt:lpstr>
      <vt:lpstr>PowerPoint プレゼンテーション</vt:lpstr>
      <vt:lpstr>PowerPoint プレゼンテーション</vt:lpstr>
      <vt:lpstr>PowerPoint プレゼンテーション</vt:lpstr>
      <vt:lpstr>２　JPカレッジについて（受講者の感想）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jinzai</dc:creator>
  <cp:lastModifiedBy>厚生労働省ネットワークシステム</cp:lastModifiedBy>
  <cp:revision>1692</cp:revision>
  <cp:lastPrinted>2014-04-21T23:33:07Z</cp:lastPrinted>
  <dcterms:created xsi:type="dcterms:W3CDTF">2007-03-12T02:22:45Z</dcterms:created>
  <dcterms:modified xsi:type="dcterms:W3CDTF">2014-06-06T06:16:21Z</dcterms:modified>
</cp:coreProperties>
</file>