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49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ACC6"/>
    <a:srgbClr val="FDEADA"/>
    <a:srgbClr val="FF0000"/>
    <a:srgbClr val="4F81BD"/>
    <a:srgbClr val="385D8A"/>
    <a:srgbClr val="00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0" autoAdjust="0"/>
    <p:restoredTop sz="91319" autoAdjust="0"/>
  </p:normalViewPr>
  <p:slideViewPr>
    <p:cSldViewPr>
      <p:cViewPr>
        <p:scale>
          <a:sx n="75" d="100"/>
          <a:sy n="75" d="100"/>
        </p:scale>
        <p:origin x="-966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45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6ED65-A703-4677-B233-1451A5538299}" type="datetimeFigureOut">
              <a:rPr kumimoji="1" lang="ja-JP" altLang="en-US" smtClean="0"/>
              <a:pPr/>
              <a:t>2015/6/26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7" y="9440877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45" y="9440877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625C8-9568-43CF-9705-21A9ED4BBE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A68C-AA2D-4C1E-BE9C-6F1C23B6F936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3AB2-73A0-4477-8E33-DA2123B2E022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E0E5-E9EA-455A-8A11-23AD16480CA0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9E5A-70CF-403A-8020-A28DD7D21019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F592-3C8B-4DA7-851D-78316EFDAC4D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E258B-5999-4B80-9618-92A9B1EAC49B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E84C-85D7-4F7C-9DF7-8EB0FBD4065B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9E7C-E5D7-41FB-8EE0-EAEA1756697B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AE91-4D7B-4121-A20A-8612B7FC5CE8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F328-DC5F-4AED-A08F-251765D96639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3911-B38E-4981-9706-29A125095327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EBD0B-F780-4583-96A7-1A55BE0AE86E}" type="datetime1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062580"/>
              </p:ext>
            </p:extLst>
          </p:nvPr>
        </p:nvGraphicFramePr>
        <p:xfrm>
          <a:off x="272480" y="398553"/>
          <a:ext cx="943304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42"/>
                <a:gridCol w="8252406"/>
              </a:tblGrid>
              <a:tr h="108623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本部長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本部長代理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事務局長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構成員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99060" marR="9906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厚生労働大臣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厚生労働副大臣（労働担当）、厚生労働大臣政務官（労働担当）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労働基準局長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事務次官、職業安定局長、雇用均等・児童家庭局長、大臣官房総括審議官（国会担当）、大臣官房審議官（労働条件政策担当）、大臣官房審議官（賃金、社会・援護・人道調査担当）、安全衛生部長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noFill/>
                  </a:tcPr>
                </a:tc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56457" y="2275011"/>
            <a:ext cx="1800199" cy="2164084"/>
          </a:xfrm>
          <a:prstGeom prst="rect">
            <a:avLst/>
          </a:prstGeom>
          <a:noFill/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過重労働等</a:t>
            </a:r>
            <a:endParaRPr lang="en-US" altLang="ja-JP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撲滅チーム</a:t>
            </a:r>
            <a:endParaRPr lang="en-US" altLang="ja-JP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主査　大臣官房審議官</a:t>
            </a:r>
            <a:endParaRPr lang="en-US" altLang="ja-JP" sz="12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（労働条件政策当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）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576736" y="1915902"/>
            <a:ext cx="4919848" cy="2665226"/>
          </a:xfrm>
          <a:prstGeom prst="rect">
            <a:avLst/>
          </a:prstGeom>
          <a:solidFill>
            <a:srgbClr val="FDEAD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働き方改革推進</a:t>
            </a:r>
            <a:endParaRPr lang="en-US" altLang="ja-JP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プロジェクトチーム</a:t>
            </a:r>
            <a:endParaRPr lang="en-US" altLang="ja-JP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5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主　査</a:t>
            </a:r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事務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次官</a:t>
            </a:r>
            <a:endParaRPr lang="en-US" altLang="ja-JP" sz="12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構成員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基準局長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、職業安定局長、雇用均等・児童家庭局長、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zh-CN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大臣官房総括審議官（国会担当</a:t>
            </a:r>
            <a:r>
              <a:rPr lang="zh-CN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大臣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官房審議官（賃金、社会・援護・人道調査担当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　労働基準局）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lvl="0" indent="-177800"/>
            <a:endParaRPr lang="en-US" altLang="ja-JP" sz="5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lvl="0" indent="-177800"/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◆働き方改革の推進に向けた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地方（働き方改革推進本部）への指示</a:t>
            </a:r>
            <a:endParaRPr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lvl="0" indent="-177800"/>
            <a:endParaRPr lang="en-US" altLang="ja-JP" sz="3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lvl="0" indent="-177800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・働き方改革の推進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lvl="0" indent="-177800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女性活躍支援　　　　等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本省促進チームによる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働き方改革の</a:t>
            </a:r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推進</a:t>
            </a:r>
            <a:endParaRPr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経営陣への働きかけ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049344" y="2276871"/>
            <a:ext cx="1794115" cy="2162223"/>
          </a:xfrm>
          <a:prstGeom prst="rect">
            <a:avLst/>
          </a:prstGeom>
          <a:noFill/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ysClr val="windowText" lastClr="000000"/>
                </a:solidFill>
                <a:latin typeface="メイリオ" pitchFamily="50" charset="-128"/>
                <a:ea typeface="メイリオ" pitchFamily="50" charset="-128"/>
              </a:rPr>
              <a:t>省内長時間労働</a:t>
            </a:r>
            <a:endParaRPr lang="en-US" altLang="ja-JP" b="1" dirty="0" smtClean="0">
              <a:solidFill>
                <a:sysClr val="windowText" lastClr="000000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b="1" dirty="0" smtClean="0">
                <a:solidFill>
                  <a:sysClr val="windowText" lastClr="000000"/>
                </a:solidFill>
                <a:latin typeface="メイリオ" pitchFamily="50" charset="-128"/>
                <a:ea typeface="メイリオ" pitchFamily="50" charset="-128"/>
              </a:rPr>
              <a:t>削減推進チーム</a:t>
            </a:r>
            <a:endParaRPr lang="en-US" altLang="ja-JP" b="1" dirty="0" smtClean="0">
              <a:solidFill>
                <a:sysClr val="windowText" lastClr="000000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b="1" dirty="0" smtClean="0">
              <a:solidFill>
                <a:sysClr val="windowText" lastClr="000000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ysClr val="windowText" lastClr="000000"/>
                </a:solidFill>
                <a:latin typeface="メイリオ" pitchFamily="50" charset="-128"/>
                <a:ea typeface="メイリオ" pitchFamily="50" charset="-128"/>
              </a:rPr>
              <a:t>主査　大臣官房総括審　</a:t>
            </a:r>
            <a:endParaRPr lang="en-US" altLang="ja-JP" sz="1200" dirty="0" smtClean="0">
              <a:solidFill>
                <a:sysClr val="windowText" lastClr="000000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sz="1200" dirty="0">
                <a:solidFill>
                  <a:sysClr val="windowText" lastClr="000000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200" dirty="0" smtClean="0">
                <a:solidFill>
                  <a:sysClr val="windowText" lastClr="000000"/>
                </a:solidFill>
                <a:latin typeface="メイリオ" pitchFamily="50" charset="-128"/>
                <a:ea typeface="メイリオ" pitchFamily="50" charset="-128"/>
              </a:rPr>
              <a:t>　議官（国会担当）</a:t>
            </a:r>
            <a:endParaRPr kumimoji="1" lang="en-US" altLang="ja-JP" sz="1200" b="1" dirty="0" smtClean="0">
              <a:solidFill>
                <a:sysClr val="windowText" lastClr="00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6457" y="64039"/>
            <a:ext cx="9793087" cy="1492753"/>
          </a:xfrm>
          <a:prstGeom prst="rect">
            <a:avLst/>
          </a:prstGeom>
          <a:noFill/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長時間労働削減推進本部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64768" y="5229200"/>
            <a:ext cx="4608512" cy="1492716"/>
          </a:xfrm>
          <a:prstGeom prst="rect">
            <a:avLst/>
          </a:prstGeom>
          <a:noFill/>
          <a:ln w="31750" cmpd="dbl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働き方改革推進本部</a:t>
            </a:r>
            <a:endParaRPr lang="en-US" altLang="ja-JP" sz="800" b="1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lvl="0" indent="-266700" algn="ctr"/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（本部長　都道府県労働局長）</a:t>
            </a:r>
            <a:endParaRPr lang="en-US" altLang="ja-JP" sz="14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lvl="0" indent="-266700" algn="ctr"/>
            <a:endParaRPr lang="en-US" altLang="ja-JP" sz="14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lvl="0" indent="-266700" algn="ctr"/>
            <a:endParaRPr lang="en-US" altLang="ja-JP" sz="14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 algn="ctr"/>
            <a:endParaRPr lang="en-US" altLang="ja-JP" sz="5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●都道府県労働局による企業経営陣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の働きかけ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●業界団体や個別企業に対する効果的・機動的な周知啓発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下矢印 35"/>
          <p:cNvSpPr/>
          <p:nvPr/>
        </p:nvSpPr>
        <p:spPr>
          <a:xfrm>
            <a:off x="4381128" y="4661644"/>
            <a:ext cx="1440160" cy="504056"/>
          </a:xfrm>
          <a:prstGeom prst="downArrow">
            <a:avLst>
              <a:gd name="adj1" fmla="val 50000"/>
              <a:gd name="adj2" fmla="val 2835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597152" y="4734674"/>
            <a:ext cx="1009185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指示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456" y="5085535"/>
            <a:ext cx="1944216" cy="169588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〈</a:t>
            </a:r>
            <a:r>
              <a:rPr lang="ja-JP" altLang="en-US" sz="12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協力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要請・</a:t>
            </a:r>
            <a:r>
              <a:rPr lang="ja-JP" altLang="en-US" sz="12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連携</a:t>
            </a:r>
            <a:r>
              <a:rPr lang="en-US" altLang="ja-JP" sz="12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〉</a:t>
            </a:r>
          </a:p>
          <a:p>
            <a:endParaRPr lang="en-US" altLang="ja-JP" sz="105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・都道府県</a:t>
            </a:r>
            <a:endParaRPr lang="en-US" altLang="ja-JP" sz="12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・市町村</a:t>
            </a:r>
            <a:endParaRPr lang="en-US" altLang="ja-JP" sz="12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・事業主団体</a:t>
            </a:r>
            <a:endParaRPr lang="en-US" altLang="ja-JP" sz="12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・労働団体　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等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左右矢印 31"/>
          <p:cNvSpPr/>
          <p:nvPr/>
        </p:nvSpPr>
        <p:spPr>
          <a:xfrm>
            <a:off x="2110091" y="5784329"/>
            <a:ext cx="682669" cy="380975"/>
          </a:xfrm>
          <a:prstGeom prst="leftRightArrow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982857" y="5058763"/>
            <a:ext cx="1866685" cy="172265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「地方創生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」に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つなげる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◯　仕事と生活の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調和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を図ることが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できる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環境の整備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25" indent="-174625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◯　地域の特性を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生かした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、魅力ある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就業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の機会の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創出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右矢印 33"/>
          <p:cNvSpPr/>
          <p:nvPr/>
        </p:nvSpPr>
        <p:spPr>
          <a:xfrm>
            <a:off x="7545288" y="5805264"/>
            <a:ext cx="360040" cy="391773"/>
          </a:xfrm>
          <a:prstGeom prst="rightArrow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880094" y="5929535"/>
            <a:ext cx="3236784" cy="307777"/>
          </a:xfrm>
          <a:prstGeom prst="rect">
            <a:avLst/>
          </a:prstGeom>
          <a:ln>
            <a:solidFill>
              <a:srgbClr val="4BACC6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の自主的な働き方の見直しを推進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下矢印 37"/>
          <p:cNvSpPr/>
          <p:nvPr/>
        </p:nvSpPr>
        <p:spPr>
          <a:xfrm rot="16200000">
            <a:off x="3266847" y="5835234"/>
            <a:ext cx="351608" cy="435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 flipV="1">
            <a:off x="992560" y="1556792"/>
            <a:ext cx="0" cy="718220"/>
          </a:xfrm>
          <a:prstGeom prst="line">
            <a:avLst/>
          </a:prstGeom>
          <a:ln w="63500"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8985448" y="1556792"/>
            <a:ext cx="0" cy="718220"/>
          </a:xfrm>
          <a:prstGeom prst="line">
            <a:avLst/>
          </a:prstGeom>
          <a:ln w="63500"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5016624" y="1556794"/>
            <a:ext cx="1" cy="359108"/>
          </a:xfrm>
          <a:prstGeom prst="line">
            <a:avLst/>
          </a:prstGeom>
          <a:ln w="63500"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08349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DDEB008D4F00BE4F8CE0E476F4F8A392" ma:contentTypeVersion="2" ma:contentTypeDescription="" ma:contentTypeScope="" ma:versionID="06b2f7d153d559d04e2f43274fe2ca74">
  <xsd:schema xmlns:xsd="http://www.w3.org/2001/XMLSchema" xmlns:p="http://schemas.microsoft.com/office/2006/metadata/properties" xmlns:ns2="8B97BE19-CDDD-400E-817A-CFDD13F7EC12" targetNamespace="http://schemas.microsoft.com/office/2006/metadata/properties" ma:root="true" ma:fieldsID="6dfb103be64c84caafc238fb89ca001b" ns2:_="">
    <xsd:import namespace="8B97BE19-CDDD-400E-817A-CFDD13F7EC1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04EAA67-2454-4969-BBF1-0D4E3C11D9F5}">
  <ds:schemaRefs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8B97BE19-CDDD-400E-817A-CFDD13F7EC12"/>
    <ds:schemaRef ds:uri="http://www.w3.org/XML/1998/namespace"/>
    <ds:schemaRef ds:uri="http://purl.org/dc/terms/"/>
    <ds:schemaRef ds:uri="http://schemas.microsoft.com/office/2006/documentManagement/types"/>
  </ds:schemaRefs>
</ds:datastoreItem>
</file>

<file path=customXml/itemProps2.xml><?xml version="1.0" encoding="utf-8"?>
<ds:datastoreItem xmlns:ds="http://schemas.openxmlformats.org/officeDocument/2006/customXml" ds:itemID="{E55D7DC0-6B8F-45AD-A30F-A6C6450E66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1B3676-0636-4A0A-9F6D-09254DBFFB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7772</TotalTime>
  <Words>145</Words>
  <Application>Microsoft Office PowerPoint</Application>
  <PresentationFormat>A4 210 x 297 mm</PresentationFormat>
  <Paragraphs>53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前回の改正労働基準法案の制定経緯</dc:title>
  <dc:creator>厚生労働省ネットワークシステム</dc:creator>
  <cp:lastModifiedBy>厚生労働省ネットワークシステム</cp:lastModifiedBy>
  <cp:revision>659</cp:revision>
  <cp:lastPrinted>2015-06-26T08:34:23Z</cp:lastPrinted>
  <dcterms:created xsi:type="dcterms:W3CDTF">2012-11-19T01:13:19Z</dcterms:created>
  <dcterms:modified xsi:type="dcterms:W3CDTF">2015-06-26T08:51:45Z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0x0101002DA299AC048A4B8EA9C1D19079C1A32200DDEB008D4F00BE4F8CE0E476F4F8A392</vt:lpwstr>
  </property>
</Properties>
</file>