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5" r:id="rId4"/>
  </p:sldMasterIdLst>
  <p:notesMasterIdLst>
    <p:notesMasterId r:id="rId7"/>
  </p:notesMasterIdLst>
  <p:sldIdLst>
    <p:sldId id="256" r:id="rId5"/>
    <p:sldId id="258" r:id="rId6"/>
  </p:sldIdLst>
  <p:sldSz cx="6858000" cy="10440988"/>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xmlns="">
        <p15:guide id="1" orient="horz" pos="3289">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3300"/>
    <a:srgbClr val="000000"/>
    <a:srgbClr val="FFCCFF"/>
    <a:srgbClr val="FFCCCC"/>
    <a:srgbClr val="99FF66"/>
    <a:srgbClr val="9DFB3F"/>
    <a:srgbClr val="66FF33"/>
    <a:srgbClr val="E6F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8942" autoAdjust="0"/>
    <p:restoredTop sz="94784" autoAdjust="0"/>
  </p:normalViewPr>
  <p:slideViewPr>
    <p:cSldViewPr>
      <p:cViewPr>
        <p:scale>
          <a:sx n="100" d="100"/>
          <a:sy n="100" d="100"/>
        </p:scale>
        <p:origin x="-1872" y="3510"/>
      </p:cViewPr>
      <p:guideLst>
        <p:guide orient="horz" pos="3289"/>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50263" cy="496888"/>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55350" y="0"/>
            <a:ext cx="2950263" cy="496888"/>
          </a:xfrm>
          <a:prstGeom prst="rect">
            <a:avLst/>
          </a:prstGeom>
        </p:spPr>
        <p:txBody>
          <a:bodyPr vert="horz" lIns="91440" tIns="45720" rIns="91440" bIns="45720" rtlCol="0"/>
          <a:lstStyle>
            <a:lvl1pPr algn="r">
              <a:defRPr sz="1200"/>
            </a:lvl1pPr>
          </a:lstStyle>
          <a:p>
            <a:pPr>
              <a:defRPr/>
            </a:pPr>
            <a:fld id="{CC155248-962B-49CE-804B-1A0057ABAC9A}" type="datetimeFigureOut">
              <a:rPr lang="ja-JP" altLang="en-US"/>
              <a:pPr>
                <a:defRPr/>
              </a:pPr>
              <a:t>2017/8/3</a:t>
            </a:fld>
            <a:endParaRPr lang="ja-JP" altLang="en-US"/>
          </a:p>
        </p:txBody>
      </p:sp>
      <p:sp>
        <p:nvSpPr>
          <p:cNvPr id="4" name="スライド イメージ プレースホルダ 3"/>
          <p:cNvSpPr>
            <a:spLocks noGrp="1" noRot="1" noChangeAspect="1"/>
          </p:cNvSpPr>
          <p:nvPr>
            <p:ph type="sldImg" idx="2"/>
          </p:nvPr>
        </p:nvSpPr>
        <p:spPr>
          <a:xfrm>
            <a:off x="2181225" y="746125"/>
            <a:ext cx="2446338" cy="3725863"/>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 4"/>
          <p:cNvSpPr>
            <a:spLocks noGrp="1"/>
          </p:cNvSpPr>
          <p:nvPr>
            <p:ph type="body" sz="quarter" idx="3"/>
          </p:nvPr>
        </p:nvSpPr>
        <p:spPr>
          <a:xfrm>
            <a:off x="681199" y="4721225"/>
            <a:ext cx="5444806" cy="447198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1" y="9440866"/>
            <a:ext cx="2950263" cy="496887"/>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55350" y="9440866"/>
            <a:ext cx="2950263" cy="496887"/>
          </a:xfrm>
          <a:prstGeom prst="rect">
            <a:avLst/>
          </a:prstGeom>
        </p:spPr>
        <p:txBody>
          <a:bodyPr vert="horz" lIns="91440" tIns="45720" rIns="91440" bIns="45720" rtlCol="0" anchor="b"/>
          <a:lstStyle>
            <a:lvl1pPr algn="r">
              <a:defRPr sz="1200"/>
            </a:lvl1pPr>
          </a:lstStyle>
          <a:p>
            <a:pPr>
              <a:defRPr/>
            </a:pPr>
            <a:fld id="{BDC15B2A-CFF0-4BC1-A5F5-9F50E72FF624}" type="slidenum">
              <a:rPr lang="ja-JP" altLang="en-US"/>
              <a:pPr>
                <a:defRPr/>
              </a:pPr>
              <a:t>‹#›</a:t>
            </a:fld>
            <a:endParaRPr lang="ja-JP" altLang="en-US"/>
          </a:p>
        </p:txBody>
      </p:sp>
    </p:spTree>
    <p:extLst>
      <p:ext uri="{BB962C8B-B14F-4D97-AF65-F5344CB8AC3E}">
        <p14:creationId xmlns:p14="http://schemas.microsoft.com/office/powerpoint/2010/main" val="17899178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DC15B2A-CFF0-4BC1-A5F5-9F50E72FF624}" type="slidenum">
              <a:rPr lang="ja-JP" altLang="en-US" smtClean="0"/>
              <a:pPr>
                <a:defRPr/>
              </a:pPr>
              <a:t>1</a:t>
            </a:fld>
            <a:endParaRPr lang="ja-JP" altLang="en-US"/>
          </a:p>
        </p:txBody>
      </p:sp>
    </p:spTree>
    <p:extLst>
      <p:ext uri="{BB962C8B-B14F-4D97-AF65-F5344CB8AC3E}">
        <p14:creationId xmlns:p14="http://schemas.microsoft.com/office/powerpoint/2010/main" val="131394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BDC15B2A-CFF0-4BC1-A5F5-9F50E72FF624}" type="slidenum">
              <a:rPr lang="ja-JP" altLang="en-US" smtClean="0"/>
              <a:pPr>
                <a:defRPr/>
              </a:pPr>
              <a:t>2</a:t>
            </a:fld>
            <a:endParaRPr lang="ja-JP" altLang="en-US"/>
          </a:p>
        </p:txBody>
      </p:sp>
    </p:spTree>
    <p:extLst>
      <p:ext uri="{BB962C8B-B14F-4D97-AF65-F5344CB8AC3E}">
        <p14:creationId xmlns:p14="http://schemas.microsoft.com/office/powerpoint/2010/main" val="4257302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243479"/>
            <a:ext cx="5829300" cy="223804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916560"/>
            <a:ext cx="4800600" cy="2668252"/>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8F31E958-E9A3-4DC8-A167-CDD2A1755A2C}" type="slidenum">
              <a:rPr lang="en-US" altLang="ja-JP" smtClean="0"/>
              <a:pPr>
                <a:defRPr/>
              </a:pPr>
              <a:t>‹#›</a:t>
            </a:fld>
            <a:endParaRPr lang="en-US" altLang="ja-JP"/>
          </a:p>
        </p:txBody>
      </p:sp>
    </p:spTree>
    <p:extLst>
      <p:ext uri="{BB962C8B-B14F-4D97-AF65-F5344CB8AC3E}">
        <p14:creationId xmlns:p14="http://schemas.microsoft.com/office/powerpoint/2010/main" val="2147843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057C94F-8550-4CF3-8C2B-7882C4D7658F}" type="slidenum">
              <a:rPr lang="en-US" altLang="ja-JP" smtClean="0"/>
              <a:pPr>
                <a:defRPr/>
              </a:pPr>
              <a:t>‹#›</a:t>
            </a:fld>
            <a:endParaRPr lang="en-US" altLang="ja-JP"/>
          </a:p>
        </p:txBody>
      </p:sp>
    </p:spTree>
    <p:extLst>
      <p:ext uri="{BB962C8B-B14F-4D97-AF65-F5344CB8AC3E}">
        <p14:creationId xmlns:p14="http://schemas.microsoft.com/office/powerpoint/2010/main" val="3869835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418126"/>
            <a:ext cx="1543050" cy="8908676"/>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42900" y="418126"/>
            <a:ext cx="4514850" cy="8908676"/>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057C94F-8550-4CF3-8C2B-7882C4D7658F}" type="slidenum">
              <a:rPr lang="en-US" altLang="ja-JP" smtClean="0"/>
              <a:pPr>
                <a:defRPr/>
              </a:pPr>
              <a:t>‹#›</a:t>
            </a:fld>
            <a:endParaRPr lang="en-US" altLang="ja-JP"/>
          </a:p>
        </p:txBody>
      </p:sp>
    </p:spTree>
    <p:extLst>
      <p:ext uri="{BB962C8B-B14F-4D97-AF65-F5344CB8AC3E}">
        <p14:creationId xmlns:p14="http://schemas.microsoft.com/office/powerpoint/2010/main" val="1602198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48D8803B-3E61-4DA8-9A4E-A5FBA1482343}" type="slidenum">
              <a:rPr lang="en-US" altLang="ja-JP" smtClean="0"/>
              <a:pPr>
                <a:defRPr/>
              </a:pPr>
              <a:t>‹#›</a:t>
            </a:fld>
            <a:endParaRPr lang="en-US" altLang="ja-JP"/>
          </a:p>
        </p:txBody>
      </p:sp>
    </p:spTree>
    <p:extLst>
      <p:ext uri="{BB962C8B-B14F-4D97-AF65-F5344CB8AC3E}">
        <p14:creationId xmlns:p14="http://schemas.microsoft.com/office/powerpoint/2010/main" val="873750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709302"/>
            <a:ext cx="5829300" cy="2073696"/>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425342"/>
            <a:ext cx="5829300" cy="228396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68C37C96-D21D-4F2C-8180-3E894FE14578}" type="slidenum">
              <a:rPr lang="en-US" altLang="ja-JP" smtClean="0"/>
              <a:pPr>
                <a:defRPr/>
              </a:pPr>
              <a:t>‹#›</a:t>
            </a:fld>
            <a:endParaRPr lang="en-US" altLang="ja-JP"/>
          </a:p>
        </p:txBody>
      </p:sp>
    </p:spTree>
    <p:extLst>
      <p:ext uri="{BB962C8B-B14F-4D97-AF65-F5344CB8AC3E}">
        <p14:creationId xmlns:p14="http://schemas.microsoft.com/office/powerpoint/2010/main" val="339992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42900" y="2436236"/>
            <a:ext cx="3028950" cy="689056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86150" y="2436236"/>
            <a:ext cx="3028950" cy="689056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BA4C066B-BAB3-4760-A8DB-E7D3EA75E3C6}" type="slidenum">
              <a:rPr lang="en-US" altLang="ja-JP" smtClean="0"/>
              <a:pPr>
                <a:defRPr/>
              </a:pPr>
              <a:t>‹#›</a:t>
            </a:fld>
            <a:endParaRPr lang="en-US" altLang="ja-JP"/>
          </a:p>
        </p:txBody>
      </p:sp>
    </p:spTree>
    <p:extLst>
      <p:ext uri="{BB962C8B-B14F-4D97-AF65-F5344CB8AC3E}">
        <p14:creationId xmlns:p14="http://schemas.microsoft.com/office/powerpoint/2010/main" val="1319393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2" y="2337139"/>
            <a:ext cx="3030141" cy="97400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2" y="3311147"/>
            <a:ext cx="3030141" cy="601565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72" y="2337139"/>
            <a:ext cx="3031331" cy="97400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72" y="3311147"/>
            <a:ext cx="3031331" cy="601565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D461FDF0-1207-4B22-8676-354FDD418DB0}" type="slidenum">
              <a:rPr lang="en-US" altLang="ja-JP" smtClean="0"/>
              <a:pPr>
                <a:defRPr/>
              </a:pPr>
              <a:t>‹#›</a:t>
            </a:fld>
            <a:endParaRPr lang="en-US" altLang="ja-JP"/>
          </a:p>
        </p:txBody>
      </p:sp>
    </p:spTree>
    <p:extLst>
      <p:ext uri="{BB962C8B-B14F-4D97-AF65-F5344CB8AC3E}">
        <p14:creationId xmlns:p14="http://schemas.microsoft.com/office/powerpoint/2010/main" val="281998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DE68978F-BDBD-4C3B-B5A9-BDC80E30ECA5}" type="slidenum">
              <a:rPr lang="en-US" altLang="ja-JP" smtClean="0"/>
              <a:pPr>
                <a:defRPr/>
              </a:pPr>
              <a:t>‹#›</a:t>
            </a:fld>
            <a:endParaRPr lang="en-US" altLang="ja-JP"/>
          </a:p>
        </p:txBody>
      </p:sp>
    </p:spTree>
    <p:extLst>
      <p:ext uri="{BB962C8B-B14F-4D97-AF65-F5344CB8AC3E}">
        <p14:creationId xmlns:p14="http://schemas.microsoft.com/office/powerpoint/2010/main" val="32180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A9025478-83CD-4A45-BD24-9D14DB16C625}" type="slidenum">
              <a:rPr lang="en-US" altLang="ja-JP" smtClean="0"/>
              <a:pPr>
                <a:defRPr/>
              </a:pPr>
              <a:t>‹#›</a:t>
            </a:fld>
            <a:endParaRPr lang="en-US" altLang="ja-JP"/>
          </a:p>
        </p:txBody>
      </p:sp>
    </p:spTree>
    <p:extLst>
      <p:ext uri="{BB962C8B-B14F-4D97-AF65-F5344CB8AC3E}">
        <p14:creationId xmlns:p14="http://schemas.microsoft.com/office/powerpoint/2010/main" val="103096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415706"/>
            <a:ext cx="2256235" cy="176916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90" y="415708"/>
            <a:ext cx="3833813" cy="89110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3" y="2184879"/>
            <a:ext cx="2256235" cy="714192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F057C94F-8550-4CF3-8C2B-7882C4D7658F}" type="slidenum">
              <a:rPr lang="en-US" altLang="ja-JP" smtClean="0"/>
              <a:pPr>
                <a:defRPr/>
              </a:pPr>
              <a:t>‹#›</a:t>
            </a:fld>
            <a:endParaRPr lang="en-US" altLang="ja-JP"/>
          </a:p>
        </p:txBody>
      </p:sp>
    </p:spTree>
    <p:extLst>
      <p:ext uri="{BB962C8B-B14F-4D97-AF65-F5344CB8AC3E}">
        <p14:creationId xmlns:p14="http://schemas.microsoft.com/office/powerpoint/2010/main" val="4194138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7308692"/>
            <a:ext cx="4114800" cy="86283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932923"/>
            <a:ext cx="4114800" cy="626459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8171524"/>
            <a:ext cx="4114800" cy="122536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30FFCFC-68DC-4980-8D4C-E2BCAFCF8CC5}" type="slidenum">
              <a:rPr lang="en-US" altLang="ja-JP" smtClean="0"/>
              <a:pPr>
                <a:defRPr/>
              </a:pPr>
              <a:t>‹#›</a:t>
            </a:fld>
            <a:endParaRPr lang="en-US" altLang="ja-JP"/>
          </a:p>
        </p:txBody>
      </p:sp>
    </p:spTree>
    <p:extLst>
      <p:ext uri="{BB962C8B-B14F-4D97-AF65-F5344CB8AC3E}">
        <p14:creationId xmlns:p14="http://schemas.microsoft.com/office/powerpoint/2010/main" val="474107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418123"/>
            <a:ext cx="6172200" cy="1740165"/>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436236"/>
            <a:ext cx="6172200" cy="6890569"/>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677251"/>
            <a:ext cx="1600200" cy="555886"/>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2343150" y="9677251"/>
            <a:ext cx="2171700" cy="555886"/>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4914900" y="9677251"/>
            <a:ext cx="1600200" cy="555886"/>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057C94F-8550-4CF3-8C2B-7882C4D7658F}" type="slidenum">
              <a:rPr lang="en-US" altLang="ja-JP" smtClean="0"/>
              <a:pPr>
                <a:defRPr/>
              </a:pPr>
              <a:t>‹#›</a:t>
            </a:fld>
            <a:endParaRPr lang="en-US" altLang="ja-JP"/>
          </a:p>
        </p:txBody>
      </p:sp>
    </p:spTree>
    <p:extLst>
      <p:ext uri="{BB962C8B-B14F-4D97-AF65-F5344CB8AC3E}">
        <p14:creationId xmlns:p14="http://schemas.microsoft.com/office/powerpoint/2010/main" val="3053100955"/>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AutoShape 10"/>
          <p:cNvSpPr>
            <a:spLocks noChangeArrowheads="1"/>
          </p:cNvSpPr>
          <p:nvPr/>
        </p:nvSpPr>
        <p:spPr bwMode="auto">
          <a:xfrm>
            <a:off x="116632" y="2556198"/>
            <a:ext cx="6624735" cy="2736304"/>
          </a:xfrm>
          <a:prstGeom prst="roundRect">
            <a:avLst>
              <a:gd name="adj" fmla="val 10593"/>
            </a:avLst>
          </a:prstGeom>
          <a:solidFill>
            <a:schemeClr val="tx2">
              <a:lumMod val="20000"/>
              <a:lumOff val="80000"/>
            </a:schemeClr>
          </a:solidFill>
          <a:ln w="12700">
            <a:solidFill>
              <a:schemeClr val="tx2"/>
            </a:solidFill>
            <a:round/>
            <a:headEnd/>
            <a:tailEnd/>
          </a:ln>
        </p:spPr>
        <p:txBody>
          <a:bodyPr wrap="square" anchor="ctr">
            <a:noAutofit/>
          </a:bodyPr>
          <a:lstStyle/>
          <a:p>
            <a:pPr marL="182563" indent="-182563" algn="just">
              <a:defRPr/>
            </a:pPr>
            <a:r>
              <a:rPr lang="ja-JP" altLang="en-US" sz="1400" dirty="0" smtClean="0">
                <a:latin typeface="ＭＳ ゴシック" panose="020B0609070205080204" pitchFamily="49" charset="-128"/>
                <a:ea typeface="ＭＳ ゴシック" panose="020B0609070205080204" pitchFamily="49" charset="-128"/>
              </a:rPr>
              <a:t>○　</a:t>
            </a:r>
            <a:r>
              <a:rPr lang="en-US" altLang="ja-JP" sz="1400" dirty="0" smtClean="0">
                <a:latin typeface="ＭＳ ゴシック" panose="020B0609070205080204" pitchFamily="49" charset="-128"/>
                <a:ea typeface="ＭＳ ゴシック" panose="020B0609070205080204" pitchFamily="49" charset="-128"/>
              </a:rPr>
              <a:t>ILO</a:t>
            </a:r>
            <a:r>
              <a:rPr lang="ja-JP" altLang="en-US" sz="1400" dirty="0" smtClean="0">
                <a:latin typeface="ＭＳ ゴシック" panose="020B0609070205080204" pitchFamily="49" charset="-128"/>
                <a:ea typeface="ＭＳ ゴシック" panose="020B0609070205080204" pitchFamily="49" charset="-128"/>
              </a:rPr>
              <a:t>事務</a:t>
            </a:r>
            <a:r>
              <a:rPr lang="ja-JP" altLang="en-US" sz="1400" dirty="0">
                <a:latin typeface="ＭＳ ゴシック" panose="020B0609070205080204" pitchFamily="49" charset="-128"/>
                <a:ea typeface="ＭＳ ゴシック" panose="020B0609070205080204" pitchFamily="49" charset="-128"/>
              </a:rPr>
              <a:t>局長より</a:t>
            </a:r>
            <a:r>
              <a:rPr lang="ja-JP" altLang="en-US" sz="1400" dirty="0" smtClean="0">
                <a:latin typeface="ＭＳ ゴシック" panose="020B0609070205080204" pitchFamily="49" charset="-128"/>
                <a:ea typeface="ＭＳ ゴシック" panose="020B0609070205080204" pitchFamily="49" charset="-128"/>
              </a:rPr>
              <a:t>、</a:t>
            </a:r>
            <a:r>
              <a:rPr lang="en-US" altLang="ja-JP" sz="1400" dirty="0" smtClean="0">
                <a:latin typeface="ＭＳ ゴシック" panose="020B0609070205080204" pitchFamily="49" charset="-128"/>
                <a:ea typeface="ＭＳ ゴシック" panose="020B0609070205080204" pitchFamily="49" charset="-128"/>
              </a:rPr>
              <a:t>ILO</a:t>
            </a:r>
            <a:r>
              <a:rPr lang="ja-JP" altLang="en-US" sz="1400" dirty="0" smtClean="0">
                <a:latin typeface="ＭＳ ゴシック" panose="020B0609070205080204" pitchFamily="49" charset="-128"/>
                <a:ea typeface="ＭＳ ゴシック" panose="020B0609070205080204" pitchFamily="49" charset="-128"/>
              </a:rPr>
              <a:t>創設</a:t>
            </a:r>
            <a:r>
              <a:rPr lang="en-US" altLang="ja-JP" sz="1400" dirty="0">
                <a:latin typeface="ＭＳ ゴシック" panose="020B0609070205080204" pitchFamily="49" charset="-128"/>
                <a:ea typeface="ＭＳ ゴシック" panose="020B0609070205080204" pitchFamily="49" charset="-128"/>
              </a:rPr>
              <a:t>100</a:t>
            </a:r>
            <a:r>
              <a:rPr lang="ja-JP" altLang="en-US" sz="1400" dirty="0">
                <a:latin typeface="ＭＳ ゴシック" panose="020B0609070205080204" pitchFamily="49" charset="-128"/>
                <a:ea typeface="ＭＳ ゴシック" panose="020B0609070205080204" pitchFamily="49" charset="-128"/>
              </a:rPr>
              <a:t>周年に向けた７つのイニシアティブの</a:t>
            </a:r>
            <a:r>
              <a:rPr lang="ja-JP" altLang="en-US" sz="1400" dirty="0" smtClean="0">
                <a:latin typeface="ＭＳ ゴシック" panose="020B0609070205080204" pitchFamily="49" charset="-128"/>
                <a:ea typeface="ＭＳ ゴシック" panose="020B0609070205080204" pitchFamily="49" charset="-128"/>
              </a:rPr>
              <a:t>１つ</a:t>
            </a:r>
            <a:r>
              <a:rPr lang="ja-JP" altLang="en-US" sz="1400" dirty="0">
                <a:latin typeface="ＭＳ ゴシック" panose="020B0609070205080204" pitchFamily="49" charset="-128"/>
                <a:ea typeface="ＭＳ ゴシック" panose="020B0609070205080204" pitchFamily="49" charset="-128"/>
              </a:rPr>
              <a:t>である「気候変動下での労働：グリーン・イニシアチブ」をテーマに、気候変動下におけるディーセント・ワークの機会の提供や適切な労働力の移行のために、①労使の全面的な関与、②社会的に受け入れ可能かつ有益な技能開発と社会的保護のための政策の</a:t>
            </a:r>
            <a:r>
              <a:rPr lang="ja-JP" altLang="en-US" sz="1400" dirty="0" smtClean="0">
                <a:latin typeface="ＭＳ ゴシック" panose="020B0609070205080204" pitchFamily="49" charset="-128"/>
                <a:ea typeface="ＭＳ ゴシック" panose="020B0609070205080204" pitchFamily="49" charset="-128"/>
              </a:rPr>
              <a:t>実施が必要との提案がなされた。これを受け、各国政労使代表による演説が行われた。</a:t>
            </a:r>
            <a:endParaRPr lang="en-US" altLang="ja-JP" sz="1400" dirty="0" smtClean="0">
              <a:latin typeface="ＭＳ ゴシック" panose="020B0609070205080204" pitchFamily="49" charset="-128"/>
              <a:ea typeface="ＭＳ ゴシック" panose="020B0609070205080204" pitchFamily="49" charset="-128"/>
            </a:endParaRPr>
          </a:p>
          <a:p>
            <a:pPr marL="182563" indent="-182563" algn="just">
              <a:defRPr/>
            </a:pPr>
            <a:r>
              <a:rPr lang="ja-JP" altLang="en-US" sz="1400" dirty="0" smtClean="0">
                <a:latin typeface="ＭＳ ゴシック" panose="020B0609070205080204" pitchFamily="49" charset="-128"/>
                <a:ea typeface="ＭＳ ゴシック" panose="020B0609070205080204" pitchFamily="49" charset="-128"/>
              </a:rPr>
              <a:t>○　日本政府からは、</a:t>
            </a:r>
            <a:r>
              <a:rPr lang="ja-JP" altLang="en-US" sz="1400" dirty="0">
                <a:latin typeface="ＭＳ ゴシック" panose="020B0609070205080204" pitchFamily="49" charset="-128"/>
                <a:ea typeface="ＭＳ ゴシック" panose="020B0609070205080204" pitchFamily="49" charset="-128"/>
              </a:rPr>
              <a:t>橋本</a:t>
            </a:r>
            <a:r>
              <a:rPr lang="ja-JP" altLang="en-US" sz="1400" dirty="0" smtClean="0">
                <a:latin typeface="ＭＳ ゴシック" panose="020B0609070205080204" pitchFamily="49" charset="-128"/>
                <a:ea typeface="ＭＳ ゴシック" panose="020B0609070205080204" pitchFamily="49" charset="-128"/>
              </a:rPr>
              <a:t>厚生労働副大臣が出席し、我が国において、気候</a:t>
            </a:r>
            <a:r>
              <a:rPr lang="ja-JP" altLang="en-US" sz="1400" dirty="0">
                <a:latin typeface="ＭＳ ゴシック" panose="020B0609070205080204" pitchFamily="49" charset="-128"/>
                <a:ea typeface="ＭＳ ゴシック" panose="020B0609070205080204" pitchFamily="49" charset="-128"/>
              </a:rPr>
              <a:t>変動に</a:t>
            </a:r>
            <a:r>
              <a:rPr lang="ja-JP" altLang="en-US" sz="1400" dirty="0" smtClean="0">
                <a:latin typeface="ＭＳ ゴシック" panose="020B0609070205080204" pitchFamily="49" charset="-128"/>
                <a:ea typeface="ＭＳ ゴシック" panose="020B0609070205080204" pitchFamily="49" charset="-128"/>
              </a:rPr>
              <a:t>対する対応として環境・エネルギー分野での技術</a:t>
            </a:r>
            <a:r>
              <a:rPr lang="ja-JP" altLang="en-US" sz="1400" smtClean="0">
                <a:latin typeface="ＭＳ ゴシック" panose="020B0609070205080204" pitchFamily="49" charset="-128"/>
                <a:ea typeface="ＭＳ ゴシック" panose="020B0609070205080204" pitchFamily="49" charset="-128"/>
              </a:rPr>
              <a:t>開発や官民一体となった取組</a:t>
            </a:r>
            <a:r>
              <a:rPr lang="ja-JP" altLang="en-US" sz="1400" dirty="0" smtClean="0">
                <a:latin typeface="ＭＳ ゴシック" panose="020B0609070205080204" pitchFamily="49" charset="-128"/>
                <a:ea typeface="ＭＳ ゴシック" panose="020B0609070205080204" pitchFamily="49" charset="-128"/>
              </a:rPr>
              <a:t>を進めていることや、生産年齢人口の減少に伴う課題の克服や持続可能な社会の実現のため「</a:t>
            </a:r>
            <a:r>
              <a:rPr lang="ja-JP" altLang="en-US" sz="1400" dirty="0">
                <a:latin typeface="ＭＳ ゴシック" panose="020B0609070205080204" pitchFamily="49" charset="-128"/>
                <a:ea typeface="ＭＳ ゴシック" panose="020B0609070205080204" pitchFamily="49" charset="-128"/>
              </a:rPr>
              <a:t>働き方改革</a:t>
            </a:r>
            <a:r>
              <a:rPr lang="ja-JP" altLang="en-US" sz="1400" dirty="0" smtClean="0">
                <a:latin typeface="ＭＳ ゴシック" panose="020B0609070205080204" pitchFamily="49" charset="-128"/>
                <a:ea typeface="ＭＳ ゴシック" panose="020B0609070205080204" pitchFamily="49" charset="-128"/>
              </a:rPr>
              <a:t>」を進めていることを紹介するとともに、持続可能な経済とディーセント・ワークが両立する社会を目指し、世界と共に立ち向かっていくことを呼び掛ける演説を行った。</a:t>
            </a:r>
            <a:endParaRPr lang="ja-JP" altLang="en-US" sz="1400" dirty="0">
              <a:solidFill>
                <a:srgbClr val="000000"/>
              </a:solidFill>
            </a:endParaRPr>
          </a:p>
        </p:txBody>
      </p:sp>
      <p:sp>
        <p:nvSpPr>
          <p:cNvPr id="11" name="AutoShape 10"/>
          <p:cNvSpPr>
            <a:spLocks noChangeArrowheads="1"/>
          </p:cNvSpPr>
          <p:nvPr/>
        </p:nvSpPr>
        <p:spPr bwMode="auto">
          <a:xfrm>
            <a:off x="116070" y="5652542"/>
            <a:ext cx="6624735" cy="1512168"/>
          </a:xfrm>
          <a:prstGeom prst="roundRect">
            <a:avLst>
              <a:gd name="adj" fmla="val 19169"/>
            </a:avLst>
          </a:prstGeom>
          <a:solidFill>
            <a:schemeClr val="tx2">
              <a:lumMod val="20000"/>
              <a:lumOff val="80000"/>
            </a:schemeClr>
          </a:solidFill>
          <a:ln w="12700">
            <a:solidFill>
              <a:schemeClr val="tx2"/>
            </a:solidFill>
            <a:round/>
            <a:headEnd/>
            <a:tailEnd/>
          </a:ln>
        </p:spPr>
        <p:txBody>
          <a:bodyPr wrap="square" anchor="ctr">
            <a:noAutofit/>
          </a:bodyPr>
          <a:lstStyle/>
          <a:p>
            <a:pPr marL="182563" indent="-182563" algn="just">
              <a:defRPr/>
            </a:pPr>
            <a:r>
              <a:rPr lang="ja-JP" altLang="en-US" sz="1400" dirty="0">
                <a:latin typeface="ＭＳ ゴシック" panose="020B0609070205080204" pitchFamily="49" charset="-128"/>
                <a:ea typeface="ＭＳ ゴシック" panose="020B0609070205080204" pitchFamily="49" charset="-128"/>
              </a:rPr>
              <a:t>○　</a:t>
            </a:r>
            <a:r>
              <a:rPr lang="en-US" altLang="ja-JP" sz="1400" dirty="0" smtClean="0">
                <a:latin typeface="ＭＳ ゴシック" panose="020B0609070205080204" pitchFamily="49" charset="-128"/>
                <a:ea typeface="ＭＳ ゴシック" panose="020B0609070205080204" pitchFamily="49" charset="-128"/>
              </a:rPr>
              <a:t>ILO</a:t>
            </a:r>
            <a:r>
              <a:rPr lang="ja-JP" altLang="en-US" sz="1400" dirty="0" smtClean="0">
                <a:latin typeface="ＭＳ ゴシック" panose="020B0609070205080204" pitchFamily="49" charset="-128"/>
                <a:ea typeface="ＭＳ ゴシック" panose="020B0609070205080204" pitchFamily="49" charset="-128"/>
              </a:rPr>
              <a:t>総会の一環として、「職場における女性」を</a:t>
            </a:r>
            <a:r>
              <a:rPr lang="ja-JP" altLang="en-US" sz="1400" dirty="0">
                <a:latin typeface="ＭＳ ゴシック" panose="020B0609070205080204" pitchFamily="49" charset="-128"/>
                <a:ea typeface="ＭＳ ゴシック" panose="020B0609070205080204" pitchFamily="49" charset="-128"/>
              </a:rPr>
              <a:t>テーマと</a:t>
            </a:r>
            <a:r>
              <a:rPr lang="ja-JP" altLang="en-US" sz="1400" dirty="0" smtClean="0">
                <a:latin typeface="ＭＳ ゴシック" panose="020B0609070205080204" pitchFamily="49" charset="-128"/>
                <a:ea typeface="ＭＳ ゴシック" panose="020B0609070205080204" pitchFamily="49" charset="-128"/>
              </a:rPr>
              <a:t>する</a:t>
            </a:r>
            <a:r>
              <a:rPr lang="ja-JP" altLang="en-US" sz="1400" dirty="0">
                <a:latin typeface="ＭＳ ゴシック" panose="020B0609070205080204" pitchFamily="49" charset="-128"/>
                <a:ea typeface="ＭＳ ゴシック" panose="020B0609070205080204" pitchFamily="49" charset="-128"/>
              </a:rPr>
              <a:t>労働</a:t>
            </a:r>
            <a:r>
              <a:rPr lang="ja-JP" altLang="en-US" sz="1400" dirty="0" smtClean="0">
                <a:latin typeface="ＭＳ ゴシック" panose="020B0609070205080204" pitchFamily="49" charset="-128"/>
                <a:ea typeface="ＭＳ ゴシック" panose="020B0609070205080204" pitchFamily="49" charset="-128"/>
              </a:rPr>
              <a:t>の</a:t>
            </a:r>
            <a:r>
              <a:rPr lang="ja-JP" altLang="en-US" sz="1400" dirty="0">
                <a:latin typeface="ＭＳ ゴシック" panose="020B0609070205080204" pitchFamily="49" charset="-128"/>
                <a:ea typeface="ＭＳ ゴシック" panose="020B0609070205080204" pitchFamily="49" charset="-128"/>
              </a:rPr>
              <a:t>世界</a:t>
            </a:r>
            <a:r>
              <a:rPr lang="ja-JP" altLang="en-US" sz="1400" dirty="0" smtClean="0">
                <a:latin typeface="ＭＳ ゴシック" panose="020B0609070205080204" pitchFamily="49" charset="-128"/>
                <a:ea typeface="ＭＳ ゴシック" panose="020B0609070205080204" pitchFamily="49" charset="-128"/>
              </a:rPr>
              <a:t>サミットが開催された。</a:t>
            </a:r>
            <a:endParaRPr lang="en-US" altLang="ja-JP" sz="1400" dirty="0" smtClean="0">
              <a:latin typeface="ＭＳ ゴシック" panose="020B0609070205080204" pitchFamily="49" charset="-128"/>
              <a:ea typeface="ＭＳ ゴシック" panose="020B0609070205080204" pitchFamily="49" charset="-128"/>
            </a:endParaRPr>
          </a:p>
          <a:p>
            <a:pPr marL="182563" indent="-182563" algn="just">
              <a:defRPr/>
            </a:pPr>
            <a:r>
              <a:rPr lang="ja-JP" altLang="en-US" sz="1400" dirty="0" smtClean="0">
                <a:latin typeface="ＭＳ ゴシック" panose="020B0609070205080204" pitchFamily="49" charset="-128"/>
                <a:ea typeface="ＭＳ ゴシック" panose="020B0609070205080204" pitchFamily="49" charset="-128"/>
              </a:rPr>
              <a:t>○　第１部では</a:t>
            </a:r>
            <a:r>
              <a:rPr lang="ja-JP" altLang="en-US" sz="1400" dirty="0">
                <a:latin typeface="ＭＳ ゴシック" panose="020B0609070205080204" pitchFamily="49" charset="-128"/>
                <a:ea typeface="ＭＳ ゴシック" panose="020B0609070205080204" pitchFamily="49" charset="-128"/>
              </a:rPr>
              <a:t>、国際労働組合総連合</a:t>
            </a:r>
            <a:r>
              <a:rPr lang="ja-JP" altLang="en-US" sz="1400" dirty="0" smtClean="0">
                <a:latin typeface="ＭＳ ゴシック" panose="020B0609070205080204" pitchFamily="49" charset="-128"/>
                <a:ea typeface="ＭＳ ゴシック" panose="020B0609070205080204" pitchFamily="49" charset="-128"/>
              </a:rPr>
              <a:t>（</a:t>
            </a:r>
            <a:r>
              <a:rPr lang="en-US" altLang="ja-JP" sz="1400" dirty="0" smtClean="0">
                <a:latin typeface="ＭＳ ゴシック" panose="020B0609070205080204" pitchFamily="49" charset="-128"/>
                <a:ea typeface="ＭＳ ゴシック" panose="020B0609070205080204" pitchFamily="49" charset="-128"/>
              </a:rPr>
              <a:t>ITUC</a:t>
            </a:r>
            <a:r>
              <a:rPr lang="ja-JP" altLang="en-US" sz="1400" dirty="0" smtClean="0">
                <a:latin typeface="ＭＳ ゴシック" panose="020B0609070205080204" pitchFamily="49" charset="-128"/>
                <a:ea typeface="ＭＳ ゴシック" panose="020B0609070205080204" pitchFamily="49" charset="-128"/>
              </a:rPr>
              <a:t>）のバロー書記長</a:t>
            </a:r>
            <a:r>
              <a:rPr lang="ja-JP" altLang="en-US" sz="1400" dirty="0">
                <a:latin typeface="ＭＳ ゴシック" panose="020B0609070205080204" pitchFamily="49" charset="-128"/>
                <a:ea typeface="ＭＳ ゴシック" panose="020B0609070205080204" pitchFamily="49" charset="-128"/>
              </a:rPr>
              <a:t>、国際使用者連盟</a:t>
            </a:r>
            <a:r>
              <a:rPr lang="ja-JP" altLang="en-US" sz="1400" dirty="0" smtClean="0">
                <a:latin typeface="ＭＳ ゴシック" panose="020B0609070205080204" pitchFamily="49" charset="-128"/>
                <a:ea typeface="ＭＳ ゴシック" panose="020B0609070205080204" pitchFamily="49" charset="-128"/>
              </a:rPr>
              <a:t>（</a:t>
            </a:r>
            <a:r>
              <a:rPr lang="en-US" altLang="ja-JP" sz="1400" dirty="0" smtClean="0">
                <a:latin typeface="ＭＳ ゴシック" panose="020B0609070205080204" pitchFamily="49" charset="-128"/>
                <a:ea typeface="ＭＳ ゴシック" panose="020B0609070205080204" pitchFamily="49" charset="-128"/>
              </a:rPr>
              <a:t>IOE</a:t>
            </a:r>
            <a:r>
              <a:rPr lang="ja-JP" altLang="en-US" sz="1400" dirty="0" smtClean="0">
                <a:latin typeface="ＭＳ ゴシック" panose="020B0609070205080204" pitchFamily="49" charset="-128"/>
                <a:ea typeface="ＭＳ ゴシック" panose="020B0609070205080204" pitchFamily="49" charset="-128"/>
              </a:rPr>
              <a:t>）のクロムヨング</a:t>
            </a:r>
            <a:r>
              <a:rPr lang="ja-JP" altLang="en-US" sz="1400" dirty="0">
                <a:latin typeface="ＭＳ ゴシック" panose="020B0609070205080204" pitchFamily="49" charset="-128"/>
                <a:ea typeface="ＭＳ ゴシック" panose="020B0609070205080204" pitchFamily="49" charset="-128"/>
              </a:rPr>
              <a:t>事務</a:t>
            </a:r>
            <a:r>
              <a:rPr lang="ja-JP" altLang="en-US" sz="1400" dirty="0" smtClean="0">
                <a:latin typeface="ＭＳ ゴシック" panose="020B0609070205080204" pitchFamily="49" charset="-128"/>
                <a:ea typeface="ＭＳ ゴシック" panose="020B0609070205080204" pitchFamily="49" charset="-128"/>
              </a:rPr>
              <a:t>局長などによるパネル討議が行われた。</a:t>
            </a:r>
            <a:r>
              <a:rPr lang="ja-JP" altLang="en-US" sz="1400" dirty="0">
                <a:latin typeface="ＭＳ ゴシック" panose="020B0609070205080204" pitchFamily="49" charset="-128"/>
                <a:ea typeface="ＭＳ ゴシック" panose="020B0609070205080204" pitchFamily="49" charset="-128"/>
              </a:rPr>
              <a:t>また、</a:t>
            </a:r>
            <a:r>
              <a:rPr lang="ja-JP" altLang="en-US" sz="1400" dirty="0" smtClean="0">
                <a:solidFill>
                  <a:srgbClr val="000000"/>
                </a:solidFill>
                <a:latin typeface="ＭＳ ゴシック" panose="020B0609070205080204" pitchFamily="49" charset="-128"/>
                <a:ea typeface="ＭＳ ゴシック" panose="020B0609070205080204" pitchFamily="49" charset="-128"/>
              </a:rPr>
              <a:t>第２部では</a:t>
            </a:r>
            <a:r>
              <a:rPr lang="ja-JP" altLang="en-US" sz="1400" dirty="0">
                <a:solidFill>
                  <a:srgbClr val="000000"/>
                </a:solidFill>
                <a:latin typeface="ＭＳ ゴシック" panose="020B0609070205080204" pitchFamily="49" charset="-128"/>
                <a:ea typeface="ＭＳ ゴシック" panose="020B0609070205080204" pitchFamily="49" charset="-128"/>
              </a:rPr>
              <a:t>、</a:t>
            </a:r>
            <a:r>
              <a:rPr lang="ja-JP" altLang="en-US" sz="1400" dirty="0" smtClean="0">
                <a:solidFill>
                  <a:srgbClr val="000000"/>
                </a:solidFill>
                <a:latin typeface="ＭＳ ゴシック" panose="020B0609070205080204" pitchFamily="49" charset="-128"/>
                <a:ea typeface="ＭＳ ゴシック" panose="020B0609070205080204" pitchFamily="49" charset="-128"/>
              </a:rPr>
              <a:t>マルタ、モーリシャス、ネパールの３人の</a:t>
            </a:r>
            <a:r>
              <a:rPr lang="ja-JP" altLang="en-US" sz="1400" dirty="0">
                <a:solidFill>
                  <a:srgbClr val="000000"/>
                </a:solidFill>
                <a:latin typeface="ＭＳ ゴシック" panose="020B0609070205080204" pitchFamily="49" charset="-128"/>
                <a:ea typeface="ＭＳ ゴシック" panose="020B0609070205080204" pitchFamily="49" charset="-128"/>
              </a:rPr>
              <a:t>現職</a:t>
            </a:r>
            <a:r>
              <a:rPr lang="ja-JP" altLang="en-US" sz="1400" dirty="0" smtClean="0">
                <a:solidFill>
                  <a:srgbClr val="000000"/>
                </a:solidFill>
                <a:latin typeface="ＭＳ ゴシック" panose="020B0609070205080204" pitchFamily="49" charset="-128"/>
                <a:ea typeface="ＭＳ ゴシック" panose="020B0609070205080204" pitchFamily="49" charset="-128"/>
              </a:rPr>
              <a:t>女性大統領による特別講演が行われた。</a:t>
            </a:r>
            <a:endParaRPr lang="ja-JP" altLang="en-US" sz="1400" dirty="0">
              <a:solidFill>
                <a:srgbClr val="000000"/>
              </a:solidFill>
            </a:endParaRPr>
          </a:p>
        </p:txBody>
      </p:sp>
      <p:sp>
        <p:nvSpPr>
          <p:cNvPr id="18" name="AutoShape 10"/>
          <p:cNvSpPr>
            <a:spLocks noChangeArrowheads="1"/>
          </p:cNvSpPr>
          <p:nvPr/>
        </p:nvSpPr>
        <p:spPr bwMode="auto">
          <a:xfrm>
            <a:off x="116632" y="9108926"/>
            <a:ext cx="6624735" cy="576000"/>
          </a:xfrm>
          <a:prstGeom prst="roundRect">
            <a:avLst>
              <a:gd name="adj" fmla="val 14372"/>
            </a:avLst>
          </a:prstGeom>
          <a:solidFill>
            <a:schemeClr val="tx2">
              <a:lumMod val="20000"/>
              <a:lumOff val="80000"/>
            </a:schemeClr>
          </a:solidFill>
          <a:ln w="12700">
            <a:solidFill>
              <a:schemeClr val="tx2"/>
            </a:solidFill>
            <a:round/>
            <a:headEnd/>
            <a:tailEnd/>
          </a:ln>
        </p:spPr>
        <p:txBody>
          <a:bodyPr wrap="square" anchor="ctr">
            <a:noAutofit/>
          </a:bodyPr>
          <a:lstStyle/>
          <a:p>
            <a:pPr marL="182563" indent="-182563" algn="just"/>
            <a:r>
              <a:rPr lang="ja-JP" altLang="en-US" sz="1400" dirty="0" smtClean="0">
                <a:latin typeface="ＭＳ ゴシック" panose="020B0609070205080204" pitchFamily="49" charset="-128"/>
                <a:ea typeface="ＭＳ ゴシック" panose="020B0609070205080204" pitchFamily="49" charset="-128"/>
              </a:rPr>
              <a:t>○　</a:t>
            </a:r>
            <a:r>
              <a:rPr lang="en-US" altLang="ja-JP" sz="1400" dirty="0">
                <a:latin typeface="ＭＳ ゴシック" panose="020B0609070205080204" pitchFamily="49" charset="-128"/>
                <a:ea typeface="ＭＳ ゴシック" panose="020B0609070205080204" pitchFamily="49" charset="-128"/>
              </a:rPr>
              <a:t>2016-17</a:t>
            </a:r>
            <a:r>
              <a:rPr lang="ja-JP" altLang="en-US" sz="1400" dirty="0">
                <a:latin typeface="ＭＳ ゴシック" panose="020B0609070205080204" pitchFamily="49" charset="-128"/>
                <a:ea typeface="ＭＳ ゴシック" panose="020B0609070205080204" pitchFamily="49" charset="-128"/>
              </a:rPr>
              <a:t>年予算と比較して、全体では約</a:t>
            </a:r>
            <a:r>
              <a:rPr lang="en-US" altLang="ja-JP" sz="1400" dirty="0">
                <a:latin typeface="ＭＳ ゴシック" panose="020B0609070205080204" pitchFamily="49" charset="-128"/>
                <a:ea typeface="ＭＳ ゴシック" panose="020B0609070205080204" pitchFamily="49" charset="-128"/>
              </a:rPr>
              <a:t>7.8</a:t>
            </a:r>
            <a:r>
              <a:rPr lang="ja-JP" altLang="en-US" sz="1400" dirty="0">
                <a:latin typeface="ＭＳ ゴシック" panose="020B0609070205080204" pitchFamily="49" charset="-128"/>
                <a:ea typeface="ＭＳ ゴシック" panose="020B0609070205080204" pitchFamily="49" charset="-128"/>
              </a:rPr>
              <a:t>億</a:t>
            </a:r>
            <a:r>
              <a:rPr lang="en-US" altLang="ja-JP" sz="1400" dirty="0">
                <a:latin typeface="ＭＳ ゴシック" panose="020B0609070205080204" pitchFamily="49" charset="-128"/>
                <a:ea typeface="ＭＳ ゴシック" panose="020B0609070205080204" pitchFamily="49" charset="-128"/>
              </a:rPr>
              <a:t>US</a:t>
            </a:r>
            <a:r>
              <a:rPr lang="ja-JP" altLang="en-US" sz="1400" dirty="0">
                <a:latin typeface="ＭＳ ゴシック" panose="020B0609070205080204" pitchFamily="49" charset="-128"/>
                <a:ea typeface="ＭＳ ゴシック" panose="020B0609070205080204" pitchFamily="49" charset="-128"/>
              </a:rPr>
              <a:t>ドル、約</a:t>
            </a:r>
            <a:r>
              <a:rPr lang="en-US" altLang="ja-JP" sz="1400" dirty="0">
                <a:latin typeface="ＭＳ ゴシック" panose="020B0609070205080204" pitchFamily="49" charset="-128"/>
                <a:ea typeface="ＭＳ ゴシック" panose="020B0609070205080204" pitchFamily="49" charset="-128"/>
              </a:rPr>
              <a:t>1.7</a:t>
            </a:r>
            <a:r>
              <a:rPr lang="ja-JP" altLang="en-US" sz="1400" dirty="0">
                <a:latin typeface="ＭＳ ゴシック" panose="020B0609070205080204" pitchFamily="49" charset="-128"/>
                <a:ea typeface="ＭＳ ゴシック" panose="020B0609070205080204" pitchFamily="49" charset="-128"/>
              </a:rPr>
              <a:t>％の減少となる計画予算案が提案され</a:t>
            </a:r>
            <a:r>
              <a:rPr lang="ja-JP" altLang="en-US" sz="1400" dirty="0" smtClean="0">
                <a:latin typeface="ＭＳ ゴシック" panose="020B0609070205080204" pitchFamily="49" charset="-128"/>
                <a:ea typeface="ＭＳ ゴシック" panose="020B0609070205080204" pitchFamily="49" charset="-128"/>
              </a:rPr>
              <a:t>、本会議での投票</a:t>
            </a:r>
            <a:r>
              <a:rPr lang="ja-JP" altLang="en-US" sz="1400" dirty="0">
                <a:latin typeface="ＭＳ ゴシック" panose="020B0609070205080204" pitchFamily="49" charset="-128"/>
                <a:ea typeface="ＭＳ ゴシック" panose="020B0609070205080204" pitchFamily="49" charset="-128"/>
              </a:rPr>
              <a:t>の結果、賛成多数により採択された</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4" name="角丸四角形 3"/>
          <p:cNvSpPr/>
          <p:nvPr/>
        </p:nvSpPr>
        <p:spPr>
          <a:xfrm>
            <a:off x="116631" y="755998"/>
            <a:ext cx="6624735" cy="1440160"/>
          </a:xfrm>
          <a:prstGeom prst="roundRect">
            <a:avLst>
              <a:gd name="adj" fmla="val 12223"/>
            </a:avLst>
          </a:prstGeom>
          <a:noFill/>
          <a:ln w="41275" cmpd="thickThi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r>
              <a:rPr lang="ja-JP" altLang="ja-JP" sz="1300" dirty="0">
                <a:solidFill>
                  <a:schemeClr val="tx1"/>
                </a:solidFill>
                <a:latin typeface="ＭＳ ゴシック" panose="020B0609070205080204" pitchFamily="49" charset="-128"/>
                <a:ea typeface="ＭＳ ゴシック" panose="020B0609070205080204" pitchFamily="49" charset="-128"/>
              </a:rPr>
              <a:t>○会期、場所</a:t>
            </a:r>
          </a:p>
          <a:p>
            <a:r>
              <a:rPr lang="ja-JP" altLang="ja-JP" sz="1300" dirty="0">
                <a:solidFill>
                  <a:schemeClr val="tx1"/>
                </a:solidFill>
                <a:latin typeface="ＭＳ ゴシック" panose="020B0609070205080204" pitchFamily="49" charset="-128"/>
                <a:ea typeface="ＭＳ ゴシック" panose="020B0609070205080204" pitchFamily="49" charset="-128"/>
              </a:rPr>
              <a:t>　</a:t>
            </a:r>
            <a:r>
              <a:rPr lang="en-US" altLang="ja-JP" sz="1300" dirty="0" smtClean="0">
                <a:solidFill>
                  <a:schemeClr val="tx1"/>
                </a:solidFill>
                <a:latin typeface="ＭＳ ゴシック" panose="020B0609070205080204" pitchFamily="49" charset="-128"/>
                <a:ea typeface="ＭＳ ゴシック" panose="020B0609070205080204" pitchFamily="49" charset="-128"/>
              </a:rPr>
              <a:t>2017</a:t>
            </a:r>
            <a:r>
              <a:rPr lang="ja-JP" altLang="ja-JP" sz="1300" dirty="0" smtClean="0">
                <a:solidFill>
                  <a:schemeClr val="tx1"/>
                </a:solidFill>
                <a:latin typeface="ＭＳ ゴシック" panose="020B0609070205080204" pitchFamily="49" charset="-128"/>
                <a:ea typeface="ＭＳ ゴシック" panose="020B0609070205080204" pitchFamily="49" charset="-128"/>
              </a:rPr>
              <a:t>年</a:t>
            </a:r>
            <a:r>
              <a:rPr lang="ja-JP" altLang="en-US" sz="1300" dirty="0" smtClean="0">
                <a:solidFill>
                  <a:schemeClr val="tx1"/>
                </a:solidFill>
                <a:latin typeface="ＭＳ ゴシック" panose="020B0609070205080204" pitchFamily="49" charset="-128"/>
                <a:ea typeface="ＭＳ ゴシック" panose="020B0609070205080204" pitchFamily="49" charset="-128"/>
              </a:rPr>
              <a:t>６</a:t>
            </a:r>
            <a:r>
              <a:rPr lang="ja-JP" altLang="ja-JP" sz="1300" dirty="0" smtClean="0">
                <a:solidFill>
                  <a:schemeClr val="tx1"/>
                </a:solidFill>
                <a:latin typeface="ＭＳ ゴシック" panose="020B0609070205080204" pitchFamily="49" charset="-128"/>
                <a:ea typeface="ＭＳ ゴシック" panose="020B0609070205080204" pitchFamily="49" charset="-128"/>
              </a:rPr>
              <a:t>月</a:t>
            </a:r>
            <a:r>
              <a:rPr lang="ja-JP" altLang="en-US" sz="1300" dirty="0">
                <a:solidFill>
                  <a:schemeClr val="tx1"/>
                </a:solidFill>
                <a:latin typeface="ＭＳ ゴシック" panose="020B0609070205080204" pitchFamily="49" charset="-128"/>
                <a:ea typeface="ＭＳ ゴシック" panose="020B0609070205080204" pitchFamily="49" charset="-128"/>
              </a:rPr>
              <a:t>５</a:t>
            </a:r>
            <a:r>
              <a:rPr lang="ja-JP" altLang="ja-JP" sz="1300" dirty="0" smtClean="0">
                <a:solidFill>
                  <a:schemeClr val="tx1"/>
                </a:solidFill>
                <a:latin typeface="ＭＳ ゴシック" panose="020B0609070205080204" pitchFamily="49" charset="-128"/>
                <a:ea typeface="ＭＳ ゴシック" panose="020B0609070205080204" pitchFamily="49" charset="-128"/>
              </a:rPr>
              <a:t>日～</a:t>
            </a:r>
            <a:r>
              <a:rPr lang="ja-JP" altLang="en-US" sz="1300" dirty="0">
                <a:solidFill>
                  <a:schemeClr val="tx1"/>
                </a:solidFill>
                <a:latin typeface="ＭＳ ゴシック" panose="020B0609070205080204" pitchFamily="49" charset="-128"/>
                <a:ea typeface="ＭＳ ゴシック" panose="020B0609070205080204" pitchFamily="49" charset="-128"/>
              </a:rPr>
              <a:t>６</a:t>
            </a:r>
            <a:r>
              <a:rPr lang="ja-JP" altLang="ja-JP" sz="1300" dirty="0" smtClean="0">
                <a:solidFill>
                  <a:schemeClr val="tx1"/>
                </a:solidFill>
                <a:latin typeface="ＭＳ ゴシック" panose="020B0609070205080204" pitchFamily="49" charset="-128"/>
                <a:ea typeface="ＭＳ ゴシック" panose="020B0609070205080204" pitchFamily="49" charset="-128"/>
              </a:rPr>
              <a:t>月</a:t>
            </a:r>
            <a:r>
              <a:rPr lang="en-US" altLang="ja-JP" sz="1300" dirty="0" smtClean="0">
                <a:solidFill>
                  <a:schemeClr val="tx1"/>
                </a:solidFill>
                <a:latin typeface="ＭＳ ゴシック" panose="020B0609070205080204" pitchFamily="49" charset="-128"/>
                <a:ea typeface="ＭＳ ゴシック" panose="020B0609070205080204" pitchFamily="49" charset="-128"/>
              </a:rPr>
              <a:t>16</a:t>
            </a:r>
            <a:r>
              <a:rPr lang="ja-JP" altLang="ja-JP" sz="1300" dirty="0" smtClean="0">
                <a:solidFill>
                  <a:schemeClr val="tx1"/>
                </a:solidFill>
                <a:latin typeface="ＭＳ ゴシック" panose="020B0609070205080204" pitchFamily="49" charset="-128"/>
                <a:ea typeface="ＭＳ ゴシック" panose="020B0609070205080204" pitchFamily="49" charset="-128"/>
              </a:rPr>
              <a:t>日、</a:t>
            </a:r>
            <a:r>
              <a:rPr lang="ja-JP" altLang="ja-JP" sz="1300" dirty="0">
                <a:solidFill>
                  <a:schemeClr val="tx1"/>
                </a:solidFill>
                <a:latin typeface="ＭＳ ゴシック" panose="020B0609070205080204" pitchFamily="49" charset="-128"/>
                <a:ea typeface="ＭＳ ゴシック" panose="020B0609070205080204" pitchFamily="49" charset="-128"/>
              </a:rPr>
              <a:t>スイス（ジュネーブ）</a:t>
            </a:r>
          </a:p>
          <a:p>
            <a:pPr>
              <a:spcBef>
                <a:spcPts val="600"/>
              </a:spcBef>
            </a:pPr>
            <a:r>
              <a:rPr lang="ja-JP" altLang="ja-JP" sz="1300" dirty="0">
                <a:solidFill>
                  <a:schemeClr val="tx1"/>
                </a:solidFill>
                <a:latin typeface="ＭＳ ゴシック" panose="020B0609070205080204" pitchFamily="49" charset="-128"/>
                <a:ea typeface="ＭＳ ゴシック" panose="020B0609070205080204" pitchFamily="49" charset="-128"/>
              </a:rPr>
              <a:t>○日本から</a:t>
            </a:r>
            <a:r>
              <a:rPr lang="ja-JP" altLang="ja-JP" sz="1300" dirty="0" smtClean="0">
                <a:solidFill>
                  <a:schemeClr val="tx1"/>
                </a:solidFill>
                <a:latin typeface="ＭＳ ゴシック" panose="020B0609070205080204" pitchFamily="49" charset="-128"/>
                <a:ea typeface="ＭＳ ゴシック" panose="020B0609070205080204" pitchFamily="49" charset="-128"/>
              </a:rPr>
              <a:t>の出席者</a:t>
            </a:r>
            <a:endParaRPr lang="ja-JP"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ja-JP" sz="1300" dirty="0">
                <a:solidFill>
                  <a:schemeClr val="tx1"/>
                </a:solidFill>
                <a:latin typeface="ＭＳ ゴシック" panose="020B0609070205080204" pitchFamily="49" charset="-128"/>
                <a:ea typeface="ＭＳ ゴシック" panose="020B0609070205080204" pitchFamily="49" charset="-128"/>
              </a:rPr>
              <a:t>　</a:t>
            </a:r>
            <a:r>
              <a:rPr lang="ja-JP" altLang="ja-JP" sz="1300" dirty="0" smtClean="0">
                <a:solidFill>
                  <a:schemeClr val="tx1"/>
                </a:solidFill>
                <a:latin typeface="ＭＳ ゴシック" panose="020B0609070205080204" pitchFamily="49" charset="-128"/>
                <a:ea typeface="ＭＳ ゴシック" panose="020B0609070205080204" pitchFamily="49" charset="-128"/>
              </a:rPr>
              <a:t>政</a:t>
            </a:r>
            <a:r>
              <a:rPr lang="en-US" altLang="ja-JP" sz="1300" dirty="0" smtClean="0">
                <a:solidFill>
                  <a:schemeClr val="tx1"/>
                </a:solidFill>
                <a:latin typeface="ＭＳ ゴシック" panose="020B0609070205080204" pitchFamily="49" charset="-128"/>
                <a:ea typeface="ＭＳ ゴシック" panose="020B0609070205080204" pitchFamily="49" charset="-128"/>
              </a:rPr>
              <a:t> </a:t>
            </a:r>
            <a:r>
              <a:rPr lang="ja-JP" altLang="ja-JP" sz="1300" dirty="0" smtClean="0">
                <a:solidFill>
                  <a:schemeClr val="tx1"/>
                </a:solidFill>
                <a:latin typeface="ＭＳ ゴシック" panose="020B0609070205080204" pitchFamily="49" charset="-128"/>
                <a:ea typeface="ＭＳ ゴシック" panose="020B0609070205080204" pitchFamily="49" charset="-128"/>
              </a:rPr>
              <a:t>府</a:t>
            </a:r>
            <a:r>
              <a:rPr lang="en-US" altLang="ja-JP" sz="1300" dirty="0" smtClean="0">
                <a:solidFill>
                  <a:schemeClr val="tx1"/>
                </a:solidFill>
                <a:latin typeface="ＭＳ ゴシック" panose="020B0609070205080204" pitchFamily="49" charset="-128"/>
                <a:ea typeface="ＭＳ ゴシック" panose="020B0609070205080204" pitchFamily="49" charset="-128"/>
              </a:rPr>
              <a:t> </a:t>
            </a:r>
            <a:r>
              <a:rPr lang="ja-JP" altLang="ja-JP" sz="1300" dirty="0" smtClean="0">
                <a:solidFill>
                  <a:schemeClr val="tx1"/>
                </a:solidFill>
                <a:latin typeface="ＭＳ ゴシック" panose="020B0609070205080204" pitchFamily="49" charset="-128"/>
                <a:ea typeface="ＭＳ ゴシック" panose="020B0609070205080204" pitchFamily="49" charset="-128"/>
              </a:rPr>
              <a:t>側：</a:t>
            </a:r>
            <a:r>
              <a:rPr lang="ja-JP" altLang="en-US" sz="1300" dirty="0">
                <a:solidFill>
                  <a:schemeClr val="tx1"/>
                </a:solidFill>
                <a:latin typeface="ＭＳ ゴシック" panose="020B0609070205080204" pitchFamily="49" charset="-128"/>
                <a:ea typeface="ＭＳ ゴシック" panose="020B0609070205080204" pitchFamily="49" charset="-128"/>
              </a:rPr>
              <a:t>橋本</a:t>
            </a:r>
            <a:r>
              <a:rPr lang="ja-JP" altLang="en-US" sz="1300" dirty="0" smtClean="0">
                <a:solidFill>
                  <a:schemeClr val="tx1"/>
                </a:solidFill>
                <a:latin typeface="ＭＳ ゴシック" panose="020B0609070205080204" pitchFamily="49" charset="-128"/>
                <a:ea typeface="ＭＳ ゴシック" panose="020B0609070205080204" pitchFamily="49" charset="-128"/>
              </a:rPr>
              <a:t>厚生労働副大臣、</a:t>
            </a:r>
            <a:r>
              <a:rPr lang="ja-JP" altLang="en-US" sz="1300" spc="-100" dirty="0" smtClean="0">
                <a:solidFill>
                  <a:schemeClr val="tx1"/>
                </a:solidFill>
                <a:latin typeface="ＭＳ ゴシック" panose="020B0609070205080204" pitchFamily="49" charset="-128"/>
                <a:ea typeface="ＭＳ ゴシック" panose="020B0609070205080204" pitchFamily="49" charset="-128"/>
              </a:rPr>
              <a:t>勝田厚生労働省</a:t>
            </a:r>
            <a:r>
              <a:rPr lang="ja-JP" altLang="ja-JP" sz="1300" spc="-100" dirty="0" smtClean="0">
                <a:solidFill>
                  <a:schemeClr val="tx1"/>
                </a:solidFill>
                <a:latin typeface="ＭＳ ゴシック" panose="020B0609070205080204" pitchFamily="49" charset="-128"/>
                <a:ea typeface="ＭＳ ゴシック" panose="020B0609070205080204" pitchFamily="49" charset="-128"/>
              </a:rPr>
              <a:t>大臣</a:t>
            </a:r>
            <a:r>
              <a:rPr lang="ja-JP" altLang="ja-JP" sz="1300" spc="-100" dirty="0">
                <a:solidFill>
                  <a:schemeClr val="tx1"/>
                </a:solidFill>
                <a:latin typeface="ＭＳ ゴシック" panose="020B0609070205080204" pitchFamily="49" charset="-128"/>
                <a:ea typeface="ＭＳ ゴシック" panose="020B0609070205080204" pitchFamily="49" charset="-128"/>
              </a:rPr>
              <a:t>官房総括</a:t>
            </a:r>
            <a:r>
              <a:rPr lang="ja-JP" altLang="ja-JP" sz="1300" spc="-100" dirty="0" smtClean="0">
                <a:solidFill>
                  <a:schemeClr val="tx1"/>
                </a:solidFill>
                <a:latin typeface="ＭＳ ゴシック" panose="020B0609070205080204" pitchFamily="49" charset="-128"/>
                <a:ea typeface="ＭＳ ゴシック" panose="020B0609070205080204" pitchFamily="49" charset="-128"/>
              </a:rPr>
              <a:t>審議官</a:t>
            </a:r>
            <a:r>
              <a:rPr lang="en-US" altLang="ja-JP" sz="1300" spc="-100" dirty="0" smtClean="0">
                <a:solidFill>
                  <a:schemeClr val="tx1"/>
                </a:solidFill>
                <a:latin typeface="ＭＳ ゴシック" panose="020B0609070205080204" pitchFamily="49" charset="-128"/>
                <a:ea typeface="ＭＳ ゴシック" panose="020B0609070205080204" pitchFamily="49" charset="-128"/>
              </a:rPr>
              <a:t>(</a:t>
            </a:r>
            <a:r>
              <a:rPr lang="ja-JP" altLang="ja-JP" sz="1300" spc="-100" dirty="0" smtClean="0">
                <a:solidFill>
                  <a:schemeClr val="tx1"/>
                </a:solidFill>
                <a:latin typeface="ＭＳ ゴシック" panose="020B0609070205080204" pitchFamily="49" charset="-128"/>
                <a:ea typeface="ＭＳ ゴシック" panose="020B0609070205080204" pitchFamily="49" charset="-128"/>
              </a:rPr>
              <a:t>国際</a:t>
            </a:r>
            <a:r>
              <a:rPr lang="ja-JP" altLang="en-US" sz="1300" spc="-100" dirty="0" smtClean="0">
                <a:solidFill>
                  <a:schemeClr val="tx1"/>
                </a:solidFill>
                <a:latin typeface="ＭＳ ゴシック" panose="020B0609070205080204" pitchFamily="49" charset="-128"/>
                <a:ea typeface="ＭＳ ゴシック" panose="020B0609070205080204" pitchFamily="49" charset="-128"/>
              </a:rPr>
              <a:t>労働</a:t>
            </a:r>
            <a:r>
              <a:rPr lang="ja-JP" altLang="ja-JP" sz="1300" spc="-100" dirty="0" smtClean="0">
                <a:solidFill>
                  <a:schemeClr val="tx1"/>
                </a:solidFill>
                <a:latin typeface="ＭＳ ゴシック" panose="020B0609070205080204" pitchFamily="49" charset="-128"/>
                <a:ea typeface="ＭＳ ゴシック" panose="020B0609070205080204" pitchFamily="49" charset="-128"/>
              </a:rPr>
              <a:t>担当</a:t>
            </a:r>
            <a:r>
              <a:rPr lang="en-US" altLang="ja-JP" sz="1300" spc="-100" dirty="0" smtClean="0">
                <a:solidFill>
                  <a:schemeClr val="tx1"/>
                </a:solidFill>
                <a:latin typeface="ＭＳ ゴシック" panose="020B0609070205080204" pitchFamily="49" charset="-128"/>
                <a:ea typeface="ＭＳ ゴシック" panose="020B0609070205080204" pitchFamily="49" charset="-128"/>
              </a:rPr>
              <a:t>)</a:t>
            </a:r>
            <a:r>
              <a:rPr lang="en-US" altLang="ja-JP" sz="1300" dirty="0" smtClean="0">
                <a:solidFill>
                  <a:schemeClr val="tx1"/>
                </a:solidFill>
                <a:latin typeface="ＭＳ ゴシック" panose="020B0609070205080204" pitchFamily="49" charset="-128"/>
                <a:ea typeface="ＭＳ ゴシック" panose="020B0609070205080204" pitchFamily="49" charset="-128"/>
              </a:rPr>
              <a:t> </a:t>
            </a:r>
            <a:r>
              <a:rPr lang="ja-JP" altLang="en-US" sz="1300" dirty="0" smtClean="0">
                <a:solidFill>
                  <a:schemeClr val="tx1"/>
                </a:solidFill>
                <a:latin typeface="ＭＳ ゴシック" panose="020B0609070205080204" pitchFamily="49" charset="-128"/>
                <a:ea typeface="ＭＳ ゴシック" panose="020B0609070205080204" pitchFamily="49" charset="-128"/>
              </a:rPr>
              <a:t>他</a:t>
            </a:r>
            <a:endParaRPr lang="ja-JP"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ja-JP" sz="1300" dirty="0">
                <a:solidFill>
                  <a:schemeClr val="tx1"/>
                </a:solidFill>
                <a:latin typeface="ＭＳ ゴシック" panose="020B0609070205080204" pitchFamily="49" charset="-128"/>
                <a:ea typeface="ＭＳ ゴシック" panose="020B0609070205080204" pitchFamily="49" charset="-128"/>
              </a:rPr>
              <a:t>　</a:t>
            </a:r>
            <a:r>
              <a:rPr lang="ja-JP" altLang="ja-JP" sz="1300" dirty="0" smtClean="0">
                <a:solidFill>
                  <a:schemeClr val="tx1"/>
                </a:solidFill>
                <a:latin typeface="ＭＳ ゴシック" panose="020B0609070205080204" pitchFamily="49" charset="-128"/>
                <a:ea typeface="ＭＳ ゴシック" panose="020B0609070205080204" pitchFamily="49" charset="-128"/>
              </a:rPr>
              <a:t>労働者側：</a:t>
            </a:r>
            <a:r>
              <a:rPr lang="ja-JP" altLang="en-US" sz="1300" dirty="0">
                <a:solidFill>
                  <a:schemeClr val="tx1"/>
                </a:solidFill>
                <a:latin typeface="ＭＳ ゴシック" panose="020B0609070205080204" pitchFamily="49" charset="-128"/>
                <a:ea typeface="ＭＳ ゴシック" panose="020B0609070205080204" pitchFamily="49" charset="-128"/>
              </a:rPr>
              <a:t>逢見連合事務局長</a:t>
            </a:r>
            <a:r>
              <a:rPr lang="ja-JP" altLang="en-US" sz="1300" dirty="0" smtClean="0">
                <a:solidFill>
                  <a:schemeClr val="tx1"/>
                </a:solidFill>
                <a:latin typeface="ＭＳ ゴシック" panose="020B0609070205080204" pitchFamily="49" charset="-128"/>
                <a:ea typeface="ＭＳ ゴシック" panose="020B0609070205080204" pitchFamily="49" charset="-128"/>
              </a:rPr>
              <a:t>、郷野参与</a:t>
            </a:r>
            <a:r>
              <a:rPr lang="en-US" altLang="ja-JP" sz="1300" dirty="0" smtClean="0">
                <a:solidFill>
                  <a:schemeClr val="tx1"/>
                </a:solidFill>
                <a:latin typeface="ＭＳ ゴシック" panose="020B0609070205080204" pitchFamily="49" charset="-128"/>
                <a:ea typeface="ＭＳ ゴシック" panose="020B0609070205080204" pitchFamily="49" charset="-128"/>
              </a:rPr>
              <a:t> </a:t>
            </a:r>
            <a:r>
              <a:rPr lang="ja-JP" altLang="ja-JP" sz="1300" dirty="0" smtClean="0">
                <a:solidFill>
                  <a:schemeClr val="tx1"/>
                </a:solidFill>
                <a:latin typeface="ＭＳ ゴシック" panose="020B0609070205080204" pitchFamily="49" charset="-128"/>
                <a:ea typeface="ＭＳ ゴシック" panose="020B0609070205080204" pitchFamily="49" charset="-128"/>
              </a:rPr>
              <a:t>他</a:t>
            </a:r>
            <a:endParaRPr lang="ja-JP"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ja-JP" sz="1300" dirty="0">
                <a:solidFill>
                  <a:schemeClr val="tx1"/>
                </a:solidFill>
                <a:latin typeface="ＭＳ ゴシック" panose="020B0609070205080204" pitchFamily="49" charset="-128"/>
                <a:ea typeface="ＭＳ ゴシック" panose="020B0609070205080204" pitchFamily="49" charset="-128"/>
              </a:rPr>
              <a:t>　</a:t>
            </a:r>
            <a:r>
              <a:rPr lang="ja-JP" altLang="ja-JP" sz="1300" dirty="0" smtClean="0">
                <a:solidFill>
                  <a:schemeClr val="tx1"/>
                </a:solidFill>
                <a:latin typeface="ＭＳ ゴシック" panose="020B0609070205080204" pitchFamily="49" charset="-128"/>
                <a:ea typeface="ＭＳ ゴシック" panose="020B0609070205080204" pitchFamily="49" charset="-128"/>
              </a:rPr>
              <a:t>使用者側</a:t>
            </a:r>
            <a:r>
              <a:rPr lang="ja-JP" altLang="ja-JP" sz="1300"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chemeClr val="tx1"/>
                </a:solidFill>
                <a:latin typeface="ＭＳ ゴシック" panose="020B0609070205080204" pitchFamily="49" charset="-128"/>
                <a:ea typeface="ＭＳ ゴシック" panose="020B0609070205080204" pitchFamily="49" charset="-128"/>
              </a:rPr>
              <a:t>得丸</a:t>
            </a:r>
            <a:r>
              <a:rPr lang="ja-JP" altLang="ja-JP" sz="1300" dirty="0">
                <a:solidFill>
                  <a:schemeClr val="tx1"/>
                </a:solidFill>
                <a:latin typeface="ＭＳ ゴシック" panose="020B0609070205080204" pitchFamily="49" charset="-128"/>
                <a:ea typeface="ＭＳ ゴシック" panose="020B0609070205080204" pitchFamily="49" charset="-128"/>
              </a:rPr>
              <a:t>経団連</a:t>
            </a:r>
            <a:r>
              <a:rPr lang="ja-JP" altLang="ja-JP" sz="1300" dirty="0" smtClean="0">
                <a:solidFill>
                  <a:schemeClr val="tx1"/>
                </a:solidFill>
                <a:latin typeface="ＭＳ ゴシック" panose="020B0609070205080204" pitchFamily="49" charset="-128"/>
                <a:ea typeface="ＭＳ ゴシック" panose="020B0609070205080204" pitchFamily="49" charset="-128"/>
              </a:rPr>
              <a:t>雇用</a:t>
            </a:r>
            <a:r>
              <a:rPr lang="ja-JP" altLang="en-US" sz="1300" dirty="0" smtClean="0">
                <a:solidFill>
                  <a:schemeClr val="tx1"/>
                </a:solidFill>
                <a:latin typeface="ＭＳ ゴシック" panose="020B0609070205080204" pitchFamily="49" charset="-128"/>
                <a:ea typeface="ＭＳ ゴシック" panose="020B0609070205080204" pitchFamily="49" charset="-128"/>
              </a:rPr>
              <a:t>政策</a:t>
            </a:r>
            <a:r>
              <a:rPr lang="ja-JP" altLang="ja-JP" sz="1300" dirty="0" smtClean="0">
                <a:solidFill>
                  <a:schemeClr val="tx1"/>
                </a:solidFill>
                <a:latin typeface="ＭＳ ゴシック" panose="020B0609070205080204" pitchFamily="49" charset="-128"/>
                <a:ea typeface="ＭＳ ゴシック" panose="020B0609070205080204" pitchFamily="49" charset="-128"/>
              </a:rPr>
              <a:t>委員会</a:t>
            </a:r>
            <a:r>
              <a:rPr lang="ja-JP" altLang="ja-JP" sz="1300" dirty="0">
                <a:solidFill>
                  <a:schemeClr val="tx1"/>
                </a:solidFill>
                <a:latin typeface="ＭＳ ゴシック" panose="020B0609070205080204" pitchFamily="49" charset="-128"/>
                <a:ea typeface="ＭＳ ゴシック" panose="020B0609070205080204" pitchFamily="49" charset="-128"/>
              </a:rPr>
              <a:t>国際労働部会長、</a:t>
            </a:r>
            <a:r>
              <a:rPr lang="ja-JP" altLang="ja-JP" sz="1300" dirty="0" smtClean="0">
                <a:solidFill>
                  <a:schemeClr val="tx1"/>
                </a:solidFill>
                <a:latin typeface="ＭＳ ゴシック" panose="020B0609070205080204" pitchFamily="49" charset="-128"/>
                <a:ea typeface="ＭＳ ゴシック" panose="020B0609070205080204" pitchFamily="49" charset="-128"/>
              </a:rPr>
              <a:t>松井</a:t>
            </a:r>
            <a:r>
              <a:rPr lang="ja-JP" altLang="en-US" sz="1300" dirty="0" smtClean="0">
                <a:solidFill>
                  <a:schemeClr val="tx1"/>
                </a:solidFill>
                <a:latin typeface="ＭＳ ゴシック" panose="020B0609070205080204" pitchFamily="49" charset="-128"/>
                <a:ea typeface="ＭＳ ゴシック" panose="020B0609070205080204" pitchFamily="49" charset="-128"/>
              </a:rPr>
              <a:t>労働法制</a:t>
            </a:r>
            <a:r>
              <a:rPr lang="ja-JP" altLang="ja-JP" sz="1300" dirty="0" smtClean="0">
                <a:solidFill>
                  <a:schemeClr val="tx1"/>
                </a:solidFill>
                <a:latin typeface="ＭＳ ゴシック" panose="020B0609070205080204" pitchFamily="49" charset="-128"/>
                <a:ea typeface="ＭＳ ゴシック" panose="020B0609070205080204" pitchFamily="49" charset="-128"/>
              </a:rPr>
              <a:t>本部</a:t>
            </a:r>
            <a:r>
              <a:rPr lang="ja-JP" altLang="en-US" sz="1300" dirty="0" smtClean="0">
                <a:solidFill>
                  <a:schemeClr val="tx1"/>
                </a:solidFill>
                <a:latin typeface="ＭＳ ゴシック" panose="020B0609070205080204" pitchFamily="49" charset="-128"/>
                <a:ea typeface="ＭＳ ゴシック" panose="020B0609070205080204" pitchFamily="49" charset="-128"/>
              </a:rPr>
              <a:t>参事 </a:t>
            </a:r>
            <a:r>
              <a:rPr lang="ja-JP" altLang="ja-JP" sz="1300" dirty="0" smtClean="0">
                <a:solidFill>
                  <a:schemeClr val="tx1"/>
                </a:solidFill>
                <a:latin typeface="ＭＳ ゴシック" panose="020B0609070205080204" pitchFamily="49" charset="-128"/>
                <a:ea typeface="ＭＳ ゴシック" panose="020B0609070205080204" pitchFamily="49" charset="-128"/>
              </a:rPr>
              <a:t>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2050" name="Rectangle 2"/>
          <p:cNvSpPr>
            <a:spLocks noGrp="1" noChangeArrowheads="1"/>
          </p:cNvSpPr>
          <p:nvPr>
            <p:ph type="ctrTitle"/>
          </p:nvPr>
        </p:nvSpPr>
        <p:spPr>
          <a:xfrm>
            <a:off x="295632" y="395958"/>
            <a:ext cx="6240463" cy="323949"/>
          </a:xfrm>
        </p:spPr>
        <p:txBody>
          <a:bodyPr>
            <a:normAutofit fontScale="90000"/>
          </a:bodyPr>
          <a:lstStyle/>
          <a:p>
            <a:r>
              <a:rPr lang="ja-JP" altLang="en-US" sz="1800" dirty="0" smtClean="0"/>
              <a:t>第</a:t>
            </a:r>
            <a:r>
              <a:rPr lang="en-US" altLang="ja-JP" sz="1800" dirty="0" smtClean="0">
                <a:latin typeface="ＭＳ ゴシック" panose="020B0609070205080204" pitchFamily="49" charset="-128"/>
                <a:ea typeface="ＭＳ ゴシック" panose="020B0609070205080204" pitchFamily="49" charset="-128"/>
              </a:rPr>
              <a:t>106</a:t>
            </a:r>
            <a:r>
              <a:rPr lang="ja-JP" altLang="en-US" sz="1800" dirty="0" smtClean="0"/>
              <a:t>回</a:t>
            </a:r>
            <a:r>
              <a:rPr lang="en-US" altLang="ja-JP" sz="1800" dirty="0" smtClean="0">
                <a:latin typeface="ＭＳ ゴシック" panose="020B0609070205080204" pitchFamily="49" charset="-128"/>
                <a:ea typeface="ＭＳ ゴシック" panose="020B0609070205080204" pitchFamily="49" charset="-128"/>
              </a:rPr>
              <a:t>ILO</a:t>
            </a:r>
            <a:r>
              <a:rPr lang="ja-JP" altLang="en-US" sz="1800" dirty="0"/>
              <a:t>総会</a:t>
            </a:r>
            <a:r>
              <a:rPr lang="ja-JP" altLang="en-US" sz="1800" dirty="0" smtClean="0"/>
              <a:t>について</a:t>
            </a:r>
            <a:endParaRPr lang="ja-JP" altLang="en-US" sz="1800" b="1" dirty="0" smtClean="0">
              <a:solidFill>
                <a:schemeClr val="tx1"/>
              </a:solidFill>
            </a:endParaRPr>
          </a:p>
        </p:txBody>
      </p:sp>
      <p:sp>
        <p:nvSpPr>
          <p:cNvPr id="57" name="正方形/長方形 56"/>
          <p:cNvSpPr/>
          <p:nvPr/>
        </p:nvSpPr>
        <p:spPr>
          <a:xfrm>
            <a:off x="116632" y="8820894"/>
            <a:ext cx="6624735" cy="306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80975" indent="-180975">
              <a:defRPr/>
            </a:pPr>
            <a:r>
              <a:rPr lang="ja-JP" altLang="en-US" sz="1400" b="1" dirty="0">
                <a:solidFill>
                  <a:schemeClr val="bg1"/>
                </a:solidFill>
              </a:rPr>
              <a:t>４</a:t>
            </a:r>
            <a:r>
              <a:rPr lang="ja-JP" altLang="en-US" sz="1400" b="1" dirty="0" smtClean="0">
                <a:solidFill>
                  <a:schemeClr val="bg1"/>
                </a:solidFill>
              </a:rPr>
              <a:t>．</a:t>
            </a:r>
            <a:r>
              <a:rPr lang="zh-TW" altLang="en-US" sz="1400" b="1" dirty="0">
                <a:solidFill>
                  <a:schemeClr val="bg1"/>
                </a:solidFill>
                <a:latin typeface="ＭＳ Ｐゴシック" panose="020B0600070205080204" pitchFamily="50" charset="-128"/>
                <a:ea typeface="ＭＳ Ｐゴシック" panose="020B0600070205080204" pitchFamily="50" charset="-128"/>
              </a:rPr>
              <a:t>財政（</a:t>
            </a:r>
            <a:r>
              <a:rPr lang="en-US" altLang="zh-TW" sz="1400" b="1" dirty="0">
                <a:solidFill>
                  <a:schemeClr val="bg1"/>
                </a:solidFill>
                <a:latin typeface="ＭＳ Ｐゴシック" panose="020B0600070205080204" pitchFamily="50" charset="-128"/>
                <a:ea typeface="ＭＳ Ｐゴシック" panose="020B0600070205080204" pitchFamily="50" charset="-128"/>
              </a:rPr>
              <a:t>2018-19</a:t>
            </a:r>
            <a:r>
              <a:rPr lang="zh-TW" altLang="en-US" sz="1400" b="1" dirty="0">
                <a:solidFill>
                  <a:schemeClr val="bg1"/>
                </a:solidFill>
                <a:latin typeface="ＭＳ Ｐゴシック" panose="020B0600070205080204" pitchFamily="50" charset="-128"/>
                <a:ea typeface="ＭＳ Ｐゴシック" panose="020B0600070205080204" pitchFamily="50" charset="-128"/>
              </a:rPr>
              <a:t>年計画</a:t>
            </a:r>
            <a:r>
              <a:rPr lang="zh-TW" altLang="en-US" sz="1400" b="1" dirty="0" smtClean="0">
                <a:solidFill>
                  <a:schemeClr val="bg1"/>
                </a:solidFill>
                <a:latin typeface="ＭＳ Ｐゴシック" panose="020B0600070205080204" pitchFamily="50" charset="-128"/>
                <a:ea typeface="ＭＳ Ｐゴシック" panose="020B0600070205080204" pitchFamily="50" charset="-128"/>
              </a:rPr>
              <a:t>予算案）</a:t>
            </a:r>
            <a:endParaRPr lang="zh-TW" altLang="en-US" sz="1400" b="1" dirty="0">
              <a:solidFill>
                <a:schemeClr val="bg1"/>
              </a:solidFill>
              <a:latin typeface="ＭＳ Ｐゴシック" panose="020B0600070205080204" pitchFamily="50" charset="-128"/>
              <a:ea typeface="ＭＳ Ｐゴシック" panose="020B0600070205080204" pitchFamily="50" charset="-128"/>
            </a:endParaRPr>
          </a:p>
        </p:txBody>
      </p:sp>
      <p:sp>
        <p:nvSpPr>
          <p:cNvPr id="23" name="正方形/長方形 22"/>
          <p:cNvSpPr/>
          <p:nvPr/>
        </p:nvSpPr>
        <p:spPr>
          <a:xfrm>
            <a:off x="116072" y="2268166"/>
            <a:ext cx="6624735" cy="305339"/>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bg1"/>
                </a:solidFill>
              </a:rPr>
              <a:t>１</a:t>
            </a:r>
            <a:r>
              <a:rPr lang="ja-JP" altLang="en-US" sz="1400" b="1" dirty="0" smtClean="0">
                <a:solidFill>
                  <a:schemeClr val="bg1"/>
                </a:solidFill>
              </a:rPr>
              <a:t>．本会議（</a:t>
            </a:r>
            <a:r>
              <a:rPr lang="ja-JP" altLang="en-US" sz="1400" b="1" dirty="0" smtClean="0">
                <a:solidFill>
                  <a:schemeClr val="bg1"/>
                </a:solidFill>
                <a:latin typeface="+mj-ea"/>
              </a:rPr>
              <a:t>日本政府</a:t>
            </a:r>
            <a:r>
              <a:rPr lang="ja-JP" altLang="en-US" sz="1400" b="1" dirty="0">
                <a:solidFill>
                  <a:schemeClr val="bg1"/>
                </a:solidFill>
                <a:latin typeface="+mj-ea"/>
              </a:rPr>
              <a:t>代表</a:t>
            </a:r>
            <a:r>
              <a:rPr lang="ja-JP" altLang="en-US" sz="1400" b="1" dirty="0" smtClean="0">
                <a:solidFill>
                  <a:schemeClr val="bg1"/>
                </a:solidFill>
                <a:latin typeface="+mj-ea"/>
              </a:rPr>
              <a:t>演説等）</a:t>
            </a:r>
            <a:endParaRPr lang="ja-JP" altLang="en-US" sz="1400" b="1" spc="50" dirty="0">
              <a:ln>
                <a:solidFill>
                  <a:schemeClr val="tx1"/>
                </a:solidFill>
              </a:ln>
              <a:solidFill>
                <a:schemeClr val="bg1"/>
              </a:solidFill>
              <a:effectLst>
                <a:glow rad="53100">
                  <a:schemeClr val="accent6">
                    <a:satMod val="180000"/>
                    <a:alpha val="30000"/>
                  </a:schemeClr>
                </a:glow>
              </a:effectLst>
            </a:endParaRPr>
          </a:p>
        </p:txBody>
      </p:sp>
      <p:sp>
        <p:nvSpPr>
          <p:cNvPr id="3" name="スライド番号プレースホルダー 2"/>
          <p:cNvSpPr>
            <a:spLocks noGrp="1"/>
          </p:cNvSpPr>
          <p:nvPr>
            <p:ph type="sldNum" sz="quarter" idx="12"/>
          </p:nvPr>
        </p:nvSpPr>
        <p:spPr>
          <a:xfrm>
            <a:off x="2636912" y="9885102"/>
            <a:ext cx="1600200" cy="555886"/>
          </a:xfrm>
        </p:spPr>
        <p:txBody>
          <a:bodyPr anchor="b"/>
          <a:lstStyle/>
          <a:p>
            <a:pPr algn="ctr">
              <a:defRPr/>
            </a:pPr>
            <a:r>
              <a:rPr lang="ja-JP" altLang="en-US" dirty="0" smtClean="0">
                <a:solidFill>
                  <a:schemeClr val="tx1"/>
                </a:solidFill>
              </a:rPr>
              <a:t>１</a:t>
            </a:r>
            <a:endParaRPr lang="en-US" altLang="ja-JP" dirty="0">
              <a:solidFill>
                <a:schemeClr val="tx1"/>
              </a:solidFill>
            </a:endParaRPr>
          </a:p>
        </p:txBody>
      </p:sp>
      <p:sp>
        <p:nvSpPr>
          <p:cNvPr id="10" name="正方形/長方形 9"/>
          <p:cNvSpPr/>
          <p:nvPr/>
        </p:nvSpPr>
        <p:spPr>
          <a:xfrm>
            <a:off x="116632" y="5364510"/>
            <a:ext cx="6624735" cy="305339"/>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bg1"/>
                </a:solidFill>
              </a:rPr>
              <a:t>２</a:t>
            </a:r>
            <a:r>
              <a:rPr lang="ja-JP" altLang="en-US" sz="1400" b="1" dirty="0" smtClean="0">
                <a:solidFill>
                  <a:schemeClr val="bg1"/>
                </a:solidFill>
              </a:rPr>
              <a:t>．労働の世界サミット</a:t>
            </a:r>
            <a:endParaRPr lang="ja-JP" altLang="en-US" sz="1400" b="1" spc="50" dirty="0">
              <a:ln>
                <a:solidFill>
                  <a:schemeClr val="tx1"/>
                </a:solidFill>
              </a:ln>
              <a:solidFill>
                <a:schemeClr val="bg1"/>
              </a:solidFill>
              <a:effectLst>
                <a:glow rad="53100">
                  <a:schemeClr val="accent6">
                    <a:satMod val="180000"/>
                    <a:alpha val="30000"/>
                  </a:schemeClr>
                </a:glow>
              </a:effectLst>
            </a:endParaRPr>
          </a:p>
        </p:txBody>
      </p:sp>
      <p:sp>
        <p:nvSpPr>
          <p:cNvPr id="13" name="AutoShape 10"/>
          <p:cNvSpPr>
            <a:spLocks noChangeArrowheads="1"/>
          </p:cNvSpPr>
          <p:nvPr/>
        </p:nvSpPr>
        <p:spPr bwMode="auto">
          <a:xfrm>
            <a:off x="116632" y="7524750"/>
            <a:ext cx="6624735" cy="1224136"/>
          </a:xfrm>
          <a:prstGeom prst="roundRect">
            <a:avLst>
              <a:gd name="adj" fmla="val 14372"/>
            </a:avLst>
          </a:prstGeom>
          <a:solidFill>
            <a:schemeClr val="tx2">
              <a:lumMod val="20000"/>
              <a:lumOff val="80000"/>
            </a:schemeClr>
          </a:solidFill>
          <a:ln w="12700">
            <a:solidFill>
              <a:schemeClr val="tx2"/>
            </a:solidFill>
            <a:round/>
            <a:headEnd/>
            <a:tailEnd/>
          </a:ln>
        </p:spPr>
        <p:txBody>
          <a:bodyPr wrap="square" anchor="ctr">
            <a:noAutofit/>
          </a:bodyPr>
          <a:lstStyle/>
          <a:p>
            <a:pPr marL="182563" indent="-182563" algn="just"/>
            <a:r>
              <a:rPr lang="ja-JP" altLang="en-US" sz="1400" dirty="0" smtClean="0">
                <a:latin typeface="ＭＳ ゴシック" panose="020B0609070205080204" pitchFamily="49" charset="-128"/>
                <a:ea typeface="ＭＳ ゴシック" panose="020B0609070205080204" pitchFamily="49" charset="-128"/>
              </a:rPr>
              <a:t>○　</a:t>
            </a:r>
            <a:r>
              <a:rPr lang="en-US" altLang="ja-JP" sz="1400" dirty="0" smtClean="0">
                <a:latin typeface="ＭＳ ゴシック" panose="020B0609070205080204" pitchFamily="49" charset="-128"/>
                <a:ea typeface="ＭＳ ゴシック" panose="020B0609070205080204" pitchFamily="49" charset="-128"/>
              </a:rPr>
              <a:t>ILO</a:t>
            </a:r>
            <a:r>
              <a:rPr lang="ja-JP" altLang="en-US" sz="1400" dirty="0" smtClean="0">
                <a:latin typeface="ＭＳ ゴシック" panose="020B0609070205080204" pitchFamily="49" charset="-128"/>
                <a:ea typeface="ＭＳ ゴシック" panose="020B0609070205080204" pitchFamily="49" charset="-128"/>
              </a:rPr>
              <a:t>総会中の６月</a:t>
            </a:r>
            <a:r>
              <a:rPr lang="en-US" altLang="ja-JP" sz="1400" dirty="0">
                <a:latin typeface="ＭＳ ゴシック" panose="020B0609070205080204" pitchFamily="49" charset="-128"/>
                <a:ea typeface="ＭＳ ゴシック" panose="020B0609070205080204" pitchFamily="49" charset="-128"/>
              </a:rPr>
              <a:t>12</a:t>
            </a:r>
            <a:r>
              <a:rPr lang="ja-JP" altLang="en-US" sz="1400" dirty="0">
                <a:latin typeface="ＭＳ ゴシック" panose="020B0609070205080204" pitchFamily="49" charset="-128"/>
                <a:ea typeface="ＭＳ ゴシック" panose="020B0609070205080204" pitchFamily="49" charset="-128"/>
              </a:rPr>
              <a:t>日に理事選挙が</a:t>
            </a:r>
            <a:r>
              <a:rPr lang="ja-JP" altLang="en-US" sz="1400" dirty="0" smtClean="0">
                <a:latin typeface="ＭＳ ゴシック" panose="020B0609070205080204" pitchFamily="49" charset="-128"/>
                <a:ea typeface="ＭＳ ゴシック" panose="020B0609070205080204" pitchFamily="49" charset="-128"/>
              </a:rPr>
              <a:t>行われ、その</a:t>
            </a:r>
            <a:r>
              <a:rPr lang="ja-JP" altLang="en-US" sz="1400" dirty="0">
                <a:latin typeface="ＭＳ ゴシック" panose="020B0609070205080204" pitchFamily="49" charset="-128"/>
                <a:ea typeface="ＭＳ ゴシック" panose="020B0609070205080204" pitchFamily="49" charset="-128"/>
              </a:rPr>
              <a:t>結果、</a:t>
            </a:r>
            <a:r>
              <a:rPr lang="ja-JP" altLang="en-US" sz="1400" dirty="0" smtClean="0">
                <a:latin typeface="ＭＳ ゴシック" panose="020B0609070205080204" pitchFamily="49" charset="-128"/>
                <a:ea typeface="ＭＳ ゴシック" panose="020B0609070205080204" pitchFamily="49" charset="-128"/>
              </a:rPr>
              <a:t>労働者側</a:t>
            </a:r>
            <a:r>
              <a:rPr lang="ja-JP" altLang="en-US" sz="1400" dirty="0">
                <a:latin typeface="ＭＳ ゴシック" panose="020B0609070205080204" pitchFamily="49" charset="-128"/>
                <a:ea typeface="ＭＳ ゴシック" panose="020B0609070205080204" pitchFamily="49" charset="-128"/>
              </a:rPr>
              <a:t>正</a:t>
            </a:r>
            <a:r>
              <a:rPr lang="ja-JP" altLang="en-US" sz="1400" dirty="0" smtClean="0">
                <a:latin typeface="ＭＳ ゴシック" panose="020B0609070205080204" pitchFamily="49" charset="-128"/>
                <a:ea typeface="ＭＳ ゴシック" panose="020B0609070205080204" pitchFamily="49" charset="-128"/>
              </a:rPr>
              <a:t>理事</a:t>
            </a:r>
            <a:r>
              <a:rPr lang="ja-JP" altLang="en-US" sz="1400" dirty="0">
                <a:latin typeface="ＭＳ ゴシック" panose="020B0609070205080204" pitchFamily="49" charset="-128"/>
                <a:ea typeface="ＭＳ ゴシック" panose="020B0609070205080204" pitchFamily="49" charset="-128"/>
              </a:rPr>
              <a:t>に郷野</a:t>
            </a:r>
            <a:r>
              <a:rPr lang="ja-JP" altLang="en-US" sz="1400" dirty="0" smtClean="0">
                <a:latin typeface="ＭＳ ゴシック" panose="020B0609070205080204" pitchFamily="49" charset="-128"/>
                <a:ea typeface="ＭＳ ゴシック" panose="020B0609070205080204" pitchFamily="49" charset="-128"/>
              </a:rPr>
              <a:t>晶子氏（連合参与）、使用者側正理事</a:t>
            </a:r>
            <a:r>
              <a:rPr lang="ja-JP" altLang="en-US" sz="1400" dirty="0">
                <a:latin typeface="ＭＳ ゴシック" panose="020B0609070205080204" pitchFamily="49" charset="-128"/>
                <a:ea typeface="ＭＳ ゴシック" panose="020B0609070205080204" pitchFamily="49" charset="-128"/>
              </a:rPr>
              <a:t>に松井</a:t>
            </a:r>
            <a:r>
              <a:rPr lang="ja-JP" altLang="en-US" sz="1400" dirty="0" smtClean="0">
                <a:latin typeface="ＭＳ ゴシック" panose="020B0609070205080204" pitchFamily="49" charset="-128"/>
                <a:ea typeface="ＭＳ ゴシック" panose="020B0609070205080204" pitchFamily="49" charset="-128"/>
              </a:rPr>
              <a:t>博志氏（経団連労働法制</a:t>
            </a:r>
            <a:r>
              <a:rPr lang="ja-JP" altLang="en-US" sz="1400" dirty="0">
                <a:latin typeface="ＭＳ ゴシック" panose="020B0609070205080204" pitchFamily="49" charset="-128"/>
                <a:ea typeface="ＭＳ ゴシック" panose="020B0609070205080204" pitchFamily="49" charset="-128"/>
              </a:rPr>
              <a:t>本部参事）が</a:t>
            </a:r>
            <a:r>
              <a:rPr lang="ja-JP" altLang="en-US" sz="1400" dirty="0" smtClean="0">
                <a:latin typeface="ＭＳ ゴシック" panose="020B0609070205080204" pitchFamily="49" charset="-128"/>
                <a:ea typeface="ＭＳ ゴシック" panose="020B0609070205080204" pitchFamily="49" charset="-128"/>
              </a:rPr>
              <a:t>、それぞれ</a:t>
            </a:r>
            <a:r>
              <a:rPr lang="ja-JP" altLang="en-US" sz="1400" dirty="0">
                <a:latin typeface="ＭＳ ゴシック" panose="020B0609070205080204" pitchFamily="49" charset="-128"/>
                <a:ea typeface="ＭＳ ゴシック" panose="020B0609070205080204" pitchFamily="49" charset="-128"/>
              </a:rPr>
              <a:t>再任</a:t>
            </a:r>
            <a:r>
              <a:rPr lang="ja-JP" altLang="en-US" sz="1400" dirty="0" smtClean="0">
                <a:latin typeface="ＭＳ ゴシック" panose="020B0609070205080204" pitchFamily="49" charset="-128"/>
                <a:ea typeface="ＭＳ ゴシック" panose="020B0609070205080204" pitchFamily="49" charset="-128"/>
              </a:rPr>
              <a:t>された</a:t>
            </a:r>
            <a:r>
              <a:rPr lang="ja-JP" altLang="en-US" sz="1400" dirty="0">
                <a:latin typeface="ＭＳ ゴシック" panose="020B0609070205080204" pitchFamily="49" charset="-128"/>
                <a:ea typeface="ＭＳ ゴシック" panose="020B0609070205080204" pitchFamily="49" charset="-128"/>
              </a:rPr>
              <a:t>。再任の任期</a:t>
            </a:r>
            <a:r>
              <a:rPr lang="ja-JP" altLang="en-US" sz="1400" dirty="0" smtClean="0">
                <a:latin typeface="ＭＳ ゴシック" panose="020B0609070205080204" pitchFamily="49" charset="-128"/>
                <a:ea typeface="ＭＳ ゴシック" panose="020B0609070205080204" pitchFamily="49" charset="-128"/>
              </a:rPr>
              <a:t>は３年間</a:t>
            </a:r>
            <a:r>
              <a:rPr lang="ja-JP" altLang="en-US" sz="1400" dirty="0">
                <a:latin typeface="ＭＳ ゴシック" panose="020B0609070205080204" pitchFamily="49" charset="-128"/>
                <a:ea typeface="ＭＳ ゴシック" panose="020B0609070205080204" pitchFamily="49" charset="-128"/>
              </a:rPr>
              <a:t>となって</a:t>
            </a:r>
            <a:r>
              <a:rPr lang="ja-JP" altLang="en-US" sz="1400" dirty="0" smtClean="0">
                <a:latin typeface="ＭＳ ゴシック" panose="020B0609070205080204" pitchFamily="49" charset="-128"/>
                <a:ea typeface="ＭＳ ゴシック" panose="020B0609070205080204" pitchFamily="49" charset="-128"/>
              </a:rPr>
              <a:t>いる。</a:t>
            </a:r>
            <a:endParaRPr lang="ja-JP" altLang="en-US" sz="1400" dirty="0">
              <a:latin typeface="ＭＳ ゴシック" panose="020B0609070205080204" pitchFamily="49" charset="-128"/>
              <a:ea typeface="ＭＳ ゴシック" panose="020B0609070205080204" pitchFamily="49" charset="-128"/>
            </a:endParaRPr>
          </a:p>
          <a:p>
            <a:pPr marL="182563" indent="-182563" algn="just"/>
            <a:r>
              <a:rPr lang="ja-JP" altLang="en-US" sz="1400" dirty="0" smtClean="0">
                <a:latin typeface="ＭＳ ゴシック" panose="020B0609070205080204" pitchFamily="49" charset="-128"/>
                <a:ea typeface="ＭＳ ゴシック" panose="020B0609070205080204" pitchFamily="49" charset="-128"/>
              </a:rPr>
              <a:t>○  </a:t>
            </a:r>
            <a:r>
              <a:rPr lang="ja-JP" altLang="en-US" sz="1400">
                <a:latin typeface="ＭＳ ゴシック" panose="020B0609070205080204" pitchFamily="49" charset="-128"/>
                <a:ea typeface="ＭＳ ゴシック" panose="020B0609070205080204" pitchFamily="49" charset="-128"/>
              </a:rPr>
              <a:t>なお</a:t>
            </a:r>
            <a:r>
              <a:rPr lang="ja-JP" altLang="en-US" sz="1400" smtClean="0">
                <a:latin typeface="ＭＳ ゴシック" panose="020B0609070205080204" pitchFamily="49" charset="-128"/>
                <a:ea typeface="ＭＳ ゴシック" panose="020B0609070205080204" pitchFamily="49" charset="-128"/>
              </a:rPr>
              <a:t>、正理事</a:t>
            </a:r>
            <a:r>
              <a:rPr lang="ja-JP" altLang="en-US" sz="1400" dirty="0">
                <a:latin typeface="ＭＳ ゴシック" panose="020B0609070205080204" pitchFamily="49" charset="-128"/>
                <a:ea typeface="ＭＳ ゴシック" panose="020B0609070205080204" pitchFamily="49" charset="-128"/>
              </a:rPr>
              <a:t>の定数は政府</a:t>
            </a:r>
            <a:r>
              <a:rPr lang="en-US" altLang="ja-JP" sz="1400" dirty="0">
                <a:latin typeface="ＭＳ ゴシック" panose="020B0609070205080204" pitchFamily="49" charset="-128"/>
                <a:ea typeface="ＭＳ ゴシック" panose="020B0609070205080204" pitchFamily="49" charset="-128"/>
              </a:rPr>
              <a:t>28</a:t>
            </a:r>
            <a:r>
              <a:rPr lang="ja-JP" altLang="en-US" sz="1400" dirty="0">
                <a:latin typeface="ＭＳ ゴシック" panose="020B0609070205080204" pitchFamily="49" charset="-128"/>
                <a:ea typeface="ＭＳ ゴシック" panose="020B0609070205080204" pitchFamily="49" charset="-128"/>
              </a:rPr>
              <a:t>人、労使それぞれ</a:t>
            </a:r>
            <a:r>
              <a:rPr lang="en-US" altLang="ja-JP" sz="1400" dirty="0">
                <a:latin typeface="ＭＳ ゴシック" panose="020B0609070205080204" pitchFamily="49" charset="-128"/>
                <a:ea typeface="ＭＳ ゴシック" panose="020B0609070205080204" pitchFamily="49" charset="-128"/>
              </a:rPr>
              <a:t>14</a:t>
            </a:r>
            <a:r>
              <a:rPr lang="ja-JP" altLang="en-US" sz="1400" dirty="0">
                <a:latin typeface="ＭＳ ゴシック" panose="020B0609070205080204" pitchFamily="49" charset="-128"/>
                <a:ea typeface="ＭＳ ゴシック" panose="020B0609070205080204" pitchFamily="49" charset="-128"/>
              </a:rPr>
              <a:t>人であり、政府側については日本を含む</a:t>
            </a:r>
            <a:r>
              <a:rPr lang="en-US" altLang="ja-JP" sz="1400" dirty="0">
                <a:latin typeface="ＭＳ ゴシック" panose="020B0609070205080204" pitchFamily="49" charset="-128"/>
                <a:ea typeface="ＭＳ ゴシック" panose="020B0609070205080204" pitchFamily="49" charset="-128"/>
              </a:rPr>
              <a:t>10</a:t>
            </a:r>
            <a:r>
              <a:rPr lang="ja-JP" altLang="en-US" sz="1400" dirty="0">
                <a:latin typeface="ＭＳ ゴシック" panose="020B0609070205080204" pitchFamily="49" charset="-128"/>
                <a:ea typeface="ＭＳ ゴシック" panose="020B0609070205080204" pitchFamily="49" charset="-128"/>
              </a:rPr>
              <a:t>カ国が常任理事国となって</a:t>
            </a:r>
            <a:r>
              <a:rPr lang="ja-JP" altLang="en-US" sz="1400" dirty="0" smtClean="0">
                <a:latin typeface="ＭＳ ゴシック" panose="020B0609070205080204" pitchFamily="49" charset="-128"/>
                <a:ea typeface="ＭＳ ゴシック" panose="020B0609070205080204" pitchFamily="49" charset="-128"/>
              </a:rPr>
              <a:t>いる。</a:t>
            </a:r>
            <a:endParaRPr lang="ja-JP" altLang="en-US" sz="1400" dirty="0">
              <a:latin typeface="ＭＳ ゴシック" panose="020B0609070205080204" pitchFamily="49" charset="-128"/>
              <a:ea typeface="ＭＳ ゴシック" panose="020B0609070205080204" pitchFamily="49" charset="-128"/>
            </a:endParaRPr>
          </a:p>
        </p:txBody>
      </p:sp>
      <p:sp>
        <p:nvSpPr>
          <p:cNvPr id="12" name="正方形/長方形 11"/>
          <p:cNvSpPr/>
          <p:nvPr/>
        </p:nvSpPr>
        <p:spPr>
          <a:xfrm>
            <a:off x="116632" y="7236718"/>
            <a:ext cx="6624735" cy="30727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bg1"/>
                </a:solidFill>
              </a:rPr>
              <a:t>３</a:t>
            </a:r>
            <a:r>
              <a:rPr lang="ja-JP" altLang="en-US" sz="1400" b="1" dirty="0" smtClean="0">
                <a:solidFill>
                  <a:schemeClr val="bg1"/>
                </a:solidFill>
              </a:rPr>
              <a:t>．</a:t>
            </a:r>
            <a:r>
              <a:rPr lang="en-US" altLang="ja-JP" sz="1400" b="1" dirty="0" smtClean="0">
                <a:solidFill>
                  <a:schemeClr val="bg1"/>
                </a:solidFill>
                <a:latin typeface="ＭＳ Ｐゴシック" panose="020B0600070205080204" pitchFamily="50" charset="-128"/>
                <a:ea typeface="ＭＳ Ｐゴシック" panose="020B0600070205080204" pitchFamily="50" charset="-128"/>
              </a:rPr>
              <a:t>ILO</a:t>
            </a:r>
            <a:r>
              <a:rPr lang="ja-JP" altLang="en-US" sz="1400" b="1" dirty="0" smtClean="0">
                <a:solidFill>
                  <a:schemeClr val="bg1"/>
                </a:solidFill>
                <a:latin typeface="ＭＳ Ｐゴシック" panose="020B0600070205080204" pitchFamily="50" charset="-128"/>
                <a:ea typeface="ＭＳ Ｐゴシック" panose="020B0600070205080204" pitchFamily="50" charset="-128"/>
              </a:rPr>
              <a:t>理事選挙</a:t>
            </a:r>
            <a:endParaRPr lang="ja-JP" altLang="en-US" sz="1400" b="1" dirty="0">
              <a:solidFill>
                <a:schemeClr val="bg1"/>
              </a:solidFill>
              <a:latin typeface="ＭＳ Ｐゴシック" panose="020B0600070205080204" pitchFamily="50" charset="-128"/>
              <a:ea typeface="ＭＳ Ｐゴシック" panose="020B0600070205080204" pitchFamily="50" charset="-128"/>
            </a:endParaRPr>
          </a:p>
        </p:txBody>
      </p:sp>
      <p:sp>
        <p:nvSpPr>
          <p:cNvPr id="2" name="テキスト ボックス 1"/>
          <p:cNvSpPr txBox="1"/>
          <p:nvPr/>
        </p:nvSpPr>
        <p:spPr>
          <a:xfrm>
            <a:off x="5013176" y="107926"/>
            <a:ext cx="1584176" cy="276999"/>
          </a:xfrm>
          <a:prstGeom prst="rect">
            <a:avLst/>
          </a:prstGeom>
          <a:noFill/>
        </p:spPr>
        <p:txBody>
          <a:bodyPr wrap="square" rtlCol="0">
            <a:spAutoFit/>
          </a:bodyPr>
          <a:lstStyle/>
          <a:p>
            <a:pPr algn="ctr"/>
            <a:r>
              <a:rPr kumimoji="1" lang="en-US" altLang="ja-JP" sz="1200" dirty="0" smtClean="0">
                <a:latin typeface="ＭＳ ゴシック" panose="020B0609070205080204" pitchFamily="49" charset="-128"/>
                <a:ea typeface="ＭＳ ゴシック" panose="020B0609070205080204" pitchFamily="49" charset="-128"/>
              </a:rPr>
              <a:t>【</a:t>
            </a:r>
            <a:r>
              <a:rPr kumimoji="1" lang="ja-JP" altLang="en-US" sz="1200" dirty="0" smtClean="0">
                <a:latin typeface="ＭＳ ゴシック" panose="020B0609070205080204" pitchFamily="49" charset="-128"/>
                <a:ea typeface="ＭＳ ゴシック" panose="020B0609070205080204" pitchFamily="49" charset="-128"/>
              </a:rPr>
              <a:t>資料２</a:t>
            </a:r>
            <a:r>
              <a:rPr kumimoji="1" lang="en-US" altLang="ja-JP" sz="1200" dirty="0" smtClean="0">
                <a:latin typeface="ＭＳ ゴシック" panose="020B0609070205080204" pitchFamily="49" charset="-128"/>
                <a:ea typeface="ＭＳ ゴシック" panose="020B0609070205080204" pitchFamily="49" charset="-128"/>
              </a:rPr>
              <a:t>】</a:t>
            </a:r>
            <a:r>
              <a:rPr kumimoji="1" lang="ja-JP" altLang="en-US" sz="1200" dirty="0" smtClean="0">
                <a:latin typeface="ＭＳ ゴシック" panose="020B0609070205080204" pitchFamily="49" charset="-128"/>
                <a:ea typeface="ＭＳ ゴシック" panose="020B0609070205080204" pitchFamily="49" charset="-128"/>
              </a:rPr>
              <a:t>　</a:t>
            </a:r>
            <a:endParaRPr kumimoji="1" lang="ja-JP" altLang="en-US" sz="1200" dirty="0">
              <a:latin typeface="ＭＳ ゴシック" panose="020B0609070205080204" pitchFamily="49" charset="-128"/>
              <a:ea typeface="ＭＳ ゴシック" panose="020B0609070205080204" pitchFamily="49" charset="-128"/>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utoShape 10"/>
          <p:cNvSpPr>
            <a:spLocks noChangeArrowheads="1"/>
          </p:cNvSpPr>
          <p:nvPr/>
        </p:nvSpPr>
        <p:spPr bwMode="auto">
          <a:xfrm>
            <a:off x="116072" y="3024478"/>
            <a:ext cx="6624735" cy="2052000"/>
          </a:xfrm>
          <a:prstGeom prst="roundRect">
            <a:avLst>
              <a:gd name="adj" fmla="val 10593"/>
            </a:avLst>
          </a:prstGeom>
          <a:solidFill>
            <a:schemeClr val="tx2">
              <a:lumMod val="20000"/>
              <a:lumOff val="80000"/>
            </a:schemeClr>
          </a:solidFill>
          <a:ln w="12700">
            <a:solidFill>
              <a:schemeClr val="tx2"/>
            </a:solidFill>
            <a:round/>
            <a:headEnd/>
            <a:tailEnd/>
          </a:ln>
        </p:spPr>
        <p:txBody>
          <a:bodyPr wrap="square" anchor="ctr">
            <a:noAutofit/>
          </a:bodyPr>
          <a:lstStyle/>
          <a:p>
            <a:pPr marL="182563" indent="-182563" algn="just" eaLnBrk="0" latinLnBrk="1" hangingPunct="0"/>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第二次世界大戦後の速やかな平時への移行を目指し、復員軍人等を労働市場に円滑に復帰させるための方法等を記載した第</a:t>
            </a:r>
            <a:r>
              <a:rPr lang="en-US" altLang="ja-JP" sz="1400" dirty="0">
                <a:latin typeface="ＭＳ ゴシック" panose="020B0609070205080204" pitchFamily="49" charset="-128"/>
                <a:ea typeface="ＭＳ ゴシック" panose="020B0609070205080204" pitchFamily="49" charset="-128"/>
              </a:rPr>
              <a:t>71</a:t>
            </a:r>
            <a:r>
              <a:rPr lang="ja-JP" altLang="en-US" sz="1400" dirty="0">
                <a:latin typeface="ＭＳ ゴシック" panose="020B0609070205080204" pitchFamily="49" charset="-128"/>
                <a:ea typeface="ＭＳ ゴシック" panose="020B0609070205080204" pitchFamily="49" charset="-128"/>
              </a:rPr>
              <a:t>号勧告について、紛争及び災害に起因する危機的状況に対する予防、回復等のための措置に関する勧告に改</a:t>
            </a:r>
            <a:r>
              <a:rPr lang="ja-JP" altLang="en-US" sz="1400" dirty="0" smtClean="0">
                <a:latin typeface="ＭＳ ゴシック" panose="020B0609070205080204" pitchFamily="49" charset="-128"/>
                <a:ea typeface="ＭＳ ゴシック" panose="020B0609070205080204" pitchFamily="49" charset="-128"/>
              </a:rPr>
              <a:t>正するための議論</a:t>
            </a:r>
            <a:r>
              <a:rPr lang="ja-JP" altLang="en-US" sz="1400" dirty="0">
                <a:latin typeface="ＭＳ ゴシック" panose="020B0609070205080204" pitchFamily="49" charset="-128"/>
                <a:ea typeface="ＭＳ ゴシック" panose="020B0609070205080204" pitchFamily="49" charset="-128"/>
              </a:rPr>
              <a:t>が</a:t>
            </a:r>
            <a:r>
              <a:rPr lang="ja-JP" altLang="en-US" sz="1400" dirty="0" smtClean="0">
                <a:latin typeface="ＭＳ ゴシック" panose="020B0609070205080204" pitchFamily="49" charset="-128"/>
                <a:ea typeface="ＭＳ ゴシック" panose="020B0609070205080204" pitchFamily="49" charset="-128"/>
              </a:rPr>
              <a:t>行われた（</a:t>
            </a:r>
            <a:r>
              <a:rPr lang="ja-JP" altLang="en-US" sz="1400" dirty="0">
                <a:latin typeface="ＭＳ ゴシック" panose="020B0609070205080204" pitchFamily="49" charset="-128"/>
                <a:ea typeface="ＭＳ ゴシック" panose="020B0609070205080204" pitchFamily="49" charset="-128"/>
              </a:rPr>
              <a:t>２回討議の第２回目）</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82563" indent="-182563" algn="just" eaLnBrk="0" latinLnBrk="1" hangingPunct="0"/>
            <a:r>
              <a:rPr lang="ja-JP" altLang="en-US" sz="1400" dirty="0" smtClean="0">
                <a:latin typeface="ＭＳ ゴシック" panose="020B0609070205080204" pitchFamily="49" charset="-128"/>
                <a:ea typeface="ＭＳ ゴシック" panose="020B0609070205080204" pitchFamily="49" charset="-128"/>
              </a:rPr>
              <a:t>○　第１回目（</a:t>
            </a:r>
            <a:r>
              <a:rPr lang="en-US" altLang="ja-JP" sz="1400" dirty="0" smtClean="0">
                <a:latin typeface="ＭＳ ゴシック" panose="020B0609070205080204" pitchFamily="49" charset="-128"/>
                <a:ea typeface="ＭＳ ゴシック" panose="020B0609070205080204" pitchFamily="49" charset="-128"/>
              </a:rPr>
              <a:t>2016</a:t>
            </a:r>
            <a:r>
              <a:rPr lang="ja-JP" altLang="en-US" sz="1400" dirty="0" smtClean="0">
                <a:latin typeface="ＭＳ ゴシック" panose="020B0609070205080204" pitchFamily="49" charset="-128"/>
                <a:ea typeface="ＭＳ ゴシック" panose="020B0609070205080204" pitchFamily="49" charset="-128"/>
              </a:rPr>
              <a:t>年）の議論において合意が得られず持ち越しとなっていた「難民」と、今回新たにアフリカ政府グループから提案がなされた「移民」の記載については、危機的</a:t>
            </a:r>
            <a:r>
              <a:rPr lang="ja-JP" altLang="en-US" sz="1400" dirty="0">
                <a:latin typeface="ＭＳ ゴシック" panose="020B0609070205080204" pitchFamily="49" charset="-128"/>
                <a:ea typeface="ＭＳ ゴシック" panose="020B0609070205080204" pitchFamily="49" charset="-128"/>
              </a:rPr>
              <a:t>状況下に限定する形で</a:t>
            </a:r>
            <a:r>
              <a:rPr lang="ja-JP" altLang="en-US" sz="1400" dirty="0" smtClean="0">
                <a:latin typeface="ＭＳ ゴシック" panose="020B0609070205080204" pitchFamily="49" charset="-128"/>
                <a:ea typeface="ＭＳ ゴシック" panose="020B0609070205080204" pitchFamily="49" charset="-128"/>
              </a:rPr>
              <a:t>盛り込まれた。</a:t>
            </a:r>
            <a:endParaRPr lang="en-US" altLang="ja-JP" sz="1400" dirty="0" smtClean="0">
              <a:latin typeface="ＭＳ ゴシック" panose="020B0609070205080204" pitchFamily="49" charset="-128"/>
              <a:ea typeface="ＭＳ ゴシック" panose="020B0609070205080204" pitchFamily="49" charset="-128"/>
            </a:endParaRPr>
          </a:p>
          <a:p>
            <a:pPr marL="182563" indent="-182563" algn="just" eaLnBrk="0" latinLnBrk="1" hangingPunct="0"/>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委員会で取りまとめられた勧告案は、本会議での投票</a:t>
            </a:r>
            <a:r>
              <a:rPr lang="ja-JP" altLang="en-US" sz="1400" dirty="0">
                <a:latin typeface="ＭＳ ゴシック" panose="020B0609070205080204" pitchFamily="49" charset="-128"/>
                <a:ea typeface="ＭＳ ゴシック" panose="020B0609070205080204" pitchFamily="49" charset="-128"/>
              </a:rPr>
              <a:t>の結果、賛成多数により採択された</a:t>
            </a:r>
            <a:r>
              <a:rPr lang="ja-JP" altLang="en-US" sz="1400" dirty="0" smtClean="0">
                <a:latin typeface="ＭＳ ゴシック" panose="020B0609070205080204" pitchFamily="49" charset="-128"/>
                <a:ea typeface="ＭＳ ゴシック" panose="020B0609070205080204" pitchFamily="49" charset="-128"/>
              </a:rPr>
              <a:t>。</a:t>
            </a:r>
            <a:endParaRPr lang="ja-JP" altLang="en-US" sz="1400" dirty="0">
              <a:latin typeface="ＭＳ ゴシック" panose="020B0609070205080204" pitchFamily="49" charset="-128"/>
              <a:ea typeface="ＭＳ ゴシック" panose="020B0609070205080204" pitchFamily="49" charset="-128"/>
            </a:endParaRPr>
          </a:p>
        </p:txBody>
      </p:sp>
      <p:sp>
        <p:nvSpPr>
          <p:cNvPr id="15" name="AutoShape 10"/>
          <p:cNvSpPr>
            <a:spLocks noChangeArrowheads="1"/>
          </p:cNvSpPr>
          <p:nvPr/>
        </p:nvSpPr>
        <p:spPr bwMode="auto">
          <a:xfrm>
            <a:off x="116070" y="7236782"/>
            <a:ext cx="6624735" cy="576000"/>
          </a:xfrm>
          <a:prstGeom prst="roundRect">
            <a:avLst>
              <a:gd name="adj" fmla="val 19169"/>
            </a:avLst>
          </a:prstGeom>
          <a:solidFill>
            <a:schemeClr val="tx2">
              <a:lumMod val="20000"/>
              <a:lumOff val="80000"/>
            </a:schemeClr>
          </a:solidFill>
          <a:ln w="12700">
            <a:solidFill>
              <a:schemeClr val="tx2"/>
            </a:solidFill>
            <a:round/>
            <a:headEnd/>
            <a:tailEnd/>
          </a:ln>
        </p:spPr>
        <p:txBody>
          <a:bodyPr wrap="square" anchor="ctr">
            <a:noAutofit/>
          </a:bodyPr>
          <a:lstStyle/>
          <a:p>
            <a:pPr marL="182563" indent="-182563" algn="just">
              <a:defRPr/>
            </a:pPr>
            <a:r>
              <a:rPr lang="ja-JP" altLang="en-US" sz="1400" dirty="0" smtClean="0">
                <a:latin typeface="ＭＳ ゴシック" panose="020B0609070205080204" pitchFamily="49" charset="-128"/>
                <a:ea typeface="ＭＳ ゴシック" panose="020B0609070205080204" pitchFamily="49" charset="-128"/>
              </a:rPr>
              <a:t>○　各国における条約の適用状況について個別審査等が行われ、</a:t>
            </a:r>
            <a:r>
              <a:rPr lang="en-US" altLang="ja-JP" sz="1400" dirty="0" smtClean="0">
                <a:latin typeface="ＭＳ ゴシック" panose="020B0609070205080204" pitchFamily="49" charset="-128"/>
                <a:ea typeface="ＭＳ ゴシック" panose="020B0609070205080204" pitchFamily="49" charset="-128"/>
              </a:rPr>
              <a:t>24</a:t>
            </a:r>
            <a:r>
              <a:rPr lang="ja-JP" altLang="en-US" sz="1400" dirty="0" smtClean="0">
                <a:latin typeface="ＭＳ ゴシック" panose="020B0609070205080204" pitchFamily="49" charset="-128"/>
                <a:ea typeface="ＭＳ ゴシック" panose="020B0609070205080204" pitchFamily="49" charset="-128"/>
              </a:rPr>
              <a:t>件すべてについて、政労使コンセンサスによる結論が採択された（日本案件はなし）。</a:t>
            </a:r>
            <a:endParaRPr lang="ja-JP" altLang="en-US" sz="1400" dirty="0">
              <a:solidFill>
                <a:srgbClr val="000000"/>
              </a:solidFill>
            </a:endParaRPr>
          </a:p>
        </p:txBody>
      </p:sp>
      <p:sp>
        <p:nvSpPr>
          <p:cNvPr id="21" name="AutoShape 10"/>
          <p:cNvSpPr>
            <a:spLocks noChangeArrowheads="1"/>
          </p:cNvSpPr>
          <p:nvPr/>
        </p:nvSpPr>
        <p:spPr bwMode="auto">
          <a:xfrm>
            <a:off x="116632" y="8172822"/>
            <a:ext cx="6624735" cy="2016224"/>
          </a:xfrm>
          <a:prstGeom prst="roundRect">
            <a:avLst>
              <a:gd name="adj" fmla="val 10823"/>
            </a:avLst>
          </a:prstGeom>
          <a:solidFill>
            <a:schemeClr val="tx2">
              <a:lumMod val="20000"/>
              <a:lumOff val="80000"/>
            </a:schemeClr>
          </a:solidFill>
          <a:ln w="12700">
            <a:solidFill>
              <a:schemeClr val="tx2"/>
            </a:solidFill>
            <a:round/>
            <a:headEnd/>
            <a:tailEnd/>
          </a:ln>
        </p:spPr>
        <p:txBody>
          <a:bodyPr wrap="square" anchor="ctr">
            <a:noAutofit/>
          </a:bodyPr>
          <a:lstStyle/>
          <a:p>
            <a:pPr marL="182563" indent="-182563" algn="just"/>
            <a:r>
              <a:rPr lang="ja-JP" altLang="en-US" sz="1400" dirty="0" smtClean="0">
                <a:latin typeface="ＭＳ ゴシック" panose="020B0609070205080204" pitchFamily="49" charset="-128"/>
                <a:ea typeface="ＭＳ ゴシック" panose="020B0609070205080204" pitchFamily="49" charset="-128"/>
              </a:rPr>
              <a:t>○　</a:t>
            </a:r>
            <a:r>
              <a:rPr lang="en-US" altLang="ja-JP" sz="1400" dirty="0" smtClean="0">
                <a:latin typeface="ＭＳ ゴシック" panose="020B0609070205080204" pitchFamily="49" charset="-128"/>
                <a:ea typeface="ＭＳ ゴシック" panose="020B0609070205080204" pitchFamily="49" charset="-128"/>
              </a:rPr>
              <a:t>1997</a:t>
            </a:r>
            <a:r>
              <a:rPr lang="ja-JP" altLang="en-US" sz="1400" dirty="0" smtClean="0">
                <a:latin typeface="ＭＳ ゴシック" panose="020B0609070205080204" pitchFamily="49" charset="-128"/>
                <a:ea typeface="ＭＳ ゴシック" panose="020B0609070205080204" pitchFamily="49" charset="-128"/>
              </a:rPr>
              <a:t>年</a:t>
            </a:r>
            <a:r>
              <a:rPr lang="ja-JP" altLang="en-US" sz="1400" dirty="0">
                <a:latin typeface="ＭＳ ゴシック" panose="020B0609070205080204" pitchFamily="49" charset="-128"/>
                <a:ea typeface="ＭＳ ゴシック" panose="020B0609070205080204" pitchFamily="49" charset="-128"/>
              </a:rPr>
              <a:t>の</a:t>
            </a:r>
            <a:r>
              <a:rPr lang="ja-JP" altLang="en-US" sz="1400" dirty="0" smtClean="0">
                <a:latin typeface="ＭＳ ゴシック" panose="020B0609070205080204" pitchFamily="49" charset="-128"/>
                <a:ea typeface="ＭＳ ゴシック" panose="020B0609070205080204" pitchFamily="49" charset="-128"/>
              </a:rPr>
              <a:t>第</a:t>
            </a:r>
            <a:r>
              <a:rPr lang="en-US" altLang="ja-JP" sz="1400" dirty="0" smtClean="0">
                <a:latin typeface="ＭＳ ゴシック" panose="020B0609070205080204" pitchFamily="49" charset="-128"/>
                <a:ea typeface="ＭＳ ゴシック" panose="020B0609070205080204" pitchFamily="49" charset="-128"/>
              </a:rPr>
              <a:t>86</a:t>
            </a:r>
            <a:r>
              <a:rPr lang="ja-JP" altLang="en-US" sz="1400" dirty="0" smtClean="0">
                <a:latin typeface="ＭＳ ゴシック" panose="020B0609070205080204" pitchFamily="49" charset="-128"/>
                <a:ea typeface="ＭＳ ゴシック" panose="020B0609070205080204" pitchFamily="49" charset="-128"/>
              </a:rPr>
              <a:t>回</a:t>
            </a:r>
            <a:r>
              <a:rPr lang="ja-JP" altLang="en-US" sz="1400" dirty="0">
                <a:latin typeface="ＭＳ ゴシック" panose="020B0609070205080204" pitchFamily="49" charset="-128"/>
                <a:ea typeface="ＭＳ ゴシック" panose="020B0609070205080204" pitchFamily="49" charset="-128"/>
              </a:rPr>
              <a:t>総会</a:t>
            </a:r>
            <a:r>
              <a:rPr lang="ja-JP" altLang="en-US" sz="1400" dirty="0" smtClean="0">
                <a:latin typeface="ＭＳ ゴシック" panose="020B0609070205080204" pitchFamily="49" charset="-128"/>
                <a:ea typeface="ＭＳ ゴシック" panose="020B0609070205080204" pitchFamily="49" charset="-128"/>
              </a:rPr>
              <a:t>で採択され、</a:t>
            </a:r>
            <a:r>
              <a:rPr lang="en-US" altLang="ja-JP" sz="1400" dirty="0" smtClean="0">
                <a:latin typeface="ＭＳ ゴシック" panose="020B0609070205080204" pitchFamily="49" charset="-128"/>
                <a:ea typeface="ＭＳ ゴシック" panose="020B0609070205080204" pitchFamily="49" charset="-128"/>
              </a:rPr>
              <a:t>2015</a:t>
            </a:r>
            <a:r>
              <a:rPr lang="ja-JP" altLang="en-US" sz="1400" dirty="0" smtClean="0">
                <a:latin typeface="ＭＳ ゴシック" panose="020B0609070205080204" pitchFamily="49" charset="-128"/>
                <a:ea typeface="ＭＳ ゴシック" panose="020B0609070205080204" pitchFamily="49" charset="-128"/>
              </a:rPr>
              <a:t>年</a:t>
            </a:r>
            <a:r>
              <a:rPr lang="en-US" altLang="ja-JP" sz="1400" dirty="0" smtClean="0">
                <a:latin typeface="ＭＳ ゴシック" panose="020B0609070205080204" pitchFamily="49" charset="-128"/>
                <a:ea typeface="ＭＳ ゴシック" panose="020B0609070205080204" pitchFamily="49" charset="-128"/>
              </a:rPr>
              <a:t>10</a:t>
            </a:r>
            <a:r>
              <a:rPr lang="ja-JP" altLang="en-US" sz="1400" dirty="0" smtClean="0">
                <a:latin typeface="ＭＳ ゴシック" panose="020B0609070205080204" pitchFamily="49" charset="-128"/>
                <a:ea typeface="ＭＳ ゴシック" panose="020B0609070205080204" pitchFamily="49" charset="-128"/>
              </a:rPr>
              <a:t>月</a:t>
            </a:r>
            <a:r>
              <a:rPr lang="ja-JP" altLang="en-US" sz="1400" dirty="0">
                <a:latin typeface="ＭＳ ゴシック" panose="020B0609070205080204" pitchFamily="49" charset="-128"/>
                <a:ea typeface="ＭＳ ゴシック" panose="020B0609070205080204" pitchFamily="49" charset="-128"/>
              </a:rPr>
              <a:t>に発効</a:t>
            </a:r>
            <a:r>
              <a:rPr lang="ja-JP" altLang="en-US" sz="1400" dirty="0" smtClean="0">
                <a:latin typeface="ＭＳ ゴシック" panose="020B0609070205080204" pitchFamily="49" charset="-128"/>
                <a:ea typeface="ＭＳ ゴシック" panose="020B0609070205080204" pitchFamily="49" charset="-128"/>
              </a:rPr>
              <a:t>した</a:t>
            </a:r>
            <a:r>
              <a:rPr lang="en-US" altLang="ja-JP" sz="1400" dirty="0">
                <a:latin typeface="ＭＳ ゴシック" panose="020B0609070205080204" pitchFamily="49" charset="-128"/>
                <a:ea typeface="ＭＳ ゴシック" panose="020B0609070205080204" pitchFamily="49" charset="-128"/>
              </a:rPr>
              <a:t>ILO</a:t>
            </a:r>
            <a:r>
              <a:rPr lang="ja-JP" altLang="en-US" sz="1400" dirty="0">
                <a:latin typeface="ＭＳ ゴシック" panose="020B0609070205080204" pitchFamily="49" charset="-128"/>
                <a:ea typeface="ＭＳ ゴシック" panose="020B0609070205080204" pitchFamily="49" charset="-128"/>
              </a:rPr>
              <a:t>憲章第</a:t>
            </a:r>
            <a:r>
              <a:rPr lang="en-US" altLang="ja-JP" sz="1400" dirty="0">
                <a:latin typeface="ＭＳ ゴシック" panose="020B0609070205080204" pitchFamily="49" charset="-128"/>
                <a:ea typeface="ＭＳ ゴシック" panose="020B0609070205080204" pitchFamily="49" charset="-128"/>
              </a:rPr>
              <a:t>19</a:t>
            </a:r>
            <a:r>
              <a:rPr lang="ja-JP" altLang="en-US" sz="1400" dirty="0" smtClean="0">
                <a:latin typeface="ＭＳ ゴシック" panose="020B0609070205080204" pitchFamily="49" charset="-128"/>
                <a:ea typeface="ＭＳ ゴシック" panose="020B0609070205080204" pitchFamily="49" charset="-128"/>
              </a:rPr>
              <a:t>条９により、総会において投票総数の３分の２以上の賛成があった場合には，既存の</a:t>
            </a:r>
            <a:r>
              <a:rPr lang="en-US" altLang="ja-JP" sz="1400" dirty="0" smtClean="0">
                <a:latin typeface="ＭＳ ゴシック" panose="020B0609070205080204" pitchFamily="49" charset="-128"/>
                <a:ea typeface="ＭＳ ゴシック" panose="020B0609070205080204" pitchFamily="49" charset="-128"/>
              </a:rPr>
              <a:t>ILO</a:t>
            </a:r>
            <a:r>
              <a:rPr lang="ja-JP" altLang="en-US" sz="1400" dirty="0" smtClean="0">
                <a:latin typeface="ＭＳ ゴシック" panose="020B0609070205080204" pitchFamily="49" charset="-128"/>
                <a:ea typeface="ＭＳ ゴシック" panose="020B0609070205080204" pitchFamily="49" charset="-128"/>
              </a:rPr>
              <a:t>条約</a:t>
            </a:r>
            <a:r>
              <a:rPr lang="ja-JP" altLang="en-US" sz="1400" dirty="0">
                <a:latin typeface="ＭＳ ゴシック" panose="020B0609070205080204" pitchFamily="49" charset="-128"/>
                <a:ea typeface="ＭＳ ゴシック" panose="020B0609070205080204" pitchFamily="49" charset="-128"/>
              </a:rPr>
              <a:t>を廃止できることと</a:t>
            </a:r>
            <a:r>
              <a:rPr lang="ja-JP" altLang="en-US" sz="1400" dirty="0" smtClean="0">
                <a:latin typeface="ＭＳ ゴシック" panose="020B0609070205080204" pitchFamily="49" charset="-128"/>
                <a:ea typeface="ＭＳ ゴシック" panose="020B0609070205080204" pitchFamily="49" charset="-128"/>
              </a:rPr>
              <a:t>なった。</a:t>
            </a:r>
            <a:endParaRPr lang="en-US" altLang="ja-JP" sz="1400" dirty="0" smtClean="0">
              <a:latin typeface="ＭＳ ゴシック" panose="020B0609070205080204" pitchFamily="49" charset="-128"/>
              <a:ea typeface="ＭＳ ゴシック" panose="020B0609070205080204" pitchFamily="49" charset="-128"/>
            </a:endParaRPr>
          </a:p>
          <a:p>
            <a:pPr marL="182563" indent="-182563" algn="just">
              <a:spcAft>
                <a:spcPts val="600"/>
              </a:spcAft>
            </a:pPr>
            <a:r>
              <a:rPr lang="ja-JP" altLang="en-US" sz="1400" dirty="0" smtClean="0">
                <a:latin typeface="ＭＳ ゴシック" panose="020B0609070205080204" pitchFamily="49" charset="-128"/>
                <a:ea typeface="ＭＳ ゴシック" panose="020B0609070205080204" pitchFamily="49" charset="-128"/>
              </a:rPr>
              <a:t>○　今回は、第４号</a:t>
            </a:r>
            <a:r>
              <a:rPr lang="ja-JP" altLang="en-US"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夜業</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婦人</a:t>
            </a:r>
            <a:r>
              <a:rPr lang="en-US" altLang="ja-JP" sz="1400" dirty="0" smtClean="0">
                <a:latin typeface="ＭＳ ゴシック" panose="020B0609070205080204" pitchFamily="49" charset="-128"/>
                <a:ea typeface="ＭＳ ゴシック" panose="020B0609070205080204" pitchFamily="49" charset="-128"/>
              </a:rPr>
              <a:t>)､1919</a:t>
            </a:r>
            <a:r>
              <a:rPr lang="ja-JP" altLang="en-US" sz="1400" dirty="0">
                <a:latin typeface="ＭＳ ゴシック" panose="020B0609070205080204" pitchFamily="49" charset="-128"/>
                <a:ea typeface="ＭＳ ゴシック" panose="020B0609070205080204" pitchFamily="49" charset="-128"/>
              </a:rPr>
              <a:t>年）、第</a:t>
            </a:r>
            <a:r>
              <a:rPr lang="en-US" altLang="ja-JP" sz="1400" dirty="0">
                <a:latin typeface="ＭＳ ゴシック" panose="020B0609070205080204" pitchFamily="49" charset="-128"/>
                <a:ea typeface="ＭＳ ゴシック" panose="020B0609070205080204" pitchFamily="49" charset="-128"/>
              </a:rPr>
              <a:t>15</a:t>
            </a:r>
            <a:r>
              <a:rPr lang="ja-JP" altLang="en-US" sz="1400" dirty="0">
                <a:latin typeface="ＭＳ ゴシック" panose="020B0609070205080204" pitchFamily="49" charset="-128"/>
                <a:ea typeface="ＭＳ ゴシック" panose="020B0609070205080204" pitchFamily="49" charset="-128"/>
              </a:rPr>
              <a:t>号（最低</a:t>
            </a:r>
            <a:r>
              <a:rPr lang="ja-JP" altLang="en-US" sz="1400" dirty="0" smtClean="0">
                <a:latin typeface="ＭＳ ゴシック" panose="020B0609070205080204" pitchFamily="49" charset="-128"/>
                <a:ea typeface="ＭＳ ゴシック" panose="020B0609070205080204" pitchFamily="49" charset="-128"/>
              </a:rPr>
              <a:t>年齢</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石炭夫及火夫</a:t>
            </a:r>
            <a:r>
              <a:rPr lang="en-US" altLang="ja-JP" sz="1400" dirty="0" smtClean="0">
                <a:latin typeface="ＭＳ ゴシック" panose="020B0609070205080204" pitchFamily="49" charset="-128"/>
                <a:ea typeface="ＭＳ ゴシック" panose="020B0609070205080204" pitchFamily="49" charset="-128"/>
              </a:rPr>
              <a:t>)､1921</a:t>
            </a:r>
            <a:r>
              <a:rPr lang="ja-JP" altLang="en-US" sz="1400" dirty="0">
                <a:latin typeface="ＭＳ ゴシック" panose="020B0609070205080204" pitchFamily="49" charset="-128"/>
                <a:ea typeface="ＭＳ ゴシック" panose="020B0609070205080204" pitchFamily="49" charset="-128"/>
              </a:rPr>
              <a:t>年）、第</a:t>
            </a:r>
            <a:r>
              <a:rPr lang="en-US" altLang="ja-JP" sz="1400" dirty="0">
                <a:latin typeface="ＭＳ ゴシック" panose="020B0609070205080204" pitchFamily="49" charset="-128"/>
                <a:ea typeface="ＭＳ ゴシック" panose="020B0609070205080204" pitchFamily="49" charset="-128"/>
              </a:rPr>
              <a:t>28</a:t>
            </a:r>
            <a:r>
              <a:rPr lang="ja-JP" altLang="en-US" sz="1400" dirty="0">
                <a:latin typeface="ＭＳ ゴシック" panose="020B0609070205080204" pitchFamily="49" charset="-128"/>
                <a:ea typeface="ＭＳ ゴシック" panose="020B0609070205080204" pitchFamily="49" charset="-128"/>
              </a:rPr>
              <a:t>号（災害</a:t>
            </a:r>
            <a:r>
              <a:rPr lang="ja-JP" altLang="en-US" sz="1400" dirty="0" smtClean="0">
                <a:latin typeface="ＭＳ ゴシック" panose="020B0609070205080204" pitchFamily="49" charset="-128"/>
                <a:ea typeface="ＭＳ ゴシック" panose="020B0609070205080204" pitchFamily="49" charset="-128"/>
              </a:rPr>
              <a:t>保護</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仲仕</a:t>
            </a:r>
            <a:r>
              <a:rPr lang="en-US" altLang="ja-JP" sz="1400" dirty="0" smtClean="0">
                <a:latin typeface="ＭＳ ゴシック" panose="020B0609070205080204" pitchFamily="49" charset="-128"/>
                <a:ea typeface="ＭＳ ゴシック" panose="020B0609070205080204" pitchFamily="49" charset="-128"/>
              </a:rPr>
              <a:t>)､1929</a:t>
            </a:r>
            <a:r>
              <a:rPr lang="ja-JP" altLang="en-US" sz="1400" dirty="0">
                <a:latin typeface="ＭＳ ゴシック" panose="020B0609070205080204" pitchFamily="49" charset="-128"/>
                <a:ea typeface="ＭＳ ゴシック" panose="020B0609070205080204" pitchFamily="49" charset="-128"/>
              </a:rPr>
              <a:t>年）、第</a:t>
            </a:r>
            <a:r>
              <a:rPr lang="en-US" altLang="ja-JP" sz="1400" dirty="0">
                <a:latin typeface="ＭＳ ゴシック" panose="020B0609070205080204" pitchFamily="49" charset="-128"/>
                <a:ea typeface="ＭＳ ゴシック" panose="020B0609070205080204" pitchFamily="49" charset="-128"/>
              </a:rPr>
              <a:t>41</a:t>
            </a:r>
            <a:r>
              <a:rPr lang="ja-JP" altLang="en-US" sz="1400" dirty="0">
                <a:latin typeface="ＭＳ ゴシック" panose="020B0609070205080204" pitchFamily="49" charset="-128"/>
                <a:ea typeface="ＭＳ ゴシック" panose="020B0609070205080204" pitchFamily="49" charset="-128"/>
              </a:rPr>
              <a:t>号（</a:t>
            </a:r>
            <a:r>
              <a:rPr lang="ja-JP" altLang="en-US" sz="1400" dirty="0" smtClean="0">
                <a:latin typeface="ＭＳ ゴシック" panose="020B0609070205080204" pitchFamily="49" charset="-128"/>
                <a:ea typeface="ＭＳ ゴシック" panose="020B0609070205080204" pitchFamily="49" charset="-128"/>
              </a:rPr>
              <a:t>夜業</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婦人</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改正</a:t>
            </a:r>
            <a:r>
              <a:rPr lang="en-US" altLang="ja-JP" sz="1400" dirty="0" smtClean="0">
                <a:latin typeface="ＭＳ ゴシック" panose="020B0609070205080204" pitchFamily="49" charset="-128"/>
                <a:ea typeface="ＭＳ ゴシック" panose="020B0609070205080204" pitchFamily="49" charset="-128"/>
              </a:rPr>
              <a:t>)､1934</a:t>
            </a:r>
            <a:r>
              <a:rPr lang="ja-JP" altLang="en-US" sz="1400" dirty="0">
                <a:latin typeface="ＭＳ ゴシック" panose="020B0609070205080204" pitchFamily="49" charset="-128"/>
                <a:ea typeface="ＭＳ ゴシック" panose="020B0609070205080204" pitchFamily="49" charset="-128"/>
              </a:rPr>
              <a:t>年）、第</a:t>
            </a:r>
            <a:r>
              <a:rPr lang="en-US" altLang="ja-JP" sz="1400" dirty="0">
                <a:latin typeface="ＭＳ ゴシック" panose="020B0609070205080204" pitchFamily="49" charset="-128"/>
                <a:ea typeface="ＭＳ ゴシック" panose="020B0609070205080204" pitchFamily="49" charset="-128"/>
              </a:rPr>
              <a:t>60</a:t>
            </a:r>
            <a:r>
              <a:rPr lang="ja-JP" altLang="en-US" sz="1400" dirty="0">
                <a:latin typeface="ＭＳ ゴシック" panose="020B0609070205080204" pitchFamily="49" charset="-128"/>
                <a:ea typeface="ＭＳ ゴシック" panose="020B0609070205080204" pitchFamily="49" charset="-128"/>
              </a:rPr>
              <a:t>号（最低</a:t>
            </a:r>
            <a:r>
              <a:rPr lang="ja-JP" altLang="en-US" sz="1400" dirty="0" smtClean="0">
                <a:latin typeface="ＭＳ ゴシック" panose="020B0609070205080204" pitchFamily="49" charset="-128"/>
                <a:ea typeface="ＭＳ ゴシック" panose="020B0609070205080204" pitchFamily="49" charset="-128"/>
              </a:rPr>
              <a:t>年齢</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非工業的労務</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改正</a:t>
            </a:r>
            <a:r>
              <a:rPr lang="en-US" altLang="ja-JP" sz="1400" dirty="0" smtClean="0">
                <a:latin typeface="ＭＳ ゴシック" panose="020B0609070205080204" pitchFamily="49" charset="-128"/>
                <a:ea typeface="ＭＳ ゴシック" panose="020B0609070205080204" pitchFamily="49" charset="-128"/>
              </a:rPr>
              <a:t>)､1937</a:t>
            </a:r>
            <a:r>
              <a:rPr lang="ja-JP" altLang="en-US" sz="1400" dirty="0">
                <a:latin typeface="ＭＳ ゴシック" panose="020B0609070205080204" pitchFamily="49" charset="-128"/>
                <a:ea typeface="ＭＳ ゴシック" panose="020B0609070205080204" pitchFamily="49" charset="-128"/>
              </a:rPr>
              <a:t>年）、第</a:t>
            </a:r>
            <a:r>
              <a:rPr lang="en-US" altLang="ja-JP" sz="1400" dirty="0">
                <a:latin typeface="ＭＳ ゴシック" panose="020B0609070205080204" pitchFamily="49" charset="-128"/>
                <a:ea typeface="ＭＳ ゴシック" panose="020B0609070205080204" pitchFamily="49" charset="-128"/>
              </a:rPr>
              <a:t>67</a:t>
            </a:r>
            <a:r>
              <a:rPr lang="ja-JP" altLang="en-US" sz="1400" dirty="0">
                <a:latin typeface="ＭＳ ゴシック" panose="020B0609070205080204" pitchFamily="49" charset="-128"/>
                <a:ea typeface="ＭＳ ゴシック" panose="020B0609070205080204" pitchFamily="49" charset="-128"/>
              </a:rPr>
              <a:t>号（労働時間及び休息</a:t>
            </a:r>
            <a:r>
              <a:rPr lang="ja-JP" altLang="en-US" sz="1400" dirty="0" smtClean="0">
                <a:latin typeface="ＭＳ ゴシック" panose="020B0609070205080204" pitchFamily="49" charset="-128"/>
                <a:ea typeface="ＭＳ ゴシック" panose="020B0609070205080204" pitchFamily="49" charset="-128"/>
              </a:rPr>
              <a:t>期間</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路面運送</a:t>
            </a:r>
            <a:r>
              <a:rPr lang="en-US" altLang="ja-JP" sz="1400" dirty="0" smtClean="0">
                <a:latin typeface="ＭＳ ゴシック" panose="020B0609070205080204" pitchFamily="49" charset="-128"/>
                <a:ea typeface="ＭＳ ゴシック" panose="020B0609070205080204" pitchFamily="49" charset="-128"/>
              </a:rPr>
              <a:t>)､1939</a:t>
            </a:r>
            <a:r>
              <a:rPr lang="ja-JP" altLang="en-US" sz="1400" dirty="0">
                <a:latin typeface="ＭＳ ゴシック" panose="020B0609070205080204" pitchFamily="49" charset="-128"/>
                <a:ea typeface="ＭＳ ゴシック" panose="020B0609070205080204" pitchFamily="49" charset="-128"/>
              </a:rPr>
              <a:t>年）の６</a:t>
            </a:r>
            <a:r>
              <a:rPr lang="ja-JP" altLang="en-US" sz="1400" dirty="0" smtClean="0">
                <a:latin typeface="ＭＳ ゴシック" panose="020B0609070205080204" pitchFamily="49" charset="-128"/>
                <a:ea typeface="ＭＳ ゴシック" panose="020B0609070205080204" pitchFamily="49" charset="-128"/>
              </a:rPr>
              <a:t>条約について議論</a:t>
            </a:r>
            <a:r>
              <a:rPr lang="ja-JP" altLang="en-US" sz="1400" dirty="0">
                <a:latin typeface="ＭＳ ゴシック" panose="020B0609070205080204" pitchFamily="49" charset="-128"/>
                <a:ea typeface="ＭＳ ゴシック" panose="020B0609070205080204" pitchFamily="49" charset="-128"/>
              </a:rPr>
              <a:t>が</a:t>
            </a:r>
            <a:r>
              <a:rPr lang="ja-JP" altLang="en-US" sz="1400" dirty="0" smtClean="0">
                <a:latin typeface="ＭＳ ゴシック" panose="020B0609070205080204" pitchFamily="49" charset="-128"/>
                <a:ea typeface="ＭＳ ゴシック" panose="020B0609070205080204" pitchFamily="49" charset="-128"/>
              </a:rPr>
              <a:t>行われ、本会議での投票の結果、全て廃止・撤回（</a:t>
            </a:r>
            <a:r>
              <a:rPr lang="en-US" altLang="ja-JP" sz="1400" dirty="0" smtClean="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）することが決定された。</a:t>
            </a:r>
            <a:endParaRPr lang="en-US" altLang="ja-JP" sz="1400" dirty="0" smtClean="0">
              <a:latin typeface="ＭＳ ゴシック" panose="020B0609070205080204" pitchFamily="49" charset="-128"/>
              <a:ea typeface="ＭＳ ゴシック" panose="020B0609070205080204" pitchFamily="49" charset="-128"/>
            </a:endParaRPr>
          </a:p>
          <a:p>
            <a:pPr marL="182563" indent="-182563" algn="just"/>
            <a:r>
              <a:rPr lang="ja-JP" altLang="en-US" sz="950" dirty="0" smtClean="0">
                <a:latin typeface="ＭＳ ゴシック" panose="020B0609070205080204" pitchFamily="49" charset="-128"/>
                <a:ea typeface="ＭＳ ゴシック" panose="020B0609070205080204" pitchFamily="49" charset="-128"/>
              </a:rPr>
              <a:t>（</a:t>
            </a:r>
            <a:r>
              <a:rPr lang="en-US" altLang="ja-JP" sz="950" dirty="0" smtClean="0">
                <a:latin typeface="ＭＳ ゴシック" panose="020B0609070205080204" pitchFamily="49" charset="-128"/>
                <a:ea typeface="ＭＳ ゴシック" panose="020B0609070205080204" pitchFamily="49" charset="-128"/>
              </a:rPr>
              <a:t>※</a:t>
            </a:r>
            <a:r>
              <a:rPr lang="ja-JP" altLang="en-US" sz="950" dirty="0" smtClean="0">
                <a:latin typeface="ＭＳ ゴシック" panose="020B0609070205080204" pitchFamily="49" charset="-128"/>
                <a:ea typeface="ＭＳ ゴシック" panose="020B0609070205080204" pitchFamily="49" charset="-128"/>
              </a:rPr>
              <a:t>）「廃止」は</a:t>
            </a:r>
            <a:r>
              <a:rPr lang="ja-JP" altLang="en-US" sz="950" dirty="0">
                <a:latin typeface="ＭＳ ゴシック" panose="020B0609070205080204" pitchFamily="49" charset="-128"/>
                <a:ea typeface="ＭＳ ゴシック" panose="020B0609070205080204" pitchFamily="49" charset="-128"/>
              </a:rPr>
              <a:t>現在法的効力を有している条約</a:t>
            </a:r>
            <a:r>
              <a:rPr lang="ja-JP" altLang="en-US" sz="950" dirty="0" smtClean="0">
                <a:latin typeface="ＭＳ ゴシック" panose="020B0609070205080204" pitchFamily="49" charset="-128"/>
                <a:ea typeface="ＭＳ ゴシック" panose="020B0609070205080204" pitchFamily="49" charset="-128"/>
              </a:rPr>
              <a:t>、「撤回」は</a:t>
            </a:r>
            <a:r>
              <a:rPr lang="ja-JP" altLang="en-US" sz="950" dirty="0">
                <a:latin typeface="ＭＳ ゴシック" panose="020B0609070205080204" pitchFamily="49" charset="-128"/>
                <a:ea typeface="ＭＳ ゴシック" panose="020B0609070205080204" pitchFamily="49" charset="-128"/>
              </a:rPr>
              <a:t>現在法的効力を有して</a:t>
            </a:r>
            <a:r>
              <a:rPr lang="ja-JP" altLang="en-US" sz="950" dirty="0" smtClean="0">
                <a:latin typeface="ＭＳ ゴシック" panose="020B0609070205080204" pitchFamily="49" charset="-128"/>
                <a:ea typeface="ＭＳ ゴシック" panose="020B0609070205080204" pitchFamily="49" charset="-128"/>
              </a:rPr>
              <a:t>いない条約を対象とするもの。</a:t>
            </a:r>
            <a:endParaRPr lang="ja-JP" altLang="en-US" sz="950" dirty="0">
              <a:latin typeface="ＭＳ ゴシック" panose="020B0609070205080204" pitchFamily="49" charset="-128"/>
              <a:ea typeface="ＭＳ ゴシック" panose="020B0609070205080204" pitchFamily="49" charset="-128"/>
            </a:endParaRPr>
          </a:p>
        </p:txBody>
      </p:sp>
      <p:sp>
        <p:nvSpPr>
          <p:cNvPr id="11" name="AutoShape 10"/>
          <p:cNvSpPr>
            <a:spLocks noChangeArrowheads="1"/>
          </p:cNvSpPr>
          <p:nvPr/>
        </p:nvSpPr>
        <p:spPr bwMode="auto">
          <a:xfrm>
            <a:off x="116071" y="5436518"/>
            <a:ext cx="6624735" cy="1440160"/>
          </a:xfrm>
          <a:prstGeom prst="roundRect">
            <a:avLst>
              <a:gd name="adj" fmla="val 7419"/>
            </a:avLst>
          </a:prstGeom>
          <a:solidFill>
            <a:schemeClr val="tx2">
              <a:lumMod val="20000"/>
              <a:lumOff val="80000"/>
            </a:schemeClr>
          </a:solidFill>
          <a:ln w="12700">
            <a:solidFill>
              <a:schemeClr val="tx2"/>
            </a:solidFill>
            <a:round/>
            <a:headEnd/>
            <a:tailEnd/>
          </a:ln>
        </p:spPr>
        <p:txBody>
          <a:bodyPr wrap="square" anchor="ctr">
            <a:noAutofit/>
          </a:bodyPr>
          <a:lstStyle/>
          <a:p>
            <a:pPr marL="182563" indent="-182563" algn="just"/>
            <a:r>
              <a:rPr lang="ja-JP" altLang="en-US" sz="1400" dirty="0" smtClean="0">
                <a:latin typeface="ＭＳ ゴシック" panose="020B0609070205080204" pitchFamily="49" charset="-128"/>
                <a:ea typeface="ＭＳ ゴシック" panose="020B0609070205080204" pitchFamily="49" charset="-128"/>
              </a:rPr>
              <a:t>○　</a:t>
            </a:r>
            <a:r>
              <a:rPr lang="en-US" altLang="ja-JP" sz="1400" dirty="0">
                <a:latin typeface="ＭＳ ゴシック" panose="020B0609070205080204" pitchFamily="49" charset="-128"/>
                <a:ea typeface="ＭＳ ゴシック" panose="020B0609070205080204" pitchFamily="49" charset="-128"/>
              </a:rPr>
              <a:t>ILO</a:t>
            </a:r>
            <a:r>
              <a:rPr lang="ja-JP" altLang="en-US" sz="1400" dirty="0">
                <a:latin typeface="ＭＳ ゴシック" panose="020B0609070205080204" pitchFamily="49" charset="-128"/>
                <a:ea typeface="ＭＳ ゴシック" panose="020B0609070205080204" pitchFamily="49" charset="-128"/>
              </a:rPr>
              <a:t>総会では</a:t>
            </a:r>
            <a:r>
              <a:rPr lang="ja-JP" altLang="en-US" sz="1400" dirty="0" smtClean="0">
                <a:latin typeface="ＭＳ ゴシック" panose="020B0609070205080204" pitchFamily="49" charset="-128"/>
                <a:ea typeface="ＭＳ ゴシック" panose="020B0609070205080204" pitchFamily="49" charset="-128"/>
              </a:rPr>
              <a:t>、①雇用、</a:t>
            </a:r>
            <a:r>
              <a:rPr lang="ja-JP" altLang="en-US" sz="1400" dirty="0">
                <a:latin typeface="ＭＳ ゴシック" panose="020B0609070205080204" pitchFamily="49" charset="-128"/>
                <a:ea typeface="ＭＳ ゴシック" panose="020B0609070205080204" pitchFamily="49" charset="-128"/>
              </a:rPr>
              <a:t>②</a:t>
            </a:r>
            <a:r>
              <a:rPr lang="ja-JP" altLang="en-US" sz="1400" dirty="0" smtClean="0">
                <a:latin typeface="ＭＳ ゴシック" panose="020B0609070205080204" pitchFamily="49" charset="-128"/>
                <a:ea typeface="ＭＳ ゴシック" panose="020B0609070205080204" pitchFamily="49" charset="-128"/>
              </a:rPr>
              <a:t>社会的保護、</a:t>
            </a:r>
            <a:r>
              <a:rPr lang="ja-JP" altLang="en-US" sz="1400" dirty="0">
                <a:latin typeface="ＭＳ ゴシック" panose="020B0609070205080204" pitchFamily="49" charset="-128"/>
                <a:ea typeface="ＭＳ ゴシック" panose="020B0609070205080204" pitchFamily="49" charset="-128"/>
              </a:rPr>
              <a:t>③</a:t>
            </a:r>
            <a:r>
              <a:rPr lang="ja-JP" altLang="en-US" sz="1400" dirty="0" smtClean="0">
                <a:latin typeface="ＭＳ ゴシック" panose="020B0609070205080204" pitchFamily="49" charset="-128"/>
                <a:ea typeface="ＭＳ ゴシック" panose="020B0609070205080204" pitchFamily="49" charset="-128"/>
              </a:rPr>
              <a:t>社会対話、</a:t>
            </a:r>
            <a:r>
              <a:rPr lang="ja-JP" altLang="en-US" sz="1400" dirty="0">
                <a:latin typeface="ＭＳ ゴシック" panose="020B0609070205080204" pitchFamily="49" charset="-128"/>
                <a:ea typeface="ＭＳ ゴシック" panose="020B0609070205080204" pitchFamily="49" charset="-128"/>
              </a:rPr>
              <a:t>④</a:t>
            </a:r>
            <a:r>
              <a:rPr lang="ja-JP" altLang="en-US" sz="1400" dirty="0" smtClean="0">
                <a:latin typeface="ＭＳ ゴシック" panose="020B0609070205080204" pitchFamily="49" charset="-128"/>
                <a:ea typeface="ＭＳ ゴシック" panose="020B0609070205080204" pitchFamily="49" charset="-128"/>
              </a:rPr>
              <a:t>労働</a:t>
            </a:r>
            <a:r>
              <a:rPr lang="ja-JP" altLang="en-US" sz="1400" dirty="0">
                <a:latin typeface="ＭＳ ゴシック" panose="020B0609070205080204" pitchFamily="49" charset="-128"/>
                <a:ea typeface="ＭＳ ゴシック" panose="020B0609070205080204" pitchFamily="49" charset="-128"/>
              </a:rPr>
              <a:t>における基本的原則及び</a:t>
            </a:r>
            <a:r>
              <a:rPr lang="ja-JP" altLang="en-US" sz="1400" dirty="0" smtClean="0">
                <a:latin typeface="ＭＳ ゴシック" panose="020B0609070205080204" pitchFamily="49" charset="-128"/>
                <a:ea typeface="ＭＳ ゴシック" panose="020B0609070205080204" pitchFamily="49" charset="-128"/>
              </a:rPr>
              <a:t>権利の</a:t>
            </a:r>
            <a:r>
              <a:rPr lang="ja-JP" altLang="en-US" sz="1400" dirty="0">
                <a:latin typeface="ＭＳ ゴシック" panose="020B0609070205080204" pitchFamily="49" charset="-128"/>
                <a:ea typeface="ＭＳ ゴシック" panose="020B0609070205080204" pitchFamily="49" charset="-128"/>
              </a:rPr>
              <a:t>４つの目標に関する</a:t>
            </a:r>
            <a:r>
              <a:rPr lang="en-US" altLang="ja-JP" sz="1400" dirty="0">
                <a:latin typeface="ＭＳ ゴシック" panose="020B0609070205080204" pitchFamily="49" charset="-128"/>
                <a:ea typeface="ＭＳ ゴシック" panose="020B0609070205080204" pitchFamily="49" charset="-128"/>
              </a:rPr>
              <a:t>ILO</a:t>
            </a:r>
            <a:r>
              <a:rPr lang="ja-JP" altLang="en-US" sz="1400" dirty="0">
                <a:latin typeface="ＭＳ ゴシック" panose="020B0609070205080204" pitchFamily="49" charset="-128"/>
                <a:ea typeface="ＭＳ ゴシック" panose="020B0609070205080204" pitchFamily="49" charset="-128"/>
              </a:rPr>
              <a:t>や加盟国の取組について周期的に議論を行っている</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82563" indent="-182563" algn="just"/>
            <a:r>
              <a:rPr lang="ja-JP" altLang="en-US" sz="1400" dirty="0" smtClean="0">
                <a:latin typeface="ＭＳ ゴシック" panose="020B0609070205080204" pitchFamily="49" charset="-128"/>
                <a:ea typeface="ＭＳ ゴシック" panose="020B0609070205080204" pitchFamily="49" charset="-128"/>
              </a:rPr>
              <a:t>○　今回</a:t>
            </a:r>
            <a:r>
              <a:rPr lang="ja-JP" altLang="en-US" sz="1400" dirty="0">
                <a:latin typeface="ＭＳ ゴシック" panose="020B0609070205080204" pitchFamily="49" charset="-128"/>
                <a:ea typeface="ＭＳ ゴシック" panose="020B0609070205080204" pitchFamily="49" charset="-128"/>
              </a:rPr>
              <a:t>は</a:t>
            </a:r>
            <a:r>
              <a:rPr lang="ja-JP" altLang="en-US" sz="1400" dirty="0" smtClean="0">
                <a:latin typeface="ＭＳ ゴシック" panose="020B0609070205080204" pitchFamily="49" charset="-128"/>
                <a:ea typeface="ＭＳ ゴシック" panose="020B0609070205080204" pitchFamily="49" charset="-128"/>
              </a:rPr>
              <a:t>、上記④に</a:t>
            </a:r>
            <a:r>
              <a:rPr lang="ja-JP" altLang="en-US" sz="1400" dirty="0">
                <a:latin typeface="ＭＳ ゴシック" panose="020B0609070205080204" pitchFamily="49" charset="-128"/>
                <a:ea typeface="ＭＳ ゴシック" panose="020B0609070205080204" pitchFamily="49" charset="-128"/>
              </a:rPr>
              <a:t>関する議論が行われ、審議の結果、政労使三者の対話、基本８条約の批准の推進、開発協力</a:t>
            </a:r>
            <a:r>
              <a:rPr lang="ja-JP" altLang="en-US" sz="1400" dirty="0" smtClean="0">
                <a:latin typeface="ＭＳ ゴシック" panose="020B0609070205080204" pitchFamily="49" charset="-128"/>
                <a:ea typeface="ＭＳ ゴシック" panose="020B0609070205080204" pitchFamily="49" charset="-128"/>
              </a:rPr>
              <a:t>及びキャパシティ</a:t>
            </a:r>
            <a:r>
              <a:rPr lang="ja-JP" altLang="en-US"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ビルディングの</a:t>
            </a:r>
            <a:r>
              <a:rPr lang="ja-JP" altLang="en-US" sz="1400" dirty="0">
                <a:latin typeface="ＭＳ ゴシック" panose="020B0609070205080204" pitchFamily="49" charset="-128"/>
                <a:ea typeface="ＭＳ ゴシック" panose="020B0609070205080204" pitchFamily="49" charset="-128"/>
              </a:rPr>
              <a:t>促進等に重点的に</a:t>
            </a:r>
            <a:r>
              <a:rPr lang="ja-JP" altLang="en-US" sz="1400" dirty="0" smtClean="0">
                <a:latin typeface="ＭＳ ゴシック" panose="020B0609070205080204" pitchFamily="49" charset="-128"/>
                <a:ea typeface="ＭＳ ゴシック" panose="020B0609070205080204" pitchFamily="49" charset="-128"/>
              </a:rPr>
              <a:t>取り組む</a:t>
            </a:r>
            <a:r>
              <a:rPr lang="ja-JP" altLang="en-US" sz="1400" dirty="0">
                <a:latin typeface="ＭＳ ゴシック" panose="020B0609070205080204" pitchFamily="49" charset="-128"/>
                <a:ea typeface="ＭＳ ゴシック" panose="020B0609070205080204" pitchFamily="49" charset="-128"/>
              </a:rPr>
              <a:t>こと</a:t>
            </a:r>
            <a:r>
              <a:rPr lang="ja-JP" altLang="en-US" sz="1400" dirty="0" smtClean="0">
                <a:latin typeface="ＭＳ ゴシック" panose="020B0609070205080204" pitchFamily="49" charset="-128"/>
                <a:ea typeface="ＭＳ ゴシック" panose="020B0609070205080204" pitchFamily="49" charset="-128"/>
              </a:rPr>
              <a:t>等が</a:t>
            </a:r>
            <a:r>
              <a:rPr lang="ja-JP" altLang="en-US" sz="1400" dirty="0">
                <a:latin typeface="ＭＳ ゴシック" panose="020B0609070205080204" pitchFamily="49" charset="-128"/>
                <a:ea typeface="ＭＳ ゴシック" panose="020B0609070205080204" pitchFamily="49" charset="-128"/>
              </a:rPr>
              <a:t>取り</a:t>
            </a:r>
            <a:r>
              <a:rPr lang="ja-JP" altLang="en-US" sz="1400" dirty="0" smtClean="0">
                <a:latin typeface="ＭＳ ゴシック" panose="020B0609070205080204" pitchFamily="49" charset="-128"/>
                <a:ea typeface="ＭＳ ゴシック" panose="020B0609070205080204" pitchFamily="49" charset="-128"/>
              </a:rPr>
              <a:t>まとめられ</a:t>
            </a:r>
            <a:r>
              <a:rPr lang="ja-JP" altLang="en-US" sz="1400" dirty="0">
                <a:latin typeface="ＭＳ ゴシック" panose="020B0609070205080204" pitchFamily="49" charset="-128"/>
                <a:ea typeface="ＭＳ ゴシック" panose="020B0609070205080204" pitchFamily="49" charset="-128"/>
              </a:rPr>
              <a:t>、結論文書として採択された</a:t>
            </a:r>
            <a:r>
              <a:rPr lang="ja-JP" altLang="en-US" sz="1400" dirty="0" smtClean="0">
                <a:latin typeface="ＭＳ ゴシック" panose="020B0609070205080204" pitchFamily="49" charset="-128"/>
                <a:ea typeface="ＭＳ ゴシック" panose="020B0609070205080204" pitchFamily="49" charset="-128"/>
              </a:rPr>
              <a:t>。</a:t>
            </a:r>
            <a:endParaRPr lang="ja-JP" altLang="en-US" sz="1400" dirty="0">
              <a:latin typeface="ＭＳ ゴシック" panose="020B0609070205080204" pitchFamily="49" charset="-128"/>
              <a:ea typeface="ＭＳ ゴシック" panose="020B0609070205080204" pitchFamily="49" charset="-128"/>
            </a:endParaRPr>
          </a:p>
        </p:txBody>
      </p:sp>
      <p:sp>
        <p:nvSpPr>
          <p:cNvPr id="17" name="スライド番号プレースホルダー 2"/>
          <p:cNvSpPr>
            <a:spLocks noGrp="1"/>
          </p:cNvSpPr>
          <p:nvPr>
            <p:ph type="sldNum" sz="quarter" idx="12"/>
          </p:nvPr>
        </p:nvSpPr>
        <p:spPr>
          <a:xfrm>
            <a:off x="2636912" y="9885102"/>
            <a:ext cx="1600200" cy="555886"/>
          </a:xfrm>
        </p:spPr>
        <p:txBody>
          <a:bodyPr anchor="b"/>
          <a:lstStyle/>
          <a:p>
            <a:pPr algn="ctr">
              <a:defRPr/>
            </a:pPr>
            <a:r>
              <a:rPr lang="ja-JP" altLang="en-US" dirty="0">
                <a:solidFill>
                  <a:schemeClr val="tx1"/>
                </a:solidFill>
              </a:rPr>
              <a:t>２</a:t>
            </a:r>
            <a:endParaRPr lang="en-US" altLang="ja-JP" dirty="0">
              <a:solidFill>
                <a:schemeClr val="tx1"/>
              </a:solidFill>
            </a:endParaRPr>
          </a:p>
        </p:txBody>
      </p:sp>
      <p:sp>
        <p:nvSpPr>
          <p:cNvPr id="20" name="正方形/長方形 19"/>
          <p:cNvSpPr/>
          <p:nvPr/>
        </p:nvSpPr>
        <p:spPr>
          <a:xfrm>
            <a:off x="116632" y="7872762"/>
            <a:ext cx="6624735" cy="30006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bg1"/>
                </a:solidFill>
                <a:latin typeface="+mn-ea"/>
              </a:rPr>
              <a:t>９</a:t>
            </a:r>
            <a:r>
              <a:rPr lang="ja-JP" altLang="en-US" sz="1400" b="1" dirty="0" smtClean="0">
                <a:solidFill>
                  <a:schemeClr val="bg1"/>
                </a:solidFill>
                <a:latin typeface="+mn-ea"/>
              </a:rPr>
              <a:t>．条約の廃止</a:t>
            </a:r>
            <a:endParaRPr lang="ja-JP" altLang="en-US" sz="1400" b="1" spc="50" dirty="0">
              <a:ln>
                <a:solidFill>
                  <a:schemeClr val="tx1"/>
                </a:solidFill>
              </a:ln>
              <a:solidFill>
                <a:schemeClr val="bg1"/>
              </a:solidFill>
              <a:effectLst>
                <a:glow rad="53100">
                  <a:schemeClr val="accent6">
                    <a:satMod val="180000"/>
                    <a:alpha val="30000"/>
                  </a:schemeClr>
                </a:glow>
              </a:effectLst>
              <a:latin typeface="+mn-ea"/>
            </a:endParaRPr>
          </a:p>
        </p:txBody>
      </p:sp>
      <p:sp>
        <p:nvSpPr>
          <p:cNvPr id="10" name="正方形/長方形 9"/>
          <p:cNvSpPr/>
          <p:nvPr/>
        </p:nvSpPr>
        <p:spPr>
          <a:xfrm>
            <a:off x="116632" y="5129245"/>
            <a:ext cx="6624735" cy="30727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bg1"/>
                </a:solidFill>
              </a:rPr>
              <a:t>７</a:t>
            </a:r>
            <a:r>
              <a:rPr lang="ja-JP" altLang="en-US" sz="1400" b="1" dirty="0" smtClean="0">
                <a:solidFill>
                  <a:schemeClr val="bg1"/>
                </a:solidFill>
              </a:rPr>
              <a:t>．</a:t>
            </a:r>
            <a:r>
              <a:rPr lang="ja-JP" altLang="en-US" sz="1400" b="1" dirty="0">
                <a:solidFill>
                  <a:schemeClr val="bg1"/>
                </a:solidFill>
              </a:rPr>
              <a:t>労働における基本的原則と権利に係る</a:t>
            </a:r>
            <a:r>
              <a:rPr lang="ja-JP" altLang="en-US" sz="1400" b="1" dirty="0" smtClean="0">
                <a:solidFill>
                  <a:schemeClr val="bg1"/>
                </a:solidFill>
              </a:rPr>
              <a:t>周期的議論に</a:t>
            </a:r>
            <a:r>
              <a:rPr lang="ja-JP" altLang="en-US" sz="1400" b="1" dirty="0">
                <a:solidFill>
                  <a:schemeClr val="bg1"/>
                </a:solidFill>
              </a:rPr>
              <a:t>関する</a:t>
            </a:r>
            <a:r>
              <a:rPr lang="ja-JP" altLang="en-US" sz="1400" b="1" dirty="0" smtClean="0">
                <a:solidFill>
                  <a:schemeClr val="bg1"/>
                </a:solidFill>
              </a:rPr>
              <a:t>委員会</a:t>
            </a:r>
            <a:endParaRPr lang="ja-JP" altLang="en-US" sz="1400" b="1" dirty="0">
              <a:solidFill>
                <a:schemeClr val="bg1"/>
              </a:solidFill>
            </a:endParaRPr>
          </a:p>
        </p:txBody>
      </p:sp>
      <p:sp>
        <p:nvSpPr>
          <p:cNvPr id="12" name="正方形/長方形 11"/>
          <p:cNvSpPr/>
          <p:nvPr/>
        </p:nvSpPr>
        <p:spPr>
          <a:xfrm>
            <a:off x="116632" y="6931379"/>
            <a:ext cx="6624735" cy="305339"/>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bg1"/>
                </a:solidFill>
              </a:rPr>
              <a:t>８</a:t>
            </a:r>
            <a:r>
              <a:rPr lang="ja-JP" altLang="en-US" sz="1400" b="1" dirty="0" smtClean="0">
                <a:solidFill>
                  <a:schemeClr val="bg1"/>
                </a:solidFill>
              </a:rPr>
              <a:t>．基準適用委員会</a:t>
            </a:r>
            <a:endParaRPr lang="ja-JP" altLang="en-US" sz="1400" b="1" spc="50" dirty="0">
              <a:ln>
                <a:solidFill>
                  <a:schemeClr val="tx1"/>
                </a:solidFill>
              </a:ln>
              <a:solidFill>
                <a:schemeClr val="bg1"/>
              </a:solidFill>
              <a:effectLst>
                <a:glow rad="53100">
                  <a:schemeClr val="accent6">
                    <a:satMod val="180000"/>
                    <a:alpha val="30000"/>
                  </a:schemeClr>
                </a:glow>
              </a:effectLst>
            </a:endParaRPr>
          </a:p>
        </p:txBody>
      </p:sp>
      <p:sp>
        <p:nvSpPr>
          <p:cNvPr id="14" name="正方形/長方形 13"/>
          <p:cNvSpPr/>
          <p:nvPr/>
        </p:nvSpPr>
        <p:spPr>
          <a:xfrm>
            <a:off x="116632" y="2552261"/>
            <a:ext cx="6624735" cy="50799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80975" indent="-180975">
              <a:defRPr/>
            </a:pPr>
            <a:r>
              <a:rPr lang="ja-JP" altLang="en-US" sz="1400" b="1" dirty="0">
                <a:solidFill>
                  <a:schemeClr val="bg1"/>
                </a:solidFill>
              </a:rPr>
              <a:t>６</a:t>
            </a:r>
            <a:r>
              <a:rPr lang="ja-JP" altLang="en-US" sz="1400" b="1" dirty="0" smtClean="0">
                <a:solidFill>
                  <a:schemeClr val="bg1"/>
                </a:solidFill>
              </a:rPr>
              <a:t>．</a:t>
            </a:r>
            <a:r>
              <a:rPr lang="ja-JP" altLang="en-US" sz="1400" b="1" dirty="0">
                <a:solidFill>
                  <a:schemeClr val="bg1"/>
                </a:solidFill>
              </a:rPr>
              <a:t>平和、安全及び災害からの回復のためのディーセント・ワーク：第</a:t>
            </a:r>
            <a:r>
              <a:rPr lang="en-US" altLang="ja-JP" sz="1400" b="1" dirty="0">
                <a:solidFill>
                  <a:schemeClr val="bg1"/>
                </a:solidFill>
                <a:latin typeface="ＭＳ ゴシック" panose="020B0609070205080204" pitchFamily="49" charset="-128"/>
                <a:ea typeface="ＭＳ ゴシック" panose="020B0609070205080204" pitchFamily="49" charset="-128"/>
              </a:rPr>
              <a:t>71</a:t>
            </a:r>
            <a:r>
              <a:rPr lang="ja-JP" altLang="en-US" sz="1400" b="1" dirty="0">
                <a:solidFill>
                  <a:schemeClr val="bg1"/>
                </a:solidFill>
              </a:rPr>
              <a:t>号勧告の</a:t>
            </a:r>
            <a:r>
              <a:rPr lang="ja-JP" altLang="en-US" sz="1400" b="1" dirty="0" smtClean="0">
                <a:solidFill>
                  <a:schemeClr val="bg1"/>
                </a:solidFill>
              </a:rPr>
              <a:t>改正に</a:t>
            </a:r>
            <a:r>
              <a:rPr lang="ja-JP" altLang="en-US" sz="1400" b="1" dirty="0">
                <a:solidFill>
                  <a:schemeClr val="bg1"/>
                </a:solidFill>
              </a:rPr>
              <a:t>関する</a:t>
            </a:r>
            <a:r>
              <a:rPr lang="ja-JP" altLang="en-US" sz="1400" b="1" dirty="0">
                <a:solidFill>
                  <a:schemeClr val="bg1"/>
                </a:solidFill>
                <a:latin typeface="+mj-ea"/>
              </a:rPr>
              <a:t>委員会（基準設定）</a:t>
            </a:r>
            <a:endParaRPr lang="ja-JP" altLang="en-US" sz="1400" b="1" spc="50" dirty="0">
              <a:ln>
                <a:solidFill>
                  <a:schemeClr val="tx1"/>
                </a:solidFill>
              </a:ln>
              <a:solidFill>
                <a:schemeClr val="bg1"/>
              </a:solidFill>
              <a:effectLst>
                <a:glow rad="53100">
                  <a:schemeClr val="accent6">
                    <a:satMod val="180000"/>
                    <a:alpha val="30000"/>
                  </a:schemeClr>
                </a:glow>
              </a:effectLst>
              <a:latin typeface="+mj-ea"/>
            </a:endParaRPr>
          </a:p>
        </p:txBody>
      </p:sp>
      <p:sp>
        <p:nvSpPr>
          <p:cNvPr id="18" name="AutoShape 10"/>
          <p:cNvSpPr>
            <a:spLocks noChangeArrowheads="1"/>
          </p:cNvSpPr>
          <p:nvPr/>
        </p:nvSpPr>
        <p:spPr bwMode="auto">
          <a:xfrm>
            <a:off x="116632" y="648190"/>
            <a:ext cx="6624735" cy="1836000"/>
          </a:xfrm>
          <a:prstGeom prst="roundRect">
            <a:avLst>
              <a:gd name="adj" fmla="val 14372"/>
            </a:avLst>
          </a:prstGeom>
          <a:solidFill>
            <a:schemeClr val="tx2">
              <a:lumMod val="20000"/>
              <a:lumOff val="80000"/>
            </a:schemeClr>
          </a:solidFill>
          <a:ln w="12700">
            <a:solidFill>
              <a:schemeClr val="tx2"/>
            </a:solidFill>
            <a:round/>
            <a:headEnd/>
            <a:tailEnd/>
          </a:ln>
        </p:spPr>
        <p:txBody>
          <a:bodyPr wrap="square" anchor="ctr">
            <a:noAutofit/>
          </a:bodyPr>
          <a:lstStyle/>
          <a:p>
            <a:pPr marL="182563" indent="-182563" algn="just"/>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a:latin typeface="ＭＳ ゴシック" panose="020B0609070205080204" pitchFamily="49" charset="-128"/>
                <a:ea typeface="ＭＳ ゴシック" panose="020B0609070205080204" pitchFamily="49" charset="-128"/>
              </a:rPr>
              <a:t>労働力移動の動向とガバナンスに関する課題を検証</a:t>
            </a:r>
            <a:r>
              <a:rPr lang="ja-JP" altLang="en-US" sz="1400" dirty="0" smtClean="0">
                <a:latin typeface="ＭＳ ゴシック" panose="020B0609070205080204" pitchFamily="49" charset="-128"/>
                <a:ea typeface="ＭＳ ゴシック" panose="020B0609070205080204" pitchFamily="49" charset="-128"/>
              </a:rPr>
              <a:t>し、</a:t>
            </a:r>
            <a:r>
              <a:rPr lang="ja-JP" altLang="en-US" sz="1400" dirty="0">
                <a:latin typeface="ＭＳ ゴシック" panose="020B0609070205080204" pitchFamily="49" charset="-128"/>
                <a:ea typeface="ＭＳ ゴシック" panose="020B0609070205080204" pitchFamily="49" charset="-128"/>
              </a:rPr>
              <a:t>移民労働者のディーセント・ワークを実現するために、労使対話の制度化、公正な採用の確保、</a:t>
            </a:r>
            <a:r>
              <a:rPr lang="en-US" altLang="ja-JP" sz="1400" dirty="0">
                <a:latin typeface="ＭＳ ゴシック" panose="020B0609070205080204" pitchFamily="49" charset="-128"/>
                <a:ea typeface="ＭＳ ゴシック" panose="020B0609070205080204" pitchFamily="49" charset="-128"/>
              </a:rPr>
              <a:t>ILO</a:t>
            </a:r>
            <a:r>
              <a:rPr lang="ja-JP" altLang="en-US" sz="1400" dirty="0">
                <a:latin typeface="ＭＳ ゴシック" panose="020B0609070205080204" pitchFamily="49" charset="-128"/>
                <a:ea typeface="ＭＳ ゴシック" panose="020B0609070205080204" pitchFamily="49" charset="-128"/>
              </a:rPr>
              <a:t>の条約やガイドラインなど既存の枠組みの見直しの是非、体系的データの整備等について、</a:t>
            </a:r>
            <a:r>
              <a:rPr lang="ja-JP" altLang="en-US" sz="1400" dirty="0" smtClean="0">
                <a:latin typeface="ＭＳ ゴシック" panose="020B0609070205080204" pitchFamily="49" charset="-128"/>
                <a:ea typeface="ＭＳ ゴシック" panose="020B0609070205080204" pitchFamily="49" charset="-128"/>
              </a:rPr>
              <a:t>議論</a:t>
            </a:r>
            <a:r>
              <a:rPr lang="ja-JP" altLang="en-US" sz="1400" dirty="0">
                <a:latin typeface="ＭＳ ゴシック" panose="020B0609070205080204" pitchFamily="49" charset="-128"/>
                <a:ea typeface="ＭＳ ゴシック" panose="020B0609070205080204" pitchFamily="49" charset="-128"/>
              </a:rPr>
              <a:t>が</a:t>
            </a:r>
            <a:r>
              <a:rPr lang="ja-JP" altLang="en-US" sz="1400" dirty="0" smtClean="0">
                <a:latin typeface="ＭＳ ゴシック" panose="020B0609070205080204" pitchFamily="49" charset="-128"/>
                <a:ea typeface="ＭＳ ゴシック" panose="020B0609070205080204" pitchFamily="49" charset="-128"/>
              </a:rPr>
              <a:t>行われた。</a:t>
            </a:r>
            <a:endParaRPr lang="en-US" altLang="ja-JP" sz="1400" dirty="0" smtClean="0">
              <a:latin typeface="ＭＳ ゴシック" panose="020B0609070205080204" pitchFamily="49" charset="-128"/>
              <a:ea typeface="ＭＳ ゴシック" panose="020B0609070205080204" pitchFamily="49" charset="-128"/>
            </a:endParaRPr>
          </a:p>
          <a:p>
            <a:pPr marL="182563" indent="-182563" algn="just"/>
            <a:r>
              <a:rPr lang="ja-JP" altLang="en-US" sz="1400" dirty="0" smtClean="0">
                <a:latin typeface="ＭＳ ゴシック" panose="020B0609070205080204" pitchFamily="49" charset="-128"/>
                <a:ea typeface="ＭＳ ゴシック" panose="020B0609070205080204" pitchFamily="49" charset="-128"/>
              </a:rPr>
              <a:t>○　審議</a:t>
            </a:r>
            <a:r>
              <a:rPr lang="ja-JP" altLang="en-US" sz="1400" dirty="0">
                <a:latin typeface="ＭＳ ゴシック" panose="020B0609070205080204" pitchFamily="49" charset="-128"/>
                <a:ea typeface="ＭＳ ゴシック" panose="020B0609070205080204" pitchFamily="49" charset="-128"/>
              </a:rPr>
              <a:t>の結果、移民労働者の保護と労働市場統合、技能認証と能力開発、公正な採用、社会的保護、信頼できるデータ収集、一時的や不法な労働力移動への対応、二国間協定や地域的政策枠組みの促進等に重点的に取り組む</a:t>
            </a:r>
            <a:r>
              <a:rPr lang="ja-JP" altLang="en-US" sz="1400" dirty="0" smtClean="0">
                <a:latin typeface="ＭＳ ゴシック" panose="020B0609070205080204" pitchFamily="49" charset="-128"/>
                <a:ea typeface="ＭＳ ゴシック" panose="020B0609070205080204" pitchFamily="49" charset="-128"/>
              </a:rPr>
              <a:t>こと等が</a:t>
            </a:r>
            <a:r>
              <a:rPr lang="ja-JP" altLang="en-US" sz="1400" dirty="0">
                <a:latin typeface="ＭＳ ゴシック" panose="020B0609070205080204" pitchFamily="49" charset="-128"/>
                <a:ea typeface="ＭＳ ゴシック" panose="020B0609070205080204" pitchFamily="49" charset="-128"/>
              </a:rPr>
              <a:t>取り</a:t>
            </a:r>
            <a:r>
              <a:rPr lang="ja-JP" altLang="en-US" sz="1400" dirty="0" smtClean="0">
                <a:latin typeface="ＭＳ ゴシック" panose="020B0609070205080204" pitchFamily="49" charset="-128"/>
                <a:ea typeface="ＭＳ ゴシック" panose="020B0609070205080204" pitchFamily="49" charset="-128"/>
              </a:rPr>
              <a:t>まとめられ、結論文書として採択された。</a:t>
            </a:r>
            <a:endParaRPr lang="en-US" altLang="ja-JP" sz="1400" dirty="0">
              <a:latin typeface="ＭＳ ゴシック" panose="020B0609070205080204" pitchFamily="49" charset="-128"/>
              <a:ea typeface="ＭＳ ゴシック" panose="020B0609070205080204" pitchFamily="49" charset="-128"/>
            </a:endParaRPr>
          </a:p>
        </p:txBody>
      </p:sp>
      <p:sp>
        <p:nvSpPr>
          <p:cNvPr id="16" name="正方形/長方形 15"/>
          <p:cNvSpPr/>
          <p:nvPr/>
        </p:nvSpPr>
        <p:spPr>
          <a:xfrm>
            <a:off x="116632" y="376717"/>
            <a:ext cx="6624735" cy="30727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bg1"/>
                </a:solidFill>
              </a:rPr>
              <a:t>５</a:t>
            </a:r>
            <a:r>
              <a:rPr lang="ja-JP" altLang="en-US" sz="1400" b="1" dirty="0" smtClean="0">
                <a:solidFill>
                  <a:schemeClr val="bg1"/>
                </a:solidFill>
              </a:rPr>
              <a:t>．労働力移動（移民）に</a:t>
            </a:r>
            <a:r>
              <a:rPr lang="ja-JP" altLang="en-US" sz="1400" b="1" dirty="0">
                <a:solidFill>
                  <a:schemeClr val="bg1"/>
                </a:solidFill>
              </a:rPr>
              <a:t>関する</a:t>
            </a:r>
            <a:r>
              <a:rPr lang="ja-JP" altLang="en-US" sz="1400" b="1" dirty="0" smtClean="0">
                <a:solidFill>
                  <a:schemeClr val="bg1"/>
                </a:solidFill>
              </a:rPr>
              <a:t>委員会</a:t>
            </a:r>
            <a:endParaRPr lang="ja-JP" altLang="en-US" sz="1400" b="1" dirty="0">
              <a:solidFill>
                <a:schemeClr val="bg1"/>
              </a:solidFill>
            </a:endParaRPr>
          </a:p>
        </p:txBody>
      </p:sp>
    </p:spTree>
    <p:extLst>
      <p:ext uri="{BB962C8B-B14F-4D97-AF65-F5344CB8AC3E}">
        <p14:creationId xmlns:p14="http://schemas.microsoft.com/office/powerpoint/2010/main" val="232898863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74D3139D34753344BC243415BD8E22C8" ma:contentTypeVersion="11" ma:contentTypeDescription="" ma:contentTypeScope="" ma:versionID="4735bc46a9f2ec185628d29f58c62dd2">
  <xsd:schema xmlns:xsd="http://www.w3.org/2001/XMLSchema" xmlns:p="http://schemas.microsoft.com/office/2006/metadata/properties" xmlns:ns2="8B97BE19-CDDD-400E-817A-CFDD13F7EC12" xmlns:ns3="d1f3fa9b-6eaa-4e84-a701-059f0948920a" targetNamespace="http://schemas.microsoft.com/office/2006/metadata/properties" ma:root="true" ma:fieldsID="c37f9e76a2838ab2c8a14845fc74740c" ns2:_="" ns3:_="">
    <xsd:import namespace="8B97BE19-CDDD-400E-817A-CFDD13F7EC12"/>
    <xsd:import namespace="d1f3fa9b-6eaa-4e84-a701-059f0948920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d1f3fa9b-6eaa-4e84-a701-059f0948920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21D0C2F4-CC1C-4A77-9CCE-78F49C483928}">
  <ds:schemaRefs>
    <ds:schemaRef ds:uri="http://schemas.microsoft.com/sharepoint/v3/contenttype/forms"/>
  </ds:schemaRefs>
</ds:datastoreItem>
</file>

<file path=customXml/itemProps2.xml><?xml version="1.0" encoding="utf-8"?>
<ds:datastoreItem xmlns:ds="http://schemas.openxmlformats.org/officeDocument/2006/customXml" ds:itemID="{46788B59-EB71-4401-95D6-05D18345179B}">
  <ds:schemaRefs>
    <ds:schemaRef ds:uri="http://purl.org/dc/terms/"/>
    <ds:schemaRef ds:uri="d1f3fa9b-6eaa-4e84-a701-059f0948920a"/>
    <ds:schemaRef ds:uri="http://schemas.microsoft.com/office/2006/documentManagement/types"/>
    <ds:schemaRef ds:uri="http://purl.org/dc/dcmitype/"/>
    <ds:schemaRef ds:uri="http://www.w3.org/XML/1998/namespace"/>
    <ds:schemaRef ds:uri="8B97BE19-CDDD-400E-817A-CFDD13F7EC12"/>
    <ds:schemaRef ds:uri="http://purl.org/dc/elements/1.1/"/>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E2F009D5-5D66-44FC-8A6D-96B152E950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d1f3fa9b-6eaa-4e84-a701-059f0948920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38092</TotalTime>
  <Words>123</Words>
  <Application>Microsoft Office PowerPoint</Application>
  <PresentationFormat>ユーザー設定</PresentationFormat>
  <Paragraphs>39</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第106回ILO総会について</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厚生労働省ネットワークシステム</cp:lastModifiedBy>
  <cp:revision>2716</cp:revision>
  <cp:lastPrinted>2017-08-03T07:59:36Z</cp:lastPrinted>
  <dcterms:created xsi:type="dcterms:W3CDTF">2007-09-03T11:59:53Z</dcterms:created>
  <dcterms:modified xsi:type="dcterms:W3CDTF">2017-08-03T07:59:39Z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0x0101002DA299AC048A4B8EA9C1D19079C1A3220074D3139D34753344BC243415BD8E22C8</vt:lpwstr>
  </property>
</Properties>
</file>