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3"/>
  </p:notesMasterIdLst>
  <p:sldIdLst>
    <p:sldId id="303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FF5A33"/>
    <a:srgbClr val="FF33CC"/>
    <a:srgbClr val="FFCC99"/>
    <a:srgbClr val="00EA75"/>
    <a:srgbClr val="99FF66"/>
    <a:srgbClr val="FFA953"/>
    <a:srgbClr val="FF99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2" autoAdjust="0"/>
    <p:restoredTop sz="94660"/>
  </p:normalViewPr>
  <p:slideViewPr>
    <p:cSldViewPr>
      <p:cViewPr>
        <p:scale>
          <a:sx n="69" d="100"/>
          <a:sy n="69" d="100"/>
        </p:scale>
        <p:origin x="-606" y="-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5350C-2EB6-4D59-94ED-349D9AC52801}" type="datetimeFigureOut">
              <a:rPr kumimoji="1" lang="ja-JP" altLang="en-US" smtClean="0"/>
              <a:t>2015/4/24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74477-9D39-40FC-87E4-10A57F8D8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92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07165-60EA-43DC-9129-FD4553529BB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84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2CF4E-9C45-48B2-A1A1-3704F54BB5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1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D1649-671B-4D19-9197-48975D5057C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35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87FC0-BE42-466B-A9B5-9BD982708D7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7590628" y="6492831"/>
            <a:ext cx="2311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30E3CBC0-CA3D-4974-A83F-BB663A4838E0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53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1933-872E-4473-9196-9C1D67FF9A1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72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FC0AE-9F2F-4F49-B757-67CBC2E59DC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57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9E34-9FE1-4B69-8329-B8CAA36EE91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281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A7F0C-E706-457B-A8B0-E7170978117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27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D885A-04BE-451A-8F25-9C5AB9764E4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0628" y="6492831"/>
            <a:ext cx="2311400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30E3CBC0-CA3D-4974-A83F-BB663A4838E0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977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1BBC-795C-4730-A2D4-DC8912052E4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55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F85-E080-4E10-B777-C36BC38283B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30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7B3EA-19D2-4DFF-A6D2-4408F0AEC8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2015/4/24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3CBC0-CA3D-4974-A83F-BB663A4838E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0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角丸四角形 29"/>
          <p:cNvSpPr/>
          <p:nvPr/>
        </p:nvSpPr>
        <p:spPr>
          <a:xfrm>
            <a:off x="1856655" y="1659330"/>
            <a:ext cx="2215979" cy="1913686"/>
          </a:xfrm>
          <a:prstGeom prst="roundRect">
            <a:avLst>
              <a:gd name="adj" fmla="val 10525"/>
            </a:avLst>
          </a:prstGeom>
          <a:noFill/>
          <a:ln w="28575">
            <a:solidFill>
              <a:srgbClr val="FFA95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216695" y="1412776"/>
            <a:ext cx="1445991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/>
              <a:t>高齢化に対応する</a:t>
            </a:r>
            <a:endParaRPr lang="en-US" altLang="ja-JP" sz="1100" b="1" dirty="0" smtClean="0"/>
          </a:p>
          <a:p>
            <a:r>
              <a:rPr lang="ja-JP" altLang="en-US" sz="1100" b="1" dirty="0" smtClean="0"/>
              <a:t>仕組みの構築</a:t>
            </a:r>
            <a:endParaRPr kumimoji="1" lang="ja-JP" altLang="en-US" sz="1100" b="1" dirty="0"/>
          </a:p>
        </p:txBody>
      </p:sp>
      <p:sp>
        <p:nvSpPr>
          <p:cNvPr id="2" name="山形 1"/>
          <p:cNvSpPr/>
          <p:nvPr/>
        </p:nvSpPr>
        <p:spPr>
          <a:xfrm>
            <a:off x="7833320" y="767757"/>
            <a:ext cx="1944216" cy="648072"/>
          </a:xfrm>
          <a:prstGeom prst="chevron">
            <a:avLst>
              <a:gd name="adj" fmla="val 33260"/>
            </a:avLst>
          </a:prstGeom>
          <a:solidFill>
            <a:srgbClr val="FFFF00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6" name="山形 5"/>
          <p:cNvSpPr/>
          <p:nvPr/>
        </p:nvSpPr>
        <p:spPr>
          <a:xfrm>
            <a:off x="4285442" y="764704"/>
            <a:ext cx="3600400" cy="648072"/>
          </a:xfrm>
          <a:prstGeom prst="chevron">
            <a:avLst>
              <a:gd name="adj" fmla="val 33260"/>
            </a:avLst>
          </a:prstGeom>
          <a:solidFill>
            <a:srgbClr val="FFA953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8" name="山形 7"/>
          <p:cNvSpPr/>
          <p:nvPr/>
        </p:nvSpPr>
        <p:spPr>
          <a:xfrm>
            <a:off x="56456" y="770663"/>
            <a:ext cx="1800200" cy="655180"/>
          </a:xfrm>
          <a:prstGeom prst="chevron">
            <a:avLst>
              <a:gd name="adj" fmla="val 3326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552" y="44624"/>
            <a:ext cx="9905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/>
              <a:t>日本と</a:t>
            </a:r>
            <a:r>
              <a:rPr lang="en-US" altLang="ja-JP" sz="2600" b="1" dirty="0" smtClean="0"/>
              <a:t>ASEAN</a:t>
            </a:r>
            <a:r>
              <a:rPr lang="ja-JP" altLang="en-US" sz="2600" b="1" dirty="0" smtClean="0"/>
              <a:t>の</a:t>
            </a:r>
            <a:r>
              <a:rPr lang="en-US" altLang="ja-JP" sz="2600" b="1" dirty="0" smtClean="0"/>
              <a:t>Active Aging</a:t>
            </a:r>
            <a:r>
              <a:rPr lang="ja-JP" altLang="en-US" sz="2600" b="1" dirty="0" smtClean="0"/>
              <a:t>に関する協力の進め方</a:t>
            </a:r>
            <a:endParaRPr kumimoji="1" lang="ja-JP" altLang="en-US" sz="2600" b="1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85520" y="828001"/>
            <a:ext cx="14991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/>
              <a:t>社会的</a:t>
            </a:r>
            <a:r>
              <a:rPr lang="ja-JP" altLang="en-US" sz="1600" b="1" dirty="0" smtClean="0"/>
              <a:t>な背景・</a:t>
            </a:r>
            <a:endParaRPr lang="en-US" altLang="ja-JP" sz="1600" b="1" dirty="0" smtClean="0"/>
          </a:p>
          <a:p>
            <a:r>
              <a:rPr lang="ja-JP" altLang="en-US" sz="1600" b="1" dirty="0" smtClean="0"/>
              <a:t>問題意識</a:t>
            </a:r>
            <a:endParaRPr kumimoji="1" lang="en-US" altLang="ja-JP" sz="1600" b="1" dirty="0" smtClean="0"/>
          </a:p>
        </p:txBody>
      </p:sp>
      <p:sp>
        <p:nvSpPr>
          <p:cNvPr id="18" name="山形 17"/>
          <p:cNvSpPr/>
          <p:nvPr/>
        </p:nvSpPr>
        <p:spPr>
          <a:xfrm>
            <a:off x="1804135" y="764704"/>
            <a:ext cx="2533828" cy="648072"/>
          </a:xfrm>
          <a:prstGeom prst="chevron">
            <a:avLst>
              <a:gd name="adj" fmla="val 33260"/>
            </a:avLst>
          </a:prstGeom>
          <a:solidFill>
            <a:srgbClr val="99FF66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374260" y="930206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/>
              <a:t>課題</a:t>
            </a:r>
            <a:r>
              <a:rPr lang="ja-JP" altLang="en-US" sz="1600" b="1" dirty="0" smtClean="0"/>
              <a:t>の同定</a:t>
            </a:r>
            <a:endParaRPr kumimoji="1" lang="en-US" altLang="ja-JP" sz="1600" b="1" dirty="0" smtClean="0"/>
          </a:p>
        </p:txBody>
      </p:sp>
      <p:sp>
        <p:nvSpPr>
          <p:cNvPr id="21" name="正方形/長方形 20"/>
          <p:cNvSpPr/>
          <p:nvPr/>
        </p:nvSpPr>
        <p:spPr>
          <a:xfrm>
            <a:off x="4948738" y="902469"/>
            <a:ext cx="22365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600" b="1" dirty="0" smtClean="0"/>
              <a:t>課題解決への対応方策</a:t>
            </a:r>
            <a:endParaRPr lang="en-US" altLang="ja-JP" sz="1600" b="1" dirty="0" smtClean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193360" y="918275"/>
            <a:ext cx="1202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 smtClean="0"/>
              <a:t>目指す成果</a:t>
            </a:r>
            <a:endParaRPr kumimoji="1" lang="ja-JP" altLang="en-US" sz="16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9808" y="1558528"/>
            <a:ext cx="1641511" cy="1015663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ASEAN</a:t>
            </a:r>
            <a:r>
              <a:rPr kumimoji="1" lang="ja-JP" altLang="en-US" sz="1200" dirty="0" smtClean="0"/>
              <a:t>諸国では急速な高齢化が予想されており、対応が必要とされている</a:t>
            </a:r>
            <a:r>
              <a:rPr lang="ja-JP" altLang="en-US" sz="1200" dirty="0"/>
              <a:t>ことについては</a:t>
            </a:r>
            <a:r>
              <a:rPr lang="ja-JP" altLang="en-US" sz="1200" dirty="0" smtClean="0"/>
              <a:t>、域内で理解浸透。</a:t>
            </a:r>
            <a:endParaRPr kumimoji="1" lang="ja-JP" altLang="en-US" sz="1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3696" y="4786987"/>
            <a:ext cx="1584176" cy="196977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u="sng" dirty="0" smtClean="0"/>
              <a:t>留意すべき事項</a:t>
            </a:r>
            <a:endParaRPr kumimoji="1" lang="en-US" altLang="ja-JP" sz="1200" u="sng" dirty="0" smtClean="0"/>
          </a:p>
          <a:p>
            <a:pPr marL="258763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 smtClean="0"/>
              <a:t>低所得者や農村等地方の高齢化</a:t>
            </a:r>
            <a:endParaRPr kumimoji="1" lang="en-US" altLang="ja-JP" sz="1100" dirty="0" smtClean="0"/>
          </a:p>
          <a:p>
            <a:pPr marL="258763" indent="-171450">
              <a:buFont typeface="Arial" panose="020B0604020202020204" pitchFamily="34" charset="0"/>
              <a:buChar char="•"/>
            </a:pPr>
            <a:r>
              <a:rPr lang="ja-JP" altLang="en-US" sz="1100" dirty="0" smtClean="0"/>
              <a:t>国内外の人口移動</a:t>
            </a:r>
            <a:endParaRPr lang="en-US" altLang="ja-JP" sz="1100" dirty="0" smtClean="0"/>
          </a:p>
          <a:p>
            <a:pPr marL="258763" indent="-171450">
              <a:buFont typeface="Arial" panose="020B0604020202020204" pitchFamily="34" charset="0"/>
              <a:buChar char="•"/>
            </a:pPr>
            <a:r>
              <a:rPr kumimoji="1" lang="en-US" altLang="ja-JP" sz="1100" dirty="0" smtClean="0"/>
              <a:t>ASEAN</a:t>
            </a:r>
            <a:r>
              <a:rPr kumimoji="1" lang="ja-JP" altLang="en-US" sz="1100" dirty="0" smtClean="0"/>
              <a:t>諸国、日中韓で異なる高齢化の進み方</a:t>
            </a:r>
            <a:endParaRPr kumimoji="1" lang="en-US" altLang="ja-JP" sz="1100" dirty="0" smtClean="0"/>
          </a:p>
          <a:p>
            <a:pPr marL="258763" indent="-171450">
              <a:buFont typeface="Arial" panose="020B0604020202020204" pitchFamily="34" charset="0"/>
              <a:buChar char="•"/>
            </a:pPr>
            <a:r>
              <a:rPr lang="ja-JP" altLang="en-US" sz="1100" dirty="0" smtClean="0"/>
              <a:t>ポスト</a:t>
            </a:r>
            <a:r>
              <a:rPr lang="en-US" altLang="ja-JP" sz="1100" dirty="0" smtClean="0"/>
              <a:t>MDG</a:t>
            </a:r>
            <a:r>
              <a:rPr lang="ja-JP" altLang="en-US" sz="1100" dirty="0" err="1" smtClean="0"/>
              <a:t>ｓ</a:t>
            </a:r>
            <a:r>
              <a:rPr lang="ja-JP" altLang="en-US" sz="1100" dirty="0" smtClean="0"/>
              <a:t>や</a:t>
            </a:r>
            <a:r>
              <a:rPr lang="en-US" altLang="ja-JP" sz="1100" dirty="0" smtClean="0"/>
              <a:t>UNESCAP</a:t>
            </a:r>
            <a:r>
              <a:rPr lang="ja-JP" altLang="en-US" sz="1100" dirty="0" smtClean="0"/>
              <a:t>等における高齢化に関する国際的な議論</a:t>
            </a:r>
            <a:endParaRPr kumimoji="1" lang="ja-JP" altLang="en-US" sz="1100" dirty="0"/>
          </a:p>
        </p:txBody>
      </p:sp>
      <p:sp>
        <p:nvSpPr>
          <p:cNvPr id="25" name="角丸四角形 24"/>
          <p:cNvSpPr/>
          <p:nvPr/>
        </p:nvSpPr>
        <p:spPr>
          <a:xfrm>
            <a:off x="56456" y="3133775"/>
            <a:ext cx="1694863" cy="103858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ja-JP" altLang="en-US" sz="1100" dirty="0"/>
              <a:t>高齢になっても健康的な日常生活を</a:t>
            </a:r>
            <a:r>
              <a:rPr lang="ja-JP" altLang="en-US" sz="1100" dirty="0" smtClean="0"/>
              <a:t>送り、社会的な役割を果たす社会</a:t>
            </a:r>
            <a:r>
              <a:rPr lang="ja-JP" altLang="en-US" sz="1100" dirty="0"/>
              <a:t>を実現するに</a:t>
            </a:r>
            <a:r>
              <a:rPr lang="ja-JP" altLang="en-US" sz="1100" dirty="0" smtClean="0"/>
              <a:t>はどうすれば良いか？</a:t>
            </a:r>
            <a:endParaRPr lang="ja-JP" altLang="en-US" sz="1100" dirty="0"/>
          </a:p>
        </p:txBody>
      </p:sp>
      <p:sp>
        <p:nvSpPr>
          <p:cNvPr id="26" name="下矢印 25"/>
          <p:cNvSpPr/>
          <p:nvPr/>
        </p:nvSpPr>
        <p:spPr>
          <a:xfrm>
            <a:off x="731418" y="2640633"/>
            <a:ext cx="206828" cy="400975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下矢印 26"/>
          <p:cNvSpPr/>
          <p:nvPr/>
        </p:nvSpPr>
        <p:spPr>
          <a:xfrm rot="10800000">
            <a:off x="731418" y="4304278"/>
            <a:ext cx="206828" cy="400975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886405" y="1772816"/>
            <a:ext cx="213943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kumimoji="1" lang="ja-JP" altLang="en-US" sz="1100" dirty="0" smtClean="0"/>
              <a:t>◯高齢化社会に関する中長期的な</a:t>
            </a:r>
            <a:r>
              <a:rPr lang="ja-JP" altLang="en-US" sz="1100" dirty="0"/>
              <a:t>国家</a:t>
            </a:r>
            <a:r>
              <a:rPr kumimoji="1" lang="ja-JP" altLang="en-US" sz="1100" dirty="0" smtClean="0"/>
              <a:t>戦略の策定</a:t>
            </a:r>
            <a:endParaRPr lang="en-US" altLang="ja-JP" sz="1100" dirty="0"/>
          </a:p>
          <a:p>
            <a:pPr marL="176213" indent="-176213"/>
            <a:r>
              <a:rPr kumimoji="1" lang="ja-JP" altLang="en-US" sz="1100" dirty="0" smtClean="0"/>
              <a:t>◯社会保障制度の整備</a:t>
            </a:r>
            <a:endParaRPr kumimoji="1" lang="en-US" altLang="ja-JP" sz="1100" dirty="0" smtClean="0"/>
          </a:p>
          <a:p>
            <a:pPr marL="176213" indent="-176213"/>
            <a:r>
              <a:rPr kumimoji="1" lang="ja-JP" altLang="en-US" sz="1100" dirty="0" smtClean="0"/>
              <a:t>◯</a:t>
            </a:r>
            <a:r>
              <a:rPr kumimoji="1" lang="en-US" altLang="ja-JP" sz="1100" dirty="0" smtClean="0"/>
              <a:t>NCD</a:t>
            </a:r>
            <a:r>
              <a:rPr kumimoji="1" lang="ja-JP" altLang="en-US" sz="1100" dirty="0" smtClean="0"/>
              <a:t>対策の推進と介護の連動</a:t>
            </a:r>
            <a:endParaRPr kumimoji="1" lang="en-US" altLang="ja-JP" sz="1100" dirty="0" smtClean="0"/>
          </a:p>
          <a:p>
            <a:pPr marL="176213" indent="-176213"/>
            <a:r>
              <a:rPr kumimoji="1" lang="ja-JP" altLang="en-US" sz="1100" dirty="0" smtClean="0"/>
              <a:t>◯高齢化に関する社会統計等の整備、</a:t>
            </a:r>
            <a:r>
              <a:rPr lang="en-US" altLang="ja-JP" sz="1100" dirty="0"/>
              <a:t>Active Aging</a:t>
            </a:r>
            <a:r>
              <a:rPr lang="ja-JP" altLang="en-US" sz="1100" dirty="0"/>
              <a:t>を</a:t>
            </a:r>
            <a:r>
              <a:rPr lang="ja-JP" altLang="en-US" sz="1100" dirty="0" smtClean="0"/>
              <a:t>測る指標やアウトカムの</a:t>
            </a:r>
            <a:r>
              <a:rPr lang="ja-JP" altLang="en-US" sz="1100" dirty="0"/>
              <a:t>整備</a:t>
            </a:r>
            <a:endParaRPr kumimoji="1" lang="en-US" altLang="ja-JP" sz="1100" dirty="0" smtClean="0"/>
          </a:p>
          <a:p>
            <a:pPr marL="176213" indent="-176213"/>
            <a:r>
              <a:rPr lang="ja-JP" altLang="en-US" sz="1100" dirty="0" smtClean="0"/>
              <a:t>○他機関等の高齢化問題に関する情報収集と、</a:t>
            </a:r>
            <a:r>
              <a:rPr lang="ja-JP" altLang="en-US" sz="1100" dirty="0"/>
              <a:t>高齢化対策に関する情報発信の</a:t>
            </a:r>
            <a:r>
              <a:rPr lang="ja-JP" altLang="en-US" sz="1100" dirty="0" smtClean="0"/>
              <a:t>強化</a:t>
            </a:r>
            <a:endParaRPr lang="en-US" altLang="ja-JP" sz="11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886405" y="5301208"/>
            <a:ext cx="21394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lang="ja-JP" altLang="en-US" sz="1100" dirty="0"/>
              <a:t>○</a:t>
            </a:r>
            <a:r>
              <a:rPr kumimoji="1" lang="ja-JP" altLang="en-US" sz="1100" dirty="0" smtClean="0"/>
              <a:t>保健と福祉の連携の促進</a:t>
            </a:r>
            <a:endParaRPr kumimoji="1" lang="en-US" altLang="ja-JP" sz="1100" dirty="0" smtClean="0"/>
          </a:p>
          <a:p>
            <a:pPr marL="176213" indent="-176213"/>
            <a:r>
              <a:rPr lang="ja-JP" altLang="en-US" sz="1100" dirty="0" smtClean="0"/>
              <a:t>○コミュニティの機能の維持、向上による、</a:t>
            </a:r>
            <a:r>
              <a:rPr lang="ja-JP" altLang="en-US" sz="1100" dirty="0"/>
              <a:t>エイジング・イン・</a:t>
            </a:r>
            <a:r>
              <a:rPr lang="ja-JP" altLang="en-US" sz="1100" dirty="0" smtClean="0"/>
              <a:t>プレイスの持続</a:t>
            </a:r>
            <a:endParaRPr lang="en-US" altLang="ja-JP" sz="1100" dirty="0" smtClean="0"/>
          </a:p>
          <a:p>
            <a:pPr marL="176213" indent="-176213"/>
            <a:r>
              <a:rPr lang="ja-JP" altLang="en-US" sz="1100" dirty="0" smtClean="0"/>
              <a:t>○</a:t>
            </a:r>
            <a:r>
              <a:rPr lang="ja-JP" altLang="en-US" sz="1100" dirty="0"/>
              <a:t>ヘルス</a:t>
            </a:r>
            <a:r>
              <a:rPr lang="ja-JP" altLang="en-US" sz="1100" dirty="0" smtClean="0"/>
              <a:t>リテラシーの向上、義務教育・生涯教育の促進</a:t>
            </a:r>
            <a:endParaRPr lang="en-US" altLang="ja-JP" sz="1100" dirty="0" smtClean="0"/>
          </a:p>
          <a:p>
            <a:pPr marL="176213" indent="-176213"/>
            <a:r>
              <a:rPr lang="ja-JP" altLang="en-US" sz="1100" dirty="0" smtClean="0"/>
              <a:t>◯社会に貢献するリソースとしての高齢</a:t>
            </a:r>
            <a:r>
              <a:rPr lang="ja-JP" altLang="en-US" sz="1100" dirty="0"/>
              <a:t>者</a:t>
            </a:r>
            <a:endParaRPr lang="en-US" altLang="ja-JP" sz="1100" dirty="0" smtClean="0"/>
          </a:p>
        </p:txBody>
      </p:sp>
      <p:sp>
        <p:nvSpPr>
          <p:cNvPr id="33" name="角丸四角形 32"/>
          <p:cNvSpPr/>
          <p:nvPr/>
        </p:nvSpPr>
        <p:spPr>
          <a:xfrm>
            <a:off x="1856655" y="5158245"/>
            <a:ext cx="2215980" cy="1655131"/>
          </a:xfrm>
          <a:prstGeom prst="roundRect">
            <a:avLst>
              <a:gd name="adj" fmla="val 10525"/>
            </a:avLst>
          </a:prstGeom>
          <a:noFill/>
          <a:ln w="28575">
            <a:solidFill>
              <a:srgbClr val="FFA95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230148" y="4942802"/>
            <a:ext cx="1419083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/>
              <a:t>社会的なリソースの効率的な活用</a:t>
            </a:r>
            <a:endParaRPr lang="ja-JP" altLang="en-US" sz="1100" b="1" dirty="0"/>
          </a:p>
        </p:txBody>
      </p:sp>
      <p:sp>
        <p:nvSpPr>
          <p:cNvPr id="35" name="角丸四角形 34"/>
          <p:cNvSpPr/>
          <p:nvPr/>
        </p:nvSpPr>
        <p:spPr>
          <a:xfrm>
            <a:off x="1856655" y="3857852"/>
            <a:ext cx="2215980" cy="1083316"/>
          </a:xfrm>
          <a:prstGeom prst="roundRect">
            <a:avLst>
              <a:gd name="adj" fmla="val 10525"/>
            </a:avLst>
          </a:prstGeom>
          <a:noFill/>
          <a:ln w="28575">
            <a:solidFill>
              <a:srgbClr val="FFA95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216695" y="3646185"/>
            <a:ext cx="1419083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b="1" dirty="0"/>
              <a:t>サービスの充実</a:t>
            </a:r>
            <a:r>
              <a:rPr lang="ja-JP" altLang="en-US" sz="1100" b="1" dirty="0" smtClean="0"/>
              <a:t>と</a:t>
            </a:r>
            <a:endParaRPr lang="en-US" altLang="ja-JP" sz="1100" b="1" dirty="0" smtClean="0"/>
          </a:p>
          <a:p>
            <a:r>
              <a:rPr lang="ja-JP" altLang="en-US" sz="1100" b="1" dirty="0" smtClean="0"/>
              <a:t>ケア</a:t>
            </a:r>
            <a:r>
              <a:rPr lang="ja-JP" altLang="en-US" sz="1100" b="1" dirty="0"/>
              <a:t>の質の向上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160912" y="1628218"/>
            <a:ext cx="4032448" cy="5185157"/>
          </a:xfrm>
          <a:prstGeom prst="roundRect">
            <a:avLst>
              <a:gd name="adj" fmla="val 4200"/>
            </a:avLst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none" rtlCol="0" anchor="ctr">
            <a:noAutofit/>
          </a:bodyPr>
          <a:lstStyle/>
          <a:p>
            <a:pPr>
              <a:spcBef>
                <a:spcPts val="600"/>
              </a:spcBef>
            </a:pPr>
            <a:endParaRPr lang="en-US" altLang="ja-JP" sz="11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304928" y="4041709"/>
            <a:ext cx="3770115" cy="1223327"/>
          </a:xfrm>
          <a:prstGeom prst="rect">
            <a:avLst/>
          </a:prstGeom>
          <a:noFill/>
          <a:ln>
            <a:solidFill>
              <a:schemeClr val="tx2"/>
            </a:solidFill>
            <a:prstDash val="dash"/>
          </a:ln>
        </p:spPr>
        <p:txBody>
          <a:bodyPr wrap="none" rtlCol="0" anchor="ctr"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1100" b="1" u="sng" dirty="0" smtClean="0"/>
              <a:t>２．日</a:t>
            </a:r>
            <a:r>
              <a:rPr lang="en-US" altLang="ja-JP" sz="1100" b="1" u="sng" dirty="0" smtClean="0"/>
              <a:t>ASEAN</a:t>
            </a:r>
            <a:r>
              <a:rPr lang="ja-JP" altLang="en-US" sz="1100" b="1" u="sng" dirty="0" smtClean="0"/>
              <a:t>各国間のバイラテラルな協力の促進</a:t>
            </a:r>
            <a:endParaRPr kumimoji="1" lang="en-US" altLang="ja-JP" sz="1100" b="1" u="sng" dirty="0" smtClean="0"/>
          </a:p>
          <a:p>
            <a:pPr marL="269875" lvl="1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100" dirty="0" smtClean="0"/>
              <a:t>政策</a:t>
            </a:r>
            <a:r>
              <a:rPr lang="ja-JP" altLang="en-US" sz="1100" dirty="0"/>
              <a:t>対話、各国の社会保障制度の現状の共有</a:t>
            </a:r>
            <a:endParaRPr lang="en-US" altLang="ja-JP" sz="1100" dirty="0"/>
          </a:p>
          <a:p>
            <a:pPr marL="269875" lvl="1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en-US" altLang="ja-JP" sz="1100" dirty="0"/>
              <a:t>ASEAN</a:t>
            </a:r>
            <a:r>
              <a:rPr lang="ja-JP" altLang="en-US" sz="1100" dirty="0"/>
              <a:t>地域への関連する民間企業・団体の活動紹介</a:t>
            </a:r>
            <a:endParaRPr lang="en-US" altLang="ja-JP" sz="1100" dirty="0"/>
          </a:p>
          <a:p>
            <a:pPr marL="269875" lvl="1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100" dirty="0" smtClean="0"/>
              <a:t>技術協力プロジェクト</a:t>
            </a:r>
            <a:r>
              <a:rPr lang="en-US" altLang="ja-JP" sz="1100" dirty="0" smtClean="0"/>
              <a:t>(JICA</a:t>
            </a:r>
            <a:r>
              <a:rPr lang="ja-JP" altLang="en-US" sz="1100" dirty="0" smtClean="0"/>
              <a:t>等のリソース）の推進、立上げ</a:t>
            </a:r>
            <a:endParaRPr lang="en-US" altLang="ja-JP" sz="1100" dirty="0" smtClean="0"/>
          </a:p>
          <a:p>
            <a:pPr marL="365125" lvl="2" indent="-203200">
              <a:buFont typeface="Wingdings" panose="05000000000000000000" pitchFamily="2" charset="2"/>
              <a:buChar char="Ø"/>
            </a:pPr>
            <a:r>
              <a:rPr lang="ja-JP" altLang="en-US" sz="1100" dirty="0"/>
              <a:t>制度</a:t>
            </a:r>
            <a:r>
              <a:rPr lang="ja-JP" altLang="en-US" sz="1100" dirty="0" smtClean="0"/>
              <a:t>設計・人材育成の推進</a:t>
            </a:r>
            <a:endParaRPr lang="en-US" altLang="ja-JP" sz="1100" dirty="0" smtClean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04928" y="2063780"/>
            <a:ext cx="3770115" cy="1869276"/>
          </a:xfrm>
          <a:prstGeom prst="rect">
            <a:avLst/>
          </a:prstGeom>
          <a:noFill/>
          <a:ln>
            <a:solidFill>
              <a:schemeClr val="tx2"/>
            </a:solidFill>
            <a:prstDash val="dash"/>
          </a:ln>
        </p:spPr>
        <p:txBody>
          <a:bodyPr wrap="none" rtlCol="0" anchor="ctr">
            <a:no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100" b="1" u="sng" dirty="0" smtClean="0"/>
              <a:t>１．マルチラテラルな協力ネットワークの形成</a:t>
            </a:r>
            <a:endParaRPr kumimoji="1" lang="en-US" altLang="ja-JP" sz="1100" b="1" u="sng" dirty="0" smtClean="0"/>
          </a:p>
          <a:p>
            <a:pPr marL="269875" lvl="1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kumimoji="1" lang="en-US" altLang="ja-JP" sz="1100" dirty="0" smtClean="0"/>
              <a:t>ASEAN</a:t>
            </a:r>
            <a:r>
              <a:rPr kumimoji="1" lang="ja-JP" altLang="en-US" sz="1100" dirty="0" smtClean="0"/>
              <a:t>諸国間のネットワーク形成</a:t>
            </a:r>
            <a:endParaRPr kumimoji="1" lang="en-US" altLang="ja-JP" sz="1100" dirty="0" smtClean="0"/>
          </a:p>
          <a:p>
            <a:pPr marL="365125" lvl="3" indent="-203200">
              <a:buFont typeface="Arial" panose="020B0604020202020204" pitchFamily="34" charset="0"/>
              <a:buChar char="•"/>
            </a:pPr>
            <a:r>
              <a:rPr lang="ja-JP" altLang="en-US" sz="1100" dirty="0" smtClean="0"/>
              <a:t>各種</a:t>
            </a:r>
            <a:r>
              <a:rPr lang="en-US" altLang="ja-JP" sz="1100" dirty="0" smtClean="0"/>
              <a:t>SOM</a:t>
            </a:r>
            <a:r>
              <a:rPr lang="ja-JP" altLang="en-US" sz="1100" dirty="0" smtClean="0"/>
              <a:t>会合の活用、</a:t>
            </a:r>
            <a:r>
              <a:rPr lang="en-US" altLang="ja-JP" sz="1100" dirty="0" smtClean="0"/>
              <a:t>Active Aging</a:t>
            </a:r>
            <a:r>
              <a:rPr lang="ja-JP" altLang="en-US" sz="1100" dirty="0" smtClean="0"/>
              <a:t>地域会合</a:t>
            </a:r>
            <a:endParaRPr lang="en-US" altLang="ja-JP" sz="1100" dirty="0" smtClean="0"/>
          </a:p>
          <a:p>
            <a:pPr marL="269875" lvl="2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100" dirty="0"/>
              <a:t>政策対話、各国の社会保障制度の現状の共有</a:t>
            </a:r>
            <a:endParaRPr lang="en-US" altLang="ja-JP" sz="1100" dirty="0"/>
          </a:p>
          <a:p>
            <a:pPr marL="269875" lvl="1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kumimoji="1" lang="ja-JP" altLang="en-US" sz="1100" dirty="0" smtClean="0"/>
              <a:t>高齢化対策に活用可能な資源のマッピング</a:t>
            </a:r>
            <a:endParaRPr kumimoji="1" lang="en-US" altLang="ja-JP" sz="1100" dirty="0" smtClean="0"/>
          </a:p>
          <a:p>
            <a:pPr marL="365125" lvl="4" indent="-203200">
              <a:buFont typeface="Wingdings" panose="05000000000000000000" pitchFamily="2" charset="2"/>
              <a:buChar char="Ø"/>
            </a:pPr>
            <a:r>
              <a:rPr lang="en-US" altLang="ja-JP" sz="1100" dirty="0" smtClean="0"/>
              <a:t>ASEAN</a:t>
            </a:r>
            <a:r>
              <a:rPr lang="ja-JP" altLang="en-US" sz="1100" dirty="0" smtClean="0"/>
              <a:t>国内の資源</a:t>
            </a:r>
            <a:endParaRPr lang="en-US" altLang="ja-JP" sz="1100" dirty="0" smtClean="0"/>
          </a:p>
          <a:p>
            <a:pPr marL="365125" lvl="4" indent="-203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1100" dirty="0" smtClean="0"/>
              <a:t>ASEAN</a:t>
            </a:r>
            <a:r>
              <a:rPr lang="ja-JP" altLang="en-US" sz="1100" dirty="0" smtClean="0"/>
              <a:t>各国の</a:t>
            </a:r>
            <a:r>
              <a:rPr lang="ja-JP" altLang="en-US" sz="1100" dirty="0"/>
              <a:t>コンタクトポイント</a:t>
            </a:r>
            <a:r>
              <a:rPr lang="ja-JP" altLang="en-US" sz="1100" dirty="0" smtClean="0"/>
              <a:t>のリスト</a:t>
            </a:r>
            <a:endParaRPr lang="en-US" altLang="ja-JP" sz="1100" dirty="0" smtClean="0"/>
          </a:p>
          <a:p>
            <a:pPr marL="269875" lvl="2" indent="-203200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ja-JP" altLang="en-US" sz="1100" dirty="0"/>
              <a:t>関連する民間企業</a:t>
            </a:r>
            <a:r>
              <a:rPr lang="ja-JP" altLang="en-US" sz="1100" dirty="0" smtClean="0"/>
              <a:t>・研究者ネットワーク・団体</a:t>
            </a:r>
            <a:r>
              <a:rPr lang="ja-JP" altLang="en-US" sz="1100" dirty="0"/>
              <a:t>の活動</a:t>
            </a:r>
            <a:r>
              <a:rPr lang="ja-JP" altLang="en-US" sz="1100" dirty="0" smtClean="0"/>
              <a:t>紹介</a:t>
            </a:r>
            <a:endParaRPr lang="en-US" altLang="ja-JP" sz="11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04928" y="5373689"/>
            <a:ext cx="3770115" cy="1367680"/>
          </a:xfrm>
          <a:prstGeom prst="rect">
            <a:avLst/>
          </a:prstGeom>
          <a:noFill/>
          <a:ln>
            <a:solidFill>
              <a:schemeClr val="tx2"/>
            </a:solidFill>
            <a:prstDash val="dash"/>
          </a:ln>
        </p:spPr>
        <p:txBody>
          <a:bodyPr wrap="none" rtlCol="0" anchor="ctr">
            <a:noAutofit/>
          </a:bodyPr>
          <a:lstStyle/>
          <a:p>
            <a:pPr>
              <a:spcBef>
                <a:spcPts val="600"/>
              </a:spcBef>
            </a:pPr>
            <a:r>
              <a:rPr lang="ja-JP" altLang="en-US" sz="1100" b="1" u="sng" dirty="0"/>
              <a:t>３</a:t>
            </a:r>
            <a:r>
              <a:rPr lang="ja-JP" altLang="en-US" sz="1100" b="1" u="sng" dirty="0" smtClean="0"/>
              <a:t>．</a:t>
            </a:r>
            <a:r>
              <a:rPr kumimoji="1" lang="ja-JP" altLang="en-US" sz="1100" b="1" u="sng" dirty="0" smtClean="0"/>
              <a:t>日本の持つリソースの整理</a:t>
            </a:r>
            <a:endParaRPr kumimoji="1" lang="en-US" altLang="ja-JP" sz="1100" b="1" u="sng" dirty="0" smtClean="0"/>
          </a:p>
          <a:p>
            <a:pPr marL="268288" indent="-204788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kumimoji="1" lang="ja-JP" altLang="en-US" sz="1100" dirty="0" smtClean="0"/>
              <a:t>日本の知識・経験の形式知化、蓄積と整理・共有</a:t>
            </a:r>
            <a:endParaRPr kumimoji="1" lang="en-US" altLang="ja-JP" sz="1100" dirty="0" smtClean="0"/>
          </a:p>
          <a:p>
            <a:pPr marL="363538" lvl="1" indent="-204788">
              <a:buFont typeface="Wingdings" panose="05000000000000000000" pitchFamily="2" charset="2"/>
              <a:buChar char="Ø"/>
            </a:pPr>
            <a:r>
              <a:rPr lang="ja-JP" altLang="en-US" sz="1100" dirty="0" smtClean="0"/>
              <a:t>日本の知見</a:t>
            </a:r>
            <a:r>
              <a:rPr lang="ja-JP" altLang="en-US" sz="1100" dirty="0"/>
              <a:t>の</a:t>
            </a:r>
            <a:r>
              <a:rPr lang="ja-JP" altLang="en-US" sz="1100" dirty="0" smtClean="0"/>
              <a:t>英文化や動画等の活用など</a:t>
            </a:r>
            <a:endParaRPr lang="en-US" altLang="ja-JP" sz="1100" dirty="0" smtClean="0"/>
          </a:p>
          <a:p>
            <a:pPr marL="363538" lvl="1" indent="-20478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ja-JP" altLang="en-US" sz="1100" dirty="0" smtClean="0"/>
              <a:t>コンソーシアムの形成</a:t>
            </a:r>
            <a:endParaRPr kumimoji="1" lang="en-US" altLang="ja-JP" sz="1100" dirty="0" smtClean="0"/>
          </a:p>
          <a:p>
            <a:pPr marL="268288" indent="-204788"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kumimoji="1" lang="ja-JP" altLang="en-US" sz="1100" dirty="0" smtClean="0"/>
              <a:t>高齢化対策に活用可能な資源のマッピング</a:t>
            </a:r>
            <a:endParaRPr kumimoji="1" lang="en-US" altLang="ja-JP" sz="1100" dirty="0" smtClean="0"/>
          </a:p>
          <a:p>
            <a:pPr marL="363538" lvl="2" indent="-204788">
              <a:buFont typeface="Wingdings" panose="05000000000000000000" pitchFamily="2" charset="2"/>
              <a:buChar char="Ø"/>
            </a:pPr>
            <a:r>
              <a:rPr lang="ja-JP" altLang="en-US" sz="1100" dirty="0" smtClean="0"/>
              <a:t>日本からの進出企業・団体のデータ</a:t>
            </a:r>
            <a:endParaRPr lang="en-US" altLang="ja-JP" sz="1100" dirty="0" smtClean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638997" y="1494293"/>
            <a:ext cx="3050307" cy="494547"/>
          </a:xfrm>
          <a:prstGeom prst="rect">
            <a:avLst/>
          </a:prstGeom>
          <a:solidFill>
            <a:schemeClr val="accent2"/>
          </a:solidFill>
          <a:ln>
            <a:noFill/>
            <a:prstDash val="dash"/>
          </a:ln>
        </p:spPr>
        <p:txBody>
          <a:bodyPr wrap="square" rtlCol="0" anchor="ctr">
            <a:normAutofit lnSpcReduction="10000"/>
          </a:bodyPr>
          <a:lstStyle/>
          <a:p>
            <a:pPr marL="0" lvl="1">
              <a:spcBef>
                <a:spcPts val="600"/>
              </a:spcBef>
            </a:pPr>
            <a:r>
              <a:rPr lang="ja-JP" altLang="en-US" sz="1400" b="1" dirty="0" smtClean="0">
                <a:solidFill>
                  <a:schemeClr val="bg1"/>
                </a:solidFill>
              </a:rPr>
              <a:t>日本</a:t>
            </a:r>
            <a:r>
              <a:rPr lang="en-US" altLang="ja-JP" sz="1400" b="1" dirty="0" smtClean="0">
                <a:solidFill>
                  <a:schemeClr val="bg1"/>
                </a:solidFill>
              </a:rPr>
              <a:t>ASEAN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間の</a:t>
            </a:r>
            <a:r>
              <a:rPr lang="en-US" altLang="ja-JP" sz="1400" b="1" dirty="0" smtClean="0">
                <a:solidFill>
                  <a:schemeClr val="bg1"/>
                </a:solidFill>
              </a:rPr>
              <a:t>Active Aging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に関するプラットフォーム形成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8186192" y="1988840"/>
            <a:ext cx="17846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u="sng" dirty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Active Aging</a:t>
            </a:r>
            <a:r>
              <a:rPr lang="ja-JP" altLang="en-US" sz="1600" u="sng" dirty="0" smtClean="0">
                <a:solidFill>
                  <a:srgbClr val="FF0000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の達成</a:t>
            </a:r>
            <a:endParaRPr lang="ja-JP" altLang="en-US" sz="1600" u="sng" dirty="0">
              <a:solidFill>
                <a:srgbClr val="FF0000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15552" y="548680"/>
            <a:ext cx="989044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/>
          <p:cNvSpPr txBox="1"/>
          <p:nvPr/>
        </p:nvSpPr>
        <p:spPr>
          <a:xfrm>
            <a:off x="8354023" y="2786136"/>
            <a:ext cx="14235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＜必要事項＞</a:t>
            </a:r>
            <a:endParaRPr lang="en-US" altLang="ja-JP" sz="1100" dirty="0" smtClean="0"/>
          </a:p>
          <a:p>
            <a:pPr marL="95250" indent="-95250"/>
            <a:r>
              <a:rPr lang="ja-JP" altLang="en-US" sz="1100" dirty="0" smtClean="0"/>
              <a:t>◯短期・中長期の達成目標、行動目標を設定</a:t>
            </a:r>
            <a:endParaRPr lang="en-US" altLang="ja-JP" sz="1100" dirty="0" smtClean="0"/>
          </a:p>
          <a:p>
            <a:pPr marL="95250" indent="-95250"/>
            <a:endParaRPr lang="en-US" altLang="ja-JP" sz="1100" dirty="0"/>
          </a:p>
          <a:p>
            <a:pPr marL="95250" indent="-95250"/>
            <a:r>
              <a:rPr lang="ja-JP" altLang="en-US" sz="1100" dirty="0" smtClean="0"/>
              <a:t>◯達成状況を測定する指標の整備</a:t>
            </a:r>
            <a:endParaRPr lang="en-US" altLang="ja-JP" sz="1100" dirty="0" smtClean="0"/>
          </a:p>
          <a:p>
            <a:endParaRPr lang="en-US" altLang="ja-JP" sz="1100" dirty="0"/>
          </a:p>
        </p:txBody>
      </p:sp>
      <p:sp>
        <p:nvSpPr>
          <p:cNvPr id="5" name="角丸四角形 4"/>
          <p:cNvSpPr/>
          <p:nvPr/>
        </p:nvSpPr>
        <p:spPr>
          <a:xfrm>
            <a:off x="8337375" y="2687231"/>
            <a:ext cx="1440161" cy="1545455"/>
          </a:xfrm>
          <a:prstGeom prst="roundRect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886405" y="4002448"/>
            <a:ext cx="213943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/>
            <a:r>
              <a:rPr kumimoji="1" lang="ja-JP" altLang="en-US" sz="1100" dirty="0" smtClean="0"/>
              <a:t>◯高齢者関連施設の整備と規制</a:t>
            </a:r>
            <a:endParaRPr lang="en-US" altLang="ja-JP" sz="1100" dirty="0"/>
          </a:p>
          <a:p>
            <a:pPr marL="176213" indent="-176213"/>
            <a:r>
              <a:rPr lang="ja-JP" altLang="en-US" sz="1100" dirty="0" smtClean="0"/>
              <a:t>◯在宅サービスの展開と地域資源の拡充</a:t>
            </a:r>
            <a:endParaRPr lang="en-US" altLang="ja-JP" sz="1100" dirty="0"/>
          </a:p>
          <a:p>
            <a:pPr marL="176213" indent="-176213"/>
            <a:r>
              <a:rPr lang="ja-JP" altLang="en-US" sz="1100" dirty="0" smtClean="0"/>
              <a:t>◯高齢者の社会参加促進</a:t>
            </a:r>
            <a:endParaRPr lang="en-US" altLang="ja-JP" sz="1100" dirty="0"/>
          </a:p>
          <a:p>
            <a:pPr marL="176213" indent="-176213"/>
            <a:r>
              <a:rPr lang="ja-JP" altLang="en-US" sz="1100" dirty="0" smtClean="0"/>
              <a:t>◯人材育成及びエンパワーメント</a:t>
            </a:r>
            <a:endParaRPr lang="en-US" altLang="ja-JP" sz="1100" dirty="0" smtClean="0"/>
          </a:p>
        </p:txBody>
      </p:sp>
    </p:spTree>
    <p:extLst>
      <p:ext uri="{BB962C8B-B14F-4D97-AF65-F5344CB8AC3E}">
        <p14:creationId xmlns:p14="http://schemas.microsoft.com/office/powerpoint/2010/main" val="232636588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3725</TotalTime>
  <Words>503</Words>
  <Application>Microsoft Office PowerPoint</Application>
  <PresentationFormat>A4 210 x 297 mm</PresentationFormat>
  <Paragraphs>56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2_Office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s</cp:lastModifiedBy>
  <cp:revision>213</cp:revision>
  <cp:lastPrinted>2015-03-06T04:45:40Z</cp:lastPrinted>
  <dcterms:created xsi:type="dcterms:W3CDTF">2013-12-04T09:22:32Z</dcterms:created>
  <dcterms:modified xsi:type="dcterms:W3CDTF">2015-04-24T08:42:17Z</dcterms:modified>
</cp:coreProperties>
</file>