
<file path=[Content_Types].xml><?xml version="1.0" encoding="utf-8"?>
<Types xmlns="http://schemas.openxmlformats.org/package/2006/content-types">
  <Default ContentType="image/jpeg" Extension="jpeg"/>
  <Default ContentType="application/vnd.openxmlformats-package.relationships+xml" Extension="rels"/>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handoutMaster+xml" PartName="/ppt/handoutMasters/handoutMaster1.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1"/>
  </p:sldMasterIdLst>
  <p:notesMasterIdLst>
    <p:notesMasterId r:id="rId4"/>
  </p:notesMasterIdLst>
  <p:handoutMasterIdLst>
    <p:handoutMasterId r:id="rId5"/>
  </p:handoutMasterIdLst>
  <p:sldIdLst>
    <p:sldId id="334" r:id="rId2"/>
    <p:sldId id="332" r:id="rId3"/>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1338" userDrawn="1">
          <p15:clr>
            <a:srgbClr val="A4A3A4"/>
          </p15:clr>
        </p15:guide>
        <p15:guide id="3" pos="5465" userDrawn="1">
          <p15:clr>
            <a:srgbClr val="A4A3A4"/>
          </p15:clr>
        </p15:guide>
        <p15:guide id="4" pos="158" userDrawn="1">
          <p15:clr>
            <a:srgbClr val="A4A3A4"/>
          </p15:clr>
        </p15:guide>
        <p15:guide id="5" orient="horz" pos="799" userDrawn="1">
          <p15:clr>
            <a:srgbClr val="A4A3A4"/>
          </p15:clr>
        </p15:guide>
        <p15:guide id="6" orient="horz" pos="572" userDrawn="1">
          <p15:clr>
            <a:srgbClr val="A4A3A4"/>
          </p15:clr>
        </p15:guide>
        <p15:guide id="7" pos="2880" userDrawn="1">
          <p15:clr>
            <a:srgbClr val="A4A3A4"/>
          </p15:clr>
        </p15:guide>
        <p15:guide id="8" orient="horz" pos="3929" userDrawn="1">
          <p15:clr>
            <a:srgbClr val="A4A3A4"/>
          </p15:clr>
        </p15:guide>
        <p15:guide id="9" orient="horz" pos="3702" userDrawn="1">
          <p15:clr>
            <a:srgbClr val="A4A3A4"/>
          </p15:clr>
        </p15:guide>
        <p15:guide id="10" pos="3243" userDrawn="1">
          <p15:clr>
            <a:srgbClr val="A4A3A4"/>
          </p15:clr>
        </p15:guide>
        <p15:guide id="11" pos="106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a:srgbClr val="FF0000"/>
    <a:srgbClr val="FFF2CC"/>
    <a:srgbClr val="CCFF99"/>
    <a:srgbClr val="CCFFCC"/>
    <a:srgbClr val="C7FD67"/>
    <a:srgbClr val="CCFF33"/>
    <a:srgbClr val="CCFF66"/>
    <a:srgbClr val="00FF00"/>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8B197B-5C34-4C78-8D7B-30251C15FF0D}" v="4" dt="2026-06-08T05:01:06.152"/>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10" autoAdjust="0"/>
    <p:restoredTop sz="95320" autoAdjust="0"/>
  </p:normalViewPr>
  <p:slideViewPr>
    <p:cSldViewPr>
      <p:cViewPr varScale="1">
        <p:scale>
          <a:sx n="110" d="100"/>
          <a:sy n="110" d="100"/>
        </p:scale>
        <p:origin x="2130" y="114"/>
      </p:cViewPr>
      <p:guideLst>
        <p:guide orient="horz" pos="2160"/>
        <p:guide pos="1338"/>
        <p:guide pos="5465"/>
        <p:guide pos="158"/>
        <p:guide orient="horz" pos="799"/>
        <p:guide orient="horz" pos="572"/>
        <p:guide pos="2880"/>
        <p:guide orient="horz" pos="3929"/>
        <p:guide orient="horz" pos="3702"/>
        <p:guide pos="3243"/>
        <p:guide pos="1066"/>
      </p:guideLst>
    </p:cSldViewPr>
  </p:slideViewPr>
  <p:notesTextViewPr>
    <p:cViewPr>
      <p:scale>
        <a:sx n="400" d="100"/>
        <a:sy n="400" d="100"/>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revisionInfo.xml" Type="http://schemas.microsoft.com/office/2015/10/relationships/revisionInfo"/><Relationship Id="rId11" Target="../customXml/item1.xml" Type="http://schemas.openxmlformats.org/officeDocument/2006/relationships/customXml"/><Relationship Id="rId12" Target="../customXml/item2.xml" Type="http://schemas.openxmlformats.org/officeDocument/2006/relationships/customXml"/><Relationship Id="rId13" Target="../customXml/item3.xml" Type="http://schemas.openxmlformats.org/officeDocument/2006/relationships/customXml"/><Relationship Id="rId2" Target="slides/slide1.xml" Type="http://schemas.openxmlformats.org/officeDocument/2006/relationships/slide"/><Relationship Id="rId3" Target="slides/slide2.xml" Type="http://schemas.openxmlformats.org/officeDocument/2006/relationships/slide"/><Relationship Id="rId4" Target="notesMasters/notesMaster1.xml" Type="http://schemas.openxmlformats.org/officeDocument/2006/relationships/notesMaster"/><Relationship Id="rId5" Target="handoutMasters/handoutMaster1.xml" Type="http://schemas.openxmlformats.org/officeDocument/2006/relationships/handoutMaster"/><Relationship Id="rId6" Target="presProps.xml" Type="http://schemas.openxmlformats.org/officeDocument/2006/relationships/presProps"/><Relationship Id="rId7" Target="viewProps.xml" Type="http://schemas.openxmlformats.org/officeDocument/2006/relationships/viewProps"/><Relationship Id="rId8" Target="theme/theme1.xml" Type="http://schemas.openxmlformats.org/officeDocument/2006/relationships/theme"/><Relationship Id="rId9" Target="tableStyles.xml" Type="http://schemas.openxmlformats.org/officeDocument/2006/relationships/tableStyles"/></Relationships>
</file>

<file path=ppt/handoutMasters/_rels/handoutMaster1.xml.rels><?xml version="1.0" encoding="UTF-8" standalone="yes"?><Relationships xmlns="http://schemas.openxmlformats.org/package/2006/relationships"><Relationship Id="rId1" Target="../theme/theme3.xml" Type="http://schemas.openxmlformats.org/officeDocument/2006/relationships/theme"/></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5659" cy="496332"/>
          </a:xfrm>
          <a:prstGeom prst="rect">
            <a:avLst/>
          </a:prstGeom>
        </p:spPr>
        <p:txBody>
          <a:bodyPr vert="horz" lIns="91304" tIns="45652" rIns="91304" bIns="45652"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3" y="1"/>
            <a:ext cx="2945659" cy="496332"/>
          </a:xfrm>
          <a:prstGeom prst="rect">
            <a:avLst/>
          </a:prstGeom>
        </p:spPr>
        <p:txBody>
          <a:bodyPr vert="horz" lIns="91304" tIns="45652" rIns="91304" bIns="45652" rtlCol="0"/>
          <a:lstStyle>
            <a:lvl1pPr algn="r">
              <a:defRPr sz="1200"/>
            </a:lvl1pPr>
          </a:lstStyle>
          <a:p>
            <a:fld id="{22ECD911-2011-4341-8030-10FD7D196EA8}" type="datetimeFigureOut">
              <a:rPr kumimoji="1" lang="ja-JP" altLang="en-US" smtClean="0"/>
              <a:t>2026/6/8</a:t>
            </a:fld>
            <a:endParaRPr kumimoji="1" lang="ja-JP" altLang="en-US"/>
          </a:p>
        </p:txBody>
      </p:sp>
      <p:sp>
        <p:nvSpPr>
          <p:cNvPr id="4" name="フッター プレースホルダー 3"/>
          <p:cNvSpPr>
            <a:spLocks noGrp="1"/>
          </p:cNvSpPr>
          <p:nvPr>
            <p:ph type="ftr" sz="quarter" idx="2"/>
          </p:nvPr>
        </p:nvSpPr>
        <p:spPr>
          <a:xfrm>
            <a:off x="1" y="9428585"/>
            <a:ext cx="2945659" cy="496332"/>
          </a:xfrm>
          <a:prstGeom prst="rect">
            <a:avLst/>
          </a:prstGeom>
        </p:spPr>
        <p:txBody>
          <a:bodyPr vert="horz" lIns="91304" tIns="45652" rIns="91304" bIns="45652"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3" y="9428585"/>
            <a:ext cx="2945659" cy="496332"/>
          </a:xfrm>
          <a:prstGeom prst="rect">
            <a:avLst/>
          </a:prstGeom>
        </p:spPr>
        <p:txBody>
          <a:bodyPr vert="horz" lIns="91304" tIns="45652" rIns="91304" bIns="45652" rtlCol="0" anchor="b"/>
          <a:lstStyle>
            <a:lvl1pPr algn="r">
              <a:defRPr sz="1200"/>
            </a:lvl1pPr>
          </a:lstStyle>
          <a:p>
            <a:fld id="{C3E143B6-3939-4E08-B027-F1E09DFEB438}" type="slidenum">
              <a:rPr kumimoji="1" lang="ja-JP" altLang="en-US" smtClean="0"/>
              <a:t>‹#›</a:t>
            </a:fld>
            <a:endParaRPr kumimoji="1" lang="ja-JP" altLang="en-US"/>
          </a:p>
        </p:txBody>
      </p:sp>
    </p:spTree>
    <p:extLst>
      <p:ext uri="{BB962C8B-B14F-4D97-AF65-F5344CB8AC3E}">
        <p14:creationId xmlns:p14="http://schemas.microsoft.com/office/powerpoint/2010/main" val="22344313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5659" cy="496332"/>
          </a:xfrm>
          <a:prstGeom prst="rect">
            <a:avLst/>
          </a:prstGeom>
        </p:spPr>
        <p:txBody>
          <a:bodyPr vert="horz" lIns="91304" tIns="45652" rIns="91304" bIns="4565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3" y="1"/>
            <a:ext cx="2945659" cy="496332"/>
          </a:xfrm>
          <a:prstGeom prst="rect">
            <a:avLst/>
          </a:prstGeom>
        </p:spPr>
        <p:txBody>
          <a:bodyPr vert="horz" lIns="91304" tIns="45652" rIns="91304" bIns="45652" rtlCol="0"/>
          <a:lstStyle>
            <a:lvl1pPr algn="r">
              <a:defRPr sz="1200"/>
            </a:lvl1pPr>
          </a:lstStyle>
          <a:p>
            <a:fld id="{A302DDF9-8147-45DD-B7DA-1B552E20BBCE}" type="datetimeFigureOut">
              <a:rPr kumimoji="1" lang="ja-JP" altLang="en-US" smtClean="0"/>
              <a:t>2026/6/8</a:t>
            </a:fld>
            <a:endParaRPr kumimoji="1" lang="ja-JP" altLang="en-US"/>
          </a:p>
        </p:txBody>
      </p:sp>
      <p:sp>
        <p:nvSpPr>
          <p:cNvPr id="4" name="スライド イメージ プレースホルダー 3"/>
          <p:cNvSpPr>
            <a:spLocks noGrp="1" noRot="1" noChangeAspect="1"/>
          </p:cNvSpPr>
          <p:nvPr>
            <p:ph type="sldImg" idx="2"/>
          </p:nvPr>
        </p:nvSpPr>
        <p:spPr>
          <a:xfrm>
            <a:off x="919163" y="744538"/>
            <a:ext cx="4959350" cy="3721100"/>
          </a:xfrm>
          <a:prstGeom prst="rect">
            <a:avLst/>
          </a:prstGeom>
          <a:noFill/>
          <a:ln w="12700">
            <a:solidFill>
              <a:prstClr val="black"/>
            </a:solidFill>
          </a:ln>
        </p:spPr>
        <p:txBody>
          <a:bodyPr vert="horz" lIns="91304" tIns="45652" rIns="91304" bIns="45652" rtlCol="0" anchor="ctr"/>
          <a:lstStyle/>
          <a:p>
            <a:endParaRPr lang="ja-JP" altLang="en-US"/>
          </a:p>
        </p:txBody>
      </p:sp>
      <p:sp>
        <p:nvSpPr>
          <p:cNvPr id="5" name="ノート プレースホルダー 4"/>
          <p:cNvSpPr>
            <a:spLocks noGrp="1"/>
          </p:cNvSpPr>
          <p:nvPr>
            <p:ph type="body" sz="quarter" idx="3"/>
          </p:nvPr>
        </p:nvSpPr>
        <p:spPr>
          <a:xfrm>
            <a:off x="679768" y="4715153"/>
            <a:ext cx="5438140" cy="4466987"/>
          </a:xfrm>
          <a:prstGeom prst="rect">
            <a:avLst/>
          </a:prstGeom>
        </p:spPr>
        <p:txBody>
          <a:bodyPr vert="horz" lIns="91304" tIns="45652" rIns="91304" bIns="45652"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28585"/>
            <a:ext cx="2945659" cy="496332"/>
          </a:xfrm>
          <a:prstGeom prst="rect">
            <a:avLst/>
          </a:prstGeom>
        </p:spPr>
        <p:txBody>
          <a:bodyPr vert="horz" lIns="91304" tIns="45652" rIns="91304" bIns="4565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3" y="9428585"/>
            <a:ext cx="2945659" cy="496332"/>
          </a:xfrm>
          <a:prstGeom prst="rect">
            <a:avLst/>
          </a:prstGeom>
        </p:spPr>
        <p:txBody>
          <a:bodyPr vert="horz" lIns="91304" tIns="45652" rIns="91304" bIns="45652" rtlCol="0" anchor="b"/>
          <a:lstStyle>
            <a:lvl1pPr algn="r">
              <a:defRPr sz="1200"/>
            </a:lvl1pPr>
          </a:lstStyle>
          <a:p>
            <a:fld id="{CF9633C6-CCB8-4442-A372-C928F3DCA35B}" type="slidenum">
              <a:rPr kumimoji="1" lang="ja-JP" altLang="en-US" smtClean="0"/>
              <a:t>‹#›</a:t>
            </a:fld>
            <a:endParaRPr kumimoji="1" lang="ja-JP" altLang="en-US"/>
          </a:p>
        </p:txBody>
      </p:sp>
    </p:spTree>
    <p:extLst>
      <p:ext uri="{BB962C8B-B14F-4D97-AF65-F5344CB8AC3E}">
        <p14:creationId xmlns:p14="http://schemas.microsoft.com/office/powerpoint/2010/main" val="216690032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CCCD94-7039-D8D1-579C-E301E0974EC9}"/>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B2F2F6E7-B517-46F1-77EA-1D02379ACD4A}"/>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A4596C9C-FEA9-D738-19EC-35EF8F9458CA}"/>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19B4CA15-3962-240D-5957-689108A1FD75}"/>
              </a:ext>
            </a:extLst>
          </p:cNvPr>
          <p:cNvSpPr>
            <a:spLocks noGrp="1"/>
          </p:cNvSpPr>
          <p:nvPr>
            <p:ph type="sldNum" sz="quarter" idx="10"/>
          </p:nvPr>
        </p:nvSpPr>
        <p:spPr/>
        <p:txBody>
          <a:bodyPr/>
          <a:lstStyle/>
          <a:p>
            <a:fld id="{CF9633C6-CCB8-4442-A372-C928F3DCA35B}" type="slidenum">
              <a:rPr kumimoji="1" lang="ja-JP" altLang="en-US" smtClean="0"/>
              <a:t>1</a:t>
            </a:fld>
            <a:endParaRPr kumimoji="1" lang="ja-JP" altLang="en-US"/>
          </a:p>
        </p:txBody>
      </p:sp>
    </p:spTree>
    <p:extLst>
      <p:ext uri="{BB962C8B-B14F-4D97-AF65-F5344CB8AC3E}">
        <p14:creationId xmlns:p14="http://schemas.microsoft.com/office/powerpoint/2010/main" val="3382578618"/>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269BA1A5-833D-492F-9E7B-4945241A7044}" type="datetime1">
              <a:rPr kumimoji="1" lang="ja-JP" altLang="en-US" smtClean="0"/>
              <a:t>2026/6/8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E42DE6C-E185-41E3-800E-ECA57678C413}" type="slidenum">
              <a:rPr kumimoji="1" lang="ja-JP" altLang="en-US" smtClean="0"/>
              <a:t>‹#›</a:t>
            </a:fld>
            <a:endParaRPr kumimoji="1" lang="ja-JP" altLang="en-US"/>
          </a:p>
        </p:txBody>
      </p:sp>
    </p:spTree>
    <p:extLst>
      <p:ext uri="{BB962C8B-B14F-4D97-AF65-F5344CB8AC3E}">
        <p14:creationId xmlns:p14="http://schemas.microsoft.com/office/powerpoint/2010/main" val="679209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250629C-3692-4E9A-8F1B-528D21C6E5A6}" type="datetime1">
              <a:rPr kumimoji="1" lang="ja-JP" altLang="en-US" smtClean="0"/>
              <a:t>2026/6/8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E42DE6C-E185-41E3-800E-ECA57678C413}" type="slidenum">
              <a:rPr kumimoji="1" lang="ja-JP" altLang="en-US" smtClean="0"/>
              <a:t>‹#›</a:t>
            </a:fld>
            <a:endParaRPr kumimoji="1" lang="ja-JP" altLang="en-US"/>
          </a:p>
        </p:txBody>
      </p:sp>
    </p:spTree>
    <p:extLst>
      <p:ext uri="{BB962C8B-B14F-4D97-AF65-F5344CB8AC3E}">
        <p14:creationId xmlns:p14="http://schemas.microsoft.com/office/powerpoint/2010/main" val="1592266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473081E-7B2D-404E-A6D8-FE421D33C9DE}" type="datetime1">
              <a:rPr kumimoji="1" lang="ja-JP" altLang="en-US" smtClean="0"/>
              <a:t>2026/6/8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E42DE6C-E185-41E3-800E-ECA57678C413}" type="slidenum">
              <a:rPr kumimoji="1" lang="ja-JP" altLang="en-US" smtClean="0"/>
              <a:t>‹#›</a:t>
            </a:fld>
            <a:endParaRPr kumimoji="1" lang="ja-JP" altLang="en-US"/>
          </a:p>
        </p:txBody>
      </p:sp>
    </p:spTree>
    <p:extLst>
      <p:ext uri="{BB962C8B-B14F-4D97-AF65-F5344CB8AC3E}">
        <p14:creationId xmlns:p14="http://schemas.microsoft.com/office/powerpoint/2010/main" val="39006861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DC5907A0-7BD9-44DE-A422-387A1E293C37}" type="datetime1">
              <a:rPr kumimoji="1" lang="ja-JP" altLang="en-US" smtClean="0"/>
              <a:t>2026/6/8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E42DE6C-E185-41E3-800E-ECA57678C413}" type="slidenum">
              <a:rPr kumimoji="1" lang="ja-JP" altLang="en-US" smtClean="0"/>
              <a:t>‹#›</a:t>
            </a:fld>
            <a:endParaRPr kumimoji="1" lang="ja-JP" altLang="en-US"/>
          </a:p>
        </p:txBody>
      </p:sp>
    </p:spTree>
    <p:extLst>
      <p:ext uri="{BB962C8B-B14F-4D97-AF65-F5344CB8AC3E}">
        <p14:creationId xmlns:p14="http://schemas.microsoft.com/office/powerpoint/2010/main" val="3496789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E8341104-4DC9-4374-9FE5-93FF0A9BE6F4}" type="datetime1">
              <a:rPr kumimoji="1" lang="ja-JP" altLang="en-US" smtClean="0"/>
              <a:t>2026/6/8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E42DE6C-E185-41E3-800E-ECA57678C413}" type="slidenum">
              <a:rPr kumimoji="1" lang="ja-JP" altLang="en-US" smtClean="0"/>
              <a:t>‹#›</a:t>
            </a:fld>
            <a:endParaRPr kumimoji="1" lang="ja-JP" altLang="en-US"/>
          </a:p>
        </p:txBody>
      </p:sp>
    </p:spTree>
    <p:extLst>
      <p:ext uri="{BB962C8B-B14F-4D97-AF65-F5344CB8AC3E}">
        <p14:creationId xmlns:p14="http://schemas.microsoft.com/office/powerpoint/2010/main" val="26265886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5F8C6141-2F0D-49B7-B479-AC84942A9AF8}" type="datetime1">
              <a:rPr kumimoji="1" lang="ja-JP" altLang="en-US" smtClean="0"/>
              <a:t>2026/6/8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E42DE6C-E185-41E3-800E-ECA57678C413}" type="slidenum">
              <a:rPr kumimoji="1" lang="ja-JP" altLang="en-US" smtClean="0"/>
              <a:t>‹#›</a:t>
            </a:fld>
            <a:endParaRPr kumimoji="1" lang="ja-JP" altLang="en-US"/>
          </a:p>
        </p:txBody>
      </p:sp>
    </p:spTree>
    <p:extLst>
      <p:ext uri="{BB962C8B-B14F-4D97-AF65-F5344CB8AC3E}">
        <p14:creationId xmlns:p14="http://schemas.microsoft.com/office/powerpoint/2010/main" val="4331614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1D557723-2D62-4C2C-AE0E-BF6B6A517F35}" type="datetime1">
              <a:rPr kumimoji="1" lang="ja-JP" altLang="en-US" smtClean="0"/>
              <a:t>2026/6/8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E42DE6C-E185-41E3-800E-ECA57678C413}" type="slidenum">
              <a:rPr kumimoji="1" lang="ja-JP" altLang="en-US" smtClean="0"/>
              <a:t>‹#›</a:t>
            </a:fld>
            <a:endParaRPr kumimoji="1" lang="ja-JP" altLang="en-US"/>
          </a:p>
        </p:txBody>
      </p:sp>
    </p:spTree>
    <p:extLst>
      <p:ext uri="{BB962C8B-B14F-4D97-AF65-F5344CB8AC3E}">
        <p14:creationId xmlns:p14="http://schemas.microsoft.com/office/powerpoint/2010/main" val="3550412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683B89BC-6781-4D08-9D4C-FF879BA3A31D}" type="datetime1">
              <a:rPr kumimoji="1" lang="ja-JP" altLang="en-US" smtClean="0"/>
              <a:t>2026/6/8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E42DE6C-E185-41E3-800E-ECA57678C413}" type="slidenum">
              <a:rPr kumimoji="1" lang="ja-JP" altLang="en-US" smtClean="0"/>
              <a:t>‹#›</a:t>
            </a:fld>
            <a:endParaRPr kumimoji="1" lang="ja-JP" altLang="en-US"/>
          </a:p>
        </p:txBody>
      </p:sp>
    </p:spTree>
    <p:extLst>
      <p:ext uri="{BB962C8B-B14F-4D97-AF65-F5344CB8AC3E}">
        <p14:creationId xmlns:p14="http://schemas.microsoft.com/office/powerpoint/2010/main" val="15567325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6A083D2D-572F-44F1-9A44-0BFE2D9C8475}" type="datetime1">
              <a:rPr kumimoji="1" lang="ja-JP" altLang="en-US" smtClean="0"/>
              <a:t>2026/6/8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E42DE6C-E185-41E3-800E-ECA57678C413}" type="slidenum">
              <a:rPr kumimoji="1" lang="ja-JP" altLang="en-US" smtClean="0"/>
              <a:t>‹#›</a:t>
            </a:fld>
            <a:endParaRPr kumimoji="1" lang="ja-JP" altLang="en-US"/>
          </a:p>
        </p:txBody>
      </p:sp>
    </p:spTree>
    <p:extLst>
      <p:ext uri="{BB962C8B-B14F-4D97-AF65-F5344CB8AC3E}">
        <p14:creationId xmlns:p14="http://schemas.microsoft.com/office/powerpoint/2010/main" val="9447465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2FB2983-9025-4AA2-AB57-D51DF535FBC0}" type="datetime1">
              <a:rPr kumimoji="1" lang="ja-JP" altLang="en-US" smtClean="0"/>
              <a:t>2026/6/8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E42DE6C-E185-41E3-800E-ECA57678C413}" type="slidenum">
              <a:rPr kumimoji="1" lang="ja-JP" altLang="en-US" smtClean="0"/>
              <a:t>‹#›</a:t>
            </a:fld>
            <a:endParaRPr kumimoji="1" lang="ja-JP" altLang="en-US"/>
          </a:p>
        </p:txBody>
      </p:sp>
    </p:spTree>
    <p:extLst>
      <p:ext uri="{BB962C8B-B14F-4D97-AF65-F5344CB8AC3E}">
        <p14:creationId xmlns:p14="http://schemas.microsoft.com/office/powerpoint/2010/main" val="15322605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8A1D8295-7255-4230-A9C1-3619260D1990}" type="datetime1">
              <a:rPr kumimoji="1" lang="ja-JP" altLang="en-US" smtClean="0"/>
              <a:t>2026/6/8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E42DE6C-E185-41E3-800E-ECA57678C413}" type="slidenum">
              <a:rPr kumimoji="1" lang="ja-JP" altLang="en-US" smtClean="0"/>
              <a:t>‹#›</a:t>
            </a:fld>
            <a:endParaRPr kumimoji="1" lang="ja-JP" altLang="en-US"/>
          </a:p>
        </p:txBody>
      </p:sp>
    </p:spTree>
    <p:extLst>
      <p:ext uri="{BB962C8B-B14F-4D97-AF65-F5344CB8AC3E}">
        <p14:creationId xmlns:p14="http://schemas.microsoft.com/office/powerpoint/2010/main" val="2055780962"/>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454988-B772-4415-8DEC-9BFCC80D75C4}" type="datetime1">
              <a:rPr kumimoji="1" lang="ja-JP" altLang="en-US" smtClean="0"/>
              <a:t>2026/6/8</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42DE6C-E185-41E3-800E-ECA57678C413}" type="slidenum">
              <a:rPr kumimoji="1" lang="ja-JP" altLang="en-US" smtClean="0"/>
              <a:t>‹#›</a:t>
            </a:fld>
            <a:endParaRPr kumimoji="1" lang="ja-JP" altLang="en-US"/>
          </a:p>
        </p:txBody>
      </p:sp>
    </p:spTree>
    <p:extLst>
      <p:ext uri="{BB962C8B-B14F-4D97-AF65-F5344CB8AC3E}">
        <p14:creationId xmlns:p14="http://schemas.microsoft.com/office/powerpoint/2010/main" val="42422115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0EB4E8-CBB7-2F63-C3A1-9DF32AAC671B}"/>
            </a:ext>
          </a:extLst>
        </p:cNvPr>
        <p:cNvGrpSpPr/>
        <p:nvPr/>
      </p:nvGrpSpPr>
      <p:grpSpPr>
        <a:xfrm>
          <a:off x="0" y="0"/>
          <a:ext cx="0" cy="0"/>
          <a:chOff x="0" y="0"/>
          <a:chExt cx="0" cy="0"/>
        </a:xfrm>
      </p:grpSpPr>
      <p:sp>
        <p:nvSpPr>
          <p:cNvPr id="50" name="正方形/長方形 49">
            <a:extLst>
              <a:ext uri="{FF2B5EF4-FFF2-40B4-BE49-F238E27FC236}">
                <a16:creationId xmlns:a16="http://schemas.microsoft.com/office/drawing/2014/main" id="{B5E5E59B-546E-1673-F268-60239153FB10}"/>
              </a:ext>
            </a:extLst>
          </p:cNvPr>
          <p:cNvSpPr/>
          <p:nvPr/>
        </p:nvSpPr>
        <p:spPr>
          <a:xfrm>
            <a:off x="429524" y="1263239"/>
            <a:ext cx="351538" cy="5108377"/>
          </a:xfrm>
          <a:prstGeom prst="rect">
            <a:avLst/>
          </a:prstGeom>
          <a:solidFill>
            <a:schemeClr val="accent6">
              <a:lumMod val="20000"/>
              <a:lumOff val="80000"/>
            </a:schemeClr>
          </a:solidFill>
          <a:ln w="12700">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vert="horz" rtlCol="0" anchor="t" anchorCtr="0"/>
          <a:lstStyle/>
          <a:p>
            <a:endParaRPr lang="en-US" altLang="ja-JP" sz="1100" b="1" dirty="0">
              <a:solidFill>
                <a:schemeClr val="tx1"/>
              </a:solidFill>
            </a:endParaRPr>
          </a:p>
          <a:p>
            <a:pPr algn="ctr"/>
            <a:endParaRPr lang="en-US" altLang="ja-JP" sz="1100" b="1" dirty="0">
              <a:solidFill>
                <a:schemeClr val="tx1"/>
              </a:solidFill>
            </a:endParaRPr>
          </a:p>
          <a:p>
            <a:pPr algn="ctr"/>
            <a:r>
              <a:rPr lang="ja-JP" altLang="en-US" sz="1100" b="1" dirty="0">
                <a:solidFill>
                  <a:schemeClr val="tx1"/>
                </a:solidFill>
              </a:rPr>
              <a:t>医療機関</a:t>
            </a:r>
            <a:endParaRPr lang="en-US" altLang="ja-JP" sz="1100" b="1" dirty="0">
              <a:solidFill>
                <a:schemeClr val="tx1"/>
              </a:solidFill>
            </a:endParaRPr>
          </a:p>
        </p:txBody>
      </p:sp>
      <p:sp>
        <p:nvSpPr>
          <p:cNvPr id="516" name="正方形/長方形 515">
            <a:extLst>
              <a:ext uri="{FF2B5EF4-FFF2-40B4-BE49-F238E27FC236}">
                <a16:creationId xmlns:a16="http://schemas.microsoft.com/office/drawing/2014/main" id="{C99AA69D-79BA-6E97-E5CA-88DB2C917EC7}"/>
              </a:ext>
            </a:extLst>
          </p:cNvPr>
          <p:cNvSpPr/>
          <p:nvPr/>
        </p:nvSpPr>
        <p:spPr>
          <a:xfrm>
            <a:off x="456278" y="3739740"/>
            <a:ext cx="789116" cy="81561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horz" rtlCol="0" anchor="t" anchorCtr="0"/>
          <a:lstStyle/>
          <a:p>
            <a:pPr algn="ctr"/>
            <a:r>
              <a:rPr kumimoji="1" lang="ja-JP" altLang="en-US" sz="700" dirty="0">
                <a:solidFill>
                  <a:schemeClr val="tx1"/>
                </a:solidFill>
              </a:rPr>
              <a:t>医療機関</a:t>
            </a:r>
            <a:endParaRPr kumimoji="1" lang="en-US" altLang="ja-JP" sz="700" dirty="0">
              <a:solidFill>
                <a:schemeClr val="tx1"/>
              </a:solidFill>
            </a:endParaRPr>
          </a:p>
          <a:p>
            <a:pPr algn="ctr"/>
            <a:r>
              <a:rPr kumimoji="1" lang="ja-JP" altLang="en-US" sz="700" dirty="0">
                <a:solidFill>
                  <a:schemeClr val="tx1"/>
                </a:solidFill>
              </a:rPr>
              <a:t>システム等</a:t>
            </a:r>
            <a:endParaRPr kumimoji="1" lang="en-US" altLang="ja-JP" sz="700" dirty="0">
              <a:solidFill>
                <a:schemeClr val="tx1"/>
              </a:solidFill>
            </a:endParaRPr>
          </a:p>
        </p:txBody>
      </p:sp>
      <p:sp>
        <p:nvSpPr>
          <p:cNvPr id="491" name="テキスト ボックス 490">
            <a:extLst>
              <a:ext uri="{FF2B5EF4-FFF2-40B4-BE49-F238E27FC236}">
                <a16:creationId xmlns:a16="http://schemas.microsoft.com/office/drawing/2014/main" id="{A140BDCC-E974-068A-D3E9-BF9F21D3AADC}"/>
              </a:ext>
            </a:extLst>
          </p:cNvPr>
          <p:cNvSpPr txBox="1"/>
          <p:nvPr/>
        </p:nvSpPr>
        <p:spPr>
          <a:xfrm>
            <a:off x="2145585" y="3433804"/>
            <a:ext cx="1716609" cy="1356705"/>
          </a:xfrm>
          <a:prstGeom prst="rect">
            <a:avLst/>
          </a:prstGeom>
          <a:solidFill>
            <a:schemeClr val="accent4">
              <a:lumMod val="20000"/>
              <a:lumOff val="80000"/>
            </a:schemeClr>
          </a:solidFill>
          <a:ln>
            <a:solidFill>
              <a:schemeClr val="tx1"/>
            </a:solidFill>
          </a:ln>
        </p:spPr>
        <p:txBody>
          <a:bodyPr vert="horz" wrap="square" rtlCol="0" anchor="t" anchorCtr="0">
            <a:noAutofit/>
          </a:bodyPr>
          <a:lstStyle/>
          <a:p>
            <a:pPr algn="ctr"/>
            <a:r>
              <a:rPr lang="ja-JP" altLang="en-US" sz="800" dirty="0"/>
              <a:t>オンライン資格確認等システム</a:t>
            </a:r>
            <a:endParaRPr lang="en-US" altLang="ja-JP" sz="800" dirty="0"/>
          </a:p>
        </p:txBody>
      </p:sp>
      <p:sp>
        <p:nvSpPr>
          <p:cNvPr id="116" name="正方形/長方形 115">
            <a:extLst>
              <a:ext uri="{FF2B5EF4-FFF2-40B4-BE49-F238E27FC236}">
                <a16:creationId xmlns:a16="http://schemas.microsoft.com/office/drawing/2014/main" id="{182D7BBD-B4C2-CEF9-2671-01945AF2CF62}"/>
              </a:ext>
            </a:extLst>
          </p:cNvPr>
          <p:cNvSpPr/>
          <p:nvPr/>
        </p:nvSpPr>
        <p:spPr>
          <a:xfrm>
            <a:off x="5439145" y="1216966"/>
            <a:ext cx="2763284" cy="1608000"/>
          </a:xfrm>
          <a:prstGeom prst="rect">
            <a:avLst/>
          </a:prstGeom>
          <a:solidFill>
            <a:schemeClr val="accent6">
              <a:lumMod val="40000"/>
              <a:lumOff val="60000"/>
            </a:schemeClr>
          </a:solidFill>
          <a:ln w="12700">
            <a:solidFill>
              <a:schemeClr val="tx1"/>
            </a:solidFill>
          </a:ln>
        </p:spPr>
        <p:style>
          <a:lnRef idx="2">
            <a:schemeClr val="accent6"/>
          </a:lnRef>
          <a:fillRef idx="1">
            <a:schemeClr val="lt1"/>
          </a:fillRef>
          <a:effectRef idx="0">
            <a:schemeClr val="accent6"/>
          </a:effectRef>
          <a:fontRef idx="minor">
            <a:schemeClr val="dk1"/>
          </a:fontRef>
        </p:style>
        <p:txBody>
          <a:bodyPr tIns="0" rtlCol="0" anchor="t"/>
          <a:lstStyle/>
          <a:p>
            <a:pPr algn="ctr"/>
            <a:r>
              <a:rPr lang="ja-JP" altLang="en-US" sz="1100" b="1" dirty="0">
                <a:latin typeface="+mn-ea"/>
              </a:rPr>
              <a:t>当市</a:t>
            </a:r>
            <a:endParaRPr lang="en-US" altLang="ja-JP" sz="1100" b="1" dirty="0">
              <a:latin typeface="+mn-ea"/>
            </a:endParaRPr>
          </a:p>
          <a:p>
            <a:pPr algn="ctr"/>
            <a:endParaRPr lang="en-US" altLang="ja-JP" sz="1350" dirty="0"/>
          </a:p>
          <a:p>
            <a:pPr algn="ctr"/>
            <a:endParaRPr lang="en-US" altLang="ja-JP" sz="1350" dirty="0"/>
          </a:p>
          <a:p>
            <a:pPr algn="ctr"/>
            <a:endParaRPr lang="en-US" altLang="ja-JP" sz="1350" dirty="0"/>
          </a:p>
          <a:p>
            <a:pPr algn="ctr"/>
            <a:endParaRPr lang="en-US" altLang="ja-JP" sz="1350" dirty="0"/>
          </a:p>
          <a:p>
            <a:pPr algn="ctr"/>
            <a:endParaRPr lang="en-US" altLang="ja-JP" sz="1350" dirty="0"/>
          </a:p>
          <a:p>
            <a:pPr algn="ctr"/>
            <a:endParaRPr lang="en-US" altLang="ja-JP" sz="1350" dirty="0"/>
          </a:p>
          <a:p>
            <a:pPr algn="ctr"/>
            <a:endParaRPr lang="en-US" altLang="ja-JP" sz="1350" dirty="0"/>
          </a:p>
          <a:p>
            <a:pPr algn="ctr"/>
            <a:endParaRPr lang="en-US" altLang="ja-JP" sz="1350" dirty="0"/>
          </a:p>
          <a:p>
            <a:pPr algn="ctr"/>
            <a:endParaRPr lang="en-US" altLang="ja-JP" sz="1350" dirty="0"/>
          </a:p>
          <a:p>
            <a:pPr algn="ctr"/>
            <a:endParaRPr lang="en-US" altLang="ja-JP" sz="1350" dirty="0"/>
          </a:p>
          <a:p>
            <a:pPr algn="ctr"/>
            <a:endParaRPr lang="en-US" altLang="ja-JP" sz="1350" dirty="0"/>
          </a:p>
          <a:p>
            <a:pPr algn="ctr"/>
            <a:endParaRPr lang="en-US" altLang="ja-JP" sz="1350" dirty="0"/>
          </a:p>
          <a:p>
            <a:pPr algn="ctr"/>
            <a:endParaRPr lang="en-US" altLang="ja-JP" sz="1350" dirty="0"/>
          </a:p>
          <a:p>
            <a:pPr algn="ctr"/>
            <a:endParaRPr lang="en-US" altLang="ja-JP" sz="1350" dirty="0"/>
          </a:p>
          <a:p>
            <a:pPr algn="ctr"/>
            <a:endParaRPr lang="en-US" altLang="ja-JP" sz="1350" dirty="0"/>
          </a:p>
          <a:p>
            <a:pPr algn="ctr"/>
            <a:endParaRPr lang="en-US" altLang="ja-JP" sz="1350" dirty="0"/>
          </a:p>
          <a:p>
            <a:pPr algn="ctr"/>
            <a:endParaRPr lang="en-US" altLang="ja-JP" sz="1350" dirty="0"/>
          </a:p>
          <a:p>
            <a:pPr algn="ctr"/>
            <a:endParaRPr lang="en-US" altLang="ja-JP" sz="1350" dirty="0"/>
          </a:p>
          <a:p>
            <a:pPr algn="ctr"/>
            <a:endParaRPr lang="en-US" altLang="ja-JP" sz="1350" dirty="0"/>
          </a:p>
          <a:p>
            <a:pPr algn="ctr"/>
            <a:endParaRPr lang="en-US" altLang="ja-JP" sz="1350" dirty="0"/>
          </a:p>
          <a:p>
            <a:pPr algn="ctr"/>
            <a:endParaRPr lang="en-US" altLang="ja-JP" sz="1350" dirty="0"/>
          </a:p>
          <a:p>
            <a:pPr algn="ctr"/>
            <a:endParaRPr lang="ja-JP" altLang="en-US" sz="1350" dirty="0"/>
          </a:p>
        </p:txBody>
      </p:sp>
      <p:sp>
        <p:nvSpPr>
          <p:cNvPr id="46" name="正方形/長方形 45">
            <a:extLst>
              <a:ext uri="{FF2B5EF4-FFF2-40B4-BE49-F238E27FC236}">
                <a16:creationId xmlns:a16="http://schemas.microsoft.com/office/drawing/2014/main" id="{EC1FA9AF-727D-A4F0-0CA3-1604EA1A3F31}"/>
              </a:ext>
            </a:extLst>
          </p:cNvPr>
          <p:cNvSpPr/>
          <p:nvPr/>
        </p:nvSpPr>
        <p:spPr>
          <a:xfrm>
            <a:off x="5458365" y="1412776"/>
            <a:ext cx="1307071" cy="1281758"/>
          </a:xfrm>
          <a:prstGeom prst="rect">
            <a:avLst/>
          </a:prstGeom>
          <a:solidFill>
            <a:schemeClr val="accent6">
              <a:lumMod val="20000"/>
              <a:lumOff val="80000"/>
            </a:schemeClr>
          </a:solidFill>
          <a:ln w="12700">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vert="horz" rtlCol="0" anchor="t" anchorCtr="0"/>
          <a:lstStyle/>
          <a:p>
            <a:pPr algn="ctr"/>
            <a:r>
              <a:rPr lang="ja-JP" altLang="en-US" sz="900" dirty="0">
                <a:solidFill>
                  <a:schemeClr val="tx1"/>
                </a:solidFill>
              </a:rPr>
              <a:t>公費医療助成システム</a:t>
            </a:r>
            <a:endParaRPr kumimoji="1" lang="ja-JP" altLang="en-US" sz="900" dirty="0">
              <a:solidFill>
                <a:schemeClr val="tx1"/>
              </a:solidFill>
            </a:endParaRPr>
          </a:p>
        </p:txBody>
      </p:sp>
      <p:sp>
        <p:nvSpPr>
          <p:cNvPr id="69" name="テキスト ボックス 68">
            <a:extLst>
              <a:ext uri="{FF2B5EF4-FFF2-40B4-BE49-F238E27FC236}">
                <a16:creationId xmlns:a16="http://schemas.microsoft.com/office/drawing/2014/main" id="{C9574C3E-F61B-558F-F1DF-5C0C5AEE0D21}"/>
              </a:ext>
            </a:extLst>
          </p:cNvPr>
          <p:cNvSpPr txBox="1"/>
          <p:nvPr/>
        </p:nvSpPr>
        <p:spPr>
          <a:xfrm>
            <a:off x="6730590" y="1990265"/>
            <a:ext cx="768051" cy="276999"/>
          </a:xfrm>
          <a:prstGeom prst="rect">
            <a:avLst/>
          </a:prstGeom>
          <a:noFill/>
        </p:spPr>
        <p:txBody>
          <a:bodyPr wrap="square" rtlCol="0">
            <a:spAutoFit/>
          </a:bodyPr>
          <a:lstStyle/>
          <a:p>
            <a:r>
              <a:rPr lang="ja-JP" altLang="en-US" sz="1200" b="1" dirty="0">
                <a:solidFill>
                  <a:srgbClr val="FF0000"/>
                </a:solidFill>
              </a:rPr>
              <a:t>　</a:t>
            </a:r>
            <a:r>
              <a:rPr lang="ja-JP" altLang="en-US" sz="1000" b="1" dirty="0"/>
              <a:t>②審査</a:t>
            </a:r>
            <a:endParaRPr lang="en-US" altLang="ja-JP" sz="1000" dirty="0"/>
          </a:p>
        </p:txBody>
      </p:sp>
      <p:sp>
        <p:nvSpPr>
          <p:cNvPr id="80" name="テキスト ボックス 79">
            <a:extLst>
              <a:ext uri="{FF2B5EF4-FFF2-40B4-BE49-F238E27FC236}">
                <a16:creationId xmlns:a16="http://schemas.microsoft.com/office/drawing/2014/main" id="{C8DDC72E-2388-5500-335F-9933C35A25D1}"/>
              </a:ext>
            </a:extLst>
          </p:cNvPr>
          <p:cNvSpPr txBox="1"/>
          <p:nvPr/>
        </p:nvSpPr>
        <p:spPr>
          <a:xfrm>
            <a:off x="8788082" y="1196753"/>
            <a:ext cx="248414" cy="1383813"/>
          </a:xfrm>
          <a:prstGeom prst="rect">
            <a:avLst/>
          </a:prstGeom>
          <a:solidFill>
            <a:schemeClr val="accent4">
              <a:lumMod val="40000"/>
              <a:lumOff val="60000"/>
            </a:schemeClr>
          </a:solidFill>
          <a:ln>
            <a:solidFill>
              <a:schemeClr val="tx1"/>
            </a:solidFill>
          </a:ln>
        </p:spPr>
        <p:txBody>
          <a:bodyPr vert="eaVert" wrap="square" rtlCol="0" anchor="ctr">
            <a:noAutofit/>
          </a:bodyPr>
          <a:lstStyle/>
          <a:p>
            <a:pPr algn="ctr"/>
            <a:r>
              <a:rPr lang="ja-JP" altLang="en-US" sz="900" dirty="0"/>
              <a:t>他市町村中間サーバー</a:t>
            </a:r>
            <a:endParaRPr lang="en-US" altLang="ja-JP" sz="900" dirty="0"/>
          </a:p>
        </p:txBody>
      </p:sp>
      <p:cxnSp>
        <p:nvCxnSpPr>
          <p:cNvPr id="64" name="直線コネクタ 63">
            <a:extLst>
              <a:ext uri="{FF2B5EF4-FFF2-40B4-BE49-F238E27FC236}">
                <a16:creationId xmlns:a16="http://schemas.microsoft.com/office/drawing/2014/main" id="{0AFF06A5-6F86-E650-7377-FE0E78A83B49}"/>
              </a:ext>
            </a:extLst>
          </p:cNvPr>
          <p:cNvCxnSpPr>
            <a:cxnSpLocks/>
          </p:cNvCxnSpPr>
          <p:nvPr/>
        </p:nvCxnSpPr>
        <p:spPr>
          <a:xfrm>
            <a:off x="126967" y="1124744"/>
            <a:ext cx="8954372" cy="0"/>
          </a:xfrm>
          <a:prstGeom prst="line">
            <a:avLst/>
          </a:prstGeom>
          <a:ln w="25400">
            <a:solidFill>
              <a:srgbClr val="C00000"/>
            </a:solidFill>
            <a:prstDash val="sysDot"/>
          </a:ln>
        </p:spPr>
        <p:style>
          <a:lnRef idx="1">
            <a:schemeClr val="accent1"/>
          </a:lnRef>
          <a:fillRef idx="0">
            <a:schemeClr val="accent1"/>
          </a:fillRef>
          <a:effectRef idx="0">
            <a:schemeClr val="accent1"/>
          </a:effectRef>
          <a:fontRef idx="minor">
            <a:schemeClr val="tx1"/>
          </a:fontRef>
        </p:style>
      </p:cxnSp>
      <p:sp>
        <p:nvSpPr>
          <p:cNvPr id="84" name="テキスト ボックス 83">
            <a:extLst>
              <a:ext uri="{FF2B5EF4-FFF2-40B4-BE49-F238E27FC236}">
                <a16:creationId xmlns:a16="http://schemas.microsoft.com/office/drawing/2014/main" id="{27BB8D3D-7C60-061E-9872-313A0660A938}"/>
              </a:ext>
            </a:extLst>
          </p:cNvPr>
          <p:cNvSpPr txBox="1"/>
          <p:nvPr/>
        </p:nvSpPr>
        <p:spPr>
          <a:xfrm>
            <a:off x="3104" y="7644"/>
            <a:ext cx="9133988" cy="292388"/>
          </a:xfrm>
          <a:prstGeom prst="rect">
            <a:avLst/>
          </a:prstGeom>
          <a:gradFill>
            <a:gsLst>
              <a:gs pos="0">
                <a:schemeClr val="accent1">
                  <a:lumMod val="60000"/>
                  <a:lumOff val="40000"/>
                </a:schemeClr>
              </a:gs>
              <a:gs pos="35000">
                <a:schemeClr val="accent1">
                  <a:lumMod val="40000"/>
                  <a:lumOff val="60000"/>
                </a:schemeClr>
              </a:gs>
              <a:gs pos="100000">
                <a:schemeClr val="accent1">
                  <a:lumMod val="20000"/>
                  <a:lumOff val="80000"/>
                </a:schemeClr>
              </a:gs>
            </a:gsLst>
          </a:gradFill>
          <a:ln>
            <a:solidFill>
              <a:schemeClr val="accent1">
                <a:lumMod val="50000"/>
              </a:schemeClr>
            </a:solidFill>
          </a:ln>
        </p:spPr>
        <p:style>
          <a:lnRef idx="1">
            <a:schemeClr val="accent2"/>
          </a:lnRef>
          <a:fillRef idx="2">
            <a:schemeClr val="accent2"/>
          </a:fillRef>
          <a:effectRef idx="1">
            <a:schemeClr val="accent2"/>
          </a:effectRef>
          <a:fontRef idx="minor">
            <a:schemeClr val="dk1"/>
          </a:fontRef>
        </p:style>
        <p:txBody>
          <a:bodyPr wrap="square" rtlCol="0" anchor="ctr" anchorCtr="0">
            <a:spAutoFit/>
          </a:bodyPr>
          <a:lstStyle/>
          <a:p>
            <a:pPr algn="ctr"/>
            <a:r>
              <a:rPr lang="ja-JP" altLang="en-US" sz="1300" b="1" dirty="0"/>
              <a:t>公費医療費助成事務の概要　全体図</a:t>
            </a:r>
            <a:endParaRPr lang="en-US" altLang="ja-JP" sz="1300" b="1" dirty="0"/>
          </a:p>
        </p:txBody>
      </p:sp>
      <p:sp>
        <p:nvSpPr>
          <p:cNvPr id="88" name="円柱 87">
            <a:extLst>
              <a:ext uri="{FF2B5EF4-FFF2-40B4-BE49-F238E27FC236}">
                <a16:creationId xmlns:a16="http://schemas.microsoft.com/office/drawing/2014/main" id="{21366D56-BE46-AE6B-F86F-6C41708EF65E}"/>
              </a:ext>
            </a:extLst>
          </p:cNvPr>
          <p:cNvSpPr/>
          <p:nvPr/>
        </p:nvSpPr>
        <p:spPr>
          <a:xfrm>
            <a:off x="5645981" y="1772816"/>
            <a:ext cx="928073" cy="688127"/>
          </a:xfrm>
          <a:prstGeom prst="can">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vert="horz" lIns="27000" rIns="27000" rtlCol="0" anchor="ctr" anchorCtr="0"/>
          <a:lstStyle/>
          <a:p>
            <a:pPr algn="ctr"/>
            <a:r>
              <a:rPr lang="ja-JP" altLang="en-US" sz="900" b="1" dirty="0">
                <a:solidFill>
                  <a:srgbClr val="FF0000"/>
                </a:solidFill>
                <a:latin typeface="+mn-ea"/>
                <a:cs typeface="Meiryo UI" panose="020B0604030504040204" pitchFamily="50" charset="-128"/>
              </a:rPr>
              <a:t>　</a:t>
            </a:r>
            <a:r>
              <a:rPr lang="ja-JP" altLang="en-US" sz="800" b="1" dirty="0">
                <a:solidFill>
                  <a:srgbClr val="FF0000"/>
                </a:solidFill>
                <a:latin typeface="+mn-ea"/>
                <a:cs typeface="Meiryo UI" panose="020B0604030504040204" pitchFamily="50" charset="-128"/>
              </a:rPr>
              <a:t>特定個人</a:t>
            </a:r>
            <a:endParaRPr lang="en-US" altLang="ja-JP" sz="800" b="1" dirty="0">
              <a:solidFill>
                <a:srgbClr val="FF0000"/>
              </a:solidFill>
              <a:latin typeface="+mn-ea"/>
              <a:cs typeface="Meiryo UI" panose="020B0604030504040204" pitchFamily="50" charset="-128"/>
            </a:endParaRPr>
          </a:p>
          <a:p>
            <a:pPr algn="ctr"/>
            <a:r>
              <a:rPr lang="ja-JP" altLang="en-US" sz="800" b="1" dirty="0">
                <a:solidFill>
                  <a:srgbClr val="FF0000"/>
                </a:solidFill>
                <a:latin typeface="+mn-ea"/>
                <a:cs typeface="Meiryo UI" panose="020B0604030504040204" pitchFamily="50" charset="-128"/>
              </a:rPr>
              <a:t>情報ファイル　</a:t>
            </a:r>
            <a:r>
              <a:rPr lang="ja-JP" altLang="en-US" sz="900" b="1" dirty="0">
                <a:solidFill>
                  <a:srgbClr val="FF0000"/>
                </a:solidFill>
                <a:latin typeface="+mn-ea"/>
                <a:cs typeface="Meiryo UI" panose="020B0604030504040204" pitchFamily="50" charset="-128"/>
              </a:rPr>
              <a:t>　</a:t>
            </a:r>
            <a:r>
              <a:rPr lang="ja-JP" altLang="en-US" sz="1000" b="1" dirty="0">
                <a:solidFill>
                  <a:srgbClr val="FF0000"/>
                </a:solidFill>
                <a:latin typeface="+mn-ea"/>
                <a:cs typeface="Meiryo UI" panose="020B0604030504040204" pitchFamily="50" charset="-128"/>
              </a:rPr>
              <a:t>　</a:t>
            </a:r>
            <a:endParaRPr lang="en-US" altLang="ja-JP" sz="1000" b="1" dirty="0">
              <a:solidFill>
                <a:srgbClr val="FF0000"/>
              </a:solidFill>
              <a:latin typeface="+mn-ea"/>
              <a:cs typeface="Meiryo UI" panose="020B0604030504040204" pitchFamily="50" charset="-128"/>
            </a:endParaRPr>
          </a:p>
        </p:txBody>
      </p:sp>
      <p:sp>
        <p:nvSpPr>
          <p:cNvPr id="2" name="正方形/長方形 1">
            <a:extLst>
              <a:ext uri="{FF2B5EF4-FFF2-40B4-BE49-F238E27FC236}">
                <a16:creationId xmlns:a16="http://schemas.microsoft.com/office/drawing/2014/main" id="{A979F75B-B97C-69AE-CCBD-1661BF47FF6D}"/>
              </a:ext>
            </a:extLst>
          </p:cNvPr>
          <p:cNvSpPr/>
          <p:nvPr/>
        </p:nvSpPr>
        <p:spPr>
          <a:xfrm>
            <a:off x="3949995" y="2027432"/>
            <a:ext cx="273209" cy="1457023"/>
          </a:xfrm>
          <a:prstGeom prst="rect">
            <a:avLst/>
          </a:prstGeom>
          <a:solidFill>
            <a:schemeClr val="accent6">
              <a:lumMod val="20000"/>
              <a:lumOff val="80000"/>
            </a:schemeClr>
          </a:solidFill>
          <a:ln w="12700">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vert="horz" rtlCol="0" anchor="ctr"/>
          <a:lstStyle/>
          <a:p>
            <a:pPr algn="ctr"/>
            <a:r>
              <a:rPr kumimoji="1" lang="ja-JP" altLang="en-US" sz="1100" b="1" dirty="0">
                <a:solidFill>
                  <a:schemeClr val="tx1"/>
                </a:solidFill>
              </a:rPr>
              <a:t>住民</a:t>
            </a:r>
          </a:p>
        </p:txBody>
      </p:sp>
      <p:cxnSp>
        <p:nvCxnSpPr>
          <p:cNvPr id="54" name="直線矢印コネクタ 53">
            <a:extLst>
              <a:ext uri="{FF2B5EF4-FFF2-40B4-BE49-F238E27FC236}">
                <a16:creationId xmlns:a16="http://schemas.microsoft.com/office/drawing/2014/main" id="{A541D0D8-CD91-EDA1-A3E4-75E1EAF61C6D}"/>
              </a:ext>
            </a:extLst>
          </p:cNvPr>
          <p:cNvCxnSpPr>
            <a:cxnSpLocks/>
          </p:cNvCxnSpPr>
          <p:nvPr/>
        </p:nvCxnSpPr>
        <p:spPr>
          <a:xfrm flipH="1">
            <a:off x="785273" y="2263218"/>
            <a:ext cx="3149579" cy="12285"/>
          </a:xfrm>
          <a:prstGeom prst="straightConnector1">
            <a:avLst/>
          </a:prstGeom>
          <a:noFill/>
          <a:ln w="19050" cap="flat" cmpd="sng" algn="ctr">
            <a:solidFill>
              <a:sysClr val="windowText" lastClr="000000"/>
            </a:solidFill>
            <a:prstDash val="solid"/>
            <a:tailEnd type="triangle" w="med" len="lg"/>
          </a:ln>
          <a:effectLst/>
        </p:spPr>
      </p:cxnSp>
      <p:sp>
        <p:nvSpPr>
          <p:cNvPr id="57" name="テキスト ボックス 56">
            <a:extLst>
              <a:ext uri="{FF2B5EF4-FFF2-40B4-BE49-F238E27FC236}">
                <a16:creationId xmlns:a16="http://schemas.microsoft.com/office/drawing/2014/main" id="{505517F2-45DE-4AC4-B77A-014021F1935D}"/>
              </a:ext>
            </a:extLst>
          </p:cNvPr>
          <p:cNvSpPr txBox="1"/>
          <p:nvPr/>
        </p:nvSpPr>
        <p:spPr>
          <a:xfrm>
            <a:off x="1070218" y="2060848"/>
            <a:ext cx="1047750" cy="246221"/>
          </a:xfrm>
          <a:prstGeom prst="rect">
            <a:avLst/>
          </a:prstGeom>
          <a:noFill/>
        </p:spPr>
        <p:txBody>
          <a:bodyPr wrap="square" rtlCol="0">
            <a:spAutoFit/>
          </a:bodyPr>
          <a:lstStyle/>
          <a:p>
            <a:r>
              <a:rPr lang="ja-JP" altLang="en-US" sz="1000" b="1" dirty="0"/>
              <a:t>④受診</a:t>
            </a:r>
            <a:endParaRPr lang="en-US" altLang="ja-JP" sz="1000" dirty="0"/>
          </a:p>
        </p:txBody>
      </p:sp>
      <p:sp>
        <p:nvSpPr>
          <p:cNvPr id="61" name="フローチャート: 書類 60">
            <a:extLst>
              <a:ext uri="{FF2B5EF4-FFF2-40B4-BE49-F238E27FC236}">
                <a16:creationId xmlns:a16="http://schemas.microsoft.com/office/drawing/2014/main" id="{3D1110B0-666D-BC56-B6E6-4B2F2A9C8A3A}"/>
              </a:ext>
            </a:extLst>
          </p:cNvPr>
          <p:cNvSpPr/>
          <p:nvPr/>
        </p:nvSpPr>
        <p:spPr>
          <a:xfrm>
            <a:off x="1661243" y="2047445"/>
            <a:ext cx="597600" cy="363224"/>
          </a:xfrm>
          <a:prstGeom prst="flowChartDocument">
            <a:avLst/>
          </a:prstGeom>
          <a:solidFill>
            <a:sysClr val="window" lastClr="FFFFFF"/>
          </a:solidFill>
          <a:ln w="25400" cap="flat" cmpd="sng" algn="ctr">
            <a:solidFill>
              <a:sysClr val="windowText" lastClr="000000"/>
            </a:solidFill>
            <a:prstDash val="solid"/>
          </a:ln>
          <a:effectLst/>
        </p:spPr>
        <p:txBody>
          <a:bodyPr rtlCol="0" anchor="ctr"/>
          <a:lstStyle/>
          <a:p>
            <a:pPr algn="ctr" defTabSz="685800">
              <a:defRPr/>
            </a:pPr>
            <a:r>
              <a:rPr kumimoji="0" lang="ja-JP" altLang="en-US" sz="700" kern="0" dirty="0">
                <a:solidFill>
                  <a:prstClr val="black"/>
                </a:solidFill>
                <a:latin typeface="Calibri"/>
                <a:ea typeface="ＭＳ Ｐゴシック" panose="020B0600070205080204" pitchFamily="50" charset="-128"/>
              </a:rPr>
              <a:t>受給者証</a:t>
            </a:r>
          </a:p>
        </p:txBody>
      </p:sp>
      <p:cxnSp>
        <p:nvCxnSpPr>
          <p:cNvPr id="73" name="直線矢印コネクタ 72">
            <a:extLst>
              <a:ext uri="{FF2B5EF4-FFF2-40B4-BE49-F238E27FC236}">
                <a16:creationId xmlns:a16="http://schemas.microsoft.com/office/drawing/2014/main" id="{39871469-4C84-920E-E729-988D44617BBF}"/>
              </a:ext>
            </a:extLst>
          </p:cNvPr>
          <p:cNvCxnSpPr>
            <a:cxnSpLocks/>
            <a:endCxn id="63" idx="1"/>
          </p:cNvCxnSpPr>
          <p:nvPr/>
        </p:nvCxnSpPr>
        <p:spPr>
          <a:xfrm flipV="1">
            <a:off x="790672" y="1608749"/>
            <a:ext cx="2430372" cy="35806"/>
          </a:xfrm>
          <a:prstGeom prst="straightConnector1">
            <a:avLst/>
          </a:prstGeom>
          <a:noFill/>
          <a:ln w="19050" cap="flat" cmpd="sng" algn="ctr">
            <a:solidFill>
              <a:sysClr val="windowText" lastClr="000000"/>
            </a:solidFill>
            <a:prstDash val="solid"/>
            <a:tailEnd type="triangle" w="med" len="lg"/>
          </a:ln>
          <a:effectLst/>
        </p:spPr>
      </p:cxnSp>
      <p:sp>
        <p:nvSpPr>
          <p:cNvPr id="62" name="フローチャート: 書類 61">
            <a:extLst>
              <a:ext uri="{FF2B5EF4-FFF2-40B4-BE49-F238E27FC236}">
                <a16:creationId xmlns:a16="http://schemas.microsoft.com/office/drawing/2014/main" id="{2809BABB-702C-76C9-520E-F855EB3A2842}"/>
              </a:ext>
            </a:extLst>
          </p:cNvPr>
          <p:cNvSpPr/>
          <p:nvPr/>
        </p:nvSpPr>
        <p:spPr>
          <a:xfrm>
            <a:off x="1876879" y="1388442"/>
            <a:ext cx="597642" cy="364394"/>
          </a:xfrm>
          <a:prstGeom prst="flowChartDocument">
            <a:avLst/>
          </a:prstGeom>
          <a:solidFill>
            <a:sysClr val="window" lastClr="FFFFFF"/>
          </a:solidFill>
          <a:ln w="25400" cap="flat" cmpd="sng" algn="ctr">
            <a:solidFill>
              <a:sysClr val="windowText" lastClr="000000"/>
            </a:solidFill>
            <a:prstDash val="solid"/>
          </a:ln>
          <a:effectLst/>
        </p:spPr>
        <p:txBody>
          <a:bodyPr rtlCol="0" anchor="ctr"/>
          <a:lstStyle/>
          <a:p>
            <a:pPr algn="ctr" defTabSz="685800">
              <a:defRPr/>
            </a:pPr>
            <a:r>
              <a:rPr kumimoji="0" lang="ja-JP" altLang="en-US" sz="700" kern="0" dirty="0">
                <a:solidFill>
                  <a:prstClr val="black"/>
                </a:solidFill>
                <a:latin typeface="Calibri"/>
                <a:ea typeface="ＭＳ Ｐゴシック" panose="020B0600070205080204" pitchFamily="50" charset="-128"/>
              </a:rPr>
              <a:t>レセプト</a:t>
            </a:r>
          </a:p>
        </p:txBody>
      </p:sp>
      <p:cxnSp>
        <p:nvCxnSpPr>
          <p:cNvPr id="71" name="直線矢印コネクタ 70">
            <a:extLst>
              <a:ext uri="{FF2B5EF4-FFF2-40B4-BE49-F238E27FC236}">
                <a16:creationId xmlns:a16="http://schemas.microsoft.com/office/drawing/2014/main" id="{9E002B83-9A5F-4EAB-76A6-CF52BC71CBE5}"/>
              </a:ext>
            </a:extLst>
          </p:cNvPr>
          <p:cNvCxnSpPr>
            <a:cxnSpLocks/>
          </p:cNvCxnSpPr>
          <p:nvPr/>
        </p:nvCxnSpPr>
        <p:spPr>
          <a:xfrm flipH="1" flipV="1">
            <a:off x="4218804" y="2474729"/>
            <a:ext cx="1239560" cy="12294"/>
          </a:xfrm>
          <a:prstGeom prst="straightConnector1">
            <a:avLst/>
          </a:prstGeom>
          <a:noFill/>
          <a:ln w="19050" cap="flat" cmpd="sng" algn="ctr">
            <a:solidFill>
              <a:sysClr val="windowText" lastClr="000000"/>
            </a:solidFill>
            <a:prstDash val="solid"/>
            <a:headEnd w="med" len="lg"/>
            <a:tailEnd type="triangle" w="med" len="lg"/>
          </a:ln>
          <a:effectLst/>
        </p:spPr>
      </p:cxnSp>
      <p:sp>
        <p:nvSpPr>
          <p:cNvPr id="51" name="フローチャート: 書類 50">
            <a:extLst>
              <a:ext uri="{FF2B5EF4-FFF2-40B4-BE49-F238E27FC236}">
                <a16:creationId xmlns:a16="http://schemas.microsoft.com/office/drawing/2014/main" id="{AAD69987-1714-E98E-3B08-26FA489A4A58}"/>
              </a:ext>
            </a:extLst>
          </p:cNvPr>
          <p:cNvSpPr/>
          <p:nvPr/>
        </p:nvSpPr>
        <p:spPr>
          <a:xfrm>
            <a:off x="4501224" y="2511773"/>
            <a:ext cx="621705" cy="368411"/>
          </a:xfrm>
          <a:prstGeom prst="flowChartDocument">
            <a:avLst/>
          </a:prstGeom>
          <a:solidFill>
            <a:sysClr val="window" lastClr="FFFFFF"/>
          </a:solidFill>
          <a:ln w="25400" cap="flat" cmpd="sng" algn="ctr">
            <a:solidFill>
              <a:sysClr val="windowText" lastClr="000000"/>
            </a:solidFill>
            <a:prstDash val="solid"/>
          </a:ln>
          <a:effectLst/>
        </p:spPr>
        <p:txBody>
          <a:bodyPr rtlCol="0" anchor="ctr"/>
          <a:lstStyle/>
          <a:p>
            <a:pPr algn="ctr" defTabSz="685800">
              <a:defRPr/>
            </a:pPr>
            <a:r>
              <a:rPr kumimoji="0" lang="ja-JP" altLang="en-US" sz="700" kern="0" dirty="0">
                <a:solidFill>
                  <a:prstClr val="black"/>
                </a:solidFill>
                <a:latin typeface="Calibri"/>
                <a:ea typeface="ＭＳ Ｐゴシック" panose="020B0600070205080204" pitchFamily="50" charset="-128"/>
              </a:rPr>
              <a:t>受給者証</a:t>
            </a:r>
          </a:p>
        </p:txBody>
      </p:sp>
      <p:sp>
        <p:nvSpPr>
          <p:cNvPr id="66" name="テキスト ボックス 65">
            <a:extLst>
              <a:ext uri="{FF2B5EF4-FFF2-40B4-BE49-F238E27FC236}">
                <a16:creationId xmlns:a16="http://schemas.microsoft.com/office/drawing/2014/main" id="{617F506A-DFC5-B8BA-D33C-AD48BBBB65B6}"/>
              </a:ext>
            </a:extLst>
          </p:cNvPr>
          <p:cNvSpPr txBox="1"/>
          <p:nvPr/>
        </p:nvSpPr>
        <p:spPr>
          <a:xfrm>
            <a:off x="1072772" y="1412776"/>
            <a:ext cx="958553" cy="246221"/>
          </a:xfrm>
          <a:prstGeom prst="rect">
            <a:avLst/>
          </a:prstGeom>
          <a:noFill/>
        </p:spPr>
        <p:txBody>
          <a:bodyPr wrap="square" rtlCol="0">
            <a:spAutoFit/>
          </a:bodyPr>
          <a:lstStyle/>
          <a:p>
            <a:r>
              <a:rPr lang="ja-JP" altLang="en-US" sz="1000" b="1" dirty="0"/>
              <a:t>⑥保険請求</a:t>
            </a:r>
            <a:endParaRPr lang="en-US" altLang="ja-JP" sz="1000" dirty="0"/>
          </a:p>
        </p:txBody>
      </p:sp>
      <p:sp>
        <p:nvSpPr>
          <p:cNvPr id="78" name="テキスト ボックス 77">
            <a:extLst>
              <a:ext uri="{FF2B5EF4-FFF2-40B4-BE49-F238E27FC236}">
                <a16:creationId xmlns:a16="http://schemas.microsoft.com/office/drawing/2014/main" id="{A424FACE-792E-D715-A048-7E3093F1BE2B}"/>
              </a:ext>
            </a:extLst>
          </p:cNvPr>
          <p:cNvSpPr txBox="1"/>
          <p:nvPr/>
        </p:nvSpPr>
        <p:spPr>
          <a:xfrm>
            <a:off x="8430435" y="1197711"/>
            <a:ext cx="259069" cy="1383814"/>
          </a:xfrm>
          <a:prstGeom prst="rect">
            <a:avLst/>
          </a:prstGeom>
          <a:solidFill>
            <a:schemeClr val="accent4">
              <a:lumMod val="40000"/>
              <a:lumOff val="60000"/>
            </a:schemeClr>
          </a:solidFill>
          <a:ln>
            <a:solidFill>
              <a:schemeClr val="tx1"/>
            </a:solidFill>
          </a:ln>
        </p:spPr>
        <p:txBody>
          <a:bodyPr vert="wordArtVertRtl" wrap="square" rtlCol="0" anchor="ctr">
            <a:noAutofit/>
          </a:bodyPr>
          <a:lstStyle/>
          <a:p>
            <a:pPr algn="ctr"/>
            <a:r>
              <a:rPr lang="ja-JP" altLang="en-US" sz="900" dirty="0"/>
              <a:t>情報提供ＮＷＳ　　</a:t>
            </a:r>
            <a:endParaRPr lang="en-US" altLang="ja-JP" sz="900" dirty="0"/>
          </a:p>
        </p:txBody>
      </p:sp>
      <p:sp>
        <p:nvSpPr>
          <p:cNvPr id="100" name="左中かっこ 99">
            <a:extLst>
              <a:ext uri="{FF2B5EF4-FFF2-40B4-BE49-F238E27FC236}">
                <a16:creationId xmlns:a16="http://schemas.microsoft.com/office/drawing/2014/main" id="{EB1C68DB-EAA5-79DF-B0A6-56E1E55D9885}"/>
              </a:ext>
            </a:extLst>
          </p:cNvPr>
          <p:cNvSpPr/>
          <p:nvPr/>
        </p:nvSpPr>
        <p:spPr>
          <a:xfrm>
            <a:off x="303668" y="1124744"/>
            <a:ext cx="131326" cy="2218136"/>
          </a:xfrm>
          <a:prstGeom prst="leftBrace">
            <a:avLst>
              <a:gd name="adj1" fmla="val 77766"/>
              <a:gd name="adj2" fmla="val 50000"/>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solidFill>
                <a:srgbClr val="FF0000"/>
              </a:solidFill>
            </a:endParaRPr>
          </a:p>
        </p:txBody>
      </p:sp>
      <p:sp>
        <p:nvSpPr>
          <p:cNvPr id="101" name="テキスト ボックス 100">
            <a:extLst>
              <a:ext uri="{FF2B5EF4-FFF2-40B4-BE49-F238E27FC236}">
                <a16:creationId xmlns:a16="http://schemas.microsoft.com/office/drawing/2014/main" id="{5396A2AB-4B83-3864-BA4A-6709D21EFB55}"/>
              </a:ext>
            </a:extLst>
          </p:cNvPr>
          <p:cNvSpPr txBox="1"/>
          <p:nvPr/>
        </p:nvSpPr>
        <p:spPr>
          <a:xfrm>
            <a:off x="10815" y="1661681"/>
            <a:ext cx="384721" cy="1661304"/>
          </a:xfrm>
          <a:prstGeom prst="rect">
            <a:avLst/>
          </a:prstGeom>
          <a:noFill/>
        </p:spPr>
        <p:txBody>
          <a:bodyPr vert="eaVert" wrap="square" rtlCol="0">
            <a:spAutoFit/>
          </a:bodyPr>
          <a:lstStyle/>
          <a:p>
            <a:r>
              <a:rPr lang="ja-JP" altLang="en-US" sz="1300" b="1" dirty="0">
                <a:solidFill>
                  <a:srgbClr val="C00000"/>
                </a:solidFill>
              </a:rPr>
              <a:t>従来の事務の範囲</a:t>
            </a:r>
            <a:endParaRPr kumimoji="1" lang="ja-JP" altLang="en-US" sz="1300" b="1" dirty="0">
              <a:solidFill>
                <a:srgbClr val="C00000"/>
              </a:solidFill>
            </a:endParaRPr>
          </a:p>
        </p:txBody>
      </p:sp>
      <p:cxnSp>
        <p:nvCxnSpPr>
          <p:cNvPr id="85" name="直線矢印コネクタ 84">
            <a:extLst>
              <a:ext uri="{FF2B5EF4-FFF2-40B4-BE49-F238E27FC236}">
                <a16:creationId xmlns:a16="http://schemas.microsoft.com/office/drawing/2014/main" id="{8DC83535-FF9B-FC13-09F8-5536EE980F91}"/>
              </a:ext>
            </a:extLst>
          </p:cNvPr>
          <p:cNvCxnSpPr>
            <a:cxnSpLocks/>
          </p:cNvCxnSpPr>
          <p:nvPr/>
        </p:nvCxnSpPr>
        <p:spPr>
          <a:xfrm>
            <a:off x="6547536" y="2402003"/>
            <a:ext cx="2292796" cy="0"/>
          </a:xfrm>
          <a:prstGeom prst="straightConnector1">
            <a:avLst/>
          </a:prstGeom>
          <a:noFill/>
          <a:ln w="44450" cap="flat" cmpd="dbl" algn="ctr">
            <a:solidFill>
              <a:srgbClr val="FF0000"/>
            </a:solidFill>
            <a:prstDash val="solid"/>
            <a:headEnd type="triangle" w="sm" len="sm"/>
            <a:tailEnd type="none" w="sm" len="sm"/>
          </a:ln>
          <a:effectLst/>
        </p:spPr>
      </p:cxnSp>
      <p:sp>
        <p:nvSpPr>
          <p:cNvPr id="120" name="左中かっこ 119">
            <a:extLst>
              <a:ext uri="{FF2B5EF4-FFF2-40B4-BE49-F238E27FC236}">
                <a16:creationId xmlns:a16="http://schemas.microsoft.com/office/drawing/2014/main" id="{002D92AD-9C0A-9A94-30D4-C335F2DF756A}"/>
              </a:ext>
            </a:extLst>
          </p:cNvPr>
          <p:cNvSpPr/>
          <p:nvPr/>
        </p:nvSpPr>
        <p:spPr>
          <a:xfrm>
            <a:off x="316766" y="3429000"/>
            <a:ext cx="87863" cy="2916000"/>
          </a:xfrm>
          <a:prstGeom prst="leftBrace">
            <a:avLst>
              <a:gd name="adj1" fmla="val 77899"/>
              <a:gd name="adj2" fmla="val 50000"/>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solidFill>
                <a:srgbClr val="FF0000"/>
              </a:solidFill>
            </a:endParaRPr>
          </a:p>
        </p:txBody>
      </p:sp>
      <p:sp>
        <p:nvSpPr>
          <p:cNvPr id="121" name="テキスト ボックス 120">
            <a:extLst>
              <a:ext uri="{FF2B5EF4-FFF2-40B4-BE49-F238E27FC236}">
                <a16:creationId xmlns:a16="http://schemas.microsoft.com/office/drawing/2014/main" id="{17265AC6-6BE7-2DA8-7CAB-851ADEC5A019}"/>
              </a:ext>
            </a:extLst>
          </p:cNvPr>
          <p:cNvSpPr txBox="1"/>
          <p:nvPr/>
        </p:nvSpPr>
        <p:spPr>
          <a:xfrm>
            <a:off x="-18811" y="3946661"/>
            <a:ext cx="384721" cy="2573602"/>
          </a:xfrm>
          <a:prstGeom prst="rect">
            <a:avLst/>
          </a:prstGeom>
          <a:noFill/>
        </p:spPr>
        <p:txBody>
          <a:bodyPr vert="eaVert" wrap="square" rtlCol="0">
            <a:spAutoFit/>
          </a:bodyPr>
          <a:lstStyle/>
          <a:p>
            <a:r>
              <a:rPr lang="ja-JP" altLang="en-US" sz="1300" b="1" dirty="0">
                <a:solidFill>
                  <a:srgbClr val="C00000"/>
                </a:solidFill>
              </a:rPr>
              <a:t>今回追加する事務の範囲</a:t>
            </a:r>
            <a:endParaRPr kumimoji="1" lang="ja-JP" altLang="en-US" sz="1300" b="1" dirty="0">
              <a:solidFill>
                <a:srgbClr val="C00000"/>
              </a:solidFill>
            </a:endParaRPr>
          </a:p>
        </p:txBody>
      </p:sp>
      <p:sp>
        <p:nvSpPr>
          <p:cNvPr id="149" name="テキスト ボックス 148">
            <a:extLst>
              <a:ext uri="{FF2B5EF4-FFF2-40B4-BE49-F238E27FC236}">
                <a16:creationId xmlns:a16="http://schemas.microsoft.com/office/drawing/2014/main" id="{955F7D2F-A5F4-FDAA-01A1-E249BDB9C3E5}"/>
              </a:ext>
            </a:extLst>
          </p:cNvPr>
          <p:cNvSpPr txBox="1"/>
          <p:nvPr/>
        </p:nvSpPr>
        <p:spPr>
          <a:xfrm>
            <a:off x="1" y="221249"/>
            <a:ext cx="9108503" cy="923330"/>
          </a:xfrm>
          <a:prstGeom prst="rect">
            <a:avLst/>
          </a:prstGeom>
          <a:noFill/>
        </p:spPr>
        <p:txBody>
          <a:bodyPr wrap="square" rtlCol="0">
            <a:spAutoFit/>
          </a:bodyPr>
          <a:lstStyle/>
          <a:p>
            <a:r>
              <a:rPr lang="ja-JP" altLang="en-US" sz="1200" dirty="0">
                <a:latin typeface="+mn-ea"/>
              </a:rPr>
              <a:t>　</a:t>
            </a:r>
            <a:r>
              <a:rPr lang="ja-JP" altLang="en-US" sz="1050" dirty="0">
                <a:latin typeface="+mn-ea"/>
              </a:rPr>
              <a:t>従来の事務では、①～⑧の流れで公費医療助成システムに情報が登録される（④～⑦は、医療機関や医療情報基盤・診療報酬審査支払機構（</a:t>
            </a:r>
            <a:r>
              <a:rPr lang="en-US" altLang="ja-JP" sz="1050" dirty="0">
                <a:latin typeface="+mn-ea"/>
              </a:rPr>
              <a:t>DX</a:t>
            </a:r>
            <a:r>
              <a:rPr lang="ja-JP" altLang="en-US" sz="1050" dirty="0">
                <a:latin typeface="+mn-ea"/>
              </a:rPr>
              <a:t>審査支払機構）の事務）。⑤の資格確認は、マイナンバーカード（</a:t>
            </a:r>
            <a:r>
              <a:rPr lang="en-US" altLang="ja-JP" sz="1050" dirty="0">
                <a:latin typeface="+mn-ea"/>
              </a:rPr>
              <a:t>MNC</a:t>
            </a:r>
            <a:r>
              <a:rPr lang="ja-JP" altLang="en-US" sz="1050" dirty="0">
                <a:latin typeface="+mn-ea"/>
              </a:rPr>
              <a:t>）を利用して健康保険資格情報のみオンラインで確認が可能で、公費医療助成の資格は紙の受給者証で確認している。今回利便性の向上のため、</a:t>
            </a:r>
            <a:r>
              <a:rPr lang="en-US" altLang="ja-JP" sz="1050" dirty="0">
                <a:latin typeface="+mn-ea"/>
              </a:rPr>
              <a:t>MNC</a:t>
            </a:r>
            <a:r>
              <a:rPr lang="ja-JP" altLang="en-US" sz="1050" dirty="0">
                <a:latin typeface="+mn-ea"/>
              </a:rPr>
              <a:t>を利用した公費医療費助成の資格確認のオンライン化を事務の範囲に追加する。</a:t>
            </a:r>
            <a:r>
              <a:rPr lang="ja-JP" altLang="en-US" sz="1050" dirty="0">
                <a:solidFill>
                  <a:srgbClr val="FF0000"/>
                </a:solidFill>
                <a:latin typeface="+mn-ea"/>
              </a:rPr>
              <a:t>①～②</a:t>
            </a:r>
            <a:r>
              <a:rPr lang="ja-JP" altLang="en-US" sz="1050" dirty="0">
                <a:latin typeface="+mn-ea"/>
              </a:rPr>
              <a:t>の流れで、公費情報が連携され、保険証と同様に資格確認のオンライン化（</a:t>
            </a:r>
            <a:r>
              <a:rPr lang="ja-JP" altLang="en-US" sz="1050" dirty="0">
                <a:solidFill>
                  <a:srgbClr val="FF0000"/>
                </a:solidFill>
                <a:latin typeface="+mn-ea"/>
              </a:rPr>
              <a:t>③④</a:t>
            </a:r>
            <a:r>
              <a:rPr lang="ja-JP" altLang="en-US" sz="1050" dirty="0">
                <a:latin typeface="+mn-ea"/>
              </a:rPr>
              <a:t>）が実現できる。（　　　　　部が評価対象の事務　　　　　部については</a:t>
            </a:r>
            <a:r>
              <a:rPr lang="en-US" altLang="ja-JP" sz="1050" dirty="0">
                <a:latin typeface="+mn-ea"/>
              </a:rPr>
              <a:t>DX</a:t>
            </a:r>
            <a:r>
              <a:rPr lang="ja-JP" altLang="en-US" sz="1050" dirty="0">
                <a:latin typeface="+mn-ea"/>
              </a:rPr>
              <a:t>審査支払機構が</a:t>
            </a:r>
            <a:r>
              <a:rPr lang="en-US" altLang="ja-JP" sz="1050" dirty="0">
                <a:latin typeface="+mn-ea"/>
              </a:rPr>
              <a:t>PIA</a:t>
            </a:r>
            <a:r>
              <a:rPr lang="ja-JP" altLang="en-US" sz="1050" dirty="0">
                <a:latin typeface="+mn-ea"/>
              </a:rPr>
              <a:t>を実施するため評価対象外）</a:t>
            </a:r>
            <a:endParaRPr lang="en-US" altLang="ja-JP" sz="1050" dirty="0">
              <a:latin typeface="+mn-ea"/>
            </a:endParaRPr>
          </a:p>
        </p:txBody>
      </p:sp>
      <p:sp>
        <p:nvSpPr>
          <p:cNvPr id="55" name="正方形/長方形 54">
            <a:extLst>
              <a:ext uri="{FF2B5EF4-FFF2-40B4-BE49-F238E27FC236}">
                <a16:creationId xmlns:a16="http://schemas.microsoft.com/office/drawing/2014/main" id="{0FBE7CDC-A216-1AB1-0ED4-ED76A9DCF704}"/>
              </a:ext>
            </a:extLst>
          </p:cNvPr>
          <p:cNvSpPr/>
          <p:nvPr/>
        </p:nvSpPr>
        <p:spPr>
          <a:xfrm>
            <a:off x="6920487" y="1412776"/>
            <a:ext cx="1179905" cy="479604"/>
          </a:xfrm>
          <a:prstGeom prst="rect">
            <a:avLst/>
          </a:prstGeom>
          <a:solidFill>
            <a:schemeClr val="accent6">
              <a:lumMod val="20000"/>
              <a:lumOff val="80000"/>
            </a:schemeClr>
          </a:solidFill>
          <a:ln w="12700">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vert="horz" rtlCol="0" anchor="t" anchorCtr="0"/>
          <a:lstStyle/>
          <a:p>
            <a:r>
              <a:rPr kumimoji="1" lang="ja-JP" altLang="en-US" sz="800" dirty="0">
                <a:solidFill>
                  <a:schemeClr val="tx1"/>
                </a:solidFill>
              </a:rPr>
              <a:t>庁内システム</a:t>
            </a:r>
            <a:endParaRPr kumimoji="1" lang="en-US" altLang="ja-JP" sz="800" dirty="0">
              <a:solidFill>
                <a:schemeClr val="tx1"/>
              </a:solidFill>
            </a:endParaRPr>
          </a:p>
          <a:p>
            <a:r>
              <a:rPr kumimoji="1" lang="ja-JP" altLang="en-US" sz="800" dirty="0">
                <a:solidFill>
                  <a:schemeClr val="tx1"/>
                </a:solidFill>
              </a:rPr>
              <a:t>（宛名</a:t>
            </a:r>
            <a:r>
              <a:rPr lang="ja-JP" altLang="en-US" sz="800" dirty="0">
                <a:solidFill>
                  <a:schemeClr val="tx1"/>
                </a:solidFill>
              </a:rPr>
              <a:t>、住民記録、税、</a:t>
            </a:r>
            <a:r>
              <a:rPr kumimoji="1" lang="ja-JP" altLang="en-US" sz="800" dirty="0">
                <a:solidFill>
                  <a:schemeClr val="tx1"/>
                </a:solidFill>
              </a:rPr>
              <a:t>国保等）</a:t>
            </a:r>
          </a:p>
        </p:txBody>
      </p:sp>
      <p:cxnSp>
        <p:nvCxnSpPr>
          <p:cNvPr id="56" name="直線矢印コネクタ 55">
            <a:extLst>
              <a:ext uri="{FF2B5EF4-FFF2-40B4-BE49-F238E27FC236}">
                <a16:creationId xmlns:a16="http://schemas.microsoft.com/office/drawing/2014/main" id="{5843CE93-3502-5B62-42F5-E2EFFF44F5A8}"/>
              </a:ext>
            </a:extLst>
          </p:cNvPr>
          <p:cNvCxnSpPr>
            <a:cxnSpLocks/>
          </p:cNvCxnSpPr>
          <p:nvPr/>
        </p:nvCxnSpPr>
        <p:spPr>
          <a:xfrm flipH="1">
            <a:off x="6547536" y="1851563"/>
            <a:ext cx="372951" cy="2047"/>
          </a:xfrm>
          <a:prstGeom prst="straightConnector1">
            <a:avLst/>
          </a:prstGeom>
          <a:noFill/>
          <a:ln w="44450" cap="flat" cmpd="dbl" algn="ctr">
            <a:solidFill>
              <a:srgbClr val="FF0000"/>
            </a:solidFill>
            <a:prstDash val="solid"/>
            <a:tailEnd type="triangle" w="sm" len="sm"/>
          </a:ln>
          <a:effectLst/>
        </p:spPr>
      </p:cxnSp>
      <p:cxnSp>
        <p:nvCxnSpPr>
          <p:cNvPr id="7" name="直線矢印コネクタ 6">
            <a:extLst>
              <a:ext uri="{FF2B5EF4-FFF2-40B4-BE49-F238E27FC236}">
                <a16:creationId xmlns:a16="http://schemas.microsoft.com/office/drawing/2014/main" id="{F4A2CEE2-31EA-25BB-99B6-2AF52A8C3CC2}"/>
              </a:ext>
            </a:extLst>
          </p:cNvPr>
          <p:cNvCxnSpPr>
            <a:cxnSpLocks/>
          </p:cNvCxnSpPr>
          <p:nvPr/>
        </p:nvCxnSpPr>
        <p:spPr>
          <a:xfrm>
            <a:off x="7208565" y="2183958"/>
            <a:ext cx="217248" cy="20280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67" name="直線矢印コネクタ 66">
            <a:extLst>
              <a:ext uri="{FF2B5EF4-FFF2-40B4-BE49-F238E27FC236}">
                <a16:creationId xmlns:a16="http://schemas.microsoft.com/office/drawing/2014/main" id="{93539BDD-F77D-F42C-552D-793A1D4606D6}"/>
              </a:ext>
            </a:extLst>
          </p:cNvPr>
          <p:cNvCxnSpPr>
            <a:cxnSpLocks/>
          </p:cNvCxnSpPr>
          <p:nvPr/>
        </p:nvCxnSpPr>
        <p:spPr>
          <a:xfrm flipH="1" flipV="1">
            <a:off x="6804248" y="1865565"/>
            <a:ext cx="267237" cy="217282"/>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72" name="直線矢印コネクタ 71">
            <a:extLst>
              <a:ext uri="{FF2B5EF4-FFF2-40B4-BE49-F238E27FC236}">
                <a16:creationId xmlns:a16="http://schemas.microsoft.com/office/drawing/2014/main" id="{F8CAA969-939A-1DF0-58CA-A7F1D72AA99E}"/>
              </a:ext>
            </a:extLst>
          </p:cNvPr>
          <p:cNvCxnSpPr>
            <a:cxnSpLocks/>
          </p:cNvCxnSpPr>
          <p:nvPr/>
        </p:nvCxnSpPr>
        <p:spPr>
          <a:xfrm>
            <a:off x="2654872" y="6563100"/>
            <a:ext cx="360000" cy="0"/>
          </a:xfrm>
          <a:prstGeom prst="straightConnector1">
            <a:avLst/>
          </a:prstGeom>
          <a:noFill/>
          <a:ln w="53975" cap="flat" cmpd="dbl" algn="ctr">
            <a:solidFill>
              <a:srgbClr val="FF0000"/>
            </a:solidFill>
            <a:prstDash val="solid"/>
            <a:tailEnd type="triangle" w="sm" len="sm"/>
          </a:ln>
          <a:effectLst/>
        </p:spPr>
      </p:cxnSp>
      <p:cxnSp>
        <p:nvCxnSpPr>
          <p:cNvPr id="81" name="直線矢印コネクタ 80">
            <a:extLst>
              <a:ext uri="{FF2B5EF4-FFF2-40B4-BE49-F238E27FC236}">
                <a16:creationId xmlns:a16="http://schemas.microsoft.com/office/drawing/2014/main" id="{23763CED-7711-ADA5-6D6F-A96C364A1F5A}"/>
              </a:ext>
            </a:extLst>
          </p:cNvPr>
          <p:cNvCxnSpPr>
            <a:cxnSpLocks/>
          </p:cNvCxnSpPr>
          <p:nvPr/>
        </p:nvCxnSpPr>
        <p:spPr>
          <a:xfrm>
            <a:off x="3589023" y="6547990"/>
            <a:ext cx="360000" cy="0"/>
          </a:xfrm>
          <a:prstGeom prst="straightConnector1">
            <a:avLst/>
          </a:prstGeom>
          <a:noFill/>
          <a:ln w="19050" cap="flat" cmpd="sng" algn="ctr">
            <a:solidFill>
              <a:sysClr val="windowText" lastClr="000000"/>
            </a:solidFill>
            <a:prstDash val="solid"/>
            <a:tailEnd type="triangle" w="med" len="lg"/>
          </a:ln>
          <a:effectLst/>
        </p:spPr>
      </p:cxnSp>
      <p:sp>
        <p:nvSpPr>
          <p:cNvPr id="21" name="角丸四角形 20">
            <a:extLst>
              <a:ext uri="{FF2B5EF4-FFF2-40B4-BE49-F238E27FC236}">
                <a16:creationId xmlns:a16="http://schemas.microsoft.com/office/drawing/2014/main" id="{D581FDFC-9670-7FCB-4371-5421314916B3}"/>
              </a:ext>
            </a:extLst>
          </p:cNvPr>
          <p:cNvSpPr/>
          <p:nvPr/>
        </p:nvSpPr>
        <p:spPr>
          <a:xfrm>
            <a:off x="2175700" y="6421624"/>
            <a:ext cx="4027040" cy="395244"/>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6" name="テキスト ボックス 85">
            <a:extLst>
              <a:ext uri="{FF2B5EF4-FFF2-40B4-BE49-F238E27FC236}">
                <a16:creationId xmlns:a16="http://schemas.microsoft.com/office/drawing/2014/main" id="{FAF8169E-DD37-0B76-B0FA-5A4208D050B7}"/>
              </a:ext>
            </a:extLst>
          </p:cNvPr>
          <p:cNvSpPr txBox="1"/>
          <p:nvPr/>
        </p:nvSpPr>
        <p:spPr>
          <a:xfrm>
            <a:off x="1929712" y="6520263"/>
            <a:ext cx="388725" cy="215444"/>
          </a:xfrm>
          <a:prstGeom prst="rect">
            <a:avLst/>
          </a:prstGeom>
          <a:solidFill>
            <a:schemeClr val="bg1"/>
          </a:solidFill>
          <a:ln w="6350">
            <a:solidFill>
              <a:schemeClr val="tx1"/>
            </a:solidFill>
          </a:ln>
        </p:spPr>
        <p:txBody>
          <a:bodyPr wrap="square" rtlCol="0">
            <a:spAutoFit/>
          </a:bodyPr>
          <a:lstStyle/>
          <a:p>
            <a:r>
              <a:rPr lang="ja-JP" altLang="en-US" sz="800" b="1" dirty="0"/>
              <a:t>凡例</a:t>
            </a:r>
            <a:endParaRPr lang="en-US" altLang="ja-JP" sz="800" b="1" dirty="0"/>
          </a:p>
        </p:txBody>
      </p:sp>
      <p:cxnSp>
        <p:nvCxnSpPr>
          <p:cNvPr id="29" name="直線矢印コネクタ 28">
            <a:extLst>
              <a:ext uri="{FF2B5EF4-FFF2-40B4-BE49-F238E27FC236}">
                <a16:creationId xmlns:a16="http://schemas.microsoft.com/office/drawing/2014/main" id="{32CCFE13-4BB0-706B-9F53-1DBB67FC6169}"/>
              </a:ext>
            </a:extLst>
          </p:cNvPr>
          <p:cNvCxnSpPr>
            <a:cxnSpLocks/>
            <a:endCxn id="46" idx="1"/>
          </p:cNvCxnSpPr>
          <p:nvPr/>
        </p:nvCxnSpPr>
        <p:spPr>
          <a:xfrm flipV="1">
            <a:off x="4218804" y="2053655"/>
            <a:ext cx="1239561" cy="7193"/>
          </a:xfrm>
          <a:prstGeom prst="straightConnector1">
            <a:avLst/>
          </a:prstGeom>
          <a:noFill/>
          <a:ln w="19050" cap="flat" cmpd="sng" algn="ctr">
            <a:solidFill>
              <a:sysClr val="windowText" lastClr="000000"/>
            </a:solidFill>
            <a:prstDash val="solid"/>
            <a:tailEnd type="triangle" w="med" len="lg"/>
          </a:ln>
          <a:effectLst/>
        </p:spPr>
      </p:cxnSp>
      <p:sp>
        <p:nvSpPr>
          <p:cNvPr id="38" name="テキスト ボックス 37">
            <a:extLst>
              <a:ext uri="{FF2B5EF4-FFF2-40B4-BE49-F238E27FC236}">
                <a16:creationId xmlns:a16="http://schemas.microsoft.com/office/drawing/2014/main" id="{6C11966E-333C-5B89-3CC2-AD281C5339DD}"/>
              </a:ext>
            </a:extLst>
          </p:cNvPr>
          <p:cNvSpPr txBox="1"/>
          <p:nvPr/>
        </p:nvSpPr>
        <p:spPr>
          <a:xfrm>
            <a:off x="4270154" y="1856178"/>
            <a:ext cx="652164" cy="246221"/>
          </a:xfrm>
          <a:prstGeom prst="rect">
            <a:avLst/>
          </a:prstGeom>
          <a:noFill/>
        </p:spPr>
        <p:txBody>
          <a:bodyPr wrap="square" rtlCol="0">
            <a:spAutoFit/>
          </a:bodyPr>
          <a:lstStyle/>
          <a:p>
            <a:r>
              <a:rPr lang="ja-JP" altLang="en-US" sz="1000" b="1" dirty="0"/>
              <a:t>①申請</a:t>
            </a:r>
            <a:endParaRPr lang="en-US" altLang="ja-JP" sz="1000" dirty="0"/>
          </a:p>
        </p:txBody>
      </p:sp>
      <p:sp>
        <p:nvSpPr>
          <p:cNvPr id="40" name="テキスト ボックス 39">
            <a:extLst>
              <a:ext uri="{FF2B5EF4-FFF2-40B4-BE49-F238E27FC236}">
                <a16:creationId xmlns:a16="http://schemas.microsoft.com/office/drawing/2014/main" id="{94C3B1B2-B2F1-6F55-CF64-99F07AA0679D}"/>
              </a:ext>
            </a:extLst>
          </p:cNvPr>
          <p:cNvSpPr txBox="1"/>
          <p:nvPr/>
        </p:nvSpPr>
        <p:spPr>
          <a:xfrm>
            <a:off x="4274450" y="2267399"/>
            <a:ext cx="659406" cy="246221"/>
          </a:xfrm>
          <a:prstGeom prst="rect">
            <a:avLst/>
          </a:prstGeom>
          <a:noFill/>
        </p:spPr>
        <p:txBody>
          <a:bodyPr wrap="square" rtlCol="0">
            <a:spAutoFit/>
          </a:bodyPr>
          <a:lstStyle/>
          <a:p>
            <a:r>
              <a:rPr lang="ja-JP" altLang="en-US" sz="1000" b="1" dirty="0"/>
              <a:t>③認定</a:t>
            </a:r>
            <a:endParaRPr lang="en-US" altLang="ja-JP" sz="1000" dirty="0"/>
          </a:p>
        </p:txBody>
      </p:sp>
      <p:sp>
        <p:nvSpPr>
          <p:cNvPr id="63" name="正方形/長方形 62">
            <a:extLst>
              <a:ext uri="{FF2B5EF4-FFF2-40B4-BE49-F238E27FC236}">
                <a16:creationId xmlns:a16="http://schemas.microsoft.com/office/drawing/2014/main" id="{276438E9-CC10-9BBA-9BCA-F9279AC37749}"/>
              </a:ext>
            </a:extLst>
          </p:cNvPr>
          <p:cNvSpPr/>
          <p:nvPr/>
        </p:nvSpPr>
        <p:spPr>
          <a:xfrm>
            <a:off x="3221044" y="1236460"/>
            <a:ext cx="1001249" cy="744578"/>
          </a:xfrm>
          <a:prstGeom prst="rect">
            <a:avLst/>
          </a:prstGeom>
          <a:solidFill>
            <a:schemeClr val="accent6">
              <a:lumMod val="20000"/>
              <a:lumOff val="80000"/>
            </a:schemeClr>
          </a:solidFill>
          <a:ln w="12700">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vert="horz" rtlCol="0" anchor="ctr"/>
          <a:lstStyle/>
          <a:p>
            <a:pPr algn="ctr"/>
            <a:r>
              <a:rPr kumimoji="1" lang="en-US" altLang="ja-JP" sz="1100" b="1" dirty="0">
                <a:solidFill>
                  <a:schemeClr val="tx1"/>
                </a:solidFill>
              </a:rPr>
              <a:t>DX</a:t>
            </a:r>
            <a:r>
              <a:rPr kumimoji="1" lang="ja-JP" altLang="en-US" sz="1100" b="1" dirty="0">
                <a:solidFill>
                  <a:schemeClr val="tx1"/>
                </a:solidFill>
              </a:rPr>
              <a:t>審査支払機構</a:t>
            </a:r>
            <a:endParaRPr kumimoji="1" lang="ja-JP" altLang="en-US" sz="1000" b="1" dirty="0">
              <a:solidFill>
                <a:schemeClr val="tx1"/>
              </a:solidFill>
            </a:endParaRPr>
          </a:p>
        </p:txBody>
      </p:sp>
      <p:cxnSp>
        <p:nvCxnSpPr>
          <p:cNvPr id="95" name="直線矢印コネクタ 94">
            <a:extLst>
              <a:ext uri="{FF2B5EF4-FFF2-40B4-BE49-F238E27FC236}">
                <a16:creationId xmlns:a16="http://schemas.microsoft.com/office/drawing/2014/main" id="{D3D857C9-3F4C-6139-0018-93C8960E1F2E}"/>
              </a:ext>
            </a:extLst>
          </p:cNvPr>
          <p:cNvCxnSpPr>
            <a:cxnSpLocks/>
          </p:cNvCxnSpPr>
          <p:nvPr/>
        </p:nvCxnSpPr>
        <p:spPr>
          <a:xfrm>
            <a:off x="4222293" y="1450335"/>
            <a:ext cx="1188211" cy="0"/>
          </a:xfrm>
          <a:prstGeom prst="straightConnector1">
            <a:avLst/>
          </a:prstGeom>
          <a:noFill/>
          <a:ln w="19050" cap="flat" cmpd="sng" algn="ctr">
            <a:solidFill>
              <a:sysClr val="windowText" lastClr="000000"/>
            </a:solidFill>
            <a:prstDash val="solid"/>
            <a:tailEnd type="triangle" w="med" len="lg"/>
          </a:ln>
          <a:effectLst/>
        </p:spPr>
      </p:cxnSp>
      <p:cxnSp>
        <p:nvCxnSpPr>
          <p:cNvPr id="102" name="直線矢印コネクタ 101">
            <a:extLst>
              <a:ext uri="{FF2B5EF4-FFF2-40B4-BE49-F238E27FC236}">
                <a16:creationId xmlns:a16="http://schemas.microsoft.com/office/drawing/2014/main" id="{5E0AC58A-29D5-8D23-B833-3807E81D7072}"/>
              </a:ext>
            </a:extLst>
          </p:cNvPr>
          <p:cNvCxnSpPr>
            <a:cxnSpLocks/>
          </p:cNvCxnSpPr>
          <p:nvPr/>
        </p:nvCxnSpPr>
        <p:spPr>
          <a:xfrm flipH="1">
            <a:off x="4211960" y="1733068"/>
            <a:ext cx="1181697" cy="0"/>
          </a:xfrm>
          <a:prstGeom prst="straightConnector1">
            <a:avLst/>
          </a:prstGeom>
          <a:noFill/>
          <a:ln w="19050" cap="flat" cmpd="sng" algn="ctr">
            <a:solidFill>
              <a:sysClr val="windowText" lastClr="000000"/>
            </a:solidFill>
            <a:prstDash val="solid"/>
            <a:tailEnd type="triangle" w="med" len="lg"/>
          </a:ln>
          <a:effectLst/>
        </p:spPr>
      </p:cxnSp>
      <p:sp>
        <p:nvSpPr>
          <p:cNvPr id="109" name="テキスト ボックス 108">
            <a:extLst>
              <a:ext uri="{FF2B5EF4-FFF2-40B4-BE49-F238E27FC236}">
                <a16:creationId xmlns:a16="http://schemas.microsoft.com/office/drawing/2014/main" id="{6ACEFF0E-7552-FE45-3276-157D30D9D58A}"/>
              </a:ext>
            </a:extLst>
          </p:cNvPr>
          <p:cNvSpPr txBox="1"/>
          <p:nvPr/>
        </p:nvSpPr>
        <p:spPr>
          <a:xfrm>
            <a:off x="4272976" y="1527749"/>
            <a:ext cx="1221116" cy="246221"/>
          </a:xfrm>
          <a:prstGeom prst="rect">
            <a:avLst/>
          </a:prstGeom>
          <a:noFill/>
        </p:spPr>
        <p:txBody>
          <a:bodyPr wrap="square" rtlCol="0">
            <a:spAutoFit/>
          </a:bodyPr>
          <a:lstStyle/>
          <a:p>
            <a:r>
              <a:rPr lang="ja-JP" altLang="en-US" sz="1000" b="1" dirty="0"/>
              <a:t>⑧支払・過誤調整</a:t>
            </a:r>
            <a:endParaRPr lang="en-US" altLang="ja-JP" sz="1000" dirty="0"/>
          </a:p>
        </p:txBody>
      </p:sp>
      <p:sp>
        <p:nvSpPr>
          <p:cNvPr id="110" name="テキスト ボックス 109">
            <a:extLst>
              <a:ext uri="{FF2B5EF4-FFF2-40B4-BE49-F238E27FC236}">
                <a16:creationId xmlns:a16="http://schemas.microsoft.com/office/drawing/2014/main" id="{0A78D2D2-C67A-9D90-C36A-FDD791EE645C}"/>
              </a:ext>
            </a:extLst>
          </p:cNvPr>
          <p:cNvSpPr txBox="1"/>
          <p:nvPr/>
        </p:nvSpPr>
        <p:spPr>
          <a:xfrm>
            <a:off x="4270155" y="1239717"/>
            <a:ext cx="990470" cy="246221"/>
          </a:xfrm>
          <a:prstGeom prst="rect">
            <a:avLst/>
          </a:prstGeom>
          <a:noFill/>
        </p:spPr>
        <p:txBody>
          <a:bodyPr wrap="square" rtlCol="0">
            <a:spAutoFit/>
          </a:bodyPr>
          <a:lstStyle/>
          <a:p>
            <a:r>
              <a:rPr lang="ja-JP" altLang="en-US" sz="1000" b="1" dirty="0"/>
              <a:t>⑦審査・請求</a:t>
            </a:r>
            <a:endParaRPr lang="en-US" altLang="ja-JP" sz="1000" dirty="0"/>
          </a:p>
        </p:txBody>
      </p:sp>
      <p:sp>
        <p:nvSpPr>
          <p:cNvPr id="145" name="フローチャート: 書類 144">
            <a:extLst>
              <a:ext uri="{FF2B5EF4-FFF2-40B4-BE49-F238E27FC236}">
                <a16:creationId xmlns:a16="http://schemas.microsoft.com/office/drawing/2014/main" id="{AAD8D3F4-A961-A6A2-D2BD-744AFB4589A8}"/>
              </a:ext>
            </a:extLst>
          </p:cNvPr>
          <p:cNvSpPr/>
          <p:nvPr/>
        </p:nvSpPr>
        <p:spPr>
          <a:xfrm>
            <a:off x="2213800" y="2078852"/>
            <a:ext cx="597600" cy="363224"/>
          </a:xfrm>
          <a:prstGeom prst="flowChartDocument">
            <a:avLst/>
          </a:prstGeom>
          <a:solidFill>
            <a:sysClr val="window" lastClr="FFFFFF"/>
          </a:solidFill>
          <a:ln w="25400" cap="flat" cmpd="sng" algn="ctr">
            <a:solidFill>
              <a:sysClr val="windowText" lastClr="000000"/>
            </a:solidFill>
            <a:prstDash val="solid"/>
          </a:ln>
          <a:effectLst/>
        </p:spPr>
        <p:txBody>
          <a:bodyPr rtlCol="0" anchor="ctr"/>
          <a:lstStyle/>
          <a:p>
            <a:pPr algn="ctr" defTabSz="685800">
              <a:defRPr/>
            </a:pPr>
            <a:r>
              <a:rPr kumimoji="0" lang="ja-JP" altLang="en-US" sz="700" kern="0" dirty="0">
                <a:solidFill>
                  <a:prstClr val="black"/>
                </a:solidFill>
                <a:latin typeface="Calibri"/>
                <a:ea typeface="ＭＳ Ｐゴシック" panose="020B0600070205080204" pitchFamily="50" charset="-128"/>
              </a:rPr>
              <a:t>保険証</a:t>
            </a:r>
          </a:p>
        </p:txBody>
      </p:sp>
      <p:sp>
        <p:nvSpPr>
          <p:cNvPr id="152" name="テキスト ボックス 151">
            <a:extLst>
              <a:ext uri="{FF2B5EF4-FFF2-40B4-BE49-F238E27FC236}">
                <a16:creationId xmlns:a16="http://schemas.microsoft.com/office/drawing/2014/main" id="{86A3E9C5-BA0D-A847-B774-5754BA350BAC}"/>
              </a:ext>
            </a:extLst>
          </p:cNvPr>
          <p:cNvSpPr txBox="1"/>
          <p:nvPr/>
        </p:nvSpPr>
        <p:spPr>
          <a:xfrm>
            <a:off x="1055681" y="2492896"/>
            <a:ext cx="1235365" cy="246221"/>
          </a:xfrm>
          <a:prstGeom prst="rect">
            <a:avLst/>
          </a:prstGeom>
          <a:noFill/>
        </p:spPr>
        <p:txBody>
          <a:bodyPr wrap="square" rtlCol="0">
            <a:spAutoFit/>
          </a:bodyPr>
          <a:lstStyle/>
          <a:p>
            <a:r>
              <a:rPr lang="ja-JP" altLang="en-US" sz="1000" b="1" dirty="0"/>
              <a:t>⑤資格確認 （保険）</a:t>
            </a:r>
            <a:endParaRPr lang="en-US" altLang="ja-JP" sz="1000" dirty="0"/>
          </a:p>
        </p:txBody>
      </p:sp>
      <p:sp>
        <p:nvSpPr>
          <p:cNvPr id="230" name="テキスト ボックス 229">
            <a:extLst>
              <a:ext uri="{FF2B5EF4-FFF2-40B4-BE49-F238E27FC236}">
                <a16:creationId xmlns:a16="http://schemas.microsoft.com/office/drawing/2014/main" id="{1873DB44-9024-AED4-1D39-4D94D4301679}"/>
              </a:ext>
            </a:extLst>
          </p:cNvPr>
          <p:cNvSpPr txBox="1"/>
          <p:nvPr/>
        </p:nvSpPr>
        <p:spPr>
          <a:xfrm>
            <a:off x="4069939" y="3825000"/>
            <a:ext cx="1230271" cy="952077"/>
          </a:xfrm>
          <a:prstGeom prst="rect">
            <a:avLst/>
          </a:prstGeom>
          <a:solidFill>
            <a:schemeClr val="accent4">
              <a:lumMod val="20000"/>
              <a:lumOff val="80000"/>
            </a:schemeClr>
          </a:solidFill>
          <a:ln>
            <a:solidFill>
              <a:schemeClr val="tx1"/>
            </a:solidFill>
          </a:ln>
        </p:spPr>
        <p:txBody>
          <a:bodyPr vert="horz" wrap="square" rtlCol="0" anchor="t" anchorCtr="0">
            <a:noAutofit/>
          </a:bodyPr>
          <a:lstStyle/>
          <a:p>
            <a:r>
              <a:rPr lang="ja-JP" altLang="en-US" sz="800" dirty="0"/>
              <a:t>　　　　マイナポータル</a:t>
            </a:r>
            <a:endParaRPr lang="en-US" altLang="ja-JP" sz="800" dirty="0"/>
          </a:p>
        </p:txBody>
      </p:sp>
      <p:sp>
        <p:nvSpPr>
          <p:cNvPr id="341" name="正方形/長方形 340">
            <a:extLst>
              <a:ext uri="{FF2B5EF4-FFF2-40B4-BE49-F238E27FC236}">
                <a16:creationId xmlns:a16="http://schemas.microsoft.com/office/drawing/2014/main" id="{FBC1B13C-ECFA-5F33-9B7F-5D05310B6AE5}"/>
              </a:ext>
            </a:extLst>
          </p:cNvPr>
          <p:cNvSpPr/>
          <p:nvPr/>
        </p:nvSpPr>
        <p:spPr>
          <a:xfrm>
            <a:off x="5778392" y="4119839"/>
            <a:ext cx="3048842" cy="2251777"/>
          </a:xfrm>
          <a:prstGeom prst="rect">
            <a:avLst/>
          </a:prstGeom>
          <a:solidFill>
            <a:schemeClr val="bg1"/>
          </a:solidFill>
          <a:ln w="12700">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vert="horz" rtlCol="0" anchor="t" anchorCtr="0"/>
          <a:lstStyle/>
          <a:p>
            <a:pPr algn="ctr"/>
            <a:r>
              <a:rPr lang="ja-JP" altLang="en-US" sz="1200" dirty="0">
                <a:solidFill>
                  <a:schemeClr val="tx1"/>
                </a:solidFill>
              </a:rPr>
              <a:t>　　</a:t>
            </a:r>
            <a:r>
              <a:rPr lang="en-US" altLang="ja-JP" sz="1000" dirty="0">
                <a:solidFill>
                  <a:schemeClr val="tx1"/>
                </a:solidFill>
                <a:highlight>
                  <a:srgbClr val="FFFF00"/>
                </a:highlight>
              </a:rPr>
              <a:t>Public</a:t>
            </a:r>
            <a:r>
              <a:rPr lang="ja-JP" altLang="en-US" sz="1000" dirty="0">
                <a:solidFill>
                  <a:schemeClr val="tx1"/>
                </a:solidFill>
                <a:highlight>
                  <a:srgbClr val="FFFF00"/>
                </a:highlight>
              </a:rPr>
              <a:t> </a:t>
            </a:r>
            <a:r>
              <a:rPr lang="en-US" altLang="ja-JP" sz="1000" dirty="0">
                <a:solidFill>
                  <a:schemeClr val="tx1"/>
                </a:solidFill>
                <a:highlight>
                  <a:srgbClr val="FFFF00"/>
                </a:highlight>
              </a:rPr>
              <a:t>Medical</a:t>
            </a:r>
            <a:r>
              <a:rPr lang="ja-JP" altLang="en-US" sz="1000" dirty="0">
                <a:solidFill>
                  <a:schemeClr val="tx1"/>
                </a:solidFill>
                <a:highlight>
                  <a:srgbClr val="FFFF00"/>
                </a:highlight>
              </a:rPr>
              <a:t> </a:t>
            </a:r>
            <a:r>
              <a:rPr lang="en-US" altLang="ja-JP" sz="1000" dirty="0">
                <a:solidFill>
                  <a:schemeClr val="tx1"/>
                </a:solidFill>
                <a:highlight>
                  <a:srgbClr val="FFFF00"/>
                </a:highlight>
              </a:rPr>
              <a:t>Hub</a:t>
            </a:r>
            <a:r>
              <a:rPr lang="ja-JP" altLang="en-US" sz="1000" dirty="0">
                <a:solidFill>
                  <a:schemeClr val="tx1"/>
                </a:solidFill>
                <a:highlight>
                  <a:srgbClr val="FFFF00"/>
                </a:highlight>
              </a:rPr>
              <a:t>（</a:t>
            </a:r>
            <a:r>
              <a:rPr lang="en-US" altLang="ja-JP" sz="1000" dirty="0">
                <a:solidFill>
                  <a:schemeClr val="tx1"/>
                </a:solidFill>
                <a:highlight>
                  <a:srgbClr val="FFFF00"/>
                </a:highlight>
              </a:rPr>
              <a:t>PMH</a:t>
            </a:r>
            <a:r>
              <a:rPr lang="ja-JP" altLang="en-US" sz="1000" dirty="0">
                <a:solidFill>
                  <a:schemeClr val="tx1"/>
                </a:solidFill>
                <a:highlight>
                  <a:srgbClr val="FFFF00"/>
                </a:highlight>
              </a:rPr>
              <a:t>）　</a:t>
            </a:r>
            <a:endParaRPr lang="en-US" altLang="ja-JP" sz="1000" dirty="0">
              <a:solidFill>
                <a:schemeClr val="tx1"/>
              </a:solidFill>
              <a:highlight>
                <a:srgbClr val="FFFF00"/>
              </a:highlight>
            </a:endParaRPr>
          </a:p>
        </p:txBody>
      </p:sp>
      <p:sp>
        <p:nvSpPr>
          <p:cNvPr id="354" name="正方形/長方形 353">
            <a:extLst>
              <a:ext uri="{FF2B5EF4-FFF2-40B4-BE49-F238E27FC236}">
                <a16:creationId xmlns:a16="http://schemas.microsoft.com/office/drawing/2014/main" id="{CDECEBD2-AA27-37EF-832B-221C973C32A6}"/>
              </a:ext>
            </a:extLst>
          </p:cNvPr>
          <p:cNvSpPr/>
          <p:nvPr/>
        </p:nvSpPr>
        <p:spPr>
          <a:xfrm>
            <a:off x="1237358" y="5162193"/>
            <a:ext cx="3422278" cy="899177"/>
          </a:xfrm>
          <a:prstGeom prst="rect">
            <a:avLst/>
          </a:prstGeom>
          <a:solidFill>
            <a:schemeClr val="accent3">
              <a:lumMod val="20000"/>
              <a:lumOff val="80000"/>
            </a:schemeClr>
          </a:solidFill>
          <a:ln w="12700">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vert="horz" rtlCol="0" anchor="t" anchorCtr="0"/>
          <a:lstStyle/>
          <a:p>
            <a:pPr algn="r"/>
            <a:r>
              <a:rPr lang="ja-JP" altLang="en-US" sz="1050" dirty="0">
                <a:solidFill>
                  <a:schemeClr val="tx1"/>
                </a:solidFill>
              </a:rPr>
              <a:t>　　 　</a:t>
            </a:r>
            <a:r>
              <a:rPr lang="ja-JP" altLang="en-US" sz="1000" dirty="0">
                <a:solidFill>
                  <a:schemeClr val="tx1"/>
                </a:solidFill>
                <a:highlight>
                  <a:srgbClr val="FFFF00"/>
                </a:highlight>
              </a:rPr>
              <a:t>医療保険者等向け中間サーバー</a:t>
            </a:r>
            <a:endParaRPr lang="en-US" altLang="ja-JP" sz="1000" dirty="0">
              <a:solidFill>
                <a:schemeClr val="tx1"/>
              </a:solidFill>
              <a:highlight>
                <a:srgbClr val="FFFF00"/>
              </a:highlight>
            </a:endParaRPr>
          </a:p>
        </p:txBody>
      </p:sp>
      <p:sp>
        <p:nvSpPr>
          <p:cNvPr id="359" name="テキスト ボックス 358">
            <a:extLst>
              <a:ext uri="{FF2B5EF4-FFF2-40B4-BE49-F238E27FC236}">
                <a16:creationId xmlns:a16="http://schemas.microsoft.com/office/drawing/2014/main" id="{0E9B8F18-F746-053F-DF82-83ECF39C3319}"/>
              </a:ext>
            </a:extLst>
          </p:cNvPr>
          <p:cNvSpPr txBox="1"/>
          <p:nvPr/>
        </p:nvSpPr>
        <p:spPr>
          <a:xfrm>
            <a:off x="3107395" y="5899444"/>
            <a:ext cx="1390026" cy="200055"/>
          </a:xfrm>
          <a:prstGeom prst="rect">
            <a:avLst/>
          </a:prstGeom>
          <a:noFill/>
        </p:spPr>
        <p:txBody>
          <a:bodyPr wrap="square" rtlCol="0">
            <a:spAutoFit/>
          </a:bodyPr>
          <a:lstStyle/>
          <a:p>
            <a:pPr algn="ctr"/>
            <a:r>
              <a:rPr lang="ja-JP" altLang="en-US" sz="700" dirty="0"/>
              <a:t>該当者の付番処理のみ実施</a:t>
            </a:r>
            <a:endParaRPr lang="en-US" altLang="ja-JP" sz="700" dirty="0"/>
          </a:p>
        </p:txBody>
      </p:sp>
      <p:sp>
        <p:nvSpPr>
          <p:cNvPr id="24" name="正方形/長方形 23">
            <a:extLst>
              <a:ext uri="{FF2B5EF4-FFF2-40B4-BE49-F238E27FC236}">
                <a16:creationId xmlns:a16="http://schemas.microsoft.com/office/drawing/2014/main" id="{683965C5-EC14-36A5-11FB-AE0DAC202A10}"/>
              </a:ext>
            </a:extLst>
          </p:cNvPr>
          <p:cNvSpPr/>
          <p:nvPr/>
        </p:nvSpPr>
        <p:spPr>
          <a:xfrm>
            <a:off x="9236221" y="1179015"/>
            <a:ext cx="1403572" cy="1593485"/>
          </a:xfrm>
          <a:prstGeom prst="rect">
            <a:avLst/>
          </a:prstGeom>
          <a:solidFill>
            <a:schemeClr val="accent6">
              <a:lumMod val="20000"/>
              <a:lumOff val="80000"/>
            </a:schemeClr>
          </a:solidFill>
          <a:ln w="12700">
            <a:solidFill>
              <a:schemeClr val="tx1"/>
            </a:solidFill>
          </a:ln>
        </p:spPr>
        <p:style>
          <a:lnRef idx="2">
            <a:schemeClr val="accent3">
              <a:shade val="50000"/>
            </a:schemeClr>
          </a:lnRef>
          <a:fillRef idx="1">
            <a:schemeClr val="accent3"/>
          </a:fillRef>
          <a:effectRef idx="0">
            <a:schemeClr val="accent3"/>
          </a:effectRef>
          <a:fontRef idx="minor">
            <a:schemeClr val="lt1"/>
          </a:fontRef>
        </p:style>
        <p:txBody>
          <a:bodyPr vert="horz" rtlCol="0" anchor="t" anchorCtr="0"/>
          <a:lstStyle/>
          <a:p>
            <a:r>
              <a:rPr lang="ja-JP" altLang="en-US" sz="800" dirty="0">
                <a:solidFill>
                  <a:schemeClr val="tx1"/>
                </a:solidFill>
              </a:rPr>
              <a:t>庁内システムの記載例</a:t>
            </a:r>
            <a:endParaRPr lang="en-US" altLang="ja-JP" sz="800" dirty="0">
              <a:solidFill>
                <a:schemeClr val="tx1"/>
              </a:solidFill>
            </a:endParaRPr>
          </a:p>
          <a:p>
            <a:endParaRPr lang="en-US" altLang="ja-JP" sz="800" dirty="0">
              <a:solidFill>
                <a:schemeClr val="tx1"/>
              </a:solidFill>
            </a:endParaRPr>
          </a:p>
          <a:p>
            <a:r>
              <a:rPr lang="ja-JP" altLang="en-US" sz="800" dirty="0">
                <a:solidFill>
                  <a:schemeClr val="tx1"/>
                </a:solidFill>
              </a:rPr>
              <a:t>（市区町村の場合の例）</a:t>
            </a:r>
            <a:endParaRPr lang="en-US" altLang="ja-JP" sz="800" dirty="0">
              <a:solidFill>
                <a:schemeClr val="tx1"/>
              </a:solidFill>
            </a:endParaRPr>
          </a:p>
          <a:p>
            <a:r>
              <a:rPr lang="ja-JP" altLang="en-US" sz="800" dirty="0">
                <a:solidFill>
                  <a:schemeClr val="tx1"/>
                </a:solidFill>
              </a:rPr>
              <a:t>統合宛名システム</a:t>
            </a:r>
            <a:endParaRPr lang="en-US" altLang="ja-JP" sz="800" dirty="0">
              <a:solidFill>
                <a:schemeClr val="tx1"/>
              </a:solidFill>
            </a:endParaRPr>
          </a:p>
          <a:p>
            <a:r>
              <a:rPr lang="ja-JP" altLang="en-US" sz="800" dirty="0">
                <a:solidFill>
                  <a:schemeClr val="tx1"/>
                </a:solidFill>
              </a:rPr>
              <a:t>住民記録システム</a:t>
            </a:r>
            <a:endParaRPr lang="en-US" altLang="ja-JP" sz="800" dirty="0">
              <a:solidFill>
                <a:schemeClr val="tx1"/>
              </a:solidFill>
            </a:endParaRPr>
          </a:p>
          <a:p>
            <a:r>
              <a:rPr lang="ja-JP" altLang="en-US" sz="800" dirty="0">
                <a:solidFill>
                  <a:schemeClr val="tx1"/>
                </a:solidFill>
              </a:rPr>
              <a:t>住民情報システム</a:t>
            </a:r>
            <a:endParaRPr lang="en-US" altLang="ja-JP" sz="800" dirty="0">
              <a:solidFill>
                <a:schemeClr val="tx1"/>
              </a:solidFill>
            </a:endParaRPr>
          </a:p>
          <a:p>
            <a:r>
              <a:rPr lang="ja-JP" altLang="en-US" sz="800" dirty="0">
                <a:solidFill>
                  <a:schemeClr val="tx1"/>
                </a:solidFill>
              </a:rPr>
              <a:t>国民健康保険システム</a:t>
            </a:r>
            <a:endParaRPr lang="en-US" altLang="ja-JP" sz="800" dirty="0">
              <a:solidFill>
                <a:schemeClr val="tx1"/>
              </a:solidFill>
            </a:endParaRPr>
          </a:p>
          <a:p>
            <a:r>
              <a:rPr lang="ja-JP" altLang="en-US" sz="800" dirty="0">
                <a:solidFill>
                  <a:schemeClr val="tx1"/>
                </a:solidFill>
              </a:rPr>
              <a:t>地方税システム</a:t>
            </a:r>
            <a:endParaRPr lang="en-US" altLang="ja-JP" sz="800" dirty="0">
              <a:solidFill>
                <a:schemeClr val="tx1"/>
              </a:solidFill>
            </a:endParaRPr>
          </a:p>
          <a:p>
            <a:endParaRPr lang="en-US" altLang="ja-JP" sz="800" dirty="0">
              <a:solidFill>
                <a:schemeClr val="tx1"/>
              </a:solidFill>
            </a:endParaRPr>
          </a:p>
          <a:p>
            <a:r>
              <a:rPr kumimoji="1" lang="ja-JP" altLang="en-US" sz="800" dirty="0">
                <a:solidFill>
                  <a:schemeClr val="tx1"/>
                </a:solidFill>
              </a:rPr>
              <a:t>（都道府県の場合の例）</a:t>
            </a:r>
            <a:endParaRPr kumimoji="1" lang="en-US" altLang="ja-JP" sz="800" dirty="0">
              <a:solidFill>
                <a:schemeClr val="tx1"/>
              </a:solidFill>
            </a:endParaRPr>
          </a:p>
          <a:p>
            <a:r>
              <a:rPr kumimoji="1" lang="ja-JP" altLang="en-US" sz="800" dirty="0">
                <a:solidFill>
                  <a:schemeClr val="tx1"/>
                </a:solidFill>
              </a:rPr>
              <a:t>住民基本台帳ネットワーク</a:t>
            </a:r>
          </a:p>
        </p:txBody>
      </p:sp>
      <p:sp>
        <p:nvSpPr>
          <p:cNvPr id="176" name="テキスト ボックス 175">
            <a:extLst>
              <a:ext uri="{FF2B5EF4-FFF2-40B4-BE49-F238E27FC236}">
                <a16:creationId xmlns:a16="http://schemas.microsoft.com/office/drawing/2014/main" id="{031E598E-84A2-3F2A-B845-06E14023CE71}"/>
              </a:ext>
            </a:extLst>
          </p:cNvPr>
          <p:cNvSpPr txBox="1"/>
          <p:nvPr/>
        </p:nvSpPr>
        <p:spPr>
          <a:xfrm>
            <a:off x="2330182" y="2487023"/>
            <a:ext cx="1521662" cy="828543"/>
          </a:xfrm>
          <a:prstGeom prst="rect">
            <a:avLst/>
          </a:prstGeom>
          <a:solidFill>
            <a:schemeClr val="accent4">
              <a:lumMod val="20000"/>
              <a:lumOff val="80000"/>
            </a:schemeClr>
          </a:solidFill>
          <a:ln>
            <a:solidFill>
              <a:schemeClr val="tx1"/>
            </a:solidFill>
          </a:ln>
        </p:spPr>
        <p:txBody>
          <a:bodyPr vert="horz" wrap="square" rtlCol="0" anchor="t" anchorCtr="0">
            <a:noAutofit/>
          </a:bodyPr>
          <a:lstStyle/>
          <a:p>
            <a:pPr algn="ctr"/>
            <a:r>
              <a:rPr lang="ja-JP" altLang="en-US" sz="800" dirty="0"/>
              <a:t>オンライン資格確認等システム</a:t>
            </a:r>
            <a:endParaRPr lang="en-US" altLang="ja-JP" sz="800" dirty="0"/>
          </a:p>
        </p:txBody>
      </p:sp>
      <p:sp>
        <p:nvSpPr>
          <p:cNvPr id="146" name="正方形/長方形 145">
            <a:extLst>
              <a:ext uri="{FF2B5EF4-FFF2-40B4-BE49-F238E27FC236}">
                <a16:creationId xmlns:a16="http://schemas.microsoft.com/office/drawing/2014/main" id="{8BD6CB96-FB94-E5F3-D17A-52D3B34D2543}"/>
              </a:ext>
            </a:extLst>
          </p:cNvPr>
          <p:cNvSpPr/>
          <p:nvPr/>
        </p:nvSpPr>
        <p:spPr>
          <a:xfrm>
            <a:off x="2411434" y="3077221"/>
            <a:ext cx="1332000" cy="197473"/>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00" dirty="0">
                <a:solidFill>
                  <a:schemeClr val="tx1"/>
                </a:solidFill>
              </a:rPr>
              <a:t>健康保険資格情報</a:t>
            </a:r>
            <a:endParaRPr kumimoji="1" lang="ja-JP" altLang="en-US" sz="700" dirty="0">
              <a:solidFill>
                <a:schemeClr val="tx1"/>
              </a:solidFill>
            </a:endParaRPr>
          </a:p>
        </p:txBody>
      </p:sp>
      <p:cxnSp>
        <p:nvCxnSpPr>
          <p:cNvPr id="114" name="直線矢印コネクタ 113">
            <a:extLst>
              <a:ext uri="{FF2B5EF4-FFF2-40B4-BE49-F238E27FC236}">
                <a16:creationId xmlns:a16="http://schemas.microsoft.com/office/drawing/2014/main" id="{BE8887FC-9135-D69B-F7C9-CBF656D0CBB9}"/>
              </a:ext>
            </a:extLst>
          </p:cNvPr>
          <p:cNvCxnSpPr>
            <a:cxnSpLocks/>
            <a:endCxn id="416" idx="1"/>
          </p:cNvCxnSpPr>
          <p:nvPr/>
        </p:nvCxnSpPr>
        <p:spPr>
          <a:xfrm flipV="1">
            <a:off x="1255406" y="2827431"/>
            <a:ext cx="1157436" cy="3221"/>
          </a:xfrm>
          <a:prstGeom prst="straightConnector1">
            <a:avLst/>
          </a:prstGeom>
          <a:noFill/>
          <a:ln w="19050" cap="flat" cmpd="sng" algn="ctr">
            <a:solidFill>
              <a:sysClr val="windowText" lastClr="000000"/>
            </a:solidFill>
            <a:prstDash val="solid"/>
            <a:headEnd type="none" w="med" len="lg"/>
            <a:tailEnd type="triangle" w="med" len="lg"/>
          </a:ln>
          <a:effectLst/>
        </p:spPr>
      </p:cxnSp>
      <p:cxnSp>
        <p:nvCxnSpPr>
          <p:cNvPr id="70" name="直線コネクタ 69">
            <a:extLst>
              <a:ext uri="{FF2B5EF4-FFF2-40B4-BE49-F238E27FC236}">
                <a16:creationId xmlns:a16="http://schemas.microsoft.com/office/drawing/2014/main" id="{0184637B-D02E-025A-9C47-F0E21C96A483}"/>
              </a:ext>
            </a:extLst>
          </p:cNvPr>
          <p:cNvCxnSpPr>
            <a:cxnSpLocks/>
          </p:cNvCxnSpPr>
          <p:nvPr/>
        </p:nvCxnSpPr>
        <p:spPr>
          <a:xfrm flipV="1">
            <a:off x="106494" y="3320577"/>
            <a:ext cx="8954468" cy="34348"/>
          </a:xfrm>
          <a:prstGeom prst="line">
            <a:avLst/>
          </a:prstGeom>
          <a:ln w="25400">
            <a:solidFill>
              <a:srgbClr val="C00000"/>
            </a:solidFill>
            <a:prstDash val="sysDot"/>
          </a:ln>
        </p:spPr>
        <p:style>
          <a:lnRef idx="1">
            <a:schemeClr val="accent1"/>
          </a:lnRef>
          <a:fillRef idx="0">
            <a:schemeClr val="accent1"/>
          </a:fillRef>
          <a:effectRef idx="0">
            <a:schemeClr val="accent1"/>
          </a:effectRef>
          <a:fontRef idx="minor">
            <a:schemeClr val="tx1"/>
          </a:fontRef>
        </p:style>
      </p:cxnSp>
      <p:sp>
        <p:nvSpPr>
          <p:cNvPr id="26" name="テキスト ボックス 25">
            <a:extLst>
              <a:ext uri="{FF2B5EF4-FFF2-40B4-BE49-F238E27FC236}">
                <a16:creationId xmlns:a16="http://schemas.microsoft.com/office/drawing/2014/main" id="{77E9CF70-EF9A-5A7E-A2BA-B8DE324ADFE6}"/>
              </a:ext>
            </a:extLst>
          </p:cNvPr>
          <p:cNvSpPr txBox="1"/>
          <p:nvPr/>
        </p:nvSpPr>
        <p:spPr>
          <a:xfrm>
            <a:off x="2371041" y="6625371"/>
            <a:ext cx="1001958" cy="200055"/>
          </a:xfrm>
          <a:prstGeom prst="rect">
            <a:avLst/>
          </a:prstGeom>
          <a:noFill/>
        </p:spPr>
        <p:txBody>
          <a:bodyPr wrap="square" rtlCol="0">
            <a:spAutoFit/>
          </a:bodyPr>
          <a:lstStyle/>
          <a:p>
            <a:r>
              <a:rPr lang="ja-JP" altLang="en-US" sz="700" dirty="0"/>
              <a:t>特定個人情報の流れ</a:t>
            </a:r>
            <a:endParaRPr lang="en-US" altLang="ja-JP" sz="700" dirty="0"/>
          </a:p>
        </p:txBody>
      </p:sp>
      <p:graphicFrame>
        <p:nvGraphicFramePr>
          <p:cNvPr id="22" name="表 21">
            <a:extLst>
              <a:ext uri="{FF2B5EF4-FFF2-40B4-BE49-F238E27FC236}">
                <a16:creationId xmlns:a16="http://schemas.microsoft.com/office/drawing/2014/main" id="{79AF9DEF-FC04-E6A1-5C88-0E2C725EA746}"/>
              </a:ext>
            </a:extLst>
          </p:cNvPr>
          <p:cNvGraphicFramePr>
            <a:graphicFrameLocks noGrp="1"/>
          </p:cNvGraphicFramePr>
          <p:nvPr/>
        </p:nvGraphicFramePr>
        <p:xfrm>
          <a:off x="5868449" y="4459050"/>
          <a:ext cx="2885941" cy="1862926"/>
        </p:xfrm>
        <a:graphic>
          <a:graphicData uri="http://schemas.openxmlformats.org/drawingml/2006/table">
            <a:tbl>
              <a:tblPr firstRow="1" bandRow="1">
                <a:tableStyleId>{5C22544A-7EE6-4342-B048-85BDC9FD1C3A}</a:tableStyleId>
              </a:tblPr>
              <a:tblGrid>
                <a:gridCol w="2885941">
                  <a:extLst>
                    <a:ext uri="{9D8B030D-6E8A-4147-A177-3AD203B41FA5}">
                      <a16:colId xmlns:a16="http://schemas.microsoft.com/office/drawing/2014/main" val="960088525"/>
                    </a:ext>
                  </a:extLst>
                </a:gridCol>
              </a:tblGrid>
              <a:tr h="1862926">
                <a:tc>
                  <a:txBody>
                    <a:bodyPr/>
                    <a:lstStyle/>
                    <a:p>
                      <a:pPr algn="ctr"/>
                      <a:endParaRPr kumimoji="1" lang="ja-JP" altLang="en-US" sz="80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extLst>
                  <a:ext uri="{0D108BD9-81ED-4DB2-BD59-A6C34878D82A}">
                    <a16:rowId xmlns:a16="http://schemas.microsoft.com/office/drawing/2014/main" val="193462566"/>
                  </a:ext>
                </a:extLst>
              </a:tr>
            </a:tbl>
          </a:graphicData>
        </a:graphic>
      </p:graphicFrame>
      <p:sp>
        <p:nvSpPr>
          <p:cNvPr id="107" name="正方形/長方形 106">
            <a:extLst>
              <a:ext uri="{FF2B5EF4-FFF2-40B4-BE49-F238E27FC236}">
                <a16:creationId xmlns:a16="http://schemas.microsoft.com/office/drawing/2014/main" id="{9134F82E-7696-B113-3C62-3A8EAC96C247}"/>
              </a:ext>
            </a:extLst>
          </p:cNvPr>
          <p:cNvSpPr/>
          <p:nvPr/>
        </p:nvSpPr>
        <p:spPr>
          <a:xfrm>
            <a:off x="5848952" y="4433551"/>
            <a:ext cx="2905437" cy="1906393"/>
          </a:xfrm>
          <a:prstGeom prst="rect">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126" name="表 125">
            <a:extLst>
              <a:ext uri="{FF2B5EF4-FFF2-40B4-BE49-F238E27FC236}">
                <a16:creationId xmlns:a16="http://schemas.microsoft.com/office/drawing/2014/main" id="{FF36FDDE-8171-FE48-F430-3934D2DAE895}"/>
              </a:ext>
            </a:extLst>
          </p:cNvPr>
          <p:cNvGraphicFramePr>
            <a:graphicFrameLocks noGrp="1"/>
          </p:cNvGraphicFramePr>
          <p:nvPr/>
        </p:nvGraphicFramePr>
        <p:xfrm>
          <a:off x="2561594" y="5408971"/>
          <a:ext cx="2049333" cy="513358"/>
        </p:xfrm>
        <a:graphic>
          <a:graphicData uri="http://schemas.openxmlformats.org/drawingml/2006/table">
            <a:tbl>
              <a:tblPr firstRow="1" bandRow="1">
                <a:tableStyleId>{5C22544A-7EE6-4342-B048-85BDC9FD1C3A}</a:tableStyleId>
              </a:tblPr>
              <a:tblGrid>
                <a:gridCol w="2049333">
                  <a:extLst>
                    <a:ext uri="{9D8B030D-6E8A-4147-A177-3AD203B41FA5}">
                      <a16:colId xmlns:a16="http://schemas.microsoft.com/office/drawing/2014/main" val="960088525"/>
                    </a:ext>
                  </a:extLst>
                </a:gridCol>
              </a:tblGrid>
              <a:tr h="513358">
                <a:tc>
                  <a:txBody>
                    <a:bodyPr/>
                    <a:lstStyle/>
                    <a:p>
                      <a:pPr algn="l"/>
                      <a:endParaRPr kumimoji="1" lang="ja-JP" altLang="en-US" sz="800" dirty="0">
                        <a:solidFill>
                          <a:schemeClr val="tx1"/>
                        </a:solidFill>
                        <a:latin typeface="+mn-ea"/>
                        <a:ea typeface="+mn-ea"/>
                      </a:endParaRPr>
                    </a:p>
                  </a:txBody>
                  <a:tcPr vert="wordArtVertRtl">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3462566"/>
                  </a:ext>
                </a:extLst>
              </a:tr>
            </a:tbl>
          </a:graphicData>
        </a:graphic>
      </p:graphicFrame>
      <p:cxnSp>
        <p:nvCxnSpPr>
          <p:cNvPr id="172" name="直線矢印コネクタ 171">
            <a:extLst>
              <a:ext uri="{FF2B5EF4-FFF2-40B4-BE49-F238E27FC236}">
                <a16:creationId xmlns:a16="http://schemas.microsoft.com/office/drawing/2014/main" id="{346B13A4-7950-7737-D0B2-2E6BA3A2E464}"/>
              </a:ext>
            </a:extLst>
          </p:cNvPr>
          <p:cNvCxnSpPr>
            <a:cxnSpLocks/>
            <a:endCxn id="68" idx="1"/>
          </p:cNvCxnSpPr>
          <p:nvPr/>
        </p:nvCxnSpPr>
        <p:spPr>
          <a:xfrm>
            <a:off x="2574798" y="5509501"/>
            <a:ext cx="3420415" cy="0"/>
          </a:xfrm>
          <a:prstGeom prst="straightConnector1">
            <a:avLst/>
          </a:prstGeom>
          <a:noFill/>
          <a:ln w="53975" cap="flat" cmpd="dbl" algn="ctr">
            <a:solidFill>
              <a:srgbClr val="FF0000"/>
            </a:solidFill>
            <a:prstDash val="solid"/>
            <a:headEnd type="triangle" w="sm" len="sm"/>
            <a:tailEnd type="none" w="sm" len="sm"/>
          </a:ln>
          <a:effectLst/>
        </p:spPr>
      </p:cxnSp>
      <p:cxnSp>
        <p:nvCxnSpPr>
          <p:cNvPr id="75" name="直線矢印コネクタ 74">
            <a:extLst>
              <a:ext uri="{FF2B5EF4-FFF2-40B4-BE49-F238E27FC236}">
                <a16:creationId xmlns:a16="http://schemas.microsoft.com/office/drawing/2014/main" id="{B29D6F6F-CBFF-5319-1F6B-E6111B5BEC8B}"/>
              </a:ext>
            </a:extLst>
          </p:cNvPr>
          <p:cNvCxnSpPr>
            <a:cxnSpLocks/>
            <a:stCxn id="76" idx="1"/>
          </p:cNvCxnSpPr>
          <p:nvPr/>
        </p:nvCxnSpPr>
        <p:spPr>
          <a:xfrm flipH="1">
            <a:off x="2376918" y="5725487"/>
            <a:ext cx="3622457" cy="32850"/>
          </a:xfrm>
          <a:prstGeom prst="straightConnector1">
            <a:avLst/>
          </a:prstGeom>
          <a:noFill/>
          <a:ln w="53975" cap="flat" cmpd="dbl" algn="ctr">
            <a:solidFill>
              <a:srgbClr val="FF0000"/>
            </a:solidFill>
            <a:prstDash val="solid"/>
            <a:headEnd type="triangle" w="sm" len="sm"/>
            <a:tailEnd type="none" w="sm" len="sm"/>
          </a:ln>
          <a:effectLst/>
        </p:spPr>
      </p:cxnSp>
      <p:cxnSp>
        <p:nvCxnSpPr>
          <p:cNvPr id="4" name="コネクタ: カギ線 3">
            <a:extLst>
              <a:ext uri="{FF2B5EF4-FFF2-40B4-BE49-F238E27FC236}">
                <a16:creationId xmlns:a16="http://schemas.microsoft.com/office/drawing/2014/main" id="{1A2585C5-4417-414D-159F-0633243A5EE4}"/>
              </a:ext>
            </a:extLst>
          </p:cNvPr>
          <p:cNvCxnSpPr>
            <a:cxnSpLocks/>
            <a:stCxn id="60" idx="0"/>
            <a:endCxn id="47" idx="2"/>
          </p:cNvCxnSpPr>
          <p:nvPr/>
        </p:nvCxnSpPr>
        <p:spPr>
          <a:xfrm rot="5400000" flipH="1" flipV="1">
            <a:off x="2069451" y="4450206"/>
            <a:ext cx="441259" cy="1049319"/>
          </a:xfrm>
          <a:prstGeom prst="bentConnector3">
            <a:avLst>
              <a:gd name="adj1" fmla="val 50000"/>
            </a:avLst>
          </a:prstGeom>
          <a:ln w="19050">
            <a:solidFill>
              <a:schemeClr val="tx1"/>
            </a:solidFill>
            <a:tailEnd type="triangle" w="med" len="lg"/>
          </a:ln>
        </p:spPr>
        <p:style>
          <a:lnRef idx="1">
            <a:schemeClr val="accent1"/>
          </a:lnRef>
          <a:fillRef idx="0">
            <a:schemeClr val="accent1"/>
          </a:fillRef>
          <a:effectRef idx="0">
            <a:schemeClr val="accent1"/>
          </a:effectRef>
          <a:fontRef idx="minor">
            <a:schemeClr val="tx1"/>
          </a:fontRef>
        </p:style>
      </p:cxnSp>
      <p:sp>
        <p:nvSpPr>
          <p:cNvPr id="144" name="正方形/長方形 143">
            <a:extLst>
              <a:ext uri="{FF2B5EF4-FFF2-40B4-BE49-F238E27FC236}">
                <a16:creationId xmlns:a16="http://schemas.microsoft.com/office/drawing/2014/main" id="{6279AD0C-D134-87C6-E3B2-39AFE2086FC8}"/>
              </a:ext>
            </a:extLst>
          </p:cNvPr>
          <p:cNvSpPr/>
          <p:nvPr/>
        </p:nvSpPr>
        <p:spPr>
          <a:xfrm>
            <a:off x="456349" y="2740777"/>
            <a:ext cx="786252" cy="570453"/>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vert="horz" rtlCol="0" anchor="t" anchorCtr="0"/>
          <a:lstStyle/>
          <a:p>
            <a:pPr algn="ctr"/>
            <a:r>
              <a:rPr kumimoji="1" lang="ja-JP" altLang="en-US" sz="700" dirty="0">
                <a:solidFill>
                  <a:schemeClr val="tx1"/>
                </a:solidFill>
              </a:rPr>
              <a:t>医療機関</a:t>
            </a:r>
            <a:endParaRPr kumimoji="1" lang="en-US" altLang="ja-JP" sz="700" dirty="0">
              <a:solidFill>
                <a:schemeClr val="tx1"/>
              </a:solidFill>
            </a:endParaRPr>
          </a:p>
          <a:p>
            <a:pPr algn="ctr"/>
            <a:r>
              <a:rPr kumimoji="1" lang="ja-JP" altLang="en-US" sz="700" dirty="0">
                <a:solidFill>
                  <a:schemeClr val="tx1"/>
                </a:solidFill>
              </a:rPr>
              <a:t>システム等</a:t>
            </a:r>
            <a:endParaRPr kumimoji="1" lang="en-US" altLang="ja-JP" sz="700" dirty="0">
              <a:solidFill>
                <a:schemeClr val="tx1"/>
              </a:solidFill>
            </a:endParaRPr>
          </a:p>
        </p:txBody>
      </p:sp>
      <p:cxnSp>
        <p:nvCxnSpPr>
          <p:cNvPr id="409" name="直線矢印コネクタ 408">
            <a:extLst>
              <a:ext uri="{FF2B5EF4-FFF2-40B4-BE49-F238E27FC236}">
                <a16:creationId xmlns:a16="http://schemas.microsoft.com/office/drawing/2014/main" id="{3510097C-E61B-E8D2-E4DB-EBE50BECF3B8}"/>
              </a:ext>
            </a:extLst>
          </p:cNvPr>
          <p:cNvCxnSpPr>
            <a:cxnSpLocks/>
          </p:cNvCxnSpPr>
          <p:nvPr/>
        </p:nvCxnSpPr>
        <p:spPr>
          <a:xfrm>
            <a:off x="1215848" y="3163711"/>
            <a:ext cx="1200580" cy="3221"/>
          </a:xfrm>
          <a:prstGeom prst="straightConnector1">
            <a:avLst/>
          </a:prstGeom>
          <a:noFill/>
          <a:ln w="19050" cap="flat" cmpd="sng" algn="ctr">
            <a:solidFill>
              <a:sysClr val="windowText" lastClr="000000"/>
            </a:solidFill>
            <a:prstDash val="solid"/>
            <a:headEnd type="triangle" w="med" len="lg"/>
            <a:tailEnd type="none" w="med" len="lg"/>
          </a:ln>
          <a:effectLst/>
        </p:spPr>
      </p:cxnSp>
      <p:sp>
        <p:nvSpPr>
          <p:cNvPr id="410" name="正方形/長方形 409">
            <a:extLst>
              <a:ext uri="{FF2B5EF4-FFF2-40B4-BE49-F238E27FC236}">
                <a16:creationId xmlns:a16="http://schemas.microsoft.com/office/drawing/2014/main" id="{9D6B9535-1805-7278-A7D2-4A4BF3874653}"/>
              </a:ext>
            </a:extLst>
          </p:cNvPr>
          <p:cNvSpPr/>
          <p:nvPr/>
        </p:nvSpPr>
        <p:spPr>
          <a:xfrm>
            <a:off x="1628479" y="2690473"/>
            <a:ext cx="370670" cy="251010"/>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00" dirty="0">
                <a:solidFill>
                  <a:schemeClr val="tx1"/>
                </a:solidFill>
              </a:rPr>
              <a:t>認証</a:t>
            </a:r>
            <a:endParaRPr kumimoji="1" lang="ja-JP" altLang="en-US" sz="700" dirty="0">
              <a:solidFill>
                <a:schemeClr val="tx1"/>
              </a:solidFill>
            </a:endParaRPr>
          </a:p>
        </p:txBody>
      </p:sp>
      <p:sp>
        <p:nvSpPr>
          <p:cNvPr id="416" name="正方形/長方形 415">
            <a:extLst>
              <a:ext uri="{FF2B5EF4-FFF2-40B4-BE49-F238E27FC236}">
                <a16:creationId xmlns:a16="http://schemas.microsoft.com/office/drawing/2014/main" id="{6944D8D3-114A-0BE3-B1AE-DFC18228D8C3}"/>
              </a:ext>
            </a:extLst>
          </p:cNvPr>
          <p:cNvSpPr/>
          <p:nvPr/>
        </p:nvSpPr>
        <p:spPr>
          <a:xfrm>
            <a:off x="2412842" y="2728168"/>
            <a:ext cx="1332000" cy="198526"/>
          </a:xfrm>
          <a:prstGeom prst="rect">
            <a:avLst/>
          </a:prstGeom>
          <a:solidFill>
            <a:schemeClr val="bg1"/>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シリアル番号（</a:t>
            </a:r>
            <a:r>
              <a:rPr kumimoji="1" lang="en-US" altLang="ja-JP" sz="700" dirty="0">
                <a:solidFill>
                  <a:schemeClr val="tx1"/>
                </a:solidFill>
              </a:rPr>
              <a:t>※</a:t>
            </a:r>
            <a:r>
              <a:rPr kumimoji="1" lang="ja-JP" altLang="en-US" sz="700" dirty="0">
                <a:solidFill>
                  <a:schemeClr val="tx1"/>
                </a:solidFill>
              </a:rPr>
              <a:t>）</a:t>
            </a:r>
          </a:p>
        </p:txBody>
      </p:sp>
      <p:sp>
        <p:nvSpPr>
          <p:cNvPr id="452" name="正方形/長方形 451">
            <a:extLst>
              <a:ext uri="{FF2B5EF4-FFF2-40B4-BE49-F238E27FC236}">
                <a16:creationId xmlns:a16="http://schemas.microsoft.com/office/drawing/2014/main" id="{126E2350-61CD-0805-F73F-C9809A062AC5}"/>
              </a:ext>
            </a:extLst>
          </p:cNvPr>
          <p:cNvSpPr/>
          <p:nvPr/>
        </p:nvSpPr>
        <p:spPr>
          <a:xfrm>
            <a:off x="2368679" y="4152813"/>
            <a:ext cx="756000" cy="155262"/>
          </a:xfrm>
          <a:prstGeom prst="rect">
            <a:avLst/>
          </a:prstGeom>
          <a:solidFill>
            <a:schemeClr val="accent6">
              <a:lumMod val="75000"/>
            </a:schemeClr>
          </a:solidFill>
          <a:ln w="1587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t>PMH</a:t>
            </a:r>
            <a:r>
              <a:rPr kumimoji="1" lang="ja-JP" altLang="en-US" sz="700" dirty="0"/>
              <a:t>連携キー</a:t>
            </a:r>
          </a:p>
        </p:txBody>
      </p:sp>
      <p:sp>
        <p:nvSpPr>
          <p:cNvPr id="458" name="テキスト ボックス 457">
            <a:extLst>
              <a:ext uri="{FF2B5EF4-FFF2-40B4-BE49-F238E27FC236}">
                <a16:creationId xmlns:a16="http://schemas.microsoft.com/office/drawing/2014/main" id="{FAE51C6B-0817-79CF-F9F6-9514B1FA6D56}"/>
              </a:ext>
            </a:extLst>
          </p:cNvPr>
          <p:cNvSpPr txBox="1"/>
          <p:nvPr/>
        </p:nvSpPr>
        <p:spPr>
          <a:xfrm>
            <a:off x="2303253" y="4277759"/>
            <a:ext cx="465521" cy="307777"/>
          </a:xfrm>
          <a:prstGeom prst="rect">
            <a:avLst/>
          </a:prstGeom>
          <a:noFill/>
        </p:spPr>
        <p:txBody>
          <a:bodyPr wrap="square" rtlCol="0">
            <a:spAutoFit/>
          </a:bodyPr>
          <a:lstStyle/>
          <a:p>
            <a:r>
              <a:rPr lang="ja-JP" altLang="en-US" sz="700" dirty="0"/>
              <a:t>暗号化等</a:t>
            </a:r>
            <a:endParaRPr lang="en-US" altLang="ja-JP" sz="700" dirty="0"/>
          </a:p>
        </p:txBody>
      </p:sp>
      <p:sp>
        <p:nvSpPr>
          <p:cNvPr id="459" name="正方形/長方形 458">
            <a:extLst>
              <a:ext uri="{FF2B5EF4-FFF2-40B4-BE49-F238E27FC236}">
                <a16:creationId xmlns:a16="http://schemas.microsoft.com/office/drawing/2014/main" id="{BCA1004F-0C2A-887B-5FB8-A3384F99CBE1}"/>
              </a:ext>
            </a:extLst>
          </p:cNvPr>
          <p:cNvSpPr/>
          <p:nvPr/>
        </p:nvSpPr>
        <p:spPr>
          <a:xfrm>
            <a:off x="495848" y="4161981"/>
            <a:ext cx="720000" cy="144000"/>
          </a:xfrm>
          <a:prstGeom prst="rect">
            <a:avLst/>
          </a:prstGeom>
          <a:solidFill>
            <a:schemeClr val="accent6">
              <a:lumMod val="75000"/>
            </a:schemeClr>
          </a:solidFill>
          <a:ln w="1587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t>PMH</a:t>
            </a:r>
            <a:r>
              <a:rPr kumimoji="1" lang="ja-JP" altLang="en-US" sz="700" dirty="0"/>
              <a:t>連携キー</a:t>
            </a:r>
          </a:p>
        </p:txBody>
      </p:sp>
      <p:cxnSp>
        <p:nvCxnSpPr>
          <p:cNvPr id="466" name="コネクタ: カギ線 465">
            <a:extLst>
              <a:ext uri="{FF2B5EF4-FFF2-40B4-BE49-F238E27FC236}">
                <a16:creationId xmlns:a16="http://schemas.microsoft.com/office/drawing/2014/main" id="{CC164AAC-573B-4B35-1E52-B2C8BE692B27}"/>
              </a:ext>
            </a:extLst>
          </p:cNvPr>
          <p:cNvCxnSpPr>
            <a:cxnSpLocks/>
            <a:stCxn id="459" idx="2"/>
          </p:cNvCxnSpPr>
          <p:nvPr/>
        </p:nvCxnSpPr>
        <p:spPr>
          <a:xfrm rot="16200000" flipH="1">
            <a:off x="2489336" y="2672493"/>
            <a:ext cx="1906392" cy="5173368"/>
          </a:xfrm>
          <a:prstGeom prst="bentConnector2">
            <a:avLst/>
          </a:prstGeom>
          <a:ln w="19050">
            <a:solidFill>
              <a:schemeClr val="tx1"/>
            </a:solidFill>
            <a:headEnd type="triangle" w="med" len="lg"/>
            <a:tailEnd type="triangle" w="med" len="lg"/>
          </a:ln>
        </p:spPr>
        <p:style>
          <a:lnRef idx="1">
            <a:schemeClr val="accent1"/>
          </a:lnRef>
          <a:fillRef idx="0">
            <a:schemeClr val="accent1"/>
          </a:fillRef>
          <a:effectRef idx="0">
            <a:schemeClr val="accent1"/>
          </a:effectRef>
          <a:fontRef idx="minor">
            <a:schemeClr val="tx1"/>
          </a:fontRef>
        </p:style>
      </p:cxnSp>
      <p:sp>
        <p:nvSpPr>
          <p:cNvPr id="193" name="正方形/長方形 192">
            <a:extLst>
              <a:ext uri="{FF2B5EF4-FFF2-40B4-BE49-F238E27FC236}">
                <a16:creationId xmlns:a16="http://schemas.microsoft.com/office/drawing/2014/main" id="{F86CAF8E-DF6A-1345-9AB0-245A50B062AD}"/>
              </a:ext>
            </a:extLst>
          </p:cNvPr>
          <p:cNvSpPr/>
          <p:nvPr/>
        </p:nvSpPr>
        <p:spPr>
          <a:xfrm>
            <a:off x="6003535" y="6130525"/>
            <a:ext cx="916934" cy="163795"/>
          </a:xfrm>
          <a:prstGeom prst="rect">
            <a:avLst/>
          </a:prstGeom>
          <a:solidFill>
            <a:schemeClr val="accent6">
              <a:lumMod val="75000"/>
            </a:schemeClr>
          </a:solidFill>
          <a:ln w="1905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t>PMH</a:t>
            </a:r>
            <a:r>
              <a:rPr kumimoji="1" lang="ja-JP" altLang="en-US" sz="700" dirty="0"/>
              <a:t>連携キー</a:t>
            </a:r>
          </a:p>
        </p:txBody>
      </p:sp>
      <p:sp>
        <p:nvSpPr>
          <p:cNvPr id="595" name="正方形/長方形 594">
            <a:extLst>
              <a:ext uri="{FF2B5EF4-FFF2-40B4-BE49-F238E27FC236}">
                <a16:creationId xmlns:a16="http://schemas.microsoft.com/office/drawing/2014/main" id="{0F8A1C41-3DFC-755D-14BC-E5A091DB8455}"/>
              </a:ext>
            </a:extLst>
          </p:cNvPr>
          <p:cNvSpPr/>
          <p:nvPr/>
        </p:nvSpPr>
        <p:spPr>
          <a:xfrm>
            <a:off x="7066995" y="4681612"/>
            <a:ext cx="665481" cy="144000"/>
          </a:xfrm>
          <a:prstGeom prst="rect">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600" dirty="0"/>
              <a:t>公費資格情報</a:t>
            </a:r>
          </a:p>
        </p:txBody>
      </p:sp>
      <p:cxnSp>
        <p:nvCxnSpPr>
          <p:cNvPr id="616" name="コネクタ: カギ線 615">
            <a:extLst>
              <a:ext uri="{FF2B5EF4-FFF2-40B4-BE49-F238E27FC236}">
                <a16:creationId xmlns:a16="http://schemas.microsoft.com/office/drawing/2014/main" id="{212698A4-AB51-D68D-495A-CE930381E9E7}"/>
              </a:ext>
            </a:extLst>
          </p:cNvPr>
          <p:cNvCxnSpPr>
            <a:cxnSpLocks/>
            <a:stCxn id="230" idx="0"/>
            <a:endCxn id="2" idx="2"/>
          </p:cNvCxnSpPr>
          <p:nvPr/>
        </p:nvCxnSpPr>
        <p:spPr>
          <a:xfrm rot="16200000" flipV="1">
            <a:off x="4215566" y="3355490"/>
            <a:ext cx="340545" cy="598475"/>
          </a:xfrm>
          <a:prstGeom prst="bentConnector3">
            <a:avLst>
              <a:gd name="adj1" fmla="val 50000"/>
            </a:avLst>
          </a:prstGeom>
          <a:ln w="19050">
            <a:solidFill>
              <a:schemeClr val="tx1"/>
            </a:solidFill>
            <a:headEnd type="triangle" w="med" len="lg"/>
            <a:tailEnd type="none" w="med" len="lg"/>
          </a:ln>
        </p:spPr>
        <p:style>
          <a:lnRef idx="1">
            <a:schemeClr val="accent1"/>
          </a:lnRef>
          <a:fillRef idx="0">
            <a:schemeClr val="accent1"/>
          </a:fillRef>
          <a:effectRef idx="0">
            <a:schemeClr val="accent1"/>
          </a:effectRef>
          <a:fontRef idx="minor">
            <a:schemeClr val="tx1"/>
          </a:fontRef>
        </p:style>
      </p:cxnSp>
      <p:sp>
        <p:nvSpPr>
          <p:cNvPr id="353" name="円柱 352">
            <a:extLst>
              <a:ext uri="{FF2B5EF4-FFF2-40B4-BE49-F238E27FC236}">
                <a16:creationId xmlns:a16="http://schemas.microsoft.com/office/drawing/2014/main" id="{9CCCD472-03EF-41E2-49FD-CB0AAC1CAD3C}"/>
              </a:ext>
            </a:extLst>
          </p:cNvPr>
          <p:cNvSpPr/>
          <p:nvPr/>
        </p:nvSpPr>
        <p:spPr>
          <a:xfrm>
            <a:off x="1626356" y="5292108"/>
            <a:ext cx="925305" cy="688127"/>
          </a:xfrm>
          <a:prstGeom prst="can">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vert="horz" lIns="27000" rIns="27000" rtlCol="0" anchor="ctr" anchorCtr="0"/>
          <a:lstStyle/>
          <a:p>
            <a:pPr algn="ctr"/>
            <a:r>
              <a:rPr lang="ja-JP" altLang="en-US" sz="900" b="1" dirty="0">
                <a:solidFill>
                  <a:srgbClr val="FF0000"/>
                </a:solidFill>
                <a:latin typeface="+mn-ea"/>
                <a:cs typeface="Meiryo UI" panose="020B0604030504040204" pitchFamily="50" charset="-128"/>
              </a:rPr>
              <a:t>　</a:t>
            </a:r>
            <a:r>
              <a:rPr lang="ja-JP" altLang="en-US" sz="800" b="1" dirty="0">
                <a:solidFill>
                  <a:srgbClr val="FF0000"/>
                </a:solidFill>
                <a:latin typeface="+mn-ea"/>
                <a:cs typeface="Meiryo UI" panose="020B0604030504040204" pitchFamily="50" charset="-128"/>
              </a:rPr>
              <a:t>特定個人</a:t>
            </a:r>
            <a:endParaRPr lang="en-US" altLang="ja-JP" sz="800" b="1" dirty="0">
              <a:solidFill>
                <a:srgbClr val="FF0000"/>
              </a:solidFill>
              <a:latin typeface="+mn-ea"/>
              <a:cs typeface="Meiryo UI" panose="020B0604030504040204" pitchFamily="50" charset="-128"/>
            </a:endParaRPr>
          </a:p>
          <a:p>
            <a:pPr algn="ctr"/>
            <a:r>
              <a:rPr lang="ja-JP" altLang="en-US" sz="800" b="1" dirty="0">
                <a:solidFill>
                  <a:srgbClr val="FF0000"/>
                </a:solidFill>
                <a:latin typeface="+mn-ea"/>
                <a:cs typeface="Meiryo UI" panose="020B0604030504040204" pitchFamily="50" charset="-128"/>
              </a:rPr>
              <a:t>情報ファイル　</a:t>
            </a:r>
            <a:r>
              <a:rPr lang="ja-JP" altLang="en-US" sz="900" b="1" dirty="0">
                <a:solidFill>
                  <a:srgbClr val="FF0000"/>
                </a:solidFill>
                <a:latin typeface="+mn-ea"/>
                <a:cs typeface="Meiryo UI" panose="020B0604030504040204" pitchFamily="50" charset="-128"/>
              </a:rPr>
              <a:t>　</a:t>
            </a:r>
            <a:r>
              <a:rPr lang="ja-JP" altLang="en-US" sz="1000" b="1" dirty="0">
                <a:solidFill>
                  <a:srgbClr val="FF0000"/>
                </a:solidFill>
                <a:latin typeface="+mn-ea"/>
                <a:cs typeface="Meiryo UI" panose="020B0604030504040204" pitchFamily="50" charset="-128"/>
              </a:rPr>
              <a:t>　</a:t>
            </a:r>
            <a:endParaRPr lang="en-US" altLang="ja-JP" sz="1000" b="1" dirty="0">
              <a:solidFill>
                <a:srgbClr val="FF0000"/>
              </a:solidFill>
              <a:latin typeface="+mn-ea"/>
              <a:cs typeface="Meiryo UI" panose="020B0604030504040204" pitchFamily="50" charset="-128"/>
            </a:endParaRPr>
          </a:p>
        </p:txBody>
      </p:sp>
      <p:sp>
        <p:nvSpPr>
          <p:cNvPr id="694" name="テキスト ボックス 693">
            <a:extLst>
              <a:ext uri="{FF2B5EF4-FFF2-40B4-BE49-F238E27FC236}">
                <a16:creationId xmlns:a16="http://schemas.microsoft.com/office/drawing/2014/main" id="{DB0AA133-FA0C-4AAC-5816-AA945ED52756}"/>
              </a:ext>
            </a:extLst>
          </p:cNvPr>
          <p:cNvSpPr txBox="1"/>
          <p:nvPr/>
        </p:nvSpPr>
        <p:spPr>
          <a:xfrm>
            <a:off x="3372999" y="6621536"/>
            <a:ext cx="823784" cy="200055"/>
          </a:xfrm>
          <a:prstGeom prst="rect">
            <a:avLst/>
          </a:prstGeom>
          <a:noFill/>
        </p:spPr>
        <p:txBody>
          <a:bodyPr wrap="square" rtlCol="0">
            <a:spAutoFit/>
          </a:bodyPr>
          <a:lstStyle/>
          <a:p>
            <a:r>
              <a:rPr lang="ja-JP" altLang="en-US" sz="700" dirty="0"/>
              <a:t>個人情報の流れ　　</a:t>
            </a:r>
            <a:endParaRPr lang="en-US" altLang="ja-JP" sz="700" dirty="0"/>
          </a:p>
        </p:txBody>
      </p:sp>
      <p:sp>
        <p:nvSpPr>
          <p:cNvPr id="734" name="正方形/長方形 733">
            <a:extLst>
              <a:ext uri="{FF2B5EF4-FFF2-40B4-BE49-F238E27FC236}">
                <a16:creationId xmlns:a16="http://schemas.microsoft.com/office/drawing/2014/main" id="{75F2FECD-ECA9-5BD8-3BE9-C01A061C11FD}"/>
              </a:ext>
            </a:extLst>
          </p:cNvPr>
          <p:cNvSpPr/>
          <p:nvPr/>
        </p:nvSpPr>
        <p:spPr>
          <a:xfrm>
            <a:off x="2574798" y="5430310"/>
            <a:ext cx="2040686" cy="518970"/>
          </a:xfrm>
          <a:prstGeom prst="rect">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9" name="四角形: 角を丸くする 128">
            <a:extLst>
              <a:ext uri="{FF2B5EF4-FFF2-40B4-BE49-F238E27FC236}">
                <a16:creationId xmlns:a16="http://schemas.microsoft.com/office/drawing/2014/main" id="{1D65A70C-53E7-5FDE-C0C5-7555769E9D72}"/>
              </a:ext>
            </a:extLst>
          </p:cNvPr>
          <p:cNvSpPr/>
          <p:nvPr/>
        </p:nvSpPr>
        <p:spPr>
          <a:xfrm>
            <a:off x="5300210" y="1149771"/>
            <a:ext cx="2958496" cy="1680881"/>
          </a:xfrm>
          <a:prstGeom prst="roundRect">
            <a:avLst/>
          </a:prstGeom>
          <a:noFill/>
          <a:ln w="19050">
            <a:solidFill>
              <a:srgbClr val="00B05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3" name="テキスト ボックス 342">
            <a:extLst>
              <a:ext uri="{FF2B5EF4-FFF2-40B4-BE49-F238E27FC236}">
                <a16:creationId xmlns:a16="http://schemas.microsoft.com/office/drawing/2014/main" id="{AB2594DF-B434-80FF-12A7-A7CE6049F149}"/>
              </a:ext>
            </a:extLst>
          </p:cNvPr>
          <p:cNvSpPr txBox="1"/>
          <p:nvPr/>
        </p:nvSpPr>
        <p:spPr>
          <a:xfrm>
            <a:off x="7388188" y="6082637"/>
            <a:ext cx="1296832" cy="200055"/>
          </a:xfrm>
          <a:prstGeom prst="rect">
            <a:avLst/>
          </a:prstGeom>
          <a:noFill/>
        </p:spPr>
        <p:txBody>
          <a:bodyPr wrap="square" rtlCol="0">
            <a:spAutoFit/>
          </a:bodyPr>
          <a:lstStyle/>
          <a:p>
            <a:r>
              <a:rPr lang="ja-JP" altLang="en-US" sz="700" dirty="0"/>
              <a:t>アクセス権限を適切に制御</a:t>
            </a:r>
            <a:endParaRPr lang="en-US" altLang="ja-JP" sz="700" dirty="0"/>
          </a:p>
        </p:txBody>
      </p:sp>
      <p:sp>
        <p:nvSpPr>
          <p:cNvPr id="447" name="正方形/長方形 446">
            <a:extLst>
              <a:ext uri="{FF2B5EF4-FFF2-40B4-BE49-F238E27FC236}">
                <a16:creationId xmlns:a16="http://schemas.microsoft.com/office/drawing/2014/main" id="{705040B1-9457-74E0-40EF-6E25ACA22B08}"/>
              </a:ext>
            </a:extLst>
          </p:cNvPr>
          <p:cNvSpPr/>
          <p:nvPr/>
        </p:nvSpPr>
        <p:spPr>
          <a:xfrm>
            <a:off x="3601807" y="5697272"/>
            <a:ext cx="720000" cy="180000"/>
          </a:xfrm>
          <a:prstGeom prst="rect">
            <a:avLst/>
          </a:prstGeom>
          <a:solidFill>
            <a:srgbClr val="92D050"/>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t>PMH</a:t>
            </a:r>
            <a:r>
              <a:rPr kumimoji="1" lang="ja-JP" altLang="en-US" sz="700" dirty="0"/>
              <a:t>キー</a:t>
            </a:r>
          </a:p>
        </p:txBody>
      </p:sp>
      <p:sp>
        <p:nvSpPr>
          <p:cNvPr id="806" name="四角形: 角を丸くする 805">
            <a:extLst>
              <a:ext uri="{FF2B5EF4-FFF2-40B4-BE49-F238E27FC236}">
                <a16:creationId xmlns:a16="http://schemas.microsoft.com/office/drawing/2014/main" id="{7BF4D8E7-D8F3-DFE5-14FF-BB3F1E8D1BF1}"/>
              </a:ext>
            </a:extLst>
          </p:cNvPr>
          <p:cNvSpPr/>
          <p:nvPr/>
        </p:nvSpPr>
        <p:spPr>
          <a:xfrm>
            <a:off x="4427984" y="795896"/>
            <a:ext cx="350318" cy="165624"/>
          </a:xfrm>
          <a:prstGeom prst="roundRect">
            <a:avLst/>
          </a:prstGeom>
          <a:noFill/>
          <a:ln w="19050">
            <a:solidFill>
              <a:srgbClr val="00B05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5" name="四角形: 角を丸くする 814">
            <a:extLst>
              <a:ext uri="{FF2B5EF4-FFF2-40B4-BE49-F238E27FC236}">
                <a16:creationId xmlns:a16="http://schemas.microsoft.com/office/drawing/2014/main" id="{05383B87-0F39-4E42-F07C-EB91B35B00E6}"/>
              </a:ext>
            </a:extLst>
          </p:cNvPr>
          <p:cNvSpPr/>
          <p:nvPr/>
        </p:nvSpPr>
        <p:spPr>
          <a:xfrm>
            <a:off x="1218913" y="5115793"/>
            <a:ext cx="3476632" cy="988036"/>
          </a:xfrm>
          <a:prstGeom prst="roundRect">
            <a:avLst/>
          </a:prstGeom>
          <a:noFill/>
          <a:ln w="19050">
            <a:solidFill>
              <a:srgbClr val="7030A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16" name="四角形: 角を丸くする 815">
            <a:extLst>
              <a:ext uri="{FF2B5EF4-FFF2-40B4-BE49-F238E27FC236}">
                <a16:creationId xmlns:a16="http://schemas.microsoft.com/office/drawing/2014/main" id="{7F6F6934-085D-1352-659D-27E89A33FF4A}"/>
              </a:ext>
            </a:extLst>
          </p:cNvPr>
          <p:cNvSpPr/>
          <p:nvPr/>
        </p:nvSpPr>
        <p:spPr>
          <a:xfrm>
            <a:off x="6065645" y="795896"/>
            <a:ext cx="350318" cy="159014"/>
          </a:xfrm>
          <a:prstGeom prst="roundRect">
            <a:avLst/>
          </a:prstGeom>
          <a:noFill/>
          <a:ln w="19050">
            <a:solidFill>
              <a:srgbClr val="7030A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35" name="テキスト ボックス 834">
            <a:extLst>
              <a:ext uri="{FF2B5EF4-FFF2-40B4-BE49-F238E27FC236}">
                <a16:creationId xmlns:a16="http://schemas.microsoft.com/office/drawing/2014/main" id="{31B61A74-1FB3-51CA-E9B1-909C8D43A9C9}"/>
              </a:ext>
            </a:extLst>
          </p:cNvPr>
          <p:cNvSpPr txBox="1"/>
          <p:nvPr/>
        </p:nvSpPr>
        <p:spPr>
          <a:xfrm>
            <a:off x="993477" y="4724707"/>
            <a:ext cx="654467" cy="276999"/>
          </a:xfrm>
          <a:prstGeom prst="rect">
            <a:avLst/>
          </a:prstGeom>
          <a:noFill/>
        </p:spPr>
        <p:txBody>
          <a:bodyPr wrap="square" rtlCol="0">
            <a:spAutoFit/>
          </a:bodyPr>
          <a:lstStyle/>
          <a:p>
            <a:r>
              <a:rPr lang="ja-JP" altLang="en-US" sz="600" dirty="0"/>
              <a:t>キー取得後、自動的に照会</a:t>
            </a:r>
            <a:endParaRPr lang="en-US" altLang="ja-JP" sz="600" dirty="0"/>
          </a:p>
        </p:txBody>
      </p:sp>
      <p:sp>
        <p:nvSpPr>
          <p:cNvPr id="32" name="テキスト ボックス 31">
            <a:extLst>
              <a:ext uri="{FF2B5EF4-FFF2-40B4-BE49-F238E27FC236}">
                <a16:creationId xmlns:a16="http://schemas.microsoft.com/office/drawing/2014/main" id="{802BCB4F-37D0-D59E-DB6D-4EB42B921A40}"/>
              </a:ext>
            </a:extLst>
          </p:cNvPr>
          <p:cNvSpPr txBox="1"/>
          <p:nvPr/>
        </p:nvSpPr>
        <p:spPr>
          <a:xfrm>
            <a:off x="5524184" y="5975303"/>
            <a:ext cx="678556" cy="200055"/>
          </a:xfrm>
          <a:prstGeom prst="rect">
            <a:avLst/>
          </a:prstGeom>
          <a:noFill/>
        </p:spPr>
        <p:txBody>
          <a:bodyPr wrap="square" rtlCol="0">
            <a:spAutoFit/>
          </a:bodyPr>
          <a:lstStyle/>
          <a:p>
            <a:r>
              <a:rPr lang="ja-JP" altLang="en-US" sz="700" dirty="0"/>
              <a:t>復号化等</a:t>
            </a:r>
            <a:endParaRPr lang="en-US" altLang="ja-JP" sz="700" dirty="0"/>
          </a:p>
        </p:txBody>
      </p:sp>
      <p:cxnSp>
        <p:nvCxnSpPr>
          <p:cNvPr id="41" name="直線矢印コネクタ 40">
            <a:extLst>
              <a:ext uri="{FF2B5EF4-FFF2-40B4-BE49-F238E27FC236}">
                <a16:creationId xmlns:a16="http://schemas.microsoft.com/office/drawing/2014/main" id="{11ECE781-0664-DF7F-0C60-BDD50618342E}"/>
              </a:ext>
            </a:extLst>
          </p:cNvPr>
          <p:cNvCxnSpPr>
            <a:cxnSpLocks/>
          </p:cNvCxnSpPr>
          <p:nvPr/>
        </p:nvCxnSpPr>
        <p:spPr>
          <a:xfrm flipH="1" flipV="1">
            <a:off x="2752980" y="4306225"/>
            <a:ext cx="3653" cy="23874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44" name="正方形/長方形 43">
            <a:extLst>
              <a:ext uri="{FF2B5EF4-FFF2-40B4-BE49-F238E27FC236}">
                <a16:creationId xmlns:a16="http://schemas.microsoft.com/office/drawing/2014/main" id="{6CDAB2B6-77BD-7E2B-86EE-3B28C9AECCEA}"/>
              </a:ext>
            </a:extLst>
          </p:cNvPr>
          <p:cNvSpPr/>
          <p:nvPr/>
        </p:nvSpPr>
        <p:spPr>
          <a:xfrm>
            <a:off x="5258415" y="6457523"/>
            <a:ext cx="756000" cy="152211"/>
          </a:xfrm>
          <a:prstGeom prst="rect">
            <a:avLst/>
          </a:prstGeom>
          <a:solidFill>
            <a:schemeClr val="accent6">
              <a:lumMod val="75000"/>
            </a:schemeClr>
          </a:solidFill>
          <a:ln w="1587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t>PMH</a:t>
            </a:r>
            <a:r>
              <a:rPr kumimoji="1" lang="ja-JP" altLang="en-US" sz="700" dirty="0"/>
              <a:t>連携キー</a:t>
            </a:r>
          </a:p>
        </p:txBody>
      </p:sp>
      <p:sp>
        <p:nvSpPr>
          <p:cNvPr id="45" name="テキスト ボックス 44">
            <a:extLst>
              <a:ext uri="{FF2B5EF4-FFF2-40B4-BE49-F238E27FC236}">
                <a16:creationId xmlns:a16="http://schemas.microsoft.com/office/drawing/2014/main" id="{38E232B9-D0EB-557A-EE26-D9883AE88407}"/>
              </a:ext>
            </a:extLst>
          </p:cNvPr>
          <p:cNvSpPr txBox="1"/>
          <p:nvPr/>
        </p:nvSpPr>
        <p:spPr>
          <a:xfrm>
            <a:off x="4444304" y="6627944"/>
            <a:ext cx="1783880" cy="200055"/>
          </a:xfrm>
          <a:prstGeom prst="rect">
            <a:avLst/>
          </a:prstGeom>
          <a:noFill/>
        </p:spPr>
        <p:txBody>
          <a:bodyPr wrap="square" rtlCol="0">
            <a:spAutoFit/>
          </a:bodyPr>
          <a:lstStyle/>
          <a:p>
            <a:r>
              <a:rPr lang="ja-JP" altLang="en-US" sz="700" dirty="0"/>
              <a:t>一時的に利用され、利用後破棄される</a:t>
            </a:r>
            <a:endParaRPr lang="en-US" altLang="ja-JP" sz="700" dirty="0"/>
          </a:p>
        </p:txBody>
      </p:sp>
      <p:sp>
        <p:nvSpPr>
          <p:cNvPr id="155" name="正方形/長方形 154">
            <a:extLst>
              <a:ext uri="{FF2B5EF4-FFF2-40B4-BE49-F238E27FC236}">
                <a16:creationId xmlns:a16="http://schemas.microsoft.com/office/drawing/2014/main" id="{342B4FB0-5DB2-B783-EC10-72143C3BA43B}"/>
              </a:ext>
            </a:extLst>
          </p:cNvPr>
          <p:cNvSpPr/>
          <p:nvPr/>
        </p:nvSpPr>
        <p:spPr>
          <a:xfrm>
            <a:off x="485039" y="3405151"/>
            <a:ext cx="1423254" cy="217358"/>
          </a:xfrm>
          <a:prstGeom prst="rect">
            <a:avLst/>
          </a:prstGeom>
          <a:solidFill>
            <a:schemeClr val="accent1">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00" b="1" dirty="0">
                <a:solidFill>
                  <a:srgbClr val="FF0000"/>
                </a:solidFill>
              </a:rPr>
              <a:t>④医療機関からの資格確認</a:t>
            </a:r>
            <a:endParaRPr kumimoji="1" lang="en-US" altLang="ja-JP" sz="800" b="1" dirty="0">
              <a:solidFill>
                <a:srgbClr val="FF0000"/>
              </a:solidFill>
            </a:endParaRPr>
          </a:p>
        </p:txBody>
      </p:sp>
      <p:sp>
        <p:nvSpPr>
          <p:cNvPr id="161" name="テキスト ボックス 160">
            <a:extLst>
              <a:ext uri="{FF2B5EF4-FFF2-40B4-BE49-F238E27FC236}">
                <a16:creationId xmlns:a16="http://schemas.microsoft.com/office/drawing/2014/main" id="{5B0A918B-8704-FC5F-59B2-DFD297C478FA}"/>
              </a:ext>
            </a:extLst>
          </p:cNvPr>
          <p:cNvSpPr txBox="1"/>
          <p:nvPr/>
        </p:nvSpPr>
        <p:spPr>
          <a:xfrm>
            <a:off x="2355438" y="2895141"/>
            <a:ext cx="1346038" cy="200055"/>
          </a:xfrm>
          <a:prstGeom prst="rect">
            <a:avLst/>
          </a:prstGeom>
          <a:noFill/>
        </p:spPr>
        <p:txBody>
          <a:bodyPr wrap="square" rtlCol="0">
            <a:spAutoFit/>
          </a:bodyPr>
          <a:lstStyle/>
          <a:p>
            <a:r>
              <a:rPr lang="en-US" altLang="ja-JP" sz="700" dirty="0"/>
              <a:t>※</a:t>
            </a:r>
            <a:r>
              <a:rPr lang="ja-JP" altLang="en-US" sz="700" dirty="0"/>
              <a:t>電子証明書のシリアル番号</a:t>
            </a:r>
            <a:endParaRPr lang="en-US" altLang="ja-JP" sz="700" dirty="0"/>
          </a:p>
        </p:txBody>
      </p:sp>
      <p:sp>
        <p:nvSpPr>
          <p:cNvPr id="237" name="正方形/長方形 236">
            <a:extLst>
              <a:ext uri="{FF2B5EF4-FFF2-40B4-BE49-F238E27FC236}">
                <a16:creationId xmlns:a16="http://schemas.microsoft.com/office/drawing/2014/main" id="{09992CD5-F125-359B-4D68-AF730A7DA733}"/>
              </a:ext>
            </a:extLst>
          </p:cNvPr>
          <p:cNvSpPr/>
          <p:nvPr/>
        </p:nvSpPr>
        <p:spPr>
          <a:xfrm>
            <a:off x="5384984" y="3677233"/>
            <a:ext cx="1760468" cy="217358"/>
          </a:xfrm>
          <a:prstGeom prst="rect">
            <a:avLst/>
          </a:prstGeom>
          <a:solidFill>
            <a:schemeClr val="accent1">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00" b="1" dirty="0">
                <a:solidFill>
                  <a:srgbClr val="FF0000"/>
                </a:solidFill>
              </a:rPr>
              <a:t>③マイナポータルからの資格確認</a:t>
            </a:r>
            <a:endParaRPr kumimoji="1" lang="en-US" altLang="ja-JP" sz="800" b="1" dirty="0">
              <a:solidFill>
                <a:srgbClr val="FF0000"/>
              </a:solidFill>
            </a:endParaRPr>
          </a:p>
        </p:txBody>
      </p:sp>
      <p:cxnSp>
        <p:nvCxnSpPr>
          <p:cNvPr id="249" name="直線矢印コネクタ 248">
            <a:extLst>
              <a:ext uri="{FF2B5EF4-FFF2-40B4-BE49-F238E27FC236}">
                <a16:creationId xmlns:a16="http://schemas.microsoft.com/office/drawing/2014/main" id="{5667A725-E675-C353-3A67-62D64CAB6DAF}"/>
              </a:ext>
            </a:extLst>
          </p:cNvPr>
          <p:cNvCxnSpPr>
            <a:cxnSpLocks/>
            <a:stCxn id="237" idx="1"/>
          </p:cNvCxnSpPr>
          <p:nvPr/>
        </p:nvCxnSpPr>
        <p:spPr>
          <a:xfrm flipH="1" flipV="1">
            <a:off x="5067070" y="3699841"/>
            <a:ext cx="317914" cy="860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2" name="直線矢印コネクタ 251">
            <a:extLst>
              <a:ext uri="{FF2B5EF4-FFF2-40B4-BE49-F238E27FC236}">
                <a16:creationId xmlns:a16="http://schemas.microsoft.com/office/drawing/2014/main" id="{D1045C11-0EEA-AD9D-1E13-FAF46E3FF737}"/>
              </a:ext>
            </a:extLst>
          </p:cNvPr>
          <p:cNvCxnSpPr>
            <a:cxnSpLocks/>
            <a:stCxn id="155" idx="2"/>
            <a:endCxn id="138" idx="0"/>
          </p:cNvCxnSpPr>
          <p:nvPr/>
        </p:nvCxnSpPr>
        <p:spPr>
          <a:xfrm>
            <a:off x="1196666" y="3622509"/>
            <a:ext cx="497869" cy="17760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8" name="直線矢印コネクタ 7">
            <a:extLst>
              <a:ext uri="{FF2B5EF4-FFF2-40B4-BE49-F238E27FC236}">
                <a16:creationId xmlns:a16="http://schemas.microsoft.com/office/drawing/2014/main" id="{518672F4-153D-B5C6-3290-7A0F2A1ECF6E}"/>
              </a:ext>
            </a:extLst>
          </p:cNvPr>
          <p:cNvCxnSpPr>
            <a:cxnSpLocks/>
            <a:stCxn id="835" idx="1"/>
          </p:cNvCxnSpPr>
          <p:nvPr/>
        </p:nvCxnSpPr>
        <p:spPr>
          <a:xfrm flipH="1">
            <a:off x="879212" y="4863207"/>
            <a:ext cx="114265" cy="34321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3" name="カギ線コネクタ 122">
            <a:extLst>
              <a:ext uri="{FF2B5EF4-FFF2-40B4-BE49-F238E27FC236}">
                <a16:creationId xmlns:a16="http://schemas.microsoft.com/office/drawing/2014/main" id="{BCFDBAE9-A1E9-C8B5-88DD-A0D11829893B}"/>
              </a:ext>
            </a:extLst>
          </p:cNvPr>
          <p:cNvCxnSpPr>
            <a:cxnSpLocks/>
            <a:stCxn id="88" idx="3"/>
            <a:endCxn id="333" idx="1"/>
          </p:cNvCxnSpPr>
          <p:nvPr/>
        </p:nvCxnSpPr>
        <p:spPr>
          <a:xfrm rot="16200000" flipH="1">
            <a:off x="6150607" y="2420354"/>
            <a:ext cx="2029788" cy="2110966"/>
          </a:xfrm>
          <a:prstGeom prst="bentConnector3">
            <a:avLst>
              <a:gd name="adj1" fmla="val 55525"/>
            </a:avLst>
          </a:prstGeom>
          <a:ln w="44450" cmpd="dbl">
            <a:solidFill>
              <a:srgbClr val="FF0000"/>
            </a:solidFill>
            <a:headEnd type="none" w="sm" len="lg"/>
            <a:tailEnd type="triangle" w="sm" len="lg"/>
          </a:ln>
        </p:spPr>
        <p:style>
          <a:lnRef idx="1">
            <a:schemeClr val="accent1"/>
          </a:lnRef>
          <a:fillRef idx="0">
            <a:schemeClr val="accent1"/>
          </a:fillRef>
          <a:effectRef idx="0">
            <a:schemeClr val="accent1"/>
          </a:effectRef>
          <a:fontRef idx="minor">
            <a:schemeClr val="tx1"/>
          </a:fontRef>
        </p:style>
      </p:cxnSp>
      <p:sp>
        <p:nvSpPr>
          <p:cNvPr id="667" name="正方形/長方形 666">
            <a:extLst>
              <a:ext uri="{FF2B5EF4-FFF2-40B4-BE49-F238E27FC236}">
                <a16:creationId xmlns:a16="http://schemas.microsoft.com/office/drawing/2014/main" id="{F8F5B3B3-539F-500C-44DC-D0E4E6999CFB}"/>
              </a:ext>
            </a:extLst>
          </p:cNvPr>
          <p:cNvSpPr/>
          <p:nvPr/>
        </p:nvSpPr>
        <p:spPr>
          <a:xfrm>
            <a:off x="7291541" y="3670670"/>
            <a:ext cx="1477466" cy="218912"/>
          </a:xfrm>
          <a:prstGeom prst="rect">
            <a:avLst/>
          </a:prstGeom>
          <a:solidFill>
            <a:schemeClr val="accent1">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rgbClr val="FF0000"/>
                </a:solidFill>
              </a:rPr>
              <a:t>①特定個人情報の登録・管理</a:t>
            </a:r>
          </a:p>
        </p:txBody>
      </p:sp>
      <p:sp>
        <p:nvSpPr>
          <p:cNvPr id="131" name="正方形/長方形 130">
            <a:extLst>
              <a:ext uri="{FF2B5EF4-FFF2-40B4-BE49-F238E27FC236}">
                <a16:creationId xmlns:a16="http://schemas.microsoft.com/office/drawing/2014/main" id="{E0A547BB-FFB1-C7B1-B46D-C55056B30802}"/>
              </a:ext>
            </a:extLst>
          </p:cNvPr>
          <p:cNvSpPr/>
          <p:nvPr/>
        </p:nvSpPr>
        <p:spPr>
          <a:xfrm>
            <a:off x="2782198" y="5697272"/>
            <a:ext cx="720000" cy="180000"/>
          </a:xfrm>
          <a:prstGeom prst="rect">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t>個人番号</a:t>
            </a:r>
          </a:p>
        </p:txBody>
      </p:sp>
      <p:sp>
        <p:nvSpPr>
          <p:cNvPr id="182" name="正方形/長方形 181">
            <a:extLst>
              <a:ext uri="{FF2B5EF4-FFF2-40B4-BE49-F238E27FC236}">
                <a16:creationId xmlns:a16="http://schemas.microsoft.com/office/drawing/2014/main" id="{4520FB9E-A368-4DCB-507E-7021F4F4DF64}"/>
              </a:ext>
            </a:extLst>
          </p:cNvPr>
          <p:cNvSpPr/>
          <p:nvPr/>
        </p:nvSpPr>
        <p:spPr>
          <a:xfrm>
            <a:off x="2783958" y="5437501"/>
            <a:ext cx="720000" cy="180000"/>
          </a:xfrm>
          <a:prstGeom prst="rect">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t>個人番号</a:t>
            </a:r>
          </a:p>
        </p:txBody>
      </p:sp>
      <p:sp>
        <p:nvSpPr>
          <p:cNvPr id="3" name="テキスト ボックス 2">
            <a:extLst>
              <a:ext uri="{FF2B5EF4-FFF2-40B4-BE49-F238E27FC236}">
                <a16:creationId xmlns:a16="http://schemas.microsoft.com/office/drawing/2014/main" id="{FB841046-C835-7F9E-A17B-68C5E2283BFE}"/>
              </a:ext>
            </a:extLst>
          </p:cNvPr>
          <p:cNvSpPr txBox="1"/>
          <p:nvPr/>
        </p:nvSpPr>
        <p:spPr>
          <a:xfrm>
            <a:off x="7460837" y="3411975"/>
            <a:ext cx="638728" cy="200055"/>
          </a:xfrm>
          <a:prstGeom prst="rect">
            <a:avLst/>
          </a:prstGeom>
          <a:noFill/>
          <a:ln>
            <a:noFill/>
          </a:ln>
        </p:spPr>
        <p:txBody>
          <a:bodyPr wrap="square" rtlCol="0">
            <a:spAutoFit/>
          </a:bodyPr>
          <a:lstStyle/>
          <a:p>
            <a:r>
              <a:rPr lang="ja-JP" altLang="en-US" sz="700" dirty="0"/>
              <a:t>アップロード</a:t>
            </a:r>
            <a:endParaRPr lang="en-US" altLang="ja-JP" sz="700" dirty="0"/>
          </a:p>
        </p:txBody>
      </p:sp>
      <p:sp>
        <p:nvSpPr>
          <p:cNvPr id="142" name="正方形/長方形 141">
            <a:extLst>
              <a:ext uri="{FF2B5EF4-FFF2-40B4-BE49-F238E27FC236}">
                <a16:creationId xmlns:a16="http://schemas.microsoft.com/office/drawing/2014/main" id="{9BE763E7-9FA7-8050-4B51-A999A8EF5FAC}"/>
              </a:ext>
            </a:extLst>
          </p:cNvPr>
          <p:cNvSpPr/>
          <p:nvPr/>
        </p:nvSpPr>
        <p:spPr>
          <a:xfrm>
            <a:off x="7802345" y="5091496"/>
            <a:ext cx="862298" cy="997701"/>
          </a:xfrm>
          <a:prstGeom prst="rect">
            <a:avLst/>
          </a:prstGeom>
          <a:solidFill>
            <a:srgbClr val="FFFF00"/>
          </a:solid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3" name="円柱 332">
            <a:extLst>
              <a:ext uri="{FF2B5EF4-FFF2-40B4-BE49-F238E27FC236}">
                <a16:creationId xmlns:a16="http://schemas.microsoft.com/office/drawing/2014/main" id="{968E9376-2673-E4F4-61F3-165FBE9965C4}"/>
              </a:ext>
            </a:extLst>
          </p:cNvPr>
          <p:cNvSpPr/>
          <p:nvPr/>
        </p:nvSpPr>
        <p:spPr>
          <a:xfrm>
            <a:off x="7756947" y="4490731"/>
            <a:ext cx="928073" cy="688127"/>
          </a:xfrm>
          <a:prstGeom prst="can">
            <a:avLst/>
          </a:prstGeom>
          <a:solidFill>
            <a:srgbClr val="FFFF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vert="horz" lIns="27000" rIns="27000" rtlCol="0" anchor="ctr" anchorCtr="0"/>
          <a:lstStyle/>
          <a:p>
            <a:pPr algn="ctr"/>
            <a:r>
              <a:rPr lang="ja-JP" altLang="en-US" sz="900" b="1" dirty="0">
                <a:solidFill>
                  <a:srgbClr val="FF0000"/>
                </a:solidFill>
                <a:latin typeface="+mn-ea"/>
                <a:cs typeface="Meiryo UI" panose="020B0604030504040204" pitchFamily="50" charset="-128"/>
              </a:rPr>
              <a:t>　</a:t>
            </a:r>
            <a:r>
              <a:rPr lang="ja-JP" altLang="en-US" sz="800" b="1" dirty="0">
                <a:solidFill>
                  <a:srgbClr val="FF0000"/>
                </a:solidFill>
                <a:latin typeface="+mn-ea"/>
                <a:cs typeface="Meiryo UI" panose="020B0604030504040204" pitchFamily="50" charset="-128"/>
              </a:rPr>
              <a:t>特定個人</a:t>
            </a:r>
            <a:endParaRPr lang="en-US" altLang="ja-JP" sz="800" b="1" dirty="0">
              <a:solidFill>
                <a:srgbClr val="FF0000"/>
              </a:solidFill>
              <a:latin typeface="+mn-ea"/>
              <a:cs typeface="Meiryo UI" panose="020B0604030504040204" pitchFamily="50" charset="-128"/>
            </a:endParaRPr>
          </a:p>
          <a:p>
            <a:pPr algn="ctr"/>
            <a:r>
              <a:rPr lang="ja-JP" altLang="en-US" sz="800" b="1" dirty="0">
                <a:solidFill>
                  <a:srgbClr val="FF0000"/>
                </a:solidFill>
                <a:latin typeface="+mn-ea"/>
                <a:cs typeface="Meiryo UI" panose="020B0604030504040204" pitchFamily="50" charset="-128"/>
              </a:rPr>
              <a:t>情報ファイル　</a:t>
            </a:r>
            <a:r>
              <a:rPr lang="ja-JP" altLang="en-US" sz="900" b="1" dirty="0">
                <a:solidFill>
                  <a:srgbClr val="FF0000"/>
                </a:solidFill>
                <a:latin typeface="+mn-ea"/>
                <a:cs typeface="Meiryo UI" panose="020B0604030504040204" pitchFamily="50" charset="-128"/>
              </a:rPr>
              <a:t>　</a:t>
            </a:r>
            <a:r>
              <a:rPr lang="ja-JP" altLang="en-US" sz="1000" b="1" dirty="0">
                <a:solidFill>
                  <a:srgbClr val="FF0000"/>
                </a:solidFill>
                <a:latin typeface="+mn-ea"/>
                <a:cs typeface="Meiryo UI" panose="020B0604030504040204" pitchFamily="50" charset="-128"/>
              </a:rPr>
              <a:t>　</a:t>
            </a:r>
            <a:endParaRPr lang="en-US" altLang="ja-JP" sz="1000" b="1" dirty="0">
              <a:solidFill>
                <a:srgbClr val="FF0000"/>
              </a:solidFill>
              <a:latin typeface="+mn-ea"/>
              <a:cs typeface="Meiryo UI" panose="020B0604030504040204" pitchFamily="50" charset="-128"/>
            </a:endParaRPr>
          </a:p>
        </p:txBody>
      </p:sp>
      <p:sp>
        <p:nvSpPr>
          <p:cNvPr id="16" name="正方形/長方形 15">
            <a:extLst>
              <a:ext uri="{FF2B5EF4-FFF2-40B4-BE49-F238E27FC236}">
                <a16:creationId xmlns:a16="http://schemas.microsoft.com/office/drawing/2014/main" id="{2D81C0FA-E4A9-4A1A-3868-E6BC4C5E7C9C}"/>
              </a:ext>
            </a:extLst>
          </p:cNvPr>
          <p:cNvSpPr/>
          <p:nvPr/>
        </p:nvSpPr>
        <p:spPr>
          <a:xfrm>
            <a:off x="7816359" y="5220740"/>
            <a:ext cx="828000" cy="144000"/>
          </a:xfrm>
          <a:prstGeom prst="rect">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t>個人番号</a:t>
            </a:r>
          </a:p>
        </p:txBody>
      </p:sp>
      <p:sp>
        <p:nvSpPr>
          <p:cNvPr id="18" name="正方形/長方形 17">
            <a:extLst>
              <a:ext uri="{FF2B5EF4-FFF2-40B4-BE49-F238E27FC236}">
                <a16:creationId xmlns:a16="http://schemas.microsoft.com/office/drawing/2014/main" id="{43AD679D-3746-025B-6343-11AD957A409D}"/>
              </a:ext>
            </a:extLst>
          </p:cNvPr>
          <p:cNvSpPr/>
          <p:nvPr/>
        </p:nvSpPr>
        <p:spPr>
          <a:xfrm>
            <a:off x="7820061" y="5396030"/>
            <a:ext cx="817083" cy="144000"/>
          </a:xfrm>
          <a:prstGeom prst="rect">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t>基本情報</a:t>
            </a:r>
          </a:p>
        </p:txBody>
      </p:sp>
      <p:sp>
        <p:nvSpPr>
          <p:cNvPr id="17" name="正方形/長方形 16">
            <a:extLst>
              <a:ext uri="{FF2B5EF4-FFF2-40B4-BE49-F238E27FC236}">
                <a16:creationId xmlns:a16="http://schemas.microsoft.com/office/drawing/2014/main" id="{F09F58A0-A6CF-5F64-ABA0-56F98C2CB8F3}"/>
              </a:ext>
            </a:extLst>
          </p:cNvPr>
          <p:cNvSpPr/>
          <p:nvPr/>
        </p:nvSpPr>
        <p:spPr>
          <a:xfrm>
            <a:off x="7816359" y="5558751"/>
            <a:ext cx="828000" cy="162000"/>
          </a:xfrm>
          <a:prstGeom prst="rect">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t>公費資格情報</a:t>
            </a:r>
          </a:p>
        </p:txBody>
      </p:sp>
      <p:sp>
        <p:nvSpPr>
          <p:cNvPr id="169" name="正方形/長方形 168">
            <a:extLst>
              <a:ext uri="{FF2B5EF4-FFF2-40B4-BE49-F238E27FC236}">
                <a16:creationId xmlns:a16="http://schemas.microsoft.com/office/drawing/2014/main" id="{D96DA76E-1081-967D-04F3-1123B0BAFF7E}"/>
              </a:ext>
            </a:extLst>
          </p:cNvPr>
          <p:cNvSpPr/>
          <p:nvPr/>
        </p:nvSpPr>
        <p:spPr>
          <a:xfrm>
            <a:off x="7812360" y="5931296"/>
            <a:ext cx="828000" cy="162000"/>
          </a:xfrm>
          <a:prstGeom prst="rect">
            <a:avLst/>
          </a:prstGeom>
          <a:solidFill>
            <a:srgbClr val="92D050"/>
          </a:solid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t>PMH</a:t>
            </a:r>
            <a:r>
              <a:rPr kumimoji="1" lang="ja-JP" altLang="en-US" sz="700" dirty="0"/>
              <a:t>キー</a:t>
            </a:r>
          </a:p>
        </p:txBody>
      </p:sp>
      <p:sp>
        <p:nvSpPr>
          <p:cNvPr id="10" name="正方形/長方形 9">
            <a:extLst>
              <a:ext uri="{FF2B5EF4-FFF2-40B4-BE49-F238E27FC236}">
                <a16:creationId xmlns:a16="http://schemas.microsoft.com/office/drawing/2014/main" id="{B2D27108-DB21-1A16-3D54-7A9B27A7E2AE}"/>
              </a:ext>
            </a:extLst>
          </p:cNvPr>
          <p:cNvSpPr/>
          <p:nvPr/>
        </p:nvSpPr>
        <p:spPr>
          <a:xfrm>
            <a:off x="4791955" y="5451674"/>
            <a:ext cx="835239" cy="365735"/>
          </a:xfrm>
          <a:prstGeom prst="rect">
            <a:avLst/>
          </a:prstGeom>
          <a:solidFill>
            <a:schemeClr val="accent1">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800" b="1" dirty="0">
                <a:solidFill>
                  <a:srgbClr val="FF0000"/>
                </a:solidFill>
              </a:rPr>
              <a:t>②</a:t>
            </a:r>
            <a:r>
              <a:rPr kumimoji="1" lang="en-US" altLang="ja-JP" sz="800" b="1" dirty="0">
                <a:solidFill>
                  <a:srgbClr val="FF0000"/>
                </a:solidFill>
              </a:rPr>
              <a:t>PMH</a:t>
            </a:r>
            <a:r>
              <a:rPr kumimoji="1" lang="ja-JP" altLang="en-US" sz="800" b="1" dirty="0">
                <a:solidFill>
                  <a:srgbClr val="FF0000"/>
                </a:solidFill>
              </a:rPr>
              <a:t>キー採番</a:t>
            </a:r>
          </a:p>
        </p:txBody>
      </p:sp>
      <p:sp>
        <p:nvSpPr>
          <p:cNvPr id="14" name="正方形/長方形 13">
            <a:extLst>
              <a:ext uri="{FF2B5EF4-FFF2-40B4-BE49-F238E27FC236}">
                <a16:creationId xmlns:a16="http://schemas.microsoft.com/office/drawing/2014/main" id="{6460FB01-62A8-C1E2-CEE9-AA2AEA52B56B}"/>
              </a:ext>
            </a:extLst>
          </p:cNvPr>
          <p:cNvSpPr/>
          <p:nvPr/>
        </p:nvSpPr>
        <p:spPr>
          <a:xfrm>
            <a:off x="1577952" y="4800858"/>
            <a:ext cx="1162511" cy="202917"/>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solidFill>
                  <a:schemeClr val="tx1"/>
                </a:solidFill>
              </a:rPr>
              <a:t>PMH-ID</a:t>
            </a:r>
            <a:r>
              <a:rPr kumimoji="1" lang="ja-JP" altLang="en-US" sz="700" dirty="0">
                <a:solidFill>
                  <a:schemeClr val="tx1"/>
                </a:solidFill>
              </a:rPr>
              <a:t>採番後連携</a:t>
            </a:r>
          </a:p>
        </p:txBody>
      </p:sp>
      <p:sp>
        <p:nvSpPr>
          <p:cNvPr id="20" name="正方形/長方形 19">
            <a:extLst>
              <a:ext uri="{FF2B5EF4-FFF2-40B4-BE49-F238E27FC236}">
                <a16:creationId xmlns:a16="http://schemas.microsoft.com/office/drawing/2014/main" id="{8F2BC073-A159-B540-3766-9E82B723217F}"/>
              </a:ext>
            </a:extLst>
          </p:cNvPr>
          <p:cNvSpPr/>
          <p:nvPr/>
        </p:nvSpPr>
        <p:spPr>
          <a:xfrm>
            <a:off x="5900567" y="3966500"/>
            <a:ext cx="1307998" cy="229878"/>
          </a:xfrm>
          <a:prstGeom prst="rect">
            <a:avLst/>
          </a:prstGeom>
          <a:solidFill>
            <a:schemeClr val="bg1">
              <a:lumMod val="85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委託先（</a:t>
            </a:r>
            <a:r>
              <a:rPr kumimoji="1" lang="en-US" altLang="ja-JP" sz="700" dirty="0">
                <a:solidFill>
                  <a:schemeClr val="tx1"/>
                </a:solidFill>
              </a:rPr>
              <a:t>DX</a:t>
            </a:r>
            <a:r>
              <a:rPr kumimoji="1" lang="ja-JP" altLang="en-US" sz="700" dirty="0">
                <a:solidFill>
                  <a:schemeClr val="tx1"/>
                </a:solidFill>
              </a:rPr>
              <a:t>審査支払機構）</a:t>
            </a:r>
          </a:p>
        </p:txBody>
      </p:sp>
      <p:sp>
        <p:nvSpPr>
          <p:cNvPr id="23" name="正方形/長方形 22">
            <a:extLst>
              <a:ext uri="{FF2B5EF4-FFF2-40B4-BE49-F238E27FC236}">
                <a16:creationId xmlns:a16="http://schemas.microsoft.com/office/drawing/2014/main" id="{9AD3A81F-162D-5D60-1837-209388F171A1}"/>
              </a:ext>
            </a:extLst>
          </p:cNvPr>
          <p:cNvSpPr/>
          <p:nvPr/>
        </p:nvSpPr>
        <p:spPr>
          <a:xfrm>
            <a:off x="3368281" y="4945144"/>
            <a:ext cx="1223917" cy="229878"/>
          </a:xfrm>
          <a:prstGeom prst="rect">
            <a:avLst/>
          </a:prstGeom>
          <a:solidFill>
            <a:schemeClr val="bg1">
              <a:lumMod val="85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委託先（</a:t>
            </a:r>
            <a:r>
              <a:rPr kumimoji="1" lang="en-US" altLang="ja-JP" sz="700">
                <a:solidFill>
                  <a:schemeClr val="tx1"/>
                </a:solidFill>
              </a:rPr>
              <a:t>DX</a:t>
            </a:r>
            <a:r>
              <a:rPr kumimoji="1" lang="ja-JP" altLang="en-US" sz="700">
                <a:solidFill>
                  <a:schemeClr val="tx1"/>
                </a:solidFill>
              </a:rPr>
              <a:t>審査</a:t>
            </a:r>
            <a:r>
              <a:rPr kumimoji="1" lang="ja-JP" altLang="en-US" sz="700" dirty="0">
                <a:solidFill>
                  <a:schemeClr val="tx1"/>
                </a:solidFill>
              </a:rPr>
              <a:t>支払機構）</a:t>
            </a:r>
          </a:p>
        </p:txBody>
      </p:sp>
      <p:sp>
        <p:nvSpPr>
          <p:cNvPr id="33" name="正方形/長方形 32">
            <a:extLst>
              <a:ext uri="{FF2B5EF4-FFF2-40B4-BE49-F238E27FC236}">
                <a16:creationId xmlns:a16="http://schemas.microsoft.com/office/drawing/2014/main" id="{68658EAB-B7BC-3BD7-4BF3-991A382DB076}"/>
              </a:ext>
            </a:extLst>
          </p:cNvPr>
          <p:cNvSpPr/>
          <p:nvPr/>
        </p:nvSpPr>
        <p:spPr>
          <a:xfrm>
            <a:off x="4197706" y="4158343"/>
            <a:ext cx="1008000" cy="144000"/>
          </a:xfrm>
          <a:prstGeom prst="rect">
            <a:avLst/>
          </a:prstGeom>
          <a:solidFill>
            <a:schemeClr val="bg1"/>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仮名識別子</a:t>
            </a:r>
          </a:p>
        </p:txBody>
      </p:sp>
      <p:sp>
        <p:nvSpPr>
          <p:cNvPr id="34" name="正方形/長方形 33">
            <a:extLst>
              <a:ext uri="{FF2B5EF4-FFF2-40B4-BE49-F238E27FC236}">
                <a16:creationId xmlns:a16="http://schemas.microsoft.com/office/drawing/2014/main" id="{441E6624-4E6E-E2FC-2387-49756CC93008}"/>
              </a:ext>
            </a:extLst>
          </p:cNvPr>
          <p:cNvSpPr/>
          <p:nvPr/>
        </p:nvSpPr>
        <p:spPr>
          <a:xfrm>
            <a:off x="4194891" y="4329836"/>
            <a:ext cx="936000" cy="144000"/>
          </a:xfrm>
          <a:prstGeom prst="rect">
            <a:avLst/>
          </a:prstGeom>
          <a:solidFill>
            <a:srgbClr val="92D050"/>
          </a:solidFill>
          <a:ln w="1587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t>PMH</a:t>
            </a:r>
            <a:r>
              <a:rPr kumimoji="1" lang="ja-JP" altLang="en-US" sz="700" dirty="0"/>
              <a:t>キー（一時）</a:t>
            </a:r>
            <a:endParaRPr kumimoji="1" lang="ja-JP" altLang="en-US" sz="600" dirty="0"/>
          </a:p>
        </p:txBody>
      </p:sp>
      <p:sp>
        <p:nvSpPr>
          <p:cNvPr id="35" name="正方形/長方形 34">
            <a:extLst>
              <a:ext uri="{FF2B5EF4-FFF2-40B4-BE49-F238E27FC236}">
                <a16:creationId xmlns:a16="http://schemas.microsoft.com/office/drawing/2014/main" id="{F39F7EE4-FA02-5989-652B-2B534E5357E5}"/>
              </a:ext>
            </a:extLst>
          </p:cNvPr>
          <p:cNvSpPr/>
          <p:nvPr/>
        </p:nvSpPr>
        <p:spPr>
          <a:xfrm>
            <a:off x="4191223" y="4509136"/>
            <a:ext cx="1008000" cy="144000"/>
          </a:xfrm>
          <a:prstGeom prst="rect">
            <a:avLst/>
          </a:prstGeom>
          <a:solidFill>
            <a:schemeClr val="bg1"/>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solidFill>
                  <a:schemeClr val="tx1"/>
                </a:solidFill>
              </a:rPr>
              <a:t>PMH</a:t>
            </a:r>
            <a:r>
              <a:rPr kumimoji="1" lang="ja-JP" altLang="en-US" sz="700" dirty="0">
                <a:solidFill>
                  <a:schemeClr val="tx1"/>
                </a:solidFill>
              </a:rPr>
              <a:t>仮名識別子</a:t>
            </a:r>
          </a:p>
        </p:txBody>
      </p:sp>
      <p:sp>
        <p:nvSpPr>
          <p:cNvPr id="37" name="正方形/長方形 36">
            <a:extLst>
              <a:ext uri="{FF2B5EF4-FFF2-40B4-BE49-F238E27FC236}">
                <a16:creationId xmlns:a16="http://schemas.microsoft.com/office/drawing/2014/main" id="{8C533394-8CF7-6E3B-7AD5-68B597579DDE}"/>
              </a:ext>
            </a:extLst>
          </p:cNvPr>
          <p:cNvSpPr/>
          <p:nvPr/>
        </p:nvSpPr>
        <p:spPr>
          <a:xfrm>
            <a:off x="1496262" y="2992274"/>
            <a:ext cx="616430" cy="202917"/>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00" dirty="0">
                <a:solidFill>
                  <a:schemeClr val="tx1"/>
                </a:solidFill>
              </a:rPr>
              <a:t>応答</a:t>
            </a:r>
            <a:endParaRPr kumimoji="1" lang="ja-JP" altLang="en-US" sz="700" dirty="0">
              <a:solidFill>
                <a:schemeClr val="tx1"/>
              </a:solidFill>
            </a:endParaRPr>
          </a:p>
        </p:txBody>
      </p:sp>
      <p:sp>
        <p:nvSpPr>
          <p:cNvPr id="68" name="正方形/長方形 67">
            <a:extLst>
              <a:ext uri="{FF2B5EF4-FFF2-40B4-BE49-F238E27FC236}">
                <a16:creationId xmlns:a16="http://schemas.microsoft.com/office/drawing/2014/main" id="{4F505FDC-9AB0-7BEE-A565-4090360C58B5}"/>
              </a:ext>
            </a:extLst>
          </p:cNvPr>
          <p:cNvSpPr/>
          <p:nvPr/>
        </p:nvSpPr>
        <p:spPr>
          <a:xfrm>
            <a:off x="5995213" y="5437501"/>
            <a:ext cx="936000" cy="144000"/>
          </a:xfrm>
          <a:prstGeom prst="rect">
            <a:avLst/>
          </a:prstGeom>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t>個人番号</a:t>
            </a:r>
          </a:p>
        </p:txBody>
      </p:sp>
      <p:sp>
        <p:nvSpPr>
          <p:cNvPr id="76" name="正方形/長方形 75">
            <a:extLst>
              <a:ext uri="{FF2B5EF4-FFF2-40B4-BE49-F238E27FC236}">
                <a16:creationId xmlns:a16="http://schemas.microsoft.com/office/drawing/2014/main" id="{62218E58-F782-3374-BBF7-39E0E2485F5B}"/>
              </a:ext>
            </a:extLst>
          </p:cNvPr>
          <p:cNvSpPr/>
          <p:nvPr/>
        </p:nvSpPr>
        <p:spPr>
          <a:xfrm>
            <a:off x="5999375" y="5653487"/>
            <a:ext cx="936000" cy="144000"/>
          </a:xfrm>
          <a:prstGeom prst="rect">
            <a:avLst/>
          </a:prstGeom>
          <a:solidFill>
            <a:srgbClr val="92D050"/>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latin typeface="+mn-ea"/>
              </a:rPr>
              <a:t>PMH</a:t>
            </a:r>
            <a:r>
              <a:rPr kumimoji="1" lang="ja-JP" altLang="en-US" sz="700" dirty="0">
                <a:latin typeface="+mn-ea"/>
              </a:rPr>
              <a:t>キー</a:t>
            </a:r>
          </a:p>
        </p:txBody>
      </p:sp>
      <p:sp>
        <p:nvSpPr>
          <p:cNvPr id="89" name="正方形/長方形 88">
            <a:extLst>
              <a:ext uri="{FF2B5EF4-FFF2-40B4-BE49-F238E27FC236}">
                <a16:creationId xmlns:a16="http://schemas.microsoft.com/office/drawing/2014/main" id="{585B8BDC-F42A-62DC-5BD1-36083283933E}"/>
              </a:ext>
            </a:extLst>
          </p:cNvPr>
          <p:cNvSpPr/>
          <p:nvPr/>
        </p:nvSpPr>
        <p:spPr>
          <a:xfrm>
            <a:off x="5996681" y="4507674"/>
            <a:ext cx="936000" cy="144000"/>
          </a:xfrm>
          <a:prstGeom prst="rect">
            <a:avLst/>
          </a:prstGeom>
          <a:solidFill>
            <a:schemeClr val="bg1"/>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solidFill>
                  <a:schemeClr val="tx1"/>
                </a:solidFill>
                <a:latin typeface="+mn-ea"/>
              </a:rPr>
              <a:t>PMH</a:t>
            </a:r>
            <a:r>
              <a:rPr kumimoji="1" lang="ja-JP" altLang="en-US" sz="700" dirty="0">
                <a:solidFill>
                  <a:schemeClr val="tx1"/>
                </a:solidFill>
                <a:latin typeface="+mn-ea"/>
              </a:rPr>
              <a:t>仮名識別子</a:t>
            </a:r>
          </a:p>
        </p:txBody>
      </p:sp>
      <p:cxnSp>
        <p:nvCxnSpPr>
          <p:cNvPr id="91" name="直線矢印コネクタ 90">
            <a:extLst>
              <a:ext uri="{FF2B5EF4-FFF2-40B4-BE49-F238E27FC236}">
                <a16:creationId xmlns:a16="http://schemas.microsoft.com/office/drawing/2014/main" id="{5E1348D8-B911-DE3D-03F2-67E6D026A110}"/>
              </a:ext>
            </a:extLst>
          </p:cNvPr>
          <p:cNvCxnSpPr>
            <a:cxnSpLocks/>
            <a:stCxn id="595" idx="1"/>
            <a:endCxn id="94" idx="3"/>
          </p:cNvCxnSpPr>
          <p:nvPr/>
        </p:nvCxnSpPr>
        <p:spPr>
          <a:xfrm flipH="1">
            <a:off x="6928446" y="4753612"/>
            <a:ext cx="138549" cy="3255"/>
          </a:xfrm>
          <a:prstGeom prst="straightConnector1">
            <a:avLst/>
          </a:prstGeom>
          <a:ln w="6350">
            <a:prstDash val="dash"/>
            <a:headEnd type="none"/>
            <a:tailEnd type="none"/>
          </a:ln>
        </p:spPr>
        <p:style>
          <a:lnRef idx="1">
            <a:schemeClr val="accent1"/>
          </a:lnRef>
          <a:fillRef idx="0">
            <a:schemeClr val="accent1"/>
          </a:fillRef>
          <a:effectRef idx="0">
            <a:schemeClr val="accent1"/>
          </a:effectRef>
          <a:fontRef idx="minor">
            <a:schemeClr val="tx1"/>
          </a:fontRef>
        </p:style>
      </p:cxnSp>
      <p:cxnSp>
        <p:nvCxnSpPr>
          <p:cNvPr id="92" name="直線矢印コネクタ 91">
            <a:extLst>
              <a:ext uri="{FF2B5EF4-FFF2-40B4-BE49-F238E27FC236}">
                <a16:creationId xmlns:a16="http://schemas.microsoft.com/office/drawing/2014/main" id="{A4A0E02F-BE4B-F39C-F765-29E56C05AE49}"/>
              </a:ext>
            </a:extLst>
          </p:cNvPr>
          <p:cNvCxnSpPr>
            <a:cxnSpLocks/>
          </p:cNvCxnSpPr>
          <p:nvPr/>
        </p:nvCxnSpPr>
        <p:spPr>
          <a:xfrm flipH="1" flipV="1">
            <a:off x="5204928" y="4525184"/>
            <a:ext cx="790821" cy="465"/>
          </a:xfrm>
          <a:prstGeom prst="straightConnector1">
            <a:avLst/>
          </a:prstGeom>
          <a:noFill/>
          <a:ln w="19050" cap="flat" cmpd="sng" algn="ctr">
            <a:solidFill>
              <a:sysClr val="windowText" lastClr="000000"/>
            </a:solidFill>
            <a:prstDash val="solid"/>
            <a:headEnd type="triangle" w="med" len="lg"/>
            <a:tailEnd type="none" w="med" len="lg"/>
          </a:ln>
          <a:effectLst/>
        </p:spPr>
      </p:cxnSp>
      <p:sp>
        <p:nvSpPr>
          <p:cNvPr id="94" name="正方形/長方形 93">
            <a:extLst>
              <a:ext uri="{FF2B5EF4-FFF2-40B4-BE49-F238E27FC236}">
                <a16:creationId xmlns:a16="http://schemas.microsoft.com/office/drawing/2014/main" id="{7DD7B2E2-7D6F-DEBF-536B-993C0E75E96A}"/>
              </a:ext>
            </a:extLst>
          </p:cNvPr>
          <p:cNvSpPr/>
          <p:nvPr/>
        </p:nvSpPr>
        <p:spPr>
          <a:xfrm>
            <a:off x="5992446" y="4684867"/>
            <a:ext cx="936000" cy="144000"/>
          </a:xfrm>
          <a:prstGeom prst="rect">
            <a:avLst/>
          </a:prstGeom>
          <a:solidFill>
            <a:srgbClr val="92D050"/>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latin typeface="+mn-ea"/>
              </a:rPr>
              <a:t>PMH</a:t>
            </a:r>
            <a:r>
              <a:rPr kumimoji="1" lang="ja-JP" altLang="en-US" sz="700" dirty="0">
                <a:latin typeface="+mn-ea"/>
              </a:rPr>
              <a:t>キー</a:t>
            </a:r>
          </a:p>
        </p:txBody>
      </p:sp>
      <p:cxnSp>
        <p:nvCxnSpPr>
          <p:cNvPr id="96" name="直線矢印コネクタ 95">
            <a:extLst>
              <a:ext uri="{FF2B5EF4-FFF2-40B4-BE49-F238E27FC236}">
                <a16:creationId xmlns:a16="http://schemas.microsoft.com/office/drawing/2014/main" id="{D8006A4B-7AD8-F2DA-0072-29BDFECF1373}"/>
              </a:ext>
            </a:extLst>
          </p:cNvPr>
          <p:cNvCxnSpPr>
            <a:cxnSpLocks/>
          </p:cNvCxnSpPr>
          <p:nvPr/>
        </p:nvCxnSpPr>
        <p:spPr>
          <a:xfrm flipH="1">
            <a:off x="6046251" y="4603630"/>
            <a:ext cx="4074" cy="180000"/>
          </a:xfrm>
          <a:prstGeom prst="straightConnector1">
            <a:avLst/>
          </a:prstGeom>
          <a:noFill/>
          <a:ln w="6350" cap="flat" cmpd="sng" algn="ctr">
            <a:solidFill>
              <a:sysClr val="windowText" lastClr="000000"/>
            </a:solidFill>
            <a:prstDash val="solid"/>
            <a:tailEnd type="triangle" w="sm" len="sm"/>
          </a:ln>
          <a:effectLst/>
        </p:spPr>
      </p:cxnSp>
      <p:cxnSp>
        <p:nvCxnSpPr>
          <p:cNvPr id="99" name="直線矢印コネクタ 98">
            <a:extLst>
              <a:ext uri="{FF2B5EF4-FFF2-40B4-BE49-F238E27FC236}">
                <a16:creationId xmlns:a16="http://schemas.microsoft.com/office/drawing/2014/main" id="{EBBD17B1-9907-D304-3CDF-5B2735F2BDCE}"/>
              </a:ext>
            </a:extLst>
          </p:cNvPr>
          <p:cNvCxnSpPr>
            <a:cxnSpLocks/>
          </p:cNvCxnSpPr>
          <p:nvPr/>
        </p:nvCxnSpPr>
        <p:spPr>
          <a:xfrm flipV="1">
            <a:off x="6848689" y="4582648"/>
            <a:ext cx="94" cy="180000"/>
          </a:xfrm>
          <a:prstGeom prst="straightConnector1">
            <a:avLst/>
          </a:prstGeom>
          <a:noFill/>
          <a:ln w="6350" cap="flat" cmpd="sng" algn="ctr">
            <a:solidFill>
              <a:sysClr val="windowText" lastClr="000000"/>
            </a:solidFill>
            <a:prstDash val="solid"/>
            <a:tailEnd type="triangle" w="sm" len="sm"/>
          </a:ln>
          <a:effectLst/>
        </p:spPr>
      </p:cxnSp>
      <p:cxnSp>
        <p:nvCxnSpPr>
          <p:cNvPr id="103" name="直線矢印コネクタ 102">
            <a:extLst>
              <a:ext uri="{FF2B5EF4-FFF2-40B4-BE49-F238E27FC236}">
                <a16:creationId xmlns:a16="http://schemas.microsoft.com/office/drawing/2014/main" id="{7AB81399-FC1F-3D33-578A-8089AD495DD9}"/>
              </a:ext>
            </a:extLst>
          </p:cNvPr>
          <p:cNvCxnSpPr>
            <a:cxnSpLocks/>
          </p:cNvCxnSpPr>
          <p:nvPr/>
        </p:nvCxnSpPr>
        <p:spPr>
          <a:xfrm flipH="1" flipV="1">
            <a:off x="5193274" y="4626643"/>
            <a:ext cx="790821" cy="465"/>
          </a:xfrm>
          <a:prstGeom prst="straightConnector1">
            <a:avLst/>
          </a:prstGeom>
          <a:noFill/>
          <a:ln w="19050" cap="flat" cmpd="sng" algn="ctr">
            <a:solidFill>
              <a:sysClr val="windowText" lastClr="000000"/>
            </a:solidFill>
            <a:prstDash val="solid"/>
            <a:headEnd type="none" w="med" len="lg"/>
            <a:tailEnd type="triangle" w="med" len="lg"/>
          </a:ln>
          <a:effectLst/>
        </p:spPr>
      </p:cxnSp>
      <p:sp>
        <p:nvSpPr>
          <p:cNvPr id="104" name="正方形/長方形 103">
            <a:extLst>
              <a:ext uri="{FF2B5EF4-FFF2-40B4-BE49-F238E27FC236}">
                <a16:creationId xmlns:a16="http://schemas.microsoft.com/office/drawing/2014/main" id="{6E4EDD54-7452-BE81-27D4-C137627FB0BB}"/>
              </a:ext>
            </a:extLst>
          </p:cNvPr>
          <p:cNvSpPr/>
          <p:nvPr/>
        </p:nvSpPr>
        <p:spPr>
          <a:xfrm>
            <a:off x="5288214" y="4373199"/>
            <a:ext cx="612353" cy="202917"/>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00" dirty="0">
                <a:solidFill>
                  <a:schemeClr val="tx1"/>
                </a:solidFill>
              </a:rPr>
              <a:t>照会</a:t>
            </a:r>
            <a:endParaRPr kumimoji="1" lang="ja-JP" altLang="en-US" sz="700" dirty="0">
              <a:solidFill>
                <a:schemeClr val="tx1"/>
              </a:solidFill>
            </a:endParaRPr>
          </a:p>
        </p:txBody>
      </p:sp>
      <p:sp>
        <p:nvSpPr>
          <p:cNvPr id="105" name="正方形/長方形 104">
            <a:extLst>
              <a:ext uri="{FF2B5EF4-FFF2-40B4-BE49-F238E27FC236}">
                <a16:creationId xmlns:a16="http://schemas.microsoft.com/office/drawing/2014/main" id="{AA8A1029-8933-3F08-7090-EA435E266160}"/>
              </a:ext>
            </a:extLst>
          </p:cNvPr>
          <p:cNvSpPr/>
          <p:nvPr/>
        </p:nvSpPr>
        <p:spPr>
          <a:xfrm>
            <a:off x="5288214" y="4591255"/>
            <a:ext cx="616430" cy="202917"/>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00" dirty="0">
                <a:solidFill>
                  <a:schemeClr val="tx1"/>
                </a:solidFill>
              </a:rPr>
              <a:t>応答</a:t>
            </a:r>
            <a:endParaRPr kumimoji="1" lang="ja-JP" altLang="en-US" sz="700" dirty="0">
              <a:solidFill>
                <a:schemeClr val="tx1"/>
              </a:solidFill>
            </a:endParaRPr>
          </a:p>
        </p:txBody>
      </p:sp>
      <p:cxnSp>
        <p:nvCxnSpPr>
          <p:cNvPr id="118" name="コネクタ: カギ線 117">
            <a:extLst>
              <a:ext uri="{FF2B5EF4-FFF2-40B4-BE49-F238E27FC236}">
                <a16:creationId xmlns:a16="http://schemas.microsoft.com/office/drawing/2014/main" id="{8B9B575B-551E-E13E-6CF2-13B8EB3D0A65}"/>
              </a:ext>
            </a:extLst>
          </p:cNvPr>
          <p:cNvCxnSpPr>
            <a:cxnSpLocks/>
          </p:cNvCxnSpPr>
          <p:nvPr/>
        </p:nvCxnSpPr>
        <p:spPr>
          <a:xfrm rot="10800000">
            <a:off x="4191224" y="3387398"/>
            <a:ext cx="875847" cy="449757"/>
          </a:xfrm>
          <a:prstGeom prst="bentConnector3">
            <a:avLst>
              <a:gd name="adj1" fmla="val -764"/>
            </a:avLst>
          </a:prstGeom>
          <a:ln w="19050">
            <a:solidFill>
              <a:schemeClr val="tx1"/>
            </a:solidFill>
            <a:tailEnd type="triangle" w="med" len="lg"/>
          </a:ln>
        </p:spPr>
        <p:style>
          <a:lnRef idx="1">
            <a:schemeClr val="accent1"/>
          </a:lnRef>
          <a:fillRef idx="0">
            <a:schemeClr val="accent1"/>
          </a:fillRef>
          <a:effectRef idx="0">
            <a:schemeClr val="accent1"/>
          </a:effectRef>
          <a:fontRef idx="minor">
            <a:schemeClr val="tx1"/>
          </a:fontRef>
        </p:style>
      </p:cxnSp>
      <p:sp>
        <p:nvSpPr>
          <p:cNvPr id="122" name="正方形/長方形 121">
            <a:extLst>
              <a:ext uri="{FF2B5EF4-FFF2-40B4-BE49-F238E27FC236}">
                <a16:creationId xmlns:a16="http://schemas.microsoft.com/office/drawing/2014/main" id="{ACBD0BE0-1A4D-399E-8469-F3FB17DF5784}"/>
              </a:ext>
            </a:extLst>
          </p:cNvPr>
          <p:cNvSpPr/>
          <p:nvPr/>
        </p:nvSpPr>
        <p:spPr>
          <a:xfrm>
            <a:off x="5003583" y="3363374"/>
            <a:ext cx="440734" cy="195838"/>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00" dirty="0">
                <a:solidFill>
                  <a:schemeClr val="tx1"/>
                </a:solidFill>
              </a:rPr>
              <a:t>応答</a:t>
            </a:r>
            <a:endParaRPr kumimoji="1" lang="ja-JP" altLang="en-US" sz="700" dirty="0">
              <a:solidFill>
                <a:schemeClr val="tx1"/>
              </a:solidFill>
            </a:endParaRPr>
          </a:p>
        </p:txBody>
      </p:sp>
      <p:sp>
        <p:nvSpPr>
          <p:cNvPr id="137" name="正方形/長方形 136">
            <a:extLst>
              <a:ext uri="{FF2B5EF4-FFF2-40B4-BE49-F238E27FC236}">
                <a16:creationId xmlns:a16="http://schemas.microsoft.com/office/drawing/2014/main" id="{02B21809-FC17-CBF5-7729-0863EE70AA22}"/>
              </a:ext>
            </a:extLst>
          </p:cNvPr>
          <p:cNvSpPr/>
          <p:nvPr/>
        </p:nvSpPr>
        <p:spPr>
          <a:xfrm>
            <a:off x="1555010" y="4206764"/>
            <a:ext cx="384913" cy="179811"/>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00" dirty="0">
                <a:solidFill>
                  <a:schemeClr val="tx1"/>
                </a:solidFill>
              </a:rPr>
              <a:t>応答</a:t>
            </a:r>
            <a:endParaRPr kumimoji="1" lang="ja-JP" altLang="en-US" sz="700" dirty="0">
              <a:solidFill>
                <a:schemeClr val="tx1"/>
              </a:solidFill>
            </a:endParaRPr>
          </a:p>
        </p:txBody>
      </p:sp>
      <p:cxnSp>
        <p:nvCxnSpPr>
          <p:cNvPr id="150" name="直線矢印コネクタ 149">
            <a:extLst>
              <a:ext uri="{FF2B5EF4-FFF2-40B4-BE49-F238E27FC236}">
                <a16:creationId xmlns:a16="http://schemas.microsoft.com/office/drawing/2014/main" id="{09A753BE-E996-D193-3480-D797473080C6}"/>
              </a:ext>
            </a:extLst>
          </p:cNvPr>
          <p:cNvCxnSpPr>
            <a:cxnSpLocks/>
            <a:stCxn id="165" idx="3"/>
            <a:endCxn id="34" idx="1"/>
          </p:cNvCxnSpPr>
          <p:nvPr/>
        </p:nvCxnSpPr>
        <p:spPr>
          <a:xfrm flipV="1">
            <a:off x="3260508" y="4401836"/>
            <a:ext cx="934383" cy="107292"/>
          </a:xfrm>
          <a:prstGeom prst="straightConnector1">
            <a:avLst/>
          </a:prstGeom>
          <a:noFill/>
          <a:ln w="9525" cap="flat" cmpd="sng" algn="ctr">
            <a:solidFill>
              <a:sysClr val="windowText" lastClr="000000"/>
            </a:solidFill>
            <a:prstDash val="sysDash"/>
            <a:headEnd type="none" w="med" len="lg"/>
            <a:tailEnd type="triangle" w="sm" len="med"/>
          </a:ln>
          <a:effectLst/>
        </p:spPr>
      </p:cxnSp>
      <p:cxnSp>
        <p:nvCxnSpPr>
          <p:cNvPr id="151" name="直線矢印コネクタ 150">
            <a:extLst>
              <a:ext uri="{FF2B5EF4-FFF2-40B4-BE49-F238E27FC236}">
                <a16:creationId xmlns:a16="http://schemas.microsoft.com/office/drawing/2014/main" id="{8FF3CCBD-01C2-9958-98D0-AB607F291716}"/>
              </a:ext>
            </a:extLst>
          </p:cNvPr>
          <p:cNvCxnSpPr>
            <a:cxnSpLocks/>
            <a:stCxn id="11" idx="3"/>
            <a:endCxn id="33" idx="1"/>
          </p:cNvCxnSpPr>
          <p:nvPr/>
        </p:nvCxnSpPr>
        <p:spPr>
          <a:xfrm>
            <a:off x="3262954" y="4051809"/>
            <a:ext cx="934752" cy="178534"/>
          </a:xfrm>
          <a:prstGeom prst="straightConnector1">
            <a:avLst/>
          </a:prstGeom>
          <a:noFill/>
          <a:ln w="9525" cap="flat" cmpd="sng" algn="ctr">
            <a:solidFill>
              <a:sysClr val="windowText" lastClr="000000"/>
            </a:solidFill>
            <a:prstDash val="sysDash"/>
            <a:headEnd type="triangle" w="sm" len="med"/>
            <a:tailEnd type="none" w="med" len="lg"/>
          </a:ln>
          <a:effectLst/>
        </p:spPr>
      </p:cxnSp>
      <p:sp>
        <p:nvSpPr>
          <p:cNvPr id="165" name="正方形/長方形 164">
            <a:extLst>
              <a:ext uri="{FF2B5EF4-FFF2-40B4-BE49-F238E27FC236}">
                <a16:creationId xmlns:a16="http://schemas.microsoft.com/office/drawing/2014/main" id="{568DF8D6-4143-9E5F-D50F-FC0F132BC6BB}"/>
              </a:ext>
            </a:extLst>
          </p:cNvPr>
          <p:cNvSpPr/>
          <p:nvPr/>
        </p:nvSpPr>
        <p:spPr>
          <a:xfrm>
            <a:off x="2360508" y="4437128"/>
            <a:ext cx="900000" cy="144000"/>
          </a:xfrm>
          <a:prstGeom prst="rect">
            <a:avLst/>
          </a:prstGeom>
          <a:solidFill>
            <a:srgbClr val="92D050"/>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t>PMH</a:t>
            </a:r>
            <a:r>
              <a:rPr kumimoji="1" lang="ja-JP" altLang="en-US" sz="700" dirty="0"/>
              <a:t>キー</a:t>
            </a:r>
          </a:p>
        </p:txBody>
      </p:sp>
      <p:sp>
        <p:nvSpPr>
          <p:cNvPr id="166" name="正方形/長方形 165">
            <a:extLst>
              <a:ext uri="{FF2B5EF4-FFF2-40B4-BE49-F238E27FC236}">
                <a16:creationId xmlns:a16="http://schemas.microsoft.com/office/drawing/2014/main" id="{6305D803-3BFD-E009-1C65-9FCC6FDFCCC9}"/>
              </a:ext>
            </a:extLst>
          </p:cNvPr>
          <p:cNvSpPr/>
          <p:nvPr/>
        </p:nvSpPr>
        <p:spPr>
          <a:xfrm>
            <a:off x="2360801" y="3640064"/>
            <a:ext cx="900000" cy="136735"/>
          </a:xfrm>
          <a:prstGeom prst="rect">
            <a:avLst/>
          </a:prstGeom>
          <a:solidFill>
            <a:schemeClr val="bg1"/>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00" dirty="0">
                <a:solidFill>
                  <a:schemeClr val="tx1"/>
                </a:solidFill>
              </a:rPr>
              <a:t>シリアル番号</a:t>
            </a:r>
            <a:endParaRPr kumimoji="1" lang="ja-JP" altLang="en-US" sz="700" dirty="0">
              <a:solidFill>
                <a:schemeClr val="tx1"/>
              </a:solidFill>
            </a:endParaRPr>
          </a:p>
        </p:txBody>
      </p:sp>
      <p:sp>
        <p:nvSpPr>
          <p:cNvPr id="175" name="正方形/長方形 174">
            <a:extLst>
              <a:ext uri="{FF2B5EF4-FFF2-40B4-BE49-F238E27FC236}">
                <a16:creationId xmlns:a16="http://schemas.microsoft.com/office/drawing/2014/main" id="{C3639D27-0820-E6AB-539C-3DCC1C9553D2}"/>
              </a:ext>
            </a:extLst>
          </p:cNvPr>
          <p:cNvSpPr/>
          <p:nvPr/>
        </p:nvSpPr>
        <p:spPr>
          <a:xfrm>
            <a:off x="6001866" y="5936425"/>
            <a:ext cx="936000" cy="144000"/>
          </a:xfrm>
          <a:prstGeom prst="rect">
            <a:avLst/>
          </a:prstGeom>
          <a:solidFill>
            <a:srgbClr val="92D050"/>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latin typeface="+mn-ea"/>
              </a:rPr>
              <a:t>PMH</a:t>
            </a:r>
            <a:r>
              <a:rPr kumimoji="1" lang="ja-JP" altLang="en-US" sz="700" dirty="0">
                <a:latin typeface="+mn-ea"/>
              </a:rPr>
              <a:t>キー</a:t>
            </a:r>
          </a:p>
        </p:txBody>
      </p:sp>
      <p:sp>
        <p:nvSpPr>
          <p:cNvPr id="179" name="正方形/長方形 178">
            <a:extLst>
              <a:ext uri="{FF2B5EF4-FFF2-40B4-BE49-F238E27FC236}">
                <a16:creationId xmlns:a16="http://schemas.microsoft.com/office/drawing/2014/main" id="{7C3772D6-642E-9C8B-7AAD-969D1705C84C}"/>
              </a:ext>
            </a:extLst>
          </p:cNvPr>
          <p:cNvSpPr/>
          <p:nvPr/>
        </p:nvSpPr>
        <p:spPr>
          <a:xfrm>
            <a:off x="7074674" y="5933425"/>
            <a:ext cx="665481" cy="144000"/>
          </a:xfrm>
          <a:prstGeom prst="rect">
            <a:avLst/>
          </a:prstGeom>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600" dirty="0"/>
              <a:t>公費資格情報</a:t>
            </a:r>
          </a:p>
        </p:txBody>
      </p:sp>
      <p:cxnSp>
        <p:nvCxnSpPr>
          <p:cNvPr id="180" name="直線矢印コネクタ 179">
            <a:extLst>
              <a:ext uri="{FF2B5EF4-FFF2-40B4-BE49-F238E27FC236}">
                <a16:creationId xmlns:a16="http://schemas.microsoft.com/office/drawing/2014/main" id="{9D096DCD-BC5D-70D0-D05E-3D6B7FFCB1F2}"/>
              </a:ext>
            </a:extLst>
          </p:cNvPr>
          <p:cNvCxnSpPr>
            <a:cxnSpLocks/>
          </p:cNvCxnSpPr>
          <p:nvPr/>
        </p:nvCxnSpPr>
        <p:spPr>
          <a:xfrm flipV="1">
            <a:off x="6048040" y="5987868"/>
            <a:ext cx="94" cy="180000"/>
          </a:xfrm>
          <a:prstGeom prst="straightConnector1">
            <a:avLst/>
          </a:prstGeom>
          <a:noFill/>
          <a:ln w="6350" cap="flat" cmpd="sng" algn="ctr">
            <a:solidFill>
              <a:sysClr val="windowText" lastClr="000000"/>
            </a:solidFill>
            <a:prstDash val="solid"/>
            <a:tailEnd type="triangle" w="sm" len="sm"/>
          </a:ln>
          <a:effectLst/>
        </p:spPr>
      </p:cxnSp>
      <p:cxnSp>
        <p:nvCxnSpPr>
          <p:cNvPr id="183" name="直線矢印コネクタ 182">
            <a:extLst>
              <a:ext uri="{FF2B5EF4-FFF2-40B4-BE49-F238E27FC236}">
                <a16:creationId xmlns:a16="http://schemas.microsoft.com/office/drawing/2014/main" id="{3B918A91-3512-7BE1-B9E7-73B8AF0FABE5}"/>
              </a:ext>
            </a:extLst>
          </p:cNvPr>
          <p:cNvCxnSpPr>
            <a:cxnSpLocks/>
            <a:stCxn id="179" idx="1"/>
            <a:endCxn id="175" idx="3"/>
          </p:cNvCxnSpPr>
          <p:nvPr/>
        </p:nvCxnSpPr>
        <p:spPr>
          <a:xfrm flipH="1">
            <a:off x="6937866" y="6005425"/>
            <a:ext cx="136808" cy="3000"/>
          </a:xfrm>
          <a:prstGeom prst="straightConnector1">
            <a:avLst/>
          </a:prstGeom>
          <a:ln w="6350">
            <a:prstDash val="dash"/>
            <a:headEnd type="none"/>
            <a:tailEnd type="none"/>
          </a:ln>
        </p:spPr>
        <p:style>
          <a:lnRef idx="1">
            <a:schemeClr val="accent1"/>
          </a:lnRef>
          <a:fillRef idx="0">
            <a:schemeClr val="accent1"/>
          </a:fillRef>
          <a:effectRef idx="0">
            <a:schemeClr val="accent1"/>
          </a:effectRef>
          <a:fontRef idx="minor">
            <a:schemeClr val="tx1"/>
          </a:fontRef>
        </p:style>
      </p:cxnSp>
      <p:sp>
        <p:nvSpPr>
          <p:cNvPr id="192" name="正方形/長方形 191">
            <a:extLst>
              <a:ext uri="{FF2B5EF4-FFF2-40B4-BE49-F238E27FC236}">
                <a16:creationId xmlns:a16="http://schemas.microsoft.com/office/drawing/2014/main" id="{2B3154BE-3F99-0115-4807-B68713D87F64}"/>
              </a:ext>
            </a:extLst>
          </p:cNvPr>
          <p:cNvSpPr/>
          <p:nvPr/>
        </p:nvSpPr>
        <p:spPr>
          <a:xfrm>
            <a:off x="994792" y="6214253"/>
            <a:ext cx="612353" cy="160134"/>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00" dirty="0">
                <a:solidFill>
                  <a:schemeClr val="tx1"/>
                </a:solidFill>
              </a:rPr>
              <a:t>照会・応答</a:t>
            </a:r>
            <a:endParaRPr kumimoji="1" lang="ja-JP" altLang="en-US" sz="700" dirty="0">
              <a:solidFill>
                <a:schemeClr val="tx1"/>
              </a:solidFill>
            </a:endParaRPr>
          </a:p>
        </p:txBody>
      </p:sp>
      <p:sp>
        <p:nvSpPr>
          <p:cNvPr id="11" name="正方形/長方形 10">
            <a:extLst>
              <a:ext uri="{FF2B5EF4-FFF2-40B4-BE49-F238E27FC236}">
                <a16:creationId xmlns:a16="http://schemas.microsoft.com/office/drawing/2014/main" id="{39487E84-5F85-8112-092C-FFA261483713}"/>
              </a:ext>
            </a:extLst>
          </p:cNvPr>
          <p:cNvSpPr/>
          <p:nvPr/>
        </p:nvSpPr>
        <p:spPr>
          <a:xfrm>
            <a:off x="2362954" y="3979809"/>
            <a:ext cx="900000" cy="144000"/>
          </a:xfrm>
          <a:prstGeom prst="rect">
            <a:avLst/>
          </a:prstGeom>
          <a:solidFill>
            <a:schemeClr val="bg1"/>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仮名識別子</a:t>
            </a:r>
          </a:p>
        </p:txBody>
      </p:sp>
      <p:sp>
        <p:nvSpPr>
          <p:cNvPr id="115" name="正方形/長方形 114">
            <a:extLst>
              <a:ext uri="{FF2B5EF4-FFF2-40B4-BE49-F238E27FC236}">
                <a16:creationId xmlns:a16="http://schemas.microsoft.com/office/drawing/2014/main" id="{75B2A4ED-7F8F-EB0D-A656-5C5B9F6811C5}"/>
              </a:ext>
            </a:extLst>
          </p:cNvPr>
          <p:cNvSpPr/>
          <p:nvPr/>
        </p:nvSpPr>
        <p:spPr>
          <a:xfrm>
            <a:off x="1791763" y="3670669"/>
            <a:ext cx="440734" cy="195838"/>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認証</a:t>
            </a:r>
          </a:p>
        </p:txBody>
      </p:sp>
      <p:sp>
        <p:nvSpPr>
          <p:cNvPr id="135" name="正方形/長方形 134">
            <a:extLst>
              <a:ext uri="{FF2B5EF4-FFF2-40B4-BE49-F238E27FC236}">
                <a16:creationId xmlns:a16="http://schemas.microsoft.com/office/drawing/2014/main" id="{EF56B772-2EF7-AA0C-E1E7-A36844FCC36A}"/>
              </a:ext>
            </a:extLst>
          </p:cNvPr>
          <p:cNvSpPr/>
          <p:nvPr/>
        </p:nvSpPr>
        <p:spPr>
          <a:xfrm>
            <a:off x="4153160" y="3489295"/>
            <a:ext cx="414655" cy="250445"/>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600" dirty="0">
                <a:solidFill>
                  <a:schemeClr val="tx1"/>
                </a:solidFill>
              </a:rPr>
              <a:t>電子証明書</a:t>
            </a:r>
            <a:endParaRPr kumimoji="1" lang="ja-JP" altLang="en-US" sz="600" dirty="0">
              <a:solidFill>
                <a:schemeClr val="tx1"/>
              </a:solidFill>
            </a:endParaRPr>
          </a:p>
        </p:txBody>
      </p:sp>
      <p:sp>
        <p:nvSpPr>
          <p:cNvPr id="136" name="正方形/長方形 135">
            <a:extLst>
              <a:ext uri="{FF2B5EF4-FFF2-40B4-BE49-F238E27FC236}">
                <a16:creationId xmlns:a16="http://schemas.microsoft.com/office/drawing/2014/main" id="{71EB85D8-1656-6A44-EC66-C2B23274FD07}"/>
              </a:ext>
            </a:extLst>
          </p:cNvPr>
          <p:cNvSpPr/>
          <p:nvPr/>
        </p:nvSpPr>
        <p:spPr>
          <a:xfrm>
            <a:off x="4517615" y="3491600"/>
            <a:ext cx="440734" cy="195838"/>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認証</a:t>
            </a:r>
          </a:p>
        </p:txBody>
      </p:sp>
      <p:sp>
        <p:nvSpPr>
          <p:cNvPr id="162" name="正方形/長方形 161">
            <a:extLst>
              <a:ext uri="{FF2B5EF4-FFF2-40B4-BE49-F238E27FC236}">
                <a16:creationId xmlns:a16="http://schemas.microsoft.com/office/drawing/2014/main" id="{18CFB9D5-674D-B15C-5785-DA2DDB30C761}"/>
              </a:ext>
            </a:extLst>
          </p:cNvPr>
          <p:cNvSpPr/>
          <p:nvPr/>
        </p:nvSpPr>
        <p:spPr>
          <a:xfrm>
            <a:off x="4192490" y="3991279"/>
            <a:ext cx="1008000" cy="141622"/>
          </a:xfrm>
          <a:prstGeom prst="rect">
            <a:avLst/>
          </a:prstGeom>
          <a:solidFill>
            <a:schemeClr val="bg1"/>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700" dirty="0">
                <a:solidFill>
                  <a:schemeClr val="tx1"/>
                </a:solidFill>
              </a:rPr>
              <a:t>シリアル番号</a:t>
            </a:r>
            <a:endParaRPr kumimoji="1" lang="ja-JP" altLang="en-US" sz="700" dirty="0">
              <a:solidFill>
                <a:schemeClr val="tx1"/>
              </a:solidFill>
            </a:endParaRPr>
          </a:p>
        </p:txBody>
      </p:sp>
      <p:cxnSp>
        <p:nvCxnSpPr>
          <p:cNvPr id="39" name="直線矢印コネクタ 38">
            <a:extLst>
              <a:ext uri="{FF2B5EF4-FFF2-40B4-BE49-F238E27FC236}">
                <a16:creationId xmlns:a16="http://schemas.microsoft.com/office/drawing/2014/main" id="{EDF693D1-49F5-3D1E-305D-08333A4E5E56}"/>
              </a:ext>
            </a:extLst>
          </p:cNvPr>
          <p:cNvCxnSpPr>
            <a:cxnSpLocks/>
          </p:cNvCxnSpPr>
          <p:nvPr/>
        </p:nvCxnSpPr>
        <p:spPr>
          <a:xfrm flipH="1">
            <a:off x="4249060" y="4046868"/>
            <a:ext cx="4074" cy="540000"/>
          </a:xfrm>
          <a:prstGeom prst="straightConnector1">
            <a:avLst/>
          </a:prstGeom>
          <a:noFill/>
          <a:ln w="6350" cap="flat" cmpd="sng" algn="ctr">
            <a:solidFill>
              <a:sysClr val="windowText" lastClr="000000"/>
            </a:solidFill>
            <a:prstDash val="solid"/>
            <a:tailEnd type="triangle" w="sm" len="sm"/>
          </a:ln>
          <a:effectLst/>
        </p:spPr>
      </p:cxnSp>
      <p:cxnSp>
        <p:nvCxnSpPr>
          <p:cNvPr id="119" name="直線矢印コネクタ 118">
            <a:extLst>
              <a:ext uri="{FF2B5EF4-FFF2-40B4-BE49-F238E27FC236}">
                <a16:creationId xmlns:a16="http://schemas.microsoft.com/office/drawing/2014/main" id="{C7F27FAC-1C21-C33F-E9CC-A611D04FC755}"/>
              </a:ext>
            </a:extLst>
          </p:cNvPr>
          <p:cNvCxnSpPr>
            <a:cxnSpLocks/>
          </p:cNvCxnSpPr>
          <p:nvPr/>
        </p:nvCxnSpPr>
        <p:spPr>
          <a:xfrm flipH="1">
            <a:off x="5151106" y="4015784"/>
            <a:ext cx="4074" cy="540000"/>
          </a:xfrm>
          <a:prstGeom prst="straightConnector1">
            <a:avLst/>
          </a:prstGeom>
          <a:noFill/>
          <a:ln w="6350" cap="flat" cmpd="sng" algn="ctr">
            <a:solidFill>
              <a:sysClr val="windowText" lastClr="000000"/>
            </a:solidFill>
            <a:prstDash val="solid"/>
            <a:headEnd type="triangle" w="sm" len="sm"/>
            <a:tailEnd type="none" w="sm" len="sm"/>
          </a:ln>
          <a:effectLst/>
        </p:spPr>
      </p:cxnSp>
      <p:sp>
        <p:nvSpPr>
          <p:cNvPr id="15" name="正方形/長方形 14">
            <a:extLst>
              <a:ext uri="{FF2B5EF4-FFF2-40B4-BE49-F238E27FC236}">
                <a16:creationId xmlns:a16="http://schemas.microsoft.com/office/drawing/2014/main" id="{F4E3488E-D51C-81E3-B09D-C0FA91371E8C}"/>
              </a:ext>
            </a:extLst>
          </p:cNvPr>
          <p:cNvSpPr/>
          <p:nvPr/>
        </p:nvSpPr>
        <p:spPr>
          <a:xfrm>
            <a:off x="2362954" y="3809926"/>
            <a:ext cx="900000" cy="136735"/>
          </a:xfrm>
          <a:prstGeom prst="rect">
            <a:avLst/>
          </a:prstGeom>
          <a:solidFill>
            <a:schemeClr val="bg2">
              <a:lumMod val="75000"/>
            </a:schemeClr>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紐付番号</a:t>
            </a:r>
          </a:p>
        </p:txBody>
      </p:sp>
      <p:cxnSp>
        <p:nvCxnSpPr>
          <p:cNvPr id="28" name="コネクタ: カギ線 27">
            <a:extLst>
              <a:ext uri="{FF2B5EF4-FFF2-40B4-BE49-F238E27FC236}">
                <a16:creationId xmlns:a16="http://schemas.microsoft.com/office/drawing/2014/main" id="{12B7F668-B02F-ACA3-2FC2-C96C98CE1A58}"/>
              </a:ext>
            </a:extLst>
          </p:cNvPr>
          <p:cNvCxnSpPr>
            <a:cxnSpLocks/>
            <a:stCxn id="166" idx="1"/>
          </p:cNvCxnSpPr>
          <p:nvPr/>
        </p:nvCxnSpPr>
        <p:spPr>
          <a:xfrm rot="10800000" flipV="1">
            <a:off x="1249915" y="3708431"/>
            <a:ext cx="1110886" cy="190685"/>
          </a:xfrm>
          <a:prstGeom prst="bentConnector3">
            <a:avLst>
              <a:gd name="adj1" fmla="val 50000"/>
            </a:avLst>
          </a:prstGeom>
          <a:ln w="19050">
            <a:solidFill>
              <a:schemeClr val="tx1"/>
            </a:solidFill>
            <a:headEnd type="triangle" w="med" len="lg"/>
            <a:tailEnd type="none" w="med" len="lg"/>
          </a:ln>
        </p:spPr>
        <p:style>
          <a:lnRef idx="1">
            <a:schemeClr val="accent1"/>
          </a:lnRef>
          <a:fillRef idx="0">
            <a:schemeClr val="accent1"/>
          </a:fillRef>
          <a:effectRef idx="0">
            <a:schemeClr val="accent1"/>
          </a:effectRef>
          <a:fontRef idx="minor">
            <a:schemeClr val="tx1"/>
          </a:fontRef>
        </p:style>
      </p:cxnSp>
      <p:sp>
        <p:nvSpPr>
          <p:cNvPr id="138" name="正方形/長方形 137">
            <a:extLst>
              <a:ext uri="{FF2B5EF4-FFF2-40B4-BE49-F238E27FC236}">
                <a16:creationId xmlns:a16="http://schemas.microsoft.com/office/drawing/2014/main" id="{EF85B715-0954-35D6-7363-94C254B87F8B}"/>
              </a:ext>
            </a:extLst>
          </p:cNvPr>
          <p:cNvSpPr/>
          <p:nvPr/>
        </p:nvSpPr>
        <p:spPr>
          <a:xfrm>
            <a:off x="1487207" y="3800112"/>
            <a:ext cx="414655" cy="250445"/>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600" dirty="0">
                <a:solidFill>
                  <a:schemeClr val="tx1"/>
                </a:solidFill>
              </a:rPr>
              <a:t>電子証明書</a:t>
            </a:r>
            <a:endParaRPr kumimoji="1" lang="ja-JP" altLang="en-US" sz="600" dirty="0">
              <a:solidFill>
                <a:schemeClr val="tx1"/>
              </a:solidFill>
            </a:endParaRPr>
          </a:p>
        </p:txBody>
      </p:sp>
      <p:cxnSp>
        <p:nvCxnSpPr>
          <p:cNvPr id="31" name="直線矢印コネクタ 30">
            <a:extLst>
              <a:ext uri="{FF2B5EF4-FFF2-40B4-BE49-F238E27FC236}">
                <a16:creationId xmlns:a16="http://schemas.microsoft.com/office/drawing/2014/main" id="{D7EE56F1-0D44-2074-EEA3-B09FB1F30254}"/>
              </a:ext>
            </a:extLst>
          </p:cNvPr>
          <p:cNvCxnSpPr>
            <a:cxnSpLocks/>
          </p:cNvCxnSpPr>
          <p:nvPr/>
        </p:nvCxnSpPr>
        <p:spPr>
          <a:xfrm flipH="1">
            <a:off x="3184094" y="3676939"/>
            <a:ext cx="4074" cy="828000"/>
          </a:xfrm>
          <a:prstGeom prst="straightConnector1">
            <a:avLst/>
          </a:prstGeom>
          <a:noFill/>
          <a:ln w="6350" cap="flat" cmpd="sng" algn="ctr">
            <a:solidFill>
              <a:sysClr val="windowText" lastClr="000000"/>
            </a:solidFill>
            <a:prstDash val="solid"/>
            <a:tailEnd type="triangle" w="sm" len="sm"/>
          </a:ln>
          <a:effectLst/>
        </p:spPr>
      </p:cxnSp>
      <p:sp>
        <p:nvSpPr>
          <p:cNvPr id="47" name="正方形/長方形 46">
            <a:extLst>
              <a:ext uri="{FF2B5EF4-FFF2-40B4-BE49-F238E27FC236}">
                <a16:creationId xmlns:a16="http://schemas.microsoft.com/office/drawing/2014/main" id="{62D5C216-BA33-2D3F-8EFE-23C4585BCF82}"/>
              </a:ext>
            </a:extLst>
          </p:cNvPr>
          <p:cNvSpPr/>
          <p:nvPr/>
        </p:nvSpPr>
        <p:spPr>
          <a:xfrm>
            <a:off x="2364740" y="4617500"/>
            <a:ext cx="900000" cy="136735"/>
          </a:xfrm>
          <a:prstGeom prst="rect">
            <a:avLst/>
          </a:prstGeom>
          <a:solidFill>
            <a:schemeClr val="bg2">
              <a:lumMod val="75000"/>
            </a:schemeClr>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紐付番号</a:t>
            </a:r>
          </a:p>
        </p:txBody>
      </p:sp>
      <p:sp>
        <p:nvSpPr>
          <p:cNvPr id="59" name="矢印: U ターン 58">
            <a:extLst>
              <a:ext uri="{FF2B5EF4-FFF2-40B4-BE49-F238E27FC236}">
                <a16:creationId xmlns:a16="http://schemas.microsoft.com/office/drawing/2014/main" id="{1E8C9B12-6C9A-BB00-22D2-F917E4CF0228}"/>
              </a:ext>
            </a:extLst>
          </p:cNvPr>
          <p:cNvSpPr/>
          <p:nvPr/>
        </p:nvSpPr>
        <p:spPr>
          <a:xfrm rot="5400000" flipH="1" flipV="1">
            <a:off x="1823189" y="4178711"/>
            <a:ext cx="904347" cy="188206"/>
          </a:xfrm>
          <a:prstGeom prst="uturnArrow">
            <a:avLst>
              <a:gd name="adj1" fmla="val 25000"/>
              <a:gd name="adj2" fmla="val 25000"/>
              <a:gd name="adj3" fmla="val 25000"/>
              <a:gd name="adj4" fmla="val 43750"/>
              <a:gd name="adj5" fmla="val 100000"/>
            </a:avLst>
          </a:prstGeom>
          <a:solidFill>
            <a:schemeClr val="accent5">
              <a:lumMod val="20000"/>
              <a:lumOff val="80000"/>
            </a:schemeClr>
          </a:solidFill>
          <a:ln w="952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460" name="直線矢印コネクタ 459">
            <a:extLst>
              <a:ext uri="{FF2B5EF4-FFF2-40B4-BE49-F238E27FC236}">
                <a16:creationId xmlns:a16="http://schemas.microsoft.com/office/drawing/2014/main" id="{5E86637D-FAA9-FFDC-A0F1-A07841ABF991}"/>
              </a:ext>
            </a:extLst>
          </p:cNvPr>
          <p:cNvCxnSpPr>
            <a:cxnSpLocks/>
            <a:stCxn id="459" idx="3"/>
            <a:endCxn id="452" idx="1"/>
          </p:cNvCxnSpPr>
          <p:nvPr/>
        </p:nvCxnSpPr>
        <p:spPr>
          <a:xfrm flipV="1">
            <a:off x="1215848" y="4230444"/>
            <a:ext cx="1152831" cy="3537"/>
          </a:xfrm>
          <a:prstGeom prst="straightConnector1">
            <a:avLst/>
          </a:prstGeom>
          <a:noFill/>
          <a:ln w="19050" cap="flat" cmpd="sng" algn="ctr">
            <a:solidFill>
              <a:sysClr val="windowText" lastClr="000000"/>
            </a:solidFill>
            <a:prstDash val="solid"/>
            <a:headEnd type="triangle" w="med" len="lg"/>
            <a:tailEnd type="none" w="med" len="lg"/>
          </a:ln>
          <a:effectLst/>
        </p:spPr>
      </p:cxnSp>
      <p:sp>
        <p:nvSpPr>
          <p:cNvPr id="60" name="正方形/長方形 59">
            <a:extLst>
              <a:ext uri="{FF2B5EF4-FFF2-40B4-BE49-F238E27FC236}">
                <a16:creationId xmlns:a16="http://schemas.microsoft.com/office/drawing/2014/main" id="{8591BBB8-04C7-852E-5FDF-512A153CB900}"/>
              </a:ext>
            </a:extLst>
          </p:cNvPr>
          <p:cNvSpPr/>
          <p:nvPr/>
        </p:nvSpPr>
        <p:spPr>
          <a:xfrm>
            <a:off x="1315421" y="5195494"/>
            <a:ext cx="900000" cy="144000"/>
          </a:xfrm>
          <a:prstGeom prst="rect">
            <a:avLst/>
          </a:prstGeom>
          <a:solidFill>
            <a:srgbClr val="92D050"/>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t>PMH</a:t>
            </a:r>
            <a:r>
              <a:rPr kumimoji="1" lang="ja-JP" altLang="en-US" sz="700" dirty="0"/>
              <a:t>キー</a:t>
            </a:r>
          </a:p>
        </p:txBody>
      </p:sp>
      <p:sp>
        <p:nvSpPr>
          <p:cNvPr id="65" name="正方形/長方形 64">
            <a:extLst>
              <a:ext uri="{FF2B5EF4-FFF2-40B4-BE49-F238E27FC236}">
                <a16:creationId xmlns:a16="http://schemas.microsoft.com/office/drawing/2014/main" id="{C233A125-4E41-49FD-D314-3E9579ECBF39}"/>
              </a:ext>
            </a:extLst>
          </p:cNvPr>
          <p:cNvSpPr/>
          <p:nvPr/>
        </p:nvSpPr>
        <p:spPr>
          <a:xfrm>
            <a:off x="1314421" y="5374765"/>
            <a:ext cx="900000" cy="136735"/>
          </a:xfrm>
          <a:prstGeom prst="rect">
            <a:avLst/>
          </a:prstGeom>
          <a:solidFill>
            <a:schemeClr val="bg2">
              <a:lumMod val="75000"/>
            </a:schemeClr>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700" dirty="0">
                <a:solidFill>
                  <a:schemeClr val="tx1"/>
                </a:solidFill>
              </a:rPr>
              <a:t>紐付番号</a:t>
            </a:r>
          </a:p>
        </p:txBody>
      </p:sp>
      <p:cxnSp>
        <p:nvCxnSpPr>
          <p:cNvPr id="125" name="直線矢印コネクタ 124">
            <a:extLst>
              <a:ext uri="{FF2B5EF4-FFF2-40B4-BE49-F238E27FC236}">
                <a16:creationId xmlns:a16="http://schemas.microsoft.com/office/drawing/2014/main" id="{C2FAFC40-0872-C4C5-8895-997882663E0F}"/>
              </a:ext>
            </a:extLst>
          </p:cNvPr>
          <p:cNvCxnSpPr>
            <a:cxnSpLocks/>
          </p:cNvCxnSpPr>
          <p:nvPr/>
        </p:nvCxnSpPr>
        <p:spPr>
          <a:xfrm flipH="1">
            <a:off x="3676860" y="2823229"/>
            <a:ext cx="4074" cy="396000"/>
          </a:xfrm>
          <a:prstGeom prst="straightConnector1">
            <a:avLst/>
          </a:prstGeom>
          <a:noFill/>
          <a:ln w="6350" cap="flat" cmpd="sng" algn="ctr">
            <a:solidFill>
              <a:sysClr val="windowText" lastClr="000000"/>
            </a:solidFill>
            <a:prstDash val="solid"/>
            <a:tailEnd type="triangle" w="sm" len="sm"/>
          </a:ln>
          <a:effectLst/>
        </p:spPr>
      </p:cxnSp>
      <p:sp>
        <p:nvSpPr>
          <p:cNvPr id="163" name="正方形/長方形 162">
            <a:extLst>
              <a:ext uri="{FF2B5EF4-FFF2-40B4-BE49-F238E27FC236}">
                <a16:creationId xmlns:a16="http://schemas.microsoft.com/office/drawing/2014/main" id="{C639C95F-3956-62C5-BF5C-92D4721E943D}"/>
              </a:ext>
            </a:extLst>
          </p:cNvPr>
          <p:cNvSpPr/>
          <p:nvPr/>
        </p:nvSpPr>
        <p:spPr>
          <a:xfrm>
            <a:off x="4355976" y="6465107"/>
            <a:ext cx="857468" cy="137856"/>
          </a:xfrm>
          <a:prstGeom prst="rect">
            <a:avLst/>
          </a:prstGeom>
          <a:solidFill>
            <a:srgbClr val="92D050"/>
          </a:solidFill>
          <a:ln w="1587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t>PMH</a:t>
            </a:r>
            <a:r>
              <a:rPr kumimoji="1" lang="ja-JP" altLang="en-US" sz="700" dirty="0"/>
              <a:t>キー（一時）</a:t>
            </a:r>
            <a:endParaRPr kumimoji="1" lang="ja-JP" altLang="en-US" sz="600" dirty="0"/>
          </a:p>
        </p:txBody>
      </p:sp>
      <p:sp>
        <p:nvSpPr>
          <p:cNvPr id="12" name="四角形: 角を丸くする 11">
            <a:extLst>
              <a:ext uri="{FF2B5EF4-FFF2-40B4-BE49-F238E27FC236}">
                <a16:creationId xmlns:a16="http://schemas.microsoft.com/office/drawing/2014/main" id="{80329123-F7E6-A129-9BD7-4564FEDF7168}"/>
              </a:ext>
            </a:extLst>
          </p:cNvPr>
          <p:cNvSpPr/>
          <p:nvPr/>
        </p:nvSpPr>
        <p:spPr>
          <a:xfrm>
            <a:off x="5633362" y="2897828"/>
            <a:ext cx="3288108" cy="3495742"/>
          </a:xfrm>
          <a:prstGeom prst="roundRect">
            <a:avLst/>
          </a:prstGeom>
          <a:noFill/>
          <a:ln w="19050">
            <a:solidFill>
              <a:srgbClr val="00B05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14E574C5-2ADC-6806-499C-0752E2ECF649}"/>
              </a:ext>
            </a:extLst>
          </p:cNvPr>
          <p:cNvSpPr/>
          <p:nvPr/>
        </p:nvSpPr>
        <p:spPr>
          <a:xfrm>
            <a:off x="7816359" y="5757835"/>
            <a:ext cx="828000" cy="149954"/>
          </a:xfrm>
          <a:prstGeom prst="rect">
            <a:avLst/>
          </a:prstGeom>
          <a:solidFill>
            <a:schemeClr val="bg1"/>
          </a:solidFill>
          <a:ln w="158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700" dirty="0">
                <a:solidFill>
                  <a:schemeClr val="tx1"/>
                </a:solidFill>
              </a:rPr>
              <a:t>PMH</a:t>
            </a:r>
            <a:r>
              <a:rPr kumimoji="1" lang="ja-JP" altLang="en-US" sz="700" dirty="0">
                <a:solidFill>
                  <a:schemeClr val="tx1"/>
                </a:solidFill>
              </a:rPr>
              <a:t>仮名識別子</a:t>
            </a:r>
          </a:p>
        </p:txBody>
      </p:sp>
    </p:spTree>
    <p:extLst>
      <p:ext uri="{BB962C8B-B14F-4D97-AF65-F5344CB8AC3E}">
        <p14:creationId xmlns:p14="http://schemas.microsoft.com/office/powerpoint/2010/main" val="544077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a:extLst>
              <a:ext uri="{FF2B5EF4-FFF2-40B4-BE49-F238E27FC236}">
                <a16:creationId xmlns:a16="http://schemas.microsoft.com/office/drawing/2014/main" id="{299EAABE-ED51-27F9-7153-E06E30F127BB}"/>
              </a:ext>
            </a:extLst>
          </p:cNvPr>
          <p:cNvSpPr txBox="1"/>
          <p:nvPr/>
        </p:nvSpPr>
        <p:spPr>
          <a:xfrm>
            <a:off x="3104" y="7644"/>
            <a:ext cx="9133988" cy="292388"/>
          </a:xfrm>
          <a:prstGeom prst="rect">
            <a:avLst/>
          </a:prstGeom>
          <a:gradFill>
            <a:gsLst>
              <a:gs pos="0">
                <a:schemeClr val="accent1">
                  <a:lumMod val="60000"/>
                  <a:lumOff val="40000"/>
                </a:schemeClr>
              </a:gs>
              <a:gs pos="35000">
                <a:schemeClr val="accent1">
                  <a:lumMod val="40000"/>
                  <a:lumOff val="60000"/>
                </a:schemeClr>
              </a:gs>
              <a:gs pos="100000">
                <a:schemeClr val="accent1">
                  <a:lumMod val="20000"/>
                  <a:lumOff val="80000"/>
                </a:schemeClr>
              </a:gs>
            </a:gsLst>
          </a:gradFill>
          <a:ln>
            <a:solidFill>
              <a:schemeClr val="accent1">
                <a:lumMod val="50000"/>
              </a:schemeClr>
            </a:solidFill>
          </a:ln>
        </p:spPr>
        <p:style>
          <a:lnRef idx="1">
            <a:schemeClr val="accent2"/>
          </a:lnRef>
          <a:fillRef idx="2">
            <a:schemeClr val="accent2"/>
          </a:fillRef>
          <a:effectRef idx="1">
            <a:schemeClr val="accent2"/>
          </a:effectRef>
          <a:fontRef idx="minor">
            <a:schemeClr val="dk1"/>
          </a:fontRef>
        </p:style>
        <p:txBody>
          <a:bodyPr wrap="square" rtlCol="0" anchor="ctr" anchorCtr="0">
            <a:spAutoFit/>
          </a:bodyPr>
          <a:lstStyle/>
          <a:p>
            <a:pPr algn="ctr"/>
            <a:r>
              <a:rPr lang="ja-JP" altLang="en-US" sz="1300" b="1" dirty="0"/>
              <a:t>公費医療費助成事務の概要　全体図補足</a:t>
            </a:r>
            <a:endParaRPr lang="en-US" altLang="ja-JP" sz="1300" b="1" dirty="0"/>
          </a:p>
        </p:txBody>
      </p:sp>
      <p:sp>
        <p:nvSpPr>
          <p:cNvPr id="4" name="スライド番号プレースホルダー 3">
            <a:extLst>
              <a:ext uri="{FF2B5EF4-FFF2-40B4-BE49-F238E27FC236}">
                <a16:creationId xmlns:a16="http://schemas.microsoft.com/office/drawing/2014/main" id="{FDFC0C55-6A21-A734-037C-A2611F7CCAFB}"/>
              </a:ext>
            </a:extLst>
          </p:cNvPr>
          <p:cNvSpPr>
            <a:spLocks noGrp="1"/>
          </p:cNvSpPr>
          <p:nvPr>
            <p:ph type="sldNum" sz="quarter" idx="12"/>
          </p:nvPr>
        </p:nvSpPr>
        <p:spPr/>
        <p:txBody>
          <a:bodyPr/>
          <a:lstStyle/>
          <a:p>
            <a:fld id="{0E42DE6C-E185-41E3-800E-ECA57678C413}" type="slidenum">
              <a:rPr kumimoji="1" lang="ja-JP" altLang="en-US" smtClean="0"/>
              <a:t>2</a:t>
            </a:fld>
            <a:endParaRPr kumimoji="1" lang="ja-JP" altLang="en-US"/>
          </a:p>
        </p:txBody>
      </p:sp>
      <p:sp>
        <p:nvSpPr>
          <p:cNvPr id="5" name="正方形/長方形 4">
            <a:extLst>
              <a:ext uri="{FF2B5EF4-FFF2-40B4-BE49-F238E27FC236}">
                <a16:creationId xmlns:a16="http://schemas.microsoft.com/office/drawing/2014/main" id="{E904797B-9535-D086-4141-49016297F618}"/>
              </a:ext>
            </a:extLst>
          </p:cNvPr>
          <p:cNvSpPr/>
          <p:nvPr/>
        </p:nvSpPr>
        <p:spPr>
          <a:xfrm>
            <a:off x="250825" y="400999"/>
            <a:ext cx="3600000" cy="216000"/>
          </a:xfrm>
          <a:prstGeom prst="rect">
            <a:avLst/>
          </a:prstGeom>
          <a:solidFill>
            <a:schemeClr val="accent1">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dirty="0">
                <a:solidFill>
                  <a:srgbClr val="FF0000"/>
                </a:solidFill>
              </a:rPr>
              <a:t>① 特定個人情報の登録・管理</a:t>
            </a:r>
          </a:p>
        </p:txBody>
      </p:sp>
      <p:sp>
        <p:nvSpPr>
          <p:cNvPr id="7" name="正方形/長方形 6">
            <a:extLst>
              <a:ext uri="{FF2B5EF4-FFF2-40B4-BE49-F238E27FC236}">
                <a16:creationId xmlns:a16="http://schemas.microsoft.com/office/drawing/2014/main" id="{0D2DBF30-D92B-CB88-9E60-E3723A151DCC}"/>
              </a:ext>
            </a:extLst>
          </p:cNvPr>
          <p:cNvSpPr/>
          <p:nvPr/>
        </p:nvSpPr>
        <p:spPr>
          <a:xfrm>
            <a:off x="7578455" y="7370"/>
            <a:ext cx="1051560" cy="300734"/>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pPr algn="ctr"/>
            <a:r>
              <a:rPr kumimoji="1" lang="ja-JP" altLang="en-US" sz="1300" b="1" dirty="0">
                <a:solidFill>
                  <a:schemeClr val="tx1"/>
                </a:solidFill>
              </a:rPr>
              <a:t>別紙</a:t>
            </a:r>
            <a:r>
              <a:rPr lang="ja-JP" altLang="en-US" sz="1300" b="1" dirty="0">
                <a:solidFill>
                  <a:schemeClr val="tx1"/>
                </a:solidFill>
              </a:rPr>
              <a:t>②</a:t>
            </a:r>
            <a:endParaRPr kumimoji="1" lang="ja-JP" altLang="en-US" sz="1300" b="1" dirty="0">
              <a:solidFill>
                <a:schemeClr val="tx1"/>
              </a:solidFill>
            </a:endParaRPr>
          </a:p>
        </p:txBody>
      </p:sp>
      <p:sp>
        <p:nvSpPr>
          <p:cNvPr id="9" name="テキスト ボックス 8">
            <a:extLst>
              <a:ext uri="{FF2B5EF4-FFF2-40B4-BE49-F238E27FC236}">
                <a16:creationId xmlns:a16="http://schemas.microsoft.com/office/drawing/2014/main" id="{A4D99598-54D5-9C66-DD7C-D385C3F69CB0}"/>
              </a:ext>
            </a:extLst>
          </p:cNvPr>
          <p:cNvSpPr txBox="1"/>
          <p:nvPr/>
        </p:nvSpPr>
        <p:spPr>
          <a:xfrm>
            <a:off x="250825" y="622429"/>
            <a:ext cx="8747965" cy="646331"/>
          </a:xfrm>
          <a:prstGeom prst="rect">
            <a:avLst/>
          </a:prstGeom>
          <a:noFill/>
        </p:spPr>
        <p:txBody>
          <a:bodyPr wrap="square" rtlCol="0">
            <a:spAutoFit/>
          </a:bodyPr>
          <a:lstStyle/>
          <a:p>
            <a:r>
              <a:rPr lang="ja-JP" altLang="en-US" sz="1200" dirty="0">
                <a:latin typeface="+mn-ea"/>
              </a:rPr>
              <a:t>・情報連携のため、本市区町村は、</a:t>
            </a:r>
            <a:r>
              <a:rPr lang="en-US" altLang="ja-JP" sz="1200" dirty="0">
                <a:latin typeface="+mn-ea"/>
              </a:rPr>
              <a:t>Public Medical Hub</a:t>
            </a:r>
            <a:r>
              <a:rPr lang="ja-JP" altLang="en-US" sz="1200" dirty="0">
                <a:latin typeface="+mn-ea"/>
              </a:rPr>
              <a:t>（</a:t>
            </a:r>
            <a:r>
              <a:rPr lang="en-US" altLang="ja-JP" sz="1200" dirty="0">
                <a:latin typeface="+mn-ea"/>
              </a:rPr>
              <a:t>PMH</a:t>
            </a:r>
            <a:r>
              <a:rPr lang="ja-JP" altLang="en-US" sz="1200" dirty="0">
                <a:latin typeface="+mn-ea"/>
              </a:rPr>
              <a:t>）へ本事務に係る対象者の個人番号を含む対象者情報、公費医療資格情報等の紐付け及び登録を行う。（</a:t>
            </a:r>
            <a:r>
              <a:rPr lang="en-US" altLang="ja-JP" sz="1200" dirty="0">
                <a:latin typeface="+mn-ea"/>
              </a:rPr>
              <a:t>LGWAN</a:t>
            </a:r>
            <a:r>
              <a:rPr lang="ja-JP" altLang="en-US" sz="1200" dirty="0">
                <a:latin typeface="+mn-ea"/>
              </a:rPr>
              <a:t>回線等経由）</a:t>
            </a:r>
            <a:endParaRPr lang="en-US" altLang="ja-JP" sz="1200" dirty="0">
              <a:latin typeface="+mn-ea"/>
            </a:endParaRPr>
          </a:p>
          <a:p>
            <a:r>
              <a:rPr lang="ja-JP" altLang="en-US" sz="1200" dirty="0">
                <a:latin typeface="+mn-ea"/>
              </a:rPr>
              <a:t>・</a:t>
            </a:r>
            <a:r>
              <a:rPr lang="en-US" altLang="ja-JP" sz="1200" dirty="0">
                <a:latin typeface="+mn-ea"/>
              </a:rPr>
              <a:t>PMH</a:t>
            </a:r>
            <a:r>
              <a:rPr lang="ja-JP" altLang="en-US" sz="1200" dirty="0">
                <a:latin typeface="+mn-ea"/>
              </a:rPr>
              <a:t>へ登録された個人情報へのアクセスは適切に制御される。</a:t>
            </a:r>
          </a:p>
        </p:txBody>
      </p:sp>
      <p:sp>
        <p:nvSpPr>
          <p:cNvPr id="11" name="正方形/長方形 10">
            <a:extLst>
              <a:ext uri="{FF2B5EF4-FFF2-40B4-BE49-F238E27FC236}">
                <a16:creationId xmlns:a16="http://schemas.microsoft.com/office/drawing/2014/main" id="{9E266992-742B-85E0-D8E5-6017DF338C9F}"/>
              </a:ext>
            </a:extLst>
          </p:cNvPr>
          <p:cNvSpPr/>
          <p:nvPr/>
        </p:nvSpPr>
        <p:spPr>
          <a:xfrm>
            <a:off x="250138" y="1524943"/>
            <a:ext cx="3600000" cy="216000"/>
          </a:xfrm>
          <a:prstGeom prst="rect">
            <a:avLst/>
          </a:prstGeom>
          <a:solidFill>
            <a:schemeClr val="accent1">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dirty="0">
                <a:solidFill>
                  <a:srgbClr val="FF0000"/>
                </a:solidFill>
              </a:rPr>
              <a:t>② </a:t>
            </a:r>
            <a:r>
              <a:rPr kumimoji="1" lang="en-US" altLang="ja-JP" sz="1200" b="1" dirty="0">
                <a:solidFill>
                  <a:srgbClr val="FF0000"/>
                </a:solidFill>
                <a:latin typeface="+mn-ea"/>
              </a:rPr>
              <a:t>PMH</a:t>
            </a:r>
            <a:r>
              <a:rPr kumimoji="1" lang="ja-JP" altLang="en-US" sz="1200" b="1" dirty="0">
                <a:solidFill>
                  <a:srgbClr val="FF0000"/>
                </a:solidFill>
                <a:latin typeface="+mn-ea"/>
              </a:rPr>
              <a:t>キー</a:t>
            </a:r>
            <a:r>
              <a:rPr lang="ja-JP" altLang="en-US" sz="1200" b="1" dirty="0">
                <a:solidFill>
                  <a:srgbClr val="FF0000"/>
                </a:solidFill>
                <a:latin typeface="+mn-ea"/>
              </a:rPr>
              <a:t>採番</a:t>
            </a:r>
            <a:endParaRPr kumimoji="1" lang="ja-JP" altLang="en-US" sz="1200" b="1" dirty="0">
              <a:solidFill>
                <a:srgbClr val="FF0000"/>
              </a:solidFill>
            </a:endParaRPr>
          </a:p>
        </p:txBody>
      </p:sp>
      <p:sp>
        <p:nvSpPr>
          <p:cNvPr id="12" name="正方形/長方形 11">
            <a:extLst>
              <a:ext uri="{FF2B5EF4-FFF2-40B4-BE49-F238E27FC236}">
                <a16:creationId xmlns:a16="http://schemas.microsoft.com/office/drawing/2014/main" id="{B143420A-86CB-D398-7326-F263AF05EDC7}"/>
              </a:ext>
            </a:extLst>
          </p:cNvPr>
          <p:cNvSpPr/>
          <p:nvPr/>
        </p:nvSpPr>
        <p:spPr>
          <a:xfrm>
            <a:off x="250138" y="4203524"/>
            <a:ext cx="3600000" cy="216000"/>
          </a:xfrm>
          <a:prstGeom prst="rect">
            <a:avLst/>
          </a:prstGeom>
          <a:solidFill>
            <a:schemeClr val="accent1">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dirty="0">
                <a:solidFill>
                  <a:srgbClr val="FF0000"/>
                </a:solidFill>
              </a:rPr>
              <a:t>④医療機関からの資格確認</a:t>
            </a:r>
            <a:endParaRPr kumimoji="1" lang="en-US" altLang="ja-JP" sz="1200" b="1" dirty="0">
              <a:solidFill>
                <a:srgbClr val="FF0000"/>
              </a:solidFill>
            </a:endParaRPr>
          </a:p>
        </p:txBody>
      </p:sp>
      <p:sp>
        <p:nvSpPr>
          <p:cNvPr id="2" name="正方形/長方形 1">
            <a:extLst>
              <a:ext uri="{FF2B5EF4-FFF2-40B4-BE49-F238E27FC236}">
                <a16:creationId xmlns:a16="http://schemas.microsoft.com/office/drawing/2014/main" id="{7A9F9459-ED03-BA88-E96F-8C84EEF2E504}"/>
              </a:ext>
            </a:extLst>
          </p:cNvPr>
          <p:cNvSpPr/>
          <p:nvPr/>
        </p:nvSpPr>
        <p:spPr>
          <a:xfrm>
            <a:off x="250138" y="2798379"/>
            <a:ext cx="3600000" cy="216000"/>
          </a:xfrm>
          <a:prstGeom prst="rect">
            <a:avLst/>
          </a:prstGeom>
          <a:solidFill>
            <a:schemeClr val="accent1">
              <a:lumMod val="20000"/>
              <a:lumOff val="8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dirty="0">
                <a:solidFill>
                  <a:srgbClr val="FF0000"/>
                </a:solidFill>
              </a:rPr>
              <a:t>③</a:t>
            </a:r>
            <a:r>
              <a:rPr lang="ja-JP" altLang="en-US" sz="1200" b="1" dirty="0">
                <a:solidFill>
                  <a:srgbClr val="FF0000"/>
                </a:solidFill>
              </a:rPr>
              <a:t>マイナポータルからの資格確認</a:t>
            </a:r>
            <a:endParaRPr kumimoji="1" lang="en-US" altLang="ja-JP" sz="1200" b="1" dirty="0">
              <a:solidFill>
                <a:srgbClr val="FF0000"/>
              </a:solidFill>
            </a:endParaRPr>
          </a:p>
        </p:txBody>
      </p:sp>
      <p:sp>
        <p:nvSpPr>
          <p:cNvPr id="10" name="テキスト ボックス 9">
            <a:extLst>
              <a:ext uri="{FF2B5EF4-FFF2-40B4-BE49-F238E27FC236}">
                <a16:creationId xmlns:a16="http://schemas.microsoft.com/office/drawing/2014/main" id="{C94DF478-D461-A2ED-C668-6CDAD19E06D3}"/>
              </a:ext>
            </a:extLst>
          </p:cNvPr>
          <p:cNvSpPr txBox="1"/>
          <p:nvPr/>
        </p:nvSpPr>
        <p:spPr>
          <a:xfrm>
            <a:off x="250825" y="4420269"/>
            <a:ext cx="8747965" cy="1384995"/>
          </a:xfrm>
          <a:prstGeom prst="rect">
            <a:avLst/>
          </a:prstGeom>
          <a:noFill/>
        </p:spPr>
        <p:txBody>
          <a:bodyPr wrap="square" rtlCol="0">
            <a:spAutoFit/>
          </a:bodyPr>
          <a:lstStyle/>
          <a:p>
            <a:r>
              <a:rPr lang="ja-JP" altLang="en-US" sz="1200" b="1" dirty="0">
                <a:latin typeface="+mn-ea"/>
              </a:rPr>
              <a:t>・</a:t>
            </a:r>
            <a:r>
              <a:rPr lang="ja-JP" altLang="en-US" sz="1200" dirty="0">
                <a:latin typeface="+mn-ea"/>
              </a:rPr>
              <a:t>オンライン資格確認等システムは、紐付番号をキーにマイナンバーカードの電子証明書のシリアル番号と</a:t>
            </a:r>
            <a:r>
              <a:rPr lang="en-US" altLang="ja-JP" sz="1200" dirty="0">
                <a:latin typeface="+mn-ea"/>
              </a:rPr>
              <a:t>PMH</a:t>
            </a:r>
            <a:r>
              <a:rPr lang="ja-JP" altLang="en-US" sz="1200" dirty="0">
                <a:latin typeface="+mn-ea"/>
              </a:rPr>
              <a:t>キーを紐付けて、一時的に利用するための</a:t>
            </a:r>
            <a:r>
              <a:rPr lang="en-US" altLang="ja-JP" sz="1200" dirty="0">
                <a:latin typeface="+mn-ea"/>
              </a:rPr>
              <a:t>PMH</a:t>
            </a:r>
            <a:r>
              <a:rPr lang="ja-JP" altLang="en-US" sz="1200" dirty="0">
                <a:latin typeface="+mn-ea"/>
              </a:rPr>
              <a:t>連携キーを暗号化して生成する。オンライン資格確認等システムは、</a:t>
            </a:r>
            <a:r>
              <a:rPr lang="en-US" altLang="ja-JP" sz="1200" dirty="0">
                <a:latin typeface="+mn-ea"/>
              </a:rPr>
              <a:t>PMH</a:t>
            </a:r>
            <a:r>
              <a:rPr lang="ja-JP" altLang="en-US" sz="1200" dirty="0">
                <a:latin typeface="+mn-ea"/>
              </a:rPr>
              <a:t>に</a:t>
            </a:r>
            <a:r>
              <a:rPr lang="en-US" altLang="ja-JP" sz="1200" dirty="0">
                <a:latin typeface="+mn-ea"/>
              </a:rPr>
              <a:t>PMH</a:t>
            </a:r>
            <a:r>
              <a:rPr lang="ja-JP" altLang="en-US" sz="1200" dirty="0">
                <a:latin typeface="+mn-ea"/>
              </a:rPr>
              <a:t>連携キーで公費医療費助成の資格情報を照会し、照会元となる医療機関システム等に同資格情報を応答する。 （</a:t>
            </a:r>
            <a:r>
              <a:rPr lang="en-US" altLang="ja-JP" sz="1200" dirty="0">
                <a:latin typeface="+mn-ea"/>
              </a:rPr>
              <a:t>PMH</a:t>
            </a:r>
            <a:r>
              <a:rPr lang="ja-JP" altLang="en-US" sz="1200" dirty="0">
                <a:latin typeface="+mn-ea"/>
              </a:rPr>
              <a:t>連携キーは都度作成され、利用後に削除される。）医療機関システム等を利用して受診者が、マイナンバーカードで認証し、同意する都度、資格確認が可能となる。</a:t>
            </a:r>
            <a:endParaRPr lang="en-US" altLang="ja-JP" sz="1200" dirty="0">
              <a:latin typeface="+mn-ea"/>
            </a:endParaRPr>
          </a:p>
          <a:p>
            <a:r>
              <a:rPr lang="ja-JP" altLang="en-US" sz="1200" dirty="0">
                <a:latin typeface="+mn-ea"/>
              </a:rPr>
              <a:t>・医療機関システム等（オンライン資格確認端末）を利用して、受診者がマイナンバーカードで認証し、同意することで医療機関は、公費医療資格情報の確認（閲覧</a:t>
            </a:r>
            <a:r>
              <a:rPr lang="en-US" altLang="ja-JP" sz="1200" dirty="0">
                <a:latin typeface="+mn-ea"/>
              </a:rPr>
              <a:t>/</a:t>
            </a:r>
            <a:r>
              <a:rPr lang="ja-JP" altLang="en-US" sz="1200" dirty="0">
                <a:latin typeface="+mn-ea"/>
              </a:rPr>
              <a:t>取得）が可能となり、医療機関は、必要に応じて医療機関システム等（電子カルテ、電子レセプトなど）の医療機関システムに同資格情報の取込みを行う。</a:t>
            </a:r>
            <a:endParaRPr lang="en-US" altLang="ja-JP" sz="1200" dirty="0">
              <a:latin typeface="+mn-ea"/>
            </a:endParaRPr>
          </a:p>
        </p:txBody>
      </p:sp>
      <p:sp>
        <p:nvSpPr>
          <p:cNvPr id="15" name="テキスト ボックス 14">
            <a:extLst>
              <a:ext uri="{FF2B5EF4-FFF2-40B4-BE49-F238E27FC236}">
                <a16:creationId xmlns:a16="http://schemas.microsoft.com/office/drawing/2014/main" id="{2263F495-A4EE-E051-EF46-D5A9BCCA2C33}"/>
              </a:ext>
            </a:extLst>
          </p:cNvPr>
          <p:cNvSpPr txBox="1"/>
          <p:nvPr/>
        </p:nvSpPr>
        <p:spPr>
          <a:xfrm>
            <a:off x="250825" y="3030051"/>
            <a:ext cx="8747965" cy="830997"/>
          </a:xfrm>
          <a:prstGeom prst="rect">
            <a:avLst/>
          </a:prstGeom>
          <a:noFill/>
        </p:spPr>
        <p:txBody>
          <a:bodyPr wrap="square" rtlCol="0">
            <a:spAutoFit/>
          </a:bodyPr>
          <a:lstStyle/>
          <a:p>
            <a:r>
              <a:rPr lang="ja-JP" altLang="en-US" sz="1200" dirty="0">
                <a:latin typeface="+mn-ea"/>
              </a:rPr>
              <a:t>・オンライン資格確認等システムは、紐付番号をキーに仮名識別子と</a:t>
            </a:r>
            <a:r>
              <a:rPr lang="en-US" altLang="ja-JP" sz="1200" dirty="0">
                <a:latin typeface="+mn-ea"/>
              </a:rPr>
              <a:t>PMH</a:t>
            </a:r>
            <a:r>
              <a:rPr lang="ja-JP" altLang="en-US" sz="1200" dirty="0">
                <a:latin typeface="+mn-ea"/>
              </a:rPr>
              <a:t>キーを紐付けて、マイナポータルに連携する。マイナポータルは、新たに</a:t>
            </a:r>
            <a:r>
              <a:rPr lang="en-US" altLang="ja-JP" sz="1200" dirty="0">
                <a:latin typeface="+mn-ea"/>
              </a:rPr>
              <a:t>PMH</a:t>
            </a:r>
            <a:r>
              <a:rPr lang="ja-JP" altLang="en-US" sz="1200" dirty="0">
                <a:latin typeface="+mn-ea"/>
              </a:rPr>
              <a:t>用の仮名識別子（</a:t>
            </a:r>
            <a:r>
              <a:rPr lang="en-US" altLang="ja-JP" sz="1200" dirty="0">
                <a:latin typeface="+mn-ea"/>
              </a:rPr>
              <a:t>PMH</a:t>
            </a:r>
            <a:r>
              <a:rPr lang="ja-JP" altLang="en-US" sz="1200" dirty="0">
                <a:latin typeface="+mn-ea"/>
              </a:rPr>
              <a:t>仮名識別子）を生成し、シリアル番号、仮名識別子、</a:t>
            </a:r>
            <a:r>
              <a:rPr lang="en-US" altLang="ja-JP" sz="1200" dirty="0">
                <a:latin typeface="+mn-ea"/>
              </a:rPr>
              <a:t>PMH</a:t>
            </a:r>
            <a:r>
              <a:rPr lang="ja-JP" altLang="en-US" sz="1200" dirty="0">
                <a:latin typeface="+mn-ea"/>
              </a:rPr>
              <a:t>キーと紐付けて、</a:t>
            </a:r>
            <a:r>
              <a:rPr lang="en-US" altLang="ja-JP" sz="1200" dirty="0">
                <a:latin typeface="+mn-ea"/>
              </a:rPr>
              <a:t>PMH</a:t>
            </a:r>
            <a:r>
              <a:rPr lang="ja-JP" altLang="en-US" sz="1200" dirty="0">
                <a:latin typeface="+mn-ea"/>
              </a:rPr>
              <a:t>に連携する。（連携後、マイナポータル上から</a:t>
            </a:r>
            <a:r>
              <a:rPr lang="en-US" altLang="ja-JP" sz="1200" dirty="0">
                <a:latin typeface="+mn-ea"/>
              </a:rPr>
              <a:t>PMH</a:t>
            </a:r>
            <a:r>
              <a:rPr lang="ja-JP" altLang="en-US" sz="1200" dirty="0">
                <a:latin typeface="+mn-ea"/>
              </a:rPr>
              <a:t>キーは削除される。）以降、マイナポータルからの資格確認が可能となる。</a:t>
            </a:r>
            <a:endParaRPr lang="en-US" altLang="ja-JP" sz="1200" dirty="0">
              <a:latin typeface="+mn-ea"/>
            </a:endParaRPr>
          </a:p>
          <a:p>
            <a:r>
              <a:rPr lang="ja-JP" altLang="en-US" sz="1200" dirty="0">
                <a:latin typeface="+mn-ea"/>
              </a:rPr>
              <a:t>・住民がマイナポータル経由で、自身の公費医療資格情報を確認する。</a:t>
            </a:r>
          </a:p>
        </p:txBody>
      </p:sp>
      <p:sp>
        <p:nvSpPr>
          <p:cNvPr id="19" name="テキスト ボックス 18">
            <a:extLst>
              <a:ext uri="{FF2B5EF4-FFF2-40B4-BE49-F238E27FC236}">
                <a16:creationId xmlns:a16="http://schemas.microsoft.com/office/drawing/2014/main" id="{5C02CAA3-18F9-BF2F-F0C2-BFA97094A969}"/>
              </a:ext>
            </a:extLst>
          </p:cNvPr>
          <p:cNvSpPr txBox="1"/>
          <p:nvPr/>
        </p:nvSpPr>
        <p:spPr>
          <a:xfrm>
            <a:off x="252485" y="1737390"/>
            <a:ext cx="8747965" cy="646331"/>
          </a:xfrm>
          <a:prstGeom prst="rect">
            <a:avLst/>
          </a:prstGeom>
          <a:noFill/>
        </p:spPr>
        <p:txBody>
          <a:bodyPr wrap="square" rtlCol="0">
            <a:spAutoFit/>
          </a:bodyPr>
          <a:lstStyle/>
          <a:p>
            <a:r>
              <a:rPr lang="ja-JP" altLang="en-US" sz="1200" b="1" dirty="0">
                <a:latin typeface="+mn-ea"/>
              </a:rPr>
              <a:t>・</a:t>
            </a:r>
            <a:r>
              <a:rPr lang="en-US" altLang="ja-JP" sz="1200" dirty="0">
                <a:latin typeface="+mn-ea"/>
              </a:rPr>
              <a:t>PMH</a:t>
            </a:r>
            <a:r>
              <a:rPr lang="ja-JP" altLang="en-US" sz="1200" dirty="0">
                <a:latin typeface="+mn-ea"/>
              </a:rPr>
              <a:t>は、医療保険者等向け中間サーバーに対してオンライン資格確認等システムと</a:t>
            </a:r>
            <a:r>
              <a:rPr lang="en-US" altLang="ja-JP" sz="1200" dirty="0">
                <a:latin typeface="+mn-ea"/>
              </a:rPr>
              <a:t>PMH</a:t>
            </a:r>
            <a:r>
              <a:rPr lang="ja-JP" altLang="en-US" sz="1200" dirty="0">
                <a:latin typeface="+mn-ea"/>
              </a:rPr>
              <a:t>が連動するための</a:t>
            </a:r>
            <a:r>
              <a:rPr lang="en-US" altLang="ja-JP" sz="1200" dirty="0">
                <a:latin typeface="+mn-ea"/>
              </a:rPr>
              <a:t>PMH</a:t>
            </a:r>
            <a:r>
              <a:rPr lang="ja-JP" altLang="en-US" sz="1200" dirty="0">
                <a:latin typeface="+mn-ea"/>
              </a:rPr>
              <a:t>キーの採番処理を依頼し、医療保険者等向け中間サーバーは、</a:t>
            </a:r>
            <a:r>
              <a:rPr lang="en-US" altLang="ja-JP" sz="1200" dirty="0">
                <a:latin typeface="+mn-ea"/>
              </a:rPr>
              <a:t>PMH</a:t>
            </a:r>
            <a:r>
              <a:rPr lang="ja-JP" altLang="en-US" sz="1200" dirty="0">
                <a:latin typeface="+mn-ea"/>
              </a:rPr>
              <a:t>キーを採番して</a:t>
            </a:r>
            <a:r>
              <a:rPr lang="en-US" altLang="ja-JP" sz="1200" dirty="0">
                <a:latin typeface="+mn-ea"/>
              </a:rPr>
              <a:t>PMH</a:t>
            </a:r>
            <a:r>
              <a:rPr lang="ja-JP" altLang="en-US" sz="1200" dirty="0">
                <a:latin typeface="+mn-ea"/>
              </a:rPr>
              <a:t>に回答する。医療保険者等向け中間サーバーは、</a:t>
            </a:r>
            <a:r>
              <a:rPr lang="en-US" altLang="ja-JP" sz="1200" dirty="0">
                <a:latin typeface="+mn-ea"/>
              </a:rPr>
              <a:t>PM</a:t>
            </a:r>
            <a:r>
              <a:rPr lang="ja-JP" altLang="en-US" sz="1200" dirty="0">
                <a:latin typeface="+mn-ea"/>
              </a:rPr>
              <a:t>Ｈキーと紐付番号を紐付けて、オンライン資格確認等システムへ連携する。</a:t>
            </a:r>
            <a:endParaRPr lang="en-US" altLang="ja-JP" sz="1200" dirty="0">
              <a:latin typeface="+mn-ea"/>
            </a:endParaRPr>
          </a:p>
        </p:txBody>
      </p:sp>
    </p:spTree>
    <p:extLst>
      <p:ext uri="{BB962C8B-B14F-4D97-AF65-F5344CB8AC3E}">
        <p14:creationId xmlns:p14="http://schemas.microsoft.com/office/powerpoint/2010/main" val="315647527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F12907EF477BAA499F9555E22CD5059C" ma:contentTypeVersion="16" ma:contentTypeDescription="新しいドキュメントを作成します。" ma:contentTypeScope="" ma:versionID="a434592ae1c4a937a2e2bae00536ee9f">
  <xsd:schema xmlns:xsd="http://www.w3.org/2001/XMLSchema" xmlns:xs="http://www.w3.org/2001/XMLSchema" xmlns:p="http://schemas.microsoft.com/office/2006/metadata/properties" xmlns:ns2="9a318f4f-7d25-4ddc-a3c9-d05d657f0086" xmlns:ns3="1a50bcf9-2e85-4c19-9da2-2013887e8db7" targetNamespace="http://schemas.microsoft.com/office/2006/metadata/properties" ma:root="true" ma:fieldsID="5a151c40eb3c52c2b06f8ef783166a12" ns2:_="" ns3:_="">
    <xsd:import namespace="9a318f4f-7d25-4ddc-a3c9-d05d657f0086"/>
    <xsd:import namespace="1a50bcf9-2e85-4c19-9da2-2013887e8db7"/>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_Flow_SignoffStatu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a318f4f-7d25-4ddc-a3c9-d05d657f0086"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Location" ma:index="21" nillable="true" ma:displayName="Location" ma:description="" ma:indexed="true" ma:internalName="MediaServiceLocation" ma:readOnly="true">
      <xsd:simpleType>
        <xsd:restriction base="dms:Text"/>
      </xsd:simpleType>
    </xsd:element>
    <xsd:element name="_Flow_SignoffStatus" ma:index="22" nillable="true" ma:displayName="承認の状態" ma:internalName="_x0024_Resources_x003a_core_x002c_Signoff_Status">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a50bcf9-2e85-4c19-9da2-2013887e8db7" elementFormDefault="qualified">
    <xsd:import namespace="http://schemas.microsoft.com/office/2006/documentManagement/types"/>
    <xsd:import namespace="http://schemas.microsoft.com/office/infopath/2007/PartnerControls"/>
    <xsd:element name="TaxCatchAll" ma:index="19" nillable="true" ma:displayName="Taxonomy Catch All Column" ma:hidden="true" ma:list="{07f76d1d-5946-42cb-85bc-9872c69756d2}" ma:internalName="TaxCatchAll" ma:showField="CatchAllData" ma:web="1a50bcf9-2e85-4c19-9da2-2013887e8db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Owner xmlns="9a318f4f-7d25-4ddc-a3c9-d05d657f0086">
      <UserInfo>
        <DisplayName/>
        <AccountId xsi:nil="true"/>
        <AccountType/>
      </UserInfo>
    </Owner>
    <_Flow_SignoffStatus xmlns="9a318f4f-7d25-4ddc-a3c9-d05d657f0086" xsi:nil="true"/>
    <lcf76f155ced4ddcb4097134ff3c332f xmlns="9a318f4f-7d25-4ddc-a3c9-d05d657f0086">
      <Terms xmlns="http://schemas.microsoft.com/office/infopath/2007/PartnerControls"/>
    </lcf76f155ced4ddcb4097134ff3c332f>
    <TaxCatchAll xmlns="1a50bcf9-2e85-4c19-9da2-2013887e8db7" xsi:nil="true"/>
  </documentManagement>
</p:properties>
</file>

<file path=customXml/itemProps1.xml><?xml version="1.0" encoding="utf-8"?>
<ds:datastoreItem xmlns:ds="http://schemas.openxmlformats.org/officeDocument/2006/customXml" ds:itemID="{88CFD1AB-515D-42F3-9058-A8E3F31625CE}"/>
</file>

<file path=customXml/itemProps2.xml><?xml version="1.0" encoding="utf-8"?>
<ds:datastoreItem xmlns:ds="http://schemas.openxmlformats.org/officeDocument/2006/customXml" ds:itemID="{6F285283-7C4E-455E-830B-E1BF177B4B86}"/>
</file>

<file path=customXml/itemProps3.xml><?xml version="1.0" encoding="utf-8"?>
<ds:datastoreItem xmlns:ds="http://schemas.openxmlformats.org/officeDocument/2006/customXml" ds:itemID="{9106B168-36C8-4A68-B68D-CF3C1250E8E5}"/>
</file>

<file path=docProps/app.xml><?xml version="1.0" encoding="utf-8"?>
<Properties xmlns="http://schemas.openxmlformats.org/officeDocument/2006/extended-properties" xmlns:vt="http://schemas.openxmlformats.org/officeDocument/2006/docPropsVTypes">
  <Words>999</Words>
  <PresentationFormat>画面に合わせる (4:3)</PresentationFormat>
  <Paragraphs>150</Paragraphs>
  <Slides>2</Slides>
  <Notes>1</Notes>
  <HiddenSlides>0</HiddenSlides>
  <MMClips>0</MMClips>
  <ScaleCrop>false</ScaleCrop>
  <HeadingPairs>
    <vt:vector size="6" baseType="variant">
      <vt:variant>
        <vt:lpstr>使用されているフォント</vt:lpstr>
      </vt:variant>
      <vt:variant>
        <vt:i4>2</vt:i4>
      </vt:variant>
      <vt:variant>
        <vt:lpstr>テーマ</vt:lpstr>
      </vt:variant>
      <vt:variant>
        <vt:i4>1</vt:i4>
      </vt:variant>
      <vt:variant>
        <vt:lpstr>スライド タイトル</vt:lpstr>
      </vt:variant>
      <vt:variant>
        <vt:i4>2</vt:i4>
      </vt:variant>
    </vt:vector>
  </HeadingPairs>
  <TitlesOfParts>
    <vt:vector size="5" baseType="lpstr">
      <vt:lpstr>Arial</vt:lpstr>
      <vt:lpstr>Calibri</vt:lpstr>
      <vt:lpstr>Office ​​テーマ</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Order">
    <vt:r8>281110600</vt:r8>
  </property>
  <property fmtid="{D5CDD505-2E9C-101B-9397-08002B2CF9AE}" pid="3" name="xd_ProgID">
    <vt:lpwstr/>
  </property>
  <property fmtid="{D5CDD505-2E9C-101B-9397-08002B2CF9AE}" pid="4" name="MediaServiceImageTags">
    <vt:lpwstr/>
  </property>
  <property fmtid="{D5CDD505-2E9C-101B-9397-08002B2CF9AE}" pid="5" name="_dlc_DocId">
    <vt:lpwstr>DIGI-808455956-2811106</vt:lpwstr>
  </property>
  <property fmtid="{D5CDD505-2E9C-101B-9397-08002B2CF9AE}" pid="6" name="ContentTypeId">
    <vt:lpwstr>0x010100F12907EF477BAA499F9555E22CD5059C</vt:lpwstr>
  </property>
  <property fmtid="{D5CDD505-2E9C-101B-9397-08002B2CF9AE}" pid="7" name="ComplianceAssetId">
    <vt:lpwstr/>
  </property>
  <property fmtid="{D5CDD505-2E9C-101B-9397-08002B2CF9AE}" pid="8" name="TemplateUrl">
    <vt:lpwstr/>
  </property>
  <property fmtid="{D5CDD505-2E9C-101B-9397-08002B2CF9AE}" pid="9" name="_dlc_DocIdItemGuid">
    <vt:lpwstr>634e8cde-c966-4744-b51d-28d92f2948e2</vt:lpwstr>
  </property>
  <property fmtid="{D5CDD505-2E9C-101B-9397-08002B2CF9AE}" pid="10" name="_ExtendedDescription">
    <vt:lpwstr/>
  </property>
  <property fmtid="{D5CDD505-2E9C-101B-9397-08002B2CF9AE}" pid="11" name="TriggerFlowInfo">
    <vt:lpwstr/>
  </property>
  <property fmtid="{D5CDD505-2E9C-101B-9397-08002B2CF9AE}" pid="12" name="_dlc_DocIdUrl">
    <vt:lpwstr>https://digitalgojp.sharepoint.com/sites/digi_portal/_layouts/15/DocIdRedir.aspx?ID=DIGI-808455956-2811106, DIGI-808455956-2811106</vt:lpwstr>
  </property>
  <property fmtid="{D5CDD505-2E9C-101B-9397-08002B2CF9AE}" pid="13" name="xd_Signature">
    <vt:bool>false</vt:bool>
  </property>
</Properties>
</file>